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6" r:id="rId1"/>
  </p:sldMasterIdLst>
  <p:notesMasterIdLst>
    <p:notesMasterId r:id="rId96"/>
  </p:notesMasterIdLst>
  <p:handoutMasterIdLst>
    <p:handoutMasterId r:id="rId97"/>
  </p:handoutMasterIdLst>
  <p:sldIdLst>
    <p:sldId id="1391" r:id="rId2"/>
    <p:sldId id="1400" r:id="rId3"/>
    <p:sldId id="1401" r:id="rId4"/>
    <p:sldId id="1403" r:id="rId5"/>
    <p:sldId id="1396" r:id="rId6"/>
    <p:sldId id="1410" r:id="rId7"/>
    <p:sldId id="1402" r:id="rId8"/>
    <p:sldId id="1566" r:id="rId9"/>
    <p:sldId id="1565" r:id="rId10"/>
    <p:sldId id="1567" r:id="rId11"/>
    <p:sldId id="1568" r:id="rId12"/>
    <p:sldId id="1569" r:id="rId13"/>
    <p:sldId id="1570" r:id="rId14"/>
    <p:sldId id="1571" r:id="rId15"/>
    <p:sldId id="1572" r:id="rId16"/>
    <p:sldId id="1573" r:id="rId17"/>
    <p:sldId id="1575" r:id="rId18"/>
    <p:sldId id="1577" r:id="rId19"/>
    <p:sldId id="1576" r:id="rId20"/>
    <p:sldId id="1578" r:id="rId21"/>
    <p:sldId id="1579" r:id="rId22"/>
    <p:sldId id="1580" r:id="rId23"/>
    <p:sldId id="1581" r:id="rId24"/>
    <p:sldId id="1582" r:id="rId25"/>
    <p:sldId id="1583" r:id="rId26"/>
    <p:sldId id="1584" r:id="rId27"/>
    <p:sldId id="1586" r:id="rId28"/>
    <p:sldId id="1585" r:id="rId29"/>
    <p:sldId id="1587" r:id="rId30"/>
    <p:sldId id="1588" r:id="rId31"/>
    <p:sldId id="1589" r:id="rId32"/>
    <p:sldId id="1590" r:id="rId33"/>
    <p:sldId id="1591" r:id="rId34"/>
    <p:sldId id="1592" r:id="rId35"/>
    <p:sldId id="1593" r:id="rId36"/>
    <p:sldId id="1594" r:id="rId37"/>
    <p:sldId id="1595" r:id="rId38"/>
    <p:sldId id="1596" r:id="rId39"/>
    <p:sldId id="1597" r:id="rId40"/>
    <p:sldId id="1598" r:id="rId41"/>
    <p:sldId id="1599" r:id="rId42"/>
    <p:sldId id="1600" r:id="rId43"/>
    <p:sldId id="1601" r:id="rId44"/>
    <p:sldId id="1602" r:id="rId45"/>
    <p:sldId id="1603" r:id="rId46"/>
    <p:sldId id="1604" r:id="rId47"/>
    <p:sldId id="1605" r:id="rId48"/>
    <p:sldId id="1606" r:id="rId49"/>
    <p:sldId id="1607" r:id="rId50"/>
    <p:sldId id="1609" r:id="rId51"/>
    <p:sldId id="1610" r:id="rId52"/>
    <p:sldId id="1611" r:id="rId53"/>
    <p:sldId id="1612" r:id="rId54"/>
    <p:sldId id="1613" r:id="rId55"/>
    <p:sldId id="1614" r:id="rId56"/>
    <p:sldId id="1615" r:id="rId57"/>
    <p:sldId id="1608" r:id="rId58"/>
    <p:sldId id="1616" r:id="rId59"/>
    <p:sldId id="1617" r:id="rId60"/>
    <p:sldId id="1618" r:id="rId61"/>
    <p:sldId id="1619" r:id="rId62"/>
    <p:sldId id="1621" r:id="rId63"/>
    <p:sldId id="1620" r:id="rId64"/>
    <p:sldId id="1622" r:id="rId65"/>
    <p:sldId id="1624" r:id="rId66"/>
    <p:sldId id="1623" r:id="rId67"/>
    <p:sldId id="1625" r:id="rId68"/>
    <p:sldId id="1626" r:id="rId69"/>
    <p:sldId id="1627" r:id="rId70"/>
    <p:sldId id="1628" r:id="rId71"/>
    <p:sldId id="1629" r:id="rId72"/>
    <p:sldId id="1630" r:id="rId73"/>
    <p:sldId id="1631" r:id="rId74"/>
    <p:sldId id="1632" r:id="rId75"/>
    <p:sldId id="1633" r:id="rId76"/>
    <p:sldId id="1636" r:id="rId77"/>
    <p:sldId id="1637" r:id="rId78"/>
    <p:sldId id="1638" r:id="rId79"/>
    <p:sldId id="1639" r:id="rId80"/>
    <p:sldId id="1641" r:id="rId81"/>
    <p:sldId id="1642" r:id="rId82"/>
    <p:sldId id="1640" r:id="rId83"/>
    <p:sldId id="1643" r:id="rId84"/>
    <p:sldId id="1634" r:id="rId85"/>
    <p:sldId id="1635" r:id="rId86"/>
    <p:sldId id="1644" r:id="rId87"/>
    <p:sldId id="1645" r:id="rId88"/>
    <p:sldId id="1646" r:id="rId89"/>
    <p:sldId id="1647" r:id="rId90"/>
    <p:sldId id="1648" r:id="rId91"/>
    <p:sldId id="1650" r:id="rId92"/>
    <p:sldId id="1649" r:id="rId93"/>
    <p:sldId id="1651" r:id="rId94"/>
    <p:sldId id="1564" r:id="rId95"/>
  </p:sldIdLst>
  <p:sldSz cx="9906000" cy="6858000" type="A4"/>
  <p:notesSz cx="9866313" cy="6735763"/>
  <p:defaultTextStyle>
    <a:defPPr>
      <a:defRPr lang="ja-JP"/>
    </a:defPPr>
    <a:lvl1pPr algn="ctr" rtl="0" fontAlgn="ctr">
      <a:spcBef>
        <a:spcPct val="0"/>
      </a:spcBef>
      <a:spcAft>
        <a:spcPct val="0"/>
      </a:spcAft>
      <a:defRPr kumimoji="1" sz="1400" kern="1200">
        <a:solidFill>
          <a:srgbClr val="000000"/>
        </a:solidFill>
        <a:latin typeface="Arial" charset="0"/>
        <a:ea typeface="ＭＳ Ｐゴシック" pitchFamily="50" charset="-128"/>
        <a:cs typeface="+mn-cs"/>
      </a:defRPr>
    </a:lvl1pPr>
    <a:lvl2pPr marL="4572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2pPr>
    <a:lvl3pPr marL="9144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3pPr>
    <a:lvl4pPr marL="13716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4pPr>
    <a:lvl5pPr marL="1828800" algn="ctr" rtl="0" fontAlgn="ctr">
      <a:spcBef>
        <a:spcPct val="0"/>
      </a:spcBef>
      <a:spcAft>
        <a:spcPct val="0"/>
      </a:spcAft>
      <a:defRPr kumimoji="1" sz="1400" kern="1200">
        <a:solidFill>
          <a:srgbClr val="000000"/>
        </a:solidFill>
        <a:latin typeface="Arial" charset="0"/>
        <a:ea typeface="ＭＳ Ｐゴシック" pitchFamily="50" charset="-128"/>
        <a:cs typeface="+mn-cs"/>
      </a:defRPr>
    </a:lvl5pPr>
    <a:lvl6pPr marL="2286000" algn="l" defTabSz="914400" rtl="0" eaLnBrk="1" latinLnBrk="0" hangingPunct="1">
      <a:defRPr kumimoji="1" sz="1400" kern="1200">
        <a:solidFill>
          <a:srgbClr val="000000"/>
        </a:solidFill>
        <a:latin typeface="Arial" charset="0"/>
        <a:ea typeface="ＭＳ Ｐゴシック" pitchFamily="50" charset="-128"/>
        <a:cs typeface="+mn-cs"/>
      </a:defRPr>
    </a:lvl6pPr>
    <a:lvl7pPr marL="2743200" algn="l" defTabSz="914400" rtl="0" eaLnBrk="1" latinLnBrk="0" hangingPunct="1">
      <a:defRPr kumimoji="1" sz="1400" kern="1200">
        <a:solidFill>
          <a:srgbClr val="000000"/>
        </a:solidFill>
        <a:latin typeface="Arial" charset="0"/>
        <a:ea typeface="ＭＳ Ｐゴシック" pitchFamily="50" charset="-128"/>
        <a:cs typeface="+mn-cs"/>
      </a:defRPr>
    </a:lvl7pPr>
    <a:lvl8pPr marL="3200400" algn="l" defTabSz="914400" rtl="0" eaLnBrk="1" latinLnBrk="0" hangingPunct="1">
      <a:defRPr kumimoji="1" sz="1400" kern="1200">
        <a:solidFill>
          <a:srgbClr val="000000"/>
        </a:solidFill>
        <a:latin typeface="Arial" charset="0"/>
        <a:ea typeface="ＭＳ Ｐゴシック" pitchFamily="50" charset="-128"/>
        <a:cs typeface="+mn-cs"/>
      </a:defRPr>
    </a:lvl8pPr>
    <a:lvl9pPr marL="3657600" algn="l" defTabSz="914400" rtl="0" eaLnBrk="1" latinLnBrk="0" hangingPunct="1">
      <a:defRPr kumimoji="1" sz="1400" kern="1200">
        <a:solidFill>
          <a:srgbClr val="000000"/>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612" userDrawn="1">
          <p15:clr>
            <a:srgbClr val="A4A3A4"/>
          </p15:clr>
        </p15:guide>
        <p15:guide id="2" orient="horz" pos="3900" userDrawn="1">
          <p15:clr>
            <a:srgbClr val="A4A3A4"/>
          </p15:clr>
        </p15:guide>
        <p15:guide id="3" pos="239" userDrawn="1">
          <p15:clr>
            <a:srgbClr val="A4A3A4"/>
          </p15:clr>
        </p15:guide>
        <p15:guide id="4" pos="3121" userDrawn="1">
          <p15:clr>
            <a:srgbClr val="A4A3A4"/>
          </p15:clr>
        </p15:guide>
        <p15:guide id="5" pos="5998" userDrawn="1">
          <p15:clr>
            <a:srgbClr val="A4A3A4"/>
          </p15:clr>
        </p15:guide>
      </p15:sldGuideLst>
    </p:ext>
    <p:ext uri="{2D200454-40CA-4A62-9FC3-DE9A4176ACB9}">
      <p15:notesGuideLst xmlns:p15="http://schemas.microsoft.com/office/powerpoint/2012/main">
        <p15:guide id="1" orient="horz" pos="2122" userDrawn="1">
          <p15:clr>
            <a:srgbClr val="A4A3A4"/>
          </p15:clr>
        </p15:guide>
        <p15:guide id="2" pos="31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AC"/>
    <a:srgbClr val="6196FF"/>
    <a:srgbClr val="3B7CFF"/>
    <a:srgbClr val="0052F6"/>
    <a:srgbClr val="F6E6E8"/>
    <a:srgbClr val="FF0D0D"/>
    <a:srgbClr val="E60000"/>
    <a:srgbClr val="FFFFFF"/>
    <a:srgbClr val="FF4343"/>
    <a:srgbClr val="178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03" autoAdjust="0"/>
    <p:restoredTop sz="58252" autoAdjust="0"/>
  </p:normalViewPr>
  <p:slideViewPr>
    <p:cSldViewPr snapToGrid="0" snapToObjects="1" showGuides="1">
      <p:cViewPr>
        <p:scale>
          <a:sx n="66" d="100"/>
          <a:sy n="66" d="100"/>
        </p:scale>
        <p:origin x="1458" y="126"/>
      </p:cViewPr>
      <p:guideLst>
        <p:guide orient="horz" pos="612"/>
        <p:guide orient="horz" pos="3900"/>
        <p:guide pos="239"/>
        <p:guide pos="3121"/>
        <p:guide pos="599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napToObjects="1" showGuides="1">
      <p:cViewPr varScale="1">
        <p:scale>
          <a:sx n="128" d="100"/>
          <a:sy n="128" d="100"/>
        </p:scale>
        <p:origin x="150" y="204"/>
      </p:cViewPr>
      <p:guideLst>
        <p:guide orient="horz" pos="2122"/>
        <p:guide pos="310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4B5E21-64FB-4566-BF46-814AE496998B}"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kumimoji="1" lang="ja-JP" altLang="en-US"/>
        </a:p>
      </dgm:t>
    </dgm:pt>
    <dgm:pt modelId="{76648571-D604-4D5B-B854-DC3AA982428F}">
      <dgm:prSet phldrT="[テキスト]"/>
      <dgm:spPr/>
      <dgm:t>
        <a:bodyPr/>
        <a:lstStyle/>
        <a:p>
          <a:r>
            <a:rPr kumimoji="1" lang="en-US" altLang="ja-JP" dirty="0" smtClean="0"/>
            <a:t>Any Number</a:t>
          </a:r>
          <a:br>
            <a:rPr kumimoji="1" lang="en-US" altLang="ja-JP" dirty="0" smtClean="0"/>
          </a:br>
          <a:r>
            <a:rPr kumimoji="1" lang="en-US" altLang="ja-JP" dirty="0" smtClean="0"/>
            <a:t>of  times</a:t>
          </a:r>
          <a:endParaRPr kumimoji="1" lang="ja-JP" altLang="en-US" dirty="0"/>
        </a:p>
      </dgm:t>
    </dgm:pt>
    <dgm:pt modelId="{FB81E2D9-5E1A-4F03-985E-7C4AB874E1E2}" type="parTrans" cxnId="{2C912695-E2C7-4DCE-A6CC-D9A78F200599}">
      <dgm:prSet/>
      <dgm:spPr/>
      <dgm:t>
        <a:bodyPr/>
        <a:lstStyle/>
        <a:p>
          <a:endParaRPr kumimoji="1" lang="ja-JP" altLang="en-US"/>
        </a:p>
      </dgm:t>
    </dgm:pt>
    <dgm:pt modelId="{49F3E728-7661-499A-9EAF-5F6F19887FD4}" type="sibTrans" cxnId="{2C912695-E2C7-4DCE-A6CC-D9A78F200599}">
      <dgm:prSet/>
      <dgm:spPr/>
      <dgm:t>
        <a:bodyPr/>
        <a:lstStyle/>
        <a:p>
          <a:endParaRPr kumimoji="1" lang="ja-JP" altLang="en-US"/>
        </a:p>
      </dgm:t>
    </dgm:pt>
    <dgm:pt modelId="{EFC162B7-8AEC-48E0-941D-902C77A2BAC2}">
      <dgm:prSet phldrT="[テキスト]"/>
      <dgm:spPr/>
      <dgm:t>
        <a:bodyPr/>
        <a:lstStyle/>
        <a:p>
          <a:r>
            <a:rPr kumimoji="1" lang="en-US" altLang="ja-JP" b="1" dirty="0" smtClean="0"/>
            <a:t>A Sense of Security for Developers</a:t>
          </a:r>
          <a:endParaRPr kumimoji="1" lang="ja-JP" altLang="en-US" b="1" dirty="0"/>
        </a:p>
      </dgm:t>
    </dgm:pt>
    <dgm:pt modelId="{5AEC85FA-1A7F-470F-85D4-92F2DC4525CD}" type="parTrans" cxnId="{18E54195-08FD-487E-955F-E5B47D476720}">
      <dgm:prSet/>
      <dgm:spPr/>
      <dgm:t>
        <a:bodyPr/>
        <a:lstStyle/>
        <a:p>
          <a:endParaRPr kumimoji="1" lang="ja-JP" altLang="en-US"/>
        </a:p>
      </dgm:t>
    </dgm:pt>
    <dgm:pt modelId="{3113EA84-5A83-4A5E-A334-905917213E00}" type="sibTrans" cxnId="{18E54195-08FD-487E-955F-E5B47D476720}">
      <dgm:prSet/>
      <dgm:spPr/>
      <dgm:t>
        <a:bodyPr/>
        <a:lstStyle/>
        <a:p>
          <a:endParaRPr kumimoji="1" lang="ja-JP" altLang="en-US"/>
        </a:p>
      </dgm:t>
    </dgm:pt>
    <dgm:pt modelId="{A2A7FF7E-352C-46CA-A7BC-A6EE874FD149}">
      <dgm:prSet phldrT="[テキスト]"/>
      <dgm:spPr/>
      <dgm:t>
        <a:bodyPr/>
        <a:lstStyle/>
        <a:p>
          <a:r>
            <a:rPr kumimoji="1" lang="en-US" altLang="ja-JP" dirty="0" smtClean="0"/>
            <a:t>Enables active refactoring, early reducing of tech debts</a:t>
          </a:r>
          <a:endParaRPr kumimoji="1" lang="ja-JP" altLang="en-US" dirty="0"/>
        </a:p>
      </dgm:t>
    </dgm:pt>
    <dgm:pt modelId="{8D1ED7B0-6994-46DC-9BF6-10530CB69435}" type="parTrans" cxnId="{7D4F043A-7225-463A-9077-DF4D0859CEC1}">
      <dgm:prSet/>
      <dgm:spPr/>
      <dgm:t>
        <a:bodyPr/>
        <a:lstStyle/>
        <a:p>
          <a:endParaRPr kumimoji="1" lang="ja-JP" altLang="en-US"/>
        </a:p>
      </dgm:t>
    </dgm:pt>
    <dgm:pt modelId="{9BCDA644-1B03-442C-BA0F-6351C7F2945D}" type="sibTrans" cxnId="{7D4F043A-7225-463A-9077-DF4D0859CEC1}">
      <dgm:prSet/>
      <dgm:spPr/>
      <dgm:t>
        <a:bodyPr/>
        <a:lstStyle/>
        <a:p>
          <a:endParaRPr kumimoji="1" lang="ja-JP" altLang="en-US"/>
        </a:p>
      </dgm:t>
    </dgm:pt>
    <dgm:pt modelId="{F8336801-3E73-4FCD-B9A6-D26F3D76CE26}">
      <dgm:prSet phldrT="[テキスト]"/>
      <dgm:spPr/>
      <dgm:t>
        <a:bodyPr/>
        <a:lstStyle/>
        <a:p>
          <a:r>
            <a:rPr kumimoji="1" lang="en-US" altLang="ja-JP" dirty="0" smtClean="0"/>
            <a:t>Anyone</a:t>
          </a:r>
          <a:endParaRPr kumimoji="1" lang="ja-JP" altLang="en-US" dirty="0"/>
        </a:p>
      </dgm:t>
    </dgm:pt>
    <dgm:pt modelId="{495F1239-0D4B-45D9-9649-68859BB12D0E}" type="parTrans" cxnId="{4A33DEB6-E9F4-4BCA-A1EF-86EC8CC50542}">
      <dgm:prSet/>
      <dgm:spPr/>
      <dgm:t>
        <a:bodyPr/>
        <a:lstStyle/>
        <a:p>
          <a:endParaRPr kumimoji="1" lang="ja-JP" altLang="en-US"/>
        </a:p>
      </dgm:t>
    </dgm:pt>
    <dgm:pt modelId="{03E8B5C5-5816-4C18-B982-D234542CA647}" type="sibTrans" cxnId="{4A33DEB6-E9F4-4BCA-A1EF-86EC8CC50542}">
      <dgm:prSet/>
      <dgm:spPr/>
      <dgm:t>
        <a:bodyPr/>
        <a:lstStyle/>
        <a:p>
          <a:endParaRPr kumimoji="1" lang="ja-JP" altLang="en-US"/>
        </a:p>
      </dgm:t>
    </dgm:pt>
    <dgm:pt modelId="{A408419D-4BB3-40DD-911C-68D575D38344}">
      <dgm:prSet phldrT="[テキスト]"/>
      <dgm:spPr/>
      <dgm:t>
        <a:bodyPr/>
        <a:lstStyle/>
        <a:p>
          <a:r>
            <a:rPr kumimoji="1" lang="en-US" altLang="ja-JP" dirty="0" smtClean="0"/>
            <a:t>Anytime</a:t>
          </a:r>
          <a:endParaRPr kumimoji="1" lang="ja-JP" altLang="en-US" dirty="0"/>
        </a:p>
      </dgm:t>
    </dgm:pt>
    <dgm:pt modelId="{67CDE42D-480E-40B6-A2FF-BAE0FB83B75B}" type="parTrans" cxnId="{AFFD1E84-8955-4E56-B847-9CB1C319974D}">
      <dgm:prSet/>
      <dgm:spPr/>
      <dgm:t>
        <a:bodyPr/>
        <a:lstStyle/>
        <a:p>
          <a:endParaRPr kumimoji="1" lang="ja-JP" altLang="en-US"/>
        </a:p>
      </dgm:t>
    </dgm:pt>
    <dgm:pt modelId="{56DE6CE1-A49C-4EEC-ADAE-40F61BEA51F8}" type="sibTrans" cxnId="{AFFD1E84-8955-4E56-B847-9CB1C319974D}">
      <dgm:prSet/>
      <dgm:spPr/>
      <dgm:t>
        <a:bodyPr/>
        <a:lstStyle/>
        <a:p>
          <a:endParaRPr kumimoji="1" lang="ja-JP" altLang="en-US"/>
        </a:p>
      </dgm:t>
    </dgm:pt>
    <dgm:pt modelId="{D98B2698-C19F-4D16-B8EE-3AC81EDF003A}">
      <dgm:prSet phldrT="[テキスト]"/>
      <dgm:spPr/>
      <dgm:t>
        <a:bodyPr/>
        <a:lstStyle/>
        <a:p>
          <a:r>
            <a:rPr kumimoji="1" lang="en-US" altLang="ja-JP" dirty="0" smtClean="0"/>
            <a:t>Test when changed! Test when committed! Test every day</a:t>
          </a:r>
          <a:endParaRPr kumimoji="1" lang="ja-JP" altLang="en-US" dirty="0"/>
        </a:p>
      </dgm:t>
    </dgm:pt>
    <dgm:pt modelId="{C2868B33-2192-4F33-97E4-CEA52FACF664}" type="parTrans" cxnId="{AE3F8EEB-4C44-4C75-B703-AC138E801AAC}">
      <dgm:prSet/>
      <dgm:spPr/>
      <dgm:t>
        <a:bodyPr/>
        <a:lstStyle/>
        <a:p>
          <a:endParaRPr kumimoji="1" lang="ja-JP" altLang="en-US"/>
        </a:p>
      </dgm:t>
    </dgm:pt>
    <dgm:pt modelId="{7783D78A-4050-4A98-BEFD-FA57458E4712}" type="sibTrans" cxnId="{AE3F8EEB-4C44-4C75-B703-AC138E801AAC}">
      <dgm:prSet/>
      <dgm:spPr/>
      <dgm:t>
        <a:bodyPr/>
        <a:lstStyle/>
        <a:p>
          <a:endParaRPr kumimoji="1" lang="ja-JP" altLang="en-US"/>
        </a:p>
      </dgm:t>
    </dgm:pt>
    <dgm:pt modelId="{C982FF12-7F39-4CA5-BAED-2DBDB7DC6122}">
      <dgm:prSet phldrT="[テキスト]"/>
      <dgm:spPr/>
      <dgm:t>
        <a:bodyPr/>
        <a:lstStyle/>
        <a:p>
          <a:r>
            <a:rPr kumimoji="1" lang="en-US" altLang="ja-JP" dirty="0" smtClean="0"/>
            <a:t>Anywhere</a:t>
          </a:r>
          <a:endParaRPr kumimoji="1" lang="ja-JP" altLang="en-US" dirty="0"/>
        </a:p>
      </dgm:t>
    </dgm:pt>
    <dgm:pt modelId="{5AA394BA-1368-4CFE-A3A5-4895576EFCFB}" type="parTrans" cxnId="{62B51F00-BE58-49ED-B747-78CFF366D1DF}">
      <dgm:prSet/>
      <dgm:spPr/>
      <dgm:t>
        <a:bodyPr/>
        <a:lstStyle/>
        <a:p>
          <a:endParaRPr kumimoji="1" lang="ja-JP" altLang="en-US"/>
        </a:p>
      </dgm:t>
    </dgm:pt>
    <dgm:pt modelId="{5C568B71-7F61-4930-9FF3-841D19D6FB64}" type="sibTrans" cxnId="{62B51F00-BE58-49ED-B747-78CFF366D1DF}">
      <dgm:prSet/>
      <dgm:spPr/>
      <dgm:t>
        <a:bodyPr/>
        <a:lstStyle/>
        <a:p>
          <a:endParaRPr kumimoji="1" lang="ja-JP" altLang="en-US"/>
        </a:p>
      </dgm:t>
    </dgm:pt>
    <dgm:pt modelId="{2AC9E56E-DB63-4601-9180-6508EE0EBA69}">
      <dgm:prSet phldrT="[テキスト]"/>
      <dgm:spPr/>
      <dgm:t>
        <a:bodyPr/>
        <a:lstStyle/>
        <a:p>
          <a:r>
            <a:rPr kumimoji="1" lang="en-US" altLang="ja-JP" dirty="0" smtClean="0"/>
            <a:t>(It’s possible to test in your local PC before commit secretly…)</a:t>
          </a:r>
          <a:endParaRPr kumimoji="1" lang="ja-JP" altLang="en-US" dirty="0"/>
        </a:p>
      </dgm:t>
    </dgm:pt>
    <dgm:pt modelId="{9E401B9F-7811-4384-B345-58805212FF1C}" type="parTrans" cxnId="{89BB5283-F28C-4DAB-931B-8390C833D58C}">
      <dgm:prSet/>
      <dgm:spPr/>
      <dgm:t>
        <a:bodyPr/>
        <a:lstStyle/>
        <a:p>
          <a:endParaRPr kumimoji="1" lang="ja-JP" altLang="en-US"/>
        </a:p>
      </dgm:t>
    </dgm:pt>
    <dgm:pt modelId="{1910F19D-FB18-469A-91BE-857DC4CFDCA3}" type="sibTrans" cxnId="{89BB5283-F28C-4DAB-931B-8390C833D58C}">
      <dgm:prSet/>
      <dgm:spPr/>
      <dgm:t>
        <a:bodyPr/>
        <a:lstStyle/>
        <a:p>
          <a:endParaRPr kumimoji="1" lang="ja-JP" altLang="en-US"/>
        </a:p>
      </dgm:t>
    </dgm:pt>
    <dgm:pt modelId="{D7BC4133-0FD6-4756-81AD-801631C964A9}">
      <dgm:prSet phldrT="[テキスト]"/>
      <dgm:spPr/>
      <dgm:t>
        <a:bodyPr/>
        <a:lstStyle/>
        <a:p>
          <a:r>
            <a:rPr kumimoji="1" lang="en-US" altLang="ja-JP" dirty="0" smtClean="0"/>
            <a:t>Enables focus on core value development</a:t>
          </a:r>
          <a:endParaRPr kumimoji="1" lang="ja-JP" altLang="en-US" dirty="0"/>
        </a:p>
      </dgm:t>
    </dgm:pt>
    <dgm:pt modelId="{7F24E23C-F560-463A-8D22-0A0A3BD12CF9}" type="parTrans" cxnId="{C76BAED2-E249-43FC-87ED-09C702F1F6D1}">
      <dgm:prSet/>
      <dgm:spPr/>
      <dgm:t>
        <a:bodyPr/>
        <a:lstStyle/>
        <a:p>
          <a:endParaRPr kumimoji="1" lang="ja-JP" altLang="en-US"/>
        </a:p>
      </dgm:t>
    </dgm:pt>
    <dgm:pt modelId="{18994EB7-5A66-4F3E-AF50-27DA67328323}" type="sibTrans" cxnId="{C76BAED2-E249-43FC-87ED-09C702F1F6D1}">
      <dgm:prSet/>
      <dgm:spPr/>
      <dgm:t>
        <a:bodyPr/>
        <a:lstStyle/>
        <a:p>
          <a:endParaRPr kumimoji="1" lang="ja-JP" altLang="en-US"/>
        </a:p>
      </dgm:t>
    </dgm:pt>
    <dgm:pt modelId="{244B2573-A198-492A-8440-96D6942B817F}">
      <dgm:prSet phldrT="[テキスト]"/>
      <dgm:spPr/>
      <dgm:t>
        <a:bodyPr/>
        <a:lstStyle/>
        <a:p>
          <a:r>
            <a:rPr kumimoji="1" lang="en-US" altLang="ja-JP" dirty="0" smtClean="0"/>
            <a:t>If the PIC for production code leave team...?</a:t>
          </a:r>
          <a:endParaRPr kumimoji="1" lang="ja-JP" altLang="en-US" dirty="0"/>
        </a:p>
      </dgm:t>
    </dgm:pt>
    <dgm:pt modelId="{B89D75F4-2AC8-4107-A9C4-C33E5CF50DF0}" type="parTrans" cxnId="{4193C27F-3E7B-4F65-83D3-80EE7D40255A}">
      <dgm:prSet/>
      <dgm:spPr/>
      <dgm:t>
        <a:bodyPr/>
        <a:lstStyle/>
        <a:p>
          <a:endParaRPr kumimoji="1" lang="ja-JP" altLang="en-US"/>
        </a:p>
      </dgm:t>
    </dgm:pt>
    <dgm:pt modelId="{3E700ABA-FB6E-441B-932B-EE772AB0C4E4}" type="sibTrans" cxnId="{4193C27F-3E7B-4F65-83D3-80EE7D40255A}">
      <dgm:prSet/>
      <dgm:spPr/>
      <dgm:t>
        <a:bodyPr/>
        <a:lstStyle/>
        <a:p>
          <a:endParaRPr kumimoji="1" lang="ja-JP" altLang="en-US"/>
        </a:p>
      </dgm:t>
    </dgm:pt>
    <dgm:pt modelId="{838C85AF-968E-4B19-A445-D566E5FD3284}">
      <dgm:prSet phldrT="[テキスト]"/>
      <dgm:spPr/>
      <dgm:t>
        <a:bodyPr/>
        <a:lstStyle/>
        <a:p>
          <a:r>
            <a:rPr kumimoji="1" lang="en-US" altLang="ja-JP" dirty="0" smtClean="0"/>
            <a:t>If you are assigned to take over someone’s code…?</a:t>
          </a:r>
          <a:endParaRPr kumimoji="1" lang="ja-JP" altLang="en-US" dirty="0"/>
        </a:p>
      </dgm:t>
    </dgm:pt>
    <dgm:pt modelId="{33BA6FAD-CC3E-4D13-AAAC-52D76DE7903E}" type="parTrans" cxnId="{CF4F4477-16FC-4A7F-93A0-E9C6919A003A}">
      <dgm:prSet/>
      <dgm:spPr/>
      <dgm:t>
        <a:bodyPr/>
        <a:lstStyle/>
        <a:p>
          <a:endParaRPr kumimoji="1" lang="ja-JP" altLang="en-US"/>
        </a:p>
      </dgm:t>
    </dgm:pt>
    <dgm:pt modelId="{B998B7A5-28F8-47C7-80DE-E05E5CF9AF16}" type="sibTrans" cxnId="{CF4F4477-16FC-4A7F-93A0-E9C6919A003A}">
      <dgm:prSet/>
      <dgm:spPr/>
      <dgm:t>
        <a:bodyPr/>
        <a:lstStyle/>
        <a:p>
          <a:endParaRPr kumimoji="1" lang="ja-JP" altLang="en-US"/>
        </a:p>
      </dgm:t>
    </dgm:pt>
    <dgm:pt modelId="{1073079A-48CD-4922-8390-B076A543FA96}">
      <dgm:prSet phldrT="[テキスト]"/>
      <dgm:spPr/>
      <dgm:t>
        <a:bodyPr/>
        <a:lstStyle/>
        <a:p>
          <a:r>
            <a:rPr kumimoji="1" lang="en-US" altLang="ja-JP" b="1" dirty="0" smtClean="0"/>
            <a:t>Enables to test without experts</a:t>
          </a:r>
          <a:endParaRPr kumimoji="1" lang="ja-JP" altLang="en-US" dirty="0"/>
        </a:p>
      </dgm:t>
    </dgm:pt>
    <dgm:pt modelId="{75F9850E-DC19-4269-9EEA-67712D9B8F39}" type="parTrans" cxnId="{C1F502B6-67F9-4A7D-8057-25A34E7FE730}">
      <dgm:prSet/>
      <dgm:spPr/>
      <dgm:t>
        <a:bodyPr/>
        <a:lstStyle/>
        <a:p>
          <a:endParaRPr kumimoji="1" lang="ja-JP" altLang="en-US"/>
        </a:p>
      </dgm:t>
    </dgm:pt>
    <dgm:pt modelId="{0BB7483A-3741-4328-8503-BA9EDA8E6F27}" type="sibTrans" cxnId="{C1F502B6-67F9-4A7D-8057-25A34E7FE730}">
      <dgm:prSet/>
      <dgm:spPr/>
      <dgm:t>
        <a:bodyPr/>
        <a:lstStyle/>
        <a:p>
          <a:endParaRPr kumimoji="1" lang="ja-JP" altLang="en-US"/>
        </a:p>
      </dgm:t>
    </dgm:pt>
    <dgm:pt modelId="{0EE0C9BF-B7A5-434B-BC45-0C718DE02D3C}">
      <dgm:prSet phldrT="[テキスト]"/>
      <dgm:spPr/>
      <dgm:t>
        <a:bodyPr/>
        <a:lstStyle/>
        <a:p>
          <a:r>
            <a:rPr kumimoji="1" lang="en-US" altLang="ja-JP" b="1" dirty="0" smtClean="0"/>
            <a:t>Enables to find bugs in early phase</a:t>
          </a:r>
          <a:endParaRPr kumimoji="1" lang="ja-JP" altLang="en-US" b="1" dirty="0"/>
        </a:p>
      </dgm:t>
    </dgm:pt>
    <dgm:pt modelId="{96B5E530-720C-455D-B51C-839E44F04E6B}" type="parTrans" cxnId="{56A1395D-6CD1-42C4-BA7A-9BBD28CFAEE1}">
      <dgm:prSet/>
      <dgm:spPr/>
      <dgm:t>
        <a:bodyPr/>
        <a:lstStyle/>
        <a:p>
          <a:endParaRPr kumimoji="1" lang="ja-JP" altLang="en-US"/>
        </a:p>
      </dgm:t>
    </dgm:pt>
    <dgm:pt modelId="{8AEE0BF5-9B99-4F0E-BE28-2B10D733CABE}" type="sibTrans" cxnId="{56A1395D-6CD1-42C4-BA7A-9BBD28CFAEE1}">
      <dgm:prSet/>
      <dgm:spPr/>
      <dgm:t>
        <a:bodyPr/>
        <a:lstStyle/>
        <a:p>
          <a:endParaRPr kumimoji="1" lang="ja-JP" altLang="en-US"/>
        </a:p>
      </dgm:t>
    </dgm:pt>
    <dgm:pt modelId="{1EE40E89-A7D5-467E-9DD5-F7B43614BA43}">
      <dgm:prSet phldrT="[テキスト]"/>
      <dgm:spPr/>
      <dgm:t>
        <a:bodyPr/>
        <a:lstStyle/>
        <a:p>
          <a:r>
            <a:rPr kumimoji="1" lang="en-US" altLang="ja-JP" dirty="0" smtClean="0"/>
            <a:t>Enables tests on multiple environments</a:t>
          </a:r>
          <a:endParaRPr kumimoji="1" lang="ja-JP" altLang="en-US" dirty="0"/>
        </a:p>
      </dgm:t>
    </dgm:pt>
    <dgm:pt modelId="{B6A70561-A26B-41B0-AEC6-AA8C6AD1716E}" type="parTrans" cxnId="{36BB3CD9-19FB-4E0F-8F9C-28CD5627C76E}">
      <dgm:prSet/>
      <dgm:spPr/>
      <dgm:t>
        <a:bodyPr/>
        <a:lstStyle/>
        <a:p>
          <a:endParaRPr kumimoji="1" lang="ja-JP" altLang="en-US"/>
        </a:p>
      </dgm:t>
    </dgm:pt>
    <dgm:pt modelId="{A197F065-E53E-48EC-8A90-596ACA842939}" type="sibTrans" cxnId="{36BB3CD9-19FB-4E0F-8F9C-28CD5627C76E}">
      <dgm:prSet/>
      <dgm:spPr/>
      <dgm:t>
        <a:bodyPr/>
        <a:lstStyle/>
        <a:p>
          <a:endParaRPr kumimoji="1" lang="ja-JP" altLang="en-US"/>
        </a:p>
      </dgm:t>
    </dgm:pt>
    <dgm:pt modelId="{9DABC683-1DFA-42B1-8B61-0E891D4BD65D}" type="pres">
      <dgm:prSet presAssocID="{224B5E21-64FB-4566-BF46-814AE496998B}" presName="Name0" presStyleCnt="0">
        <dgm:presLayoutVars>
          <dgm:dir/>
          <dgm:animLvl val="lvl"/>
          <dgm:resizeHandles val="exact"/>
        </dgm:presLayoutVars>
      </dgm:prSet>
      <dgm:spPr/>
      <dgm:t>
        <a:bodyPr/>
        <a:lstStyle/>
        <a:p>
          <a:endParaRPr kumimoji="1" lang="ja-JP" altLang="en-US"/>
        </a:p>
      </dgm:t>
    </dgm:pt>
    <dgm:pt modelId="{04C2126F-3505-4CBD-9A4B-0BDBF012C2C3}" type="pres">
      <dgm:prSet presAssocID="{76648571-D604-4D5B-B854-DC3AA982428F}" presName="linNode" presStyleCnt="0"/>
      <dgm:spPr/>
      <dgm:t>
        <a:bodyPr/>
        <a:lstStyle/>
        <a:p>
          <a:endParaRPr kumimoji="1" lang="ja-JP" altLang="en-US"/>
        </a:p>
      </dgm:t>
    </dgm:pt>
    <dgm:pt modelId="{439F8340-B991-4881-BFA8-4763F467EF7C}" type="pres">
      <dgm:prSet presAssocID="{76648571-D604-4D5B-B854-DC3AA982428F}" presName="parentText" presStyleLbl="node1" presStyleIdx="0" presStyleCnt="4">
        <dgm:presLayoutVars>
          <dgm:chMax val="1"/>
          <dgm:bulletEnabled val="1"/>
        </dgm:presLayoutVars>
      </dgm:prSet>
      <dgm:spPr/>
      <dgm:t>
        <a:bodyPr/>
        <a:lstStyle/>
        <a:p>
          <a:endParaRPr kumimoji="1" lang="ja-JP" altLang="en-US"/>
        </a:p>
      </dgm:t>
    </dgm:pt>
    <dgm:pt modelId="{6F301EE0-31A6-457D-BEA1-B64A14019A21}" type="pres">
      <dgm:prSet presAssocID="{76648571-D604-4D5B-B854-DC3AA982428F}" presName="descendantText" presStyleLbl="alignAccFollowNode1" presStyleIdx="0" presStyleCnt="4">
        <dgm:presLayoutVars>
          <dgm:bulletEnabled val="1"/>
        </dgm:presLayoutVars>
      </dgm:prSet>
      <dgm:spPr/>
      <dgm:t>
        <a:bodyPr/>
        <a:lstStyle/>
        <a:p>
          <a:endParaRPr kumimoji="1" lang="ja-JP" altLang="en-US"/>
        </a:p>
      </dgm:t>
    </dgm:pt>
    <dgm:pt modelId="{AE31B0B2-4278-482D-8B93-DD54F0799057}" type="pres">
      <dgm:prSet presAssocID="{49F3E728-7661-499A-9EAF-5F6F19887FD4}" presName="sp" presStyleCnt="0"/>
      <dgm:spPr/>
      <dgm:t>
        <a:bodyPr/>
        <a:lstStyle/>
        <a:p>
          <a:endParaRPr kumimoji="1" lang="ja-JP" altLang="en-US"/>
        </a:p>
      </dgm:t>
    </dgm:pt>
    <dgm:pt modelId="{3AE21E05-EA52-4FB9-BE14-71881970D0BB}" type="pres">
      <dgm:prSet presAssocID="{F8336801-3E73-4FCD-B9A6-D26F3D76CE26}" presName="linNode" presStyleCnt="0"/>
      <dgm:spPr/>
      <dgm:t>
        <a:bodyPr/>
        <a:lstStyle/>
        <a:p>
          <a:endParaRPr kumimoji="1" lang="ja-JP" altLang="en-US"/>
        </a:p>
      </dgm:t>
    </dgm:pt>
    <dgm:pt modelId="{FA8F1AAE-0AF4-4DF7-9334-B76551F555FF}" type="pres">
      <dgm:prSet presAssocID="{F8336801-3E73-4FCD-B9A6-D26F3D76CE26}" presName="parentText" presStyleLbl="node1" presStyleIdx="1" presStyleCnt="4">
        <dgm:presLayoutVars>
          <dgm:chMax val="1"/>
          <dgm:bulletEnabled val="1"/>
        </dgm:presLayoutVars>
      </dgm:prSet>
      <dgm:spPr/>
      <dgm:t>
        <a:bodyPr/>
        <a:lstStyle/>
        <a:p>
          <a:endParaRPr kumimoji="1" lang="ja-JP" altLang="en-US"/>
        </a:p>
      </dgm:t>
    </dgm:pt>
    <dgm:pt modelId="{03D98492-53CA-4328-AA6E-0712BB3FC265}" type="pres">
      <dgm:prSet presAssocID="{F8336801-3E73-4FCD-B9A6-D26F3D76CE26}" presName="descendantText" presStyleLbl="alignAccFollowNode1" presStyleIdx="1" presStyleCnt="4">
        <dgm:presLayoutVars>
          <dgm:bulletEnabled val="1"/>
        </dgm:presLayoutVars>
      </dgm:prSet>
      <dgm:spPr/>
      <dgm:t>
        <a:bodyPr/>
        <a:lstStyle/>
        <a:p>
          <a:endParaRPr kumimoji="1" lang="ja-JP" altLang="en-US"/>
        </a:p>
      </dgm:t>
    </dgm:pt>
    <dgm:pt modelId="{5F8007D8-3EE8-400C-8231-2DDA6AB19A59}" type="pres">
      <dgm:prSet presAssocID="{03E8B5C5-5816-4C18-B982-D234542CA647}" presName="sp" presStyleCnt="0"/>
      <dgm:spPr/>
      <dgm:t>
        <a:bodyPr/>
        <a:lstStyle/>
        <a:p>
          <a:endParaRPr kumimoji="1" lang="ja-JP" altLang="en-US"/>
        </a:p>
      </dgm:t>
    </dgm:pt>
    <dgm:pt modelId="{4F4E779A-E616-4C57-B0B7-5810DBC58600}" type="pres">
      <dgm:prSet presAssocID="{A408419D-4BB3-40DD-911C-68D575D38344}" presName="linNode" presStyleCnt="0"/>
      <dgm:spPr/>
      <dgm:t>
        <a:bodyPr/>
        <a:lstStyle/>
        <a:p>
          <a:endParaRPr kumimoji="1" lang="ja-JP" altLang="en-US"/>
        </a:p>
      </dgm:t>
    </dgm:pt>
    <dgm:pt modelId="{92927A40-A416-491C-8411-043421F2E94A}" type="pres">
      <dgm:prSet presAssocID="{A408419D-4BB3-40DD-911C-68D575D38344}" presName="parentText" presStyleLbl="node1" presStyleIdx="2" presStyleCnt="4">
        <dgm:presLayoutVars>
          <dgm:chMax val="1"/>
          <dgm:bulletEnabled val="1"/>
        </dgm:presLayoutVars>
      </dgm:prSet>
      <dgm:spPr/>
      <dgm:t>
        <a:bodyPr/>
        <a:lstStyle/>
        <a:p>
          <a:endParaRPr kumimoji="1" lang="ja-JP" altLang="en-US"/>
        </a:p>
      </dgm:t>
    </dgm:pt>
    <dgm:pt modelId="{E5D3783D-B7F0-450C-BDFE-10616F637929}" type="pres">
      <dgm:prSet presAssocID="{A408419D-4BB3-40DD-911C-68D575D38344}" presName="descendantText" presStyleLbl="alignAccFollowNode1" presStyleIdx="2" presStyleCnt="4">
        <dgm:presLayoutVars>
          <dgm:bulletEnabled val="1"/>
        </dgm:presLayoutVars>
      </dgm:prSet>
      <dgm:spPr/>
      <dgm:t>
        <a:bodyPr/>
        <a:lstStyle/>
        <a:p>
          <a:endParaRPr kumimoji="1" lang="ja-JP" altLang="en-US"/>
        </a:p>
      </dgm:t>
    </dgm:pt>
    <dgm:pt modelId="{BF2C4B2F-1153-4467-9F1F-7FA7C1538651}" type="pres">
      <dgm:prSet presAssocID="{56DE6CE1-A49C-4EEC-ADAE-40F61BEA51F8}" presName="sp" presStyleCnt="0"/>
      <dgm:spPr/>
      <dgm:t>
        <a:bodyPr/>
        <a:lstStyle/>
        <a:p>
          <a:endParaRPr kumimoji="1" lang="ja-JP" altLang="en-US"/>
        </a:p>
      </dgm:t>
    </dgm:pt>
    <dgm:pt modelId="{C63DA22C-EC75-464B-B2EE-0FA0CB0924D3}" type="pres">
      <dgm:prSet presAssocID="{C982FF12-7F39-4CA5-BAED-2DBDB7DC6122}" presName="linNode" presStyleCnt="0"/>
      <dgm:spPr/>
      <dgm:t>
        <a:bodyPr/>
        <a:lstStyle/>
        <a:p>
          <a:endParaRPr kumimoji="1" lang="ja-JP" altLang="en-US"/>
        </a:p>
      </dgm:t>
    </dgm:pt>
    <dgm:pt modelId="{E75AFB25-2FF7-4074-96FA-43B045052AF1}" type="pres">
      <dgm:prSet presAssocID="{C982FF12-7F39-4CA5-BAED-2DBDB7DC6122}" presName="parentText" presStyleLbl="node1" presStyleIdx="3" presStyleCnt="4">
        <dgm:presLayoutVars>
          <dgm:chMax val="1"/>
          <dgm:bulletEnabled val="1"/>
        </dgm:presLayoutVars>
      </dgm:prSet>
      <dgm:spPr/>
      <dgm:t>
        <a:bodyPr/>
        <a:lstStyle/>
        <a:p>
          <a:endParaRPr kumimoji="1" lang="ja-JP" altLang="en-US"/>
        </a:p>
      </dgm:t>
    </dgm:pt>
    <dgm:pt modelId="{4BE6BBAB-0753-4D95-B03E-764D7F1539CF}" type="pres">
      <dgm:prSet presAssocID="{C982FF12-7F39-4CA5-BAED-2DBDB7DC6122}" presName="descendantText" presStyleLbl="alignAccFollowNode1" presStyleIdx="3" presStyleCnt="4">
        <dgm:presLayoutVars>
          <dgm:bulletEnabled val="1"/>
        </dgm:presLayoutVars>
      </dgm:prSet>
      <dgm:spPr/>
      <dgm:t>
        <a:bodyPr/>
        <a:lstStyle/>
        <a:p>
          <a:endParaRPr kumimoji="1" lang="ja-JP" altLang="en-US"/>
        </a:p>
      </dgm:t>
    </dgm:pt>
  </dgm:ptLst>
  <dgm:cxnLst>
    <dgm:cxn modelId="{889863B6-456E-4A2C-A842-A470F83FC73D}" type="presOf" srcId="{1073079A-48CD-4922-8390-B076A543FA96}" destId="{03D98492-53CA-4328-AA6E-0712BB3FC265}" srcOrd="0" destOrd="0" presId="urn:microsoft.com/office/officeart/2005/8/layout/vList5"/>
    <dgm:cxn modelId="{D23C5E04-3056-43A4-9671-4176C170CC7C}" type="presOf" srcId="{76648571-D604-4D5B-B854-DC3AA982428F}" destId="{439F8340-B991-4881-BFA8-4763F467EF7C}" srcOrd="0" destOrd="0" presId="urn:microsoft.com/office/officeart/2005/8/layout/vList5"/>
    <dgm:cxn modelId="{F7C34016-2D55-4021-BC94-8070C773DCEB}" type="presOf" srcId="{A408419D-4BB3-40DD-911C-68D575D38344}" destId="{92927A40-A416-491C-8411-043421F2E94A}" srcOrd="0" destOrd="0" presId="urn:microsoft.com/office/officeart/2005/8/layout/vList5"/>
    <dgm:cxn modelId="{AE3F8EEB-4C44-4C75-B703-AC138E801AAC}" srcId="{A408419D-4BB3-40DD-911C-68D575D38344}" destId="{D98B2698-C19F-4D16-B8EE-3AC81EDF003A}" srcOrd="1" destOrd="0" parTransId="{C2868B33-2192-4F33-97E4-CEA52FACF664}" sibTransId="{7783D78A-4050-4A98-BEFD-FA57458E4712}"/>
    <dgm:cxn modelId="{ECDDB20F-3BAD-4A8D-ACB7-555F153B3CBB}" type="presOf" srcId="{C982FF12-7F39-4CA5-BAED-2DBDB7DC6122}" destId="{E75AFB25-2FF7-4074-96FA-43B045052AF1}" srcOrd="0" destOrd="0" presId="urn:microsoft.com/office/officeart/2005/8/layout/vList5"/>
    <dgm:cxn modelId="{2C912695-E2C7-4DCE-A6CC-D9A78F200599}" srcId="{224B5E21-64FB-4566-BF46-814AE496998B}" destId="{76648571-D604-4D5B-B854-DC3AA982428F}" srcOrd="0" destOrd="0" parTransId="{FB81E2D9-5E1A-4F03-985E-7C4AB874E1E2}" sibTransId="{49F3E728-7661-499A-9EAF-5F6F19887FD4}"/>
    <dgm:cxn modelId="{3B4AB791-7663-4BBC-A355-9A621EAFD326}" type="presOf" srcId="{224B5E21-64FB-4566-BF46-814AE496998B}" destId="{9DABC683-1DFA-42B1-8B61-0E891D4BD65D}" srcOrd="0" destOrd="0" presId="urn:microsoft.com/office/officeart/2005/8/layout/vList5"/>
    <dgm:cxn modelId="{CF4F4477-16FC-4A7F-93A0-E9C6919A003A}" srcId="{F8336801-3E73-4FCD-B9A6-D26F3D76CE26}" destId="{838C85AF-968E-4B19-A445-D566E5FD3284}" srcOrd="2" destOrd="0" parTransId="{33BA6FAD-CC3E-4D13-AAAC-52D76DE7903E}" sibTransId="{B998B7A5-28F8-47C7-80DE-E05E5CF9AF16}"/>
    <dgm:cxn modelId="{A737F056-0824-4E98-A0AA-73F0CBA37186}" type="presOf" srcId="{1EE40E89-A7D5-467E-9DD5-F7B43614BA43}" destId="{4BE6BBAB-0753-4D95-B03E-764D7F1539CF}" srcOrd="0" destOrd="0" presId="urn:microsoft.com/office/officeart/2005/8/layout/vList5"/>
    <dgm:cxn modelId="{89BB5283-F28C-4DAB-931B-8390C833D58C}" srcId="{C982FF12-7F39-4CA5-BAED-2DBDB7DC6122}" destId="{2AC9E56E-DB63-4601-9180-6508EE0EBA69}" srcOrd="1" destOrd="0" parTransId="{9E401B9F-7811-4384-B345-58805212FF1C}" sibTransId="{1910F19D-FB18-469A-91BE-857DC4CFDCA3}"/>
    <dgm:cxn modelId="{B3DEF0F4-CB65-4C3B-AFA2-C17B56EDC617}" type="presOf" srcId="{F8336801-3E73-4FCD-B9A6-D26F3D76CE26}" destId="{FA8F1AAE-0AF4-4DF7-9334-B76551F555FF}" srcOrd="0" destOrd="0" presId="urn:microsoft.com/office/officeart/2005/8/layout/vList5"/>
    <dgm:cxn modelId="{36BB3CD9-19FB-4E0F-8F9C-28CD5627C76E}" srcId="{C982FF12-7F39-4CA5-BAED-2DBDB7DC6122}" destId="{1EE40E89-A7D5-467E-9DD5-F7B43614BA43}" srcOrd="0" destOrd="0" parTransId="{B6A70561-A26B-41B0-AEC6-AA8C6AD1716E}" sibTransId="{A197F065-E53E-48EC-8A90-596ACA842939}"/>
    <dgm:cxn modelId="{C76BAED2-E249-43FC-87ED-09C702F1F6D1}" srcId="{76648571-D604-4D5B-B854-DC3AA982428F}" destId="{D7BC4133-0FD6-4756-81AD-801631C964A9}" srcOrd="2" destOrd="0" parTransId="{7F24E23C-F560-463A-8D22-0A0A3BD12CF9}" sibTransId="{18994EB7-5A66-4F3E-AF50-27DA67328323}"/>
    <dgm:cxn modelId="{7253A309-1B8F-4B54-A34F-29982F6B2D91}" type="presOf" srcId="{0EE0C9BF-B7A5-434B-BC45-0C718DE02D3C}" destId="{E5D3783D-B7F0-450C-BDFE-10616F637929}" srcOrd="0" destOrd="0" presId="urn:microsoft.com/office/officeart/2005/8/layout/vList5"/>
    <dgm:cxn modelId="{62B51F00-BE58-49ED-B747-78CFF366D1DF}" srcId="{224B5E21-64FB-4566-BF46-814AE496998B}" destId="{C982FF12-7F39-4CA5-BAED-2DBDB7DC6122}" srcOrd="3" destOrd="0" parTransId="{5AA394BA-1368-4CFE-A3A5-4895576EFCFB}" sibTransId="{5C568B71-7F61-4930-9FF3-841D19D6FB64}"/>
    <dgm:cxn modelId="{40D761AD-83A5-438A-ADDD-23EB156E2599}" type="presOf" srcId="{244B2573-A198-492A-8440-96D6942B817F}" destId="{03D98492-53CA-4328-AA6E-0712BB3FC265}" srcOrd="0" destOrd="1" presId="urn:microsoft.com/office/officeart/2005/8/layout/vList5"/>
    <dgm:cxn modelId="{4193C27F-3E7B-4F65-83D3-80EE7D40255A}" srcId="{F8336801-3E73-4FCD-B9A6-D26F3D76CE26}" destId="{244B2573-A198-492A-8440-96D6942B817F}" srcOrd="1" destOrd="0" parTransId="{B89D75F4-2AC8-4107-A9C4-C33E5CF50DF0}" sibTransId="{3E700ABA-FB6E-441B-932B-EE772AB0C4E4}"/>
    <dgm:cxn modelId="{4A33DEB6-E9F4-4BCA-A1EF-86EC8CC50542}" srcId="{224B5E21-64FB-4566-BF46-814AE496998B}" destId="{F8336801-3E73-4FCD-B9A6-D26F3D76CE26}" srcOrd="1" destOrd="0" parTransId="{495F1239-0D4B-45D9-9649-68859BB12D0E}" sibTransId="{03E8B5C5-5816-4C18-B982-D234542CA647}"/>
    <dgm:cxn modelId="{246189E0-CA90-473F-B979-AA4A9F38609F}" type="presOf" srcId="{A2A7FF7E-352C-46CA-A7BC-A6EE874FD149}" destId="{6F301EE0-31A6-457D-BEA1-B64A14019A21}" srcOrd="0" destOrd="1" presId="urn:microsoft.com/office/officeart/2005/8/layout/vList5"/>
    <dgm:cxn modelId="{AFFD1E84-8955-4E56-B847-9CB1C319974D}" srcId="{224B5E21-64FB-4566-BF46-814AE496998B}" destId="{A408419D-4BB3-40DD-911C-68D575D38344}" srcOrd="2" destOrd="0" parTransId="{67CDE42D-480E-40B6-A2FF-BAE0FB83B75B}" sibTransId="{56DE6CE1-A49C-4EEC-ADAE-40F61BEA51F8}"/>
    <dgm:cxn modelId="{7D4F043A-7225-463A-9077-DF4D0859CEC1}" srcId="{76648571-D604-4D5B-B854-DC3AA982428F}" destId="{A2A7FF7E-352C-46CA-A7BC-A6EE874FD149}" srcOrd="1" destOrd="0" parTransId="{8D1ED7B0-6994-46DC-9BF6-10530CB69435}" sibTransId="{9BCDA644-1B03-442C-BA0F-6351C7F2945D}"/>
    <dgm:cxn modelId="{18E54195-08FD-487E-955F-E5B47D476720}" srcId="{76648571-D604-4D5B-B854-DC3AA982428F}" destId="{EFC162B7-8AEC-48E0-941D-902C77A2BAC2}" srcOrd="0" destOrd="0" parTransId="{5AEC85FA-1A7F-470F-85D4-92F2DC4525CD}" sibTransId="{3113EA84-5A83-4A5E-A334-905917213E00}"/>
    <dgm:cxn modelId="{C1F502B6-67F9-4A7D-8057-25A34E7FE730}" srcId="{F8336801-3E73-4FCD-B9A6-D26F3D76CE26}" destId="{1073079A-48CD-4922-8390-B076A543FA96}" srcOrd="0" destOrd="0" parTransId="{75F9850E-DC19-4269-9EEA-67712D9B8F39}" sibTransId="{0BB7483A-3741-4328-8503-BA9EDA8E6F27}"/>
    <dgm:cxn modelId="{367DD0F4-FC84-4967-A962-25361DD41D10}" type="presOf" srcId="{EFC162B7-8AEC-48E0-941D-902C77A2BAC2}" destId="{6F301EE0-31A6-457D-BEA1-B64A14019A21}" srcOrd="0" destOrd="0" presId="urn:microsoft.com/office/officeart/2005/8/layout/vList5"/>
    <dgm:cxn modelId="{7ACBB1F2-E18F-4D3D-B489-DB77F976FDB4}" type="presOf" srcId="{D98B2698-C19F-4D16-B8EE-3AC81EDF003A}" destId="{E5D3783D-B7F0-450C-BDFE-10616F637929}" srcOrd="0" destOrd="1" presId="urn:microsoft.com/office/officeart/2005/8/layout/vList5"/>
    <dgm:cxn modelId="{56A1395D-6CD1-42C4-BA7A-9BBD28CFAEE1}" srcId="{A408419D-4BB3-40DD-911C-68D575D38344}" destId="{0EE0C9BF-B7A5-434B-BC45-0C718DE02D3C}" srcOrd="0" destOrd="0" parTransId="{96B5E530-720C-455D-B51C-839E44F04E6B}" sibTransId="{8AEE0BF5-9B99-4F0E-BE28-2B10D733CABE}"/>
    <dgm:cxn modelId="{3E2094EB-18AA-4C54-B5B7-CBBFB819CF4C}" type="presOf" srcId="{2AC9E56E-DB63-4601-9180-6508EE0EBA69}" destId="{4BE6BBAB-0753-4D95-B03E-764D7F1539CF}" srcOrd="0" destOrd="1" presId="urn:microsoft.com/office/officeart/2005/8/layout/vList5"/>
    <dgm:cxn modelId="{85754EDE-AE2C-46FE-A7F0-A2E22B64AD38}" type="presOf" srcId="{838C85AF-968E-4B19-A445-D566E5FD3284}" destId="{03D98492-53CA-4328-AA6E-0712BB3FC265}" srcOrd="0" destOrd="2" presId="urn:microsoft.com/office/officeart/2005/8/layout/vList5"/>
    <dgm:cxn modelId="{C800C486-1490-4CFB-9B50-D094B69150BB}" type="presOf" srcId="{D7BC4133-0FD6-4756-81AD-801631C964A9}" destId="{6F301EE0-31A6-457D-BEA1-B64A14019A21}" srcOrd="0" destOrd="2" presId="urn:microsoft.com/office/officeart/2005/8/layout/vList5"/>
    <dgm:cxn modelId="{193BFDA0-8C82-41A4-8245-F6A583A701CC}" type="presParOf" srcId="{9DABC683-1DFA-42B1-8B61-0E891D4BD65D}" destId="{04C2126F-3505-4CBD-9A4B-0BDBF012C2C3}" srcOrd="0" destOrd="0" presId="urn:microsoft.com/office/officeart/2005/8/layout/vList5"/>
    <dgm:cxn modelId="{67837F83-FB62-4373-8574-8D441309CDD3}" type="presParOf" srcId="{04C2126F-3505-4CBD-9A4B-0BDBF012C2C3}" destId="{439F8340-B991-4881-BFA8-4763F467EF7C}" srcOrd="0" destOrd="0" presId="urn:microsoft.com/office/officeart/2005/8/layout/vList5"/>
    <dgm:cxn modelId="{CE1C96FD-BDFB-456C-AF1C-2D3239925694}" type="presParOf" srcId="{04C2126F-3505-4CBD-9A4B-0BDBF012C2C3}" destId="{6F301EE0-31A6-457D-BEA1-B64A14019A21}" srcOrd="1" destOrd="0" presId="urn:microsoft.com/office/officeart/2005/8/layout/vList5"/>
    <dgm:cxn modelId="{F13D6FFD-548A-4E69-B6A8-3EE3EA129DD9}" type="presParOf" srcId="{9DABC683-1DFA-42B1-8B61-0E891D4BD65D}" destId="{AE31B0B2-4278-482D-8B93-DD54F0799057}" srcOrd="1" destOrd="0" presId="urn:microsoft.com/office/officeart/2005/8/layout/vList5"/>
    <dgm:cxn modelId="{0BD7BE43-09AD-4AF8-A22F-A466ACC3EE0B}" type="presParOf" srcId="{9DABC683-1DFA-42B1-8B61-0E891D4BD65D}" destId="{3AE21E05-EA52-4FB9-BE14-71881970D0BB}" srcOrd="2" destOrd="0" presId="urn:microsoft.com/office/officeart/2005/8/layout/vList5"/>
    <dgm:cxn modelId="{302D5A57-4578-4430-8EC5-D32AB97B35F3}" type="presParOf" srcId="{3AE21E05-EA52-4FB9-BE14-71881970D0BB}" destId="{FA8F1AAE-0AF4-4DF7-9334-B76551F555FF}" srcOrd="0" destOrd="0" presId="urn:microsoft.com/office/officeart/2005/8/layout/vList5"/>
    <dgm:cxn modelId="{B699FDCC-98AA-4120-BA5F-AD7A172290B6}" type="presParOf" srcId="{3AE21E05-EA52-4FB9-BE14-71881970D0BB}" destId="{03D98492-53CA-4328-AA6E-0712BB3FC265}" srcOrd="1" destOrd="0" presId="urn:microsoft.com/office/officeart/2005/8/layout/vList5"/>
    <dgm:cxn modelId="{43099F19-5CCF-44FC-B621-7F2F5DA67280}" type="presParOf" srcId="{9DABC683-1DFA-42B1-8B61-0E891D4BD65D}" destId="{5F8007D8-3EE8-400C-8231-2DDA6AB19A59}" srcOrd="3" destOrd="0" presId="urn:microsoft.com/office/officeart/2005/8/layout/vList5"/>
    <dgm:cxn modelId="{401F174A-DDCF-4538-B591-3101DA47E509}" type="presParOf" srcId="{9DABC683-1DFA-42B1-8B61-0E891D4BD65D}" destId="{4F4E779A-E616-4C57-B0B7-5810DBC58600}" srcOrd="4" destOrd="0" presId="urn:microsoft.com/office/officeart/2005/8/layout/vList5"/>
    <dgm:cxn modelId="{4FB121E6-3726-4184-8B0E-83E473BA2666}" type="presParOf" srcId="{4F4E779A-E616-4C57-B0B7-5810DBC58600}" destId="{92927A40-A416-491C-8411-043421F2E94A}" srcOrd="0" destOrd="0" presId="urn:microsoft.com/office/officeart/2005/8/layout/vList5"/>
    <dgm:cxn modelId="{4CA05992-AA0B-4D0B-80F4-8FBF8951D2A1}" type="presParOf" srcId="{4F4E779A-E616-4C57-B0B7-5810DBC58600}" destId="{E5D3783D-B7F0-450C-BDFE-10616F637929}" srcOrd="1" destOrd="0" presId="urn:microsoft.com/office/officeart/2005/8/layout/vList5"/>
    <dgm:cxn modelId="{B88CC65B-95A7-4BE1-9DDA-93FF60DFA549}" type="presParOf" srcId="{9DABC683-1DFA-42B1-8B61-0E891D4BD65D}" destId="{BF2C4B2F-1153-4467-9F1F-7FA7C1538651}" srcOrd="5" destOrd="0" presId="urn:microsoft.com/office/officeart/2005/8/layout/vList5"/>
    <dgm:cxn modelId="{61DD1FA9-C161-4047-BF29-17CE7D28B555}" type="presParOf" srcId="{9DABC683-1DFA-42B1-8B61-0E891D4BD65D}" destId="{C63DA22C-EC75-464B-B2EE-0FA0CB0924D3}" srcOrd="6" destOrd="0" presId="urn:microsoft.com/office/officeart/2005/8/layout/vList5"/>
    <dgm:cxn modelId="{26719AD1-48ED-4FC0-9470-9C231B45779D}" type="presParOf" srcId="{C63DA22C-EC75-464B-B2EE-0FA0CB0924D3}" destId="{E75AFB25-2FF7-4074-96FA-43B045052AF1}" srcOrd="0" destOrd="0" presId="urn:microsoft.com/office/officeart/2005/8/layout/vList5"/>
    <dgm:cxn modelId="{2DB53A2C-E6D5-47B7-BEFD-7DB241C35512}" type="presParOf" srcId="{C63DA22C-EC75-464B-B2EE-0FA0CB0924D3}" destId="{4BE6BBAB-0753-4D95-B03E-764D7F1539C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01EE0-31A6-457D-BEA1-B64A14019A21}">
      <dsp:nvSpPr>
        <dsp:cNvPr id="0" name=""/>
        <dsp:cNvSpPr/>
      </dsp:nvSpPr>
      <dsp:spPr>
        <a:xfrm rot="5400000">
          <a:off x="5802637" y="-2342778"/>
          <a:ext cx="988707" cy="5926579"/>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A Sense of Security for Developers</a:t>
          </a:r>
          <a:endParaRPr kumimoji="1" lang="ja-JP" altLang="en-US" sz="1800" b="1" kern="1200" dirty="0"/>
        </a:p>
        <a:p>
          <a:pPr marL="171450" lvl="1" indent="-171450" algn="l" defTabSz="800100">
            <a:lnSpc>
              <a:spcPct val="90000"/>
            </a:lnSpc>
            <a:spcBef>
              <a:spcPct val="0"/>
            </a:spcBef>
            <a:spcAft>
              <a:spcPct val="15000"/>
            </a:spcAft>
            <a:buChar char="••"/>
          </a:pPr>
          <a:r>
            <a:rPr kumimoji="1" lang="en-US" altLang="ja-JP" sz="1800" kern="1200" dirty="0" smtClean="0"/>
            <a:t>Enables active refactoring, early reducing of tech debts</a:t>
          </a:r>
          <a:endParaRPr kumimoji="1" lang="ja-JP" altLang="en-US" sz="1800" kern="1200" dirty="0"/>
        </a:p>
        <a:p>
          <a:pPr marL="171450" lvl="1" indent="-171450" algn="l" defTabSz="800100">
            <a:lnSpc>
              <a:spcPct val="90000"/>
            </a:lnSpc>
            <a:spcBef>
              <a:spcPct val="0"/>
            </a:spcBef>
            <a:spcAft>
              <a:spcPct val="15000"/>
            </a:spcAft>
            <a:buChar char="••"/>
          </a:pPr>
          <a:r>
            <a:rPr kumimoji="1" lang="en-US" altLang="ja-JP" sz="1800" kern="1200" dirty="0" smtClean="0"/>
            <a:t>Enables focus on core value development</a:t>
          </a:r>
          <a:endParaRPr kumimoji="1" lang="ja-JP" altLang="en-US" sz="1800" kern="1200" dirty="0"/>
        </a:p>
      </dsp:txBody>
      <dsp:txXfrm rot="-5400000">
        <a:off x="3333702" y="174422"/>
        <a:ext cx="5878314" cy="892177"/>
      </dsp:txXfrm>
    </dsp:sp>
    <dsp:sp modelId="{439F8340-B991-4881-BFA8-4763F467EF7C}">
      <dsp:nvSpPr>
        <dsp:cNvPr id="0" name=""/>
        <dsp:cNvSpPr/>
      </dsp:nvSpPr>
      <dsp:spPr>
        <a:xfrm>
          <a:off x="0" y="2569"/>
          <a:ext cx="3333701" cy="123588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kumimoji="1" lang="en-US" altLang="ja-JP" sz="3500" kern="1200" dirty="0" smtClean="0"/>
            <a:t>Any Number</a:t>
          </a:r>
          <a:br>
            <a:rPr kumimoji="1" lang="en-US" altLang="ja-JP" sz="3500" kern="1200" dirty="0" smtClean="0"/>
          </a:br>
          <a:r>
            <a:rPr kumimoji="1" lang="en-US" altLang="ja-JP" sz="3500" kern="1200" dirty="0" smtClean="0"/>
            <a:t>of  times</a:t>
          </a:r>
          <a:endParaRPr kumimoji="1" lang="ja-JP" altLang="en-US" sz="3500" kern="1200" dirty="0"/>
        </a:p>
      </dsp:txBody>
      <dsp:txXfrm>
        <a:off x="60331" y="62900"/>
        <a:ext cx="3213039" cy="1115221"/>
      </dsp:txXfrm>
    </dsp:sp>
    <dsp:sp modelId="{03D98492-53CA-4328-AA6E-0712BB3FC265}">
      <dsp:nvSpPr>
        <dsp:cNvPr id="0" name=""/>
        <dsp:cNvSpPr/>
      </dsp:nvSpPr>
      <dsp:spPr>
        <a:xfrm rot="5400000">
          <a:off x="5802637" y="-1045100"/>
          <a:ext cx="988707" cy="5926579"/>
        </a:xfrm>
        <a:prstGeom prst="round2SameRect">
          <a:avLst/>
        </a:prstGeom>
        <a:solidFill>
          <a:schemeClr val="accent2">
            <a:tint val="40000"/>
            <a:alpha val="90000"/>
            <a:hueOff val="-5975427"/>
            <a:satOff val="-7467"/>
            <a:lumOff val="1753"/>
            <a:alphaOff val="0"/>
          </a:schemeClr>
        </a:solidFill>
        <a:ln w="25400" cap="flat" cmpd="sng" algn="ctr">
          <a:solidFill>
            <a:schemeClr val="accent2">
              <a:tint val="40000"/>
              <a:alpha val="90000"/>
              <a:hueOff val="-5975427"/>
              <a:satOff val="-7467"/>
              <a:lumOff val="17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Enables to test without experts</a:t>
          </a:r>
          <a:endParaRPr kumimoji="1" lang="ja-JP" altLang="en-US" sz="1800" kern="1200" dirty="0"/>
        </a:p>
        <a:p>
          <a:pPr marL="171450" lvl="1" indent="-171450" algn="l" defTabSz="800100">
            <a:lnSpc>
              <a:spcPct val="90000"/>
            </a:lnSpc>
            <a:spcBef>
              <a:spcPct val="0"/>
            </a:spcBef>
            <a:spcAft>
              <a:spcPct val="15000"/>
            </a:spcAft>
            <a:buChar char="••"/>
          </a:pPr>
          <a:r>
            <a:rPr kumimoji="1" lang="en-US" altLang="ja-JP" sz="1800" kern="1200" dirty="0" smtClean="0"/>
            <a:t>If the PIC for production code leave team...?</a:t>
          </a:r>
          <a:endParaRPr kumimoji="1" lang="ja-JP" altLang="en-US" sz="1800" kern="1200" dirty="0"/>
        </a:p>
        <a:p>
          <a:pPr marL="171450" lvl="1" indent="-171450" algn="l" defTabSz="800100">
            <a:lnSpc>
              <a:spcPct val="90000"/>
            </a:lnSpc>
            <a:spcBef>
              <a:spcPct val="0"/>
            </a:spcBef>
            <a:spcAft>
              <a:spcPct val="15000"/>
            </a:spcAft>
            <a:buChar char="••"/>
          </a:pPr>
          <a:r>
            <a:rPr kumimoji="1" lang="en-US" altLang="ja-JP" sz="1800" kern="1200" dirty="0" smtClean="0"/>
            <a:t>If you are assigned to take over someone’s code…?</a:t>
          </a:r>
          <a:endParaRPr kumimoji="1" lang="ja-JP" altLang="en-US" sz="1800" kern="1200" dirty="0"/>
        </a:p>
      </dsp:txBody>
      <dsp:txXfrm rot="-5400000">
        <a:off x="3333702" y="1472100"/>
        <a:ext cx="5878314" cy="892177"/>
      </dsp:txXfrm>
    </dsp:sp>
    <dsp:sp modelId="{FA8F1AAE-0AF4-4DF7-9334-B76551F555FF}">
      <dsp:nvSpPr>
        <dsp:cNvPr id="0" name=""/>
        <dsp:cNvSpPr/>
      </dsp:nvSpPr>
      <dsp:spPr>
        <a:xfrm>
          <a:off x="0" y="1300247"/>
          <a:ext cx="3333701" cy="1235883"/>
        </a:xfrm>
        <a:prstGeom prst="roundRect">
          <a:avLst/>
        </a:prstGeom>
        <a:solidFill>
          <a:schemeClr val="accent2">
            <a:hueOff val="-5881653"/>
            <a:satOff val="-28080"/>
            <a:lumOff val="1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kumimoji="1" lang="en-US" altLang="ja-JP" sz="3500" kern="1200" dirty="0" smtClean="0"/>
            <a:t>Anyone</a:t>
          </a:r>
          <a:endParaRPr kumimoji="1" lang="ja-JP" altLang="en-US" sz="3500" kern="1200" dirty="0"/>
        </a:p>
      </dsp:txBody>
      <dsp:txXfrm>
        <a:off x="60331" y="1360578"/>
        <a:ext cx="3213039" cy="1115221"/>
      </dsp:txXfrm>
    </dsp:sp>
    <dsp:sp modelId="{E5D3783D-B7F0-450C-BDFE-10616F637929}">
      <dsp:nvSpPr>
        <dsp:cNvPr id="0" name=""/>
        <dsp:cNvSpPr/>
      </dsp:nvSpPr>
      <dsp:spPr>
        <a:xfrm rot="5400000">
          <a:off x="5802637" y="252577"/>
          <a:ext cx="988707" cy="5926579"/>
        </a:xfrm>
        <a:prstGeom prst="round2SameRect">
          <a:avLst/>
        </a:prstGeom>
        <a:solidFill>
          <a:schemeClr val="accent2">
            <a:tint val="40000"/>
            <a:alpha val="90000"/>
            <a:hueOff val="-11950854"/>
            <a:satOff val="-14935"/>
            <a:lumOff val="3506"/>
            <a:alphaOff val="0"/>
          </a:schemeClr>
        </a:solidFill>
        <a:ln w="25400" cap="flat" cmpd="sng" algn="ctr">
          <a:solidFill>
            <a:schemeClr val="accent2">
              <a:tint val="40000"/>
              <a:alpha val="90000"/>
              <a:hueOff val="-11950854"/>
              <a:satOff val="-14935"/>
              <a:lumOff val="35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Enables to find bugs in early phase</a:t>
          </a:r>
          <a:endParaRPr kumimoji="1" lang="ja-JP" altLang="en-US" sz="1800" b="1" kern="1200" dirty="0"/>
        </a:p>
        <a:p>
          <a:pPr marL="171450" lvl="1" indent="-171450" algn="l" defTabSz="800100">
            <a:lnSpc>
              <a:spcPct val="90000"/>
            </a:lnSpc>
            <a:spcBef>
              <a:spcPct val="0"/>
            </a:spcBef>
            <a:spcAft>
              <a:spcPct val="15000"/>
            </a:spcAft>
            <a:buChar char="••"/>
          </a:pPr>
          <a:r>
            <a:rPr kumimoji="1" lang="en-US" altLang="ja-JP" sz="1800" kern="1200" dirty="0" smtClean="0"/>
            <a:t>Test when changed! Test when committed! Test every day</a:t>
          </a:r>
          <a:endParaRPr kumimoji="1" lang="ja-JP" altLang="en-US" sz="1800" kern="1200" dirty="0"/>
        </a:p>
      </dsp:txBody>
      <dsp:txXfrm rot="-5400000">
        <a:off x="3333702" y="2769778"/>
        <a:ext cx="5878314" cy="892177"/>
      </dsp:txXfrm>
    </dsp:sp>
    <dsp:sp modelId="{92927A40-A416-491C-8411-043421F2E94A}">
      <dsp:nvSpPr>
        <dsp:cNvPr id="0" name=""/>
        <dsp:cNvSpPr/>
      </dsp:nvSpPr>
      <dsp:spPr>
        <a:xfrm>
          <a:off x="0" y="2597925"/>
          <a:ext cx="3333701" cy="1235883"/>
        </a:xfrm>
        <a:prstGeom prst="roundRect">
          <a:avLst/>
        </a:prstGeom>
        <a:solidFill>
          <a:schemeClr val="accent2">
            <a:hueOff val="-11763307"/>
            <a:satOff val="-56159"/>
            <a:lumOff val="228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kumimoji="1" lang="en-US" altLang="ja-JP" sz="3500" kern="1200" dirty="0" smtClean="0"/>
            <a:t>Anytime</a:t>
          </a:r>
          <a:endParaRPr kumimoji="1" lang="ja-JP" altLang="en-US" sz="3500" kern="1200" dirty="0"/>
        </a:p>
      </dsp:txBody>
      <dsp:txXfrm>
        <a:off x="60331" y="2658256"/>
        <a:ext cx="3213039" cy="1115221"/>
      </dsp:txXfrm>
    </dsp:sp>
    <dsp:sp modelId="{4BE6BBAB-0753-4D95-B03E-764D7F1539CF}">
      <dsp:nvSpPr>
        <dsp:cNvPr id="0" name=""/>
        <dsp:cNvSpPr/>
      </dsp:nvSpPr>
      <dsp:spPr>
        <a:xfrm rot="5400000">
          <a:off x="5802637" y="1550255"/>
          <a:ext cx="988707" cy="5926579"/>
        </a:xfrm>
        <a:prstGeom prst="round2SameRect">
          <a:avLst/>
        </a:prstGeom>
        <a:solidFill>
          <a:schemeClr val="accent2">
            <a:tint val="40000"/>
            <a:alpha val="90000"/>
            <a:hueOff val="-17926282"/>
            <a:satOff val="-22402"/>
            <a:lumOff val="5259"/>
            <a:alphaOff val="0"/>
          </a:schemeClr>
        </a:solidFill>
        <a:ln w="25400" cap="flat" cmpd="sng" algn="ctr">
          <a:solidFill>
            <a:schemeClr val="accent2">
              <a:tint val="40000"/>
              <a:alpha val="90000"/>
              <a:hueOff val="-17926282"/>
              <a:satOff val="-22402"/>
              <a:lumOff val="52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Enables tests on multiple environments</a:t>
          </a:r>
          <a:endParaRPr kumimoji="1" lang="ja-JP" altLang="en-US" sz="1800" kern="1200" dirty="0"/>
        </a:p>
        <a:p>
          <a:pPr marL="171450" lvl="1" indent="-171450" algn="l" defTabSz="800100">
            <a:lnSpc>
              <a:spcPct val="90000"/>
            </a:lnSpc>
            <a:spcBef>
              <a:spcPct val="0"/>
            </a:spcBef>
            <a:spcAft>
              <a:spcPct val="15000"/>
            </a:spcAft>
            <a:buChar char="••"/>
          </a:pPr>
          <a:r>
            <a:rPr kumimoji="1" lang="en-US" altLang="ja-JP" sz="1800" kern="1200" dirty="0" smtClean="0"/>
            <a:t>(It’s possible to test in your local PC before commit secretly…)</a:t>
          </a:r>
          <a:endParaRPr kumimoji="1" lang="ja-JP" altLang="en-US" sz="1800" kern="1200" dirty="0"/>
        </a:p>
      </dsp:txBody>
      <dsp:txXfrm rot="-5400000">
        <a:off x="3333702" y="4067456"/>
        <a:ext cx="5878314" cy="892177"/>
      </dsp:txXfrm>
    </dsp:sp>
    <dsp:sp modelId="{E75AFB25-2FF7-4074-96FA-43B045052AF1}">
      <dsp:nvSpPr>
        <dsp:cNvPr id="0" name=""/>
        <dsp:cNvSpPr/>
      </dsp:nvSpPr>
      <dsp:spPr>
        <a:xfrm>
          <a:off x="0" y="3895603"/>
          <a:ext cx="3333701" cy="1235883"/>
        </a:xfrm>
        <a:prstGeom prst="roundRect">
          <a:avLst/>
        </a:prstGeom>
        <a:solidFill>
          <a:schemeClr val="accent2">
            <a:hueOff val="-17644960"/>
            <a:satOff val="-84239"/>
            <a:lumOff val="343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kumimoji="1" lang="en-US" altLang="ja-JP" sz="3500" kern="1200" dirty="0" smtClean="0"/>
            <a:t>Anywhere</a:t>
          </a:r>
          <a:endParaRPr kumimoji="1" lang="ja-JP" altLang="en-US" sz="3500" kern="1200" dirty="0"/>
        </a:p>
      </dsp:txBody>
      <dsp:txXfrm>
        <a:off x="60331" y="3955934"/>
        <a:ext cx="3213039" cy="11152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5587917"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t" anchorCtr="0" compatLnSpc="1">
            <a:prstTxWarp prst="textNoShape">
              <a:avLst/>
            </a:prstTxWarp>
          </a:bodyPr>
          <a:lstStyle>
            <a:lvl1pPr algn="r" defTabSz="914406" fontAlgn="base">
              <a:defRPr sz="1200">
                <a:solidFill>
                  <a:schemeClr val="tx1"/>
                </a:solidFill>
              </a:defRPr>
            </a:lvl1pPr>
          </a:lstStyle>
          <a:p>
            <a:endParaRPr lang="en-US" altLang="ja-JP"/>
          </a:p>
        </p:txBody>
      </p:sp>
      <p:sp>
        <p:nvSpPr>
          <p:cNvPr id="7171" name="Rectangle 3"/>
          <p:cNvSpPr>
            <a:spLocks noGrp="1" noChangeArrowheads="1"/>
          </p:cNvSpPr>
          <p:nvPr>
            <p:ph type="dt" sz="quarter" idx="1"/>
          </p:nvPr>
        </p:nvSpPr>
        <p:spPr bwMode="auto">
          <a:xfrm>
            <a:off x="0"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t" anchorCtr="0" compatLnSpc="1">
            <a:prstTxWarp prst="textNoShape">
              <a:avLst/>
            </a:prstTxWarp>
          </a:bodyPr>
          <a:lstStyle>
            <a:lvl1pPr algn="l" defTabSz="914406">
              <a:defRPr sz="1200" b="1">
                <a:solidFill>
                  <a:srgbClr val="4D4D4D"/>
                </a:solidFill>
              </a:defRPr>
            </a:lvl1pPr>
          </a:lstStyle>
          <a:p>
            <a:endParaRPr lang="en-US" altLang="ja-JP"/>
          </a:p>
        </p:txBody>
      </p:sp>
      <p:sp>
        <p:nvSpPr>
          <p:cNvPr id="7172" name="Rectangle 4"/>
          <p:cNvSpPr>
            <a:spLocks noGrp="1" noChangeArrowheads="1"/>
          </p:cNvSpPr>
          <p:nvPr>
            <p:ph type="ftr" sz="quarter" idx="2"/>
          </p:nvPr>
        </p:nvSpPr>
        <p:spPr bwMode="auto">
          <a:xfrm>
            <a:off x="0" y="6399525"/>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3" tIns="45674" rIns="91343" bIns="45674" numCol="1" anchor="b" anchorCtr="0" compatLnSpc="1">
            <a:prstTxWarp prst="textNoShape">
              <a:avLst/>
            </a:prstTxWarp>
          </a:bodyPr>
          <a:lstStyle>
            <a:lvl1pPr algn="l" defTabSz="914406" fontAlgn="base">
              <a:defRPr sz="1000">
                <a:solidFill>
                  <a:schemeClr val="tx1"/>
                </a:solidFill>
              </a:defRPr>
            </a:lvl1pPr>
          </a:lstStyle>
          <a:p>
            <a:r>
              <a:rPr lang="en-US" altLang="ja-JP" dirty="0"/>
              <a:t>Copyright 2017-2018 FUJITSU LIMITED</a:t>
            </a:r>
          </a:p>
        </p:txBody>
      </p:sp>
      <p:sp>
        <p:nvSpPr>
          <p:cNvPr id="7173" name="Rectangle 5"/>
          <p:cNvSpPr>
            <a:spLocks noGrp="1" noChangeArrowheads="1"/>
          </p:cNvSpPr>
          <p:nvPr>
            <p:ph type="sldNum" sz="quarter" idx="3"/>
          </p:nvPr>
        </p:nvSpPr>
        <p:spPr bwMode="auto">
          <a:xfrm>
            <a:off x="5587917" y="6399525"/>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43" tIns="45674" rIns="91343" bIns="45674" numCol="1" anchor="b" anchorCtr="0" compatLnSpc="1">
            <a:prstTxWarp prst="textNoShape">
              <a:avLst/>
            </a:prstTxWarp>
          </a:bodyPr>
          <a:lstStyle>
            <a:lvl1pPr algn="r" defTabSz="914406" fontAlgn="base">
              <a:defRPr sz="1000">
                <a:solidFill>
                  <a:schemeClr val="tx1"/>
                </a:solidFill>
              </a:defRPr>
            </a:lvl1pPr>
          </a:lstStyle>
          <a:p>
            <a:fld id="{FAA1955A-3BA7-44A3-9070-D3F87D3C54DE}" type="slidenum">
              <a:rPr lang="en-US" altLang="ja-JP"/>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30760492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5587917" y="1"/>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lvl1pPr algn="l" defTabSz="914406" fontAlgn="base">
              <a:defRPr sz="1200">
                <a:solidFill>
                  <a:schemeClr val="tx1"/>
                </a:solidFill>
              </a:defRPr>
            </a:lvl1pPr>
          </a:lstStyle>
          <a:p>
            <a:endParaRPr lang="en-US" altLang="ja-JP"/>
          </a:p>
        </p:txBody>
      </p:sp>
      <p:sp>
        <p:nvSpPr>
          <p:cNvPr id="72707" name="Rectangle 3"/>
          <p:cNvSpPr>
            <a:spLocks noGrp="1" noChangeArrowheads="1"/>
          </p:cNvSpPr>
          <p:nvPr>
            <p:ph type="dt" idx="1"/>
          </p:nvPr>
        </p:nvSpPr>
        <p:spPr bwMode="auto">
          <a:xfrm>
            <a:off x="0" y="1"/>
            <a:ext cx="4279972"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lvl1pPr algn="l" defTabSz="914406">
              <a:defRPr sz="1000" b="1">
                <a:solidFill>
                  <a:srgbClr val="4D4D4D"/>
                </a:solidFill>
              </a:defRPr>
            </a:lvl1pPr>
          </a:lstStyle>
          <a:p>
            <a:endParaRPr lang="en-US" altLang="ja-JP"/>
          </a:p>
        </p:txBody>
      </p:sp>
      <p:sp>
        <p:nvSpPr>
          <p:cNvPr id="72708" name="Rectangle 4"/>
          <p:cNvSpPr>
            <a:spLocks noGrp="1" noRot="1" noChangeAspect="1" noChangeArrowheads="1" noTextEdit="1"/>
          </p:cNvSpPr>
          <p:nvPr>
            <p:ph type="sldImg" idx="2"/>
          </p:nvPr>
        </p:nvSpPr>
        <p:spPr bwMode="auto">
          <a:xfrm>
            <a:off x="3106738" y="504825"/>
            <a:ext cx="3651250" cy="25273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2709" name="Rectangle 5"/>
          <p:cNvSpPr>
            <a:spLocks noGrp="1" noChangeArrowheads="1"/>
          </p:cNvSpPr>
          <p:nvPr>
            <p:ph type="body" sz="quarter" idx="3"/>
          </p:nvPr>
        </p:nvSpPr>
        <p:spPr bwMode="auto">
          <a:xfrm>
            <a:off x="986474" y="3198977"/>
            <a:ext cx="7893366" cy="3032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2710" name="Rectangle 6"/>
          <p:cNvSpPr>
            <a:spLocks noGrp="1" noChangeArrowheads="1"/>
          </p:cNvSpPr>
          <p:nvPr>
            <p:ph type="ftr" sz="quarter" idx="4"/>
          </p:nvPr>
        </p:nvSpPr>
        <p:spPr bwMode="auto">
          <a:xfrm>
            <a:off x="0" y="6397954"/>
            <a:ext cx="4278397"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b" anchorCtr="0" compatLnSpc="1">
            <a:prstTxWarp prst="textNoShape">
              <a:avLst/>
            </a:prstTxWarp>
          </a:bodyPr>
          <a:lstStyle>
            <a:lvl1pPr algn="l" defTabSz="914406" fontAlgn="base">
              <a:defRPr sz="1000">
                <a:solidFill>
                  <a:schemeClr val="tx1"/>
                </a:solidFill>
              </a:defRPr>
            </a:lvl1pPr>
          </a:lstStyle>
          <a:p>
            <a:r>
              <a:rPr lang="en-US" altLang="ja-JP" dirty="0"/>
              <a:t>Copyright 2017-2018 FUJITSU LIMITED</a:t>
            </a:r>
          </a:p>
        </p:txBody>
      </p:sp>
      <p:sp>
        <p:nvSpPr>
          <p:cNvPr id="72711" name="Rectangle 7"/>
          <p:cNvSpPr>
            <a:spLocks noGrp="1" noChangeArrowheads="1"/>
          </p:cNvSpPr>
          <p:nvPr>
            <p:ph type="sldNum" sz="quarter" idx="5"/>
          </p:nvPr>
        </p:nvSpPr>
        <p:spPr bwMode="auto">
          <a:xfrm>
            <a:off x="5584765" y="6397954"/>
            <a:ext cx="4279972" cy="33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62" tIns="45683" rIns="91362" bIns="45683" numCol="1" anchor="b" anchorCtr="0" compatLnSpc="1">
            <a:prstTxWarp prst="textNoShape">
              <a:avLst/>
            </a:prstTxWarp>
          </a:bodyPr>
          <a:lstStyle>
            <a:lvl1pPr algn="r" defTabSz="914406" fontAlgn="base">
              <a:defRPr sz="1000">
                <a:solidFill>
                  <a:schemeClr val="tx1"/>
                </a:solidFill>
              </a:defRPr>
            </a:lvl1pPr>
          </a:lstStyle>
          <a:p>
            <a:fld id="{05CC6113-37AD-4820-99A8-E5778F57E610}" type="slidenum">
              <a:rPr lang="en-US" altLang="ja-JP"/>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318570863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概要</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の</a:t>
            </a: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構成要素である、自動単体テストについて学習する講座です。</a:t>
            </a:r>
          </a:p>
          <a:p>
            <a:r>
              <a:rPr kumimoji="1" lang="ja-JP" altLang="en-US" sz="1200" b="0" kern="1200" dirty="0" smtClean="0">
                <a:solidFill>
                  <a:schemeClr val="tx1"/>
                </a:solidFill>
                <a:effectLst/>
                <a:latin typeface="Arial" charset="0"/>
                <a:ea typeface="ＭＳ Ｐゴシック" pitchFamily="50" charset="-128"/>
                <a:cs typeface="+mn-cs"/>
              </a:rPr>
              <a:t>ツールとして、</a:t>
            </a:r>
            <a:r>
              <a:rPr kumimoji="1" lang="en-US" altLang="ja-JP" sz="1200" b="0" kern="1200" dirty="0" smtClean="0">
                <a:solidFill>
                  <a:schemeClr val="tx1"/>
                </a:solidFill>
                <a:effectLst/>
                <a:latin typeface="Arial" charset="0"/>
                <a:ea typeface="ＭＳ Ｐゴシック" pitchFamily="50" charset="-128"/>
                <a:cs typeface="+mn-cs"/>
              </a:rPr>
              <a:t>JUnit(Java</a:t>
            </a:r>
            <a:r>
              <a:rPr kumimoji="1" lang="ja-JP" altLang="en-US" sz="1200" b="0" kern="1200" dirty="0" smtClean="0">
                <a:solidFill>
                  <a:schemeClr val="tx1"/>
                </a:solidFill>
                <a:effectLst/>
                <a:latin typeface="Arial" charset="0"/>
                <a:ea typeface="ＭＳ Ｐゴシック" pitchFamily="50" charset="-128"/>
                <a:cs typeface="+mn-cs"/>
              </a:rPr>
              <a:t>用のテストツール</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を使用します。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この資料の目的</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受講者が</a:t>
            </a:r>
          </a:p>
          <a:p>
            <a:r>
              <a:rPr kumimoji="1" lang="ja-JP" altLang="en-US" sz="1200" b="0" kern="1200" dirty="0" smtClean="0">
                <a:solidFill>
                  <a:schemeClr val="tx1"/>
                </a:solidFill>
                <a:effectLst/>
                <a:latin typeface="Arial" charset="0"/>
                <a:ea typeface="ＭＳ Ｐゴシック" pitchFamily="50" charset="-128"/>
                <a:cs typeface="+mn-cs"/>
              </a:rPr>
              <a:t>* 自動単体テストの概要を理解できる</a:t>
            </a:r>
          </a:p>
          <a:p>
            <a:r>
              <a:rPr kumimoji="1" lang="ja-JP" altLang="en-US" sz="1200" b="0" kern="1200" dirty="0" smtClean="0">
                <a:solidFill>
                  <a:schemeClr val="tx1"/>
                </a:solidFill>
                <a:effectLst/>
                <a:latin typeface="Arial" charset="0"/>
                <a:ea typeface="ＭＳ Ｐゴシック" pitchFamily="50" charset="-128"/>
                <a:cs typeface="+mn-cs"/>
              </a:rPr>
              <a:t>* 自動単体テストの実施方法について理解できる</a:t>
            </a:r>
          </a:p>
          <a:p>
            <a:r>
              <a:rPr kumimoji="1" lang="ja-JP" altLang="en-US" sz="1200" b="0" kern="1200" dirty="0" smtClean="0">
                <a:solidFill>
                  <a:schemeClr val="tx1"/>
                </a:solidFill>
                <a:effectLst/>
                <a:latin typeface="Arial" charset="0"/>
                <a:ea typeface="ＭＳ Ｐゴシック" pitchFamily="50" charset="-128"/>
                <a:cs typeface="+mn-cs"/>
              </a:rPr>
              <a:t>* 自動単体テストの簡単なスクリプトを作成できる</a:t>
            </a:r>
          </a:p>
          <a:p>
            <a:r>
              <a:rPr kumimoji="1" lang="ja-JP" altLang="en-US" sz="1200" b="0" kern="1200" dirty="0" smtClean="0">
                <a:solidFill>
                  <a:schemeClr val="tx1"/>
                </a:solidFill>
                <a:effectLst/>
                <a:latin typeface="Arial" charset="0"/>
                <a:ea typeface="ＭＳ Ｐゴシック" pitchFamily="50" charset="-128"/>
                <a:cs typeface="+mn-cs"/>
              </a:rPr>
              <a:t>ようになる事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前提知識</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Java</a:t>
            </a:r>
            <a:r>
              <a:rPr kumimoji="1" lang="ja-JP" altLang="en-US" sz="1200" b="0" kern="1200" dirty="0" smtClean="0">
                <a:solidFill>
                  <a:schemeClr val="tx1"/>
                </a:solidFill>
                <a:effectLst/>
                <a:latin typeface="Arial" charset="0"/>
                <a:ea typeface="ＭＳ Ｐゴシック" pitchFamily="50" charset="-128"/>
                <a:cs typeface="+mn-cs"/>
              </a:rPr>
              <a:t>言語で開発したことがある</a:t>
            </a:r>
          </a:p>
          <a:p>
            <a:r>
              <a:rPr kumimoji="1" lang="ja-JP" altLang="en-US" sz="1200" b="0" kern="1200" dirty="0" smtClean="0">
                <a:solidFill>
                  <a:schemeClr val="tx1"/>
                </a:solidFill>
                <a:effectLst/>
                <a:latin typeface="Arial" charset="0"/>
                <a:ea typeface="ＭＳ Ｐゴシック" pitchFamily="50" charset="-128"/>
                <a:cs typeface="+mn-cs"/>
              </a:rPr>
              <a:t>* 自動ビルドについて概要を理解している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使用する</a:t>
            </a:r>
            <a:r>
              <a:rPr kumimoji="1" lang="en-US" altLang="ja-JP" sz="1200" b="1" kern="1200" dirty="0" smtClean="0">
                <a:solidFill>
                  <a:schemeClr val="tx1"/>
                </a:solidFill>
                <a:effectLst/>
                <a:latin typeface="Arial" charset="0"/>
                <a:ea typeface="ＭＳ Ｐゴシック" pitchFamily="50" charset="-128"/>
                <a:cs typeface="+mn-cs"/>
              </a:rPr>
              <a:t>OSS</a:t>
            </a:r>
            <a:r>
              <a:rPr kumimoji="1" lang="ja-JP" altLang="en-US" sz="1200" b="1" kern="1200" dirty="0" smtClean="0">
                <a:solidFill>
                  <a:schemeClr val="tx1"/>
                </a:solidFill>
                <a:effectLst/>
                <a:latin typeface="Arial" charset="0"/>
                <a:ea typeface="ＭＳ Ｐゴシック" pitchFamily="50" charset="-128"/>
                <a:cs typeface="+mn-cs"/>
              </a:rPr>
              <a:t>のバージョン</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err="1" smtClean="0">
                <a:solidFill>
                  <a:schemeClr val="tx1"/>
                </a:solidFill>
                <a:effectLst/>
                <a:latin typeface="Arial" charset="0"/>
                <a:ea typeface="ＭＳ Ｐゴシック" pitchFamily="50" charset="-128"/>
                <a:cs typeface="+mn-cs"/>
              </a:rPr>
              <a:t>Gradle</a:t>
            </a:r>
            <a:r>
              <a:rPr kumimoji="1" lang="en-US" altLang="ja-JP" sz="1200" b="0" kern="1200" dirty="0" smtClean="0">
                <a:solidFill>
                  <a:schemeClr val="tx1"/>
                </a:solidFill>
                <a:effectLst/>
                <a:latin typeface="Arial" charset="0"/>
                <a:ea typeface="ＭＳ Ｐゴシック" pitchFamily="50" charset="-128"/>
                <a:cs typeface="+mn-cs"/>
              </a:rPr>
              <a:t> 4.10</a:t>
            </a:r>
          </a:p>
          <a:p>
            <a:r>
              <a:rPr kumimoji="1" lang="en-US" altLang="ja-JP" sz="1200" b="0" kern="1200" dirty="0" smtClean="0">
                <a:solidFill>
                  <a:schemeClr val="tx1"/>
                </a:solidFill>
                <a:effectLst/>
                <a:latin typeface="Arial" charset="0"/>
                <a:ea typeface="ＭＳ Ｐゴシック" pitchFamily="50" charset="-128"/>
                <a:cs typeface="+mn-cs"/>
              </a:rPr>
              <a:t>JUnit 4.12</a:t>
            </a:r>
          </a:p>
          <a:p>
            <a:r>
              <a:rPr kumimoji="1" lang="en-US" altLang="ja-JP" sz="1200" b="0" kern="1200" dirty="0" smtClean="0">
                <a:solidFill>
                  <a:schemeClr val="tx1"/>
                </a:solidFill>
                <a:effectLst/>
                <a:latin typeface="Arial" charset="0"/>
                <a:ea typeface="ＭＳ Ｐゴシック" pitchFamily="50" charset="-128"/>
                <a:cs typeface="+mn-cs"/>
              </a:rPr>
              <a:t>JUnit 5.3.1</a:t>
            </a:r>
          </a:p>
          <a:p>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注意事項</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本講座で扱う</a:t>
            </a: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は、バージョン</a:t>
            </a:r>
            <a:r>
              <a:rPr kumimoji="1" lang="en-US" altLang="ja-JP" sz="1200" b="0" kern="1200" dirty="0" smtClean="0">
                <a:solidFill>
                  <a:schemeClr val="tx1"/>
                </a:solidFill>
                <a:effectLst/>
                <a:latin typeface="Arial" charset="0"/>
                <a:ea typeface="ＭＳ Ｐゴシック" pitchFamily="50" charset="-128"/>
                <a:cs typeface="+mn-cs"/>
              </a:rPr>
              <a:t>4</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5</a:t>
            </a:r>
            <a:r>
              <a:rPr kumimoji="1" lang="ja-JP" altLang="en-US" sz="1200" b="0" kern="1200" dirty="0" smtClean="0">
                <a:solidFill>
                  <a:schemeClr val="tx1"/>
                </a:solidFill>
                <a:effectLst/>
                <a:latin typeface="Arial" charset="0"/>
                <a:ea typeface="ＭＳ Ｐゴシック" pitchFamily="50" charset="-128"/>
                <a:cs typeface="+mn-cs"/>
              </a:rPr>
              <a:t>で大きくインターフェースが変更されました。</a:t>
            </a:r>
          </a:p>
          <a:p>
            <a:r>
              <a:rPr kumimoji="1" lang="ja-JP" altLang="en-US" sz="1200" b="0" kern="1200" dirty="0" smtClean="0">
                <a:solidFill>
                  <a:schemeClr val="tx1"/>
                </a:solidFill>
                <a:effectLst/>
                <a:latin typeface="Arial" charset="0"/>
                <a:ea typeface="ＭＳ Ｐゴシック" pitchFamily="50" charset="-128"/>
                <a:cs typeface="+mn-cs"/>
              </a:rPr>
              <a:t>実際に</a:t>
            </a: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を使う際はご注意ください。</a:t>
            </a:r>
          </a:p>
          <a:p>
            <a:r>
              <a:rPr kumimoji="1" lang="ja-JP" altLang="en-US" sz="1200" b="0" kern="1200" dirty="0" smtClean="0">
                <a:solidFill>
                  <a:schemeClr val="tx1"/>
                </a:solidFill>
                <a:effectLst/>
                <a:latin typeface="Arial" charset="0"/>
                <a:ea typeface="ＭＳ Ｐゴシック" pitchFamily="50" charset="-128"/>
                <a:cs typeface="+mn-cs"/>
              </a:rPr>
              <a:t>本講座では、出来る限り両方のパターンでサンプルコードを記載致します。</a:t>
            </a:r>
          </a:p>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a:t>
            </a:fld>
            <a:endParaRPr lang="en-US" altLang="ja-JP"/>
          </a:p>
        </p:txBody>
      </p:sp>
    </p:spTree>
    <p:extLst>
      <p:ext uri="{BB962C8B-B14F-4D97-AF65-F5344CB8AC3E}">
        <p14:creationId xmlns:p14="http://schemas.microsoft.com/office/powerpoint/2010/main" val="1897476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開発者の人へ</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上記みたいな極端に向いてないケースでなくとも、テストの自動化は結構大変です。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でも。それでも。</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自動化した先に待っている「テストコードに守られてコーディングする安心感」は計り知れないものがあります。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そしてそれは、やってみないと実感できない類の感覚です。</a:t>
            </a:r>
          </a:p>
          <a:p>
            <a:r>
              <a:rPr kumimoji="1" lang="ja-JP" altLang="en-US" sz="1200" b="0" kern="1200" dirty="0" smtClean="0">
                <a:solidFill>
                  <a:schemeClr val="tx1"/>
                </a:solidFill>
                <a:effectLst/>
                <a:latin typeface="Arial" charset="0"/>
                <a:ea typeface="ＭＳ Ｐゴシック" pitchFamily="50" charset="-128"/>
                <a:cs typeface="+mn-cs"/>
              </a:rPr>
              <a:t>* そしてそれは、個人的にでも、こっそり小規模に始められるものです。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自分の担当コードをローカル</a:t>
            </a:r>
            <a:r>
              <a:rPr kumimoji="1" lang="en-US" altLang="ja-JP" sz="1200" b="0" kern="1200" dirty="0" smtClean="0">
                <a:solidFill>
                  <a:schemeClr val="tx1"/>
                </a:solidFill>
                <a:effectLst/>
                <a:latin typeface="Arial" charset="0"/>
                <a:ea typeface="ＭＳ Ｐゴシック" pitchFamily="50" charset="-128"/>
                <a:cs typeface="+mn-cs"/>
              </a:rPr>
              <a:t>PC</a:t>
            </a:r>
            <a:r>
              <a:rPr kumimoji="1" lang="ja-JP" altLang="en-US" sz="1200" b="0" kern="1200" dirty="0" smtClean="0">
                <a:solidFill>
                  <a:schemeClr val="tx1"/>
                </a:solidFill>
                <a:effectLst/>
                <a:latin typeface="Arial" charset="0"/>
                <a:ea typeface="ＭＳ Ｐゴシック" pitchFamily="50" charset="-128"/>
                <a:cs typeface="+mn-cs"/>
              </a:rPr>
              <a:t>でこっそり、とかでもいいので、是非試してみてください！！</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13</a:t>
            </a:fld>
            <a:endParaRPr lang="en-US" altLang="ja-JP"/>
          </a:p>
        </p:txBody>
      </p:sp>
    </p:spTree>
    <p:extLst>
      <p:ext uri="{BB962C8B-B14F-4D97-AF65-F5344CB8AC3E}">
        <p14:creationId xmlns:p14="http://schemas.microsoft.com/office/powerpoint/2010/main" val="2038522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a:t>
            </a:r>
            <a:r>
              <a:rPr kumimoji="1" lang="en-US" altLang="ja-JP" sz="1200" b="1" kern="1200" dirty="0" smtClean="0">
                <a:solidFill>
                  <a:schemeClr val="tx1"/>
                </a:solidFill>
                <a:effectLst/>
                <a:latin typeface="Arial" charset="0"/>
                <a:ea typeface="ＭＳ Ｐゴシック" pitchFamily="50" charset="-128"/>
                <a:cs typeface="+mn-cs"/>
              </a:rPr>
              <a:t>Clean Code That Works(</a:t>
            </a:r>
            <a:r>
              <a:rPr kumimoji="1" lang="ja-JP" altLang="en-US" sz="1200" b="1" kern="1200" dirty="0" smtClean="0">
                <a:solidFill>
                  <a:schemeClr val="tx1"/>
                </a:solidFill>
                <a:effectLst/>
                <a:latin typeface="Arial" charset="0"/>
                <a:ea typeface="ＭＳ Ｐゴシック" pitchFamily="50" charset="-128"/>
                <a:cs typeface="+mn-cs"/>
              </a:rPr>
              <a:t>動作する綺麗なコード</a:t>
            </a:r>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例の</a:t>
            </a:r>
            <a:r>
              <a:rPr kumimoji="1" lang="en-US" altLang="ja-JP" sz="1200" b="0" kern="1200" dirty="0" err="1" smtClean="0">
                <a:solidFill>
                  <a:schemeClr val="tx1"/>
                </a:solidFill>
                <a:effectLst/>
                <a:latin typeface="Arial" charset="0"/>
                <a:ea typeface="ＭＳ Ｐゴシック" pitchFamily="50" charset="-128"/>
                <a:cs typeface="+mn-cs"/>
              </a:rPr>
              <a:t>t_wada</a:t>
            </a:r>
            <a:r>
              <a:rPr kumimoji="1" lang="ja-JP" altLang="en-US" sz="1200" b="0" kern="1200" dirty="0" smtClean="0">
                <a:solidFill>
                  <a:schemeClr val="tx1"/>
                </a:solidFill>
                <a:effectLst/>
                <a:latin typeface="Arial" charset="0"/>
                <a:ea typeface="ＭＳ Ｐゴシック" pitchFamily="50" charset="-128"/>
                <a:cs typeface="+mn-cs"/>
              </a:rPr>
              <a:t>先生の絵、汚いコード、綺麗なコード、動かないコード、動くコード、の</a:t>
            </a:r>
            <a:r>
              <a:rPr kumimoji="1" lang="en-US" altLang="ja-JP" sz="1200" b="0" kern="1200" dirty="0" smtClean="0">
                <a:solidFill>
                  <a:schemeClr val="tx1"/>
                </a:solidFill>
                <a:effectLst/>
                <a:latin typeface="Arial" charset="0"/>
                <a:ea typeface="ＭＳ Ｐゴシック" pitchFamily="50" charset="-128"/>
                <a:cs typeface="+mn-cs"/>
              </a:rPr>
              <a:t>4</a:t>
            </a:r>
            <a:r>
              <a:rPr kumimoji="1" lang="ja-JP" altLang="en-US" sz="1200" b="0" kern="1200" dirty="0" smtClean="0">
                <a:solidFill>
                  <a:schemeClr val="tx1"/>
                </a:solidFill>
                <a:effectLst/>
                <a:latin typeface="Arial" charset="0"/>
                <a:ea typeface="ＭＳ Ｐゴシック" pitchFamily="50" charset="-128"/>
                <a:cs typeface="+mn-cs"/>
              </a:rPr>
              <a:t>象限のやつ</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まずは「汚い」「動かない」の状態から「汚い」けど「動く」状態に進む</a:t>
            </a:r>
          </a:p>
          <a:p>
            <a:r>
              <a:rPr kumimoji="1" lang="ja-JP" altLang="en-US" sz="1200" b="0" kern="1200" dirty="0" smtClean="0">
                <a:solidFill>
                  <a:schemeClr val="tx1"/>
                </a:solidFill>
                <a:effectLst/>
                <a:latin typeface="Arial" charset="0"/>
                <a:ea typeface="ＭＳ Ｐゴシック" pitchFamily="50" charset="-128"/>
                <a:cs typeface="+mn-cs"/>
              </a:rPr>
              <a:t>* 自動テストで「動く」の状態を固定する</a:t>
            </a:r>
          </a:p>
          <a:p>
            <a:r>
              <a:rPr kumimoji="1" lang="ja-JP" altLang="en-US" sz="1200" b="0" kern="1200" dirty="0" smtClean="0">
                <a:solidFill>
                  <a:schemeClr val="tx1"/>
                </a:solidFill>
                <a:effectLst/>
                <a:latin typeface="Arial" charset="0"/>
                <a:ea typeface="ＭＳ Ｐゴシック" pitchFamily="50" charset="-128"/>
                <a:cs typeface="+mn-cs"/>
              </a:rPr>
              <a:t>* その上でリファクタリングし、「キレイ」かつ「動く」状態に向かう</a:t>
            </a:r>
          </a:p>
          <a:p>
            <a:r>
              <a:rPr kumimoji="1" lang="ja-JP" altLang="en-US" sz="1200" b="0" kern="1200" dirty="0" smtClean="0">
                <a:solidFill>
                  <a:schemeClr val="tx1"/>
                </a:solidFill>
                <a:effectLst/>
                <a:latin typeface="Arial" charset="0"/>
                <a:ea typeface="ＭＳ Ｐゴシック" pitchFamily="50" charset="-128"/>
                <a:cs typeface="+mn-cs"/>
              </a:rPr>
              <a:t>* 機能追加でまた左下に戻る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これが</a:t>
            </a:r>
            <a:r>
              <a:rPr kumimoji="1" lang="en-US" altLang="ja-JP" sz="1200" b="0" kern="1200" dirty="0" smtClean="0">
                <a:solidFill>
                  <a:schemeClr val="tx1"/>
                </a:solidFill>
                <a:effectLst/>
                <a:latin typeface="Arial" charset="0"/>
                <a:ea typeface="ＭＳ Ｐゴシック" pitchFamily="50" charset="-128"/>
                <a:cs typeface="+mn-cs"/>
              </a:rPr>
              <a:t>Unlimited Blade Works!!</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じゃない。</a:t>
            </a:r>
            <a:r>
              <a:rPr kumimoji="1" lang="en-US" altLang="ja-JP" sz="1200" b="0" kern="1200" dirty="0" smtClean="0">
                <a:solidFill>
                  <a:schemeClr val="tx1"/>
                </a:solidFill>
                <a:effectLst/>
                <a:latin typeface="Arial" charset="0"/>
                <a:ea typeface="ＭＳ Ｐゴシック" pitchFamily="50" charset="-128"/>
                <a:cs typeface="+mn-cs"/>
              </a:rPr>
              <a:t>Clean Code That Works!!</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14</a:t>
            </a:fld>
            <a:endParaRPr lang="en-US" altLang="ja-JP"/>
          </a:p>
        </p:txBody>
      </p:sp>
    </p:spTree>
    <p:extLst>
      <p:ext uri="{BB962C8B-B14F-4D97-AF65-F5344CB8AC3E}">
        <p14:creationId xmlns:p14="http://schemas.microsoft.com/office/powerpoint/2010/main" val="2862426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a:t>
            </a:r>
            <a:r>
              <a:rPr kumimoji="1" lang="en-US" altLang="ja-JP" sz="1200" b="1" kern="1200" dirty="0" smtClean="0">
                <a:solidFill>
                  <a:schemeClr val="tx1"/>
                </a:solidFill>
                <a:effectLst/>
                <a:latin typeface="Arial" charset="0"/>
                <a:ea typeface="ＭＳ Ｐゴシック" pitchFamily="50" charset="-128"/>
                <a:cs typeface="+mn-cs"/>
              </a:rPr>
              <a:t>Clean Code That Works(</a:t>
            </a:r>
            <a:r>
              <a:rPr kumimoji="1" lang="ja-JP" altLang="en-US" sz="1200" b="1" kern="1200" dirty="0" smtClean="0">
                <a:solidFill>
                  <a:schemeClr val="tx1"/>
                </a:solidFill>
                <a:effectLst/>
                <a:latin typeface="Arial" charset="0"/>
                <a:ea typeface="ＭＳ Ｐゴシック" pitchFamily="50" charset="-128"/>
                <a:cs typeface="+mn-cs"/>
              </a:rPr>
              <a:t>動作する綺麗なコード</a:t>
            </a:r>
            <a:r>
              <a:rPr kumimoji="1" lang="en-US" altLang="ja-JP" sz="1200" b="1" kern="1200" dirty="0"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例の</a:t>
            </a:r>
            <a:r>
              <a:rPr kumimoji="1" lang="en-US" altLang="ja-JP" sz="1200" b="0" kern="1200" dirty="0" err="1" smtClean="0">
                <a:solidFill>
                  <a:schemeClr val="tx1"/>
                </a:solidFill>
                <a:effectLst/>
                <a:latin typeface="Arial" charset="0"/>
                <a:ea typeface="ＭＳ Ｐゴシック" pitchFamily="50" charset="-128"/>
                <a:cs typeface="+mn-cs"/>
              </a:rPr>
              <a:t>t_wada</a:t>
            </a:r>
            <a:r>
              <a:rPr kumimoji="1" lang="ja-JP" altLang="en-US" sz="1200" b="0" kern="1200" dirty="0" smtClean="0">
                <a:solidFill>
                  <a:schemeClr val="tx1"/>
                </a:solidFill>
                <a:effectLst/>
                <a:latin typeface="Arial" charset="0"/>
                <a:ea typeface="ＭＳ Ｐゴシック" pitchFamily="50" charset="-128"/>
                <a:cs typeface="+mn-cs"/>
              </a:rPr>
              <a:t>先生の絵、汚いコード、綺麗なコード、動かないコード、動くコード、の</a:t>
            </a:r>
            <a:r>
              <a:rPr kumimoji="1" lang="en-US" altLang="ja-JP" sz="1200" b="0" kern="1200" dirty="0" smtClean="0">
                <a:solidFill>
                  <a:schemeClr val="tx1"/>
                </a:solidFill>
                <a:effectLst/>
                <a:latin typeface="Arial" charset="0"/>
                <a:ea typeface="ＭＳ Ｐゴシック" pitchFamily="50" charset="-128"/>
                <a:cs typeface="+mn-cs"/>
              </a:rPr>
              <a:t>4</a:t>
            </a:r>
            <a:r>
              <a:rPr kumimoji="1" lang="ja-JP" altLang="en-US" sz="1200" b="0" kern="1200" dirty="0" smtClean="0">
                <a:solidFill>
                  <a:schemeClr val="tx1"/>
                </a:solidFill>
                <a:effectLst/>
                <a:latin typeface="Arial" charset="0"/>
                <a:ea typeface="ＭＳ Ｐゴシック" pitchFamily="50" charset="-128"/>
                <a:cs typeface="+mn-cs"/>
              </a:rPr>
              <a:t>象限のやつ</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まずは「汚い」「動かない」の状態から「汚い」けど「動く」状態に進む</a:t>
            </a:r>
          </a:p>
          <a:p>
            <a:r>
              <a:rPr kumimoji="1" lang="ja-JP" altLang="en-US" sz="1200" b="0" kern="1200" dirty="0" smtClean="0">
                <a:solidFill>
                  <a:schemeClr val="tx1"/>
                </a:solidFill>
                <a:effectLst/>
                <a:latin typeface="Arial" charset="0"/>
                <a:ea typeface="ＭＳ Ｐゴシック" pitchFamily="50" charset="-128"/>
                <a:cs typeface="+mn-cs"/>
              </a:rPr>
              <a:t>* 自動テストで「動く」の状態を固定する</a:t>
            </a:r>
          </a:p>
          <a:p>
            <a:r>
              <a:rPr kumimoji="1" lang="ja-JP" altLang="en-US" sz="1200" b="0" kern="1200" dirty="0" smtClean="0">
                <a:solidFill>
                  <a:schemeClr val="tx1"/>
                </a:solidFill>
                <a:effectLst/>
                <a:latin typeface="Arial" charset="0"/>
                <a:ea typeface="ＭＳ Ｐゴシック" pitchFamily="50" charset="-128"/>
                <a:cs typeface="+mn-cs"/>
              </a:rPr>
              <a:t>* その上でリファクタリングし、「キレイ」かつ「動く」状態に向かう</a:t>
            </a:r>
          </a:p>
          <a:p>
            <a:r>
              <a:rPr kumimoji="1" lang="ja-JP" altLang="en-US" sz="1200" b="0" kern="1200" dirty="0" smtClean="0">
                <a:solidFill>
                  <a:schemeClr val="tx1"/>
                </a:solidFill>
                <a:effectLst/>
                <a:latin typeface="Arial" charset="0"/>
                <a:ea typeface="ＭＳ Ｐゴシック" pitchFamily="50" charset="-128"/>
                <a:cs typeface="+mn-cs"/>
              </a:rPr>
              <a:t>* 機能追加でまた左下に戻る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これが</a:t>
            </a:r>
            <a:r>
              <a:rPr kumimoji="1" lang="en-US" altLang="ja-JP" sz="1200" b="0" kern="1200" dirty="0" smtClean="0">
                <a:solidFill>
                  <a:schemeClr val="tx1"/>
                </a:solidFill>
                <a:effectLst/>
                <a:latin typeface="Arial" charset="0"/>
                <a:ea typeface="ＭＳ Ｐゴシック" pitchFamily="50" charset="-128"/>
                <a:cs typeface="+mn-cs"/>
              </a:rPr>
              <a:t>Unlimited Blade Works!!</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じゃない。</a:t>
            </a:r>
            <a:r>
              <a:rPr kumimoji="1" lang="en-US" altLang="ja-JP" sz="1200" b="0" kern="1200" dirty="0" smtClean="0">
                <a:solidFill>
                  <a:schemeClr val="tx1"/>
                </a:solidFill>
                <a:effectLst/>
                <a:latin typeface="Arial" charset="0"/>
                <a:ea typeface="ＭＳ Ｐゴシック" pitchFamily="50" charset="-128"/>
                <a:cs typeface="+mn-cs"/>
              </a:rPr>
              <a:t>Clean Code That Works!!</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15</a:t>
            </a:fld>
            <a:endParaRPr lang="en-US" altLang="ja-JP"/>
          </a:p>
        </p:txBody>
      </p:sp>
    </p:spTree>
    <p:extLst>
      <p:ext uri="{BB962C8B-B14F-4D97-AF65-F5344CB8AC3E}">
        <p14:creationId xmlns:p14="http://schemas.microsoft.com/office/powerpoint/2010/main" val="361294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a:t>
            </a:r>
            <a:r>
              <a:rPr kumimoji="1" lang="en-US" altLang="ja-JP" sz="1200" b="1" kern="1200" dirty="0" smtClean="0">
                <a:solidFill>
                  <a:schemeClr val="tx1"/>
                </a:solidFill>
                <a:effectLst/>
                <a:latin typeface="Arial" charset="0"/>
                <a:ea typeface="ＭＳ Ｐゴシック" pitchFamily="50" charset="-128"/>
                <a:cs typeface="+mn-cs"/>
              </a:rPr>
              <a:t>Japanese Famous Testing Engineer</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err="1" smtClean="0">
                <a:solidFill>
                  <a:schemeClr val="tx1"/>
                </a:solidFill>
                <a:effectLst/>
                <a:latin typeface="Arial" charset="0"/>
                <a:ea typeface="ＭＳ Ｐゴシック" pitchFamily="50" charset="-128"/>
                <a:cs typeface="+mn-cs"/>
              </a:rPr>
              <a:t>t_wada</a:t>
            </a:r>
            <a:r>
              <a:rPr kumimoji="1" lang="ja-JP" altLang="en-US" sz="1200" b="1" kern="1200" dirty="0" smtClean="0">
                <a:solidFill>
                  <a:schemeClr val="tx1"/>
                </a:solidFill>
                <a:effectLst/>
                <a:latin typeface="Arial" charset="0"/>
                <a:ea typeface="ＭＳ Ｐゴシック" pitchFamily="50" charset="-128"/>
                <a:cs typeface="+mn-cs"/>
              </a:rPr>
              <a:t>」のお言葉</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TDD</a:t>
            </a:r>
            <a:r>
              <a:rPr kumimoji="1" lang="ja-JP" altLang="en-US" sz="1200" b="0" kern="1200" dirty="0" smtClean="0">
                <a:solidFill>
                  <a:schemeClr val="tx1"/>
                </a:solidFill>
                <a:effectLst/>
                <a:latin typeface="Arial" charset="0"/>
                <a:ea typeface="ＭＳ Ｐゴシック" pitchFamily="50" charset="-128"/>
                <a:cs typeface="+mn-cs"/>
              </a:rPr>
              <a:t>や</a:t>
            </a:r>
            <a:r>
              <a:rPr kumimoji="1" lang="en-US" altLang="ja-JP" sz="1200" b="0" kern="1200" dirty="0" smtClean="0">
                <a:solidFill>
                  <a:schemeClr val="tx1"/>
                </a:solidFill>
                <a:effectLst/>
                <a:latin typeface="Arial" charset="0"/>
                <a:ea typeface="ＭＳ Ｐゴシック" pitchFamily="50" charset="-128"/>
                <a:cs typeface="+mn-cs"/>
              </a:rPr>
              <a:t>Developer Testing(</a:t>
            </a:r>
            <a:r>
              <a:rPr kumimoji="1" lang="ja-JP" altLang="en-US" sz="1200" b="0" kern="1200" dirty="0" smtClean="0">
                <a:solidFill>
                  <a:schemeClr val="tx1"/>
                </a:solidFill>
                <a:effectLst/>
                <a:latin typeface="Arial" charset="0"/>
                <a:ea typeface="ＭＳ Ｐゴシック" pitchFamily="50" charset="-128"/>
                <a:cs typeface="+mn-cs"/>
              </a:rPr>
              <a:t>注記：ユニットテストの別名</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p>
          <a:p>
            <a:r>
              <a:rPr kumimoji="1" lang="ja-JP" altLang="en-US" sz="1200" b="0" kern="1200" dirty="0" smtClean="0">
                <a:solidFill>
                  <a:schemeClr val="tx1"/>
                </a:solidFill>
                <a:effectLst/>
                <a:latin typeface="Arial" charset="0"/>
                <a:ea typeface="ＭＳ Ｐゴシック" pitchFamily="50" charset="-128"/>
                <a:cs typeface="+mn-cs"/>
              </a:rPr>
              <a:t>ソフトウェア工学的なメリットは色々あるけれど、</a:t>
            </a:r>
          </a:p>
          <a:p>
            <a:r>
              <a:rPr kumimoji="1" lang="ja-JP" altLang="en-US" sz="1200" b="0" kern="1200" dirty="0" smtClean="0">
                <a:solidFill>
                  <a:schemeClr val="tx1"/>
                </a:solidFill>
                <a:effectLst/>
                <a:latin typeface="Arial" charset="0"/>
                <a:ea typeface="ＭＳ Ｐゴシック" pitchFamily="50" charset="-128"/>
                <a:cs typeface="+mn-cs"/>
              </a:rPr>
              <a:t>最大の理由は工学的なものではない。</a:t>
            </a:r>
          </a:p>
          <a:p>
            <a:r>
              <a:rPr kumimoji="1" lang="ja-JP" altLang="en-US" sz="1200" b="0" kern="1200" dirty="0" smtClean="0">
                <a:solidFill>
                  <a:schemeClr val="tx1"/>
                </a:solidFill>
                <a:effectLst/>
                <a:latin typeface="Arial" charset="0"/>
                <a:ea typeface="ＭＳ Ｐゴシック" pitchFamily="50" charset="-128"/>
                <a:cs typeface="+mn-cs"/>
              </a:rPr>
              <a:t>最大の理由は心理的なもの。</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・即座にフィードバックを得るため</a:t>
            </a:r>
          </a:p>
          <a:p>
            <a:r>
              <a:rPr kumimoji="1" lang="ja-JP" altLang="en-US" sz="1200" b="0" kern="1200" dirty="0" smtClean="0">
                <a:solidFill>
                  <a:schemeClr val="tx1"/>
                </a:solidFill>
                <a:effectLst/>
                <a:latin typeface="Arial" charset="0"/>
                <a:ea typeface="ＭＳ Ｐゴシック" pitchFamily="50" charset="-128"/>
                <a:cs typeface="+mn-cs"/>
              </a:rPr>
              <a:t>・書いたコードに自信を持つため</a:t>
            </a:r>
          </a:p>
          <a:p>
            <a:r>
              <a:rPr kumimoji="1" lang="ja-JP" altLang="en-US" sz="1200" b="0" kern="1200" dirty="0" smtClean="0">
                <a:solidFill>
                  <a:schemeClr val="tx1"/>
                </a:solidFill>
                <a:effectLst/>
                <a:latin typeface="Arial" charset="0"/>
                <a:ea typeface="ＭＳ Ｐゴシック" pitchFamily="50" charset="-128"/>
                <a:cs typeface="+mn-cs"/>
              </a:rPr>
              <a:t>・これから書くコードに自信を持つため</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16</a:t>
            </a:fld>
            <a:endParaRPr lang="en-US" altLang="ja-JP"/>
          </a:p>
        </p:txBody>
      </p:sp>
    </p:spTree>
    <p:extLst>
      <p:ext uri="{BB962C8B-B14F-4D97-AF65-F5344CB8AC3E}">
        <p14:creationId xmlns:p14="http://schemas.microsoft.com/office/powerpoint/2010/main" val="3889675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18</a:t>
            </a:fld>
            <a:endParaRPr lang="en-US" altLang="ja-JP"/>
          </a:p>
        </p:txBody>
      </p:sp>
    </p:spTree>
    <p:extLst>
      <p:ext uri="{BB962C8B-B14F-4D97-AF65-F5344CB8AC3E}">
        <p14:creationId xmlns:p14="http://schemas.microsoft.com/office/powerpoint/2010/main" val="4110538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テストコードを実装する時に大事な事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独立して動作する事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各テストケースは、可能な限りお互いに影響を与えないように実装すべきです。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例えば、下記のような、特定の順番で実行しないと失敗するような状態は避けるべきです。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ダメパターン</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 テストケース</a:t>
            </a:r>
            <a:r>
              <a:rPr kumimoji="1" lang="en-US" altLang="ja-JP" sz="1200" b="0" kern="1200" dirty="0" smtClean="0">
                <a:solidFill>
                  <a:schemeClr val="tx1"/>
                </a:solidFill>
                <a:effectLst/>
                <a:latin typeface="Arial" charset="0"/>
                <a:ea typeface="ＭＳ Ｐゴシック" pitchFamily="50" charset="-128"/>
                <a:cs typeface="+mn-cs"/>
              </a:rPr>
              <a:t>A</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DB</a:t>
            </a:r>
            <a:r>
              <a:rPr kumimoji="1" lang="ja-JP" altLang="en-US" sz="1200" b="0" kern="1200" dirty="0" smtClean="0">
                <a:solidFill>
                  <a:schemeClr val="tx1"/>
                </a:solidFill>
                <a:effectLst/>
                <a:latin typeface="Arial" charset="0"/>
                <a:ea typeface="ＭＳ Ｐゴシック" pitchFamily="50" charset="-128"/>
                <a:cs typeface="+mn-cs"/>
              </a:rPr>
              <a:t>にユーザを追加する</a:t>
            </a:r>
          </a:p>
          <a:p>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 テストケース</a:t>
            </a:r>
            <a:r>
              <a:rPr kumimoji="1" lang="en-US" altLang="ja-JP" sz="1200" b="0" kern="1200" dirty="0" smtClean="0">
                <a:solidFill>
                  <a:schemeClr val="tx1"/>
                </a:solidFill>
                <a:effectLst/>
                <a:latin typeface="Arial" charset="0"/>
                <a:ea typeface="ＭＳ Ｐゴシック" pitchFamily="50" charset="-128"/>
                <a:cs typeface="+mn-cs"/>
              </a:rPr>
              <a:t>B</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DB</a:t>
            </a:r>
            <a:r>
              <a:rPr kumimoji="1" lang="ja-JP" altLang="en-US" sz="1200" b="0" kern="1200" dirty="0" smtClean="0">
                <a:solidFill>
                  <a:schemeClr val="tx1"/>
                </a:solidFill>
                <a:effectLst/>
                <a:latin typeface="Arial" charset="0"/>
                <a:ea typeface="ＭＳ Ｐゴシック" pitchFamily="50" charset="-128"/>
                <a:cs typeface="+mn-cs"/>
              </a:rPr>
              <a:t>から↑のユーザを取得して更新する</a:t>
            </a:r>
          </a:p>
          <a:p>
            <a:r>
              <a:rPr kumimoji="1" lang="en-US" altLang="ja-JP" sz="1200" b="0" kern="1200" dirty="0" smtClean="0">
                <a:solidFill>
                  <a:schemeClr val="tx1"/>
                </a:solidFill>
                <a:effectLst/>
                <a:latin typeface="Arial" charset="0"/>
                <a:ea typeface="ＭＳ Ｐゴシック" pitchFamily="50" charset="-128"/>
                <a:cs typeface="+mn-cs"/>
              </a:rPr>
              <a:t>3.</a:t>
            </a:r>
            <a:r>
              <a:rPr kumimoji="1" lang="ja-JP" altLang="en-US" sz="1200" b="0" kern="1200" dirty="0" smtClean="0">
                <a:solidFill>
                  <a:schemeClr val="tx1"/>
                </a:solidFill>
                <a:effectLst/>
                <a:latin typeface="Arial" charset="0"/>
                <a:ea typeface="ＭＳ Ｐゴシック" pitchFamily="50" charset="-128"/>
                <a:cs typeface="+mn-cs"/>
              </a:rPr>
              <a:t> テストケース</a:t>
            </a:r>
            <a:r>
              <a:rPr kumimoji="1" lang="en-US" altLang="ja-JP" sz="1200" b="0" kern="1200" dirty="0" smtClean="0">
                <a:solidFill>
                  <a:schemeClr val="tx1"/>
                </a:solidFill>
                <a:effectLst/>
                <a:latin typeface="Arial" charset="0"/>
                <a:ea typeface="ＭＳ Ｐゴシック" pitchFamily="50" charset="-128"/>
                <a:cs typeface="+mn-cs"/>
              </a:rPr>
              <a:t>C</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DB</a:t>
            </a:r>
            <a:r>
              <a:rPr kumimoji="1" lang="ja-JP" altLang="en-US" sz="1200" b="0" kern="1200" dirty="0" smtClean="0">
                <a:solidFill>
                  <a:schemeClr val="tx1"/>
                </a:solidFill>
                <a:effectLst/>
                <a:latin typeface="Arial" charset="0"/>
                <a:ea typeface="ＭＳ Ｐゴシック" pitchFamily="50" charset="-128"/>
                <a:cs typeface="+mn-cs"/>
              </a:rPr>
              <a:t>から↑のユーザを取得して出力する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このような状態になってしまうと、</a:t>
            </a:r>
          </a:p>
          <a:p>
            <a:r>
              <a:rPr kumimoji="1" lang="ja-JP" altLang="en-US" sz="1200" b="0" kern="1200" dirty="0" smtClean="0">
                <a:solidFill>
                  <a:schemeClr val="tx1"/>
                </a:solidFill>
                <a:effectLst/>
                <a:latin typeface="Arial" charset="0"/>
                <a:ea typeface="ＭＳ Ｐゴシック" pitchFamily="50" charset="-128"/>
                <a:cs typeface="+mn-cs"/>
              </a:rPr>
              <a:t>テストケースの追加や修正等により、思わぬところでエラーが発生してしまうケースが多発し、</a:t>
            </a:r>
          </a:p>
          <a:p>
            <a:r>
              <a:rPr kumimoji="1" lang="ja-JP" altLang="en-US" sz="1200" b="0" kern="1200" dirty="0" smtClean="0">
                <a:solidFill>
                  <a:schemeClr val="tx1"/>
                </a:solidFill>
                <a:effectLst/>
                <a:latin typeface="Arial" charset="0"/>
                <a:ea typeface="ＭＳ Ｐゴシック" pitchFamily="50" charset="-128"/>
                <a:cs typeface="+mn-cs"/>
              </a:rPr>
              <a:t>「テストコードのメンテ性」を著しく低下させます。</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19</a:t>
            </a:fld>
            <a:endParaRPr lang="en-US" altLang="ja-JP"/>
          </a:p>
        </p:txBody>
      </p:sp>
    </p:spTree>
    <p:extLst>
      <p:ext uri="{BB962C8B-B14F-4D97-AF65-F5344CB8AC3E}">
        <p14:creationId xmlns:p14="http://schemas.microsoft.com/office/powerpoint/2010/main" val="1079506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繰り返し実行可能な事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各テストケースは、何回実行しても、どの環境で実行しても、同じ結果になるように実装すべきです。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プロダクションコード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テストコードが変わっていないにもかかわらず、</a:t>
            </a:r>
          </a:p>
          <a:p>
            <a:r>
              <a:rPr kumimoji="1" lang="ja-JP" altLang="en-US" sz="1200" b="0" kern="1200" dirty="0" smtClean="0">
                <a:solidFill>
                  <a:schemeClr val="tx1"/>
                </a:solidFill>
                <a:effectLst/>
                <a:latin typeface="Arial" charset="0"/>
                <a:ea typeface="ＭＳ Ｐゴシック" pitchFamily="50" charset="-128"/>
                <a:cs typeface="+mn-cs"/>
              </a:rPr>
              <a:t>外部環境に応じて結果が不安定に揺れてしまうと、下記の様な不利益をもたらします。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プロダクションコードの状態を正しく把握できない（「たまたま」うまく行ったのを問題ないと認識してしまう）</a:t>
            </a:r>
          </a:p>
          <a:p>
            <a:r>
              <a:rPr kumimoji="1" lang="ja-JP" altLang="en-US" sz="1200" b="0" kern="1200" dirty="0" smtClean="0">
                <a:solidFill>
                  <a:schemeClr val="tx1"/>
                </a:solidFill>
                <a:effectLst/>
                <a:latin typeface="Arial" charset="0"/>
                <a:ea typeface="ＭＳ Ｐゴシック" pitchFamily="50" charset="-128"/>
                <a:cs typeface="+mn-cs"/>
              </a:rPr>
              <a:t>* テスト失敗の原因切り分けに時間がかかる</a:t>
            </a:r>
          </a:p>
          <a:p>
            <a:r>
              <a:rPr kumimoji="1" lang="ja-JP" altLang="en-US" sz="1200" b="0" kern="1200" dirty="0" smtClean="0">
                <a:solidFill>
                  <a:schemeClr val="tx1"/>
                </a:solidFill>
                <a:effectLst/>
                <a:latin typeface="Arial" charset="0"/>
                <a:ea typeface="ＭＳ Ｐゴシック" pitchFamily="50" charset="-128"/>
                <a:cs typeface="+mn-cs"/>
              </a:rPr>
              <a:t>* 「これは時々落ちるから仕方ないね」という状態が平常になり、本当にやばい</a:t>
            </a:r>
            <a:r>
              <a:rPr kumimoji="1" lang="en-US" altLang="ja-JP" sz="1200" b="0" kern="1200" dirty="0" smtClean="0">
                <a:solidFill>
                  <a:schemeClr val="tx1"/>
                </a:solidFill>
                <a:effectLst/>
                <a:latin typeface="Arial" charset="0"/>
                <a:ea typeface="ＭＳ Ｐゴシック" pitchFamily="50" charset="-128"/>
                <a:cs typeface="+mn-cs"/>
              </a:rPr>
              <a:t>Failure</a:t>
            </a:r>
            <a:r>
              <a:rPr kumimoji="1" lang="ja-JP" altLang="en-US" sz="1200" b="0" kern="1200" dirty="0" smtClean="0">
                <a:solidFill>
                  <a:schemeClr val="tx1"/>
                </a:solidFill>
                <a:effectLst/>
                <a:latin typeface="Arial" charset="0"/>
                <a:ea typeface="ＭＳ Ｐゴシック" pitchFamily="50" charset="-128"/>
                <a:cs typeface="+mn-cs"/>
              </a:rPr>
              <a:t>を見逃す</a:t>
            </a:r>
            <a:r>
              <a:rPr kumimoji="1" lang="en-US" altLang="ja-JP" sz="1200" b="0" kern="1200" dirty="0" smtClean="0">
                <a:solidFill>
                  <a:schemeClr val="tx1"/>
                </a:solidFill>
                <a:effectLst/>
                <a:latin typeface="Arial" charset="0"/>
                <a:ea typeface="ＭＳ Ｐゴシック" pitchFamily="50" charset="-128"/>
                <a:cs typeface="+mn-cs"/>
              </a:rPr>
              <a:t>(Broken Windows Theory</a:t>
            </a:r>
            <a:r>
              <a:rPr kumimoji="1" lang="ja-JP" altLang="en-US" sz="1200" b="0" kern="1200" dirty="0" smtClean="0">
                <a:solidFill>
                  <a:schemeClr val="tx1"/>
                </a:solidFill>
                <a:effectLst/>
                <a:latin typeface="Arial" charset="0"/>
                <a:ea typeface="ＭＳ Ｐゴシック" pitchFamily="50" charset="-128"/>
                <a:cs typeface="+mn-cs"/>
              </a:rPr>
              <a:t>のバッドケース</a:t>
            </a:r>
            <a:r>
              <a:rPr kumimoji="1" lang="en-US" altLang="ja-JP" sz="1200" b="0" kern="1200" dirty="0" smtClean="0">
                <a:solidFill>
                  <a:schemeClr val="tx1"/>
                </a:solidFill>
                <a:effectLst/>
                <a:latin typeface="Arial" charset="0"/>
                <a:ea typeface="ＭＳ Ｐゴシック" pitchFamily="50" charset="-128"/>
                <a:cs typeface="+mn-cs"/>
              </a:rPr>
              <a:t>)</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20</a:t>
            </a:fld>
            <a:endParaRPr lang="en-US" altLang="ja-JP"/>
          </a:p>
        </p:txBody>
      </p:sp>
    </p:spTree>
    <p:extLst>
      <p:ext uri="{BB962C8B-B14F-4D97-AF65-F5344CB8AC3E}">
        <p14:creationId xmlns:p14="http://schemas.microsoft.com/office/powerpoint/2010/main" val="1400902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読みやすい事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各テストケースは、可能な限り「読みやすい」形で実装すべきです。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テストケースは、プロダクションコードの仕様を</a:t>
            </a:r>
          </a:p>
          <a:p>
            <a:r>
              <a:rPr kumimoji="1" lang="ja-JP" altLang="en-US" sz="1200" b="0" kern="1200" dirty="0" smtClean="0">
                <a:solidFill>
                  <a:schemeClr val="tx1"/>
                </a:solidFill>
                <a:effectLst/>
                <a:latin typeface="Arial" charset="0"/>
                <a:ea typeface="ＭＳ Ｐゴシック" pitchFamily="50" charset="-128"/>
                <a:cs typeface="+mn-cs"/>
              </a:rPr>
              <a:t>「プログラムとして実行できるレベルまで」落とし込み、明確化した、最も正確な仕様書ともいえます。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従って、コードを後から引き継いだ人、新たにプロジェクトに参加した人等にとって、</a:t>
            </a:r>
          </a:p>
          <a:p>
            <a:r>
              <a:rPr kumimoji="1" lang="ja-JP" altLang="en-US" sz="1200" b="0" kern="1200" dirty="0" smtClean="0">
                <a:solidFill>
                  <a:schemeClr val="tx1"/>
                </a:solidFill>
                <a:effectLst/>
                <a:latin typeface="Arial" charset="0"/>
                <a:ea typeface="ＭＳ Ｐゴシック" pitchFamily="50" charset="-128"/>
                <a:cs typeface="+mn-cs"/>
              </a:rPr>
              <a:t>最良のドキュメントになりえます。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この為、「常に人に読ませる」事を意識して実装すべきです。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メモ：</a:t>
            </a:r>
          </a:p>
          <a:p>
            <a:r>
              <a:rPr kumimoji="1" lang="ja-JP" altLang="en-US" sz="1200" b="0" kern="1200" dirty="0" smtClean="0">
                <a:solidFill>
                  <a:schemeClr val="tx1"/>
                </a:solidFill>
                <a:effectLst/>
                <a:latin typeface="Arial" charset="0"/>
                <a:ea typeface="ＭＳ Ｐゴシック" pitchFamily="50" charset="-128"/>
                <a:cs typeface="+mn-cs"/>
              </a:rPr>
              <a:t>　うーん</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err="1"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↓はどうか</a:t>
            </a:r>
            <a:r>
              <a:rPr kumimoji="1" lang="ja-JP" altLang="en-US" sz="1200" b="0" kern="1200" dirty="0" err="1" smtClean="0">
                <a:solidFill>
                  <a:schemeClr val="tx1"/>
                </a:solidFill>
                <a:effectLst/>
                <a:latin typeface="Arial" charset="0"/>
                <a:ea typeface="ＭＳ Ｐゴシック" pitchFamily="50" charset="-128"/>
                <a:cs typeface="+mn-cs"/>
              </a:rPr>
              <a:t>な</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微妙かな</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err="1"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構造的に美しいコードこそが、最も読みやすいコードであるって</a:t>
            </a:r>
            <a:r>
              <a:rPr kumimoji="1" lang="ja-JP" altLang="en-US" sz="1200" b="0" kern="1200" dirty="0" err="1" smtClean="0">
                <a:solidFill>
                  <a:schemeClr val="tx1"/>
                </a:solidFill>
                <a:effectLst/>
                <a:latin typeface="Arial" charset="0"/>
                <a:ea typeface="ＭＳ Ｐゴシック" pitchFamily="50" charset="-128"/>
                <a:cs typeface="+mn-cs"/>
              </a:rPr>
              <a:t>のも</a:t>
            </a:r>
            <a:r>
              <a:rPr kumimoji="1" lang="ja-JP" altLang="en-US" sz="1200" b="0" kern="1200" dirty="0" smtClean="0">
                <a:solidFill>
                  <a:schemeClr val="tx1"/>
                </a:solidFill>
                <a:effectLst/>
                <a:latin typeface="Arial" charset="0"/>
                <a:ea typeface="ＭＳ Ｐゴシック" pitchFamily="50" charset="-128"/>
                <a:cs typeface="+mn-cs"/>
              </a:rPr>
              <a:t>あるしな</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err="1"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でもそれはスーパーハッキーな人たちの話であって、自分みたいなパンピーとは世界が違うか</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？悩ましい</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err="1" smtClean="0">
                <a:solidFill>
                  <a:schemeClr val="tx1"/>
                </a:solidFill>
                <a:effectLst/>
                <a:latin typeface="Arial" charset="0"/>
                <a:ea typeface="ＭＳ Ｐゴシック" pitchFamily="50" charset="-128"/>
                <a:cs typeface="+mn-cs"/>
              </a:rPr>
              <a:t>。</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極端な事を言えば、「冗長性の排除」や「構造的な美しさ」や「実行速度」を</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「ある程度」 犠牲にしてでも、文書としての「読みやすさ」を優先すべきです。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21</a:t>
            </a:fld>
            <a:endParaRPr lang="en-US" altLang="ja-JP"/>
          </a:p>
        </p:txBody>
      </p:sp>
    </p:spTree>
    <p:extLst>
      <p:ext uri="{BB962C8B-B14F-4D97-AF65-F5344CB8AC3E}">
        <p14:creationId xmlns:p14="http://schemas.microsoft.com/office/powerpoint/2010/main" val="200691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テスト対象が明確な事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各テストケースは、テスト対象を可能な限り絞り、明確化するように実装すべきです。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一つのテストケースで複数の対象をテストしてしまった場合、</a:t>
            </a:r>
          </a:p>
          <a:p>
            <a:r>
              <a:rPr kumimoji="1" lang="ja-JP" altLang="en-US" sz="1200" b="0" kern="1200" dirty="0" smtClean="0">
                <a:solidFill>
                  <a:schemeClr val="tx1"/>
                </a:solidFill>
                <a:effectLst/>
                <a:latin typeface="Arial" charset="0"/>
                <a:ea typeface="ＭＳ Ｐゴシック" pitchFamily="50" charset="-128"/>
                <a:cs typeface="+mn-cs"/>
              </a:rPr>
              <a:t>ケースが失敗した時に、結局何が原因で失敗したのか判別するのに時間がかかります。</a:t>
            </a:r>
          </a:p>
          <a:p>
            <a:r>
              <a:rPr kumimoji="1" lang="ja-JP" altLang="en-US" sz="1200" b="0" kern="1200" dirty="0" smtClean="0">
                <a:solidFill>
                  <a:schemeClr val="tx1"/>
                </a:solidFill>
                <a:effectLst/>
                <a:latin typeface="Arial" charset="0"/>
                <a:ea typeface="ＭＳ Ｐゴシック" pitchFamily="50" charset="-128"/>
                <a:cs typeface="+mn-cs"/>
              </a:rPr>
              <a:t>また、実際は複数個所に問題があるのに、テストケースとしては一つ失敗しているだけに見えてしまい、</a:t>
            </a:r>
          </a:p>
          <a:p>
            <a:r>
              <a:rPr kumimoji="1" lang="ja-JP" altLang="en-US" sz="1200" b="0" kern="1200" dirty="0" smtClean="0">
                <a:solidFill>
                  <a:schemeClr val="tx1"/>
                </a:solidFill>
                <a:effectLst/>
                <a:latin typeface="Arial" charset="0"/>
                <a:ea typeface="ＭＳ Ｐゴシック" pitchFamily="50" charset="-128"/>
                <a:cs typeface="+mn-cs"/>
              </a:rPr>
              <a:t>問題の規模を見誤る危険性があります。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また、一つのプロダクションコードのメソッド等が、複数のテストケースにまたがって影響する場合、</a:t>
            </a:r>
          </a:p>
          <a:p>
            <a:r>
              <a:rPr kumimoji="1" lang="ja-JP" altLang="en-US" sz="1200" b="0" kern="1200" dirty="0" smtClean="0">
                <a:solidFill>
                  <a:schemeClr val="tx1"/>
                </a:solidFill>
                <a:effectLst/>
                <a:latin typeface="Arial" charset="0"/>
                <a:ea typeface="ＭＳ Ｐゴシック" pitchFamily="50" charset="-128"/>
                <a:cs typeface="+mn-cs"/>
              </a:rPr>
              <a:t>一つの障害で複数のテストケースが失敗し、見た目上大問題が発生しているように見えてしまいます。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22</a:t>
            </a:fld>
            <a:endParaRPr lang="en-US" altLang="ja-JP"/>
          </a:p>
        </p:txBody>
      </p:sp>
    </p:spTree>
    <p:extLst>
      <p:ext uri="{BB962C8B-B14F-4D97-AF65-F5344CB8AC3E}">
        <p14:creationId xmlns:p14="http://schemas.microsoft.com/office/powerpoint/2010/main" val="321985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概要</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とは、主に自動テストの下記の作業を支援してくれるテスティングフレームワークです。</a:t>
            </a:r>
          </a:p>
          <a:p>
            <a:r>
              <a:rPr kumimoji="1" lang="ja-JP" altLang="en-US" sz="1200" b="0" kern="1200" dirty="0" smtClean="0">
                <a:solidFill>
                  <a:schemeClr val="tx1"/>
                </a:solidFill>
                <a:effectLst/>
                <a:latin typeface="Arial" charset="0"/>
                <a:ea typeface="ＭＳ Ｐゴシック" pitchFamily="50" charset="-128"/>
                <a:cs typeface="+mn-cs"/>
              </a:rPr>
              <a:t>* 「テストケースの作成」</a:t>
            </a:r>
          </a:p>
          <a:p>
            <a:r>
              <a:rPr kumimoji="1" lang="ja-JP" altLang="en-US" sz="1200" b="0" kern="1200" dirty="0" smtClean="0">
                <a:solidFill>
                  <a:schemeClr val="tx1"/>
                </a:solidFill>
                <a:effectLst/>
                <a:latin typeface="Arial" charset="0"/>
                <a:ea typeface="ＭＳ Ｐゴシック" pitchFamily="50" charset="-128"/>
                <a:cs typeface="+mn-cs"/>
              </a:rPr>
              <a:t>* 「テストの前提条件の構築」</a:t>
            </a:r>
          </a:p>
          <a:p>
            <a:r>
              <a:rPr kumimoji="1" lang="ja-JP" altLang="en-US" sz="1200" b="0" kern="1200" dirty="0" smtClean="0">
                <a:solidFill>
                  <a:schemeClr val="tx1"/>
                </a:solidFill>
                <a:effectLst/>
                <a:latin typeface="Arial" charset="0"/>
                <a:ea typeface="ＭＳ Ｐゴシック" pitchFamily="50" charset="-128"/>
                <a:cs typeface="+mn-cs"/>
              </a:rPr>
              <a:t>* 「テストの実行制御」</a:t>
            </a:r>
          </a:p>
          <a:p>
            <a:r>
              <a:rPr kumimoji="1" lang="ja-JP" altLang="en-US" sz="1200" b="0" kern="1200" dirty="0" smtClean="0">
                <a:solidFill>
                  <a:schemeClr val="tx1"/>
                </a:solidFill>
                <a:effectLst/>
                <a:latin typeface="Arial" charset="0"/>
                <a:ea typeface="ＭＳ Ｐゴシック" pitchFamily="50" charset="-128"/>
                <a:cs typeface="+mn-cs"/>
              </a:rPr>
              <a:t>* 「テストの実行結果の検証（アサーション）」</a:t>
            </a:r>
          </a:p>
          <a:p>
            <a:r>
              <a:rPr kumimoji="1" lang="ja-JP" altLang="en-US" sz="1200" b="0" kern="1200" dirty="0" smtClean="0">
                <a:solidFill>
                  <a:schemeClr val="tx1"/>
                </a:solidFill>
                <a:effectLst/>
                <a:latin typeface="Arial" charset="0"/>
                <a:ea typeface="ＭＳ Ｐゴシック" pitchFamily="50" charset="-128"/>
                <a:cs typeface="+mn-cs"/>
              </a:rPr>
              <a:t>* 「テストの実行結果の出力（</a:t>
            </a:r>
            <a:r>
              <a:rPr kumimoji="1" lang="en-US" altLang="ja-JP" sz="1200" b="0" kern="1200" dirty="0" smtClean="0">
                <a:solidFill>
                  <a:schemeClr val="tx1"/>
                </a:solidFill>
                <a:effectLst/>
                <a:latin typeface="Arial" charset="0"/>
                <a:ea typeface="ＭＳ Ｐゴシック" pitchFamily="50" charset="-128"/>
                <a:cs typeface="+mn-cs"/>
              </a:rPr>
              <a:t>XML</a:t>
            </a:r>
            <a:r>
              <a:rPr kumimoji="1" lang="ja-JP" altLang="en-US" sz="1200" b="0" kern="1200" dirty="0" smtClean="0">
                <a:solidFill>
                  <a:schemeClr val="tx1"/>
                </a:solidFill>
                <a:effectLst/>
                <a:latin typeface="Arial" charset="0"/>
                <a:ea typeface="ＭＳ Ｐゴシック" pitchFamily="50" charset="-128"/>
                <a:cs typeface="+mn-cs"/>
              </a:rPr>
              <a:t>形式）」</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https://junit.org/junit5/</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24</a:t>
            </a:fld>
            <a:endParaRPr lang="en-US" altLang="ja-JP"/>
          </a:p>
        </p:txBody>
      </p:sp>
    </p:spTree>
    <p:extLst>
      <p:ext uri="{BB962C8B-B14F-4D97-AF65-F5344CB8AC3E}">
        <p14:creationId xmlns:p14="http://schemas.microsoft.com/office/powerpoint/2010/main" val="3829916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ではイントロダクションパートを始めていきたいと思います。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a:t>
            </a:fld>
            <a:endParaRPr lang="en-US" altLang="ja-JP"/>
          </a:p>
        </p:txBody>
      </p:sp>
    </p:spTree>
    <p:extLst>
      <p:ext uri="{BB962C8B-B14F-4D97-AF65-F5344CB8AC3E}">
        <p14:creationId xmlns:p14="http://schemas.microsoft.com/office/powerpoint/2010/main" val="3627513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概要</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Java</a:t>
            </a:r>
            <a:r>
              <a:rPr kumimoji="1" lang="ja-JP" altLang="en-US" sz="1200" b="0" kern="1200" dirty="0" smtClean="0">
                <a:solidFill>
                  <a:schemeClr val="tx1"/>
                </a:solidFill>
                <a:effectLst/>
                <a:latin typeface="Arial" charset="0"/>
                <a:ea typeface="ＭＳ Ｐゴシック" pitchFamily="50" charset="-128"/>
                <a:cs typeface="+mn-cs"/>
              </a:rPr>
              <a:t>における開発の場合、本ツール以外の選択肢を検討する必要がまるでないほど、</a:t>
            </a:r>
          </a:p>
          <a:p>
            <a:r>
              <a:rPr kumimoji="1" lang="ja-JP" altLang="en-US" sz="1200" b="0" kern="1200" dirty="0" smtClean="0">
                <a:solidFill>
                  <a:schemeClr val="tx1"/>
                </a:solidFill>
                <a:effectLst/>
                <a:latin typeface="Arial" charset="0"/>
                <a:ea typeface="ＭＳ Ｐゴシック" pitchFamily="50" charset="-128"/>
                <a:cs typeface="+mn-cs"/>
              </a:rPr>
              <a:t>特に自動単体テストの領域では、デファクトスタンダードなツールとなっています。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本ツールは、単体テストに向いていますが、</a:t>
            </a:r>
          </a:p>
          <a:p>
            <a:r>
              <a:rPr kumimoji="1" lang="ja-JP" altLang="en-US" sz="1200" b="0" kern="1200" dirty="0" smtClean="0">
                <a:solidFill>
                  <a:schemeClr val="tx1"/>
                </a:solidFill>
                <a:effectLst/>
                <a:latin typeface="Arial" charset="0"/>
                <a:ea typeface="ＭＳ Ｐゴシック" pitchFamily="50" charset="-128"/>
                <a:cs typeface="+mn-cs"/>
              </a:rPr>
              <a:t>上記の通り、汎用的に使える仕組みを持っているため、</a:t>
            </a:r>
          </a:p>
          <a:p>
            <a:r>
              <a:rPr kumimoji="1" lang="ja-JP" altLang="en-US" sz="1200" b="0" kern="1200" dirty="0" smtClean="0">
                <a:solidFill>
                  <a:schemeClr val="tx1"/>
                </a:solidFill>
                <a:effectLst/>
                <a:latin typeface="Arial" charset="0"/>
                <a:ea typeface="ＭＳ Ｐゴシック" pitchFamily="50" charset="-128"/>
                <a:cs typeface="+mn-cs"/>
              </a:rPr>
              <a:t>色々なテストで活用することができます。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例えば、後述の講座で説明する</a:t>
            </a:r>
            <a:r>
              <a:rPr kumimoji="1" lang="en-US" altLang="ja-JP" sz="1200" b="0" kern="1200" dirty="0" smtClean="0">
                <a:solidFill>
                  <a:schemeClr val="tx1"/>
                </a:solidFill>
                <a:effectLst/>
                <a:latin typeface="Arial" charset="0"/>
                <a:ea typeface="ＭＳ Ｐゴシック" pitchFamily="50" charset="-128"/>
                <a:cs typeface="+mn-cs"/>
              </a:rPr>
              <a:t>Selenium</a:t>
            </a:r>
            <a:r>
              <a:rPr kumimoji="1" lang="ja-JP" altLang="en-US" sz="1200" b="0" kern="1200" dirty="0" smtClean="0">
                <a:solidFill>
                  <a:schemeClr val="tx1"/>
                </a:solidFill>
                <a:effectLst/>
                <a:latin typeface="Arial" charset="0"/>
                <a:ea typeface="ＭＳ Ｐゴシック" pitchFamily="50" charset="-128"/>
                <a:cs typeface="+mn-cs"/>
              </a:rPr>
              <a:t>などによる結合テストにおいても、</a:t>
            </a:r>
          </a:p>
          <a:p>
            <a:r>
              <a:rPr kumimoji="1" lang="ja-JP" altLang="en-US" sz="1200" b="0" kern="1200" dirty="0" smtClean="0">
                <a:solidFill>
                  <a:schemeClr val="tx1"/>
                </a:solidFill>
                <a:effectLst/>
                <a:latin typeface="Arial" charset="0"/>
                <a:ea typeface="ＭＳ Ｐゴシック" pitchFamily="50" charset="-128"/>
                <a:cs typeface="+mn-cs"/>
              </a:rPr>
              <a:t>本ツールをフロントにし、テストケースを</a:t>
            </a: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で作成すると、</a:t>
            </a:r>
          </a:p>
          <a:p>
            <a:r>
              <a:rPr kumimoji="1" lang="ja-JP" altLang="en-US" sz="1200" b="0" kern="1200" dirty="0" smtClean="0">
                <a:solidFill>
                  <a:schemeClr val="tx1"/>
                </a:solidFill>
                <a:effectLst/>
                <a:latin typeface="Arial" charset="0"/>
                <a:ea typeface="ＭＳ Ｐゴシック" pitchFamily="50" charset="-128"/>
                <a:cs typeface="+mn-cs"/>
              </a:rPr>
              <a:t>様々な</a:t>
            </a: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ツールから簡単に呼び出したり、結果を複数のツールで表示することが可能になります。</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25</a:t>
            </a:fld>
            <a:endParaRPr lang="en-US" altLang="ja-JP"/>
          </a:p>
        </p:txBody>
      </p:sp>
    </p:spTree>
    <p:extLst>
      <p:ext uri="{BB962C8B-B14F-4D97-AF65-F5344CB8AC3E}">
        <p14:creationId xmlns:p14="http://schemas.microsoft.com/office/powerpoint/2010/main" val="4163502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付録：テスト支援ツールの種類一覧</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テスティングフレームワークといっても、色々な種類のツールが存在します。</a:t>
            </a:r>
          </a:p>
          <a:p>
            <a:r>
              <a:rPr kumimoji="1" lang="ja-JP" altLang="en-US" sz="1200" b="0" kern="1200" dirty="0" smtClean="0">
                <a:solidFill>
                  <a:schemeClr val="tx1"/>
                </a:solidFill>
                <a:effectLst/>
                <a:latin typeface="Arial" charset="0"/>
                <a:ea typeface="ＭＳ Ｐゴシック" pitchFamily="50" charset="-128"/>
                <a:cs typeface="+mn-cs"/>
              </a:rPr>
              <a:t>このうち、</a:t>
            </a: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が担当している部分を下記に図示します。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テスト分析 要件管理ツール</a:t>
            </a:r>
          </a:p>
          <a:p>
            <a:r>
              <a:rPr kumimoji="1" lang="ja-JP" altLang="en-US" sz="1200" b="0" kern="1200" dirty="0" smtClean="0">
                <a:solidFill>
                  <a:schemeClr val="tx1"/>
                </a:solidFill>
                <a:effectLst/>
                <a:latin typeface="Arial" charset="0"/>
                <a:ea typeface="ＭＳ Ｐゴシック" pitchFamily="50" charset="-128"/>
                <a:cs typeface="+mn-cs"/>
              </a:rPr>
              <a:t>* テスト設計 状態遷移テストツール、組合せテスト支援ツール（直交表、オールペア）、原因結果グラフツール、動的解析ツール、カバレッジ計測ツール、その他のテスト設計支援ツール</a:t>
            </a:r>
          </a:p>
          <a:p>
            <a:r>
              <a:rPr kumimoji="1" lang="ja-JP" altLang="en-US" sz="1200" b="0" kern="1200" dirty="0" smtClean="0">
                <a:solidFill>
                  <a:schemeClr val="tx1"/>
                </a:solidFill>
                <a:effectLst/>
                <a:latin typeface="Arial" charset="0"/>
                <a:ea typeface="ＭＳ Ｐゴシック" pitchFamily="50" charset="-128"/>
                <a:cs typeface="+mn-cs"/>
              </a:rPr>
              <a:t>* テスト実装 スタブツール、シミュレータ、ラボイメージツール、テストデータジェネレータ、テストケース管理ツール</a:t>
            </a:r>
          </a:p>
          <a:p>
            <a:r>
              <a:rPr kumimoji="1" lang="ja-JP" altLang="en-US" sz="1200" b="0" kern="1200" dirty="0" smtClean="0">
                <a:solidFill>
                  <a:schemeClr val="tx1"/>
                </a:solidFill>
                <a:effectLst/>
                <a:latin typeface="Arial" charset="0"/>
                <a:ea typeface="ＭＳ Ｐゴシック" pitchFamily="50" charset="-128"/>
                <a:cs typeface="+mn-cs"/>
              </a:rPr>
              <a:t>* コード解析 静的解析ツール、構造解析ツール</a:t>
            </a:r>
          </a:p>
          <a:p>
            <a:r>
              <a:rPr kumimoji="1" lang="ja-JP" altLang="en-US" sz="1200" b="0" kern="1200" dirty="0" smtClean="0">
                <a:solidFill>
                  <a:schemeClr val="tx1"/>
                </a:solidFill>
                <a:effectLst/>
                <a:latin typeface="Arial" charset="0"/>
                <a:ea typeface="ＭＳ Ｐゴシック" pitchFamily="50" charset="-128"/>
                <a:cs typeface="+mn-cs"/>
              </a:rPr>
              <a:t>* テスト（自動）実行 </a:t>
            </a:r>
            <a:r>
              <a:rPr kumimoji="1" lang="ja-JP" altLang="en-US" sz="1200" b="1" kern="1200" dirty="0" smtClean="0">
                <a:solidFill>
                  <a:schemeClr val="tx1"/>
                </a:solidFill>
                <a:effectLst/>
                <a:latin typeface="Arial" charset="0"/>
                <a:ea typeface="ＭＳ Ｐゴシック" pitchFamily="50" charset="-128"/>
                <a:cs typeface="+mn-cs"/>
              </a:rPr>
              <a:t>**ユニットテストツール</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ここ</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0" kern="1200" dirty="0" err="1"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キャプチャ</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リプレイツール、性能テストツール、セキュリティテストツール、テスト自動実行支援ツール</a:t>
            </a:r>
          </a:p>
          <a:p>
            <a:r>
              <a:rPr kumimoji="1" lang="ja-JP" altLang="en-US" sz="1200" b="0" kern="1200" dirty="0" smtClean="0">
                <a:solidFill>
                  <a:schemeClr val="tx1"/>
                </a:solidFill>
                <a:effectLst/>
                <a:latin typeface="Arial" charset="0"/>
                <a:ea typeface="ＭＳ Ｐゴシック" pitchFamily="50" charset="-128"/>
                <a:cs typeface="+mn-cs"/>
              </a:rPr>
              <a:t>* テストウェア管理 構成管理ツール</a:t>
            </a:r>
          </a:p>
          <a:p>
            <a:r>
              <a:rPr kumimoji="1" lang="ja-JP" altLang="en-US" sz="1200" b="0" kern="1200" dirty="0" smtClean="0">
                <a:solidFill>
                  <a:schemeClr val="tx1"/>
                </a:solidFill>
                <a:effectLst/>
                <a:latin typeface="Arial" charset="0"/>
                <a:ea typeface="ＭＳ Ｐゴシック" pitchFamily="50" charset="-128"/>
                <a:cs typeface="+mn-cs"/>
              </a:rPr>
              <a:t>* テスト結果管理 テスト結果管理</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テスト結果レポートツール</a:t>
            </a:r>
          </a:p>
          <a:p>
            <a:r>
              <a:rPr kumimoji="1" lang="ja-JP" altLang="en-US" sz="1200" b="0" kern="1200" dirty="0" smtClean="0">
                <a:solidFill>
                  <a:schemeClr val="tx1"/>
                </a:solidFill>
                <a:effectLst/>
                <a:latin typeface="Arial" charset="0"/>
                <a:ea typeface="ＭＳ Ｐゴシック" pitchFamily="50" charset="-128"/>
                <a:cs typeface="+mn-cs"/>
              </a:rPr>
              <a:t>* インシデント管理 インシデント管理ツール</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26</a:t>
            </a:fld>
            <a:endParaRPr lang="en-US" altLang="ja-JP"/>
          </a:p>
        </p:txBody>
      </p:sp>
    </p:spTree>
    <p:extLst>
      <p:ext uri="{BB962C8B-B14F-4D97-AF65-F5344CB8AC3E}">
        <p14:creationId xmlns:p14="http://schemas.microsoft.com/office/powerpoint/2010/main" val="4058426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を端緒として、この形式のテスティングフレームワークは、様々な言語</a:t>
            </a:r>
            <a:r>
              <a:rPr kumimoji="1" lang="en-US" altLang="ja-JP" sz="1200" b="0" kern="1200" dirty="0" smtClean="0">
                <a:solidFill>
                  <a:schemeClr val="tx1"/>
                </a:solidFill>
                <a:effectLst/>
                <a:latin typeface="Arial" charset="0"/>
                <a:ea typeface="ＭＳ Ｐゴシック" pitchFamily="50" charset="-128"/>
                <a:cs typeface="+mn-cs"/>
              </a:rPr>
              <a:t>/FW</a:t>
            </a:r>
            <a:r>
              <a:rPr kumimoji="1" lang="ja-JP" altLang="en-US" sz="1200" b="0" kern="1200" dirty="0" smtClean="0">
                <a:solidFill>
                  <a:schemeClr val="tx1"/>
                </a:solidFill>
                <a:effectLst/>
                <a:latin typeface="Arial" charset="0"/>
                <a:ea typeface="ＭＳ Ｐゴシック" pitchFamily="50" charset="-128"/>
                <a:cs typeface="+mn-cs"/>
              </a:rPr>
              <a:t>に派生していきました。</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今では、</a:t>
            </a: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と同様の</a:t>
            </a:r>
            <a:r>
              <a:rPr kumimoji="1" lang="en-US" altLang="ja-JP" sz="1200" b="0" kern="1200" dirty="0" smtClean="0">
                <a:solidFill>
                  <a:schemeClr val="tx1"/>
                </a:solidFill>
                <a:effectLst/>
                <a:latin typeface="Arial" charset="0"/>
                <a:ea typeface="ＭＳ Ｐゴシック" pitchFamily="50" charset="-128"/>
                <a:cs typeface="+mn-cs"/>
              </a:rPr>
              <a:t>API</a:t>
            </a:r>
            <a:r>
              <a:rPr kumimoji="1" lang="ja-JP" altLang="en-US" sz="1200" b="0" kern="1200" dirty="0" smtClean="0">
                <a:solidFill>
                  <a:schemeClr val="tx1"/>
                </a:solidFill>
                <a:effectLst/>
                <a:latin typeface="Arial" charset="0"/>
                <a:ea typeface="ＭＳ Ｐゴシック" pitchFamily="50" charset="-128"/>
                <a:cs typeface="+mn-cs"/>
              </a:rPr>
              <a:t>呼び出し方法で使用できる、各言語</a:t>
            </a:r>
            <a:r>
              <a:rPr kumimoji="1" lang="en-US" altLang="ja-JP" sz="1200" b="0" kern="1200" dirty="0" smtClean="0">
                <a:solidFill>
                  <a:schemeClr val="tx1"/>
                </a:solidFill>
                <a:effectLst/>
                <a:latin typeface="Arial" charset="0"/>
                <a:ea typeface="ＭＳ Ｐゴシック" pitchFamily="50" charset="-128"/>
                <a:cs typeface="+mn-cs"/>
              </a:rPr>
              <a:t>/FW</a:t>
            </a:r>
            <a:r>
              <a:rPr kumimoji="1" lang="ja-JP" altLang="en-US" sz="1200" b="0" kern="1200" dirty="0" smtClean="0">
                <a:solidFill>
                  <a:schemeClr val="tx1"/>
                </a:solidFill>
                <a:effectLst/>
                <a:latin typeface="Arial" charset="0"/>
                <a:ea typeface="ＭＳ Ｐゴシック" pitchFamily="50" charset="-128"/>
                <a:cs typeface="+mn-cs"/>
              </a:rPr>
              <a:t>向けの類似ツールが存在します。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それらを総称して、</a:t>
            </a:r>
            <a:r>
              <a:rPr kumimoji="1" lang="en-US" altLang="ja-JP" sz="1200" b="0" kern="1200" dirty="0" err="1" smtClean="0">
                <a:solidFill>
                  <a:schemeClr val="tx1"/>
                </a:solidFill>
                <a:effectLst/>
                <a:latin typeface="Arial" charset="0"/>
                <a:ea typeface="ＭＳ Ｐゴシック" pitchFamily="50" charset="-128"/>
                <a:cs typeface="+mn-cs"/>
              </a:rPr>
              <a:t>xUnit</a:t>
            </a:r>
            <a:r>
              <a:rPr kumimoji="1" lang="ja-JP" altLang="en-US" sz="1200" b="0" kern="1200" dirty="0" smtClean="0">
                <a:solidFill>
                  <a:schemeClr val="tx1"/>
                </a:solidFill>
                <a:effectLst/>
                <a:latin typeface="Arial" charset="0"/>
                <a:ea typeface="ＭＳ Ｐゴシック" pitchFamily="50" charset="-128"/>
                <a:cs typeface="+mn-cs"/>
              </a:rPr>
              <a:t>と呼びます</a:t>
            </a:r>
            <a:r>
              <a:rPr kumimoji="1" lang="en-US" altLang="ja-JP" sz="1200" b="0" kern="1200" dirty="0" smtClean="0">
                <a:solidFill>
                  <a:schemeClr val="tx1"/>
                </a:solidFill>
                <a:effectLst/>
                <a:latin typeface="Arial" charset="0"/>
                <a:ea typeface="ＭＳ Ｐゴシック" pitchFamily="50" charset="-128"/>
                <a:cs typeface="+mn-cs"/>
              </a:rPr>
              <a:t>(x</a:t>
            </a:r>
            <a:r>
              <a:rPr kumimoji="1" lang="ja-JP" altLang="en-US" sz="1200" b="0" kern="1200" dirty="0" smtClean="0">
                <a:solidFill>
                  <a:schemeClr val="tx1"/>
                </a:solidFill>
                <a:effectLst/>
                <a:latin typeface="Arial" charset="0"/>
                <a:ea typeface="ＭＳ Ｐゴシック" pitchFamily="50" charset="-128"/>
                <a:cs typeface="+mn-cs"/>
              </a:rPr>
              <a:t>の部分に、各言語のプレフィックスがつく</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代表的な</a:t>
            </a:r>
            <a:r>
              <a:rPr kumimoji="1" lang="en-US" altLang="ja-JP" sz="1200" b="0" kern="1200" dirty="0" err="1" smtClean="0">
                <a:solidFill>
                  <a:schemeClr val="tx1"/>
                </a:solidFill>
                <a:effectLst/>
                <a:latin typeface="Arial" charset="0"/>
                <a:ea typeface="ＭＳ Ｐゴシック" pitchFamily="50" charset="-128"/>
                <a:cs typeface="+mn-cs"/>
              </a:rPr>
              <a:t>xUnit</a:t>
            </a:r>
            <a:r>
              <a:rPr kumimoji="1" lang="ja-JP" altLang="en-US" sz="1200" b="0" kern="1200" dirty="0" smtClean="0">
                <a:solidFill>
                  <a:schemeClr val="tx1"/>
                </a:solidFill>
                <a:effectLst/>
                <a:latin typeface="Arial" charset="0"/>
                <a:ea typeface="ＭＳ Ｐゴシック" pitchFamily="50" charset="-128"/>
                <a:cs typeface="+mn-cs"/>
              </a:rPr>
              <a:t>系ツールの一覧</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JUnit, </a:t>
            </a:r>
            <a:r>
              <a:rPr kumimoji="1" lang="en-US" altLang="ja-JP" sz="1200" b="0" kern="1200" dirty="0" err="1" smtClean="0">
                <a:solidFill>
                  <a:schemeClr val="tx1"/>
                </a:solidFill>
                <a:effectLst/>
                <a:latin typeface="Arial" charset="0"/>
                <a:ea typeface="ＭＳ Ｐゴシック" pitchFamily="50" charset="-128"/>
                <a:cs typeface="+mn-cs"/>
              </a:rPr>
              <a:t>TestNG</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Java</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SUnit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Smalltalk</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CUnit</a:t>
            </a:r>
            <a:r>
              <a:rPr kumimoji="1" lang="en-US" altLang="ja-JP" sz="1200" b="0" kern="1200" dirty="0" smtClean="0">
                <a:solidFill>
                  <a:schemeClr val="tx1"/>
                </a:solidFill>
                <a:effectLst/>
                <a:latin typeface="Arial" charset="0"/>
                <a:ea typeface="ＭＳ Ｐゴシック" pitchFamily="50" charset="-128"/>
                <a:cs typeface="+mn-cs"/>
              </a:rPr>
              <a:t>, Cutter</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C</a:t>
            </a:r>
            <a:r>
              <a:rPr kumimoji="1" lang="ja-JP" altLang="en-US" sz="1200" b="0" kern="1200" dirty="0" smtClean="0">
                <a:solidFill>
                  <a:schemeClr val="tx1"/>
                </a:solidFill>
                <a:effectLst/>
                <a:latin typeface="Arial" charset="0"/>
                <a:ea typeface="ＭＳ Ｐゴシック" pitchFamily="50" charset="-128"/>
                <a:cs typeface="+mn-cs"/>
              </a:rPr>
              <a:t>言語用）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CppUnit</a:t>
            </a:r>
            <a:r>
              <a:rPr kumimoji="1" lang="en-US" altLang="ja-JP" sz="1200" b="0" kern="1200" dirty="0" smtClean="0">
                <a:solidFill>
                  <a:schemeClr val="tx1"/>
                </a:solidFill>
                <a:effectLst/>
                <a:latin typeface="Arial" charset="0"/>
                <a:ea typeface="ＭＳ Ｐゴシック" pitchFamily="50" charset="-128"/>
                <a:cs typeface="+mn-cs"/>
              </a:rPr>
              <a:t>, Cutter</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C++</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VBUnit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Visual Basic</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DUnit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Delphi</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PBUnit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PowerBuilder</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PerlUnit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Perl</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PyUnit</a:t>
            </a:r>
            <a:r>
              <a:rPr kumimoji="1" lang="en-US" altLang="ja-JP" sz="1200" b="0" kern="1200" dirty="0" smtClean="0">
                <a:solidFill>
                  <a:schemeClr val="tx1"/>
                </a:solidFill>
                <a:effectLst/>
                <a:latin typeface="Arial" charset="0"/>
                <a:ea typeface="ＭＳ Ｐゴシック" pitchFamily="50" charset="-128"/>
                <a:cs typeface="+mn-cs"/>
              </a:rPr>
              <a:t>, nose (Python</a:t>
            </a:r>
            <a:r>
              <a:rPr kumimoji="1" lang="ja-JP" altLang="en-US" sz="1200" b="0" kern="1200" dirty="0" smtClean="0">
                <a:solidFill>
                  <a:schemeClr val="tx1"/>
                </a:solidFill>
                <a:effectLst/>
                <a:latin typeface="Arial" charset="0"/>
                <a:ea typeface="ＭＳ Ｐゴシック" pitchFamily="50" charset="-128"/>
                <a:cs typeface="+mn-cs"/>
              </a:rPr>
              <a:t>用</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RubyUnit</a:t>
            </a:r>
            <a:r>
              <a:rPr kumimoji="1" lang="en-US" altLang="ja-JP" sz="1200" b="0" kern="1200" dirty="0" smtClean="0">
                <a:solidFill>
                  <a:schemeClr val="tx1"/>
                </a:solidFill>
                <a:effectLst/>
                <a:latin typeface="Arial" charset="0"/>
                <a:ea typeface="ＭＳ Ｐゴシック" pitchFamily="50" charset="-128"/>
                <a:cs typeface="+mn-cs"/>
              </a:rPr>
              <a:t>, Test::Unit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Ruby</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NUnit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.NET Framework</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tclUnit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Tcl</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Tk</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HUnit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Haskell</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OUnit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Objective </a:t>
            </a:r>
            <a:r>
              <a:rPr kumimoji="1" lang="en-US" altLang="ja-JP" sz="1200" b="0" kern="1200" dirty="0" err="1" smtClean="0">
                <a:solidFill>
                  <a:schemeClr val="tx1"/>
                </a:solidFill>
                <a:effectLst/>
                <a:latin typeface="Arial" charset="0"/>
                <a:ea typeface="ＭＳ Ｐゴシック" pitchFamily="50" charset="-128"/>
                <a:cs typeface="+mn-cs"/>
              </a:rPr>
              <a:t>Caml</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PHPUnit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PHP</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JsUnit</a:t>
            </a:r>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MochiKit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MochiKit</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英語版</a:t>
            </a:r>
            <a:r>
              <a:rPr kumimoji="1" lang="en-US" altLang="ja-JP" sz="1200" b="0" kern="1200" dirty="0" smtClean="0">
                <a:solidFill>
                  <a:schemeClr val="tx1"/>
                </a:solidFill>
                <a:effectLst/>
                <a:latin typeface="Arial" charset="0"/>
                <a:ea typeface="ＭＳ Ｐゴシック" pitchFamily="50" charset="-128"/>
                <a:cs typeface="+mn-cs"/>
              </a:rPr>
              <a:t>Wikipedia</a:t>
            </a:r>
            <a:r>
              <a:rPr kumimoji="1" lang="ja-JP" altLang="en-US" sz="1200" b="0" kern="1200" dirty="0" smtClean="0">
                <a:solidFill>
                  <a:schemeClr val="tx1"/>
                </a:solidFill>
                <a:effectLst/>
                <a:latin typeface="Arial" charset="0"/>
                <a:ea typeface="ＭＳ Ｐゴシック" pitchFamily="50" charset="-128"/>
                <a:cs typeface="+mn-cs"/>
              </a:rPr>
              <a:t>）本家（</a:t>
            </a:r>
            <a:r>
              <a:rPr kumimoji="1" lang="en-US" altLang="ja-JP" sz="1200" b="0" kern="1200" dirty="0" smtClean="0">
                <a:solidFill>
                  <a:schemeClr val="tx1"/>
                </a:solidFill>
                <a:effectLst/>
                <a:latin typeface="Arial" charset="0"/>
                <a:ea typeface="ＭＳ Ｐゴシック" pitchFamily="50" charset="-128"/>
                <a:cs typeface="+mn-cs"/>
              </a:rPr>
              <a:t>JavaScript</a:t>
            </a:r>
            <a:r>
              <a:rPr kumimoji="1" lang="ja-JP" altLang="en-US" sz="1200" b="0" kern="1200" dirty="0" smtClean="0">
                <a:solidFill>
                  <a:schemeClr val="tx1"/>
                </a:solidFill>
                <a:effectLst/>
                <a:latin typeface="Arial" charset="0"/>
                <a:ea typeface="ＭＳ Ｐゴシック" pitchFamily="50" charset="-128"/>
                <a:cs typeface="+mn-cs"/>
              </a:rPr>
              <a:t>用）</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HttpUnit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HTTP</a:t>
            </a:r>
            <a:r>
              <a:rPr kumimoji="1" lang="ja-JP" altLang="en-US" sz="1200" b="0" kern="1200" dirty="0" smtClean="0">
                <a:solidFill>
                  <a:schemeClr val="tx1"/>
                </a:solidFill>
                <a:effectLst/>
                <a:latin typeface="Arial" charset="0"/>
                <a:ea typeface="ＭＳ Ｐゴシック" pitchFamily="50" charset="-128"/>
                <a:cs typeface="+mn-cs"/>
              </a:rPr>
              <a:t>による通信を擬似的に行う）</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HtmlUnit</a:t>
            </a: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Web</a:t>
            </a:r>
            <a:r>
              <a:rPr kumimoji="1" lang="ja-JP" altLang="en-US" sz="1200" b="0" kern="1200" dirty="0" smtClean="0">
                <a:solidFill>
                  <a:schemeClr val="tx1"/>
                </a:solidFill>
                <a:effectLst/>
                <a:latin typeface="Arial" charset="0"/>
                <a:ea typeface="ＭＳ Ｐゴシック" pitchFamily="50" charset="-128"/>
                <a:cs typeface="+mn-cs"/>
              </a:rPr>
              <a:t>ベースのアプリケーション用。ウェブブラウザのエミュレータ）ｆ</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27</a:t>
            </a:fld>
            <a:endParaRPr lang="en-US" altLang="ja-JP"/>
          </a:p>
        </p:txBody>
      </p:sp>
    </p:spTree>
    <p:extLst>
      <p:ext uri="{BB962C8B-B14F-4D97-AF65-F5344CB8AC3E}">
        <p14:creationId xmlns:p14="http://schemas.microsoft.com/office/powerpoint/2010/main" val="181226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a:t>
            </a:r>
            <a:r>
              <a:rPr kumimoji="1" lang="en-US" altLang="ja-JP" sz="1200" b="1" kern="1200" dirty="0" smtClean="0">
                <a:solidFill>
                  <a:schemeClr val="tx1"/>
                </a:solidFill>
                <a:effectLst/>
                <a:latin typeface="Arial" charset="0"/>
                <a:ea typeface="ＭＳ Ｐゴシック" pitchFamily="50" charset="-128"/>
                <a:cs typeface="+mn-cs"/>
              </a:rPr>
              <a:t>JUnit</a:t>
            </a:r>
            <a:r>
              <a:rPr kumimoji="1" lang="ja-JP" altLang="en-US" sz="1200" b="1" kern="1200" dirty="0" smtClean="0">
                <a:solidFill>
                  <a:schemeClr val="tx1"/>
                </a:solidFill>
                <a:effectLst/>
                <a:latin typeface="Arial" charset="0"/>
                <a:ea typeface="ＭＳ Ｐゴシック" pitchFamily="50" charset="-128"/>
                <a:cs typeface="+mn-cs"/>
              </a:rPr>
              <a:t>形式の</a:t>
            </a:r>
            <a:r>
              <a:rPr kumimoji="1" lang="en-US" altLang="ja-JP" sz="1200" b="1" kern="1200" dirty="0" smtClean="0">
                <a:solidFill>
                  <a:schemeClr val="tx1"/>
                </a:solidFill>
                <a:effectLst/>
                <a:latin typeface="Arial" charset="0"/>
                <a:ea typeface="ＭＳ Ｐゴシック" pitchFamily="50" charset="-128"/>
                <a:cs typeface="+mn-cs"/>
              </a:rPr>
              <a:t>XML</a:t>
            </a:r>
            <a:r>
              <a:rPr kumimoji="1" lang="ja-JP" altLang="en-US" sz="1200" b="1" kern="1200" dirty="0" smtClean="0">
                <a:solidFill>
                  <a:schemeClr val="tx1"/>
                </a:solidFill>
                <a:effectLst/>
                <a:latin typeface="Arial" charset="0"/>
                <a:ea typeface="ＭＳ Ｐゴシック" pitchFamily="50" charset="-128"/>
                <a:cs typeface="+mn-cs"/>
              </a:rPr>
              <a:t>」について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では、テストの実行結果を</a:t>
            </a:r>
            <a:r>
              <a:rPr kumimoji="1" lang="en-US" altLang="ja-JP" sz="1200" b="0" kern="1200" dirty="0" smtClean="0">
                <a:solidFill>
                  <a:schemeClr val="tx1"/>
                </a:solidFill>
                <a:effectLst/>
                <a:latin typeface="Arial" charset="0"/>
                <a:ea typeface="ＭＳ Ｐゴシック" pitchFamily="50" charset="-128"/>
                <a:cs typeface="+mn-cs"/>
              </a:rPr>
              <a:t>XML</a:t>
            </a:r>
            <a:r>
              <a:rPr kumimoji="1" lang="ja-JP" altLang="en-US" sz="1200" b="0" kern="1200" dirty="0" smtClean="0">
                <a:solidFill>
                  <a:schemeClr val="tx1"/>
                </a:solidFill>
                <a:effectLst/>
                <a:latin typeface="Arial" charset="0"/>
                <a:ea typeface="ＭＳ Ｐゴシック" pitchFamily="50" charset="-128"/>
                <a:cs typeface="+mn-cs"/>
              </a:rPr>
              <a:t>形式で出力します。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以外の</a:t>
            </a:r>
            <a:r>
              <a:rPr kumimoji="1" lang="en-US" altLang="ja-JP" sz="1200" b="0" kern="1200" dirty="0" err="1" smtClean="0">
                <a:solidFill>
                  <a:schemeClr val="tx1"/>
                </a:solidFill>
                <a:effectLst/>
                <a:latin typeface="Arial" charset="0"/>
                <a:ea typeface="ＭＳ Ｐゴシック" pitchFamily="50" charset="-128"/>
                <a:cs typeface="+mn-cs"/>
              </a:rPr>
              <a:t>xUnit</a:t>
            </a:r>
            <a:r>
              <a:rPr kumimoji="1" lang="ja-JP" altLang="en-US" sz="1200" b="0" kern="1200" dirty="0" smtClean="0">
                <a:solidFill>
                  <a:schemeClr val="tx1"/>
                </a:solidFill>
                <a:effectLst/>
                <a:latin typeface="Arial" charset="0"/>
                <a:ea typeface="ＭＳ Ｐゴシック" pitchFamily="50" charset="-128"/>
                <a:cs typeface="+mn-cs"/>
              </a:rPr>
              <a:t>系のツールでも、この形式を踏襲していることが多いです。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また、上記の</a:t>
            </a:r>
            <a:r>
              <a:rPr kumimoji="1" lang="en-US" altLang="ja-JP" sz="1200" b="0" kern="1200" dirty="0" smtClean="0">
                <a:solidFill>
                  <a:schemeClr val="tx1"/>
                </a:solidFill>
                <a:effectLst/>
                <a:latin typeface="Arial" charset="0"/>
                <a:ea typeface="ＭＳ Ｐゴシック" pitchFamily="50" charset="-128"/>
                <a:cs typeface="+mn-cs"/>
              </a:rPr>
              <a:t>XML</a:t>
            </a:r>
            <a:r>
              <a:rPr kumimoji="1" lang="ja-JP" altLang="en-US" sz="1200" b="0" kern="1200" dirty="0" smtClean="0">
                <a:solidFill>
                  <a:schemeClr val="tx1"/>
                </a:solidFill>
                <a:effectLst/>
                <a:latin typeface="Arial" charset="0"/>
                <a:ea typeface="ＭＳ Ｐゴシック" pitchFamily="50" charset="-128"/>
                <a:cs typeface="+mn-cs"/>
              </a:rPr>
              <a:t>形式を前提として、様々なツールが連携しています。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Eclipse</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Jenkins</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GitLab</a:t>
            </a:r>
            <a:r>
              <a:rPr kumimoji="1" lang="en-US" altLang="ja-JP" sz="1200" b="0" kern="1200" dirty="0" smtClean="0">
                <a:solidFill>
                  <a:schemeClr val="tx1"/>
                </a:solidFill>
                <a:effectLst/>
                <a:latin typeface="Arial" charset="0"/>
                <a:ea typeface="ＭＳ Ｐゴシック" pitchFamily="50" charset="-128"/>
                <a:cs typeface="+mn-cs"/>
              </a:rPr>
              <a:t> CI</a:t>
            </a:r>
            <a:r>
              <a:rPr kumimoji="1" lang="ja-JP" altLang="en-US" sz="1200" b="0" kern="1200" dirty="0" smtClean="0">
                <a:solidFill>
                  <a:schemeClr val="tx1"/>
                </a:solidFill>
                <a:effectLst/>
                <a:latin typeface="Arial" charset="0"/>
                <a:ea typeface="ＭＳ Ｐゴシック" pitchFamily="50" charset="-128"/>
                <a:cs typeface="+mn-cs"/>
              </a:rPr>
              <a:t>など</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このため、様々なテストを</a:t>
            </a:r>
            <a:r>
              <a:rPr kumimoji="1" lang="en-US" altLang="ja-JP" sz="1200" b="0" kern="1200" dirty="0" err="1" smtClean="0">
                <a:solidFill>
                  <a:schemeClr val="tx1"/>
                </a:solidFill>
                <a:effectLst/>
                <a:latin typeface="Arial" charset="0"/>
                <a:ea typeface="ＭＳ Ｐゴシック" pitchFamily="50" charset="-128"/>
                <a:cs typeface="+mn-cs"/>
              </a:rPr>
              <a:t>xUnit</a:t>
            </a:r>
            <a:r>
              <a:rPr kumimoji="1" lang="ja-JP" altLang="en-US" sz="1200" b="0" kern="1200" dirty="0" smtClean="0">
                <a:solidFill>
                  <a:schemeClr val="tx1"/>
                </a:solidFill>
                <a:effectLst/>
                <a:latin typeface="Arial" charset="0"/>
                <a:ea typeface="ＭＳ Ｐゴシック" pitchFamily="50" charset="-128"/>
                <a:cs typeface="+mn-cs"/>
              </a:rPr>
              <a:t>系ツールをエントリポイントとして呼び出すように作ることで、</a:t>
            </a:r>
          </a:p>
          <a:p>
            <a:r>
              <a:rPr kumimoji="1" lang="ja-JP" altLang="en-US" sz="1200" b="0" kern="1200" dirty="0" smtClean="0">
                <a:solidFill>
                  <a:schemeClr val="tx1"/>
                </a:solidFill>
                <a:effectLst/>
                <a:latin typeface="Arial" charset="0"/>
                <a:ea typeface="ＭＳ Ｐゴシック" pitchFamily="50" charset="-128"/>
                <a:cs typeface="+mn-cs"/>
              </a:rPr>
              <a:t>色々なツールと連携し、その恩恵を得ることが可能になります。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また、この形式を、「</a:t>
            </a: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の</a:t>
            </a:r>
            <a:r>
              <a:rPr kumimoji="1" lang="en-US" altLang="ja-JP" sz="1200" b="0" kern="1200" dirty="0" smtClean="0">
                <a:solidFill>
                  <a:schemeClr val="tx1"/>
                </a:solidFill>
                <a:effectLst/>
                <a:latin typeface="Arial" charset="0"/>
                <a:ea typeface="ＭＳ Ｐゴシック" pitchFamily="50" charset="-128"/>
                <a:cs typeface="+mn-cs"/>
              </a:rPr>
              <a:t>XML</a:t>
            </a:r>
            <a:r>
              <a:rPr kumimoji="1" lang="ja-JP" altLang="en-US" sz="1200" b="0" kern="1200" dirty="0" smtClean="0">
                <a:solidFill>
                  <a:schemeClr val="tx1"/>
                </a:solidFill>
                <a:effectLst/>
                <a:latin typeface="Arial" charset="0"/>
                <a:ea typeface="ＭＳ Ｐゴシック" pitchFamily="50" charset="-128"/>
                <a:cs typeface="+mn-cs"/>
              </a:rPr>
              <a:t>」形式と呼ぶことが多いです。</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28</a:t>
            </a:fld>
            <a:endParaRPr lang="en-US" altLang="ja-JP"/>
          </a:p>
        </p:txBody>
      </p:sp>
    </p:spTree>
    <p:extLst>
      <p:ext uri="{BB962C8B-B14F-4D97-AF65-F5344CB8AC3E}">
        <p14:creationId xmlns:p14="http://schemas.microsoft.com/office/powerpoint/2010/main" val="2335443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JUnit5</a:t>
            </a:r>
            <a:r>
              <a:rPr kumimoji="1" lang="ja-JP" altLang="en-US" sz="1200" b="1" kern="1200" dirty="0" smtClean="0">
                <a:solidFill>
                  <a:schemeClr val="tx1"/>
                </a:solidFill>
                <a:effectLst/>
                <a:latin typeface="Arial" charset="0"/>
                <a:ea typeface="ＭＳ Ｐゴシック" pitchFamily="50" charset="-128"/>
                <a:cs typeface="+mn-cs"/>
              </a:rPr>
              <a:t>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は、バージョン</a:t>
            </a:r>
            <a:r>
              <a:rPr kumimoji="1" lang="en-US" altLang="ja-JP" sz="1200" b="0" kern="1200" dirty="0" smtClean="0">
                <a:solidFill>
                  <a:schemeClr val="tx1"/>
                </a:solidFill>
                <a:effectLst/>
                <a:latin typeface="Arial" charset="0"/>
                <a:ea typeface="ＭＳ Ｐゴシック" pitchFamily="50" charset="-128"/>
                <a:cs typeface="+mn-cs"/>
              </a:rPr>
              <a:t>4</a:t>
            </a:r>
            <a:r>
              <a:rPr kumimoji="1" lang="ja-JP" altLang="en-US" sz="1200" b="0" kern="1200" dirty="0" smtClean="0">
                <a:solidFill>
                  <a:schemeClr val="tx1"/>
                </a:solidFill>
                <a:effectLst/>
                <a:latin typeface="Arial" charset="0"/>
                <a:ea typeface="ＭＳ Ｐゴシック" pitchFamily="50" charset="-128"/>
                <a:cs typeface="+mn-cs"/>
              </a:rPr>
              <a:t>から</a:t>
            </a:r>
            <a:r>
              <a:rPr kumimoji="1" lang="en-US" altLang="ja-JP" sz="1200" b="0" kern="1200" dirty="0" smtClean="0">
                <a:solidFill>
                  <a:schemeClr val="tx1"/>
                </a:solidFill>
                <a:effectLst/>
                <a:latin typeface="Arial" charset="0"/>
                <a:ea typeface="ＭＳ Ｐゴシック" pitchFamily="50" charset="-128"/>
                <a:cs typeface="+mn-cs"/>
              </a:rPr>
              <a:t>5</a:t>
            </a:r>
            <a:r>
              <a:rPr kumimoji="1" lang="ja-JP" altLang="en-US" sz="1200" b="0" kern="1200" dirty="0" smtClean="0">
                <a:solidFill>
                  <a:schemeClr val="tx1"/>
                </a:solidFill>
                <a:effectLst/>
                <a:latin typeface="Arial" charset="0"/>
                <a:ea typeface="ＭＳ Ｐゴシック" pitchFamily="50" charset="-128"/>
                <a:cs typeface="+mn-cs"/>
              </a:rPr>
              <a:t>にアップデートする際に、</a:t>
            </a:r>
            <a:r>
              <a:rPr kumimoji="1" lang="en-US" altLang="ja-JP" sz="1200" b="0" kern="1200" dirty="0" smtClean="0">
                <a:solidFill>
                  <a:schemeClr val="tx1"/>
                </a:solidFill>
                <a:effectLst/>
                <a:latin typeface="Arial" charset="0"/>
                <a:ea typeface="ＭＳ Ｐゴシック" pitchFamily="50" charset="-128"/>
                <a:cs typeface="+mn-cs"/>
              </a:rPr>
              <a:t>API</a:t>
            </a:r>
            <a:r>
              <a:rPr kumimoji="1" lang="ja-JP" altLang="en-US" sz="1200" b="0" kern="1200" dirty="0" smtClean="0">
                <a:solidFill>
                  <a:schemeClr val="tx1"/>
                </a:solidFill>
                <a:effectLst/>
                <a:latin typeface="Arial" charset="0"/>
                <a:ea typeface="ＭＳ Ｐゴシック" pitchFamily="50" charset="-128"/>
                <a:cs typeface="+mn-cs"/>
              </a:rPr>
              <a:t>インターフェースが大幅に変わりました。</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互換性を犠牲にして</a:t>
            </a:r>
            <a:r>
              <a:rPr kumimoji="1" lang="en-US" altLang="ja-JP" sz="1200" b="0" kern="1200" dirty="0" smtClean="0">
                <a:solidFill>
                  <a:schemeClr val="tx1"/>
                </a:solidFill>
                <a:effectLst/>
                <a:latin typeface="Arial" charset="0"/>
                <a:ea typeface="ＭＳ Ｐゴシック" pitchFamily="50" charset="-128"/>
                <a:cs typeface="+mn-cs"/>
              </a:rPr>
              <a:t>API</a:t>
            </a:r>
            <a:r>
              <a:rPr kumimoji="1" lang="ja-JP" altLang="en-US" sz="1200" b="0" kern="1200" dirty="0" smtClean="0">
                <a:solidFill>
                  <a:schemeClr val="tx1"/>
                </a:solidFill>
                <a:effectLst/>
                <a:latin typeface="Arial" charset="0"/>
                <a:ea typeface="ＭＳ Ｐゴシック" pitchFamily="50" charset="-128"/>
                <a:cs typeface="+mn-cs"/>
              </a:rPr>
              <a:t>を再設計したため、作りとしては、</a:t>
            </a:r>
          </a:p>
          <a:p>
            <a:r>
              <a:rPr kumimoji="1" lang="ja-JP" altLang="en-US" sz="1200" b="0" kern="1200" dirty="0" smtClean="0">
                <a:solidFill>
                  <a:schemeClr val="tx1"/>
                </a:solidFill>
                <a:effectLst/>
                <a:latin typeface="Arial" charset="0"/>
                <a:ea typeface="ＭＳ Ｐゴシック" pitchFamily="50" charset="-128"/>
                <a:cs typeface="+mn-cs"/>
              </a:rPr>
              <a:t>より直感的に使えるように非常に改善されています。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このため、０から始めるなら、間違いなく</a:t>
            </a:r>
            <a:r>
              <a:rPr kumimoji="1" lang="en-US" altLang="ja-JP" sz="1200" b="0" kern="1200" dirty="0" smtClean="0">
                <a:solidFill>
                  <a:schemeClr val="tx1"/>
                </a:solidFill>
                <a:effectLst/>
                <a:latin typeface="Arial" charset="0"/>
                <a:ea typeface="ＭＳ Ｐゴシック" pitchFamily="50" charset="-128"/>
                <a:cs typeface="+mn-cs"/>
              </a:rPr>
              <a:t>JUnit5</a:t>
            </a:r>
            <a:r>
              <a:rPr kumimoji="1" lang="ja-JP" altLang="en-US" sz="1200" b="0" kern="1200" dirty="0" smtClean="0">
                <a:solidFill>
                  <a:schemeClr val="tx1"/>
                </a:solidFill>
                <a:effectLst/>
                <a:latin typeface="Arial" charset="0"/>
                <a:ea typeface="ＭＳ Ｐゴシック" pitchFamily="50" charset="-128"/>
                <a:cs typeface="+mn-cs"/>
              </a:rPr>
              <a:t>に合わせておいた方が、生産性は高いです。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ただし、既存の多くの資産は</a:t>
            </a:r>
            <a:r>
              <a:rPr kumimoji="1" lang="en-US" altLang="ja-JP" sz="1200" b="0" kern="1200" dirty="0" smtClean="0">
                <a:solidFill>
                  <a:schemeClr val="tx1"/>
                </a:solidFill>
                <a:effectLst/>
                <a:latin typeface="Arial" charset="0"/>
                <a:ea typeface="ＭＳ Ｐゴシック" pitchFamily="50" charset="-128"/>
                <a:cs typeface="+mn-cs"/>
              </a:rPr>
              <a:t>JUnit 4</a:t>
            </a:r>
            <a:r>
              <a:rPr kumimoji="1" lang="ja-JP" altLang="en-US" sz="1200" b="0" kern="1200" dirty="0" smtClean="0">
                <a:solidFill>
                  <a:schemeClr val="tx1"/>
                </a:solidFill>
                <a:effectLst/>
                <a:latin typeface="Arial" charset="0"/>
                <a:ea typeface="ＭＳ Ｐゴシック" pitchFamily="50" charset="-128"/>
                <a:cs typeface="+mn-cs"/>
              </a:rPr>
              <a:t>で組まれているため、</a:t>
            </a:r>
          </a:p>
          <a:p>
            <a:r>
              <a:rPr kumimoji="1" lang="ja-JP" altLang="en-US" sz="1200" b="0" kern="1200" dirty="0" smtClean="0">
                <a:solidFill>
                  <a:schemeClr val="tx1"/>
                </a:solidFill>
                <a:effectLst/>
                <a:latin typeface="Arial" charset="0"/>
                <a:ea typeface="ＭＳ Ｐゴシック" pitchFamily="50" charset="-128"/>
                <a:cs typeface="+mn-cs"/>
              </a:rPr>
              <a:t>ある程度そちらについても知っておいた方がよいです。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また、ネット上には両者の情報が混在しているため、自分で調べるときは、</a:t>
            </a:r>
          </a:p>
          <a:p>
            <a:r>
              <a:rPr kumimoji="1" lang="ja-JP" altLang="en-US" sz="1200" b="0" kern="1200" dirty="0" smtClean="0">
                <a:solidFill>
                  <a:schemeClr val="tx1"/>
                </a:solidFill>
                <a:effectLst/>
                <a:latin typeface="Arial" charset="0"/>
                <a:ea typeface="ＭＳ Ｐゴシック" pitchFamily="50" charset="-128"/>
                <a:cs typeface="+mn-cs"/>
              </a:rPr>
              <a:t>「この</a:t>
            </a:r>
            <a:r>
              <a:rPr kumimoji="1" lang="en-US" altLang="ja-JP" sz="1200" b="0" kern="1200" dirty="0" smtClean="0">
                <a:solidFill>
                  <a:schemeClr val="tx1"/>
                </a:solidFill>
                <a:effectLst/>
                <a:latin typeface="Arial" charset="0"/>
                <a:ea typeface="ＭＳ Ｐゴシック" pitchFamily="50" charset="-128"/>
                <a:cs typeface="+mn-cs"/>
              </a:rPr>
              <a:t>Web</a:t>
            </a:r>
            <a:r>
              <a:rPr kumimoji="1" lang="ja-JP" altLang="en-US" sz="1200" b="0" kern="1200" dirty="0" smtClean="0">
                <a:solidFill>
                  <a:schemeClr val="tx1"/>
                </a:solidFill>
                <a:effectLst/>
                <a:latin typeface="Arial" charset="0"/>
                <a:ea typeface="ＭＳ Ｐゴシック" pitchFamily="50" charset="-128"/>
                <a:cs typeface="+mn-cs"/>
              </a:rPr>
              <a:t>サイトはどちらについて言及している記事なのか」</a:t>
            </a:r>
          </a:p>
          <a:p>
            <a:r>
              <a:rPr kumimoji="1" lang="ja-JP" altLang="en-US" sz="1200" b="0" kern="1200" dirty="0" smtClean="0">
                <a:solidFill>
                  <a:schemeClr val="tx1"/>
                </a:solidFill>
                <a:effectLst/>
                <a:latin typeface="Arial" charset="0"/>
                <a:ea typeface="ＭＳ Ｐゴシック" pitchFamily="50" charset="-128"/>
                <a:cs typeface="+mn-cs"/>
              </a:rPr>
              <a:t>注意して確認した方がよいです。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29</a:t>
            </a:fld>
            <a:endParaRPr lang="en-US" altLang="ja-JP"/>
          </a:p>
        </p:txBody>
      </p:sp>
    </p:spTree>
    <p:extLst>
      <p:ext uri="{BB962C8B-B14F-4D97-AF65-F5344CB8AC3E}">
        <p14:creationId xmlns:p14="http://schemas.microsoft.com/office/powerpoint/2010/main" val="2030962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JUnit5</a:t>
            </a:r>
            <a:r>
              <a:rPr kumimoji="1" lang="ja-JP" altLang="en-US" sz="1200" b="1" kern="1200" dirty="0" smtClean="0">
                <a:solidFill>
                  <a:schemeClr val="tx1"/>
                </a:solidFill>
                <a:effectLst/>
                <a:latin typeface="Arial" charset="0"/>
                <a:ea typeface="ＭＳ Ｐゴシック" pitchFamily="50" charset="-128"/>
                <a:cs typeface="+mn-cs"/>
              </a:rPr>
              <a:t>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は、バージョン</a:t>
            </a:r>
            <a:r>
              <a:rPr kumimoji="1" lang="en-US" altLang="ja-JP" sz="1200" b="0" kern="1200" dirty="0" smtClean="0">
                <a:solidFill>
                  <a:schemeClr val="tx1"/>
                </a:solidFill>
                <a:effectLst/>
                <a:latin typeface="Arial" charset="0"/>
                <a:ea typeface="ＭＳ Ｐゴシック" pitchFamily="50" charset="-128"/>
                <a:cs typeface="+mn-cs"/>
              </a:rPr>
              <a:t>4</a:t>
            </a:r>
            <a:r>
              <a:rPr kumimoji="1" lang="ja-JP" altLang="en-US" sz="1200" b="0" kern="1200" dirty="0" smtClean="0">
                <a:solidFill>
                  <a:schemeClr val="tx1"/>
                </a:solidFill>
                <a:effectLst/>
                <a:latin typeface="Arial" charset="0"/>
                <a:ea typeface="ＭＳ Ｐゴシック" pitchFamily="50" charset="-128"/>
                <a:cs typeface="+mn-cs"/>
              </a:rPr>
              <a:t>から</a:t>
            </a:r>
            <a:r>
              <a:rPr kumimoji="1" lang="en-US" altLang="ja-JP" sz="1200" b="0" kern="1200" dirty="0" smtClean="0">
                <a:solidFill>
                  <a:schemeClr val="tx1"/>
                </a:solidFill>
                <a:effectLst/>
                <a:latin typeface="Arial" charset="0"/>
                <a:ea typeface="ＭＳ Ｐゴシック" pitchFamily="50" charset="-128"/>
                <a:cs typeface="+mn-cs"/>
              </a:rPr>
              <a:t>5</a:t>
            </a:r>
            <a:r>
              <a:rPr kumimoji="1" lang="ja-JP" altLang="en-US" sz="1200" b="0" kern="1200" dirty="0" smtClean="0">
                <a:solidFill>
                  <a:schemeClr val="tx1"/>
                </a:solidFill>
                <a:effectLst/>
                <a:latin typeface="Arial" charset="0"/>
                <a:ea typeface="ＭＳ Ｐゴシック" pitchFamily="50" charset="-128"/>
                <a:cs typeface="+mn-cs"/>
              </a:rPr>
              <a:t>にアップデートする際に、</a:t>
            </a:r>
            <a:r>
              <a:rPr kumimoji="1" lang="en-US" altLang="ja-JP" sz="1200" b="0" kern="1200" dirty="0" smtClean="0">
                <a:solidFill>
                  <a:schemeClr val="tx1"/>
                </a:solidFill>
                <a:effectLst/>
                <a:latin typeface="Arial" charset="0"/>
                <a:ea typeface="ＭＳ Ｐゴシック" pitchFamily="50" charset="-128"/>
                <a:cs typeface="+mn-cs"/>
              </a:rPr>
              <a:t>API</a:t>
            </a:r>
            <a:r>
              <a:rPr kumimoji="1" lang="ja-JP" altLang="en-US" sz="1200" b="0" kern="1200" dirty="0" smtClean="0">
                <a:solidFill>
                  <a:schemeClr val="tx1"/>
                </a:solidFill>
                <a:effectLst/>
                <a:latin typeface="Arial" charset="0"/>
                <a:ea typeface="ＭＳ Ｐゴシック" pitchFamily="50" charset="-128"/>
                <a:cs typeface="+mn-cs"/>
              </a:rPr>
              <a:t>インターフェースが大幅に変わりました。</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互換性を犠牲にして</a:t>
            </a:r>
            <a:r>
              <a:rPr kumimoji="1" lang="en-US" altLang="ja-JP" sz="1200" b="0" kern="1200" dirty="0" smtClean="0">
                <a:solidFill>
                  <a:schemeClr val="tx1"/>
                </a:solidFill>
                <a:effectLst/>
                <a:latin typeface="Arial" charset="0"/>
                <a:ea typeface="ＭＳ Ｐゴシック" pitchFamily="50" charset="-128"/>
                <a:cs typeface="+mn-cs"/>
              </a:rPr>
              <a:t>API</a:t>
            </a:r>
            <a:r>
              <a:rPr kumimoji="1" lang="ja-JP" altLang="en-US" sz="1200" b="0" kern="1200" dirty="0" smtClean="0">
                <a:solidFill>
                  <a:schemeClr val="tx1"/>
                </a:solidFill>
                <a:effectLst/>
                <a:latin typeface="Arial" charset="0"/>
                <a:ea typeface="ＭＳ Ｐゴシック" pitchFamily="50" charset="-128"/>
                <a:cs typeface="+mn-cs"/>
              </a:rPr>
              <a:t>を再設計したため、作りとしては、</a:t>
            </a:r>
          </a:p>
          <a:p>
            <a:r>
              <a:rPr kumimoji="1" lang="ja-JP" altLang="en-US" sz="1200" b="0" kern="1200" dirty="0" smtClean="0">
                <a:solidFill>
                  <a:schemeClr val="tx1"/>
                </a:solidFill>
                <a:effectLst/>
                <a:latin typeface="Arial" charset="0"/>
                <a:ea typeface="ＭＳ Ｐゴシック" pitchFamily="50" charset="-128"/>
                <a:cs typeface="+mn-cs"/>
              </a:rPr>
              <a:t>より直感的に使えるように非常に改善されています。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このため、０から始めるなら、間違いなく</a:t>
            </a:r>
            <a:r>
              <a:rPr kumimoji="1" lang="en-US" altLang="ja-JP" sz="1200" b="0" kern="1200" dirty="0" smtClean="0">
                <a:solidFill>
                  <a:schemeClr val="tx1"/>
                </a:solidFill>
                <a:effectLst/>
                <a:latin typeface="Arial" charset="0"/>
                <a:ea typeface="ＭＳ Ｐゴシック" pitchFamily="50" charset="-128"/>
                <a:cs typeface="+mn-cs"/>
              </a:rPr>
              <a:t>JUnit5</a:t>
            </a:r>
            <a:r>
              <a:rPr kumimoji="1" lang="ja-JP" altLang="en-US" sz="1200" b="0" kern="1200" dirty="0" smtClean="0">
                <a:solidFill>
                  <a:schemeClr val="tx1"/>
                </a:solidFill>
                <a:effectLst/>
                <a:latin typeface="Arial" charset="0"/>
                <a:ea typeface="ＭＳ Ｐゴシック" pitchFamily="50" charset="-128"/>
                <a:cs typeface="+mn-cs"/>
              </a:rPr>
              <a:t>に合わせておいた方が、生産性は高いです。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ただし、既存の多くの資産は</a:t>
            </a:r>
            <a:r>
              <a:rPr kumimoji="1" lang="en-US" altLang="ja-JP" sz="1200" b="0" kern="1200" dirty="0" smtClean="0">
                <a:solidFill>
                  <a:schemeClr val="tx1"/>
                </a:solidFill>
                <a:effectLst/>
                <a:latin typeface="Arial" charset="0"/>
                <a:ea typeface="ＭＳ Ｐゴシック" pitchFamily="50" charset="-128"/>
                <a:cs typeface="+mn-cs"/>
              </a:rPr>
              <a:t>JUnit 4</a:t>
            </a:r>
            <a:r>
              <a:rPr kumimoji="1" lang="ja-JP" altLang="en-US" sz="1200" b="0" kern="1200" dirty="0" smtClean="0">
                <a:solidFill>
                  <a:schemeClr val="tx1"/>
                </a:solidFill>
                <a:effectLst/>
                <a:latin typeface="Arial" charset="0"/>
                <a:ea typeface="ＭＳ Ｐゴシック" pitchFamily="50" charset="-128"/>
                <a:cs typeface="+mn-cs"/>
              </a:rPr>
              <a:t>で組まれているため、</a:t>
            </a:r>
          </a:p>
          <a:p>
            <a:r>
              <a:rPr kumimoji="1" lang="ja-JP" altLang="en-US" sz="1200" b="0" kern="1200" dirty="0" smtClean="0">
                <a:solidFill>
                  <a:schemeClr val="tx1"/>
                </a:solidFill>
                <a:effectLst/>
                <a:latin typeface="Arial" charset="0"/>
                <a:ea typeface="ＭＳ Ｐゴシック" pitchFamily="50" charset="-128"/>
                <a:cs typeface="+mn-cs"/>
              </a:rPr>
              <a:t>ある程度そちらについても知っておいた方がよいです。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また、ネット上には両者の情報が混在しているため、自分で調べるときは、</a:t>
            </a:r>
          </a:p>
          <a:p>
            <a:r>
              <a:rPr kumimoji="1" lang="ja-JP" altLang="en-US" sz="1200" b="0" kern="1200" dirty="0" smtClean="0">
                <a:solidFill>
                  <a:schemeClr val="tx1"/>
                </a:solidFill>
                <a:effectLst/>
                <a:latin typeface="Arial" charset="0"/>
                <a:ea typeface="ＭＳ Ｐゴシック" pitchFamily="50" charset="-128"/>
                <a:cs typeface="+mn-cs"/>
              </a:rPr>
              <a:t>「この</a:t>
            </a:r>
            <a:r>
              <a:rPr kumimoji="1" lang="en-US" altLang="ja-JP" sz="1200" b="0" kern="1200" dirty="0" smtClean="0">
                <a:solidFill>
                  <a:schemeClr val="tx1"/>
                </a:solidFill>
                <a:effectLst/>
                <a:latin typeface="Arial" charset="0"/>
                <a:ea typeface="ＭＳ Ｐゴシック" pitchFamily="50" charset="-128"/>
                <a:cs typeface="+mn-cs"/>
              </a:rPr>
              <a:t>Web</a:t>
            </a:r>
            <a:r>
              <a:rPr kumimoji="1" lang="ja-JP" altLang="en-US" sz="1200" b="0" kern="1200" dirty="0" smtClean="0">
                <a:solidFill>
                  <a:schemeClr val="tx1"/>
                </a:solidFill>
                <a:effectLst/>
                <a:latin typeface="Arial" charset="0"/>
                <a:ea typeface="ＭＳ Ｐゴシック" pitchFamily="50" charset="-128"/>
                <a:cs typeface="+mn-cs"/>
              </a:rPr>
              <a:t>サイトはどちらについて言及している記事なのか」</a:t>
            </a:r>
          </a:p>
          <a:p>
            <a:r>
              <a:rPr kumimoji="1" lang="ja-JP" altLang="en-US" sz="1200" b="0" kern="1200" dirty="0" smtClean="0">
                <a:solidFill>
                  <a:schemeClr val="tx1"/>
                </a:solidFill>
                <a:effectLst/>
                <a:latin typeface="Arial" charset="0"/>
                <a:ea typeface="ＭＳ Ｐゴシック" pitchFamily="50" charset="-128"/>
                <a:cs typeface="+mn-cs"/>
              </a:rPr>
              <a:t>注意して確認した方がよいです。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30</a:t>
            </a:fld>
            <a:endParaRPr lang="en-US" altLang="ja-JP"/>
          </a:p>
        </p:txBody>
      </p:sp>
    </p:spTree>
    <p:extLst>
      <p:ext uri="{BB962C8B-B14F-4D97-AF65-F5344CB8AC3E}">
        <p14:creationId xmlns:p14="http://schemas.microsoft.com/office/powerpoint/2010/main" val="311417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31</a:t>
            </a:fld>
            <a:endParaRPr lang="en-US" altLang="ja-JP"/>
          </a:p>
        </p:txBody>
      </p:sp>
    </p:spTree>
    <p:extLst>
      <p:ext uri="{BB962C8B-B14F-4D97-AF65-F5344CB8AC3E}">
        <p14:creationId xmlns:p14="http://schemas.microsoft.com/office/powerpoint/2010/main" val="1776616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JUnit5</a:t>
            </a:r>
            <a:r>
              <a:rPr kumimoji="1" lang="ja-JP" altLang="en-US" sz="1200" b="1" kern="1200" dirty="0" smtClean="0">
                <a:solidFill>
                  <a:schemeClr val="tx1"/>
                </a:solidFill>
                <a:effectLst/>
                <a:latin typeface="Arial" charset="0"/>
                <a:ea typeface="ＭＳ Ｐゴシック" pitchFamily="50" charset="-128"/>
                <a:cs typeface="+mn-cs"/>
              </a:rPr>
              <a:t>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は、バージョン</a:t>
            </a:r>
            <a:r>
              <a:rPr kumimoji="1" lang="en-US" altLang="ja-JP" sz="1200" b="0" kern="1200" dirty="0" smtClean="0">
                <a:solidFill>
                  <a:schemeClr val="tx1"/>
                </a:solidFill>
                <a:effectLst/>
                <a:latin typeface="Arial" charset="0"/>
                <a:ea typeface="ＭＳ Ｐゴシック" pitchFamily="50" charset="-128"/>
                <a:cs typeface="+mn-cs"/>
              </a:rPr>
              <a:t>4</a:t>
            </a:r>
            <a:r>
              <a:rPr kumimoji="1" lang="ja-JP" altLang="en-US" sz="1200" b="0" kern="1200" dirty="0" smtClean="0">
                <a:solidFill>
                  <a:schemeClr val="tx1"/>
                </a:solidFill>
                <a:effectLst/>
                <a:latin typeface="Arial" charset="0"/>
                <a:ea typeface="ＭＳ Ｐゴシック" pitchFamily="50" charset="-128"/>
                <a:cs typeface="+mn-cs"/>
              </a:rPr>
              <a:t>から</a:t>
            </a:r>
            <a:r>
              <a:rPr kumimoji="1" lang="en-US" altLang="ja-JP" sz="1200" b="0" kern="1200" dirty="0" smtClean="0">
                <a:solidFill>
                  <a:schemeClr val="tx1"/>
                </a:solidFill>
                <a:effectLst/>
                <a:latin typeface="Arial" charset="0"/>
                <a:ea typeface="ＭＳ Ｐゴシック" pitchFamily="50" charset="-128"/>
                <a:cs typeface="+mn-cs"/>
              </a:rPr>
              <a:t>5</a:t>
            </a:r>
            <a:r>
              <a:rPr kumimoji="1" lang="ja-JP" altLang="en-US" sz="1200" b="0" kern="1200" dirty="0" smtClean="0">
                <a:solidFill>
                  <a:schemeClr val="tx1"/>
                </a:solidFill>
                <a:effectLst/>
                <a:latin typeface="Arial" charset="0"/>
                <a:ea typeface="ＭＳ Ｐゴシック" pitchFamily="50" charset="-128"/>
                <a:cs typeface="+mn-cs"/>
              </a:rPr>
              <a:t>にアップデートする際に、</a:t>
            </a:r>
            <a:r>
              <a:rPr kumimoji="1" lang="en-US" altLang="ja-JP" sz="1200" b="0" kern="1200" dirty="0" smtClean="0">
                <a:solidFill>
                  <a:schemeClr val="tx1"/>
                </a:solidFill>
                <a:effectLst/>
                <a:latin typeface="Arial" charset="0"/>
                <a:ea typeface="ＭＳ Ｐゴシック" pitchFamily="50" charset="-128"/>
                <a:cs typeface="+mn-cs"/>
              </a:rPr>
              <a:t>API</a:t>
            </a:r>
            <a:r>
              <a:rPr kumimoji="1" lang="ja-JP" altLang="en-US" sz="1200" b="0" kern="1200" dirty="0" smtClean="0">
                <a:solidFill>
                  <a:schemeClr val="tx1"/>
                </a:solidFill>
                <a:effectLst/>
                <a:latin typeface="Arial" charset="0"/>
                <a:ea typeface="ＭＳ Ｐゴシック" pitchFamily="50" charset="-128"/>
                <a:cs typeface="+mn-cs"/>
              </a:rPr>
              <a:t>インターフェースが大幅に変わりました。</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互換性を犠牲にして</a:t>
            </a:r>
            <a:r>
              <a:rPr kumimoji="1" lang="en-US" altLang="ja-JP" sz="1200" b="0" kern="1200" dirty="0" smtClean="0">
                <a:solidFill>
                  <a:schemeClr val="tx1"/>
                </a:solidFill>
                <a:effectLst/>
                <a:latin typeface="Arial" charset="0"/>
                <a:ea typeface="ＭＳ Ｐゴシック" pitchFamily="50" charset="-128"/>
                <a:cs typeface="+mn-cs"/>
              </a:rPr>
              <a:t>API</a:t>
            </a:r>
            <a:r>
              <a:rPr kumimoji="1" lang="ja-JP" altLang="en-US" sz="1200" b="0" kern="1200" dirty="0" smtClean="0">
                <a:solidFill>
                  <a:schemeClr val="tx1"/>
                </a:solidFill>
                <a:effectLst/>
                <a:latin typeface="Arial" charset="0"/>
                <a:ea typeface="ＭＳ Ｐゴシック" pitchFamily="50" charset="-128"/>
                <a:cs typeface="+mn-cs"/>
              </a:rPr>
              <a:t>を再設計したため、作りとしては、</a:t>
            </a:r>
          </a:p>
          <a:p>
            <a:r>
              <a:rPr kumimoji="1" lang="ja-JP" altLang="en-US" sz="1200" b="0" kern="1200" dirty="0" smtClean="0">
                <a:solidFill>
                  <a:schemeClr val="tx1"/>
                </a:solidFill>
                <a:effectLst/>
                <a:latin typeface="Arial" charset="0"/>
                <a:ea typeface="ＭＳ Ｐゴシック" pitchFamily="50" charset="-128"/>
                <a:cs typeface="+mn-cs"/>
              </a:rPr>
              <a:t>より直感的に使えるように非常に改善されています。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このため、０から始めるなら、間違いなく</a:t>
            </a:r>
            <a:r>
              <a:rPr kumimoji="1" lang="en-US" altLang="ja-JP" sz="1200" b="0" kern="1200" dirty="0" smtClean="0">
                <a:solidFill>
                  <a:schemeClr val="tx1"/>
                </a:solidFill>
                <a:effectLst/>
                <a:latin typeface="Arial" charset="0"/>
                <a:ea typeface="ＭＳ Ｐゴシック" pitchFamily="50" charset="-128"/>
                <a:cs typeface="+mn-cs"/>
              </a:rPr>
              <a:t>JUnit5</a:t>
            </a:r>
            <a:r>
              <a:rPr kumimoji="1" lang="ja-JP" altLang="en-US" sz="1200" b="0" kern="1200" dirty="0" smtClean="0">
                <a:solidFill>
                  <a:schemeClr val="tx1"/>
                </a:solidFill>
                <a:effectLst/>
                <a:latin typeface="Arial" charset="0"/>
                <a:ea typeface="ＭＳ Ｐゴシック" pitchFamily="50" charset="-128"/>
                <a:cs typeface="+mn-cs"/>
              </a:rPr>
              <a:t>に合わせておいた方が、生産性は高いです。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ただし、既存の多くの資産は</a:t>
            </a:r>
            <a:r>
              <a:rPr kumimoji="1" lang="en-US" altLang="ja-JP" sz="1200" b="0" kern="1200" dirty="0" smtClean="0">
                <a:solidFill>
                  <a:schemeClr val="tx1"/>
                </a:solidFill>
                <a:effectLst/>
                <a:latin typeface="Arial" charset="0"/>
                <a:ea typeface="ＭＳ Ｐゴシック" pitchFamily="50" charset="-128"/>
                <a:cs typeface="+mn-cs"/>
              </a:rPr>
              <a:t>JUnit 4</a:t>
            </a:r>
            <a:r>
              <a:rPr kumimoji="1" lang="ja-JP" altLang="en-US" sz="1200" b="0" kern="1200" dirty="0" smtClean="0">
                <a:solidFill>
                  <a:schemeClr val="tx1"/>
                </a:solidFill>
                <a:effectLst/>
                <a:latin typeface="Arial" charset="0"/>
                <a:ea typeface="ＭＳ Ｐゴシック" pitchFamily="50" charset="-128"/>
                <a:cs typeface="+mn-cs"/>
              </a:rPr>
              <a:t>で組まれているため、</a:t>
            </a:r>
          </a:p>
          <a:p>
            <a:r>
              <a:rPr kumimoji="1" lang="ja-JP" altLang="en-US" sz="1200" b="0" kern="1200" dirty="0" smtClean="0">
                <a:solidFill>
                  <a:schemeClr val="tx1"/>
                </a:solidFill>
                <a:effectLst/>
                <a:latin typeface="Arial" charset="0"/>
                <a:ea typeface="ＭＳ Ｐゴシック" pitchFamily="50" charset="-128"/>
                <a:cs typeface="+mn-cs"/>
              </a:rPr>
              <a:t>ある程度そちらについても知っておいた方がよいです。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また、ネット上には両者の情報が混在しているため、自分で調べるときは、</a:t>
            </a:r>
          </a:p>
          <a:p>
            <a:r>
              <a:rPr kumimoji="1" lang="ja-JP" altLang="en-US" sz="1200" b="0" kern="1200" dirty="0" smtClean="0">
                <a:solidFill>
                  <a:schemeClr val="tx1"/>
                </a:solidFill>
                <a:effectLst/>
                <a:latin typeface="Arial" charset="0"/>
                <a:ea typeface="ＭＳ Ｐゴシック" pitchFamily="50" charset="-128"/>
                <a:cs typeface="+mn-cs"/>
              </a:rPr>
              <a:t>「この</a:t>
            </a:r>
            <a:r>
              <a:rPr kumimoji="1" lang="en-US" altLang="ja-JP" sz="1200" b="0" kern="1200" dirty="0" smtClean="0">
                <a:solidFill>
                  <a:schemeClr val="tx1"/>
                </a:solidFill>
                <a:effectLst/>
                <a:latin typeface="Arial" charset="0"/>
                <a:ea typeface="ＭＳ Ｐゴシック" pitchFamily="50" charset="-128"/>
                <a:cs typeface="+mn-cs"/>
              </a:rPr>
              <a:t>Web</a:t>
            </a:r>
            <a:r>
              <a:rPr kumimoji="1" lang="ja-JP" altLang="en-US" sz="1200" b="0" kern="1200" dirty="0" smtClean="0">
                <a:solidFill>
                  <a:schemeClr val="tx1"/>
                </a:solidFill>
                <a:effectLst/>
                <a:latin typeface="Arial" charset="0"/>
                <a:ea typeface="ＭＳ Ｐゴシック" pitchFamily="50" charset="-128"/>
                <a:cs typeface="+mn-cs"/>
              </a:rPr>
              <a:t>サイトはどちらについて言及している記事なのか」</a:t>
            </a:r>
          </a:p>
          <a:p>
            <a:r>
              <a:rPr kumimoji="1" lang="ja-JP" altLang="en-US" sz="1200" b="0" kern="1200" dirty="0" smtClean="0">
                <a:solidFill>
                  <a:schemeClr val="tx1"/>
                </a:solidFill>
                <a:effectLst/>
                <a:latin typeface="Arial" charset="0"/>
                <a:ea typeface="ＭＳ Ｐゴシック" pitchFamily="50" charset="-128"/>
                <a:cs typeface="+mn-cs"/>
              </a:rPr>
              <a:t>注意して確認した方がよいです。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33</a:t>
            </a:fld>
            <a:endParaRPr lang="en-US" altLang="ja-JP"/>
          </a:p>
        </p:txBody>
      </p:sp>
    </p:spTree>
    <p:extLst>
      <p:ext uri="{BB962C8B-B14F-4D97-AF65-F5344CB8AC3E}">
        <p14:creationId xmlns:p14="http://schemas.microsoft.com/office/powerpoint/2010/main" val="742883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kern="1200" dirty="0" err="1" smtClean="0">
                <a:solidFill>
                  <a:schemeClr val="tx1"/>
                </a:solidFill>
                <a:effectLst/>
                <a:latin typeface="Arial" charset="0"/>
                <a:ea typeface="ＭＳ Ｐゴシック" pitchFamily="50" charset="-128"/>
                <a:cs typeface="+mn-cs"/>
              </a:rPr>
              <a:t>build.gradle</a:t>
            </a:r>
            <a:r>
              <a:rPr kumimoji="1" lang="ja-JP" altLang="en-US" sz="1200" b="0" kern="1200" dirty="0" smtClean="0">
                <a:solidFill>
                  <a:schemeClr val="tx1"/>
                </a:solidFill>
                <a:effectLst/>
                <a:latin typeface="Arial" charset="0"/>
                <a:ea typeface="ＭＳ Ｐゴシック" pitchFamily="50" charset="-128"/>
                <a:cs typeface="+mn-cs"/>
              </a:rPr>
              <a:t>に依存性をかけば、自動的に</a:t>
            </a:r>
            <a:r>
              <a:rPr kumimoji="1" lang="en-US" altLang="ja-JP" sz="1200" b="0" kern="1200" dirty="0" smtClean="0">
                <a:solidFill>
                  <a:schemeClr val="tx1"/>
                </a:solidFill>
                <a:effectLst/>
                <a:latin typeface="Arial" charset="0"/>
                <a:ea typeface="ＭＳ Ｐゴシック" pitchFamily="50" charset="-128"/>
                <a:cs typeface="+mn-cs"/>
              </a:rPr>
              <a:t>DL</a:t>
            </a:r>
            <a:r>
              <a:rPr kumimoji="1" lang="ja-JP" altLang="en-US" sz="1200" b="0" kern="1200" dirty="0" smtClean="0">
                <a:solidFill>
                  <a:schemeClr val="tx1"/>
                </a:solidFill>
                <a:effectLst/>
                <a:latin typeface="Arial" charset="0"/>
                <a:ea typeface="ＭＳ Ｐゴシック" pitchFamily="50" charset="-128"/>
                <a:cs typeface="+mn-cs"/>
              </a:rPr>
              <a:t>して実行できます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34</a:t>
            </a:fld>
            <a:endParaRPr lang="en-US" altLang="ja-JP"/>
          </a:p>
        </p:txBody>
      </p:sp>
    </p:spTree>
    <p:extLst>
      <p:ext uri="{BB962C8B-B14F-4D97-AF65-F5344CB8AC3E}">
        <p14:creationId xmlns:p14="http://schemas.microsoft.com/office/powerpoint/2010/main" val="2624764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kern="1200" dirty="0" err="1" smtClean="0">
                <a:solidFill>
                  <a:schemeClr val="tx1"/>
                </a:solidFill>
                <a:effectLst/>
                <a:latin typeface="Arial" charset="0"/>
                <a:ea typeface="ＭＳ Ｐゴシック" pitchFamily="50" charset="-128"/>
                <a:cs typeface="+mn-cs"/>
              </a:rPr>
              <a:t>build.gradle</a:t>
            </a:r>
            <a:r>
              <a:rPr kumimoji="1" lang="ja-JP" altLang="en-US" sz="1200" b="0" kern="1200" dirty="0" smtClean="0">
                <a:solidFill>
                  <a:schemeClr val="tx1"/>
                </a:solidFill>
                <a:effectLst/>
                <a:latin typeface="Arial" charset="0"/>
                <a:ea typeface="ＭＳ Ｐゴシック" pitchFamily="50" charset="-128"/>
                <a:cs typeface="+mn-cs"/>
              </a:rPr>
              <a:t>に依存性をかけば、自動的に</a:t>
            </a:r>
            <a:r>
              <a:rPr kumimoji="1" lang="en-US" altLang="ja-JP" sz="1200" b="0" kern="1200" dirty="0" smtClean="0">
                <a:solidFill>
                  <a:schemeClr val="tx1"/>
                </a:solidFill>
                <a:effectLst/>
                <a:latin typeface="Arial" charset="0"/>
                <a:ea typeface="ＭＳ Ｐゴシック" pitchFamily="50" charset="-128"/>
                <a:cs typeface="+mn-cs"/>
              </a:rPr>
              <a:t>DL</a:t>
            </a:r>
            <a:r>
              <a:rPr kumimoji="1" lang="ja-JP" altLang="en-US" sz="1200" b="0" kern="1200" dirty="0" smtClean="0">
                <a:solidFill>
                  <a:schemeClr val="tx1"/>
                </a:solidFill>
                <a:effectLst/>
                <a:latin typeface="Arial" charset="0"/>
                <a:ea typeface="ＭＳ Ｐゴシック" pitchFamily="50" charset="-128"/>
                <a:cs typeface="+mn-cs"/>
              </a:rPr>
              <a:t>して実行できます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35</a:t>
            </a:fld>
            <a:endParaRPr lang="en-US" altLang="ja-JP"/>
          </a:p>
        </p:txBody>
      </p:sp>
    </p:spTree>
    <p:extLst>
      <p:ext uri="{BB962C8B-B14F-4D97-AF65-F5344CB8AC3E}">
        <p14:creationId xmlns:p14="http://schemas.microsoft.com/office/powerpoint/2010/main" val="142586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単体テストとは</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いくつかあるテスト工程のうち、クラスや、メソッド等の最も小さい粒度で行う自動テストです。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対象のクラスやメソッドが、期待された動作をするか検証します。</a:t>
            </a: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この、「期待された動作」がそのまま「仕様」と言えます。</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絵的なもの：</a:t>
            </a:r>
            <a:r>
              <a:rPr kumimoji="1" lang="ja-JP" altLang="en-US" sz="1200" b="1" kern="1200" dirty="0" smtClean="0">
                <a:solidFill>
                  <a:schemeClr val="tx1"/>
                </a:solidFill>
                <a:effectLst/>
                <a:latin typeface="Arial" charset="0"/>
                <a:ea typeface="ＭＳ Ｐゴシック" pitchFamily="50" charset="-128"/>
                <a:cs typeface="+mn-cs"/>
              </a:rPr>
              <a:t>**単体テスト</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ここ</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0" kern="1200" dirty="0" err="1"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結合テスト、非機能テストの絵</a:t>
            </a:r>
            <a:r>
              <a:rPr kumimoji="1" lang="en-US" altLang="ja-JP" sz="1200" b="0" kern="1200" dirty="0" smtClean="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a:t>
            </a:fld>
            <a:endParaRPr lang="en-US" altLang="ja-JP"/>
          </a:p>
        </p:txBody>
      </p:sp>
    </p:spTree>
    <p:extLst>
      <p:ext uri="{BB962C8B-B14F-4D97-AF65-F5344CB8AC3E}">
        <p14:creationId xmlns:p14="http://schemas.microsoft.com/office/powerpoint/2010/main" val="2883436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kern="1200" dirty="0" err="1" smtClean="0">
                <a:solidFill>
                  <a:schemeClr val="tx1"/>
                </a:solidFill>
                <a:effectLst/>
                <a:latin typeface="Arial" charset="0"/>
                <a:ea typeface="ＭＳ Ｐゴシック" pitchFamily="50" charset="-128"/>
                <a:cs typeface="+mn-cs"/>
              </a:rPr>
              <a:t>build.gradle</a:t>
            </a:r>
            <a:r>
              <a:rPr kumimoji="1" lang="ja-JP" altLang="en-US" sz="1200" b="0" kern="1200" dirty="0" smtClean="0">
                <a:solidFill>
                  <a:schemeClr val="tx1"/>
                </a:solidFill>
                <a:effectLst/>
                <a:latin typeface="Arial" charset="0"/>
                <a:ea typeface="ＭＳ Ｐゴシック" pitchFamily="50" charset="-128"/>
                <a:cs typeface="+mn-cs"/>
              </a:rPr>
              <a:t>に依存性をかけば、自動的に</a:t>
            </a:r>
            <a:r>
              <a:rPr kumimoji="1" lang="en-US" altLang="ja-JP" sz="1200" b="0" kern="1200" dirty="0" smtClean="0">
                <a:solidFill>
                  <a:schemeClr val="tx1"/>
                </a:solidFill>
                <a:effectLst/>
                <a:latin typeface="Arial" charset="0"/>
                <a:ea typeface="ＭＳ Ｐゴシック" pitchFamily="50" charset="-128"/>
                <a:cs typeface="+mn-cs"/>
              </a:rPr>
              <a:t>DL</a:t>
            </a:r>
            <a:r>
              <a:rPr kumimoji="1" lang="ja-JP" altLang="en-US" sz="1200" b="0" kern="1200" dirty="0" smtClean="0">
                <a:solidFill>
                  <a:schemeClr val="tx1"/>
                </a:solidFill>
                <a:effectLst/>
                <a:latin typeface="Arial" charset="0"/>
                <a:ea typeface="ＭＳ Ｐゴシック" pitchFamily="50" charset="-128"/>
                <a:cs typeface="+mn-cs"/>
              </a:rPr>
              <a:t>して実行できます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36</a:t>
            </a:fld>
            <a:endParaRPr lang="en-US" altLang="ja-JP"/>
          </a:p>
        </p:txBody>
      </p:sp>
    </p:spTree>
    <p:extLst>
      <p:ext uri="{BB962C8B-B14F-4D97-AF65-F5344CB8AC3E}">
        <p14:creationId xmlns:p14="http://schemas.microsoft.com/office/powerpoint/2010/main" val="19003882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kern="1200" dirty="0" err="1" smtClean="0">
                <a:solidFill>
                  <a:schemeClr val="tx1"/>
                </a:solidFill>
                <a:effectLst/>
                <a:latin typeface="Arial" charset="0"/>
                <a:ea typeface="ＭＳ Ｐゴシック" pitchFamily="50" charset="-128"/>
                <a:cs typeface="+mn-cs"/>
              </a:rPr>
              <a:t>build.gradle</a:t>
            </a:r>
            <a:r>
              <a:rPr kumimoji="1" lang="ja-JP" altLang="en-US" sz="1200" b="0" kern="1200" dirty="0" smtClean="0">
                <a:solidFill>
                  <a:schemeClr val="tx1"/>
                </a:solidFill>
                <a:effectLst/>
                <a:latin typeface="Arial" charset="0"/>
                <a:ea typeface="ＭＳ Ｐゴシック" pitchFamily="50" charset="-128"/>
                <a:cs typeface="+mn-cs"/>
              </a:rPr>
              <a:t>に依存性をかけば、自動的に</a:t>
            </a:r>
            <a:r>
              <a:rPr kumimoji="1" lang="en-US" altLang="ja-JP" sz="1200" b="0" kern="1200" dirty="0" smtClean="0">
                <a:solidFill>
                  <a:schemeClr val="tx1"/>
                </a:solidFill>
                <a:effectLst/>
                <a:latin typeface="Arial" charset="0"/>
                <a:ea typeface="ＭＳ Ｐゴシック" pitchFamily="50" charset="-128"/>
                <a:cs typeface="+mn-cs"/>
              </a:rPr>
              <a:t>DL</a:t>
            </a:r>
            <a:r>
              <a:rPr kumimoji="1" lang="ja-JP" altLang="en-US" sz="1200" b="0" kern="1200" dirty="0" smtClean="0">
                <a:solidFill>
                  <a:schemeClr val="tx1"/>
                </a:solidFill>
                <a:effectLst/>
                <a:latin typeface="Arial" charset="0"/>
                <a:ea typeface="ＭＳ Ｐゴシック" pitchFamily="50" charset="-128"/>
                <a:cs typeface="+mn-cs"/>
              </a:rPr>
              <a:t>して実行できます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37</a:t>
            </a:fld>
            <a:endParaRPr lang="en-US" altLang="ja-JP"/>
          </a:p>
        </p:txBody>
      </p:sp>
    </p:spTree>
    <p:extLst>
      <p:ext uri="{BB962C8B-B14F-4D97-AF65-F5344CB8AC3E}">
        <p14:creationId xmlns:p14="http://schemas.microsoft.com/office/powerpoint/2010/main" val="11595073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kern="1200" dirty="0" err="1" smtClean="0">
                <a:solidFill>
                  <a:schemeClr val="tx1"/>
                </a:solidFill>
                <a:effectLst/>
                <a:latin typeface="Arial" charset="0"/>
                <a:ea typeface="ＭＳ Ｐゴシック" pitchFamily="50" charset="-128"/>
                <a:cs typeface="+mn-cs"/>
              </a:rPr>
              <a:t>build.gradle</a:t>
            </a:r>
            <a:r>
              <a:rPr kumimoji="1" lang="ja-JP" altLang="en-US" sz="1200" b="0" kern="1200" dirty="0" smtClean="0">
                <a:solidFill>
                  <a:schemeClr val="tx1"/>
                </a:solidFill>
                <a:effectLst/>
                <a:latin typeface="Arial" charset="0"/>
                <a:ea typeface="ＭＳ Ｐゴシック" pitchFamily="50" charset="-128"/>
                <a:cs typeface="+mn-cs"/>
              </a:rPr>
              <a:t>に依存性をかけば、自動的に</a:t>
            </a:r>
            <a:r>
              <a:rPr kumimoji="1" lang="en-US" altLang="ja-JP" sz="1200" b="0" kern="1200" dirty="0" smtClean="0">
                <a:solidFill>
                  <a:schemeClr val="tx1"/>
                </a:solidFill>
                <a:effectLst/>
                <a:latin typeface="Arial" charset="0"/>
                <a:ea typeface="ＭＳ Ｐゴシック" pitchFamily="50" charset="-128"/>
                <a:cs typeface="+mn-cs"/>
              </a:rPr>
              <a:t>DL</a:t>
            </a:r>
            <a:r>
              <a:rPr kumimoji="1" lang="ja-JP" altLang="en-US" sz="1200" b="0" kern="1200" dirty="0" smtClean="0">
                <a:solidFill>
                  <a:schemeClr val="tx1"/>
                </a:solidFill>
                <a:effectLst/>
                <a:latin typeface="Arial" charset="0"/>
                <a:ea typeface="ＭＳ Ｐゴシック" pitchFamily="50" charset="-128"/>
                <a:cs typeface="+mn-cs"/>
              </a:rPr>
              <a:t>して実行できます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38</a:t>
            </a:fld>
            <a:endParaRPr lang="en-US" altLang="ja-JP"/>
          </a:p>
        </p:txBody>
      </p:sp>
    </p:spTree>
    <p:extLst>
      <p:ext uri="{BB962C8B-B14F-4D97-AF65-F5344CB8AC3E}">
        <p14:creationId xmlns:p14="http://schemas.microsoft.com/office/powerpoint/2010/main" val="2520508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kern="1200" dirty="0" err="1" smtClean="0">
                <a:solidFill>
                  <a:schemeClr val="tx1"/>
                </a:solidFill>
                <a:effectLst/>
                <a:latin typeface="Arial" charset="0"/>
                <a:ea typeface="ＭＳ Ｐゴシック" pitchFamily="50" charset="-128"/>
                <a:cs typeface="+mn-cs"/>
              </a:rPr>
              <a:t>build.gradle</a:t>
            </a:r>
            <a:r>
              <a:rPr kumimoji="1" lang="ja-JP" altLang="en-US" sz="1200" b="0" kern="1200" dirty="0" smtClean="0">
                <a:solidFill>
                  <a:schemeClr val="tx1"/>
                </a:solidFill>
                <a:effectLst/>
                <a:latin typeface="Arial" charset="0"/>
                <a:ea typeface="ＭＳ Ｐゴシック" pitchFamily="50" charset="-128"/>
                <a:cs typeface="+mn-cs"/>
              </a:rPr>
              <a:t>に依存性をかけば、自動的に</a:t>
            </a:r>
            <a:r>
              <a:rPr kumimoji="1" lang="en-US" altLang="ja-JP" sz="1200" b="0" kern="1200" dirty="0" smtClean="0">
                <a:solidFill>
                  <a:schemeClr val="tx1"/>
                </a:solidFill>
                <a:effectLst/>
                <a:latin typeface="Arial" charset="0"/>
                <a:ea typeface="ＭＳ Ｐゴシック" pitchFamily="50" charset="-128"/>
                <a:cs typeface="+mn-cs"/>
              </a:rPr>
              <a:t>DL</a:t>
            </a:r>
            <a:r>
              <a:rPr kumimoji="1" lang="ja-JP" altLang="en-US" sz="1200" b="0" kern="1200" dirty="0" smtClean="0">
                <a:solidFill>
                  <a:schemeClr val="tx1"/>
                </a:solidFill>
                <a:effectLst/>
                <a:latin typeface="Arial" charset="0"/>
                <a:ea typeface="ＭＳ Ｐゴシック" pitchFamily="50" charset="-128"/>
                <a:cs typeface="+mn-cs"/>
              </a:rPr>
              <a:t>して実行できます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39</a:t>
            </a:fld>
            <a:endParaRPr lang="en-US" altLang="ja-JP"/>
          </a:p>
        </p:txBody>
      </p:sp>
    </p:spTree>
    <p:extLst>
      <p:ext uri="{BB962C8B-B14F-4D97-AF65-F5344CB8AC3E}">
        <p14:creationId xmlns:p14="http://schemas.microsoft.com/office/powerpoint/2010/main" val="16897248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ソースコードの基本構造</a:t>
            </a:r>
            <a:r>
              <a:rPr kumimoji="1" lang="en-US" altLang="ja-JP" sz="1200" b="1" kern="1200" dirty="0" smtClean="0">
                <a:solidFill>
                  <a:schemeClr val="tx1"/>
                </a:solidFill>
                <a:effectLst/>
                <a:latin typeface="Arial" charset="0"/>
                <a:ea typeface="ＭＳ Ｐゴシック" pitchFamily="50" charset="-128"/>
                <a:cs typeface="+mn-cs"/>
              </a:rPr>
              <a:t>(JUnit4)</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における最もシンプルなテストコードは、下記のような構造をとります。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package </a:t>
            </a:r>
            <a:r>
              <a:rPr kumimoji="1" lang="en-US" altLang="ja-JP" sz="1200" b="0" kern="1200" dirty="0" err="1" smtClean="0">
                <a:solidFill>
                  <a:schemeClr val="tx1"/>
                </a:solidFill>
                <a:effectLst/>
                <a:latin typeface="Arial" charset="0"/>
                <a:ea typeface="ＭＳ Ｐゴシック" pitchFamily="50" charset="-128"/>
                <a:cs typeface="+mn-cs"/>
              </a:rPr>
              <a:t>com.example.project</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import static </a:t>
            </a:r>
            <a:r>
              <a:rPr kumimoji="1" lang="en-US" altLang="ja-JP" sz="1200" b="0" kern="1200" dirty="0" err="1" smtClean="0">
                <a:solidFill>
                  <a:schemeClr val="tx1"/>
                </a:solidFill>
                <a:effectLst/>
                <a:latin typeface="Arial" charset="0"/>
                <a:ea typeface="ＭＳ Ｐゴシック" pitchFamily="50" charset="-128"/>
                <a:cs typeface="+mn-cs"/>
              </a:rPr>
              <a:t>org.junit.Assert.assertEquals</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import </a:t>
            </a:r>
            <a:r>
              <a:rPr kumimoji="1" lang="en-US" altLang="ja-JP" sz="1200" b="0" kern="1200" dirty="0" err="1" smtClean="0">
                <a:solidFill>
                  <a:schemeClr val="tx1"/>
                </a:solidFill>
                <a:effectLst/>
                <a:latin typeface="Arial" charset="0"/>
                <a:ea typeface="ＭＳ Ｐゴシック" pitchFamily="50" charset="-128"/>
                <a:cs typeface="+mn-cs"/>
              </a:rPr>
              <a:t>org.junit.Test</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public class </a:t>
            </a:r>
            <a:r>
              <a:rPr kumimoji="1" lang="en-US" altLang="ja-JP" sz="1200" b="0" kern="1200" dirty="0" err="1" smtClean="0">
                <a:solidFill>
                  <a:schemeClr val="tx1"/>
                </a:solidFill>
                <a:effectLst/>
                <a:latin typeface="Arial" charset="0"/>
                <a:ea typeface="ＭＳ Ｐゴシック" pitchFamily="50" charset="-128"/>
                <a:cs typeface="+mn-cs"/>
              </a:rPr>
              <a:t>CalculatorTests</a:t>
            </a:r>
            <a:r>
              <a:rPr kumimoji="1" lang="en-US" altLang="ja-JP" sz="1200" b="0" kern="1200" dirty="0" smtClean="0">
                <a:solidFill>
                  <a:schemeClr val="tx1"/>
                </a:solidFill>
                <a:effectLst/>
                <a:latin typeface="Arial" charset="0"/>
                <a:ea typeface="ＭＳ Ｐゴシック" pitchFamily="50" charset="-128"/>
                <a:cs typeface="+mn-cs"/>
              </a:rPr>
              <a:t> {</a:t>
            </a:r>
          </a:p>
          <a:p>
            <a:r>
              <a:rPr kumimoji="1" lang="en-US" altLang="ja-JP" sz="1200" b="0" kern="1200" dirty="0" smtClean="0">
                <a:solidFill>
                  <a:schemeClr val="tx1"/>
                </a:solidFill>
                <a:effectLst/>
                <a:latin typeface="Arial" charset="0"/>
                <a:ea typeface="ＭＳ Ｐゴシック" pitchFamily="50" charset="-128"/>
                <a:cs typeface="+mn-cs"/>
              </a:rPr>
              <a:t>    @Test</a:t>
            </a:r>
          </a:p>
          <a:p>
            <a:r>
              <a:rPr kumimoji="1" lang="en-US" altLang="ja-JP" sz="1200" b="0" kern="1200" dirty="0" smtClean="0">
                <a:solidFill>
                  <a:schemeClr val="tx1"/>
                </a:solidFill>
                <a:effectLst/>
                <a:latin typeface="Arial" charset="0"/>
                <a:ea typeface="ＭＳ Ｐゴシック" pitchFamily="50" charset="-128"/>
                <a:cs typeface="+mn-cs"/>
              </a:rPr>
              <a:t>    public void </a:t>
            </a:r>
            <a:r>
              <a:rPr kumimoji="1" lang="en-US" altLang="ja-JP" sz="1200" b="0" kern="1200" dirty="0" err="1" smtClean="0">
                <a:solidFill>
                  <a:schemeClr val="tx1"/>
                </a:solidFill>
                <a:effectLst/>
                <a:latin typeface="Arial" charset="0"/>
                <a:ea typeface="ＭＳ Ｐゴシック" pitchFamily="50" charset="-128"/>
                <a:cs typeface="+mn-cs"/>
              </a:rPr>
              <a:t>addsTwoNumbers</a:t>
            </a:r>
            <a:r>
              <a:rPr kumimoji="1" lang="en-US" altLang="ja-JP" sz="1200" b="0" kern="1200" dirty="0" smtClean="0">
                <a:solidFill>
                  <a:schemeClr val="tx1"/>
                </a:solidFill>
                <a:effectLst/>
                <a:latin typeface="Arial" charset="0"/>
                <a:ea typeface="ＭＳ Ｐゴシック" pitchFamily="50" charset="-128"/>
                <a:cs typeface="+mn-cs"/>
              </a:rPr>
              <a:t>() {</a:t>
            </a:r>
          </a:p>
          <a:p>
            <a:r>
              <a:rPr kumimoji="1" lang="en-US" altLang="ja-JP" sz="1200" b="0" kern="1200" dirty="0" smtClean="0">
                <a:solidFill>
                  <a:schemeClr val="tx1"/>
                </a:solidFill>
                <a:effectLst/>
                <a:latin typeface="Arial" charset="0"/>
                <a:ea typeface="ＭＳ Ｐゴシック" pitchFamily="50" charset="-128"/>
                <a:cs typeface="+mn-cs"/>
              </a:rPr>
              <a:t>        Calculator </a:t>
            </a:r>
            <a:r>
              <a:rPr kumimoji="1" lang="en-US" altLang="ja-JP" sz="1200" b="0" kern="1200" dirty="0" err="1" smtClean="0">
                <a:solidFill>
                  <a:schemeClr val="tx1"/>
                </a:solidFill>
                <a:effectLst/>
                <a:latin typeface="Arial" charset="0"/>
                <a:ea typeface="ＭＳ Ｐゴシック" pitchFamily="50" charset="-128"/>
                <a:cs typeface="+mn-cs"/>
              </a:rPr>
              <a:t>calculator</a:t>
            </a:r>
            <a:r>
              <a:rPr kumimoji="1" lang="en-US" altLang="ja-JP" sz="1200" b="0" kern="1200" dirty="0" smtClean="0">
                <a:solidFill>
                  <a:schemeClr val="tx1"/>
                </a:solidFill>
                <a:effectLst/>
                <a:latin typeface="Arial" charset="0"/>
                <a:ea typeface="ＭＳ Ｐゴシック" pitchFamily="50" charset="-128"/>
                <a:cs typeface="+mn-cs"/>
              </a:rPr>
              <a:t> = new Calculator();</a:t>
            </a: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assertEquals</a:t>
            </a:r>
            <a:r>
              <a:rPr kumimoji="1" lang="en-US" altLang="ja-JP" sz="1200" b="0" kern="1200" dirty="0" smtClean="0">
                <a:solidFill>
                  <a:schemeClr val="tx1"/>
                </a:solidFill>
                <a:effectLst/>
                <a:latin typeface="Arial" charset="0"/>
                <a:ea typeface="ＭＳ Ｐゴシック" pitchFamily="50" charset="-128"/>
                <a:cs typeface="+mn-cs"/>
              </a:rPr>
              <a:t>(2, </a:t>
            </a:r>
            <a:r>
              <a:rPr kumimoji="1" lang="en-US" altLang="ja-JP" sz="1200" b="0" kern="1200" dirty="0" err="1" smtClean="0">
                <a:solidFill>
                  <a:schemeClr val="tx1"/>
                </a:solidFill>
                <a:effectLst/>
                <a:latin typeface="Arial" charset="0"/>
                <a:ea typeface="ＭＳ Ｐゴシック" pitchFamily="50" charset="-128"/>
                <a:cs typeface="+mn-cs"/>
              </a:rPr>
              <a:t>calculator.add</a:t>
            </a:r>
            <a:r>
              <a:rPr kumimoji="1" lang="en-US" altLang="ja-JP" sz="1200" b="0" kern="1200" dirty="0" smtClean="0">
                <a:solidFill>
                  <a:schemeClr val="tx1"/>
                </a:solidFill>
                <a:effectLst/>
                <a:latin typeface="Arial" charset="0"/>
                <a:ea typeface="ＭＳ Ｐゴシック" pitchFamily="50" charset="-128"/>
                <a:cs typeface="+mn-cs"/>
              </a:rPr>
              <a:t>(1, 1));</a:t>
            </a:r>
          </a:p>
          <a:p>
            <a:r>
              <a:rPr kumimoji="1" lang="en-US" altLang="ja-JP" sz="1200" b="0" kern="1200" dirty="0" smtClean="0">
                <a:solidFill>
                  <a:schemeClr val="tx1"/>
                </a:solidFill>
                <a:effectLst/>
                <a:latin typeface="Arial" charset="0"/>
                <a:ea typeface="ＭＳ Ｐゴシック" pitchFamily="50" charset="-128"/>
                <a:cs typeface="+mn-cs"/>
              </a:rPr>
              <a:t>    }</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41</a:t>
            </a:fld>
            <a:endParaRPr lang="en-US" altLang="ja-JP"/>
          </a:p>
        </p:txBody>
      </p:sp>
    </p:spTree>
    <p:extLst>
      <p:ext uri="{BB962C8B-B14F-4D97-AF65-F5344CB8AC3E}">
        <p14:creationId xmlns:p14="http://schemas.microsoft.com/office/powerpoint/2010/main" val="40401886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ソースコードの基本構造</a:t>
            </a:r>
            <a:r>
              <a:rPr kumimoji="1" lang="en-US" altLang="ja-JP" sz="1200" b="1" kern="1200" dirty="0" smtClean="0">
                <a:solidFill>
                  <a:schemeClr val="tx1"/>
                </a:solidFill>
                <a:effectLst/>
                <a:latin typeface="Arial" charset="0"/>
                <a:ea typeface="ＭＳ Ｐゴシック" pitchFamily="50" charset="-128"/>
                <a:cs typeface="+mn-cs"/>
              </a:rPr>
              <a:t>(JUnit4)</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における最もシンプルなテストコードは、下記のような構造をとります。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package </a:t>
            </a:r>
            <a:r>
              <a:rPr kumimoji="1" lang="en-US" altLang="ja-JP" sz="1200" b="0" kern="1200" dirty="0" err="1" smtClean="0">
                <a:solidFill>
                  <a:schemeClr val="tx1"/>
                </a:solidFill>
                <a:effectLst/>
                <a:latin typeface="Arial" charset="0"/>
                <a:ea typeface="ＭＳ Ｐゴシック" pitchFamily="50" charset="-128"/>
                <a:cs typeface="+mn-cs"/>
              </a:rPr>
              <a:t>com.example.project</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import static </a:t>
            </a:r>
            <a:r>
              <a:rPr kumimoji="1" lang="en-US" altLang="ja-JP" sz="1200" b="0" kern="1200" dirty="0" err="1" smtClean="0">
                <a:solidFill>
                  <a:schemeClr val="tx1"/>
                </a:solidFill>
                <a:effectLst/>
                <a:latin typeface="Arial" charset="0"/>
                <a:ea typeface="ＭＳ Ｐゴシック" pitchFamily="50" charset="-128"/>
                <a:cs typeface="+mn-cs"/>
              </a:rPr>
              <a:t>org.junit.Assert.assertEquals</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import </a:t>
            </a:r>
            <a:r>
              <a:rPr kumimoji="1" lang="en-US" altLang="ja-JP" sz="1200" b="0" kern="1200" dirty="0" err="1" smtClean="0">
                <a:solidFill>
                  <a:schemeClr val="tx1"/>
                </a:solidFill>
                <a:effectLst/>
                <a:latin typeface="Arial" charset="0"/>
                <a:ea typeface="ＭＳ Ｐゴシック" pitchFamily="50" charset="-128"/>
                <a:cs typeface="+mn-cs"/>
              </a:rPr>
              <a:t>org.junit.Test</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public class </a:t>
            </a:r>
            <a:r>
              <a:rPr kumimoji="1" lang="en-US" altLang="ja-JP" sz="1200" b="0" kern="1200" dirty="0" err="1" smtClean="0">
                <a:solidFill>
                  <a:schemeClr val="tx1"/>
                </a:solidFill>
                <a:effectLst/>
                <a:latin typeface="Arial" charset="0"/>
                <a:ea typeface="ＭＳ Ｐゴシック" pitchFamily="50" charset="-128"/>
                <a:cs typeface="+mn-cs"/>
              </a:rPr>
              <a:t>CalculatorTests</a:t>
            </a:r>
            <a:r>
              <a:rPr kumimoji="1" lang="en-US" altLang="ja-JP" sz="1200" b="0" kern="1200" dirty="0" smtClean="0">
                <a:solidFill>
                  <a:schemeClr val="tx1"/>
                </a:solidFill>
                <a:effectLst/>
                <a:latin typeface="Arial" charset="0"/>
                <a:ea typeface="ＭＳ Ｐゴシック" pitchFamily="50" charset="-128"/>
                <a:cs typeface="+mn-cs"/>
              </a:rPr>
              <a:t> {</a:t>
            </a:r>
          </a:p>
          <a:p>
            <a:r>
              <a:rPr kumimoji="1" lang="en-US" altLang="ja-JP" sz="1200" b="0" kern="1200" dirty="0" smtClean="0">
                <a:solidFill>
                  <a:schemeClr val="tx1"/>
                </a:solidFill>
                <a:effectLst/>
                <a:latin typeface="Arial" charset="0"/>
                <a:ea typeface="ＭＳ Ｐゴシック" pitchFamily="50" charset="-128"/>
                <a:cs typeface="+mn-cs"/>
              </a:rPr>
              <a:t>    @Test</a:t>
            </a:r>
          </a:p>
          <a:p>
            <a:r>
              <a:rPr kumimoji="1" lang="en-US" altLang="ja-JP" sz="1200" b="0" kern="1200" dirty="0" smtClean="0">
                <a:solidFill>
                  <a:schemeClr val="tx1"/>
                </a:solidFill>
                <a:effectLst/>
                <a:latin typeface="Arial" charset="0"/>
                <a:ea typeface="ＭＳ Ｐゴシック" pitchFamily="50" charset="-128"/>
                <a:cs typeface="+mn-cs"/>
              </a:rPr>
              <a:t>    public void </a:t>
            </a:r>
            <a:r>
              <a:rPr kumimoji="1" lang="en-US" altLang="ja-JP" sz="1200" b="0" kern="1200" dirty="0" err="1" smtClean="0">
                <a:solidFill>
                  <a:schemeClr val="tx1"/>
                </a:solidFill>
                <a:effectLst/>
                <a:latin typeface="Arial" charset="0"/>
                <a:ea typeface="ＭＳ Ｐゴシック" pitchFamily="50" charset="-128"/>
                <a:cs typeface="+mn-cs"/>
              </a:rPr>
              <a:t>addsTwoNumbers</a:t>
            </a:r>
            <a:r>
              <a:rPr kumimoji="1" lang="en-US" altLang="ja-JP" sz="1200" b="0" kern="1200" dirty="0" smtClean="0">
                <a:solidFill>
                  <a:schemeClr val="tx1"/>
                </a:solidFill>
                <a:effectLst/>
                <a:latin typeface="Arial" charset="0"/>
                <a:ea typeface="ＭＳ Ｐゴシック" pitchFamily="50" charset="-128"/>
                <a:cs typeface="+mn-cs"/>
              </a:rPr>
              <a:t>() {</a:t>
            </a:r>
          </a:p>
          <a:p>
            <a:r>
              <a:rPr kumimoji="1" lang="en-US" altLang="ja-JP" sz="1200" b="0" kern="1200" dirty="0" smtClean="0">
                <a:solidFill>
                  <a:schemeClr val="tx1"/>
                </a:solidFill>
                <a:effectLst/>
                <a:latin typeface="Arial" charset="0"/>
                <a:ea typeface="ＭＳ Ｐゴシック" pitchFamily="50" charset="-128"/>
                <a:cs typeface="+mn-cs"/>
              </a:rPr>
              <a:t>        Calculator </a:t>
            </a:r>
            <a:r>
              <a:rPr kumimoji="1" lang="en-US" altLang="ja-JP" sz="1200" b="0" kern="1200" dirty="0" err="1" smtClean="0">
                <a:solidFill>
                  <a:schemeClr val="tx1"/>
                </a:solidFill>
                <a:effectLst/>
                <a:latin typeface="Arial" charset="0"/>
                <a:ea typeface="ＭＳ Ｐゴシック" pitchFamily="50" charset="-128"/>
                <a:cs typeface="+mn-cs"/>
              </a:rPr>
              <a:t>calculator</a:t>
            </a:r>
            <a:r>
              <a:rPr kumimoji="1" lang="en-US" altLang="ja-JP" sz="1200" b="0" kern="1200" dirty="0" smtClean="0">
                <a:solidFill>
                  <a:schemeClr val="tx1"/>
                </a:solidFill>
                <a:effectLst/>
                <a:latin typeface="Arial" charset="0"/>
                <a:ea typeface="ＭＳ Ｐゴシック" pitchFamily="50" charset="-128"/>
                <a:cs typeface="+mn-cs"/>
              </a:rPr>
              <a:t> = new Calculator();</a:t>
            </a:r>
          </a:p>
          <a:p>
            <a:r>
              <a:rPr kumimoji="1" lang="en-US" altLang="ja-JP"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assertEquals</a:t>
            </a:r>
            <a:r>
              <a:rPr kumimoji="1" lang="en-US" altLang="ja-JP" sz="1200" b="0" kern="1200" dirty="0" smtClean="0">
                <a:solidFill>
                  <a:schemeClr val="tx1"/>
                </a:solidFill>
                <a:effectLst/>
                <a:latin typeface="Arial" charset="0"/>
                <a:ea typeface="ＭＳ Ｐゴシック" pitchFamily="50" charset="-128"/>
                <a:cs typeface="+mn-cs"/>
              </a:rPr>
              <a:t>(2, </a:t>
            </a:r>
            <a:r>
              <a:rPr kumimoji="1" lang="en-US" altLang="ja-JP" sz="1200" b="0" kern="1200" dirty="0" err="1" smtClean="0">
                <a:solidFill>
                  <a:schemeClr val="tx1"/>
                </a:solidFill>
                <a:effectLst/>
                <a:latin typeface="Arial" charset="0"/>
                <a:ea typeface="ＭＳ Ｐゴシック" pitchFamily="50" charset="-128"/>
                <a:cs typeface="+mn-cs"/>
              </a:rPr>
              <a:t>calculator.add</a:t>
            </a:r>
            <a:r>
              <a:rPr kumimoji="1" lang="en-US" altLang="ja-JP" sz="1200" b="0" kern="1200" dirty="0" smtClean="0">
                <a:solidFill>
                  <a:schemeClr val="tx1"/>
                </a:solidFill>
                <a:effectLst/>
                <a:latin typeface="Arial" charset="0"/>
                <a:ea typeface="ＭＳ Ｐゴシック" pitchFamily="50" charset="-128"/>
                <a:cs typeface="+mn-cs"/>
              </a:rPr>
              <a:t>(1, 1));</a:t>
            </a:r>
          </a:p>
          <a:p>
            <a:r>
              <a:rPr kumimoji="1" lang="en-US" altLang="ja-JP" sz="1200" b="0" kern="1200" dirty="0" smtClean="0">
                <a:solidFill>
                  <a:schemeClr val="tx1"/>
                </a:solidFill>
                <a:effectLst/>
                <a:latin typeface="Arial" charset="0"/>
                <a:ea typeface="ＭＳ Ｐゴシック" pitchFamily="50" charset="-128"/>
                <a:cs typeface="+mn-cs"/>
              </a:rPr>
              <a:t>    }</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42</a:t>
            </a:fld>
            <a:endParaRPr lang="en-US" altLang="ja-JP"/>
          </a:p>
        </p:txBody>
      </p:sp>
    </p:spTree>
    <p:extLst>
      <p:ext uri="{BB962C8B-B14F-4D97-AF65-F5344CB8AC3E}">
        <p14:creationId xmlns:p14="http://schemas.microsoft.com/office/powerpoint/2010/main" val="38470944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43</a:t>
            </a:fld>
            <a:endParaRPr lang="en-US" altLang="ja-JP"/>
          </a:p>
        </p:txBody>
      </p:sp>
    </p:spTree>
    <p:extLst>
      <p:ext uri="{BB962C8B-B14F-4D97-AF65-F5344CB8AC3E}">
        <p14:creationId xmlns:p14="http://schemas.microsoft.com/office/powerpoint/2010/main" val="34790216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テストクラスの名前</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テストクラスは、テスト対象のプロダクションコードと一対一にするケースが多いです。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このため、テストクラス名は、「プロダクションコード名</a:t>
            </a:r>
            <a:r>
              <a:rPr kumimoji="1" lang="en-US" altLang="ja-JP" sz="1200" b="0" kern="1200" dirty="0" smtClean="0">
                <a:solidFill>
                  <a:schemeClr val="tx1"/>
                </a:solidFill>
                <a:effectLst/>
                <a:latin typeface="Arial" charset="0"/>
                <a:ea typeface="ＭＳ Ｐゴシック" pitchFamily="50" charset="-128"/>
                <a:cs typeface="+mn-cs"/>
              </a:rPr>
              <a:t>Test</a:t>
            </a:r>
            <a:r>
              <a:rPr kumimoji="1" lang="ja-JP" altLang="en-US" sz="1200" b="0" kern="1200" dirty="0" smtClean="0">
                <a:solidFill>
                  <a:schemeClr val="tx1"/>
                </a:solidFill>
                <a:effectLst/>
                <a:latin typeface="Arial" charset="0"/>
                <a:ea typeface="ＭＳ Ｐゴシック" pitchFamily="50" charset="-128"/>
                <a:cs typeface="+mn-cs"/>
              </a:rPr>
              <a:t>」とするケースが多いようです。</a:t>
            </a:r>
          </a:p>
          <a:p>
            <a:r>
              <a:rPr kumimoji="1" lang="ja-JP" altLang="en-US" sz="1200" b="0" kern="1200" dirty="0" smtClean="0">
                <a:solidFill>
                  <a:schemeClr val="tx1"/>
                </a:solidFill>
                <a:effectLst/>
                <a:latin typeface="Arial" charset="0"/>
                <a:ea typeface="ＭＳ Ｐゴシック" pitchFamily="50" charset="-128"/>
                <a:cs typeface="+mn-cs"/>
              </a:rPr>
              <a:t>例えば、プロダクションコードが</a:t>
            </a:r>
            <a:r>
              <a:rPr kumimoji="1" lang="en-US" altLang="ja-JP" sz="1200" b="0" kern="1200" dirty="0" smtClean="0">
                <a:solidFill>
                  <a:schemeClr val="tx1"/>
                </a:solidFill>
                <a:effectLst/>
                <a:latin typeface="Arial" charset="0"/>
                <a:ea typeface="ＭＳ Ｐゴシック" pitchFamily="50" charset="-128"/>
                <a:cs typeface="+mn-cs"/>
              </a:rPr>
              <a:t>Calculator.java</a:t>
            </a:r>
            <a:r>
              <a:rPr kumimoji="1" lang="ja-JP" altLang="en-US" sz="1200" b="0" kern="1200" dirty="0" err="1" smtClean="0">
                <a:solidFill>
                  <a:schemeClr val="tx1"/>
                </a:solidFill>
                <a:effectLst/>
                <a:latin typeface="Arial" charset="0"/>
                <a:ea typeface="ＭＳ Ｐゴシック" pitchFamily="50" charset="-128"/>
                <a:cs typeface="+mn-cs"/>
              </a:rPr>
              <a:t>だった</a:t>
            </a:r>
            <a:r>
              <a:rPr kumimoji="1" lang="ja-JP" altLang="en-US" sz="1200" b="0" kern="1200" dirty="0" smtClean="0">
                <a:solidFill>
                  <a:schemeClr val="tx1"/>
                </a:solidFill>
                <a:effectLst/>
                <a:latin typeface="Arial" charset="0"/>
                <a:ea typeface="ＭＳ Ｐゴシック" pitchFamily="50" charset="-128"/>
                <a:cs typeface="+mn-cs"/>
              </a:rPr>
              <a:t>場合、</a:t>
            </a:r>
          </a:p>
          <a:p>
            <a:r>
              <a:rPr kumimoji="1" lang="ja-JP" altLang="en-US" sz="1200" b="0" kern="1200" dirty="0" smtClean="0">
                <a:solidFill>
                  <a:schemeClr val="tx1"/>
                </a:solidFill>
                <a:effectLst/>
                <a:latin typeface="Arial" charset="0"/>
                <a:ea typeface="ＭＳ Ｐゴシック" pitchFamily="50" charset="-128"/>
                <a:cs typeface="+mn-cs"/>
              </a:rPr>
              <a:t>テストコードは</a:t>
            </a:r>
            <a:r>
              <a:rPr kumimoji="1" lang="en-US" altLang="ja-JP" sz="1200" b="0" kern="1200" dirty="0" smtClean="0">
                <a:solidFill>
                  <a:schemeClr val="tx1"/>
                </a:solidFill>
                <a:effectLst/>
                <a:latin typeface="Arial" charset="0"/>
                <a:ea typeface="ＭＳ Ｐゴシック" pitchFamily="50" charset="-128"/>
                <a:cs typeface="+mn-cs"/>
              </a:rPr>
              <a:t>CalculatorTest.java</a:t>
            </a:r>
            <a:r>
              <a:rPr kumimoji="1" lang="ja-JP" altLang="en-US" sz="1200" b="0" kern="1200" dirty="0" smtClean="0">
                <a:solidFill>
                  <a:schemeClr val="tx1"/>
                </a:solidFill>
                <a:effectLst/>
                <a:latin typeface="Arial" charset="0"/>
                <a:ea typeface="ＭＳ Ｐゴシック" pitchFamily="50" charset="-128"/>
                <a:cs typeface="+mn-cs"/>
              </a:rPr>
              <a:t>となります。</a:t>
            </a:r>
          </a:p>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44</a:t>
            </a:fld>
            <a:endParaRPr lang="en-US" altLang="ja-JP"/>
          </a:p>
        </p:txBody>
      </p:sp>
    </p:spTree>
    <p:extLst>
      <p:ext uri="{BB962C8B-B14F-4D97-AF65-F5344CB8AC3E}">
        <p14:creationId xmlns:p14="http://schemas.microsoft.com/office/powerpoint/2010/main" val="24062379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テストメソッド</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テストケースの名前</a:t>
            </a:r>
            <a:r>
              <a:rPr kumimoji="1" lang="en-US" altLang="ja-JP" sz="1200" b="1" kern="1200" dirty="0" smtClean="0">
                <a:solidFill>
                  <a:schemeClr val="tx1"/>
                </a:solidFill>
                <a:effectLst/>
                <a:latin typeface="Arial" charset="0"/>
                <a:ea typeface="ＭＳ Ｐゴシック" pitchFamily="50" charset="-128"/>
                <a:cs typeface="+mn-cs"/>
              </a:rPr>
              <a:t>(JUnit4)</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@Test</a:t>
            </a:r>
            <a:r>
              <a:rPr kumimoji="1" lang="ja-JP" altLang="en-US" sz="1200" b="0" kern="1200" dirty="0" smtClean="0">
                <a:solidFill>
                  <a:schemeClr val="tx1"/>
                </a:solidFill>
                <a:effectLst/>
                <a:latin typeface="Arial" charset="0"/>
                <a:ea typeface="ＭＳ Ｐゴシック" pitchFamily="50" charset="-128"/>
                <a:cs typeface="+mn-cs"/>
              </a:rPr>
              <a:t>」を付加したメソッドは、それが＝テストケースとなります。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したがって、テストケースとして一意に識別できる名前を付ける必要があります。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また、</a:t>
            </a:r>
            <a:r>
              <a:rPr kumimoji="1" lang="en-US" altLang="ja-JP" sz="1200" b="0" kern="1200" dirty="0" smtClean="0">
                <a:solidFill>
                  <a:schemeClr val="tx1"/>
                </a:solidFill>
                <a:effectLst/>
                <a:latin typeface="Arial" charset="0"/>
                <a:ea typeface="ＭＳ Ｐゴシック" pitchFamily="50" charset="-128"/>
                <a:cs typeface="+mn-cs"/>
              </a:rPr>
              <a:t>JUnit4</a:t>
            </a:r>
            <a:r>
              <a:rPr kumimoji="1" lang="ja-JP" altLang="en-US" sz="1200" b="0" kern="1200" dirty="0" smtClean="0">
                <a:solidFill>
                  <a:schemeClr val="tx1"/>
                </a:solidFill>
                <a:effectLst/>
                <a:latin typeface="Arial" charset="0"/>
                <a:ea typeface="ＭＳ Ｐゴシック" pitchFamily="50" charset="-128"/>
                <a:cs typeface="+mn-cs"/>
              </a:rPr>
              <a:t>では、メソッド名に「そのテストケースで何を確認したいか」を直接書くことが、</a:t>
            </a:r>
          </a:p>
          <a:p>
            <a:r>
              <a:rPr kumimoji="1" lang="ja-JP" altLang="en-US" sz="1200" b="0" kern="1200" dirty="0" smtClean="0">
                <a:solidFill>
                  <a:schemeClr val="tx1"/>
                </a:solidFill>
                <a:effectLst/>
                <a:latin typeface="Arial" charset="0"/>
                <a:ea typeface="ＭＳ Ｐゴシック" pitchFamily="50" charset="-128"/>
                <a:cs typeface="+mn-cs"/>
              </a:rPr>
              <a:t>ベストプラクティスとされています。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例えば以下のようになります。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JUnit4</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@Test</a:t>
            </a:r>
          </a:p>
          <a:p>
            <a:r>
              <a:rPr kumimoji="1" lang="en-US" altLang="ja-JP" sz="1200" b="0" kern="1200" dirty="0" smtClean="0">
                <a:solidFill>
                  <a:schemeClr val="tx1"/>
                </a:solidFill>
                <a:effectLst/>
                <a:latin typeface="Arial" charset="0"/>
                <a:ea typeface="ＭＳ Ｐゴシック" pitchFamily="50" charset="-128"/>
                <a:cs typeface="+mn-cs"/>
              </a:rPr>
              <a:t>public void addReturns2WhenArgumentsAre1and1() {</a:t>
            </a:r>
          </a:p>
          <a:p>
            <a:r>
              <a:rPr kumimoji="1" lang="en-US" altLang="ja-JP" sz="1200" b="0" kern="1200" dirty="0" smtClean="0">
                <a:solidFill>
                  <a:schemeClr val="tx1"/>
                </a:solidFill>
                <a:effectLst/>
                <a:latin typeface="Arial" charset="0"/>
                <a:ea typeface="ＭＳ Ｐゴシック" pitchFamily="50" charset="-128"/>
                <a:cs typeface="+mn-cs"/>
              </a:rPr>
              <a:t>Calculator </a:t>
            </a:r>
            <a:r>
              <a:rPr kumimoji="1" lang="en-US" altLang="ja-JP" sz="1200" b="0" kern="1200" dirty="0" err="1" smtClean="0">
                <a:solidFill>
                  <a:schemeClr val="tx1"/>
                </a:solidFill>
                <a:effectLst/>
                <a:latin typeface="Arial" charset="0"/>
                <a:ea typeface="ＭＳ Ｐゴシック" pitchFamily="50" charset="-128"/>
                <a:cs typeface="+mn-cs"/>
              </a:rPr>
              <a:t>calculator</a:t>
            </a:r>
            <a:r>
              <a:rPr kumimoji="1" lang="en-US" altLang="ja-JP" sz="1200" b="0" kern="1200" dirty="0" smtClean="0">
                <a:solidFill>
                  <a:schemeClr val="tx1"/>
                </a:solidFill>
                <a:effectLst/>
                <a:latin typeface="Arial" charset="0"/>
                <a:ea typeface="ＭＳ Ｐゴシック" pitchFamily="50" charset="-128"/>
                <a:cs typeface="+mn-cs"/>
              </a:rPr>
              <a:t> = new Calculator();</a:t>
            </a:r>
          </a:p>
          <a:p>
            <a:r>
              <a:rPr kumimoji="1" lang="en-US" altLang="ja-JP" sz="1200" b="0" kern="1200" dirty="0" err="1" smtClean="0">
                <a:solidFill>
                  <a:schemeClr val="tx1"/>
                </a:solidFill>
                <a:effectLst/>
                <a:latin typeface="Arial" charset="0"/>
                <a:ea typeface="ＭＳ Ｐゴシック" pitchFamily="50" charset="-128"/>
                <a:cs typeface="+mn-cs"/>
              </a:rPr>
              <a:t>assertEquals</a:t>
            </a:r>
            <a:r>
              <a:rPr kumimoji="1" lang="en-US" altLang="ja-JP" sz="1200" b="0" kern="1200" dirty="0" smtClean="0">
                <a:solidFill>
                  <a:schemeClr val="tx1"/>
                </a:solidFill>
                <a:effectLst/>
                <a:latin typeface="Arial" charset="0"/>
                <a:ea typeface="ＭＳ Ｐゴシック" pitchFamily="50" charset="-128"/>
                <a:cs typeface="+mn-cs"/>
              </a:rPr>
              <a:t>(2, </a:t>
            </a:r>
            <a:r>
              <a:rPr kumimoji="1" lang="en-US" altLang="ja-JP" sz="1200" b="0" kern="1200" dirty="0" err="1" smtClean="0">
                <a:solidFill>
                  <a:schemeClr val="tx1"/>
                </a:solidFill>
                <a:effectLst/>
                <a:latin typeface="Arial" charset="0"/>
                <a:ea typeface="ＭＳ Ｐゴシック" pitchFamily="50" charset="-128"/>
                <a:cs typeface="+mn-cs"/>
              </a:rPr>
              <a:t>calculator.add</a:t>
            </a:r>
            <a:r>
              <a:rPr kumimoji="1" lang="en-US" altLang="ja-JP" sz="1200" b="0" kern="1200" dirty="0" smtClean="0">
                <a:solidFill>
                  <a:schemeClr val="tx1"/>
                </a:solidFill>
                <a:effectLst/>
                <a:latin typeface="Arial" charset="0"/>
                <a:ea typeface="ＭＳ Ｐゴシック" pitchFamily="50" charset="-128"/>
                <a:cs typeface="+mn-cs"/>
              </a:rPr>
              <a:t>(1, 1));</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@Test</a:t>
            </a:r>
          </a:p>
          <a:p>
            <a:r>
              <a:rPr kumimoji="1" lang="en-US" altLang="ja-JP" sz="1200" b="0" kern="1200" dirty="0" smtClean="0">
                <a:solidFill>
                  <a:schemeClr val="tx1"/>
                </a:solidFill>
                <a:effectLst/>
                <a:latin typeface="Arial" charset="0"/>
                <a:ea typeface="ＭＳ Ｐゴシック" pitchFamily="50" charset="-128"/>
                <a:cs typeface="+mn-cs"/>
              </a:rPr>
              <a:t>public void addReturns0WhenArgumentsAre0and0() {</a:t>
            </a:r>
          </a:p>
          <a:p>
            <a:r>
              <a:rPr kumimoji="1" lang="en-US" altLang="ja-JP" sz="1200" b="0" kern="1200" dirty="0" smtClean="0">
                <a:solidFill>
                  <a:schemeClr val="tx1"/>
                </a:solidFill>
                <a:effectLst/>
                <a:latin typeface="Arial" charset="0"/>
                <a:ea typeface="ＭＳ Ｐゴシック" pitchFamily="50" charset="-128"/>
                <a:cs typeface="+mn-cs"/>
              </a:rPr>
              <a:t>Calculator </a:t>
            </a:r>
            <a:r>
              <a:rPr kumimoji="1" lang="en-US" altLang="ja-JP" sz="1200" b="0" kern="1200" dirty="0" err="1" smtClean="0">
                <a:solidFill>
                  <a:schemeClr val="tx1"/>
                </a:solidFill>
                <a:effectLst/>
                <a:latin typeface="Arial" charset="0"/>
                <a:ea typeface="ＭＳ Ｐゴシック" pitchFamily="50" charset="-128"/>
                <a:cs typeface="+mn-cs"/>
              </a:rPr>
              <a:t>calculator</a:t>
            </a:r>
            <a:r>
              <a:rPr kumimoji="1" lang="en-US" altLang="ja-JP" sz="1200" b="0" kern="1200" dirty="0" smtClean="0">
                <a:solidFill>
                  <a:schemeClr val="tx1"/>
                </a:solidFill>
                <a:effectLst/>
                <a:latin typeface="Arial" charset="0"/>
                <a:ea typeface="ＭＳ Ｐゴシック" pitchFamily="50" charset="-128"/>
                <a:cs typeface="+mn-cs"/>
              </a:rPr>
              <a:t> = new Calculator();</a:t>
            </a:r>
          </a:p>
          <a:p>
            <a:r>
              <a:rPr kumimoji="1" lang="en-US" altLang="ja-JP" sz="1200" b="0" kern="1200" dirty="0" err="1" smtClean="0">
                <a:solidFill>
                  <a:schemeClr val="tx1"/>
                </a:solidFill>
                <a:effectLst/>
                <a:latin typeface="Arial" charset="0"/>
                <a:ea typeface="ＭＳ Ｐゴシック" pitchFamily="50" charset="-128"/>
                <a:cs typeface="+mn-cs"/>
              </a:rPr>
              <a:t>assertEquals</a:t>
            </a:r>
            <a:r>
              <a:rPr kumimoji="1" lang="en-US" altLang="ja-JP" sz="1200" b="0" kern="1200" dirty="0" smtClean="0">
                <a:solidFill>
                  <a:schemeClr val="tx1"/>
                </a:solidFill>
                <a:effectLst/>
                <a:latin typeface="Arial" charset="0"/>
                <a:ea typeface="ＭＳ Ｐゴシック" pitchFamily="50" charset="-128"/>
                <a:cs typeface="+mn-cs"/>
              </a:rPr>
              <a:t>(0, </a:t>
            </a:r>
            <a:r>
              <a:rPr kumimoji="1" lang="en-US" altLang="ja-JP" sz="1200" b="0" kern="1200" dirty="0" err="1" smtClean="0">
                <a:solidFill>
                  <a:schemeClr val="tx1"/>
                </a:solidFill>
                <a:effectLst/>
                <a:latin typeface="Arial" charset="0"/>
                <a:ea typeface="ＭＳ Ｐゴシック" pitchFamily="50" charset="-128"/>
                <a:cs typeface="+mn-cs"/>
              </a:rPr>
              <a:t>calculator.add</a:t>
            </a:r>
            <a:r>
              <a:rPr kumimoji="1" lang="en-US" altLang="ja-JP" sz="1200" b="0" kern="1200" dirty="0" smtClean="0">
                <a:solidFill>
                  <a:schemeClr val="tx1"/>
                </a:solidFill>
                <a:effectLst/>
                <a:latin typeface="Arial" charset="0"/>
                <a:ea typeface="ＭＳ Ｐゴシック" pitchFamily="50" charset="-128"/>
                <a:cs typeface="+mn-cs"/>
              </a:rPr>
              <a:t>(0, 0));</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このようにしておくと、テスト結果を参照した際に、</a:t>
            </a:r>
          </a:p>
          <a:p>
            <a:r>
              <a:rPr kumimoji="1" lang="ja-JP" altLang="en-US" sz="1200" b="0" kern="1200" dirty="0" smtClean="0">
                <a:solidFill>
                  <a:schemeClr val="tx1"/>
                </a:solidFill>
                <a:effectLst/>
                <a:latin typeface="Arial" charset="0"/>
                <a:ea typeface="ＭＳ Ｐゴシック" pitchFamily="50" charset="-128"/>
                <a:cs typeface="+mn-cs"/>
              </a:rPr>
              <a:t>何をテストしたのか一目でわかるためです。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u="sng" kern="1200" dirty="0" smtClean="0">
                <a:solidFill>
                  <a:schemeClr val="tx1"/>
                </a:solidFill>
                <a:effectLst/>
                <a:latin typeface="Arial" charset="0"/>
                <a:ea typeface="ＭＳ Ｐゴシック" pitchFamily="50" charset="-128"/>
                <a:cs typeface="+mn-cs"/>
              </a:rPr>
              <a:t>./</a:t>
            </a:r>
            <a:r>
              <a:rPr kumimoji="1" lang="en-US" altLang="ja-JP" sz="1200" b="0" u="sng" kern="1200" dirty="0" err="1" smtClean="0">
                <a:solidFill>
                  <a:schemeClr val="tx1"/>
                </a:solidFill>
                <a:effectLst/>
                <a:latin typeface="Arial" charset="0"/>
                <a:ea typeface="ＭＳ Ｐゴシック" pitchFamily="50" charset="-128"/>
                <a:cs typeface="+mn-cs"/>
              </a:rPr>
              <a:t>img</a:t>
            </a:r>
            <a:r>
              <a:rPr kumimoji="1" lang="en-US" altLang="ja-JP" sz="1200" b="0" u="sng" kern="1200" dirty="0" smtClean="0">
                <a:solidFill>
                  <a:schemeClr val="tx1"/>
                </a:solidFill>
                <a:effectLst/>
                <a:latin typeface="Arial" charset="0"/>
                <a:ea typeface="ＭＳ Ｐゴシック" pitchFamily="50" charset="-128"/>
                <a:cs typeface="+mn-cs"/>
              </a:rPr>
              <a:t>/junit-21.png</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あとは、メソッド名の頭に、テストケース</a:t>
            </a:r>
            <a:r>
              <a:rPr kumimoji="1" lang="en-US" altLang="ja-JP" sz="1200" b="0" kern="1200" dirty="0" smtClean="0">
                <a:solidFill>
                  <a:schemeClr val="tx1"/>
                </a:solidFill>
                <a:effectLst/>
                <a:latin typeface="Arial" charset="0"/>
                <a:ea typeface="ＭＳ Ｐゴシック" pitchFamily="50" charset="-128"/>
                <a:cs typeface="+mn-cs"/>
              </a:rPr>
              <a:t>ID</a:t>
            </a:r>
            <a:r>
              <a:rPr kumimoji="1" lang="ja-JP" altLang="en-US" sz="1200" b="0" kern="1200" dirty="0" smtClean="0">
                <a:solidFill>
                  <a:schemeClr val="tx1"/>
                </a:solidFill>
                <a:effectLst/>
                <a:latin typeface="Arial" charset="0"/>
                <a:ea typeface="ＭＳ Ｐゴシック" pitchFamily="50" charset="-128"/>
                <a:cs typeface="+mn-cs"/>
              </a:rPr>
              <a:t>を付与する、などのプラクティスもあります。</a:t>
            </a:r>
          </a:p>
          <a:p>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45</a:t>
            </a:fld>
            <a:endParaRPr lang="en-US" altLang="ja-JP"/>
          </a:p>
        </p:txBody>
      </p:sp>
    </p:spTree>
    <p:extLst>
      <p:ext uri="{BB962C8B-B14F-4D97-AF65-F5344CB8AC3E}">
        <p14:creationId xmlns:p14="http://schemas.microsoft.com/office/powerpoint/2010/main" val="7839287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テストメソッド</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テストケースの名前</a:t>
            </a:r>
            <a:r>
              <a:rPr kumimoji="1" lang="en-US" altLang="ja-JP" sz="1200" b="1" kern="1200" dirty="0" smtClean="0">
                <a:solidFill>
                  <a:schemeClr val="tx1"/>
                </a:solidFill>
                <a:effectLst/>
                <a:latin typeface="Arial" charset="0"/>
                <a:ea typeface="ＭＳ Ｐゴシック" pitchFamily="50" charset="-128"/>
                <a:cs typeface="+mn-cs"/>
              </a:rPr>
              <a:t>(JUnit5)</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JUnit5</a:t>
            </a:r>
            <a:r>
              <a:rPr kumimoji="1" lang="ja-JP" altLang="en-US" sz="1200" b="0" kern="1200" dirty="0" smtClean="0">
                <a:solidFill>
                  <a:schemeClr val="tx1"/>
                </a:solidFill>
                <a:effectLst/>
                <a:latin typeface="Arial" charset="0"/>
                <a:ea typeface="ＭＳ Ｐゴシック" pitchFamily="50" charset="-128"/>
                <a:cs typeface="+mn-cs"/>
              </a:rPr>
              <a:t>の場合は基本線は</a:t>
            </a:r>
            <a:r>
              <a:rPr kumimoji="1" lang="en-US" altLang="ja-JP" sz="1200" b="0" kern="1200" dirty="0" smtClean="0">
                <a:solidFill>
                  <a:schemeClr val="tx1"/>
                </a:solidFill>
                <a:effectLst/>
                <a:latin typeface="Arial" charset="0"/>
                <a:ea typeface="ＭＳ Ｐゴシック" pitchFamily="50" charset="-128"/>
                <a:cs typeface="+mn-cs"/>
              </a:rPr>
              <a:t>JUnit4</a:t>
            </a:r>
            <a:r>
              <a:rPr kumimoji="1" lang="ja-JP" altLang="en-US" sz="1200" b="0" kern="1200" dirty="0" smtClean="0">
                <a:solidFill>
                  <a:schemeClr val="tx1"/>
                </a:solidFill>
                <a:effectLst/>
                <a:latin typeface="Arial" charset="0"/>
                <a:ea typeface="ＭＳ Ｐゴシック" pitchFamily="50" charset="-128"/>
                <a:cs typeface="+mn-cs"/>
              </a:rPr>
              <a:t>と同じです。</a:t>
            </a:r>
          </a:p>
          <a:p>
            <a:r>
              <a:rPr kumimoji="1" lang="ja-JP" altLang="en-US" sz="1200" b="0" kern="1200" dirty="0" smtClean="0">
                <a:solidFill>
                  <a:schemeClr val="tx1"/>
                </a:solidFill>
                <a:effectLst/>
                <a:latin typeface="Arial" charset="0"/>
                <a:ea typeface="ＭＳ Ｐゴシック" pitchFamily="50" charset="-128"/>
                <a:cs typeface="+mn-cs"/>
              </a:rPr>
              <a:t>ただし、結果に表示するテキストを、メソッド名ではなく、</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DisplayName</a:t>
            </a:r>
            <a:r>
              <a:rPr kumimoji="1" lang="ja-JP" altLang="en-US" sz="1200" b="0" kern="1200" dirty="0" smtClean="0">
                <a:solidFill>
                  <a:schemeClr val="tx1"/>
                </a:solidFill>
                <a:effectLst/>
                <a:latin typeface="Arial" charset="0"/>
                <a:ea typeface="ＭＳ Ｐゴシック" pitchFamily="50" charset="-128"/>
                <a:cs typeface="+mn-cs"/>
              </a:rPr>
              <a:t>」で定義できるので、より柔軟な結果表示が可能です。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@Test</a:t>
            </a:r>
          </a:p>
          <a:p>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DisplayName</a:t>
            </a:r>
            <a:r>
              <a:rPr kumimoji="1" lang="en-US" altLang="ja-JP" sz="1200" b="0" kern="1200" dirty="0" smtClean="0">
                <a:solidFill>
                  <a:schemeClr val="tx1"/>
                </a:solidFill>
                <a:effectLst/>
                <a:latin typeface="Arial" charset="0"/>
                <a:ea typeface="ＭＳ Ｐゴシック" pitchFamily="50" charset="-128"/>
                <a:cs typeface="+mn-cs"/>
              </a:rPr>
              <a:t>("1 + 1 = 2")</a:t>
            </a:r>
          </a:p>
          <a:p>
            <a:r>
              <a:rPr kumimoji="1" lang="en-US" altLang="ja-JP" sz="1200" b="0" kern="1200" dirty="0" smtClean="0">
                <a:solidFill>
                  <a:schemeClr val="tx1"/>
                </a:solidFill>
                <a:effectLst/>
                <a:latin typeface="Arial" charset="0"/>
                <a:ea typeface="ＭＳ Ｐゴシック" pitchFamily="50" charset="-128"/>
                <a:cs typeface="+mn-cs"/>
              </a:rPr>
              <a:t>public void test001() {</a:t>
            </a:r>
          </a:p>
          <a:p>
            <a:r>
              <a:rPr kumimoji="1" lang="en-US" altLang="ja-JP" sz="1200" b="0" kern="1200" dirty="0" smtClean="0">
                <a:solidFill>
                  <a:schemeClr val="tx1"/>
                </a:solidFill>
                <a:effectLst/>
                <a:latin typeface="Arial" charset="0"/>
                <a:ea typeface="ＭＳ Ｐゴシック" pitchFamily="50" charset="-128"/>
                <a:cs typeface="+mn-cs"/>
              </a:rPr>
              <a:t>Calculator </a:t>
            </a:r>
            <a:r>
              <a:rPr kumimoji="1" lang="en-US" altLang="ja-JP" sz="1200" b="0" kern="1200" dirty="0" err="1" smtClean="0">
                <a:solidFill>
                  <a:schemeClr val="tx1"/>
                </a:solidFill>
                <a:effectLst/>
                <a:latin typeface="Arial" charset="0"/>
                <a:ea typeface="ＭＳ Ｐゴシック" pitchFamily="50" charset="-128"/>
                <a:cs typeface="+mn-cs"/>
              </a:rPr>
              <a:t>calculator</a:t>
            </a:r>
            <a:r>
              <a:rPr kumimoji="1" lang="en-US" altLang="ja-JP" sz="1200" b="0" kern="1200" dirty="0" smtClean="0">
                <a:solidFill>
                  <a:schemeClr val="tx1"/>
                </a:solidFill>
                <a:effectLst/>
                <a:latin typeface="Arial" charset="0"/>
                <a:ea typeface="ＭＳ Ｐゴシック" pitchFamily="50" charset="-128"/>
                <a:cs typeface="+mn-cs"/>
              </a:rPr>
              <a:t> = new Calculator();</a:t>
            </a:r>
          </a:p>
          <a:p>
            <a:r>
              <a:rPr kumimoji="1" lang="en-US" altLang="ja-JP" sz="1200" b="0" kern="1200" dirty="0" err="1" smtClean="0">
                <a:solidFill>
                  <a:schemeClr val="tx1"/>
                </a:solidFill>
                <a:effectLst/>
                <a:latin typeface="Arial" charset="0"/>
                <a:ea typeface="ＭＳ Ｐゴシック" pitchFamily="50" charset="-128"/>
                <a:cs typeface="+mn-cs"/>
              </a:rPr>
              <a:t>assertEquals</a:t>
            </a:r>
            <a:r>
              <a:rPr kumimoji="1" lang="en-US" altLang="ja-JP" sz="1200" b="0" kern="1200" dirty="0" smtClean="0">
                <a:solidFill>
                  <a:schemeClr val="tx1"/>
                </a:solidFill>
                <a:effectLst/>
                <a:latin typeface="Arial" charset="0"/>
                <a:ea typeface="ＭＳ Ｐゴシック" pitchFamily="50" charset="-128"/>
                <a:cs typeface="+mn-cs"/>
              </a:rPr>
              <a:t>(2, </a:t>
            </a:r>
            <a:r>
              <a:rPr kumimoji="1" lang="en-US" altLang="ja-JP" sz="1200" b="0" kern="1200" dirty="0" err="1" smtClean="0">
                <a:solidFill>
                  <a:schemeClr val="tx1"/>
                </a:solidFill>
                <a:effectLst/>
                <a:latin typeface="Arial" charset="0"/>
                <a:ea typeface="ＭＳ Ｐゴシック" pitchFamily="50" charset="-128"/>
                <a:cs typeface="+mn-cs"/>
              </a:rPr>
              <a:t>calculator.add</a:t>
            </a:r>
            <a:r>
              <a:rPr kumimoji="1" lang="en-US" altLang="ja-JP" sz="1200" b="0" kern="1200" dirty="0" smtClean="0">
                <a:solidFill>
                  <a:schemeClr val="tx1"/>
                </a:solidFill>
                <a:effectLst/>
                <a:latin typeface="Arial" charset="0"/>
                <a:ea typeface="ＭＳ Ｐゴシック" pitchFamily="50" charset="-128"/>
                <a:cs typeface="+mn-cs"/>
              </a:rPr>
              <a:t>(1, 1));</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@Test</a:t>
            </a:r>
          </a:p>
          <a:p>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DisplayName</a:t>
            </a:r>
            <a:r>
              <a:rPr kumimoji="1" lang="en-US" altLang="ja-JP" sz="1200" b="0" kern="1200" dirty="0" smtClean="0">
                <a:solidFill>
                  <a:schemeClr val="tx1"/>
                </a:solidFill>
                <a:effectLst/>
                <a:latin typeface="Arial" charset="0"/>
                <a:ea typeface="ＭＳ Ｐゴシック" pitchFamily="50" charset="-128"/>
                <a:cs typeface="+mn-cs"/>
              </a:rPr>
              <a:t>("0 + 0 = 0")</a:t>
            </a:r>
          </a:p>
          <a:p>
            <a:r>
              <a:rPr kumimoji="1" lang="en-US" altLang="ja-JP" sz="1200" b="0" kern="1200" dirty="0" smtClean="0">
                <a:solidFill>
                  <a:schemeClr val="tx1"/>
                </a:solidFill>
                <a:effectLst/>
                <a:latin typeface="Arial" charset="0"/>
                <a:ea typeface="ＭＳ Ｐゴシック" pitchFamily="50" charset="-128"/>
                <a:cs typeface="+mn-cs"/>
              </a:rPr>
              <a:t>public void test002() {</a:t>
            </a:r>
          </a:p>
          <a:p>
            <a:r>
              <a:rPr kumimoji="1" lang="en-US" altLang="ja-JP" sz="1200" b="0" kern="1200" dirty="0" smtClean="0">
                <a:solidFill>
                  <a:schemeClr val="tx1"/>
                </a:solidFill>
                <a:effectLst/>
                <a:latin typeface="Arial" charset="0"/>
                <a:ea typeface="ＭＳ Ｐゴシック" pitchFamily="50" charset="-128"/>
                <a:cs typeface="+mn-cs"/>
              </a:rPr>
              <a:t>Calculator </a:t>
            </a:r>
            <a:r>
              <a:rPr kumimoji="1" lang="en-US" altLang="ja-JP" sz="1200" b="0" kern="1200" dirty="0" err="1" smtClean="0">
                <a:solidFill>
                  <a:schemeClr val="tx1"/>
                </a:solidFill>
                <a:effectLst/>
                <a:latin typeface="Arial" charset="0"/>
                <a:ea typeface="ＭＳ Ｐゴシック" pitchFamily="50" charset="-128"/>
                <a:cs typeface="+mn-cs"/>
              </a:rPr>
              <a:t>calculator</a:t>
            </a:r>
            <a:r>
              <a:rPr kumimoji="1" lang="en-US" altLang="ja-JP" sz="1200" b="0" kern="1200" dirty="0" smtClean="0">
                <a:solidFill>
                  <a:schemeClr val="tx1"/>
                </a:solidFill>
                <a:effectLst/>
                <a:latin typeface="Arial" charset="0"/>
                <a:ea typeface="ＭＳ Ｐゴシック" pitchFamily="50" charset="-128"/>
                <a:cs typeface="+mn-cs"/>
              </a:rPr>
              <a:t> = new Calculator();</a:t>
            </a:r>
          </a:p>
          <a:p>
            <a:r>
              <a:rPr kumimoji="1" lang="en-US" altLang="ja-JP" sz="1200" b="0" kern="1200" dirty="0" err="1" smtClean="0">
                <a:solidFill>
                  <a:schemeClr val="tx1"/>
                </a:solidFill>
                <a:effectLst/>
                <a:latin typeface="Arial" charset="0"/>
                <a:ea typeface="ＭＳ Ｐゴシック" pitchFamily="50" charset="-128"/>
                <a:cs typeface="+mn-cs"/>
              </a:rPr>
              <a:t>assertEquals</a:t>
            </a:r>
            <a:r>
              <a:rPr kumimoji="1" lang="en-US" altLang="ja-JP" sz="1200" b="0" kern="1200" dirty="0" smtClean="0">
                <a:solidFill>
                  <a:schemeClr val="tx1"/>
                </a:solidFill>
                <a:effectLst/>
                <a:latin typeface="Arial" charset="0"/>
                <a:ea typeface="ＭＳ Ｐゴシック" pitchFamily="50" charset="-128"/>
                <a:cs typeface="+mn-cs"/>
              </a:rPr>
              <a:t>(0, </a:t>
            </a:r>
            <a:r>
              <a:rPr kumimoji="1" lang="en-US" altLang="ja-JP" sz="1200" b="0" kern="1200" dirty="0" err="1" smtClean="0">
                <a:solidFill>
                  <a:schemeClr val="tx1"/>
                </a:solidFill>
                <a:effectLst/>
                <a:latin typeface="Arial" charset="0"/>
                <a:ea typeface="ＭＳ Ｐゴシック" pitchFamily="50" charset="-128"/>
                <a:cs typeface="+mn-cs"/>
              </a:rPr>
              <a:t>calculator.add</a:t>
            </a:r>
            <a:r>
              <a:rPr kumimoji="1" lang="en-US" altLang="ja-JP" sz="1200" b="0" kern="1200" dirty="0" smtClean="0">
                <a:solidFill>
                  <a:schemeClr val="tx1"/>
                </a:solidFill>
                <a:effectLst/>
                <a:latin typeface="Arial" charset="0"/>
                <a:ea typeface="ＭＳ Ｐゴシック" pitchFamily="50" charset="-128"/>
                <a:cs typeface="+mn-cs"/>
              </a:rPr>
              <a:t>(0, 0));</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u="sng" kern="1200" dirty="0" smtClean="0">
                <a:solidFill>
                  <a:schemeClr val="tx1"/>
                </a:solidFill>
                <a:effectLst/>
                <a:latin typeface="Arial" charset="0"/>
                <a:ea typeface="ＭＳ Ｐゴシック" pitchFamily="50" charset="-128"/>
                <a:cs typeface="+mn-cs"/>
              </a:rPr>
              <a:t>./</a:t>
            </a:r>
            <a:r>
              <a:rPr kumimoji="1" lang="en-US" altLang="ja-JP" sz="1200" b="0" u="sng" kern="1200" dirty="0" err="1" smtClean="0">
                <a:solidFill>
                  <a:schemeClr val="tx1"/>
                </a:solidFill>
                <a:effectLst/>
                <a:latin typeface="Arial" charset="0"/>
                <a:ea typeface="ＭＳ Ｐゴシック" pitchFamily="50" charset="-128"/>
                <a:cs typeface="+mn-cs"/>
              </a:rPr>
              <a:t>img</a:t>
            </a:r>
            <a:r>
              <a:rPr kumimoji="1" lang="en-US" altLang="ja-JP" sz="1200" b="0" u="sng" kern="1200" dirty="0" smtClean="0">
                <a:solidFill>
                  <a:schemeClr val="tx1"/>
                </a:solidFill>
                <a:effectLst/>
                <a:latin typeface="Arial" charset="0"/>
                <a:ea typeface="ＭＳ Ｐゴシック" pitchFamily="50" charset="-128"/>
                <a:cs typeface="+mn-cs"/>
              </a:rPr>
              <a:t>/junit-22.png</a:t>
            </a:r>
            <a:r>
              <a:rPr kumimoji="1" lang="en-US" altLang="ja-JP" sz="1200" b="0" kern="1200" dirty="0" smtClean="0">
                <a:solidFill>
                  <a:schemeClr val="tx1"/>
                </a:solidFill>
                <a:effectLst/>
                <a:latin typeface="Arial" charset="0"/>
                <a:ea typeface="ＭＳ Ｐゴシック" pitchFamily="50" charset="-128"/>
                <a:cs typeface="+mn-cs"/>
              </a:rPr>
              <a:t>)</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46</a:t>
            </a:fld>
            <a:endParaRPr lang="en-US" altLang="ja-JP"/>
          </a:p>
        </p:txBody>
      </p:sp>
    </p:spTree>
    <p:extLst>
      <p:ext uri="{BB962C8B-B14F-4D97-AF65-F5344CB8AC3E}">
        <p14:creationId xmlns:p14="http://schemas.microsoft.com/office/powerpoint/2010/main" val="1798613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CI</a:t>
            </a:r>
            <a:r>
              <a:rPr kumimoji="1" lang="ja-JP" altLang="en-US" sz="1200" b="1" kern="1200" dirty="0" smtClean="0">
                <a:solidFill>
                  <a:schemeClr val="tx1"/>
                </a:solidFill>
                <a:effectLst/>
                <a:latin typeface="Arial" charset="0"/>
                <a:ea typeface="ＭＳ Ｐゴシック" pitchFamily="50" charset="-128"/>
                <a:cs typeface="+mn-cs"/>
              </a:rPr>
              <a:t>における位置づけ</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において最も重要なのが自動単体</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結合テストによるリグレッションテストです。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短いスパンで何度もリグレッションテストをかける事により、</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品質を落とす事なく、短期間で機能の追加やリファクタリングが可能になります。</a:t>
            </a:r>
          </a:p>
          <a:p>
            <a:r>
              <a:rPr kumimoji="1" lang="ja-JP" altLang="en-US" sz="1200" b="0" kern="1200" dirty="0" smtClean="0">
                <a:solidFill>
                  <a:schemeClr val="tx1"/>
                </a:solidFill>
                <a:effectLst/>
                <a:latin typeface="Arial" charset="0"/>
                <a:ea typeface="ＭＳ Ｐゴシック" pitchFamily="50" charset="-128"/>
                <a:cs typeface="+mn-cs"/>
              </a:rPr>
              <a:t>また、</a:t>
            </a:r>
            <a:r>
              <a:rPr kumimoji="1" lang="en-US" altLang="ja-JP" sz="1200" b="0" kern="1200" dirty="0" smtClean="0">
                <a:solidFill>
                  <a:schemeClr val="tx1"/>
                </a:solidFill>
                <a:effectLst/>
                <a:latin typeface="Arial" charset="0"/>
                <a:ea typeface="ＭＳ Ｐゴシック" pitchFamily="50" charset="-128"/>
                <a:cs typeface="+mn-cs"/>
              </a:rPr>
              <a:t>WF</a:t>
            </a:r>
            <a:r>
              <a:rPr kumimoji="1" lang="ja-JP" altLang="en-US" sz="1200" b="0" kern="1200" dirty="0" smtClean="0">
                <a:solidFill>
                  <a:schemeClr val="tx1"/>
                </a:solidFill>
                <a:effectLst/>
                <a:latin typeface="Arial" charset="0"/>
                <a:ea typeface="ＭＳ Ｐゴシック" pitchFamily="50" charset="-128"/>
                <a:cs typeface="+mn-cs"/>
              </a:rPr>
              <a:t>開発においても、</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早期工程でのバグ検出</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手戻りの抑止</a:t>
            </a:r>
          </a:p>
          <a:p>
            <a:r>
              <a:rPr kumimoji="1" lang="ja-JP" altLang="en-US" sz="1200" b="0" kern="1200" dirty="0" smtClean="0">
                <a:solidFill>
                  <a:schemeClr val="tx1"/>
                </a:solidFill>
                <a:effectLst/>
                <a:latin typeface="Arial" charset="0"/>
                <a:ea typeface="ＭＳ Ｐゴシック" pitchFamily="50" charset="-128"/>
                <a:cs typeface="+mn-cs"/>
              </a:rPr>
              <a:t>* 後工程で手戻りした際のリグレッションテストの容易化</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が期待できます</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a:t>
            </a:fld>
            <a:endParaRPr lang="en-US" altLang="ja-JP"/>
          </a:p>
        </p:txBody>
      </p:sp>
    </p:spTree>
    <p:extLst>
      <p:ext uri="{BB962C8B-B14F-4D97-AF65-F5344CB8AC3E}">
        <p14:creationId xmlns:p14="http://schemas.microsoft.com/office/powerpoint/2010/main" val="68259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4</a:t>
            </a:r>
            <a:r>
              <a:rPr kumimoji="1" lang="ja-JP" altLang="en-US" sz="1200" b="1" kern="1200" dirty="0" smtClean="0">
                <a:solidFill>
                  <a:schemeClr val="tx1"/>
                </a:solidFill>
                <a:effectLst/>
                <a:latin typeface="Arial" charset="0"/>
                <a:ea typeface="ＭＳ Ｐゴシック" pitchFamily="50" charset="-128"/>
                <a:cs typeface="+mn-cs"/>
              </a:rPr>
              <a:t>フェーズテスト</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ユニットテストに限らず、ソフトウェアのテストはおおむね下記の構造を取ります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Set up</a:t>
            </a:r>
            <a:r>
              <a:rPr kumimoji="1" lang="ja-JP" altLang="en-US" sz="1200" b="0" kern="1200" dirty="0" smtClean="0">
                <a:solidFill>
                  <a:schemeClr val="tx1"/>
                </a:solidFill>
                <a:effectLst/>
                <a:latin typeface="Arial" charset="0"/>
                <a:ea typeface="ＭＳ Ｐゴシック" pitchFamily="50" charset="-128"/>
                <a:cs typeface="+mn-cs"/>
              </a:rPr>
              <a:t>：事前準備（</a:t>
            </a:r>
            <a:r>
              <a:rPr kumimoji="1" lang="en-US" altLang="ja-JP" sz="1200" b="0" kern="1200" dirty="0" smtClean="0">
                <a:solidFill>
                  <a:schemeClr val="tx1"/>
                </a:solidFill>
                <a:effectLst/>
                <a:latin typeface="Arial" charset="0"/>
                <a:ea typeface="ＭＳ Ｐゴシック" pitchFamily="50" charset="-128"/>
                <a:cs typeface="+mn-cs"/>
              </a:rPr>
              <a:t>DB</a:t>
            </a:r>
            <a:r>
              <a:rPr kumimoji="1" lang="ja-JP" altLang="en-US" sz="1200" b="0" kern="1200" dirty="0" smtClean="0">
                <a:solidFill>
                  <a:schemeClr val="tx1"/>
                </a:solidFill>
                <a:effectLst/>
                <a:latin typeface="Arial" charset="0"/>
                <a:ea typeface="ＭＳ Ｐゴシック" pitchFamily="50" charset="-128"/>
                <a:cs typeface="+mn-cs"/>
              </a:rPr>
              <a:t>やファイルなどのテスト事前条件の準備）</a:t>
            </a:r>
          </a:p>
          <a:p>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Exercise</a:t>
            </a:r>
            <a:r>
              <a:rPr kumimoji="1" lang="ja-JP" altLang="en-US" sz="1200" b="0" kern="1200" dirty="0" smtClean="0">
                <a:solidFill>
                  <a:schemeClr val="tx1"/>
                </a:solidFill>
                <a:effectLst/>
                <a:latin typeface="Arial" charset="0"/>
                <a:ea typeface="ＭＳ Ｐゴシック" pitchFamily="50" charset="-128"/>
                <a:cs typeface="+mn-cs"/>
              </a:rPr>
              <a:t>：テストの実行（テスト対象のメソッドなどを実行します）</a:t>
            </a:r>
          </a:p>
          <a:p>
            <a:r>
              <a:rPr kumimoji="1" lang="en-US" altLang="ja-JP" sz="1200" b="0" kern="1200" dirty="0" smtClean="0">
                <a:solidFill>
                  <a:schemeClr val="tx1"/>
                </a:solidFill>
                <a:effectLst/>
                <a:latin typeface="Arial" charset="0"/>
                <a:ea typeface="ＭＳ Ｐゴシック" pitchFamily="50" charset="-128"/>
                <a:cs typeface="+mn-cs"/>
              </a:rPr>
              <a:t>3.</a:t>
            </a:r>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Verify</a:t>
            </a:r>
            <a:r>
              <a:rPr kumimoji="1" lang="ja-JP" altLang="en-US" sz="1200" b="0" kern="1200" dirty="0" smtClean="0">
                <a:solidFill>
                  <a:schemeClr val="tx1"/>
                </a:solidFill>
                <a:effectLst/>
                <a:latin typeface="Arial" charset="0"/>
                <a:ea typeface="ＭＳ Ｐゴシック" pitchFamily="50" charset="-128"/>
                <a:cs typeface="+mn-cs"/>
              </a:rPr>
              <a:t>：テスト結果の検証（テストを実行した結果が、想定される結果と正しいことを検証します。）</a:t>
            </a:r>
          </a:p>
          <a:p>
            <a:r>
              <a:rPr kumimoji="1" lang="en-US" altLang="ja-JP" sz="1200" b="0" kern="1200" dirty="0" smtClean="0">
                <a:solidFill>
                  <a:schemeClr val="tx1"/>
                </a:solidFill>
                <a:effectLst/>
                <a:latin typeface="Arial" charset="0"/>
                <a:ea typeface="ＭＳ Ｐゴシック" pitchFamily="50" charset="-128"/>
                <a:cs typeface="+mn-cs"/>
              </a:rPr>
              <a:t>4.</a:t>
            </a:r>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Tear Down</a:t>
            </a:r>
            <a:r>
              <a:rPr kumimoji="1" lang="ja-JP" altLang="en-US" sz="1200" b="0" kern="1200" dirty="0" smtClean="0">
                <a:solidFill>
                  <a:schemeClr val="tx1"/>
                </a:solidFill>
                <a:effectLst/>
                <a:latin typeface="Arial" charset="0"/>
                <a:ea typeface="ＭＳ Ｐゴシック" pitchFamily="50" charset="-128"/>
                <a:cs typeface="+mn-cs"/>
              </a:rPr>
              <a:t>：後処理（テスト環境をきれいにします。）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この構成を意識し、コメントにしておくことで、後でテストコードを読む人が、読みやすくなります。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47</a:t>
            </a:fld>
            <a:endParaRPr lang="en-US" altLang="ja-JP"/>
          </a:p>
        </p:txBody>
      </p:sp>
    </p:spTree>
    <p:extLst>
      <p:ext uri="{BB962C8B-B14F-4D97-AF65-F5344CB8AC3E}">
        <p14:creationId xmlns:p14="http://schemas.microsoft.com/office/powerpoint/2010/main" val="29169973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アサーションとは</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アサーションとは、テストの実行結果が、期待した結果と等しいかどうかを確認する事です。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では、大量のアサーションメソッドが容易されています。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非常に多岐にわたるため、基本中の基本のメソッドのみ紹介します。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err="1" smtClean="0">
                <a:solidFill>
                  <a:schemeClr val="tx1"/>
                </a:solidFill>
                <a:effectLst/>
                <a:latin typeface="Arial" charset="0"/>
                <a:ea typeface="ＭＳ Ｐゴシック" pitchFamily="50" charset="-128"/>
                <a:cs typeface="+mn-cs"/>
              </a:rPr>
              <a:t>assertEquals</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期待される値</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実際の結果</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期待される値と、実際の値を比較し、値が異なる場合、例外をスローします。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（プリミティブの場合は</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err="1" smtClean="0">
                <a:solidFill>
                  <a:schemeClr val="tx1"/>
                </a:solidFill>
                <a:effectLst/>
                <a:latin typeface="Arial" charset="0"/>
                <a:ea typeface="ＭＳ Ｐゴシック" pitchFamily="50" charset="-128"/>
                <a:cs typeface="+mn-cs"/>
              </a:rPr>
              <a:t>での</a:t>
            </a:r>
            <a:r>
              <a:rPr kumimoji="1" lang="ja-JP" altLang="en-US" sz="1200" b="0" kern="1200" dirty="0" smtClean="0">
                <a:solidFill>
                  <a:schemeClr val="tx1"/>
                </a:solidFill>
                <a:effectLst/>
                <a:latin typeface="Arial" charset="0"/>
                <a:ea typeface="ＭＳ Ｐゴシック" pitchFamily="50" charset="-128"/>
                <a:cs typeface="+mn-cs"/>
              </a:rPr>
              <a:t>比較、オブジェクトの場合は</a:t>
            </a:r>
            <a:r>
              <a:rPr kumimoji="1" lang="en-US" altLang="ja-JP" sz="1200" b="0" kern="1200" dirty="0" smtClean="0">
                <a:solidFill>
                  <a:schemeClr val="tx1"/>
                </a:solidFill>
                <a:effectLst/>
                <a:latin typeface="Arial" charset="0"/>
                <a:ea typeface="ＭＳ Ｐゴシック" pitchFamily="50" charset="-128"/>
                <a:cs typeface="+mn-cs"/>
              </a:rPr>
              <a:t>equals</a:t>
            </a:r>
            <a:r>
              <a:rPr kumimoji="1" lang="ja-JP" altLang="en-US" sz="1200" b="0" kern="1200" dirty="0" smtClean="0">
                <a:solidFill>
                  <a:schemeClr val="tx1"/>
                </a:solidFill>
                <a:effectLst/>
                <a:latin typeface="Arial" charset="0"/>
                <a:ea typeface="ＭＳ Ｐゴシック" pitchFamily="50" charset="-128"/>
                <a:cs typeface="+mn-cs"/>
              </a:rPr>
              <a:t>メソッドでの比較になります）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テストケースが例外をスローした場合、</a:t>
            </a: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はテストケースが失敗したとみなし、</a:t>
            </a:r>
          </a:p>
          <a:p>
            <a:r>
              <a:rPr kumimoji="1" lang="ja-JP" altLang="en-US" sz="1200" b="0" kern="1200" dirty="0" smtClean="0">
                <a:solidFill>
                  <a:schemeClr val="tx1"/>
                </a:solidFill>
                <a:effectLst/>
                <a:latin typeface="Arial" charset="0"/>
                <a:ea typeface="ＭＳ Ｐゴシック" pitchFamily="50" charset="-128"/>
                <a:cs typeface="+mn-cs"/>
              </a:rPr>
              <a:t>レポートに失敗と表示してくれます。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49</a:t>
            </a:fld>
            <a:endParaRPr lang="en-US" altLang="ja-JP"/>
          </a:p>
        </p:txBody>
      </p:sp>
    </p:spTree>
    <p:extLst>
      <p:ext uri="{BB962C8B-B14F-4D97-AF65-F5344CB8AC3E}">
        <p14:creationId xmlns:p14="http://schemas.microsoft.com/office/powerpoint/2010/main" val="3558419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アサーションとは</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アサーションとは、テストの実行結果が、期待した結果と等しいかどうかを確認する事です。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では、大量のアサーションメソッドが容易されています。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非常に多岐にわたるため、基本中の基本のメソッドのみ紹介します。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err="1" smtClean="0">
                <a:solidFill>
                  <a:schemeClr val="tx1"/>
                </a:solidFill>
                <a:effectLst/>
                <a:latin typeface="Arial" charset="0"/>
                <a:ea typeface="ＭＳ Ｐゴシック" pitchFamily="50" charset="-128"/>
                <a:cs typeface="+mn-cs"/>
              </a:rPr>
              <a:t>assertEquals</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期待される値</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実際の結果</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期待される値と、実際の値を比較し、値が異なる場合、例外をスローします。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（プリミティブの場合は</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err="1" smtClean="0">
                <a:solidFill>
                  <a:schemeClr val="tx1"/>
                </a:solidFill>
                <a:effectLst/>
                <a:latin typeface="Arial" charset="0"/>
                <a:ea typeface="ＭＳ Ｐゴシック" pitchFamily="50" charset="-128"/>
                <a:cs typeface="+mn-cs"/>
              </a:rPr>
              <a:t>での</a:t>
            </a:r>
            <a:r>
              <a:rPr kumimoji="1" lang="ja-JP" altLang="en-US" sz="1200" b="0" kern="1200" dirty="0" smtClean="0">
                <a:solidFill>
                  <a:schemeClr val="tx1"/>
                </a:solidFill>
                <a:effectLst/>
                <a:latin typeface="Arial" charset="0"/>
                <a:ea typeface="ＭＳ Ｐゴシック" pitchFamily="50" charset="-128"/>
                <a:cs typeface="+mn-cs"/>
              </a:rPr>
              <a:t>比較、オブジェクトの場合は</a:t>
            </a:r>
            <a:r>
              <a:rPr kumimoji="1" lang="en-US" altLang="ja-JP" sz="1200" b="0" kern="1200" dirty="0" smtClean="0">
                <a:solidFill>
                  <a:schemeClr val="tx1"/>
                </a:solidFill>
                <a:effectLst/>
                <a:latin typeface="Arial" charset="0"/>
                <a:ea typeface="ＭＳ Ｐゴシック" pitchFamily="50" charset="-128"/>
                <a:cs typeface="+mn-cs"/>
              </a:rPr>
              <a:t>equals</a:t>
            </a:r>
            <a:r>
              <a:rPr kumimoji="1" lang="ja-JP" altLang="en-US" sz="1200" b="0" kern="1200" dirty="0" smtClean="0">
                <a:solidFill>
                  <a:schemeClr val="tx1"/>
                </a:solidFill>
                <a:effectLst/>
                <a:latin typeface="Arial" charset="0"/>
                <a:ea typeface="ＭＳ Ｐゴシック" pitchFamily="50" charset="-128"/>
                <a:cs typeface="+mn-cs"/>
              </a:rPr>
              <a:t>メソッドでの比較になります）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テストケースが例外をスローした場合、</a:t>
            </a: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はテストケースが失敗したとみなし、</a:t>
            </a:r>
          </a:p>
          <a:p>
            <a:r>
              <a:rPr kumimoji="1" lang="ja-JP" altLang="en-US" sz="1200" b="0" kern="1200" dirty="0" smtClean="0">
                <a:solidFill>
                  <a:schemeClr val="tx1"/>
                </a:solidFill>
                <a:effectLst/>
                <a:latin typeface="Arial" charset="0"/>
                <a:ea typeface="ＭＳ Ｐゴシック" pitchFamily="50" charset="-128"/>
                <a:cs typeface="+mn-cs"/>
              </a:rPr>
              <a:t>レポートに失敗と表示してくれます。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50</a:t>
            </a:fld>
            <a:endParaRPr lang="en-US" altLang="ja-JP"/>
          </a:p>
        </p:txBody>
      </p:sp>
    </p:spTree>
    <p:extLst>
      <p:ext uri="{BB962C8B-B14F-4D97-AF65-F5344CB8AC3E}">
        <p14:creationId xmlns:p14="http://schemas.microsoft.com/office/powerpoint/2010/main" val="35191543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err="1" smtClean="0">
                <a:solidFill>
                  <a:schemeClr val="tx1"/>
                </a:solidFill>
                <a:effectLst/>
                <a:latin typeface="Arial" charset="0"/>
                <a:ea typeface="ＭＳ Ｐゴシック" pitchFamily="50" charset="-128"/>
                <a:cs typeface="+mn-cs"/>
              </a:rPr>
              <a:t>assertThat</a:t>
            </a:r>
            <a:r>
              <a:rPr kumimoji="1" lang="ja-JP" altLang="en-US" sz="1200" b="1" kern="1200" dirty="0" smtClean="0">
                <a:solidFill>
                  <a:schemeClr val="tx1"/>
                </a:solidFill>
                <a:effectLst/>
                <a:latin typeface="Arial" charset="0"/>
                <a:ea typeface="ＭＳ Ｐゴシック" pitchFamily="50" charset="-128"/>
                <a:cs typeface="+mn-cs"/>
              </a:rPr>
              <a:t>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JUnit4</a:t>
            </a:r>
            <a:r>
              <a:rPr kumimoji="1" lang="ja-JP" altLang="en-US" sz="1200" b="0" kern="1200" dirty="0" smtClean="0">
                <a:solidFill>
                  <a:schemeClr val="tx1"/>
                </a:solidFill>
                <a:effectLst/>
                <a:latin typeface="Arial" charset="0"/>
                <a:ea typeface="ＭＳ Ｐゴシック" pitchFamily="50" charset="-128"/>
                <a:cs typeface="+mn-cs"/>
              </a:rPr>
              <a:t>では、汎用的に使える</a:t>
            </a:r>
            <a:r>
              <a:rPr kumimoji="1" lang="en-US" altLang="ja-JP" sz="1200" b="0" kern="1200" dirty="0" err="1" smtClean="0">
                <a:solidFill>
                  <a:schemeClr val="tx1"/>
                </a:solidFill>
                <a:effectLst/>
                <a:latin typeface="Arial" charset="0"/>
                <a:ea typeface="ＭＳ Ｐゴシック" pitchFamily="50" charset="-128"/>
                <a:cs typeface="+mn-cs"/>
              </a:rPr>
              <a:t>assertThat</a:t>
            </a:r>
            <a:r>
              <a:rPr kumimoji="1" lang="ja-JP" altLang="en-US" sz="1200" b="0" kern="1200" dirty="0" smtClean="0">
                <a:solidFill>
                  <a:schemeClr val="tx1"/>
                </a:solidFill>
                <a:effectLst/>
                <a:latin typeface="Arial" charset="0"/>
                <a:ea typeface="ＭＳ Ｐゴシック" pitchFamily="50" charset="-128"/>
                <a:cs typeface="+mn-cs"/>
              </a:rPr>
              <a:t>というメソッドが提供されています。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下記のように使います。</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err="1" smtClean="0">
                <a:solidFill>
                  <a:schemeClr val="tx1"/>
                </a:solidFill>
                <a:effectLst/>
                <a:latin typeface="Arial" charset="0"/>
                <a:ea typeface="ＭＳ Ｐゴシック" pitchFamily="50" charset="-128"/>
                <a:cs typeface="+mn-cs"/>
              </a:rPr>
              <a:t>assertThat</a:t>
            </a:r>
            <a:r>
              <a:rPr kumimoji="1" lang="en-US" altLang="ja-JP" sz="1200" b="0" kern="1200" dirty="0" smtClean="0">
                <a:solidFill>
                  <a:schemeClr val="tx1"/>
                </a:solidFill>
                <a:effectLst/>
                <a:latin typeface="Arial" charset="0"/>
                <a:ea typeface="ＭＳ Ｐゴシック" pitchFamily="50" charset="-128"/>
                <a:cs typeface="+mn-cs"/>
              </a:rPr>
              <a:t>(actual, is(expected));</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の</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個目の引数で、</a:t>
            </a:r>
            <a:r>
              <a:rPr kumimoji="1" lang="en-US" altLang="ja-JP" sz="1200" b="0" kern="1200" dirty="0" smtClean="0">
                <a:solidFill>
                  <a:schemeClr val="tx1"/>
                </a:solidFill>
                <a:effectLst/>
                <a:latin typeface="Arial" charset="0"/>
                <a:ea typeface="ＭＳ Ｐゴシック" pitchFamily="50" charset="-128"/>
                <a:cs typeface="+mn-cs"/>
              </a:rPr>
              <a:t>Matcher</a:t>
            </a:r>
            <a:r>
              <a:rPr kumimoji="1" lang="ja-JP" altLang="en-US" sz="1200" b="0" kern="1200" dirty="0" smtClean="0">
                <a:solidFill>
                  <a:schemeClr val="tx1"/>
                </a:solidFill>
                <a:effectLst/>
                <a:latin typeface="Arial" charset="0"/>
                <a:ea typeface="ＭＳ Ｐゴシック" pitchFamily="50" charset="-128"/>
                <a:cs typeface="+mn-cs"/>
              </a:rPr>
              <a:t>オブジェクトと呼ばれる、状態を確認するためのオブジェクトを指定します。（サンプルコードは</a:t>
            </a:r>
            <a:r>
              <a:rPr kumimoji="1" lang="en-US" altLang="ja-JP" sz="1200" b="0" kern="1200" dirty="0" smtClean="0">
                <a:solidFill>
                  <a:schemeClr val="tx1"/>
                </a:solidFill>
                <a:effectLst/>
                <a:latin typeface="Arial" charset="0"/>
                <a:ea typeface="ＭＳ Ｐゴシック" pitchFamily="50" charset="-128"/>
                <a:cs typeface="+mn-cs"/>
              </a:rPr>
              <a:t>is = equals</a:t>
            </a:r>
            <a:r>
              <a:rPr kumimoji="1" lang="ja-JP" altLang="en-US" sz="1200" b="0" kern="1200" dirty="0" smtClean="0">
                <a:solidFill>
                  <a:schemeClr val="tx1"/>
                </a:solidFill>
                <a:effectLst/>
                <a:latin typeface="Arial" charset="0"/>
                <a:ea typeface="ＭＳ Ｐゴシック" pitchFamily="50" charset="-128"/>
                <a:cs typeface="+mn-cs"/>
              </a:rPr>
              <a:t>メソッドで比較するための</a:t>
            </a:r>
            <a:r>
              <a:rPr kumimoji="1" lang="en-US" altLang="ja-JP" sz="1200" b="0" kern="1200" dirty="0" smtClean="0">
                <a:solidFill>
                  <a:schemeClr val="tx1"/>
                </a:solidFill>
                <a:effectLst/>
                <a:latin typeface="Arial" charset="0"/>
                <a:ea typeface="ＭＳ Ｐゴシック" pitchFamily="50" charset="-128"/>
                <a:cs typeface="+mn-cs"/>
              </a:rPr>
              <a:t>Matcher</a:t>
            </a:r>
            <a:r>
              <a:rPr kumimoji="1" lang="ja-JP" altLang="en-US" sz="1200" b="0" kern="1200" dirty="0" smtClean="0">
                <a:solidFill>
                  <a:schemeClr val="tx1"/>
                </a:solidFill>
                <a:effectLst/>
                <a:latin typeface="Arial" charset="0"/>
                <a:ea typeface="ＭＳ Ｐゴシック" pitchFamily="50" charset="-128"/>
                <a:cs typeface="+mn-cs"/>
              </a:rPr>
              <a:t>オブジェクト）</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この、</a:t>
            </a:r>
            <a:r>
              <a:rPr kumimoji="1" lang="en-US" altLang="ja-JP" sz="1200" b="0" kern="1200" dirty="0" smtClean="0">
                <a:solidFill>
                  <a:schemeClr val="tx1"/>
                </a:solidFill>
                <a:effectLst/>
                <a:latin typeface="Arial" charset="0"/>
                <a:ea typeface="ＭＳ Ｐゴシック" pitchFamily="50" charset="-128"/>
                <a:cs typeface="+mn-cs"/>
              </a:rPr>
              <a:t>Matcher</a:t>
            </a:r>
            <a:r>
              <a:rPr kumimoji="1" lang="ja-JP" altLang="en-US" sz="1200" b="0" kern="1200" dirty="0" smtClean="0">
                <a:solidFill>
                  <a:schemeClr val="tx1"/>
                </a:solidFill>
                <a:effectLst/>
                <a:latin typeface="Arial" charset="0"/>
                <a:ea typeface="ＭＳ Ｐゴシック" pitchFamily="50" charset="-128"/>
                <a:cs typeface="+mn-cs"/>
              </a:rPr>
              <a:t>の部分を色々差し替えることで、いろいろな結果検証に使えます。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詳細についてはこちら</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https://github.com/junit-team/junit4/wiki/Matchers-and-assertthat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ちなみに</a:t>
            </a:r>
            <a:r>
              <a:rPr kumimoji="1" lang="en-US" altLang="ja-JP" sz="1200" b="0" kern="1200" dirty="0" smtClean="0">
                <a:solidFill>
                  <a:schemeClr val="tx1"/>
                </a:solidFill>
                <a:effectLst/>
                <a:latin typeface="Arial" charset="0"/>
                <a:ea typeface="ＭＳ Ｐゴシック" pitchFamily="50" charset="-128"/>
                <a:cs typeface="+mn-cs"/>
              </a:rPr>
              <a:t>JUnit5</a:t>
            </a:r>
            <a:r>
              <a:rPr kumimoji="1" lang="ja-JP" altLang="en-US" sz="1200" b="0" kern="1200" dirty="0" smtClean="0">
                <a:solidFill>
                  <a:schemeClr val="tx1"/>
                </a:solidFill>
                <a:effectLst/>
                <a:latin typeface="Arial" charset="0"/>
                <a:ea typeface="ＭＳ Ｐゴシック" pitchFamily="50" charset="-128"/>
                <a:cs typeface="+mn-cs"/>
              </a:rPr>
              <a:t>では標準機能から削除され、外部ライブラリ提供になりました。ご参考まで。</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51</a:t>
            </a:fld>
            <a:endParaRPr lang="en-US" altLang="ja-JP"/>
          </a:p>
        </p:txBody>
      </p:sp>
    </p:spTree>
    <p:extLst>
      <p:ext uri="{BB962C8B-B14F-4D97-AF65-F5344CB8AC3E}">
        <p14:creationId xmlns:p14="http://schemas.microsoft.com/office/powerpoint/2010/main" val="10349504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smtClean="0">
                <a:solidFill>
                  <a:schemeClr val="tx1"/>
                </a:solidFill>
                <a:effectLst/>
                <a:latin typeface="Arial" charset="0"/>
                <a:ea typeface="ＭＳ Ｐゴシック" pitchFamily="50" charset="-128"/>
                <a:cs typeface="+mn-cs"/>
              </a:rPr>
              <a:t>assert</a:t>
            </a:r>
            <a:r>
              <a:rPr kumimoji="1" lang="ja-JP" altLang="en-US" sz="1200" b="1" kern="1200" dirty="0" smtClean="0">
                <a:solidFill>
                  <a:schemeClr val="tx1"/>
                </a:solidFill>
                <a:effectLst/>
                <a:latin typeface="Arial" charset="0"/>
                <a:ea typeface="ＭＳ Ｐゴシック" pitchFamily="50" charset="-128"/>
                <a:cs typeface="+mn-cs"/>
              </a:rPr>
              <a:t>のグループ化について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JUnit5</a:t>
            </a:r>
            <a:r>
              <a:rPr kumimoji="1" lang="ja-JP" altLang="en-US" sz="1200" b="0" kern="1200" dirty="0" smtClean="0">
                <a:solidFill>
                  <a:schemeClr val="tx1"/>
                </a:solidFill>
                <a:effectLst/>
                <a:latin typeface="Arial" charset="0"/>
                <a:ea typeface="ＭＳ Ｐゴシック" pitchFamily="50" charset="-128"/>
                <a:cs typeface="+mn-cs"/>
              </a:rPr>
              <a:t>から導入された新機能として、</a:t>
            </a:r>
            <a:r>
              <a:rPr kumimoji="1" lang="en-US" altLang="ja-JP" sz="1200" b="0" kern="1200" dirty="0" smtClean="0">
                <a:solidFill>
                  <a:schemeClr val="tx1"/>
                </a:solidFill>
                <a:effectLst/>
                <a:latin typeface="Arial" charset="0"/>
                <a:ea typeface="ＭＳ Ｐゴシック" pitchFamily="50" charset="-128"/>
                <a:cs typeface="+mn-cs"/>
              </a:rPr>
              <a:t>assert</a:t>
            </a:r>
            <a:r>
              <a:rPr kumimoji="1" lang="ja-JP" altLang="en-US" sz="1200" b="0" kern="1200" dirty="0" smtClean="0">
                <a:solidFill>
                  <a:schemeClr val="tx1"/>
                </a:solidFill>
                <a:effectLst/>
                <a:latin typeface="Arial" charset="0"/>
                <a:ea typeface="ＭＳ Ｐゴシック" pitchFamily="50" charset="-128"/>
                <a:cs typeface="+mn-cs"/>
              </a:rPr>
              <a:t>のグループ化が存在します。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例えば下のようなコードだと、一個目の</a:t>
            </a:r>
            <a:r>
              <a:rPr kumimoji="1" lang="en-US" altLang="ja-JP" sz="1200" b="0" kern="1200" dirty="0" smtClean="0">
                <a:solidFill>
                  <a:schemeClr val="tx1"/>
                </a:solidFill>
                <a:effectLst/>
                <a:latin typeface="Arial" charset="0"/>
                <a:ea typeface="ＭＳ Ｐゴシック" pitchFamily="50" charset="-128"/>
                <a:cs typeface="+mn-cs"/>
              </a:rPr>
              <a:t>assert</a:t>
            </a:r>
            <a:r>
              <a:rPr kumimoji="1" lang="ja-JP" altLang="en-US" sz="1200" b="0" kern="1200" dirty="0" smtClean="0">
                <a:solidFill>
                  <a:schemeClr val="tx1"/>
                </a:solidFill>
                <a:effectLst/>
                <a:latin typeface="Arial" charset="0"/>
                <a:ea typeface="ＭＳ Ｐゴシック" pitchFamily="50" charset="-128"/>
                <a:cs typeface="+mn-cs"/>
              </a:rPr>
              <a:t>でこけると、後続の</a:t>
            </a:r>
            <a:r>
              <a:rPr kumimoji="1" lang="en-US" altLang="ja-JP" sz="1200" b="0" kern="1200" dirty="0" smtClean="0">
                <a:solidFill>
                  <a:schemeClr val="tx1"/>
                </a:solidFill>
                <a:effectLst/>
                <a:latin typeface="Arial" charset="0"/>
                <a:ea typeface="ＭＳ Ｐゴシック" pitchFamily="50" charset="-128"/>
                <a:cs typeface="+mn-cs"/>
              </a:rPr>
              <a:t>assert</a:t>
            </a:r>
            <a:r>
              <a:rPr kumimoji="1" lang="ja-JP" altLang="en-US" sz="1200" b="0" kern="1200" dirty="0" smtClean="0">
                <a:solidFill>
                  <a:schemeClr val="tx1"/>
                </a:solidFill>
                <a:effectLst/>
                <a:latin typeface="Arial" charset="0"/>
                <a:ea typeface="ＭＳ Ｐゴシック" pitchFamily="50" charset="-128"/>
                <a:cs typeface="+mn-cs"/>
              </a:rPr>
              <a:t>が走りません。</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これを、一通り全部の</a:t>
            </a:r>
            <a:r>
              <a:rPr kumimoji="1" lang="en-US" altLang="ja-JP" sz="1200" b="0" kern="1200" dirty="0" smtClean="0">
                <a:solidFill>
                  <a:schemeClr val="tx1"/>
                </a:solidFill>
                <a:effectLst/>
                <a:latin typeface="Arial" charset="0"/>
                <a:ea typeface="ＭＳ Ｐゴシック" pitchFamily="50" charset="-128"/>
                <a:cs typeface="+mn-cs"/>
              </a:rPr>
              <a:t>asset</a:t>
            </a:r>
            <a:r>
              <a:rPr kumimoji="1" lang="ja-JP" altLang="en-US" sz="1200" b="0" kern="1200" dirty="0" smtClean="0">
                <a:solidFill>
                  <a:schemeClr val="tx1"/>
                </a:solidFill>
                <a:effectLst/>
                <a:latin typeface="Arial" charset="0"/>
                <a:ea typeface="ＭＳ Ｐゴシック" pitchFamily="50" charset="-128"/>
                <a:cs typeface="+mn-cs"/>
              </a:rPr>
              <a:t>をしたうえで、失敗したところを教えてくれるのが</a:t>
            </a:r>
            <a:r>
              <a:rPr kumimoji="1" lang="en-US" altLang="ja-JP" sz="1200" b="0" kern="1200" dirty="0" smtClean="0">
                <a:solidFill>
                  <a:schemeClr val="tx1"/>
                </a:solidFill>
                <a:effectLst/>
                <a:latin typeface="Arial" charset="0"/>
                <a:ea typeface="ＭＳ Ｐゴシック" pitchFamily="50" charset="-128"/>
                <a:cs typeface="+mn-cs"/>
              </a:rPr>
              <a:t>JUnit5</a:t>
            </a:r>
            <a:r>
              <a:rPr kumimoji="1" lang="ja-JP" altLang="en-US" sz="1200" b="0" kern="1200" dirty="0" smtClean="0">
                <a:solidFill>
                  <a:schemeClr val="tx1"/>
                </a:solidFill>
                <a:effectLst/>
                <a:latin typeface="Arial" charset="0"/>
                <a:ea typeface="ＭＳ Ｐゴシック" pitchFamily="50" charset="-128"/>
                <a:cs typeface="+mn-cs"/>
              </a:rPr>
              <a:t>から</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導入された、</a:t>
            </a:r>
            <a:r>
              <a:rPr kumimoji="1" lang="en-US" altLang="ja-JP" sz="1200" b="0" kern="1200" dirty="0" smtClean="0">
                <a:solidFill>
                  <a:schemeClr val="tx1"/>
                </a:solidFill>
                <a:effectLst/>
                <a:latin typeface="Arial" charset="0"/>
                <a:ea typeface="ＭＳ Ｐゴシック" pitchFamily="50" charset="-128"/>
                <a:cs typeface="+mn-cs"/>
              </a:rPr>
              <a:t>Grouped </a:t>
            </a:r>
            <a:r>
              <a:rPr kumimoji="1" lang="en-US" altLang="ja-JP" sz="1200" b="0" kern="1200" dirty="0" err="1" smtClean="0">
                <a:solidFill>
                  <a:schemeClr val="tx1"/>
                </a:solidFill>
                <a:effectLst/>
                <a:latin typeface="Arial" charset="0"/>
                <a:ea typeface="ＭＳ Ｐゴシック" pitchFamily="50" charset="-128"/>
                <a:cs typeface="+mn-cs"/>
              </a:rPr>
              <a:t>Assersion</a:t>
            </a:r>
            <a:r>
              <a:rPr kumimoji="1" lang="ja-JP" altLang="en-US" sz="1200" b="0" kern="1200" dirty="0" smtClean="0">
                <a:solidFill>
                  <a:schemeClr val="tx1"/>
                </a:solidFill>
                <a:effectLst/>
                <a:latin typeface="Arial" charset="0"/>
                <a:ea typeface="ＭＳ Ｐゴシック" pitchFamily="50" charset="-128"/>
                <a:cs typeface="+mn-cs"/>
              </a:rPr>
              <a:t>です。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52</a:t>
            </a:fld>
            <a:endParaRPr lang="en-US" altLang="ja-JP"/>
          </a:p>
        </p:txBody>
      </p:sp>
    </p:spTree>
    <p:extLst>
      <p:ext uri="{BB962C8B-B14F-4D97-AF65-F5344CB8AC3E}">
        <p14:creationId xmlns:p14="http://schemas.microsoft.com/office/powerpoint/2010/main" val="2117532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補足：</a:t>
            </a:r>
            <a:r>
              <a:rPr kumimoji="1" lang="en-US" altLang="ja-JP" sz="1200" b="1" kern="1200" dirty="0" smtClean="0">
                <a:solidFill>
                  <a:schemeClr val="tx1"/>
                </a:solidFill>
                <a:effectLst/>
                <a:latin typeface="Arial" charset="0"/>
                <a:ea typeface="ＭＳ Ｐゴシック" pitchFamily="50" charset="-128"/>
                <a:cs typeface="+mn-cs"/>
              </a:rPr>
              <a:t>assert</a:t>
            </a:r>
            <a:r>
              <a:rPr kumimoji="1" lang="ja-JP" altLang="en-US" sz="1200" b="1" kern="1200" dirty="0" smtClean="0">
                <a:solidFill>
                  <a:schemeClr val="tx1"/>
                </a:solidFill>
                <a:effectLst/>
                <a:latin typeface="Arial" charset="0"/>
                <a:ea typeface="ＭＳ Ｐゴシック" pitchFamily="50" charset="-128"/>
                <a:cs typeface="+mn-cs"/>
              </a:rPr>
              <a:t>のグループ化について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JUnit5</a:t>
            </a:r>
            <a:r>
              <a:rPr kumimoji="1" lang="ja-JP" altLang="en-US" sz="1200" b="0" kern="1200" dirty="0" smtClean="0">
                <a:solidFill>
                  <a:schemeClr val="tx1"/>
                </a:solidFill>
                <a:effectLst/>
                <a:latin typeface="Arial" charset="0"/>
                <a:ea typeface="ＭＳ Ｐゴシック" pitchFamily="50" charset="-128"/>
                <a:cs typeface="+mn-cs"/>
              </a:rPr>
              <a:t>から導入された新機能として、</a:t>
            </a:r>
            <a:r>
              <a:rPr kumimoji="1" lang="en-US" altLang="ja-JP" sz="1200" b="0" kern="1200" dirty="0" smtClean="0">
                <a:solidFill>
                  <a:schemeClr val="tx1"/>
                </a:solidFill>
                <a:effectLst/>
                <a:latin typeface="Arial" charset="0"/>
                <a:ea typeface="ＭＳ Ｐゴシック" pitchFamily="50" charset="-128"/>
                <a:cs typeface="+mn-cs"/>
              </a:rPr>
              <a:t>assert</a:t>
            </a:r>
            <a:r>
              <a:rPr kumimoji="1" lang="ja-JP" altLang="en-US" sz="1200" b="0" kern="1200" dirty="0" smtClean="0">
                <a:solidFill>
                  <a:schemeClr val="tx1"/>
                </a:solidFill>
                <a:effectLst/>
                <a:latin typeface="Arial" charset="0"/>
                <a:ea typeface="ＭＳ Ｐゴシック" pitchFamily="50" charset="-128"/>
                <a:cs typeface="+mn-cs"/>
              </a:rPr>
              <a:t>のグループ化が存在します。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例えば下のようなコードだと、一個目の</a:t>
            </a:r>
            <a:r>
              <a:rPr kumimoji="1" lang="en-US" altLang="ja-JP" sz="1200" b="0" kern="1200" dirty="0" smtClean="0">
                <a:solidFill>
                  <a:schemeClr val="tx1"/>
                </a:solidFill>
                <a:effectLst/>
                <a:latin typeface="Arial" charset="0"/>
                <a:ea typeface="ＭＳ Ｐゴシック" pitchFamily="50" charset="-128"/>
                <a:cs typeface="+mn-cs"/>
              </a:rPr>
              <a:t>assert</a:t>
            </a:r>
            <a:r>
              <a:rPr kumimoji="1" lang="ja-JP" altLang="en-US" sz="1200" b="0" kern="1200" dirty="0" smtClean="0">
                <a:solidFill>
                  <a:schemeClr val="tx1"/>
                </a:solidFill>
                <a:effectLst/>
                <a:latin typeface="Arial" charset="0"/>
                <a:ea typeface="ＭＳ Ｐゴシック" pitchFamily="50" charset="-128"/>
                <a:cs typeface="+mn-cs"/>
              </a:rPr>
              <a:t>でこけると、後続の</a:t>
            </a:r>
            <a:r>
              <a:rPr kumimoji="1" lang="en-US" altLang="ja-JP" sz="1200" b="0" kern="1200" dirty="0" smtClean="0">
                <a:solidFill>
                  <a:schemeClr val="tx1"/>
                </a:solidFill>
                <a:effectLst/>
                <a:latin typeface="Arial" charset="0"/>
                <a:ea typeface="ＭＳ Ｐゴシック" pitchFamily="50" charset="-128"/>
                <a:cs typeface="+mn-cs"/>
              </a:rPr>
              <a:t>assert</a:t>
            </a:r>
            <a:r>
              <a:rPr kumimoji="1" lang="ja-JP" altLang="en-US" sz="1200" b="0" kern="1200" dirty="0" smtClean="0">
                <a:solidFill>
                  <a:schemeClr val="tx1"/>
                </a:solidFill>
                <a:effectLst/>
                <a:latin typeface="Arial" charset="0"/>
                <a:ea typeface="ＭＳ Ｐゴシック" pitchFamily="50" charset="-128"/>
                <a:cs typeface="+mn-cs"/>
              </a:rPr>
              <a:t>が走りません。</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これを、一通り全部の</a:t>
            </a:r>
            <a:r>
              <a:rPr kumimoji="1" lang="en-US" altLang="ja-JP" sz="1200" b="0" kern="1200" dirty="0" smtClean="0">
                <a:solidFill>
                  <a:schemeClr val="tx1"/>
                </a:solidFill>
                <a:effectLst/>
                <a:latin typeface="Arial" charset="0"/>
                <a:ea typeface="ＭＳ Ｐゴシック" pitchFamily="50" charset="-128"/>
                <a:cs typeface="+mn-cs"/>
              </a:rPr>
              <a:t>asset</a:t>
            </a:r>
            <a:r>
              <a:rPr kumimoji="1" lang="ja-JP" altLang="en-US" sz="1200" b="0" kern="1200" dirty="0" smtClean="0">
                <a:solidFill>
                  <a:schemeClr val="tx1"/>
                </a:solidFill>
                <a:effectLst/>
                <a:latin typeface="Arial" charset="0"/>
                <a:ea typeface="ＭＳ Ｐゴシック" pitchFamily="50" charset="-128"/>
                <a:cs typeface="+mn-cs"/>
              </a:rPr>
              <a:t>をしたうえで、失敗したところを教えてくれるのが</a:t>
            </a:r>
            <a:r>
              <a:rPr kumimoji="1" lang="en-US" altLang="ja-JP" sz="1200" b="0" kern="1200" dirty="0" smtClean="0">
                <a:solidFill>
                  <a:schemeClr val="tx1"/>
                </a:solidFill>
                <a:effectLst/>
                <a:latin typeface="Arial" charset="0"/>
                <a:ea typeface="ＭＳ Ｐゴシック" pitchFamily="50" charset="-128"/>
                <a:cs typeface="+mn-cs"/>
              </a:rPr>
              <a:t>JUnit5</a:t>
            </a:r>
            <a:r>
              <a:rPr kumimoji="1" lang="ja-JP" altLang="en-US" sz="1200" b="0" kern="1200" dirty="0" smtClean="0">
                <a:solidFill>
                  <a:schemeClr val="tx1"/>
                </a:solidFill>
                <a:effectLst/>
                <a:latin typeface="Arial" charset="0"/>
                <a:ea typeface="ＭＳ Ｐゴシック" pitchFamily="50" charset="-128"/>
                <a:cs typeface="+mn-cs"/>
              </a:rPr>
              <a:t>から</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導入された、</a:t>
            </a:r>
            <a:r>
              <a:rPr kumimoji="1" lang="en-US" altLang="ja-JP" sz="1200" b="0" kern="1200" dirty="0" smtClean="0">
                <a:solidFill>
                  <a:schemeClr val="tx1"/>
                </a:solidFill>
                <a:effectLst/>
                <a:latin typeface="Arial" charset="0"/>
                <a:ea typeface="ＭＳ Ｐゴシック" pitchFamily="50" charset="-128"/>
                <a:cs typeface="+mn-cs"/>
              </a:rPr>
              <a:t>Grouped </a:t>
            </a:r>
            <a:r>
              <a:rPr kumimoji="1" lang="en-US" altLang="ja-JP" sz="1200" b="0" kern="1200" dirty="0" err="1" smtClean="0">
                <a:solidFill>
                  <a:schemeClr val="tx1"/>
                </a:solidFill>
                <a:effectLst/>
                <a:latin typeface="Arial" charset="0"/>
                <a:ea typeface="ＭＳ Ｐゴシック" pitchFamily="50" charset="-128"/>
                <a:cs typeface="+mn-cs"/>
              </a:rPr>
              <a:t>Assersion</a:t>
            </a:r>
            <a:r>
              <a:rPr kumimoji="1" lang="ja-JP" altLang="en-US" sz="1200" b="0" kern="1200" dirty="0" smtClean="0">
                <a:solidFill>
                  <a:schemeClr val="tx1"/>
                </a:solidFill>
                <a:effectLst/>
                <a:latin typeface="Arial" charset="0"/>
                <a:ea typeface="ＭＳ Ｐゴシック" pitchFamily="50" charset="-128"/>
                <a:cs typeface="+mn-cs"/>
              </a:rPr>
              <a:t>です。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53</a:t>
            </a:fld>
            <a:endParaRPr lang="en-US" altLang="ja-JP"/>
          </a:p>
        </p:txBody>
      </p:sp>
    </p:spTree>
    <p:extLst>
      <p:ext uri="{BB962C8B-B14F-4D97-AF65-F5344CB8AC3E}">
        <p14:creationId xmlns:p14="http://schemas.microsoft.com/office/powerpoint/2010/main" val="25228865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重要：</a:t>
            </a:r>
            <a:r>
              <a:rPr kumimoji="1" lang="en-US" altLang="ja-JP" sz="1200" b="1" kern="1200" dirty="0" smtClean="0">
                <a:solidFill>
                  <a:schemeClr val="tx1"/>
                </a:solidFill>
                <a:effectLst/>
                <a:latin typeface="Arial" charset="0"/>
                <a:ea typeface="ＭＳ Ｐゴシック" pitchFamily="50" charset="-128"/>
                <a:cs typeface="+mn-cs"/>
              </a:rPr>
              <a:t>Red-Green-Refactoring</a:t>
            </a:r>
            <a:r>
              <a:rPr kumimoji="1" lang="ja-JP" altLang="en-US" sz="1200" b="1" kern="1200" dirty="0" smtClean="0">
                <a:solidFill>
                  <a:schemeClr val="tx1"/>
                </a:solidFill>
                <a:effectLst/>
                <a:latin typeface="Arial" charset="0"/>
                <a:ea typeface="ＭＳ Ｐゴシック" pitchFamily="50" charset="-128"/>
                <a:cs typeface="+mn-cs"/>
              </a:rPr>
              <a:t>とは</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テスト駆動開発のメソドロジーの一つです。下記のような流れで機能開発</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更新を行うものです。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1.RED</a:t>
            </a:r>
          </a:p>
          <a:p>
            <a:r>
              <a:rPr kumimoji="1" lang="ja-JP" altLang="en-US" sz="1200" b="0" kern="1200" dirty="0" smtClean="0">
                <a:solidFill>
                  <a:schemeClr val="tx1"/>
                </a:solidFill>
                <a:effectLst/>
                <a:latin typeface="Arial" charset="0"/>
                <a:ea typeface="ＭＳ Ｐゴシック" pitchFamily="50" charset="-128"/>
                <a:cs typeface="+mn-cs"/>
              </a:rPr>
              <a:t>まずテストコードを書く。</a:t>
            </a:r>
          </a:p>
          <a:p>
            <a:r>
              <a:rPr kumimoji="1" lang="ja-JP" altLang="en-US" sz="1200" b="0" kern="1200" dirty="0" smtClean="0">
                <a:solidFill>
                  <a:schemeClr val="tx1"/>
                </a:solidFill>
                <a:effectLst/>
                <a:latin typeface="Arial" charset="0"/>
                <a:ea typeface="ＭＳ Ｐゴシック" pitchFamily="50" charset="-128"/>
                <a:cs typeface="+mn-cs"/>
              </a:rPr>
              <a:t>そして、テストケースが失敗する状態</a:t>
            </a:r>
            <a:r>
              <a:rPr kumimoji="1" lang="en-US" altLang="ja-JP" sz="1200" b="0" kern="1200" dirty="0" smtClean="0">
                <a:solidFill>
                  <a:schemeClr val="tx1"/>
                </a:solidFill>
                <a:effectLst/>
                <a:latin typeface="Arial" charset="0"/>
                <a:ea typeface="ＭＳ Ｐゴシック" pitchFamily="50" charset="-128"/>
                <a:cs typeface="+mn-cs"/>
              </a:rPr>
              <a:t>(RED)</a:t>
            </a:r>
            <a:r>
              <a:rPr kumimoji="1" lang="ja-JP" altLang="en-US" sz="1200" b="0" kern="1200" dirty="0" smtClean="0">
                <a:solidFill>
                  <a:schemeClr val="tx1"/>
                </a:solidFill>
                <a:effectLst/>
                <a:latin typeface="Arial" charset="0"/>
                <a:ea typeface="ＭＳ Ｐゴシック" pitchFamily="50" charset="-128"/>
                <a:cs typeface="+mn-cs"/>
              </a:rPr>
              <a:t>のプロダクションコードを作成する。</a:t>
            </a:r>
            <a:r>
              <a:rPr kumimoji="1" lang="en-US" altLang="ja-JP" sz="1200" b="0" kern="1200" dirty="0" smtClean="0">
                <a:solidFill>
                  <a:schemeClr val="tx1"/>
                </a:solidFill>
                <a:effectLst/>
                <a:latin typeface="Arial" charset="0"/>
                <a:ea typeface="ＭＳ Ｐゴシック" pitchFamily="50" charset="-128"/>
                <a:cs typeface="+mn-cs"/>
              </a:rPr>
              <a:t>(API</a:t>
            </a:r>
            <a:r>
              <a:rPr kumimoji="1" lang="ja-JP" altLang="en-US" sz="1200" b="0" kern="1200" dirty="0" smtClean="0">
                <a:solidFill>
                  <a:schemeClr val="tx1"/>
                </a:solidFill>
                <a:effectLst/>
                <a:latin typeface="Arial" charset="0"/>
                <a:ea typeface="ＭＳ Ｐゴシック" pitchFamily="50" charset="-128"/>
                <a:cs typeface="+mn-cs"/>
              </a:rPr>
              <a:t>の枠だけ作るでもいい</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2.GREEN</a:t>
            </a:r>
          </a:p>
          <a:p>
            <a:r>
              <a:rPr kumimoji="1" lang="ja-JP" altLang="en-US" sz="1200" b="0" kern="1200" dirty="0" smtClean="0">
                <a:solidFill>
                  <a:schemeClr val="tx1"/>
                </a:solidFill>
                <a:effectLst/>
                <a:latin typeface="Arial" charset="0"/>
                <a:ea typeface="ＭＳ Ｐゴシック" pitchFamily="50" charset="-128"/>
                <a:cs typeface="+mn-cs"/>
              </a:rPr>
              <a:t>テストケースが成功する状態</a:t>
            </a:r>
            <a:r>
              <a:rPr kumimoji="1" lang="en-US" altLang="ja-JP" sz="1200" b="0" kern="1200" dirty="0" smtClean="0">
                <a:solidFill>
                  <a:schemeClr val="tx1"/>
                </a:solidFill>
                <a:effectLst/>
                <a:latin typeface="Arial" charset="0"/>
                <a:ea typeface="ＭＳ Ｐゴシック" pitchFamily="50" charset="-128"/>
                <a:cs typeface="+mn-cs"/>
              </a:rPr>
              <a:t>(GREEN)</a:t>
            </a:r>
            <a:r>
              <a:rPr kumimoji="1" lang="ja-JP" altLang="en-US" sz="1200" b="0" kern="1200" dirty="0" smtClean="0">
                <a:solidFill>
                  <a:schemeClr val="tx1"/>
                </a:solidFill>
                <a:effectLst/>
                <a:latin typeface="Arial" charset="0"/>
                <a:ea typeface="ＭＳ Ｐゴシック" pitchFamily="50" charset="-128"/>
                <a:cs typeface="+mn-cs"/>
              </a:rPr>
              <a:t>の、最低限のプロダクションコードを書く。（汚くていい）</a:t>
            </a:r>
          </a:p>
          <a:p>
            <a:r>
              <a:rPr kumimoji="1" lang="en-US" altLang="ja-JP" sz="1200" b="0" kern="1200" dirty="0" smtClean="0">
                <a:solidFill>
                  <a:schemeClr val="tx1"/>
                </a:solidFill>
                <a:effectLst/>
                <a:latin typeface="Arial" charset="0"/>
                <a:ea typeface="ＭＳ Ｐゴシック" pitchFamily="50" charset="-128"/>
                <a:cs typeface="+mn-cs"/>
              </a:rPr>
              <a:t>3.REFACTOR</a:t>
            </a:r>
          </a:p>
          <a:p>
            <a:r>
              <a:rPr kumimoji="1" lang="ja-JP" altLang="en-US" sz="1200" b="0" kern="1200" dirty="0" smtClean="0">
                <a:solidFill>
                  <a:schemeClr val="tx1"/>
                </a:solidFill>
                <a:effectLst/>
                <a:latin typeface="Arial" charset="0"/>
                <a:ea typeface="ＭＳ Ｐゴシック" pitchFamily="50" charset="-128"/>
                <a:cs typeface="+mn-cs"/>
              </a:rPr>
              <a:t>プロダクションコードをリファクタリングしてきれいにする。</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この流れにすることによるメリットはたくさんあるのですが、</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シンプルに「テストコードの品質を上げる」という観点だと、下記の様な効果があります。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テストコードの不備により、テストが偶然</a:t>
            </a:r>
            <a:r>
              <a:rPr kumimoji="1" lang="en-US" altLang="ja-JP" sz="1200" b="0" kern="1200" dirty="0" smtClean="0">
                <a:solidFill>
                  <a:schemeClr val="tx1"/>
                </a:solidFill>
                <a:effectLst/>
                <a:latin typeface="Arial" charset="0"/>
                <a:ea typeface="ＭＳ Ｐゴシック" pitchFamily="50" charset="-128"/>
                <a:cs typeface="+mn-cs"/>
              </a:rPr>
              <a:t>OK</a:t>
            </a:r>
            <a:r>
              <a:rPr kumimoji="1" lang="ja-JP" altLang="en-US" sz="1200" b="0" kern="1200" dirty="0" smtClean="0">
                <a:solidFill>
                  <a:schemeClr val="tx1"/>
                </a:solidFill>
                <a:effectLst/>
                <a:latin typeface="Arial" charset="0"/>
                <a:ea typeface="ＭＳ Ｐゴシック" pitchFamily="50" charset="-128"/>
                <a:cs typeface="+mn-cs"/>
              </a:rPr>
              <a:t>になってしまう事を回避する</a:t>
            </a:r>
          </a:p>
          <a:p>
            <a:r>
              <a:rPr kumimoji="1" lang="ja-JP" altLang="en-US" sz="1200" b="0" kern="1200" dirty="0" smtClean="0">
                <a:solidFill>
                  <a:schemeClr val="tx1"/>
                </a:solidFill>
                <a:effectLst/>
                <a:latin typeface="Arial" charset="0"/>
                <a:ea typeface="ＭＳ Ｐゴシック" pitchFamily="50" charset="-128"/>
                <a:cs typeface="+mn-cs"/>
              </a:rPr>
              <a:t>* テストが実際には通っていないけれど、</a:t>
            </a:r>
            <a:r>
              <a:rPr kumimoji="1" lang="en-US" altLang="ja-JP" sz="1200" b="0" kern="1200" dirty="0" smtClean="0">
                <a:solidFill>
                  <a:schemeClr val="tx1"/>
                </a:solidFill>
                <a:effectLst/>
                <a:latin typeface="Arial" charset="0"/>
                <a:ea typeface="ＭＳ Ｐゴシック" pitchFamily="50" charset="-128"/>
                <a:cs typeface="+mn-cs"/>
              </a:rPr>
              <a:t>OK</a:t>
            </a:r>
            <a:r>
              <a:rPr kumimoji="1" lang="ja-JP" altLang="en-US" sz="1200" b="0" kern="1200" dirty="0" smtClean="0">
                <a:solidFill>
                  <a:schemeClr val="tx1"/>
                </a:solidFill>
                <a:effectLst/>
                <a:latin typeface="Arial" charset="0"/>
                <a:ea typeface="ＭＳ Ｐゴシック" pitchFamily="50" charset="-128"/>
                <a:cs typeface="+mn-cs"/>
              </a:rPr>
              <a:t>になってしまう事を回避する</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54</a:t>
            </a:fld>
            <a:endParaRPr lang="en-US" altLang="ja-JP"/>
          </a:p>
        </p:txBody>
      </p:sp>
    </p:spTree>
    <p:extLst>
      <p:ext uri="{BB962C8B-B14F-4D97-AF65-F5344CB8AC3E}">
        <p14:creationId xmlns:p14="http://schemas.microsoft.com/office/powerpoint/2010/main" val="28543180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56</a:t>
            </a:fld>
            <a:endParaRPr lang="en-US" altLang="ja-JP"/>
          </a:p>
        </p:txBody>
      </p:sp>
    </p:spTree>
    <p:extLst>
      <p:ext uri="{BB962C8B-B14F-4D97-AF65-F5344CB8AC3E}">
        <p14:creationId xmlns:p14="http://schemas.microsoft.com/office/powerpoint/2010/main" val="30488990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アサーションとは</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アサーションとは、テストの実行結果が、期待した結果と等しいかどうかを確認する事です。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では、大量のアサーションメソッドが容易されています。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非常に多岐にわたるため、基本中の基本のメソッドのみ紹介します。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err="1" smtClean="0">
                <a:solidFill>
                  <a:schemeClr val="tx1"/>
                </a:solidFill>
                <a:effectLst/>
                <a:latin typeface="Arial" charset="0"/>
                <a:ea typeface="ＭＳ Ｐゴシック" pitchFamily="50" charset="-128"/>
                <a:cs typeface="+mn-cs"/>
              </a:rPr>
              <a:t>assertEquals</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期待される値</a:t>
            </a:r>
            <a:r>
              <a:rPr kumimoji="1" lang="en-US" altLang="ja-JP" sz="1200" b="0" kern="1200" dirty="0" smtClean="0">
                <a:solidFill>
                  <a:schemeClr val="tx1"/>
                </a:solidFill>
                <a:effectLst/>
                <a:latin typeface="Arial" charset="0"/>
                <a:ea typeface="ＭＳ Ｐゴシック" pitchFamily="50" charset="-128"/>
                <a:cs typeface="+mn-cs"/>
              </a:rPr>
              <a:t>, </a:t>
            </a:r>
            <a:r>
              <a:rPr kumimoji="1" lang="ja-JP" altLang="en-US" sz="1200" b="0" kern="1200" dirty="0" smtClean="0">
                <a:solidFill>
                  <a:schemeClr val="tx1"/>
                </a:solidFill>
                <a:effectLst/>
                <a:latin typeface="Arial" charset="0"/>
                <a:ea typeface="ＭＳ Ｐゴシック" pitchFamily="50" charset="-128"/>
                <a:cs typeface="+mn-cs"/>
              </a:rPr>
              <a:t>実際の結果</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期待される値と、実際の値を比較し、値が異なる場合、例外をスローします。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（プリミティブの場合は</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err="1" smtClean="0">
                <a:solidFill>
                  <a:schemeClr val="tx1"/>
                </a:solidFill>
                <a:effectLst/>
                <a:latin typeface="Arial" charset="0"/>
                <a:ea typeface="ＭＳ Ｐゴシック" pitchFamily="50" charset="-128"/>
                <a:cs typeface="+mn-cs"/>
              </a:rPr>
              <a:t>での</a:t>
            </a:r>
            <a:r>
              <a:rPr kumimoji="1" lang="ja-JP" altLang="en-US" sz="1200" b="0" kern="1200" dirty="0" smtClean="0">
                <a:solidFill>
                  <a:schemeClr val="tx1"/>
                </a:solidFill>
                <a:effectLst/>
                <a:latin typeface="Arial" charset="0"/>
                <a:ea typeface="ＭＳ Ｐゴシック" pitchFamily="50" charset="-128"/>
                <a:cs typeface="+mn-cs"/>
              </a:rPr>
              <a:t>比較、オブジェクトの場合は</a:t>
            </a:r>
            <a:r>
              <a:rPr kumimoji="1" lang="en-US" altLang="ja-JP" sz="1200" b="0" kern="1200" dirty="0" smtClean="0">
                <a:solidFill>
                  <a:schemeClr val="tx1"/>
                </a:solidFill>
                <a:effectLst/>
                <a:latin typeface="Arial" charset="0"/>
                <a:ea typeface="ＭＳ Ｐゴシック" pitchFamily="50" charset="-128"/>
                <a:cs typeface="+mn-cs"/>
              </a:rPr>
              <a:t>equals</a:t>
            </a:r>
            <a:r>
              <a:rPr kumimoji="1" lang="ja-JP" altLang="en-US" sz="1200" b="0" kern="1200" dirty="0" smtClean="0">
                <a:solidFill>
                  <a:schemeClr val="tx1"/>
                </a:solidFill>
                <a:effectLst/>
                <a:latin typeface="Arial" charset="0"/>
                <a:ea typeface="ＭＳ Ｐゴシック" pitchFamily="50" charset="-128"/>
                <a:cs typeface="+mn-cs"/>
              </a:rPr>
              <a:t>メソッドでの比較になります）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テストケースが例外をスローした場合、</a:t>
            </a: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はテストケースが失敗したとみなし、</a:t>
            </a:r>
          </a:p>
          <a:p>
            <a:r>
              <a:rPr kumimoji="1" lang="ja-JP" altLang="en-US" sz="1200" b="0" kern="1200" dirty="0" smtClean="0">
                <a:solidFill>
                  <a:schemeClr val="tx1"/>
                </a:solidFill>
                <a:effectLst/>
                <a:latin typeface="Arial" charset="0"/>
                <a:ea typeface="ＭＳ Ｐゴシック" pitchFamily="50" charset="-128"/>
                <a:cs typeface="+mn-cs"/>
              </a:rPr>
              <a:t>レポートに失敗と表示してくれます。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57</a:t>
            </a:fld>
            <a:endParaRPr lang="en-US" altLang="ja-JP"/>
          </a:p>
        </p:txBody>
      </p:sp>
    </p:spTree>
    <p:extLst>
      <p:ext uri="{BB962C8B-B14F-4D97-AF65-F5344CB8AC3E}">
        <p14:creationId xmlns:p14="http://schemas.microsoft.com/office/powerpoint/2010/main" val="4661503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テストケースのグループ化</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仮に、以下のようなテストをするとします。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が初期状態のとき、</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0</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が初期状態のとき、</a:t>
            </a:r>
            <a:r>
              <a:rPr kumimoji="1" lang="en-US" altLang="ja-JP" sz="1200" b="0" kern="1200" dirty="0" err="1" smtClean="0">
                <a:solidFill>
                  <a:schemeClr val="tx1"/>
                </a:solidFill>
                <a:effectLst/>
                <a:latin typeface="Arial" charset="0"/>
                <a:ea typeface="ＭＳ Ｐゴシック" pitchFamily="50" charset="-128"/>
                <a:cs typeface="+mn-cs"/>
              </a:rPr>
              <a:t>isRegistered</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false</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が初期状態のとき、</a:t>
            </a:r>
            <a:r>
              <a:rPr kumimoji="1" lang="en-US" altLang="ja-JP" sz="1200" b="0" kern="1200" dirty="0" err="1" smtClean="0">
                <a:solidFill>
                  <a:schemeClr val="tx1"/>
                </a:solidFill>
                <a:effectLst/>
                <a:latin typeface="Arial" charset="0"/>
                <a:ea typeface="ＭＳ Ｐゴシック" pitchFamily="50" charset="-128"/>
                <a:cs typeface="+mn-cs"/>
              </a:rPr>
              <a:t>addStockNumber</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を渡すと、</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個含まれるとき、</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個含まれるとき、</a:t>
            </a:r>
            <a:r>
              <a:rPr kumimoji="1" lang="en-US" altLang="ja-JP" sz="1200" b="0" kern="1200" dirty="0" err="1" smtClean="0">
                <a:solidFill>
                  <a:schemeClr val="tx1"/>
                </a:solidFill>
                <a:effectLst/>
                <a:latin typeface="Arial" charset="0"/>
                <a:ea typeface="ＭＳ Ｐゴシック" pitchFamily="50" charset="-128"/>
                <a:cs typeface="+mn-cs"/>
              </a:rPr>
              <a:t>isRegistered</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true</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個含まれるとき、</a:t>
            </a:r>
            <a:r>
              <a:rPr kumimoji="1" lang="en-US" altLang="ja-JP" sz="1200" b="0" kern="1200" dirty="0" err="1" smtClean="0">
                <a:solidFill>
                  <a:schemeClr val="tx1"/>
                </a:solidFill>
                <a:effectLst/>
                <a:latin typeface="Arial" charset="0"/>
                <a:ea typeface="ＭＳ Ｐゴシック" pitchFamily="50" charset="-128"/>
                <a:cs typeface="+mn-cs"/>
              </a:rPr>
              <a:t>addStockNumber</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3</a:t>
            </a:r>
            <a:r>
              <a:rPr kumimoji="1" lang="ja-JP" altLang="en-US" sz="1200" b="0" kern="1200" dirty="0" smtClean="0">
                <a:solidFill>
                  <a:schemeClr val="tx1"/>
                </a:solidFill>
                <a:effectLst/>
                <a:latin typeface="Arial" charset="0"/>
                <a:ea typeface="ＭＳ Ｐゴシック" pitchFamily="50" charset="-128"/>
                <a:cs typeface="+mn-cs"/>
              </a:rPr>
              <a:t>を渡すと、</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3</a:t>
            </a:r>
            <a:r>
              <a:rPr kumimoji="1" lang="ja-JP" altLang="en-US" sz="1200" b="0" kern="1200" dirty="0" smtClean="0">
                <a:solidFill>
                  <a:schemeClr val="tx1"/>
                </a:solidFill>
                <a:effectLst/>
                <a:latin typeface="Arial" charset="0"/>
                <a:ea typeface="ＭＳ Ｐゴシック" pitchFamily="50" charset="-128"/>
                <a:cs typeface="+mn-cs"/>
              </a:rPr>
              <a:t>を返す</a:t>
            </a: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58</a:t>
            </a:fld>
            <a:endParaRPr lang="en-US" altLang="ja-JP"/>
          </a:p>
        </p:txBody>
      </p:sp>
    </p:spTree>
    <p:extLst>
      <p:ext uri="{BB962C8B-B14F-4D97-AF65-F5344CB8AC3E}">
        <p14:creationId xmlns:p14="http://schemas.microsoft.com/office/powerpoint/2010/main" val="3544013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単体テストとは</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いくつかあるテスト工程のうち、クラスや、メソッド等の最も小さい粒度で行う自動テストです。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対象のクラスやメソッドが、期待された動作をするか検証します。</a:t>
            </a: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この、「期待された動作」がそのまま「仕様」と言えます。</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絵的なもの：</a:t>
            </a:r>
            <a:r>
              <a:rPr kumimoji="1" lang="ja-JP" altLang="en-US" sz="1200" b="1" kern="1200" dirty="0" smtClean="0">
                <a:solidFill>
                  <a:schemeClr val="tx1"/>
                </a:solidFill>
                <a:effectLst/>
                <a:latin typeface="Arial" charset="0"/>
                <a:ea typeface="ＭＳ Ｐゴシック" pitchFamily="50" charset="-128"/>
                <a:cs typeface="+mn-cs"/>
              </a:rPr>
              <a:t>**単体テスト</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ここ</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0" kern="1200" dirty="0" err="1"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結合テスト、非機能テストの絵</a:t>
            </a:r>
            <a:r>
              <a:rPr kumimoji="1" lang="en-US" altLang="ja-JP" sz="1200" b="0" kern="1200" dirty="0" smtClean="0">
                <a:solidFill>
                  <a:schemeClr val="tx1"/>
                </a:solidFill>
                <a:effectLst/>
                <a:latin typeface="Arial" charset="0"/>
                <a:ea typeface="ＭＳ Ｐゴシック" pitchFamily="50" charset="-128"/>
                <a:cs typeface="+mn-cs"/>
              </a:rPr>
              <a:t>}</a:t>
            </a:r>
          </a:p>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a:t>
            </a:fld>
            <a:endParaRPr lang="en-US" altLang="ja-JP"/>
          </a:p>
        </p:txBody>
      </p:sp>
    </p:spTree>
    <p:extLst>
      <p:ext uri="{BB962C8B-B14F-4D97-AF65-F5344CB8AC3E}">
        <p14:creationId xmlns:p14="http://schemas.microsoft.com/office/powerpoint/2010/main" val="1236800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smtClean="0">
                <a:solidFill>
                  <a:schemeClr val="tx1"/>
                </a:solidFill>
                <a:effectLst/>
                <a:latin typeface="Arial" charset="0"/>
                <a:ea typeface="ＭＳ Ｐゴシック" pitchFamily="50" charset="-128"/>
                <a:cs typeface="+mn-cs"/>
              </a:rPr>
              <a:t>このまま述べ単でテストケース化すると、もうわけわからなくなりません</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サンプルだけだとそうでもないかもだけど、更にテストケースが増えてくるとﾔﾊﾞｲです</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そういう時に便利なのが、テストケースのグループ化です。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この時、テストケースをグループ化する方針として、大きく下記の二通りがあると思います。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 テスト対象のプロダクションコードの、メソッド単位でグループ化する</a:t>
            </a:r>
          </a:p>
          <a:p>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 共通の初期化処理を含むものでグループ化する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ここで、どうグループ化したら効率がよいかを考えてみます。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59</a:t>
            </a:fld>
            <a:endParaRPr lang="en-US" altLang="ja-JP"/>
          </a:p>
        </p:txBody>
      </p:sp>
    </p:spTree>
    <p:extLst>
      <p:ext uri="{BB962C8B-B14F-4D97-AF65-F5344CB8AC3E}">
        <p14:creationId xmlns:p14="http://schemas.microsoft.com/office/powerpoint/2010/main" val="18090314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パターン</a:t>
            </a:r>
            <a:r>
              <a:rPr kumimoji="1" lang="en-US" altLang="ja-JP" sz="1200" b="1" kern="1200" dirty="0" smtClean="0">
                <a:solidFill>
                  <a:schemeClr val="tx1"/>
                </a:solidFill>
                <a:effectLst/>
                <a:latin typeface="Arial" charset="0"/>
                <a:ea typeface="ＭＳ Ｐゴシック" pitchFamily="50" charset="-128"/>
                <a:cs typeface="+mn-cs"/>
              </a:rPr>
              <a:t>1.</a:t>
            </a:r>
            <a:r>
              <a:rPr kumimoji="1" lang="ja-JP" altLang="en-US" sz="1200" b="1" kern="1200" dirty="0" smtClean="0">
                <a:solidFill>
                  <a:schemeClr val="tx1"/>
                </a:solidFill>
                <a:effectLst/>
                <a:latin typeface="Arial" charset="0"/>
                <a:ea typeface="ＭＳ Ｐゴシック" pitchFamily="50" charset="-128"/>
                <a:cs typeface="+mn-cs"/>
              </a:rPr>
              <a:t>メソッド単位でグループ化する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この場合、下記のようになります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getStockNumber</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が初期状態のとき、</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0</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個含まれるとき、</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isRegistered</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が初期状態のとき、</a:t>
            </a:r>
            <a:r>
              <a:rPr kumimoji="1" lang="en-US" altLang="ja-JP" sz="1200" b="0" kern="1200" dirty="0" err="1" smtClean="0">
                <a:solidFill>
                  <a:schemeClr val="tx1"/>
                </a:solidFill>
                <a:effectLst/>
                <a:latin typeface="Arial" charset="0"/>
                <a:ea typeface="ＭＳ Ｐゴシック" pitchFamily="50" charset="-128"/>
                <a:cs typeface="+mn-cs"/>
              </a:rPr>
              <a:t>isRegistered</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false</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個含まれるとき、</a:t>
            </a:r>
            <a:r>
              <a:rPr kumimoji="1" lang="en-US" altLang="ja-JP" sz="1200" b="0" kern="1200" dirty="0" err="1" smtClean="0">
                <a:solidFill>
                  <a:schemeClr val="tx1"/>
                </a:solidFill>
                <a:effectLst/>
                <a:latin typeface="Arial" charset="0"/>
                <a:ea typeface="ＭＳ Ｐゴシック" pitchFamily="50" charset="-128"/>
                <a:cs typeface="+mn-cs"/>
              </a:rPr>
              <a:t>isRegistered</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true</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addStockNumber</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が初期状態のとき、</a:t>
            </a:r>
            <a:r>
              <a:rPr kumimoji="1" lang="en-US" altLang="ja-JP" sz="1200" b="0" kern="1200" dirty="0" err="1" smtClean="0">
                <a:solidFill>
                  <a:schemeClr val="tx1"/>
                </a:solidFill>
                <a:effectLst/>
                <a:latin typeface="Arial" charset="0"/>
                <a:ea typeface="ＭＳ Ｐゴシック" pitchFamily="50" charset="-128"/>
                <a:cs typeface="+mn-cs"/>
              </a:rPr>
              <a:t>addStockNumber</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を渡すと、</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個含まれるとき、</a:t>
            </a:r>
            <a:r>
              <a:rPr kumimoji="1" lang="en-US" altLang="ja-JP" sz="1200" b="0" kern="1200" dirty="0" err="1" smtClean="0">
                <a:solidFill>
                  <a:schemeClr val="tx1"/>
                </a:solidFill>
                <a:effectLst/>
                <a:latin typeface="Arial" charset="0"/>
                <a:ea typeface="ＭＳ Ｐゴシック" pitchFamily="50" charset="-128"/>
                <a:cs typeface="+mn-cs"/>
              </a:rPr>
              <a:t>addStockNumber</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3</a:t>
            </a:r>
            <a:r>
              <a:rPr kumimoji="1" lang="ja-JP" altLang="en-US" sz="1200" b="0" kern="1200" dirty="0" smtClean="0">
                <a:solidFill>
                  <a:schemeClr val="tx1"/>
                </a:solidFill>
                <a:effectLst/>
                <a:latin typeface="Arial" charset="0"/>
                <a:ea typeface="ＭＳ Ｐゴシック" pitchFamily="50" charset="-128"/>
                <a:cs typeface="+mn-cs"/>
              </a:rPr>
              <a:t>を渡すと、</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5</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なんかいまい</a:t>
            </a:r>
            <a:r>
              <a:rPr kumimoji="1" lang="ja-JP" altLang="en-US" sz="1200" b="0" kern="1200" dirty="0" err="1" smtClean="0">
                <a:solidFill>
                  <a:schemeClr val="tx1"/>
                </a:solidFill>
                <a:effectLst/>
                <a:latin typeface="Arial" charset="0"/>
                <a:ea typeface="ＭＳ Ｐゴシック" pitchFamily="50" charset="-128"/>
                <a:cs typeface="+mn-cs"/>
              </a:rPr>
              <a:t>ち</a:t>
            </a:r>
            <a:r>
              <a:rPr kumimoji="1" lang="ja-JP" altLang="en-US" sz="1200" b="0" kern="1200" dirty="0" smtClean="0">
                <a:solidFill>
                  <a:schemeClr val="tx1"/>
                </a:solidFill>
                <a:effectLst/>
                <a:latin typeface="Arial" charset="0"/>
                <a:ea typeface="ＭＳ Ｐゴシック" pitchFamily="50" charset="-128"/>
                <a:cs typeface="+mn-cs"/>
              </a:rPr>
              <a:t>じゃないです？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ぱっと見で網羅性もわかりづらいし、処理の共通化もやりにくそうです。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60</a:t>
            </a:fld>
            <a:endParaRPr lang="en-US" altLang="ja-JP"/>
          </a:p>
        </p:txBody>
      </p:sp>
    </p:spTree>
    <p:extLst>
      <p:ext uri="{BB962C8B-B14F-4D97-AF65-F5344CB8AC3E}">
        <p14:creationId xmlns:p14="http://schemas.microsoft.com/office/powerpoint/2010/main" val="13371393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パターン</a:t>
            </a:r>
            <a:r>
              <a:rPr kumimoji="1" lang="en-US" altLang="ja-JP" sz="1200" b="1" kern="1200" dirty="0" smtClean="0">
                <a:solidFill>
                  <a:schemeClr val="tx1"/>
                </a:solidFill>
                <a:effectLst/>
                <a:latin typeface="Arial" charset="0"/>
                <a:ea typeface="ＭＳ Ｐゴシック" pitchFamily="50" charset="-128"/>
                <a:cs typeface="+mn-cs"/>
              </a:rPr>
              <a:t>1.</a:t>
            </a:r>
            <a:r>
              <a:rPr kumimoji="1" lang="ja-JP" altLang="en-US" sz="1200" b="1" kern="1200" dirty="0" smtClean="0">
                <a:solidFill>
                  <a:schemeClr val="tx1"/>
                </a:solidFill>
                <a:effectLst/>
                <a:latin typeface="Arial" charset="0"/>
                <a:ea typeface="ＭＳ Ｐゴシック" pitchFamily="50" charset="-128"/>
                <a:cs typeface="+mn-cs"/>
              </a:rPr>
              <a:t>メソッド単位でグループ化する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この場合、下記のようになります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getStockNumber</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が初期状態のとき、</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0</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個含まれるとき、</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isRegistered</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が初期状態のとき、</a:t>
            </a:r>
            <a:r>
              <a:rPr kumimoji="1" lang="en-US" altLang="ja-JP" sz="1200" b="0" kern="1200" dirty="0" err="1" smtClean="0">
                <a:solidFill>
                  <a:schemeClr val="tx1"/>
                </a:solidFill>
                <a:effectLst/>
                <a:latin typeface="Arial" charset="0"/>
                <a:ea typeface="ＭＳ Ｐゴシック" pitchFamily="50" charset="-128"/>
                <a:cs typeface="+mn-cs"/>
              </a:rPr>
              <a:t>isRegistered</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false</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個含まれるとき、</a:t>
            </a:r>
            <a:r>
              <a:rPr kumimoji="1" lang="en-US" altLang="ja-JP" sz="1200" b="0" kern="1200" dirty="0" err="1" smtClean="0">
                <a:solidFill>
                  <a:schemeClr val="tx1"/>
                </a:solidFill>
                <a:effectLst/>
                <a:latin typeface="Arial" charset="0"/>
                <a:ea typeface="ＭＳ Ｐゴシック" pitchFamily="50" charset="-128"/>
                <a:cs typeface="+mn-cs"/>
              </a:rPr>
              <a:t>isRegistered</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true</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addStockNumber</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が初期状態のとき、</a:t>
            </a:r>
            <a:r>
              <a:rPr kumimoji="1" lang="en-US" altLang="ja-JP" sz="1200" b="0" kern="1200" dirty="0" err="1" smtClean="0">
                <a:solidFill>
                  <a:schemeClr val="tx1"/>
                </a:solidFill>
                <a:effectLst/>
                <a:latin typeface="Arial" charset="0"/>
                <a:ea typeface="ＭＳ Ｐゴシック" pitchFamily="50" charset="-128"/>
                <a:cs typeface="+mn-cs"/>
              </a:rPr>
              <a:t>addStockNumber</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を渡すと、</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個含まれるとき、</a:t>
            </a:r>
            <a:r>
              <a:rPr kumimoji="1" lang="en-US" altLang="ja-JP" sz="1200" b="0" kern="1200" dirty="0" err="1" smtClean="0">
                <a:solidFill>
                  <a:schemeClr val="tx1"/>
                </a:solidFill>
                <a:effectLst/>
                <a:latin typeface="Arial" charset="0"/>
                <a:ea typeface="ＭＳ Ｐゴシック" pitchFamily="50" charset="-128"/>
                <a:cs typeface="+mn-cs"/>
              </a:rPr>
              <a:t>addStockNumber</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3</a:t>
            </a:r>
            <a:r>
              <a:rPr kumimoji="1" lang="ja-JP" altLang="en-US" sz="1200" b="0" kern="1200" dirty="0" smtClean="0">
                <a:solidFill>
                  <a:schemeClr val="tx1"/>
                </a:solidFill>
                <a:effectLst/>
                <a:latin typeface="Arial" charset="0"/>
                <a:ea typeface="ＭＳ Ｐゴシック" pitchFamily="50" charset="-128"/>
                <a:cs typeface="+mn-cs"/>
              </a:rPr>
              <a:t>を渡すと、</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5</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なんかいまい</a:t>
            </a:r>
            <a:r>
              <a:rPr kumimoji="1" lang="ja-JP" altLang="en-US" sz="1200" b="0" kern="1200" dirty="0" err="1" smtClean="0">
                <a:solidFill>
                  <a:schemeClr val="tx1"/>
                </a:solidFill>
                <a:effectLst/>
                <a:latin typeface="Arial" charset="0"/>
                <a:ea typeface="ＭＳ Ｐゴシック" pitchFamily="50" charset="-128"/>
                <a:cs typeface="+mn-cs"/>
              </a:rPr>
              <a:t>ち</a:t>
            </a:r>
            <a:r>
              <a:rPr kumimoji="1" lang="ja-JP" altLang="en-US" sz="1200" b="0" kern="1200" dirty="0" smtClean="0">
                <a:solidFill>
                  <a:schemeClr val="tx1"/>
                </a:solidFill>
                <a:effectLst/>
                <a:latin typeface="Arial" charset="0"/>
                <a:ea typeface="ＭＳ Ｐゴシック" pitchFamily="50" charset="-128"/>
                <a:cs typeface="+mn-cs"/>
              </a:rPr>
              <a:t>じゃないです？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ぱっと見で網羅性もわかりづらいし、処理の共通化もやりにくそうです。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61</a:t>
            </a:fld>
            <a:endParaRPr lang="en-US" altLang="ja-JP"/>
          </a:p>
        </p:txBody>
      </p:sp>
    </p:spTree>
    <p:extLst>
      <p:ext uri="{BB962C8B-B14F-4D97-AF65-F5344CB8AC3E}">
        <p14:creationId xmlns:p14="http://schemas.microsoft.com/office/powerpoint/2010/main" val="40681265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パターン</a:t>
            </a:r>
            <a:r>
              <a:rPr kumimoji="1" lang="en-US" altLang="ja-JP" sz="1200" b="1" kern="1200" dirty="0" smtClean="0">
                <a:solidFill>
                  <a:schemeClr val="tx1"/>
                </a:solidFill>
                <a:effectLst/>
                <a:latin typeface="Arial" charset="0"/>
                <a:ea typeface="ＭＳ Ｐゴシック" pitchFamily="50" charset="-128"/>
                <a:cs typeface="+mn-cs"/>
              </a:rPr>
              <a:t>2.</a:t>
            </a:r>
            <a:r>
              <a:rPr kumimoji="1" lang="ja-JP" altLang="en-US" sz="1200" b="1" kern="1200" dirty="0" smtClean="0">
                <a:solidFill>
                  <a:schemeClr val="tx1"/>
                </a:solidFill>
                <a:effectLst/>
                <a:latin typeface="Arial" charset="0"/>
                <a:ea typeface="ＭＳ Ｐゴシック" pitchFamily="50" charset="-128"/>
                <a:cs typeface="+mn-cs"/>
              </a:rPr>
              <a:t>共通の初期化処理を含むものでグループ化する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が初期状態の時</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0</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isRegistered</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false</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addStockNumber</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を渡すと、</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個含まれるとき</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isRegistered</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true</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addStockNumber</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3</a:t>
            </a:r>
            <a:r>
              <a:rPr kumimoji="1" lang="ja-JP" altLang="en-US" sz="1200" b="0" kern="1200" dirty="0" smtClean="0">
                <a:solidFill>
                  <a:schemeClr val="tx1"/>
                </a:solidFill>
                <a:effectLst/>
                <a:latin typeface="Arial" charset="0"/>
                <a:ea typeface="ＭＳ Ｐゴシック" pitchFamily="50" charset="-128"/>
                <a:cs typeface="+mn-cs"/>
              </a:rPr>
              <a:t>を渡すと、</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5</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うん、なんかすっきりです！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実は</a:t>
            </a: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でグループ化するときも、↑のように初期状態ごとにまとめておくと、</a:t>
            </a:r>
          </a:p>
          <a:p>
            <a:r>
              <a:rPr kumimoji="1" lang="ja-JP" altLang="en-US" sz="1200" b="0" kern="1200" dirty="0" smtClean="0">
                <a:solidFill>
                  <a:schemeClr val="tx1"/>
                </a:solidFill>
                <a:effectLst/>
                <a:latin typeface="Arial" charset="0"/>
                <a:ea typeface="ＭＳ Ｐゴシック" pitchFamily="50" charset="-128"/>
                <a:cs typeface="+mn-cs"/>
              </a:rPr>
              <a:t>コードの初期化処理の共通化がきれいにかけて、非常に便利です。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62</a:t>
            </a:fld>
            <a:endParaRPr lang="en-US" altLang="ja-JP"/>
          </a:p>
        </p:txBody>
      </p:sp>
    </p:spTree>
    <p:extLst>
      <p:ext uri="{BB962C8B-B14F-4D97-AF65-F5344CB8AC3E}">
        <p14:creationId xmlns:p14="http://schemas.microsoft.com/office/powerpoint/2010/main" val="27233263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パターン</a:t>
            </a:r>
            <a:r>
              <a:rPr kumimoji="1" lang="en-US" altLang="ja-JP" sz="1200" b="1" kern="1200" dirty="0" smtClean="0">
                <a:solidFill>
                  <a:schemeClr val="tx1"/>
                </a:solidFill>
                <a:effectLst/>
                <a:latin typeface="Arial" charset="0"/>
                <a:ea typeface="ＭＳ Ｐゴシック" pitchFamily="50" charset="-128"/>
                <a:cs typeface="+mn-cs"/>
              </a:rPr>
              <a:t>2.</a:t>
            </a:r>
            <a:r>
              <a:rPr kumimoji="1" lang="ja-JP" altLang="en-US" sz="1200" b="1" kern="1200" dirty="0" smtClean="0">
                <a:solidFill>
                  <a:schemeClr val="tx1"/>
                </a:solidFill>
                <a:effectLst/>
                <a:latin typeface="Arial" charset="0"/>
                <a:ea typeface="ＭＳ Ｐゴシック" pitchFamily="50" charset="-128"/>
                <a:cs typeface="+mn-cs"/>
              </a:rPr>
              <a:t>共通の初期化処理を含むものでグループ化する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が初期状態の時</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0</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isRegistered</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false</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addStockNumber</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を渡すと、</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個含まれるとき</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isRegistered</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true</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addStockNumber</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3</a:t>
            </a:r>
            <a:r>
              <a:rPr kumimoji="1" lang="ja-JP" altLang="en-US" sz="1200" b="0" kern="1200" dirty="0" smtClean="0">
                <a:solidFill>
                  <a:schemeClr val="tx1"/>
                </a:solidFill>
                <a:effectLst/>
                <a:latin typeface="Arial" charset="0"/>
                <a:ea typeface="ＭＳ Ｐゴシック" pitchFamily="50" charset="-128"/>
                <a:cs typeface="+mn-cs"/>
              </a:rPr>
              <a:t>を渡すと、</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5</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うん、なんかすっきりです！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実は</a:t>
            </a: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でグループ化するときも、↑のように初期状態ごとにまとめておくと、</a:t>
            </a:r>
          </a:p>
          <a:p>
            <a:r>
              <a:rPr kumimoji="1" lang="ja-JP" altLang="en-US" sz="1200" b="0" kern="1200" dirty="0" smtClean="0">
                <a:solidFill>
                  <a:schemeClr val="tx1"/>
                </a:solidFill>
                <a:effectLst/>
                <a:latin typeface="Arial" charset="0"/>
                <a:ea typeface="ＭＳ Ｐゴシック" pitchFamily="50" charset="-128"/>
                <a:cs typeface="+mn-cs"/>
              </a:rPr>
              <a:t>コードの初期化処理の共通化がきれいにかけて、非常に便利です。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63</a:t>
            </a:fld>
            <a:endParaRPr lang="en-US" altLang="ja-JP"/>
          </a:p>
        </p:txBody>
      </p:sp>
    </p:spTree>
    <p:extLst>
      <p:ext uri="{BB962C8B-B14F-4D97-AF65-F5344CB8AC3E}">
        <p14:creationId xmlns:p14="http://schemas.microsoft.com/office/powerpoint/2010/main" val="21358902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64</a:t>
            </a:fld>
            <a:endParaRPr lang="en-US" altLang="ja-JP"/>
          </a:p>
        </p:txBody>
      </p:sp>
    </p:spTree>
    <p:extLst>
      <p:ext uri="{BB962C8B-B14F-4D97-AF65-F5344CB8AC3E}">
        <p14:creationId xmlns:p14="http://schemas.microsoft.com/office/powerpoint/2010/main" val="20723433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65</a:t>
            </a:fld>
            <a:endParaRPr lang="en-US" altLang="ja-JP"/>
          </a:p>
        </p:txBody>
      </p:sp>
    </p:spTree>
    <p:extLst>
      <p:ext uri="{BB962C8B-B14F-4D97-AF65-F5344CB8AC3E}">
        <p14:creationId xmlns:p14="http://schemas.microsoft.com/office/powerpoint/2010/main" val="17545117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66</a:t>
            </a:fld>
            <a:endParaRPr lang="en-US" altLang="ja-JP"/>
          </a:p>
        </p:txBody>
      </p:sp>
    </p:spTree>
    <p:extLst>
      <p:ext uri="{BB962C8B-B14F-4D97-AF65-F5344CB8AC3E}">
        <p14:creationId xmlns:p14="http://schemas.microsoft.com/office/powerpoint/2010/main" val="8729170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67</a:t>
            </a:fld>
            <a:endParaRPr lang="en-US" altLang="ja-JP"/>
          </a:p>
        </p:txBody>
      </p:sp>
    </p:spTree>
    <p:extLst>
      <p:ext uri="{BB962C8B-B14F-4D97-AF65-F5344CB8AC3E}">
        <p14:creationId xmlns:p14="http://schemas.microsoft.com/office/powerpoint/2010/main" val="2588401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68</a:t>
            </a:fld>
            <a:endParaRPr lang="en-US" altLang="ja-JP"/>
          </a:p>
        </p:txBody>
      </p:sp>
    </p:spTree>
    <p:extLst>
      <p:ext uri="{BB962C8B-B14F-4D97-AF65-F5344CB8AC3E}">
        <p14:creationId xmlns:p14="http://schemas.microsoft.com/office/powerpoint/2010/main" val="3856359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自動テストのメリット</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何度でも</a:t>
            </a:r>
          </a:p>
          <a:p>
            <a:r>
              <a:rPr kumimoji="1" lang="ja-JP" altLang="en-US" sz="1200" b="0" kern="1200" dirty="0" smtClean="0">
                <a:solidFill>
                  <a:schemeClr val="tx1"/>
                </a:solidFill>
                <a:effectLst/>
                <a:latin typeface="Arial" charset="0"/>
                <a:ea typeface="ＭＳ Ｐゴシック" pitchFamily="50" charset="-128"/>
                <a:cs typeface="+mn-cs"/>
              </a:rPr>
              <a:t>    * リグレッションテストを何回も実行するのが劇的に楽になります</a:t>
            </a:r>
          </a:p>
          <a:p>
            <a:r>
              <a:rPr kumimoji="1" lang="ja-JP" altLang="en-US" sz="1200" b="0" kern="1200" dirty="0" smtClean="0">
                <a:solidFill>
                  <a:schemeClr val="tx1"/>
                </a:solidFill>
                <a:effectLst/>
                <a:latin typeface="Arial" charset="0"/>
                <a:ea typeface="ＭＳ Ｐゴシック" pitchFamily="50" charset="-128"/>
                <a:cs typeface="+mn-cs"/>
              </a:rPr>
              <a:t>    * これがもたらす圧倒的安心感により、リファクタリングをしやすくなります</a:t>
            </a:r>
          </a:p>
          <a:p>
            <a:r>
              <a:rPr kumimoji="1" lang="ja-JP" altLang="en-US" sz="1200" b="0" kern="1200" dirty="0" smtClean="0">
                <a:solidFill>
                  <a:schemeClr val="tx1"/>
                </a:solidFill>
                <a:effectLst/>
                <a:latin typeface="Arial" charset="0"/>
                <a:ea typeface="ＭＳ Ｐゴシック" pitchFamily="50" charset="-128"/>
                <a:cs typeface="+mn-cs"/>
              </a:rPr>
              <a:t>    * ひいては技術的負債の早期返済、本質的な部分の実装に集中する事が出来るようになります</a:t>
            </a:r>
          </a:p>
          <a:p>
            <a:r>
              <a:rPr kumimoji="1" lang="ja-JP" altLang="en-US" sz="1200" b="0" kern="1200" dirty="0" smtClean="0">
                <a:solidFill>
                  <a:schemeClr val="tx1"/>
                </a:solidFill>
                <a:effectLst/>
                <a:latin typeface="Arial" charset="0"/>
                <a:ea typeface="ＭＳ Ｐゴシック" pitchFamily="50" charset="-128"/>
                <a:cs typeface="+mn-cs"/>
              </a:rPr>
              <a:t>* 誰でも</a:t>
            </a:r>
          </a:p>
          <a:p>
            <a:r>
              <a:rPr kumimoji="1" lang="ja-JP" altLang="en-US" sz="1200" b="0" kern="1200" dirty="0" smtClean="0">
                <a:solidFill>
                  <a:schemeClr val="tx1"/>
                </a:solidFill>
                <a:effectLst/>
                <a:latin typeface="Arial" charset="0"/>
                <a:ea typeface="ＭＳ Ｐゴシック" pitchFamily="50" charset="-128"/>
                <a:cs typeface="+mn-cs"/>
              </a:rPr>
              <a:t>    * プロダクションコードを実装した人がいなくなってしまったら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 顔も知らない人のプロダクションコードを引き継ぐ事になってしまったら</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 他人が作った、動いているプロダクションコードに手を入れるの、凄く怖くないですか</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 でも単体テストが自動化されていれば！変ないじり方して障害を作りこんでしまっても、すぐに気づいて修正が出来ます！</a:t>
            </a:r>
          </a:p>
          <a:p>
            <a:r>
              <a:rPr kumimoji="1" lang="ja-JP" altLang="en-US" sz="1200" b="0" kern="1200" dirty="0" smtClean="0">
                <a:solidFill>
                  <a:schemeClr val="tx1"/>
                </a:solidFill>
                <a:effectLst/>
                <a:latin typeface="Arial" charset="0"/>
                <a:ea typeface="ＭＳ Ｐゴシック" pitchFamily="50" charset="-128"/>
                <a:cs typeface="+mn-cs"/>
              </a:rPr>
              <a:t>* いつでも</a:t>
            </a:r>
          </a:p>
          <a:p>
            <a:r>
              <a:rPr kumimoji="1" lang="ja-JP" altLang="en-US" sz="1200" b="0" kern="1200" dirty="0" smtClean="0">
                <a:solidFill>
                  <a:schemeClr val="tx1"/>
                </a:solidFill>
                <a:effectLst/>
                <a:latin typeface="Arial" charset="0"/>
                <a:ea typeface="ＭＳ Ｐゴシック" pitchFamily="50" charset="-128"/>
                <a:cs typeface="+mn-cs"/>
              </a:rPr>
              <a:t>    * いつでも実行できます</a:t>
            </a:r>
          </a:p>
          <a:p>
            <a:r>
              <a:rPr kumimoji="1" lang="ja-JP" altLang="en-US" sz="1200" b="0" kern="1200" dirty="0" smtClean="0">
                <a:solidFill>
                  <a:schemeClr val="tx1"/>
                </a:solidFill>
                <a:effectLst/>
                <a:latin typeface="Arial" charset="0"/>
                <a:ea typeface="ＭＳ Ｐゴシック" pitchFamily="50" charset="-128"/>
                <a:cs typeface="+mn-cs"/>
              </a:rPr>
              <a:t>    * 修正したらすぐテスト！！コミットしてもテスト！！毎日定期的にテスト！！</a:t>
            </a:r>
          </a:p>
          <a:p>
            <a:r>
              <a:rPr kumimoji="1" lang="ja-JP" altLang="en-US" sz="1200" b="0" kern="1200" dirty="0" smtClean="0">
                <a:solidFill>
                  <a:schemeClr val="tx1"/>
                </a:solidFill>
                <a:effectLst/>
                <a:latin typeface="Arial" charset="0"/>
                <a:ea typeface="ＭＳ Ｐゴシック" pitchFamily="50" charset="-128"/>
                <a:cs typeface="+mn-cs"/>
              </a:rPr>
              <a:t>    * これにより、不具合を早期に検出</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対処する事で、後工程での手戻りを抑止できます</a:t>
            </a:r>
          </a:p>
          <a:p>
            <a:r>
              <a:rPr kumimoji="1" lang="ja-JP" altLang="en-US" sz="1200" b="0" kern="1200" dirty="0" smtClean="0">
                <a:solidFill>
                  <a:schemeClr val="tx1"/>
                </a:solidFill>
                <a:effectLst/>
                <a:latin typeface="Arial" charset="0"/>
                <a:ea typeface="ＭＳ Ｐゴシック" pitchFamily="50" charset="-128"/>
                <a:cs typeface="+mn-cs"/>
              </a:rPr>
              <a:t>* どこでも</a:t>
            </a:r>
          </a:p>
          <a:p>
            <a:r>
              <a:rPr kumimoji="1" lang="ja-JP" altLang="en-US" sz="1200" b="0" kern="1200" dirty="0" smtClean="0">
                <a:solidFill>
                  <a:schemeClr val="tx1"/>
                </a:solidFill>
                <a:effectLst/>
                <a:latin typeface="Arial" charset="0"/>
                <a:ea typeface="ＭＳ Ｐゴシック" pitchFamily="50" charset="-128"/>
                <a:cs typeface="+mn-cs"/>
              </a:rPr>
              <a:t>    * どこでも実行できます</a:t>
            </a:r>
          </a:p>
          <a:p>
            <a:r>
              <a:rPr kumimoji="1" lang="ja-JP" altLang="en-US" sz="1200" b="0" kern="1200" dirty="0" smtClean="0">
                <a:solidFill>
                  <a:schemeClr val="tx1"/>
                </a:solidFill>
                <a:effectLst/>
                <a:latin typeface="Arial" charset="0"/>
                <a:ea typeface="ＭＳ Ｐゴシック" pitchFamily="50" charset="-128"/>
                <a:cs typeface="+mn-cs"/>
              </a:rPr>
              <a:t>    * なので、こっそり自分の</a:t>
            </a:r>
            <a:r>
              <a:rPr kumimoji="1" lang="en-US" altLang="ja-JP" sz="1200" b="0" kern="1200" dirty="0" smtClean="0">
                <a:solidFill>
                  <a:schemeClr val="tx1"/>
                </a:solidFill>
                <a:effectLst/>
                <a:latin typeface="Arial" charset="0"/>
                <a:ea typeface="ＭＳ Ｐゴシック" pitchFamily="50" charset="-128"/>
                <a:cs typeface="+mn-cs"/>
              </a:rPr>
              <a:t>PC</a:t>
            </a:r>
            <a:r>
              <a:rPr kumimoji="1" lang="ja-JP" altLang="en-US" sz="1200" b="0" kern="1200" dirty="0" smtClean="0">
                <a:solidFill>
                  <a:schemeClr val="tx1"/>
                </a:solidFill>
                <a:effectLst/>
                <a:latin typeface="Arial" charset="0"/>
                <a:ea typeface="ＭＳ Ｐゴシック" pitchFamily="50" charset="-128"/>
                <a:cs typeface="+mn-cs"/>
              </a:rPr>
              <a:t>でテストかけてからコミット、みたいのも</a:t>
            </a:r>
            <a:r>
              <a:rPr kumimoji="1" lang="en-US" altLang="ja-JP" sz="1200" b="0" kern="1200" dirty="0" smtClean="0">
                <a:solidFill>
                  <a:schemeClr val="tx1"/>
                </a:solidFill>
                <a:effectLst/>
                <a:latin typeface="Arial" charset="0"/>
                <a:ea typeface="ＭＳ Ｐゴシック" pitchFamily="50" charset="-128"/>
                <a:cs typeface="+mn-cs"/>
              </a:rPr>
              <a:t>…</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a:t>
            </a:fld>
            <a:endParaRPr lang="en-US" altLang="ja-JP"/>
          </a:p>
        </p:txBody>
      </p:sp>
    </p:spTree>
    <p:extLst>
      <p:ext uri="{BB962C8B-B14F-4D97-AF65-F5344CB8AC3E}">
        <p14:creationId xmlns:p14="http://schemas.microsoft.com/office/powerpoint/2010/main" val="24448812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69</a:t>
            </a:fld>
            <a:endParaRPr lang="en-US" altLang="ja-JP"/>
          </a:p>
        </p:txBody>
      </p:sp>
    </p:spTree>
    <p:extLst>
      <p:ext uri="{BB962C8B-B14F-4D97-AF65-F5344CB8AC3E}">
        <p14:creationId xmlns:p14="http://schemas.microsoft.com/office/powerpoint/2010/main" val="23124074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70</a:t>
            </a:fld>
            <a:endParaRPr lang="en-US" altLang="ja-JP"/>
          </a:p>
        </p:txBody>
      </p:sp>
    </p:spTree>
    <p:extLst>
      <p:ext uri="{BB962C8B-B14F-4D97-AF65-F5344CB8AC3E}">
        <p14:creationId xmlns:p14="http://schemas.microsoft.com/office/powerpoint/2010/main" val="34737130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71</a:t>
            </a:fld>
            <a:endParaRPr lang="en-US" altLang="ja-JP"/>
          </a:p>
        </p:txBody>
      </p:sp>
    </p:spTree>
    <p:extLst>
      <p:ext uri="{BB962C8B-B14F-4D97-AF65-F5344CB8AC3E}">
        <p14:creationId xmlns:p14="http://schemas.microsoft.com/office/powerpoint/2010/main" val="17477337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72</a:t>
            </a:fld>
            <a:endParaRPr lang="en-US" altLang="ja-JP"/>
          </a:p>
        </p:txBody>
      </p:sp>
    </p:spTree>
    <p:extLst>
      <p:ext uri="{BB962C8B-B14F-4D97-AF65-F5344CB8AC3E}">
        <p14:creationId xmlns:p14="http://schemas.microsoft.com/office/powerpoint/2010/main" val="9044437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73</a:t>
            </a:fld>
            <a:endParaRPr lang="en-US" altLang="ja-JP"/>
          </a:p>
        </p:txBody>
      </p:sp>
    </p:spTree>
    <p:extLst>
      <p:ext uri="{BB962C8B-B14F-4D97-AF65-F5344CB8AC3E}">
        <p14:creationId xmlns:p14="http://schemas.microsoft.com/office/powerpoint/2010/main" val="40480567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パターン</a:t>
            </a:r>
            <a:r>
              <a:rPr kumimoji="1" lang="en-US" altLang="ja-JP" sz="1200" b="1" kern="1200" dirty="0" smtClean="0">
                <a:solidFill>
                  <a:schemeClr val="tx1"/>
                </a:solidFill>
                <a:effectLst/>
                <a:latin typeface="Arial" charset="0"/>
                <a:ea typeface="ＭＳ Ｐゴシック" pitchFamily="50" charset="-128"/>
                <a:cs typeface="+mn-cs"/>
              </a:rPr>
              <a:t>1.</a:t>
            </a:r>
            <a:r>
              <a:rPr kumimoji="1" lang="ja-JP" altLang="en-US" sz="1200" b="1" kern="1200" dirty="0" smtClean="0">
                <a:solidFill>
                  <a:schemeClr val="tx1"/>
                </a:solidFill>
                <a:effectLst/>
                <a:latin typeface="Arial" charset="0"/>
                <a:ea typeface="ＭＳ Ｐゴシック" pitchFamily="50" charset="-128"/>
                <a:cs typeface="+mn-cs"/>
              </a:rPr>
              <a:t>メソッド単位でグループ化する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この場合、下記のようになります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getStockNumber</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が初期状態のとき、</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0</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個含まれるとき、</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isRegistered</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が初期状態のとき、</a:t>
            </a:r>
            <a:r>
              <a:rPr kumimoji="1" lang="en-US" altLang="ja-JP" sz="1200" b="0" kern="1200" dirty="0" err="1" smtClean="0">
                <a:solidFill>
                  <a:schemeClr val="tx1"/>
                </a:solidFill>
                <a:effectLst/>
                <a:latin typeface="Arial" charset="0"/>
                <a:ea typeface="ＭＳ Ｐゴシック" pitchFamily="50" charset="-128"/>
                <a:cs typeface="+mn-cs"/>
              </a:rPr>
              <a:t>isRegistered</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false</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個含まれるとき、</a:t>
            </a:r>
            <a:r>
              <a:rPr kumimoji="1" lang="en-US" altLang="ja-JP" sz="1200" b="0" kern="1200" dirty="0" err="1" smtClean="0">
                <a:solidFill>
                  <a:schemeClr val="tx1"/>
                </a:solidFill>
                <a:effectLst/>
                <a:latin typeface="Arial" charset="0"/>
                <a:ea typeface="ＭＳ Ｐゴシック" pitchFamily="50" charset="-128"/>
                <a:cs typeface="+mn-cs"/>
              </a:rPr>
              <a:t>isRegistered</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を指定すると</a:t>
            </a:r>
            <a:r>
              <a:rPr kumimoji="1" lang="en-US" altLang="ja-JP" sz="1200" b="0" kern="1200" dirty="0" smtClean="0">
                <a:solidFill>
                  <a:schemeClr val="tx1"/>
                </a:solidFill>
                <a:effectLst/>
                <a:latin typeface="Arial" charset="0"/>
                <a:ea typeface="ＭＳ Ｐゴシック" pitchFamily="50" charset="-128"/>
                <a:cs typeface="+mn-cs"/>
              </a:rPr>
              <a:t>true</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addStockNumber</a:t>
            </a:r>
            <a:endParaRPr kumimoji="1" lang="en-US" altLang="ja-JP"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が初期状態のとき、</a:t>
            </a:r>
            <a:r>
              <a:rPr kumimoji="1" lang="en-US" altLang="ja-JP" sz="1200" b="0" kern="1200" dirty="0" err="1" smtClean="0">
                <a:solidFill>
                  <a:schemeClr val="tx1"/>
                </a:solidFill>
                <a:effectLst/>
                <a:latin typeface="Arial" charset="0"/>
                <a:ea typeface="ＭＳ Ｐゴシック" pitchFamily="50" charset="-128"/>
                <a:cs typeface="+mn-cs"/>
              </a:rPr>
              <a:t>addStockNumber</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を渡すと、</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ItemStock</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個含まれるとき、</a:t>
            </a:r>
            <a:r>
              <a:rPr kumimoji="1" lang="en-US" altLang="ja-JP" sz="1200" b="0" kern="1200" dirty="0" err="1" smtClean="0">
                <a:solidFill>
                  <a:schemeClr val="tx1"/>
                </a:solidFill>
                <a:effectLst/>
                <a:latin typeface="Arial" charset="0"/>
                <a:ea typeface="ＭＳ Ｐゴシック" pitchFamily="50" charset="-128"/>
                <a:cs typeface="+mn-cs"/>
              </a:rPr>
              <a:t>addStockNumber</a:t>
            </a:r>
            <a:r>
              <a:rPr kumimoji="1" lang="ja-JP" altLang="en-US" sz="1200" b="0" kern="1200" dirty="0" smtClean="0">
                <a:solidFill>
                  <a:schemeClr val="tx1"/>
                </a:solidFill>
                <a:effectLst/>
                <a:latin typeface="Arial" charset="0"/>
                <a:ea typeface="ＭＳ Ｐゴシック" pitchFamily="50" charset="-128"/>
                <a:cs typeface="+mn-cs"/>
              </a:rPr>
              <a:t>に</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3</a:t>
            </a:r>
            <a:r>
              <a:rPr kumimoji="1" lang="ja-JP" altLang="en-US" sz="1200" b="0" kern="1200" dirty="0" smtClean="0">
                <a:solidFill>
                  <a:schemeClr val="tx1"/>
                </a:solidFill>
                <a:effectLst/>
                <a:latin typeface="Arial" charset="0"/>
                <a:ea typeface="ＭＳ Ｐゴシック" pitchFamily="50" charset="-128"/>
                <a:cs typeface="+mn-cs"/>
              </a:rPr>
              <a:t>を渡すと、</a:t>
            </a:r>
            <a:r>
              <a:rPr kumimoji="1" lang="en-US" altLang="ja-JP" sz="1200" b="0" kern="1200" dirty="0" err="1" smtClean="0">
                <a:solidFill>
                  <a:schemeClr val="tx1"/>
                </a:solidFill>
                <a:effectLst/>
                <a:latin typeface="Arial" charset="0"/>
                <a:ea typeface="ＭＳ Ｐゴシック" pitchFamily="50" charset="-128"/>
                <a:cs typeface="+mn-cs"/>
              </a:rPr>
              <a:t>getStockNumber</a:t>
            </a:r>
            <a:r>
              <a:rPr kumimoji="1" lang="en-US" altLang="ja-JP" sz="1200" b="0" kern="1200" dirty="0" smtClean="0">
                <a:solidFill>
                  <a:schemeClr val="tx1"/>
                </a:solidFill>
                <a:effectLst/>
                <a:latin typeface="Arial" charset="0"/>
                <a:ea typeface="ＭＳ Ｐゴシック" pitchFamily="50" charset="-128"/>
                <a:cs typeface="+mn-cs"/>
              </a:rPr>
              <a:t>("</a:t>
            </a:r>
            <a:r>
              <a:rPr kumimoji="1" lang="en-US" altLang="ja-JP" sz="1200" b="0" kern="1200" dirty="0" err="1" smtClean="0">
                <a:solidFill>
                  <a:schemeClr val="tx1"/>
                </a:solidFill>
                <a:effectLst/>
                <a:latin typeface="Arial" charset="0"/>
                <a:ea typeface="ＭＳ Ｐゴシック" pitchFamily="50" charset="-128"/>
                <a:cs typeface="+mn-cs"/>
              </a:rPr>
              <a:t>ItemA</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が</a:t>
            </a:r>
            <a:r>
              <a:rPr kumimoji="1" lang="en-US" altLang="ja-JP" sz="1200" b="0" kern="1200" dirty="0" smtClean="0">
                <a:solidFill>
                  <a:schemeClr val="tx1"/>
                </a:solidFill>
                <a:effectLst/>
                <a:latin typeface="Arial" charset="0"/>
                <a:ea typeface="ＭＳ Ｐゴシック" pitchFamily="50" charset="-128"/>
                <a:cs typeface="+mn-cs"/>
              </a:rPr>
              <a:t>5</a:t>
            </a:r>
            <a:r>
              <a:rPr kumimoji="1" lang="ja-JP" altLang="en-US" sz="1200" b="0" kern="1200" dirty="0" smtClean="0">
                <a:solidFill>
                  <a:schemeClr val="tx1"/>
                </a:solidFill>
                <a:effectLst/>
                <a:latin typeface="Arial" charset="0"/>
                <a:ea typeface="ＭＳ Ｐゴシック" pitchFamily="50" charset="-128"/>
                <a:cs typeface="+mn-cs"/>
              </a:rPr>
              <a:t>を返す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なんかいまい</a:t>
            </a:r>
            <a:r>
              <a:rPr kumimoji="1" lang="ja-JP" altLang="en-US" sz="1200" b="0" kern="1200" dirty="0" err="1" smtClean="0">
                <a:solidFill>
                  <a:schemeClr val="tx1"/>
                </a:solidFill>
                <a:effectLst/>
                <a:latin typeface="Arial" charset="0"/>
                <a:ea typeface="ＭＳ Ｐゴシック" pitchFamily="50" charset="-128"/>
                <a:cs typeface="+mn-cs"/>
              </a:rPr>
              <a:t>ち</a:t>
            </a:r>
            <a:r>
              <a:rPr kumimoji="1" lang="ja-JP" altLang="en-US" sz="1200" b="0" kern="1200" dirty="0" smtClean="0">
                <a:solidFill>
                  <a:schemeClr val="tx1"/>
                </a:solidFill>
                <a:effectLst/>
                <a:latin typeface="Arial" charset="0"/>
                <a:ea typeface="ＭＳ Ｐゴシック" pitchFamily="50" charset="-128"/>
                <a:cs typeface="+mn-cs"/>
              </a:rPr>
              <a:t>じゃないです？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ぱっと見で網羅性もわかりづらいし、処理の共通化もやりにくそうです。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74</a:t>
            </a:fld>
            <a:endParaRPr lang="en-US" altLang="ja-JP"/>
          </a:p>
        </p:txBody>
      </p:sp>
    </p:spTree>
    <p:extLst>
      <p:ext uri="{BB962C8B-B14F-4D97-AF65-F5344CB8AC3E}">
        <p14:creationId xmlns:p14="http://schemas.microsoft.com/office/powerpoint/2010/main" val="25847647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Test Fixture</a:t>
            </a:r>
            <a:r>
              <a:rPr kumimoji="1" lang="ja-JP" altLang="en-US" sz="1200" b="1" kern="1200" dirty="0" smtClean="0">
                <a:solidFill>
                  <a:schemeClr val="tx1"/>
                </a:solidFill>
                <a:effectLst/>
                <a:latin typeface="Arial" charset="0"/>
                <a:ea typeface="ＭＳ Ｐゴシック" pitchFamily="50" charset="-128"/>
                <a:cs typeface="+mn-cs"/>
              </a:rPr>
              <a:t>について</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テストの実行時に必要とされるすべてのデータや、状態のことを、</a:t>
            </a:r>
            <a:r>
              <a:rPr kumimoji="1" lang="en-US" altLang="ja-JP" sz="1200" b="0" kern="1200" dirty="0" smtClean="0">
                <a:solidFill>
                  <a:schemeClr val="tx1"/>
                </a:solidFill>
                <a:effectLst/>
                <a:latin typeface="Arial" charset="0"/>
                <a:ea typeface="ＭＳ Ｐゴシック" pitchFamily="50" charset="-128"/>
                <a:cs typeface="+mn-cs"/>
              </a:rPr>
              <a:t>Test Fixture</a:t>
            </a:r>
            <a:r>
              <a:rPr kumimoji="1" lang="ja-JP" altLang="en-US" sz="1200" b="0" kern="1200" dirty="0" smtClean="0">
                <a:solidFill>
                  <a:schemeClr val="tx1"/>
                </a:solidFill>
                <a:effectLst/>
                <a:latin typeface="Arial" charset="0"/>
                <a:ea typeface="ＭＳ Ｐゴシック" pitchFamily="50" charset="-128"/>
                <a:cs typeface="+mn-cs"/>
              </a:rPr>
              <a:t>と呼びます。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主に、テストを実施するための入力値と、テスト実行結果の期待値で構成されます。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サンプルコードのように、単純な整数や生成が容易なオブジェクトであれば、テストコード本体の中に</a:t>
            </a:r>
            <a:r>
              <a:rPr kumimoji="1" lang="en-US" altLang="ja-JP" sz="1200" b="0" kern="1200" dirty="0" smtClean="0">
                <a:solidFill>
                  <a:schemeClr val="tx1"/>
                </a:solidFill>
                <a:effectLst/>
                <a:latin typeface="Arial" charset="0"/>
                <a:ea typeface="ＭＳ Ｐゴシック" pitchFamily="50" charset="-128"/>
                <a:cs typeface="+mn-cs"/>
              </a:rPr>
              <a:t>Fixture</a:t>
            </a:r>
            <a:r>
              <a:rPr kumimoji="1" lang="ja-JP" altLang="en-US" sz="1200" b="0" kern="1200" dirty="0" smtClean="0">
                <a:solidFill>
                  <a:schemeClr val="tx1"/>
                </a:solidFill>
                <a:effectLst/>
                <a:latin typeface="Arial" charset="0"/>
                <a:ea typeface="ＭＳ Ｐゴシック" pitchFamily="50" charset="-128"/>
                <a:cs typeface="+mn-cs"/>
              </a:rPr>
              <a:t>の生成部を混ぜてしまった方が読みやすいです。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しかしながら、実際のコードでは複雑なオブジェクトの初期化や結果確認が必要になることが多いです。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そのようなときに、</a:t>
            </a:r>
            <a:r>
              <a:rPr kumimoji="1" lang="en-US" altLang="ja-JP" sz="1200" b="0" kern="1200" dirty="0" smtClean="0">
                <a:solidFill>
                  <a:schemeClr val="tx1"/>
                </a:solidFill>
                <a:effectLst/>
                <a:latin typeface="Arial" charset="0"/>
                <a:ea typeface="ＭＳ Ｐゴシック" pitchFamily="50" charset="-128"/>
                <a:cs typeface="+mn-cs"/>
              </a:rPr>
              <a:t>Fixture</a:t>
            </a:r>
            <a:r>
              <a:rPr kumimoji="1" lang="ja-JP" altLang="en-US" sz="1200" b="0" kern="1200" dirty="0" smtClean="0">
                <a:solidFill>
                  <a:schemeClr val="tx1"/>
                </a:solidFill>
                <a:effectLst/>
                <a:latin typeface="Arial" charset="0"/>
                <a:ea typeface="ＭＳ Ｐゴシック" pitchFamily="50" charset="-128"/>
                <a:cs typeface="+mn-cs"/>
              </a:rPr>
              <a:t>の生成コードが長くなりすぎて、</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テストの本体である「実行」や「検証」の部分を邪魔してしまうと非常に読みづらくなってしまいます。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Test Fixture</a:t>
            </a:r>
            <a:r>
              <a:rPr kumimoji="1" lang="ja-JP" altLang="en-US" sz="1200" b="0" kern="1200" dirty="0" smtClean="0">
                <a:solidFill>
                  <a:schemeClr val="tx1"/>
                </a:solidFill>
                <a:effectLst/>
                <a:latin typeface="Arial" charset="0"/>
                <a:ea typeface="ＭＳ Ｐゴシック" pitchFamily="50" charset="-128"/>
                <a:cs typeface="+mn-cs"/>
              </a:rPr>
              <a:t>の生成があまりに長い場合は、メソッドに切り出す、外部ファイルから自動生成する、などの工夫をするとよいです。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76</a:t>
            </a:fld>
            <a:endParaRPr lang="en-US" altLang="ja-JP"/>
          </a:p>
        </p:txBody>
      </p:sp>
    </p:spTree>
    <p:extLst>
      <p:ext uri="{BB962C8B-B14F-4D97-AF65-F5344CB8AC3E}">
        <p14:creationId xmlns:p14="http://schemas.microsoft.com/office/powerpoint/2010/main" val="6695518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Test Fixture</a:t>
            </a:r>
            <a:r>
              <a:rPr kumimoji="1" lang="ja-JP" altLang="en-US" sz="1200" b="1" kern="1200" dirty="0" smtClean="0">
                <a:solidFill>
                  <a:schemeClr val="tx1"/>
                </a:solidFill>
                <a:effectLst/>
                <a:latin typeface="Arial" charset="0"/>
                <a:ea typeface="ＭＳ Ｐゴシック" pitchFamily="50" charset="-128"/>
                <a:cs typeface="+mn-cs"/>
              </a:rPr>
              <a:t>のセットアップの仕方</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いくつかパターンがあります。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インラインセットアップ</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各テストケースに直接、フィクスチャを書くパターンです。</a:t>
            </a:r>
          </a:p>
          <a:p>
            <a:r>
              <a:rPr kumimoji="1" lang="ja-JP" altLang="en-US" sz="1200" b="0" kern="1200" dirty="0" smtClean="0">
                <a:solidFill>
                  <a:schemeClr val="tx1"/>
                </a:solidFill>
                <a:effectLst/>
                <a:latin typeface="Arial" charset="0"/>
                <a:ea typeface="ＭＳ Ｐゴシック" pitchFamily="50" charset="-128"/>
                <a:cs typeface="+mn-cs"/>
              </a:rPr>
              <a:t>読みやすいので、フィクス茶がシンプルな場合はこれがよいです。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セットアップ処理を</a:t>
            </a:r>
            <a:r>
              <a:rPr kumimoji="1" lang="en-US" altLang="ja-JP" sz="1200" b="1" kern="1200" dirty="0" smtClean="0">
                <a:solidFill>
                  <a:schemeClr val="tx1"/>
                </a:solidFill>
                <a:effectLst/>
                <a:latin typeface="Arial" charset="0"/>
                <a:ea typeface="ＭＳ Ｐゴシック" pitchFamily="50" charset="-128"/>
                <a:cs typeface="+mn-cs"/>
              </a:rPr>
              <a:t>Before/</a:t>
            </a:r>
            <a:r>
              <a:rPr kumimoji="1" lang="en-US" altLang="ja-JP" sz="1200" b="1" kern="1200" dirty="0" err="1" smtClean="0">
                <a:solidFill>
                  <a:schemeClr val="tx1"/>
                </a:solidFill>
                <a:effectLst/>
                <a:latin typeface="Arial" charset="0"/>
                <a:ea typeface="ＭＳ Ｐゴシック" pitchFamily="50" charset="-128"/>
                <a:cs typeface="+mn-cs"/>
              </a:rPr>
              <a:t>BeforeEach</a:t>
            </a:r>
            <a:r>
              <a:rPr kumimoji="1" lang="ja-JP" altLang="en-US" sz="1200" b="1" kern="1200" dirty="0" smtClean="0">
                <a:solidFill>
                  <a:schemeClr val="tx1"/>
                </a:solidFill>
                <a:effectLst/>
                <a:latin typeface="Arial" charset="0"/>
                <a:ea typeface="ＭＳ Ｐゴシック" pitchFamily="50" charset="-128"/>
                <a:cs typeface="+mn-cs"/>
              </a:rPr>
              <a:t>に切り出す</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先ほど説明したような、テストケースをグループ化したときに有効です。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セットアップ処理を共通メソッドに書き出す</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テストクラス等をまたいで共有したいときは、共通メソッドに書き出すと便利ですが、</a:t>
            </a:r>
          </a:p>
          <a:p>
            <a:r>
              <a:rPr kumimoji="1" lang="ja-JP" altLang="en-US" sz="1200" b="0" kern="1200" dirty="0" smtClean="0">
                <a:solidFill>
                  <a:schemeClr val="tx1"/>
                </a:solidFill>
                <a:effectLst/>
                <a:latin typeface="Arial" charset="0"/>
                <a:ea typeface="ＭＳ Ｐゴシック" pitchFamily="50" charset="-128"/>
                <a:cs typeface="+mn-cs"/>
              </a:rPr>
              <a:t>あんまりやりすぎると、後で読むのが大変になります。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外部定義ファイルに書き出す</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テストの記述性は上がりますが、やっぱり後で読むのが大変になります。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77</a:t>
            </a:fld>
            <a:endParaRPr lang="en-US" altLang="ja-JP"/>
          </a:p>
        </p:txBody>
      </p:sp>
    </p:spTree>
    <p:extLst>
      <p:ext uri="{BB962C8B-B14F-4D97-AF65-F5344CB8AC3E}">
        <p14:creationId xmlns:p14="http://schemas.microsoft.com/office/powerpoint/2010/main" val="25368361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Slow Test</a:t>
            </a:r>
            <a:r>
              <a:rPr kumimoji="1" lang="ja-JP" altLang="en-US" sz="1200" b="1" kern="1200" dirty="0" smtClean="0">
                <a:solidFill>
                  <a:schemeClr val="tx1"/>
                </a:solidFill>
                <a:effectLst/>
                <a:latin typeface="Arial" charset="0"/>
                <a:ea typeface="ＭＳ Ｐゴシック" pitchFamily="50" charset="-128"/>
                <a:cs typeface="+mn-cs"/>
              </a:rPr>
              <a:t>問題とは</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自動テストにおけるやっかいな問題の一つとして、スローテスト、というのがあります。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通常のテストケースであれば、</a:t>
            </a:r>
            <a:r>
              <a:rPr kumimoji="1" lang="en-US" altLang="ja-JP" sz="1200" b="0" kern="1200" dirty="0" smtClean="0">
                <a:solidFill>
                  <a:schemeClr val="tx1"/>
                </a:solidFill>
                <a:effectLst/>
                <a:latin typeface="Arial" charset="0"/>
                <a:ea typeface="ＭＳ Ｐゴシック" pitchFamily="50" charset="-128"/>
                <a:cs typeface="+mn-cs"/>
              </a:rPr>
              <a:t>0.1</a:t>
            </a:r>
            <a:r>
              <a:rPr kumimoji="1" lang="ja-JP" altLang="en-US" sz="1200" b="0" kern="1200" dirty="0" smtClean="0">
                <a:solidFill>
                  <a:schemeClr val="tx1"/>
                </a:solidFill>
                <a:effectLst/>
                <a:latin typeface="Arial" charset="0"/>
                <a:ea typeface="ＭＳ Ｐゴシック" pitchFamily="50" charset="-128"/>
                <a:cs typeface="+mn-cs"/>
              </a:rPr>
              <a:t>秒程度あれば完了します。</a:t>
            </a:r>
          </a:p>
          <a:p>
            <a:r>
              <a:rPr kumimoji="1" lang="ja-JP" altLang="en-US" sz="1200" b="0" kern="1200" dirty="0" smtClean="0">
                <a:solidFill>
                  <a:schemeClr val="tx1"/>
                </a:solidFill>
                <a:effectLst/>
                <a:latin typeface="Arial" charset="0"/>
                <a:ea typeface="ＭＳ Ｐゴシック" pitchFamily="50" charset="-128"/>
                <a:cs typeface="+mn-cs"/>
              </a:rPr>
              <a:t>しかし、ものによっては～秒、～</a:t>
            </a:r>
            <a:r>
              <a:rPr kumimoji="1" lang="en-US" altLang="ja-JP" sz="1200" b="0" kern="1200" dirty="0" smtClean="0">
                <a:solidFill>
                  <a:schemeClr val="tx1"/>
                </a:solidFill>
                <a:effectLst/>
                <a:latin typeface="Arial" charset="0"/>
                <a:ea typeface="ＭＳ Ｐゴシック" pitchFamily="50" charset="-128"/>
                <a:cs typeface="+mn-cs"/>
              </a:rPr>
              <a:t>10</a:t>
            </a:r>
            <a:r>
              <a:rPr kumimoji="1" lang="ja-JP" altLang="en-US" sz="1200" b="0" kern="1200" dirty="0" smtClean="0">
                <a:solidFill>
                  <a:schemeClr val="tx1"/>
                </a:solidFill>
                <a:effectLst/>
                <a:latin typeface="Arial" charset="0"/>
                <a:ea typeface="ＭＳ Ｐゴシック" pitchFamily="50" charset="-128"/>
                <a:cs typeface="+mn-cs"/>
              </a:rPr>
              <a:t>秒かかってしまうものも出てきます。</a:t>
            </a:r>
          </a:p>
          <a:p>
            <a:r>
              <a:rPr kumimoji="1" lang="ja-JP" altLang="en-US" sz="1200" b="0" kern="1200" dirty="0" smtClean="0">
                <a:solidFill>
                  <a:schemeClr val="tx1"/>
                </a:solidFill>
                <a:effectLst/>
                <a:latin typeface="Arial" charset="0"/>
                <a:ea typeface="ＭＳ Ｐゴシック" pitchFamily="50" charset="-128"/>
                <a:cs typeface="+mn-cs"/>
              </a:rPr>
              <a:t>これらが積み重なると、テスト全体を実行するのに大変な時間がかかってしまいます。</a:t>
            </a:r>
          </a:p>
          <a:p>
            <a:r>
              <a:rPr kumimoji="1" lang="ja-JP" altLang="en-US" sz="1200" b="0" kern="1200" dirty="0" smtClean="0">
                <a:solidFill>
                  <a:schemeClr val="tx1"/>
                </a:solidFill>
                <a:effectLst/>
                <a:latin typeface="Arial" charset="0"/>
                <a:ea typeface="ＭＳ Ｐゴシック" pitchFamily="50" charset="-128"/>
                <a:cs typeface="+mn-cs"/>
              </a:rPr>
              <a:t>（どの程度を</a:t>
            </a:r>
            <a:r>
              <a:rPr kumimoji="1" lang="en-US" altLang="ja-JP" sz="1200" b="0" kern="1200" dirty="0" err="1" smtClean="0">
                <a:solidFill>
                  <a:schemeClr val="tx1"/>
                </a:solidFill>
                <a:effectLst/>
                <a:latin typeface="Arial" charset="0"/>
                <a:ea typeface="ＭＳ Ｐゴシック" pitchFamily="50" charset="-128"/>
                <a:cs typeface="+mn-cs"/>
              </a:rPr>
              <a:t>SlowTest</a:t>
            </a:r>
            <a:r>
              <a:rPr kumimoji="1" lang="ja-JP" altLang="en-US" sz="1200" b="0" kern="1200" dirty="0" smtClean="0">
                <a:solidFill>
                  <a:schemeClr val="tx1"/>
                </a:solidFill>
                <a:effectLst/>
                <a:latin typeface="Arial" charset="0"/>
                <a:ea typeface="ＭＳ Ｐゴシック" pitchFamily="50" charset="-128"/>
                <a:cs typeface="+mn-cs"/>
              </a:rPr>
              <a:t>というかは人によりけりですが、全体で</a:t>
            </a:r>
            <a:r>
              <a:rPr kumimoji="1" lang="en-US" altLang="ja-JP" sz="1200" b="0" kern="1200" dirty="0" smtClean="0">
                <a:solidFill>
                  <a:schemeClr val="tx1"/>
                </a:solidFill>
                <a:effectLst/>
                <a:latin typeface="Arial" charset="0"/>
                <a:ea typeface="ＭＳ Ｐゴシック" pitchFamily="50" charset="-128"/>
                <a:cs typeface="+mn-cs"/>
              </a:rPr>
              <a:t>10</a:t>
            </a:r>
            <a:r>
              <a:rPr kumimoji="1" lang="ja-JP" altLang="en-US" sz="1200" b="0" kern="1200" dirty="0" smtClean="0">
                <a:solidFill>
                  <a:schemeClr val="tx1"/>
                </a:solidFill>
                <a:effectLst/>
                <a:latin typeface="Arial" charset="0"/>
                <a:ea typeface="ＭＳ Ｐゴシック" pitchFamily="50" charset="-128"/>
                <a:cs typeface="+mn-cs"/>
              </a:rPr>
              <a:t>分以上かかると遅い！という人もいます）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CI</a:t>
            </a:r>
            <a:r>
              <a:rPr kumimoji="1" lang="ja-JP" altLang="en-US" sz="1200" b="0" kern="1200" dirty="0" smtClean="0">
                <a:solidFill>
                  <a:schemeClr val="tx1"/>
                </a:solidFill>
                <a:effectLst/>
                <a:latin typeface="Arial" charset="0"/>
                <a:ea typeface="ＭＳ Ｐゴシック" pitchFamily="50" charset="-128"/>
                <a:cs typeface="+mn-cs"/>
              </a:rPr>
              <a:t>サーバで行う単体テストであれば、そこまで問題にはならないのですが、</a:t>
            </a:r>
          </a:p>
          <a:p>
            <a:r>
              <a:rPr kumimoji="1" lang="ja-JP" altLang="en-US" sz="1200" b="0" kern="1200" dirty="0" smtClean="0">
                <a:solidFill>
                  <a:schemeClr val="tx1"/>
                </a:solidFill>
                <a:effectLst/>
                <a:latin typeface="Arial" charset="0"/>
                <a:ea typeface="ＭＳ Ｐゴシック" pitchFamily="50" charset="-128"/>
                <a:cs typeface="+mn-cs"/>
              </a:rPr>
              <a:t>開発者が手元で行う、一番小さい単位の</a:t>
            </a:r>
            <a:r>
              <a:rPr kumimoji="1" lang="en-US" altLang="ja-JP" sz="1200" b="0" kern="1200" dirty="0" smtClean="0">
                <a:solidFill>
                  <a:schemeClr val="tx1"/>
                </a:solidFill>
                <a:effectLst/>
                <a:latin typeface="Arial" charset="0"/>
                <a:ea typeface="ＭＳ Ｐゴシック" pitchFamily="50" charset="-128"/>
                <a:cs typeface="+mn-cs"/>
              </a:rPr>
              <a:t>Developer Test</a:t>
            </a:r>
            <a:r>
              <a:rPr kumimoji="1" lang="ja-JP" altLang="en-US" sz="1200" b="0" kern="1200" dirty="0" smtClean="0">
                <a:solidFill>
                  <a:schemeClr val="tx1"/>
                </a:solidFill>
                <a:effectLst/>
                <a:latin typeface="Arial" charset="0"/>
                <a:ea typeface="ＭＳ Ｐゴシック" pitchFamily="50" charset="-128"/>
                <a:cs typeface="+mn-cs"/>
              </a:rPr>
              <a:t>でこれは結構致命傷です。</a:t>
            </a:r>
          </a:p>
          <a:p>
            <a:r>
              <a:rPr kumimoji="1" lang="ja-JP" altLang="en-US" sz="1200" b="0" kern="1200" dirty="0" smtClean="0">
                <a:solidFill>
                  <a:schemeClr val="tx1"/>
                </a:solidFill>
                <a:effectLst/>
                <a:latin typeface="Arial" charset="0"/>
                <a:ea typeface="ＭＳ Ｐゴシック" pitchFamily="50" charset="-128"/>
                <a:cs typeface="+mn-cs"/>
              </a:rPr>
              <a:t>（開発のリズムが崩れるため）</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79</a:t>
            </a:fld>
            <a:endParaRPr lang="en-US" altLang="ja-JP"/>
          </a:p>
        </p:txBody>
      </p:sp>
    </p:spTree>
    <p:extLst>
      <p:ext uri="{BB962C8B-B14F-4D97-AF65-F5344CB8AC3E}">
        <p14:creationId xmlns:p14="http://schemas.microsoft.com/office/powerpoint/2010/main" val="16736086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解決方法</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スローテストの解決方法としては、大きく下の</a:t>
            </a:r>
            <a:r>
              <a:rPr kumimoji="1" lang="en-US" altLang="ja-JP" sz="1200" b="0" kern="1200" dirty="0" smtClean="0">
                <a:solidFill>
                  <a:schemeClr val="tx1"/>
                </a:solidFill>
                <a:effectLst/>
                <a:latin typeface="Arial" charset="0"/>
                <a:ea typeface="ＭＳ Ｐゴシック" pitchFamily="50" charset="-128"/>
                <a:cs typeface="+mn-cs"/>
              </a:rPr>
              <a:t>4</a:t>
            </a:r>
            <a:r>
              <a:rPr kumimoji="1" lang="ja-JP" altLang="en-US" sz="1200" b="0" kern="1200" dirty="0" smtClean="0">
                <a:solidFill>
                  <a:schemeClr val="tx1"/>
                </a:solidFill>
                <a:effectLst/>
                <a:latin typeface="Arial" charset="0"/>
                <a:ea typeface="ＭＳ Ｐゴシック" pitchFamily="50" charset="-128"/>
                <a:cs typeface="+mn-cs"/>
              </a:rPr>
              <a:t>つがあります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 テストの実行時間を短くする</a:t>
            </a:r>
          </a:p>
          <a:p>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 テストの実行環境を強化する</a:t>
            </a:r>
          </a:p>
          <a:p>
            <a:r>
              <a:rPr kumimoji="1" lang="en-US" altLang="ja-JP" sz="1200" b="0" kern="1200" dirty="0" smtClean="0">
                <a:solidFill>
                  <a:schemeClr val="tx1"/>
                </a:solidFill>
                <a:effectLst/>
                <a:latin typeface="Arial" charset="0"/>
                <a:ea typeface="ＭＳ Ｐゴシック" pitchFamily="50" charset="-128"/>
                <a:cs typeface="+mn-cs"/>
              </a:rPr>
              <a:t>3.</a:t>
            </a:r>
            <a:r>
              <a:rPr kumimoji="1" lang="ja-JP" altLang="en-US" sz="1200" b="0" kern="1200" dirty="0" smtClean="0">
                <a:solidFill>
                  <a:schemeClr val="tx1"/>
                </a:solidFill>
                <a:effectLst/>
                <a:latin typeface="Arial" charset="0"/>
                <a:ea typeface="ＭＳ Ｐゴシック" pitchFamily="50" charset="-128"/>
                <a:cs typeface="+mn-cs"/>
              </a:rPr>
              <a:t> 実行するテストを絞り込む</a:t>
            </a:r>
          </a:p>
          <a:p>
            <a:r>
              <a:rPr kumimoji="1" lang="en-US" altLang="ja-JP" sz="1200" b="0" kern="1200" dirty="0" smtClean="0">
                <a:solidFill>
                  <a:schemeClr val="tx1"/>
                </a:solidFill>
                <a:effectLst/>
                <a:latin typeface="Arial" charset="0"/>
                <a:ea typeface="ＭＳ Ｐゴシック" pitchFamily="50" charset="-128"/>
                <a:cs typeface="+mn-cs"/>
              </a:rPr>
              <a:t>4.</a:t>
            </a:r>
            <a:r>
              <a:rPr kumimoji="1" lang="ja-JP" altLang="en-US" sz="1200" b="0" kern="1200" dirty="0" smtClean="0">
                <a:solidFill>
                  <a:schemeClr val="tx1"/>
                </a:solidFill>
                <a:effectLst/>
                <a:latin typeface="Arial" charset="0"/>
                <a:ea typeface="ＭＳ Ｐゴシック" pitchFamily="50" charset="-128"/>
                <a:cs typeface="+mn-cs"/>
              </a:rPr>
              <a:t> テストを並列で実行する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1</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2</a:t>
            </a:r>
            <a:r>
              <a:rPr kumimoji="1" lang="ja-JP" altLang="en-US" sz="1200" b="0" kern="1200" dirty="0" smtClean="0">
                <a:solidFill>
                  <a:schemeClr val="tx1"/>
                </a:solidFill>
                <a:effectLst/>
                <a:latin typeface="Arial" charset="0"/>
                <a:ea typeface="ＭＳ Ｐゴシック" pitchFamily="50" charset="-128"/>
                <a:cs typeface="+mn-cs"/>
              </a:rPr>
              <a:t>は</a:t>
            </a:r>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とはあまり関係ない世界の話なのでとりあえずおいといて、</a:t>
            </a:r>
          </a:p>
          <a:p>
            <a:r>
              <a:rPr kumimoji="1" lang="en-US" altLang="ja-JP" sz="1200" b="0" kern="1200" dirty="0" smtClean="0">
                <a:solidFill>
                  <a:schemeClr val="tx1"/>
                </a:solidFill>
                <a:effectLst/>
                <a:latin typeface="Arial" charset="0"/>
                <a:ea typeface="ＭＳ Ｐゴシック" pitchFamily="50" charset="-128"/>
                <a:cs typeface="+mn-cs"/>
              </a:rPr>
              <a:t>3</a:t>
            </a:r>
            <a:r>
              <a:rPr kumimoji="1" lang="ja-JP" altLang="en-US" sz="1200" b="0" kern="1200" dirty="0" smtClean="0">
                <a:solidFill>
                  <a:schemeClr val="tx1"/>
                </a:solidFill>
                <a:effectLst/>
                <a:latin typeface="Arial" charset="0"/>
                <a:ea typeface="ＭＳ Ｐゴシック" pitchFamily="50" charset="-128"/>
                <a:cs typeface="+mn-cs"/>
              </a:rPr>
              <a:t>と</a:t>
            </a:r>
            <a:r>
              <a:rPr kumimoji="1" lang="en-US" altLang="ja-JP" sz="1200" b="0" kern="1200" dirty="0" smtClean="0">
                <a:solidFill>
                  <a:schemeClr val="tx1"/>
                </a:solidFill>
                <a:effectLst/>
                <a:latin typeface="Arial" charset="0"/>
                <a:ea typeface="ＭＳ Ｐゴシック" pitchFamily="50" charset="-128"/>
                <a:cs typeface="+mn-cs"/>
              </a:rPr>
              <a:t>4</a:t>
            </a:r>
            <a:r>
              <a:rPr kumimoji="1" lang="ja-JP" altLang="en-US" sz="1200" b="0" kern="1200" dirty="0" smtClean="0">
                <a:solidFill>
                  <a:schemeClr val="tx1"/>
                </a:solidFill>
                <a:effectLst/>
                <a:latin typeface="Arial" charset="0"/>
                <a:ea typeface="ＭＳ Ｐゴシック" pitchFamily="50" charset="-128"/>
                <a:cs typeface="+mn-cs"/>
              </a:rPr>
              <a:t>について説明します。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80</a:t>
            </a:fld>
            <a:endParaRPr lang="en-US" altLang="ja-JP"/>
          </a:p>
        </p:txBody>
      </p:sp>
    </p:spTree>
    <p:extLst>
      <p:ext uri="{BB962C8B-B14F-4D97-AF65-F5344CB8AC3E}">
        <p14:creationId xmlns:p14="http://schemas.microsoft.com/office/powerpoint/2010/main" val="3647098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コラム：自動単体テストは誰のためにある？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自動単体テストは、開発者の為にあります。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開発者に心の安らぎを</a:t>
            </a:r>
          </a:p>
          <a:p>
            <a:r>
              <a:rPr kumimoji="1" lang="ja-JP" altLang="en-US" sz="1200" b="0" kern="1200" dirty="0" smtClean="0">
                <a:solidFill>
                  <a:schemeClr val="tx1"/>
                </a:solidFill>
                <a:effectLst/>
                <a:latin typeface="Arial" charset="0"/>
                <a:ea typeface="ＭＳ Ｐゴシック" pitchFamily="50" charset="-128"/>
                <a:cs typeface="+mn-cs"/>
              </a:rPr>
              <a:t>    * コードを修正する事への恐怖感をなくします</a:t>
            </a:r>
          </a:p>
          <a:p>
            <a:r>
              <a:rPr kumimoji="1" lang="ja-JP" altLang="en-US" sz="1200" b="0" kern="1200" dirty="0" smtClean="0">
                <a:solidFill>
                  <a:schemeClr val="tx1"/>
                </a:solidFill>
                <a:effectLst/>
                <a:latin typeface="Arial" charset="0"/>
                <a:ea typeface="ＭＳ Ｐゴシック" pitchFamily="50" charset="-128"/>
                <a:cs typeface="+mn-cs"/>
              </a:rPr>
              <a:t>* 開発者にリズムを</a:t>
            </a:r>
          </a:p>
          <a:p>
            <a:r>
              <a:rPr kumimoji="1" lang="ja-JP" altLang="en-US" sz="1200" b="0" kern="1200" dirty="0" smtClean="0">
                <a:solidFill>
                  <a:schemeClr val="tx1"/>
                </a:solidFill>
                <a:effectLst/>
                <a:latin typeface="Arial" charset="0"/>
                <a:ea typeface="ＭＳ Ｐゴシック" pitchFamily="50" charset="-128"/>
                <a:cs typeface="+mn-cs"/>
              </a:rPr>
              <a:t>    * 細かい単位で、テスト作る！コード作る！即テスト流す！間違ってたら直す！という流れを繰り返す事で、コーディングにリズムが生まれます</a:t>
            </a:r>
          </a:p>
          <a:p>
            <a:r>
              <a:rPr kumimoji="1" lang="ja-JP" altLang="en-US" sz="1200" b="0" kern="1200" dirty="0" smtClean="0">
                <a:solidFill>
                  <a:schemeClr val="tx1"/>
                </a:solidFill>
                <a:effectLst/>
                <a:latin typeface="Arial" charset="0"/>
                <a:ea typeface="ＭＳ Ｐゴシック" pitchFamily="50" charset="-128"/>
                <a:cs typeface="+mn-cs"/>
              </a:rPr>
              <a:t>* 開発者に集中を</a:t>
            </a:r>
          </a:p>
          <a:p>
            <a:r>
              <a:rPr kumimoji="1" lang="ja-JP" altLang="en-US" sz="1200" b="0" kern="1200" dirty="0" smtClean="0">
                <a:solidFill>
                  <a:schemeClr val="tx1"/>
                </a:solidFill>
                <a:effectLst/>
                <a:latin typeface="Arial" charset="0"/>
                <a:ea typeface="ＭＳ Ｐゴシック" pitchFamily="50" charset="-128"/>
                <a:cs typeface="+mn-cs"/>
              </a:rPr>
              <a:t>   * これにより、最も本質的な部分の実装に集中できるようになります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あ、あとは品質担保もあるよね。</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10</a:t>
            </a:fld>
            <a:endParaRPr lang="en-US" altLang="ja-JP"/>
          </a:p>
        </p:txBody>
      </p:sp>
    </p:spTree>
    <p:extLst>
      <p:ext uri="{BB962C8B-B14F-4D97-AF65-F5344CB8AC3E}">
        <p14:creationId xmlns:p14="http://schemas.microsoft.com/office/powerpoint/2010/main" val="27878047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実行するテストを絞り込む：カテゴリ化テスト</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あらかじめテストケースをカテゴリ化しておき、</a:t>
            </a:r>
          </a:p>
          <a:p>
            <a:r>
              <a:rPr kumimoji="1" lang="ja-JP" altLang="en-US" sz="1200" b="0" kern="1200" dirty="0" smtClean="0">
                <a:solidFill>
                  <a:schemeClr val="tx1"/>
                </a:solidFill>
                <a:effectLst/>
                <a:latin typeface="Arial" charset="0"/>
                <a:ea typeface="ＭＳ Ｐゴシック" pitchFamily="50" charset="-128"/>
                <a:cs typeface="+mn-cs"/>
              </a:rPr>
              <a:t>テスト実行時に特定のカテゴリのテストケースだけ実行する、という機能があります。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下記を参考にしてみてください。</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JUnit4</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https://github.com/junit-team/junit4/wiki/Categories</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JUnit5</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https://junit.org/junit5/docs/current/user-guide/#writing-tests-meta-annotations</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テストを並列で実行する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JUnit5</a:t>
            </a:r>
            <a:r>
              <a:rPr kumimoji="1" lang="ja-JP" altLang="en-US" sz="1200" b="0" kern="1200" dirty="0" smtClean="0">
                <a:solidFill>
                  <a:schemeClr val="tx1"/>
                </a:solidFill>
                <a:effectLst/>
                <a:latin typeface="Arial" charset="0"/>
                <a:ea typeface="ＭＳ Ｐゴシック" pitchFamily="50" charset="-128"/>
                <a:cs typeface="+mn-cs"/>
              </a:rPr>
              <a:t>から、テストケースを並列で実行するための機能が標準で提供されています。</a:t>
            </a:r>
          </a:p>
          <a:p>
            <a:r>
              <a:rPr kumimoji="1" lang="ja-JP" altLang="en-US" sz="1200" b="0" kern="1200" dirty="0" smtClean="0">
                <a:solidFill>
                  <a:schemeClr val="tx1"/>
                </a:solidFill>
                <a:effectLst/>
                <a:latin typeface="Arial" charset="0"/>
                <a:ea typeface="ＭＳ Ｐゴシック" pitchFamily="50" charset="-128"/>
                <a:cs typeface="+mn-cs"/>
              </a:rPr>
              <a:t>オプションを指定するだけで使えるので、下記のサイトを参考にしてみてください。</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https://junit.org/junit5/docs/current/user-guide/#writing-tests-parallel-execution</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ちなみに、最初のほうで説明した、テストケースの独立性を担保しておかないと、並列化したときに大惨事になります。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81</a:t>
            </a:fld>
            <a:endParaRPr lang="en-US" altLang="ja-JP"/>
          </a:p>
        </p:txBody>
      </p:sp>
    </p:spTree>
    <p:extLst>
      <p:ext uri="{BB962C8B-B14F-4D97-AF65-F5344CB8AC3E}">
        <p14:creationId xmlns:p14="http://schemas.microsoft.com/office/powerpoint/2010/main" val="8235223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テストを並列で実行する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JUnit5</a:t>
            </a:r>
            <a:r>
              <a:rPr kumimoji="1" lang="ja-JP" altLang="en-US" sz="1200" b="0" kern="1200" dirty="0" smtClean="0">
                <a:solidFill>
                  <a:schemeClr val="tx1"/>
                </a:solidFill>
                <a:effectLst/>
                <a:latin typeface="Arial" charset="0"/>
                <a:ea typeface="ＭＳ Ｐゴシック" pitchFamily="50" charset="-128"/>
                <a:cs typeface="+mn-cs"/>
              </a:rPr>
              <a:t>から、テストケースを並列で実行するための機能が標準で提供されています。</a:t>
            </a:r>
          </a:p>
          <a:p>
            <a:r>
              <a:rPr kumimoji="1" lang="ja-JP" altLang="en-US" sz="1200" b="0" kern="1200" dirty="0" smtClean="0">
                <a:solidFill>
                  <a:schemeClr val="tx1"/>
                </a:solidFill>
                <a:effectLst/>
                <a:latin typeface="Arial" charset="0"/>
                <a:ea typeface="ＭＳ Ｐゴシック" pitchFamily="50" charset="-128"/>
                <a:cs typeface="+mn-cs"/>
              </a:rPr>
              <a:t>オプションを指定するだけで使えるので、下記のサイトを参考にしてみてください。</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https://junit.org/junit5/docs/current/user-guide/#writing-tests-parallel-execution</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ちなみに、最初のほうで説明した、テストケースの独立性を担保しておかないと、並列化したときに大惨事になります。</a:t>
            </a:r>
          </a:p>
          <a:p>
            <a:r>
              <a:rPr kumimoji="1" lang="ja-JP" altLang="en-US" sz="1200" b="0" kern="1200" dirty="0" smtClean="0">
                <a:solidFill>
                  <a:schemeClr val="tx1"/>
                </a:solidFill>
                <a:effectLst/>
                <a:latin typeface="Arial" charset="0"/>
                <a:ea typeface="ＭＳ Ｐゴシック" pitchFamily="50" charset="-128"/>
                <a:cs typeface="+mn-cs"/>
              </a:rPr>
              <a:t>になります。</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82</a:t>
            </a:fld>
            <a:endParaRPr lang="en-US" altLang="ja-JP"/>
          </a:p>
        </p:txBody>
      </p:sp>
    </p:spTree>
    <p:extLst>
      <p:ext uri="{BB962C8B-B14F-4D97-AF65-F5344CB8AC3E}">
        <p14:creationId xmlns:p14="http://schemas.microsoft.com/office/powerpoint/2010/main" val="23985128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84</a:t>
            </a:fld>
            <a:endParaRPr lang="en-US" altLang="ja-JP"/>
          </a:p>
        </p:txBody>
      </p:sp>
    </p:spTree>
    <p:extLst>
      <p:ext uri="{BB962C8B-B14F-4D97-AF65-F5344CB8AC3E}">
        <p14:creationId xmlns:p14="http://schemas.microsoft.com/office/powerpoint/2010/main" val="33668771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アサンプション</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テスト実行時、特定の条件を満たすときだけ実行する、という機能があります。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例えば、</a:t>
            </a:r>
            <a:r>
              <a:rPr kumimoji="1" lang="en-US" altLang="ja-JP" sz="1200" b="0" kern="1200" dirty="0" smtClean="0">
                <a:solidFill>
                  <a:schemeClr val="tx1"/>
                </a:solidFill>
                <a:effectLst/>
                <a:latin typeface="Arial" charset="0"/>
                <a:ea typeface="ＭＳ Ｐゴシック" pitchFamily="50" charset="-128"/>
                <a:cs typeface="+mn-cs"/>
              </a:rPr>
              <a:t>Windows</a:t>
            </a:r>
            <a:r>
              <a:rPr kumimoji="1" lang="ja-JP" altLang="en-US" sz="1200" b="0" kern="1200" dirty="0" smtClean="0">
                <a:solidFill>
                  <a:schemeClr val="tx1"/>
                </a:solidFill>
                <a:effectLst/>
                <a:latin typeface="Arial" charset="0"/>
                <a:ea typeface="ＭＳ Ｐゴシック" pitchFamily="50" charset="-128"/>
                <a:cs typeface="+mn-cs"/>
              </a:rPr>
              <a:t>環境の時は実行しない</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するみたいな制御ができます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https://junit.org/junit5/docs/current/user-guide/#writing-tests-assumptions</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85</a:t>
            </a:fld>
            <a:endParaRPr lang="en-US" altLang="ja-JP"/>
          </a:p>
        </p:txBody>
      </p:sp>
    </p:spTree>
    <p:extLst>
      <p:ext uri="{BB962C8B-B14F-4D97-AF65-F5344CB8AC3E}">
        <p14:creationId xmlns:p14="http://schemas.microsoft.com/office/powerpoint/2010/main" val="33681540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Ignore</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基本的には、すべてのテストケースが常に自動的に実施され、グリーンである事が好ましいです。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ただ、自分の手元でまだ作成中の時とか、ある一瞬だけテストを無効化したいときに使える機能です。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JUnit4</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https://github.com/junit-team/junit4/wiki/Ignoring-tests</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JUnit5</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@Disabled</a:t>
            </a:r>
            <a:r>
              <a:rPr kumimoji="1" lang="ja-JP" altLang="en-US" sz="1200" b="0" kern="1200" dirty="0" smtClean="0">
                <a:solidFill>
                  <a:schemeClr val="tx1"/>
                </a:solidFill>
                <a:effectLst/>
                <a:latin typeface="Arial" charset="0"/>
                <a:ea typeface="ＭＳ Ｐゴシック" pitchFamily="50" charset="-128"/>
                <a:cs typeface="+mn-cs"/>
              </a:rPr>
              <a:t>アノテーションをつける</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86</a:t>
            </a:fld>
            <a:endParaRPr lang="en-US" altLang="ja-JP"/>
          </a:p>
        </p:txBody>
      </p:sp>
    </p:spTree>
    <p:extLst>
      <p:ext uri="{BB962C8B-B14F-4D97-AF65-F5344CB8AC3E}">
        <p14:creationId xmlns:p14="http://schemas.microsoft.com/office/powerpoint/2010/main" val="37846378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パラメータ化テスト</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テストデータが何パターンもあるときに、全部のデータ分、テストケース</a:t>
            </a:r>
            <a:r>
              <a:rPr kumimoji="1" lang="ja-JP" altLang="en-US" sz="1200" b="0" kern="1200" dirty="0" err="1" smtClean="0">
                <a:solidFill>
                  <a:schemeClr val="tx1"/>
                </a:solidFill>
                <a:effectLst/>
                <a:latin typeface="Arial" charset="0"/>
                <a:ea typeface="ＭＳ Ｐゴシック" pitchFamily="50" charset="-128"/>
                <a:cs typeface="+mn-cs"/>
              </a:rPr>
              <a:t>作るのめん</a:t>
            </a:r>
            <a:r>
              <a:rPr kumimoji="1" lang="ja-JP" altLang="en-US" sz="1200" b="0" kern="1200" dirty="0" smtClean="0">
                <a:solidFill>
                  <a:schemeClr val="tx1"/>
                </a:solidFill>
                <a:effectLst/>
                <a:latin typeface="Arial" charset="0"/>
                <a:ea typeface="ＭＳ Ｐゴシック" pitchFamily="50" charset="-128"/>
                <a:cs typeface="+mn-cs"/>
              </a:rPr>
              <a:t>どくさいですよね？</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そんな時に、テストデータを配列形式で定義しとくと、自動的にすべてのデータ分のテストケースをやってくれる機能があります。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詳細はこちら</a:t>
            </a:r>
          </a:p>
          <a:p>
            <a:r>
              <a:rPr kumimoji="1" lang="en-US" altLang="ja-JP" sz="1200" b="0" kern="1200" dirty="0" smtClean="0">
                <a:solidFill>
                  <a:schemeClr val="tx1"/>
                </a:solidFill>
                <a:effectLst/>
                <a:latin typeface="Arial" charset="0"/>
                <a:ea typeface="ＭＳ Ｐゴシック" pitchFamily="50" charset="-128"/>
                <a:cs typeface="+mn-cs"/>
              </a:rPr>
              <a:t>JUnit4</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https://github.com/junit-team/junit4/wiki/Parameterized-tests</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JUnit5</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https://junit.org/junit5/docs/current/user-guide/#writing-tests-parameterized-tests</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87</a:t>
            </a:fld>
            <a:endParaRPr lang="en-US" altLang="ja-JP"/>
          </a:p>
        </p:txBody>
      </p:sp>
    </p:spTree>
    <p:extLst>
      <p:ext uri="{BB962C8B-B14F-4D97-AF65-F5344CB8AC3E}">
        <p14:creationId xmlns:p14="http://schemas.microsoft.com/office/powerpoint/2010/main" val="1303976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ルール</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0" kern="1200" dirty="0" smtClean="0">
                <a:solidFill>
                  <a:schemeClr val="tx1"/>
                </a:solidFill>
                <a:effectLst/>
                <a:latin typeface="Arial" charset="0"/>
                <a:ea typeface="ＭＳ Ｐゴシック" pitchFamily="50" charset="-128"/>
                <a:cs typeface="+mn-cs"/>
              </a:rPr>
              <a:t>JUnit</a:t>
            </a:r>
            <a:r>
              <a:rPr kumimoji="1" lang="ja-JP" altLang="en-US" sz="1200" b="0" kern="1200" dirty="0" smtClean="0">
                <a:solidFill>
                  <a:schemeClr val="tx1"/>
                </a:solidFill>
                <a:effectLst/>
                <a:latin typeface="Arial" charset="0"/>
                <a:ea typeface="ＭＳ Ｐゴシック" pitchFamily="50" charset="-128"/>
                <a:cs typeface="+mn-cs"/>
              </a:rPr>
              <a:t>では、テストクラスを拡張する仕組みがあります。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これは、複数のテストクラスをまたぐような共通処理を実装する際に便利な機能です。</a:t>
            </a:r>
          </a:p>
          <a:p>
            <a:r>
              <a:rPr kumimoji="1" lang="ja-JP" altLang="en-US" sz="1200" b="0" kern="1200" dirty="0" smtClean="0">
                <a:solidFill>
                  <a:schemeClr val="tx1"/>
                </a:solidFill>
                <a:effectLst/>
                <a:latin typeface="Arial" charset="0"/>
                <a:ea typeface="ＭＳ Ｐゴシック" pitchFamily="50" charset="-128"/>
                <a:cs typeface="+mn-cs"/>
              </a:rPr>
              <a:t>（ただ、個人的にはどんどんテストクラスが複雑化していくので、いまい</a:t>
            </a:r>
            <a:r>
              <a:rPr kumimoji="1" lang="ja-JP" altLang="en-US" sz="1200" b="0" kern="1200" dirty="0" err="1" smtClean="0">
                <a:solidFill>
                  <a:schemeClr val="tx1"/>
                </a:solidFill>
                <a:effectLst/>
                <a:latin typeface="Arial" charset="0"/>
                <a:ea typeface="ＭＳ Ｐゴシック" pitchFamily="50" charset="-128"/>
                <a:cs typeface="+mn-cs"/>
              </a:rPr>
              <a:t>ちかな</a:t>
            </a:r>
            <a:r>
              <a:rPr kumimoji="1" lang="ja-JP" altLang="en-US" sz="1200" b="0" kern="1200" dirty="0" smtClean="0">
                <a:solidFill>
                  <a:schemeClr val="tx1"/>
                </a:solidFill>
                <a:effectLst/>
                <a:latin typeface="Arial" charset="0"/>
                <a:ea typeface="ＭＳ Ｐゴシック" pitchFamily="50" charset="-128"/>
                <a:cs typeface="+mn-cs"/>
              </a:rPr>
              <a:t>ー、</a:t>
            </a:r>
            <a:r>
              <a:rPr kumimoji="1" lang="ja-JP" altLang="en-US" sz="1200" b="0" kern="1200" dirty="0" err="1" smtClean="0">
                <a:solidFill>
                  <a:schemeClr val="tx1"/>
                </a:solidFill>
                <a:effectLst/>
                <a:latin typeface="Arial" charset="0"/>
                <a:ea typeface="ＭＳ Ｐゴシック" pitchFamily="50" charset="-128"/>
                <a:cs typeface="+mn-cs"/>
              </a:rPr>
              <a:t>っと</a:t>
            </a:r>
            <a:r>
              <a:rPr kumimoji="1" lang="ja-JP" altLang="en-US" sz="1200" b="0" kern="1200" dirty="0" smtClean="0">
                <a:solidFill>
                  <a:schemeClr val="tx1"/>
                </a:solidFill>
                <a:effectLst/>
                <a:latin typeface="Arial" charset="0"/>
                <a:ea typeface="ＭＳ Ｐゴシック" pitchFamily="50" charset="-128"/>
                <a:cs typeface="+mn-cs"/>
              </a:rPr>
              <a:t>思っています）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標準提供されるルール（抜粋、</a:t>
            </a:r>
            <a:r>
              <a:rPr kumimoji="1" lang="en-US" altLang="ja-JP" sz="1200" b="0" kern="1200" dirty="0" smtClean="0">
                <a:solidFill>
                  <a:schemeClr val="tx1"/>
                </a:solidFill>
                <a:effectLst/>
                <a:latin typeface="Arial" charset="0"/>
                <a:ea typeface="ＭＳ Ｐゴシック" pitchFamily="50" charset="-128"/>
                <a:cs typeface="+mn-cs"/>
              </a:rPr>
              <a:t>JUnit4</a:t>
            </a:r>
            <a:r>
              <a:rPr kumimoji="1" lang="ja-JP" altLang="en-US" sz="1200" b="0" kern="1200" dirty="0" smtClean="0">
                <a:solidFill>
                  <a:schemeClr val="tx1"/>
                </a:solidFill>
                <a:effectLst/>
                <a:latin typeface="Arial" charset="0"/>
                <a:ea typeface="ＭＳ Ｐゴシック" pitchFamily="50" charset="-128"/>
                <a:cs typeface="+mn-cs"/>
              </a:rPr>
              <a:t>のみ）</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TemporaryFolder</a:t>
            </a:r>
            <a:r>
              <a:rPr kumimoji="1" lang="ja-JP" altLang="en-US" sz="1200" b="0" kern="1200" dirty="0" smtClean="0">
                <a:solidFill>
                  <a:schemeClr val="tx1"/>
                </a:solidFill>
                <a:effectLst/>
                <a:latin typeface="Arial" charset="0"/>
                <a:ea typeface="ＭＳ Ｐゴシック" pitchFamily="50" charset="-128"/>
                <a:cs typeface="+mn-cs"/>
              </a:rPr>
              <a:t>：一時ファイルを扱う</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err="1" smtClean="0">
                <a:solidFill>
                  <a:schemeClr val="tx1"/>
                </a:solidFill>
                <a:effectLst/>
                <a:latin typeface="Arial" charset="0"/>
                <a:ea typeface="ＭＳ Ｐゴシック" pitchFamily="50" charset="-128"/>
                <a:cs typeface="+mn-cs"/>
              </a:rPr>
              <a:t>ExternalResource</a:t>
            </a:r>
            <a:r>
              <a:rPr kumimoji="1" lang="ja-JP" altLang="en-US" sz="1200" b="0" kern="1200" dirty="0" smtClean="0">
                <a:solidFill>
                  <a:schemeClr val="tx1"/>
                </a:solidFill>
                <a:effectLst/>
                <a:latin typeface="Arial" charset="0"/>
                <a:ea typeface="ＭＳ Ｐゴシック" pitchFamily="50" charset="-128"/>
                <a:cs typeface="+mn-cs"/>
              </a:rPr>
              <a:t>：外部リソースを扱うカスタムルールを定義するための規定クラス</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Timeout</a:t>
            </a:r>
            <a:r>
              <a:rPr kumimoji="1" lang="ja-JP" altLang="en-US" sz="1200" b="0" kern="1200" dirty="0" smtClean="0">
                <a:solidFill>
                  <a:schemeClr val="tx1"/>
                </a:solidFill>
                <a:effectLst/>
                <a:latin typeface="Arial" charset="0"/>
                <a:ea typeface="ＭＳ Ｐゴシック" pitchFamily="50" charset="-128"/>
                <a:cs typeface="+mn-cs"/>
              </a:rPr>
              <a:t>：テスト時のタイムアウトを制御するクラス</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などなど</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詳細はこちら</a:t>
            </a:r>
          </a:p>
          <a:p>
            <a:r>
              <a:rPr kumimoji="1" lang="en-US" altLang="ja-JP" sz="1200" b="0" kern="1200" dirty="0" smtClean="0">
                <a:solidFill>
                  <a:schemeClr val="tx1"/>
                </a:solidFill>
                <a:effectLst/>
                <a:latin typeface="Arial" charset="0"/>
                <a:ea typeface="ＭＳ Ｐゴシック" pitchFamily="50" charset="-128"/>
                <a:cs typeface="+mn-cs"/>
              </a:rPr>
              <a:t>JUnit4</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https://github.com/junit-team/junit4/wiki/Rules</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JUnit5</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https://junit.org/junit5/docs/current/user-guide/#extensions</a:t>
            </a:r>
          </a:p>
          <a:p>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※JUnit5</a:t>
            </a:r>
            <a:r>
              <a:rPr kumimoji="1" lang="ja-JP" altLang="en-US" sz="1200" b="0" kern="1200" dirty="0" smtClean="0">
                <a:solidFill>
                  <a:schemeClr val="tx1"/>
                </a:solidFill>
                <a:effectLst/>
                <a:latin typeface="Arial" charset="0"/>
                <a:ea typeface="ＭＳ Ｐゴシック" pitchFamily="50" charset="-128"/>
                <a:cs typeface="+mn-cs"/>
              </a:rPr>
              <a:t>では</a:t>
            </a:r>
            <a:r>
              <a:rPr kumimoji="1" lang="en-US" altLang="ja-JP" sz="1200" b="0" kern="1200" dirty="0" smtClean="0">
                <a:solidFill>
                  <a:schemeClr val="tx1"/>
                </a:solidFill>
                <a:effectLst/>
                <a:latin typeface="Arial" charset="0"/>
                <a:ea typeface="ＭＳ Ｐゴシック" pitchFamily="50" charset="-128"/>
                <a:cs typeface="+mn-cs"/>
              </a:rPr>
              <a:t>Rule</a:t>
            </a:r>
            <a:r>
              <a:rPr kumimoji="1" lang="ja-JP" altLang="en-US" sz="1200" b="0" kern="1200" dirty="0" err="1" smtClean="0">
                <a:solidFill>
                  <a:schemeClr val="tx1"/>
                </a:solidFill>
                <a:effectLst/>
                <a:latin typeface="Arial" charset="0"/>
                <a:ea typeface="ＭＳ Ｐゴシック" pitchFamily="50" charset="-128"/>
                <a:cs typeface="+mn-cs"/>
              </a:rPr>
              <a:t>は廃</a:t>
            </a:r>
            <a:r>
              <a:rPr kumimoji="1" lang="ja-JP" altLang="en-US" sz="1200" b="0" kern="1200" dirty="0" smtClean="0">
                <a:solidFill>
                  <a:schemeClr val="tx1"/>
                </a:solidFill>
                <a:effectLst/>
                <a:latin typeface="Arial" charset="0"/>
                <a:ea typeface="ＭＳ Ｐゴシック" pitchFamily="50" charset="-128"/>
                <a:cs typeface="+mn-cs"/>
              </a:rPr>
              <a:t>止され、</a:t>
            </a:r>
            <a:r>
              <a:rPr kumimoji="1" lang="en-US" altLang="ja-JP" sz="1200" b="0" kern="1200" dirty="0" err="1" smtClean="0">
                <a:solidFill>
                  <a:schemeClr val="tx1"/>
                </a:solidFill>
                <a:effectLst/>
                <a:latin typeface="Arial" charset="0"/>
                <a:ea typeface="ＭＳ Ｐゴシック" pitchFamily="50" charset="-128"/>
                <a:cs typeface="+mn-cs"/>
              </a:rPr>
              <a:t>Extention</a:t>
            </a:r>
            <a:r>
              <a:rPr kumimoji="1" lang="ja-JP" altLang="en-US" sz="1200" b="0" kern="1200" dirty="0" smtClean="0">
                <a:solidFill>
                  <a:schemeClr val="tx1"/>
                </a:solidFill>
                <a:effectLst/>
                <a:latin typeface="Arial" charset="0"/>
                <a:ea typeface="ＭＳ Ｐゴシック" pitchFamily="50" charset="-128"/>
                <a:cs typeface="+mn-cs"/>
              </a:rPr>
              <a:t>という名前になりました。</a:t>
            </a: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88</a:t>
            </a:fld>
            <a:endParaRPr lang="en-US" altLang="ja-JP"/>
          </a:p>
        </p:txBody>
      </p:sp>
    </p:spTree>
    <p:extLst>
      <p:ext uri="{BB962C8B-B14F-4D97-AF65-F5344CB8AC3E}">
        <p14:creationId xmlns:p14="http://schemas.microsoft.com/office/powerpoint/2010/main" val="31417365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テストダブルとは</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テスト対象のプロダクションコードが、他のライブラリに依存していることって多いですよね？</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その、他のライブラリが、初期化や利用が簡単だったり、テストしやすいものだったらよいのですが、そうでない場合、テストが非常に難しくなります。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例えば、</a:t>
            </a:r>
            <a:r>
              <a:rPr kumimoji="1" lang="en-US" altLang="ja-JP" sz="1200" b="0" kern="1200" dirty="0" smtClean="0">
                <a:solidFill>
                  <a:schemeClr val="tx1"/>
                </a:solidFill>
                <a:effectLst/>
                <a:latin typeface="Arial" charset="0"/>
                <a:ea typeface="ＭＳ Ｐゴシック" pitchFamily="50" charset="-128"/>
                <a:cs typeface="+mn-cs"/>
              </a:rPr>
              <a:t>Logger</a:t>
            </a:r>
            <a:r>
              <a:rPr kumimoji="1" lang="ja-JP" altLang="en-US" sz="1200" b="0" kern="1200" dirty="0" smtClean="0">
                <a:solidFill>
                  <a:schemeClr val="tx1"/>
                </a:solidFill>
                <a:effectLst/>
                <a:latin typeface="Arial" charset="0"/>
                <a:ea typeface="ＭＳ Ｐゴシック" pitchFamily="50" charset="-128"/>
                <a:cs typeface="+mn-cs"/>
              </a:rPr>
              <a:t>とか、フレームワークが提供してくる長大なインターフェースとか、肥大化しまくった</a:t>
            </a:r>
            <a:r>
              <a:rPr kumimoji="1" lang="en-US" altLang="ja-JP" sz="1200" b="0" kern="1200" dirty="0" smtClean="0">
                <a:solidFill>
                  <a:schemeClr val="tx1"/>
                </a:solidFill>
                <a:effectLst/>
                <a:latin typeface="Arial" charset="0"/>
                <a:ea typeface="ＭＳ Ｐゴシック" pitchFamily="50" charset="-128"/>
                <a:cs typeface="+mn-cs"/>
              </a:rPr>
              <a:t>Context</a:t>
            </a:r>
            <a:r>
              <a:rPr kumimoji="1" lang="ja-JP" altLang="en-US" sz="1200" b="0" kern="1200" dirty="0" smtClean="0">
                <a:solidFill>
                  <a:schemeClr val="tx1"/>
                </a:solidFill>
                <a:effectLst/>
                <a:latin typeface="Arial" charset="0"/>
                <a:ea typeface="ＭＳ Ｐゴシック" pitchFamily="50" charset="-128"/>
                <a:cs typeface="+mn-cs"/>
              </a:rPr>
              <a:t>クラスとか、</a:t>
            </a:r>
            <a:r>
              <a:rPr kumimoji="1" lang="en-US" altLang="ja-JP" sz="1200" b="0" kern="1200" dirty="0" err="1" smtClean="0">
                <a:solidFill>
                  <a:schemeClr val="tx1"/>
                </a:solidFill>
                <a:effectLst/>
                <a:latin typeface="Arial" charset="0"/>
                <a:ea typeface="ＭＳ Ｐゴシック" pitchFamily="50" charset="-128"/>
                <a:cs typeface="+mn-cs"/>
              </a:rPr>
              <a:t>etc,etc</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en-US" altLang="ja-JP" sz="1200" b="0" kern="1200" dirty="0" smtClean="0">
                <a:solidFill>
                  <a:schemeClr val="tx1"/>
                </a:solidFill>
                <a:effectLst/>
                <a:latin typeface="Arial" charset="0"/>
                <a:ea typeface="ＭＳ Ｐゴシック" pitchFamily="50" charset="-128"/>
                <a:cs typeface="+mn-cs"/>
              </a:rPr>
              <a:t/>
            </a:r>
            <a:br>
              <a:rPr kumimoji="1" lang="en-US" altLang="ja-JP"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そういう時に、依存するライブラリを代替することで、テストしやすくするテクニックとして</a:t>
            </a:r>
          </a:p>
          <a:p>
            <a:r>
              <a:rPr kumimoji="1" lang="ja-JP" altLang="en-US" sz="1200" b="0" kern="1200" dirty="0" smtClean="0">
                <a:solidFill>
                  <a:schemeClr val="tx1"/>
                </a:solidFill>
                <a:effectLst/>
                <a:latin typeface="Arial" charset="0"/>
                <a:ea typeface="ＭＳ Ｐゴシック" pitchFamily="50" charset="-128"/>
                <a:cs typeface="+mn-cs"/>
              </a:rPr>
              <a:t>* スタブ</a:t>
            </a:r>
          </a:p>
          <a:p>
            <a:r>
              <a:rPr kumimoji="1" lang="ja-JP" altLang="en-US" sz="1200" b="0" kern="1200" dirty="0" smtClean="0">
                <a:solidFill>
                  <a:schemeClr val="tx1"/>
                </a:solidFill>
                <a:effectLst/>
                <a:latin typeface="Arial" charset="0"/>
                <a:ea typeface="ＭＳ Ｐゴシック" pitchFamily="50" charset="-128"/>
                <a:cs typeface="+mn-cs"/>
              </a:rPr>
              <a:t>* モック</a:t>
            </a:r>
          </a:p>
          <a:p>
            <a:r>
              <a:rPr kumimoji="1" lang="ja-JP" altLang="en-US" sz="1200" b="0" kern="1200" dirty="0" smtClean="0">
                <a:solidFill>
                  <a:schemeClr val="tx1"/>
                </a:solidFill>
                <a:effectLst/>
                <a:latin typeface="Arial" charset="0"/>
                <a:ea typeface="ＭＳ Ｐゴシック" pitchFamily="50" charset="-128"/>
                <a:cs typeface="+mn-cs"/>
              </a:rPr>
              <a:t>* スパイ</a:t>
            </a:r>
          </a:p>
          <a:p>
            <a:r>
              <a:rPr kumimoji="1" lang="ja-JP" altLang="en-US" sz="1200" b="0" kern="1200" smtClean="0">
                <a:solidFill>
                  <a:schemeClr val="tx1"/>
                </a:solidFill>
                <a:effectLst/>
                <a:latin typeface="Arial" charset="0"/>
                <a:ea typeface="ＭＳ Ｐゴシック" pitchFamily="50" charset="-128"/>
                <a:cs typeface="+mn-cs"/>
              </a:rPr>
              <a:t>などがあります。これらを総称して、「テストダブル」といいます。</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90</a:t>
            </a:fld>
            <a:endParaRPr lang="en-US" altLang="ja-JP"/>
          </a:p>
        </p:txBody>
      </p:sp>
    </p:spTree>
    <p:extLst>
      <p:ext uri="{BB962C8B-B14F-4D97-AF65-F5344CB8AC3E}">
        <p14:creationId xmlns:p14="http://schemas.microsoft.com/office/powerpoint/2010/main" val="11084516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スタブ、モック、スパイ</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スタブ</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依存しているライブラリと同じインターフェースを持ち、固定値とかを簡易的に返してくるクラスです。簡単に実装</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テストできるのでお手軽です。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モック</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依存しているライブラリと同じインターフェースを持ち、ライブラリのメソッドが呼び出されたときに、「正しく」呼び出されている事を確認してくれるクラスです。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スパイ</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スタブ</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モックの発展形で、依存しているライブラリと同じインターフェースを持ち、</a:t>
            </a:r>
          </a:p>
          <a:p>
            <a:r>
              <a:rPr kumimoji="1" lang="ja-JP" altLang="en-US" sz="1200" b="0" kern="1200" dirty="0" smtClean="0">
                <a:solidFill>
                  <a:schemeClr val="tx1"/>
                </a:solidFill>
                <a:effectLst/>
                <a:latin typeface="Arial" charset="0"/>
                <a:ea typeface="ＭＳ Ｐゴシック" pitchFamily="50" charset="-128"/>
                <a:cs typeface="+mn-cs"/>
              </a:rPr>
              <a:t>どのメソッドがどのように</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どの引数で</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呼ばれたかを全部記録してくれるクラスです。</a:t>
            </a:r>
          </a:p>
          <a:p>
            <a:r>
              <a:rPr kumimoji="1" lang="ja-JP" altLang="en-US" sz="1200" b="0" kern="1200" dirty="0" smtClean="0">
                <a:solidFill>
                  <a:schemeClr val="tx1"/>
                </a:solidFill>
                <a:effectLst/>
                <a:latin typeface="Arial" charset="0"/>
                <a:ea typeface="ＭＳ Ｐゴシック" pitchFamily="50" charset="-128"/>
                <a:cs typeface="+mn-cs"/>
              </a:rPr>
              <a:t>その記録をテスト終了後に取り出し、想定される結果と比較することで、「正しく」依存ライブラリが呼び出された事を確認します。</a:t>
            </a:r>
          </a:p>
          <a:p>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91</a:t>
            </a:fld>
            <a:endParaRPr lang="en-US" altLang="ja-JP"/>
          </a:p>
        </p:txBody>
      </p:sp>
    </p:spTree>
    <p:extLst>
      <p:ext uri="{BB962C8B-B14F-4D97-AF65-F5344CB8AC3E}">
        <p14:creationId xmlns:p14="http://schemas.microsoft.com/office/powerpoint/2010/main" val="266029422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en-US" altLang="ja-JP" sz="1200" b="1" kern="1200" dirty="0" err="1" smtClean="0">
                <a:solidFill>
                  <a:schemeClr val="tx1"/>
                </a:solidFill>
                <a:effectLst/>
                <a:latin typeface="Arial" charset="0"/>
                <a:ea typeface="ＭＳ Ｐゴシック" pitchFamily="50" charset="-128"/>
                <a:cs typeface="+mn-cs"/>
              </a:rPr>
              <a:t>jMockit</a:t>
            </a:r>
            <a:r>
              <a:rPr kumimoji="1" lang="ja-JP" altLang="en-US" sz="1200" b="1" kern="1200" dirty="0" smtClean="0">
                <a:solidFill>
                  <a:schemeClr val="tx1"/>
                </a:solidFill>
                <a:effectLst/>
                <a:latin typeface="Arial" charset="0"/>
                <a:ea typeface="ＭＳ Ｐゴシック" pitchFamily="50" charset="-128"/>
                <a:cs typeface="+mn-cs"/>
              </a:rPr>
              <a:t>ご紹介</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ただ、この手のテストダブルって、手作業で</a:t>
            </a:r>
            <a:r>
              <a:rPr kumimoji="1" lang="ja-JP" altLang="en-US" sz="1200" b="0" kern="1200" dirty="0" err="1" smtClean="0">
                <a:solidFill>
                  <a:schemeClr val="tx1"/>
                </a:solidFill>
                <a:effectLst/>
                <a:latin typeface="Arial" charset="0"/>
                <a:ea typeface="ＭＳ Ｐゴシック" pitchFamily="50" charset="-128"/>
                <a:cs typeface="+mn-cs"/>
              </a:rPr>
              <a:t>作るの</a:t>
            </a:r>
            <a:r>
              <a:rPr kumimoji="1" lang="ja-JP" altLang="en-US" sz="1200" b="0" kern="1200" dirty="0" smtClean="0">
                <a:solidFill>
                  <a:schemeClr val="tx1"/>
                </a:solidFill>
                <a:effectLst/>
                <a:latin typeface="Arial" charset="0"/>
                <a:ea typeface="ＭＳ Ｐゴシック" pitchFamily="50" charset="-128"/>
                <a:cs typeface="+mn-cs"/>
              </a:rPr>
              <a:t>すげーめんどくさいじゃないですか？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そんなあなたにこれ、「</a:t>
            </a:r>
            <a:r>
              <a:rPr kumimoji="1" lang="en-US" altLang="ja-JP" sz="1200" b="0" kern="1200" dirty="0" err="1" smtClean="0">
                <a:solidFill>
                  <a:schemeClr val="tx1"/>
                </a:solidFill>
                <a:effectLst/>
                <a:latin typeface="Arial" charset="0"/>
                <a:ea typeface="ＭＳ Ｐゴシック" pitchFamily="50" charset="-128"/>
                <a:cs typeface="+mn-cs"/>
              </a:rPr>
              <a:t>JMockit</a:t>
            </a:r>
            <a:r>
              <a:rPr kumimoji="1" lang="ja-JP" altLang="en-US" sz="1200" b="0" kern="1200" dirty="0" smtClean="0">
                <a:solidFill>
                  <a:schemeClr val="tx1"/>
                </a:solidFill>
                <a:effectLst/>
                <a:latin typeface="Arial" charset="0"/>
                <a:ea typeface="ＭＳ Ｐゴシック" pitchFamily="50" charset="-128"/>
                <a:cs typeface="+mn-cs"/>
              </a:rPr>
              <a:t>」。ある程度自動でテストダブルを作ってくれます。</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en-US" altLang="ja-JP" sz="1200" b="0" kern="1200" dirty="0" smtClean="0">
                <a:solidFill>
                  <a:schemeClr val="tx1"/>
                </a:solidFill>
                <a:effectLst/>
                <a:latin typeface="Arial" charset="0"/>
                <a:ea typeface="ＭＳ Ｐゴシック" pitchFamily="50" charset="-128"/>
                <a:cs typeface="+mn-cs"/>
              </a:rPr>
              <a:t>http://jmockit.github.io/tutorial/Mocking.html</a:t>
            </a:r>
            <a:endParaRPr kumimoji="1" lang="en-US" altLang="ja-JP"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92</a:t>
            </a:fld>
            <a:endParaRPr lang="en-US" altLang="ja-JP"/>
          </a:p>
        </p:txBody>
      </p:sp>
    </p:spTree>
    <p:extLst>
      <p:ext uri="{BB962C8B-B14F-4D97-AF65-F5344CB8AC3E}">
        <p14:creationId xmlns:p14="http://schemas.microsoft.com/office/powerpoint/2010/main" val="2910288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自動</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単体</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テストのデメリット</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自動</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単体</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テストも万能ではありません。</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プロダクションコードの規模に応じて、それと同等か </a:t>
            </a:r>
            <a:r>
              <a:rPr kumimoji="1" lang="ja-JP" altLang="en-US" sz="1200" b="1" kern="1200" dirty="0" smtClean="0">
                <a:solidFill>
                  <a:schemeClr val="tx1"/>
                </a:solidFill>
                <a:effectLst/>
                <a:latin typeface="Arial" charset="0"/>
                <a:ea typeface="ＭＳ Ｐゴシック" pitchFamily="50" charset="-128"/>
                <a:cs typeface="+mn-cs"/>
              </a:rPr>
              <a:t>**それ以上**</a:t>
            </a:r>
            <a:r>
              <a:rPr kumimoji="1" lang="ja-JP" altLang="en-US" sz="1200" b="0" kern="1200" dirty="0" smtClean="0">
                <a:solidFill>
                  <a:schemeClr val="tx1"/>
                </a:solidFill>
                <a:effectLst/>
                <a:latin typeface="Arial" charset="0"/>
                <a:ea typeface="ＭＳ Ｐゴシック" pitchFamily="50" charset="-128"/>
                <a:cs typeface="+mn-cs"/>
              </a:rPr>
              <a:t> の規模のテストコードを書かないといけない</a:t>
            </a:r>
          </a:p>
          <a:p>
            <a:r>
              <a:rPr kumimoji="1" lang="ja-JP" altLang="en-US" sz="1200" b="0" kern="1200" dirty="0" smtClean="0">
                <a:solidFill>
                  <a:schemeClr val="tx1"/>
                </a:solidFill>
                <a:effectLst/>
                <a:latin typeface="Arial" charset="0"/>
                <a:ea typeface="ＭＳ Ｐゴシック" pitchFamily="50" charset="-128"/>
                <a:cs typeface="+mn-cs"/>
              </a:rPr>
              <a:t>* 一度作成したテストコードを、継続して維持</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メンテナンスしていかなければいけない</a:t>
            </a:r>
          </a:p>
          <a:p>
            <a:r>
              <a:rPr kumimoji="1" lang="ja-JP" altLang="en-US" sz="1200" b="0" kern="1200" dirty="0" smtClean="0">
                <a:solidFill>
                  <a:schemeClr val="tx1"/>
                </a:solidFill>
                <a:effectLst/>
                <a:latin typeface="Arial" charset="0"/>
                <a:ea typeface="ＭＳ Ｐゴシック" pitchFamily="50" charset="-128"/>
                <a:cs typeface="+mn-cs"/>
              </a:rPr>
              <a:t>* 「正しく」テストコードを作れなければあまり効果はない</a:t>
            </a:r>
            <a:r>
              <a:rPr kumimoji="1" lang="en-US" altLang="ja-JP" sz="1200" b="0" kern="1200" dirty="0" smtClean="0">
                <a:solidFill>
                  <a:schemeClr val="tx1"/>
                </a:solidFill>
                <a:effectLst/>
                <a:latin typeface="Arial" charset="0"/>
                <a:ea typeface="ＭＳ Ｐゴシック" pitchFamily="50" charset="-128"/>
                <a:cs typeface="+mn-cs"/>
              </a:rPr>
              <a:t>(</a:t>
            </a:r>
            <a:r>
              <a:rPr kumimoji="1" lang="ja-JP" altLang="en-US" sz="1200" b="0" kern="1200" dirty="0" smtClean="0">
                <a:solidFill>
                  <a:schemeClr val="tx1"/>
                </a:solidFill>
                <a:effectLst/>
                <a:latin typeface="Arial" charset="0"/>
                <a:ea typeface="ＭＳ Ｐゴシック" pitchFamily="50" charset="-128"/>
                <a:cs typeface="+mn-cs"/>
              </a:rPr>
              <a:t>むしろ害悪になりうる</a:t>
            </a:r>
            <a:r>
              <a:rPr kumimoji="1" lang="en-US" altLang="ja-JP"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後から自動単体テストを作るのが極端に難しい、作りの悪いレガシーコードも存在する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11</a:t>
            </a:fld>
            <a:endParaRPr lang="en-US" altLang="ja-JP"/>
          </a:p>
        </p:txBody>
      </p:sp>
    </p:spTree>
    <p:extLst>
      <p:ext uri="{BB962C8B-B14F-4D97-AF65-F5344CB8AC3E}">
        <p14:creationId xmlns:p14="http://schemas.microsoft.com/office/powerpoint/2010/main" val="31817399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106738" y="504825"/>
            <a:ext cx="3651250" cy="25273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lang="en-US" altLang="ja-JP" dirty="0"/>
              <a:t>Copyright 2017-2018 FUJITSU LIMITED</a:t>
            </a:r>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93</a:t>
            </a:fld>
            <a:endParaRPr lang="en-US" altLang="ja-JP" dirty="0"/>
          </a:p>
        </p:txBody>
      </p:sp>
    </p:spTree>
    <p:extLst>
      <p:ext uri="{BB962C8B-B14F-4D97-AF65-F5344CB8AC3E}">
        <p14:creationId xmlns:p14="http://schemas.microsoft.com/office/powerpoint/2010/main" val="2891926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1" kern="1200" dirty="0" smtClean="0">
                <a:solidFill>
                  <a:schemeClr val="tx1"/>
                </a:solidFill>
                <a:effectLst/>
                <a:latin typeface="Arial" charset="0"/>
                <a:ea typeface="ＭＳ Ｐゴシック" pitchFamily="50" charset="-128"/>
                <a:cs typeface="+mn-cs"/>
              </a:rPr>
              <a:t>#### </a:t>
            </a:r>
            <a:r>
              <a:rPr kumimoji="1" lang="ja-JP" altLang="en-US" sz="1200" b="1" kern="1200" dirty="0" smtClean="0">
                <a:solidFill>
                  <a:schemeClr val="tx1"/>
                </a:solidFill>
                <a:effectLst/>
                <a:latin typeface="Arial" charset="0"/>
                <a:ea typeface="ＭＳ Ｐゴシック" pitchFamily="50" charset="-128"/>
                <a:cs typeface="+mn-cs"/>
              </a:rPr>
              <a:t>開発者じゃない人</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プロマネ、管理職、顧客の人</a:t>
            </a:r>
            <a:r>
              <a:rPr kumimoji="1" lang="en-US" altLang="ja-JP" sz="1200" b="1" kern="1200" dirty="0" smtClean="0">
                <a:solidFill>
                  <a:schemeClr val="tx1"/>
                </a:solidFill>
                <a:effectLst/>
                <a:latin typeface="Arial" charset="0"/>
                <a:ea typeface="ＭＳ Ｐゴシック" pitchFamily="50" charset="-128"/>
                <a:cs typeface="+mn-cs"/>
              </a:rPr>
              <a:t>)</a:t>
            </a:r>
            <a:r>
              <a:rPr kumimoji="1" lang="ja-JP" altLang="en-US" sz="1200" b="1" kern="1200" dirty="0" smtClean="0">
                <a:solidFill>
                  <a:schemeClr val="tx1"/>
                </a:solidFill>
                <a:effectLst/>
                <a:latin typeface="Arial" charset="0"/>
                <a:ea typeface="ＭＳ Ｐゴシック" pitchFamily="50" charset="-128"/>
                <a:cs typeface="+mn-cs"/>
              </a:rPr>
              <a:t>へ</a:t>
            </a:r>
            <a:endParaRPr kumimoji="1" lang="ja-JP" altLang="en-US" sz="1200" b="0" kern="1200" dirty="0" smtClean="0">
              <a:solidFill>
                <a:schemeClr val="tx1"/>
              </a:solidFill>
              <a:effectLst/>
              <a:latin typeface="Arial" charset="0"/>
              <a:ea typeface="ＭＳ Ｐゴシック" pitchFamily="50" charset="-128"/>
              <a:cs typeface="+mn-cs"/>
            </a:endParaRPr>
          </a:p>
          <a:p>
            <a:r>
              <a:rPr kumimoji="1" lang="ja-JP" altLang="en-US" sz="1200" b="0" kern="1200" dirty="0" smtClean="0">
                <a:solidFill>
                  <a:schemeClr val="tx1"/>
                </a:solidFill>
                <a:effectLst/>
                <a:latin typeface="Arial" charset="0"/>
                <a:ea typeface="ＭＳ Ｐゴシック" pitchFamily="50" charset="-128"/>
                <a:cs typeface="+mn-cs"/>
              </a:rPr>
              <a:t>上記の通り、自動化テストは</a:t>
            </a:r>
          </a:p>
          <a:p>
            <a:r>
              <a:rPr kumimoji="1" lang="ja-JP" altLang="en-US" sz="1200" b="0" kern="1200" dirty="0" smtClean="0">
                <a:solidFill>
                  <a:schemeClr val="tx1"/>
                </a:solidFill>
                <a:effectLst/>
                <a:latin typeface="Arial" charset="0"/>
                <a:ea typeface="ＭＳ Ｐゴシック" pitchFamily="50" charset="-128"/>
                <a:cs typeface="+mn-cs"/>
              </a:rPr>
              <a:t>「劇的にコストを下げる」「導入すれば </a:t>
            </a:r>
            <a:r>
              <a:rPr kumimoji="1" lang="ja-JP" altLang="en-US" sz="1200" b="1" kern="1200" dirty="0" smtClean="0">
                <a:solidFill>
                  <a:schemeClr val="tx1"/>
                </a:solidFill>
                <a:effectLst/>
                <a:latin typeface="Arial" charset="0"/>
                <a:ea typeface="ＭＳ Ｐゴシック" pitchFamily="50" charset="-128"/>
                <a:cs typeface="+mn-cs"/>
              </a:rPr>
              <a:t>**即**</a:t>
            </a:r>
            <a:r>
              <a:rPr kumimoji="1" lang="ja-JP" altLang="en-US" sz="1200" b="0" kern="1200" dirty="0" smtClean="0">
                <a:solidFill>
                  <a:schemeClr val="tx1"/>
                </a:solidFill>
                <a:effectLst/>
                <a:latin typeface="Arial" charset="0"/>
                <a:ea typeface="ＭＳ Ｐゴシック" pitchFamily="50" charset="-128"/>
                <a:cs typeface="+mn-cs"/>
              </a:rPr>
              <a:t> 品質が完璧になる」「なんにでも使える」類の万能薬ではありません。</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決して</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「自動化したんだからすぐできん</a:t>
            </a:r>
            <a:r>
              <a:rPr kumimoji="1" lang="ja-JP" altLang="en-US" sz="1200" b="0" kern="1200" dirty="0" err="1" smtClean="0">
                <a:solidFill>
                  <a:schemeClr val="tx1"/>
                </a:solidFill>
                <a:effectLst/>
                <a:latin typeface="Arial" charset="0"/>
                <a:ea typeface="ＭＳ Ｐゴシック" pitchFamily="50" charset="-128"/>
                <a:cs typeface="+mn-cs"/>
              </a:rPr>
              <a:t>だろ</a:t>
            </a:r>
            <a:r>
              <a:rPr kumimoji="1" lang="ja-JP" altLang="en-US" sz="1200" b="0" kern="1200" dirty="0" smtClean="0">
                <a:solidFill>
                  <a:schemeClr val="tx1"/>
                </a:solidFill>
                <a:effectLst/>
                <a:latin typeface="Arial" charset="0"/>
                <a:ea typeface="ＭＳ Ｐゴシック" pitchFamily="50" charset="-128"/>
                <a:cs typeface="+mn-cs"/>
              </a:rPr>
              <a:t>！！」</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とか、</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 （</a:t>
            </a:r>
            <a:r>
              <a:rPr kumimoji="1" lang="en-US" altLang="ja-JP" sz="1200" b="0" kern="1200" dirty="0" smtClean="0">
                <a:solidFill>
                  <a:schemeClr val="tx1"/>
                </a:solidFill>
                <a:effectLst/>
                <a:latin typeface="Arial" charset="0"/>
                <a:ea typeface="ＭＳ Ｐゴシック" pitchFamily="50" charset="-128"/>
                <a:cs typeface="+mn-cs"/>
              </a:rPr>
              <a:t>PRJ</a:t>
            </a:r>
            <a:r>
              <a:rPr kumimoji="1" lang="ja-JP" altLang="en-US" sz="1200" b="0" kern="1200" dirty="0" smtClean="0">
                <a:solidFill>
                  <a:schemeClr val="tx1"/>
                </a:solidFill>
                <a:effectLst/>
                <a:latin typeface="Arial" charset="0"/>
                <a:ea typeface="ＭＳ Ｐゴシック" pitchFamily="50" charset="-128"/>
                <a:cs typeface="+mn-cs"/>
              </a:rPr>
              <a:t>の状況やレガシーコード等の現実を見ずに）「とにかく自動化しろや！！」</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r>
              <a:rPr kumimoji="1" lang="ja-JP" altLang="en-US" sz="1200" b="0" kern="1200" dirty="0" smtClean="0">
                <a:solidFill>
                  <a:schemeClr val="tx1"/>
                </a:solidFill>
                <a:effectLst/>
                <a:latin typeface="Arial" charset="0"/>
                <a:ea typeface="ＭＳ Ｐゴシック" pitchFamily="50" charset="-128"/>
                <a:cs typeface="+mn-cs"/>
              </a:rPr>
              <a:t>とか言わないでください（切実）</a:t>
            </a:r>
          </a:p>
          <a:p>
            <a:r>
              <a:rPr kumimoji="1" lang="ja-JP" altLang="en-US" sz="1200" b="0" kern="1200" dirty="0" smtClean="0">
                <a:solidFill>
                  <a:schemeClr val="tx1"/>
                </a:solidFill>
                <a:effectLst/>
                <a:latin typeface="Arial" charset="0"/>
                <a:ea typeface="ＭＳ Ｐゴシック" pitchFamily="50" charset="-128"/>
                <a:cs typeface="+mn-cs"/>
              </a:rPr>
              <a:t/>
            </a:r>
            <a:br>
              <a:rPr kumimoji="1" lang="ja-JP" altLang="en-US" sz="1200" b="0" kern="1200" dirty="0" smtClean="0">
                <a:solidFill>
                  <a:schemeClr val="tx1"/>
                </a:solidFill>
                <a:effectLst/>
                <a:latin typeface="Arial" charset="0"/>
                <a:ea typeface="ＭＳ Ｐゴシック" pitchFamily="50" charset="-128"/>
                <a:cs typeface="+mn-cs"/>
              </a:rPr>
            </a:br>
            <a:endParaRPr kumimoji="1" lang="ja-JP" altLang="en-US" sz="1200" b="0" kern="1200" dirty="0">
              <a:solidFill>
                <a:schemeClr val="tx1"/>
              </a:solidFill>
              <a:effectLst/>
              <a:latin typeface="Arial" charset="0"/>
              <a:ea typeface="ＭＳ Ｐゴシック" pitchFamily="50" charset="-128"/>
              <a:cs typeface="+mn-cs"/>
            </a:endParaRPr>
          </a:p>
        </p:txBody>
      </p:sp>
      <p:sp>
        <p:nvSpPr>
          <p:cNvPr id="4" name="フッター プレースホルダー 3"/>
          <p:cNvSpPr>
            <a:spLocks noGrp="1"/>
          </p:cNvSpPr>
          <p:nvPr>
            <p:ph type="ftr" sz="quarter" idx="10"/>
          </p:nvPr>
        </p:nvSpPr>
        <p:spPr/>
        <p:txBody>
          <a:bodyPr/>
          <a:lstStyle/>
          <a:p>
            <a:r>
              <a:rPr lang="en-US" altLang="ja-JP"/>
              <a:t>Copyright 2017-2018 FUJITSU LIMITED</a:t>
            </a:r>
            <a:endParaRPr lang="en-US" altLang="ja-JP" dirty="0"/>
          </a:p>
        </p:txBody>
      </p:sp>
      <p:sp>
        <p:nvSpPr>
          <p:cNvPr id="5" name="スライド番号プレースホルダー 4"/>
          <p:cNvSpPr>
            <a:spLocks noGrp="1"/>
          </p:cNvSpPr>
          <p:nvPr>
            <p:ph type="sldNum" sz="quarter" idx="11"/>
          </p:nvPr>
        </p:nvSpPr>
        <p:spPr/>
        <p:txBody>
          <a:bodyPr/>
          <a:lstStyle/>
          <a:p>
            <a:fld id="{05CC6113-37AD-4820-99A8-E5778F57E610}" type="slidenum">
              <a:rPr lang="en-US" altLang="ja-JP" smtClean="0"/>
              <a:pPr/>
              <a:t>12</a:t>
            </a:fld>
            <a:endParaRPr lang="en-US" altLang="ja-JP"/>
          </a:p>
        </p:txBody>
      </p:sp>
    </p:spTree>
    <p:extLst>
      <p:ext uri="{BB962C8B-B14F-4D97-AF65-F5344CB8AC3E}">
        <p14:creationId xmlns:p14="http://schemas.microsoft.com/office/powerpoint/2010/main" val="47940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4" name="フリーフォーム 3"/>
          <p:cNvSpPr/>
          <p:nvPr userDrawn="1"/>
        </p:nvSpPr>
        <p:spPr bwMode="gray">
          <a:xfrm>
            <a:off x="9525" y="3791489"/>
            <a:ext cx="9867899" cy="1975155"/>
          </a:xfrm>
          <a:custGeom>
            <a:avLst/>
            <a:gdLst>
              <a:gd name="connsiteX0" fmla="*/ 0 w 9925050"/>
              <a:gd name="connsiteY0" fmla="*/ 1352011 h 1975155"/>
              <a:gd name="connsiteX1" fmla="*/ 2409825 w 9925050"/>
              <a:gd name="connsiteY1" fmla="*/ 1971136 h 1975155"/>
              <a:gd name="connsiteX2" fmla="*/ 4972050 w 9925050"/>
              <a:gd name="connsiteY2" fmla="*/ 1085311 h 1975155"/>
              <a:gd name="connsiteX3" fmla="*/ 7315200 w 9925050"/>
              <a:gd name="connsiteY3" fmla="*/ 104236 h 1975155"/>
              <a:gd name="connsiteX4" fmla="*/ 9925050 w 9925050"/>
              <a:gd name="connsiteY4" fmla="*/ 75661 h 1975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5050" h="1975155">
                <a:moveTo>
                  <a:pt x="0" y="1352011"/>
                </a:moveTo>
                <a:cubicBezTo>
                  <a:pt x="790575" y="1683798"/>
                  <a:pt x="1581150" y="2015586"/>
                  <a:pt x="2409825" y="1971136"/>
                </a:cubicBezTo>
                <a:cubicBezTo>
                  <a:pt x="3238500" y="1926686"/>
                  <a:pt x="4154488" y="1396461"/>
                  <a:pt x="4972050" y="1085311"/>
                </a:cubicBezTo>
                <a:cubicBezTo>
                  <a:pt x="5789613" y="774161"/>
                  <a:pt x="6489700" y="272511"/>
                  <a:pt x="7315200" y="104236"/>
                </a:cubicBezTo>
                <a:cubicBezTo>
                  <a:pt x="8140700" y="-64039"/>
                  <a:pt x="9032875" y="5811"/>
                  <a:pt x="9925050" y="75661"/>
                </a:cubicBezTo>
              </a:path>
            </a:pathLst>
          </a:custGeom>
          <a:noFill/>
          <a:ln w="28575"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2" name="フリーフォーム 11"/>
          <p:cNvSpPr/>
          <p:nvPr userDrawn="1"/>
        </p:nvSpPr>
        <p:spPr bwMode="gray">
          <a:xfrm>
            <a:off x="9523" y="4171950"/>
            <a:ext cx="9867902" cy="1171575"/>
          </a:xfrm>
          <a:custGeom>
            <a:avLst/>
            <a:gdLst>
              <a:gd name="connsiteX0" fmla="*/ 0 w 9877425"/>
              <a:gd name="connsiteY0" fmla="*/ 0 h 1396845"/>
              <a:gd name="connsiteX1" fmla="*/ 4648200 w 9877425"/>
              <a:gd name="connsiteY1" fmla="*/ 1352550 h 1396845"/>
              <a:gd name="connsiteX2" fmla="*/ 7172325 w 9877425"/>
              <a:gd name="connsiteY2" fmla="*/ 971550 h 1396845"/>
              <a:gd name="connsiteX3" fmla="*/ 9877425 w 9877425"/>
              <a:gd name="connsiteY3" fmla="*/ 0 h 1396845"/>
            </a:gdLst>
            <a:ahLst/>
            <a:cxnLst>
              <a:cxn ang="0">
                <a:pos x="connsiteX0" y="connsiteY0"/>
              </a:cxn>
              <a:cxn ang="0">
                <a:pos x="connsiteX1" y="connsiteY1"/>
              </a:cxn>
              <a:cxn ang="0">
                <a:pos x="connsiteX2" y="connsiteY2"/>
              </a:cxn>
              <a:cxn ang="0">
                <a:pos x="connsiteX3" y="connsiteY3"/>
              </a:cxn>
            </a:cxnLst>
            <a:rect l="l" t="t" r="r" b="b"/>
            <a:pathLst>
              <a:path w="9877425" h="1396845">
                <a:moveTo>
                  <a:pt x="0" y="0"/>
                </a:moveTo>
                <a:cubicBezTo>
                  <a:pt x="1726406" y="595312"/>
                  <a:pt x="3452813" y="1190625"/>
                  <a:pt x="4648200" y="1352550"/>
                </a:cubicBezTo>
                <a:cubicBezTo>
                  <a:pt x="5843588" y="1514475"/>
                  <a:pt x="6300788" y="1196975"/>
                  <a:pt x="7172325" y="971550"/>
                </a:cubicBezTo>
                <a:cubicBezTo>
                  <a:pt x="8043863" y="746125"/>
                  <a:pt x="8960644" y="373062"/>
                  <a:pt x="9877425" y="0"/>
                </a:cubicBezTo>
              </a:path>
            </a:pathLst>
          </a:custGeom>
          <a:noFill/>
          <a:ln w="28575"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3" name="フリーフォーム 12"/>
          <p:cNvSpPr/>
          <p:nvPr userDrawn="1"/>
        </p:nvSpPr>
        <p:spPr bwMode="gray">
          <a:xfrm>
            <a:off x="9526" y="3286125"/>
            <a:ext cx="9867900" cy="2480520"/>
          </a:xfrm>
          <a:custGeom>
            <a:avLst/>
            <a:gdLst>
              <a:gd name="connsiteX0" fmla="*/ 0 w 9906000"/>
              <a:gd name="connsiteY0" fmla="*/ 0 h 3144958"/>
              <a:gd name="connsiteX1" fmla="*/ 7134225 w 9906000"/>
              <a:gd name="connsiteY1" fmla="*/ 3009900 h 3144958"/>
              <a:gd name="connsiteX2" fmla="*/ 9906000 w 9906000"/>
              <a:gd name="connsiteY2" fmla="*/ 2343150 h 3144958"/>
              <a:gd name="connsiteX0" fmla="*/ 0 w 9906000"/>
              <a:gd name="connsiteY0" fmla="*/ 0 h 3060895"/>
              <a:gd name="connsiteX1" fmla="*/ 7134225 w 9906000"/>
              <a:gd name="connsiteY1" fmla="*/ 3009900 h 3060895"/>
              <a:gd name="connsiteX2" fmla="*/ 9906000 w 9906000"/>
              <a:gd name="connsiteY2" fmla="*/ 2343150 h 3060895"/>
              <a:gd name="connsiteX0" fmla="*/ 0 w 9896475"/>
              <a:gd name="connsiteY0" fmla="*/ 0 h 3339839"/>
              <a:gd name="connsiteX1" fmla="*/ 7134225 w 9896475"/>
              <a:gd name="connsiteY1" fmla="*/ 3009900 h 3339839"/>
              <a:gd name="connsiteX2" fmla="*/ 9896475 w 9896475"/>
              <a:gd name="connsiteY2" fmla="*/ 2905125 h 3339839"/>
              <a:gd name="connsiteX0" fmla="*/ 0 w 9896475"/>
              <a:gd name="connsiteY0" fmla="*/ 0 h 3276845"/>
              <a:gd name="connsiteX1" fmla="*/ 7134225 w 9896475"/>
              <a:gd name="connsiteY1" fmla="*/ 3009900 h 3276845"/>
              <a:gd name="connsiteX2" fmla="*/ 9896475 w 9896475"/>
              <a:gd name="connsiteY2" fmla="*/ 2905125 h 3276845"/>
            </a:gdLst>
            <a:ahLst/>
            <a:cxnLst>
              <a:cxn ang="0">
                <a:pos x="connsiteX0" y="connsiteY0"/>
              </a:cxn>
              <a:cxn ang="0">
                <a:pos x="connsiteX1" y="connsiteY1"/>
              </a:cxn>
              <a:cxn ang="0">
                <a:pos x="connsiteX2" y="connsiteY2"/>
              </a:cxn>
            </a:cxnLst>
            <a:rect l="l" t="t" r="r" b="b"/>
            <a:pathLst>
              <a:path w="9896475" h="3276845">
                <a:moveTo>
                  <a:pt x="0" y="0"/>
                </a:moveTo>
                <a:cubicBezTo>
                  <a:pt x="2741612" y="1309687"/>
                  <a:pt x="5484813" y="2525713"/>
                  <a:pt x="7134225" y="3009900"/>
                </a:cubicBezTo>
                <a:cubicBezTo>
                  <a:pt x="8783638" y="3494088"/>
                  <a:pt x="9193212" y="3233737"/>
                  <a:pt x="9896475" y="2905125"/>
                </a:cubicBezTo>
              </a:path>
            </a:pathLst>
          </a:custGeom>
          <a:noFill/>
          <a:ln w="38100"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14" name="フリーフォーム 13"/>
          <p:cNvSpPr/>
          <p:nvPr userDrawn="1"/>
        </p:nvSpPr>
        <p:spPr bwMode="gray">
          <a:xfrm>
            <a:off x="52129" y="3476625"/>
            <a:ext cx="9825295" cy="2385890"/>
          </a:xfrm>
          <a:custGeom>
            <a:avLst/>
            <a:gdLst>
              <a:gd name="connsiteX0" fmla="*/ 0 w 9877425"/>
              <a:gd name="connsiteY0" fmla="*/ 0 h 2501555"/>
              <a:gd name="connsiteX1" fmla="*/ 4048125 w 9877425"/>
              <a:gd name="connsiteY1" fmla="*/ 2333625 h 2501555"/>
              <a:gd name="connsiteX2" fmla="*/ 6600825 w 9877425"/>
              <a:gd name="connsiteY2" fmla="*/ 2238375 h 2501555"/>
              <a:gd name="connsiteX3" fmla="*/ 8334375 w 9877425"/>
              <a:gd name="connsiteY3" fmla="*/ 1609725 h 2501555"/>
              <a:gd name="connsiteX4" fmla="*/ 9877425 w 9877425"/>
              <a:gd name="connsiteY4" fmla="*/ 1447800 h 2501555"/>
              <a:gd name="connsiteX0" fmla="*/ 0 w 9877425"/>
              <a:gd name="connsiteY0" fmla="*/ 0 h 2385890"/>
              <a:gd name="connsiteX1" fmla="*/ 4048125 w 9877425"/>
              <a:gd name="connsiteY1" fmla="*/ 2333625 h 2385890"/>
              <a:gd name="connsiteX2" fmla="*/ 8334375 w 9877425"/>
              <a:gd name="connsiteY2" fmla="*/ 1609725 h 2385890"/>
              <a:gd name="connsiteX3" fmla="*/ 9877425 w 9877425"/>
              <a:gd name="connsiteY3" fmla="*/ 1447800 h 2385890"/>
            </a:gdLst>
            <a:ahLst/>
            <a:cxnLst>
              <a:cxn ang="0">
                <a:pos x="connsiteX0" y="connsiteY0"/>
              </a:cxn>
              <a:cxn ang="0">
                <a:pos x="connsiteX1" y="connsiteY1"/>
              </a:cxn>
              <a:cxn ang="0">
                <a:pos x="connsiteX2" y="connsiteY2"/>
              </a:cxn>
              <a:cxn ang="0">
                <a:pos x="connsiteX3" y="connsiteY3"/>
              </a:cxn>
            </a:cxnLst>
            <a:rect l="l" t="t" r="r" b="b"/>
            <a:pathLst>
              <a:path w="9877425" h="2385890">
                <a:moveTo>
                  <a:pt x="0" y="0"/>
                </a:moveTo>
                <a:cubicBezTo>
                  <a:pt x="1473993" y="980281"/>
                  <a:pt x="2659063" y="2065338"/>
                  <a:pt x="4048125" y="2333625"/>
                </a:cubicBezTo>
                <a:cubicBezTo>
                  <a:pt x="5437187" y="2601912"/>
                  <a:pt x="7362825" y="1757362"/>
                  <a:pt x="8334375" y="1609725"/>
                </a:cubicBezTo>
                <a:cubicBezTo>
                  <a:pt x="8880475" y="1477962"/>
                  <a:pt x="9378950" y="1462881"/>
                  <a:pt x="9877425" y="1447800"/>
                </a:cubicBezTo>
              </a:path>
            </a:pathLst>
          </a:custGeom>
          <a:noFill/>
          <a:ln w="76200" cap="flat" cmpd="sng" algn="ctr">
            <a:solidFill>
              <a:schemeClr val="bg1">
                <a:lumMod val="95000"/>
              </a:schemeClr>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tlCol="0" anchor="ctr"/>
          <a:lstStyle/>
          <a:p>
            <a:pPr algn="ctr"/>
            <a:endParaRPr kumimoji="1" lang="ja-JP" altLang="en-US"/>
          </a:p>
        </p:txBody>
      </p:sp>
      <p:sp>
        <p:nvSpPr>
          <p:cNvPr id="2" name="タイトル 1"/>
          <p:cNvSpPr>
            <a:spLocks noGrp="1"/>
          </p:cNvSpPr>
          <p:nvPr>
            <p:ph type="title" hasCustomPrompt="1"/>
          </p:nvPr>
        </p:nvSpPr>
        <p:spPr>
          <a:xfrm>
            <a:off x="113785" y="4236915"/>
            <a:ext cx="9613897" cy="393700"/>
          </a:xfrm>
        </p:spPr>
        <p:txBody>
          <a:bodyPr/>
          <a:lstStyle>
            <a:lvl1pPr>
              <a:defRPr sz="4000">
                <a:latin typeface="Fujitsu Sans" panose="020B0404060202020204" pitchFamily="34" charset="0"/>
              </a:defRPr>
            </a:lvl1pPr>
          </a:lstStyle>
          <a:p>
            <a:r>
              <a:rPr kumimoji="1" lang="en-US" altLang="ja-JP" dirty="0"/>
              <a:t>Slide Title</a:t>
            </a:r>
            <a:endParaRPr kumimoji="1" lang="ja-JP" altLang="en-US" dirty="0"/>
          </a:p>
        </p:txBody>
      </p:sp>
      <p:sp>
        <p:nvSpPr>
          <p:cNvPr id="17" name="テキスト プレースホルダー 16"/>
          <p:cNvSpPr>
            <a:spLocks noGrp="1"/>
          </p:cNvSpPr>
          <p:nvPr>
            <p:ph type="body" sz="quarter" idx="10" hasCustomPrompt="1"/>
          </p:nvPr>
        </p:nvSpPr>
        <p:spPr>
          <a:xfrm>
            <a:off x="113786" y="4809550"/>
            <a:ext cx="5296414" cy="12719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t" anchorCtr="0" compatLnSpc="1">
            <a:prstTxWarp prst="textNoShape">
              <a:avLst/>
            </a:prstTxWarp>
          </a:bodyPr>
          <a:lstStyle>
            <a:lvl1pPr marL="0" indent="0">
              <a:buNone/>
              <a:defRPr lang="ja-JP" altLang="en-US" b="0" kern="0" baseline="0" dirty="0">
                <a:latin typeface="Fujitsu Sans" panose="020B0404060202020204" pitchFamily="34" charset="0"/>
                <a:cs typeface="Fujitsu Sans" panose="020B0404060202020204" pitchFamily="34" charset="0"/>
              </a:defRPr>
            </a:lvl1pPr>
          </a:lstStyle>
          <a:p>
            <a:pPr lvl="0">
              <a:spcBef>
                <a:spcPct val="0"/>
              </a:spcBef>
              <a:spcAft>
                <a:spcPct val="0"/>
              </a:spcAft>
            </a:pPr>
            <a:r>
              <a:rPr kumimoji="1" lang="en-US" altLang="ja-JP" dirty="0"/>
              <a:t>Slide Sub Title</a:t>
            </a:r>
            <a:endParaRPr kumimoji="1" lang="ja-JP" altLang="en-US" dirty="0"/>
          </a:p>
        </p:txBody>
      </p:sp>
      <p:sp>
        <p:nvSpPr>
          <p:cNvPr id="18" name="テキスト プレースホルダー 16"/>
          <p:cNvSpPr>
            <a:spLocks noGrp="1"/>
          </p:cNvSpPr>
          <p:nvPr>
            <p:ph type="body" sz="quarter" idx="11" hasCustomPrompt="1"/>
          </p:nvPr>
        </p:nvSpPr>
        <p:spPr>
          <a:xfrm>
            <a:off x="7048500" y="5124450"/>
            <a:ext cx="2679182" cy="9570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t" anchorCtr="0" compatLnSpc="1">
            <a:prstTxWarp prst="textNoShape">
              <a:avLst/>
            </a:prstTxWarp>
          </a:bodyPr>
          <a:lstStyle>
            <a:lvl1pPr marL="0" indent="0" algn="r">
              <a:lnSpc>
                <a:spcPct val="100000"/>
              </a:lnSpc>
              <a:buNone/>
              <a:defRPr lang="ja-JP" altLang="en-US" sz="2400" b="0" kern="0" baseline="0" dirty="0">
                <a:latin typeface="Fujitsu Sans" panose="020B0404060202020204" pitchFamily="34" charset="0"/>
                <a:cs typeface="Fujitsu Sans" panose="020B0404060202020204" pitchFamily="34" charset="0"/>
              </a:defRPr>
            </a:lvl1pPr>
          </a:lstStyle>
          <a:p>
            <a:pPr lvl="0">
              <a:spcBef>
                <a:spcPct val="0"/>
              </a:spcBef>
              <a:spcAft>
                <a:spcPct val="0"/>
              </a:spcAft>
            </a:pPr>
            <a:r>
              <a:rPr kumimoji="1" lang="en-US" altLang="ja-JP" dirty="0"/>
              <a:t>Organization</a:t>
            </a:r>
          </a:p>
        </p:txBody>
      </p:sp>
    </p:spTree>
    <p:extLst>
      <p:ext uri="{BB962C8B-B14F-4D97-AF65-F5344CB8AC3E}">
        <p14:creationId xmlns:p14="http://schemas.microsoft.com/office/powerpoint/2010/main" val="355080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4" name="正方形/長方形 3"/>
          <p:cNvSpPr/>
          <p:nvPr userDrawn="1"/>
        </p:nvSpPr>
        <p:spPr bwMode="gray">
          <a:xfrm>
            <a:off x="-9525" y="0"/>
            <a:ext cx="4962525" cy="6858000"/>
          </a:xfrm>
          <a:prstGeom prst="rect">
            <a:avLst/>
          </a:prstGeom>
          <a:gradFill>
            <a:gsLst>
              <a:gs pos="0">
                <a:srgbClr val="FF0D0D"/>
              </a:gs>
              <a:gs pos="33000">
                <a:srgbClr val="DE0000"/>
              </a:gs>
              <a:gs pos="100000">
                <a:srgbClr val="C00000"/>
              </a:gs>
            </a:gsLst>
            <a:lin ang="0" scaled="0"/>
          </a:gra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5" name="四角形吹き出し 4"/>
          <p:cNvSpPr/>
          <p:nvPr userDrawn="1"/>
        </p:nvSpPr>
        <p:spPr bwMode="gray">
          <a:xfrm>
            <a:off x="4953000" y="-1"/>
            <a:ext cx="4953000" cy="6858000"/>
          </a:xfrm>
          <a:prstGeom prst="wedgeRectCallout">
            <a:avLst>
              <a:gd name="adj1" fmla="val -38718"/>
              <a:gd name="adj2" fmla="val -903"/>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6" name="フローチャート: 抜出し 5"/>
          <p:cNvSpPr/>
          <p:nvPr userDrawn="1"/>
        </p:nvSpPr>
        <p:spPr bwMode="gray">
          <a:xfrm rot="16200000">
            <a:off x="3869532" y="3124199"/>
            <a:ext cx="1557337" cy="609601"/>
          </a:xfrm>
          <a:prstGeom prst="flowChartExtra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lvl="0" algn="l"/>
            <a:endParaRPr lang="ja-JP" altLang="en-US" sz="1600" b="1" kern="0" dirty="0">
              <a:latin typeface="Meiryo UI" panose="020B0604030504040204" pitchFamily="50" charset="-128"/>
              <a:ea typeface="Meiryo UI" panose="020B0604030504040204" pitchFamily="50" charset="-128"/>
            </a:endParaRPr>
          </a:p>
        </p:txBody>
      </p:sp>
      <p:sp>
        <p:nvSpPr>
          <p:cNvPr id="8" name="テキスト プレースホルダー 7"/>
          <p:cNvSpPr>
            <a:spLocks noGrp="1"/>
          </p:cNvSpPr>
          <p:nvPr>
            <p:ph type="body" sz="quarter" idx="10" hasCustomPrompt="1"/>
          </p:nvPr>
        </p:nvSpPr>
        <p:spPr>
          <a:xfrm>
            <a:off x="190500" y="2847974"/>
            <a:ext cx="4676775" cy="1536699"/>
          </a:xfrm>
        </p:spPr>
        <p:txBody>
          <a:bodyPr/>
          <a:lstStyle>
            <a:lvl1pPr marL="0" indent="0">
              <a:buNone/>
              <a:defRPr sz="4800" b="0">
                <a:solidFill>
                  <a:schemeClr val="bg1"/>
                </a:solidFill>
                <a:latin typeface="Fujitsu Sans" panose="020B0404060202020204" pitchFamily="34" charset="0"/>
              </a:defRPr>
            </a:lvl1pPr>
          </a:lstStyle>
          <a:p>
            <a:pPr lvl="0"/>
            <a:r>
              <a:rPr kumimoji="1" lang="en-US" altLang="ja-JP" dirty="0"/>
              <a:t>Title</a:t>
            </a:r>
            <a:endParaRPr kumimoji="1" lang="ja-JP" altLang="en-US" dirty="0"/>
          </a:p>
        </p:txBody>
      </p:sp>
      <p:sp>
        <p:nvSpPr>
          <p:cNvPr id="9" name="正方形/長方形 8"/>
          <p:cNvSpPr/>
          <p:nvPr userDrawn="1"/>
        </p:nvSpPr>
        <p:spPr bwMode="gray">
          <a:xfrm>
            <a:off x="7343775" y="203200"/>
            <a:ext cx="2390775" cy="1381125"/>
          </a:xfrm>
          <a:prstGeom prst="rect">
            <a:avLst/>
          </a:prstGeom>
          <a:solidFill>
            <a:srgbClr val="FF0D0D"/>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12" name="フリーフォーム 11"/>
          <p:cNvSpPr/>
          <p:nvPr userDrawn="1"/>
        </p:nvSpPr>
        <p:spPr bwMode="gray">
          <a:xfrm>
            <a:off x="7343775" y="203200"/>
            <a:ext cx="2390777" cy="1381629"/>
          </a:xfrm>
          <a:custGeom>
            <a:avLst/>
            <a:gdLst>
              <a:gd name="connsiteX0" fmla="*/ 0 w 1457325"/>
              <a:gd name="connsiteY0" fmla="*/ 0 h 1485900"/>
              <a:gd name="connsiteX1" fmla="*/ 0 w 1457325"/>
              <a:gd name="connsiteY1" fmla="*/ 1485900 h 1485900"/>
              <a:gd name="connsiteX2" fmla="*/ 1457325 w 1457325"/>
              <a:gd name="connsiteY2" fmla="*/ 28575 h 1485900"/>
              <a:gd name="connsiteX0" fmla="*/ 0 w 1457325"/>
              <a:gd name="connsiteY0" fmla="*/ 0 h 1485900"/>
              <a:gd name="connsiteX1" fmla="*/ 0 w 1457325"/>
              <a:gd name="connsiteY1" fmla="*/ 1485900 h 1485900"/>
              <a:gd name="connsiteX2" fmla="*/ 1457325 w 1457325"/>
              <a:gd name="connsiteY2" fmla="*/ 28575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4763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7144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4582 h 1485900"/>
              <a:gd name="connsiteX3" fmla="*/ 0 w 1457325"/>
              <a:gd name="connsiteY3" fmla="*/ 0 h 1485900"/>
              <a:gd name="connsiteX0" fmla="*/ 0 w 1457325"/>
              <a:gd name="connsiteY0" fmla="*/ 0 h 1485900"/>
              <a:gd name="connsiteX1" fmla="*/ 0 w 1457325"/>
              <a:gd name="connsiteY1" fmla="*/ 1485900 h 1485900"/>
              <a:gd name="connsiteX2" fmla="*/ 1457325 w 1457325"/>
              <a:gd name="connsiteY2" fmla="*/ 2020 h 1485900"/>
              <a:gd name="connsiteX3" fmla="*/ 0 w 1457325"/>
              <a:gd name="connsiteY3" fmla="*/ 0 h 1485900"/>
              <a:gd name="connsiteX0" fmla="*/ 0 w 1457325"/>
              <a:gd name="connsiteY0" fmla="*/ 542 h 1486442"/>
              <a:gd name="connsiteX1" fmla="*/ 0 w 1457325"/>
              <a:gd name="connsiteY1" fmla="*/ 1486442 h 1486442"/>
              <a:gd name="connsiteX2" fmla="*/ 1457325 w 1457325"/>
              <a:gd name="connsiteY2" fmla="*/ 0 h 1486442"/>
              <a:gd name="connsiteX3" fmla="*/ 0 w 1457325"/>
              <a:gd name="connsiteY3" fmla="*/ 542 h 1486442"/>
            </a:gdLst>
            <a:ahLst/>
            <a:cxnLst>
              <a:cxn ang="0">
                <a:pos x="connsiteX0" y="connsiteY0"/>
              </a:cxn>
              <a:cxn ang="0">
                <a:pos x="connsiteX1" y="connsiteY1"/>
              </a:cxn>
              <a:cxn ang="0">
                <a:pos x="connsiteX2" y="connsiteY2"/>
              </a:cxn>
              <a:cxn ang="0">
                <a:pos x="connsiteX3" y="connsiteY3"/>
              </a:cxn>
            </a:cxnLst>
            <a:rect l="l" t="t" r="r" b="b"/>
            <a:pathLst>
              <a:path w="1457325" h="1486442">
                <a:moveTo>
                  <a:pt x="0" y="542"/>
                </a:moveTo>
                <a:lnTo>
                  <a:pt x="0" y="1486442"/>
                </a:lnTo>
                <a:lnTo>
                  <a:pt x="1457325" y="0"/>
                </a:lnTo>
                <a:lnTo>
                  <a:pt x="0" y="542"/>
                </a:lnTo>
                <a:close/>
              </a:path>
            </a:pathLst>
          </a:custGeom>
          <a:solidFill>
            <a:srgbClr val="FF4343"/>
          </a:solidFill>
          <a:ln w="9525" cap="flat" cmpd="sng" algn="ctr">
            <a:noFill/>
            <a:prstDash val="solid"/>
            <a:round/>
            <a:headEnd type="none" w="med" len="med"/>
            <a:tailEnd type="none" w="med" len="med"/>
          </a:ln>
          <a:effectLst/>
          <a:extLst/>
        </p:spPr>
        <p:txBody>
          <a:bodyPr rtlCol="0" anchor="ctr"/>
          <a:lstStyle/>
          <a:p>
            <a:pPr algn="ctr"/>
            <a:endParaRPr kumimoji="1" lang="ja-JP" altLang="en-US" dirty="0"/>
          </a:p>
        </p:txBody>
      </p:sp>
      <p:sp>
        <p:nvSpPr>
          <p:cNvPr id="13" name="テキスト プレースホルダー 7"/>
          <p:cNvSpPr>
            <a:spLocks noGrp="1"/>
          </p:cNvSpPr>
          <p:nvPr>
            <p:ph type="body" sz="quarter" idx="11" hasCustomPrompt="1"/>
          </p:nvPr>
        </p:nvSpPr>
        <p:spPr>
          <a:xfrm>
            <a:off x="5153026" y="2847974"/>
            <a:ext cx="4581526" cy="1536699"/>
          </a:xfrm>
        </p:spPr>
        <p:txBody>
          <a:bodyPr/>
          <a:lstStyle>
            <a:lvl1pPr marL="0" indent="0" algn="r">
              <a:buNone/>
              <a:defRPr sz="4800" b="0">
                <a:solidFill>
                  <a:schemeClr val="tx1"/>
                </a:solidFill>
                <a:latin typeface="Fujitsu Sans" panose="020B0404060202020204" pitchFamily="34" charset="0"/>
              </a:defRPr>
            </a:lvl1pPr>
          </a:lstStyle>
          <a:p>
            <a:pPr lvl="0"/>
            <a:r>
              <a:rPr kumimoji="1" lang="en-US" altLang="ja-JP" dirty="0"/>
              <a:t>Title</a:t>
            </a:r>
            <a:endParaRPr kumimoji="1" lang="ja-JP" altLang="en-US" dirty="0"/>
          </a:p>
        </p:txBody>
      </p:sp>
      <p:grpSp>
        <p:nvGrpSpPr>
          <p:cNvPr id="14" name="Group 44"/>
          <p:cNvGrpSpPr>
            <a:grpSpLocks noChangeAspect="1"/>
          </p:cNvGrpSpPr>
          <p:nvPr userDrawn="1"/>
        </p:nvGrpSpPr>
        <p:grpSpPr bwMode="gray">
          <a:xfrm>
            <a:off x="-294114" y="0"/>
            <a:ext cx="1647825" cy="920750"/>
            <a:chOff x="4604" y="117"/>
            <a:chExt cx="1038" cy="580"/>
          </a:xfrm>
        </p:grpSpPr>
        <p:sp>
          <p:nvSpPr>
            <p:cNvPr id="15" name="AutoShape 45"/>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16" name="Freeform 68"/>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69"/>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70"/>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71"/>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72"/>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73"/>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74"/>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75"/>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Tree>
    <p:extLst>
      <p:ext uri="{BB962C8B-B14F-4D97-AF65-F5344CB8AC3E}">
        <p14:creationId xmlns:p14="http://schemas.microsoft.com/office/powerpoint/2010/main" val="400477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atin typeface="Fujitsu Sans" panose="020B0404060202020204" pitchFamily="34" charset="0"/>
              </a:defRPr>
            </a:lvl1pPr>
          </a:lstStyle>
          <a:p>
            <a:r>
              <a:rPr kumimoji="1" lang="en-US" altLang="ja-JP" dirty="0"/>
              <a:t>Slide Title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a:t>
            </a:fld>
            <a:endParaRPr lang="en-US" altLang="ja-JP" dirty="0"/>
          </a:p>
        </p:txBody>
      </p:sp>
      <p:sp>
        <p:nvSpPr>
          <p:cNvPr id="5" name="テキスト プレースホルダー 4"/>
          <p:cNvSpPr>
            <a:spLocks noGrp="1"/>
          </p:cNvSpPr>
          <p:nvPr>
            <p:ph type="body" sz="quarter" idx="11"/>
          </p:nvPr>
        </p:nvSpPr>
        <p:spPr>
          <a:xfrm>
            <a:off x="170935" y="743415"/>
            <a:ext cx="9389377" cy="5746595"/>
          </a:xfrm>
        </p:spPr>
        <p:txBody>
          <a:bodyPr/>
          <a:lstStyle>
            <a:lvl1pPr marL="266700" indent="-266700">
              <a:defRPr>
                <a:latin typeface="Fujitsu Sans" panose="020B0404060202020204" pitchFamily="34" charset="0"/>
              </a:defRPr>
            </a:lvl1pPr>
            <a:lvl2pPr marL="449263" indent="-258763">
              <a:defRPr>
                <a:latin typeface="Fujitsu Sans" panose="020B0404060202020204" pitchFamily="34" charset="0"/>
              </a:defRPr>
            </a:lvl2pPr>
            <a:lvl3pPr marL="534988" indent="-177800">
              <a:defRPr>
                <a:latin typeface="Fujitsu Sans" panose="020B0404060202020204" pitchFamily="34" charset="0"/>
              </a:defRPr>
            </a:lvl3pPr>
            <a:lvl4pPr marL="720725" indent="-185738">
              <a:buClr>
                <a:schemeClr val="bg1">
                  <a:lumMod val="50000"/>
                </a:schemeClr>
              </a:buClr>
              <a:buFont typeface="Arial" panose="020B0604020202020204" pitchFamily="34" charset="0"/>
              <a:buChar char="•"/>
              <a:defRPr>
                <a:latin typeface="Fujitsu Sans" panose="020B0404060202020204" pitchFamily="34" charset="0"/>
              </a:defRPr>
            </a:lvl4pPr>
            <a:lvl6pPr marL="900113" indent="-179388">
              <a:defRPr>
                <a:latin typeface="Fujitsu Sans" panose="020B0404060202020204" pitchFamily="34" charset="0"/>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endParaRPr kumimoji="1" lang="en-US" altLang="ja-JP" dirty="0"/>
          </a:p>
          <a:p>
            <a:pPr lvl="3"/>
            <a:r>
              <a:rPr kumimoji="1" lang="ja-JP" altLang="en-US" dirty="0"/>
              <a:t>第 </a:t>
            </a:r>
            <a:r>
              <a:rPr kumimoji="1" lang="en-US" altLang="ja-JP" dirty="0"/>
              <a:t>4 </a:t>
            </a:r>
            <a:r>
              <a:rPr kumimoji="1" lang="ja-JP" altLang="en-US" dirty="0"/>
              <a:t>レベル</a:t>
            </a:r>
          </a:p>
          <a:p>
            <a:pPr lvl="5"/>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7414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en-US" altLang="ja-JP" dirty="0"/>
              <a:t>Slide Title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a:t>
            </a:fld>
            <a:endParaRPr lang="en-US" altLang="ja-JP" dirty="0"/>
          </a:p>
        </p:txBody>
      </p:sp>
    </p:spTree>
    <p:extLst>
      <p:ext uri="{BB962C8B-B14F-4D97-AF65-F5344CB8AC3E}">
        <p14:creationId xmlns:p14="http://schemas.microsoft.com/office/powerpoint/2010/main" val="258477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2"/>
          <p:cNvSpPr>
            <a:spLocks noGrp="1" noChangeArrowheads="1"/>
          </p:cNvSpPr>
          <p:nvPr>
            <p:ph type="sldNum" sz="quarter" idx="4"/>
          </p:nvPr>
        </p:nvSpPr>
        <p:spPr bwMode="gray">
          <a:xfrm>
            <a:off x="4681538" y="6389688"/>
            <a:ext cx="5397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958898">
              <a:defRPr sz="900">
                <a:solidFill>
                  <a:schemeClr val="bg1"/>
                </a:solidFill>
              </a:defRPr>
            </a:lvl1pPr>
          </a:lstStyle>
          <a:p>
            <a:fld id="{08DF107D-060D-43D3-997D-8A34C269D30F}" type="slidenum">
              <a:rPr lang="en-US" altLang="ja-JP" smtClean="0"/>
              <a:pPr/>
              <a:t>‹#›</a:t>
            </a:fld>
            <a:endParaRPr lang="en-US" altLang="ja-JP" dirty="0"/>
          </a:p>
        </p:txBody>
      </p:sp>
      <p:sp>
        <p:nvSpPr>
          <p:cNvPr id="39" name="Rectangle 23"/>
          <p:cNvSpPr>
            <a:spLocks noGrp="1" noChangeArrowheads="1"/>
          </p:cNvSpPr>
          <p:nvPr>
            <p:ph type="ftr" sz="quarter" idx="3"/>
          </p:nvPr>
        </p:nvSpPr>
        <p:spPr bwMode="gray">
          <a:xfrm>
            <a:off x="5287967" y="6396038"/>
            <a:ext cx="4211637"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958898">
              <a:defRPr sz="800">
                <a:solidFill>
                  <a:schemeClr val="bg1"/>
                </a:solidFill>
              </a:defRPr>
            </a:lvl1pPr>
          </a:lstStyle>
          <a:p>
            <a:r>
              <a:rPr lang="en-US" altLang="ja-JP" dirty="0"/>
              <a:t>Copyright 2017-2018 FUJITSU LIMITED</a:t>
            </a:r>
          </a:p>
        </p:txBody>
      </p:sp>
      <p:grpSp>
        <p:nvGrpSpPr>
          <p:cNvPr id="4" name="Group 42" descr="Message Lockup"/>
          <p:cNvGrpSpPr>
            <a:grpSpLocks/>
          </p:cNvGrpSpPr>
          <p:nvPr userDrawn="1"/>
        </p:nvGrpSpPr>
        <p:grpSpPr bwMode="auto">
          <a:xfrm>
            <a:off x="0" y="0"/>
            <a:ext cx="9907588" cy="6859588"/>
            <a:chOff x="0" y="0"/>
            <a:chExt cx="6241" cy="4321"/>
          </a:xfrm>
        </p:grpSpPr>
        <p:sp>
          <p:nvSpPr>
            <p:cNvPr id="5" name="Rectangle 8"/>
            <p:cNvSpPr>
              <a:spLocks noChangeArrowheads="1"/>
            </p:cNvSpPr>
            <p:nvPr/>
          </p:nvSpPr>
          <p:spPr bwMode="gray">
            <a:xfrm>
              <a:off x="1" y="0"/>
              <a:ext cx="624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400" dirty="0"/>
            </a:p>
          </p:txBody>
        </p:sp>
        <p:grpSp>
          <p:nvGrpSpPr>
            <p:cNvPr id="6" name="Group 11"/>
            <p:cNvGrpSpPr>
              <a:grpSpLocks noChangeAspect="1"/>
            </p:cNvGrpSpPr>
            <p:nvPr/>
          </p:nvGrpSpPr>
          <p:grpSpPr bwMode="auto">
            <a:xfrm>
              <a:off x="0" y="0"/>
              <a:ext cx="6241" cy="4321"/>
              <a:chOff x="0" y="0"/>
              <a:chExt cx="6241" cy="4321"/>
            </a:xfrm>
          </p:grpSpPr>
          <p:sp>
            <p:nvSpPr>
              <p:cNvPr id="7" name="AutoShape 10"/>
              <p:cNvSpPr>
                <a:spLocks noChangeAspect="1" noChangeArrowheads="1" noTextEdit="1"/>
              </p:cNvSpPr>
              <p:nvPr/>
            </p:nvSpPr>
            <p:spPr bwMode="gray">
              <a:xfrm>
                <a:off x="0" y="0"/>
                <a:ext cx="6241" cy="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400" dirty="0"/>
              </a:p>
            </p:txBody>
          </p:sp>
          <p:sp>
            <p:nvSpPr>
              <p:cNvPr id="8" name="Freeform 12"/>
              <p:cNvSpPr>
                <a:spLocks/>
              </p:cNvSpPr>
              <p:nvPr/>
            </p:nvSpPr>
            <p:spPr bwMode="gray">
              <a:xfrm>
                <a:off x="2215" y="2399"/>
                <a:ext cx="53" cy="86"/>
              </a:xfrm>
              <a:custGeom>
                <a:avLst/>
                <a:gdLst>
                  <a:gd name="T0" fmla="*/ 0 w 264"/>
                  <a:gd name="T1" fmla="*/ 416 h 433"/>
                  <a:gd name="T2" fmla="*/ 0 w 264"/>
                  <a:gd name="T3" fmla="*/ 366 h 433"/>
                  <a:gd name="T4" fmla="*/ 101 w 264"/>
                  <a:gd name="T5" fmla="*/ 389 h 433"/>
                  <a:gd name="T6" fmla="*/ 202 w 264"/>
                  <a:gd name="T7" fmla="*/ 323 h 433"/>
                  <a:gd name="T8" fmla="*/ 185 w 264"/>
                  <a:gd name="T9" fmla="*/ 280 h 433"/>
                  <a:gd name="T10" fmla="*/ 154 w 264"/>
                  <a:gd name="T11" fmla="*/ 257 h 433"/>
                  <a:gd name="T12" fmla="*/ 116 w 264"/>
                  <a:gd name="T13" fmla="*/ 238 h 433"/>
                  <a:gd name="T14" fmla="*/ 36 w 264"/>
                  <a:gd name="T15" fmla="*/ 183 h 433"/>
                  <a:gd name="T16" fmla="*/ 7 w 264"/>
                  <a:gd name="T17" fmla="*/ 108 h 433"/>
                  <a:gd name="T18" fmla="*/ 52 w 264"/>
                  <a:gd name="T19" fmla="*/ 23 h 433"/>
                  <a:gd name="T20" fmla="*/ 146 w 264"/>
                  <a:gd name="T21" fmla="*/ 0 h 433"/>
                  <a:gd name="T22" fmla="*/ 234 w 264"/>
                  <a:gd name="T23" fmla="*/ 14 h 433"/>
                  <a:gd name="T24" fmla="*/ 234 w 264"/>
                  <a:gd name="T25" fmla="*/ 60 h 433"/>
                  <a:gd name="T26" fmla="*/ 149 w 264"/>
                  <a:gd name="T27" fmla="*/ 43 h 433"/>
                  <a:gd name="T28" fmla="*/ 92 w 264"/>
                  <a:gd name="T29" fmla="*/ 56 h 433"/>
                  <a:gd name="T30" fmla="*/ 69 w 264"/>
                  <a:gd name="T31" fmla="*/ 101 h 433"/>
                  <a:gd name="T32" fmla="*/ 85 w 264"/>
                  <a:gd name="T33" fmla="*/ 144 h 433"/>
                  <a:gd name="T34" fmla="*/ 156 w 264"/>
                  <a:gd name="T35" fmla="*/ 188 h 433"/>
                  <a:gd name="T36" fmla="*/ 213 w 264"/>
                  <a:gd name="T37" fmla="*/ 221 h 433"/>
                  <a:gd name="T38" fmla="*/ 253 w 264"/>
                  <a:gd name="T39" fmla="*/ 265 h 433"/>
                  <a:gd name="T40" fmla="*/ 264 w 264"/>
                  <a:gd name="T41" fmla="*/ 316 h 433"/>
                  <a:gd name="T42" fmla="*/ 105 w 264"/>
                  <a:gd name="T43" fmla="*/ 433 h 433"/>
                  <a:gd name="T44" fmla="*/ 0 w 264"/>
                  <a:gd name="T45" fmla="*/ 416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4" h="433">
                    <a:moveTo>
                      <a:pt x="0" y="416"/>
                    </a:moveTo>
                    <a:cubicBezTo>
                      <a:pt x="0" y="366"/>
                      <a:pt x="0" y="366"/>
                      <a:pt x="0" y="366"/>
                    </a:cubicBezTo>
                    <a:cubicBezTo>
                      <a:pt x="28" y="381"/>
                      <a:pt x="61" y="389"/>
                      <a:pt x="101" y="389"/>
                    </a:cubicBezTo>
                    <a:cubicBezTo>
                      <a:pt x="168" y="389"/>
                      <a:pt x="202" y="367"/>
                      <a:pt x="202" y="323"/>
                    </a:cubicBezTo>
                    <a:cubicBezTo>
                      <a:pt x="202" y="306"/>
                      <a:pt x="196" y="292"/>
                      <a:pt x="185" y="280"/>
                    </a:cubicBezTo>
                    <a:cubicBezTo>
                      <a:pt x="176" y="271"/>
                      <a:pt x="166" y="263"/>
                      <a:pt x="154" y="257"/>
                    </a:cubicBezTo>
                    <a:cubicBezTo>
                      <a:pt x="144" y="252"/>
                      <a:pt x="131" y="245"/>
                      <a:pt x="116" y="238"/>
                    </a:cubicBezTo>
                    <a:cubicBezTo>
                      <a:pt x="77" y="219"/>
                      <a:pt x="51" y="201"/>
                      <a:pt x="36" y="183"/>
                    </a:cubicBezTo>
                    <a:cubicBezTo>
                      <a:pt x="17" y="163"/>
                      <a:pt x="7" y="138"/>
                      <a:pt x="7" y="108"/>
                    </a:cubicBezTo>
                    <a:cubicBezTo>
                      <a:pt x="7" y="70"/>
                      <a:pt x="22" y="42"/>
                      <a:pt x="52" y="23"/>
                    </a:cubicBezTo>
                    <a:cubicBezTo>
                      <a:pt x="76" y="8"/>
                      <a:pt x="108" y="0"/>
                      <a:pt x="146" y="0"/>
                    </a:cubicBezTo>
                    <a:cubicBezTo>
                      <a:pt x="173" y="0"/>
                      <a:pt x="202" y="5"/>
                      <a:pt x="234" y="14"/>
                    </a:cubicBezTo>
                    <a:cubicBezTo>
                      <a:pt x="234" y="60"/>
                      <a:pt x="234" y="60"/>
                      <a:pt x="234" y="60"/>
                    </a:cubicBezTo>
                    <a:cubicBezTo>
                      <a:pt x="207" y="48"/>
                      <a:pt x="179" y="43"/>
                      <a:pt x="149" y="43"/>
                    </a:cubicBezTo>
                    <a:cubicBezTo>
                      <a:pt x="126" y="43"/>
                      <a:pt x="107" y="47"/>
                      <a:pt x="92" y="56"/>
                    </a:cubicBezTo>
                    <a:cubicBezTo>
                      <a:pt x="77" y="65"/>
                      <a:pt x="69" y="81"/>
                      <a:pt x="69" y="101"/>
                    </a:cubicBezTo>
                    <a:cubicBezTo>
                      <a:pt x="69" y="119"/>
                      <a:pt x="74" y="133"/>
                      <a:pt x="85" y="144"/>
                    </a:cubicBezTo>
                    <a:cubicBezTo>
                      <a:pt x="96" y="155"/>
                      <a:pt x="119" y="170"/>
                      <a:pt x="156" y="188"/>
                    </a:cubicBezTo>
                    <a:cubicBezTo>
                      <a:pt x="184" y="203"/>
                      <a:pt x="203" y="214"/>
                      <a:pt x="213" y="221"/>
                    </a:cubicBezTo>
                    <a:cubicBezTo>
                      <a:pt x="232" y="234"/>
                      <a:pt x="245" y="249"/>
                      <a:pt x="253" y="265"/>
                    </a:cubicBezTo>
                    <a:cubicBezTo>
                      <a:pt x="260" y="279"/>
                      <a:pt x="264" y="296"/>
                      <a:pt x="264" y="316"/>
                    </a:cubicBezTo>
                    <a:cubicBezTo>
                      <a:pt x="264" y="394"/>
                      <a:pt x="211" y="433"/>
                      <a:pt x="105" y="433"/>
                    </a:cubicBezTo>
                    <a:cubicBezTo>
                      <a:pt x="62" y="433"/>
                      <a:pt x="27" y="427"/>
                      <a:pt x="0" y="41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9" name="Freeform 13"/>
              <p:cNvSpPr>
                <a:spLocks/>
              </p:cNvSpPr>
              <p:nvPr/>
            </p:nvSpPr>
            <p:spPr bwMode="gray">
              <a:xfrm>
                <a:off x="2287" y="2359"/>
                <a:ext cx="63" cy="124"/>
              </a:xfrm>
              <a:custGeom>
                <a:avLst/>
                <a:gdLst>
                  <a:gd name="T0" fmla="*/ 0 w 312"/>
                  <a:gd name="T1" fmla="*/ 618 h 618"/>
                  <a:gd name="T2" fmla="*/ 0 w 312"/>
                  <a:gd name="T3" fmla="*/ 0 h 618"/>
                  <a:gd name="T4" fmla="*/ 70 w 312"/>
                  <a:gd name="T5" fmla="*/ 0 h 618"/>
                  <a:gd name="T6" fmla="*/ 70 w 312"/>
                  <a:gd name="T7" fmla="*/ 218 h 618"/>
                  <a:gd name="T8" fmla="*/ 174 w 312"/>
                  <a:gd name="T9" fmla="*/ 196 h 618"/>
                  <a:gd name="T10" fmla="*/ 299 w 312"/>
                  <a:gd name="T11" fmla="*/ 260 h 618"/>
                  <a:gd name="T12" fmla="*/ 312 w 312"/>
                  <a:gd name="T13" fmla="*/ 366 h 618"/>
                  <a:gd name="T14" fmla="*/ 312 w 312"/>
                  <a:gd name="T15" fmla="*/ 618 h 618"/>
                  <a:gd name="T16" fmla="*/ 242 w 312"/>
                  <a:gd name="T17" fmla="*/ 618 h 618"/>
                  <a:gd name="T18" fmla="*/ 242 w 312"/>
                  <a:gd name="T19" fmla="*/ 355 h 618"/>
                  <a:gd name="T20" fmla="*/ 229 w 312"/>
                  <a:gd name="T21" fmla="*/ 271 h 618"/>
                  <a:gd name="T22" fmla="*/ 167 w 312"/>
                  <a:gd name="T23" fmla="*/ 239 h 618"/>
                  <a:gd name="T24" fmla="*/ 70 w 312"/>
                  <a:gd name="T25" fmla="*/ 263 h 618"/>
                  <a:gd name="T26" fmla="*/ 70 w 312"/>
                  <a:gd name="T27" fmla="*/ 618 h 618"/>
                  <a:gd name="T28" fmla="*/ 0 w 312"/>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618">
                    <a:moveTo>
                      <a:pt x="0" y="618"/>
                    </a:moveTo>
                    <a:cubicBezTo>
                      <a:pt x="0" y="0"/>
                      <a:pt x="0" y="0"/>
                      <a:pt x="0" y="0"/>
                    </a:cubicBezTo>
                    <a:cubicBezTo>
                      <a:pt x="70" y="0"/>
                      <a:pt x="70" y="0"/>
                      <a:pt x="70" y="0"/>
                    </a:cubicBezTo>
                    <a:cubicBezTo>
                      <a:pt x="70" y="218"/>
                      <a:pt x="70" y="218"/>
                      <a:pt x="70" y="218"/>
                    </a:cubicBezTo>
                    <a:cubicBezTo>
                      <a:pt x="107" y="203"/>
                      <a:pt x="142" y="196"/>
                      <a:pt x="174" y="196"/>
                    </a:cubicBezTo>
                    <a:cubicBezTo>
                      <a:pt x="239" y="196"/>
                      <a:pt x="281" y="218"/>
                      <a:pt x="299" y="260"/>
                    </a:cubicBezTo>
                    <a:cubicBezTo>
                      <a:pt x="308" y="280"/>
                      <a:pt x="312" y="315"/>
                      <a:pt x="312" y="366"/>
                    </a:cubicBezTo>
                    <a:cubicBezTo>
                      <a:pt x="312" y="618"/>
                      <a:pt x="312" y="618"/>
                      <a:pt x="312" y="618"/>
                    </a:cubicBezTo>
                    <a:cubicBezTo>
                      <a:pt x="242" y="618"/>
                      <a:pt x="242" y="618"/>
                      <a:pt x="242" y="618"/>
                    </a:cubicBezTo>
                    <a:cubicBezTo>
                      <a:pt x="242" y="355"/>
                      <a:pt x="242" y="355"/>
                      <a:pt x="242" y="355"/>
                    </a:cubicBezTo>
                    <a:cubicBezTo>
                      <a:pt x="242" y="316"/>
                      <a:pt x="237" y="288"/>
                      <a:pt x="229" y="271"/>
                    </a:cubicBezTo>
                    <a:cubicBezTo>
                      <a:pt x="218" y="249"/>
                      <a:pt x="198" y="239"/>
                      <a:pt x="167" y="239"/>
                    </a:cubicBezTo>
                    <a:cubicBezTo>
                      <a:pt x="140"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0" name="Freeform 14"/>
              <p:cNvSpPr>
                <a:spLocks noEditPoints="1"/>
              </p:cNvSpPr>
              <p:nvPr/>
            </p:nvSpPr>
            <p:spPr bwMode="gray">
              <a:xfrm>
                <a:off x="2368" y="2399"/>
                <a:ext cx="64" cy="86"/>
              </a:xfrm>
              <a:custGeom>
                <a:avLst/>
                <a:gdLst>
                  <a:gd name="T0" fmla="*/ 248 w 319"/>
                  <a:gd name="T1" fmla="*/ 162 h 433"/>
                  <a:gd name="T2" fmla="*/ 248 w 319"/>
                  <a:gd name="T3" fmla="*/ 141 h 433"/>
                  <a:gd name="T4" fmla="*/ 236 w 319"/>
                  <a:gd name="T5" fmla="*/ 78 h 433"/>
                  <a:gd name="T6" fmla="*/ 154 w 319"/>
                  <a:gd name="T7" fmla="*/ 44 h 433"/>
                  <a:gd name="T8" fmla="*/ 40 w 319"/>
                  <a:gd name="T9" fmla="*/ 67 h 433"/>
                  <a:gd name="T10" fmla="*/ 40 w 319"/>
                  <a:gd name="T11" fmla="*/ 18 h 433"/>
                  <a:gd name="T12" fmla="*/ 162 w 319"/>
                  <a:gd name="T13" fmla="*/ 0 h 433"/>
                  <a:gd name="T14" fmla="*/ 293 w 319"/>
                  <a:gd name="T15" fmla="*/ 44 h 433"/>
                  <a:gd name="T16" fmla="*/ 317 w 319"/>
                  <a:gd name="T17" fmla="*/ 114 h 433"/>
                  <a:gd name="T18" fmla="*/ 319 w 319"/>
                  <a:gd name="T19" fmla="*/ 165 h 433"/>
                  <a:gd name="T20" fmla="*/ 319 w 319"/>
                  <a:gd name="T21" fmla="*/ 414 h 433"/>
                  <a:gd name="T22" fmla="*/ 166 w 319"/>
                  <a:gd name="T23" fmla="*/ 433 h 433"/>
                  <a:gd name="T24" fmla="*/ 47 w 319"/>
                  <a:gd name="T25" fmla="*/ 409 h 433"/>
                  <a:gd name="T26" fmla="*/ 0 w 319"/>
                  <a:gd name="T27" fmla="*/ 317 h 433"/>
                  <a:gd name="T28" fmla="*/ 54 w 319"/>
                  <a:gd name="T29" fmla="*/ 207 h 433"/>
                  <a:gd name="T30" fmla="*/ 191 w 319"/>
                  <a:gd name="T31" fmla="*/ 169 h 433"/>
                  <a:gd name="T32" fmla="*/ 248 w 319"/>
                  <a:gd name="T33" fmla="*/ 162 h 433"/>
                  <a:gd name="T34" fmla="*/ 248 w 319"/>
                  <a:gd name="T35" fmla="*/ 203 h 433"/>
                  <a:gd name="T36" fmla="*/ 152 w 319"/>
                  <a:gd name="T37" fmla="*/ 217 h 433"/>
                  <a:gd name="T38" fmla="*/ 72 w 319"/>
                  <a:gd name="T39" fmla="*/ 310 h 433"/>
                  <a:gd name="T40" fmla="*/ 95 w 319"/>
                  <a:gd name="T41" fmla="*/ 370 h 433"/>
                  <a:gd name="T42" fmla="*/ 177 w 319"/>
                  <a:gd name="T43" fmla="*/ 391 h 433"/>
                  <a:gd name="T44" fmla="*/ 248 w 319"/>
                  <a:gd name="T45" fmla="*/ 381 h 433"/>
                  <a:gd name="T46" fmla="*/ 248 w 319"/>
                  <a:gd name="T47" fmla="*/ 20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9" h="433">
                    <a:moveTo>
                      <a:pt x="248" y="162"/>
                    </a:moveTo>
                    <a:cubicBezTo>
                      <a:pt x="248" y="141"/>
                      <a:pt x="248" y="141"/>
                      <a:pt x="248" y="141"/>
                    </a:cubicBezTo>
                    <a:cubicBezTo>
                      <a:pt x="248" y="114"/>
                      <a:pt x="244" y="93"/>
                      <a:pt x="236" y="78"/>
                    </a:cubicBezTo>
                    <a:cubicBezTo>
                      <a:pt x="223" y="56"/>
                      <a:pt x="196" y="44"/>
                      <a:pt x="154" y="44"/>
                    </a:cubicBezTo>
                    <a:cubicBezTo>
                      <a:pt x="117" y="44"/>
                      <a:pt x="79" y="52"/>
                      <a:pt x="40" y="67"/>
                    </a:cubicBezTo>
                    <a:cubicBezTo>
                      <a:pt x="40" y="18"/>
                      <a:pt x="40" y="18"/>
                      <a:pt x="40" y="18"/>
                    </a:cubicBezTo>
                    <a:cubicBezTo>
                      <a:pt x="79" y="6"/>
                      <a:pt x="119" y="0"/>
                      <a:pt x="162" y="0"/>
                    </a:cubicBezTo>
                    <a:cubicBezTo>
                      <a:pt x="225" y="0"/>
                      <a:pt x="270" y="15"/>
                      <a:pt x="293" y="44"/>
                    </a:cubicBezTo>
                    <a:cubicBezTo>
                      <a:pt x="306" y="59"/>
                      <a:pt x="314" y="83"/>
                      <a:pt x="317" y="114"/>
                    </a:cubicBezTo>
                    <a:cubicBezTo>
                      <a:pt x="318" y="125"/>
                      <a:pt x="319" y="142"/>
                      <a:pt x="319" y="165"/>
                    </a:cubicBezTo>
                    <a:cubicBezTo>
                      <a:pt x="319" y="414"/>
                      <a:pt x="319" y="414"/>
                      <a:pt x="319" y="414"/>
                    </a:cubicBezTo>
                    <a:cubicBezTo>
                      <a:pt x="271" y="426"/>
                      <a:pt x="220" y="433"/>
                      <a:pt x="166" y="433"/>
                    </a:cubicBezTo>
                    <a:cubicBezTo>
                      <a:pt x="115" y="433"/>
                      <a:pt x="75" y="425"/>
                      <a:pt x="47" y="409"/>
                    </a:cubicBezTo>
                    <a:cubicBezTo>
                      <a:pt x="16" y="392"/>
                      <a:pt x="0" y="361"/>
                      <a:pt x="0" y="317"/>
                    </a:cubicBezTo>
                    <a:cubicBezTo>
                      <a:pt x="0" y="267"/>
                      <a:pt x="18" y="230"/>
                      <a:pt x="54" y="207"/>
                    </a:cubicBezTo>
                    <a:cubicBezTo>
                      <a:pt x="81" y="189"/>
                      <a:pt x="127" y="176"/>
                      <a:pt x="191" y="169"/>
                    </a:cubicBezTo>
                    <a:cubicBezTo>
                      <a:pt x="203" y="167"/>
                      <a:pt x="222" y="165"/>
                      <a:pt x="248" y="162"/>
                    </a:cubicBezTo>
                    <a:moveTo>
                      <a:pt x="248" y="203"/>
                    </a:moveTo>
                    <a:cubicBezTo>
                      <a:pt x="206" y="207"/>
                      <a:pt x="174" y="212"/>
                      <a:pt x="152" y="217"/>
                    </a:cubicBezTo>
                    <a:cubicBezTo>
                      <a:pt x="98" y="231"/>
                      <a:pt x="72" y="262"/>
                      <a:pt x="72" y="310"/>
                    </a:cubicBezTo>
                    <a:cubicBezTo>
                      <a:pt x="72" y="337"/>
                      <a:pt x="80" y="357"/>
                      <a:pt x="95" y="370"/>
                    </a:cubicBezTo>
                    <a:cubicBezTo>
                      <a:pt x="112" y="384"/>
                      <a:pt x="140" y="391"/>
                      <a:pt x="177" y="391"/>
                    </a:cubicBezTo>
                    <a:cubicBezTo>
                      <a:pt x="203" y="391"/>
                      <a:pt x="226" y="387"/>
                      <a:pt x="248" y="381"/>
                    </a:cubicBezTo>
                    <a:lnTo>
                      <a:pt x="248"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1" name="Freeform 15"/>
              <p:cNvSpPr>
                <a:spLocks noEditPoints="1"/>
              </p:cNvSpPr>
              <p:nvPr/>
            </p:nvSpPr>
            <p:spPr bwMode="gray">
              <a:xfrm>
                <a:off x="2458" y="2399"/>
                <a:ext cx="64" cy="123"/>
              </a:xfrm>
              <a:custGeom>
                <a:avLst/>
                <a:gdLst>
                  <a:gd name="T0" fmla="*/ 71 w 323"/>
                  <a:gd name="T1" fmla="*/ 404 h 618"/>
                  <a:gd name="T2" fmla="*/ 71 w 323"/>
                  <a:gd name="T3" fmla="*/ 618 h 618"/>
                  <a:gd name="T4" fmla="*/ 0 w 323"/>
                  <a:gd name="T5" fmla="*/ 618 h 618"/>
                  <a:gd name="T6" fmla="*/ 0 w 323"/>
                  <a:gd name="T7" fmla="*/ 16 h 618"/>
                  <a:gd name="T8" fmla="*/ 142 w 323"/>
                  <a:gd name="T9" fmla="*/ 0 h 618"/>
                  <a:gd name="T10" fmla="*/ 288 w 323"/>
                  <a:gd name="T11" fmla="*/ 64 h 618"/>
                  <a:gd name="T12" fmla="*/ 323 w 323"/>
                  <a:gd name="T13" fmla="*/ 216 h 618"/>
                  <a:gd name="T14" fmla="*/ 278 w 323"/>
                  <a:gd name="T15" fmla="*/ 376 h 618"/>
                  <a:gd name="T16" fmla="*/ 156 w 323"/>
                  <a:gd name="T17" fmla="*/ 433 h 618"/>
                  <a:gd name="T18" fmla="*/ 98 w 323"/>
                  <a:gd name="T19" fmla="*/ 422 h 618"/>
                  <a:gd name="T20" fmla="*/ 71 w 323"/>
                  <a:gd name="T21" fmla="*/ 404 h 618"/>
                  <a:gd name="T22" fmla="*/ 71 w 323"/>
                  <a:gd name="T23" fmla="*/ 356 h 618"/>
                  <a:gd name="T24" fmla="*/ 149 w 323"/>
                  <a:gd name="T25" fmla="*/ 391 h 618"/>
                  <a:gd name="T26" fmla="*/ 228 w 323"/>
                  <a:gd name="T27" fmla="*/ 336 h 618"/>
                  <a:gd name="T28" fmla="*/ 251 w 323"/>
                  <a:gd name="T29" fmla="*/ 215 h 618"/>
                  <a:gd name="T30" fmla="*/ 220 w 323"/>
                  <a:gd name="T31" fmla="*/ 80 h 618"/>
                  <a:gd name="T32" fmla="*/ 131 w 323"/>
                  <a:gd name="T33" fmla="*/ 43 h 618"/>
                  <a:gd name="T34" fmla="*/ 71 w 323"/>
                  <a:gd name="T35" fmla="*/ 48 h 618"/>
                  <a:gd name="T36" fmla="*/ 71 w 323"/>
                  <a:gd name="T37" fmla="*/ 35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3" h="618">
                    <a:moveTo>
                      <a:pt x="71" y="404"/>
                    </a:moveTo>
                    <a:cubicBezTo>
                      <a:pt x="71" y="618"/>
                      <a:pt x="71" y="618"/>
                      <a:pt x="71" y="618"/>
                    </a:cubicBezTo>
                    <a:cubicBezTo>
                      <a:pt x="0" y="618"/>
                      <a:pt x="0" y="618"/>
                      <a:pt x="0" y="618"/>
                    </a:cubicBezTo>
                    <a:cubicBezTo>
                      <a:pt x="0" y="16"/>
                      <a:pt x="0" y="16"/>
                      <a:pt x="0" y="16"/>
                    </a:cubicBezTo>
                    <a:cubicBezTo>
                      <a:pt x="49" y="5"/>
                      <a:pt x="96" y="0"/>
                      <a:pt x="142" y="0"/>
                    </a:cubicBezTo>
                    <a:cubicBezTo>
                      <a:pt x="213" y="0"/>
                      <a:pt x="262" y="22"/>
                      <a:pt x="288" y="64"/>
                    </a:cubicBezTo>
                    <a:cubicBezTo>
                      <a:pt x="311" y="103"/>
                      <a:pt x="323" y="153"/>
                      <a:pt x="323" y="216"/>
                    </a:cubicBezTo>
                    <a:cubicBezTo>
                      <a:pt x="323" y="282"/>
                      <a:pt x="308" y="335"/>
                      <a:pt x="278" y="376"/>
                    </a:cubicBezTo>
                    <a:cubicBezTo>
                      <a:pt x="251" y="414"/>
                      <a:pt x="210" y="433"/>
                      <a:pt x="156" y="433"/>
                    </a:cubicBezTo>
                    <a:cubicBezTo>
                      <a:pt x="134" y="433"/>
                      <a:pt x="114" y="429"/>
                      <a:pt x="98" y="422"/>
                    </a:cubicBezTo>
                    <a:cubicBezTo>
                      <a:pt x="91" y="418"/>
                      <a:pt x="81" y="413"/>
                      <a:pt x="71" y="404"/>
                    </a:cubicBezTo>
                    <a:moveTo>
                      <a:pt x="71" y="356"/>
                    </a:moveTo>
                    <a:cubicBezTo>
                      <a:pt x="94" y="379"/>
                      <a:pt x="120" y="391"/>
                      <a:pt x="149" y="391"/>
                    </a:cubicBezTo>
                    <a:cubicBezTo>
                      <a:pt x="185" y="391"/>
                      <a:pt x="211" y="372"/>
                      <a:pt x="228" y="336"/>
                    </a:cubicBezTo>
                    <a:cubicBezTo>
                      <a:pt x="244" y="303"/>
                      <a:pt x="251" y="263"/>
                      <a:pt x="251" y="215"/>
                    </a:cubicBezTo>
                    <a:cubicBezTo>
                      <a:pt x="251" y="155"/>
                      <a:pt x="241" y="110"/>
                      <a:pt x="220" y="80"/>
                    </a:cubicBezTo>
                    <a:cubicBezTo>
                      <a:pt x="203" y="55"/>
                      <a:pt x="173" y="43"/>
                      <a:pt x="131" y="43"/>
                    </a:cubicBezTo>
                    <a:cubicBezTo>
                      <a:pt x="113" y="43"/>
                      <a:pt x="93" y="44"/>
                      <a:pt x="71" y="48"/>
                    </a:cubicBezTo>
                    <a:lnTo>
                      <a:pt x="71"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2" name="Freeform 16"/>
              <p:cNvSpPr>
                <a:spLocks noEditPoints="1"/>
              </p:cNvSpPr>
              <p:nvPr/>
            </p:nvSpPr>
            <p:spPr bwMode="gray">
              <a:xfrm>
                <a:off x="2541" y="2371"/>
                <a:ext cx="18" cy="112"/>
              </a:xfrm>
              <a:custGeom>
                <a:avLst/>
                <a:gdLst>
                  <a:gd name="T0" fmla="*/ 43 w 86"/>
                  <a:gd name="T1" fmla="*/ 0 h 561"/>
                  <a:gd name="T2" fmla="*/ 75 w 86"/>
                  <a:gd name="T3" fmla="*/ 14 h 561"/>
                  <a:gd name="T4" fmla="*/ 86 w 86"/>
                  <a:gd name="T5" fmla="*/ 43 h 561"/>
                  <a:gd name="T6" fmla="*/ 72 w 86"/>
                  <a:gd name="T7" fmla="*/ 75 h 561"/>
                  <a:gd name="T8" fmla="*/ 43 w 86"/>
                  <a:gd name="T9" fmla="*/ 86 h 561"/>
                  <a:gd name="T10" fmla="*/ 11 w 86"/>
                  <a:gd name="T11" fmla="*/ 72 h 561"/>
                  <a:gd name="T12" fmla="*/ 0 w 86"/>
                  <a:gd name="T13" fmla="*/ 42 h 561"/>
                  <a:gd name="T14" fmla="*/ 14 w 86"/>
                  <a:gd name="T15" fmla="*/ 11 h 561"/>
                  <a:gd name="T16" fmla="*/ 43 w 86"/>
                  <a:gd name="T17" fmla="*/ 0 h 561"/>
                  <a:gd name="T18" fmla="*/ 9 w 86"/>
                  <a:gd name="T19" fmla="*/ 150 h 561"/>
                  <a:gd name="T20" fmla="*/ 79 w 86"/>
                  <a:gd name="T21" fmla="*/ 150 h 561"/>
                  <a:gd name="T22" fmla="*/ 79 w 86"/>
                  <a:gd name="T23" fmla="*/ 561 h 561"/>
                  <a:gd name="T24" fmla="*/ 9 w 86"/>
                  <a:gd name="T25" fmla="*/ 561 h 561"/>
                  <a:gd name="T26" fmla="*/ 9 w 86"/>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561">
                    <a:moveTo>
                      <a:pt x="43" y="0"/>
                    </a:moveTo>
                    <a:cubicBezTo>
                      <a:pt x="56" y="0"/>
                      <a:pt x="66" y="5"/>
                      <a:pt x="75" y="14"/>
                    </a:cubicBezTo>
                    <a:cubicBezTo>
                      <a:pt x="82" y="22"/>
                      <a:pt x="86" y="32"/>
                      <a:pt x="86" y="43"/>
                    </a:cubicBezTo>
                    <a:cubicBezTo>
                      <a:pt x="86" y="56"/>
                      <a:pt x="81" y="67"/>
                      <a:pt x="72" y="75"/>
                    </a:cubicBezTo>
                    <a:cubicBezTo>
                      <a:pt x="64" y="83"/>
                      <a:pt x="54" y="86"/>
                      <a:pt x="43" y="86"/>
                    </a:cubicBezTo>
                    <a:cubicBezTo>
                      <a:pt x="30" y="86"/>
                      <a:pt x="19" y="82"/>
                      <a:pt x="11" y="72"/>
                    </a:cubicBezTo>
                    <a:cubicBezTo>
                      <a:pt x="4" y="64"/>
                      <a:pt x="0" y="54"/>
                      <a:pt x="0" y="42"/>
                    </a:cubicBezTo>
                    <a:cubicBezTo>
                      <a:pt x="0" y="30"/>
                      <a:pt x="5" y="20"/>
                      <a:pt x="14" y="11"/>
                    </a:cubicBezTo>
                    <a:cubicBezTo>
                      <a:pt x="22" y="4"/>
                      <a:pt x="32" y="0"/>
                      <a:pt x="43" y="0"/>
                    </a:cubicBezTo>
                    <a:moveTo>
                      <a:pt x="9" y="150"/>
                    </a:moveTo>
                    <a:cubicBezTo>
                      <a:pt x="79" y="150"/>
                      <a:pt x="79" y="150"/>
                      <a:pt x="79" y="150"/>
                    </a:cubicBezTo>
                    <a:cubicBezTo>
                      <a:pt x="79" y="561"/>
                      <a:pt x="79" y="561"/>
                      <a:pt x="79" y="561"/>
                    </a:cubicBezTo>
                    <a:cubicBezTo>
                      <a:pt x="9" y="561"/>
                      <a:pt x="9" y="561"/>
                      <a:pt x="9" y="561"/>
                    </a:cubicBezTo>
                    <a:lnTo>
                      <a:pt x="9"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3" name="Freeform 17"/>
              <p:cNvSpPr>
                <a:spLocks/>
              </p:cNvSpPr>
              <p:nvPr/>
            </p:nvSpPr>
            <p:spPr bwMode="gray">
              <a:xfrm>
                <a:off x="2584" y="2399"/>
                <a:ext cx="62" cy="84"/>
              </a:xfrm>
              <a:custGeom>
                <a:avLst/>
                <a:gdLst>
                  <a:gd name="T0" fmla="*/ 0 w 311"/>
                  <a:gd name="T1" fmla="*/ 422 h 422"/>
                  <a:gd name="T2" fmla="*/ 0 w 311"/>
                  <a:gd name="T3" fmla="*/ 16 h 422"/>
                  <a:gd name="T4" fmla="*/ 164 w 311"/>
                  <a:gd name="T5" fmla="*/ 0 h 422"/>
                  <a:gd name="T6" fmla="*/ 299 w 311"/>
                  <a:gd name="T7" fmla="*/ 65 h 422"/>
                  <a:gd name="T8" fmla="*/ 311 w 311"/>
                  <a:gd name="T9" fmla="*/ 170 h 422"/>
                  <a:gd name="T10" fmla="*/ 311 w 311"/>
                  <a:gd name="T11" fmla="*/ 422 h 422"/>
                  <a:gd name="T12" fmla="*/ 241 w 311"/>
                  <a:gd name="T13" fmla="*/ 422 h 422"/>
                  <a:gd name="T14" fmla="*/ 241 w 311"/>
                  <a:gd name="T15" fmla="*/ 174 h 422"/>
                  <a:gd name="T16" fmla="*/ 229 w 311"/>
                  <a:gd name="T17" fmla="*/ 76 h 422"/>
                  <a:gd name="T18" fmla="*/ 157 w 311"/>
                  <a:gd name="T19" fmla="*/ 43 h 422"/>
                  <a:gd name="T20" fmla="*/ 70 w 311"/>
                  <a:gd name="T21" fmla="*/ 52 h 422"/>
                  <a:gd name="T22" fmla="*/ 70 w 311"/>
                  <a:gd name="T23" fmla="*/ 422 h 422"/>
                  <a:gd name="T24" fmla="*/ 0 w 311"/>
                  <a:gd name="T25"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 h="422">
                    <a:moveTo>
                      <a:pt x="0" y="422"/>
                    </a:moveTo>
                    <a:cubicBezTo>
                      <a:pt x="0" y="16"/>
                      <a:pt x="0" y="16"/>
                      <a:pt x="0" y="16"/>
                    </a:cubicBezTo>
                    <a:cubicBezTo>
                      <a:pt x="65" y="5"/>
                      <a:pt x="119" y="0"/>
                      <a:pt x="164" y="0"/>
                    </a:cubicBezTo>
                    <a:cubicBezTo>
                      <a:pt x="236" y="0"/>
                      <a:pt x="281" y="22"/>
                      <a:pt x="299" y="65"/>
                    </a:cubicBezTo>
                    <a:cubicBezTo>
                      <a:pt x="307" y="85"/>
                      <a:pt x="311" y="120"/>
                      <a:pt x="311" y="170"/>
                    </a:cubicBezTo>
                    <a:cubicBezTo>
                      <a:pt x="311" y="422"/>
                      <a:pt x="311" y="422"/>
                      <a:pt x="311" y="422"/>
                    </a:cubicBezTo>
                    <a:cubicBezTo>
                      <a:pt x="241" y="422"/>
                      <a:pt x="241" y="422"/>
                      <a:pt x="241" y="422"/>
                    </a:cubicBezTo>
                    <a:cubicBezTo>
                      <a:pt x="241" y="174"/>
                      <a:pt x="241" y="174"/>
                      <a:pt x="241" y="174"/>
                    </a:cubicBezTo>
                    <a:cubicBezTo>
                      <a:pt x="241" y="126"/>
                      <a:pt x="237" y="93"/>
                      <a:pt x="229" y="76"/>
                    </a:cubicBezTo>
                    <a:cubicBezTo>
                      <a:pt x="217" y="54"/>
                      <a:pt x="193" y="43"/>
                      <a:pt x="157" y="43"/>
                    </a:cubicBezTo>
                    <a:cubicBezTo>
                      <a:pt x="129" y="43"/>
                      <a:pt x="100"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4" name="Freeform 18"/>
              <p:cNvSpPr>
                <a:spLocks noEditPoints="1"/>
              </p:cNvSpPr>
              <p:nvPr/>
            </p:nvSpPr>
            <p:spPr bwMode="gray">
              <a:xfrm>
                <a:off x="2665" y="2399"/>
                <a:ext cx="65" cy="125"/>
              </a:xfrm>
              <a:custGeom>
                <a:avLst/>
                <a:gdLst>
                  <a:gd name="T0" fmla="*/ 253 w 323"/>
                  <a:gd name="T1" fmla="*/ 385 h 624"/>
                  <a:gd name="T2" fmla="*/ 227 w 323"/>
                  <a:gd name="T3" fmla="*/ 410 h 624"/>
                  <a:gd name="T4" fmla="*/ 146 w 323"/>
                  <a:gd name="T5" fmla="*/ 433 h 624"/>
                  <a:gd name="T6" fmla="*/ 55 w 323"/>
                  <a:gd name="T7" fmla="*/ 403 h 624"/>
                  <a:gd name="T8" fmla="*/ 0 w 323"/>
                  <a:gd name="T9" fmla="*/ 236 h 624"/>
                  <a:gd name="T10" fmla="*/ 40 w 323"/>
                  <a:gd name="T11" fmla="*/ 75 h 624"/>
                  <a:gd name="T12" fmla="*/ 193 w 323"/>
                  <a:gd name="T13" fmla="*/ 0 h 624"/>
                  <a:gd name="T14" fmla="*/ 323 w 323"/>
                  <a:gd name="T15" fmla="*/ 16 h 624"/>
                  <a:gd name="T16" fmla="*/ 323 w 323"/>
                  <a:gd name="T17" fmla="*/ 342 h 624"/>
                  <a:gd name="T18" fmla="*/ 315 w 323"/>
                  <a:gd name="T19" fmla="*/ 480 h 624"/>
                  <a:gd name="T20" fmla="*/ 240 w 323"/>
                  <a:gd name="T21" fmla="*/ 598 h 624"/>
                  <a:gd name="T22" fmla="*/ 108 w 323"/>
                  <a:gd name="T23" fmla="*/ 624 h 624"/>
                  <a:gd name="T24" fmla="*/ 56 w 323"/>
                  <a:gd name="T25" fmla="*/ 621 h 624"/>
                  <a:gd name="T26" fmla="*/ 56 w 323"/>
                  <a:gd name="T27" fmla="*/ 579 h 624"/>
                  <a:gd name="T28" fmla="*/ 108 w 323"/>
                  <a:gd name="T29" fmla="*/ 582 h 624"/>
                  <a:gd name="T30" fmla="*/ 194 w 323"/>
                  <a:gd name="T31" fmla="*/ 567 h 624"/>
                  <a:gd name="T32" fmla="*/ 247 w 323"/>
                  <a:gd name="T33" fmla="*/ 488 h 624"/>
                  <a:gd name="T34" fmla="*/ 253 w 323"/>
                  <a:gd name="T35" fmla="*/ 407 h 624"/>
                  <a:gd name="T36" fmla="*/ 253 w 323"/>
                  <a:gd name="T37" fmla="*/ 385 h 624"/>
                  <a:gd name="T38" fmla="*/ 253 w 323"/>
                  <a:gd name="T39" fmla="*/ 46 h 624"/>
                  <a:gd name="T40" fmla="*/ 200 w 323"/>
                  <a:gd name="T41" fmla="*/ 43 h 624"/>
                  <a:gd name="T42" fmla="*/ 131 w 323"/>
                  <a:gd name="T43" fmla="*/ 60 h 624"/>
                  <a:gd name="T44" fmla="*/ 86 w 323"/>
                  <a:gd name="T45" fmla="*/ 133 h 624"/>
                  <a:gd name="T46" fmla="*/ 72 w 323"/>
                  <a:gd name="T47" fmla="*/ 238 h 624"/>
                  <a:gd name="T48" fmla="*/ 99 w 323"/>
                  <a:gd name="T49" fmla="*/ 360 h 624"/>
                  <a:gd name="T50" fmla="*/ 155 w 323"/>
                  <a:gd name="T51" fmla="*/ 391 h 624"/>
                  <a:gd name="T52" fmla="*/ 211 w 323"/>
                  <a:gd name="T53" fmla="*/ 372 h 624"/>
                  <a:gd name="T54" fmla="*/ 247 w 323"/>
                  <a:gd name="T55" fmla="*/ 322 h 624"/>
                  <a:gd name="T56" fmla="*/ 253 w 323"/>
                  <a:gd name="T57" fmla="*/ 275 h 624"/>
                  <a:gd name="T58" fmla="*/ 253 w 323"/>
                  <a:gd name="T59" fmla="*/ 4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3" h="624">
                    <a:moveTo>
                      <a:pt x="253" y="385"/>
                    </a:moveTo>
                    <a:cubicBezTo>
                      <a:pt x="243" y="396"/>
                      <a:pt x="234" y="405"/>
                      <a:pt x="227" y="410"/>
                    </a:cubicBezTo>
                    <a:cubicBezTo>
                      <a:pt x="206" y="425"/>
                      <a:pt x="179" y="433"/>
                      <a:pt x="146" y="433"/>
                    </a:cubicBezTo>
                    <a:cubicBezTo>
                      <a:pt x="109" y="433"/>
                      <a:pt x="79" y="423"/>
                      <a:pt x="55" y="403"/>
                    </a:cubicBezTo>
                    <a:cubicBezTo>
                      <a:pt x="18" y="372"/>
                      <a:pt x="0" y="316"/>
                      <a:pt x="0" y="236"/>
                    </a:cubicBezTo>
                    <a:cubicBezTo>
                      <a:pt x="0" y="171"/>
                      <a:pt x="13" y="117"/>
                      <a:pt x="40" y="75"/>
                    </a:cubicBezTo>
                    <a:cubicBezTo>
                      <a:pt x="72" y="25"/>
                      <a:pt x="123" y="0"/>
                      <a:pt x="193" y="0"/>
                    </a:cubicBezTo>
                    <a:cubicBezTo>
                      <a:pt x="235" y="0"/>
                      <a:pt x="279" y="5"/>
                      <a:pt x="323" y="16"/>
                    </a:cubicBezTo>
                    <a:cubicBezTo>
                      <a:pt x="323" y="342"/>
                      <a:pt x="323" y="342"/>
                      <a:pt x="323" y="342"/>
                    </a:cubicBezTo>
                    <a:cubicBezTo>
                      <a:pt x="323" y="402"/>
                      <a:pt x="321" y="448"/>
                      <a:pt x="315" y="480"/>
                    </a:cubicBezTo>
                    <a:cubicBezTo>
                      <a:pt x="306" y="537"/>
                      <a:pt x="281" y="576"/>
                      <a:pt x="240" y="598"/>
                    </a:cubicBezTo>
                    <a:cubicBezTo>
                      <a:pt x="206" y="616"/>
                      <a:pt x="162" y="624"/>
                      <a:pt x="108" y="624"/>
                    </a:cubicBezTo>
                    <a:cubicBezTo>
                      <a:pt x="93" y="624"/>
                      <a:pt x="76" y="623"/>
                      <a:pt x="56" y="621"/>
                    </a:cubicBezTo>
                    <a:cubicBezTo>
                      <a:pt x="56" y="579"/>
                      <a:pt x="56" y="579"/>
                      <a:pt x="56" y="579"/>
                    </a:cubicBezTo>
                    <a:cubicBezTo>
                      <a:pt x="74" y="581"/>
                      <a:pt x="91" y="582"/>
                      <a:pt x="108" y="582"/>
                    </a:cubicBezTo>
                    <a:cubicBezTo>
                      <a:pt x="146" y="582"/>
                      <a:pt x="175" y="577"/>
                      <a:pt x="194" y="567"/>
                    </a:cubicBezTo>
                    <a:cubicBezTo>
                      <a:pt x="222" y="552"/>
                      <a:pt x="239" y="526"/>
                      <a:pt x="247" y="488"/>
                    </a:cubicBezTo>
                    <a:cubicBezTo>
                      <a:pt x="251" y="466"/>
                      <a:pt x="253" y="440"/>
                      <a:pt x="253" y="407"/>
                    </a:cubicBezTo>
                    <a:lnTo>
                      <a:pt x="253" y="385"/>
                    </a:lnTo>
                    <a:close/>
                    <a:moveTo>
                      <a:pt x="253" y="46"/>
                    </a:moveTo>
                    <a:cubicBezTo>
                      <a:pt x="234" y="44"/>
                      <a:pt x="216" y="43"/>
                      <a:pt x="200" y="43"/>
                    </a:cubicBezTo>
                    <a:cubicBezTo>
                      <a:pt x="171" y="43"/>
                      <a:pt x="148" y="48"/>
                      <a:pt x="131" y="60"/>
                    </a:cubicBezTo>
                    <a:cubicBezTo>
                      <a:pt x="112" y="74"/>
                      <a:pt x="97" y="98"/>
                      <a:pt x="86" y="133"/>
                    </a:cubicBezTo>
                    <a:cubicBezTo>
                      <a:pt x="77" y="163"/>
                      <a:pt x="72" y="198"/>
                      <a:pt x="72" y="238"/>
                    </a:cubicBezTo>
                    <a:cubicBezTo>
                      <a:pt x="72" y="294"/>
                      <a:pt x="81" y="335"/>
                      <a:pt x="99" y="360"/>
                    </a:cubicBezTo>
                    <a:cubicBezTo>
                      <a:pt x="113" y="380"/>
                      <a:pt x="132" y="391"/>
                      <a:pt x="155" y="391"/>
                    </a:cubicBezTo>
                    <a:cubicBezTo>
                      <a:pt x="175" y="391"/>
                      <a:pt x="194" y="384"/>
                      <a:pt x="211" y="372"/>
                    </a:cubicBezTo>
                    <a:cubicBezTo>
                      <a:pt x="228" y="359"/>
                      <a:pt x="240" y="343"/>
                      <a:pt x="247" y="322"/>
                    </a:cubicBezTo>
                    <a:cubicBezTo>
                      <a:pt x="251" y="311"/>
                      <a:pt x="253" y="296"/>
                      <a:pt x="253" y="275"/>
                    </a:cubicBezTo>
                    <a:lnTo>
                      <a:pt x="25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5" name="Freeform 19"/>
              <p:cNvSpPr>
                <a:spLocks/>
              </p:cNvSpPr>
              <p:nvPr/>
            </p:nvSpPr>
            <p:spPr bwMode="gray">
              <a:xfrm>
                <a:off x="2794" y="2379"/>
                <a:ext cx="36" cy="104"/>
              </a:xfrm>
              <a:custGeom>
                <a:avLst/>
                <a:gdLst>
                  <a:gd name="T0" fmla="*/ 0 w 180"/>
                  <a:gd name="T1" fmla="*/ 0 h 521"/>
                  <a:gd name="T2" fmla="*/ 70 w 180"/>
                  <a:gd name="T3" fmla="*/ 0 h 521"/>
                  <a:gd name="T4" fmla="*/ 70 w 180"/>
                  <a:gd name="T5" fmla="*/ 110 h 521"/>
                  <a:gd name="T6" fmla="*/ 180 w 180"/>
                  <a:gd name="T7" fmla="*/ 110 h 521"/>
                  <a:gd name="T8" fmla="*/ 180 w 180"/>
                  <a:gd name="T9" fmla="*/ 155 h 521"/>
                  <a:gd name="T10" fmla="*/ 70 w 180"/>
                  <a:gd name="T11" fmla="*/ 155 h 521"/>
                  <a:gd name="T12" fmla="*/ 70 w 180"/>
                  <a:gd name="T13" fmla="*/ 373 h 521"/>
                  <a:gd name="T14" fmla="*/ 88 w 180"/>
                  <a:gd name="T15" fmla="*/ 456 h 521"/>
                  <a:gd name="T16" fmla="*/ 127 w 180"/>
                  <a:gd name="T17" fmla="*/ 475 h 521"/>
                  <a:gd name="T18" fmla="*/ 157 w 180"/>
                  <a:gd name="T19" fmla="*/ 476 h 521"/>
                  <a:gd name="T20" fmla="*/ 180 w 180"/>
                  <a:gd name="T21" fmla="*/ 476 h 521"/>
                  <a:gd name="T22" fmla="*/ 180 w 180"/>
                  <a:gd name="T23" fmla="*/ 521 h 521"/>
                  <a:gd name="T24" fmla="*/ 142 w 180"/>
                  <a:gd name="T25" fmla="*/ 521 h 521"/>
                  <a:gd name="T26" fmla="*/ 71 w 180"/>
                  <a:gd name="T27" fmla="*/ 514 h 521"/>
                  <a:gd name="T28" fmla="*/ 6 w 180"/>
                  <a:gd name="T29" fmla="*/ 444 h 521"/>
                  <a:gd name="T30" fmla="*/ 0 w 180"/>
                  <a:gd name="T31" fmla="*/ 363 h 521"/>
                  <a:gd name="T32" fmla="*/ 0 w 180"/>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521">
                    <a:moveTo>
                      <a:pt x="0" y="0"/>
                    </a:moveTo>
                    <a:cubicBezTo>
                      <a:pt x="70" y="0"/>
                      <a:pt x="70" y="0"/>
                      <a:pt x="70" y="0"/>
                    </a:cubicBezTo>
                    <a:cubicBezTo>
                      <a:pt x="70" y="110"/>
                      <a:pt x="70" y="110"/>
                      <a:pt x="70" y="110"/>
                    </a:cubicBezTo>
                    <a:cubicBezTo>
                      <a:pt x="180" y="110"/>
                      <a:pt x="180" y="110"/>
                      <a:pt x="180" y="110"/>
                    </a:cubicBezTo>
                    <a:cubicBezTo>
                      <a:pt x="180" y="155"/>
                      <a:pt x="180" y="155"/>
                      <a:pt x="180" y="155"/>
                    </a:cubicBezTo>
                    <a:cubicBezTo>
                      <a:pt x="70" y="155"/>
                      <a:pt x="70" y="155"/>
                      <a:pt x="70" y="155"/>
                    </a:cubicBezTo>
                    <a:cubicBezTo>
                      <a:pt x="70" y="373"/>
                      <a:pt x="70" y="373"/>
                      <a:pt x="70" y="373"/>
                    </a:cubicBezTo>
                    <a:cubicBezTo>
                      <a:pt x="70" y="414"/>
                      <a:pt x="76" y="442"/>
                      <a:pt x="88" y="456"/>
                    </a:cubicBezTo>
                    <a:cubicBezTo>
                      <a:pt x="97" y="467"/>
                      <a:pt x="110" y="473"/>
                      <a:pt x="127" y="475"/>
                    </a:cubicBezTo>
                    <a:cubicBezTo>
                      <a:pt x="133" y="475"/>
                      <a:pt x="143" y="476"/>
                      <a:pt x="157" y="476"/>
                    </a:cubicBezTo>
                    <a:cubicBezTo>
                      <a:pt x="180" y="476"/>
                      <a:pt x="180" y="476"/>
                      <a:pt x="180" y="476"/>
                    </a:cubicBezTo>
                    <a:cubicBezTo>
                      <a:pt x="180" y="521"/>
                      <a:pt x="180" y="521"/>
                      <a:pt x="180" y="521"/>
                    </a:cubicBezTo>
                    <a:cubicBezTo>
                      <a:pt x="142" y="521"/>
                      <a:pt x="142" y="521"/>
                      <a:pt x="142" y="521"/>
                    </a:cubicBezTo>
                    <a:cubicBezTo>
                      <a:pt x="112" y="521"/>
                      <a:pt x="89" y="518"/>
                      <a:pt x="71" y="514"/>
                    </a:cubicBezTo>
                    <a:cubicBezTo>
                      <a:pt x="36" y="504"/>
                      <a:pt x="14" y="481"/>
                      <a:pt x="6"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 name="Freeform 20"/>
              <p:cNvSpPr>
                <a:spLocks noEditPoints="1"/>
              </p:cNvSpPr>
              <p:nvPr/>
            </p:nvSpPr>
            <p:spPr bwMode="gray">
              <a:xfrm>
                <a:off x="2845"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7" name="Freeform 21"/>
              <p:cNvSpPr>
                <a:spLocks/>
              </p:cNvSpPr>
              <p:nvPr/>
            </p:nvSpPr>
            <p:spPr bwMode="gray">
              <a:xfrm>
                <a:off x="2934" y="2399"/>
                <a:ext cx="106" cy="84"/>
              </a:xfrm>
              <a:custGeom>
                <a:avLst/>
                <a:gdLst>
                  <a:gd name="T0" fmla="*/ 0 w 530"/>
                  <a:gd name="T1" fmla="*/ 422 h 422"/>
                  <a:gd name="T2" fmla="*/ 0 w 530"/>
                  <a:gd name="T3" fmla="*/ 16 h 422"/>
                  <a:gd name="T4" fmla="*/ 151 w 530"/>
                  <a:gd name="T5" fmla="*/ 0 h 422"/>
                  <a:gd name="T6" fmla="*/ 261 w 530"/>
                  <a:gd name="T7" fmla="*/ 27 h 422"/>
                  <a:gd name="T8" fmla="*/ 392 w 530"/>
                  <a:gd name="T9" fmla="*/ 0 h 422"/>
                  <a:gd name="T10" fmla="*/ 518 w 530"/>
                  <a:gd name="T11" fmla="*/ 65 h 422"/>
                  <a:gd name="T12" fmla="*/ 530 w 530"/>
                  <a:gd name="T13" fmla="*/ 170 h 422"/>
                  <a:gd name="T14" fmla="*/ 530 w 530"/>
                  <a:gd name="T15" fmla="*/ 422 h 422"/>
                  <a:gd name="T16" fmla="*/ 459 w 530"/>
                  <a:gd name="T17" fmla="*/ 422 h 422"/>
                  <a:gd name="T18" fmla="*/ 459 w 530"/>
                  <a:gd name="T19" fmla="*/ 174 h 422"/>
                  <a:gd name="T20" fmla="*/ 448 w 530"/>
                  <a:gd name="T21" fmla="*/ 77 h 422"/>
                  <a:gd name="T22" fmla="*/ 383 w 530"/>
                  <a:gd name="T23" fmla="*/ 43 h 422"/>
                  <a:gd name="T24" fmla="*/ 300 w 530"/>
                  <a:gd name="T25" fmla="*/ 62 h 422"/>
                  <a:gd name="T26" fmla="*/ 300 w 530"/>
                  <a:gd name="T27" fmla="*/ 422 h 422"/>
                  <a:gd name="T28" fmla="*/ 230 w 530"/>
                  <a:gd name="T29" fmla="*/ 422 h 422"/>
                  <a:gd name="T30" fmla="*/ 230 w 530"/>
                  <a:gd name="T31" fmla="*/ 171 h 422"/>
                  <a:gd name="T32" fmla="*/ 218 w 530"/>
                  <a:gd name="T33" fmla="*/ 77 h 422"/>
                  <a:gd name="T34" fmla="*/ 151 w 530"/>
                  <a:gd name="T35" fmla="*/ 43 h 422"/>
                  <a:gd name="T36" fmla="*/ 70 w 530"/>
                  <a:gd name="T37" fmla="*/ 52 h 422"/>
                  <a:gd name="T38" fmla="*/ 70 w 530"/>
                  <a:gd name="T39" fmla="*/ 422 h 422"/>
                  <a:gd name="T40" fmla="*/ 0 w 530"/>
                  <a:gd name="T41"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422">
                    <a:moveTo>
                      <a:pt x="0" y="422"/>
                    </a:moveTo>
                    <a:cubicBezTo>
                      <a:pt x="0" y="16"/>
                      <a:pt x="0" y="16"/>
                      <a:pt x="0" y="16"/>
                    </a:cubicBezTo>
                    <a:cubicBezTo>
                      <a:pt x="64" y="5"/>
                      <a:pt x="114" y="0"/>
                      <a:pt x="151" y="0"/>
                    </a:cubicBezTo>
                    <a:cubicBezTo>
                      <a:pt x="200" y="0"/>
                      <a:pt x="236" y="9"/>
                      <a:pt x="261" y="27"/>
                    </a:cubicBezTo>
                    <a:cubicBezTo>
                      <a:pt x="305" y="9"/>
                      <a:pt x="349" y="0"/>
                      <a:pt x="392" y="0"/>
                    </a:cubicBezTo>
                    <a:cubicBezTo>
                      <a:pt x="458" y="0"/>
                      <a:pt x="500" y="22"/>
                      <a:pt x="518" y="65"/>
                    </a:cubicBezTo>
                    <a:cubicBezTo>
                      <a:pt x="526" y="85"/>
                      <a:pt x="530" y="120"/>
                      <a:pt x="530" y="170"/>
                    </a:cubicBezTo>
                    <a:cubicBezTo>
                      <a:pt x="530" y="422"/>
                      <a:pt x="530" y="422"/>
                      <a:pt x="530" y="422"/>
                    </a:cubicBezTo>
                    <a:cubicBezTo>
                      <a:pt x="459" y="422"/>
                      <a:pt x="459" y="422"/>
                      <a:pt x="459" y="422"/>
                    </a:cubicBezTo>
                    <a:cubicBezTo>
                      <a:pt x="459" y="174"/>
                      <a:pt x="459" y="174"/>
                      <a:pt x="459" y="174"/>
                    </a:cubicBezTo>
                    <a:cubicBezTo>
                      <a:pt x="459" y="126"/>
                      <a:pt x="456" y="94"/>
                      <a:pt x="448" y="77"/>
                    </a:cubicBezTo>
                    <a:cubicBezTo>
                      <a:pt x="438" y="54"/>
                      <a:pt x="416" y="43"/>
                      <a:pt x="383" y="43"/>
                    </a:cubicBezTo>
                    <a:cubicBezTo>
                      <a:pt x="356" y="43"/>
                      <a:pt x="328" y="49"/>
                      <a:pt x="300" y="62"/>
                    </a:cubicBezTo>
                    <a:cubicBezTo>
                      <a:pt x="300" y="422"/>
                      <a:pt x="300" y="422"/>
                      <a:pt x="300" y="422"/>
                    </a:cubicBezTo>
                    <a:cubicBezTo>
                      <a:pt x="230" y="422"/>
                      <a:pt x="230" y="422"/>
                      <a:pt x="230" y="422"/>
                    </a:cubicBezTo>
                    <a:cubicBezTo>
                      <a:pt x="230" y="171"/>
                      <a:pt x="230" y="171"/>
                      <a:pt x="230" y="171"/>
                    </a:cubicBezTo>
                    <a:cubicBezTo>
                      <a:pt x="230" y="125"/>
                      <a:pt x="226" y="93"/>
                      <a:pt x="218" y="77"/>
                    </a:cubicBezTo>
                    <a:cubicBezTo>
                      <a:pt x="207" y="54"/>
                      <a:pt x="185" y="43"/>
                      <a:pt x="151" y="43"/>
                    </a:cubicBezTo>
                    <a:cubicBezTo>
                      <a:pt x="125" y="43"/>
                      <a:pt x="98"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8" name="Freeform 22"/>
              <p:cNvSpPr>
                <a:spLocks noEditPoints="1"/>
              </p:cNvSpPr>
              <p:nvPr/>
            </p:nvSpPr>
            <p:spPr bwMode="gray">
              <a:xfrm>
                <a:off x="3060"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40"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9" name="Freeform 23"/>
              <p:cNvSpPr>
                <a:spLocks/>
              </p:cNvSpPr>
              <p:nvPr/>
            </p:nvSpPr>
            <p:spPr bwMode="gray">
              <a:xfrm>
                <a:off x="3150" y="2399"/>
                <a:ext cx="35" cy="84"/>
              </a:xfrm>
              <a:custGeom>
                <a:avLst/>
                <a:gdLst>
                  <a:gd name="T0" fmla="*/ 0 w 177"/>
                  <a:gd name="T1" fmla="*/ 422 h 422"/>
                  <a:gd name="T2" fmla="*/ 0 w 177"/>
                  <a:gd name="T3" fmla="*/ 18 h 422"/>
                  <a:gd name="T4" fmla="*/ 177 w 177"/>
                  <a:gd name="T5" fmla="*/ 0 h 422"/>
                  <a:gd name="T6" fmla="*/ 177 w 177"/>
                  <a:gd name="T7" fmla="*/ 44 h 422"/>
                  <a:gd name="T8" fmla="*/ 70 w 177"/>
                  <a:gd name="T9" fmla="*/ 52 h 422"/>
                  <a:gd name="T10" fmla="*/ 70 w 177"/>
                  <a:gd name="T11" fmla="*/ 422 h 422"/>
                  <a:gd name="T12" fmla="*/ 0 w 177"/>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7" h="422">
                    <a:moveTo>
                      <a:pt x="0" y="422"/>
                    </a:moveTo>
                    <a:cubicBezTo>
                      <a:pt x="0" y="18"/>
                      <a:pt x="0" y="18"/>
                      <a:pt x="0" y="18"/>
                    </a:cubicBezTo>
                    <a:cubicBezTo>
                      <a:pt x="53" y="7"/>
                      <a:pt x="112" y="1"/>
                      <a:pt x="177" y="0"/>
                    </a:cubicBezTo>
                    <a:cubicBezTo>
                      <a:pt x="177" y="44"/>
                      <a:pt x="177" y="44"/>
                      <a:pt x="177" y="44"/>
                    </a:cubicBezTo>
                    <a:cubicBezTo>
                      <a:pt x="138" y="44"/>
                      <a:pt x="102" y="47"/>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0" name="Freeform 24"/>
              <p:cNvSpPr>
                <a:spLocks/>
              </p:cNvSpPr>
              <p:nvPr/>
            </p:nvSpPr>
            <p:spPr bwMode="gray">
              <a:xfrm>
                <a:off x="3201" y="2399"/>
                <a:ext cx="35" cy="84"/>
              </a:xfrm>
              <a:custGeom>
                <a:avLst/>
                <a:gdLst>
                  <a:gd name="T0" fmla="*/ 0 w 178"/>
                  <a:gd name="T1" fmla="*/ 422 h 422"/>
                  <a:gd name="T2" fmla="*/ 0 w 178"/>
                  <a:gd name="T3" fmla="*/ 18 h 422"/>
                  <a:gd name="T4" fmla="*/ 178 w 178"/>
                  <a:gd name="T5" fmla="*/ 0 h 422"/>
                  <a:gd name="T6" fmla="*/ 178 w 178"/>
                  <a:gd name="T7" fmla="*/ 44 h 422"/>
                  <a:gd name="T8" fmla="*/ 71 w 178"/>
                  <a:gd name="T9" fmla="*/ 52 h 422"/>
                  <a:gd name="T10" fmla="*/ 71 w 178"/>
                  <a:gd name="T11" fmla="*/ 422 h 422"/>
                  <a:gd name="T12" fmla="*/ 0 w 178"/>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8" h="422">
                    <a:moveTo>
                      <a:pt x="0" y="422"/>
                    </a:moveTo>
                    <a:cubicBezTo>
                      <a:pt x="0" y="18"/>
                      <a:pt x="0" y="18"/>
                      <a:pt x="0" y="18"/>
                    </a:cubicBezTo>
                    <a:cubicBezTo>
                      <a:pt x="54" y="7"/>
                      <a:pt x="113" y="1"/>
                      <a:pt x="178" y="0"/>
                    </a:cubicBezTo>
                    <a:cubicBezTo>
                      <a:pt x="178" y="44"/>
                      <a:pt x="178" y="44"/>
                      <a:pt x="178" y="44"/>
                    </a:cubicBezTo>
                    <a:cubicBezTo>
                      <a:pt x="138" y="44"/>
                      <a:pt x="102" y="47"/>
                      <a:pt x="71" y="52"/>
                    </a:cubicBezTo>
                    <a:cubicBezTo>
                      <a:pt x="71" y="422"/>
                      <a:pt x="71" y="422"/>
                      <a:pt x="71"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1" name="Freeform 25"/>
              <p:cNvSpPr>
                <a:spLocks noEditPoints="1"/>
              </p:cNvSpPr>
              <p:nvPr/>
            </p:nvSpPr>
            <p:spPr bwMode="gray">
              <a:xfrm>
                <a:off x="3246"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1 w 345"/>
                  <a:gd name="T13" fmla="*/ 58 h 433"/>
                  <a:gd name="T14" fmla="*/ 173 w 345"/>
                  <a:gd name="T15" fmla="*/ 0 h 433"/>
                  <a:gd name="T16" fmla="*/ 173 w 345"/>
                  <a:gd name="T17" fmla="*/ 43 h 433"/>
                  <a:gd name="T18" fmla="*/ 90 w 345"/>
                  <a:gd name="T19" fmla="*/ 96 h 433"/>
                  <a:gd name="T20" fmla="*/ 72 w 345"/>
                  <a:gd name="T21" fmla="*/ 215 h 433"/>
                  <a:gd name="T22" fmla="*/ 90 w 345"/>
                  <a:gd name="T23" fmla="*/ 337 h 433"/>
                  <a:gd name="T24" fmla="*/ 173 w 345"/>
                  <a:gd name="T25" fmla="*/ 391 h 433"/>
                  <a:gd name="T26" fmla="*/ 255 w 345"/>
                  <a:gd name="T27" fmla="*/ 337 h 433"/>
                  <a:gd name="T28" fmla="*/ 273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1"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1" y="58"/>
                    </a:cubicBezTo>
                    <a:cubicBezTo>
                      <a:pt x="70" y="20"/>
                      <a:pt x="114" y="0"/>
                      <a:pt x="173" y="0"/>
                    </a:cubicBezTo>
                    <a:moveTo>
                      <a:pt x="173" y="43"/>
                    </a:moveTo>
                    <a:cubicBezTo>
                      <a:pt x="133" y="43"/>
                      <a:pt x="106" y="60"/>
                      <a:pt x="90" y="96"/>
                    </a:cubicBezTo>
                    <a:cubicBezTo>
                      <a:pt x="78" y="125"/>
                      <a:pt x="72" y="165"/>
                      <a:pt x="72" y="215"/>
                    </a:cubicBezTo>
                    <a:cubicBezTo>
                      <a:pt x="72" y="267"/>
                      <a:pt x="78" y="308"/>
                      <a:pt x="90" y="337"/>
                    </a:cubicBezTo>
                    <a:cubicBezTo>
                      <a:pt x="106" y="373"/>
                      <a:pt x="133" y="391"/>
                      <a:pt x="173" y="391"/>
                    </a:cubicBezTo>
                    <a:cubicBezTo>
                      <a:pt x="213" y="391"/>
                      <a:pt x="240" y="373"/>
                      <a:pt x="255" y="337"/>
                    </a:cubicBezTo>
                    <a:cubicBezTo>
                      <a:pt x="267" y="308"/>
                      <a:pt x="273" y="267"/>
                      <a:pt x="273" y="217"/>
                    </a:cubicBezTo>
                    <a:cubicBezTo>
                      <a:pt x="273"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2" name="Freeform 26"/>
              <p:cNvSpPr>
                <a:spLocks/>
              </p:cNvSpPr>
              <p:nvPr/>
            </p:nvSpPr>
            <p:spPr bwMode="gray">
              <a:xfrm>
                <a:off x="3324" y="2401"/>
                <a:ext cx="106" cy="82"/>
              </a:xfrm>
              <a:custGeom>
                <a:avLst/>
                <a:gdLst>
                  <a:gd name="T0" fmla="*/ 116 w 528"/>
                  <a:gd name="T1" fmla="*/ 411 h 411"/>
                  <a:gd name="T2" fmla="*/ 0 w 528"/>
                  <a:gd name="T3" fmla="*/ 0 h 411"/>
                  <a:gd name="T4" fmla="*/ 70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8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0" y="0"/>
                      <a:pt x="70" y="0"/>
                      <a:pt x="70"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8" y="411"/>
                      <a:pt x="188" y="411"/>
                      <a:pt x="188"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3" name="Freeform 27"/>
              <p:cNvSpPr>
                <a:spLocks/>
              </p:cNvSpPr>
              <p:nvPr/>
            </p:nvSpPr>
            <p:spPr bwMode="gray">
              <a:xfrm>
                <a:off x="3472" y="2401"/>
                <a:ext cx="105" cy="82"/>
              </a:xfrm>
              <a:custGeom>
                <a:avLst/>
                <a:gdLst>
                  <a:gd name="T0" fmla="*/ 116 w 528"/>
                  <a:gd name="T1" fmla="*/ 411 h 411"/>
                  <a:gd name="T2" fmla="*/ 0 w 528"/>
                  <a:gd name="T3" fmla="*/ 0 h 411"/>
                  <a:gd name="T4" fmla="*/ 71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9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1" y="0"/>
                      <a:pt x="71" y="0"/>
                      <a:pt x="71"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9" y="411"/>
                      <a:pt x="189" y="411"/>
                      <a:pt x="189"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4" name="Freeform 28"/>
              <p:cNvSpPr>
                <a:spLocks noEditPoints="1"/>
              </p:cNvSpPr>
              <p:nvPr/>
            </p:nvSpPr>
            <p:spPr bwMode="gray">
              <a:xfrm>
                <a:off x="3591" y="2371"/>
                <a:ext cx="17" cy="112"/>
              </a:xfrm>
              <a:custGeom>
                <a:avLst/>
                <a:gdLst>
                  <a:gd name="T0" fmla="*/ 42 w 85"/>
                  <a:gd name="T1" fmla="*/ 0 h 561"/>
                  <a:gd name="T2" fmla="*/ 74 w 85"/>
                  <a:gd name="T3" fmla="*/ 14 h 561"/>
                  <a:gd name="T4" fmla="*/ 85 w 85"/>
                  <a:gd name="T5" fmla="*/ 43 h 561"/>
                  <a:gd name="T6" fmla="*/ 71 w 85"/>
                  <a:gd name="T7" fmla="*/ 75 h 561"/>
                  <a:gd name="T8" fmla="*/ 42 w 85"/>
                  <a:gd name="T9" fmla="*/ 86 h 561"/>
                  <a:gd name="T10" fmla="*/ 11 w 85"/>
                  <a:gd name="T11" fmla="*/ 72 h 561"/>
                  <a:gd name="T12" fmla="*/ 0 w 85"/>
                  <a:gd name="T13" fmla="*/ 42 h 561"/>
                  <a:gd name="T14" fmla="*/ 14 w 85"/>
                  <a:gd name="T15" fmla="*/ 11 h 561"/>
                  <a:gd name="T16" fmla="*/ 42 w 85"/>
                  <a:gd name="T17" fmla="*/ 0 h 561"/>
                  <a:gd name="T18" fmla="*/ 8 w 85"/>
                  <a:gd name="T19" fmla="*/ 150 h 561"/>
                  <a:gd name="T20" fmla="*/ 78 w 85"/>
                  <a:gd name="T21" fmla="*/ 150 h 561"/>
                  <a:gd name="T22" fmla="*/ 78 w 85"/>
                  <a:gd name="T23" fmla="*/ 561 h 561"/>
                  <a:gd name="T24" fmla="*/ 8 w 85"/>
                  <a:gd name="T25" fmla="*/ 561 h 561"/>
                  <a:gd name="T26" fmla="*/ 8 w 85"/>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561">
                    <a:moveTo>
                      <a:pt x="42" y="0"/>
                    </a:moveTo>
                    <a:cubicBezTo>
                      <a:pt x="55" y="0"/>
                      <a:pt x="66" y="5"/>
                      <a:pt x="74" y="14"/>
                    </a:cubicBezTo>
                    <a:cubicBezTo>
                      <a:pt x="82" y="22"/>
                      <a:pt x="85" y="32"/>
                      <a:pt x="85" y="43"/>
                    </a:cubicBezTo>
                    <a:cubicBezTo>
                      <a:pt x="85" y="56"/>
                      <a:pt x="81" y="67"/>
                      <a:pt x="71" y="75"/>
                    </a:cubicBezTo>
                    <a:cubicBezTo>
                      <a:pt x="63" y="83"/>
                      <a:pt x="54" y="86"/>
                      <a:pt x="42" y="86"/>
                    </a:cubicBezTo>
                    <a:cubicBezTo>
                      <a:pt x="29" y="86"/>
                      <a:pt x="19" y="82"/>
                      <a:pt x="11" y="72"/>
                    </a:cubicBezTo>
                    <a:cubicBezTo>
                      <a:pt x="3" y="64"/>
                      <a:pt x="0" y="54"/>
                      <a:pt x="0" y="42"/>
                    </a:cubicBezTo>
                    <a:cubicBezTo>
                      <a:pt x="0" y="30"/>
                      <a:pt x="4" y="20"/>
                      <a:pt x="14" y="11"/>
                    </a:cubicBezTo>
                    <a:cubicBezTo>
                      <a:pt x="22" y="4"/>
                      <a:pt x="31" y="0"/>
                      <a:pt x="42" y="0"/>
                    </a:cubicBezTo>
                    <a:moveTo>
                      <a:pt x="8" y="150"/>
                    </a:moveTo>
                    <a:cubicBezTo>
                      <a:pt x="78" y="150"/>
                      <a:pt x="78" y="150"/>
                      <a:pt x="78" y="150"/>
                    </a:cubicBezTo>
                    <a:cubicBezTo>
                      <a:pt x="78" y="561"/>
                      <a:pt x="78" y="561"/>
                      <a:pt x="78" y="561"/>
                    </a:cubicBezTo>
                    <a:cubicBezTo>
                      <a:pt x="8" y="561"/>
                      <a:pt x="8" y="561"/>
                      <a:pt x="8" y="561"/>
                    </a:cubicBezTo>
                    <a:lnTo>
                      <a:pt x="8"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5" name="Freeform 29"/>
              <p:cNvSpPr>
                <a:spLocks/>
              </p:cNvSpPr>
              <p:nvPr/>
            </p:nvSpPr>
            <p:spPr bwMode="gray">
              <a:xfrm>
                <a:off x="3632" y="2379"/>
                <a:ext cx="37" cy="104"/>
              </a:xfrm>
              <a:custGeom>
                <a:avLst/>
                <a:gdLst>
                  <a:gd name="T0" fmla="*/ 0 w 181"/>
                  <a:gd name="T1" fmla="*/ 0 h 521"/>
                  <a:gd name="T2" fmla="*/ 70 w 181"/>
                  <a:gd name="T3" fmla="*/ 0 h 521"/>
                  <a:gd name="T4" fmla="*/ 70 w 181"/>
                  <a:gd name="T5" fmla="*/ 110 h 521"/>
                  <a:gd name="T6" fmla="*/ 181 w 181"/>
                  <a:gd name="T7" fmla="*/ 110 h 521"/>
                  <a:gd name="T8" fmla="*/ 181 w 181"/>
                  <a:gd name="T9" fmla="*/ 155 h 521"/>
                  <a:gd name="T10" fmla="*/ 70 w 181"/>
                  <a:gd name="T11" fmla="*/ 155 h 521"/>
                  <a:gd name="T12" fmla="*/ 70 w 181"/>
                  <a:gd name="T13" fmla="*/ 373 h 521"/>
                  <a:gd name="T14" fmla="*/ 89 w 181"/>
                  <a:gd name="T15" fmla="*/ 456 h 521"/>
                  <a:gd name="T16" fmla="*/ 128 w 181"/>
                  <a:gd name="T17" fmla="*/ 475 h 521"/>
                  <a:gd name="T18" fmla="*/ 158 w 181"/>
                  <a:gd name="T19" fmla="*/ 476 h 521"/>
                  <a:gd name="T20" fmla="*/ 181 w 181"/>
                  <a:gd name="T21" fmla="*/ 476 h 521"/>
                  <a:gd name="T22" fmla="*/ 181 w 181"/>
                  <a:gd name="T23" fmla="*/ 521 h 521"/>
                  <a:gd name="T24" fmla="*/ 143 w 181"/>
                  <a:gd name="T25" fmla="*/ 521 h 521"/>
                  <a:gd name="T26" fmla="*/ 72 w 181"/>
                  <a:gd name="T27" fmla="*/ 514 h 521"/>
                  <a:gd name="T28" fmla="*/ 7 w 181"/>
                  <a:gd name="T29" fmla="*/ 444 h 521"/>
                  <a:gd name="T30" fmla="*/ 0 w 181"/>
                  <a:gd name="T31" fmla="*/ 363 h 521"/>
                  <a:gd name="T32" fmla="*/ 0 w 181"/>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521">
                    <a:moveTo>
                      <a:pt x="0" y="0"/>
                    </a:moveTo>
                    <a:cubicBezTo>
                      <a:pt x="70" y="0"/>
                      <a:pt x="70" y="0"/>
                      <a:pt x="70" y="0"/>
                    </a:cubicBezTo>
                    <a:cubicBezTo>
                      <a:pt x="70" y="110"/>
                      <a:pt x="70" y="110"/>
                      <a:pt x="70" y="110"/>
                    </a:cubicBezTo>
                    <a:cubicBezTo>
                      <a:pt x="181" y="110"/>
                      <a:pt x="181" y="110"/>
                      <a:pt x="181" y="110"/>
                    </a:cubicBezTo>
                    <a:cubicBezTo>
                      <a:pt x="181" y="155"/>
                      <a:pt x="181" y="155"/>
                      <a:pt x="181" y="155"/>
                    </a:cubicBezTo>
                    <a:cubicBezTo>
                      <a:pt x="70" y="155"/>
                      <a:pt x="70" y="155"/>
                      <a:pt x="70" y="155"/>
                    </a:cubicBezTo>
                    <a:cubicBezTo>
                      <a:pt x="70" y="373"/>
                      <a:pt x="70" y="373"/>
                      <a:pt x="70" y="373"/>
                    </a:cubicBezTo>
                    <a:cubicBezTo>
                      <a:pt x="70" y="414"/>
                      <a:pt x="77" y="442"/>
                      <a:pt x="89" y="456"/>
                    </a:cubicBezTo>
                    <a:cubicBezTo>
                      <a:pt x="97" y="467"/>
                      <a:pt x="110" y="473"/>
                      <a:pt x="128" y="475"/>
                    </a:cubicBezTo>
                    <a:cubicBezTo>
                      <a:pt x="134" y="475"/>
                      <a:pt x="144" y="476"/>
                      <a:pt x="158" y="476"/>
                    </a:cubicBezTo>
                    <a:cubicBezTo>
                      <a:pt x="181" y="476"/>
                      <a:pt x="181" y="476"/>
                      <a:pt x="181" y="476"/>
                    </a:cubicBezTo>
                    <a:cubicBezTo>
                      <a:pt x="181" y="521"/>
                      <a:pt x="181" y="521"/>
                      <a:pt x="181" y="521"/>
                    </a:cubicBezTo>
                    <a:cubicBezTo>
                      <a:pt x="143" y="521"/>
                      <a:pt x="143" y="521"/>
                      <a:pt x="143" y="521"/>
                    </a:cubicBezTo>
                    <a:cubicBezTo>
                      <a:pt x="113" y="521"/>
                      <a:pt x="89" y="518"/>
                      <a:pt x="72" y="514"/>
                    </a:cubicBezTo>
                    <a:cubicBezTo>
                      <a:pt x="36" y="504"/>
                      <a:pt x="15" y="481"/>
                      <a:pt x="7"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6" name="Freeform 30"/>
              <p:cNvSpPr>
                <a:spLocks/>
              </p:cNvSpPr>
              <p:nvPr/>
            </p:nvSpPr>
            <p:spPr bwMode="gray">
              <a:xfrm>
                <a:off x="3686" y="2359"/>
                <a:ext cx="62" cy="124"/>
              </a:xfrm>
              <a:custGeom>
                <a:avLst/>
                <a:gdLst>
                  <a:gd name="T0" fmla="*/ 0 w 311"/>
                  <a:gd name="T1" fmla="*/ 618 h 618"/>
                  <a:gd name="T2" fmla="*/ 0 w 311"/>
                  <a:gd name="T3" fmla="*/ 0 h 618"/>
                  <a:gd name="T4" fmla="*/ 70 w 311"/>
                  <a:gd name="T5" fmla="*/ 0 h 618"/>
                  <a:gd name="T6" fmla="*/ 70 w 311"/>
                  <a:gd name="T7" fmla="*/ 218 h 618"/>
                  <a:gd name="T8" fmla="*/ 173 w 311"/>
                  <a:gd name="T9" fmla="*/ 196 h 618"/>
                  <a:gd name="T10" fmla="*/ 298 w 311"/>
                  <a:gd name="T11" fmla="*/ 260 h 618"/>
                  <a:gd name="T12" fmla="*/ 311 w 311"/>
                  <a:gd name="T13" fmla="*/ 366 h 618"/>
                  <a:gd name="T14" fmla="*/ 311 w 311"/>
                  <a:gd name="T15" fmla="*/ 618 h 618"/>
                  <a:gd name="T16" fmla="*/ 241 w 311"/>
                  <a:gd name="T17" fmla="*/ 618 h 618"/>
                  <a:gd name="T18" fmla="*/ 241 w 311"/>
                  <a:gd name="T19" fmla="*/ 355 h 618"/>
                  <a:gd name="T20" fmla="*/ 229 w 311"/>
                  <a:gd name="T21" fmla="*/ 271 h 618"/>
                  <a:gd name="T22" fmla="*/ 167 w 311"/>
                  <a:gd name="T23" fmla="*/ 239 h 618"/>
                  <a:gd name="T24" fmla="*/ 70 w 311"/>
                  <a:gd name="T25" fmla="*/ 263 h 618"/>
                  <a:gd name="T26" fmla="*/ 70 w 311"/>
                  <a:gd name="T27" fmla="*/ 618 h 618"/>
                  <a:gd name="T28" fmla="*/ 0 w 311"/>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1" h="618">
                    <a:moveTo>
                      <a:pt x="0" y="618"/>
                    </a:moveTo>
                    <a:cubicBezTo>
                      <a:pt x="0" y="0"/>
                      <a:pt x="0" y="0"/>
                      <a:pt x="0" y="0"/>
                    </a:cubicBezTo>
                    <a:cubicBezTo>
                      <a:pt x="70" y="0"/>
                      <a:pt x="70" y="0"/>
                      <a:pt x="70" y="0"/>
                    </a:cubicBezTo>
                    <a:cubicBezTo>
                      <a:pt x="70" y="218"/>
                      <a:pt x="70" y="218"/>
                      <a:pt x="70" y="218"/>
                    </a:cubicBezTo>
                    <a:cubicBezTo>
                      <a:pt x="107" y="203"/>
                      <a:pt x="141" y="196"/>
                      <a:pt x="173" y="196"/>
                    </a:cubicBezTo>
                    <a:cubicBezTo>
                      <a:pt x="238" y="196"/>
                      <a:pt x="280" y="218"/>
                      <a:pt x="298" y="260"/>
                    </a:cubicBezTo>
                    <a:cubicBezTo>
                      <a:pt x="307" y="280"/>
                      <a:pt x="311" y="315"/>
                      <a:pt x="311" y="366"/>
                    </a:cubicBezTo>
                    <a:cubicBezTo>
                      <a:pt x="311" y="618"/>
                      <a:pt x="311" y="618"/>
                      <a:pt x="311" y="618"/>
                    </a:cubicBezTo>
                    <a:cubicBezTo>
                      <a:pt x="241" y="618"/>
                      <a:pt x="241" y="618"/>
                      <a:pt x="241" y="618"/>
                    </a:cubicBezTo>
                    <a:cubicBezTo>
                      <a:pt x="241" y="355"/>
                      <a:pt x="241" y="355"/>
                      <a:pt x="241" y="355"/>
                    </a:cubicBezTo>
                    <a:cubicBezTo>
                      <a:pt x="241" y="316"/>
                      <a:pt x="237" y="288"/>
                      <a:pt x="229" y="271"/>
                    </a:cubicBezTo>
                    <a:cubicBezTo>
                      <a:pt x="218" y="249"/>
                      <a:pt x="197" y="239"/>
                      <a:pt x="167" y="239"/>
                    </a:cubicBezTo>
                    <a:cubicBezTo>
                      <a:pt x="139"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7" name="Freeform 31"/>
              <p:cNvSpPr>
                <a:spLocks/>
              </p:cNvSpPr>
              <p:nvPr/>
            </p:nvSpPr>
            <p:spPr bwMode="gray">
              <a:xfrm>
                <a:off x="3800" y="2401"/>
                <a:ext cx="69" cy="121"/>
              </a:xfrm>
              <a:custGeom>
                <a:avLst/>
                <a:gdLst>
                  <a:gd name="T0" fmla="*/ 30 w 69"/>
                  <a:gd name="T1" fmla="*/ 83 h 121"/>
                  <a:gd name="T2" fmla="*/ 0 w 69"/>
                  <a:gd name="T3" fmla="*/ 0 h 121"/>
                  <a:gd name="T4" fmla="*/ 15 w 69"/>
                  <a:gd name="T5" fmla="*/ 0 h 121"/>
                  <a:gd name="T6" fmla="*/ 37 w 69"/>
                  <a:gd name="T7" fmla="*/ 66 h 121"/>
                  <a:gd name="T8" fmla="*/ 57 w 69"/>
                  <a:gd name="T9" fmla="*/ 0 h 121"/>
                  <a:gd name="T10" fmla="*/ 69 w 69"/>
                  <a:gd name="T11" fmla="*/ 0 h 121"/>
                  <a:gd name="T12" fmla="*/ 28 w 69"/>
                  <a:gd name="T13" fmla="*/ 121 h 121"/>
                  <a:gd name="T14" fmla="*/ 16 w 69"/>
                  <a:gd name="T15" fmla="*/ 121 h 121"/>
                  <a:gd name="T16" fmla="*/ 30 w 69"/>
                  <a:gd name="T17"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1">
                    <a:moveTo>
                      <a:pt x="30" y="83"/>
                    </a:moveTo>
                    <a:lnTo>
                      <a:pt x="0" y="0"/>
                    </a:lnTo>
                    <a:lnTo>
                      <a:pt x="15" y="0"/>
                    </a:lnTo>
                    <a:lnTo>
                      <a:pt x="37" y="66"/>
                    </a:lnTo>
                    <a:lnTo>
                      <a:pt x="57" y="0"/>
                    </a:lnTo>
                    <a:lnTo>
                      <a:pt x="69" y="0"/>
                    </a:lnTo>
                    <a:lnTo>
                      <a:pt x="28" y="121"/>
                    </a:lnTo>
                    <a:lnTo>
                      <a:pt x="16" y="121"/>
                    </a:lnTo>
                    <a:lnTo>
                      <a:pt x="3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8" name="Freeform 32"/>
              <p:cNvSpPr>
                <a:spLocks noEditPoints="1"/>
              </p:cNvSpPr>
              <p:nvPr/>
            </p:nvSpPr>
            <p:spPr bwMode="gray">
              <a:xfrm>
                <a:off x="3877"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8" y="308"/>
                      <a:pt x="274" y="267"/>
                      <a:pt x="274" y="217"/>
                    </a:cubicBezTo>
                    <a:cubicBezTo>
                      <a:pt x="274" y="165"/>
                      <a:pt x="268"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29" name="Freeform 33"/>
              <p:cNvSpPr>
                <a:spLocks/>
              </p:cNvSpPr>
              <p:nvPr/>
            </p:nvSpPr>
            <p:spPr bwMode="gray">
              <a:xfrm>
                <a:off x="3966" y="2401"/>
                <a:ext cx="60" cy="84"/>
              </a:xfrm>
              <a:custGeom>
                <a:avLst/>
                <a:gdLst>
                  <a:gd name="T0" fmla="*/ 0 w 299"/>
                  <a:gd name="T1" fmla="*/ 0 h 422"/>
                  <a:gd name="T2" fmla="*/ 70 w 299"/>
                  <a:gd name="T3" fmla="*/ 0 h 422"/>
                  <a:gd name="T4" fmla="*/ 70 w 299"/>
                  <a:gd name="T5" fmla="*/ 253 h 422"/>
                  <a:gd name="T6" fmla="*/ 83 w 299"/>
                  <a:gd name="T7" fmla="*/ 347 h 422"/>
                  <a:gd name="T8" fmla="*/ 112 w 299"/>
                  <a:gd name="T9" fmla="*/ 373 h 422"/>
                  <a:gd name="T10" fmla="*/ 157 w 299"/>
                  <a:gd name="T11" fmla="*/ 380 h 422"/>
                  <a:gd name="T12" fmla="*/ 229 w 299"/>
                  <a:gd name="T13" fmla="*/ 369 h 422"/>
                  <a:gd name="T14" fmla="*/ 229 w 299"/>
                  <a:gd name="T15" fmla="*/ 0 h 422"/>
                  <a:gd name="T16" fmla="*/ 299 w 299"/>
                  <a:gd name="T17" fmla="*/ 0 h 422"/>
                  <a:gd name="T18" fmla="*/ 299 w 299"/>
                  <a:gd name="T19" fmla="*/ 404 h 422"/>
                  <a:gd name="T20" fmla="*/ 153 w 299"/>
                  <a:gd name="T21" fmla="*/ 422 h 422"/>
                  <a:gd name="T22" fmla="*/ 49 w 299"/>
                  <a:gd name="T23" fmla="*/ 400 h 422"/>
                  <a:gd name="T24" fmla="*/ 4 w 299"/>
                  <a:gd name="T25" fmla="*/ 323 h 422"/>
                  <a:gd name="T26" fmla="*/ 0 w 299"/>
                  <a:gd name="T27" fmla="*/ 259 h 422"/>
                  <a:gd name="T28" fmla="*/ 0 w 299"/>
                  <a:gd name="T2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9" h="422">
                    <a:moveTo>
                      <a:pt x="0" y="0"/>
                    </a:moveTo>
                    <a:cubicBezTo>
                      <a:pt x="70" y="0"/>
                      <a:pt x="70" y="0"/>
                      <a:pt x="70" y="0"/>
                    </a:cubicBezTo>
                    <a:cubicBezTo>
                      <a:pt x="70" y="253"/>
                      <a:pt x="70" y="253"/>
                      <a:pt x="70" y="253"/>
                    </a:cubicBezTo>
                    <a:cubicBezTo>
                      <a:pt x="70" y="300"/>
                      <a:pt x="74" y="331"/>
                      <a:pt x="83" y="347"/>
                    </a:cubicBezTo>
                    <a:cubicBezTo>
                      <a:pt x="90" y="360"/>
                      <a:pt x="99" y="369"/>
                      <a:pt x="112" y="373"/>
                    </a:cubicBezTo>
                    <a:cubicBezTo>
                      <a:pt x="123" y="377"/>
                      <a:pt x="138" y="380"/>
                      <a:pt x="157" y="380"/>
                    </a:cubicBezTo>
                    <a:cubicBezTo>
                      <a:pt x="180" y="380"/>
                      <a:pt x="204" y="376"/>
                      <a:pt x="229" y="369"/>
                    </a:cubicBezTo>
                    <a:cubicBezTo>
                      <a:pt x="229" y="0"/>
                      <a:pt x="229" y="0"/>
                      <a:pt x="229" y="0"/>
                    </a:cubicBezTo>
                    <a:cubicBezTo>
                      <a:pt x="299" y="0"/>
                      <a:pt x="299" y="0"/>
                      <a:pt x="299" y="0"/>
                    </a:cubicBezTo>
                    <a:cubicBezTo>
                      <a:pt x="299" y="404"/>
                      <a:pt x="299" y="404"/>
                      <a:pt x="299" y="404"/>
                    </a:cubicBezTo>
                    <a:cubicBezTo>
                      <a:pt x="248" y="416"/>
                      <a:pt x="199" y="422"/>
                      <a:pt x="153" y="422"/>
                    </a:cubicBezTo>
                    <a:cubicBezTo>
                      <a:pt x="106" y="422"/>
                      <a:pt x="72" y="415"/>
                      <a:pt x="49" y="400"/>
                    </a:cubicBezTo>
                    <a:cubicBezTo>
                      <a:pt x="23" y="384"/>
                      <a:pt x="8" y="358"/>
                      <a:pt x="4" y="323"/>
                    </a:cubicBezTo>
                    <a:cubicBezTo>
                      <a:pt x="1" y="307"/>
                      <a:pt x="0" y="285"/>
                      <a:pt x="0" y="259"/>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0" name="Freeform 34"/>
              <p:cNvSpPr>
                <a:spLocks/>
              </p:cNvSpPr>
              <p:nvPr/>
            </p:nvSpPr>
            <p:spPr bwMode="gray">
              <a:xfrm>
                <a:off x="2903" y="1607"/>
                <a:ext cx="269" cy="208"/>
              </a:xfrm>
              <a:custGeom>
                <a:avLst/>
                <a:gdLst>
                  <a:gd name="T0" fmla="*/ 547 w 1348"/>
                  <a:gd name="T1" fmla="*/ 436 h 1041"/>
                  <a:gd name="T2" fmla="*/ 341 w 1348"/>
                  <a:gd name="T3" fmla="*/ 367 h 1041"/>
                  <a:gd name="T4" fmla="*/ 1 w 1348"/>
                  <a:gd name="T5" fmla="*/ 704 h 1041"/>
                  <a:gd name="T6" fmla="*/ 341 w 1348"/>
                  <a:gd name="T7" fmla="*/ 1040 h 1041"/>
                  <a:gd name="T8" fmla="*/ 600 w 1348"/>
                  <a:gd name="T9" fmla="*/ 923 h 1041"/>
                  <a:gd name="T10" fmla="*/ 600 w 1348"/>
                  <a:gd name="T11" fmla="*/ 737 h 1041"/>
                  <a:gd name="T12" fmla="*/ 439 w 1348"/>
                  <a:gd name="T13" fmla="*/ 894 h 1041"/>
                  <a:gd name="T14" fmla="*/ 341 w 1348"/>
                  <a:gd name="T15" fmla="*/ 915 h 1041"/>
                  <a:gd name="T16" fmla="*/ 128 w 1348"/>
                  <a:gd name="T17" fmla="*/ 704 h 1041"/>
                  <a:gd name="T18" fmla="*/ 341 w 1348"/>
                  <a:gd name="T19" fmla="*/ 492 h 1041"/>
                  <a:gd name="T20" fmla="*/ 491 w 1348"/>
                  <a:gd name="T21" fmla="*/ 554 h 1041"/>
                  <a:gd name="T22" fmla="*/ 623 w 1348"/>
                  <a:gd name="T23" fmla="*/ 707 h 1041"/>
                  <a:gd name="T24" fmla="*/ 929 w 1348"/>
                  <a:gd name="T25" fmla="*/ 840 h 1041"/>
                  <a:gd name="T26" fmla="*/ 1348 w 1348"/>
                  <a:gd name="T27" fmla="*/ 423 h 1041"/>
                  <a:gd name="T28" fmla="*/ 929 w 1348"/>
                  <a:gd name="T29" fmla="*/ 0 h 1041"/>
                  <a:gd name="T30" fmla="*/ 600 w 1348"/>
                  <a:gd name="T31" fmla="*/ 168 h 1041"/>
                  <a:gd name="T32" fmla="*/ 600 w 1348"/>
                  <a:gd name="T33" fmla="*/ 419 h 1041"/>
                  <a:gd name="T34" fmla="*/ 929 w 1348"/>
                  <a:gd name="T35" fmla="*/ 133 h 1041"/>
                  <a:gd name="T36" fmla="*/ 1216 w 1348"/>
                  <a:gd name="T37" fmla="*/ 423 h 1041"/>
                  <a:gd name="T38" fmla="*/ 929 w 1348"/>
                  <a:gd name="T39" fmla="*/ 710 h 1041"/>
                  <a:gd name="T40" fmla="*/ 743 w 1348"/>
                  <a:gd name="T41" fmla="*/ 642 h 1041"/>
                  <a:gd name="T42" fmla="*/ 547 w 1348"/>
                  <a:gd name="T43" fmla="*/ 436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8" h="1041">
                    <a:moveTo>
                      <a:pt x="547" y="436"/>
                    </a:moveTo>
                    <a:cubicBezTo>
                      <a:pt x="498" y="393"/>
                      <a:pt x="419" y="367"/>
                      <a:pt x="341" y="367"/>
                    </a:cubicBezTo>
                    <a:cubicBezTo>
                      <a:pt x="154" y="366"/>
                      <a:pt x="1" y="514"/>
                      <a:pt x="1" y="704"/>
                    </a:cubicBezTo>
                    <a:cubicBezTo>
                      <a:pt x="0" y="892"/>
                      <a:pt x="154" y="1040"/>
                      <a:pt x="341" y="1040"/>
                    </a:cubicBezTo>
                    <a:cubicBezTo>
                      <a:pt x="446" y="1041"/>
                      <a:pt x="537" y="998"/>
                      <a:pt x="600" y="923"/>
                    </a:cubicBezTo>
                    <a:cubicBezTo>
                      <a:pt x="600" y="737"/>
                      <a:pt x="600" y="737"/>
                      <a:pt x="600" y="737"/>
                    </a:cubicBezTo>
                    <a:cubicBezTo>
                      <a:pt x="567" y="795"/>
                      <a:pt x="500" y="869"/>
                      <a:pt x="439" y="894"/>
                    </a:cubicBezTo>
                    <a:cubicBezTo>
                      <a:pt x="409" y="907"/>
                      <a:pt x="377" y="915"/>
                      <a:pt x="341" y="915"/>
                    </a:cubicBezTo>
                    <a:cubicBezTo>
                      <a:pt x="224" y="915"/>
                      <a:pt x="128" y="824"/>
                      <a:pt x="128" y="704"/>
                    </a:cubicBezTo>
                    <a:cubicBezTo>
                      <a:pt x="128" y="594"/>
                      <a:pt x="217" y="492"/>
                      <a:pt x="341" y="492"/>
                    </a:cubicBezTo>
                    <a:cubicBezTo>
                      <a:pt x="399" y="493"/>
                      <a:pt x="452" y="517"/>
                      <a:pt x="491" y="554"/>
                    </a:cubicBezTo>
                    <a:cubicBezTo>
                      <a:pt x="531" y="593"/>
                      <a:pt x="593" y="675"/>
                      <a:pt x="623" y="707"/>
                    </a:cubicBezTo>
                    <a:cubicBezTo>
                      <a:pt x="699" y="789"/>
                      <a:pt x="808" y="840"/>
                      <a:pt x="929" y="840"/>
                    </a:cubicBezTo>
                    <a:cubicBezTo>
                      <a:pt x="1160" y="841"/>
                      <a:pt x="1348" y="654"/>
                      <a:pt x="1348" y="423"/>
                    </a:cubicBezTo>
                    <a:cubicBezTo>
                      <a:pt x="1348" y="192"/>
                      <a:pt x="1160" y="0"/>
                      <a:pt x="929" y="0"/>
                    </a:cubicBezTo>
                    <a:cubicBezTo>
                      <a:pt x="795" y="0"/>
                      <a:pt x="677" y="70"/>
                      <a:pt x="600" y="168"/>
                    </a:cubicBezTo>
                    <a:cubicBezTo>
                      <a:pt x="600" y="419"/>
                      <a:pt x="600" y="419"/>
                      <a:pt x="600" y="419"/>
                    </a:cubicBezTo>
                    <a:cubicBezTo>
                      <a:pt x="658" y="260"/>
                      <a:pt x="764" y="133"/>
                      <a:pt x="929" y="133"/>
                    </a:cubicBezTo>
                    <a:cubicBezTo>
                      <a:pt x="1088" y="133"/>
                      <a:pt x="1217" y="264"/>
                      <a:pt x="1216" y="423"/>
                    </a:cubicBezTo>
                    <a:cubicBezTo>
                      <a:pt x="1216" y="582"/>
                      <a:pt x="1088" y="710"/>
                      <a:pt x="929" y="710"/>
                    </a:cubicBezTo>
                    <a:cubicBezTo>
                      <a:pt x="858" y="710"/>
                      <a:pt x="793" y="684"/>
                      <a:pt x="743" y="642"/>
                    </a:cubicBezTo>
                    <a:cubicBezTo>
                      <a:pt x="681" y="593"/>
                      <a:pt x="612" y="490"/>
                      <a:pt x="547" y="436"/>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1" name="Freeform 35"/>
              <p:cNvSpPr>
                <a:spLocks/>
              </p:cNvSpPr>
              <p:nvPr/>
            </p:nvSpPr>
            <p:spPr bwMode="gray">
              <a:xfrm>
                <a:off x="2463" y="1834"/>
                <a:ext cx="185" cy="302"/>
              </a:xfrm>
              <a:custGeom>
                <a:avLst/>
                <a:gdLst>
                  <a:gd name="T0" fmla="*/ 0 w 925"/>
                  <a:gd name="T1" fmla="*/ 0 h 1511"/>
                  <a:gd name="T2" fmla="*/ 925 w 925"/>
                  <a:gd name="T3" fmla="*/ 0 h 1511"/>
                  <a:gd name="T4" fmla="*/ 925 w 925"/>
                  <a:gd name="T5" fmla="*/ 258 h 1511"/>
                  <a:gd name="T6" fmla="*/ 778 w 925"/>
                  <a:gd name="T7" fmla="*/ 156 h 1511"/>
                  <a:gd name="T8" fmla="*/ 349 w 925"/>
                  <a:gd name="T9" fmla="*/ 156 h 1511"/>
                  <a:gd name="T10" fmla="*/ 349 w 925"/>
                  <a:gd name="T11" fmla="*/ 601 h 1511"/>
                  <a:gd name="T12" fmla="*/ 814 w 925"/>
                  <a:gd name="T13" fmla="*/ 601 h 1511"/>
                  <a:gd name="T14" fmla="*/ 814 w 925"/>
                  <a:gd name="T15" fmla="*/ 836 h 1511"/>
                  <a:gd name="T16" fmla="*/ 687 w 925"/>
                  <a:gd name="T17" fmla="*/ 761 h 1511"/>
                  <a:gd name="T18" fmla="*/ 349 w 925"/>
                  <a:gd name="T19" fmla="*/ 761 h 1511"/>
                  <a:gd name="T20" fmla="*/ 349 w 925"/>
                  <a:gd name="T21" fmla="*/ 1369 h 1511"/>
                  <a:gd name="T22" fmla="*/ 446 w 925"/>
                  <a:gd name="T23" fmla="*/ 1511 h 1511"/>
                  <a:gd name="T24" fmla="*/ 6 w 925"/>
                  <a:gd name="T25" fmla="*/ 1511 h 1511"/>
                  <a:gd name="T26" fmla="*/ 98 w 925"/>
                  <a:gd name="T27" fmla="*/ 1369 h 1511"/>
                  <a:gd name="T28" fmla="*/ 98 w 925"/>
                  <a:gd name="T29" fmla="*/ 158 h 1511"/>
                  <a:gd name="T30" fmla="*/ 0 w 925"/>
                  <a:gd name="T31"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5" h="1511">
                    <a:moveTo>
                      <a:pt x="0" y="0"/>
                    </a:moveTo>
                    <a:cubicBezTo>
                      <a:pt x="925" y="0"/>
                      <a:pt x="925" y="0"/>
                      <a:pt x="925" y="0"/>
                    </a:cubicBezTo>
                    <a:cubicBezTo>
                      <a:pt x="925" y="258"/>
                      <a:pt x="925" y="258"/>
                      <a:pt x="925" y="258"/>
                    </a:cubicBezTo>
                    <a:cubicBezTo>
                      <a:pt x="925" y="258"/>
                      <a:pt x="878" y="156"/>
                      <a:pt x="778" y="156"/>
                    </a:cubicBezTo>
                    <a:cubicBezTo>
                      <a:pt x="349" y="156"/>
                      <a:pt x="349" y="156"/>
                      <a:pt x="349" y="156"/>
                    </a:cubicBezTo>
                    <a:cubicBezTo>
                      <a:pt x="349" y="601"/>
                      <a:pt x="349" y="601"/>
                      <a:pt x="349" y="601"/>
                    </a:cubicBezTo>
                    <a:cubicBezTo>
                      <a:pt x="814" y="601"/>
                      <a:pt x="814" y="601"/>
                      <a:pt x="814" y="601"/>
                    </a:cubicBezTo>
                    <a:cubicBezTo>
                      <a:pt x="814" y="836"/>
                      <a:pt x="814" y="836"/>
                      <a:pt x="814" y="836"/>
                    </a:cubicBezTo>
                    <a:cubicBezTo>
                      <a:pt x="814" y="836"/>
                      <a:pt x="799" y="761"/>
                      <a:pt x="687" y="761"/>
                    </a:cubicBezTo>
                    <a:cubicBezTo>
                      <a:pt x="349" y="761"/>
                      <a:pt x="349" y="761"/>
                      <a:pt x="349" y="761"/>
                    </a:cubicBezTo>
                    <a:cubicBezTo>
                      <a:pt x="349" y="1369"/>
                      <a:pt x="349" y="1369"/>
                      <a:pt x="349" y="1369"/>
                    </a:cubicBezTo>
                    <a:cubicBezTo>
                      <a:pt x="349" y="1458"/>
                      <a:pt x="446" y="1511"/>
                      <a:pt x="446" y="1511"/>
                    </a:cubicBezTo>
                    <a:cubicBezTo>
                      <a:pt x="6" y="1511"/>
                      <a:pt x="6" y="1511"/>
                      <a:pt x="6" y="1511"/>
                    </a:cubicBezTo>
                    <a:cubicBezTo>
                      <a:pt x="6" y="1511"/>
                      <a:pt x="98" y="1465"/>
                      <a:pt x="98" y="1369"/>
                    </a:cubicBezTo>
                    <a:cubicBezTo>
                      <a:pt x="98" y="158"/>
                      <a:pt x="98" y="158"/>
                      <a:pt x="98" y="158"/>
                    </a:cubicBezTo>
                    <a:cubicBezTo>
                      <a:pt x="99" y="57"/>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2" name="Freeform 36"/>
              <p:cNvSpPr>
                <a:spLocks/>
              </p:cNvSpPr>
              <p:nvPr/>
            </p:nvSpPr>
            <p:spPr bwMode="gray">
              <a:xfrm>
                <a:off x="2900" y="1834"/>
                <a:ext cx="122" cy="421"/>
              </a:xfrm>
              <a:custGeom>
                <a:avLst/>
                <a:gdLst>
                  <a:gd name="T0" fmla="*/ 140 w 611"/>
                  <a:gd name="T1" fmla="*/ 0 h 2106"/>
                  <a:gd name="T2" fmla="*/ 611 w 611"/>
                  <a:gd name="T3" fmla="*/ 0 h 2106"/>
                  <a:gd name="T4" fmla="*/ 505 w 611"/>
                  <a:gd name="T5" fmla="*/ 131 h 2106"/>
                  <a:gd name="T6" fmla="*/ 505 w 611"/>
                  <a:gd name="T7" fmla="*/ 1549 h 2106"/>
                  <a:gd name="T8" fmla="*/ 0 w 611"/>
                  <a:gd name="T9" fmla="*/ 2105 h 2106"/>
                  <a:gd name="T10" fmla="*/ 241 w 611"/>
                  <a:gd name="T11" fmla="*/ 1549 h 2106"/>
                  <a:gd name="T12" fmla="*/ 241 w 611"/>
                  <a:gd name="T13" fmla="*/ 131 h 2106"/>
                  <a:gd name="T14" fmla="*/ 140 w 611"/>
                  <a:gd name="T15" fmla="*/ 0 h 2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1" h="2106">
                    <a:moveTo>
                      <a:pt x="140" y="0"/>
                    </a:moveTo>
                    <a:cubicBezTo>
                      <a:pt x="611" y="0"/>
                      <a:pt x="611" y="0"/>
                      <a:pt x="611" y="0"/>
                    </a:cubicBezTo>
                    <a:cubicBezTo>
                      <a:pt x="611" y="0"/>
                      <a:pt x="505" y="50"/>
                      <a:pt x="505" y="131"/>
                    </a:cubicBezTo>
                    <a:cubicBezTo>
                      <a:pt x="505" y="1549"/>
                      <a:pt x="505" y="1549"/>
                      <a:pt x="505" y="1549"/>
                    </a:cubicBezTo>
                    <a:cubicBezTo>
                      <a:pt x="505" y="2028"/>
                      <a:pt x="25" y="2106"/>
                      <a:pt x="0" y="2105"/>
                    </a:cubicBezTo>
                    <a:cubicBezTo>
                      <a:pt x="41" y="2079"/>
                      <a:pt x="240" y="1909"/>
                      <a:pt x="241" y="1549"/>
                    </a:cubicBezTo>
                    <a:cubicBezTo>
                      <a:pt x="241" y="131"/>
                      <a:pt x="241" y="131"/>
                      <a:pt x="241" y="131"/>
                    </a:cubicBezTo>
                    <a:cubicBezTo>
                      <a:pt x="241" y="54"/>
                      <a:pt x="140" y="0"/>
                      <a:pt x="14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3" name="Freeform 37"/>
              <p:cNvSpPr>
                <a:spLocks/>
              </p:cNvSpPr>
              <p:nvPr/>
            </p:nvSpPr>
            <p:spPr bwMode="gray">
              <a:xfrm>
                <a:off x="3035" y="1834"/>
                <a:ext cx="95" cy="302"/>
              </a:xfrm>
              <a:custGeom>
                <a:avLst/>
                <a:gdLst>
                  <a:gd name="T0" fmla="*/ 0 w 472"/>
                  <a:gd name="T1" fmla="*/ 0 h 1512"/>
                  <a:gd name="T2" fmla="*/ 472 w 472"/>
                  <a:gd name="T3" fmla="*/ 0 h 1512"/>
                  <a:gd name="T4" fmla="*/ 367 w 472"/>
                  <a:gd name="T5" fmla="*/ 134 h 1512"/>
                  <a:gd name="T6" fmla="*/ 367 w 472"/>
                  <a:gd name="T7" fmla="*/ 1369 h 1512"/>
                  <a:gd name="T8" fmla="*/ 472 w 472"/>
                  <a:gd name="T9" fmla="*/ 1512 h 1512"/>
                  <a:gd name="T10" fmla="*/ 0 w 472"/>
                  <a:gd name="T11" fmla="*/ 1512 h 1512"/>
                  <a:gd name="T12" fmla="*/ 105 w 472"/>
                  <a:gd name="T13" fmla="*/ 1369 h 1512"/>
                  <a:gd name="T14" fmla="*/ 105 w 472"/>
                  <a:gd name="T15" fmla="*/ 134 h 1512"/>
                  <a:gd name="T16" fmla="*/ 0 w 472"/>
                  <a:gd name="T17" fmla="*/ 0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2" h="1512">
                    <a:moveTo>
                      <a:pt x="0" y="0"/>
                    </a:moveTo>
                    <a:cubicBezTo>
                      <a:pt x="472" y="0"/>
                      <a:pt x="472" y="0"/>
                      <a:pt x="472" y="0"/>
                    </a:cubicBezTo>
                    <a:cubicBezTo>
                      <a:pt x="472" y="0"/>
                      <a:pt x="367" y="51"/>
                      <a:pt x="367" y="134"/>
                    </a:cubicBezTo>
                    <a:cubicBezTo>
                      <a:pt x="367" y="1369"/>
                      <a:pt x="367" y="1369"/>
                      <a:pt x="367" y="1369"/>
                    </a:cubicBezTo>
                    <a:cubicBezTo>
                      <a:pt x="367" y="1457"/>
                      <a:pt x="472" y="1512"/>
                      <a:pt x="472" y="1512"/>
                    </a:cubicBezTo>
                    <a:cubicBezTo>
                      <a:pt x="0" y="1512"/>
                      <a:pt x="0" y="1512"/>
                      <a:pt x="0" y="1512"/>
                    </a:cubicBezTo>
                    <a:cubicBezTo>
                      <a:pt x="0" y="1512"/>
                      <a:pt x="105" y="1458"/>
                      <a:pt x="105" y="1369"/>
                    </a:cubicBezTo>
                    <a:cubicBezTo>
                      <a:pt x="105" y="134"/>
                      <a:pt x="105" y="134"/>
                      <a:pt x="105" y="134"/>
                    </a:cubicBezTo>
                    <a:cubicBezTo>
                      <a:pt x="105" y="51"/>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4" name="Freeform 38"/>
              <p:cNvSpPr>
                <a:spLocks/>
              </p:cNvSpPr>
              <p:nvPr/>
            </p:nvSpPr>
            <p:spPr bwMode="gray">
              <a:xfrm>
                <a:off x="3130" y="1834"/>
                <a:ext cx="227" cy="302"/>
              </a:xfrm>
              <a:custGeom>
                <a:avLst/>
                <a:gdLst>
                  <a:gd name="T0" fmla="*/ 93 w 1132"/>
                  <a:gd name="T1" fmla="*/ 0 h 1511"/>
                  <a:gd name="T2" fmla="*/ 1132 w 1132"/>
                  <a:gd name="T3" fmla="*/ 0 h 1511"/>
                  <a:gd name="T4" fmla="*/ 1043 w 1132"/>
                  <a:gd name="T5" fmla="*/ 275 h 1511"/>
                  <a:gd name="T6" fmla="*/ 917 w 1132"/>
                  <a:gd name="T7" fmla="*/ 159 h 1511"/>
                  <a:gd name="T8" fmla="*/ 701 w 1132"/>
                  <a:gd name="T9" fmla="*/ 159 h 1511"/>
                  <a:gd name="T10" fmla="*/ 701 w 1132"/>
                  <a:gd name="T11" fmla="*/ 1369 h 1511"/>
                  <a:gd name="T12" fmla="*/ 802 w 1132"/>
                  <a:gd name="T13" fmla="*/ 1511 h 1511"/>
                  <a:gd name="T14" fmla="*/ 340 w 1132"/>
                  <a:gd name="T15" fmla="*/ 1511 h 1511"/>
                  <a:gd name="T16" fmla="*/ 440 w 1132"/>
                  <a:gd name="T17" fmla="*/ 1369 h 1511"/>
                  <a:gd name="T18" fmla="*/ 440 w 1132"/>
                  <a:gd name="T19" fmla="*/ 159 h 1511"/>
                  <a:gd name="T20" fmla="*/ 180 w 1132"/>
                  <a:gd name="T21" fmla="*/ 159 h 1511"/>
                  <a:gd name="T22" fmla="*/ 0 w 1132"/>
                  <a:gd name="T23" fmla="*/ 298 h 1511"/>
                  <a:gd name="T24" fmla="*/ 93 w 1132"/>
                  <a:gd name="T25"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2" h="1511">
                    <a:moveTo>
                      <a:pt x="93" y="0"/>
                    </a:moveTo>
                    <a:cubicBezTo>
                      <a:pt x="1132" y="0"/>
                      <a:pt x="1132" y="0"/>
                      <a:pt x="1132" y="0"/>
                    </a:cubicBezTo>
                    <a:cubicBezTo>
                      <a:pt x="1043" y="275"/>
                      <a:pt x="1043" y="275"/>
                      <a:pt x="1043" y="275"/>
                    </a:cubicBezTo>
                    <a:cubicBezTo>
                      <a:pt x="1043" y="275"/>
                      <a:pt x="1017" y="159"/>
                      <a:pt x="917" y="159"/>
                    </a:cubicBezTo>
                    <a:cubicBezTo>
                      <a:pt x="701" y="159"/>
                      <a:pt x="701" y="159"/>
                      <a:pt x="701" y="159"/>
                    </a:cubicBezTo>
                    <a:cubicBezTo>
                      <a:pt x="701" y="1369"/>
                      <a:pt x="701" y="1369"/>
                      <a:pt x="701" y="1369"/>
                    </a:cubicBezTo>
                    <a:cubicBezTo>
                      <a:pt x="701" y="1445"/>
                      <a:pt x="802" y="1511"/>
                      <a:pt x="802" y="1511"/>
                    </a:cubicBezTo>
                    <a:cubicBezTo>
                      <a:pt x="340" y="1511"/>
                      <a:pt x="340" y="1511"/>
                      <a:pt x="340" y="1511"/>
                    </a:cubicBezTo>
                    <a:cubicBezTo>
                      <a:pt x="340" y="1511"/>
                      <a:pt x="440" y="1452"/>
                      <a:pt x="440" y="1369"/>
                    </a:cubicBezTo>
                    <a:cubicBezTo>
                      <a:pt x="440" y="159"/>
                      <a:pt x="440" y="159"/>
                      <a:pt x="440" y="159"/>
                    </a:cubicBezTo>
                    <a:cubicBezTo>
                      <a:pt x="180" y="159"/>
                      <a:pt x="180" y="159"/>
                      <a:pt x="180" y="159"/>
                    </a:cubicBezTo>
                    <a:cubicBezTo>
                      <a:pt x="106" y="160"/>
                      <a:pt x="0" y="298"/>
                      <a:pt x="0" y="298"/>
                    </a:cubicBezTo>
                    <a:lnTo>
                      <a:pt x="9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5" name="Freeform 39"/>
              <p:cNvSpPr>
                <a:spLocks/>
              </p:cNvSpPr>
              <p:nvPr/>
            </p:nvSpPr>
            <p:spPr bwMode="gray">
              <a:xfrm>
                <a:off x="3542" y="1834"/>
                <a:ext cx="253" cy="307"/>
              </a:xfrm>
              <a:custGeom>
                <a:avLst/>
                <a:gdLst>
                  <a:gd name="T0" fmla="*/ 810 w 1265"/>
                  <a:gd name="T1" fmla="*/ 0 h 1535"/>
                  <a:gd name="T2" fmla="*/ 1265 w 1265"/>
                  <a:gd name="T3" fmla="*/ 0 h 1535"/>
                  <a:gd name="T4" fmla="*/ 1167 w 1265"/>
                  <a:gd name="T5" fmla="*/ 134 h 1535"/>
                  <a:gd name="T6" fmla="*/ 1167 w 1265"/>
                  <a:gd name="T7" fmla="*/ 1049 h 1535"/>
                  <a:gd name="T8" fmla="*/ 645 w 1265"/>
                  <a:gd name="T9" fmla="*/ 1535 h 1535"/>
                  <a:gd name="T10" fmla="*/ 100 w 1265"/>
                  <a:gd name="T11" fmla="*/ 1049 h 1535"/>
                  <a:gd name="T12" fmla="*/ 100 w 1265"/>
                  <a:gd name="T13" fmla="*/ 134 h 1535"/>
                  <a:gd name="T14" fmla="*/ 0 w 1265"/>
                  <a:gd name="T15" fmla="*/ 0 h 1535"/>
                  <a:gd name="T16" fmla="*/ 468 w 1265"/>
                  <a:gd name="T17" fmla="*/ 0 h 1535"/>
                  <a:gd name="T18" fmla="*/ 364 w 1265"/>
                  <a:gd name="T19" fmla="*/ 134 h 1535"/>
                  <a:gd name="T20" fmla="*/ 364 w 1265"/>
                  <a:gd name="T21" fmla="*/ 1049 h 1535"/>
                  <a:gd name="T22" fmla="*/ 645 w 1265"/>
                  <a:gd name="T23" fmla="*/ 1372 h 1535"/>
                  <a:gd name="T24" fmla="*/ 912 w 1265"/>
                  <a:gd name="T25" fmla="*/ 1049 h 1535"/>
                  <a:gd name="T26" fmla="*/ 912 w 1265"/>
                  <a:gd name="T27" fmla="*/ 134 h 1535"/>
                  <a:gd name="T28" fmla="*/ 810 w 1265"/>
                  <a:gd name="T29"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5" h="1535">
                    <a:moveTo>
                      <a:pt x="810" y="0"/>
                    </a:moveTo>
                    <a:cubicBezTo>
                      <a:pt x="1265" y="0"/>
                      <a:pt x="1265" y="0"/>
                      <a:pt x="1265" y="0"/>
                    </a:cubicBezTo>
                    <a:cubicBezTo>
                      <a:pt x="1265" y="0"/>
                      <a:pt x="1167" y="52"/>
                      <a:pt x="1167" y="134"/>
                    </a:cubicBezTo>
                    <a:cubicBezTo>
                      <a:pt x="1167" y="1049"/>
                      <a:pt x="1167" y="1049"/>
                      <a:pt x="1167" y="1049"/>
                    </a:cubicBezTo>
                    <a:cubicBezTo>
                      <a:pt x="1167" y="1421"/>
                      <a:pt x="859" y="1535"/>
                      <a:pt x="645" y="1535"/>
                    </a:cubicBezTo>
                    <a:cubicBezTo>
                      <a:pt x="433" y="1535"/>
                      <a:pt x="100" y="1419"/>
                      <a:pt x="100" y="1049"/>
                    </a:cubicBezTo>
                    <a:cubicBezTo>
                      <a:pt x="100" y="134"/>
                      <a:pt x="100" y="134"/>
                      <a:pt x="100" y="134"/>
                    </a:cubicBezTo>
                    <a:cubicBezTo>
                      <a:pt x="101" y="52"/>
                      <a:pt x="0" y="0"/>
                      <a:pt x="0" y="0"/>
                    </a:cubicBezTo>
                    <a:cubicBezTo>
                      <a:pt x="468" y="0"/>
                      <a:pt x="468" y="0"/>
                      <a:pt x="468" y="0"/>
                    </a:cubicBezTo>
                    <a:cubicBezTo>
                      <a:pt x="468" y="0"/>
                      <a:pt x="364" y="51"/>
                      <a:pt x="364" y="134"/>
                    </a:cubicBezTo>
                    <a:cubicBezTo>
                      <a:pt x="364" y="1049"/>
                      <a:pt x="364" y="1049"/>
                      <a:pt x="364" y="1049"/>
                    </a:cubicBezTo>
                    <a:cubicBezTo>
                      <a:pt x="364" y="1244"/>
                      <a:pt x="493" y="1372"/>
                      <a:pt x="645" y="1372"/>
                    </a:cubicBezTo>
                    <a:cubicBezTo>
                      <a:pt x="797" y="1372"/>
                      <a:pt x="912" y="1239"/>
                      <a:pt x="912" y="1049"/>
                    </a:cubicBezTo>
                    <a:cubicBezTo>
                      <a:pt x="912" y="134"/>
                      <a:pt x="912" y="134"/>
                      <a:pt x="912" y="134"/>
                    </a:cubicBezTo>
                    <a:cubicBezTo>
                      <a:pt x="913" y="52"/>
                      <a:pt x="810" y="0"/>
                      <a:pt x="81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6" name="Freeform 40"/>
              <p:cNvSpPr>
                <a:spLocks/>
              </p:cNvSpPr>
              <p:nvPr/>
            </p:nvSpPr>
            <p:spPr bwMode="gray">
              <a:xfrm>
                <a:off x="2656" y="1834"/>
                <a:ext cx="256" cy="308"/>
              </a:xfrm>
              <a:custGeom>
                <a:avLst/>
                <a:gdLst>
                  <a:gd name="T0" fmla="*/ 814 w 1277"/>
                  <a:gd name="T1" fmla="*/ 0 h 1539"/>
                  <a:gd name="T2" fmla="*/ 1277 w 1277"/>
                  <a:gd name="T3" fmla="*/ 0 h 1539"/>
                  <a:gd name="T4" fmla="*/ 1179 w 1277"/>
                  <a:gd name="T5" fmla="*/ 135 h 1539"/>
                  <a:gd name="T6" fmla="*/ 1178 w 1277"/>
                  <a:gd name="T7" fmla="*/ 1048 h 1539"/>
                  <a:gd name="T8" fmla="*/ 640 w 1277"/>
                  <a:gd name="T9" fmla="*/ 1539 h 1539"/>
                  <a:gd name="T10" fmla="*/ 95 w 1277"/>
                  <a:gd name="T11" fmla="*/ 1048 h 1539"/>
                  <a:gd name="T12" fmla="*/ 94 w 1277"/>
                  <a:gd name="T13" fmla="*/ 135 h 1539"/>
                  <a:gd name="T14" fmla="*/ 0 w 1277"/>
                  <a:gd name="T15" fmla="*/ 0 h 1539"/>
                  <a:gd name="T16" fmla="*/ 468 w 1277"/>
                  <a:gd name="T17" fmla="*/ 0 h 1539"/>
                  <a:gd name="T18" fmla="*/ 360 w 1277"/>
                  <a:gd name="T19" fmla="*/ 135 h 1539"/>
                  <a:gd name="T20" fmla="*/ 359 w 1277"/>
                  <a:gd name="T21" fmla="*/ 1048 h 1539"/>
                  <a:gd name="T22" fmla="*/ 640 w 1277"/>
                  <a:gd name="T23" fmla="*/ 1376 h 1539"/>
                  <a:gd name="T24" fmla="*/ 913 w 1277"/>
                  <a:gd name="T25" fmla="*/ 1048 h 1539"/>
                  <a:gd name="T26" fmla="*/ 914 w 1277"/>
                  <a:gd name="T27" fmla="*/ 135 h 1539"/>
                  <a:gd name="T28" fmla="*/ 814 w 1277"/>
                  <a:gd name="T29" fmla="*/ 0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7" h="1539">
                    <a:moveTo>
                      <a:pt x="814" y="0"/>
                    </a:moveTo>
                    <a:cubicBezTo>
                      <a:pt x="1277" y="0"/>
                      <a:pt x="1277" y="0"/>
                      <a:pt x="1277" y="0"/>
                    </a:cubicBezTo>
                    <a:cubicBezTo>
                      <a:pt x="1277" y="0"/>
                      <a:pt x="1179" y="54"/>
                      <a:pt x="1179" y="135"/>
                    </a:cubicBezTo>
                    <a:cubicBezTo>
                      <a:pt x="1179" y="136"/>
                      <a:pt x="1178" y="1048"/>
                      <a:pt x="1178" y="1048"/>
                    </a:cubicBezTo>
                    <a:cubicBezTo>
                      <a:pt x="1178" y="1422"/>
                      <a:pt x="856" y="1539"/>
                      <a:pt x="640" y="1539"/>
                    </a:cubicBezTo>
                    <a:cubicBezTo>
                      <a:pt x="427" y="1539"/>
                      <a:pt x="95" y="1420"/>
                      <a:pt x="95" y="1048"/>
                    </a:cubicBezTo>
                    <a:cubicBezTo>
                      <a:pt x="94" y="135"/>
                      <a:pt x="94" y="135"/>
                      <a:pt x="94" y="135"/>
                    </a:cubicBezTo>
                    <a:cubicBezTo>
                      <a:pt x="94" y="54"/>
                      <a:pt x="0" y="0"/>
                      <a:pt x="0" y="0"/>
                    </a:cubicBezTo>
                    <a:cubicBezTo>
                      <a:pt x="468" y="0"/>
                      <a:pt x="468" y="0"/>
                      <a:pt x="468" y="0"/>
                    </a:cubicBezTo>
                    <a:cubicBezTo>
                      <a:pt x="468" y="0"/>
                      <a:pt x="360" y="54"/>
                      <a:pt x="360" y="135"/>
                    </a:cubicBezTo>
                    <a:cubicBezTo>
                      <a:pt x="359" y="1048"/>
                      <a:pt x="359" y="1048"/>
                      <a:pt x="359" y="1048"/>
                    </a:cubicBezTo>
                    <a:cubicBezTo>
                      <a:pt x="359" y="1241"/>
                      <a:pt x="488" y="1375"/>
                      <a:pt x="640" y="1376"/>
                    </a:cubicBezTo>
                    <a:cubicBezTo>
                      <a:pt x="791" y="1376"/>
                      <a:pt x="913" y="1240"/>
                      <a:pt x="913" y="1048"/>
                    </a:cubicBezTo>
                    <a:cubicBezTo>
                      <a:pt x="914" y="135"/>
                      <a:pt x="914" y="135"/>
                      <a:pt x="914" y="135"/>
                    </a:cubicBezTo>
                    <a:cubicBezTo>
                      <a:pt x="914" y="54"/>
                      <a:pt x="814" y="0"/>
                      <a:pt x="814"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37" name="Freeform 41"/>
              <p:cNvSpPr>
                <a:spLocks/>
              </p:cNvSpPr>
              <p:nvPr/>
            </p:nvSpPr>
            <p:spPr bwMode="gray">
              <a:xfrm>
                <a:off x="3347" y="1828"/>
                <a:ext cx="194" cy="314"/>
              </a:xfrm>
              <a:custGeom>
                <a:avLst/>
                <a:gdLst>
                  <a:gd name="T0" fmla="*/ 836 w 973"/>
                  <a:gd name="T1" fmla="*/ 272 h 1570"/>
                  <a:gd name="T2" fmla="*/ 581 w 973"/>
                  <a:gd name="T3" fmla="*/ 157 h 1570"/>
                  <a:gd name="T4" fmla="*/ 287 w 973"/>
                  <a:gd name="T5" fmla="*/ 385 h 1570"/>
                  <a:gd name="T6" fmla="*/ 567 w 973"/>
                  <a:gd name="T7" fmla="*/ 669 h 1570"/>
                  <a:gd name="T8" fmla="*/ 972 w 973"/>
                  <a:gd name="T9" fmla="*/ 1124 h 1570"/>
                  <a:gd name="T10" fmla="*/ 371 w 973"/>
                  <a:gd name="T11" fmla="*/ 1570 h 1570"/>
                  <a:gd name="T12" fmla="*/ 88 w 973"/>
                  <a:gd name="T13" fmla="*/ 1531 h 1570"/>
                  <a:gd name="T14" fmla="*/ 0 w 973"/>
                  <a:gd name="T15" fmla="*/ 1240 h 1570"/>
                  <a:gd name="T16" fmla="*/ 375 w 973"/>
                  <a:gd name="T17" fmla="*/ 1405 h 1570"/>
                  <a:gd name="T18" fmla="*/ 713 w 973"/>
                  <a:gd name="T19" fmla="*/ 1157 h 1570"/>
                  <a:gd name="T20" fmla="*/ 26 w 973"/>
                  <a:gd name="T21" fmla="*/ 416 h 1570"/>
                  <a:gd name="T22" fmla="*/ 555 w 973"/>
                  <a:gd name="T23" fmla="*/ 0 h 1570"/>
                  <a:gd name="T24" fmla="*/ 836 w 973"/>
                  <a:gd name="T25" fmla="*/ 39 h 1570"/>
                  <a:gd name="T26" fmla="*/ 836 w 973"/>
                  <a:gd name="T27" fmla="*/ 272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3" h="1570">
                    <a:moveTo>
                      <a:pt x="836" y="272"/>
                    </a:moveTo>
                    <a:cubicBezTo>
                      <a:pt x="836" y="272"/>
                      <a:pt x="770" y="157"/>
                      <a:pt x="581" y="157"/>
                    </a:cubicBezTo>
                    <a:cubicBezTo>
                      <a:pt x="391" y="156"/>
                      <a:pt x="288" y="256"/>
                      <a:pt x="287" y="385"/>
                    </a:cubicBezTo>
                    <a:cubicBezTo>
                      <a:pt x="287" y="532"/>
                      <a:pt x="397" y="587"/>
                      <a:pt x="567" y="669"/>
                    </a:cubicBezTo>
                    <a:cubicBezTo>
                      <a:pt x="729" y="747"/>
                      <a:pt x="973" y="854"/>
                      <a:pt x="972" y="1124"/>
                    </a:cubicBezTo>
                    <a:cubicBezTo>
                      <a:pt x="971" y="1367"/>
                      <a:pt x="756" y="1570"/>
                      <a:pt x="371" y="1570"/>
                    </a:cubicBezTo>
                    <a:cubicBezTo>
                      <a:pt x="252" y="1569"/>
                      <a:pt x="88" y="1531"/>
                      <a:pt x="88" y="1531"/>
                    </a:cubicBezTo>
                    <a:cubicBezTo>
                      <a:pt x="0" y="1240"/>
                      <a:pt x="0" y="1240"/>
                      <a:pt x="0" y="1240"/>
                    </a:cubicBezTo>
                    <a:cubicBezTo>
                      <a:pt x="81" y="1320"/>
                      <a:pt x="226" y="1405"/>
                      <a:pt x="375" y="1405"/>
                    </a:cubicBezTo>
                    <a:cubicBezTo>
                      <a:pt x="529" y="1405"/>
                      <a:pt x="713" y="1310"/>
                      <a:pt x="713" y="1157"/>
                    </a:cubicBezTo>
                    <a:cubicBezTo>
                      <a:pt x="713" y="861"/>
                      <a:pt x="26" y="911"/>
                      <a:pt x="26" y="416"/>
                    </a:cubicBezTo>
                    <a:cubicBezTo>
                      <a:pt x="26" y="246"/>
                      <a:pt x="145" y="0"/>
                      <a:pt x="555" y="0"/>
                    </a:cubicBezTo>
                    <a:cubicBezTo>
                      <a:pt x="688" y="0"/>
                      <a:pt x="836" y="39"/>
                      <a:pt x="836" y="39"/>
                    </a:cubicBezTo>
                    <a:lnTo>
                      <a:pt x="836" y="27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grpSp>
      </p:grpSp>
    </p:spTree>
    <p:extLst>
      <p:ext uri="{BB962C8B-B14F-4D97-AF65-F5344CB8AC3E}">
        <p14:creationId xmlns:p14="http://schemas.microsoft.com/office/powerpoint/2010/main" val="1007419936"/>
      </p:ext>
    </p:extLst>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1646627" name="Group 35"/>
          <p:cNvGrpSpPr>
            <a:grpSpLocks noChangeAspect="1"/>
          </p:cNvGrpSpPr>
          <p:nvPr userDrawn="1"/>
        </p:nvGrpSpPr>
        <p:grpSpPr bwMode="auto">
          <a:xfrm>
            <a:off x="8209039" y="-115637"/>
            <a:ext cx="1696961" cy="948099"/>
            <a:chOff x="4969" y="50"/>
            <a:chExt cx="741" cy="414"/>
          </a:xfrm>
        </p:grpSpPr>
        <p:sp>
          <p:nvSpPr>
            <p:cNvPr id="1646628" name="AutoShape 36"/>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400" dirty="0"/>
            </a:p>
          </p:txBody>
        </p:sp>
        <p:sp>
          <p:nvSpPr>
            <p:cNvPr id="1646629" name="Freeform 37"/>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0" name="Freeform 38"/>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1" name="Freeform 39"/>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2" name="Freeform 40"/>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3" name="Freeform 41"/>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4" name="Freeform 42"/>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5" name="Freeform 43"/>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sp>
          <p:nvSpPr>
            <p:cNvPr id="1646636" name="Freeform 44"/>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dirty="0"/>
            </a:p>
          </p:txBody>
        </p:sp>
      </p:grpSp>
      <p:sp>
        <p:nvSpPr>
          <p:cNvPr id="1646594" name="Rectangle 2"/>
          <p:cNvSpPr>
            <a:spLocks noGrp="1" noChangeArrowheads="1"/>
          </p:cNvSpPr>
          <p:nvPr>
            <p:ph type="body" idx="1"/>
          </p:nvPr>
        </p:nvSpPr>
        <p:spPr bwMode="gray">
          <a:xfrm>
            <a:off x="320675" y="896938"/>
            <a:ext cx="7280772" cy="530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p>
            <a:pPr lvl="0"/>
            <a:r>
              <a:rPr lang="ja-JP" altLang="en-US" dirty="0"/>
              <a:t>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a:t>
            </a:r>
          </a:p>
          <a:p>
            <a:pPr lvl="1"/>
            <a:r>
              <a:rPr lang="ja-JP" altLang="en-US" dirty="0"/>
              <a:t>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a:t>
            </a:r>
          </a:p>
          <a:p>
            <a:pPr lvl="2"/>
            <a:r>
              <a:rPr lang="ja-JP" altLang="en-US" dirty="0"/>
              <a:t>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a:t>
            </a:r>
          </a:p>
          <a:p>
            <a:pPr lvl="3"/>
            <a:r>
              <a:rPr lang="ja-JP" altLang="en-US" dirty="0"/>
              <a:t>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a:t>
            </a:r>
          </a:p>
          <a:p>
            <a:pPr lvl="4"/>
            <a:r>
              <a:rPr lang="ja-JP" altLang="en-US" dirty="0"/>
              <a:t>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a:t>
            </a:r>
          </a:p>
        </p:txBody>
      </p:sp>
      <p:sp>
        <p:nvSpPr>
          <p:cNvPr id="1646599" name="AutoShape 7"/>
          <p:cNvSpPr>
            <a:spLocks noChangeArrowheads="1"/>
          </p:cNvSpPr>
          <p:nvPr userDrawn="1"/>
        </p:nvSpPr>
        <p:spPr bwMode="gray">
          <a:xfrm>
            <a:off x="4924425" y="0"/>
            <a:ext cx="57150" cy="44450"/>
          </a:xfrm>
          <a:prstGeom prst="triangle">
            <a:avLst>
              <a:gd name="adj" fmla="val 50000"/>
            </a:avLst>
          </a:prstGeom>
          <a:solidFill>
            <a:srgbClr val="C0C0C0"/>
          </a:solidFill>
          <a:ln>
            <a:noFill/>
          </a:ln>
          <a:effectLst/>
          <a:extLst>
            <a:ext uri="{91240B29-F687-4F45-9708-019B960494DF}">
              <a14:hiddenLine xmlns:a14="http://schemas.microsoft.com/office/drawing/2010/main" w="9525" algn="ctr">
                <a:solidFill>
                  <a:srgbClr val="595959"/>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lIns="91428" tIns="45714" rIns="91428" bIns="45714" anchor="ctr"/>
          <a:lstStyle>
            <a:lvl1pPr algn="l" defTabSz="912813" fontAlgn="base">
              <a:defRPr kumimoji="1" sz="2400">
                <a:solidFill>
                  <a:schemeClr val="tx1"/>
                </a:solidFill>
                <a:latin typeface="Arial" charset="0"/>
                <a:ea typeface="ＭＳ Ｐゴシック" pitchFamily="50" charset="-128"/>
              </a:defRPr>
            </a:lvl1pPr>
            <a:lvl2pPr algn="l" defTabSz="912813" fontAlgn="base">
              <a:defRPr kumimoji="1" sz="2400">
                <a:solidFill>
                  <a:schemeClr val="tx1"/>
                </a:solidFill>
                <a:latin typeface="Arial" charset="0"/>
                <a:ea typeface="ＭＳ Ｐゴシック" pitchFamily="50" charset="-128"/>
              </a:defRPr>
            </a:lvl2pPr>
            <a:lvl3pPr marL="912813" algn="l" defTabSz="912813" fontAlgn="base">
              <a:defRPr kumimoji="1" sz="2400">
                <a:solidFill>
                  <a:schemeClr val="tx1"/>
                </a:solidFill>
                <a:latin typeface="Arial" charset="0"/>
                <a:ea typeface="ＭＳ Ｐゴシック" pitchFamily="50" charset="-128"/>
              </a:defRPr>
            </a:lvl3pPr>
            <a:lvl4pPr algn="l" defTabSz="912813" fontAlgn="base">
              <a:defRPr kumimoji="1" sz="2400">
                <a:solidFill>
                  <a:schemeClr val="tx1"/>
                </a:solidFill>
                <a:latin typeface="Arial" charset="0"/>
                <a:ea typeface="ＭＳ Ｐゴシック" pitchFamily="50" charset="-128"/>
              </a:defRPr>
            </a:lvl4pPr>
            <a:lvl5pPr algn="l" defTabSz="912813" fontAlgn="base">
              <a:defRPr kumimoji="1" sz="2400">
                <a:solidFill>
                  <a:schemeClr val="tx1"/>
                </a:solidFill>
                <a:latin typeface="Arial" charset="0"/>
                <a:ea typeface="ＭＳ Ｐゴシック" pitchFamily="50" charset="-128"/>
              </a:defRPr>
            </a:lvl5pPr>
            <a:lvl6pPr defTabSz="912813" fontAlgn="base">
              <a:spcBef>
                <a:spcPct val="0"/>
              </a:spcBef>
              <a:spcAft>
                <a:spcPct val="0"/>
              </a:spcAft>
              <a:defRPr kumimoji="1" sz="2400">
                <a:solidFill>
                  <a:schemeClr val="tx1"/>
                </a:solidFill>
                <a:latin typeface="Arial" charset="0"/>
                <a:ea typeface="ＭＳ Ｐゴシック" pitchFamily="50" charset="-128"/>
              </a:defRPr>
            </a:lvl6pPr>
            <a:lvl7pPr defTabSz="912813" fontAlgn="base">
              <a:spcBef>
                <a:spcPct val="0"/>
              </a:spcBef>
              <a:spcAft>
                <a:spcPct val="0"/>
              </a:spcAft>
              <a:defRPr kumimoji="1" sz="2400">
                <a:solidFill>
                  <a:schemeClr val="tx1"/>
                </a:solidFill>
                <a:latin typeface="Arial" charset="0"/>
                <a:ea typeface="ＭＳ Ｐゴシック" pitchFamily="50" charset="-128"/>
              </a:defRPr>
            </a:lvl7pPr>
            <a:lvl8pPr defTabSz="912813" fontAlgn="base">
              <a:spcBef>
                <a:spcPct val="0"/>
              </a:spcBef>
              <a:spcAft>
                <a:spcPct val="0"/>
              </a:spcAft>
              <a:defRPr kumimoji="1" sz="2400">
                <a:solidFill>
                  <a:schemeClr val="tx1"/>
                </a:solidFill>
                <a:latin typeface="Arial" charset="0"/>
                <a:ea typeface="ＭＳ Ｐゴシック" pitchFamily="50" charset="-128"/>
              </a:defRPr>
            </a:lvl8pPr>
            <a:lvl9pPr defTabSz="912813" fontAlgn="base">
              <a:spcBef>
                <a:spcPct val="0"/>
              </a:spcBef>
              <a:spcAft>
                <a:spcPct val="0"/>
              </a:spcAft>
              <a:defRPr kumimoji="1" sz="2400">
                <a:solidFill>
                  <a:schemeClr val="tx1"/>
                </a:solidFill>
                <a:latin typeface="Arial" charset="0"/>
                <a:ea typeface="ＭＳ Ｐゴシック" pitchFamily="50" charset="-128"/>
              </a:defRPr>
            </a:lvl9pPr>
          </a:lstStyle>
          <a:p>
            <a:pPr algn="ctr" fontAlgn="ctr"/>
            <a:endParaRPr lang="en-GB" altLang="ja-JP" sz="1000" dirty="0">
              <a:latin typeface="ＭＳ Ｐゴシック" pitchFamily="50" charset="-128"/>
            </a:endParaRPr>
          </a:p>
        </p:txBody>
      </p:sp>
      <p:sp>
        <p:nvSpPr>
          <p:cNvPr id="1646600" name="Rectangle 8"/>
          <p:cNvSpPr>
            <a:spLocks noGrp="1" noChangeArrowheads="1"/>
          </p:cNvSpPr>
          <p:nvPr>
            <p:ph type="title"/>
          </p:nvPr>
        </p:nvSpPr>
        <p:spPr bwMode="gray">
          <a:xfrm>
            <a:off x="170935" y="171088"/>
            <a:ext cx="83835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ctr" anchorCtr="0" compatLnSpc="1">
            <a:prstTxWarp prst="textNoShape">
              <a:avLst/>
            </a:prstTxWarp>
          </a:bodyPr>
          <a:lstStyle/>
          <a:p>
            <a:pPr lvl="0"/>
            <a:r>
              <a:rPr lang="en-US" altLang="ja-JP" dirty="0"/>
              <a:t>Master Slide Title</a:t>
            </a:r>
            <a:endParaRPr lang="ja-JP" altLang="en-US" dirty="0"/>
          </a:p>
        </p:txBody>
      </p:sp>
      <p:sp>
        <p:nvSpPr>
          <p:cNvPr id="1646614" name="Rectangle 22"/>
          <p:cNvSpPr>
            <a:spLocks noGrp="1" noChangeArrowheads="1"/>
          </p:cNvSpPr>
          <p:nvPr>
            <p:ph type="sldNum" sz="quarter" idx="4"/>
          </p:nvPr>
        </p:nvSpPr>
        <p:spPr bwMode="gray">
          <a:xfrm rot="5400000">
            <a:off x="9461133" y="1442738"/>
            <a:ext cx="725488" cy="173337"/>
          </a:xfrm>
          <a:prstGeom prst="rect">
            <a:avLst/>
          </a:prstGeom>
          <a:solidFill>
            <a:srgbClr val="FF0000"/>
          </a:solidFill>
          <a:ln>
            <a:noFill/>
          </a:ln>
          <a:effectLst/>
          <a:extLst/>
        </p:spPr>
        <p:txBody>
          <a:bodyPr vert="horz" wrap="none" lIns="0" tIns="0" rIns="0" bIns="0" numCol="1" anchor="ctr" anchorCtr="0" compatLnSpc="1">
            <a:prstTxWarp prst="textNoShape">
              <a:avLst/>
            </a:prstTxWarp>
          </a:bodyPr>
          <a:lstStyle>
            <a:lvl1pPr defTabSz="958898">
              <a:defRPr sz="1000" b="1">
                <a:solidFill>
                  <a:schemeClr val="bg1"/>
                </a:solidFill>
                <a:latin typeface="Fujitsu Sans" panose="020B0404060202020204" pitchFamily="34" charset="0"/>
              </a:defRPr>
            </a:lvl1pPr>
          </a:lstStyle>
          <a:p>
            <a:r>
              <a:rPr lang="en-US" altLang="ja-JP"/>
              <a:t>PAGE    </a:t>
            </a:r>
            <a:fld id="{08DF107D-060D-43D3-997D-8A34C269D30F}" type="slidenum">
              <a:rPr lang="en-US" altLang="ja-JP" smtClean="0"/>
              <a:pPr/>
              <a:t>‹#›</a:t>
            </a:fld>
            <a:endParaRPr lang="en-US" altLang="ja-JP" dirty="0"/>
          </a:p>
        </p:txBody>
      </p:sp>
      <p:sp>
        <p:nvSpPr>
          <p:cNvPr id="22" name="角丸四角形 21"/>
          <p:cNvSpPr/>
          <p:nvPr userDrawn="1"/>
        </p:nvSpPr>
        <p:spPr bwMode="gray">
          <a:xfrm>
            <a:off x="8670697" y="6635047"/>
            <a:ext cx="1176338" cy="150574"/>
          </a:xfrm>
          <a:prstGeom prst="roundRect">
            <a:avLst>
              <a:gd name="adj" fmla="val 50000"/>
            </a:avLst>
          </a:prstGeom>
          <a:solidFill>
            <a:schemeClr val="bg1"/>
          </a:solid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800" b="1" kern="0" dirty="0">
                <a:solidFill>
                  <a:srgbClr val="C00000"/>
                </a:solidFill>
                <a:latin typeface="Fujitsu Sans" panose="020B0404060202020204" pitchFamily="34" charset="0"/>
                <a:ea typeface="Meiryo UI" panose="020B0604030504040204" pitchFamily="50" charset="-128"/>
              </a:rPr>
              <a:t> INTERNAL   USE  </a:t>
            </a:r>
            <a:r>
              <a:rPr kumimoji="1" lang="en-US" altLang="ja-JP" sz="800" b="1" kern="0" baseline="0" dirty="0">
                <a:solidFill>
                  <a:srgbClr val="C00000"/>
                </a:solidFill>
                <a:latin typeface="Fujitsu Sans" panose="020B0404060202020204" pitchFamily="34" charset="0"/>
                <a:ea typeface="Meiryo UI" panose="020B0604030504040204" pitchFamily="50" charset="-128"/>
              </a:rPr>
              <a:t> ONLY</a:t>
            </a:r>
            <a:endParaRPr kumimoji="1" lang="ja-JP" altLang="en-US" sz="800" b="1" kern="0" dirty="0">
              <a:solidFill>
                <a:srgbClr val="C00000"/>
              </a:solidFill>
              <a:latin typeface="Fujitsu Sans" panose="020B0404060202020204" pitchFamily="34" charset="0"/>
              <a:ea typeface="Meiryo UI" panose="020B0604030504040204" pitchFamily="50" charset="-128"/>
            </a:endParaRPr>
          </a:p>
        </p:txBody>
      </p:sp>
      <p:sp>
        <p:nvSpPr>
          <p:cNvPr id="4" name="円/楕円 3"/>
          <p:cNvSpPr/>
          <p:nvPr userDrawn="1"/>
        </p:nvSpPr>
        <p:spPr bwMode="gray">
          <a:xfrm>
            <a:off x="8708213" y="6667425"/>
            <a:ext cx="83161" cy="86606"/>
          </a:xfrm>
          <a:prstGeom prst="ellipse">
            <a:avLst/>
          </a:prstGeom>
          <a:solidFill>
            <a:schemeClr val="bg1"/>
          </a:solidFill>
          <a:ln w="1270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cxnSp>
        <p:nvCxnSpPr>
          <p:cNvPr id="7" name="直線コネクタ 6"/>
          <p:cNvCxnSpPr>
            <a:stCxn id="4" idx="1"/>
            <a:endCxn id="4" idx="5"/>
          </p:cNvCxnSpPr>
          <p:nvPr userDrawn="1"/>
        </p:nvCxnSpPr>
        <p:spPr bwMode="auto">
          <a:xfrm>
            <a:off x="8720392" y="6680108"/>
            <a:ext cx="58803" cy="61240"/>
          </a:xfrm>
          <a:prstGeom prst="line">
            <a:avLst/>
          </a:prstGeom>
          <a:gradFill rotWithShape="0">
            <a:gsLst>
              <a:gs pos="0">
                <a:srgbClr val="FFFFFF"/>
              </a:gs>
              <a:gs pos="100000">
                <a:srgbClr val="CACAC7"/>
              </a:gs>
            </a:gsLst>
            <a:lin ang="5400000" scaled="1"/>
          </a:gra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4" name="角丸四角形 33"/>
          <p:cNvSpPr/>
          <p:nvPr userDrawn="1"/>
        </p:nvSpPr>
        <p:spPr bwMode="gray">
          <a:xfrm>
            <a:off x="6977349" y="6635047"/>
            <a:ext cx="1571617" cy="150574"/>
          </a:xfrm>
          <a:prstGeom prst="roundRect">
            <a:avLst>
              <a:gd name="adj" fmla="val 50000"/>
            </a:avLst>
          </a:prstGeom>
          <a:solidFill>
            <a:schemeClr val="bg1"/>
          </a:solidFill>
          <a:ln w="19050" cap="flat" cmpd="sng" algn="ctr">
            <a:solidFill>
              <a:srgbClr val="C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kumimoji="1" lang="en-US" altLang="ja-JP" sz="800" b="1" kern="0" dirty="0">
                <a:solidFill>
                  <a:srgbClr val="C00000"/>
                </a:solidFill>
                <a:latin typeface="Fujitsu Sans" panose="020B0404060202020204" pitchFamily="34" charset="0"/>
                <a:ea typeface="Meiryo UI" panose="020B0604030504040204" pitchFamily="50" charset="-128"/>
              </a:rPr>
              <a:t>Copyright 2018 FUJITSU LIMITED</a:t>
            </a:r>
          </a:p>
        </p:txBody>
      </p:sp>
    </p:spTree>
  </p:cSld>
  <p:clrMap bg1="lt1" tx1="dk1" bg2="lt2" tx2="dk2" accent1="accent1" accent2="accent2" accent3="accent3" accent4="accent4" accent5="accent5" accent6="accent6" hlink="hlink" folHlink="folHlink"/>
  <p:sldLayoutIdLst>
    <p:sldLayoutId id="2147483667" r:id="rId1"/>
    <p:sldLayoutId id="2147483670" r:id="rId2"/>
    <p:sldLayoutId id="2147483669" r:id="rId3"/>
    <p:sldLayoutId id="2147483671" r:id="rId4"/>
    <p:sldLayoutId id="2147483664" r:id="rId5"/>
  </p:sldLayoutIdLst>
  <p:hf hdr="0"/>
  <p:txStyles>
    <p:titleStyle>
      <a:lvl1pPr algn="l" defTabSz="958898" rtl="0" fontAlgn="ctr">
        <a:spcBef>
          <a:spcPct val="0"/>
        </a:spcBef>
        <a:spcAft>
          <a:spcPct val="0"/>
        </a:spcAft>
        <a:defRPr kumimoji="1" sz="3200" b="0" baseline="0">
          <a:solidFill>
            <a:schemeClr val="tx1"/>
          </a:solidFill>
          <a:latin typeface="Fujitsu Sans" panose="020B0404060202020204" pitchFamily="34" charset="0"/>
          <a:ea typeface="Meiryo UI" panose="020B0604030504040204" pitchFamily="50" charset="-128"/>
          <a:cs typeface="Fujitsu Sans" panose="020B0404060202020204" pitchFamily="34" charset="0"/>
        </a:defRPr>
      </a:lvl1pPr>
      <a:lvl2pPr algn="l" defTabSz="958898" rtl="0" fontAlgn="ctr">
        <a:spcBef>
          <a:spcPct val="0"/>
        </a:spcBef>
        <a:spcAft>
          <a:spcPct val="0"/>
        </a:spcAft>
        <a:defRPr kumimoji="1">
          <a:solidFill>
            <a:schemeClr val="tx1"/>
          </a:solidFill>
          <a:latin typeface="Arial" charset="0"/>
          <a:ea typeface="ＭＳ Ｐゴシック" pitchFamily="50" charset="-128"/>
        </a:defRPr>
      </a:lvl2pPr>
      <a:lvl3pPr algn="l" defTabSz="958898" rtl="0" fontAlgn="ctr">
        <a:spcBef>
          <a:spcPct val="0"/>
        </a:spcBef>
        <a:spcAft>
          <a:spcPct val="0"/>
        </a:spcAft>
        <a:defRPr kumimoji="1">
          <a:solidFill>
            <a:schemeClr val="tx1"/>
          </a:solidFill>
          <a:latin typeface="Arial" charset="0"/>
          <a:ea typeface="ＭＳ Ｐゴシック" pitchFamily="50" charset="-128"/>
        </a:defRPr>
      </a:lvl3pPr>
      <a:lvl4pPr algn="l" defTabSz="958898" rtl="0" fontAlgn="ctr">
        <a:spcBef>
          <a:spcPct val="0"/>
        </a:spcBef>
        <a:spcAft>
          <a:spcPct val="0"/>
        </a:spcAft>
        <a:defRPr kumimoji="1">
          <a:solidFill>
            <a:schemeClr val="tx1"/>
          </a:solidFill>
          <a:latin typeface="Arial" charset="0"/>
          <a:ea typeface="ＭＳ Ｐゴシック" pitchFamily="50" charset="-128"/>
        </a:defRPr>
      </a:lvl4pPr>
      <a:lvl5pPr algn="l" defTabSz="958898" rtl="0" fontAlgn="ctr">
        <a:spcBef>
          <a:spcPct val="0"/>
        </a:spcBef>
        <a:spcAft>
          <a:spcPct val="0"/>
        </a:spcAft>
        <a:defRPr kumimoji="1">
          <a:solidFill>
            <a:schemeClr val="tx1"/>
          </a:solidFill>
          <a:latin typeface="Arial" charset="0"/>
          <a:ea typeface="ＭＳ Ｐゴシック" pitchFamily="50" charset="-128"/>
        </a:defRPr>
      </a:lvl5pPr>
      <a:lvl6pPr marL="457224" algn="l" defTabSz="958898" rtl="0" fontAlgn="ctr">
        <a:spcBef>
          <a:spcPct val="0"/>
        </a:spcBef>
        <a:spcAft>
          <a:spcPct val="0"/>
        </a:spcAft>
        <a:defRPr kumimoji="1">
          <a:solidFill>
            <a:schemeClr val="tx1"/>
          </a:solidFill>
          <a:latin typeface="Arial" charset="0"/>
          <a:ea typeface="ＭＳ Ｐゴシック" pitchFamily="50" charset="-128"/>
        </a:defRPr>
      </a:lvl6pPr>
      <a:lvl7pPr marL="914446" algn="l" defTabSz="958898" rtl="0" fontAlgn="ctr">
        <a:spcBef>
          <a:spcPct val="0"/>
        </a:spcBef>
        <a:spcAft>
          <a:spcPct val="0"/>
        </a:spcAft>
        <a:defRPr kumimoji="1">
          <a:solidFill>
            <a:schemeClr val="tx1"/>
          </a:solidFill>
          <a:latin typeface="Arial" charset="0"/>
          <a:ea typeface="ＭＳ Ｐゴシック" pitchFamily="50" charset="-128"/>
        </a:defRPr>
      </a:lvl7pPr>
      <a:lvl8pPr marL="1371668" algn="l" defTabSz="958898" rtl="0" fontAlgn="ctr">
        <a:spcBef>
          <a:spcPct val="0"/>
        </a:spcBef>
        <a:spcAft>
          <a:spcPct val="0"/>
        </a:spcAft>
        <a:defRPr kumimoji="1">
          <a:solidFill>
            <a:schemeClr val="tx1"/>
          </a:solidFill>
          <a:latin typeface="Arial" charset="0"/>
          <a:ea typeface="ＭＳ Ｐゴシック" pitchFamily="50" charset="-128"/>
        </a:defRPr>
      </a:lvl8pPr>
      <a:lvl9pPr marL="1828892" algn="l" defTabSz="958898" rtl="0" fontAlgn="ctr">
        <a:spcBef>
          <a:spcPct val="0"/>
        </a:spcBef>
        <a:spcAft>
          <a:spcPct val="0"/>
        </a:spcAft>
        <a:defRPr kumimoji="1">
          <a:solidFill>
            <a:schemeClr val="tx1"/>
          </a:solidFill>
          <a:latin typeface="Arial" charset="0"/>
          <a:ea typeface="ＭＳ Ｐゴシック" pitchFamily="50" charset="-128"/>
        </a:defRPr>
      </a:lvl9pPr>
    </p:titleStyle>
    <p:bodyStyle>
      <a:lvl1pPr marL="179398" indent="-179398"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361968" indent="-171459"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449285" indent="-179398"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393720" algn="l" defTabSz="958898" rtl="0" fontAlgn="ctr">
        <a:lnSpc>
          <a:spcPct val="110000"/>
        </a:lnSpc>
        <a:spcBef>
          <a:spcPct val="10000"/>
        </a:spcBef>
        <a:spcAft>
          <a:spcPct val="10000"/>
        </a:spcAft>
        <a:buClr>
          <a:schemeClr val="tx1"/>
        </a:buCl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90649"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p:bodyStyle>
    <p:otherStyle>
      <a:defPPr>
        <a:defRPr lang="ja-JP"/>
      </a:defPPr>
      <a:lvl1pPr marL="0" algn="l" defTabSz="914446" rtl="0" eaLnBrk="1" latinLnBrk="0" hangingPunct="1">
        <a:defRPr kumimoji="1" sz="1800" kern="1200">
          <a:solidFill>
            <a:schemeClr val="tx1"/>
          </a:solidFill>
          <a:latin typeface="+mn-lt"/>
          <a:ea typeface="+mn-ea"/>
          <a:cs typeface="+mn-cs"/>
        </a:defRPr>
      </a:lvl1pPr>
      <a:lvl2pPr marL="457224" algn="l" defTabSz="914446" rtl="0" eaLnBrk="1" latinLnBrk="0" hangingPunct="1">
        <a:defRPr kumimoji="1" sz="1800" kern="1200">
          <a:solidFill>
            <a:schemeClr val="tx1"/>
          </a:solidFill>
          <a:latin typeface="+mn-lt"/>
          <a:ea typeface="+mn-ea"/>
          <a:cs typeface="+mn-cs"/>
        </a:defRPr>
      </a:lvl2pPr>
      <a:lvl3pPr marL="914446" algn="l" defTabSz="914446" rtl="0" eaLnBrk="1" latinLnBrk="0" hangingPunct="1">
        <a:defRPr kumimoji="1" sz="1800" kern="1200">
          <a:solidFill>
            <a:schemeClr val="tx1"/>
          </a:solidFill>
          <a:latin typeface="+mn-lt"/>
          <a:ea typeface="+mn-ea"/>
          <a:cs typeface="+mn-cs"/>
        </a:defRPr>
      </a:lvl3pPr>
      <a:lvl4pPr marL="1371668" algn="l" defTabSz="914446" rtl="0" eaLnBrk="1" latinLnBrk="0" hangingPunct="1">
        <a:defRPr kumimoji="1" sz="1800" kern="1200">
          <a:solidFill>
            <a:schemeClr val="tx1"/>
          </a:solidFill>
          <a:latin typeface="+mn-lt"/>
          <a:ea typeface="+mn-ea"/>
          <a:cs typeface="+mn-cs"/>
        </a:defRPr>
      </a:lvl4pPr>
      <a:lvl5pPr marL="1828892" algn="l" defTabSz="914446" rtl="0" eaLnBrk="1" latinLnBrk="0" hangingPunct="1">
        <a:defRPr kumimoji="1" sz="1800" kern="1200">
          <a:solidFill>
            <a:schemeClr val="tx1"/>
          </a:solidFill>
          <a:latin typeface="+mn-lt"/>
          <a:ea typeface="+mn-ea"/>
          <a:cs typeface="+mn-cs"/>
        </a:defRPr>
      </a:lvl5pPr>
      <a:lvl6pPr marL="2286114" algn="l" defTabSz="914446" rtl="0" eaLnBrk="1" latinLnBrk="0" hangingPunct="1">
        <a:defRPr kumimoji="1" sz="1800" kern="1200">
          <a:solidFill>
            <a:schemeClr val="tx1"/>
          </a:solidFill>
          <a:latin typeface="+mn-lt"/>
          <a:ea typeface="+mn-ea"/>
          <a:cs typeface="+mn-cs"/>
        </a:defRPr>
      </a:lvl6pPr>
      <a:lvl7pPr marL="2743337" algn="l" defTabSz="914446" rtl="0" eaLnBrk="1" latinLnBrk="0" hangingPunct="1">
        <a:defRPr kumimoji="1" sz="1800" kern="1200">
          <a:solidFill>
            <a:schemeClr val="tx1"/>
          </a:solidFill>
          <a:latin typeface="+mn-lt"/>
          <a:ea typeface="+mn-ea"/>
          <a:cs typeface="+mn-cs"/>
        </a:defRPr>
      </a:lvl7pPr>
      <a:lvl8pPr marL="3200560" algn="l" defTabSz="914446" rtl="0" eaLnBrk="1" latinLnBrk="0" hangingPunct="1">
        <a:defRPr kumimoji="1" sz="1800" kern="1200">
          <a:solidFill>
            <a:schemeClr val="tx1"/>
          </a:solidFill>
          <a:latin typeface="+mn-lt"/>
          <a:ea typeface="+mn-ea"/>
          <a:cs typeface="+mn-cs"/>
        </a:defRPr>
      </a:lvl8pPr>
      <a:lvl9pPr marL="3657782" algn="l" defTabSz="914446"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err="1"/>
              <a:t>DADock</a:t>
            </a:r>
            <a:r>
              <a:rPr kumimoji="1" lang="en-US" altLang="ja-JP" dirty="0"/>
              <a:t> Bootcamp for Developers</a:t>
            </a:r>
            <a:endParaRPr kumimoji="1" lang="ja-JP" altLang="en-US" dirty="0"/>
          </a:p>
        </p:txBody>
      </p:sp>
      <p:sp>
        <p:nvSpPr>
          <p:cNvPr id="5" name="テキスト プレースホルダー 4"/>
          <p:cNvSpPr>
            <a:spLocks noGrp="1"/>
          </p:cNvSpPr>
          <p:nvPr>
            <p:ph type="body" sz="quarter" idx="10"/>
          </p:nvPr>
        </p:nvSpPr>
        <p:spPr/>
        <p:txBody>
          <a:bodyPr/>
          <a:lstStyle/>
          <a:p>
            <a:r>
              <a:rPr kumimoji="1" lang="en-US" altLang="ja-JP" sz="3200" b="1" dirty="0">
                <a:solidFill>
                  <a:srgbClr val="FF0000"/>
                </a:solidFill>
              </a:rPr>
              <a:t>Automated</a:t>
            </a:r>
            <a:r>
              <a:rPr kumimoji="1" lang="ja-JP" altLang="en-US" sz="3200" b="1" dirty="0">
                <a:solidFill>
                  <a:srgbClr val="FF0000"/>
                </a:solidFill>
              </a:rPr>
              <a:t> </a:t>
            </a:r>
            <a:r>
              <a:rPr kumimoji="1" lang="en-US" altLang="ja-JP" sz="3200" b="1" dirty="0" smtClean="0">
                <a:solidFill>
                  <a:srgbClr val="FF0000"/>
                </a:solidFill>
              </a:rPr>
              <a:t>Unit Test </a:t>
            </a:r>
            <a:r>
              <a:rPr kumimoji="1" lang="en-US" altLang="ja-JP" sz="3200" b="1" dirty="0">
                <a:solidFill>
                  <a:srgbClr val="FF0000"/>
                </a:solidFill>
              </a:rPr>
              <a:t>Primer</a:t>
            </a:r>
            <a:br>
              <a:rPr kumimoji="1" lang="en-US" altLang="ja-JP" sz="3200" b="1" dirty="0">
                <a:solidFill>
                  <a:srgbClr val="FF0000"/>
                </a:solidFill>
              </a:rPr>
            </a:br>
            <a:r>
              <a:rPr kumimoji="1" lang="en-US" altLang="ja-JP" sz="3200" b="1" dirty="0">
                <a:solidFill>
                  <a:srgbClr val="FF0000"/>
                </a:solidFill>
              </a:rPr>
              <a:t>(with </a:t>
            </a:r>
            <a:r>
              <a:rPr kumimoji="1" lang="en-US" altLang="ja-JP" sz="3200" b="1" dirty="0" smtClean="0">
                <a:solidFill>
                  <a:srgbClr val="FF0000"/>
                </a:solidFill>
              </a:rPr>
              <a:t>JUnit)</a:t>
            </a:r>
            <a:endParaRPr kumimoji="1" lang="ja-JP" altLang="en-US" sz="3200" b="1" dirty="0">
              <a:solidFill>
                <a:srgbClr val="FF0000"/>
              </a:solidFill>
            </a:endParaRPr>
          </a:p>
        </p:txBody>
      </p:sp>
      <p:sp>
        <p:nvSpPr>
          <p:cNvPr id="6" name="テキスト プレースホルダー 5"/>
          <p:cNvSpPr>
            <a:spLocks noGrp="1"/>
          </p:cNvSpPr>
          <p:nvPr>
            <p:ph type="body" sz="quarter" idx="11"/>
          </p:nvPr>
        </p:nvSpPr>
        <p:spPr>
          <a:xfrm>
            <a:off x="6124575" y="5124450"/>
            <a:ext cx="3603107" cy="957057"/>
          </a:xfrm>
        </p:spPr>
        <p:txBody>
          <a:bodyPr/>
          <a:lstStyle/>
          <a:p>
            <a:r>
              <a:rPr kumimoji="1" lang="en-US" altLang="ja-JP" dirty="0"/>
              <a:t>Service Technology Unit</a:t>
            </a:r>
            <a:br>
              <a:rPr kumimoji="1" lang="en-US" altLang="ja-JP" dirty="0"/>
            </a:br>
            <a:r>
              <a:rPr kumimoji="1" lang="en-US" altLang="ja-JP" dirty="0"/>
              <a:t>Field Engagement Div.</a:t>
            </a:r>
            <a:br>
              <a:rPr kumimoji="1" lang="en-US" altLang="ja-JP" dirty="0"/>
            </a:br>
            <a:r>
              <a:rPr kumimoji="1" lang="en-US" altLang="ja-JP" dirty="0"/>
              <a:t>Hiroaki Kobayashi</a:t>
            </a:r>
          </a:p>
        </p:txBody>
      </p:sp>
    </p:spTree>
    <p:extLst>
      <p:ext uri="{BB962C8B-B14F-4D97-AF65-F5344CB8AC3E}">
        <p14:creationId xmlns:p14="http://schemas.microsoft.com/office/powerpoint/2010/main" val="989607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Merits of Automated Test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Automated Unit </a:t>
            </a:r>
            <a:r>
              <a:rPr lang="en-US" altLang="ja-JP" sz="1800" dirty="0">
                <a:latin typeface="Fujitsu Sans" panose="020B0404060202020204" pitchFamily="34" charset="0"/>
                <a:ea typeface="Roboto Black" panose="02000000000000000000" pitchFamily="2" charset="0"/>
                <a:cs typeface="Calibri" panose="020F0502020204030204" pitchFamily="34" charset="0"/>
              </a:rPr>
              <a:t>Test?</a:t>
            </a:r>
          </a:p>
        </p:txBody>
      </p:sp>
      <p:graphicFrame>
        <p:nvGraphicFramePr>
          <p:cNvPr id="35" name="図表 34"/>
          <p:cNvGraphicFramePr/>
          <p:nvPr>
            <p:extLst>
              <p:ext uri="{D42A27DB-BD31-4B8C-83A1-F6EECF244321}">
                <p14:modId xmlns:p14="http://schemas.microsoft.com/office/powerpoint/2010/main" val="2784647187"/>
              </p:ext>
            </p:extLst>
          </p:nvPr>
        </p:nvGraphicFramePr>
        <p:xfrm>
          <a:off x="172888" y="1227666"/>
          <a:ext cx="9260281" cy="5134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5818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For</a:t>
            </a:r>
            <a:r>
              <a:rPr lang="ja-JP" altLang="en-US" dirty="0" smtClean="0"/>
              <a:t> </a:t>
            </a:r>
            <a:r>
              <a:rPr lang="en-US" altLang="ja-JP" dirty="0" smtClean="0"/>
              <a:t>whom Automated Unit Test?</a:t>
            </a:r>
            <a:endParaRPr lang="en-US" altLang="ja-JP" dirty="0"/>
          </a:p>
        </p:txBody>
      </p:sp>
      <p:sp>
        <p:nvSpPr>
          <p:cNvPr id="3" name="スライド番号プレースホルダー 2"/>
          <p:cNvSpPr>
            <a:spLocks noGrp="1"/>
          </p:cNvSpPr>
          <p:nvPr>
            <p:ph type="sldNum" sz="quarter" idx="10"/>
          </p:nvPr>
        </p:nvSpPr>
        <p:spPr>
          <a:xfrm rot="5400000">
            <a:off x="9461133" y="1442738"/>
            <a:ext cx="725488" cy="173337"/>
          </a:xfrm>
        </p:spPr>
        <p:txBody>
          <a:bodyPr/>
          <a:lstStyle/>
          <a:p>
            <a:r>
              <a:rPr lang="en-US" altLang="ja-JP"/>
              <a:t>PAGE    </a:t>
            </a:r>
            <a:fld id="{08DF107D-060D-43D3-997D-8A34C269D30F}" type="slidenum">
              <a:rPr lang="en-US" altLang="ja-JP" smtClean="0"/>
              <a:pPr/>
              <a:t>10</a:t>
            </a:fld>
            <a:endParaRPr lang="en-US" altLang="ja-JP" dirty="0"/>
          </a:p>
        </p:txBody>
      </p:sp>
      <p:sp>
        <p:nvSpPr>
          <p:cNvPr id="22"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What’s Automated Unit Test?</a:t>
            </a:r>
          </a:p>
        </p:txBody>
      </p:sp>
      <p:sp>
        <p:nvSpPr>
          <p:cNvPr id="49" name="Rounded Rectangle 32"/>
          <p:cNvSpPr/>
          <p:nvPr/>
        </p:nvSpPr>
        <p:spPr>
          <a:xfrm>
            <a:off x="170934" y="2168167"/>
            <a:ext cx="9338825" cy="1311634"/>
          </a:xfrm>
          <a:prstGeom prst="roundRect">
            <a:avLst>
              <a:gd name="adj" fmla="val 8533"/>
            </a:avLst>
          </a:prstGeom>
          <a:solidFill>
            <a:schemeClr val="accent2">
              <a:lumMod val="60000"/>
              <a:lumOff val="40000"/>
            </a:schemeClr>
          </a:solidFill>
          <a:ln w="0">
            <a:noFill/>
            <a:prstDash val="solid"/>
            <a:round/>
            <a:headEnd/>
            <a:tailEnd/>
          </a:ln>
        </p:spPr>
        <p:txBody>
          <a:bodyPr vert="horz" wrap="square" lIns="914162" tIns="91416" rIns="914162" bIns="91416" numCol="1" anchor="t" anchorCtr="1" compatLnSpc="1">
            <a:prstTxWarp prst="textNoShape">
              <a:avLst/>
            </a:prstTxWarp>
          </a:bodyPr>
          <a:lstStyle/>
          <a:p>
            <a:pPr marL="0" marR="0" lvl="0" indent="0" algn="l" defTabSz="1218987"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chemeClr val="bg1"/>
              </a:solidFill>
              <a:effectLst/>
              <a:uLnTx/>
              <a:uFillTx/>
              <a:latin typeface="+mn-lt"/>
              <a:cs typeface="Arial" pitchFamily="34" charset="0"/>
            </a:endParaRPr>
          </a:p>
        </p:txBody>
      </p:sp>
      <p:sp>
        <p:nvSpPr>
          <p:cNvPr id="4" name="正方形/長方形 3"/>
          <p:cNvSpPr/>
          <p:nvPr/>
        </p:nvSpPr>
        <p:spPr bwMode="gray">
          <a:xfrm>
            <a:off x="345235" y="2743013"/>
            <a:ext cx="8995713" cy="594253"/>
          </a:xfrm>
          <a:prstGeom prst="rect">
            <a:avLst/>
          </a:prstGeom>
          <a:solidFill>
            <a:sysClr val="window" lastClr="FFFFFF"/>
          </a:solidFill>
          <a:ln w="25400" cap="flat" cmpd="sng" algn="ctr">
            <a:noFill/>
            <a:prstDash val="solid"/>
          </a:ln>
          <a:effectLst>
            <a:innerShdw blurRad="203200" dist="50800" dir="13500000">
              <a:prstClr val="black">
                <a:alpha val="50000"/>
              </a:prstClr>
            </a:innerShdw>
          </a:effectLst>
          <a:extLst/>
        </p:spPr>
        <p:txBody>
          <a:bodyPr rtlCol="0" anchor="ctr"/>
          <a:lstStyle/>
          <a:p>
            <a:pPr algn="l" defTabSz="914126"/>
            <a:r>
              <a:rPr kumimoji="0" lang="en-US" altLang="ja-JP" sz="2400" kern="0" dirty="0" smtClean="0">
                <a:solidFill>
                  <a:schemeClr val="tx1"/>
                </a:solidFill>
                <a:latin typeface="+mn-lt"/>
                <a:cs typeface="Arial" pitchFamily="34" charset="0"/>
              </a:rPr>
              <a:t>Lower the fear to change the production code.</a:t>
            </a:r>
            <a:endParaRPr kumimoji="0" lang="ja-JP" altLang="en-US" sz="2400" kern="0" dirty="0">
              <a:solidFill>
                <a:schemeClr val="tx1"/>
              </a:solidFill>
              <a:latin typeface="+mn-lt"/>
              <a:cs typeface="Arial" pitchFamily="34" charset="0"/>
            </a:endParaRPr>
          </a:p>
        </p:txBody>
      </p:sp>
      <p:sp>
        <p:nvSpPr>
          <p:cNvPr id="17" name="Rounded Rectangle 32"/>
          <p:cNvSpPr/>
          <p:nvPr/>
        </p:nvSpPr>
        <p:spPr>
          <a:xfrm>
            <a:off x="170934" y="3681322"/>
            <a:ext cx="9338825" cy="1311634"/>
          </a:xfrm>
          <a:prstGeom prst="roundRect">
            <a:avLst>
              <a:gd name="adj" fmla="val 8533"/>
            </a:avLst>
          </a:prstGeom>
          <a:solidFill>
            <a:schemeClr val="accent2">
              <a:lumMod val="60000"/>
              <a:lumOff val="40000"/>
            </a:schemeClr>
          </a:solidFill>
          <a:ln w="0">
            <a:noFill/>
            <a:prstDash val="solid"/>
            <a:round/>
            <a:headEnd/>
            <a:tailEnd/>
          </a:ln>
        </p:spPr>
        <p:txBody>
          <a:bodyPr vert="horz" wrap="square" lIns="914162" tIns="91416" rIns="914162" bIns="91416" numCol="1" anchor="t" anchorCtr="1" compatLnSpc="1">
            <a:prstTxWarp prst="textNoShape">
              <a:avLst/>
            </a:prstTxWarp>
          </a:bodyPr>
          <a:lstStyle/>
          <a:p>
            <a:pPr marL="0" marR="0" lvl="0" indent="0" algn="l" defTabSz="1218987"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chemeClr val="bg1"/>
              </a:solidFill>
              <a:effectLst/>
              <a:uLnTx/>
              <a:uFillTx/>
              <a:latin typeface="+mn-lt"/>
              <a:cs typeface="Arial" pitchFamily="34" charset="0"/>
            </a:endParaRPr>
          </a:p>
        </p:txBody>
      </p:sp>
      <p:sp>
        <p:nvSpPr>
          <p:cNvPr id="18" name="正方形/長方形 17"/>
          <p:cNvSpPr/>
          <p:nvPr/>
        </p:nvSpPr>
        <p:spPr bwMode="gray">
          <a:xfrm>
            <a:off x="345235" y="4256168"/>
            <a:ext cx="8995713" cy="594253"/>
          </a:xfrm>
          <a:prstGeom prst="rect">
            <a:avLst/>
          </a:prstGeom>
          <a:solidFill>
            <a:sysClr val="window" lastClr="FFFFFF"/>
          </a:solidFill>
          <a:ln w="25400" cap="flat" cmpd="sng" algn="ctr">
            <a:noFill/>
            <a:prstDash val="solid"/>
          </a:ln>
          <a:effectLst>
            <a:innerShdw blurRad="203200" dist="50800" dir="13500000">
              <a:prstClr val="black">
                <a:alpha val="50000"/>
              </a:prstClr>
            </a:innerShdw>
          </a:effectLst>
          <a:extLst/>
        </p:spPr>
        <p:txBody>
          <a:bodyPr rtlCol="0" anchor="ctr"/>
          <a:lstStyle/>
          <a:p>
            <a:pPr algn="l" defTabSz="914126"/>
            <a:r>
              <a:rPr kumimoji="0" lang="en-US" altLang="ja-JP" sz="2400" kern="0" dirty="0" smtClean="0">
                <a:solidFill>
                  <a:schemeClr val="tx1"/>
                </a:solidFill>
                <a:latin typeface="+mn-lt"/>
                <a:cs typeface="Arial" pitchFamily="34" charset="0"/>
              </a:rPr>
              <a:t>To repeat flow to “Make Test! Code! Test!” makes positive rhythm.</a:t>
            </a:r>
            <a:endParaRPr kumimoji="0" lang="ja-JP" altLang="en-US" sz="2400" kern="0" dirty="0">
              <a:solidFill>
                <a:schemeClr val="tx1"/>
              </a:solidFill>
              <a:latin typeface="+mn-lt"/>
              <a:cs typeface="Arial" pitchFamily="34" charset="0"/>
            </a:endParaRPr>
          </a:p>
        </p:txBody>
      </p:sp>
      <p:sp>
        <p:nvSpPr>
          <p:cNvPr id="19" name="Rounded Rectangle 32"/>
          <p:cNvSpPr/>
          <p:nvPr/>
        </p:nvSpPr>
        <p:spPr>
          <a:xfrm>
            <a:off x="170934" y="5175430"/>
            <a:ext cx="9338825" cy="1311634"/>
          </a:xfrm>
          <a:prstGeom prst="roundRect">
            <a:avLst>
              <a:gd name="adj" fmla="val 8533"/>
            </a:avLst>
          </a:prstGeom>
          <a:solidFill>
            <a:schemeClr val="accent2">
              <a:lumMod val="60000"/>
              <a:lumOff val="40000"/>
            </a:schemeClr>
          </a:solidFill>
          <a:ln w="0">
            <a:noFill/>
            <a:prstDash val="solid"/>
            <a:round/>
            <a:headEnd/>
            <a:tailEnd/>
          </a:ln>
        </p:spPr>
        <p:txBody>
          <a:bodyPr vert="horz" wrap="square" lIns="914162" tIns="91416" rIns="914162" bIns="91416" numCol="1" anchor="t" anchorCtr="1" compatLnSpc="1">
            <a:prstTxWarp prst="textNoShape">
              <a:avLst/>
            </a:prstTxWarp>
          </a:bodyPr>
          <a:lstStyle/>
          <a:p>
            <a:pPr marL="0" marR="0" lvl="0" indent="0" algn="l" defTabSz="1218987"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chemeClr val="bg1"/>
              </a:solidFill>
              <a:effectLst/>
              <a:uLnTx/>
              <a:uFillTx/>
              <a:latin typeface="+mn-lt"/>
              <a:cs typeface="Arial" pitchFamily="34" charset="0"/>
            </a:endParaRPr>
          </a:p>
        </p:txBody>
      </p:sp>
      <p:sp>
        <p:nvSpPr>
          <p:cNvPr id="20" name="正方形/長方形 19"/>
          <p:cNvSpPr/>
          <p:nvPr/>
        </p:nvSpPr>
        <p:spPr bwMode="gray">
          <a:xfrm>
            <a:off x="345235" y="5750276"/>
            <a:ext cx="8995713" cy="594253"/>
          </a:xfrm>
          <a:prstGeom prst="rect">
            <a:avLst/>
          </a:prstGeom>
          <a:solidFill>
            <a:sysClr val="window" lastClr="FFFFFF"/>
          </a:solidFill>
          <a:ln w="25400" cap="flat" cmpd="sng" algn="ctr">
            <a:noFill/>
            <a:prstDash val="solid"/>
          </a:ln>
          <a:effectLst>
            <a:innerShdw blurRad="203200" dist="50800" dir="13500000">
              <a:prstClr val="black">
                <a:alpha val="50000"/>
              </a:prstClr>
            </a:innerShdw>
          </a:effectLst>
          <a:extLst/>
        </p:spPr>
        <p:txBody>
          <a:bodyPr rtlCol="0" anchor="ctr"/>
          <a:lstStyle/>
          <a:p>
            <a:pPr algn="l" defTabSz="914126"/>
            <a:r>
              <a:rPr kumimoji="0" lang="en-US" altLang="ja-JP" sz="2400" kern="0" dirty="0" smtClean="0">
                <a:solidFill>
                  <a:schemeClr val="tx1"/>
                </a:solidFill>
                <a:latin typeface="+mn-lt"/>
                <a:cs typeface="Arial" pitchFamily="34" charset="0"/>
              </a:rPr>
              <a:t>Developers can concentrate on the coding for the core value feature</a:t>
            </a:r>
            <a:endParaRPr kumimoji="0" lang="ja-JP" altLang="en-US" sz="2400" kern="0" dirty="0">
              <a:solidFill>
                <a:schemeClr val="tx1"/>
              </a:solidFill>
              <a:latin typeface="+mn-lt"/>
              <a:cs typeface="Arial" pitchFamily="34" charset="0"/>
            </a:endParaRPr>
          </a:p>
        </p:txBody>
      </p:sp>
      <p:sp>
        <p:nvSpPr>
          <p:cNvPr id="21" name="テキスト プレースホルダー 3">
            <a:extLst>
              <a:ext uri="{FF2B5EF4-FFF2-40B4-BE49-F238E27FC236}">
                <a16:creationId xmlns:a16="http://schemas.microsoft.com/office/drawing/2014/main" xmlns="" id="{278898F0-2BE8-49BA-934F-BFED9F73021A}"/>
              </a:ext>
            </a:extLst>
          </p:cNvPr>
          <p:cNvSpPr>
            <a:spLocks noGrp="1"/>
          </p:cNvSpPr>
          <p:nvPr>
            <p:ph type="body" sz="quarter" idx="11"/>
          </p:nvPr>
        </p:nvSpPr>
        <p:spPr>
          <a:xfrm>
            <a:off x="139858" y="1152024"/>
            <a:ext cx="9770688" cy="421310"/>
          </a:xfrm>
        </p:spPr>
        <p:txBody>
          <a:bodyPr spcCol="0"/>
          <a:lstStyle/>
          <a:p>
            <a:pPr marL="0" indent="0">
              <a:lnSpc>
                <a:spcPct val="100000"/>
              </a:lnSpc>
              <a:buNone/>
            </a:pPr>
            <a:r>
              <a:rPr lang="en-US" altLang="ja-JP" sz="2800" b="1" dirty="0" smtClean="0">
                <a:latin typeface="+mn-lt"/>
              </a:rPr>
              <a:t>Automated </a:t>
            </a:r>
            <a:r>
              <a:rPr lang="en-US" altLang="ja-JP" sz="2800" dirty="0" smtClean="0">
                <a:latin typeface="+mn-lt"/>
              </a:rPr>
              <a:t>Unit Test exists </a:t>
            </a:r>
            <a:r>
              <a:rPr lang="en-US" altLang="ja-JP" sz="2800" b="1" dirty="0" smtClean="0">
                <a:latin typeface="+mn-lt"/>
              </a:rPr>
              <a:t>for Developers (Programmers)</a:t>
            </a:r>
          </a:p>
          <a:p>
            <a:pPr marL="0" indent="0">
              <a:lnSpc>
                <a:spcPct val="100000"/>
              </a:lnSpc>
              <a:buNone/>
            </a:pPr>
            <a:r>
              <a:rPr lang="en-US" altLang="ja-JP" sz="2000" dirty="0" smtClean="0">
                <a:latin typeface="+mn-lt"/>
              </a:rPr>
              <a:t>It brings…</a:t>
            </a:r>
          </a:p>
        </p:txBody>
      </p:sp>
      <p:sp>
        <p:nvSpPr>
          <p:cNvPr id="23"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242547" y="2218753"/>
            <a:ext cx="8831116" cy="42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2800" b="1" kern="0" dirty="0" smtClean="0">
                <a:solidFill>
                  <a:schemeClr val="bg1"/>
                </a:solidFill>
                <a:latin typeface="+mn-lt"/>
              </a:rPr>
              <a:t>Sense of Security </a:t>
            </a:r>
            <a:r>
              <a:rPr lang="en-US" altLang="ja-JP" sz="2800" kern="0" dirty="0" smtClean="0">
                <a:solidFill>
                  <a:schemeClr val="bg1"/>
                </a:solidFill>
                <a:latin typeface="+mn-lt"/>
              </a:rPr>
              <a:t>for Developers</a:t>
            </a:r>
          </a:p>
        </p:txBody>
      </p:sp>
      <p:sp>
        <p:nvSpPr>
          <p:cNvPr id="24"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242547" y="3723012"/>
            <a:ext cx="8831116" cy="42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2800" b="1" kern="0" dirty="0" smtClean="0">
                <a:solidFill>
                  <a:schemeClr val="bg1"/>
                </a:solidFill>
                <a:latin typeface="+mn-lt"/>
              </a:rPr>
              <a:t>Rhythm </a:t>
            </a:r>
            <a:r>
              <a:rPr lang="en-US" altLang="ja-JP" sz="2800" kern="0" dirty="0" smtClean="0">
                <a:solidFill>
                  <a:schemeClr val="bg1"/>
                </a:solidFill>
                <a:latin typeface="+mn-lt"/>
              </a:rPr>
              <a:t>for Developers</a:t>
            </a:r>
          </a:p>
        </p:txBody>
      </p:sp>
      <p:sp>
        <p:nvSpPr>
          <p:cNvPr id="25"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242547" y="5252198"/>
            <a:ext cx="8831116" cy="42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None/>
            </a:pPr>
            <a:r>
              <a:rPr lang="en-US" altLang="ja-JP" sz="2800" b="1" kern="0" dirty="0" smtClean="0">
                <a:solidFill>
                  <a:schemeClr val="bg1"/>
                </a:solidFill>
                <a:latin typeface="+mn-lt"/>
              </a:rPr>
              <a:t>Concentration </a:t>
            </a:r>
            <a:r>
              <a:rPr lang="en-US" altLang="ja-JP" sz="2800" kern="0" dirty="0" smtClean="0">
                <a:solidFill>
                  <a:schemeClr val="bg1"/>
                </a:solidFill>
                <a:latin typeface="+mn-lt"/>
              </a:rPr>
              <a:t>for Developers</a:t>
            </a:r>
          </a:p>
        </p:txBody>
      </p:sp>
    </p:spTree>
    <p:extLst>
      <p:ext uri="{BB962C8B-B14F-4D97-AF65-F5344CB8AC3E}">
        <p14:creationId xmlns:p14="http://schemas.microsoft.com/office/powerpoint/2010/main" val="408426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De-merits of Automated Test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11</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Automated Unit </a:t>
            </a:r>
            <a:r>
              <a:rPr lang="en-US" altLang="ja-JP" sz="1800" dirty="0">
                <a:latin typeface="Fujitsu Sans" panose="020B0404060202020204" pitchFamily="34" charset="0"/>
                <a:ea typeface="Roboto Black" panose="02000000000000000000" pitchFamily="2" charset="0"/>
                <a:cs typeface="Calibri" panose="020F0502020204030204" pitchFamily="34" charset="0"/>
              </a:rPr>
              <a:t>Test?</a:t>
            </a:r>
          </a:p>
        </p:txBody>
      </p:sp>
      <p:sp>
        <p:nvSpPr>
          <p:cNvPr id="7" name="正方形/長方形 6">
            <a:extLst>
              <a:ext uri="{FF2B5EF4-FFF2-40B4-BE49-F238E27FC236}">
                <a16:creationId xmlns:a16="http://schemas.microsoft.com/office/drawing/2014/main" xmlns="" id="{0F9C65CE-ACFE-49F0-8186-09321560DBDE}"/>
              </a:ext>
            </a:extLst>
          </p:cNvPr>
          <p:cNvSpPr/>
          <p:nvPr/>
        </p:nvSpPr>
        <p:spPr bwMode="gray">
          <a:xfrm>
            <a:off x="1084902" y="2091219"/>
            <a:ext cx="8354065" cy="74115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kern="0" dirty="0" smtClean="0">
                <a:latin typeface="Fujitsu Sans" panose="020B0404060202020204" pitchFamily="34" charset="0"/>
                <a:ea typeface="Meiryo UI" panose="020B0604030504040204" pitchFamily="50" charset="-128"/>
              </a:rPr>
              <a:t>Need to write many test codes</a:t>
            </a:r>
            <a:br>
              <a:rPr kumimoji="1" lang="en-US" altLang="ja-JP" sz="2400" kern="0" dirty="0" smtClean="0">
                <a:latin typeface="Fujitsu Sans" panose="020B0404060202020204" pitchFamily="34" charset="0"/>
                <a:ea typeface="Meiryo UI" panose="020B0604030504040204" pitchFamily="50" charset="-128"/>
              </a:rPr>
            </a:br>
            <a:r>
              <a:rPr kumimoji="1" lang="en-US" altLang="ja-JP" sz="2400" kern="0" dirty="0" smtClean="0">
                <a:latin typeface="Fujitsu Sans" panose="020B0404060202020204" pitchFamily="34" charset="0"/>
                <a:ea typeface="Meiryo UI" panose="020B0604030504040204" pitchFamily="50" charset="-128"/>
              </a:rPr>
              <a:t>(</a:t>
            </a:r>
            <a:r>
              <a:rPr kumimoji="1" lang="en-US" altLang="ja-JP" sz="2400" b="1" kern="0" dirty="0" smtClean="0">
                <a:latin typeface="Fujitsu Sans" panose="020B0404060202020204" pitchFamily="34" charset="0"/>
                <a:ea typeface="Meiryo UI" panose="020B0604030504040204" pitchFamily="50" charset="-128"/>
              </a:rPr>
              <a:t>same or more than production code</a:t>
            </a:r>
            <a:r>
              <a:rPr kumimoji="1" lang="en-US" altLang="ja-JP" sz="2400" kern="0" dirty="0" smtClean="0">
                <a:latin typeface="Fujitsu Sans" panose="020B0404060202020204" pitchFamily="34" charset="0"/>
                <a:ea typeface="Meiryo UI" panose="020B0604030504040204" pitchFamily="50" charset="-128"/>
              </a:rPr>
              <a:t>)</a:t>
            </a:r>
            <a:endParaRPr kumimoji="1" lang="ja-JP" altLang="en-US" sz="2400" kern="0" dirty="0">
              <a:latin typeface="Fujitsu Sans" panose="020B0404060202020204" pitchFamily="34" charset="0"/>
              <a:ea typeface="Meiryo UI" panose="020B0604030504040204" pitchFamily="50" charset="-128"/>
            </a:endParaRPr>
          </a:p>
        </p:txBody>
      </p:sp>
      <p:sp>
        <p:nvSpPr>
          <p:cNvPr id="8" name="正方形/長方形 7">
            <a:extLst>
              <a:ext uri="{FF2B5EF4-FFF2-40B4-BE49-F238E27FC236}">
                <a16:creationId xmlns:a16="http://schemas.microsoft.com/office/drawing/2014/main" xmlns="" id="{904A1B75-ED39-455B-B23C-B7A0917C3507}"/>
              </a:ext>
            </a:extLst>
          </p:cNvPr>
          <p:cNvSpPr/>
          <p:nvPr/>
        </p:nvSpPr>
        <p:spPr bwMode="gray">
          <a:xfrm>
            <a:off x="376068" y="2091219"/>
            <a:ext cx="590934" cy="74115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xmlns="" id="{0F9C65CE-ACFE-49F0-8186-09321560DBDE}"/>
              </a:ext>
            </a:extLst>
          </p:cNvPr>
          <p:cNvSpPr/>
          <p:nvPr/>
        </p:nvSpPr>
        <p:spPr bwMode="gray">
          <a:xfrm>
            <a:off x="1084902" y="3020140"/>
            <a:ext cx="8354065" cy="74115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kern="0" dirty="0" smtClean="0">
                <a:latin typeface="Fujitsu Sans" panose="020B0404060202020204" pitchFamily="34" charset="0"/>
                <a:ea typeface="Meiryo UI" panose="020B0604030504040204" pitchFamily="50" charset="-128"/>
              </a:rPr>
              <a:t>Need to keep/maintenance created test codes continuously</a:t>
            </a:r>
            <a:endParaRPr kumimoji="1" lang="ja-JP" altLang="en-US" sz="2400" kern="0" dirty="0">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xmlns="" id="{904A1B75-ED39-455B-B23C-B7A0917C3507}"/>
              </a:ext>
            </a:extLst>
          </p:cNvPr>
          <p:cNvSpPr/>
          <p:nvPr/>
        </p:nvSpPr>
        <p:spPr bwMode="gray">
          <a:xfrm>
            <a:off x="376068" y="3020140"/>
            <a:ext cx="590934" cy="74115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a16="http://schemas.microsoft.com/office/drawing/2014/main" xmlns="" id="{0F9C65CE-ACFE-49F0-8186-09321560DBDE}"/>
              </a:ext>
            </a:extLst>
          </p:cNvPr>
          <p:cNvSpPr/>
          <p:nvPr/>
        </p:nvSpPr>
        <p:spPr bwMode="gray">
          <a:xfrm>
            <a:off x="1084902" y="3949061"/>
            <a:ext cx="8354065" cy="74115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kern="0" dirty="0" smtClean="0">
                <a:latin typeface="Fujitsu Sans" panose="020B0404060202020204" pitchFamily="34" charset="0"/>
                <a:ea typeface="Meiryo UI" panose="020B0604030504040204" pitchFamily="50" charset="-128"/>
              </a:rPr>
              <a:t>Need to create appropriate test code</a:t>
            </a:r>
            <a:br>
              <a:rPr kumimoji="1" lang="en-US" altLang="ja-JP" sz="2400" kern="0" dirty="0" smtClean="0">
                <a:latin typeface="Fujitsu Sans" panose="020B0404060202020204" pitchFamily="34" charset="0"/>
                <a:ea typeface="Meiryo UI" panose="020B0604030504040204" pitchFamily="50" charset="-128"/>
              </a:rPr>
            </a:br>
            <a:r>
              <a:rPr kumimoji="1" lang="en-US" altLang="ja-JP" sz="2400" kern="0" dirty="0" smtClean="0">
                <a:latin typeface="Fujitsu Sans" panose="020B0404060202020204" pitchFamily="34" charset="0"/>
                <a:ea typeface="Meiryo UI" panose="020B0604030504040204" pitchFamily="50" charset="-128"/>
              </a:rPr>
              <a:t>(Bad test code can be harmful)</a:t>
            </a:r>
            <a:endParaRPr kumimoji="1" lang="ja-JP" altLang="en-US" sz="2400" kern="0" dirty="0">
              <a:latin typeface="Fujitsu Sans" panose="020B0404060202020204" pitchFamily="34" charset="0"/>
              <a:ea typeface="Meiryo UI" panose="020B0604030504040204" pitchFamily="50" charset="-128"/>
            </a:endParaRPr>
          </a:p>
        </p:txBody>
      </p:sp>
      <p:sp>
        <p:nvSpPr>
          <p:cNvPr id="14" name="正方形/長方形 13">
            <a:extLst>
              <a:ext uri="{FF2B5EF4-FFF2-40B4-BE49-F238E27FC236}">
                <a16:creationId xmlns:a16="http://schemas.microsoft.com/office/drawing/2014/main" xmlns="" id="{904A1B75-ED39-455B-B23C-B7A0917C3507}"/>
              </a:ext>
            </a:extLst>
          </p:cNvPr>
          <p:cNvSpPr/>
          <p:nvPr/>
        </p:nvSpPr>
        <p:spPr bwMode="gray">
          <a:xfrm>
            <a:off x="376068" y="3949061"/>
            <a:ext cx="590934" cy="74115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6" name="正方形/長方形 15">
            <a:extLst>
              <a:ext uri="{FF2B5EF4-FFF2-40B4-BE49-F238E27FC236}">
                <a16:creationId xmlns:a16="http://schemas.microsoft.com/office/drawing/2014/main" xmlns="" id="{0F9C65CE-ACFE-49F0-8186-09321560DBDE}"/>
              </a:ext>
            </a:extLst>
          </p:cNvPr>
          <p:cNvSpPr/>
          <p:nvPr/>
        </p:nvSpPr>
        <p:spPr bwMode="gray">
          <a:xfrm>
            <a:off x="1084902" y="4877983"/>
            <a:ext cx="8354065" cy="74115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kern="0" dirty="0" smtClean="0">
                <a:latin typeface="Fujitsu Sans" panose="020B0404060202020204" pitchFamily="34" charset="0"/>
                <a:ea typeface="Meiryo UI" panose="020B0604030504040204" pitchFamily="50" charset="-128"/>
              </a:rPr>
              <a:t>Surely, There are bad legacy production code</a:t>
            </a:r>
            <a:br>
              <a:rPr kumimoji="1" lang="en-US" altLang="ja-JP" sz="2400" kern="0" dirty="0" smtClean="0">
                <a:latin typeface="Fujitsu Sans" panose="020B0404060202020204" pitchFamily="34" charset="0"/>
                <a:ea typeface="Meiryo UI" panose="020B0604030504040204" pitchFamily="50" charset="-128"/>
              </a:rPr>
            </a:br>
            <a:r>
              <a:rPr kumimoji="1" lang="en-US" altLang="ja-JP" sz="2400" kern="0" dirty="0" smtClean="0">
                <a:latin typeface="Fujitsu Sans" panose="020B0404060202020204" pitchFamily="34" charset="0"/>
                <a:ea typeface="Meiryo UI" panose="020B0604030504040204" pitchFamily="50" charset="-128"/>
              </a:rPr>
              <a:t>which is extremely difficult to write test code</a:t>
            </a:r>
            <a:endParaRPr kumimoji="1" lang="ja-JP" altLang="en-US" sz="2400" kern="0" dirty="0">
              <a:latin typeface="Fujitsu Sans" panose="020B0404060202020204" pitchFamily="34" charset="0"/>
              <a:ea typeface="Meiryo UI" panose="020B0604030504040204" pitchFamily="50" charset="-128"/>
            </a:endParaRPr>
          </a:p>
        </p:txBody>
      </p:sp>
      <p:sp>
        <p:nvSpPr>
          <p:cNvPr id="17" name="正方形/長方形 16">
            <a:extLst>
              <a:ext uri="{FF2B5EF4-FFF2-40B4-BE49-F238E27FC236}">
                <a16:creationId xmlns:a16="http://schemas.microsoft.com/office/drawing/2014/main" xmlns="" id="{904A1B75-ED39-455B-B23C-B7A0917C3507}"/>
              </a:ext>
            </a:extLst>
          </p:cNvPr>
          <p:cNvSpPr/>
          <p:nvPr/>
        </p:nvSpPr>
        <p:spPr bwMode="gray">
          <a:xfrm>
            <a:off x="376068" y="4877983"/>
            <a:ext cx="590934" cy="74115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8" name="テキスト プレースホルダー 3">
            <a:extLst>
              <a:ext uri="{FF2B5EF4-FFF2-40B4-BE49-F238E27FC236}">
                <a16:creationId xmlns:a16="http://schemas.microsoft.com/office/drawing/2014/main" xmlns="" id="{278898F0-2BE8-49BA-934F-BFED9F73021A}"/>
              </a:ext>
            </a:extLst>
          </p:cNvPr>
          <p:cNvSpPr>
            <a:spLocks noGrp="1"/>
          </p:cNvSpPr>
          <p:nvPr>
            <p:ph type="body" sz="quarter" idx="11"/>
          </p:nvPr>
        </p:nvSpPr>
        <p:spPr>
          <a:xfrm>
            <a:off x="139858" y="1152024"/>
            <a:ext cx="9770688" cy="421310"/>
          </a:xfrm>
        </p:spPr>
        <p:txBody>
          <a:bodyPr spcCol="0"/>
          <a:lstStyle/>
          <a:p>
            <a:pPr marL="0" indent="0">
              <a:lnSpc>
                <a:spcPct val="100000"/>
              </a:lnSpc>
              <a:buNone/>
            </a:pPr>
            <a:r>
              <a:rPr lang="en-US" altLang="ja-JP" sz="2800" b="1" dirty="0" smtClean="0">
                <a:latin typeface="+mn-lt"/>
              </a:rPr>
              <a:t>Automated Test</a:t>
            </a:r>
            <a:r>
              <a:rPr lang="en-US" altLang="ja-JP" sz="2800" dirty="0" smtClean="0">
                <a:latin typeface="+mn-lt"/>
              </a:rPr>
              <a:t> is not a silver bullet</a:t>
            </a:r>
            <a:endParaRPr lang="en-US" altLang="ja-JP" sz="2000" dirty="0" smtClean="0">
              <a:latin typeface="+mn-lt"/>
            </a:endParaRPr>
          </a:p>
        </p:txBody>
      </p:sp>
    </p:spTree>
    <p:extLst>
      <p:ext uri="{BB962C8B-B14F-4D97-AF65-F5344CB8AC3E}">
        <p14:creationId xmlns:p14="http://schemas.microsoft.com/office/powerpoint/2010/main" val="365018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0935" y="171088"/>
            <a:ext cx="8668265" cy="393700"/>
          </a:xfrm>
        </p:spPr>
        <p:txBody>
          <a:bodyPr/>
          <a:lstStyle/>
          <a:p>
            <a:r>
              <a:rPr lang="en-US" altLang="ja-JP" dirty="0" smtClean="0"/>
              <a:t>For those who are NOT developers(PM, Manager)</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12</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Automated Unit </a:t>
            </a:r>
            <a:r>
              <a:rPr lang="en-US" altLang="ja-JP" sz="1800" dirty="0">
                <a:latin typeface="Fujitsu Sans" panose="020B0404060202020204" pitchFamily="34" charset="0"/>
                <a:ea typeface="Roboto Black" panose="02000000000000000000" pitchFamily="2" charset="0"/>
                <a:cs typeface="Calibri" panose="020F0502020204030204" pitchFamily="34" charset="0"/>
              </a:rPr>
              <a:t>Test?</a:t>
            </a:r>
          </a:p>
        </p:txBody>
      </p:sp>
      <p:sp>
        <p:nvSpPr>
          <p:cNvPr id="18" name="テキスト プレースホルダー 3">
            <a:extLst>
              <a:ext uri="{FF2B5EF4-FFF2-40B4-BE49-F238E27FC236}">
                <a16:creationId xmlns:a16="http://schemas.microsoft.com/office/drawing/2014/main" xmlns="" id="{278898F0-2BE8-49BA-934F-BFED9F73021A}"/>
              </a:ext>
            </a:extLst>
          </p:cNvPr>
          <p:cNvSpPr>
            <a:spLocks noGrp="1"/>
          </p:cNvSpPr>
          <p:nvPr>
            <p:ph type="body" sz="quarter" idx="11"/>
          </p:nvPr>
        </p:nvSpPr>
        <p:spPr>
          <a:xfrm>
            <a:off x="139858" y="1152024"/>
            <a:ext cx="9770688" cy="421310"/>
          </a:xfrm>
        </p:spPr>
        <p:txBody>
          <a:bodyPr spcCol="0"/>
          <a:lstStyle/>
          <a:p>
            <a:pPr marL="0" indent="0">
              <a:lnSpc>
                <a:spcPct val="100000"/>
              </a:lnSpc>
              <a:buNone/>
            </a:pPr>
            <a:r>
              <a:rPr lang="en-US" altLang="ja-JP" sz="2800" b="1" dirty="0" smtClean="0">
                <a:latin typeface="+mn-lt"/>
              </a:rPr>
              <a:t>Automated Test </a:t>
            </a:r>
            <a:r>
              <a:rPr lang="en-US" altLang="ja-JP" sz="2800" dirty="0" smtClean="0">
                <a:latin typeface="+mn-lt"/>
              </a:rPr>
              <a:t>is not a silver bullet</a:t>
            </a:r>
            <a:endParaRPr lang="en-US" altLang="ja-JP" sz="2000" dirty="0" smtClean="0">
              <a:latin typeface="+mn-lt"/>
            </a:endParaRPr>
          </a:p>
        </p:txBody>
      </p:sp>
      <p:sp>
        <p:nvSpPr>
          <p:cNvPr id="15"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135312" y="1803792"/>
            <a:ext cx="9775234" cy="2782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800" kern="0" dirty="0" smtClean="0">
                <a:latin typeface="+mn-lt"/>
              </a:rPr>
              <a:t> Typical </a:t>
            </a:r>
            <a:r>
              <a:rPr lang="en-US" altLang="ja-JP" sz="2800" b="1" kern="0" dirty="0" smtClean="0">
                <a:solidFill>
                  <a:srgbClr val="FF0000"/>
                </a:solidFill>
                <a:latin typeface="+mn-lt"/>
              </a:rPr>
              <a:t>Misunderstanding</a:t>
            </a:r>
          </a:p>
          <a:p>
            <a:pPr lvl="1">
              <a:lnSpc>
                <a:spcPct val="100000"/>
              </a:lnSpc>
              <a:buFont typeface="Wingdings" pitchFamily="2" charset="2"/>
              <a:buChar char="l"/>
            </a:pPr>
            <a:r>
              <a:rPr lang="en-US" altLang="ja-JP" sz="2600" kern="0" dirty="0" smtClean="0">
                <a:latin typeface="+mn-lt"/>
              </a:rPr>
              <a:t> “Since testing is automated, the </a:t>
            </a:r>
            <a:r>
              <a:rPr lang="en-US" altLang="ja-JP" sz="2600" b="1" kern="0" dirty="0" smtClean="0">
                <a:latin typeface="+mn-lt"/>
              </a:rPr>
              <a:t>cost will decrease incredibly</a:t>
            </a:r>
            <a:r>
              <a:rPr lang="en-US" altLang="ja-JP" sz="2600" kern="0" dirty="0" smtClean="0">
                <a:latin typeface="+mn-lt"/>
              </a:rPr>
              <a:t>”</a:t>
            </a:r>
          </a:p>
          <a:p>
            <a:pPr lvl="1">
              <a:lnSpc>
                <a:spcPct val="100000"/>
              </a:lnSpc>
              <a:buFont typeface="Wingdings" pitchFamily="2" charset="2"/>
              <a:buChar char="l"/>
            </a:pPr>
            <a:r>
              <a:rPr lang="en-US" altLang="ja-JP" sz="2600" kern="0" dirty="0" smtClean="0">
                <a:latin typeface="+mn-lt"/>
              </a:rPr>
              <a:t> “The quality become perfect </a:t>
            </a:r>
            <a:r>
              <a:rPr lang="en-US" altLang="ja-JP" sz="2600" b="1" kern="0" dirty="0" smtClean="0">
                <a:latin typeface="+mn-lt"/>
              </a:rPr>
              <a:t>immediately</a:t>
            </a:r>
            <a:r>
              <a:rPr lang="en-US" altLang="ja-JP" sz="2600" kern="0" dirty="0" smtClean="0">
                <a:latin typeface="+mn-lt"/>
              </a:rPr>
              <a:t>”</a:t>
            </a:r>
          </a:p>
          <a:p>
            <a:pPr lvl="1">
              <a:lnSpc>
                <a:spcPct val="100000"/>
              </a:lnSpc>
              <a:buFont typeface="Wingdings" pitchFamily="2" charset="2"/>
              <a:buChar char="l"/>
            </a:pPr>
            <a:r>
              <a:rPr lang="en-US" altLang="ja-JP" sz="2600" kern="0" dirty="0">
                <a:latin typeface="+mn-lt"/>
              </a:rPr>
              <a:t> </a:t>
            </a:r>
            <a:r>
              <a:rPr lang="en-US" altLang="ja-JP" sz="2600" kern="0" dirty="0" smtClean="0">
                <a:latin typeface="+mn-lt"/>
              </a:rPr>
              <a:t>“It’s possible to apply </a:t>
            </a:r>
            <a:r>
              <a:rPr lang="en-US" altLang="ja-JP" sz="2600" b="1" kern="0" dirty="0" smtClean="0">
                <a:latin typeface="+mn-lt"/>
              </a:rPr>
              <a:t>every system</a:t>
            </a:r>
            <a:r>
              <a:rPr lang="en-US" altLang="ja-JP" sz="2600" kern="0" dirty="0" smtClean="0">
                <a:latin typeface="+mn-lt"/>
              </a:rPr>
              <a:t>”</a:t>
            </a:r>
            <a:br>
              <a:rPr lang="en-US" altLang="ja-JP" sz="2600" kern="0" dirty="0" smtClean="0">
                <a:latin typeface="+mn-lt"/>
              </a:rPr>
            </a:br>
            <a:endParaRPr lang="en-US" altLang="ja-JP" sz="2600" kern="0" dirty="0" smtClean="0">
              <a:latin typeface="+mn-lt"/>
            </a:endParaRPr>
          </a:p>
          <a:p>
            <a:pPr>
              <a:lnSpc>
                <a:spcPct val="100000"/>
              </a:lnSpc>
              <a:buFont typeface="Wingdings" pitchFamily="2" charset="2"/>
              <a:buChar char="l"/>
            </a:pPr>
            <a:r>
              <a:rPr lang="en-US" altLang="ja-JP" sz="2800" kern="0" dirty="0" smtClean="0">
                <a:latin typeface="+mn-lt"/>
              </a:rPr>
              <a:t> Typical words which cause disasters when PM said…</a:t>
            </a:r>
          </a:p>
        </p:txBody>
      </p:sp>
      <p:sp>
        <p:nvSpPr>
          <p:cNvPr id="5" name="正方形/長方形 4"/>
          <p:cNvSpPr/>
          <p:nvPr/>
        </p:nvSpPr>
        <p:spPr bwMode="gray">
          <a:xfrm>
            <a:off x="260198" y="2500099"/>
            <a:ext cx="434340" cy="268419"/>
          </a:xfrm>
          <a:prstGeom prst="rect">
            <a:avLst/>
          </a:prstGeom>
          <a:solidFill>
            <a:srgbClr val="FF0D0D"/>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000" b="1" dirty="0" smtClean="0">
                <a:solidFill>
                  <a:schemeClr val="bg1"/>
                </a:solidFill>
                <a:latin typeface="Fujitsu Sans" panose="020B0404060202020204" pitchFamily="34" charset="0"/>
                <a:ea typeface="Meiryo UI" panose="020B0604030504040204" pitchFamily="50" charset="-128"/>
              </a:rPr>
              <a:t>NG</a:t>
            </a:r>
            <a:endParaRPr kumimoji="1" lang="ja-JP" altLang="en-US" sz="2000" b="1" dirty="0" smtClean="0">
              <a:solidFill>
                <a:schemeClr val="bg1"/>
              </a:solidFill>
              <a:latin typeface="Fujitsu Sans" panose="020B0404060202020204" pitchFamily="34" charset="0"/>
              <a:ea typeface="Meiryo UI" panose="020B0604030504040204" pitchFamily="50" charset="-128"/>
            </a:endParaRPr>
          </a:p>
        </p:txBody>
      </p:sp>
      <p:sp>
        <p:nvSpPr>
          <p:cNvPr id="19" name="正方形/長方形 18"/>
          <p:cNvSpPr/>
          <p:nvPr/>
        </p:nvSpPr>
        <p:spPr bwMode="gray">
          <a:xfrm>
            <a:off x="260198" y="2998976"/>
            <a:ext cx="434340" cy="268419"/>
          </a:xfrm>
          <a:prstGeom prst="rect">
            <a:avLst/>
          </a:prstGeom>
          <a:solidFill>
            <a:srgbClr val="FF0D0D"/>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000" b="1" dirty="0" smtClean="0">
                <a:solidFill>
                  <a:schemeClr val="bg1"/>
                </a:solidFill>
                <a:latin typeface="Fujitsu Sans" panose="020B0404060202020204" pitchFamily="34" charset="0"/>
                <a:ea typeface="Meiryo UI" panose="020B0604030504040204" pitchFamily="50" charset="-128"/>
              </a:rPr>
              <a:t>NG</a:t>
            </a:r>
            <a:endParaRPr kumimoji="1" lang="ja-JP" altLang="en-US" sz="2000" b="1" dirty="0" smtClean="0">
              <a:solidFill>
                <a:schemeClr val="bg1"/>
              </a:solidFill>
              <a:latin typeface="Fujitsu Sans" panose="020B0404060202020204" pitchFamily="34" charset="0"/>
              <a:ea typeface="Meiryo UI" panose="020B0604030504040204" pitchFamily="50" charset="-128"/>
            </a:endParaRPr>
          </a:p>
        </p:txBody>
      </p:sp>
      <p:sp>
        <p:nvSpPr>
          <p:cNvPr id="20" name="正方形/長方形 19"/>
          <p:cNvSpPr/>
          <p:nvPr/>
        </p:nvSpPr>
        <p:spPr bwMode="gray">
          <a:xfrm>
            <a:off x="260198" y="3429435"/>
            <a:ext cx="434340" cy="268419"/>
          </a:xfrm>
          <a:prstGeom prst="rect">
            <a:avLst/>
          </a:prstGeom>
          <a:solidFill>
            <a:srgbClr val="FF0D0D"/>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000" b="1" dirty="0" smtClean="0">
                <a:solidFill>
                  <a:schemeClr val="bg1"/>
                </a:solidFill>
                <a:latin typeface="Fujitsu Sans" panose="020B0404060202020204" pitchFamily="34" charset="0"/>
                <a:ea typeface="Meiryo UI" panose="020B0604030504040204" pitchFamily="50" charset="-128"/>
              </a:rPr>
              <a:t>NG</a:t>
            </a:r>
            <a:endParaRPr kumimoji="1" lang="ja-JP" altLang="en-US" sz="2000" b="1" dirty="0" smtClean="0">
              <a:solidFill>
                <a:schemeClr val="bg1"/>
              </a:solidFill>
              <a:latin typeface="Fujitsu Sans" panose="020B0404060202020204" pitchFamily="34" charset="0"/>
              <a:ea typeface="Meiryo UI" panose="020B0604030504040204" pitchFamily="50" charset="-128"/>
            </a:endParaRPr>
          </a:p>
        </p:txBody>
      </p:sp>
      <p:pic>
        <p:nvPicPr>
          <p:cNvPr id="2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flipH="1">
            <a:off x="8275781" y="5585088"/>
            <a:ext cx="8842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角丸四角形吹き出し 5"/>
          <p:cNvSpPr/>
          <p:nvPr/>
        </p:nvSpPr>
        <p:spPr bwMode="gray">
          <a:xfrm>
            <a:off x="580572" y="4946576"/>
            <a:ext cx="7192396" cy="1277023"/>
          </a:xfrm>
          <a:prstGeom prst="wedgeRoundRectCallout">
            <a:avLst>
              <a:gd name="adj1" fmla="val 56122"/>
              <a:gd name="adj2" fmla="val 42041"/>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“Hey, you should end-up testing phase immediately!!”</a:t>
            </a:r>
          </a:p>
          <a:p>
            <a:pPr algn="l"/>
            <a:r>
              <a:rPr lang="en-US" altLang="ja-JP" sz="2400" dirty="0" smtClean="0">
                <a:latin typeface="Fujitsu Sans" panose="020B0404060202020204" pitchFamily="34" charset="0"/>
                <a:ea typeface="Meiryo UI" panose="020B0604030504040204" pitchFamily="50" charset="-128"/>
              </a:rPr>
              <a:t>“Hey, Automate Everything!!” </a:t>
            </a:r>
            <a:br>
              <a:rPr lang="en-US" altLang="ja-JP" sz="2400" dirty="0" smtClean="0">
                <a:latin typeface="Fujitsu Sans" panose="020B0404060202020204" pitchFamily="34" charset="0"/>
                <a:ea typeface="Meiryo UI" panose="020B0604030504040204" pitchFamily="50" charset="-128"/>
              </a:rPr>
            </a:br>
            <a:r>
              <a:rPr lang="en-US" altLang="ja-JP" sz="2400" dirty="0" smtClean="0">
                <a:latin typeface="Fujitsu Sans" panose="020B0404060202020204" pitchFamily="34" charset="0"/>
                <a:ea typeface="Meiryo UI" panose="020B0604030504040204" pitchFamily="50" charset="-128"/>
              </a:rPr>
              <a:t>  (w/o considering PRJ situation, legacy codes, etc.)</a:t>
            </a:r>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09150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For those who are developers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13</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Automated Unit </a:t>
            </a:r>
            <a:r>
              <a:rPr lang="en-US" altLang="ja-JP" sz="1800" dirty="0">
                <a:latin typeface="Fujitsu Sans" panose="020B0404060202020204" pitchFamily="34" charset="0"/>
                <a:ea typeface="Roboto Black" panose="02000000000000000000" pitchFamily="2" charset="0"/>
                <a:cs typeface="Calibri" panose="020F0502020204030204" pitchFamily="34" charset="0"/>
              </a:rPr>
              <a:t>Test?</a:t>
            </a:r>
          </a:p>
        </p:txBody>
      </p:sp>
      <p:sp>
        <p:nvSpPr>
          <p:cNvPr id="18" name="テキスト プレースホルダー 3">
            <a:extLst>
              <a:ext uri="{FF2B5EF4-FFF2-40B4-BE49-F238E27FC236}">
                <a16:creationId xmlns:a16="http://schemas.microsoft.com/office/drawing/2014/main" xmlns="" id="{278898F0-2BE8-49BA-934F-BFED9F73021A}"/>
              </a:ext>
            </a:extLst>
          </p:cNvPr>
          <p:cNvSpPr>
            <a:spLocks noGrp="1"/>
          </p:cNvSpPr>
          <p:nvPr>
            <p:ph type="body" sz="quarter" idx="11"/>
          </p:nvPr>
        </p:nvSpPr>
        <p:spPr>
          <a:xfrm>
            <a:off x="139858" y="1152024"/>
            <a:ext cx="9770688" cy="421310"/>
          </a:xfrm>
        </p:spPr>
        <p:txBody>
          <a:bodyPr spcCol="0"/>
          <a:lstStyle/>
          <a:p>
            <a:pPr marL="0" indent="0">
              <a:lnSpc>
                <a:spcPct val="100000"/>
              </a:lnSpc>
              <a:buNone/>
            </a:pPr>
            <a:r>
              <a:rPr lang="en-US" altLang="ja-JP" sz="2800" dirty="0" smtClean="0">
                <a:latin typeface="+mn-lt"/>
              </a:rPr>
              <a:t>Exclude the case which is not suitable to apply Auto Test.</a:t>
            </a:r>
            <a:br>
              <a:rPr lang="en-US" altLang="ja-JP" sz="2800" dirty="0" smtClean="0">
                <a:latin typeface="+mn-lt"/>
              </a:rPr>
            </a:br>
            <a:r>
              <a:rPr lang="en-US" altLang="ja-JP" sz="2800" dirty="0" smtClean="0">
                <a:latin typeface="+mn-lt"/>
              </a:rPr>
              <a:t>It is not easy to apply automated tests.</a:t>
            </a:r>
            <a:endParaRPr lang="en-US" altLang="ja-JP" sz="2000" dirty="0" smtClean="0">
              <a:latin typeface="+mn-lt"/>
            </a:endParaRPr>
          </a:p>
        </p:txBody>
      </p:sp>
      <p:sp>
        <p:nvSpPr>
          <p:cNvPr id="15"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135312" y="2442420"/>
            <a:ext cx="9770688" cy="2782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800" kern="0" dirty="0" smtClean="0">
                <a:latin typeface="+mn-lt"/>
              </a:rPr>
              <a:t> But, However, Even so,</a:t>
            </a:r>
            <a:endParaRPr lang="en-US" altLang="ja-JP" sz="2800" b="1" kern="0" dirty="0" smtClean="0">
              <a:solidFill>
                <a:srgbClr val="FF0000"/>
              </a:solidFill>
              <a:latin typeface="+mn-lt"/>
            </a:endParaRPr>
          </a:p>
          <a:p>
            <a:pPr>
              <a:lnSpc>
                <a:spcPct val="100000"/>
              </a:lnSpc>
              <a:buFont typeface="Wingdings" pitchFamily="2" charset="2"/>
              <a:buChar char="l"/>
            </a:pPr>
            <a:r>
              <a:rPr lang="en-US" altLang="ja-JP" sz="2800" kern="0" dirty="0" smtClean="0">
                <a:latin typeface="+mn-lt"/>
              </a:rPr>
              <a:t> “A</a:t>
            </a:r>
            <a:r>
              <a:rPr lang="ja-JP" altLang="en-US" sz="2800" kern="0" dirty="0" smtClean="0">
                <a:latin typeface="+mn-lt"/>
              </a:rPr>
              <a:t> </a:t>
            </a:r>
            <a:r>
              <a:rPr lang="en-US" altLang="ja-JP" sz="2800" kern="0" dirty="0" smtClean="0">
                <a:latin typeface="+mn-lt"/>
              </a:rPr>
              <a:t>Sense of Security”,  </a:t>
            </a:r>
            <a:r>
              <a:rPr lang="en-US" altLang="ja-JP" sz="2800" b="1" kern="0" dirty="0" smtClean="0">
                <a:latin typeface="+mn-lt"/>
              </a:rPr>
              <a:t>Coding while being protected by Automated Test</a:t>
            </a:r>
            <a:r>
              <a:rPr lang="en-US" altLang="ja-JP" sz="2800" kern="0" dirty="0" smtClean="0">
                <a:latin typeface="+mn-lt"/>
              </a:rPr>
              <a:t>, </a:t>
            </a:r>
            <a:r>
              <a:rPr lang="en-US" altLang="ja-JP" sz="2800" kern="0" dirty="0"/>
              <a:t>is </a:t>
            </a:r>
            <a:r>
              <a:rPr lang="en-US" altLang="ja-JP" sz="2800" kern="0" dirty="0" smtClean="0"/>
              <a:t>irreplaceable</a:t>
            </a:r>
            <a:endParaRPr lang="en-US" altLang="ja-JP" sz="2800" kern="0" dirty="0" smtClean="0">
              <a:latin typeface="+mn-lt"/>
            </a:endParaRPr>
          </a:p>
          <a:p>
            <a:pPr lvl="1">
              <a:lnSpc>
                <a:spcPct val="100000"/>
              </a:lnSpc>
              <a:buFont typeface="Wingdings" pitchFamily="2" charset="2"/>
              <a:buChar char="l"/>
            </a:pPr>
            <a:r>
              <a:rPr lang="en-US" altLang="ja-JP" sz="2600" kern="0" dirty="0" smtClean="0">
                <a:latin typeface="+mn-lt"/>
              </a:rPr>
              <a:t> And it is not understandable before you experience it</a:t>
            </a:r>
          </a:p>
          <a:p>
            <a:pPr lvl="1">
              <a:lnSpc>
                <a:spcPct val="100000"/>
              </a:lnSpc>
              <a:buFont typeface="Wingdings" pitchFamily="2" charset="2"/>
              <a:buChar char="l"/>
            </a:pPr>
            <a:r>
              <a:rPr lang="en-US" altLang="ja-JP" sz="2600" kern="0" dirty="0" smtClean="0">
                <a:latin typeface="+mn-lt"/>
              </a:rPr>
              <a:t> And it is possible to start with small steps yourself secretly</a:t>
            </a:r>
            <a:br>
              <a:rPr lang="en-US" altLang="ja-JP" sz="2600" kern="0" dirty="0" smtClean="0">
                <a:latin typeface="+mn-lt"/>
              </a:rPr>
            </a:br>
            <a:endParaRPr lang="en-US" altLang="ja-JP" sz="2600" kern="0" dirty="0" smtClean="0">
              <a:latin typeface="+mn-lt"/>
            </a:endParaRPr>
          </a:p>
        </p:txBody>
      </p:sp>
      <p:sp>
        <p:nvSpPr>
          <p:cNvPr id="12"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931338" y="5564990"/>
            <a:ext cx="7364028" cy="42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gn="ctr">
              <a:lnSpc>
                <a:spcPct val="100000"/>
              </a:lnSpc>
              <a:buFont typeface="Wingdings" pitchFamily="2" charset="2"/>
              <a:buNone/>
            </a:pPr>
            <a:r>
              <a:rPr lang="en-US" altLang="ja-JP" sz="4000" kern="0" dirty="0" smtClean="0">
                <a:latin typeface="+mn-lt"/>
              </a:rPr>
              <a:t>Let’s </a:t>
            </a:r>
            <a:r>
              <a:rPr lang="en-US" altLang="ja-JP" sz="4000" b="1" kern="0" dirty="0" smtClean="0">
                <a:latin typeface="+mn-lt"/>
              </a:rPr>
              <a:t>try</a:t>
            </a:r>
            <a:r>
              <a:rPr lang="en-US" altLang="ja-JP" sz="4000" kern="0" dirty="0" smtClean="0">
                <a:latin typeface="+mn-lt"/>
              </a:rPr>
              <a:t> automated testing!!</a:t>
            </a:r>
            <a:endParaRPr lang="en-US" altLang="ja-JP" sz="3200" kern="0" dirty="0" smtClean="0">
              <a:latin typeface="+mn-lt"/>
            </a:endParaRPr>
          </a:p>
        </p:txBody>
      </p:sp>
    </p:spTree>
    <p:extLst>
      <p:ext uri="{BB962C8B-B14F-4D97-AF65-F5344CB8AC3E}">
        <p14:creationId xmlns:p14="http://schemas.microsoft.com/office/powerpoint/2010/main" val="386416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215044" y="1555681"/>
            <a:ext cx="8094288" cy="117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800" kern="0" dirty="0" smtClean="0">
                <a:latin typeface="+mn-lt"/>
              </a:rPr>
              <a:t> Code  which is easy to read for human</a:t>
            </a:r>
          </a:p>
          <a:p>
            <a:pPr>
              <a:lnSpc>
                <a:spcPct val="100000"/>
              </a:lnSpc>
              <a:buFont typeface="Wingdings" pitchFamily="2" charset="2"/>
              <a:buChar char="l"/>
            </a:pPr>
            <a:r>
              <a:rPr lang="en-US" altLang="ja-JP" sz="2800" kern="0" dirty="0" smtClean="0">
                <a:latin typeface="+mn-lt"/>
              </a:rPr>
              <a:t> Please read Robert </a:t>
            </a:r>
            <a:r>
              <a:rPr lang="en-US" altLang="ja-JP" sz="2800" kern="0" dirty="0">
                <a:latin typeface="+mn-lt"/>
              </a:rPr>
              <a:t>C. </a:t>
            </a:r>
            <a:r>
              <a:rPr lang="en-US" altLang="ja-JP" sz="2800" kern="0" dirty="0" smtClean="0">
                <a:latin typeface="+mn-lt"/>
              </a:rPr>
              <a:t>Martin’s book for details</a:t>
            </a:r>
            <a:endParaRPr lang="en-US" altLang="ja-JP" sz="2800" b="1" kern="0" dirty="0" smtClean="0">
              <a:solidFill>
                <a:srgbClr val="FF0000"/>
              </a:solidFill>
              <a:latin typeface="+mn-lt"/>
            </a:endParaRPr>
          </a:p>
          <a:p>
            <a:pPr marL="0" indent="0">
              <a:lnSpc>
                <a:spcPct val="100000"/>
              </a:lnSpc>
              <a:buNone/>
            </a:pPr>
            <a:endParaRPr lang="en-US" altLang="ja-JP" sz="2800" kern="0" dirty="0" smtClean="0">
              <a:latin typeface="+mn-lt"/>
            </a:endParaRPr>
          </a:p>
        </p:txBody>
      </p:sp>
      <p:sp>
        <p:nvSpPr>
          <p:cNvPr id="2" name="タイトル 1"/>
          <p:cNvSpPr>
            <a:spLocks noGrp="1"/>
          </p:cNvSpPr>
          <p:nvPr>
            <p:ph type="title"/>
          </p:nvPr>
        </p:nvSpPr>
        <p:spPr/>
        <p:txBody>
          <a:bodyPr/>
          <a:lstStyle/>
          <a:p>
            <a:r>
              <a:rPr lang="en-US" altLang="ja-JP" dirty="0" smtClean="0"/>
              <a:t>Column : Clean Code that Works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14</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Automated Unit </a:t>
            </a:r>
            <a:r>
              <a:rPr lang="en-US" altLang="ja-JP" sz="1800" dirty="0">
                <a:latin typeface="Fujitsu Sans" panose="020B0404060202020204" pitchFamily="34" charset="0"/>
                <a:ea typeface="Roboto Black" panose="02000000000000000000" pitchFamily="2" charset="0"/>
                <a:cs typeface="Calibri" panose="020F0502020204030204" pitchFamily="34" charset="0"/>
              </a:rPr>
              <a:t>Test?</a:t>
            </a:r>
          </a:p>
        </p:txBody>
      </p:sp>
      <p:sp>
        <p:nvSpPr>
          <p:cNvPr id="18" name="テキスト プレースホルダー 3">
            <a:extLst>
              <a:ext uri="{FF2B5EF4-FFF2-40B4-BE49-F238E27FC236}">
                <a16:creationId xmlns:a16="http://schemas.microsoft.com/office/drawing/2014/main" xmlns="" id="{278898F0-2BE8-49BA-934F-BFED9F73021A}"/>
              </a:ext>
            </a:extLst>
          </p:cNvPr>
          <p:cNvSpPr>
            <a:spLocks noGrp="1"/>
          </p:cNvSpPr>
          <p:nvPr>
            <p:ph type="body" sz="quarter" idx="11"/>
          </p:nvPr>
        </p:nvSpPr>
        <p:spPr>
          <a:xfrm>
            <a:off x="119398" y="2991408"/>
            <a:ext cx="9791148" cy="1496767"/>
          </a:xfrm>
        </p:spPr>
        <p:txBody>
          <a:bodyPr spcCol="0"/>
          <a:lstStyle/>
          <a:p>
            <a:pPr marL="0" indent="0">
              <a:lnSpc>
                <a:spcPct val="100000"/>
              </a:lnSpc>
              <a:buNone/>
            </a:pPr>
            <a:r>
              <a:rPr lang="en-US" altLang="ja-JP" sz="2800" dirty="0" smtClean="0">
                <a:latin typeface="+mn-lt"/>
              </a:rPr>
              <a:t>It will be easy to modify/enhance system by keeping clean code.</a:t>
            </a:r>
            <a:br>
              <a:rPr lang="en-US" altLang="ja-JP" sz="2800" dirty="0" smtClean="0">
                <a:latin typeface="+mn-lt"/>
              </a:rPr>
            </a:br>
            <a:r>
              <a:rPr lang="en-US" altLang="ja-JP" sz="2800" dirty="0" smtClean="0">
                <a:latin typeface="+mn-lt"/>
              </a:rPr>
              <a:t/>
            </a:r>
            <a:br>
              <a:rPr lang="en-US" altLang="ja-JP" sz="2800" dirty="0" smtClean="0">
                <a:latin typeface="+mn-lt"/>
              </a:rPr>
            </a:br>
            <a:r>
              <a:rPr lang="en-US" altLang="ja-JP" sz="2800" dirty="0" smtClean="0">
                <a:latin typeface="+mn-lt"/>
              </a:rPr>
              <a:t>But it is not easy to</a:t>
            </a:r>
            <a:endParaRPr lang="en-US" altLang="ja-JP" sz="2800" dirty="0">
              <a:latin typeface="+mn-lt"/>
            </a:endParaRPr>
          </a:p>
        </p:txBody>
      </p:sp>
      <p:sp>
        <p:nvSpPr>
          <p:cNvPr id="35"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170935" y="4452651"/>
            <a:ext cx="9770688" cy="1220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800" kern="0" dirty="0" smtClean="0">
                <a:latin typeface="+mn-lt"/>
              </a:rPr>
              <a:t> Create a perfectly clean code from initial stage</a:t>
            </a:r>
          </a:p>
          <a:p>
            <a:pPr>
              <a:lnSpc>
                <a:spcPct val="100000"/>
              </a:lnSpc>
              <a:buFont typeface="Wingdings" pitchFamily="2" charset="2"/>
              <a:buChar char="l"/>
            </a:pPr>
            <a:r>
              <a:rPr lang="en-US" altLang="ja-JP" sz="2800" kern="0" dirty="0" smtClean="0">
                <a:latin typeface="+mn-lt"/>
              </a:rPr>
              <a:t> Keep code clean and </a:t>
            </a:r>
            <a:r>
              <a:rPr lang="en-US" altLang="ja-JP" sz="2800" b="1" kern="0" dirty="0" smtClean="0">
                <a:latin typeface="+mn-lt"/>
              </a:rPr>
              <a:t>working</a:t>
            </a:r>
            <a:r>
              <a:rPr lang="en-US" altLang="ja-JP" sz="2800" kern="0" dirty="0" smtClean="0">
                <a:latin typeface="+mn-lt"/>
              </a:rPr>
              <a:t> (work as specification)</a:t>
            </a:r>
          </a:p>
        </p:txBody>
      </p:sp>
      <p:sp>
        <p:nvSpPr>
          <p:cNvPr id="36"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416124" y="6073218"/>
            <a:ext cx="7893208" cy="655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gn="ctr">
              <a:lnSpc>
                <a:spcPct val="100000"/>
              </a:lnSpc>
              <a:buFont typeface="Wingdings" pitchFamily="2" charset="2"/>
              <a:buNone/>
            </a:pPr>
            <a:r>
              <a:rPr lang="en-US" altLang="ja-JP" sz="2800" kern="0" dirty="0" smtClean="0">
                <a:latin typeface="+mn-lt"/>
              </a:rPr>
              <a:t>To achieve this, Automated Testing is helpful</a:t>
            </a:r>
            <a:endParaRPr lang="en-US" altLang="ja-JP" sz="2800" kern="0" dirty="0">
              <a:latin typeface="+mn-lt"/>
            </a:endParaRPr>
          </a:p>
        </p:txBody>
      </p:sp>
      <p:sp>
        <p:nvSpPr>
          <p:cNvPr id="37"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119398" y="1141307"/>
            <a:ext cx="9791148" cy="688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2800" kern="0" dirty="0" smtClean="0">
                <a:latin typeface="+mn-lt"/>
              </a:rPr>
              <a:t>There is a word “</a:t>
            </a:r>
            <a:r>
              <a:rPr lang="en-US" altLang="ja-JP" sz="2800" b="1" kern="0" dirty="0" smtClean="0">
                <a:latin typeface="+mn-lt"/>
              </a:rPr>
              <a:t>Clean Code</a:t>
            </a:r>
            <a:r>
              <a:rPr lang="en-US" altLang="ja-JP" sz="2800" kern="0" dirty="0" smtClean="0">
                <a:latin typeface="+mn-lt"/>
              </a:rPr>
              <a:t>”</a:t>
            </a:r>
            <a:endParaRPr lang="en-US" altLang="ja-JP" sz="2800" kern="0" dirty="0">
              <a:latin typeface="+mn-lt"/>
            </a:endParaRPr>
          </a:p>
        </p:txBody>
      </p:sp>
    </p:spTree>
    <p:extLst>
      <p:ext uri="{BB962C8B-B14F-4D97-AF65-F5344CB8AC3E}">
        <p14:creationId xmlns:p14="http://schemas.microsoft.com/office/powerpoint/2010/main" val="1850699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 Clean Code that Works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15</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Automated Unit </a:t>
            </a:r>
            <a:r>
              <a:rPr lang="en-US" altLang="ja-JP" sz="1800" dirty="0">
                <a:latin typeface="Fujitsu Sans" panose="020B0404060202020204" pitchFamily="34" charset="0"/>
                <a:ea typeface="Roboto Black" panose="02000000000000000000" pitchFamily="2" charset="0"/>
                <a:cs typeface="Calibri" panose="020F0502020204030204" pitchFamily="34" charset="0"/>
              </a:rPr>
              <a:t>Test?</a:t>
            </a:r>
          </a:p>
        </p:txBody>
      </p:sp>
      <p:cxnSp>
        <p:nvCxnSpPr>
          <p:cNvPr id="5" name="直線矢印コネクタ 4"/>
          <p:cNvCxnSpPr/>
          <p:nvPr/>
        </p:nvCxnSpPr>
        <p:spPr bwMode="auto">
          <a:xfrm flipV="1">
            <a:off x="4495828" y="1166662"/>
            <a:ext cx="0" cy="5322054"/>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 name="直線矢印コネクタ 9"/>
          <p:cNvCxnSpPr/>
          <p:nvPr/>
        </p:nvCxnSpPr>
        <p:spPr bwMode="auto">
          <a:xfrm>
            <a:off x="589935" y="3772516"/>
            <a:ext cx="8629677" cy="0"/>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3" name="フローチャート: 結合子 12"/>
          <p:cNvSpPr/>
          <p:nvPr/>
        </p:nvSpPr>
        <p:spPr bwMode="gray">
          <a:xfrm>
            <a:off x="553327" y="5563640"/>
            <a:ext cx="702670" cy="702670"/>
          </a:xfrm>
          <a:prstGeom prst="flowChartConnector">
            <a:avLst/>
          </a:prstGeom>
          <a:solidFill>
            <a:srgbClr val="00206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b="1" dirty="0" smtClean="0">
                <a:solidFill>
                  <a:schemeClr val="bg1"/>
                </a:solidFill>
                <a:latin typeface="Fujitsu Sans" panose="020B0404060202020204" pitchFamily="34" charset="0"/>
                <a:ea typeface="Meiryo UI" panose="020B0604030504040204" pitchFamily="50" charset="-128"/>
              </a:rPr>
              <a:t>Code</a:t>
            </a:r>
            <a:endParaRPr kumimoji="1" lang="ja-JP" altLang="en-US" sz="1800" b="1" dirty="0" smtClean="0">
              <a:solidFill>
                <a:schemeClr val="bg1"/>
              </a:solidFill>
              <a:latin typeface="Fujitsu Sans" panose="020B0404060202020204" pitchFamily="34" charset="0"/>
              <a:ea typeface="Meiryo UI" panose="020B0604030504040204" pitchFamily="50" charset="-128"/>
            </a:endParaRPr>
          </a:p>
        </p:txBody>
      </p:sp>
      <p:sp>
        <p:nvSpPr>
          <p:cNvPr id="17" name="フローチャート: 結合子 16"/>
          <p:cNvSpPr/>
          <p:nvPr/>
        </p:nvSpPr>
        <p:spPr bwMode="gray">
          <a:xfrm>
            <a:off x="8203187" y="1005764"/>
            <a:ext cx="702670" cy="702670"/>
          </a:xfrm>
          <a:prstGeom prst="flowChartConnector">
            <a:avLst/>
          </a:prstGeom>
          <a:solidFill>
            <a:srgbClr val="002060"/>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b="1" dirty="0" smtClean="0">
                <a:solidFill>
                  <a:schemeClr val="bg1"/>
                </a:solidFill>
                <a:latin typeface="Fujitsu Sans" panose="020B0404060202020204" pitchFamily="34" charset="0"/>
                <a:ea typeface="Meiryo UI" panose="020B0604030504040204" pitchFamily="50" charset="-128"/>
              </a:rPr>
              <a:t>Code</a:t>
            </a:r>
            <a:endParaRPr kumimoji="1" lang="ja-JP" altLang="en-US" sz="1800" b="1" dirty="0" smtClean="0">
              <a:solidFill>
                <a:schemeClr val="bg1"/>
              </a:solidFill>
              <a:latin typeface="Fujitsu Sans" panose="020B0404060202020204" pitchFamily="34" charset="0"/>
              <a:ea typeface="Meiryo UI" panose="020B0604030504040204" pitchFamily="50" charset="-128"/>
            </a:endParaRPr>
          </a:p>
        </p:txBody>
      </p:sp>
      <p:sp>
        <p:nvSpPr>
          <p:cNvPr id="14" name="テキスト ボックス 13"/>
          <p:cNvSpPr txBox="1"/>
          <p:nvPr/>
        </p:nvSpPr>
        <p:spPr>
          <a:xfrm>
            <a:off x="164010" y="3065048"/>
            <a:ext cx="1225272" cy="400110"/>
          </a:xfrm>
          <a:prstGeom prst="rect">
            <a:avLst/>
          </a:prstGeom>
          <a:noFill/>
          <a:ln>
            <a:solidFill>
              <a:schemeClr val="tx1">
                <a:lumMod val="50000"/>
                <a:lumOff val="50000"/>
              </a:schemeClr>
            </a:solidFill>
          </a:ln>
        </p:spPr>
        <p:txBody>
          <a:bodyPr wrap="none" rtlCol="0">
            <a:spAutoFit/>
          </a:bodyPr>
          <a:lstStyle/>
          <a:p>
            <a:pPr algn="l"/>
            <a:r>
              <a:rPr lang="en-US" altLang="ja-JP" sz="2000" b="1" dirty="0" smtClean="0">
                <a:latin typeface="Fujitsu Sans" panose="020B0404060202020204" pitchFamily="34" charset="0"/>
                <a:ea typeface="Meiryo UI" panose="020B0604030504040204" pitchFamily="50" charset="-128"/>
                <a:cs typeface="Meiryo UI" panose="020B0604030504040204" pitchFamily="50" charset="-128"/>
              </a:rPr>
              <a:t>Not Work</a:t>
            </a:r>
            <a:endParaRPr kumimoji="1" lang="ja-JP" altLang="en-US" sz="20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8932193" y="3055549"/>
            <a:ext cx="761940" cy="400110"/>
          </a:xfrm>
          <a:prstGeom prst="rect">
            <a:avLst/>
          </a:prstGeom>
          <a:noFill/>
          <a:ln>
            <a:solidFill>
              <a:schemeClr val="tx1">
                <a:lumMod val="50000"/>
                <a:lumOff val="50000"/>
              </a:schemeClr>
            </a:solidFill>
          </a:ln>
        </p:spPr>
        <p:txBody>
          <a:bodyPr wrap="none" rtlCol="0">
            <a:spAutoFit/>
          </a:bodyPr>
          <a:lstStyle/>
          <a:p>
            <a:pPr algn="l"/>
            <a:r>
              <a:rPr lang="en-US" altLang="ja-JP" sz="2000" b="1" dirty="0" smtClean="0">
                <a:latin typeface="Fujitsu Sans" panose="020B0404060202020204" pitchFamily="34" charset="0"/>
                <a:ea typeface="Meiryo UI" panose="020B0604030504040204" pitchFamily="50" charset="-128"/>
                <a:cs typeface="Meiryo UI" panose="020B0604030504040204" pitchFamily="50" charset="-128"/>
              </a:rPr>
              <a:t>Work</a:t>
            </a:r>
            <a:endParaRPr kumimoji="1" lang="ja-JP" altLang="en-US" sz="20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0" name="テキスト ボックス 19"/>
          <p:cNvSpPr txBox="1"/>
          <p:nvPr/>
        </p:nvSpPr>
        <p:spPr>
          <a:xfrm>
            <a:off x="4652760" y="896915"/>
            <a:ext cx="805029" cy="400110"/>
          </a:xfrm>
          <a:prstGeom prst="rect">
            <a:avLst/>
          </a:prstGeom>
          <a:noFill/>
          <a:ln>
            <a:solidFill>
              <a:schemeClr val="tx1">
                <a:lumMod val="50000"/>
                <a:lumOff val="50000"/>
              </a:schemeClr>
            </a:solidFill>
          </a:ln>
        </p:spPr>
        <p:txBody>
          <a:bodyPr wrap="none" rtlCol="0">
            <a:spAutoFit/>
          </a:bodyPr>
          <a:lstStyle/>
          <a:p>
            <a:pPr algn="l"/>
            <a:r>
              <a:rPr lang="en-US" altLang="ja-JP" sz="2000" b="1" dirty="0" smtClean="0">
                <a:latin typeface="Fujitsu Sans" panose="020B0404060202020204" pitchFamily="34" charset="0"/>
                <a:ea typeface="Meiryo UI" panose="020B0604030504040204" pitchFamily="50" charset="-128"/>
                <a:cs typeface="Meiryo UI" panose="020B0604030504040204" pitchFamily="50" charset="-128"/>
              </a:rPr>
              <a:t>Clean</a:t>
            </a:r>
            <a:endParaRPr kumimoji="1" lang="ja-JP" altLang="en-US" sz="20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1" name="テキスト ボックス 20"/>
          <p:cNvSpPr txBox="1"/>
          <p:nvPr/>
        </p:nvSpPr>
        <p:spPr>
          <a:xfrm>
            <a:off x="4595864" y="6288661"/>
            <a:ext cx="725968" cy="400110"/>
          </a:xfrm>
          <a:prstGeom prst="rect">
            <a:avLst/>
          </a:prstGeom>
          <a:noFill/>
          <a:ln>
            <a:solidFill>
              <a:schemeClr val="tx1">
                <a:lumMod val="50000"/>
                <a:lumOff val="50000"/>
              </a:schemeClr>
            </a:solidFill>
          </a:ln>
        </p:spPr>
        <p:txBody>
          <a:bodyPr wrap="none" rtlCol="0">
            <a:spAutoFit/>
          </a:bodyPr>
          <a:lstStyle/>
          <a:p>
            <a:pPr algn="l"/>
            <a:r>
              <a:rPr lang="en-US" altLang="ja-JP" sz="2000" b="1" dirty="0" smtClean="0">
                <a:latin typeface="Fujitsu Sans" panose="020B0404060202020204" pitchFamily="34" charset="0"/>
                <a:ea typeface="Meiryo UI" panose="020B0604030504040204" pitchFamily="50" charset="-128"/>
                <a:cs typeface="Meiryo UI" panose="020B0604030504040204" pitchFamily="50" charset="-128"/>
              </a:rPr>
              <a:t>Dirty</a:t>
            </a:r>
            <a:endParaRPr kumimoji="1" lang="ja-JP" altLang="en-US" sz="20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4" name="テキスト ボックス 23"/>
          <p:cNvSpPr txBox="1"/>
          <p:nvPr/>
        </p:nvSpPr>
        <p:spPr>
          <a:xfrm>
            <a:off x="170935" y="1035310"/>
            <a:ext cx="1777794" cy="400110"/>
          </a:xfrm>
          <a:prstGeom prst="rect">
            <a:avLst/>
          </a:prstGeom>
          <a:noFill/>
        </p:spPr>
        <p:txBody>
          <a:bodyPr wrap="none" rtlCol="0">
            <a:spAutoFit/>
          </a:bodyPr>
          <a:lstStyle/>
          <a:p>
            <a:pPr algn="l"/>
            <a:r>
              <a:rPr lang="en-US" altLang="ja-JP" sz="2000" b="1" dirty="0" smtClean="0">
                <a:latin typeface="Fujitsu Sans" panose="020B0404060202020204" pitchFamily="34" charset="0"/>
                <a:ea typeface="Meiryo UI" panose="020B0604030504040204" pitchFamily="50" charset="-128"/>
                <a:cs typeface="Meiryo UI" panose="020B0604030504040204" pitchFamily="50" charset="-128"/>
              </a:rPr>
              <a:t>Status of Code</a:t>
            </a:r>
            <a:endParaRPr kumimoji="1" lang="ja-JP" altLang="en-US" sz="20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23" name="右矢印 22"/>
          <p:cNvSpPr/>
          <p:nvPr/>
        </p:nvSpPr>
        <p:spPr bwMode="gray">
          <a:xfrm>
            <a:off x="1370270" y="5650588"/>
            <a:ext cx="6943002" cy="481379"/>
          </a:xfrm>
          <a:prstGeom prst="rightArrow">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6" name="右矢印 25"/>
          <p:cNvSpPr/>
          <p:nvPr/>
        </p:nvSpPr>
        <p:spPr bwMode="gray">
          <a:xfrm rot="16200000">
            <a:off x="6756467" y="3487205"/>
            <a:ext cx="3671489" cy="481379"/>
          </a:xfrm>
          <a:prstGeom prst="rightArrow">
            <a:avLst/>
          </a:prstGeom>
          <a:solidFill>
            <a:srgbClr val="F6E6E8"/>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28" name="角丸四角形吹き出し 27"/>
          <p:cNvSpPr/>
          <p:nvPr/>
        </p:nvSpPr>
        <p:spPr bwMode="gray">
          <a:xfrm>
            <a:off x="4696569" y="4796095"/>
            <a:ext cx="3480091" cy="650374"/>
          </a:xfrm>
          <a:prstGeom prst="wedgeRoundRectCallout">
            <a:avLst>
              <a:gd name="adj1" fmla="val 60721"/>
              <a:gd name="adj2" fmla="val 88105"/>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b="1" dirty="0" smtClean="0">
                <a:latin typeface="Fujitsu Sans" panose="020B0404060202020204" pitchFamily="34" charset="0"/>
                <a:ea typeface="Meiryo UI" panose="020B0604030504040204" pitchFamily="50" charset="-128"/>
              </a:rPr>
              <a:t>2. Keep code to be “Working”</a:t>
            </a:r>
          </a:p>
          <a:p>
            <a:pPr algn="l"/>
            <a:r>
              <a:rPr lang="en-US" altLang="ja-JP" sz="2000" b="1" dirty="0">
                <a:latin typeface="Fujitsu Sans" panose="020B0404060202020204" pitchFamily="34" charset="0"/>
                <a:ea typeface="Meiryo UI" panose="020B0604030504040204" pitchFamily="50" charset="-128"/>
              </a:rPr>
              <a:t> </a:t>
            </a:r>
            <a:r>
              <a:rPr lang="en-US" altLang="ja-JP" sz="2000" b="1" dirty="0" smtClean="0">
                <a:latin typeface="Fujitsu Sans" panose="020B0404060202020204" pitchFamily="34" charset="0"/>
                <a:ea typeface="Meiryo UI" panose="020B0604030504040204" pitchFamily="50" charset="-128"/>
              </a:rPr>
              <a:t>   </a:t>
            </a:r>
            <a:r>
              <a:rPr kumimoji="1" lang="en-US" altLang="ja-JP" sz="2000" b="1" dirty="0" smtClean="0">
                <a:latin typeface="Fujitsu Sans" panose="020B0404060202020204" pitchFamily="34" charset="0"/>
                <a:ea typeface="Meiryo UI" panose="020B0604030504040204" pitchFamily="50" charset="-128"/>
              </a:rPr>
              <a:t> by Auto Test</a:t>
            </a:r>
            <a:endParaRPr kumimoji="1" lang="ja-JP" altLang="en-US" sz="2000" b="1" dirty="0" smtClean="0">
              <a:latin typeface="Fujitsu Sans" panose="020B0404060202020204" pitchFamily="34" charset="0"/>
              <a:ea typeface="Meiryo UI" panose="020B0604030504040204" pitchFamily="50" charset="-128"/>
            </a:endParaRPr>
          </a:p>
        </p:txBody>
      </p:sp>
      <p:sp>
        <p:nvSpPr>
          <p:cNvPr id="29" name="角丸四角形吹き出し 28"/>
          <p:cNvSpPr/>
          <p:nvPr/>
        </p:nvSpPr>
        <p:spPr bwMode="gray">
          <a:xfrm>
            <a:off x="6091084" y="3026398"/>
            <a:ext cx="1873727" cy="416198"/>
          </a:xfrm>
          <a:prstGeom prst="wedgeRoundRectCallout">
            <a:avLst>
              <a:gd name="adj1" fmla="val 92569"/>
              <a:gd name="adj2" fmla="val 20174"/>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3. Refactoring</a:t>
            </a:r>
            <a:endParaRPr kumimoji="1" lang="ja-JP" altLang="en-US" sz="2000" dirty="0" smtClean="0">
              <a:latin typeface="Fujitsu Sans" panose="020B0404060202020204" pitchFamily="34" charset="0"/>
              <a:ea typeface="Meiryo UI" panose="020B0604030504040204" pitchFamily="50" charset="-128"/>
            </a:endParaRPr>
          </a:p>
        </p:txBody>
      </p:sp>
      <p:sp>
        <p:nvSpPr>
          <p:cNvPr id="30" name="角丸四角形吹き出し 29"/>
          <p:cNvSpPr/>
          <p:nvPr/>
        </p:nvSpPr>
        <p:spPr bwMode="gray">
          <a:xfrm>
            <a:off x="5656087" y="624959"/>
            <a:ext cx="2310671" cy="820926"/>
          </a:xfrm>
          <a:prstGeom prst="wedgeRoundRectCallout">
            <a:avLst>
              <a:gd name="adj1" fmla="val 62658"/>
              <a:gd name="adj2" fmla="val 37593"/>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b="1" dirty="0" smtClean="0">
                <a:latin typeface="Fujitsu Sans" panose="020B0404060202020204" pitchFamily="34" charset="0"/>
                <a:ea typeface="Meiryo UI" panose="020B0604030504040204" pitchFamily="50" charset="-128"/>
              </a:rPr>
              <a:t>4. Clean Code</a:t>
            </a:r>
          </a:p>
          <a:p>
            <a:pPr algn="l"/>
            <a:r>
              <a:rPr lang="en-US" altLang="ja-JP" sz="2400" b="1" dirty="0">
                <a:latin typeface="Fujitsu Sans" panose="020B0404060202020204" pitchFamily="34" charset="0"/>
                <a:ea typeface="Meiryo UI" panose="020B0604030504040204" pitchFamily="50" charset="-128"/>
              </a:rPr>
              <a:t> </a:t>
            </a:r>
            <a:r>
              <a:rPr lang="en-US" altLang="ja-JP" sz="2400" b="1" dirty="0" smtClean="0">
                <a:latin typeface="Fujitsu Sans" panose="020B0404060202020204" pitchFamily="34" charset="0"/>
                <a:ea typeface="Meiryo UI" panose="020B0604030504040204" pitchFamily="50" charset="-128"/>
              </a:rPr>
              <a:t>    that Works!!</a:t>
            </a:r>
            <a:endParaRPr kumimoji="1" lang="ja-JP" altLang="en-US" sz="2400" b="1" dirty="0" smtClean="0">
              <a:latin typeface="Fujitsu Sans" panose="020B0404060202020204" pitchFamily="34" charset="0"/>
              <a:ea typeface="Meiryo UI" panose="020B0604030504040204" pitchFamily="50" charset="-128"/>
            </a:endParaRPr>
          </a:p>
        </p:txBody>
      </p:sp>
      <p:sp>
        <p:nvSpPr>
          <p:cNvPr id="27" name="角丸四角形吹き出し 26"/>
          <p:cNvSpPr/>
          <p:nvPr/>
        </p:nvSpPr>
        <p:spPr bwMode="gray">
          <a:xfrm>
            <a:off x="186621" y="4835619"/>
            <a:ext cx="3483204" cy="571327"/>
          </a:xfrm>
          <a:prstGeom prst="wedgeRoundRectCallout">
            <a:avLst>
              <a:gd name="adj1" fmla="val 43511"/>
              <a:gd name="adj2" fmla="val 130183"/>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000" dirty="0" smtClean="0">
                <a:latin typeface="Fujitsu Sans" panose="020B0404060202020204" pitchFamily="34" charset="0"/>
                <a:ea typeface="Meiryo UI" panose="020B0604030504040204" pitchFamily="50" charset="-128"/>
              </a:rPr>
              <a:t>1. Create Dirty Code that Works</a:t>
            </a:r>
            <a:endParaRPr kumimoji="1" lang="ja-JP" altLang="en-US" sz="20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352714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Column : Words from a JP famous test engineer</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16</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Automated Unit </a:t>
            </a:r>
            <a:r>
              <a:rPr lang="en-US" altLang="ja-JP" sz="1800" dirty="0">
                <a:latin typeface="Fujitsu Sans" panose="020B0404060202020204" pitchFamily="34" charset="0"/>
                <a:ea typeface="Roboto Black" panose="02000000000000000000" pitchFamily="2" charset="0"/>
                <a:cs typeface="Calibri" panose="020F0502020204030204" pitchFamily="34" charset="0"/>
              </a:rPr>
              <a:t>Test?</a:t>
            </a:r>
          </a:p>
        </p:txBody>
      </p:sp>
      <p:sp>
        <p:nvSpPr>
          <p:cNvPr id="30" name="角丸四角形吹き出し 29"/>
          <p:cNvSpPr/>
          <p:nvPr/>
        </p:nvSpPr>
        <p:spPr bwMode="gray">
          <a:xfrm>
            <a:off x="406909" y="1006406"/>
            <a:ext cx="9223788" cy="4967407"/>
          </a:xfrm>
          <a:prstGeom prst="wedgeRoundRectCallout">
            <a:avLst>
              <a:gd name="adj1" fmla="val -43760"/>
              <a:gd name="adj2" fmla="val 57916"/>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800" dirty="0" smtClean="0">
                <a:latin typeface="Fujitsu Sans" panose="020B0404060202020204" pitchFamily="34" charset="0"/>
                <a:ea typeface="Meiryo UI" panose="020B0604030504040204" pitchFamily="50" charset="-128"/>
              </a:rPr>
              <a:t>  There are various merits of TDD, </a:t>
            </a:r>
            <a:br>
              <a:rPr lang="en-US" altLang="ja-JP" sz="2800" dirty="0" smtClean="0">
                <a:latin typeface="Fujitsu Sans" panose="020B0404060202020204" pitchFamily="34" charset="0"/>
                <a:ea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rPr>
              <a:t>  Developer Testing (another name of Unit Testing).</a:t>
            </a:r>
          </a:p>
          <a:p>
            <a:pPr algn="l"/>
            <a:endParaRPr lang="en-US" altLang="ja-JP" sz="2800" dirty="0">
              <a:latin typeface="Fujitsu Sans" panose="020B0404060202020204" pitchFamily="34" charset="0"/>
              <a:ea typeface="Meiryo UI" panose="020B0604030504040204" pitchFamily="50" charset="-128"/>
            </a:endParaRPr>
          </a:p>
          <a:p>
            <a:pPr algn="l"/>
            <a:r>
              <a:rPr lang="en-US" altLang="ja-JP" sz="2800" dirty="0" smtClean="0">
                <a:latin typeface="Fujitsu Sans" panose="020B0404060202020204" pitchFamily="34" charset="0"/>
                <a:ea typeface="Meiryo UI" panose="020B0604030504040204" pitchFamily="50" charset="-128"/>
              </a:rPr>
              <a:t>  But the </a:t>
            </a:r>
            <a:r>
              <a:rPr lang="en-US" altLang="ja-JP" sz="2800" b="1" dirty="0" smtClean="0">
                <a:latin typeface="Fujitsu Sans" panose="020B0404060202020204" pitchFamily="34" charset="0"/>
                <a:ea typeface="Meiryo UI" panose="020B0604030504040204" pitchFamily="50" charset="-128"/>
              </a:rPr>
              <a:t>big reasons </a:t>
            </a:r>
            <a:r>
              <a:rPr lang="en-US" altLang="ja-JP" sz="2800" dirty="0" smtClean="0">
                <a:latin typeface="Fujitsu Sans" panose="020B0404060202020204" pitchFamily="34" charset="0"/>
                <a:ea typeface="Meiryo UI" panose="020B0604030504040204" pitchFamily="50" charset="-128"/>
              </a:rPr>
              <a:t>to apply this</a:t>
            </a:r>
            <a:br>
              <a:rPr lang="en-US" altLang="ja-JP" sz="2800" dirty="0" smtClean="0">
                <a:latin typeface="Fujitsu Sans" panose="020B0404060202020204" pitchFamily="34" charset="0"/>
                <a:ea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rPr>
              <a:t>     are NOT regarding engineering</a:t>
            </a:r>
          </a:p>
          <a:p>
            <a:pPr algn="l"/>
            <a:r>
              <a:rPr lang="en-US" altLang="ja-JP" sz="2800" dirty="0" smtClean="0">
                <a:latin typeface="Fujitsu Sans" panose="020B0404060202020204" pitchFamily="34" charset="0"/>
                <a:ea typeface="Meiryo UI" panose="020B0604030504040204" pitchFamily="50" charset="-128"/>
              </a:rPr>
              <a:t>     are regarding </a:t>
            </a:r>
            <a:r>
              <a:rPr lang="en-US" altLang="ja-JP" sz="2800" b="1" dirty="0" smtClean="0">
                <a:latin typeface="Fujitsu Sans" panose="020B0404060202020204" pitchFamily="34" charset="0"/>
                <a:ea typeface="Meiryo UI" panose="020B0604030504040204" pitchFamily="50" charset="-128"/>
              </a:rPr>
              <a:t>psychology</a:t>
            </a:r>
            <a:endParaRPr lang="en-US" altLang="ja-JP" sz="2800" dirty="0" smtClean="0">
              <a:latin typeface="Fujitsu Sans" panose="020B0404060202020204" pitchFamily="34" charset="0"/>
              <a:ea typeface="Meiryo UI" panose="020B0604030504040204" pitchFamily="50" charset="-128"/>
            </a:endParaRPr>
          </a:p>
          <a:p>
            <a:pPr algn="l"/>
            <a:endParaRPr lang="en-US" altLang="ja-JP" sz="2800" dirty="0">
              <a:latin typeface="Fujitsu Sans" panose="020B0404060202020204" pitchFamily="34" charset="0"/>
              <a:ea typeface="Meiryo UI" panose="020B0604030504040204" pitchFamily="50" charset="-128"/>
            </a:endParaRPr>
          </a:p>
          <a:p>
            <a:pPr algn="l"/>
            <a:r>
              <a:rPr lang="en-US" altLang="ja-JP" sz="2800" dirty="0" smtClean="0">
                <a:latin typeface="Fujitsu Sans" panose="020B0404060202020204" pitchFamily="34" charset="0"/>
                <a:ea typeface="Meiryo UI" panose="020B0604030504040204" pitchFamily="50" charset="-128"/>
              </a:rPr>
              <a:t>  </a:t>
            </a:r>
            <a:endParaRPr lang="en-US" altLang="ja-JP" sz="2800" dirty="0">
              <a:latin typeface="Fujitsu Sans" panose="020B0404060202020204" pitchFamily="34" charset="0"/>
              <a:ea typeface="Meiryo UI" panose="020B0604030504040204" pitchFamily="50" charset="-128"/>
            </a:endParaRPr>
          </a:p>
        </p:txBody>
      </p:sp>
      <p:sp>
        <p:nvSpPr>
          <p:cNvPr id="22"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814196" y="4179415"/>
            <a:ext cx="7740326" cy="157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400" kern="0" dirty="0" smtClean="0">
                <a:latin typeface="+mn-lt"/>
              </a:rPr>
              <a:t> To get </a:t>
            </a:r>
            <a:r>
              <a:rPr lang="en-US" altLang="ja-JP" sz="2400" b="1" kern="0" dirty="0" smtClean="0">
                <a:latin typeface="+mn-lt"/>
              </a:rPr>
              <a:t>feedbacks</a:t>
            </a:r>
            <a:r>
              <a:rPr lang="en-US" altLang="ja-JP" sz="2400" kern="0" dirty="0" smtClean="0">
                <a:latin typeface="+mn-lt"/>
              </a:rPr>
              <a:t> immediately</a:t>
            </a:r>
          </a:p>
          <a:p>
            <a:pPr>
              <a:lnSpc>
                <a:spcPct val="100000"/>
              </a:lnSpc>
              <a:buFont typeface="Wingdings" pitchFamily="2" charset="2"/>
              <a:buChar char="l"/>
            </a:pPr>
            <a:r>
              <a:rPr lang="en-US" altLang="ja-JP" sz="2400" kern="0" dirty="0">
                <a:latin typeface="+mn-lt"/>
              </a:rPr>
              <a:t> To have </a:t>
            </a:r>
            <a:r>
              <a:rPr lang="en-US" altLang="ja-JP" sz="2400" b="1" kern="0" dirty="0" smtClean="0">
                <a:latin typeface="+mn-lt"/>
              </a:rPr>
              <a:t>confidence</a:t>
            </a:r>
            <a:r>
              <a:rPr lang="en-US" altLang="ja-JP" sz="2400" kern="0" dirty="0" smtClean="0">
                <a:latin typeface="+mn-lt"/>
              </a:rPr>
              <a:t> for codes which has been created</a:t>
            </a:r>
          </a:p>
          <a:p>
            <a:pPr>
              <a:lnSpc>
                <a:spcPct val="100000"/>
              </a:lnSpc>
              <a:buFont typeface="Wingdings" pitchFamily="2" charset="2"/>
              <a:buChar char="l"/>
            </a:pPr>
            <a:r>
              <a:rPr lang="en-US" altLang="ja-JP" sz="2400" kern="0" dirty="0" smtClean="0">
                <a:latin typeface="+mn-lt"/>
              </a:rPr>
              <a:t> To have </a:t>
            </a:r>
            <a:r>
              <a:rPr lang="en-US" altLang="ja-JP" sz="2400" b="1" kern="0" dirty="0" smtClean="0">
                <a:latin typeface="+mn-lt"/>
              </a:rPr>
              <a:t>confidence</a:t>
            </a:r>
            <a:r>
              <a:rPr lang="en-US" altLang="ja-JP" sz="2400" kern="0" dirty="0" smtClean="0">
                <a:latin typeface="+mn-lt"/>
              </a:rPr>
              <a:t> for codes which will be created</a:t>
            </a:r>
          </a:p>
        </p:txBody>
      </p:sp>
      <p:sp>
        <p:nvSpPr>
          <p:cNvPr id="25" name="Freeform 2750"/>
          <p:cNvSpPr>
            <a:spLocks noEditPoints="1"/>
          </p:cNvSpPr>
          <p:nvPr/>
        </p:nvSpPr>
        <p:spPr bwMode="auto">
          <a:xfrm>
            <a:off x="178343" y="5973813"/>
            <a:ext cx="817176" cy="817176"/>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Tree>
    <p:extLst>
      <p:ext uri="{BB962C8B-B14F-4D97-AF65-F5344CB8AC3E}">
        <p14:creationId xmlns:p14="http://schemas.microsoft.com/office/powerpoint/2010/main" val="700191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327564"/>
            <a:ext cx="4600575" cy="2057109"/>
          </a:xfrm>
        </p:spPr>
        <p:txBody>
          <a:bodyPr/>
          <a:lstStyle/>
          <a:p>
            <a:r>
              <a:rPr kumimoji="1" lang="en-US" altLang="ja-JP" dirty="0" smtClean="0"/>
              <a:t>Important</a:t>
            </a:r>
            <a:br>
              <a:rPr kumimoji="1" lang="en-US" altLang="ja-JP" dirty="0" smtClean="0"/>
            </a:br>
            <a:r>
              <a:rPr kumimoji="1" lang="en-US" altLang="ja-JP" dirty="0" smtClean="0"/>
              <a:t>Things</a:t>
            </a:r>
            <a:br>
              <a:rPr kumimoji="1" lang="en-US" altLang="ja-JP" dirty="0" smtClean="0"/>
            </a:br>
            <a:r>
              <a:rPr kumimoji="1" lang="en-US" altLang="ja-JP" dirty="0" smtClean="0"/>
              <a:t>to Implement</a:t>
            </a:r>
            <a:br>
              <a:rPr kumimoji="1" lang="en-US" altLang="ja-JP" dirty="0" smtClean="0"/>
            </a:br>
            <a:r>
              <a:rPr kumimoji="1" lang="en-US" altLang="ja-JP" dirty="0" smtClean="0"/>
              <a:t>Test Code</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2880438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Important Things to Implement Test </a:t>
            </a:r>
            <a:r>
              <a:rPr lang="en-US" altLang="ja-JP" dirty="0"/>
              <a:t>Code</a:t>
            </a: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18</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Important Things to Implement Test Code</a:t>
            </a:r>
          </a:p>
        </p:txBody>
      </p:sp>
      <p:sp>
        <p:nvSpPr>
          <p:cNvPr id="8" name="正方形/長方形 7">
            <a:extLst>
              <a:ext uri="{FF2B5EF4-FFF2-40B4-BE49-F238E27FC236}">
                <a16:creationId xmlns:a16="http://schemas.microsoft.com/office/drawing/2014/main" xmlns="" id="{0F9C65CE-ACFE-49F0-8186-09321560DBDE}"/>
              </a:ext>
            </a:extLst>
          </p:cNvPr>
          <p:cNvSpPr/>
          <p:nvPr/>
        </p:nvSpPr>
        <p:spPr bwMode="gray">
          <a:xfrm>
            <a:off x="1454509" y="2024885"/>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dirty="0" smtClean="0">
                <a:latin typeface="+mn-lt"/>
              </a:rPr>
              <a:t>Independent</a:t>
            </a:r>
            <a:endParaRPr kumimoji="1" lang="ja-JP" altLang="en-US" sz="3200" b="1" kern="0" dirty="0">
              <a:latin typeface="+mn-lt"/>
              <a:ea typeface="Meiryo UI" panose="020B0604030504040204" pitchFamily="50" charset="-128"/>
            </a:endParaRPr>
          </a:p>
        </p:txBody>
      </p:sp>
      <p:sp>
        <p:nvSpPr>
          <p:cNvPr id="9" name="正方形/長方形 8">
            <a:extLst>
              <a:ext uri="{FF2B5EF4-FFF2-40B4-BE49-F238E27FC236}">
                <a16:creationId xmlns:a16="http://schemas.microsoft.com/office/drawing/2014/main" xmlns="" id="{904A1B75-ED39-455B-B23C-B7A0917C3507}"/>
              </a:ext>
            </a:extLst>
          </p:cNvPr>
          <p:cNvSpPr/>
          <p:nvPr/>
        </p:nvSpPr>
        <p:spPr bwMode="gray">
          <a:xfrm>
            <a:off x="584272" y="2024885"/>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0" name="正方形/長方形 9">
            <a:extLst>
              <a:ext uri="{FF2B5EF4-FFF2-40B4-BE49-F238E27FC236}">
                <a16:creationId xmlns:a16="http://schemas.microsoft.com/office/drawing/2014/main" xmlns="" id="{0F9C65CE-ACFE-49F0-8186-09321560DBDE}"/>
              </a:ext>
            </a:extLst>
          </p:cNvPr>
          <p:cNvSpPr/>
          <p:nvPr/>
        </p:nvSpPr>
        <p:spPr bwMode="gray">
          <a:xfrm>
            <a:off x="1454509" y="3072635"/>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dirty="0" smtClean="0">
                <a:latin typeface="+mn-lt"/>
              </a:rPr>
              <a:t>Repeatable</a:t>
            </a:r>
            <a:endParaRPr kumimoji="1" lang="ja-JP" altLang="en-US" sz="3200" b="1" kern="0" dirty="0">
              <a:latin typeface="+mn-lt"/>
              <a:ea typeface="Meiryo UI" panose="020B0604030504040204" pitchFamily="50" charset="-128"/>
            </a:endParaRPr>
          </a:p>
        </p:txBody>
      </p:sp>
      <p:sp>
        <p:nvSpPr>
          <p:cNvPr id="11" name="正方形/長方形 10">
            <a:extLst>
              <a:ext uri="{FF2B5EF4-FFF2-40B4-BE49-F238E27FC236}">
                <a16:creationId xmlns:a16="http://schemas.microsoft.com/office/drawing/2014/main" xmlns="" id="{904A1B75-ED39-455B-B23C-B7A0917C3507}"/>
              </a:ext>
            </a:extLst>
          </p:cNvPr>
          <p:cNvSpPr/>
          <p:nvPr/>
        </p:nvSpPr>
        <p:spPr bwMode="gray">
          <a:xfrm>
            <a:off x="584272" y="3072635"/>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xmlns="" id="{0F9C65CE-ACFE-49F0-8186-09321560DBDE}"/>
              </a:ext>
            </a:extLst>
          </p:cNvPr>
          <p:cNvSpPr/>
          <p:nvPr/>
        </p:nvSpPr>
        <p:spPr bwMode="gray">
          <a:xfrm>
            <a:off x="1454509" y="4120385"/>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dirty="0" smtClean="0">
                <a:latin typeface="+mn-lt"/>
              </a:rPr>
              <a:t>Readable for human</a:t>
            </a:r>
            <a:endParaRPr kumimoji="1" lang="ja-JP" altLang="en-US" sz="3200" b="1" kern="0" dirty="0">
              <a:latin typeface="+mn-lt"/>
              <a:ea typeface="Meiryo UI" panose="020B0604030504040204" pitchFamily="50" charset="-128"/>
            </a:endParaRPr>
          </a:p>
        </p:txBody>
      </p:sp>
      <p:sp>
        <p:nvSpPr>
          <p:cNvPr id="13" name="正方形/長方形 12">
            <a:extLst>
              <a:ext uri="{FF2B5EF4-FFF2-40B4-BE49-F238E27FC236}">
                <a16:creationId xmlns:a16="http://schemas.microsoft.com/office/drawing/2014/main" xmlns="" id="{904A1B75-ED39-455B-B23C-B7A0917C3507}"/>
              </a:ext>
            </a:extLst>
          </p:cNvPr>
          <p:cNvSpPr/>
          <p:nvPr/>
        </p:nvSpPr>
        <p:spPr bwMode="gray">
          <a:xfrm>
            <a:off x="584272" y="4120385"/>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4" name="正方形/長方形 13">
            <a:extLst>
              <a:ext uri="{FF2B5EF4-FFF2-40B4-BE49-F238E27FC236}">
                <a16:creationId xmlns:a16="http://schemas.microsoft.com/office/drawing/2014/main" xmlns="" id="{0F9C65CE-ACFE-49F0-8186-09321560DBDE}"/>
              </a:ext>
            </a:extLst>
          </p:cNvPr>
          <p:cNvSpPr/>
          <p:nvPr/>
        </p:nvSpPr>
        <p:spPr bwMode="gray">
          <a:xfrm>
            <a:off x="1454509" y="5168135"/>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dirty="0" smtClean="0">
                <a:latin typeface="+mn-lt"/>
              </a:rPr>
              <a:t>Clear for the testing target</a:t>
            </a:r>
            <a:endParaRPr kumimoji="1" lang="ja-JP" altLang="en-US" sz="3200" b="1" kern="0" dirty="0">
              <a:latin typeface="+mn-lt"/>
              <a:ea typeface="Meiryo UI" panose="020B0604030504040204" pitchFamily="50" charset="-128"/>
            </a:endParaRPr>
          </a:p>
        </p:txBody>
      </p:sp>
      <p:sp>
        <p:nvSpPr>
          <p:cNvPr id="15" name="正方形/長方形 14">
            <a:extLst>
              <a:ext uri="{FF2B5EF4-FFF2-40B4-BE49-F238E27FC236}">
                <a16:creationId xmlns:a16="http://schemas.microsoft.com/office/drawing/2014/main" xmlns="" id="{904A1B75-ED39-455B-B23C-B7A0917C3507}"/>
              </a:ext>
            </a:extLst>
          </p:cNvPr>
          <p:cNvSpPr/>
          <p:nvPr/>
        </p:nvSpPr>
        <p:spPr bwMode="gray">
          <a:xfrm>
            <a:off x="584272" y="5168135"/>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6" name="テキスト ボックス 15"/>
          <p:cNvSpPr txBox="1"/>
          <p:nvPr/>
        </p:nvSpPr>
        <p:spPr>
          <a:xfrm>
            <a:off x="170935" y="1372023"/>
            <a:ext cx="3122971"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Test Code should be</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57020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47974"/>
            <a:ext cx="4600575" cy="1536699"/>
          </a:xfrm>
        </p:spPr>
        <p:txBody>
          <a:bodyPr/>
          <a:lstStyle/>
          <a:p>
            <a:r>
              <a:rPr kumimoji="1" lang="en-US" altLang="ja-JP" dirty="0"/>
              <a:t>Training</a:t>
            </a:r>
            <a:r>
              <a:rPr lang="en-US" altLang="ja-JP" dirty="0"/>
              <a:t/>
            </a:r>
            <a:br>
              <a:rPr lang="en-US" altLang="ja-JP" dirty="0"/>
            </a:br>
            <a:r>
              <a:rPr lang="en-US" altLang="ja-JP" dirty="0"/>
              <a:t>Introduction</a:t>
            </a:r>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2193621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Important Things to Implement Test </a:t>
            </a:r>
            <a:r>
              <a:rPr lang="en-US" altLang="ja-JP" dirty="0"/>
              <a:t>Code</a:t>
            </a: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19</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Important Things to Implement Test Code</a:t>
            </a:r>
          </a:p>
        </p:txBody>
      </p:sp>
      <p:sp>
        <p:nvSpPr>
          <p:cNvPr id="8" name="正方形/長方形 7">
            <a:extLst>
              <a:ext uri="{FF2B5EF4-FFF2-40B4-BE49-F238E27FC236}">
                <a16:creationId xmlns:a16="http://schemas.microsoft.com/office/drawing/2014/main" xmlns="" id="{0F9C65CE-ACFE-49F0-8186-09321560DBDE}"/>
              </a:ext>
            </a:extLst>
          </p:cNvPr>
          <p:cNvSpPr/>
          <p:nvPr/>
        </p:nvSpPr>
        <p:spPr bwMode="gray">
          <a:xfrm>
            <a:off x="1454509" y="1555437"/>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dirty="0" smtClean="0">
                <a:latin typeface="+mn-lt"/>
              </a:rPr>
              <a:t>Independent</a:t>
            </a:r>
            <a:endParaRPr kumimoji="1" lang="ja-JP" altLang="en-US" sz="3200" b="1" kern="0" dirty="0">
              <a:latin typeface="+mn-lt"/>
              <a:ea typeface="Meiryo UI" panose="020B0604030504040204" pitchFamily="50" charset="-128"/>
            </a:endParaRPr>
          </a:p>
        </p:txBody>
      </p:sp>
      <p:sp>
        <p:nvSpPr>
          <p:cNvPr id="9" name="正方形/長方形 8">
            <a:extLst>
              <a:ext uri="{FF2B5EF4-FFF2-40B4-BE49-F238E27FC236}">
                <a16:creationId xmlns:a16="http://schemas.microsoft.com/office/drawing/2014/main" xmlns="" id="{904A1B75-ED39-455B-B23C-B7A0917C3507}"/>
              </a:ext>
            </a:extLst>
          </p:cNvPr>
          <p:cNvSpPr/>
          <p:nvPr/>
        </p:nvSpPr>
        <p:spPr bwMode="gray">
          <a:xfrm>
            <a:off x="584272" y="1555437"/>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1</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16" name="テキスト ボックス 15"/>
          <p:cNvSpPr txBox="1"/>
          <p:nvPr/>
        </p:nvSpPr>
        <p:spPr>
          <a:xfrm>
            <a:off x="170935" y="1005764"/>
            <a:ext cx="3122971"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Test Code should be</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7"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492564" y="2489696"/>
            <a:ext cx="9413435" cy="157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400" kern="0" dirty="0" smtClean="0">
                <a:latin typeface="+mn-lt"/>
              </a:rPr>
              <a:t> Each test case should be executable independent from other cases</a:t>
            </a:r>
          </a:p>
          <a:p>
            <a:pPr lvl="1">
              <a:lnSpc>
                <a:spcPct val="100000"/>
              </a:lnSpc>
              <a:buFont typeface="Wingdings" pitchFamily="2" charset="2"/>
              <a:buChar char="l"/>
            </a:pPr>
            <a:r>
              <a:rPr lang="en-US" altLang="ja-JP" sz="2200" kern="0" dirty="0" smtClean="0">
                <a:latin typeface="+mn-lt"/>
              </a:rPr>
              <a:t>Bad Examples</a:t>
            </a:r>
          </a:p>
          <a:p>
            <a:pPr lvl="2">
              <a:lnSpc>
                <a:spcPct val="100000"/>
              </a:lnSpc>
              <a:buFont typeface="Wingdings" pitchFamily="2" charset="2"/>
              <a:buChar char="l"/>
            </a:pPr>
            <a:r>
              <a:rPr lang="en-US" altLang="ja-JP" sz="2000" kern="0" dirty="0">
                <a:latin typeface="+mn-lt"/>
              </a:rPr>
              <a:t> </a:t>
            </a:r>
            <a:r>
              <a:rPr lang="en-US" altLang="ja-JP" sz="2000" kern="0" dirty="0" smtClean="0">
                <a:latin typeface="+mn-lt"/>
              </a:rPr>
              <a:t>1. Test Case A : Add users(User A, B) to the database</a:t>
            </a:r>
          </a:p>
          <a:p>
            <a:pPr lvl="2">
              <a:lnSpc>
                <a:spcPct val="100000"/>
              </a:lnSpc>
              <a:buFont typeface="Wingdings" pitchFamily="2" charset="2"/>
              <a:buChar char="l"/>
            </a:pPr>
            <a:r>
              <a:rPr lang="en-US" altLang="ja-JP" sz="2000" kern="0" dirty="0">
                <a:latin typeface="+mn-lt"/>
              </a:rPr>
              <a:t> </a:t>
            </a:r>
            <a:r>
              <a:rPr lang="en-US" altLang="ja-JP" sz="2000" kern="0" dirty="0" smtClean="0">
                <a:latin typeface="+mn-lt"/>
              </a:rPr>
              <a:t>2. Test Case B : Update information of User A from the database</a:t>
            </a:r>
          </a:p>
          <a:p>
            <a:pPr lvl="2">
              <a:lnSpc>
                <a:spcPct val="100000"/>
              </a:lnSpc>
              <a:buFont typeface="Wingdings" pitchFamily="2" charset="2"/>
              <a:buChar char="l"/>
            </a:pPr>
            <a:r>
              <a:rPr lang="en-US" altLang="ja-JP" sz="2000" kern="0" dirty="0">
                <a:latin typeface="+mn-lt"/>
              </a:rPr>
              <a:t> </a:t>
            </a:r>
            <a:r>
              <a:rPr lang="en-US" altLang="ja-JP" sz="2000" kern="0" dirty="0" smtClean="0">
                <a:latin typeface="+mn-lt"/>
              </a:rPr>
              <a:t>3. Test Case C : Get information of User A and output to the screen</a:t>
            </a:r>
          </a:p>
          <a:p>
            <a:pPr lvl="1">
              <a:lnSpc>
                <a:spcPct val="100000"/>
              </a:lnSpc>
              <a:buFont typeface="Wingdings" pitchFamily="2" charset="2"/>
              <a:buChar char="l"/>
            </a:pPr>
            <a:endParaRPr lang="en-US" altLang="ja-JP" sz="2200" kern="0" dirty="0" smtClean="0">
              <a:latin typeface="+mn-lt"/>
            </a:endParaRPr>
          </a:p>
          <a:p>
            <a:pPr>
              <a:lnSpc>
                <a:spcPct val="100000"/>
              </a:lnSpc>
              <a:buFont typeface="Wingdings" pitchFamily="2" charset="2"/>
              <a:buChar char="l"/>
            </a:pPr>
            <a:r>
              <a:rPr lang="en-US" altLang="ja-JP" sz="2400" kern="0" dirty="0">
                <a:latin typeface="+mn-lt"/>
              </a:rPr>
              <a:t> </a:t>
            </a:r>
            <a:r>
              <a:rPr lang="en-US" altLang="ja-JP" sz="2400" kern="0" dirty="0" smtClean="0">
                <a:latin typeface="+mn-lt"/>
              </a:rPr>
              <a:t>If we lose the independency of each test case</a:t>
            </a:r>
          </a:p>
          <a:p>
            <a:pPr lvl="1">
              <a:lnSpc>
                <a:spcPct val="100000"/>
              </a:lnSpc>
              <a:buFont typeface="Wingdings" pitchFamily="2" charset="2"/>
              <a:buChar char="l"/>
            </a:pPr>
            <a:r>
              <a:rPr lang="en-US" altLang="ja-JP" sz="2200" kern="0" dirty="0" smtClean="0">
                <a:latin typeface="+mn-lt"/>
              </a:rPr>
              <a:t>It would cause the decreasing </a:t>
            </a:r>
            <a:r>
              <a:rPr lang="en-US" altLang="ja-JP" sz="2200" kern="0" dirty="0">
                <a:latin typeface="+mn-lt"/>
              </a:rPr>
              <a:t>of </a:t>
            </a:r>
            <a:r>
              <a:rPr lang="en-US" altLang="ja-JP" sz="2200" b="1" kern="0" dirty="0" err="1" smtClean="0">
                <a:latin typeface="+mn-lt"/>
              </a:rPr>
              <a:t>maintenanceability</a:t>
            </a:r>
            <a:r>
              <a:rPr lang="en-US" altLang="ja-JP" sz="2200" b="1" kern="0" dirty="0" smtClean="0">
                <a:latin typeface="+mn-lt"/>
              </a:rPr>
              <a:t> of test code</a:t>
            </a:r>
          </a:p>
        </p:txBody>
      </p:sp>
    </p:spTree>
    <p:extLst>
      <p:ext uri="{BB962C8B-B14F-4D97-AF65-F5344CB8AC3E}">
        <p14:creationId xmlns:p14="http://schemas.microsoft.com/office/powerpoint/2010/main" val="4270864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xmlns="" id="{0F9C65CE-ACFE-49F0-8186-09321560DBDE}"/>
              </a:ext>
            </a:extLst>
          </p:cNvPr>
          <p:cNvSpPr/>
          <p:nvPr/>
        </p:nvSpPr>
        <p:spPr bwMode="gray">
          <a:xfrm>
            <a:off x="1454509" y="1555437"/>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dirty="0" smtClean="0">
                <a:latin typeface="+mn-lt"/>
              </a:rPr>
              <a:t>Repeatable</a:t>
            </a:r>
            <a:endParaRPr kumimoji="1" lang="ja-JP" altLang="en-US" sz="3200" b="1" kern="0" dirty="0">
              <a:latin typeface="+mn-lt"/>
              <a:ea typeface="Meiryo UI" panose="020B0604030504040204" pitchFamily="50" charset="-128"/>
            </a:endParaRPr>
          </a:p>
        </p:txBody>
      </p:sp>
      <p:sp>
        <p:nvSpPr>
          <p:cNvPr id="11" name="正方形/長方形 10">
            <a:extLst>
              <a:ext uri="{FF2B5EF4-FFF2-40B4-BE49-F238E27FC236}">
                <a16:creationId xmlns:a16="http://schemas.microsoft.com/office/drawing/2014/main" xmlns="" id="{904A1B75-ED39-455B-B23C-B7A0917C3507}"/>
              </a:ext>
            </a:extLst>
          </p:cNvPr>
          <p:cNvSpPr/>
          <p:nvPr/>
        </p:nvSpPr>
        <p:spPr bwMode="gray">
          <a:xfrm>
            <a:off x="584272" y="1555437"/>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smtClean="0"/>
              <a:t>Important Things to Implement Test </a:t>
            </a:r>
            <a:r>
              <a:rPr lang="en-US" altLang="ja-JP" dirty="0"/>
              <a:t>Code</a:t>
            </a: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20</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Important Things to Implement Test Code</a:t>
            </a:r>
          </a:p>
        </p:txBody>
      </p:sp>
      <p:sp>
        <p:nvSpPr>
          <p:cNvPr id="16" name="テキスト ボックス 15"/>
          <p:cNvSpPr txBox="1"/>
          <p:nvPr/>
        </p:nvSpPr>
        <p:spPr>
          <a:xfrm>
            <a:off x="170935" y="1005764"/>
            <a:ext cx="3122971"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Test Code should be</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7"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492564" y="2489696"/>
            <a:ext cx="9413435" cy="4147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400" kern="0" dirty="0" smtClean="0">
                <a:latin typeface="+mn-lt"/>
              </a:rPr>
              <a:t> Each test case should end with same result even</a:t>
            </a:r>
          </a:p>
          <a:p>
            <a:pPr lvl="1">
              <a:lnSpc>
                <a:spcPct val="100000"/>
              </a:lnSpc>
              <a:buFont typeface="Wingdings" pitchFamily="2" charset="2"/>
              <a:buChar char="l"/>
            </a:pPr>
            <a:r>
              <a:rPr lang="en-US" altLang="ja-JP" sz="2200" kern="0" dirty="0" smtClean="0">
                <a:latin typeface="+mn-lt"/>
              </a:rPr>
              <a:t> Executed any times</a:t>
            </a:r>
          </a:p>
          <a:p>
            <a:pPr lvl="1">
              <a:lnSpc>
                <a:spcPct val="100000"/>
              </a:lnSpc>
              <a:buFont typeface="Wingdings" pitchFamily="2" charset="2"/>
              <a:buChar char="l"/>
            </a:pPr>
            <a:r>
              <a:rPr lang="en-US" altLang="ja-JP" sz="2200" kern="0" dirty="0" smtClean="0">
                <a:latin typeface="+mn-lt"/>
              </a:rPr>
              <a:t> Executed on any environment</a:t>
            </a:r>
            <a:br>
              <a:rPr lang="en-US" altLang="ja-JP" sz="2200" kern="0" dirty="0" smtClean="0">
                <a:latin typeface="+mn-lt"/>
              </a:rPr>
            </a:br>
            <a:endParaRPr lang="en-US" altLang="ja-JP" sz="2200" kern="0" dirty="0" smtClean="0">
              <a:latin typeface="+mn-lt"/>
            </a:endParaRPr>
          </a:p>
          <a:p>
            <a:pPr>
              <a:lnSpc>
                <a:spcPct val="100000"/>
              </a:lnSpc>
              <a:buFont typeface="Wingdings" pitchFamily="2" charset="2"/>
              <a:buChar char="l"/>
            </a:pPr>
            <a:r>
              <a:rPr lang="en-US" altLang="ja-JP" sz="2400" kern="0" dirty="0" smtClean="0">
                <a:latin typeface="+mn-lt"/>
              </a:rPr>
              <a:t> If we lose the repeatability of each test case</a:t>
            </a:r>
          </a:p>
          <a:p>
            <a:pPr lvl="1">
              <a:lnSpc>
                <a:spcPct val="100000"/>
              </a:lnSpc>
              <a:buFont typeface="Wingdings" pitchFamily="2" charset="2"/>
              <a:buChar char="l"/>
            </a:pPr>
            <a:r>
              <a:rPr lang="en-US" altLang="ja-JP" sz="2200" kern="0" dirty="0" smtClean="0">
                <a:latin typeface="+mn-lt"/>
              </a:rPr>
              <a:t> We can’t be recognize the status of production code</a:t>
            </a:r>
          </a:p>
          <a:p>
            <a:pPr lvl="2">
              <a:lnSpc>
                <a:spcPct val="100000"/>
              </a:lnSpc>
              <a:buFont typeface="Wingdings" pitchFamily="2" charset="2"/>
              <a:buChar char="l"/>
            </a:pPr>
            <a:r>
              <a:rPr lang="en-US" altLang="ja-JP" sz="2000" kern="0" dirty="0">
                <a:latin typeface="+mn-lt"/>
              </a:rPr>
              <a:t> </a:t>
            </a:r>
            <a:r>
              <a:rPr lang="en-US" altLang="ja-JP" sz="2000" kern="0" dirty="0" smtClean="0">
                <a:latin typeface="+mn-lt"/>
              </a:rPr>
              <a:t>Misunderstand the passed case by luck as an exact result</a:t>
            </a:r>
          </a:p>
          <a:p>
            <a:pPr lvl="1">
              <a:lnSpc>
                <a:spcPct val="100000"/>
              </a:lnSpc>
              <a:buFont typeface="Wingdings" pitchFamily="2" charset="2"/>
              <a:buChar char="l"/>
            </a:pPr>
            <a:r>
              <a:rPr lang="en-US" altLang="ja-JP" sz="2200" kern="0" dirty="0">
                <a:latin typeface="+mn-lt"/>
              </a:rPr>
              <a:t> </a:t>
            </a:r>
            <a:r>
              <a:rPr lang="en-US" altLang="ja-JP" sz="2200" kern="0" dirty="0" smtClean="0">
                <a:latin typeface="+mn-lt"/>
              </a:rPr>
              <a:t>It takes time to research the cause of a failed case</a:t>
            </a:r>
          </a:p>
          <a:p>
            <a:pPr lvl="1">
              <a:lnSpc>
                <a:spcPct val="100000"/>
              </a:lnSpc>
              <a:buFont typeface="Wingdings" pitchFamily="2" charset="2"/>
              <a:buChar char="l"/>
            </a:pPr>
            <a:r>
              <a:rPr lang="en-US" altLang="ja-JP" sz="2200" kern="0" dirty="0">
                <a:latin typeface="+mn-lt"/>
              </a:rPr>
              <a:t> </a:t>
            </a:r>
            <a:r>
              <a:rPr lang="en-US" altLang="ja-JP" sz="2200" kern="0" dirty="0" smtClean="0">
                <a:latin typeface="+mn-lt"/>
              </a:rPr>
              <a:t>It becomes usual that the test case sometimes failed</a:t>
            </a:r>
            <a:br>
              <a:rPr lang="en-US" altLang="ja-JP" sz="2200" kern="0" dirty="0" smtClean="0">
                <a:latin typeface="+mn-lt"/>
              </a:rPr>
            </a:br>
            <a:r>
              <a:rPr lang="en-US" altLang="ja-JP" sz="2200" kern="0" dirty="0" smtClean="0">
                <a:latin typeface="+mn-lt"/>
              </a:rPr>
              <a:t>   and overlook the truly danger failed case</a:t>
            </a:r>
          </a:p>
        </p:txBody>
      </p:sp>
    </p:spTree>
    <p:extLst>
      <p:ext uri="{BB962C8B-B14F-4D97-AF65-F5344CB8AC3E}">
        <p14:creationId xmlns:p14="http://schemas.microsoft.com/office/powerpoint/2010/main" val="2790066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xmlns="" id="{0F9C65CE-ACFE-49F0-8186-09321560DBDE}"/>
              </a:ext>
            </a:extLst>
          </p:cNvPr>
          <p:cNvSpPr/>
          <p:nvPr/>
        </p:nvSpPr>
        <p:spPr bwMode="gray">
          <a:xfrm>
            <a:off x="1454509" y="1542178"/>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dirty="0" smtClean="0">
                <a:latin typeface="+mn-lt"/>
              </a:rPr>
              <a:t>Readable for human</a:t>
            </a:r>
            <a:endParaRPr kumimoji="1" lang="ja-JP" altLang="en-US" sz="3200" b="1" kern="0" dirty="0">
              <a:latin typeface="+mn-lt"/>
              <a:ea typeface="Meiryo UI" panose="020B0604030504040204" pitchFamily="50" charset="-128"/>
            </a:endParaRPr>
          </a:p>
        </p:txBody>
      </p:sp>
      <p:sp>
        <p:nvSpPr>
          <p:cNvPr id="12" name="正方形/長方形 11">
            <a:extLst>
              <a:ext uri="{FF2B5EF4-FFF2-40B4-BE49-F238E27FC236}">
                <a16:creationId xmlns:a16="http://schemas.microsoft.com/office/drawing/2014/main" xmlns="" id="{904A1B75-ED39-455B-B23C-B7A0917C3507}"/>
              </a:ext>
            </a:extLst>
          </p:cNvPr>
          <p:cNvSpPr/>
          <p:nvPr/>
        </p:nvSpPr>
        <p:spPr bwMode="gray">
          <a:xfrm>
            <a:off x="584272" y="1542178"/>
            <a:ext cx="725489" cy="673427"/>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smtClean="0"/>
              <a:t>Important Things to Implement Test </a:t>
            </a:r>
            <a:r>
              <a:rPr lang="en-US" altLang="ja-JP" dirty="0"/>
              <a:t>Code</a:t>
            </a: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21</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Important Things to Implement Test Code</a:t>
            </a:r>
          </a:p>
        </p:txBody>
      </p:sp>
      <p:sp>
        <p:nvSpPr>
          <p:cNvPr id="16" name="テキスト ボックス 15"/>
          <p:cNvSpPr txBox="1"/>
          <p:nvPr/>
        </p:nvSpPr>
        <p:spPr>
          <a:xfrm>
            <a:off x="170935" y="1005764"/>
            <a:ext cx="3122971"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Test Code should be</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7"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492564" y="2489696"/>
            <a:ext cx="9413435" cy="4147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400" kern="0" dirty="0" smtClean="0">
                <a:latin typeface="+mn-lt"/>
              </a:rPr>
              <a:t> Each test case should be as </a:t>
            </a:r>
            <a:r>
              <a:rPr lang="en-US" altLang="ja-JP" sz="2400" b="1" kern="0" dirty="0" smtClean="0">
                <a:latin typeface="+mn-lt"/>
              </a:rPr>
              <a:t>READABLE</a:t>
            </a:r>
            <a:r>
              <a:rPr lang="en-US" altLang="ja-JP" sz="2400" kern="0" dirty="0" smtClean="0">
                <a:latin typeface="+mn-lt"/>
              </a:rPr>
              <a:t> for human as possible</a:t>
            </a:r>
          </a:p>
          <a:p>
            <a:pPr>
              <a:lnSpc>
                <a:spcPct val="100000"/>
              </a:lnSpc>
              <a:buFont typeface="Wingdings" pitchFamily="2" charset="2"/>
              <a:buChar char="l"/>
            </a:pPr>
            <a:r>
              <a:rPr lang="en-US" altLang="ja-JP" sz="2400" kern="0" dirty="0" smtClean="0">
                <a:latin typeface="+mn-lt"/>
              </a:rPr>
              <a:t> Test code can </a:t>
            </a:r>
            <a:r>
              <a:rPr lang="en-US" altLang="ja-JP" sz="2400" b="1" kern="0" dirty="0" smtClean="0">
                <a:latin typeface="+mn-lt"/>
              </a:rPr>
              <a:t>be the most detailed specification </a:t>
            </a:r>
            <a:r>
              <a:rPr lang="en-US" altLang="ja-JP" sz="2400" kern="0" dirty="0" smtClean="0">
                <a:latin typeface="+mn-lt"/>
              </a:rPr>
              <a:t>for production code</a:t>
            </a:r>
          </a:p>
          <a:p>
            <a:pPr lvl="1">
              <a:lnSpc>
                <a:spcPct val="100000"/>
              </a:lnSpc>
              <a:buFont typeface="Wingdings" pitchFamily="2" charset="2"/>
              <a:buChar char="l"/>
            </a:pPr>
            <a:r>
              <a:rPr lang="en-US" altLang="ja-JP" sz="2200" kern="0" dirty="0" smtClean="0">
                <a:latin typeface="+mn-lt"/>
              </a:rPr>
              <a:t> describe the spec so clearly that it is executable as a program</a:t>
            </a:r>
          </a:p>
          <a:p>
            <a:pPr>
              <a:lnSpc>
                <a:spcPct val="100000"/>
              </a:lnSpc>
              <a:buFont typeface="Wingdings" pitchFamily="2" charset="2"/>
              <a:buChar char="l"/>
            </a:pPr>
            <a:r>
              <a:rPr lang="en-US" altLang="ja-JP" sz="2400" kern="0" dirty="0" smtClean="0">
                <a:latin typeface="+mn-lt"/>
              </a:rPr>
              <a:t> Hence, it could be the best document for your team members</a:t>
            </a:r>
          </a:p>
          <a:p>
            <a:pPr lvl="1">
              <a:lnSpc>
                <a:spcPct val="100000"/>
              </a:lnSpc>
              <a:buFont typeface="Wingdings" pitchFamily="2" charset="2"/>
              <a:buChar char="l"/>
            </a:pPr>
            <a:r>
              <a:rPr lang="en-US" altLang="ja-JP" sz="2200" kern="0" dirty="0" smtClean="0">
                <a:latin typeface="+mn-lt"/>
              </a:rPr>
              <a:t>Who has taken over the production code, new members, etc.</a:t>
            </a:r>
          </a:p>
        </p:txBody>
      </p:sp>
    </p:spTree>
    <p:extLst>
      <p:ext uri="{BB962C8B-B14F-4D97-AF65-F5344CB8AC3E}">
        <p14:creationId xmlns:p14="http://schemas.microsoft.com/office/powerpoint/2010/main" val="3319541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xmlns="" id="{904A1B75-ED39-455B-B23C-B7A0917C3507}"/>
              </a:ext>
            </a:extLst>
          </p:cNvPr>
          <p:cNvSpPr/>
          <p:nvPr/>
        </p:nvSpPr>
        <p:spPr bwMode="gray">
          <a:xfrm>
            <a:off x="584272" y="1555438"/>
            <a:ext cx="725489" cy="660168"/>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smtClean="0">
                <a:solidFill>
                  <a:schemeClr val="bg1"/>
                </a:solidFill>
                <a:latin typeface="Fujitsu Sans" panose="020B0404060202020204" pitchFamily="34" charset="0"/>
                <a:ea typeface="Meiryo UI" panose="020B0604030504040204" pitchFamily="50" charset="-128"/>
              </a:rPr>
              <a:t>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smtClean="0"/>
              <a:t>Important Things to Implement Test </a:t>
            </a:r>
            <a:r>
              <a:rPr lang="en-US" altLang="ja-JP" dirty="0"/>
              <a:t>Code</a:t>
            </a: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22</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Important Things to Implement Test Code</a:t>
            </a:r>
          </a:p>
        </p:txBody>
      </p:sp>
      <p:sp>
        <p:nvSpPr>
          <p:cNvPr id="16" name="テキスト ボックス 15"/>
          <p:cNvSpPr txBox="1"/>
          <p:nvPr/>
        </p:nvSpPr>
        <p:spPr>
          <a:xfrm>
            <a:off x="170935" y="1005764"/>
            <a:ext cx="3122971"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Test Code should be</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7"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492564" y="2489696"/>
            <a:ext cx="9413435" cy="4147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400" kern="0" dirty="0" smtClean="0">
                <a:latin typeface="+mn-lt"/>
              </a:rPr>
              <a:t> Each test case should be focused on specific test target</a:t>
            </a:r>
          </a:p>
          <a:p>
            <a:pPr>
              <a:lnSpc>
                <a:spcPct val="100000"/>
              </a:lnSpc>
              <a:buFont typeface="Wingdings" pitchFamily="2" charset="2"/>
              <a:buChar char="l"/>
            </a:pPr>
            <a:endParaRPr lang="en-US" altLang="ja-JP" sz="2400" kern="0" dirty="0" smtClean="0">
              <a:latin typeface="+mn-lt"/>
            </a:endParaRPr>
          </a:p>
          <a:p>
            <a:pPr>
              <a:lnSpc>
                <a:spcPct val="100000"/>
              </a:lnSpc>
              <a:buFont typeface="Wingdings" pitchFamily="2" charset="2"/>
              <a:buChar char="l"/>
            </a:pPr>
            <a:r>
              <a:rPr lang="en-US" altLang="ja-JP" sz="2400" kern="0" dirty="0" smtClean="0">
                <a:latin typeface="+mn-lt"/>
              </a:rPr>
              <a:t> If we test multi target by one test case</a:t>
            </a:r>
          </a:p>
          <a:p>
            <a:pPr lvl="1">
              <a:lnSpc>
                <a:spcPct val="100000"/>
              </a:lnSpc>
              <a:buFont typeface="Wingdings" pitchFamily="2" charset="2"/>
              <a:buChar char="l"/>
            </a:pPr>
            <a:r>
              <a:rPr lang="en-US" altLang="ja-JP" sz="2200" kern="0" dirty="0" smtClean="0">
                <a:latin typeface="+mn-lt"/>
              </a:rPr>
              <a:t> It will take much time to research the cause of failed case</a:t>
            </a:r>
          </a:p>
          <a:p>
            <a:pPr lvl="1">
              <a:lnSpc>
                <a:spcPct val="100000"/>
              </a:lnSpc>
              <a:buFont typeface="Wingdings" pitchFamily="2" charset="2"/>
              <a:buChar char="l"/>
            </a:pPr>
            <a:r>
              <a:rPr lang="en-US" altLang="ja-JP" sz="2200" kern="0" dirty="0">
                <a:latin typeface="+mn-lt"/>
              </a:rPr>
              <a:t> </a:t>
            </a:r>
            <a:r>
              <a:rPr lang="en-US" altLang="ja-JP" sz="2200" kern="0" dirty="0" smtClean="0">
                <a:latin typeface="+mn-lt"/>
              </a:rPr>
              <a:t>It will cause that we misunderstand the number of failure</a:t>
            </a:r>
          </a:p>
          <a:p>
            <a:pPr>
              <a:lnSpc>
                <a:spcPct val="100000"/>
              </a:lnSpc>
              <a:buFont typeface="Wingdings" pitchFamily="2" charset="2"/>
              <a:buChar char="l"/>
            </a:pPr>
            <a:r>
              <a:rPr lang="en-US" altLang="ja-JP" sz="2400" kern="0" dirty="0" smtClean="0">
                <a:latin typeface="+mn-lt"/>
              </a:rPr>
              <a:t> If one production code’s method effect to multi test cases</a:t>
            </a:r>
          </a:p>
          <a:p>
            <a:pPr lvl="1">
              <a:lnSpc>
                <a:spcPct val="100000"/>
              </a:lnSpc>
              <a:buFont typeface="Wingdings" pitchFamily="2" charset="2"/>
              <a:buChar char="l"/>
            </a:pPr>
            <a:r>
              <a:rPr lang="en-US" altLang="ja-JP" sz="2000" kern="0" dirty="0" smtClean="0">
                <a:latin typeface="+mn-lt"/>
              </a:rPr>
              <a:t>A </a:t>
            </a:r>
            <a:r>
              <a:rPr lang="en-US" altLang="ja-JP" sz="2000" kern="0" dirty="0">
                <a:latin typeface="+mn-lt"/>
              </a:rPr>
              <a:t>s</a:t>
            </a:r>
            <a:r>
              <a:rPr lang="en-US" altLang="ja-JP" sz="2000" kern="0" dirty="0" smtClean="0">
                <a:latin typeface="+mn-lt"/>
              </a:rPr>
              <a:t>ingle bug effect multi test cases </a:t>
            </a:r>
            <a:br>
              <a:rPr lang="en-US" altLang="ja-JP" sz="2000" kern="0" dirty="0" smtClean="0">
                <a:latin typeface="+mn-lt"/>
              </a:rPr>
            </a:br>
            <a:r>
              <a:rPr lang="en-US" altLang="ja-JP" sz="2000" kern="0" dirty="0" smtClean="0">
                <a:latin typeface="+mn-lt"/>
              </a:rPr>
              <a:t>  and cause to mistake that it is a large problem than it is</a:t>
            </a:r>
          </a:p>
        </p:txBody>
      </p:sp>
      <p:sp>
        <p:nvSpPr>
          <p:cNvPr id="13" name="正方形/長方形 12">
            <a:extLst>
              <a:ext uri="{FF2B5EF4-FFF2-40B4-BE49-F238E27FC236}">
                <a16:creationId xmlns:a16="http://schemas.microsoft.com/office/drawing/2014/main" xmlns="" id="{0F9C65CE-ACFE-49F0-8186-09321560DBDE}"/>
              </a:ext>
            </a:extLst>
          </p:cNvPr>
          <p:cNvSpPr/>
          <p:nvPr/>
        </p:nvSpPr>
        <p:spPr bwMode="gray">
          <a:xfrm>
            <a:off x="1454509" y="1555437"/>
            <a:ext cx="7811370"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3200" b="1" dirty="0" smtClean="0">
                <a:latin typeface="+mn-lt"/>
              </a:rPr>
              <a:t>Clear for the testing target</a:t>
            </a:r>
            <a:endParaRPr kumimoji="1" lang="ja-JP" altLang="en-US" sz="3200" b="1" kern="0" dirty="0">
              <a:latin typeface="+mn-lt"/>
              <a:ea typeface="Meiryo UI" panose="020B0604030504040204" pitchFamily="50" charset="-128"/>
            </a:endParaRPr>
          </a:p>
        </p:txBody>
      </p:sp>
    </p:spTree>
    <p:extLst>
      <p:ext uri="{BB962C8B-B14F-4D97-AF65-F5344CB8AC3E}">
        <p14:creationId xmlns:p14="http://schemas.microsoft.com/office/powerpoint/2010/main" val="1768905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57214"/>
            <a:ext cx="4600575" cy="1527459"/>
          </a:xfrm>
        </p:spPr>
        <p:txBody>
          <a:bodyPr/>
          <a:lstStyle/>
          <a:p>
            <a:r>
              <a:rPr kumimoji="1" lang="en-US" altLang="ja-JP" dirty="0" smtClean="0"/>
              <a:t>What’s JUnit?</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2051596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Overview (1/2)</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24</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What’s JUnit?</a:t>
            </a:r>
          </a:p>
        </p:txBody>
      </p:sp>
      <p:sp>
        <p:nvSpPr>
          <p:cNvPr id="35" name="テキスト プレースホルダー 3">
            <a:extLst>
              <a:ext uri="{FF2B5EF4-FFF2-40B4-BE49-F238E27FC236}">
                <a16:creationId xmlns:a16="http://schemas.microsoft.com/office/drawing/2014/main" xmlns="" id="{278898F0-2BE8-49BA-934F-BFED9F73021A}"/>
              </a:ext>
            </a:extLst>
          </p:cNvPr>
          <p:cNvSpPr>
            <a:spLocks noGrp="1"/>
          </p:cNvSpPr>
          <p:nvPr>
            <p:ph type="body" sz="quarter" idx="11"/>
          </p:nvPr>
        </p:nvSpPr>
        <p:spPr>
          <a:xfrm>
            <a:off x="375832" y="1075103"/>
            <a:ext cx="8709174" cy="621691"/>
          </a:xfrm>
        </p:spPr>
        <p:txBody>
          <a:bodyPr spcCol="0"/>
          <a:lstStyle/>
          <a:p>
            <a:pPr marL="0" indent="0">
              <a:lnSpc>
                <a:spcPct val="100000"/>
              </a:lnSpc>
              <a:buNone/>
            </a:pPr>
            <a:r>
              <a:rPr lang="en-US" altLang="ja-JP" sz="2800" b="1" dirty="0" smtClean="0">
                <a:latin typeface="+mn-lt"/>
              </a:rPr>
              <a:t>JUnit is a testing framework for Java to support below</a:t>
            </a:r>
          </a:p>
        </p:txBody>
      </p:sp>
      <p:sp>
        <p:nvSpPr>
          <p:cNvPr id="36"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371286" y="1696794"/>
            <a:ext cx="9360380" cy="14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800" kern="0" dirty="0" smtClean="0">
                <a:latin typeface="+mn-lt"/>
              </a:rPr>
              <a:t> Create test case</a:t>
            </a:r>
          </a:p>
          <a:p>
            <a:pPr>
              <a:lnSpc>
                <a:spcPct val="100000"/>
              </a:lnSpc>
              <a:buFont typeface="Wingdings" pitchFamily="2" charset="2"/>
              <a:buChar char="l"/>
            </a:pPr>
            <a:r>
              <a:rPr lang="en-US" altLang="ja-JP" sz="2800" kern="0" dirty="0">
                <a:latin typeface="+mn-lt"/>
              </a:rPr>
              <a:t> </a:t>
            </a:r>
            <a:r>
              <a:rPr lang="en-US" altLang="ja-JP" sz="2800" kern="0" dirty="0" smtClean="0">
                <a:latin typeface="+mn-lt"/>
              </a:rPr>
              <a:t>Set-up test pre-requisite</a:t>
            </a:r>
          </a:p>
          <a:p>
            <a:pPr>
              <a:lnSpc>
                <a:spcPct val="100000"/>
              </a:lnSpc>
              <a:buFont typeface="Wingdings" pitchFamily="2" charset="2"/>
              <a:buChar char="l"/>
            </a:pPr>
            <a:r>
              <a:rPr lang="en-US" altLang="ja-JP" sz="2800" kern="0" dirty="0">
                <a:latin typeface="+mn-lt"/>
              </a:rPr>
              <a:t> </a:t>
            </a:r>
            <a:r>
              <a:rPr lang="en-US" altLang="ja-JP" sz="2800" kern="0" dirty="0" smtClean="0">
                <a:latin typeface="+mn-lt"/>
              </a:rPr>
              <a:t>Control test execution</a:t>
            </a:r>
          </a:p>
          <a:p>
            <a:pPr>
              <a:lnSpc>
                <a:spcPct val="100000"/>
              </a:lnSpc>
              <a:buFont typeface="Wingdings" pitchFamily="2" charset="2"/>
              <a:buChar char="l"/>
            </a:pPr>
            <a:r>
              <a:rPr lang="en-US" altLang="ja-JP" sz="2800" kern="0" dirty="0">
                <a:latin typeface="+mn-lt"/>
              </a:rPr>
              <a:t> </a:t>
            </a:r>
            <a:r>
              <a:rPr lang="en-US" altLang="ja-JP" sz="2800" kern="0" dirty="0" smtClean="0">
                <a:latin typeface="+mn-lt"/>
              </a:rPr>
              <a:t>Evaluate test results (by assertion)</a:t>
            </a:r>
          </a:p>
          <a:p>
            <a:pPr>
              <a:lnSpc>
                <a:spcPct val="100000"/>
              </a:lnSpc>
              <a:buFont typeface="Wingdings" pitchFamily="2" charset="2"/>
              <a:buChar char="l"/>
            </a:pPr>
            <a:r>
              <a:rPr lang="en-US" altLang="ja-JP" sz="2800" kern="0" dirty="0">
                <a:latin typeface="+mn-lt"/>
              </a:rPr>
              <a:t> </a:t>
            </a:r>
            <a:r>
              <a:rPr lang="en-US" altLang="ja-JP" sz="2800" kern="0" dirty="0" smtClean="0">
                <a:latin typeface="+mn-lt"/>
              </a:rPr>
              <a:t>Output test results (by XML)</a:t>
            </a:r>
          </a:p>
        </p:txBody>
      </p:sp>
      <p:sp>
        <p:nvSpPr>
          <p:cNvPr id="5" name="正方形/長方形 4"/>
          <p:cNvSpPr/>
          <p:nvPr/>
        </p:nvSpPr>
        <p:spPr>
          <a:xfrm>
            <a:off x="2456830" y="5693847"/>
            <a:ext cx="4109843" cy="584775"/>
          </a:xfrm>
          <a:prstGeom prst="rect">
            <a:avLst/>
          </a:prstGeom>
        </p:spPr>
        <p:txBody>
          <a:bodyPr wrap="none">
            <a:spAutoFit/>
          </a:bodyPr>
          <a:lstStyle/>
          <a:p>
            <a:r>
              <a:rPr lang="en-US" altLang="ja-JP" sz="3200" dirty="0">
                <a:solidFill>
                  <a:schemeClr val="tx1"/>
                </a:solidFill>
                <a:latin typeface="+mn-lt"/>
              </a:rPr>
              <a:t>https://junit.org/junit5/</a:t>
            </a:r>
            <a:endParaRPr lang="en-US" altLang="ja-JP" sz="3200" b="0" dirty="0">
              <a:solidFill>
                <a:schemeClr val="tx1"/>
              </a:solidFill>
              <a:effectLst/>
              <a:latin typeface="+mn-lt"/>
            </a:endParaRPr>
          </a:p>
        </p:txBody>
      </p:sp>
    </p:spTree>
    <p:extLst>
      <p:ext uri="{BB962C8B-B14F-4D97-AF65-F5344CB8AC3E}">
        <p14:creationId xmlns:p14="http://schemas.microsoft.com/office/powerpoint/2010/main" val="570985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Overview (2/2)</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25</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What’s JUnit?</a:t>
            </a:r>
          </a:p>
        </p:txBody>
      </p:sp>
      <p:sp>
        <p:nvSpPr>
          <p:cNvPr id="9" name="テキスト プレースホルダー 3">
            <a:extLst>
              <a:ext uri="{FF2B5EF4-FFF2-40B4-BE49-F238E27FC236}">
                <a16:creationId xmlns:a16="http://schemas.microsoft.com/office/drawing/2014/main" xmlns="" id="{278898F0-2BE8-49BA-934F-BFED9F73021A}"/>
              </a:ext>
            </a:extLst>
          </p:cNvPr>
          <p:cNvSpPr>
            <a:spLocks noGrp="1"/>
          </p:cNvSpPr>
          <p:nvPr>
            <p:ph type="body" sz="quarter" idx="11"/>
          </p:nvPr>
        </p:nvSpPr>
        <p:spPr>
          <a:xfrm>
            <a:off x="375832" y="1075103"/>
            <a:ext cx="8709174" cy="517723"/>
          </a:xfrm>
        </p:spPr>
        <p:txBody>
          <a:bodyPr spcCol="0"/>
          <a:lstStyle/>
          <a:p>
            <a:pPr marL="0" indent="0">
              <a:lnSpc>
                <a:spcPct val="100000"/>
              </a:lnSpc>
              <a:buNone/>
            </a:pPr>
            <a:r>
              <a:rPr lang="en-US" altLang="ja-JP" sz="3200" b="1" dirty="0" smtClean="0">
                <a:latin typeface="+mn-lt"/>
              </a:rPr>
              <a:t>De-facto standard</a:t>
            </a:r>
          </a:p>
        </p:txBody>
      </p:sp>
      <p:sp>
        <p:nvSpPr>
          <p:cNvPr id="10"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375832" y="2873433"/>
            <a:ext cx="8709174" cy="517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3200" b="1" kern="0" dirty="0" smtClean="0">
                <a:latin typeface="+mn-lt"/>
              </a:rPr>
              <a:t>Multiple use case</a:t>
            </a:r>
          </a:p>
        </p:txBody>
      </p:sp>
      <p:sp>
        <p:nvSpPr>
          <p:cNvPr id="11"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701933" y="1746363"/>
            <a:ext cx="8709174" cy="112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2800" kern="0" dirty="0" smtClean="0">
                <a:latin typeface="+mn-lt"/>
              </a:rPr>
              <a:t>For Java projects, it’s so standard that there are no necessity to search other alternatives</a:t>
            </a:r>
          </a:p>
        </p:txBody>
      </p:sp>
      <p:sp>
        <p:nvSpPr>
          <p:cNvPr id="12"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701933" y="3556939"/>
            <a:ext cx="8709174" cy="112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2800" kern="0" dirty="0" smtClean="0">
                <a:latin typeface="+mn-lt"/>
              </a:rPr>
              <a:t>This tool is aiming at Unit Testing.</a:t>
            </a:r>
            <a:r>
              <a:rPr lang="en-US" altLang="ja-JP" sz="2800" kern="0" dirty="0">
                <a:latin typeface="+mn-lt"/>
              </a:rPr>
              <a:t/>
            </a:r>
            <a:br>
              <a:rPr lang="en-US" altLang="ja-JP" sz="2800" kern="0" dirty="0">
                <a:latin typeface="+mn-lt"/>
              </a:rPr>
            </a:br>
            <a:r>
              <a:rPr lang="en-US" altLang="ja-JP" sz="2800" kern="0" dirty="0" smtClean="0">
                <a:latin typeface="+mn-lt"/>
              </a:rPr>
              <a:t>But it can be also utilized for other purpose.</a:t>
            </a:r>
            <a:br>
              <a:rPr lang="en-US" altLang="ja-JP" sz="2800" kern="0" dirty="0" smtClean="0">
                <a:latin typeface="+mn-lt"/>
              </a:rPr>
            </a:br>
            <a:r>
              <a:rPr lang="en-US" altLang="ja-JP" sz="2800" kern="0" dirty="0" smtClean="0">
                <a:latin typeface="+mn-lt"/>
              </a:rPr>
              <a:t/>
            </a:r>
            <a:br>
              <a:rPr lang="en-US" altLang="ja-JP" sz="2800" kern="0" dirty="0" smtClean="0">
                <a:latin typeface="+mn-lt"/>
              </a:rPr>
            </a:br>
            <a:r>
              <a:rPr lang="en-US" altLang="ja-JP" sz="2800" kern="0" dirty="0" smtClean="0">
                <a:latin typeface="+mn-lt"/>
              </a:rPr>
              <a:t>For example, it is also a good way to use this tool </a:t>
            </a:r>
            <a:br>
              <a:rPr lang="en-US" altLang="ja-JP" sz="2800" kern="0" dirty="0" smtClean="0">
                <a:latin typeface="+mn-lt"/>
              </a:rPr>
            </a:br>
            <a:r>
              <a:rPr lang="en-US" altLang="ja-JP" sz="2800" kern="0" dirty="0" smtClean="0">
                <a:latin typeface="+mn-lt"/>
              </a:rPr>
              <a:t>  for integration test as a front of Selenium Test Code</a:t>
            </a:r>
          </a:p>
        </p:txBody>
      </p:sp>
    </p:spTree>
    <p:extLst>
      <p:ext uri="{BB962C8B-B14F-4D97-AF65-F5344CB8AC3E}">
        <p14:creationId xmlns:p14="http://schemas.microsoft.com/office/powerpoint/2010/main" val="2322917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Appendix : Categories of test supporting tools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26</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What’s JUnit?</a:t>
            </a:r>
          </a:p>
        </p:txBody>
      </p:sp>
      <p:graphicFrame>
        <p:nvGraphicFramePr>
          <p:cNvPr id="15" name="表 14"/>
          <p:cNvGraphicFramePr>
            <a:graphicFrameLocks noGrp="1"/>
          </p:cNvGraphicFramePr>
          <p:nvPr>
            <p:extLst>
              <p:ext uri="{D42A27DB-BD31-4B8C-83A1-F6EECF244321}">
                <p14:modId xmlns:p14="http://schemas.microsoft.com/office/powerpoint/2010/main" val="985343157"/>
              </p:ext>
            </p:extLst>
          </p:nvPr>
        </p:nvGraphicFramePr>
        <p:xfrm>
          <a:off x="216948" y="1381855"/>
          <a:ext cx="9236768" cy="4434324"/>
        </p:xfrm>
        <a:graphic>
          <a:graphicData uri="http://schemas.openxmlformats.org/drawingml/2006/table">
            <a:tbl>
              <a:tblPr firstRow="1" bandRow="1">
                <a:tableStyleId>{5C22544A-7EE6-4342-B048-85BDC9FD1C3A}</a:tableStyleId>
              </a:tblPr>
              <a:tblGrid>
                <a:gridCol w="2631261"/>
                <a:gridCol w="6605507"/>
              </a:tblGrid>
              <a:tr h="129219">
                <a:tc>
                  <a:txBody>
                    <a:bodyPr/>
                    <a:lstStyle/>
                    <a:p>
                      <a:pPr algn="ctr"/>
                      <a:r>
                        <a:rPr kumimoji="1" lang="en-US" altLang="ja-JP" sz="2000" b="0" dirty="0" smtClean="0">
                          <a:solidFill>
                            <a:schemeClr val="bg1"/>
                          </a:solidFill>
                          <a:latin typeface="+mn-lt"/>
                        </a:rPr>
                        <a:t>Phase</a:t>
                      </a:r>
                      <a:endParaRPr kumimoji="1" lang="ja-JP" altLang="en-US" sz="2000" b="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b="0" dirty="0" smtClean="0">
                          <a:solidFill>
                            <a:schemeClr val="bg1"/>
                          </a:solidFill>
                          <a:latin typeface="+mn-lt"/>
                        </a:rPr>
                        <a:t>Category</a:t>
                      </a:r>
                      <a:endParaRPr kumimoji="1" lang="ja-JP" altLang="en-US" sz="2000" b="0" dirty="0">
                        <a:solidFill>
                          <a:schemeClr val="bg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460">
                <a:tc>
                  <a:txBody>
                    <a:bodyPr/>
                    <a:lstStyle/>
                    <a:p>
                      <a:pPr algn="l"/>
                      <a:r>
                        <a:rPr kumimoji="1" lang="en-US" altLang="ja-JP" sz="1800" dirty="0" smtClean="0">
                          <a:latin typeface="+mj-lt"/>
                          <a:ea typeface="Meiryo UI" panose="020B0604030504040204" pitchFamily="50" charset="-128"/>
                          <a:cs typeface="Meiryo UI" panose="020B0604030504040204" pitchFamily="50" charset="-128"/>
                        </a:rPr>
                        <a:t>Test Case Analysis</a:t>
                      </a:r>
                      <a:endParaRPr kumimoji="1" lang="ja-JP" altLang="en-US" sz="18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800" dirty="0" smtClean="0">
                          <a:latin typeface="+mj-lt"/>
                          <a:ea typeface="Meiryo UI" panose="020B0604030504040204" pitchFamily="50" charset="-128"/>
                          <a:cs typeface="Meiryo UI" panose="020B0604030504040204" pitchFamily="50" charset="-128"/>
                        </a:rPr>
                        <a:t>Requirements</a:t>
                      </a:r>
                      <a:r>
                        <a:rPr kumimoji="1" lang="en-US" altLang="ja-JP" sz="1800" baseline="0" dirty="0" smtClean="0">
                          <a:latin typeface="+mj-lt"/>
                          <a:ea typeface="Meiryo UI" panose="020B0604030504040204" pitchFamily="50" charset="-128"/>
                          <a:cs typeface="Meiryo UI" panose="020B0604030504040204" pitchFamily="50" charset="-128"/>
                        </a:rPr>
                        <a:t> management tools</a:t>
                      </a:r>
                      <a:endParaRPr kumimoji="1" lang="en-US" altLang="ja-JP" sz="1800" dirty="0" smtClean="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460">
                <a:tc>
                  <a:txBody>
                    <a:bodyPr/>
                    <a:lstStyle/>
                    <a:p>
                      <a:pPr algn="l"/>
                      <a:r>
                        <a:rPr kumimoji="1" lang="en-US" altLang="ja-JP" sz="1800" dirty="0" smtClean="0">
                          <a:latin typeface="+mj-lt"/>
                          <a:ea typeface="Meiryo UI" panose="020B0604030504040204" pitchFamily="50" charset="-128"/>
                          <a:cs typeface="Meiryo UI" panose="020B0604030504040204" pitchFamily="50" charset="-128"/>
                        </a:rPr>
                        <a:t>Test Case Design</a:t>
                      </a:r>
                      <a:endParaRPr kumimoji="1" lang="ja-JP" altLang="en-US" sz="18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800" dirty="0" smtClean="0">
                          <a:latin typeface="+mj-lt"/>
                          <a:ea typeface="Meiryo UI" panose="020B0604030504040204" pitchFamily="50" charset="-128"/>
                          <a:cs typeface="Meiryo UI" panose="020B0604030504040204" pitchFamily="50" charset="-128"/>
                        </a:rPr>
                        <a:t>State</a:t>
                      </a:r>
                      <a:r>
                        <a:rPr kumimoji="1" lang="en-US" altLang="ja-JP" sz="1800" baseline="0" dirty="0" smtClean="0">
                          <a:latin typeface="+mj-lt"/>
                          <a:ea typeface="Meiryo UI" panose="020B0604030504040204" pitchFamily="50" charset="-128"/>
                          <a:cs typeface="Meiryo UI" panose="020B0604030504040204" pitchFamily="50" charset="-128"/>
                        </a:rPr>
                        <a:t> Transition testing tools, Combination test supporting tools, Cause-Result graph tools, Dynamic analysis tools, Coverage tools, other design supporting tools</a:t>
                      </a:r>
                      <a:endParaRPr kumimoji="1" lang="en-US" altLang="ja-JP" sz="1800" dirty="0" smtClean="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460">
                <a:tc>
                  <a:txBody>
                    <a:bodyPr/>
                    <a:lstStyle/>
                    <a:p>
                      <a:pPr algn="l"/>
                      <a:r>
                        <a:rPr kumimoji="1" lang="en-US" altLang="ja-JP" sz="1800" dirty="0" smtClean="0">
                          <a:latin typeface="+mj-lt"/>
                          <a:ea typeface="Meiryo UI" panose="020B0604030504040204" pitchFamily="50" charset="-128"/>
                          <a:cs typeface="Meiryo UI" panose="020B0604030504040204" pitchFamily="50" charset="-128"/>
                        </a:rPr>
                        <a:t>Test Case Implementation</a:t>
                      </a:r>
                      <a:endParaRPr kumimoji="1" lang="ja-JP" altLang="en-US" sz="18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800" dirty="0" smtClean="0">
                          <a:latin typeface="+mj-lt"/>
                          <a:ea typeface="Meiryo UI" panose="020B0604030504040204" pitchFamily="50" charset="-128"/>
                          <a:cs typeface="Meiryo UI" panose="020B0604030504040204" pitchFamily="50" charset="-128"/>
                        </a:rPr>
                        <a:t>Stub tools, Simulators,</a:t>
                      </a:r>
                      <a:r>
                        <a:rPr kumimoji="1" lang="en-US" altLang="ja-JP" sz="1800" baseline="0" dirty="0" smtClean="0">
                          <a:latin typeface="+mj-lt"/>
                          <a:ea typeface="Meiryo UI" panose="020B0604030504040204" pitchFamily="50" charset="-128"/>
                          <a:cs typeface="Meiryo UI" panose="020B0604030504040204" pitchFamily="50" charset="-128"/>
                        </a:rPr>
                        <a:t> </a:t>
                      </a:r>
                      <a:r>
                        <a:rPr kumimoji="1" lang="en-US" altLang="ja-JP" sz="1800" baseline="0" dirty="0" err="1" smtClean="0">
                          <a:latin typeface="+mj-lt"/>
                          <a:ea typeface="Meiryo UI" panose="020B0604030504040204" pitchFamily="50" charset="-128"/>
                          <a:cs typeface="Meiryo UI" panose="020B0604030504040204" pitchFamily="50" charset="-128"/>
                        </a:rPr>
                        <a:t>Labo</a:t>
                      </a:r>
                      <a:r>
                        <a:rPr kumimoji="1" lang="en-US" altLang="ja-JP" sz="1800" baseline="0" dirty="0" smtClean="0">
                          <a:latin typeface="+mj-lt"/>
                          <a:ea typeface="Meiryo UI" panose="020B0604030504040204" pitchFamily="50" charset="-128"/>
                          <a:cs typeface="Meiryo UI" panose="020B0604030504040204" pitchFamily="50" charset="-128"/>
                        </a:rPr>
                        <a:t> image tools, Test data generator, Test Case Management tools</a:t>
                      </a:r>
                      <a:endParaRPr kumimoji="1" lang="ja-JP" altLang="en-US" sz="18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460">
                <a:tc>
                  <a:txBody>
                    <a:bodyPr/>
                    <a:lstStyle/>
                    <a:p>
                      <a:pPr algn="l"/>
                      <a:r>
                        <a:rPr kumimoji="1" lang="en-US" altLang="ja-JP" sz="1800" dirty="0" smtClean="0">
                          <a:latin typeface="+mj-lt"/>
                          <a:ea typeface="Meiryo UI" panose="020B0604030504040204" pitchFamily="50" charset="-128"/>
                          <a:cs typeface="Meiryo UI" panose="020B0604030504040204" pitchFamily="50" charset="-128"/>
                        </a:rPr>
                        <a:t>Code Analysis</a:t>
                      </a:r>
                      <a:endParaRPr kumimoji="1" lang="ja-JP" altLang="en-US" sz="18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800" dirty="0" smtClean="0">
                          <a:latin typeface="+mj-lt"/>
                          <a:ea typeface="Meiryo UI" panose="020B0604030504040204" pitchFamily="50" charset="-128"/>
                          <a:cs typeface="Meiryo UI" panose="020B0604030504040204" pitchFamily="50" charset="-128"/>
                        </a:rPr>
                        <a:t>Static code analysis tools, Structure</a:t>
                      </a:r>
                      <a:r>
                        <a:rPr kumimoji="1" lang="en-US" altLang="ja-JP" sz="1800" baseline="0" dirty="0" smtClean="0">
                          <a:latin typeface="+mj-lt"/>
                          <a:ea typeface="Meiryo UI" panose="020B0604030504040204" pitchFamily="50" charset="-128"/>
                          <a:cs typeface="Meiryo UI" panose="020B0604030504040204" pitchFamily="50" charset="-128"/>
                        </a:rPr>
                        <a:t> analysis tools</a:t>
                      </a:r>
                      <a:endParaRPr kumimoji="1" lang="ja-JP" altLang="en-US" sz="18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460">
                <a:tc>
                  <a:txBody>
                    <a:bodyPr/>
                    <a:lstStyle/>
                    <a:p>
                      <a:pPr algn="l"/>
                      <a:r>
                        <a:rPr kumimoji="1" lang="en-US" altLang="ja-JP" sz="1800" dirty="0" smtClean="0">
                          <a:latin typeface="+mj-lt"/>
                          <a:ea typeface="Meiryo UI" panose="020B0604030504040204" pitchFamily="50" charset="-128"/>
                          <a:cs typeface="Meiryo UI" panose="020B0604030504040204" pitchFamily="50" charset="-128"/>
                        </a:rPr>
                        <a:t>Test Execution</a:t>
                      </a:r>
                      <a:endParaRPr kumimoji="1" lang="ja-JP" altLang="en-US" sz="18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800" b="1" dirty="0" smtClean="0">
                          <a:solidFill>
                            <a:srgbClr val="FF0000"/>
                          </a:solidFill>
                          <a:latin typeface="+mj-lt"/>
                          <a:ea typeface="Meiryo UI" panose="020B0604030504040204" pitchFamily="50" charset="-128"/>
                          <a:cs typeface="Meiryo UI" panose="020B0604030504040204" pitchFamily="50" charset="-128"/>
                        </a:rPr>
                        <a:t>Unit Testing tools</a:t>
                      </a:r>
                      <a:r>
                        <a:rPr kumimoji="1" lang="en-US" altLang="ja-JP" sz="1800" dirty="0" smtClean="0">
                          <a:latin typeface="+mj-lt"/>
                          <a:ea typeface="Meiryo UI" panose="020B0604030504040204" pitchFamily="50" charset="-128"/>
                          <a:cs typeface="Meiryo UI" panose="020B0604030504040204" pitchFamily="50" charset="-128"/>
                        </a:rPr>
                        <a:t>, Capture &amp; Replay tools, Load Testing Tools,</a:t>
                      </a:r>
                      <a:r>
                        <a:rPr kumimoji="1" lang="en-US" altLang="ja-JP" sz="1800" baseline="0" dirty="0" smtClean="0">
                          <a:latin typeface="+mj-lt"/>
                          <a:ea typeface="Meiryo UI" panose="020B0604030504040204" pitchFamily="50" charset="-128"/>
                          <a:cs typeface="Meiryo UI" panose="020B0604030504040204" pitchFamily="50" charset="-128"/>
                        </a:rPr>
                        <a:t> Security Testing tools, Test execution supporting tools</a:t>
                      </a:r>
                      <a:endParaRPr kumimoji="1" lang="ja-JP" altLang="en-US" sz="18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460">
                <a:tc>
                  <a:txBody>
                    <a:bodyPr/>
                    <a:lstStyle/>
                    <a:p>
                      <a:pPr algn="l"/>
                      <a:r>
                        <a:rPr kumimoji="1" lang="en-US" altLang="ja-JP" sz="1800" dirty="0" smtClean="0">
                          <a:latin typeface="+mj-lt"/>
                          <a:ea typeface="Meiryo UI" panose="020B0604030504040204" pitchFamily="50" charset="-128"/>
                          <a:cs typeface="Meiryo UI" panose="020B0604030504040204" pitchFamily="50" charset="-128"/>
                        </a:rPr>
                        <a:t>Test</a:t>
                      </a:r>
                      <a:r>
                        <a:rPr kumimoji="1" lang="en-US" altLang="ja-JP" sz="1800" baseline="0" dirty="0" smtClean="0">
                          <a:latin typeface="+mj-lt"/>
                          <a:ea typeface="Meiryo UI" panose="020B0604030504040204" pitchFamily="50" charset="-128"/>
                          <a:cs typeface="Meiryo UI" panose="020B0604030504040204" pitchFamily="50" charset="-128"/>
                        </a:rPr>
                        <a:t> Assets</a:t>
                      </a:r>
                      <a:r>
                        <a:rPr kumimoji="1" lang="en-US" altLang="ja-JP" sz="1800" dirty="0" smtClean="0">
                          <a:latin typeface="+mj-lt"/>
                          <a:ea typeface="Meiryo UI" panose="020B0604030504040204" pitchFamily="50" charset="-128"/>
                          <a:cs typeface="Meiryo UI" panose="020B0604030504040204" pitchFamily="50" charset="-128"/>
                        </a:rPr>
                        <a:t> Management</a:t>
                      </a:r>
                      <a:endParaRPr kumimoji="1" lang="ja-JP" altLang="en-US" sz="18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800" dirty="0" smtClean="0">
                          <a:latin typeface="+mj-lt"/>
                          <a:ea typeface="Meiryo UI" panose="020B0604030504040204" pitchFamily="50" charset="-128"/>
                          <a:cs typeface="Meiryo UI" panose="020B0604030504040204" pitchFamily="50" charset="-128"/>
                        </a:rPr>
                        <a:t>VCS</a:t>
                      </a:r>
                      <a:endParaRPr kumimoji="1" lang="ja-JP" altLang="en-US" sz="18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460">
                <a:tc>
                  <a:txBody>
                    <a:bodyPr/>
                    <a:lstStyle/>
                    <a:p>
                      <a:pPr algn="l"/>
                      <a:r>
                        <a:rPr kumimoji="1" lang="en-US" altLang="ja-JP" sz="1800" dirty="0" smtClean="0">
                          <a:latin typeface="+mj-lt"/>
                          <a:ea typeface="Meiryo UI" panose="020B0604030504040204" pitchFamily="50" charset="-128"/>
                          <a:cs typeface="Meiryo UI" panose="020B0604030504040204" pitchFamily="50" charset="-128"/>
                        </a:rPr>
                        <a:t>Test Result Management</a:t>
                      </a:r>
                      <a:endParaRPr kumimoji="1" lang="ja-JP" altLang="en-US" sz="18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800" dirty="0" smtClean="0">
                          <a:latin typeface="+mj-lt"/>
                          <a:ea typeface="Meiryo UI" panose="020B0604030504040204" pitchFamily="50" charset="-128"/>
                          <a:cs typeface="Meiryo UI" panose="020B0604030504040204" pitchFamily="50" charset="-128"/>
                        </a:rPr>
                        <a:t>Test Result</a:t>
                      </a:r>
                      <a:r>
                        <a:rPr kumimoji="1" lang="en-US" altLang="ja-JP" sz="1800" baseline="0" dirty="0" smtClean="0">
                          <a:latin typeface="+mj-lt"/>
                          <a:ea typeface="Meiryo UI" panose="020B0604030504040204" pitchFamily="50" charset="-128"/>
                          <a:cs typeface="Meiryo UI" panose="020B0604030504040204" pitchFamily="50" charset="-128"/>
                        </a:rPr>
                        <a:t> management tools, Test Result reporting tools</a:t>
                      </a:r>
                      <a:endParaRPr kumimoji="1" lang="ja-JP" altLang="en-US" sz="18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0484">
                <a:tc>
                  <a:txBody>
                    <a:bodyPr/>
                    <a:lstStyle/>
                    <a:p>
                      <a:pPr algn="l"/>
                      <a:r>
                        <a:rPr kumimoji="1" lang="en-US" altLang="ja-JP" sz="1800" dirty="0" smtClean="0">
                          <a:latin typeface="+mj-lt"/>
                          <a:ea typeface="Meiryo UI" panose="020B0604030504040204" pitchFamily="50" charset="-128"/>
                          <a:cs typeface="Meiryo UI" panose="020B0604030504040204" pitchFamily="50" charset="-128"/>
                        </a:rPr>
                        <a:t>Incident Management</a:t>
                      </a:r>
                      <a:endParaRPr kumimoji="1" lang="ja-JP" altLang="en-US" sz="18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800" dirty="0" smtClean="0">
                          <a:latin typeface="+mj-lt"/>
                          <a:ea typeface="Meiryo UI" panose="020B0604030504040204" pitchFamily="50" charset="-128"/>
                          <a:cs typeface="Meiryo UI" panose="020B0604030504040204" pitchFamily="50" charset="-128"/>
                        </a:rPr>
                        <a:t>Incident management tools</a:t>
                      </a:r>
                      <a:endParaRPr kumimoji="1" lang="ja-JP" altLang="en-US" sz="1800" dirty="0">
                        <a:latin typeface="+mj-lt"/>
                        <a:ea typeface="Meiryo UI" panose="020B0604030504040204" pitchFamily="50" charset="-128"/>
                        <a:cs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74048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Appendix : </a:t>
            </a:r>
            <a:r>
              <a:rPr lang="en-US" altLang="ja-JP" dirty="0" err="1" smtClean="0"/>
              <a:t>xUnit</a:t>
            </a:r>
            <a:r>
              <a:rPr lang="en-US" altLang="ja-JP" dirty="0" smtClean="0"/>
              <a:t> Testing Frameworks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27</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What’s JUnit?</a:t>
            </a:r>
          </a:p>
        </p:txBody>
      </p:sp>
      <p:sp>
        <p:nvSpPr>
          <p:cNvPr id="9" name="正方形/長方形 8"/>
          <p:cNvSpPr/>
          <p:nvPr/>
        </p:nvSpPr>
        <p:spPr bwMode="gray">
          <a:xfrm>
            <a:off x="876300" y="3748988"/>
            <a:ext cx="8331200" cy="2689218"/>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10" name="正方形/長方形 9"/>
          <p:cNvSpPr/>
          <p:nvPr/>
        </p:nvSpPr>
        <p:spPr>
          <a:xfrm>
            <a:off x="1016000" y="3852882"/>
            <a:ext cx="3657600" cy="2585323"/>
          </a:xfrm>
          <a:prstGeom prst="rect">
            <a:avLst/>
          </a:prstGeom>
        </p:spPr>
        <p:txBody>
          <a:bodyPr wrap="square">
            <a:spAutoFit/>
          </a:bodyPr>
          <a:lstStyle/>
          <a:p>
            <a:pPr marL="285750" indent="-285750" algn="l">
              <a:buFont typeface="Arial" panose="020B0604020202020204" pitchFamily="34" charset="0"/>
              <a:buChar char="•"/>
            </a:pPr>
            <a:r>
              <a:rPr lang="en-US" altLang="ja-JP" sz="1800" dirty="0" smtClean="0">
                <a:solidFill>
                  <a:schemeClr val="tx1"/>
                </a:solidFill>
                <a:latin typeface="+mn-lt"/>
              </a:rPr>
              <a:t>JUnit</a:t>
            </a:r>
            <a:r>
              <a:rPr lang="en-US" altLang="ja-JP" sz="1800" dirty="0">
                <a:solidFill>
                  <a:schemeClr val="tx1"/>
                </a:solidFill>
                <a:latin typeface="+mn-lt"/>
              </a:rPr>
              <a:t>, </a:t>
            </a:r>
            <a:r>
              <a:rPr lang="en-US" altLang="ja-JP" sz="1800" dirty="0" err="1">
                <a:solidFill>
                  <a:schemeClr val="tx1"/>
                </a:solidFill>
                <a:latin typeface="+mn-lt"/>
              </a:rPr>
              <a:t>TestNG</a:t>
            </a:r>
            <a:r>
              <a:rPr lang="ja-JP" altLang="en-US" sz="1800" dirty="0">
                <a:solidFill>
                  <a:schemeClr val="tx1"/>
                </a:solidFill>
                <a:latin typeface="+mn-lt"/>
              </a:rPr>
              <a:t>（</a:t>
            </a:r>
            <a:r>
              <a:rPr lang="en-US" altLang="ja-JP" sz="1800" dirty="0" smtClean="0">
                <a:solidFill>
                  <a:schemeClr val="tx1"/>
                </a:solidFill>
                <a:latin typeface="+mn-lt"/>
              </a:rPr>
              <a:t>Java</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SUnit</a:t>
            </a:r>
            <a:r>
              <a:rPr lang="ja-JP" altLang="en-US" sz="1800" dirty="0">
                <a:solidFill>
                  <a:schemeClr val="tx1"/>
                </a:solidFill>
                <a:latin typeface="+mn-lt"/>
              </a:rPr>
              <a:t>（</a:t>
            </a:r>
            <a:r>
              <a:rPr lang="en-US" altLang="ja-JP" sz="1800" dirty="0" smtClean="0">
                <a:solidFill>
                  <a:schemeClr val="tx1"/>
                </a:solidFill>
                <a:latin typeface="+mn-lt"/>
              </a:rPr>
              <a:t>Smalltalk</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CUnit</a:t>
            </a:r>
            <a:r>
              <a:rPr lang="en-US" altLang="ja-JP" sz="1800" dirty="0">
                <a:solidFill>
                  <a:schemeClr val="tx1"/>
                </a:solidFill>
                <a:latin typeface="+mn-lt"/>
              </a:rPr>
              <a:t>, Cutter</a:t>
            </a:r>
            <a:r>
              <a:rPr lang="ja-JP" altLang="en-US" sz="1800" dirty="0">
                <a:solidFill>
                  <a:schemeClr val="tx1"/>
                </a:solidFill>
                <a:latin typeface="+mn-lt"/>
              </a:rPr>
              <a:t>（</a:t>
            </a:r>
            <a:r>
              <a:rPr lang="en-US" altLang="ja-JP" sz="1800" dirty="0" smtClean="0">
                <a:solidFill>
                  <a:schemeClr val="tx1"/>
                </a:solidFill>
                <a:latin typeface="+mn-lt"/>
              </a:rPr>
              <a:t>C</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CppUnit</a:t>
            </a:r>
            <a:r>
              <a:rPr lang="en-US" altLang="ja-JP" sz="1800" dirty="0">
                <a:solidFill>
                  <a:schemeClr val="tx1"/>
                </a:solidFill>
                <a:latin typeface="+mn-lt"/>
              </a:rPr>
              <a:t>, Cutter</a:t>
            </a:r>
            <a:r>
              <a:rPr lang="ja-JP" altLang="en-US" sz="1800" dirty="0">
                <a:solidFill>
                  <a:schemeClr val="tx1"/>
                </a:solidFill>
                <a:latin typeface="+mn-lt"/>
              </a:rPr>
              <a:t>（</a:t>
            </a:r>
            <a:r>
              <a:rPr lang="en-US" altLang="ja-JP" sz="1800" dirty="0">
                <a:solidFill>
                  <a:schemeClr val="tx1"/>
                </a:solidFill>
                <a:latin typeface="+mn-lt"/>
              </a:rPr>
              <a:t>C</a:t>
            </a:r>
            <a:r>
              <a:rPr lang="en-US" altLang="ja-JP" sz="1800" dirty="0" smtClean="0">
                <a:solidFill>
                  <a:schemeClr val="tx1"/>
                </a:solidFill>
                <a:latin typeface="+mn-lt"/>
              </a:rPr>
              <a:t>++</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VBUnit</a:t>
            </a:r>
            <a:r>
              <a:rPr lang="ja-JP" altLang="en-US" sz="1800" dirty="0">
                <a:solidFill>
                  <a:schemeClr val="tx1"/>
                </a:solidFill>
                <a:latin typeface="+mn-lt"/>
              </a:rPr>
              <a:t>（</a:t>
            </a:r>
            <a:r>
              <a:rPr lang="en-US" altLang="ja-JP" sz="1800" dirty="0">
                <a:solidFill>
                  <a:schemeClr val="tx1"/>
                </a:solidFill>
                <a:latin typeface="+mn-lt"/>
              </a:rPr>
              <a:t>Visual </a:t>
            </a:r>
            <a:r>
              <a:rPr lang="en-US" altLang="ja-JP" sz="1800" dirty="0" smtClean="0">
                <a:solidFill>
                  <a:schemeClr val="tx1"/>
                </a:solidFill>
                <a:latin typeface="+mn-lt"/>
              </a:rPr>
              <a:t>Basic</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DUnit</a:t>
            </a:r>
            <a:r>
              <a:rPr lang="ja-JP" altLang="en-US" sz="1800" dirty="0">
                <a:solidFill>
                  <a:schemeClr val="tx1"/>
                </a:solidFill>
                <a:latin typeface="+mn-lt"/>
              </a:rPr>
              <a:t>（</a:t>
            </a:r>
            <a:r>
              <a:rPr lang="en-US" altLang="ja-JP" sz="1800" dirty="0" smtClean="0">
                <a:solidFill>
                  <a:schemeClr val="tx1"/>
                </a:solidFill>
                <a:latin typeface="+mn-lt"/>
              </a:rPr>
              <a:t>Delphi</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PBUnit</a:t>
            </a:r>
            <a:r>
              <a:rPr lang="ja-JP" altLang="en-US" sz="1800" dirty="0">
                <a:solidFill>
                  <a:schemeClr val="tx1"/>
                </a:solidFill>
                <a:latin typeface="+mn-lt"/>
              </a:rPr>
              <a:t>（</a:t>
            </a:r>
            <a:r>
              <a:rPr lang="en-US" altLang="ja-JP" sz="1800" dirty="0" smtClean="0">
                <a:solidFill>
                  <a:schemeClr val="tx1"/>
                </a:solidFill>
                <a:latin typeface="+mn-lt"/>
              </a:rPr>
              <a:t>PowerBuilder</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PerlUnit</a:t>
            </a:r>
            <a:r>
              <a:rPr lang="ja-JP" altLang="en-US" sz="1800" dirty="0">
                <a:solidFill>
                  <a:schemeClr val="tx1"/>
                </a:solidFill>
                <a:latin typeface="+mn-lt"/>
              </a:rPr>
              <a:t>（</a:t>
            </a:r>
            <a:r>
              <a:rPr lang="en-US" altLang="ja-JP" sz="1800" dirty="0" smtClean="0">
                <a:solidFill>
                  <a:schemeClr val="tx1"/>
                </a:solidFill>
                <a:latin typeface="+mn-lt"/>
              </a:rPr>
              <a:t>Perl</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PyUnit</a:t>
            </a:r>
            <a:r>
              <a:rPr lang="en-US" altLang="ja-JP" sz="1800" dirty="0">
                <a:solidFill>
                  <a:schemeClr val="tx1"/>
                </a:solidFill>
                <a:latin typeface="+mn-lt"/>
              </a:rPr>
              <a:t>, nose (</a:t>
            </a:r>
            <a:r>
              <a:rPr lang="en-US" altLang="ja-JP" sz="1800" dirty="0" smtClean="0">
                <a:solidFill>
                  <a:schemeClr val="tx1"/>
                </a:solidFill>
                <a:latin typeface="+mn-lt"/>
              </a:rPr>
              <a:t>Python)</a:t>
            </a:r>
            <a:endParaRPr lang="en-US" altLang="ja-JP" sz="1800" dirty="0">
              <a:solidFill>
                <a:schemeClr val="tx1"/>
              </a:solidFill>
              <a:latin typeface="+mn-lt"/>
            </a:endParaRPr>
          </a:p>
        </p:txBody>
      </p:sp>
      <p:sp>
        <p:nvSpPr>
          <p:cNvPr id="11" name="正方形/長方形 10"/>
          <p:cNvSpPr/>
          <p:nvPr/>
        </p:nvSpPr>
        <p:spPr>
          <a:xfrm>
            <a:off x="5080000" y="3878176"/>
            <a:ext cx="3746500" cy="2585323"/>
          </a:xfrm>
          <a:prstGeom prst="rect">
            <a:avLst/>
          </a:prstGeom>
        </p:spPr>
        <p:txBody>
          <a:bodyPr wrap="square">
            <a:spAutoFit/>
          </a:bodyPr>
          <a:lstStyle/>
          <a:p>
            <a:pPr marL="285750" indent="-285750" algn="l">
              <a:buFont typeface="Arial" panose="020B0604020202020204" pitchFamily="34" charset="0"/>
              <a:buChar char="•"/>
            </a:pPr>
            <a:r>
              <a:rPr lang="en-US" altLang="ja-JP" sz="1800" dirty="0" err="1">
                <a:solidFill>
                  <a:schemeClr val="tx1"/>
                </a:solidFill>
              </a:rPr>
              <a:t>RubyUnit</a:t>
            </a:r>
            <a:r>
              <a:rPr lang="en-US" altLang="ja-JP" sz="1800" dirty="0">
                <a:solidFill>
                  <a:schemeClr val="tx1"/>
                </a:solidFill>
              </a:rPr>
              <a:t>, Test::Unit</a:t>
            </a:r>
            <a:r>
              <a:rPr lang="ja-JP" altLang="en-US" sz="1800" dirty="0">
                <a:solidFill>
                  <a:schemeClr val="tx1"/>
                </a:solidFill>
              </a:rPr>
              <a:t>（</a:t>
            </a:r>
            <a:r>
              <a:rPr lang="en-US" altLang="ja-JP" sz="1800" dirty="0">
                <a:solidFill>
                  <a:schemeClr val="tx1"/>
                </a:solidFill>
              </a:rPr>
              <a:t>Ruby</a:t>
            </a:r>
            <a:r>
              <a:rPr lang="ja-JP" altLang="en-US" sz="1800" dirty="0">
                <a:solidFill>
                  <a:schemeClr val="tx1"/>
                </a:solidFill>
              </a:rPr>
              <a:t>）</a:t>
            </a:r>
          </a:p>
          <a:p>
            <a:pPr marL="285750" indent="-285750" algn="l">
              <a:buFont typeface="Arial" panose="020B0604020202020204" pitchFamily="34" charset="0"/>
              <a:buChar char="•"/>
            </a:pPr>
            <a:r>
              <a:rPr lang="en-US" altLang="ja-JP" sz="1800" dirty="0" err="1" smtClean="0">
                <a:solidFill>
                  <a:schemeClr val="tx1"/>
                </a:solidFill>
                <a:latin typeface="+mn-lt"/>
              </a:rPr>
              <a:t>NUnit</a:t>
            </a:r>
            <a:r>
              <a:rPr lang="ja-JP" altLang="en-US" sz="1800" dirty="0">
                <a:solidFill>
                  <a:schemeClr val="tx1"/>
                </a:solidFill>
                <a:latin typeface="+mn-lt"/>
              </a:rPr>
              <a:t>（</a:t>
            </a:r>
            <a:r>
              <a:rPr lang="en-US" altLang="ja-JP" sz="1800" dirty="0">
                <a:solidFill>
                  <a:schemeClr val="tx1"/>
                </a:solidFill>
                <a:latin typeface="+mn-lt"/>
              </a:rPr>
              <a:t>.NET </a:t>
            </a:r>
            <a:r>
              <a:rPr lang="en-US" altLang="ja-JP" sz="1800" dirty="0" smtClean="0">
                <a:solidFill>
                  <a:schemeClr val="tx1"/>
                </a:solidFill>
                <a:latin typeface="+mn-lt"/>
              </a:rPr>
              <a:t>Framework</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tclUnit</a:t>
            </a:r>
            <a:r>
              <a:rPr lang="ja-JP" altLang="en-US" sz="1800" dirty="0">
                <a:solidFill>
                  <a:schemeClr val="tx1"/>
                </a:solidFill>
                <a:latin typeface="+mn-lt"/>
              </a:rPr>
              <a:t>（</a:t>
            </a:r>
            <a:r>
              <a:rPr lang="en-US" altLang="ja-JP" sz="1800" dirty="0" err="1" smtClean="0">
                <a:solidFill>
                  <a:schemeClr val="tx1"/>
                </a:solidFill>
                <a:latin typeface="+mn-lt"/>
              </a:rPr>
              <a:t>Tcl</a:t>
            </a:r>
            <a:r>
              <a:rPr lang="en-US" altLang="ja-JP" sz="1800" dirty="0" smtClean="0">
                <a:solidFill>
                  <a:schemeClr val="tx1"/>
                </a:solidFill>
                <a:latin typeface="+mn-lt"/>
              </a:rPr>
              <a:t>/</a:t>
            </a:r>
            <a:r>
              <a:rPr lang="en-US" altLang="ja-JP" sz="1800" dirty="0" err="1" smtClean="0">
                <a:solidFill>
                  <a:schemeClr val="tx1"/>
                </a:solidFill>
                <a:latin typeface="+mn-lt"/>
              </a:rPr>
              <a:t>Tk</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HUnit</a:t>
            </a:r>
            <a:r>
              <a:rPr lang="ja-JP" altLang="en-US" sz="1800" dirty="0">
                <a:solidFill>
                  <a:schemeClr val="tx1"/>
                </a:solidFill>
                <a:latin typeface="+mn-lt"/>
              </a:rPr>
              <a:t>（</a:t>
            </a:r>
            <a:r>
              <a:rPr lang="en-US" altLang="ja-JP" sz="1800" dirty="0" smtClean="0">
                <a:solidFill>
                  <a:schemeClr val="tx1"/>
                </a:solidFill>
                <a:latin typeface="+mn-lt"/>
              </a:rPr>
              <a:t>Haskell</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OUnit</a:t>
            </a:r>
            <a:r>
              <a:rPr lang="ja-JP" altLang="en-US" sz="1800" dirty="0">
                <a:solidFill>
                  <a:schemeClr val="tx1"/>
                </a:solidFill>
                <a:latin typeface="+mn-lt"/>
              </a:rPr>
              <a:t>（</a:t>
            </a:r>
            <a:r>
              <a:rPr lang="en-US" altLang="ja-JP" sz="1800" dirty="0">
                <a:solidFill>
                  <a:schemeClr val="tx1"/>
                </a:solidFill>
                <a:latin typeface="+mn-lt"/>
              </a:rPr>
              <a:t>Objective </a:t>
            </a:r>
            <a:r>
              <a:rPr lang="en-US" altLang="ja-JP" sz="1800" dirty="0" err="1" smtClean="0">
                <a:solidFill>
                  <a:schemeClr val="tx1"/>
                </a:solidFill>
                <a:latin typeface="+mn-lt"/>
              </a:rPr>
              <a:t>Caml</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PHPUnit</a:t>
            </a:r>
            <a:r>
              <a:rPr lang="ja-JP" altLang="en-US" sz="1800" dirty="0">
                <a:solidFill>
                  <a:schemeClr val="tx1"/>
                </a:solidFill>
                <a:latin typeface="+mn-lt"/>
              </a:rPr>
              <a:t>（</a:t>
            </a:r>
            <a:r>
              <a:rPr lang="en-US" altLang="ja-JP" sz="1800" dirty="0" smtClean="0">
                <a:solidFill>
                  <a:schemeClr val="tx1"/>
                </a:solidFill>
                <a:latin typeface="+mn-lt"/>
              </a:rPr>
              <a:t>PHP</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JsUnit</a:t>
            </a:r>
            <a:r>
              <a:rPr lang="en-US" altLang="ja-JP" sz="1800" dirty="0">
                <a:solidFill>
                  <a:schemeClr val="tx1"/>
                </a:solidFill>
                <a:latin typeface="+mn-lt"/>
              </a:rPr>
              <a:t>, </a:t>
            </a:r>
            <a:r>
              <a:rPr lang="en-US" altLang="ja-JP" sz="1800" dirty="0" err="1">
                <a:solidFill>
                  <a:schemeClr val="tx1"/>
                </a:solidFill>
                <a:latin typeface="+mn-lt"/>
              </a:rPr>
              <a:t>MochiKit</a:t>
            </a:r>
            <a:r>
              <a:rPr lang="ja-JP" altLang="en-US" sz="1800" dirty="0" smtClean="0">
                <a:solidFill>
                  <a:schemeClr val="tx1"/>
                </a:solidFill>
                <a:latin typeface="+mn-lt"/>
              </a:rPr>
              <a:t>（</a:t>
            </a:r>
            <a:r>
              <a:rPr lang="en-US" altLang="ja-JP" sz="1800" dirty="0" smtClean="0">
                <a:solidFill>
                  <a:schemeClr val="tx1"/>
                </a:solidFill>
                <a:latin typeface="+mn-lt"/>
              </a:rPr>
              <a:t>JavaScript</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HttpUnit</a:t>
            </a:r>
            <a:r>
              <a:rPr lang="ja-JP" altLang="en-US" sz="1800" dirty="0" smtClean="0">
                <a:solidFill>
                  <a:schemeClr val="tx1"/>
                </a:solidFill>
                <a:latin typeface="+mn-lt"/>
              </a:rPr>
              <a:t>（</a:t>
            </a:r>
            <a:r>
              <a:rPr lang="en-US" altLang="ja-JP" sz="1800" dirty="0" smtClean="0">
                <a:solidFill>
                  <a:schemeClr val="tx1"/>
                </a:solidFill>
                <a:latin typeface="+mn-lt"/>
              </a:rPr>
              <a:t>Emulate HTTP</a:t>
            </a:r>
            <a:r>
              <a:rPr lang="ja-JP" altLang="en-US" sz="1800" dirty="0" smtClean="0">
                <a:solidFill>
                  <a:schemeClr val="tx1"/>
                </a:solidFill>
                <a:latin typeface="+mn-lt"/>
              </a:rPr>
              <a:t>）</a:t>
            </a:r>
            <a:endParaRPr lang="ja-JP" altLang="en-US" sz="1800" dirty="0">
              <a:solidFill>
                <a:schemeClr val="tx1"/>
              </a:solidFill>
              <a:latin typeface="+mn-lt"/>
            </a:endParaRPr>
          </a:p>
          <a:p>
            <a:pPr marL="285750" indent="-285750" algn="l">
              <a:buFont typeface="Arial" panose="020B0604020202020204" pitchFamily="34" charset="0"/>
              <a:buChar char="•"/>
            </a:pPr>
            <a:r>
              <a:rPr lang="en-US" altLang="ja-JP" sz="1800" dirty="0" err="1" smtClean="0">
                <a:solidFill>
                  <a:schemeClr val="tx1"/>
                </a:solidFill>
                <a:latin typeface="+mn-lt"/>
              </a:rPr>
              <a:t>HtmlUnit</a:t>
            </a:r>
            <a:r>
              <a:rPr lang="ja-JP" altLang="en-US" sz="1800" dirty="0" smtClean="0">
                <a:solidFill>
                  <a:schemeClr val="tx1"/>
                </a:solidFill>
                <a:latin typeface="+mn-lt"/>
              </a:rPr>
              <a:t>（</a:t>
            </a:r>
            <a:r>
              <a:rPr lang="en-US" altLang="ja-JP" sz="1800" dirty="0" smtClean="0">
                <a:solidFill>
                  <a:schemeClr val="tx1"/>
                </a:solidFill>
                <a:latin typeface="+mn-lt"/>
              </a:rPr>
              <a:t>Web Application</a:t>
            </a:r>
            <a:r>
              <a:rPr lang="ja-JP" altLang="en-US" sz="1800" dirty="0" smtClean="0">
                <a:solidFill>
                  <a:schemeClr val="tx1"/>
                </a:solidFill>
                <a:latin typeface="+mn-lt"/>
              </a:rPr>
              <a:t>）</a:t>
            </a:r>
            <a:endParaRPr lang="ja-JP" altLang="en-US" sz="1800" dirty="0">
              <a:solidFill>
                <a:schemeClr val="tx1"/>
              </a:solidFill>
              <a:latin typeface="+mn-lt"/>
            </a:endParaRPr>
          </a:p>
        </p:txBody>
      </p:sp>
      <p:sp>
        <p:nvSpPr>
          <p:cNvPr id="12" name="テキスト ボックス 11"/>
          <p:cNvSpPr txBox="1"/>
          <p:nvPr/>
        </p:nvSpPr>
        <p:spPr>
          <a:xfrm>
            <a:off x="0" y="992042"/>
            <a:ext cx="9709966" cy="523220"/>
          </a:xfrm>
          <a:prstGeom prst="rect">
            <a:avLst/>
          </a:prstGeom>
          <a:noFill/>
        </p:spPr>
        <p:txBody>
          <a:bodyPr wrap="none" rtlCol="0">
            <a:spAutoFit/>
          </a:bodyPr>
          <a:lstStyle/>
          <a:p>
            <a:pPr algn="l"/>
            <a:r>
              <a:rPr lang="en-US" altLang="ja-JP" sz="2800" dirty="0" err="1"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x</a:t>
            </a:r>
            <a:r>
              <a:rPr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Unit</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is a general term of testing framework to execute unit test.</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876300" y="1529406"/>
            <a:ext cx="7204601" cy="1938992"/>
          </a:xfrm>
          <a:prstGeom prst="rect">
            <a:avLst/>
          </a:prstGeom>
          <a:noFill/>
        </p:spPr>
        <p:txBody>
          <a:bodyPr wrap="none" rtlCol="0">
            <a:spAutoFit/>
          </a:bodyPr>
          <a:lstStyle/>
          <a:p>
            <a:pPr marL="457200" indent="-457200" algn="l">
              <a:buFont typeface="Arial" panose="020B0604020202020204" pitchFamily="34" charset="0"/>
              <a:buChar char="•"/>
            </a:pP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The “x” part differs for each programing language</a:t>
            </a:r>
          </a:p>
          <a:p>
            <a:pPr marL="457200" indent="-457200" algn="l">
              <a:buFont typeface="Arial" panose="020B0604020202020204" pitchFamily="34" charset="0"/>
              <a:buChar char="•"/>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Basically, most </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xUnit</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tools has similar APIs</a:t>
            </a:r>
          </a:p>
          <a:p>
            <a:pPr marL="457200" indent="-457200" algn="l">
              <a:buFont typeface="Arial" panose="020B0604020202020204" pitchFamily="34" charset="0"/>
              <a:buChar char="•"/>
            </a:pP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The formats of test result are same(</a:t>
            </a:r>
            <a:r>
              <a:rPr kumimoji="1"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jUnit</a:t>
            </a: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form XML)</a:t>
            </a:r>
          </a:p>
          <a:p>
            <a:pPr marL="457200" indent="-457200" algn="l">
              <a:buFont typeface="Arial" panose="020B0604020202020204" pitchFamily="34" charset="0"/>
              <a:buChar char="•"/>
            </a:pP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It enables to integrate with various tools</a:t>
            </a:r>
            <a:b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(Jenkins, </a:t>
            </a:r>
            <a:r>
              <a:rPr kumimoji="1"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GitLab</a:t>
            </a: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CI, </a:t>
            </a:r>
            <a:r>
              <a:rPr kumimoji="1"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SonarQube</a:t>
            </a: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etc.)</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82631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Appendix </a:t>
            </a:r>
            <a:r>
              <a:rPr lang="en-US" altLang="ja-JP" dirty="0"/>
              <a:t>: JUnit XML format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28</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What’s JUnit?</a:t>
            </a:r>
          </a:p>
        </p:txBody>
      </p:sp>
      <p:sp>
        <p:nvSpPr>
          <p:cNvPr id="14" name="メモ 13"/>
          <p:cNvSpPr/>
          <p:nvPr/>
        </p:nvSpPr>
        <p:spPr bwMode="gray">
          <a:xfrm>
            <a:off x="271379" y="2153606"/>
            <a:ext cx="8981822" cy="2469878"/>
          </a:xfrm>
          <a:prstGeom prst="foldedCorner">
            <a:avLst>
              <a:gd name="adj" fmla="val 13282"/>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200" dirty="0">
                <a:latin typeface="Fujitsu Sans" panose="020B0404060202020204" pitchFamily="34" charset="0"/>
                <a:ea typeface="Meiryo UI" panose="020B0604030504040204" pitchFamily="50" charset="-128"/>
              </a:rPr>
              <a:t>&lt;?xml version="1.0" encoding="UTF-8" ?&gt; </a:t>
            </a:r>
          </a:p>
          <a:p>
            <a:pPr algn="l"/>
            <a:r>
              <a:rPr lang="en-US" altLang="ja-JP" sz="1200" dirty="0">
                <a:latin typeface="Fujitsu Sans" panose="020B0404060202020204" pitchFamily="34" charset="0"/>
                <a:ea typeface="Meiryo UI" panose="020B0604030504040204" pitchFamily="50" charset="-128"/>
              </a:rPr>
              <a:t>   &lt;</a:t>
            </a:r>
            <a:r>
              <a:rPr lang="en-US" altLang="ja-JP" sz="1200" dirty="0" err="1">
                <a:latin typeface="Fujitsu Sans" panose="020B0404060202020204" pitchFamily="34" charset="0"/>
                <a:ea typeface="Meiryo UI" panose="020B0604030504040204" pitchFamily="50" charset="-128"/>
              </a:rPr>
              <a:t>testsuites</a:t>
            </a:r>
            <a:r>
              <a:rPr lang="en-US" altLang="ja-JP" sz="1200" dirty="0">
                <a:latin typeface="Fujitsu Sans" panose="020B0404060202020204" pitchFamily="34" charset="0"/>
                <a:ea typeface="Meiryo UI" panose="020B0604030504040204" pitchFamily="50" charset="-128"/>
              </a:rPr>
              <a:t> id="20140612_170519" name="</a:t>
            </a:r>
            <a:r>
              <a:rPr lang="en-US" altLang="ja-JP" sz="1200" dirty="0" err="1">
                <a:latin typeface="Fujitsu Sans" panose="020B0404060202020204" pitchFamily="34" charset="0"/>
                <a:ea typeface="Meiryo UI" panose="020B0604030504040204" pitchFamily="50" charset="-128"/>
              </a:rPr>
              <a:t>New_configuration</a:t>
            </a:r>
            <a:r>
              <a:rPr lang="en-US" altLang="ja-JP" sz="1200" dirty="0">
                <a:latin typeface="Fujitsu Sans" panose="020B0404060202020204" pitchFamily="34" charset="0"/>
                <a:ea typeface="Meiryo UI" panose="020B0604030504040204" pitchFamily="50" charset="-128"/>
              </a:rPr>
              <a:t> (14/06/12 17:05:19)" tests="225" failures="1262" time="0.001"&gt;</a:t>
            </a:r>
          </a:p>
          <a:p>
            <a:pPr algn="l"/>
            <a:r>
              <a:rPr lang="en-US" altLang="ja-JP" sz="1200" dirty="0">
                <a:latin typeface="Fujitsu Sans" panose="020B0404060202020204" pitchFamily="34" charset="0"/>
                <a:ea typeface="Meiryo UI" panose="020B0604030504040204" pitchFamily="50" charset="-128"/>
              </a:rPr>
              <a:t>      &lt;</a:t>
            </a:r>
            <a:r>
              <a:rPr lang="en-US" altLang="ja-JP" sz="1200" dirty="0" err="1">
                <a:latin typeface="Fujitsu Sans" panose="020B0404060202020204" pitchFamily="34" charset="0"/>
                <a:ea typeface="Meiryo UI" panose="020B0604030504040204" pitchFamily="50" charset="-128"/>
              </a:rPr>
              <a:t>testsuite</a:t>
            </a:r>
            <a:r>
              <a:rPr lang="en-US" altLang="ja-JP" sz="1200" dirty="0">
                <a:latin typeface="Fujitsu Sans" panose="020B0404060202020204" pitchFamily="34" charset="0"/>
                <a:ea typeface="Meiryo UI" panose="020B0604030504040204" pitchFamily="50" charset="-128"/>
              </a:rPr>
              <a:t> id="</a:t>
            </a:r>
            <a:r>
              <a:rPr lang="en-US" altLang="ja-JP" sz="1200" dirty="0" err="1">
                <a:latin typeface="Fujitsu Sans" panose="020B0404060202020204" pitchFamily="34" charset="0"/>
                <a:ea typeface="Meiryo UI" panose="020B0604030504040204" pitchFamily="50" charset="-128"/>
              </a:rPr>
              <a:t>codereview.cobol.analysisProvider</a:t>
            </a:r>
            <a:r>
              <a:rPr lang="en-US" altLang="ja-JP" sz="1200" dirty="0">
                <a:latin typeface="Fujitsu Sans" panose="020B0404060202020204" pitchFamily="34" charset="0"/>
                <a:ea typeface="Meiryo UI" panose="020B0604030504040204" pitchFamily="50" charset="-128"/>
              </a:rPr>
              <a:t>" name="COBOL Code Review" tests="45" failures="17" time="0.001"&gt;</a:t>
            </a:r>
          </a:p>
          <a:p>
            <a:pPr algn="l"/>
            <a:r>
              <a:rPr lang="en-US" altLang="ja-JP" sz="1200" dirty="0">
                <a:latin typeface="Fujitsu Sans" panose="020B0404060202020204" pitchFamily="34" charset="0"/>
                <a:ea typeface="Meiryo UI" panose="020B0604030504040204" pitchFamily="50" charset="-128"/>
              </a:rPr>
              <a:t>         &lt;</a:t>
            </a:r>
            <a:r>
              <a:rPr lang="en-US" altLang="ja-JP" sz="1200" dirty="0" err="1">
                <a:latin typeface="Fujitsu Sans" panose="020B0404060202020204" pitchFamily="34" charset="0"/>
                <a:ea typeface="Meiryo UI" panose="020B0604030504040204" pitchFamily="50" charset="-128"/>
              </a:rPr>
              <a:t>testcase</a:t>
            </a:r>
            <a:r>
              <a:rPr lang="en-US" altLang="ja-JP" sz="1200" dirty="0">
                <a:latin typeface="Fujitsu Sans" panose="020B0404060202020204" pitchFamily="34" charset="0"/>
                <a:ea typeface="Meiryo UI" panose="020B0604030504040204" pitchFamily="50" charset="-128"/>
              </a:rPr>
              <a:t> id="</a:t>
            </a:r>
            <a:r>
              <a:rPr lang="en-US" altLang="ja-JP" sz="1200" dirty="0" err="1">
                <a:latin typeface="Fujitsu Sans" panose="020B0404060202020204" pitchFamily="34" charset="0"/>
                <a:ea typeface="Meiryo UI" panose="020B0604030504040204" pitchFamily="50" charset="-128"/>
              </a:rPr>
              <a:t>codereview.cobol.rules.ProgramIdRule</a:t>
            </a:r>
            <a:r>
              <a:rPr lang="en-US" altLang="ja-JP" sz="1200" dirty="0">
                <a:latin typeface="Fujitsu Sans" panose="020B0404060202020204" pitchFamily="34" charset="0"/>
                <a:ea typeface="Meiryo UI" panose="020B0604030504040204" pitchFamily="50" charset="-128"/>
              </a:rPr>
              <a:t>" name="Use a program name that matches the source file name" time="0.001"&gt;</a:t>
            </a:r>
          </a:p>
          <a:p>
            <a:pPr algn="l"/>
            <a:r>
              <a:rPr lang="en-US" altLang="ja-JP" sz="1200" dirty="0">
                <a:latin typeface="Fujitsu Sans" panose="020B0404060202020204" pitchFamily="34" charset="0"/>
                <a:ea typeface="Meiryo UI" panose="020B0604030504040204" pitchFamily="50" charset="-128"/>
              </a:rPr>
              <a:t>            &lt;failure message="PROGRAM.cbl:2 Use a program name that matches the source file name" type="WARNING"&gt;</a:t>
            </a:r>
          </a:p>
          <a:p>
            <a:pPr algn="l"/>
            <a:r>
              <a:rPr lang="en-US" altLang="ja-JP" sz="1200" dirty="0" smtClean="0">
                <a:latin typeface="Fujitsu Sans" panose="020B0404060202020204" pitchFamily="34" charset="0"/>
                <a:ea typeface="Meiryo UI" panose="020B0604030504040204" pitchFamily="50" charset="-128"/>
              </a:rPr>
              <a:t>                WARNING</a:t>
            </a:r>
            <a:r>
              <a:rPr lang="en-US" altLang="ja-JP" sz="1200" dirty="0">
                <a:latin typeface="Fujitsu Sans" panose="020B0404060202020204" pitchFamily="34" charset="0"/>
                <a:ea typeface="Meiryo UI" panose="020B0604030504040204" pitchFamily="50" charset="-128"/>
              </a:rPr>
              <a:t>: Use a program name that matches the source file name</a:t>
            </a:r>
          </a:p>
          <a:p>
            <a:pPr algn="l"/>
            <a:r>
              <a:rPr lang="en-US" altLang="ja-JP" sz="1200" dirty="0" smtClean="0">
                <a:latin typeface="Fujitsu Sans" panose="020B0404060202020204" pitchFamily="34" charset="0"/>
                <a:ea typeface="Meiryo UI" panose="020B0604030504040204" pitchFamily="50" charset="-128"/>
              </a:rPr>
              <a:t>                Category</a:t>
            </a:r>
            <a:r>
              <a:rPr lang="en-US" altLang="ja-JP" sz="1200" dirty="0">
                <a:latin typeface="Fujitsu Sans" panose="020B0404060202020204" pitchFamily="34" charset="0"/>
                <a:ea typeface="Meiryo UI" panose="020B0604030504040204" pitchFamily="50" charset="-128"/>
              </a:rPr>
              <a:t>: COBOL Code Review – Naming Conventions</a:t>
            </a:r>
          </a:p>
          <a:p>
            <a:pPr algn="l"/>
            <a:r>
              <a:rPr lang="en-US" altLang="ja-JP" sz="1200" dirty="0" smtClean="0">
                <a:latin typeface="Fujitsu Sans" panose="020B0404060202020204" pitchFamily="34" charset="0"/>
                <a:ea typeface="Meiryo UI" panose="020B0604030504040204" pitchFamily="50" charset="-128"/>
              </a:rPr>
              <a:t>                File</a:t>
            </a:r>
            <a:r>
              <a:rPr lang="en-US" altLang="ja-JP" sz="1200" dirty="0">
                <a:latin typeface="Fujitsu Sans" panose="020B0404060202020204" pitchFamily="34" charset="0"/>
                <a:ea typeface="Meiryo UI" panose="020B0604030504040204" pitchFamily="50" charset="-128"/>
              </a:rPr>
              <a:t>: /project/</a:t>
            </a:r>
            <a:r>
              <a:rPr lang="en-US" altLang="ja-JP" sz="1200" dirty="0" err="1">
                <a:latin typeface="Fujitsu Sans" panose="020B0404060202020204" pitchFamily="34" charset="0"/>
                <a:ea typeface="Meiryo UI" panose="020B0604030504040204" pitchFamily="50" charset="-128"/>
              </a:rPr>
              <a:t>PROGRAM.cbl</a:t>
            </a:r>
            <a:endParaRPr lang="en-US" altLang="ja-JP" sz="1200" dirty="0">
              <a:latin typeface="Fujitsu Sans" panose="020B0404060202020204" pitchFamily="34" charset="0"/>
              <a:ea typeface="Meiryo UI" panose="020B0604030504040204" pitchFamily="50" charset="-128"/>
            </a:endParaRPr>
          </a:p>
          <a:p>
            <a:pPr algn="l"/>
            <a:r>
              <a:rPr lang="en-US" altLang="ja-JP" sz="1200" dirty="0" smtClean="0">
                <a:latin typeface="Fujitsu Sans" panose="020B0404060202020204" pitchFamily="34" charset="0"/>
                <a:ea typeface="Meiryo UI" panose="020B0604030504040204" pitchFamily="50" charset="-128"/>
              </a:rPr>
              <a:t>                Line</a:t>
            </a:r>
            <a:r>
              <a:rPr lang="en-US" altLang="ja-JP" sz="1200" dirty="0">
                <a:latin typeface="Fujitsu Sans" panose="020B0404060202020204" pitchFamily="34" charset="0"/>
                <a:ea typeface="Meiryo UI" panose="020B0604030504040204" pitchFamily="50" charset="-128"/>
              </a:rPr>
              <a:t>: 2</a:t>
            </a:r>
          </a:p>
          <a:p>
            <a:pPr algn="l"/>
            <a:r>
              <a:rPr lang="en-US" altLang="ja-JP" sz="1200" dirty="0">
                <a:latin typeface="Fujitsu Sans" panose="020B0404060202020204" pitchFamily="34" charset="0"/>
                <a:ea typeface="Meiryo UI" panose="020B0604030504040204" pitchFamily="50" charset="-128"/>
              </a:rPr>
              <a:t>      &lt;/failure&gt;</a:t>
            </a:r>
          </a:p>
          <a:p>
            <a:pPr algn="l"/>
            <a:r>
              <a:rPr lang="en-US" altLang="ja-JP" sz="1200" dirty="0">
                <a:latin typeface="Fujitsu Sans" panose="020B0404060202020204" pitchFamily="34" charset="0"/>
                <a:ea typeface="Meiryo UI" panose="020B0604030504040204" pitchFamily="50" charset="-128"/>
              </a:rPr>
              <a:t>    &lt;/</a:t>
            </a:r>
            <a:r>
              <a:rPr lang="en-US" altLang="ja-JP" sz="1200" dirty="0" err="1">
                <a:latin typeface="Fujitsu Sans" panose="020B0404060202020204" pitchFamily="34" charset="0"/>
                <a:ea typeface="Meiryo UI" panose="020B0604030504040204" pitchFamily="50" charset="-128"/>
              </a:rPr>
              <a:t>testcase</a:t>
            </a:r>
            <a:r>
              <a:rPr lang="en-US" altLang="ja-JP" sz="1200" dirty="0">
                <a:latin typeface="Fujitsu Sans" panose="020B0404060202020204" pitchFamily="34" charset="0"/>
                <a:ea typeface="Meiryo UI" panose="020B0604030504040204" pitchFamily="50" charset="-128"/>
              </a:rPr>
              <a:t>&gt;</a:t>
            </a:r>
          </a:p>
          <a:p>
            <a:pPr algn="l"/>
            <a:r>
              <a:rPr lang="en-US" altLang="ja-JP" sz="1200" dirty="0">
                <a:latin typeface="Fujitsu Sans" panose="020B0404060202020204" pitchFamily="34" charset="0"/>
                <a:ea typeface="Meiryo UI" panose="020B0604030504040204" pitchFamily="50" charset="-128"/>
              </a:rPr>
              <a:t>  &lt;/</a:t>
            </a:r>
            <a:r>
              <a:rPr lang="en-US" altLang="ja-JP" sz="1200" dirty="0" err="1">
                <a:latin typeface="Fujitsu Sans" panose="020B0404060202020204" pitchFamily="34" charset="0"/>
                <a:ea typeface="Meiryo UI" panose="020B0604030504040204" pitchFamily="50" charset="-128"/>
              </a:rPr>
              <a:t>testsuite</a:t>
            </a:r>
            <a:r>
              <a:rPr lang="en-US" altLang="ja-JP" sz="1200" dirty="0">
                <a:latin typeface="Fujitsu Sans" panose="020B0404060202020204" pitchFamily="34" charset="0"/>
                <a:ea typeface="Meiryo UI" panose="020B0604030504040204" pitchFamily="50" charset="-128"/>
              </a:rPr>
              <a:t>&gt;</a:t>
            </a:r>
          </a:p>
          <a:p>
            <a:pPr algn="l"/>
            <a:r>
              <a:rPr lang="en-US" altLang="ja-JP" sz="1200" dirty="0">
                <a:latin typeface="Fujitsu Sans" panose="020B0404060202020204" pitchFamily="34" charset="0"/>
                <a:ea typeface="Meiryo UI" panose="020B0604030504040204" pitchFamily="50" charset="-128"/>
              </a:rPr>
              <a:t>&lt;/</a:t>
            </a:r>
            <a:r>
              <a:rPr lang="en-US" altLang="ja-JP" sz="1200" dirty="0" err="1">
                <a:latin typeface="Fujitsu Sans" panose="020B0404060202020204" pitchFamily="34" charset="0"/>
                <a:ea typeface="Meiryo UI" panose="020B0604030504040204" pitchFamily="50" charset="-128"/>
              </a:rPr>
              <a:t>testsuites</a:t>
            </a:r>
            <a:r>
              <a:rPr lang="en-US" altLang="ja-JP" sz="1200" dirty="0">
                <a:latin typeface="Fujitsu Sans" panose="020B0404060202020204" pitchFamily="34" charset="0"/>
                <a:ea typeface="Meiryo UI" panose="020B0604030504040204" pitchFamily="50" charset="-128"/>
              </a:rPr>
              <a:t>&gt;</a:t>
            </a:r>
            <a:r>
              <a:rPr kumimoji="1" lang="en-US" altLang="ja-JP" sz="1200" dirty="0" smtClean="0">
                <a:latin typeface="Fujitsu Sans" panose="020B0404060202020204" pitchFamily="34" charset="0"/>
                <a:ea typeface="Meiryo UI" panose="020B0604030504040204" pitchFamily="50" charset="-128"/>
              </a:rPr>
              <a:t/>
            </a:r>
            <a:br>
              <a:rPr kumimoji="1" lang="en-US" altLang="ja-JP" sz="1200" dirty="0" smtClean="0">
                <a:latin typeface="Fujitsu Sans" panose="020B0404060202020204" pitchFamily="34" charset="0"/>
                <a:ea typeface="Meiryo UI" panose="020B0604030504040204" pitchFamily="50" charset="-128"/>
              </a:rPr>
            </a:br>
            <a:r>
              <a:rPr kumimoji="1" lang="en-US" altLang="ja-JP" sz="1200" dirty="0" smtClean="0">
                <a:latin typeface="Fujitsu Sans" panose="020B0404060202020204" pitchFamily="34" charset="0"/>
                <a:ea typeface="Meiryo UI" panose="020B0604030504040204" pitchFamily="50" charset="-128"/>
              </a:rPr>
              <a:t/>
            </a:r>
            <a:br>
              <a:rPr kumimoji="1" lang="en-US" altLang="ja-JP" sz="1200" dirty="0" smtClean="0">
                <a:latin typeface="Fujitsu Sans" panose="020B0404060202020204" pitchFamily="34" charset="0"/>
                <a:ea typeface="Meiryo UI" panose="020B0604030504040204" pitchFamily="50" charset="-128"/>
              </a:rPr>
            </a:br>
            <a:endParaRPr kumimoji="1" lang="ja-JP" altLang="en-US" sz="1200" dirty="0" smtClean="0">
              <a:latin typeface="Fujitsu Sans" panose="020B0404060202020204" pitchFamily="34" charset="0"/>
              <a:ea typeface="Meiryo UI" panose="020B0604030504040204" pitchFamily="50" charset="-128"/>
            </a:endParaRPr>
          </a:p>
        </p:txBody>
      </p:sp>
      <p:sp>
        <p:nvSpPr>
          <p:cNvPr id="15" name="テキスト ボックス 14"/>
          <p:cNvSpPr txBox="1"/>
          <p:nvPr/>
        </p:nvSpPr>
        <p:spPr>
          <a:xfrm>
            <a:off x="170935" y="1050652"/>
            <a:ext cx="9836091" cy="954107"/>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JUnit outputs the results of each test case by XML Format.</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And most of other </a:t>
            </a:r>
            <a:r>
              <a:rPr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xUnit</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type frameworks output in same format.</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271379" y="1892151"/>
            <a:ext cx="825675" cy="307777"/>
          </a:xfrm>
          <a:prstGeom prst="rect">
            <a:avLst/>
          </a:prstGeom>
          <a:noFill/>
        </p:spPr>
        <p:txBody>
          <a:bodyPr wrap="none" rtlCol="0">
            <a:spAutoFit/>
          </a:bodyPr>
          <a:lstStyle/>
          <a:p>
            <a:pPr algn="l"/>
            <a:r>
              <a:rPr lang="en-US" altLang="ja-JP" dirty="0" smtClean="0">
                <a:latin typeface="Fujitsu Sans" panose="020B0404060202020204" pitchFamily="34" charset="0"/>
                <a:ea typeface="Meiryo UI" panose="020B0604030504040204" pitchFamily="50" charset="-128"/>
                <a:cs typeface="Meiryo UI" panose="020B0604030504040204" pitchFamily="50" charset="-128"/>
              </a:rPr>
              <a:t>example</a:t>
            </a:r>
            <a:endParaRPr kumimoji="1" lang="ja-JP" altLang="en-US"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271379" y="4795157"/>
            <a:ext cx="8780865" cy="1815882"/>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And most tools have interface as premises for this format</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e.g. Eclipse, Jenkins, </a:t>
            </a:r>
            <a:r>
              <a:rPr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GitLab</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CI, etc.</a:t>
            </a:r>
          </a:p>
          <a:p>
            <a:pPr algn="l"/>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By using </a:t>
            </a:r>
            <a:r>
              <a:rPr kumimoji="1"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xUnit</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type tools, it become easy to integrate </a:t>
            </a:r>
            <a:b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the test results with them and get merits of them.</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1401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About This Course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a:t>
            </a:fld>
            <a:endParaRPr lang="en-US" altLang="ja-JP" dirty="0"/>
          </a:p>
        </p:txBody>
      </p:sp>
      <p:sp>
        <p:nvSpPr>
          <p:cNvPr id="36" name="テキスト ボックス 35">
            <a:extLst>
              <a:ext uri="{FF2B5EF4-FFF2-40B4-BE49-F238E27FC236}">
                <a16:creationId xmlns:a16="http://schemas.microsoft.com/office/drawing/2014/main" xmlns="" id="{1F882247-613C-4186-B645-24E77B456C4F}"/>
              </a:ext>
            </a:extLst>
          </p:cNvPr>
          <p:cNvSpPr txBox="1"/>
          <p:nvPr/>
        </p:nvSpPr>
        <p:spPr>
          <a:xfrm>
            <a:off x="335668" y="789676"/>
            <a:ext cx="3289110"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Abstract</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37" name="テキスト ボックス 36">
            <a:extLst>
              <a:ext uri="{FF2B5EF4-FFF2-40B4-BE49-F238E27FC236}">
                <a16:creationId xmlns:a16="http://schemas.microsoft.com/office/drawing/2014/main" xmlns="" id="{51BF9551-0AD7-46DD-9705-6F6FA2CFA73D}"/>
              </a:ext>
            </a:extLst>
          </p:cNvPr>
          <p:cNvSpPr txBox="1"/>
          <p:nvPr/>
        </p:nvSpPr>
        <p:spPr>
          <a:xfrm>
            <a:off x="5265412" y="804654"/>
            <a:ext cx="3289110"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Pre-Requisite</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38" name="テキスト ボックス 37">
            <a:extLst>
              <a:ext uri="{FF2B5EF4-FFF2-40B4-BE49-F238E27FC236}">
                <a16:creationId xmlns:a16="http://schemas.microsoft.com/office/drawing/2014/main" xmlns="" id="{DF18011D-1FE9-448B-A789-AAAB87434A84}"/>
              </a:ext>
            </a:extLst>
          </p:cNvPr>
          <p:cNvSpPr txBox="1"/>
          <p:nvPr/>
        </p:nvSpPr>
        <p:spPr>
          <a:xfrm>
            <a:off x="335668" y="3423451"/>
            <a:ext cx="7397086" cy="584775"/>
          </a:xfrm>
          <a:prstGeom prst="rect">
            <a:avLst/>
          </a:prstGeom>
          <a:noFill/>
        </p:spPr>
        <p:txBody>
          <a:bodyPr wrap="square" rtlCol="0">
            <a:spAutoFit/>
          </a:bodyPr>
          <a:lstStyle/>
          <a:p>
            <a:pPr algn="l"/>
            <a:r>
              <a:rPr kumimoji="1" lang="en-US" altLang="ja-JP"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rPr>
              <a:t>Purpose of this course</a:t>
            </a:r>
            <a:endParaRPr kumimoji="1" lang="ja-JP" altLang="en-US" sz="3200" b="1" dirty="0">
              <a:solidFill>
                <a:schemeClr val="tx1">
                  <a:lumMod val="85000"/>
                  <a:lumOff val="15000"/>
                </a:schemeClr>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40" name="テキスト ボックス 39">
            <a:extLst>
              <a:ext uri="{FF2B5EF4-FFF2-40B4-BE49-F238E27FC236}">
                <a16:creationId xmlns:a16="http://schemas.microsoft.com/office/drawing/2014/main" xmlns="" id="{40ACA77A-5DD4-49CA-96CF-F1388E38A48C}"/>
              </a:ext>
            </a:extLst>
          </p:cNvPr>
          <p:cNvSpPr txBox="1"/>
          <p:nvPr/>
        </p:nvSpPr>
        <p:spPr>
          <a:xfrm>
            <a:off x="359795" y="1244789"/>
            <a:ext cx="4905617" cy="2308324"/>
          </a:xfrm>
          <a:prstGeom prst="rect">
            <a:avLst/>
          </a:prstGeom>
          <a:noFill/>
        </p:spPr>
        <p:txBody>
          <a:bodyPr wrap="square" rtlCol="0">
            <a:spAutoFit/>
          </a:bodyPr>
          <a:lstStyle/>
          <a:p>
            <a:pPr algn="l"/>
            <a:r>
              <a:rPr kumimoji="1" lang="en-US" altLang="ja-JP" sz="2400"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To learn about Automated </a:t>
            </a:r>
            <a:r>
              <a:rPr kumimoji="1" lang="en-US" altLang="ja-JP" sz="2400" b="1" dirty="0" smtClean="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Unit  </a:t>
            </a:r>
            <a:br>
              <a:rPr kumimoji="1" lang="en-US" altLang="ja-JP" sz="2400" b="1" dirty="0" smtClean="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br>
            <a:r>
              <a:rPr kumimoji="1" lang="en-US" altLang="ja-JP" sz="2400" b="1" dirty="0" smtClean="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  Test </a:t>
            </a:r>
            <a:r>
              <a:rPr kumimoji="1" lang="en-US" altLang="ja-JP" sz="2400" b="1" dirty="0">
                <a:solidFill>
                  <a:schemeClr val="accent2">
                    <a:lumMod val="60000"/>
                    <a:lumOff val="40000"/>
                  </a:schemeClr>
                </a:solidFill>
                <a:latin typeface="Fujitsu Sans" panose="020B0404060202020204" pitchFamily="34" charset="0"/>
                <a:ea typeface="Meiryo UI" panose="020B0604030504040204" pitchFamily="50" charset="-128"/>
                <a:cs typeface="Meiryo UI" panose="020B0604030504040204" pitchFamily="50" charset="-128"/>
              </a:rPr>
              <a:t>which is one element of CI</a:t>
            </a:r>
          </a:p>
          <a:p>
            <a:pPr algn="l"/>
            <a:r>
              <a:rPr lang="en-US" altLang="ja-JP"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Using following tools as example</a:t>
            </a:r>
            <a:br>
              <a:rPr lang="en-US" altLang="ja-JP"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br>
            <a:r>
              <a:rPr lang="en-US" altLang="ja-JP" sz="2400"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    - </a:t>
            </a:r>
            <a:r>
              <a:rPr lang="en-US" altLang="ja-JP" sz="2400" dirty="0" err="1"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Gradle</a:t>
            </a:r>
            <a:r>
              <a:rPr lang="en-US" altLang="ja-JP" sz="2400"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 </a:t>
            </a:r>
            <a:r>
              <a:rPr lang="en-US" altLang="ja-JP"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4.10</a:t>
            </a:r>
          </a:p>
          <a:p>
            <a:pPr algn="l"/>
            <a:r>
              <a:rPr lang="en-US" altLang="ja-JP" sz="2400"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    - JUnit </a:t>
            </a:r>
            <a:r>
              <a:rPr lang="en-US" altLang="ja-JP"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4.12</a:t>
            </a:r>
          </a:p>
          <a:p>
            <a:pPr algn="l"/>
            <a:r>
              <a:rPr lang="en-US" altLang="ja-JP" sz="2400"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    - JUnit </a:t>
            </a:r>
            <a:r>
              <a:rPr lang="en-US" altLang="ja-JP"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5.3.1</a:t>
            </a:r>
            <a:endParaRPr kumimoji="1" lang="ja-JP" altLang="en-US"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44" name="テキスト ボックス 43">
            <a:extLst>
              <a:ext uri="{FF2B5EF4-FFF2-40B4-BE49-F238E27FC236}">
                <a16:creationId xmlns:a16="http://schemas.microsoft.com/office/drawing/2014/main" xmlns="" id="{9CD6D6C1-4187-4D5B-9F3F-C5DE5D0D9655}"/>
              </a:ext>
            </a:extLst>
          </p:cNvPr>
          <p:cNvSpPr txBox="1"/>
          <p:nvPr/>
        </p:nvSpPr>
        <p:spPr>
          <a:xfrm>
            <a:off x="5456481" y="1247775"/>
            <a:ext cx="3916907" cy="830997"/>
          </a:xfrm>
          <a:prstGeom prst="rect">
            <a:avLst/>
          </a:prstGeom>
          <a:noFill/>
        </p:spPr>
        <p:txBody>
          <a:bodyPr wrap="square" rtlCol="0">
            <a:spAutoFit/>
          </a:bodyPr>
          <a:lstStyle/>
          <a:p>
            <a:pPr algn="l"/>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Java Programing</a:t>
            </a:r>
            <a:b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Overview of auto build</a:t>
            </a:r>
            <a:endParaRPr kumimoji="1" lang="ja-JP" altLang="en-US"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xmlns="" id="{40ACA77A-5DD4-49CA-96CF-F1388E38A48C}"/>
              </a:ext>
            </a:extLst>
          </p:cNvPr>
          <p:cNvSpPr txBox="1"/>
          <p:nvPr/>
        </p:nvSpPr>
        <p:spPr>
          <a:xfrm>
            <a:off x="359795" y="3926173"/>
            <a:ext cx="9546205" cy="1200329"/>
          </a:xfrm>
          <a:prstGeom prst="rect">
            <a:avLst/>
          </a:prstGeom>
          <a:noFill/>
        </p:spPr>
        <p:txBody>
          <a:bodyPr wrap="square" rtlCol="0">
            <a:spAutoFit/>
          </a:bodyPr>
          <a:lstStyle/>
          <a:p>
            <a:pPr algn="l"/>
            <a:r>
              <a:rPr kumimoji="1" lang="en-US" altLang="ja-JP"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To understand the overview of automated </a:t>
            </a:r>
            <a:r>
              <a:rPr kumimoji="1" lang="en-US" altLang="ja-JP" sz="2400"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Unit Test</a:t>
            </a:r>
            <a:endParaRPr kumimoji="1" lang="en-US" altLang="ja-JP"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a:p>
            <a:pPr algn="l"/>
            <a:r>
              <a:rPr kumimoji="1" lang="en-US" altLang="ja-JP"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To understand how to apply automated </a:t>
            </a:r>
            <a:r>
              <a:rPr lang="en-US" altLang="ja-JP" sz="2400"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Unit Test</a:t>
            </a:r>
            <a:r>
              <a:rPr kumimoji="1" lang="en-US" altLang="ja-JP"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a:r>
            <a:br>
              <a:rPr kumimoji="1" lang="en-US" altLang="ja-JP"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br>
            <a:r>
              <a:rPr lang="en-US" altLang="ja-JP"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 To enable creating simple </a:t>
            </a:r>
            <a:r>
              <a:rPr lang="en-US" altLang="ja-JP" sz="2400"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test </a:t>
            </a:r>
            <a:r>
              <a:rPr lang="en-US" altLang="ja-JP"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rPr>
              <a:t>scripts</a:t>
            </a:r>
            <a:endParaRPr kumimoji="1" lang="en-US" altLang="ja-JP" sz="2400" dirty="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角丸四角形 3"/>
          <p:cNvSpPr/>
          <p:nvPr/>
        </p:nvSpPr>
        <p:spPr bwMode="gray">
          <a:xfrm>
            <a:off x="676310" y="5285885"/>
            <a:ext cx="8697078" cy="1139483"/>
          </a:xfrm>
          <a:prstGeom prst="roundRect">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400" dirty="0" smtClean="0">
                <a:latin typeface="Fujitsu Sans" panose="020B0404060202020204" pitchFamily="34" charset="0"/>
                <a:ea typeface="Meiryo UI" panose="020B0604030504040204" pitchFamily="50" charset="-128"/>
              </a:rPr>
              <a:t>Note : Interface of JUnit was significantly changed from V4 to V5</a:t>
            </a:r>
            <a:br>
              <a:rPr kumimoji="1" lang="en-US" altLang="ja-JP" sz="2400" dirty="0" smtClean="0">
                <a:latin typeface="Fujitsu Sans" panose="020B0404060202020204" pitchFamily="34" charset="0"/>
                <a:ea typeface="Meiryo UI" panose="020B0604030504040204" pitchFamily="50" charset="-128"/>
              </a:rPr>
            </a:br>
            <a:r>
              <a:rPr kumimoji="1" lang="en-US" altLang="ja-JP" sz="2400" dirty="0" smtClean="0">
                <a:latin typeface="Fujitsu Sans" panose="020B0404060202020204" pitchFamily="34" charset="0"/>
                <a:ea typeface="Meiryo UI" panose="020B0604030504040204" pitchFamily="50" charset="-128"/>
              </a:rPr>
              <a:t>           Please be careful for the difference for those.</a:t>
            </a:r>
            <a:br>
              <a:rPr kumimoji="1" lang="en-US" altLang="ja-JP" sz="2400" dirty="0" smtClean="0">
                <a:latin typeface="Fujitsu Sans" panose="020B0404060202020204" pitchFamily="34" charset="0"/>
                <a:ea typeface="Meiryo UI" panose="020B0604030504040204" pitchFamily="50" charset="-128"/>
              </a:rPr>
            </a:br>
            <a:r>
              <a:rPr kumimoji="1" lang="en-US" altLang="ja-JP" sz="2400" dirty="0" smtClean="0">
                <a:latin typeface="Fujitsu Sans" panose="020B0404060202020204" pitchFamily="34" charset="0"/>
                <a:ea typeface="Meiryo UI" panose="020B0604030504040204" pitchFamily="50" charset="-128"/>
              </a:rPr>
              <a:t>           In this course, both version of examples will be shown</a:t>
            </a:r>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29763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Note: </a:t>
            </a:r>
            <a:r>
              <a:rPr lang="en-US" altLang="ja-JP" dirty="0"/>
              <a:t>JUnit 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29</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What’s JUnit?</a:t>
            </a:r>
          </a:p>
        </p:txBody>
      </p:sp>
      <p:sp>
        <p:nvSpPr>
          <p:cNvPr id="9" name="テキスト プレースホルダー 3">
            <a:extLst>
              <a:ext uri="{FF2B5EF4-FFF2-40B4-BE49-F238E27FC236}">
                <a16:creationId xmlns:a16="http://schemas.microsoft.com/office/drawing/2014/main" xmlns="" id="{278898F0-2BE8-49BA-934F-BFED9F73021A}"/>
              </a:ext>
            </a:extLst>
          </p:cNvPr>
          <p:cNvSpPr>
            <a:spLocks noGrp="1"/>
          </p:cNvSpPr>
          <p:nvPr>
            <p:ph type="body" sz="quarter" idx="11"/>
          </p:nvPr>
        </p:nvSpPr>
        <p:spPr>
          <a:xfrm>
            <a:off x="375832" y="1030859"/>
            <a:ext cx="8709174" cy="517723"/>
          </a:xfrm>
        </p:spPr>
        <p:txBody>
          <a:bodyPr spcCol="0"/>
          <a:lstStyle/>
          <a:p>
            <a:pPr marL="0" indent="0">
              <a:lnSpc>
                <a:spcPct val="100000"/>
              </a:lnSpc>
              <a:buNone/>
            </a:pPr>
            <a:r>
              <a:rPr lang="en-US" altLang="ja-JP" sz="3200" b="1" dirty="0" smtClean="0">
                <a:latin typeface="+mn-lt"/>
              </a:rPr>
              <a:t>API was changed from JUnit4</a:t>
            </a:r>
          </a:p>
        </p:txBody>
      </p:sp>
      <p:sp>
        <p:nvSpPr>
          <p:cNvPr id="10"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375832" y="2108080"/>
            <a:ext cx="8709174" cy="517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3200" b="1" kern="0" dirty="0" smtClean="0">
                <a:latin typeface="+mn-lt"/>
              </a:rPr>
              <a:t>Re-designed API from zero</a:t>
            </a:r>
          </a:p>
        </p:txBody>
      </p:sp>
      <p:sp>
        <p:nvSpPr>
          <p:cNvPr id="11"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701933" y="1572688"/>
            <a:ext cx="8709174" cy="48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2800" kern="0" dirty="0" smtClean="0">
                <a:latin typeface="+mn-lt"/>
              </a:rPr>
              <a:t>API-set were significantly changed.</a:t>
            </a:r>
          </a:p>
        </p:txBody>
      </p:sp>
      <p:sp>
        <p:nvSpPr>
          <p:cNvPr id="12"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701933" y="2650301"/>
            <a:ext cx="8709174" cy="799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None/>
            </a:pPr>
            <a:r>
              <a:rPr lang="en-US" altLang="ja-JP" sz="2800" kern="0" dirty="0" smtClean="0">
                <a:latin typeface="+mn-lt"/>
              </a:rPr>
              <a:t>APIs were re-designed from zero aiming at usability.</a:t>
            </a:r>
            <a:br>
              <a:rPr lang="en-US" altLang="ja-JP" sz="2800" kern="0" dirty="0" smtClean="0">
                <a:latin typeface="+mn-lt"/>
              </a:rPr>
            </a:br>
            <a:r>
              <a:rPr lang="en-US" altLang="ja-JP" sz="2800" kern="0" dirty="0" smtClean="0">
                <a:latin typeface="+mn-lt"/>
              </a:rPr>
              <a:t>So it </a:t>
            </a:r>
            <a:r>
              <a:rPr lang="en-US" altLang="ja-JP" sz="2800" kern="0" dirty="0">
                <a:latin typeface="+mn-lt"/>
              </a:rPr>
              <a:t>is more </a:t>
            </a:r>
            <a:r>
              <a:rPr lang="en-US" altLang="ja-JP" sz="2800" b="1" kern="0" dirty="0" smtClean="0">
                <a:latin typeface="+mn-lt"/>
              </a:rPr>
              <a:t>intuitive for human</a:t>
            </a:r>
          </a:p>
        </p:txBody>
      </p:sp>
      <p:sp>
        <p:nvSpPr>
          <p:cNvPr id="13"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375832" y="3523920"/>
            <a:ext cx="8709174" cy="517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3200" b="1" kern="0" dirty="0" smtClean="0">
                <a:latin typeface="+mn-lt"/>
              </a:rPr>
              <a:t>But  still lots of existing test code with JUnit 4</a:t>
            </a:r>
          </a:p>
        </p:txBody>
      </p:sp>
      <p:sp>
        <p:nvSpPr>
          <p:cNvPr id="18"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701933" y="3960135"/>
            <a:ext cx="8709174" cy="112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2800" kern="0" dirty="0" smtClean="0">
                <a:latin typeface="+mn-lt"/>
              </a:rPr>
              <a:t>If you start new project, it’s better to learn from JUnit 5.</a:t>
            </a:r>
            <a:br>
              <a:rPr lang="en-US" altLang="ja-JP" sz="2800" kern="0" dirty="0" smtClean="0">
                <a:latin typeface="+mn-lt"/>
              </a:rPr>
            </a:br>
            <a:r>
              <a:rPr lang="en-US" altLang="ja-JP" sz="2800" kern="0" dirty="0" smtClean="0">
                <a:latin typeface="+mn-lt"/>
              </a:rPr>
              <a:t>But since there are many existing JUnit 4 resources,</a:t>
            </a:r>
            <a:br>
              <a:rPr lang="en-US" altLang="ja-JP" sz="2800" kern="0" dirty="0" smtClean="0">
                <a:latin typeface="+mn-lt"/>
              </a:rPr>
            </a:br>
            <a:r>
              <a:rPr lang="en-US" altLang="ja-JP" sz="2800" kern="0" dirty="0" smtClean="0">
                <a:latin typeface="+mn-lt"/>
              </a:rPr>
              <a:t>It’s better to learn about JUnit 4 as well</a:t>
            </a:r>
          </a:p>
        </p:txBody>
      </p:sp>
      <p:sp>
        <p:nvSpPr>
          <p:cNvPr id="19"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375832" y="5477250"/>
            <a:ext cx="8709174" cy="517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3200" b="1" kern="0" dirty="0" smtClean="0">
                <a:latin typeface="+mn-lt"/>
              </a:rPr>
              <a:t>Be careful when you check info in Internet</a:t>
            </a:r>
          </a:p>
        </p:txBody>
      </p:sp>
      <p:sp>
        <p:nvSpPr>
          <p:cNvPr id="20"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701933" y="5957728"/>
            <a:ext cx="8709174" cy="565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2800" kern="0" dirty="0" smtClean="0">
                <a:latin typeface="+mn-lt"/>
              </a:rPr>
              <a:t>Whether it is described about JUnit 4 or JUnit 5</a:t>
            </a:r>
          </a:p>
        </p:txBody>
      </p:sp>
    </p:spTree>
    <p:extLst>
      <p:ext uri="{BB962C8B-B14F-4D97-AF65-F5344CB8AC3E}">
        <p14:creationId xmlns:p14="http://schemas.microsoft.com/office/powerpoint/2010/main" val="2980056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Note: </a:t>
            </a:r>
            <a:r>
              <a:rPr lang="en-US" altLang="ja-JP" dirty="0"/>
              <a:t>JUnit 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30</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What’s JUnit?</a:t>
            </a:r>
          </a:p>
        </p:txBody>
      </p:sp>
      <p:sp>
        <p:nvSpPr>
          <p:cNvPr id="9" name="テキスト プレースホルダー 3">
            <a:extLst>
              <a:ext uri="{FF2B5EF4-FFF2-40B4-BE49-F238E27FC236}">
                <a16:creationId xmlns:a16="http://schemas.microsoft.com/office/drawing/2014/main" xmlns="" id="{278898F0-2BE8-49BA-934F-BFED9F73021A}"/>
              </a:ext>
            </a:extLst>
          </p:cNvPr>
          <p:cNvSpPr>
            <a:spLocks noGrp="1"/>
          </p:cNvSpPr>
          <p:nvPr>
            <p:ph type="body" sz="quarter" idx="11"/>
          </p:nvPr>
        </p:nvSpPr>
        <p:spPr>
          <a:xfrm>
            <a:off x="375832" y="1030859"/>
            <a:ext cx="8709174" cy="517723"/>
          </a:xfrm>
        </p:spPr>
        <p:txBody>
          <a:bodyPr spcCol="0"/>
          <a:lstStyle/>
          <a:p>
            <a:pPr marL="0" indent="0">
              <a:lnSpc>
                <a:spcPct val="100000"/>
              </a:lnSpc>
              <a:buNone/>
            </a:pPr>
            <a:r>
              <a:rPr lang="en-US" altLang="ja-JP" sz="3200" b="1" dirty="0" smtClean="0">
                <a:latin typeface="+mn-lt"/>
              </a:rPr>
              <a:t>API was changed from JUnit4</a:t>
            </a:r>
          </a:p>
        </p:txBody>
      </p:sp>
      <p:sp>
        <p:nvSpPr>
          <p:cNvPr id="10"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375832" y="2108080"/>
            <a:ext cx="8709174" cy="517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3200" b="1" kern="0" dirty="0" smtClean="0">
                <a:latin typeface="+mn-lt"/>
              </a:rPr>
              <a:t>Re-designed API from zero</a:t>
            </a:r>
          </a:p>
        </p:txBody>
      </p:sp>
      <p:sp>
        <p:nvSpPr>
          <p:cNvPr id="11"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701933" y="1572688"/>
            <a:ext cx="8709174" cy="48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2800" kern="0" dirty="0" smtClean="0">
                <a:latin typeface="+mn-lt"/>
              </a:rPr>
              <a:t>API-set were significantly changed.</a:t>
            </a:r>
          </a:p>
        </p:txBody>
      </p:sp>
      <p:sp>
        <p:nvSpPr>
          <p:cNvPr id="12"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701933" y="2650301"/>
            <a:ext cx="8709174" cy="799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None/>
            </a:pPr>
            <a:r>
              <a:rPr lang="en-US" altLang="ja-JP" sz="2800" kern="0" dirty="0" smtClean="0">
                <a:latin typeface="+mn-lt"/>
              </a:rPr>
              <a:t>APIs were re-designed from zero aiming at usability.</a:t>
            </a:r>
            <a:br>
              <a:rPr lang="en-US" altLang="ja-JP" sz="2800" kern="0" dirty="0" smtClean="0">
                <a:latin typeface="+mn-lt"/>
              </a:rPr>
            </a:br>
            <a:r>
              <a:rPr lang="en-US" altLang="ja-JP" sz="2800" kern="0" dirty="0" smtClean="0">
                <a:latin typeface="+mn-lt"/>
              </a:rPr>
              <a:t>So it </a:t>
            </a:r>
            <a:r>
              <a:rPr lang="en-US" altLang="ja-JP" sz="2800" kern="0" dirty="0">
                <a:latin typeface="+mn-lt"/>
              </a:rPr>
              <a:t>is more </a:t>
            </a:r>
            <a:r>
              <a:rPr lang="en-US" altLang="ja-JP" sz="2800" b="1" kern="0" dirty="0" smtClean="0">
                <a:latin typeface="+mn-lt"/>
              </a:rPr>
              <a:t>intuitive for human</a:t>
            </a:r>
          </a:p>
        </p:txBody>
      </p:sp>
      <p:sp>
        <p:nvSpPr>
          <p:cNvPr id="13"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375832" y="3523920"/>
            <a:ext cx="8709174" cy="517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3200" b="1" kern="0" dirty="0" smtClean="0">
                <a:latin typeface="+mn-lt"/>
              </a:rPr>
              <a:t>But  still lots of existing test code with JUnit 4</a:t>
            </a:r>
          </a:p>
        </p:txBody>
      </p:sp>
      <p:sp>
        <p:nvSpPr>
          <p:cNvPr id="18"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701933" y="3960135"/>
            <a:ext cx="8709174" cy="112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2800" kern="0" dirty="0" smtClean="0">
                <a:latin typeface="+mn-lt"/>
              </a:rPr>
              <a:t>If you start new project, it’s better to learn from JUnit 5.</a:t>
            </a:r>
            <a:br>
              <a:rPr lang="en-US" altLang="ja-JP" sz="2800" kern="0" dirty="0" smtClean="0">
                <a:latin typeface="+mn-lt"/>
              </a:rPr>
            </a:br>
            <a:r>
              <a:rPr lang="en-US" altLang="ja-JP" sz="2800" kern="0" dirty="0" smtClean="0">
                <a:latin typeface="+mn-lt"/>
              </a:rPr>
              <a:t>But since there are many existing JUnit 4 resources,</a:t>
            </a:r>
            <a:br>
              <a:rPr lang="en-US" altLang="ja-JP" sz="2800" kern="0" dirty="0" smtClean="0">
                <a:latin typeface="+mn-lt"/>
              </a:rPr>
            </a:br>
            <a:r>
              <a:rPr lang="en-US" altLang="ja-JP" sz="2800" kern="0" dirty="0" smtClean="0">
                <a:latin typeface="+mn-lt"/>
              </a:rPr>
              <a:t>It’s better to learn about JUnit 4 as well</a:t>
            </a:r>
          </a:p>
        </p:txBody>
      </p:sp>
      <p:sp>
        <p:nvSpPr>
          <p:cNvPr id="19"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375832" y="5477250"/>
            <a:ext cx="8709174" cy="517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3200" b="1" kern="0" dirty="0" smtClean="0">
                <a:latin typeface="+mn-lt"/>
              </a:rPr>
              <a:t>Be careful when you check info in Internet</a:t>
            </a:r>
          </a:p>
        </p:txBody>
      </p:sp>
      <p:sp>
        <p:nvSpPr>
          <p:cNvPr id="20"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701933" y="5957728"/>
            <a:ext cx="8709174" cy="565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2800" kern="0" dirty="0" smtClean="0">
                <a:latin typeface="+mn-lt"/>
              </a:rPr>
              <a:t>Whether it is described about JUnit 4 or JUnit 5</a:t>
            </a:r>
          </a:p>
        </p:txBody>
      </p:sp>
    </p:spTree>
    <p:extLst>
      <p:ext uri="{BB962C8B-B14F-4D97-AF65-F5344CB8AC3E}">
        <p14:creationId xmlns:p14="http://schemas.microsoft.com/office/powerpoint/2010/main" val="2776151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Position in CI/CD Pipeline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31</a:t>
            </a:fld>
            <a:endParaRPr lang="en-US" altLang="ja-JP" dirty="0"/>
          </a:p>
        </p:txBody>
      </p:sp>
      <p:sp>
        <p:nvSpPr>
          <p:cNvPr id="5" name="正方形/長方形 4">
            <a:extLst>
              <a:ext uri="{FF2B5EF4-FFF2-40B4-BE49-F238E27FC236}">
                <a16:creationId xmlns:a16="http://schemas.microsoft.com/office/drawing/2014/main" xmlns="" id="{0F9C65CE-ACFE-49F0-8186-09321560DBDE}"/>
              </a:ext>
            </a:extLst>
          </p:cNvPr>
          <p:cNvSpPr/>
          <p:nvPr/>
        </p:nvSpPr>
        <p:spPr bwMode="gray">
          <a:xfrm>
            <a:off x="183748" y="762830"/>
            <a:ext cx="2588481" cy="4467258"/>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Platform Server</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6" name="正方形/長方形 5">
            <a:extLst>
              <a:ext uri="{FF2B5EF4-FFF2-40B4-BE49-F238E27FC236}">
                <a16:creationId xmlns:a16="http://schemas.microsoft.com/office/drawing/2014/main" xmlns="" id="{0F9C65CE-ACFE-49F0-8186-09321560DBDE}"/>
              </a:ext>
            </a:extLst>
          </p:cNvPr>
          <p:cNvSpPr/>
          <p:nvPr/>
        </p:nvSpPr>
        <p:spPr bwMode="gray">
          <a:xfrm>
            <a:off x="339505" y="2720611"/>
            <a:ext cx="2276965" cy="85155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latin typeface="Fujitsu Sans" panose="020B0404060202020204" pitchFamily="34" charset="0"/>
                <a:ea typeface="Meiryo UI" panose="020B0604030504040204" pitchFamily="50" charset="-128"/>
              </a:rPr>
              <a:t>GitLab</a:t>
            </a:r>
            <a:r>
              <a:rPr lang="en-US" altLang="ja-JP" sz="2000" kern="0" dirty="0">
                <a:latin typeface="Fujitsu Sans" panose="020B0404060202020204" pitchFamily="34" charset="0"/>
                <a:ea typeface="Meiryo UI" panose="020B0604030504040204" pitchFamily="50" charset="-128"/>
              </a:rPr>
              <a:t> CI</a:t>
            </a:r>
            <a:br>
              <a:rPr lang="en-US" altLang="ja-JP" sz="2000" kern="0" dirty="0">
                <a:latin typeface="Fujitsu Sans" panose="020B0404060202020204" pitchFamily="34" charset="0"/>
                <a:ea typeface="Meiryo UI" panose="020B0604030504040204" pitchFamily="50" charset="-128"/>
              </a:rPr>
            </a:br>
            <a:r>
              <a:rPr lang="en-US" altLang="ja-JP" sz="2000" kern="0" dirty="0">
                <a:latin typeface="Fujitsu Sans" panose="020B0404060202020204" pitchFamily="34" charset="0"/>
                <a:ea typeface="Meiryo UI" panose="020B0604030504040204" pitchFamily="50" charset="-128"/>
              </a:rPr>
              <a:t>(CI/CD Pipeline)</a:t>
            </a:r>
            <a:endParaRPr lang="ja-JP" altLang="en-US" sz="2000" kern="0" dirty="0">
              <a:latin typeface="Fujitsu Sans" panose="020B0404060202020204" pitchFamily="34" charset="0"/>
              <a:ea typeface="Meiryo UI" panose="020B0604030504040204" pitchFamily="50" charset="-128"/>
            </a:endParaRPr>
          </a:p>
        </p:txBody>
      </p:sp>
      <p:sp>
        <p:nvSpPr>
          <p:cNvPr id="7" name="正方形/長方形 6">
            <a:extLst>
              <a:ext uri="{FF2B5EF4-FFF2-40B4-BE49-F238E27FC236}">
                <a16:creationId xmlns:a16="http://schemas.microsoft.com/office/drawing/2014/main" xmlns="" id="{0F9C65CE-ACFE-49F0-8186-09321560DBDE}"/>
              </a:ext>
            </a:extLst>
          </p:cNvPr>
          <p:cNvSpPr/>
          <p:nvPr/>
        </p:nvSpPr>
        <p:spPr bwMode="gray">
          <a:xfrm>
            <a:off x="339506" y="1266127"/>
            <a:ext cx="2276964" cy="419280"/>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latin typeface="Fujitsu Sans" panose="020B0404060202020204" pitchFamily="34" charset="0"/>
                <a:ea typeface="Meiryo UI" panose="020B0604030504040204" pitchFamily="50" charset="-128"/>
              </a:rPr>
              <a:t>GitLab</a:t>
            </a:r>
            <a:r>
              <a:rPr lang="en-US" altLang="ja-JP" sz="2000" kern="0" dirty="0">
                <a:latin typeface="Fujitsu Sans" panose="020B0404060202020204" pitchFamily="34" charset="0"/>
                <a:ea typeface="Meiryo UI" panose="020B0604030504040204" pitchFamily="50" charset="-128"/>
              </a:rPr>
              <a:t>(VCS)</a:t>
            </a:r>
            <a:endParaRPr lang="ja-JP" altLang="en-US" sz="2000" kern="0" dirty="0">
              <a:latin typeface="Fujitsu Sans" panose="020B0404060202020204" pitchFamily="34" charset="0"/>
              <a:ea typeface="Meiryo UI" panose="020B0604030504040204" pitchFamily="50" charset="-128"/>
            </a:endParaRPr>
          </a:p>
        </p:txBody>
      </p:sp>
      <p:sp>
        <p:nvSpPr>
          <p:cNvPr id="31" name="正方形/長方形 30">
            <a:extLst>
              <a:ext uri="{FF2B5EF4-FFF2-40B4-BE49-F238E27FC236}">
                <a16:creationId xmlns:a16="http://schemas.microsoft.com/office/drawing/2014/main" xmlns="" id="{0F9C65CE-ACFE-49F0-8186-09321560DBDE}"/>
              </a:ext>
            </a:extLst>
          </p:cNvPr>
          <p:cNvSpPr/>
          <p:nvPr/>
        </p:nvSpPr>
        <p:spPr bwMode="gray">
          <a:xfrm>
            <a:off x="3139095" y="2517272"/>
            <a:ext cx="4190618" cy="3347800"/>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Build Server(Worker)</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36" name="正方形/長方形 35">
            <a:extLst>
              <a:ext uri="{FF2B5EF4-FFF2-40B4-BE49-F238E27FC236}">
                <a16:creationId xmlns:a16="http://schemas.microsoft.com/office/drawing/2014/main" xmlns="" id="{0F9C65CE-ACFE-49F0-8186-09321560DBDE}"/>
              </a:ext>
            </a:extLst>
          </p:cNvPr>
          <p:cNvSpPr/>
          <p:nvPr/>
        </p:nvSpPr>
        <p:spPr bwMode="gray">
          <a:xfrm>
            <a:off x="3313917" y="2992490"/>
            <a:ext cx="3812881"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latin typeface="Fujitsu Sans" panose="020B0404060202020204" pitchFamily="34" charset="0"/>
                <a:ea typeface="Meiryo UI" panose="020B0604030504040204" pitchFamily="50" charset="-128"/>
              </a:rPr>
              <a:t>GitLab</a:t>
            </a:r>
            <a:r>
              <a:rPr lang="en-US" altLang="ja-JP" sz="2000" kern="0" dirty="0">
                <a:latin typeface="Fujitsu Sans" panose="020B0404060202020204" pitchFamily="34" charset="0"/>
                <a:ea typeface="Meiryo UI" panose="020B0604030504040204" pitchFamily="50" charset="-128"/>
              </a:rPr>
              <a:t> CI Runner</a:t>
            </a:r>
            <a:endParaRPr lang="ja-JP" altLang="en-US" sz="2000" kern="0" dirty="0">
              <a:latin typeface="Fujitsu Sans" panose="020B0404060202020204" pitchFamily="34" charset="0"/>
              <a:ea typeface="Meiryo UI" panose="020B0604030504040204" pitchFamily="50" charset="-128"/>
            </a:endParaRPr>
          </a:p>
        </p:txBody>
      </p:sp>
      <p:cxnSp>
        <p:nvCxnSpPr>
          <p:cNvPr id="40" name="直線矢印コネクタ 39"/>
          <p:cNvCxnSpPr>
            <a:stCxn id="6" idx="3"/>
            <a:endCxn id="36" idx="1"/>
          </p:cNvCxnSpPr>
          <p:nvPr/>
        </p:nvCxnSpPr>
        <p:spPr bwMode="auto">
          <a:xfrm>
            <a:off x="2616470" y="3146388"/>
            <a:ext cx="697447" cy="689"/>
          </a:xfrm>
          <a:prstGeom prst="straightConnector1">
            <a:avLst/>
          </a:prstGeom>
          <a:gradFill rotWithShape="0">
            <a:gsLst>
              <a:gs pos="0">
                <a:srgbClr val="FFFFFF"/>
              </a:gs>
              <a:gs pos="100000">
                <a:srgbClr val="CACAC7"/>
              </a:gs>
            </a:gsLst>
            <a:lin ang="5400000" scaled="1"/>
          </a:gradFill>
          <a:ln w="57150" cap="flat" cmpd="sng" algn="ctr">
            <a:solidFill>
              <a:srgbClr val="57564F"/>
            </a:solidFill>
            <a:prstDash val="solid"/>
            <a:round/>
            <a:headEnd type="none" w="med" len="med"/>
            <a:tailEnd type="triangle" w="lg" len="lg"/>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9" name="正方形/長方形 38">
            <a:extLst>
              <a:ext uri="{FF2B5EF4-FFF2-40B4-BE49-F238E27FC236}">
                <a16:creationId xmlns:a16="http://schemas.microsoft.com/office/drawing/2014/main" xmlns="" id="{0F9C65CE-ACFE-49F0-8186-09321560DBDE}"/>
              </a:ext>
            </a:extLst>
          </p:cNvPr>
          <p:cNvSpPr/>
          <p:nvPr/>
        </p:nvSpPr>
        <p:spPr bwMode="gray">
          <a:xfrm>
            <a:off x="183748" y="5371786"/>
            <a:ext cx="2588481" cy="1188732"/>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400" b="1" kern="0" dirty="0" smtClean="0">
                <a:solidFill>
                  <a:schemeClr val="bg1"/>
                </a:solidFill>
                <a:latin typeface="Fujitsu Sans" panose="020B0404060202020204" pitchFamily="34" charset="0"/>
                <a:ea typeface="Meiryo UI" panose="020B0604030504040204" pitchFamily="50" charset="-128"/>
              </a:rPr>
              <a:t>Developers’ PC</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45" name="正方形/長方形 44">
            <a:extLst>
              <a:ext uri="{FF2B5EF4-FFF2-40B4-BE49-F238E27FC236}">
                <a16:creationId xmlns:a16="http://schemas.microsoft.com/office/drawing/2014/main" xmlns="" id="{0F9C65CE-ACFE-49F0-8186-09321560DBDE}"/>
              </a:ext>
            </a:extLst>
          </p:cNvPr>
          <p:cNvSpPr/>
          <p:nvPr/>
        </p:nvSpPr>
        <p:spPr bwMode="gray">
          <a:xfrm>
            <a:off x="339506" y="1859430"/>
            <a:ext cx="2276964" cy="748376"/>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latin typeface="Fujitsu Sans" panose="020B0404060202020204" pitchFamily="34" charset="0"/>
                <a:ea typeface="Meiryo UI" panose="020B0604030504040204" pitchFamily="50" charset="-128"/>
              </a:rPr>
              <a:t>GitLab</a:t>
            </a:r>
            <a:r>
              <a:rPr lang="en-US" altLang="ja-JP" sz="2000" kern="0" dirty="0">
                <a:latin typeface="Fujitsu Sans" panose="020B0404060202020204" pitchFamily="34" charset="0"/>
                <a:ea typeface="Meiryo UI" panose="020B0604030504040204" pitchFamily="50" charset="-128"/>
              </a:rPr>
              <a:t> Issues</a:t>
            </a:r>
            <a:br>
              <a:rPr lang="en-US" altLang="ja-JP" sz="2000" kern="0" dirty="0">
                <a:latin typeface="Fujitsu Sans" panose="020B0404060202020204" pitchFamily="34" charset="0"/>
                <a:ea typeface="Meiryo UI" panose="020B0604030504040204" pitchFamily="50" charset="-128"/>
              </a:rPr>
            </a:br>
            <a:r>
              <a:rPr lang="en-US" altLang="ja-JP" sz="2000" kern="0" dirty="0">
                <a:latin typeface="Fujitsu Sans" panose="020B0404060202020204" pitchFamily="34" charset="0"/>
                <a:ea typeface="Meiryo UI" panose="020B0604030504040204" pitchFamily="50" charset="-128"/>
              </a:rPr>
              <a:t>(Ticket Manage)</a:t>
            </a:r>
            <a:endParaRPr lang="ja-JP" altLang="en-US" sz="2000" kern="0" dirty="0">
              <a:latin typeface="Fujitsu Sans" panose="020B0404060202020204" pitchFamily="34" charset="0"/>
              <a:ea typeface="Meiryo UI" panose="020B0604030504040204" pitchFamily="50" charset="-128"/>
            </a:endParaRPr>
          </a:p>
        </p:txBody>
      </p:sp>
      <p:sp>
        <p:nvSpPr>
          <p:cNvPr id="48" name="正方形/長方形 47">
            <a:extLst>
              <a:ext uri="{FF2B5EF4-FFF2-40B4-BE49-F238E27FC236}">
                <a16:creationId xmlns:a16="http://schemas.microsoft.com/office/drawing/2014/main" xmlns="" id="{0F9C65CE-ACFE-49F0-8186-09321560DBDE}"/>
              </a:ext>
            </a:extLst>
          </p:cNvPr>
          <p:cNvSpPr/>
          <p:nvPr/>
        </p:nvSpPr>
        <p:spPr bwMode="gray">
          <a:xfrm>
            <a:off x="339506" y="3684971"/>
            <a:ext cx="2276964" cy="765195"/>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latin typeface="Fujitsu Sans" panose="020B0404060202020204" pitchFamily="34" charset="0"/>
                <a:ea typeface="Meiryo UI" panose="020B0604030504040204" pitchFamily="50" charset="-128"/>
              </a:rPr>
              <a:t>GitLab</a:t>
            </a:r>
            <a:r>
              <a:rPr lang="en-US" altLang="ja-JP" sz="2000" kern="0" dirty="0">
                <a:latin typeface="Fujitsu Sans" panose="020B0404060202020204" pitchFamily="34" charset="0"/>
                <a:ea typeface="Meiryo UI" panose="020B0604030504040204" pitchFamily="50" charset="-128"/>
              </a:rPr>
              <a:t> </a:t>
            </a:r>
          </a:p>
          <a:p>
            <a:r>
              <a:rPr lang="en-US" altLang="ja-JP" sz="2000" kern="0" dirty="0">
                <a:latin typeface="Fujitsu Sans" panose="020B0404060202020204" pitchFamily="34" charset="0"/>
                <a:ea typeface="Meiryo UI" panose="020B0604030504040204" pitchFamily="50" charset="-128"/>
              </a:rPr>
              <a:t>Container Registry</a:t>
            </a:r>
            <a:endParaRPr lang="ja-JP" altLang="en-US" sz="2000" kern="0" dirty="0">
              <a:latin typeface="Fujitsu Sans" panose="020B0404060202020204" pitchFamily="34" charset="0"/>
              <a:ea typeface="Meiryo UI" panose="020B0604030504040204" pitchFamily="50" charset="-128"/>
            </a:endParaRPr>
          </a:p>
        </p:txBody>
      </p:sp>
      <p:sp>
        <p:nvSpPr>
          <p:cNvPr id="67" name="正方形/長方形 66">
            <a:extLst>
              <a:ext uri="{FF2B5EF4-FFF2-40B4-BE49-F238E27FC236}">
                <a16:creationId xmlns:a16="http://schemas.microsoft.com/office/drawing/2014/main" xmlns="" id="{0F9C65CE-ACFE-49F0-8186-09321560DBDE}"/>
              </a:ext>
            </a:extLst>
          </p:cNvPr>
          <p:cNvSpPr/>
          <p:nvPr/>
        </p:nvSpPr>
        <p:spPr bwMode="gray">
          <a:xfrm>
            <a:off x="7833943" y="762829"/>
            <a:ext cx="1903265"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400" b="1" kern="0" dirty="0" smtClean="0">
                <a:solidFill>
                  <a:schemeClr val="bg1"/>
                </a:solidFill>
                <a:latin typeface="Fujitsu Sans" panose="020B0404060202020204" pitchFamily="34" charset="0"/>
                <a:ea typeface="Meiryo UI" panose="020B0604030504040204" pitchFamily="50" charset="-128"/>
              </a:rPr>
              <a:t>Testing</a:t>
            </a:r>
          </a:p>
          <a:p>
            <a:r>
              <a:rPr kumimoji="1" lang="en-US" altLang="ja-JP" sz="2400" b="1" kern="0" dirty="0" smtClean="0">
                <a:solidFill>
                  <a:schemeClr val="bg1"/>
                </a:solidFill>
                <a:latin typeface="Fujitsu Sans" panose="020B0404060202020204" pitchFamily="34" charset="0"/>
                <a:ea typeface="Meiryo UI" panose="020B0604030504040204" pitchFamily="50" charset="-128"/>
              </a:rPr>
              <a:t>Environment</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68" name="正方形/長方形 67">
            <a:extLst>
              <a:ext uri="{FF2B5EF4-FFF2-40B4-BE49-F238E27FC236}">
                <a16:creationId xmlns:a16="http://schemas.microsoft.com/office/drawing/2014/main" xmlns="" id="{0F9C65CE-ACFE-49F0-8186-09321560DBDE}"/>
              </a:ext>
            </a:extLst>
          </p:cNvPr>
          <p:cNvSpPr/>
          <p:nvPr/>
        </p:nvSpPr>
        <p:spPr bwMode="gray">
          <a:xfrm>
            <a:off x="7833943" y="2708534"/>
            <a:ext cx="1903265"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400" b="1" kern="0" dirty="0" smtClean="0">
                <a:solidFill>
                  <a:schemeClr val="bg1"/>
                </a:solidFill>
                <a:latin typeface="Fujitsu Sans" panose="020B0404060202020204" pitchFamily="34" charset="0"/>
                <a:ea typeface="Meiryo UI" panose="020B0604030504040204" pitchFamily="50" charset="-128"/>
              </a:rPr>
              <a:t>Staging</a:t>
            </a:r>
          </a:p>
          <a:p>
            <a:r>
              <a:rPr kumimoji="1" lang="en-US" altLang="ja-JP" sz="2400" b="1" kern="0" dirty="0" smtClean="0">
                <a:solidFill>
                  <a:schemeClr val="bg1"/>
                </a:solidFill>
                <a:latin typeface="Fujitsu Sans" panose="020B0404060202020204" pitchFamily="34" charset="0"/>
                <a:ea typeface="Meiryo UI" panose="020B0604030504040204" pitchFamily="50" charset="-128"/>
              </a:rPr>
              <a:t>Environment</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69" name="正方形/長方形 68">
            <a:extLst>
              <a:ext uri="{FF2B5EF4-FFF2-40B4-BE49-F238E27FC236}">
                <a16:creationId xmlns:a16="http://schemas.microsoft.com/office/drawing/2014/main" xmlns="" id="{0F9C65CE-ACFE-49F0-8186-09321560DBDE}"/>
              </a:ext>
            </a:extLst>
          </p:cNvPr>
          <p:cNvSpPr/>
          <p:nvPr/>
        </p:nvSpPr>
        <p:spPr bwMode="gray">
          <a:xfrm>
            <a:off x="7833943" y="4734163"/>
            <a:ext cx="1903265" cy="181082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400" b="1" kern="0" dirty="0" smtClean="0">
                <a:solidFill>
                  <a:schemeClr val="bg1"/>
                </a:solidFill>
                <a:latin typeface="Fujitsu Sans" panose="020B0404060202020204" pitchFamily="34" charset="0"/>
                <a:ea typeface="Meiryo UI" panose="020B0604030504040204" pitchFamily="50" charset="-128"/>
              </a:rPr>
              <a:t>Production</a:t>
            </a:r>
          </a:p>
          <a:p>
            <a:r>
              <a:rPr kumimoji="1" lang="en-US" altLang="ja-JP" sz="2400" b="1" kern="0" dirty="0" smtClean="0">
                <a:solidFill>
                  <a:schemeClr val="bg1"/>
                </a:solidFill>
                <a:latin typeface="Fujitsu Sans" panose="020B0404060202020204" pitchFamily="34" charset="0"/>
                <a:ea typeface="Meiryo UI" panose="020B0604030504040204" pitchFamily="50" charset="-128"/>
              </a:rPr>
              <a:t>Environment</a:t>
            </a:r>
            <a:endParaRPr kumimoji="1" lang="ja-JP" altLang="en-US" sz="2400" b="1" kern="0" dirty="0">
              <a:solidFill>
                <a:schemeClr val="bg1"/>
              </a:solidFill>
              <a:latin typeface="Fujitsu Sans" panose="020B0404060202020204" pitchFamily="34" charset="0"/>
              <a:ea typeface="Meiryo UI" panose="020B0604030504040204" pitchFamily="50" charset="-128"/>
            </a:endParaRPr>
          </a:p>
        </p:txBody>
      </p:sp>
      <p:sp>
        <p:nvSpPr>
          <p:cNvPr id="70" name="右矢印 69"/>
          <p:cNvSpPr/>
          <p:nvPr/>
        </p:nvSpPr>
        <p:spPr bwMode="gray">
          <a:xfrm>
            <a:off x="7422170" y="2392453"/>
            <a:ext cx="319315" cy="2442987"/>
          </a:xfrm>
          <a:prstGeom prst="rightArrow">
            <a:avLst>
              <a:gd name="adj1" fmla="val 50000"/>
              <a:gd name="adj2" fmla="val 10000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2400" dirty="0" smtClean="0">
                <a:latin typeface="Fujitsu Sans" panose="020B0404060202020204" pitchFamily="34" charset="0"/>
                <a:ea typeface="Meiryo UI" panose="020B0604030504040204" pitchFamily="50" charset="-128"/>
              </a:rPr>
              <a:t>Deploy</a:t>
            </a:r>
            <a:endParaRPr kumimoji="1" lang="ja-JP" altLang="en-US" sz="2400" dirty="0" smtClean="0">
              <a:latin typeface="Fujitsu Sans" panose="020B0404060202020204" pitchFamily="34" charset="0"/>
              <a:ea typeface="Meiryo UI" panose="020B0604030504040204" pitchFamily="50" charset="-128"/>
            </a:endParaRPr>
          </a:p>
        </p:txBody>
      </p:sp>
      <p:sp>
        <p:nvSpPr>
          <p:cNvPr id="74" name="正方形/長方形 73">
            <a:extLst>
              <a:ext uri="{FF2B5EF4-FFF2-40B4-BE49-F238E27FC236}">
                <a16:creationId xmlns:a16="http://schemas.microsoft.com/office/drawing/2014/main" xmlns="" id="{0F9C65CE-ACFE-49F0-8186-09321560DBDE}"/>
              </a:ext>
            </a:extLst>
          </p:cNvPr>
          <p:cNvSpPr/>
          <p:nvPr/>
        </p:nvSpPr>
        <p:spPr bwMode="gray">
          <a:xfrm>
            <a:off x="339507" y="5865072"/>
            <a:ext cx="2276964" cy="55374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000" kern="0" dirty="0" smtClean="0">
                <a:latin typeface="Fujitsu Sans" panose="020B0404060202020204" pitchFamily="34" charset="0"/>
                <a:ea typeface="Meiryo UI" panose="020B0604030504040204" pitchFamily="50" charset="-128"/>
              </a:rPr>
              <a:t>IDE</a:t>
            </a:r>
            <a:endParaRPr kumimoji="1" lang="ja-JP" altLang="en-US" sz="2000" kern="0" dirty="0">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a16="http://schemas.microsoft.com/office/drawing/2014/main" xmlns="" id="{0F9C65CE-ACFE-49F0-8186-09321560DBDE}"/>
              </a:ext>
            </a:extLst>
          </p:cNvPr>
          <p:cNvSpPr/>
          <p:nvPr/>
        </p:nvSpPr>
        <p:spPr bwMode="gray">
          <a:xfrm>
            <a:off x="339506" y="4610529"/>
            <a:ext cx="2276964" cy="496621"/>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err="1">
                <a:latin typeface="Fujitsu Sans" panose="020B0404060202020204" pitchFamily="34" charset="0"/>
                <a:ea typeface="Meiryo UI" panose="020B0604030504040204" pitchFamily="50" charset="-128"/>
              </a:rPr>
              <a:t>Mattermost</a:t>
            </a:r>
            <a:r>
              <a:rPr lang="en-US" altLang="ja-JP" sz="2000" kern="0" dirty="0">
                <a:latin typeface="Fujitsu Sans" panose="020B0404060202020204" pitchFamily="34" charset="0"/>
                <a:ea typeface="Meiryo UI" panose="020B0604030504040204" pitchFamily="50" charset="-128"/>
              </a:rPr>
              <a:t>(Chat)</a:t>
            </a:r>
            <a:endParaRPr lang="ja-JP" altLang="en-US" sz="2000" kern="0" dirty="0">
              <a:latin typeface="Fujitsu Sans" panose="020B0404060202020204" pitchFamily="34" charset="0"/>
              <a:ea typeface="Meiryo UI" panose="020B0604030504040204" pitchFamily="50" charset="-128"/>
            </a:endParaRPr>
          </a:p>
        </p:txBody>
      </p:sp>
      <p:cxnSp>
        <p:nvCxnSpPr>
          <p:cNvPr id="10" name="直線矢印コネクタ 9"/>
          <p:cNvCxnSpPr>
            <a:endCxn id="32" idx="0"/>
          </p:cNvCxnSpPr>
          <p:nvPr/>
        </p:nvCxnSpPr>
        <p:spPr bwMode="auto">
          <a:xfrm>
            <a:off x="3871504" y="3301664"/>
            <a:ext cx="1" cy="101735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7" name="直線矢印コネクタ 46"/>
          <p:cNvCxnSpPr>
            <a:endCxn id="33" idx="0"/>
          </p:cNvCxnSpPr>
          <p:nvPr/>
        </p:nvCxnSpPr>
        <p:spPr bwMode="auto">
          <a:xfrm>
            <a:off x="5021264" y="3301664"/>
            <a:ext cx="36819" cy="94292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9" name="直線矢印コネクタ 48"/>
          <p:cNvCxnSpPr/>
          <p:nvPr/>
        </p:nvCxnSpPr>
        <p:spPr bwMode="auto">
          <a:xfrm>
            <a:off x="6422055" y="3301664"/>
            <a:ext cx="1" cy="1017354"/>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2" name="正方形/長方形 31">
            <a:extLst>
              <a:ext uri="{FF2B5EF4-FFF2-40B4-BE49-F238E27FC236}">
                <a16:creationId xmlns:a16="http://schemas.microsoft.com/office/drawing/2014/main" xmlns="" id="{0F9C65CE-ACFE-49F0-8186-09321560DBDE}"/>
              </a:ext>
            </a:extLst>
          </p:cNvPr>
          <p:cNvSpPr/>
          <p:nvPr/>
        </p:nvSpPr>
        <p:spPr bwMode="gray">
          <a:xfrm>
            <a:off x="3313917" y="4319018"/>
            <a:ext cx="1115175"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Auto Build</a:t>
            </a:r>
            <a:endParaRPr kumimoji="1" lang="ja-JP" altLang="en-US" sz="1800" kern="0" dirty="0">
              <a:latin typeface="Fujitsu Sans" panose="020B0404060202020204" pitchFamily="34" charset="0"/>
              <a:ea typeface="Meiryo UI" panose="020B0604030504040204" pitchFamily="50" charset="-128"/>
            </a:endParaRPr>
          </a:p>
        </p:txBody>
      </p:sp>
      <p:sp>
        <p:nvSpPr>
          <p:cNvPr id="33" name="正方形/長方形 32">
            <a:extLst>
              <a:ext uri="{FF2B5EF4-FFF2-40B4-BE49-F238E27FC236}">
                <a16:creationId xmlns:a16="http://schemas.microsoft.com/office/drawing/2014/main" xmlns="" id="{0F9C65CE-ACFE-49F0-8186-09321560DBDE}"/>
              </a:ext>
            </a:extLst>
          </p:cNvPr>
          <p:cNvSpPr/>
          <p:nvPr/>
        </p:nvSpPr>
        <p:spPr bwMode="gray">
          <a:xfrm>
            <a:off x="4500495" y="4244588"/>
            <a:ext cx="1115175" cy="538736"/>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smtClean="0">
                <a:solidFill>
                  <a:schemeClr val="bg1"/>
                </a:solidFill>
                <a:latin typeface="Fujitsu Sans" panose="020B0404060202020204" pitchFamily="34" charset="0"/>
                <a:ea typeface="Meiryo UI" panose="020B0604030504040204" pitchFamily="50" charset="-128"/>
              </a:rPr>
              <a:t>Auto Test</a:t>
            </a:r>
            <a:br>
              <a:rPr lang="en-US" altLang="ja-JP" sz="2000" kern="0" dirty="0" smtClean="0">
                <a:solidFill>
                  <a:schemeClr val="bg1"/>
                </a:solidFill>
                <a:latin typeface="Fujitsu Sans" panose="020B0404060202020204" pitchFamily="34" charset="0"/>
                <a:ea typeface="Meiryo UI" panose="020B0604030504040204" pitchFamily="50" charset="-128"/>
              </a:rPr>
            </a:br>
            <a:r>
              <a:rPr lang="en-US" altLang="ja-JP" sz="2000" kern="0" dirty="0" smtClean="0">
                <a:solidFill>
                  <a:schemeClr val="bg1"/>
                </a:solidFill>
                <a:latin typeface="Fujitsu Sans" panose="020B0404060202020204" pitchFamily="34" charset="0"/>
                <a:ea typeface="Meiryo UI" panose="020B0604030504040204" pitchFamily="50" charset="-128"/>
              </a:rPr>
              <a:t>(JUnit)</a:t>
            </a:r>
            <a:endParaRPr lang="ja-JP" altLang="en-US" sz="2000" kern="0" dirty="0">
              <a:solidFill>
                <a:schemeClr val="bg1"/>
              </a:solidFill>
              <a:latin typeface="Fujitsu Sans" panose="020B0404060202020204" pitchFamily="34" charset="0"/>
              <a:ea typeface="Meiryo UI" panose="020B0604030504040204" pitchFamily="50" charset="-128"/>
            </a:endParaRPr>
          </a:p>
        </p:txBody>
      </p:sp>
      <p:sp>
        <p:nvSpPr>
          <p:cNvPr id="34" name="正方形/長方形 33">
            <a:extLst>
              <a:ext uri="{FF2B5EF4-FFF2-40B4-BE49-F238E27FC236}">
                <a16:creationId xmlns:a16="http://schemas.microsoft.com/office/drawing/2014/main" xmlns="" id="{0F9C65CE-ACFE-49F0-8186-09321560DBDE}"/>
              </a:ext>
            </a:extLst>
          </p:cNvPr>
          <p:cNvSpPr/>
          <p:nvPr/>
        </p:nvSpPr>
        <p:spPr bwMode="gray">
          <a:xfrm>
            <a:off x="5717315" y="4319018"/>
            <a:ext cx="1409482" cy="400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kern="0" dirty="0" smtClean="0">
                <a:latin typeface="Fujitsu Sans" panose="020B0404060202020204" pitchFamily="34" charset="0"/>
                <a:ea typeface="Meiryo UI" panose="020B0604030504040204" pitchFamily="50" charset="-128"/>
              </a:rPr>
              <a:t>Code Analysis</a:t>
            </a:r>
            <a:endParaRPr kumimoji="1" lang="ja-JP" altLang="en-US" sz="1800" kern="0" dirty="0">
              <a:latin typeface="Fujitsu Sans" panose="020B0404060202020204" pitchFamily="34" charset="0"/>
              <a:ea typeface="Meiryo UI" panose="020B0604030504040204" pitchFamily="50" charset="-128"/>
            </a:endParaRPr>
          </a:p>
        </p:txBody>
      </p:sp>
      <p:sp>
        <p:nvSpPr>
          <p:cNvPr id="35" name="正方形/長方形 34">
            <a:extLst>
              <a:ext uri="{FF2B5EF4-FFF2-40B4-BE49-F238E27FC236}">
                <a16:creationId xmlns:a16="http://schemas.microsoft.com/office/drawing/2014/main" xmlns="" id="{0F9C65CE-ACFE-49F0-8186-09321560DBDE}"/>
              </a:ext>
            </a:extLst>
          </p:cNvPr>
          <p:cNvSpPr/>
          <p:nvPr/>
        </p:nvSpPr>
        <p:spPr bwMode="gray">
          <a:xfrm>
            <a:off x="3313917" y="3658922"/>
            <a:ext cx="3812881" cy="309174"/>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000" kern="0" dirty="0" smtClean="0">
                <a:latin typeface="Fujitsu Sans" panose="020B0404060202020204" pitchFamily="34" charset="0"/>
                <a:ea typeface="Meiryo UI" panose="020B0604030504040204" pitchFamily="50" charset="-128"/>
              </a:rPr>
              <a:t>Build Tool(</a:t>
            </a:r>
            <a:r>
              <a:rPr lang="en-US" altLang="ja-JP" sz="2000" kern="0" dirty="0" err="1" smtClean="0">
                <a:latin typeface="Fujitsu Sans" panose="020B0404060202020204" pitchFamily="34" charset="0"/>
                <a:ea typeface="Meiryo UI" panose="020B0604030504040204" pitchFamily="50" charset="-128"/>
              </a:rPr>
              <a:t>Gradle</a:t>
            </a:r>
            <a:r>
              <a:rPr lang="en-US" altLang="ja-JP" sz="2000" kern="0" dirty="0" smtClean="0">
                <a:latin typeface="Fujitsu Sans" panose="020B0404060202020204" pitchFamily="34" charset="0"/>
                <a:ea typeface="Meiryo UI" panose="020B0604030504040204" pitchFamily="50" charset="-128"/>
              </a:rPr>
              <a:t>)</a:t>
            </a:r>
            <a:endParaRPr lang="ja-JP" altLang="en-US" sz="2000"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551978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57214"/>
            <a:ext cx="4600575" cy="1527459"/>
          </a:xfrm>
        </p:spPr>
        <p:txBody>
          <a:bodyPr/>
          <a:lstStyle/>
          <a:p>
            <a:r>
              <a:rPr kumimoji="1" lang="en-US" altLang="ja-JP" dirty="0" smtClean="0"/>
              <a:t>Quick Start</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4043626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How to Install?</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33</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Quick Start</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9" name="テキスト プレースホルダー 3">
            <a:extLst>
              <a:ext uri="{FF2B5EF4-FFF2-40B4-BE49-F238E27FC236}">
                <a16:creationId xmlns:a16="http://schemas.microsoft.com/office/drawing/2014/main" xmlns="" id="{278898F0-2BE8-49BA-934F-BFED9F73021A}"/>
              </a:ext>
            </a:extLst>
          </p:cNvPr>
          <p:cNvSpPr>
            <a:spLocks noGrp="1"/>
          </p:cNvSpPr>
          <p:nvPr>
            <p:ph type="body" sz="quarter" idx="11"/>
          </p:nvPr>
        </p:nvSpPr>
        <p:spPr>
          <a:xfrm>
            <a:off x="375832" y="1030859"/>
            <a:ext cx="9361376" cy="517723"/>
          </a:xfrm>
        </p:spPr>
        <p:txBody>
          <a:bodyPr spcCol="0"/>
          <a:lstStyle/>
          <a:p>
            <a:pPr marL="0" indent="0">
              <a:lnSpc>
                <a:spcPct val="100000"/>
              </a:lnSpc>
              <a:buNone/>
            </a:pPr>
            <a:r>
              <a:rPr lang="en-US" altLang="ja-JP" sz="3200" dirty="0" smtClean="0">
                <a:latin typeface="+mn-lt"/>
              </a:rPr>
              <a:t>Basically, it’s okay to have JUnit jars in your </a:t>
            </a:r>
            <a:r>
              <a:rPr lang="en-US" altLang="ja-JP" sz="3200" dirty="0" err="1" smtClean="0">
                <a:latin typeface="+mn-lt"/>
              </a:rPr>
              <a:t>classpath</a:t>
            </a:r>
            <a:endParaRPr lang="en-US" altLang="ja-JP" sz="3200" dirty="0" smtClean="0">
              <a:latin typeface="+mn-lt"/>
            </a:endParaRPr>
          </a:p>
        </p:txBody>
      </p:sp>
      <p:sp>
        <p:nvSpPr>
          <p:cNvPr id="14" name="正方形/長方形 13">
            <a:extLst>
              <a:ext uri="{FF2B5EF4-FFF2-40B4-BE49-F238E27FC236}">
                <a16:creationId xmlns:a16="http://schemas.microsoft.com/office/drawing/2014/main" xmlns="" id="{904A1B75-ED39-455B-B23C-B7A0917C3507}"/>
              </a:ext>
            </a:extLst>
          </p:cNvPr>
          <p:cNvSpPr/>
          <p:nvPr/>
        </p:nvSpPr>
        <p:spPr bwMode="gray">
          <a:xfrm>
            <a:off x="372237" y="2014653"/>
            <a:ext cx="9116320" cy="1017639"/>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5" name="正方形/長方形 14">
            <a:extLst>
              <a:ext uri="{FF2B5EF4-FFF2-40B4-BE49-F238E27FC236}">
                <a16:creationId xmlns:a16="http://schemas.microsoft.com/office/drawing/2014/main" xmlns="" id="{0F9C65CE-ACFE-49F0-8186-09321560DBDE}"/>
              </a:ext>
            </a:extLst>
          </p:cNvPr>
          <p:cNvSpPr/>
          <p:nvPr/>
        </p:nvSpPr>
        <p:spPr bwMode="gray">
          <a:xfrm>
            <a:off x="477642" y="2339327"/>
            <a:ext cx="8905510" cy="604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smtClean="0">
                <a:latin typeface="Fujitsu Sans" panose="020B0404060202020204" pitchFamily="34" charset="0"/>
                <a:ea typeface="Meiryo UI" panose="020B0604030504040204" pitchFamily="50" charset="-128"/>
              </a:rPr>
              <a:t>JUnit 4 : https</a:t>
            </a:r>
            <a:r>
              <a:rPr lang="en-US" altLang="ja-JP" sz="1600" kern="0" dirty="0">
                <a:latin typeface="Fujitsu Sans" panose="020B0404060202020204" pitchFamily="34" charset="0"/>
                <a:ea typeface="Meiryo UI" panose="020B0604030504040204" pitchFamily="50" charset="-128"/>
              </a:rPr>
              <a:t>://</a:t>
            </a:r>
            <a:r>
              <a:rPr lang="en-US" altLang="ja-JP" sz="1600" kern="0" dirty="0" smtClean="0">
                <a:latin typeface="Fujitsu Sans" panose="020B0404060202020204" pitchFamily="34" charset="0"/>
                <a:ea typeface="Meiryo UI" panose="020B0604030504040204" pitchFamily="50" charset="-128"/>
              </a:rPr>
              <a:t>junit.org/junit4/faq.html#started_2</a:t>
            </a:r>
          </a:p>
          <a:p>
            <a:pPr algn="l"/>
            <a:r>
              <a:rPr lang="en-US" altLang="ja-JP" sz="1600" kern="0" dirty="0" smtClean="0">
                <a:latin typeface="Fujitsu Sans" panose="020B0404060202020204" pitchFamily="34" charset="0"/>
                <a:ea typeface="Meiryo UI" panose="020B0604030504040204" pitchFamily="50" charset="-128"/>
              </a:rPr>
              <a:t>JUnit 5 : https</a:t>
            </a:r>
            <a:r>
              <a:rPr lang="en-US" altLang="ja-JP" sz="1600" kern="0" dirty="0">
                <a:latin typeface="Fujitsu Sans" panose="020B0404060202020204" pitchFamily="34" charset="0"/>
                <a:ea typeface="Meiryo UI" panose="020B0604030504040204" pitchFamily="50" charset="-128"/>
              </a:rPr>
              <a:t>://junit.org/junit5/docs/current/user-guide/#installation</a:t>
            </a:r>
            <a:endParaRPr kumimoji="1" lang="ja-JP" altLang="en-US" sz="1600" kern="0" dirty="0">
              <a:latin typeface="Fujitsu Sans" panose="020B0404060202020204" pitchFamily="34" charset="0"/>
              <a:ea typeface="Meiryo UI" panose="020B0604030504040204" pitchFamily="50" charset="-128"/>
            </a:endParaRPr>
          </a:p>
        </p:txBody>
      </p:sp>
      <p:sp>
        <p:nvSpPr>
          <p:cNvPr id="16"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375832" y="5765091"/>
            <a:ext cx="9361376" cy="517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Font typeface="Wingdings" pitchFamily="2" charset="2"/>
              <a:buNone/>
            </a:pPr>
            <a:r>
              <a:rPr lang="en-US" altLang="ja-JP" sz="3200" kern="0" dirty="0" smtClean="0">
                <a:latin typeface="+mn-lt"/>
              </a:rPr>
              <a:t>Will explain how to install by </a:t>
            </a:r>
            <a:r>
              <a:rPr lang="en-US" altLang="ja-JP" sz="3200" kern="0" dirty="0" err="1" smtClean="0">
                <a:latin typeface="+mn-lt"/>
              </a:rPr>
              <a:t>Gradle</a:t>
            </a:r>
            <a:r>
              <a:rPr lang="en-US" altLang="ja-JP" sz="3200" kern="0" dirty="0" smtClean="0">
                <a:latin typeface="+mn-lt"/>
              </a:rPr>
              <a:t> after this page</a:t>
            </a:r>
          </a:p>
        </p:txBody>
      </p:sp>
    </p:spTree>
    <p:extLst>
      <p:ext uri="{BB962C8B-B14F-4D97-AF65-F5344CB8AC3E}">
        <p14:creationId xmlns:p14="http://schemas.microsoft.com/office/powerpoint/2010/main" val="104727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How to Install JUnit </a:t>
            </a:r>
            <a:r>
              <a:rPr lang="en-US" altLang="ja-JP" dirty="0"/>
              <a:t>4</a:t>
            </a:r>
            <a:r>
              <a:rPr lang="en-US" altLang="ja-JP" dirty="0" smtClean="0"/>
              <a:t> with </a:t>
            </a:r>
            <a:r>
              <a:rPr lang="en-US" altLang="ja-JP" dirty="0" err="1" smtClean="0"/>
              <a:t>Gradle</a:t>
            </a:r>
            <a:r>
              <a:rPr lang="en-US" altLang="ja-JP" dirty="0" smtClean="0"/>
              <a:t>?(1/3)</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34</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Quick Start</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0" name="メモ 9"/>
          <p:cNvSpPr/>
          <p:nvPr/>
        </p:nvSpPr>
        <p:spPr bwMode="gray">
          <a:xfrm>
            <a:off x="271379" y="1445252"/>
            <a:ext cx="8981822" cy="3861039"/>
          </a:xfrm>
          <a:prstGeom prst="foldedCorner">
            <a:avLst>
              <a:gd name="adj" fmla="val 13282"/>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latin typeface="Fujitsu Sans" panose="020B0404060202020204" pitchFamily="34" charset="0"/>
                <a:ea typeface="Meiryo UI" panose="020B0604030504040204" pitchFamily="50" charset="-128"/>
              </a:rPr>
              <a:t>plugins {</a:t>
            </a:r>
          </a:p>
          <a:p>
            <a:pPr algn="l"/>
            <a:r>
              <a:rPr lang="en-US" altLang="ja-JP" sz="1800" dirty="0" smtClean="0">
                <a:latin typeface="Fujitsu Sans" panose="020B0404060202020204" pitchFamily="34" charset="0"/>
                <a:ea typeface="Meiryo UI" panose="020B0604030504040204" pitchFamily="50" charset="-128"/>
              </a:rPr>
              <a:t>    id </a:t>
            </a:r>
            <a:r>
              <a:rPr lang="en-US" altLang="ja-JP" sz="1800" dirty="0">
                <a:latin typeface="Fujitsu Sans" panose="020B0404060202020204" pitchFamily="34" charset="0"/>
                <a:ea typeface="Meiryo UI" panose="020B0604030504040204" pitchFamily="50" charset="-128"/>
              </a:rPr>
              <a:t>'java'</a:t>
            </a:r>
          </a:p>
          <a:p>
            <a:pPr algn="l"/>
            <a:r>
              <a:rPr lang="en-US" altLang="ja-JP" sz="1800" dirty="0" smtClean="0">
                <a:latin typeface="Fujitsu Sans" panose="020B0404060202020204" pitchFamily="34" charset="0"/>
                <a:ea typeface="Meiryo UI" panose="020B0604030504040204" pitchFamily="50" charset="-128"/>
              </a:rPr>
              <a:t>    id </a:t>
            </a:r>
            <a:r>
              <a:rPr lang="en-US" altLang="ja-JP" sz="1800" dirty="0">
                <a:latin typeface="Fujitsu Sans" panose="020B0404060202020204" pitchFamily="34" charset="0"/>
                <a:ea typeface="Meiryo UI" panose="020B0604030504040204" pitchFamily="50" charset="-128"/>
              </a:rPr>
              <a:t>'eclipse' // optional (to generate Eclipse project files)</a:t>
            </a:r>
          </a:p>
          <a:p>
            <a:pPr algn="l"/>
            <a:r>
              <a:rPr lang="en-US" altLang="ja-JP" sz="1800" dirty="0" smtClean="0">
                <a:latin typeface="Fujitsu Sans" panose="020B0404060202020204" pitchFamily="34" charset="0"/>
                <a:ea typeface="Meiryo UI" panose="020B0604030504040204" pitchFamily="50" charset="-128"/>
              </a:rPr>
              <a:t>    id </a:t>
            </a:r>
            <a:r>
              <a:rPr lang="en-US" altLang="ja-JP" sz="1800" dirty="0">
                <a:latin typeface="Fujitsu Sans" panose="020B0404060202020204" pitchFamily="34" charset="0"/>
                <a:ea typeface="Meiryo UI" panose="020B0604030504040204" pitchFamily="50" charset="-128"/>
              </a:rPr>
              <a:t>'idea' // optional (to generate IntelliJ IDEA project files)</a:t>
            </a:r>
          </a:p>
          <a:p>
            <a:pPr algn="l"/>
            <a:r>
              <a:rPr lang="en-US" altLang="ja-JP" sz="1800" dirty="0">
                <a:latin typeface="Fujitsu Sans" panose="020B0404060202020204" pitchFamily="34" charset="0"/>
                <a:ea typeface="Meiryo UI" panose="020B0604030504040204" pitchFamily="50" charset="-128"/>
              </a:rPr>
              <a:t>}</a:t>
            </a:r>
          </a:p>
          <a:p>
            <a:pPr algn="l"/>
            <a:endParaRPr lang="en-US" altLang="ja-JP" sz="1800" dirty="0">
              <a:latin typeface="Fujitsu Sans" panose="020B0404060202020204" pitchFamily="34" charset="0"/>
              <a:ea typeface="Meiryo UI" panose="020B0604030504040204" pitchFamily="50" charset="-128"/>
            </a:endParaRPr>
          </a:p>
          <a:p>
            <a:pPr algn="l"/>
            <a:r>
              <a:rPr lang="en-US" altLang="ja-JP" sz="1800" dirty="0">
                <a:latin typeface="Fujitsu Sans" panose="020B0404060202020204" pitchFamily="34" charset="0"/>
                <a:ea typeface="Meiryo UI" panose="020B0604030504040204" pitchFamily="50" charset="-128"/>
              </a:rPr>
              <a:t>repositories {</a:t>
            </a:r>
          </a:p>
          <a:p>
            <a:pPr algn="l"/>
            <a:r>
              <a:rPr lang="en-US" altLang="ja-JP" sz="1800" dirty="0" smtClean="0">
                <a:latin typeface="Fujitsu Sans" panose="020B0404060202020204" pitchFamily="34" charset="0"/>
                <a:ea typeface="Meiryo UI" panose="020B0604030504040204" pitchFamily="50" charset="-128"/>
              </a:rPr>
              <a:t>    </a:t>
            </a:r>
            <a:r>
              <a:rPr lang="en-US" altLang="ja-JP" sz="1800" dirty="0" err="1" smtClean="0">
                <a:latin typeface="Fujitsu Sans" panose="020B0404060202020204" pitchFamily="34" charset="0"/>
                <a:ea typeface="Meiryo UI" panose="020B0604030504040204" pitchFamily="50" charset="-128"/>
              </a:rPr>
              <a:t>mavenCentral</a:t>
            </a:r>
            <a:r>
              <a:rPr lang="en-US" altLang="ja-JP" sz="1800" dirty="0">
                <a:latin typeface="Fujitsu Sans" panose="020B0404060202020204" pitchFamily="34" charset="0"/>
                <a:ea typeface="Meiryo UI" panose="020B0604030504040204" pitchFamily="50" charset="-128"/>
              </a:rPr>
              <a:t>()</a:t>
            </a:r>
          </a:p>
          <a:p>
            <a:pPr algn="l"/>
            <a:r>
              <a:rPr lang="en-US" altLang="ja-JP" sz="1800" dirty="0">
                <a:latin typeface="Fujitsu Sans" panose="020B0404060202020204" pitchFamily="34" charset="0"/>
                <a:ea typeface="Meiryo UI" panose="020B0604030504040204" pitchFamily="50" charset="-128"/>
              </a:rPr>
              <a:t>}</a:t>
            </a:r>
          </a:p>
          <a:p>
            <a:pPr algn="l"/>
            <a:endParaRPr lang="en-US" altLang="ja-JP" sz="1800" dirty="0">
              <a:latin typeface="Fujitsu Sans" panose="020B0404060202020204" pitchFamily="34" charset="0"/>
              <a:ea typeface="Meiryo UI" panose="020B0604030504040204" pitchFamily="50" charset="-128"/>
            </a:endParaRPr>
          </a:p>
          <a:p>
            <a:pPr algn="l"/>
            <a:r>
              <a:rPr lang="en-US" altLang="ja-JP" sz="1800" dirty="0">
                <a:latin typeface="Fujitsu Sans" panose="020B0404060202020204" pitchFamily="34" charset="0"/>
                <a:ea typeface="Meiryo UI" panose="020B0604030504040204" pitchFamily="50" charset="-128"/>
              </a:rPr>
              <a:t>dependencies {</a:t>
            </a:r>
          </a:p>
          <a:p>
            <a:pPr algn="l"/>
            <a:r>
              <a:rPr lang="en-US" altLang="ja-JP" sz="1800" b="1" dirty="0" smtClean="0">
                <a:solidFill>
                  <a:srgbClr val="FF0000"/>
                </a:solidFill>
                <a:latin typeface="Fujitsu Sans" panose="020B0404060202020204" pitchFamily="34" charset="0"/>
                <a:ea typeface="Meiryo UI" panose="020B0604030504040204" pitchFamily="50" charset="-128"/>
              </a:rPr>
              <a:t>    </a:t>
            </a:r>
            <a:r>
              <a:rPr lang="en-US" altLang="ja-JP" sz="1800" b="1" dirty="0" err="1" smtClean="0">
                <a:solidFill>
                  <a:srgbClr val="FF0000"/>
                </a:solidFill>
                <a:latin typeface="Fujitsu Sans" panose="020B0404060202020204" pitchFamily="34" charset="0"/>
                <a:ea typeface="Meiryo UI" panose="020B0604030504040204" pitchFamily="50" charset="-128"/>
              </a:rPr>
              <a:t>testCompile</a:t>
            </a:r>
            <a:r>
              <a:rPr lang="en-US" altLang="ja-JP" sz="1800" b="1" dirty="0" smtClean="0">
                <a:solidFill>
                  <a:srgbClr val="FF0000"/>
                </a:solidFill>
                <a:latin typeface="Fujitsu Sans" panose="020B0404060202020204" pitchFamily="34" charset="0"/>
                <a:ea typeface="Meiryo UI" panose="020B0604030504040204" pitchFamily="50" charset="-128"/>
              </a:rPr>
              <a:t> </a:t>
            </a:r>
            <a:r>
              <a:rPr lang="en-US" altLang="ja-JP" sz="1800" b="1" dirty="0">
                <a:solidFill>
                  <a:srgbClr val="FF0000"/>
                </a:solidFill>
                <a:latin typeface="Fujitsu Sans" panose="020B0404060202020204" pitchFamily="34" charset="0"/>
                <a:ea typeface="Meiryo UI" panose="020B0604030504040204" pitchFamily="50" charset="-128"/>
              </a:rPr>
              <a:t>('junit:junit:4.12')</a:t>
            </a:r>
          </a:p>
          <a:p>
            <a:pPr algn="l"/>
            <a:r>
              <a:rPr lang="en-US" altLang="ja-JP" sz="1800" dirty="0">
                <a:latin typeface="Fujitsu Sans" panose="020B0404060202020204" pitchFamily="34" charset="0"/>
                <a:ea typeface="Meiryo UI" panose="020B0604030504040204" pitchFamily="50" charset="-128"/>
              </a:rPr>
              <a:t>}</a:t>
            </a:r>
            <a:r>
              <a:rPr kumimoji="1" lang="en-US" altLang="ja-JP" sz="1800" dirty="0" smtClean="0">
                <a:latin typeface="Fujitsu Sans" panose="020B0404060202020204" pitchFamily="34" charset="0"/>
                <a:ea typeface="Meiryo UI" panose="020B0604030504040204" pitchFamily="50" charset="-128"/>
              </a:rPr>
              <a:t/>
            </a:r>
            <a:br>
              <a:rPr kumimoji="1" lang="en-US" altLang="ja-JP" sz="1800" dirty="0" smtClean="0">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
            </a:r>
            <a:br>
              <a:rPr kumimoji="1" lang="en-US" altLang="ja-JP" sz="1800" dirty="0" smtClean="0">
                <a:latin typeface="Fujitsu Sans" panose="020B0404060202020204" pitchFamily="34" charset="0"/>
                <a:ea typeface="Meiryo UI" panose="020B0604030504040204" pitchFamily="50" charset="-128"/>
              </a:rPr>
            </a:br>
            <a:endParaRPr kumimoji="1" lang="ja-JP" altLang="en-US" sz="1800" dirty="0" smtClean="0">
              <a:latin typeface="Fujitsu Sans" panose="020B0404060202020204" pitchFamily="34" charset="0"/>
              <a:ea typeface="Meiryo UI" panose="020B0604030504040204" pitchFamily="50" charset="-128"/>
            </a:endParaRPr>
          </a:p>
        </p:txBody>
      </p:sp>
      <p:sp>
        <p:nvSpPr>
          <p:cNvPr id="11" name="テキスト ボックス 10"/>
          <p:cNvSpPr txBox="1"/>
          <p:nvPr/>
        </p:nvSpPr>
        <p:spPr>
          <a:xfrm>
            <a:off x="271379" y="1075920"/>
            <a:ext cx="1345240" cy="369332"/>
          </a:xfrm>
          <a:prstGeom prst="rect">
            <a:avLst/>
          </a:prstGeom>
          <a:noFill/>
        </p:spPr>
        <p:txBody>
          <a:bodyPr wrap="none" rtlCol="0">
            <a:spAutoFit/>
          </a:bodyPr>
          <a:lstStyle/>
          <a:p>
            <a:pPr algn="l"/>
            <a:r>
              <a:rPr lang="en-US" altLang="ja-JP" sz="1800" dirty="0" err="1" smtClean="0">
                <a:latin typeface="Fujitsu Sans" panose="020B0404060202020204" pitchFamily="34" charset="0"/>
                <a:ea typeface="Meiryo UI" panose="020B0604030504040204" pitchFamily="50" charset="-128"/>
                <a:cs typeface="Meiryo UI" panose="020B0604030504040204" pitchFamily="50" charset="-128"/>
              </a:rPr>
              <a:t>build.gradle</a:t>
            </a:r>
            <a:endParaRPr kumimoji="1" lang="ja-JP" altLang="en-US" sz="1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99142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How to Install JUnit </a:t>
            </a:r>
            <a:r>
              <a:rPr lang="en-US" altLang="ja-JP" dirty="0"/>
              <a:t>4</a:t>
            </a:r>
            <a:r>
              <a:rPr lang="en-US" altLang="ja-JP" dirty="0" smtClean="0"/>
              <a:t> with </a:t>
            </a:r>
            <a:r>
              <a:rPr lang="en-US" altLang="ja-JP" dirty="0" err="1" smtClean="0"/>
              <a:t>Gradle</a:t>
            </a:r>
            <a:r>
              <a:rPr lang="en-US" altLang="ja-JP" dirty="0" smtClean="0"/>
              <a:t>?(2/3)</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35</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Quick Start</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8" name="メモ 7"/>
          <p:cNvSpPr/>
          <p:nvPr/>
        </p:nvSpPr>
        <p:spPr bwMode="gray">
          <a:xfrm>
            <a:off x="635513" y="1166662"/>
            <a:ext cx="8541842" cy="5435691"/>
          </a:xfrm>
          <a:prstGeom prst="foldedCorner">
            <a:avLst>
              <a:gd name="adj" fmla="val 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de-DE" altLang="ja-JP" sz="1000" dirty="0" smtClean="0">
                <a:latin typeface="+mn-lt"/>
              </a:rPr>
              <a:t>Project Root</a:t>
            </a:r>
          </a:p>
          <a:p>
            <a:pPr algn="l"/>
            <a:r>
              <a:rPr lang="de-DE" altLang="ja-JP" sz="1000" dirty="0" smtClean="0">
                <a:latin typeface="+mn-lt"/>
              </a:rPr>
              <a:t>│  </a:t>
            </a:r>
            <a:r>
              <a:rPr lang="de-DE" altLang="ja-JP" sz="1000" dirty="0">
                <a:latin typeface="+mn-lt"/>
              </a:rPr>
              <a:t>build.gradle</a:t>
            </a:r>
          </a:p>
          <a:p>
            <a:pPr algn="l"/>
            <a:r>
              <a:rPr lang="de-DE" altLang="ja-JP" sz="1000" dirty="0">
                <a:latin typeface="+mn-lt"/>
              </a:rPr>
              <a:t>│  gradlew</a:t>
            </a:r>
          </a:p>
          <a:p>
            <a:pPr algn="l"/>
            <a:r>
              <a:rPr lang="de-DE" altLang="ja-JP" sz="1000" dirty="0">
                <a:latin typeface="+mn-lt"/>
              </a:rPr>
              <a:t>│  gradlew.bat</a:t>
            </a:r>
          </a:p>
          <a:p>
            <a:pPr algn="l"/>
            <a:r>
              <a:rPr lang="de-DE" altLang="ja-JP" sz="1000" dirty="0">
                <a:latin typeface="+mn-lt"/>
              </a:rPr>
              <a:t>│</a:t>
            </a:r>
          </a:p>
          <a:p>
            <a:pPr algn="l"/>
            <a:r>
              <a:rPr lang="de-DE" altLang="ja-JP" sz="1000" dirty="0">
                <a:latin typeface="+mn-lt"/>
              </a:rPr>
              <a:t>├─build</a:t>
            </a:r>
          </a:p>
          <a:p>
            <a:pPr algn="l"/>
            <a:r>
              <a:rPr lang="de-DE" altLang="ja-JP" sz="1000" dirty="0">
                <a:latin typeface="+mn-lt"/>
              </a:rPr>
              <a:t>│  ├─classes</a:t>
            </a:r>
          </a:p>
          <a:p>
            <a:pPr algn="l"/>
            <a:r>
              <a:rPr lang="de-DE" altLang="ja-JP" sz="1000" dirty="0">
                <a:latin typeface="+mn-lt"/>
              </a:rPr>
              <a:t>│  │</a:t>
            </a:r>
          </a:p>
          <a:p>
            <a:pPr algn="l"/>
            <a:r>
              <a:rPr lang="de-DE" altLang="ja-JP" sz="1000" dirty="0">
                <a:latin typeface="+mn-lt"/>
              </a:rPr>
              <a:t>│  ├─reports</a:t>
            </a:r>
          </a:p>
          <a:p>
            <a:pPr algn="l"/>
            <a:r>
              <a:rPr lang="de-DE" altLang="ja-JP" sz="1000" dirty="0">
                <a:latin typeface="+mn-lt"/>
              </a:rPr>
              <a:t>│  │  └─tests</a:t>
            </a:r>
          </a:p>
          <a:p>
            <a:pPr algn="l"/>
            <a:r>
              <a:rPr lang="de-DE" altLang="ja-JP" sz="1000" dirty="0">
                <a:latin typeface="+mn-lt"/>
              </a:rPr>
              <a:t>│  │      └─test</a:t>
            </a:r>
          </a:p>
          <a:p>
            <a:pPr algn="l"/>
            <a:r>
              <a:rPr lang="de-DE" altLang="ja-JP" sz="1000" dirty="0">
                <a:latin typeface="+mn-lt"/>
              </a:rPr>
              <a:t>│  │          │  </a:t>
            </a:r>
            <a:r>
              <a:rPr lang="de-DE" altLang="ja-JP" sz="1000" b="1" dirty="0">
                <a:solidFill>
                  <a:srgbClr val="FF0000"/>
                </a:solidFill>
                <a:latin typeface="+mn-lt"/>
              </a:rPr>
              <a:t>index.html</a:t>
            </a:r>
          </a:p>
          <a:p>
            <a:pPr algn="l"/>
            <a:r>
              <a:rPr lang="de-DE" altLang="ja-JP" sz="1000" dirty="0">
                <a:latin typeface="+mn-lt"/>
              </a:rPr>
              <a:t>│  │          │</a:t>
            </a:r>
          </a:p>
          <a:p>
            <a:pPr algn="l"/>
            <a:r>
              <a:rPr lang="de-DE" altLang="ja-JP" sz="1000" dirty="0">
                <a:latin typeface="+mn-lt"/>
              </a:rPr>
              <a:t>│  │          ├─classes</a:t>
            </a:r>
          </a:p>
          <a:p>
            <a:pPr algn="l"/>
            <a:r>
              <a:rPr lang="de-DE" altLang="ja-JP" sz="1000" dirty="0">
                <a:latin typeface="+mn-lt"/>
              </a:rPr>
              <a:t>│  │          │      com.example.project.CalculatorTests.html</a:t>
            </a:r>
          </a:p>
          <a:p>
            <a:pPr algn="l"/>
            <a:r>
              <a:rPr lang="de-DE" altLang="ja-JP" sz="1000" dirty="0">
                <a:latin typeface="+mn-lt"/>
              </a:rPr>
              <a:t>│  │          │</a:t>
            </a:r>
          </a:p>
          <a:p>
            <a:pPr algn="l"/>
            <a:r>
              <a:rPr lang="de-DE" altLang="ja-JP" sz="1000" dirty="0">
                <a:latin typeface="+mn-lt"/>
              </a:rPr>
              <a:t>│  │          ├─css</a:t>
            </a:r>
          </a:p>
          <a:p>
            <a:pPr algn="l"/>
            <a:r>
              <a:rPr lang="de-DE" altLang="ja-JP" sz="1000" dirty="0">
                <a:latin typeface="+mn-lt"/>
              </a:rPr>
              <a:t>│  │          │      base-style.css</a:t>
            </a:r>
          </a:p>
          <a:p>
            <a:pPr algn="l"/>
            <a:r>
              <a:rPr lang="de-DE" altLang="ja-JP" sz="1000" dirty="0">
                <a:latin typeface="+mn-lt"/>
              </a:rPr>
              <a:t>│  │          │      style.css</a:t>
            </a:r>
          </a:p>
          <a:p>
            <a:pPr algn="l"/>
            <a:r>
              <a:rPr lang="de-DE" altLang="ja-JP" sz="1000" dirty="0">
                <a:latin typeface="+mn-lt"/>
              </a:rPr>
              <a:t>│  │          │</a:t>
            </a:r>
          </a:p>
          <a:p>
            <a:pPr algn="l"/>
            <a:r>
              <a:rPr lang="de-DE" altLang="ja-JP" sz="1000" dirty="0">
                <a:latin typeface="+mn-lt"/>
              </a:rPr>
              <a:t>│  │          ├─js</a:t>
            </a:r>
          </a:p>
          <a:p>
            <a:pPr algn="l"/>
            <a:r>
              <a:rPr lang="de-DE" altLang="ja-JP" sz="1000" dirty="0">
                <a:latin typeface="+mn-lt"/>
              </a:rPr>
              <a:t>│  │          │      report.js</a:t>
            </a:r>
          </a:p>
          <a:p>
            <a:pPr algn="l"/>
            <a:r>
              <a:rPr lang="de-DE" altLang="ja-JP" sz="1000" dirty="0">
                <a:latin typeface="+mn-lt"/>
              </a:rPr>
              <a:t>│  │          │</a:t>
            </a:r>
          </a:p>
          <a:p>
            <a:pPr algn="l"/>
            <a:r>
              <a:rPr lang="de-DE" altLang="ja-JP" sz="1000" dirty="0">
                <a:latin typeface="+mn-lt"/>
              </a:rPr>
              <a:t>│  │          └─packages</a:t>
            </a:r>
          </a:p>
          <a:p>
            <a:pPr algn="l"/>
            <a:r>
              <a:rPr lang="de-DE" altLang="ja-JP" sz="1000" dirty="0">
                <a:latin typeface="+mn-lt"/>
              </a:rPr>
              <a:t>│  │                  com.example.project.html</a:t>
            </a:r>
          </a:p>
          <a:p>
            <a:pPr algn="l"/>
            <a:r>
              <a:rPr lang="de-DE" altLang="ja-JP" sz="1000" dirty="0" smtClean="0">
                <a:latin typeface="+mn-lt"/>
              </a:rPr>
              <a:t>│  </a:t>
            </a:r>
            <a:r>
              <a:rPr lang="de-DE" altLang="ja-JP" sz="1000" dirty="0">
                <a:latin typeface="+mn-lt"/>
              </a:rPr>
              <a:t>├─test-results</a:t>
            </a:r>
          </a:p>
          <a:p>
            <a:pPr algn="l"/>
            <a:r>
              <a:rPr lang="de-DE" altLang="ja-JP" sz="1000" dirty="0">
                <a:latin typeface="+mn-lt"/>
              </a:rPr>
              <a:t>│  │  └─test</a:t>
            </a:r>
          </a:p>
          <a:p>
            <a:pPr algn="l"/>
            <a:r>
              <a:rPr lang="de-DE" altLang="ja-JP" sz="1000" dirty="0">
                <a:latin typeface="+mn-lt"/>
              </a:rPr>
              <a:t>│  │      │  </a:t>
            </a:r>
            <a:r>
              <a:rPr lang="de-DE" altLang="ja-JP" sz="1000" b="1" dirty="0">
                <a:solidFill>
                  <a:srgbClr val="FF0000"/>
                </a:solidFill>
                <a:latin typeface="+mn-lt"/>
              </a:rPr>
              <a:t>TEST-com.example.project.CalculatorTests.xml</a:t>
            </a:r>
          </a:p>
          <a:p>
            <a:pPr algn="l"/>
            <a:r>
              <a:rPr lang="de-DE" altLang="ja-JP" sz="1000" dirty="0">
                <a:latin typeface="+mn-lt"/>
              </a:rPr>
              <a:t>│  │      │</a:t>
            </a:r>
          </a:p>
          <a:p>
            <a:pPr algn="l"/>
            <a:r>
              <a:rPr lang="de-DE" altLang="ja-JP" sz="1000" dirty="0">
                <a:latin typeface="+mn-lt"/>
              </a:rPr>
              <a:t>│  │      └─binary</a:t>
            </a:r>
          </a:p>
          <a:p>
            <a:pPr algn="l"/>
            <a:r>
              <a:rPr lang="de-DE" altLang="ja-JP" sz="1000" dirty="0">
                <a:latin typeface="+mn-lt"/>
              </a:rPr>
              <a:t>│  │              output.bin</a:t>
            </a:r>
          </a:p>
          <a:p>
            <a:pPr algn="l"/>
            <a:r>
              <a:rPr lang="de-DE" altLang="ja-JP" sz="1000" dirty="0">
                <a:latin typeface="+mn-lt"/>
              </a:rPr>
              <a:t>│  │              output.bin.idx</a:t>
            </a:r>
          </a:p>
          <a:p>
            <a:pPr algn="l"/>
            <a:r>
              <a:rPr lang="de-DE" altLang="ja-JP" sz="1000" dirty="0">
                <a:latin typeface="+mn-lt"/>
              </a:rPr>
              <a:t>│  │              results.bin</a:t>
            </a:r>
          </a:p>
          <a:p>
            <a:pPr algn="l"/>
            <a:r>
              <a:rPr lang="de-DE" altLang="ja-JP" sz="1000" dirty="0">
                <a:latin typeface="+mn-lt"/>
              </a:rPr>
              <a:t>│  │</a:t>
            </a:r>
          </a:p>
          <a:p>
            <a:pPr algn="l"/>
            <a:r>
              <a:rPr lang="de-DE" altLang="ja-JP" sz="1000" dirty="0">
                <a:latin typeface="+mn-lt"/>
              </a:rPr>
              <a:t>│  └─</a:t>
            </a:r>
            <a:r>
              <a:rPr lang="de-DE" altLang="ja-JP" sz="1000" dirty="0" smtClean="0">
                <a:latin typeface="+mn-lt"/>
              </a:rPr>
              <a:t>tmp</a:t>
            </a:r>
            <a:endParaRPr lang="de-DE" altLang="ja-JP" sz="1000" dirty="0">
              <a:latin typeface="+mn-lt"/>
            </a:endParaRPr>
          </a:p>
        </p:txBody>
      </p:sp>
      <p:sp>
        <p:nvSpPr>
          <p:cNvPr id="9" name="テキスト ボックス 8"/>
          <p:cNvSpPr txBox="1"/>
          <p:nvPr/>
        </p:nvSpPr>
        <p:spPr>
          <a:xfrm>
            <a:off x="635513" y="878024"/>
            <a:ext cx="1953612" cy="369332"/>
          </a:xfrm>
          <a:prstGeom prst="rect">
            <a:avLst/>
          </a:prstGeom>
          <a:noFill/>
        </p:spPr>
        <p:txBody>
          <a:bodyPr wrap="none" rtlCol="0">
            <a:spAutoFit/>
          </a:bodyPr>
          <a:lstStyle/>
          <a:p>
            <a:pPr algn="l"/>
            <a: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t>Directory Structure</a:t>
            </a:r>
            <a:endParaRPr kumimoji="1" lang="ja-JP" altLang="en-US" sz="1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533948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How to Install JUnit </a:t>
            </a:r>
            <a:r>
              <a:rPr lang="en-US" altLang="ja-JP" dirty="0"/>
              <a:t>4</a:t>
            </a:r>
            <a:r>
              <a:rPr lang="en-US" altLang="ja-JP" dirty="0" smtClean="0"/>
              <a:t> with </a:t>
            </a:r>
            <a:r>
              <a:rPr lang="en-US" altLang="ja-JP" dirty="0" err="1" smtClean="0"/>
              <a:t>Gradle</a:t>
            </a:r>
            <a:r>
              <a:rPr lang="en-US" altLang="ja-JP" dirty="0" smtClean="0"/>
              <a:t>?(3/3)</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36</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Quick Start</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8" name="メモ 7"/>
          <p:cNvSpPr/>
          <p:nvPr/>
        </p:nvSpPr>
        <p:spPr bwMode="gray">
          <a:xfrm>
            <a:off x="635513" y="965109"/>
            <a:ext cx="8541842" cy="2721520"/>
          </a:xfrm>
          <a:prstGeom prst="foldedCorner">
            <a:avLst>
              <a:gd name="adj" fmla="val 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de-DE" altLang="ja-JP" sz="1000" dirty="0" smtClean="0">
                <a:latin typeface="+mn-lt"/>
              </a:rPr>
              <a:t>Project Root</a:t>
            </a:r>
          </a:p>
          <a:p>
            <a:pPr algn="l"/>
            <a:r>
              <a:rPr lang="de-DE" altLang="ja-JP" sz="1000" dirty="0" smtClean="0">
                <a:latin typeface="+mn-lt"/>
              </a:rPr>
              <a:t>├─</a:t>
            </a:r>
            <a:r>
              <a:rPr lang="de-DE" altLang="ja-JP" sz="1000" dirty="0">
                <a:latin typeface="+mn-lt"/>
              </a:rPr>
              <a:t>gradle</a:t>
            </a:r>
          </a:p>
          <a:p>
            <a:pPr algn="l"/>
            <a:r>
              <a:rPr lang="de-DE" altLang="ja-JP" sz="1000" dirty="0">
                <a:latin typeface="+mn-lt"/>
              </a:rPr>
              <a:t>│</a:t>
            </a:r>
          </a:p>
          <a:p>
            <a:pPr algn="l"/>
            <a:r>
              <a:rPr lang="de-DE" altLang="ja-JP" sz="1000" dirty="0">
                <a:latin typeface="+mn-lt"/>
              </a:rPr>
              <a:t>└─src</a:t>
            </a:r>
          </a:p>
          <a:p>
            <a:pPr algn="l"/>
            <a:r>
              <a:rPr lang="de-DE" altLang="ja-JP" sz="1000" dirty="0">
                <a:latin typeface="+mn-lt"/>
              </a:rPr>
              <a:t>    ├─main</a:t>
            </a:r>
          </a:p>
          <a:p>
            <a:pPr algn="l"/>
            <a:r>
              <a:rPr lang="de-DE" altLang="ja-JP" sz="1000" dirty="0">
                <a:latin typeface="+mn-lt"/>
              </a:rPr>
              <a:t>    │  └─java</a:t>
            </a:r>
          </a:p>
          <a:p>
            <a:pPr algn="l"/>
            <a:r>
              <a:rPr lang="de-DE" altLang="ja-JP" sz="1000" dirty="0">
                <a:latin typeface="+mn-lt"/>
              </a:rPr>
              <a:t>    │      └─com</a:t>
            </a:r>
          </a:p>
          <a:p>
            <a:pPr algn="l"/>
            <a:r>
              <a:rPr lang="de-DE" altLang="ja-JP" sz="1000" dirty="0">
                <a:latin typeface="+mn-lt"/>
              </a:rPr>
              <a:t>    │          └─example</a:t>
            </a:r>
          </a:p>
          <a:p>
            <a:pPr algn="l"/>
            <a:r>
              <a:rPr lang="de-DE" altLang="ja-JP" sz="1000" dirty="0">
                <a:latin typeface="+mn-lt"/>
              </a:rPr>
              <a:t>    │              └─project</a:t>
            </a:r>
          </a:p>
          <a:p>
            <a:pPr algn="l"/>
            <a:r>
              <a:rPr lang="de-DE" altLang="ja-JP" sz="1000" dirty="0">
                <a:latin typeface="+mn-lt"/>
              </a:rPr>
              <a:t>    │                      Calculator.java</a:t>
            </a:r>
          </a:p>
          <a:p>
            <a:pPr algn="l"/>
            <a:r>
              <a:rPr lang="de-DE" altLang="ja-JP" sz="1000" dirty="0">
                <a:latin typeface="+mn-lt"/>
              </a:rPr>
              <a:t>    │</a:t>
            </a:r>
          </a:p>
          <a:p>
            <a:pPr algn="l"/>
            <a:r>
              <a:rPr lang="de-DE" altLang="ja-JP" sz="1000" dirty="0">
                <a:latin typeface="+mn-lt"/>
              </a:rPr>
              <a:t>    └─test</a:t>
            </a:r>
          </a:p>
          <a:p>
            <a:pPr algn="l"/>
            <a:r>
              <a:rPr lang="de-DE" altLang="ja-JP" sz="1000" dirty="0">
                <a:latin typeface="+mn-lt"/>
              </a:rPr>
              <a:t>        └─java</a:t>
            </a:r>
          </a:p>
          <a:p>
            <a:pPr algn="l"/>
            <a:r>
              <a:rPr lang="de-DE" altLang="ja-JP" sz="1000" dirty="0">
                <a:latin typeface="+mn-lt"/>
              </a:rPr>
              <a:t>            └─com</a:t>
            </a:r>
          </a:p>
          <a:p>
            <a:pPr algn="l"/>
            <a:r>
              <a:rPr lang="de-DE" altLang="ja-JP" sz="1000" dirty="0">
                <a:latin typeface="+mn-lt"/>
              </a:rPr>
              <a:t>                └─example</a:t>
            </a:r>
          </a:p>
          <a:p>
            <a:pPr algn="l"/>
            <a:r>
              <a:rPr lang="de-DE" altLang="ja-JP" sz="1000" dirty="0">
                <a:latin typeface="+mn-lt"/>
              </a:rPr>
              <a:t>                    └─project</a:t>
            </a:r>
          </a:p>
          <a:p>
            <a:pPr algn="l"/>
            <a:r>
              <a:rPr lang="de-DE" altLang="ja-JP" sz="1000" dirty="0">
                <a:latin typeface="+mn-lt"/>
              </a:rPr>
              <a:t>                            CalculatorTests.java</a:t>
            </a:r>
          </a:p>
        </p:txBody>
      </p:sp>
      <p:sp>
        <p:nvSpPr>
          <p:cNvPr id="6" name="正方形/長方形 5"/>
          <p:cNvSpPr/>
          <p:nvPr/>
        </p:nvSpPr>
        <p:spPr bwMode="gray">
          <a:xfrm>
            <a:off x="635513" y="3933372"/>
            <a:ext cx="8541842" cy="2510971"/>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solidFill>
                  <a:schemeClr val="bg1"/>
                </a:solidFill>
                <a:latin typeface="Fujitsu Sans" panose="020B0404060202020204" pitchFamily="34" charset="0"/>
                <a:ea typeface="Meiryo UI" panose="020B0604030504040204" pitchFamily="50" charset="-128"/>
              </a:rPr>
              <a:t>$ </a:t>
            </a:r>
            <a:r>
              <a:rPr lang="en-US" altLang="ja-JP" dirty="0" smtClean="0">
                <a:solidFill>
                  <a:schemeClr val="bg1"/>
                </a:solidFill>
                <a:latin typeface="Fujitsu Sans" panose="020B0404060202020204" pitchFamily="34" charset="0"/>
                <a:ea typeface="Meiryo UI" panose="020B0604030504040204" pitchFamily="50" charset="-128"/>
              </a:rPr>
              <a:t>./</a:t>
            </a:r>
            <a:r>
              <a:rPr lang="en-US" altLang="ja-JP" dirty="0" err="1" smtClean="0">
                <a:solidFill>
                  <a:schemeClr val="bg1"/>
                </a:solidFill>
                <a:latin typeface="Fujitsu Sans" panose="020B0404060202020204" pitchFamily="34" charset="0"/>
                <a:ea typeface="Meiryo UI" panose="020B0604030504040204" pitchFamily="50" charset="-128"/>
              </a:rPr>
              <a:t>gradlew</a:t>
            </a:r>
            <a:r>
              <a:rPr lang="en-US" altLang="ja-JP" dirty="0" smtClean="0">
                <a:solidFill>
                  <a:schemeClr val="bg1"/>
                </a:solidFill>
                <a:latin typeface="Fujitsu Sans" panose="020B0404060202020204" pitchFamily="34" charset="0"/>
                <a:ea typeface="Meiryo UI" panose="020B0604030504040204" pitchFamily="50" charset="-128"/>
              </a:rPr>
              <a:t> </a:t>
            </a:r>
            <a:r>
              <a:rPr lang="en-US" altLang="ja-JP" dirty="0">
                <a:solidFill>
                  <a:schemeClr val="bg1"/>
                </a:solidFill>
                <a:latin typeface="Fujitsu Sans" panose="020B0404060202020204" pitchFamily="34" charset="0"/>
                <a:ea typeface="Meiryo UI" panose="020B0604030504040204" pitchFamily="50" charset="-128"/>
              </a:rPr>
              <a:t>test</a:t>
            </a:r>
          </a:p>
          <a:p>
            <a:pPr algn="l"/>
            <a:r>
              <a:rPr lang="en-US" altLang="ja-JP" dirty="0">
                <a:solidFill>
                  <a:schemeClr val="bg1"/>
                </a:solidFill>
                <a:latin typeface="Fujitsu Sans" panose="020B0404060202020204" pitchFamily="34" charset="0"/>
                <a:ea typeface="Meiryo UI" panose="020B0604030504040204" pitchFamily="50" charset="-128"/>
              </a:rPr>
              <a:t>&gt; Task :</a:t>
            </a:r>
            <a:r>
              <a:rPr lang="en-US" altLang="ja-JP" dirty="0" err="1">
                <a:solidFill>
                  <a:schemeClr val="bg1"/>
                </a:solidFill>
                <a:latin typeface="Fujitsu Sans" panose="020B0404060202020204" pitchFamily="34" charset="0"/>
                <a:ea typeface="Meiryo UI" panose="020B0604030504040204" pitchFamily="50" charset="-128"/>
              </a:rPr>
              <a:t>compileJava</a:t>
            </a:r>
            <a:r>
              <a:rPr lang="en-US" altLang="ja-JP" dirty="0">
                <a:solidFill>
                  <a:schemeClr val="bg1"/>
                </a:solidFill>
                <a:latin typeface="Fujitsu Sans" panose="020B0404060202020204" pitchFamily="34" charset="0"/>
                <a:ea typeface="Meiryo UI" panose="020B0604030504040204" pitchFamily="50" charset="-128"/>
              </a:rPr>
              <a:t> UP-TO-DATE</a:t>
            </a:r>
          </a:p>
          <a:p>
            <a:pPr algn="l"/>
            <a:r>
              <a:rPr lang="en-US" altLang="ja-JP" dirty="0">
                <a:solidFill>
                  <a:schemeClr val="bg1"/>
                </a:solidFill>
                <a:latin typeface="Fujitsu Sans" panose="020B0404060202020204" pitchFamily="34" charset="0"/>
                <a:ea typeface="Meiryo UI" panose="020B0604030504040204" pitchFamily="50" charset="-128"/>
              </a:rPr>
              <a:t>&gt; Task :</a:t>
            </a:r>
            <a:r>
              <a:rPr lang="en-US" altLang="ja-JP" dirty="0" err="1">
                <a:solidFill>
                  <a:schemeClr val="bg1"/>
                </a:solidFill>
                <a:latin typeface="Fujitsu Sans" panose="020B0404060202020204" pitchFamily="34" charset="0"/>
                <a:ea typeface="Meiryo UI" panose="020B0604030504040204" pitchFamily="50" charset="-128"/>
              </a:rPr>
              <a:t>processResources</a:t>
            </a:r>
            <a:r>
              <a:rPr lang="en-US" altLang="ja-JP" dirty="0">
                <a:solidFill>
                  <a:schemeClr val="bg1"/>
                </a:solidFill>
                <a:latin typeface="Fujitsu Sans" panose="020B0404060202020204" pitchFamily="34" charset="0"/>
                <a:ea typeface="Meiryo UI" panose="020B0604030504040204" pitchFamily="50" charset="-128"/>
              </a:rPr>
              <a:t> NO-SOURCE</a:t>
            </a:r>
          </a:p>
          <a:p>
            <a:pPr algn="l"/>
            <a:r>
              <a:rPr lang="en-US" altLang="ja-JP" dirty="0">
                <a:solidFill>
                  <a:schemeClr val="bg1"/>
                </a:solidFill>
                <a:latin typeface="Fujitsu Sans" panose="020B0404060202020204" pitchFamily="34" charset="0"/>
                <a:ea typeface="Meiryo UI" panose="020B0604030504040204" pitchFamily="50" charset="-128"/>
              </a:rPr>
              <a:t>&gt; Task :classes UP-TO-DATE</a:t>
            </a:r>
          </a:p>
          <a:p>
            <a:pPr algn="l"/>
            <a:r>
              <a:rPr lang="en-US" altLang="ja-JP" dirty="0">
                <a:solidFill>
                  <a:schemeClr val="bg1"/>
                </a:solidFill>
                <a:latin typeface="Fujitsu Sans" panose="020B0404060202020204" pitchFamily="34" charset="0"/>
                <a:ea typeface="Meiryo UI" panose="020B0604030504040204" pitchFamily="50" charset="-128"/>
              </a:rPr>
              <a:t>&gt; Task :</a:t>
            </a:r>
            <a:r>
              <a:rPr lang="en-US" altLang="ja-JP" dirty="0" err="1">
                <a:solidFill>
                  <a:schemeClr val="bg1"/>
                </a:solidFill>
                <a:latin typeface="Fujitsu Sans" panose="020B0404060202020204" pitchFamily="34" charset="0"/>
                <a:ea typeface="Meiryo UI" panose="020B0604030504040204" pitchFamily="50" charset="-128"/>
              </a:rPr>
              <a:t>compileTestJava</a:t>
            </a:r>
            <a:r>
              <a:rPr lang="en-US" altLang="ja-JP" dirty="0">
                <a:solidFill>
                  <a:schemeClr val="bg1"/>
                </a:solidFill>
                <a:latin typeface="Fujitsu Sans" panose="020B0404060202020204" pitchFamily="34" charset="0"/>
                <a:ea typeface="Meiryo UI" panose="020B0604030504040204" pitchFamily="50" charset="-128"/>
              </a:rPr>
              <a:t> UP-TO-DATE</a:t>
            </a:r>
          </a:p>
          <a:p>
            <a:pPr algn="l"/>
            <a:r>
              <a:rPr lang="en-US" altLang="ja-JP" dirty="0">
                <a:solidFill>
                  <a:schemeClr val="bg1"/>
                </a:solidFill>
                <a:latin typeface="Fujitsu Sans" panose="020B0404060202020204" pitchFamily="34" charset="0"/>
                <a:ea typeface="Meiryo UI" panose="020B0604030504040204" pitchFamily="50" charset="-128"/>
              </a:rPr>
              <a:t>&gt; Task :</a:t>
            </a:r>
            <a:r>
              <a:rPr lang="en-US" altLang="ja-JP" dirty="0" err="1">
                <a:solidFill>
                  <a:schemeClr val="bg1"/>
                </a:solidFill>
                <a:latin typeface="Fujitsu Sans" panose="020B0404060202020204" pitchFamily="34" charset="0"/>
                <a:ea typeface="Meiryo UI" panose="020B0604030504040204" pitchFamily="50" charset="-128"/>
              </a:rPr>
              <a:t>processTestResources</a:t>
            </a:r>
            <a:r>
              <a:rPr lang="en-US" altLang="ja-JP" dirty="0">
                <a:solidFill>
                  <a:schemeClr val="bg1"/>
                </a:solidFill>
                <a:latin typeface="Fujitsu Sans" panose="020B0404060202020204" pitchFamily="34" charset="0"/>
                <a:ea typeface="Meiryo UI" panose="020B0604030504040204" pitchFamily="50" charset="-128"/>
              </a:rPr>
              <a:t> NO-SOURCE</a:t>
            </a:r>
          </a:p>
          <a:p>
            <a:pPr algn="l"/>
            <a:r>
              <a:rPr lang="en-US" altLang="ja-JP" dirty="0">
                <a:solidFill>
                  <a:schemeClr val="bg1"/>
                </a:solidFill>
                <a:latin typeface="Fujitsu Sans" panose="020B0404060202020204" pitchFamily="34" charset="0"/>
                <a:ea typeface="Meiryo UI" panose="020B0604030504040204" pitchFamily="50" charset="-128"/>
              </a:rPr>
              <a:t>&gt; Task :</a:t>
            </a:r>
            <a:r>
              <a:rPr lang="en-US" altLang="ja-JP" dirty="0" err="1">
                <a:solidFill>
                  <a:schemeClr val="bg1"/>
                </a:solidFill>
                <a:latin typeface="Fujitsu Sans" panose="020B0404060202020204" pitchFamily="34" charset="0"/>
                <a:ea typeface="Meiryo UI" panose="020B0604030504040204" pitchFamily="50" charset="-128"/>
              </a:rPr>
              <a:t>testClasses</a:t>
            </a:r>
            <a:r>
              <a:rPr lang="en-US" altLang="ja-JP" dirty="0">
                <a:solidFill>
                  <a:schemeClr val="bg1"/>
                </a:solidFill>
                <a:latin typeface="Fujitsu Sans" panose="020B0404060202020204" pitchFamily="34" charset="0"/>
                <a:ea typeface="Meiryo UI" panose="020B0604030504040204" pitchFamily="50" charset="-128"/>
              </a:rPr>
              <a:t> UP-TO-DATE</a:t>
            </a:r>
          </a:p>
          <a:p>
            <a:pPr algn="l"/>
            <a:r>
              <a:rPr lang="en-US" altLang="ja-JP" dirty="0">
                <a:solidFill>
                  <a:schemeClr val="bg1"/>
                </a:solidFill>
                <a:latin typeface="Fujitsu Sans" panose="020B0404060202020204" pitchFamily="34" charset="0"/>
                <a:ea typeface="Meiryo UI" panose="020B0604030504040204" pitchFamily="50" charset="-128"/>
              </a:rPr>
              <a:t>&gt; Task :test UP-TO-DATE</a:t>
            </a:r>
          </a:p>
          <a:p>
            <a:pPr algn="l"/>
            <a:endParaRPr lang="en-US" altLang="ja-JP" dirty="0">
              <a:solidFill>
                <a:schemeClr val="bg1"/>
              </a:solidFill>
              <a:latin typeface="Fujitsu Sans" panose="020B0404060202020204" pitchFamily="34" charset="0"/>
              <a:ea typeface="Meiryo UI" panose="020B0604030504040204" pitchFamily="50" charset="-128"/>
            </a:endParaRPr>
          </a:p>
          <a:p>
            <a:pPr algn="l"/>
            <a:r>
              <a:rPr lang="en-US" altLang="ja-JP" dirty="0">
                <a:solidFill>
                  <a:schemeClr val="bg1"/>
                </a:solidFill>
                <a:latin typeface="Fujitsu Sans" panose="020B0404060202020204" pitchFamily="34" charset="0"/>
                <a:ea typeface="Meiryo UI" panose="020B0604030504040204" pitchFamily="50" charset="-128"/>
              </a:rPr>
              <a:t>BUILD SUCCESSFUL in 1s</a:t>
            </a:r>
          </a:p>
          <a:p>
            <a:pPr algn="l"/>
            <a:r>
              <a:rPr lang="en-US" altLang="ja-JP" dirty="0">
                <a:solidFill>
                  <a:schemeClr val="bg1"/>
                </a:solidFill>
                <a:latin typeface="Fujitsu Sans" panose="020B0404060202020204" pitchFamily="34" charset="0"/>
                <a:ea typeface="Meiryo UI" panose="020B0604030504040204" pitchFamily="50" charset="-128"/>
              </a:rPr>
              <a:t>3 actionable tasks: 3 up-to-date</a:t>
            </a:r>
            <a:endParaRPr kumimoji="1" lang="ja-JP" altLang="en-US"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9726792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How to Install JUnit 5 with </a:t>
            </a:r>
            <a:r>
              <a:rPr lang="en-US" altLang="ja-JP" dirty="0" err="1" smtClean="0"/>
              <a:t>Gradle</a:t>
            </a:r>
            <a:r>
              <a:rPr lang="en-US" altLang="ja-JP" dirty="0" smtClean="0"/>
              <a:t>?(1/3)</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37</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Quick Start</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0" name="メモ 9"/>
          <p:cNvSpPr/>
          <p:nvPr/>
        </p:nvSpPr>
        <p:spPr bwMode="gray">
          <a:xfrm>
            <a:off x="271379" y="1290898"/>
            <a:ext cx="8981822" cy="5255045"/>
          </a:xfrm>
          <a:prstGeom prst="foldedCorner">
            <a:avLst>
              <a:gd name="adj" fmla="val 8375"/>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a:latin typeface="Fujitsu Sans" panose="020B0404060202020204" pitchFamily="34" charset="0"/>
                <a:ea typeface="Meiryo UI" panose="020B0604030504040204" pitchFamily="50" charset="-128"/>
              </a:rPr>
              <a:t>plugins {</a:t>
            </a:r>
          </a:p>
          <a:p>
            <a:pPr algn="l"/>
            <a:r>
              <a:rPr lang="en-US" altLang="ja-JP" sz="1600" dirty="0" smtClean="0">
                <a:latin typeface="Fujitsu Sans" panose="020B0404060202020204" pitchFamily="34" charset="0"/>
                <a:ea typeface="Meiryo UI" panose="020B0604030504040204" pitchFamily="50" charset="-128"/>
              </a:rPr>
              <a:t>    id </a:t>
            </a:r>
            <a:r>
              <a:rPr lang="en-US" altLang="ja-JP" sz="1600" dirty="0">
                <a:latin typeface="Fujitsu Sans" panose="020B0404060202020204" pitchFamily="34" charset="0"/>
                <a:ea typeface="Meiryo UI" panose="020B0604030504040204" pitchFamily="50" charset="-128"/>
              </a:rPr>
              <a:t>'java'</a:t>
            </a:r>
          </a:p>
          <a:p>
            <a:pPr algn="l"/>
            <a:r>
              <a:rPr lang="en-US" altLang="ja-JP" sz="1600" dirty="0" smtClean="0">
                <a:latin typeface="Fujitsu Sans" panose="020B0404060202020204" pitchFamily="34" charset="0"/>
                <a:ea typeface="Meiryo UI" panose="020B0604030504040204" pitchFamily="50" charset="-128"/>
              </a:rPr>
              <a:t>    id </a:t>
            </a:r>
            <a:r>
              <a:rPr lang="en-US" altLang="ja-JP" sz="1600" dirty="0">
                <a:latin typeface="Fujitsu Sans" panose="020B0404060202020204" pitchFamily="34" charset="0"/>
                <a:ea typeface="Meiryo UI" panose="020B0604030504040204" pitchFamily="50" charset="-128"/>
              </a:rPr>
              <a:t>'eclipse' // optional (to generate Eclipse project files)</a:t>
            </a:r>
          </a:p>
          <a:p>
            <a:pPr algn="l"/>
            <a:r>
              <a:rPr lang="en-US" altLang="ja-JP" sz="1600" dirty="0" smtClean="0">
                <a:latin typeface="Fujitsu Sans" panose="020B0404060202020204" pitchFamily="34" charset="0"/>
                <a:ea typeface="Meiryo UI" panose="020B0604030504040204" pitchFamily="50" charset="-128"/>
              </a:rPr>
              <a:t>    id </a:t>
            </a:r>
            <a:r>
              <a:rPr lang="en-US" altLang="ja-JP" sz="1600" dirty="0">
                <a:latin typeface="Fujitsu Sans" panose="020B0404060202020204" pitchFamily="34" charset="0"/>
                <a:ea typeface="Meiryo UI" panose="020B0604030504040204" pitchFamily="50" charset="-128"/>
              </a:rPr>
              <a:t>'idea' // optional (to generate IntelliJ IDEA project files)</a:t>
            </a:r>
          </a:p>
          <a:p>
            <a:pPr algn="l"/>
            <a:r>
              <a:rPr lang="en-US" altLang="ja-JP" sz="1600" dirty="0">
                <a:latin typeface="Fujitsu Sans" panose="020B0404060202020204" pitchFamily="34" charset="0"/>
                <a:ea typeface="Meiryo UI" panose="020B0604030504040204" pitchFamily="50" charset="-128"/>
              </a:rPr>
              <a:t>}</a:t>
            </a:r>
          </a:p>
          <a:p>
            <a:pPr algn="l"/>
            <a:r>
              <a:rPr lang="en-US" altLang="ja-JP" sz="1600" dirty="0" smtClean="0">
                <a:latin typeface="Fujitsu Sans" panose="020B0404060202020204" pitchFamily="34" charset="0"/>
                <a:ea typeface="Meiryo UI" panose="020B0604030504040204" pitchFamily="50" charset="-128"/>
              </a:rPr>
              <a:t>repositories </a:t>
            </a:r>
            <a:r>
              <a:rPr lang="en-US" altLang="ja-JP" sz="1600" dirty="0">
                <a:latin typeface="Fujitsu Sans" panose="020B0404060202020204" pitchFamily="34" charset="0"/>
                <a:ea typeface="Meiryo UI" panose="020B0604030504040204" pitchFamily="50" charset="-128"/>
              </a:rPr>
              <a:t>{</a:t>
            </a:r>
          </a:p>
          <a:p>
            <a:pPr algn="l"/>
            <a:r>
              <a:rPr lang="en-US" altLang="ja-JP" sz="1600" dirty="0" smtClean="0">
                <a:latin typeface="Fujitsu Sans" panose="020B0404060202020204" pitchFamily="34" charset="0"/>
                <a:ea typeface="Meiryo UI" panose="020B0604030504040204" pitchFamily="50" charset="-128"/>
              </a:rPr>
              <a:t>    </a:t>
            </a:r>
            <a:r>
              <a:rPr lang="en-US" altLang="ja-JP" sz="1600" dirty="0" err="1" smtClean="0">
                <a:latin typeface="Fujitsu Sans" panose="020B0404060202020204" pitchFamily="34" charset="0"/>
                <a:ea typeface="Meiryo UI" panose="020B0604030504040204" pitchFamily="50" charset="-128"/>
              </a:rPr>
              <a:t>mavenCentral</a:t>
            </a:r>
            <a:r>
              <a:rPr lang="en-US" altLang="ja-JP" sz="1600" dirty="0">
                <a:latin typeface="Fujitsu Sans" panose="020B0404060202020204" pitchFamily="34" charset="0"/>
                <a:ea typeface="Meiryo UI" panose="020B0604030504040204" pitchFamily="50" charset="-128"/>
              </a:rPr>
              <a:t>()</a:t>
            </a:r>
          </a:p>
          <a:p>
            <a:pPr algn="l"/>
            <a:r>
              <a:rPr lang="en-US" altLang="ja-JP" sz="1600" dirty="0">
                <a:latin typeface="Fujitsu Sans" panose="020B0404060202020204" pitchFamily="34" charset="0"/>
                <a:ea typeface="Meiryo UI" panose="020B0604030504040204" pitchFamily="50" charset="-128"/>
              </a:rPr>
              <a:t>}</a:t>
            </a:r>
          </a:p>
          <a:p>
            <a:pPr algn="l"/>
            <a:endParaRPr lang="en-US" altLang="ja-JP" sz="1600" dirty="0">
              <a:latin typeface="Fujitsu Sans" panose="020B0404060202020204" pitchFamily="34" charset="0"/>
              <a:ea typeface="Meiryo UI" panose="020B0604030504040204" pitchFamily="50" charset="-128"/>
            </a:endParaRPr>
          </a:p>
          <a:p>
            <a:pPr algn="l"/>
            <a:r>
              <a:rPr lang="en-US" altLang="ja-JP" sz="1600" b="1" dirty="0">
                <a:solidFill>
                  <a:srgbClr val="FF0000"/>
                </a:solidFill>
                <a:latin typeface="Fujitsu Sans" panose="020B0404060202020204" pitchFamily="34" charset="0"/>
                <a:ea typeface="Meiryo UI" panose="020B0604030504040204" pitchFamily="50" charset="-128"/>
              </a:rPr>
              <a:t>dependencies {</a:t>
            </a:r>
          </a:p>
          <a:p>
            <a:pPr algn="l"/>
            <a:r>
              <a:rPr lang="en-US" altLang="ja-JP" sz="1600" b="1" dirty="0" smtClean="0">
                <a:solidFill>
                  <a:srgbClr val="FF0000"/>
                </a:solidFill>
                <a:latin typeface="Fujitsu Sans" panose="020B0404060202020204" pitchFamily="34" charset="0"/>
                <a:ea typeface="Meiryo UI" panose="020B0604030504040204" pitchFamily="50" charset="-128"/>
              </a:rPr>
              <a:t>    </a:t>
            </a:r>
            <a:r>
              <a:rPr lang="en-US" altLang="ja-JP" sz="1600" b="1" dirty="0" err="1" smtClean="0">
                <a:solidFill>
                  <a:srgbClr val="FF0000"/>
                </a:solidFill>
                <a:latin typeface="Fujitsu Sans" panose="020B0404060202020204" pitchFamily="34" charset="0"/>
                <a:ea typeface="Meiryo UI" panose="020B0604030504040204" pitchFamily="50" charset="-128"/>
              </a:rPr>
              <a:t>testCompile</a:t>
            </a:r>
            <a:r>
              <a:rPr lang="en-US" altLang="ja-JP" sz="1600" b="1" dirty="0">
                <a:solidFill>
                  <a:srgbClr val="FF0000"/>
                </a:solidFill>
                <a:latin typeface="Fujitsu Sans" panose="020B0404060202020204" pitchFamily="34" charset="0"/>
                <a:ea typeface="Meiryo UI" panose="020B0604030504040204" pitchFamily="50" charset="-128"/>
              </a:rPr>
              <a:t>('org.junit.jupiter:junit-jupiter-api:5.3.1')</a:t>
            </a:r>
          </a:p>
          <a:p>
            <a:pPr algn="l"/>
            <a:r>
              <a:rPr lang="en-US" altLang="ja-JP" sz="1600" b="1" dirty="0" smtClean="0">
                <a:solidFill>
                  <a:srgbClr val="FF0000"/>
                </a:solidFill>
                <a:latin typeface="Fujitsu Sans" panose="020B0404060202020204" pitchFamily="34" charset="0"/>
                <a:ea typeface="Meiryo UI" panose="020B0604030504040204" pitchFamily="50" charset="-128"/>
              </a:rPr>
              <a:t>    </a:t>
            </a:r>
            <a:r>
              <a:rPr lang="en-US" altLang="ja-JP" sz="1600" b="1" dirty="0" err="1" smtClean="0">
                <a:solidFill>
                  <a:srgbClr val="FF0000"/>
                </a:solidFill>
                <a:latin typeface="Fujitsu Sans" panose="020B0404060202020204" pitchFamily="34" charset="0"/>
                <a:ea typeface="Meiryo UI" panose="020B0604030504040204" pitchFamily="50" charset="-128"/>
              </a:rPr>
              <a:t>testCompile</a:t>
            </a:r>
            <a:r>
              <a:rPr lang="en-US" altLang="ja-JP" sz="1600" b="1" dirty="0" smtClean="0">
                <a:solidFill>
                  <a:srgbClr val="FF0000"/>
                </a:solidFill>
                <a:latin typeface="Fujitsu Sans" panose="020B0404060202020204" pitchFamily="34" charset="0"/>
                <a:ea typeface="Meiryo UI" panose="020B0604030504040204" pitchFamily="50" charset="-128"/>
              </a:rPr>
              <a:t>(</a:t>
            </a:r>
            <a:r>
              <a:rPr lang="en-US" altLang="ja-JP" sz="1600" b="1" dirty="0">
                <a:solidFill>
                  <a:srgbClr val="FF0000"/>
                </a:solidFill>
                <a:latin typeface="Fujitsu Sans" panose="020B0404060202020204" pitchFamily="34" charset="0"/>
                <a:ea typeface="Meiryo UI" panose="020B0604030504040204" pitchFamily="50" charset="-128"/>
              </a:rPr>
              <a:t>'org.junit.jupiter:junit-jupiter-params:5.3.1')</a:t>
            </a:r>
          </a:p>
          <a:p>
            <a:pPr algn="l"/>
            <a:r>
              <a:rPr lang="en-US" altLang="ja-JP" sz="1600" b="1" dirty="0" smtClean="0">
                <a:solidFill>
                  <a:srgbClr val="FF0000"/>
                </a:solidFill>
                <a:latin typeface="Fujitsu Sans" panose="020B0404060202020204" pitchFamily="34" charset="0"/>
                <a:ea typeface="Meiryo UI" panose="020B0604030504040204" pitchFamily="50" charset="-128"/>
              </a:rPr>
              <a:t>    </a:t>
            </a:r>
            <a:r>
              <a:rPr lang="en-US" altLang="ja-JP" sz="1600" b="1" dirty="0" err="1" smtClean="0">
                <a:solidFill>
                  <a:srgbClr val="FF0000"/>
                </a:solidFill>
                <a:latin typeface="Fujitsu Sans" panose="020B0404060202020204" pitchFamily="34" charset="0"/>
                <a:ea typeface="Meiryo UI" panose="020B0604030504040204" pitchFamily="50" charset="-128"/>
              </a:rPr>
              <a:t>testRuntime</a:t>
            </a:r>
            <a:r>
              <a:rPr lang="en-US" altLang="ja-JP" sz="1600" b="1" dirty="0">
                <a:solidFill>
                  <a:srgbClr val="FF0000"/>
                </a:solidFill>
                <a:latin typeface="Fujitsu Sans" panose="020B0404060202020204" pitchFamily="34" charset="0"/>
                <a:ea typeface="Meiryo UI" panose="020B0604030504040204" pitchFamily="50" charset="-128"/>
              </a:rPr>
              <a:t>('org.junit.jupiter:junit-jupiter-engine:5.3.1')</a:t>
            </a:r>
          </a:p>
          <a:p>
            <a:pPr algn="l"/>
            <a:r>
              <a:rPr lang="en-US" altLang="ja-JP" sz="1600" b="1" dirty="0">
                <a:solidFill>
                  <a:srgbClr val="FF0000"/>
                </a:solidFill>
                <a:latin typeface="Fujitsu Sans" panose="020B0404060202020204" pitchFamily="34" charset="0"/>
                <a:ea typeface="Meiryo UI" panose="020B0604030504040204" pitchFamily="50" charset="-128"/>
              </a:rPr>
              <a:t>}</a:t>
            </a:r>
          </a:p>
          <a:p>
            <a:pPr algn="l"/>
            <a:endParaRPr lang="en-US" altLang="ja-JP" sz="1600" b="1" dirty="0">
              <a:solidFill>
                <a:srgbClr val="FF0000"/>
              </a:solidFill>
              <a:latin typeface="Fujitsu Sans" panose="020B0404060202020204" pitchFamily="34" charset="0"/>
              <a:ea typeface="Meiryo UI" panose="020B0604030504040204" pitchFamily="50" charset="-128"/>
            </a:endParaRPr>
          </a:p>
          <a:p>
            <a:pPr algn="l"/>
            <a:r>
              <a:rPr lang="en-US" altLang="ja-JP" sz="1600" b="1" dirty="0">
                <a:solidFill>
                  <a:srgbClr val="FF0000"/>
                </a:solidFill>
                <a:latin typeface="Fujitsu Sans" panose="020B0404060202020204" pitchFamily="34" charset="0"/>
                <a:ea typeface="Meiryo UI" panose="020B0604030504040204" pitchFamily="50" charset="-128"/>
              </a:rPr>
              <a:t>test {</a:t>
            </a:r>
          </a:p>
          <a:p>
            <a:pPr algn="l"/>
            <a:r>
              <a:rPr lang="en-US" altLang="ja-JP" sz="1600" b="1" dirty="0" smtClean="0">
                <a:solidFill>
                  <a:srgbClr val="FF0000"/>
                </a:solidFill>
                <a:latin typeface="Fujitsu Sans" panose="020B0404060202020204" pitchFamily="34" charset="0"/>
                <a:ea typeface="Meiryo UI" panose="020B0604030504040204" pitchFamily="50" charset="-128"/>
              </a:rPr>
              <a:t>    </a:t>
            </a:r>
            <a:r>
              <a:rPr lang="en-US" altLang="ja-JP" sz="1600" b="1" dirty="0" err="1" smtClean="0">
                <a:solidFill>
                  <a:srgbClr val="FF0000"/>
                </a:solidFill>
                <a:latin typeface="Fujitsu Sans" panose="020B0404060202020204" pitchFamily="34" charset="0"/>
                <a:ea typeface="Meiryo UI" panose="020B0604030504040204" pitchFamily="50" charset="-128"/>
              </a:rPr>
              <a:t>useJUnitPlatform</a:t>
            </a:r>
            <a:r>
              <a:rPr lang="en-US" altLang="ja-JP" sz="1600" b="1" dirty="0">
                <a:solidFill>
                  <a:srgbClr val="FF0000"/>
                </a:solidFill>
                <a:latin typeface="Fujitsu Sans" panose="020B0404060202020204" pitchFamily="34" charset="0"/>
                <a:ea typeface="Meiryo UI" panose="020B0604030504040204" pitchFamily="50" charset="-128"/>
              </a:rPr>
              <a:t>()</a:t>
            </a:r>
          </a:p>
          <a:p>
            <a:pPr algn="l"/>
            <a:r>
              <a:rPr lang="en-US" altLang="ja-JP" sz="1600" b="1" dirty="0" smtClean="0">
                <a:solidFill>
                  <a:srgbClr val="FF0000"/>
                </a:solidFill>
                <a:latin typeface="Fujitsu Sans" panose="020B0404060202020204" pitchFamily="34" charset="0"/>
                <a:ea typeface="Meiryo UI" panose="020B0604030504040204" pitchFamily="50" charset="-128"/>
              </a:rPr>
              <a:t>    </a:t>
            </a:r>
            <a:r>
              <a:rPr lang="en-US" altLang="ja-JP" sz="1600" b="1" dirty="0" err="1" smtClean="0">
                <a:solidFill>
                  <a:srgbClr val="FF0000"/>
                </a:solidFill>
                <a:latin typeface="Fujitsu Sans" panose="020B0404060202020204" pitchFamily="34" charset="0"/>
                <a:ea typeface="Meiryo UI" panose="020B0604030504040204" pitchFamily="50" charset="-128"/>
              </a:rPr>
              <a:t>testLogging</a:t>
            </a:r>
            <a:r>
              <a:rPr lang="en-US" altLang="ja-JP" sz="1600" b="1" dirty="0" smtClean="0">
                <a:solidFill>
                  <a:srgbClr val="FF0000"/>
                </a:solidFill>
                <a:latin typeface="Fujitsu Sans" panose="020B0404060202020204" pitchFamily="34" charset="0"/>
                <a:ea typeface="Meiryo UI" panose="020B0604030504040204" pitchFamily="50" charset="-128"/>
              </a:rPr>
              <a:t> </a:t>
            </a:r>
            <a:r>
              <a:rPr lang="en-US" altLang="ja-JP" sz="1600" b="1" dirty="0">
                <a:solidFill>
                  <a:srgbClr val="FF0000"/>
                </a:solidFill>
                <a:latin typeface="Fujitsu Sans" panose="020B0404060202020204" pitchFamily="34" charset="0"/>
                <a:ea typeface="Meiryo UI" panose="020B0604030504040204" pitchFamily="50" charset="-128"/>
              </a:rPr>
              <a:t>{</a:t>
            </a:r>
          </a:p>
          <a:p>
            <a:pPr algn="l"/>
            <a:r>
              <a:rPr lang="en-US" altLang="ja-JP" sz="1600" b="1" dirty="0" smtClean="0">
                <a:solidFill>
                  <a:srgbClr val="FF0000"/>
                </a:solidFill>
                <a:latin typeface="Fujitsu Sans" panose="020B0404060202020204" pitchFamily="34" charset="0"/>
                <a:ea typeface="Meiryo UI" panose="020B0604030504040204" pitchFamily="50" charset="-128"/>
              </a:rPr>
              <a:t>        events </a:t>
            </a:r>
            <a:r>
              <a:rPr lang="en-US" altLang="ja-JP" sz="1600" b="1" dirty="0">
                <a:solidFill>
                  <a:srgbClr val="FF0000"/>
                </a:solidFill>
                <a:latin typeface="Fujitsu Sans" panose="020B0404060202020204" pitchFamily="34" charset="0"/>
                <a:ea typeface="Meiryo UI" panose="020B0604030504040204" pitchFamily="50" charset="-128"/>
              </a:rPr>
              <a:t>"passed", "skipped", "failed"</a:t>
            </a:r>
          </a:p>
          <a:p>
            <a:pPr algn="l"/>
            <a:r>
              <a:rPr lang="en-US" altLang="ja-JP" sz="1600" b="1" dirty="0" smtClean="0">
                <a:solidFill>
                  <a:srgbClr val="FF0000"/>
                </a:solidFill>
                <a:latin typeface="Fujitsu Sans" panose="020B0404060202020204" pitchFamily="34" charset="0"/>
                <a:ea typeface="Meiryo UI" panose="020B0604030504040204" pitchFamily="50" charset="-128"/>
              </a:rPr>
              <a:t>    }</a:t>
            </a:r>
            <a:endParaRPr lang="en-US" altLang="ja-JP" sz="1600" b="1" dirty="0">
              <a:solidFill>
                <a:srgbClr val="FF0000"/>
              </a:solidFill>
              <a:latin typeface="Fujitsu Sans" panose="020B0404060202020204" pitchFamily="34" charset="0"/>
              <a:ea typeface="Meiryo UI" panose="020B0604030504040204" pitchFamily="50" charset="-128"/>
            </a:endParaRPr>
          </a:p>
          <a:p>
            <a:pPr algn="l"/>
            <a:r>
              <a:rPr lang="en-US" altLang="ja-JP" sz="1600" b="1" dirty="0">
                <a:solidFill>
                  <a:srgbClr val="FF0000"/>
                </a:solidFill>
                <a:latin typeface="Fujitsu Sans" panose="020B0404060202020204" pitchFamily="34" charset="0"/>
                <a:ea typeface="Meiryo UI" panose="020B0604030504040204" pitchFamily="50" charset="-128"/>
              </a:rPr>
              <a:t>}</a:t>
            </a:r>
            <a:r>
              <a:rPr kumimoji="1" lang="en-US" altLang="ja-JP" sz="1600" b="1" dirty="0" smtClean="0">
                <a:solidFill>
                  <a:srgbClr val="FF0000"/>
                </a:solidFill>
                <a:latin typeface="Fujitsu Sans" panose="020B0404060202020204" pitchFamily="34" charset="0"/>
                <a:ea typeface="Meiryo UI" panose="020B0604030504040204" pitchFamily="50" charset="-128"/>
              </a:rPr>
              <a:t/>
            </a:r>
            <a:br>
              <a:rPr kumimoji="1" lang="en-US" altLang="ja-JP" sz="1600" b="1" dirty="0" smtClean="0">
                <a:solidFill>
                  <a:srgbClr val="FF0000"/>
                </a:solidFill>
                <a:latin typeface="Fujitsu Sans" panose="020B0404060202020204" pitchFamily="34" charset="0"/>
                <a:ea typeface="Meiryo UI" panose="020B0604030504040204" pitchFamily="50" charset="-128"/>
              </a:rPr>
            </a:br>
            <a:r>
              <a:rPr kumimoji="1" lang="en-US" altLang="ja-JP" sz="1600" dirty="0" smtClean="0">
                <a:latin typeface="Fujitsu Sans" panose="020B0404060202020204" pitchFamily="34" charset="0"/>
                <a:ea typeface="Meiryo UI" panose="020B0604030504040204" pitchFamily="50" charset="-128"/>
              </a:rPr>
              <a:t/>
            </a:r>
            <a:br>
              <a:rPr kumimoji="1" lang="en-US" altLang="ja-JP" sz="1600" dirty="0" smtClean="0">
                <a:latin typeface="Fujitsu Sans" panose="020B0404060202020204" pitchFamily="34" charset="0"/>
                <a:ea typeface="Meiryo UI" panose="020B0604030504040204" pitchFamily="50" charset="-128"/>
              </a:rPr>
            </a:br>
            <a:endParaRPr kumimoji="1" lang="ja-JP" altLang="en-US" sz="1600" dirty="0" smtClean="0">
              <a:latin typeface="Fujitsu Sans" panose="020B0404060202020204" pitchFamily="34" charset="0"/>
              <a:ea typeface="Meiryo UI" panose="020B0604030504040204" pitchFamily="50" charset="-128"/>
            </a:endParaRPr>
          </a:p>
        </p:txBody>
      </p:sp>
      <p:sp>
        <p:nvSpPr>
          <p:cNvPr id="11" name="テキスト ボックス 10"/>
          <p:cNvSpPr txBox="1"/>
          <p:nvPr/>
        </p:nvSpPr>
        <p:spPr>
          <a:xfrm>
            <a:off x="271379" y="921566"/>
            <a:ext cx="1345240" cy="369332"/>
          </a:xfrm>
          <a:prstGeom prst="rect">
            <a:avLst/>
          </a:prstGeom>
          <a:noFill/>
        </p:spPr>
        <p:txBody>
          <a:bodyPr wrap="none" rtlCol="0">
            <a:spAutoFit/>
          </a:bodyPr>
          <a:lstStyle/>
          <a:p>
            <a:pPr algn="l"/>
            <a:r>
              <a:rPr lang="en-US" altLang="ja-JP" sz="1800" dirty="0" err="1" smtClean="0">
                <a:latin typeface="Fujitsu Sans" panose="020B0404060202020204" pitchFamily="34" charset="0"/>
                <a:ea typeface="Meiryo UI" panose="020B0604030504040204" pitchFamily="50" charset="-128"/>
                <a:cs typeface="Meiryo UI" panose="020B0604030504040204" pitchFamily="50" charset="-128"/>
              </a:rPr>
              <a:t>build.gradle</a:t>
            </a:r>
            <a:endParaRPr kumimoji="1" lang="ja-JP" altLang="en-US" sz="1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30315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How to Install JUnit 5 with </a:t>
            </a:r>
            <a:r>
              <a:rPr lang="en-US" altLang="ja-JP" dirty="0" err="1" smtClean="0"/>
              <a:t>Gradle</a:t>
            </a:r>
            <a:r>
              <a:rPr lang="en-US" altLang="ja-JP" dirty="0" smtClean="0"/>
              <a:t>?(2/2)</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38</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Quick Start</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6" name="メモ 5"/>
          <p:cNvSpPr/>
          <p:nvPr/>
        </p:nvSpPr>
        <p:spPr bwMode="gray">
          <a:xfrm>
            <a:off x="635513" y="1419984"/>
            <a:ext cx="8541842" cy="903949"/>
          </a:xfrm>
          <a:prstGeom prst="foldedCorner">
            <a:avLst>
              <a:gd name="adj" fmla="val 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de-DE" altLang="ja-JP" sz="3600" dirty="0" smtClean="0">
                <a:latin typeface="+mn-lt"/>
              </a:rPr>
              <a:t>Same as JUnit 4</a:t>
            </a:r>
            <a:endParaRPr lang="de-DE" altLang="ja-JP" sz="3600" dirty="0">
              <a:latin typeface="+mn-lt"/>
            </a:endParaRPr>
          </a:p>
        </p:txBody>
      </p:sp>
      <p:sp>
        <p:nvSpPr>
          <p:cNvPr id="7" name="テキスト ボックス 6"/>
          <p:cNvSpPr txBox="1"/>
          <p:nvPr/>
        </p:nvSpPr>
        <p:spPr>
          <a:xfrm>
            <a:off x="635513" y="1050652"/>
            <a:ext cx="1953612" cy="369332"/>
          </a:xfrm>
          <a:prstGeom prst="rect">
            <a:avLst/>
          </a:prstGeom>
          <a:noFill/>
        </p:spPr>
        <p:txBody>
          <a:bodyPr wrap="none" rtlCol="0">
            <a:spAutoFit/>
          </a:bodyPr>
          <a:lstStyle/>
          <a:p>
            <a:pPr algn="l"/>
            <a:r>
              <a:rPr lang="en-US" altLang="ja-JP" sz="1800" dirty="0" smtClean="0">
                <a:latin typeface="Fujitsu Sans" panose="020B0404060202020204" pitchFamily="34" charset="0"/>
                <a:ea typeface="Meiryo UI" panose="020B0604030504040204" pitchFamily="50" charset="-128"/>
                <a:cs typeface="Meiryo UI" panose="020B0604030504040204" pitchFamily="50" charset="-128"/>
              </a:rPr>
              <a:t>Directory Structure</a:t>
            </a:r>
            <a:endParaRPr kumimoji="1" lang="ja-JP" altLang="en-US" sz="1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9" name="正方形/長方形 8"/>
          <p:cNvSpPr/>
          <p:nvPr/>
        </p:nvSpPr>
        <p:spPr bwMode="gray">
          <a:xfrm>
            <a:off x="635513" y="2822351"/>
            <a:ext cx="8541842" cy="3744686"/>
          </a:xfrm>
          <a:prstGeom prst="rect">
            <a:avLst/>
          </a:prstGeom>
          <a:solidFill>
            <a:schemeClr val="tx1">
              <a:lumMod val="95000"/>
              <a:lumOff val="5000"/>
            </a:schemeClr>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gradle</a:t>
            </a:r>
            <a:r>
              <a:rPr lang="en-US" altLang="ja-JP" dirty="0">
                <a:solidFill>
                  <a:schemeClr val="bg1"/>
                </a:solidFill>
                <a:latin typeface="Fujitsu Sans" panose="020B0404060202020204" pitchFamily="34" charset="0"/>
                <a:ea typeface="Meiryo UI" panose="020B0604030504040204" pitchFamily="50" charset="-128"/>
              </a:rPr>
              <a:t> test</a:t>
            </a:r>
          </a:p>
          <a:p>
            <a:pPr algn="l"/>
            <a:r>
              <a:rPr lang="en-US" altLang="ja-JP" dirty="0">
                <a:solidFill>
                  <a:schemeClr val="bg1"/>
                </a:solidFill>
                <a:latin typeface="Fujitsu Sans" panose="020B0404060202020204" pitchFamily="34" charset="0"/>
                <a:ea typeface="Meiryo UI" panose="020B0604030504040204" pitchFamily="50" charset="-128"/>
              </a:rPr>
              <a:t>&gt; Task :</a:t>
            </a:r>
            <a:r>
              <a:rPr lang="en-US" altLang="ja-JP" dirty="0" err="1">
                <a:solidFill>
                  <a:schemeClr val="bg1"/>
                </a:solidFill>
                <a:latin typeface="Fujitsu Sans" panose="020B0404060202020204" pitchFamily="34" charset="0"/>
                <a:ea typeface="Meiryo UI" panose="020B0604030504040204" pitchFamily="50" charset="-128"/>
              </a:rPr>
              <a:t>compileJava</a:t>
            </a:r>
            <a:endParaRPr lang="en-US" altLang="ja-JP" dirty="0">
              <a:solidFill>
                <a:schemeClr val="bg1"/>
              </a:solidFill>
              <a:latin typeface="Fujitsu Sans" panose="020B0404060202020204" pitchFamily="34" charset="0"/>
              <a:ea typeface="Meiryo UI" panose="020B0604030504040204" pitchFamily="50" charset="-128"/>
            </a:endParaRPr>
          </a:p>
          <a:p>
            <a:pPr algn="l"/>
            <a:r>
              <a:rPr lang="en-US" altLang="ja-JP" dirty="0">
                <a:solidFill>
                  <a:schemeClr val="bg1"/>
                </a:solidFill>
                <a:latin typeface="Fujitsu Sans" panose="020B0404060202020204" pitchFamily="34" charset="0"/>
                <a:ea typeface="Meiryo UI" panose="020B0604030504040204" pitchFamily="50" charset="-128"/>
              </a:rPr>
              <a:t>&gt; Task :</a:t>
            </a:r>
            <a:r>
              <a:rPr lang="en-US" altLang="ja-JP" dirty="0" err="1">
                <a:solidFill>
                  <a:schemeClr val="bg1"/>
                </a:solidFill>
                <a:latin typeface="Fujitsu Sans" panose="020B0404060202020204" pitchFamily="34" charset="0"/>
                <a:ea typeface="Meiryo UI" panose="020B0604030504040204" pitchFamily="50" charset="-128"/>
              </a:rPr>
              <a:t>processResources</a:t>
            </a:r>
            <a:r>
              <a:rPr lang="en-US" altLang="ja-JP" dirty="0">
                <a:solidFill>
                  <a:schemeClr val="bg1"/>
                </a:solidFill>
                <a:latin typeface="Fujitsu Sans" panose="020B0404060202020204" pitchFamily="34" charset="0"/>
                <a:ea typeface="Meiryo UI" panose="020B0604030504040204" pitchFamily="50" charset="-128"/>
              </a:rPr>
              <a:t> NO-SOURCE</a:t>
            </a:r>
          </a:p>
          <a:p>
            <a:pPr algn="l"/>
            <a:r>
              <a:rPr lang="en-US" altLang="ja-JP" dirty="0">
                <a:solidFill>
                  <a:schemeClr val="bg1"/>
                </a:solidFill>
                <a:latin typeface="Fujitsu Sans" panose="020B0404060202020204" pitchFamily="34" charset="0"/>
                <a:ea typeface="Meiryo UI" panose="020B0604030504040204" pitchFamily="50" charset="-128"/>
              </a:rPr>
              <a:t>&gt; Task :classes</a:t>
            </a:r>
          </a:p>
          <a:p>
            <a:pPr algn="l"/>
            <a:r>
              <a:rPr lang="en-US" altLang="ja-JP" dirty="0">
                <a:solidFill>
                  <a:schemeClr val="bg1"/>
                </a:solidFill>
                <a:latin typeface="Fujitsu Sans" panose="020B0404060202020204" pitchFamily="34" charset="0"/>
                <a:ea typeface="Meiryo UI" panose="020B0604030504040204" pitchFamily="50" charset="-128"/>
              </a:rPr>
              <a:t>&gt; Task :</a:t>
            </a:r>
            <a:r>
              <a:rPr lang="en-US" altLang="ja-JP" dirty="0" err="1">
                <a:solidFill>
                  <a:schemeClr val="bg1"/>
                </a:solidFill>
                <a:latin typeface="Fujitsu Sans" panose="020B0404060202020204" pitchFamily="34" charset="0"/>
                <a:ea typeface="Meiryo UI" panose="020B0604030504040204" pitchFamily="50" charset="-128"/>
              </a:rPr>
              <a:t>compileTestJava</a:t>
            </a:r>
            <a:endParaRPr lang="en-US" altLang="ja-JP" dirty="0">
              <a:solidFill>
                <a:schemeClr val="bg1"/>
              </a:solidFill>
              <a:latin typeface="Fujitsu Sans" panose="020B0404060202020204" pitchFamily="34" charset="0"/>
              <a:ea typeface="Meiryo UI" panose="020B0604030504040204" pitchFamily="50" charset="-128"/>
            </a:endParaRPr>
          </a:p>
          <a:p>
            <a:pPr algn="l"/>
            <a:r>
              <a:rPr lang="en-US" altLang="ja-JP" dirty="0">
                <a:solidFill>
                  <a:schemeClr val="bg1"/>
                </a:solidFill>
                <a:latin typeface="Fujitsu Sans" panose="020B0404060202020204" pitchFamily="34" charset="0"/>
                <a:ea typeface="Meiryo UI" panose="020B0604030504040204" pitchFamily="50" charset="-128"/>
              </a:rPr>
              <a:t>&gt; Task :</a:t>
            </a:r>
            <a:r>
              <a:rPr lang="en-US" altLang="ja-JP" dirty="0" err="1">
                <a:solidFill>
                  <a:schemeClr val="bg1"/>
                </a:solidFill>
                <a:latin typeface="Fujitsu Sans" panose="020B0404060202020204" pitchFamily="34" charset="0"/>
                <a:ea typeface="Meiryo UI" panose="020B0604030504040204" pitchFamily="50" charset="-128"/>
              </a:rPr>
              <a:t>processTestResources</a:t>
            </a:r>
            <a:r>
              <a:rPr lang="en-US" altLang="ja-JP" dirty="0">
                <a:solidFill>
                  <a:schemeClr val="bg1"/>
                </a:solidFill>
                <a:latin typeface="Fujitsu Sans" panose="020B0404060202020204" pitchFamily="34" charset="0"/>
                <a:ea typeface="Meiryo UI" panose="020B0604030504040204" pitchFamily="50" charset="-128"/>
              </a:rPr>
              <a:t> NO-SOURCE</a:t>
            </a:r>
          </a:p>
          <a:p>
            <a:pPr algn="l"/>
            <a:r>
              <a:rPr lang="en-US" altLang="ja-JP" dirty="0">
                <a:solidFill>
                  <a:schemeClr val="bg1"/>
                </a:solidFill>
                <a:latin typeface="Fujitsu Sans" panose="020B0404060202020204" pitchFamily="34" charset="0"/>
                <a:ea typeface="Meiryo UI" panose="020B0604030504040204" pitchFamily="50" charset="-128"/>
              </a:rPr>
              <a:t>&gt; Task :</a:t>
            </a:r>
            <a:r>
              <a:rPr lang="en-US" altLang="ja-JP" dirty="0" err="1">
                <a:solidFill>
                  <a:schemeClr val="bg1"/>
                </a:solidFill>
                <a:latin typeface="Fujitsu Sans" panose="020B0404060202020204" pitchFamily="34" charset="0"/>
                <a:ea typeface="Meiryo UI" panose="020B0604030504040204" pitchFamily="50" charset="-128"/>
              </a:rPr>
              <a:t>testClasses</a:t>
            </a:r>
            <a:endParaRPr lang="en-US" altLang="ja-JP" dirty="0">
              <a:solidFill>
                <a:schemeClr val="bg1"/>
              </a:solidFill>
              <a:latin typeface="Fujitsu Sans" panose="020B0404060202020204" pitchFamily="34" charset="0"/>
              <a:ea typeface="Meiryo UI" panose="020B0604030504040204" pitchFamily="50" charset="-128"/>
            </a:endParaRPr>
          </a:p>
          <a:p>
            <a:pPr algn="l"/>
            <a:r>
              <a:rPr lang="en-US" altLang="ja-JP" dirty="0" smtClean="0">
                <a:solidFill>
                  <a:schemeClr val="bg1"/>
                </a:solidFill>
                <a:latin typeface="Fujitsu Sans" panose="020B0404060202020204" pitchFamily="34" charset="0"/>
                <a:ea typeface="Meiryo UI" panose="020B0604030504040204" pitchFamily="50" charset="-128"/>
              </a:rPr>
              <a:t>&gt; Task </a:t>
            </a:r>
            <a:r>
              <a:rPr lang="en-US" altLang="ja-JP" dirty="0">
                <a:solidFill>
                  <a:schemeClr val="bg1"/>
                </a:solidFill>
                <a:latin typeface="Fujitsu Sans" panose="020B0404060202020204" pitchFamily="34" charset="0"/>
                <a:ea typeface="Meiryo UI" panose="020B0604030504040204" pitchFamily="50" charset="-128"/>
              </a:rPr>
              <a:t>:</a:t>
            </a:r>
            <a:r>
              <a:rPr lang="en-US" altLang="ja-JP" dirty="0" smtClean="0">
                <a:solidFill>
                  <a:schemeClr val="bg1"/>
                </a:solidFill>
                <a:latin typeface="Fujitsu Sans" panose="020B0404060202020204" pitchFamily="34" charset="0"/>
                <a:ea typeface="Meiryo UI" panose="020B0604030504040204" pitchFamily="50" charset="-128"/>
              </a:rPr>
              <a:t>test</a:t>
            </a:r>
          </a:p>
          <a:p>
            <a:pPr algn="l"/>
            <a:endParaRPr lang="en-US" altLang="ja-JP" dirty="0">
              <a:solidFill>
                <a:schemeClr val="bg1"/>
              </a:solidFill>
              <a:latin typeface="Fujitsu Sans" panose="020B0404060202020204" pitchFamily="34" charset="0"/>
              <a:ea typeface="Meiryo UI" panose="020B0604030504040204" pitchFamily="50" charset="-128"/>
            </a:endParaRPr>
          </a:p>
          <a:p>
            <a:pPr algn="l"/>
            <a:r>
              <a:rPr lang="en-US" altLang="ja-JP" dirty="0" err="1" smtClean="0">
                <a:solidFill>
                  <a:schemeClr val="bg1"/>
                </a:solidFill>
                <a:latin typeface="Fujitsu Sans" panose="020B0404060202020204" pitchFamily="34" charset="0"/>
                <a:ea typeface="Meiryo UI" panose="020B0604030504040204" pitchFamily="50" charset="-128"/>
              </a:rPr>
              <a:t>com.example.project.CalculatorTests</a:t>
            </a:r>
            <a:r>
              <a:rPr lang="en-US" altLang="ja-JP" dirty="0" smtClean="0">
                <a:solidFill>
                  <a:schemeClr val="bg1"/>
                </a:solidFill>
                <a:latin typeface="Fujitsu Sans" panose="020B0404060202020204" pitchFamily="34" charset="0"/>
                <a:ea typeface="Meiryo UI" panose="020B0604030504040204" pitchFamily="50" charset="-128"/>
              </a:rPr>
              <a:t> </a:t>
            </a:r>
            <a:r>
              <a:rPr lang="en-US" altLang="ja-JP" dirty="0">
                <a:solidFill>
                  <a:schemeClr val="bg1"/>
                </a:solidFill>
                <a:latin typeface="Fujitsu Sans" panose="020B0404060202020204" pitchFamily="34" charset="0"/>
                <a:ea typeface="Meiryo UI" panose="020B0604030504040204" pitchFamily="50" charset="-128"/>
              </a:rPr>
              <a:t>&gt; </a:t>
            </a:r>
            <a:r>
              <a:rPr lang="en-US" altLang="ja-JP" dirty="0" err="1">
                <a:solidFill>
                  <a:schemeClr val="bg1"/>
                </a:solidFill>
                <a:latin typeface="Fujitsu Sans" panose="020B0404060202020204" pitchFamily="34" charset="0"/>
                <a:ea typeface="Meiryo UI" panose="020B0604030504040204" pitchFamily="50" charset="-128"/>
              </a:rPr>
              <a:t>addsTwoNumbers</a:t>
            </a:r>
            <a:r>
              <a:rPr lang="en-US" altLang="ja-JP" dirty="0">
                <a:solidFill>
                  <a:schemeClr val="bg1"/>
                </a:solidFill>
                <a:latin typeface="Fujitsu Sans" panose="020B0404060202020204" pitchFamily="34" charset="0"/>
                <a:ea typeface="Meiryo UI" panose="020B0604030504040204" pitchFamily="50" charset="-128"/>
              </a:rPr>
              <a:t>() PASSED</a:t>
            </a:r>
          </a:p>
          <a:p>
            <a:pPr algn="l"/>
            <a:r>
              <a:rPr lang="en-US" altLang="ja-JP" dirty="0" err="1" smtClean="0">
                <a:solidFill>
                  <a:schemeClr val="bg1"/>
                </a:solidFill>
                <a:latin typeface="Fujitsu Sans" panose="020B0404060202020204" pitchFamily="34" charset="0"/>
                <a:ea typeface="Meiryo UI" panose="020B0604030504040204" pitchFamily="50" charset="-128"/>
              </a:rPr>
              <a:t>com.example.project.CalculatorTests</a:t>
            </a:r>
            <a:r>
              <a:rPr lang="en-US" altLang="ja-JP" dirty="0" smtClean="0">
                <a:solidFill>
                  <a:schemeClr val="bg1"/>
                </a:solidFill>
                <a:latin typeface="Fujitsu Sans" panose="020B0404060202020204" pitchFamily="34" charset="0"/>
                <a:ea typeface="Meiryo UI" panose="020B0604030504040204" pitchFamily="50" charset="-128"/>
              </a:rPr>
              <a:t> </a:t>
            </a:r>
            <a:r>
              <a:rPr lang="en-US" altLang="ja-JP" dirty="0">
                <a:solidFill>
                  <a:schemeClr val="bg1"/>
                </a:solidFill>
                <a:latin typeface="Fujitsu Sans" panose="020B0404060202020204" pitchFamily="34" charset="0"/>
                <a:ea typeface="Meiryo UI" panose="020B0604030504040204" pitchFamily="50" charset="-128"/>
              </a:rPr>
              <a:t>&gt; add(</a:t>
            </a:r>
            <a:r>
              <a:rPr lang="en-US" altLang="ja-JP" dirty="0" err="1">
                <a:solidFill>
                  <a:schemeClr val="bg1"/>
                </a:solidFill>
                <a:latin typeface="Fujitsu Sans" panose="020B0404060202020204" pitchFamily="34" charset="0"/>
                <a:ea typeface="Meiryo UI" panose="020B0604030504040204" pitchFamily="50" charset="-128"/>
              </a:rPr>
              <a:t>int</a:t>
            </a:r>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int</a:t>
            </a:r>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int</a:t>
            </a:r>
            <a:r>
              <a:rPr lang="en-US" altLang="ja-JP" dirty="0">
                <a:solidFill>
                  <a:schemeClr val="bg1"/>
                </a:solidFill>
                <a:latin typeface="Fujitsu Sans" panose="020B0404060202020204" pitchFamily="34" charset="0"/>
                <a:ea typeface="Meiryo UI" panose="020B0604030504040204" pitchFamily="50" charset="-128"/>
              </a:rPr>
              <a:t>)[1] PASSED</a:t>
            </a:r>
          </a:p>
          <a:p>
            <a:pPr algn="l"/>
            <a:r>
              <a:rPr lang="en-US" altLang="ja-JP" dirty="0" err="1" smtClean="0">
                <a:solidFill>
                  <a:schemeClr val="bg1"/>
                </a:solidFill>
                <a:latin typeface="Fujitsu Sans" panose="020B0404060202020204" pitchFamily="34" charset="0"/>
                <a:ea typeface="Meiryo UI" panose="020B0604030504040204" pitchFamily="50" charset="-128"/>
              </a:rPr>
              <a:t>com.example.project.CalculatorTests</a:t>
            </a:r>
            <a:r>
              <a:rPr lang="en-US" altLang="ja-JP" dirty="0" smtClean="0">
                <a:solidFill>
                  <a:schemeClr val="bg1"/>
                </a:solidFill>
                <a:latin typeface="Fujitsu Sans" panose="020B0404060202020204" pitchFamily="34" charset="0"/>
                <a:ea typeface="Meiryo UI" panose="020B0604030504040204" pitchFamily="50" charset="-128"/>
              </a:rPr>
              <a:t> </a:t>
            </a:r>
            <a:r>
              <a:rPr lang="en-US" altLang="ja-JP" dirty="0">
                <a:solidFill>
                  <a:schemeClr val="bg1"/>
                </a:solidFill>
                <a:latin typeface="Fujitsu Sans" panose="020B0404060202020204" pitchFamily="34" charset="0"/>
                <a:ea typeface="Meiryo UI" panose="020B0604030504040204" pitchFamily="50" charset="-128"/>
              </a:rPr>
              <a:t>&gt; add(</a:t>
            </a:r>
            <a:r>
              <a:rPr lang="en-US" altLang="ja-JP" dirty="0" err="1">
                <a:solidFill>
                  <a:schemeClr val="bg1"/>
                </a:solidFill>
                <a:latin typeface="Fujitsu Sans" panose="020B0404060202020204" pitchFamily="34" charset="0"/>
                <a:ea typeface="Meiryo UI" panose="020B0604030504040204" pitchFamily="50" charset="-128"/>
              </a:rPr>
              <a:t>int</a:t>
            </a:r>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int</a:t>
            </a:r>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int</a:t>
            </a:r>
            <a:r>
              <a:rPr lang="en-US" altLang="ja-JP" dirty="0">
                <a:solidFill>
                  <a:schemeClr val="bg1"/>
                </a:solidFill>
                <a:latin typeface="Fujitsu Sans" panose="020B0404060202020204" pitchFamily="34" charset="0"/>
                <a:ea typeface="Meiryo UI" panose="020B0604030504040204" pitchFamily="50" charset="-128"/>
              </a:rPr>
              <a:t>)[2] PASSED</a:t>
            </a:r>
          </a:p>
          <a:p>
            <a:pPr algn="l"/>
            <a:r>
              <a:rPr lang="en-US" altLang="ja-JP" dirty="0" err="1" smtClean="0">
                <a:solidFill>
                  <a:schemeClr val="bg1"/>
                </a:solidFill>
                <a:latin typeface="Fujitsu Sans" panose="020B0404060202020204" pitchFamily="34" charset="0"/>
                <a:ea typeface="Meiryo UI" panose="020B0604030504040204" pitchFamily="50" charset="-128"/>
              </a:rPr>
              <a:t>com.example.project.CalculatorTests</a:t>
            </a:r>
            <a:r>
              <a:rPr lang="en-US" altLang="ja-JP" dirty="0" smtClean="0">
                <a:solidFill>
                  <a:schemeClr val="bg1"/>
                </a:solidFill>
                <a:latin typeface="Fujitsu Sans" panose="020B0404060202020204" pitchFamily="34" charset="0"/>
                <a:ea typeface="Meiryo UI" panose="020B0604030504040204" pitchFamily="50" charset="-128"/>
              </a:rPr>
              <a:t> </a:t>
            </a:r>
            <a:r>
              <a:rPr lang="en-US" altLang="ja-JP" dirty="0">
                <a:solidFill>
                  <a:schemeClr val="bg1"/>
                </a:solidFill>
                <a:latin typeface="Fujitsu Sans" panose="020B0404060202020204" pitchFamily="34" charset="0"/>
                <a:ea typeface="Meiryo UI" panose="020B0604030504040204" pitchFamily="50" charset="-128"/>
              </a:rPr>
              <a:t>&gt; add(</a:t>
            </a:r>
            <a:r>
              <a:rPr lang="en-US" altLang="ja-JP" dirty="0" err="1">
                <a:solidFill>
                  <a:schemeClr val="bg1"/>
                </a:solidFill>
                <a:latin typeface="Fujitsu Sans" panose="020B0404060202020204" pitchFamily="34" charset="0"/>
                <a:ea typeface="Meiryo UI" panose="020B0604030504040204" pitchFamily="50" charset="-128"/>
              </a:rPr>
              <a:t>int</a:t>
            </a:r>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int</a:t>
            </a:r>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int</a:t>
            </a:r>
            <a:r>
              <a:rPr lang="en-US" altLang="ja-JP" dirty="0">
                <a:solidFill>
                  <a:schemeClr val="bg1"/>
                </a:solidFill>
                <a:latin typeface="Fujitsu Sans" panose="020B0404060202020204" pitchFamily="34" charset="0"/>
                <a:ea typeface="Meiryo UI" panose="020B0604030504040204" pitchFamily="50" charset="-128"/>
              </a:rPr>
              <a:t>)[3] PASSED</a:t>
            </a:r>
          </a:p>
          <a:p>
            <a:pPr algn="l"/>
            <a:r>
              <a:rPr lang="en-US" altLang="ja-JP" dirty="0" err="1" smtClean="0">
                <a:solidFill>
                  <a:schemeClr val="bg1"/>
                </a:solidFill>
                <a:latin typeface="Fujitsu Sans" panose="020B0404060202020204" pitchFamily="34" charset="0"/>
                <a:ea typeface="Meiryo UI" panose="020B0604030504040204" pitchFamily="50" charset="-128"/>
              </a:rPr>
              <a:t>com.example.project.CalculatorTests</a:t>
            </a:r>
            <a:r>
              <a:rPr lang="en-US" altLang="ja-JP" dirty="0" smtClean="0">
                <a:solidFill>
                  <a:schemeClr val="bg1"/>
                </a:solidFill>
                <a:latin typeface="Fujitsu Sans" panose="020B0404060202020204" pitchFamily="34" charset="0"/>
                <a:ea typeface="Meiryo UI" panose="020B0604030504040204" pitchFamily="50" charset="-128"/>
              </a:rPr>
              <a:t> </a:t>
            </a:r>
            <a:r>
              <a:rPr lang="en-US" altLang="ja-JP" dirty="0">
                <a:solidFill>
                  <a:schemeClr val="bg1"/>
                </a:solidFill>
                <a:latin typeface="Fujitsu Sans" panose="020B0404060202020204" pitchFamily="34" charset="0"/>
                <a:ea typeface="Meiryo UI" panose="020B0604030504040204" pitchFamily="50" charset="-128"/>
              </a:rPr>
              <a:t>&gt; add(</a:t>
            </a:r>
            <a:r>
              <a:rPr lang="en-US" altLang="ja-JP" dirty="0" err="1">
                <a:solidFill>
                  <a:schemeClr val="bg1"/>
                </a:solidFill>
                <a:latin typeface="Fujitsu Sans" panose="020B0404060202020204" pitchFamily="34" charset="0"/>
                <a:ea typeface="Meiryo UI" panose="020B0604030504040204" pitchFamily="50" charset="-128"/>
              </a:rPr>
              <a:t>int</a:t>
            </a:r>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int</a:t>
            </a:r>
            <a:r>
              <a:rPr lang="en-US" altLang="ja-JP" dirty="0">
                <a:solidFill>
                  <a:schemeClr val="bg1"/>
                </a:solidFill>
                <a:latin typeface="Fujitsu Sans" panose="020B0404060202020204" pitchFamily="34" charset="0"/>
                <a:ea typeface="Meiryo UI" panose="020B0604030504040204" pitchFamily="50" charset="-128"/>
              </a:rPr>
              <a:t>, </a:t>
            </a:r>
            <a:r>
              <a:rPr lang="en-US" altLang="ja-JP" dirty="0" err="1">
                <a:solidFill>
                  <a:schemeClr val="bg1"/>
                </a:solidFill>
                <a:latin typeface="Fujitsu Sans" panose="020B0404060202020204" pitchFamily="34" charset="0"/>
                <a:ea typeface="Meiryo UI" panose="020B0604030504040204" pitchFamily="50" charset="-128"/>
              </a:rPr>
              <a:t>int</a:t>
            </a:r>
            <a:r>
              <a:rPr lang="en-US" altLang="ja-JP" dirty="0">
                <a:solidFill>
                  <a:schemeClr val="bg1"/>
                </a:solidFill>
                <a:latin typeface="Fujitsu Sans" panose="020B0404060202020204" pitchFamily="34" charset="0"/>
                <a:ea typeface="Meiryo UI" panose="020B0604030504040204" pitchFamily="50" charset="-128"/>
              </a:rPr>
              <a:t>)[4] PASSED</a:t>
            </a:r>
          </a:p>
          <a:p>
            <a:pPr algn="l"/>
            <a:endParaRPr lang="en-US" altLang="ja-JP" dirty="0" smtClean="0">
              <a:solidFill>
                <a:schemeClr val="bg1"/>
              </a:solidFill>
              <a:latin typeface="Fujitsu Sans" panose="020B0404060202020204" pitchFamily="34" charset="0"/>
              <a:ea typeface="Meiryo UI" panose="020B0604030504040204" pitchFamily="50" charset="-128"/>
            </a:endParaRPr>
          </a:p>
          <a:p>
            <a:pPr algn="l"/>
            <a:r>
              <a:rPr lang="en-US" altLang="ja-JP" dirty="0" smtClean="0">
                <a:solidFill>
                  <a:schemeClr val="bg1"/>
                </a:solidFill>
                <a:latin typeface="Fujitsu Sans" panose="020B0404060202020204" pitchFamily="34" charset="0"/>
                <a:ea typeface="Meiryo UI" panose="020B0604030504040204" pitchFamily="50" charset="-128"/>
              </a:rPr>
              <a:t>BUILD </a:t>
            </a:r>
            <a:r>
              <a:rPr lang="en-US" altLang="ja-JP" dirty="0">
                <a:solidFill>
                  <a:schemeClr val="bg1"/>
                </a:solidFill>
                <a:latin typeface="Fujitsu Sans" panose="020B0404060202020204" pitchFamily="34" charset="0"/>
                <a:ea typeface="Meiryo UI" panose="020B0604030504040204" pitchFamily="50" charset="-128"/>
              </a:rPr>
              <a:t>SUCCESSFUL in 2s</a:t>
            </a:r>
          </a:p>
          <a:p>
            <a:pPr algn="l"/>
            <a:r>
              <a:rPr lang="en-US" altLang="ja-JP" dirty="0">
                <a:solidFill>
                  <a:schemeClr val="bg1"/>
                </a:solidFill>
                <a:latin typeface="Fujitsu Sans" panose="020B0404060202020204" pitchFamily="34" charset="0"/>
                <a:ea typeface="Meiryo UI" panose="020B0604030504040204" pitchFamily="50" charset="-128"/>
              </a:rPr>
              <a:t>3 actionable tasks: 3 executed</a:t>
            </a:r>
            <a:endParaRPr kumimoji="1" lang="ja-JP" altLang="en-US" dirty="0">
              <a:solidFill>
                <a:schemeClr val="bg1"/>
              </a:solidFill>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918738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Position in entire courses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a:t>
            </a:fld>
            <a:endParaRPr lang="en-US" altLang="ja-JP" dirty="0"/>
          </a:p>
        </p:txBody>
      </p:sp>
      <p:sp>
        <p:nvSpPr>
          <p:cNvPr id="82" name="正方形/長方形 81">
            <a:extLst>
              <a:ext uri="{FF2B5EF4-FFF2-40B4-BE49-F238E27FC236}">
                <a16:creationId xmlns:a16="http://schemas.microsoft.com/office/drawing/2014/main" xmlns="" id="{C47D1031-A291-4DAA-BF1C-BB9760003AB5}"/>
              </a:ext>
            </a:extLst>
          </p:cNvPr>
          <p:cNvSpPr/>
          <p:nvPr/>
        </p:nvSpPr>
        <p:spPr bwMode="gray">
          <a:xfrm>
            <a:off x="4938558" y="2194428"/>
            <a:ext cx="4748835" cy="898197"/>
          </a:xfrm>
          <a:prstGeom prst="rect">
            <a:avLst/>
          </a:prstGeom>
          <a:noFill/>
          <a:ln w="571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1600" b="1" kern="0" dirty="0">
              <a:latin typeface="Meiryo UI" panose="020B0604030504040204" pitchFamily="50" charset="-128"/>
              <a:ea typeface="Meiryo UI" panose="020B0604030504040204" pitchFamily="50" charset="-128"/>
            </a:endParaRPr>
          </a:p>
        </p:txBody>
      </p:sp>
      <p:sp>
        <p:nvSpPr>
          <p:cNvPr id="84" name="正方形/長方形 83">
            <a:extLst>
              <a:ext uri="{FF2B5EF4-FFF2-40B4-BE49-F238E27FC236}">
                <a16:creationId xmlns:a16="http://schemas.microsoft.com/office/drawing/2014/main" xmlns="" id="{ABC2ADC3-A0DA-4723-A92C-B985EBFE630D}"/>
              </a:ext>
            </a:extLst>
          </p:cNvPr>
          <p:cNvSpPr/>
          <p:nvPr/>
        </p:nvSpPr>
        <p:spPr bwMode="gray">
          <a:xfrm>
            <a:off x="4909983" y="1918979"/>
            <a:ext cx="1338475" cy="283983"/>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solidFill>
                  <a:schemeClr val="bg1"/>
                </a:solidFill>
                <a:latin typeface="Fujitsu Sans" panose="020B0404060202020204" pitchFamily="34" charset="0"/>
                <a:ea typeface="Meiryo UI" panose="020B0604030504040204" pitchFamily="50" charset="-128"/>
              </a:rPr>
              <a:t>Now Here!!</a:t>
            </a:r>
            <a:endParaRPr kumimoji="1" lang="ja-JP" altLang="en-US" sz="1600" b="1" kern="0" dirty="0">
              <a:solidFill>
                <a:schemeClr val="bg1"/>
              </a:solidFill>
              <a:latin typeface="Fujitsu Sans" panose="020B0404060202020204" pitchFamily="34" charset="0"/>
              <a:ea typeface="Meiryo UI" panose="020B0604030504040204" pitchFamily="50" charset="-128"/>
            </a:endParaRPr>
          </a:p>
        </p:txBody>
      </p:sp>
      <p:sp>
        <p:nvSpPr>
          <p:cNvPr id="42" name="正方形/長方形 41">
            <a:extLst>
              <a:ext uri="{FF2B5EF4-FFF2-40B4-BE49-F238E27FC236}">
                <a16:creationId xmlns:a16="http://schemas.microsoft.com/office/drawing/2014/main" xmlns="" id="{844F5D1D-D7EF-4053-B6AB-79C3248A47A5}"/>
              </a:ext>
            </a:extLst>
          </p:cNvPr>
          <p:cNvSpPr/>
          <p:nvPr/>
        </p:nvSpPr>
        <p:spPr bwMode="gray">
          <a:xfrm>
            <a:off x="102680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altLang="ja-JP" sz="2000" b="1" kern="0" dirty="0">
                <a:latin typeface="Fujitsu Sans" panose="020B0404060202020204" pitchFamily="34" charset="0"/>
                <a:ea typeface="Meiryo UI" panose="020B0604030504040204" pitchFamily="50" charset="-128"/>
              </a:rPr>
              <a:t>Introduction Part</a:t>
            </a:r>
            <a:endParaRPr lang="ja-JP" altLang="en-US" sz="2000" b="1" kern="0" dirty="0">
              <a:latin typeface="Fujitsu Sans" panose="020B0404060202020204" pitchFamily="34" charset="0"/>
              <a:ea typeface="Meiryo UI" panose="020B0604030504040204" pitchFamily="50" charset="-128"/>
            </a:endParaRPr>
          </a:p>
        </p:txBody>
      </p:sp>
      <p:sp>
        <p:nvSpPr>
          <p:cNvPr id="43" name="正方形/長方形 42">
            <a:extLst>
              <a:ext uri="{FF2B5EF4-FFF2-40B4-BE49-F238E27FC236}">
                <a16:creationId xmlns:a16="http://schemas.microsoft.com/office/drawing/2014/main" xmlns="" id="{FBBEB21E-56EE-46BE-8044-3C117D7F8F0A}"/>
              </a:ext>
            </a:extLst>
          </p:cNvPr>
          <p:cNvSpPr/>
          <p:nvPr/>
        </p:nvSpPr>
        <p:spPr bwMode="gray">
          <a:xfrm>
            <a:off x="15657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4000" b="1" kern="0" dirty="0">
                <a:solidFill>
                  <a:schemeClr val="bg1"/>
                </a:solidFill>
                <a:latin typeface="Fujitsu Sans" panose="020B0404060202020204" pitchFamily="34" charset="0"/>
                <a:ea typeface="Meiryo UI" panose="020B0604030504040204" pitchFamily="50" charset="-128"/>
              </a:rPr>
              <a:t>01</a:t>
            </a:r>
            <a:endParaRPr lang="ja-JP" altLang="en-US" sz="4000" b="1" kern="0" dirty="0">
              <a:solidFill>
                <a:schemeClr val="bg1"/>
              </a:solidFill>
              <a:latin typeface="Fujitsu Sans" panose="020B0404060202020204" pitchFamily="34" charset="0"/>
              <a:ea typeface="Meiryo UI" panose="020B0604030504040204" pitchFamily="50" charset="-128"/>
            </a:endParaRPr>
          </a:p>
        </p:txBody>
      </p:sp>
      <p:grpSp>
        <p:nvGrpSpPr>
          <p:cNvPr id="44" name="グループ化 43">
            <a:extLst>
              <a:ext uri="{FF2B5EF4-FFF2-40B4-BE49-F238E27FC236}">
                <a16:creationId xmlns:a16="http://schemas.microsoft.com/office/drawing/2014/main" xmlns="" id="{F7381A1A-3E62-49C8-A2D5-D38CEA56B804}"/>
              </a:ext>
            </a:extLst>
          </p:cNvPr>
          <p:cNvGrpSpPr/>
          <p:nvPr/>
        </p:nvGrpSpPr>
        <p:grpSpPr>
          <a:xfrm>
            <a:off x="156572" y="3429001"/>
            <a:ext cx="4565858" cy="673427"/>
            <a:chOff x="156572" y="2959865"/>
            <a:chExt cx="4565858" cy="673427"/>
          </a:xfrm>
        </p:grpSpPr>
        <p:sp>
          <p:nvSpPr>
            <p:cNvPr id="45" name="正方形/長方形 44">
              <a:extLst>
                <a:ext uri="{FF2B5EF4-FFF2-40B4-BE49-F238E27FC236}">
                  <a16:creationId xmlns:a16="http://schemas.microsoft.com/office/drawing/2014/main" xmlns="" id="{8AC02F2E-8E14-4FFF-B904-433A46A98E5F}"/>
                </a:ext>
              </a:extLst>
            </p:cNvPr>
            <p:cNvSpPr/>
            <p:nvPr/>
          </p:nvSpPr>
          <p:spPr bwMode="gray">
            <a:xfrm>
              <a:off x="1026809" y="295986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Demonstration</a:t>
              </a:r>
            </a:p>
            <a:p>
              <a:pPr algn="l"/>
              <a:r>
                <a:rPr kumimoji="1" lang="en-US" altLang="ja-JP" sz="2000" b="1" kern="0" dirty="0">
                  <a:latin typeface="Fujitsu Sans" panose="020B0404060202020204" pitchFamily="34" charset="0"/>
                  <a:ea typeface="Meiryo UI" panose="020B0604030504040204" pitchFamily="50" charset="-128"/>
                </a:rPr>
                <a:t>(with </a:t>
              </a:r>
              <a:r>
                <a:rPr kumimoji="1" lang="en-US" altLang="ja-JP" sz="2000" b="1" kern="0" dirty="0" err="1">
                  <a:latin typeface="Fujitsu Sans" panose="020B0404060202020204" pitchFamily="34" charset="0"/>
                  <a:ea typeface="Meiryo UI" panose="020B0604030504040204" pitchFamily="50" charset="-128"/>
                </a:rPr>
                <a:t>DADock</a:t>
              </a:r>
              <a:r>
                <a:rPr kumimoji="1" lang="en-US" altLang="ja-JP" sz="2000" b="1" kern="0" dirty="0">
                  <a:latin typeface="Fujitsu Sans" panose="020B0404060202020204" pitchFamily="34" charset="0"/>
                  <a:ea typeface="Meiryo UI" panose="020B0604030504040204" pitchFamily="50" charset="-128"/>
                </a:rPr>
                <a:t>)</a:t>
              </a:r>
              <a:endParaRPr kumimoji="1" lang="ja-JP" altLang="en-US" sz="2000" b="1" kern="0" dirty="0">
                <a:latin typeface="Fujitsu Sans" panose="020B0404060202020204" pitchFamily="34" charset="0"/>
                <a:ea typeface="Meiryo UI" panose="020B0604030504040204" pitchFamily="50" charset="-128"/>
              </a:endParaRPr>
            </a:p>
          </p:txBody>
        </p:sp>
        <p:sp>
          <p:nvSpPr>
            <p:cNvPr id="46" name="正方形/長方形 45">
              <a:extLst>
                <a:ext uri="{FF2B5EF4-FFF2-40B4-BE49-F238E27FC236}">
                  <a16:creationId xmlns:a16="http://schemas.microsoft.com/office/drawing/2014/main" xmlns="" id="{262EF443-38D6-4075-9655-8291FF485EC4}"/>
                </a:ext>
              </a:extLst>
            </p:cNvPr>
            <p:cNvSpPr/>
            <p:nvPr/>
          </p:nvSpPr>
          <p:spPr bwMode="gray">
            <a:xfrm>
              <a:off x="156572" y="295986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02</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47" name="グループ化 46">
            <a:extLst>
              <a:ext uri="{FF2B5EF4-FFF2-40B4-BE49-F238E27FC236}">
                <a16:creationId xmlns:a16="http://schemas.microsoft.com/office/drawing/2014/main" xmlns="" id="{9B7D76A7-DECC-451E-A54B-9C52BFD56E75}"/>
              </a:ext>
            </a:extLst>
          </p:cNvPr>
          <p:cNvGrpSpPr/>
          <p:nvPr/>
        </p:nvGrpSpPr>
        <p:grpSpPr>
          <a:xfrm>
            <a:off x="156572" y="4551188"/>
            <a:ext cx="4565858" cy="673427"/>
            <a:chOff x="156572" y="3943215"/>
            <a:chExt cx="4565858" cy="673427"/>
          </a:xfrm>
        </p:grpSpPr>
        <p:sp>
          <p:nvSpPr>
            <p:cNvPr id="57" name="正方形/長方形 56">
              <a:extLst>
                <a:ext uri="{FF2B5EF4-FFF2-40B4-BE49-F238E27FC236}">
                  <a16:creationId xmlns:a16="http://schemas.microsoft.com/office/drawing/2014/main" xmlns="" id="{C2768950-C941-46CA-8999-4292DFFF7176}"/>
                </a:ext>
              </a:extLst>
            </p:cNvPr>
            <p:cNvSpPr/>
            <p:nvPr/>
          </p:nvSpPr>
          <p:spPr bwMode="gray">
            <a:xfrm>
              <a:off x="1026809" y="394321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solidFill>
                    <a:srgbClr val="FF0000"/>
                  </a:solidFill>
                  <a:latin typeface="Fujitsu Sans" panose="020B0404060202020204" pitchFamily="34" charset="0"/>
                  <a:ea typeface="Meiryo UI" panose="020B0604030504040204" pitchFamily="50" charset="-128"/>
                </a:rPr>
                <a:t>VCS</a:t>
              </a:r>
              <a:r>
                <a:rPr kumimoji="1" lang="en-US" altLang="ja-JP" sz="2000" b="1" kern="0" dirty="0">
                  <a:latin typeface="Fujitsu Sans" panose="020B0404060202020204" pitchFamily="34" charset="0"/>
                  <a:ea typeface="Meiryo UI" panose="020B0604030504040204" pitchFamily="50" charset="-128"/>
                </a:rPr>
                <a:t> Primer</a:t>
              </a:r>
            </a:p>
            <a:p>
              <a:pPr algn="l"/>
              <a:r>
                <a:rPr kumimoji="1" lang="en-US" altLang="ja-JP" sz="2000" b="1" kern="0" dirty="0">
                  <a:latin typeface="Fujitsu Sans" panose="020B0404060202020204" pitchFamily="34" charset="0"/>
                  <a:ea typeface="Meiryo UI" panose="020B0604030504040204" pitchFamily="50" charset="-128"/>
                </a:rPr>
                <a:t>(with Git)</a:t>
              </a:r>
              <a:endParaRPr kumimoji="1" lang="ja-JP" altLang="en-US" sz="2000" b="1" kern="0" dirty="0">
                <a:latin typeface="Fujitsu Sans" panose="020B0404060202020204" pitchFamily="34" charset="0"/>
                <a:ea typeface="Meiryo UI" panose="020B0604030504040204" pitchFamily="50" charset="-128"/>
              </a:endParaRPr>
            </a:p>
          </p:txBody>
        </p:sp>
        <p:sp>
          <p:nvSpPr>
            <p:cNvPr id="58" name="正方形/長方形 57">
              <a:extLst>
                <a:ext uri="{FF2B5EF4-FFF2-40B4-BE49-F238E27FC236}">
                  <a16:creationId xmlns:a16="http://schemas.microsoft.com/office/drawing/2014/main" xmlns="" id="{9DF1E22A-4180-4C6D-92B6-27904C2F9FF3}"/>
                </a:ext>
              </a:extLst>
            </p:cNvPr>
            <p:cNvSpPr/>
            <p:nvPr/>
          </p:nvSpPr>
          <p:spPr bwMode="gray">
            <a:xfrm>
              <a:off x="156572" y="394321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03</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59" name="グループ化 58">
            <a:extLst>
              <a:ext uri="{FF2B5EF4-FFF2-40B4-BE49-F238E27FC236}">
                <a16:creationId xmlns:a16="http://schemas.microsoft.com/office/drawing/2014/main" xmlns="" id="{C97B2D6B-FAE8-4557-AA61-9C370D7DC84B}"/>
              </a:ext>
            </a:extLst>
          </p:cNvPr>
          <p:cNvGrpSpPr/>
          <p:nvPr/>
        </p:nvGrpSpPr>
        <p:grpSpPr>
          <a:xfrm>
            <a:off x="156572" y="5673373"/>
            <a:ext cx="4565858" cy="673427"/>
            <a:chOff x="156572" y="4827463"/>
            <a:chExt cx="4565858" cy="673427"/>
          </a:xfrm>
        </p:grpSpPr>
        <p:sp>
          <p:nvSpPr>
            <p:cNvPr id="60" name="正方形/長方形 59">
              <a:extLst>
                <a:ext uri="{FF2B5EF4-FFF2-40B4-BE49-F238E27FC236}">
                  <a16:creationId xmlns:a16="http://schemas.microsoft.com/office/drawing/2014/main" xmlns="" id="{5CD3F257-2E96-4E22-B40E-3798467F58D0}"/>
                </a:ext>
              </a:extLst>
            </p:cNvPr>
            <p:cNvSpPr/>
            <p:nvPr/>
          </p:nvSpPr>
          <p:spPr bwMode="gray">
            <a:xfrm>
              <a:off x="1026809" y="4827463"/>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CI/CD Pipeline </a:t>
              </a:r>
              <a:r>
                <a:rPr lang="en-US" altLang="ja-JP" sz="2000" b="1" kern="0" dirty="0">
                  <a:latin typeface="Fujitsu Sans" panose="020B0404060202020204" pitchFamily="34" charset="0"/>
                  <a:ea typeface="Meiryo UI" panose="020B0604030504040204" pitchFamily="50" charset="-128"/>
                </a:rPr>
                <a:t>Primer</a:t>
              </a:r>
            </a:p>
            <a:p>
              <a:pPr algn="l"/>
              <a:r>
                <a:rPr lang="en-US" altLang="ja-JP" sz="2000" b="1" kern="0" dirty="0">
                  <a:latin typeface="Fujitsu Sans" panose="020B0404060202020204" pitchFamily="34" charset="0"/>
                  <a:ea typeface="Meiryo UI" panose="020B0604030504040204" pitchFamily="50" charset="-128"/>
                </a:rPr>
                <a:t>(with GitLab)</a:t>
              </a:r>
              <a:endParaRPr kumimoji="1" lang="ja-JP" altLang="en-US" sz="2000" b="1" kern="0" dirty="0">
                <a:latin typeface="Fujitsu Sans" panose="020B0404060202020204" pitchFamily="34" charset="0"/>
                <a:ea typeface="Meiryo UI" panose="020B0604030504040204" pitchFamily="50" charset="-128"/>
              </a:endParaRPr>
            </a:p>
          </p:txBody>
        </p:sp>
        <p:sp>
          <p:nvSpPr>
            <p:cNvPr id="61" name="正方形/長方形 60">
              <a:extLst>
                <a:ext uri="{FF2B5EF4-FFF2-40B4-BE49-F238E27FC236}">
                  <a16:creationId xmlns:a16="http://schemas.microsoft.com/office/drawing/2014/main" xmlns="" id="{06222FD6-6C8C-492D-AAEE-733BA07235FC}"/>
                </a:ext>
              </a:extLst>
            </p:cNvPr>
            <p:cNvSpPr/>
            <p:nvPr/>
          </p:nvSpPr>
          <p:spPr bwMode="gray">
            <a:xfrm>
              <a:off x="156572" y="4827463"/>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04</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62" name="グループ化 61">
            <a:extLst>
              <a:ext uri="{FF2B5EF4-FFF2-40B4-BE49-F238E27FC236}">
                <a16:creationId xmlns:a16="http://schemas.microsoft.com/office/drawing/2014/main" xmlns="" id="{60E8CD11-80DC-4526-9221-78385F7C62C1}"/>
              </a:ext>
            </a:extLst>
          </p:cNvPr>
          <p:cNvGrpSpPr/>
          <p:nvPr/>
        </p:nvGrpSpPr>
        <p:grpSpPr>
          <a:xfrm>
            <a:off x="5026602" y="1184627"/>
            <a:ext cx="4565858" cy="673427"/>
            <a:chOff x="5026602" y="1184627"/>
            <a:chExt cx="4565858" cy="673427"/>
          </a:xfrm>
        </p:grpSpPr>
        <p:sp>
          <p:nvSpPr>
            <p:cNvPr id="63" name="正方形/長方形 62">
              <a:extLst>
                <a:ext uri="{FF2B5EF4-FFF2-40B4-BE49-F238E27FC236}">
                  <a16:creationId xmlns:a16="http://schemas.microsoft.com/office/drawing/2014/main" xmlns="" id="{0F9C65CE-ACFE-49F0-8186-09321560DBDE}"/>
                </a:ext>
              </a:extLst>
            </p:cNvPr>
            <p:cNvSpPr/>
            <p:nvPr/>
          </p:nvSpPr>
          <p:spPr bwMode="gray">
            <a:xfrm>
              <a:off x="5896839" y="1184627"/>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000" b="1" kern="0" dirty="0">
                  <a:latin typeface="Fujitsu Sans" panose="020B0404060202020204" pitchFamily="34" charset="0"/>
                  <a:ea typeface="Meiryo UI" panose="020B0604030504040204" pitchFamily="50" charset="-128"/>
                </a:rPr>
                <a:t>Automated </a:t>
              </a:r>
              <a:r>
                <a:rPr kumimoji="1" lang="en-US" altLang="ja-JP" sz="2000" b="1" kern="0" dirty="0">
                  <a:solidFill>
                    <a:srgbClr val="FF0000"/>
                  </a:solidFill>
                  <a:latin typeface="Fujitsu Sans" panose="020B0404060202020204" pitchFamily="34" charset="0"/>
                  <a:ea typeface="Meiryo UI" panose="020B0604030504040204" pitchFamily="50" charset="-128"/>
                </a:rPr>
                <a:t>Build</a:t>
              </a:r>
              <a:r>
                <a:rPr kumimoji="1" lang="en-US" altLang="ja-JP" sz="2000" b="1" kern="0" dirty="0">
                  <a:latin typeface="Fujitsu Sans" panose="020B0404060202020204" pitchFamily="34" charset="0"/>
                  <a:ea typeface="Meiryo UI" panose="020B0604030504040204" pitchFamily="50" charset="-128"/>
                </a:rPr>
                <a:t> Primer</a:t>
              </a:r>
              <a:br>
                <a:rPr kumimoji="1" lang="en-US" altLang="ja-JP" sz="2000" b="1" kern="0" dirty="0">
                  <a:latin typeface="Fujitsu Sans" panose="020B0404060202020204" pitchFamily="34" charset="0"/>
                  <a:ea typeface="Meiryo UI" panose="020B0604030504040204" pitchFamily="50" charset="-128"/>
                </a:rPr>
              </a:br>
              <a:r>
                <a:rPr kumimoji="1" lang="en-US" altLang="ja-JP" sz="2000" b="1" kern="0" dirty="0">
                  <a:latin typeface="Fujitsu Sans" panose="020B0404060202020204" pitchFamily="34" charset="0"/>
                  <a:ea typeface="Meiryo UI" panose="020B0604030504040204" pitchFamily="50" charset="-128"/>
                </a:rPr>
                <a:t>(with Gradle)</a:t>
              </a:r>
              <a:endParaRPr kumimoji="1" lang="ja-JP" altLang="en-US" sz="2000" b="1" kern="0" dirty="0">
                <a:latin typeface="Fujitsu Sans" panose="020B0404060202020204" pitchFamily="34" charset="0"/>
                <a:ea typeface="Meiryo UI" panose="020B0604030504040204" pitchFamily="50" charset="-128"/>
              </a:endParaRPr>
            </a:p>
          </p:txBody>
        </p:sp>
        <p:sp>
          <p:nvSpPr>
            <p:cNvPr id="64" name="正方形/長方形 63">
              <a:extLst>
                <a:ext uri="{FF2B5EF4-FFF2-40B4-BE49-F238E27FC236}">
                  <a16:creationId xmlns:a16="http://schemas.microsoft.com/office/drawing/2014/main" xmlns="" id="{904A1B75-ED39-455B-B23C-B7A0917C3507}"/>
                </a:ext>
              </a:extLst>
            </p:cNvPr>
            <p:cNvSpPr/>
            <p:nvPr/>
          </p:nvSpPr>
          <p:spPr bwMode="gray">
            <a:xfrm>
              <a:off x="5026602" y="1184627"/>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05</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81" name="グループ化 80">
            <a:extLst>
              <a:ext uri="{FF2B5EF4-FFF2-40B4-BE49-F238E27FC236}">
                <a16:creationId xmlns:a16="http://schemas.microsoft.com/office/drawing/2014/main" xmlns="" id="{00A14C57-8DEC-429E-BC10-2DED0E4217E3}"/>
              </a:ext>
            </a:extLst>
          </p:cNvPr>
          <p:cNvGrpSpPr/>
          <p:nvPr/>
        </p:nvGrpSpPr>
        <p:grpSpPr>
          <a:xfrm>
            <a:off x="5026602" y="2306814"/>
            <a:ext cx="4565858" cy="673427"/>
            <a:chOff x="5026602" y="2067035"/>
            <a:chExt cx="4565858" cy="673427"/>
          </a:xfrm>
        </p:grpSpPr>
        <p:sp>
          <p:nvSpPr>
            <p:cNvPr id="83" name="正方形/長方形 82">
              <a:extLst>
                <a:ext uri="{FF2B5EF4-FFF2-40B4-BE49-F238E27FC236}">
                  <a16:creationId xmlns:a16="http://schemas.microsoft.com/office/drawing/2014/main" xmlns="" id="{27E1F70B-2490-40C9-B7FB-86EB22035310}"/>
                </a:ext>
              </a:extLst>
            </p:cNvPr>
            <p:cNvSpPr/>
            <p:nvPr/>
          </p:nvSpPr>
          <p:spPr bwMode="gray">
            <a:xfrm>
              <a:off x="5896839" y="2067035"/>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Unit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JUnit)</a:t>
              </a:r>
              <a:endParaRPr lang="ja-JP" altLang="en-US" sz="2000" b="1" kern="0" dirty="0">
                <a:latin typeface="Fujitsu Sans" panose="020B0404060202020204" pitchFamily="34" charset="0"/>
                <a:ea typeface="Meiryo UI" panose="020B0604030504040204" pitchFamily="50" charset="-128"/>
              </a:endParaRPr>
            </a:p>
          </p:txBody>
        </p:sp>
        <p:sp>
          <p:nvSpPr>
            <p:cNvPr id="95" name="正方形/長方形 94">
              <a:extLst>
                <a:ext uri="{FF2B5EF4-FFF2-40B4-BE49-F238E27FC236}">
                  <a16:creationId xmlns:a16="http://schemas.microsoft.com/office/drawing/2014/main" xmlns="" id="{233549CD-E33F-491B-A79D-4003F9F8DFF6}"/>
                </a:ext>
              </a:extLst>
            </p:cNvPr>
            <p:cNvSpPr/>
            <p:nvPr/>
          </p:nvSpPr>
          <p:spPr bwMode="gray">
            <a:xfrm>
              <a:off x="5026602" y="2067035"/>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06</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96" name="グループ化 95">
            <a:extLst>
              <a:ext uri="{FF2B5EF4-FFF2-40B4-BE49-F238E27FC236}">
                <a16:creationId xmlns:a16="http://schemas.microsoft.com/office/drawing/2014/main" xmlns="" id="{4D3A6986-571F-4732-A40C-C2DCD08E98F1}"/>
              </a:ext>
            </a:extLst>
          </p:cNvPr>
          <p:cNvGrpSpPr/>
          <p:nvPr/>
        </p:nvGrpSpPr>
        <p:grpSpPr>
          <a:xfrm>
            <a:off x="5026602" y="3429001"/>
            <a:ext cx="4565858" cy="673427"/>
            <a:chOff x="5026602" y="2941722"/>
            <a:chExt cx="4565858" cy="673427"/>
          </a:xfrm>
        </p:grpSpPr>
        <p:sp>
          <p:nvSpPr>
            <p:cNvPr id="97" name="正方形/長方形 96">
              <a:extLst>
                <a:ext uri="{FF2B5EF4-FFF2-40B4-BE49-F238E27FC236}">
                  <a16:creationId xmlns:a16="http://schemas.microsoft.com/office/drawing/2014/main" xmlns="" id="{1CAF107F-30C7-4BFA-BFB1-40ED1C7F8A56}"/>
                </a:ext>
              </a:extLst>
            </p:cNvPr>
            <p:cNvSpPr/>
            <p:nvPr/>
          </p:nvSpPr>
          <p:spPr bwMode="gray">
            <a:xfrm>
              <a:off x="5896839" y="294172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err="1">
                  <a:solidFill>
                    <a:srgbClr val="FF0000"/>
                  </a:solidFill>
                  <a:latin typeface="Fujitsu Sans" panose="020B0404060202020204" pitchFamily="34" charset="0"/>
                  <a:ea typeface="Meiryo UI" panose="020B0604030504040204" pitchFamily="50" charset="-128"/>
                </a:rPr>
                <a:t>Integ</a:t>
              </a:r>
              <a:r>
                <a:rPr lang="en-US" altLang="ja-JP" sz="2000" b="1" kern="0" dirty="0">
                  <a:solidFill>
                    <a:srgbClr val="FF0000"/>
                  </a:solidFill>
                  <a:latin typeface="Fujitsu Sans" panose="020B0404060202020204" pitchFamily="34" charset="0"/>
                  <a:ea typeface="Meiryo UI" panose="020B0604030504040204" pitchFamily="50" charset="-128"/>
                </a:rPr>
                <a:t> Test </a:t>
              </a:r>
              <a:r>
                <a:rPr lang="en-US" altLang="ja-JP" sz="2000" b="1" kern="0" dirty="0">
                  <a:latin typeface="Fujitsu Sans" panose="020B0404060202020204" pitchFamily="34" charset="0"/>
                  <a:ea typeface="Meiryo UI" panose="020B0604030504040204" pitchFamily="50" charset="-128"/>
                </a:rPr>
                <a:t>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Selenium)</a:t>
              </a:r>
              <a:endParaRPr lang="ja-JP" altLang="en-US" sz="2000" b="1" kern="0" dirty="0">
                <a:latin typeface="Fujitsu Sans" panose="020B0404060202020204" pitchFamily="34" charset="0"/>
                <a:ea typeface="Meiryo UI" panose="020B0604030504040204" pitchFamily="50" charset="-128"/>
              </a:endParaRPr>
            </a:p>
          </p:txBody>
        </p:sp>
        <p:sp>
          <p:nvSpPr>
            <p:cNvPr id="98" name="正方形/長方形 97">
              <a:extLst>
                <a:ext uri="{FF2B5EF4-FFF2-40B4-BE49-F238E27FC236}">
                  <a16:creationId xmlns:a16="http://schemas.microsoft.com/office/drawing/2014/main" xmlns="" id="{A3194FEF-C95B-4FB9-96BE-B4647ED67210}"/>
                </a:ext>
              </a:extLst>
            </p:cNvPr>
            <p:cNvSpPr/>
            <p:nvPr/>
          </p:nvSpPr>
          <p:spPr bwMode="gray">
            <a:xfrm>
              <a:off x="5026602" y="294172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07</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99" name="グループ化 98">
            <a:extLst>
              <a:ext uri="{FF2B5EF4-FFF2-40B4-BE49-F238E27FC236}">
                <a16:creationId xmlns:a16="http://schemas.microsoft.com/office/drawing/2014/main" xmlns="" id="{72331A47-53E7-40D8-A784-BE08244168FC}"/>
              </a:ext>
            </a:extLst>
          </p:cNvPr>
          <p:cNvGrpSpPr/>
          <p:nvPr/>
        </p:nvGrpSpPr>
        <p:grpSpPr>
          <a:xfrm>
            <a:off x="5026602" y="4551188"/>
            <a:ext cx="4565858" cy="673427"/>
            <a:chOff x="5026602" y="3804932"/>
            <a:chExt cx="4565858" cy="673427"/>
          </a:xfrm>
        </p:grpSpPr>
        <p:sp>
          <p:nvSpPr>
            <p:cNvPr id="100" name="正方形/長方形 99">
              <a:extLst>
                <a:ext uri="{FF2B5EF4-FFF2-40B4-BE49-F238E27FC236}">
                  <a16:creationId xmlns:a16="http://schemas.microsoft.com/office/drawing/2014/main" xmlns="" id="{610304DA-8CF2-4E0D-B70C-027AE9E08795}"/>
                </a:ext>
              </a:extLst>
            </p:cNvPr>
            <p:cNvSpPr/>
            <p:nvPr/>
          </p:nvSpPr>
          <p:spPr bwMode="gray">
            <a:xfrm>
              <a:off x="5896839" y="3804932"/>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latin typeface="Fujitsu Sans" panose="020B0404060202020204" pitchFamily="34" charset="0"/>
                  <a:ea typeface="Meiryo UI" panose="020B0604030504040204" pitchFamily="50" charset="-128"/>
                </a:rPr>
                <a:t>Automated </a:t>
              </a:r>
              <a:r>
                <a:rPr lang="en-US" altLang="ja-JP" sz="2000" b="1" kern="0" dirty="0">
                  <a:solidFill>
                    <a:srgbClr val="FF0000"/>
                  </a:solidFill>
                  <a:latin typeface="Fujitsu Sans" panose="020B0404060202020204" pitchFamily="34" charset="0"/>
                  <a:ea typeface="Meiryo UI" panose="020B0604030504040204" pitchFamily="50" charset="-128"/>
                </a:rPr>
                <a:t>Deployment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Ansible)</a:t>
              </a:r>
              <a:endParaRPr lang="ja-JP" altLang="en-US" sz="2000" b="1" kern="0" dirty="0">
                <a:latin typeface="Fujitsu Sans" panose="020B0404060202020204" pitchFamily="34" charset="0"/>
                <a:ea typeface="Meiryo UI" panose="020B0604030504040204" pitchFamily="50" charset="-128"/>
              </a:endParaRPr>
            </a:p>
          </p:txBody>
        </p:sp>
        <p:sp>
          <p:nvSpPr>
            <p:cNvPr id="101" name="正方形/長方形 100">
              <a:extLst>
                <a:ext uri="{FF2B5EF4-FFF2-40B4-BE49-F238E27FC236}">
                  <a16:creationId xmlns:a16="http://schemas.microsoft.com/office/drawing/2014/main" xmlns="" id="{020C1494-A968-44D0-A369-25B172DA3C9F}"/>
                </a:ext>
              </a:extLst>
            </p:cNvPr>
            <p:cNvSpPr/>
            <p:nvPr/>
          </p:nvSpPr>
          <p:spPr bwMode="gray">
            <a:xfrm>
              <a:off x="5026602" y="3804932"/>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08</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grpSp>
        <p:nvGrpSpPr>
          <p:cNvPr id="102" name="グループ化 101">
            <a:extLst>
              <a:ext uri="{FF2B5EF4-FFF2-40B4-BE49-F238E27FC236}">
                <a16:creationId xmlns:a16="http://schemas.microsoft.com/office/drawing/2014/main" xmlns="" id="{1D68891B-167B-41B4-BFF4-2895720365DF}"/>
              </a:ext>
            </a:extLst>
          </p:cNvPr>
          <p:cNvGrpSpPr/>
          <p:nvPr/>
        </p:nvGrpSpPr>
        <p:grpSpPr>
          <a:xfrm>
            <a:off x="5026602" y="5673373"/>
            <a:ext cx="4565858" cy="673427"/>
            <a:chOff x="5026602" y="4792094"/>
            <a:chExt cx="4565858" cy="673427"/>
          </a:xfrm>
        </p:grpSpPr>
        <p:sp>
          <p:nvSpPr>
            <p:cNvPr id="103" name="正方形/長方形 102">
              <a:extLst>
                <a:ext uri="{FF2B5EF4-FFF2-40B4-BE49-F238E27FC236}">
                  <a16:creationId xmlns:a16="http://schemas.microsoft.com/office/drawing/2014/main" xmlns="" id="{D062050F-02CA-4093-92C2-ABC8C8696849}"/>
                </a:ext>
              </a:extLst>
            </p:cNvPr>
            <p:cNvSpPr/>
            <p:nvPr/>
          </p:nvSpPr>
          <p:spPr bwMode="gray">
            <a:xfrm>
              <a:off x="5896839" y="4792094"/>
              <a:ext cx="3695621" cy="67342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b="1" kern="0" dirty="0">
                  <a:solidFill>
                    <a:srgbClr val="FF0000"/>
                  </a:solidFill>
                  <a:latin typeface="Fujitsu Sans" panose="020B0404060202020204" pitchFamily="34" charset="0"/>
                  <a:ea typeface="Meiryo UI" panose="020B0604030504040204" pitchFamily="50" charset="-128"/>
                </a:rPr>
                <a:t>Chat</a:t>
              </a:r>
              <a:r>
                <a:rPr lang="en-US" altLang="ja-JP" sz="2000" b="1" kern="0" dirty="0">
                  <a:latin typeface="Fujitsu Sans" panose="020B0404060202020204" pitchFamily="34" charset="0"/>
                  <a:ea typeface="Meiryo UI" panose="020B0604030504040204" pitchFamily="50" charset="-128"/>
                </a:rPr>
                <a:t> Primer</a:t>
              </a:r>
              <a:br>
                <a:rPr lang="en-US" altLang="ja-JP" sz="2000" b="1" kern="0" dirty="0">
                  <a:latin typeface="Fujitsu Sans" panose="020B0404060202020204" pitchFamily="34" charset="0"/>
                  <a:ea typeface="Meiryo UI" panose="020B0604030504040204" pitchFamily="50" charset="-128"/>
                </a:rPr>
              </a:br>
              <a:r>
                <a:rPr lang="en-US" altLang="ja-JP" sz="2000" b="1" kern="0" dirty="0">
                  <a:latin typeface="Fujitsu Sans" panose="020B0404060202020204" pitchFamily="34" charset="0"/>
                  <a:ea typeface="Meiryo UI" panose="020B0604030504040204" pitchFamily="50" charset="-128"/>
                </a:rPr>
                <a:t>(with </a:t>
              </a:r>
              <a:r>
                <a:rPr lang="en-US" altLang="ja-JP" sz="2000" b="1" kern="0" dirty="0" err="1">
                  <a:latin typeface="Fujitsu Sans" panose="020B0404060202020204" pitchFamily="34" charset="0"/>
                  <a:ea typeface="Meiryo UI" panose="020B0604030504040204" pitchFamily="50" charset="-128"/>
                </a:rPr>
                <a:t>Mattermost</a:t>
              </a:r>
              <a:r>
                <a:rPr lang="en-US" altLang="ja-JP" sz="2000" b="1" kern="0" dirty="0">
                  <a:latin typeface="Fujitsu Sans" panose="020B0404060202020204" pitchFamily="34" charset="0"/>
                  <a:ea typeface="Meiryo UI" panose="020B0604030504040204" pitchFamily="50" charset="-128"/>
                </a:rPr>
                <a:t>)</a:t>
              </a:r>
              <a:endParaRPr lang="ja-JP" altLang="en-US" sz="2000" b="1" kern="0" dirty="0">
                <a:latin typeface="Fujitsu Sans" panose="020B0404060202020204" pitchFamily="34" charset="0"/>
                <a:ea typeface="Meiryo UI" panose="020B0604030504040204" pitchFamily="50" charset="-128"/>
              </a:endParaRPr>
            </a:p>
          </p:txBody>
        </p:sp>
        <p:sp>
          <p:nvSpPr>
            <p:cNvPr id="104" name="正方形/長方形 103">
              <a:extLst>
                <a:ext uri="{FF2B5EF4-FFF2-40B4-BE49-F238E27FC236}">
                  <a16:creationId xmlns:a16="http://schemas.microsoft.com/office/drawing/2014/main" xmlns="" id="{79E1F74E-AA4D-447B-B4B8-B3C3A9D4B0EB}"/>
                </a:ext>
              </a:extLst>
            </p:cNvPr>
            <p:cNvSpPr/>
            <p:nvPr/>
          </p:nvSpPr>
          <p:spPr bwMode="gray">
            <a:xfrm>
              <a:off x="5026602" y="4792094"/>
              <a:ext cx="725489" cy="673427"/>
            </a:xfrm>
            <a:prstGeom prst="rect">
              <a:avLst/>
            </a:prstGeom>
            <a:solidFill>
              <a:srgbClr val="00206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4000" b="1" kern="0" dirty="0">
                  <a:solidFill>
                    <a:schemeClr val="bg1"/>
                  </a:solidFill>
                  <a:latin typeface="Fujitsu Sans" panose="020B0404060202020204" pitchFamily="34" charset="0"/>
                  <a:ea typeface="Meiryo UI" panose="020B0604030504040204" pitchFamily="50" charset="-128"/>
                </a:rPr>
                <a:t>09</a:t>
              </a:r>
              <a:endParaRPr kumimoji="1" lang="ja-JP" altLang="en-US" sz="4000" b="1" kern="0" dirty="0">
                <a:solidFill>
                  <a:schemeClr val="bg1"/>
                </a:solidFill>
                <a:latin typeface="Fujitsu Sans" panose="020B0404060202020204" pitchFamily="34" charset="0"/>
                <a:ea typeface="Meiryo UI" panose="020B0604030504040204" pitchFamily="50" charset="-128"/>
              </a:endParaRPr>
            </a:p>
          </p:txBody>
        </p:sp>
      </p:grpSp>
      <p:sp>
        <p:nvSpPr>
          <p:cNvPr id="105" name="正方形/長方形 104">
            <a:extLst>
              <a:ext uri="{FF2B5EF4-FFF2-40B4-BE49-F238E27FC236}">
                <a16:creationId xmlns:a16="http://schemas.microsoft.com/office/drawing/2014/main" xmlns="" id="{5684FDE2-2F18-43AC-A41A-8847CCD083CE}"/>
              </a:ext>
            </a:extLst>
          </p:cNvPr>
          <p:cNvSpPr/>
          <p:nvPr/>
        </p:nvSpPr>
        <p:spPr bwMode="gray">
          <a:xfrm>
            <a:off x="1026809" y="1951628"/>
            <a:ext cx="3695621" cy="1228299"/>
          </a:xfrm>
          <a:prstGeom prst="rect">
            <a:avLst/>
          </a:prstGeom>
          <a:solidFill>
            <a:schemeClr val="bg1"/>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ja-JP" altLang="en-US" sz="2000" kern="0" dirty="0">
                <a:latin typeface="Fujitsu Sans" panose="020B0404060202020204" pitchFamily="34" charset="0"/>
                <a:ea typeface="Meiryo UI" panose="020B0604030504040204" pitchFamily="50" charset="-128"/>
              </a:rPr>
              <a:t>・</a:t>
            </a:r>
            <a:r>
              <a:rPr lang="en-US" altLang="ja-JP" sz="2000" kern="0" dirty="0">
                <a:latin typeface="Fujitsu Sans" panose="020B0404060202020204" pitchFamily="34" charset="0"/>
                <a:ea typeface="Meiryo UI" panose="020B0604030504040204" pitchFamily="50" charset="-128"/>
              </a:rPr>
              <a:t>Background</a:t>
            </a:r>
          </a:p>
          <a:p>
            <a:pPr algn="l"/>
            <a:r>
              <a:rPr lang="ja-JP" altLang="en-US" sz="2000" kern="0" dirty="0">
                <a:latin typeface="Fujitsu Sans" panose="020B0404060202020204" pitchFamily="34" charset="0"/>
                <a:ea typeface="Meiryo UI" panose="020B0604030504040204" pitchFamily="50" charset="-128"/>
              </a:rPr>
              <a:t>・</a:t>
            </a:r>
            <a:r>
              <a:rPr lang="en-US" altLang="ja-JP" sz="2000" kern="0" dirty="0" err="1">
                <a:latin typeface="Fujitsu Sans" panose="020B0404060202020204" pitchFamily="34" charset="0"/>
                <a:ea typeface="Meiryo UI" panose="020B0604030504040204" pitchFamily="50" charset="-128"/>
              </a:rPr>
              <a:t>DADock</a:t>
            </a:r>
            <a:r>
              <a:rPr lang="en-US" altLang="ja-JP" sz="2000" kern="0" dirty="0">
                <a:latin typeface="Fujitsu Sans" panose="020B0404060202020204" pitchFamily="34" charset="0"/>
                <a:ea typeface="Meiryo UI" panose="020B0604030504040204" pitchFamily="50" charset="-128"/>
              </a:rPr>
              <a:t> Introduction</a:t>
            </a:r>
          </a:p>
          <a:p>
            <a:pPr algn="l"/>
            <a:r>
              <a:rPr kumimoji="1" lang="ja-JP" altLang="en-US" sz="2000" kern="0" dirty="0">
                <a:latin typeface="Fujitsu Sans" panose="020B0404060202020204" pitchFamily="34" charset="0"/>
                <a:ea typeface="Meiryo UI" panose="020B0604030504040204" pitchFamily="50" charset="-128"/>
              </a:rPr>
              <a:t>・</a:t>
            </a:r>
            <a:r>
              <a:rPr kumimoji="1" lang="en-US" altLang="ja-JP" sz="2000" kern="0" dirty="0">
                <a:latin typeface="Fujitsu Sans" panose="020B0404060202020204" pitchFamily="34" charset="0"/>
                <a:ea typeface="Meiryo UI" panose="020B0604030504040204" pitchFamily="50" charset="-128"/>
              </a:rPr>
              <a:t>CI Introduction</a:t>
            </a:r>
          </a:p>
          <a:p>
            <a:pPr algn="l"/>
            <a:r>
              <a:rPr lang="ja-JP" altLang="en-US" sz="2000" kern="0" dirty="0">
                <a:latin typeface="Fujitsu Sans" panose="020B0404060202020204" pitchFamily="34" charset="0"/>
                <a:ea typeface="Meiryo UI" panose="020B0604030504040204" pitchFamily="50" charset="-128"/>
              </a:rPr>
              <a:t>・</a:t>
            </a:r>
            <a:r>
              <a:rPr lang="en-US" altLang="ja-JP" sz="2000" kern="0" dirty="0">
                <a:latin typeface="Fujitsu Sans" panose="020B0404060202020204" pitchFamily="34" charset="0"/>
                <a:ea typeface="Meiryo UI" panose="020B0604030504040204" pitchFamily="50" charset="-128"/>
              </a:rPr>
              <a:t>CD Introduction</a:t>
            </a:r>
            <a:endParaRPr kumimoji="1" lang="ja-JP" altLang="en-US" sz="2000" kern="0" dirty="0">
              <a:latin typeface="Fujitsu Sans" panose="020B0404060202020204" pitchFamily="34" charset="0"/>
              <a:ea typeface="Meiryo UI" panose="020B0604030504040204" pitchFamily="50" charset="-128"/>
            </a:endParaRPr>
          </a:p>
        </p:txBody>
      </p:sp>
      <p:sp>
        <p:nvSpPr>
          <p:cNvPr id="106" name="正方形/長方形 105">
            <a:extLst>
              <a:ext uri="{FF2B5EF4-FFF2-40B4-BE49-F238E27FC236}">
                <a16:creationId xmlns:a16="http://schemas.microsoft.com/office/drawing/2014/main" xmlns="" id="{1F1C6FD1-FE65-402C-A4AD-2B3BF7C502EB}"/>
              </a:ext>
            </a:extLst>
          </p:cNvPr>
          <p:cNvSpPr/>
          <p:nvPr/>
        </p:nvSpPr>
        <p:spPr bwMode="gray">
          <a:xfrm>
            <a:off x="3986815"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7" name="正方形/長方形 106">
            <a:extLst>
              <a:ext uri="{FF2B5EF4-FFF2-40B4-BE49-F238E27FC236}">
                <a16:creationId xmlns:a16="http://schemas.microsoft.com/office/drawing/2014/main" xmlns="" id="{5C13B60B-1678-48AC-939E-219D17692433}"/>
              </a:ext>
            </a:extLst>
          </p:cNvPr>
          <p:cNvSpPr/>
          <p:nvPr/>
        </p:nvSpPr>
        <p:spPr bwMode="gray">
          <a:xfrm>
            <a:off x="3986815" y="375389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8" name="正方形/長方形 107">
            <a:extLst>
              <a:ext uri="{FF2B5EF4-FFF2-40B4-BE49-F238E27FC236}">
                <a16:creationId xmlns:a16="http://schemas.microsoft.com/office/drawing/2014/main" xmlns="" id="{7FC0B355-8809-4676-B670-BC43DFF57CBC}"/>
              </a:ext>
            </a:extLst>
          </p:cNvPr>
          <p:cNvSpPr/>
          <p:nvPr/>
        </p:nvSpPr>
        <p:spPr bwMode="gray">
          <a:xfrm>
            <a:off x="3986815" y="4887901"/>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09" name="正方形/長方形 108">
            <a:extLst>
              <a:ext uri="{FF2B5EF4-FFF2-40B4-BE49-F238E27FC236}">
                <a16:creationId xmlns:a16="http://schemas.microsoft.com/office/drawing/2014/main" xmlns="" id="{2F88FFB1-D250-46BF-8BAA-D4B165D4E66A}"/>
              </a:ext>
            </a:extLst>
          </p:cNvPr>
          <p:cNvSpPr/>
          <p:nvPr/>
        </p:nvSpPr>
        <p:spPr bwMode="gray">
          <a:xfrm>
            <a:off x="3986815" y="598181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0" name="正方形/長方形 109">
            <a:extLst>
              <a:ext uri="{FF2B5EF4-FFF2-40B4-BE49-F238E27FC236}">
                <a16:creationId xmlns:a16="http://schemas.microsoft.com/office/drawing/2014/main" xmlns="" id="{29B028B4-2915-4661-953F-F5A54DB6E637}"/>
              </a:ext>
            </a:extLst>
          </p:cNvPr>
          <p:cNvSpPr/>
          <p:nvPr/>
        </p:nvSpPr>
        <p:spPr bwMode="gray">
          <a:xfrm>
            <a:off x="8844623" y="1500686"/>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1" name="正方形/長方形 110">
            <a:extLst>
              <a:ext uri="{FF2B5EF4-FFF2-40B4-BE49-F238E27FC236}">
                <a16:creationId xmlns:a16="http://schemas.microsoft.com/office/drawing/2014/main" xmlns="" id="{FE98AB7A-CDC6-4B1C-A0B5-7452A2ED6583}"/>
              </a:ext>
            </a:extLst>
          </p:cNvPr>
          <p:cNvSpPr/>
          <p:nvPr/>
        </p:nvSpPr>
        <p:spPr bwMode="gray">
          <a:xfrm>
            <a:off x="8844623" y="2643527"/>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2" name="正方形/長方形 111">
            <a:extLst>
              <a:ext uri="{FF2B5EF4-FFF2-40B4-BE49-F238E27FC236}">
                <a16:creationId xmlns:a16="http://schemas.microsoft.com/office/drawing/2014/main" xmlns="" id="{2C06AB0F-546D-4A60-A5C5-AC336DC92617}"/>
              </a:ext>
            </a:extLst>
          </p:cNvPr>
          <p:cNvSpPr/>
          <p:nvPr/>
        </p:nvSpPr>
        <p:spPr bwMode="gray">
          <a:xfrm>
            <a:off x="8844623" y="3753898"/>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3" name="正方形/長方形 112">
            <a:extLst>
              <a:ext uri="{FF2B5EF4-FFF2-40B4-BE49-F238E27FC236}">
                <a16:creationId xmlns:a16="http://schemas.microsoft.com/office/drawing/2014/main" xmlns="" id="{3E839C55-B6ED-4EF9-821E-B82131877743}"/>
              </a:ext>
            </a:extLst>
          </p:cNvPr>
          <p:cNvSpPr/>
          <p:nvPr/>
        </p:nvSpPr>
        <p:spPr bwMode="gray">
          <a:xfrm>
            <a:off x="8844623" y="4864209"/>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
        <p:nvSpPr>
          <p:cNvPr id="114" name="正方形/長方形 113">
            <a:extLst>
              <a:ext uri="{FF2B5EF4-FFF2-40B4-BE49-F238E27FC236}">
                <a16:creationId xmlns:a16="http://schemas.microsoft.com/office/drawing/2014/main" xmlns="" id="{601DBFE6-0F58-44E0-B707-95B12DA1EF72}"/>
              </a:ext>
            </a:extLst>
          </p:cNvPr>
          <p:cNvSpPr/>
          <p:nvPr/>
        </p:nvSpPr>
        <p:spPr bwMode="gray">
          <a:xfrm>
            <a:off x="8844623" y="5981815"/>
            <a:ext cx="685800" cy="299885"/>
          </a:xfrm>
          <a:prstGeom prst="rect">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a:r>
              <a:rPr kumimoji="1" lang="en-US" altLang="ja-JP" sz="1600" b="1" kern="0" dirty="0">
                <a:latin typeface="Fujitsu Sans" panose="020B0404060202020204" pitchFamily="34" charset="0"/>
                <a:ea typeface="Meiryo UI" panose="020B0604030504040204" pitchFamily="50" charset="-128"/>
              </a:rPr>
              <a:t>60min</a:t>
            </a:r>
            <a:endParaRPr kumimoji="1" lang="ja-JP" altLang="en-US" sz="1600" b="1" kern="0"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256406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Check the Result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39</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Quick Start</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8" name="メモ 7"/>
          <p:cNvSpPr/>
          <p:nvPr/>
        </p:nvSpPr>
        <p:spPr bwMode="gray">
          <a:xfrm>
            <a:off x="501346" y="1505779"/>
            <a:ext cx="8984343" cy="642335"/>
          </a:xfrm>
          <a:prstGeom prst="foldedCorner">
            <a:avLst>
              <a:gd name="adj" fmla="val 0"/>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de-DE" altLang="ja-JP" sz="3200" dirty="0" smtClean="0">
                <a:latin typeface="+mn-lt"/>
              </a:rPr>
              <a:t>Project Root/</a:t>
            </a:r>
            <a:r>
              <a:rPr lang="en-US" altLang="ja-JP" sz="3200" dirty="0" smtClean="0"/>
              <a:t>build/reports/tests/test/index.html</a:t>
            </a:r>
            <a:endParaRPr lang="en-US" altLang="ja-JP" sz="3200" dirty="0"/>
          </a:p>
        </p:txBody>
      </p:sp>
      <p:sp>
        <p:nvSpPr>
          <p:cNvPr id="10" name="テキスト ボックス 9"/>
          <p:cNvSpPr txBox="1"/>
          <p:nvPr/>
        </p:nvSpPr>
        <p:spPr>
          <a:xfrm>
            <a:off x="501346" y="1002973"/>
            <a:ext cx="3206968" cy="523220"/>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Results are saved in </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pic>
        <p:nvPicPr>
          <p:cNvPr id="4" name="図 3"/>
          <p:cNvPicPr>
            <a:picLocks noChangeAspect="1"/>
          </p:cNvPicPr>
          <p:nvPr/>
        </p:nvPicPr>
        <p:blipFill rotWithShape="1">
          <a:blip r:embed="rId3"/>
          <a:srcRect l="615" t="17673" r="4176" b="1394"/>
          <a:stretch/>
        </p:blipFill>
        <p:spPr>
          <a:xfrm>
            <a:off x="501346" y="2336555"/>
            <a:ext cx="8984343" cy="4093273"/>
          </a:xfrm>
          <a:prstGeom prst="rect">
            <a:avLst/>
          </a:prstGeom>
          <a:ln>
            <a:solidFill>
              <a:schemeClr val="tx1">
                <a:lumMod val="65000"/>
                <a:lumOff val="35000"/>
              </a:schemeClr>
            </a:solidFill>
          </a:ln>
        </p:spPr>
      </p:pic>
    </p:spTree>
    <p:extLst>
      <p:ext uri="{BB962C8B-B14F-4D97-AF65-F5344CB8AC3E}">
        <p14:creationId xmlns:p14="http://schemas.microsoft.com/office/powerpoint/2010/main" val="29940604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57214"/>
            <a:ext cx="4600575" cy="1527459"/>
          </a:xfrm>
        </p:spPr>
        <p:txBody>
          <a:bodyPr/>
          <a:lstStyle/>
          <a:p>
            <a:r>
              <a:rPr kumimoji="1" lang="en-US" altLang="ja-JP" dirty="0" smtClean="0"/>
              <a:t>Basic</a:t>
            </a:r>
            <a:br>
              <a:rPr kumimoji="1" lang="en-US" altLang="ja-JP" dirty="0" smtClean="0"/>
            </a:br>
            <a:r>
              <a:rPr kumimoji="1" lang="en-US" altLang="ja-JP" dirty="0" smtClean="0"/>
              <a:t>Test Code</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416788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 Simple Example of Test Code(JUnit 4)</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41</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Basic Test </a:t>
            </a:r>
            <a:r>
              <a:rPr lang="en-US" altLang="ja-JP" sz="1800" dirty="0">
                <a:latin typeface="Fujitsu Sans" panose="020B0404060202020204" pitchFamily="34" charset="0"/>
                <a:ea typeface="Roboto Black" panose="02000000000000000000" pitchFamily="2" charset="0"/>
                <a:cs typeface="Calibri" panose="020F0502020204030204" pitchFamily="34" charset="0"/>
              </a:rPr>
              <a:t>Code</a:t>
            </a:r>
          </a:p>
        </p:txBody>
      </p:sp>
      <p:sp>
        <p:nvSpPr>
          <p:cNvPr id="10" name="メモ 9"/>
          <p:cNvSpPr/>
          <p:nvPr/>
        </p:nvSpPr>
        <p:spPr bwMode="gray">
          <a:xfrm>
            <a:off x="387494" y="1334443"/>
            <a:ext cx="8981822" cy="4688988"/>
          </a:xfrm>
          <a:prstGeom prst="foldedCorner">
            <a:avLst>
              <a:gd name="adj" fmla="val 589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dirty="0">
                <a:latin typeface="Fujitsu Sans" panose="020B0404060202020204" pitchFamily="34" charset="0"/>
                <a:ea typeface="Meiryo UI" panose="020B0604030504040204" pitchFamily="50" charset="-128"/>
              </a:rPr>
              <a:t>package </a:t>
            </a:r>
            <a:r>
              <a:rPr lang="en-US" altLang="ja-JP" sz="2400" dirty="0" err="1">
                <a:latin typeface="Fujitsu Sans" panose="020B0404060202020204" pitchFamily="34" charset="0"/>
                <a:ea typeface="Meiryo UI" panose="020B0604030504040204" pitchFamily="50" charset="-128"/>
              </a:rPr>
              <a:t>com.example.project</a:t>
            </a:r>
            <a:r>
              <a:rPr lang="en-US" altLang="ja-JP" sz="2400" dirty="0">
                <a:latin typeface="Fujitsu Sans" panose="020B0404060202020204" pitchFamily="34" charset="0"/>
                <a:ea typeface="Meiryo UI" panose="020B0604030504040204" pitchFamily="50" charset="-128"/>
              </a:rPr>
              <a:t>;</a:t>
            </a:r>
          </a:p>
          <a:p>
            <a:pPr algn="l"/>
            <a:endParaRPr lang="en-US" altLang="ja-JP" sz="2400" dirty="0">
              <a:latin typeface="Fujitsu Sans" panose="020B0404060202020204" pitchFamily="34" charset="0"/>
              <a:ea typeface="Meiryo UI" panose="020B0604030504040204" pitchFamily="50" charset="-128"/>
            </a:endParaRPr>
          </a:p>
          <a:p>
            <a:pPr algn="l"/>
            <a:r>
              <a:rPr lang="en-US" altLang="ja-JP" sz="2400" dirty="0">
                <a:latin typeface="Fujitsu Sans" panose="020B0404060202020204" pitchFamily="34" charset="0"/>
                <a:ea typeface="Meiryo UI" panose="020B0604030504040204" pitchFamily="50" charset="-128"/>
              </a:rPr>
              <a:t>import static </a:t>
            </a:r>
            <a:r>
              <a:rPr lang="en-US" altLang="ja-JP" sz="2400" dirty="0" err="1">
                <a:latin typeface="Fujitsu Sans" panose="020B0404060202020204" pitchFamily="34" charset="0"/>
                <a:ea typeface="Meiryo UI" panose="020B0604030504040204" pitchFamily="50" charset="-128"/>
              </a:rPr>
              <a:t>org.junit.Assert.assertEquals</a:t>
            </a:r>
            <a:r>
              <a:rPr lang="en-US" altLang="ja-JP" sz="2400" dirty="0">
                <a:latin typeface="Fujitsu Sans" panose="020B0404060202020204" pitchFamily="34" charset="0"/>
                <a:ea typeface="Meiryo UI" panose="020B0604030504040204" pitchFamily="50" charset="-128"/>
              </a:rPr>
              <a:t>;</a:t>
            </a:r>
          </a:p>
          <a:p>
            <a:pPr algn="l"/>
            <a:r>
              <a:rPr lang="en-US" altLang="ja-JP" sz="2400" dirty="0">
                <a:latin typeface="Fujitsu Sans" panose="020B0404060202020204" pitchFamily="34" charset="0"/>
                <a:ea typeface="Meiryo UI" panose="020B0604030504040204" pitchFamily="50" charset="-128"/>
              </a:rPr>
              <a:t>import </a:t>
            </a:r>
            <a:r>
              <a:rPr lang="en-US" altLang="ja-JP" sz="2400" dirty="0" err="1">
                <a:latin typeface="Fujitsu Sans" panose="020B0404060202020204" pitchFamily="34" charset="0"/>
                <a:ea typeface="Meiryo UI" panose="020B0604030504040204" pitchFamily="50" charset="-128"/>
              </a:rPr>
              <a:t>org.junit.Test</a:t>
            </a:r>
            <a:r>
              <a:rPr lang="en-US" altLang="ja-JP" sz="2400" dirty="0">
                <a:latin typeface="Fujitsu Sans" panose="020B0404060202020204" pitchFamily="34" charset="0"/>
                <a:ea typeface="Meiryo UI" panose="020B0604030504040204" pitchFamily="50" charset="-128"/>
              </a:rPr>
              <a:t>;</a:t>
            </a:r>
          </a:p>
          <a:p>
            <a:pPr algn="l"/>
            <a:endParaRPr lang="en-US" altLang="ja-JP" sz="2400" dirty="0">
              <a:latin typeface="Fujitsu Sans" panose="020B0404060202020204" pitchFamily="34" charset="0"/>
              <a:ea typeface="Meiryo UI" panose="020B0604030504040204" pitchFamily="50" charset="-128"/>
            </a:endParaRPr>
          </a:p>
          <a:p>
            <a:pPr algn="l"/>
            <a:r>
              <a:rPr lang="en-US" altLang="ja-JP" sz="2400" dirty="0">
                <a:latin typeface="Fujitsu Sans" panose="020B0404060202020204" pitchFamily="34" charset="0"/>
                <a:ea typeface="Meiryo UI" panose="020B0604030504040204" pitchFamily="50" charset="-128"/>
              </a:rPr>
              <a:t>public class </a:t>
            </a:r>
            <a:r>
              <a:rPr lang="en-US" altLang="ja-JP" sz="2400" dirty="0" err="1" smtClean="0">
                <a:latin typeface="Fujitsu Sans" panose="020B0404060202020204" pitchFamily="34" charset="0"/>
                <a:ea typeface="Meiryo UI" panose="020B0604030504040204" pitchFamily="50" charset="-128"/>
              </a:rPr>
              <a:t>CalculatorTest</a:t>
            </a:r>
            <a:r>
              <a:rPr lang="en-US" altLang="ja-JP" sz="2400" dirty="0" smtClean="0">
                <a:latin typeface="Fujitsu Sans" panose="020B0404060202020204" pitchFamily="34" charset="0"/>
                <a:ea typeface="Meiryo UI" panose="020B0604030504040204" pitchFamily="50" charset="-128"/>
              </a:rPr>
              <a:t> </a:t>
            </a:r>
            <a:r>
              <a:rPr lang="en-US" altLang="ja-JP" sz="2400" dirty="0">
                <a:latin typeface="Fujitsu Sans" panose="020B0404060202020204" pitchFamily="34" charset="0"/>
                <a:ea typeface="Meiryo UI" panose="020B0604030504040204" pitchFamily="50" charset="-128"/>
              </a:rPr>
              <a:t>{</a:t>
            </a:r>
          </a:p>
          <a:p>
            <a:pPr algn="l"/>
            <a:r>
              <a:rPr lang="en-US" altLang="ja-JP" sz="2400" dirty="0" smtClean="0">
                <a:latin typeface="Fujitsu Sans" panose="020B0404060202020204" pitchFamily="34" charset="0"/>
                <a:ea typeface="Meiryo UI" panose="020B0604030504040204" pitchFamily="50" charset="-128"/>
              </a:rPr>
              <a:t>    </a:t>
            </a:r>
            <a:r>
              <a:rPr lang="en-US" altLang="ja-JP" sz="2400" b="1" dirty="0" smtClean="0">
                <a:solidFill>
                  <a:srgbClr val="FF0000"/>
                </a:solidFill>
                <a:latin typeface="Fujitsu Sans" panose="020B0404060202020204" pitchFamily="34" charset="0"/>
                <a:ea typeface="Meiryo UI" panose="020B0604030504040204" pitchFamily="50" charset="-128"/>
              </a:rPr>
              <a:t>@Test</a:t>
            </a:r>
            <a:endParaRPr lang="en-US" altLang="ja-JP" sz="2400" b="1" dirty="0">
              <a:solidFill>
                <a:srgbClr val="FF0000"/>
              </a:solidFill>
              <a:latin typeface="Fujitsu Sans" panose="020B0404060202020204" pitchFamily="34" charset="0"/>
              <a:ea typeface="Meiryo UI" panose="020B0604030504040204" pitchFamily="50" charset="-128"/>
            </a:endParaRPr>
          </a:p>
          <a:p>
            <a:pPr algn="l"/>
            <a:r>
              <a:rPr lang="en-US" altLang="ja-JP" sz="2400" dirty="0" smtClean="0">
                <a:latin typeface="Fujitsu Sans" panose="020B0404060202020204" pitchFamily="34" charset="0"/>
                <a:ea typeface="Meiryo UI" panose="020B0604030504040204" pitchFamily="50" charset="-128"/>
              </a:rPr>
              <a:t>    public </a:t>
            </a:r>
            <a:r>
              <a:rPr lang="en-US" altLang="ja-JP" sz="2400" dirty="0">
                <a:latin typeface="Fujitsu Sans" panose="020B0404060202020204" pitchFamily="34" charset="0"/>
                <a:ea typeface="Meiryo UI" panose="020B0604030504040204" pitchFamily="50" charset="-128"/>
              </a:rPr>
              <a:t>void </a:t>
            </a:r>
            <a:r>
              <a:rPr lang="en-US" altLang="ja-JP" sz="2400" dirty="0" err="1">
                <a:latin typeface="Fujitsu Sans" panose="020B0404060202020204" pitchFamily="34" charset="0"/>
                <a:ea typeface="Meiryo UI" panose="020B0604030504040204" pitchFamily="50" charset="-128"/>
              </a:rPr>
              <a:t>addsTwoNumbers</a:t>
            </a:r>
            <a:r>
              <a:rPr lang="en-US" altLang="ja-JP" sz="2400" dirty="0">
                <a:latin typeface="Fujitsu Sans" panose="020B0404060202020204" pitchFamily="34" charset="0"/>
                <a:ea typeface="Meiryo UI" panose="020B0604030504040204" pitchFamily="50" charset="-128"/>
              </a:rPr>
              <a:t>() {</a:t>
            </a:r>
          </a:p>
          <a:p>
            <a:pPr algn="l"/>
            <a:r>
              <a:rPr lang="en-US" altLang="ja-JP" sz="2400" dirty="0" smtClean="0">
                <a:latin typeface="Fujitsu Sans" panose="020B0404060202020204" pitchFamily="34" charset="0"/>
                <a:ea typeface="Meiryo UI" panose="020B0604030504040204" pitchFamily="50" charset="-128"/>
              </a:rPr>
              <a:t>        Calculator </a:t>
            </a:r>
            <a:r>
              <a:rPr lang="en-US" altLang="ja-JP" sz="2400" dirty="0" err="1">
                <a:latin typeface="Fujitsu Sans" panose="020B0404060202020204" pitchFamily="34" charset="0"/>
                <a:ea typeface="Meiryo UI" panose="020B0604030504040204" pitchFamily="50" charset="-128"/>
              </a:rPr>
              <a:t>calculator</a:t>
            </a:r>
            <a:r>
              <a:rPr lang="en-US" altLang="ja-JP" sz="2400" dirty="0">
                <a:latin typeface="Fujitsu Sans" panose="020B0404060202020204" pitchFamily="34" charset="0"/>
                <a:ea typeface="Meiryo UI" panose="020B0604030504040204" pitchFamily="50" charset="-128"/>
              </a:rPr>
              <a:t> = new Calculator();</a:t>
            </a:r>
          </a:p>
          <a:p>
            <a:pPr algn="l"/>
            <a:r>
              <a:rPr lang="en-US" altLang="ja-JP" sz="2400" dirty="0" smtClean="0">
                <a:latin typeface="Fujitsu Sans" panose="020B0404060202020204" pitchFamily="34" charset="0"/>
                <a:ea typeface="Meiryo UI" panose="020B0604030504040204" pitchFamily="50" charset="-128"/>
              </a:rPr>
              <a:t>        </a:t>
            </a:r>
            <a:r>
              <a:rPr lang="en-US" altLang="ja-JP" sz="2400" dirty="0" err="1" smtClean="0">
                <a:latin typeface="Fujitsu Sans" panose="020B0404060202020204" pitchFamily="34" charset="0"/>
                <a:ea typeface="Meiryo UI" panose="020B0604030504040204" pitchFamily="50" charset="-128"/>
              </a:rPr>
              <a:t>assertEquals</a:t>
            </a:r>
            <a:r>
              <a:rPr lang="en-US" altLang="ja-JP" sz="2400" dirty="0" smtClean="0">
                <a:latin typeface="Fujitsu Sans" panose="020B0404060202020204" pitchFamily="34" charset="0"/>
                <a:ea typeface="Meiryo UI" panose="020B0604030504040204" pitchFamily="50" charset="-128"/>
              </a:rPr>
              <a:t>(2</a:t>
            </a:r>
            <a:r>
              <a:rPr lang="en-US" altLang="ja-JP" sz="2400" dirty="0">
                <a:latin typeface="Fujitsu Sans" panose="020B0404060202020204" pitchFamily="34" charset="0"/>
                <a:ea typeface="Meiryo UI" panose="020B0604030504040204" pitchFamily="50" charset="-128"/>
              </a:rPr>
              <a:t>, </a:t>
            </a:r>
            <a:r>
              <a:rPr lang="en-US" altLang="ja-JP" sz="2400" dirty="0" err="1">
                <a:latin typeface="Fujitsu Sans" panose="020B0404060202020204" pitchFamily="34" charset="0"/>
                <a:ea typeface="Meiryo UI" panose="020B0604030504040204" pitchFamily="50" charset="-128"/>
              </a:rPr>
              <a:t>calculator.add</a:t>
            </a:r>
            <a:r>
              <a:rPr lang="en-US" altLang="ja-JP" sz="2400" dirty="0">
                <a:latin typeface="Fujitsu Sans" panose="020B0404060202020204" pitchFamily="34" charset="0"/>
                <a:ea typeface="Meiryo UI" panose="020B0604030504040204" pitchFamily="50" charset="-128"/>
              </a:rPr>
              <a:t>(1, 1));</a:t>
            </a:r>
          </a:p>
          <a:p>
            <a:pPr algn="l"/>
            <a:r>
              <a:rPr lang="en-US" altLang="ja-JP" sz="2400" dirty="0" smtClean="0">
                <a:latin typeface="Fujitsu Sans" panose="020B0404060202020204" pitchFamily="34" charset="0"/>
                <a:ea typeface="Meiryo UI" panose="020B0604030504040204" pitchFamily="50" charset="-128"/>
              </a:rPr>
              <a:t>    }</a:t>
            </a:r>
            <a:endParaRPr lang="en-US" altLang="ja-JP" sz="2400" dirty="0">
              <a:latin typeface="Fujitsu Sans" panose="020B0404060202020204" pitchFamily="34" charset="0"/>
              <a:ea typeface="Meiryo UI" panose="020B0604030504040204" pitchFamily="50" charset="-128"/>
            </a:endParaRPr>
          </a:p>
          <a:p>
            <a:pPr algn="l"/>
            <a:r>
              <a:rPr lang="en-US" altLang="ja-JP" sz="2400" dirty="0">
                <a:latin typeface="Fujitsu Sans" panose="020B0404060202020204" pitchFamily="34" charset="0"/>
                <a:ea typeface="Meiryo UI" panose="020B0604030504040204" pitchFamily="50" charset="-128"/>
              </a:rPr>
              <a:t>}</a:t>
            </a:r>
            <a:r>
              <a:rPr kumimoji="1" lang="en-US" altLang="ja-JP" sz="2400" b="1" dirty="0" smtClean="0">
                <a:solidFill>
                  <a:srgbClr val="FF0000"/>
                </a:solidFill>
                <a:latin typeface="Fujitsu Sans" panose="020B0404060202020204" pitchFamily="34" charset="0"/>
                <a:ea typeface="Meiryo UI" panose="020B0604030504040204" pitchFamily="50" charset="-128"/>
              </a:rPr>
              <a:t/>
            </a:r>
            <a:br>
              <a:rPr kumimoji="1" lang="en-US" altLang="ja-JP" sz="2400" b="1" dirty="0" smtClean="0">
                <a:solidFill>
                  <a:srgbClr val="FF0000"/>
                </a:solidFill>
                <a:latin typeface="Fujitsu Sans" panose="020B0404060202020204" pitchFamily="34" charset="0"/>
                <a:ea typeface="Meiryo UI" panose="020B0604030504040204" pitchFamily="50" charset="-128"/>
              </a:rPr>
            </a:br>
            <a:r>
              <a:rPr kumimoji="1" lang="en-US" altLang="ja-JP" sz="2400" dirty="0" smtClean="0">
                <a:latin typeface="Fujitsu Sans" panose="020B0404060202020204" pitchFamily="34" charset="0"/>
                <a:ea typeface="Meiryo UI" panose="020B0604030504040204" pitchFamily="50" charset="-128"/>
              </a:rPr>
              <a:t/>
            </a:r>
            <a:br>
              <a:rPr kumimoji="1" lang="en-US" altLang="ja-JP" sz="2400" dirty="0" smtClean="0">
                <a:latin typeface="Fujitsu Sans" panose="020B0404060202020204" pitchFamily="34" charset="0"/>
                <a:ea typeface="Meiryo UI" panose="020B0604030504040204" pitchFamily="50" charset="-128"/>
              </a:rPr>
            </a:br>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25858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 Simple Example of Test Code(JUnit 4)</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42</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 Test Code</a:t>
            </a:r>
          </a:p>
        </p:txBody>
      </p:sp>
      <p:sp>
        <p:nvSpPr>
          <p:cNvPr id="10" name="メモ 9"/>
          <p:cNvSpPr/>
          <p:nvPr/>
        </p:nvSpPr>
        <p:spPr bwMode="gray">
          <a:xfrm>
            <a:off x="387494" y="1334443"/>
            <a:ext cx="8981822" cy="4688988"/>
          </a:xfrm>
          <a:prstGeom prst="foldedCorner">
            <a:avLst>
              <a:gd name="adj" fmla="val 589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dirty="0">
                <a:latin typeface="Fujitsu Sans" panose="020B0404060202020204" pitchFamily="34" charset="0"/>
                <a:ea typeface="Meiryo UI" panose="020B0604030504040204" pitchFamily="50" charset="-128"/>
              </a:rPr>
              <a:t>package </a:t>
            </a:r>
            <a:r>
              <a:rPr lang="en-US" altLang="ja-JP" sz="2400" dirty="0" err="1">
                <a:latin typeface="Fujitsu Sans" panose="020B0404060202020204" pitchFamily="34" charset="0"/>
                <a:ea typeface="Meiryo UI" panose="020B0604030504040204" pitchFamily="50" charset="-128"/>
              </a:rPr>
              <a:t>com.example.project</a:t>
            </a:r>
            <a:r>
              <a:rPr lang="en-US" altLang="ja-JP" sz="2400" dirty="0">
                <a:latin typeface="Fujitsu Sans" panose="020B0404060202020204" pitchFamily="34" charset="0"/>
                <a:ea typeface="Meiryo UI" panose="020B0604030504040204" pitchFamily="50" charset="-128"/>
              </a:rPr>
              <a:t>;</a:t>
            </a:r>
          </a:p>
          <a:p>
            <a:pPr algn="l"/>
            <a:endParaRPr lang="en-US" altLang="ja-JP" sz="2400" dirty="0">
              <a:latin typeface="Fujitsu Sans" panose="020B0404060202020204" pitchFamily="34" charset="0"/>
              <a:ea typeface="Meiryo UI" panose="020B0604030504040204" pitchFamily="50" charset="-128"/>
            </a:endParaRPr>
          </a:p>
          <a:p>
            <a:pPr algn="l"/>
            <a:r>
              <a:rPr lang="en-US" altLang="ja-JP" sz="2400" dirty="0">
                <a:latin typeface="Fujitsu Sans" panose="020B0404060202020204" pitchFamily="34" charset="0"/>
                <a:ea typeface="Meiryo UI" panose="020B0604030504040204" pitchFamily="50" charset="-128"/>
              </a:rPr>
              <a:t>import static </a:t>
            </a:r>
            <a:r>
              <a:rPr lang="en-US" altLang="ja-JP" sz="2400" dirty="0" err="1">
                <a:latin typeface="Fujitsu Sans" panose="020B0404060202020204" pitchFamily="34" charset="0"/>
                <a:ea typeface="Meiryo UI" panose="020B0604030504040204" pitchFamily="50" charset="-128"/>
              </a:rPr>
              <a:t>org.junit.Assert.assertEquals</a:t>
            </a:r>
            <a:r>
              <a:rPr lang="en-US" altLang="ja-JP" sz="2400" dirty="0">
                <a:latin typeface="Fujitsu Sans" panose="020B0404060202020204" pitchFamily="34" charset="0"/>
                <a:ea typeface="Meiryo UI" panose="020B0604030504040204" pitchFamily="50" charset="-128"/>
              </a:rPr>
              <a:t>;</a:t>
            </a:r>
          </a:p>
          <a:p>
            <a:pPr algn="l"/>
            <a:r>
              <a:rPr lang="en-US" altLang="ja-JP" sz="2400" dirty="0">
                <a:latin typeface="Fujitsu Sans" panose="020B0404060202020204" pitchFamily="34" charset="0"/>
                <a:ea typeface="Meiryo UI" panose="020B0604030504040204" pitchFamily="50" charset="-128"/>
              </a:rPr>
              <a:t>import </a:t>
            </a:r>
            <a:r>
              <a:rPr lang="en-US" altLang="ja-JP" sz="2400" dirty="0" err="1">
                <a:latin typeface="Fujitsu Sans" panose="020B0404060202020204" pitchFamily="34" charset="0"/>
                <a:ea typeface="Meiryo UI" panose="020B0604030504040204" pitchFamily="50" charset="-128"/>
              </a:rPr>
              <a:t>org.junit.Test</a:t>
            </a:r>
            <a:r>
              <a:rPr lang="en-US" altLang="ja-JP" sz="2400" dirty="0">
                <a:latin typeface="Fujitsu Sans" panose="020B0404060202020204" pitchFamily="34" charset="0"/>
                <a:ea typeface="Meiryo UI" panose="020B0604030504040204" pitchFamily="50" charset="-128"/>
              </a:rPr>
              <a:t>;</a:t>
            </a:r>
          </a:p>
          <a:p>
            <a:pPr algn="l"/>
            <a:endParaRPr lang="en-US" altLang="ja-JP" sz="2400" dirty="0">
              <a:latin typeface="Fujitsu Sans" panose="020B0404060202020204" pitchFamily="34" charset="0"/>
              <a:ea typeface="Meiryo UI" panose="020B0604030504040204" pitchFamily="50" charset="-128"/>
            </a:endParaRPr>
          </a:p>
          <a:p>
            <a:pPr algn="l"/>
            <a:r>
              <a:rPr lang="en-US" altLang="ja-JP" sz="2400" dirty="0">
                <a:latin typeface="Fujitsu Sans" panose="020B0404060202020204" pitchFamily="34" charset="0"/>
                <a:ea typeface="Meiryo UI" panose="020B0604030504040204" pitchFamily="50" charset="-128"/>
              </a:rPr>
              <a:t>public class </a:t>
            </a:r>
            <a:r>
              <a:rPr lang="en-US" altLang="ja-JP" sz="2400" dirty="0" err="1">
                <a:latin typeface="Fujitsu Sans" panose="020B0404060202020204" pitchFamily="34" charset="0"/>
                <a:ea typeface="Meiryo UI" panose="020B0604030504040204" pitchFamily="50" charset="-128"/>
              </a:rPr>
              <a:t>CalculatorTests</a:t>
            </a:r>
            <a:r>
              <a:rPr lang="en-US" altLang="ja-JP" sz="2400" dirty="0">
                <a:latin typeface="Fujitsu Sans" panose="020B0404060202020204" pitchFamily="34" charset="0"/>
                <a:ea typeface="Meiryo UI" panose="020B0604030504040204" pitchFamily="50" charset="-128"/>
              </a:rPr>
              <a:t> {</a:t>
            </a:r>
          </a:p>
          <a:p>
            <a:pPr algn="l"/>
            <a:r>
              <a:rPr lang="en-US" altLang="ja-JP" sz="2400" dirty="0" smtClean="0">
                <a:latin typeface="Fujitsu Sans" panose="020B0404060202020204" pitchFamily="34" charset="0"/>
                <a:ea typeface="Meiryo UI" panose="020B0604030504040204" pitchFamily="50" charset="-128"/>
              </a:rPr>
              <a:t>    </a:t>
            </a:r>
            <a:r>
              <a:rPr lang="en-US" altLang="ja-JP" sz="2400" b="1" dirty="0" smtClean="0">
                <a:solidFill>
                  <a:srgbClr val="FF0000"/>
                </a:solidFill>
                <a:latin typeface="Fujitsu Sans" panose="020B0404060202020204" pitchFamily="34" charset="0"/>
                <a:ea typeface="Meiryo UI" panose="020B0604030504040204" pitchFamily="50" charset="-128"/>
              </a:rPr>
              <a:t>@Test</a:t>
            </a:r>
            <a:endParaRPr lang="en-US" altLang="ja-JP" sz="2400" b="1" dirty="0">
              <a:solidFill>
                <a:srgbClr val="FF0000"/>
              </a:solidFill>
              <a:latin typeface="Fujitsu Sans" panose="020B0404060202020204" pitchFamily="34" charset="0"/>
              <a:ea typeface="Meiryo UI" panose="020B0604030504040204" pitchFamily="50" charset="-128"/>
            </a:endParaRPr>
          </a:p>
          <a:p>
            <a:pPr algn="l"/>
            <a:r>
              <a:rPr lang="en-US" altLang="ja-JP" sz="2400" dirty="0" smtClean="0">
                <a:latin typeface="Fujitsu Sans" panose="020B0404060202020204" pitchFamily="34" charset="0"/>
                <a:ea typeface="Meiryo UI" panose="020B0604030504040204" pitchFamily="50" charset="-128"/>
              </a:rPr>
              <a:t>    public </a:t>
            </a:r>
            <a:r>
              <a:rPr lang="en-US" altLang="ja-JP" sz="2400" dirty="0">
                <a:latin typeface="Fujitsu Sans" panose="020B0404060202020204" pitchFamily="34" charset="0"/>
                <a:ea typeface="Meiryo UI" panose="020B0604030504040204" pitchFamily="50" charset="-128"/>
              </a:rPr>
              <a:t>void </a:t>
            </a:r>
            <a:r>
              <a:rPr lang="en-US" altLang="ja-JP" sz="2400" dirty="0" err="1">
                <a:latin typeface="Fujitsu Sans" panose="020B0404060202020204" pitchFamily="34" charset="0"/>
                <a:ea typeface="Meiryo UI" panose="020B0604030504040204" pitchFamily="50" charset="-128"/>
              </a:rPr>
              <a:t>addsTwoNumbers</a:t>
            </a:r>
            <a:r>
              <a:rPr lang="en-US" altLang="ja-JP" sz="2400" dirty="0">
                <a:latin typeface="Fujitsu Sans" panose="020B0404060202020204" pitchFamily="34" charset="0"/>
                <a:ea typeface="Meiryo UI" panose="020B0604030504040204" pitchFamily="50" charset="-128"/>
              </a:rPr>
              <a:t>() {</a:t>
            </a:r>
          </a:p>
          <a:p>
            <a:pPr algn="l"/>
            <a:r>
              <a:rPr lang="en-US" altLang="ja-JP" sz="2400" dirty="0" smtClean="0">
                <a:latin typeface="Fujitsu Sans" panose="020B0404060202020204" pitchFamily="34" charset="0"/>
                <a:ea typeface="Meiryo UI" panose="020B0604030504040204" pitchFamily="50" charset="-128"/>
              </a:rPr>
              <a:t>        Calculator </a:t>
            </a:r>
            <a:r>
              <a:rPr lang="en-US" altLang="ja-JP" sz="2400" dirty="0" err="1">
                <a:latin typeface="Fujitsu Sans" panose="020B0404060202020204" pitchFamily="34" charset="0"/>
                <a:ea typeface="Meiryo UI" panose="020B0604030504040204" pitchFamily="50" charset="-128"/>
              </a:rPr>
              <a:t>calculator</a:t>
            </a:r>
            <a:r>
              <a:rPr lang="en-US" altLang="ja-JP" sz="2400" dirty="0">
                <a:latin typeface="Fujitsu Sans" panose="020B0404060202020204" pitchFamily="34" charset="0"/>
                <a:ea typeface="Meiryo UI" panose="020B0604030504040204" pitchFamily="50" charset="-128"/>
              </a:rPr>
              <a:t> = new Calculator();</a:t>
            </a:r>
          </a:p>
          <a:p>
            <a:pPr algn="l"/>
            <a:r>
              <a:rPr lang="en-US" altLang="ja-JP" sz="2400" dirty="0" smtClean="0">
                <a:latin typeface="Fujitsu Sans" panose="020B0404060202020204" pitchFamily="34" charset="0"/>
                <a:ea typeface="Meiryo UI" panose="020B0604030504040204" pitchFamily="50" charset="-128"/>
              </a:rPr>
              <a:t>        </a:t>
            </a:r>
            <a:r>
              <a:rPr lang="en-US" altLang="ja-JP" sz="2400" dirty="0" err="1" smtClean="0">
                <a:latin typeface="Fujitsu Sans" panose="020B0404060202020204" pitchFamily="34" charset="0"/>
                <a:ea typeface="Meiryo UI" panose="020B0604030504040204" pitchFamily="50" charset="-128"/>
              </a:rPr>
              <a:t>assertEquals</a:t>
            </a:r>
            <a:r>
              <a:rPr lang="en-US" altLang="ja-JP" sz="2400" dirty="0" smtClean="0">
                <a:latin typeface="Fujitsu Sans" panose="020B0404060202020204" pitchFamily="34" charset="0"/>
                <a:ea typeface="Meiryo UI" panose="020B0604030504040204" pitchFamily="50" charset="-128"/>
              </a:rPr>
              <a:t>(2</a:t>
            </a:r>
            <a:r>
              <a:rPr lang="en-US" altLang="ja-JP" sz="2400" dirty="0">
                <a:latin typeface="Fujitsu Sans" panose="020B0404060202020204" pitchFamily="34" charset="0"/>
                <a:ea typeface="Meiryo UI" panose="020B0604030504040204" pitchFamily="50" charset="-128"/>
              </a:rPr>
              <a:t>, </a:t>
            </a:r>
            <a:r>
              <a:rPr lang="en-US" altLang="ja-JP" sz="2400" dirty="0" err="1">
                <a:latin typeface="Fujitsu Sans" panose="020B0404060202020204" pitchFamily="34" charset="0"/>
                <a:ea typeface="Meiryo UI" panose="020B0604030504040204" pitchFamily="50" charset="-128"/>
              </a:rPr>
              <a:t>calculator.add</a:t>
            </a:r>
            <a:r>
              <a:rPr lang="en-US" altLang="ja-JP" sz="2400" dirty="0">
                <a:latin typeface="Fujitsu Sans" panose="020B0404060202020204" pitchFamily="34" charset="0"/>
                <a:ea typeface="Meiryo UI" panose="020B0604030504040204" pitchFamily="50" charset="-128"/>
              </a:rPr>
              <a:t>(1, 1));</a:t>
            </a:r>
          </a:p>
          <a:p>
            <a:pPr algn="l"/>
            <a:r>
              <a:rPr lang="en-US" altLang="ja-JP" sz="2400" dirty="0" smtClean="0">
                <a:latin typeface="Fujitsu Sans" panose="020B0404060202020204" pitchFamily="34" charset="0"/>
                <a:ea typeface="Meiryo UI" panose="020B0604030504040204" pitchFamily="50" charset="-128"/>
              </a:rPr>
              <a:t>    }</a:t>
            </a:r>
            <a:endParaRPr lang="en-US" altLang="ja-JP" sz="2400" dirty="0">
              <a:latin typeface="Fujitsu Sans" panose="020B0404060202020204" pitchFamily="34" charset="0"/>
              <a:ea typeface="Meiryo UI" panose="020B0604030504040204" pitchFamily="50" charset="-128"/>
            </a:endParaRPr>
          </a:p>
          <a:p>
            <a:pPr algn="l"/>
            <a:r>
              <a:rPr lang="en-US" altLang="ja-JP" sz="2400" dirty="0">
                <a:latin typeface="Fujitsu Sans" panose="020B0404060202020204" pitchFamily="34" charset="0"/>
                <a:ea typeface="Meiryo UI" panose="020B0604030504040204" pitchFamily="50" charset="-128"/>
              </a:rPr>
              <a:t>}</a:t>
            </a:r>
            <a:r>
              <a:rPr kumimoji="1" lang="en-US" altLang="ja-JP" sz="2400" b="1" dirty="0" smtClean="0">
                <a:solidFill>
                  <a:srgbClr val="FF0000"/>
                </a:solidFill>
                <a:latin typeface="Fujitsu Sans" panose="020B0404060202020204" pitchFamily="34" charset="0"/>
                <a:ea typeface="Meiryo UI" panose="020B0604030504040204" pitchFamily="50" charset="-128"/>
              </a:rPr>
              <a:t/>
            </a:r>
            <a:br>
              <a:rPr kumimoji="1" lang="en-US" altLang="ja-JP" sz="2400" b="1" dirty="0" smtClean="0">
                <a:solidFill>
                  <a:srgbClr val="FF0000"/>
                </a:solidFill>
                <a:latin typeface="Fujitsu Sans" panose="020B0404060202020204" pitchFamily="34" charset="0"/>
                <a:ea typeface="Meiryo UI" panose="020B0604030504040204" pitchFamily="50" charset="-128"/>
              </a:rPr>
            </a:br>
            <a:r>
              <a:rPr kumimoji="1" lang="en-US" altLang="ja-JP" sz="2400" dirty="0" smtClean="0">
                <a:latin typeface="Fujitsu Sans" panose="020B0404060202020204" pitchFamily="34" charset="0"/>
                <a:ea typeface="Meiryo UI" panose="020B0604030504040204" pitchFamily="50" charset="-128"/>
              </a:rPr>
              <a:t/>
            </a:r>
            <a:br>
              <a:rPr kumimoji="1" lang="en-US" altLang="ja-JP" sz="2400" dirty="0" smtClean="0">
                <a:latin typeface="Fujitsu Sans" panose="020B0404060202020204" pitchFamily="34" charset="0"/>
                <a:ea typeface="Meiryo UI" panose="020B0604030504040204" pitchFamily="50" charset="-128"/>
              </a:rPr>
            </a:br>
            <a:endParaRPr kumimoji="1" lang="ja-JP" altLang="en-US" sz="2400" dirty="0" smtClean="0">
              <a:latin typeface="Fujitsu Sans" panose="020B0404060202020204" pitchFamily="34" charset="0"/>
              <a:ea typeface="Meiryo UI" panose="020B0604030504040204" pitchFamily="50" charset="-128"/>
            </a:endParaRPr>
          </a:p>
        </p:txBody>
      </p:sp>
      <p:sp>
        <p:nvSpPr>
          <p:cNvPr id="8" name="角丸四角形吹き出し 7"/>
          <p:cNvSpPr/>
          <p:nvPr/>
        </p:nvSpPr>
        <p:spPr bwMode="gray">
          <a:xfrm>
            <a:off x="4142509" y="2150478"/>
            <a:ext cx="4998953" cy="3488321"/>
          </a:xfrm>
          <a:prstGeom prst="wedgeRoundRectCallout">
            <a:avLst>
              <a:gd name="adj1" fmla="val -97525"/>
              <a:gd name="adj2" fmla="val -2804"/>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kumimoji="1" lang="en-US" altLang="ja-JP" sz="3200" b="1" dirty="0" smtClean="0">
                <a:latin typeface="Fujitsu Sans" panose="020B0404060202020204" pitchFamily="34" charset="0"/>
                <a:ea typeface="Meiryo UI" panose="020B0604030504040204" pitchFamily="50" charset="-128"/>
              </a:rPr>
              <a:t>Point</a:t>
            </a:r>
          </a:p>
          <a:p>
            <a:pPr algn="l"/>
            <a:endParaRPr lang="en-US" altLang="ja-JP" sz="2000" dirty="0">
              <a:latin typeface="Fujitsu Sans" panose="020B0404060202020204" pitchFamily="34" charset="0"/>
              <a:ea typeface="Meiryo UI" panose="020B0604030504040204" pitchFamily="50" charset="-128"/>
            </a:endParaRPr>
          </a:p>
          <a:p>
            <a:pPr algn="l"/>
            <a:r>
              <a:rPr kumimoji="1" lang="en-US" altLang="ja-JP" sz="2000" dirty="0" smtClean="0">
                <a:latin typeface="Fujitsu Sans" panose="020B0404060202020204" pitchFamily="34" charset="0"/>
                <a:ea typeface="Meiryo UI" panose="020B0604030504040204" pitchFamily="50" charset="-128"/>
              </a:rPr>
              <a:t>Add “@Test” annotation to test methods.</a:t>
            </a:r>
            <a:br>
              <a:rPr kumimoji="1" lang="en-US" altLang="ja-JP" sz="2000" dirty="0" smtClean="0">
                <a:latin typeface="Fujitsu Sans" panose="020B0404060202020204" pitchFamily="34" charset="0"/>
                <a:ea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rPr>
              <a:t>It’s also possible to add annotation </a:t>
            </a:r>
            <a:br>
              <a:rPr kumimoji="1" lang="en-US" altLang="ja-JP" sz="2000" dirty="0" smtClean="0">
                <a:latin typeface="Fujitsu Sans" panose="020B0404060202020204" pitchFamily="34" charset="0"/>
                <a:ea typeface="Meiryo UI" panose="020B0604030504040204" pitchFamily="50" charset="-128"/>
              </a:rPr>
            </a:br>
            <a:r>
              <a:rPr kumimoji="1" lang="en-US" altLang="ja-JP" sz="2000" dirty="0" smtClean="0">
                <a:latin typeface="Fujitsu Sans" panose="020B0404060202020204" pitchFamily="34" charset="0"/>
                <a:ea typeface="Meiryo UI" panose="020B0604030504040204" pitchFamily="50" charset="-128"/>
              </a:rPr>
              <a:t>  to multiple methods</a:t>
            </a:r>
          </a:p>
          <a:p>
            <a:pPr algn="l"/>
            <a:endParaRPr lang="en-US" altLang="ja-JP" sz="3200" b="1" dirty="0">
              <a:latin typeface="Fujitsu Sans" panose="020B0404060202020204" pitchFamily="34" charset="0"/>
              <a:ea typeface="Meiryo UI" panose="020B0604030504040204" pitchFamily="50" charset="-128"/>
            </a:endParaRPr>
          </a:p>
          <a:p>
            <a:pPr algn="l"/>
            <a:r>
              <a:rPr kumimoji="1" lang="en-US" altLang="ja-JP" sz="3200" b="1" dirty="0" smtClean="0">
                <a:latin typeface="Fujitsu Sans" panose="020B0404060202020204" pitchFamily="34" charset="0"/>
                <a:ea typeface="Meiryo UI" panose="020B0604030504040204" pitchFamily="50" charset="-128"/>
              </a:rPr>
              <a:t>JUnit treats these methods</a:t>
            </a:r>
            <a:br>
              <a:rPr kumimoji="1" lang="en-US" altLang="ja-JP" sz="3200" b="1" dirty="0" smtClean="0">
                <a:latin typeface="Fujitsu Sans" panose="020B0404060202020204" pitchFamily="34" charset="0"/>
                <a:ea typeface="Meiryo UI" panose="020B0604030504040204" pitchFamily="50" charset="-128"/>
              </a:rPr>
            </a:br>
            <a:r>
              <a:rPr kumimoji="1" lang="en-US" altLang="ja-JP" sz="3200" b="1" dirty="0" smtClean="0">
                <a:latin typeface="Fujitsu Sans" panose="020B0404060202020204" pitchFamily="34" charset="0"/>
                <a:ea typeface="Meiryo UI" panose="020B0604030504040204" pitchFamily="50" charset="-128"/>
              </a:rPr>
              <a:t>  as test cases</a:t>
            </a:r>
            <a:r>
              <a:rPr kumimoji="1" lang="en-US" altLang="ja-JP" sz="2000" dirty="0" smtClean="0">
                <a:latin typeface="Fujitsu Sans" panose="020B0404060202020204" pitchFamily="34" charset="0"/>
                <a:ea typeface="Meiryo UI" panose="020B0604030504040204" pitchFamily="50" charset="-128"/>
              </a:rPr>
              <a:t/>
            </a:r>
            <a:br>
              <a:rPr kumimoji="1" lang="en-US" altLang="ja-JP" sz="2000" dirty="0" smtClean="0">
                <a:latin typeface="Fujitsu Sans" panose="020B0404060202020204" pitchFamily="34" charset="0"/>
                <a:ea typeface="Meiryo UI" panose="020B0604030504040204" pitchFamily="50" charset="-128"/>
              </a:rPr>
            </a:br>
            <a:endParaRPr kumimoji="1" lang="ja-JP" altLang="en-US" sz="20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153819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 Simple Example of Test Code(JUnit 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43</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 Test Code</a:t>
            </a:r>
          </a:p>
        </p:txBody>
      </p:sp>
      <p:sp>
        <p:nvSpPr>
          <p:cNvPr id="10" name="メモ 9"/>
          <p:cNvSpPr/>
          <p:nvPr/>
        </p:nvSpPr>
        <p:spPr bwMode="gray">
          <a:xfrm>
            <a:off x="387494" y="1334442"/>
            <a:ext cx="8981822" cy="5010939"/>
          </a:xfrm>
          <a:prstGeom prst="foldedCorner">
            <a:avLst>
              <a:gd name="adj" fmla="val 5899"/>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dirty="0">
                <a:latin typeface="Fujitsu Sans" panose="020B0404060202020204" pitchFamily="34" charset="0"/>
                <a:ea typeface="Meiryo UI" panose="020B0604030504040204" pitchFamily="50" charset="-128"/>
              </a:rPr>
              <a:t>package </a:t>
            </a:r>
            <a:r>
              <a:rPr lang="en-US" altLang="ja-JP" sz="2400" dirty="0" err="1">
                <a:latin typeface="Fujitsu Sans" panose="020B0404060202020204" pitchFamily="34" charset="0"/>
                <a:ea typeface="Meiryo UI" panose="020B0604030504040204" pitchFamily="50" charset="-128"/>
              </a:rPr>
              <a:t>com.example.project</a:t>
            </a:r>
            <a:r>
              <a:rPr lang="en-US" altLang="ja-JP" sz="2400" dirty="0">
                <a:latin typeface="Fujitsu Sans" panose="020B0404060202020204" pitchFamily="34" charset="0"/>
                <a:ea typeface="Meiryo UI" panose="020B0604030504040204" pitchFamily="50" charset="-128"/>
              </a:rPr>
              <a:t>;</a:t>
            </a:r>
          </a:p>
          <a:p>
            <a:pPr algn="l"/>
            <a:endParaRPr lang="en-US" altLang="ja-JP" sz="2400" dirty="0">
              <a:latin typeface="Fujitsu Sans" panose="020B0404060202020204" pitchFamily="34" charset="0"/>
              <a:ea typeface="Meiryo UI" panose="020B0604030504040204" pitchFamily="50" charset="-128"/>
            </a:endParaRPr>
          </a:p>
          <a:p>
            <a:pPr algn="l"/>
            <a:r>
              <a:rPr lang="en-US" altLang="ja-JP" sz="2400" b="1" dirty="0">
                <a:latin typeface="Fujitsu Sans" panose="020B0404060202020204" pitchFamily="34" charset="0"/>
                <a:ea typeface="Meiryo UI" panose="020B0604030504040204" pitchFamily="50" charset="-128"/>
              </a:rPr>
              <a:t>import static </a:t>
            </a:r>
            <a:r>
              <a:rPr lang="en-US" altLang="ja-JP" sz="2400" b="1" dirty="0" err="1">
                <a:latin typeface="Fujitsu Sans" panose="020B0404060202020204" pitchFamily="34" charset="0"/>
                <a:ea typeface="Meiryo UI" panose="020B0604030504040204" pitchFamily="50" charset="-128"/>
              </a:rPr>
              <a:t>org.junit.jupiter.api.Assertions.assertEquals</a:t>
            </a:r>
            <a:r>
              <a:rPr lang="en-US" altLang="ja-JP" sz="2400" b="1" dirty="0">
                <a:latin typeface="Fujitsu Sans" panose="020B0404060202020204" pitchFamily="34" charset="0"/>
                <a:ea typeface="Meiryo UI" panose="020B0604030504040204" pitchFamily="50" charset="-128"/>
              </a:rPr>
              <a:t>;</a:t>
            </a:r>
          </a:p>
          <a:p>
            <a:pPr algn="l"/>
            <a:r>
              <a:rPr lang="en-US" altLang="ja-JP" sz="2400" b="1" dirty="0">
                <a:latin typeface="Fujitsu Sans" panose="020B0404060202020204" pitchFamily="34" charset="0"/>
                <a:ea typeface="Meiryo UI" panose="020B0604030504040204" pitchFamily="50" charset="-128"/>
              </a:rPr>
              <a:t>import </a:t>
            </a:r>
            <a:r>
              <a:rPr lang="en-US" altLang="ja-JP" sz="2400" b="1" dirty="0" err="1">
                <a:latin typeface="Fujitsu Sans" panose="020B0404060202020204" pitchFamily="34" charset="0"/>
                <a:ea typeface="Meiryo UI" panose="020B0604030504040204" pitchFamily="50" charset="-128"/>
              </a:rPr>
              <a:t>org.junit.jupiter.api.Test</a:t>
            </a:r>
            <a:r>
              <a:rPr lang="en-US" altLang="ja-JP" sz="2400" b="1" dirty="0">
                <a:latin typeface="Fujitsu Sans" panose="020B0404060202020204" pitchFamily="34" charset="0"/>
                <a:ea typeface="Meiryo UI" panose="020B0604030504040204" pitchFamily="50" charset="-128"/>
              </a:rPr>
              <a:t>;</a:t>
            </a:r>
          </a:p>
          <a:p>
            <a:pPr algn="l"/>
            <a:endParaRPr lang="en-US" altLang="ja-JP" sz="2400" dirty="0">
              <a:latin typeface="Fujitsu Sans" panose="020B0404060202020204" pitchFamily="34" charset="0"/>
              <a:ea typeface="Meiryo UI" panose="020B0604030504040204" pitchFamily="50" charset="-128"/>
            </a:endParaRPr>
          </a:p>
          <a:p>
            <a:pPr algn="l"/>
            <a:r>
              <a:rPr lang="en-US" altLang="ja-JP" sz="2400" dirty="0">
                <a:latin typeface="Fujitsu Sans" panose="020B0404060202020204" pitchFamily="34" charset="0"/>
                <a:ea typeface="Meiryo UI" panose="020B0604030504040204" pitchFamily="50" charset="-128"/>
              </a:rPr>
              <a:t>class </a:t>
            </a:r>
            <a:r>
              <a:rPr lang="en-US" altLang="ja-JP" sz="2400" dirty="0" err="1" smtClean="0">
                <a:latin typeface="Fujitsu Sans" panose="020B0404060202020204" pitchFamily="34" charset="0"/>
                <a:ea typeface="Meiryo UI" panose="020B0604030504040204" pitchFamily="50" charset="-128"/>
              </a:rPr>
              <a:t>CalculatorTest</a:t>
            </a:r>
            <a:r>
              <a:rPr lang="en-US" altLang="ja-JP" sz="2400" dirty="0" smtClean="0">
                <a:latin typeface="Fujitsu Sans" panose="020B0404060202020204" pitchFamily="34" charset="0"/>
                <a:ea typeface="Meiryo UI" panose="020B0604030504040204" pitchFamily="50" charset="-128"/>
              </a:rPr>
              <a:t> </a:t>
            </a:r>
            <a:r>
              <a:rPr lang="en-US" altLang="ja-JP" sz="2400" dirty="0">
                <a:latin typeface="Fujitsu Sans" panose="020B0404060202020204" pitchFamily="34" charset="0"/>
                <a:ea typeface="Meiryo UI" panose="020B0604030504040204" pitchFamily="50" charset="-128"/>
              </a:rPr>
              <a:t>{</a:t>
            </a:r>
          </a:p>
          <a:p>
            <a:pPr algn="l"/>
            <a:endParaRPr lang="en-US" altLang="ja-JP" sz="2400" dirty="0">
              <a:latin typeface="Fujitsu Sans" panose="020B0404060202020204" pitchFamily="34" charset="0"/>
              <a:ea typeface="Meiryo UI" panose="020B0604030504040204" pitchFamily="50" charset="-128"/>
            </a:endParaRPr>
          </a:p>
          <a:p>
            <a:pPr algn="l"/>
            <a:r>
              <a:rPr lang="en-US" altLang="ja-JP" sz="2400" dirty="0" smtClean="0">
                <a:latin typeface="Fujitsu Sans" panose="020B0404060202020204" pitchFamily="34" charset="0"/>
                <a:ea typeface="Meiryo UI" panose="020B0604030504040204" pitchFamily="50" charset="-128"/>
              </a:rPr>
              <a:t>    @</a:t>
            </a:r>
            <a:r>
              <a:rPr lang="en-US" altLang="ja-JP" sz="2400" dirty="0">
                <a:latin typeface="Fujitsu Sans" panose="020B0404060202020204" pitchFamily="34" charset="0"/>
                <a:ea typeface="Meiryo UI" panose="020B0604030504040204" pitchFamily="50" charset="-128"/>
              </a:rPr>
              <a:t>Test</a:t>
            </a:r>
          </a:p>
          <a:p>
            <a:pPr algn="l"/>
            <a:r>
              <a:rPr lang="en-US" altLang="ja-JP" sz="2400" dirty="0" smtClean="0">
                <a:latin typeface="Fujitsu Sans" panose="020B0404060202020204" pitchFamily="34" charset="0"/>
                <a:ea typeface="Meiryo UI" panose="020B0604030504040204" pitchFamily="50" charset="-128"/>
              </a:rPr>
              <a:t>    void </a:t>
            </a:r>
            <a:r>
              <a:rPr lang="en-US" altLang="ja-JP" sz="2400" dirty="0" err="1">
                <a:latin typeface="Fujitsu Sans" panose="020B0404060202020204" pitchFamily="34" charset="0"/>
                <a:ea typeface="Meiryo UI" panose="020B0604030504040204" pitchFamily="50" charset="-128"/>
              </a:rPr>
              <a:t>addsTwoNumbers</a:t>
            </a:r>
            <a:r>
              <a:rPr lang="en-US" altLang="ja-JP" sz="2400" dirty="0">
                <a:latin typeface="Fujitsu Sans" panose="020B0404060202020204" pitchFamily="34" charset="0"/>
                <a:ea typeface="Meiryo UI" panose="020B0604030504040204" pitchFamily="50" charset="-128"/>
              </a:rPr>
              <a:t>() {</a:t>
            </a:r>
          </a:p>
          <a:p>
            <a:pPr algn="l"/>
            <a:r>
              <a:rPr lang="en-US" altLang="ja-JP" sz="2400" dirty="0" smtClean="0">
                <a:latin typeface="Fujitsu Sans" panose="020B0404060202020204" pitchFamily="34" charset="0"/>
                <a:ea typeface="Meiryo UI" panose="020B0604030504040204" pitchFamily="50" charset="-128"/>
              </a:rPr>
              <a:t>        Calculator </a:t>
            </a:r>
            <a:r>
              <a:rPr lang="en-US" altLang="ja-JP" sz="2400" dirty="0" err="1">
                <a:latin typeface="Fujitsu Sans" panose="020B0404060202020204" pitchFamily="34" charset="0"/>
                <a:ea typeface="Meiryo UI" panose="020B0604030504040204" pitchFamily="50" charset="-128"/>
              </a:rPr>
              <a:t>calculator</a:t>
            </a:r>
            <a:r>
              <a:rPr lang="en-US" altLang="ja-JP" sz="2400" dirty="0">
                <a:latin typeface="Fujitsu Sans" panose="020B0404060202020204" pitchFamily="34" charset="0"/>
                <a:ea typeface="Meiryo UI" panose="020B0604030504040204" pitchFamily="50" charset="-128"/>
              </a:rPr>
              <a:t> = new Calculator();</a:t>
            </a:r>
          </a:p>
          <a:p>
            <a:pPr algn="l"/>
            <a:r>
              <a:rPr lang="en-US" altLang="ja-JP" sz="2400" dirty="0" smtClean="0">
                <a:latin typeface="Fujitsu Sans" panose="020B0404060202020204" pitchFamily="34" charset="0"/>
                <a:ea typeface="Meiryo UI" panose="020B0604030504040204" pitchFamily="50" charset="-128"/>
              </a:rPr>
              <a:t>        </a:t>
            </a:r>
            <a:r>
              <a:rPr lang="en-US" altLang="ja-JP" sz="2400" dirty="0" err="1" smtClean="0">
                <a:latin typeface="Fujitsu Sans" panose="020B0404060202020204" pitchFamily="34" charset="0"/>
                <a:ea typeface="Meiryo UI" panose="020B0604030504040204" pitchFamily="50" charset="-128"/>
              </a:rPr>
              <a:t>assertEquals</a:t>
            </a:r>
            <a:r>
              <a:rPr lang="en-US" altLang="ja-JP" sz="2400" dirty="0" smtClean="0">
                <a:latin typeface="Fujitsu Sans" panose="020B0404060202020204" pitchFamily="34" charset="0"/>
                <a:ea typeface="Meiryo UI" panose="020B0604030504040204" pitchFamily="50" charset="-128"/>
              </a:rPr>
              <a:t>(2</a:t>
            </a:r>
            <a:r>
              <a:rPr lang="en-US" altLang="ja-JP" sz="2400" dirty="0">
                <a:latin typeface="Fujitsu Sans" panose="020B0404060202020204" pitchFamily="34" charset="0"/>
                <a:ea typeface="Meiryo UI" panose="020B0604030504040204" pitchFamily="50" charset="-128"/>
              </a:rPr>
              <a:t>, </a:t>
            </a:r>
            <a:r>
              <a:rPr lang="en-US" altLang="ja-JP" sz="2400" dirty="0" err="1">
                <a:latin typeface="Fujitsu Sans" panose="020B0404060202020204" pitchFamily="34" charset="0"/>
                <a:ea typeface="Meiryo UI" panose="020B0604030504040204" pitchFamily="50" charset="-128"/>
              </a:rPr>
              <a:t>calculator.add</a:t>
            </a:r>
            <a:r>
              <a:rPr lang="en-US" altLang="ja-JP" sz="2400" dirty="0">
                <a:latin typeface="Fujitsu Sans" panose="020B0404060202020204" pitchFamily="34" charset="0"/>
                <a:ea typeface="Meiryo UI" panose="020B0604030504040204" pitchFamily="50" charset="-128"/>
              </a:rPr>
              <a:t>(1, 1), "1 + 1 should equal 2");</a:t>
            </a:r>
          </a:p>
          <a:p>
            <a:pPr algn="l"/>
            <a:r>
              <a:rPr lang="en-US" altLang="ja-JP" sz="2400" dirty="0" smtClean="0">
                <a:latin typeface="Fujitsu Sans" panose="020B0404060202020204" pitchFamily="34" charset="0"/>
                <a:ea typeface="Meiryo UI" panose="020B0604030504040204" pitchFamily="50" charset="-128"/>
              </a:rPr>
              <a:t>    }</a:t>
            </a:r>
            <a:endParaRPr lang="en-US" altLang="ja-JP" sz="2400" dirty="0">
              <a:latin typeface="Fujitsu Sans" panose="020B0404060202020204" pitchFamily="34" charset="0"/>
              <a:ea typeface="Meiryo UI" panose="020B0604030504040204" pitchFamily="50" charset="-128"/>
            </a:endParaRPr>
          </a:p>
          <a:p>
            <a:pPr algn="l"/>
            <a:r>
              <a:rPr lang="en-US" altLang="ja-JP" sz="2400" dirty="0">
                <a:latin typeface="Fujitsu Sans" panose="020B0404060202020204" pitchFamily="34" charset="0"/>
                <a:ea typeface="Meiryo UI" panose="020B0604030504040204" pitchFamily="50" charset="-128"/>
              </a:rPr>
              <a:t>}</a:t>
            </a:r>
            <a:r>
              <a:rPr kumimoji="1" lang="en-US" altLang="ja-JP" sz="2400" b="1" dirty="0" smtClean="0">
                <a:solidFill>
                  <a:srgbClr val="FF0000"/>
                </a:solidFill>
                <a:latin typeface="Fujitsu Sans" panose="020B0404060202020204" pitchFamily="34" charset="0"/>
                <a:ea typeface="Meiryo UI" panose="020B0604030504040204" pitchFamily="50" charset="-128"/>
              </a:rPr>
              <a:t/>
            </a:r>
            <a:br>
              <a:rPr kumimoji="1" lang="en-US" altLang="ja-JP" sz="2400" b="1" dirty="0" smtClean="0">
                <a:solidFill>
                  <a:srgbClr val="FF0000"/>
                </a:solidFill>
                <a:latin typeface="Fujitsu Sans" panose="020B0404060202020204" pitchFamily="34" charset="0"/>
                <a:ea typeface="Meiryo UI" panose="020B0604030504040204" pitchFamily="50" charset="-128"/>
              </a:rPr>
            </a:br>
            <a:r>
              <a:rPr kumimoji="1" lang="en-US" altLang="ja-JP" sz="2400" dirty="0" smtClean="0">
                <a:latin typeface="Fujitsu Sans" panose="020B0404060202020204" pitchFamily="34" charset="0"/>
                <a:ea typeface="Meiryo UI" panose="020B0604030504040204" pitchFamily="50" charset="-128"/>
              </a:rPr>
              <a:t/>
            </a:r>
            <a:br>
              <a:rPr kumimoji="1" lang="en-US" altLang="ja-JP" sz="2400" dirty="0" smtClean="0">
                <a:latin typeface="Fujitsu Sans" panose="020B0404060202020204" pitchFamily="34" charset="0"/>
                <a:ea typeface="Meiryo UI" panose="020B0604030504040204" pitchFamily="50" charset="-128"/>
              </a:rPr>
            </a:br>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407039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The name of Test Class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44</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 Test Code</a:t>
            </a:r>
          </a:p>
        </p:txBody>
      </p:sp>
      <p:sp>
        <p:nvSpPr>
          <p:cNvPr id="10" name="メモ 9"/>
          <p:cNvSpPr/>
          <p:nvPr/>
        </p:nvSpPr>
        <p:spPr bwMode="gray">
          <a:xfrm>
            <a:off x="5486972" y="3837709"/>
            <a:ext cx="3934119" cy="1565563"/>
          </a:xfrm>
          <a:prstGeom prst="foldedCorner">
            <a:avLst>
              <a:gd name="adj" fmla="val 31416"/>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dirty="0" smtClean="0">
                <a:latin typeface="Fujitsu Sans" panose="020B0404060202020204" pitchFamily="34" charset="0"/>
                <a:ea typeface="Meiryo UI" panose="020B0604030504040204" pitchFamily="50" charset="-128"/>
              </a:rPr>
              <a:t>class </a:t>
            </a:r>
            <a:r>
              <a:rPr lang="en-US" altLang="ja-JP" sz="2400" dirty="0" err="1" smtClean="0">
                <a:latin typeface="Fujitsu Sans" panose="020B0404060202020204" pitchFamily="34" charset="0"/>
                <a:ea typeface="Meiryo UI" panose="020B0604030504040204" pitchFamily="50" charset="-128"/>
              </a:rPr>
              <a:t>Calculator</a:t>
            </a:r>
            <a:r>
              <a:rPr lang="en-US" altLang="ja-JP" sz="2400" b="1" dirty="0" err="1" smtClean="0">
                <a:solidFill>
                  <a:srgbClr val="FF0000"/>
                </a:solidFill>
                <a:latin typeface="Fujitsu Sans" panose="020B0404060202020204" pitchFamily="34" charset="0"/>
                <a:ea typeface="Meiryo UI" panose="020B0604030504040204" pitchFamily="50" charset="-128"/>
              </a:rPr>
              <a:t>Test</a:t>
            </a:r>
            <a:r>
              <a:rPr lang="en-US" altLang="ja-JP" sz="2400" dirty="0" smtClean="0">
                <a:latin typeface="Fujitsu Sans" panose="020B0404060202020204" pitchFamily="34" charset="0"/>
                <a:ea typeface="Meiryo UI" panose="020B0604030504040204" pitchFamily="50" charset="-128"/>
              </a:rPr>
              <a:t> </a:t>
            </a:r>
            <a:r>
              <a:rPr lang="en-US" altLang="ja-JP" sz="2400" dirty="0">
                <a:latin typeface="Fujitsu Sans" panose="020B0404060202020204" pitchFamily="34" charset="0"/>
                <a:ea typeface="Meiryo UI" panose="020B0604030504040204" pitchFamily="50" charset="-128"/>
              </a:rPr>
              <a:t>{</a:t>
            </a:r>
          </a:p>
          <a:p>
            <a:pPr algn="l"/>
            <a:r>
              <a:rPr lang="en-US" altLang="ja-JP" sz="2400" dirty="0" smtClean="0">
                <a:latin typeface="Fujitsu Sans" panose="020B0404060202020204" pitchFamily="34" charset="0"/>
                <a:ea typeface="Meiryo UI" panose="020B0604030504040204" pitchFamily="50" charset="-128"/>
              </a:rPr>
              <a:t>…</a:t>
            </a:r>
          </a:p>
          <a:p>
            <a:pPr algn="l"/>
            <a:r>
              <a:rPr lang="en-US" altLang="ja-JP" sz="2400" dirty="0" smtClean="0">
                <a:latin typeface="Fujitsu Sans" panose="020B0404060202020204" pitchFamily="34" charset="0"/>
                <a:ea typeface="Meiryo UI" panose="020B0604030504040204" pitchFamily="50" charset="-128"/>
              </a:rPr>
              <a:t>}</a:t>
            </a:r>
            <a:r>
              <a:rPr kumimoji="1" lang="en-US" altLang="ja-JP" sz="2400" b="1" dirty="0" smtClean="0">
                <a:solidFill>
                  <a:srgbClr val="FF0000"/>
                </a:solidFill>
                <a:latin typeface="Fujitsu Sans" panose="020B0404060202020204" pitchFamily="34" charset="0"/>
                <a:ea typeface="Meiryo UI" panose="020B0604030504040204" pitchFamily="50" charset="-128"/>
              </a:rPr>
              <a:t/>
            </a:r>
            <a:br>
              <a:rPr kumimoji="1" lang="en-US" altLang="ja-JP" sz="2400" b="1" dirty="0" smtClean="0">
                <a:solidFill>
                  <a:srgbClr val="FF0000"/>
                </a:solidFill>
                <a:latin typeface="Fujitsu Sans" panose="020B0404060202020204" pitchFamily="34" charset="0"/>
                <a:ea typeface="Meiryo UI" panose="020B0604030504040204" pitchFamily="50" charset="-128"/>
              </a:rPr>
            </a:br>
            <a:r>
              <a:rPr kumimoji="1" lang="en-US" altLang="ja-JP" sz="2400" dirty="0" smtClean="0">
                <a:latin typeface="Fujitsu Sans" panose="020B0404060202020204" pitchFamily="34" charset="0"/>
                <a:ea typeface="Meiryo UI" panose="020B0604030504040204" pitchFamily="50" charset="-128"/>
              </a:rPr>
              <a:t/>
            </a:r>
            <a:br>
              <a:rPr kumimoji="1" lang="en-US" altLang="ja-JP" sz="2400" dirty="0" smtClean="0">
                <a:latin typeface="Fujitsu Sans" panose="020B0404060202020204" pitchFamily="34" charset="0"/>
                <a:ea typeface="Meiryo UI" panose="020B0604030504040204" pitchFamily="50" charset="-128"/>
              </a:rPr>
            </a:br>
            <a:endParaRPr kumimoji="1" lang="ja-JP" altLang="en-US" sz="2400" dirty="0" smtClean="0">
              <a:latin typeface="Fujitsu Sans" panose="020B0404060202020204" pitchFamily="34" charset="0"/>
              <a:ea typeface="Meiryo UI" panose="020B0604030504040204" pitchFamily="50" charset="-128"/>
            </a:endParaRPr>
          </a:p>
        </p:txBody>
      </p:sp>
      <p:sp>
        <p:nvSpPr>
          <p:cNvPr id="6" name="メモ 5"/>
          <p:cNvSpPr/>
          <p:nvPr/>
        </p:nvSpPr>
        <p:spPr bwMode="gray">
          <a:xfrm>
            <a:off x="360357" y="3837709"/>
            <a:ext cx="4391752" cy="1565563"/>
          </a:xfrm>
          <a:prstGeom prst="foldedCorner">
            <a:avLst>
              <a:gd name="adj" fmla="val 31416"/>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2400" dirty="0" smtClean="0">
                <a:latin typeface="Fujitsu Sans" panose="020B0404060202020204" pitchFamily="34" charset="0"/>
                <a:ea typeface="Meiryo UI" panose="020B0604030504040204" pitchFamily="50" charset="-128"/>
              </a:rPr>
              <a:t>class Calculator </a:t>
            </a:r>
            <a:r>
              <a:rPr lang="en-US" altLang="ja-JP" sz="2400" dirty="0">
                <a:latin typeface="Fujitsu Sans" panose="020B0404060202020204" pitchFamily="34" charset="0"/>
                <a:ea typeface="Meiryo UI" panose="020B0604030504040204" pitchFamily="50" charset="-128"/>
              </a:rPr>
              <a:t>{</a:t>
            </a:r>
          </a:p>
          <a:p>
            <a:pPr algn="l"/>
            <a:r>
              <a:rPr lang="en-US" altLang="ja-JP" sz="2400" dirty="0" smtClean="0">
                <a:latin typeface="Fujitsu Sans" panose="020B0404060202020204" pitchFamily="34" charset="0"/>
                <a:ea typeface="Meiryo UI" panose="020B0604030504040204" pitchFamily="50" charset="-128"/>
              </a:rPr>
              <a:t>…</a:t>
            </a:r>
          </a:p>
          <a:p>
            <a:pPr algn="l"/>
            <a:r>
              <a:rPr lang="en-US" altLang="ja-JP" sz="2400" dirty="0" smtClean="0">
                <a:latin typeface="Fujitsu Sans" panose="020B0404060202020204" pitchFamily="34" charset="0"/>
                <a:ea typeface="Meiryo UI" panose="020B0604030504040204" pitchFamily="50" charset="-128"/>
              </a:rPr>
              <a:t>}</a:t>
            </a:r>
            <a:r>
              <a:rPr kumimoji="1" lang="en-US" altLang="ja-JP" sz="2400" b="1" dirty="0" smtClean="0">
                <a:solidFill>
                  <a:srgbClr val="FF0000"/>
                </a:solidFill>
                <a:latin typeface="Fujitsu Sans" panose="020B0404060202020204" pitchFamily="34" charset="0"/>
                <a:ea typeface="Meiryo UI" panose="020B0604030504040204" pitchFamily="50" charset="-128"/>
              </a:rPr>
              <a:t/>
            </a:r>
            <a:br>
              <a:rPr kumimoji="1" lang="en-US" altLang="ja-JP" sz="2400" b="1" dirty="0" smtClean="0">
                <a:solidFill>
                  <a:srgbClr val="FF0000"/>
                </a:solidFill>
                <a:latin typeface="Fujitsu Sans" panose="020B0404060202020204" pitchFamily="34" charset="0"/>
                <a:ea typeface="Meiryo UI" panose="020B0604030504040204" pitchFamily="50" charset="-128"/>
              </a:rPr>
            </a:br>
            <a:r>
              <a:rPr kumimoji="1" lang="en-US" altLang="ja-JP" sz="2400" dirty="0" smtClean="0">
                <a:latin typeface="Fujitsu Sans" panose="020B0404060202020204" pitchFamily="34" charset="0"/>
                <a:ea typeface="Meiryo UI" panose="020B0604030504040204" pitchFamily="50" charset="-128"/>
              </a:rPr>
              <a:t/>
            </a:r>
            <a:br>
              <a:rPr kumimoji="1" lang="en-US" altLang="ja-JP" sz="2400" dirty="0" smtClean="0">
                <a:latin typeface="Fujitsu Sans" panose="020B0404060202020204" pitchFamily="34" charset="0"/>
                <a:ea typeface="Meiryo UI" panose="020B0604030504040204" pitchFamily="50" charset="-128"/>
              </a:rPr>
            </a:br>
            <a:endParaRPr kumimoji="1" lang="ja-JP" altLang="en-US" sz="2400" dirty="0" smtClean="0">
              <a:latin typeface="Fujitsu Sans" panose="020B0404060202020204" pitchFamily="34" charset="0"/>
              <a:ea typeface="Meiryo UI" panose="020B0604030504040204" pitchFamily="50" charset="-128"/>
            </a:endParaRPr>
          </a:p>
        </p:txBody>
      </p:sp>
      <p:sp>
        <p:nvSpPr>
          <p:cNvPr id="7" name="テキスト ボックス 6"/>
          <p:cNvSpPr txBox="1"/>
          <p:nvPr/>
        </p:nvSpPr>
        <p:spPr>
          <a:xfrm>
            <a:off x="360357" y="3376044"/>
            <a:ext cx="2855718" cy="461665"/>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e.g.)Production Code</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8" name="テキスト ボックス 7"/>
          <p:cNvSpPr txBox="1"/>
          <p:nvPr/>
        </p:nvSpPr>
        <p:spPr>
          <a:xfrm>
            <a:off x="5486972" y="3376044"/>
            <a:ext cx="1975477" cy="461665"/>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e.g.)Test Code</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60357" y="1267796"/>
            <a:ext cx="7503272" cy="1384995"/>
          </a:xfrm>
          <a:prstGeom prst="rect">
            <a:avLst/>
          </a:prstGeom>
          <a:noFill/>
        </p:spPr>
        <p:txBody>
          <a:bodyPr wrap="non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It is better to set the name of test class as follows</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a:t>
            </a:r>
            <a:r>
              <a:rPr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NameOfProductionCodeClass</a:t>
            </a:r>
            <a:r>
              <a:rPr lang="en-US" altLang="ja-JP" sz="2800" b="1" dirty="0" err="1"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Test</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032852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The name of Test Method(JUnit 4)</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45</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 Test Code</a:t>
            </a:r>
          </a:p>
        </p:txBody>
      </p:sp>
      <p:sp>
        <p:nvSpPr>
          <p:cNvPr id="10" name="メモ 9"/>
          <p:cNvSpPr/>
          <p:nvPr/>
        </p:nvSpPr>
        <p:spPr bwMode="gray">
          <a:xfrm>
            <a:off x="657176" y="3297421"/>
            <a:ext cx="8783210" cy="3103948"/>
          </a:xfrm>
          <a:prstGeom prst="foldedCorner">
            <a:avLst>
              <a:gd name="adj" fmla="val 11330"/>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latin typeface="Fujitsu Sans" panose="020B0404060202020204" pitchFamily="34" charset="0"/>
                <a:ea typeface="Meiryo UI" panose="020B0604030504040204" pitchFamily="50" charset="-128"/>
              </a:rPr>
              <a:t>@Test</a:t>
            </a:r>
          </a:p>
          <a:p>
            <a:pPr algn="l"/>
            <a:r>
              <a:rPr lang="en-US" altLang="ja-JP" sz="1800" dirty="0">
                <a:latin typeface="Fujitsu Sans" panose="020B0404060202020204" pitchFamily="34" charset="0"/>
                <a:ea typeface="Meiryo UI" panose="020B0604030504040204" pitchFamily="50" charset="-128"/>
              </a:rPr>
              <a:t>public void </a:t>
            </a:r>
            <a:r>
              <a:rPr lang="en-US" altLang="ja-JP" sz="1800" b="1" dirty="0">
                <a:solidFill>
                  <a:srgbClr val="FF0000"/>
                </a:solidFill>
                <a:latin typeface="Fujitsu Sans" panose="020B0404060202020204" pitchFamily="34" charset="0"/>
                <a:ea typeface="Meiryo UI" panose="020B0604030504040204" pitchFamily="50" charset="-128"/>
              </a:rPr>
              <a:t>addReturns2WhenArgumentsAre1and1</a:t>
            </a:r>
            <a:r>
              <a:rPr lang="en-US" altLang="ja-JP" sz="1800" dirty="0">
                <a:latin typeface="Fujitsu Sans" panose="020B0404060202020204" pitchFamily="34" charset="0"/>
                <a:ea typeface="Meiryo UI" panose="020B0604030504040204" pitchFamily="50" charset="-128"/>
              </a:rPr>
              <a:t>() {</a:t>
            </a:r>
          </a:p>
          <a:p>
            <a:pPr algn="l"/>
            <a:r>
              <a:rPr lang="en-US" altLang="ja-JP" sz="1800" dirty="0">
                <a:latin typeface="Fujitsu Sans" panose="020B0404060202020204" pitchFamily="34" charset="0"/>
                <a:ea typeface="Meiryo UI" panose="020B0604030504040204" pitchFamily="50" charset="-128"/>
              </a:rPr>
              <a:t>    Calculator </a:t>
            </a:r>
            <a:r>
              <a:rPr lang="en-US" altLang="ja-JP" sz="1800" dirty="0" err="1">
                <a:latin typeface="Fujitsu Sans" panose="020B0404060202020204" pitchFamily="34" charset="0"/>
                <a:ea typeface="Meiryo UI" panose="020B0604030504040204" pitchFamily="50" charset="-128"/>
              </a:rPr>
              <a:t>calculator</a:t>
            </a:r>
            <a:r>
              <a:rPr lang="en-US" altLang="ja-JP" sz="1800" dirty="0">
                <a:latin typeface="Fujitsu Sans" panose="020B0404060202020204" pitchFamily="34" charset="0"/>
                <a:ea typeface="Meiryo UI" panose="020B0604030504040204" pitchFamily="50" charset="-128"/>
              </a:rPr>
              <a:t> = new Calculator();</a:t>
            </a:r>
          </a:p>
          <a:p>
            <a:pPr algn="l"/>
            <a:r>
              <a:rPr lang="en-US" altLang="ja-JP" sz="1800" dirty="0">
                <a:latin typeface="Fujitsu Sans" panose="020B0404060202020204" pitchFamily="34" charset="0"/>
                <a:ea typeface="Meiryo UI" panose="020B0604030504040204" pitchFamily="50" charset="-128"/>
              </a:rPr>
              <a:t>    </a:t>
            </a:r>
            <a:r>
              <a:rPr lang="en-US" altLang="ja-JP" sz="1800" dirty="0" err="1">
                <a:latin typeface="Fujitsu Sans" panose="020B0404060202020204" pitchFamily="34" charset="0"/>
                <a:ea typeface="Meiryo UI" panose="020B0604030504040204" pitchFamily="50" charset="-128"/>
              </a:rPr>
              <a:t>assertEquals</a:t>
            </a:r>
            <a:r>
              <a:rPr lang="en-US" altLang="ja-JP" sz="1800" dirty="0">
                <a:latin typeface="Fujitsu Sans" panose="020B0404060202020204" pitchFamily="34" charset="0"/>
                <a:ea typeface="Meiryo UI" panose="020B0604030504040204" pitchFamily="50" charset="-128"/>
              </a:rPr>
              <a:t>(2, </a:t>
            </a:r>
            <a:r>
              <a:rPr lang="en-US" altLang="ja-JP" sz="1800" dirty="0" err="1">
                <a:latin typeface="Fujitsu Sans" panose="020B0404060202020204" pitchFamily="34" charset="0"/>
                <a:ea typeface="Meiryo UI" panose="020B0604030504040204" pitchFamily="50" charset="-128"/>
              </a:rPr>
              <a:t>calculator.add</a:t>
            </a:r>
            <a:r>
              <a:rPr lang="en-US" altLang="ja-JP" sz="1800" dirty="0">
                <a:latin typeface="Fujitsu Sans" panose="020B0404060202020204" pitchFamily="34" charset="0"/>
                <a:ea typeface="Meiryo UI" panose="020B0604030504040204" pitchFamily="50" charset="-128"/>
              </a:rPr>
              <a:t>(1, 1));</a:t>
            </a:r>
          </a:p>
          <a:p>
            <a:pPr algn="l"/>
            <a:r>
              <a:rPr lang="en-US" altLang="ja-JP" sz="1800" dirty="0">
                <a:latin typeface="Fujitsu Sans" panose="020B0404060202020204" pitchFamily="34" charset="0"/>
                <a:ea typeface="Meiryo UI" panose="020B0604030504040204" pitchFamily="50" charset="-128"/>
              </a:rPr>
              <a:t>}</a:t>
            </a:r>
          </a:p>
          <a:p>
            <a:pPr algn="l"/>
            <a:endParaRPr lang="en-US" altLang="ja-JP" sz="1800" dirty="0">
              <a:latin typeface="Fujitsu Sans" panose="020B0404060202020204" pitchFamily="34" charset="0"/>
              <a:ea typeface="Meiryo UI" panose="020B0604030504040204" pitchFamily="50" charset="-128"/>
            </a:endParaRPr>
          </a:p>
          <a:p>
            <a:pPr algn="l"/>
            <a:r>
              <a:rPr lang="en-US" altLang="ja-JP" sz="1800" dirty="0">
                <a:latin typeface="Fujitsu Sans" panose="020B0404060202020204" pitchFamily="34" charset="0"/>
                <a:ea typeface="Meiryo UI" panose="020B0604030504040204" pitchFamily="50" charset="-128"/>
              </a:rPr>
              <a:t>@Test</a:t>
            </a:r>
          </a:p>
          <a:p>
            <a:pPr algn="l"/>
            <a:r>
              <a:rPr lang="en-US" altLang="ja-JP" sz="1800" dirty="0">
                <a:latin typeface="Fujitsu Sans" panose="020B0404060202020204" pitchFamily="34" charset="0"/>
                <a:ea typeface="Meiryo UI" panose="020B0604030504040204" pitchFamily="50" charset="-128"/>
              </a:rPr>
              <a:t>public void </a:t>
            </a:r>
            <a:r>
              <a:rPr lang="en-US" altLang="ja-JP" sz="1800" b="1" dirty="0">
                <a:solidFill>
                  <a:srgbClr val="FF0000"/>
                </a:solidFill>
                <a:latin typeface="Fujitsu Sans" panose="020B0404060202020204" pitchFamily="34" charset="0"/>
                <a:ea typeface="Meiryo UI" panose="020B0604030504040204" pitchFamily="50" charset="-128"/>
              </a:rPr>
              <a:t>addReturns0WhenArgumentsAre0and0</a:t>
            </a:r>
            <a:r>
              <a:rPr lang="en-US" altLang="ja-JP" sz="1800" dirty="0">
                <a:latin typeface="Fujitsu Sans" panose="020B0404060202020204" pitchFamily="34" charset="0"/>
                <a:ea typeface="Meiryo UI" panose="020B0604030504040204" pitchFamily="50" charset="-128"/>
              </a:rPr>
              <a:t>() {</a:t>
            </a:r>
          </a:p>
          <a:p>
            <a:pPr algn="l"/>
            <a:r>
              <a:rPr lang="en-US" altLang="ja-JP" sz="1800" dirty="0">
                <a:latin typeface="Fujitsu Sans" panose="020B0404060202020204" pitchFamily="34" charset="0"/>
                <a:ea typeface="Meiryo UI" panose="020B0604030504040204" pitchFamily="50" charset="-128"/>
              </a:rPr>
              <a:t>    Calculator </a:t>
            </a:r>
            <a:r>
              <a:rPr lang="en-US" altLang="ja-JP" sz="1800" dirty="0" err="1">
                <a:latin typeface="Fujitsu Sans" panose="020B0404060202020204" pitchFamily="34" charset="0"/>
                <a:ea typeface="Meiryo UI" panose="020B0604030504040204" pitchFamily="50" charset="-128"/>
              </a:rPr>
              <a:t>calculator</a:t>
            </a:r>
            <a:r>
              <a:rPr lang="en-US" altLang="ja-JP" sz="1800" dirty="0">
                <a:latin typeface="Fujitsu Sans" panose="020B0404060202020204" pitchFamily="34" charset="0"/>
                <a:ea typeface="Meiryo UI" panose="020B0604030504040204" pitchFamily="50" charset="-128"/>
              </a:rPr>
              <a:t> = new Calculator();</a:t>
            </a:r>
          </a:p>
          <a:p>
            <a:pPr algn="l"/>
            <a:r>
              <a:rPr lang="en-US" altLang="ja-JP" sz="1800" dirty="0">
                <a:latin typeface="Fujitsu Sans" panose="020B0404060202020204" pitchFamily="34" charset="0"/>
                <a:ea typeface="Meiryo UI" panose="020B0604030504040204" pitchFamily="50" charset="-128"/>
              </a:rPr>
              <a:t>    </a:t>
            </a:r>
            <a:r>
              <a:rPr lang="en-US" altLang="ja-JP" sz="1800" dirty="0" err="1">
                <a:latin typeface="Fujitsu Sans" panose="020B0404060202020204" pitchFamily="34" charset="0"/>
                <a:ea typeface="Meiryo UI" panose="020B0604030504040204" pitchFamily="50" charset="-128"/>
              </a:rPr>
              <a:t>assertEquals</a:t>
            </a:r>
            <a:r>
              <a:rPr lang="en-US" altLang="ja-JP" sz="1800" dirty="0">
                <a:latin typeface="Fujitsu Sans" panose="020B0404060202020204" pitchFamily="34" charset="0"/>
                <a:ea typeface="Meiryo UI" panose="020B0604030504040204" pitchFamily="50" charset="-128"/>
              </a:rPr>
              <a:t>(0, </a:t>
            </a:r>
            <a:r>
              <a:rPr lang="en-US" altLang="ja-JP" sz="1800" dirty="0" err="1">
                <a:latin typeface="Fujitsu Sans" panose="020B0404060202020204" pitchFamily="34" charset="0"/>
                <a:ea typeface="Meiryo UI" panose="020B0604030504040204" pitchFamily="50" charset="-128"/>
              </a:rPr>
              <a:t>calculator.add</a:t>
            </a:r>
            <a:r>
              <a:rPr lang="en-US" altLang="ja-JP" sz="1800" dirty="0">
                <a:latin typeface="Fujitsu Sans" panose="020B0404060202020204" pitchFamily="34" charset="0"/>
                <a:ea typeface="Meiryo UI" panose="020B0604030504040204" pitchFamily="50" charset="-128"/>
              </a:rPr>
              <a:t>(0, 0));</a:t>
            </a:r>
          </a:p>
          <a:p>
            <a:pPr algn="l"/>
            <a:r>
              <a:rPr lang="en-US" altLang="ja-JP" sz="1800" dirty="0">
                <a:latin typeface="Fujitsu Sans" panose="020B0404060202020204" pitchFamily="34" charset="0"/>
                <a:ea typeface="Meiryo UI" panose="020B0604030504040204" pitchFamily="50" charset="-128"/>
              </a:rPr>
              <a:t>}</a:t>
            </a:r>
            <a:r>
              <a:rPr kumimoji="1" lang="en-US" altLang="ja-JP" sz="1800" b="1" dirty="0" smtClean="0">
                <a:solidFill>
                  <a:srgbClr val="FF0000"/>
                </a:solidFill>
                <a:latin typeface="Fujitsu Sans" panose="020B0404060202020204" pitchFamily="34" charset="0"/>
                <a:ea typeface="Meiryo UI" panose="020B0604030504040204" pitchFamily="50" charset="-128"/>
              </a:rPr>
              <a:t/>
            </a:r>
            <a:br>
              <a:rPr kumimoji="1" lang="en-US" altLang="ja-JP" sz="1800" b="1" dirty="0" smtClean="0">
                <a:solidFill>
                  <a:srgbClr val="FF0000"/>
                </a:solidFill>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
            </a:r>
            <a:br>
              <a:rPr kumimoji="1" lang="en-US" altLang="ja-JP" sz="1800" dirty="0" smtClean="0">
                <a:latin typeface="Fujitsu Sans" panose="020B0404060202020204" pitchFamily="34" charset="0"/>
                <a:ea typeface="Meiryo UI" panose="020B0604030504040204" pitchFamily="50" charset="-128"/>
              </a:rPr>
            </a:br>
            <a:endParaRPr kumimoji="1" lang="ja-JP" altLang="en-US" sz="1800" dirty="0" smtClean="0">
              <a:latin typeface="Fujitsu Sans" panose="020B0404060202020204" pitchFamily="34" charset="0"/>
              <a:ea typeface="Meiryo UI" panose="020B0604030504040204" pitchFamily="50" charset="-128"/>
            </a:endParaRPr>
          </a:p>
        </p:txBody>
      </p:sp>
      <p:sp>
        <p:nvSpPr>
          <p:cNvPr id="9" name="テキスト ボックス 8"/>
          <p:cNvSpPr txBox="1"/>
          <p:nvPr/>
        </p:nvSpPr>
        <p:spPr>
          <a:xfrm>
            <a:off x="360356" y="1050652"/>
            <a:ext cx="9376851" cy="2246769"/>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In JUnit, </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Test Method = Test Case</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So the method name must be identified as test case.</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Also to name methods “What to check for this case?” is better</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pic>
        <p:nvPicPr>
          <p:cNvPr id="4" name="図 3"/>
          <p:cNvPicPr>
            <a:picLocks noChangeAspect="1"/>
          </p:cNvPicPr>
          <p:nvPr/>
        </p:nvPicPr>
        <p:blipFill rotWithShape="1">
          <a:blip r:embed="rId3"/>
          <a:srcRect l="3132" t="65168" r="19109" b="6571"/>
          <a:stretch/>
        </p:blipFill>
        <p:spPr>
          <a:xfrm>
            <a:off x="5881959" y="5169309"/>
            <a:ext cx="3855247" cy="1232060"/>
          </a:xfrm>
          <a:prstGeom prst="rect">
            <a:avLst/>
          </a:prstGeom>
          <a:ln>
            <a:solidFill>
              <a:schemeClr val="tx1">
                <a:lumMod val="65000"/>
                <a:lumOff val="35000"/>
              </a:schemeClr>
            </a:solidFill>
          </a:ln>
        </p:spPr>
      </p:pic>
    </p:spTree>
    <p:extLst>
      <p:ext uri="{BB962C8B-B14F-4D97-AF65-F5344CB8AC3E}">
        <p14:creationId xmlns:p14="http://schemas.microsoft.com/office/powerpoint/2010/main" val="3516283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The name of Test Method(JUnit 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46</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 Test Code</a:t>
            </a:r>
          </a:p>
        </p:txBody>
      </p:sp>
      <p:sp>
        <p:nvSpPr>
          <p:cNvPr id="10" name="メモ 9"/>
          <p:cNvSpPr/>
          <p:nvPr/>
        </p:nvSpPr>
        <p:spPr bwMode="gray">
          <a:xfrm>
            <a:off x="657176" y="2564733"/>
            <a:ext cx="8783210" cy="3808358"/>
          </a:xfrm>
          <a:prstGeom prst="foldedCorner">
            <a:avLst>
              <a:gd name="adj" fmla="val 11330"/>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latin typeface="Fujitsu Sans" panose="020B0404060202020204" pitchFamily="34" charset="0"/>
                <a:ea typeface="Meiryo UI" panose="020B0604030504040204" pitchFamily="50" charset="-128"/>
              </a:rPr>
              <a:t>@Test</a:t>
            </a:r>
          </a:p>
          <a:p>
            <a:pPr algn="l"/>
            <a:r>
              <a:rPr lang="en-US" altLang="ja-JP" sz="1800" b="1" dirty="0">
                <a:solidFill>
                  <a:srgbClr val="FF0000"/>
                </a:solidFill>
                <a:latin typeface="Fujitsu Sans" panose="020B0404060202020204" pitchFamily="34" charset="0"/>
                <a:ea typeface="Meiryo UI" panose="020B0604030504040204" pitchFamily="50" charset="-128"/>
              </a:rPr>
              <a:t>@</a:t>
            </a:r>
            <a:r>
              <a:rPr lang="en-US" altLang="ja-JP" sz="1800" b="1" dirty="0" err="1">
                <a:solidFill>
                  <a:srgbClr val="FF0000"/>
                </a:solidFill>
                <a:latin typeface="Fujitsu Sans" panose="020B0404060202020204" pitchFamily="34" charset="0"/>
                <a:ea typeface="Meiryo UI" panose="020B0604030504040204" pitchFamily="50" charset="-128"/>
              </a:rPr>
              <a:t>DisplayName</a:t>
            </a:r>
            <a:r>
              <a:rPr lang="en-US" altLang="ja-JP" sz="1800" dirty="0">
                <a:latin typeface="Fujitsu Sans" panose="020B0404060202020204" pitchFamily="34" charset="0"/>
                <a:ea typeface="Meiryo UI" panose="020B0604030504040204" pitchFamily="50" charset="-128"/>
              </a:rPr>
              <a:t>("1 + 1 = 2")</a:t>
            </a:r>
          </a:p>
          <a:p>
            <a:pPr algn="l"/>
            <a:r>
              <a:rPr lang="en-US" altLang="ja-JP" sz="1800" dirty="0">
                <a:latin typeface="Fujitsu Sans" panose="020B0404060202020204" pitchFamily="34" charset="0"/>
                <a:ea typeface="Meiryo UI" panose="020B0604030504040204" pitchFamily="50" charset="-128"/>
              </a:rPr>
              <a:t>public void test001() {</a:t>
            </a:r>
          </a:p>
          <a:p>
            <a:pPr algn="l"/>
            <a:r>
              <a:rPr lang="en-US" altLang="ja-JP" sz="1800" dirty="0">
                <a:latin typeface="Fujitsu Sans" panose="020B0404060202020204" pitchFamily="34" charset="0"/>
                <a:ea typeface="Meiryo UI" panose="020B0604030504040204" pitchFamily="50" charset="-128"/>
              </a:rPr>
              <a:t>    Calculator </a:t>
            </a:r>
            <a:r>
              <a:rPr lang="en-US" altLang="ja-JP" sz="1800" dirty="0" err="1">
                <a:latin typeface="Fujitsu Sans" panose="020B0404060202020204" pitchFamily="34" charset="0"/>
                <a:ea typeface="Meiryo UI" panose="020B0604030504040204" pitchFamily="50" charset="-128"/>
              </a:rPr>
              <a:t>calculator</a:t>
            </a:r>
            <a:r>
              <a:rPr lang="en-US" altLang="ja-JP" sz="1800" dirty="0">
                <a:latin typeface="Fujitsu Sans" panose="020B0404060202020204" pitchFamily="34" charset="0"/>
                <a:ea typeface="Meiryo UI" panose="020B0604030504040204" pitchFamily="50" charset="-128"/>
              </a:rPr>
              <a:t> = new Calculator();</a:t>
            </a:r>
          </a:p>
          <a:p>
            <a:pPr algn="l"/>
            <a:r>
              <a:rPr lang="en-US" altLang="ja-JP" sz="1800" dirty="0">
                <a:latin typeface="Fujitsu Sans" panose="020B0404060202020204" pitchFamily="34" charset="0"/>
                <a:ea typeface="Meiryo UI" panose="020B0604030504040204" pitchFamily="50" charset="-128"/>
              </a:rPr>
              <a:t>    </a:t>
            </a:r>
            <a:r>
              <a:rPr lang="en-US" altLang="ja-JP" sz="1800" dirty="0" err="1">
                <a:latin typeface="Fujitsu Sans" panose="020B0404060202020204" pitchFamily="34" charset="0"/>
                <a:ea typeface="Meiryo UI" panose="020B0604030504040204" pitchFamily="50" charset="-128"/>
              </a:rPr>
              <a:t>assertEquals</a:t>
            </a:r>
            <a:r>
              <a:rPr lang="en-US" altLang="ja-JP" sz="1800" dirty="0">
                <a:latin typeface="Fujitsu Sans" panose="020B0404060202020204" pitchFamily="34" charset="0"/>
                <a:ea typeface="Meiryo UI" panose="020B0604030504040204" pitchFamily="50" charset="-128"/>
              </a:rPr>
              <a:t>(2, </a:t>
            </a:r>
            <a:r>
              <a:rPr lang="en-US" altLang="ja-JP" sz="1800" dirty="0" err="1">
                <a:latin typeface="Fujitsu Sans" panose="020B0404060202020204" pitchFamily="34" charset="0"/>
                <a:ea typeface="Meiryo UI" panose="020B0604030504040204" pitchFamily="50" charset="-128"/>
              </a:rPr>
              <a:t>calculator.add</a:t>
            </a:r>
            <a:r>
              <a:rPr lang="en-US" altLang="ja-JP" sz="1800" dirty="0">
                <a:latin typeface="Fujitsu Sans" panose="020B0404060202020204" pitchFamily="34" charset="0"/>
                <a:ea typeface="Meiryo UI" panose="020B0604030504040204" pitchFamily="50" charset="-128"/>
              </a:rPr>
              <a:t>(1, 1));</a:t>
            </a:r>
          </a:p>
          <a:p>
            <a:pPr algn="l"/>
            <a:r>
              <a:rPr lang="en-US" altLang="ja-JP" sz="1800" dirty="0">
                <a:latin typeface="Fujitsu Sans" panose="020B0404060202020204" pitchFamily="34" charset="0"/>
                <a:ea typeface="Meiryo UI" panose="020B0604030504040204" pitchFamily="50" charset="-128"/>
              </a:rPr>
              <a:t>}</a:t>
            </a:r>
          </a:p>
          <a:p>
            <a:pPr algn="l"/>
            <a:endParaRPr lang="en-US" altLang="ja-JP" sz="1800" dirty="0">
              <a:latin typeface="Fujitsu Sans" panose="020B0404060202020204" pitchFamily="34" charset="0"/>
              <a:ea typeface="Meiryo UI" panose="020B0604030504040204" pitchFamily="50" charset="-128"/>
            </a:endParaRPr>
          </a:p>
          <a:p>
            <a:pPr algn="l"/>
            <a:r>
              <a:rPr lang="en-US" altLang="ja-JP" sz="1800" dirty="0">
                <a:latin typeface="Fujitsu Sans" panose="020B0404060202020204" pitchFamily="34" charset="0"/>
                <a:ea typeface="Meiryo UI" panose="020B0604030504040204" pitchFamily="50" charset="-128"/>
              </a:rPr>
              <a:t>@Test</a:t>
            </a:r>
          </a:p>
          <a:p>
            <a:pPr algn="l"/>
            <a:r>
              <a:rPr lang="en-US" altLang="ja-JP" sz="1800" b="1" dirty="0">
                <a:solidFill>
                  <a:srgbClr val="FF0000"/>
                </a:solidFill>
                <a:latin typeface="Fujitsu Sans" panose="020B0404060202020204" pitchFamily="34" charset="0"/>
                <a:ea typeface="Meiryo UI" panose="020B0604030504040204" pitchFamily="50" charset="-128"/>
              </a:rPr>
              <a:t>@</a:t>
            </a:r>
            <a:r>
              <a:rPr lang="en-US" altLang="ja-JP" sz="1800" b="1" dirty="0" err="1">
                <a:solidFill>
                  <a:srgbClr val="FF0000"/>
                </a:solidFill>
                <a:latin typeface="Fujitsu Sans" panose="020B0404060202020204" pitchFamily="34" charset="0"/>
                <a:ea typeface="Meiryo UI" panose="020B0604030504040204" pitchFamily="50" charset="-128"/>
              </a:rPr>
              <a:t>DisplayName</a:t>
            </a:r>
            <a:r>
              <a:rPr lang="en-US" altLang="ja-JP" sz="1800" dirty="0">
                <a:latin typeface="Fujitsu Sans" panose="020B0404060202020204" pitchFamily="34" charset="0"/>
                <a:ea typeface="Meiryo UI" panose="020B0604030504040204" pitchFamily="50" charset="-128"/>
              </a:rPr>
              <a:t>("0 + 0 = 0")</a:t>
            </a:r>
          </a:p>
          <a:p>
            <a:pPr algn="l"/>
            <a:r>
              <a:rPr lang="en-US" altLang="ja-JP" sz="1800" dirty="0">
                <a:latin typeface="Fujitsu Sans" panose="020B0404060202020204" pitchFamily="34" charset="0"/>
                <a:ea typeface="Meiryo UI" panose="020B0604030504040204" pitchFamily="50" charset="-128"/>
              </a:rPr>
              <a:t>public void test002() {</a:t>
            </a:r>
          </a:p>
          <a:p>
            <a:pPr algn="l"/>
            <a:r>
              <a:rPr lang="en-US" altLang="ja-JP" sz="1800" dirty="0">
                <a:latin typeface="Fujitsu Sans" panose="020B0404060202020204" pitchFamily="34" charset="0"/>
                <a:ea typeface="Meiryo UI" panose="020B0604030504040204" pitchFamily="50" charset="-128"/>
              </a:rPr>
              <a:t>    Calculator </a:t>
            </a:r>
            <a:r>
              <a:rPr lang="en-US" altLang="ja-JP" sz="1800" dirty="0" err="1">
                <a:latin typeface="Fujitsu Sans" panose="020B0404060202020204" pitchFamily="34" charset="0"/>
                <a:ea typeface="Meiryo UI" panose="020B0604030504040204" pitchFamily="50" charset="-128"/>
              </a:rPr>
              <a:t>calculator</a:t>
            </a:r>
            <a:r>
              <a:rPr lang="en-US" altLang="ja-JP" sz="1800" dirty="0">
                <a:latin typeface="Fujitsu Sans" panose="020B0404060202020204" pitchFamily="34" charset="0"/>
                <a:ea typeface="Meiryo UI" panose="020B0604030504040204" pitchFamily="50" charset="-128"/>
              </a:rPr>
              <a:t> = new Calculator();</a:t>
            </a:r>
          </a:p>
          <a:p>
            <a:pPr algn="l"/>
            <a:r>
              <a:rPr lang="en-US" altLang="ja-JP" sz="1800" dirty="0">
                <a:latin typeface="Fujitsu Sans" panose="020B0404060202020204" pitchFamily="34" charset="0"/>
                <a:ea typeface="Meiryo UI" panose="020B0604030504040204" pitchFamily="50" charset="-128"/>
              </a:rPr>
              <a:t>    </a:t>
            </a:r>
            <a:r>
              <a:rPr lang="en-US" altLang="ja-JP" sz="1800" dirty="0" err="1">
                <a:latin typeface="Fujitsu Sans" panose="020B0404060202020204" pitchFamily="34" charset="0"/>
                <a:ea typeface="Meiryo UI" panose="020B0604030504040204" pitchFamily="50" charset="-128"/>
              </a:rPr>
              <a:t>assertEquals</a:t>
            </a:r>
            <a:r>
              <a:rPr lang="en-US" altLang="ja-JP" sz="1800" dirty="0">
                <a:latin typeface="Fujitsu Sans" panose="020B0404060202020204" pitchFamily="34" charset="0"/>
                <a:ea typeface="Meiryo UI" panose="020B0604030504040204" pitchFamily="50" charset="-128"/>
              </a:rPr>
              <a:t>(0, </a:t>
            </a:r>
            <a:r>
              <a:rPr lang="en-US" altLang="ja-JP" sz="1800" dirty="0" err="1">
                <a:latin typeface="Fujitsu Sans" panose="020B0404060202020204" pitchFamily="34" charset="0"/>
                <a:ea typeface="Meiryo UI" panose="020B0604030504040204" pitchFamily="50" charset="-128"/>
              </a:rPr>
              <a:t>calculator.add</a:t>
            </a:r>
            <a:r>
              <a:rPr lang="en-US" altLang="ja-JP" sz="1800" dirty="0">
                <a:latin typeface="Fujitsu Sans" panose="020B0404060202020204" pitchFamily="34" charset="0"/>
                <a:ea typeface="Meiryo UI" panose="020B0604030504040204" pitchFamily="50" charset="-128"/>
              </a:rPr>
              <a:t>(0, 0));</a:t>
            </a:r>
          </a:p>
          <a:p>
            <a:pPr algn="l"/>
            <a:r>
              <a:rPr lang="en-US" altLang="ja-JP" sz="1800" dirty="0">
                <a:latin typeface="Fujitsu Sans" panose="020B0404060202020204" pitchFamily="34" charset="0"/>
                <a:ea typeface="Meiryo UI" panose="020B0604030504040204" pitchFamily="50" charset="-128"/>
              </a:rPr>
              <a:t>}</a:t>
            </a:r>
            <a:r>
              <a:rPr kumimoji="1" lang="en-US" altLang="ja-JP" sz="1800" b="1" dirty="0" smtClean="0">
                <a:solidFill>
                  <a:srgbClr val="FF0000"/>
                </a:solidFill>
                <a:latin typeface="Fujitsu Sans" panose="020B0404060202020204" pitchFamily="34" charset="0"/>
                <a:ea typeface="Meiryo UI" panose="020B0604030504040204" pitchFamily="50" charset="-128"/>
              </a:rPr>
              <a:t/>
            </a:r>
            <a:br>
              <a:rPr kumimoji="1" lang="en-US" altLang="ja-JP" sz="1800" b="1" dirty="0" smtClean="0">
                <a:solidFill>
                  <a:srgbClr val="FF0000"/>
                </a:solidFill>
                <a:latin typeface="Fujitsu Sans" panose="020B0404060202020204" pitchFamily="34" charset="0"/>
                <a:ea typeface="Meiryo UI" panose="020B0604030504040204" pitchFamily="50" charset="-128"/>
              </a:rPr>
            </a:br>
            <a:r>
              <a:rPr kumimoji="1" lang="en-US" altLang="ja-JP" sz="1800" dirty="0" smtClean="0">
                <a:latin typeface="Fujitsu Sans" panose="020B0404060202020204" pitchFamily="34" charset="0"/>
                <a:ea typeface="Meiryo UI" panose="020B0604030504040204" pitchFamily="50" charset="-128"/>
              </a:rPr>
              <a:t/>
            </a:r>
            <a:br>
              <a:rPr kumimoji="1" lang="en-US" altLang="ja-JP" sz="1800" dirty="0" smtClean="0">
                <a:latin typeface="Fujitsu Sans" panose="020B0404060202020204" pitchFamily="34" charset="0"/>
                <a:ea typeface="Meiryo UI" panose="020B0604030504040204" pitchFamily="50" charset="-128"/>
              </a:rPr>
            </a:br>
            <a:endParaRPr kumimoji="1" lang="ja-JP" altLang="en-US" sz="1800" dirty="0" smtClean="0">
              <a:latin typeface="Fujitsu Sans" panose="020B0404060202020204" pitchFamily="34" charset="0"/>
              <a:ea typeface="Meiryo UI" panose="020B0604030504040204" pitchFamily="50" charset="-128"/>
            </a:endParaRPr>
          </a:p>
        </p:txBody>
      </p:sp>
      <p:sp>
        <p:nvSpPr>
          <p:cNvPr id="9" name="テキスト ボックス 8"/>
          <p:cNvSpPr txBox="1"/>
          <p:nvPr/>
        </p:nvSpPr>
        <p:spPr>
          <a:xfrm>
            <a:off x="360356" y="1050652"/>
            <a:ext cx="9376851" cy="1384995"/>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In JUnit 5, it is possible to give Test Case name by </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DisplayName</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annotation</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It enable more flexible name form rather than method name</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51319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 Phase Testing</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47</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Basic Test Code</a:t>
            </a:r>
          </a:p>
        </p:txBody>
      </p:sp>
      <p:sp>
        <p:nvSpPr>
          <p:cNvPr id="10" name="メモ 9"/>
          <p:cNvSpPr/>
          <p:nvPr/>
        </p:nvSpPr>
        <p:spPr bwMode="gray">
          <a:xfrm>
            <a:off x="657176" y="4001506"/>
            <a:ext cx="8783210" cy="2510130"/>
          </a:xfrm>
          <a:prstGeom prst="foldedCorner">
            <a:avLst>
              <a:gd name="adj" fmla="val 11330"/>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a:latin typeface="Fujitsu Sans" panose="020B0404060202020204" pitchFamily="34" charset="0"/>
                <a:ea typeface="Meiryo UI" panose="020B0604030504040204" pitchFamily="50" charset="-128"/>
              </a:rPr>
              <a:t>public void addReturns2WhenArgumentsAre1and1() {</a:t>
            </a:r>
          </a:p>
          <a:p>
            <a:pPr algn="l"/>
            <a:r>
              <a:rPr lang="en-US" altLang="ja-JP" sz="1600" dirty="0">
                <a:latin typeface="Fujitsu Sans" panose="020B0404060202020204" pitchFamily="34" charset="0"/>
                <a:ea typeface="Meiryo UI" panose="020B0604030504040204" pitchFamily="50" charset="-128"/>
              </a:rPr>
              <a:t>    // </a:t>
            </a:r>
            <a:r>
              <a:rPr lang="en-US" altLang="ja-JP" sz="1600" dirty="0" smtClean="0">
                <a:latin typeface="Fujitsu Sans" panose="020B0404060202020204" pitchFamily="34" charset="0"/>
                <a:ea typeface="Meiryo UI" panose="020B0604030504040204" pitchFamily="50" charset="-128"/>
              </a:rPr>
              <a:t>1. setup</a:t>
            </a:r>
            <a:endParaRPr lang="en-US" altLang="ja-JP" sz="1600" dirty="0">
              <a:latin typeface="Fujitsu Sans" panose="020B0404060202020204" pitchFamily="34" charset="0"/>
              <a:ea typeface="Meiryo UI" panose="020B0604030504040204" pitchFamily="50" charset="-128"/>
            </a:endParaRPr>
          </a:p>
          <a:p>
            <a:pPr algn="l"/>
            <a:r>
              <a:rPr lang="en-US" altLang="ja-JP" sz="1600" dirty="0">
                <a:latin typeface="Fujitsu Sans" panose="020B0404060202020204" pitchFamily="34" charset="0"/>
                <a:ea typeface="Meiryo UI" panose="020B0604030504040204" pitchFamily="50" charset="-128"/>
              </a:rPr>
              <a:t>    Calculator </a:t>
            </a:r>
            <a:r>
              <a:rPr lang="en-US" altLang="ja-JP" sz="1600" dirty="0" err="1">
                <a:latin typeface="Fujitsu Sans" panose="020B0404060202020204" pitchFamily="34" charset="0"/>
                <a:ea typeface="Meiryo UI" panose="020B0604030504040204" pitchFamily="50" charset="-128"/>
              </a:rPr>
              <a:t>calculator</a:t>
            </a:r>
            <a:r>
              <a:rPr lang="en-US" altLang="ja-JP" sz="1600" dirty="0">
                <a:latin typeface="Fujitsu Sans" panose="020B0404060202020204" pitchFamily="34" charset="0"/>
                <a:ea typeface="Meiryo UI" panose="020B0604030504040204" pitchFamily="50" charset="-128"/>
              </a:rPr>
              <a:t> = new Calculator();</a:t>
            </a:r>
          </a:p>
          <a:p>
            <a:pPr algn="l"/>
            <a:r>
              <a:rPr lang="en-US" altLang="ja-JP" sz="1600" dirty="0" smtClean="0">
                <a:latin typeface="Fujitsu Sans" panose="020B0404060202020204" pitchFamily="34" charset="0"/>
                <a:ea typeface="Meiryo UI" panose="020B0604030504040204" pitchFamily="50" charset="-128"/>
              </a:rPr>
              <a:t>    </a:t>
            </a:r>
            <a:r>
              <a:rPr lang="en-US" altLang="ja-JP" sz="1600" dirty="0">
                <a:latin typeface="Fujitsu Sans" panose="020B0404060202020204" pitchFamily="34" charset="0"/>
                <a:ea typeface="Meiryo UI" panose="020B0604030504040204" pitchFamily="50" charset="-128"/>
              </a:rPr>
              <a:t>// </a:t>
            </a:r>
            <a:r>
              <a:rPr lang="en-US" altLang="ja-JP" sz="1600" dirty="0" smtClean="0">
                <a:latin typeface="Fujitsu Sans" panose="020B0404060202020204" pitchFamily="34" charset="0"/>
                <a:ea typeface="Meiryo UI" panose="020B0604030504040204" pitchFamily="50" charset="-128"/>
              </a:rPr>
              <a:t>2. exercise</a:t>
            </a:r>
            <a:endParaRPr lang="en-US" altLang="ja-JP" sz="1600" dirty="0">
              <a:latin typeface="Fujitsu Sans" panose="020B0404060202020204" pitchFamily="34" charset="0"/>
              <a:ea typeface="Meiryo UI" panose="020B0604030504040204" pitchFamily="50" charset="-128"/>
            </a:endParaRPr>
          </a:p>
          <a:p>
            <a:pPr algn="l"/>
            <a:r>
              <a:rPr lang="en-US" altLang="ja-JP" sz="1600" dirty="0">
                <a:latin typeface="Fujitsu Sans" panose="020B0404060202020204" pitchFamily="34" charset="0"/>
                <a:ea typeface="Meiryo UI" panose="020B0604030504040204" pitchFamily="50" charset="-128"/>
              </a:rPr>
              <a:t>    </a:t>
            </a:r>
            <a:r>
              <a:rPr lang="en-US" altLang="ja-JP" sz="1600" dirty="0" err="1">
                <a:latin typeface="Fujitsu Sans" panose="020B0404060202020204" pitchFamily="34" charset="0"/>
                <a:ea typeface="Meiryo UI" panose="020B0604030504040204" pitchFamily="50" charset="-128"/>
              </a:rPr>
              <a:t>int</a:t>
            </a:r>
            <a:r>
              <a:rPr lang="en-US" altLang="ja-JP" sz="1600" dirty="0">
                <a:latin typeface="Fujitsu Sans" panose="020B0404060202020204" pitchFamily="34" charset="0"/>
                <a:ea typeface="Meiryo UI" panose="020B0604030504040204" pitchFamily="50" charset="-128"/>
              </a:rPr>
              <a:t> result = </a:t>
            </a:r>
            <a:r>
              <a:rPr lang="en-US" altLang="ja-JP" sz="1600" dirty="0" err="1">
                <a:latin typeface="Fujitsu Sans" panose="020B0404060202020204" pitchFamily="34" charset="0"/>
                <a:ea typeface="Meiryo UI" panose="020B0604030504040204" pitchFamily="50" charset="-128"/>
              </a:rPr>
              <a:t>calculator.add</a:t>
            </a:r>
            <a:r>
              <a:rPr lang="en-US" altLang="ja-JP" sz="1600" dirty="0">
                <a:latin typeface="Fujitsu Sans" panose="020B0404060202020204" pitchFamily="34" charset="0"/>
                <a:ea typeface="Meiryo UI" panose="020B0604030504040204" pitchFamily="50" charset="-128"/>
              </a:rPr>
              <a:t>(1, 1);</a:t>
            </a:r>
          </a:p>
          <a:p>
            <a:pPr algn="l"/>
            <a:r>
              <a:rPr lang="en-US" altLang="ja-JP" sz="1600" dirty="0" smtClean="0">
                <a:latin typeface="Fujitsu Sans" panose="020B0404060202020204" pitchFamily="34" charset="0"/>
                <a:ea typeface="Meiryo UI" panose="020B0604030504040204" pitchFamily="50" charset="-128"/>
              </a:rPr>
              <a:t>    </a:t>
            </a:r>
            <a:r>
              <a:rPr lang="en-US" altLang="ja-JP" sz="1600" dirty="0">
                <a:latin typeface="Fujitsu Sans" panose="020B0404060202020204" pitchFamily="34" charset="0"/>
                <a:ea typeface="Meiryo UI" panose="020B0604030504040204" pitchFamily="50" charset="-128"/>
              </a:rPr>
              <a:t>// </a:t>
            </a:r>
            <a:r>
              <a:rPr lang="en-US" altLang="ja-JP" sz="1600" dirty="0" smtClean="0">
                <a:latin typeface="Fujitsu Sans" panose="020B0404060202020204" pitchFamily="34" charset="0"/>
                <a:ea typeface="Meiryo UI" panose="020B0604030504040204" pitchFamily="50" charset="-128"/>
              </a:rPr>
              <a:t>3. verify</a:t>
            </a:r>
            <a:endParaRPr lang="en-US" altLang="ja-JP" sz="1600" dirty="0">
              <a:latin typeface="Fujitsu Sans" panose="020B0404060202020204" pitchFamily="34" charset="0"/>
              <a:ea typeface="Meiryo UI" panose="020B0604030504040204" pitchFamily="50" charset="-128"/>
            </a:endParaRPr>
          </a:p>
          <a:p>
            <a:pPr algn="l"/>
            <a:r>
              <a:rPr lang="en-US" altLang="ja-JP" sz="1600" dirty="0">
                <a:latin typeface="Fujitsu Sans" panose="020B0404060202020204" pitchFamily="34" charset="0"/>
                <a:ea typeface="Meiryo UI" panose="020B0604030504040204" pitchFamily="50" charset="-128"/>
              </a:rPr>
              <a:t>    </a:t>
            </a:r>
            <a:r>
              <a:rPr lang="en-US" altLang="ja-JP" sz="1600" dirty="0" err="1">
                <a:latin typeface="Fujitsu Sans" panose="020B0404060202020204" pitchFamily="34" charset="0"/>
                <a:ea typeface="Meiryo UI" panose="020B0604030504040204" pitchFamily="50" charset="-128"/>
              </a:rPr>
              <a:t>assertEquals</a:t>
            </a:r>
            <a:r>
              <a:rPr lang="en-US" altLang="ja-JP" sz="1600" dirty="0">
                <a:latin typeface="Fujitsu Sans" panose="020B0404060202020204" pitchFamily="34" charset="0"/>
                <a:ea typeface="Meiryo UI" panose="020B0604030504040204" pitchFamily="50" charset="-128"/>
              </a:rPr>
              <a:t>(2, result);</a:t>
            </a:r>
          </a:p>
          <a:p>
            <a:pPr algn="l"/>
            <a:r>
              <a:rPr lang="en-US" altLang="ja-JP" sz="1600" dirty="0" smtClean="0">
                <a:latin typeface="Fujitsu Sans" panose="020B0404060202020204" pitchFamily="34" charset="0"/>
                <a:ea typeface="Meiryo UI" panose="020B0604030504040204" pitchFamily="50" charset="-128"/>
              </a:rPr>
              <a:t>    </a:t>
            </a:r>
            <a:r>
              <a:rPr lang="en-US" altLang="ja-JP" sz="1600" dirty="0">
                <a:latin typeface="Fujitsu Sans" panose="020B0404060202020204" pitchFamily="34" charset="0"/>
                <a:ea typeface="Meiryo UI" panose="020B0604030504040204" pitchFamily="50" charset="-128"/>
              </a:rPr>
              <a:t>// </a:t>
            </a:r>
            <a:r>
              <a:rPr lang="en-US" altLang="ja-JP" sz="1600" dirty="0" smtClean="0">
                <a:latin typeface="Fujitsu Sans" panose="020B0404060202020204" pitchFamily="34" charset="0"/>
                <a:ea typeface="Meiryo UI" panose="020B0604030504040204" pitchFamily="50" charset="-128"/>
              </a:rPr>
              <a:t>4. tear </a:t>
            </a:r>
            <a:r>
              <a:rPr lang="en-US" altLang="ja-JP" sz="1600" dirty="0">
                <a:latin typeface="Fujitsu Sans" panose="020B0404060202020204" pitchFamily="34" charset="0"/>
                <a:ea typeface="Meiryo UI" panose="020B0604030504040204" pitchFamily="50" charset="-128"/>
              </a:rPr>
              <a:t>down</a:t>
            </a:r>
          </a:p>
          <a:p>
            <a:pPr algn="l"/>
            <a:r>
              <a:rPr lang="en-US" altLang="ja-JP" sz="1600" dirty="0">
                <a:latin typeface="Fujitsu Sans" panose="020B0404060202020204" pitchFamily="34" charset="0"/>
                <a:ea typeface="Meiryo UI" panose="020B0604030504040204" pitchFamily="50" charset="-128"/>
              </a:rPr>
              <a:t>    calculator = null;</a:t>
            </a:r>
          </a:p>
          <a:p>
            <a:pPr algn="l"/>
            <a:r>
              <a:rPr lang="en-US" altLang="ja-JP" sz="1600" dirty="0">
                <a:latin typeface="Fujitsu Sans" panose="020B0404060202020204" pitchFamily="34" charset="0"/>
                <a:ea typeface="Meiryo UI" panose="020B0604030504040204" pitchFamily="50" charset="-128"/>
              </a:rPr>
              <a:t>}</a:t>
            </a:r>
            <a:endParaRPr kumimoji="1" lang="ja-JP" altLang="en-US" sz="1600" dirty="0" smtClean="0">
              <a:latin typeface="Fujitsu Sans" panose="020B0404060202020204" pitchFamily="34" charset="0"/>
              <a:ea typeface="Meiryo UI" panose="020B0604030504040204" pitchFamily="50" charset="-128"/>
            </a:endParaRPr>
          </a:p>
        </p:txBody>
      </p:sp>
      <p:sp>
        <p:nvSpPr>
          <p:cNvPr id="9" name="テキスト ボックス 8"/>
          <p:cNvSpPr txBox="1"/>
          <p:nvPr/>
        </p:nvSpPr>
        <p:spPr>
          <a:xfrm>
            <a:off x="187018" y="1024920"/>
            <a:ext cx="9550190" cy="1384995"/>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Most of test cases consist of following phases.</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To think this phases and write as comment or separate method,</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readability of test code will be increase.</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テキスト ボックス 3"/>
          <p:cNvSpPr txBox="1"/>
          <p:nvPr/>
        </p:nvSpPr>
        <p:spPr>
          <a:xfrm>
            <a:off x="831272" y="2405474"/>
            <a:ext cx="7708392" cy="1569660"/>
          </a:xfrm>
          <a:prstGeom prst="rect">
            <a:avLst/>
          </a:prstGeom>
          <a:noFill/>
        </p:spPr>
        <p:txBody>
          <a:bodyPr wrap="none" rtlCol="0">
            <a:spAutoFit/>
          </a:bodyPr>
          <a:lstStyle/>
          <a:p>
            <a:pPr marL="342900" indent="-342900" algn="l">
              <a:buFont typeface="+mj-lt"/>
              <a:buAutoNum type="arabicPeriod"/>
            </a:pP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Setup         :  Set up environments for test (DB, files, etc.)</a:t>
            </a:r>
          </a:p>
          <a:p>
            <a:pPr marL="342900" indent="-342900" algn="l">
              <a:buFont typeface="+mj-lt"/>
              <a:buAutoNum type="arabicPeriod"/>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Exercise     :  Execute test target</a:t>
            </a:r>
          </a:p>
          <a:p>
            <a:pPr marL="342900" indent="-342900" algn="l">
              <a:buFont typeface="+mj-lt"/>
              <a:buAutoNum type="arabicPeriod"/>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Verify         :  </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E</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xamine if the result was same as expected</a:t>
            </a:r>
            <a:endPar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Tear Down :  Finalize and clean-up environments</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1360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57214"/>
            <a:ext cx="4600575" cy="1527459"/>
          </a:xfrm>
        </p:spPr>
        <p:txBody>
          <a:bodyPr/>
          <a:lstStyle/>
          <a:p>
            <a:r>
              <a:rPr kumimoji="1" lang="en-US" altLang="ja-JP" dirty="0" smtClean="0"/>
              <a:t>Assertion</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434691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Agenda</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a:t>
            </a:fld>
            <a:endParaRPr lang="en-US" altLang="ja-JP" dirty="0"/>
          </a:p>
        </p:txBody>
      </p:sp>
      <p:sp>
        <p:nvSpPr>
          <p:cNvPr id="34" name="テキスト ボックス 33">
            <a:extLst>
              <a:ext uri="{FF2B5EF4-FFF2-40B4-BE49-F238E27FC236}">
                <a16:creationId xmlns:a16="http://schemas.microsoft.com/office/drawing/2014/main" xmlns="" id="{BB09656B-958A-4AFD-9F25-79213744E826}"/>
              </a:ext>
            </a:extLst>
          </p:cNvPr>
          <p:cNvSpPr txBox="1"/>
          <p:nvPr/>
        </p:nvSpPr>
        <p:spPr>
          <a:xfrm>
            <a:off x="348344" y="934434"/>
            <a:ext cx="9388864" cy="5509200"/>
          </a:xfrm>
          <a:prstGeom prst="rect">
            <a:avLst/>
          </a:prstGeom>
          <a:noFill/>
        </p:spPr>
        <p:txBody>
          <a:bodyPr wrap="square" rtlCol="0">
            <a:spAutoFit/>
          </a:bodyPr>
          <a:lstStyle/>
          <a:p>
            <a:pPr marL="342900" indent="-342900" algn="l">
              <a:buFont typeface="+mj-lt"/>
              <a:buAutoNum type="arabicPeriod"/>
            </a:pP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What’s Automated Unit Test?</a:t>
            </a: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Important Things to Implement Test Code</a:t>
            </a: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What’s JUnit?</a:t>
            </a: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Quick Start</a:t>
            </a: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Basic Test Code</a:t>
            </a: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Assertion</a:t>
            </a: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Grouping Test Cases</a:t>
            </a:r>
          </a:p>
          <a:p>
            <a:pPr marL="342900" indent="-342900" algn="l">
              <a:buFont typeface="+mj-lt"/>
              <a:buAutoNum type="arabicPeriod"/>
            </a:pP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Column:Test</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Fixture</a:t>
            </a:r>
          </a:p>
          <a:p>
            <a:pPr marL="342900" indent="-342900" algn="l">
              <a:buFont typeface="+mj-lt"/>
              <a:buAutoNum type="arabicPeriod"/>
            </a:pP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Column:Slow</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Test Problem</a:t>
            </a: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Other Useful features</a:t>
            </a:r>
          </a:p>
          <a:p>
            <a:pPr marL="342900" indent="-342900" algn="l">
              <a:buFont typeface="+mj-lt"/>
              <a:buAutoNum type="arabicPeriod"/>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Test Double</a:t>
            </a:r>
            <a:endParaRPr kumimoji="1" lang="ja-JP" altLang="en-US" sz="32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057358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What’s assertion?</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49</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Assertion</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9" name="テキスト ボックス 8"/>
          <p:cNvSpPr txBox="1"/>
          <p:nvPr/>
        </p:nvSpPr>
        <p:spPr>
          <a:xfrm>
            <a:off x="491818" y="1024920"/>
            <a:ext cx="7917891" cy="954107"/>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Assertion is to </a:t>
            </a:r>
            <a:r>
              <a:rPr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confirm</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whether the </a:t>
            </a:r>
            <a:r>
              <a:rPr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actual result </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was same as </a:t>
            </a:r>
            <a:r>
              <a:rPr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expected result</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7" name="テキスト ボックス 6"/>
          <p:cNvSpPr txBox="1"/>
          <p:nvPr/>
        </p:nvSpPr>
        <p:spPr>
          <a:xfrm>
            <a:off x="491818" y="2082381"/>
            <a:ext cx="7917891" cy="954107"/>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Since there are so many assertion methods,</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will introduce the most basic one</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8" name="正方形/長方形 7"/>
          <p:cNvSpPr/>
          <p:nvPr/>
        </p:nvSpPr>
        <p:spPr bwMode="gray">
          <a:xfrm>
            <a:off x="779318" y="3181405"/>
            <a:ext cx="8331200" cy="809157"/>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3200" b="1" dirty="0" err="1" smtClean="0">
                <a:solidFill>
                  <a:schemeClr val="tx1"/>
                </a:solidFill>
                <a:latin typeface="+mn-lt"/>
              </a:rPr>
              <a:t>assertEquals</a:t>
            </a:r>
            <a:r>
              <a:rPr lang="en-US" altLang="ja-JP" sz="3200" b="1" dirty="0" smtClean="0">
                <a:solidFill>
                  <a:schemeClr val="tx1"/>
                </a:solidFill>
                <a:latin typeface="+mn-lt"/>
              </a:rPr>
              <a:t>(</a:t>
            </a:r>
            <a:r>
              <a:rPr lang="en-US" altLang="ja-JP" sz="3200" b="1" dirty="0" err="1" smtClean="0">
                <a:solidFill>
                  <a:schemeClr val="tx1"/>
                </a:solidFill>
                <a:latin typeface="+mn-lt"/>
              </a:rPr>
              <a:t>expected_result</a:t>
            </a:r>
            <a:r>
              <a:rPr lang="en-US" altLang="ja-JP" sz="3200" b="1" dirty="0" smtClean="0">
                <a:solidFill>
                  <a:schemeClr val="tx1"/>
                </a:solidFill>
                <a:latin typeface="+mn-lt"/>
              </a:rPr>
              <a:t>, </a:t>
            </a:r>
            <a:r>
              <a:rPr lang="en-US" altLang="ja-JP" sz="3200" b="1" dirty="0" err="1" smtClean="0">
                <a:solidFill>
                  <a:schemeClr val="tx1"/>
                </a:solidFill>
                <a:latin typeface="+mn-lt"/>
              </a:rPr>
              <a:t>actual_result</a:t>
            </a:r>
            <a:r>
              <a:rPr lang="en-US" altLang="ja-JP" sz="3200" b="1" dirty="0" smtClean="0">
                <a:solidFill>
                  <a:schemeClr val="tx1"/>
                </a:solidFill>
                <a:latin typeface="+mn-lt"/>
              </a:rPr>
              <a:t>);</a:t>
            </a:r>
            <a:endParaRPr lang="en-US" altLang="ja-JP" sz="3200" b="1" dirty="0">
              <a:solidFill>
                <a:schemeClr val="tx1"/>
              </a:solidFill>
              <a:latin typeface="+mn-lt"/>
            </a:endParaRPr>
          </a:p>
        </p:txBody>
      </p:sp>
      <p:sp>
        <p:nvSpPr>
          <p:cNvPr id="11" name="テキスト ボックス 10"/>
          <p:cNvSpPr txBox="1"/>
          <p:nvPr/>
        </p:nvSpPr>
        <p:spPr>
          <a:xfrm>
            <a:off x="409695" y="4242441"/>
            <a:ext cx="9414182" cy="2246769"/>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This method compares both and if different,</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throws exception.</a:t>
            </a:r>
            <a:b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(if primitive, compare by “==“, if objects, compare by “equals”)</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r>
            <a:b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r>
            <a:b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And if exception was thrown, JUnit </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recognize that the test case was </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failed</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81497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What’s assertion?</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50</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Assertion</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9" name="テキスト ボックス 8"/>
          <p:cNvSpPr txBox="1"/>
          <p:nvPr/>
        </p:nvSpPr>
        <p:spPr>
          <a:xfrm>
            <a:off x="491818" y="1024920"/>
            <a:ext cx="8818437" cy="523220"/>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If write as bellow, the message will be set to exception</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8" name="正方形/長方形 7"/>
          <p:cNvSpPr/>
          <p:nvPr/>
        </p:nvSpPr>
        <p:spPr bwMode="gray">
          <a:xfrm>
            <a:off x="935163" y="2077887"/>
            <a:ext cx="7931746" cy="6561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2400" b="1" dirty="0" err="1" smtClean="0">
                <a:solidFill>
                  <a:schemeClr val="tx1"/>
                </a:solidFill>
                <a:latin typeface="+mn-lt"/>
              </a:rPr>
              <a:t>assertEquals</a:t>
            </a:r>
            <a:r>
              <a:rPr lang="en-US" altLang="ja-JP" sz="2400" b="1" dirty="0" smtClean="0">
                <a:solidFill>
                  <a:schemeClr val="tx1"/>
                </a:solidFill>
                <a:latin typeface="+mn-lt"/>
              </a:rPr>
              <a:t>(“message”, </a:t>
            </a:r>
            <a:r>
              <a:rPr lang="en-US" altLang="ja-JP" sz="2400" b="1" dirty="0" err="1" smtClean="0">
                <a:solidFill>
                  <a:schemeClr val="tx1"/>
                </a:solidFill>
                <a:latin typeface="+mn-lt"/>
              </a:rPr>
              <a:t>expected_result</a:t>
            </a:r>
            <a:r>
              <a:rPr lang="en-US" altLang="ja-JP" sz="2400" b="1" dirty="0" smtClean="0">
                <a:solidFill>
                  <a:schemeClr val="tx1"/>
                </a:solidFill>
                <a:latin typeface="+mn-lt"/>
              </a:rPr>
              <a:t>, </a:t>
            </a:r>
            <a:r>
              <a:rPr lang="en-US" altLang="ja-JP" sz="2400" b="1" dirty="0" err="1" smtClean="0">
                <a:solidFill>
                  <a:schemeClr val="tx1"/>
                </a:solidFill>
                <a:latin typeface="+mn-lt"/>
              </a:rPr>
              <a:t>actual_result</a:t>
            </a:r>
            <a:r>
              <a:rPr lang="en-US" altLang="ja-JP" sz="2400" b="1" dirty="0" smtClean="0">
                <a:solidFill>
                  <a:schemeClr val="tx1"/>
                </a:solidFill>
                <a:latin typeface="+mn-lt"/>
              </a:rPr>
              <a:t>);</a:t>
            </a:r>
            <a:endParaRPr lang="en-US" altLang="ja-JP" sz="2400" b="1" dirty="0">
              <a:solidFill>
                <a:schemeClr val="tx1"/>
              </a:solidFill>
              <a:latin typeface="+mn-lt"/>
            </a:endParaRPr>
          </a:p>
        </p:txBody>
      </p:sp>
      <p:sp>
        <p:nvSpPr>
          <p:cNvPr id="10" name="テキスト ボックス 9"/>
          <p:cNvSpPr txBox="1"/>
          <p:nvPr/>
        </p:nvSpPr>
        <p:spPr>
          <a:xfrm>
            <a:off x="735436" y="1616221"/>
            <a:ext cx="1036309" cy="461665"/>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JUnit 4</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2" name="正方形/長方形 11"/>
          <p:cNvSpPr/>
          <p:nvPr/>
        </p:nvSpPr>
        <p:spPr bwMode="gray">
          <a:xfrm>
            <a:off x="935163" y="3624300"/>
            <a:ext cx="7931746" cy="6561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2400" b="1" dirty="0" err="1" smtClean="0">
                <a:solidFill>
                  <a:schemeClr val="tx1"/>
                </a:solidFill>
                <a:latin typeface="+mn-lt"/>
              </a:rPr>
              <a:t>assertEquals</a:t>
            </a:r>
            <a:r>
              <a:rPr lang="en-US" altLang="ja-JP" sz="2400" b="1" dirty="0" smtClean="0">
                <a:solidFill>
                  <a:schemeClr val="tx1"/>
                </a:solidFill>
                <a:latin typeface="+mn-lt"/>
              </a:rPr>
              <a:t>(</a:t>
            </a:r>
            <a:r>
              <a:rPr lang="en-US" altLang="ja-JP" sz="2400" b="1" dirty="0" err="1" smtClean="0">
                <a:solidFill>
                  <a:schemeClr val="tx1"/>
                </a:solidFill>
                <a:latin typeface="+mn-lt"/>
              </a:rPr>
              <a:t>expected_result</a:t>
            </a:r>
            <a:r>
              <a:rPr lang="en-US" altLang="ja-JP" sz="2400" b="1" dirty="0" smtClean="0">
                <a:solidFill>
                  <a:schemeClr val="tx1"/>
                </a:solidFill>
                <a:latin typeface="+mn-lt"/>
              </a:rPr>
              <a:t>, </a:t>
            </a:r>
            <a:r>
              <a:rPr lang="en-US" altLang="ja-JP" sz="2400" b="1" dirty="0" err="1" smtClean="0">
                <a:solidFill>
                  <a:schemeClr val="tx1"/>
                </a:solidFill>
                <a:latin typeface="+mn-lt"/>
              </a:rPr>
              <a:t>actual_result</a:t>
            </a:r>
            <a:r>
              <a:rPr lang="en-US" altLang="ja-JP" sz="2400" b="1" dirty="0" smtClean="0">
                <a:solidFill>
                  <a:schemeClr val="tx1"/>
                </a:solidFill>
                <a:latin typeface="+mn-lt"/>
              </a:rPr>
              <a:t>, “message”);</a:t>
            </a:r>
            <a:endParaRPr lang="en-US" altLang="ja-JP" sz="2400" b="1" dirty="0">
              <a:solidFill>
                <a:schemeClr val="tx1"/>
              </a:solidFill>
              <a:latin typeface="+mn-lt"/>
            </a:endParaRPr>
          </a:p>
        </p:txBody>
      </p:sp>
      <p:sp>
        <p:nvSpPr>
          <p:cNvPr id="13" name="テキスト ボックス 12"/>
          <p:cNvSpPr txBox="1"/>
          <p:nvPr/>
        </p:nvSpPr>
        <p:spPr>
          <a:xfrm>
            <a:off x="735436" y="3162634"/>
            <a:ext cx="1036309" cy="461665"/>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JUnit 5</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4" name="正方形/長方形 13">
            <a:extLst>
              <a:ext uri="{FF2B5EF4-FFF2-40B4-BE49-F238E27FC236}">
                <a16:creationId xmlns:a16="http://schemas.microsoft.com/office/drawing/2014/main" xmlns="" id="{904A1B75-ED39-455B-B23C-B7A0917C3507}"/>
              </a:ext>
            </a:extLst>
          </p:cNvPr>
          <p:cNvSpPr/>
          <p:nvPr/>
        </p:nvSpPr>
        <p:spPr bwMode="gray">
          <a:xfrm>
            <a:off x="372237" y="5170713"/>
            <a:ext cx="9116320" cy="1017639"/>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a:t>
            </a:r>
            <a:r>
              <a:rPr kumimoji="1" lang="en-US" altLang="ja-JP" sz="1800" b="1" kern="0" dirty="0" smtClean="0">
                <a:solidFill>
                  <a:schemeClr val="bg1"/>
                </a:solidFill>
                <a:latin typeface="Fujitsu Sans" panose="020B0404060202020204" pitchFamily="34" charset="0"/>
                <a:ea typeface="Meiryo UI" panose="020B0604030504040204" pitchFamily="50" charset="-128"/>
              </a:rPr>
              <a:t>details and more assertion </a:t>
            </a:r>
            <a:r>
              <a:rPr kumimoji="1" lang="en-US" altLang="ja-JP" sz="1800" b="1" kern="0" dirty="0" err="1" smtClean="0">
                <a:solidFill>
                  <a:schemeClr val="bg1"/>
                </a:solidFill>
                <a:latin typeface="Fujitsu Sans" panose="020B0404060202020204" pitchFamily="34" charset="0"/>
                <a:ea typeface="Meiryo UI" panose="020B0604030504040204" pitchFamily="50" charset="-128"/>
              </a:rPr>
              <a:t>apis</a:t>
            </a:r>
            <a:r>
              <a:rPr kumimoji="1" lang="en-US" altLang="ja-JP" sz="1800" b="1" kern="0" dirty="0" smtClean="0">
                <a:solidFill>
                  <a:schemeClr val="bg1"/>
                </a:solidFill>
                <a:latin typeface="Fujitsu Sans" panose="020B0404060202020204" pitchFamily="34" charset="0"/>
                <a:ea typeface="Meiryo UI" panose="020B0604030504040204" pitchFamily="50" charset="-128"/>
              </a:rPr>
              <a:t>…</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5" name="正方形/長方形 14">
            <a:extLst>
              <a:ext uri="{FF2B5EF4-FFF2-40B4-BE49-F238E27FC236}">
                <a16:creationId xmlns:a16="http://schemas.microsoft.com/office/drawing/2014/main" xmlns="" id="{0F9C65CE-ACFE-49F0-8186-09321560DBDE}"/>
              </a:ext>
            </a:extLst>
          </p:cNvPr>
          <p:cNvSpPr/>
          <p:nvPr/>
        </p:nvSpPr>
        <p:spPr bwMode="gray">
          <a:xfrm>
            <a:off x="477642" y="5495387"/>
            <a:ext cx="8905510" cy="604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JUnit 4 : https://</a:t>
            </a:r>
            <a:r>
              <a:rPr lang="en-US" altLang="ja-JP" sz="1600" kern="0" dirty="0" smtClean="0">
                <a:latin typeface="Fujitsu Sans" panose="020B0404060202020204" pitchFamily="34" charset="0"/>
                <a:ea typeface="Meiryo UI" panose="020B0604030504040204" pitchFamily="50" charset="-128"/>
              </a:rPr>
              <a:t>github.com/junit-team/junit4/wiki/Assertions</a:t>
            </a:r>
          </a:p>
          <a:p>
            <a:pPr algn="l"/>
            <a:r>
              <a:rPr lang="en-US" altLang="ja-JP" sz="1600" kern="0" dirty="0" smtClean="0">
                <a:latin typeface="Fujitsu Sans" panose="020B0404060202020204" pitchFamily="34" charset="0"/>
                <a:ea typeface="Meiryo UI" panose="020B0604030504040204" pitchFamily="50" charset="-128"/>
              </a:rPr>
              <a:t>JUnit 5 : </a:t>
            </a:r>
            <a:r>
              <a:rPr lang="en-US" altLang="ja-JP" sz="1600" dirty="0"/>
              <a:t>https://junit.org/junit5/docs/current/user-guide/#</a:t>
            </a:r>
            <a:r>
              <a:rPr lang="en-US" altLang="ja-JP" sz="1600" dirty="0" smtClean="0"/>
              <a:t>writing-tests-assertions</a:t>
            </a:r>
            <a:endParaRPr lang="en-US" altLang="ja-JP" sz="1600" dirty="0"/>
          </a:p>
        </p:txBody>
      </p:sp>
    </p:spTree>
    <p:extLst>
      <p:ext uri="{BB962C8B-B14F-4D97-AF65-F5344CB8AC3E}">
        <p14:creationId xmlns:p14="http://schemas.microsoft.com/office/powerpoint/2010/main" val="955119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Ref : </a:t>
            </a:r>
            <a:r>
              <a:rPr lang="en-US" altLang="ja-JP" dirty="0" err="1" smtClean="0"/>
              <a:t>assertThat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51</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Assertion</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9" name="テキスト ボックス 8"/>
          <p:cNvSpPr txBox="1"/>
          <p:nvPr/>
        </p:nvSpPr>
        <p:spPr>
          <a:xfrm>
            <a:off x="491818" y="1024920"/>
            <a:ext cx="8818437" cy="523220"/>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In JUnit 4, general purpose assertion method is provided</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8" name="正方形/長方形 7"/>
          <p:cNvSpPr/>
          <p:nvPr/>
        </p:nvSpPr>
        <p:spPr bwMode="gray">
          <a:xfrm>
            <a:off x="935163" y="2159146"/>
            <a:ext cx="7931746" cy="656160"/>
          </a:xfrm>
          <a:prstGeom prst="rect">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3200" b="1" dirty="0" err="1">
                <a:solidFill>
                  <a:schemeClr val="tx1"/>
                </a:solidFill>
                <a:latin typeface="+mn-lt"/>
              </a:rPr>
              <a:t>assertThat</a:t>
            </a:r>
            <a:r>
              <a:rPr lang="en-US" altLang="ja-JP" sz="3200" b="1" dirty="0">
                <a:solidFill>
                  <a:schemeClr val="tx1"/>
                </a:solidFill>
                <a:latin typeface="+mn-lt"/>
              </a:rPr>
              <a:t>(actual, is(expected))</a:t>
            </a:r>
          </a:p>
        </p:txBody>
      </p:sp>
      <p:sp>
        <p:nvSpPr>
          <p:cNvPr id="10" name="テキスト ボックス 9"/>
          <p:cNvSpPr txBox="1"/>
          <p:nvPr/>
        </p:nvSpPr>
        <p:spPr>
          <a:xfrm>
            <a:off x="735436" y="1697480"/>
            <a:ext cx="1036309" cy="461665"/>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JUnit 4</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4" name="正方形/長方形 13">
            <a:extLst>
              <a:ext uri="{FF2B5EF4-FFF2-40B4-BE49-F238E27FC236}">
                <a16:creationId xmlns:a16="http://schemas.microsoft.com/office/drawing/2014/main" xmlns="" id="{904A1B75-ED39-455B-B23C-B7A0917C3507}"/>
              </a:ext>
            </a:extLst>
          </p:cNvPr>
          <p:cNvSpPr/>
          <p:nvPr/>
        </p:nvSpPr>
        <p:spPr bwMode="gray">
          <a:xfrm>
            <a:off x="372237" y="5170713"/>
            <a:ext cx="9116320" cy="1017639"/>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a:t>
            </a:r>
            <a:r>
              <a:rPr kumimoji="1" lang="en-US" altLang="ja-JP" sz="1800" b="1" kern="0" dirty="0" smtClean="0">
                <a:solidFill>
                  <a:schemeClr val="bg1"/>
                </a:solidFill>
                <a:latin typeface="Fujitsu Sans" panose="020B0404060202020204" pitchFamily="34" charset="0"/>
                <a:ea typeface="Meiryo UI" panose="020B0604030504040204" pitchFamily="50" charset="-128"/>
              </a:rPr>
              <a:t>details and more assertion </a:t>
            </a:r>
            <a:r>
              <a:rPr kumimoji="1" lang="en-US" altLang="ja-JP" sz="1800" b="1" kern="0" dirty="0" err="1" smtClean="0">
                <a:solidFill>
                  <a:schemeClr val="bg1"/>
                </a:solidFill>
                <a:latin typeface="Fujitsu Sans" panose="020B0404060202020204" pitchFamily="34" charset="0"/>
                <a:ea typeface="Meiryo UI" panose="020B0604030504040204" pitchFamily="50" charset="-128"/>
              </a:rPr>
              <a:t>apis</a:t>
            </a:r>
            <a:r>
              <a:rPr kumimoji="1" lang="en-US" altLang="ja-JP" sz="1800" b="1" kern="0" dirty="0" smtClean="0">
                <a:solidFill>
                  <a:schemeClr val="bg1"/>
                </a:solidFill>
                <a:latin typeface="Fujitsu Sans" panose="020B0404060202020204" pitchFamily="34" charset="0"/>
                <a:ea typeface="Meiryo UI" panose="020B0604030504040204" pitchFamily="50" charset="-128"/>
              </a:rPr>
              <a:t>…</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5" name="正方形/長方形 14">
            <a:extLst>
              <a:ext uri="{FF2B5EF4-FFF2-40B4-BE49-F238E27FC236}">
                <a16:creationId xmlns:a16="http://schemas.microsoft.com/office/drawing/2014/main" xmlns="" id="{0F9C65CE-ACFE-49F0-8186-09321560DBDE}"/>
              </a:ext>
            </a:extLst>
          </p:cNvPr>
          <p:cNvSpPr/>
          <p:nvPr/>
        </p:nvSpPr>
        <p:spPr bwMode="gray">
          <a:xfrm>
            <a:off x="477642" y="5495387"/>
            <a:ext cx="8905510" cy="604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a:latin typeface="Fujitsu Sans" panose="020B0404060202020204" pitchFamily="34" charset="0"/>
                <a:ea typeface="Meiryo UI" panose="020B0604030504040204" pitchFamily="50" charset="-128"/>
              </a:rPr>
              <a:t>JUnit 4 </a:t>
            </a:r>
            <a:r>
              <a:rPr lang="en-US" altLang="ja-JP" sz="1600" kern="0" dirty="0" smtClean="0">
                <a:latin typeface="Fujitsu Sans" panose="020B0404060202020204" pitchFamily="34" charset="0"/>
                <a:ea typeface="Meiryo UI" panose="020B0604030504040204" pitchFamily="50" charset="-128"/>
              </a:rPr>
              <a:t>: </a:t>
            </a:r>
            <a:r>
              <a:rPr lang="en-US" altLang="ja-JP" sz="1600" dirty="0" smtClean="0"/>
              <a:t>https</a:t>
            </a:r>
            <a:r>
              <a:rPr lang="en-US" altLang="ja-JP" sz="1600" dirty="0"/>
              <a:t>://</a:t>
            </a:r>
            <a:r>
              <a:rPr lang="en-US" altLang="ja-JP" sz="1600" dirty="0" smtClean="0"/>
              <a:t>github.com/junit-team/junit4/wiki/Matchers-and-assertthat</a:t>
            </a:r>
            <a:endParaRPr lang="en-US" altLang="ja-JP" sz="1600" kern="0" dirty="0" smtClean="0">
              <a:latin typeface="Fujitsu Sans" panose="020B0404060202020204" pitchFamily="34" charset="0"/>
              <a:ea typeface="Meiryo UI" panose="020B0604030504040204" pitchFamily="50" charset="-128"/>
            </a:endParaRPr>
          </a:p>
          <a:p>
            <a:pPr algn="l"/>
            <a:r>
              <a:rPr lang="en-US" altLang="ja-JP" sz="1600" kern="0" dirty="0" smtClean="0">
                <a:latin typeface="Fujitsu Sans" panose="020B0404060202020204" pitchFamily="34" charset="0"/>
                <a:ea typeface="Meiryo UI" panose="020B0604030504040204" pitchFamily="50" charset="-128"/>
              </a:rPr>
              <a:t>JUnit 5 : </a:t>
            </a:r>
            <a:r>
              <a:rPr lang="en-US" altLang="ja-JP" sz="1600" dirty="0" smtClean="0"/>
              <a:t>deleted from default features</a:t>
            </a:r>
            <a:endParaRPr lang="en-US" altLang="ja-JP" sz="1600" dirty="0"/>
          </a:p>
        </p:txBody>
      </p:sp>
      <p:sp>
        <p:nvSpPr>
          <p:cNvPr id="16" name="テキスト ボックス 15"/>
          <p:cNvSpPr txBox="1"/>
          <p:nvPr/>
        </p:nvSpPr>
        <p:spPr>
          <a:xfrm>
            <a:off x="491818" y="3276973"/>
            <a:ext cx="8818437" cy="1384995"/>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The second argument is </a:t>
            </a:r>
            <a:r>
              <a:rPr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Matcher Object </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which is used</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to check the result. (example is “is()” matcher).</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It is possible to extend and create your own Matcher.</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84873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Ref : Grouping Assertions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52</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Assertion</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9" name="テキスト ボックス 8"/>
          <p:cNvSpPr txBox="1"/>
          <p:nvPr/>
        </p:nvSpPr>
        <p:spPr>
          <a:xfrm>
            <a:off x="491818" y="1024920"/>
            <a:ext cx="8818437" cy="523220"/>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In JUnit 5, it is possible to group assertions</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0" name="テキスト ボックス 9"/>
          <p:cNvSpPr txBox="1"/>
          <p:nvPr/>
        </p:nvSpPr>
        <p:spPr>
          <a:xfrm>
            <a:off x="5315753" y="1697480"/>
            <a:ext cx="1036309" cy="461665"/>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JUnit 5</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1" name="メモ 10"/>
          <p:cNvSpPr/>
          <p:nvPr/>
        </p:nvSpPr>
        <p:spPr bwMode="gray">
          <a:xfrm>
            <a:off x="5432164" y="2159145"/>
            <a:ext cx="4178060" cy="3105582"/>
          </a:xfrm>
          <a:prstGeom prst="foldedCorner">
            <a:avLst>
              <a:gd name="adj" fmla="val 11330"/>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a:latin typeface="Fujitsu Sans" panose="020B0404060202020204" pitchFamily="34" charset="0"/>
                <a:ea typeface="Meiryo UI" panose="020B0604030504040204" pitchFamily="50" charset="-128"/>
              </a:rPr>
              <a:t>@Test</a:t>
            </a:r>
          </a:p>
          <a:p>
            <a:pPr algn="l"/>
            <a:r>
              <a:rPr lang="en-US" altLang="ja-JP" sz="1600" dirty="0">
                <a:latin typeface="Fujitsu Sans" panose="020B0404060202020204" pitchFamily="34" charset="0"/>
                <a:ea typeface="Meiryo UI" panose="020B0604030504040204" pitchFamily="50" charset="-128"/>
              </a:rPr>
              <a:t>public void </a:t>
            </a:r>
            <a:r>
              <a:rPr lang="en-US" altLang="ja-JP" sz="1600" dirty="0" err="1">
                <a:latin typeface="Fujitsu Sans" panose="020B0404060202020204" pitchFamily="34" charset="0"/>
                <a:ea typeface="Meiryo UI" panose="020B0604030504040204" pitchFamily="50" charset="-128"/>
              </a:rPr>
              <a:t>groupAssersion</a:t>
            </a:r>
            <a:r>
              <a:rPr lang="en-US" altLang="ja-JP" sz="1600" dirty="0">
                <a:latin typeface="Fujitsu Sans" panose="020B0404060202020204" pitchFamily="34" charset="0"/>
                <a:ea typeface="Meiryo UI" panose="020B0604030504040204" pitchFamily="50" charset="-128"/>
              </a:rPr>
              <a:t>() throws Exception {</a:t>
            </a:r>
          </a:p>
          <a:p>
            <a:pPr algn="l"/>
            <a:r>
              <a:rPr lang="en-US" altLang="ja-JP" sz="1600" dirty="0">
                <a:latin typeface="Fujitsu Sans" panose="020B0404060202020204" pitchFamily="34" charset="0"/>
                <a:ea typeface="Meiryo UI" panose="020B0604030504040204" pitchFamily="50" charset="-128"/>
              </a:rPr>
              <a:t>    String </a:t>
            </a:r>
            <a:r>
              <a:rPr lang="en-US" altLang="ja-JP" sz="1600" dirty="0" err="1">
                <a:latin typeface="Fujitsu Sans" panose="020B0404060202020204" pitchFamily="34" charset="0"/>
                <a:ea typeface="Meiryo UI" panose="020B0604030504040204" pitchFamily="50" charset="-128"/>
              </a:rPr>
              <a:t>valueA</a:t>
            </a:r>
            <a:r>
              <a:rPr lang="en-US" altLang="ja-JP" sz="1600" dirty="0">
                <a:latin typeface="Fujitsu Sans" panose="020B0404060202020204" pitchFamily="34" charset="0"/>
                <a:ea typeface="Meiryo UI" panose="020B0604030504040204" pitchFamily="50" charset="-128"/>
              </a:rPr>
              <a:t> = "Foo";</a:t>
            </a:r>
          </a:p>
          <a:p>
            <a:pPr algn="l"/>
            <a:r>
              <a:rPr lang="en-US" altLang="ja-JP" sz="1600" dirty="0">
                <a:latin typeface="Fujitsu Sans" panose="020B0404060202020204" pitchFamily="34" charset="0"/>
                <a:ea typeface="Meiryo UI" panose="020B0604030504040204" pitchFamily="50" charset="-128"/>
              </a:rPr>
              <a:t>    String </a:t>
            </a:r>
            <a:r>
              <a:rPr lang="en-US" altLang="ja-JP" sz="1600" dirty="0" err="1">
                <a:latin typeface="Fujitsu Sans" panose="020B0404060202020204" pitchFamily="34" charset="0"/>
                <a:ea typeface="Meiryo UI" panose="020B0604030504040204" pitchFamily="50" charset="-128"/>
              </a:rPr>
              <a:t>valueB</a:t>
            </a:r>
            <a:r>
              <a:rPr lang="en-US" altLang="ja-JP" sz="1600" dirty="0">
                <a:latin typeface="Fujitsu Sans" panose="020B0404060202020204" pitchFamily="34" charset="0"/>
                <a:ea typeface="Meiryo UI" panose="020B0604030504040204" pitchFamily="50" charset="-128"/>
              </a:rPr>
              <a:t> = "Bar";</a:t>
            </a:r>
          </a:p>
          <a:p>
            <a:pPr algn="l"/>
            <a:r>
              <a:rPr lang="en-US" altLang="ja-JP" sz="1600" dirty="0">
                <a:latin typeface="Fujitsu Sans" panose="020B0404060202020204" pitchFamily="34" charset="0"/>
                <a:ea typeface="Meiryo UI" panose="020B0604030504040204" pitchFamily="50" charset="-128"/>
              </a:rPr>
              <a:t>    String </a:t>
            </a:r>
            <a:r>
              <a:rPr lang="en-US" altLang="ja-JP" sz="1600" dirty="0" err="1">
                <a:latin typeface="Fujitsu Sans" panose="020B0404060202020204" pitchFamily="34" charset="0"/>
                <a:ea typeface="Meiryo UI" panose="020B0604030504040204" pitchFamily="50" charset="-128"/>
              </a:rPr>
              <a:t>valueC</a:t>
            </a:r>
            <a:r>
              <a:rPr lang="en-US" altLang="ja-JP" sz="1600" dirty="0">
                <a:latin typeface="Fujitsu Sans" panose="020B0404060202020204" pitchFamily="34" charset="0"/>
                <a:ea typeface="Meiryo UI" panose="020B0604030504040204" pitchFamily="50" charset="-128"/>
              </a:rPr>
              <a:t> = "</a:t>
            </a:r>
            <a:r>
              <a:rPr lang="en-US" altLang="ja-JP" sz="1600" dirty="0" err="1">
                <a:latin typeface="Fujitsu Sans" panose="020B0404060202020204" pitchFamily="34" charset="0"/>
                <a:ea typeface="Meiryo UI" panose="020B0604030504040204" pitchFamily="50" charset="-128"/>
              </a:rPr>
              <a:t>Hoge</a:t>
            </a:r>
            <a:r>
              <a:rPr lang="en-US" altLang="ja-JP" sz="1600" dirty="0">
                <a:latin typeface="Fujitsu Sans" panose="020B0404060202020204" pitchFamily="34" charset="0"/>
                <a:ea typeface="Meiryo UI" panose="020B0604030504040204" pitchFamily="50" charset="-128"/>
              </a:rPr>
              <a:t>";</a:t>
            </a:r>
          </a:p>
          <a:p>
            <a:pPr algn="l"/>
            <a:endParaRPr lang="en-US" altLang="ja-JP" sz="1600" dirty="0">
              <a:latin typeface="Fujitsu Sans" panose="020B0404060202020204" pitchFamily="34" charset="0"/>
              <a:ea typeface="Meiryo UI" panose="020B0604030504040204" pitchFamily="50" charset="-128"/>
            </a:endParaRPr>
          </a:p>
          <a:p>
            <a:pPr algn="l"/>
            <a:r>
              <a:rPr lang="en-US" altLang="ja-JP" sz="1600" b="1" dirty="0">
                <a:solidFill>
                  <a:srgbClr val="FF0000"/>
                </a:solidFill>
                <a:latin typeface="Fujitsu Sans" panose="020B0404060202020204" pitchFamily="34" charset="0"/>
                <a:ea typeface="Meiryo UI" panose="020B0604030504040204" pitchFamily="50" charset="-128"/>
              </a:rPr>
              <a:t>    </a:t>
            </a:r>
            <a:r>
              <a:rPr lang="en-US" altLang="ja-JP" sz="1600" b="1" dirty="0" err="1">
                <a:solidFill>
                  <a:srgbClr val="FF0000"/>
                </a:solidFill>
                <a:latin typeface="Fujitsu Sans" panose="020B0404060202020204" pitchFamily="34" charset="0"/>
                <a:ea typeface="Meiryo UI" panose="020B0604030504040204" pitchFamily="50" charset="-128"/>
              </a:rPr>
              <a:t>assertAll</a:t>
            </a:r>
            <a:r>
              <a:rPr lang="en-US" altLang="ja-JP" sz="1600" b="1" dirty="0">
                <a:solidFill>
                  <a:srgbClr val="FF0000"/>
                </a:solidFill>
                <a:latin typeface="Fujitsu Sans" panose="020B0404060202020204" pitchFamily="34" charset="0"/>
                <a:ea typeface="Meiryo UI" panose="020B0604030504040204" pitchFamily="50" charset="-128"/>
              </a:rPr>
              <a:t>("group",</a:t>
            </a:r>
          </a:p>
          <a:p>
            <a:pPr algn="l"/>
            <a:r>
              <a:rPr lang="en-US" altLang="ja-JP" sz="1600" b="1" dirty="0">
                <a:solidFill>
                  <a:srgbClr val="FF0000"/>
                </a:solidFill>
                <a:latin typeface="Fujitsu Sans" panose="020B0404060202020204" pitchFamily="34" charset="0"/>
                <a:ea typeface="Meiryo UI" panose="020B0604030504040204" pitchFamily="50" charset="-128"/>
              </a:rPr>
              <a:t>        () -&gt; </a:t>
            </a:r>
            <a:r>
              <a:rPr lang="en-US" altLang="ja-JP" sz="1600" b="1" dirty="0" err="1">
                <a:solidFill>
                  <a:srgbClr val="FF0000"/>
                </a:solidFill>
                <a:latin typeface="Fujitsu Sans" panose="020B0404060202020204" pitchFamily="34" charset="0"/>
                <a:ea typeface="Meiryo UI" panose="020B0604030504040204" pitchFamily="50" charset="-128"/>
              </a:rPr>
              <a:t>assertEquals</a:t>
            </a:r>
            <a:r>
              <a:rPr lang="en-US" altLang="ja-JP" sz="1600" b="1" dirty="0">
                <a:solidFill>
                  <a:srgbClr val="FF0000"/>
                </a:solidFill>
                <a:latin typeface="Fujitsu Sans" panose="020B0404060202020204" pitchFamily="34" charset="0"/>
                <a:ea typeface="Meiryo UI" panose="020B0604030504040204" pitchFamily="50" charset="-128"/>
              </a:rPr>
              <a:t>("Bar", </a:t>
            </a:r>
            <a:r>
              <a:rPr lang="en-US" altLang="ja-JP" sz="1600" b="1" dirty="0" err="1">
                <a:solidFill>
                  <a:srgbClr val="FF0000"/>
                </a:solidFill>
                <a:latin typeface="Fujitsu Sans" panose="020B0404060202020204" pitchFamily="34" charset="0"/>
                <a:ea typeface="Meiryo UI" panose="020B0604030504040204" pitchFamily="50" charset="-128"/>
              </a:rPr>
              <a:t>valueA</a:t>
            </a:r>
            <a:r>
              <a:rPr lang="en-US" altLang="ja-JP" sz="1600" b="1" dirty="0">
                <a:solidFill>
                  <a:srgbClr val="FF0000"/>
                </a:solidFill>
                <a:latin typeface="Fujitsu Sans" panose="020B0404060202020204" pitchFamily="34" charset="0"/>
                <a:ea typeface="Meiryo UI" panose="020B0604030504040204" pitchFamily="50" charset="-128"/>
              </a:rPr>
              <a:t>),</a:t>
            </a:r>
          </a:p>
          <a:p>
            <a:pPr algn="l"/>
            <a:r>
              <a:rPr lang="en-US" altLang="ja-JP" sz="1600" b="1" dirty="0">
                <a:solidFill>
                  <a:srgbClr val="FF0000"/>
                </a:solidFill>
                <a:latin typeface="Fujitsu Sans" panose="020B0404060202020204" pitchFamily="34" charset="0"/>
                <a:ea typeface="Meiryo UI" panose="020B0604030504040204" pitchFamily="50" charset="-128"/>
              </a:rPr>
              <a:t>        () -&gt; </a:t>
            </a:r>
            <a:r>
              <a:rPr lang="en-US" altLang="ja-JP" sz="1600" b="1" dirty="0" err="1">
                <a:solidFill>
                  <a:srgbClr val="FF0000"/>
                </a:solidFill>
                <a:latin typeface="Fujitsu Sans" panose="020B0404060202020204" pitchFamily="34" charset="0"/>
                <a:ea typeface="Meiryo UI" panose="020B0604030504040204" pitchFamily="50" charset="-128"/>
              </a:rPr>
              <a:t>assertEquals</a:t>
            </a:r>
            <a:r>
              <a:rPr lang="en-US" altLang="ja-JP" sz="1600" b="1" dirty="0">
                <a:solidFill>
                  <a:srgbClr val="FF0000"/>
                </a:solidFill>
                <a:latin typeface="Fujitsu Sans" panose="020B0404060202020204" pitchFamily="34" charset="0"/>
                <a:ea typeface="Meiryo UI" panose="020B0604030504040204" pitchFamily="50" charset="-128"/>
              </a:rPr>
              <a:t>("Bar", </a:t>
            </a:r>
            <a:r>
              <a:rPr lang="en-US" altLang="ja-JP" sz="1600" b="1" dirty="0" err="1">
                <a:solidFill>
                  <a:srgbClr val="FF0000"/>
                </a:solidFill>
                <a:latin typeface="Fujitsu Sans" panose="020B0404060202020204" pitchFamily="34" charset="0"/>
                <a:ea typeface="Meiryo UI" panose="020B0604030504040204" pitchFamily="50" charset="-128"/>
              </a:rPr>
              <a:t>valueB</a:t>
            </a:r>
            <a:r>
              <a:rPr lang="en-US" altLang="ja-JP" sz="1600" b="1" dirty="0">
                <a:solidFill>
                  <a:srgbClr val="FF0000"/>
                </a:solidFill>
                <a:latin typeface="Fujitsu Sans" panose="020B0404060202020204" pitchFamily="34" charset="0"/>
                <a:ea typeface="Meiryo UI" panose="020B0604030504040204" pitchFamily="50" charset="-128"/>
              </a:rPr>
              <a:t>),</a:t>
            </a:r>
          </a:p>
          <a:p>
            <a:pPr algn="l"/>
            <a:r>
              <a:rPr lang="en-US" altLang="ja-JP" sz="1600" b="1" dirty="0">
                <a:solidFill>
                  <a:srgbClr val="FF0000"/>
                </a:solidFill>
                <a:latin typeface="Fujitsu Sans" panose="020B0404060202020204" pitchFamily="34" charset="0"/>
                <a:ea typeface="Meiryo UI" panose="020B0604030504040204" pitchFamily="50" charset="-128"/>
              </a:rPr>
              <a:t>        () -&gt; </a:t>
            </a:r>
            <a:r>
              <a:rPr lang="en-US" altLang="ja-JP" sz="1600" b="1" dirty="0" err="1">
                <a:solidFill>
                  <a:srgbClr val="FF0000"/>
                </a:solidFill>
                <a:latin typeface="Fujitsu Sans" panose="020B0404060202020204" pitchFamily="34" charset="0"/>
                <a:ea typeface="Meiryo UI" panose="020B0604030504040204" pitchFamily="50" charset="-128"/>
              </a:rPr>
              <a:t>assertEquals</a:t>
            </a:r>
            <a:r>
              <a:rPr lang="en-US" altLang="ja-JP" sz="1600" b="1" dirty="0">
                <a:solidFill>
                  <a:srgbClr val="FF0000"/>
                </a:solidFill>
                <a:latin typeface="Fujitsu Sans" panose="020B0404060202020204" pitchFamily="34" charset="0"/>
                <a:ea typeface="Meiryo UI" panose="020B0604030504040204" pitchFamily="50" charset="-128"/>
              </a:rPr>
              <a:t>("Bar", </a:t>
            </a:r>
            <a:r>
              <a:rPr lang="en-US" altLang="ja-JP" sz="1600" b="1" dirty="0" err="1">
                <a:solidFill>
                  <a:srgbClr val="FF0000"/>
                </a:solidFill>
                <a:latin typeface="Fujitsu Sans" panose="020B0404060202020204" pitchFamily="34" charset="0"/>
                <a:ea typeface="Meiryo UI" panose="020B0604030504040204" pitchFamily="50" charset="-128"/>
              </a:rPr>
              <a:t>valueC</a:t>
            </a:r>
            <a:r>
              <a:rPr lang="en-US" altLang="ja-JP" sz="1600" b="1" dirty="0">
                <a:solidFill>
                  <a:srgbClr val="FF0000"/>
                </a:solidFill>
                <a:latin typeface="Fujitsu Sans" panose="020B0404060202020204" pitchFamily="34" charset="0"/>
                <a:ea typeface="Meiryo UI" panose="020B0604030504040204" pitchFamily="50" charset="-128"/>
              </a:rPr>
              <a:t>)</a:t>
            </a:r>
          </a:p>
          <a:p>
            <a:pPr algn="l"/>
            <a:r>
              <a:rPr lang="en-US" altLang="ja-JP" sz="1600" b="1" dirty="0">
                <a:solidFill>
                  <a:srgbClr val="FF0000"/>
                </a:solidFill>
                <a:latin typeface="Fujitsu Sans" panose="020B0404060202020204" pitchFamily="34" charset="0"/>
                <a:ea typeface="Meiryo UI" panose="020B0604030504040204" pitchFamily="50" charset="-128"/>
              </a:rPr>
              <a:t>    );</a:t>
            </a:r>
          </a:p>
          <a:p>
            <a:pPr algn="l"/>
            <a:r>
              <a:rPr lang="en-US" altLang="ja-JP" sz="1600" dirty="0">
                <a:latin typeface="Fujitsu Sans" panose="020B0404060202020204" pitchFamily="34" charset="0"/>
                <a:ea typeface="Meiryo UI" panose="020B0604030504040204" pitchFamily="50" charset="-128"/>
              </a:rPr>
              <a:t>}</a:t>
            </a:r>
            <a:endParaRPr kumimoji="1" lang="ja-JP" altLang="en-US" sz="1600" dirty="0" smtClean="0">
              <a:latin typeface="Fujitsu Sans" panose="020B0404060202020204" pitchFamily="34" charset="0"/>
              <a:ea typeface="Meiryo UI" panose="020B0604030504040204" pitchFamily="50" charset="-128"/>
            </a:endParaRPr>
          </a:p>
        </p:txBody>
      </p:sp>
      <p:sp>
        <p:nvSpPr>
          <p:cNvPr id="12" name="テキスト ボックス 11"/>
          <p:cNvSpPr txBox="1"/>
          <p:nvPr/>
        </p:nvSpPr>
        <p:spPr>
          <a:xfrm>
            <a:off x="170935" y="1697480"/>
            <a:ext cx="2660985" cy="461665"/>
          </a:xfrm>
          <a:prstGeom prst="rect">
            <a:avLst/>
          </a:prstGeom>
          <a:noFill/>
        </p:spPr>
        <p:txBody>
          <a:bodyPr wrap="none" rtlCol="0">
            <a:spAutoFit/>
          </a:bodyPr>
          <a:lstStyle/>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JUnit 4 (no feature)</a:t>
            </a:r>
            <a:endParaRPr kumimoji="1" lang="ja-JP" altLang="en-US" sz="24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3" name="メモ 12"/>
          <p:cNvSpPr/>
          <p:nvPr/>
        </p:nvSpPr>
        <p:spPr bwMode="gray">
          <a:xfrm>
            <a:off x="287346" y="2159145"/>
            <a:ext cx="4178060" cy="3105582"/>
          </a:xfrm>
          <a:prstGeom prst="foldedCorner">
            <a:avLst>
              <a:gd name="adj" fmla="val 11330"/>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a:latin typeface="Fujitsu Sans" panose="020B0404060202020204" pitchFamily="34" charset="0"/>
                <a:ea typeface="Meiryo UI" panose="020B0604030504040204" pitchFamily="50" charset="-128"/>
              </a:rPr>
              <a:t>@Test</a:t>
            </a:r>
          </a:p>
          <a:p>
            <a:pPr algn="l"/>
            <a:r>
              <a:rPr lang="en-US" altLang="ja-JP" sz="1600" dirty="0">
                <a:latin typeface="Fujitsu Sans" panose="020B0404060202020204" pitchFamily="34" charset="0"/>
                <a:ea typeface="Meiryo UI" panose="020B0604030504040204" pitchFamily="50" charset="-128"/>
              </a:rPr>
              <a:t>public void </a:t>
            </a:r>
            <a:r>
              <a:rPr lang="en-US" altLang="ja-JP" sz="1600" dirty="0" err="1">
                <a:latin typeface="Fujitsu Sans" panose="020B0404060202020204" pitchFamily="34" charset="0"/>
                <a:ea typeface="Meiryo UI" panose="020B0604030504040204" pitchFamily="50" charset="-128"/>
              </a:rPr>
              <a:t>groupAssersion</a:t>
            </a:r>
            <a:r>
              <a:rPr lang="en-US" altLang="ja-JP" sz="1600" dirty="0">
                <a:latin typeface="Fujitsu Sans" panose="020B0404060202020204" pitchFamily="34" charset="0"/>
                <a:ea typeface="Meiryo UI" panose="020B0604030504040204" pitchFamily="50" charset="-128"/>
              </a:rPr>
              <a:t>() throws Exception {</a:t>
            </a:r>
          </a:p>
          <a:p>
            <a:pPr algn="l"/>
            <a:r>
              <a:rPr lang="en-US" altLang="ja-JP" sz="1600" dirty="0">
                <a:latin typeface="Fujitsu Sans" panose="020B0404060202020204" pitchFamily="34" charset="0"/>
                <a:ea typeface="Meiryo UI" panose="020B0604030504040204" pitchFamily="50" charset="-128"/>
              </a:rPr>
              <a:t>    String </a:t>
            </a:r>
            <a:r>
              <a:rPr lang="en-US" altLang="ja-JP" sz="1600" dirty="0" err="1">
                <a:latin typeface="Fujitsu Sans" panose="020B0404060202020204" pitchFamily="34" charset="0"/>
                <a:ea typeface="Meiryo UI" panose="020B0604030504040204" pitchFamily="50" charset="-128"/>
              </a:rPr>
              <a:t>valueA</a:t>
            </a:r>
            <a:r>
              <a:rPr lang="en-US" altLang="ja-JP" sz="1600" dirty="0">
                <a:latin typeface="Fujitsu Sans" panose="020B0404060202020204" pitchFamily="34" charset="0"/>
                <a:ea typeface="Meiryo UI" panose="020B0604030504040204" pitchFamily="50" charset="-128"/>
              </a:rPr>
              <a:t> = "Foo";</a:t>
            </a:r>
          </a:p>
          <a:p>
            <a:pPr algn="l"/>
            <a:r>
              <a:rPr lang="en-US" altLang="ja-JP" sz="1600" dirty="0">
                <a:latin typeface="Fujitsu Sans" panose="020B0404060202020204" pitchFamily="34" charset="0"/>
                <a:ea typeface="Meiryo UI" panose="020B0604030504040204" pitchFamily="50" charset="-128"/>
              </a:rPr>
              <a:t>    String </a:t>
            </a:r>
            <a:r>
              <a:rPr lang="en-US" altLang="ja-JP" sz="1600" dirty="0" err="1">
                <a:latin typeface="Fujitsu Sans" panose="020B0404060202020204" pitchFamily="34" charset="0"/>
                <a:ea typeface="Meiryo UI" panose="020B0604030504040204" pitchFamily="50" charset="-128"/>
              </a:rPr>
              <a:t>valueB</a:t>
            </a:r>
            <a:r>
              <a:rPr lang="en-US" altLang="ja-JP" sz="1600" dirty="0">
                <a:latin typeface="Fujitsu Sans" panose="020B0404060202020204" pitchFamily="34" charset="0"/>
                <a:ea typeface="Meiryo UI" panose="020B0604030504040204" pitchFamily="50" charset="-128"/>
              </a:rPr>
              <a:t> = "Bar";</a:t>
            </a:r>
          </a:p>
          <a:p>
            <a:pPr algn="l"/>
            <a:r>
              <a:rPr lang="en-US" altLang="ja-JP" sz="1600" dirty="0">
                <a:latin typeface="Fujitsu Sans" panose="020B0404060202020204" pitchFamily="34" charset="0"/>
                <a:ea typeface="Meiryo UI" panose="020B0604030504040204" pitchFamily="50" charset="-128"/>
              </a:rPr>
              <a:t>    String </a:t>
            </a:r>
            <a:r>
              <a:rPr lang="en-US" altLang="ja-JP" sz="1600" dirty="0" err="1">
                <a:latin typeface="Fujitsu Sans" panose="020B0404060202020204" pitchFamily="34" charset="0"/>
                <a:ea typeface="Meiryo UI" panose="020B0604030504040204" pitchFamily="50" charset="-128"/>
              </a:rPr>
              <a:t>valueC</a:t>
            </a:r>
            <a:r>
              <a:rPr lang="en-US" altLang="ja-JP" sz="1600" dirty="0">
                <a:latin typeface="Fujitsu Sans" panose="020B0404060202020204" pitchFamily="34" charset="0"/>
                <a:ea typeface="Meiryo UI" panose="020B0604030504040204" pitchFamily="50" charset="-128"/>
              </a:rPr>
              <a:t> = "</a:t>
            </a:r>
            <a:r>
              <a:rPr lang="en-US" altLang="ja-JP" sz="1600" dirty="0" err="1">
                <a:latin typeface="Fujitsu Sans" panose="020B0404060202020204" pitchFamily="34" charset="0"/>
                <a:ea typeface="Meiryo UI" panose="020B0604030504040204" pitchFamily="50" charset="-128"/>
              </a:rPr>
              <a:t>Hoge</a:t>
            </a:r>
            <a:r>
              <a:rPr lang="en-US" altLang="ja-JP" sz="1600" dirty="0">
                <a:latin typeface="Fujitsu Sans" panose="020B0404060202020204" pitchFamily="34" charset="0"/>
                <a:ea typeface="Meiryo UI" panose="020B0604030504040204" pitchFamily="50" charset="-128"/>
              </a:rPr>
              <a:t>";</a:t>
            </a:r>
          </a:p>
          <a:p>
            <a:pPr algn="l"/>
            <a:endParaRPr lang="en-US" altLang="ja-JP" sz="1600" dirty="0" smtClean="0">
              <a:latin typeface="Fujitsu Sans" panose="020B0404060202020204" pitchFamily="34" charset="0"/>
              <a:ea typeface="Meiryo UI" panose="020B0604030504040204" pitchFamily="50" charset="-128"/>
            </a:endParaRPr>
          </a:p>
          <a:p>
            <a:pPr algn="l"/>
            <a:endParaRPr lang="en-US" altLang="ja-JP" sz="1600" dirty="0">
              <a:latin typeface="Fujitsu Sans" panose="020B0404060202020204" pitchFamily="34" charset="0"/>
              <a:ea typeface="Meiryo UI" panose="020B0604030504040204" pitchFamily="50" charset="-128"/>
            </a:endParaRPr>
          </a:p>
          <a:p>
            <a:pPr algn="l"/>
            <a:r>
              <a:rPr lang="en-US" altLang="ja-JP" sz="1600" dirty="0" smtClean="0">
                <a:solidFill>
                  <a:schemeClr val="tx1"/>
                </a:solidFill>
                <a:latin typeface="Fujitsu Sans" panose="020B0404060202020204" pitchFamily="34" charset="0"/>
                <a:ea typeface="Meiryo UI" panose="020B0604030504040204" pitchFamily="50" charset="-128"/>
              </a:rPr>
              <a:t>    </a:t>
            </a:r>
            <a:r>
              <a:rPr lang="en-US" altLang="ja-JP" sz="1600" dirty="0" err="1" smtClean="0">
                <a:solidFill>
                  <a:schemeClr val="tx1"/>
                </a:solidFill>
                <a:latin typeface="Fujitsu Sans" panose="020B0404060202020204" pitchFamily="34" charset="0"/>
                <a:ea typeface="Meiryo UI" panose="020B0604030504040204" pitchFamily="50" charset="-128"/>
              </a:rPr>
              <a:t>assertEquals</a:t>
            </a:r>
            <a:r>
              <a:rPr lang="en-US" altLang="ja-JP" sz="1600" dirty="0">
                <a:solidFill>
                  <a:schemeClr val="tx1"/>
                </a:solidFill>
                <a:latin typeface="Fujitsu Sans" panose="020B0404060202020204" pitchFamily="34" charset="0"/>
                <a:ea typeface="Meiryo UI" panose="020B0604030504040204" pitchFamily="50" charset="-128"/>
              </a:rPr>
              <a:t>("Bar", </a:t>
            </a:r>
            <a:r>
              <a:rPr lang="en-US" altLang="ja-JP" sz="1600" dirty="0" err="1">
                <a:solidFill>
                  <a:schemeClr val="tx1"/>
                </a:solidFill>
                <a:latin typeface="Fujitsu Sans" panose="020B0404060202020204" pitchFamily="34" charset="0"/>
                <a:ea typeface="Meiryo UI" panose="020B0604030504040204" pitchFamily="50" charset="-128"/>
              </a:rPr>
              <a:t>valueA</a:t>
            </a:r>
            <a:r>
              <a:rPr lang="en-US" altLang="ja-JP" sz="1600" dirty="0" smtClean="0">
                <a:solidFill>
                  <a:schemeClr val="tx1"/>
                </a:solidFill>
                <a:latin typeface="Fujitsu Sans" panose="020B0404060202020204" pitchFamily="34" charset="0"/>
                <a:ea typeface="Meiryo UI" panose="020B0604030504040204" pitchFamily="50" charset="-128"/>
              </a:rPr>
              <a:t>);</a:t>
            </a:r>
            <a:endParaRPr lang="en-US" altLang="ja-JP" sz="1600" dirty="0">
              <a:solidFill>
                <a:schemeClr val="tx1"/>
              </a:solidFill>
              <a:latin typeface="Fujitsu Sans" panose="020B0404060202020204" pitchFamily="34" charset="0"/>
              <a:ea typeface="Meiryo UI" panose="020B0604030504040204" pitchFamily="50" charset="-128"/>
            </a:endParaRPr>
          </a:p>
          <a:p>
            <a:pPr algn="l"/>
            <a:r>
              <a:rPr lang="en-US" altLang="ja-JP" sz="1600" dirty="0" smtClean="0">
                <a:solidFill>
                  <a:schemeClr val="tx1"/>
                </a:solidFill>
                <a:latin typeface="Fujitsu Sans" panose="020B0404060202020204" pitchFamily="34" charset="0"/>
                <a:ea typeface="Meiryo UI" panose="020B0604030504040204" pitchFamily="50" charset="-128"/>
              </a:rPr>
              <a:t>    </a:t>
            </a:r>
            <a:r>
              <a:rPr lang="en-US" altLang="ja-JP" sz="1600" dirty="0" err="1" smtClean="0">
                <a:solidFill>
                  <a:schemeClr val="tx1"/>
                </a:solidFill>
                <a:latin typeface="Fujitsu Sans" panose="020B0404060202020204" pitchFamily="34" charset="0"/>
                <a:ea typeface="Meiryo UI" panose="020B0604030504040204" pitchFamily="50" charset="-128"/>
              </a:rPr>
              <a:t>assertEquals</a:t>
            </a:r>
            <a:r>
              <a:rPr lang="en-US" altLang="ja-JP" sz="1600" dirty="0">
                <a:solidFill>
                  <a:schemeClr val="tx1"/>
                </a:solidFill>
                <a:latin typeface="Fujitsu Sans" panose="020B0404060202020204" pitchFamily="34" charset="0"/>
                <a:ea typeface="Meiryo UI" panose="020B0604030504040204" pitchFamily="50" charset="-128"/>
              </a:rPr>
              <a:t>("Bar", </a:t>
            </a:r>
            <a:r>
              <a:rPr lang="en-US" altLang="ja-JP" sz="1600" dirty="0" err="1">
                <a:solidFill>
                  <a:schemeClr val="tx1"/>
                </a:solidFill>
                <a:latin typeface="Fujitsu Sans" panose="020B0404060202020204" pitchFamily="34" charset="0"/>
                <a:ea typeface="Meiryo UI" panose="020B0604030504040204" pitchFamily="50" charset="-128"/>
              </a:rPr>
              <a:t>valueB</a:t>
            </a:r>
            <a:r>
              <a:rPr lang="en-US" altLang="ja-JP" sz="1600" dirty="0" smtClean="0">
                <a:solidFill>
                  <a:schemeClr val="tx1"/>
                </a:solidFill>
                <a:latin typeface="Fujitsu Sans" panose="020B0404060202020204" pitchFamily="34" charset="0"/>
                <a:ea typeface="Meiryo UI" panose="020B0604030504040204" pitchFamily="50" charset="-128"/>
              </a:rPr>
              <a:t>);</a:t>
            </a:r>
            <a:endParaRPr lang="en-US" altLang="ja-JP" sz="1600" dirty="0">
              <a:solidFill>
                <a:schemeClr val="tx1"/>
              </a:solidFill>
              <a:latin typeface="Fujitsu Sans" panose="020B0404060202020204" pitchFamily="34" charset="0"/>
              <a:ea typeface="Meiryo UI" panose="020B0604030504040204" pitchFamily="50" charset="-128"/>
            </a:endParaRPr>
          </a:p>
          <a:p>
            <a:pPr algn="l"/>
            <a:r>
              <a:rPr lang="en-US" altLang="ja-JP" sz="1600" dirty="0" smtClean="0">
                <a:solidFill>
                  <a:schemeClr val="tx1"/>
                </a:solidFill>
                <a:latin typeface="Fujitsu Sans" panose="020B0404060202020204" pitchFamily="34" charset="0"/>
                <a:ea typeface="Meiryo UI" panose="020B0604030504040204" pitchFamily="50" charset="-128"/>
              </a:rPr>
              <a:t>    </a:t>
            </a:r>
            <a:r>
              <a:rPr lang="en-US" altLang="ja-JP" sz="1600" dirty="0" err="1" smtClean="0">
                <a:solidFill>
                  <a:schemeClr val="tx1"/>
                </a:solidFill>
                <a:latin typeface="Fujitsu Sans" panose="020B0404060202020204" pitchFamily="34" charset="0"/>
                <a:ea typeface="Meiryo UI" panose="020B0604030504040204" pitchFamily="50" charset="-128"/>
              </a:rPr>
              <a:t>assertEquals</a:t>
            </a:r>
            <a:r>
              <a:rPr lang="en-US" altLang="ja-JP" sz="1600" dirty="0">
                <a:solidFill>
                  <a:schemeClr val="tx1"/>
                </a:solidFill>
                <a:latin typeface="Fujitsu Sans" panose="020B0404060202020204" pitchFamily="34" charset="0"/>
                <a:ea typeface="Meiryo UI" panose="020B0604030504040204" pitchFamily="50" charset="-128"/>
              </a:rPr>
              <a:t>("Bar", </a:t>
            </a:r>
            <a:r>
              <a:rPr lang="en-US" altLang="ja-JP" sz="1600" dirty="0" err="1">
                <a:solidFill>
                  <a:schemeClr val="tx1"/>
                </a:solidFill>
                <a:latin typeface="Fujitsu Sans" panose="020B0404060202020204" pitchFamily="34" charset="0"/>
                <a:ea typeface="Meiryo UI" panose="020B0604030504040204" pitchFamily="50" charset="-128"/>
              </a:rPr>
              <a:t>valueC</a:t>
            </a:r>
            <a:r>
              <a:rPr lang="en-US" altLang="ja-JP" sz="1600" dirty="0" smtClean="0">
                <a:solidFill>
                  <a:schemeClr val="tx1"/>
                </a:solidFill>
                <a:latin typeface="Fujitsu Sans" panose="020B0404060202020204" pitchFamily="34" charset="0"/>
                <a:ea typeface="Meiryo UI" panose="020B0604030504040204" pitchFamily="50" charset="-128"/>
              </a:rPr>
              <a:t>);</a:t>
            </a:r>
          </a:p>
          <a:p>
            <a:pPr algn="l"/>
            <a:endParaRPr lang="en-US" altLang="ja-JP" sz="1600" b="1" dirty="0">
              <a:solidFill>
                <a:srgbClr val="FF0000"/>
              </a:solidFill>
              <a:latin typeface="Fujitsu Sans" panose="020B0404060202020204" pitchFamily="34" charset="0"/>
              <a:ea typeface="Meiryo UI" panose="020B0604030504040204" pitchFamily="50" charset="-128"/>
            </a:endParaRPr>
          </a:p>
          <a:p>
            <a:pPr algn="l"/>
            <a:r>
              <a:rPr lang="en-US" altLang="ja-JP" sz="1600" dirty="0" smtClean="0">
                <a:latin typeface="Fujitsu Sans" panose="020B0404060202020204" pitchFamily="34" charset="0"/>
                <a:ea typeface="Meiryo UI" panose="020B0604030504040204" pitchFamily="50" charset="-128"/>
              </a:rPr>
              <a:t>}</a:t>
            </a:r>
            <a:endParaRPr kumimoji="1" lang="ja-JP" altLang="en-US" sz="1600" dirty="0" smtClean="0">
              <a:latin typeface="Fujitsu Sans" panose="020B0404060202020204" pitchFamily="34" charset="0"/>
              <a:ea typeface="Meiryo UI" panose="020B0604030504040204" pitchFamily="50" charset="-128"/>
            </a:endParaRPr>
          </a:p>
        </p:txBody>
      </p:sp>
      <p:sp>
        <p:nvSpPr>
          <p:cNvPr id="4" name="四角形吹き出し 3"/>
          <p:cNvSpPr/>
          <p:nvPr/>
        </p:nvSpPr>
        <p:spPr bwMode="gray">
          <a:xfrm>
            <a:off x="2701637" y="5515513"/>
            <a:ext cx="2479964" cy="1023831"/>
          </a:xfrm>
          <a:prstGeom prst="wedgeRectCallout">
            <a:avLst>
              <a:gd name="adj1" fmla="val -40948"/>
              <a:gd name="adj2" fmla="val -187148"/>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dirty="0" smtClean="0">
                <a:latin typeface="Fujitsu Sans" panose="020B0404060202020204" pitchFamily="34" charset="0"/>
                <a:ea typeface="Meiryo UI" panose="020B0604030504040204" pitchFamily="50" charset="-128"/>
              </a:rPr>
              <a:t>If failed here,</a:t>
            </a:r>
          </a:p>
          <a:p>
            <a:pPr algn="l"/>
            <a:r>
              <a:rPr kumimoji="1" lang="en-US" altLang="ja-JP" sz="2000" dirty="0" smtClean="0">
                <a:latin typeface="Fujitsu Sans" panose="020B0404060202020204" pitchFamily="34" charset="0"/>
                <a:ea typeface="Meiryo UI" panose="020B0604030504040204" pitchFamily="50" charset="-128"/>
              </a:rPr>
              <a:t>Following assertions</a:t>
            </a:r>
          </a:p>
          <a:p>
            <a:pPr algn="l"/>
            <a:r>
              <a:rPr lang="en-US" altLang="ja-JP" sz="2000" dirty="0" smtClean="0">
                <a:latin typeface="Fujitsu Sans" panose="020B0404060202020204" pitchFamily="34" charset="0"/>
                <a:ea typeface="Meiryo UI" panose="020B0604030504040204" pitchFamily="50" charset="-128"/>
              </a:rPr>
              <a:t>  will not be executed</a:t>
            </a:r>
            <a:endParaRPr kumimoji="1" lang="ja-JP" altLang="en-US" sz="2000" dirty="0" smtClean="0">
              <a:latin typeface="Fujitsu Sans" panose="020B0404060202020204" pitchFamily="34" charset="0"/>
              <a:ea typeface="Meiryo UI" panose="020B0604030504040204" pitchFamily="50" charset="-128"/>
            </a:endParaRPr>
          </a:p>
        </p:txBody>
      </p:sp>
      <p:sp>
        <p:nvSpPr>
          <p:cNvPr id="17" name="四角形吹き出し 16"/>
          <p:cNvSpPr/>
          <p:nvPr/>
        </p:nvSpPr>
        <p:spPr bwMode="gray">
          <a:xfrm>
            <a:off x="5818909" y="5515513"/>
            <a:ext cx="3791315" cy="1023831"/>
          </a:xfrm>
          <a:prstGeom prst="wedgeRectCallout">
            <a:avLst>
              <a:gd name="adj1" fmla="val -46429"/>
              <a:gd name="adj2" fmla="val -116781"/>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2000" dirty="0" smtClean="0">
                <a:latin typeface="Fujitsu Sans" panose="020B0404060202020204" pitchFamily="34" charset="0"/>
                <a:ea typeface="Meiryo UI" panose="020B0604030504040204" pitchFamily="50" charset="-128"/>
              </a:rPr>
              <a:t>Fail after entire grouped assertions</a:t>
            </a:r>
          </a:p>
          <a:p>
            <a:pPr algn="l"/>
            <a:r>
              <a:rPr kumimoji="1" lang="en-US" altLang="ja-JP" sz="2000" dirty="0">
                <a:latin typeface="Fujitsu Sans" panose="020B0404060202020204" pitchFamily="34" charset="0"/>
                <a:ea typeface="Meiryo UI" panose="020B0604030504040204" pitchFamily="50" charset="-128"/>
              </a:rPr>
              <a:t> </a:t>
            </a:r>
            <a:r>
              <a:rPr kumimoji="1" lang="en-US" altLang="ja-JP" sz="2000" dirty="0" smtClean="0">
                <a:latin typeface="Fujitsu Sans" panose="020B0404060202020204" pitchFamily="34" charset="0"/>
                <a:ea typeface="Meiryo UI" panose="020B0604030504040204" pitchFamily="50" charset="-128"/>
              </a:rPr>
              <a:t> were executed.</a:t>
            </a:r>
          </a:p>
          <a:p>
            <a:pPr algn="l"/>
            <a:r>
              <a:rPr lang="en-US" altLang="ja-JP" sz="2000" dirty="0" smtClean="0">
                <a:latin typeface="Fujitsu Sans" panose="020B0404060202020204" pitchFamily="34" charset="0"/>
                <a:ea typeface="Meiryo UI" panose="020B0604030504040204" pitchFamily="50" charset="-128"/>
              </a:rPr>
              <a:t>All assertion result will be reported.</a:t>
            </a:r>
            <a:endParaRPr kumimoji="1" lang="ja-JP" altLang="en-US" sz="20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6166144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Ref : Useful Annotations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53</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Assertion</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9" name="テキスト ボックス 8"/>
          <p:cNvSpPr txBox="1"/>
          <p:nvPr/>
        </p:nvSpPr>
        <p:spPr>
          <a:xfrm>
            <a:off x="491818" y="1024920"/>
            <a:ext cx="8818437" cy="1815882"/>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In JUnit, there are various helpful </a:t>
            </a:r>
            <a:r>
              <a:rPr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annotaions</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a:t>
            </a:r>
          </a:p>
          <a:p>
            <a:pPr algn="l"/>
            <a: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
            </a:r>
            <a:b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For example, </a:t>
            </a:r>
            <a: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@Before</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annotation specifies</a:t>
            </a:r>
            <a:b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 a method </a:t>
            </a:r>
            <a:r>
              <a:rPr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which will be </a:t>
            </a:r>
            <a: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executed b</a:t>
            </a:r>
            <a:r>
              <a:rPr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efore all test cases</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14" name="正方形/長方形 13">
            <a:extLst>
              <a:ext uri="{FF2B5EF4-FFF2-40B4-BE49-F238E27FC236}">
                <a16:creationId xmlns:a16="http://schemas.microsoft.com/office/drawing/2014/main" xmlns="" id="{904A1B75-ED39-455B-B23C-B7A0917C3507}"/>
              </a:ext>
            </a:extLst>
          </p:cNvPr>
          <p:cNvSpPr/>
          <p:nvPr/>
        </p:nvSpPr>
        <p:spPr bwMode="gray">
          <a:xfrm>
            <a:off x="372237" y="5121807"/>
            <a:ext cx="9116320" cy="1017639"/>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a:t>
            </a:r>
            <a:r>
              <a:rPr kumimoji="1" lang="en-US" altLang="ja-JP" sz="1800" b="1" kern="0" dirty="0" smtClean="0">
                <a:solidFill>
                  <a:schemeClr val="bg1"/>
                </a:solidFill>
                <a:latin typeface="Fujitsu Sans" panose="020B0404060202020204" pitchFamily="34" charset="0"/>
                <a:ea typeface="Meiryo UI" panose="020B0604030504040204" pitchFamily="50" charset="-128"/>
              </a:rPr>
              <a:t>details and more annotations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5" name="正方形/長方形 14">
            <a:extLst>
              <a:ext uri="{FF2B5EF4-FFF2-40B4-BE49-F238E27FC236}">
                <a16:creationId xmlns:a16="http://schemas.microsoft.com/office/drawing/2014/main" xmlns="" id="{0F9C65CE-ACFE-49F0-8186-09321560DBDE}"/>
              </a:ext>
            </a:extLst>
          </p:cNvPr>
          <p:cNvSpPr/>
          <p:nvPr/>
        </p:nvSpPr>
        <p:spPr bwMode="gray">
          <a:xfrm>
            <a:off x="477642" y="5446481"/>
            <a:ext cx="8905510" cy="604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smtClean="0">
                <a:latin typeface="Fujitsu Sans" panose="020B0404060202020204" pitchFamily="34" charset="0"/>
                <a:ea typeface="Meiryo UI" panose="020B0604030504040204" pitchFamily="50" charset="-128"/>
              </a:rPr>
              <a:t>JUnit 4 : </a:t>
            </a:r>
            <a:r>
              <a:rPr lang="en-US" altLang="ja-JP" sz="1600" dirty="0"/>
              <a:t>http://www.java2novice.com/junit-examples/junit-annotations</a:t>
            </a:r>
            <a:r>
              <a:rPr lang="en-US" altLang="ja-JP" sz="1600" dirty="0" smtClean="0"/>
              <a:t>/</a:t>
            </a:r>
          </a:p>
          <a:p>
            <a:pPr algn="l"/>
            <a:r>
              <a:rPr lang="en-US" altLang="ja-JP" sz="1600" kern="0" dirty="0" smtClean="0">
                <a:latin typeface="Fujitsu Sans" panose="020B0404060202020204" pitchFamily="34" charset="0"/>
                <a:ea typeface="Meiryo UI" panose="020B0604030504040204" pitchFamily="50" charset="-128"/>
              </a:rPr>
              <a:t>JUnit 5 : </a:t>
            </a:r>
            <a:r>
              <a:rPr lang="en-US" altLang="ja-JP" sz="1600" dirty="0"/>
              <a:t>https://junit.org/junit5/docs/current/user-guide/#writing-tests-annotations</a:t>
            </a:r>
          </a:p>
        </p:txBody>
      </p:sp>
    </p:spTree>
    <p:extLst>
      <p:ext uri="{BB962C8B-B14F-4D97-AF65-F5344CB8AC3E}">
        <p14:creationId xmlns:p14="http://schemas.microsoft.com/office/powerpoint/2010/main" val="3680445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Important : Red-Green Refactoring</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54</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t>Assertion</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9" name="テキスト ボックス 8"/>
          <p:cNvSpPr txBox="1"/>
          <p:nvPr/>
        </p:nvSpPr>
        <p:spPr>
          <a:xfrm>
            <a:off x="491818" y="1024920"/>
            <a:ext cx="9414182" cy="1384995"/>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Red-Green Refactoring is a methodology of </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Test Driven Development(also useful for usual development)</a:t>
            </a:r>
          </a:p>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Create code as following order</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8" name="正方形/長方形 7">
            <a:extLst>
              <a:ext uri="{FF2B5EF4-FFF2-40B4-BE49-F238E27FC236}">
                <a16:creationId xmlns:a16="http://schemas.microsoft.com/office/drawing/2014/main" xmlns="" id="{0F9C65CE-ACFE-49F0-8186-09321560DBDE}"/>
              </a:ext>
            </a:extLst>
          </p:cNvPr>
          <p:cNvSpPr/>
          <p:nvPr/>
        </p:nvSpPr>
        <p:spPr bwMode="gray">
          <a:xfrm>
            <a:off x="2798618" y="2409916"/>
            <a:ext cx="6467261" cy="523786"/>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dirty="0" smtClean="0">
                <a:latin typeface="+mn-lt"/>
              </a:rPr>
              <a:t>First, create test code. And create production code</a:t>
            </a:r>
          </a:p>
          <a:p>
            <a:pPr algn="l"/>
            <a:r>
              <a:rPr lang="en-US" altLang="ja-JP" sz="1800" dirty="0" smtClean="0">
                <a:latin typeface="+mn-lt"/>
              </a:rPr>
              <a:t> which doesn’t pass that code(= Red)</a:t>
            </a:r>
            <a:endParaRPr kumimoji="1" lang="ja-JP" altLang="en-US" sz="1800" kern="0" dirty="0">
              <a:latin typeface="+mn-lt"/>
              <a:ea typeface="Meiryo UI" panose="020B0604030504040204" pitchFamily="50" charset="-128"/>
            </a:endParaRPr>
          </a:p>
        </p:txBody>
      </p:sp>
      <p:sp>
        <p:nvSpPr>
          <p:cNvPr id="10" name="正方形/長方形 9">
            <a:extLst>
              <a:ext uri="{FF2B5EF4-FFF2-40B4-BE49-F238E27FC236}">
                <a16:creationId xmlns:a16="http://schemas.microsoft.com/office/drawing/2014/main" xmlns="" id="{904A1B75-ED39-455B-B23C-B7A0917C3507}"/>
              </a:ext>
            </a:extLst>
          </p:cNvPr>
          <p:cNvSpPr/>
          <p:nvPr/>
        </p:nvSpPr>
        <p:spPr bwMode="gray">
          <a:xfrm>
            <a:off x="583724" y="2409916"/>
            <a:ext cx="2117364" cy="523786"/>
          </a:xfrm>
          <a:prstGeom prst="rect">
            <a:avLst/>
          </a:prstGeom>
          <a:solidFill>
            <a:srgbClr val="FF000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b="1" kern="0" dirty="0" smtClean="0">
                <a:solidFill>
                  <a:schemeClr val="bg1"/>
                </a:solidFill>
                <a:latin typeface="Fujitsu Sans" panose="020B0404060202020204" pitchFamily="34" charset="0"/>
                <a:ea typeface="Meiryo UI" panose="020B0604030504040204" pitchFamily="50" charset="-128"/>
              </a:rPr>
              <a:t>1.RED</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1" name="正方形/長方形 10">
            <a:extLst>
              <a:ext uri="{FF2B5EF4-FFF2-40B4-BE49-F238E27FC236}">
                <a16:creationId xmlns:a16="http://schemas.microsoft.com/office/drawing/2014/main" xmlns="" id="{0F9C65CE-ACFE-49F0-8186-09321560DBDE}"/>
              </a:ext>
            </a:extLst>
          </p:cNvPr>
          <p:cNvSpPr/>
          <p:nvPr/>
        </p:nvSpPr>
        <p:spPr bwMode="gray">
          <a:xfrm>
            <a:off x="2798618" y="3263702"/>
            <a:ext cx="6467261" cy="523786"/>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800" dirty="0" smtClean="0">
                <a:latin typeface="+mn-lt"/>
              </a:rPr>
              <a:t>Next modify production code to pass the test</a:t>
            </a:r>
            <a:br>
              <a:rPr lang="en-US" altLang="ja-JP" sz="1800" dirty="0" smtClean="0">
                <a:latin typeface="+mn-lt"/>
              </a:rPr>
            </a:br>
            <a:r>
              <a:rPr lang="en-US" altLang="ja-JP" sz="1800" dirty="0" smtClean="0">
                <a:latin typeface="+mn-lt"/>
              </a:rPr>
              <a:t>(=Green). It’s okay to return hard-coded results.</a:t>
            </a:r>
            <a:endParaRPr kumimoji="1" lang="ja-JP" altLang="en-US" sz="1800" kern="0" dirty="0">
              <a:latin typeface="+mn-lt"/>
              <a:ea typeface="Meiryo UI" panose="020B0604030504040204" pitchFamily="50" charset="-128"/>
            </a:endParaRPr>
          </a:p>
        </p:txBody>
      </p:sp>
      <p:sp>
        <p:nvSpPr>
          <p:cNvPr id="12" name="正方形/長方形 11">
            <a:extLst>
              <a:ext uri="{FF2B5EF4-FFF2-40B4-BE49-F238E27FC236}">
                <a16:creationId xmlns:a16="http://schemas.microsoft.com/office/drawing/2014/main" xmlns="" id="{904A1B75-ED39-455B-B23C-B7A0917C3507}"/>
              </a:ext>
            </a:extLst>
          </p:cNvPr>
          <p:cNvSpPr/>
          <p:nvPr/>
        </p:nvSpPr>
        <p:spPr bwMode="gray">
          <a:xfrm>
            <a:off x="583724" y="3263702"/>
            <a:ext cx="2117364" cy="523786"/>
          </a:xfrm>
          <a:prstGeom prst="rect">
            <a:avLst/>
          </a:prstGeom>
          <a:solidFill>
            <a:srgbClr val="00B050"/>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b="1" kern="0" dirty="0" smtClean="0">
                <a:solidFill>
                  <a:schemeClr val="bg1"/>
                </a:solidFill>
                <a:latin typeface="Fujitsu Sans" panose="020B0404060202020204" pitchFamily="34" charset="0"/>
                <a:ea typeface="Meiryo UI" panose="020B0604030504040204" pitchFamily="50" charset="-128"/>
              </a:rPr>
              <a:t>2.GREEN</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3" name="正方形/長方形 12">
            <a:extLst>
              <a:ext uri="{FF2B5EF4-FFF2-40B4-BE49-F238E27FC236}">
                <a16:creationId xmlns:a16="http://schemas.microsoft.com/office/drawing/2014/main" xmlns="" id="{0F9C65CE-ACFE-49F0-8186-09321560DBDE}"/>
              </a:ext>
            </a:extLst>
          </p:cNvPr>
          <p:cNvSpPr/>
          <p:nvPr/>
        </p:nvSpPr>
        <p:spPr bwMode="gray">
          <a:xfrm>
            <a:off x="2798618" y="4117488"/>
            <a:ext cx="6467261" cy="523786"/>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2000" dirty="0" smtClean="0">
                <a:latin typeface="+mn-lt"/>
              </a:rPr>
              <a:t>Refactor the production code and make it clean.</a:t>
            </a:r>
            <a:endParaRPr kumimoji="1" lang="ja-JP" altLang="en-US" sz="2000" kern="0" dirty="0">
              <a:latin typeface="+mn-lt"/>
              <a:ea typeface="Meiryo UI" panose="020B0604030504040204" pitchFamily="50" charset="-128"/>
            </a:endParaRPr>
          </a:p>
        </p:txBody>
      </p:sp>
      <p:sp>
        <p:nvSpPr>
          <p:cNvPr id="16" name="正方形/長方形 15">
            <a:extLst>
              <a:ext uri="{FF2B5EF4-FFF2-40B4-BE49-F238E27FC236}">
                <a16:creationId xmlns:a16="http://schemas.microsoft.com/office/drawing/2014/main" xmlns="" id="{904A1B75-ED39-455B-B23C-B7A0917C3507}"/>
              </a:ext>
            </a:extLst>
          </p:cNvPr>
          <p:cNvSpPr/>
          <p:nvPr/>
        </p:nvSpPr>
        <p:spPr bwMode="gray">
          <a:xfrm>
            <a:off x="583724" y="4117488"/>
            <a:ext cx="2117364" cy="523786"/>
          </a:xfrm>
          <a:prstGeom prst="rect">
            <a:avLst/>
          </a:prstGeom>
          <a:solidFill>
            <a:srgbClr val="0039AC"/>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kumimoji="1" lang="en-US" altLang="ja-JP" sz="2800" b="1" kern="0" dirty="0" smtClean="0">
                <a:solidFill>
                  <a:schemeClr val="bg1"/>
                </a:solidFill>
                <a:latin typeface="Fujitsu Sans" panose="020B0404060202020204" pitchFamily="34" charset="0"/>
                <a:ea typeface="Meiryo UI" panose="020B0604030504040204" pitchFamily="50" charset="-128"/>
              </a:rPr>
              <a:t>3.REFACTOR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17" name="テキスト ボックス 16"/>
          <p:cNvSpPr txBox="1"/>
          <p:nvPr/>
        </p:nvSpPr>
        <p:spPr>
          <a:xfrm>
            <a:off x="491818" y="4681297"/>
            <a:ext cx="9414182" cy="954107"/>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Various merits for this methodology. </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If focusing on terms of </a:t>
            </a:r>
            <a:r>
              <a:rPr lang="en-US" altLang="ja-JP" sz="2800" b="1"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quality improvement</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下矢印 3"/>
          <p:cNvSpPr/>
          <p:nvPr/>
        </p:nvSpPr>
        <p:spPr bwMode="gray">
          <a:xfrm>
            <a:off x="1448442" y="2965990"/>
            <a:ext cx="387927" cy="296143"/>
          </a:xfrm>
          <a:prstGeom prst="downArrow">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18" name="下矢印 17"/>
          <p:cNvSpPr/>
          <p:nvPr/>
        </p:nvSpPr>
        <p:spPr bwMode="gray">
          <a:xfrm>
            <a:off x="1448442" y="3804416"/>
            <a:ext cx="387927" cy="296143"/>
          </a:xfrm>
          <a:prstGeom prst="downArrow">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5" name="テキスト ボックス 4"/>
          <p:cNvSpPr txBox="1"/>
          <p:nvPr/>
        </p:nvSpPr>
        <p:spPr>
          <a:xfrm>
            <a:off x="522020" y="5689538"/>
            <a:ext cx="9033691" cy="954107"/>
          </a:xfrm>
          <a:prstGeom prst="rect">
            <a:avLst/>
          </a:prstGeom>
          <a:noFill/>
        </p:spPr>
        <p:txBody>
          <a:bodyPr wrap="none" rtlCol="0">
            <a:spAutoFit/>
          </a:bodyPr>
          <a:lstStyle/>
          <a:p>
            <a:pPr marL="342900" indent="-342900" algn="l">
              <a:buClr>
                <a:schemeClr val="accent2"/>
              </a:buClr>
              <a:buFont typeface="Wingdings" panose="05000000000000000000" pitchFamily="2" charset="2"/>
              <a:buChar char="l"/>
            </a:pP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To avoid the bug of </a:t>
            </a:r>
            <a: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test code</a:t>
            </a:r>
          </a:p>
          <a:p>
            <a:pPr marL="342900" indent="-342900" algn="l">
              <a:buClr>
                <a:schemeClr val="accent2"/>
              </a:buClr>
              <a:buFont typeface="Wingdings" panose="05000000000000000000" pitchFamily="2" charset="2"/>
              <a:buChar char="l"/>
            </a:pP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To avoid passing without production code is not executed</a:t>
            </a:r>
          </a:p>
        </p:txBody>
      </p:sp>
    </p:spTree>
    <p:extLst>
      <p:ext uri="{BB962C8B-B14F-4D97-AF65-F5344CB8AC3E}">
        <p14:creationId xmlns:p14="http://schemas.microsoft.com/office/powerpoint/2010/main" val="24536078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57214"/>
            <a:ext cx="4600575" cy="1527459"/>
          </a:xfrm>
        </p:spPr>
        <p:txBody>
          <a:bodyPr/>
          <a:lstStyle/>
          <a:p>
            <a:r>
              <a:rPr kumimoji="1" lang="en-US" altLang="ja-JP" dirty="0" smtClean="0"/>
              <a:t>Grouping</a:t>
            </a:r>
            <a:br>
              <a:rPr kumimoji="1" lang="en-US" altLang="ja-JP" dirty="0" smtClean="0"/>
            </a:br>
            <a:r>
              <a:rPr kumimoji="1" lang="en-US" altLang="ja-JP" dirty="0" smtClean="0"/>
              <a:t>Test Cases</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28391846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Production code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56</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0" name="メモ 9"/>
          <p:cNvSpPr/>
          <p:nvPr/>
        </p:nvSpPr>
        <p:spPr bwMode="gray">
          <a:xfrm>
            <a:off x="491818" y="1472256"/>
            <a:ext cx="8783210" cy="5080944"/>
          </a:xfrm>
          <a:prstGeom prst="foldedCorner">
            <a:avLst>
              <a:gd name="adj" fmla="val 6831"/>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a:latin typeface="Fujitsu Sans" panose="020B0404060202020204" pitchFamily="34" charset="0"/>
                <a:ea typeface="Meiryo UI" panose="020B0604030504040204" pitchFamily="50" charset="-128"/>
              </a:rPr>
              <a:t>package </a:t>
            </a:r>
            <a:r>
              <a:rPr lang="en-US" altLang="ja-JP" sz="1600" dirty="0" err="1">
                <a:latin typeface="Fujitsu Sans" panose="020B0404060202020204" pitchFamily="34" charset="0"/>
                <a:ea typeface="Meiryo UI" panose="020B0604030504040204" pitchFamily="50" charset="-128"/>
              </a:rPr>
              <a:t>com.example.project</a:t>
            </a:r>
            <a:r>
              <a:rPr lang="en-US" altLang="ja-JP" sz="1600" dirty="0">
                <a:latin typeface="Fujitsu Sans" panose="020B0404060202020204" pitchFamily="34" charset="0"/>
                <a:ea typeface="Meiryo UI" panose="020B0604030504040204" pitchFamily="50" charset="-128"/>
              </a:rPr>
              <a:t>;</a:t>
            </a:r>
          </a:p>
          <a:p>
            <a:pPr algn="l"/>
            <a:endParaRPr lang="en-US" altLang="ja-JP" sz="1600" dirty="0">
              <a:latin typeface="Fujitsu Sans" panose="020B0404060202020204" pitchFamily="34" charset="0"/>
              <a:ea typeface="Meiryo UI" panose="020B0604030504040204" pitchFamily="50" charset="-128"/>
            </a:endParaRPr>
          </a:p>
          <a:p>
            <a:pPr algn="l"/>
            <a:r>
              <a:rPr lang="en-US" altLang="ja-JP" sz="1600" dirty="0">
                <a:latin typeface="Fujitsu Sans" panose="020B0404060202020204" pitchFamily="34" charset="0"/>
                <a:ea typeface="Meiryo UI" panose="020B0604030504040204" pitchFamily="50" charset="-128"/>
              </a:rPr>
              <a:t>import </a:t>
            </a:r>
            <a:r>
              <a:rPr lang="en-US" altLang="ja-JP" sz="1600" dirty="0" err="1">
                <a:latin typeface="Fujitsu Sans" panose="020B0404060202020204" pitchFamily="34" charset="0"/>
                <a:ea typeface="Meiryo UI" panose="020B0604030504040204" pitchFamily="50" charset="-128"/>
              </a:rPr>
              <a:t>java.util.Map</a:t>
            </a:r>
            <a:r>
              <a:rPr lang="en-US" altLang="ja-JP" sz="1600" dirty="0">
                <a:latin typeface="Fujitsu Sans" panose="020B0404060202020204" pitchFamily="34" charset="0"/>
                <a:ea typeface="Meiryo UI" panose="020B0604030504040204" pitchFamily="50" charset="-128"/>
              </a:rPr>
              <a:t>;</a:t>
            </a:r>
          </a:p>
          <a:p>
            <a:pPr algn="l"/>
            <a:r>
              <a:rPr lang="en-US" altLang="ja-JP" sz="1600" dirty="0">
                <a:latin typeface="Fujitsu Sans" panose="020B0404060202020204" pitchFamily="34" charset="0"/>
                <a:ea typeface="Meiryo UI" panose="020B0604030504040204" pitchFamily="50" charset="-128"/>
              </a:rPr>
              <a:t>import </a:t>
            </a:r>
            <a:r>
              <a:rPr lang="en-US" altLang="ja-JP" sz="1600" dirty="0" err="1">
                <a:latin typeface="Fujitsu Sans" panose="020B0404060202020204" pitchFamily="34" charset="0"/>
                <a:ea typeface="Meiryo UI" panose="020B0604030504040204" pitchFamily="50" charset="-128"/>
              </a:rPr>
              <a:t>java.util.HashMap</a:t>
            </a:r>
            <a:r>
              <a:rPr lang="en-US" altLang="ja-JP" sz="1600" dirty="0">
                <a:latin typeface="Fujitsu Sans" panose="020B0404060202020204" pitchFamily="34" charset="0"/>
                <a:ea typeface="Meiryo UI" panose="020B0604030504040204" pitchFamily="50" charset="-128"/>
              </a:rPr>
              <a:t>;</a:t>
            </a:r>
          </a:p>
          <a:p>
            <a:pPr algn="l"/>
            <a:endParaRPr lang="en-US" altLang="ja-JP" sz="1600" dirty="0">
              <a:latin typeface="Fujitsu Sans" panose="020B0404060202020204" pitchFamily="34" charset="0"/>
              <a:ea typeface="Meiryo UI" panose="020B0604030504040204" pitchFamily="50" charset="-128"/>
            </a:endParaRPr>
          </a:p>
          <a:p>
            <a:pPr algn="l"/>
            <a:r>
              <a:rPr lang="en-US" altLang="ja-JP" sz="1600" dirty="0">
                <a:latin typeface="Fujitsu Sans" panose="020B0404060202020204" pitchFamily="34" charset="0"/>
                <a:ea typeface="Meiryo UI" panose="020B0604030504040204" pitchFamily="50" charset="-128"/>
              </a:rPr>
              <a:t>public class </a:t>
            </a:r>
            <a:r>
              <a:rPr lang="en-US" altLang="ja-JP" sz="1600" b="1" dirty="0" err="1">
                <a:solidFill>
                  <a:srgbClr val="FF0000"/>
                </a:solidFill>
                <a:latin typeface="Fujitsu Sans" panose="020B0404060202020204" pitchFamily="34" charset="0"/>
                <a:ea typeface="Meiryo UI" panose="020B0604030504040204" pitchFamily="50" charset="-128"/>
              </a:rPr>
              <a:t>ItemStock</a:t>
            </a:r>
            <a:r>
              <a:rPr lang="en-US" altLang="ja-JP" sz="1600" dirty="0">
                <a:solidFill>
                  <a:srgbClr val="FF0000"/>
                </a:solidFill>
                <a:latin typeface="Fujitsu Sans" panose="020B0404060202020204" pitchFamily="34" charset="0"/>
                <a:ea typeface="Meiryo UI" panose="020B0604030504040204" pitchFamily="50" charset="-128"/>
              </a:rPr>
              <a:t> </a:t>
            </a:r>
            <a:r>
              <a:rPr lang="en-US" altLang="ja-JP" sz="1600" dirty="0">
                <a:latin typeface="Fujitsu Sans" panose="020B0404060202020204" pitchFamily="34" charset="0"/>
                <a:ea typeface="Meiryo UI" panose="020B0604030504040204" pitchFamily="50" charset="-128"/>
              </a:rPr>
              <a:t>{</a:t>
            </a:r>
          </a:p>
          <a:p>
            <a:pPr algn="l"/>
            <a:r>
              <a:rPr lang="en-US" altLang="ja-JP" sz="1600" dirty="0">
                <a:latin typeface="Fujitsu Sans" panose="020B0404060202020204" pitchFamily="34" charset="0"/>
                <a:ea typeface="Meiryo UI" panose="020B0604030504040204" pitchFamily="50" charset="-128"/>
              </a:rPr>
              <a:t>    private Map&lt;String, Integer&gt; stock;</a:t>
            </a:r>
          </a:p>
          <a:p>
            <a:pPr algn="l"/>
            <a:endParaRPr lang="en-US" altLang="ja-JP" sz="1600" dirty="0">
              <a:latin typeface="Fujitsu Sans" panose="020B0404060202020204" pitchFamily="34" charset="0"/>
              <a:ea typeface="Meiryo UI" panose="020B0604030504040204" pitchFamily="50" charset="-128"/>
            </a:endParaRPr>
          </a:p>
          <a:p>
            <a:pPr algn="l"/>
            <a:r>
              <a:rPr lang="en-US" altLang="ja-JP" sz="1600" dirty="0">
                <a:latin typeface="Fujitsu Sans" panose="020B0404060202020204" pitchFamily="34" charset="0"/>
                <a:ea typeface="Meiryo UI" panose="020B0604030504040204" pitchFamily="50" charset="-128"/>
              </a:rPr>
              <a:t>    public </a:t>
            </a:r>
            <a:r>
              <a:rPr lang="en-US" altLang="ja-JP" sz="1600" dirty="0" err="1">
                <a:latin typeface="Fujitsu Sans" panose="020B0404060202020204" pitchFamily="34" charset="0"/>
                <a:ea typeface="Meiryo UI" panose="020B0604030504040204" pitchFamily="50" charset="-128"/>
              </a:rPr>
              <a:t>ItemStock</a:t>
            </a:r>
            <a:r>
              <a:rPr lang="en-US" altLang="ja-JP" sz="1600" dirty="0">
                <a:latin typeface="Fujitsu Sans" panose="020B0404060202020204" pitchFamily="34" charset="0"/>
                <a:ea typeface="Meiryo UI" panose="020B0604030504040204" pitchFamily="50" charset="-128"/>
              </a:rPr>
              <a:t>() {</a:t>
            </a:r>
          </a:p>
          <a:p>
            <a:pPr algn="l"/>
            <a:r>
              <a:rPr lang="en-US" altLang="ja-JP" sz="1600" dirty="0">
                <a:latin typeface="Fujitsu Sans" panose="020B0404060202020204" pitchFamily="34" charset="0"/>
                <a:ea typeface="Meiryo UI" panose="020B0604030504040204" pitchFamily="50" charset="-128"/>
              </a:rPr>
              <a:t>        stock = new </a:t>
            </a:r>
            <a:r>
              <a:rPr lang="en-US" altLang="ja-JP" sz="1600" dirty="0" err="1">
                <a:latin typeface="Fujitsu Sans" panose="020B0404060202020204" pitchFamily="34" charset="0"/>
                <a:ea typeface="Meiryo UI" panose="020B0604030504040204" pitchFamily="50" charset="-128"/>
              </a:rPr>
              <a:t>HashMap</a:t>
            </a:r>
            <a:r>
              <a:rPr lang="en-US" altLang="ja-JP" sz="1600" dirty="0">
                <a:latin typeface="Fujitsu Sans" panose="020B0404060202020204" pitchFamily="34" charset="0"/>
                <a:ea typeface="Meiryo UI" panose="020B0604030504040204" pitchFamily="50" charset="-128"/>
              </a:rPr>
              <a:t>&lt;String, Integer&gt;();</a:t>
            </a:r>
          </a:p>
          <a:p>
            <a:pPr algn="l"/>
            <a:r>
              <a:rPr lang="en-US" altLang="ja-JP" sz="1600" dirty="0">
                <a:latin typeface="Fujitsu Sans" panose="020B0404060202020204" pitchFamily="34" charset="0"/>
                <a:ea typeface="Meiryo UI" panose="020B0604030504040204" pitchFamily="50" charset="-128"/>
              </a:rPr>
              <a:t>    }</a:t>
            </a:r>
          </a:p>
          <a:p>
            <a:pPr algn="l"/>
            <a:endParaRPr lang="en-US" altLang="ja-JP" sz="1600" dirty="0">
              <a:latin typeface="Fujitsu Sans" panose="020B0404060202020204" pitchFamily="34" charset="0"/>
              <a:ea typeface="Meiryo UI" panose="020B0604030504040204" pitchFamily="50" charset="-128"/>
            </a:endParaRPr>
          </a:p>
          <a:p>
            <a:pPr algn="l"/>
            <a:r>
              <a:rPr lang="en-US" altLang="ja-JP" sz="1600" dirty="0">
                <a:latin typeface="Fujitsu Sans" panose="020B0404060202020204" pitchFamily="34" charset="0"/>
                <a:ea typeface="Meiryo UI" panose="020B0604030504040204" pitchFamily="50" charset="-128"/>
              </a:rPr>
              <a:t>    public void </a:t>
            </a:r>
            <a:r>
              <a:rPr lang="en-US" altLang="ja-JP" sz="1600" dirty="0" err="1">
                <a:latin typeface="Fujitsu Sans" panose="020B0404060202020204" pitchFamily="34" charset="0"/>
                <a:ea typeface="Meiryo UI" panose="020B0604030504040204" pitchFamily="50" charset="-128"/>
              </a:rPr>
              <a:t>addStockNumber</a:t>
            </a:r>
            <a:r>
              <a:rPr lang="en-US" altLang="ja-JP" sz="1600" dirty="0">
                <a:latin typeface="Fujitsu Sans" panose="020B0404060202020204" pitchFamily="34" charset="0"/>
                <a:ea typeface="Meiryo UI" panose="020B0604030504040204" pitchFamily="50" charset="-128"/>
              </a:rPr>
              <a:t>(String </a:t>
            </a:r>
            <a:r>
              <a:rPr lang="en-US" altLang="ja-JP" sz="1600" dirty="0" err="1">
                <a:latin typeface="Fujitsu Sans" panose="020B0404060202020204" pitchFamily="34" charset="0"/>
                <a:ea typeface="Meiryo UI" panose="020B0604030504040204" pitchFamily="50" charset="-128"/>
              </a:rPr>
              <a:t>itemName</a:t>
            </a:r>
            <a:r>
              <a:rPr lang="en-US" altLang="ja-JP" sz="1600" dirty="0">
                <a:latin typeface="Fujitsu Sans" panose="020B0404060202020204" pitchFamily="34" charset="0"/>
                <a:ea typeface="Meiryo UI" panose="020B0604030504040204" pitchFamily="50" charset="-128"/>
              </a:rPr>
              <a:t>, Integer </a:t>
            </a:r>
            <a:r>
              <a:rPr lang="en-US" altLang="ja-JP" sz="1600" dirty="0" err="1">
                <a:latin typeface="Fujitsu Sans" panose="020B0404060202020204" pitchFamily="34" charset="0"/>
                <a:ea typeface="Meiryo UI" panose="020B0604030504040204" pitchFamily="50" charset="-128"/>
              </a:rPr>
              <a:t>stockNumber</a:t>
            </a:r>
            <a:r>
              <a:rPr lang="en-US" altLang="ja-JP" sz="1600" dirty="0">
                <a:latin typeface="Fujitsu Sans" panose="020B0404060202020204" pitchFamily="34" charset="0"/>
                <a:ea typeface="Meiryo UI" panose="020B0604030504040204" pitchFamily="50" charset="-128"/>
              </a:rPr>
              <a:t>) {</a:t>
            </a:r>
          </a:p>
          <a:p>
            <a:pPr algn="l"/>
            <a:r>
              <a:rPr lang="en-US" altLang="ja-JP" sz="1600" dirty="0">
                <a:latin typeface="Fujitsu Sans" panose="020B0404060202020204" pitchFamily="34" charset="0"/>
                <a:ea typeface="Meiryo UI" panose="020B0604030504040204" pitchFamily="50" charset="-128"/>
              </a:rPr>
              <a:t>        if (</a:t>
            </a:r>
            <a:r>
              <a:rPr lang="en-US" altLang="ja-JP" sz="1600" dirty="0" err="1">
                <a:latin typeface="Fujitsu Sans" panose="020B0404060202020204" pitchFamily="34" charset="0"/>
                <a:ea typeface="Meiryo UI" panose="020B0604030504040204" pitchFamily="50" charset="-128"/>
              </a:rPr>
              <a:t>isRegistered</a:t>
            </a:r>
            <a:r>
              <a:rPr lang="en-US" altLang="ja-JP" sz="1600" dirty="0">
                <a:latin typeface="Fujitsu Sans" panose="020B0404060202020204" pitchFamily="34" charset="0"/>
                <a:ea typeface="Meiryo UI" panose="020B0604030504040204" pitchFamily="50" charset="-128"/>
              </a:rPr>
              <a:t>(</a:t>
            </a:r>
            <a:r>
              <a:rPr lang="en-US" altLang="ja-JP" sz="1600" dirty="0" err="1">
                <a:latin typeface="Fujitsu Sans" panose="020B0404060202020204" pitchFamily="34" charset="0"/>
                <a:ea typeface="Meiryo UI" panose="020B0604030504040204" pitchFamily="50" charset="-128"/>
              </a:rPr>
              <a:t>itemName</a:t>
            </a:r>
            <a:r>
              <a:rPr lang="en-US" altLang="ja-JP" sz="1600" dirty="0">
                <a:latin typeface="Fujitsu Sans" panose="020B0404060202020204" pitchFamily="34" charset="0"/>
                <a:ea typeface="Meiryo UI" panose="020B0604030504040204" pitchFamily="50" charset="-128"/>
              </a:rPr>
              <a:t>)) {</a:t>
            </a:r>
          </a:p>
          <a:p>
            <a:pPr algn="l"/>
            <a:r>
              <a:rPr lang="en-US" altLang="ja-JP" sz="1600" dirty="0">
                <a:latin typeface="Fujitsu Sans" panose="020B0404060202020204" pitchFamily="34" charset="0"/>
                <a:ea typeface="Meiryo UI" panose="020B0604030504040204" pitchFamily="50" charset="-128"/>
              </a:rPr>
              <a:t>            Integer </a:t>
            </a:r>
            <a:r>
              <a:rPr lang="en-US" altLang="ja-JP" sz="1600" dirty="0" err="1">
                <a:latin typeface="Fujitsu Sans" panose="020B0404060202020204" pitchFamily="34" charset="0"/>
                <a:ea typeface="Meiryo UI" panose="020B0604030504040204" pitchFamily="50" charset="-128"/>
              </a:rPr>
              <a:t>previousNumber</a:t>
            </a:r>
            <a:r>
              <a:rPr lang="en-US" altLang="ja-JP" sz="1600" dirty="0">
                <a:latin typeface="Fujitsu Sans" panose="020B0404060202020204" pitchFamily="34" charset="0"/>
                <a:ea typeface="Meiryo UI" panose="020B0604030504040204" pitchFamily="50" charset="-128"/>
              </a:rPr>
              <a:t> = </a:t>
            </a:r>
            <a:r>
              <a:rPr lang="en-US" altLang="ja-JP" sz="1600" dirty="0" err="1">
                <a:latin typeface="Fujitsu Sans" panose="020B0404060202020204" pitchFamily="34" charset="0"/>
                <a:ea typeface="Meiryo UI" panose="020B0604030504040204" pitchFamily="50" charset="-128"/>
              </a:rPr>
              <a:t>stock.get</a:t>
            </a:r>
            <a:r>
              <a:rPr lang="en-US" altLang="ja-JP" sz="1600" dirty="0">
                <a:latin typeface="Fujitsu Sans" panose="020B0404060202020204" pitchFamily="34" charset="0"/>
                <a:ea typeface="Meiryo UI" panose="020B0604030504040204" pitchFamily="50" charset="-128"/>
              </a:rPr>
              <a:t>(</a:t>
            </a:r>
            <a:r>
              <a:rPr lang="en-US" altLang="ja-JP" sz="1600" dirty="0" err="1">
                <a:latin typeface="Fujitsu Sans" panose="020B0404060202020204" pitchFamily="34" charset="0"/>
                <a:ea typeface="Meiryo UI" panose="020B0604030504040204" pitchFamily="50" charset="-128"/>
              </a:rPr>
              <a:t>itemName</a:t>
            </a:r>
            <a:r>
              <a:rPr lang="en-US" altLang="ja-JP" sz="1600" dirty="0">
                <a:latin typeface="Fujitsu Sans" panose="020B0404060202020204" pitchFamily="34" charset="0"/>
                <a:ea typeface="Meiryo UI" panose="020B0604030504040204" pitchFamily="50" charset="-128"/>
              </a:rPr>
              <a:t>);</a:t>
            </a:r>
          </a:p>
          <a:p>
            <a:pPr algn="l"/>
            <a:r>
              <a:rPr lang="en-US" altLang="ja-JP" sz="1600" dirty="0">
                <a:latin typeface="Fujitsu Sans" panose="020B0404060202020204" pitchFamily="34" charset="0"/>
                <a:ea typeface="Meiryo UI" panose="020B0604030504040204" pitchFamily="50" charset="-128"/>
              </a:rPr>
              <a:t>            </a:t>
            </a:r>
            <a:r>
              <a:rPr lang="en-US" altLang="ja-JP" sz="1600" dirty="0" err="1">
                <a:latin typeface="Fujitsu Sans" panose="020B0404060202020204" pitchFamily="34" charset="0"/>
                <a:ea typeface="Meiryo UI" panose="020B0604030504040204" pitchFamily="50" charset="-128"/>
              </a:rPr>
              <a:t>stock.put</a:t>
            </a:r>
            <a:r>
              <a:rPr lang="en-US" altLang="ja-JP" sz="1600" dirty="0">
                <a:latin typeface="Fujitsu Sans" panose="020B0404060202020204" pitchFamily="34" charset="0"/>
                <a:ea typeface="Meiryo UI" panose="020B0604030504040204" pitchFamily="50" charset="-128"/>
              </a:rPr>
              <a:t>(</a:t>
            </a:r>
            <a:r>
              <a:rPr lang="en-US" altLang="ja-JP" sz="1600" dirty="0" err="1">
                <a:latin typeface="Fujitsu Sans" panose="020B0404060202020204" pitchFamily="34" charset="0"/>
                <a:ea typeface="Meiryo UI" panose="020B0604030504040204" pitchFamily="50" charset="-128"/>
              </a:rPr>
              <a:t>itemName</a:t>
            </a:r>
            <a:r>
              <a:rPr lang="en-US" altLang="ja-JP" sz="1600" dirty="0">
                <a:latin typeface="Fujitsu Sans" panose="020B0404060202020204" pitchFamily="34" charset="0"/>
                <a:ea typeface="Meiryo UI" panose="020B0604030504040204" pitchFamily="50" charset="-128"/>
              </a:rPr>
              <a:t>, </a:t>
            </a:r>
            <a:r>
              <a:rPr lang="en-US" altLang="ja-JP" sz="1600" dirty="0" err="1">
                <a:latin typeface="Fujitsu Sans" panose="020B0404060202020204" pitchFamily="34" charset="0"/>
                <a:ea typeface="Meiryo UI" panose="020B0604030504040204" pitchFamily="50" charset="-128"/>
              </a:rPr>
              <a:t>previousNumber</a:t>
            </a:r>
            <a:r>
              <a:rPr lang="en-US" altLang="ja-JP" sz="1600" dirty="0">
                <a:latin typeface="Fujitsu Sans" panose="020B0404060202020204" pitchFamily="34" charset="0"/>
                <a:ea typeface="Meiryo UI" panose="020B0604030504040204" pitchFamily="50" charset="-128"/>
              </a:rPr>
              <a:t> + </a:t>
            </a:r>
            <a:r>
              <a:rPr lang="en-US" altLang="ja-JP" sz="1600" dirty="0" err="1">
                <a:latin typeface="Fujitsu Sans" panose="020B0404060202020204" pitchFamily="34" charset="0"/>
                <a:ea typeface="Meiryo UI" panose="020B0604030504040204" pitchFamily="50" charset="-128"/>
              </a:rPr>
              <a:t>stockNumber</a:t>
            </a:r>
            <a:r>
              <a:rPr lang="en-US" altLang="ja-JP" sz="1600" dirty="0">
                <a:latin typeface="Fujitsu Sans" panose="020B0404060202020204" pitchFamily="34" charset="0"/>
                <a:ea typeface="Meiryo UI" panose="020B0604030504040204" pitchFamily="50" charset="-128"/>
              </a:rPr>
              <a:t>);</a:t>
            </a:r>
          </a:p>
          <a:p>
            <a:pPr algn="l"/>
            <a:r>
              <a:rPr lang="en-US" altLang="ja-JP" sz="1600" dirty="0">
                <a:latin typeface="Fujitsu Sans" panose="020B0404060202020204" pitchFamily="34" charset="0"/>
                <a:ea typeface="Meiryo UI" panose="020B0604030504040204" pitchFamily="50" charset="-128"/>
              </a:rPr>
              <a:t>        } else {</a:t>
            </a:r>
          </a:p>
          <a:p>
            <a:pPr algn="l"/>
            <a:r>
              <a:rPr lang="en-US" altLang="ja-JP" sz="1600" dirty="0">
                <a:latin typeface="Fujitsu Sans" panose="020B0404060202020204" pitchFamily="34" charset="0"/>
                <a:ea typeface="Meiryo UI" panose="020B0604030504040204" pitchFamily="50" charset="-128"/>
              </a:rPr>
              <a:t>            </a:t>
            </a:r>
            <a:r>
              <a:rPr lang="en-US" altLang="ja-JP" sz="1600" dirty="0" err="1">
                <a:latin typeface="Fujitsu Sans" panose="020B0404060202020204" pitchFamily="34" charset="0"/>
                <a:ea typeface="Meiryo UI" panose="020B0604030504040204" pitchFamily="50" charset="-128"/>
              </a:rPr>
              <a:t>stock.put</a:t>
            </a:r>
            <a:r>
              <a:rPr lang="en-US" altLang="ja-JP" sz="1600" dirty="0">
                <a:latin typeface="Fujitsu Sans" panose="020B0404060202020204" pitchFamily="34" charset="0"/>
                <a:ea typeface="Meiryo UI" panose="020B0604030504040204" pitchFamily="50" charset="-128"/>
              </a:rPr>
              <a:t>(</a:t>
            </a:r>
            <a:r>
              <a:rPr lang="en-US" altLang="ja-JP" sz="1600" dirty="0" err="1">
                <a:latin typeface="Fujitsu Sans" panose="020B0404060202020204" pitchFamily="34" charset="0"/>
                <a:ea typeface="Meiryo UI" panose="020B0604030504040204" pitchFamily="50" charset="-128"/>
              </a:rPr>
              <a:t>itemName</a:t>
            </a:r>
            <a:r>
              <a:rPr lang="en-US" altLang="ja-JP" sz="1600" dirty="0">
                <a:latin typeface="Fujitsu Sans" panose="020B0404060202020204" pitchFamily="34" charset="0"/>
                <a:ea typeface="Meiryo UI" panose="020B0604030504040204" pitchFamily="50" charset="-128"/>
              </a:rPr>
              <a:t>, </a:t>
            </a:r>
            <a:r>
              <a:rPr lang="en-US" altLang="ja-JP" sz="1600" dirty="0" err="1">
                <a:latin typeface="Fujitsu Sans" panose="020B0404060202020204" pitchFamily="34" charset="0"/>
                <a:ea typeface="Meiryo UI" panose="020B0604030504040204" pitchFamily="50" charset="-128"/>
              </a:rPr>
              <a:t>stockNumber</a:t>
            </a:r>
            <a:r>
              <a:rPr lang="en-US" altLang="ja-JP" sz="1600" dirty="0">
                <a:latin typeface="Fujitsu Sans" panose="020B0404060202020204" pitchFamily="34" charset="0"/>
                <a:ea typeface="Meiryo UI" panose="020B0604030504040204" pitchFamily="50" charset="-128"/>
              </a:rPr>
              <a:t>);</a:t>
            </a:r>
          </a:p>
          <a:p>
            <a:pPr algn="l"/>
            <a:r>
              <a:rPr lang="en-US" altLang="ja-JP" sz="1600" dirty="0">
                <a:latin typeface="Fujitsu Sans" panose="020B0404060202020204" pitchFamily="34" charset="0"/>
                <a:ea typeface="Meiryo UI" panose="020B0604030504040204" pitchFamily="50" charset="-128"/>
              </a:rPr>
              <a:t>        }</a:t>
            </a:r>
          </a:p>
          <a:p>
            <a:pPr algn="l"/>
            <a:r>
              <a:rPr lang="en-US" altLang="ja-JP" sz="1600" dirty="0">
                <a:latin typeface="Fujitsu Sans" panose="020B0404060202020204" pitchFamily="34" charset="0"/>
                <a:ea typeface="Meiryo UI" panose="020B0604030504040204" pitchFamily="50" charset="-128"/>
              </a:rPr>
              <a:t>    </a:t>
            </a:r>
            <a:r>
              <a:rPr lang="en-US" altLang="ja-JP" sz="1600" dirty="0" smtClean="0">
                <a:latin typeface="Fujitsu Sans" panose="020B0404060202020204" pitchFamily="34" charset="0"/>
                <a:ea typeface="Meiryo UI" panose="020B0604030504040204" pitchFamily="50" charset="-128"/>
              </a:rPr>
              <a:t>}  // continue to next page</a:t>
            </a:r>
            <a:endParaRPr lang="en-US" altLang="ja-JP" sz="1600" dirty="0">
              <a:latin typeface="Fujitsu Sans" panose="020B0404060202020204" pitchFamily="34" charset="0"/>
              <a:ea typeface="Meiryo UI" panose="020B0604030504040204" pitchFamily="50" charset="-128"/>
            </a:endParaRPr>
          </a:p>
          <a:p>
            <a:pPr algn="l"/>
            <a:endParaRPr lang="en-US" altLang="ja-JP" sz="1600" dirty="0">
              <a:latin typeface="Fujitsu Sans" panose="020B0404060202020204" pitchFamily="34" charset="0"/>
              <a:ea typeface="Meiryo UI" panose="020B0604030504040204" pitchFamily="50" charset="-128"/>
            </a:endParaRPr>
          </a:p>
        </p:txBody>
      </p:sp>
      <p:sp>
        <p:nvSpPr>
          <p:cNvPr id="9" name="テキスト ボックス 8"/>
          <p:cNvSpPr txBox="1"/>
          <p:nvPr/>
        </p:nvSpPr>
        <p:spPr>
          <a:xfrm>
            <a:off x="491818" y="1024920"/>
            <a:ext cx="9109382" cy="523220"/>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Let’s think how to create test code for below production code</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395182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Production code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57</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0" name="メモ 9"/>
          <p:cNvSpPr/>
          <p:nvPr/>
        </p:nvSpPr>
        <p:spPr bwMode="gray">
          <a:xfrm>
            <a:off x="491818" y="1472256"/>
            <a:ext cx="8783210" cy="5080944"/>
          </a:xfrm>
          <a:prstGeom prst="foldedCorner">
            <a:avLst>
              <a:gd name="adj" fmla="val 6831"/>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600" dirty="0" smtClean="0">
                <a:latin typeface="Fujitsu Sans" panose="020B0404060202020204" pitchFamily="34" charset="0"/>
                <a:ea typeface="Meiryo UI" panose="020B0604030504040204" pitchFamily="50" charset="-128"/>
              </a:rPr>
              <a:t>    </a:t>
            </a:r>
            <a:r>
              <a:rPr lang="en-US" altLang="ja-JP" sz="1600" dirty="0">
                <a:latin typeface="Fujitsu Sans" panose="020B0404060202020204" pitchFamily="34" charset="0"/>
                <a:ea typeface="Meiryo UI" panose="020B0604030504040204" pitchFamily="50" charset="-128"/>
              </a:rPr>
              <a:t>public Integer </a:t>
            </a:r>
            <a:r>
              <a:rPr lang="en-US" altLang="ja-JP" sz="1600" dirty="0" err="1">
                <a:latin typeface="Fujitsu Sans" panose="020B0404060202020204" pitchFamily="34" charset="0"/>
                <a:ea typeface="Meiryo UI" panose="020B0604030504040204" pitchFamily="50" charset="-128"/>
              </a:rPr>
              <a:t>getStockNumber</a:t>
            </a:r>
            <a:r>
              <a:rPr lang="en-US" altLang="ja-JP" sz="1600" dirty="0">
                <a:latin typeface="Fujitsu Sans" panose="020B0404060202020204" pitchFamily="34" charset="0"/>
                <a:ea typeface="Meiryo UI" panose="020B0604030504040204" pitchFamily="50" charset="-128"/>
              </a:rPr>
              <a:t>(String </a:t>
            </a:r>
            <a:r>
              <a:rPr lang="en-US" altLang="ja-JP" sz="1600" dirty="0" err="1">
                <a:latin typeface="Fujitsu Sans" panose="020B0404060202020204" pitchFamily="34" charset="0"/>
                <a:ea typeface="Meiryo UI" panose="020B0604030504040204" pitchFamily="50" charset="-128"/>
              </a:rPr>
              <a:t>itemName</a:t>
            </a:r>
            <a:r>
              <a:rPr lang="en-US" altLang="ja-JP" sz="1600" dirty="0">
                <a:latin typeface="Fujitsu Sans" panose="020B0404060202020204" pitchFamily="34" charset="0"/>
                <a:ea typeface="Meiryo UI" panose="020B0604030504040204" pitchFamily="50" charset="-128"/>
              </a:rPr>
              <a:t>) {</a:t>
            </a:r>
          </a:p>
          <a:p>
            <a:pPr algn="l"/>
            <a:r>
              <a:rPr lang="en-US" altLang="ja-JP" sz="1600" dirty="0">
                <a:latin typeface="Fujitsu Sans" panose="020B0404060202020204" pitchFamily="34" charset="0"/>
                <a:ea typeface="Meiryo UI" panose="020B0604030504040204" pitchFamily="50" charset="-128"/>
              </a:rPr>
              <a:t>        if (</a:t>
            </a:r>
            <a:r>
              <a:rPr lang="en-US" altLang="ja-JP" sz="1600" dirty="0" err="1">
                <a:latin typeface="Fujitsu Sans" panose="020B0404060202020204" pitchFamily="34" charset="0"/>
                <a:ea typeface="Meiryo UI" panose="020B0604030504040204" pitchFamily="50" charset="-128"/>
              </a:rPr>
              <a:t>isRegistered</a:t>
            </a:r>
            <a:r>
              <a:rPr lang="en-US" altLang="ja-JP" sz="1600" dirty="0">
                <a:latin typeface="Fujitsu Sans" panose="020B0404060202020204" pitchFamily="34" charset="0"/>
                <a:ea typeface="Meiryo UI" panose="020B0604030504040204" pitchFamily="50" charset="-128"/>
              </a:rPr>
              <a:t>(</a:t>
            </a:r>
            <a:r>
              <a:rPr lang="en-US" altLang="ja-JP" sz="1600" dirty="0" err="1">
                <a:latin typeface="Fujitsu Sans" panose="020B0404060202020204" pitchFamily="34" charset="0"/>
                <a:ea typeface="Meiryo UI" panose="020B0604030504040204" pitchFamily="50" charset="-128"/>
              </a:rPr>
              <a:t>itemName</a:t>
            </a:r>
            <a:r>
              <a:rPr lang="en-US" altLang="ja-JP" sz="1600" dirty="0">
                <a:latin typeface="Fujitsu Sans" panose="020B0404060202020204" pitchFamily="34" charset="0"/>
                <a:ea typeface="Meiryo UI" panose="020B0604030504040204" pitchFamily="50" charset="-128"/>
              </a:rPr>
              <a:t>)) {</a:t>
            </a:r>
          </a:p>
          <a:p>
            <a:pPr algn="l"/>
            <a:r>
              <a:rPr lang="en-US" altLang="ja-JP" sz="1600" dirty="0">
                <a:latin typeface="Fujitsu Sans" panose="020B0404060202020204" pitchFamily="34" charset="0"/>
                <a:ea typeface="Meiryo UI" panose="020B0604030504040204" pitchFamily="50" charset="-128"/>
              </a:rPr>
              <a:t>            return </a:t>
            </a:r>
            <a:r>
              <a:rPr lang="en-US" altLang="ja-JP" sz="1600" dirty="0" err="1">
                <a:latin typeface="Fujitsu Sans" panose="020B0404060202020204" pitchFamily="34" charset="0"/>
                <a:ea typeface="Meiryo UI" panose="020B0604030504040204" pitchFamily="50" charset="-128"/>
              </a:rPr>
              <a:t>stock.get</a:t>
            </a:r>
            <a:r>
              <a:rPr lang="en-US" altLang="ja-JP" sz="1600" dirty="0">
                <a:latin typeface="Fujitsu Sans" panose="020B0404060202020204" pitchFamily="34" charset="0"/>
                <a:ea typeface="Meiryo UI" panose="020B0604030504040204" pitchFamily="50" charset="-128"/>
              </a:rPr>
              <a:t>(</a:t>
            </a:r>
            <a:r>
              <a:rPr lang="en-US" altLang="ja-JP" sz="1600" dirty="0" err="1">
                <a:latin typeface="Fujitsu Sans" panose="020B0404060202020204" pitchFamily="34" charset="0"/>
                <a:ea typeface="Meiryo UI" panose="020B0604030504040204" pitchFamily="50" charset="-128"/>
              </a:rPr>
              <a:t>itemName</a:t>
            </a:r>
            <a:r>
              <a:rPr lang="en-US" altLang="ja-JP" sz="1600" dirty="0">
                <a:latin typeface="Fujitsu Sans" panose="020B0404060202020204" pitchFamily="34" charset="0"/>
                <a:ea typeface="Meiryo UI" panose="020B0604030504040204" pitchFamily="50" charset="-128"/>
              </a:rPr>
              <a:t>);</a:t>
            </a:r>
          </a:p>
          <a:p>
            <a:pPr algn="l"/>
            <a:r>
              <a:rPr lang="en-US" altLang="ja-JP" sz="1600" dirty="0">
                <a:latin typeface="Fujitsu Sans" panose="020B0404060202020204" pitchFamily="34" charset="0"/>
                <a:ea typeface="Meiryo UI" panose="020B0604030504040204" pitchFamily="50" charset="-128"/>
              </a:rPr>
              <a:t>        } else {</a:t>
            </a:r>
          </a:p>
          <a:p>
            <a:pPr algn="l"/>
            <a:r>
              <a:rPr lang="en-US" altLang="ja-JP" sz="1600" dirty="0">
                <a:latin typeface="Fujitsu Sans" panose="020B0404060202020204" pitchFamily="34" charset="0"/>
                <a:ea typeface="Meiryo UI" panose="020B0604030504040204" pitchFamily="50" charset="-128"/>
              </a:rPr>
              <a:t>            return 0;</a:t>
            </a:r>
          </a:p>
          <a:p>
            <a:pPr algn="l"/>
            <a:r>
              <a:rPr lang="en-US" altLang="ja-JP" sz="1600" dirty="0">
                <a:latin typeface="Fujitsu Sans" panose="020B0404060202020204" pitchFamily="34" charset="0"/>
                <a:ea typeface="Meiryo UI" panose="020B0604030504040204" pitchFamily="50" charset="-128"/>
              </a:rPr>
              <a:t>        }</a:t>
            </a:r>
          </a:p>
          <a:p>
            <a:pPr algn="l"/>
            <a:r>
              <a:rPr lang="en-US" altLang="ja-JP" sz="1600" dirty="0">
                <a:latin typeface="Fujitsu Sans" panose="020B0404060202020204" pitchFamily="34" charset="0"/>
                <a:ea typeface="Meiryo UI" panose="020B0604030504040204" pitchFamily="50" charset="-128"/>
              </a:rPr>
              <a:t>    }</a:t>
            </a:r>
          </a:p>
          <a:p>
            <a:pPr algn="l"/>
            <a:endParaRPr lang="en-US" altLang="ja-JP" sz="1600" dirty="0">
              <a:latin typeface="Fujitsu Sans" panose="020B0404060202020204" pitchFamily="34" charset="0"/>
              <a:ea typeface="Meiryo UI" panose="020B0604030504040204" pitchFamily="50" charset="-128"/>
            </a:endParaRPr>
          </a:p>
          <a:p>
            <a:pPr algn="l"/>
            <a:r>
              <a:rPr lang="en-US" altLang="ja-JP" sz="1600" dirty="0">
                <a:latin typeface="Fujitsu Sans" panose="020B0404060202020204" pitchFamily="34" charset="0"/>
                <a:ea typeface="Meiryo UI" panose="020B0604030504040204" pitchFamily="50" charset="-128"/>
              </a:rPr>
              <a:t>    public </a:t>
            </a:r>
            <a:r>
              <a:rPr lang="en-US" altLang="ja-JP" sz="1600" dirty="0" err="1">
                <a:latin typeface="Fujitsu Sans" panose="020B0404060202020204" pitchFamily="34" charset="0"/>
                <a:ea typeface="Meiryo UI" panose="020B0604030504040204" pitchFamily="50" charset="-128"/>
              </a:rPr>
              <a:t>boolean</a:t>
            </a:r>
            <a:r>
              <a:rPr lang="en-US" altLang="ja-JP" sz="1600" dirty="0">
                <a:latin typeface="Fujitsu Sans" panose="020B0404060202020204" pitchFamily="34" charset="0"/>
                <a:ea typeface="Meiryo UI" panose="020B0604030504040204" pitchFamily="50" charset="-128"/>
              </a:rPr>
              <a:t> </a:t>
            </a:r>
            <a:r>
              <a:rPr lang="en-US" altLang="ja-JP" sz="1600" dirty="0" err="1">
                <a:latin typeface="Fujitsu Sans" panose="020B0404060202020204" pitchFamily="34" charset="0"/>
                <a:ea typeface="Meiryo UI" panose="020B0604030504040204" pitchFamily="50" charset="-128"/>
              </a:rPr>
              <a:t>isRegistered</a:t>
            </a:r>
            <a:r>
              <a:rPr lang="en-US" altLang="ja-JP" sz="1600" dirty="0">
                <a:latin typeface="Fujitsu Sans" panose="020B0404060202020204" pitchFamily="34" charset="0"/>
                <a:ea typeface="Meiryo UI" panose="020B0604030504040204" pitchFamily="50" charset="-128"/>
              </a:rPr>
              <a:t>(String </a:t>
            </a:r>
            <a:r>
              <a:rPr lang="en-US" altLang="ja-JP" sz="1600" dirty="0" err="1">
                <a:latin typeface="Fujitsu Sans" panose="020B0404060202020204" pitchFamily="34" charset="0"/>
                <a:ea typeface="Meiryo UI" panose="020B0604030504040204" pitchFamily="50" charset="-128"/>
              </a:rPr>
              <a:t>itemName</a:t>
            </a:r>
            <a:r>
              <a:rPr lang="en-US" altLang="ja-JP" sz="1600" dirty="0">
                <a:latin typeface="Fujitsu Sans" panose="020B0404060202020204" pitchFamily="34" charset="0"/>
                <a:ea typeface="Meiryo UI" panose="020B0604030504040204" pitchFamily="50" charset="-128"/>
              </a:rPr>
              <a:t>) {</a:t>
            </a:r>
          </a:p>
          <a:p>
            <a:pPr algn="l"/>
            <a:r>
              <a:rPr lang="en-US" altLang="ja-JP" sz="1600" dirty="0">
                <a:latin typeface="Fujitsu Sans" panose="020B0404060202020204" pitchFamily="34" charset="0"/>
                <a:ea typeface="Meiryo UI" panose="020B0604030504040204" pitchFamily="50" charset="-128"/>
              </a:rPr>
              <a:t>        return </a:t>
            </a:r>
            <a:r>
              <a:rPr lang="en-US" altLang="ja-JP" sz="1600" dirty="0" err="1">
                <a:latin typeface="Fujitsu Sans" panose="020B0404060202020204" pitchFamily="34" charset="0"/>
                <a:ea typeface="Meiryo UI" panose="020B0604030504040204" pitchFamily="50" charset="-128"/>
              </a:rPr>
              <a:t>stock.containsKey</a:t>
            </a:r>
            <a:r>
              <a:rPr lang="en-US" altLang="ja-JP" sz="1600" dirty="0">
                <a:latin typeface="Fujitsu Sans" panose="020B0404060202020204" pitchFamily="34" charset="0"/>
                <a:ea typeface="Meiryo UI" panose="020B0604030504040204" pitchFamily="50" charset="-128"/>
              </a:rPr>
              <a:t>(</a:t>
            </a:r>
            <a:r>
              <a:rPr lang="en-US" altLang="ja-JP" sz="1600" dirty="0" err="1">
                <a:latin typeface="Fujitsu Sans" panose="020B0404060202020204" pitchFamily="34" charset="0"/>
                <a:ea typeface="Meiryo UI" panose="020B0604030504040204" pitchFamily="50" charset="-128"/>
              </a:rPr>
              <a:t>itemName</a:t>
            </a:r>
            <a:r>
              <a:rPr lang="en-US" altLang="ja-JP" sz="1600" dirty="0">
                <a:latin typeface="Fujitsu Sans" panose="020B0404060202020204" pitchFamily="34" charset="0"/>
                <a:ea typeface="Meiryo UI" panose="020B0604030504040204" pitchFamily="50" charset="-128"/>
              </a:rPr>
              <a:t>);</a:t>
            </a:r>
          </a:p>
          <a:p>
            <a:pPr algn="l"/>
            <a:r>
              <a:rPr lang="en-US" altLang="ja-JP" sz="1600" dirty="0">
                <a:latin typeface="Fujitsu Sans" panose="020B0404060202020204" pitchFamily="34" charset="0"/>
                <a:ea typeface="Meiryo UI" panose="020B0604030504040204" pitchFamily="50" charset="-128"/>
              </a:rPr>
              <a:t>    }</a:t>
            </a:r>
          </a:p>
          <a:p>
            <a:pPr algn="l"/>
            <a:r>
              <a:rPr lang="en-US" altLang="ja-JP" sz="1600" dirty="0">
                <a:latin typeface="Fujitsu Sans" panose="020B0404060202020204" pitchFamily="34" charset="0"/>
                <a:ea typeface="Meiryo UI" panose="020B0604030504040204" pitchFamily="50" charset="-128"/>
              </a:rPr>
              <a:t>}</a:t>
            </a:r>
            <a:endParaRPr kumimoji="1" lang="ja-JP" altLang="en-US" sz="1600" dirty="0" smtClean="0">
              <a:latin typeface="Fujitsu Sans" panose="020B0404060202020204" pitchFamily="34" charset="0"/>
              <a:ea typeface="Meiryo UI" panose="020B0604030504040204" pitchFamily="50" charset="-128"/>
            </a:endParaRPr>
          </a:p>
        </p:txBody>
      </p:sp>
      <p:sp>
        <p:nvSpPr>
          <p:cNvPr id="9" name="テキスト ボックス 8"/>
          <p:cNvSpPr txBox="1"/>
          <p:nvPr/>
        </p:nvSpPr>
        <p:spPr>
          <a:xfrm>
            <a:off x="491818" y="1024920"/>
            <a:ext cx="9109382" cy="523220"/>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Let’s think how to create test code for below production code</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5466978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Grouping Test Cases(1/2)</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58</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9" name="テキスト ボックス 8"/>
          <p:cNvSpPr txBox="1"/>
          <p:nvPr/>
        </p:nvSpPr>
        <p:spPr>
          <a:xfrm>
            <a:off x="491818" y="1024920"/>
            <a:ext cx="9109382" cy="523220"/>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Let’s assume to create following test cases</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7" name="テキスト ボックス 6"/>
          <p:cNvSpPr txBox="1"/>
          <p:nvPr/>
        </p:nvSpPr>
        <p:spPr>
          <a:xfrm>
            <a:off x="703402" y="1651494"/>
            <a:ext cx="6884129" cy="4524315"/>
          </a:xfrm>
          <a:prstGeom prst="rect">
            <a:avLst/>
          </a:prstGeom>
          <a:noFill/>
        </p:spPr>
        <p:txBody>
          <a:bodyPr wrap="none" rtlCol="0">
            <a:spAutoFit/>
          </a:bodyPr>
          <a:lstStyle/>
          <a:p>
            <a:pPr marL="342900" indent="-342900" algn="l">
              <a:buClr>
                <a:schemeClr val="accent2"/>
              </a:buClr>
              <a:buFont typeface="Wingdings" panose="05000000000000000000" pitchFamily="2" charset="2"/>
              <a:buChar char="l"/>
            </a:pP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If </a:t>
            </a:r>
            <a:r>
              <a:rPr kumimoji="1"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ItemStock</a:t>
            </a: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is initial state, </a:t>
            </a:r>
          </a:p>
          <a:p>
            <a:pPr marL="800100" lvl="1" indent="-342900" algn="l">
              <a:buClr>
                <a:schemeClr val="accent1"/>
              </a:buClr>
              <a:buFont typeface="Wingdings" panose="05000000000000000000" pitchFamily="2" charset="2"/>
              <a:buChar char="l"/>
            </a:pPr>
            <a:r>
              <a:rPr kumimoji="1"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getStockNumber</a:t>
            </a: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a:t>
            </a:r>
            <a:r>
              <a:rPr kumimoji="1"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returns 0</a:t>
            </a:r>
          </a:p>
          <a:p>
            <a:pPr marL="342900" indent="-342900" algn="l">
              <a:buClr>
                <a:schemeClr val="accent2"/>
              </a:buClr>
              <a:buFont typeface="Wingdings" panose="05000000000000000000" pitchFamily="2" charset="2"/>
              <a:buChar char="l"/>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If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is initial state, </a:t>
            </a:r>
            <a:endParaRPr lang="en-US" altLang="ja-JP" sz="2400" dirty="0" smtClean="0">
              <a:latin typeface="Fujitsu Sans" panose="020B0404060202020204" pitchFamily="34" charset="0"/>
              <a:ea typeface="Meiryo UI" panose="020B0604030504040204" pitchFamily="50" charset="-128"/>
              <a:cs typeface="Meiryo UI" panose="020B0604030504040204" pitchFamily="50" charset="-128"/>
            </a:endParaRPr>
          </a:p>
          <a:p>
            <a:pPr marL="800100" lvl="1" indent="-342900" algn="l">
              <a:buClr>
                <a:schemeClr val="accent1"/>
              </a:buClr>
              <a:buFont typeface="Wingdings" panose="05000000000000000000" pitchFamily="2" charset="2"/>
              <a:buChar char="l"/>
            </a:pP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isRegistered</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returns </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false</a:t>
            </a:r>
            <a:endParaRPr lang="en-US" altLang="ja-JP" sz="24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Clr>
                <a:schemeClr val="accent2"/>
              </a:buClr>
              <a:buFont typeface="Wingdings" panose="05000000000000000000" pitchFamily="2" charset="2"/>
              <a:buChar char="l"/>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If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is initial state</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a:t>
            </a:r>
          </a:p>
          <a:p>
            <a:pPr marL="800100" lvl="1" indent="-342900" algn="l">
              <a:buClr>
                <a:schemeClr val="accent1"/>
              </a:buClr>
              <a:buFont typeface="Wingdings" panose="05000000000000000000" pitchFamily="2" charset="2"/>
              <a:buChar char="l"/>
            </a:pP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addStockNumber</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1) results </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 1</a:t>
            </a:r>
          </a:p>
          <a:p>
            <a:pPr marL="342900" indent="-342900" algn="l">
              <a:buClr>
                <a:schemeClr val="accent2"/>
              </a:buClr>
              <a:buFont typeface="Wingdings" panose="05000000000000000000" pitchFamily="2" charset="2"/>
              <a:buChar char="l"/>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If </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has 2 </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a:t>
            </a:r>
            <a:endParaRPr lang="en-US" altLang="ja-JP" sz="2400" dirty="0">
              <a:latin typeface="Fujitsu Sans" panose="020B0404060202020204" pitchFamily="34" charset="0"/>
              <a:ea typeface="Meiryo UI" panose="020B0604030504040204" pitchFamily="50" charset="-128"/>
              <a:cs typeface="Meiryo UI" panose="020B0604030504040204" pitchFamily="50" charset="-128"/>
            </a:endParaRPr>
          </a:p>
          <a:p>
            <a:pPr marL="800100" lvl="1" indent="-342900" algn="l">
              <a:buClr>
                <a:schemeClr val="accent1"/>
              </a:buClr>
              <a:buFont typeface="Wingdings" panose="05000000000000000000" pitchFamily="2" charset="2"/>
              <a:buChar char="l"/>
            </a:pP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getStockNumber</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returns </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2</a:t>
            </a:r>
            <a:endParaRPr lang="en-US" altLang="ja-JP" sz="24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Clr>
                <a:schemeClr val="accent2"/>
              </a:buClr>
              <a:buFont typeface="Wingdings" panose="05000000000000000000" pitchFamily="2" charset="2"/>
              <a:buChar char="l"/>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If </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has 2 </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a:t>
            </a:r>
          </a:p>
          <a:p>
            <a:pPr marL="800100" lvl="1" indent="-342900" algn="l">
              <a:buClr>
                <a:schemeClr val="accent1"/>
              </a:buClr>
              <a:buFont typeface="Wingdings" panose="05000000000000000000" pitchFamily="2" charset="2"/>
              <a:buChar char="l"/>
            </a:pP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isRegistered</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returns </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true</a:t>
            </a:r>
            <a:endParaRPr lang="en-US" altLang="ja-JP" sz="2400" dirty="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Clr>
                <a:schemeClr val="accent2"/>
              </a:buClr>
              <a:buFont typeface="Wingdings" panose="05000000000000000000" pitchFamily="2" charset="2"/>
              <a:buChar char="l"/>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If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has 2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a:t>
            </a:r>
            <a:endParaRPr lang="en-US" altLang="ja-JP" sz="2400" dirty="0" smtClean="0">
              <a:latin typeface="Fujitsu Sans" panose="020B0404060202020204" pitchFamily="34" charset="0"/>
              <a:ea typeface="Meiryo UI" panose="020B0604030504040204" pitchFamily="50" charset="-128"/>
              <a:cs typeface="Meiryo UI" panose="020B0604030504040204" pitchFamily="50" charset="-128"/>
            </a:endParaRPr>
          </a:p>
          <a:p>
            <a:pPr marL="800100" lvl="1" indent="-342900" algn="l">
              <a:buClr>
                <a:schemeClr val="accent1"/>
              </a:buClr>
              <a:buFont typeface="Wingdings" panose="05000000000000000000" pitchFamily="2" charset="2"/>
              <a:buChar char="l"/>
            </a:pP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addStockNumber</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3) results </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 </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5</a:t>
            </a:r>
          </a:p>
        </p:txBody>
      </p:sp>
    </p:spTree>
    <p:extLst>
      <p:ext uri="{BB962C8B-B14F-4D97-AF65-F5344CB8AC3E}">
        <p14:creationId xmlns:p14="http://schemas.microsoft.com/office/powerpoint/2010/main" val="1237899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327564"/>
            <a:ext cx="4600575" cy="2057109"/>
          </a:xfrm>
        </p:spPr>
        <p:txBody>
          <a:bodyPr/>
          <a:lstStyle/>
          <a:p>
            <a:r>
              <a:rPr kumimoji="1" lang="en-US" altLang="ja-JP" dirty="0" smtClean="0"/>
              <a:t>What’s</a:t>
            </a:r>
            <a:br>
              <a:rPr kumimoji="1" lang="en-US" altLang="ja-JP" dirty="0" smtClean="0"/>
            </a:br>
            <a:r>
              <a:rPr kumimoji="1" lang="en-US" altLang="ja-JP" dirty="0" smtClean="0"/>
              <a:t>Automated</a:t>
            </a:r>
            <a:br>
              <a:rPr kumimoji="1" lang="en-US" altLang="ja-JP" dirty="0" smtClean="0"/>
            </a:br>
            <a:r>
              <a:rPr kumimoji="1" lang="en-US" altLang="ja-JP" dirty="0" smtClean="0"/>
              <a:t>Unit Test?</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2499020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Grouping Test Cases(2/2)</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59</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8" name="テキスト ボックス 7"/>
          <p:cNvSpPr txBox="1"/>
          <p:nvPr/>
        </p:nvSpPr>
        <p:spPr>
          <a:xfrm>
            <a:off x="360356" y="1050652"/>
            <a:ext cx="9376852" cy="4031873"/>
          </a:xfrm>
          <a:prstGeom prst="rect">
            <a:avLst/>
          </a:prstGeom>
          <a:noFill/>
        </p:spPr>
        <p:txBody>
          <a:bodyPr wrap="square" rtlCol="0">
            <a:spAutoFit/>
          </a:bodyPr>
          <a:lstStyle/>
          <a:p>
            <a:pPr algn="l"/>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If we create test cases flat/As Is</a:t>
            </a:r>
            <a:b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-&gt; Isn’t it hard to manage?</a:t>
            </a:r>
          </a:p>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(If the number of cases increased, it will be horrible…)</a:t>
            </a:r>
          </a:p>
          <a:p>
            <a:pPr algn="l"/>
            <a:endParaRPr kumimoji="1" lang="en-US" altLang="ja-JP" sz="3200" dirty="0">
              <a:latin typeface="Fujitsu Sans" panose="020B0404060202020204" pitchFamily="34" charset="0"/>
              <a:ea typeface="Meiryo UI" panose="020B0604030504040204" pitchFamily="50" charset="-128"/>
              <a:cs typeface="Meiryo UI" panose="020B0604030504040204" pitchFamily="50" charset="-128"/>
            </a:endParaRPr>
          </a:p>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The useful feature for these situation is</a:t>
            </a:r>
          </a:p>
          <a:p>
            <a:pPr algn="l"/>
            <a:r>
              <a:rPr kumimoji="1"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Grouping Test Cases</a:t>
            </a:r>
          </a:p>
          <a:p>
            <a:pPr algn="l"/>
            <a:endParaRPr lang="en-US" altLang="ja-JP" sz="3200" b="1" dirty="0">
              <a:latin typeface="Fujitsu Sans" panose="020B0404060202020204" pitchFamily="34" charset="0"/>
              <a:ea typeface="Meiryo UI" panose="020B0604030504040204" pitchFamily="50" charset="-128"/>
              <a:cs typeface="Meiryo UI" panose="020B0604030504040204" pitchFamily="50" charset="-128"/>
            </a:endParaRPr>
          </a:p>
          <a:p>
            <a:pPr algn="l"/>
            <a:r>
              <a:rPr kumimoji="1"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Basically, following two patterns are considerable</a:t>
            </a:r>
            <a:endParaRPr kumimoji="1" lang="en-US" altLang="ja-JP" sz="3200" b="1"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10" name="テキスト ボックス 9"/>
          <p:cNvSpPr txBox="1"/>
          <p:nvPr/>
        </p:nvSpPr>
        <p:spPr>
          <a:xfrm>
            <a:off x="508532" y="5241177"/>
            <a:ext cx="6143157" cy="954107"/>
          </a:xfrm>
          <a:prstGeom prst="rect">
            <a:avLst/>
          </a:prstGeom>
          <a:noFill/>
        </p:spPr>
        <p:txBody>
          <a:bodyPr wrap="none" rtlCol="0">
            <a:spAutoFit/>
          </a:bodyPr>
          <a:lstStyle/>
          <a:p>
            <a:pPr marL="342900" indent="-342900" algn="l">
              <a:buFont typeface="+mj-lt"/>
              <a:buAutoNum type="arabicPeriod"/>
            </a:pP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Group by </a:t>
            </a:r>
            <a:r>
              <a:rPr kumimoji="1"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Methods</a:t>
            </a:r>
            <a:r>
              <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of production code</a:t>
            </a:r>
            <a:endParaRPr kumimoji="1" lang="en-US" altLang="ja-JP" sz="2800" dirty="0" smtClean="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Font typeface="+mj-lt"/>
              <a:buAutoNum type="arabicPeriod"/>
            </a:pP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Group by </a:t>
            </a:r>
            <a:r>
              <a:rPr lang="en-US" altLang="ja-JP" sz="2800" b="1" dirty="0" smtClean="0">
                <a:latin typeface="Fujitsu Sans" panose="020B0404060202020204" pitchFamily="34" charset="0"/>
                <a:ea typeface="Meiryo UI" panose="020B0604030504040204" pitchFamily="50" charset="-128"/>
                <a:cs typeface="Meiryo UI" panose="020B0604030504040204" pitchFamily="50" charset="-128"/>
              </a:rPr>
              <a:t>Status</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of </a:t>
            </a:r>
            <a:r>
              <a:rPr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object</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696718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Pattern 1. Group By Method of Production Code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60</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7" name="テキスト ボックス 6"/>
          <p:cNvSpPr txBox="1"/>
          <p:nvPr/>
        </p:nvSpPr>
        <p:spPr>
          <a:xfrm>
            <a:off x="991255" y="942274"/>
            <a:ext cx="7345793" cy="5632311"/>
          </a:xfrm>
          <a:prstGeom prst="rect">
            <a:avLst/>
          </a:prstGeom>
          <a:noFill/>
        </p:spPr>
        <p:txBody>
          <a:bodyPr wrap="none" rtlCol="0">
            <a:spAutoFit/>
          </a:bodyPr>
          <a:lstStyle/>
          <a:p>
            <a:pPr marL="342900" indent="-342900" algn="l">
              <a:buClr>
                <a:schemeClr val="accent2"/>
              </a:buClr>
              <a:buFont typeface="Wingdings" panose="05000000000000000000" pitchFamily="2" charset="2"/>
              <a:buChar char="l"/>
            </a:pPr>
            <a:r>
              <a:rPr kumimoji="1"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getStockNumber</a:t>
            </a:r>
            <a:endPar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endParaRPr>
          </a:p>
          <a:p>
            <a:pPr marL="800100" lvl="1" indent="-342900" algn="l">
              <a:buClr>
                <a:schemeClr val="accent1"/>
              </a:buClr>
              <a:buFont typeface="Wingdings" panose="05000000000000000000" pitchFamily="2" charset="2"/>
              <a:buChar char="l"/>
            </a:pP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If </a:t>
            </a:r>
            <a:r>
              <a:rPr kumimoji="1"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ItemStock</a:t>
            </a: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is initial state, </a:t>
            </a:r>
          </a:p>
          <a:p>
            <a:pPr marL="1257300" lvl="2" indent="-342900" algn="l">
              <a:buClr>
                <a:schemeClr val="accent2"/>
              </a:buClr>
              <a:buFont typeface="Wingdings" panose="05000000000000000000" pitchFamily="2" charset="2"/>
              <a:buChar char="l"/>
            </a:pPr>
            <a:r>
              <a:rPr kumimoji="1"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getStockNumber</a:t>
            </a: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a:t>
            </a:r>
            <a:r>
              <a:rPr kumimoji="1"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returns 0</a:t>
            </a:r>
          </a:p>
          <a:p>
            <a:pPr marL="800100" lvl="1" indent="-342900" algn="l">
              <a:buClr>
                <a:schemeClr val="accent1"/>
              </a:buClr>
              <a:buFont typeface="Wingdings" panose="05000000000000000000" pitchFamily="2" charset="2"/>
              <a:buChar char="l"/>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If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has 2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a:t>
            </a:r>
          </a:p>
          <a:p>
            <a:pPr marL="1257300" lvl="2" indent="-342900" algn="l">
              <a:buClr>
                <a:schemeClr val="accent2"/>
              </a:buClr>
              <a:buFont typeface="Wingdings" panose="05000000000000000000" pitchFamily="2" charset="2"/>
              <a:buChar char="l"/>
            </a:pP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getStockNumber</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returns </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2</a:t>
            </a:r>
            <a:endPar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Clr>
                <a:schemeClr val="accent2"/>
              </a:buClr>
              <a:buFont typeface="Wingdings" panose="05000000000000000000" pitchFamily="2" charset="2"/>
              <a:buChar char="l"/>
            </a:pP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isRegistered</a:t>
            </a:r>
            <a:endParaRPr lang="en-US" altLang="ja-JP" sz="2400" dirty="0" smtClean="0">
              <a:latin typeface="Fujitsu Sans" panose="020B0404060202020204" pitchFamily="34" charset="0"/>
              <a:ea typeface="Meiryo UI" panose="020B0604030504040204" pitchFamily="50" charset="-128"/>
              <a:cs typeface="Meiryo UI" panose="020B0604030504040204" pitchFamily="50" charset="-128"/>
            </a:endParaRPr>
          </a:p>
          <a:p>
            <a:pPr marL="800100" lvl="1" indent="-342900" algn="l">
              <a:buClr>
                <a:schemeClr val="accent1"/>
              </a:buClr>
              <a:buFont typeface="Wingdings" panose="05000000000000000000" pitchFamily="2" charset="2"/>
              <a:buChar char="l"/>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If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is initial state, </a:t>
            </a:r>
            <a:endParaRPr lang="en-US" altLang="ja-JP" sz="2400" dirty="0" smtClean="0">
              <a:latin typeface="Fujitsu Sans" panose="020B0404060202020204" pitchFamily="34" charset="0"/>
              <a:ea typeface="Meiryo UI" panose="020B0604030504040204" pitchFamily="50" charset="-128"/>
              <a:cs typeface="Meiryo UI" panose="020B0604030504040204" pitchFamily="50" charset="-128"/>
            </a:endParaRPr>
          </a:p>
          <a:p>
            <a:pPr marL="1257300" lvl="2" indent="-342900" algn="l">
              <a:buClr>
                <a:schemeClr val="accent2"/>
              </a:buClr>
              <a:buFont typeface="Wingdings" panose="05000000000000000000" pitchFamily="2" charset="2"/>
              <a:buChar char="l"/>
            </a:pP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isRegistered</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returns false</a:t>
            </a:r>
          </a:p>
          <a:p>
            <a:pPr marL="800100" lvl="1" indent="-342900" algn="l">
              <a:buClr>
                <a:schemeClr val="accent1"/>
              </a:buClr>
              <a:buFont typeface="Wingdings" panose="05000000000000000000" pitchFamily="2" charset="2"/>
              <a:buChar char="l"/>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If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has 2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a:t>
            </a:r>
          </a:p>
          <a:p>
            <a:pPr marL="1257300" lvl="2" indent="-342900" algn="l">
              <a:buClr>
                <a:schemeClr val="accent2"/>
              </a:buClr>
              <a:buFont typeface="Wingdings" panose="05000000000000000000" pitchFamily="2" charset="2"/>
              <a:buChar char="l"/>
            </a:pP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isRegistered</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returns </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true</a:t>
            </a:r>
          </a:p>
          <a:p>
            <a:pPr marL="342900" indent="-342900" algn="l">
              <a:buClr>
                <a:schemeClr val="accent2"/>
              </a:buClr>
              <a:buFont typeface="Wingdings" panose="05000000000000000000" pitchFamily="2" charset="2"/>
              <a:buChar char="l"/>
            </a:pP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addStockNumber</a:t>
            </a:r>
            <a:endParaRPr lang="en-US" altLang="ja-JP" sz="2400" dirty="0" smtClean="0">
              <a:latin typeface="Fujitsu Sans" panose="020B0404060202020204" pitchFamily="34" charset="0"/>
              <a:ea typeface="Meiryo UI" panose="020B0604030504040204" pitchFamily="50" charset="-128"/>
              <a:cs typeface="Meiryo UI" panose="020B0604030504040204" pitchFamily="50" charset="-128"/>
            </a:endParaRPr>
          </a:p>
          <a:p>
            <a:pPr marL="800100" lvl="1" indent="-342900" algn="l">
              <a:buClr>
                <a:schemeClr val="accent1"/>
              </a:buClr>
              <a:buFont typeface="Wingdings" panose="05000000000000000000" pitchFamily="2" charset="2"/>
              <a:buChar char="l"/>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If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is initial state</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a:t>
            </a:r>
          </a:p>
          <a:p>
            <a:pPr marL="1257300" lvl="2" indent="-342900" algn="l">
              <a:buClr>
                <a:schemeClr val="accent2"/>
              </a:buClr>
              <a:buFont typeface="Wingdings" panose="05000000000000000000" pitchFamily="2" charset="2"/>
              <a:buChar char="l"/>
            </a:pP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addStockNumber</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1) results </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 1</a:t>
            </a:r>
          </a:p>
          <a:p>
            <a:pPr marL="800100" lvl="1" indent="-342900" algn="l">
              <a:buClr>
                <a:schemeClr val="accent1"/>
              </a:buClr>
              <a:buFont typeface="Wingdings" panose="05000000000000000000" pitchFamily="2" charset="2"/>
              <a:buChar char="l"/>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If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has 2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a:t>
            </a:r>
            <a:endParaRPr lang="en-US" altLang="ja-JP" sz="2400" dirty="0" smtClean="0">
              <a:latin typeface="Fujitsu Sans" panose="020B0404060202020204" pitchFamily="34" charset="0"/>
              <a:ea typeface="Meiryo UI" panose="020B0604030504040204" pitchFamily="50" charset="-128"/>
              <a:cs typeface="Meiryo UI" panose="020B0604030504040204" pitchFamily="50" charset="-128"/>
            </a:endParaRPr>
          </a:p>
          <a:p>
            <a:pPr marL="1257300" lvl="2" indent="-342900" algn="l">
              <a:buClr>
                <a:schemeClr val="accent2"/>
              </a:buClr>
              <a:buFont typeface="Wingdings" panose="05000000000000000000" pitchFamily="2" charset="2"/>
              <a:buChar char="l"/>
            </a:pP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addStockNumber</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3) results </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 </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5</a:t>
            </a:r>
          </a:p>
        </p:txBody>
      </p:sp>
    </p:spTree>
    <p:extLst>
      <p:ext uri="{BB962C8B-B14F-4D97-AF65-F5344CB8AC3E}">
        <p14:creationId xmlns:p14="http://schemas.microsoft.com/office/powerpoint/2010/main" val="26698496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Pattern 1. Group By Method of Production Code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61</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7" name="テキスト ボックス 6"/>
          <p:cNvSpPr txBox="1"/>
          <p:nvPr/>
        </p:nvSpPr>
        <p:spPr>
          <a:xfrm>
            <a:off x="991255" y="942274"/>
            <a:ext cx="7345793" cy="5632311"/>
          </a:xfrm>
          <a:prstGeom prst="rect">
            <a:avLst/>
          </a:prstGeom>
          <a:noFill/>
        </p:spPr>
        <p:txBody>
          <a:bodyPr wrap="none" rtlCol="0">
            <a:spAutoFit/>
          </a:bodyPr>
          <a:lstStyle/>
          <a:p>
            <a:pPr marL="342900" indent="-342900" algn="l">
              <a:buClr>
                <a:schemeClr val="accent2"/>
              </a:buClr>
              <a:buFont typeface="Wingdings" panose="05000000000000000000" pitchFamily="2" charset="2"/>
              <a:buChar char="l"/>
            </a:pPr>
            <a:r>
              <a:rPr kumimoji="1"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getStockNumber</a:t>
            </a:r>
            <a:endPar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endParaRPr>
          </a:p>
          <a:p>
            <a:pPr marL="800100" lvl="1" indent="-342900" algn="l">
              <a:buClr>
                <a:schemeClr val="accent1"/>
              </a:buClr>
              <a:buFont typeface="Wingdings" panose="05000000000000000000" pitchFamily="2" charset="2"/>
              <a:buChar char="l"/>
            </a:pP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If </a:t>
            </a:r>
            <a:r>
              <a:rPr kumimoji="1"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ItemStock</a:t>
            </a: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is initial state, </a:t>
            </a:r>
          </a:p>
          <a:p>
            <a:pPr marL="1257300" lvl="2" indent="-342900" algn="l">
              <a:buClr>
                <a:schemeClr val="accent2"/>
              </a:buClr>
              <a:buFont typeface="Wingdings" panose="05000000000000000000" pitchFamily="2" charset="2"/>
              <a:buChar char="l"/>
            </a:pPr>
            <a:r>
              <a:rPr kumimoji="1"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getStockNumber</a:t>
            </a: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a:t>
            </a:r>
            <a:r>
              <a:rPr kumimoji="1"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returns 0</a:t>
            </a:r>
          </a:p>
          <a:p>
            <a:pPr marL="800100" lvl="1" indent="-342900" algn="l">
              <a:buClr>
                <a:schemeClr val="accent1"/>
              </a:buClr>
              <a:buFont typeface="Wingdings" panose="05000000000000000000" pitchFamily="2" charset="2"/>
              <a:buChar char="l"/>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If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has 2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a:t>
            </a:r>
          </a:p>
          <a:p>
            <a:pPr marL="1257300" lvl="2" indent="-342900" algn="l">
              <a:buClr>
                <a:schemeClr val="accent2"/>
              </a:buClr>
              <a:buFont typeface="Wingdings" panose="05000000000000000000" pitchFamily="2" charset="2"/>
              <a:buChar char="l"/>
            </a:pP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getStockNumber</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returns </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2</a:t>
            </a:r>
            <a:endParaRPr kumimoji="1" lang="en-US" altLang="ja-JP" sz="2400" dirty="0" smtClean="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Clr>
                <a:schemeClr val="accent2"/>
              </a:buClr>
              <a:buFont typeface="Wingdings" panose="05000000000000000000" pitchFamily="2" charset="2"/>
              <a:buChar char="l"/>
            </a:pP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isRegistered</a:t>
            </a:r>
            <a:endParaRPr lang="en-US" altLang="ja-JP" sz="2400" dirty="0" smtClean="0">
              <a:latin typeface="Fujitsu Sans" panose="020B0404060202020204" pitchFamily="34" charset="0"/>
              <a:ea typeface="Meiryo UI" panose="020B0604030504040204" pitchFamily="50" charset="-128"/>
              <a:cs typeface="Meiryo UI" panose="020B0604030504040204" pitchFamily="50" charset="-128"/>
            </a:endParaRPr>
          </a:p>
          <a:p>
            <a:pPr marL="800100" lvl="1" indent="-342900" algn="l">
              <a:buClr>
                <a:schemeClr val="accent1"/>
              </a:buClr>
              <a:buFont typeface="Wingdings" panose="05000000000000000000" pitchFamily="2" charset="2"/>
              <a:buChar char="l"/>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If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is initial state, </a:t>
            </a:r>
            <a:endParaRPr lang="en-US" altLang="ja-JP" sz="2400" dirty="0" smtClean="0">
              <a:latin typeface="Fujitsu Sans" panose="020B0404060202020204" pitchFamily="34" charset="0"/>
              <a:ea typeface="Meiryo UI" panose="020B0604030504040204" pitchFamily="50" charset="-128"/>
              <a:cs typeface="Meiryo UI" panose="020B0604030504040204" pitchFamily="50" charset="-128"/>
            </a:endParaRPr>
          </a:p>
          <a:p>
            <a:pPr marL="1257300" lvl="2" indent="-342900" algn="l">
              <a:buClr>
                <a:schemeClr val="accent2"/>
              </a:buClr>
              <a:buFont typeface="Wingdings" panose="05000000000000000000" pitchFamily="2" charset="2"/>
              <a:buChar char="l"/>
            </a:pP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isRegistered</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returns false</a:t>
            </a:r>
          </a:p>
          <a:p>
            <a:pPr marL="800100" lvl="1" indent="-342900" algn="l">
              <a:buClr>
                <a:schemeClr val="accent1"/>
              </a:buClr>
              <a:buFont typeface="Wingdings" panose="05000000000000000000" pitchFamily="2" charset="2"/>
              <a:buChar char="l"/>
            </a:pPr>
            <a:r>
              <a:rPr lang="en-US" altLang="ja-JP" sz="2400" dirty="0">
                <a:latin typeface="Fujitsu Sans" panose="020B0404060202020204" pitchFamily="34" charset="0"/>
                <a:ea typeface="Meiryo UI" panose="020B0604030504040204" pitchFamily="50" charset="-128"/>
                <a:cs typeface="Meiryo UI" panose="020B0604030504040204" pitchFamily="50" charset="-128"/>
              </a:rPr>
              <a:t>If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has 2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a:t>
            </a:r>
          </a:p>
          <a:p>
            <a:pPr marL="1257300" lvl="2" indent="-342900" algn="l">
              <a:buClr>
                <a:schemeClr val="accent2"/>
              </a:buClr>
              <a:buFont typeface="Wingdings" panose="05000000000000000000" pitchFamily="2" charset="2"/>
              <a:buChar char="l"/>
            </a:pP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isRegistered</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returns </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true</a:t>
            </a:r>
          </a:p>
          <a:p>
            <a:pPr marL="342900" indent="-342900" algn="l">
              <a:buClr>
                <a:schemeClr val="accent2"/>
              </a:buClr>
              <a:buFont typeface="Wingdings" panose="05000000000000000000" pitchFamily="2" charset="2"/>
              <a:buChar char="l"/>
            </a:pP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addStockNumber</a:t>
            </a:r>
            <a:endParaRPr lang="en-US" altLang="ja-JP" sz="2400" dirty="0" smtClean="0">
              <a:latin typeface="Fujitsu Sans" panose="020B0404060202020204" pitchFamily="34" charset="0"/>
              <a:ea typeface="Meiryo UI" panose="020B0604030504040204" pitchFamily="50" charset="-128"/>
              <a:cs typeface="Meiryo UI" panose="020B0604030504040204" pitchFamily="50" charset="-128"/>
            </a:endParaRPr>
          </a:p>
          <a:p>
            <a:pPr marL="800100" lvl="1" indent="-342900" algn="l">
              <a:buClr>
                <a:schemeClr val="accent1"/>
              </a:buClr>
              <a:buFont typeface="Wingdings" panose="05000000000000000000" pitchFamily="2" charset="2"/>
              <a:buChar char="l"/>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If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is initial state</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a:t>
            </a:r>
          </a:p>
          <a:p>
            <a:pPr marL="1257300" lvl="2" indent="-342900" algn="l">
              <a:buClr>
                <a:schemeClr val="accent2"/>
              </a:buClr>
              <a:buFont typeface="Wingdings" panose="05000000000000000000" pitchFamily="2" charset="2"/>
              <a:buChar char="l"/>
            </a:pP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addStockNumber</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1) results </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 1</a:t>
            </a:r>
          </a:p>
          <a:p>
            <a:pPr marL="800100" lvl="1" indent="-342900" algn="l">
              <a:buClr>
                <a:schemeClr val="accent1"/>
              </a:buClr>
              <a:buFont typeface="Wingdings" panose="05000000000000000000" pitchFamily="2" charset="2"/>
              <a:buChar char="l"/>
            </a:pP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If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has 2 </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a:t>
            </a:r>
            <a:endParaRPr lang="en-US" altLang="ja-JP" sz="2400" dirty="0" smtClean="0">
              <a:latin typeface="Fujitsu Sans" panose="020B0404060202020204" pitchFamily="34" charset="0"/>
              <a:ea typeface="Meiryo UI" panose="020B0604030504040204" pitchFamily="50" charset="-128"/>
              <a:cs typeface="Meiryo UI" panose="020B0604030504040204" pitchFamily="50" charset="-128"/>
            </a:endParaRPr>
          </a:p>
          <a:p>
            <a:pPr marL="1257300" lvl="2" indent="-342900" algn="l">
              <a:buClr>
                <a:schemeClr val="accent2"/>
              </a:buClr>
              <a:buFont typeface="Wingdings" panose="05000000000000000000" pitchFamily="2" charset="2"/>
              <a:buChar char="l"/>
            </a:pP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addStockNumber</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24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3) results </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ItemA</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 </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5</a:t>
            </a:r>
          </a:p>
        </p:txBody>
      </p:sp>
      <p:sp>
        <p:nvSpPr>
          <p:cNvPr id="6" name="角丸四角形吹き出し 5"/>
          <p:cNvSpPr/>
          <p:nvPr/>
        </p:nvSpPr>
        <p:spPr bwMode="gray">
          <a:xfrm>
            <a:off x="390072" y="2179732"/>
            <a:ext cx="9211128" cy="3157394"/>
          </a:xfrm>
          <a:prstGeom prst="wedgeRoundRectCallout">
            <a:avLst>
              <a:gd name="adj1" fmla="val 16657"/>
              <a:gd name="adj2" fmla="val 24140"/>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3600" b="1" dirty="0" smtClean="0">
                <a:latin typeface="Fujitsu Sans" panose="020B0404060202020204" pitchFamily="34" charset="0"/>
                <a:ea typeface="Meiryo UI" panose="020B0604030504040204" pitchFamily="50" charset="-128"/>
              </a:rPr>
              <a:t>Umm…It seems not good…because</a:t>
            </a:r>
          </a:p>
          <a:p>
            <a:pPr algn="l"/>
            <a:endParaRPr kumimoji="1" lang="en-US" altLang="ja-JP" sz="3200" dirty="0" smtClean="0">
              <a:latin typeface="Fujitsu Sans" panose="020B0404060202020204" pitchFamily="34" charset="0"/>
              <a:ea typeface="Meiryo UI" panose="020B0604030504040204" pitchFamily="50" charset="-128"/>
            </a:endParaRPr>
          </a:p>
          <a:p>
            <a:pPr algn="l"/>
            <a:r>
              <a:rPr kumimoji="1" lang="en-US" altLang="ja-JP" sz="3200" dirty="0" smtClean="0">
                <a:latin typeface="Fujitsu Sans" panose="020B0404060202020204" pitchFamily="34" charset="0"/>
                <a:ea typeface="Meiryo UI" panose="020B0604030504040204" pitchFamily="50" charset="-128"/>
              </a:rPr>
              <a:t>- Hard </a:t>
            </a:r>
            <a:r>
              <a:rPr lang="en-US" altLang="ja-JP" sz="3200" dirty="0">
                <a:latin typeface="Fujitsu Sans" panose="020B0404060202020204" pitchFamily="34" charset="0"/>
                <a:ea typeface="Meiryo UI" panose="020B0604030504040204" pitchFamily="50" charset="-128"/>
              </a:rPr>
              <a:t>to confirm </a:t>
            </a:r>
            <a:r>
              <a:rPr lang="en-US" altLang="ja-JP" sz="3200" dirty="0" smtClean="0">
                <a:latin typeface="Fujitsu Sans" panose="020B0404060202020204" pitchFamily="34" charset="0"/>
                <a:ea typeface="Meiryo UI" panose="020B0604030504040204" pitchFamily="50" charset="-128"/>
              </a:rPr>
              <a:t>comprehension</a:t>
            </a:r>
            <a:br>
              <a:rPr lang="en-US" altLang="ja-JP" sz="3200" dirty="0" smtClean="0">
                <a:latin typeface="Fujitsu Sans" panose="020B0404060202020204" pitchFamily="34" charset="0"/>
                <a:ea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rPr>
              <a:t>  (Is all possible cases covered?)</a:t>
            </a:r>
            <a:br>
              <a:rPr lang="en-US" altLang="ja-JP" sz="3200" dirty="0" smtClean="0">
                <a:latin typeface="Fujitsu Sans" panose="020B0404060202020204" pitchFamily="34" charset="0"/>
                <a:ea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rPr>
              <a:t>- Hard to create common methods for setup phase</a:t>
            </a:r>
            <a:endParaRPr kumimoji="1" lang="ja-JP" altLang="en-US" sz="32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932156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Pattern 2. Group By Status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62</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7" name="テキスト ボックス 6"/>
          <p:cNvSpPr txBox="1"/>
          <p:nvPr/>
        </p:nvSpPr>
        <p:spPr>
          <a:xfrm>
            <a:off x="362605" y="1581700"/>
            <a:ext cx="8861850" cy="4031873"/>
          </a:xfrm>
          <a:prstGeom prst="rect">
            <a:avLst/>
          </a:prstGeom>
          <a:noFill/>
        </p:spPr>
        <p:txBody>
          <a:bodyPr wrap="none" rtlCol="0">
            <a:spAutoFit/>
          </a:bodyPr>
          <a:lstStyle/>
          <a:p>
            <a:pPr marL="342900" indent="-342900" algn="l">
              <a:buClr>
                <a:schemeClr val="accent1"/>
              </a:buClr>
              <a:buFont typeface="Wingdings" panose="05000000000000000000" pitchFamily="2" charset="2"/>
              <a:buChar char="l"/>
            </a:pPr>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If </a:t>
            </a:r>
            <a:r>
              <a:rPr kumimoji="1" lang="en-US" altLang="ja-JP" sz="3200" dirty="0" err="1" smtClean="0">
                <a:latin typeface="Fujitsu Sans" panose="020B0404060202020204" pitchFamily="34" charset="0"/>
                <a:ea typeface="Meiryo UI" panose="020B0604030504040204" pitchFamily="50" charset="-128"/>
                <a:cs typeface="Meiryo UI" panose="020B0604030504040204" pitchFamily="50" charset="-128"/>
              </a:rPr>
              <a:t>ItemStock</a:t>
            </a:r>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is initial state, </a:t>
            </a:r>
          </a:p>
          <a:p>
            <a:pPr marL="800100" lvl="1" indent="-342900" algn="l">
              <a:buClr>
                <a:schemeClr val="accent2"/>
              </a:buClr>
              <a:buFont typeface="Wingdings" panose="05000000000000000000" pitchFamily="2" charset="2"/>
              <a:buChar char="l"/>
            </a:pPr>
            <a:r>
              <a:rPr kumimoji="1" lang="en-US" altLang="ja-JP" sz="3200" dirty="0" err="1" smtClean="0">
                <a:latin typeface="Fujitsu Sans" panose="020B0404060202020204" pitchFamily="34" charset="0"/>
                <a:ea typeface="Meiryo UI" panose="020B0604030504040204" pitchFamily="50" charset="-128"/>
                <a:cs typeface="Meiryo UI" panose="020B0604030504040204" pitchFamily="50" charset="-128"/>
              </a:rPr>
              <a:t>getStockNumber</a:t>
            </a:r>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a:t>
            </a:r>
            <a:r>
              <a:rPr kumimoji="1" lang="en-US" altLang="ja-JP" sz="3200" dirty="0" err="1" smtClean="0">
                <a:latin typeface="Fujitsu Sans" panose="020B0404060202020204" pitchFamily="34" charset="0"/>
                <a:ea typeface="Meiryo UI" panose="020B0604030504040204" pitchFamily="50" charset="-128"/>
                <a:cs typeface="Meiryo UI" panose="020B0604030504040204" pitchFamily="50" charset="-128"/>
              </a:rPr>
              <a:t>ItemA</a:t>
            </a:r>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returns 0</a:t>
            </a:r>
          </a:p>
          <a:p>
            <a:pPr marL="800100" lvl="1" indent="-342900" algn="l">
              <a:buClr>
                <a:schemeClr val="accent2"/>
              </a:buClr>
              <a:buFont typeface="Wingdings" panose="05000000000000000000" pitchFamily="2" charset="2"/>
              <a:buChar char="l"/>
            </a:pP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isRegistered</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returns false</a:t>
            </a:r>
          </a:p>
          <a:p>
            <a:pPr marL="800100" lvl="1" indent="-342900" algn="l">
              <a:buClr>
                <a:schemeClr val="accent2"/>
              </a:buClr>
              <a:buFont typeface="Wingdings" panose="05000000000000000000" pitchFamily="2" charset="2"/>
              <a:buChar char="l"/>
            </a:pP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addStockNumber</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1) results </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1</a:t>
            </a:r>
            <a:endPar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Clr>
                <a:schemeClr val="accent1"/>
              </a:buClr>
              <a:buFont typeface="Wingdings" panose="05000000000000000000" pitchFamily="2" charset="2"/>
              <a:buChar char="l"/>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If </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has 2 </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p>
          <a:p>
            <a:pPr marL="800100" lvl="1" indent="-342900" algn="l">
              <a:buClr>
                <a:schemeClr val="accent2"/>
              </a:buClr>
              <a:buFont typeface="Wingdings" panose="05000000000000000000" pitchFamily="2" charset="2"/>
              <a:buChar char="l"/>
            </a:pP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getStockNumber</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returns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2</a:t>
            </a:r>
            <a:endPar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endParaRPr>
          </a:p>
          <a:p>
            <a:pPr marL="800100" lvl="1" indent="-342900" algn="l">
              <a:buClr>
                <a:schemeClr val="accent2"/>
              </a:buClr>
              <a:buFont typeface="Wingdings" panose="05000000000000000000" pitchFamily="2" charset="2"/>
              <a:buChar char="l"/>
            </a:pPr>
            <a:r>
              <a:rPr lang="en-US" altLang="ja-JP" sz="3200" dirty="0" err="1" smtClean="0">
                <a:latin typeface="Fujitsu Sans" panose="020B0404060202020204" pitchFamily="34" charset="0"/>
                <a:ea typeface="Meiryo UI" panose="020B0604030504040204" pitchFamily="50" charset="-128"/>
                <a:cs typeface="Meiryo UI" panose="020B0604030504040204" pitchFamily="50" charset="-128"/>
              </a:rPr>
              <a:t>isRegistered</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returns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true</a:t>
            </a:r>
          </a:p>
          <a:p>
            <a:pPr marL="800100" lvl="1" indent="-342900" algn="l">
              <a:buClr>
                <a:schemeClr val="accent2"/>
              </a:buClr>
              <a:buFont typeface="Wingdings" panose="05000000000000000000" pitchFamily="2" charset="2"/>
              <a:buChar char="l"/>
            </a:pPr>
            <a:r>
              <a:rPr lang="en-US" altLang="ja-JP" sz="3200" dirty="0" err="1" smtClean="0">
                <a:latin typeface="Fujitsu Sans" panose="020B0404060202020204" pitchFamily="34" charset="0"/>
                <a:ea typeface="Meiryo UI" panose="020B0604030504040204" pitchFamily="50" charset="-128"/>
                <a:cs typeface="Meiryo UI" panose="020B0604030504040204" pitchFamily="50" charset="-128"/>
              </a:rPr>
              <a:t>addStockNumber</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3) results </a:t>
            </a:r>
            <a:r>
              <a:rPr lang="en-US" altLang="ja-JP" sz="3200" dirty="0" err="1" smtClean="0">
                <a:latin typeface="Fujitsu Sans" panose="020B0404060202020204" pitchFamily="34" charset="0"/>
                <a:ea typeface="Meiryo UI" panose="020B0604030504040204" pitchFamily="50" charset="-128"/>
                <a:cs typeface="Meiryo UI" panose="020B0604030504040204" pitchFamily="50" charset="-128"/>
              </a:rPr>
              <a:t>ItemA</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5</a:t>
            </a:r>
          </a:p>
        </p:txBody>
      </p:sp>
    </p:spTree>
    <p:extLst>
      <p:ext uri="{BB962C8B-B14F-4D97-AF65-F5344CB8AC3E}">
        <p14:creationId xmlns:p14="http://schemas.microsoft.com/office/powerpoint/2010/main" val="2741635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Pattern 2. Group By Status</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63</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7" name="テキスト ボックス 6"/>
          <p:cNvSpPr txBox="1"/>
          <p:nvPr/>
        </p:nvSpPr>
        <p:spPr>
          <a:xfrm>
            <a:off x="362605" y="1581700"/>
            <a:ext cx="8861850" cy="4031873"/>
          </a:xfrm>
          <a:prstGeom prst="rect">
            <a:avLst/>
          </a:prstGeom>
          <a:noFill/>
        </p:spPr>
        <p:txBody>
          <a:bodyPr wrap="none" rtlCol="0">
            <a:spAutoFit/>
          </a:bodyPr>
          <a:lstStyle/>
          <a:p>
            <a:pPr marL="342900" indent="-342900" algn="l">
              <a:buClr>
                <a:schemeClr val="accent1"/>
              </a:buClr>
              <a:buFont typeface="Wingdings" panose="05000000000000000000" pitchFamily="2" charset="2"/>
              <a:buChar char="l"/>
            </a:pPr>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If </a:t>
            </a:r>
            <a:r>
              <a:rPr kumimoji="1" lang="en-US" altLang="ja-JP" sz="3200" dirty="0" err="1" smtClean="0">
                <a:latin typeface="Fujitsu Sans" panose="020B0404060202020204" pitchFamily="34" charset="0"/>
                <a:ea typeface="Meiryo UI" panose="020B0604030504040204" pitchFamily="50" charset="-128"/>
                <a:cs typeface="Meiryo UI" panose="020B0604030504040204" pitchFamily="50" charset="-128"/>
              </a:rPr>
              <a:t>ItemStock</a:t>
            </a:r>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is initial state, </a:t>
            </a:r>
          </a:p>
          <a:p>
            <a:pPr marL="800100" lvl="1" indent="-342900" algn="l">
              <a:buClr>
                <a:schemeClr val="accent2"/>
              </a:buClr>
              <a:buFont typeface="Wingdings" panose="05000000000000000000" pitchFamily="2" charset="2"/>
              <a:buChar char="l"/>
            </a:pPr>
            <a:r>
              <a:rPr kumimoji="1" lang="en-US" altLang="ja-JP" sz="3200" dirty="0" err="1" smtClean="0">
                <a:latin typeface="Fujitsu Sans" panose="020B0404060202020204" pitchFamily="34" charset="0"/>
                <a:ea typeface="Meiryo UI" panose="020B0604030504040204" pitchFamily="50" charset="-128"/>
                <a:cs typeface="Meiryo UI" panose="020B0604030504040204" pitchFamily="50" charset="-128"/>
              </a:rPr>
              <a:t>getStockNumber</a:t>
            </a:r>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a:t>
            </a:r>
            <a:r>
              <a:rPr kumimoji="1" lang="en-US" altLang="ja-JP" sz="3200" dirty="0" err="1" smtClean="0">
                <a:latin typeface="Fujitsu Sans" panose="020B0404060202020204" pitchFamily="34" charset="0"/>
                <a:ea typeface="Meiryo UI" panose="020B0604030504040204" pitchFamily="50" charset="-128"/>
                <a:cs typeface="Meiryo UI" panose="020B0604030504040204" pitchFamily="50" charset="-128"/>
              </a:rPr>
              <a:t>ItemA</a:t>
            </a:r>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returns 0</a:t>
            </a:r>
          </a:p>
          <a:p>
            <a:pPr marL="800100" lvl="1" indent="-342900" algn="l">
              <a:buClr>
                <a:schemeClr val="accent2"/>
              </a:buClr>
              <a:buFont typeface="Wingdings" panose="05000000000000000000" pitchFamily="2" charset="2"/>
              <a:buChar char="l"/>
            </a:pP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isRegistered</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returns false</a:t>
            </a:r>
          </a:p>
          <a:p>
            <a:pPr marL="800100" lvl="1" indent="-342900" algn="l">
              <a:buClr>
                <a:schemeClr val="accent2"/>
              </a:buClr>
              <a:buFont typeface="Wingdings" panose="05000000000000000000" pitchFamily="2" charset="2"/>
              <a:buChar char="l"/>
            </a:pP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addStockNumber</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1) results </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1</a:t>
            </a:r>
            <a:endPar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endParaRPr>
          </a:p>
          <a:p>
            <a:pPr marL="342900" indent="-342900" algn="l">
              <a:buClr>
                <a:schemeClr val="accent1"/>
              </a:buClr>
              <a:buFont typeface="Wingdings" panose="05000000000000000000" pitchFamily="2" charset="2"/>
              <a:buChar char="l"/>
            </a:pPr>
            <a:r>
              <a:rPr lang="en-US" altLang="ja-JP" sz="3200" dirty="0">
                <a:latin typeface="Fujitsu Sans" panose="020B0404060202020204" pitchFamily="34" charset="0"/>
                <a:ea typeface="Meiryo UI" panose="020B0604030504040204" pitchFamily="50" charset="-128"/>
                <a:cs typeface="Meiryo UI" panose="020B0604030504040204" pitchFamily="50" charset="-128"/>
              </a:rPr>
              <a:t>If </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ItemStock</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has 2 </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p>
          <a:p>
            <a:pPr marL="800100" lvl="1" indent="-342900" algn="l">
              <a:buClr>
                <a:schemeClr val="accent2"/>
              </a:buClr>
              <a:buFont typeface="Wingdings" panose="05000000000000000000" pitchFamily="2" charset="2"/>
              <a:buChar char="l"/>
            </a:pP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getStockNumber</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returns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2</a:t>
            </a:r>
            <a:endPar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endParaRPr>
          </a:p>
          <a:p>
            <a:pPr marL="800100" lvl="1" indent="-342900" algn="l">
              <a:buClr>
                <a:schemeClr val="accent2"/>
              </a:buClr>
              <a:buFont typeface="Wingdings" panose="05000000000000000000" pitchFamily="2" charset="2"/>
              <a:buChar char="l"/>
            </a:pPr>
            <a:r>
              <a:rPr lang="en-US" altLang="ja-JP" sz="3200" dirty="0" err="1" smtClean="0">
                <a:latin typeface="Fujitsu Sans" panose="020B0404060202020204" pitchFamily="34" charset="0"/>
                <a:ea typeface="Meiryo UI" panose="020B0604030504040204" pitchFamily="50" charset="-128"/>
                <a:cs typeface="Meiryo UI" panose="020B0604030504040204" pitchFamily="50" charset="-128"/>
              </a:rPr>
              <a:t>isRegistered</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returns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true</a:t>
            </a:r>
          </a:p>
          <a:p>
            <a:pPr marL="800100" lvl="1" indent="-342900" algn="l">
              <a:buClr>
                <a:schemeClr val="accent2"/>
              </a:buClr>
              <a:buFont typeface="Wingdings" panose="05000000000000000000" pitchFamily="2" charset="2"/>
              <a:buChar char="l"/>
            </a:pPr>
            <a:r>
              <a:rPr lang="en-US" altLang="ja-JP" sz="3200" dirty="0" err="1" smtClean="0">
                <a:latin typeface="Fujitsu Sans" panose="020B0404060202020204" pitchFamily="34" charset="0"/>
                <a:ea typeface="Meiryo UI" panose="020B0604030504040204" pitchFamily="50" charset="-128"/>
                <a:cs typeface="Meiryo UI" panose="020B0604030504040204" pitchFamily="50" charset="-128"/>
              </a:rPr>
              <a:t>addStockNumber</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a:t>
            </a:r>
            <a:r>
              <a:rPr lang="en-US" altLang="ja-JP" sz="3200" dirty="0" err="1">
                <a:latin typeface="Fujitsu Sans" panose="020B0404060202020204" pitchFamily="34" charset="0"/>
                <a:ea typeface="Meiryo UI" panose="020B0604030504040204" pitchFamily="50" charset="-128"/>
                <a:cs typeface="Meiryo UI" panose="020B0604030504040204" pitchFamily="50" charset="-128"/>
              </a:rPr>
              <a:t>ItemA</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3) results </a:t>
            </a:r>
            <a:r>
              <a:rPr lang="en-US" altLang="ja-JP" sz="3200" dirty="0" err="1" smtClean="0">
                <a:latin typeface="Fujitsu Sans" panose="020B0404060202020204" pitchFamily="34" charset="0"/>
                <a:ea typeface="Meiryo UI" panose="020B0604030504040204" pitchFamily="50" charset="-128"/>
                <a:cs typeface="Meiryo UI" panose="020B0604030504040204" pitchFamily="50" charset="-128"/>
              </a:rPr>
              <a:t>ItemA</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5</a:t>
            </a:r>
          </a:p>
        </p:txBody>
      </p:sp>
      <p:sp>
        <p:nvSpPr>
          <p:cNvPr id="6" name="角丸四角形吹き出し 5"/>
          <p:cNvSpPr/>
          <p:nvPr/>
        </p:nvSpPr>
        <p:spPr bwMode="gray">
          <a:xfrm>
            <a:off x="390072" y="2179732"/>
            <a:ext cx="9211128" cy="3157394"/>
          </a:xfrm>
          <a:prstGeom prst="wedgeRoundRectCallout">
            <a:avLst>
              <a:gd name="adj1" fmla="val 16657"/>
              <a:gd name="adj2" fmla="val 24140"/>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lang="en-US" altLang="ja-JP" sz="3600" b="1" dirty="0" smtClean="0">
                <a:latin typeface="Fujitsu Sans" panose="020B0404060202020204" pitchFamily="34" charset="0"/>
                <a:ea typeface="Meiryo UI" panose="020B0604030504040204" pitchFamily="50" charset="-128"/>
              </a:rPr>
              <a:t>Yes!! Much better!!</a:t>
            </a:r>
          </a:p>
          <a:p>
            <a:pPr algn="l"/>
            <a:endParaRPr kumimoji="1" lang="en-US" altLang="ja-JP" sz="3200" dirty="0" smtClean="0">
              <a:latin typeface="Fujitsu Sans" panose="020B0404060202020204" pitchFamily="34" charset="0"/>
              <a:ea typeface="Meiryo UI" panose="020B0604030504040204" pitchFamily="50" charset="-128"/>
            </a:endParaRPr>
          </a:p>
          <a:p>
            <a:pPr algn="l"/>
            <a:r>
              <a:rPr kumimoji="1" lang="en-US" altLang="ja-JP" sz="3200" dirty="0" smtClean="0">
                <a:latin typeface="Fujitsu Sans" panose="020B0404060202020204" pitchFamily="34" charset="0"/>
                <a:ea typeface="Meiryo UI" panose="020B0604030504040204" pitchFamily="50" charset="-128"/>
              </a:rPr>
              <a:t>It is a good way to group by </a:t>
            </a:r>
            <a:r>
              <a:rPr lang="en-US" altLang="ja-JP" sz="3200" dirty="0" smtClean="0">
                <a:latin typeface="Fujitsu Sans" panose="020B0404060202020204" pitchFamily="34" charset="0"/>
                <a:ea typeface="Meiryo UI" panose="020B0604030504040204" pitchFamily="50" charset="-128"/>
              </a:rPr>
              <a:t>state,</a:t>
            </a:r>
            <a:br>
              <a:rPr lang="en-US" altLang="ja-JP" sz="3200" dirty="0" smtClean="0">
                <a:latin typeface="Fujitsu Sans" panose="020B0404060202020204" pitchFamily="34" charset="0"/>
                <a:ea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rPr>
              <a:t>when create test codes by JUnit.</a:t>
            </a:r>
            <a:endParaRPr kumimoji="1" lang="ja-JP" altLang="en-US" sz="32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1368433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Create Grouped Test Code by JUnit4 (1/5)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64</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8" name="メモ 7"/>
          <p:cNvSpPr/>
          <p:nvPr/>
        </p:nvSpPr>
        <p:spPr bwMode="gray">
          <a:xfrm>
            <a:off x="491818" y="1050652"/>
            <a:ext cx="8783210" cy="5483498"/>
          </a:xfrm>
          <a:prstGeom prst="foldedCorner">
            <a:avLst>
              <a:gd name="adj" fmla="val 6831"/>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latin typeface="Fujitsu Sans" panose="020B0404060202020204" pitchFamily="34" charset="0"/>
                <a:ea typeface="Meiryo UI" panose="020B0604030504040204" pitchFamily="50" charset="-128"/>
              </a:rPr>
              <a:t>package </a:t>
            </a:r>
            <a:r>
              <a:rPr lang="en-US" altLang="ja-JP" dirty="0" err="1">
                <a:latin typeface="Fujitsu Sans" panose="020B0404060202020204" pitchFamily="34" charset="0"/>
                <a:ea typeface="Meiryo UI" panose="020B0604030504040204" pitchFamily="50" charset="-128"/>
              </a:rPr>
              <a:t>com.example.project</a:t>
            </a:r>
            <a:r>
              <a:rPr lang="en-US" altLang="ja-JP" dirty="0">
                <a:latin typeface="Fujitsu Sans" panose="020B0404060202020204" pitchFamily="34" charset="0"/>
                <a:ea typeface="Meiryo UI" panose="020B0604030504040204" pitchFamily="50" charset="-128"/>
              </a:rPr>
              <a:t>;</a:t>
            </a:r>
          </a:p>
          <a:p>
            <a:pPr algn="l"/>
            <a:endParaRPr lang="en-US" altLang="ja-JP" dirty="0">
              <a:latin typeface="Fujitsu Sans" panose="020B0404060202020204" pitchFamily="34" charset="0"/>
              <a:ea typeface="Meiryo UI" panose="020B0604030504040204" pitchFamily="50" charset="-128"/>
            </a:endParaRPr>
          </a:p>
          <a:p>
            <a:pPr algn="l"/>
            <a:r>
              <a:rPr lang="en-US" altLang="ja-JP" dirty="0">
                <a:latin typeface="Fujitsu Sans" panose="020B0404060202020204" pitchFamily="34" charset="0"/>
                <a:ea typeface="Meiryo UI" panose="020B0604030504040204" pitchFamily="50" charset="-128"/>
              </a:rPr>
              <a:t>import static </a:t>
            </a:r>
            <a:r>
              <a:rPr lang="en-US" altLang="ja-JP" dirty="0" err="1">
                <a:latin typeface="Fujitsu Sans" panose="020B0404060202020204" pitchFamily="34" charset="0"/>
                <a:ea typeface="Meiryo UI" panose="020B0604030504040204" pitchFamily="50" charset="-128"/>
              </a:rPr>
              <a:t>org.junit.Assert.assertEquals</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import static </a:t>
            </a:r>
            <a:r>
              <a:rPr lang="en-US" altLang="ja-JP" dirty="0" err="1">
                <a:latin typeface="Fujitsu Sans" panose="020B0404060202020204" pitchFamily="34" charset="0"/>
                <a:ea typeface="Meiryo UI" panose="020B0604030504040204" pitchFamily="50" charset="-128"/>
              </a:rPr>
              <a:t>org.junit.Assert.assertFalse</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import static </a:t>
            </a:r>
            <a:r>
              <a:rPr lang="en-US" altLang="ja-JP" dirty="0" err="1">
                <a:latin typeface="Fujitsu Sans" panose="020B0404060202020204" pitchFamily="34" charset="0"/>
                <a:ea typeface="Meiryo UI" panose="020B0604030504040204" pitchFamily="50" charset="-128"/>
              </a:rPr>
              <a:t>org.junit.Assert.assertTrue</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import </a:t>
            </a:r>
            <a:r>
              <a:rPr lang="en-US" altLang="ja-JP" dirty="0" err="1">
                <a:latin typeface="Fujitsu Sans" panose="020B0404060202020204" pitchFamily="34" charset="0"/>
                <a:ea typeface="Meiryo UI" panose="020B0604030504040204" pitchFamily="50" charset="-128"/>
              </a:rPr>
              <a:t>org.junit.Test</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import </a:t>
            </a:r>
            <a:r>
              <a:rPr lang="en-US" altLang="ja-JP" dirty="0" err="1">
                <a:latin typeface="Fujitsu Sans" panose="020B0404060202020204" pitchFamily="34" charset="0"/>
                <a:ea typeface="Meiryo UI" panose="020B0604030504040204" pitchFamily="50" charset="-128"/>
              </a:rPr>
              <a:t>org.junit.Before</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import </a:t>
            </a:r>
            <a:r>
              <a:rPr lang="en-US" altLang="ja-JP" dirty="0" err="1">
                <a:latin typeface="Fujitsu Sans" panose="020B0404060202020204" pitchFamily="34" charset="0"/>
                <a:ea typeface="Meiryo UI" panose="020B0604030504040204" pitchFamily="50" charset="-128"/>
              </a:rPr>
              <a:t>org.junit.experimental.runners.Enclosed</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import </a:t>
            </a:r>
            <a:r>
              <a:rPr lang="en-US" altLang="ja-JP" dirty="0" err="1">
                <a:latin typeface="Fujitsu Sans" panose="020B0404060202020204" pitchFamily="34" charset="0"/>
                <a:ea typeface="Meiryo UI" panose="020B0604030504040204" pitchFamily="50" charset="-128"/>
              </a:rPr>
              <a:t>org.junit.runner.RunWith</a:t>
            </a:r>
            <a:r>
              <a:rPr lang="en-US" altLang="ja-JP" dirty="0" smtClean="0">
                <a:latin typeface="Fujitsu Sans" panose="020B0404060202020204" pitchFamily="34" charset="0"/>
                <a:ea typeface="Meiryo UI" panose="020B0604030504040204" pitchFamily="50" charset="-128"/>
              </a:rPr>
              <a:t>;</a:t>
            </a:r>
            <a:endParaRPr lang="en-US" altLang="ja-JP" dirty="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42638611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Create Grouped Test Code by JUnit4 (2/5)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65</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8" name="メモ 7"/>
          <p:cNvSpPr/>
          <p:nvPr/>
        </p:nvSpPr>
        <p:spPr bwMode="gray">
          <a:xfrm>
            <a:off x="491818" y="1050652"/>
            <a:ext cx="8783210" cy="5502548"/>
          </a:xfrm>
          <a:prstGeom prst="foldedCorner">
            <a:avLst>
              <a:gd name="adj" fmla="val 6831"/>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RunWith</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Enclosed.class</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public class </a:t>
            </a:r>
            <a:r>
              <a:rPr lang="en-US" altLang="ja-JP" dirty="0" err="1">
                <a:latin typeface="Fujitsu Sans" panose="020B0404060202020204" pitchFamily="34" charset="0"/>
                <a:ea typeface="Meiryo UI" panose="020B0604030504040204" pitchFamily="50" charset="-128"/>
              </a:rPr>
              <a:t>ItemStockTest</a:t>
            </a:r>
            <a:r>
              <a:rPr lang="en-US" altLang="ja-JP" dirty="0">
                <a:latin typeface="Fujitsu Sans" panose="020B0404060202020204" pitchFamily="34" charset="0"/>
                <a:ea typeface="Meiryo UI" panose="020B0604030504040204" pitchFamily="50" charset="-128"/>
              </a:rPr>
              <a:t> {</a:t>
            </a:r>
          </a:p>
          <a:p>
            <a:pPr algn="l"/>
            <a:endParaRPr lang="en-US" altLang="ja-JP" dirty="0">
              <a:latin typeface="Fujitsu Sans" panose="020B0404060202020204" pitchFamily="34" charset="0"/>
              <a:ea typeface="Meiryo UI" panose="020B0604030504040204" pitchFamily="50" charset="-128"/>
            </a:endParaRPr>
          </a:p>
          <a:p>
            <a:pPr algn="l"/>
            <a:r>
              <a:rPr lang="en-US" altLang="ja-JP" dirty="0">
                <a:latin typeface="Fujitsu Sans" panose="020B0404060202020204" pitchFamily="34" charset="0"/>
                <a:ea typeface="Meiryo UI" panose="020B0604030504040204" pitchFamily="50" charset="-128"/>
              </a:rPr>
              <a:t>    public static class </a:t>
            </a:r>
            <a:r>
              <a:rPr lang="en-US" altLang="ja-JP" b="1" dirty="0" err="1">
                <a:solidFill>
                  <a:srgbClr val="FF0000"/>
                </a:solidFill>
                <a:latin typeface="Fujitsu Sans" panose="020B0404060202020204" pitchFamily="34" charset="0"/>
                <a:ea typeface="Meiryo UI" panose="020B0604030504040204" pitchFamily="50" charset="-128"/>
              </a:rPr>
              <a:t>IfEmpty</a:t>
            </a:r>
            <a:r>
              <a:rPr lang="en-US" altLang="ja-JP" dirty="0">
                <a:solidFill>
                  <a:srgbClr val="FF0000"/>
                </a:solidFill>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ItemStock</a:t>
            </a:r>
            <a:r>
              <a:rPr lang="en-US" altLang="ja-JP" dirty="0">
                <a:latin typeface="Fujitsu Sans" panose="020B0404060202020204" pitchFamily="34" charset="0"/>
                <a:ea typeface="Meiryo UI" panose="020B0604030504040204" pitchFamily="50" charset="-128"/>
              </a:rPr>
              <a:t> stock;</a:t>
            </a:r>
          </a:p>
          <a:p>
            <a:pPr algn="l"/>
            <a:endParaRPr lang="en-US" altLang="ja-JP" dirty="0">
              <a:latin typeface="Fujitsu Sans" panose="020B0404060202020204" pitchFamily="34" charset="0"/>
              <a:ea typeface="Meiryo UI" panose="020B0604030504040204" pitchFamily="50" charset="-128"/>
            </a:endParaRPr>
          </a:p>
          <a:p>
            <a:pPr algn="l"/>
            <a:r>
              <a:rPr lang="en-US" altLang="ja-JP" dirty="0">
                <a:latin typeface="Fujitsu Sans" panose="020B0404060202020204" pitchFamily="34" charset="0"/>
                <a:ea typeface="Meiryo UI" panose="020B0604030504040204" pitchFamily="50" charset="-128"/>
              </a:rPr>
              <a:t>        @Before</a:t>
            </a:r>
          </a:p>
          <a:p>
            <a:pPr algn="l"/>
            <a:r>
              <a:rPr lang="en-US" altLang="ja-JP" dirty="0">
                <a:latin typeface="Fujitsu Sans" panose="020B0404060202020204" pitchFamily="34" charset="0"/>
                <a:ea typeface="Meiryo UI" panose="020B0604030504040204" pitchFamily="50" charset="-128"/>
              </a:rPr>
              <a:t>        public void </a:t>
            </a:r>
            <a:r>
              <a:rPr lang="en-US" altLang="ja-JP" b="1" dirty="0" err="1">
                <a:solidFill>
                  <a:srgbClr val="FF0000"/>
                </a:solidFill>
                <a:latin typeface="Fujitsu Sans" panose="020B0404060202020204" pitchFamily="34" charset="0"/>
                <a:ea typeface="Meiryo UI" panose="020B0604030504040204" pitchFamily="50" charset="-128"/>
              </a:rPr>
              <a:t>setUp</a:t>
            </a:r>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stock = new </a:t>
            </a:r>
            <a:r>
              <a:rPr lang="en-US" altLang="ja-JP" dirty="0" err="1">
                <a:latin typeface="Fujitsu Sans" panose="020B0404060202020204" pitchFamily="34" charset="0"/>
                <a:ea typeface="Meiryo UI" panose="020B0604030504040204" pitchFamily="50" charset="-128"/>
              </a:rPr>
              <a:t>ItemStock</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p>
          <a:p>
            <a:pPr algn="l"/>
            <a:r>
              <a:rPr lang="en-US" altLang="ja-JP" dirty="0" smtClean="0">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@Test</a:t>
            </a:r>
          </a:p>
          <a:p>
            <a:pPr algn="l"/>
            <a:r>
              <a:rPr lang="en-US" altLang="ja-JP" dirty="0">
                <a:latin typeface="Fujitsu Sans" panose="020B0404060202020204" pitchFamily="34" charset="0"/>
                <a:ea typeface="Meiryo UI" panose="020B0604030504040204" pitchFamily="50" charset="-128"/>
              </a:rPr>
              <a:t>        public void </a:t>
            </a:r>
            <a:r>
              <a:rPr lang="en-US" altLang="ja-JP" dirty="0" err="1">
                <a:latin typeface="Fujitsu Sans" panose="020B0404060202020204" pitchFamily="34" charset="0"/>
                <a:ea typeface="Meiryo UI" panose="020B0604030504040204" pitchFamily="50" charset="-128"/>
              </a:rPr>
              <a:t>getStockNumberReturnsZero</a:t>
            </a:r>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assertEquals</a:t>
            </a:r>
            <a:r>
              <a:rPr lang="en-US" altLang="ja-JP" dirty="0">
                <a:latin typeface="Fujitsu Sans" panose="020B0404060202020204" pitchFamily="34" charset="0"/>
                <a:ea typeface="Meiryo UI" panose="020B0604030504040204" pitchFamily="50" charset="-128"/>
              </a:rPr>
              <a:t>(new Integer(0), </a:t>
            </a:r>
            <a:r>
              <a:rPr lang="en-US" altLang="ja-JP" dirty="0" err="1">
                <a:latin typeface="Fujitsu Sans" panose="020B0404060202020204" pitchFamily="34" charset="0"/>
                <a:ea typeface="Meiryo UI" panose="020B0604030504040204" pitchFamily="50" charset="-128"/>
              </a:rPr>
              <a:t>stock.getStockNumber</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p>
          <a:p>
            <a:pPr algn="l"/>
            <a:r>
              <a:rPr lang="en-US" altLang="ja-JP" dirty="0" smtClean="0">
                <a:latin typeface="Fujitsu Sans" panose="020B0404060202020204" pitchFamily="34" charset="0"/>
                <a:ea typeface="Meiryo UI" panose="020B0604030504040204" pitchFamily="50" charset="-128"/>
              </a:rPr>
              <a:t>        @Test</a:t>
            </a:r>
          </a:p>
          <a:p>
            <a:pPr algn="l"/>
            <a:r>
              <a:rPr lang="en-US" altLang="ja-JP" dirty="0" smtClean="0">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public void </a:t>
            </a:r>
            <a:r>
              <a:rPr lang="en-US" altLang="ja-JP" dirty="0" err="1">
                <a:latin typeface="Fujitsu Sans" panose="020B0404060202020204" pitchFamily="34" charset="0"/>
                <a:ea typeface="Meiryo UI" panose="020B0604030504040204" pitchFamily="50" charset="-128"/>
              </a:rPr>
              <a:t>isRegisteredRetursFalse</a:t>
            </a:r>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assertFalse</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stock.isRegistered</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r>
              <a:rPr lang="en-US" altLang="ja-JP" dirty="0" smtClean="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r>
              <a:rPr lang="en-US" altLang="ja-JP" dirty="0" smtClean="0">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@Test</a:t>
            </a:r>
          </a:p>
          <a:p>
            <a:pPr algn="l"/>
            <a:r>
              <a:rPr lang="en-US" altLang="ja-JP" dirty="0">
                <a:latin typeface="Fujitsu Sans" panose="020B0404060202020204" pitchFamily="34" charset="0"/>
                <a:ea typeface="Meiryo UI" panose="020B0604030504040204" pitchFamily="50" charset="-128"/>
              </a:rPr>
              <a:t>        public void addStockNumber1SetTheNumberOfStock1() {</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stock.addStockNumber</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 1);</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assertEquals</a:t>
            </a:r>
            <a:r>
              <a:rPr lang="en-US" altLang="ja-JP" dirty="0">
                <a:latin typeface="Fujitsu Sans" panose="020B0404060202020204" pitchFamily="34" charset="0"/>
                <a:ea typeface="Meiryo UI" panose="020B0604030504040204" pitchFamily="50" charset="-128"/>
              </a:rPr>
              <a:t>(new Integer(1), </a:t>
            </a:r>
            <a:r>
              <a:rPr lang="en-US" altLang="ja-JP" dirty="0" err="1">
                <a:latin typeface="Fujitsu Sans" panose="020B0404060202020204" pitchFamily="34" charset="0"/>
                <a:ea typeface="Meiryo UI" panose="020B0604030504040204" pitchFamily="50" charset="-128"/>
              </a:rPr>
              <a:t>stock.getStockNumber</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a:t>
            </a:r>
          </a:p>
        </p:txBody>
      </p:sp>
    </p:spTree>
    <p:extLst>
      <p:ext uri="{BB962C8B-B14F-4D97-AF65-F5344CB8AC3E}">
        <p14:creationId xmlns:p14="http://schemas.microsoft.com/office/powerpoint/2010/main" val="15271604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Create Grouped Test Code by JUnit4 (3/5)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66</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8" name="メモ 7"/>
          <p:cNvSpPr/>
          <p:nvPr/>
        </p:nvSpPr>
        <p:spPr bwMode="gray">
          <a:xfrm>
            <a:off x="491818" y="1050652"/>
            <a:ext cx="8783210" cy="5502548"/>
          </a:xfrm>
          <a:prstGeom prst="foldedCorner">
            <a:avLst>
              <a:gd name="adj" fmla="val 6831"/>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smtClean="0">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public static class </a:t>
            </a:r>
            <a:r>
              <a:rPr lang="en-US" altLang="ja-JP" b="1" dirty="0">
                <a:solidFill>
                  <a:srgbClr val="FF0000"/>
                </a:solidFill>
                <a:latin typeface="Fujitsu Sans" panose="020B0404060202020204" pitchFamily="34" charset="0"/>
                <a:ea typeface="Meiryo UI" panose="020B0604030504040204" pitchFamily="50" charset="-128"/>
              </a:rPr>
              <a:t>IfItemAHas2Stocks</a:t>
            </a:r>
            <a:r>
              <a:rPr lang="en-US" altLang="ja-JP" dirty="0">
                <a:solidFill>
                  <a:srgbClr val="FF0000"/>
                </a:solidFill>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ItemStock</a:t>
            </a:r>
            <a:r>
              <a:rPr lang="en-US" altLang="ja-JP" dirty="0">
                <a:latin typeface="Fujitsu Sans" panose="020B0404060202020204" pitchFamily="34" charset="0"/>
                <a:ea typeface="Meiryo UI" panose="020B0604030504040204" pitchFamily="50" charset="-128"/>
              </a:rPr>
              <a:t> stock;</a:t>
            </a:r>
          </a:p>
          <a:p>
            <a:pPr algn="l"/>
            <a:r>
              <a:rPr lang="en-US" altLang="ja-JP" dirty="0" smtClean="0">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@Before</a:t>
            </a:r>
          </a:p>
          <a:p>
            <a:pPr algn="l"/>
            <a:r>
              <a:rPr lang="en-US" altLang="ja-JP" dirty="0">
                <a:latin typeface="Fujitsu Sans" panose="020B0404060202020204" pitchFamily="34" charset="0"/>
                <a:ea typeface="Meiryo UI" panose="020B0604030504040204" pitchFamily="50" charset="-128"/>
              </a:rPr>
              <a:t>        public void </a:t>
            </a:r>
            <a:r>
              <a:rPr lang="en-US" altLang="ja-JP" dirty="0" err="1">
                <a:latin typeface="Fujitsu Sans" panose="020B0404060202020204" pitchFamily="34" charset="0"/>
                <a:ea typeface="Meiryo UI" panose="020B0604030504040204" pitchFamily="50" charset="-128"/>
              </a:rPr>
              <a:t>setUp</a:t>
            </a:r>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stock = new </a:t>
            </a:r>
            <a:r>
              <a:rPr lang="en-US" altLang="ja-JP" dirty="0" err="1">
                <a:latin typeface="Fujitsu Sans" panose="020B0404060202020204" pitchFamily="34" charset="0"/>
                <a:ea typeface="Meiryo UI" panose="020B0604030504040204" pitchFamily="50" charset="-128"/>
              </a:rPr>
              <a:t>ItemStock</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stock.addStockNumber</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 2);</a:t>
            </a:r>
          </a:p>
          <a:p>
            <a:pPr algn="l"/>
            <a:r>
              <a:rPr lang="en-US" altLang="ja-JP" dirty="0">
                <a:latin typeface="Fujitsu Sans" panose="020B0404060202020204" pitchFamily="34" charset="0"/>
                <a:ea typeface="Meiryo UI" panose="020B0604030504040204" pitchFamily="50" charset="-128"/>
              </a:rPr>
              <a:t>        }</a:t>
            </a:r>
          </a:p>
          <a:p>
            <a:pPr algn="l"/>
            <a:r>
              <a:rPr lang="en-US" altLang="ja-JP" dirty="0" smtClean="0">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@Test</a:t>
            </a:r>
          </a:p>
          <a:p>
            <a:pPr algn="l"/>
            <a:r>
              <a:rPr lang="en-US" altLang="ja-JP" dirty="0">
                <a:latin typeface="Fujitsu Sans" panose="020B0404060202020204" pitchFamily="34" charset="0"/>
                <a:ea typeface="Meiryo UI" panose="020B0604030504040204" pitchFamily="50" charset="-128"/>
              </a:rPr>
              <a:t>        public void getStockNumberReturns2() {</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assertEquals</a:t>
            </a:r>
            <a:r>
              <a:rPr lang="en-US" altLang="ja-JP" dirty="0">
                <a:latin typeface="Fujitsu Sans" panose="020B0404060202020204" pitchFamily="34" charset="0"/>
                <a:ea typeface="Meiryo UI" panose="020B0604030504040204" pitchFamily="50" charset="-128"/>
              </a:rPr>
              <a:t>(new Integer(2), </a:t>
            </a:r>
            <a:r>
              <a:rPr lang="en-US" altLang="ja-JP" dirty="0" err="1">
                <a:latin typeface="Fujitsu Sans" panose="020B0404060202020204" pitchFamily="34" charset="0"/>
                <a:ea typeface="Meiryo UI" panose="020B0604030504040204" pitchFamily="50" charset="-128"/>
              </a:rPr>
              <a:t>stock.getStockNumber</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r>
              <a:rPr lang="en-US" altLang="ja-JP" dirty="0" smtClean="0">
                <a:latin typeface="Fujitsu Sans" panose="020B0404060202020204" pitchFamily="34" charset="0"/>
                <a:ea typeface="Meiryo UI" panose="020B0604030504040204" pitchFamily="50" charset="-128"/>
              </a:rPr>
              <a:t>}        </a:t>
            </a:r>
          </a:p>
          <a:p>
            <a:pPr algn="l"/>
            <a:r>
              <a:rPr lang="en-US" altLang="ja-JP" dirty="0" smtClean="0">
                <a:latin typeface="Fujitsu Sans" panose="020B0404060202020204" pitchFamily="34" charset="0"/>
                <a:ea typeface="Meiryo UI" panose="020B0604030504040204" pitchFamily="50" charset="-128"/>
              </a:rPr>
              <a:t>        @Test</a:t>
            </a:r>
          </a:p>
          <a:p>
            <a:pPr algn="l"/>
            <a:r>
              <a:rPr lang="en-US" altLang="ja-JP" dirty="0" smtClean="0">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public void </a:t>
            </a:r>
            <a:r>
              <a:rPr lang="en-US" altLang="ja-JP" dirty="0" err="1">
                <a:latin typeface="Fujitsu Sans" panose="020B0404060202020204" pitchFamily="34" charset="0"/>
                <a:ea typeface="Meiryo UI" panose="020B0604030504040204" pitchFamily="50" charset="-128"/>
              </a:rPr>
              <a:t>isRegisteredRetursTrue</a:t>
            </a:r>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assertTrue</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stock.isRegistered</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r>
              <a:rPr lang="en-US" altLang="ja-JP" dirty="0" smtClean="0">
                <a:latin typeface="Fujitsu Sans" panose="020B0404060202020204" pitchFamily="34" charset="0"/>
                <a:ea typeface="Meiryo UI" panose="020B0604030504040204" pitchFamily="50" charset="-128"/>
              </a:rPr>
              <a:t>}        </a:t>
            </a:r>
            <a:endParaRPr lang="en-US" altLang="ja-JP" dirty="0">
              <a:latin typeface="Fujitsu Sans" panose="020B0404060202020204" pitchFamily="34" charset="0"/>
              <a:ea typeface="Meiryo UI" panose="020B0604030504040204" pitchFamily="50" charset="-128"/>
            </a:endParaRPr>
          </a:p>
          <a:p>
            <a:pPr algn="l"/>
            <a:r>
              <a:rPr lang="en-US" altLang="ja-JP" dirty="0">
                <a:latin typeface="Fujitsu Sans" panose="020B0404060202020204" pitchFamily="34" charset="0"/>
                <a:ea typeface="Meiryo UI" panose="020B0604030504040204" pitchFamily="50" charset="-128"/>
              </a:rPr>
              <a:t>        @Test</a:t>
            </a:r>
          </a:p>
          <a:p>
            <a:pPr algn="l"/>
            <a:r>
              <a:rPr lang="en-US" altLang="ja-JP" dirty="0">
                <a:latin typeface="Fujitsu Sans" panose="020B0404060202020204" pitchFamily="34" charset="0"/>
                <a:ea typeface="Meiryo UI" panose="020B0604030504040204" pitchFamily="50" charset="-128"/>
              </a:rPr>
              <a:t>        public void addStockNumber3SetTheNumberOfStock5() {</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stock.addStockNumber</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 3);</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assertEquals</a:t>
            </a:r>
            <a:r>
              <a:rPr lang="en-US" altLang="ja-JP" dirty="0">
                <a:latin typeface="Fujitsu Sans" panose="020B0404060202020204" pitchFamily="34" charset="0"/>
                <a:ea typeface="Meiryo UI" panose="020B0604030504040204" pitchFamily="50" charset="-128"/>
              </a:rPr>
              <a:t>(new Integer(5), </a:t>
            </a:r>
            <a:r>
              <a:rPr lang="en-US" altLang="ja-JP" dirty="0" err="1">
                <a:latin typeface="Fujitsu Sans" panose="020B0404060202020204" pitchFamily="34" charset="0"/>
                <a:ea typeface="Meiryo UI" panose="020B0604030504040204" pitchFamily="50" charset="-128"/>
              </a:rPr>
              <a:t>stock.getStockNumber</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a:t>
            </a:r>
          </a:p>
        </p:txBody>
      </p:sp>
    </p:spTree>
    <p:extLst>
      <p:ext uri="{BB962C8B-B14F-4D97-AF65-F5344CB8AC3E}">
        <p14:creationId xmlns:p14="http://schemas.microsoft.com/office/powerpoint/2010/main" val="105719639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Create Grouped Test Code by JUnit4 (4/5)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67</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pic>
        <p:nvPicPr>
          <p:cNvPr id="4" name="図 3"/>
          <p:cNvPicPr>
            <a:picLocks noChangeAspect="1"/>
          </p:cNvPicPr>
          <p:nvPr/>
        </p:nvPicPr>
        <p:blipFill rotWithShape="1">
          <a:blip r:embed="rId3"/>
          <a:srcRect l="1828" t="20156" r="7134" b="9766"/>
          <a:stretch/>
        </p:blipFill>
        <p:spPr>
          <a:xfrm>
            <a:off x="677418" y="1050651"/>
            <a:ext cx="8166935" cy="5280875"/>
          </a:xfrm>
          <a:prstGeom prst="rect">
            <a:avLst/>
          </a:prstGeom>
          <a:ln>
            <a:solidFill>
              <a:schemeClr val="accent1"/>
            </a:solidFill>
          </a:ln>
        </p:spPr>
      </p:pic>
      <p:sp>
        <p:nvSpPr>
          <p:cNvPr id="6" name="正方形/長方形 5"/>
          <p:cNvSpPr/>
          <p:nvPr/>
        </p:nvSpPr>
        <p:spPr bwMode="gray">
          <a:xfrm>
            <a:off x="7038109" y="1166662"/>
            <a:ext cx="1516413" cy="440465"/>
          </a:xfrm>
          <a:prstGeom prst="rect">
            <a:avLst/>
          </a:prstGeom>
          <a:noFill/>
          <a:ln w="571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858982" y="4602589"/>
            <a:ext cx="7301345" cy="1534975"/>
          </a:xfrm>
          <a:prstGeom prst="rect">
            <a:avLst/>
          </a:prstGeom>
          <a:noFill/>
          <a:ln w="571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3750554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Create Grouped Test Code by JUnit4 (5/5)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68</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pic>
        <p:nvPicPr>
          <p:cNvPr id="4" name="図 3"/>
          <p:cNvPicPr>
            <a:picLocks noChangeAspect="1"/>
          </p:cNvPicPr>
          <p:nvPr/>
        </p:nvPicPr>
        <p:blipFill rotWithShape="1">
          <a:blip r:embed="rId3"/>
          <a:srcRect l="1828" t="20156" r="7134" b="9766"/>
          <a:stretch/>
        </p:blipFill>
        <p:spPr>
          <a:xfrm>
            <a:off x="1052945" y="1399309"/>
            <a:ext cx="7370619" cy="4765964"/>
          </a:xfrm>
          <a:prstGeom prst="rect">
            <a:avLst/>
          </a:prstGeom>
        </p:spPr>
      </p:pic>
      <p:pic>
        <p:nvPicPr>
          <p:cNvPr id="5" name="図 4"/>
          <p:cNvPicPr>
            <a:picLocks noChangeAspect="1"/>
          </p:cNvPicPr>
          <p:nvPr/>
        </p:nvPicPr>
        <p:blipFill rotWithShape="1">
          <a:blip r:embed="rId4"/>
          <a:srcRect l="3116" t="18977" r="2354" b="10026"/>
          <a:stretch/>
        </p:blipFill>
        <p:spPr>
          <a:xfrm>
            <a:off x="338168" y="1166662"/>
            <a:ext cx="9100574" cy="5122742"/>
          </a:xfrm>
          <a:prstGeom prst="rect">
            <a:avLst/>
          </a:prstGeom>
          <a:ln>
            <a:solidFill>
              <a:schemeClr val="tx2"/>
            </a:solidFill>
          </a:ln>
        </p:spPr>
      </p:pic>
      <p:sp>
        <p:nvSpPr>
          <p:cNvPr id="7" name="正方形/長方形 6"/>
          <p:cNvSpPr/>
          <p:nvPr/>
        </p:nvSpPr>
        <p:spPr bwMode="gray">
          <a:xfrm>
            <a:off x="6279902" y="1386894"/>
            <a:ext cx="2858439" cy="440465"/>
          </a:xfrm>
          <a:prstGeom prst="rect">
            <a:avLst/>
          </a:prstGeom>
          <a:noFill/>
          <a:ln w="571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407776" y="4602589"/>
            <a:ext cx="7301345" cy="1534975"/>
          </a:xfrm>
          <a:prstGeom prst="rect">
            <a:avLst/>
          </a:prstGeom>
          <a:noFill/>
          <a:ln w="571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2690720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What’s Unit Test?</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Automated Unit </a:t>
            </a:r>
            <a:r>
              <a:rPr lang="en-US" altLang="ja-JP" sz="1800" dirty="0">
                <a:latin typeface="Fujitsu Sans" panose="020B0404060202020204" pitchFamily="34" charset="0"/>
                <a:ea typeface="Roboto Black" panose="02000000000000000000" pitchFamily="2" charset="0"/>
                <a:cs typeface="Calibri" panose="020F0502020204030204" pitchFamily="34" charset="0"/>
              </a:rPr>
              <a:t>Test?</a:t>
            </a:r>
          </a:p>
        </p:txBody>
      </p:sp>
      <p:cxnSp>
        <p:nvCxnSpPr>
          <p:cNvPr id="6" name="直線矢印コネクタ 5"/>
          <p:cNvCxnSpPr>
            <a:stCxn id="8" idx="2"/>
            <a:endCxn id="12" idx="0"/>
          </p:cNvCxnSpPr>
          <p:nvPr/>
        </p:nvCxnSpPr>
        <p:spPr bwMode="auto">
          <a:xfrm>
            <a:off x="1249394" y="3555642"/>
            <a:ext cx="2294346" cy="2413682"/>
          </a:xfrm>
          <a:prstGeom prst="straightConnector1">
            <a:avLst/>
          </a:prstGeom>
          <a:gradFill rotWithShape="0">
            <a:gsLst>
              <a:gs pos="0">
                <a:srgbClr val="FFFFFF"/>
              </a:gs>
              <a:gs pos="100000">
                <a:srgbClr val="CACAC7"/>
              </a:gs>
            </a:gsLst>
            <a:lin ang="5400000" scaled="1"/>
          </a:gradFill>
          <a:ln w="28575" cap="flat" cmpd="sng" algn="ctr">
            <a:solidFill>
              <a:srgbClr val="33CC33"/>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 name="直線矢印コネクタ 6"/>
          <p:cNvCxnSpPr>
            <a:stCxn id="13" idx="0"/>
            <a:endCxn id="17" idx="2"/>
          </p:cNvCxnSpPr>
          <p:nvPr/>
        </p:nvCxnSpPr>
        <p:spPr bwMode="auto">
          <a:xfrm flipV="1">
            <a:off x="6047583" y="3555642"/>
            <a:ext cx="2349907" cy="2413682"/>
          </a:xfrm>
          <a:prstGeom prst="straightConnector1">
            <a:avLst/>
          </a:prstGeom>
          <a:gradFill rotWithShape="0">
            <a:gsLst>
              <a:gs pos="0">
                <a:srgbClr val="FFFFFF"/>
              </a:gs>
              <a:gs pos="100000">
                <a:srgbClr val="CACAC7"/>
              </a:gs>
            </a:gsLst>
            <a:lin ang="5400000" scaled="1"/>
          </a:gradFill>
          <a:ln w="28575" cap="flat" cmpd="sng" algn="ctr">
            <a:solidFill>
              <a:srgbClr val="33CC33"/>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 name="正方形/長方形 7"/>
          <p:cNvSpPr/>
          <p:nvPr/>
        </p:nvSpPr>
        <p:spPr bwMode="gray">
          <a:xfrm>
            <a:off x="538834" y="3010484"/>
            <a:ext cx="1421119" cy="545158"/>
          </a:xfrm>
          <a:prstGeom prst="rect">
            <a:avLst/>
          </a:prstGeom>
          <a:solidFill>
            <a:srgbClr val="619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b="1" dirty="0" smtClean="0">
                <a:solidFill>
                  <a:schemeClr val="bg1"/>
                </a:solidFill>
                <a:latin typeface="+mn-lt"/>
                <a:ea typeface="Meiryo UI" panose="020B0604030504040204" pitchFamily="50" charset="-128"/>
              </a:rPr>
              <a:t>Requirements</a:t>
            </a:r>
            <a:br>
              <a:rPr kumimoji="1" lang="en-US" altLang="ja-JP" sz="1800" b="1" dirty="0" smtClean="0">
                <a:solidFill>
                  <a:schemeClr val="bg1"/>
                </a:solidFill>
                <a:latin typeface="+mn-lt"/>
                <a:ea typeface="Meiryo UI" panose="020B0604030504040204" pitchFamily="50" charset="-128"/>
              </a:rPr>
            </a:br>
            <a:r>
              <a:rPr kumimoji="1" lang="en-US" altLang="ja-JP" sz="1800" b="1" dirty="0" smtClean="0">
                <a:solidFill>
                  <a:schemeClr val="bg1"/>
                </a:solidFill>
                <a:latin typeface="+mn-lt"/>
                <a:ea typeface="Meiryo UI" panose="020B0604030504040204" pitchFamily="50" charset="-128"/>
              </a:rPr>
              <a:t>Analysis</a:t>
            </a:r>
            <a:endParaRPr kumimoji="1" lang="ja-JP" altLang="en-US" sz="1800" b="1" dirty="0" smtClean="0">
              <a:solidFill>
                <a:schemeClr val="bg1"/>
              </a:solidFill>
              <a:latin typeface="+mn-lt"/>
              <a:ea typeface="Meiryo UI" panose="020B0604030504040204" pitchFamily="50" charset="-128"/>
            </a:endParaRPr>
          </a:p>
        </p:txBody>
      </p:sp>
      <p:sp>
        <p:nvSpPr>
          <p:cNvPr id="9" name="正方形/長方形 8"/>
          <p:cNvSpPr/>
          <p:nvPr/>
        </p:nvSpPr>
        <p:spPr bwMode="gray">
          <a:xfrm>
            <a:off x="1112420" y="3753780"/>
            <a:ext cx="1421119" cy="545158"/>
          </a:xfrm>
          <a:prstGeom prst="rect">
            <a:avLst/>
          </a:prstGeom>
          <a:solidFill>
            <a:srgbClr val="3B7C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b="1" dirty="0" smtClean="0">
                <a:solidFill>
                  <a:schemeClr val="bg1"/>
                </a:solidFill>
                <a:latin typeface="+mn-lt"/>
                <a:ea typeface="Meiryo UI" panose="020B0604030504040204" pitchFamily="50" charset="-128"/>
              </a:rPr>
              <a:t>Requirements</a:t>
            </a:r>
            <a:br>
              <a:rPr lang="en-US" altLang="ja-JP" sz="1800" b="1" dirty="0" smtClean="0">
                <a:solidFill>
                  <a:schemeClr val="bg1"/>
                </a:solidFill>
                <a:latin typeface="+mn-lt"/>
                <a:ea typeface="Meiryo UI" panose="020B0604030504040204" pitchFamily="50" charset="-128"/>
              </a:rPr>
            </a:br>
            <a:r>
              <a:rPr lang="en-US" altLang="ja-JP" sz="1800" b="1" dirty="0" smtClean="0">
                <a:solidFill>
                  <a:schemeClr val="bg1"/>
                </a:solidFill>
                <a:latin typeface="+mn-lt"/>
                <a:ea typeface="Meiryo UI" panose="020B0604030504040204" pitchFamily="50" charset="-128"/>
              </a:rPr>
              <a:t>Definition</a:t>
            </a:r>
            <a:endParaRPr kumimoji="1" lang="ja-JP" altLang="en-US" sz="1800" b="1" dirty="0" smtClean="0">
              <a:solidFill>
                <a:schemeClr val="bg1"/>
              </a:solidFill>
              <a:latin typeface="+mn-lt"/>
              <a:ea typeface="Meiryo UI" panose="020B0604030504040204" pitchFamily="50" charset="-128"/>
            </a:endParaRPr>
          </a:p>
        </p:txBody>
      </p:sp>
      <p:sp>
        <p:nvSpPr>
          <p:cNvPr id="10" name="正方形/長方形 9"/>
          <p:cNvSpPr/>
          <p:nvPr/>
        </p:nvSpPr>
        <p:spPr bwMode="gray">
          <a:xfrm>
            <a:off x="1686006" y="4497076"/>
            <a:ext cx="1421119" cy="545158"/>
          </a:xfrm>
          <a:prstGeom prst="rect">
            <a:avLst/>
          </a:prstGeom>
          <a:solidFill>
            <a:srgbClr val="0052F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b="1" dirty="0" smtClean="0">
                <a:solidFill>
                  <a:schemeClr val="bg1"/>
                </a:solidFill>
                <a:latin typeface="+mn-lt"/>
                <a:ea typeface="Meiryo UI" panose="020B0604030504040204" pitchFamily="50" charset="-128"/>
              </a:rPr>
              <a:t>High Level</a:t>
            </a:r>
            <a:br>
              <a:rPr lang="en-US" altLang="ja-JP" sz="1800" b="1" dirty="0" smtClean="0">
                <a:solidFill>
                  <a:schemeClr val="bg1"/>
                </a:solidFill>
                <a:latin typeface="+mn-lt"/>
                <a:ea typeface="Meiryo UI" panose="020B0604030504040204" pitchFamily="50" charset="-128"/>
              </a:rPr>
            </a:br>
            <a:r>
              <a:rPr lang="en-US" altLang="ja-JP" sz="1800" b="1" dirty="0" smtClean="0">
                <a:solidFill>
                  <a:schemeClr val="bg1"/>
                </a:solidFill>
                <a:latin typeface="+mn-lt"/>
                <a:ea typeface="Meiryo UI" panose="020B0604030504040204" pitchFamily="50" charset="-128"/>
              </a:rPr>
              <a:t>Design</a:t>
            </a:r>
            <a:endParaRPr kumimoji="1" lang="ja-JP" altLang="en-US" sz="1800" b="1" dirty="0" smtClean="0">
              <a:solidFill>
                <a:schemeClr val="bg1"/>
              </a:solidFill>
              <a:latin typeface="+mn-lt"/>
              <a:ea typeface="Meiryo UI" panose="020B0604030504040204" pitchFamily="50" charset="-128"/>
            </a:endParaRPr>
          </a:p>
        </p:txBody>
      </p:sp>
      <p:sp>
        <p:nvSpPr>
          <p:cNvPr id="11" name="正方形/長方形 10"/>
          <p:cNvSpPr/>
          <p:nvPr/>
        </p:nvSpPr>
        <p:spPr bwMode="gray">
          <a:xfrm>
            <a:off x="2259593" y="5226300"/>
            <a:ext cx="1421119" cy="545158"/>
          </a:xfrm>
          <a:prstGeom prst="rect">
            <a:avLst/>
          </a:prstGeom>
          <a:solidFill>
            <a:srgbClr val="0039AC"/>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b="1" dirty="0" smtClean="0">
                <a:solidFill>
                  <a:schemeClr val="bg1"/>
                </a:solidFill>
                <a:latin typeface="+mn-lt"/>
                <a:ea typeface="Meiryo UI" panose="020B0604030504040204" pitchFamily="50" charset="-128"/>
              </a:rPr>
              <a:t>Detailed</a:t>
            </a:r>
            <a:br>
              <a:rPr lang="en-US" altLang="ja-JP" sz="1800" b="1" dirty="0" smtClean="0">
                <a:solidFill>
                  <a:schemeClr val="bg1"/>
                </a:solidFill>
                <a:latin typeface="+mn-lt"/>
                <a:ea typeface="Meiryo UI" panose="020B0604030504040204" pitchFamily="50" charset="-128"/>
              </a:rPr>
            </a:br>
            <a:r>
              <a:rPr lang="en-US" altLang="ja-JP" sz="1800" b="1" dirty="0" smtClean="0">
                <a:solidFill>
                  <a:schemeClr val="bg1"/>
                </a:solidFill>
                <a:latin typeface="+mn-lt"/>
                <a:ea typeface="Meiryo UI" panose="020B0604030504040204" pitchFamily="50" charset="-128"/>
              </a:rPr>
              <a:t>Design</a:t>
            </a:r>
            <a:endParaRPr kumimoji="1" lang="ja-JP" altLang="en-US" sz="1800" b="1" dirty="0" smtClean="0">
              <a:solidFill>
                <a:schemeClr val="bg1"/>
              </a:solidFill>
              <a:latin typeface="+mn-lt"/>
              <a:ea typeface="Meiryo UI" panose="020B0604030504040204" pitchFamily="50" charset="-128"/>
            </a:endParaRPr>
          </a:p>
        </p:txBody>
      </p:sp>
      <p:sp>
        <p:nvSpPr>
          <p:cNvPr id="12" name="正方形/長方形 11"/>
          <p:cNvSpPr/>
          <p:nvPr/>
        </p:nvSpPr>
        <p:spPr bwMode="gray">
          <a:xfrm>
            <a:off x="2833180" y="5969324"/>
            <a:ext cx="1421119" cy="545158"/>
          </a:xfrm>
          <a:prstGeom prst="rect">
            <a:avLst/>
          </a:prstGeom>
          <a:solidFill>
            <a:srgbClr val="00206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b="1" dirty="0" smtClean="0">
                <a:solidFill>
                  <a:schemeClr val="bg1"/>
                </a:solidFill>
                <a:latin typeface="+mn-lt"/>
                <a:ea typeface="Meiryo UI" panose="020B0604030504040204" pitchFamily="50" charset="-128"/>
              </a:rPr>
              <a:t>Coding</a:t>
            </a:r>
            <a:endParaRPr kumimoji="1" lang="ja-JP" altLang="en-US" sz="1800" b="1" dirty="0" smtClean="0">
              <a:solidFill>
                <a:schemeClr val="bg1"/>
              </a:solidFill>
              <a:latin typeface="+mn-lt"/>
              <a:ea typeface="Meiryo UI" panose="020B0604030504040204" pitchFamily="50" charset="-128"/>
            </a:endParaRPr>
          </a:p>
        </p:txBody>
      </p:sp>
      <p:sp>
        <p:nvSpPr>
          <p:cNvPr id="13" name="正方形/長方形 12"/>
          <p:cNvSpPr/>
          <p:nvPr/>
        </p:nvSpPr>
        <p:spPr bwMode="gray">
          <a:xfrm>
            <a:off x="5337023" y="5969324"/>
            <a:ext cx="1421119" cy="545158"/>
          </a:xfrm>
          <a:prstGeom prst="rect">
            <a:avLst/>
          </a:prstGeom>
          <a:solidFill>
            <a:srgbClr val="00206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b="1" dirty="0" smtClean="0">
                <a:solidFill>
                  <a:schemeClr val="bg1"/>
                </a:solidFill>
                <a:latin typeface="+mn-lt"/>
                <a:ea typeface="Meiryo UI" panose="020B0604030504040204" pitchFamily="50" charset="-128"/>
              </a:rPr>
              <a:t>Code Review</a:t>
            </a:r>
            <a:endParaRPr kumimoji="1" lang="ja-JP" altLang="en-US" sz="1800" b="1" dirty="0" smtClean="0">
              <a:solidFill>
                <a:schemeClr val="bg1"/>
              </a:solidFill>
              <a:latin typeface="+mn-lt"/>
              <a:ea typeface="Meiryo UI" panose="020B0604030504040204" pitchFamily="50" charset="-128"/>
            </a:endParaRPr>
          </a:p>
        </p:txBody>
      </p:sp>
      <p:sp>
        <p:nvSpPr>
          <p:cNvPr id="14" name="正方形/長方形 13"/>
          <p:cNvSpPr/>
          <p:nvPr/>
        </p:nvSpPr>
        <p:spPr bwMode="gray">
          <a:xfrm>
            <a:off x="5924500" y="5226300"/>
            <a:ext cx="1421119" cy="545158"/>
          </a:xfrm>
          <a:prstGeom prst="rect">
            <a:avLst/>
          </a:prstGeom>
          <a:solidFill>
            <a:srgbClr val="0039AC"/>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b="1" dirty="0" smtClean="0">
                <a:solidFill>
                  <a:schemeClr val="bg1"/>
                </a:solidFill>
                <a:latin typeface="+mn-lt"/>
                <a:ea typeface="Meiryo UI" panose="020B0604030504040204" pitchFamily="50" charset="-128"/>
              </a:rPr>
              <a:t>Unit</a:t>
            </a:r>
            <a:br>
              <a:rPr lang="en-US" altLang="ja-JP" sz="1800" b="1" dirty="0" smtClean="0">
                <a:solidFill>
                  <a:schemeClr val="bg1"/>
                </a:solidFill>
                <a:latin typeface="+mn-lt"/>
                <a:ea typeface="Meiryo UI" panose="020B0604030504040204" pitchFamily="50" charset="-128"/>
              </a:rPr>
            </a:br>
            <a:r>
              <a:rPr lang="en-US" altLang="ja-JP" sz="1800" b="1" dirty="0" smtClean="0">
                <a:solidFill>
                  <a:schemeClr val="bg1"/>
                </a:solidFill>
                <a:latin typeface="+mn-lt"/>
                <a:ea typeface="Meiryo UI" panose="020B0604030504040204" pitchFamily="50" charset="-128"/>
              </a:rPr>
              <a:t>Test</a:t>
            </a:r>
            <a:endParaRPr kumimoji="1" lang="ja-JP" altLang="en-US" sz="1800" b="1" dirty="0" smtClean="0">
              <a:solidFill>
                <a:schemeClr val="bg1"/>
              </a:solidFill>
              <a:latin typeface="+mn-lt"/>
              <a:ea typeface="Meiryo UI" panose="020B0604030504040204" pitchFamily="50" charset="-128"/>
            </a:endParaRPr>
          </a:p>
        </p:txBody>
      </p:sp>
      <p:sp>
        <p:nvSpPr>
          <p:cNvPr id="15" name="正方形/長方形 14"/>
          <p:cNvSpPr/>
          <p:nvPr/>
        </p:nvSpPr>
        <p:spPr bwMode="gray">
          <a:xfrm>
            <a:off x="6511977" y="4497076"/>
            <a:ext cx="1421119" cy="545158"/>
          </a:xfrm>
          <a:prstGeom prst="rect">
            <a:avLst/>
          </a:prstGeom>
          <a:solidFill>
            <a:srgbClr val="0052F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b="1" dirty="0" smtClean="0">
                <a:solidFill>
                  <a:schemeClr val="bg1"/>
                </a:solidFill>
                <a:latin typeface="+mn-lt"/>
                <a:ea typeface="Meiryo UI" panose="020B0604030504040204" pitchFamily="50" charset="-128"/>
              </a:rPr>
              <a:t>Integration</a:t>
            </a:r>
            <a:br>
              <a:rPr lang="en-US" altLang="ja-JP" sz="1800" b="1" dirty="0" smtClean="0">
                <a:solidFill>
                  <a:schemeClr val="bg1"/>
                </a:solidFill>
                <a:latin typeface="+mn-lt"/>
                <a:ea typeface="Meiryo UI" panose="020B0604030504040204" pitchFamily="50" charset="-128"/>
              </a:rPr>
            </a:br>
            <a:r>
              <a:rPr lang="en-US" altLang="ja-JP" sz="1800" b="1" dirty="0" smtClean="0">
                <a:solidFill>
                  <a:schemeClr val="bg1"/>
                </a:solidFill>
                <a:latin typeface="+mn-lt"/>
                <a:ea typeface="Meiryo UI" panose="020B0604030504040204" pitchFamily="50" charset="-128"/>
              </a:rPr>
              <a:t>Test</a:t>
            </a:r>
            <a:endParaRPr kumimoji="1" lang="ja-JP" altLang="en-US" sz="1800" b="1" dirty="0" smtClean="0">
              <a:solidFill>
                <a:schemeClr val="bg1"/>
              </a:solidFill>
              <a:latin typeface="+mn-lt"/>
              <a:ea typeface="Meiryo UI" panose="020B0604030504040204" pitchFamily="50" charset="-128"/>
            </a:endParaRPr>
          </a:p>
        </p:txBody>
      </p:sp>
      <p:sp>
        <p:nvSpPr>
          <p:cNvPr id="16" name="正方形/長方形 15"/>
          <p:cNvSpPr/>
          <p:nvPr/>
        </p:nvSpPr>
        <p:spPr bwMode="gray">
          <a:xfrm>
            <a:off x="7099454" y="3753780"/>
            <a:ext cx="1421119" cy="545158"/>
          </a:xfrm>
          <a:prstGeom prst="rect">
            <a:avLst/>
          </a:prstGeom>
          <a:solidFill>
            <a:srgbClr val="3B7C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lang="en-US" altLang="ja-JP" sz="1800" b="1" dirty="0" smtClean="0">
                <a:solidFill>
                  <a:schemeClr val="bg1"/>
                </a:solidFill>
                <a:latin typeface="+mn-lt"/>
                <a:ea typeface="Meiryo UI" panose="020B0604030504040204" pitchFamily="50" charset="-128"/>
              </a:rPr>
              <a:t>System</a:t>
            </a:r>
            <a:br>
              <a:rPr lang="en-US" altLang="ja-JP" sz="1800" b="1" dirty="0" smtClean="0">
                <a:solidFill>
                  <a:schemeClr val="bg1"/>
                </a:solidFill>
                <a:latin typeface="+mn-lt"/>
                <a:ea typeface="Meiryo UI" panose="020B0604030504040204" pitchFamily="50" charset="-128"/>
              </a:rPr>
            </a:br>
            <a:r>
              <a:rPr lang="en-US" altLang="ja-JP" sz="1800" b="1" dirty="0" smtClean="0">
                <a:solidFill>
                  <a:schemeClr val="bg1"/>
                </a:solidFill>
                <a:latin typeface="+mn-lt"/>
                <a:ea typeface="Meiryo UI" panose="020B0604030504040204" pitchFamily="50" charset="-128"/>
              </a:rPr>
              <a:t>Test</a:t>
            </a:r>
            <a:endParaRPr kumimoji="1" lang="ja-JP" altLang="en-US" sz="1800" b="1" dirty="0" smtClean="0">
              <a:solidFill>
                <a:schemeClr val="bg1"/>
              </a:solidFill>
              <a:latin typeface="+mn-lt"/>
              <a:ea typeface="Meiryo UI" panose="020B0604030504040204" pitchFamily="50" charset="-128"/>
            </a:endParaRPr>
          </a:p>
        </p:txBody>
      </p:sp>
      <p:sp>
        <p:nvSpPr>
          <p:cNvPr id="17" name="正方形/長方形 16"/>
          <p:cNvSpPr/>
          <p:nvPr/>
        </p:nvSpPr>
        <p:spPr bwMode="gray">
          <a:xfrm>
            <a:off x="7686930" y="3010484"/>
            <a:ext cx="1421119" cy="545158"/>
          </a:xfrm>
          <a:prstGeom prst="rect">
            <a:avLst/>
          </a:prstGeom>
          <a:solidFill>
            <a:srgbClr val="6196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r>
              <a:rPr kumimoji="1" lang="en-US" altLang="ja-JP" sz="1800" b="1" dirty="0" smtClean="0">
                <a:solidFill>
                  <a:schemeClr val="bg1"/>
                </a:solidFill>
                <a:latin typeface="+mn-lt"/>
                <a:ea typeface="Meiryo UI" panose="020B0604030504040204" pitchFamily="50" charset="-128"/>
              </a:rPr>
              <a:t>Operation</a:t>
            </a:r>
            <a:br>
              <a:rPr kumimoji="1" lang="en-US" altLang="ja-JP" sz="1800" b="1" dirty="0" smtClean="0">
                <a:solidFill>
                  <a:schemeClr val="bg1"/>
                </a:solidFill>
                <a:latin typeface="+mn-lt"/>
                <a:ea typeface="Meiryo UI" panose="020B0604030504040204" pitchFamily="50" charset="-128"/>
              </a:rPr>
            </a:br>
            <a:r>
              <a:rPr kumimoji="1" lang="en-US" altLang="ja-JP" sz="1800" b="1" dirty="0" smtClean="0">
                <a:solidFill>
                  <a:schemeClr val="bg1"/>
                </a:solidFill>
                <a:latin typeface="+mn-lt"/>
                <a:ea typeface="Meiryo UI" panose="020B0604030504040204" pitchFamily="50" charset="-128"/>
              </a:rPr>
              <a:t>Test</a:t>
            </a:r>
            <a:endParaRPr kumimoji="1" lang="ja-JP" altLang="en-US" sz="1800" b="1" dirty="0" smtClean="0">
              <a:solidFill>
                <a:schemeClr val="bg1"/>
              </a:solidFill>
              <a:latin typeface="+mn-lt"/>
              <a:ea typeface="Meiryo UI" panose="020B0604030504040204" pitchFamily="50" charset="-128"/>
            </a:endParaRPr>
          </a:p>
        </p:txBody>
      </p:sp>
      <p:cxnSp>
        <p:nvCxnSpPr>
          <p:cNvPr id="18" name="直線矢印コネクタ 17"/>
          <p:cNvCxnSpPr>
            <a:stCxn id="8" idx="3"/>
            <a:endCxn id="17" idx="1"/>
          </p:cNvCxnSpPr>
          <p:nvPr/>
        </p:nvCxnSpPr>
        <p:spPr bwMode="auto">
          <a:xfrm>
            <a:off x="1959953" y="3283063"/>
            <a:ext cx="5726977" cy="0"/>
          </a:xfrm>
          <a:prstGeom prst="straightConnector1">
            <a:avLst/>
          </a:prstGeom>
          <a:gradFill rotWithShape="0">
            <a:gsLst>
              <a:gs pos="0">
                <a:srgbClr val="FFFFFF"/>
              </a:gs>
              <a:gs pos="100000">
                <a:srgbClr val="CACAC7"/>
              </a:gs>
            </a:gsLst>
            <a:lin ang="5400000" scaled="1"/>
          </a:gradFill>
          <a:ln w="19050"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9" name="直線矢印コネクタ 18"/>
          <p:cNvCxnSpPr>
            <a:stCxn id="9" idx="3"/>
            <a:endCxn id="16" idx="1"/>
          </p:cNvCxnSpPr>
          <p:nvPr/>
        </p:nvCxnSpPr>
        <p:spPr bwMode="auto">
          <a:xfrm>
            <a:off x="2533539" y="4026359"/>
            <a:ext cx="4565915" cy="0"/>
          </a:xfrm>
          <a:prstGeom prst="straightConnector1">
            <a:avLst/>
          </a:prstGeom>
          <a:gradFill rotWithShape="0">
            <a:gsLst>
              <a:gs pos="0">
                <a:srgbClr val="FFFFFF"/>
              </a:gs>
              <a:gs pos="100000">
                <a:srgbClr val="CACAC7"/>
              </a:gs>
            </a:gsLst>
            <a:lin ang="5400000" scaled="1"/>
          </a:gradFill>
          <a:ln w="19050"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0" name="直線矢印コネクタ 19"/>
          <p:cNvCxnSpPr>
            <a:stCxn id="10" idx="3"/>
            <a:endCxn id="15" idx="1"/>
          </p:cNvCxnSpPr>
          <p:nvPr/>
        </p:nvCxnSpPr>
        <p:spPr bwMode="auto">
          <a:xfrm>
            <a:off x="3107125" y="4769655"/>
            <a:ext cx="3404852" cy="0"/>
          </a:xfrm>
          <a:prstGeom prst="straightConnector1">
            <a:avLst/>
          </a:prstGeom>
          <a:gradFill rotWithShape="0">
            <a:gsLst>
              <a:gs pos="0">
                <a:srgbClr val="FFFFFF"/>
              </a:gs>
              <a:gs pos="100000">
                <a:srgbClr val="CACAC7"/>
              </a:gs>
            </a:gsLst>
            <a:lin ang="5400000" scaled="1"/>
          </a:gradFill>
          <a:ln w="19050"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1" name="直線矢印コネクタ 20"/>
          <p:cNvCxnSpPr>
            <a:stCxn id="11" idx="3"/>
            <a:endCxn id="14" idx="1"/>
          </p:cNvCxnSpPr>
          <p:nvPr/>
        </p:nvCxnSpPr>
        <p:spPr bwMode="auto">
          <a:xfrm>
            <a:off x="3680712" y="5498879"/>
            <a:ext cx="2243788" cy="0"/>
          </a:xfrm>
          <a:prstGeom prst="straightConnector1">
            <a:avLst/>
          </a:prstGeom>
          <a:gradFill rotWithShape="0">
            <a:gsLst>
              <a:gs pos="0">
                <a:srgbClr val="FFFFFF"/>
              </a:gs>
              <a:gs pos="100000">
                <a:srgbClr val="CACAC7"/>
              </a:gs>
            </a:gsLst>
            <a:lin ang="5400000" scaled="1"/>
          </a:gradFill>
          <a:ln w="19050"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2" name="直線矢印コネクタ 21"/>
          <p:cNvCxnSpPr>
            <a:stCxn id="12" idx="3"/>
            <a:endCxn id="13" idx="1"/>
          </p:cNvCxnSpPr>
          <p:nvPr/>
        </p:nvCxnSpPr>
        <p:spPr bwMode="auto">
          <a:xfrm>
            <a:off x="4254299" y="6241903"/>
            <a:ext cx="1082724" cy="0"/>
          </a:xfrm>
          <a:prstGeom prst="straightConnector1">
            <a:avLst/>
          </a:prstGeom>
          <a:gradFill rotWithShape="0">
            <a:gsLst>
              <a:gs pos="0">
                <a:srgbClr val="FFFFFF"/>
              </a:gs>
              <a:gs pos="100000">
                <a:srgbClr val="CACAC7"/>
              </a:gs>
            </a:gsLst>
            <a:lin ang="5400000" scaled="1"/>
          </a:gradFill>
          <a:ln w="19050"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3" name="正方形/長方形 22">
            <a:extLst>
              <a:ext uri="{FF2B5EF4-FFF2-40B4-BE49-F238E27FC236}">
                <a16:creationId xmlns:a16="http://schemas.microsoft.com/office/drawing/2014/main" xmlns="" id="{C47D1031-A291-4DAA-BF1C-BB9760003AB5}"/>
              </a:ext>
            </a:extLst>
          </p:cNvPr>
          <p:cNvSpPr/>
          <p:nvPr/>
        </p:nvSpPr>
        <p:spPr bwMode="gray">
          <a:xfrm>
            <a:off x="5701515" y="5114360"/>
            <a:ext cx="1848635" cy="769038"/>
          </a:xfrm>
          <a:prstGeom prst="rect">
            <a:avLst/>
          </a:prstGeom>
          <a:noFill/>
          <a:ln w="5715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kumimoji="1" lang="ja-JP" altLang="en-US" sz="1800" b="1" kern="0" dirty="0">
              <a:latin typeface="+mn-lt"/>
              <a:ea typeface="Meiryo UI" panose="020B0604030504040204" pitchFamily="50" charset="-128"/>
            </a:endParaRPr>
          </a:p>
        </p:txBody>
      </p:sp>
      <p:sp>
        <p:nvSpPr>
          <p:cNvPr id="24" name="正方形/長方形 23">
            <a:extLst>
              <a:ext uri="{FF2B5EF4-FFF2-40B4-BE49-F238E27FC236}">
                <a16:creationId xmlns:a16="http://schemas.microsoft.com/office/drawing/2014/main" xmlns="" id="{ABC2ADC3-A0DA-4723-A92C-B985EBFE630D}"/>
              </a:ext>
            </a:extLst>
          </p:cNvPr>
          <p:cNvSpPr/>
          <p:nvPr/>
        </p:nvSpPr>
        <p:spPr bwMode="gray">
          <a:xfrm>
            <a:off x="5676264" y="4870700"/>
            <a:ext cx="713733" cy="261445"/>
          </a:xfrm>
          <a:prstGeom prst="rect">
            <a:avLst/>
          </a:prstGeom>
          <a:solidFill>
            <a:srgbClr val="FF0000"/>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1800" b="1" kern="0" dirty="0" smtClean="0">
                <a:solidFill>
                  <a:schemeClr val="bg1"/>
                </a:solidFill>
                <a:latin typeface="+mn-lt"/>
                <a:ea typeface="Meiryo UI" panose="020B0604030504040204" pitchFamily="50" charset="-128"/>
              </a:rPr>
              <a:t>Here</a:t>
            </a:r>
            <a:r>
              <a:rPr kumimoji="1" lang="en-US" altLang="ja-JP" sz="1800" b="1" kern="0" dirty="0">
                <a:solidFill>
                  <a:schemeClr val="bg1"/>
                </a:solidFill>
                <a:latin typeface="+mn-lt"/>
                <a:ea typeface="Meiryo UI" panose="020B0604030504040204" pitchFamily="50" charset="-128"/>
              </a:rPr>
              <a:t>!!</a:t>
            </a:r>
            <a:endParaRPr kumimoji="1" lang="ja-JP" altLang="en-US" sz="1800" b="1" kern="0" dirty="0">
              <a:solidFill>
                <a:schemeClr val="bg1"/>
              </a:solidFill>
              <a:latin typeface="+mn-lt"/>
              <a:ea typeface="Meiryo UI" panose="020B0604030504040204" pitchFamily="50" charset="-128"/>
            </a:endParaRPr>
          </a:p>
        </p:txBody>
      </p:sp>
      <p:sp>
        <p:nvSpPr>
          <p:cNvPr id="35" name="テキスト プレースホルダー 3">
            <a:extLst>
              <a:ext uri="{FF2B5EF4-FFF2-40B4-BE49-F238E27FC236}">
                <a16:creationId xmlns:a16="http://schemas.microsoft.com/office/drawing/2014/main" xmlns="" id="{278898F0-2BE8-49BA-934F-BFED9F73021A}"/>
              </a:ext>
            </a:extLst>
          </p:cNvPr>
          <p:cNvSpPr>
            <a:spLocks noGrp="1"/>
          </p:cNvSpPr>
          <p:nvPr>
            <p:ph type="body" sz="quarter" idx="11"/>
          </p:nvPr>
        </p:nvSpPr>
        <p:spPr>
          <a:xfrm>
            <a:off x="139858" y="1075103"/>
            <a:ext cx="9770688" cy="1662802"/>
          </a:xfrm>
        </p:spPr>
        <p:txBody>
          <a:bodyPr spcCol="0"/>
          <a:lstStyle/>
          <a:p>
            <a:pPr>
              <a:lnSpc>
                <a:spcPct val="100000"/>
              </a:lnSpc>
              <a:buFont typeface="Wingdings" panose="05000000000000000000" pitchFamily="2" charset="2"/>
              <a:buChar char="l"/>
            </a:pPr>
            <a:r>
              <a:rPr lang="en-US" altLang="ja-JP" sz="2400" dirty="0" smtClean="0">
                <a:latin typeface="+mn-lt"/>
              </a:rPr>
              <a:t>Unit Test is a test for the most small components of system</a:t>
            </a:r>
            <a:br>
              <a:rPr lang="en-US" altLang="ja-JP" sz="2400" dirty="0" smtClean="0">
                <a:latin typeface="+mn-lt"/>
              </a:rPr>
            </a:br>
            <a:r>
              <a:rPr lang="en-US" altLang="ja-JP" sz="2400" dirty="0" smtClean="0">
                <a:latin typeface="+mn-lt"/>
              </a:rPr>
              <a:t>(e.g. class, method, etc.)</a:t>
            </a:r>
          </a:p>
          <a:p>
            <a:pPr>
              <a:lnSpc>
                <a:spcPct val="100000"/>
              </a:lnSpc>
              <a:buFont typeface="Wingdings" panose="05000000000000000000" pitchFamily="2" charset="2"/>
              <a:buChar char="l"/>
            </a:pPr>
            <a:r>
              <a:rPr lang="en-US" altLang="ja-JP" sz="2400" dirty="0" smtClean="0">
                <a:latin typeface="+mn-lt"/>
              </a:rPr>
              <a:t>Check whether the target components work as expected</a:t>
            </a:r>
            <a:r>
              <a:rPr lang="en-US" altLang="ja-JP" sz="2200" dirty="0">
                <a:latin typeface="+mn-lt"/>
              </a:rPr>
              <a:t/>
            </a:r>
            <a:br>
              <a:rPr lang="en-US" altLang="ja-JP" sz="2200" dirty="0">
                <a:latin typeface="+mn-lt"/>
              </a:rPr>
            </a:br>
            <a:r>
              <a:rPr lang="en-US" altLang="ja-JP" sz="2000" dirty="0" smtClean="0">
                <a:latin typeface="+mn-lt"/>
              </a:rPr>
              <a:t>(It can be say that these expected results are the specification for the components )</a:t>
            </a:r>
          </a:p>
        </p:txBody>
      </p:sp>
    </p:spTree>
    <p:extLst>
      <p:ext uri="{BB962C8B-B14F-4D97-AF65-F5344CB8AC3E}">
        <p14:creationId xmlns:p14="http://schemas.microsoft.com/office/powerpoint/2010/main" val="26916653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Create Grouped Test Code by JUnit5 (1/5)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69</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8" name="メモ 7"/>
          <p:cNvSpPr/>
          <p:nvPr/>
        </p:nvSpPr>
        <p:spPr bwMode="gray">
          <a:xfrm>
            <a:off x="491818" y="1050652"/>
            <a:ext cx="8783210" cy="5483498"/>
          </a:xfrm>
          <a:prstGeom prst="foldedCorner">
            <a:avLst>
              <a:gd name="adj" fmla="val 6831"/>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latin typeface="Fujitsu Sans" panose="020B0404060202020204" pitchFamily="34" charset="0"/>
                <a:ea typeface="Meiryo UI" panose="020B0604030504040204" pitchFamily="50" charset="-128"/>
              </a:rPr>
              <a:t>package </a:t>
            </a:r>
            <a:r>
              <a:rPr lang="en-US" altLang="ja-JP" dirty="0" err="1">
                <a:latin typeface="Fujitsu Sans" panose="020B0404060202020204" pitchFamily="34" charset="0"/>
                <a:ea typeface="Meiryo UI" panose="020B0604030504040204" pitchFamily="50" charset="-128"/>
              </a:rPr>
              <a:t>com.example.project</a:t>
            </a:r>
            <a:r>
              <a:rPr lang="en-US" altLang="ja-JP" dirty="0">
                <a:latin typeface="Fujitsu Sans" panose="020B0404060202020204" pitchFamily="34" charset="0"/>
                <a:ea typeface="Meiryo UI" panose="020B0604030504040204" pitchFamily="50" charset="-128"/>
              </a:rPr>
              <a:t>;</a:t>
            </a:r>
          </a:p>
          <a:p>
            <a:pPr algn="l"/>
            <a:endParaRPr lang="en-US" altLang="ja-JP" dirty="0">
              <a:latin typeface="Fujitsu Sans" panose="020B0404060202020204" pitchFamily="34" charset="0"/>
              <a:ea typeface="Meiryo UI" panose="020B0604030504040204" pitchFamily="50" charset="-128"/>
            </a:endParaRPr>
          </a:p>
          <a:p>
            <a:pPr algn="l"/>
            <a:r>
              <a:rPr lang="en-US" altLang="ja-JP" dirty="0">
                <a:latin typeface="Fujitsu Sans" panose="020B0404060202020204" pitchFamily="34" charset="0"/>
                <a:ea typeface="Meiryo UI" panose="020B0604030504040204" pitchFamily="50" charset="-128"/>
              </a:rPr>
              <a:t>import static </a:t>
            </a:r>
            <a:r>
              <a:rPr lang="en-US" altLang="ja-JP" dirty="0" err="1">
                <a:latin typeface="Fujitsu Sans" panose="020B0404060202020204" pitchFamily="34" charset="0"/>
                <a:ea typeface="Meiryo UI" panose="020B0604030504040204" pitchFamily="50" charset="-128"/>
              </a:rPr>
              <a:t>org.junit.jupiter.api.Assertions.assertEquals</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import static </a:t>
            </a:r>
            <a:r>
              <a:rPr lang="en-US" altLang="ja-JP" dirty="0" err="1">
                <a:latin typeface="Fujitsu Sans" panose="020B0404060202020204" pitchFamily="34" charset="0"/>
                <a:ea typeface="Meiryo UI" panose="020B0604030504040204" pitchFamily="50" charset="-128"/>
              </a:rPr>
              <a:t>org.junit.jupiter.api.Assertions.assertFalse</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import static </a:t>
            </a:r>
            <a:r>
              <a:rPr lang="en-US" altLang="ja-JP" dirty="0" err="1">
                <a:latin typeface="Fujitsu Sans" panose="020B0404060202020204" pitchFamily="34" charset="0"/>
                <a:ea typeface="Meiryo UI" panose="020B0604030504040204" pitchFamily="50" charset="-128"/>
              </a:rPr>
              <a:t>org.junit.jupiter.api.Assertions.assertTrue</a:t>
            </a:r>
            <a:r>
              <a:rPr lang="en-US" altLang="ja-JP" dirty="0">
                <a:latin typeface="Fujitsu Sans" panose="020B0404060202020204" pitchFamily="34" charset="0"/>
                <a:ea typeface="Meiryo UI" panose="020B0604030504040204" pitchFamily="50" charset="-128"/>
              </a:rPr>
              <a:t>;</a:t>
            </a:r>
          </a:p>
          <a:p>
            <a:pPr algn="l"/>
            <a:endParaRPr lang="en-US" altLang="ja-JP" dirty="0">
              <a:latin typeface="Fujitsu Sans" panose="020B0404060202020204" pitchFamily="34" charset="0"/>
              <a:ea typeface="Meiryo UI" panose="020B0604030504040204" pitchFamily="50" charset="-128"/>
            </a:endParaRPr>
          </a:p>
          <a:p>
            <a:pPr algn="l"/>
            <a:r>
              <a:rPr lang="en-US" altLang="ja-JP" dirty="0">
                <a:latin typeface="Fujitsu Sans" panose="020B0404060202020204" pitchFamily="34" charset="0"/>
                <a:ea typeface="Meiryo UI" panose="020B0604030504040204" pitchFamily="50" charset="-128"/>
              </a:rPr>
              <a:t>import </a:t>
            </a:r>
            <a:r>
              <a:rPr lang="en-US" altLang="ja-JP" dirty="0" err="1">
                <a:latin typeface="Fujitsu Sans" panose="020B0404060202020204" pitchFamily="34" charset="0"/>
                <a:ea typeface="Meiryo UI" panose="020B0604030504040204" pitchFamily="50" charset="-128"/>
              </a:rPr>
              <a:t>org.junit.jupiter.api.BeforeEach</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import </a:t>
            </a:r>
            <a:r>
              <a:rPr lang="en-US" altLang="ja-JP" dirty="0" err="1">
                <a:latin typeface="Fujitsu Sans" panose="020B0404060202020204" pitchFamily="34" charset="0"/>
                <a:ea typeface="Meiryo UI" panose="020B0604030504040204" pitchFamily="50" charset="-128"/>
              </a:rPr>
              <a:t>org.junit.jupiter.api.DisplayName</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import </a:t>
            </a:r>
            <a:r>
              <a:rPr lang="en-US" altLang="ja-JP" dirty="0" err="1">
                <a:latin typeface="Fujitsu Sans" panose="020B0404060202020204" pitchFamily="34" charset="0"/>
                <a:ea typeface="Meiryo UI" panose="020B0604030504040204" pitchFamily="50" charset="-128"/>
              </a:rPr>
              <a:t>org.junit.jupiter.api.Nested</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import </a:t>
            </a:r>
            <a:r>
              <a:rPr lang="en-US" altLang="ja-JP" dirty="0" err="1">
                <a:latin typeface="Fujitsu Sans" panose="020B0404060202020204" pitchFamily="34" charset="0"/>
                <a:ea typeface="Meiryo UI" panose="020B0604030504040204" pitchFamily="50" charset="-128"/>
              </a:rPr>
              <a:t>org.junit.jupiter.api.Test</a:t>
            </a:r>
            <a:r>
              <a:rPr lang="en-US" altLang="ja-JP" dirty="0">
                <a:latin typeface="Fujitsu Sans" panose="020B0404060202020204" pitchFamily="34" charset="0"/>
                <a:ea typeface="Meiryo UI" panose="020B0604030504040204" pitchFamily="50" charset="-128"/>
              </a:rPr>
              <a:t>;</a:t>
            </a:r>
          </a:p>
        </p:txBody>
      </p:sp>
    </p:spTree>
    <p:extLst>
      <p:ext uri="{BB962C8B-B14F-4D97-AF65-F5344CB8AC3E}">
        <p14:creationId xmlns:p14="http://schemas.microsoft.com/office/powerpoint/2010/main" val="26670063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Create Grouped Test Code by JUnit5 (2/5)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70</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8" name="メモ 7"/>
          <p:cNvSpPr/>
          <p:nvPr/>
        </p:nvSpPr>
        <p:spPr bwMode="gray">
          <a:xfrm>
            <a:off x="491818" y="1050652"/>
            <a:ext cx="8783210" cy="5613384"/>
          </a:xfrm>
          <a:prstGeom prst="foldedCorner">
            <a:avLst>
              <a:gd name="adj" fmla="val 6831"/>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a:latin typeface="Fujitsu Sans" panose="020B0404060202020204" pitchFamily="34" charset="0"/>
                <a:ea typeface="Meiryo UI" panose="020B0604030504040204" pitchFamily="50" charset="-128"/>
              </a:rPr>
              <a:t>class </a:t>
            </a:r>
            <a:r>
              <a:rPr lang="en-US" altLang="ja-JP" dirty="0" err="1">
                <a:latin typeface="Fujitsu Sans" panose="020B0404060202020204" pitchFamily="34" charset="0"/>
                <a:ea typeface="Meiryo UI" panose="020B0604030504040204" pitchFamily="50" charset="-128"/>
              </a:rPr>
              <a:t>ItemStockTest</a:t>
            </a:r>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a:t>
            </a:r>
            <a:r>
              <a:rPr lang="en-US" altLang="ja-JP" b="1" dirty="0">
                <a:solidFill>
                  <a:srgbClr val="FF0000"/>
                </a:solidFill>
                <a:latin typeface="Fujitsu Sans" panose="020B0404060202020204" pitchFamily="34" charset="0"/>
                <a:ea typeface="Meiryo UI" panose="020B0604030504040204" pitchFamily="50" charset="-128"/>
              </a:rPr>
              <a:t>Nested</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DisplayName</a:t>
            </a:r>
            <a:r>
              <a:rPr lang="en-US" altLang="ja-JP" dirty="0">
                <a:latin typeface="Fujitsu Sans" panose="020B0404060202020204" pitchFamily="34" charset="0"/>
                <a:ea typeface="Meiryo UI" panose="020B0604030504040204" pitchFamily="50" charset="-128"/>
              </a:rPr>
              <a:t>("If the stock is empty")</a:t>
            </a:r>
          </a:p>
          <a:p>
            <a:pPr algn="l"/>
            <a:r>
              <a:rPr lang="en-US" altLang="ja-JP" dirty="0">
                <a:latin typeface="Fujitsu Sans" panose="020B0404060202020204" pitchFamily="34" charset="0"/>
                <a:ea typeface="Meiryo UI" panose="020B0604030504040204" pitchFamily="50" charset="-128"/>
              </a:rPr>
              <a:t>    class </a:t>
            </a:r>
            <a:r>
              <a:rPr lang="en-US" altLang="ja-JP" b="1" dirty="0" err="1">
                <a:solidFill>
                  <a:srgbClr val="FF0000"/>
                </a:solidFill>
                <a:latin typeface="Fujitsu Sans" panose="020B0404060202020204" pitchFamily="34" charset="0"/>
                <a:ea typeface="Meiryo UI" panose="020B0604030504040204" pitchFamily="50" charset="-128"/>
              </a:rPr>
              <a:t>IfEmpty</a:t>
            </a:r>
            <a:r>
              <a:rPr lang="en-US" altLang="ja-JP" dirty="0">
                <a:solidFill>
                  <a:srgbClr val="FF0000"/>
                </a:solidFill>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ItemStock</a:t>
            </a:r>
            <a:r>
              <a:rPr lang="en-US" altLang="ja-JP" dirty="0">
                <a:latin typeface="Fujitsu Sans" panose="020B0404060202020204" pitchFamily="34" charset="0"/>
                <a:ea typeface="Meiryo UI" panose="020B0604030504040204" pitchFamily="50" charset="-128"/>
              </a:rPr>
              <a:t> stock;</a:t>
            </a:r>
          </a:p>
          <a:p>
            <a:pPr algn="l"/>
            <a:r>
              <a:rPr lang="en-US" altLang="ja-JP" dirty="0" smtClean="0">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BeforeEach</a:t>
            </a:r>
            <a:endParaRPr lang="en-US" altLang="ja-JP" dirty="0">
              <a:latin typeface="Fujitsu Sans" panose="020B0404060202020204" pitchFamily="34" charset="0"/>
              <a:ea typeface="Meiryo UI" panose="020B0604030504040204" pitchFamily="50" charset="-128"/>
            </a:endParaRPr>
          </a:p>
          <a:p>
            <a:pPr algn="l"/>
            <a:r>
              <a:rPr lang="en-US" altLang="ja-JP" dirty="0">
                <a:latin typeface="Fujitsu Sans" panose="020B0404060202020204" pitchFamily="34" charset="0"/>
                <a:ea typeface="Meiryo UI" panose="020B0604030504040204" pitchFamily="50" charset="-128"/>
              </a:rPr>
              <a:t>        void </a:t>
            </a:r>
            <a:r>
              <a:rPr lang="en-US" altLang="ja-JP" dirty="0" err="1">
                <a:latin typeface="Fujitsu Sans" panose="020B0404060202020204" pitchFamily="34" charset="0"/>
                <a:ea typeface="Meiryo UI" panose="020B0604030504040204" pitchFamily="50" charset="-128"/>
              </a:rPr>
              <a:t>pushAnElement</a:t>
            </a:r>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stock = new </a:t>
            </a:r>
            <a:r>
              <a:rPr lang="en-US" altLang="ja-JP" dirty="0" err="1">
                <a:latin typeface="Fujitsu Sans" panose="020B0404060202020204" pitchFamily="34" charset="0"/>
                <a:ea typeface="Meiryo UI" panose="020B0604030504040204" pitchFamily="50" charset="-128"/>
              </a:rPr>
              <a:t>ItemStock</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r>
              <a:rPr lang="en-US" altLang="ja-JP" dirty="0" smtClean="0">
                <a:latin typeface="Fujitsu Sans" panose="020B0404060202020204" pitchFamily="34" charset="0"/>
                <a:ea typeface="Meiryo UI" panose="020B0604030504040204" pitchFamily="50" charset="-128"/>
              </a:rPr>
              <a:t>}</a:t>
            </a:r>
            <a:endParaRPr lang="en-US" altLang="ja-JP" dirty="0">
              <a:latin typeface="Fujitsu Sans" panose="020B0404060202020204" pitchFamily="34" charset="0"/>
              <a:ea typeface="Meiryo UI" panose="020B0604030504040204" pitchFamily="50" charset="-128"/>
            </a:endParaRPr>
          </a:p>
          <a:p>
            <a:pPr algn="l"/>
            <a:r>
              <a:rPr lang="en-US" altLang="ja-JP" dirty="0" smtClean="0">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@Test</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DisplayName</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getStockNumber</a:t>
            </a:r>
            <a:r>
              <a:rPr lang="en-US" altLang="ja-JP" dirty="0">
                <a:latin typeface="Fujitsu Sans" panose="020B0404060202020204" pitchFamily="34" charset="0"/>
                <a:ea typeface="Meiryo UI" panose="020B0604030504040204" pitchFamily="50" charset="-128"/>
              </a:rPr>
              <a:t>() returns 0")</a:t>
            </a:r>
          </a:p>
          <a:p>
            <a:pPr algn="l"/>
            <a:r>
              <a:rPr lang="en-US" altLang="ja-JP" dirty="0">
                <a:latin typeface="Fujitsu Sans" panose="020B0404060202020204" pitchFamily="34" charset="0"/>
                <a:ea typeface="Meiryo UI" panose="020B0604030504040204" pitchFamily="50" charset="-128"/>
              </a:rPr>
              <a:t>        public void </a:t>
            </a:r>
            <a:r>
              <a:rPr lang="en-US" altLang="ja-JP" dirty="0" err="1">
                <a:latin typeface="Fujitsu Sans" panose="020B0404060202020204" pitchFamily="34" charset="0"/>
                <a:ea typeface="Meiryo UI" panose="020B0604030504040204" pitchFamily="50" charset="-128"/>
              </a:rPr>
              <a:t>getStockNumberReturnsZero</a:t>
            </a:r>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assertEquals</a:t>
            </a:r>
            <a:r>
              <a:rPr lang="en-US" altLang="ja-JP" dirty="0">
                <a:latin typeface="Fujitsu Sans" panose="020B0404060202020204" pitchFamily="34" charset="0"/>
                <a:ea typeface="Meiryo UI" panose="020B0604030504040204" pitchFamily="50" charset="-128"/>
              </a:rPr>
              <a:t>(new Integer(0), </a:t>
            </a:r>
            <a:r>
              <a:rPr lang="en-US" altLang="ja-JP" dirty="0" err="1">
                <a:latin typeface="Fujitsu Sans" panose="020B0404060202020204" pitchFamily="34" charset="0"/>
                <a:ea typeface="Meiryo UI" panose="020B0604030504040204" pitchFamily="50" charset="-128"/>
              </a:rPr>
              <a:t>stock.getStockNumber</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r>
              <a:rPr lang="en-US" altLang="ja-JP" dirty="0" smtClean="0">
                <a:latin typeface="Fujitsu Sans" panose="020B0404060202020204" pitchFamily="34" charset="0"/>
                <a:ea typeface="Meiryo UI" panose="020B0604030504040204" pitchFamily="50" charset="-128"/>
              </a:rPr>
              <a:t>}</a:t>
            </a:r>
            <a:endParaRPr lang="en-US" altLang="ja-JP" dirty="0">
              <a:latin typeface="Fujitsu Sans" panose="020B0404060202020204" pitchFamily="34" charset="0"/>
              <a:ea typeface="Meiryo UI" panose="020B0604030504040204" pitchFamily="50" charset="-128"/>
            </a:endParaRPr>
          </a:p>
          <a:p>
            <a:pPr algn="l"/>
            <a:r>
              <a:rPr lang="en-US" altLang="ja-JP" dirty="0" smtClean="0">
                <a:latin typeface="Fujitsu Sans" panose="020B0404060202020204" pitchFamily="34" charset="0"/>
                <a:ea typeface="Meiryo UI" panose="020B0604030504040204" pitchFamily="50" charset="-128"/>
              </a:rPr>
              <a:t>        @Test</a:t>
            </a:r>
            <a:endParaRPr lang="en-US" altLang="ja-JP" dirty="0">
              <a:latin typeface="Fujitsu Sans" panose="020B0404060202020204" pitchFamily="34" charset="0"/>
              <a:ea typeface="Meiryo UI" panose="020B0604030504040204" pitchFamily="50" charset="-128"/>
            </a:endParaRP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DisplayName</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isRegistered</a:t>
            </a:r>
            <a:r>
              <a:rPr lang="en-US" altLang="ja-JP" dirty="0">
                <a:latin typeface="Fujitsu Sans" panose="020B0404060202020204" pitchFamily="34" charset="0"/>
                <a:ea typeface="Meiryo UI" panose="020B0604030504040204" pitchFamily="50" charset="-128"/>
              </a:rPr>
              <a:t>() returns false")</a:t>
            </a:r>
          </a:p>
          <a:p>
            <a:pPr algn="l"/>
            <a:r>
              <a:rPr lang="en-US" altLang="ja-JP" dirty="0">
                <a:latin typeface="Fujitsu Sans" panose="020B0404060202020204" pitchFamily="34" charset="0"/>
                <a:ea typeface="Meiryo UI" panose="020B0604030504040204" pitchFamily="50" charset="-128"/>
              </a:rPr>
              <a:t>        public void </a:t>
            </a:r>
            <a:r>
              <a:rPr lang="en-US" altLang="ja-JP" dirty="0" err="1">
                <a:latin typeface="Fujitsu Sans" panose="020B0404060202020204" pitchFamily="34" charset="0"/>
                <a:ea typeface="Meiryo UI" panose="020B0604030504040204" pitchFamily="50" charset="-128"/>
              </a:rPr>
              <a:t>isRegisteredRetursFalse</a:t>
            </a:r>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assertFalse</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stock.isRegistered</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p>
          <a:p>
            <a:pPr algn="l"/>
            <a:r>
              <a:rPr lang="en-US" altLang="ja-JP" dirty="0" smtClean="0">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Test</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DisplayName</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addStockNumber</a:t>
            </a:r>
            <a:r>
              <a:rPr lang="en-US" altLang="ja-JP" dirty="0">
                <a:latin typeface="Fujitsu Sans" panose="020B0404060202020204" pitchFamily="34" charset="0"/>
                <a:ea typeface="Meiryo UI" panose="020B0604030504040204" pitchFamily="50" charset="-128"/>
              </a:rPr>
              <a:t>() set the number of stock to 1")</a:t>
            </a:r>
          </a:p>
          <a:p>
            <a:pPr algn="l"/>
            <a:r>
              <a:rPr lang="en-US" altLang="ja-JP" dirty="0">
                <a:latin typeface="Fujitsu Sans" panose="020B0404060202020204" pitchFamily="34" charset="0"/>
                <a:ea typeface="Meiryo UI" panose="020B0604030504040204" pitchFamily="50" charset="-128"/>
              </a:rPr>
              <a:t>        public void addStockNumber1SetTheNumberOfStock1() {</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stock.addStockNumber</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 1);</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assertEquals</a:t>
            </a:r>
            <a:r>
              <a:rPr lang="en-US" altLang="ja-JP" dirty="0">
                <a:latin typeface="Fujitsu Sans" panose="020B0404060202020204" pitchFamily="34" charset="0"/>
                <a:ea typeface="Meiryo UI" panose="020B0604030504040204" pitchFamily="50" charset="-128"/>
              </a:rPr>
              <a:t>(new Integer(1), </a:t>
            </a:r>
            <a:r>
              <a:rPr lang="en-US" altLang="ja-JP" dirty="0" err="1">
                <a:latin typeface="Fujitsu Sans" panose="020B0404060202020204" pitchFamily="34" charset="0"/>
                <a:ea typeface="Meiryo UI" panose="020B0604030504040204" pitchFamily="50" charset="-128"/>
              </a:rPr>
              <a:t>stock.getStockNumber</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a:t>
            </a:r>
          </a:p>
        </p:txBody>
      </p:sp>
    </p:spTree>
    <p:extLst>
      <p:ext uri="{BB962C8B-B14F-4D97-AF65-F5344CB8AC3E}">
        <p14:creationId xmlns:p14="http://schemas.microsoft.com/office/powerpoint/2010/main" val="36170251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Create Grouped Test Code by JUnit5 (3/5)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71</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8" name="メモ 7"/>
          <p:cNvSpPr/>
          <p:nvPr/>
        </p:nvSpPr>
        <p:spPr bwMode="gray">
          <a:xfrm>
            <a:off x="491818" y="1050652"/>
            <a:ext cx="8783210" cy="5502548"/>
          </a:xfrm>
          <a:prstGeom prst="foldedCorner">
            <a:avLst>
              <a:gd name="adj" fmla="val 6831"/>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dirty="0" smtClean="0">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a:t>
            </a:r>
            <a:r>
              <a:rPr lang="en-US" altLang="ja-JP" b="1" dirty="0">
                <a:solidFill>
                  <a:srgbClr val="FF0000"/>
                </a:solidFill>
                <a:latin typeface="Fujitsu Sans" panose="020B0404060202020204" pitchFamily="34" charset="0"/>
                <a:ea typeface="Meiryo UI" panose="020B0604030504040204" pitchFamily="50" charset="-128"/>
              </a:rPr>
              <a:t>Nested</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DisplayName</a:t>
            </a:r>
            <a:r>
              <a:rPr lang="en-US" altLang="ja-JP" dirty="0">
                <a:latin typeface="Fujitsu Sans" panose="020B0404060202020204" pitchFamily="34" charset="0"/>
                <a:ea typeface="Meiryo UI" panose="020B0604030504040204" pitchFamily="50" charset="-128"/>
              </a:rPr>
              <a:t>("If </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 Has 2 Stocks")</a:t>
            </a:r>
          </a:p>
          <a:p>
            <a:pPr algn="l"/>
            <a:r>
              <a:rPr lang="en-US" altLang="ja-JP" dirty="0">
                <a:latin typeface="Fujitsu Sans" panose="020B0404060202020204" pitchFamily="34" charset="0"/>
                <a:ea typeface="Meiryo UI" panose="020B0604030504040204" pitchFamily="50" charset="-128"/>
              </a:rPr>
              <a:t>    class </a:t>
            </a:r>
            <a:r>
              <a:rPr lang="en-US" altLang="ja-JP" b="1" dirty="0">
                <a:solidFill>
                  <a:srgbClr val="FF0000"/>
                </a:solidFill>
                <a:latin typeface="Fujitsu Sans" panose="020B0404060202020204" pitchFamily="34" charset="0"/>
                <a:ea typeface="Meiryo UI" panose="020B0604030504040204" pitchFamily="50" charset="-128"/>
              </a:rPr>
              <a:t>IfItemAHas2Stocks</a:t>
            </a:r>
            <a:r>
              <a:rPr lang="en-US" altLang="ja-JP" dirty="0">
                <a:solidFill>
                  <a:srgbClr val="FF0000"/>
                </a:solidFill>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ItemStock</a:t>
            </a:r>
            <a:r>
              <a:rPr lang="en-US" altLang="ja-JP" dirty="0">
                <a:latin typeface="Fujitsu Sans" panose="020B0404060202020204" pitchFamily="34" charset="0"/>
                <a:ea typeface="Meiryo UI" panose="020B0604030504040204" pitchFamily="50" charset="-128"/>
              </a:rPr>
              <a:t> stock;</a:t>
            </a:r>
          </a:p>
          <a:p>
            <a:pPr algn="l"/>
            <a:r>
              <a:rPr lang="en-US" altLang="ja-JP" dirty="0" smtClean="0">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BeforeEach</a:t>
            </a:r>
            <a:endParaRPr lang="en-US" altLang="ja-JP" dirty="0">
              <a:latin typeface="Fujitsu Sans" panose="020B0404060202020204" pitchFamily="34" charset="0"/>
              <a:ea typeface="Meiryo UI" panose="020B0604030504040204" pitchFamily="50" charset="-128"/>
            </a:endParaRPr>
          </a:p>
          <a:p>
            <a:pPr algn="l"/>
            <a:r>
              <a:rPr lang="en-US" altLang="ja-JP" dirty="0">
                <a:latin typeface="Fujitsu Sans" panose="020B0404060202020204" pitchFamily="34" charset="0"/>
                <a:ea typeface="Meiryo UI" panose="020B0604030504040204" pitchFamily="50" charset="-128"/>
              </a:rPr>
              <a:t>        public void </a:t>
            </a:r>
            <a:r>
              <a:rPr lang="en-US" altLang="ja-JP" dirty="0" err="1">
                <a:latin typeface="Fujitsu Sans" panose="020B0404060202020204" pitchFamily="34" charset="0"/>
                <a:ea typeface="Meiryo UI" panose="020B0604030504040204" pitchFamily="50" charset="-128"/>
              </a:rPr>
              <a:t>setUp</a:t>
            </a:r>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stock = new </a:t>
            </a:r>
            <a:r>
              <a:rPr lang="en-US" altLang="ja-JP" dirty="0" err="1">
                <a:latin typeface="Fujitsu Sans" panose="020B0404060202020204" pitchFamily="34" charset="0"/>
                <a:ea typeface="Meiryo UI" panose="020B0604030504040204" pitchFamily="50" charset="-128"/>
              </a:rPr>
              <a:t>ItemStock</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stock.addStockNumber</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 2);</a:t>
            </a:r>
          </a:p>
          <a:p>
            <a:pPr algn="l"/>
            <a:r>
              <a:rPr lang="en-US" altLang="ja-JP" dirty="0">
                <a:latin typeface="Fujitsu Sans" panose="020B0404060202020204" pitchFamily="34" charset="0"/>
                <a:ea typeface="Meiryo UI" panose="020B0604030504040204" pitchFamily="50" charset="-128"/>
              </a:rPr>
              <a:t>        }</a:t>
            </a:r>
          </a:p>
          <a:p>
            <a:pPr algn="l"/>
            <a:r>
              <a:rPr lang="en-US" altLang="ja-JP" dirty="0" smtClean="0">
                <a:latin typeface="Fujitsu Sans" panose="020B0404060202020204" pitchFamily="34" charset="0"/>
                <a:ea typeface="Meiryo UI" panose="020B0604030504040204" pitchFamily="50" charset="-128"/>
              </a:rPr>
              <a:t>        </a:t>
            </a:r>
            <a:r>
              <a:rPr lang="en-US" altLang="ja-JP" dirty="0">
                <a:latin typeface="Fujitsu Sans" panose="020B0404060202020204" pitchFamily="34" charset="0"/>
                <a:ea typeface="Meiryo UI" panose="020B0604030504040204" pitchFamily="50" charset="-128"/>
              </a:rPr>
              <a:t>@Test</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DisplayName</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getStockNumber</a:t>
            </a:r>
            <a:r>
              <a:rPr lang="en-US" altLang="ja-JP" dirty="0">
                <a:latin typeface="Fujitsu Sans" panose="020B0404060202020204" pitchFamily="34" charset="0"/>
                <a:ea typeface="Meiryo UI" panose="020B0604030504040204" pitchFamily="50" charset="-128"/>
              </a:rPr>
              <a:t>() returns 2")</a:t>
            </a:r>
          </a:p>
          <a:p>
            <a:pPr algn="l"/>
            <a:r>
              <a:rPr lang="en-US" altLang="ja-JP" dirty="0">
                <a:latin typeface="Fujitsu Sans" panose="020B0404060202020204" pitchFamily="34" charset="0"/>
                <a:ea typeface="Meiryo UI" panose="020B0604030504040204" pitchFamily="50" charset="-128"/>
              </a:rPr>
              <a:t>        public void getStockNumberReturns2() {</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assertEquals</a:t>
            </a:r>
            <a:r>
              <a:rPr lang="en-US" altLang="ja-JP" dirty="0">
                <a:latin typeface="Fujitsu Sans" panose="020B0404060202020204" pitchFamily="34" charset="0"/>
                <a:ea typeface="Meiryo UI" panose="020B0604030504040204" pitchFamily="50" charset="-128"/>
              </a:rPr>
              <a:t>(new Integer(2), </a:t>
            </a:r>
            <a:r>
              <a:rPr lang="en-US" altLang="ja-JP" dirty="0" err="1">
                <a:latin typeface="Fujitsu Sans" panose="020B0404060202020204" pitchFamily="34" charset="0"/>
                <a:ea typeface="Meiryo UI" panose="020B0604030504040204" pitchFamily="50" charset="-128"/>
              </a:rPr>
              <a:t>stock.getStockNumber</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a:t>
            </a:r>
            <a:r>
              <a:rPr lang="en-US" altLang="ja-JP" dirty="0" smtClean="0">
                <a:latin typeface="Fujitsu Sans" panose="020B0404060202020204" pitchFamily="34" charset="0"/>
                <a:ea typeface="Meiryo UI" panose="020B0604030504040204" pitchFamily="50" charset="-128"/>
              </a:rPr>
              <a:t>@</a:t>
            </a:r>
            <a:r>
              <a:rPr lang="en-US" altLang="ja-JP" dirty="0">
                <a:latin typeface="Fujitsu Sans" panose="020B0404060202020204" pitchFamily="34" charset="0"/>
                <a:ea typeface="Meiryo UI" panose="020B0604030504040204" pitchFamily="50" charset="-128"/>
              </a:rPr>
              <a:t>Test</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DisplayName</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isRegistered</a:t>
            </a:r>
            <a:r>
              <a:rPr lang="en-US" altLang="ja-JP" dirty="0">
                <a:latin typeface="Fujitsu Sans" panose="020B0404060202020204" pitchFamily="34" charset="0"/>
                <a:ea typeface="Meiryo UI" panose="020B0604030504040204" pitchFamily="50" charset="-128"/>
              </a:rPr>
              <a:t>() returns true")</a:t>
            </a:r>
          </a:p>
          <a:p>
            <a:pPr algn="l"/>
            <a:r>
              <a:rPr lang="en-US" altLang="ja-JP" dirty="0">
                <a:latin typeface="Fujitsu Sans" panose="020B0404060202020204" pitchFamily="34" charset="0"/>
                <a:ea typeface="Meiryo UI" panose="020B0604030504040204" pitchFamily="50" charset="-128"/>
              </a:rPr>
              <a:t>        public void </a:t>
            </a:r>
            <a:r>
              <a:rPr lang="en-US" altLang="ja-JP" dirty="0" err="1">
                <a:latin typeface="Fujitsu Sans" panose="020B0404060202020204" pitchFamily="34" charset="0"/>
                <a:ea typeface="Meiryo UI" panose="020B0604030504040204" pitchFamily="50" charset="-128"/>
              </a:rPr>
              <a:t>isRegisteredRetursTrue</a:t>
            </a:r>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assertTrue</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stock.isRegistered</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a:t>
            </a:r>
            <a:r>
              <a:rPr lang="en-US" altLang="ja-JP" dirty="0" smtClean="0">
                <a:latin typeface="Fujitsu Sans" panose="020B0404060202020204" pitchFamily="34" charset="0"/>
                <a:ea typeface="Meiryo UI" panose="020B0604030504040204" pitchFamily="50" charset="-128"/>
              </a:rPr>
              <a:t>@</a:t>
            </a:r>
            <a:r>
              <a:rPr lang="en-US" altLang="ja-JP" dirty="0">
                <a:latin typeface="Fujitsu Sans" panose="020B0404060202020204" pitchFamily="34" charset="0"/>
                <a:ea typeface="Meiryo UI" panose="020B0604030504040204" pitchFamily="50" charset="-128"/>
              </a:rPr>
              <a:t>Test</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DisplayName</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addStockNumber</a:t>
            </a:r>
            <a:r>
              <a:rPr lang="en-US" altLang="ja-JP" dirty="0">
                <a:latin typeface="Fujitsu Sans" panose="020B0404060202020204" pitchFamily="34" charset="0"/>
                <a:ea typeface="Meiryo UI" panose="020B0604030504040204" pitchFamily="50" charset="-128"/>
              </a:rPr>
              <a:t>() set the number of stock to 5")</a:t>
            </a:r>
          </a:p>
          <a:p>
            <a:pPr algn="l"/>
            <a:r>
              <a:rPr lang="en-US" altLang="ja-JP" dirty="0">
                <a:latin typeface="Fujitsu Sans" panose="020B0404060202020204" pitchFamily="34" charset="0"/>
                <a:ea typeface="Meiryo UI" panose="020B0604030504040204" pitchFamily="50" charset="-128"/>
              </a:rPr>
              <a:t>        public void addStockNumber3SetTheNumberOfStock5() {</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stock.addStockNumber</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 3);</a:t>
            </a:r>
          </a:p>
          <a:p>
            <a:pPr algn="l"/>
            <a:r>
              <a:rPr lang="en-US" altLang="ja-JP" dirty="0">
                <a:latin typeface="Fujitsu Sans" panose="020B0404060202020204" pitchFamily="34" charset="0"/>
                <a:ea typeface="Meiryo UI" panose="020B0604030504040204" pitchFamily="50" charset="-128"/>
              </a:rPr>
              <a:t>            </a:t>
            </a:r>
            <a:r>
              <a:rPr lang="en-US" altLang="ja-JP" dirty="0" err="1">
                <a:latin typeface="Fujitsu Sans" panose="020B0404060202020204" pitchFamily="34" charset="0"/>
                <a:ea typeface="Meiryo UI" panose="020B0604030504040204" pitchFamily="50" charset="-128"/>
              </a:rPr>
              <a:t>assertEquals</a:t>
            </a:r>
            <a:r>
              <a:rPr lang="en-US" altLang="ja-JP" dirty="0">
                <a:latin typeface="Fujitsu Sans" panose="020B0404060202020204" pitchFamily="34" charset="0"/>
                <a:ea typeface="Meiryo UI" panose="020B0604030504040204" pitchFamily="50" charset="-128"/>
              </a:rPr>
              <a:t>(new Integer(5), </a:t>
            </a:r>
            <a:r>
              <a:rPr lang="en-US" altLang="ja-JP" dirty="0" err="1">
                <a:latin typeface="Fujitsu Sans" panose="020B0404060202020204" pitchFamily="34" charset="0"/>
                <a:ea typeface="Meiryo UI" panose="020B0604030504040204" pitchFamily="50" charset="-128"/>
              </a:rPr>
              <a:t>stock.getStockNumber</a:t>
            </a:r>
            <a:r>
              <a:rPr lang="en-US" altLang="ja-JP" dirty="0">
                <a:latin typeface="Fujitsu Sans" panose="020B0404060202020204" pitchFamily="34" charset="0"/>
                <a:ea typeface="Meiryo UI" panose="020B0604030504040204" pitchFamily="50" charset="-128"/>
              </a:rPr>
              <a:t>("</a:t>
            </a:r>
            <a:r>
              <a:rPr lang="en-US" altLang="ja-JP" dirty="0" err="1">
                <a:latin typeface="Fujitsu Sans" panose="020B0404060202020204" pitchFamily="34" charset="0"/>
                <a:ea typeface="Meiryo UI" panose="020B0604030504040204" pitchFamily="50" charset="-128"/>
              </a:rPr>
              <a:t>ItemA</a:t>
            </a:r>
            <a:r>
              <a:rPr lang="en-US" altLang="ja-JP" dirty="0">
                <a:latin typeface="Fujitsu Sans" panose="020B0404060202020204" pitchFamily="34" charset="0"/>
                <a:ea typeface="Meiryo UI" panose="020B0604030504040204" pitchFamily="50" charset="-128"/>
              </a:rPr>
              <a:t>"));</a:t>
            </a:r>
          </a:p>
          <a:p>
            <a:pPr algn="l"/>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    }</a:t>
            </a:r>
          </a:p>
          <a:p>
            <a:pPr algn="l"/>
            <a:r>
              <a:rPr lang="en-US" altLang="ja-JP" dirty="0">
                <a:latin typeface="Fujitsu Sans" panose="020B0404060202020204" pitchFamily="34" charset="0"/>
                <a:ea typeface="Meiryo UI" panose="020B0604030504040204" pitchFamily="50" charset="-128"/>
              </a:rPr>
              <a:t>}</a:t>
            </a:r>
          </a:p>
        </p:txBody>
      </p:sp>
    </p:spTree>
    <p:extLst>
      <p:ext uri="{BB962C8B-B14F-4D97-AF65-F5344CB8AC3E}">
        <p14:creationId xmlns:p14="http://schemas.microsoft.com/office/powerpoint/2010/main" val="31997211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l="2659" t="20401" r="4641" b="9822"/>
          <a:stretch/>
        </p:blipFill>
        <p:spPr>
          <a:xfrm>
            <a:off x="651163" y="1413164"/>
            <a:ext cx="8423563" cy="4752109"/>
          </a:xfrm>
          <a:prstGeom prst="rect">
            <a:avLst/>
          </a:prstGeom>
          <a:ln>
            <a:solidFill>
              <a:schemeClr val="tx2"/>
            </a:solidFill>
          </a:ln>
        </p:spPr>
      </p:pic>
      <p:sp>
        <p:nvSpPr>
          <p:cNvPr id="2" name="タイトル 1"/>
          <p:cNvSpPr>
            <a:spLocks noGrp="1"/>
          </p:cNvSpPr>
          <p:nvPr>
            <p:ph type="title"/>
          </p:nvPr>
        </p:nvSpPr>
        <p:spPr/>
        <p:txBody>
          <a:bodyPr/>
          <a:lstStyle/>
          <a:p>
            <a:r>
              <a:rPr lang="en-US" altLang="ja-JP" dirty="0" smtClean="0"/>
              <a:t>Create Grouped Test Code by JUnit5 (4/5)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72</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6" name="正方形/長方形 5"/>
          <p:cNvSpPr/>
          <p:nvPr/>
        </p:nvSpPr>
        <p:spPr bwMode="gray">
          <a:xfrm>
            <a:off x="739463" y="1451686"/>
            <a:ext cx="3070537" cy="440465"/>
          </a:xfrm>
          <a:prstGeom prst="rect">
            <a:avLst/>
          </a:prstGeom>
          <a:noFill/>
          <a:ln w="571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9" name="正方形/長方形 8"/>
          <p:cNvSpPr/>
          <p:nvPr/>
        </p:nvSpPr>
        <p:spPr bwMode="gray">
          <a:xfrm>
            <a:off x="858982" y="4602589"/>
            <a:ext cx="8215744" cy="1534975"/>
          </a:xfrm>
          <a:prstGeom prst="rect">
            <a:avLst/>
          </a:prstGeom>
          <a:noFill/>
          <a:ln w="571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9512335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rotWithShape="1">
          <a:blip r:embed="rId3"/>
          <a:srcRect l="2659" t="19994" r="4793" b="9619"/>
          <a:stretch/>
        </p:blipFill>
        <p:spPr>
          <a:xfrm>
            <a:off x="651164" y="1385455"/>
            <a:ext cx="8409710" cy="4793672"/>
          </a:xfrm>
          <a:prstGeom prst="rect">
            <a:avLst/>
          </a:prstGeom>
          <a:ln>
            <a:solidFill>
              <a:schemeClr val="tx2"/>
            </a:solidFill>
          </a:ln>
        </p:spPr>
      </p:pic>
      <p:sp>
        <p:nvSpPr>
          <p:cNvPr id="2" name="タイトル 1"/>
          <p:cNvSpPr>
            <a:spLocks noGrp="1"/>
          </p:cNvSpPr>
          <p:nvPr>
            <p:ph type="title"/>
          </p:nvPr>
        </p:nvSpPr>
        <p:spPr/>
        <p:txBody>
          <a:bodyPr/>
          <a:lstStyle/>
          <a:p>
            <a:r>
              <a:rPr lang="en-US" altLang="ja-JP" dirty="0" smtClean="0"/>
              <a:t>Create Grouped Test Code by JUnit5 (5/5)</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73</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7" name="正方形/長方形 6"/>
          <p:cNvSpPr/>
          <p:nvPr/>
        </p:nvSpPr>
        <p:spPr bwMode="gray">
          <a:xfrm>
            <a:off x="826656" y="1500256"/>
            <a:ext cx="3177308" cy="440465"/>
          </a:xfrm>
          <a:prstGeom prst="rect">
            <a:avLst/>
          </a:prstGeom>
          <a:noFill/>
          <a:ln w="571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
        <p:nvSpPr>
          <p:cNvPr id="8" name="正方形/長方形 7"/>
          <p:cNvSpPr/>
          <p:nvPr/>
        </p:nvSpPr>
        <p:spPr bwMode="gray">
          <a:xfrm>
            <a:off x="712055" y="4602589"/>
            <a:ext cx="7301345" cy="1534975"/>
          </a:xfrm>
          <a:prstGeom prst="rect">
            <a:avLst/>
          </a:prstGeom>
          <a:noFill/>
          <a:ln w="5715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endParaRPr kumimoji="1" lang="ja-JP" altLang="en-US" sz="2400"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33940513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Conclusion</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74</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Grouping Test Cases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6" name="角丸四角形吹き出し 5"/>
          <p:cNvSpPr/>
          <p:nvPr/>
        </p:nvSpPr>
        <p:spPr bwMode="gray">
          <a:xfrm>
            <a:off x="390072" y="2085876"/>
            <a:ext cx="9211128" cy="3157394"/>
          </a:xfrm>
          <a:prstGeom prst="wedgeRoundRectCallout">
            <a:avLst>
              <a:gd name="adj1" fmla="val 16657"/>
              <a:gd name="adj2" fmla="val 24140"/>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3600" b="1" dirty="0" smtClean="0">
                <a:latin typeface="Fujitsu Sans" panose="020B0404060202020204" pitchFamily="34" charset="0"/>
                <a:ea typeface="Meiryo UI" panose="020B0604030504040204" pitchFamily="50" charset="-128"/>
              </a:rPr>
              <a:t>It’s possible to create readable test code</a:t>
            </a:r>
          </a:p>
          <a:p>
            <a:pPr algn="l"/>
            <a:endParaRPr kumimoji="1" lang="en-US" altLang="ja-JP" sz="3200" dirty="0" smtClean="0">
              <a:latin typeface="Fujitsu Sans" panose="020B0404060202020204" pitchFamily="34" charset="0"/>
              <a:ea typeface="Meiryo UI" panose="020B0604030504040204" pitchFamily="50" charset="-128"/>
            </a:endParaRPr>
          </a:p>
          <a:p>
            <a:pPr algn="l"/>
            <a:r>
              <a:rPr lang="en-US" altLang="ja-JP" sz="3600" b="1" dirty="0" smtClean="0">
                <a:latin typeface="Fujitsu Sans" panose="020B0404060202020204" pitchFamily="34" charset="0"/>
                <a:ea typeface="Meiryo UI" panose="020B0604030504040204" pitchFamily="50" charset="-128"/>
              </a:rPr>
              <a:t>By using test case grouping!!</a:t>
            </a:r>
            <a:endParaRPr kumimoji="1" lang="ja-JP" altLang="en-US" sz="3600" b="1"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910480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57214"/>
            <a:ext cx="4600575" cy="1527459"/>
          </a:xfrm>
        </p:spPr>
        <p:txBody>
          <a:bodyPr/>
          <a:lstStyle/>
          <a:p>
            <a:r>
              <a:rPr lang="en-US" altLang="ja-JP" dirty="0" smtClean="0"/>
              <a:t>Column: </a:t>
            </a:r>
            <a:br>
              <a:rPr lang="en-US" altLang="ja-JP" dirty="0" smtClean="0"/>
            </a:br>
            <a:r>
              <a:rPr lang="en-US" altLang="ja-JP" dirty="0" smtClean="0"/>
              <a:t>Test</a:t>
            </a:r>
            <a:r>
              <a:rPr lang="en-US" altLang="ja-JP" dirty="0"/>
              <a:t> </a:t>
            </a:r>
            <a:r>
              <a:rPr lang="en-US" altLang="ja-JP" dirty="0" smtClean="0"/>
              <a:t>Fixture</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36493387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What’s Test Fixture?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76</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Column : Test Fixture</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7" name="テキスト ボックス 6"/>
          <p:cNvSpPr txBox="1"/>
          <p:nvPr/>
        </p:nvSpPr>
        <p:spPr>
          <a:xfrm>
            <a:off x="360356" y="1050652"/>
            <a:ext cx="9376852" cy="5509200"/>
          </a:xfrm>
          <a:prstGeom prst="rect">
            <a:avLst/>
          </a:prstGeom>
          <a:noFill/>
        </p:spPr>
        <p:txBody>
          <a:bodyPr wrap="squar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It means </a:t>
            </a:r>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entire data, state to execute test</a:t>
            </a:r>
            <a:b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br>
            <a:endPar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endParaRPr>
          </a:p>
          <a:p>
            <a:pPr algn="l"/>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Basically, it consists of</a:t>
            </a:r>
          </a:p>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 Input data(including environments) for testing</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 Set of Expected results</a:t>
            </a:r>
          </a:p>
          <a:p>
            <a:pPr algn="l"/>
            <a:endParaRPr lang="en-US" altLang="ja-JP" sz="3200" dirty="0" smtClean="0">
              <a:latin typeface="Fujitsu Sans" panose="020B0404060202020204" pitchFamily="34" charset="0"/>
              <a:ea typeface="Meiryo UI" panose="020B0604030504040204" pitchFamily="50" charset="-128"/>
              <a:cs typeface="Meiryo UI" panose="020B0604030504040204" pitchFamily="50" charset="-128"/>
            </a:endParaRPr>
          </a:p>
          <a:p>
            <a:pPr algn="l"/>
            <a:r>
              <a:rPr kumimoji="1"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If the fixtures are simple like sample code</a:t>
            </a:r>
            <a:endParaRPr kumimoji="1" lang="en-US" altLang="ja-JP" sz="3200" b="1" dirty="0">
              <a:latin typeface="Fujitsu Sans" panose="020B0404060202020204" pitchFamily="34" charset="0"/>
              <a:ea typeface="Meiryo UI" panose="020B0604030504040204" pitchFamily="50" charset="-128"/>
              <a:cs typeface="Meiryo UI" panose="020B0604030504040204" pitchFamily="50" charset="-128"/>
            </a:endParaRPr>
          </a:p>
          <a:p>
            <a:pPr algn="l"/>
            <a:r>
              <a:rPr lang="en-US" altLang="ja-JP" sz="32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It’s okay, but if we have various fixtures(</a:t>
            </a:r>
            <a:r>
              <a:rPr lang="en-US" altLang="ja-JP" sz="3200" dirty="0" err="1" smtClean="0">
                <a:latin typeface="Fujitsu Sans" panose="020B0404060202020204" pitchFamily="34" charset="0"/>
                <a:ea typeface="Meiryo UI" panose="020B0604030504040204" pitchFamily="50" charset="-128"/>
                <a:cs typeface="Meiryo UI" panose="020B0604030504040204" pitchFamily="50" charset="-128"/>
              </a:rPr>
              <a:t>DB,files</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a:t>
            </a:r>
          </a:p>
          <a:p>
            <a:pPr algn="l"/>
            <a:r>
              <a:rPr kumimoji="1"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  -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It causes the complex set-up process</a:t>
            </a:r>
          </a:p>
          <a:p>
            <a:pPr algn="l"/>
            <a: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 Hard to read core testing code</a:t>
            </a:r>
            <a:br>
              <a:rPr kumimoji="1"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endParaRPr kumimoji="1" lang="en-US" altLang="ja-JP" sz="3200" b="1"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5111604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Some patterns to handle Test Fixture</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77</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Column : Test Fixture</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7" name="テキスト ボックス 6"/>
          <p:cNvSpPr txBox="1"/>
          <p:nvPr/>
        </p:nvSpPr>
        <p:spPr>
          <a:xfrm>
            <a:off x="360356" y="867918"/>
            <a:ext cx="9376852" cy="6001643"/>
          </a:xfrm>
          <a:prstGeom prst="rect">
            <a:avLst/>
          </a:prstGeom>
          <a:noFill/>
        </p:spPr>
        <p:txBody>
          <a:bodyPr wrap="square" rtlCol="0">
            <a:spAutoFit/>
          </a:bodyPr>
          <a:lstStyle/>
          <a:p>
            <a:pPr algn="l"/>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In-line setup</a:t>
            </a:r>
            <a:endParaRPr lang="ja-JP" altLang="en-US" sz="3200" b="1" dirty="0">
              <a:latin typeface="Fujitsu Sans" panose="020B0404060202020204" pitchFamily="34" charset="0"/>
              <a:ea typeface="Meiryo UI" panose="020B0604030504040204" pitchFamily="50" charset="-128"/>
              <a:cs typeface="Meiryo UI" panose="020B0604030504040204" pitchFamily="50" charset="-128"/>
            </a:endParaRPr>
          </a:p>
          <a:p>
            <a:pPr algn="l"/>
            <a:r>
              <a:rPr lang="ja-JP" altLang="en-US" sz="24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Write fixtures in test code directly.</a:t>
            </a:r>
          </a:p>
          <a:p>
            <a:pPr algn="l"/>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It’s easy to read IF the fixture is simple.</a:t>
            </a:r>
          </a:p>
          <a:p>
            <a:pPr algn="l"/>
            <a:endParaRPr lang="ja-JP" altLang="en-US" sz="2400" dirty="0">
              <a:latin typeface="Fujitsu Sans" panose="020B0404060202020204" pitchFamily="34" charset="0"/>
              <a:ea typeface="Meiryo UI" panose="020B0604030504040204" pitchFamily="50" charset="-128"/>
              <a:cs typeface="Meiryo UI" panose="020B0604030504040204" pitchFamily="50" charset="-128"/>
            </a:endParaRPr>
          </a:p>
          <a:p>
            <a:pPr algn="l"/>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Separate setup to @Before/@</a:t>
            </a:r>
            <a:r>
              <a:rPr lang="en-US" altLang="ja-JP" sz="3200" b="1" dirty="0" err="1" smtClean="0">
                <a:latin typeface="Fujitsu Sans" panose="020B0404060202020204" pitchFamily="34" charset="0"/>
                <a:ea typeface="Meiryo UI" panose="020B0604030504040204" pitchFamily="50" charset="-128"/>
                <a:cs typeface="Meiryo UI" panose="020B0604030504040204" pitchFamily="50" charset="-128"/>
              </a:rPr>
              <a:t>BeforeEach</a:t>
            </a:r>
            <a:r>
              <a:rPr lang="ja-JP" altLang="en-US" sz="3200" b="1" dirty="0">
                <a:latin typeface="Fujitsu Sans" panose="020B0404060202020204" pitchFamily="34" charset="0"/>
                <a:ea typeface="Meiryo UI" panose="020B0604030504040204" pitchFamily="50" charset="-128"/>
                <a:cs typeface="Meiryo UI" panose="020B0604030504040204" pitchFamily="50" charset="-128"/>
              </a:rPr>
              <a:t> </a:t>
            </a:r>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methods</a:t>
            </a:r>
            <a:endParaRPr lang="ja-JP" altLang="en-US" sz="3200" b="1" dirty="0">
              <a:latin typeface="Fujitsu Sans" panose="020B0404060202020204" pitchFamily="34" charset="0"/>
              <a:ea typeface="Meiryo UI" panose="020B0604030504040204" pitchFamily="50" charset="-128"/>
              <a:cs typeface="Meiryo UI" panose="020B0604030504040204" pitchFamily="50" charset="-128"/>
            </a:endParaRPr>
          </a:p>
          <a:p>
            <a:pPr algn="l"/>
            <a:r>
              <a:rPr lang="ja-JP" altLang="en-US" sz="24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It’s an effective way if we grouped test cases.</a:t>
            </a:r>
          </a:p>
          <a:p>
            <a:pPr algn="l"/>
            <a:r>
              <a:rPr lang="ja-JP" altLang="en-US" sz="3200" dirty="0">
                <a:latin typeface="Fujitsu Sans" panose="020B0404060202020204" pitchFamily="34" charset="0"/>
                <a:ea typeface="Meiryo UI" panose="020B0604030504040204" pitchFamily="50" charset="-128"/>
                <a:cs typeface="Meiryo UI" panose="020B0604030504040204" pitchFamily="50" charset="-128"/>
              </a:rPr>
              <a:t/>
            </a:r>
            <a:br>
              <a:rPr lang="ja-JP" altLang="en-US" sz="3200" dirty="0">
                <a:latin typeface="Fujitsu Sans" panose="020B0404060202020204" pitchFamily="34" charset="0"/>
                <a:ea typeface="Meiryo UI" panose="020B0604030504040204" pitchFamily="50" charset="-128"/>
                <a:cs typeface="Meiryo UI" panose="020B0604030504040204" pitchFamily="50" charset="-128"/>
              </a:rPr>
            </a:br>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Write setup to Common methods</a:t>
            </a:r>
            <a:endParaRPr lang="ja-JP" altLang="en-US" sz="3200" b="1" dirty="0">
              <a:latin typeface="Fujitsu Sans" panose="020B0404060202020204" pitchFamily="34" charset="0"/>
              <a:ea typeface="Meiryo UI" panose="020B0604030504040204" pitchFamily="50" charset="-128"/>
              <a:cs typeface="Meiryo UI" panose="020B0604030504040204" pitchFamily="50" charset="-128"/>
            </a:endParaRPr>
          </a:p>
          <a:p>
            <a:pPr algn="l"/>
            <a:r>
              <a:rPr lang="ja-JP" altLang="en-US" sz="24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It’s an effective way if we want to re-use setup </a:t>
            </a:r>
            <a:b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procedure among test classes.</a:t>
            </a:r>
            <a:b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But if we do </a:t>
            </a:r>
            <a:r>
              <a:rPr lang="en-US" altLang="ja-JP" sz="2400" dirty="0">
                <a:latin typeface="Fujitsu Sans" panose="020B0404060202020204" pitchFamily="34" charset="0"/>
                <a:ea typeface="Meiryo UI" panose="020B0604030504040204" pitchFamily="50" charset="-128"/>
                <a:cs typeface="Meiryo UI" panose="020B0604030504040204" pitchFamily="50" charset="-128"/>
              </a:rPr>
              <a:t>this </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excessa</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it causes un-readable code</a:t>
            </a:r>
          </a:p>
          <a:p>
            <a:pPr algn="l"/>
            <a:r>
              <a:rPr lang="ja-JP" altLang="en-US" sz="3200" dirty="0">
                <a:latin typeface="Fujitsu Sans" panose="020B0404060202020204" pitchFamily="34" charset="0"/>
                <a:ea typeface="Meiryo UI" panose="020B0604030504040204" pitchFamily="50" charset="-128"/>
                <a:cs typeface="Meiryo UI" panose="020B0604030504040204" pitchFamily="50" charset="-128"/>
              </a:rPr>
              <a:t/>
            </a:r>
            <a:br>
              <a:rPr lang="ja-JP" altLang="en-US" sz="3200" dirty="0">
                <a:latin typeface="Fujitsu Sans" panose="020B0404060202020204" pitchFamily="34" charset="0"/>
                <a:ea typeface="Meiryo UI" panose="020B0604030504040204" pitchFamily="50" charset="-128"/>
                <a:cs typeface="Meiryo UI" panose="020B0604030504040204" pitchFamily="50" charset="-128"/>
              </a:rPr>
            </a:br>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Write fixtures in external files </a:t>
            </a:r>
          </a:p>
          <a:p>
            <a:pPr algn="l"/>
            <a:r>
              <a:rPr lang="en-US" altLang="ja-JP" sz="2400" dirty="0">
                <a:latin typeface="Fujitsu Sans" panose="020B0404060202020204" pitchFamily="34" charset="0"/>
                <a:ea typeface="Meiryo UI" panose="020B0604030504040204" pitchFamily="50" charset="-128"/>
                <a:cs typeface="Meiryo UI" panose="020B0604030504040204" pitchFamily="50" charset="-128"/>
              </a:rPr>
              <a:t> </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  It’s easy to write code, but hard to read</a:t>
            </a:r>
            <a:endParaRPr lang="ja-JP" altLang="en-US" sz="24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2892029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57214"/>
            <a:ext cx="4600575" cy="1527459"/>
          </a:xfrm>
        </p:spPr>
        <p:txBody>
          <a:bodyPr/>
          <a:lstStyle/>
          <a:p>
            <a:r>
              <a:rPr lang="en-US" altLang="ja-JP" dirty="0" smtClean="0"/>
              <a:t>Column: </a:t>
            </a:r>
            <a:br>
              <a:rPr lang="en-US" altLang="ja-JP" dirty="0" smtClean="0"/>
            </a:br>
            <a:r>
              <a:rPr lang="en-US" altLang="ja-JP" dirty="0" smtClean="0"/>
              <a:t>Slow Test</a:t>
            </a:r>
            <a:br>
              <a:rPr lang="en-US" altLang="ja-JP" dirty="0" smtClean="0"/>
            </a:br>
            <a:r>
              <a:rPr lang="en-US" altLang="ja-JP" dirty="0" smtClean="0"/>
              <a:t>Problem</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3696701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Position in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Automated Unit </a:t>
            </a:r>
            <a:r>
              <a:rPr lang="en-US" altLang="ja-JP" sz="1800" dirty="0">
                <a:latin typeface="Fujitsu Sans" panose="020B0404060202020204" pitchFamily="34" charset="0"/>
                <a:ea typeface="Roboto Black" panose="02000000000000000000" pitchFamily="2" charset="0"/>
                <a:cs typeface="Calibri" panose="020F0502020204030204" pitchFamily="34" charset="0"/>
              </a:rPr>
              <a:t>Test?</a:t>
            </a:r>
          </a:p>
        </p:txBody>
      </p:sp>
      <p:sp>
        <p:nvSpPr>
          <p:cNvPr id="35" name="テキスト プレースホルダー 3">
            <a:extLst>
              <a:ext uri="{FF2B5EF4-FFF2-40B4-BE49-F238E27FC236}">
                <a16:creationId xmlns:a16="http://schemas.microsoft.com/office/drawing/2014/main" xmlns="" id="{278898F0-2BE8-49BA-934F-BFED9F73021A}"/>
              </a:ext>
            </a:extLst>
          </p:cNvPr>
          <p:cNvSpPr>
            <a:spLocks noGrp="1"/>
          </p:cNvSpPr>
          <p:nvPr>
            <p:ph type="body" sz="quarter" idx="11"/>
          </p:nvPr>
        </p:nvSpPr>
        <p:spPr>
          <a:xfrm>
            <a:off x="139858" y="1075103"/>
            <a:ext cx="9770688" cy="2686396"/>
          </a:xfrm>
        </p:spPr>
        <p:txBody>
          <a:bodyPr spcCol="0"/>
          <a:lstStyle/>
          <a:p>
            <a:pPr marL="0" indent="0">
              <a:lnSpc>
                <a:spcPct val="100000"/>
              </a:lnSpc>
              <a:buNone/>
            </a:pPr>
            <a:r>
              <a:rPr lang="en-US" altLang="ja-JP" sz="2800" b="1" dirty="0" smtClean="0">
                <a:latin typeface="+mn-lt"/>
              </a:rPr>
              <a:t>The most important part in CI </a:t>
            </a:r>
            <a:r>
              <a:rPr lang="en-US" altLang="ja-JP" sz="2800" dirty="0" smtClean="0">
                <a:latin typeface="+mn-lt"/>
              </a:rPr>
              <a:t>is Regression Test</a:t>
            </a:r>
            <a:br>
              <a:rPr lang="en-US" altLang="ja-JP" sz="2800" dirty="0" smtClean="0">
                <a:latin typeface="+mn-lt"/>
              </a:rPr>
            </a:br>
            <a:r>
              <a:rPr lang="en-US" altLang="ja-JP" sz="2800" dirty="0" smtClean="0">
                <a:latin typeface="+mn-lt"/>
              </a:rPr>
              <a:t>  by Automated Unit Tests / Integration Tests</a:t>
            </a:r>
            <a:br>
              <a:rPr lang="en-US" altLang="ja-JP" sz="2800" dirty="0" smtClean="0">
                <a:latin typeface="+mn-lt"/>
              </a:rPr>
            </a:br>
            <a:r>
              <a:rPr lang="en-US" altLang="ja-JP" sz="2800" dirty="0">
                <a:latin typeface="+mn-lt"/>
              </a:rPr>
              <a:t/>
            </a:r>
            <a:br>
              <a:rPr lang="en-US" altLang="ja-JP" sz="2800" dirty="0">
                <a:latin typeface="+mn-lt"/>
              </a:rPr>
            </a:br>
            <a:r>
              <a:rPr lang="en-US" altLang="ja-JP" sz="2800" dirty="0" smtClean="0">
                <a:latin typeface="+mn-lt"/>
              </a:rPr>
              <a:t>By executing regression test continuously in short span,</a:t>
            </a:r>
            <a:br>
              <a:rPr lang="en-US" altLang="ja-JP" sz="2800" dirty="0" smtClean="0">
                <a:latin typeface="+mn-lt"/>
              </a:rPr>
            </a:br>
            <a:r>
              <a:rPr lang="en-US" altLang="ja-JP" sz="2800" dirty="0" smtClean="0">
                <a:latin typeface="+mn-lt"/>
              </a:rPr>
              <a:t>   it become possible </a:t>
            </a:r>
            <a:br>
              <a:rPr lang="en-US" altLang="ja-JP" sz="2800" dirty="0" smtClean="0">
                <a:latin typeface="+mn-lt"/>
              </a:rPr>
            </a:br>
            <a:r>
              <a:rPr lang="en-US" altLang="ja-JP" sz="2800" dirty="0" smtClean="0">
                <a:latin typeface="+mn-lt"/>
              </a:rPr>
              <a:t>   </a:t>
            </a:r>
            <a:r>
              <a:rPr lang="en-US" altLang="ja-JP" sz="2800" b="1" dirty="0" smtClean="0">
                <a:latin typeface="+mn-lt"/>
              </a:rPr>
              <a:t>to add features/refactoring without lowering quality</a:t>
            </a:r>
          </a:p>
        </p:txBody>
      </p:sp>
      <p:sp>
        <p:nvSpPr>
          <p:cNvPr id="36"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135312" y="4859313"/>
            <a:ext cx="9360380" cy="14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a:lnSpc>
                <a:spcPct val="100000"/>
              </a:lnSpc>
              <a:buFont typeface="Wingdings" pitchFamily="2" charset="2"/>
              <a:buChar char="l"/>
            </a:pPr>
            <a:r>
              <a:rPr lang="en-US" altLang="ja-JP" sz="2800" kern="0" dirty="0" smtClean="0">
                <a:latin typeface="+mn-lt"/>
              </a:rPr>
              <a:t>Find bugs/problems in early phase and decrease re-working</a:t>
            </a:r>
          </a:p>
          <a:p>
            <a:pPr>
              <a:lnSpc>
                <a:spcPct val="100000"/>
              </a:lnSpc>
              <a:buFont typeface="Wingdings" pitchFamily="2" charset="2"/>
              <a:buChar char="l"/>
            </a:pPr>
            <a:r>
              <a:rPr lang="en-US" altLang="ja-JP" sz="2800" kern="0" dirty="0" smtClean="0">
                <a:latin typeface="+mn-lt"/>
              </a:rPr>
              <a:t>Make it easy to re-execute regression test after re-working</a:t>
            </a:r>
          </a:p>
        </p:txBody>
      </p:sp>
      <p:sp>
        <p:nvSpPr>
          <p:cNvPr id="37" name="テキスト プレースホルダー 3">
            <a:extLst>
              <a:ext uri="{FF2B5EF4-FFF2-40B4-BE49-F238E27FC236}">
                <a16:creationId xmlns:a16="http://schemas.microsoft.com/office/drawing/2014/main" xmlns="" id="{278898F0-2BE8-49BA-934F-BFED9F73021A}"/>
              </a:ext>
            </a:extLst>
          </p:cNvPr>
          <p:cNvSpPr txBox="1">
            <a:spLocks/>
          </p:cNvSpPr>
          <p:nvPr/>
        </p:nvSpPr>
        <p:spPr bwMode="gray">
          <a:xfrm>
            <a:off x="139858" y="4290098"/>
            <a:ext cx="9770688" cy="4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spcCol="0" anchor="t" anchorCtr="0" compatLnSpc="1">
            <a:prstTxWarp prst="textNoShape">
              <a:avLst/>
            </a:prstTxWarp>
          </a:bodyPr>
          <a:lstStyle>
            <a:lvl1pPr marL="266700" indent="-266700" algn="l" defTabSz="958898" rtl="0" fontAlgn="ctr">
              <a:lnSpc>
                <a:spcPct val="110000"/>
              </a:lnSpc>
              <a:spcBef>
                <a:spcPct val="30000"/>
              </a:spcBef>
              <a:spcAft>
                <a:spcPct val="30000"/>
              </a:spcAft>
              <a:buClr>
                <a:srgbClr val="A30B1A"/>
              </a:buClr>
              <a:buFont typeface="Wingdings" pitchFamily="2" charset="2"/>
              <a:buChar char="n"/>
              <a:defRPr kumimoji="1" sz="18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1pPr>
            <a:lvl2pPr marL="449263" indent="-258763" algn="l" defTabSz="958898" rtl="0" fontAlgn="ctr">
              <a:lnSpc>
                <a:spcPct val="110000"/>
              </a:lnSpc>
              <a:spcBef>
                <a:spcPct val="10000"/>
              </a:spcBef>
              <a:spcAft>
                <a:spcPct val="10000"/>
              </a:spcAft>
              <a:buClr>
                <a:srgbClr val="969696"/>
              </a:buClr>
              <a:buSzPct val="100000"/>
              <a:buFont typeface="Wingdings" panose="05000000000000000000" pitchFamily="2" charset="2"/>
              <a:buChar char="n"/>
              <a:defRPr kumimoji="1" sz="16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2pPr>
            <a:lvl3pPr marL="534988" indent="-177800" algn="l" defTabSz="958898" rtl="0" fontAlgn="ctr">
              <a:lnSpc>
                <a:spcPct val="110000"/>
              </a:lnSpc>
              <a:spcBef>
                <a:spcPct val="10000"/>
              </a:spcBef>
              <a:spcAft>
                <a:spcPct val="10000"/>
              </a:spcAft>
              <a:buClr>
                <a:srgbClr val="87867E"/>
              </a:buClr>
              <a:buFont typeface="Arial" panose="020B0604020202020204" pitchFamily="34" charset="0"/>
              <a:buChar char="•"/>
              <a:defRPr kumimoji="1" sz="14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3pPr>
            <a:lvl4pPr marL="720725" indent="-185738" algn="l" defTabSz="958898" rtl="0" fontAlgn="ctr">
              <a:lnSpc>
                <a:spcPct val="110000"/>
              </a:lnSpc>
              <a:spcBef>
                <a:spcPct val="10000"/>
              </a:spcBef>
              <a:spcAft>
                <a:spcPct val="10000"/>
              </a:spcAft>
              <a:buClr>
                <a:schemeClr val="bg1">
                  <a:lumMod val="50000"/>
                </a:schemeClr>
              </a:buClr>
              <a:buFont typeface="Arial" panose="020B0604020202020204" pitchFamily="34" charset="0"/>
              <a:buChar char="•"/>
              <a:defRPr kumimoji="1" sz="1200">
                <a:solidFill>
                  <a:schemeClr val="tx1"/>
                </a:solidFill>
                <a:latin typeface="Fujitsu Sans" panose="020B0404060202020204" pitchFamily="34" charset="0"/>
                <a:ea typeface="Meiryo UI" panose="020B0604030504040204" pitchFamily="50" charset="-128"/>
                <a:cs typeface="Meiryo UI" panose="020B0604030504040204" pitchFamily="50" charset="-128"/>
              </a:defRPr>
            </a:lvl4pPr>
            <a:lvl5pPr marL="533427" indent="-134946" algn="l" defTabSz="958898" rtl="0" fontAlgn="base">
              <a:lnSpc>
                <a:spcPct val="110000"/>
              </a:lnSpc>
              <a:spcBef>
                <a:spcPct val="10000"/>
              </a:spcBef>
              <a:spcAft>
                <a:spcPct val="10000"/>
              </a:spcAft>
              <a:buClr>
                <a:srgbClr val="87867E"/>
              </a:buClr>
              <a:buChar char="•"/>
              <a:defRPr kumimoji="1" sz="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900113" indent="-179388" algn="l" defTabSz="958898" rtl="0" fontAlgn="base">
              <a:lnSpc>
                <a:spcPct val="110000"/>
              </a:lnSpc>
              <a:spcBef>
                <a:spcPct val="10000"/>
              </a:spcBef>
              <a:spcAft>
                <a:spcPct val="10000"/>
              </a:spcAft>
              <a:buClr>
                <a:srgbClr val="87867E"/>
              </a:buClr>
              <a:buChar char="•"/>
              <a:defRPr kumimoji="1" sz="1200">
                <a:solidFill>
                  <a:schemeClr val="tx1"/>
                </a:solidFill>
                <a:latin typeface="Fujitsu Sans" panose="020B0404060202020204" pitchFamily="34" charset="0"/>
                <a:ea typeface="+mn-ea"/>
              </a:defRPr>
            </a:lvl6pPr>
            <a:lvl7pPr marL="1447873"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7pPr>
            <a:lvl8pPr marL="1905096"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8pPr>
            <a:lvl9pPr marL="2362318" indent="-134946" algn="l" defTabSz="958898" rtl="0" fontAlgn="base">
              <a:lnSpc>
                <a:spcPct val="110000"/>
              </a:lnSpc>
              <a:spcBef>
                <a:spcPct val="10000"/>
              </a:spcBef>
              <a:spcAft>
                <a:spcPct val="10000"/>
              </a:spcAft>
              <a:buClr>
                <a:srgbClr val="87867E"/>
              </a:buClr>
              <a:buChar char="•"/>
              <a:defRPr kumimoji="1" sz="1200">
                <a:solidFill>
                  <a:schemeClr val="tx1"/>
                </a:solidFill>
                <a:latin typeface="+mn-lt"/>
                <a:ea typeface="+mn-ea"/>
              </a:defRPr>
            </a:lvl9pPr>
          </a:lstStyle>
          <a:p>
            <a:pPr marL="0" indent="0">
              <a:lnSpc>
                <a:spcPct val="100000"/>
              </a:lnSpc>
              <a:buNone/>
            </a:pPr>
            <a:r>
              <a:rPr lang="en-US" altLang="ja-JP" sz="2800" kern="0" dirty="0" smtClean="0">
                <a:latin typeface="+mn-lt"/>
              </a:rPr>
              <a:t>Also in Water Fall Development, below merits can be expected</a:t>
            </a:r>
          </a:p>
        </p:txBody>
      </p:sp>
    </p:spTree>
    <p:extLst>
      <p:ext uri="{BB962C8B-B14F-4D97-AF65-F5344CB8AC3E}">
        <p14:creationId xmlns:p14="http://schemas.microsoft.com/office/powerpoint/2010/main" val="41625690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What’s Slow Test Problem</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79</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Column : Slow Test Problem</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7" name="テキスト ボックス 6"/>
          <p:cNvSpPr txBox="1"/>
          <p:nvPr/>
        </p:nvSpPr>
        <p:spPr>
          <a:xfrm>
            <a:off x="360356" y="1050652"/>
            <a:ext cx="9376852" cy="5509200"/>
          </a:xfrm>
          <a:prstGeom prst="rect">
            <a:avLst/>
          </a:prstGeom>
          <a:noFill/>
        </p:spPr>
        <p:txBody>
          <a:bodyPr wrap="squar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Typical problem on automated testing.</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A test case usually finished in 0.1 sec</a:t>
            </a:r>
            <a:b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But some test cases need 10 sec+</a:t>
            </a:r>
          </a:p>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If these cases stack…</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It causes horrible time to execute entire case</a:t>
            </a:r>
          </a:p>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In case it happened in CI environment on the server,</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It’s not so harmful</a:t>
            </a:r>
          </a:p>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In case it happened in your local testing…</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-&gt; Critical</a:t>
            </a:r>
            <a:endParaRPr kumimoji="1" lang="en-US" altLang="ja-JP" sz="3200" b="1"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676129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How to deal with</a:t>
            </a:r>
            <a:r>
              <a:rPr lang="en-US" altLang="ja-JP" dirty="0" smtClean="0"/>
              <a:t> Slow Test Problem?</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80</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Column : Slow Test Problem</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7" name="テキスト ボックス 6"/>
          <p:cNvSpPr txBox="1"/>
          <p:nvPr/>
        </p:nvSpPr>
        <p:spPr>
          <a:xfrm>
            <a:off x="360356" y="1050652"/>
            <a:ext cx="9376852" cy="584775"/>
          </a:xfrm>
          <a:prstGeom prst="rect">
            <a:avLst/>
          </a:prstGeom>
          <a:noFill/>
        </p:spPr>
        <p:txBody>
          <a:bodyPr wrap="squar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Basically, </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bellow 4 patterns are major</a:t>
            </a:r>
            <a:endParaRPr kumimoji="1" lang="en-US" altLang="ja-JP" sz="3200" b="1"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6" name="テキスト ボックス 5"/>
          <p:cNvSpPr txBox="1"/>
          <p:nvPr/>
        </p:nvSpPr>
        <p:spPr>
          <a:xfrm>
            <a:off x="508532" y="1892151"/>
            <a:ext cx="8051948" cy="2062103"/>
          </a:xfrm>
          <a:prstGeom prst="rect">
            <a:avLst/>
          </a:prstGeom>
          <a:noFill/>
        </p:spPr>
        <p:txBody>
          <a:bodyPr wrap="none" rtlCol="0">
            <a:spAutoFit/>
          </a:bodyPr>
          <a:lstStyle/>
          <a:p>
            <a:pPr marL="342900" indent="-342900" algn="l">
              <a:buFont typeface="+mj-lt"/>
              <a:buAutoNum type="arabicPeriod"/>
            </a:pP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Improve test code and fast-up</a:t>
            </a:r>
          </a:p>
          <a:p>
            <a:pPr marL="342900" indent="-342900" algn="l">
              <a:buFont typeface="+mj-lt"/>
              <a:buAutoNum type="arabicPeriod"/>
            </a:pP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Improve the testing environment(hardware)</a:t>
            </a:r>
          </a:p>
          <a:p>
            <a:pPr marL="342900" indent="-342900" algn="l">
              <a:buFont typeface="+mj-lt"/>
              <a:buAutoNum type="arabicPeriod"/>
            </a:pPr>
            <a:r>
              <a:rPr lang="en-US" altLang="ja-JP" sz="3200" b="1" dirty="0"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Focus the test cases</a:t>
            </a:r>
          </a:p>
          <a:p>
            <a:pPr marL="342900" indent="-342900" algn="l">
              <a:buFont typeface="+mj-lt"/>
              <a:buAutoNum type="arabicPeriod"/>
            </a:pPr>
            <a:r>
              <a:rPr kumimoji="1" lang="en-US" altLang="ja-JP" sz="3200" b="1" dirty="0"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Execute test cases in parallel</a:t>
            </a:r>
            <a:endParaRPr kumimoji="1" lang="ja-JP" altLang="en-US" sz="3200" b="1" dirty="0" err="1" smtClean="0">
              <a:solidFill>
                <a:srgbClr val="FF0000"/>
              </a:solidFill>
              <a:latin typeface="Fujitsu Sans" panose="020B0404060202020204" pitchFamily="34" charset="0"/>
              <a:ea typeface="Meiryo UI" panose="020B0604030504040204" pitchFamily="50" charset="-128"/>
              <a:cs typeface="Meiryo UI" panose="020B0604030504040204" pitchFamily="50" charset="-128"/>
            </a:endParaRPr>
          </a:p>
        </p:txBody>
      </p:sp>
      <p:sp>
        <p:nvSpPr>
          <p:cNvPr id="8" name="角丸四角形吹き出し 7"/>
          <p:cNvSpPr/>
          <p:nvPr/>
        </p:nvSpPr>
        <p:spPr bwMode="gray">
          <a:xfrm>
            <a:off x="443218" y="4530292"/>
            <a:ext cx="9211128" cy="1565126"/>
          </a:xfrm>
          <a:prstGeom prst="wedgeRoundRectCallout">
            <a:avLst>
              <a:gd name="adj1" fmla="val 5519"/>
              <a:gd name="adj2" fmla="val -88409"/>
              <a:gd name="adj3" fmla="val 16667"/>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ctr" anchorCtr="0" compatLnSpc="1">
            <a:prstTxWarp prst="textNoShape">
              <a:avLst/>
            </a:prstTxWarp>
          </a:bodyPr>
          <a:lstStyle/>
          <a:p>
            <a:pPr algn="l"/>
            <a:r>
              <a:rPr kumimoji="1" lang="en-US" altLang="ja-JP" sz="2400" b="1" dirty="0" smtClean="0">
                <a:latin typeface="Fujitsu Sans" panose="020B0404060202020204" pitchFamily="34" charset="0"/>
                <a:ea typeface="Meiryo UI" panose="020B0604030504040204" pitchFamily="50" charset="-128"/>
              </a:rPr>
              <a:t>Will Introduce useful features for 3 and 4</a:t>
            </a:r>
            <a:endParaRPr kumimoji="1" lang="ja-JP" altLang="en-US" sz="2400" b="1" dirty="0" smtClean="0">
              <a:latin typeface="Fujitsu Sans" panose="020B0404060202020204" pitchFamily="34" charset="0"/>
              <a:ea typeface="Meiryo UI" panose="020B0604030504040204" pitchFamily="50" charset="-128"/>
            </a:endParaRPr>
          </a:p>
        </p:txBody>
      </p:sp>
    </p:spTree>
    <p:extLst>
      <p:ext uri="{BB962C8B-B14F-4D97-AF65-F5344CB8AC3E}">
        <p14:creationId xmlns:p14="http://schemas.microsoft.com/office/powerpoint/2010/main" val="11164939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Categorized Testing</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81</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Column : Slow Test Problem</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7" name="テキスト ボックス 6"/>
          <p:cNvSpPr txBox="1"/>
          <p:nvPr/>
        </p:nvSpPr>
        <p:spPr>
          <a:xfrm>
            <a:off x="360356" y="3501459"/>
            <a:ext cx="9376852" cy="1077218"/>
          </a:xfrm>
          <a:prstGeom prst="rect">
            <a:avLst/>
          </a:prstGeom>
          <a:noFill/>
        </p:spPr>
        <p:txBody>
          <a:bodyPr wrap="squar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Categorize test cases in advance.</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And pick which category of cases to execute.</a:t>
            </a:r>
            <a:endParaRPr lang="ja-JP" altLang="en-US" sz="24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8" name="正方形/長方形 7">
            <a:extLst>
              <a:ext uri="{FF2B5EF4-FFF2-40B4-BE49-F238E27FC236}">
                <a16:creationId xmlns:a16="http://schemas.microsoft.com/office/drawing/2014/main" xmlns="" id="{904A1B75-ED39-455B-B23C-B7A0917C3507}"/>
              </a:ext>
            </a:extLst>
          </p:cNvPr>
          <p:cNvSpPr/>
          <p:nvPr/>
        </p:nvSpPr>
        <p:spPr bwMode="gray">
          <a:xfrm>
            <a:off x="372237" y="4796726"/>
            <a:ext cx="9116320" cy="1017639"/>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a:t>
            </a:r>
            <a:r>
              <a:rPr kumimoji="1" lang="en-US" altLang="ja-JP" sz="1800" b="1" kern="0" dirty="0" smtClean="0">
                <a:solidFill>
                  <a:schemeClr val="bg1"/>
                </a:solidFill>
                <a:latin typeface="Fujitsu Sans" panose="020B0404060202020204" pitchFamily="34" charset="0"/>
                <a:ea typeface="Meiryo UI" panose="020B0604030504040204" pitchFamily="50" charset="-128"/>
              </a:rPr>
              <a:t>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a16="http://schemas.microsoft.com/office/drawing/2014/main" xmlns="" id="{0F9C65CE-ACFE-49F0-8186-09321560DBDE}"/>
              </a:ext>
            </a:extLst>
          </p:cNvPr>
          <p:cNvSpPr/>
          <p:nvPr/>
        </p:nvSpPr>
        <p:spPr bwMode="gray">
          <a:xfrm>
            <a:off x="477642" y="5121400"/>
            <a:ext cx="8905510" cy="604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smtClean="0">
                <a:latin typeface="Fujitsu Sans" panose="020B0404060202020204" pitchFamily="34" charset="0"/>
                <a:ea typeface="Meiryo UI" panose="020B0604030504040204" pitchFamily="50" charset="-128"/>
              </a:rPr>
              <a:t>JUnit 4 : </a:t>
            </a:r>
            <a:r>
              <a:rPr lang="en-US" altLang="ja-JP" sz="1600" dirty="0"/>
              <a:t>https://</a:t>
            </a:r>
            <a:r>
              <a:rPr lang="en-US" altLang="ja-JP" sz="1600" dirty="0" smtClean="0"/>
              <a:t>github.com/junit-team/junit4/wiki/Categories</a:t>
            </a:r>
          </a:p>
          <a:p>
            <a:pPr algn="l"/>
            <a:r>
              <a:rPr lang="en-US" altLang="ja-JP" sz="1600" kern="0" dirty="0" smtClean="0">
                <a:latin typeface="Fujitsu Sans" panose="020B0404060202020204" pitchFamily="34" charset="0"/>
                <a:ea typeface="Meiryo UI" panose="020B0604030504040204" pitchFamily="50" charset="-128"/>
              </a:rPr>
              <a:t>JUnit 5 : </a:t>
            </a:r>
            <a:r>
              <a:rPr lang="en-US" altLang="ja-JP" sz="1600" dirty="0"/>
              <a:t>https://junit.org/junit5/docs/current/user-guide/#writing-tests-meta-annotations</a:t>
            </a:r>
            <a:endParaRPr lang="en-US" altLang="ja-JP" sz="1600" dirty="0"/>
          </a:p>
        </p:txBody>
      </p:sp>
      <p:sp>
        <p:nvSpPr>
          <p:cNvPr id="10" name="テキスト ボックス 9"/>
          <p:cNvSpPr txBox="1"/>
          <p:nvPr/>
        </p:nvSpPr>
        <p:spPr>
          <a:xfrm>
            <a:off x="508532" y="1112319"/>
            <a:ext cx="8051948" cy="2062103"/>
          </a:xfrm>
          <a:prstGeom prst="rect">
            <a:avLst/>
          </a:prstGeom>
          <a:noFill/>
          <a:ln>
            <a:solidFill>
              <a:schemeClr val="tx1"/>
            </a:solidFill>
          </a:ln>
        </p:spPr>
        <p:txBody>
          <a:bodyPr wrap="none" rtlCol="0">
            <a:spAutoFit/>
          </a:bodyPr>
          <a:lstStyle/>
          <a:p>
            <a:pPr marL="342900" indent="-342900" algn="l">
              <a:buFont typeface="+mj-lt"/>
              <a:buAutoNum type="arabicPeriod"/>
            </a:pP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Improve test code and fast-up</a:t>
            </a:r>
          </a:p>
          <a:p>
            <a:pPr marL="342900" indent="-342900" algn="l">
              <a:buFont typeface="+mj-lt"/>
              <a:buAutoNum type="arabicPeriod"/>
            </a:pP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Improve the testing environment(hardware)</a:t>
            </a:r>
          </a:p>
          <a:p>
            <a:pPr marL="342900" indent="-342900" algn="l">
              <a:buFont typeface="+mj-lt"/>
              <a:buAutoNum type="arabicPeriod"/>
            </a:pPr>
            <a:r>
              <a:rPr lang="en-US" altLang="ja-JP" sz="3200" b="1" dirty="0"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Focus the test cases</a:t>
            </a:r>
          </a:p>
          <a:p>
            <a:pPr marL="342900" indent="-342900" algn="l">
              <a:buFont typeface="+mj-lt"/>
              <a:buAutoNum type="arabicPeriod"/>
            </a:pPr>
            <a:r>
              <a:rPr kumimoji="1" lang="en-US" altLang="ja-JP" sz="3200"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Execute test cases in parallel</a:t>
            </a:r>
            <a:endParaRPr kumimoji="1" lang="ja-JP" altLang="en-US" sz="3200" dirty="0" err="1" smtClean="0">
              <a:solidFill>
                <a:schemeClr val="tx1"/>
              </a:solidFill>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72376565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Test in Parallel</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82</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Column : Slow Test Problem</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7" name="テキスト ボックス 6"/>
          <p:cNvSpPr txBox="1"/>
          <p:nvPr/>
        </p:nvSpPr>
        <p:spPr>
          <a:xfrm>
            <a:off x="360356" y="3501459"/>
            <a:ext cx="9376852" cy="3046988"/>
          </a:xfrm>
          <a:prstGeom prst="rect">
            <a:avLst/>
          </a:prstGeom>
          <a:noFill/>
        </p:spPr>
        <p:txBody>
          <a:bodyPr wrap="squar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In JUnit 5, parallel execution of test cases is supported</a:t>
            </a:r>
          </a:p>
          <a:p>
            <a:pPr algn="l"/>
            <a:endParaRPr lang="en-US" altLang="ja-JP" sz="3200" dirty="0">
              <a:latin typeface="Fujitsu Sans" panose="020B0404060202020204" pitchFamily="34" charset="0"/>
              <a:ea typeface="Meiryo UI" panose="020B0604030504040204" pitchFamily="50" charset="-128"/>
              <a:cs typeface="Meiryo UI" panose="020B0604030504040204" pitchFamily="50" charset="-128"/>
            </a:endParaRPr>
          </a:p>
          <a:p>
            <a:pPr algn="l"/>
            <a:endParaRPr lang="en-US" altLang="ja-JP" sz="3200" dirty="0" smtClean="0">
              <a:latin typeface="Fujitsu Sans" panose="020B0404060202020204" pitchFamily="34" charset="0"/>
              <a:ea typeface="Meiryo UI" panose="020B0604030504040204" pitchFamily="50" charset="-128"/>
              <a:cs typeface="Meiryo UI" panose="020B0604030504040204" pitchFamily="50" charset="-128"/>
            </a:endParaRPr>
          </a:p>
          <a:p>
            <a:pPr algn="l"/>
            <a:endParaRPr lang="en-US" altLang="ja-JP" sz="3200" dirty="0">
              <a:latin typeface="Fujitsu Sans" panose="020B0404060202020204" pitchFamily="34" charset="0"/>
              <a:ea typeface="Meiryo UI" panose="020B0604030504040204" pitchFamily="50" charset="-128"/>
              <a:cs typeface="Meiryo UI" panose="020B0604030504040204" pitchFamily="50" charset="-128"/>
            </a:endParaRPr>
          </a:p>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But be careful when creating test case which use</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common DB, files not to conflict</a:t>
            </a:r>
            <a:endParaRPr lang="ja-JP" altLang="en-US" sz="2400" dirty="0">
              <a:latin typeface="Fujitsu Sans" panose="020B0404060202020204" pitchFamily="34" charset="0"/>
              <a:ea typeface="Meiryo UI" panose="020B0604030504040204" pitchFamily="50" charset="-128"/>
              <a:cs typeface="Meiryo UI" panose="020B0604030504040204" pitchFamily="50" charset="-128"/>
            </a:endParaRPr>
          </a:p>
        </p:txBody>
      </p:sp>
      <p:sp>
        <p:nvSpPr>
          <p:cNvPr id="8" name="正方形/長方形 7">
            <a:extLst>
              <a:ext uri="{FF2B5EF4-FFF2-40B4-BE49-F238E27FC236}">
                <a16:creationId xmlns:a16="http://schemas.microsoft.com/office/drawing/2014/main" xmlns="" id="{904A1B75-ED39-455B-B23C-B7A0917C3507}"/>
              </a:ext>
            </a:extLst>
          </p:cNvPr>
          <p:cNvSpPr/>
          <p:nvPr/>
        </p:nvSpPr>
        <p:spPr bwMode="gray">
          <a:xfrm>
            <a:off x="372237" y="4192043"/>
            <a:ext cx="9116320" cy="1017639"/>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a:t>
            </a:r>
            <a:r>
              <a:rPr kumimoji="1" lang="en-US" altLang="ja-JP" sz="1800" b="1" kern="0" dirty="0" smtClean="0">
                <a:solidFill>
                  <a:schemeClr val="bg1"/>
                </a:solidFill>
                <a:latin typeface="Fujitsu Sans" panose="020B0404060202020204" pitchFamily="34" charset="0"/>
                <a:ea typeface="Meiryo UI" panose="020B0604030504040204" pitchFamily="50" charset="-128"/>
              </a:rPr>
              <a:t>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9" name="正方形/長方形 8">
            <a:extLst>
              <a:ext uri="{FF2B5EF4-FFF2-40B4-BE49-F238E27FC236}">
                <a16:creationId xmlns:a16="http://schemas.microsoft.com/office/drawing/2014/main" xmlns="" id="{0F9C65CE-ACFE-49F0-8186-09321560DBDE}"/>
              </a:ext>
            </a:extLst>
          </p:cNvPr>
          <p:cNvSpPr/>
          <p:nvPr/>
        </p:nvSpPr>
        <p:spPr bwMode="gray">
          <a:xfrm>
            <a:off x="477642" y="4516717"/>
            <a:ext cx="8905510" cy="604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smtClean="0">
                <a:latin typeface="Fujitsu Sans" panose="020B0404060202020204" pitchFamily="34" charset="0"/>
                <a:ea typeface="Meiryo UI" panose="020B0604030504040204" pitchFamily="50" charset="-128"/>
              </a:rPr>
              <a:t>JUnit 4 : </a:t>
            </a:r>
            <a:r>
              <a:rPr lang="en-US" altLang="ja-JP" sz="1600" dirty="0" smtClean="0"/>
              <a:t>none</a:t>
            </a:r>
          </a:p>
          <a:p>
            <a:pPr algn="l"/>
            <a:r>
              <a:rPr lang="en-US" altLang="ja-JP" sz="1600" kern="0" dirty="0" smtClean="0">
                <a:latin typeface="Fujitsu Sans" panose="020B0404060202020204" pitchFamily="34" charset="0"/>
                <a:ea typeface="Meiryo UI" panose="020B0604030504040204" pitchFamily="50" charset="-128"/>
              </a:rPr>
              <a:t>JUnit 5 : </a:t>
            </a:r>
            <a:r>
              <a:rPr lang="en-US" altLang="ja-JP" sz="1600" dirty="0"/>
              <a:t>https://junit.org/junit5/docs/current/user-guide/#</a:t>
            </a:r>
            <a:r>
              <a:rPr lang="en-US" altLang="ja-JP" sz="1600" dirty="0" smtClean="0"/>
              <a:t>writing-tests-parallel-execution</a:t>
            </a:r>
            <a:endParaRPr lang="en-US" altLang="ja-JP" sz="1600" dirty="0"/>
          </a:p>
        </p:txBody>
      </p:sp>
      <p:sp>
        <p:nvSpPr>
          <p:cNvPr id="10" name="テキスト ボックス 9"/>
          <p:cNvSpPr txBox="1"/>
          <p:nvPr/>
        </p:nvSpPr>
        <p:spPr>
          <a:xfrm>
            <a:off x="508532" y="1112319"/>
            <a:ext cx="8051948" cy="2062103"/>
          </a:xfrm>
          <a:prstGeom prst="rect">
            <a:avLst/>
          </a:prstGeom>
          <a:noFill/>
          <a:ln>
            <a:solidFill>
              <a:schemeClr val="tx1"/>
            </a:solidFill>
          </a:ln>
        </p:spPr>
        <p:txBody>
          <a:bodyPr wrap="none" rtlCol="0">
            <a:spAutoFit/>
          </a:bodyPr>
          <a:lstStyle/>
          <a:p>
            <a:pPr marL="342900" indent="-342900" algn="l">
              <a:buFont typeface="+mj-lt"/>
              <a:buAutoNum type="arabicPeriod"/>
            </a:pP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Improve test code and fast-up</a:t>
            </a:r>
          </a:p>
          <a:p>
            <a:pPr marL="342900" indent="-342900" algn="l">
              <a:buFont typeface="+mj-lt"/>
              <a:buAutoNum type="arabicPeriod"/>
            </a:pP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Improve the testing environment(hardware)</a:t>
            </a:r>
          </a:p>
          <a:p>
            <a:pPr marL="342900" indent="-342900" algn="l">
              <a:buFont typeface="+mj-lt"/>
              <a:buAutoNum type="arabicPeriod"/>
            </a:pPr>
            <a:r>
              <a:rPr lang="en-US" altLang="ja-JP" sz="3200" dirty="0" smtClean="0">
                <a:solidFill>
                  <a:schemeClr val="tx1"/>
                </a:solidFill>
                <a:latin typeface="Fujitsu Sans" panose="020B0404060202020204" pitchFamily="34" charset="0"/>
                <a:ea typeface="Meiryo UI" panose="020B0604030504040204" pitchFamily="50" charset="-128"/>
                <a:cs typeface="Meiryo UI" panose="020B0604030504040204" pitchFamily="50" charset="-128"/>
              </a:rPr>
              <a:t>Focus the test cases</a:t>
            </a:r>
          </a:p>
          <a:p>
            <a:pPr marL="342900" indent="-342900" algn="l">
              <a:buFont typeface="+mj-lt"/>
              <a:buAutoNum type="arabicPeriod"/>
            </a:pPr>
            <a:r>
              <a:rPr kumimoji="1" lang="en-US" altLang="ja-JP" sz="3200" b="1" dirty="0" smtClean="0">
                <a:solidFill>
                  <a:srgbClr val="FF0000"/>
                </a:solidFill>
                <a:latin typeface="Fujitsu Sans" panose="020B0404060202020204" pitchFamily="34" charset="0"/>
                <a:ea typeface="Meiryo UI" panose="020B0604030504040204" pitchFamily="50" charset="-128"/>
                <a:cs typeface="Meiryo UI" panose="020B0604030504040204" pitchFamily="50" charset="-128"/>
              </a:rPr>
              <a:t>Execute test cases in parallel</a:t>
            </a:r>
            <a:endParaRPr kumimoji="1" lang="ja-JP" altLang="en-US" sz="3200" b="1" dirty="0" err="1" smtClean="0">
              <a:solidFill>
                <a:srgbClr val="FF0000"/>
              </a:solidFill>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0108984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57214"/>
            <a:ext cx="4600575" cy="1527459"/>
          </a:xfrm>
        </p:spPr>
        <p:txBody>
          <a:bodyPr/>
          <a:lstStyle/>
          <a:p>
            <a:r>
              <a:rPr lang="en-US" altLang="ja-JP" dirty="0" smtClean="0"/>
              <a:t>Other</a:t>
            </a:r>
            <a:br>
              <a:rPr lang="en-US" altLang="ja-JP" dirty="0" smtClean="0"/>
            </a:br>
            <a:r>
              <a:rPr lang="en-US" altLang="ja-JP" dirty="0" smtClean="0"/>
              <a:t>Useful features</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7694351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ea typeface="Roboto Black" panose="02000000000000000000" pitchFamily="2" charset="0"/>
                <a:cs typeface="Calibri" panose="020F0502020204030204" pitchFamily="34" charset="0"/>
              </a:rPr>
              <a:t>Testing Exception </a:t>
            </a:r>
            <a:r>
              <a:rPr lang="en-US" altLang="ja-JP" dirty="0" smtClean="0">
                <a:ea typeface="Roboto Black" panose="02000000000000000000" pitchFamily="2" charset="0"/>
                <a:cs typeface="Calibri" panose="020F0502020204030204" pitchFamily="34" charset="0"/>
              </a:rPr>
              <a:t>Cases</a:t>
            </a:r>
            <a:endParaRPr lang="en-US" altLang="ja-JP" dirty="0">
              <a:ea typeface="Roboto Black" panose="02000000000000000000" pitchFamily="2" charset="0"/>
              <a:cs typeface="Calibri" panose="020F0502020204030204" pitchFamily="34" charset="0"/>
            </a:endParaRP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84</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Other useful features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7" name="メモ 6"/>
          <p:cNvSpPr/>
          <p:nvPr/>
        </p:nvSpPr>
        <p:spPr bwMode="gray">
          <a:xfrm>
            <a:off x="491818" y="1426051"/>
            <a:ext cx="8783210" cy="1595566"/>
          </a:xfrm>
          <a:prstGeom prst="foldedCorner">
            <a:avLst>
              <a:gd name="adj" fmla="val 6831"/>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latin typeface="Fujitsu Sans" panose="020B0404060202020204" pitchFamily="34" charset="0"/>
                <a:ea typeface="Meiryo UI" panose="020B0604030504040204" pitchFamily="50" charset="-128"/>
              </a:rPr>
              <a:t>@Test(expected = </a:t>
            </a:r>
            <a:r>
              <a:rPr lang="en-US" altLang="ja-JP" sz="1800" dirty="0" err="1">
                <a:latin typeface="Fujitsu Sans" panose="020B0404060202020204" pitchFamily="34" charset="0"/>
                <a:ea typeface="Meiryo UI" panose="020B0604030504040204" pitchFamily="50" charset="-128"/>
              </a:rPr>
              <a:t>NullPointerException.class</a:t>
            </a:r>
            <a:r>
              <a:rPr lang="en-US" altLang="ja-JP" sz="1800" dirty="0">
                <a:latin typeface="Fujitsu Sans" panose="020B0404060202020204" pitchFamily="34" charset="0"/>
                <a:ea typeface="Meiryo UI" panose="020B0604030504040204" pitchFamily="50" charset="-128"/>
              </a:rPr>
              <a:t>)</a:t>
            </a:r>
          </a:p>
          <a:p>
            <a:pPr algn="l"/>
            <a:r>
              <a:rPr lang="en-US" altLang="ja-JP" sz="1800" dirty="0">
                <a:latin typeface="Fujitsu Sans" panose="020B0404060202020204" pitchFamily="34" charset="0"/>
                <a:ea typeface="Meiryo UI" panose="020B0604030504040204" pitchFamily="50" charset="-128"/>
              </a:rPr>
              <a:t>public void </a:t>
            </a:r>
            <a:r>
              <a:rPr lang="en-US" altLang="ja-JP" sz="1800" dirty="0" err="1">
                <a:latin typeface="Fujitsu Sans" panose="020B0404060202020204" pitchFamily="34" charset="0"/>
                <a:ea typeface="Meiryo UI" panose="020B0604030504040204" pitchFamily="50" charset="-128"/>
              </a:rPr>
              <a:t>exceptionTest</a:t>
            </a:r>
            <a:r>
              <a:rPr lang="en-US" altLang="ja-JP" sz="1800" dirty="0">
                <a:latin typeface="Fujitsu Sans" panose="020B0404060202020204" pitchFamily="34" charset="0"/>
                <a:ea typeface="Meiryo UI" panose="020B0604030504040204" pitchFamily="50" charset="-128"/>
              </a:rPr>
              <a:t>() {</a:t>
            </a:r>
          </a:p>
          <a:p>
            <a:pPr algn="l"/>
            <a:r>
              <a:rPr lang="en-US" altLang="ja-JP" sz="1800" dirty="0">
                <a:latin typeface="Fujitsu Sans" panose="020B0404060202020204" pitchFamily="34" charset="0"/>
                <a:ea typeface="Meiryo UI" panose="020B0604030504040204" pitchFamily="50" charset="-128"/>
              </a:rPr>
              <a:t>    String a = null;</a:t>
            </a:r>
          </a:p>
          <a:p>
            <a:pPr algn="l"/>
            <a:r>
              <a:rPr lang="en-US" altLang="ja-JP" sz="1800" dirty="0">
                <a:latin typeface="Fujitsu Sans" panose="020B0404060202020204" pitchFamily="34" charset="0"/>
                <a:ea typeface="Meiryo UI" panose="020B0604030504040204" pitchFamily="50" charset="-128"/>
              </a:rPr>
              <a:t>    </a:t>
            </a:r>
            <a:r>
              <a:rPr lang="en-US" altLang="ja-JP" sz="1800" dirty="0" err="1">
                <a:latin typeface="Fujitsu Sans" panose="020B0404060202020204" pitchFamily="34" charset="0"/>
                <a:ea typeface="Meiryo UI" panose="020B0604030504040204" pitchFamily="50" charset="-128"/>
              </a:rPr>
              <a:t>a.getBytes</a:t>
            </a:r>
            <a:r>
              <a:rPr lang="en-US" altLang="ja-JP" sz="1800" dirty="0">
                <a:latin typeface="Fujitsu Sans" panose="020B0404060202020204" pitchFamily="34" charset="0"/>
                <a:ea typeface="Meiryo UI" panose="020B0604030504040204" pitchFamily="50" charset="-128"/>
              </a:rPr>
              <a:t>();</a:t>
            </a:r>
          </a:p>
          <a:p>
            <a:pPr algn="l"/>
            <a:r>
              <a:rPr lang="en-US" altLang="ja-JP" sz="1800" dirty="0">
                <a:latin typeface="Fujitsu Sans" panose="020B0404060202020204" pitchFamily="34" charset="0"/>
                <a:ea typeface="Meiryo UI" panose="020B0604030504040204" pitchFamily="50" charset="-128"/>
              </a:rPr>
              <a:t>}</a:t>
            </a:r>
          </a:p>
        </p:txBody>
      </p:sp>
      <p:sp>
        <p:nvSpPr>
          <p:cNvPr id="8" name="テキスト ボックス 7"/>
          <p:cNvSpPr txBox="1"/>
          <p:nvPr/>
        </p:nvSpPr>
        <p:spPr>
          <a:xfrm>
            <a:off x="491818" y="921565"/>
            <a:ext cx="9109382" cy="523220"/>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JUnit 4</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9" name="メモ 8"/>
          <p:cNvSpPr/>
          <p:nvPr/>
        </p:nvSpPr>
        <p:spPr bwMode="gray">
          <a:xfrm>
            <a:off x="491818" y="3526102"/>
            <a:ext cx="8783210" cy="3014885"/>
          </a:xfrm>
          <a:prstGeom prst="foldedCorner">
            <a:avLst>
              <a:gd name="adj" fmla="val 6831"/>
            </a:avLst>
          </a:prstGeom>
          <a:solidFill>
            <a:schemeClr val="bg1"/>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none" lIns="91440" tIns="45720" rIns="91440" bIns="45720" numCol="1" rtlCol="0" anchor="t" anchorCtr="0" compatLnSpc="1">
            <a:prstTxWarp prst="textNoShape">
              <a:avLst/>
            </a:prstTxWarp>
          </a:bodyPr>
          <a:lstStyle/>
          <a:p>
            <a:pPr algn="l"/>
            <a:r>
              <a:rPr lang="en-US" altLang="ja-JP" sz="1800" dirty="0">
                <a:latin typeface="Fujitsu Sans" panose="020B0404060202020204" pitchFamily="34" charset="0"/>
                <a:ea typeface="Meiryo UI" panose="020B0604030504040204" pitchFamily="50" charset="-128"/>
              </a:rPr>
              <a:t>@Test</a:t>
            </a:r>
          </a:p>
          <a:p>
            <a:pPr algn="l"/>
            <a:r>
              <a:rPr lang="en-US" altLang="ja-JP" sz="1800" dirty="0">
                <a:latin typeface="Fujitsu Sans" panose="020B0404060202020204" pitchFamily="34" charset="0"/>
                <a:ea typeface="Meiryo UI" panose="020B0604030504040204" pitchFamily="50" charset="-128"/>
              </a:rPr>
              <a:t>public void </a:t>
            </a:r>
            <a:r>
              <a:rPr lang="en-US" altLang="ja-JP" sz="1800" dirty="0" err="1">
                <a:latin typeface="Fujitsu Sans" panose="020B0404060202020204" pitchFamily="34" charset="0"/>
                <a:ea typeface="Meiryo UI" panose="020B0604030504040204" pitchFamily="50" charset="-128"/>
              </a:rPr>
              <a:t>exceptionTest</a:t>
            </a:r>
            <a:r>
              <a:rPr lang="en-US" altLang="ja-JP" sz="1800" dirty="0">
                <a:latin typeface="Fujitsu Sans" panose="020B0404060202020204" pitchFamily="34" charset="0"/>
                <a:ea typeface="Meiryo UI" panose="020B0604030504040204" pitchFamily="50" charset="-128"/>
              </a:rPr>
              <a:t>() throws Exception {</a:t>
            </a:r>
          </a:p>
          <a:p>
            <a:pPr algn="l"/>
            <a:r>
              <a:rPr lang="en-US" altLang="ja-JP" sz="1800" dirty="0">
                <a:latin typeface="Fujitsu Sans" panose="020B0404060202020204" pitchFamily="34" charset="0"/>
                <a:ea typeface="Meiryo UI" panose="020B0604030504040204" pitchFamily="50" charset="-128"/>
              </a:rPr>
              <a:t>    </a:t>
            </a:r>
            <a:r>
              <a:rPr lang="en-US" altLang="ja-JP" sz="1800" dirty="0" err="1">
                <a:latin typeface="Fujitsu Sans" panose="020B0404060202020204" pitchFamily="34" charset="0"/>
                <a:ea typeface="Meiryo UI" panose="020B0604030504040204" pitchFamily="50" charset="-128"/>
              </a:rPr>
              <a:t>Throwable</a:t>
            </a:r>
            <a:r>
              <a:rPr lang="en-US" altLang="ja-JP" sz="1800" dirty="0">
                <a:latin typeface="Fujitsu Sans" panose="020B0404060202020204" pitchFamily="34" charset="0"/>
                <a:ea typeface="Meiryo UI" panose="020B0604030504040204" pitchFamily="50" charset="-128"/>
              </a:rPr>
              <a:t> exception = </a:t>
            </a:r>
            <a:r>
              <a:rPr lang="en-US" altLang="ja-JP" sz="1800" dirty="0" err="1">
                <a:latin typeface="Fujitsu Sans" panose="020B0404060202020204" pitchFamily="34" charset="0"/>
                <a:ea typeface="Meiryo UI" panose="020B0604030504040204" pitchFamily="50" charset="-128"/>
              </a:rPr>
              <a:t>assertThrows</a:t>
            </a:r>
            <a:r>
              <a:rPr lang="en-US" altLang="ja-JP" sz="1800" dirty="0">
                <a:latin typeface="Fujitsu Sans" panose="020B0404060202020204" pitchFamily="34" charset="0"/>
                <a:ea typeface="Meiryo UI" panose="020B0604030504040204" pitchFamily="50" charset="-128"/>
              </a:rPr>
              <a:t>(</a:t>
            </a:r>
          </a:p>
          <a:p>
            <a:pPr algn="l"/>
            <a:r>
              <a:rPr lang="en-US" altLang="ja-JP" sz="1800" dirty="0">
                <a:latin typeface="Fujitsu Sans" panose="020B0404060202020204" pitchFamily="34" charset="0"/>
                <a:ea typeface="Meiryo UI" panose="020B0604030504040204" pitchFamily="50" charset="-128"/>
              </a:rPr>
              <a:t>        </a:t>
            </a:r>
            <a:r>
              <a:rPr lang="en-US" altLang="ja-JP" sz="1800" dirty="0" err="1">
                <a:latin typeface="Fujitsu Sans" panose="020B0404060202020204" pitchFamily="34" charset="0"/>
                <a:ea typeface="Meiryo UI" panose="020B0604030504040204" pitchFamily="50" charset="-128"/>
              </a:rPr>
              <a:t>NullPointerException.class</a:t>
            </a:r>
            <a:r>
              <a:rPr lang="en-US" altLang="ja-JP" sz="1800" dirty="0">
                <a:latin typeface="Fujitsu Sans" panose="020B0404060202020204" pitchFamily="34" charset="0"/>
                <a:ea typeface="Meiryo UI" panose="020B0604030504040204" pitchFamily="50" charset="-128"/>
              </a:rPr>
              <a:t>, </a:t>
            </a:r>
          </a:p>
          <a:p>
            <a:pPr algn="l"/>
            <a:r>
              <a:rPr lang="en-US" altLang="ja-JP" sz="1800" dirty="0">
                <a:latin typeface="Fujitsu Sans" panose="020B0404060202020204" pitchFamily="34" charset="0"/>
                <a:ea typeface="Meiryo UI" panose="020B0604030504040204" pitchFamily="50" charset="-128"/>
              </a:rPr>
              <a:t>        () -&gt; {</a:t>
            </a:r>
          </a:p>
          <a:p>
            <a:pPr algn="l"/>
            <a:r>
              <a:rPr lang="en-US" altLang="ja-JP" sz="1800" dirty="0">
                <a:latin typeface="Fujitsu Sans" panose="020B0404060202020204" pitchFamily="34" charset="0"/>
                <a:ea typeface="Meiryo UI" panose="020B0604030504040204" pitchFamily="50" charset="-128"/>
              </a:rPr>
              <a:t>            String a = null;</a:t>
            </a:r>
          </a:p>
          <a:p>
            <a:pPr algn="l"/>
            <a:r>
              <a:rPr lang="en-US" altLang="ja-JP" sz="1800" dirty="0">
                <a:latin typeface="Fujitsu Sans" panose="020B0404060202020204" pitchFamily="34" charset="0"/>
                <a:ea typeface="Meiryo UI" panose="020B0604030504040204" pitchFamily="50" charset="-128"/>
              </a:rPr>
              <a:t>            </a:t>
            </a:r>
            <a:r>
              <a:rPr lang="en-US" altLang="ja-JP" sz="1800" dirty="0" err="1">
                <a:latin typeface="Fujitsu Sans" panose="020B0404060202020204" pitchFamily="34" charset="0"/>
                <a:ea typeface="Meiryo UI" panose="020B0604030504040204" pitchFamily="50" charset="-128"/>
              </a:rPr>
              <a:t>a.getBytes</a:t>
            </a:r>
            <a:r>
              <a:rPr lang="en-US" altLang="ja-JP" sz="1800" dirty="0">
                <a:latin typeface="Fujitsu Sans" panose="020B0404060202020204" pitchFamily="34" charset="0"/>
                <a:ea typeface="Meiryo UI" panose="020B0604030504040204" pitchFamily="50" charset="-128"/>
              </a:rPr>
              <a:t>();</a:t>
            </a:r>
          </a:p>
          <a:p>
            <a:pPr algn="l"/>
            <a:r>
              <a:rPr lang="en-US" altLang="ja-JP" sz="1800" dirty="0">
                <a:latin typeface="Fujitsu Sans" panose="020B0404060202020204" pitchFamily="34" charset="0"/>
                <a:ea typeface="Meiryo UI" panose="020B0604030504040204" pitchFamily="50" charset="-128"/>
              </a:rPr>
              <a:t>        }</a:t>
            </a:r>
          </a:p>
          <a:p>
            <a:pPr algn="l"/>
            <a:r>
              <a:rPr lang="en-US" altLang="ja-JP" sz="1800" dirty="0">
                <a:latin typeface="Fujitsu Sans" panose="020B0404060202020204" pitchFamily="34" charset="0"/>
                <a:ea typeface="Meiryo UI" panose="020B0604030504040204" pitchFamily="50" charset="-128"/>
              </a:rPr>
              <a:t>    );</a:t>
            </a:r>
          </a:p>
          <a:p>
            <a:pPr algn="l"/>
            <a:r>
              <a:rPr lang="en-US" altLang="ja-JP" sz="1800" dirty="0">
                <a:latin typeface="Fujitsu Sans" panose="020B0404060202020204" pitchFamily="34" charset="0"/>
                <a:ea typeface="Meiryo UI" panose="020B0604030504040204" pitchFamily="50" charset="-128"/>
              </a:rPr>
              <a:t>    </a:t>
            </a:r>
            <a:r>
              <a:rPr lang="en-US" altLang="ja-JP" sz="1800" dirty="0" err="1">
                <a:latin typeface="Fujitsu Sans" panose="020B0404060202020204" pitchFamily="34" charset="0"/>
                <a:ea typeface="Meiryo UI" panose="020B0604030504040204" pitchFamily="50" charset="-128"/>
              </a:rPr>
              <a:t>assertEquals</a:t>
            </a:r>
            <a:r>
              <a:rPr lang="en-US" altLang="ja-JP" sz="1800" dirty="0">
                <a:latin typeface="Fujitsu Sans" panose="020B0404060202020204" pitchFamily="34" charset="0"/>
                <a:ea typeface="Meiryo UI" panose="020B0604030504040204" pitchFamily="50" charset="-128"/>
              </a:rPr>
              <a:t>(null, </a:t>
            </a:r>
            <a:r>
              <a:rPr lang="en-US" altLang="ja-JP" sz="1800" dirty="0" err="1">
                <a:latin typeface="Fujitsu Sans" panose="020B0404060202020204" pitchFamily="34" charset="0"/>
                <a:ea typeface="Meiryo UI" panose="020B0604030504040204" pitchFamily="50" charset="-128"/>
              </a:rPr>
              <a:t>exception.getMessage</a:t>
            </a:r>
            <a:r>
              <a:rPr lang="en-US" altLang="ja-JP" sz="1800" dirty="0">
                <a:latin typeface="Fujitsu Sans" panose="020B0404060202020204" pitchFamily="34" charset="0"/>
                <a:ea typeface="Meiryo UI" panose="020B0604030504040204" pitchFamily="50" charset="-128"/>
              </a:rPr>
              <a:t>());</a:t>
            </a:r>
          </a:p>
          <a:p>
            <a:pPr algn="l"/>
            <a:r>
              <a:rPr lang="en-US" altLang="ja-JP" sz="1800" dirty="0">
                <a:latin typeface="Fujitsu Sans" panose="020B0404060202020204" pitchFamily="34" charset="0"/>
                <a:ea typeface="Meiryo UI" panose="020B0604030504040204" pitchFamily="50" charset="-128"/>
              </a:rPr>
              <a:t>}</a:t>
            </a:r>
          </a:p>
        </p:txBody>
      </p:sp>
      <p:sp>
        <p:nvSpPr>
          <p:cNvPr id="10" name="テキスト ボックス 9"/>
          <p:cNvSpPr txBox="1"/>
          <p:nvPr/>
        </p:nvSpPr>
        <p:spPr>
          <a:xfrm>
            <a:off x="491818" y="3021617"/>
            <a:ext cx="9109382" cy="523220"/>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JUnit 5</a:t>
            </a:r>
            <a:endParaRPr kumimoji="1" lang="ja-JP" altLang="en-US" sz="2800" b="1"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5351365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ea typeface="Roboto Black" panose="02000000000000000000" pitchFamily="2" charset="0"/>
                <a:cs typeface="Calibri" panose="020F0502020204030204" pitchFamily="34" charset="0"/>
              </a:rPr>
              <a:t>Assumption</a:t>
            </a:r>
            <a:endParaRPr lang="en-US" altLang="ja-JP" dirty="0">
              <a:ea typeface="Roboto Black" panose="02000000000000000000" pitchFamily="2" charset="0"/>
              <a:cs typeface="Calibri" panose="020F0502020204030204" pitchFamily="34" charset="0"/>
            </a:endParaRP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85</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Other useful features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1" name="正方形/長方形 10">
            <a:extLst>
              <a:ext uri="{FF2B5EF4-FFF2-40B4-BE49-F238E27FC236}">
                <a16:creationId xmlns:a16="http://schemas.microsoft.com/office/drawing/2014/main" xmlns="" id="{904A1B75-ED39-455B-B23C-B7A0917C3507}"/>
              </a:ext>
            </a:extLst>
          </p:cNvPr>
          <p:cNvSpPr/>
          <p:nvPr/>
        </p:nvSpPr>
        <p:spPr bwMode="gray">
          <a:xfrm>
            <a:off x="372237" y="5367700"/>
            <a:ext cx="9116320" cy="1017639"/>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a:t>
            </a:r>
            <a:r>
              <a:rPr kumimoji="1" lang="en-US" altLang="ja-JP" sz="1800" b="1" kern="0" dirty="0" smtClean="0">
                <a:solidFill>
                  <a:schemeClr val="bg1"/>
                </a:solidFill>
                <a:latin typeface="Fujitsu Sans" panose="020B0404060202020204" pitchFamily="34" charset="0"/>
                <a:ea typeface="Meiryo UI" panose="020B0604030504040204" pitchFamily="50" charset="-128"/>
              </a:rPr>
              <a:t>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xmlns="" id="{0F9C65CE-ACFE-49F0-8186-09321560DBDE}"/>
              </a:ext>
            </a:extLst>
          </p:cNvPr>
          <p:cNvSpPr/>
          <p:nvPr/>
        </p:nvSpPr>
        <p:spPr bwMode="gray">
          <a:xfrm>
            <a:off x="477642" y="5692374"/>
            <a:ext cx="8905510" cy="604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smtClean="0">
                <a:latin typeface="Fujitsu Sans" panose="020B0404060202020204" pitchFamily="34" charset="0"/>
                <a:ea typeface="Meiryo UI" panose="020B0604030504040204" pitchFamily="50" charset="-128"/>
              </a:rPr>
              <a:t>JUnit 4 : </a:t>
            </a:r>
            <a:r>
              <a:rPr lang="en-US" altLang="ja-JP" sz="1600" dirty="0" smtClean="0"/>
              <a:t>none</a:t>
            </a:r>
          </a:p>
          <a:p>
            <a:pPr algn="l"/>
            <a:r>
              <a:rPr lang="en-US" altLang="ja-JP" sz="1600" kern="0" dirty="0" smtClean="0">
                <a:latin typeface="Fujitsu Sans" panose="020B0404060202020204" pitchFamily="34" charset="0"/>
                <a:ea typeface="Meiryo UI" panose="020B0604030504040204" pitchFamily="50" charset="-128"/>
              </a:rPr>
              <a:t>JUnit 5 : </a:t>
            </a:r>
            <a:r>
              <a:rPr lang="en-US" altLang="ja-JP" sz="1600" dirty="0">
                <a:solidFill>
                  <a:schemeClr val="tx1"/>
                </a:solidFill>
              </a:rPr>
              <a:t>https://junit.org/junit5/docs/current/user-guide/#writing-tests-assumptions</a:t>
            </a:r>
            <a:endParaRPr lang="en-US" altLang="ja-JP" sz="1600" dirty="0"/>
          </a:p>
        </p:txBody>
      </p:sp>
      <p:sp>
        <p:nvSpPr>
          <p:cNvPr id="13" name="テキスト ボックス 12"/>
          <p:cNvSpPr txBox="1"/>
          <p:nvPr/>
        </p:nvSpPr>
        <p:spPr>
          <a:xfrm>
            <a:off x="360356" y="1197626"/>
            <a:ext cx="9376852" cy="1569660"/>
          </a:xfrm>
          <a:prstGeom prst="rect">
            <a:avLst/>
          </a:prstGeom>
          <a:noFill/>
        </p:spPr>
        <p:txBody>
          <a:bodyPr wrap="squar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Enables to set assumption whether execute test or not</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endParaRPr lang="en-US" altLang="ja-JP" sz="3200" dirty="0">
              <a:latin typeface="Fujitsu Sans" panose="020B0404060202020204" pitchFamily="34" charset="0"/>
              <a:ea typeface="Meiryo UI" panose="020B0604030504040204" pitchFamily="50" charset="-128"/>
              <a:cs typeface="Meiryo UI" panose="020B0604030504040204" pitchFamily="50" charset="-128"/>
            </a:endParaRPr>
          </a:p>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e.g. when running on windows, skip test case</a:t>
            </a:r>
          </a:p>
        </p:txBody>
      </p:sp>
    </p:spTree>
    <p:extLst>
      <p:ext uri="{BB962C8B-B14F-4D97-AF65-F5344CB8AC3E}">
        <p14:creationId xmlns:p14="http://schemas.microsoft.com/office/powerpoint/2010/main" val="111185796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ea typeface="Roboto Black" panose="02000000000000000000" pitchFamily="2" charset="0"/>
                <a:cs typeface="Calibri" panose="020F0502020204030204" pitchFamily="34" charset="0"/>
              </a:rPr>
              <a:t>Ignore</a:t>
            </a:r>
            <a:endParaRPr lang="en-US" altLang="ja-JP" dirty="0">
              <a:ea typeface="Roboto Black" panose="02000000000000000000" pitchFamily="2" charset="0"/>
              <a:cs typeface="Calibri" panose="020F0502020204030204" pitchFamily="34" charset="0"/>
            </a:endParaRP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86</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Other useful features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1" name="正方形/長方形 10">
            <a:extLst>
              <a:ext uri="{FF2B5EF4-FFF2-40B4-BE49-F238E27FC236}">
                <a16:creationId xmlns:a16="http://schemas.microsoft.com/office/drawing/2014/main" xmlns="" id="{904A1B75-ED39-455B-B23C-B7A0917C3507}"/>
              </a:ext>
            </a:extLst>
          </p:cNvPr>
          <p:cNvSpPr/>
          <p:nvPr/>
        </p:nvSpPr>
        <p:spPr bwMode="gray">
          <a:xfrm>
            <a:off x="372237" y="5367700"/>
            <a:ext cx="9116320" cy="1017639"/>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a:t>
            </a:r>
            <a:r>
              <a:rPr kumimoji="1" lang="en-US" altLang="ja-JP" sz="1800" b="1" kern="0" dirty="0" smtClean="0">
                <a:solidFill>
                  <a:schemeClr val="bg1"/>
                </a:solidFill>
                <a:latin typeface="Fujitsu Sans" panose="020B0404060202020204" pitchFamily="34" charset="0"/>
                <a:ea typeface="Meiryo UI" panose="020B0604030504040204" pitchFamily="50" charset="-128"/>
              </a:rPr>
              <a:t>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xmlns="" id="{0F9C65CE-ACFE-49F0-8186-09321560DBDE}"/>
              </a:ext>
            </a:extLst>
          </p:cNvPr>
          <p:cNvSpPr/>
          <p:nvPr/>
        </p:nvSpPr>
        <p:spPr bwMode="gray">
          <a:xfrm>
            <a:off x="477642" y="5692374"/>
            <a:ext cx="8905510" cy="604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smtClean="0">
                <a:latin typeface="Fujitsu Sans" panose="020B0404060202020204" pitchFamily="34" charset="0"/>
                <a:ea typeface="Meiryo UI" panose="020B0604030504040204" pitchFamily="50" charset="-128"/>
              </a:rPr>
              <a:t>JUnit 4 : </a:t>
            </a:r>
            <a:r>
              <a:rPr lang="en-US" altLang="ja-JP" sz="1600" dirty="0"/>
              <a:t>https://github.com/junit-team/junit4/wiki/Ignoring-tests</a:t>
            </a:r>
          </a:p>
          <a:p>
            <a:pPr algn="l"/>
            <a:r>
              <a:rPr lang="en-US" altLang="ja-JP" sz="1600" kern="0" dirty="0" smtClean="0">
                <a:latin typeface="Fujitsu Sans" panose="020B0404060202020204" pitchFamily="34" charset="0"/>
                <a:ea typeface="Meiryo UI" panose="020B0604030504040204" pitchFamily="50" charset="-128"/>
              </a:rPr>
              <a:t>JUnit 5 : </a:t>
            </a:r>
            <a:r>
              <a:rPr lang="en-US" altLang="ja-JP" sz="1600" dirty="0" smtClean="0">
                <a:solidFill>
                  <a:schemeClr val="tx1"/>
                </a:solidFill>
              </a:rPr>
              <a:t>set @Disabled annotation to the method</a:t>
            </a:r>
            <a:endParaRPr lang="en-US" altLang="ja-JP" sz="1600" dirty="0"/>
          </a:p>
        </p:txBody>
      </p:sp>
      <p:sp>
        <p:nvSpPr>
          <p:cNvPr id="13" name="テキスト ボックス 12"/>
          <p:cNvSpPr txBox="1"/>
          <p:nvPr/>
        </p:nvSpPr>
        <p:spPr>
          <a:xfrm>
            <a:off x="360356" y="1197626"/>
            <a:ext cx="9376852" cy="1569660"/>
          </a:xfrm>
          <a:prstGeom prst="rect">
            <a:avLst/>
          </a:prstGeom>
          <a:noFill/>
        </p:spPr>
        <p:txBody>
          <a:bodyPr wrap="squar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Enables to skip test </a:t>
            </a:r>
            <a:r>
              <a:rPr lang="en-US" altLang="ja-JP" sz="3200" dirty="0">
                <a:latin typeface="Fujitsu Sans" panose="020B0404060202020204" pitchFamily="34" charset="0"/>
                <a:ea typeface="Meiryo UI" panose="020B0604030504040204" pitchFamily="50" charset="-128"/>
                <a:cs typeface="Meiryo UI" panose="020B0604030504040204" pitchFamily="50" charset="-128"/>
              </a:rPr>
              <a:t>cases temporally</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endParaRPr lang="en-US" altLang="ja-JP" sz="3200" dirty="0">
              <a:latin typeface="Fujitsu Sans" panose="020B0404060202020204" pitchFamily="34" charset="0"/>
              <a:ea typeface="Meiryo UI" panose="020B0604030504040204" pitchFamily="50" charset="-128"/>
              <a:cs typeface="Meiryo UI" panose="020B0604030504040204" pitchFamily="50" charset="-128"/>
            </a:endParaRPr>
          </a:p>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e.g. when want to skip cases under creation</a:t>
            </a:r>
          </a:p>
        </p:txBody>
      </p:sp>
    </p:spTree>
    <p:extLst>
      <p:ext uri="{BB962C8B-B14F-4D97-AF65-F5344CB8AC3E}">
        <p14:creationId xmlns:p14="http://schemas.microsoft.com/office/powerpoint/2010/main" val="29672893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ea typeface="Roboto Black" panose="02000000000000000000" pitchFamily="2" charset="0"/>
                <a:cs typeface="Calibri" panose="020F0502020204030204" pitchFamily="34" charset="0"/>
              </a:rPr>
              <a:t>Parameterized Testing</a:t>
            </a:r>
            <a:endParaRPr lang="en-US" altLang="ja-JP" dirty="0">
              <a:ea typeface="Roboto Black" panose="02000000000000000000" pitchFamily="2" charset="0"/>
              <a:cs typeface="Calibri" panose="020F0502020204030204" pitchFamily="34" charset="0"/>
            </a:endParaRP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87</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Other useful features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1" name="正方形/長方形 10">
            <a:extLst>
              <a:ext uri="{FF2B5EF4-FFF2-40B4-BE49-F238E27FC236}">
                <a16:creationId xmlns:a16="http://schemas.microsoft.com/office/drawing/2014/main" xmlns="" id="{904A1B75-ED39-455B-B23C-B7A0917C3507}"/>
              </a:ext>
            </a:extLst>
          </p:cNvPr>
          <p:cNvSpPr/>
          <p:nvPr/>
        </p:nvSpPr>
        <p:spPr bwMode="gray">
          <a:xfrm>
            <a:off x="372237" y="5367700"/>
            <a:ext cx="9116320" cy="1017639"/>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a:t>
            </a:r>
            <a:r>
              <a:rPr kumimoji="1" lang="en-US" altLang="ja-JP" sz="1800" b="1" kern="0" dirty="0" smtClean="0">
                <a:solidFill>
                  <a:schemeClr val="bg1"/>
                </a:solidFill>
                <a:latin typeface="Fujitsu Sans" panose="020B0404060202020204" pitchFamily="34" charset="0"/>
                <a:ea typeface="Meiryo UI" panose="020B0604030504040204" pitchFamily="50" charset="-128"/>
              </a:rPr>
              <a:t>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xmlns="" id="{0F9C65CE-ACFE-49F0-8186-09321560DBDE}"/>
              </a:ext>
            </a:extLst>
          </p:cNvPr>
          <p:cNvSpPr/>
          <p:nvPr/>
        </p:nvSpPr>
        <p:spPr bwMode="gray">
          <a:xfrm>
            <a:off x="477642" y="5692374"/>
            <a:ext cx="8905510" cy="604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smtClean="0">
                <a:latin typeface="Fujitsu Sans" panose="020B0404060202020204" pitchFamily="34" charset="0"/>
                <a:ea typeface="Meiryo UI" panose="020B0604030504040204" pitchFamily="50" charset="-128"/>
              </a:rPr>
              <a:t>JUnit 4 : </a:t>
            </a:r>
            <a:r>
              <a:rPr lang="en-US" altLang="ja-JP" sz="1600" dirty="0"/>
              <a:t>https://</a:t>
            </a:r>
            <a:r>
              <a:rPr lang="en-US" altLang="ja-JP" sz="1600" dirty="0" smtClean="0"/>
              <a:t>github.com/junit-team/junit4/wiki/Parameterized-tests</a:t>
            </a:r>
          </a:p>
          <a:p>
            <a:pPr algn="l"/>
            <a:r>
              <a:rPr lang="en-US" altLang="ja-JP" sz="1600" kern="0" dirty="0" smtClean="0">
                <a:latin typeface="Fujitsu Sans" panose="020B0404060202020204" pitchFamily="34" charset="0"/>
                <a:ea typeface="Meiryo UI" panose="020B0604030504040204" pitchFamily="50" charset="-128"/>
              </a:rPr>
              <a:t>JUnit 5 : </a:t>
            </a:r>
            <a:r>
              <a:rPr lang="en-US" altLang="ja-JP" sz="1600" dirty="0"/>
              <a:t>https://junit.org/junit5/docs/current/user-guide/#</a:t>
            </a:r>
            <a:r>
              <a:rPr lang="en-US" altLang="ja-JP" sz="1600" dirty="0" smtClean="0"/>
              <a:t>writing-tests-parameterized-tests</a:t>
            </a:r>
            <a:endParaRPr lang="en-US" altLang="ja-JP" sz="1600" dirty="0"/>
          </a:p>
        </p:txBody>
      </p:sp>
      <p:sp>
        <p:nvSpPr>
          <p:cNvPr id="13" name="テキスト ボックス 12"/>
          <p:cNvSpPr txBox="1"/>
          <p:nvPr/>
        </p:nvSpPr>
        <p:spPr>
          <a:xfrm>
            <a:off x="360356" y="1197626"/>
            <a:ext cx="9376852" cy="1569660"/>
          </a:xfrm>
          <a:prstGeom prst="rect">
            <a:avLst/>
          </a:prstGeom>
          <a:noFill/>
        </p:spPr>
        <p:txBody>
          <a:bodyPr wrap="squar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Enables to automatically generate cases</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for all combination of input parameters</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endParaRPr lang="en-US" altLang="ja-JP" sz="32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70239959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ea typeface="Roboto Black" panose="02000000000000000000" pitchFamily="2" charset="0"/>
                <a:cs typeface="Calibri" panose="020F0502020204030204" pitchFamily="34" charset="0"/>
              </a:rPr>
              <a:t>Rule</a:t>
            </a:r>
            <a:endParaRPr lang="en-US" altLang="ja-JP" dirty="0">
              <a:ea typeface="Roboto Black" panose="02000000000000000000" pitchFamily="2" charset="0"/>
              <a:cs typeface="Calibri" panose="020F0502020204030204" pitchFamily="34" charset="0"/>
            </a:endParaRP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88</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Other useful features</a:t>
            </a:r>
            <a:endParaRPr lang="en-US" altLang="ja-JP" sz="1800" dirty="0">
              <a:latin typeface="Fujitsu Sans" panose="020B0404060202020204" pitchFamily="34" charset="0"/>
              <a:ea typeface="Roboto Black" panose="02000000000000000000" pitchFamily="2" charset="0"/>
              <a:cs typeface="Calibri" panose="020F0502020204030204" pitchFamily="34" charset="0"/>
            </a:endParaRPr>
          </a:p>
        </p:txBody>
      </p:sp>
      <p:sp>
        <p:nvSpPr>
          <p:cNvPr id="11" name="正方形/長方形 10">
            <a:extLst>
              <a:ext uri="{FF2B5EF4-FFF2-40B4-BE49-F238E27FC236}">
                <a16:creationId xmlns:a16="http://schemas.microsoft.com/office/drawing/2014/main" xmlns="" id="{904A1B75-ED39-455B-B23C-B7A0917C3507}"/>
              </a:ext>
            </a:extLst>
          </p:cNvPr>
          <p:cNvSpPr/>
          <p:nvPr/>
        </p:nvSpPr>
        <p:spPr bwMode="gray">
          <a:xfrm>
            <a:off x="372237" y="5490307"/>
            <a:ext cx="9116320" cy="1017639"/>
          </a:xfrm>
          <a:prstGeom prst="rect">
            <a:avLst/>
          </a:prstGeom>
          <a:solidFill>
            <a:schemeClr val="tx1">
              <a:lumMod val="50000"/>
              <a:lumOff val="5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1800" b="1" kern="0" dirty="0">
                <a:solidFill>
                  <a:schemeClr val="bg1"/>
                </a:solidFill>
                <a:latin typeface="Fujitsu Sans" panose="020B0404060202020204" pitchFamily="34" charset="0"/>
                <a:ea typeface="Meiryo UI" panose="020B0604030504040204" pitchFamily="50" charset="-128"/>
              </a:rPr>
              <a:t>See below for </a:t>
            </a:r>
            <a:r>
              <a:rPr kumimoji="1" lang="en-US" altLang="ja-JP" sz="1800" b="1" kern="0" dirty="0" smtClean="0">
                <a:solidFill>
                  <a:schemeClr val="bg1"/>
                </a:solidFill>
                <a:latin typeface="Fujitsu Sans" panose="020B0404060202020204" pitchFamily="34" charset="0"/>
                <a:ea typeface="Meiryo UI" panose="020B0604030504040204" pitchFamily="50" charset="-128"/>
              </a:rPr>
              <a:t>details</a:t>
            </a:r>
            <a:endParaRPr kumimoji="1" lang="ja-JP" altLang="en-US" sz="1800" b="1" kern="0" dirty="0">
              <a:solidFill>
                <a:schemeClr val="bg1"/>
              </a:solidFill>
              <a:latin typeface="Fujitsu Sans" panose="020B0404060202020204" pitchFamily="34" charset="0"/>
              <a:ea typeface="Meiryo UI" panose="020B0604030504040204" pitchFamily="50" charset="-128"/>
            </a:endParaRPr>
          </a:p>
        </p:txBody>
      </p:sp>
      <p:sp>
        <p:nvSpPr>
          <p:cNvPr id="12" name="正方形/長方形 11">
            <a:extLst>
              <a:ext uri="{FF2B5EF4-FFF2-40B4-BE49-F238E27FC236}">
                <a16:creationId xmlns:a16="http://schemas.microsoft.com/office/drawing/2014/main" xmlns="" id="{0F9C65CE-ACFE-49F0-8186-09321560DBDE}"/>
              </a:ext>
            </a:extLst>
          </p:cNvPr>
          <p:cNvSpPr/>
          <p:nvPr/>
        </p:nvSpPr>
        <p:spPr bwMode="gray">
          <a:xfrm>
            <a:off x="477642" y="5814981"/>
            <a:ext cx="8905510" cy="60468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l"/>
            <a:r>
              <a:rPr lang="en-US" altLang="ja-JP" sz="1600" kern="0" dirty="0" smtClean="0">
                <a:latin typeface="Fujitsu Sans" panose="020B0404060202020204" pitchFamily="34" charset="0"/>
                <a:ea typeface="Meiryo UI" panose="020B0604030504040204" pitchFamily="50" charset="-128"/>
              </a:rPr>
              <a:t>JUnit 4 : </a:t>
            </a:r>
            <a:r>
              <a:rPr lang="en-US" altLang="ja-JP" sz="1600" dirty="0"/>
              <a:t>https://</a:t>
            </a:r>
            <a:r>
              <a:rPr lang="en-US" altLang="ja-JP" sz="1600" dirty="0" smtClean="0"/>
              <a:t>github.com/junit-team/junit4/wiki/Rules</a:t>
            </a:r>
          </a:p>
          <a:p>
            <a:pPr algn="l"/>
            <a:r>
              <a:rPr lang="en-US" altLang="ja-JP" sz="1600" kern="0" dirty="0" smtClean="0">
                <a:latin typeface="Fujitsu Sans" panose="020B0404060202020204" pitchFamily="34" charset="0"/>
                <a:ea typeface="Meiryo UI" panose="020B0604030504040204" pitchFamily="50" charset="-128"/>
              </a:rPr>
              <a:t>JUnit 5 : </a:t>
            </a:r>
            <a:r>
              <a:rPr lang="en-US" altLang="ja-JP" sz="1600" dirty="0"/>
              <a:t>https://junit.org/junit5/docs/current/user-guide/#extensions</a:t>
            </a:r>
            <a:endParaRPr lang="en-US" altLang="ja-JP" sz="1600" dirty="0"/>
          </a:p>
        </p:txBody>
      </p:sp>
      <p:sp>
        <p:nvSpPr>
          <p:cNvPr id="13" name="テキスト ボックス 12"/>
          <p:cNvSpPr txBox="1"/>
          <p:nvPr/>
        </p:nvSpPr>
        <p:spPr>
          <a:xfrm>
            <a:off x="360356" y="1197626"/>
            <a:ext cx="9376852" cy="4770537"/>
          </a:xfrm>
          <a:prstGeom prst="rect">
            <a:avLst/>
          </a:prstGeom>
          <a:noFill/>
        </p:spPr>
        <p:txBody>
          <a:bodyPr wrap="square" rtlCol="0">
            <a:spAutoFit/>
          </a:bodyPr>
          <a:lstStyle/>
          <a:p>
            <a:pPr algn="l"/>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Enables to extend test classes.</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Part of rules provided by default(Only JUnit 4)</a:t>
            </a:r>
          </a:p>
          <a:p>
            <a:pPr algn="l"/>
            <a:r>
              <a:rPr lang="ja-JP" altLang="en-US" sz="24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TemporaryFolder</a:t>
            </a:r>
            <a:endParaRPr lang="en-US" altLang="ja-JP" sz="2400" dirty="0" smtClean="0">
              <a:latin typeface="Fujitsu Sans" panose="020B0404060202020204" pitchFamily="34" charset="0"/>
              <a:ea typeface="Meiryo UI" panose="020B0604030504040204" pitchFamily="50" charset="-128"/>
              <a:cs typeface="Meiryo UI" panose="020B0604030504040204" pitchFamily="50" charset="-128"/>
            </a:endParaRPr>
          </a:p>
          <a:p>
            <a:pPr algn="l"/>
            <a:r>
              <a:rPr lang="ja-JP" altLang="en-US" sz="24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2400" dirty="0" err="1" smtClean="0">
                <a:latin typeface="Fujitsu Sans" panose="020B0404060202020204" pitchFamily="34" charset="0"/>
                <a:ea typeface="Meiryo UI" panose="020B0604030504040204" pitchFamily="50" charset="-128"/>
                <a:cs typeface="Meiryo UI" panose="020B0604030504040204" pitchFamily="50" charset="-128"/>
              </a:rPr>
              <a:t>ExternalResource</a:t>
            </a:r>
            <a:endParaRPr lang="ja-JP" altLang="en-US" sz="2400" dirty="0">
              <a:latin typeface="Fujitsu Sans" panose="020B0404060202020204" pitchFamily="34" charset="0"/>
              <a:ea typeface="Meiryo UI" panose="020B0604030504040204" pitchFamily="50" charset="-128"/>
              <a:cs typeface="Meiryo UI" panose="020B0604030504040204" pitchFamily="50" charset="-128"/>
            </a:endParaRPr>
          </a:p>
          <a:p>
            <a:pPr algn="l"/>
            <a:r>
              <a:rPr lang="ja-JP" altLang="en-US" sz="24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2400" dirty="0" smtClean="0">
                <a:latin typeface="Fujitsu Sans" panose="020B0404060202020204" pitchFamily="34" charset="0"/>
                <a:ea typeface="Meiryo UI" panose="020B0604030504040204" pitchFamily="50" charset="-128"/>
                <a:cs typeface="Meiryo UI" panose="020B0604030504040204" pitchFamily="50" charset="-128"/>
              </a:rPr>
              <a:t>Timeout, etc.</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endParaRPr lang="en-US" altLang="ja-JP" sz="3200" dirty="0" smtClean="0">
              <a:latin typeface="Fujitsu Sans" panose="020B0404060202020204" pitchFamily="34" charset="0"/>
              <a:ea typeface="Meiryo UI" panose="020B0604030504040204" pitchFamily="50" charset="-128"/>
              <a:cs typeface="Meiryo UI" panose="020B0604030504040204" pitchFamily="50" charset="-128"/>
            </a:endParaRPr>
          </a:p>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It’s used to add common procedure among test classes</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(Personally, not recommended, it decrease the readability of test code)</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endParaRPr lang="en-US" altLang="ja-JP" sz="2800" dirty="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48944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Position in CI</a:t>
            </a:r>
            <a:endParaRPr kumimoji="1" lang="ja-JP" altLang="en-US" dirty="0"/>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8</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smtClean="0">
                <a:latin typeface="Fujitsu Sans" panose="020B0404060202020204" pitchFamily="34" charset="0"/>
                <a:ea typeface="Roboto Black" panose="02000000000000000000" pitchFamily="2" charset="0"/>
                <a:cs typeface="Calibri" panose="020F0502020204030204" pitchFamily="34" charset="0"/>
              </a:rPr>
              <a:t>What’s Automated Unit </a:t>
            </a:r>
            <a:r>
              <a:rPr lang="en-US" altLang="ja-JP" sz="1800" dirty="0">
                <a:latin typeface="Fujitsu Sans" panose="020B0404060202020204" pitchFamily="34" charset="0"/>
                <a:ea typeface="Roboto Black" panose="02000000000000000000" pitchFamily="2" charset="0"/>
                <a:cs typeface="Calibri" panose="020F0502020204030204" pitchFamily="34" charset="0"/>
              </a:rPr>
              <a:t>Test?</a:t>
            </a:r>
          </a:p>
        </p:txBody>
      </p:sp>
      <p:sp>
        <p:nvSpPr>
          <p:cNvPr id="57" name="正方形/長方形 56">
            <a:extLst>
              <a:ext uri="{FF2B5EF4-FFF2-40B4-BE49-F238E27FC236}">
                <a16:creationId xmlns="" xmlns:a16="http://schemas.microsoft.com/office/drawing/2014/main" id="{0F9C65CE-ACFE-49F0-8186-09321560DBDE}"/>
              </a:ext>
            </a:extLst>
          </p:cNvPr>
          <p:cNvSpPr/>
          <p:nvPr/>
        </p:nvSpPr>
        <p:spPr bwMode="gray">
          <a:xfrm>
            <a:off x="3817723" y="3834878"/>
            <a:ext cx="5810301" cy="2447439"/>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Build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8" name="正方形/長方形 57">
            <a:extLst>
              <a:ext uri="{FF2B5EF4-FFF2-40B4-BE49-F238E27FC236}">
                <a16:creationId xmlns="" xmlns:a16="http://schemas.microsoft.com/office/drawing/2014/main" id="{0F9C65CE-ACFE-49F0-8186-09321560DBDE}"/>
              </a:ext>
            </a:extLst>
          </p:cNvPr>
          <p:cNvSpPr/>
          <p:nvPr/>
        </p:nvSpPr>
        <p:spPr bwMode="gray">
          <a:xfrm>
            <a:off x="3817723" y="1284058"/>
            <a:ext cx="5810301" cy="2183531"/>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2800" b="1" kern="0" dirty="0" smtClean="0">
                <a:solidFill>
                  <a:schemeClr val="bg1"/>
                </a:solidFill>
                <a:latin typeface="Fujitsu Sans" panose="020B0404060202020204" pitchFamily="34" charset="0"/>
                <a:ea typeface="Meiryo UI" panose="020B0604030504040204" pitchFamily="50" charset="-128"/>
              </a:rPr>
              <a:t>Platform Server</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59" name="正方形/長方形 58">
            <a:extLst>
              <a:ext uri="{FF2B5EF4-FFF2-40B4-BE49-F238E27FC236}">
                <a16:creationId xmlns="" xmlns:a16="http://schemas.microsoft.com/office/drawing/2014/main" id="{0F9C65CE-ACFE-49F0-8186-09321560DBDE}"/>
              </a:ext>
            </a:extLst>
          </p:cNvPr>
          <p:cNvSpPr/>
          <p:nvPr/>
        </p:nvSpPr>
        <p:spPr bwMode="gray">
          <a:xfrm>
            <a:off x="4128214" y="2855809"/>
            <a:ext cx="5199800" cy="514213"/>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kern="0" dirty="0">
                <a:latin typeface="Fujitsu Sans" panose="020B0404060202020204" pitchFamily="34" charset="0"/>
                <a:ea typeface="Meiryo UI" panose="020B0604030504040204" pitchFamily="50" charset="-128"/>
              </a:rPr>
              <a:t>CI Pipeline Controller</a:t>
            </a:r>
            <a:endParaRPr lang="ja-JP" altLang="en-US" sz="2400" kern="0" dirty="0">
              <a:latin typeface="Fujitsu Sans" panose="020B0404060202020204" pitchFamily="34" charset="0"/>
              <a:ea typeface="Meiryo UI" panose="020B0604030504040204" pitchFamily="50" charset="-128"/>
            </a:endParaRPr>
          </a:p>
        </p:txBody>
      </p:sp>
      <p:sp>
        <p:nvSpPr>
          <p:cNvPr id="60" name="正方形/長方形 59">
            <a:extLst>
              <a:ext uri="{FF2B5EF4-FFF2-40B4-BE49-F238E27FC236}">
                <a16:creationId xmlns="" xmlns:a16="http://schemas.microsoft.com/office/drawing/2014/main" id="{0F9C65CE-ACFE-49F0-8186-09321560DBDE}"/>
              </a:ext>
            </a:extLst>
          </p:cNvPr>
          <p:cNvSpPr/>
          <p:nvPr/>
        </p:nvSpPr>
        <p:spPr bwMode="gray">
          <a:xfrm>
            <a:off x="4128214" y="1686406"/>
            <a:ext cx="5199799" cy="940757"/>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kumimoji="1" lang="en-US" altLang="ja-JP" sz="3200" kern="0" dirty="0" smtClean="0">
                <a:latin typeface="Fujitsu Sans" panose="020B0404060202020204" pitchFamily="34" charset="0"/>
                <a:ea typeface="Meiryo UI" panose="020B0604030504040204" pitchFamily="50" charset="-128"/>
              </a:rPr>
              <a:t>VCS</a:t>
            </a:r>
            <a:endParaRPr kumimoji="1" lang="ja-JP" altLang="en-US" sz="3200" kern="0" dirty="0">
              <a:latin typeface="Fujitsu Sans" panose="020B0404060202020204" pitchFamily="34" charset="0"/>
              <a:ea typeface="Meiryo UI" panose="020B0604030504040204" pitchFamily="50" charset="-128"/>
            </a:endParaRPr>
          </a:p>
        </p:txBody>
      </p:sp>
      <p:sp>
        <p:nvSpPr>
          <p:cNvPr id="61" name="正方形/長方形 60">
            <a:extLst>
              <a:ext uri="{FF2B5EF4-FFF2-40B4-BE49-F238E27FC236}">
                <a16:creationId xmlns="" xmlns:a16="http://schemas.microsoft.com/office/drawing/2014/main" id="{0F9C65CE-ACFE-49F0-8186-09321560DBDE}"/>
              </a:ext>
            </a:extLst>
          </p:cNvPr>
          <p:cNvSpPr/>
          <p:nvPr/>
        </p:nvSpPr>
        <p:spPr bwMode="gray">
          <a:xfrm>
            <a:off x="197659" y="1235621"/>
            <a:ext cx="3009563" cy="1683166"/>
          </a:xfrm>
          <a:prstGeom prst="rect">
            <a:avLst/>
          </a:prstGeom>
          <a:solidFill>
            <a:schemeClr val="bg1">
              <a:lumMod val="75000"/>
            </a:schemeClr>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ja-JP" sz="2800" b="1" kern="0" dirty="0" smtClean="0">
                <a:solidFill>
                  <a:schemeClr val="bg1"/>
                </a:solidFill>
                <a:latin typeface="Fujitsu Sans" panose="020B0404060202020204" pitchFamily="34" charset="0"/>
                <a:ea typeface="Meiryo UI" panose="020B0604030504040204" pitchFamily="50" charset="-128"/>
              </a:rPr>
              <a:t>    Developer PC</a:t>
            </a:r>
            <a:endParaRPr kumimoji="1" lang="ja-JP" altLang="en-US" sz="2800" b="1" kern="0" dirty="0">
              <a:solidFill>
                <a:schemeClr val="bg1"/>
              </a:solidFill>
              <a:latin typeface="Fujitsu Sans" panose="020B0404060202020204" pitchFamily="34" charset="0"/>
              <a:ea typeface="Meiryo UI" panose="020B0604030504040204" pitchFamily="50" charset="-128"/>
            </a:endParaRPr>
          </a:p>
        </p:txBody>
      </p:sp>
      <p:sp>
        <p:nvSpPr>
          <p:cNvPr id="62" name="メモ 61"/>
          <p:cNvSpPr/>
          <p:nvPr/>
        </p:nvSpPr>
        <p:spPr bwMode="gray">
          <a:xfrm>
            <a:off x="4279549" y="1831366"/>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sp>
        <p:nvSpPr>
          <p:cNvPr id="63" name="メモ 62"/>
          <p:cNvSpPr/>
          <p:nvPr/>
        </p:nvSpPr>
        <p:spPr bwMode="gray">
          <a:xfrm>
            <a:off x="4279549" y="3968708"/>
            <a:ext cx="777923" cy="407435"/>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sp>
        <p:nvSpPr>
          <p:cNvPr id="64" name="正方形/長方形 63">
            <a:extLst>
              <a:ext uri="{FF2B5EF4-FFF2-40B4-BE49-F238E27FC236}">
                <a16:creationId xmlns="" xmlns:a16="http://schemas.microsoft.com/office/drawing/2014/main" id="{0F9C65CE-ACFE-49F0-8186-09321560DBDE}"/>
              </a:ext>
            </a:extLst>
          </p:cNvPr>
          <p:cNvSpPr/>
          <p:nvPr/>
        </p:nvSpPr>
        <p:spPr bwMode="gray">
          <a:xfrm>
            <a:off x="445737" y="1686406"/>
            <a:ext cx="2625007" cy="1011329"/>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l"/>
            <a:r>
              <a:rPr kumimoji="1" lang="en-US" altLang="ja-JP" sz="3200" kern="0" dirty="0" smtClean="0">
                <a:latin typeface="Fujitsu Sans" panose="020B0404060202020204" pitchFamily="34" charset="0"/>
                <a:ea typeface="Meiryo UI" panose="020B0604030504040204" pitchFamily="50" charset="-128"/>
              </a:rPr>
              <a:t>IDE</a:t>
            </a:r>
            <a:endParaRPr kumimoji="1" lang="ja-JP" altLang="en-US" sz="3200" kern="0" dirty="0">
              <a:latin typeface="Fujitsu Sans" panose="020B0404060202020204" pitchFamily="34" charset="0"/>
              <a:ea typeface="Meiryo UI" panose="020B0604030504040204" pitchFamily="50" charset="-128"/>
            </a:endParaRPr>
          </a:p>
        </p:txBody>
      </p:sp>
      <p:sp>
        <p:nvSpPr>
          <p:cNvPr id="65" name="メモ 64"/>
          <p:cNvSpPr/>
          <p:nvPr/>
        </p:nvSpPr>
        <p:spPr bwMode="gray">
          <a:xfrm>
            <a:off x="1369278" y="1831366"/>
            <a:ext cx="777923" cy="655128"/>
          </a:xfrm>
          <a:prstGeom prst="foldedCorner">
            <a:avLst/>
          </a:prstGeom>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en-US" altLang="ja-JP" sz="2400" dirty="0" smtClean="0">
                <a:latin typeface="Fujitsu Sans" panose="020B0404060202020204" pitchFamily="34" charset="0"/>
                <a:ea typeface="Meiryo UI" panose="020B0604030504040204" pitchFamily="50" charset="-128"/>
              </a:rPr>
              <a:t>Code</a:t>
            </a:r>
            <a:endParaRPr kumimoji="1" lang="ja-JP" altLang="en-US" sz="2400" dirty="0" smtClean="0">
              <a:latin typeface="Fujitsu Sans" panose="020B0404060202020204" pitchFamily="34" charset="0"/>
              <a:ea typeface="Meiryo UI" panose="020B0604030504040204" pitchFamily="50" charset="-128"/>
            </a:endParaRPr>
          </a:p>
        </p:txBody>
      </p:sp>
      <p:cxnSp>
        <p:nvCxnSpPr>
          <p:cNvPr id="66" name="直線矢印コネクタ 65"/>
          <p:cNvCxnSpPr>
            <a:stCxn id="65" idx="3"/>
            <a:endCxn id="62" idx="1"/>
          </p:cNvCxnSpPr>
          <p:nvPr/>
        </p:nvCxnSpPr>
        <p:spPr bwMode="auto">
          <a:xfrm>
            <a:off x="2147201" y="2158930"/>
            <a:ext cx="2132348" cy="0"/>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7" name="直線矢印コネクタ 66"/>
          <p:cNvCxnSpPr>
            <a:stCxn id="62" idx="2"/>
          </p:cNvCxnSpPr>
          <p:nvPr/>
        </p:nvCxnSpPr>
        <p:spPr bwMode="auto">
          <a:xfrm>
            <a:off x="4668511" y="2486494"/>
            <a:ext cx="13944" cy="369315"/>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8" name="テキスト ボックス 67"/>
          <p:cNvSpPr txBox="1"/>
          <p:nvPr/>
        </p:nvSpPr>
        <p:spPr>
          <a:xfrm>
            <a:off x="2565777" y="1679036"/>
            <a:ext cx="1013419"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Commit</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69" name="テキスト ボックス 68"/>
          <p:cNvSpPr txBox="1"/>
          <p:nvPr/>
        </p:nvSpPr>
        <p:spPr>
          <a:xfrm>
            <a:off x="3862014" y="3461522"/>
            <a:ext cx="688330"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Copy</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70" name="直線矢印コネクタ 69"/>
          <p:cNvCxnSpPr>
            <a:stCxn id="63" idx="2"/>
          </p:cNvCxnSpPr>
          <p:nvPr/>
        </p:nvCxnSpPr>
        <p:spPr bwMode="auto">
          <a:xfrm>
            <a:off x="4668511" y="4376143"/>
            <a:ext cx="51024" cy="1662048"/>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1" name="正方形/長方形 70">
            <a:extLst>
              <a:ext uri="{FF2B5EF4-FFF2-40B4-BE49-F238E27FC236}">
                <a16:creationId xmlns="" xmlns:a16="http://schemas.microsoft.com/office/drawing/2014/main" id="{0F9C65CE-ACFE-49F0-8186-09321560DBDE}"/>
              </a:ext>
            </a:extLst>
          </p:cNvPr>
          <p:cNvSpPr/>
          <p:nvPr/>
        </p:nvSpPr>
        <p:spPr bwMode="gray">
          <a:xfrm>
            <a:off x="4128214" y="5122517"/>
            <a:ext cx="1517322"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Auto Build</a:t>
            </a:r>
            <a:endParaRPr kumimoji="1" lang="ja-JP" altLang="en-US" sz="2400" kern="0" dirty="0">
              <a:latin typeface="Fujitsu Sans" panose="020B0404060202020204" pitchFamily="34" charset="0"/>
              <a:ea typeface="Meiryo UI" panose="020B0604030504040204" pitchFamily="50" charset="-128"/>
            </a:endParaRPr>
          </a:p>
        </p:txBody>
      </p:sp>
      <p:sp>
        <p:nvSpPr>
          <p:cNvPr id="72" name="Freeform 2502"/>
          <p:cNvSpPr>
            <a:spLocks noEditPoints="1"/>
          </p:cNvSpPr>
          <p:nvPr/>
        </p:nvSpPr>
        <p:spPr bwMode="auto">
          <a:xfrm>
            <a:off x="4442472" y="5697552"/>
            <a:ext cx="499533" cy="511175"/>
          </a:xfrm>
          <a:custGeom>
            <a:avLst/>
            <a:gdLst>
              <a:gd name="T0" fmla="*/ 137 w 156"/>
              <a:gd name="T1" fmla="*/ 88 h 160"/>
              <a:gd name="T2" fmla="*/ 138 w 156"/>
              <a:gd name="T3" fmla="*/ 80 h 160"/>
              <a:gd name="T4" fmla="*/ 137 w 156"/>
              <a:gd name="T5" fmla="*/ 72 h 160"/>
              <a:gd name="T6" fmla="*/ 154 w 156"/>
              <a:gd name="T7" fmla="*/ 59 h 160"/>
              <a:gd name="T8" fmla="*/ 155 w 156"/>
              <a:gd name="T9" fmla="*/ 54 h 160"/>
              <a:gd name="T10" fmla="*/ 139 w 156"/>
              <a:gd name="T11" fmla="*/ 26 h 160"/>
              <a:gd name="T12" fmla="*/ 134 w 156"/>
              <a:gd name="T13" fmla="*/ 24 h 160"/>
              <a:gd name="T14" fmla="*/ 115 w 156"/>
              <a:gd name="T15" fmla="*/ 32 h 160"/>
              <a:gd name="T16" fmla="*/ 101 w 156"/>
              <a:gd name="T17" fmla="*/ 25 h 160"/>
              <a:gd name="T18" fmla="*/ 98 w 156"/>
              <a:gd name="T19" fmla="*/ 3 h 160"/>
              <a:gd name="T20" fmla="*/ 94 w 156"/>
              <a:gd name="T21" fmla="*/ 0 h 160"/>
              <a:gd name="T22" fmla="*/ 62 w 156"/>
              <a:gd name="T23" fmla="*/ 0 h 160"/>
              <a:gd name="T24" fmla="*/ 58 w 156"/>
              <a:gd name="T25" fmla="*/ 3 h 160"/>
              <a:gd name="T26" fmla="*/ 55 w 156"/>
              <a:gd name="T27" fmla="*/ 25 h 160"/>
              <a:gd name="T28" fmla="*/ 42 w 156"/>
              <a:gd name="T29" fmla="*/ 32 h 160"/>
              <a:gd name="T30" fmla="*/ 22 w 156"/>
              <a:gd name="T31" fmla="*/ 24 h 160"/>
              <a:gd name="T32" fmla="*/ 17 w 156"/>
              <a:gd name="T33" fmla="*/ 26 h 160"/>
              <a:gd name="T34" fmla="*/ 1 w 156"/>
              <a:gd name="T35" fmla="*/ 54 h 160"/>
              <a:gd name="T36" fmla="*/ 2 w 156"/>
              <a:gd name="T37" fmla="*/ 59 h 160"/>
              <a:gd name="T38" fmla="*/ 19 w 156"/>
              <a:gd name="T39" fmla="*/ 72 h 160"/>
              <a:gd name="T40" fmla="*/ 18 w 156"/>
              <a:gd name="T41" fmla="*/ 80 h 160"/>
              <a:gd name="T42" fmla="*/ 19 w 156"/>
              <a:gd name="T43" fmla="*/ 88 h 160"/>
              <a:gd name="T44" fmla="*/ 2 w 156"/>
              <a:gd name="T45" fmla="*/ 101 h 160"/>
              <a:gd name="T46" fmla="*/ 1 w 156"/>
              <a:gd name="T47" fmla="*/ 106 h 160"/>
              <a:gd name="T48" fmla="*/ 17 w 156"/>
              <a:gd name="T49" fmla="*/ 134 h 160"/>
              <a:gd name="T50" fmla="*/ 22 w 156"/>
              <a:gd name="T51" fmla="*/ 136 h 160"/>
              <a:gd name="T52" fmla="*/ 42 w 156"/>
              <a:gd name="T53" fmla="*/ 128 h 160"/>
              <a:gd name="T54" fmla="*/ 55 w 156"/>
              <a:gd name="T55" fmla="*/ 135 h 160"/>
              <a:gd name="T56" fmla="*/ 58 w 156"/>
              <a:gd name="T57" fmla="*/ 157 h 160"/>
              <a:gd name="T58" fmla="*/ 62 w 156"/>
              <a:gd name="T59" fmla="*/ 160 h 160"/>
              <a:gd name="T60" fmla="*/ 94 w 156"/>
              <a:gd name="T61" fmla="*/ 160 h 160"/>
              <a:gd name="T62" fmla="*/ 98 w 156"/>
              <a:gd name="T63" fmla="*/ 157 h 160"/>
              <a:gd name="T64" fmla="*/ 101 w 156"/>
              <a:gd name="T65" fmla="*/ 135 h 160"/>
              <a:gd name="T66" fmla="*/ 114 w 156"/>
              <a:gd name="T67" fmla="*/ 128 h 160"/>
              <a:gd name="T68" fmla="*/ 134 w 156"/>
              <a:gd name="T69" fmla="*/ 136 h 160"/>
              <a:gd name="T70" fmla="*/ 139 w 156"/>
              <a:gd name="T71" fmla="*/ 134 h 160"/>
              <a:gd name="T72" fmla="*/ 155 w 156"/>
              <a:gd name="T73" fmla="*/ 106 h 160"/>
              <a:gd name="T74" fmla="*/ 154 w 156"/>
              <a:gd name="T75" fmla="*/ 101 h 160"/>
              <a:gd name="T76" fmla="*/ 137 w 156"/>
              <a:gd name="T77" fmla="*/ 88 h 160"/>
              <a:gd name="T78" fmla="*/ 78 w 156"/>
              <a:gd name="T79" fmla="*/ 108 h 160"/>
              <a:gd name="T80" fmla="*/ 50 w 156"/>
              <a:gd name="T81" fmla="*/ 80 h 160"/>
              <a:gd name="T82" fmla="*/ 78 w 156"/>
              <a:gd name="T83" fmla="*/ 52 h 160"/>
              <a:gd name="T84" fmla="*/ 106 w 156"/>
              <a:gd name="T85" fmla="*/ 80 h 160"/>
              <a:gd name="T86" fmla="*/ 78 w 156"/>
              <a:gd name="T87" fmla="*/ 10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60">
                <a:moveTo>
                  <a:pt x="137" y="88"/>
                </a:moveTo>
                <a:cubicBezTo>
                  <a:pt x="138" y="85"/>
                  <a:pt x="138" y="83"/>
                  <a:pt x="138" y="80"/>
                </a:cubicBezTo>
                <a:cubicBezTo>
                  <a:pt x="138" y="77"/>
                  <a:pt x="138" y="75"/>
                  <a:pt x="137" y="72"/>
                </a:cubicBezTo>
                <a:cubicBezTo>
                  <a:pt x="154" y="59"/>
                  <a:pt x="154" y="59"/>
                  <a:pt x="154" y="59"/>
                </a:cubicBezTo>
                <a:cubicBezTo>
                  <a:pt x="156" y="58"/>
                  <a:pt x="156" y="56"/>
                  <a:pt x="155" y="54"/>
                </a:cubicBezTo>
                <a:cubicBezTo>
                  <a:pt x="139" y="26"/>
                  <a:pt x="139" y="26"/>
                  <a:pt x="139" y="26"/>
                </a:cubicBezTo>
                <a:cubicBezTo>
                  <a:pt x="138" y="24"/>
                  <a:pt x="136" y="24"/>
                  <a:pt x="134" y="24"/>
                </a:cubicBezTo>
                <a:cubicBezTo>
                  <a:pt x="115" y="32"/>
                  <a:pt x="115" y="32"/>
                  <a:pt x="115" y="32"/>
                </a:cubicBezTo>
                <a:cubicBezTo>
                  <a:pt x="110" y="29"/>
                  <a:pt x="106" y="27"/>
                  <a:pt x="101" y="25"/>
                </a:cubicBezTo>
                <a:cubicBezTo>
                  <a:pt x="98" y="3"/>
                  <a:pt x="98" y="3"/>
                  <a:pt x="98" y="3"/>
                </a:cubicBezTo>
                <a:cubicBezTo>
                  <a:pt x="98" y="1"/>
                  <a:pt x="96" y="0"/>
                  <a:pt x="94" y="0"/>
                </a:cubicBezTo>
                <a:cubicBezTo>
                  <a:pt x="62" y="0"/>
                  <a:pt x="62" y="0"/>
                  <a:pt x="62" y="0"/>
                </a:cubicBezTo>
                <a:cubicBezTo>
                  <a:pt x="60" y="0"/>
                  <a:pt x="58" y="1"/>
                  <a:pt x="58" y="3"/>
                </a:cubicBezTo>
                <a:cubicBezTo>
                  <a:pt x="55" y="25"/>
                  <a:pt x="55" y="25"/>
                  <a:pt x="55" y="25"/>
                </a:cubicBezTo>
                <a:cubicBezTo>
                  <a:pt x="50" y="27"/>
                  <a:pt x="46" y="29"/>
                  <a:pt x="42" y="32"/>
                </a:cubicBezTo>
                <a:cubicBezTo>
                  <a:pt x="22" y="24"/>
                  <a:pt x="22" y="24"/>
                  <a:pt x="22" y="24"/>
                </a:cubicBezTo>
                <a:cubicBezTo>
                  <a:pt x="20" y="24"/>
                  <a:pt x="18" y="24"/>
                  <a:pt x="17" y="26"/>
                </a:cubicBezTo>
                <a:cubicBezTo>
                  <a:pt x="1" y="54"/>
                  <a:pt x="1" y="54"/>
                  <a:pt x="1" y="54"/>
                </a:cubicBezTo>
                <a:cubicBezTo>
                  <a:pt x="0" y="56"/>
                  <a:pt x="0" y="58"/>
                  <a:pt x="2" y="59"/>
                </a:cubicBezTo>
                <a:cubicBezTo>
                  <a:pt x="19" y="72"/>
                  <a:pt x="19" y="72"/>
                  <a:pt x="19" y="72"/>
                </a:cubicBezTo>
                <a:cubicBezTo>
                  <a:pt x="18" y="75"/>
                  <a:pt x="18" y="77"/>
                  <a:pt x="18" y="80"/>
                </a:cubicBezTo>
                <a:cubicBezTo>
                  <a:pt x="18" y="83"/>
                  <a:pt x="18" y="85"/>
                  <a:pt x="19" y="88"/>
                </a:cubicBezTo>
                <a:cubicBezTo>
                  <a:pt x="2" y="101"/>
                  <a:pt x="2" y="101"/>
                  <a:pt x="2" y="101"/>
                </a:cubicBezTo>
                <a:cubicBezTo>
                  <a:pt x="0" y="102"/>
                  <a:pt x="0" y="104"/>
                  <a:pt x="1" y="106"/>
                </a:cubicBezTo>
                <a:cubicBezTo>
                  <a:pt x="17" y="134"/>
                  <a:pt x="17" y="134"/>
                  <a:pt x="17" y="134"/>
                </a:cubicBezTo>
                <a:cubicBezTo>
                  <a:pt x="18" y="136"/>
                  <a:pt x="20" y="136"/>
                  <a:pt x="22" y="136"/>
                </a:cubicBezTo>
                <a:cubicBezTo>
                  <a:pt x="42" y="128"/>
                  <a:pt x="42" y="128"/>
                  <a:pt x="42" y="128"/>
                </a:cubicBezTo>
                <a:cubicBezTo>
                  <a:pt x="46" y="131"/>
                  <a:pt x="50" y="133"/>
                  <a:pt x="55" y="135"/>
                </a:cubicBezTo>
                <a:cubicBezTo>
                  <a:pt x="58" y="157"/>
                  <a:pt x="58" y="157"/>
                  <a:pt x="58" y="157"/>
                </a:cubicBezTo>
                <a:cubicBezTo>
                  <a:pt x="58" y="159"/>
                  <a:pt x="60" y="160"/>
                  <a:pt x="62" y="160"/>
                </a:cubicBezTo>
                <a:cubicBezTo>
                  <a:pt x="94" y="160"/>
                  <a:pt x="94" y="160"/>
                  <a:pt x="94" y="160"/>
                </a:cubicBezTo>
                <a:cubicBezTo>
                  <a:pt x="96" y="160"/>
                  <a:pt x="98" y="159"/>
                  <a:pt x="98" y="157"/>
                </a:cubicBezTo>
                <a:cubicBezTo>
                  <a:pt x="101" y="135"/>
                  <a:pt x="101" y="135"/>
                  <a:pt x="101" y="135"/>
                </a:cubicBezTo>
                <a:cubicBezTo>
                  <a:pt x="106" y="133"/>
                  <a:pt x="110" y="131"/>
                  <a:pt x="114" y="128"/>
                </a:cubicBezTo>
                <a:cubicBezTo>
                  <a:pt x="134" y="136"/>
                  <a:pt x="134" y="136"/>
                  <a:pt x="134" y="136"/>
                </a:cubicBezTo>
                <a:cubicBezTo>
                  <a:pt x="136" y="136"/>
                  <a:pt x="138" y="136"/>
                  <a:pt x="139" y="134"/>
                </a:cubicBezTo>
                <a:cubicBezTo>
                  <a:pt x="155" y="106"/>
                  <a:pt x="155" y="106"/>
                  <a:pt x="155" y="106"/>
                </a:cubicBezTo>
                <a:cubicBezTo>
                  <a:pt x="156" y="104"/>
                  <a:pt x="156" y="102"/>
                  <a:pt x="154" y="101"/>
                </a:cubicBezTo>
                <a:lnTo>
                  <a:pt x="137" y="88"/>
                </a:lnTo>
                <a:close/>
                <a:moveTo>
                  <a:pt x="78" y="108"/>
                </a:moveTo>
                <a:cubicBezTo>
                  <a:pt x="63" y="108"/>
                  <a:pt x="50" y="95"/>
                  <a:pt x="50" y="80"/>
                </a:cubicBezTo>
                <a:cubicBezTo>
                  <a:pt x="50" y="65"/>
                  <a:pt x="63" y="52"/>
                  <a:pt x="78" y="52"/>
                </a:cubicBezTo>
                <a:cubicBezTo>
                  <a:pt x="93" y="52"/>
                  <a:pt x="106" y="65"/>
                  <a:pt x="106" y="80"/>
                </a:cubicBezTo>
                <a:cubicBezTo>
                  <a:pt x="106" y="95"/>
                  <a:pt x="93" y="108"/>
                  <a:pt x="78" y="10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73" name="カギ線コネクタ 72"/>
          <p:cNvCxnSpPr>
            <a:stCxn id="59" idx="2"/>
            <a:endCxn id="72" idx="0"/>
          </p:cNvCxnSpPr>
          <p:nvPr/>
        </p:nvCxnSpPr>
        <p:spPr bwMode="auto">
          <a:xfrm rot="5400000">
            <a:off x="4500301" y="3750885"/>
            <a:ext cx="2608676" cy="1846950"/>
          </a:xfrm>
          <a:prstGeom prst="bentConnector2">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4" name="正方形/長方形 73">
            <a:extLst>
              <a:ext uri="{FF2B5EF4-FFF2-40B4-BE49-F238E27FC236}">
                <a16:creationId xmlns="" xmlns:a16="http://schemas.microsoft.com/office/drawing/2014/main" id="{0F9C65CE-ACFE-49F0-8186-09321560DBDE}"/>
              </a:ext>
            </a:extLst>
          </p:cNvPr>
          <p:cNvSpPr/>
          <p:nvPr/>
        </p:nvSpPr>
        <p:spPr bwMode="gray">
          <a:xfrm>
            <a:off x="5929059" y="5122517"/>
            <a:ext cx="1517322" cy="517992"/>
          </a:xfrm>
          <a:prstGeom prst="rect">
            <a:avLst/>
          </a:prstGeom>
          <a:solidFill>
            <a:schemeClr val="accent2">
              <a:lumMod val="60000"/>
              <a:lumOff val="40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800" kern="0" dirty="0">
                <a:solidFill>
                  <a:schemeClr val="bg1"/>
                </a:solidFill>
                <a:latin typeface="Fujitsu Sans" panose="020B0404060202020204" pitchFamily="34" charset="0"/>
                <a:ea typeface="Meiryo UI" panose="020B0604030504040204" pitchFamily="50" charset="-128"/>
              </a:rPr>
              <a:t>Auto Test</a:t>
            </a:r>
            <a:endParaRPr lang="ja-JP" altLang="en-US" sz="2800" kern="0" dirty="0">
              <a:solidFill>
                <a:schemeClr val="bg1"/>
              </a:solidFill>
              <a:latin typeface="Fujitsu Sans" panose="020B0404060202020204" pitchFamily="34" charset="0"/>
              <a:ea typeface="Meiryo UI" panose="020B0604030504040204" pitchFamily="50" charset="-128"/>
            </a:endParaRPr>
          </a:p>
        </p:txBody>
      </p:sp>
      <p:sp>
        <p:nvSpPr>
          <p:cNvPr id="75" name="正方形/長方形 74">
            <a:extLst>
              <a:ext uri="{FF2B5EF4-FFF2-40B4-BE49-F238E27FC236}">
                <a16:creationId xmlns="" xmlns:a16="http://schemas.microsoft.com/office/drawing/2014/main" id="{0F9C65CE-ACFE-49F0-8186-09321560DBDE}"/>
              </a:ext>
            </a:extLst>
          </p:cNvPr>
          <p:cNvSpPr/>
          <p:nvPr/>
        </p:nvSpPr>
        <p:spPr bwMode="gray">
          <a:xfrm>
            <a:off x="7586288" y="5122517"/>
            <a:ext cx="1901828" cy="5179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kumimoji="1" lang="en-US" altLang="ja-JP" sz="2400" kern="0" dirty="0" smtClean="0">
                <a:latin typeface="Fujitsu Sans" panose="020B0404060202020204" pitchFamily="34" charset="0"/>
                <a:ea typeface="Meiryo UI" panose="020B0604030504040204" pitchFamily="50" charset="-128"/>
              </a:rPr>
              <a:t>Code Analysis</a:t>
            </a:r>
            <a:endParaRPr kumimoji="1" lang="ja-JP" altLang="en-US" sz="2400" kern="0" dirty="0">
              <a:latin typeface="Fujitsu Sans" panose="020B0404060202020204" pitchFamily="34" charset="0"/>
              <a:ea typeface="Meiryo UI" panose="020B0604030504040204" pitchFamily="50" charset="-128"/>
            </a:endParaRPr>
          </a:p>
        </p:txBody>
      </p:sp>
      <p:cxnSp>
        <p:nvCxnSpPr>
          <p:cNvPr id="76" name="直線矢印コネクタ 75"/>
          <p:cNvCxnSpPr/>
          <p:nvPr/>
        </p:nvCxnSpPr>
        <p:spPr bwMode="auto">
          <a:xfrm>
            <a:off x="4695807" y="3335024"/>
            <a:ext cx="0" cy="536722"/>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7" name="テキスト ボックス 76"/>
          <p:cNvSpPr txBox="1"/>
          <p:nvPr/>
        </p:nvSpPr>
        <p:spPr>
          <a:xfrm>
            <a:off x="3517713" y="2472110"/>
            <a:ext cx="1164742"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Trigger </a:t>
            </a:r>
            <a:r>
              <a:rPr kumimoji="1" lang="en-US" altLang="ja-JP" sz="2000" dirty="0" smtClean="0">
                <a:latin typeface="Fujitsu Sans" panose="020B0404060202020204" pitchFamily="34" charset="0"/>
                <a:ea typeface="Meiryo UI" panose="020B0604030504040204" pitchFamily="50" charset="-128"/>
                <a:cs typeface="Meiryo UI" panose="020B0604030504040204" pitchFamily="50" charset="-128"/>
              </a:rPr>
              <a:t>CI</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cxnSp>
        <p:nvCxnSpPr>
          <p:cNvPr id="78" name="直線矢印コネクタ 77"/>
          <p:cNvCxnSpPr/>
          <p:nvPr/>
        </p:nvCxnSpPr>
        <p:spPr bwMode="auto">
          <a:xfrm>
            <a:off x="8445338" y="3362866"/>
            <a:ext cx="0" cy="1785406"/>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9" name="正方形/長方形 78">
            <a:extLst>
              <a:ext uri="{FF2B5EF4-FFF2-40B4-BE49-F238E27FC236}">
                <a16:creationId xmlns="" xmlns:a16="http://schemas.microsoft.com/office/drawing/2014/main" id="{0F9C65CE-ACFE-49F0-8186-09321560DBDE}"/>
              </a:ext>
            </a:extLst>
          </p:cNvPr>
          <p:cNvSpPr/>
          <p:nvPr/>
        </p:nvSpPr>
        <p:spPr bwMode="gray">
          <a:xfrm>
            <a:off x="4128214" y="4537797"/>
            <a:ext cx="5359902" cy="399692"/>
          </a:xfrm>
          <a:prstGeom prst="rect">
            <a:avLst/>
          </a:prstGeom>
          <a:solidFill>
            <a:schemeClr val="bg1">
              <a:lumMod val="95000"/>
            </a:schemeClr>
          </a:solidFill>
          <a:ln w="9525" cap="flat" cmpd="sng" algn="ctr">
            <a:solidFill>
              <a:srgbClr val="B1B1AC"/>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ja-JP" sz="2400" kern="0" dirty="0">
                <a:latin typeface="Fujitsu Sans" panose="020B0404060202020204" pitchFamily="34" charset="0"/>
                <a:ea typeface="Meiryo UI" panose="020B0604030504040204" pitchFamily="50" charset="-128"/>
              </a:rPr>
              <a:t>Build Tool</a:t>
            </a:r>
            <a:endParaRPr lang="ja-JP" altLang="en-US" sz="2400" kern="0" dirty="0">
              <a:latin typeface="Fujitsu Sans" panose="020B0404060202020204" pitchFamily="34" charset="0"/>
              <a:ea typeface="Meiryo UI" panose="020B0604030504040204" pitchFamily="50" charset="-128"/>
            </a:endParaRPr>
          </a:p>
        </p:txBody>
      </p:sp>
      <p:sp>
        <p:nvSpPr>
          <p:cNvPr id="80" name="Freeform 2750"/>
          <p:cNvSpPr>
            <a:spLocks noEditPoints="1"/>
          </p:cNvSpPr>
          <p:nvPr/>
        </p:nvSpPr>
        <p:spPr bwMode="auto">
          <a:xfrm>
            <a:off x="444494" y="2909808"/>
            <a:ext cx="593307" cy="593307"/>
          </a:xfrm>
          <a:custGeom>
            <a:avLst/>
            <a:gdLst>
              <a:gd name="T0" fmla="*/ 56 w 160"/>
              <a:gd name="T1" fmla="*/ 78 h 160"/>
              <a:gd name="T2" fmla="*/ 46 w 160"/>
              <a:gd name="T3" fmla="*/ 88 h 160"/>
              <a:gd name="T4" fmla="*/ 56 w 160"/>
              <a:gd name="T5" fmla="*/ 98 h 160"/>
              <a:gd name="T6" fmla="*/ 66 w 160"/>
              <a:gd name="T7" fmla="*/ 88 h 160"/>
              <a:gd name="T8" fmla="*/ 56 w 160"/>
              <a:gd name="T9" fmla="*/ 78 h 160"/>
              <a:gd name="T10" fmla="*/ 104 w 160"/>
              <a:gd name="T11" fmla="*/ 78 h 160"/>
              <a:gd name="T12" fmla="*/ 94 w 160"/>
              <a:gd name="T13" fmla="*/ 88 h 160"/>
              <a:gd name="T14" fmla="*/ 104 w 160"/>
              <a:gd name="T15" fmla="*/ 98 h 160"/>
              <a:gd name="T16" fmla="*/ 114 w 160"/>
              <a:gd name="T17" fmla="*/ 88 h 160"/>
              <a:gd name="T18" fmla="*/ 104 w 160"/>
              <a:gd name="T19" fmla="*/ 78 h 160"/>
              <a:gd name="T20" fmla="*/ 80 w 160"/>
              <a:gd name="T21" fmla="*/ 0 h 160"/>
              <a:gd name="T22" fmla="*/ 0 w 160"/>
              <a:gd name="T23" fmla="*/ 80 h 160"/>
              <a:gd name="T24" fmla="*/ 80 w 160"/>
              <a:gd name="T25" fmla="*/ 160 h 160"/>
              <a:gd name="T26" fmla="*/ 160 w 160"/>
              <a:gd name="T27" fmla="*/ 80 h 160"/>
              <a:gd name="T28" fmla="*/ 80 w 160"/>
              <a:gd name="T29" fmla="*/ 0 h 160"/>
              <a:gd name="T30" fmla="*/ 80 w 160"/>
              <a:gd name="T31" fmla="*/ 144 h 160"/>
              <a:gd name="T32" fmla="*/ 16 w 160"/>
              <a:gd name="T33" fmla="*/ 80 h 160"/>
              <a:gd name="T34" fmla="*/ 16 w 160"/>
              <a:gd name="T35" fmla="*/ 73 h 160"/>
              <a:gd name="T36" fmla="*/ 58 w 160"/>
              <a:gd name="T37" fmla="*/ 30 h 160"/>
              <a:gd name="T38" fmla="*/ 123 w 160"/>
              <a:gd name="T39" fmla="*/ 64 h 160"/>
              <a:gd name="T40" fmla="*/ 141 w 160"/>
              <a:gd name="T41" fmla="*/ 62 h 160"/>
              <a:gd name="T42" fmla="*/ 144 w 160"/>
              <a:gd name="T43" fmla="*/ 80 h 160"/>
              <a:gd name="T44" fmla="*/ 80 w 160"/>
              <a:gd name="T45"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 h="160">
                <a:moveTo>
                  <a:pt x="56" y="78"/>
                </a:moveTo>
                <a:cubicBezTo>
                  <a:pt x="50" y="78"/>
                  <a:pt x="46" y="82"/>
                  <a:pt x="46" y="88"/>
                </a:cubicBezTo>
                <a:cubicBezTo>
                  <a:pt x="46" y="94"/>
                  <a:pt x="50" y="98"/>
                  <a:pt x="56" y="98"/>
                </a:cubicBezTo>
                <a:cubicBezTo>
                  <a:pt x="62" y="98"/>
                  <a:pt x="66" y="94"/>
                  <a:pt x="66" y="88"/>
                </a:cubicBezTo>
                <a:cubicBezTo>
                  <a:pt x="66" y="82"/>
                  <a:pt x="62" y="78"/>
                  <a:pt x="56" y="78"/>
                </a:cubicBezTo>
                <a:close/>
                <a:moveTo>
                  <a:pt x="104" y="78"/>
                </a:moveTo>
                <a:cubicBezTo>
                  <a:pt x="98" y="78"/>
                  <a:pt x="94" y="82"/>
                  <a:pt x="94" y="88"/>
                </a:cubicBezTo>
                <a:cubicBezTo>
                  <a:pt x="94" y="94"/>
                  <a:pt x="98" y="98"/>
                  <a:pt x="104" y="98"/>
                </a:cubicBezTo>
                <a:cubicBezTo>
                  <a:pt x="110" y="98"/>
                  <a:pt x="114" y="94"/>
                  <a:pt x="114" y="88"/>
                </a:cubicBezTo>
                <a:cubicBezTo>
                  <a:pt x="114" y="82"/>
                  <a:pt x="110" y="78"/>
                  <a:pt x="104" y="78"/>
                </a:cubicBezTo>
                <a:close/>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144"/>
                </a:moveTo>
                <a:cubicBezTo>
                  <a:pt x="45" y="144"/>
                  <a:pt x="16" y="115"/>
                  <a:pt x="16" y="80"/>
                </a:cubicBezTo>
                <a:cubicBezTo>
                  <a:pt x="16" y="78"/>
                  <a:pt x="16" y="75"/>
                  <a:pt x="16" y="73"/>
                </a:cubicBezTo>
                <a:cubicBezTo>
                  <a:pt x="35" y="65"/>
                  <a:pt x="50" y="49"/>
                  <a:pt x="58" y="30"/>
                </a:cubicBezTo>
                <a:cubicBezTo>
                  <a:pt x="73" y="51"/>
                  <a:pt x="96" y="64"/>
                  <a:pt x="123" y="64"/>
                </a:cubicBezTo>
                <a:cubicBezTo>
                  <a:pt x="130" y="64"/>
                  <a:pt x="136" y="63"/>
                  <a:pt x="141" y="62"/>
                </a:cubicBezTo>
                <a:cubicBezTo>
                  <a:pt x="143" y="68"/>
                  <a:pt x="144" y="74"/>
                  <a:pt x="144" y="80"/>
                </a:cubicBezTo>
                <a:cubicBezTo>
                  <a:pt x="144" y="115"/>
                  <a:pt x="115" y="144"/>
                  <a:pt x="80" y="14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cxnSp>
        <p:nvCxnSpPr>
          <p:cNvPr id="81" name="直線矢印コネクタ 80"/>
          <p:cNvCxnSpPr/>
          <p:nvPr/>
        </p:nvCxnSpPr>
        <p:spPr bwMode="auto">
          <a:xfrm flipV="1">
            <a:off x="892769" y="2363381"/>
            <a:ext cx="455523" cy="653040"/>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82" name="直線矢印コネクタ 81"/>
          <p:cNvCxnSpPr/>
          <p:nvPr/>
        </p:nvCxnSpPr>
        <p:spPr bwMode="auto">
          <a:xfrm flipV="1">
            <a:off x="1053862" y="3157902"/>
            <a:ext cx="3035240" cy="1"/>
          </a:xfrm>
          <a:prstGeom prst="straightConnector1">
            <a:avLst/>
          </a:prstGeom>
          <a:gradFill rotWithShape="0">
            <a:gsLst>
              <a:gs pos="0">
                <a:srgbClr val="FFFFFF"/>
              </a:gs>
              <a:gs pos="100000">
                <a:srgbClr val="CACAC7"/>
              </a:gs>
            </a:gsLst>
            <a:lin ang="5400000" scaled="1"/>
          </a:gradFill>
          <a:ln w="38100" cap="flat" cmpd="sng" algn="ctr">
            <a:solidFill>
              <a:schemeClr val="tx2">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3" name="テキスト ボックス 82"/>
          <p:cNvSpPr txBox="1"/>
          <p:nvPr/>
        </p:nvSpPr>
        <p:spPr>
          <a:xfrm>
            <a:off x="1366331" y="2790614"/>
            <a:ext cx="1340239" cy="400110"/>
          </a:xfrm>
          <a:prstGeom prst="rect">
            <a:avLst/>
          </a:prstGeom>
          <a:noFill/>
        </p:spPr>
        <p:txBody>
          <a:bodyPr wrap="none" rtlCol="0">
            <a:spAutoFit/>
          </a:bodyPr>
          <a:lstStyle/>
          <a:p>
            <a:pPr algn="l"/>
            <a:r>
              <a:rPr lang="en-US" altLang="ja-JP" sz="2000" dirty="0" smtClean="0">
                <a:latin typeface="Fujitsu Sans" panose="020B0404060202020204" pitchFamily="34" charset="0"/>
                <a:ea typeface="Meiryo UI" panose="020B0604030504040204" pitchFamily="50" charset="-128"/>
                <a:cs typeface="Meiryo UI" panose="020B0604030504040204" pitchFamily="50" charset="-128"/>
              </a:rPr>
              <a:t>See Result </a:t>
            </a:r>
            <a:endParaRPr kumimoji="1" lang="ja-JP" altLang="en-US" sz="20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84" name="Freeform 1167"/>
          <p:cNvSpPr>
            <a:spLocks noEditPoints="1"/>
          </p:cNvSpPr>
          <p:nvPr/>
        </p:nvSpPr>
        <p:spPr bwMode="auto">
          <a:xfrm>
            <a:off x="233147" y="1297803"/>
            <a:ext cx="508000" cy="363009"/>
          </a:xfrm>
          <a:custGeom>
            <a:avLst/>
            <a:gdLst>
              <a:gd name="T0" fmla="*/ 160 w 192"/>
              <a:gd name="T1" fmla="*/ 120 h 136"/>
              <a:gd name="T2" fmla="*/ 176 w 192"/>
              <a:gd name="T3" fmla="*/ 104 h 136"/>
              <a:gd name="T4" fmla="*/ 176 w 192"/>
              <a:gd name="T5" fmla="*/ 16 h 136"/>
              <a:gd name="T6" fmla="*/ 160 w 192"/>
              <a:gd name="T7" fmla="*/ 0 h 136"/>
              <a:gd name="T8" fmla="*/ 32 w 192"/>
              <a:gd name="T9" fmla="*/ 0 h 136"/>
              <a:gd name="T10" fmla="*/ 16 w 192"/>
              <a:gd name="T11" fmla="*/ 16 h 136"/>
              <a:gd name="T12" fmla="*/ 16 w 192"/>
              <a:gd name="T13" fmla="*/ 104 h 136"/>
              <a:gd name="T14" fmla="*/ 32 w 192"/>
              <a:gd name="T15" fmla="*/ 120 h 136"/>
              <a:gd name="T16" fmla="*/ 0 w 192"/>
              <a:gd name="T17" fmla="*/ 120 h 136"/>
              <a:gd name="T18" fmla="*/ 16 w 192"/>
              <a:gd name="T19" fmla="*/ 136 h 136"/>
              <a:gd name="T20" fmla="*/ 176 w 192"/>
              <a:gd name="T21" fmla="*/ 136 h 136"/>
              <a:gd name="T22" fmla="*/ 192 w 192"/>
              <a:gd name="T23" fmla="*/ 120 h 136"/>
              <a:gd name="T24" fmla="*/ 160 w 192"/>
              <a:gd name="T25" fmla="*/ 120 h 136"/>
              <a:gd name="T26" fmla="*/ 32 w 192"/>
              <a:gd name="T27" fmla="*/ 16 h 136"/>
              <a:gd name="T28" fmla="*/ 160 w 192"/>
              <a:gd name="T29" fmla="*/ 16 h 136"/>
              <a:gd name="T30" fmla="*/ 160 w 192"/>
              <a:gd name="T31" fmla="*/ 104 h 136"/>
              <a:gd name="T32" fmla="*/ 32 w 192"/>
              <a:gd name="T33" fmla="*/ 104 h 136"/>
              <a:gd name="T34" fmla="*/ 32 w 192"/>
              <a:gd name="T35" fmla="*/ 16 h 136"/>
              <a:gd name="T36" fmla="*/ 96 w 192"/>
              <a:gd name="T37" fmla="*/ 128 h 136"/>
              <a:gd name="T38" fmla="*/ 88 w 192"/>
              <a:gd name="T39" fmla="*/ 120 h 136"/>
              <a:gd name="T40" fmla="*/ 96 w 192"/>
              <a:gd name="T41" fmla="*/ 112 h 136"/>
              <a:gd name="T42" fmla="*/ 104 w 192"/>
              <a:gd name="T43" fmla="*/ 120 h 136"/>
              <a:gd name="T44" fmla="*/ 96 w 192"/>
              <a:gd name="T45" fmla="*/ 1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36">
                <a:moveTo>
                  <a:pt x="160" y="120"/>
                </a:moveTo>
                <a:cubicBezTo>
                  <a:pt x="169" y="120"/>
                  <a:pt x="176" y="113"/>
                  <a:pt x="176" y="104"/>
                </a:cubicBezTo>
                <a:cubicBezTo>
                  <a:pt x="176" y="16"/>
                  <a:pt x="176" y="16"/>
                  <a:pt x="176" y="16"/>
                </a:cubicBezTo>
                <a:cubicBezTo>
                  <a:pt x="176" y="7"/>
                  <a:pt x="169" y="0"/>
                  <a:pt x="160" y="0"/>
                </a:cubicBezTo>
                <a:cubicBezTo>
                  <a:pt x="32" y="0"/>
                  <a:pt x="32" y="0"/>
                  <a:pt x="32" y="0"/>
                </a:cubicBezTo>
                <a:cubicBezTo>
                  <a:pt x="23" y="0"/>
                  <a:pt x="16" y="7"/>
                  <a:pt x="16" y="16"/>
                </a:cubicBezTo>
                <a:cubicBezTo>
                  <a:pt x="16" y="104"/>
                  <a:pt x="16" y="104"/>
                  <a:pt x="16" y="104"/>
                </a:cubicBezTo>
                <a:cubicBezTo>
                  <a:pt x="16" y="113"/>
                  <a:pt x="23" y="120"/>
                  <a:pt x="32" y="120"/>
                </a:cubicBezTo>
                <a:cubicBezTo>
                  <a:pt x="0" y="120"/>
                  <a:pt x="0" y="120"/>
                  <a:pt x="0" y="120"/>
                </a:cubicBezTo>
                <a:cubicBezTo>
                  <a:pt x="0" y="129"/>
                  <a:pt x="7" y="136"/>
                  <a:pt x="16" y="136"/>
                </a:cubicBezTo>
                <a:cubicBezTo>
                  <a:pt x="176" y="136"/>
                  <a:pt x="176" y="136"/>
                  <a:pt x="176" y="136"/>
                </a:cubicBezTo>
                <a:cubicBezTo>
                  <a:pt x="185" y="136"/>
                  <a:pt x="192" y="129"/>
                  <a:pt x="192" y="120"/>
                </a:cubicBezTo>
                <a:lnTo>
                  <a:pt x="160" y="120"/>
                </a:lnTo>
                <a:close/>
                <a:moveTo>
                  <a:pt x="32" y="16"/>
                </a:moveTo>
                <a:cubicBezTo>
                  <a:pt x="160" y="16"/>
                  <a:pt x="160" y="16"/>
                  <a:pt x="160" y="16"/>
                </a:cubicBezTo>
                <a:cubicBezTo>
                  <a:pt x="160" y="104"/>
                  <a:pt x="160" y="104"/>
                  <a:pt x="160" y="104"/>
                </a:cubicBezTo>
                <a:cubicBezTo>
                  <a:pt x="32" y="104"/>
                  <a:pt x="32" y="104"/>
                  <a:pt x="32" y="104"/>
                </a:cubicBezTo>
                <a:lnTo>
                  <a:pt x="32" y="16"/>
                </a:lnTo>
                <a:close/>
                <a:moveTo>
                  <a:pt x="96" y="128"/>
                </a:moveTo>
                <a:cubicBezTo>
                  <a:pt x="92" y="128"/>
                  <a:pt x="88" y="124"/>
                  <a:pt x="88" y="120"/>
                </a:cubicBezTo>
                <a:cubicBezTo>
                  <a:pt x="88" y="116"/>
                  <a:pt x="92" y="112"/>
                  <a:pt x="96" y="112"/>
                </a:cubicBezTo>
                <a:cubicBezTo>
                  <a:pt x="100" y="112"/>
                  <a:pt x="104" y="116"/>
                  <a:pt x="104" y="120"/>
                </a:cubicBezTo>
                <a:cubicBezTo>
                  <a:pt x="104" y="124"/>
                  <a:pt x="100" y="128"/>
                  <a:pt x="96" y="12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endParaRPr lang="ja-JP" altLang="en-US" sz="1200"/>
          </a:p>
        </p:txBody>
      </p:sp>
      <p:sp>
        <p:nvSpPr>
          <p:cNvPr id="85" name="Freeform 1508"/>
          <p:cNvSpPr>
            <a:spLocks noEditPoints="1"/>
          </p:cNvSpPr>
          <p:nvPr/>
        </p:nvSpPr>
        <p:spPr bwMode="auto">
          <a:xfrm>
            <a:off x="9133994" y="1329760"/>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
        <p:nvSpPr>
          <p:cNvPr id="86" name="Freeform 1508"/>
          <p:cNvSpPr>
            <a:spLocks noEditPoints="1"/>
          </p:cNvSpPr>
          <p:nvPr/>
        </p:nvSpPr>
        <p:spPr bwMode="auto">
          <a:xfrm>
            <a:off x="9131325" y="3914531"/>
            <a:ext cx="393378" cy="316820"/>
          </a:xfrm>
          <a:custGeom>
            <a:avLst/>
            <a:gdLst>
              <a:gd name="T0" fmla="*/ 0 w 483"/>
              <a:gd name="T1" fmla="*/ 389 h 389"/>
              <a:gd name="T2" fmla="*/ 483 w 483"/>
              <a:gd name="T3" fmla="*/ 389 h 389"/>
              <a:gd name="T4" fmla="*/ 483 w 483"/>
              <a:gd name="T5" fmla="*/ 292 h 389"/>
              <a:gd name="T6" fmla="*/ 0 w 483"/>
              <a:gd name="T7" fmla="*/ 292 h 389"/>
              <a:gd name="T8" fmla="*/ 0 w 483"/>
              <a:gd name="T9" fmla="*/ 389 h 389"/>
              <a:gd name="T10" fmla="*/ 48 w 483"/>
              <a:gd name="T11" fmla="*/ 316 h 389"/>
              <a:gd name="T12" fmla="*/ 96 w 483"/>
              <a:gd name="T13" fmla="*/ 316 h 389"/>
              <a:gd name="T14" fmla="*/ 96 w 483"/>
              <a:gd name="T15" fmla="*/ 365 h 389"/>
              <a:gd name="T16" fmla="*/ 48 w 483"/>
              <a:gd name="T17" fmla="*/ 365 h 389"/>
              <a:gd name="T18" fmla="*/ 48 w 483"/>
              <a:gd name="T19" fmla="*/ 316 h 389"/>
              <a:gd name="T20" fmla="*/ 0 w 483"/>
              <a:gd name="T21" fmla="*/ 0 h 389"/>
              <a:gd name="T22" fmla="*/ 0 w 483"/>
              <a:gd name="T23" fmla="*/ 97 h 389"/>
              <a:gd name="T24" fmla="*/ 483 w 483"/>
              <a:gd name="T25" fmla="*/ 97 h 389"/>
              <a:gd name="T26" fmla="*/ 483 w 483"/>
              <a:gd name="T27" fmla="*/ 0 h 389"/>
              <a:gd name="T28" fmla="*/ 0 w 483"/>
              <a:gd name="T29" fmla="*/ 0 h 389"/>
              <a:gd name="T30" fmla="*/ 96 w 483"/>
              <a:gd name="T31" fmla="*/ 73 h 389"/>
              <a:gd name="T32" fmla="*/ 48 w 483"/>
              <a:gd name="T33" fmla="*/ 73 h 389"/>
              <a:gd name="T34" fmla="*/ 48 w 483"/>
              <a:gd name="T35" fmla="*/ 24 h 389"/>
              <a:gd name="T36" fmla="*/ 96 w 483"/>
              <a:gd name="T37" fmla="*/ 24 h 389"/>
              <a:gd name="T38" fmla="*/ 96 w 483"/>
              <a:gd name="T39" fmla="*/ 73 h 389"/>
              <a:gd name="T40" fmla="*/ 0 w 483"/>
              <a:gd name="T41" fmla="*/ 243 h 389"/>
              <a:gd name="T42" fmla="*/ 483 w 483"/>
              <a:gd name="T43" fmla="*/ 243 h 389"/>
              <a:gd name="T44" fmla="*/ 483 w 483"/>
              <a:gd name="T45" fmla="*/ 146 h 389"/>
              <a:gd name="T46" fmla="*/ 0 w 483"/>
              <a:gd name="T47" fmla="*/ 146 h 389"/>
              <a:gd name="T48" fmla="*/ 0 w 483"/>
              <a:gd name="T49" fmla="*/ 243 h 389"/>
              <a:gd name="T50" fmla="*/ 48 w 483"/>
              <a:gd name="T51" fmla="*/ 170 h 389"/>
              <a:gd name="T52" fmla="*/ 96 w 483"/>
              <a:gd name="T53" fmla="*/ 170 h 389"/>
              <a:gd name="T54" fmla="*/ 96 w 483"/>
              <a:gd name="T55" fmla="*/ 219 h 389"/>
              <a:gd name="T56" fmla="*/ 48 w 483"/>
              <a:gd name="T57" fmla="*/ 219 h 389"/>
              <a:gd name="T58" fmla="*/ 48 w 483"/>
              <a:gd name="T59" fmla="*/ 17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3" h="389">
                <a:moveTo>
                  <a:pt x="0" y="389"/>
                </a:moveTo>
                <a:lnTo>
                  <a:pt x="483" y="389"/>
                </a:lnTo>
                <a:lnTo>
                  <a:pt x="483" y="292"/>
                </a:lnTo>
                <a:lnTo>
                  <a:pt x="0" y="292"/>
                </a:lnTo>
                <a:lnTo>
                  <a:pt x="0" y="389"/>
                </a:lnTo>
                <a:close/>
                <a:moveTo>
                  <a:pt x="48" y="316"/>
                </a:moveTo>
                <a:lnTo>
                  <a:pt x="96" y="316"/>
                </a:lnTo>
                <a:lnTo>
                  <a:pt x="96" y="365"/>
                </a:lnTo>
                <a:lnTo>
                  <a:pt x="48" y="365"/>
                </a:lnTo>
                <a:lnTo>
                  <a:pt x="48" y="316"/>
                </a:lnTo>
                <a:close/>
                <a:moveTo>
                  <a:pt x="0" y="0"/>
                </a:moveTo>
                <a:lnTo>
                  <a:pt x="0" y="97"/>
                </a:lnTo>
                <a:lnTo>
                  <a:pt x="483" y="97"/>
                </a:lnTo>
                <a:lnTo>
                  <a:pt x="483" y="0"/>
                </a:lnTo>
                <a:lnTo>
                  <a:pt x="0" y="0"/>
                </a:lnTo>
                <a:close/>
                <a:moveTo>
                  <a:pt x="96" y="73"/>
                </a:moveTo>
                <a:lnTo>
                  <a:pt x="48" y="73"/>
                </a:lnTo>
                <a:lnTo>
                  <a:pt x="48" y="24"/>
                </a:lnTo>
                <a:lnTo>
                  <a:pt x="96" y="24"/>
                </a:lnTo>
                <a:lnTo>
                  <a:pt x="96" y="73"/>
                </a:lnTo>
                <a:close/>
                <a:moveTo>
                  <a:pt x="0" y="243"/>
                </a:moveTo>
                <a:lnTo>
                  <a:pt x="483" y="243"/>
                </a:lnTo>
                <a:lnTo>
                  <a:pt x="483" y="146"/>
                </a:lnTo>
                <a:lnTo>
                  <a:pt x="0" y="146"/>
                </a:lnTo>
                <a:lnTo>
                  <a:pt x="0" y="243"/>
                </a:lnTo>
                <a:close/>
                <a:moveTo>
                  <a:pt x="48" y="170"/>
                </a:moveTo>
                <a:lnTo>
                  <a:pt x="96" y="170"/>
                </a:lnTo>
                <a:lnTo>
                  <a:pt x="96" y="219"/>
                </a:lnTo>
                <a:lnTo>
                  <a:pt x="48" y="219"/>
                </a:lnTo>
                <a:lnTo>
                  <a:pt x="48" y="170"/>
                </a:lnTo>
                <a:close/>
              </a:path>
            </a:pathLst>
          </a:custGeom>
          <a:solidFill>
            <a:schemeClr val="tx1">
              <a:lumMod val="75000"/>
              <a:lumOff val="25000"/>
            </a:schemeClr>
          </a:solidFill>
          <a:ln>
            <a:noFill/>
          </a:ln>
          <a:extLst/>
        </p:spPr>
        <p:txBody>
          <a:bodyPr vert="horz" wrap="square" lIns="60960" tIns="30480" rIns="60960" bIns="30480" numCol="1" anchor="t" anchorCtr="0" compatLnSpc="1">
            <a:prstTxWarp prst="textNoShape">
              <a:avLst/>
            </a:prstTxWarp>
          </a:bodyPr>
          <a:lstStyle/>
          <a:p>
            <a:endParaRPr lang="ja-JP" altLang="en-US" sz="1200"/>
          </a:p>
        </p:txBody>
      </p:sp>
    </p:spTree>
    <p:extLst>
      <p:ext uri="{BB962C8B-B14F-4D97-AF65-F5344CB8AC3E}">
        <p14:creationId xmlns:p14="http://schemas.microsoft.com/office/powerpoint/2010/main" val="39192445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342900" y="2857214"/>
            <a:ext cx="4600575" cy="1527459"/>
          </a:xfrm>
        </p:spPr>
        <p:txBody>
          <a:bodyPr/>
          <a:lstStyle/>
          <a:p>
            <a:r>
              <a:rPr lang="en-US" altLang="ja-JP" dirty="0" smtClean="0"/>
              <a:t>Test Double</a:t>
            </a:r>
            <a:endParaRPr lang="en-US" altLang="ja-JP" dirty="0"/>
          </a:p>
        </p:txBody>
      </p:sp>
      <p:sp>
        <p:nvSpPr>
          <p:cNvPr id="3" name="テキスト プレースホルダー 2"/>
          <p:cNvSpPr>
            <a:spLocks noGrp="1"/>
          </p:cNvSpPr>
          <p:nvPr>
            <p:ph type="body" sz="quarter" idx="11"/>
          </p:nvPr>
        </p:nvSpPr>
        <p:spPr>
          <a:xfrm>
            <a:off x="5153026" y="2857214"/>
            <a:ext cx="4581526" cy="1536699"/>
          </a:xfrm>
        </p:spPr>
        <p:txBody>
          <a:bodyPr/>
          <a:lstStyle/>
          <a:p>
            <a:endParaRPr kumimoji="1" lang="ja-JP" altLang="en-US" dirty="0"/>
          </a:p>
        </p:txBody>
      </p:sp>
      <p:sp>
        <p:nvSpPr>
          <p:cNvPr id="5" name="Freeform 2907">
            <a:extLst>
              <a:ext uri="{FF2B5EF4-FFF2-40B4-BE49-F238E27FC236}">
                <a16:creationId xmlns:a16="http://schemas.microsoft.com/office/drawing/2014/main" xmlns="" id="{4D92DC3C-661E-48AE-B7F4-4DC7BE003E89}"/>
              </a:ext>
            </a:extLst>
          </p:cNvPr>
          <p:cNvSpPr>
            <a:spLocks noEditPoints="1"/>
          </p:cNvSpPr>
          <p:nvPr/>
        </p:nvSpPr>
        <p:spPr bwMode="auto">
          <a:xfrm>
            <a:off x="8945405" y="908440"/>
            <a:ext cx="511175" cy="511175"/>
          </a:xfrm>
          <a:custGeom>
            <a:avLst/>
            <a:gdLst>
              <a:gd name="T0" fmla="*/ 80 w 160"/>
              <a:gd name="T1" fmla="*/ 0 h 160"/>
              <a:gd name="T2" fmla="*/ 0 w 160"/>
              <a:gd name="T3" fmla="*/ 80 h 160"/>
              <a:gd name="T4" fmla="*/ 80 w 160"/>
              <a:gd name="T5" fmla="*/ 160 h 160"/>
              <a:gd name="T6" fmla="*/ 160 w 160"/>
              <a:gd name="T7" fmla="*/ 80 h 160"/>
              <a:gd name="T8" fmla="*/ 80 w 160"/>
              <a:gd name="T9" fmla="*/ 0 h 160"/>
              <a:gd name="T10" fmla="*/ 80 w 160"/>
              <a:gd name="T11" fmla="*/ 24 h 160"/>
              <a:gd name="T12" fmla="*/ 104 w 160"/>
              <a:gd name="T13" fmla="*/ 48 h 160"/>
              <a:gd name="T14" fmla="*/ 80 w 160"/>
              <a:gd name="T15" fmla="*/ 72 h 160"/>
              <a:gd name="T16" fmla="*/ 56 w 160"/>
              <a:gd name="T17" fmla="*/ 48 h 160"/>
              <a:gd name="T18" fmla="*/ 80 w 160"/>
              <a:gd name="T19" fmla="*/ 24 h 160"/>
              <a:gd name="T20" fmla="*/ 80 w 160"/>
              <a:gd name="T21" fmla="*/ 138 h 160"/>
              <a:gd name="T22" fmla="*/ 32 w 160"/>
              <a:gd name="T23" fmla="*/ 112 h 160"/>
              <a:gd name="T24" fmla="*/ 80 w 160"/>
              <a:gd name="T25" fmla="*/ 87 h 160"/>
              <a:gd name="T26" fmla="*/ 128 w 160"/>
              <a:gd name="T27" fmla="*/ 112 h 160"/>
              <a:gd name="T28" fmla="*/ 80 w 160"/>
              <a:gd name="T29" fmla="*/ 13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160">
                <a:moveTo>
                  <a:pt x="80" y="0"/>
                </a:moveTo>
                <a:cubicBezTo>
                  <a:pt x="36" y="0"/>
                  <a:pt x="0" y="36"/>
                  <a:pt x="0" y="80"/>
                </a:cubicBezTo>
                <a:cubicBezTo>
                  <a:pt x="0" y="124"/>
                  <a:pt x="36" y="160"/>
                  <a:pt x="80" y="160"/>
                </a:cubicBezTo>
                <a:cubicBezTo>
                  <a:pt x="124" y="160"/>
                  <a:pt x="160" y="124"/>
                  <a:pt x="160" y="80"/>
                </a:cubicBezTo>
                <a:cubicBezTo>
                  <a:pt x="160" y="36"/>
                  <a:pt x="124" y="0"/>
                  <a:pt x="80" y="0"/>
                </a:cubicBezTo>
                <a:close/>
                <a:moveTo>
                  <a:pt x="80" y="24"/>
                </a:moveTo>
                <a:cubicBezTo>
                  <a:pt x="93" y="24"/>
                  <a:pt x="104" y="35"/>
                  <a:pt x="104" y="48"/>
                </a:cubicBezTo>
                <a:cubicBezTo>
                  <a:pt x="104" y="61"/>
                  <a:pt x="93" y="72"/>
                  <a:pt x="80" y="72"/>
                </a:cubicBezTo>
                <a:cubicBezTo>
                  <a:pt x="67" y="72"/>
                  <a:pt x="56" y="61"/>
                  <a:pt x="56" y="48"/>
                </a:cubicBezTo>
                <a:cubicBezTo>
                  <a:pt x="56" y="35"/>
                  <a:pt x="67" y="24"/>
                  <a:pt x="80" y="24"/>
                </a:cubicBezTo>
                <a:close/>
                <a:moveTo>
                  <a:pt x="80" y="138"/>
                </a:moveTo>
                <a:cubicBezTo>
                  <a:pt x="60" y="138"/>
                  <a:pt x="42" y="127"/>
                  <a:pt x="32" y="112"/>
                </a:cubicBezTo>
                <a:cubicBezTo>
                  <a:pt x="32" y="96"/>
                  <a:pt x="64" y="87"/>
                  <a:pt x="80" y="87"/>
                </a:cubicBezTo>
                <a:cubicBezTo>
                  <a:pt x="96" y="87"/>
                  <a:pt x="128" y="96"/>
                  <a:pt x="128" y="112"/>
                </a:cubicBezTo>
                <a:cubicBezTo>
                  <a:pt x="118" y="127"/>
                  <a:pt x="100" y="138"/>
                  <a:pt x="80" y="138"/>
                </a:cubicBezTo>
                <a:close/>
              </a:path>
            </a:pathLst>
          </a:custGeom>
          <a:solidFill>
            <a:srgbClr val="FFFFFF"/>
          </a:solidFill>
          <a:ln>
            <a:noFill/>
          </a:ln>
          <a:extLst/>
        </p:spPr>
        <p:txBody>
          <a:bodyPr vert="horz" wrap="square" lIns="60960" tIns="30480" rIns="60960" bIns="30480" numCol="1" anchor="t" anchorCtr="0" compatLnSpc="1">
            <a:prstTxWarp prst="textNoShape">
              <a:avLst/>
            </a:prstTxWarp>
          </a:bodyPr>
          <a:lstStyle/>
          <a:p>
            <a:endParaRPr lang="ja-JP" altLang="en-US" sz="1200" dirty="0"/>
          </a:p>
        </p:txBody>
      </p:sp>
    </p:spTree>
    <p:extLst>
      <p:ext uri="{BB962C8B-B14F-4D97-AF65-F5344CB8AC3E}">
        <p14:creationId xmlns:p14="http://schemas.microsoft.com/office/powerpoint/2010/main" val="35599718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ea typeface="Roboto Black" panose="02000000000000000000" pitchFamily="2" charset="0"/>
                <a:cs typeface="Calibri" panose="020F0502020204030204" pitchFamily="34" charset="0"/>
              </a:rPr>
              <a:t>What’s Test Double?</a:t>
            </a:r>
            <a:endParaRPr lang="en-US" altLang="ja-JP" dirty="0">
              <a:ea typeface="Roboto Black" panose="02000000000000000000" pitchFamily="2" charset="0"/>
              <a:cs typeface="Calibri" panose="020F0502020204030204" pitchFamily="34" charset="0"/>
            </a:endParaRP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90</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Test Double</a:t>
            </a:r>
          </a:p>
        </p:txBody>
      </p:sp>
      <p:sp>
        <p:nvSpPr>
          <p:cNvPr id="8" name="テキスト ボックス 7"/>
          <p:cNvSpPr txBox="1"/>
          <p:nvPr/>
        </p:nvSpPr>
        <p:spPr>
          <a:xfrm>
            <a:off x="491818" y="1073037"/>
            <a:ext cx="9109382" cy="5693866"/>
          </a:xfrm>
          <a:prstGeom prst="rect">
            <a:avLst/>
          </a:prstGeom>
          <a:noFill/>
        </p:spPr>
        <p:txBody>
          <a:bodyPr wrap="square" rtlCol="0">
            <a:spAutoFit/>
          </a:bodyPr>
          <a:lstStyle/>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In many cases, production code are depending on external libraries (e.g. apache-commons, java-servlet, etc.)</a:t>
            </a:r>
          </a:p>
          <a:p>
            <a:pPr algn="l"/>
            <a:endParaRPr kumimoji="1" lang="en-US" altLang="ja-JP" sz="2800" b="1" dirty="0">
              <a:latin typeface="Fujitsu Sans" panose="020B0404060202020204" pitchFamily="34" charset="0"/>
              <a:ea typeface="Meiryo UI" panose="020B0604030504040204" pitchFamily="50" charset="-128"/>
              <a:cs typeface="Meiryo UI" panose="020B0604030504040204" pitchFamily="50" charset="-128"/>
            </a:endParaRPr>
          </a:p>
          <a:p>
            <a:pPr algn="l"/>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If those libraries are hard to initialize/test, </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it makes extremely hard to create unit testing code</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e.g.)Loggers, Big </a:t>
            </a:r>
            <a:r>
              <a:rPr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big</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interface provided by F/W, big context</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In such case, to make easy to test, following techs are used</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Stub</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Mock</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Spy</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These are so called “Test Double”</a:t>
            </a:r>
            <a:endParaRPr kumimoji="1" lang="ja-JP" altLang="en-US" sz="28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00711810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ea typeface="Roboto Black" panose="02000000000000000000" pitchFamily="2" charset="0"/>
                <a:cs typeface="Calibri" panose="020F0502020204030204" pitchFamily="34" charset="0"/>
              </a:rPr>
              <a:t>Stub/Mock/Spy</a:t>
            </a:r>
            <a:endParaRPr lang="en-US" altLang="ja-JP" dirty="0">
              <a:ea typeface="Roboto Black" panose="02000000000000000000" pitchFamily="2" charset="0"/>
              <a:cs typeface="Calibri" panose="020F0502020204030204" pitchFamily="34" charset="0"/>
            </a:endParaRP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91</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Test Double</a:t>
            </a:r>
          </a:p>
        </p:txBody>
      </p:sp>
      <p:sp>
        <p:nvSpPr>
          <p:cNvPr id="8" name="テキスト ボックス 7"/>
          <p:cNvSpPr txBox="1"/>
          <p:nvPr/>
        </p:nvSpPr>
        <p:spPr>
          <a:xfrm>
            <a:off x="491818" y="1073037"/>
            <a:ext cx="9109382" cy="6124754"/>
          </a:xfrm>
          <a:prstGeom prst="rect">
            <a:avLst/>
          </a:prstGeom>
          <a:noFill/>
        </p:spPr>
        <p:txBody>
          <a:bodyPr wrap="square" rtlCol="0">
            <a:spAutoFit/>
          </a:bodyPr>
          <a:lstStyle/>
          <a:p>
            <a:pPr algn="l"/>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Stub</a:t>
            </a:r>
            <a:b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Stub</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has same interface with the depending library.</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And simply returns fixed values.</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Easy to implement.</a:t>
            </a:r>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Mock</a:t>
            </a:r>
            <a:b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2800" dirty="0" err="1" smtClean="0">
                <a:latin typeface="Fujitsu Sans" panose="020B0404060202020204" pitchFamily="34" charset="0"/>
                <a:ea typeface="Meiryo UI" panose="020B0604030504040204" pitchFamily="50" charset="-128"/>
                <a:cs typeface="Meiryo UI" panose="020B0604030504040204" pitchFamily="50" charset="-128"/>
              </a:rPr>
              <a:t>Mock</a:t>
            </a: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has same interface with the depending library.</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And if some method was called, confirm if the method was</a:t>
            </a:r>
            <a:b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2800" dirty="0" smtClean="0">
                <a:latin typeface="Fujitsu Sans" panose="020B0404060202020204" pitchFamily="34" charset="0"/>
                <a:ea typeface="Meiryo UI" panose="020B0604030504040204" pitchFamily="50" charset="-128"/>
                <a:cs typeface="Meiryo UI" panose="020B0604030504040204" pitchFamily="50" charset="-128"/>
              </a:rPr>
              <a:t>  called in appropriate way.</a:t>
            </a:r>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
            </a:r>
            <a:b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t>Spy</a:t>
            </a:r>
            <a:br>
              <a:rPr lang="en-US" altLang="ja-JP" sz="3200" b="1"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a:t>
            </a:r>
            <a:r>
              <a:rPr lang="en-US" altLang="ja-JP" sz="3200" dirty="0" err="1" smtClean="0">
                <a:latin typeface="Fujitsu Sans" panose="020B0404060202020204" pitchFamily="34" charset="0"/>
                <a:ea typeface="Meiryo UI" panose="020B0604030504040204" pitchFamily="50" charset="-128"/>
                <a:cs typeface="Meiryo UI" panose="020B0604030504040204" pitchFamily="50" charset="-128"/>
              </a:rPr>
              <a:t>Spy</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extended class of stub/mock and log the all</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events when method was called. </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  After executing test, it’s possible to get log and </a:t>
            </a:r>
            <a:r>
              <a:rPr lang="en-US" altLang="ja-JP" sz="3200" dirty="0" err="1" smtClean="0">
                <a:latin typeface="Fujitsu Sans" panose="020B0404060202020204" pitchFamily="34" charset="0"/>
                <a:ea typeface="Meiryo UI" panose="020B0604030504040204" pitchFamily="50" charset="-128"/>
                <a:cs typeface="Meiryo UI" panose="020B0604030504040204" pitchFamily="50" charset="-128"/>
              </a:rPr>
              <a:t>eval</a:t>
            </a:r>
            <a: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t>.</a:t>
            </a:r>
            <a:br>
              <a:rPr lang="en-US" altLang="ja-JP" sz="3200" dirty="0" smtClean="0">
                <a:latin typeface="Fujitsu Sans" panose="020B0404060202020204" pitchFamily="34" charset="0"/>
                <a:ea typeface="Meiryo UI" panose="020B0604030504040204" pitchFamily="50" charset="-128"/>
                <a:cs typeface="Meiryo UI" panose="020B0604030504040204" pitchFamily="50" charset="-128"/>
              </a:rPr>
            </a:br>
            <a:endParaRPr kumimoji="1" lang="ja-JP" altLang="en-US" sz="32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83783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ea typeface="Roboto Black" panose="02000000000000000000" pitchFamily="2" charset="0"/>
                <a:cs typeface="Calibri" panose="020F0502020204030204" pitchFamily="34" charset="0"/>
              </a:rPr>
              <a:t>jMockit</a:t>
            </a:r>
            <a:endParaRPr lang="en-US" altLang="ja-JP" dirty="0">
              <a:ea typeface="Roboto Black" panose="02000000000000000000" pitchFamily="2" charset="0"/>
              <a:cs typeface="Calibri" panose="020F0502020204030204" pitchFamily="34" charset="0"/>
            </a:endParaRPr>
          </a:p>
        </p:txBody>
      </p:sp>
      <p:sp>
        <p:nvSpPr>
          <p:cNvPr id="3" name="スライド番号プレースホルダー 2"/>
          <p:cNvSpPr>
            <a:spLocks noGrp="1"/>
          </p:cNvSpPr>
          <p:nvPr>
            <p:ph type="sldNum" sz="quarter" idx="10"/>
          </p:nvPr>
        </p:nvSpPr>
        <p:spPr/>
        <p:txBody>
          <a:bodyPr/>
          <a:lstStyle/>
          <a:p>
            <a:r>
              <a:rPr lang="en-US" altLang="ja-JP"/>
              <a:t>PAGE    </a:t>
            </a:r>
            <a:fld id="{08DF107D-060D-43D3-997D-8A34C269D30F}" type="slidenum">
              <a:rPr lang="en-US" altLang="ja-JP" smtClean="0"/>
              <a:pPr/>
              <a:t>92</a:t>
            </a:fld>
            <a:endParaRPr lang="en-US" altLang="ja-JP" dirty="0"/>
          </a:p>
        </p:txBody>
      </p:sp>
      <p:sp>
        <p:nvSpPr>
          <p:cNvPr id="44" name="右矢印 10">
            <a:extLst>
              <a:ext uri="{FF2B5EF4-FFF2-40B4-BE49-F238E27FC236}">
                <a16:creationId xmlns:a16="http://schemas.microsoft.com/office/drawing/2014/main" xmlns="" id="{02F9A9CC-4095-4F45-AED7-06FE3C86BE5E}"/>
              </a:ext>
            </a:extLst>
          </p:cNvPr>
          <p:cNvSpPr/>
          <p:nvPr/>
        </p:nvSpPr>
        <p:spPr bwMode="gray">
          <a:xfrm>
            <a:off x="0" y="693874"/>
            <a:ext cx="4511752" cy="227692"/>
          </a:xfrm>
          <a:prstGeom prst="rightArrow">
            <a:avLst>
              <a:gd name="adj1" fmla="val 100000"/>
              <a:gd name="adj2" fmla="val 50000"/>
            </a:avLst>
          </a:prstGeom>
          <a:solidFill>
            <a:schemeClr val="accent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800" dirty="0">
                <a:latin typeface="Fujitsu Sans" panose="020B0404060202020204" pitchFamily="34" charset="0"/>
                <a:ea typeface="Roboto Black" panose="02000000000000000000" pitchFamily="2" charset="0"/>
                <a:cs typeface="Calibri" panose="020F0502020204030204" pitchFamily="34" charset="0"/>
              </a:rPr>
              <a:t>Test Double</a:t>
            </a:r>
          </a:p>
        </p:txBody>
      </p:sp>
      <p:sp>
        <p:nvSpPr>
          <p:cNvPr id="8" name="テキスト ボックス 7"/>
          <p:cNvSpPr txBox="1"/>
          <p:nvPr/>
        </p:nvSpPr>
        <p:spPr>
          <a:xfrm>
            <a:off x="491818" y="1365424"/>
            <a:ext cx="9109382" cy="584775"/>
          </a:xfrm>
          <a:prstGeom prst="rect">
            <a:avLst/>
          </a:prstGeom>
          <a:noFill/>
        </p:spPr>
        <p:txBody>
          <a:bodyPr wrap="square" rtlCol="0">
            <a:spAutoFit/>
          </a:bodyPr>
          <a:lstStyle/>
          <a:p>
            <a:pPr algn="l"/>
            <a:r>
              <a:rPr lang="en-US" altLang="ja-JP" sz="3200" b="1" smtClean="0">
                <a:latin typeface="Fujitsu Sans" panose="020B0404060202020204" pitchFamily="34" charset="0"/>
                <a:ea typeface="Meiryo UI" panose="020B0604030504040204" pitchFamily="50" charset="-128"/>
                <a:cs typeface="Meiryo UI" panose="020B0604030504040204" pitchFamily="50" charset="-128"/>
              </a:rPr>
              <a:t>Enables you to create Test Doubles easily.</a:t>
            </a:r>
            <a:endParaRPr kumimoji="1" lang="ja-JP" altLang="en-US" sz="3200" dirty="0" err="1" smtClean="0">
              <a:latin typeface="Fujitsu Sans" panose="020B0404060202020204" pitchFamily="34" charset="0"/>
              <a:ea typeface="Meiryo UI" panose="020B0604030504040204" pitchFamily="50" charset="-128"/>
              <a:cs typeface="Meiryo UI" panose="020B0604030504040204" pitchFamily="50" charset="-128"/>
            </a:endParaRPr>
          </a:p>
        </p:txBody>
      </p:sp>
      <p:sp>
        <p:nvSpPr>
          <p:cNvPr id="4" name="正方形/長方形 3"/>
          <p:cNvSpPr/>
          <p:nvPr/>
        </p:nvSpPr>
        <p:spPr>
          <a:xfrm>
            <a:off x="773842" y="3168396"/>
            <a:ext cx="7993791" cy="584775"/>
          </a:xfrm>
          <a:prstGeom prst="rect">
            <a:avLst/>
          </a:prstGeom>
        </p:spPr>
        <p:txBody>
          <a:bodyPr wrap="none">
            <a:spAutoFit/>
          </a:bodyPr>
          <a:lstStyle/>
          <a:p>
            <a:r>
              <a:rPr lang="en-US" altLang="ja-JP" sz="3200" dirty="0">
                <a:solidFill>
                  <a:schemeClr val="tx1"/>
                </a:solidFill>
                <a:latin typeface="+mn-lt"/>
              </a:rPr>
              <a:t>http://jmockit.github.io/tutorial/Mocking.html</a:t>
            </a:r>
            <a:endParaRPr lang="en-US" altLang="ja-JP" sz="3200" b="0" dirty="0">
              <a:solidFill>
                <a:schemeClr val="tx1"/>
              </a:solidFill>
              <a:effectLst/>
              <a:latin typeface="+mn-lt"/>
            </a:endParaRPr>
          </a:p>
        </p:txBody>
      </p:sp>
    </p:spTree>
    <p:extLst>
      <p:ext uri="{BB962C8B-B14F-4D97-AF65-F5344CB8AC3E}">
        <p14:creationId xmlns:p14="http://schemas.microsoft.com/office/powerpoint/2010/main" val="104035653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326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F_Tool_3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ユーザー定義 2">
      <a:majorFont>
        <a:latin typeface="Fujitsu Sans"/>
        <a:ea typeface="ＭＳ Ｐゴシック"/>
        <a:cs typeface=""/>
      </a:majorFont>
      <a:minorFont>
        <a:latin typeface="Fujitsu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cap="flat" cmpd="sng" algn="ctr">
          <a:solidFill>
            <a:srgbClr val="B1B1AC"/>
          </a:solidFill>
          <a:prstDash val="solid"/>
          <a:round/>
          <a:headEnd type="none" w="med" len="med"/>
          <a:tailEnd type="none" w="med" len="med"/>
        </a:ln>
        <a:effectLst>
          <a:outerShdw blurRad="50800" dist="38100" dir="2700000" algn="tl" rotWithShape="0">
            <a:prstClr val="black">
              <a:alpha val="40000"/>
            </a:prstClr>
          </a:outerShdw>
        </a:effectLst>
        <a:extLst/>
      </a:spPr>
      <a:bodyPr vert="horz" wrap="none" lIns="91440" tIns="45720" rIns="91440" bIns="45720" numCol="1" rtlCol="0" anchor="ctr" anchorCtr="0" compatLnSpc="1">
        <a:prstTxWarp prst="textNoShape">
          <a:avLst/>
        </a:prstTxWarp>
      </a:bodyPr>
      <a:lstStyle>
        <a:defPPr algn="l">
          <a:defRPr sz="2400" dirty="0" smtClean="0">
            <a:latin typeface="Fujitsu Sans" panose="020B0404060202020204" pitchFamily="34" charset="0"/>
            <a:ea typeface="Meiryo UI" panose="020B0604030504040204" pitchFamily="50" charset="-128"/>
          </a:defRPr>
        </a:defPPr>
      </a:lstStyle>
    </a:spDef>
    <a:lnDef>
      <a:spPr bwMode="auto">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arrow" w="lg"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a:lstStyle/>
    </a:lnDef>
    <a:txDef>
      <a:spPr>
        <a:noFill/>
      </a:spPr>
      <a:bodyPr wrap="square" rtlCol="0">
        <a:spAutoFit/>
      </a:bodyPr>
      <a:lstStyle>
        <a:defPPr algn="l">
          <a:defRPr kumimoji="1" dirty="0" err="1" smtClean="0">
            <a:latin typeface="Fujitsu Sans" panose="020B0404060202020204" pitchFamily="34" charset="0"/>
            <a:ea typeface="Meiryo UI" panose="020B0604030504040204" pitchFamily="50" charset="-128"/>
            <a:cs typeface="Meiryo UI" panose="020B0604030504040204" pitchFamily="50" charset="-128"/>
          </a:defRPr>
        </a:defPPr>
      </a:lstStyle>
    </a:txDef>
  </a:objectDefaults>
  <a:extraClrSchemeLst>
    <a:extraClrScheme>
      <a:clrScheme name="F_Tool_3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7595</Words>
  <Application>Microsoft Office PowerPoint</Application>
  <PresentationFormat>A4 210 x 297 mm</PresentationFormat>
  <Paragraphs>1939</Paragraphs>
  <Slides>94</Slides>
  <Notes>80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94</vt:i4>
      </vt:variant>
    </vt:vector>
  </HeadingPairs>
  <TitlesOfParts>
    <vt:vector size="102" baseType="lpstr">
      <vt:lpstr>Meiryo UI</vt:lpstr>
      <vt:lpstr>ＭＳ Ｐゴシック</vt:lpstr>
      <vt:lpstr>Roboto Black</vt:lpstr>
      <vt:lpstr>Arial</vt:lpstr>
      <vt:lpstr>Calibri</vt:lpstr>
      <vt:lpstr>Fujitsu Sans</vt:lpstr>
      <vt:lpstr>Wingdings</vt:lpstr>
      <vt:lpstr>F_Tool_3_JA_R</vt:lpstr>
      <vt:lpstr>DADock Bootcamp for Developers</vt:lpstr>
      <vt:lpstr>PowerPoint プレゼンテーション</vt:lpstr>
      <vt:lpstr>About This Course</vt:lpstr>
      <vt:lpstr>Position in entire courses</vt:lpstr>
      <vt:lpstr>Agenda</vt:lpstr>
      <vt:lpstr>PowerPoint プレゼンテーション</vt:lpstr>
      <vt:lpstr>What’s Unit Test?</vt:lpstr>
      <vt:lpstr>Position in CI</vt:lpstr>
      <vt:lpstr>Position in CI</vt:lpstr>
      <vt:lpstr>Merits of Automated Test</vt:lpstr>
      <vt:lpstr>For whom Automated Unit Test?</vt:lpstr>
      <vt:lpstr>De-merits of Automated Test</vt:lpstr>
      <vt:lpstr>For those who are NOT developers(PM, Manager)</vt:lpstr>
      <vt:lpstr>For those who are developers</vt:lpstr>
      <vt:lpstr>Column : Clean Code that Works</vt:lpstr>
      <vt:lpstr>Column : Clean Code that Works</vt:lpstr>
      <vt:lpstr>Column : Words from a JP famous test engineer</vt:lpstr>
      <vt:lpstr>PowerPoint プレゼンテーション</vt:lpstr>
      <vt:lpstr>Important Things to Implement Test Code</vt:lpstr>
      <vt:lpstr>Important Things to Implement Test Code</vt:lpstr>
      <vt:lpstr>Important Things to Implement Test Code</vt:lpstr>
      <vt:lpstr>Important Things to Implement Test Code</vt:lpstr>
      <vt:lpstr>Important Things to Implement Test Code</vt:lpstr>
      <vt:lpstr>PowerPoint プレゼンテーション</vt:lpstr>
      <vt:lpstr>Overview (1/2)</vt:lpstr>
      <vt:lpstr>Overview (2/2)</vt:lpstr>
      <vt:lpstr>Appendix : Categories of test supporting tools</vt:lpstr>
      <vt:lpstr>Appendix : xUnit Testing Frameworks</vt:lpstr>
      <vt:lpstr>Appendix : JUnit XML format</vt:lpstr>
      <vt:lpstr>Note: JUnit 5</vt:lpstr>
      <vt:lpstr>Note: JUnit 5</vt:lpstr>
      <vt:lpstr>Position in CI/CD Pipeline</vt:lpstr>
      <vt:lpstr>PowerPoint プレゼンテーション</vt:lpstr>
      <vt:lpstr>How to Install?</vt:lpstr>
      <vt:lpstr>How to Install JUnit 4 with Gradle?(1/3)</vt:lpstr>
      <vt:lpstr>How to Install JUnit 4 with Gradle?(2/3)</vt:lpstr>
      <vt:lpstr>How to Install JUnit 4 with Gradle?(3/3)</vt:lpstr>
      <vt:lpstr>How to Install JUnit 5 with Gradle?(1/3)</vt:lpstr>
      <vt:lpstr>How to Install JUnit 5 with Gradle?(2/2)</vt:lpstr>
      <vt:lpstr>Check the Result</vt:lpstr>
      <vt:lpstr>PowerPoint プレゼンテーション</vt:lpstr>
      <vt:lpstr>A Simple Example of Test Code(JUnit 4)</vt:lpstr>
      <vt:lpstr>A Simple Example of Test Code(JUnit 4)</vt:lpstr>
      <vt:lpstr>A Simple Example of Test Code(JUnit 5)</vt:lpstr>
      <vt:lpstr>The name of Test Class</vt:lpstr>
      <vt:lpstr>The name of Test Method(JUnit 4)</vt:lpstr>
      <vt:lpstr>The name of Test Method(JUnit 5)</vt:lpstr>
      <vt:lpstr>4 Phase Testing</vt:lpstr>
      <vt:lpstr>PowerPoint プレゼンテーション</vt:lpstr>
      <vt:lpstr>What’s assertion?</vt:lpstr>
      <vt:lpstr>What’s assertion?</vt:lpstr>
      <vt:lpstr>Ref : assertThat</vt:lpstr>
      <vt:lpstr>Ref : Grouping Assertions</vt:lpstr>
      <vt:lpstr>Ref : Useful Annotations</vt:lpstr>
      <vt:lpstr>Important : Red-Green Refactoring</vt:lpstr>
      <vt:lpstr>PowerPoint プレゼンテーション</vt:lpstr>
      <vt:lpstr>Production code</vt:lpstr>
      <vt:lpstr>Production code</vt:lpstr>
      <vt:lpstr>Grouping Test Cases(1/2)</vt:lpstr>
      <vt:lpstr>Grouping Test Cases(2/2)</vt:lpstr>
      <vt:lpstr>Pattern 1. Group By Method of Production Code</vt:lpstr>
      <vt:lpstr>Pattern 1. Group By Method of Production Code</vt:lpstr>
      <vt:lpstr>Pattern 2. Group By Status</vt:lpstr>
      <vt:lpstr>Pattern 2. Group By Status</vt:lpstr>
      <vt:lpstr>Create Grouped Test Code by JUnit4 (1/5)</vt:lpstr>
      <vt:lpstr>Create Grouped Test Code by JUnit4 (2/5)</vt:lpstr>
      <vt:lpstr>Create Grouped Test Code by JUnit4 (3/5)</vt:lpstr>
      <vt:lpstr>Create Grouped Test Code by JUnit4 (4/5)</vt:lpstr>
      <vt:lpstr>Create Grouped Test Code by JUnit4 (5/5)</vt:lpstr>
      <vt:lpstr>Create Grouped Test Code by JUnit5 (1/5)</vt:lpstr>
      <vt:lpstr>Create Grouped Test Code by JUnit5 (2/5)</vt:lpstr>
      <vt:lpstr>Create Grouped Test Code by JUnit5 (3/5)</vt:lpstr>
      <vt:lpstr>Create Grouped Test Code by JUnit5 (4/5)</vt:lpstr>
      <vt:lpstr>Create Grouped Test Code by JUnit5 (5/5)</vt:lpstr>
      <vt:lpstr>Conclusion</vt:lpstr>
      <vt:lpstr>PowerPoint プレゼンテーション</vt:lpstr>
      <vt:lpstr>What’s Test Fixture?</vt:lpstr>
      <vt:lpstr>Some patterns to handle Test Fixture</vt:lpstr>
      <vt:lpstr>PowerPoint プレゼンテーション</vt:lpstr>
      <vt:lpstr>What’s Slow Test Problem</vt:lpstr>
      <vt:lpstr>How to deal with Slow Test Problem?</vt:lpstr>
      <vt:lpstr>Categorized Testing</vt:lpstr>
      <vt:lpstr>Test in Parallel</vt:lpstr>
      <vt:lpstr>PowerPoint プレゼンテーション</vt:lpstr>
      <vt:lpstr>Testing Exception Cases</vt:lpstr>
      <vt:lpstr>Assumption</vt:lpstr>
      <vt:lpstr>Ignore</vt:lpstr>
      <vt:lpstr>Parameterized Testing</vt:lpstr>
      <vt:lpstr>Rule</vt:lpstr>
      <vt:lpstr>PowerPoint プレゼンテーション</vt:lpstr>
      <vt:lpstr>What’s Test Double?</vt:lpstr>
      <vt:lpstr>Stub/Mock/Spy</vt:lpstr>
      <vt:lpstr>jMockit</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2001-12-20T12:02:52Z</dcterms:created>
  <dcterms:modified xsi:type="dcterms:W3CDTF">2018-10-16T12:57:50Z</dcterms:modified>
</cp:coreProperties>
</file>