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6" r:id="rId1"/>
  </p:sldMasterIdLst>
  <p:notesMasterIdLst>
    <p:notesMasterId r:id="rId101"/>
  </p:notesMasterIdLst>
  <p:handoutMasterIdLst>
    <p:handoutMasterId r:id="rId102"/>
  </p:handoutMasterIdLst>
  <p:sldIdLst>
    <p:sldId id="1391" r:id="rId2"/>
    <p:sldId id="1400" r:id="rId3"/>
    <p:sldId id="1401" r:id="rId4"/>
    <p:sldId id="1403" r:id="rId5"/>
    <p:sldId id="1396" r:id="rId6"/>
    <p:sldId id="1410" r:id="rId7"/>
    <p:sldId id="1448" r:id="rId8"/>
    <p:sldId id="1492" r:id="rId9"/>
    <p:sldId id="1493" r:id="rId10"/>
    <p:sldId id="1494" r:id="rId11"/>
    <p:sldId id="1495" r:id="rId12"/>
    <p:sldId id="1496" r:id="rId13"/>
    <p:sldId id="1447" r:id="rId14"/>
    <p:sldId id="1497" r:id="rId15"/>
    <p:sldId id="1498" r:id="rId16"/>
    <p:sldId id="1572" r:id="rId17"/>
    <p:sldId id="1499" r:id="rId18"/>
    <p:sldId id="1500" r:id="rId19"/>
    <p:sldId id="1501" r:id="rId20"/>
    <p:sldId id="1502" r:id="rId21"/>
    <p:sldId id="1503" r:id="rId22"/>
    <p:sldId id="1504" r:id="rId23"/>
    <p:sldId id="1505" r:id="rId24"/>
    <p:sldId id="1449" r:id="rId25"/>
    <p:sldId id="1506" r:id="rId26"/>
    <p:sldId id="1507" r:id="rId27"/>
    <p:sldId id="1508" r:id="rId28"/>
    <p:sldId id="1509" r:id="rId29"/>
    <p:sldId id="1510" r:id="rId30"/>
    <p:sldId id="1511" r:id="rId31"/>
    <p:sldId id="1512" r:id="rId32"/>
    <p:sldId id="1513" r:id="rId33"/>
    <p:sldId id="1578" r:id="rId34"/>
    <p:sldId id="1514" r:id="rId35"/>
    <p:sldId id="1515" r:id="rId36"/>
    <p:sldId id="1573" r:id="rId37"/>
    <p:sldId id="1516" r:id="rId38"/>
    <p:sldId id="1574" r:id="rId39"/>
    <p:sldId id="1579" r:id="rId40"/>
    <p:sldId id="1517" r:id="rId41"/>
    <p:sldId id="1518" r:id="rId42"/>
    <p:sldId id="1519" r:id="rId43"/>
    <p:sldId id="1520" r:id="rId44"/>
    <p:sldId id="1521" r:id="rId45"/>
    <p:sldId id="1522" r:id="rId46"/>
    <p:sldId id="1523" r:id="rId47"/>
    <p:sldId id="1577" r:id="rId48"/>
    <p:sldId id="1580" r:id="rId49"/>
    <p:sldId id="1576" r:id="rId50"/>
    <p:sldId id="1581" r:id="rId51"/>
    <p:sldId id="1575" r:id="rId52"/>
    <p:sldId id="1526" r:id="rId53"/>
    <p:sldId id="1527" r:id="rId54"/>
    <p:sldId id="1528" r:id="rId55"/>
    <p:sldId id="1529" r:id="rId56"/>
    <p:sldId id="1530" r:id="rId57"/>
    <p:sldId id="1531" r:id="rId58"/>
    <p:sldId id="1532" r:id="rId59"/>
    <p:sldId id="1533" r:id="rId60"/>
    <p:sldId id="1534" r:id="rId61"/>
    <p:sldId id="1535" r:id="rId62"/>
    <p:sldId id="1536" r:id="rId63"/>
    <p:sldId id="1582" r:id="rId64"/>
    <p:sldId id="1583" r:id="rId65"/>
    <p:sldId id="1537" r:id="rId66"/>
    <p:sldId id="1538" r:id="rId67"/>
    <p:sldId id="1539" r:id="rId68"/>
    <p:sldId id="1540" r:id="rId69"/>
    <p:sldId id="1541" r:id="rId70"/>
    <p:sldId id="1542" r:id="rId71"/>
    <p:sldId id="1543" r:id="rId72"/>
    <p:sldId id="1544" r:id="rId73"/>
    <p:sldId id="1545" r:id="rId74"/>
    <p:sldId id="1546" r:id="rId75"/>
    <p:sldId id="1547" r:id="rId76"/>
    <p:sldId id="1548" r:id="rId77"/>
    <p:sldId id="1549" r:id="rId78"/>
    <p:sldId id="1550" r:id="rId79"/>
    <p:sldId id="1551" r:id="rId80"/>
    <p:sldId id="1552" r:id="rId81"/>
    <p:sldId id="1553" r:id="rId82"/>
    <p:sldId id="1554" r:id="rId83"/>
    <p:sldId id="1555" r:id="rId84"/>
    <p:sldId id="1556" r:id="rId85"/>
    <p:sldId id="1557" r:id="rId86"/>
    <p:sldId id="1558" r:id="rId87"/>
    <p:sldId id="1559" r:id="rId88"/>
    <p:sldId id="1560" r:id="rId89"/>
    <p:sldId id="1561" r:id="rId90"/>
    <p:sldId id="1562" r:id="rId91"/>
    <p:sldId id="1563" r:id="rId92"/>
    <p:sldId id="1564" r:id="rId93"/>
    <p:sldId id="1565" r:id="rId94"/>
    <p:sldId id="1566" r:id="rId95"/>
    <p:sldId id="1567" r:id="rId96"/>
    <p:sldId id="1568" r:id="rId97"/>
    <p:sldId id="1570" r:id="rId98"/>
    <p:sldId id="1571" r:id="rId99"/>
    <p:sldId id="1388" r:id="rId100"/>
  </p:sldIdLst>
  <p:sldSz cx="9906000" cy="6858000" type="A4"/>
  <p:notesSz cx="9866313" cy="6735763"/>
  <p:defaultTex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612" userDrawn="1">
          <p15:clr>
            <a:srgbClr val="A4A3A4"/>
          </p15:clr>
        </p15:guide>
        <p15:guide id="2" orient="horz" pos="3900" userDrawn="1">
          <p15:clr>
            <a:srgbClr val="A4A3A4"/>
          </p15:clr>
        </p15:guide>
        <p15:guide id="3" pos="239" userDrawn="1">
          <p15:clr>
            <a:srgbClr val="A4A3A4"/>
          </p15:clr>
        </p15:guide>
        <p15:guide id="4" pos="3121" userDrawn="1">
          <p15:clr>
            <a:srgbClr val="A4A3A4"/>
          </p15:clr>
        </p15:guide>
        <p15:guide id="5" pos="5998" userDrawn="1">
          <p15:clr>
            <a:srgbClr val="A4A3A4"/>
          </p15:clr>
        </p15:guide>
      </p15:sldGuideLst>
    </p:ext>
    <p:ext uri="{2D200454-40CA-4A62-9FC3-DE9A4176ACB9}">
      <p15:notesGuideLst xmlns:p15="http://schemas.microsoft.com/office/powerpoint/2012/main">
        <p15:guide id="1" orient="horz" pos="2122" userDrawn="1">
          <p15:clr>
            <a:srgbClr val="A4A3A4"/>
          </p15:clr>
        </p15:guide>
        <p15:guide id="2" pos="310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D0D"/>
    <a:srgbClr val="F6E6E8"/>
    <a:srgbClr val="E60000"/>
    <a:srgbClr val="FFFFFF"/>
    <a:srgbClr val="FF4343"/>
    <a:srgbClr val="1782DB"/>
    <a:srgbClr val="008200"/>
    <a:srgbClr val="005EA4"/>
    <a:srgbClr val="0066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82" autoAdjust="0"/>
    <p:restoredTop sz="59769" autoAdjust="0"/>
  </p:normalViewPr>
  <p:slideViewPr>
    <p:cSldViewPr snapToGrid="0" snapToObjects="1" showGuides="1">
      <p:cViewPr varScale="1">
        <p:scale>
          <a:sx n="38" d="100"/>
          <a:sy n="38" d="100"/>
        </p:scale>
        <p:origin x="2196" y="52"/>
      </p:cViewPr>
      <p:guideLst>
        <p:guide orient="horz" pos="612"/>
        <p:guide orient="horz" pos="3900"/>
        <p:guide pos="239"/>
        <p:guide pos="3121"/>
        <p:guide pos="5998"/>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7776"/>
    </p:cViewPr>
  </p:sorterViewPr>
  <p:notesViewPr>
    <p:cSldViewPr snapToGrid="0" snapToObjects="1" showGuides="1">
      <p:cViewPr varScale="1">
        <p:scale>
          <a:sx n="128" d="100"/>
          <a:sy n="128" d="100"/>
        </p:scale>
        <p:origin x="150" y="204"/>
      </p:cViewPr>
      <p:guideLst>
        <p:guide orient="horz" pos="2122"/>
        <p:guide pos="310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5587917" y="1"/>
            <a:ext cx="4278397"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43" tIns="45674" rIns="91343" bIns="45674" numCol="1" anchor="t" anchorCtr="0" compatLnSpc="1">
            <a:prstTxWarp prst="textNoShape">
              <a:avLst/>
            </a:prstTxWarp>
          </a:bodyPr>
          <a:lstStyle>
            <a:lvl1pPr algn="r" defTabSz="914406" fontAlgn="base">
              <a:defRPr sz="1200">
                <a:solidFill>
                  <a:schemeClr val="tx1"/>
                </a:solidFill>
              </a:defRPr>
            </a:lvl1pPr>
          </a:lstStyle>
          <a:p>
            <a:endParaRPr lang="en-US" altLang="ja-JP"/>
          </a:p>
        </p:txBody>
      </p:sp>
      <p:sp>
        <p:nvSpPr>
          <p:cNvPr id="7171" name="Rectangle 3"/>
          <p:cNvSpPr>
            <a:spLocks noGrp="1" noChangeArrowheads="1"/>
          </p:cNvSpPr>
          <p:nvPr>
            <p:ph type="dt" sz="quarter" idx="1"/>
          </p:nvPr>
        </p:nvSpPr>
        <p:spPr bwMode="auto">
          <a:xfrm>
            <a:off x="0" y="1"/>
            <a:ext cx="4278397"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43" tIns="45674" rIns="91343" bIns="45674" numCol="1" anchor="t" anchorCtr="0" compatLnSpc="1">
            <a:prstTxWarp prst="textNoShape">
              <a:avLst/>
            </a:prstTxWarp>
          </a:bodyPr>
          <a:lstStyle>
            <a:lvl1pPr algn="l" defTabSz="914406">
              <a:defRPr sz="1200" b="1">
                <a:solidFill>
                  <a:srgbClr val="4D4D4D"/>
                </a:solidFill>
              </a:defRPr>
            </a:lvl1pPr>
          </a:lstStyle>
          <a:p>
            <a:endParaRPr lang="en-US" altLang="ja-JP"/>
          </a:p>
        </p:txBody>
      </p:sp>
      <p:sp>
        <p:nvSpPr>
          <p:cNvPr id="7172" name="Rectangle 4"/>
          <p:cNvSpPr>
            <a:spLocks noGrp="1" noChangeArrowheads="1"/>
          </p:cNvSpPr>
          <p:nvPr>
            <p:ph type="ftr" sz="quarter" idx="2"/>
          </p:nvPr>
        </p:nvSpPr>
        <p:spPr bwMode="auto">
          <a:xfrm>
            <a:off x="0" y="6399525"/>
            <a:ext cx="4278397"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43" tIns="45674" rIns="91343" bIns="45674" numCol="1" anchor="b" anchorCtr="0" compatLnSpc="1">
            <a:prstTxWarp prst="textNoShape">
              <a:avLst/>
            </a:prstTxWarp>
          </a:bodyPr>
          <a:lstStyle>
            <a:lvl1pPr algn="l" defTabSz="914406" fontAlgn="base">
              <a:defRPr sz="1000">
                <a:solidFill>
                  <a:schemeClr val="tx1"/>
                </a:solidFill>
              </a:defRPr>
            </a:lvl1pPr>
          </a:lstStyle>
          <a:p>
            <a:r>
              <a:rPr lang="en-US" altLang="ja-JP" dirty="0"/>
              <a:t>Copyright 2017-2018 FUJITSU LIMITED</a:t>
            </a:r>
          </a:p>
        </p:txBody>
      </p:sp>
      <p:sp>
        <p:nvSpPr>
          <p:cNvPr id="7173" name="Rectangle 5"/>
          <p:cNvSpPr>
            <a:spLocks noGrp="1" noChangeArrowheads="1"/>
          </p:cNvSpPr>
          <p:nvPr>
            <p:ph type="sldNum" sz="quarter" idx="3"/>
          </p:nvPr>
        </p:nvSpPr>
        <p:spPr bwMode="auto">
          <a:xfrm>
            <a:off x="5587917" y="6399525"/>
            <a:ext cx="4278397"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343" tIns="45674" rIns="91343" bIns="45674" numCol="1" anchor="b" anchorCtr="0" compatLnSpc="1">
            <a:prstTxWarp prst="textNoShape">
              <a:avLst/>
            </a:prstTxWarp>
          </a:bodyPr>
          <a:lstStyle>
            <a:lvl1pPr algn="r" defTabSz="914406" fontAlgn="base">
              <a:defRPr sz="1000">
                <a:solidFill>
                  <a:schemeClr val="tx1"/>
                </a:solidFill>
              </a:defRPr>
            </a:lvl1pPr>
          </a:lstStyle>
          <a:p>
            <a:fld id="{FAA1955A-3BA7-44A3-9070-D3F87D3C54DE}" type="slidenum">
              <a:rPr lang="en-US" altLang="ja-JP"/>
              <a:pPr/>
              <a:t>‹#›</a:t>
            </a:fld>
            <a:endParaRPr lang="en-US" altLang="ja-JP"/>
          </a:p>
        </p:txBody>
      </p:sp>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307604928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bwMode="auto">
          <a:xfrm>
            <a:off x="5587917" y="1"/>
            <a:ext cx="4278397"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62" tIns="45683" rIns="91362" bIns="45683" numCol="1" anchor="t" anchorCtr="0" compatLnSpc="1">
            <a:prstTxWarp prst="textNoShape">
              <a:avLst/>
            </a:prstTxWarp>
          </a:bodyPr>
          <a:lstStyle>
            <a:lvl1pPr algn="l" defTabSz="914406" fontAlgn="base">
              <a:defRPr sz="1200">
                <a:solidFill>
                  <a:schemeClr val="tx1"/>
                </a:solidFill>
              </a:defRPr>
            </a:lvl1pPr>
          </a:lstStyle>
          <a:p>
            <a:endParaRPr lang="en-US" altLang="ja-JP"/>
          </a:p>
        </p:txBody>
      </p:sp>
      <p:sp>
        <p:nvSpPr>
          <p:cNvPr id="72707" name="Rectangle 3"/>
          <p:cNvSpPr>
            <a:spLocks noGrp="1" noChangeArrowheads="1"/>
          </p:cNvSpPr>
          <p:nvPr>
            <p:ph type="dt" idx="1"/>
          </p:nvPr>
        </p:nvSpPr>
        <p:spPr bwMode="auto">
          <a:xfrm>
            <a:off x="0" y="1"/>
            <a:ext cx="4279972"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62" tIns="45683" rIns="91362" bIns="45683" numCol="1" anchor="t" anchorCtr="0" compatLnSpc="1">
            <a:prstTxWarp prst="textNoShape">
              <a:avLst/>
            </a:prstTxWarp>
          </a:bodyPr>
          <a:lstStyle>
            <a:lvl1pPr algn="l" defTabSz="914406">
              <a:defRPr sz="1000" b="1">
                <a:solidFill>
                  <a:srgbClr val="4D4D4D"/>
                </a:solidFill>
              </a:defRPr>
            </a:lvl1pPr>
          </a:lstStyle>
          <a:p>
            <a:endParaRPr lang="en-US" altLang="ja-JP"/>
          </a:p>
        </p:txBody>
      </p:sp>
      <p:sp>
        <p:nvSpPr>
          <p:cNvPr id="72708" name="Rectangle 4"/>
          <p:cNvSpPr>
            <a:spLocks noGrp="1" noRot="1" noChangeAspect="1" noChangeArrowheads="1" noTextEdit="1"/>
          </p:cNvSpPr>
          <p:nvPr>
            <p:ph type="sldImg" idx="2"/>
          </p:nvPr>
        </p:nvSpPr>
        <p:spPr bwMode="auto">
          <a:xfrm>
            <a:off x="3106738" y="504825"/>
            <a:ext cx="3651250" cy="25273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2709" name="Rectangle 5"/>
          <p:cNvSpPr>
            <a:spLocks noGrp="1" noChangeArrowheads="1"/>
          </p:cNvSpPr>
          <p:nvPr>
            <p:ph type="body" sz="quarter" idx="3"/>
          </p:nvPr>
        </p:nvSpPr>
        <p:spPr bwMode="auto">
          <a:xfrm>
            <a:off x="986474" y="3198977"/>
            <a:ext cx="7893366" cy="3032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62" tIns="45683" rIns="91362" bIns="45683"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2710" name="Rectangle 6"/>
          <p:cNvSpPr>
            <a:spLocks noGrp="1" noChangeArrowheads="1"/>
          </p:cNvSpPr>
          <p:nvPr>
            <p:ph type="ftr" sz="quarter" idx="4"/>
          </p:nvPr>
        </p:nvSpPr>
        <p:spPr bwMode="auto">
          <a:xfrm>
            <a:off x="0" y="6397954"/>
            <a:ext cx="4278397"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62" tIns="45683" rIns="91362" bIns="45683" numCol="1" anchor="b" anchorCtr="0" compatLnSpc="1">
            <a:prstTxWarp prst="textNoShape">
              <a:avLst/>
            </a:prstTxWarp>
          </a:bodyPr>
          <a:lstStyle>
            <a:lvl1pPr algn="l" defTabSz="914406" fontAlgn="base">
              <a:defRPr sz="1000">
                <a:solidFill>
                  <a:schemeClr val="tx1"/>
                </a:solidFill>
              </a:defRPr>
            </a:lvl1pPr>
          </a:lstStyle>
          <a:p>
            <a:r>
              <a:rPr lang="en-US" altLang="ja-JP" dirty="0"/>
              <a:t>Copyright 2017-2018 FUJITSU LIMITED</a:t>
            </a:r>
          </a:p>
        </p:txBody>
      </p:sp>
      <p:sp>
        <p:nvSpPr>
          <p:cNvPr id="72711" name="Rectangle 7"/>
          <p:cNvSpPr>
            <a:spLocks noGrp="1" noChangeArrowheads="1"/>
          </p:cNvSpPr>
          <p:nvPr>
            <p:ph type="sldNum" sz="quarter" idx="5"/>
          </p:nvPr>
        </p:nvSpPr>
        <p:spPr bwMode="auto">
          <a:xfrm>
            <a:off x="5584765" y="6397954"/>
            <a:ext cx="4279972"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62" tIns="45683" rIns="91362" bIns="45683" numCol="1" anchor="b" anchorCtr="0" compatLnSpc="1">
            <a:prstTxWarp prst="textNoShape">
              <a:avLst/>
            </a:prstTxWarp>
          </a:bodyPr>
          <a:lstStyle>
            <a:lvl1pPr algn="r" defTabSz="914406" fontAlgn="base">
              <a:defRPr sz="1000">
                <a:solidFill>
                  <a:schemeClr val="tx1"/>
                </a:solidFill>
              </a:defRPr>
            </a:lvl1pPr>
          </a:lstStyle>
          <a:p>
            <a:fld id="{05CC6113-37AD-4820-99A8-E5778F57E610}" type="slidenum">
              <a:rPr lang="en-US" altLang="ja-JP"/>
              <a:pPr/>
              <a:t>‹#›</a:t>
            </a:fld>
            <a:endParaRPr lang="en-US" altLang="ja-JP"/>
          </a:p>
        </p:txBody>
      </p:sp>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3185708635"/>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0</a:t>
            </a:fld>
            <a:endParaRPr lang="en-US" altLang="ja-JP"/>
          </a:p>
        </p:txBody>
      </p:sp>
    </p:spTree>
    <p:extLst>
      <p:ext uri="{BB962C8B-B14F-4D97-AF65-F5344CB8AC3E}">
        <p14:creationId xmlns:p14="http://schemas.microsoft.com/office/powerpoint/2010/main" val="3550397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Ansible</a:t>
            </a:r>
            <a:r>
              <a:rPr kumimoji="1" lang="ja-JP" altLang="en-US" sz="1200" b="1" kern="1200" dirty="0" smtClean="0">
                <a:solidFill>
                  <a:schemeClr val="tx1"/>
                </a:solidFill>
                <a:effectLst/>
                <a:latin typeface="Arial" charset="0"/>
                <a:ea typeface="ＭＳ Ｐゴシック" pitchFamily="50" charset="-128"/>
                <a:cs typeface="+mn-cs"/>
              </a:rPr>
              <a:t>の生まれた背景</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ビジネスにおけるアジリティ</a:t>
            </a:r>
          </a:p>
          <a:p>
            <a:r>
              <a:rPr kumimoji="1" lang="ja-JP" altLang="en-US" sz="1200" b="1" kern="1200" dirty="0" smtClean="0">
                <a:solidFill>
                  <a:schemeClr val="tx1"/>
                </a:solidFill>
                <a:effectLst/>
                <a:latin typeface="Arial" charset="0"/>
                <a:ea typeface="ＭＳ Ｐゴシック" pitchFamily="50" charset="-128"/>
                <a:cs typeface="+mn-cs"/>
              </a:rPr>
              <a:t>はじめは</a:t>
            </a:r>
            <a:r>
              <a:rPr kumimoji="1" lang="en-US" altLang="ja-JP" sz="1200" b="1" kern="1200" dirty="0" smtClean="0">
                <a:solidFill>
                  <a:schemeClr val="tx1"/>
                </a:solidFill>
                <a:effectLst/>
                <a:latin typeface="Arial" charset="0"/>
                <a:ea typeface="ＭＳ Ｐゴシック" pitchFamily="50" charset="-128"/>
                <a:cs typeface="+mn-cs"/>
              </a:rPr>
              <a:t>B2C</a:t>
            </a:r>
            <a:r>
              <a:rPr kumimoji="1" lang="ja-JP" altLang="en-US" sz="1200" b="1" kern="1200" dirty="0" smtClean="0">
                <a:solidFill>
                  <a:schemeClr val="tx1"/>
                </a:solidFill>
                <a:effectLst/>
                <a:latin typeface="Arial" charset="0"/>
                <a:ea typeface="ＭＳ Ｐゴシック" pitchFamily="50" charset="-128"/>
                <a:cs typeface="+mn-cs"/>
              </a:rPr>
              <a:t>の世界から、最近では</a:t>
            </a:r>
            <a:r>
              <a:rPr kumimoji="1" lang="en-US" altLang="ja-JP" sz="1200" b="1" kern="1200" dirty="0" smtClean="0">
                <a:solidFill>
                  <a:schemeClr val="tx1"/>
                </a:solidFill>
                <a:effectLst/>
                <a:latin typeface="Arial" charset="0"/>
                <a:ea typeface="ＭＳ Ｐゴシック" pitchFamily="50" charset="-128"/>
                <a:cs typeface="+mn-cs"/>
              </a:rPr>
              <a:t>B2B</a:t>
            </a:r>
            <a:r>
              <a:rPr kumimoji="1" lang="ja-JP" altLang="en-US" sz="1200" b="1" kern="1200" dirty="0" smtClean="0">
                <a:solidFill>
                  <a:schemeClr val="tx1"/>
                </a:solidFill>
                <a:effectLst/>
                <a:latin typeface="Arial" charset="0"/>
                <a:ea typeface="ＭＳ Ｐゴシック" pitchFamily="50" charset="-128"/>
                <a:cs typeface="+mn-cs"/>
              </a:rPr>
              <a:t>あるいは基幹システムの領域において、</a:t>
            </a:r>
          </a:p>
          <a:p>
            <a:r>
              <a:rPr kumimoji="1" lang="ja-JP" altLang="en-US" sz="1200" b="1" kern="1200" dirty="0" smtClean="0">
                <a:solidFill>
                  <a:schemeClr val="tx1"/>
                </a:solidFill>
                <a:effectLst/>
                <a:latin typeface="Arial" charset="0"/>
                <a:ea typeface="ＭＳ Ｐゴシック" pitchFamily="50" charset="-128"/>
                <a:cs typeface="+mn-cs"/>
              </a:rPr>
              <a:t>市場や法制などの外的環境の変化、それに伴う内的環境の変化に迅速に対応出来る、</a:t>
            </a:r>
          </a:p>
          <a:p>
            <a:r>
              <a:rPr kumimoji="1" lang="ja-JP" altLang="en-US" sz="1200" b="1" kern="1200" dirty="0" smtClean="0">
                <a:solidFill>
                  <a:schemeClr val="tx1"/>
                </a:solidFill>
                <a:effectLst/>
                <a:latin typeface="Arial" charset="0"/>
                <a:ea typeface="ＭＳ Ｐゴシック" pitchFamily="50" charset="-128"/>
                <a:cs typeface="+mn-cs"/>
              </a:rPr>
              <a:t>柔軟な</a:t>
            </a:r>
            <a:r>
              <a:rPr kumimoji="1" lang="en-US" altLang="ja-JP" sz="1200" b="1" kern="1200" dirty="0" smtClean="0">
                <a:solidFill>
                  <a:schemeClr val="tx1"/>
                </a:solidFill>
                <a:effectLst/>
                <a:latin typeface="Arial" charset="0"/>
                <a:ea typeface="ＭＳ Ｐゴシック" pitchFamily="50" charset="-128"/>
                <a:cs typeface="+mn-cs"/>
              </a:rPr>
              <a:t>IT</a:t>
            </a:r>
            <a:r>
              <a:rPr kumimoji="1" lang="ja-JP" altLang="en-US" sz="1200" b="1" kern="1200" dirty="0" smtClean="0">
                <a:solidFill>
                  <a:schemeClr val="tx1"/>
                </a:solidFill>
                <a:effectLst/>
                <a:latin typeface="Arial" charset="0"/>
                <a:ea typeface="ＭＳ Ｐゴシック" pitchFamily="50" charset="-128"/>
                <a:cs typeface="+mn-cs"/>
              </a:rPr>
              <a:t>システムが求められつつあります。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これを行う為の基盤として、クラウド技術が進化してきました。</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それを支えるクラウド</a:t>
            </a:r>
          </a:p>
          <a:p>
            <a:r>
              <a:rPr kumimoji="1" lang="ja-JP" altLang="en-US" sz="1200" b="1" kern="1200" dirty="0" smtClean="0">
                <a:solidFill>
                  <a:schemeClr val="tx1"/>
                </a:solidFill>
                <a:effectLst/>
                <a:latin typeface="Arial" charset="0"/>
                <a:ea typeface="ＭＳ Ｐゴシック" pitchFamily="50" charset="-128"/>
                <a:cs typeface="+mn-cs"/>
              </a:rPr>
              <a:t>クラウド技術は下記の様な特性を持ちます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 物理ハードに比べて、リソースのライフサイクルを短くできる</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作成</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削除が容易</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物理ハードに比べて、柔軟に構成変更ができる</a:t>
            </a:r>
          </a:p>
          <a:p>
            <a:r>
              <a:rPr kumimoji="1" lang="ja-JP" altLang="en-US" sz="1200" b="1" kern="1200" dirty="0" smtClean="0">
                <a:solidFill>
                  <a:schemeClr val="tx1"/>
                </a:solidFill>
                <a:effectLst/>
                <a:latin typeface="Arial" charset="0"/>
                <a:ea typeface="ＭＳ Ｐゴシック" pitchFamily="50" charset="-128"/>
                <a:cs typeface="+mn-cs"/>
              </a:rPr>
              <a:t>    * スケールアウトしやすい</a:t>
            </a:r>
          </a:p>
          <a:p>
            <a:r>
              <a:rPr kumimoji="1" lang="ja-JP" altLang="en-US" sz="1200" b="1" kern="1200" dirty="0" smtClean="0">
                <a:solidFill>
                  <a:schemeClr val="tx1"/>
                </a:solidFill>
                <a:effectLst/>
                <a:latin typeface="Arial" charset="0"/>
                <a:ea typeface="ＭＳ Ｐゴシック" pitchFamily="50" charset="-128"/>
                <a:cs typeface="+mn-cs"/>
              </a:rPr>
              <a:t>    * 負荷状態に応じて動的に構成変更しやすい</a:t>
            </a:r>
          </a:p>
          <a:p>
            <a:r>
              <a:rPr kumimoji="1" lang="ja-JP" altLang="en-US" sz="1200" b="1" kern="1200" dirty="0" smtClean="0">
                <a:solidFill>
                  <a:schemeClr val="tx1"/>
                </a:solidFill>
                <a:effectLst/>
                <a:latin typeface="Arial" charset="0"/>
                <a:ea typeface="ＭＳ Ｐゴシック" pitchFamily="50" charset="-128"/>
                <a:cs typeface="+mn-cs"/>
              </a:rPr>
              <a:t>* 機器単体の品質向上で安定性を確保するのではなく、複数の仮想マシンで冗長構成をとる事で安定性を確保する</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全部手動でやってたら死ぬ</a:t>
            </a:r>
          </a:p>
          <a:p>
            <a:r>
              <a:rPr kumimoji="1" lang="ja-JP" altLang="en-US" sz="1200" b="1" kern="1200" dirty="0" smtClean="0">
                <a:solidFill>
                  <a:schemeClr val="tx1"/>
                </a:solidFill>
                <a:effectLst/>
                <a:latin typeface="Arial" charset="0"/>
                <a:ea typeface="ＭＳ Ｐゴシック" pitchFamily="50" charset="-128"/>
                <a:cs typeface="+mn-cs"/>
              </a:rPr>
              <a:t>上記のようなクラウドの持つ特性に対応し、最大限活用するためには、</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「同じ構成の機器を何個も</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何度も、同じクォリティでセットアップする」必要性が出てきます。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これを従来のような手作業でやっていた場合、工数の肥大化やミスによる不具合の作りこみ等を招く危険性があります。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これを解決するのが、</a:t>
            </a:r>
            <a:r>
              <a:rPr kumimoji="1" lang="en-US" altLang="ja-JP" sz="1200" b="1" kern="1200" dirty="0" smtClean="0">
                <a:solidFill>
                  <a:schemeClr val="tx1"/>
                </a:solidFill>
                <a:effectLst/>
                <a:latin typeface="Arial" charset="0"/>
                <a:ea typeface="ＭＳ Ｐゴシック" pitchFamily="50" charset="-128"/>
                <a:cs typeface="+mn-cs"/>
              </a:rPr>
              <a:t>Ansible</a:t>
            </a:r>
            <a:r>
              <a:rPr kumimoji="1" lang="ja-JP" altLang="en-US" sz="1200" b="1" kern="1200" dirty="0" smtClean="0">
                <a:solidFill>
                  <a:schemeClr val="tx1"/>
                </a:solidFill>
                <a:effectLst/>
                <a:latin typeface="Arial" charset="0"/>
                <a:ea typeface="ＭＳ Ｐゴシック" pitchFamily="50" charset="-128"/>
                <a:cs typeface="+mn-cs"/>
              </a:rPr>
              <a:t>の役割となります。そのための方法として、</a:t>
            </a:r>
            <a:r>
              <a:rPr kumimoji="1" lang="en-US" altLang="ja-JP" sz="1200" b="1" kern="1200" dirty="0" smtClean="0">
                <a:solidFill>
                  <a:schemeClr val="tx1"/>
                </a:solidFill>
                <a:effectLst/>
                <a:latin typeface="Arial" charset="0"/>
                <a:ea typeface="ＭＳ Ｐゴシック" pitchFamily="50" charset="-128"/>
                <a:cs typeface="+mn-cs"/>
              </a:rPr>
              <a:t>Infrastructure as Code</a:t>
            </a:r>
            <a:r>
              <a:rPr kumimoji="1" lang="ja-JP" altLang="en-US" sz="1200" b="1" kern="1200" dirty="0" smtClean="0">
                <a:solidFill>
                  <a:schemeClr val="tx1"/>
                </a:solidFill>
                <a:effectLst/>
                <a:latin typeface="Arial" charset="0"/>
                <a:ea typeface="ＭＳ Ｐゴシック" pitchFamily="50" charset="-128"/>
                <a:cs typeface="+mn-cs"/>
              </a:rPr>
              <a:t>というメソドロジーを使用します。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ちなみに</a:t>
            </a:r>
          </a:p>
          <a:p>
            <a:r>
              <a:rPr kumimoji="1" lang="en-US" altLang="ja-JP" sz="1200" b="1" kern="1200" dirty="0" smtClean="0">
                <a:solidFill>
                  <a:schemeClr val="tx1"/>
                </a:solidFill>
                <a:effectLst/>
                <a:latin typeface="Arial" charset="0"/>
                <a:ea typeface="ＭＳ Ｐゴシック" pitchFamily="50" charset="-128"/>
                <a:cs typeface="+mn-cs"/>
              </a:rPr>
              <a:t>OS</a:t>
            </a:r>
            <a:r>
              <a:rPr kumimoji="1" lang="ja-JP" altLang="en-US" sz="1200" b="1" kern="1200" dirty="0" smtClean="0">
                <a:solidFill>
                  <a:schemeClr val="tx1"/>
                </a:solidFill>
                <a:effectLst/>
                <a:latin typeface="Arial" charset="0"/>
                <a:ea typeface="ＭＳ Ｐゴシック" pitchFamily="50" charset="-128"/>
                <a:cs typeface="+mn-cs"/>
              </a:rPr>
              <a:t>の設定やソフトウェアの設定など、</a:t>
            </a:r>
            <a:r>
              <a:rPr kumimoji="1" lang="en-US" altLang="ja-JP" sz="1200" b="1" kern="1200" dirty="0" smtClean="0">
                <a:solidFill>
                  <a:schemeClr val="tx1"/>
                </a:solidFill>
                <a:effectLst/>
                <a:latin typeface="Arial" charset="0"/>
                <a:ea typeface="ＭＳ Ｐゴシック" pitchFamily="50" charset="-128"/>
                <a:cs typeface="+mn-cs"/>
              </a:rPr>
              <a:t>Ansible</a:t>
            </a:r>
            <a:r>
              <a:rPr kumimoji="1" lang="ja-JP" altLang="en-US" sz="1200" b="1" kern="1200" dirty="0" smtClean="0">
                <a:solidFill>
                  <a:schemeClr val="tx1"/>
                </a:solidFill>
                <a:effectLst/>
                <a:latin typeface="Arial" charset="0"/>
                <a:ea typeface="ＭＳ Ｐゴシック" pitchFamily="50" charset="-128"/>
                <a:cs typeface="+mn-cs"/>
              </a:rPr>
              <a:t>の主な機能は、サーバの</a:t>
            </a:r>
            <a:r>
              <a:rPr kumimoji="1" lang="en-US" altLang="ja-JP" sz="1200" b="1" kern="1200" dirty="0" smtClean="0">
                <a:solidFill>
                  <a:schemeClr val="tx1"/>
                </a:solidFill>
                <a:effectLst/>
                <a:latin typeface="Arial" charset="0"/>
                <a:ea typeface="ＭＳ Ｐゴシック" pitchFamily="50" charset="-128"/>
                <a:cs typeface="+mn-cs"/>
              </a:rPr>
              <a:t>OS</a:t>
            </a:r>
            <a:r>
              <a:rPr kumimoji="1" lang="ja-JP" altLang="en-US" sz="1200" b="1" kern="1200" dirty="0" smtClean="0">
                <a:solidFill>
                  <a:schemeClr val="tx1"/>
                </a:solidFill>
                <a:effectLst/>
                <a:latin typeface="Arial" charset="0"/>
                <a:ea typeface="ＭＳ Ｐゴシック" pitchFamily="50" charset="-128"/>
                <a:cs typeface="+mn-cs"/>
              </a:rPr>
              <a:t>に接続さえできれば実行できます。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従って、物理ハードを使うようなシステムにおいても、有益なものとなります。</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10</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 </a:t>
            </a:r>
            <a:r>
              <a:rPr kumimoji="1" lang="ja-JP" altLang="en-US" dirty="0" smtClean="0"/>
              <a:t>チャットツールのメリット（ストーリーベースでの説明）</a:t>
            </a:r>
          </a:p>
          <a:p>
            <a:r>
              <a:rPr kumimoji="1" lang="ja-JP" altLang="en-US" dirty="0" smtClean="0"/>
              <a:t>僕程度の文章力では１００万語を費やしてもきちんと伝えきれないと思います。</a:t>
            </a:r>
          </a:p>
          <a:p>
            <a:endParaRPr kumimoji="1" lang="ja-JP" altLang="en-US" dirty="0" smtClean="0"/>
          </a:p>
          <a:p>
            <a:r>
              <a:rPr kumimoji="1" lang="ja-JP" altLang="en-US" dirty="0" smtClean="0"/>
              <a:t>なので、仮想的なストーリーに併せて説明していきます。</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11</a:t>
            </a:fld>
            <a:endParaRPr lang="en-US" altLang="ja-JP"/>
          </a:p>
        </p:txBody>
      </p:sp>
    </p:spTree>
    <p:extLst>
      <p:ext uri="{BB962C8B-B14F-4D97-AF65-F5344CB8AC3E}">
        <p14:creationId xmlns:p14="http://schemas.microsoft.com/office/powerpoint/2010/main" val="2000450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概要</a:t>
            </a:r>
          </a:p>
          <a:p>
            <a:r>
              <a:rPr kumimoji="1" lang="en-US" altLang="ja-JP" sz="1200" b="1" kern="1200" dirty="0" smtClean="0">
                <a:solidFill>
                  <a:schemeClr val="tx1"/>
                </a:solidFill>
                <a:effectLst/>
                <a:latin typeface="Arial" charset="0"/>
                <a:ea typeface="ＭＳ Ｐゴシック" pitchFamily="50" charset="-128"/>
                <a:cs typeface="+mn-cs"/>
              </a:rPr>
              <a:t>Infrastructure as Code</a:t>
            </a:r>
            <a:r>
              <a:rPr kumimoji="1" lang="ja-JP" altLang="en-US" sz="1200" b="1" kern="1200" dirty="0" smtClean="0">
                <a:solidFill>
                  <a:schemeClr val="tx1"/>
                </a:solidFill>
                <a:effectLst/>
                <a:latin typeface="Arial" charset="0"/>
                <a:ea typeface="ＭＳ Ｐゴシック" pitchFamily="50" charset="-128"/>
                <a:cs typeface="+mn-cs"/>
              </a:rPr>
              <a:t>とは、インフラの構成管理で行う作業や、</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構成としてあるべき状態を「コードで」記述し、自動的に実行できるようにする事です。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絵的なもの</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コード</a:t>
            </a:r>
          </a:p>
          <a:p>
            <a:r>
              <a:rPr kumimoji="1" lang="ja-JP" altLang="en-US" sz="1200" b="1" kern="1200" dirty="0" smtClean="0">
                <a:solidFill>
                  <a:schemeClr val="tx1"/>
                </a:solidFill>
                <a:effectLst/>
                <a:latin typeface="Arial" charset="0"/>
                <a:ea typeface="ＭＳ Ｐゴシック" pitchFamily="50" charset="-128"/>
                <a:cs typeface="+mn-cs"/>
              </a:rPr>
              <a:t>* 構成管理ツール</a:t>
            </a:r>
          </a:p>
          <a:p>
            <a:r>
              <a:rPr kumimoji="1" lang="ja-JP" altLang="en-US" sz="1200" b="1" kern="1200" dirty="0" smtClean="0">
                <a:solidFill>
                  <a:schemeClr val="tx1"/>
                </a:solidFill>
                <a:effectLst/>
                <a:latin typeface="Arial" charset="0"/>
                <a:ea typeface="ＭＳ Ｐゴシック" pitchFamily="50" charset="-128"/>
                <a:cs typeface="+mn-cs"/>
              </a:rPr>
              <a:t>* 構築される環境</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12</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メリット</a:t>
            </a:r>
          </a:p>
          <a:p>
            <a:r>
              <a:rPr kumimoji="1" lang="ja-JP" altLang="en-US" sz="1200" b="1" kern="1200" dirty="0" smtClean="0">
                <a:solidFill>
                  <a:schemeClr val="tx1"/>
                </a:solidFill>
                <a:effectLst/>
                <a:latin typeface="Arial" charset="0"/>
                <a:ea typeface="ＭＳ Ｐゴシック" pitchFamily="50" charset="-128"/>
                <a:cs typeface="+mn-cs"/>
              </a:rPr>
              <a:t>* オペレーションの見える化</a:t>
            </a:r>
          </a:p>
          <a:p>
            <a:r>
              <a:rPr kumimoji="1" lang="ja-JP" altLang="en-US" sz="1200" b="1" kern="1200" dirty="0" smtClean="0">
                <a:solidFill>
                  <a:schemeClr val="tx1"/>
                </a:solidFill>
                <a:effectLst/>
                <a:latin typeface="Arial" charset="0"/>
                <a:ea typeface="ＭＳ Ｐゴシック" pitchFamily="50" charset="-128"/>
                <a:cs typeface="+mn-cs"/>
              </a:rPr>
              <a:t>    * 特定の職人への依存度を下げる事ができます。</a:t>
            </a:r>
          </a:p>
          <a:p>
            <a:r>
              <a:rPr kumimoji="1" lang="ja-JP" altLang="en-US" sz="1200" b="1" kern="1200" dirty="0" smtClean="0">
                <a:solidFill>
                  <a:schemeClr val="tx1"/>
                </a:solidFill>
                <a:effectLst/>
                <a:latin typeface="Arial" charset="0"/>
                <a:ea typeface="ＭＳ Ｐゴシック" pitchFamily="50" charset="-128"/>
                <a:cs typeface="+mn-cs"/>
              </a:rPr>
              <a:t>    * コードに落とし込めるレベルで記載するので、曖昧な手順書で発生していたような問題がなくなります</a:t>
            </a:r>
          </a:p>
          <a:p>
            <a:r>
              <a:rPr kumimoji="1" lang="ja-JP" altLang="en-US" sz="1200" b="1" kern="1200" dirty="0" smtClean="0">
                <a:solidFill>
                  <a:schemeClr val="tx1"/>
                </a:solidFill>
                <a:effectLst/>
                <a:latin typeface="Arial" charset="0"/>
                <a:ea typeface="ＭＳ Ｐゴシック" pitchFamily="50" charset="-128"/>
                <a:cs typeface="+mn-cs"/>
              </a:rPr>
              <a:t>* ソフトウェアの開発で使っていたメソドロジーが使えるようになります。例えば</a:t>
            </a:r>
          </a:p>
          <a:p>
            <a:r>
              <a:rPr kumimoji="1" lang="ja-JP" altLang="en-US" sz="1200" b="1" kern="1200" dirty="0" smtClean="0">
                <a:solidFill>
                  <a:schemeClr val="tx1"/>
                </a:solidFill>
                <a:effectLst/>
                <a:latin typeface="Arial" charset="0"/>
                <a:ea typeface="ＭＳ Ｐゴシック" pitchFamily="50" charset="-128"/>
                <a:cs typeface="+mn-cs"/>
              </a:rPr>
              <a:t>    * コードを版数管理して、過去バージョンでの再構築を容易化したり</a:t>
            </a:r>
          </a:p>
          <a:p>
            <a:r>
              <a:rPr kumimoji="1" lang="ja-JP" altLang="en-US" sz="1200" b="1" kern="1200" dirty="0" smtClean="0">
                <a:solidFill>
                  <a:schemeClr val="tx1"/>
                </a:solidFill>
                <a:effectLst/>
                <a:latin typeface="Arial" charset="0"/>
                <a:ea typeface="ＭＳ Ｐゴシック" pitchFamily="50" charset="-128"/>
                <a:cs typeface="+mn-cs"/>
              </a:rPr>
              <a:t>    * コードを部品化して、再利用したり</a:t>
            </a:r>
          </a:p>
          <a:p>
            <a:r>
              <a:rPr kumimoji="1" lang="ja-JP" altLang="en-US" sz="1200" b="1" kern="1200" dirty="0" smtClean="0">
                <a:solidFill>
                  <a:schemeClr val="tx1"/>
                </a:solidFill>
                <a:effectLst/>
                <a:latin typeface="Arial" charset="0"/>
                <a:ea typeface="ＭＳ Ｐゴシック" pitchFamily="50" charset="-128"/>
                <a:cs typeface="+mn-cs"/>
              </a:rPr>
              <a:t>    * コードを型化して、抜け漏れをなくしたり</a:t>
            </a:r>
          </a:p>
          <a:p>
            <a:r>
              <a:rPr kumimoji="1" lang="ja-JP" altLang="en-US" sz="1200" b="1" kern="1200" dirty="0" smtClean="0">
                <a:solidFill>
                  <a:schemeClr val="tx1"/>
                </a:solidFill>
                <a:effectLst/>
                <a:latin typeface="Arial" charset="0"/>
                <a:ea typeface="ＭＳ Ｐゴシック" pitchFamily="50" charset="-128"/>
                <a:cs typeface="+mn-cs"/>
              </a:rPr>
              <a:t>* オペレーション品質の向上</a:t>
            </a:r>
          </a:p>
          <a:p>
            <a:r>
              <a:rPr kumimoji="1" lang="ja-JP" altLang="en-US" sz="1200" b="1" kern="1200" dirty="0" smtClean="0">
                <a:solidFill>
                  <a:schemeClr val="tx1"/>
                </a:solidFill>
                <a:effectLst/>
                <a:latin typeface="Arial" charset="0"/>
                <a:ea typeface="ＭＳ Ｐゴシック" pitchFamily="50" charset="-128"/>
                <a:cs typeface="+mn-cs"/>
              </a:rPr>
              <a:t>    * 手作業によるミスを低減できます</a:t>
            </a:r>
          </a:p>
          <a:p>
            <a:r>
              <a:rPr kumimoji="1" lang="ja-JP" altLang="en-US" sz="1200" b="1" kern="1200" dirty="0" smtClean="0">
                <a:solidFill>
                  <a:schemeClr val="tx1"/>
                </a:solidFill>
                <a:effectLst/>
                <a:latin typeface="Arial" charset="0"/>
                <a:ea typeface="ＭＳ Ｐゴシック" pitchFamily="50" charset="-128"/>
                <a:cs typeface="+mn-cs"/>
              </a:rPr>
              <a:t>* オペレーション工数の削減</a:t>
            </a:r>
          </a:p>
          <a:p>
            <a:r>
              <a:rPr kumimoji="1" lang="ja-JP" altLang="en-US" sz="1200" b="1" kern="1200" dirty="0" smtClean="0">
                <a:solidFill>
                  <a:schemeClr val="tx1"/>
                </a:solidFill>
                <a:effectLst/>
                <a:latin typeface="Arial" charset="0"/>
                <a:ea typeface="ＭＳ Ｐゴシック" pitchFamily="50" charset="-128"/>
                <a:cs typeface="+mn-cs"/>
              </a:rPr>
              <a:t>    * 同じ環境を何回も繰り返して作成するのがとても楽になります</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13</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Ansible</a:t>
            </a:r>
            <a:r>
              <a:rPr kumimoji="1" lang="ja-JP" altLang="en-US" sz="1200" b="1" kern="1200" dirty="0" smtClean="0">
                <a:solidFill>
                  <a:schemeClr val="tx1"/>
                </a:solidFill>
                <a:effectLst/>
                <a:latin typeface="Arial" charset="0"/>
                <a:ea typeface="ＭＳ Ｐゴシック" pitchFamily="50" charset="-128"/>
                <a:cs typeface="+mn-cs"/>
              </a:rPr>
              <a:t>の特長</a:t>
            </a:r>
          </a:p>
          <a:p>
            <a:r>
              <a:rPr kumimoji="1" lang="en-US" altLang="ja-JP" sz="1200" b="1" kern="1200" dirty="0" smtClean="0">
                <a:solidFill>
                  <a:schemeClr val="tx1"/>
                </a:solidFill>
                <a:effectLst/>
                <a:latin typeface="Arial" charset="0"/>
                <a:ea typeface="ＭＳ Ｐゴシック" pitchFamily="50" charset="-128"/>
                <a:cs typeface="+mn-cs"/>
              </a:rPr>
              <a:t>#### Agentless</a:t>
            </a:r>
          </a:p>
          <a:p>
            <a:r>
              <a:rPr kumimoji="1" lang="en-US" altLang="ja-JP" sz="1200" b="1" kern="1200" dirty="0" smtClean="0">
                <a:solidFill>
                  <a:schemeClr val="tx1"/>
                </a:solidFill>
                <a:effectLst/>
                <a:latin typeface="Arial" charset="0"/>
                <a:ea typeface="ＭＳ Ｐゴシック" pitchFamily="50" charset="-128"/>
                <a:cs typeface="+mn-cs"/>
              </a:rPr>
              <a:t>Ansible</a:t>
            </a:r>
            <a:r>
              <a:rPr kumimoji="1" lang="ja-JP" altLang="en-US" sz="1200" b="1" kern="1200" dirty="0" smtClean="0">
                <a:solidFill>
                  <a:schemeClr val="tx1"/>
                </a:solidFill>
                <a:effectLst/>
                <a:latin typeface="Arial" charset="0"/>
                <a:ea typeface="ＭＳ Ｐゴシック" pitchFamily="50" charset="-128"/>
                <a:cs typeface="+mn-cs"/>
              </a:rPr>
              <a:t>は、構築対象のサーバに対して、エージェントをインストールする必要がありません。</a:t>
            </a:r>
          </a:p>
          <a:p>
            <a:r>
              <a:rPr kumimoji="1" lang="en-US" altLang="ja-JP" sz="1200" b="1" kern="1200" dirty="0" smtClean="0">
                <a:solidFill>
                  <a:schemeClr val="tx1"/>
                </a:solidFill>
                <a:effectLst/>
                <a:latin typeface="Arial" charset="0"/>
                <a:ea typeface="ＭＳ Ｐゴシック" pitchFamily="50" charset="-128"/>
                <a:cs typeface="+mn-cs"/>
              </a:rPr>
              <a:t>Ansible</a:t>
            </a:r>
            <a:r>
              <a:rPr kumimoji="1" lang="ja-JP" altLang="en-US" sz="1200" b="1" kern="1200" dirty="0" smtClean="0">
                <a:solidFill>
                  <a:schemeClr val="tx1"/>
                </a:solidFill>
                <a:effectLst/>
                <a:latin typeface="Arial" charset="0"/>
                <a:ea typeface="ＭＳ Ｐゴシック" pitchFamily="50" charset="-128"/>
                <a:cs typeface="+mn-cs"/>
              </a:rPr>
              <a:t>が実行するタスクは、</a:t>
            </a:r>
            <a:r>
              <a:rPr kumimoji="1" lang="en-US" altLang="ja-JP" sz="1200" b="1" kern="1200" dirty="0" smtClean="0">
                <a:solidFill>
                  <a:schemeClr val="tx1"/>
                </a:solidFill>
                <a:effectLst/>
                <a:latin typeface="Arial" charset="0"/>
                <a:ea typeface="ＭＳ Ｐゴシック" pitchFamily="50" charset="-128"/>
                <a:cs typeface="+mn-cs"/>
              </a:rPr>
              <a:t>SSH</a:t>
            </a:r>
            <a:r>
              <a:rPr kumimoji="1" lang="ja-JP" altLang="en-US" sz="1200" b="1" kern="1200" dirty="0" smtClean="0">
                <a:solidFill>
                  <a:schemeClr val="tx1"/>
                </a:solidFill>
                <a:effectLst/>
                <a:latin typeface="Arial" charset="0"/>
                <a:ea typeface="ＭＳ Ｐゴシック" pitchFamily="50" charset="-128"/>
                <a:cs typeface="+mn-cs"/>
              </a:rPr>
              <a:t>経由で構築対象のサーバに送信され、実行されます。</a:t>
            </a:r>
          </a:p>
          <a:p>
            <a:r>
              <a:rPr kumimoji="1" lang="ja-JP" altLang="en-US" sz="1200" b="1" kern="1200" dirty="0" smtClean="0">
                <a:solidFill>
                  <a:schemeClr val="tx1"/>
                </a:solidFill>
                <a:effectLst/>
                <a:latin typeface="Arial" charset="0"/>
                <a:ea typeface="ＭＳ Ｐゴシック" pitchFamily="50" charset="-128"/>
                <a:cs typeface="+mn-cs"/>
              </a:rPr>
              <a:t>この為、構築対象のサーバに、事前設定が不要、かつファイヤーウォールのポート設定を複数いじる必要がありません。</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モジュールが豊富</a:t>
            </a:r>
          </a:p>
          <a:p>
            <a:r>
              <a:rPr kumimoji="1" lang="en-US" altLang="ja-JP" sz="1200" b="1" kern="1200" dirty="0" smtClean="0">
                <a:solidFill>
                  <a:schemeClr val="tx1"/>
                </a:solidFill>
                <a:effectLst/>
                <a:latin typeface="Arial" charset="0"/>
                <a:ea typeface="ＭＳ Ｐゴシック" pitchFamily="50" charset="-128"/>
                <a:cs typeface="+mn-cs"/>
              </a:rPr>
              <a:t>Ansible</a:t>
            </a:r>
            <a:r>
              <a:rPr kumimoji="1" lang="ja-JP" altLang="en-US" sz="1200" b="1" kern="1200" dirty="0" smtClean="0">
                <a:solidFill>
                  <a:schemeClr val="tx1"/>
                </a:solidFill>
                <a:effectLst/>
                <a:latin typeface="Arial" charset="0"/>
                <a:ea typeface="ＭＳ Ｐゴシック" pitchFamily="50" charset="-128"/>
                <a:cs typeface="+mn-cs"/>
              </a:rPr>
              <a:t>で実行する処理は、モジュールというコンポーネントを呼び出して実行します。</a:t>
            </a:r>
          </a:p>
          <a:p>
            <a:r>
              <a:rPr kumimoji="1" lang="ja-JP" altLang="en-US" sz="1200" b="1" kern="1200" dirty="0" smtClean="0">
                <a:solidFill>
                  <a:schemeClr val="tx1"/>
                </a:solidFill>
                <a:effectLst/>
                <a:latin typeface="Arial" charset="0"/>
                <a:ea typeface="ＭＳ Ｐゴシック" pitchFamily="50" charset="-128"/>
                <a:cs typeface="+mn-cs"/>
              </a:rPr>
              <a:t>ファイルコピーやミドルのインストールや設定などなど、多彩なモジュールが提供されています。</a:t>
            </a:r>
          </a:p>
          <a:p>
            <a:r>
              <a:rPr kumimoji="1" lang="ja-JP" altLang="en-US" sz="1200" b="1" kern="1200" dirty="0" smtClean="0">
                <a:solidFill>
                  <a:schemeClr val="tx1"/>
                </a:solidFill>
                <a:effectLst/>
                <a:latin typeface="Arial" charset="0"/>
                <a:ea typeface="ＭＳ Ｐゴシック" pitchFamily="50" charset="-128"/>
                <a:cs typeface="+mn-cs"/>
              </a:rPr>
              <a:t>また、エラーハンドリング等も、モジュール内で実装されているため、利用者から見るととても楽になります。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冪等性の担保</a:t>
            </a:r>
          </a:p>
          <a:p>
            <a:r>
              <a:rPr kumimoji="1" lang="en-US" altLang="ja-JP" sz="1200" b="1" kern="1200" dirty="0" smtClean="0">
                <a:solidFill>
                  <a:schemeClr val="tx1"/>
                </a:solidFill>
                <a:effectLst/>
                <a:latin typeface="Arial" charset="0"/>
                <a:ea typeface="ＭＳ Ｐゴシック" pitchFamily="50" charset="-128"/>
                <a:cs typeface="+mn-cs"/>
              </a:rPr>
              <a:t>Ansible</a:t>
            </a:r>
            <a:r>
              <a:rPr kumimoji="1" lang="ja-JP" altLang="en-US" sz="1200" b="1" kern="1200" dirty="0" smtClean="0">
                <a:solidFill>
                  <a:schemeClr val="tx1"/>
                </a:solidFill>
                <a:effectLst/>
                <a:latin typeface="Arial" charset="0"/>
                <a:ea typeface="ＭＳ Ｐゴシック" pitchFamily="50" charset="-128"/>
                <a:cs typeface="+mn-cs"/>
              </a:rPr>
              <a:t>やコミュニティから提供されている各モジュールは、</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冪等性</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ある処理を何回も実行しても同じ結果になる事</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に関してもストリクトに実装しています。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補足：冪等性とは</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ja-JP" altLang="en-US" sz="1200" b="1" kern="1200" dirty="0" smtClean="0">
                <a:solidFill>
                  <a:schemeClr val="tx1"/>
                </a:solidFill>
                <a:effectLst/>
                <a:latin typeface="Arial" charset="0"/>
                <a:ea typeface="ＭＳ Ｐゴシック" pitchFamily="50" charset="-128"/>
                <a:cs typeface="+mn-cs"/>
              </a:rPr>
              <a:t>ざっくり言うと、同じ処理を何回繰り返し実行しても、同じ結果になる事です。例えば、</a:t>
            </a:r>
          </a:p>
          <a:p>
            <a:r>
              <a:rPr kumimoji="1" lang="ja-JP" altLang="en-US" sz="1200" b="1" kern="1200" dirty="0" smtClean="0">
                <a:solidFill>
                  <a:schemeClr val="tx1"/>
                </a:solidFill>
                <a:effectLst/>
                <a:latin typeface="Arial" charset="0"/>
                <a:ea typeface="ＭＳ Ｐゴシック" pitchFamily="50" charset="-128"/>
                <a:cs typeface="+mn-cs"/>
              </a:rPr>
              <a:t>「あるミドルをインストールし、設定する」</a:t>
            </a:r>
          </a:p>
          <a:p>
            <a:r>
              <a:rPr kumimoji="1" lang="ja-JP" altLang="en-US" sz="1200" b="1" kern="1200" dirty="0" smtClean="0">
                <a:solidFill>
                  <a:schemeClr val="tx1"/>
                </a:solidFill>
                <a:effectLst/>
                <a:latin typeface="Arial" charset="0"/>
                <a:ea typeface="ＭＳ Ｐゴシック" pitchFamily="50" charset="-128"/>
                <a:cs typeface="+mn-cs"/>
              </a:rPr>
              <a:t>というジョブがあった時に、このジョブを２回実行したとしても、最終的な結果は同じになる</a:t>
            </a:r>
          </a:p>
          <a:p>
            <a:r>
              <a:rPr kumimoji="1" lang="ja-JP" altLang="en-US" sz="1200" b="1" kern="1200" dirty="0" smtClean="0">
                <a:solidFill>
                  <a:schemeClr val="tx1"/>
                </a:solidFill>
                <a:effectLst/>
                <a:latin typeface="Arial" charset="0"/>
                <a:ea typeface="ＭＳ Ｐゴシック" pitchFamily="50" charset="-128"/>
                <a:cs typeface="+mn-cs"/>
              </a:rPr>
              <a:t>というのが冪等性のある状態です。（インストール処理を２回実行して壊したりしない）</a:t>
            </a: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Ansible</a:t>
            </a:r>
            <a:r>
              <a:rPr kumimoji="1" lang="ja-JP" altLang="en-US" sz="1200" b="1" kern="1200" dirty="0" smtClean="0">
                <a:solidFill>
                  <a:schemeClr val="tx1"/>
                </a:solidFill>
                <a:effectLst/>
                <a:latin typeface="Arial" charset="0"/>
                <a:ea typeface="ＭＳ Ｐゴシック" pitchFamily="50" charset="-128"/>
                <a:cs typeface="+mn-cs"/>
              </a:rPr>
              <a:t>のモジュールは、内部で冪等性を担保するようにルール付けされており、</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モジュールの範囲内では、下記の様な処理をいちいち利用者サイドで書かなくてもよいです。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例）あるミドルをインストールする処理において、既にインストールされているか確認し、</a:t>
            </a:r>
          </a:p>
          <a:p>
            <a:r>
              <a:rPr kumimoji="1" lang="ja-JP" altLang="en-US" sz="1200" b="1" kern="1200" dirty="0" smtClean="0">
                <a:solidFill>
                  <a:schemeClr val="tx1"/>
                </a:solidFill>
                <a:effectLst/>
                <a:latin typeface="Arial" charset="0"/>
                <a:ea typeface="ＭＳ Ｐゴシック" pitchFamily="50" charset="-128"/>
                <a:cs typeface="+mn-cs"/>
              </a:rPr>
              <a:t>　　されている場合はスキップする、等</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ただし、</a:t>
            </a:r>
            <a:r>
              <a:rPr kumimoji="1" lang="en-US" altLang="ja-JP" sz="1200" b="1" kern="1200" dirty="0" smtClean="0">
                <a:solidFill>
                  <a:schemeClr val="tx1"/>
                </a:solidFill>
                <a:effectLst/>
                <a:latin typeface="Arial" charset="0"/>
                <a:ea typeface="ＭＳ Ｐゴシック" pitchFamily="50" charset="-128"/>
                <a:cs typeface="+mn-cs"/>
              </a:rPr>
              <a:t>Playbook</a:t>
            </a:r>
            <a:r>
              <a:rPr kumimoji="1" lang="ja-JP" altLang="en-US" sz="1200" b="1" kern="1200" dirty="0" smtClean="0">
                <a:solidFill>
                  <a:schemeClr val="tx1"/>
                </a:solidFill>
                <a:effectLst/>
                <a:latin typeface="Arial" charset="0"/>
                <a:ea typeface="ＭＳ Ｐゴシック" pitchFamily="50" charset="-128"/>
                <a:cs typeface="+mn-cs"/>
              </a:rPr>
              <a:t>の書き方次第では、冪等性を担保しない形で書けてしまうので、注意が必要です。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例えば</a:t>
            </a:r>
            <a:r>
              <a:rPr kumimoji="1" lang="en-US" altLang="ja-JP" sz="1200" b="1" kern="1200" dirty="0" smtClean="0">
                <a:solidFill>
                  <a:schemeClr val="tx1"/>
                </a:solidFill>
                <a:effectLst/>
                <a:latin typeface="Arial" charset="0"/>
                <a:ea typeface="ＭＳ Ｐゴシック" pitchFamily="50" charset="-128"/>
                <a:cs typeface="+mn-cs"/>
              </a:rPr>
              <a:t>Shell</a:t>
            </a:r>
            <a:r>
              <a:rPr kumimoji="1" lang="ja-JP" altLang="en-US" sz="1200" b="1" kern="1200" dirty="0" smtClean="0">
                <a:solidFill>
                  <a:schemeClr val="tx1"/>
                </a:solidFill>
                <a:effectLst/>
                <a:latin typeface="Arial" charset="0"/>
                <a:ea typeface="ＭＳ Ｐゴシック" pitchFamily="50" charset="-128"/>
                <a:cs typeface="+mn-cs"/>
              </a:rPr>
              <a:t>スクリプトを直接実行するモジュールを使ってほげほげする、等</a:t>
            </a:r>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マルチレイヤ</a:t>
            </a:r>
          </a:p>
          <a:p>
            <a:r>
              <a:rPr kumimoji="1" lang="ja-JP" altLang="en-US" sz="1200" b="1" kern="1200" dirty="0" smtClean="0">
                <a:solidFill>
                  <a:schemeClr val="tx1"/>
                </a:solidFill>
                <a:effectLst/>
                <a:latin typeface="Arial" charset="0"/>
                <a:ea typeface="ＭＳ Ｐゴシック" pitchFamily="50" charset="-128"/>
                <a:cs typeface="+mn-cs"/>
              </a:rPr>
              <a:t>↓のどの領域においても、使う事が出来ます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BootStrapping</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Configuration</a:t>
            </a:r>
          </a:p>
          <a:p>
            <a:r>
              <a:rPr kumimoji="1" lang="en-US" altLang="ja-JP" sz="1200" b="1" kern="1200" dirty="0" smtClean="0">
                <a:solidFill>
                  <a:schemeClr val="tx1"/>
                </a:solidFill>
                <a:effectLst/>
                <a:latin typeface="Arial" charset="0"/>
                <a:ea typeface="ＭＳ Ｐゴシック" pitchFamily="50" charset="-128"/>
                <a:cs typeface="+mn-cs"/>
              </a:rPr>
              <a:t>* Orchestration</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スクリプトがシンプル</a:t>
            </a:r>
          </a:p>
          <a:p>
            <a:r>
              <a:rPr kumimoji="1" lang="en-US" altLang="ja-JP" sz="1200" b="1" kern="1200" dirty="0" smtClean="0">
                <a:solidFill>
                  <a:schemeClr val="tx1"/>
                </a:solidFill>
                <a:effectLst/>
                <a:latin typeface="Arial" charset="0"/>
                <a:ea typeface="ＭＳ Ｐゴシック" pitchFamily="50" charset="-128"/>
                <a:cs typeface="+mn-cs"/>
              </a:rPr>
              <a:t>YAML</a:t>
            </a:r>
            <a:r>
              <a:rPr kumimoji="1" lang="ja-JP" altLang="en-US" sz="1200" b="1" kern="1200" dirty="0" smtClean="0">
                <a:solidFill>
                  <a:schemeClr val="tx1"/>
                </a:solidFill>
                <a:effectLst/>
                <a:latin typeface="Arial" charset="0"/>
                <a:ea typeface="ＭＳ Ｐゴシック" pitchFamily="50" charset="-128"/>
                <a:cs typeface="+mn-cs"/>
              </a:rPr>
              <a:t>形式なのでシンプルに書けます。（ぼやき：癖が凄いけどな</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14</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Ansible</a:t>
            </a:r>
            <a:r>
              <a:rPr kumimoji="1" lang="ja-JP" altLang="en-US" sz="1200" b="1" kern="1200" dirty="0" smtClean="0">
                <a:solidFill>
                  <a:schemeClr val="tx1"/>
                </a:solidFill>
                <a:effectLst/>
                <a:latin typeface="Arial" charset="0"/>
                <a:ea typeface="ＭＳ Ｐゴシック" pitchFamily="50" charset="-128"/>
                <a:cs typeface="+mn-cs"/>
              </a:rPr>
              <a:t>の特長</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冪等性の担保</a:t>
            </a:r>
          </a:p>
          <a:p>
            <a:r>
              <a:rPr kumimoji="1" lang="en-US" altLang="ja-JP" sz="1200" b="1" kern="1200" dirty="0" smtClean="0">
                <a:solidFill>
                  <a:schemeClr val="tx1"/>
                </a:solidFill>
                <a:effectLst/>
                <a:latin typeface="Arial" charset="0"/>
                <a:ea typeface="ＭＳ Ｐゴシック" pitchFamily="50" charset="-128"/>
                <a:cs typeface="+mn-cs"/>
              </a:rPr>
              <a:t>Ansible</a:t>
            </a:r>
            <a:r>
              <a:rPr kumimoji="1" lang="ja-JP" altLang="en-US" sz="1200" b="1" kern="1200" dirty="0" smtClean="0">
                <a:solidFill>
                  <a:schemeClr val="tx1"/>
                </a:solidFill>
                <a:effectLst/>
                <a:latin typeface="Arial" charset="0"/>
                <a:ea typeface="ＭＳ Ｐゴシック" pitchFamily="50" charset="-128"/>
                <a:cs typeface="+mn-cs"/>
              </a:rPr>
              <a:t>やコミュニティから提供されている各モジュールは、</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冪等性</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ある処理を何回も実行しても同じ結果になる事</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に関してもストリクトに実装しています。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補足：冪等性とは</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ja-JP" altLang="en-US" sz="1200" b="1" kern="1200" dirty="0" smtClean="0">
                <a:solidFill>
                  <a:schemeClr val="tx1"/>
                </a:solidFill>
                <a:effectLst/>
                <a:latin typeface="Arial" charset="0"/>
                <a:ea typeface="ＭＳ Ｐゴシック" pitchFamily="50" charset="-128"/>
                <a:cs typeface="+mn-cs"/>
              </a:rPr>
              <a:t>ざっくり言うと、同じ処理を何回繰り返し実行しても、同じ結果になる事です。例えば、</a:t>
            </a:r>
          </a:p>
          <a:p>
            <a:r>
              <a:rPr kumimoji="1" lang="ja-JP" altLang="en-US" sz="1200" b="1" kern="1200" dirty="0" smtClean="0">
                <a:solidFill>
                  <a:schemeClr val="tx1"/>
                </a:solidFill>
                <a:effectLst/>
                <a:latin typeface="Arial" charset="0"/>
                <a:ea typeface="ＭＳ Ｐゴシック" pitchFamily="50" charset="-128"/>
                <a:cs typeface="+mn-cs"/>
              </a:rPr>
              <a:t>「あるミドルをインストールし、設定する」</a:t>
            </a:r>
          </a:p>
          <a:p>
            <a:r>
              <a:rPr kumimoji="1" lang="ja-JP" altLang="en-US" sz="1200" b="1" kern="1200" dirty="0" smtClean="0">
                <a:solidFill>
                  <a:schemeClr val="tx1"/>
                </a:solidFill>
                <a:effectLst/>
                <a:latin typeface="Arial" charset="0"/>
                <a:ea typeface="ＭＳ Ｐゴシック" pitchFamily="50" charset="-128"/>
                <a:cs typeface="+mn-cs"/>
              </a:rPr>
              <a:t>というジョブがあった時に、このジョブを２回実行したとしても、最終的な結果は同じになる</a:t>
            </a:r>
          </a:p>
          <a:p>
            <a:r>
              <a:rPr kumimoji="1" lang="ja-JP" altLang="en-US" sz="1200" b="1" kern="1200" dirty="0" smtClean="0">
                <a:solidFill>
                  <a:schemeClr val="tx1"/>
                </a:solidFill>
                <a:effectLst/>
                <a:latin typeface="Arial" charset="0"/>
                <a:ea typeface="ＭＳ Ｐゴシック" pitchFamily="50" charset="-128"/>
                <a:cs typeface="+mn-cs"/>
              </a:rPr>
              <a:t>というのが冪等性のある状態です。（インストール処理を２回実行して壊したりしない）</a:t>
            </a: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Ansible</a:t>
            </a:r>
            <a:r>
              <a:rPr kumimoji="1" lang="ja-JP" altLang="en-US" sz="1200" b="1" kern="1200" dirty="0" smtClean="0">
                <a:solidFill>
                  <a:schemeClr val="tx1"/>
                </a:solidFill>
                <a:effectLst/>
                <a:latin typeface="Arial" charset="0"/>
                <a:ea typeface="ＭＳ Ｐゴシック" pitchFamily="50" charset="-128"/>
                <a:cs typeface="+mn-cs"/>
              </a:rPr>
              <a:t>のモジュールは、内部で冪等性を担保するようにルール付けされており、</a:t>
            </a:r>
          </a:p>
          <a:p>
            <a:r>
              <a:rPr kumimoji="1" lang="ja-JP" altLang="en-US" sz="1200" b="1" kern="1200" dirty="0" smtClean="0">
                <a:solidFill>
                  <a:schemeClr val="tx1"/>
                </a:solidFill>
                <a:effectLst/>
                <a:latin typeface="Arial" charset="0"/>
                <a:ea typeface="ＭＳ Ｐゴシック" pitchFamily="50" charset="-128"/>
                <a:cs typeface="+mn-cs"/>
              </a:rPr>
              <a:t>モジュールの範囲内では、下記の様な処理をいちいち利用者サイドで書かなくてもよいです。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例）あるミドルをインストールする処理において、既にインストールされているか確認し、</a:t>
            </a:r>
          </a:p>
          <a:p>
            <a:r>
              <a:rPr kumimoji="1" lang="ja-JP" altLang="en-US" sz="1200" b="1" kern="1200" dirty="0" smtClean="0">
                <a:solidFill>
                  <a:schemeClr val="tx1"/>
                </a:solidFill>
                <a:effectLst/>
                <a:latin typeface="Arial" charset="0"/>
                <a:ea typeface="ＭＳ Ｐゴシック" pitchFamily="50" charset="-128"/>
                <a:cs typeface="+mn-cs"/>
              </a:rPr>
              <a:t>　　されている場合はスキップする、等</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ただし、</a:t>
            </a:r>
            <a:r>
              <a:rPr kumimoji="1" lang="en-US" altLang="ja-JP" sz="1200" b="1" kern="1200" dirty="0" smtClean="0">
                <a:solidFill>
                  <a:schemeClr val="tx1"/>
                </a:solidFill>
                <a:effectLst/>
                <a:latin typeface="Arial" charset="0"/>
                <a:ea typeface="ＭＳ Ｐゴシック" pitchFamily="50" charset="-128"/>
                <a:cs typeface="+mn-cs"/>
              </a:rPr>
              <a:t>Playbook</a:t>
            </a:r>
            <a:r>
              <a:rPr kumimoji="1" lang="ja-JP" altLang="en-US" sz="1200" b="1" kern="1200" dirty="0" smtClean="0">
                <a:solidFill>
                  <a:schemeClr val="tx1"/>
                </a:solidFill>
                <a:effectLst/>
                <a:latin typeface="Arial" charset="0"/>
                <a:ea typeface="ＭＳ Ｐゴシック" pitchFamily="50" charset="-128"/>
                <a:cs typeface="+mn-cs"/>
              </a:rPr>
              <a:t>の書き方次第では、冪等性を担保しない形で書けてしまうので、注意が必要です。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例えば</a:t>
            </a:r>
            <a:r>
              <a:rPr kumimoji="1" lang="en-US" altLang="ja-JP" sz="1200" b="1" kern="1200" dirty="0" smtClean="0">
                <a:solidFill>
                  <a:schemeClr val="tx1"/>
                </a:solidFill>
                <a:effectLst/>
                <a:latin typeface="Arial" charset="0"/>
                <a:ea typeface="ＭＳ Ｐゴシック" pitchFamily="50" charset="-128"/>
                <a:cs typeface="+mn-cs"/>
              </a:rPr>
              <a:t>Shell</a:t>
            </a:r>
            <a:r>
              <a:rPr kumimoji="1" lang="ja-JP" altLang="en-US" sz="1200" b="1" kern="1200" dirty="0" smtClean="0">
                <a:solidFill>
                  <a:schemeClr val="tx1"/>
                </a:solidFill>
                <a:effectLst/>
                <a:latin typeface="Arial" charset="0"/>
                <a:ea typeface="ＭＳ Ｐゴシック" pitchFamily="50" charset="-128"/>
                <a:cs typeface="+mn-cs"/>
              </a:rPr>
              <a:t>スクリプトを直接実行するモジュールを使ってほげほげする、等</a:t>
            </a:r>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15</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スクリプトがシンプル</a:t>
            </a:r>
          </a:p>
          <a:p>
            <a:r>
              <a:rPr kumimoji="1" lang="en-US" altLang="ja-JP" sz="1200" b="1" kern="1200" dirty="0" smtClean="0">
                <a:solidFill>
                  <a:schemeClr val="tx1"/>
                </a:solidFill>
                <a:effectLst/>
                <a:latin typeface="Arial" charset="0"/>
                <a:ea typeface="ＭＳ Ｐゴシック" pitchFamily="50" charset="-128"/>
                <a:cs typeface="+mn-cs"/>
              </a:rPr>
              <a:t>YAML</a:t>
            </a:r>
            <a:r>
              <a:rPr kumimoji="1" lang="ja-JP" altLang="en-US" sz="1200" b="1" kern="1200" dirty="0" smtClean="0">
                <a:solidFill>
                  <a:schemeClr val="tx1"/>
                </a:solidFill>
                <a:effectLst/>
                <a:latin typeface="Arial" charset="0"/>
                <a:ea typeface="ＭＳ Ｐゴシック" pitchFamily="50" charset="-128"/>
                <a:cs typeface="+mn-cs"/>
              </a:rPr>
              <a:t>形式なのでシンプルに書けます。（ぼやき：癖が凄いけどな</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注意事項</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YAML</a:t>
            </a:r>
            <a:r>
              <a:rPr kumimoji="1" lang="ja-JP" altLang="en-US" sz="1200" b="1" kern="1200" dirty="0" smtClean="0">
                <a:solidFill>
                  <a:schemeClr val="tx1"/>
                </a:solidFill>
                <a:effectLst/>
                <a:latin typeface="Arial" charset="0"/>
                <a:ea typeface="ＭＳ Ｐゴシック" pitchFamily="50" charset="-128"/>
                <a:cs typeface="+mn-cs"/>
              </a:rPr>
              <a:t>ベースなので複雑な処理（分岐とか分散処理）の実装が苦手</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SSH</a:t>
            </a:r>
            <a:r>
              <a:rPr kumimoji="1" lang="ja-JP" altLang="en-US" sz="1200" b="1" kern="1200" dirty="0" smtClean="0">
                <a:solidFill>
                  <a:schemeClr val="tx1"/>
                </a:solidFill>
                <a:effectLst/>
                <a:latin typeface="Arial" charset="0"/>
                <a:ea typeface="ＭＳ Ｐゴシック" pitchFamily="50" charset="-128"/>
                <a:cs typeface="+mn-cs"/>
              </a:rPr>
              <a:t>のポートがあいてる必要がある</a:t>
            </a:r>
          </a:p>
          <a:p>
            <a:r>
              <a:rPr kumimoji="1" lang="ja-JP" altLang="en-US" sz="1200" b="1" kern="1200" dirty="0" smtClean="0">
                <a:solidFill>
                  <a:schemeClr val="tx1"/>
                </a:solidFill>
                <a:effectLst/>
                <a:latin typeface="Arial" charset="0"/>
                <a:ea typeface="ＭＳ Ｐゴシック" pitchFamily="50" charset="-128"/>
                <a:cs typeface="+mn-cs"/>
              </a:rPr>
              <a:t>* 作成した環境のテストはカバー範囲外（</a:t>
            </a:r>
            <a:r>
              <a:rPr kumimoji="1" lang="en-US" altLang="ja-JP" sz="1200" b="1" kern="1200" dirty="0" err="1" smtClean="0">
                <a:solidFill>
                  <a:schemeClr val="tx1"/>
                </a:solidFill>
                <a:effectLst/>
                <a:latin typeface="Arial" charset="0"/>
                <a:ea typeface="ＭＳ Ｐゴシック" pitchFamily="50" charset="-128"/>
                <a:cs typeface="+mn-cs"/>
              </a:rPr>
              <a:t>ServerSpec</a:t>
            </a:r>
            <a:r>
              <a:rPr kumimoji="1" lang="ja-JP" altLang="en-US" sz="1200" b="1" kern="1200" dirty="0" smtClean="0">
                <a:solidFill>
                  <a:schemeClr val="tx1"/>
                </a:solidFill>
                <a:effectLst/>
                <a:latin typeface="Arial" charset="0"/>
                <a:ea typeface="ＭＳ Ｐゴシック" pitchFamily="50" charset="-128"/>
                <a:cs typeface="+mn-cs"/>
              </a:rPr>
              <a:t>等で補う必要がある）</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16</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Ansible</a:t>
            </a:r>
            <a:r>
              <a:rPr kumimoji="1" lang="ja-JP" altLang="en-US" sz="1200" b="1" kern="1200" dirty="0" smtClean="0">
                <a:solidFill>
                  <a:schemeClr val="tx1"/>
                </a:solidFill>
                <a:effectLst/>
                <a:latin typeface="Arial" charset="0"/>
                <a:ea typeface="ＭＳ Ｐゴシック" pitchFamily="50" charset="-128"/>
                <a:cs typeface="+mn-cs"/>
              </a:rPr>
              <a:t>のアーキテクチャ</a:t>
            </a:r>
          </a:p>
          <a:p>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を混ぜ混ぜした絵的なもの</a:t>
            </a:r>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コントロールノード</a:t>
            </a:r>
          </a:p>
          <a:p>
            <a:r>
              <a:rPr kumimoji="1" lang="en-US" altLang="ja-JP" sz="1200" b="1" kern="1200" dirty="0" smtClean="0">
                <a:solidFill>
                  <a:schemeClr val="tx1"/>
                </a:solidFill>
                <a:effectLst/>
                <a:latin typeface="Arial" charset="0"/>
                <a:ea typeface="ＭＳ Ｐゴシック" pitchFamily="50" charset="-128"/>
                <a:cs typeface="+mn-cs"/>
              </a:rPr>
              <a:t>Ansible</a:t>
            </a:r>
            <a:r>
              <a:rPr kumimoji="1" lang="ja-JP" altLang="en-US" sz="1200" b="1" kern="1200" dirty="0" smtClean="0">
                <a:solidFill>
                  <a:schemeClr val="tx1"/>
                </a:solidFill>
                <a:effectLst/>
                <a:latin typeface="Arial" charset="0"/>
                <a:ea typeface="ＭＳ Ｐゴシック" pitchFamily="50" charset="-128"/>
                <a:cs typeface="+mn-cs"/>
              </a:rPr>
              <a:t>を実行するサーバの事です。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コントロールノードから、後述のターゲットノードに対してタスクの実行を仕掛けます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Ansible</a:t>
            </a:r>
            <a:r>
              <a:rPr kumimoji="1" lang="ja-JP" altLang="en-US" sz="1200" b="1" kern="1200" dirty="0" smtClean="0">
                <a:solidFill>
                  <a:schemeClr val="tx1"/>
                </a:solidFill>
                <a:effectLst/>
                <a:latin typeface="Arial" charset="0"/>
                <a:ea typeface="ＭＳ Ｐゴシック" pitchFamily="50" charset="-128"/>
                <a:cs typeface="+mn-cs"/>
              </a:rPr>
              <a:t>コアエンジン</a:t>
            </a:r>
          </a:p>
          <a:p>
            <a:r>
              <a:rPr kumimoji="1" lang="ja-JP" altLang="en-US" sz="1200" b="1" kern="1200" dirty="0" smtClean="0">
                <a:solidFill>
                  <a:schemeClr val="tx1"/>
                </a:solidFill>
                <a:effectLst/>
                <a:latin typeface="Arial" charset="0"/>
                <a:ea typeface="ＭＳ Ｐゴシック" pitchFamily="50" charset="-128"/>
                <a:cs typeface="+mn-cs"/>
              </a:rPr>
              <a:t>コントロールノードにインストールする、</a:t>
            </a:r>
            <a:r>
              <a:rPr kumimoji="1" lang="en-US" altLang="ja-JP" sz="1200" b="1" kern="1200" dirty="0" smtClean="0">
                <a:solidFill>
                  <a:schemeClr val="tx1"/>
                </a:solidFill>
                <a:effectLst/>
                <a:latin typeface="Arial" charset="0"/>
                <a:ea typeface="ＭＳ Ｐゴシック" pitchFamily="50" charset="-128"/>
                <a:cs typeface="+mn-cs"/>
              </a:rPr>
              <a:t>Ansible</a:t>
            </a:r>
            <a:r>
              <a:rPr kumimoji="1" lang="ja-JP" altLang="en-US" sz="1200" b="1" kern="1200" dirty="0" smtClean="0">
                <a:solidFill>
                  <a:schemeClr val="tx1"/>
                </a:solidFill>
                <a:effectLst/>
                <a:latin typeface="Arial" charset="0"/>
                <a:ea typeface="ＭＳ Ｐゴシック" pitchFamily="50" charset="-128"/>
                <a:cs typeface="+mn-cs"/>
              </a:rPr>
              <a:t>のコア部分です。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次頁でもう少し詳しく説明します。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ターゲットノード</a:t>
            </a:r>
          </a:p>
          <a:p>
            <a:r>
              <a:rPr kumimoji="1" lang="ja-JP" altLang="en-US" sz="1200" b="1" kern="1200" dirty="0" smtClean="0">
                <a:solidFill>
                  <a:schemeClr val="tx1"/>
                </a:solidFill>
                <a:effectLst/>
                <a:latin typeface="Arial" charset="0"/>
                <a:ea typeface="ＭＳ Ｐゴシック" pitchFamily="50" charset="-128"/>
                <a:cs typeface="+mn-cs"/>
              </a:rPr>
              <a:t>構築する対象となるサーバの事です。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インベントリ</a:t>
            </a:r>
          </a:p>
          <a:p>
            <a:r>
              <a:rPr kumimoji="1" lang="ja-JP" altLang="en-US" sz="1200" b="1" kern="1200" dirty="0" smtClean="0">
                <a:solidFill>
                  <a:schemeClr val="tx1"/>
                </a:solidFill>
                <a:effectLst/>
                <a:latin typeface="Arial" charset="0"/>
                <a:ea typeface="ＭＳ Ｐゴシック" pitchFamily="50" charset="-128"/>
                <a:cs typeface="+mn-cs"/>
              </a:rPr>
              <a:t>インベントリとは、ターゲットノードをリストとして記載するファイルです。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単一のノードだけでなく、グループを記載する事も出来ます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プレイブック</a:t>
            </a:r>
          </a:p>
          <a:p>
            <a:r>
              <a:rPr kumimoji="1" lang="ja-JP" altLang="en-US" sz="1200" b="1" kern="1200" dirty="0" smtClean="0">
                <a:solidFill>
                  <a:schemeClr val="tx1"/>
                </a:solidFill>
                <a:effectLst/>
                <a:latin typeface="Arial" charset="0"/>
                <a:ea typeface="ＭＳ Ｐゴシック" pitchFamily="50" charset="-128"/>
                <a:cs typeface="+mn-cs"/>
              </a:rPr>
              <a:t>ターゲットノード側で実行したい処理を記載するファイルです。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プレイブックに記載したタスクが、インベントリで指定したターゲットノード上で実行されます。</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17</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Ansible</a:t>
            </a:r>
            <a:r>
              <a:rPr kumimoji="1" lang="ja-JP" altLang="en-US" sz="1200" b="1" kern="1200" dirty="0" smtClean="0">
                <a:solidFill>
                  <a:schemeClr val="tx1"/>
                </a:solidFill>
                <a:effectLst/>
                <a:latin typeface="Arial" charset="0"/>
                <a:ea typeface="ＭＳ Ｐゴシック" pitchFamily="50" charset="-128"/>
                <a:cs typeface="+mn-cs"/>
              </a:rPr>
              <a:t>コアエンジン</a:t>
            </a:r>
          </a:p>
          <a:p>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みたいな図</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インターフェース</a:t>
            </a:r>
          </a:p>
          <a:p>
            <a:r>
              <a:rPr kumimoji="1" lang="ja-JP" altLang="en-US" sz="1200" b="1" kern="1200" dirty="0" smtClean="0">
                <a:solidFill>
                  <a:schemeClr val="tx1"/>
                </a:solidFill>
                <a:effectLst/>
                <a:latin typeface="Arial" charset="0"/>
                <a:ea typeface="ＭＳ Ｐゴシック" pitchFamily="50" charset="-128"/>
                <a:cs typeface="+mn-cs"/>
              </a:rPr>
              <a:t>* モジュール</a:t>
            </a:r>
          </a:p>
          <a:p>
            <a:r>
              <a:rPr kumimoji="1" lang="ja-JP" altLang="en-US" sz="1200" b="1" kern="1200" dirty="0" smtClean="0">
                <a:solidFill>
                  <a:schemeClr val="tx1"/>
                </a:solidFill>
                <a:effectLst/>
                <a:latin typeface="Arial" charset="0"/>
                <a:ea typeface="ＭＳ Ｐゴシック" pitchFamily="50" charset="-128"/>
                <a:cs typeface="+mn-cs"/>
              </a:rPr>
              <a:t>* プラグイン</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18</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モジュール</a:t>
            </a:r>
          </a:p>
          <a:p>
            <a:r>
              <a:rPr kumimoji="1" lang="ja-JP" altLang="en-US" sz="1200" b="1" kern="1200" dirty="0" smtClean="0">
                <a:solidFill>
                  <a:schemeClr val="tx1"/>
                </a:solidFill>
                <a:effectLst/>
                <a:latin typeface="Arial" charset="0"/>
                <a:ea typeface="ＭＳ Ｐゴシック" pitchFamily="50" charset="-128"/>
                <a:cs typeface="+mn-cs"/>
              </a:rPr>
              <a:t>プレイブック等から呼ばれる、再利用可能な部品群です。</a:t>
            </a:r>
          </a:p>
          <a:p>
            <a:r>
              <a:rPr kumimoji="1" lang="ja-JP" altLang="en-US" sz="1200" b="1" kern="1200" dirty="0" smtClean="0">
                <a:solidFill>
                  <a:schemeClr val="tx1"/>
                </a:solidFill>
                <a:effectLst/>
                <a:latin typeface="Arial" charset="0"/>
                <a:ea typeface="ＭＳ Ｐゴシック" pitchFamily="50" charset="-128"/>
                <a:cs typeface="+mn-cs"/>
              </a:rPr>
              <a:t>例えば、「ファイルの転送」や「サービスの起動、停止」などの処理を、ラッピングしたものになります。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大きく下記のモジュールがあります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1. Core</a:t>
            </a:r>
          </a:p>
          <a:p>
            <a:r>
              <a:rPr kumimoji="1" lang="en-US" altLang="ja-JP" sz="1200" b="1" kern="1200" dirty="0" smtClean="0">
                <a:solidFill>
                  <a:schemeClr val="tx1"/>
                </a:solidFill>
                <a:effectLst/>
                <a:latin typeface="Arial" charset="0"/>
                <a:ea typeface="ＭＳ Ｐゴシック" pitchFamily="50" charset="-128"/>
                <a:cs typeface="+mn-cs"/>
              </a:rPr>
              <a:t>Core Maintained modules are maintained by the Ansible Engineering Team. These modules are integral to the basic foundations of the Ansible distribution.</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2. Network</a:t>
            </a:r>
          </a:p>
          <a:p>
            <a:r>
              <a:rPr kumimoji="1" lang="en-US" altLang="ja-JP" sz="1200" b="1" kern="1200" dirty="0" smtClean="0">
                <a:solidFill>
                  <a:schemeClr val="tx1"/>
                </a:solidFill>
                <a:effectLst/>
                <a:latin typeface="Arial" charset="0"/>
                <a:ea typeface="ＭＳ Ｐゴシック" pitchFamily="50" charset="-128"/>
                <a:cs typeface="+mn-cs"/>
              </a:rPr>
              <a:t>Network Maintained modules are </a:t>
            </a:r>
            <a:r>
              <a:rPr kumimoji="1" lang="en-US" altLang="ja-JP" sz="1200" b="1" kern="1200" dirty="0" err="1" smtClean="0">
                <a:solidFill>
                  <a:schemeClr val="tx1"/>
                </a:solidFill>
                <a:effectLst/>
                <a:latin typeface="Arial" charset="0"/>
                <a:ea typeface="ＭＳ Ｐゴシック" pitchFamily="50" charset="-128"/>
                <a:cs typeface="+mn-cs"/>
              </a:rPr>
              <a:t>are</a:t>
            </a:r>
            <a:r>
              <a:rPr kumimoji="1" lang="en-US" altLang="ja-JP" sz="1200" b="1" kern="1200" dirty="0" smtClean="0">
                <a:solidFill>
                  <a:schemeClr val="tx1"/>
                </a:solidFill>
                <a:effectLst/>
                <a:latin typeface="Arial" charset="0"/>
                <a:ea typeface="ＭＳ Ｐゴシック" pitchFamily="50" charset="-128"/>
                <a:cs typeface="+mn-cs"/>
              </a:rPr>
              <a:t> maintained by the </a:t>
            </a:r>
            <a:r>
              <a:rPr kumimoji="1" lang="en-US" altLang="ja-JP" sz="1200" b="1" kern="1200" dirty="0" err="1" smtClean="0">
                <a:solidFill>
                  <a:schemeClr val="tx1"/>
                </a:solidFill>
                <a:effectLst/>
                <a:latin typeface="Arial" charset="0"/>
                <a:ea typeface="ＭＳ Ｐゴシック" pitchFamily="50" charset="-128"/>
                <a:cs typeface="+mn-cs"/>
              </a:rPr>
              <a:t>Ansible</a:t>
            </a:r>
            <a:r>
              <a:rPr kumimoji="1" lang="en-US" altLang="ja-JP" sz="1200" b="1" kern="1200" dirty="0" smtClean="0">
                <a:solidFill>
                  <a:schemeClr val="tx1"/>
                </a:solidFill>
                <a:effectLst/>
                <a:latin typeface="Arial" charset="0"/>
                <a:ea typeface="ＭＳ Ｐゴシック" pitchFamily="50" charset="-128"/>
                <a:cs typeface="+mn-cs"/>
              </a:rPr>
              <a:t> Network Team. Please note there are additional networking modules that are categorized as Certified or Community not maintained by Ansible.</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3. Certified</a:t>
            </a:r>
          </a:p>
          <a:p>
            <a:r>
              <a:rPr kumimoji="1" lang="en-US" altLang="ja-JP" sz="1200" b="1" kern="1200" dirty="0" smtClean="0">
                <a:solidFill>
                  <a:schemeClr val="tx1"/>
                </a:solidFill>
                <a:effectLst/>
                <a:latin typeface="Arial" charset="0"/>
                <a:ea typeface="ＭＳ Ｐゴシック" pitchFamily="50" charset="-128"/>
                <a:cs typeface="+mn-cs"/>
              </a:rPr>
              <a:t>Certified modules are part of a future planned program currently in development.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4. Community</a:t>
            </a:r>
          </a:p>
          <a:p>
            <a:r>
              <a:rPr kumimoji="1" lang="en-US" altLang="ja-JP" sz="1200" b="1" kern="1200" dirty="0" smtClean="0">
                <a:solidFill>
                  <a:schemeClr val="tx1"/>
                </a:solidFill>
                <a:effectLst/>
                <a:latin typeface="Arial" charset="0"/>
                <a:ea typeface="ＭＳ Ｐゴシック" pitchFamily="50" charset="-128"/>
                <a:cs typeface="+mn-cs"/>
              </a:rPr>
              <a:t>Community Maintained modules are submitted and maintained by the </a:t>
            </a:r>
            <a:r>
              <a:rPr kumimoji="1" lang="en-US" altLang="ja-JP" sz="1200" b="1" kern="1200" dirty="0" err="1" smtClean="0">
                <a:solidFill>
                  <a:schemeClr val="tx1"/>
                </a:solidFill>
                <a:effectLst/>
                <a:latin typeface="Arial" charset="0"/>
                <a:ea typeface="ＭＳ Ｐゴシック" pitchFamily="50" charset="-128"/>
                <a:cs typeface="+mn-cs"/>
              </a:rPr>
              <a:t>Ansible</a:t>
            </a:r>
            <a:r>
              <a:rPr kumimoji="1" lang="en-US" altLang="ja-JP" sz="1200" b="1" kern="1200" dirty="0" smtClean="0">
                <a:solidFill>
                  <a:schemeClr val="tx1"/>
                </a:solidFill>
                <a:effectLst/>
                <a:latin typeface="Arial" charset="0"/>
                <a:ea typeface="ＭＳ Ｐゴシック" pitchFamily="50" charset="-128"/>
                <a:cs typeface="+mn-cs"/>
              </a:rPr>
              <a:t> community. These modules are not maintained by Ansible, and are included as a convenience.</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PH" altLang="ja-JP" sz="1200" b="1" kern="1200" dirty="0" smtClean="0">
                <a:solidFill>
                  <a:schemeClr val="tx1"/>
                </a:solidFill>
                <a:effectLst/>
                <a:latin typeface="Arial" charset="0"/>
                <a:ea typeface="ＭＳ Ｐゴシック" pitchFamily="50" charset="-128"/>
                <a:cs typeface="+mn-cs"/>
              </a:rPr>
              <a:t>For more details:</a:t>
            </a:r>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https://docs.ansible.com/ansible/2.6/user_guide/modules_support.html</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19</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概要</a:t>
            </a:r>
          </a:p>
          <a:p>
            <a:r>
              <a:rPr kumimoji="1" lang="en-US" altLang="ja-JP" sz="1200" b="1" kern="1200" dirty="0" smtClean="0">
                <a:solidFill>
                  <a:schemeClr val="tx1"/>
                </a:solidFill>
                <a:effectLst/>
                <a:latin typeface="Arial" charset="0"/>
                <a:ea typeface="ＭＳ Ｐゴシック" pitchFamily="50" charset="-128"/>
                <a:cs typeface="+mn-cs"/>
              </a:rPr>
              <a:t>CI/CD</a:t>
            </a:r>
            <a:r>
              <a:rPr kumimoji="1" lang="ja-JP" altLang="en-US" sz="1200" b="1" kern="1200" dirty="0" smtClean="0">
                <a:solidFill>
                  <a:schemeClr val="tx1"/>
                </a:solidFill>
                <a:effectLst/>
                <a:latin typeface="Arial" charset="0"/>
                <a:ea typeface="ＭＳ Ｐゴシック" pitchFamily="50" charset="-128"/>
                <a:cs typeface="+mn-cs"/>
              </a:rPr>
              <a:t>の</a:t>
            </a:r>
            <a:r>
              <a:rPr kumimoji="1" lang="en-US" altLang="ja-JP" sz="1200" b="1" kern="1200" dirty="0" smtClean="0">
                <a:solidFill>
                  <a:schemeClr val="tx1"/>
                </a:solidFill>
                <a:effectLst/>
                <a:latin typeface="Arial" charset="0"/>
                <a:ea typeface="ＭＳ Ｐゴシック" pitchFamily="50" charset="-128"/>
                <a:cs typeface="+mn-cs"/>
              </a:rPr>
              <a:t>1</a:t>
            </a:r>
            <a:r>
              <a:rPr kumimoji="1" lang="ja-JP" altLang="en-US" sz="1200" b="1" kern="1200" dirty="0" smtClean="0">
                <a:solidFill>
                  <a:schemeClr val="tx1"/>
                </a:solidFill>
                <a:effectLst/>
                <a:latin typeface="Arial" charset="0"/>
                <a:ea typeface="ＭＳ Ｐゴシック" pitchFamily="50" charset="-128"/>
                <a:cs typeface="+mn-cs"/>
              </a:rPr>
              <a:t>構成要素である、自動デプロイについて学習する講座です。</a:t>
            </a:r>
          </a:p>
          <a:p>
            <a:r>
              <a:rPr kumimoji="1" lang="ja-JP" altLang="en-US" sz="1200" b="1" kern="1200" dirty="0" smtClean="0">
                <a:solidFill>
                  <a:schemeClr val="tx1"/>
                </a:solidFill>
                <a:effectLst/>
                <a:latin typeface="Arial" charset="0"/>
                <a:ea typeface="ＭＳ Ｐゴシック" pitchFamily="50" charset="-128"/>
                <a:cs typeface="+mn-cs"/>
              </a:rPr>
              <a:t>ツールとして、</a:t>
            </a:r>
            <a:r>
              <a:rPr kumimoji="1" lang="en-US" altLang="ja-JP" sz="1200" b="1" kern="1200" dirty="0" smtClean="0">
                <a:solidFill>
                  <a:schemeClr val="tx1"/>
                </a:solidFill>
                <a:effectLst/>
                <a:latin typeface="Arial" charset="0"/>
                <a:ea typeface="ＭＳ Ｐゴシック" pitchFamily="50" charset="-128"/>
                <a:cs typeface="+mn-cs"/>
              </a:rPr>
              <a:t>Ansible</a:t>
            </a:r>
            <a:r>
              <a:rPr kumimoji="1" lang="ja-JP" altLang="en-US" sz="1200" b="1" kern="1200" dirty="0" smtClean="0">
                <a:solidFill>
                  <a:schemeClr val="tx1"/>
                </a:solidFill>
                <a:effectLst/>
                <a:latin typeface="Arial" charset="0"/>
                <a:ea typeface="ＭＳ Ｐゴシック" pitchFamily="50" charset="-128"/>
                <a:cs typeface="+mn-cs"/>
              </a:rPr>
              <a:t>を使用します。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この資料の目的</a:t>
            </a:r>
          </a:p>
          <a:p>
            <a:r>
              <a:rPr kumimoji="1" lang="ja-JP" altLang="en-US" sz="1200" b="1" kern="1200" dirty="0" smtClean="0">
                <a:solidFill>
                  <a:schemeClr val="tx1"/>
                </a:solidFill>
                <a:effectLst/>
                <a:latin typeface="Arial" charset="0"/>
                <a:ea typeface="ＭＳ Ｐゴシック" pitchFamily="50" charset="-128"/>
                <a:cs typeface="+mn-cs"/>
              </a:rPr>
              <a:t>受講者が</a:t>
            </a:r>
          </a:p>
          <a:p>
            <a:r>
              <a:rPr kumimoji="1" lang="ja-JP" altLang="en-US" sz="1200" b="1" kern="1200" dirty="0" smtClean="0">
                <a:solidFill>
                  <a:schemeClr val="tx1"/>
                </a:solidFill>
                <a:effectLst/>
                <a:latin typeface="Arial" charset="0"/>
                <a:ea typeface="ＭＳ Ｐゴシック" pitchFamily="50" charset="-128"/>
                <a:cs typeface="+mn-cs"/>
              </a:rPr>
              <a:t>* 自動デプロイの概要を理解できる</a:t>
            </a:r>
          </a:p>
          <a:p>
            <a:r>
              <a:rPr kumimoji="1" lang="ja-JP" altLang="en-US" sz="1200" b="1" kern="1200" dirty="0" smtClean="0">
                <a:solidFill>
                  <a:schemeClr val="tx1"/>
                </a:solidFill>
                <a:effectLst/>
                <a:latin typeface="Arial" charset="0"/>
                <a:ea typeface="ＭＳ Ｐゴシック" pitchFamily="50" charset="-128"/>
                <a:cs typeface="+mn-cs"/>
              </a:rPr>
              <a:t>* 自動デプロイの実施方法について理解できる</a:t>
            </a:r>
          </a:p>
          <a:p>
            <a:r>
              <a:rPr kumimoji="1" lang="ja-JP" altLang="en-US" sz="1200" b="1" kern="1200" dirty="0" smtClean="0">
                <a:solidFill>
                  <a:schemeClr val="tx1"/>
                </a:solidFill>
                <a:effectLst/>
                <a:latin typeface="Arial" charset="0"/>
                <a:ea typeface="ＭＳ Ｐゴシック" pitchFamily="50" charset="-128"/>
                <a:cs typeface="+mn-cs"/>
              </a:rPr>
              <a:t>* 自動デプロイの簡単なスクリプトを作成できる</a:t>
            </a:r>
          </a:p>
          <a:p>
            <a:r>
              <a:rPr kumimoji="1" lang="ja-JP" altLang="en-US" sz="1200" b="1" kern="1200" dirty="0" smtClean="0">
                <a:solidFill>
                  <a:schemeClr val="tx1"/>
                </a:solidFill>
                <a:effectLst/>
                <a:latin typeface="Arial" charset="0"/>
                <a:ea typeface="ＭＳ Ｐゴシック" pitchFamily="50" charset="-128"/>
                <a:cs typeface="+mn-cs"/>
              </a:rPr>
              <a:t>ようになる事</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前提知識</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Linux</a:t>
            </a:r>
            <a:r>
              <a:rPr kumimoji="1" lang="ja-JP" altLang="en-US" sz="1200" b="1" kern="1200" dirty="0" smtClean="0">
                <a:solidFill>
                  <a:schemeClr val="tx1"/>
                </a:solidFill>
                <a:effectLst/>
                <a:latin typeface="Arial" charset="0"/>
                <a:ea typeface="ＭＳ Ｐゴシック" pitchFamily="50" charset="-128"/>
                <a:cs typeface="+mn-cs"/>
              </a:rPr>
              <a:t>の基本的なコマンドを使える</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使用する</a:t>
            </a:r>
            <a:r>
              <a:rPr kumimoji="1" lang="en-US" altLang="ja-JP" sz="1200" b="1" kern="1200" dirty="0" smtClean="0">
                <a:solidFill>
                  <a:schemeClr val="tx1"/>
                </a:solidFill>
                <a:effectLst/>
                <a:latin typeface="Arial" charset="0"/>
                <a:ea typeface="ＭＳ Ｐゴシック" pitchFamily="50" charset="-128"/>
                <a:cs typeface="+mn-cs"/>
              </a:rPr>
              <a:t>OSS</a:t>
            </a:r>
            <a:r>
              <a:rPr kumimoji="1" lang="ja-JP" altLang="en-US" sz="1200" b="1" kern="1200" dirty="0" smtClean="0">
                <a:solidFill>
                  <a:schemeClr val="tx1"/>
                </a:solidFill>
                <a:effectLst/>
                <a:latin typeface="Arial" charset="0"/>
                <a:ea typeface="ＭＳ Ｐゴシック" pitchFamily="50" charset="-128"/>
                <a:cs typeface="+mn-cs"/>
              </a:rPr>
              <a:t>のバージョン</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Ansible 2.6.1</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a:t>
            </a:fld>
            <a:endParaRPr lang="en-US" altLang="ja-JP"/>
          </a:p>
        </p:txBody>
      </p:sp>
    </p:spTree>
    <p:extLst>
      <p:ext uri="{BB962C8B-B14F-4D97-AF65-F5344CB8AC3E}">
        <p14:creationId xmlns:p14="http://schemas.microsoft.com/office/powerpoint/2010/main" val="1897476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モジュールの分類</a:t>
            </a:r>
          </a:p>
          <a:p>
            <a:r>
              <a:rPr kumimoji="1" lang="ja-JP" altLang="en-US" sz="1200" b="1" kern="1200" dirty="0" smtClean="0">
                <a:solidFill>
                  <a:schemeClr val="tx1"/>
                </a:solidFill>
                <a:effectLst/>
                <a:latin typeface="Arial" charset="0"/>
                <a:ea typeface="ＭＳ Ｐゴシック" pitchFamily="50" charset="-128"/>
                <a:cs typeface="+mn-cs"/>
              </a:rPr>
              <a:t>モジュールは、機能毎の分類もなされており、特定のモジュールを探したい時はこちらから手繰っていくと便利です。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Cloud modules</a:t>
            </a:r>
          </a:p>
          <a:p>
            <a:r>
              <a:rPr kumimoji="1" lang="en-US" altLang="ja-JP" sz="1200" b="1" kern="1200" dirty="0" smtClean="0">
                <a:solidFill>
                  <a:schemeClr val="tx1"/>
                </a:solidFill>
                <a:effectLst/>
                <a:latin typeface="Arial" charset="0"/>
                <a:ea typeface="ＭＳ Ｐゴシック" pitchFamily="50" charset="-128"/>
                <a:cs typeface="+mn-cs"/>
              </a:rPr>
              <a:t>* Clustering modules</a:t>
            </a:r>
          </a:p>
          <a:p>
            <a:r>
              <a:rPr kumimoji="1" lang="en-US" altLang="ja-JP" sz="1200" b="1" kern="1200" dirty="0" smtClean="0">
                <a:solidFill>
                  <a:schemeClr val="tx1"/>
                </a:solidFill>
                <a:effectLst/>
                <a:latin typeface="Arial" charset="0"/>
                <a:ea typeface="ＭＳ Ｐゴシック" pitchFamily="50" charset="-128"/>
                <a:cs typeface="+mn-cs"/>
              </a:rPr>
              <a:t>* Commands modules</a:t>
            </a:r>
          </a:p>
          <a:p>
            <a:r>
              <a:rPr kumimoji="1" lang="en-US" altLang="ja-JP" sz="1200" b="1" kern="1200" dirty="0" smtClean="0">
                <a:solidFill>
                  <a:schemeClr val="tx1"/>
                </a:solidFill>
                <a:effectLst/>
                <a:latin typeface="Arial" charset="0"/>
                <a:ea typeface="ＭＳ Ｐゴシック" pitchFamily="50" charset="-128"/>
                <a:cs typeface="+mn-cs"/>
              </a:rPr>
              <a:t>* Crypto modules</a:t>
            </a:r>
          </a:p>
          <a:p>
            <a:r>
              <a:rPr kumimoji="1" lang="en-US" altLang="ja-JP" sz="1200" b="1" kern="1200" dirty="0" smtClean="0">
                <a:solidFill>
                  <a:schemeClr val="tx1"/>
                </a:solidFill>
                <a:effectLst/>
                <a:latin typeface="Arial" charset="0"/>
                <a:ea typeface="ＭＳ Ｐゴシック" pitchFamily="50" charset="-128"/>
                <a:cs typeface="+mn-cs"/>
              </a:rPr>
              <a:t>* Database modules</a:t>
            </a:r>
          </a:p>
          <a:p>
            <a:r>
              <a:rPr kumimoji="1" lang="en-US" altLang="ja-JP" sz="1200" b="1" kern="1200" dirty="0" smtClean="0">
                <a:solidFill>
                  <a:schemeClr val="tx1"/>
                </a:solidFill>
                <a:effectLst/>
                <a:latin typeface="Arial" charset="0"/>
                <a:ea typeface="ＭＳ Ｐゴシック" pitchFamily="50" charset="-128"/>
                <a:cs typeface="+mn-cs"/>
              </a:rPr>
              <a:t>* Files modules</a:t>
            </a:r>
          </a:p>
          <a:p>
            <a:r>
              <a:rPr kumimoji="1" lang="en-US" altLang="ja-JP" sz="1200" b="1" kern="1200" dirty="0" smtClean="0">
                <a:solidFill>
                  <a:schemeClr val="tx1"/>
                </a:solidFill>
                <a:effectLst/>
                <a:latin typeface="Arial" charset="0"/>
                <a:ea typeface="ＭＳ Ｐゴシック" pitchFamily="50" charset="-128"/>
                <a:cs typeface="+mn-cs"/>
              </a:rPr>
              <a:t>* Identity modules</a:t>
            </a:r>
          </a:p>
          <a:p>
            <a:r>
              <a:rPr kumimoji="1" lang="en-US" altLang="ja-JP" sz="1200" b="1" kern="1200" dirty="0" smtClean="0">
                <a:solidFill>
                  <a:schemeClr val="tx1"/>
                </a:solidFill>
                <a:effectLst/>
                <a:latin typeface="Arial" charset="0"/>
                <a:ea typeface="ＭＳ Ｐゴシック" pitchFamily="50" charset="-128"/>
                <a:cs typeface="+mn-cs"/>
              </a:rPr>
              <a:t>* Inventory modules</a:t>
            </a:r>
          </a:p>
          <a:p>
            <a:r>
              <a:rPr kumimoji="1" lang="en-US" altLang="ja-JP" sz="1200" b="1" kern="1200" dirty="0" smtClean="0">
                <a:solidFill>
                  <a:schemeClr val="tx1"/>
                </a:solidFill>
                <a:effectLst/>
                <a:latin typeface="Arial" charset="0"/>
                <a:ea typeface="ＭＳ Ｐゴシック" pitchFamily="50" charset="-128"/>
                <a:cs typeface="+mn-cs"/>
              </a:rPr>
              <a:t>* Messaging modules</a:t>
            </a:r>
          </a:p>
          <a:p>
            <a:r>
              <a:rPr kumimoji="1" lang="en-US" altLang="ja-JP" sz="1200" b="1" kern="1200" dirty="0" smtClean="0">
                <a:solidFill>
                  <a:schemeClr val="tx1"/>
                </a:solidFill>
                <a:effectLst/>
                <a:latin typeface="Arial" charset="0"/>
                <a:ea typeface="ＭＳ Ｐゴシック" pitchFamily="50" charset="-128"/>
                <a:cs typeface="+mn-cs"/>
              </a:rPr>
              <a:t>* Monitoring modules</a:t>
            </a:r>
          </a:p>
          <a:p>
            <a:r>
              <a:rPr kumimoji="1" lang="en-US" altLang="ja-JP" sz="1200" b="1" kern="1200" dirty="0" smtClean="0">
                <a:solidFill>
                  <a:schemeClr val="tx1"/>
                </a:solidFill>
                <a:effectLst/>
                <a:latin typeface="Arial" charset="0"/>
                <a:ea typeface="ＭＳ Ｐゴシック" pitchFamily="50" charset="-128"/>
                <a:cs typeface="+mn-cs"/>
              </a:rPr>
              <a:t>* Net Tools modules</a:t>
            </a:r>
          </a:p>
          <a:p>
            <a:r>
              <a:rPr kumimoji="1" lang="en-US" altLang="ja-JP" sz="1200" b="1" kern="1200" dirty="0" smtClean="0">
                <a:solidFill>
                  <a:schemeClr val="tx1"/>
                </a:solidFill>
                <a:effectLst/>
                <a:latin typeface="Arial" charset="0"/>
                <a:ea typeface="ＭＳ Ｐゴシック" pitchFamily="50" charset="-128"/>
                <a:cs typeface="+mn-cs"/>
              </a:rPr>
              <a:t>* Network modules</a:t>
            </a:r>
          </a:p>
          <a:p>
            <a:r>
              <a:rPr kumimoji="1" lang="en-US" altLang="ja-JP" sz="1200" b="1" kern="1200" dirty="0" smtClean="0">
                <a:solidFill>
                  <a:schemeClr val="tx1"/>
                </a:solidFill>
                <a:effectLst/>
                <a:latin typeface="Arial" charset="0"/>
                <a:ea typeface="ＭＳ Ｐゴシック" pitchFamily="50" charset="-128"/>
                <a:cs typeface="+mn-cs"/>
              </a:rPr>
              <a:t>* Notification modules</a:t>
            </a:r>
          </a:p>
          <a:p>
            <a:r>
              <a:rPr kumimoji="1" lang="en-US" altLang="ja-JP" sz="1200" b="1" kern="1200" dirty="0" smtClean="0">
                <a:solidFill>
                  <a:schemeClr val="tx1"/>
                </a:solidFill>
                <a:effectLst/>
                <a:latin typeface="Arial" charset="0"/>
                <a:ea typeface="ＭＳ Ｐゴシック" pitchFamily="50" charset="-128"/>
                <a:cs typeface="+mn-cs"/>
              </a:rPr>
              <a:t>* Packaging modules</a:t>
            </a:r>
          </a:p>
          <a:p>
            <a:r>
              <a:rPr kumimoji="1" lang="en-US" altLang="ja-JP" sz="1200" b="1" kern="1200" dirty="0" smtClean="0">
                <a:solidFill>
                  <a:schemeClr val="tx1"/>
                </a:solidFill>
                <a:effectLst/>
                <a:latin typeface="Arial" charset="0"/>
                <a:ea typeface="ＭＳ Ｐゴシック" pitchFamily="50" charset="-128"/>
                <a:cs typeface="+mn-cs"/>
              </a:rPr>
              <a:t>* Remote Management modules</a:t>
            </a:r>
          </a:p>
          <a:p>
            <a:r>
              <a:rPr kumimoji="1" lang="en-US" altLang="ja-JP" sz="1200" b="1" kern="1200" dirty="0" smtClean="0">
                <a:solidFill>
                  <a:schemeClr val="tx1"/>
                </a:solidFill>
                <a:effectLst/>
                <a:latin typeface="Arial" charset="0"/>
                <a:ea typeface="ＭＳ Ｐゴシック" pitchFamily="50" charset="-128"/>
                <a:cs typeface="+mn-cs"/>
              </a:rPr>
              <a:t>* Source Control modules</a:t>
            </a:r>
          </a:p>
          <a:p>
            <a:r>
              <a:rPr kumimoji="1" lang="en-US" altLang="ja-JP" sz="1200" b="1" kern="1200" dirty="0" smtClean="0">
                <a:solidFill>
                  <a:schemeClr val="tx1"/>
                </a:solidFill>
                <a:effectLst/>
                <a:latin typeface="Arial" charset="0"/>
                <a:ea typeface="ＭＳ Ｐゴシック" pitchFamily="50" charset="-128"/>
                <a:cs typeface="+mn-cs"/>
              </a:rPr>
              <a:t>* Storage modules</a:t>
            </a:r>
          </a:p>
          <a:p>
            <a:r>
              <a:rPr kumimoji="1" lang="en-US" altLang="ja-JP" sz="1200" b="1" kern="1200" dirty="0" smtClean="0">
                <a:solidFill>
                  <a:schemeClr val="tx1"/>
                </a:solidFill>
                <a:effectLst/>
                <a:latin typeface="Arial" charset="0"/>
                <a:ea typeface="ＭＳ Ｐゴシック" pitchFamily="50" charset="-128"/>
                <a:cs typeface="+mn-cs"/>
              </a:rPr>
              <a:t>* System modules</a:t>
            </a:r>
          </a:p>
          <a:p>
            <a:r>
              <a:rPr kumimoji="1" lang="en-US" altLang="ja-JP" sz="1200" b="1" kern="1200" dirty="0" smtClean="0">
                <a:solidFill>
                  <a:schemeClr val="tx1"/>
                </a:solidFill>
                <a:effectLst/>
                <a:latin typeface="Arial" charset="0"/>
                <a:ea typeface="ＭＳ Ｐゴシック" pitchFamily="50" charset="-128"/>
                <a:cs typeface="+mn-cs"/>
              </a:rPr>
              <a:t>* Utilities modules</a:t>
            </a:r>
          </a:p>
          <a:p>
            <a:r>
              <a:rPr kumimoji="1" lang="en-US" altLang="ja-JP" sz="1200" b="1" kern="1200" dirty="0" smtClean="0">
                <a:solidFill>
                  <a:schemeClr val="tx1"/>
                </a:solidFill>
                <a:effectLst/>
                <a:latin typeface="Arial" charset="0"/>
                <a:ea typeface="ＭＳ Ｐゴシック" pitchFamily="50" charset="-128"/>
                <a:cs typeface="+mn-cs"/>
              </a:rPr>
              <a:t>* Web Infrastructure modules</a:t>
            </a:r>
          </a:p>
          <a:p>
            <a:r>
              <a:rPr kumimoji="1" lang="en-US" altLang="ja-JP" sz="1200" b="1" kern="1200" dirty="0" smtClean="0">
                <a:solidFill>
                  <a:schemeClr val="tx1"/>
                </a:solidFill>
                <a:effectLst/>
                <a:latin typeface="Arial" charset="0"/>
                <a:ea typeface="ＭＳ Ｐゴシック" pitchFamily="50" charset="-128"/>
                <a:cs typeface="+mn-cs"/>
              </a:rPr>
              <a:t>* Windows modules</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PH" altLang="ja-JP" sz="1200" b="1" kern="1200" dirty="0" smtClean="0">
                <a:solidFill>
                  <a:schemeClr val="tx1"/>
                </a:solidFill>
                <a:effectLst/>
                <a:latin typeface="Arial" charset="0"/>
                <a:ea typeface="ＭＳ Ｐゴシック" pitchFamily="50" charset="-128"/>
                <a:cs typeface="+mn-cs"/>
              </a:rPr>
              <a:t>For more details:</a:t>
            </a:r>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https://docs.ansible.com/ansible/2.6/modules/modules_by_category.html</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20</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プラグイン</a:t>
            </a:r>
          </a:p>
          <a:p>
            <a:r>
              <a:rPr kumimoji="1" lang="en-US" altLang="ja-JP" sz="1200" b="1" kern="1200" dirty="0" smtClean="0">
                <a:solidFill>
                  <a:schemeClr val="tx1"/>
                </a:solidFill>
                <a:effectLst/>
                <a:latin typeface="Arial" charset="0"/>
                <a:ea typeface="ＭＳ Ｐゴシック" pitchFamily="50" charset="-128"/>
                <a:cs typeface="+mn-cs"/>
              </a:rPr>
              <a:t>Ansible</a:t>
            </a:r>
            <a:r>
              <a:rPr kumimoji="1" lang="ja-JP" altLang="en-US" sz="1200" b="1" kern="1200" dirty="0" smtClean="0">
                <a:solidFill>
                  <a:schemeClr val="tx1"/>
                </a:solidFill>
                <a:effectLst/>
                <a:latin typeface="Arial" charset="0"/>
                <a:ea typeface="ＭＳ Ｐゴシック" pitchFamily="50" charset="-128"/>
                <a:cs typeface="+mn-cs"/>
              </a:rPr>
              <a:t>のコア機能を拡張するためのコンポーネントです。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プレイブックから呼び出すモジュールとは異なり、</a:t>
            </a:r>
            <a:r>
              <a:rPr kumimoji="1" lang="en-US" altLang="ja-JP" sz="1200" b="1" kern="1200" dirty="0" smtClean="0">
                <a:solidFill>
                  <a:schemeClr val="tx1"/>
                </a:solidFill>
                <a:effectLst/>
                <a:latin typeface="Arial" charset="0"/>
                <a:ea typeface="ＭＳ Ｐゴシック" pitchFamily="50" charset="-128"/>
                <a:cs typeface="+mn-cs"/>
              </a:rPr>
              <a:t>Ansible</a:t>
            </a:r>
            <a:r>
              <a:rPr kumimoji="1" lang="ja-JP" altLang="en-US" sz="1200" b="1" kern="1200" dirty="0" smtClean="0">
                <a:solidFill>
                  <a:schemeClr val="tx1"/>
                </a:solidFill>
                <a:effectLst/>
                <a:latin typeface="Arial" charset="0"/>
                <a:ea typeface="ＭＳ Ｐゴシック" pitchFamily="50" charset="-128"/>
                <a:cs typeface="+mn-cs"/>
              </a:rPr>
              <a:t>のコア機能そのものを拡張します。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例えば、</a:t>
            </a:r>
            <a:r>
              <a:rPr kumimoji="1" lang="en-US" altLang="ja-JP" sz="1200" b="1" kern="1200" dirty="0" smtClean="0">
                <a:solidFill>
                  <a:schemeClr val="tx1"/>
                </a:solidFill>
                <a:effectLst/>
                <a:latin typeface="Arial" charset="0"/>
                <a:ea typeface="ＭＳ Ｐゴシック" pitchFamily="50" charset="-128"/>
                <a:cs typeface="+mn-cs"/>
              </a:rPr>
              <a:t>Ansible</a:t>
            </a:r>
            <a:r>
              <a:rPr kumimoji="1" lang="ja-JP" altLang="en-US" sz="1200" b="1" kern="1200" dirty="0" smtClean="0">
                <a:solidFill>
                  <a:schemeClr val="tx1"/>
                </a:solidFill>
                <a:effectLst/>
                <a:latin typeface="Arial" charset="0"/>
                <a:ea typeface="ＭＳ Ｐゴシック" pitchFamily="50" charset="-128"/>
                <a:cs typeface="+mn-cs"/>
              </a:rPr>
              <a:t>コアエンジンがターゲットノードに接続する方式そのものを変更する、等の場合はプラグインで実現します。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PH" altLang="ja-JP" sz="1200" b="1" kern="1200" dirty="0" smtClean="0">
                <a:solidFill>
                  <a:schemeClr val="tx1"/>
                </a:solidFill>
                <a:effectLst/>
                <a:latin typeface="Arial" charset="0"/>
                <a:ea typeface="ＭＳ Ｐゴシック" pitchFamily="50" charset="-128"/>
                <a:cs typeface="+mn-cs"/>
              </a:rPr>
              <a:t>For more details:</a:t>
            </a:r>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https://docs.ansible.com/ansible/2.6/plugins/plugins.html</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21</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 </a:t>
            </a:r>
            <a:r>
              <a:rPr kumimoji="1" lang="en-US" altLang="ja-JP" dirty="0" err="1" smtClean="0"/>
              <a:t>QuickStart</a:t>
            </a:r>
            <a:r>
              <a:rPr kumimoji="1" lang="en-US" altLang="ja-JP" dirty="0" smtClean="0"/>
              <a:t>(</a:t>
            </a:r>
            <a:r>
              <a:rPr kumimoji="1" lang="ja-JP" altLang="en-US" dirty="0" smtClean="0"/>
              <a:t>簡易インストール手順</a:t>
            </a:r>
            <a:r>
              <a:rPr kumimoji="1" lang="en-US" altLang="ja-JP" dirty="0" smtClean="0"/>
              <a:t>)</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22</a:t>
            </a:fld>
            <a:endParaRPr lang="en-US" altLang="ja-JP"/>
          </a:p>
        </p:txBody>
      </p:sp>
    </p:spTree>
    <p:extLst>
      <p:ext uri="{BB962C8B-B14F-4D97-AF65-F5344CB8AC3E}">
        <p14:creationId xmlns:p14="http://schemas.microsoft.com/office/powerpoint/2010/main" val="20004500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コントロールノード</a:t>
            </a:r>
          </a:p>
          <a:p>
            <a:r>
              <a:rPr kumimoji="1" lang="en-US" altLang="ja-JP" sz="1200" b="1" kern="1200" dirty="0" smtClean="0">
                <a:solidFill>
                  <a:schemeClr val="tx1"/>
                </a:solidFill>
                <a:effectLst/>
                <a:latin typeface="Arial" charset="0"/>
                <a:ea typeface="ＭＳ Ｐゴシック" pitchFamily="50" charset="-128"/>
                <a:cs typeface="+mn-cs"/>
              </a:rPr>
              <a:t>CentOS Linux release 7.5.1804 (Core)</a:t>
            </a:r>
            <a:r>
              <a:rPr kumimoji="1" lang="ja-JP" altLang="en-US" sz="1200" b="1" kern="1200" dirty="0" smtClean="0">
                <a:solidFill>
                  <a:schemeClr val="tx1"/>
                </a:solidFill>
                <a:effectLst/>
                <a:latin typeface="Arial" charset="0"/>
                <a:ea typeface="ＭＳ Ｐゴシック" pitchFamily="50" charset="-128"/>
                <a:cs typeface="+mn-cs"/>
              </a:rPr>
              <a:t>に対して</a:t>
            </a:r>
            <a:r>
              <a:rPr kumimoji="1" lang="en-US" altLang="ja-JP" sz="1200" b="1" kern="1200" dirty="0" smtClean="0">
                <a:solidFill>
                  <a:schemeClr val="tx1"/>
                </a:solidFill>
                <a:effectLst/>
                <a:latin typeface="Arial" charset="0"/>
                <a:ea typeface="ＭＳ Ｐゴシック" pitchFamily="50" charset="-128"/>
                <a:cs typeface="+mn-cs"/>
              </a:rPr>
              <a:t>yum</a:t>
            </a:r>
            <a:r>
              <a:rPr kumimoji="1" lang="ja-JP" altLang="en-US" sz="1200" b="1" kern="1200" dirty="0" smtClean="0">
                <a:solidFill>
                  <a:schemeClr val="tx1"/>
                </a:solidFill>
                <a:effectLst/>
                <a:latin typeface="Arial" charset="0"/>
                <a:ea typeface="ＭＳ Ｐゴシック" pitchFamily="50" charset="-128"/>
                <a:cs typeface="+mn-cs"/>
              </a:rPr>
              <a:t>でインストールしてみます。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root@fj-devops-build</a:t>
            </a:r>
            <a:r>
              <a:rPr kumimoji="1" lang="en-US" altLang="ja-JP" sz="1200" b="1" kern="1200" dirty="0" smtClean="0">
                <a:solidFill>
                  <a:schemeClr val="tx1"/>
                </a:solidFill>
                <a:effectLst/>
                <a:latin typeface="Arial" charset="0"/>
                <a:ea typeface="ＭＳ Ｐゴシック" pitchFamily="50" charset="-128"/>
                <a:cs typeface="+mn-cs"/>
              </a:rPr>
              <a:t> ~]# yum install </a:t>
            </a:r>
            <a:r>
              <a:rPr kumimoji="1" lang="en-US" altLang="ja-JP" sz="1200" b="1" kern="1200" dirty="0" err="1" smtClean="0">
                <a:solidFill>
                  <a:schemeClr val="tx1"/>
                </a:solidFill>
                <a:effectLst/>
                <a:latin typeface="Arial" charset="0"/>
                <a:ea typeface="ＭＳ Ｐゴシック" pitchFamily="50" charset="-128"/>
                <a:cs typeface="+mn-cs"/>
              </a:rPr>
              <a:t>ansible</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Total download size: 10 M</a:t>
            </a:r>
          </a:p>
          <a:p>
            <a:r>
              <a:rPr kumimoji="1" lang="en-US" altLang="ja-JP" sz="1200" b="1" kern="1200" dirty="0" smtClean="0">
                <a:solidFill>
                  <a:schemeClr val="tx1"/>
                </a:solidFill>
                <a:effectLst/>
                <a:latin typeface="Arial" charset="0"/>
                <a:ea typeface="ＭＳ Ｐゴシック" pitchFamily="50" charset="-128"/>
                <a:cs typeface="+mn-cs"/>
              </a:rPr>
              <a:t>Is this ok [y/d/N]: y</a:t>
            </a:r>
          </a:p>
          <a:p>
            <a:r>
              <a:rPr kumimoji="1" lang="en-US" altLang="ja-JP" sz="1200" b="1" kern="1200" dirty="0" smtClean="0">
                <a:solidFill>
                  <a:schemeClr val="tx1"/>
                </a:solidFill>
                <a:effectLst/>
                <a:latin typeface="Arial" charset="0"/>
                <a:ea typeface="ＭＳ Ｐゴシック" pitchFamily="50" charset="-128"/>
                <a:cs typeface="+mn-cs"/>
              </a:rPr>
              <a:t>Installed:</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ansible.noarch</a:t>
            </a:r>
            <a:r>
              <a:rPr kumimoji="1" lang="en-US" altLang="ja-JP" sz="1200" b="1" kern="1200" dirty="0" smtClean="0">
                <a:solidFill>
                  <a:schemeClr val="tx1"/>
                </a:solidFill>
                <a:effectLst/>
                <a:latin typeface="Arial" charset="0"/>
                <a:ea typeface="ＭＳ Ｐゴシック" pitchFamily="50" charset="-128"/>
                <a:cs typeface="+mn-cs"/>
              </a:rPr>
              <a:t> 0:2.6.4-1.el7   </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Complete!</a:t>
            </a:r>
          </a:p>
          <a:p>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root@fj-devops-build</a:t>
            </a:r>
            <a:r>
              <a:rPr kumimoji="1" lang="en-US" altLang="ja-JP" sz="1200" b="1" kern="1200" dirty="0" smtClean="0">
                <a:solidFill>
                  <a:schemeClr val="tx1"/>
                </a:solidFill>
                <a:effectLst/>
                <a:latin typeface="Arial" charset="0"/>
                <a:ea typeface="ＭＳ Ｐゴシック" pitchFamily="50" charset="-128"/>
                <a:cs typeface="+mn-cs"/>
              </a:rPr>
              <a:t> ~]# </a:t>
            </a: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PH" altLang="ja-JP" sz="1200" b="1" kern="1200" dirty="0" smtClean="0">
                <a:solidFill>
                  <a:schemeClr val="tx1"/>
                </a:solidFill>
                <a:effectLst/>
                <a:latin typeface="Arial" charset="0"/>
                <a:ea typeface="ＭＳ Ｐゴシック" pitchFamily="50" charset="-128"/>
                <a:cs typeface="+mn-cs"/>
              </a:rPr>
              <a:t>For more details:</a:t>
            </a:r>
            <a:endParaRPr kumimoji="1" lang="ja-JP" altLang="en-US" sz="1200" b="1" kern="1200" dirty="0" smtClean="0">
              <a:solidFill>
                <a:schemeClr val="tx1"/>
              </a:solidFill>
              <a:effectLst/>
              <a:latin typeface="Arial" charset="0"/>
              <a:ea typeface="ＭＳ Ｐゴシック" pitchFamily="50" charset="-128"/>
              <a:cs typeface="+mn-cs"/>
            </a:endParaRPr>
          </a:p>
          <a:p>
            <a:pPr marL="171450" indent="-171450">
              <a:buFont typeface="Arial" charset="0"/>
              <a:buChar char="•"/>
            </a:pPr>
            <a:r>
              <a:rPr kumimoji="1" lang="en-US" altLang="ja-JP" sz="1200" b="1" kern="1200" dirty="0" smtClean="0">
                <a:solidFill>
                  <a:schemeClr val="tx1"/>
                </a:solidFill>
                <a:effectLst/>
                <a:latin typeface="Arial" charset="0"/>
                <a:ea typeface="ＭＳ Ｐゴシック" pitchFamily="50" charset="-128"/>
                <a:cs typeface="+mn-cs"/>
              </a:rPr>
              <a:t>https://docs.ansible.com/ansible/2.6/installation_guide/intro_installation.html</a:t>
            </a:r>
          </a:p>
          <a:p>
            <a:pPr marL="171450" indent="-171450">
              <a:buFont typeface="Arial" charset="0"/>
              <a:buChar char="•"/>
            </a:pPr>
            <a:endParaRPr kumimoji="1" lang="en-US" altLang="ja-JP" sz="1200" b="1" kern="1200" dirty="0" smtClean="0">
              <a:solidFill>
                <a:schemeClr val="tx1"/>
              </a:solidFill>
              <a:effectLst/>
              <a:latin typeface="Arial" charset="0"/>
              <a:ea typeface="ＭＳ Ｐゴシック" pitchFamily="50" charset="-128"/>
              <a:cs typeface="+mn-cs"/>
            </a:endParaRPr>
          </a:p>
          <a:p>
            <a:pPr marL="0" indent="0">
              <a:buFont typeface="Arial" charset="0"/>
              <a:buNone/>
            </a:pPr>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補足：</a:t>
            </a:r>
            <a:r>
              <a:rPr kumimoji="1" lang="en-US" altLang="ja-JP" sz="1200" b="1" kern="1200" dirty="0" smtClean="0">
                <a:solidFill>
                  <a:schemeClr val="tx1"/>
                </a:solidFill>
                <a:effectLst/>
                <a:latin typeface="Arial" charset="0"/>
                <a:ea typeface="ＭＳ Ｐゴシック" pitchFamily="50" charset="-128"/>
                <a:cs typeface="+mn-cs"/>
              </a:rPr>
              <a:t>yum</a:t>
            </a:r>
            <a:r>
              <a:rPr kumimoji="1" lang="ja-JP" altLang="en-US" sz="1200" b="1" kern="1200" dirty="0" smtClean="0">
                <a:solidFill>
                  <a:schemeClr val="tx1"/>
                </a:solidFill>
                <a:effectLst/>
                <a:latin typeface="Arial" charset="0"/>
                <a:ea typeface="ＭＳ Ｐゴシック" pitchFamily="50" charset="-128"/>
                <a:cs typeface="+mn-cs"/>
              </a:rPr>
              <a:t>のプロキシでつまづいたら</a:t>
            </a:r>
          </a:p>
          <a:p>
            <a:pPr marL="0" indent="0">
              <a:buFont typeface="Arial" charset="0"/>
              <a:buNone/>
            </a:pPr>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etc</a:t>
            </a:r>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yum.conf</a:t>
            </a:r>
            <a:endParaRPr kumimoji="1" lang="en-US" altLang="ja-JP" sz="1200" b="1" kern="1200" dirty="0" smtClean="0">
              <a:solidFill>
                <a:schemeClr val="tx1"/>
              </a:solidFill>
              <a:effectLst/>
              <a:latin typeface="Arial" charset="0"/>
              <a:ea typeface="ＭＳ Ｐゴシック" pitchFamily="50" charset="-128"/>
              <a:cs typeface="+mn-cs"/>
            </a:endParaRPr>
          </a:p>
          <a:p>
            <a:pPr marL="0" indent="0">
              <a:buFont typeface="Arial" charset="0"/>
              <a:buNone/>
            </a:pPr>
            <a:endParaRPr kumimoji="1" lang="en-US" altLang="ja-JP" sz="1200" b="1" kern="1200" dirty="0" smtClean="0">
              <a:solidFill>
                <a:schemeClr val="tx1"/>
              </a:solidFill>
              <a:effectLst/>
              <a:latin typeface="Arial" charset="0"/>
              <a:ea typeface="ＭＳ Ｐゴシック" pitchFamily="50" charset="-128"/>
              <a:cs typeface="+mn-cs"/>
            </a:endParaRPr>
          </a:p>
          <a:p>
            <a:pPr marL="0" indent="0">
              <a:buFont typeface="Arial" charset="0"/>
              <a:buNone/>
            </a:pPr>
            <a:r>
              <a:rPr kumimoji="1" lang="en-US" altLang="ja-JP" sz="1200" b="1" kern="1200" dirty="0" smtClean="0">
                <a:solidFill>
                  <a:schemeClr val="tx1"/>
                </a:solidFill>
                <a:effectLst/>
                <a:latin typeface="Arial" charset="0"/>
                <a:ea typeface="ＭＳ Ｐゴシック" pitchFamily="50" charset="-128"/>
                <a:cs typeface="+mn-cs"/>
              </a:rPr>
              <a:t>```</a:t>
            </a:r>
          </a:p>
          <a:p>
            <a:pPr marL="0" indent="0">
              <a:buFont typeface="Arial" charset="0"/>
              <a:buNone/>
            </a:pPr>
            <a:r>
              <a:rPr kumimoji="1" lang="en-US" altLang="ja-JP" sz="1200" b="1" kern="1200" dirty="0" smtClean="0">
                <a:solidFill>
                  <a:schemeClr val="tx1"/>
                </a:solidFill>
                <a:effectLst/>
                <a:latin typeface="Arial" charset="0"/>
                <a:ea typeface="ＭＳ Ｐゴシック" pitchFamily="50" charset="-128"/>
                <a:cs typeface="+mn-cs"/>
              </a:rPr>
              <a:t>proxy=http://your proxy fqdn:8080/</a:t>
            </a:r>
          </a:p>
          <a:p>
            <a:pPr marL="0" indent="0">
              <a:buFont typeface="Arial" charset="0"/>
              <a:buNone/>
            </a:pPr>
            <a:r>
              <a:rPr kumimoji="1" lang="en-US" altLang="ja-JP" sz="1200" b="1" kern="1200" dirty="0" err="1" smtClean="0">
                <a:solidFill>
                  <a:schemeClr val="tx1"/>
                </a:solidFill>
                <a:effectLst/>
                <a:latin typeface="Arial" charset="0"/>
                <a:ea typeface="ＭＳ Ｐゴシック" pitchFamily="50" charset="-128"/>
                <a:cs typeface="+mn-cs"/>
              </a:rPr>
              <a:t>proxy_username</a:t>
            </a:r>
            <a:r>
              <a:rPr kumimoji="1" lang="en-US" altLang="ja-JP" sz="1200" b="1" kern="1200" dirty="0" smtClean="0">
                <a:solidFill>
                  <a:schemeClr val="tx1"/>
                </a:solidFill>
                <a:effectLst/>
                <a:latin typeface="Arial" charset="0"/>
                <a:ea typeface="ＭＳ Ｐゴシック" pitchFamily="50" charset="-128"/>
                <a:cs typeface="+mn-cs"/>
              </a:rPr>
              <a:t>=ID</a:t>
            </a:r>
          </a:p>
          <a:p>
            <a:pPr marL="0" indent="0">
              <a:buFont typeface="Arial" charset="0"/>
              <a:buNone/>
            </a:pPr>
            <a:r>
              <a:rPr kumimoji="1" lang="en-US" altLang="ja-JP" sz="1200" b="1" kern="1200" dirty="0" err="1" smtClean="0">
                <a:solidFill>
                  <a:schemeClr val="tx1"/>
                </a:solidFill>
                <a:effectLst/>
                <a:latin typeface="Arial" charset="0"/>
                <a:ea typeface="ＭＳ Ｐゴシック" pitchFamily="50" charset="-128"/>
                <a:cs typeface="+mn-cs"/>
              </a:rPr>
              <a:t>proxy_password</a:t>
            </a:r>
            <a:r>
              <a:rPr kumimoji="1" lang="en-US" altLang="ja-JP" sz="1200" b="1" kern="1200" dirty="0" smtClean="0">
                <a:solidFill>
                  <a:schemeClr val="tx1"/>
                </a:solidFill>
                <a:effectLst/>
                <a:latin typeface="Arial" charset="0"/>
                <a:ea typeface="ＭＳ Ｐゴシック" pitchFamily="50" charset="-128"/>
                <a:cs typeface="+mn-cs"/>
              </a:rPr>
              <a:t>=PW</a:t>
            </a:r>
          </a:p>
          <a:p>
            <a:pPr marL="0" indent="0">
              <a:buFont typeface="Arial" charset="0"/>
              <a:buNone/>
            </a:pPr>
            <a:r>
              <a:rPr kumimoji="1" lang="en-US" altLang="ja-JP" sz="1200" b="1" kern="1200" dirty="0" smtClean="0">
                <a:solidFill>
                  <a:schemeClr val="tx1"/>
                </a:solidFill>
                <a:effectLst/>
                <a:latin typeface="Arial" charset="0"/>
                <a:ea typeface="ＭＳ Ｐゴシック" pitchFamily="50" charset="-128"/>
                <a:cs typeface="+mn-cs"/>
              </a:rPr>
              <a:t>```</a:t>
            </a:r>
          </a:p>
          <a:p>
            <a:pPr marL="0" indent="0">
              <a:buFont typeface="Arial" charset="0"/>
              <a:buNone/>
            </a:pPr>
            <a:endParaRPr kumimoji="1" lang="ja-JP" altLang="en-US" sz="1200" b="1" kern="1200" dirty="0" smtClean="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23</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ターゲットノード</a:t>
            </a:r>
          </a:p>
          <a:p>
            <a:r>
              <a:rPr kumimoji="1" lang="en-US" altLang="ja-JP" sz="1200" b="1" kern="1200" dirty="0" smtClean="0">
                <a:solidFill>
                  <a:schemeClr val="tx1"/>
                </a:solidFill>
                <a:effectLst/>
                <a:latin typeface="Arial" charset="0"/>
                <a:ea typeface="ＭＳ Ｐゴシック" pitchFamily="50" charset="-128"/>
                <a:cs typeface="+mn-cs"/>
              </a:rPr>
              <a:t>SSH</a:t>
            </a:r>
            <a:r>
              <a:rPr kumimoji="1" lang="ja-JP" altLang="en-US" sz="1200" b="1" kern="1200" dirty="0" smtClean="0">
                <a:solidFill>
                  <a:schemeClr val="tx1"/>
                </a:solidFill>
                <a:effectLst/>
                <a:latin typeface="Arial" charset="0"/>
                <a:ea typeface="ＭＳ Ｐゴシック" pitchFamily="50" charset="-128"/>
                <a:cs typeface="+mn-cs"/>
              </a:rPr>
              <a:t>がつながる状態にしておきましょう！</a:t>
            </a:r>
          </a:p>
          <a:p>
            <a:r>
              <a:rPr kumimoji="1" lang="ja-JP" altLang="en-US" sz="1200" b="1" kern="1200" dirty="0" smtClean="0">
                <a:solidFill>
                  <a:schemeClr val="tx1"/>
                </a:solidFill>
                <a:effectLst/>
                <a:latin typeface="Arial" charset="0"/>
                <a:ea typeface="ＭＳ Ｐゴシック" pitchFamily="50" charset="-128"/>
                <a:cs typeface="+mn-cs"/>
              </a:rPr>
              <a:t>また、大概のディストリビューションには入っていますが、</a:t>
            </a:r>
            <a:r>
              <a:rPr kumimoji="1" lang="en-US" altLang="ja-JP" sz="1200" b="1" kern="1200" dirty="0" smtClean="0">
                <a:solidFill>
                  <a:schemeClr val="tx1"/>
                </a:solidFill>
                <a:effectLst/>
                <a:latin typeface="Arial" charset="0"/>
                <a:ea typeface="ＭＳ Ｐゴシック" pitchFamily="50" charset="-128"/>
                <a:cs typeface="+mn-cs"/>
              </a:rPr>
              <a:t>Python 2.6</a:t>
            </a:r>
            <a:r>
              <a:rPr kumimoji="1" lang="ja-JP" altLang="en-US" sz="1200" b="1" kern="1200" dirty="0" smtClean="0">
                <a:solidFill>
                  <a:schemeClr val="tx1"/>
                </a:solidFill>
                <a:effectLst/>
                <a:latin typeface="Arial" charset="0"/>
                <a:ea typeface="ＭＳ Ｐゴシック" pitchFamily="50" charset="-128"/>
                <a:cs typeface="+mn-cs"/>
              </a:rPr>
              <a:t>以上もインストールしておく必要があります。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補足：</a:t>
            </a:r>
            <a:r>
              <a:rPr kumimoji="1" lang="en-US" altLang="ja-JP" sz="1200" b="1" kern="1200" dirty="0" smtClean="0">
                <a:solidFill>
                  <a:schemeClr val="tx1"/>
                </a:solidFill>
                <a:effectLst/>
                <a:latin typeface="Arial" charset="0"/>
                <a:ea typeface="ＭＳ Ｐゴシック" pitchFamily="50" charset="-128"/>
                <a:cs typeface="+mn-cs"/>
              </a:rPr>
              <a:t>Ansible</a:t>
            </a:r>
            <a:r>
              <a:rPr kumimoji="1" lang="ja-JP" altLang="en-US" sz="1200" b="1" kern="1200" dirty="0" smtClean="0">
                <a:solidFill>
                  <a:schemeClr val="tx1"/>
                </a:solidFill>
                <a:effectLst/>
                <a:latin typeface="Arial" charset="0"/>
                <a:ea typeface="ＭＳ Ｐゴシック" pitchFamily="50" charset="-128"/>
                <a:cs typeface="+mn-cs"/>
              </a:rPr>
              <a:t>用のユーザについて</a:t>
            </a:r>
          </a:p>
          <a:p>
            <a:r>
              <a:rPr kumimoji="1" lang="en-US" altLang="ja-JP" sz="1200" b="1" kern="1200" dirty="0" smtClean="0">
                <a:solidFill>
                  <a:schemeClr val="tx1"/>
                </a:solidFill>
                <a:effectLst/>
                <a:latin typeface="Arial" charset="0"/>
                <a:ea typeface="ＭＳ Ｐゴシック" pitchFamily="50" charset="-128"/>
                <a:cs typeface="+mn-cs"/>
              </a:rPr>
              <a:t>SSH</a:t>
            </a:r>
            <a:r>
              <a:rPr kumimoji="1" lang="ja-JP" altLang="en-US" sz="1200" b="1" kern="1200" dirty="0" smtClean="0">
                <a:solidFill>
                  <a:schemeClr val="tx1"/>
                </a:solidFill>
                <a:effectLst/>
                <a:latin typeface="Arial" charset="0"/>
                <a:ea typeface="ＭＳ Ｐゴシック" pitchFamily="50" charset="-128"/>
                <a:cs typeface="+mn-cs"/>
              </a:rPr>
              <a:t>するユーザについては、</a:t>
            </a:r>
            <a:r>
              <a:rPr kumimoji="1" lang="en-US" altLang="ja-JP" sz="1200" b="1" kern="1200" dirty="0" smtClean="0">
                <a:solidFill>
                  <a:schemeClr val="tx1"/>
                </a:solidFill>
                <a:effectLst/>
                <a:latin typeface="Arial" charset="0"/>
                <a:ea typeface="ＭＳ Ｐゴシック" pitchFamily="50" charset="-128"/>
                <a:cs typeface="+mn-cs"/>
              </a:rPr>
              <a:t>root</a:t>
            </a:r>
            <a:r>
              <a:rPr kumimoji="1" lang="ja-JP" altLang="en-US" sz="1200" b="1" kern="1200" dirty="0" smtClean="0">
                <a:solidFill>
                  <a:schemeClr val="tx1"/>
                </a:solidFill>
                <a:effectLst/>
                <a:latin typeface="Arial" charset="0"/>
                <a:ea typeface="ＭＳ Ｐゴシック" pitchFamily="50" charset="-128"/>
                <a:cs typeface="+mn-cs"/>
              </a:rPr>
              <a:t>ユーザを使わず、</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Ansible</a:t>
            </a:r>
            <a:r>
              <a:rPr kumimoji="1" lang="ja-JP" altLang="en-US" sz="1200" b="1" kern="1200" dirty="0" smtClean="0">
                <a:solidFill>
                  <a:schemeClr val="tx1"/>
                </a:solidFill>
                <a:effectLst/>
                <a:latin typeface="Arial" charset="0"/>
                <a:ea typeface="ＭＳ Ｐゴシック" pitchFamily="50" charset="-128"/>
                <a:cs typeface="+mn-cs"/>
              </a:rPr>
              <a:t>専用のユーザを作っておき、権限を適切に設定しておくことをお勧めします。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補足：認証方式について</a:t>
            </a:r>
          </a:p>
          <a:p>
            <a:r>
              <a:rPr kumimoji="1" lang="ja-JP" altLang="en-US" sz="1200" b="1" kern="1200" dirty="0" smtClean="0">
                <a:solidFill>
                  <a:schemeClr val="tx1"/>
                </a:solidFill>
                <a:effectLst/>
                <a:latin typeface="Arial" charset="0"/>
                <a:ea typeface="ＭＳ Ｐゴシック" pitchFamily="50" charset="-128"/>
                <a:cs typeface="+mn-cs"/>
              </a:rPr>
              <a:t>本講座では、説明の簡易化のためにターゲットノードへのログインを、</a:t>
            </a:r>
            <a:r>
              <a:rPr kumimoji="1" lang="en-US" altLang="ja-JP" sz="1200" b="1" kern="1200" dirty="0" smtClean="0">
                <a:solidFill>
                  <a:schemeClr val="tx1"/>
                </a:solidFill>
                <a:effectLst/>
                <a:latin typeface="Arial" charset="0"/>
                <a:ea typeface="ＭＳ Ｐゴシック" pitchFamily="50" charset="-128"/>
                <a:cs typeface="+mn-cs"/>
              </a:rPr>
              <a:t>ID/PW</a:t>
            </a:r>
            <a:r>
              <a:rPr kumimoji="1" lang="ja-JP" altLang="en-US" sz="1200" b="1" kern="1200" dirty="0" smtClean="0">
                <a:solidFill>
                  <a:schemeClr val="tx1"/>
                </a:solidFill>
                <a:effectLst/>
                <a:latin typeface="Arial" charset="0"/>
                <a:ea typeface="ＭＳ Ｐゴシック" pitchFamily="50" charset="-128"/>
                <a:cs typeface="+mn-cs"/>
              </a:rPr>
              <a:t>認証で行っています。</a:t>
            </a:r>
          </a:p>
          <a:p>
            <a:r>
              <a:rPr kumimoji="1" lang="ja-JP" altLang="en-US" sz="1200" b="1" kern="1200" dirty="0" smtClean="0">
                <a:solidFill>
                  <a:schemeClr val="tx1"/>
                </a:solidFill>
                <a:effectLst/>
                <a:latin typeface="Arial" charset="0"/>
                <a:ea typeface="ＭＳ Ｐゴシック" pitchFamily="50" charset="-128"/>
                <a:cs typeface="+mn-cs"/>
              </a:rPr>
              <a:t>しかし、セキュリティを意識する場合、公開鍵認証方式に切り替えた方がよいです。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PH" altLang="ja-JP" sz="1200" b="1" kern="1200" dirty="0" smtClean="0">
                <a:solidFill>
                  <a:schemeClr val="tx1"/>
                </a:solidFill>
                <a:effectLst/>
                <a:latin typeface="Arial" charset="0"/>
                <a:ea typeface="ＭＳ Ｐゴシック" pitchFamily="50" charset="-128"/>
                <a:cs typeface="+mn-cs"/>
              </a:rPr>
              <a:t>For more details:</a:t>
            </a:r>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https://docs.ansible.com/ansible/2.6/installation_guide/intro_installation.html#managed-node-requirements</a:t>
            </a:r>
            <a:endParaRPr kumimoji="1" lang="ja-JP" altLang="en-US" sz="1200" b="1" kern="1200" dirty="0" smtClean="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24</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動作確認</a:t>
            </a:r>
          </a:p>
          <a:p>
            <a:r>
              <a:rPr kumimoji="1" lang="en-US" altLang="ja-JP" sz="1200" b="1" kern="1200" dirty="0" smtClean="0">
                <a:solidFill>
                  <a:schemeClr val="tx1"/>
                </a:solidFill>
                <a:effectLst/>
                <a:latin typeface="Arial" charset="0"/>
                <a:ea typeface="ＭＳ Ｐゴシック" pitchFamily="50" charset="-128"/>
                <a:cs typeface="+mn-cs"/>
              </a:rPr>
              <a:t>PING</a:t>
            </a:r>
            <a:r>
              <a:rPr kumimoji="1" lang="ja-JP" altLang="en-US" sz="1200" b="1" kern="1200" dirty="0" err="1" smtClean="0">
                <a:solidFill>
                  <a:schemeClr val="tx1"/>
                </a:solidFill>
                <a:effectLst/>
                <a:latin typeface="Arial" charset="0"/>
                <a:ea typeface="ＭＳ Ｐゴシック" pitchFamily="50" charset="-128"/>
                <a:cs typeface="+mn-cs"/>
              </a:rPr>
              <a:t>だけ</a:t>
            </a:r>
            <a:r>
              <a:rPr kumimoji="1" lang="ja-JP" altLang="en-US" sz="1200" b="1" kern="1200" dirty="0" smtClean="0">
                <a:solidFill>
                  <a:schemeClr val="tx1"/>
                </a:solidFill>
                <a:effectLst/>
                <a:latin typeface="Arial" charset="0"/>
                <a:ea typeface="ＭＳ Ｐゴシック" pitchFamily="50" charset="-128"/>
                <a:cs typeface="+mn-cs"/>
              </a:rPr>
              <a:t>実行して環境が正しく構築されているか確認します。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1. </a:t>
            </a:r>
            <a:r>
              <a:rPr kumimoji="1" lang="ja-JP" altLang="en-US" sz="1200" b="1" kern="1200" dirty="0" smtClean="0">
                <a:solidFill>
                  <a:schemeClr val="tx1"/>
                </a:solidFill>
                <a:effectLst/>
                <a:latin typeface="Arial" charset="0"/>
                <a:ea typeface="ＭＳ Ｐゴシック" pitchFamily="50" charset="-128"/>
                <a:cs typeface="+mn-cs"/>
              </a:rPr>
              <a:t>作業フォルダを作る</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err="1" smtClean="0">
                <a:solidFill>
                  <a:schemeClr val="tx1"/>
                </a:solidFill>
                <a:effectLst/>
                <a:latin typeface="Arial" charset="0"/>
                <a:ea typeface="ＭＳ Ｐゴシック" pitchFamily="50" charset="-128"/>
                <a:cs typeface="+mn-cs"/>
              </a:rPr>
              <a:t>mkdir</a:t>
            </a:r>
            <a:r>
              <a:rPr kumimoji="1" lang="en-US" altLang="ja-JP" sz="1200" b="1" kern="1200" dirty="0" smtClean="0">
                <a:solidFill>
                  <a:schemeClr val="tx1"/>
                </a:solidFill>
                <a:effectLst/>
                <a:latin typeface="Arial" charset="0"/>
                <a:ea typeface="ＭＳ Ｐゴシック" pitchFamily="50" charset="-128"/>
                <a:cs typeface="+mn-cs"/>
              </a:rPr>
              <a:t> sample01</a:t>
            </a:r>
          </a:p>
          <a:p>
            <a:r>
              <a:rPr kumimoji="1" lang="en-US" altLang="ja-JP" sz="1200" b="1" kern="1200" dirty="0" smtClean="0">
                <a:solidFill>
                  <a:schemeClr val="tx1"/>
                </a:solidFill>
                <a:effectLst/>
                <a:latin typeface="Arial" charset="0"/>
                <a:ea typeface="ＭＳ Ｐゴシック" pitchFamily="50" charset="-128"/>
                <a:cs typeface="+mn-cs"/>
              </a:rPr>
              <a:t>cd sample01</a:t>
            </a: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2. </a:t>
            </a:r>
            <a:r>
              <a:rPr kumimoji="1" lang="ja-JP" altLang="en-US" sz="1200" b="1" kern="1200" dirty="0" smtClean="0">
                <a:solidFill>
                  <a:schemeClr val="tx1"/>
                </a:solidFill>
                <a:effectLst/>
                <a:latin typeface="Arial" charset="0"/>
                <a:ea typeface="ＭＳ Ｐゴシック" pitchFamily="50" charset="-128"/>
                <a:cs typeface="+mn-cs"/>
              </a:rPr>
              <a:t>インベントリファイルを作成する</a:t>
            </a:r>
          </a:p>
          <a:p>
            <a:r>
              <a:rPr kumimoji="1" lang="en-US" altLang="ja-JP" sz="1200" b="1" kern="1200" dirty="0" smtClean="0">
                <a:solidFill>
                  <a:schemeClr val="tx1"/>
                </a:solidFill>
                <a:effectLst/>
                <a:latin typeface="Arial" charset="0"/>
                <a:ea typeface="ＭＳ Ｐゴシック" pitchFamily="50" charset="-128"/>
                <a:cs typeface="+mn-cs"/>
              </a:rPr>
              <a:t>sample01/hosts.ini</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sample_servers</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XX.XX.XX.XX </a:t>
            </a:r>
            <a:r>
              <a:rPr kumimoji="1" lang="en-US" altLang="ja-JP" sz="1200" b="1" kern="1200" dirty="0" err="1" smtClean="0">
                <a:solidFill>
                  <a:schemeClr val="tx1"/>
                </a:solidFill>
                <a:effectLst/>
                <a:latin typeface="Arial" charset="0"/>
                <a:ea typeface="ＭＳ Ｐゴシック" pitchFamily="50" charset="-128"/>
                <a:cs typeface="+mn-cs"/>
              </a:rPr>
              <a:t>ansible_user</a:t>
            </a:r>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userID</a:t>
            </a:r>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ansible_ssh_pass</a:t>
            </a:r>
            <a:r>
              <a:rPr kumimoji="1" lang="en-US" altLang="ja-JP" sz="1200" b="1" kern="1200" dirty="0" smtClean="0">
                <a:solidFill>
                  <a:schemeClr val="tx1"/>
                </a:solidFill>
                <a:effectLst/>
                <a:latin typeface="Arial" charset="0"/>
                <a:ea typeface="ＭＳ Ｐゴシック" pitchFamily="50" charset="-128"/>
                <a:cs typeface="+mn-cs"/>
              </a:rPr>
              <a:t>="password"</a:t>
            </a: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3. Ansible</a:t>
            </a:r>
            <a:r>
              <a:rPr kumimoji="1" lang="ja-JP" altLang="en-US" sz="1200" b="1" kern="1200" dirty="0" smtClean="0">
                <a:solidFill>
                  <a:schemeClr val="tx1"/>
                </a:solidFill>
                <a:effectLst/>
                <a:latin typeface="Arial" charset="0"/>
                <a:ea typeface="ＭＳ Ｐゴシック" pitchFamily="50" charset="-128"/>
                <a:cs typeface="+mn-cs"/>
              </a:rPr>
              <a:t>を実行する</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root@fj-devops-build</a:t>
            </a:r>
            <a:r>
              <a:rPr kumimoji="1" lang="en-US" altLang="ja-JP" sz="1200" b="1" kern="1200" dirty="0" smtClean="0">
                <a:solidFill>
                  <a:schemeClr val="tx1"/>
                </a:solidFill>
                <a:effectLst/>
                <a:latin typeface="Arial" charset="0"/>
                <a:ea typeface="ＭＳ Ｐゴシック" pitchFamily="50" charset="-128"/>
                <a:cs typeface="+mn-cs"/>
              </a:rPr>
              <a:t> sample01]# </a:t>
            </a:r>
            <a:r>
              <a:rPr kumimoji="1" lang="en-US" altLang="ja-JP" sz="1200" b="1" kern="1200" dirty="0" err="1" smtClean="0">
                <a:solidFill>
                  <a:schemeClr val="tx1"/>
                </a:solidFill>
                <a:effectLst/>
                <a:latin typeface="Arial" charset="0"/>
                <a:ea typeface="ＭＳ Ｐゴシック" pitchFamily="50" charset="-128"/>
                <a:cs typeface="+mn-cs"/>
              </a:rPr>
              <a:t>ansible</a:t>
            </a:r>
            <a:r>
              <a:rPr kumimoji="1" lang="en-US" altLang="ja-JP" sz="1200" b="1" kern="1200" dirty="0" smtClean="0">
                <a:solidFill>
                  <a:schemeClr val="tx1"/>
                </a:solidFill>
                <a:effectLst/>
                <a:latin typeface="Arial" charset="0"/>
                <a:ea typeface="ＭＳ Ｐゴシック" pitchFamily="50" charset="-128"/>
                <a:cs typeface="+mn-cs"/>
              </a:rPr>
              <a:t> -i hosts.ini </a:t>
            </a:r>
            <a:r>
              <a:rPr kumimoji="1" lang="en-US" altLang="ja-JP" sz="1200" b="1" kern="1200" dirty="0" err="1" smtClean="0">
                <a:solidFill>
                  <a:schemeClr val="tx1"/>
                </a:solidFill>
                <a:effectLst/>
                <a:latin typeface="Arial" charset="0"/>
                <a:ea typeface="ＭＳ Ｐゴシック" pitchFamily="50" charset="-128"/>
                <a:cs typeface="+mn-cs"/>
              </a:rPr>
              <a:t>sample_servers</a:t>
            </a:r>
            <a:r>
              <a:rPr kumimoji="1" lang="en-US" altLang="ja-JP" sz="1200" b="1" kern="1200" dirty="0" smtClean="0">
                <a:solidFill>
                  <a:schemeClr val="tx1"/>
                </a:solidFill>
                <a:effectLst/>
                <a:latin typeface="Arial" charset="0"/>
                <a:ea typeface="ＭＳ Ｐゴシック" pitchFamily="50" charset="-128"/>
                <a:cs typeface="+mn-cs"/>
              </a:rPr>
              <a:t> -m ping</a:t>
            </a:r>
          </a:p>
          <a:p>
            <a:r>
              <a:rPr kumimoji="1" lang="en-US" altLang="ja-JP" sz="1200" b="1" kern="1200" dirty="0" smtClean="0">
                <a:solidFill>
                  <a:schemeClr val="tx1"/>
                </a:solidFill>
                <a:effectLst/>
                <a:latin typeface="Arial" charset="0"/>
                <a:ea typeface="ＭＳ Ｐゴシック" pitchFamily="50" charset="-128"/>
                <a:cs typeface="+mn-cs"/>
              </a:rPr>
              <a:t>XX.XX.XX.XX | SUCCESS =&gt; {</a:t>
            </a:r>
          </a:p>
          <a:p>
            <a:r>
              <a:rPr kumimoji="1" lang="en-US" altLang="ja-JP" sz="1200" b="1" kern="1200" dirty="0" smtClean="0">
                <a:solidFill>
                  <a:schemeClr val="tx1"/>
                </a:solidFill>
                <a:effectLst/>
                <a:latin typeface="Arial" charset="0"/>
                <a:ea typeface="ＭＳ Ｐゴシック" pitchFamily="50" charset="-128"/>
                <a:cs typeface="+mn-cs"/>
              </a:rPr>
              <a:t>    "changed": false, </a:t>
            </a:r>
          </a:p>
          <a:p>
            <a:r>
              <a:rPr kumimoji="1" lang="en-US" altLang="ja-JP" sz="1200" b="1" kern="1200" dirty="0" smtClean="0">
                <a:solidFill>
                  <a:schemeClr val="tx1"/>
                </a:solidFill>
                <a:effectLst/>
                <a:latin typeface="Arial" charset="0"/>
                <a:ea typeface="ＭＳ Ｐゴシック" pitchFamily="50" charset="-128"/>
                <a:cs typeface="+mn-cs"/>
              </a:rPr>
              <a:t>    "ping": "pong"</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root@fj-devops-build</a:t>
            </a:r>
            <a:r>
              <a:rPr kumimoji="1" lang="en-US" altLang="ja-JP" sz="1200" b="1" kern="1200" dirty="0" smtClean="0">
                <a:solidFill>
                  <a:schemeClr val="tx1"/>
                </a:solidFill>
                <a:effectLst/>
                <a:latin typeface="Arial" charset="0"/>
                <a:ea typeface="ＭＳ Ｐゴシック" pitchFamily="50" charset="-128"/>
                <a:cs typeface="+mn-cs"/>
              </a:rPr>
              <a:t> sample01]# </a:t>
            </a: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SUCCESS</a:t>
            </a:r>
            <a:r>
              <a:rPr kumimoji="1" lang="ja-JP" altLang="en-US" sz="1200" b="1" kern="1200" dirty="0" err="1" smtClean="0">
                <a:solidFill>
                  <a:schemeClr val="tx1"/>
                </a:solidFill>
                <a:effectLst/>
                <a:latin typeface="Arial" charset="0"/>
                <a:ea typeface="ＭＳ Ｐゴシック" pitchFamily="50" charset="-128"/>
                <a:cs typeface="+mn-cs"/>
              </a:rPr>
              <a:t>って</a:t>
            </a:r>
            <a:r>
              <a:rPr kumimoji="1" lang="ja-JP" altLang="en-US" sz="1200" b="1" kern="1200" dirty="0" smtClean="0">
                <a:solidFill>
                  <a:schemeClr val="tx1"/>
                </a:solidFill>
                <a:effectLst/>
                <a:latin typeface="Arial" charset="0"/>
                <a:ea typeface="ＭＳ Ｐゴシック" pitchFamily="50" charset="-128"/>
                <a:cs typeface="+mn-cs"/>
              </a:rPr>
              <a:t>なってたら成功です！</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25</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補足：</a:t>
            </a:r>
            <a:r>
              <a:rPr kumimoji="1" lang="en-US" altLang="ja-JP" sz="1200" b="1" kern="1200" dirty="0" smtClean="0">
                <a:solidFill>
                  <a:schemeClr val="tx1"/>
                </a:solidFill>
                <a:effectLst/>
                <a:latin typeface="Arial" charset="0"/>
                <a:ea typeface="ＭＳ Ｐゴシック" pitchFamily="50" charset="-128"/>
                <a:cs typeface="+mn-cs"/>
              </a:rPr>
              <a:t>Ansible</a:t>
            </a:r>
            <a:r>
              <a:rPr kumimoji="1" lang="ja-JP" altLang="en-US" sz="1200" b="1" kern="1200" dirty="0" smtClean="0">
                <a:solidFill>
                  <a:schemeClr val="tx1"/>
                </a:solidFill>
                <a:effectLst/>
                <a:latin typeface="Arial" charset="0"/>
                <a:ea typeface="ＭＳ Ｐゴシック" pitchFamily="50" charset="-128"/>
                <a:cs typeface="+mn-cs"/>
              </a:rPr>
              <a:t>のコマンド一覧</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ansible</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ansible-config</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ansible</a:t>
            </a:r>
            <a:r>
              <a:rPr kumimoji="1" lang="en-US" altLang="ja-JP" sz="1200" b="1" kern="1200" dirty="0" smtClean="0">
                <a:solidFill>
                  <a:schemeClr val="tx1"/>
                </a:solidFill>
                <a:effectLst/>
                <a:latin typeface="Arial" charset="0"/>
                <a:ea typeface="ＭＳ Ｐゴシック" pitchFamily="50" charset="-128"/>
                <a:cs typeface="+mn-cs"/>
              </a:rPr>
              <a:t>-console</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ansible</a:t>
            </a:r>
            <a:r>
              <a:rPr kumimoji="1" lang="en-US" altLang="ja-JP" sz="1200" b="1" kern="1200" dirty="0" smtClean="0">
                <a:solidFill>
                  <a:schemeClr val="tx1"/>
                </a:solidFill>
                <a:effectLst/>
                <a:latin typeface="Arial" charset="0"/>
                <a:ea typeface="ＭＳ Ｐゴシック" pitchFamily="50" charset="-128"/>
                <a:cs typeface="+mn-cs"/>
              </a:rPr>
              <a:t>-doc</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ansible</a:t>
            </a:r>
            <a:r>
              <a:rPr kumimoji="1" lang="en-US" altLang="ja-JP" sz="1200" b="1" kern="1200" dirty="0" smtClean="0">
                <a:solidFill>
                  <a:schemeClr val="tx1"/>
                </a:solidFill>
                <a:effectLst/>
                <a:latin typeface="Arial" charset="0"/>
                <a:ea typeface="ＭＳ Ｐゴシック" pitchFamily="50" charset="-128"/>
                <a:cs typeface="+mn-cs"/>
              </a:rPr>
              <a:t>-galaxy</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ansible</a:t>
            </a:r>
            <a:r>
              <a:rPr kumimoji="1" lang="en-US" altLang="ja-JP" sz="1200" b="1" kern="1200" dirty="0" smtClean="0">
                <a:solidFill>
                  <a:schemeClr val="tx1"/>
                </a:solidFill>
                <a:effectLst/>
                <a:latin typeface="Arial" charset="0"/>
                <a:ea typeface="ＭＳ Ｐゴシック" pitchFamily="50" charset="-128"/>
                <a:cs typeface="+mn-cs"/>
              </a:rPr>
              <a:t>-inventory** :Ansible</a:t>
            </a:r>
            <a:r>
              <a:rPr kumimoji="1" lang="ja-JP" altLang="en-US" sz="1200" b="1" kern="1200" dirty="0" smtClean="0">
                <a:solidFill>
                  <a:schemeClr val="tx1"/>
                </a:solidFill>
                <a:effectLst/>
                <a:latin typeface="Arial" charset="0"/>
                <a:ea typeface="ＭＳ Ｐゴシック" pitchFamily="50" charset="-128"/>
                <a:cs typeface="+mn-cs"/>
              </a:rPr>
              <a:t>のインベントリの状態一覧を表示します</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ansible</a:t>
            </a:r>
            <a:r>
              <a:rPr kumimoji="1" lang="en-US" altLang="ja-JP" sz="1200" b="1" kern="1200" dirty="0" smtClean="0">
                <a:solidFill>
                  <a:schemeClr val="tx1"/>
                </a:solidFill>
                <a:effectLst/>
                <a:latin typeface="Arial" charset="0"/>
                <a:ea typeface="ＭＳ Ｐゴシック" pitchFamily="50" charset="-128"/>
                <a:cs typeface="+mn-cs"/>
              </a:rPr>
              <a:t>-playbook** : Ansible</a:t>
            </a:r>
            <a:r>
              <a:rPr kumimoji="1" lang="ja-JP" altLang="en-US" sz="1200" b="1" kern="1200" dirty="0" smtClean="0">
                <a:solidFill>
                  <a:schemeClr val="tx1"/>
                </a:solidFill>
                <a:effectLst/>
                <a:latin typeface="Arial" charset="0"/>
                <a:ea typeface="ＭＳ Ｐゴシック" pitchFamily="50" charset="-128"/>
                <a:cs typeface="+mn-cs"/>
              </a:rPr>
              <a:t>のプレイブックを実行します</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ansible</a:t>
            </a:r>
            <a:r>
              <a:rPr kumimoji="1" lang="en-US" altLang="ja-JP" sz="1200" b="1" kern="1200" dirty="0" smtClean="0">
                <a:solidFill>
                  <a:schemeClr val="tx1"/>
                </a:solidFill>
                <a:effectLst/>
                <a:latin typeface="Arial" charset="0"/>
                <a:ea typeface="ＭＳ Ｐゴシック" pitchFamily="50" charset="-128"/>
                <a:cs typeface="+mn-cs"/>
              </a:rPr>
              <a:t>-pull</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ansible</a:t>
            </a:r>
            <a:r>
              <a:rPr kumimoji="1" lang="en-US" altLang="ja-JP" sz="1200" b="1" kern="1200" dirty="0" smtClean="0">
                <a:solidFill>
                  <a:schemeClr val="tx1"/>
                </a:solidFill>
                <a:effectLst/>
                <a:latin typeface="Arial" charset="0"/>
                <a:ea typeface="ＭＳ Ｐゴシック" pitchFamily="50" charset="-128"/>
                <a:cs typeface="+mn-cs"/>
              </a:rPr>
              <a:t>-vault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PH" altLang="ja-JP" sz="1200" b="1" kern="1200" dirty="0" smtClean="0">
                <a:solidFill>
                  <a:schemeClr val="tx1"/>
                </a:solidFill>
                <a:effectLst/>
                <a:latin typeface="Arial" charset="0"/>
                <a:ea typeface="ＭＳ Ｐゴシック" pitchFamily="50" charset="-128"/>
                <a:cs typeface="+mn-cs"/>
              </a:rPr>
              <a:t>For more details:</a:t>
            </a:r>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https://docs.ansible.com/ansible/2.6/user_guide/command_line_tools.html</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26</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 </a:t>
            </a:r>
            <a:r>
              <a:rPr kumimoji="1" lang="ja-JP" altLang="en-US" dirty="0" smtClean="0"/>
              <a:t>基礎編：すごくシンプルな例</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27</a:t>
            </a:fld>
            <a:endParaRPr lang="en-US" altLang="ja-JP"/>
          </a:p>
        </p:txBody>
      </p:sp>
    </p:spTree>
    <p:extLst>
      <p:ext uri="{BB962C8B-B14F-4D97-AF65-F5344CB8AC3E}">
        <p14:creationId xmlns:p14="http://schemas.microsoft.com/office/powerpoint/2010/main" val="20004500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サンプルコードでやりたい事の構成図</a:t>
            </a:r>
          </a:p>
          <a:p>
            <a:r>
              <a:rPr kumimoji="1" lang="en-US" altLang="ja-JP" sz="1200" b="1" i="1" kern="1200" dirty="0" smtClean="0">
                <a:solidFill>
                  <a:schemeClr val="tx1"/>
                </a:solidFill>
                <a:effectLst/>
                <a:latin typeface="Arial" charset="0"/>
                <a:ea typeface="ＭＳ Ｐゴシック" pitchFamily="50" charset="-128"/>
                <a:cs typeface="+mn-cs"/>
              </a:rPr>
              <a:t>{</a:t>
            </a:r>
            <a:r>
              <a:rPr kumimoji="1" lang="ja-JP" altLang="en-US" sz="1200" b="1" i="1" kern="1200" dirty="0" smtClean="0">
                <a:solidFill>
                  <a:schemeClr val="tx1"/>
                </a:solidFill>
                <a:effectLst/>
                <a:latin typeface="Arial" charset="0"/>
                <a:ea typeface="ＭＳ Ｐゴシック" pitchFamily="50" charset="-128"/>
                <a:cs typeface="+mn-cs"/>
              </a:rPr>
              <a:t>コントロールノードからターゲットノードにファイルを送付</a:t>
            </a:r>
            <a:r>
              <a:rPr kumimoji="1" lang="ja-JP" altLang="en-US" sz="1200" b="1" i="1" kern="1200" dirty="0" err="1" smtClean="0">
                <a:solidFill>
                  <a:schemeClr val="tx1"/>
                </a:solidFill>
                <a:effectLst/>
                <a:latin typeface="Arial" charset="0"/>
                <a:ea typeface="ＭＳ Ｐゴシック" pitchFamily="50" charset="-128"/>
                <a:cs typeface="+mn-cs"/>
              </a:rPr>
              <a:t>するの</a:t>
            </a:r>
            <a:r>
              <a:rPr kumimoji="1" lang="ja-JP" altLang="en-US" sz="1200" b="1" i="1" kern="1200" dirty="0" smtClean="0">
                <a:solidFill>
                  <a:schemeClr val="tx1"/>
                </a:solidFill>
                <a:effectLst/>
                <a:latin typeface="Arial" charset="0"/>
                <a:ea typeface="ＭＳ Ｐゴシック" pitchFamily="50" charset="-128"/>
                <a:cs typeface="+mn-cs"/>
              </a:rPr>
              <a:t>図</a:t>
            </a:r>
            <a:r>
              <a:rPr kumimoji="1" lang="en-US" altLang="ja-JP" sz="1200" b="1" i="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サンプルコードの構成</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sample01/hosts</a:t>
            </a:r>
            <a:r>
              <a:rPr kumimoji="1" lang="ja-JP" altLang="en-US" sz="1200" b="1" kern="1200" dirty="0" smtClean="0">
                <a:solidFill>
                  <a:schemeClr val="tx1"/>
                </a:solidFill>
                <a:effectLst/>
                <a:latin typeface="Arial" charset="0"/>
                <a:ea typeface="ＭＳ Ｐゴシック" pitchFamily="50" charset="-128"/>
                <a:cs typeface="+mn-cs"/>
              </a:rPr>
              <a:t>：インベントリ</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sample01/</a:t>
            </a:r>
            <a:r>
              <a:rPr kumimoji="1" lang="en-US" altLang="ja-JP" sz="1200" b="1" kern="1200" dirty="0" err="1" smtClean="0">
                <a:solidFill>
                  <a:schemeClr val="tx1"/>
                </a:solidFill>
                <a:effectLst/>
                <a:latin typeface="Arial" charset="0"/>
                <a:ea typeface="ＭＳ Ｐゴシック" pitchFamily="50" charset="-128"/>
                <a:cs typeface="+mn-cs"/>
              </a:rPr>
              <a:t>playbook.yml</a:t>
            </a:r>
            <a:r>
              <a:rPr kumimoji="1" lang="ja-JP" altLang="en-US" sz="1200" b="1" kern="1200" dirty="0" smtClean="0">
                <a:solidFill>
                  <a:schemeClr val="tx1"/>
                </a:solidFill>
                <a:effectLst/>
                <a:latin typeface="Arial" charset="0"/>
                <a:ea typeface="ＭＳ Ｐゴシック" pitchFamily="50" charset="-128"/>
                <a:cs typeface="+mn-cs"/>
              </a:rPr>
              <a:t>：プレイブック</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サンプルコード</a:t>
            </a:r>
          </a:p>
          <a:p>
            <a:r>
              <a:rPr kumimoji="1" lang="en-US" altLang="ja-JP" sz="1200" b="1" kern="1200" dirty="0" smtClean="0">
                <a:solidFill>
                  <a:schemeClr val="tx1"/>
                </a:solidFill>
                <a:effectLst/>
                <a:latin typeface="Arial" charset="0"/>
                <a:ea typeface="ＭＳ Ｐゴシック" pitchFamily="50" charset="-128"/>
                <a:cs typeface="+mn-cs"/>
              </a:rPr>
              <a:t>hosts.ini</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sample_servers</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XX.XX.XX.XX </a:t>
            </a:r>
            <a:r>
              <a:rPr kumimoji="1" lang="en-US" altLang="ja-JP" sz="1200" b="1" kern="1200" dirty="0" err="1" smtClean="0">
                <a:solidFill>
                  <a:schemeClr val="tx1"/>
                </a:solidFill>
                <a:effectLst/>
                <a:latin typeface="Arial" charset="0"/>
                <a:ea typeface="ＭＳ Ｐゴシック" pitchFamily="50" charset="-128"/>
                <a:cs typeface="+mn-cs"/>
              </a:rPr>
              <a:t>ansible_user</a:t>
            </a:r>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userID</a:t>
            </a:r>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ansible_ssh_pass</a:t>
            </a:r>
            <a:r>
              <a:rPr kumimoji="1" lang="en-US" altLang="ja-JP" sz="1200" b="1" kern="1200" dirty="0" smtClean="0">
                <a:solidFill>
                  <a:schemeClr val="tx1"/>
                </a:solidFill>
                <a:effectLst/>
                <a:latin typeface="Arial" charset="0"/>
                <a:ea typeface="ＭＳ Ｐゴシック" pitchFamily="50" charset="-128"/>
                <a:cs typeface="+mn-cs"/>
              </a:rPr>
              <a:t>="password"</a:t>
            </a: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err="1" smtClean="0">
                <a:solidFill>
                  <a:schemeClr val="tx1"/>
                </a:solidFill>
                <a:effectLst/>
                <a:latin typeface="Arial" charset="0"/>
                <a:ea typeface="ＭＳ Ｐゴシック" pitchFamily="50" charset="-128"/>
                <a:cs typeface="+mn-cs"/>
              </a:rPr>
              <a:t>playbook.yml</a:t>
            </a:r>
            <a:endParaRPr kumimoji="1" lang="en-US" altLang="ja-JP" sz="1200" b="1" kern="1200" dirty="0" smtClean="0">
              <a:solidFill>
                <a:schemeClr val="tx1"/>
              </a:solidFill>
              <a:effectLst/>
              <a:latin typeface="Arial" charset="0"/>
              <a:ea typeface="ＭＳ Ｐゴシック" pitchFamily="50" charset="-128"/>
              <a:cs typeface="+mn-cs"/>
            </a:endParaRP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hosts: </a:t>
            </a:r>
            <a:r>
              <a:rPr kumimoji="1" lang="en-US" altLang="ja-JP" sz="1200" b="1" kern="1200" dirty="0" err="1" smtClean="0">
                <a:solidFill>
                  <a:schemeClr val="tx1"/>
                </a:solidFill>
                <a:effectLst/>
                <a:latin typeface="Arial" charset="0"/>
                <a:ea typeface="ＭＳ Ｐゴシック" pitchFamily="50" charset="-128"/>
                <a:cs typeface="+mn-cs"/>
              </a:rPr>
              <a:t>sample_servers</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tasks:</a:t>
            </a:r>
          </a:p>
          <a:p>
            <a:r>
              <a:rPr kumimoji="1" lang="en-US" altLang="ja-JP" sz="1200" b="1" kern="1200" dirty="0" smtClean="0">
                <a:solidFill>
                  <a:schemeClr val="tx1"/>
                </a:solidFill>
                <a:effectLst/>
                <a:latin typeface="Arial" charset="0"/>
                <a:ea typeface="ＭＳ Ｐゴシック" pitchFamily="50" charset="-128"/>
                <a:cs typeface="+mn-cs"/>
              </a:rPr>
              <a:t>  - name: create directory</a:t>
            </a:r>
          </a:p>
          <a:p>
            <a:r>
              <a:rPr kumimoji="1" lang="en-US" altLang="ja-JP" sz="1200" b="1" kern="1200" dirty="0" smtClean="0">
                <a:solidFill>
                  <a:schemeClr val="tx1"/>
                </a:solidFill>
                <a:effectLst/>
                <a:latin typeface="Arial" charset="0"/>
                <a:ea typeface="ＭＳ Ｐゴシック" pitchFamily="50" charset="-128"/>
                <a:cs typeface="+mn-cs"/>
              </a:rPr>
              <a:t>    file:</a:t>
            </a:r>
          </a:p>
          <a:p>
            <a:r>
              <a:rPr kumimoji="1" lang="en-US" altLang="ja-JP" sz="1200" b="1" kern="1200" dirty="0" smtClean="0">
                <a:solidFill>
                  <a:schemeClr val="tx1"/>
                </a:solidFill>
                <a:effectLst/>
                <a:latin typeface="Arial" charset="0"/>
                <a:ea typeface="ＭＳ Ｐゴシック" pitchFamily="50" charset="-128"/>
                <a:cs typeface="+mn-cs"/>
              </a:rPr>
              <a:t>        path: /</a:t>
            </a:r>
            <a:r>
              <a:rPr kumimoji="1" lang="en-US" altLang="ja-JP" sz="1200" b="1" kern="1200" dirty="0" err="1" smtClean="0">
                <a:solidFill>
                  <a:schemeClr val="tx1"/>
                </a:solidFill>
                <a:effectLst/>
                <a:latin typeface="Arial" charset="0"/>
                <a:ea typeface="ＭＳ Ｐゴシック" pitchFamily="50" charset="-128"/>
                <a:cs typeface="+mn-cs"/>
              </a:rPr>
              <a:t>tmp</a:t>
            </a:r>
            <a:r>
              <a:rPr kumimoji="1" lang="en-US" altLang="ja-JP" sz="1200" b="1" kern="1200" dirty="0" smtClean="0">
                <a:solidFill>
                  <a:schemeClr val="tx1"/>
                </a:solidFill>
                <a:effectLst/>
                <a:latin typeface="Arial" charset="0"/>
                <a:ea typeface="ＭＳ Ｐゴシック" pitchFamily="50" charset="-128"/>
                <a:cs typeface="+mn-cs"/>
              </a:rPr>
              <a:t>/sample</a:t>
            </a:r>
          </a:p>
          <a:p>
            <a:r>
              <a:rPr kumimoji="1" lang="en-US" altLang="ja-JP" sz="1200" b="1" kern="1200" dirty="0" smtClean="0">
                <a:solidFill>
                  <a:schemeClr val="tx1"/>
                </a:solidFill>
                <a:effectLst/>
                <a:latin typeface="Arial" charset="0"/>
                <a:ea typeface="ＭＳ Ｐゴシック" pitchFamily="50" charset="-128"/>
                <a:cs typeface="+mn-cs"/>
              </a:rPr>
              <a:t>        state: directory</a:t>
            </a:r>
          </a:p>
          <a:p>
            <a:r>
              <a:rPr kumimoji="1" lang="en-US" altLang="ja-JP" sz="1200" b="1" kern="1200" dirty="0" smtClean="0">
                <a:solidFill>
                  <a:schemeClr val="tx1"/>
                </a:solidFill>
                <a:effectLst/>
                <a:latin typeface="Arial" charset="0"/>
                <a:ea typeface="ＭＳ Ｐゴシック" pitchFamily="50" charset="-128"/>
                <a:cs typeface="+mn-cs"/>
              </a:rPr>
              <a:t>        owner: </a:t>
            </a:r>
            <a:r>
              <a:rPr kumimoji="1" lang="en-US" altLang="ja-JP" sz="1200" b="1" kern="1200" dirty="0" err="1" smtClean="0">
                <a:solidFill>
                  <a:schemeClr val="tx1"/>
                </a:solidFill>
                <a:effectLst/>
                <a:latin typeface="Arial" charset="0"/>
                <a:ea typeface="ＭＳ Ｐゴシック" pitchFamily="50" charset="-128"/>
                <a:cs typeface="+mn-cs"/>
              </a:rPr>
              <a:t>ansibleuser</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mode: "0755"</a:t>
            </a:r>
          </a:p>
          <a:p>
            <a:r>
              <a:rPr kumimoji="1" lang="en-US" altLang="ja-JP" sz="1200" b="1" kern="1200" dirty="0" smtClean="0">
                <a:solidFill>
                  <a:schemeClr val="tx1"/>
                </a:solidFill>
                <a:effectLst/>
                <a:latin typeface="Arial" charset="0"/>
                <a:ea typeface="ＭＳ Ｐゴシック" pitchFamily="50" charset="-128"/>
                <a:cs typeface="+mn-cs"/>
              </a:rPr>
              <a:t>  - name: copy file</a:t>
            </a:r>
          </a:p>
          <a:p>
            <a:r>
              <a:rPr kumimoji="1" lang="en-US" altLang="ja-JP" sz="1200" b="1" kern="1200" dirty="0" smtClean="0">
                <a:solidFill>
                  <a:schemeClr val="tx1"/>
                </a:solidFill>
                <a:effectLst/>
                <a:latin typeface="Arial" charset="0"/>
                <a:ea typeface="ＭＳ Ｐゴシック" pitchFamily="50" charset="-128"/>
                <a:cs typeface="+mn-cs"/>
              </a:rPr>
              <a:t>    copy:</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src</a:t>
            </a:r>
            <a:r>
              <a:rPr kumimoji="1" lang="en-US" altLang="ja-JP" sz="1200" b="1" kern="1200" dirty="0" smtClean="0">
                <a:solidFill>
                  <a:schemeClr val="tx1"/>
                </a:solidFill>
                <a:effectLst/>
                <a:latin typeface="Arial" charset="0"/>
                <a:ea typeface="ＭＳ Ｐゴシック" pitchFamily="50" charset="-128"/>
                <a:cs typeface="+mn-cs"/>
              </a:rPr>
              <a:t>: ./readme.txt</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dest</a:t>
            </a:r>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tmp</a:t>
            </a:r>
            <a:r>
              <a:rPr kumimoji="1" lang="en-US" altLang="ja-JP" sz="1200" b="1" kern="1200" dirty="0" smtClean="0">
                <a:solidFill>
                  <a:schemeClr val="tx1"/>
                </a:solidFill>
                <a:effectLst/>
                <a:latin typeface="Arial" charset="0"/>
                <a:ea typeface="ＭＳ Ｐゴシック" pitchFamily="50" charset="-128"/>
                <a:cs typeface="+mn-cs"/>
              </a:rPr>
              <a:t>/sample</a:t>
            </a:r>
          </a:p>
          <a:p>
            <a:r>
              <a:rPr kumimoji="1" lang="en-US" altLang="ja-JP" sz="1200" b="1" kern="1200" dirty="0" smtClean="0">
                <a:solidFill>
                  <a:schemeClr val="tx1"/>
                </a:solidFill>
                <a:effectLst/>
                <a:latin typeface="Arial" charset="0"/>
                <a:ea typeface="ＭＳ Ｐゴシック" pitchFamily="50" charset="-128"/>
                <a:cs typeface="+mn-cs"/>
              </a:rPr>
              <a:t>        owner: </a:t>
            </a:r>
            <a:r>
              <a:rPr kumimoji="1" lang="en-US" altLang="ja-JP" sz="1200" b="1" kern="1200" dirty="0" err="1" smtClean="0">
                <a:solidFill>
                  <a:schemeClr val="tx1"/>
                </a:solidFill>
                <a:effectLst/>
                <a:latin typeface="Arial" charset="0"/>
                <a:ea typeface="ＭＳ Ｐゴシック" pitchFamily="50" charset="-128"/>
                <a:cs typeface="+mn-cs"/>
              </a:rPr>
              <a:t>ansibleuser</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mode: "0644"</a:t>
            </a:r>
          </a:p>
          <a:p>
            <a:r>
              <a:rPr kumimoji="1" lang="en-US" altLang="ja-JP" sz="1200" b="1" kern="1200" dirty="0" smtClean="0">
                <a:solidFill>
                  <a:schemeClr val="tx1"/>
                </a:solidFill>
                <a:effectLst/>
                <a:latin typeface="Arial" charset="0"/>
                <a:ea typeface="ＭＳ Ｐゴシック" pitchFamily="50" charset="-128"/>
                <a:cs typeface="+mn-cs"/>
              </a:rPr>
              <a:t>```</a:t>
            </a:r>
            <a:endParaRPr kumimoji="1" lang="ja-JP" altLang="en-US" sz="1200" b="1" kern="1200" dirty="0" smtClean="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28</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サンプルコードでやりたい事の構成図</a:t>
            </a:r>
          </a:p>
          <a:p>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コントロールノードからターゲットノードにファイルを送付</a:t>
            </a:r>
            <a:r>
              <a:rPr kumimoji="1" lang="ja-JP" altLang="en-US" sz="1200" b="1" kern="1200" dirty="0" err="1" smtClean="0">
                <a:solidFill>
                  <a:schemeClr val="tx1"/>
                </a:solidFill>
                <a:effectLst/>
                <a:latin typeface="Arial" charset="0"/>
                <a:ea typeface="ＭＳ Ｐゴシック" pitchFamily="50" charset="-128"/>
                <a:cs typeface="+mn-cs"/>
              </a:rPr>
              <a:t>するの</a:t>
            </a:r>
            <a:r>
              <a:rPr kumimoji="1" lang="ja-JP" altLang="en-US" sz="1200" b="1" kern="1200" dirty="0" smtClean="0">
                <a:solidFill>
                  <a:schemeClr val="tx1"/>
                </a:solidFill>
                <a:effectLst/>
                <a:latin typeface="Arial" charset="0"/>
                <a:ea typeface="ＭＳ Ｐゴシック" pitchFamily="50" charset="-128"/>
                <a:cs typeface="+mn-cs"/>
              </a:rPr>
              <a:t>図</a:t>
            </a:r>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サンプルコードの構成</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sample01/hosts</a:t>
            </a:r>
            <a:r>
              <a:rPr kumimoji="1" lang="ja-JP" altLang="en-US" sz="1200" b="1" kern="1200" dirty="0" smtClean="0">
                <a:solidFill>
                  <a:schemeClr val="tx1"/>
                </a:solidFill>
                <a:effectLst/>
                <a:latin typeface="Arial" charset="0"/>
                <a:ea typeface="ＭＳ Ｐゴシック" pitchFamily="50" charset="-128"/>
                <a:cs typeface="+mn-cs"/>
              </a:rPr>
              <a:t>：インベントリ</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sample01/</a:t>
            </a:r>
            <a:r>
              <a:rPr kumimoji="1" lang="en-US" altLang="ja-JP" sz="1200" b="1" kern="1200" dirty="0" err="1" smtClean="0">
                <a:solidFill>
                  <a:schemeClr val="tx1"/>
                </a:solidFill>
                <a:effectLst/>
                <a:latin typeface="Arial" charset="0"/>
                <a:ea typeface="ＭＳ Ｐゴシック" pitchFamily="50" charset="-128"/>
                <a:cs typeface="+mn-cs"/>
              </a:rPr>
              <a:t>playbook.yml</a:t>
            </a:r>
            <a:r>
              <a:rPr kumimoji="1" lang="ja-JP" altLang="en-US" sz="1200" b="1" kern="1200" dirty="0" smtClean="0">
                <a:solidFill>
                  <a:schemeClr val="tx1"/>
                </a:solidFill>
                <a:effectLst/>
                <a:latin typeface="Arial" charset="0"/>
                <a:ea typeface="ＭＳ Ｐゴシック" pitchFamily="50" charset="-128"/>
                <a:cs typeface="+mn-cs"/>
              </a:rPr>
              <a:t>：プレイブック</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サンプルコード</a:t>
            </a:r>
          </a:p>
          <a:p>
            <a:r>
              <a:rPr kumimoji="1" lang="en-US" altLang="ja-JP" sz="1200" b="1" kern="1200" dirty="0" smtClean="0">
                <a:solidFill>
                  <a:schemeClr val="tx1"/>
                </a:solidFill>
                <a:effectLst/>
                <a:latin typeface="Arial" charset="0"/>
                <a:ea typeface="ＭＳ Ｐゴシック" pitchFamily="50" charset="-128"/>
                <a:cs typeface="+mn-cs"/>
              </a:rPr>
              <a:t>hosts.ini</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sample_servers</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XX.XX.XX.XX </a:t>
            </a:r>
            <a:r>
              <a:rPr kumimoji="1" lang="en-US" altLang="ja-JP" sz="1200" b="1" kern="1200" dirty="0" err="1" smtClean="0">
                <a:solidFill>
                  <a:schemeClr val="tx1"/>
                </a:solidFill>
                <a:effectLst/>
                <a:latin typeface="Arial" charset="0"/>
                <a:ea typeface="ＭＳ Ｐゴシック" pitchFamily="50" charset="-128"/>
                <a:cs typeface="+mn-cs"/>
              </a:rPr>
              <a:t>ansible_user</a:t>
            </a:r>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userID</a:t>
            </a:r>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ansible_ssh_pass</a:t>
            </a:r>
            <a:r>
              <a:rPr kumimoji="1" lang="en-US" altLang="ja-JP" sz="1200" b="1" kern="1200" dirty="0" smtClean="0">
                <a:solidFill>
                  <a:schemeClr val="tx1"/>
                </a:solidFill>
                <a:effectLst/>
                <a:latin typeface="Arial" charset="0"/>
                <a:ea typeface="ＭＳ Ｐゴシック" pitchFamily="50" charset="-128"/>
                <a:cs typeface="+mn-cs"/>
              </a:rPr>
              <a:t>="password"</a:t>
            </a: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err="1" smtClean="0">
                <a:solidFill>
                  <a:schemeClr val="tx1"/>
                </a:solidFill>
                <a:effectLst/>
                <a:latin typeface="Arial" charset="0"/>
                <a:ea typeface="ＭＳ Ｐゴシック" pitchFamily="50" charset="-128"/>
                <a:cs typeface="+mn-cs"/>
              </a:rPr>
              <a:t>playbook.yml</a:t>
            </a:r>
            <a:endParaRPr kumimoji="1" lang="en-US" altLang="ja-JP" sz="1200" b="1" kern="1200" dirty="0" smtClean="0">
              <a:solidFill>
                <a:schemeClr val="tx1"/>
              </a:solidFill>
              <a:effectLst/>
              <a:latin typeface="Arial" charset="0"/>
              <a:ea typeface="ＭＳ Ｐゴシック" pitchFamily="50" charset="-128"/>
              <a:cs typeface="+mn-cs"/>
            </a:endParaRP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hosts: </a:t>
            </a:r>
            <a:r>
              <a:rPr kumimoji="1" lang="en-US" altLang="ja-JP" sz="1200" b="1" kern="1200" dirty="0" err="1" smtClean="0">
                <a:solidFill>
                  <a:schemeClr val="tx1"/>
                </a:solidFill>
                <a:effectLst/>
                <a:latin typeface="Arial" charset="0"/>
                <a:ea typeface="ＭＳ Ｐゴシック" pitchFamily="50" charset="-128"/>
                <a:cs typeface="+mn-cs"/>
              </a:rPr>
              <a:t>sample_servers</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tasks:</a:t>
            </a:r>
          </a:p>
          <a:p>
            <a:r>
              <a:rPr kumimoji="1" lang="en-US" altLang="ja-JP" sz="1200" b="1" kern="1200" dirty="0" smtClean="0">
                <a:solidFill>
                  <a:schemeClr val="tx1"/>
                </a:solidFill>
                <a:effectLst/>
                <a:latin typeface="Arial" charset="0"/>
                <a:ea typeface="ＭＳ Ｐゴシック" pitchFamily="50" charset="-128"/>
                <a:cs typeface="+mn-cs"/>
              </a:rPr>
              <a:t>  - name: create directory</a:t>
            </a:r>
          </a:p>
          <a:p>
            <a:r>
              <a:rPr kumimoji="1" lang="en-US" altLang="ja-JP" sz="1200" b="1" kern="1200" dirty="0" smtClean="0">
                <a:solidFill>
                  <a:schemeClr val="tx1"/>
                </a:solidFill>
                <a:effectLst/>
                <a:latin typeface="Arial" charset="0"/>
                <a:ea typeface="ＭＳ Ｐゴシック" pitchFamily="50" charset="-128"/>
                <a:cs typeface="+mn-cs"/>
              </a:rPr>
              <a:t>    file:</a:t>
            </a:r>
          </a:p>
          <a:p>
            <a:r>
              <a:rPr kumimoji="1" lang="en-US" altLang="ja-JP" sz="1200" b="1" kern="1200" dirty="0" smtClean="0">
                <a:solidFill>
                  <a:schemeClr val="tx1"/>
                </a:solidFill>
                <a:effectLst/>
                <a:latin typeface="Arial" charset="0"/>
                <a:ea typeface="ＭＳ Ｐゴシック" pitchFamily="50" charset="-128"/>
                <a:cs typeface="+mn-cs"/>
              </a:rPr>
              <a:t>        path: /</a:t>
            </a:r>
            <a:r>
              <a:rPr kumimoji="1" lang="en-US" altLang="ja-JP" sz="1200" b="1" kern="1200" dirty="0" err="1" smtClean="0">
                <a:solidFill>
                  <a:schemeClr val="tx1"/>
                </a:solidFill>
                <a:effectLst/>
                <a:latin typeface="Arial" charset="0"/>
                <a:ea typeface="ＭＳ Ｐゴシック" pitchFamily="50" charset="-128"/>
                <a:cs typeface="+mn-cs"/>
              </a:rPr>
              <a:t>tmp</a:t>
            </a:r>
            <a:r>
              <a:rPr kumimoji="1" lang="en-US" altLang="ja-JP" sz="1200" b="1" kern="1200" dirty="0" smtClean="0">
                <a:solidFill>
                  <a:schemeClr val="tx1"/>
                </a:solidFill>
                <a:effectLst/>
                <a:latin typeface="Arial" charset="0"/>
                <a:ea typeface="ＭＳ Ｐゴシック" pitchFamily="50" charset="-128"/>
                <a:cs typeface="+mn-cs"/>
              </a:rPr>
              <a:t>/sample</a:t>
            </a:r>
          </a:p>
          <a:p>
            <a:r>
              <a:rPr kumimoji="1" lang="en-US" altLang="ja-JP" sz="1200" b="1" kern="1200" dirty="0" smtClean="0">
                <a:solidFill>
                  <a:schemeClr val="tx1"/>
                </a:solidFill>
                <a:effectLst/>
                <a:latin typeface="Arial" charset="0"/>
                <a:ea typeface="ＭＳ Ｐゴシック" pitchFamily="50" charset="-128"/>
                <a:cs typeface="+mn-cs"/>
              </a:rPr>
              <a:t>        state: directory</a:t>
            </a:r>
          </a:p>
          <a:p>
            <a:r>
              <a:rPr kumimoji="1" lang="en-US" altLang="ja-JP" sz="1200" b="1" kern="1200" dirty="0" smtClean="0">
                <a:solidFill>
                  <a:schemeClr val="tx1"/>
                </a:solidFill>
                <a:effectLst/>
                <a:latin typeface="Arial" charset="0"/>
                <a:ea typeface="ＭＳ Ｐゴシック" pitchFamily="50" charset="-128"/>
                <a:cs typeface="+mn-cs"/>
              </a:rPr>
              <a:t>        owner: </a:t>
            </a:r>
            <a:r>
              <a:rPr kumimoji="1" lang="en-US" altLang="ja-JP" sz="1200" b="1" kern="1200" dirty="0" err="1" smtClean="0">
                <a:solidFill>
                  <a:schemeClr val="tx1"/>
                </a:solidFill>
                <a:effectLst/>
                <a:latin typeface="Arial" charset="0"/>
                <a:ea typeface="ＭＳ Ｐゴシック" pitchFamily="50" charset="-128"/>
                <a:cs typeface="+mn-cs"/>
              </a:rPr>
              <a:t>ansibleuser</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mode: "0755"</a:t>
            </a:r>
          </a:p>
          <a:p>
            <a:r>
              <a:rPr kumimoji="1" lang="en-US" altLang="ja-JP" sz="1200" b="1" kern="1200" dirty="0" smtClean="0">
                <a:solidFill>
                  <a:schemeClr val="tx1"/>
                </a:solidFill>
                <a:effectLst/>
                <a:latin typeface="Arial" charset="0"/>
                <a:ea typeface="ＭＳ Ｐゴシック" pitchFamily="50" charset="-128"/>
                <a:cs typeface="+mn-cs"/>
              </a:rPr>
              <a:t>  - name: copy file</a:t>
            </a:r>
          </a:p>
          <a:p>
            <a:r>
              <a:rPr kumimoji="1" lang="en-US" altLang="ja-JP" sz="1200" b="1" kern="1200" dirty="0" smtClean="0">
                <a:solidFill>
                  <a:schemeClr val="tx1"/>
                </a:solidFill>
                <a:effectLst/>
                <a:latin typeface="Arial" charset="0"/>
                <a:ea typeface="ＭＳ Ｐゴシック" pitchFamily="50" charset="-128"/>
                <a:cs typeface="+mn-cs"/>
              </a:rPr>
              <a:t>    copy:</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src</a:t>
            </a:r>
            <a:r>
              <a:rPr kumimoji="1" lang="en-US" altLang="ja-JP" sz="1200" b="1" kern="1200" dirty="0" smtClean="0">
                <a:solidFill>
                  <a:schemeClr val="tx1"/>
                </a:solidFill>
                <a:effectLst/>
                <a:latin typeface="Arial" charset="0"/>
                <a:ea typeface="ＭＳ Ｐゴシック" pitchFamily="50" charset="-128"/>
                <a:cs typeface="+mn-cs"/>
              </a:rPr>
              <a:t>: ./readme.txt</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dest</a:t>
            </a:r>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tmp</a:t>
            </a:r>
            <a:r>
              <a:rPr kumimoji="1" lang="en-US" altLang="ja-JP" sz="1200" b="1" kern="1200" dirty="0" smtClean="0">
                <a:solidFill>
                  <a:schemeClr val="tx1"/>
                </a:solidFill>
                <a:effectLst/>
                <a:latin typeface="Arial" charset="0"/>
                <a:ea typeface="ＭＳ Ｐゴシック" pitchFamily="50" charset="-128"/>
                <a:cs typeface="+mn-cs"/>
              </a:rPr>
              <a:t>/sample</a:t>
            </a:r>
          </a:p>
          <a:p>
            <a:r>
              <a:rPr kumimoji="1" lang="en-US" altLang="ja-JP" sz="1200" b="1" kern="1200" dirty="0" smtClean="0">
                <a:solidFill>
                  <a:schemeClr val="tx1"/>
                </a:solidFill>
                <a:effectLst/>
                <a:latin typeface="Arial" charset="0"/>
                <a:ea typeface="ＭＳ Ｐゴシック" pitchFamily="50" charset="-128"/>
                <a:cs typeface="+mn-cs"/>
              </a:rPr>
              <a:t>        owner: </a:t>
            </a:r>
            <a:r>
              <a:rPr kumimoji="1" lang="en-US" altLang="ja-JP" sz="1200" b="1" kern="1200" dirty="0" err="1" smtClean="0">
                <a:solidFill>
                  <a:schemeClr val="tx1"/>
                </a:solidFill>
                <a:effectLst/>
                <a:latin typeface="Arial" charset="0"/>
                <a:ea typeface="ＭＳ Ｐゴシック" pitchFamily="50" charset="-128"/>
                <a:cs typeface="+mn-cs"/>
              </a:rPr>
              <a:t>ansibleuser</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mode: "0644"</a:t>
            </a:r>
          </a:p>
          <a:p>
            <a:r>
              <a:rPr kumimoji="1" lang="en-US" altLang="ja-JP" sz="1200" b="1" kern="1200" dirty="0" smtClean="0">
                <a:solidFill>
                  <a:schemeClr val="tx1"/>
                </a:solidFill>
                <a:effectLst/>
                <a:latin typeface="Arial" charset="0"/>
                <a:ea typeface="ＭＳ Ｐゴシック" pitchFamily="50" charset="-128"/>
                <a:cs typeface="+mn-cs"/>
              </a:rPr>
              <a:t>```</a:t>
            </a:r>
            <a:endParaRPr kumimoji="1" lang="ja-JP" altLang="en-US" sz="1200" b="1" kern="1200" dirty="0" smtClean="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29</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 </a:t>
            </a:r>
            <a:r>
              <a:rPr kumimoji="1" lang="ja-JP" altLang="en-US" dirty="0" smtClean="0"/>
              <a:t>この講座の位置づけ</a:t>
            </a:r>
          </a:p>
          <a:p>
            <a:r>
              <a:rPr kumimoji="1" lang="ja-JP" altLang="en-US" dirty="0" smtClean="0"/>
              <a:t>* 導入</a:t>
            </a:r>
          </a:p>
          <a:p>
            <a:r>
              <a:rPr kumimoji="1" lang="ja-JP" altLang="en-US" dirty="0" smtClean="0"/>
              <a:t>* </a:t>
            </a:r>
            <a:r>
              <a:rPr kumimoji="1" lang="en-US" altLang="ja-JP" dirty="0" smtClean="0"/>
              <a:t>Getting Started (Demonstration with </a:t>
            </a:r>
            <a:r>
              <a:rPr kumimoji="1" lang="en-US" altLang="ja-JP" dirty="0" err="1" smtClean="0"/>
              <a:t>DADock</a:t>
            </a:r>
            <a:r>
              <a:rPr kumimoji="1" lang="en-US" altLang="ja-JP" dirty="0" smtClean="0"/>
              <a:t>)</a:t>
            </a:r>
          </a:p>
          <a:p>
            <a:r>
              <a:rPr kumimoji="1" lang="en-US" altLang="ja-JP" dirty="0" smtClean="0"/>
              <a:t>* </a:t>
            </a:r>
            <a:r>
              <a:rPr kumimoji="1" lang="ja-JP" altLang="en-US" dirty="0" smtClean="0"/>
              <a:t>構成管理入門</a:t>
            </a:r>
            <a:r>
              <a:rPr kumimoji="1" lang="en-US" altLang="ja-JP" dirty="0" smtClean="0"/>
              <a:t>(</a:t>
            </a:r>
            <a:r>
              <a:rPr kumimoji="1" lang="en-US" altLang="ja-JP" dirty="0" err="1" smtClean="0"/>
              <a:t>Git</a:t>
            </a:r>
            <a:r>
              <a:rPr kumimoji="1" lang="ja-JP" altLang="en-US" dirty="0" smtClean="0"/>
              <a:t>編</a:t>
            </a:r>
            <a:r>
              <a:rPr kumimoji="1" lang="en-US" altLang="ja-JP" dirty="0" smtClean="0"/>
              <a:t>)</a:t>
            </a:r>
          </a:p>
          <a:p>
            <a:r>
              <a:rPr kumimoji="1" lang="en-US" altLang="ja-JP" dirty="0" smtClean="0"/>
              <a:t>* CI/CD</a:t>
            </a:r>
            <a:r>
              <a:rPr kumimoji="1" lang="ja-JP" altLang="en-US" dirty="0" smtClean="0"/>
              <a:t>パイプライン入門</a:t>
            </a:r>
            <a:r>
              <a:rPr kumimoji="1" lang="en-US" altLang="ja-JP" dirty="0" smtClean="0"/>
              <a:t>(</a:t>
            </a:r>
            <a:r>
              <a:rPr kumimoji="1" lang="en-US" altLang="ja-JP" dirty="0" err="1" smtClean="0"/>
              <a:t>GitLab</a:t>
            </a:r>
            <a:r>
              <a:rPr kumimoji="1" lang="ja-JP" altLang="en-US" dirty="0" smtClean="0"/>
              <a:t>編</a:t>
            </a:r>
            <a:r>
              <a:rPr kumimoji="1" lang="en-US" altLang="ja-JP" dirty="0" smtClean="0"/>
              <a:t>)</a:t>
            </a:r>
          </a:p>
          <a:p>
            <a:r>
              <a:rPr kumimoji="1" lang="en-US" altLang="ja-JP" dirty="0" smtClean="0"/>
              <a:t>* </a:t>
            </a:r>
            <a:r>
              <a:rPr kumimoji="1" lang="ja-JP" altLang="en-US" dirty="0" smtClean="0"/>
              <a:t>自動ビルド入門</a:t>
            </a:r>
            <a:r>
              <a:rPr kumimoji="1" lang="en-US" altLang="ja-JP" dirty="0" smtClean="0"/>
              <a:t>(</a:t>
            </a:r>
            <a:r>
              <a:rPr kumimoji="1" lang="en-US" altLang="ja-JP" dirty="0" err="1" smtClean="0"/>
              <a:t>Gradle</a:t>
            </a:r>
            <a:r>
              <a:rPr kumimoji="1" lang="ja-JP" altLang="en-US" dirty="0" smtClean="0"/>
              <a:t>編</a:t>
            </a:r>
            <a:r>
              <a:rPr kumimoji="1" lang="en-US" altLang="ja-JP" dirty="0" smtClean="0"/>
              <a:t>) </a:t>
            </a:r>
          </a:p>
          <a:p>
            <a:r>
              <a:rPr kumimoji="1" lang="en-US" altLang="ja-JP" dirty="0" smtClean="0"/>
              <a:t>* </a:t>
            </a:r>
            <a:r>
              <a:rPr kumimoji="1" lang="ja-JP" altLang="en-US" dirty="0" smtClean="0"/>
              <a:t>自動単体テスト入門</a:t>
            </a:r>
            <a:r>
              <a:rPr kumimoji="1" lang="en-US" altLang="ja-JP" dirty="0" smtClean="0"/>
              <a:t>(JUnit</a:t>
            </a:r>
            <a:r>
              <a:rPr kumimoji="1" lang="ja-JP" altLang="en-US" dirty="0" smtClean="0"/>
              <a:t>編</a:t>
            </a:r>
            <a:r>
              <a:rPr kumimoji="1" lang="en-US" altLang="ja-JP" dirty="0" smtClean="0"/>
              <a:t>)</a:t>
            </a:r>
          </a:p>
          <a:p>
            <a:r>
              <a:rPr kumimoji="1" lang="en-US" altLang="ja-JP" dirty="0" smtClean="0"/>
              <a:t>* </a:t>
            </a:r>
            <a:r>
              <a:rPr kumimoji="1" lang="ja-JP" altLang="en-US" dirty="0" smtClean="0"/>
              <a:t>自動結合テスト入門</a:t>
            </a:r>
            <a:r>
              <a:rPr kumimoji="1" lang="en-US" altLang="ja-JP" dirty="0" smtClean="0"/>
              <a:t>(Selenium</a:t>
            </a:r>
            <a:r>
              <a:rPr kumimoji="1" lang="ja-JP" altLang="en-US" dirty="0" smtClean="0"/>
              <a:t>編</a:t>
            </a:r>
            <a:r>
              <a:rPr kumimoji="1" lang="en-US" altLang="ja-JP" dirty="0" smtClean="0"/>
              <a:t>)</a:t>
            </a:r>
          </a:p>
          <a:p>
            <a:r>
              <a:rPr kumimoji="1" lang="en-US" altLang="ja-JP" dirty="0" smtClean="0"/>
              <a:t>* **</a:t>
            </a:r>
            <a:r>
              <a:rPr kumimoji="1" lang="ja-JP" altLang="en-US" dirty="0" smtClean="0"/>
              <a:t>自動デプロイ入門</a:t>
            </a:r>
            <a:r>
              <a:rPr kumimoji="1" lang="en-US" altLang="ja-JP" dirty="0" smtClean="0"/>
              <a:t>(Ansible</a:t>
            </a:r>
            <a:r>
              <a:rPr kumimoji="1" lang="ja-JP" altLang="en-US" dirty="0" smtClean="0"/>
              <a:t>編</a:t>
            </a:r>
            <a:r>
              <a:rPr kumimoji="1" lang="en-US" altLang="ja-JP" dirty="0" smtClean="0"/>
              <a:t>)**</a:t>
            </a:r>
            <a:r>
              <a:rPr kumimoji="1" lang="ja-JP" altLang="en-US" dirty="0" smtClean="0"/>
              <a:t>　←今ここ</a:t>
            </a:r>
          </a:p>
          <a:p>
            <a:r>
              <a:rPr kumimoji="1" lang="ja-JP" altLang="en-US" dirty="0" smtClean="0"/>
              <a:t>* ソースコード品質解析入門</a:t>
            </a:r>
            <a:r>
              <a:rPr kumimoji="1" lang="en-US" altLang="ja-JP" dirty="0" smtClean="0"/>
              <a:t>(</a:t>
            </a:r>
            <a:r>
              <a:rPr kumimoji="1" lang="en-US" altLang="ja-JP" dirty="0" err="1" smtClean="0"/>
              <a:t>SonarQube</a:t>
            </a:r>
            <a:r>
              <a:rPr kumimoji="1" lang="ja-JP" altLang="en-US" dirty="0" smtClean="0"/>
              <a:t>編</a:t>
            </a:r>
            <a:r>
              <a:rPr kumimoji="1" lang="en-US" altLang="ja-JP" dirty="0" smtClean="0"/>
              <a:t>)</a:t>
            </a:r>
          </a:p>
          <a:p>
            <a:r>
              <a:rPr kumimoji="1" lang="en-US" altLang="ja-JP" dirty="0" smtClean="0"/>
              <a:t>* </a:t>
            </a:r>
            <a:r>
              <a:rPr kumimoji="1" lang="ja-JP" altLang="en-US" dirty="0" smtClean="0"/>
              <a:t>チャット入門</a:t>
            </a:r>
            <a:r>
              <a:rPr kumimoji="1" lang="en-US" altLang="ja-JP" dirty="0" smtClean="0"/>
              <a:t>(</a:t>
            </a:r>
            <a:r>
              <a:rPr kumimoji="1" lang="en-US" altLang="ja-JP" dirty="0" err="1" smtClean="0"/>
              <a:t>Mattermost</a:t>
            </a:r>
            <a:r>
              <a:rPr kumimoji="1" lang="ja-JP" altLang="en-US" dirty="0" smtClean="0"/>
              <a:t>編</a:t>
            </a:r>
            <a:r>
              <a:rPr kumimoji="1" lang="en-US" altLang="ja-JP" dirty="0" smtClean="0"/>
              <a:t>)</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a:t>
            </a:fld>
            <a:endParaRPr lang="en-US" altLang="ja-JP"/>
          </a:p>
        </p:txBody>
      </p:sp>
    </p:spTree>
    <p:extLst>
      <p:ext uri="{BB962C8B-B14F-4D97-AF65-F5344CB8AC3E}">
        <p14:creationId xmlns:p14="http://schemas.microsoft.com/office/powerpoint/2010/main" val="36275138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実行結果</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root@fj-devops-build</a:t>
            </a:r>
            <a:r>
              <a:rPr kumimoji="1" lang="en-US" altLang="ja-JP" sz="1200" b="1" kern="1200" dirty="0" smtClean="0">
                <a:solidFill>
                  <a:schemeClr val="tx1"/>
                </a:solidFill>
                <a:effectLst/>
                <a:latin typeface="Arial" charset="0"/>
                <a:ea typeface="ＭＳ Ｐゴシック" pitchFamily="50" charset="-128"/>
                <a:cs typeface="+mn-cs"/>
              </a:rPr>
              <a:t> sample01]# </a:t>
            </a:r>
            <a:r>
              <a:rPr kumimoji="1" lang="en-US" altLang="ja-JP" sz="1200" b="1" kern="1200" dirty="0" err="1" smtClean="0">
                <a:solidFill>
                  <a:schemeClr val="tx1"/>
                </a:solidFill>
                <a:effectLst/>
                <a:latin typeface="Arial" charset="0"/>
                <a:ea typeface="ＭＳ Ｐゴシック" pitchFamily="50" charset="-128"/>
                <a:cs typeface="+mn-cs"/>
              </a:rPr>
              <a:t>ansible</a:t>
            </a:r>
            <a:r>
              <a:rPr kumimoji="1" lang="en-US" altLang="ja-JP" sz="1200" b="1" kern="1200" dirty="0" smtClean="0">
                <a:solidFill>
                  <a:schemeClr val="tx1"/>
                </a:solidFill>
                <a:effectLst/>
                <a:latin typeface="Arial" charset="0"/>
                <a:ea typeface="ＭＳ Ｐゴシック" pitchFamily="50" charset="-128"/>
                <a:cs typeface="+mn-cs"/>
              </a:rPr>
              <a:t>-playbook -i hosts.ini </a:t>
            </a:r>
            <a:r>
              <a:rPr kumimoji="1" lang="en-US" altLang="ja-JP" sz="1200" b="1" kern="1200" dirty="0" err="1" smtClean="0">
                <a:solidFill>
                  <a:schemeClr val="tx1"/>
                </a:solidFill>
                <a:effectLst/>
                <a:latin typeface="Arial" charset="0"/>
                <a:ea typeface="ＭＳ Ｐゴシック" pitchFamily="50" charset="-128"/>
                <a:cs typeface="+mn-cs"/>
              </a:rPr>
              <a:t>playbook.yml</a:t>
            </a:r>
            <a:r>
              <a:rPr kumimoji="1" lang="en-US" altLang="ja-JP" sz="1200" b="1" kern="1200" dirty="0" smtClean="0">
                <a:solidFill>
                  <a:schemeClr val="tx1"/>
                </a:solidFill>
                <a:effectLst/>
                <a:latin typeface="Arial" charset="0"/>
                <a:ea typeface="ＭＳ Ｐゴシック" pitchFamily="50" charset="-128"/>
                <a:cs typeface="+mn-cs"/>
              </a:rPr>
              <a:t> </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PLAY [</a:t>
            </a:r>
            <a:r>
              <a:rPr kumimoji="1" lang="en-US" altLang="ja-JP" sz="1200" b="1" kern="1200" dirty="0" err="1" smtClean="0">
                <a:solidFill>
                  <a:schemeClr val="tx1"/>
                </a:solidFill>
                <a:effectLst/>
                <a:latin typeface="Arial" charset="0"/>
                <a:ea typeface="ＭＳ Ｐゴシック" pitchFamily="50" charset="-128"/>
                <a:cs typeface="+mn-cs"/>
              </a:rPr>
              <a:t>sample_servers</a:t>
            </a:r>
            <a:r>
              <a:rPr kumimoji="1" lang="en-US" altLang="ja-JP" sz="1200" b="1" kern="1200" dirty="0" smtClean="0">
                <a:solidFill>
                  <a:schemeClr val="tx1"/>
                </a:solidFill>
                <a:effectLst/>
                <a:latin typeface="Arial" charset="0"/>
                <a:ea typeface="ＭＳ Ｐゴシック" pitchFamily="50" charset="-128"/>
                <a:cs typeface="+mn-cs"/>
              </a:rPr>
              <a:t>] *************************************</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TASK [Gathering Facts] *************************************</a:t>
            </a:r>
          </a:p>
          <a:p>
            <a:r>
              <a:rPr kumimoji="1" lang="en-US" altLang="ja-JP" sz="1200" b="1" kern="1200" dirty="0" smtClean="0">
                <a:solidFill>
                  <a:schemeClr val="tx1"/>
                </a:solidFill>
                <a:effectLst/>
                <a:latin typeface="Arial" charset="0"/>
                <a:ea typeface="ＭＳ Ｐゴシック" pitchFamily="50" charset="-128"/>
                <a:cs typeface="+mn-cs"/>
              </a:rPr>
              <a:t>ok: [XX.XX.XX.XX]</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TASK [create directory] *************************************</a:t>
            </a:r>
          </a:p>
          <a:p>
            <a:r>
              <a:rPr kumimoji="1" lang="en-US" altLang="ja-JP" sz="1200" b="1" kern="1200" dirty="0" smtClean="0">
                <a:solidFill>
                  <a:schemeClr val="tx1"/>
                </a:solidFill>
                <a:effectLst/>
                <a:latin typeface="Arial" charset="0"/>
                <a:ea typeface="ＭＳ Ｐゴシック" pitchFamily="50" charset="-128"/>
                <a:cs typeface="+mn-cs"/>
              </a:rPr>
              <a:t>changed: [XX.XX.XX.XX]</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TASK [copy file] *************************************</a:t>
            </a:r>
          </a:p>
          <a:p>
            <a:r>
              <a:rPr kumimoji="1" lang="en-US" altLang="ja-JP" sz="1200" b="1" kern="1200" dirty="0" smtClean="0">
                <a:solidFill>
                  <a:schemeClr val="tx1"/>
                </a:solidFill>
                <a:effectLst/>
                <a:latin typeface="Arial" charset="0"/>
                <a:ea typeface="ＭＳ Ｐゴシック" pitchFamily="50" charset="-128"/>
                <a:cs typeface="+mn-cs"/>
              </a:rPr>
              <a:t>changed: [XX.XX.XX.XX]</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PLAY RECAP *************************************</a:t>
            </a:r>
          </a:p>
          <a:p>
            <a:r>
              <a:rPr kumimoji="1" lang="en-US" altLang="ja-JP" sz="1200" b="1" kern="1200" dirty="0" smtClean="0">
                <a:solidFill>
                  <a:schemeClr val="tx1"/>
                </a:solidFill>
                <a:effectLst/>
                <a:latin typeface="Arial" charset="0"/>
                <a:ea typeface="ＭＳ Ｐゴシック" pitchFamily="50" charset="-128"/>
                <a:cs typeface="+mn-cs"/>
              </a:rPr>
              <a:t>XX.XX.XX.XX               : ok=3    changed=2    unreachable=0    failed=0   </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root@fj-devops-build</a:t>
            </a:r>
            <a:r>
              <a:rPr kumimoji="1" lang="en-US" altLang="ja-JP" sz="1200" b="1" kern="1200" dirty="0" smtClean="0">
                <a:solidFill>
                  <a:schemeClr val="tx1"/>
                </a:solidFill>
                <a:effectLst/>
                <a:latin typeface="Arial" charset="0"/>
                <a:ea typeface="ＭＳ Ｐゴシック" pitchFamily="50" charset="-128"/>
                <a:cs typeface="+mn-cs"/>
              </a:rPr>
              <a:t> sample01]# </a:t>
            </a: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結果の読み方</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ok</a:t>
            </a:r>
            <a:r>
              <a:rPr kumimoji="1" lang="ja-JP" altLang="en-US" sz="1200" b="1" kern="1200" dirty="0" smtClean="0">
                <a:solidFill>
                  <a:schemeClr val="tx1"/>
                </a:solidFill>
                <a:effectLst/>
                <a:latin typeface="Arial" charset="0"/>
                <a:ea typeface="ＭＳ Ｐゴシック" pitchFamily="50" charset="-128"/>
                <a:cs typeface="+mn-cs"/>
              </a:rPr>
              <a:t>：既に定義された状態になっていたため、処理を実施しなかった</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changed</a:t>
            </a:r>
            <a:r>
              <a:rPr kumimoji="1" lang="ja-JP" altLang="en-US" sz="1200" b="1" kern="1200" dirty="0" smtClean="0">
                <a:solidFill>
                  <a:schemeClr val="tx1"/>
                </a:solidFill>
                <a:effectLst/>
                <a:latin typeface="Arial" charset="0"/>
                <a:ea typeface="ＭＳ Ｐゴシック" pitchFamily="50" charset="-128"/>
                <a:cs typeface="+mn-cs"/>
              </a:rPr>
              <a:t>：定義したステータスと異なっていたため、変更を行った</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skip</a:t>
            </a:r>
            <a:r>
              <a:rPr kumimoji="1" lang="ja-JP" altLang="en-US" sz="1200" b="1" kern="1200" dirty="0" smtClean="0">
                <a:solidFill>
                  <a:schemeClr val="tx1"/>
                </a:solidFill>
                <a:effectLst/>
                <a:latin typeface="Arial" charset="0"/>
                <a:ea typeface="ＭＳ Ｐゴシック" pitchFamily="50" charset="-128"/>
                <a:cs typeface="+mn-cs"/>
              </a:rPr>
              <a:t>：タスクの実行条件に当てはまらなかったため、処理を行わなかった</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unreachable</a:t>
            </a:r>
            <a:r>
              <a:rPr kumimoji="1" lang="ja-JP" altLang="en-US" sz="1200" b="1" kern="1200" dirty="0" smtClean="0">
                <a:solidFill>
                  <a:schemeClr val="tx1"/>
                </a:solidFill>
                <a:effectLst/>
                <a:latin typeface="Arial" charset="0"/>
                <a:ea typeface="ＭＳ Ｐゴシック" pitchFamily="50" charset="-128"/>
                <a:cs typeface="+mn-cs"/>
              </a:rPr>
              <a:t>：ターゲットノードに接続できなかった</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failed </a:t>
            </a:r>
            <a:r>
              <a:rPr kumimoji="1" lang="ja-JP" altLang="en-US" sz="1200" b="1" kern="1200" dirty="0" smtClean="0">
                <a:solidFill>
                  <a:schemeClr val="tx1"/>
                </a:solidFill>
                <a:effectLst/>
                <a:latin typeface="Arial" charset="0"/>
                <a:ea typeface="ＭＳ Ｐゴシック" pitchFamily="50" charset="-128"/>
                <a:cs typeface="+mn-cs"/>
              </a:rPr>
              <a:t>タスクを実行したが、エラーが発生して定義された状態にならなかった</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30</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 </a:t>
            </a:r>
            <a:r>
              <a:rPr kumimoji="1" lang="ja-JP" altLang="en-US" dirty="0" smtClean="0"/>
              <a:t>基礎編：すごくシンプルな例</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31</a:t>
            </a:fld>
            <a:endParaRPr lang="en-US" altLang="ja-JP"/>
          </a:p>
        </p:txBody>
      </p:sp>
    </p:spTree>
    <p:extLst>
      <p:ext uri="{BB962C8B-B14F-4D97-AF65-F5344CB8AC3E}">
        <p14:creationId xmlns:p14="http://schemas.microsoft.com/office/powerpoint/2010/main" val="20004500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 </a:t>
            </a:r>
            <a:r>
              <a:rPr kumimoji="1" lang="ja-JP" altLang="en-US" dirty="0" smtClean="0"/>
              <a:t>基礎編：すごくシンプルな例</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32</a:t>
            </a:fld>
            <a:endParaRPr lang="en-US" altLang="ja-JP"/>
          </a:p>
        </p:txBody>
      </p:sp>
    </p:spTree>
    <p:extLst>
      <p:ext uri="{BB962C8B-B14F-4D97-AF65-F5344CB8AC3E}">
        <p14:creationId xmlns:p14="http://schemas.microsoft.com/office/powerpoint/2010/main" val="25654714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インベントリとは</a:t>
            </a:r>
          </a:p>
          <a:p>
            <a:r>
              <a:rPr kumimoji="1" lang="ja-JP" altLang="en-US" sz="1200" b="1" kern="1200" dirty="0" smtClean="0">
                <a:solidFill>
                  <a:schemeClr val="tx1"/>
                </a:solidFill>
                <a:effectLst/>
                <a:latin typeface="Arial" charset="0"/>
                <a:ea typeface="ＭＳ Ｐゴシック" pitchFamily="50" charset="-128"/>
                <a:cs typeface="+mn-cs"/>
              </a:rPr>
              <a:t>インベントリは、構成を変更したいターゲットノードの情報を記載したファイルです。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IP</a:t>
            </a:r>
            <a:r>
              <a:rPr kumimoji="1" lang="ja-JP" altLang="en-US" sz="1200" b="1" kern="1200" dirty="0" smtClean="0">
                <a:solidFill>
                  <a:schemeClr val="tx1"/>
                </a:solidFill>
                <a:effectLst/>
                <a:latin typeface="Arial" charset="0"/>
                <a:ea typeface="ＭＳ Ｐゴシック" pitchFamily="50" charset="-128"/>
                <a:cs typeface="+mn-cs"/>
              </a:rPr>
              <a:t>アドレスや</a:t>
            </a:r>
            <a:r>
              <a:rPr kumimoji="1" lang="en-US" altLang="ja-JP" sz="1200" b="1" kern="1200" dirty="0" smtClean="0">
                <a:solidFill>
                  <a:schemeClr val="tx1"/>
                </a:solidFill>
                <a:effectLst/>
                <a:latin typeface="Arial" charset="0"/>
                <a:ea typeface="ＭＳ Ｐゴシック" pitchFamily="50" charset="-128"/>
                <a:cs typeface="+mn-cs"/>
              </a:rPr>
              <a:t>FQDN</a:t>
            </a:r>
            <a:r>
              <a:rPr kumimoji="1" lang="ja-JP" altLang="en-US" sz="1200" b="1" kern="1200" dirty="0" err="1"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クレデンシャル等の、ターゲットノードに関する設定を記載する事が出来ます。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インベントリは、</a:t>
            </a:r>
            <a:r>
              <a:rPr kumimoji="1" lang="en-US" altLang="ja-JP" sz="1200" b="1" kern="1200" dirty="0" err="1" smtClean="0">
                <a:solidFill>
                  <a:schemeClr val="tx1"/>
                </a:solidFill>
                <a:effectLst/>
                <a:latin typeface="Arial" charset="0"/>
                <a:ea typeface="ＭＳ Ｐゴシック" pitchFamily="50" charset="-128"/>
                <a:cs typeface="+mn-cs"/>
              </a:rPr>
              <a:t>yaml</a:t>
            </a:r>
            <a:r>
              <a:rPr kumimoji="1" lang="ja-JP" altLang="en-US" sz="1200" b="1" kern="1200" dirty="0" smtClean="0">
                <a:solidFill>
                  <a:schemeClr val="tx1"/>
                </a:solidFill>
                <a:effectLst/>
                <a:latin typeface="Arial" charset="0"/>
                <a:ea typeface="ＭＳ Ｐゴシック" pitchFamily="50" charset="-128"/>
                <a:cs typeface="+mn-cs"/>
              </a:rPr>
              <a:t>と</a:t>
            </a:r>
            <a:r>
              <a:rPr kumimoji="1" lang="en-US" altLang="ja-JP" sz="1200" b="1" kern="1200" dirty="0" err="1" smtClean="0">
                <a:solidFill>
                  <a:schemeClr val="tx1"/>
                </a:solidFill>
                <a:effectLst/>
                <a:latin typeface="Arial" charset="0"/>
                <a:ea typeface="ＭＳ Ｐゴシック" pitchFamily="50" charset="-128"/>
                <a:cs typeface="+mn-cs"/>
              </a:rPr>
              <a:t>ini</a:t>
            </a:r>
            <a:r>
              <a:rPr kumimoji="1" lang="ja-JP" altLang="en-US" sz="1200" b="1" kern="1200" dirty="0" smtClean="0">
                <a:solidFill>
                  <a:schemeClr val="tx1"/>
                </a:solidFill>
                <a:effectLst/>
                <a:latin typeface="Arial" charset="0"/>
                <a:ea typeface="ＭＳ Ｐゴシック" pitchFamily="50" charset="-128"/>
                <a:cs typeface="+mn-cs"/>
              </a:rPr>
              <a:t>形式のどちらでも記載する事が出来ます。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hosts.ini</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sample_servers</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XX.XX.XX.XX </a:t>
            </a:r>
            <a:r>
              <a:rPr kumimoji="1" lang="en-US" altLang="ja-JP" sz="1200" b="1" kern="1200" dirty="0" err="1" smtClean="0">
                <a:solidFill>
                  <a:schemeClr val="tx1"/>
                </a:solidFill>
                <a:effectLst/>
                <a:latin typeface="Arial" charset="0"/>
                <a:ea typeface="ＭＳ Ｐゴシック" pitchFamily="50" charset="-128"/>
                <a:cs typeface="+mn-cs"/>
              </a:rPr>
              <a:t>ansible_user</a:t>
            </a:r>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userID</a:t>
            </a:r>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ansible_ssh_pass</a:t>
            </a:r>
            <a:r>
              <a:rPr kumimoji="1" lang="en-US" altLang="ja-JP" sz="1200" b="1" kern="1200" dirty="0" smtClean="0">
                <a:solidFill>
                  <a:schemeClr val="tx1"/>
                </a:solidFill>
                <a:effectLst/>
                <a:latin typeface="Arial" charset="0"/>
                <a:ea typeface="ＭＳ Ｐゴシック" pitchFamily="50" charset="-128"/>
                <a:cs typeface="+mn-cs"/>
              </a:rPr>
              <a:t>="password"</a:t>
            </a:r>
          </a:p>
          <a:p>
            <a:r>
              <a:rPr kumimoji="1" lang="en-US" altLang="ja-JP" sz="1200" b="1" kern="1200" dirty="0" smtClean="0">
                <a:solidFill>
                  <a:schemeClr val="tx1"/>
                </a:solidFill>
                <a:effectLst/>
                <a:latin typeface="Arial" charset="0"/>
                <a:ea typeface="ＭＳ Ｐゴシック" pitchFamily="50" charset="-128"/>
                <a:cs typeface="+mn-cs"/>
              </a:rPr>
              <a:t>```</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33</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グループ化</a:t>
            </a:r>
          </a:p>
          <a:p>
            <a:r>
              <a:rPr kumimoji="1" lang="ja-JP" altLang="en-US" sz="1200" b="1" kern="1200" dirty="0" smtClean="0">
                <a:solidFill>
                  <a:schemeClr val="tx1"/>
                </a:solidFill>
                <a:effectLst/>
                <a:latin typeface="Arial" charset="0"/>
                <a:ea typeface="ＭＳ Ｐゴシック" pitchFamily="50" charset="-128"/>
                <a:cs typeface="+mn-cs"/>
              </a:rPr>
              <a:t>インベントリには、複数のターゲットノードを記載する事ができ、グループ化する事が出来ます。</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web_servers</a:t>
            </a:r>
            <a:r>
              <a:rPr kumimoji="1" lang="en-US" altLang="ja-JP" sz="1200" b="1" kern="1200" dirty="0" smtClean="0">
                <a:solidFill>
                  <a:schemeClr val="tx1"/>
                </a:solidFill>
                <a:effectLst/>
                <a:latin typeface="Arial" charset="0"/>
                <a:ea typeface="ＭＳ Ｐゴシック" pitchFamily="50" charset="-128"/>
                <a:cs typeface="+mn-cs"/>
              </a:rPr>
              <a:t>]    ## </a:t>
            </a:r>
            <a:r>
              <a:rPr kumimoji="1" lang="ja-JP" altLang="en-US" sz="1200" b="1" kern="1200" dirty="0" smtClean="0">
                <a:solidFill>
                  <a:schemeClr val="tx1"/>
                </a:solidFill>
                <a:effectLst/>
                <a:latin typeface="Arial" charset="0"/>
                <a:ea typeface="ＭＳ Ｐゴシック" pitchFamily="50" charset="-128"/>
                <a:cs typeface="+mn-cs"/>
              </a:rPr>
              <a:t>グループ名</a:t>
            </a:r>
          </a:p>
          <a:p>
            <a:r>
              <a:rPr kumimoji="1" lang="en-US" altLang="ja-JP" sz="1200" b="1" kern="1200" dirty="0" smtClean="0">
                <a:solidFill>
                  <a:schemeClr val="tx1"/>
                </a:solidFill>
                <a:effectLst/>
                <a:latin typeface="Arial" charset="0"/>
                <a:ea typeface="ＭＳ Ｐゴシック" pitchFamily="50" charset="-128"/>
                <a:cs typeface="+mn-cs"/>
              </a:rPr>
              <a:t>192.168.0.[1:5]  ## IP</a:t>
            </a:r>
            <a:r>
              <a:rPr kumimoji="1" lang="ja-JP" altLang="en-US" sz="1200" b="1" kern="1200" dirty="0" smtClean="0">
                <a:solidFill>
                  <a:schemeClr val="tx1"/>
                </a:solidFill>
                <a:effectLst/>
                <a:latin typeface="Arial" charset="0"/>
                <a:ea typeface="ＭＳ Ｐゴシック" pitchFamily="50" charset="-128"/>
                <a:cs typeface="+mn-cs"/>
              </a:rPr>
              <a:t>アドレスを複数指定する事もできる（例では</a:t>
            </a:r>
            <a:r>
              <a:rPr kumimoji="1" lang="en-US" altLang="ja-JP" sz="1200" b="1" kern="1200" dirty="0" smtClean="0">
                <a:solidFill>
                  <a:schemeClr val="tx1"/>
                </a:solidFill>
                <a:effectLst/>
                <a:latin typeface="Arial" charset="0"/>
                <a:ea typeface="ＭＳ Ｐゴシック" pitchFamily="50" charset="-128"/>
                <a:cs typeface="+mn-cs"/>
              </a:rPr>
              <a:t>192.168.0.1</a:t>
            </a:r>
            <a:r>
              <a:rPr kumimoji="1" lang="ja-JP" altLang="en-US" sz="1200" b="1" kern="1200" dirty="0" smtClean="0">
                <a:solidFill>
                  <a:schemeClr val="tx1"/>
                </a:solidFill>
                <a:effectLst/>
                <a:latin typeface="Arial" charset="0"/>
                <a:ea typeface="ＭＳ Ｐゴシック" pitchFamily="50" charset="-128"/>
                <a:cs typeface="+mn-cs"/>
              </a:rPr>
              <a:t>～</a:t>
            </a:r>
            <a:r>
              <a:rPr kumimoji="1" lang="en-US" altLang="ja-JP" sz="1200" b="1" kern="1200" dirty="0" smtClean="0">
                <a:solidFill>
                  <a:schemeClr val="tx1"/>
                </a:solidFill>
                <a:effectLst/>
                <a:latin typeface="Arial" charset="0"/>
                <a:ea typeface="ＭＳ Ｐゴシック" pitchFamily="50" charset="-128"/>
                <a:cs typeface="+mn-cs"/>
              </a:rPr>
              <a:t>5</a:t>
            </a:r>
            <a:r>
              <a:rPr kumimoji="1" lang="ja-JP" altLang="en-US" sz="1200" b="1" kern="1200" dirty="0" smtClean="0">
                <a:solidFill>
                  <a:schemeClr val="tx1"/>
                </a:solidFill>
                <a:effectLst/>
                <a:latin typeface="Arial" charset="0"/>
                <a:ea typeface="ＭＳ Ｐゴシック" pitchFamily="50" charset="-128"/>
                <a:cs typeface="+mn-cs"/>
              </a:rPr>
              <a:t>）</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[oracle]</a:t>
            </a:r>
          </a:p>
          <a:p>
            <a:r>
              <a:rPr kumimoji="1" lang="en-US" altLang="ja-JP" sz="1200" b="1" kern="1200" dirty="0" smtClean="0">
                <a:solidFill>
                  <a:schemeClr val="tx1"/>
                </a:solidFill>
                <a:effectLst/>
                <a:latin typeface="Arial" charset="0"/>
                <a:ea typeface="ＭＳ Ｐゴシック" pitchFamily="50" charset="-128"/>
                <a:cs typeface="+mn-cs"/>
              </a:rPr>
              <a:t>oracle101.hoge.local</a:t>
            </a:r>
          </a:p>
          <a:p>
            <a:r>
              <a:rPr kumimoji="1" lang="en-US" altLang="ja-JP" sz="1200" b="1" kern="1200" dirty="0" smtClean="0">
                <a:solidFill>
                  <a:schemeClr val="tx1"/>
                </a:solidFill>
                <a:effectLst/>
                <a:latin typeface="Arial" charset="0"/>
                <a:ea typeface="ＭＳ Ｐゴシック" pitchFamily="50" charset="-128"/>
                <a:cs typeface="+mn-cs"/>
              </a:rPr>
              <a:t>oracle102.hoge.local</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mysql</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err="1" smtClean="0">
                <a:solidFill>
                  <a:schemeClr val="tx1"/>
                </a:solidFill>
                <a:effectLst/>
                <a:latin typeface="Arial" charset="0"/>
                <a:ea typeface="ＭＳ Ｐゴシック" pitchFamily="50" charset="-128"/>
                <a:cs typeface="+mn-cs"/>
              </a:rPr>
              <a:t>mysql</a:t>
            </a:r>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a:d</a:t>
            </a:r>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hoge.local</a:t>
            </a:r>
            <a:endParaRPr kumimoji="1" lang="en-US" altLang="ja-JP" sz="1200" b="1" kern="1200" dirty="0" smtClean="0">
              <a:solidFill>
                <a:schemeClr val="tx1"/>
              </a:solidFill>
              <a:effectLst/>
              <a:latin typeface="Arial" charset="0"/>
              <a:ea typeface="ＭＳ Ｐゴシック" pitchFamily="50" charset="-128"/>
              <a:cs typeface="+mn-cs"/>
            </a:endParaRP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db_servers:children</a:t>
            </a:r>
            <a:r>
              <a:rPr kumimoji="1" lang="en-US" altLang="ja-JP" sz="1200" b="1" kern="1200" dirty="0" smtClean="0">
                <a:solidFill>
                  <a:schemeClr val="tx1"/>
                </a:solidFill>
                <a:effectLst/>
                <a:latin typeface="Arial" charset="0"/>
                <a:ea typeface="ＭＳ Ｐゴシック" pitchFamily="50" charset="-128"/>
                <a:cs typeface="+mn-cs"/>
              </a:rPr>
              <a:t>] ## </a:t>
            </a:r>
            <a:r>
              <a:rPr kumimoji="1" lang="ja-JP" altLang="en-US" sz="1200" b="1" kern="1200" dirty="0" smtClean="0">
                <a:solidFill>
                  <a:schemeClr val="tx1"/>
                </a:solidFill>
                <a:effectLst/>
                <a:latin typeface="Arial" charset="0"/>
                <a:ea typeface="ＭＳ Ｐゴシック" pitchFamily="50" charset="-128"/>
                <a:cs typeface="+mn-cs"/>
              </a:rPr>
              <a:t>グループをネストする事もできます</a:t>
            </a:r>
          </a:p>
          <a:p>
            <a:r>
              <a:rPr kumimoji="1" lang="en-US" altLang="ja-JP" sz="1200" b="1" kern="1200" dirty="0" smtClean="0">
                <a:solidFill>
                  <a:schemeClr val="tx1"/>
                </a:solidFill>
                <a:effectLst/>
                <a:latin typeface="Arial" charset="0"/>
                <a:ea typeface="ＭＳ Ｐゴシック" pitchFamily="50" charset="-128"/>
                <a:cs typeface="+mn-cs"/>
              </a:rPr>
              <a:t>oracle</a:t>
            </a:r>
          </a:p>
          <a:p>
            <a:r>
              <a:rPr kumimoji="1" lang="en-US" altLang="ja-JP" sz="1200" b="1" kern="1200" dirty="0" err="1" smtClean="0">
                <a:solidFill>
                  <a:schemeClr val="tx1"/>
                </a:solidFill>
                <a:effectLst/>
                <a:latin typeface="Arial" charset="0"/>
                <a:ea typeface="ＭＳ Ｐゴシック" pitchFamily="50" charset="-128"/>
                <a:cs typeface="+mn-cs"/>
              </a:rPr>
              <a:t>mysql</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絵で言うとこう</a:t>
            </a:r>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また、クラウド環境のように、サーバにランダムなホスト名が定義されるような場合、</a:t>
            </a:r>
          </a:p>
          <a:p>
            <a:r>
              <a:rPr kumimoji="1" lang="ja-JP" altLang="en-US" sz="1200" b="1" kern="1200" dirty="0" smtClean="0">
                <a:solidFill>
                  <a:schemeClr val="tx1"/>
                </a:solidFill>
                <a:effectLst/>
                <a:latin typeface="Arial" charset="0"/>
                <a:ea typeface="ＭＳ Ｐゴシック" pitchFamily="50" charset="-128"/>
                <a:cs typeface="+mn-cs"/>
              </a:rPr>
              <a:t>「ダイナミックインベントリ」という</a:t>
            </a:r>
            <a:r>
              <a:rPr kumimoji="1" lang="en-US" altLang="ja-JP" sz="1200" b="1" kern="1200" dirty="0" smtClean="0">
                <a:solidFill>
                  <a:schemeClr val="tx1"/>
                </a:solidFill>
                <a:effectLst/>
                <a:latin typeface="Arial" charset="0"/>
                <a:ea typeface="ＭＳ Ｐゴシック" pitchFamily="50" charset="-128"/>
                <a:cs typeface="+mn-cs"/>
              </a:rPr>
              <a:t>API</a:t>
            </a:r>
            <a:r>
              <a:rPr kumimoji="1" lang="ja-JP" altLang="en-US" sz="1200" b="1" kern="1200" dirty="0" smtClean="0">
                <a:solidFill>
                  <a:schemeClr val="tx1"/>
                </a:solidFill>
                <a:effectLst/>
                <a:latin typeface="Arial" charset="0"/>
                <a:ea typeface="ＭＳ Ｐゴシック" pitchFamily="50" charset="-128"/>
                <a:cs typeface="+mn-cs"/>
              </a:rPr>
              <a:t>を利用したインベントリが使えます（後述）</a:t>
            </a:r>
            <a:endParaRPr kumimoji="1" lang="en-US" altLang="ja-JP" sz="1200" b="1" kern="1200" dirty="0" smtClean="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34</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グループ化</a:t>
            </a:r>
          </a:p>
          <a:p>
            <a:r>
              <a:rPr kumimoji="1" lang="ja-JP" altLang="en-US" sz="1200" b="1" kern="1200" dirty="0" smtClean="0">
                <a:solidFill>
                  <a:schemeClr val="tx1"/>
                </a:solidFill>
                <a:effectLst/>
                <a:latin typeface="Arial" charset="0"/>
                <a:ea typeface="ＭＳ Ｐゴシック" pitchFamily="50" charset="-128"/>
                <a:cs typeface="+mn-cs"/>
              </a:rPr>
              <a:t>インベントリには、複数のターゲットノードを記載する事ができ、グループ化する事が出来ます。</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web_servers</a:t>
            </a:r>
            <a:r>
              <a:rPr kumimoji="1" lang="en-US" altLang="ja-JP" sz="1200" b="1" kern="1200" dirty="0" smtClean="0">
                <a:solidFill>
                  <a:schemeClr val="tx1"/>
                </a:solidFill>
                <a:effectLst/>
                <a:latin typeface="Arial" charset="0"/>
                <a:ea typeface="ＭＳ Ｐゴシック" pitchFamily="50" charset="-128"/>
                <a:cs typeface="+mn-cs"/>
              </a:rPr>
              <a:t>]    ## </a:t>
            </a:r>
            <a:r>
              <a:rPr kumimoji="1" lang="ja-JP" altLang="en-US" sz="1200" b="1" kern="1200" dirty="0" smtClean="0">
                <a:solidFill>
                  <a:schemeClr val="tx1"/>
                </a:solidFill>
                <a:effectLst/>
                <a:latin typeface="Arial" charset="0"/>
                <a:ea typeface="ＭＳ Ｐゴシック" pitchFamily="50" charset="-128"/>
                <a:cs typeface="+mn-cs"/>
              </a:rPr>
              <a:t>グループ名</a:t>
            </a:r>
          </a:p>
          <a:p>
            <a:r>
              <a:rPr kumimoji="1" lang="en-US" altLang="ja-JP" sz="1200" b="1" kern="1200" dirty="0" smtClean="0">
                <a:solidFill>
                  <a:schemeClr val="tx1"/>
                </a:solidFill>
                <a:effectLst/>
                <a:latin typeface="Arial" charset="0"/>
                <a:ea typeface="ＭＳ Ｐゴシック" pitchFamily="50" charset="-128"/>
                <a:cs typeface="+mn-cs"/>
              </a:rPr>
              <a:t>192.168.0.[1:5]  ## IP</a:t>
            </a:r>
            <a:r>
              <a:rPr kumimoji="1" lang="ja-JP" altLang="en-US" sz="1200" b="1" kern="1200" dirty="0" smtClean="0">
                <a:solidFill>
                  <a:schemeClr val="tx1"/>
                </a:solidFill>
                <a:effectLst/>
                <a:latin typeface="Arial" charset="0"/>
                <a:ea typeface="ＭＳ Ｐゴシック" pitchFamily="50" charset="-128"/>
                <a:cs typeface="+mn-cs"/>
              </a:rPr>
              <a:t>アドレスを複数指定する事もできる（例では</a:t>
            </a:r>
            <a:r>
              <a:rPr kumimoji="1" lang="en-US" altLang="ja-JP" sz="1200" b="1" kern="1200" dirty="0" smtClean="0">
                <a:solidFill>
                  <a:schemeClr val="tx1"/>
                </a:solidFill>
                <a:effectLst/>
                <a:latin typeface="Arial" charset="0"/>
                <a:ea typeface="ＭＳ Ｐゴシック" pitchFamily="50" charset="-128"/>
                <a:cs typeface="+mn-cs"/>
              </a:rPr>
              <a:t>192.168.0.1</a:t>
            </a:r>
            <a:r>
              <a:rPr kumimoji="1" lang="ja-JP" altLang="en-US" sz="1200" b="1" kern="1200" dirty="0" smtClean="0">
                <a:solidFill>
                  <a:schemeClr val="tx1"/>
                </a:solidFill>
                <a:effectLst/>
                <a:latin typeface="Arial" charset="0"/>
                <a:ea typeface="ＭＳ Ｐゴシック" pitchFamily="50" charset="-128"/>
                <a:cs typeface="+mn-cs"/>
              </a:rPr>
              <a:t>～</a:t>
            </a:r>
            <a:r>
              <a:rPr kumimoji="1" lang="en-US" altLang="ja-JP" sz="1200" b="1" kern="1200" dirty="0" smtClean="0">
                <a:solidFill>
                  <a:schemeClr val="tx1"/>
                </a:solidFill>
                <a:effectLst/>
                <a:latin typeface="Arial" charset="0"/>
                <a:ea typeface="ＭＳ Ｐゴシック" pitchFamily="50" charset="-128"/>
                <a:cs typeface="+mn-cs"/>
              </a:rPr>
              <a:t>5</a:t>
            </a:r>
            <a:r>
              <a:rPr kumimoji="1" lang="ja-JP" altLang="en-US" sz="1200" b="1" kern="1200" dirty="0" smtClean="0">
                <a:solidFill>
                  <a:schemeClr val="tx1"/>
                </a:solidFill>
                <a:effectLst/>
                <a:latin typeface="Arial" charset="0"/>
                <a:ea typeface="ＭＳ Ｐゴシック" pitchFamily="50" charset="-128"/>
                <a:cs typeface="+mn-cs"/>
              </a:rPr>
              <a:t>）</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[oracle]</a:t>
            </a:r>
          </a:p>
          <a:p>
            <a:r>
              <a:rPr kumimoji="1" lang="en-US" altLang="ja-JP" sz="1200" b="1" kern="1200" dirty="0" smtClean="0">
                <a:solidFill>
                  <a:schemeClr val="tx1"/>
                </a:solidFill>
                <a:effectLst/>
                <a:latin typeface="Arial" charset="0"/>
                <a:ea typeface="ＭＳ Ｐゴシック" pitchFamily="50" charset="-128"/>
                <a:cs typeface="+mn-cs"/>
              </a:rPr>
              <a:t>oracle101.hoge.local</a:t>
            </a:r>
          </a:p>
          <a:p>
            <a:r>
              <a:rPr kumimoji="1" lang="en-US" altLang="ja-JP" sz="1200" b="1" kern="1200" dirty="0" smtClean="0">
                <a:solidFill>
                  <a:schemeClr val="tx1"/>
                </a:solidFill>
                <a:effectLst/>
                <a:latin typeface="Arial" charset="0"/>
                <a:ea typeface="ＭＳ Ｐゴシック" pitchFamily="50" charset="-128"/>
                <a:cs typeface="+mn-cs"/>
              </a:rPr>
              <a:t>oracle102.hoge.local</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mysql</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err="1" smtClean="0">
                <a:solidFill>
                  <a:schemeClr val="tx1"/>
                </a:solidFill>
                <a:effectLst/>
                <a:latin typeface="Arial" charset="0"/>
                <a:ea typeface="ＭＳ Ｐゴシック" pitchFamily="50" charset="-128"/>
                <a:cs typeface="+mn-cs"/>
              </a:rPr>
              <a:t>mysql</a:t>
            </a:r>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a:d</a:t>
            </a:r>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hoge.local</a:t>
            </a:r>
            <a:endParaRPr kumimoji="1" lang="en-US" altLang="ja-JP" sz="1200" b="1" kern="1200" dirty="0" smtClean="0">
              <a:solidFill>
                <a:schemeClr val="tx1"/>
              </a:solidFill>
              <a:effectLst/>
              <a:latin typeface="Arial" charset="0"/>
              <a:ea typeface="ＭＳ Ｐゴシック" pitchFamily="50" charset="-128"/>
              <a:cs typeface="+mn-cs"/>
            </a:endParaRP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db_servers:children</a:t>
            </a:r>
            <a:r>
              <a:rPr kumimoji="1" lang="en-US" altLang="ja-JP" sz="1200" b="1" kern="1200" dirty="0" smtClean="0">
                <a:solidFill>
                  <a:schemeClr val="tx1"/>
                </a:solidFill>
                <a:effectLst/>
                <a:latin typeface="Arial" charset="0"/>
                <a:ea typeface="ＭＳ Ｐゴシック" pitchFamily="50" charset="-128"/>
                <a:cs typeface="+mn-cs"/>
              </a:rPr>
              <a:t>] ## </a:t>
            </a:r>
            <a:r>
              <a:rPr kumimoji="1" lang="ja-JP" altLang="en-US" sz="1200" b="1" kern="1200" dirty="0" smtClean="0">
                <a:solidFill>
                  <a:schemeClr val="tx1"/>
                </a:solidFill>
                <a:effectLst/>
                <a:latin typeface="Arial" charset="0"/>
                <a:ea typeface="ＭＳ Ｐゴシック" pitchFamily="50" charset="-128"/>
                <a:cs typeface="+mn-cs"/>
              </a:rPr>
              <a:t>グループをネストする事もできます</a:t>
            </a:r>
          </a:p>
          <a:p>
            <a:r>
              <a:rPr kumimoji="1" lang="en-US" altLang="ja-JP" sz="1200" b="1" kern="1200" dirty="0" smtClean="0">
                <a:solidFill>
                  <a:schemeClr val="tx1"/>
                </a:solidFill>
                <a:effectLst/>
                <a:latin typeface="Arial" charset="0"/>
                <a:ea typeface="ＭＳ Ｐゴシック" pitchFamily="50" charset="-128"/>
                <a:cs typeface="+mn-cs"/>
              </a:rPr>
              <a:t>oracle</a:t>
            </a:r>
          </a:p>
          <a:p>
            <a:r>
              <a:rPr kumimoji="1" lang="en-US" altLang="ja-JP" sz="1200" b="1" kern="1200" dirty="0" err="1" smtClean="0">
                <a:solidFill>
                  <a:schemeClr val="tx1"/>
                </a:solidFill>
                <a:effectLst/>
                <a:latin typeface="Arial" charset="0"/>
                <a:ea typeface="ＭＳ Ｐゴシック" pitchFamily="50" charset="-128"/>
                <a:cs typeface="+mn-cs"/>
              </a:rPr>
              <a:t>mysql</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絵で言うとこう</a:t>
            </a:r>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また、クラウド環境のように、サーバにランダムなホスト名が定義されるような場合、</a:t>
            </a:r>
          </a:p>
          <a:p>
            <a:r>
              <a:rPr kumimoji="1" lang="ja-JP" altLang="en-US" sz="1200" b="1" kern="1200" dirty="0" smtClean="0">
                <a:solidFill>
                  <a:schemeClr val="tx1"/>
                </a:solidFill>
                <a:effectLst/>
                <a:latin typeface="Arial" charset="0"/>
                <a:ea typeface="ＭＳ Ｐゴシック" pitchFamily="50" charset="-128"/>
                <a:cs typeface="+mn-cs"/>
              </a:rPr>
              <a:t>「ダイナミックインベントリ」という</a:t>
            </a:r>
            <a:r>
              <a:rPr kumimoji="1" lang="en-US" altLang="ja-JP" sz="1200" b="1" kern="1200" dirty="0" smtClean="0">
                <a:solidFill>
                  <a:schemeClr val="tx1"/>
                </a:solidFill>
                <a:effectLst/>
                <a:latin typeface="Arial" charset="0"/>
                <a:ea typeface="ＭＳ Ｐゴシック" pitchFamily="50" charset="-128"/>
                <a:cs typeface="+mn-cs"/>
              </a:rPr>
              <a:t>API</a:t>
            </a:r>
            <a:r>
              <a:rPr kumimoji="1" lang="ja-JP" altLang="en-US" sz="1200" b="1" kern="1200" dirty="0" smtClean="0">
                <a:solidFill>
                  <a:schemeClr val="tx1"/>
                </a:solidFill>
                <a:effectLst/>
                <a:latin typeface="Arial" charset="0"/>
                <a:ea typeface="ＭＳ Ｐゴシック" pitchFamily="50" charset="-128"/>
                <a:cs typeface="+mn-cs"/>
              </a:rPr>
              <a:t>を利用したインベントリが使えます（後述）</a:t>
            </a:r>
            <a:endParaRPr kumimoji="1" lang="en-US" altLang="ja-JP" sz="1200" b="1" kern="1200" dirty="0" smtClean="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35</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ホスト変数とグループ変数</a:t>
            </a:r>
          </a:p>
          <a:p>
            <a:r>
              <a:rPr kumimoji="1" lang="ja-JP" altLang="en-US" sz="1200" b="1" kern="1200" dirty="0" smtClean="0">
                <a:solidFill>
                  <a:schemeClr val="tx1"/>
                </a:solidFill>
                <a:effectLst/>
                <a:latin typeface="Arial" charset="0"/>
                <a:ea typeface="ＭＳ Ｐゴシック" pitchFamily="50" charset="-128"/>
                <a:cs typeface="+mn-cs"/>
              </a:rPr>
              <a:t>ターゲットノードやグループは、それぞれ接続ユーザやパスワードが異なるケースがほとんどです。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また、特定のホストに対して固有の環境情報を指定したい場合もあります。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このような場合、インベントリ変数を活用できます。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web_servers</a:t>
            </a:r>
            <a:r>
              <a:rPr kumimoji="1" lang="en-US" altLang="ja-JP" sz="1200" b="1" kern="1200" dirty="0" smtClean="0">
                <a:solidFill>
                  <a:schemeClr val="tx1"/>
                </a:solidFill>
                <a:effectLst/>
                <a:latin typeface="Arial" charset="0"/>
                <a:ea typeface="ＭＳ Ｐゴシック" pitchFamily="50" charset="-128"/>
                <a:cs typeface="+mn-cs"/>
              </a:rPr>
              <a:t>]    ## </a:t>
            </a:r>
            <a:r>
              <a:rPr kumimoji="1" lang="ja-JP" altLang="en-US" sz="1200" b="1" kern="1200" dirty="0" smtClean="0">
                <a:solidFill>
                  <a:schemeClr val="tx1"/>
                </a:solidFill>
                <a:effectLst/>
                <a:latin typeface="Arial" charset="0"/>
                <a:ea typeface="ＭＳ Ｐゴシック" pitchFamily="50" charset="-128"/>
                <a:cs typeface="+mn-cs"/>
              </a:rPr>
              <a:t>グループ名</a:t>
            </a:r>
          </a:p>
          <a:p>
            <a:r>
              <a:rPr kumimoji="1" lang="en-US" altLang="ja-JP" sz="1200" b="1" kern="1200" dirty="0" smtClean="0">
                <a:solidFill>
                  <a:schemeClr val="tx1"/>
                </a:solidFill>
                <a:effectLst/>
                <a:latin typeface="Arial" charset="0"/>
                <a:ea typeface="ＭＳ Ｐゴシック" pitchFamily="50" charset="-128"/>
                <a:cs typeface="+mn-cs"/>
              </a:rPr>
              <a:t>192.168.0.[1:5]  ## IP</a:t>
            </a:r>
            <a:r>
              <a:rPr kumimoji="1" lang="ja-JP" altLang="en-US" sz="1200" b="1" kern="1200" dirty="0" smtClean="0">
                <a:solidFill>
                  <a:schemeClr val="tx1"/>
                </a:solidFill>
                <a:effectLst/>
                <a:latin typeface="Arial" charset="0"/>
                <a:ea typeface="ＭＳ Ｐゴシック" pitchFamily="50" charset="-128"/>
                <a:cs typeface="+mn-cs"/>
              </a:rPr>
              <a:t>アドレスを複数指定する事もできる（例では</a:t>
            </a:r>
            <a:r>
              <a:rPr kumimoji="1" lang="en-US" altLang="ja-JP" sz="1200" b="1" kern="1200" dirty="0" smtClean="0">
                <a:solidFill>
                  <a:schemeClr val="tx1"/>
                </a:solidFill>
                <a:effectLst/>
                <a:latin typeface="Arial" charset="0"/>
                <a:ea typeface="ＭＳ Ｐゴシック" pitchFamily="50" charset="-128"/>
                <a:cs typeface="+mn-cs"/>
              </a:rPr>
              <a:t>192.168.0.1</a:t>
            </a:r>
            <a:r>
              <a:rPr kumimoji="1" lang="ja-JP" altLang="en-US" sz="1200" b="1" kern="1200" dirty="0" smtClean="0">
                <a:solidFill>
                  <a:schemeClr val="tx1"/>
                </a:solidFill>
                <a:effectLst/>
                <a:latin typeface="Arial" charset="0"/>
                <a:ea typeface="ＭＳ Ｐゴシック" pitchFamily="50" charset="-128"/>
                <a:cs typeface="+mn-cs"/>
              </a:rPr>
              <a:t>～</a:t>
            </a:r>
            <a:r>
              <a:rPr kumimoji="1" lang="en-US" altLang="ja-JP" sz="1200" b="1" kern="1200" dirty="0" smtClean="0">
                <a:solidFill>
                  <a:schemeClr val="tx1"/>
                </a:solidFill>
                <a:effectLst/>
                <a:latin typeface="Arial" charset="0"/>
                <a:ea typeface="ＭＳ Ｐゴシック" pitchFamily="50" charset="-128"/>
                <a:cs typeface="+mn-cs"/>
              </a:rPr>
              <a:t>5</a:t>
            </a:r>
            <a:r>
              <a:rPr kumimoji="1" lang="ja-JP" altLang="en-US" sz="1200" b="1" kern="1200" dirty="0" smtClean="0">
                <a:solidFill>
                  <a:schemeClr val="tx1"/>
                </a:solidFill>
                <a:effectLst/>
                <a:latin typeface="Arial" charset="0"/>
                <a:ea typeface="ＭＳ Ｐゴシック" pitchFamily="50" charset="-128"/>
                <a:cs typeface="+mn-cs"/>
              </a:rPr>
              <a:t>）</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[oracle]</a:t>
            </a:r>
          </a:p>
          <a:p>
            <a:r>
              <a:rPr kumimoji="1" lang="en-US" altLang="ja-JP" sz="1200" b="1" kern="1200" dirty="0" smtClean="0">
                <a:solidFill>
                  <a:schemeClr val="tx1"/>
                </a:solidFill>
                <a:effectLst/>
                <a:latin typeface="Arial" charset="0"/>
                <a:ea typeface="ＭＳ Ｐゴシック" pitchFamily="50" charset="-128"/>
                <a:cs typeface="+mn-cs"/>
              </a:rPr>
              <a:t>oracle101.hoge.local </a:t>
            </a:r>
            <a:r>
              <a:rPr kumimoji="1" lang="en-US" altLang="ja-JP" sz="1200" b="1" kern="1200" dirty="0" err="1" smtClean="0">
                <a:solidFill>
                  <a:schemeClr val="tx1"/>
                </a:solidFill>
                <a:effectLst/>
                <a:latin typeface="Arial" charset="0"/>
                <a:ea typeface="ＭＳ Ｐゴシック" pitchFamily="50" charset="-128"/>
                <a:cs typeface="+mn-cs"/>
              </a:rPr>
              <a:t>ansible_user</a:t>
            </a:r>
            <a:r>
              <a:rPr kumimoji="1" lang="en-US" altLang="ja-JP" sz="1200" b="1" kern="1200" dirty="0" smtClean="0">
                <a:solidFill>
                  <a:schemeClr val="tx1"/>
                </a:solidFill>
                <a:effectLst/>
                <a:latin typeface="Arial" charset="0"/>
                <a:ea typeface="ＭＳ Ｐゴシック" pitchFamily="50" charset="-128"/>
                <a:cs typeface="+mn-cs"/>
              </a:rPr>
              <a:t>="userID1" </a:t>
            </a:r>
            <a:r>
              <a:rPr kumimoji="1" lang="en-US" altLang="ja-JP" sz="1200" b="1" kern="1200" dirty="0" err="1" smtClean="0">
                <a:solidFill>
                  <a:schemeClr val="tx1"/>
                </a:solidFill>
                <a:effectLst/>
                <a:latin typeface="Arial" charset="0"/>
                <a:ea typeface="ＭＳ Ｐゴシック" pitchFamily="50" charset="-128"/>
                <a:cs typeface="+mn-cs"/>
              </a:rPr>
              <a:t>ansible_ssh_pass</a:t>
            </a:r>
            <a:r>
              <a:rPr kumimoji="1" lang="en-US" altLang="ja-JP" sz="1200" b="1" kern="1200" dirty="0" smtClean="0">
                <a:solidFill>
                  <a:schemeClr val="tx1"/>
                </a:solidFill>
                <a:effectLst/>
                <a:latin typeface="Arial" charset="0"/>
                <a:ea typeface="ＭＳ Ｐゴシック" pitchFamily="50" charset="-128"/>
                <a:cs typeface="+mn-cs"/>
              </a:rPr>
              <a:t>="password1"</a:t>
            </a:r>
          </a:p>
          <a:p>
            <a:r>
              <a:rPr kumimoji="1" lang="en-US" altLang="ja-JP" sz="1200" b="1" kern="1200" dirty="0" smtClean="0">
                <a:solidFill>
                  <a:schemeClr val="tx1"/>
                </a:solidFill>
                <a:effectLst/>
                <a:latin typeface="Arial" charset="0"/>
                <a:ea typeface="ＭＳ Ｐゴシック" pitchFamily="50" charset="-128"/>
                <a:cs typeface="+mn-cs"/>
              </a:rPr>
              <a:t>oracle102.hoge.local </a:t>
            </a:r>
            <a:r>
              <a:rPr kumimoji="1" lang="en-US" altLang="ja-JP" sz="1200" b="1" kern="1200" dirty="0" err="1" smtClean="0">
                <a:solidFill>
                  <a:schemeClr val="tx1"/>
                </a:solidFill>
                <a:effectLst/>
                <a:latin typeface="Arial" charset="0"/>
                <a:ea typeface="ＭＳ Ｐゴシック" pitchFamily="50" charset="-128"/>
                <a:cs typeface="+mn-cs"/>
              </a:rPr>
              <a:t>ansible_user</a:t>
            </a:r>
            <a:r>
              <a:rPr kumimoji="1" lang="en-US" altLang="ja-JP" sz="1200" b="1" kern="1200" dirty="0" smtClean="0">
                <a:solidFill>
                  <a:schemeClr val="tx1"/>
                </a:solidFill>
                <a:effectLst/>
                <a:latin typeface="Arial" charset="0"/>
                <a:ea typeface="ＭＳ Ｐゴシック" pitchFamily="50" charset="-128"/>
                <a:cs typeface="+mn-cs"/>
              </a:rPr>
              <a:t>="userID2" </a:t>
            </a:r>
            <a:r>
              <a:rPr kumimoji="1" lang="en-US" altLang="ja-JP" sz="1200" b="1" kern="1200" dirty="0" err="1" smtClean="0">
                <a:solidFill>
                  <a:schemeClr val="tx1"/>
                </a:solidFill>
                <a:effectLst/>
                <a:latin typeface="Arial" charset="0"/>
                <a:ea typeface="ＭＳ Ｐゴシック" pitchFamily="50" charset="-128"/>
                <a:cs typeface="+mn-cs"/>
              </a:rPr>
              <a:t>ansible_ssh_pass</a:t>
            </a:r>
            <a:r>
              <a:rPr kumimoji="1" lang="en-US" altLang="ja-JP" sz="1200" b="1" kern="1200" dirty="0" smtClean="0">
                <a:solidFill>
                  <a:schemeClr val="tx1"/>
                </a:solidFill>
                <a:effectLst/>
                <a:latin typeface="Arial" charset="0"/>
                <a:ea typeface="ＭＳ Ｐゴシック" pitchFamily="50" charset="-128"/>
                <a:cs typeface="+mn-cs"/>
              </a:rPr>
              <a:t>="password2"</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mysql</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err="1" smtClean="0">
                <a:solidFill>
                  <a:schemeClr val="tx1"/>
                </a:solidFill>
                <a:effectLst/>
                <a:latin typeface="Arial" charset="0"/>
                <a:ea typeface="ＭＳ Ｐゴシック" pitchFamily="50" charset="-128"/>
                <a:cs typeface="+mn-cs"/>
              </a:rPr>
              <a:t>mysql</a:t>
            </a:r>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a:d</a:t>
            </a:r>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hoge.local</a:t>
            </a:r>
            <a:endParaRPr kumimoji="1" lang="en-US" altLang="ja-JP" sz="1200" b="1" kern="1200" dirty="0" smtClean="0">
              <a:solidFill>
                <a:schemeClr val="tx1"/>
              </a:solidFill>
              <a:effectLst/>
              <a:latin typeface="Arial" charset="0"/>
              <a:ea typeface="ＭＳ Ｐゴシック" pitchFamily="50" charset="-128"/>
              <a:cs typeface="+mn-cs"/>
            </a:endParaRP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db_servers:children</a:t>
            </a:r>
            <a:r>
              <a:rPr kumimoji="1" lang="en-US" altLang="ja-JP" sz="1200" b="1" kern="1200" dirty="0" smtClean="0">
                <a:solidFill>
                  <a:schemeClr val="tx1"/>
                </a:solidFill>
                <a:effectLst/>
                <a:latin typeface="Arial" charset="0"/>
                <a:ea typeface="ＭＳ Ｐゴシック" pitchFamily="50" charset="-128"/>
                <a:cs typeface="+mn-cs"/>
              </a:rPr>
              <a:t>] ## </a:t>
            </a:r>
            <a:r>
              <a:rPr kumimoji="1" lang="ja-JP" altLang="en-US" sz="1200" b="1" kern="1200" dirty="0" smtClean="0">
                <a:solidFill>
                  <a:schemeClr val="tx1"/>
                </a:solidFill>
                <a:effectLst/>
                <a:latin typeface="Arial" charset="0"/>
                <a:ea typeface="ＭＳ Ｐゴシック" pitchFamily="50" charset="-128"/>
                <a:cs typeface="+mn-cs"/>
              </a:rPr>
              <a:t>グループをネストする事もできます</a:t>
            </a:r>
          </a:p>
          <a:p>
            <a:r>
              <a:rPr kumimoji="1" lang="en-US" altLang="ja-JP" sz="1200" b="1" kern="1200" dirty="0" smtClean="0">
                <a:solidFill>
                  <a:schemeClr val="tx1"/>
                </a:solidFill>
                <a:effectLst/>
                <a:latin typeface="Arial" charset="0"/>
                <a:ea typeface="ＭＳ Ｐゴシック" pitchFamily="50" charset="-128"/>
                <a:cs typeface="+mn-cs"/>
              </a:rPr>
              <a:t>oracle</a:t>
            </a:r>
          </a:p>
          <a:p>
            <a:r>
              <a:rPr kumimoji="1" lang="en-US" altLang="ja-JP" sz="1200" b="1" kern="1200" dirty="0" err="1" smtClean="0">
                <a:solidFill>
                  <a:schemeClr val="tx1"/>
                </a:solidFill>
                <a:effectLst/>
                <a:latin typeface="Arial" charset="0"/>
                <a:ea typeface="ＭＳ Ｐゴシック" pitchFamily="50" charset="-128"/>
                <a:cs typeface="+mn-cs"/>
              </a:rPr>
              <a:t>mysql</a:t>
            </a:r>
            <a:endParaRPr kumimoji="1" lang="en-US" altLang="ja-JP" sz="1200" b="1" kern="1200" dirty="0" smtClean="0">
              <a:solidFill>
                <a:schemeClr val="tx1"/>
              </a:solidFill>
              <a:effectLst/>
              <a:latin typeface="Arial" charset="0"/>
              <a:ea typeface="ＭＳ Ｐゴシック" pitchFamily="50" charset="-128"/>
              <a:cs typeface="+mn-cs"/>
            </a:endParaRP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web_servers:vars</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err="1" smtClean="0">
                <a:solidFill>
                  <a:schemeClr val="tx1"/>
                </a:solidFill>
                <a:effectLst/>
                <a:latin typeface="Arial" charset="0"/>
                <a:ea typeface="ＭＳ Ｐゴシック" pitchFamily="50" charset="-128"/>
                <a:cs typeface="+mn-cs"/>
              </a:rPr>
              <a:t>ansible_user</a:t>
            </a:r>
            <a:r>
              <a:rPr kumimoji="1" lang="en-US" altLang="ja-JP" sz="1200" b="1" kern="1200" dirty="0" smtClean="0">
                <a:solidFill>
                  <a:schemeClr val="tx1"/>
                </a:solidFill>
                <a:effectLst/>
                <a:latin typeface="Arial" charset="0"/>
                <a:ea typeface="ＭＳ Ｐゴシック" pitchFamily="50" charset="-128"/>
                <a:cs typeface="+mn-cs"/>
              </a:rPr>
              <a:t>="userID1"</a:t>
            </a:r>
          </a:p>
          <a:p>
            <a:r>
              <a:rPr kumimoji="1" lang="en-US" altLang="ja-JP" sz="1200" b="1" kern="1200" dirty="0" err="1" smtClean="0">
                <a:solidFill>
                  <a:schemeClr val="tx1"/>
                </a:solidFill>
                <a:effectLst/>
                <a:latin typeface="Arial" charset="0"/>
                <a:ea typeface="ＭＳ Ｐゴシック" pitchFamily="50" charset="-128"/>
                <a:cs typeface="+mn-cs"/>
              </a:rPr>
              <a:t>ansible_ssh_pass</a:t>
            </a:r>
            <a:r>
              <a:rPr kumimoji="1" lang="en-US" altLang="ja-JP" sz="1200" b="1" kern="1200" dirty="0" smtClean="0">
                <a:solidFill>
                  <a:schemeClr val="tx1"/>
                </a:solidFill>
                <a:effectLst/>
                <a:latin typeface="Arial" charset="0"/>
                <a:ea typeface="ＭＳ Ｐゴシック" pitchFamily="50" charset="-128"/>
                <a:cs typeface="+mn-cs"/>
              </a:rPr>
              <a:t>="password1"</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all:vars</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err="1" smtClean="0">
                <a:solidFill>
                  <a:schemeClr val="tx1"/>
                </a:solidFill>
                <a:effectLst/>
                <a:latin typeface="Arial" charset="0"/>
                <a:ea typeface="ＭＳ Ｐゴシック" pitchFamily="50" charset="-128"/>
                <a:cs typeface="+mn-cs"/>
              </a:rPr>
              <a:t>ansible_port</a:t>
            </a:r>
            <a:r>
              <a:rPr kumimoji="1" lang="en-US" altLang="ja-JP" sz="1200" b="1" kern="1200" dirty="0" smtClean="0">
                <a:solidFill>
                  <a:schemeClr val="tx1"/>
                </a:solidFill>
                <a:effectLst/>
                <a:latin typeface="Arial" charset="0"/>
                <a:ea typeface="ＭＳ Ｐゴシック" pitchFamily="50" charset="-128"/>
                <a:cs typeface="+mn-cs"/>
              </a:rPr>
              <a:t>=1022</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ホスト変数とグループ変数に設定できる値</a:t>
            </a:r>
          </a:p>
          <a:p>
            <a:r>
              <a:rPr kumimoji="1" lang="en-US" altLang="ja-JP" sz="1200" b="1" kern="1200" dirty="0" smtClean="0">
                <a:solidFill>
                  <a:schemeClr val="tx1"/>
                </a:solidFill>
                <a:effectLst/>
                <a:latin typeface="Arial" charset="0"/>
                <a:ea typeface="ＭＳ Ｐゴシック" pitchFamily="50" charset="-128"/>
                <a:cs typeface="+mn-cs"/>
              </a:rPr>
              <a:t>https://docs.ansible.com/ansible/2.6/user_guide/intro_inventory.html#list-of-behavioral-inventory-parameters</a:t>
            </a:r>
          </a:p>
          <a:p>
            <a:endParaRPr kumimoji="1" lang="en-US" altLang="ja-JP" sz="1200" b="1" kern="1200" dirty="0" smtClean="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36</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プレイブック</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に入る前に、</a:t>
            </a:r>
            <a:r>
              <a:rPr kumimoji="1" lang="en-US" altLang="ja-JP" sz="1200" b="1" kern="1200" dirty="0" smtClean="0">
                <a:solidFill>
                  <a:schemeClr val="tx1"/>
                </a:solidFill>
                <a:effectLst/>
                <a:latin typeface="Arial" charset="0"/>
                <a:ea typeface="ＭＳ Ｐゴシック" pitchFamily="50" charset="-128"/>
                <a:cs typeface="+mn-cs"/>
              </a:rPr>
              <a:t>YAML</a:t>
            </a:r>
            <a:r>
              <a:rPr kumimoji="1" lang="ja-JP" altLang="en-US" sz="1200" b="1" kern="1200" dirty="0" smtClean="0">
                <a:solidFill>
                  <a:schemeClr val="tx1"/>
                </a:solidFill>
                <a:effectLst/>
                <a:latin typeface="Arial" charset="0"/>
                <a:ea typeface="ＭＳ Ｐゴシック" pitchFamily="50" charset="-128"/>
                <a:cs typeface="+mn-cs"/>
              </a:rPr>
              <a:t>の書き方</a:t>
            </a:r>
            <a:r>
              <a:rPr kumimoji="1" lang="ja-JP" altLang="en-US" sz="1200" b="1" kern="1200" dirty="0" smtClean="0">
                <a:solidFill>
                  <a:schemeClr val="tx1"/>
                </a:solidFill>
                <a:effectLst/>
                <a:latin typeface="Arial" charset="0"/>
                <a:ea typeface="ＭＳ Ｐゴシック" pitchFamily="50" charset="-128"/>
                <a:cs typeface="+mn-cs"/>
              </a:rPr>
              <a:t>講座</a:t>
            </a:r>
            <a:endParaRPr kumimoji="1" lang="en-US" altLang="ja-JP" sz="1200" b="1" kern="1200" dirty="0" smtClean="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37</a:t>
            </a:fld>
            <a:endParaRPr lang="en-US" altLang="ja-JP"/>
          </a:p>
        </p:txBody>
      </p:sp>
    </p:spTree>
    <p:extLst>
      <p:ext uri="{BB962C8B-B14F-4D97-AF65-F5344CB8AC3E}">
        <p14:creationId xmlns:p14="http://schemas.microsoft.com/office/powerpoint/2010/main" val="26372585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38</a:t>
            </a:fld>
            <a:endParaRPr lang="en-US" altLang="ja-JP"/>
          </a:p>
        </p:txBody>
      </p:sp>
    </p:spTree>
    <p:extLst>
      <p:ext uri="{BB962C8B-B14F-4D97-AF65-F5344CB8AC3E}">
        <p14:creationId xmlns:p14="http://schemas.microsoft.com/office/powerpoint/2010/main" val="13457320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プレイブック</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に入る前に、</a:t>
            </a:r>
            <a:r>
              <a:rPr kumimoji="1" lang="en-US" altLang="ja-JP" sz="1200" b="1" kern="1200" dirty="0" smtClean="0">
                <a:solidFill>
                  <a:schemeClr val="tx1"/>
                </a:solidFill>
                <a:effectLst/>
                <a:latin typeface="Arial" charset="0"/>
                <a:ea typeface="ＭＳ Ｐゴシック" pitchFamily="50" charset="-128"/>
                <a:cs typeface="+mn-cs"/>
              </a:rPr>
              <a:t>YAML</a:t>
            </a:r>
            <a:r>
              <a:rPr kumimoji="1" lang="ja-JP" altLang="en-US" sz="1200" b="1" kern="1200" dirty="0" smtClean="0">
                <a:solidFill>
                  <a:schemeClr val="tx1"/>
                </a:solidFill>
                <a:effectLst/>
                <a:latin typeface="Arial" charset="0"/>
                <a:ea typeface="ＭＳ Ｐゴシック" pitchFamily="50" charset="-128"/>
                <a:cs typeface="+mn-cs"/>
              </a:rPr>
              <a:t>の書き方講座</a:t>
            </a:r>
          </a:p>
          <a:p>
            <a:r>
              <a:rPr kumimoji="1" lang="ja-JP" altLang="en-US" sz="1200" b="1" kern="1200" dirty="0" smtClean="0">
                <a:solidFill>
                  <a:schemeClr val="tx1"/>
                </a:solidFill>
                <a:effectLst/>
                <a:latin typeface="Arial" charset="0"/>
                <a:ea typeface="ＭＳ Ｐゴシック" pitchFamily="50" charset="-128"/>
                <a:cs typeface="+mn-cs"/>
              </a:rPr>
              <a:t>プレイブックは、</a:t>
            </a:r>
            <a:r>
              <a:rPr kumimoji="1" lang="en-US" altLang="ja-JP" sz="1200" b="1" kern="1200" dirty="0" smtClean="0">
                <a:solidFill>
                  <a:schemeClr val="tx1"/>
                </a:solidFill>
                <a:effectLst/>
                <a:latin typeface="Arial" charset="0"/>
                <a:ea typeface="ＭＳ Ｐゴシック" pitchFamily="50" charset="-128"/>
                <a:cs typeface="+mn-cs"/>
              </a:rPr>
              <a:t>YAML</a:t>
            </a:r>
            <a:r>
              <a:rPr kumimoji="1" lang="ja-JP" altLang="en-US" sz="1200" b="1" kern="1200" dirty="0" smtClean="0">
                <a:solidFill>
                  <a:schemeClr val="tx1"/>
                </a:solidFill>
                <a:effectLst/>
                <a:latin typeface="Arial" charset="0"/>
                <a:ea typeface="ＭＳ Ｐゴシック" pitchFamily="50" charset="-128"/>
                <a:cs typeface="+mn-cs"/>
              </a:rPr>
              <a:t>形式でファイルを記載する必要があります。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YAML</a:t>
            </a:r>
            <a:r>
              <a:rPr kumimoji="1" lang="ja-JP" altLang="en-US" sz="1200" b="1" kern="1200" dirty="0" smtClean="0">
                <a:solidFill>
                  <a:schemeClr val="tx1"/>
                </a:solidFill>
                <a:effectLst/>
                <a:latin typeface="Arial" charset="0"/>
                <a:ea typeface="ＭＳ Ｐゴシック" pitchFamily="50" charset="-128"/>
                <a:cs typeface="+mn-cs"/>
              </a:rPr>
              <a:t>形式は、構造化されたデータの表現方法です。</a:t>
            </a:r>
          </a:p>
          <a:p>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プログラミング言語というよりは、</a:t>
            </a:r>
            <a:r>
              <a:rPr kumimoji="1" lang="en-US" altLang="ja-JP" sz="1200" b="1" kern="1200" dirty="0" smtClean="0">
                <a:solidFill>
                  <a:schemeClr val="tx1"/>
                </a:solidFill>
                <a:effectLst/>
                <a:latin typeface="Arial" charset="0"/>
                <a:ea typeface="ＭＳ Ｐゴシック" pitchFamily="50" charset="-128"/>
                <a:cs typeface="+mn-cs"/>
              </a:rPr>
              <a:t>XML</a:t>
            </a:r>
            <a:r>
              <a:rPr kumimoji="1" lang="ja-JP" altLang="en-US" sz="1200" b="1" kern="1200" dirty="0" smtClean="0">
                <a:solidFill>
                  <a:schemeClr val="tx1"/>
                </a:solidFill>
                <a:effectLst/>
                <a:latin typeface="Arial" charset="0"/>
                <a:ea typeface="ＭＳ Ｐゴシック" pitchFamily="50" charset="-128"/>
                <a:cs typeface="+mn-cs"/>
              </a:rPr>
              <a:t>のような、データを表現する事が得意な記法です</a:t>
            </a:r>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XML</a:t>
            </a:r>
            <a:r>
              <a:rPr kumimoji="1" lang="ja-JP" altLang="en-US" sz="1200" b="1" kern="1200" dirty="0" smtClean="0">
                <a:solidFill>
                  <a:schemeClr val="tx1"/>
                </a:solidFill>
                <a:effectLst/>
                <a:latin typeface="Arial" charset="0"/>
                <a:ea typeface="ＭＳ Ｐゴシック" pitchFamily="50" charset="-128"/>
                <a:cs typeface="+mn-cs"/>
              </a:rPr>
              <a:t>ではタグを用いて階層構造を表現しますが、</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YAML</a:t>
            </a:r>
            <a:r>
              <a:rPr kumimoji="1" lang="ja-JP" altLang="en-US" sz="1200" b="1" kern="1200" dirty="0" smtClean="0">
                <a:solidFill>
                  <a:schemeClr val="tx1"/>
                </a:solidFill>
                <a:effectLst/>
                <a:latin typeface="Arial" charset="0"/>
                <a:ea typeface="ＭＳ Ｐゴシック" pitchFamily="50" charset="-128"/>
                <a:cs typeface="+mn-cs"/>
              </a:rPr>
              <a:t>形式では、空白によるインデントによって、階層構造を表現します。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やや癖がありますが、慣れるととても記述性が高いので頑張りましょう。</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また、</a:t>
            </a:r>
            <a:r>
              <a:rPr kumimoji="1" lang="en-US" altLang="ja-JP" sz="1200" b="1" kern="1200" dirty="0" err="1" smtClean="0">
                <a:solidFill>
                  <a:schemeClr val="tx1"/>
                </a:solidFill>
                <a:effectLst/>
                <a:latin typeface="Arial" charset="0"/>
                <a:ea typeface="ＭＳ Ｐゴシック" pitchFamily="50" charset="-128"/>
                <a:cs typeface="+mn-cs"/>
              </a:rPr>
              <a:t>GitLab</a:t>
            </a:r>
            <a:r>
              <a:rPr kumimoji="1" lang="ja-JP" altLang="en-US" sz="1200" b="1" kern="1200" dirty="0" smtClean="0">
                <a:solidFill>
                  <a:schemeClr val="tx1"/>
                </a:solidFill>
                <a:effectLst/>
                <a:latin typeface="Arial" charset="0"/>
                <a:ea typeface="ＭＳ Ｐゴシック" pitchFamily="50" charset="-128"/>
                <a:cs typeface="+mn-cs"/>
              </a:rPr>
              <a:t>の</a:t>
            </a:r>
            <a:r>
              <a:rPr kumimoji="1" lang="en-US" altLang="ja-JP" sz="1200" b="1" kern="1200" dirty="0" smtClean="0">
                <a:solidFill>
                  <a:schemeClr val="tx1"/>
                </a:solidFill>
                <a:effectLst/>
                <a:latin typeface="Arial" charset="0"/>
                <a:ea typeface="ＭＳ Ｐゴシック" pitchFamily="50" charset="-128"/>
                <a:cs typeface="+mn-cs"/>
              </a:rPr>
              <a:t>CI</a:t>
            </a:r>
            <a:r>
              <a:rPr kumimoji="1" lang="ja-JP" altLang="en-US" sz="1200" b="1" kern="1200" dirty="0" smtClean="0">
                <a:solidFill>
                  <a:schemeClr val="tx1"/>
                </a:solidFill>
                <a:effectLst/>
                <a:latin typeface="Arial" charset="0"/>
                <a:ea typeface="ＭＳ Ｐゴシック" pitchFamily="50" charset="-128"/>
                <a:cs typeface="+mn-cs"/>
              </a:rPr>
              <a:t>を記述するスクリプトは</a:t>
            </a:r>
            <a:r>
              <a:rPr kumimoji="1" lang="en-US" altLang="ja-JP" sz="1200" b="1" kern="1200" dirty="0" smtClean="0">
                <a:solidFill>
                  <a:schemeClr val="tx1"/>
                </a:solidFill>
                <a:effectLst/>
                <a:latin typeface="Arial" charset="0"/>
                <a:ea typeface="ＭＳ Ｐゴシック" pitchFamily="50" charset="-128"/>
                <a:cs typeface="+mn-cs"/>
              </a:rPr>
              <a:t>YAML</a:t>
            </a:r>
            <a:r>
              <a:rPr kumimoji="1" lang="ja-JP" altLang="en-US" sz="1200" b="1" kern="1200" dirty="0" smtClean="0">
                <a:solidFill>
                  <a:schemeClr val="tx1"/>
                </a:solidFill>
                <a:effectLst/>
                <a:latin typeface="Arial" charset="0"/>
                <a:ea typeface="ＭＳ Ｐゴシック" pitchFamily="50" charset="-128"/>
                <a:cs typeface="+mn-cs"/>
              </a:rPr>
              <a:t>形式だったりと、一度覚えておくと色んなとこで使いまわしが効きます。</a:t>
            </a:r>
            <a:endParaRPr kumimoji="1" lang="en-US" altLang="ja-JP" sz="1200" b="1" kern="1200" dirty="0" smtClean="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39</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 </a:t>
            </a:r>
            <a:r>
              <a:rPr kumimoji="1" lang="ja-JP" altLang="en-US" dirty="0" smtClean="0"/>
              <a:t>自動デプロイとは</a:t>
            </a:r>
            <a:endParaRPr kumimoji="1" lang="en-US" altLang="ja-JP" dirty="0" smtClean="0"/>
          </a:p>
          <a:p>
            <a:r>
              <a:rPr kumimoji="1" lang="en-US" altLang="ja-JP" dirty="0" smtClean="0"/>
              <a:t>## Infrastructure as Code</a:t>
            </a:r>
          </a:p>
          <a:p>
            <a:endParaRPr kumimoji="1" lang="en-US" altLang="ja-JP" dirty="0" smtClean="0"/>
          </a:p>
          <a:p>
            <a:r>
              <a:rPr kumimoji="1" lang="en-US" altLang="ja-JP" dirty="0" smtClean="0"/>
              <a:t>## </a:t>
            </a:r>
            <a:r>
              <a:rPr kumimoji="1" lang="en-US" altLang="ja-JP" dirty="0" err="1" smtClean="0"/>
              <a:t>QuickStart</a:t>
            </a:r>
            <a:r>
              <a:rPr kumimoji="1" lang="en-US" altLang="ja-JP" dirty="0" smtClean="0"/>
              <a:t>(</a:t>
            </a:r>
            <a:r>
              <a:rPr kumimoji="1" lang="ja-JP" altLang="en-US" dirty="0" smtClean="0"/>
              <a:t>簡易インストール手順</a:t>
            </a:r>
            <a:r>
              <a:rPr kumimoji="1" lang="en-US" altLang="ja-JP" dirty="0" smtClean="0"/>
              <a:t>)</a:t>
            </a:r>
          </a:p>
          <a:p>
            <a:r>
              <a:rPr kumimoji="1" lang="en-US" altLang="ja-JP" dirty="0" smtClean="0"/>
              <a:t>## </a:t>
            </a:r>
            <a:r>
              <a:rPr kumimoji="1" lang="ja-JP" altLang="en-US" dirty="0" smtClean="0"/>
              <a:t>基礎編：すごくシンプルな例</a:t>
            </a:r>
            <a:endParaRPr kumimoji="1" lang="en-US" altLang="ja-JP" dirty="0" smtClean="0"/>
          </a:p>
          <a:p>
            <a:r>
              <a:rPr kumimoji="1" lang="en-US" altLang="ja-JP" dirty="0" smtClean="0"/>
              <a:t/>
            </a:r>
            <a:br>
              <a:rPr kumimoji="1" lang="en-US" altLang="ja-JP" dirty="0" smtClean="0"/>
            </a:br>
            <a:r>
              <a:rPr kumimoji="1" lang="en-US" altLang="ja-JP" dirty="0" smtClean="0"/>
              <a:t>## </a:t>
            </a:r>
            <a:r>
              <a:rPr kumimoji="1" lang="ja-JP" altLang="en-US" dirty="0" smtClean="0"/>
              <a:t>各種ファイルの基本的な書き方（サンプルコードを元に記載）</a:t>
            </a:r>
          </a:p>
          <a:p>
            <a:r>
              <a:rPr kumimoji="1" lang="en-US" altLang="ja-JP" dirty="0" smtClean="0"/>
              <a:t>## </a:t>
            </a:r>
            <a:r>
              <a:rPr kumimoji="1" lang="ja-JP" altLang="en-US" dirty="0" smtClean="0"/>
              <a:t>インベントリ</a:t>
            </a:r>
            <a:endParaRPr kumimoji="1" lang="en-US" altLang="ja-JP" dirty="0" smtClean="0"/>
          </a:p>
          <a:p>
            <a:r>
              <a:rPr kumimoji="1" lang="en-US" altLang="ja-JP" dirty="0" smtClean="0"/>
              <a:t>## </a:t>
            </a:r>
            <a:r>
              <a:rPr kumimoji="1" lang="ja-JP" altLang="en-US" dirty="0" smtClean="0"/>
              <a:t>プレイブック</a:t>
            </a:r>
            <a:r>
              <a:rPr kumimoji="1" lang="en-US" altLang="ja-JP" dirty="0" smtClean="0"/>
              <a:t>…</a:t>
            </a:r>
            <a:r>
              <a:rPr kumimoji="1" lang="ja-JP" altLang="en-US" dirty="0" smtClean="0"/>
              <a:t>に入る前に、</a:t>
            </a:r>
            <a:r>
              <a:rPr kumimoji="1" lang="en-US" altLang="ja-JP" dirty="0" smtClean="0"/>
              <a:t>YAML</a:t>
            </a:r>
            <a:r>
              <a:rPr kumimoji="1" lang="ja-JP" altLang="en-US" dirty="0" smtClean="0"/>
              <a:t>の書き方講座</a:t>
            </a:r>
          </a:p>
          <a:p>
            <a:r>
              <a:rPr kumimoji="1" lang="en-US" altLang="ja-JP" dirty="0" smtClean="0"/>
              <a:t>## </a:t>
            </a:r>
            <a:r>
              <a:rPr kumimoji="1" lang="ja-JP" altLang="en-US" dirty="0" smtClean="0"/>
              <a:t>今度こそプレイブック！！</a:t>
            </a:r>
          </a:p>
          <a:p>
            <a:r>
              <a:rPr kumimoji="1" lang="ja-JP" altLang="en-US" dirty="0" smtClean="0"/>
              <a:t>　</a:t>
            </a:r>
            <a:r>
              <a:rPr kumimoji="1" lang="en-US" altLang="ja-JP" dirty="0" smtClean="0"/>
              <a:t>## </a:t>
            </a:r>
            <a:r>
              <a:rPr kumimoji="1" lang="ja-JP" altLang="en-US" dirty="0" smtClean="0"/>
              <a:t>制御構文</a:t>
            </a:r>
          </a:p>
          <a:p>
            <a:r>
              <a:rPr kumimoji="1" lang="en-US" altLang="ja-JP" dirty="0" smtClean="0"/>
              <a:t>## </a:t>
            </a:r>
            <a:r>
              <a:rPr kumimoji="1" lang="ja-JP" altLang="en-US" dirty="0" smtClean="0"/>
              <a:t>ロール：重要</a:t>
            </a:r>
            <a:endParaRPr kumimoji="1" lang="en-US" altLang="ja-JP" dirty="0" smtClean="0"/>
          </a:p>
          <a:p>
            <a:endParaRPr kumimoji="1" lang="en-US" altLang="ja-JP" dirty="0" smtClean="0"/>
          </a:p>
          <a:p>
            <a:r>
              <a:rPr kumimoji="1" lang="ja-JP" altLang="en-US" dirty="0" smtClean="0"/>
              <a:t>（下記４つはまとめて「実践編」</a:t>
            </a:r>
            <a:r>
              <a:rPr kumimoji="1" lang="en-US" altLang="ja-JP" dirty="0" smtClean="0"/>
              <a:t>or</a:t>
            </a:r>
            <a:r>
              <a:rPr kumimoji="1" lang="ja-JP" altLang="en-US" dirty="0" smtClean="0"/>
              <a:t>「実行編」という章に）</a:t>
            </a:r>
            <a:endParaRPr kumimoji="1" lang="en-US" altLang="ja-JP" dirty="0" smtClean="0"/>
          </a:p>
          <a:p>
            <a:r>
              <a:rPr kumimoji="1" lang="en-US" altLang="ja-JP" dirty="0" smtClean="0"/>
              <a:t>## </a:t>
            </a:r>
            <a:r>
              <a:rPr kumimoji="1" lang="ja-JP" altLang="en-US" dirty="0" smtClean="0"/>
              <a:t>パターン毎のプレイブックサンプルを紹介</a:t>
            </a:r>
          </a:p>
          <a:p>
            <a:r>
              <a:rPr kumimoji="1" lang="en-US" altLang="ja-JP" dirty="0" smtClean="0"/>
              <a:t>## </a:t>
            </a:r>
            <a:r>
              <a:rPr kumimoji="1" lang="ja-JP" altLang="en-US" dirty="0" smtClean="0"/>
              <a:t>ミドルのインストール</a:t>
            </a:r>
          </a:p>
          <a:p>
            <a:r>
              <a:rPr kumimoji="1" lang="en-US" altLang="ja-JP" dirty="0" smtClean="0"/>
              <a:t>## </a:t>
            </a:r>
            <a:r>
              <a:rPr kumimoji="1" lang="ja-JP" altLang="en-US" dirty="0" smtClean="0"/>
              <a:t>アプリのデプロイ</a:t>
            </a:r>
            <a:endParaRPr kumimoji="1" lang="en-US" altLang="ja-JP" dirty="0" smtClean="0"/>
          </a:p>
          <a:p>
            <a:r>
              <a:rPr kumimoji="1" lang="en-US" altLang="ja-JP" dirty="0" smtClean="0"/>
              <a:t>## </a:t>
            </a:r>
            <a:r>
              <a:rPr kumimoji="1" lang="ja-JP" altLang="en-US" dirty="0" smtClean="0"/>
              <a:t>関連するツールご紹介</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a:t>
            </a:fld>
            <a:endParaRPr lang="en-US" altLang="ja-JP"/>
          </a:p>
        </p:txBody>
      </p:sp>
    </p:spTree>
    <p:extLst>
      <p:ext uri="{BB962C8B-B14F-4D97-AF65-F5344CB8AC3E}">
        <p14:creationId xmlns:p14="http://schemas.microsoft.com/office/powerpoint/2010/main" val="26323466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スカラ（通常の値）</a:t>
            </a:r>
          </a:p>
          <a:p>
            <a:r>
              <a:rPr kumimoji="1" lang="en-US" altLang="ja-JP" sz="1200" b="1" kern="1200" dirty="0" smtClean="0">
                <a:solidFill>
                  <a:schemeClr val="tx1"/>
                </a:solidFill>
                <a:effectLst/>
                <a:latin typeface="Arial" charset="0"/>
                <a:ea typeface="ＭＳ Ｐゴシック" pitchFamily="50" charset="-128"/>
                <a:cs typeface="+mn-cs"/>
              </a:rPr>
              <a:t>2018-09-18</a:t>
            </a:r>
          </a:p>
          <a:p>
            <a:r>
              <a:rPr kumimoji="1" lang="en-US" altLang="ja-JP" sz="1200" b="1" kern="1200" dirty="0" smtClean="0">
                <a:solidFill>
                  <a:schemeClr val="tx1"/>
                </a:solidFill>
                <a:effectLst/>
                <a:latin typeface="Arial" charset="0"/>
                <a:ea typeface="ＭＳ Ｐゴシック" pitchFamily="50" charset="-128"/>
                <a:cs typeface="+mn-cs"/>
              </a:rPr>
              <a:t>true</a:t>
            </a:r>
          </a:p>
          <a:p>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文字列</a:t>
            </a:r>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注意点：数値の展開</a:t>
            </a:r>
          </a:p>
          <a:p>
            <a:r>
              <a:rPr kumimoji="1" lang="ja-JP" altLang="en-US" sz="1200" b="1" kern="1200" dirty="0" smtClean="0">
                <a:solidFill>
                  <a:schemeClr val="tx1"/>
                </a:solidFill>
                <a:effectLst/>
                <a:latin typeface="Arial" charset="0"/>
                <a:ea typeface="ＭＳ Ｐゴシック" pitchFamily="50" charset="-128"/>
                <a:cs typeface="+mn-cs"/>
              </a:rPr>
              <a:t>値は</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や</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でくくってもくくらなくても大丈夫ですが、一点注意が必要です。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数値の場合、例えば</a:t>
            </a:r>
            <a:r>
              <a:rPr kumimoji="1" lang="en-US" altLang="ja-JP" sz="1200" b="1" kern="1200" dirty="0" smtClean="0">
                <a:solidFill>
                  <a:schemeClr val="tx1"/>
                </a:solidFill>
                <a:effectLst/>
                <a:latin typeface="Arial" charset="0"/>
                <a:ea typeface="ＭＳ Ｐゴシック" pitchFamily="50" charset="-128"/>
                <a:cs typeface="+mn-cs"/>
              </a:rPr>
              <a:t>Linux</a:t>
            </a:r>
            <a:r>
              <a:rPr kumimoji="1" lang="ja-JP" altLang="en-US" sz="1200" b="1" kern="1200" dirty="0" smtClean="0">
                <a:solidFill>
                  <a:schemeClr val="tx1"/>
                </a:solidFill>
                <a:effectLst/>
                <a:latin typeface="Arial" charset="0"/>
                <a:ea typeface="ＭＳ Ｐゴシック" pitchFamily="50" charset="-128"/>
                <a:cs typeface="+mn-cs"/>
              </a:rPr>
              <a:t>のアクセス制御の設定を</a:t>
            </a:r>
            <a:r>
              <a:rPr kumimoji="1" lang="en-US" altLang="ja-JP" sz="1200" b="1" kern="1200" dirty="0" smtClean="0">
                <a:solidFill>
                  <a:schemeClr val="tx1"/>
                </a:solidFill>
                <a:effectLst/>
                <a:latin typeface="Arial" charset="0"/>
                <a:ea typeface="ＭＳ Ｐゴシック" pitchFamily="50" charset="-128"/>
                <a:cs typeface="+mn-cs"/>
              </a:rPr>
              <a:t>0644</a:t>
            </a:r>
            <a:r>
              <a:rPr kumimoji="1" lang="ja-JP" altLang="en-US" sz="1200" b="1" kern="1200" dirty="0" smtClean="0">
                <a:solidFill>
                  <a:schemeClr val="tx1"/>
                </a:solidFill>
                <a:effectLst/>
                <a:latin typeface="Arial" charset="0"/>
                <a:ea typeface="ＭＳ Ｐゴシック" pitchFamily="50" charset="-128"/>
                <a:cs typeface="+mn-cs"/>
              </a:rPr>
              <a:t>とかくと、</a:t>
            </a:r>
            <a:r>
              <a:rPr kumimoji="1" lang="en-US" altLang="ja-JP" sz="1200" b="1" kern="1200" dirty="0" smtClean="0">
                <a:solidFill>
                  <a:schemeClr val="tx1"/>
                </a:solidFill>
                <a:effectLst/>
                <a:latin typeface="Arial" charset="0"/>
                <a:ea typeface="ＭＳ Ｐゴシック" pitchFamily="50" charset="-128"/>
                <a:cs typeface="+mn-cs"/>
              </a:rPr>
              <a:t>644</a:t>
            </a:r>
            <a:r>
              <a:rPr kumimoji="1" lang="ja-JP" altLang="en-US" sz="1200" b="1" kern="1200" dirty="0" smtClean="0">
                <a:solidFill>
                  <a:schemeClr val="tx1"/>
                </a:solidFill>
                <a:effectLst/>
                <a:latin typeface="Arial" charset="0"/>
                <a:ea typeface="ＭＳ Ｐゴシック" pitchFamily="50" charset="-128"/>
                <a:cs typeface="+mn-cs"/>
              </a:rPr>
              <a:t>になってしまうので、</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"0644"</a:t>
            </a:r>
            <a:r>
              <a:rPr kumimoji="1" lang="ja-JP" altLang="en-US" sz="1200" b="1" kern="1200" dirty="0" smtClean="0">
                <a:solidFill>
                  <a:schemeClr val="tx1"/>
                </a:solidFill>
                <a:effectLst/>
                <a:latin typeface="Arial" charset="0"/>
                <a:ea typeface="ＭＳ Ｐゴシック" pitchFamily="50" charset="-128"/>
                <a:cs typeface="+mn-cs"/>
              </a:rPr>
              <a:t>として記載した方がいいです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補足：</a:t>
            </a:r>
            <a:r>
              <a:rPr kumimoji="1" lang="en-US" altLang="ja-JP" sz="1200" b="1" kern="1200" dirty="0" smtClean="0">
                <a:solidFill>
                  <a:schemeClr val="tx1"/>
                </a:solidFill>
                <a:effectLst/>
                <a:latin typeface="Arial" charset="0"/>
                <a:ea typeface="ＭＳ Ｐゴシック" pitchFamily="50" charset="-128"/>
                <a:cs typeface="+mn-cs"/>
              </a:rPr>
              <a:t>Ansible</a:t>
            </a:r>
            <a:r>
              <a:rPr kumimoji="1" lang="ja-JP" altLang="en-US" sz="1200" b="1" kern="1200" dirty="0" smtClean="0">
                <a:solidFill>
                  <a:schemeClr val="tx1"/>
                </a:solidFill>
                <a:effectLst/>
                <a:latin typeface="Arial" charset="0"/>
                <a:ea typeface="ＭＳ Ｐゴシック" pitchFamily="50" charset="-128"/>
                <a:cs typeface="+mn-cs"/>
              </a:rPr>
              <a:t>の場合の変数展開</a:t>
            </a:r>
          </a:p>
          <a:p>
            <a:r>
              <a:rPr kumimoji="1" lang="en-US" altLang="ja-JP" sz="1200" b="1" kern="1200" dirty="0" smtClean="0">
                <a:solidFill>
                  <a:schemeClr val="tx1"/>
                </a:solidFill>
                <a:effectLst/>
                <a:latin typeface="Arial" charset="0"/>
                <a:ea typeface="ＭＳ Ｐゴシック" pitchFamily="50" charset="-128"/>
                <a:cs typeface="+mn-cs"/>
              </a:rPr>
              <a:t>Ansible</a:t>
            </a:r>
            <a:r>
              <a:rPr kumimoji="1" lang="ja-JP" altLang="en-US" sz="1200" b="1" kern="1200" dirty="0" smtClean="0">
                <a:solidFill>
                  <a:schemeClr val="tx1"/>
                </a:solidFill>
                <a:effectLst/>
                <a:latin typeface="Arial" charset="0"/>
                <a:ea typeface="ＭＳ Ｐゴシック" pitchFamily="50" charset="-128"/>
                <a:cs typeface="+mn-cs"/>
              </a:rPr>
              <a:t>では、値に対して変数を入れる事ができます。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path : "{{</a:t>
            </a:r>
            <a:r>
              <a:rPr kumimoji="1" lang="en-US" altLang="ja-JP" sz="1200" b="1" kern="1200" dirty="0" err="1" smtClean="0">
                <a:solidFill>
                  <a:schemeClr val="tx1"/>
                </a:solidFill>
                <a:effectLst/>
                <a:latin typeface="Arial" charset="0"/>
                <a:ea typeface="ＭＳ Ｐゴシック" pitchFamily="50" charset="-128"/>
                <a:cs typeface="+mn-cs"/>
              </a:rPr>
              <a:t>wp_path</a:t>
            </a:r>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wp-config.php</a:t>
            </a:r>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変数を</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で括ると、実行時に評価した結果がその場所に入ります。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また、変数を使用する際は値を</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で括る必要があります。</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40</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シーケンス（配列）</a:t>
            </a:r>
          </a:p>
          <a:p>
            <a:r>
              <a:rPr kumimoji="1" lang="ja-JP" altLang="en-US" sz="1200" b="1" kern="1200" dirty="0" smtClean="0">
                <a:solidFill>
                  <a:schemeClr val="tx1"/>
                </a:solidFill>
                <a:effectLst/>
                <a:latin typeface="Arial" charset="0"/>
                <a:ea typeface="ＭＳ Ｐゴシック" pitchFamily="50" charset="-128"/>
                <a:cs typeface="+mn-cs"/>
              </a:rPr>
              <a:t>いわゆる配列は</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で記載します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YAML</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valueA</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valueB</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valueC</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JSON</a:t>
            </a:r>
            <a:r>
              <a:rPr kumimoji="1" lang="ja-JP" altLang="en-US" sz="1200" b="1" kern="1200" dirty="0" smtClean="0">
                <a:solidFill>
                  <a:schemeClr val="tx1"/>
                </a:solidFill>
                <a:effectLst/>
                <a:latin typeface="Arial" charset="0"/>
                <a:ea typeface="ＭＳ Ｐゴシック" pitchFamily="50" charset="-128"/>
                <a:cs typeface="+mn-cs"/>
              </a:rPr>
              <a:t>で言うと？</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valueA</a:t>
            </a:r>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valueB</a:t>
            </a:r>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valueC</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41</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シーケンスのネスト</a:t>
            </a:r>
          </a:p>
          <a:p>
            <a:r>
              <a:rPr kumimoji="1" lang="ja-JP" altLang="en-US" sz="1200" b="1" kern="1200" dirty="0" smtClean="0">
                <a:solidFill>
                  <a:schemeClr val="tx1"/>
                </a:solidFill>
                <a:effectLst/>
                <a:latin typeface="Arial" charset="0"/>
                <a:ea typeface="ＭＳ Ｐゴシック" pitchFamily="50" charset="-128"/>
                <a:cs typeface="+mn-cs"/>
              </a:rPr>
              <a:t>スペースでインデントする事で、配列をネストする事が出来ます。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YAML</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value11</a:t>
            </a:r>
          </a:p>
          <a:p>
            <a:r>
              <a:rPr kumimoji="1" lang="en-US" altLang="ja-JP" sz="1200" b="1" kern="1200" dirty="0" smtClean="0">
                <a:solidFill>
                  <a:schemeClr val="tx1"/>
                </a:solidFill>
                <a:effectLst/>
                <a:latin typeface="Arial" charset="0"/>
                <a:ea typeface="ＭＳ Ｐゴシック" pitchFamily="50" charset="-128"/>
                <a:cs typeface="+mn-cs"/>
              </a:rPr>
              <a:t>- </a:t>
            </a:r>
          </a:p>
          <a:p>
            <a:r>
              <a:rPr kumimoji="1" lang="en-US" altLang="ja-JP" sz="1200" b="1" kern="1200" dirty="0" smtClean="0">
                <a:solidFill>
                  <a:schemeClr val="tx1"/>
                </a:solidFill>
                <a:effectLst/>
                <a:latin typeface="Arial" charset="0"/>
                <a:ea typeface="ＭＳ Ｐゴシック" pitchFamily="50" charset="-128"/>
                <a:cs typeface="+mn-cs"/>
              </a:rPr>
              <a:t> - value21</a:t>
            </a:r>
          </a:p>
          <a:p>
            <a:r>
              <a:rPr kumimoji="1" lang="en-US" altLang="ja-JP" sz="1200" b="1" kern="1200" dirty="0" smtClean="0">
                <a:solidFill>
                  <a:schemeClr val="tx1"/>
                </a:solidFill>
                <a:effectLst/>
                <a:latin typeface="Arial" charset="0"/>
                <a:ea typeface="ＭＳ Ｐゴシック" pitchFamily="50" charset="-128"/>
                <a:cs typeface="+mn-cs"/>
              </a:rPr>
              <a:t> - value22</a:t>
            </a:r>
          </a:p>
          <a:p>
            <a:r>
              <a:rPr kumimoji="1" lang="en-US" altLang="ja-JP" sz="1200" b="1" kern="1200" dirty="0" smtClean="0">
                <a:solidFill>
                  <a:schemeClr val="tx1"/>
                </a:solidFill>
                <a:effectLst/>
                <a:latin typeface="Arial" charset="0"/>
                <a:ea typeface="ＭＳ Ｐゴシック" pitchFamily="50" charset="-128"/>
                <a:cs typeface="+mn-cs"/>
              </a:rPr>
              <a:t> - value23</a:t>
            </a:r>
          </a:p>
          <a:p>
            <a:r>
              <a:rPr kumimoji="1" lang="en-US" altLang="ja-JP" sz="1200" b="1" kern="1200" dirty="0" smtClean="0">
                <a:solidFill>
                  <a:schemeClr val="tx1"/>
                </a:solidFill>
                <a:effectLst/>
                <a:latin typeface="Arial" charset="0"/>
                <a:ea typeface="ＭＳ Ｐゴシック" pitchFamily="50" charset="-128"/>
                <a:cs typeface="+mn-cs"/>
              </a:rPr>
              <a:t> -</a:t>
            </a:r>
          </a:p>
          <a:p>
            <a:r>
              <a:rPr kumimoji="1" lang="en-US" altLang="ja-JP" sz="1200" b="1" kern="1200" dirty="0" smtClean="0">
                <a:solidFill>
                  <a:schemeClr val="tx1"/>
                </a:solidFill>
                <a:effectLst/>
                <a:latin typeface="Arial" charset="0"/>
                <a:ea typeface="ＭＳ Ｐゴシック" pitchFamily="50" charset="-128"/>
                <a:cs typeface="+mn-cs"/>
              </a:rPr>
              <a:t>   - value31</a:t>
            </a:r>
          </a:p>
          <a:p>
            <a:r>
              <a:rPr kumimoji="1" lang="en-US" altLang="ja-JP" sz="1200" b="1" kern="1200" dirty="0" smtClean="0">
                <a:solidFill>
                  <a:schemeClr val="tx1"/>
                </a:solidFill>
                <a:effectLst/>
                <a:latin typeface="Arial" charset="0"/>
                <a:ea typeface="ＭＳ Ｐゴシック" pitchFamily="50" charset="-128"/>
                <a:cs typeface="+mn-cs"/>
              </a:rPr>
              <a:t>   - value32</a:t>
            </a: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JSON</a:t>
            </a:r>
            <a:r>
              <a:rPr kumimoji="1" lang="ja-JP" altLang="en-US" sz="1200" b="1" kern="1200" dirty="0" smtClean="0">
                <a:solidFill>
                  <a:schemeClr val="tx1"/>
                </a:solidFill>
                <a:effectLst/>
                <a:latin typeface="Arial" charset="0"/>
                <a:ea typeface="ＭＳ Ｐゴシック" pitchFamily="50" charset="-128"/>
                <a:cs typeface="+mn-cs"/>
              </a:rPr>
              <a:t>で言うと？</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"value11",</a:t>
            </a:r>
          </a:p>
          <a:p>
            <a:r>
              <a:rPr kumimoji="1" lang="en-US" altLang="ja-JP" sz="1200" b="1" kern="1200" dirty="0" smtClean="0">
                <a:solidFill>
                  <a:schemeClr val="tx1"/>
                </a:solidFill>
                <a:effectLst/>
                <a:latin typeface="Arial" charset="0"/>
                <a:ea typeface="ＭＳ Ｐゴシック" pitchFamily="50" charset="-128"/>
                <a:cs typeface="+mn-cs"/>
              </a:rPr>
              <a:t>  [</a:t>
            </a:r>
          </a:p>
          <a:p>
            <a:r>
              <a:rPr kumimoji="1" lang="en-US" altLang="ja-JP" sz="1200" b="1" kern="1200" dirty="0" smtClean="0">
                <a:solidFill>
                  <a:schemeClr val="tx1"/>
                </a:solidFill>
                <a:effectLst/>
                <a:latin typeface="Arial" charset="0"/>
                <a:ea typeface="ＭＳ Ｐゴシック" pitchFamily="50" charset="-128"/>
                <a:cs typeface="+mn-cs"/>
              </a:rPr>
              <a:t>    "value21",</a:t>
            </a:r>
          </a:p>
          <a:p>
            <a:r>
              <a:rPr kumimoji="1" lang="en-US" altLang="ja-JP" sz="1200" b="1" kern="1200" dirty="0" smtClean="0">
                <a:solidFill>
                  <a:schemeClr val="tx1"/>
                </a:solidFill>
                <a:effectLst/>
                <a:latin typeface="Arial" charset="0"/>
                <a:ea typeface="ＭＳ Ｐゴシック" pitchFamily="50" charset="-128"/>
                <a:cs typeface="+mn-cs"/>
              </a:rPr>
              <a:t>    "value22",</a:t>
            </a:r>
          </a:p>
          <a:p>
            <a:r>
              <a:rPr kumimoji="1" lang="en-US" altLang="ja-JP" sz="1200" b="1" kern="1200" dirty="0" smtClean="0">
                <a:solidFill>
                  <a:schemeClr val="tx1"/>
                </a:solidFill>
                <a:effectLst/>
                <a:latin typeface="Arial" charset="0"/>
                <a:ea typeface="ＭＳ Ｐゴシック" pitchFamily="50" charset="-128"/>
                <a:cs typeface="+mn-cs"/>
              </a:rPr>
              <a:t>    "value23",</a:t>
            </a:r>
          </a:p>
          <a:p>
            <a:r>
              <a:rPr kumimoji="1" lang="en-US" altLang="ja-JP" sz="1200" b="1" kern="1200" dirty="0" smtClean="0">
                <a:solidFill>
                  <a:schemeClr val="tx1"/>
                </a:solidFill>
                <a:effectLst/>
                <a:latin typeface="Arial" charset="0"/>
                <a:ea typeface="ＭＳ Ｐゴシック" pitchFamily="50" charset="-128"/>
                <a:cs typeface="+mn-cs"/>
              </a:rPr>
              <a:t>    [</a:t>
            </a:r>
          </a:p>
          <a:p>
            <a:r>
              <a:rPr kumimoji="1" lang="en-US" altLang="ja-JP" sz="1200" b="1" kern="1200" dirty="0" smtClean="0">
                <a:solidFill>
                  <a:schemeClr val="tx1"/>
                </a:solidFill>
                <a:effectLst/>
                <a:latin typeface="Arial" charset="0"/>
                <a:ea typeface="ＭＳ Ｐゴシック" pitchFamily="50" charset="-128"/>
                <a:cs typeface="+mn-cs"/>
              </a:rPr>
              <a:t>      "value31",</a:t>
            </a:r>
          </a:p>
          <a:p>
            <a:r>
              <a:rPr kumimoji="1" lang="en-US" altLang="ja-JP" sz="1200" b="1" kern="1200" dirty="0" smtClean="0">
                <a:solidFill>
                  <a:schemeClr val="tx1"/>
                </a:solidFill>
                <a:effectLst/>
                <a:latin typeface="Arial" charset="0"/>
                <a:ea typeface="ＭＳ Ｐゴシック" pitchFamily="50" charset="-128"/>
                <a:cs typeface="+mn-cs"/>
              </a:rPr>
              <a:t>      "value32"</a:t>
            </a:r>
          </a:p>
          <a:p>
            <a:r>
              <a:rPr kumimoji="1" lang="en-US" altLang="ja-JP" sz="1200" b="1" kern="1200" dirty="0" smtClean="0">
                <a:solidFill>
                  <a:schemeClr val="tx1"/>
                </a:solidFill>
                <a:effectLst/>
                <a:latin typeface="Arial" charset="0"/>
                <a:ea typeface="ＭＳ Ｐゴシック" pitchFamily="50" charset="-128"/>
                <a:cs typeface="+mn-cs"/>
              </a:rPr>
              <a:t>    ]</a:t>
            </a:r>
          </a:p>
          <a:p>
            <a:r>
              <a:rPr kumimoji="1" lang="en-US" altLang="ja-JP" sz="1200" b="1" kern="1200" dirty="0" smtClean="0">
                <a:solidFill>
                  <a:schemeClr val="tx1"/>
                </a:solidFill>
                <a:effectLst/>
                <a:latin typeface="Arial" charset="0"/>
                <a:ea typeface="ＭＳ Ｐゴシック" pitchFamily="50" charset="-128"/>
                <a:cs typeface="+mn-cs"/>
              </a:rPr>
              <a:t>  ]</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注意点として、ネストしたい子配列の</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には、値を設定する事はできません。</a:t>
            </a:r>
            <a:endParaRPr kumimoji="1" lang="en-US" altLang="ja-JP" sz="1200" b="1" kern="1200" dirty="0" smtClean="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42</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マッピング</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連想配列とかマップ的なもの</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ja-JP" altLang="en-US" sz="1200" b="1" kern="1200" dirty="0" smtClean="0">
                <a:solidFill>
                  <a:schemeClr val="tx1"/>
                </a:solidFill>
                <a:effectLst/>
                <a:latin typeface="Arial" charset="0"/>
                <a:ea typeface="ＭＳ Ｐゴシック" pitchFamily="50" charset="-128"/>
                <a:cs typeface="+mn-cs"/>
              </a:rPr>
              <a:t>マッピングはキー</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値の形式で記載します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YAML</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err="1" smtClean="0">
                <a:solidFill>
                  <a:schemeClr val="tx1"/>
                </a:solidFill>
                <a:effectLst/>
                <a:latin typeface="Arial" charset="0"/>
                <a:ea typeface="ＭＳ Ｐゴシック" pitchFamily="50" charset="-128"/>
                <a:cs typeface="+mn-cs"/>
              </a:rPr>
              <a:t>db_user</a:t>
            </a:r>
            <a:r>
              <a:rPr kumimoji="1" lang="en-US" altLang="ja-JP" sz="1200" b="1" kern="1200" dirty="0" smtClean="0">
                <a:solidFill>
                  <a:schemeClr val="tx1"/>
                </a:solidFill>
                <a:effectLst/>
                <a:latin typeface="Arial" charset="0"/>
                <a:ea typeface="ＭＳ Ｐゴシック" pitchFamily="50" charset="-128"/>
                <a:cs typeface="+mn-cs"/>
              </a:rPr>
              <a:t>: master</a:t>
            </a:r>
          </a:p>
          <a:p>
            <a:r>
              <a:rPr kumimoji="1" lang="en-US" altLang="ja-JP" sz="1200" b="1" kern="1200" dirty="0" err="1" smtClean="0">
                <a:solidFill>
                  <a:schemeClr val="tx1"/>
                </a:solidFill>
                <a:effectLst/>
                <a:latin typeface="Arial" charset="0"/>
                <a:ea typeface="ＭＳ Ｐゴシック" pitchFamily="50" charset="-128"/>
                <a:cs typeface="+mn-cs"/>
              </a:rPr>
              <a:t>db_password</a:t>
            </a:r>
            <a:r>
              <a:rPr kumimoji="1" lang="en-US" altLang="ja-JP" sz="1200" b="1" kern="1200" dirty="0" smtClean="0">
                <a:solidFill>
                  <a:schemeClr val="tx1"/>
                </a:solidFill>
                <a:effectLst/>
                <a:latin typeface="Arial" charset="0"/>
                <a:ea typeface="ＭＳ Ｐゴシック" pitchFamily="50" charset="-128"/>
                <a:cs typeface="+mn-cs"/>
              </a:rPr>
              <a:t>: Pass1234</a:t>
            </a:r>
          </a:p>
          <a:p>
            <a:r>
              <a:rPr kumimoji="1" lang="en-US" altLang="ja-JP" sz="1200" b="1" kern="1200" dirty="0" err="1" smtClean="0">
                <a:solidFill>
                  <a:schemeClr val="tx1"/>
                </a:solidFill>
                <a:effectLst/>
                <a:latin typeface="Arial" charset="0"/>
                <a:ea typeface="ＭＳ Ｐゴシック" pitchFamily="50" charset="-128"/>
                <a:cs typeface="+mn-cs"/>
              </a:rPr>
              <a:t>db_name</a:t>
            </a:r>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wp</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JSON</a:t>
            </a:r>
            <a:r>
              <a:rPr kumimoji="1" lang="ja-JP" altLang="en-US" sz="1200" b="1" kern="1200" dirty="0" smtClean="0">
                <a:solidFill>
                  <a:schemeClr val="tx1"/>
                </a:solidFill>
                <a:effectLst/>
                <a:latin typeface="Arial" charset="0"/>
                <a:ea typeface="ＭＳ Ｐゴシック" pitchFamily="50" charset="-128"/>
                <a:cs typeface="+mn-cs"/>
              </a:rPr>
              <a:t>で言うと？</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db_user</a:t>
            </a:r>
            <a:r>
              <a:rPr kumimoji="1" lang="en-US" altLang="ja-JP" sz="1200" b="1" kern="1200" dirty="0" smtClean="0">
                <a:solidFill>
                  <a:schemeClr val="tx1"/>
                </a:solidFill>
                <a:effectLst/>
                <a:latin typeface="Arial" charset="0"/>
                <a:ea typeface="ＭＳ Ｐゴシック" pitchFamily="50" charset="-128"/>
                <a:cs typeface="+mn-cs"/>
              </a:rPr>
              <a:t>": "master",</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db_password</a:t>
            </a:r>
            <a:r>
              <a:rPr kumimoji="1" lang="en-US" altLang="ja-JP" sz="1200" b="1" kern="1200" dirty="0" smtClean="0">
                <a:solidFill>
                  <a:schemeClr val="tx1"/>
                </a:solidFill>
                <a:effectLst/>
                <a:latin typeface="Arial" charset="0"/>
                <a:ea typeface="ＭＳ Ｐゴシック" pitchFamily="50" charset="-128"/>
                <a:cs typeface="+mn-cs"/>
              </a:rPr>
              <a:t>": "Pass1234",</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db_name</a:t>
            </a:r>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wp</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43</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マッピングのネスト</a:t>
            </a:r>
          </a:p>
          <a:p>
            <a:r>
              <a:rPr kumimoji="1" lang="ja-JP" altLang="en-US" sz="1200" b="1" kern="1200" dirty="0" smtClean="0">
                <a:solidFill>
                  <a:schemeClr val="tx1"/>
                </a:solidFill>
                <a:effectLst/>
                <a:latin typeface="Arial" charset="0"/>
                <a:ea typeface="ＭＳ Ｐゴシック" pitchFamily="50" charset="-128"/>
                <a:cs typeface="+mn-cs"/>
              </a:rPr>
              <a:t>スペースでインデントする事で、マッピングをネストする事も出来ます。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YAML</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name: </a:t>
            </a:r>
            <a:r>
              <a:rPr kumimoji="1" lang="en-US" altLang="ja-JP" sz="1200" b="1" kern="1200" dirty="0" err="1" smtClean="0">
                <a:solidFill>
                  <a:schemeClr val="tx1"/>
                </a:solidFill>
                <a:effectLst/>
                <a:latin typeface="Arial" charset="0"/>
                <a:ea typeface="ＭＳ Ｐゴシック" pitchFamily="50" charset="-128"/>
                <a:cs typeface="+mn-cs"/>
              </a:rPr>
              <a:t>httpd</a:t>
            </a:r>
            <a:r>
              <a:rPr kumimoji="1" lang="en-US" altLang="ja-JP" sz="1200" b="1" kern="1200" dirty="0" smtClean="0">
                <a:solidFill>
                  <a:schemeClr val="tx1"/>
                </a:solidFill>
                <a:effectLst/>
                <a:latin typeface="Arial" charset="0"/>
                <a:ea typeface="ＭＳ Ｐゴシック" pitchFamily="50" charset="-128"/>
                <a:cs typeface="+mn-cs"/>
              </a:rPr>
              <a:t> service started</a:t>
            </a:r>
          </a:p>
          <a:p>
            <a:r>
              <a:rPr kumimoji="1" lang="en-US" altLang="ja-JP" sz="1200" b="1" kern="1200" dirty="0" smtClean="0">
                <a:solidFill>
                  <a:schemeClr val="tx1"/>
                </a:solidFill>
                <a:effectLst/>
                <a:latin typeface="Arial" charset="0"/>
                <a:ea typeface="ＭＳ Ｐゴシック" pitchFamily="50" charset="-128"/>
                <a:cs typeface="+mn-cs"/>
              </a:rPr>
              <a:t>service:</a:t>
            </a:r>
          </a:p>
          <a:p>
            <a:r>
              <a:rPr kumimoji="1" lang="en-US" altLang="ja-JP" sz="1200" b="1" kern="1200" dirty="0" smtClean="0">
                <a:solidFill>
                  <a:schemeClr val="tx1"/>
                </a:solidFill>
                <a:effectLst/>
                <a:latin typeface="Arial" charset="0"/>
                <a:ea typeface="ＭＳ Ｐゴシック" pitchFamily="50" charset="-128"/>
                <a:cs typeface="+mn-cs"/>
              </a:rPr>
              <a:t>  name: </a:t>
            </a:r>
            <a:r>
              <a:rPr kumimoji="1" lang="en-US" altLang="ja-JP" sz="1200" b="1" kern="1200" dirty="0" err="1" smtClean="0">
                <a:solidFill>
                  <a:schemeClr val="tx1"/>
                </a:solidFill>
                <a:effectLst/>
                <a:latin typeface="Arial" charset="0"/>
                <a:ea typeface="ＭＳ Ｐゴシック" pitchFamily="50" charset="-128"/>
                <a:cs typeface="+mn-cs"/>
              </a:rPr>
              <a:t>httpd</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state: started</a:t>
            </a:r>
          </a:p>
          <a:p>
            <a:r>
              <a:rPr kumimoji="1" lang="en-US" altLang="ja-JP" sz="1200" b="1" kern="1200" dirty="0" smtClean="0">
                <a:solidFill>
                  <a:schemeClr val="tx1"/>
                </a:solidFill>
                <a:effectLst/>
                <a:latin typeface="Arial" charset="0"/>
                <a:ea typeface="ＭＳ Ｐゴシック" pitchFamily="50" charset="-128"/>
                <a:cs typeface="+mn-cs"/>
              </a:rPr>
              <a:t>  enabled: yes</a:t>
            </a:r>
          </a:p>
          <a:p>
            <a:r>
              <a:rPr kumimoji="1" lang="en-US" altLang="ja-JP" sz="1200" b="1" kern="1200" dirty="0" smtClean="0">
                <a:solidFill>
                  <a:schemeClr val="tx1"/>
                </a:solidFill>
                <a:effectLst/>
                <a:latin typeface="Arial" charset="0"/>
                <a:ea typeface="ＭＳ Ｐゴシック" pitchFamily="50" charset="-128"/>
                <a:cs typeface="+mn-cs"/>
              </a:rPr>
              <a:t>  notes:</a:t>
            </a:r>
          </a:p>
          <a:p>
            <a:r>
              <a:rPr kumimoji="1" lang="en-US" altLang="ja-JP" sz="1200" b="1" kern="1200" dirty="0" smtClean="0">
                <a:solidFill>
                  <a:schemeClr val="tx1"/>
                </a:solidFill>
                <a:effectLst/>
                <a:latin typeface="Arial" charset="0"/>
                <a:ea typeface="ＭＳ Ｐゴシック" pitchFamily="50" charset="-128"/>
                <a:cs typeface="+mn-cs"/>
              </a:rPr>
              <a:t>    note1: </a:t>
            </a:r>
            <a:r>
              <a:rPr kumimoji="1" lang="en-US" altLang="ja-JP" sz="1200" b="1" kern="1200" dirty="0" err="1" smtClean="0">
                <a:solidFill>
                  <a:schemeClr val="tx1"/>
                </a:solidFill>
                <a:effectLst/>
                <a:latin typeface="Arial" charset="0"/>
                <a:ea typeface="ＭＳ Ｐゴシック" pitchFamily="50" charset="-128"/>
                <a:cs typeface="+mn-cs"/>
              </a:rPr>
              <a:t>hoge</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note2: </a:t>
            </a:r>
            <a:r>
              <a:rPr kumimoji="1" lang="en-US" altLang="ja-JP" sz="1200" b="1" kern="1200" dirty="0" err="1" smtClean="0">
                <a:solidFill>
                  <a:schemeClr val="tx1"/>
                </a:solidFill>
                <a:effectLst/>
                <a:latin typeface="Arial" charset="0"/>
                <a:ea typeface="ＭＳ Ｐゴシック" pitchFamily="50" charset="-128"/>
                <a:cs typeface="+mn-cs"/>
              </a:rPr>
              <a:t>hoge</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JSON</a:t>
            </a:r>
            <a:r>
              <a:rPr kumimoji="1" lang="ja-JP" altLang="en-US" sz="1200" b="1" kern="1200" dirty="0" smtClean="0">
                <a:solidFill>
                  <a:schemeClr val="tx1"/>
                </a:solidFill>
                <a:effectLst/>
                <a:latin typeface="Arial" charset="0"/>
                <a:ea typeface="ＭＳ Ｐゴシック" pitchFamily="50" charset="-128"/>
                <a:cs typeface="+mn-cs"/>
              </a:rPr>
              <a:t>で言うと？</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"name": "</a:t>
            </a:r>
            <a:r>
              <a:rPr kumimoji="1" lang="en-US" altLang="ja-JP" sz="1200" b="1" kern="1200" dirty="0" err="1" smtClean="0">
                <a:solidFill>
                  <a:schemeClr val="tx1"/>
                </a:solidFill>
                <a:effectLst/>
                <a:latin typeface="Arial" charset="0"/>
                <a:ea typeface="ＭＳ Ｐゴシック" pitchFamily="50" charset="-128"/>
                <a:cs typeface="+mn-cs"/>
              </a:rPr>
              <a:t>httpd</a:t>
            </a:r>
            <a:r>
              <a:rPr kumimoji="1" lang="en-US" altLang="ja-JP" sz="1200" b="1" kern="1200" dirty="0" smtClean="0">
                <a:solidFill>
                  <a:schemeClr val="tx1"/>
                </a:solidFill>
                <a:effectLst/>
                <a:latin typeface="Arial" charset="0"/>
                <a:ea typeface="ＭＳ Ｐゴシック" pitchFamily="50" charset="-128"/>
                <a:cs typeface="+mn-cs"/>
              </a:rPr>
              <a:t> service started",</a:t>
            </a:r>
          </a:p>
          <a:p>
            <a:r>
              <a:rPr kumimoji="1" lang="en-US" altLang="ja-JP" sz="1200" b="1" kern="1200" dirty="0" smtClean="0">
                <a:solidFill>
                  <a:schemeClr val="tx1"/>
                </a:solidFill>
                <a:effectLst/>
                <a:latin typeface="Arial" charset="0"/>
                <a:ea typeface="ＭＳ Ｐゴシック" pitchFamily="50" charset="-128"/>
                <a:cs typeface="+mn-cs"/>
              </a:rPr>
              <a:t>  "service": {</a:t>
            </a:r>
          </a:p>
          <a:p>
            <a:r>
              <a:rPr kumimoji="1" lang="en-US" altLang="ja-JP" sz="1200" b="1" kern="1200" dirty="0" smtClean="0">
                <a:solidFill>
                  <a:schemeClr val="tx1"/>
                </a:solidFill>
                <a:effectLst/>
                <a:latin typeface="Arial" charset="0"/>
                <a:ea typeface="ＭＳ Ｐゴシック" pitchFamily="50" charset="-128"/>
                <a:cs typeface="+mn-cs"/>
              </a:rPr>
              <a:t>    "name": "</a:t>
            </a:r>
            <a:r>
              <a:rPr kumimoji="1" lang="en-US" altLang="ja-JP" sz="1200" b="1" kern="1200" dirty="0" err="1" smtClean="0">
                <a:solidFill>
                  <a:schemeClr val="tx1"/>
                </a:solidFill>
                <a:effectLst/>
                <a:latin typeface="Arial" charset="0"/>
                <a:ea typeface="ＭＳ Ｐゴシック" pitchFamily="50" charset="-128"/>
                <a:cs typeface="+mn-cs"/>
              </a:rPr>
              <a:t>httpd</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"state": "started",</a:t>
            </a:r>
          </a:p>
          <a:p>
            <a:r>
              <a:rPr kumimoji="1" lang="en-US" altLang="ja-JP" sz="1200" b="1" kern="1200" dirty="0" smtClean="0">
                <a:solidFill>
                  <a:schemeClr val="tx1"/>
                </a:solidFill>
                <a:effectLst/>
                <a:latin typeface="Arial" charset="0"/>
                <a:ea typeface="ＭＳ Ｐゴシック" pitchFamily="50" charset="-128"/>
                <a:cs typeface="+mn-cs"/>
              </a:rPr>
              <a:t>    "enabled": true,</a:t>
            </a:r>
          </a:p>
          <a:p>
            <a:r>
              <a:rPr kumimoji="1" lang="en-US" altLang="ja-JP" sz="1200" b="1" kern="1200" dirty="0" smtClean="0">
                <a:solidFill>
                  <a:schemeClr val="tx1"/>
                </a:solidFill>
                <a:effectLst/>
                <a:latin typeface="Arial" charset="0"/>
                <a:ea typeface="ＭＳ Ｐゴシック" pitchFamily="50" charset="-128"/>
                <a:cs typeface="+mn-cs"/>
              </a:rPr>
              <a:t>    "notes": {</a:t>
            </a:r>
          </a:p>
          <a:p>
            <a:r>
              <a:rPr kumimoji="1" lang="en-US" altLang="ja-JP" sz="1200" b="1" kern="1200" dirty="0" smtClean="0">
                <a:solidFill>
                  <a:schemeClr val="tx1"/>
                </a:solidFill>
                <a:effectLst/>
                <a:latin typeface="Arial" charset="0"/>
                <a:ea typeface="ＭＳ Ｐゴシック" pitchFamily="50" charset="-128"/>
                <a:cs typeface="+mn-cs"/>
              </a:rPr>
              <a:t>      "note1": "</a:t>
            </a:r>
            <a:r>
              <a:rPr kumimoji="1" lang="en-US" altLang="ja-JP" sz="1200" b="1" kern="1200" dirty="0" err="1" smtClean="0">
                <a:solidFill>
                  <a:schemeClr val="tx1"/>
                </a:solidFill>
                <a:effectLst/>
                <a:latin typeface="Arial" charset="0"/>
                <a:ea typeface="ＭＳ Ｐゴシック" pitchFamily="50" charset="-128"/>
                <a:cs typeface="+mn-cs"/>
              </a:rPr>
              <a:t>hoge</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"note2": "</a:t>
            </a:r>
            <a:r>
              <a:rPr kumimoji="1" lang="en-US" altLang="ja-JP" sz="1200" b="1" kern="1200" dirty="0" err="1" smtClean="0">
                <a:solidFill>
                  <a:schemeClr val="tx1"/>
                </a:solidFill>
                <a:effectLst/>
                <a:latin typeface="Arial" charset="0"/>
                <a:ea typeface="ＭＳ Ｐゴシック" pitchFamily="50" charset="-128"/>
                <a:cs typeface="+mn-cs"/>
              </a:rPr>
              <a:t>hoge</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a:t>
            </a:r>
          </a:p>
          <a:p>
            <a:r>
              <a:rPr kumimoji="1" lang="en-US" altLang="ja-JP" sz="1200" b="1" kern="1200" dirty="0" smtClean="0">
                <a:solidFill>
                  <a:schemeClr val="tx1"/>
                </a:solidFill>
                <a:effectLst/>
                <a:latin typeface="Arial" charset="0"/>
                <a:ea typeface="ＭＳ Ｐゴシック" pitchFamily="50" charset="-128"/>
                <a:cs typeface="+mn-cs"/>
              </a:rPr>
              <a:t>  }</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44</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シーケンスとマッピングの組み合わせ</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YAML</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name: apache24 installed</a:t>
            </a:r>
          </a:p>
          <a:p>
            <a:r>
              <a:rPr kumimoji="1" lang="en-US" altLang="ja-JP" sz="1200" b="1" kern="1200" dirty="0" smtClean="0">
                <a:solidFill>
                  <a:schemeClr val="tx1"/>
                </a:solidFill>
                <a:effectLst/>
                <a:latin typeface="Arial" charset="0"/>
                <a:ea typeface="ＭＳ Ｐゴシック" pitchFamily="50" charset="-128"/>
                <a:cs typeface="+mn-cs"/>
              </a:rPr>
              <a:t>  yum:</a:t>
            </a:r>
          </a:p>
          <a:p>
            <a:r>
              <a:rPr kumimoji="1" lang="en-US" altLang="ja-JP" sz="1200" b="1" kern="1200" dirty="0" smtClean="0">
                <a:solidFill>
                  <a:schemeClr val="tx1"/>
                </a:solidFill>
                <a:effectLst/>
                <a:latin typeface="Arial" charset="0"/>
                <a:ea typeface="ＭＳ Ｐゴシック" pitchFamily="50" charset="-128"/>
                <a:cs typeface="+mn-cs"/>
              </a:rPr>
              <a:t>    name: httpd24</a:t>
            </a:r>
          </a:p>
          <a:p>
            <a:r>
              <a:rPr kumimoji="1" lang="en-US" altLang="ja-JP" sz="1200" b="1" kern="1200" dirty="0" smtClean="0">
                <a:solidFill>
                  <a:schemeClr val="tx1"/>
                </a:solidFill>
                <a:effectLst/>
                <a:latin typeface="Arial" charset="0"/>
                <a:ea typeface="ＭＳ Ｐゴシック" pitchFamily="50" charset="-128"/>
                <a:cs typeface="+mn-cs"/>
              </a:rPr>
              <a:t>- name: </a:t>
            </a:r>
            <a:r>
              <a:rPr kumimoji="1" lang="en-US" altLang="ja-JP" sz="1200" b="1" kern="1200" dirty="0" err="1" smtClean="0">
                <a:solidFill>
                  <a:schemeClr val="tx1"/>
                </a:solidFill>
                <a:effectLst/>
                <a:latin typeface="Arial" charset="0"/>
                <a:ea typeface="ＭＳ Ｐゴシック" pitchFamily="50" charset="-128"/>
                <a:cs typeface="+mn-cs"/>
              </a:rPr>
              <a:t>httpd</a:t>
            </a:r>
            <a:r>
              <a:rPr kumimoji="1" lang="en-US" altLang="ja-JP" sz="1200" b="1" kern="1200" dirty="0" smtClean="0">
                <a:solidFill>
                  <a:schemeClr val="tx1"/>
                </a:solidFill>
                <a:effectLst/>
                <a:latin typeface="Arial" charset="0"/>
                <a:ea typeface="ＭＳ Ｐゴシック" pitchFamily="50" charset="-128"/>
                <a:cs typeface="+mn-cs"/>
              </a:rPr>
              <a:t> service started</a:t>
            </a:r>
          </a:p>
          <a:p>
            <a:r>
              <a:rPr kumimoji="1" lang="en-US" altLang="ja-JP" sz="1200" b="1" kern="1200" dirty="0" smtClean="0">
                <a:solidFill>
                  <a:schemeClr val="tx1"/>
                </a:solidFill>
                <a:effectLst/>
                <a:latin typeface="Arial" charset="0"/>
                <a:ea typeface="ＭＳ Ｐゴシック" pitchFamily="50" charset="-128"/>
                <a:cs typeface="+mn-cs"/>
              </a:rPr>
              <a:t>  service:</a:t>
            </a:r>
          </a:p>
          <a:p>
            <a:r>
              <a:rPr kumimoji="1" lang="en-US" altLang="ja-JP" sz="1200" b="1" kern="1200" dirty="0" smtClean="0">
                <a:solidFill>
                  <a:schemeClr val="tx1"/>
                </a:solidFill>
                <a:effectLst/>
                <a:latin typeface="Arial" charset="0"/>
                <a:ea typeface="ＭＳ Ｐゴシック" pitchFamily="50" charset="-128"/>
                <a:cs typeface="+mn-cs"/>
              </a:rPr>
              <a:t>    name: </a:t>
            </a:r>
            <a:r>
              <a:rPr kumimoji="1" lang="en-US" altLang="ja-JP" sz="1200" b="1" kern="1200" dirty="0" err="1" smtClean="0">
                <a:solidFill>
                  <a:schemeClr val="tx1"/>
                </a:solidFill>
                <a:effectLst/>
                <a:latin typeface="Arial" charset="0"/>
                <a:ea typeface="ＭＳ Ｐゴシック" pitchFamily="50" charset="-128"/>
                <a:cs typeface="+mn-cs"/>
              </a:rPr>
              <a:t>httpd</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state: started</a:t>
            </a:r>
          </a:p>
          <a:p>
            <a:r>
              <a:rPr kumimoji="1" lang="en-US" altLang="ja-JP" sz="1200" b="1" kern="1200" dirty="0" smtClean="0">
                <a:solidFill>
                  <a:schemeClr val="tx1"/>
                </a:solidFill>
                <a:effectLst/>
                <a:latin typeface="Arial" charset="0"/>
                <a:ea typeface="ＭＳ Ｐゴシック" pitchFamily="50" charset="-128"/>
                <a:cs typeface="+mn-cs"/>
              </a:rPr>
              <a:t>    enabled: yes</a:t>
            </a: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JSON</a:t>
            </a:r>
            <a:r>
              <a:rPr kumimoji="1" lang="ja-JP" altLang="en-US" sz="1200" b="1" kern="1200" dirty="0" smtClean="0">
                <a:solidFill>
                  <a:schemeClr val="tx1"/>
                </a:solidFill>
                <a:effectLst/>
                <a:latin typeface="Arial" charset="0"/>
                <a:ea typeface="ＭＳ Ｐゴシック" pitchFamily="50" charset="-128"/>
                <a:cs typeface="+mn-cs"/>
              </a:rPr>
              <a:t>で言うと？</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a:t>
            </a:r>
          </a:p>
          <a:p>
            <a:r>
              <a:rPr kumimoji="1" lang="en-US" altLang="ja-JP" sz="1200" b="1" kern="1200" dirty="0" smtClean="0">
                <a:solidFill>
                  <a:schemeClr val="tx1"/>
                </a:solidFill>
                <a:effectLst/>
                <a:latin typeface="Arial" charset="0"/>
                <a:ea typeface="ＭＳ Ｐゴシック" pitchFamily="50" charset="-128"/>
                <a:cs typeface="+mn-cs"/>
              </a:rPr>
              <a:t>    "name": "apache24 installed",</a:t>
            </a:r>
          </a:p>
          <a:p>
            <a:r>
              <a:rPr kumimoji="1" lang="en-US" altLang="ja-JP" sz="1200" b="1" kern="1200" dirty="0" smtClean="0">
                <a:solidFill>
                  <a:schemeClr val="tx1"/>
                </a:solidFill>
                <a:effectLst/>
                <a:latin typeface="Arial" charset="0"/>
                <a:ea typeface="ＭＳ Ｐゴシック" pitchFamily="50" charset="-128"/>
                <a:cs typeface="+mn-cs"/>
              </a:rPr>
              <a:t>    "yum": {</a:t>
            </a:r>
          </a:p>
          <a:p>
            <a:r>
              <a:rPr kumimoji="1" lang="en-US" altLang="ja-JP" sz="1200" b="1" kern="1200" dirty="0" smtClean="0">
                <a:solidFill>
                  <a:schemeClr val="tx1"/>
                </a:solidFill>
                <a:effectLst/>
                <a:latin typeface="Arial" charset="0"/>
                <a:ea typeface="ＭＳ Ｐゴシック" pitchFamily="50" charset="-128"/>
                <a:cs typeface="+mn-cs"/>
              </a:rPr>
              <a:t>      "name": "httpd24"</a:t>
            </a:r>
          </a:p>
          <a:p>
            <a:r>
              <a:rPr kumimoji="1" lang="en-US" altLang="ja-JP" sz="1200" b="1" kern="1200" dirty="0" smtClean="0">
                <a:solidFill>
                  <a:schemeClr val="tx1"/>
                </a:solidFill>
                <a:effectLst/>
                <a:latin typeface="Arial" charset="0"/>
                <a:ea typeface="ＭＳ Ｐゴシック" pitchFamily="50" charset="-128"/>
                <a:cs typeface="+mn-cs"/>
              </a:rPr>
              <a:t>    }</a:t>
            </a:r>
          </a:p>
          <a:p>
            <a:r>
              <a:rPr kumimoji="1" lang="en-US" altLang="ja-JP" sz="1200" b="1" kern="1200" dirty="0" smtClean="0">
                <a:solidFill>
                  <a:schemeClr val="tx1"/>
                </a:solidFill>
                <a:effectLst/>
                <a:latin typeface="Arial" charset="0"/>
                <a:ea typeface="ＭＳ Ｐゴシック" pitchFamily="50" charset="-128"/>
                <a:cs typeface="+mn-cs"/>
              </a:rPr>
              <a:t>  },</a:t>
            </a:r>
          </a:p>
          <a:p>
            <a:r>
              <a:rPr kumimoji="1" lang="en-US" altLang="ja-JP" sz="1200" b="1" kern="1200" dirty="0" smtClean="0">
                <a:solidFill>
                  <a:schemeClr val="tx1"/>
                </a:solidFill>
                <a:effectLst/>
                <a:latin typeface="Arial" charset="0"/>
                <a:ea typeface="ＭＳ Ｐゴシック" pitchFamily="50" charset="-128"/>
                <a:cs typeface="+mn-cs"/>
              </a:rPr>
              <a:t>  {</a:t>
            </a:r>
          </a:p>
          <a:p>
            <a:r>
              <a:rPr kumimoji="1" lang="en-US" altLang="ja-JP" sz="1200" b="1" kern="1200" dirty="0" smtClean="0">
                <a:solidFill>
                  <a:schemeClr val="tx1"/>
                </a:solidFill>
                <a:effectLst/>
                <a:latin typeface="Arial" charset="0"/>
                <a:ea typeface="ＭＳ Ｐゴシック" pitchFamily="50" charset="-128"/>
                <a:cs typeface="+mn-cs"/>
              </a:rPr>
              <a:t>    "name": "</a:t>
            </a:r>
            <a:r>
              <a:rPr kumimoji="1" lang="en-US" altLang="ja-JP" sz="1200" b="1" kern="1200" dirty="0" err="1" smtClean="0">
                <a:solidFill>
                  <a:schemeClr val="tx1"/>
                </a:solidFill>
                <a:effectLst/>
                <a:latin typeface="Arial" charset="0"/>
                <a:ea typeface="ＭＳ Ｐゴシック" pitchFamily="50" charset="-128"/>
                <a:cs typeface="+mn-cs"/>
              </a:rPr>
              <a:t>httpd</a:t>
            </a:r>
            <a:r>
              <a:rPr kumimoji="1" lang="en-US" altLang="ja-JP" sz="1200" b="1" kern="1200" dirty="0" smtClean="0">
                <a:solidFill>
                  <a:schemeClr val="tx1"/>
                </a:solidFill>
                <a:effectLst/>
                <a:latin typeface="Arial" charset="0"/>
                <a:ea typeface="ＭＳ Ｐゴシック" pitchFamily="50" charset="-128"/>
                <a:cs typeface="+mn-cs"/>
              </a:rPr>
              <a:t> service started",</a:t>
            </a:r>
          </a:p>
          <a:p>
            <a:r>
              <a:rPr kumimoji="1" lang="en-US" altLang="ja-JP" sz="1200" b="1" kern="1200" dirty="0" smtClean="0">
                <a:solidFill>
                  <a:schemeClr val="tx1"/>
                </a:solidFill>
                <a:effectLst/>
                <a:latin typeface="Arial" charset="0"/>
                <a:ea typeface="ＭＳ Ｐゴシック" pitchFamily="50" charset="-128"/>
                <a:cs typeface="+mn-cs"/>
              </a:rPr>
              <a:t>    "service": {</a:t>
            </a:r>
          </a:p>
          <a:p>
            <a:r>
              <a:rPr kumimoji="1" lang="en-US" altLang="ja-JP" sz="1200" b="1" kern="1200" dirty="0" smtClean="0">
                <a:solidFill>
                  <a:schemeClr val="tx1"/>
                </a:solidFill>
                <a:effectLst/>
                <a:latin typeface="Arial" charset="0"/>
                <a:ea typeface="ＭＳ Ｐゴシック" pitchFamily="50" charset="-128"/>
                <a:cs typeface="+mn-cs"/>
              </a:rPr>
              <a:t>      "name": "</a:t>
            </a:r>
            <a:r>
              <a:rPr kumimoji="1" lang="en-US" altLang="ja-JP" sz="1200" b="1" kern="1200" dirty="0" err="1" smtClean="0">
                <a:solidFill>
                  <a:schemeClr val="tx1"/>
                </a:solidFill>
                <a:effectLst/>
                <a:latin typeface="Arial" charset="0"/>
                <a:ea typeface="ＭＳ Ｐゴシック" pitchFamily="50" charset="-128"/>
                <a:cs typeface="+mn-cs"/>
              </a:rPr>
              <a:t>httpd</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"state": "started",</a:t>
            </a:r>
          </a:p>
          <a:p>
            <a:r>
              <a:rPr kumimoji="1" lang="en-US" altLang="ja-JP" sz="1200" b="1" kern="1200" dirty="0" smtClean="0">
                <a:solidFill>
                  <a:schemeClr val="tx1"/>
                </a:solidFill>
                <a:effectLst/>
                <a:latin typeface="Arial" charset="0"/>
                <a:ea typeface="ＭＳ Ｐゴシック" pitchFamily="50" charset="-128"/>
                <a:cs typeface="+mn-cs"/>
              </a:rPr>
              <a:t>      "enabled": true</a:t>
            </a:r>
          </a:p>
          <a:p>
            <a:r>
              <a:rPr kumimoji="1" lang="en-US" altLang="ja-JP" sz="1200" b="1" kern="1200" dirty="0" smtClean="0">
                <a:solidFill>
                  <a:schemeClr val="tx1"/>
                </a:solidFill>
                <a:effectLst/>
                <a:latin typeface="Arial" charset="0"/>
                <a:ea typeface="ＭＳ Ｐゴシック" pitchFamily="50" charset="-128"/>
                <a:cs typeface="+mn-cs"/>
              </a:rPr>
              <a:t>    }</a:t>
            </a:r>
          </a:p>
          <a:p>
            <a:r>
              <a:rPr kumimoji="1" lang="en-US" altLang="ja-JP" sz="1200" b="1" kern="1200" dirty="0" smtClean="0">
                <a:solidFill>
                  <a:schemeClr val="tx1"/>
                </a:solidFill>
                <a:effectLst/>
                <a:latin typeface="Arial" charset="0"/>
                <a:ea typeface="ＭＳ Ｐゴシック" pitchFamily="50" charset="-128"/>
                <a:cs typeface="+mn-cs"/>
              </a:rPr>
              <a:t>  }</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お役立ちリンク</a:t>
            </a:r>
          </a:p>
          <a:p>
            <a:r>
              <a:rPr kumimoji="1" lang="en-US" altLang="ja-JP" sz="1200" b="1" kern="1200" dirty="0" smtClean="0">
                <a:solidFill>
                  <a:schemeClr val="tx1"/>
                </a:solidFill>
                <a:effectLst/>
                <a:latin typeface="Arial" charset="0"/>
                <a:ea typeface="ＭＳ Ｐゴシック" pitchFamily="50" charset="-128"/>
                <a:cs typeface="+mn-cs"/>
              </a:rPr>
              <a:t>Ansible</a:t>
            </a:r>
            <a:r>
              <a:rPr kumimoji="1" lang="ja-JP" altLang="en-US" sz="1200" b="1" kern="1200" dirty="0" smtClean="0">
                <a:solidFill>
                  <a:schemeClr val="tx1"/>
                </a:solidFill>
                <a:effectLst/>
                <a:latin typeface="Arial" charset="0"/>
                <a:ea typeface="ＭＳ Ｐゴシック" pitchFamily="50" charset="-128"/>
                <a:cs typeface="+mn-cs"/>
              </a:rPr>
              <a:t>の拡張</a:t>
            </a:r>
            <a:r>
              <a:rPr kumimoji="1" lang="en-US" altLang="ja-JP" sz="1200" b="1" kern="1200" dirty="0" smtClean="0">
                <a:solidFill>
                  <a:schemeClr val="tx1"/>
                </a:solidFill>
                <a:effectLst/>
                <a:latin typeface="Arial" charset="0"/>
                <a:ea typeface="ＭＳ Ｐゴシック" pitchFamily="50" charset="-128"/>
                <a:cs typeface="+mn-cs"/>
              </a:rPr>
              <a:t>YAML</a:t>
            </a:r>
            <a:r>
              <a:rPr kumimoji="1" lang="ja-JP" altLang="en-US" sz="1200" b="1" kern="1200" dirty="0" smtClean="0">
                <a:solidFill>
                  <a:schemeClr val="tx1"/>
                </a:solidFill>
                <a:effectLst/>
                <a:latin typeface="Arial" charset="0"/>
                <a:ea typeface="ＭＳ Ｐゴシック" pitchFamily="50" charset="-128"/>
                <a:cs typeface="+mn-cs"/>
              </a:rPr>
              <a:t>形式の仕様</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https://docs.ansible.com/ansible/2.6/reference_appendices/YAMLSyntax.html#yaml-syntax</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45</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z="1200" b="1" kern="1200" dirty="0" smtClean="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46</a:t>
            </a:fld>
            <a:endParaRPr lang="en-US" altLang="ja-JP"/>
          </a:p>
        </p:txBody>
      </p:sp>
    </p:spTree>
    <p:extLst>
      <p:ext uri="{BB962C8B-B14F-4D97-AF65-F5344CB8AC3E}">
        <p14:creationId xmlns:p14="http://schemas.microsoft.com/office/powerpoint/2010/main" val="19152809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 </a:t>
            </a:r>
            <a:r>
              <a:rPr kumimoji="1" lang="ja-JP" altLang="en-US" dirty="0" smtClean="0"/>
              <a:t>基礎編：すごくシンプルな例</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47</a:t>
            </a:fld>
            <a:endParaRPr lang="en-US" altLang="ja-JP"/>
          </a:p>
        </p:txBody>
      </p:sp>
    </p:spTree>
    <p:extLst>
      <p:ext uri="{BB962C8B-B14F-4D97-AF65-F5344CB8AC3E}">
        <p14:creationId xmlns:p14="http://schemas.microsoft.com/office/powerpoint/2010/main" val="9425254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今度こそプレイブック！！</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プレイブックとは</a:t>
            </a:r>
          </a:p>
          <a:p>
            <a:r>
              <a:rPr kumimoji="1" lang="ja-JP" altLang="en-US" sz="1200" b="1" kern="1200" dirty="0" smtClean="0">
                <a:solidFill>
                  <a:schemeClr val="tx1"/>
                </a:solidFill>
                <a:effectLst/>
                <a:latin typeface="Arial" charset="0"/>
                <a:ea typeface="ＭＳ Ｐゴシック" pitchFamily="50" charset="-128"/>
                <a:cs typeface="+mn-cs"/>
              </a:rPr>
              <a:t>ターゲットノード側で実行したい処理の流れを記載するファイルです。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もう少し正確に言うと、インベントリで定義された、それぞれのホストやグループに対して、</a:t>
            </a:r>
          </a:p>
          <a:p>
            <a:r>
              <a:rPr kumimoji="1" lang="ja-JP" altLang="en-US" sz="1200" b="1" kern="1200" dirty="0" smtClean="0">
                <a:solidFill>
                  <a:schemeClr val="tx1"/>
                </a:solidFill>
                <a:effectLst/>
                <a:latin typeface="Arial" charset="0"/>
                <a:ea typeface="ＭＳ Ｐゴシック" pitchFamily="50" charset="-128"/>
                <a:cs typeface="+mn-cs"/>
              </a:rPr>
              <a:t>実行したい</a:t>
            </a:r>
            <a:r>
              <a:rPr kumimoji="1" lang="en-US" altLang="ja-JP" sz="1200" b="1" kern="1200" dirty="0" smtClean="0">
                <a:solidFill>
                  <a:schemeClr val="tx1"/>
                </a:solidFill>
                <a:effectLst/>
                <a:latin typeface="Arial" charset="0"/>
                <a:ea typeface="ＭＳ Ｐゴシック" pitchFamily="50" charset="-128"/>
                <a:cs typeface="+mn-cs"/>
              </a:rPr>
              <a:t>Play</a:t>
            </a:r>
            <a:r>
              <a:rPr kumimoji="1" lang="ja-JP" altLang="en-US" sz="1200" b="1" kern="1200" dirty="0" smtClean="0">
                <a:solidFill>
                  <a:schemeClr val="tx1"/>
                </a:solidFill>
                <a:effectLst/>
                <a:latin typeface="Arial" charset="0"/>
                <a:ea typeface="ＭＳ Ｐゴシック" pitchFamily="50" charset="-128"/>
                <a:cs typeface="+mn-cs"/>
              </a:rPr>
              <a:t>と呼ばれる処理群を、配列として並べたものになります。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 Playbook</a:t>
            </a:r>
          </a:p>
          <a:p>
            <a:r>
              <a:rPr kumimoji="1" lang="en-US" altLang="ja-JP" sz="1200" b="1" kern="1200" dirty="0" smtClean="0">
                <a:solidFill>
                  <a:schemeClr val="tx1"/>
                </a:solidFill>
                <a:effectLst/>
                <a:latin typeface="Arial" charset="0"/>
                <a:ea typeface="ＭＳ Ｐゴシック" pitchFamily="50" charset="-128"/>
                <a:cs typeface="+mn-cs"/>
              </a:rPr>
              <a:t>- hosts: webservers # Targets</a:t>
            </a:r>
            <a:r>
              <a:rPr kumimoji="1" lang="ja-JP" altLang="en-US" sz="1200" b="1" kern="1200" dirty="0" smtClean="0">
                <a:solidFill>
                  <a:schemeClr val="tx1"/>
                </a:solidFill>
                <a:effectLst/>
                <a:latin typeface="Arial" charset="0"/>
                <a:ea typeface="ＭＳ Ｐゴシック" pitchFamily="50" charset="-128"/>
                <a:cs typeface="+mn-cs"/>
              </a:rPr>
              <a:t>セクション：ターゲットノードを指定する</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remote_user</a:t>
            </a:r>
            <a:r>
              <a:rPr kumimoji="1" lang="en-US" altLang="ja-JP" sz="1200" b="1" kern="1200" dirty="0" smtClean="0">
                <a:solidFill>
                  <a:schemeClr val="tx1"/>
                </a:solidFill>
                <a:effectLst/>
                <a:latin typeface="Arial" charset="0"/>
                <a:ea typeface="ＭＳ Ｐゴシック" pitchFamily="50" charset="-128"/>
                <a:cs typeface="+mn-cs"/>
              </a:rPr>
              <a:t>: root</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vars</a:t>
            </a:r>
            <a:r>
              <a:rPr kumimoji="1" lang="en-US" altLang="ja-JP" sz="1200" b="1" kern="1200" dirty="0" smtClean="0">
                <a:solidFill>
                  <a:schemeClr val="tx1"/>
                </a:solidFill>
                <a:effectLst/>
                <a:latin typeface="Arial" charset="0"/>
                <a:ea typeface="ＭＳ Ｐゴシック" pitchFamily="50" charset="-128"/>
                <a:cs typeface="+mn-cs"/>
              </a:rPr>
              <a:t>:             # </a:t>
            </a:r>
            <a:r>
              <a:rPr kumimoji="1" lang="en-US" altLang="ja-JP" sz="1200" b="1" kern="1200" dirty="0" err="1" smtClean="0">
                <a:solidFill>
                  <a:schemeClr val="tx1"/>
                </a:solidFill>
                <a:effectLst/>
                <a:latin typeface="Arial" charset="0"/>
                <a:ea typeface="ＭＳ Ｐゴシック" pitchFamily="50" charset="-128"/>
                <a:cs typeface="+mn-cs"/>
              </a:rPr>
              <a:t>Vars</a:t>
            </a:r>
            <a:r>
              <a:rPr kumimoji="1" lang="ja-JP" altLang="en-US" sz="1200" b="1" kern="1200" dirty="0" smtClean="0">
                <a:solidFill>
                  <a:schemeClr val="tx1"/>
                </a:solidFill>
                <a:effectLst/>
                <a:latin typeface="Arial" charset="0"/>
                <a:ea typeface="ＭＳ Ｐゴシック" pitchFamily="50" charset="-128"/>
                <a:cs typeface="+mn-cs"/>
              </a:rPr>
              <a:t>セクション：変数群を定義する</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http_port</a:t>
            </a:r>
            <a:r>
              <a:rPr kumimoji="1" lang="en-US" altLang="ja-JP" sz="1200" b="1" kern="1200" dirty="0" smtClean="0">
                <a:solidFill>
                  <a:schemeClr val="tx1"/>
                </a:solidFill>
                <a:effectLst/>
                <a:latin typeface="Arial" charset="0"/>
                <a:ea typeface="ＭＳ Ｐゴシック" pitchFamily="50" charset="-128"/>
                <a:cs typeface="+mn-cs"/>
              </a:rPr>
              <a:t>: 80</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max_clients</a:t>
            </a:r>
            <a:r>
              <a:rPr kumimoji="1" lang="en-US" altLang="ja-JP" sz="1200" b="1" kern="1200" dirty="0" smtClean="0">
                <a:solidFill>
                  <a:schemeClr val="tx1"/>
                </a:solidFill>
                <a:effectLst/>
                <a:latin typeface="Arial" charset="0"/>
                <a:ea typeface="ＭＳ Ｐゴシック" pitchFamily="50" charset="-128"/>
                <a:cs typeface="+mn-cs"/>
              </a:rPr>
              <a:t>: 200</a:t>
            </a:r>
          </a:p>
          <a:p>
            <a:r>
              <a:rPr kumimoji="1" lang="en-US" altLang="ja-JP" sz="1200" b="1" kern="1200" dirty="0" smtClean="0">
                <a:solidFill>
                  <a:schemeClr val="tx1"/>
                </a:solidFill>
                <a:effectLst/>
                <a:latin typeface="Arial" charset="0"/>
                <a:ea typeface="ＭＳ Ｐゴシック" pitchFamily="50" charset="-128"/>
                <a:cs typeface="+mn-cs"/>
              </a:rPr>
              <a:t>  tasks:            # Tasks</a:t>
            </a:r>
            <a:r>
              <a:rPr kumimoji="1" lang="ja-JP" altLang="en-US" sz="1200" b="1" kern="1200" dirty="0" smtClean="0">
                <a:solidFill>
                  <a:schemeClr val="tx1"/>
                </a:solidFill>
                <a:effectLst/>
                <a:latin typeface="Arial" charset="0"/>
                <a:ea typeface="ＭＳ Ｐゴシック" pitchFamily="50" charset="-128"/>
                <a:cs typeface="+mn-cs"/>
              </a:rPr>
              <a:t>セクション：実行したいタスク（処理）を記述する</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 name: ensure apache is at the latest version</a:t>
            </a:r>
          </a:p>
          <a:p>
            <a:r>
              <a:rPr kumimoji="1" lang="en-US" altLang="ja-JP" sz="1200" b="1" kern="1200" dirty="0" smtClean="0">
                <a:solidFill>
                  <a:schemeClr val="tx1"/>
                </a:solidFill>
                <a:effectLst/>
                <a:latin typeface="Arial" charset="0"/>
                <a:ea typeface="ＭＳ Ｐゴシック" pitchFamily="50" charset="-128"/>
                <a:cs typeface="+mn-cs"/>
              </a:rPr>
              <a:t>    yum:</a:t>
            </a:r>
          </a:p>
          <a:p>
            <a:r>
              <a:rPr kumimoji="1" lang="en-US" altLang="ja-JP" sz="1200" b="1" kern="1200" dirty="0" smtClean="0">
                <a:solidFill>
                  <a:schemeClr val="tx1"/>
                </a:solidFill>
                <a:effectLst/>
                <a:latin typeface="Arial" charset="0"/>
                <a:ea typeface="ＭＳ Ｐゴシック" pitchFamily="50" charset="-128"/>
                <a:cs typeface="+mn-cs"/>
              </a:rPr>
              <a:t>      name: </a:t>
            </a:r>
            <a:r>
              <a:rPr kumimoji="1" lang="en-US" altLang="ja-JP" sz="1200" b="1" kern="1200" dirty="0" err="1" smtClean="0">
                <a:solidFill>
                  <a:schemeClr val="tx1"/>
                </a:solidFill>
                <a:effectLst/>
                <a:latin typeface="Arial" charset="0"/>
                <a:ea typeface="ＭＳ Ｐゴシック" pitchFamily="50" charset="-128"/>
                <a:cs typeface="+mn-cs"/>
              </a:rPr>
              <a:t>httpd</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state: latest</a:t>
            </a:r>
          </a:p>
          <a:p>
            <a:r>
              <a:rPr kumimoji="1" lang="en-US" altLang="ja-JP" sz="1200" b="1" kern="1200" dirty="0" smtClean="0">
                <a:solidFill>
                  <a:schemeClr val="tx1"/>
                </a:solidFill>
                <a:effectLst/>
                <a:latin typeface="Arial" charset="0"/>
                <a:ea typeface="ＭＳ Ｐゴシック" pitchFamily="50" charset="-128"/>
                <a:cs typeface="+mn-cs"/>
              </a:rPr>
              <a:t>  - name: write the apache </a:t>
            </a:r>
            <a:r>
              <a:rPr kumimoji="1" lang="en-US" altLang="ja-JP" sz="1200" b="1" kern="1200" dirty="0" err="1" smtClean="0">
                <a:solidFill>
                  <a:schemeClr val="tx1"/>
                </a:solidFill>
                <a:effectLst/>
                <a:latin typeface="Arial" charset="0"/>
                <a:ea typeface="ＭＳ Ｐゴシック" pitchFamily="50" charset="-128"/>
                <a:cs typeface="+mn-cs"/>
              </a:rPr>
              <a:t>config</a:t>
            </a:r>
            <a:r>
              <a:rPr kumimoji="1" lang="en-US" altLang="ja-JP" sz="1200" b="1" kern="1200" dirty="0" smtClean="0">
                <a:solidFill>
                  <a:schemeClr val="tx1"/>
                </a:solidFill>
                <a:effectLst/>
                <a:latin typeface="Arial" charset="0"/>
                <a:ea typeface="ＭＳ Ｐゴシック" pitchFamily="50" charset="-128"/>
                <a:cs typeface="+mn-cs"/>
              </a:rPr>
              <a:t> file</a:t>
            </a:r>
          </a:p>
          <a:p>
            <a:r>
              <a:rPr kumimoji="1" lang="en-US" altLang="ja-JP" sz="1200" b="1" kern="1200" dirty="0" smtClean="0">
                <a:solidFill>
                  <a:schemeClr val="tx1"/>
                </a:solidFill>
                <a:effectLst/>
                <a:latin typeface="Arial" charset="0"/>
                <a:ea typeface="ＭＳ Ｐゴシック" pitchFamily="50" charset="-128"/>
                <a:cs typeface="+mn-cs"/>
              </a:rPr>
              <a:t>    template:</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src</a:t>
            </a:r>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srv</a:t>
            </a:r>
            <a:r>
              <a:rPr kumimoji="1" lang="en-US" altLang="ja-JP" sz="1200" b="1" kern="1200" dirty="0" smtClean="0">
                <a:solidFill>
                  <a:schemeClr val="tx1"/>
                </a:solidFill>
                <a:effectLst/>
                <a:latin typeface="Arial" charset="0"/>
                <a:ea typeface="ＭＳ Ｐゴシック" pitchFamily="50" charset="-128"/>
                <a:cs typeface="+mn-cs"/>
              </a:rPr>
              <a:t>/httpd.j2</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dest</a:t>
            </a:r>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etc</a:t>
            </a:r>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httpd.conf</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notify:</a:t>
            </a:r>
          </a:p>
          <a:p>
            <a:r>
              <a:rPr kumimoji="1" lang="en-US" altLang="ja-JP" sz="1200" b="1" kern="1200" dirty="0" smtClean="0">
                <a:solidFill>
                  <a:schemeClr val="tx1"/>
                </a:solidFill>
                <a:effectLst/>
                <a:latin typeface="Arial" charset="0"/>
                <a:ea typeface="ＭＳ Ｐゴシック" pitchFamily="50" charset="-128"/>
                <a:cs typeface="+mn-cs"/>
              </a:rPr>
              <a:t>    - restart apache</a:t>
            </a:r>
          </a:p>
          <a:p>
            <a:r>
              <a:rPr kumimoji="1" lang="en-US" altLang="ja-JP" sz="1200" b="1" kern="1200" dirty="0" smtClean="0">
                <a:solidFill>
                  <a:schemeClr val="tx1"/>
                </a:solidFill>
                <a:effectLst/>
                <a:latin typeface="Arial" charset="0"/>
                <a:ea typeface="ＭＳ Ｐゴシック" pitchFamily="50" charset="-128"/>
                <a:cs typeface="+mn-cs"/>
              </a:rPr>
              <a:t>  - name: ensure apache is running</a:t>
            </a:r>
          </a:p>
          <a:p>
            <a:r>
              <a:rPr kumimoji="1" lang="en-US" altLang="ja-JP" sz="1200" b="1" kern="1200" dirty="0" smtClean="0">
                <a:solidFill>
                  <a:schemeClr val="tx1"/>
                </a:solidFill>
                <a:effectLst/>
                <a:latin typeface="Arial" charset="0"/>
                <a:ea typeface="ＭＳ Ｐゴシック" pitchFamily="50" charset="-128"/>
                <a:cs typeface="+mn-cs"/>
              </a:rPr>
              <a:t>    service:</a:t>
            </a:r>
          </a:p>
          <a:p>
            <a:r>
              <a:rPr kumimoji="1" lang="en-US" altLang="ja-JP" sz="1200" b="1" kern="1200" dirty="0" smtClean="0">
                <a:solidFill>
                  <a:schemeClr val="tx1"/>
                </a:solidFill>
                <a:effectLst/>
                <a:latin typeface="Arial" charset="0"/>
                <a:ea typeface="ＭＳ Ｐゴシック" pitchFamily="50" charset="-128"/>
                <a:cs typeface="+mn-cs"/>
              </a:rPr>
              <a:t>      name: </a:t>
            </a:r>
            <a:r>
              <a:rPr kumimoji="1" lang="en-US" altLang="ja-JP" sz="1200" b="1" kern="1200" dirty="0" err="1" smtClean="0">
                <a:solidFill>
                  <a:schemeClr val="tx1"/>
                </a:solidFill>
                <a:effectLst/>
                <a:latin typeface="Arial" charset="0"/>
                <a:ea typeface="ＭＳ Ｐゴシック" pitchFamily="50" charset="-128"/>
                <a:cs typeface="+mn-cs"/>
              </a:rPr>
              <a:t>httpd</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state: started</a:t>
            </a:r>
          </a:p>
          <a:p>
            <a:r>
              <a:rPr kumimoji="1" lang="en-US" altLang="ja-JP" sz="1200" b="1" kern="1200" dirty="0" smtClean="0">
                <a:solidFill>
                  <a:schemeClr val="tx1"/>
                </a:solidFill>
                <a:effectLst/>
                <a:latin typeface="Arial" charset="0"/>
                <a:ea typeface="ＭＳ Ｐゴシック" pitchFamily="50" charset="-128"/>
                <a:cs typeface="+mn-cs"/>
              </a:rPr>
              <a:t>  handlers:         # Handlers</a:t>
            </a:r>
            <a:r>
              <a:rPr kumimoji="1" lang="ja-JP" altLang="en-US" sz="1200" b="1" kern="1200" dirty="0" smtClean="0">
                <a:solidFill>
                  <a:schemeClr val="tx1"/>
                </a:solidFill>
                <a:effectLst/>
                <a:latin typeface="Arial" charset="0"/>
                <a:ea typeface="ＭＳ Ｐゴシック" pitchFamily="50" charset="-128"/>
                <a:cs typeface="+mn-cs"/>
              </a:rPr>
              <a:t>セクション：↑</a:t>
            </a:r>
            <a:r>
              <a:rPr kumimoji="1" lang="en-US" altLang="ja-JP" sz="1200" b="1" kern="1200" dirty="0" smtClean="0">
                <a:solidFill>
                  <a:schemeClr val="tx1"/>
                </a:solidFill>
                <a:effectLst/>
                <a:latin typeface="Arial" charset="0"/>
                <a:ea typeface="ＭＳ Ｐゴシック" pitchFamily="50" charset="-128"/>
                <a:cs typeface="+mn-cs"/>
              </a:rPr>
              <a:t>"notify"</a:t>
            </a:r>
            <a:r>
              <a:rPr kumimoji="1" lang="ja-JP" altLang="en-US" sz="1200" b="1" kern="1200" dirty="0" smtClean="0">
                <a:solidFill>
                  <a:schemeClr val="tx1"/>
                </a:solidFill>
                <a:effectLst/>
                <a:latin typeface="Arial" charset="0"/>
                <a:ea typeface="ＭＳ Ｐゴシック" pitchFamily="50" charset="-128"/>
                <a:cs typeface="+mn-cs"/>
              </a:rPr>
              <a:t>で指定された時にだけ実行するタスクを記述する</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 name: restart apache</a:t>
            </a:r>
          </a:p>
          <a:p>
            <a:r>
              <a:rPr kumimoji="1" lang="en-US" altLang="ja-JP" sz="1200" b="1" kern="1200" dirty="0" smtClean="0">
                <a:solidFill>
                  <a:schemeClr val="tx1"/>
                </a:solidFill>
                <a:effectLst/>
                <a:latin typeface="Arial" charset="0"/>
                <a:ea typeface="ＭＳ Ｐゴシック" pitchFamily="50" charset="-128"/>
                <a:cs typeface="+mn-cs"/>
              </a:rPr>
              <a:t>      service:</a:t>
            </a:r>
          </a:p>
          <a:p>
            <a:r>
              <a:rPr kumimoji="1" lang="en-US" altLang="ja-JP" sz="1200" b="1" kern="1200" dirty="0" smtClean="0">
                <a:solidFill>
                  <a:schemeClr val="tx1"/>
                </a:solidFill>
                <a:effectLst/>
                <a:latin typeface="Arial" charset="0"/>
                <a:ea typeface="ＭＳ Ｐゴシック" pitchFamily="50" charset="-128"/>
                <a:cs typeface="+mn-cs"/>
              </a:rPr>
              <a:t>        name: </a:t>
            </a:r>
            <a:r>
              <a:rPr kumimoji="1" lang="en-US" altLang="ja-JP" sz="1200" b="1" kern="1200" dirty="0" err="1" smtClean="0">
                <a:solidFill>
                  <a:schemeClr val="tx1"/>
                </a:solidFill>
                <a:effectLst/>
                <a:latin typeface="Arial" charset="0"/>
                <a:ea typeface="ＭＳ Ｐゴシック" pitchFamily="50" charset="-128"/>
                <a:cs typeface="+mn-cs"/>
              </a:rPr>
              <a:t>httpd</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state: restarted</a:t>
            </a:r>
          </a:p>
          <a:p>
            <a:r>
              <a:rPr kumimoji="1" lang="en-US" altLang="ja-JP" sz="1200" b="1" kern="1200" dirty="0" smtClean="0">
                <a:solidFill>
                  <a:schemeClr val="tx1"/>
                </a:solidFill>
                <a:effectLst/>
                <a:latin typeface="Arial" charset="0"/>
                <a:ea typeface="ＭＳ Ｐゴシック" pitchFamily="50" charset="-128"/>
                <a:cs typeface="+mn-cs"/>
              </a:rPr>
              <a:t>- hosts: databases</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remote_user</a:t>
            </a:r>
            <a:r>
              <a:rPr kumimoji="1" lang="en-US" altLang="ja-JP" sz="1200" b="1" kern="1200" dirty="0" smtClean="0">
                <a:solidFill>
                  <a:schemeClr val="tx1"/>
                </a:solidFill>
                <a:effectLst/>
                <a:latin typeface="Arial" charset="0"/>
                <a:ea typeface="ＭＳ Ｐゴシック" pitchFamily="50" charset="-128"/>
                <a:cs typeface="+mn-cs"/>
              </a:rPr>
              <a:t>: root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tasks:</a:t>
            </a:r>
          </a:p>
          <a:p>
            <a:r>
              <a:rPr kumimoji="1" lang="en-US" altLang="ja-JP" sz="1200" b="1" kern="1200" dirty="0" smtClean="0">
                <a:solidFill>
                  <a:schemeClr val="tx1"/>
                </a:solidFill>
                <a:effectLst/>
                <a:latin typeface="Arial" charset="0"/>
                <a:ea typeface="ＭＳ Ｐゴシック" pitchFamily="50" charset="-128"/>
                <a:cs typeface="+mn-cs"/>
              </a:rPr>
              <a:t>  - name: ensure </a:t>
            </a:r>
            <a:r>
              <a:rPr kumimoji="1" lang="en-US" altLang="ja-JP" sz="1200" b="1" kern="1200" dirty="0" err="1" smtClean="0">
                <a:solidFill>
                  <a:schemeClr val="tx1"/>
                </a:solidFill>
                <a:effectLst/>
                <a:latin typeface="Arial" charset="0"/>
                <a:ea typeface="ＭＳ Ｐゴシック" pitchFamily="50" charset="-128"/>
                <a:cs typeface="+mn-cs"/>
              </a:rPr>
              <a:t>postgresql</a:t>
            </a:r>
            <a:r>
              <a:rPr kumimoji="1" lang="en-US" altLang="ja-JP" sz="1200" b="1" kern="1200" dirty="0" smtClean="0">
                <a:solidFill>
                  <a:schemeClr val="tx1"/>
                </a:solidFill>
                <a:effectLst/>
                <a:latin typeface="Arial" charset="0"/>
                <a:ea typeface="ＭＳ Ｐゴシック" pitchFamily="50" charset="-128"/>
                <a:cs typeface="+mn-cs"/>
              </a:rPr>
              <a:t> is at the latest version</a:t>
            </a:r>
          </a:p>
          <a:p>
            <a:r>
              <a:rPr kumimoji="1" lang="en-US" altLang="ja-JP" sz="1200" b="1" kern="1200" dirty="0" smtClean="0">
                <a:solidFill>
                  <a:schemeClr val="tx1"/>
                </a:solidFill>
                <a:effectLst/>
                <a:latin typeface="Arial" charset="0"/>
                <a:ea typeface="ＭＳ Ｐゴシック" pitchFamily="50" charset="-128"/>
                <a:cs typeface="+mn-cs"/>
              </a:rPr>
              <a:t>    yum:</a:t>
            </a:r>
          </a:p>
          <a:p>
            <a:r>
              <a:rPr kumimoji="1" lang="en-US" altLang="ja-JP" sz="1200" b="1" kern="1200" dirty="0" smtClean="0">
                <a:solidFill>
                  <a:schemeClr val="tx1"/>
                </a:solidFill>
                <a:effectLst/>
                <a:latin typeface="Arial" charset="0"/>
                <a:ea typeface="ＭＳ Ｐゴシック" pitchFamily="50" charset="-128"/>
                <a:cs typeface="+mn-cs"/>
              </a:rPr>
              <a:t>      name: </a:t>
            </a:r>
            <a:r>
              <a:rPr kumimoji="1" lang="en-US" altLang="ja-JP" sz="1200" b="1" kern="1200" dirty="0" err="1" smtClean="0">
                <a:solidFill>
                  <a:schemeClr val="tx1"/>
                </a:solidFill>
                <a:effectLst/>
                <a:latin typeface="Arial" charset="0"/>
                <a:ea typeface="ＭＳ Ｐゴシック" pitchFamily="50" charset="-128"/>
                <a:cs typeface="+mn-cs"/>
              </a:rPr>
              <a:t>postgresql</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state: latest</a:t>
            </a:r>
          </a:p>
          <a:p>
            <a:r>
              <a:rPr kumimoji="1" lang="en-US" altLang="ja-JP" sz="1200" b="1" kern="1200" dirty="0" smtClean="0">
                <a:solidFill>
                  <a:schemeClr val="tx1"/>
                </a:solidFill>
                <a:effectLst/>
                <a:latin typeface="Arial" charset="0"/>
                <a:ea typeface="ＭＳ Ｐゴシック" pitchFamily="50" charset="-128"/>
                <a:cs typeface="+mn-cs"/>
              </a:rPr>
              <a:t>  - name: ensure that </a:t>
            </a:r>
            <a:r>
              <a:rPr kumimoji="1" lang="en-US" altLang="ja-JP" sz="1200" b="1" kern="1200" dirty="0" err="1" smtClean="0">
                <a:solidFill>
                  <a:schemeClr val="tx1"/>
                </a:solidFill>
                <a:effectLst/>
                <a:latin typeface="Arial" charset="0"/>
                <a:ea typeface="ＭＳ Ｐゴシック" pitchFamily="50" charset="-128"/>
                <a:cs typeface="+mn-cs"/>
              </a:rPr>
              <a:t>postgresql</a:t>
            </a:r>
            <a:r>
              <a:rPr kumimoji="1" lang="en-US" altLang="ja-JP" sz="1200" b="1" kern="1200" dirty="0" smtClean="0">
                <a:solidFill>
                  <a:schemeClr val="tx1"/>
                </a:solidFill>
                <a:effectLst/>
                <a:latin typeface="Arial" charset="0"/>
                <a:ea typeface="ＭＳ Ｐゴシック" pitchFamily="50" charset="-128"/>
                <a:cs typeface="+mn-cs"/>
              </a:rPr>
              <a:t> is started</a:t>
            </a:r>
          </a:p>
          <a:p>
            <a:r>
              <a:rPr kumimoji="1" lang="en-US" altLang="ja-JP" sz="1200" b="1" kern="1200" dirty="0" smtClean="0">
                <a:solidFill>
                  <a:schemeClr val="tx1"/>
                </a:solidFill>
                <a:effectLst/>
                <a:latin typeface="Arial" charset="0"/>
                <a:ea typeface="ＭＳ Ｐゴシック" pitchFamily="50" charset="-128"/>
                <a:cs typeface="+mn-cs"/>
              </a:rPr>
              <a:t>    service:</a:t>
            </a:r>
          </a:p>
          <a:p>
            <a:r>
              <a:rPr kumimoji="1" lang="en-US" altLang="ja-JP" sz="1200" b="1" kern="1200" dirty="0" smtClean="0">
                <a:solidFill>
                  <a:schemeClr val="tx1"/>
                </a:solidFill>
                <a:effectLst/>
                <a:latin typeface="Arial" charset="0"/>
                <a:ea typeface="ＭＳ Ｐゴシック" pitchFamily="50" charset="-128"/>
                <a:cs typeface="+mn-cs"/>
              </a:rPr>
              <a:t>      name: </a:t>
            </a:r>
            <a:r>
              <a:rPr kumimoji="1" lang="en-US" altLang="ja-JP" sz="1200" b="1" kern="1200" dirty="0" err="1" smtClean="0">
                <a:solidFill>
                  <a:schemeClr val="tx1"/>
                </a:solidFill>
                <a:effectLst/>
                <a:latin typeface="Arial" charset="0"/>
                <a:ea typeface="ＭＳ Ｐゴシック" pitchFamily="50" charset="-128"/>
                <a:cs typeface="+mn-cs"/>
              </a:rPr>
              <a:t>postgresql</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state: started</a:t>
            </a:r>
          </a:p>
          <a:p>
            <a:r>
              <a:rPr kumimoji="1" lang="en-US" altLang="ja-JP" sz="1200" b="1" kern="1200" dirty="0" smtClean="0">
                <a:solidFill>
                  <a:schemeClr val="tx1"/>
                </a:solidFill>
                <a:effectLst/>
                <a:latin typeface="Arial" charset="0"/>
                <a:ea typeface="ＭＳ Ｐゴシック" pitchFamily="50" charset="-128"/>
                <a:cs typeface="+mn-cs"/>
              </a:rPr>
              <a:t>```</a:t>
            </a:r>
            <a:endParaRPr kumimoji="1" lang="ja-JP" altLang="en-US" sz="1200" b="1" kern="1200" dirty="0" smtClean="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48</a:t>
            </a:fld>
            <a:endParaRPr lang="en-US" altLang="ja-JP"/>
          </a:p>
        </p:txBody>
      </p:sp>
    </p:spTree>
    <p:extLst>
      <p:ext uri="{BB962C8B-B14F-4D97-AF65-F5344CB8AC3E}">
        <p14:creationId xmlns:p14="http://schemas.microsoft.com/office/powerpoint/2010/main" val="30505974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今度こそプレイブック！！</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プレイブックとは</a:t>
            </a:r>
          </a:p>
          <a:p>
            <a:r>
              <a:rPr kumimoji="1" lang="ja-JP" altLang="en-US" sz="1200" b="1" kern="1200" dirty="0" smtClean="0">
                <a:solidFill>
                  <a:schemeClr val="tx1"/>
                </a:solidFill>
                <a:effectLst/>
                <a:latin typeface="Arial" charset="0"/>
                <a:ea typeface="ＭＳ Ｐゴシック" pitchFamily="50" charset="-128"/>
                <a:cs typeface="+mn-cs"/>
              </a:rPr>
              <a:t>ターゲットノード側で実行したい処理の流れを記載するファイルです。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もう少し正確に言うと、インベントリで定義された、それぞれのホストやグループに対して、</a:t>
            </a:r>
          </a:p>
          <a:p>
            <a:r>
              <a:rPr kumimoji="1" lang="ja-JP" altLang="en-US" sz="1200" b="1" kern="1200" dirty="0" smtClean="0">
                <a:solidFill>
                  <a:schemeClr val="tx1"/>
                </a:solidFill>
                <a:effectLst/>
                <a:latin typeface="Arial" charset="0"/>
                <a:ea typeface="ＭＳ Ｐゴシック" pitchFamily="50" charset="-128"/>
                <a:cs typeface="+mn-cs"/>
              </a:rPr>
              <a:t>実行したい</a:t>
            </a:r>
            <a:r>
              <a:rPr kumimoji="1" lang="en-US" altLang="ja-JP" sz="1200" b="1" kern="1200" dirty="0" smtClean="0">
                <a:solidFill>
                  <a:schemeClr val="tx1"/>
                </a:solidFill>
                <a:effectLst/>
                <a:latin typeface="Arial" charset="0"/>
                <a:ea typeface="ＭＳ Ｐゴシック" pitchFamily="50" charset="-128"/>
                <a:cs typeface="+mn-cs"/>
              </a:rPr>
              <a:t>Play</a:t>
            </a:r>
            <a:r>
              <a:rPr kumimoji="1" lang="ja-JP" altLang="en-US" sz="1200" b="1" kern="1200" dirty="0" smtClean="0">
                <a:solidFill>
                  <a:schemeClr val="tx1"/>
                </a:solidFill>
                <a:effectLst/>
                <a:latin typeface="Arial" charset="0"/>
                <a:ea typeface="ＭＳ Ｐゴシック" pitchFamily="50" charset="-128"/>
                <a:cs typeface="+mn-cs"/>
              </a:rPr>
              <a:t>と呼ばれる処理群を、配列として並べたものになります。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 Playbook</a:t>
            </a:r>
          </a:p>
          <a:p>
            <a:r>
              <a:rPr kumimoji="1" lang="en-US" altLang="ja-JP" sz="1200" b="1" kern="1200" dirty="0" smtClean="0">
                <a:solidFill>
                  <a:schemeClr val="tx1"/>
                </a:solidFill>
                <a:effectLst/>
                <a:latin typeface="Arial" charset="0"/>
                <a:ea typeface="ＭＳ Ｐゴシック" pitchFamily="50" charset="-128"/>
                <a:cs typeface="+mn-cs"/>
              </a:rPr>
              <a:t>- hosts: webservers # Targets</a:t>
            </a:r>
            <a:r>
              <a:rPr kumimoji="1" lang="ja-JP" altLang="en-US" sz="1200" b="1" kern="1200" dirty="0" smtClean="0">
                <a:solidFill>
                  <a:schemeClr val="tx1"/>
                </a:solidFill>
                <a:effectLst/>
                <a:latin typeface="Arial" charset="0"/>
                <a:ea typeface="ＭＳ Ｐゴシック" pitchFamily="50" charset="-128"/>
                <a:cs typeface="+mn-cs"/>
              </a:rPr>
              <a:t>セクション：ターゲットノードを指定する</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remote_user</a:t>
            </a:r>
            <a:r>
              <a:rPr kumimoji="1" lang="en-US" altLang="ja-JP" sz="1200" b="1" kern="1200" dirty="0" smtClean="0">
                <a:solidFill>
                  <a:schemeClr val="tx1"/>
                </a:solidFill>
                <a:effectLst/>
                <a:latin typeface="Arial" charset="0"/>
                <a:ea typeface="ＭＳ Ｐゴシック" pitchFamily="50" charset="-128"/>
                <a:cs typeface="+mn-cs"/>
              </a:rPr>
              <a:t>: root</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vars</a:t>
            </a:r>
            <a:r>
              <a:rPr kumimoji="1" lang="en-US" altLang="ja-JP" sz="1200" b="1" kern="1200" dirty="0" smtClean="0">
                <a:solidFill>
                  <a:schemeClr val="tx1"/>
                </a:solidFill>
                <a:effectLst/>
                <a:latin typeface="Arial" charset="0"/>
                <a:ea typeface="ＭＳ Ｐゴシック" pitchFamily="50" charset="-128"/>
                <a:cs typeface="+mn-cs"/>
              </a:rPr>
              <a:t>:             # </a:t>
            </a:r>
            <a:r>
              <a:rPr kumimoji="1" lang="en-US" altLang="ja-JP" sz="1200" b="1" kern="1200" dirty="0" err="1" smtClean="0">
                <a:solidFill>
                  <a:schemeClr val="tx1"/>
                </a:solidFill>
                <a:effectLst/>
                <a:latin typeface="Arial" charset="0"/>
                <a:ea typeface="ＭＳ Ｐゴシック" pitchFamily="50" charset="-128"/>
                <a:cs typeface="+mn-cs"/>
              </a:rPr>
              <a:t>Vars</a:t>
            </a:r>
            <a:r>
              <a:rPr kumimoji="1" lang="ja-JP" altLang="en-US" sz="1200" b="1" kern="1200" dirty="0" smtClean="0">
                <a:solidFill>
                  <a:schemeClr val="tx1"/>
                </a:solidFill>
                <a:effectLst/>
                <a:latin typeface="Arial" charset="0"/>
                <a:ea typeface="ＭＳ Ｐゴシック" pitchFamily="50" charset="-128"/>
                <a:cs typeface="+mn-cs"/>
              </a:rPr>
              <a:t>セクション：変数群を定義する</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http_port</a:t>
            </a:r>
            <a:r>
              <a:rPr kumimoji="1" lang="en-US" altLang="ja-JP" sz="1200" b="1" kern="1200" dirty="0" smtClean="0">
                <a:solidFill>
                  <a:schemeClr val="tx1"/>
                </a:solidFill>
                <a:effectLst/>
                <a:latin typeface="Arial" charset="0"/>
                <a:ea typeface="ＭＳ Ｐゴシック" pitchFamily="50" charset="-128"/>
                <a:cs typeface="+mn-cs"/>
              </a:rPr>
              <a:t>: 80</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max_clients</a:t>
            </a:r>
            <a:r>
              <a:rPr kumimoji="1" lang="en-US" altLang="ja-JP" sz="1200" b="1" kern="1200" dirty="0" smtClean="0">
                <a:solidFill>
                  <a:schemeClr val="tx1"/>
                </a:solidFill>
                <a:effectLst/>
                <a:latin typeface="Arial" charset="0"/>
                <a:ea typeface="ＭＳ Ｐゴシック" pitchFamily="50" charset="-128"/>
                <a:cs typeface="+mn-cs"/>
              </a:rPr>
              <a:t>: 200</a:t>
            </a:r>
          </a:p>
          <a:p>
            <a:r>
              <a:rPr kumimoji="1" lang="en-US" altLang="ja-JP" sz="1200" b="1" kern="1200" dirty="0" smtClean="0">
                <a:solidFill>
                  <a:schemeClr val="tx1"/>
                </a:solidFill>
                <a:effectLst/>
                <a:latin typeface="Arial" charset="0"/>
                <a:ea typeface="ＭＳ Ｐゴシック" pitchFamily="50" charset="-128"/>
                <a:cs typeface="+mn-cs"/>
              </a:rPr>
              <a:t>  tasks:            # Tasks</a:t>
            </a:r>
            <a:r>
              <a:rPr kumimoji="1" lang="ja-JP" altLang="en-US" sz="1200" b="1" kern="1200" dirty="0" smtClean="0">
                <a:solidFill>
                  <a:schemeClr val="tx1"/>
                </a:solidFill>
                <a:effectLst/>
                <a:latin typeface="Arial" charset="0"/>
                <a:ea typeface="ＭＳ Ｐゴシック" pitchFamily="50" charset="-128"/>
                <a:cs typeface="+mn-cs"/>
              </a:rPr>
              <a:t>セクション：実行したいタスク（処理）を記述する</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 name: ensure apache is at the latest version</a:t>
            </a:r>
          </a:p>
          <a:p>
            <a:r>
              <a:rPr kumimoji="1" lang="en-US" altLang="ja-JP" sz="1200" b="1" kern="1200" dirty="0" smtClean="0">
                <a:solidFill>
                  <a:schemeClr val="tx1"/>
                </a:solidFill>
                <a:effectLst/>
                <a:latin typeface="Arial" charset="0"/>
                <a:ea typeface="ＭＳ Ｐゴシック" pitchFamily="50" charset="-128"/>
                <a:cs typeface="+mn-cs"/>
              </a:rPr>
              <a:t>    yum:</a:t>
            </a:r>
          </a:p>
          <a:p>
            <a:r>
              <a:rPr kumimoji="1" lang="en-US" altLang="ja-JP" sz="1200" b="1" kern="1200" dirty="0" smtClean="0">
                <a:solidFill>
                  <a:schemeClr val="tx1"/>
                </a:solidFill>
                <a:effectLst/>
                <a:latin typeface="Arial" charset="0"/>
                <a:ea typeface="ＭＳ Ｐゴシック" pitchFamily="50" charset="-128"/>
                <a:cs typeface="+mn-cs"/>
              </a:rPr>
              <a:t>      name: </a:t>
            </a:r>
            <a:r>
              <a:rPr kumimoji="1" lang="en-US" altLang="ja-JP" sz="1200" b="1" kern="1200" dirty="0" err="1" smtClean="0">
                <a:solidFill>
                  <a:schemeClr val="tx1"/>
                </a:solidFill>
                <a:effectLst/>
                <a:latin typeface="Arial" charset="0"/>
                <a:ea typeface="ＭＳ Ｐゴシック" pitchFamily="50" charset="-128"/>
                <a:cs typeface="+mn-cs"/>
              </a:rPr>
              <a:t>httpd</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state: latest</a:t>
            </a:r>
          </a:p>
          <a:p>
            <a:r>
              <a:rPr kumimoji="1" lang="en-US" altLang="ja-JP" sz="1200" b="1" kern="1200" dirty="0" smtClean="0">
                <a:solidFill>
                  <a:schemeClr val="tx1"/>
                </a:solidFill>
                <a:effectLst/>
                <a:latin typeface="Arial" charset="0"/>
                <a:ea typeface="ＭＳ Ｐゴシック" pitchFamily="50" charset="-128"/>
                <a:cs typeface="+mn-cs"/>
              </a:rPr>
              <a:t>  - name: write the apache </a:t>
            </a:r>
            <a:r>
              <a:rPr kumimoji="1" lang="en-US" altLang="ja-JP" sz="1200" b="1" kern="1200" dirty="0" err="1" smtClean="0">
                <a:solidFill>
                  <a:schemeClr val="tx1"/>
                </a:solidFill>
                <a:effectLst/>
                <a:latin typeface="Arial" charset="0"/>
                <a:ea typeface="ＭＳ Ｐゴシック" pitchFamily="50" charset="-128"/>
                <a:cs typeface="+mn-cs"/>
              </a:rPr>
              <a:t>config</a:t>
            </a:r>
            <a:r>
              <a:rPr kumimoji="1" lang="en-US" altLang="ja-JP" sz="1200" b="1" kern="1200" dirty="0" smtClean="0">
                <a:solidFill>
                  <a:schemeClr val="tx1"/>
                </a:solidFill>
                <a:effectLst/>
                <a:latin typeface="Arial" charset="0"/>
                <a:ea typeface="ＭＳ Ｐゴシック" pitchFamily="50" charset="-128"/>
                <a:cs typeface="+mn-cs"/>
              </a:rPr>
              <a:t> file</a:t>
            </a:r>
          </a:p>
          <a:p>
            <a:r>
              <a:rPr kumimoji="1" lang="en-US" altLang="ja-JP" sz="1200" b="1" kern="1200" dirty="0" smtClean="0">
                <a:solidFill>
                  <a:schemeClr val="tx1"/>
                </a:solidFill>
                <a:effectLst/>
                <a:latin typeface="Arial" charset="0"/>
                <a:ea typeface="ＭＳ Ｐゴシック" pitchFamily="50" charset="-128"/>
                <a:cs typeface="+mn-cs"/>
              </a:rPr>
              <a:t>    template:</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src</a:t>
            </a:r>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srv</a:t>
            </a:r>
            <a:r>
              <a:rPr kumimoji="1" lang="en-US" altLang="ja-JP" sz="1200" b="1" kern="1200" dirty="0" smtClean="0">
                <a:solidFill>
                  <a:schemeClr val="tx1"/>
                </a:solidFill>
                <a:effectLst/>
                <a:latin typeface="Arial" charset="0"/>
                <a:ea typeface="ＭＳ Ｐゴシック" pitchFamily="50" charset="-128"/>
                <a:cs typeface="+mn-cs"/>
              </a:rPr>
              <a:t>/httpd.j2</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dest</a:t>
            </a:r>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etc</a:t>
            </a:r>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httpd.conf</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notify:</a:t>
            </a:r>
          </a:p>
          <a:p>
            <a:r>
              <a:rPr kumimoji="1" lang="en-US" altLang="ja-JP" sz="1200" b="1" kern="1200" dirty="0" smtClean="0">
                <a:solidFill>
                  <a:schemeClr val="tx1"/>
                </a:solidFill>
                <a:effectLst/>
                <a:latin typeface="Arial" charset="0"/>
                <a:ea typeface="ＭＳ Ｐゴシック" pitchFamily="50" charset="-128"/>
                <a:cs typeface="+mn-cs"/>
              </a:rPr>
              <a:t>    - restart apache</a:t>
            </a:r>
          </a:p>
          <a:p>
            <a:r>
              <a:rPr kumimoji="1" lang="en-US" altLang="ja-JP" sz="1200" b="1" kern="1200" dirty="0" smtClean="0">
                <a:solidFill>
                  <a:schemeClr val="tx1"/>
                </a:solidFill>
                <a:effectLst/>
                <a:latin typeface="Arial" charset="0"/>
                <a:ea typeface="ＭＳ Ｐゴシック" pitchFamily="50" charset="-128"/>
                <a:cs typeface="+mn-cs"/>
              </a:rPr>
              <a:t>  - name: ensure apache is running</a:t>
            </a:r>
          </a:p>
          <a:p>
            <a:r>
              <a:rPr kumimoji="1" lang="en-US" altLang="ja-JP" sz="1200" b="1" kern="1200" dirty="0" smtClean="0">
                <a:solidFill>
                  <a:schemeClr val="tx1"/>
                </a:solidFill>
                <a:effectLst/>
                <a:latin typeface="Arial" charset="0"/>
                <a:ea typeface="ＭＳ Ｐゴシック" pitchFamily="50" charset="-128"/>
                <a:cs typeface="+mn-cs"/>
              </a:rPr>
              <a:t>    service:</a:t>
            </a:r>
          </a:p>
          <a:p>
            <a:r>
              <a:rPr kumimoji="1" lang="en-US" altLang="ja-JP" sz="1200" b="1" kern="1200" dirty="0" smtClean="0">
                <a:solidFill>
                  <a:schemeClr val="tx1"/>
                </a:solidFill>
                <a:effectLst/>
                <a:latin typeface="Arial" charset="0"/>
                <a:ea typeface="ＭＳ Ｐゴシック" pitchFamily="50" charset="-128"/>
                <a:cs typeface="+mn-cs"/>
              </a:rPr>
              <a:t>      name: </a:t>
            </a:r>
            <a:r>
              <a:rPr kumimoji="1" lang="en-US" altLang="ja-JP" sz="1200" b="1" kern="1200" dirty="0" err="1" smtClean="0">
                <a:solidFill>
                  <a:schemeClr val="tx1"/>
                </a:solidFill>
                <a:effectLst/>
                <a:latin typeface="Arial" charset="0"/>
                <a:ea typeface="ＭＳ Ｐゴシック" pitchFamily="50" charset="-128"/>
                <a:cs typeface="+mn-cs"/>
              </a:rPr>
              <a:t>httpd</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state: started</a:t>
            </a:r>
          </a:p>
          <a:p>
            <a:r>
              <a:rPr kumimoji="1" lang="en-US" altLang="ja-JP" sz="1200" b="1" kern="1200" dirty="0" smtClean="0">
                <a:solidFill>
                  <a:schemeClr val="tx1"/>
                </a:solidFill>
                <a:effectLst/>
                <a:latin typeface="Arial" charset="0"/>
                <a:ea typeface="ＭＳ Ｐゴシック" pitchFamily="50" charset="-128"/>
                <a:cs typeface="+mn-cs"/>
              </a:rPr>
              <a:t>  handlers:         # Handlers</a:t>
            </a:r>
            <a:r>
              <a:rPr kumimoji="1" lang="ja-JP" altLang="en-US" sz="1200" b="1" kern="1200" dirty="0" smtClean="0">
                <a:solidFill>
                  <a:schemeClr val="tx1"/>
                </a:solidFill>
                <a:effectLst/>
                <a:latin typeface="Arial" charset="0"/>
                <a:ea typeface="ＭＳ Ｐゴシック" pitchFamily="50" charset="-128"/>
                <a:cs typeface="+mn-cs"/>
              </a:rPr>
              <a:t>セクション：↑</a:t>
            </a:r>
            <a:r>
              <a:rPr kumimoji="1" lang="en-US" altLang="ja-JP" sz="1200" b="1" kern="1200" dirty="0" smtClean="0">
                <a:solidFill>
                  <a:schemeClr val="tx1"/>
                </a:solidFill>
                <a:effectLst/>
                <a:latin typeface="Arial" charset="0"/>
                <a:ea typeface="ＭＳ Ｐゴシック" pitchFamily="50" charset="-128"/>
                <a:cs typeface="+mn-cs"/>
              </a:rPr>
              <a:t>"notify"</a:t>
            </a:r>
            <a:r>
              <a:rPr kumimoji="1" lang="ja-JP" altLang="en-US" sz="1200" b="1" kern="1200" dirty="0" smtClean="0">
                <a:solidFill>
                  <a:schemeClr val="tx1"/>
                </a:solidFill>
                <a:effectLst/>
                <a:latin typeface="Arial" charset="0"/>
                <a:ea typeface="ＭＳ Ｐゴシック" pitchFamily="50" charset="-128"/>
                <a:cs typeface="+mn-cs"/>
              </a:rPr>
              <a:t>で指定された時にだけ実行するタスクを記述する</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 name: restart apache</a:t>
            </a:r>
          </a:p>
          <a:p>
            <a:r>
              <a:rPr kumimoji="1" lang="en-US" altLang="ja-JP" sz="1200" b="1" kern="1200" dirty="0" smtClean="0">
                <a:solidFill>
                  <a:schemeClr val="tx1"/>
                </a:solidFill>
                <a:effectLst/>
                <a:latin typeface="Arial" charset="0"/>
                <a:ea typeface="ＭＳ Ｐゴシック" pitchFamily="50" charset="-128"/>
                <a:cs typeface="+mn-cs"/>
              </a:rPr>
              <a:t>      service:</a:t>
            </a:r>
          </a:p>
          <a:p>
            <a:r>
              <a:rPr kumimoji="1" lang="en-US" altLang="ja-JP" sz="1200" b="1" kern="1200" dirty="0" smtClean="0">
                <a:solidFill>
                  <a:schemeClr val="tx1"/>
                </a:solidFill>
                <a:effectLst/>
                <a:latin typeface="Arial" charset="0"/>
                <a:ea typeface="ＭＳ Ｐゴシック" pitchFamily="50" charset="-128"/>
                <a:cs typeface="+mn-cs"/>
              </a:rPr>
              <a:t>        name: </a:t>
            </a:r>
            <a:r>
              <a:rPr kumimoji="1" lang="en-US" altLang="ja-JP" sz="1200" b="1" kern="1200" dirty="0" err="1" smtClean="0">
                <a:solidFill>
                  <a:schemeClr val="tx1"/>
                </a:solidFill>
                <a:effectLst/>
                <a:latin typeface="Arial" charset="0"/>
                <a:ea typeface="ＭＳ Ｐゴシック" pitchFamily="50" charset="-128"/>
                <a:cs typeface="+mn-cs"/>
              </a:rPr>
              <a:t>httpd</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state: restarted</a:t>
            </a:r>
          </a:p>
          <a:p>
            <a:r>
              <a:rPr kumimoji="1" lang="en-US" altLang="ja-JP" sz="1200" b="1" kern="1200" dirty="0" smtClean="0">
                <a:solidFill>
                  <a:schemeClr val="tx1"/>
                </a:solidFill>
                <a:effectLst/>
                <a:latin typeface="Arial" charset="0"/>
                <a:ea typeface="ＭＳ Ｐゴシック" pitchFamily="50" charset="-128"/>
                <a:cs typeface="+mn-cs"/>
              </a:rPr>
              <a:t>- hosts: databases</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remote_user</a:t>
            </a:r>
            <a:r>
              <a:rPr kumimoji="1" lang="en-US" altLang="ja-JP" sz="1200" b="1" kern="1200" dirty="0" smtClean="0">
                <a:solidFill>
                  <a:schemeClr val="tx1"/>
                </a:solidFill>
                <a:effectLst/>
                <a:latin typeface="Arial" charset="0"/>
                <a:ea typeface="ＭＳ Ｐゴシック" pitchFamily="50" charset="-128"/>
                <a:cs typeface="+mn-cs"/>
              </a:rPr>
              <a:t>: root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tasks:</a:t>
            </a:r>
          </a:p>
          <a:p>
            <a:r>
              <a:rPr kumimoji="1" lang="en-US" altLang="ja-JP" sz="1200" b="1" kern="1200" dirty="0" smtClean="0">
                <a:solidFill>
                  <a:schemeClr val="tx1"/>
                </a:solidFill>
                <a:effectLst/>
                <a:latin typeface="Arial" charset="0"/>
                <a:ea typeface="ＭＳ Ｐゴシック" pitchFamily="50" charset="-128"/>
                <a:cs typeface="+mn-cs"/>
              </a:rPr>
              <a:t>  - name: ensure </a:t>
            </a:r>
            <a:r>
              <a:rPr kumimoji="1" lang="en-US" altLang="ja-JP" sz="1200" b="1" kern="1200" dirty="0" err="1" smtClean="0">
                <a:solidFill>
                  <a:schemeClr val="tx1"/>
                </a:solidFill>
                <a:effectLst/>
                <a:latin typeface="Arial" charset="0"/>
                <a:ea typeface="ＭＳ Ｐゴシック" pitchFamily="50" charset="-128"/>
                <a:cs typeface="+mn-cs"/>
              </a:rPr>
              <a:t>postgresql</a:t>
            </a:r>
            <a:r>
              <a:rPr kumimoji="1" lang="en-US" altLang="ja-JP" sz="1200" b="1" kern="1200" dirty="0" smtClean="0">
                <a:solidFill>
                  <a:schemeClr val="tx1"/>
                </a:solidFill>
                <a:effectLst/>
                <a:latin typeface="Arial" charset="0"/>
                <a:ea typeface="ＭＳ Ｐゴシック" pitchFamily="50" charset="-128"/>
                <a:cs typeface="+mn-cs"/>
              </a:rPr>
              <a:t> is at the latest version</a:t>
            </a:r>
          </a:p>
          <a:p>
            <a:r>
              <a:rPr kumimoji="1" lang="en-US" altLang="ja-JP" sz="1200" b="1" kern="1200" dirty="0" smtClean="0">
                <a:solidFill>
                  <a:schemeClr val="tx1"/>
                </a:solidFill>
                <a:effectLst/>
                <a:latin typeface="Arial" charset="0"/>
                <a:ea typeface="ＭＳ Ｐゴシック" pitchFamily="50" charset="-128"/>
                <a:cs typeface="+mn-cs"/>
              </a:rPr>
              <a:t>    yum:</a:t>
            </a:r>
          </a:p>
          <a:p>
            <a:r>
              <a:rPr kumimoji="1" lang="en-US" altLang="ja-JP" sz="1200" b="1" kern="1200" dirty="0" smtClean="0">
                <a:solidFill>
                  <a:schemeClr val="tx1"/>
                </a:solidFill>
                <a:effectLst/>
                <a:latin typeface="Arial" charset="0"/>
                <a:ea typeface="ＭＳ Ｐゴシック" pitchFamily="50" charset="-128"/>
                <a:cs typeface="+mn-cs"/>
              </a:rPr>
              <a:t>      name: </a:t>
            </a:r>
            <a:r>
              <a:rPr kumimoji="1" lang="en-US" altLang="ja-JP" sz="1200" b="1" kern="1200" dirty="0" err="1" smtClean="0">
                <a:solidFill>
                  <a:schemeClr val="tx1"/>
                </a:solidFill>
                <a:effectLst/>
                <a:latin typeface="Arial" charset="0"/>
                <a:ea typeface="ＭＳ Ｐゴシック" pitchFamily="50" charset="-128"/>
                <a:cs typeface="+mn-cs"/>
              </a:rPr>
              <a:t>postgresql</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state: latest</a:t>
            </a:r>
          </a:p>
          <a:p>
            <a:r>
              <a:rPr kumimoji="1" lang="en-US" altLang="ja-JP" sz="1200" b="1" kern="1200" dirty="0" smtClean="0">
                <a:solidFill>
                  <a:schemeClr val="tx1"/>
                </a:solidFill>
                <a:effectLst/>
                <a:latin typeface="Arial" charset="0"/>
                <a:ea typeface="ＭＳ Ｐゴシック" pitchFamily="50" charset="-128"/>
                <a:cs typeface="+mn-cs"/>
              </a:rPr>
              <a:t>  - name: ensure that </a:t>
            </a:r>
            <a:r>
              <a:rPr kumimoji="1" lang="en-US" altLang="ja-JP" sz="1200" b="1" kern="1200" dirty="0" err="1" smtClean="0">
                <a:solidFill>
                  <a:schemeClr val="tx1"/>
                </a:solidFill>
                <a:effectLst/>
                <a:latin typeface="Arial" charset="0"/>
                <a:ea typeface="ＭＳ Ｐゴシック" pitchFamily="50" charset="-128"/>
                <a:cs typeface="+mn-cs"/>
              </a:rPr>
              <a:t>postgresql</a:t>
            </a:r>
            <a:r>
              <a:rPr kumimoji="1" lang="en-US" altLang="ja-JP" sz="1200" b="1" kern="1200" dirty="0" smtClean="0">
                <a:solidFill>
                  <a:schemeClr val="tx1"/>
                </a:solidFill>
                <a:effectLst/>
                <a:latin typeface="Arial" charset="0"/>
                <a:ea typeface="ＭＳ Ｐゴシック" pitchFamily="50" charset="-128"/>
                <a:cs typeface="+mn-cs"/>
              </a:rPr>
              <a:t> is started</a:t>
            </a:r>
          </a:p>
          <a:p>
            <a:r>
              <a:rPr kumimoji="1" lang="en-US" altLang="ja-JP" sz="1200" b="1" kern="1200" dirty="0" smtClean="0">
                <a:solidFill>
                  <a:schemeClr val="tx1"/>
                </a:solidFill>
                <a:effectLst/>
                <a:latin typeface="Arial" charset="0"/>
                <a:ea typeface="ＭＳ Ｐゴシック" pitchFamily="50" charset="-128"/>
                <a:cs typeface="+mn-cs"/>
              </a:rPr>
              <a:t>    service:</a:t>
            </a:r>
          </a:p>
          <a:p>
            <a:r>
              <a:rPr kumimoji="1" lang="en-US" altLang="ja-JP" sz="1200" b="1" kern="1200" dirty="0" smtClean="0">
                <a:solidFill>
                  <a:schemeClr val="tx1"/>
                </a:solidFill>
                <a:effectLst/>
                <a:latin typeface="Arial" charset="0"/>
                <a:ea typeface="ＭＳ Ｐゴシック" pitchFamily="50" charset="-128"/>
                <a:cs typeface="+mn-cs"/>
              </a:rPr>
              <a:t>      name: </a:t>
            </a:r>
            <a:r>
              <a:rPr kumimoji="1" lang="en-US" altLang="ja-JP" sz="1200" b="1" kern="1200" dirty="0" err="1" smtClean="0">
                <a:solidFill>
                  <a:schemeClr val="tx1"/>
                </a:solidFill>
                <a:effectLst/>
                <a:latin typeface="Arial" charset="0"/>
                <a:ea typeface="ＭＳ Ｐゴシック" pitchFamily="50" charset="-128"/>
                <a:cs typeface="+mn-cs"/>
              </a:rPr>
              <a:t>postgresql</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state: started</a:t>
            </a:r>
          </a:p>
          <a:p>
            <a:r>
              <a:rPr kumimoji="1" lang="en-US" altLang="ja-JP" sz="1200" b="1" kern="1200" dirty="0" smtClean="0">
                <a:solidFill>
                  <a:schemeClr val="tx1"/>
                </a:solidFill>
                <a:effectLst/>
                <a:latin typeface="Arial" charset="0"/>
                <a:ea typeface="ＭＳ Ｐゴシック" pitchFamily="50" charset="-128"/>
                <a:cs typeface="+mn-cs"/>
              </a:rPr>
              <a:t>```</a:t>
            </a:r>
            <a:endParaRPr kumimoji="1" lang="ja-JP" altLang="en-US" sz="1200" b="1" kern="1200" dirty="0" smtClean="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49</a:t>
            </a:fld>
            <a:endParaRPr lang="en-US" altLang="ja-JP"/>
          </a:p>
        </p:txBody>
      </p:sp>
    </p:spTree>
    <p:extLst>
      <p:ext uri="{BB962C8B-B14F-4D97-AF65-F5344CB8AC3E}">
        <p14:creationId xmlns:p14="http://schemas.microsoft.com/office/powerpoint/2010/main" val="3751878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a:t>
            </a:fld>
            <a:endParaRPr lang="en-US" altLang="ja-JP"/>
          </a:p>
        </p:txBody>
      </p:sp>
    </p:spTree>
    <p:extLst>
      <p:ext uri="{BB962C8B-B14F-4D97-AF65-F5344CB8AC3E}">
        <p14:creationId xmlns:p14="http://schemas.microsoft.com/office/powerpoint/2010/main" val="20004500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今度こそプレイブック！！</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プレイブックとは</a:t>
            </a:r>
          </a:p>
          <a:p>
            <a:r>
              <a:rPr kumimoji="1" lang="ja-JP" altLang="en-US" sz="1200" b="1" kern="1200" dirty="0" smtClean="0">
                <a:solidFill>
                  <a:schemeClr val="tx1"/>
                </a:solidFill>
                <a:effectLst/>
                <a:latin typeface="Arial" charset="0"/>
                <a:ea typeface="ＭＳ Ｐゴシック" pitchFamily="50" charset="-128"/>
                <a:cs typeface="+mn-cs"/>
              </a:rPr>
              <a:t>ターゲットノード側で実行したい処理の流れを記載するファイルです。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もう少し正確に言うと、インベントリで定義された、それぞれのホストやグループに対して、</a:t>
            </a:r>
          </a:p>
          <a:p>
            <a:r>
              <a:rPr kumimoji="1" lang="ja-JP" altLang="en-US" sz="1200" b="1" kern="1200" dirty="0" smtClean="0">
                <a:solidFill>
                  <a:schemeClr val="tx1"/>
                </a:solidFill>
                <a:effectLst/>
                <a:latin typeface="Arial" charset="0"/>
                <a:ea typeface="ＭＳ Ｐゴシック" pitchFamily="50" charset="-128"/>
                <a:cs typeface="+mn-cs"/>
              </a:rPr>
              <a:t>実行したい</a:t>
            </a:r>
            <a:r>
              <a:rPr kumimoji="1" lang="en-US" altLang="ja-JP" sz="1200" b="1" kern="1200" dirty="0" smtClean="0">
                <a:solidFill>
                  <a:schemeClr val="tx1"/>
                </a:solidFill>
                <a:effectLst/>
                <a:latin typeface="Arial" charset="0"/>
                <a:ea typeface="ＭＳ Ｐゴシック" pitchFamily="50" charset="-128"/>
                <a:cs typeface="+mn-cs"/>
              </a:rPr>
              <a:t>Play</a:t>
            </a:r>
            <a:r>
              <a:rPr kumimoji="1" lang="ja-JP" altLang="en-US" sz="1200" b="1" kern="1200" dirty="0" smtClean="0">
                <a:solidFill>
                  <a:schemeClr val="tx1"/>
                </a:solidFill>
                <a:effectLst/>
                <a:latin typeface="Arial" charset="0"/>
                <a:ea typeface="ＭＳ Ｐゴシック" pitchFamily="50" charset="-128"/>
                <a:cs typeface="+mn-cs"/>
              </a:rPr>
              <a:t>と呼ばれる処理群を、配列として並べたものになります。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 Playbook</a:t>
            </a:r>
          </a:p>
          <a:p>
            <a:r>
              <a:rPr kumimoji="1" lang="en-US" altLang="ja-JP" sz="1200" b="1" kern="1200" dirty="0" smtClean="0">
                <a:solidFill>
                  <a:schemeClr val="tx1"/>
                </a:solidFill>
                <a:effectLst/>
                <a:latin typeface="Arial" charset="0"/>
                <a:ea typeface="ＭＳ Ｐゴシック" pitchFamily="50" charset="-128"/>
                <a:cs typeface="+mn-cs"/>
              </a:rPr>
              <a:t>- hosts: webservers # Targets</a:t>
            </a:r>
            <a:r>
              <a:rPr kumimoji="1" lang="ja-JP" altLang="en-US" sz="1200" b="1" kern="1200" dirty="0" smtClean="0">
                <a:solidFill>
                  <a:schemeClr val="tx1"/>
                </a:solidFill>
                <a:effectLst/>
                <a:latin typeface="Arial" charset="0"/>
                <a:ea typeface="ＭＳ Ｐゴシック" pitchFamily="50" charset="-128"/>
                <a:cs typeface="+mn-cs"/>
              </a:rPr>
              <a:t>セクション：ターゲットノードを指定する</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remote_user</a:t>
            </a:r>
            <a:r>
              <a:rPr kumimoji="1" lang="en-US" altLang="ja-JP" sz="1200" b="1" kern="1200" dirty="0" smtClean="0">
                <a:solidFill>
                  <a:schemeClr val="tx1"/>
                </a:solidFill>
                <a:effectLst/>
                <a:latin typeface="Arial" charset="0"/>
                <a:ea typeface="ＭＳ Ｐゴシック" pitchFamily="50" charset="-128"/>
                <a:cs typeface="+mn-cs"/>
              </a:rPr>
              <a:t>: root</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vars</a:t>
            </a:r>
            <a:r>
              <a:rPr kumimoji="1" lang="en-US" altLang="ja-JP" sz="1200" b="1" kern="1200" dirty="0" smtClean="0">
                <a:solidFill>
                  <a:schemeClr val="tx1"/>
                </a:solidFill>
                <a:effectLst/>
                <a:latin typeface="Arial" charset="0"/>
                <a:ea typeface="ＭＳ Ｐゴシック" pitchFamily="50" charset="-128"/>
                <a:cs typeface="+mn-cs"/>
              </a:rPr>
              <a:t>:             # </a:t>
            </a:r>
            <a:r>
              <a:rPr kumimoji="1" lang="en-US" altLang="ja-JP" sz="1200" b="1" kern="1200" dirty="0" err="1" smtClean="0">
                <a:solidFill>
                  <a:schemeClr val="tx1"/>
                </a:solidFill>
                <a:effectLst/>
                <a:latin typeface="Arial" charset="0"/>
                <a:ea typeface="ＭＳ Ｐゴシック" pitchFamily="50" charset="-128"/>
                <a:cs typeface="+mn-cs"/>
              </a:rPr>
              <a:t>Vars</a:t>
            </a:r>
            <a:r>
              <a:rPr kumimoji="1" lang="ja-JP" altLang="en-US" sz="1200" b="1" kern="1200" dirty="0" smtClean="0">
                <a:solidFill>
                  <a:schemeClr val="tx1"/>
                </a:solidFill>
                <a:effectLst/>
                <a:latin typeface="Arial" charset="0"/>
                <a:ea typeface="ＭＳ Ｐゴシック" pitchFamily="50" charset="-128"/>
                <a:cs typeface="+mn-cs"/>
              </a:rPr>
              <a:t>セクション：変数群を定義する</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http_port</a:t>
            </a:r>
            <a:r>
              <a:rPr kumimoji="1" lang="en-US" altLang="ja-JP" sz="1200" b="1" kern="1200" dirty="0" smtClean="0">
                <a:solidFill>
                  <a:schemeClr val="tx1"/>
                </a:solidFill>
                <a:effectLst/>
                <a:latin typeface="Arial" charset="0"/>
                <a:ea typeface="ＭＳ Ｐゴシック" pitchFamily="50" charset="-128"/>
                <a:cs typeface="+mn-cs"/>
              </a:rPr>
              <a:t>: 80</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max_clients</a:t>
            </a:r>
            <a:r>
              <a:rPr kumimoji="1" lang="en-US" altLang="ja-JP" sz="1200" b="1" kern="1200" dirty="0" smtClean="0">
                <a:solidFill>
                  <a:schemeClr val="tx1"/>
                </a:solidFill>
                <a:effectLst/>
                <a:latin typeface="Arial" charset="0"/>
                <a:ea typeface="ＭＳ Ｐゴシック" pitchFamily="50" charset="-128"/>
                <a:cs typeface="+mn-cs"/>
              </a:rPr>
              <a:t>: 200</a:t>
            </a:r>
          </a:p>
          <a:p>
            <a:r>
              <a:rPr kumimoji="1" lang="en-US" altLang="ja-JP" sz="1200" b="1" kern="1200" dirty="0" smtClean="0">
                <a:solidFill>
                  <a:schemeClr val="tx1"/>
                </a:solidFill>
                <a:effectLst/>
                <a:latin typeface="Arial" charset="0"/>
                <a:ea typeface="ＭＳ Ｐゴシック" pitchFamily="50" charset="-128"/>
                <a:cs typeface="+mn-cs"/>
              </a:rPr>
              <a:t>  tasks:            # Tasks</a:t>
            </a:r>
            <a:r>
              <a:rPr kumimoji="1" lang="ja-JP" altLang="en-US" sz="1200" b="1" kern="1200" dirty="0" smtClean="0">
                <a:solidFill>
                  <a:schemeClr val="tx1"/>
                </a:solidFill>
                <a:effectLst/>
                <a:latin typeface="Arial" charset="0"/>
                <a:ea typeface="ＭＳ Ｐゴシック" pitchFamily="50" charset="-128"/>
                <a:cs typeface="+mn-cs"/>
              </a:rPr>
              <a:t>セクション：実行したいタスク（処理）を記述する</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 name: ensure apache is at the latest version</a:t>
            </a:r>
          </a:p>
          <a:p>
            <a:r>
              <a:rPr kumimoji="1" lang="en-US" altLang="ja-JP" sz="1200" b="1" kern="1200" dirty="0" smtClean="0">
                <a:solidFill>
                  <a:schemeClr val="tx1"/>
                </a:solidFill>
                <a:effectLst/>
                <a:latin typeface="Arial" charset="0"/>
                <a:ea typeface="ＭＳ Ｐゴシック" pitchFamily="50" charset="-128"/>
                <a:cs typeface="+mn-cs"/>
              </a:rPr>
              <a:t>    yum:</a:t>
            </a:r>
          </a:p>
          <a:p>
            <a:r>
              <a:rPr kumimoji="1" lang="en-US" altLang="ja-JP" sz="1200" b="1" kern="1200" dirty="0" smtClean="0">
                <a:solidFill>
                  <a:schemeClr val="tx1"/>
                </a:solidFill>
                <a:effectLst/>
                <a:latin typeface="Arial" charset="0"/>
                <a:ea typeface="ＭＳ Ｐゴシック" pitchFamily="50" charset="-128"/>
                <a:cs typeface="+mn-cs"/>
              </a:rPr>
              <a:t>      name: </a:t>
            </a:r>
            <a:r>
              <a:rPr kumimoji="1" lang="en-US" altLang="ja-JP" sz="1200" b="1" kern="1200" dirty="0" err="1" smtClean="0">
                <a:solidFill>
                  <a:schemeClr val="tx1"/>
                </a:solidFill>
                <a:effectLst/>
                <a:latin typeface="Arial" charset="0"/>
                <a:ea typeface="ＭＳ Ｐゴシック" pitchFamily="50" charset="-128"/>
                <a:cs typeface="+mn-cs"/>
              </a:rPr>
              <a:t>httpd</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state: latest</a:t>
            </a:r>
          </a:p>
          <a:p>
            <a:r>
              <a:rPr kumimoji="1" lang="en-US" altLang="ja-JP" sz="1200" b="1" kern="1200" dirty="0" smtClean="0">
                <a:solidFill>
                  <a:schemeClr val="tx1"/>
                </a:solidFill>
                <a:effectLst/>
                <a:latin typeface="Arial" charset="0"/>
                <a:ea typeface="ＭＳ Ｐゴシック" pitchFamily="50" charset="-128"/>
                <a:cs typeface="+mn-cs"/>
              </a:rPr>
              <a:t>  - name: write the apache </a:t>
            </a:r>
            <a:r>
              <a:rPr kumimoji="1" lang="en-US" altLang="ja-JP" sz="1200" b="1" kern="1200" dirty="0" err="1" smtClean="0">
                <a:solidFill>
                  <a:schemeClr val="tx1"/>
                </a:solidFill>
                <a:effectLst/>
                <a:latin typeface="Arial" charset="0"/>
                <a:ea typeface="ＭＳ Ｐゴシック" pitchFamily="50" charset="-128"/>
                <a:cs typeface="+mn-cs"/>
              </a:rPr>
              <a:t>config</a:t>
            </a:r>
            <a:r>
              <a:rPr kumimoji="1" lang="en-US" altLang="ja-JP" sz="1200" b="1" kern="1200" dirty="0" smtClean="0">
                <a:solidFill>
                  <a:schemeClr val="tx1"/>
                </a:solidFill>
                <a:effectLst/>
                <a:latin typeface="Arial" charset="0"/>
                <a:ea typeface="ＭＳ Ｐゴシック" pitchFamily="50" charset="-128"/>
                <a:cs typeface="+mn-cs"/>
              </a:rPr>
              <a:t> file</a:t>
            </a:r>
          </a:p>
          <a:p>
            <a:r>
              <a:rPr kumimoji="1" lang="en-US" altLang="ja-JP" sz="1200" b="1" kern="1200" dirty="0" smtClean="0">
                <a:solidFill>
                  <a:schemeClr val="tx1"/>
                </a:solidFill>
                <a:effectLst/>
                <a:latin typeface="Arial" charset="0"/>
                <a:ea typeface="ＭＳ Ｐゴシック" pitchFamily="50" charset="-128"/>
                <a:cs typeface="+mn-cs"/>
              </a:rPr>
              <a:t>    template:</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src</a:t>
            </a:r>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srv</a:t>
            </a:r>
            <a:r>
              <a:rPr kumimoji="1" lang="en-US" altLang="ja-JP" sz="1200" b="1" kern="1200" dirty="0" smtClean="0">
                <a:solidFill>
                  <a:schemeClr val="tx1"/>
                </a:solidFill>
                <a:effectLst/>
                <a:latin typeface="Arial" charset="0"/>
                <a:ea typeface="ＭＳ Ｐゴシック" pitchFamily="50" charset="-128"/>
                <a:cs typeface="+mn-cs"/>
              </a:rPr>
              <a:t>/httpd.j2</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dest</a:t>
            </a:r>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etc</a:t>
            </a:r>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httpd.conf</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notify:</a:t>
            </a:r>
          </a:p>
          <a:p>
            <a:r>
              <a:rPr kumimoji="1" lang="en-US" altLang="ja-JP" sz="1200" b="1" kern="1200" dirty="0" smtClean="0">
                <a:solidFill>
                  <a:schemeClr val="tx1"/>
                </a:solidFill>
                <a:effectLst/>
                <a:latin typeface="Arial" charset="0"/>
                <a:ea typeface="ＭＳ Ｐゴシック" pitchFamily="50" charset="-128"/>
                <a:cs typeface="+mn-cs"/>
              </a:rPr>
              <a:t>    - restart apache</a:t>
            </a:r>
          </a:p>
          <a:p>
            <a:r>
              <a:rPr kumimoji="1" lang="en-US" altLang="ja-JP" sz="1200" b="1" kern="1200" dirty="0" smtClean="0">
                <a:solidFill>
                  <a:schemeClr val="tx1"/>
                </a:solidFill>
                <a:effectLst/>
                <a:latin typeface="Arial" charset="0"/>
                <a:ea typeface="ＭＳ Ｐゴシック" pitchFamily="50" charset="-128"/>
                <a:cs typeface="+mn-cs"/>
              </a:rPr>
              <a:t>  - name: ensure apache is running</a:t>
            </a:r>
          </a:p>
          <a:p>
            <a:r>
              <a:rPr kumimoji="1" lang="en-US" altLang="ja-JP" sz="1200" b="1" kern="1200" dirty="0" smtClean="0">
                <a:solidFill>
                  <a:schemeClr val="tx1"/>
                </a:solidFill>
                <a:effectLst/>
                <a:latin typeface="Arial" charset="0"/>
                <a:ea typeface="ＭＳ Ｐゴシック" pitchFamily="50" charset="-128"/>
                <a:cs typeface="+mn-cs"/>
              </a:rPr>
              <a:t>    service:</a:t>
            </a:r>
          </a:p>
          <a:p>
            <a:r>
              <a:rPr kumimoji="1" lang="en-US" altLang="ja-JP" sz="1200" b="1" kern="1200" dirty="0" smtClean="0">
                <a:solidFill>
                  <a:schemeClr val="tx1"/>
                </a:solidFill>
                <a:effectLst/>
                <a:latin typeface="Arial" charset="0"/>
                <a:ea typeface="ＭＳ Ｐゴシック" pitchFamily="50" charset="-128"/>
                <a:cs typeface="+mn-cs"/>
              </a:rPr>
              <a:t>      name: </a:t>
            </a:r>
            <a:r>
              <a:rPr kumimoji="1" lang="en-US" altLang="ja-JP" sz="1200" b="1" kern="1200" dirty="0" err="1" smtClean="0">
                <a:solidFill>
                  <a:schemeClr val="tx1"/>
                </a:solidFill>
                <a:effectLst/>
                <a:latin typeface="Arial" charset="0"/>
                <a:ea typeface="ＭＳ Ｐゴシック" pitchFamily="50" charset="-128"/>
                <a:cs typeface="+mn-cs"/>
              </a:rPr>
              <a:t>httpd</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state: started</a:t>
            </a:r>
          </a:p>
          <a:p>
            <a:r>
              <a:rPr kumimoji="1" lang="en-US" altLang="ja-JP" sz="1200" b="1" kern="1200" dirty="0" smtClean="0">
                <a:solidFill>
                  <a:schemeClr val="tx1"/>
                </a:solidFill>
                <a:effectLst/>
                <a:latin typeface="Arial" charset="0"/>
                <a:ea typeface="ＭＳ Ｐゴシック" pitchFamily="50" charset="-128"/>
                <a:cs typeface="+mn-cs"/>
              </a:rPr>
              <a:t>  handlers:         # Handlers</a:t>
            </a:r>
            <a:r>
              <a:rPr kumimoji="1" lang="ja-JP" altLang="en-US" sz="1200" b="1" kern="1200" dirty="0" smtClean="0">
                <a:solidFill>
                  <a:schemeClr val="tx1"/>
                </a:solidFill>
                <a:effectLst/>
                <a:latin typeface="Arial" charset="0"/>
                <a:ea typeface="ＭＳ Ｐゴシック" pitchFamily="50" charset="-128"/>
                <a:cs typeface="+mn-cs"/>
              </a:rPr>
              <a:t>セクション：↑</a:t>
            </a:r>
            <a:r>
              <a:rPr kumimoji="1" lang="en-US" altLang="ja-JP" sz="1200" b="1" kern="1200" dirty="0" smtClean="0">
                <a:solidFill>
                  <a:schemeClr val="tx1"/>
                </a:solidFill>
                <a:effectLst/>
                <a:latin typeface="Arial" charset="0"/>
                <a:ea typeface="ＭＳ Ｐゴシック" pitchFamily="50" charset="-128"/>
                <a:cs typeface="+mn-cs"/>
              </a:rPr>
              <a:t>"notify"</a:t>
            </a:r>
            <a:r>
              <a:rPr kumimoji="1" lang="ja-JP" altLang="en-US" sz="1200" b="1" kern="1200" dirty="0" smtClean="0">
                <a:solidFill>
                  <a:schemeClr val="tx1"/>
                </a:solidFill>
                <a:effectLst/>
                <a:latin typeface="Arial" charset="0"/>
                <a:ea typeface="ＭＳ Ｐゴシック" pitchFamily="50" charset="-128"/>
                <a:cs typeface="+mn-cs"/>
              </a:rPr>
              <a:t>で指定された時にだけ実行するタスクを記述する</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 name: restart apache</a:t>
            </a:r>
          </a:p>
          <a:p>
            <a:r>
              <a:rPr kumimoji="1" lang="en-US" altLang="ja-JP" sz="1200" b="1" kern="1200" dirty="0" smtClean="0">
                <a:solidFill>
                  <a:schemeClr val="tx1"/>
                </a:solidFill>
                <a:effectLst/>
                <a:latin typeface="Arial" charset="0"/>
                <a:ea typeface="ＭＳ Ｐゴシック" pitchFamily="50" charset="-128"/>
                <a:cs typeface="+mn-cs"/>
              </a:rPr>
              <a:t>      service:</a:t>
            </a:r>
          </a:p>
          <a:p>
            <a:r>
              <a:rPr kumimoji="1" lang="en-US" altLang="ja-JP" sz="1200" b="1" kern="1200" dirty="0" smtClean="0">
                <a:solidFill>
                  <a:schemeClr val="tx1"/>
                </a:solidFill>
                <a:effectLst/>
                <a:latin typeface="Arial" charset="0"/>
                <a:ea typeface="ＭＳ Ｐゴシック" pitchFamily="50" charset="-128"/>
                <a:cs typeface="+mn-cs"/>
              </a:rPr>
              <a:t>        name: </a:t>
            </a:r>
            <a:r>
              <a:rPr kumimoji="1" lang="en-US" altLang="ja-JP" sz="1200" b="1" kern="1200" dirty="0" err="1" smtClean="0">
                <a:solidFill>
                  <a:schemeClr val="tx1"/>
                </a:solidFill>
                <a:effectLst/>
                <a:latin typeface="Arial" charset="0"/>
                <a:ea typeface="ＭＳ Ｐゴシック" pitchFamily="50" charset="-128"/>
                <a:cs typeface="+mn-cs"/>
              </a:rPr>
              <a:t>httpd</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state: restarted</a:t>
            </a:r>
          </a:p>
          <a:p>
            <a:r>
              <a:rPr kumimoji="1" lang="en-US" altLang="ja-JP" sz="1200" b="1" kern="1200" dirty="0" smtClean="0">
                <a:solidFill>
                  <a:schemeClr val="tx1"/>
                </a:solidFill>
                <a:effectLst/>
                <a:latin typeface="Arial" charset="0"/>
                <a:ea typeface="ＭＳ Ｐゴシック" pitchFamily="50" charset="-128"/>
                <a:cs typeface="+mn-cs"/>
              </a:rPr>
              <a:t>- hosts: databases</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remote_user</a:t>
            </a:r>
            <a:r>
              <a:rPr kumimoji="1" lang="en-US" altLang="ja-JP" sz="1200" b="1" kern="1200" dirty="0" smtClean="0">
                <a:solidFill>
                  <a:schemeClr val="tx1"/>
                </a:solidFill>
                <a:effectLst/>
                <a:latin typeface="Arial" charset="0"/>
                <a:ea typeface="ＭＳ Ｐゴシック" pitchFamily="50" charset="-128"/>
                <a:cs typeface="+mn-cs"/>
              </a:rPr>
              <a:t>: root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tasks:</a:t>
            </a:r>
          </a:p>
          <a:p>
            <a:r>
              <a:rPr kumimoji="1" lang="en-US" altLang="ja-JP" sz="1200" b="1" kern="1200" dirty="0" smtClean="0">
                <a:solidFill>
                  <a:schemeClr val="tx1"/>
                </a:solidFill>
                <a:effectLst/>
                <a:latin typeface="Arial" charset="0"/>
                <a:ea typeface="ＭＳ Ｐゴシック" pitchFamily="50" charset="-128"/>
                <a:cs typeface="+mn-cs"/>
              </a:rPr>
              <a:t>  - name: ensure </a:t>
            </a:r>
            <a:r>
              <a:rPr kumimoji="1" lang="en-US" altLang="ja-JP" sz="1200" b="1" kern="1200" dirty="0" err="1" smtClean="0">
                <a:solidFill>
                  <a:schemeClr val="tx1"/>
                </a:solidFill>
                <a:effectLst/>
                <a:latin typeface="Arial" charset="0"/>
                <a:ea typeface="ＭＳ Ｐゴシック" pitchFamily="50" charset="-128"/>
                <a:cs typeface="+mn-cs"/>
              </a:rPr>
              <a:t>postgresql</a:t>
            </a:r>
            <a:r>
              <a:rPr kumimoji="1" lang="en-US" altLang="ja-JP" sz="1200" b="1" kern="1200" dirty="0" smtClean="0">
                <a:solidFill>
                  <a:schemeClr val="tx1"/>
                </a:solidFill>
                <a:effectLst/>
                <a:latin typeface="Arial" charset="0"/>
                <a:ea typeface="ＭＳ Ｐゴシック" pitchFamily="50" charset="-128"/>
                <a:cs typeface="+mn-cs"/>
              </a:rPr>
              <a:t> is at the latest version</a:t>
            </a:r>
          </a:p>
          <a:p>
            <a:r>
              <a:rPr kumimoji="1" lang="en-US" altLang="ja-JP" sz="1200" b="1" kern="1200" dirty="0" smtClean="0">
                <a:solidFill>
                  <a:schemeClr val="tx1"/>
                </a:solidFill>
                <a:effectLst/>
                <a:latin typeface="Arial" charset="0"/>
                <a:ea typeface="ＭＳ Ｐゴシック" pitchFamily="50" charset="-128"/>
                <a:cs typeface="+mn-cs"/>
              </a:rPr>
              <a:t>    yum:</a:t>
            </a:r>
          </a:p>
          <a:p>
            <a:r>
              <a:rPr kumimoji="1" lang="en-US" altLang="ja-JP" sz="1200" b="1" kern="1200" dirty="0" smtClean="0">
                <a:solidFill>
                  <a:schemeClr val="tx1"/>
                </a:solidFill>
                <a:effectLst/>
                <a:latin typeface="Arial" charset="0"/>
                <a:ea typeface="ＭＳ Ｐゴシック" pitchFamily="50" charset="-128"/>
                <a:cs typeface="+mn-cs"/>
              </a:rPr>
              <a:t>      name: </a:t>
            </a:r>
            <a:r>
              <a:rPr kumimoji="1" lang="en-US" altLang="ja-JP" sz="1200" b="1" kern="1200" dirty="0" err="1" smtClean="0">
                <a:solidFill>
                  <a:schemeClr val="tx1"/>
                </a:solidFill>
                <a:effectLst/>
                <a:latin typeface="Arial" charset="0"/>
                <a:ea typeface="ＭＳ Ｐゴシック" pitchFamily="50" charset="-128"/>
                <a:cs typeface="+mn-cs"/>
              </a:rPr>
              <a:t>postgresql</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state: latest</a:t>
            </a:r>
          </a:p>
          <a:p>
            <a:r>
              <a:rPr kumimoji="1" lang="en-US" altLang="ja-JP" sz="1200" b="1" kern="1200" dirty="0" smtClean="0">
                <a:solidFill>
                  <a:schemeClr val="tx1"/>
                </a:solidFill>
                <a:effectLst/>
                <a:latin typeface="Arial" charset="0"/>
                <a:ea typeface="ＭＳ Ｐゴシック" pitchFamily="50" charset="-128"/>
                <a:cs typeface="+mn-cs"/>
              </a:rPr>
              <a:t>  - name: ensure that </a:t>
            </a:r>
            <a:r>
              <a:rPr kumimoji="1" lang="en-US" altLang="ja-JP" sz="1200" b="1" kern="1200" dirty="0" err="1" smtClean="0">
                <a:solidFill>
                  <a:schemeClr val="tx1"/>
                </a:solidFill>
                <a:effectLst/>
                <a:latin typeface="Arial" charset="0"/>
                <a:ea typeface="ＭＳ Ｐゴシック" pitchFamily="50" charset="-128"/>
                <a:cs typeface="+mn-cs"/>
              </a:rPr>
              <a:t>postgresql</a:t>
            </a:r>
            <a:r>
              <a:rPr kumimoji="1" lang="en-US" altLang="ja-JP" sz="1200" b="1" kern="1200" dirty="0" smtClean="0">
                <a:solidFill>
                  <a:schemeClr val="tx1"/>
                </a:solidFill>
                <a:effectLst/>
                <a:latin typeface="Arial" charset="0"/>
                <a:ea typeface="ＭＳ Ｐゴシック" pitchFamily="50" charset="-128"/>
                <a:cs typeface="+mn-cs"/>
              </a:rPr>
              <a:t> is started</a:t>
            </a:r>
          </a:p>
          <a:p>
            <a:r>
              <a:rPr kumimoji="1" lang="en-US" altLang="ja-JP" sz="1200" b="1" kern="1200" dirty="0" smtClean="0">
                <a:solidFill>
                  <a:schemeClr val="tx1"/>
                </a:solidFill>
                <a:effectLst/>
                <a:latin typeface="Arial" charset="0"/>
                <a:ea typeface="ＭＳ Ｐゴシック" pitchFamily="50" charset="-128"/>
                <a:cs typeface="+mn-cs"/>
              </a:rPr>
              <a:t>    service:</a:t>
            </a:r>
          </a:p>
          <a:p>
            <a:r>
              <a:rPr kumimoji="1" lang="en-US" altLang="ja-JP" sz="1200" b="1" kern="1200" dirty="0" smtClean="0">
                <a:solidFill>
                  <a:schemeClr val="tx1"/>
                </a:solidFill>
                <a:effectLst/>
                <a:latin typeface="Arial" charset="0"/>
                <a:ea typeface="ＭＳ Ｐゴシック" pitchFamily="50" charset="-128"/>
                <a:cs typeface="+mn-cs"/>
              </a:rPr>
              <a:t>      name: </a:t>
            </a:r>
            <a:r>
              <a:rPr kumimoji="1" lang="en-US" altLang="ja-JP" sz="1200" b="1" kern="1200" dirty="0" err="1" smtClean="0">
                <a:solidFill>
                  <a:schemeClr val="tx1"/>
                </a:solidFill>
                <a:effectLst/>
                <a:latin typeface="Arial" charset="0"/>
                <a:ea typeface="ＭＳ Ｐゴシック" pitchFamily="50" charset="-128"/>
                <a:cs typeface="+mn-cs"/>
              </a:rPr>
              <a:t>postgresql</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state: started</a:t>
            </a:r>
          </a:p>
          <a:p>
            <a:r>
              <a:rPr kumimoji="1" lang="en-US" altLang="ja-JP" sz="1200" b="1" kern="1200" dirty="0" smtClean="0">
                <a:solidFill>
                  <a:schemeClr val="tx1"/>
                </a:solidFill>
                <a:effectLst/>
                <a:latin typeface="Arial" charset="0"/>
                <a:ea typeface="ＭＳ Ｐゴシック" pitchFamily="50" charset="-128"/>
                <a:cs typeface="+mn-cs"/>
              </a:rPr>
              <a:t>```</a:t>
            </a:r>
            <a:endParaRPr kumimoji="1" lang="ja-JP" altLang="en-US" sz="1200" b="1" kern="1200" dirty="0" smtClean="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50</a:t>
            </a:fld>
            <a:endParaRPr lang="en-US" altLang="ja-JP"/>
          </a:p>
        </p:txBody>
      </p:sp>
    </p:spTree>
    <p:extLst>
      <p:ext uri="{BB962C8B-B14F-4D97-AF65-F5344CB8AC3E}">
        <p14:creationId xmlns:p14="http://schemas.microsoft.com/office/powerpoint/2010/main" val="13685885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Target</a:t>
            </a:r>
            <a:r>
              <a:rPr kumimoji="1" lang="ja-JP" altLang="en-US" sz="1200" b="1" kern="1200" dirty="0" smtClean="0">
                <a:solidFill>
                  <a:schemeClr val="tx1"/>
                </a:solidFill>
                <a:effectLst/>
                <a:latin typeface="Arial" charset="0"/>
                <a:ea typeface="ＭＳ Ｐゴシック" pitchFamily="50" charset="-128"/>
                <a:cs typeface="+mn-cs"/>
              </a:rPr>
              <a:t>セクション</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ターゲットノードのホストの指定</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タスクを実行するターゲットノードを指定します。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PH" altLang="ja-JP" sz="1200" b="1" kern="1200" dirty="0" smtClean="0">
                <a:solidFill>
                  <a:schemeClr val="tx1"/>
                </a:solidFill>
                <a:effectLst/>
                <a:latin typeface="Arial" charset="0"/>
                <a:ea typeface="ＭＳ Ｐゴシック" pitchFamily="50" charset="-128"/>
                <a:cs typeface="+mn-cs"/>
              </a:rPr>
              <a:t>Example Description</a:t>
            </a:r>
            <a:endParaRPr kumimoji="1" lang="ja-JP" altLang="en-US" sz="1200" b="1" kern="1200" dirty="0" smtClean="0">
              <a:solidFill>
                <a:schemeClr val="tx1"/>
              </a:solidFill>
              <a:effectLst/>
              <a:latin typeface="Arial" charset="0"/>
              <a:ea typeface="ＭＳ Ｐゴシック" pitchFamily="50" charset="-128"/>
              <a:cs typeface="+mn-cs"/>
            </a:endParaRP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hosts: all</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ja-JP" altLang="en-US" sz="1200" b="1" kern="1200" dirty="0" smtClean="0">
                <a:solidFill>
                  <a:schemeClr val="tx1"/>
                </a:solidFill>
                <a:effectLst/>
                <a:latin typeface="Arial" charset="0"/>
                <a:ea typeface="ＭＳ Ｐゴシック" pitchFamily="50" charset="-128"/>
                <a:cs typeface="+mn-cs"/>
              </a:rPr>
              <a:t>また、</a:t>
            </a:r>
            <a:r>
              <a:rPr kumimoji="1" lang="en-US" altLang="ja-JP" sz="1200" b="1" kern="1200" dirty="0" smtClean="0">
                <a:solidFill>
                  <a:schemeClr val="tx1"/>
                </a:solidFill>
                <a:effectLst/>
                <a:latin typeface="Arial" charset="0"/>
                <a:ea typeface="ＭＳ Ｐゴシック" pitchFamily="50" charset="-128"/>
                <a:cs typeface="+mn-cs"/>
              </a:rPr>
              <a:t>hosts</a:t>
            </a:r>
            <a:r>
              <a:rPr kumimoji="1" lang="ja-JP" altLang="en-US" sz="1200" b="1" kern="1200" dirty="0" smtClean="0">
                <a:solidFill>
                  <a:schemeClr val="tx1"/>
                </a:solidFill>
                <a:effectLst/>
                <a:latin typeface="Arial" charset="0"/>
                <a:ea typeface="ＭＳ Ｐゴシック" pitchFamily="50" charset="-128"/>
                <a:cs typeface="+mn-cs"/>
              </a:rPr>
              <a:t>ディレクティブにおいては、ワイルドカードやパターンでの柔軟な選択が可能です。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例</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all</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one.example.com</a:t>
            </a:r>
          </a:p>
          <a:p>
            <a:r>
              <a:rPr kumimoji="1" lang="en-US" altLang="ja-JP" sz="1200" b="1" kern="1200" dirty="0" err="1" smtClean="0">
                <a:solidFill>
                  <a:schemeClr val="tx1"/>
                </a:solidFill>
                <a:effectLst/>
                <a:latin typeface="Arial" charset="0"/>
                <a:ea typeface="ＭＳ Ｐゴシック" pitchFamily="50" charset="-128"/>
                <a:cs typeface="+mn-cs"/>
              </a:rPr>
              <a:t>one.example.com:two.example.com</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192.0.2.50</a:t>
            </a:r>
          </a:p>
          <a:p>
            <a:r>
              <a:rPr kumimoji="1" lang="en-US" altLang="ja-JP" sz="1200" b="1" kern="1200" dirty="0" smtClean="0">
                <a:solidFill>
                  <a:schemeClr val="tx1"/>
                </a:solidFill>
                <a:effectLst/>
                <a:latin typeface="Arial" charset="0"/>
                <a:ea typeface="ＭＳ Ｐゴシック" pitchFamily="50" charset="-128"/>
                <a:cs typeface="+mn-cs"/>
              </a:rPr>
              <a:t>192.0.2.*</a:t>
            </a:r>
          </a:p>
          <a:p>
            <a:r>
              <a:rPr kumimoji="1" lang="en-US" altLang="ja-JP" sz="1200" b="1" kern="1200" dirty="0" smtClean="0">
                <a:solidFill>
                  <a:schemeClr val="tx1"/>
                </a:solidFill>
                <a:effectLst/>
                <a:latin typeface="Arial" charset="0"/>
                <a:ea typeface="ＭＳ Ｐゴシック" pitchFamily="50" charset="-128"/>
                <a:cs typeface="+mn-cs"/>
              </a:rPr>
              <a:t>webservers[0]       # == cobweb</a:t>
            </a:r>
          </a:p>
          <a:p>
            <a:r>
              <a:rPr kumimoji="1" lang="en-US" altLang="ja-JP" sz="1200" b="1" kern="1200" dirty="0" smtClean="0">
                <a:solidFill>
                  <a:schemeClr val="tx1"/>
                </a:solidFill>
                <a:effectLst/>
                <a:latin typeface="Arial" charset="0"/>
                <a:ea typeface="ＭＳ Ｐゴシック" pitchFamily="50" charset="-128"/>
                <a:cs typeface="+mn-cs"/>
              </a:rPr>
              <a:t>webservers[-1]      # == weber</a:t>
            </a:r>
          </a:p>
          <a:p>
            <a:r>
              <a:rPr kumimoji="1" lang="en-US" altLang="ja-JP" sz="1200" b="1" kern="1200" dirty="0" smtClean="0">
                <a:solidFill>
                  <a:schemeClr val="tx1"/>
                </a:solidFill>
                <a:effectLst/>
                <a:latin typeface="Arial" charset="0"/>
                <a:ea typeface="ＭＳ Ｐゴシック" pitchFamily="50" charset="-128"/>
                <a:cs typeface="+mn-cs"/>
              </a:rPr>
              <a:t>webservers[0:2]     # == webservers[0],webservers[1]</a:t>
            </a:r>
          </a:p>
          <a:p>
            <a:r>
              <a:rPr kumimoji="1" lang="en-US" altLang="ja-JP" sz="1200" b="1" kern="1200" dirty="0" smtClean="0">
                <a:solidFill>
                  <a:schemeClr val="tx1"/>
                </a:solidFill>
                <a:effectLst/>
                <a:latin typeface="Arial" charset="0"/>
                <a:ea typeface="ＭＳ Ｐゴシック" pitchFamily="50" charset="-128"/>
                <a:cs typeface="+mn-cs"/>
              </a:rPr>
              <a:t>                    # == </a:t>
            </a:r>
            <a:r>
              <a:rPr kumimoji="1" lang="en-US" altLang="ja-JP" sz="1200" b="1" kern="1200" dirty="0" err="1" smtClean="0">
                <a:solidFill>
                  <a:schemeClr val="tx1"/>
                </a:solidFill>
                <a:effectLst/>
                <a:latin typeface="Arial" charset="0"/>
                <a:ea typeface="ＭＳ Ｐゴシック" pitchFamily="50" charset="-128"/>
                <a:cs typeface="+mn-cs"/>
              </a:rPr>
              <a:t>cobweb,webbing</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webservers[1:]      # == </a:t>
            </a:r>
            <a:r>
              <a:rPr kumimoji="1" lang="en-US" altLang="ja-JP" sz="1200" b="1" kern="1200" dirty="0" err="1" smtClean="0">
                <a:solidFill>
                  <a:schemeClr val="tx1"/>
                </a:solidFill>
                <a:effectLst/>
                <a:latin typeface="Arial" charset="0"/>
                <a:ea typeface="ＭＳ Ｐゴシック" pitchFamily="50" charset="-128"/>
                <a:cs typeface="+mn-cs"/>
              </a:rPr>
              <a:t>webbing,weber</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webservers[:3]      # == </a:t>
            </a:r>
            <a:r>
              <a:rPr kumimoji="1" lang="en-US" altLang="ja-JP" sz="1200" b="1" kern="1200" dirty="0" err="1" smtClean="0">
                <a:solidFill>
                  <a:schemeClr val="tx1"/>
                </a:solidFill>
                <a:effectLst/>
                <a:latin typeface="Arial" charset="0"/>
                <a:ea typeface="ＭＳ Ｐゴシック" pitchFamily="50" charset="-128"/>
                <a:cs typeface="+mn-cs"/>
              </a:rPr>
              <a:t>cobweb,webbing,weber</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PH" altLang="ja-JP" sz="1200" b="1" kern="1200" dirty="0" smtClean="0">
                <a:solidFill>
                  <a:schemeClr val="tx1"/>
                </a:solidFill>
                <a:effectLst/>
                <a:latin typeface="Arial" charset="0"/>
                <a:ea typeface="ＭＳ Ｐゴシック" pitchFamily="50" charset="-128"/>
                <a:cs typeface="+mn-cs"/>
              </a:rPr>
              <a:t>For more details:</a:t>
            </a:r>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https://docs.ansible.com/ansible/2.6/user_guide/intro_patterns.html</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51</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Target</a:t>
            </a:r>
            <a:r>
              <a:rPr kumimoji="1" lang="ja-JP" altLang="en-US" sz="1200" b="1" kern="1200" dirty="0" smtClean="0">
                <a:solidFill>
                  <a:schemeClr val="tx1"/>
                </a:solidFill>
                <a:effectLst/>
                <a:latin typeface="Arial" charset="0"/>
                <a:ea typeface="ＭＳ Ｐゴシック" pitchFamily="50" charset="-128"/>
                <a:cs typeface="+mn-cs"/>
              </a:rPr>
              <a:t>セクション</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ターゲットノードのホストの指定</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タスクを実行するターゲットノードを指定します。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PH" altLang="ja-JP" sz="1200" b="1" kern="1200" dirty="0" smtClean="0">
                <a:solidFill>
                  <a:schemeClr val="tx1"/>
                </a:solidFill>
                <a:effectLst/>
                <a:latin typeface="Arial" charset="0"/>
                <a:ea typeface="ＭＳ Ｐゴシック" pitchFamily="50" charset="-128"/>
                <a:cs typeface="+mn-cs"/>
              </a:rPr>
              <a:t>Example Description</a:t>
            </a:r>
            <a:endParaRPr kumimoji="1" lang="ja-JP" altLang="en-US" sz="1200" b="1" kern="1200" dirty="0" smtClean="0">
              <a:solidFill>
                <a:schemeClr val="tx1"/>
              </a:solidFill>
              <a:effectLst/>
              <a:latin typeface="Arial" charset="0"/>
              <a:ea typeface="ＭＳ Ｐゴシック" pitchFamily="50" charset="-128"/>
              <a:cs typeface="+mn-cs"/>
            </a:endParaRP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hosts: all</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ja-JP" altLang="en-US" sz="1200" b="1" kern="1200" dirty="0" smtClean="0">
                <a:solidFill>
                  <a:schemeClr val="tx1"/>
                </a:solidFill>
                <a:effectLst/>
                <a:latin typeface="Arial" charset="0"/>
                <a:ea typeface="ＭＳ Ｐゴシック" pitchFamily="50" charset="-128"/>
                <a:cs typeface="+mn-cs"/>
              </a:rPr>
              <a:t>また、</a:t>
            </a:r>
            <a:r>
              <a:rPr kumimoji="1" lang="en-US" altLang="ja-JP" sz="1200" b="1" kern="1200" dirty="0" smtClean="0">
                <a:solidFill>
                  <a:schemeClr val="tx1"/>
                </a:solidFill>
                <a:effectLst/>
                <a:latin typeface="Arial" charset="0"/>
                <a:ea typeface="ＭＳ Ｐゴシック" pitchFamily="50" charset="-128"/>
                <a:cs typeface="+mn-cs"/>
              </a:rPr>
              <a:t>hosts</a:t>
            </a:r>
            <a:r>
              <a:rPr kumimoji="1" lang="ja-JP" altLang="en-US" sz="1200" b="1" kern="1200" dirty="0" smtClean="0">
                <a:solidFill>
                  <a:schemeClr val="tx1"/>
                </a:solidFill>
                <a:effectLst/>
                <a:latin typeface="Arial" charset="0"/>
                <a:ea typeface="ＭＳ Ｐゴシック" pitchFamily="50" charset="-128"/>
                <a:cs typeface="+mn-cs"/>
              </a:rPr>
              <a:t>ディレクティブにおいては、ワイルドカードやパターンでの柔軟な選択が可能です。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例</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all</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one.example.com</a:t>
            </a:r>
          </a:p>
          <a:p>
            <a:r>
              <a:rPr kumimoji="1" lang="en-US" altLang="ja-JP" sz="1200" b="1" kern="1200" dirty="0" err="1" smtClean="0">
                <a:solidFill>
                  <a:schemeClr val="tx1"/>
                </a:solidFill>
                <a:effectLst/>
                <a:latin typeface="Arial" charset="0"/>
                <a:ea typeface="ＭＳ Ｐゴシック" pitchFamily="50" charset="-128"/>
                <a:cs typeface="+mn-cs"/>
              </a:rPr>
              <a:t>one.example.com:two.example.com</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192.0.2.50</a:t>
            </a:r>
          </a:p>
          <a:p>
            <a:r>
              <a:rPr kumimoji="1" lang="en-US" altLang="ja-JP" sz="1200" b="1" kern="1200" dirty="0" smtClean="0">
                <a:solidFill>
                  <a:schemeClr val="tx1"/>
                </a:solidFill>
                <a:effectLst/>
                <a:latin typeface="Arial" charset="0"/>
                <a:ea typeface="ＭＳ Ｐゴシック" pitchFamily="50" charset="-128"/>
                <a:cs typeface="+mn-cs"/>
              </a:rPr>
              <a:t>192.0.2.*</a:t>
            </a:r>
          </a:p>
          <a:p>
            <a:r>
              <a:rPr kumimoji="1" lang="en-US" altLang="ja-JP" sz="1200" b="1" kern="1200" dirty="0" smtClean="0">
                <a:solidFill>
                  <a:schemeClr val="tx1"/>
                </a:solidFill>
                <a:effectLst/>
                <a:latin typeface="Arial" charset="0"/>
                <a:ea typeface="ＭＳ Ｐゴシック" pitchFamily="50" charset="-128"/>
                <a:cs typeface="+mn-cs"/>
              </a:rPr>
              <a:t>webservers[0]       # == cobweb</a:t>
            </a:r>
          </a:p>
          <a:p>
            <a:r>
              <a:rPr kumimoji="1" lang="en-US" altLang="ja-JP" sz="1200" b="1" kern="1200" dirty="0" smtClean="0">
                <a:solidFill>
                  <a:schemeClr val="tx1"/>
                </a:solidFill>
                <a:effectLst/>
                <a:latin typeface="Arial" charset="0"/>
                <a:ea typeface="ＭＳ Ｐゴシック" pitchFamily="50" charset="-128"/>
                <a:cs typeface="+mn-cs"/>
              </a:rPr>
              <a:t>webservers[-1]      # == weber</a:t>
            </a:r>
          </a:p>
          <a:p>
            <a:r>
              <a:rPr kumimoji="1" lang="en-US" altLang="ja-JP" sz="1200" b="1" kern="1200" dirty="0" smtClean="0">
                <a:solidFill>
                  <a:schemeClr val="tx1"/>
                </a:solidFill>
                <a:effectLst/>
                <a:latin typeface="Arial" charset="0"/>
                <a:ea typeface="ＭＳ Ｐゴシック" pitchFamily="50" charset="-128"/>
                <a:cs typeface="+mn-cs"/>
              </a:rPr>
              <a:t>webservers[0:2]     # == webservers[0],webservers[1]</a:t>
            </a:r>
          </a:p>
          <a:p>
            <a:r>
              <a:rPr kumimoji="1" lang="en-US" altLang="ja-JP" sz="1200" b="1" kern="1200" dirty="0" smtClean="0">
                <a:solidFill>
                  <a:schemeClr val="tx1"/>
                </a:solidFill>
                <a:effectLst/>
                <a:latin typeface="Arial" charset="0"/>
                <a:ea typeface="ＭＳ Ｐゴシック" pitchFamily="50" charset="-128"/>
                <a:cs typeface="+mn-cs"/>
              </a:rPr>
              <a:t>                    # == </a:t>
            </a:r>
            <a:r>
              <a:rPr kumimoji="1" lang="en-US" altLang="ja-JP" sz="1200" b="1" kern="1200" dirty="0" err="1" smtClean="0">
                <a:solidFill>
                  <a:schemeClr val="tx1"/>
                </a:solidFill>
                <a:effectLst/>
                <a:latin typeface="Arial" charset="0"/>
                <a:ea typeface="ＭＳ Ｐゴシック" pitchFamily="50" charset="-128"/>
                <a:cs typeface="+mn-cs"/>
              </a:rPr>
              <a:t>cobweb,webbing</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webservers[1:]      # == </a:t>
            </a:r>
            <a:r>
              <a:rPr kumimoji="1" lang="en-US" altLang="ja-JP" sz="1200" b="1" kern="1200" dirty="0" err="1" smtClean="0">
                <a:solidFill>
                  <a:schemeClr val="tx1"/>
                </a:solidFill>
                <a:effectLst/>
                <a:latin typeface="Arial" charset="0"/>
                <a:ea typeface="ＭＳ Ｐゴシック" pitchFamily="50" charset="-128"/>
                <a:cs typeface="+mn-cs"/>
              </a:rPr>
              <a:t>webbing,weber</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webservers[:3]      # == </a:t>
            </a:r>
            <a:r>
              <a:rPr kumimoji="1" lang="en-US" altLang="ja-JP" sz="1200" b="1" kern="1200" dirty="0" err="1" smtClean="0">
                <a:solidFill>
                  <a:schemeClr val="tx1"/>
                </a:solidFill>
                <a:effectLst/>
                <a:latin typeface="Arial" charset="0"/>
                <a:ea typeface="ＭＳ Ｐゴシック" pitchFamily="50" charset="-128"/>
                <a:cs typeface="+mn-cs"/>
              </a:rPr>
              <a:t>cobweb,webbing,weber</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PH" altLang="ja-JP" sz="1200" b="1" kern="1200" dirty="0" smtClean="0">
                <a:solidFill>
                  <a:schemeClr val="tx1"/>
                </a:solidFill>
                <a:effectLst/>
                <a:latin typeface="Arial" charset="0"/>
                <a:ea typeface="ＭＳ Ｐゴシック" pitchFamily="50" charset="-128"/>
                <a:cs typeface="+mn-cs"/>
              </a:rPr>
              <a:t>For more details:</a:t>
            </a:r>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https://docs.ansible.com/ansible/2.6/user_guide/intro_patterns.html</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52</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Tasks</a:t>
            </a:r>
            <a:r>
              <a:rPr kumimoji="1" lang="ja-JP" altLang="en-US" sz="1200" b="1" kern="1200" dirty="0" smtClean="0">
                <a:solidFill>
                  <a:schemeClr val="tx1"/>
                </a:solidFill>
                <a:effectLst/>
                <a:latin typeface="Arial" charset="0"/>
                <a:ea typeface="ＭＳ Ｐゴシック" pitchFamily="50" charset="-128"/>
                <a:cs typeface="+mn-cs"/>
              </a:rPr>
              <a:t>セクション</a:t>
            </a:r>
          </a:p>
          <a:p>
            <a:r>
              <a:rPr kumimoji="1" lang="ja-JP" altLang="en-US" sz="1200" b="1" kern="1200" dirty="0" smtClean="0">
                <a:solidFill>
                  <a:schemeClr val="tx1"/>
                </a:solidFill>
                <a:effectLst/>
                <a:latin typeface="Arial" charset="0"/>
                <a:ea typeface="ＭＳ Ｐゴシック" pitchFamily="50" charset="-128"/>
                <a:cs typeface="+mn-cs"/>
              </a:rPr>
              <a:t>実行したい処理の内容を、シーケンスで記述します。</a:t>
            </a:r>
          </a:p>
          <a:p>
            <a:r>
              <a:rPr kumimoji="1" lang="ja-JP" altLang="en-US" sz="1200" b="1" kern="1200" dirty="0" smtClean="0">
                <a:solidFill>
                  <a:schemeClr val="tx1"/>
                </a:solidFill>
                <a:effectLst/>
                <a:latin typeface="Arial" charset="0"/>
                <a:ea typeface="ＭＳ Ｐゴシック" pitchFamily="50" charset="-128"/>
                <a:cs typeface="+mn-cs"/>
              </a:rPr>
              <a:t>複数のタスクを記載する事ができ、上から順番に実行されます。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 Playbook</a:t>
            </a:r>
          </a:p>
          <a:p>
            <a:r>
              <a:rPr kumimoji="1" lang="en-US" altLang="ja-JP" sz="1200" b="1" kern="1200" dirty="0" smtClean="0">
                <a:solidFill>
                  <a:schemeClr val="tx1"/>
                </a:solidFill>
                <a:effectLst/>
                <a:latin typeface="Arial" charset="0"/>
                <a:ea typeface="ＭＳ Ｐゴシック" pitchFamily="50" charset="-128"/>
                <a:cs typeface="+mn-cs"/>
              </a:rPr>
              <a:t>- hosts: webservers # Targets</a:t>
            </a:r>
            <a:r>
              <a:rPr kumimoji="1" lang="ja-JP" altLang="en-US" sz="1200" b="1" kern="1200" dirty="0" smtClean="0">
                <a:solidFill>
                  <a:schemeClr val="tx1"/>
                </a:solidFill>
                <a:effectLst/>
                <a:latin typeface="Arial" charset="0"/>
                <a:ea typeface="ＭＳ Ｐゴシック" pitchFamily="50" charset="-128"/>
                <a:cs typeface="+mn-cs"/>
              </a:rPr>
              <a:t>セクション：ターゲットノードを指定する</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remote_user</a:t>
            </a:r>
            <a:r>
              <a:rPr kumimoji="1" lang="en-US" altLang="ja-JP" sz="1200" b="1" kern="1200" dirty="0" smtClean="0">
                <a:solidFill>
                  <a:schemeClr val="tx1"/>
                </a:solidFill>
                <a:effectLst/>
                <a:latin typeface="Arial" charset="0"/>
                <a:ea typeface="ＭＳ Ｐゴシック" pitchFamily="50" charset="-128"/>
                <a:cs typeface="+mn-cs"/>
              </a:rPr>
              <a:t>: root</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vars</a:t>
            </a:r>
            <a:r>
              <a:rPr kumimoji="1" lang="en-US" altLang="ja-JP" sz="1200" b="1" kern="1200" dirty="0" smtClean="0">
                <a:solidFill>
                  <a:schemeClr val="tx1"/>
                </a:solidFill>
                <a:effectLst/>
                <a:latin typeface="Arial" charset="0"/>
                <a:ea typeface="ＭＳ Ｐゴシック" pitchFamily="50" charset="-128"/>
                <a:cs typeface="+mn-cs"/>
              </a:rPr>
              <a:t>:             # </a:t>
            </a:r>
            <a:r>
              <a:rPr kumimoji="1" lang="en-US" altLang="ja-JP" sz="1200" b="1" kern="1200" dirty="0" err="1" smtClean="0">
                <a:solidFill>
                  <a:schemeClr val="tx1"/>
                </a:solidFill>
                <a:effectLst/>
                <a:latin typeface="Arial" charset="0"/>
                <a:ea typeface="ＭＳ Ｐゴシック" pitchFamily="50" charset="-128"/>
                <a:cs typeface="+mn-cs"/>
              </a:rPr>
              <a:t>Vars</a:t>
            </a:r>
            <a:r>
              <a:rPr kumimoji="1" lang="ja-JP" altLang="en-US" sz="1200" b="1" kern="1200" dirty="0" smtClean="0">
                <a:solidFill>
                  <a:schemeClr val="tx1"/>
                </a:solidFill>
                <a:effectLst/>
                <a:latin typeface="Arial" charset="0"/>
                <a:ea typeface="ＭＳ Ｐゴシック" pitchFamily="50" charset="-128"/>
                <a:cs typeface="+mn-cs"/>
              </a:rPr>
              <a:t>セクション：変数群を定義する</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http_port</a:t>
            </a:r>
            <a:r>
              <a:rPr kumimoji="1" lang="en-US" altLang="ja-JP" sz="1200" b="1" kern="1200" dirty="0" smtClean="0">
                <a:solidFill>
                  <a:schemeClr val="tx1"/>
                </a:solidFill>
                <a:effectLst/>
                <a:latin typeface="Arial" charset="0"/>
                <a:ea typeface="ＭＳ Ｐゴシック" pitchFamily="50" charset="-128"/>
                <a:cs typeface="+mn-cs"/>
              </a:rPr>
              <a:t>: 80</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max_clients</a:t>
            </a:r>
            <a:r>
              <a:rPr kumimoji="1" lang="en-US" altLang="ja-JP" sz="1200" b="1" kern="1200" dirty="0" smtClean="0">
                <a:solidFill>
                  <a:schemeClr val="tx1"/>
                </a:solidFill>
                <a:effectLst/>
                <a:latin typeface="Arial" charset="0"/>
                <a:ea typeface="ＭＳ Ｐゴシック" pitchFamily="50" charset="-128"/>
                <a:cs typeface="+mn-cs"/>
              </a:rPr>
              <a:t>: 200</a:t>
            </a:r>
          </a:p>
          <a:p>
            <a:r>
              <a:rPr kumimoji="1" lang="en-US" altLang="ja-JP" sz="1200" b="1" kern="1200" dirty="0" smtClean="0">
                <a:solidFill>
                  <a:schemeClr val="tx1"/>
                </a:solidFill>
                <a:effectLst/>
                <a:latin typeface="Arial" charset="0"/>
                <a:ea typeface="ＭＳ Ｐゴシック" pitchFamily="50" charset="-128"/>
                <a:cs typeface="+mn-cs"/>
              </a:rPr>
              <a:t>  tasks:            # Tasks</a:t>
            </a:r>
            <a:r>
              <a:rPr kumimoji="1" lang="ja-JP" altLang="en-US" sz="1200" b="1" kern="1200" dirty="0" smtClean="0">
                <a:solidFill>
                  <a:schemeClr val="tx1"/>
                </a:solidFill>
                <a:effectLst/>
                <a:latin typeface="Arial" charset="0"/>
                <a:ea typeface="ＭＳ Ｐゴシック" pitchFamily="50" charset="-128"/>
                <a:cs typeface="+mn-cs"/>
              </a:rPr>
              <a:t>セクション：実行したいタスク（処理）を記述する</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 name: ensure apache is at the latest version</a:t>
            </a:r>
          </a:p>
          <a:p>
            <a:r>
              <a:rPr kumimoji="1" lang="en-US" altLang="ja-JP" sz="1200" b="1" kern="1200" dirty="0" smtClean="0">
                <a:solidFill>
                  <a:schemeClr val="tx1"/>
                </a:solidFill>
                <a:effectLst/>
                <a:latin typeface="Arial" charset="0"/>
                <a:ea typeface="ＭＳ Ｐゴシック" pitchFamily="50" charset="-128"/>
                <a:cs typeface="+mn-cs"/>
              </a:rPr>
              <a:t>    yum:</a:t>
            </a:r>
          </a:p>
          <a:p>
            <a:r>
              <a:rPr kumimoji="1" lang="en-US" altLang="ja-JP" sz="1200" b="1" kern="1200" dirty="0" smtClean="0">
                <a:solidFill>
                  <a:schemeClr val="tx1"/>
                </a:solidFill>
                <a:effectLst/>
                <a:latin typeface="Arial" charset="0"/>
                <a:ea typeface="ＭＳ Ｐゴシック" pitchFamily="50" charset="-128"/>
                <a:cs typeface="+mn-cs"/>
              </a:rPr>
              <a:t>      name: </a:t>
            </a:r>
            <a:r>
              <a:rPr kumimoji="1" lang="en-US" altLang="ja-JP" sz="1200" b="1" kern="1200" dirty="0" err="1" smtClean="0">
                <a:solidFill>
                  <a:schemeClr val="tx1"/>
                </a:solidFill>
                <a:effectLst/>
                <a:latin typeface="Arial" charset="0"/>
                <a:ea typeface="ＭＳ Ｐゴシック" pitchFamily="50" charset="-128"/>
                <a:cs typeface="+mn-cs"/>
              </a:rPr>
              <a:t>httpd</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state: latest</a:t>
            </a:r>
          </a:p>
          <a:p>
            <a:r>
              <a:rPr kumimoji="1" lang="en-US" altLang="ja-JP" sz="1200" b="1" kern="1200" dirty="0" smtClean="0">
                <a:solidFill>
                  <a:schemeClr val="tx1"/>
                </a:solidFill>
                <a:effectLst/>
                <a:latin typeface="Arial" charset="0"/>
                <a:ea typeface="ＭＳ Ｐゴシック" pitchFamily="50" charset="-128"/>
                <a:cs typeface="+mn-cs"/>
              </a:rPr>
              <a:t>  - name: write the apache </a:t>
            </a:r>
            <a:r>
              <a:rPr kumimoji="1" lang="en-US" altLang="ja-JP" sz="1200" b="1" kern="1200" dirty="0" err="1" smtClean="0">
                <a:solidFill>
                  <a:schemeClr val="tx1"/>
                </a:solidFill>
                <a:effectLst/>
                <a:latin typeface="Arial" charset="0"/>
                <a:ea typeface="ＭＳ Ｐゴシック" pitchFamily="50" charset="-128"/>
                <a:cs typeface="+mn-cs"/>
              </a:rPr>
              <a:t>config</a:t>
            </a:r>
            <a:r>
              <a:rPr kumimoji="1" lang="en-US" altLang="ja-JP" sz="1200" b="1" kern="1200" dirty="0" smtClean="0">
                <a:solidFill>
                  <a:schemeClr val="tx1"/>
                </a:solidFill>
                <a:effectLst/>
                <a:latin typeface="Arial" charset="0"/>
                <a:ea typeface="ＭＳ Ｐゴシック" pitchFamily="50" charset="-128"/>
                <a:cs typeface="+mn-cs"/>
              </a:rPr>
              <a:t> file</a:t>
            </a:r>
          </a:p>
          <a:p>
            <a:r>
              <a:rPr kumimoji="1" lang="en-US" altLang="ja-JP" sz="1200" b="1" kern="1200" dirty="0" smtClean="0">
                <a:solidFill>
                  <a:schemeClr val="tx1"/>
                </a:solidFill>
                <a:effectLst/>
                <a:latin typeface="Arial" charset="0"/>
                <a:ea typeface="ＭＳ Ｐゴシック" pitchFamily="50" charset="-128"/>
                <a:cs typeface="+mn-cs"/>
              </a:rPr>
              <a:t>    template:</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src</a:t>
            </a:r>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srv</a:t>
            </a:r>
            <a:r>
              <a:rPr kumimoji="1" lang="en-US" altLang="ja-JP" sz="1200" b="1" kern="1200" dirty="0" smtClean="0">
                <a:solidFill>
                  <a:schemeClr val="tx1"/>
                </a:solidFill>
                <a:effectLst/>
                <a:latin typeface="Arial" charset="0"/>
                <a:ea typeface="ＭＳ Ｐゴシック" pitchFamily="50" charset="-128"/>
                <a:cs typeface="+mn-cs"/>
              </a:rPr>
              <a:t>/httpd.j2</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dest</a:t>
            </a:r>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etc</a:t>
            </a:r>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httpd.conf</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notify:</a:t>
            </a:r>
          </a:p>
          <a:p>
            <a:r>
              <a:rPr kumimoji="1" lang="en-US" altLang="ja-JP" sz="1200" b="1" kern="1200" dirty="0" smtClean="0">
                <a:solidFill>
                  <a:schemeClr val="tx1"/>
                </a:solidFill>
                <a:effectLst/>
                <a:latin typeface="Arial" charset="0"/>
                <a:ea typeface="ＭＳ Ｐゴシック" pitchFamily="50" charset="-128"/>
                <a:cs typeface="+mn-cs"/>
              </a:rPr>
              <a:t>    - restart apache</a:t>
            </a:r>
          </a:p>
          <a:p>
            <a:r>
              <a:rPr kumimoji="1" lang="en-US" altLang="ja-JP" sz="1200" b="1" kern="1200" dirty="0" smtClean="0">
                <a:solidFill>
                  <a:schemeClr val="tx1"/>
                </a:solidFill>
                <a:effectLst/>
                <a:latin typeface="Arial" charset="0"/>
                <a:ea typeface="ＭＳ Ｐゴシック" pitchFamily="50" charset="-128"/>
                <a:cs typeface="+mn-cs"/>
              </a:rPr>
              <a:t>  - name: ensure apache is running</a:t>
            </a:r>
          </a:p>
          <a:p>
            <a:r>
              <a:rPr kumimoji="1" lang="en-US" altLang="ja-JP" sz="1200" b="1" kern="1200" dirty="0" smtClean="0">
                <a:solidFill>
                  <a:schemeClr val="tx1"/>
                </a:solidFill>
                <a:effectLst/>
                <a:latin typeface="Arial" charset="0"/>
                <a:ea typeface="ＭＳ Ｐゴシック" pitchFamily="50" charset="-128"/>
                <a:cs typeface="+mn-cs"/>
              </a:rPr>
              <a:t>    service:</a:t>
            </a:r>
          </a:p>
          <a:p>
            <a:r>
              <a:rPr kumimoji="1" lang="en-US" altLang="ja-JP" sz="1200" b="1" kern="1200" dirty="0" smtClean="0">
                <a:solidFill>
                  <a:schemeClr val="tx1"/>
                </a:solidFill>
                <a:effectLst/>
                <a:latin typeface="Arial" charset="0"/>
                <a:ea typeface="ＭＳ Ｐゴシック" pitchFamily="50" charset="-128"/>
                <a:cs typeface="+mn-cs"/>
              </a:rPr>
              <a:t>      name: </a:t>
            </a:r>
            <a:r>
              <a:rPr kumimoji="1" lang="en-US" altLang="ja-JP" sz="1200" b="1" kern="1200" dirty="0" err="1" smtClean="0">
                <a:solidFill>
                  <a:schemeClr val="tx1"/>
                </a:solidFill>
                <a:effectLst/>
                <a:latin typeface="Arial" charset="0"/>
                <a:ea typeface="ＭＳ Ｐゴシック" pitchFamily="50" charset="-128"/>
                <a:cs typeface="+mn-cs"/>
              </a:rPr>
              <a:t>httpd</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state: started</a:t>
            </a: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の「</a:t>
            </a:r>
            <a:r>
              <a:rPr kumimoji="1" lang="en-US" altLang="ja-JP" sz="1200" b="1" kern="1200" dirty="0" smtClean="0">
                <a:solidFill>
                  <a:schemeClr val="tx1"/>
                </a:solidFill>
                <a:effectLst/>
                <a:latin typeface="Arial" charset="0"/>
                <a:ea typeface="ＭＳ Ｐゴシック" pitchFamily="50" charset="-128"/>
                <a:cs typeface="+mn-cs"/>
              </a:rPr>
              <a:t>- name: ensure</a:t>
            </a:r>
            <a:r>
              <a:rPr kumimoji="1" lang="ja-JP" altLang="en-US" sz="1200" b="1" kern="1200" dirty="0" smtClean="0">
                <a:solidFill>
                  <a:schemeClr val="tx1"/>
                </a:solidFill>
                <a:effectLst/>
                <a:latin typeface="Arial" charset="0"/>
                <a:ea typeface="ＭＳ Ｐゴシック" pitchFamily="50" charset="-128"/>
                <a:cs typeface="+mn-cs"/>
              </a:rPr>
              <a:t>～」の一つ一つが、タスクを表します。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タスク</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 name: ensure apache is at the latest version</a:t>
            </a:r>
          </a:p>
          <a:p>
            <a:r>
              <a:rPr kumimoji="1" lang="en-US" altLang="ja-JP" sz="1200" b="1" kern="1200" dirty="0" smtClean="0">
                <a:solidFill>
                  <a:schemeClr val="tx1"/>
                </a:solidFill>
                <a:effectLst/>
                <a:latin typeface="Arial" charset="0"/>
                <a:ea typeface="ＭＳ Ｐゴシック" pitchFamily="50" charset="-128"/>
                <a:cs typeface="+mn-cs"/>
              </a:rPr>
              <a:t>    yum:</a:t>
            </a:r>
          </a:p>
          <a:p>
            <a:r>
              <a:rPr kumimoji="1" lang="en-US" altLang="ja-JP" sz="1200" b="1" kern="1200" dirty="0" smtClean="0">
                <a:solidFill>
                  <a:schemeClr val="tx1"/>
                </a:solidFill>
                <a:effectLst/>
                <a:latin typeface="Arial" charset="0"/>
                <a:ea typeface="ＭＳ Ｐゴシック" pitchFamily="50" charset="-128"/>
                <a:cs typeface="+mn-cs"/>
              </a:rPr>
              <a:t>      name: </a:t>
            </a:r>
            <a:r>
              <a:rPr kumimoji="1" lang="en-US" altLang="ja-JP" sz="1200" b="1" kern="1200" dirty="0" err="1" smtClean="0">
                <a:solidFill>
                  <a:schemeClr val="tx1"/>
                </a:solidFill>
                <a:effectLst/>
                <a:latin typeface="Arial" charset="0"/>
                <a:ea typeface="ＭＳ Ｐゴシック" pitchFamily="50" charset="-128"/>
                <a:cs typeface="+mn-cs"/>
              </a:rPr>
              <a:t>httpd</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state: latest</a:t>
            </a: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は</a:t>
            </a:r>
            <a:r>
              <a:rPr kumimoji="1" lang="en-US" altLang="ja-JP" sz="1200" b="1" kern="1200" dirty="0" smtClean="0">
                <a:solidFill>
                  <a:schemeClr val="tx1"/>
                </a:solidFill>
                <a:effectLst/>
                <a:latin typeface="Arial" charset="0"/>
                <a:ea typeface="ＭＳ Ｐゴシック" pitchFamily="50" charset="-128"/>
                <a:cs typeface="+mn-cs"/>
              </a:rPr>
              <a:t>apache</a:t>
            </a:r>
            <a:r>
              <a:rPr kumimoji="1" lang="ja-JP" altLang="en-US" sz="1200" b="1" kern="1200" dirty="0" smtClean="0">
                <a:solidFill>
                  <a:schemeClr val="tx1"/>
                </a:solidFill>
                <a:effectLst/>
                <a:latin typeface="Arial" charset="0"/>
                <a:ea typeface="ＭＳ Ｐゴシック" pitchFamily="50" charset="-128"/>
                <a:cs typeface="+mn-cs"/>
              </a:rPr>
              <a:t>が最新のバージョンであることを確認するタスクです。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モジュールとしては</a:t>
            </a:r>
            <a:r>
              <a:rPr kumimoji="1" lang="en-US" altLang="ja-JP" sz="1200" b="1" kern="1200" dirty="0" smtClean="0">
                <a:solidFill>
                  <a:schemeClr val="tx1"/>
                </a:solidFill>
                <a:effectLst/>
                <a:latin typeface="Arial" charset="0"/>
                <a:ea typeface="ＭＳ Ｐゴシック" pitchFamily="50" charset="-128"/>
                <a:cs typeface="+mn-cs"/>
              </a:rPr>
              <a:t>yum</a:t>
            </a:r>
            <a:r>
              <a:rPr kumimoji="1" lang="ja-JP" altLang="en-US" sz="1200" b="1" kern="1200" dirty="0" smtClean="0">
                <a:solidFill>
                  <a:schemeClr val="tx1"/>
                </a:solidFill>
                <a:effectLst/>
                <a:latin typeface="Arial" charset="0"/>
                <a:ea typeface="ＭＳ Ｐゴシック" pitchFamily="50" charset="-128"/>
                <a:cs typeface="+mn-cs"/>
              </a:rPr>
              <a:t>モジュールを使う、という意味です。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モジュールへの引数として、</a:t>
            </a:r>
            <a:r>
              <a:rPr kumimoji="1" lang="en-US" altLang="ja-JP" sz="1200" b="1" kern="1200" dirty="0" smtClean="0">
                <a:solidFill>
                  <a:schemeClr val="tx1"/>
                </a:solidFill>
                <a:effectLst/>
                <a:latin typeface="Arial" charset="0"/>
                <a:ea typeface="ＭＳ Ｐゴシック" pitchFamily="50" charset="-128"/>
                <a:cs typeface="+mn-cs"/>
              </a:rPr>
              <a:t>name</a:t>
            </a:r>
            <a:r>
              <a:rPr kumimoji="1" lang="ja-JP" altLang="en-US" sz="1200" b="1" kern="1200" dirty="0" smtClean="0">
                <a:solidFill>
                  <a:schemeClr val="tx1"/>
                </a:solidFill>
                <a:effectLst/>
                <a:latin typeface="Arial" charset="0"/>
                <a:ea typeface="ＭＳ Ｐゴシック" pitchFamily="50" charset="-128"/>
                <a:cs typeface="+mn-cs"/>
              </a:rPr>
              <a:t>と</a:t>
            </a:r>
            <a:r>
              <a:rPr kumimoji="1" lang="en-US" altLang="ja-JP" sz="1200" b="1" kern="1200" dirty="0" smtClean="0">
                <a:solidFill>
                  <a:schemeClr val="tx1"/>
                </a:solidFill>
                <a:effectLst/>
                <a:latin typeface="Arial" charset="0"/>
                <a:ea typeface="ＭＳ Ｐゴシック" pitchFamily="50" charset="-128"/>
                <a:cs typeface="+mn-cs"/>
              </a:rPr>
              <a:t>state</a:t>
            </a:r>
            <a:r>
              <a:rPr kumimoji="1" lang="ja-JP" altLang="en-US" sz="1200" b="1" kern="1200" dirty="0" smtClean="0">
                <a:solidFill>
                  <a:schemeClr val="tx1"/>
                </a:solidFill>
                <a:effectLst/>
                <a:latin typeface="Arial" charset="0"/>
                <a:ea typeface="ＭＳ Ｐゴシック" pitchFamily="50" charset="-128"/>
                <a:cs typeface="+mn-cs"/>
              </a:rPr>
              <a:t>を渡しています。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引数として渡す変数は、モジュールによって異なる為、リファレンスサイトやコマンドで確認するとよいです。</a:t>
            </a:r>
            <a:endParaRPr kumimoji="1" lang="en-US" altLang="ja-JP" sz="1200" b="1" kern="1200" dirty="0" smtClean="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53</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Tasks</a:t>
            </a:r>
            <a:r>
              <a:rPr kumimoji="1" lang="ja-JP" altLang="en-US" sz="1200" b="1" kern="1200" dirty="0" smtClean="0">
                <a:solidFill>
                  <a:schemeClr val="tx1"/>
                </a:solidFill>
                <a:effectLst/>
                <a:latin typeface="Arial" charset="0"/>
                <a:ea typeface="ＭＳ Ｐゴシック" pitchFamily="50" charset="-128"/>
                <a:cs typeface="+mn-cs"/>
              </a:rPr>
              <a:t>セクション</a:t>
            </a:r>
          </a:p>
          <a:p>
            <a:r>
              <a:rPr kumimoji="1" lang="ja-JP" altLang="en-US" sz="1200" b="1" kern="1200" dirty="0" smtClean="0">
                <a:solidFill>
                  <a:schemeClr val="tx1"/>
                </a:solidFill>
                <a:effectLst/>
                <a:latin typeface="Arial" charset="0"/>
                <a:ea typeface="ＭＳ Ｐゴシック" pitchFamily="50" charset="-128"/>
                <a:cs typeface="+mn-cs"/>
              </a:rPr>
              <a:t>実行したい処理の内容を、シーケンスで記述します。</a:t>
            </a:r>
          </a:p>
          <a:p>
            <a:r>
              <a:rPr kumimoji="1" lang="ja-JP" altLang="en-US" sz="1200" b="1" kern="1200" dirty="0" smtClean="0">
                <a:solidFill>
                  <a:schemeClr val="tx1"/>
                </a:solidFill>
                <a:effectLst/>
                <a:latin typeface="Arial" charset="0"/>
                <a:ea typeface="ＭＳ Ｐゴシック" pitchFamily="50" charset="-128"/>
                <a:cs typeface="+mn-cs"/>
              </a:rPr>
              <a:t>複数のタスクを記載する事ができ、上から順番に実行されます。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 Playbook</a:t>
            </a:r>
          </a:p>
          <a:p>
            <a:r>
              <a:rPr kumimoji="1" lang="en-US" altLang="ja-JP" sz="1200" b="1" kern="1200" dirty="0" smtClean="0">
                <a:solidFill>
                  <a:schemeClr val="tx1"/>
                </a:solidFill>
                <a:effectLst/>
                <a:latin typeface="Arial" charset="0"/>
                <a:ea typeface="ＭＳ Ｐゴシック" pitchFamily="50" charset="-128"/>
                <a:cs typeface="+mn-cs"/>
              </a:rPr>
              <a:t>- hosts: webservers # Targets</a:t>
            </a:r>
            <a:r>
              <a:rPr kumimoji="1" lang="ja-JP" altLang="en-US" sz="1200" b="1" kern="1200" dirty="0" smtClean="0">
                <a:solidFill>
                  <a:schemeClr val="tx1"/>
                </a:solidFill>
                <a:effectLst/>
                <a:latin typeface="Arial" charset="0"/>
                <a:ea typeface="ＭＳ Ｐゴシック" pitchFamily="50" charset="-128"/>
                <a:cs typeface="+mn-cs"/>
              </a:rPr>
              <a:t>セクション：ターゲットノードを指定する</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remote_user</a:t>
            </a:r>
            <a:r>
              <a:rPr kumimoji="1" lang="en-US" altLang="ja-JP" sz="1200" b="1" kern="1200" dirty="0" smtClean="0">
                <a:solidFill>
                  <a:schemeClr val="tx1"/>
                </a:solidFill>
                <a:effectLst/>
                <a:latin typeface="Arial" charset="0"/>
                <a:ea typeface="ＭＳ Ｐゴシック" pitchFamily="50" charset="-128"/>
                <a:cs typeface="+mn-cs"/>
              </a:rPr>
              <a:t>: root</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vars</a:t>
            </a:r>
            <a:r>
              <a:rPr kumimoji="1" lang="en-US" altLang="ja-JP" sz="1200" b="1" kern="1200" dirty="0" smtClean="0">
                <a:solidFill>
                  <a:schemeClr val="tx1"/>
                </a:solidFill>
                <a:effectLst/>
                <a:latin typeface="Arial" charset="0"/>
                <a:ea typeface="ＭＳ Ｐゴシック" pitchFamily="50" charset="-128"/>
                <a:cs typeface="+mn-cs"/>
              </a:rPr>
              <a:t>:             # </a:t>
            </a:r>
            <a:r>
              <a:rPr kumimoji="1" lang="en-US" altLang="ja-JP" sz="1200" b="1" kern="1200" dirty="0" err="1" smtClean="0">
                <a:solidFill>
                  <a:schemeClr val="tx1"/>
                </a:solidFill>
                <a:effectLst/>
                <a:latin typeface="Arial" charset="0"/>
                <a:ea typeface="ＭＳ Ｐゴシック" pitchFamily="50" charset="-128"/>
                <a:cs typeface="+mn-cs"/>
              </a:rPr>
              <a:t>Vars</a:t>
            </a:r>
            <a:r>
              <a:rPr kumimoji="1" lang="ja-JP" altLang="en-US" sz="1200" b="1" kern="1200" dirty="0" smtClean="0">
                <a:solidFill>
                  <a:schemeClr val="tx1"/>
                </a:solidFill>
                <a:effectLst/>
                <a:latin typeface="Arial" charset="0"/>
                <a:ea typeface="ＭＳ Ｐゴシック" pitchFamily="50" charset="-128"/>
                <a:cs typeface="+mn-cs"/>
              </a:rPr>
              <a:t>セクション：変数群を定義する</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http_port</a:t>
            </a:r>
            <a:r>
              <a:rPr kumimoji="1" lang="en-US" altLang="ja-JP" sz="1200" b="1" kern="1200" dirty="0" smtClean="0">
                <a:solidFill>
                  <a:schemeClr val="tx1"/>
                </a:solidFill>
                <a:effectLst/>
                <a:latin typeface="Arial" charset="0"/>
                <a:ea typeface="ＭＳ Ｐゴシック" pitchFamily="50" charset="-128"/>
                <a:cs typeface="+mn-cs"/>
              </a:rPr>
              <a:t>: 80</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max_clients</a:t>
            </a:r>
            <a:r>
              <a:rPr kumimoji="1" lang="en-US" altLang="ja-JP" sz="1200" b="1" kern="1200" dirty="0" smtClean="0">
                <a:solidFill>
                  <a:schemeClr val="tx1"/>
                </a:solidFill>
                <a:effectLst/>
                <a:latin typeface="Arial" charset="0"/>
                <a:ea typeface="ＭＳ Ｐゴシック" pitchFamily="50" charset="-128"/>
                <a:cs typeface="+mn-cs"/>
              </a:rPr>
              <a:t>: 200</a:t>
            </a:r>
          </a:p>
          <a:p>
            <a:r>
              <a:rPr kumimoji="1" lang="en-US" altLang="ja-JP" sz="1200" b="1" kern="1200" dirty="0" smtClean="0">
                <a:solidFill>
                  <a:schemeClr val="tx1"/>
                </a:solidFill>
                <a:effectLst/>
                <a:latin typeface="Arial" charset="0"/>
                <a:ea typeface="ＭＳ Ｐゴシック" pitchFamily="50" charset="-128"/>
                <a:cs typeface="+mn-cs"/>
              </a:rPr>
              <a:t>  tasks:            # Tasks</a:t>
            </a:r>
            <a:r>
              <a:rPr kumimoji="1" lang="ja-JP" altLang="en-US" sz="1200" b="1" kern="1200" dirty="0" smtClean="0">
                <a:solidFill>
                  <a:schemeClr val="tx1"/>
                </a:solidFill>
                <a:effectLst/>
                <a:latin typeface="Arial" charset="0"/>
                <a:ea typeface="ＭＳ Ｐゴシック" pitchFamily="50" charset="-128"/>
                <a:cs typeface="+mn-cs"/>
              </a:rPr>
              <a:t>セクション：実行したいタスク（処理）を記述する</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 name: ensure apache is at the latest version</a:t>
            </a:r>
          </a:p>
          <a:p>
            <a:r>
              <a:rPr kumimoji="1" lang="en-US" altLang="ja-JP" sz="1200" b="1" kern="1200" dirty="0" smtClean="0">
                <a:solidFill>
                  <a:schemeClr val="tx1"/>
                </a:solidFill>
                <a:effectLst/>
                <a:latin typeface="Arial" charset="0"/>
                <a:ea typeface="ＭＳ Ｐゴシック" pitchFamily="50" charset="-128"/>
                <a:cs typeface="+mn-cs"/>
              </a:rPr>
              <a:t>    yum:</a:t>
            </a:r>
          </a:p>
          <a:p>
            <a:r>
              <a:rPr kumimoji="1" lang="en-US" altLang="ja-JP" sz="1200" b="1" kern="1200" dirty="0" smtClean="0">
                <a:solidFill>
                  <a:schemeClr val="tx1"/>
                </a:solidFill>
                <a:effectLst/>
                <a:latin typeface="Arial" charset="0"/>
                <a:ea typeface="ＭＳ Ｐゴシック" pitchFamily="50" charset="-128"/>
                <a:cs typeface="+mn-cs"/>
              </a:rPr>
              <a:t>      name: </a:t>
            </a:r>
            <a:r>
              <a:rPr kumimoji="1" lang="en-US" altLang="ja-JP" sz="1200" b="1" kern="1200" dirty="0" err="1" smtClean="0">
                <a:solidFill>
                  <a:schemeClr val="tx1"/>
                </a:solidFill>
                <a:effectLst/>
                <a:latin typeface="Arial" charset="0"/>
                <a:ea typeface="ＭＳ Ｐゴシック" pitchFamily="50" charset="-128"/>
                <a:cs typeface="+mn-cs"/>
              </a:rPr>
              <a:t>httpd</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state: latest</a:t>
            </a:r>
          </a:p>
          <a:p>
            <a:r>
              <a:rPr kumimoji="1" lang="en-US" altLang="ja-JP" sz="1200" b="1" kern="1200" dirty="0" smtClean="0">
                <a:solidFill>
                  <a:schemeClr val="tx1"/>
                </a:solidFill>
                <a:effectLst/>
                <a:latin typeface="Arial" charset="0"/>
                <a:ea typeface="ＭＳ Ｐゴシック" pitchFamily="50" charset="-128"/>
                <a:cs typeface="+mn-cs"/>
              </a:rPr>
              <a:t>  - name: write the apache </a:t>
            </a:r>
            <a:r>
              <a:rPr kumimoji="1" lang="en-US" altLang="ja-JP" sz="1200" b="1" kern="1200" dirty="0" err="1" smtClean="0">
                <a:solidFill>
                  <a:schemeClr val="tx1"/>
                </a:solidFill>
                <a:effectLst/>
                <a:latin typeface="Arial" charset="0"/>
                <a:ea typeface="ＭＳ Ｐゴシック" pitchFamily="50" charset="-128"/>
                <a:cs typeface="+mn-cs"/>
              </a:rPr>
              <a:t>config</a:t>
            </a:r>
            <a:r>
              <a:rPr kumimoji="1" lang="en-US" altLang="ja-JP" sz="1200" b="1" kern="1200" dirty="0" smtClean="0">
                <a:solidFill>
                  <a:schemeClr val="tx1"/>
                </a:solidFill>
                <a:effectLst/>
                <a:latin typeface="Arial" charset="0"/>
                <a:ea typeface="ＭＳ Ｐゴシック" pitchFamily="50" charset="-128"/>
                <a:cs typeface="+mn-cs"/>
              </a:rPr>
              <a:t> file</a:t>
            </a:r>
          </a:p>
          <a:p>
            <a:r>
              <a:rPr kumimoji="1" lang="en-US" altLang="ja-JP" sz="1200" b="1" kern="1200" dirty="0" smtClean="0">
                <a:solidFill>
                  <a:schemeClr val="tx1"/>
                </a:solidFill>
                <a:effectLst/>
                <a:latin typeface="Arial" charset="0"/>
                <a:ea typeface="ＭＳ Ｐゴシック" pitchFamily="50" charset="-128"/>
                <a:cs typeface="+mn-cs"/>
              </a:rPr>
              <a:t>    template:</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src</a:t>
            </a:r>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srv</a:t>
            </a:r>
            <a:r>
              <a:rPr kumimoji="1" lang="en-US" altLang="ja-JP" sz="1200" b="1" kern="1200" dirty="0" smtClean="0">
                <a:solidFill>
                  <a:schemeClr val="tx1"/>
                </a:solidFill>
                <a:effectLst/>
                <a:latin typeface="Arial" charset="0"/>
                <a:ea typeface="ＭＳ Ｐゴシック" pitchFamily="50" charset="-128"/>
                <a:cs typeface="+mn-cs"/>
              </a:rPr>
              <a:t>/httpd.j2</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dest</a:t>
            </a:r>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etc</a:t>
            </a:r>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httpd.conf</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notify:</a:t>
            </a:r>
          </a:p>
          <a:p>
            <a:r>
              <a:rPr kumimoji="1" lang="en-US" altLang="ja-JP" sz="1200" b="1" kern="1200" dirty="0" smtClean="0">
                <a:solidFill>
                  <a:schemeClr val="tx1"/>
                </a:solidFill>
                <a:effectLst/>
                <a:latin typeface="Arial" charset="0"/>
                <a:ea typeface="ＭＳ Ｐゴシック" pitchFamily="50" charset="-128"/>
                <a:cs typeface="+mn-cs"/>
              </a:rPr>
              <a:t>    - restart apache</a:t>
            </a:r>
          </a:p>
          <a:p>
            <a:r>
              <a:rPr kumimoji="1" lang="en-US" altLang="ja-JP" sz="1200" b="1" kern="1200" dirty="0" smtClean="0">
                <a:solidFill>
                  <a:schemeClr val="tx1"/>
                </a:solidFill>
                <a:effectLst/>
                <a:latin typeface="Arial" charset="0"/>
                <a:ea typeface="ＭＳ Ｐゴシック" pitchFamily="50" charset="-128"/>
                <a:cs typeface="+mn-cs"/>
              </a:rPr>
              <a:t>  - name: ensure apache is running</a:t>
            </a:r>
          </a:p>
          <a:p>
            <a:r>
              <a:rPr kumimoji="1" lang="en-US" altLang="ja-JP" sz="1200" b="1" kern="1200" dirty="0" smtClean="0">
                <a:solidFill>
                  <a:schemeClr val="tx1"/>
                </a:solidFill>
                <a:effectLst/>
                <a:latin typeface="Arial" charset="0"/>
                <a:ea typeface="ＭＳ Ｐゴシック" pitchFamily="50" charset="-128"/>
                <a:cs typeface="+mn-cs"/>
              </a:rPr>
              <a:t>    service:</a:t>
            </a:r>
          </a:p>
          <a:p>
            <a:r>
              <a:rPr kumimoji="1" lang="en-US" altLang="ja-JP" sz="1200" b="1" kern="1200" dirty="0" smtClean="0">
                <a:solidFill>
                  <a:schemeClr val="tx1"/>
                </a:solidFill>
                <a:effectLst/>
                <a:latin typeface="Arial" charset="0"/>
                <a:ea typeface="ＭＳ Ｐゴシック" pitchFamily="50" charset="-128"/>
                <a:cs typeface="+mn-cs"/>
              </a:rPr>
              <a:t>      name: </a:t>
            </a:r>
            <a:r>
              <a:rPr kumimoji="1" lang="en-US" altLang="ja-JP" sz="1200" b="1" kern="1200" dirty="0" err="1" smtClean="0">
                <a:solidFill>
                  <a:schemeClr val="tx1"/>
                </a:solidFill>
                <a:effectLst/>
                <a:latin typeface="Arial" charset="0"/>
                <a:ea typeface="ＭＳ Ｐゴシック" pitchFamily="50" charset="-128"/>
                <a:cs typeface="+mn-cs"/>
              </a:rPr>
              <a:t>httpd</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state: started</a:t>
            </a: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の「</a:t>
            </a:r>
            <a:r>
              <a:rPr kumimoji="1" lang="en-US" altLang="ja-JP" sz="1200" b="1" kern="1200" dirty="0" smtClean="0">
                <a:solidFill>
                  <a:schemeClr val="tx1"/>
                </a:solidFill>
                <a:effectLst/>
                <a:latin typeface="Arial" charset="0"/>
                <a:ea typeface="ＭＳ Ｐゴシック" pitchFamily="50" charset="-128"/>
                <a:cs typeface="+mn-cs"/>
              </a:rPr>
              <a:t>- name: ensure</a:t>
            </a:r>
            <a:r>
              <a:rPr kumimoji="1" lang="ja-JP" altLang="en-US" sz="1200" b="1" kern="1200" dirty="0" smtClean="0">
                <a:solidFill>
                  <a:schemeClr val="tx1"/>
                </a:solidFill>
                <a:effectLst/>
                <a:latin typeface="Arial" charset="0"/>
                <a:ea typeface="ＭＳ Ｐゴシック" pitchFamily="50" charset="-128"/>
                <a:cs typeface="+mn-cs"/>
              </a:rPr>
              <a:t>～」の一つ一つが、タスクを表します。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タスク</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 name: ensure apache is at the latest version</a:t>
            </a:r>
          </a:p>
          <a:p>
            <a:r>
              <a:rPr kumimoji="1" lang="en-US" altLang="ja-JP" sz="1200" b="1" kern="1200" dirty="0" smtClean="0">
                <a:solidFill>
                  <a:schemeClr val="tx1"/>
                </a:solidFill>
                <a:effectLst/>
                <a:latin typeface="Arial" charset="0"/>
                <a:ea typeface="ＭＳ Ｐゴシック" pitchFamily="50" charset="-128"/>
                <a:cs typeface="+mn-cs"/>
              </a:rPr>
              <a:t>    yum:</a:t>
            </a:r>
          </a:p>
          <a:p>
            <a:r>
              <a:rPr kumimoji="1" lang="en-US" altLang="ja-JP" sz="1200" b="1" kern="1200" dirty="0" smtClean="0">
                <a:solidFill>
                  <a:schemeClr val="tx1"/>
                </a:solidFill>
                <a:effectLst/>
                <a:latin typeface="Arial" charset="0"/>
                <a:ea typeface="ＭＳ Ｐゴシック" pitchFamily="50" charset="-128"/>
                <a:cs typeface="+mn-cs"/>
              </a:rPr>
              <a:t>      name: </a:t>
            </a:r>
            <a:r>
              <a:rPr kumimoji="1" lang="en-US" altLang="ja-JP" sz="1200" b="1" kern="1200" dirty="0" err="1" smtClean="0">
                <a:solidFill>
                  <a:schemeClr val="tx1"/>
                </a:solidFill>
                <a:effectLst/>
                <a:latin typeface="Arial" charset="0"/>
                <a:ea typeface="ＭＳ Ｐゴシック" pitchFamily="50" charset="-128"/>
                <a:cs typeface="+mn-cs"/>
              </a:rPr>
              <a:t>httpd</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state: latest</a:t>
            </a: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は</a:t>
            </a:r>
            <a:r>
              <a:rPr kumimoji="1" lang="en-US" altLang="ja-JP" sz="1200" b="1" kern="1200" dirty="0" smtClean="0">
                <a:solidFill>
                  <a:schemeClr val="tx1"/>
                </a:solidFill>
                <a:effectLst/>
                <a:latin typeface="Arial" charset="0"/>
                <a:ea typeface="ＭＳ Ｐゴシック" pitchFamily="50" charset="-128"/>
                <a:cs typeface="+mn-cs"/>
              </a:rPr>
              <a:t>apache</a:t>
            </a:r>
            <a:r>
              <a:rPr kumimoji="1" lang="ja-JP" altLang="en-US" sz="1200" b="1" kern="1200" dirty="0" smtClean="0">
                <a:solidFill>
                  <a:schemeClr val="tx1"/>
                </a:solidFill>
                <a:effectLst/>
                <a:latin typeface="Arial" charset="0"/>
                <a:ea typeface="ＭＳ Ｐゴシック" pitchFamily="50" charset="-128"/>
                <a:cs typeface="+mn-cs"/>
              </a:rPr>
              <a:t>が最新のバージョンであることを確認するタスクです。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モジュールとしては</a:t>
            </a:r>
            <a:r>
              <a:rPr kumimoji="1" lang="en-US" altLang="ja-JP" sz="1200" b="1" kern="1200" dirty="0" smtClean="0">
                <a:solidFill>
                  <a:schemeClr val="tx1"/>
                </a:solidFill>
                <a:effectLst/>
                <a:latin typeface="Arial" charset="0"/>
                <a:ea typeface="ＭＳ Ｐゴシック" pitchFamily="50" charset="-128"/>
                <a:cs typeface="+mn-cs"/>
              </a:rPr>
              <a:t>yum</a:t>
            </a:r>
            <a:r>
              <a:rPr kumimoji="1" lang="ja-JP" altLang="en-US" sz="1200" b="1" kern="1200" dirty="0" smtClean="0">
                <a:solidFill>
                  <a:schemeClr val="tx1"/>
                </a:solidFill>
                <a:effectLst/>
                <a:latin typeface="Arial" charset="0"/>
                <a:ea typeface="ＭＳ Ｐゴシック" pitchFamily="50" charset="-128"/>
                <a:cs typeface="+mn-cs"/>
              </a:rPr>
              <a:t>モジュールを使う、という意味です。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モジュールへの引数として、</a:t>
            </a:r>
            <a:r>
              <a:rPr kumimoji="1" lang="en-US" altLang="ja-JP" sz="1200" b="1" kern="1200" dirty="0" smtClean="0">
                <a:solidFill>
                  <a:schemeClr val="tx1"/>
                </a:solidFill>
                <a:effectLst/>
                <a:latin typeface="Arial" charset="0"/>
                <a:ea typeface="ＭＳ Ｐゴシック" pitchFamily="50" charset="-128"/>
                <a:cs typeface="+mn-cs"/>
              </a:rPr>
              <a:t>name</a:t>
            </a:r>
            <a:r>
              <a:rPr kumimoji="1" lang="ja-JP" altLang="en-US" sz="1200" b="1" kern="1200" dirty="0" smtClean="0">
                <a:solidFill>
                  <a:schemeClr val="tx1"/>
                </a:solidFill>
                <a:effectLst/>
                <a:latin typeface="Arial" charset="0"/>
                <a:ea typeface="ＭＳ Ｐゴシック" pitchFamily="50" charset="-128"/>
                <a:cs typeface="+mn-cs"/>
              </a:rPr>
              <a:t>と</a:t>
            </a:r>
            <a:r>
              <a:rPr kumimoji="1" lang="en-US" altLang="ja-JP" sz="1200" b="1" kern="1200" dirty="0" smtClean="0">
                <a:solidFill>
                  <a:schemeClr val="tx1"/>
                </a:solidFill>
                <a:effectLst/>
                <a:latin typeface="Arial" charset="0"/>
                <a:ea typeface="ＭＳ Ｐゴシック" pitchFamily="50" charset="-128"/>
                <a:cs typeface="+mn-cs"/>
              </a:rPr>
              <a:t>state</a:t>
            </a:r>
            <a:r>
              <a:rPr kumimoji="1" lang="ja-JP" altLang="en-US" sz="1200" b="1" kern="1200" dirty="0" smtClean="0">
                <a:solidFill>
                  <a:schemeClr val="tx1"/>
                </a:solidFill>
                <a:effectLst/>
                <a:latin typeface="Arial" charset="0"/>
                <a:ea typeface="ＭＳ Ｐゴシック" pitchFamily="50" charset="-128"/>
                <a:cs typeface="+mn-cs"/>
              </a:rPr>
              <a:t>を渡しています。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引数として渡す変数は、モジュールによって異なる為、リファレンスサイトやコマンドで確認するとよいです。</a:t>
            </a:r>
            <a:endParaRPr kumimoji="1" lang="en-US" altLang="ja-JP" sz="1200" b="1" kern="1200" dirty="0" smtClean="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54</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Vars</a:t>
            </a:r>
            <a:r>
              <a:rPr kumimoji="1" lang="ja-JP" altLang="en-US" sz="1200" b="1" kern="1200" dirty="0" smtClean="0">
                <a:solidFill>
                  <a:schemeClr val="tx1"/>
                </a:solidFill>
                <a:effectLst/>
                <a:latin typeface="Arial" charset="0"/>
                <a:ea typeface="ＭＳ Ｐゴシック" pitchFamily="50" charset="-128"/>
                <a:cs typeface="+mn-cs"/>
              </a:rPr>
              <a:t>セクション</a:t>
            </a:r>
          </a:p>
          <a:p>
            <a:r>
              <a:rPr kumimoji="1" lang="ja-JP" altLang="en-US" sz="1200" b="1" kern="1200" dirty="0" smtClean="0">
                <a:solidFill>
                  <a:schemeClr val="tx1"/>
                </a:solidFill>
                <a:effectLst/>
                <a:latin typeface="Arial" charset="0"/>
                <a:ea typeface="ＭＳ Ｐゴシック" pitchFamily="50" charset="-128"/>
                <a:cs typeface="+mn-cs"/>
              </a:rPr>
              <a:t>後続の記述において利用できる変数を定義できます。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hosts: webservers</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vars</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foo: </a:t>
            </a:r>
            <a:r>
              <a:rPr kumimoji="1" lang="en-US" altLang="ja-JP" sz="1200" b="1" kern="1200" dirty="0" err="1" smtClean="0">
                <a:solidFill>
                  <a:schemeClr val="tx1"/>
                </a:solidFill>
                <a:effectLst/>
                <a:latin typeface="Arial" charset="0"/>
                <a:ea typeface="ＭＳ Ｐゴシック" pitchFamily="50" charset="-128"/>
                <a:cs typeface="+mn-cs"/>
              </a:rPr>
              <a:t>foovalue</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tasks:</a:t>
            </a:r>
          </a:p>
          <a:p>
            <a:r>
              <a:rPr kumimoji="1" lang="en-US" altLang="ja-JP" sz="1200" b="1" kern="1200" dirty="0" smtClean="0">
                <a:solidFill>
                  <a:schemeClr val="tx1"/>
                </a:solidFill>
                <a:effectLst/>
                <a:latin typeface="Arial" charset="0"/>
                <a:ea typeface="ＭＳ Ｐゴシック" pitchFamily="50" charset="-128"/>
                <a:cs typeface="+mn-cs"/>
              </a:rPr>
              <a:t>  - name: "</a:t>
            </a:r>
            <a:r>
              <a:rPr kumimoji="1" lang="en-US" altLang="ja-JP" sz="1200" b="1" kern="1200" dirty="0" err="1" smtClean="0">
                <a:solidFill>
                  <a:schemeClr val="tx1"/>
                </a:solidFill>
                <a:effectLst/>
                <a:latin typeface="Arial" charset="0"/>
                <a:ea typeface="ＭＳ Ｐゴシック" pitchFamily="50" charset="-128"/>
                <a:cs typeface="+mn-cs"/>
              </a:rPr>
              <a:t>hoge</a:t>
            </a:r>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http_port</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また、変数は下記の様な応用的な用法もあります</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ansible</a:t>
            </a:r>
            <a:r>
              <a:rPr kumimoji="1" lang="ja-JP" altLang="en-US" sz="1200" b="1" kern="1200" dirty="0" smtClean="0">
                <a:solidFill>
                  <a:schemeClr val="tx1"/>
                </a:solidFill>
                <a:effectLst/>
                <a:latin typeface="Arial" charset="0"/>
                <a:ea typeface="ＭＳ Ｐゴシック" pitchFamily="50" charset="-128"/>
                <a:cs typeface="+mn-cs"/>
              </a:rPr>
              <a:t>コマンド実行時の引数として渡したり</a:t>
            </a:r>
          </a:p>
          <a:p>
            <a:r>
              <a:rPr kumimoji="1" lang="ja-JP" altLang="en-US" sz="1200" b="1" kern="1200" dirty="0" smtClean="0">
                <a:solidFill>
                  <a:schemeClr val="tx1"/>
                </a:solidFill>
                <a:effectLst/>
                <a:latin typeface="Arial" charset="0"/>
                <a:ea typeface="ＭＳ Ｐゴシック" pitchFamily="50" charset="-128"/>
                <a:cs typeface="+mn-cs"/>
              </a:rPr>
              <a:t>* 外部ファイルに外だしたり</a:t>
            </a:r>
          </a:p>
          <a:p>
            <a:r>
              <a:rPr kumimoji="1" lang="ja-JP" altLang="en-US" sz="1200" b="1" kern="1200" dirty="0" smtClean="0">
                <a:solidFill>
                  <a:schemeClr val="tx1"/>
                </a:solidFill>
                <a:effectLst/>
                <a:latin typeface="Arial" charset="0"/>
                <a:ea typeface="ＭＳ Ｐゴシック" pitchFamily="50" charset="-128"/>
                <a:cs typeface="+mn-cs"/>
              </a:rPr>
              <a:t>* 実行時にコマンドラインから入力させたり</a:t>
            </a:r>
          </a:p>
          <a:p>
            <a:r>
              <a:rPr kumimoji="1" lang="ja-JP" altLang="en-US" sz="1200" b="1" kern="1200" dirty="0" smtClean="0">
                <a:solidFill>
                  <a:schemeClr val="tx1"/>
                </a:solidFill>
                <a:effectLst/>
                <a:latin typeface="Arial" charset="0"/>
                <a:ea typeface="ＭＳ Ｐゴシック" pitchFamily="50" charset="-128"/>
                <a:cs typeface="+mn-cs"/>
              </a:rPr>
              <a:t>* スコープを定義したりする事もできます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PH" altLang="ja-JP" sz="1200" b="1" kern="1200" dirty="0" smtClean="0">
                <a:solidFill>
                  <a:schemeClr val="tx1"/>
                </a:solidFill>
                <a:effectLst/>
                <a:latin typeface="Arial" charset="0"/>
                <a:ea typeface="ＭＳ Ｐゴシック" pitchFamily="50" charset="-128"/>
                <a:cs typeface="+mn-cs"/>
              </a:rPr>
              <a:t>For more details:</a:t>
            </a:r>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https://docs.ansible.com/ansible/2.6/user_guide/playbooks_variables.html</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55</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色々な変数</a:t>
            </a:r>
          </a:p>
          <a:p>
            <a:r>
              <a:rPr kumimoji="1" lang="en-US" altLang="ja-JP" sz="1200" b="1" kern="1200" dirty="0" smtClean="0">
                <a:solidFill>
                  <a:schemeClr val="tx1"/>
                </a:solidFill>
                <a:effectLst/>
                <a:latin typeface="Arial" charset="0"/>
                <a:ea typeface="ＭＳ Ｐゴシック" pitchFamily="50" charset="-128"/>
                <a:cs typeface="+mn-cs"/>
              </a:rPr>
              <a:t>Ansible</a:t>
            </a:r>
            <a:r>
              <a:rPr kumimoji="1" lang="ja-JP" altLang="en-US" sz="1200" b="1" kern="1200" dirty="0" err="1" smtClean="0">
                <a:solidFill>
                  <a:schemeClr val="tx1"/>
                </a:solidFill>
                <a:effectLst/>
                <a:latin typeface="Arial" charset="0"/>
                <a:ea typeface="ＭＳ Ｐゴシック" pitchFamily="50" charset="-128"/>
                <a:cs typeface="+mn-cs"/>
              </a:rPr>
              <a:t>には</a:t>
            </a:r>
            <a:r>
              <a:rPr kumimoji="1" lang="ja-JP" altLang="en-US" sz="1200" b="1" kern="1200" dirty="0" smtClean="0">
                <a:solidFill>
                  <a:schemeClr val="tx1"/>
                </a:solidFill>
                <a:effectLst/>
                <a:latin typeface="Arial" charset="0"/>
                <a:ea typeface="ＭＳ Ｐゴシック" pitchFamily="50" charset="-128"/>
                <a:cs typeface="+mn-cs"/>
              </a:rPr>
              <a:t>色々な種類の変数が存在します。代表的なものを紹介します。</a:t>
            </a:r>
          </a:p>
          <a:p>
            <a:r>
              <a:rPr kumimoji="1" lang="ja-JP" altLang="en-US" sz="1200" b="1" kern="1200" dirty="0" smtClean="0">
                <a:solidFill>
                  <a:schemeClr val="tx1"/>
                </a:solidFill>
                <a:effectLst/>
                <a:latin typeface="Arial" charset="0"/>
                <a:ea typeface="ＭＳ Ｐゴシック" pitchFamily="50" charset="-128"/>
                <a:cs typeface="+mn-cs"/>
              </a:rPr>
              <a:t>* プレイ変数：↑の方で説明した、プレイブック内で定義した変数です。</a:t>
            </a:r>
          </a:p>
          <a:p>
            <a:r>
              <a:rPr kumimoji="1" lang="ja-JP" altLang="en-US" sz="1200" b="1" kern="1200" dirty="0" smtClean="0">
                <a:solidFill>
                  <a:schemeClr val="tx1"/>
                </a:solidFill>
                <a:effectLst/>
                <a:latin typeface="Arial" charset="0"/>
                <a:ea typeface="ＭＳ Ｐゴシック" pitchFamily="50" charset="-128"/>
                <a:cs typeface="+mn-cs"/>
              </a:rPr>
              <a:t>* インベントリ変数：インベントリファイルで定義した変数です</a:t>
            </a:r>
          </a:p>
          <a:p>
            <a:r>
              <a:rPr kumimoji="1" lang="ja-JP" altLang="en-US" sz="1200" b="1" kern="1200" dirty="0" smtClean="0">
                <a:solidFill>
                  <a:schemeClr val="tx1"/>
                </a:solidFill>
                <a:effectLst/>
                <a:latin typeface="Arial" charset="0"/>
                <a:ea typeface="ＭＳ Ｐゴシック" pitchFamily="50" charset="-128"/>
                <a:cs typeface="+mn-cs"/>
              </a:rPr>
              <a:t>* 環境変数：</a:t>
            </a:r>
            <a:r>
              <a:rPr kumimoji="1" lang="ja-JP" altLang="en-US" sz="1200" b="1" kern="1200" dirty="0" err="1" smtClean="0">
                <a:solidFill>
                  <a:schemeClr val="tx1"/>
                </a:solidFill>
                <a:effectLst/>
                <a:latin typeface="Arial" charset="0"/>
                <a:ea typeface="ＭＳ Ｐゴシック" pitchFamily="50" charset="-128"/>
                <a:cs typeface="+mn-cs"/>
              </a:rPr>
              <a:t>そ</a:t>
            </a:r>
            <a:r>
              <a:rPr kumimoji="1" lang="ja-JP" altLang="en-US" sz="1200" b="1" kern="1200" dirty="0" smtClean="0">
                <a:solidFill>
                  <a:schemeClr val="tx1"/>
                </a:solidFill>
                <a:effectLst/>
                <a:latin typeface="Arial" charset="0"/>
                <a:ea typeface="ＭＳ Ｐゴシック" pitchFamily="50" charset="-128"/>
                <a:cs typeface="+mn-cs"/>
              </a:rPr>
              <a:t>のまんまです。ターゲットノード上に設定する環境変数です。</a:t>
            </a:r>
          </a:p>
          <a:p>
            <a:r>
              <a:rPr kumimoji="1" lang="ja-JP" altLang="en-US" sz="1200" b="1" kern="1200" dirty="0" smtClean="0">
                <a:solidFill>
                  <a:schemeClr val="tx1"/>
                </a:solidFill>
                <a:effectLst/>
                <a:latin typeface="Arial" charset="0"/>
                <a:ea typeface="ＭＳ Ｐゴシック" pitchFamily="50" charset="-128"/>
                <a:cs typeface="+mn-cs"/>
              </a:rPr>
              <a:t>* レジスタ変数</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重要</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：タスクの戻り値を格納する領域です。後述します。</a:t>
            </a:r>
          </a:p>
          <a:p>
            <a:r>
              <a:rPr kumimoji="1" lang="ja-JP" altLang="en-US" sz="1200" b="1" kern="1200" dirty="0" smtClean="0">
                <a:solidFill>
                  <a:schemeClr val="tx1"/>
                </a:solidFill>
                <a:effectLst/>
                <a:latin typeface="Arial" charset="0"/>
                <a:ea typeface="ＭＳ Ｐゴシック" pitchFamily="50" charset="-128"/>
                <a:cs typeface="+mn-cs"/>
              </a:rPr>
              <a:t>* ファクト変数</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重要</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：ターゲットノードの環境情報を格納する領域です。後述します。</a:t>
            </a:r>
          </a:p>
          <a:p>
            <a:r>
              <a:rPr kumimoji="1" lang="ja-JP" altLang="en-US" sz="1200" b="1" kern="1200" dirty="0" smtClean="0">
                <a:solidFill>
                  <a:schemeClr val="tx1"/>
                </a:solidFill>
                <a:effectLst/>
                <a:latin typeface="Arial" charset="0"/>
                <a:ea typeface="ＭＳ Ｐゴシック" pitchFamily="50" charset="-128"/>
                <a:cs typeface="+mn-cs"/>
              </a:rPr>
              <a:t>* 定義済みの変数</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少し重要</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a:t>
            </a:r>
            <a:r>
              <a:rPr kumimoji="1" lang="en-US" altLang="ja-JP" sz="1200" b="1" kern="1200" dirty="0" smtClean="0">
                <a:solidFill>
                  <a:schemeClr val="tx1"/>
                </a:solidFill>
                <a:effectLst/>
                <a:latin typeface="Arial" charset="0"/>
                <a:ea typeface="ＭＳ Ｐゴシック" pitchFamily="50" charset="-128"/>
                <a:cs typeface="+mn-cs"/>
              </a:rPr>
              <a:t>Ansible</a:t>
            </a:r>
            <a:r>
              <a:rPr kumimoji="1" lang="ja-JP" altLang="en-US" sz="1200" b="1" kern="1200" dirty="0" smtClean="0">
                <a:solidFill>
                  <a:schemeClr val="tx1"/>
                </a:solidFill>
                <a:effectLst/>
                <a:latin typeface="Arial" charset="0"/>
                <a:ea typeface="ＭＳ Ｐゴシック" pitchFamily="50" charset="-128"/>
                <a:cs typeface="+mn-cs"/>
              </a:rPr>
              <a:t>側で既に定義されている変数です。</a:t>
            </a:r>
          </a:p>
          <a:p>
            <a:endParaRPr kumimoji="1" lang="en-US" altLang="ja-JP" sz="1200" b="1" kern="1200" dirty="0" smtClean="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56</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プレイブック内での変数の参照の仕方</a:t>
            </a:r>
          </a:p>
          <a:p>
            <a:r>
              <a:rPr kumimoji="1" lang="ja-JP" altLang="en-US" sz="1200" b="1" kern="1200" dirty="0" smtClean="0">
                <a:solidFill>
                  <a:schemeClr val="tx1"/>
                </a:solidFill>
                <a:effectLst/>
                <a:latin typeface="Arial" charset="0"/>
                <a:ea typeface="ＭＳ Ｐゴシック" pitchFamily="50" charset="-128"/>
                <a:cs typeface="+mn-cs"/>
              </a:rPr>
              <a:t>基本的にどの種類の変数でも、同じ方法でアクセスできます。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基本パターン</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err="1" smtClean="0">
                <a:solidFill>
                  <a:schemeClr val="tx1"/>
                </a:solidFill>
                <a:effectLst/>
                <a:latin typeface="Arial" charset="0"/>
                <a:ea typeface="ＭＳ Ｐゴシック" pitchFamily="50" charset="-128"/>
                <a:cs typeface="+mn-cs"/>
              </a:rPr>
              <a:t>hoge</a:t>
            </a:r>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var_name</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マッピング</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err="1" smtClean="0">
                <a:solidFill>
                  <a:schemeClr val="tx1"/>
                </a:solidFill>
                <a:effectLst/>
                <a:latin typeface="Arial" charset="0"/>
                <a:ea typeface="ＭＳ Ｐゴシック" pitchFamily="50" charset="-128"/>
                <a:cs typeface="+mn-cs"/>
              </a:rPr>
              <a:t>hoge</a:t>
            </a:r>
            <a:r>
              <a:rPr kumimoji="1" lang="en-US" altLang="ja-JP" sz="1200" b="1" kern="1200" dirty="0" smtClean="0">
                <a:solidFill>
                  <a:schemeClr val="tx1"/>
                </a:solidFill>
                <a:effectLst/>
                <a:latin typeface="Arial" charset="0"/>
                <a:ea typeface="ＭＳ Ｐゴシック" pitchFamily="50" charset="-128"/>
                <a:cs typeface="+mn-cs"/>
              </a:rPr>
              <a:t>: "{{key1.key2.key3}}"</a:t>
            </a: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シーケンス</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err="1" smtClean="0">
                <a:solidFill>
                  <a:schemeClr val="tx1"/>
                </a:solidFill>
                <a:effectLst/>
                <a:latin typeface="Arial" charset="0"/>
                <a:ea typeface="ＭＳ Ｐゴシック" pitchFamily="50" charset="-128"/>
                <a:cs typeface="+mn-cs"/>
              </a:rPr>
              <a:t>hoge</a:t>
            </a:r>
            <a:r>
              <a:rPr kumimoji="1" lang="en-US" altLang="ja-JP" sz="1200" b="1" kern="1200" dirty="0" smtClean="0">
                <a:solidFill>
                  <a:schemeClr val="tx1"/>
                </a:solidFill>
                <a:effectLst/>
                <a:latin typeface="Arial" charset="0"/>
                <a:ea typeface="ＭＳ Ｐゴシック" pitchFamily="50" charset="-128"/>
                <a:cs typeface="+mn-cs"/>
              </a:rPr>
              <a:t>: "{{key[0][1]}}"</a:t>
            </a:r>
          </a:p>
          <a:p>
            <a:r>
              <a:rPr kumimoji="1" lang="en-US" altLang="ja-JP" sz="1200" b="1" kern="1200" dirty="0" smtClean="0">
                <a:solidFill>
                  <a:schemeClr val="tx1"/>
                </a:solidFill>
                <a:effectLst/>
                <a:latin typeface="Arial" charset="0"/>
                <a:ea typeface="ＭＳ Ｐゴシック" pitchFamily="50" charset="-128"/>
                <a:cs typeface="+mn-cs"/>
              </a:rPr>
              <a:t>```</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57</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環境変数</a:t>
            </a:r>
          </a:p>
          <a:p>
            <a:r>
              <a:rPr kumimoji="1" lang="ja-JP" altLang="en-US" sz="1200" b="1" kern="1200" dirty="0" smtClean="0">
                <a:solidFill>
                  <a:schemeClr val="tx1"/>
                </a:solidFill>
                <a:effectLst/>
                <a:latin typeface="Arial" charset="0"/>
                <a:ea typeface="ＭＳ Ｐゴシック" pitchFamily="50" charset="-128"/>
                <a:cs typeface="+mn-cs"/>
              </a:rPr>
              <a:t>ターゲットノードで実行時の環境変数を定義する事も出来ます</a:t>
            </a:r>
          </a:p>
          <a:p>
            <a:r>
              <a:rPr kumimoji="1" lang="ja-JP" altLang="en-US" sz="1200" b="1" kern="1200" dirty="0" smtClean="0">
                <a:solidFill>
                  <a:schemeClr val="tx1"/>
                </a:solidFill>
                <a:effectLst/>
                <a:latin typeface="Arial" charset="0"/>
                <a:ea typeface="ＭＳ Ｐゴシック" pitchFamily="50" charset="-128"/>
                <a:cs typeface="+mn-cs"/>
              </a:rPr>
              <a:t>下記はにっくき認証プロキシを環境変数としてインジェクトする例になります。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hosts: </a:t>
            </a:r>
            <a:r>
              <a:rPr kumimoji="1" lang="en-US" altLang="ja-JP" sz="1200" b="1" kern="1200" dirty="0" err="1" smtClean="0">
                <a:solidFill>
                  <a:schemeClr val="tx1"/>
                </a:solidFill>
                <a:effectLst/>
                <a:latin typeface="Arial" charset="0"/>
                <a:ea typeface="ＭＳ Ｐゴシック" pitchFamily="50" charset="-128"/>
                <a:cs typeface="+mn-cs"/>
              </a:rPr>
              <a:t>sample_servers</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environment:</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http_proxy</a:t>
            </a:r>
            <a:r>
              <a:rPr kumimoji="1" lang="en-US" altLang="ja-JP" sz="1200" b="1" kern="1200" dirty="0" smtClean="0">
                <a:solidFill>
                  <a:schemeClr val="tx1"/>
                </a:solidFill>
                <a:effectLst/>
                <a:latin typeface="Arial" charset="0"/>
                <a:ea typeface="ＭＳ Ｐゴシック" pitchFamily="50" charset="-128"/>
                <a:cs typeface="+mn-cs"/>
              </a:rPr>
              <a:t>: http://ID:PW@yourproxy:8080</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https_proxy</a:t>
            </a:r>
            <a:r>
              <a:rPr kumimoji="1" lang="en-US" altLang="ja-JP" sz="1200" b="1" kern="1200" dirty="0" smtClean="0">
                <a:solidFill>
                  <a:schemeClr val="tx1"/>
                </a:solidFill>
                <a:effectLst/>
                <a:latin typeface="Arial" charset="0"/>
                <a:ea typeface="ＭＳ Ｐゴシック" pitchFamily="50" charset="-128"/>
                <a:cs typeface="+mn-cs"/>
              </a:rPr>
              <a:t>: http://ID:PW@yourproxy:8080</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no_proxy</a:t>
            </a:r>
            <a:r>
              <a:rPr kumimoji="1" lang="en-US" altLang="ja-JP" sz="1200" b="1" kern="1200" dirty="0" smtClean="0">
                <a:solidFill>
                  <a:schemeClr val="tx1"/>
                </a:solidFill>
                <a:effectLst/>
                <a:latin typeface="Arial" charset="0"/>
                <a:ea typeface="ＭＳ Ｐゴシック" pitchFamily="50" charset="-128"/>
                <a:cs typeface="+mn-cs"/>
              </a:rPr>
              <a:t>: .fujitsu.com</a:t>
            </a:r>
          </a:p>
          <a:p>
            <a:r>
              <a:rPr kumimoji="1" lang="en-US" altLang="ja-JP" sz="1200" b="1" kern="1200" dirty="0" smtClean="0">
                <a:solidFill>
                  <a:schemeClr val="tx1"/>
                </a:solidFill>
                <a:effectLst/>
                <a:latin typeface="Arial" charset="0"/>
                <a:ea typeface="ＭＳ Ｐゴシック" pitchFamily="50" charset="-128"/>
                <a:cs typeface="+mn-cs"/>
              </a:rPr>
              <a:t>```</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58</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レジスタ変数</a:t>
            </a:r>
          </a:p>
          <a:p>
            <a:r>
              <a:rPr kumimoji="1" lang="ja-JP" altLang="en-US" sz="1200" b="1" kern="1200" dirty="0" smtClean="0">
                <a:solidFill>
                  <a:schemeClr val="tx1"/>
                </a:solidFill>
                <a:effectLst/>
                <a:latin typeface="Arial" charset="0"/>
                <a:ea typeface="ＭＳ Ｐゴシック" pitchFamily="50" charset="-128"/>
                <a:cs typeface="+mn-cs"/>
              </a:rPr>
              <a:t>タスクの戻り値を格納する領域です。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hosts: </a:t>
            </a:r>
            <a:r>
              <a:rPr kumimoji="1" lang="en-US" altLang="ja-JP" sz="1200" b="1" kern="1200" dirty="0" err="1" smtClean="0">
                <a:solidFill>
                  <a:schemeClr val="tx1"/>
                </a:solidFill>
                <a:effectLst/>
                <a:latin typeface="Arial" charset="0"/>
                <a:ea typeface="ＭＳ Ｐゴシック" pitchFamily="50" charset="-128"/>
                <a:cs typeface="+mn-cs"/>
              </a:rPr>
              <a:t>web_servers</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tasks:</a:t>
            </a:r>
          </a:p>
          <a:p>
            <a:r>
              <a:rPr kumimoji="1" lang="en-US" altLang="ja-JP" sz="1200" b="1" kern="1200" dirty="0" smtClean="0">
                <a:solidFill>
                  <a:schemeClr val="tx1"/>
                </a:solidFill>
                <a:effectLst/>
                <a:latin typeface="Arial" charset="0"/>
                <a:ea typeface="ＭＳ Ｐゴシック" pitchFamily="50" charset="-128"/>
                <a:cs typeface="+mn-cs"/>
              </a:rPr>
              <a:t>     - shell: /</a:t>
            </a:r>
            <a:r>
              <a:rPr kumimoji="1" lang="en-US" altLang="ja-JP" sz="1200" b="1" kern="1200" dirty="0" err="1" smtClean="0">
                <a:solidFill>
                  <a:schemeClr val="tx1"/>
                </a:solidFill>
                <a:effectLst/>
                <a:latin typeface="Arial" charset="0"/>
                <a:ea typeface="ＭＳ Ｐゴシック" pitchFamily="50" charset="-128"/>
                <a:cs typeface="+mn-cs"/>
              </a:rPr>
              <a:t>usr</a:t>
            </a:r>
            <a:r>
              <a:rPr kumimoji="1" lang="en-US" altLang="ja-JP" sz="1200" b="1" kern="1200" dirty="0" smtClean="0">
                <a:solidFill>
                  <a:schemeClr val="tx1"/>
                </a:solidFill>
                <a:effectLst/>
                <a:latin typeface="Arial" charset="0"/>
                <a:ea typeface="ＭＳ Ｐゴシック" pitchFamily="50" charset="-128"/>
                <a:cs typeface="+mn-cs"/>
              </a:rPr>
              <a:t>/bin/foo</a:t>
            </a:r>
          </a:p>
          <a:p>
            <a:r>
              <a:rPr kumimoji="1" lang="en-US" altLang="ja-JP" sz="1200" b="1" kern="1200" dirty="0" smtClean="0">
                <a:solidFill>
                  <a:schemeClr val="tx1"/>
                </a:solidFill>
                <a:effectLst/>
                <a:latin typeface="Arial" charset="0"/>
                <a:ea typeface="ＭＳ Ｐゴシック" pitchFamily="50" charset="-128"/>
                <a:cs typeface="+mn-cs"/>
              </a:rPr>
              <a:t>       register: </a:t>
            </a:r>
            <a:r>
              <a:rPr kumimoji="1" lang="en-US" altLang="ja-JP" sz="1200" b="1" kern="1200" dirty="0" err="1" smtClean="0">
                <a:solidFill>
                  <a:schemeClr val="tx1"/>
                </a:solidFill>
                <a:effectLst/>
                <a:latin typeface="Arial" charset="0"/>
                <a:ea typeface="ＭＳ Ｐゴシック" pitchFamily="50" charset="-128"/>
                <a:cs typeface="+mn-cs"/>
              </a:rPr>
              <a:t>foo_result</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ignore_errors</a:t>
            </a:r>
            <a:r>
              <a:rPr kumimoji="1" lang="en-US" altLang="ja-JP" sz="1200" b="1" kern="1200" dirty="0" smtClean="0">
                <a:solidFill>
                  <a:schemeClr val="tx1"/>
                </a:solidFill>
                <a:effectLst/>
                <a:latin typeface="Arial" charset="0"/>
                <a:ea typeface="ＭＳ Ｐゴシック" pitchFamily="50" charset="-128"/>
                <a:cs typeface="+mn-cs"/>
              </a:rPr>
              <a:t>: True</a:t>
            </a:r>
          </a:p>
          <a:p>
            <a:r>
              <a:rPr kumimoji="1" lang="en-US" altLang="ja-JP" sz="1200" b="1" kern="1200" dirty="0" smtClean="0">
                <a:solidFill>
                  <a:schemeClr val="tx1"/>
                </a:solidFill>
                <a:effectLst/>
                <a:latin typeface="Arial" charset="0"/>
                <a:ea typeface="ＭＳ Ｐゴシック" pitchFamily="50" charset="-128"/>
                <a:cs typeface="+mn-cs"/>
              </a:rPr>
              <a:t>     - shell: /</a:t>
            </a:r>
            <a:r>
              <a:rPr kumimoji="1" lang="en-US" altLang="ja-JP" sz="1200" b="1" kern="1200" dirty="0" err="1" smtClean="0">
                <a:solidFill>
                  <a:schemeClr val="tx1"/>
                </a:solidFill>
                <a:effectLst/>
                <a:latin typeface="Arial" charset="0"/>
                <a:ea typeface="ＭＳ Ｐゴシック" pitchFamily="50" charset="-128"/>
                <a:cs typeface="+mn-cs"/>
              </a:rPr>
              <a:t>usr</a:t>
            </a:r>
            <a:r>
              <a:rPr kumimoji="1" lang="en-US" altLang="ja-JP" sz="1200" b="1" kern="1200" dirty="0" smtClean="0">
                <a:solidFill>
                  <a:schemeClr val="tx1"/>
                </a:solidFill>
                <a:effectLst/>
                <a:latin typeface="Arial" charset="0"/>
                <a:ea typeface="ＭＳ Ｐゴシック" pitchFamily="50" charset="-128"/>
                <a:cs typeface="+mn-cs"/>
              </a:rPr>
              <a:t>/bin/bar</a:t>
            </a:r>
          </a:p>
          <a:p>
            <a:r>
              <a:rPr kumimoji="1" lang="en-US" altLang="ja-JP" sz="1200" b="1" kern="1200" dirty="0" smtClean="0">
                <a:solidFill>
                  <a:schemeClr val="tx1"/>
                </a:solidFill>
                <a:effectLst/>
                <a:latin typeface="Arial" charset="0"/>
                <a:ea typeface="ＭＳ Ｐゴシック" pitchFamily="50" charset="-128"/>
                <a:cs typeface="+mn-cs"/>
              </a:rPr>
              <a:t>       when: </a:t>
            </a:r>
            <a:r>
              <a:rPr kumimoji="1" lang="en-US" altLang="ja-JP" sz="1200" b="1" kern="1200" dirty="0" err="1" smtClean="0">
                <a:solidFill>
                  <a:schemeClr val="tx1"/>
                </a:solidFill>
                <a:effectLst/>
                <a:latin typeface="Arial" charset="0"/>
                <a:ea typeface="ＭＳ Ｐゴシック" pitchFamily="50" charset="-128"/>
                <a:cs typeface="+mn-cs"/>
              </a:rPr>
              <a:t>foo_result.rc</a:t>
            </a:r>
            <a:r>
              <a:rPr kumimoji="1" lang="en-US" altLang="ja-JP" sz="1200" b="1" kern="1200" dirty="0" smtClean="0">
                <a:solidFill>
                  <a:schemeClr val="tx1"/>
                </a:solidFill>
                <a:effectLst/>
                <a:latin typeface="Arial" charset="0"/>
                <a:ea typeface="ＭＳ Ｐゴシック" pitchFamily="50" charset="-128"/>
                <a:cs typeface="+mn-cs"/>
              </a:rPr>
              <a:t> == 5</a:t>
            </a: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register</a:t>
            </a:r>
            <a:r>
              <a:rPr kumimoji="1" lang="ja-JP" altLang="en-US" sz="1200" b="1" kern="1200" dirty="0" smtClean="0">
                <a:solidFill>
                  <a:schemeClr val="tx1"/>
                </a:solidFill>
                <a:effectLst/>
                <a:latin typeface="Arial" charset="0"/>
                <a:ea typeface="ＭＳ Ｐゴシック" pitchFamily="50" charset="-128"/>
                <a:cs typeface="+mn-cs"/>
              </a:rPr>
              <a:t>で定義した変数には、標準出力や実行成否のフラグなどが格納されます。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**戻り値に格納される値は、使用するモジュールによって異なります。**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shell</a:t>
            </a:r>
            <a:r>
              <a:rPr kumimoji="1" lang="ja-JP" altLang="en-US" sz="1200" b="1" kern="1200" dirty="0" smtClean="0">
                <a:solidFill>
                  <a:schemeClr val="tx1"/>
                </a:solidFill>
                <a:effectLst/>
                <a:latin typeface="Arial" charset="0"/>
                <a:ea typeface="ＭＳ Ｐゴシック" pitchFamily="50" charset="-128"/>
                <a:cs typeface="+mn-cs"/>
              </a:rPr>
              <a:t>モジュールの例</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echo_res</a:t>
            </a:r>
            <a:r>
              <a:rPr kumimoji="1" lang="en-US" altLang="ja-JP" sz="1200" b="1" kern="1200" dirty="0" smtClean="0">
                <a:solidFill>
                  <a:schemeClr val="tx1"/>
                </a:solidFill>
                <a:effectLst/>
                <a:latin typeface="Arial" charset="0"/>
                <a:ea typeface="ＭＳ Ｐゴシック" pitchFamily="50" charset="-128"/>
                <a:cs typeface="+mn-cs"/>
              </a:rPr>
              <a:t>": {</a:t>
            </a:r>
          </a:p>
          <a:p>
            <a:r>
              <a:rPr kumimoji="1" lang="en-US" altLang="ja-JP" sz="1200" b="1" kern="1200" dirty="0" smtClean="0">
                <a:solidFill>
                  <a:schemeClr val="tx1"/>
                </a:solidFill>
                <a:effectLst/>
                <a:latin typeface="Arial" charset="0"/>
                <a:ea typeface="ＭＳ Ｐゴシック" pitchFamily="50" charset="-128"/>
                <a:cs typeface="+mn-cs"/>
              </a:rPr>
              <a:t>        "changed": true, </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cmd</a:t>
            </a:r>
            <a:r>
              <a:rPr kumimoji="1" lang="en-US" altLang="ja-JP" sz="1200" b="1" kern="1200" dirty="0" smtClean="0">
                <a:solidFill>
                  <a:schemeClr val="tx1"/>
                </a:solidFill>
                <a:effectLst/>
                <a:latin typeface="Arial" charset="0"/>
                <a:ea typeface="ＭＳ Ｐゴシック" pitchFamily="50" charset="-128"/>
                <a:cs typeface="+mn-cs"/>
              </a:rPr>
              <a:t>": "echo \"Hello $ENV_TEST !!\" &gt; /</a:t>
            </a:r>
            <a:r>
              <a:rPr kumimoji="1" lang="en-US" altLang="ja-JP" sz="1200" b="1" kern="1200" dirty="0" err="1" smtClean="0">
                <a:solidFill>
                  <a:schemeClr val="tx1"/>
                </a:solidFill>
                <a:effectLst/>
                <a:latin typeface="Arial" charset="0"/>
                <a:ea typeface="ＭＳ Ｐゴシック" pitchFamily="50" charset="-128"/>
                <a:cs typeface="+mn-cs"/>
              </a:rPr>
              <a:t>tmp</a:t>
            </a:r>
            <a:r>
              <a:rPr kumimoji="1" lang="en-US" altLang="ja-JP" sz="1200" b="1" kern="1200" dirty="0" smtClean="0">
                <a:solidFill>
                  <a:schemeClr val="tx1"/>
                </a:solidFill>
                <a:effectLst/>
                <a:latin typeface="Arial" charset="0"/>
                <a:ea typeface="ＭＳ Ｐゴシック" pitchFamily="50" charset="-128"/>
                <a:cs typeface="+mn-cs"/>
              </a:rPr>
              <a:t>/sample/</a:t>
            </a:r>
            <a:r>
              <a:rPr kumimoji="1" lang="en-US" altLang="ja-JP" sz="1200" b="1" kern="1200" dirty="0" err="1" smtClean="0">
                <a:solidFill>
                  <a:schemeClr val="tx1"/>
                </a:solidFill>
                <a:effectLst/>
                <a:latin typeface="Arial" charset="0"/>
                <a:ea typeface="ＭＳ Ｐゴシック" pitchFamily="50" charset="-128"/>
                <a:cs typeface="+mn-cs"/>
              </a:rPr>
              <a:t>hoge</a:t>
            </a:r>
            <a:r>
              <a:rPr kumimoji="1" lang="en-US" altLang="ja-JP" sz="1200" b="1" kern="1200" dirty="0" smtClean="0">
                <a:solidFill>
                  <a:schemeClr val="tx1"/>
                </a:solidFill>
                <a:effectLst/>
                <a:latin typeface="Arial" charset="0"/>
                <a:ea typeface="ＭＳ Ｐゴシック" pitchFamily="50" charset="-128"/>
                <a:cs typeface="+mn-cs"/>
              </a:rPr>
              <a:t>", </a:t>
            </a:r>
          </a:p>
          <a:p>
            <a:r>
              <a:rPr kumimoji="1" lang="en-US" altLang="ja-JP" sz="1200" b="1" kern="1200" dirty="0" smtClean="0">
                <a:solidFill>
                  <a:schemeClr val="tx1"/>
                </a:solidFill>
                <a:effectLst/>
                <a:latin typeface="Arial" charset="0"/>
                <a:ea typeface="ＭＳ Ｐゴシック" pitchFamily="50" charset="-128"/>
                <a:cs typeface="+mn-cs"/>
              </a:rPr>
              <a:t>        "delta": "0:00:00.004502", </a:t>
            </a:r>
          </a:p>
          <a:p>
            <a:r>
              <a:rPr kumimoji="1" lang="en-US" altLang="ja-JP" sz="1200" b="1" kern="1200" dirty="0" smtClean="0">
                <a:solidFill>
                  <a:schemeClr val="tx1"/>
                </a:solidFill>
                <a:effectLst/>
                <a:latin typeface="Arial" charset="0"/>
                <a:ea typeface="ＭＳ Ｐゴシック" pitchFamily="50" charset="-128"/>
                <a:cs typeface="+mn-cs"/>
              </a:rPr>
              <a:t>        "end": "2018-09-28 10:48:46.785150", </a:t>
            </a:r>
          </a:p>
          <a:p>
            <a:r>
              <a:rPr kumimoji="1" lang="en-US" altLang="ja-JP" sz="1200" b="1" kern="1200" dirty="0" smtClean="0">
                <a:solidFill>
                  <a:schemeClr val="tx1"/>
                </a:solidFill>
                <a:effectLst/>
                <a:latin typeface="Arial" charset="0"/>
                <a:ea typeface="ＭＳ Ｐゴシック" pitchFamily="50" charset="-128"/>
                <a:cs typeface="+mn-cs"/>
              </a:rPr>
              <a:t>        "failed": false, </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rc</a:t>
            </a:r>
            <a:r>
              <a:rPr kumimoji="1" lang="en-US" altLang="ja-JP" sz="1200" b="1" kern="1200" dirty="0" smtClean="0">
                <a:solidFill>
                  <a:schemeClr val="tx1"/>
                </a:solidFill>
                <a:effectLst/>
                <a:latin typeface="Arial" charset="0"/>
                <a:ea typeface="ＭＳ Ｐゴシック" pitchFamily="50" charset="-128"/>
                <a:cs typeface="+mn-cs"/>
              </a:rPr>
              <a:t>": 0, </a:t>
            </a:r>
          </a:p>
          <a:p>
            <a:r>
              <a:rPr kumimoji="1" lang="en-US" altLang="ja-JP" sz="1200" b="1" kern="1200" dirty="0" smtClean="0">
                <a:solidFill>
                  <a:schemeClr val="tx1"/>
                </a:solidFill>
                <a:effectLst/>
                <a:latin typeface="Arial" charset="0"/>
                <a:ea typeface="ＭＳ Ｐゴシック" pitchFamily="50" charset="-128"/>
                <a:cs typeface="+mn-cs"/>
              </a:rPr>
              <a:t>        "start": "2018-09-28 10:48:46.780648", </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stderr</a:t>
            </a:r>
            <a:r>
              <a:rPr kumimoji="1" lang="en-US" altLang="ja-JP" sz="1200" b="1" kern="1200" dirty="0" smtClean="0">
                <a:solidFill>
                  <a:schemeClr val="tx1"/>
                </a:solidFill>
                <a:effectLst/>
                <a:latin typeface="Arial" charset="0"/>
                <a:ea typeface="ＭＳ Ｐゴシック" pitchFamily="50" charset="-128"/>
                <a:cs typeface="+mn-cs"/>
              </a:rPr>
              <a:t>": "", </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stderr_lines</a:t>
            </a:r>
            <a:r>
              <a:rPr kumimoji="1" lang="en-US" altLang="ja-JP" sz="1200" b="1" kern="1200" dirty="0" smtClean="0">
                <a:solidFill>
                  <a:schemeClr val="tx1"/>
                </a:solidFill>
                <a:effectLst/>
                <a:latin typeface="Arial" charset="0"/>
                <a:ea typeface="ＭＳ Ｐゴシック" pitchFamily="50" charset="-128"/>
                <a:cs typeface="+mn-cs"/>
              </a:rPr>
              <a:t>": [], </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stdout</a:t>
            </a:r>
            <a:r>
              <a:rPr kumimoji="1" lang="en-US" altLang="ja-JP" sz="1200" b="1" kern="1200" dirty="0" smtClean="0">
                <a:solidFill>
                  <a:schemeClr val="tx1"/>
                </a:solidFill>
                <a:effectLst/>
                <a:latin typeface="Arial" charset="0"/>
                <a:ea typeface="ＭＳ Ｐゴシック" pitchFamily="50" charset="-128"/>
                <a:cs typeface="+mn-cs"/>
              </a:rPr>
              <a:t>": "", </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stdout_lines</a:t>
            </a:r>
            <a:r>
              <a:rPr kumimoji="1" lang="en-US" altLang="ja-JP" sz="1200" b="1" kern="1200" dirty="0" smtClean="0">
                <a:solidFill>
                  <a:schemeClr val="tx1"/>
                </a:solidFill>
                <a:effectLst/>
                <a:latin typeface="Arial" charset="0"/>
                <a:ea typeface="ＭＳ Ｐゴシック" pitchFamily="50" charset="-128"/>
                <a:cs typeface="+mn-cs"/>
              </a:rPr>
              <a:t>": []</a:t>
            </a:r>
          </a:p>
          <a:p>
            <a:r>
              <a:rPr kumimoji="1" lang="en-US" altLang="ja-JP" sz="1200" b="1" kern="1200" dirty="0" smtClean="0">
                <a:solidFill>
                  <a:schemeClr val="tx1"/>
                </a:solidFill>
                <a:effectLst/>
                <a:latin typeface="Arial" charset="0"/>
                <a:ea typeface="ＭＳ Ｐゴシック" pitchFamily="50" charset="-128"/>
                <a:cs typeface="+mn-cs"/>
              </a:rPr>
              <a:t>    }</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この結果をもとに、後続のタスクの処理を分岐させたりすることができます。</a:t>
            </a:r>
          </a:p>
          <a:p>
            <a:endParaRPr kumimoji="1" lang="ja-JP" altLang="en-US" sz="1200" b="1" kern="1200" dirty="0" smtClean="0">
              <a:solidFill>
                <a:schemeClr val="tx1"/>
              </a:solidFill>
              <a:effectLst/>
              <a:latin typeface="Arial" charset="0"/>
              <a:ea typeface="ＭＳ Ｐゴシック" pitchFamily="50" charset="-128"/>
              <a:cs typeface="+mn-cs"/>
            </a:endParaRP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PH" altLang="ja-JP" sz="1200" b="1" kern="1200" dirty="0" smtClean="0">
                <a:solidFill>
                  <a:schemeClr val="tx1"/>
                </a:solidFill>
                <a:effectLst/>
                <a:latin typeface="Arial" charset="0"/>
                <a:ea typeface="ＭＳ Ｐゴシック" pitchFamily="50" charset="-128"/>
                <a:cs typeface="+mn-cs"/>
              </a:rPr>
              <a:t>For more details:</a:t>
            </a:r>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https://docs.ansible.com/ansible/2.6/user_guide/playbooks_conditionals.html#register-variables</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59</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自動デプロイとは</a:t>
            </a:r>
          </a:p>
          <a:p>
            <a:r>
              <a:rPr kumimoji="1" lang="ja-JP" altLang="en-US" sz="1200" b="1" kern="1200" dirty="0" smtClean="0">
                <a:solidFill>
                  <a:schemeClr val="tx1"/>
                </a:solidFill>
                <a:effectLst/>
                <a:latin typeface="Arial" charset="0"/>
                <a:ea typeface="ＭＳ Ｐゴシック" pitchFamily="50" charset="-128"/>
                <a:cs typeface="+mn-cs"/>
              </a:rPr>
              <a:t>開発中</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開発が完了したアプリの資産を、実際に動作する環境に、自動的にデプロイする事です。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例えば</a:t>
            </a:r>
          </a:p>
          <a:p>
            <a:r>
              <a:rPr kumimoji="1" lang="ja-JP" altLang="en-US" sz="1200" b="1" kern="1200" dirty="0" smtClean="0">
                <a:solidFill>
                  <a:schemeClr val="tx1"/>
                </a:solidFill>
                <a:effectLst/>
                <a:latin typeface="Arial" charset="0"/>
                <a:ea typeface="ＭＳ Ｐゴシック" pitchFamily="50" charset="-128"/>
                <a:cs typeface="+mn-cs"/>
              </a:rPr>
              <a:t>* 結合テストのために、開発中のアプリの資産をテスト環境にデプロイする</a:t>
            </a:r>
          </a:p>
          <a:p>
            <a:r>
              <a:rPr kumimoji="1" lang="ja-JP" altLang="en-US" sz="1200" b="1" kern="1200" dirty="0" smtClean="0">
                <a:solidFill>
                  <a:schemeClr val="tx1"/>
                </a:solidFill>
                <a:effectLst/>
                <a:latin typeface="Arial" charset="0"/>
                <a:ea typeface="ＭＳ Ｐゴシック" pitchFamily="50" charset="-128"/>
                <a:cs typeface="+mn-cs"/>
              </a:rPr>
              <a:t>* 非機能テスト</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負荷テスト、セキュリティテスト等</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のために、開発中のアプリの資産をステージング環境にデプロイする</a:t>
            </a:r>
          </a:p>
          <a:p>
            <a:r>
              <a:rPr kumimoji="1" lang="ja-JP" altLang="en-US" sz="1200" b="1" kern="1200" dirty="0" smtClean="0">
                <a:solidFill>
                  <a:schemeClr val="tx1"/>
                </a:solidFill>
                <a:effectLst/>
                <a:latin typeface="Arial" charset="0"/>
                <a:ea typeface="ＭＳ Ｐゴシック" pitchFamily="50" charset="-128"/>
                <a:cs typeface="+mn-cs"/>
              </a:rPr>
              <a:t>* 受け入れテストのために、開発が完了した資産を顧客環境にデプロイする</a:t>
            </a:r>
          </a:p>
          <a:p>
            <a:r>
              <a:rPr kumimoji="1" lang="ja-JP" altLang="en-US" sz="1200" b="1" kern="1200" dirty="0" smtClean="0">
                <a:solidFill>
                  <a:schemeClr val="tx1"/>
                </a:solidFill>
                <a:effectLst/>
                <a:latin typeface="Arial" charset="0"/>
                <a:ea typeface="ＭＳ Ｐゴシック" pitchFamily="50" charset="-128"/>
                <a:cs typeface="+mn-cs"/>
              </a:rPr>
              <a:t>* 最終資産をプロダクション環境にデプロイする</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等が挙げられます。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これらの作業を自動化しておくことで、</a:t>
            </a:r>
          </a:p>
          <a:p>
            <a:r>
              <a:rPr kumimoji="1" lang="ja-JP" altLang="en-US" sz="1200" b="1" kern="1200" dirty="0" smtClean="0">
                <a:solidFill>
                  <a:schemeClr val="tx1"/>
                </a:solidFill>
                <a:effectLst/>
                <a:latin typeface="Arial" charset="0"/>
                <a:ea typeface="ＭＳ Ｐゴシック" pitchFamily="50" charset="-128"/>
                <a:cs typeface="+mn-cs"/>
              </a:rPr>
              <a:t>「開発中に何度も」デプロイする作業が効率化できたり、「開発完了した資産を即時に」デプロイできたり、属人性の排除、といったメリットを享受できます。</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ファクト変数</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重要</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：ターゲットノードの環境情報を格納する領域です。後述します。</a:t>
            </a:r>
          </a:p>
          <a:p>
            <a:r>
              <a:rPr kumimoji="1" lang="en-US" altLang="ja-JP" sz="1200" b="1" kern="1200" dirty="0" smtClean="0">
                <a:solidFill>
                  <a:schemeClr val="tx1"/>
                </a:solidFill>
                <a:effectLst/>
                <a:latin typeface="Arial" charset="0"/>
                <a:ea typeface="ＭＳ Ｐゴシック" pitchFamily="50" charset="-128"/>
                <a:cs typeface="+mn-cs"/>
              </a:rPr>
              <a:t>Ansible</a:t>
            </a:r>
            <a:r>
              <a:rPr kumimoji="1" lang="ja-JP" altLang="en-US" sz="1200" b="1" kern="1200" dirty="0" smtClean="0">
                <a:solidFill>
                  <a:schemeClr val="tx1"/>
                </a:solidFill>
                <a:effectLst/>
                <a:latin typeface="Arial" charset="0"/>
                <a:ea typeface="ＭＳ Ｐゴシック" pitchFamily="50" charset="-128"/>
                <a:cs typeface="+mn-cs"/>
              </a:rPr>
              <a:t>は、</a:t>
            </a:r>
            <a:r>
              <a:rPr kumimoji="1" lang="en-US" altLang="ja-JP" sz="1200" b="1" kern="1200" dirty="0" smtClean="0">
                <a:solidFill>
                  <a:schemeClr val="tx1"/>
                </a:solidFill>
                <a:effectLst/>
                <a:latin typeface="Arial" charset="0"/>
                <a:ea typeface="ＭＳ Ｐゴシック" pitchFamily="50" charset="-128"/>
                <a:cs typeface="+mn-cs"/>
              </a:rPr>
              <a:t>Playbook</a:t>
            </a:r>
            <a:r>
              <a:rPr kumimoji="1" lang="ja-JP" altLang="en-US" sz="1200" b="1" kern="1200" dirty="0" smtClean="0">
                <a:solidFill>
                  <a:schemeClr val="tx1"/>
                </a:solidFill>
                <a:effectLst/>
                <a:latin typeface="Arial" charset="0"/>
                <a:ea typeface="ＭＳ Ｐゴシック" pitchFamily="50" charset="-128"/>
                <a:cs typeface="+mn-cs"/>
              </a:rPr>
              <a:t>のタスクを実行する前に、ターゲットノードの情報を収集します。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この収集された情報を、ファクトといいます。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↓の</a:t>
            </a:r>
            <a:r>
              <a:rPr kumimoji="1" lang="en-US" altLang="ja-JP" sz="1200" b="1" kern="1200" dirty="0" smtClean="0">
                <a:solidFill>
                  <a:schemeClr val="tx1"/>
                </a:solidFill>
                <a:effectLst/>
                <a:latin typeface="Arial" charset="0"/>
                <a:ea typeface="ＭＳ Ｐゴシック" pitchFamily="50" charset="-128"/>
                <a:cs typeface="+mn-cs"/>
              </a:rPr>
              <a:t>Gathering Facts</a:t>
            </a:r>
            <a:r>
              <a:rPr kumimoji="1" lang="ja-JP" altLang="en-US" sz="1200" b="1" kern="1200" dirty="0" smtClean="0">
                <a:solidFill>
                  <a:schemeClr val="tx1"/>
                </a:solidFill>
                <a:effectLst/>
                <a:latin typeface="Arial" charset="0"/>
                <a:ea typeface="ＭＳ Ｐゴシック" pitchFamily="50" charset="-128"/>
                <a:cs typeface="+mn-cs"/>
              </a:rPr>
              <a:t>の部分が情報を収集している部分です。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root@fj-devops-build</a:t>
            </a:r>
            <a:r>
              <a:rPr kumimoji="1" lang="en-US" altLang="ja-JP" sz="1200" b="1" kern="1200" dirty="0" smtClean="0">
                <a:solidFill>
                  <a:schemeClr val="tx1"/>
                </a:solidFill>
                <a:effectLst/>
                <a:latin typeface="Arial" charset="0"/>
                <a:ea typeface="ＭＳ Ｐゴシック" pitchFamily="50" charset="-128"/>
                <a:cs typeface="+mn-cs"/>
              </a:rPr>
              <a:t> sample01]# </a:t>
            </a:r>
            <a:r>
              <a:rPr kumimoji="1" lang="en-US" altLang="ja-JP" sz="1200" b="1" kern="1200" dirty="0" err="1" smtClean="0">
                <a:solidFill>
                  <a:schemeClr val="tx1"/>
                </a:solidFill>
                <a:effectLst/>
                <a:latin typeface="Arial" charset="0"/>
                <a:ea typeface="ＭＳ Ｐゴシック" pitchFamily="50" charset="-128"/>
                <a:cs typeface="+mn-cs"/>
              </a:rPr>
              <a:t>ansible</a:t>
            </a:r>
            <a:r>
              <a:rPr kumimoji="1" lang="en-US" altLang="ja-JP" sz="1200" b="1" kern="1200" dirty="0" smtClean="0">
                <a:solidFill>
                  <a:schemeClr val="tx1"/>
                </a:solidFill>
                <a:effectLst/>
                <a:latin typeface="Arial" charset="0"/>
                <a:ea typeface="ＭＳ Ｐゴシック" pitchFamily="50" charset="-128"/>
                <a:cs typeface="+mn-cs"/>
              </a:rPr>
              <a:t>-playbook -i hosts2.ini playbook02.yml </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PLAY [</a:t>
            </a:r>
            <a:r>
              <a:rPr kumimoji="1" lang="en-US" altLang="ja-JP" sz="1200" b="1" kern="1200" dirty="0" err="1" smtClean="0">
                <a:solidFill>
                  <a:schemeClr val="tx1"/>
                </a:solidFill>
                <a:effectLst/>
                <a:latin typeface="Arial" charset="0"/>
                <a:ea typeface="ＭＳ Ｐゴシック" pitchFamily="50" charset="-128"/>
                <a:cs typeface="+mn-cs"/>
              </a:rPr>
              <a:t>sample_servers</a:t>
            </a:r>
            <a:r>
              <a:rPr kumimoji="1" lang="en-US" altLang="ja-JP" sz="1200" b="1" kern="1200" dirty="0" smtClean="0">
                <a:solidFill>
                  <a:schemeClr val="tx1"/>
                </a:solidFill>
                <a:effectLst/>
                <a:latin typeface="Arial" charset="0"/>
                <a:ea typeface="ＭＳ Ｐゴシック" pitchFamily="50" charset="-128"/>
                <a:cs typeface="+mn-cs"/>
              </a:rPr>
              <a:t>] ******************</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TASK [Gathering Facts] ******************</a:t>
            </a:r>
          </a:p>
          <a:p>
            <a:r>
              <a:rPr kumimoji="1" lang="en-US" altLang="ja-JP" sz="1200" b="1" kern="1200" dirty="0" smtClean="0">
                <a:solidFill>
                  <a:schemeClr val="tx1"/>
                </a:solidFill>
                <a:effectLst/>
                <a:latin typeface="Arial" charset="0"/>
                <a:ea typeface="ＭＳ Ｐゴシック" pitchFamily="50" charset="-128"/>
                <a:cs typeface="+mn-cs"/>
              </a:rPr>
              <a:t>ok: [</a:t>
            </a:r>
            <a:r>
              <a:rPr kumimoji="1" lang="en-US" altLang="ja-JP" sz="1200" b="1" kern="1200" dirty="0" err="1" smtClean="0">
                <a:solidFill>
                  <a:schemeClr val="tx1"/>
                </a:solidFill>
                <a:effectLst/>
                <a:latin typeface="Arial" charset="0"/>
                <a:ea typeface="ＭＳ Ｐゴシック" pitchFamily="50" charset="-128"/>
                <a:cs typeface="+mn-cs"/>
              </a:rPr>
              <a:t>xxxx</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ファクトには、ターゲットノードのネットワークや、ディスク、</a:t>
            </a:r>
            <a:r>
              <a:rPr kumimoji="1" lang="en-US" altLang="ja-JP" sz="1200" b="1" kern="1200" dirty="0" smtClean="0">
                <a:solidFill>
                  <a:schemeClr val="tx1"/>
                </a:solidFill>
                <a:effectLst/>
                <a:latin typeface="Arial" charset="0"/>
                <a:ea typeface="ＭＳ Ｐゴシック" pitchFamily="50" charset="-128"/>
                <a:cs typeface="+mn-cs"/>
              </a:rPr>
              <a:t>OS</a:t>
            </a:r>
            <a:r>
              <a:rPr kumimoji="1" lang="ja-JP" altLang="en-US" sz="1200" b="1" kern="1200" dirty="0" smtClean="0">
                <a:solidFill>
                  <a:schemeClr val="tx1"/>
                </a:solidFill>
                <a:effectLst/>
                <a:latin typeface="Arial" charset="0"/>
                <a:ea typeface="ＭＳ Ｐゴシック" pitchFamily="50" charset="-128"/>
                <a:cs typeface="+mn-cs"/>
              </a:rPr>
              <a:t>等様々な情報が格納されており、</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この情報を元に条件分岐等を行う事で、状況に応じてタスクの内容を変えたりする事が出来ます。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例えば下記の様な情報があります。</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ansible_facts</a:t>
            </a:r>
            <a:r>
              <a:rPr kumimoji="1" lang="en-US" altLang="ja-JP" sz="1200" b="1" kern="1200" dirty="0" smtClean="0">
                <a:solidFill>
                  <a:schemeClr val="tx1"/>
                </a:solidFill>
                <a:effectLst/>
                <a:latin typeface="Arial" charset="0"/>
                <a:ea typeface="ＭＳ Ｐゴシック" pitchFamily="50" charset="-128"/>
                <a:cs typeface="+mn-cs"/>
              </a:rPr>
              <a:t>": {</a:t>
            </a:r>
          </a:p>
          <a:p>
            <a:r>
              <a:rPr kumimoji="1" lang="en-US" altLang="ja-JP" sz="1200" b="1" kern="1200" dirty="0" smtClean="0">
                <a:solidFill>
                  <a:schemeClr val="tx1"/>
                </a:solidFill>
                <a:effectLst/>
                <a:latin typeface="Arial" charset="0"/>
                <a:ea typeface="ＭＳ Ｐゴシック" pitchFamily="50" charset="-128"/>
                <a:cs typeface="+mn-cs"/>
              </a:rPr>
              <a:t>        "ansible_all_ipv4_addresses": [</a:t>
            </a:r>
          </a:p>
          <a:p>
            <a:r>
              <a:rPr kumimoji="1" lang="en-US" altLang="ja-JP" sz="1200" b="1" kern="1200" dirty="0" smtClean="0">
                <a:solidFill>
                  <a:schemeClr val="tx1"/>
                </a:solidFill>
                <a:effectLst/>
                <a:latin typeface="Arial" charset="0"/>
                <a:ea typeface="ＭＳ Ｐゴシック" pitchFamily="50" charset="-128"/>
                <a:cs typeface="+mn-cs"/>
              </a:rPr>
              <a:t>            "XX.XX.XX.XX",</a:t>
            </a:r>
          </a:p>
          <a:p>
            <a:r>
              <a:rPr kumimoji="1" lang="en-US" altLang="ja-JP" sz="1200" b="1" kern="1200" dirty="0" smtClean="0">
                <a:solidFill>
                  <a:schemeClr val="tx1"/>
                </a:solidFill>
                <a:effectLst/>
                <a:latin typeface="Arial" charset="0"/>
                <a:ea typeface="ＭＳ Ｐゴシック" pitchFamily="50" charset="-128"/>
                <a:cs typeface="+mn-cs"/>
              </a:rPr>
              <a:t>            "172.17.0.1",</a:t>
            </a:r>
          </a:p>
          <a:p>
            <a:r>
              <a:rPr kumimoji="1" lang="en-US" altLang="ja-JP" sz="1200" b="1" kern="1200" dirty="0" smtClean="0">
                <a:solidFill>
                  <a:schemeClr val="tx1"/>
                </a:solidFill>
                <a:effectLst/>
                <a:latin typeface="Arial" charset="0"/>
                <a:ea typeface="ＭＳ Ｐゴシック" pitchFamily="50" charset="-128"/>
                <a:cs typeface="+mn-cs"/>
              </a:rPr>
              <a:t>            "XX.XX.XX.XX"</a:t>
            </a:r>
          </a:p>
          <a:p>
            <a:r>
              <a:rPr kumimoji="1" lang="en-US" altLang="ja-JP" sz="1200" b="1" kern="1200" dirty="0" smtClean="0">
                <a:solidFill>
                  <a:schemeClr val="tx1"/>
                </a:solidFill>
                <a:effectLst/>
                <a:latin typeface="Arial" charset="0"/>
                <a:ea typeface="ＭＳ Ｐゴシック" pitchFamily="50" charset="-128"/>
                <a:cs typeface="+mn-cs"/>
              </a:rPr>
              <a:t>        ],</a:t>
            </a:r>
          </a:p>
          <a:p>
            <a:r>
              <a:rPr kumimoji="1" lang="en-US" altLang="ja-JP" sz="1200" b="1" kern="1200" dirty="0" smtClean="0">
                <a:solidFill>
                  <a:schemeClr val="tx1"/>
                </a:solidFill>
                <a:effectLst/>
                <a:latin typeface="Arial" charset="0"/>
                <a:ea typeface="ＭＳ Ｐゴシック" pitchFamily="50" charset="-128"/>
                <a:cs typeface="+mn-cs"/>
              </a:rPr>
              <a:t>        "ansible_all_ipv6_addresses": [</a:t>
            </a: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取得できる情報の一覧については、下記を参照ください。</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https://docs.ansible.com/ansible/2.6/user_guide/playbooks_variables.html#information-discovered-from-systems-facts</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60</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定義済み変数</a:t>
            </a:r>
          </a:p>
          <a:p>
            <a:r>
              <a:rPr kumimoji="1" lang="ja-JP" altLang="en-US" sz="1200" b="1" kern="1200" dirty="0" smtClean="0">
                <a:solidFill>
                  <a:schemeClr val="tx1"/>
                </a:solidFill>
                <a:effectLst/>
                <a:latin typeface="Arial" charset="0"/>
                <a:ea typeface="ＭＳ Ｐゴシック" pitchFamily="50" charset="-128"/>
                <a:cs typeface="+mn-cs"/>
              </a:rPr>
              <a:t>定義済み変数経由で、</a:t>
            </a:r>
            <a:r>
              <a:rPr kumimoji="1" lang="en-US" altLang="ja-JP" sz="1200" b="1" kern="1200" dirty="0" smtClean="0">
                <a:solidFill>
                  <a:schemeClr val="tx1"/>
                </a:solidFill>
                <a:effectLst/>
                <a:latin typeface="Arial" charset="0"/>
                <a:ea typeface="ＭＳ Ｐゴシック" pitchFamily="50" charset="-128"/>
                <a:cs typeface="+mn-cs"/>
              </a:rPr>
              <a:t>Ansible</a:t>
            </a:r>
            <a:r>
              <a:rPr kumimoji="1" lang="ja-JP" altLang="en-US" sz="1200" b="1" kern="1200" dirty="0" smtClean="0">
                <a:solidFill>
                  <a:schemeClr val="tx1"/>
                </a:solidFill>
                <a:effectLst/>
                <a:latin typeface="Arial" charset="0"/>
                <a:ea typeface="ＭＳ Ｐゴシック" pitchFamily="50" charset="-128"/>
                <a:cs typeface="+mn-cs"/>
              </a:rPr>
              <a:t>の環境情報や、インベントリに記載された情報を取得する事が出来ます。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下記を参照ください。</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https://docs.ansible.com/ansible/2.6/user_guide/playbooks_variables.html#magic-variables-and-how-to-access-information-about-other-hosts</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補足：</a:t>
            </a:r>
            <a:r>
              <a:rPr kumimoji="1" lang="en-US" altLang="ja-JP" sz="1200" b="1" kern="1200" dirty="0" smtClean="0">
                <a:solidFill>
                  <a:schemeClr val="tx1"/>
                </a:solidFill>
                <a:effectLst/>
                <a:latin typeface="Arial" charset="0"/>
                <a:ea typeface="ＭＳ Ｐゴシック" pitchFamily="50" charset="-128"/>
                <a:cs typeface="+mn-cs"/>
              </a:rPr>
              <a:t>Jinja2</a:t>
            </a:r>
          </a:p>
          <a:p>
            <a:r>
              <a:rPr kumimoji="1" lang="ja-JP" altLang="en-US" sz="1200" b="1" kern="1200" dirty="0" smtClean="0">
                <a:solidFill>
                  <a:schemeClr val="tx1"/>
                </a:solidFill>
                <a:effectLst/>
                <a:latin typeface="Arial" charset="0"/>
                <a:ea typeface="ＭＳ Ｐゴシック" pitchFamily="50" charset="-128"/>
                <a:cs typeface="+mn-cs"/>
              </a:rPr>
              <a:t>実は</a:t>
            </a:r>
            <a:r>
              <a:rPr kumimoji="1" lang="en-US" altLang="ja-JP" sz="1200" b="1" kern="1200" dirty="0" smtClean="0">
                <a:solidFill>
                  <a:schemeClr val="tx1"/>
                </a:solidFill>
                <a:effectLst/>
                <a:latin typeface="Arial" charset="0"/>
                <a:ea typeface="ＭＳ Ｐゴシック" pitchFamily="50" charset="-128"/>
                <a:cs typeface="+mn-cs"/>
              </a:rPr>
              <a:t>YAML</a:t>
            </a:r>
            <a:r>
              <a:rPr kumimoji="1" lang="ja-JP" altLang="en-US" sz="1200" b="1" kern="1200" dirty="0" smtClean="0">
                <a:solidFill>
                  <a:schemeClr val="tx1"/>
                </a:solidFill>
                <a:effectLst/>
                <a:latin typeface="Arial" charset="0"/>
                <a:ea typeface="ＭＳ Ｐゴシック" pitchFamily="50" charset="-128"/>
                <a:cs typeface="+mn-cs"/>
              </a:rPr>
              <a:t>は単独では、変数の展開などの機能はありません。</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この為、</a:t>
            </a:r>
            <a:r>
              <a:rPr kumimoji="1" lang="en-US" altLang="ja-JP" sz="1200" b="1" kern="1200" dirty="0" smtClean="0">
                <a:solidFill>
                  <a:schemeClr val="tx1"/>
                </a:solidFill>
                <a:effectLst/>
                <a:latin typeface="Arial" charset="0"/>
                <a:ea typeface="ＭＳ Ｐゴシック" pitchFamily="50" charset="-128"/>
                <a:cs typeface="+mn-cs"/>
              </a:rPr>
              <a:t>Ansible</a:t>
            </a:r>
            <a:r>
              <a:rPr kumimoji="1" lang="ja-JP" altLang="en-US" sz="1200" b="1" kern="1200" dirty="0" smtClean="0">
                <a:solidFill>
                  <a:schemeClr val="tx1"/>
                </a:solidFill>
                <a:effectLst/>
                <a:latin typeface="Arial" charset="0"/>
                <a:ea typeface="ＭＳ Ｐゴシック" pitchFamily="50" charset="-128"/>
                <a:cs typeface="+mn-cs"/>
              </a:rPr>
              <a:t>では↑実現するために、</a:t>
            </a:r>
            <a:r>
              <a:rPr kumimoji="1" lang="en-US" altLang="ja-JP" sz="1200" b="1" kern="1200" dirty="0" smtClean="0">
                <a:solidFill>
                  <a:schemeClr val="tx1"/>
                </a:solidFill>
                <a:effectLst/>
                <a:latin typeface="Arial" charset="0"/>
                <a:ea typeface="ＭＳ Ｐゴシック" pitchFamily="50" charset="-128"/>
                <a:cs typeface="+mn-cs"/>
              </a:rPr>
              <a:t>Jinja2</a:t>
            </a:r>
            <a:r>
              <a:rPr kumimoji="1" lang="ja-JP" altLang="en-US" sz="1200" b="1" kern="1200" dirty="0" smtClean="0">
                <a:solidFill>
                  <a:schemeClr val="tx1"/>
                </a:solidFill>
                <a:effectLst/>
                <a:latin typeface="Arial" charset="0"/>
                <a:ea typeface="ＭＳ Ｐゴシック" pitchFamily="50" charset="-128"/>
                <a:cs typeface="+mn-cs"/>
              </a:rPr>
              <a:t>という</a:t>
            </a:r>
            <a:r>
              <a:rPr kumimoji="1" lang="en-US" altLang="ja-JP" sz="1200" b="1" kern="1200" dirty="0" smtClean="0">
                <a:solidFill>
                  <a:schemeClr val="tx1"/>
                </a:solidFill>
                <a:effectLst/>
                <a:latin typeface="Arial" charset="0"/>
                <a:ea typeface="ＭＳ Ｐゴシック" pitchFamily="50" charset="-128"/>
                <a:cs typeface="+mn-cs"/>
              </a:rPr>
              <a:t>YAML</a:t>
            </a:r>
            <a:r>
              <a:rPr kumimoji="1" lang="ja-JP" altLang="en-US" sz="1200" b="1" kern="1200" dirty="0" smtClean="0">
                <a:solidFill>
                  <a:schemeClr val="tx1"/>
                </a:solidFill>
                <a:effectLst/>
                <a:latin typeface="Arial" charset="0"/>
                <a:ea typeface="ＭＳ Ｐゴシック" pitchFamily="50" charset="-128"/>
                <a:cs typeface="+mn-cs"/>
              </a:rPr>
              <a:t>のテンプレートエンジンを内部で使用しています。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複雑な事がやりたい場合は下記を参照してください。</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https://docs.ansible.com/ansible/2.6/user_guide/playbooks_templating.html#templating-jinja2</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61</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定義済み変数</a:t>
            </a:r>
          </a:p>
          <a:p>
            <a:r>
              <a:rPr kumimoji="1" lang="ja-JP" altLang="en-US" sz="1200" b="1" kern="1200" dirty="0" smtClean="0">
                <a:solidFill>
                  <a:schemeClr val="tx1"/>
                </a:solidFill>
                <a:effectLst/>
                <a:latin typeface="Arial" charset="0"/>
                <a:ea typeface="ＭＳ Ｐゴシック" pitchFamily="50" charset="-128"/>
                <a:cs typeface="+mn-cs"/>
              </a:rPr>
              <a:t>定義済み変数経由で、</a:t>
            </a:r>
            <a:r>
              <a:rPr kumimoji="1" lang="en-US" altLang="ja-JP" sz="1200" b="1" kern="1200" dirty="0" smtClean="0">
                <a:solidFill>
                  <a:schemeClr val="tx1"/>
                </a:solidFill>
                <a:effectLst/>
                <a:latin typeface="Arial" charset="0"/>
                <a:ea typeface="ＭＳ Ｐゴシック" pitchFamily="50" charset="-128"/>
                <a:cs typeface="+mn-cs"/>
              </a:rPr>
              <a:t>Ansible</a:t>
            </a:r>
            <a:r>
              <a:rPr kumimoji="1" lang="ja-JP" altLang="en-US" sz="1200" b="1" kern="1200" dirty="0" smtClean="0">
                <a:solidFill>
                  <a:schemeClr val="tx1"/>
                </a:solidFill>
                <a:effectLst/>
                <a:latin typeface="Arial" charset="0"/>
                <a:ea typeface="ＭＳ Ｐゴシック" pitchFamily="50" charset="-128"/>
                <a:cs typeface="+mn-cs"/>
              </a:rPr>
              <a:t>の環境情報や、インベントリに記載された情報を取得する事が出来ます。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下記を参照ください。</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https://docs.ansible.com/ansible/2.6/user_guide/playbooks_variables.html#magic-variables-and-how-to-access-information-about-other-hosts</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補足：</a:t>
            </a:r>
            <a:r>
              <a:rPr kumimoji="1" lang="en-US" altLang="ja-JP" sz="1200" b="1" kern="1200" dirty="0" smtClean="0">
                <a:solidFill>
                  <a:schemeClr val="tx1"/>
                </a:solidFill>
                <a:effectLst/>
                <a:latin typeface="Arial" charset="0"/>
                <a:ea typeface="ＭＳ Ｐゴシック" pitchFamily="50" charset="-128"/>
                <a:cs typeface="+mn-cs"/>
              </a:rPr>
              <a:t>Jinja2</a:t>
            </a:r>
          </a:p>
          <a:p>
            <a:r>
              <a:rPr kumimoji="1" lang="ja-JP" altLang="en-US" sz="1200" b="1" kern="1200" dirty="0" smtClean="0">
                <a:solidFill>
                  <a:schemeClr val="tx1"/>
                </a:solidFill>
                <a:effectLst/>
                <a:latin typeface="Arial" charset="0"/>
                <a:ea typeface="ＭＳ Ｐゴシック" pitchFamily="50" charset="-128"/>
                <a:cs typeface="+mn-cs"/>
              </a:rPr>
              <a:t>実は</a:t>
            </a:r>
            <a:r>
              <a:rPr kumimoji="1" lang="en-US" altLang="ja-JP" sz="1200" b="1" kern="1200" dirty="0" smtClean="0">
                <a:solidFill>
                  <a:schemeClr val="tx1"/>
                </a:solidFill>
                <a:effectLst/>
                <a:latin typeface="Arial" charset="0"/>
                <a:ea typeface="ＭＳ Ｐゴシック" pitchFamily="50" charset="-128"/>
                <a:cs typeface="+mn-cs"/>
              </a:rPr>
              <a:t>YAML</a:t>
            </a:r>
            <a:r>
              <a:rPr kumimoji="1" lang="ja-JP" altLang="en-US" sz="1200" b="1" kern="1200" dirty="0" smtClean="0">
                <a:solidFill>
                  <a:schemeClr val="tx1"/>
                </a:solidFill>
                <a:effectLst/>
                <a:latin typeface="Arial" charset="0"/>
                <a:ea typeface="ＭＳ Ｐゴシック" pitchFamily="50" charset="-128"/>
                <a:cs typeface="+mn-cs"/>
              </a:rPr>
              <a:t>は単独では、変数の展開などの機能はありません。</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この為、</a:t>
            </a:r>
            <a:r>
              <a:rPr kumimoji="1" lang="en-US" altLang="ja-JP" sz="1200" b="1" kern="1200" dirty="0" smtClean="0">
                <a:solidFill>
                  <a:schemeClr val="tx1"/>
                </a:solidFill>
                <a:effectLst/>
                <a:latin typeface="Arial" charset="0"/>
                <a:ea typeface="ＭＳ Ｐゴシック" pitchFamily="50" charset="-128"/>
                <a:cs typeface="+mn-cs"/>
              </a:rPr>
              <a:t>Ansible</a:t>
            </a:r>
            <a:r>
              <a:rPr kumimoji="1" lang="ja-JP" altLang="en-US" sz="1200" b="1" kern="1200" dirty="0" smtClean="0">
                <a:solidFill>
                  <a:schemeClr val="tx1"/>
                </a:solidFill>
                <a:effectLst/>
                <a:latin typeface="Arial" charset="0"/>
                <a:ea typeface="ＭＳ Ｐゴシック" pitchFamily="50" charset="-128"/>
                <a:cs typeface="+mn-cs"/>
              </a:rPr>
              <a:t>では↑実現するために、</a:t>
            </a:r>
            <a:r>
              <a:rPr kumimoji="1" lang="en-US" altLang="ja-JP" sz="1200" b="1" kern="1200" dirty="0" smtClean="0">
                <a:solidFill>
                  <a:schemeClr val="tx1"/>
                </a:solidFill>
                <a:effectLst/>
                <a:latin typeface="Arial" charset="0"/>
                <a:ea typeface="ＭＳ Ｐゴシック" pitchFamily="50" charset="-128"/>
                <a:cs typeface="+mn-cs"/>
              </a:rPr>
              <a:t>Jinja2</a:t>
            </a:r>
            <a:r>
              <a:rPr kumimoji="1" lang="ja-JP" altLang="en-US" sz="1200" b="1" kern="1200" dirty="0" smtClean="0">
                <a:solidFill>
                  <a:schemeClr val="tx1"/>
                </a:solidFill>
                <a:effectLst/>
                <a:latin typeface="Arial" charset="0"/>
                <a:ea typeface="ＭＳ Ｐゴシック" pitchFamily="50" charset="-128"/>
                <a:cs typeface="+mn-cs"/>
              </a:rPr>
              <a:t>という</a:t>
            </a:r>
            <a:r>
              <a:rPr kumimoji="1" lang="en-US" altLang="ja-JP" sz="1200" b="1" kern="1200" dirty="0" smtClean="0">
                <a:solidFill>
                  <a:schemeClr val="tx1"/>
                </a:solidFill>
                <a:effectLst/>
                <a:latin typeface="Arial" charset="0"/>
                <a:ea typeface="ＭＳ Ｐゴシック" pitchFamily="50" charset="-128"/>
                <a:cs typeface="+mn-cs"/>
              </a:rPr>
              <a:t>YAML</a:t>
            </a:r>
            <a:r>
              <a:rPr kumimoji="1" lang="ja-JP" altLang="en-US" sz="1200" b="1" kern="1200" dirty="0" smtClean="0">
                <a:solidFill>
                  <a:schemeClr val="tx1"/>
                </a:solidFill>
                <a:effectLst/>
                <a:latin typeface="Arial" charset="0"/>
                <a:ea typeface="ＭＳ Ｐゴシック" pitchFamily="50" charset="-128"/>
                <a:cs typeface="+mn-cs"/>
              </a:rPr>
              <a:t>のテンプレートエンジンを内部で使用しています。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複雑な事がやりたい場合は下記を参照してください。</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https://docs.ansible.com/ansible/2.6/user_guide/playbooks_templating.html#templating-jinja2</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62</a:t>
            </a:fld>
            <a:endParaRPr lang="en-US" altLang="ja-JP"/>
          </a:p>
        </p:txBody>
      </p:sp>
    </p:spTree>
    <p:extLst>
      <p:ext uri="{BB962C8B-B14F-4D97-AF65-F5344CB8AC3E}">
        <p14:creationId xmlns:p14="http://schemas.microsoft.com/office/powerpoint/2010/main" val="6572089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 </a:t>
            </a:r>
            <a:r>
              <a:rPr kumimoji="1" lang="ja-JP" altLang="en-US" dirty="0" smtClean="0"/>
              <a:t>基礎編：すごくシンプルな例</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63</a:t>
            </a:fld>
            <a:endParaRPr lang="en-US" altLang="ja-JP"/>
          </a:p>
        </p:txBody>
      </p:sp>
    </p:spTree>
    <p:extLst>
      <p:ext uri="{BB962C8B-B14F-4D97-AF65-F5344CB8AC3E}">
        <p14:creationId xmlns:p14="http://schemas.microsoft.com/office/powerpoint/2010/main" val="166307412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制御構文</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条件分岐</a:t>
            </a:r>
          </a:p>
          <a:p>
            <a:r>
              <a:rPr kumimoji="1" lang="en-US" altLang="ja-JP" sz="1200" b="1" kern="1200" dirty="0" smtClean="0">
                <a:solidFill>
                  <a:schemeClr val="tx1"/>
                </a:solidFill>
                <a:effectLst/>
                <a:latin typeface="Arial" charset="0"/>
                <a:ea typeface="ＭＳ Ｐゴシック" pitchFamily="50" charset="-128"/>
                <a:cs typeface="+mn-cs"/>
              </a:rPr>
              <a:t>when</a:t>
            </a:r>
            <a:r>
              <a:rPr kumimoji="1" lang="ja-JP" altLang="en-US" sz="1200" b="1" kern="1200" dirty="0" smtClean="0">
                <a:solidFill>
                  <a:schemeClr val="tx1"/>
                </a:solidFill>
                <a:effectLst/>
                <a:latin typeface="Arial" charset="0"/>
                <a:ea typeface="ＭＳ Ｐゴシック" pitchFamily="50" charset="-128"/>
                <a:cs typeface="+mn-cs"/>
              </a:rPr>
              <a:t>ディレクティブで条件分岐する事が可能です。</a:t>
            </a:r>
          </a:p>
          <a:p>
            <a:r>
              <a:rPr kumimoji="1" lang="ja-JP" altLang="en-US" sz="1200" b="1" kern="1200" dirty="0" smtClean="0">
                <a:solidFill>
                  <a:schemeClr val="tx1"/>
                </a:solidFill>
                <a:effectLst/>
                <a:latin typeface="Arial" charset="0"/>
                <a:ea typeface="ＭＳ Ｐゴシック" pitchFamily="50" charset="-128"/>
                <a:cs typeface="+mn-cs"/>
              </a:rPr>
              <a:t>条件の部分には、変数を直接記述する事が出来ます。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tasks:</a:t>
            </a:r>
          </a:p>
          <a:p>
            <a:r>
              <a:rPr kumimoji="1" lang="en-US" altLang="ja-JP" sz="1200" b="1" kern="1200" dirty="0" smtClean="0">
                <a:solidFill>
                  <a:schemeClr val="tx1"/>
                </a:solidFill>
                <a:effectLst/>
                <a:latin typeface="Arial" charset="0"/>
                <a:ea typeface="ＭＳ Ｐゴシック" pitchFamily="50" charset="-128"/>
                <a:cs typeface="+mn-cs"/>
              </a:rPr>
              <a:t>  - name: "shut down CentOS 6 and </a:t>
            </a:r>
            <a:r>
              <a:rPr kumimoji="1" lang="en-US" altLang="ja-JP" sz="1200" b="1" kern="1200" dirty="0" err="1" smtClean="0">
                <a:solidFill>
                  <a:schemeClr val="tx1"/>
                </a:solidFill>
                <a:effectLst/>
                <a:latin typeface="Arial" charset="0"/>
                <a:ea typeface="ＭＳ Ｐゴシック" pitchFamily="50" charset="-128"/>
                <a:cs typeface="+mn-cs"/>
              </a:rPr>
              <a:t>Debian</a:t>
            </a:r>
            <a:r>
              <a:rPr kumimoji="1" lang="en-US" altLang="ja-JP" sz="1200" b="1" kern="1200" dirty="0" smtClean="0">
                <a:solidFill>
                  <a:schemeClr val="tx1"/>
                </a:solidFill>
                <a:effectLst/>
                <a:latin typeface="Arial" charset="0"/>
                <a:ea typeface="ＭＳ Ｐゴシック" pitchFamily="50" charset="-128"/>
                <a:cs typeface="+mn-cs"/>
              </a:rPr>
              <a:t> 7 systems"</a:t>
            </a:r>
          </a:p>
          <a:p>
            <a:r>
              <a:rPr kumimoji="1" lang="en-US" altLang="ja-JP" sz="1200" b="1" kern="1200" dirty="0" smtClean="0">
                <a:solidFill>
                  <a:schemeClr val="tx1"/>
                </a:solidFill>
                <a:effectLst/>
                <a:latin typeface="Arial" charset="0"/>
                <a:ea typeface="ＭＳ Ｐゴシック" pitchFamily="50" charset="-128"/>
                <a:cs typeface="+mn-cs"/>
              </a:rPr>
              <a:t>    command: /</a:t>
            </a:r>
            <a:r>
              <a:rPr kumimoji="1" lang="en-US" altLang="ja-JP" sz="1200" b="1" kern="1200" dirty="0" err="1" smtClean="0">
                <a:solidFill>
                  <a:schemeClr val="tx1"/>
                </a:solidFill>
                <a:effectLst/>
                <a:latin typeface="Arial" charset="0"/>
                <a:ea typeface="ＭＳ Ｐゴシック" pitchFamily="50" charset="-128"/>
                <a:cs typeface="+mn-cs"/>
              </a:rPr>
              <a:t>sbin</a:t>
            </a:r>
            <a:r>
              <a:rPr kumimoji="1" lang="en-US" altLang="ja-JP" sz="1200" b="1" kern="1200" dirty="0" smtClean="0">
                <a:solidFill>
                  <a:schemeClr val="tx1"/>
                </a:solidFill>
                <a:effectLst/>
                <a:latin typeface="Arial" charset="0"/>
                <a:ea typeface="ＭＳ Ｐゴシック" pitchFamily="50" charset="-128"/>
                <a:cs typeface="+mn-cs"/>
              </a:rPr>
              <a:t>/shutdown -t now</a:t>
            </a:r>
          </a:p>
          <a:p>
            <a:r>
              <a:rPr kumimoji="1" lang="en-US" altLang="ja-JP" sz="1200" b="1" kern="1200" dirty="0" smtClean="0">
                <a:solidFill>
                  <a:schemeClr val="tx1"/>
                </a:solidFill>
                <a:effectLst/>
                <a:latin typeface="Arial" charset="0"/>
                <a:ea typeface="ＭＳ Ｐゴシック" pitchFamily="50" charset="-128"/>
                <a:cs typeface="+mn-cs"/>
              </a:rPr>
              <a:t>    when: (</a:t>
            </a:r>
            <a:r>
              <a:rPr kumimoji="1" lang="en-US" altLang="ja-JP" sz="1200" b="1" kern="1200" dirty="0" err="1" smtClean="0">
                <a:solidFill>
                  <a:schemeClr val="tx1"/>
                </a:solidFill>
                <a:effectLst/>
                <a:latin typeface="Arial" charset="0"/>
                <a:ea typeface="ＭＳ Ｐゴシック" pitchFamily="50" charset="-128"/>
                <a:cs typeface="+mn-cs"/>
              </a:rPr>
              <a:t>ansible_distribution</a:t>
            </a:r>
            <a:r>
              <a:rPr kumimoji="1" lang="en-US" altLang="ja-JP" sz="1200" b="1" kern="1200" dirty="0" smtClean="0">
                <a:solidFill>
                  <a:schemeClr val="tx1"/>
                </a:solidFill>
                <a:effectLst/>
                <a:latin typeface="Arial" charset="0"/>
                <a:ea typeface="ＭＳ Ｐゴシック" pitchFamily="50" charset="-128"/>
                <a:cs typeface="+mn-cs"/>
              </a:rPr>
              <a:t> == "CentOS" and </a:t>
            </a:r>
            <a:r>
              <a:rPr kumimoji="1" lang="en-US" altLang="ja-JP" sz="1200" b="1" kern="1200" dirty="0" err="1" smtClean="0">
                <a:solidFill>
                  <a:schemeClr val="tx1"/>
                </a:solidFill>
                <a:effectLst/>
                <a:latin typeface="Arial" charset="0"/>
                <a:ea typeface="ＭＳ Ｐゴシック" pitchFamily="50" charset="-128"/>
                <a:cs typeface="+mn-cs"/>
              </a:rPr>
              <a:t>ansible_distribution_major_version</a:t>
            </a:r>
            <a:r>
              <a:rPr kumimoji="1" lang="en-US" altLang="ja-JP" sz="1200" b="1" kern="1200" dirty="0" smtClean="0">
                <a:solidFill>
                  <a:schemeClr val="tx1"/>
                </a:solidFill>
                <a:effectLst/>
                <a:latin typeface="Arial" charset="0"/>
                <a:ea typeface="ＭＳ Ｐゴシック" pitchFamily="50" charset="-128"/>
                <a:cs typeface="+mn-cs"/>
              </a:rPr>
              <a:t> == "6") or</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ansible_distribution</a:t>
            </a:r>
            <a:r>
              <a:rPr kumimoji="1" lang="en-US" altLang="ja-JP" sz="1200" b="1" kern="1200" dirty="0" smtClean="0">
                <a:solidFill>
                  <a:schemeClr val="tx1"/>
                </a:solidFill>
                <a:effectLst/>
                <a:latin typeface="Arial" charset="0"/>
                <a:ea typeface="ＭＳ Ｐゴシック" pitchFamily="50" charset="-128"/>
                <a:cs typeface="+mn-cs"/>
              </a:rPr>
              <a:t> == "</a:t>
            </a:r>
            <a:r>
              <a:rPr kumimoji="1" lang="en-US" altLang="ja-JP" sz="1200" b="1" kern="1200" dirty="0" err="1" smtClean="0">
                <a:solidFill>
                  <a:schemeClr val="tx1"/>
                </a:solidFill>
                <a:effectLst/>
                <a:latin typeface="Arial" charset="0"/>
                <a:ea typeface="ＭＳ Ｐゴシック" pitchFamily="50" charset="-128"/>
                <a:cs typeface="+mn-cs"/>
              </a:rPr>
              <a:t>Debian</a:t>
            </a:r>
            <a:r>
              <a:rPr kumimoji="1" lang="en-US" altLang="ja-JP" sz="1200" b="1" kern="1200" dirty="0" smtClean="0">
                <a:solidFill>
                  <a:schemeClr val="tx1"/>
                </a:solidFill>
                <a:effectLst/>
                <a:latin typeface="Arial" charset="0"/>
                <a:ea typeface="ＭＳ Ｐゴシック" pitchFamily="50" charset="-128"/>
                <a:cs typeface="+mn-cs"/>
              </a:rPr>
              <a:t>" and </a:t>
            </a:r>
            <a:r>
              <a:rPr kumimoji="1" lang="en-US" altLang="ja-JP" sz="1200" b="1" kern="1200" dirty="0" err="1" smtClean="0">
                <a:solidFill>
                  <a:schemeClr val="tx1"/>
                </a:solidFill>
                <a:effectLst/>
                <a:latin typeface="Arial" charset="0"/>
                <a:ea typeface="ＭＳ Ｐゴシック" pitchFamily="50" charset="-128"/>
                <a:cs typeface="+mn-cs"/>
              </a:rPr>
              <a:t>ansible_distribution_major_version</a:t>
            </a:r>
            <a:r>
              <a:rPr kumimoji="1" lang="en-US" altLang="ja-JP" sz="1200" b="1" kern="1200" dirty="0" smtClean="0">
                <a:solidFill>
                  <a:schemeClr val="tx1"/>
                </a:solidFill>
                <a:effectLst/>
                <a:latin typeface="Arial" charset="0"/>
                <a:ea typeface="ＭＳ Ｐゴシック" pitchFamily="50" charset="-128"/>
                <a:cs typeface="+mn-cs"/>
              </a:rPr>
              <a:t> == "7")</a:t>
            </a: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PH" altLang="ja-JP" sz="1200" b="1" kern="1200" dirty="0" smtClean="0">
                <a:solidFill>
                  <a:schemeClr val="tx1"/>
                </a:solidFill>
                <a:effectLst/>
                <a:latin typeface="Arial" charset="0"/>
                <a:ea typeface="ＭＳ Ｐゴシック" pitchFamily="50" charset="-128"/>
                <a:cs typeface="+mn-cs"/>
              </a:rPr>
              <a:t>For more details:</a:t>
            </a:r>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https://docs.ansible.com/ansible/2.6/user_guide/playbooks_conditionals.html#the-when-statement</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64</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条件分岐（実行結果に応じて分岐する例）</a:t>
            </a:r>
          </a:p>
          <a:p>
            <a:r>
              <a:rPr kumimoji="1" lang="ja-JP" altLang="en-US" sz="1200" b="1" kern="1200" dirty="0" smtClean="0">
                <a:solidFill>
                  <a:schemeClr val="tx1"/>
                </a:solidFill>
                <a:effectLst/>
                <a:latin typeface="Arial" charset="0"/>
                <a:ea typeface="ＭＳ Ｐゴシック" pitchFamily="50" charset="-128"/>
                <a:cs typeface="+mn-cs"/>
              </a:rPr>
              <a:t>レジスタ変数を使用する事で、実行結果に応じて処理を分岐する事も出来ます。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tasks:</a:t>
            </a:r>
          </a:p>
          <a:p>
            <a:r>
              <a:rPr kumimoji="1" lang="en-US" altLang="ja-JP" sz="1200" b="1" kern="1200" dirty="0" smtClean="0">
                <a:solidFill>
                  <a:schemeClr val="tx1"/>
                </a:solidFill>
                <a:effectLst/>
                <a:latin typeface="Arial" charset="0"/>
                <a:ea typeface="ＭＳ Ｐゴシック" pitchFamily="50" charset="-128"/>
                <a:cs typeface="+mn-cs"/>
              </a:rPr>
              <a:t>  - command: /bin/false</a:t>
            </a:r>
          </a:p>
          <a:p>
            <a:r>
              <a:rPr kumimoji="1" lang="en-US" altLang="ja-JP" sz="1200" b="1" kern="1200" dirty="0" smtClean="0">
                <a:solidFill>
                  <a:schemeClr val="tx1"/>
                </a:solidFill>
                <a:effectLst/>
                <a:latin typeface="Arial" charset="0"/>
                <a:ea typeface="ＭＳ Ｐゴシック" pitchFamily="50" charset="-128"/>
                <a:cs typeface="+mn-cs"/>
              </a:rPr>
              <a:t>    register: result</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ignore_errors</a:t>
            </a:r>
            <a:r>
              <a:rPr kumimoji="1" lang="en-US" altLang="ja-JP" sz="1200" b="1" kern="1200" dirty="0" smtClean="0">
                <a:solidFill>
                  <a:schemeClr val="tx1"/>
                </a:solidFill>
                <a:effectLst/>
                <a:latin typeface="Arial" charset="0"/>
                <a:ea typeface="ＭＳ Ｐゴシック" pitchFamily="50" charset="-128"/>
                <a:cs typeface="+mn-cs"/>
              </a:rPr>
              <a:t>: True</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 command: /bin/something</a:t>
            </a:r>
          </a:p>
          <a:p>
            <a:r>
              <a:rPr kumimoji="1" lang="en-US" altLang="ja-JP" sz="1200" b="1" kern="1200" dirty="0" smtClean="0">
                <a:solidFill>
                  <a:schemeClr val="tx1"/>
                </a:solidFill>
                <a:effectLst/>
                <a:latin typeface="Arial" charset="0"/>
                <a:ea typeface="ＭＳ Ｐゴシック" pitchFamily="50" charset="-128"/>
                <a:cs typeface="+mn-cs"/>
              </a:rPr>
              <a:t>    when: result is failed</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 In older versions of </a:t>
            </a:r>
            <a:r>
              <a:rPr kumimoji="1" lang="en-US" altLang="ja-JP" sz="1200" b="1" kern="1200" dirty="0" err="1" smtClean="0">
                <a:solidFill>
                  <a:schemeClr val="tx1"/>
                </a:solidFill>
                <a:effectLst/>
                <a:latin typeface="Arial" charset="0"/>
                <a:ea typeface="ＭＳ Ｐゴシック" pitchFamily="50" charset="-128"/>
                <a:cs typeface="+mn-cs"/>
              </a:rPr>
              <a:t>ansible</a:t>
            </a:r>
            <a:r>
              <a:rPr kumimoji="1" lang="en-US" altLang="ja-JP" sz="1200" b="1" kern="1200" dirty="0" smtClean="0">
                <a:solidFill>
                  <a:schemeClr val="tx1"/>
                </a:solidFill>
                <a:effectLst/>
                <a:latin typeface="Arial" charset="0"/>
                <a:ea typeface="ＭＳ Ｐゴシック" pitchFamily="50" charset="-128"/>
                <a:cs typeface="+mn-cs"/>
              </a:rPr>
              <a:t> use ``success``, now both are valid but succeeded uses the correct tense.</a:t>
            </a:r>
          </a:p>
          <a:p>
            <a:r>
              <a:rPr kumimoji="1" lang="en-US" altLang="ja-JP" sz="1200" b="1" kern="1200" dirty="0" smtClean="0">
                <a:solidFill>
                  <a:schemeClr val="tx1"/>
                </a:solidFill>
                <a:effectLst/>
                <a:latin typeface="Arial" charset="0"/>
                <a:ea typeface="ＭＳ Ｐゴシック" pitchFamily="50" charset="-128"/>
                <a:cs typeface="+mn-cs"/>
              </a:rPr>
              <a:t>  - command: /bin/</a:t>
            </a:r>
            <a:r>
              <a:rPr kumimoji="1" lang="en-US" altLang="ja-JP" sz="1200" b="1" kern="1200" dirty="0" err="1" smtClean="0">
                <a:solidFill>
                  <a:schemeClr val="tx1"/>
                </a:solidFill>
                <a:effectLst/>
                <a:latin typeface="Arial" charset="0"/>
                <a:ea typeface="ＭＳ Ｐゴシック" pitchFamily="50" charset="-128"/>
                <a:cs typeface="+mn-cs"/>
              </a:rPr>
              <a:t>something_else</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when: result is succeeded</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 command: /bin/still/</a:t>
            </a:r>
            <a:r>
              <a:rPr kumimoji="1" lang="en-US" altLang="ja-JP" sz="1200" b="1" kern="1200" dirty="0" err="1" smtClean="0">
                <a:solidFill>
                  <a:schemeClr val="tx1"/>
                </a:solidFill>
                <a:effectLst/>
                <a:latin typeface="Arial" charset="0"/>
                <a:ea typeface="ＭＳ Ｐゴシック" pitchFamily="50" charset="-128"/>
                <a:cs typeface="+mn-cs"/>
              </a:rPr>
              <a:t>something_else</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when: result is skipped</a:t>
            </a:r>
          </a:p>
          <a:p>
            <a:r>
              <a:rPr kumimoji="1" lang="en-US" altLang="ja-JP" sz="1200" b="1" kern="1200" dirty="0" smtClean="0">
                <a:solidFill>
                  <a:schemeClr val="tx1"/>
                </a:solidFill>
                <a:effectLst/>
                <a:latin typeface="Arial" charset="0"/>
                <a:ea typeface="ＭＳ Ｐゴシック" pitchFamily="50" charset="-128"/>
                <a:cs typeface="+mn-cs"/>
              </a:rPr>
              <a:t>```</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65</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ループ</a:t>
            </a:r>
          </a:p>
          <a:p>
            <a:r>
              <a:rPr kumimoji="1" lang="en-US" altLang="ja-JP" sz="1200" b="1" kern="1200" dirty="0" smtClean="0">
                <a:solidFill>
                  <a:schemeClr val="tx1"/>
                </a:solidFill>
                <a:effectLst/>
                <a:latin typeface="Arial" charset="0"/>
                <a:ea typeface="ＭＳ Ｐゴシック" pitchFamily="50" charset="-128"/>
                <a:cs typeface="+mn-cs"/>
              </a:rPr>
              <a:t>loop</a:t>
            </a:r>
            <a:r>
              <a:rPr kumimoji="1" lang="ja-JP" altLang="en-US" sz="1200" b="1" kern="1200" dirty="0" smtClean="0">
                <a:solidFill>
                  <a:schemeClr val="tx1"/>
                </a:solidFill>
                <a:effectLst/>
                <a:latin typeface="Arial" charset="0"/>
                <a:ea typeface="ＭＳ Ｐゴシック" pitchFamily="50" charset="-128"/>
                <a:cs typeface="+mn-cs"/>
              </a:rPr>
              <a:t>ディレクティブを使う事でループ処理を実現できます。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name: add several users</a:t>
            </a:r>
          </a:p>
          <a:p>
            <a:r>
              <a:rPr kumimoji="1" lang="en-US" altLang="ja-JP" sz="1200" b="1" kern="1200" dirty="0" smtClean="0">
                <a:solidFill>
                  <a:schemeClr val="tx1"/>
                </a:solidFill>
                <a:effectLst/>
                <a:latin typeface="Arial" charset="0"/>
                <a:ea typeface="ＭＳ Ｐゴシック" pitchFamily="50" charset="-128"/>
                <a:cs typeface="+mn-cs"/>
              </a:rPr>
              <a:t>  user:</a:t>
            </a:r>
          </a:p>
          <a:p>
            <a:r>
              <a:rPr kumimoji="1" lang="en-US" altLang="ja-JP" sz="1200" b="1" kern="1200" dirty="0" smtClean="0">
                <a:solidFill>
                  <a:schemeClr val="tx1"/>
                </a:solidFill>
                <a:effectLst/>
                <a:latin typeface="Arial" charset="0"/>
                <a:ea typeface="ＭＳ Ｐゴシック" pitchFamily="50" charset="-128"/>
                <a:cs typeface="+mn-cs"/>
              </a:rPr>
              <a:t>    name: "{{ item }}"</a:t>
            </a:r>
          </a:p>
          <a:p>
            <a:r>
              <a:rPr kumimoji="1" lang="en-US" altLang="ja-JP" sz="1200" b="1" kern="1200" dirty="0" smtClean="0">
                <a:solidFill>
                  <a:schemeClr val="tx1"/>
                </a:solidFill>
                <a:effectLst/>
                <a:latin typeface="Arial" charset="0"/>
                <a:ea typeface="ＭＳ Ｐゴシック" pitchFamily="50" charset="-128"/>
                <a:cs typeface="+mn-cs"/>
              </a:rPr>
              <a:t>    state: present</a:t>
            </a:r>
          </a:p>
          <a:p>
            <a:r>
              <a:rPr kumimoji="1" lang="en-US" altLang="ja-JP" sz="1200" b="1" kern="1200" dirty="0" smtClean="0">
                <a:solidFill>
                  <a:schemeClr val="tx1"/>
                </a:solidFill>
                <a:effectLst/>
                <a:latin typeface="Arial" charset="0"/>
                <a:ea typeface="ＭＳ Ｐゴシック" pitchFamily="50" charset="-128"/>
                <a:cs typeface="+mn-cs"/>
              </a:rPr>
              <a:t>    groups: "wheel"</a:t>
            </a:r>
          </a:p>
          <a:p>
            <a:r>
              <a:rPr kumimoji="1" lang="en-US" altLang="ja-JP" sz="1200" b="1" kern="1200" dirty="0" smtClean="0">
                <a:solidFill>
                  <a:schemeClr val="tx1"/>
                </a:solidFill>
                <a:effectLst/>
                <a:latin typeface="Arial" charset="0"/>
                <a:ea typeface="ＭＳ Ｐゴシック" pitchFamily="50" charset="-128"/>
                <a:cs typeface="+mn-cs"/>
              </a:rPr>
              <a:t>  loop:</a:t>
            </a:r>
          </a:p>
          <a:p>
            <a:r>
              <a:rPr kumimoji="1" lang="en-US" altLang="ja-JP" sz="1200" b="1" kern="1200" dirty="0" smtClean="0">
                <a:solidFill>
                  <a:schemeClr val="tx1"/>
                </a:solidFill>
                <a:effectLst/>
                <a:latin typeface="Arial" charset="0"/>
                <a:ea typeface="ＭＳ Ｐゴシック" pitchFamily="50" charset="-128"/>
                <a:cs typeface="+mn-cs"/>
              </a:rPr>
              <a:t>     - testuser1</a:t>
            </a:r>
          </a:p>
          <a:p>
            <a:r>
              <a:rPr kumimoji="1" lang="en-US" altLang="ja-JP" sz="1200" b="1" kern="1200" dirty="0" smtClean="0">
                <a:solidFill>
                  <a:schemeClr val="tx1"/>
                </a:solidFill>
                <a:effectLst/>
                <a:latin typeface="Arial" charset="0"/>
                <a:ea typeface="ＭＳ Ｐゴシック" pitchFamily="50" charset="-128"/>
                <a:cs typeface="+mn-cs"/>
              </a:rPr>
              <a:t>     - testuser2</a:t>
            </a: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は↓と同じ意味です。</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name: add user testuser1</a:t>
            </a:r>
          </a:p>
          <a:p>
            <a:r>
              <a:rPr kumimoji="1" lang="en-US" altLang="ja-JP" sz="1200" b="1" kern="1200" dirty="0" smtClean="0">
                <a:solidFill>
                  <a:schemeClr val="tx1"/>
                </a:solidFill>
                <a:effectLst/>
                <a:latin typeface="Arial" charset="0"/>
                <a:ea typeface="ＭＳ Ｐゴシック" pitchFamily="50" charset="-128"/>
                <a:cs typeface="+mn-cs"/>
              </a:rPr>
              <a:t>  user:</a:t>
            </a:r>
          </a:p>
          <a:p>
            <a:r>
              <a:rPr kumimoji="1" lang="en-US" altLang="ja-JP" sz="1200" b="1" kern="1200" dirty="0" smtClean="0">
                <a:solidFill>
                  <a:schemeClr val="tx1"/>
                </a:solidFill>
                <a:effectLst/>
                <a:latin typeface="Arial" charset="0"/>
                <a:ea typeface="ＭＳ Ｐゴシック" pitchFamily="50" charset="-128"/>
                <a:cs typeface="+mn-cs"/>
              </a:rPr>
              <a:t>    name: "testuser1"</a:t>
            </a:r>
          </a:p>
          <a:p>
            <a:r>
              <a:rPr kumimoji="1" lang="en-US" altLang="ja-JP" sz="1200" b="1" kern="1200" dirty="0" smtClean="0">
                <a:solidFill>
                  <a:schemeClr val="tx1"/>
                </a:solidFill>
                <a:effectLst/>
                <a:latin typeface="Arial" charset="0"/>
                <a:ea typeface="ＭＳ Ｐゴシック" pitchFamily="50" charset="-128"/>
                <a:cs typeface="+mn-cs"/>
              </a:rPr>
              <a:t>    state: present</a:t>
            </a:r>
          </a:p>
          <a:p>
            <a:r>
              <a:rPr kumimoji="1" lang="en-US" altLang="ja-JP" sz="1200" b="1" kern="1200" dirty="0" smtClean="0">
                <a:solidFill>
                  <a:schemeClr val="tx1"/>
                </a:solidFill>
                <a:effectLst/>
                <a:latin typeface="Arial" charset="0"/>
                <a:ea typeface="ＭＳ Ｐゴシック" pitchFamily="50" charset="-128"/>
                <a:cs typeface="+mn-cs"/>
              </a:rPr>
              <a:t>    groups: "wheel"</a:t>
            </a:r>
          </a:p>
          <a:p>
            <a:r>
              <a:rPr kumimoji="1" lang="en-US" altLang="ja-JP" sz="1200" b="1" kern="1200" dirty="0" smtClean="0">
                <a:solidFill>
                  <a:schemeClr val="tx1"/>
                </a:solidFill>
                <a:effectLst/>
                <a:latin typeface="Arial" charset="0"/>
                <a:ea typeface="ＭＳ Ｐゴシック" pitchFamily="50" charset="-128"/>
                <a:cs typeface="+mn-cs"/>
              </a:rPr>
              <a:t>- name: add user testuser2</a:t>
            </a:r>
          </a:p>
          <a:p>
            <a:r>
              <a:rPr kumimoji="1" lang="en-US" altLang="ja-JP" sz="1200" b="1" kern="1200" dirty="0" smtClean="0">
                <a:solidFill>
                  <a:schemeClr val="tx1"/>
                </a:solidFill>
                <a:effectLst/>
                <a:latin typeface="Arial" charset="0"/>
                <a:ea typeface="ＭＳ Ｐゴシック" pitchFamily="50" charset="-128"/>
                <a:cs typeface="+mn-cs"/>
              </a:rPr>
              <a:t>  user:</a:t>
            </a:r>
          </a:p>
          <a:p>
            <a:r>
              <a:rPr kumimoji="1" lang="en-US" altLang="ja-JP" sz="1200" b="1" kern="1200" dirty="0" smtClean="0">
                <a:solidFill>
                  <a:schemeClr val="tx1"/>
                </a:solidFill>
                <a:effectLst/>
                <a:latin typeface="Arial" charset="0"/>
                <a:ea typeface="ＭＳ Ｐゴシック" pitchFamily="50" charset="-128"/>
                <a:cs typeface="+mn-cs"/>
              </a:rPr>
              <a:t>    name: "testuser2"</a:t>
            </a:r>
          </a:p>
          <a:p>
            <a:r>
              <a:rPr kumimoji="1" lang="en-US" altLang="ja-JP" sz="1200" b="1" kern="1200" dirty="0" smtClean="0">
                <a:solidFill>
                  <a:schemeClr val="tx1"/>
                </a:solidFill>
                <a:effectLst/>
                <a:latin typeface="Arial" charset="0"/>
                <a:ea typeface="ＭＳ Ｐゴシック" pitchFamily="50" charset="-128"/>
                <a:cs typeface="+mn-cs"/>
              </a:rPr>
              <a:t>    state: present</a:t>
            </a:r>
          </a:p>
          <a:p>
            <a:r>
              <a:rPr kumimoji="1" lang="en-US" altLang="ja-JP" sz="1200" b="1" kern="1200" dirty="0" smtClean="0">
                <a:solidFill>
                  <a:schemeClr val="tx1"/>
                </a:solidFill>
                <a:effectLst/>
                <a:latin typeface="Arial" charset="0"/>
                <a:ea typeface="ＭＳ Ｐゴシック" pitchFamily="50" charset="-128"/>
                <a:cs typeface="+mn-cs"/>
              </a:rPr>
              <a:t>    groups: "wheel"</a:t>
            </a: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また、別途定義しておいたシーケンスをループ用に使う事もできます。</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loop: "{{ </a:t>
            </a:r>
            <a:r>
              <a:rPr kumimoji="1" lang="en-US" altLang="ja-JP" sz="1200" b="1" kern="1200" dirty="0" err="1" smtClean="0">
                <a:solidFill>
                  <a:schemeClr val="tx1"/>
                </a:solidFill>
                <a:effectLst/>
                <a:latin typeface="Arial" charset="0"/>
                <a:ea typeface="ＭＳ Ｐゴシック" pitchFamily="50" charset="-128"/>
                <a:cs typeface="+mn-cs"/>
              </a:rPr>
              <a:t>somelist</a:t>
            </a:r>
            <a:r>
              <a:rPr kumimoji="1" lang="en-US" altLang="ja-JP" sz="1200" b="1" kern="1200" dirty="0" smtClean="0">
                <a:solidFill>
                  <a:schemeClr val="tx1"/>
                </a:solidFill>
                <a:effectLst/>
                <a:latin typeface="Arial" charset="0"/>
                <a:ea typeface="ＭＳ Ｐゴシック" pitchFamily="50" charset="-128"/>
                <a:cs typeface="+mn-cs"/>
              </a:rPr>
              <a:t> }}"</a:t>
            </a: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各ループで現在の要素の値を使う</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name: add several users</a:t>
            </a:r>
          </a:p>
          <a:p>
            <a:r>
              <a:rPr kumimoji="1" lang="en-US" altLang="ja-JP" sz="1200" b="1" kern="1200" dirty="0" smtClean="0">
                <a:solidFill>
                  <a:schemeClr val="tx1"/>
                </a:solidFill>
                <a:effectLst/>
                <a:latin typeface="Arial" charset="0"/>
                <a:ea typeface="ＭＳ Ｐゴシック" pitchFamily="50" charset="-128"/>
                <a:cs typeface="+mn-cs"/>
              </a:rPr>
              <a:t>  user:</a:t>
            </a:r>
          </a:p>
          <a:p>
            <a:r>
              <a:rPr kumimoji="1" lang="en-US" altLang="ja-JP" sz="1200" b="1" kern="1200" dirty="0" smtClean="0">
                <a:solidFill>
                  <a:schemeClr val="tx1"/>
                </a:solidFill>
                <a:effectLst/>
                <a:latin typeface="Arial" charset="0"/>
                <a:ea typeface="ＭＳ Ｐゴシック" pitchFamily="50" charset="-128"/>
                <a:cs typeface="+mn-cs"/>
              </a:rPr>
              <a:t>    name: "{{ item.name }}"</a:t>
            </a:r>
          </a:p>
          <a:p>
            <a:r>
              <a:rPr kumimoji="1" lang="en-US" altLang="ja-JP" sz="1200" b="1" kern="1200" dirty="0" smtClean="0">
                <a:solidFill>
                  <a:schemeClr val="tx1"/>
                </a:solidFill>
                <a:effectLst/>
                <a:latin typeface="Arial" charset="0"/>
                <a:ea typeface="ＭＳ Ｐゴシック" pitchFamily="50" charset="-128"/>
                <a:cs typeface="+mn-cs"/>
              </a:rPr>
              <a:t>    state: present</a:t>
            </a:r>
          </a:p>
          <a:p>
            <a:r>
              <a:rPr kumimoji="1" lang="en-US" altLang="ja-JP" sz="1200" b="1" kern="1200" dirty="0" smtClean="0">
                <a:solidFill>
                  <a:schemeClr val="tx1"/>
                </a:solidFill>
                <a:effectLst/>
                <a:latin typeface="Arial" charset="0"/>
                <a:ea typeface="ＭＳ Ｐゴシック" pitchFamily="50" charset="-128"/>
                <a:cs typeface="+mn-cs"/>
              </a:rPr>
              <a:t>    groups: "{{ </a:t>
            </a:r>
            <a:r>
              <a:rPr kumimoji="1" lang="en-US" altLang="ja-JP" sz="1200" b="1" kern="1200" dirty="0" err="1" smtClean="0">
                <a:solidFill>
                  <a:schemeClr val="tx1"/>
                </a:solidFill>
                <a:effectLst/>
                <a:latin typeface="Arial" charset="0"/>
                <a:ea typeface="ＭＳ Ｐゴシック" pitchFamily="50" charset="-128"/>
                <a:cs typeface="+mn-cs"/>
              </a:rPr>
              <a:t>item.groups</a:t>
            </a:r>
            <a:r>
              <a:rPr kumimoji="1" lang="en-US" altLang="ja-JP" sz="1200" b="1" kern="1200" dirty="0" smtClean="0">
                <a:solidFill>
                  <a:schemeClr val="tx1"/>
                </a:solidFill>
                <a:effectLst/>
                <a:latin typeface="Arial" charset="0"/>
                <a:ea typeface="ＭＳ Ｐゴシック" pitchFamily="50" charset="-128"/>
                <a:cs typeface="+mn-cs"/>
              </a:rPr>
              <a:t> }}"</a:t>
            </a:r>
          </a:p>
          <a:p>
            <a:r>
              <a:rPr kumimoji="1" lang="en-US" altLang="ja-JP" sz="1200" b="1" kern="1200" dirty="0" smtClean="0">
                <a:solidFill>
                  <a:schemeClr val="tx1"/>
                </a:solidFill>
                <a:effectLst/>
                <a:latin typeface="Arial" charset="0"/>
                <a:ea typeface="ＭＳ Ｐゴシック" pitchFamily="50" charset="-128"/>
                <a:cs typeface="+mn-cs"/>
              </a:rPr>
              <a:t>  loop:</a:t>
            </a:r>
          </a:p>
          <a:p>
            <a:r>
              <a:rPr kumimoji="1" lang="en-US" altLang="ja-JP" sz="1200" b="1" kern="1200" dirty="0" smtClean="0">
                <a:solidFill>
                  <a:schemeClr val="tx1"/>
                </a:solidFill>
                <a:effectLst/>
                <a:latin typeface="Arial" charset="0"/>
                <a:ea typeface="ＭＳ Ｐゴシック" pitchFamily="50" charset="-128"/>
                <a:cs typeface="+mn-cs"/>
              </a:rPr>
              <a:t>    - { name: 'testuser1', groups: 'wheel' }</a:t>
            </a:r>
          </a:p>
          <a:p>
            <a:r>
              <a:rPr kumimoji="1" lang="en-US" altLang="ja-JP" sz="1200" b="1" kern="1200" dirty="0" smtClean="0">
                <a:solidFill>
                  <a:schemeClr val="tx1"/>
                </a:solidFill>
                <a:effectLst/>
                <a:latin typeface="Arial" charset="0"/>
                <a:ea typeface="ＭＳ Ｐゴシック" pitchFamily="50" charset="-128"/>
                <a:cs typeface="+mn-cs"/>
              </a:rPr>
              <a:t>    - { name: 'testuser2', groups: 'root' }</a:t>
            </a: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PH" altLang="ja-JP" sz="1200" b="1" kern="1200" dirty="0" smtClean="0">
                <a:solidFill>
                  <a:schemeClr val="tx1"/>
                </a:solidFill>
                <a:effectLst/>
                <a:latin typeface="Arial" charset="0"/>
                <a:ea typeface="ＭＳ Ｐゴシック" pitchFamily="50" charset="-128"/>
                <a:cs typeface="+mn-cs"/>
              </a:rPr>
              <a:t>For more details:</a:t>
            </a:r>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https://docs.ansible.com/ansible/2.6/user_guide/playbooks_loops.html</a:t>
            </a:r>
          </a:p>
          <a:p>
            <a:endParaRPr kumimoji="1" lang="en-US" altLang="ja-JP" sz="1200" b="1" kern="1200" dirty="0" smtClean="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66</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タスクのグループ化</a:t>
            </a:r>
          </a:p>
          <a:p>
            <a:r>
              <a:rPr kumimoji="1" lang="ja-JP" altLang="en-US" sz="1200" b="1" kern="1200" dirty="0" smtClean="0">
                <a:solidFill>
                  <a:schemeClr val="tx1"/>
                </a:solidFill>
                <a:effectLst/>
                <a:latin typeface="Arial" charset="0"/>
                <a:ea typeface="ＭＳ Ｐゴシック" pitchFamily="50" charset="-128"/>
                <a:cs typeface="+mn-cs"/>
              </a:rPr>
              <a:t>タスクをグループ化する事により、</a:t>
            </a:r>
            <a:r>
              <a:rPr kumimoji="1" lang="en-US" altLang="ja-JP" sz="1200" b="1" kern="1200" dirty="0" smtClean="0">
                <a:solidFill>
                  <a:schemeClr val="tx1"/>
                </a:solidFill>
                <a:effectLst/>
                <a:latin typeface="Arial" charset="0"/>
                <a:ea typeface="ＭＳ Ｐゴシック" pitchFamily="50" charset="-128"/>
                <a:cs typeface="+mn-cs"/>
              </a:rPr>
              <a:t>when</a:t>
            </a:r>
            <a:r>
              <a:rPr kumimoji="1" lang="ja-JP" altLang="en-US" sz="1200" b="1" kern="1200" dirty="0" smtClean="0">
                <a:solidFill>
                  <a:schemeClr val="tx1"/>
                </a:solidFill>
                <a:effectLst/>
                <a:latin typeface="Arial" charset="0"/>
                <a:ea typeface="ＭＳ Ｐゴシック" pitchFamily="50" charset="-128"/>
                <a:cs typeface="+mn-cs"/>
              </a:rPr>
              <a:t>等の条件文を共有したり、エラーハンドリングを共有する事が出来ます。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シンプルな例</a:t>
            </a:r>
          </a:p>
          <a:p>
            <a:r>
              <a:rPr kumimoji="1" lang="ja-JP" altLang="en-US" sz="1200" b="1" kern="1200" dirty="0" smtClean="0">
                <a:solidFill>
                  <a:schemeClr val="tx1"/>
                </a:solidFill>
                <a:effectLst/>
                <a:latin typeface="Arial" charset="0"/>
                <a:ea typeface="ＭＳ Ｐゴシック" pitchFamily="50" charset="-128"/>
                <a:cs typeface="+mn-cs"/>
              </a:rPr>
              <a:t>↓の例では、</a:t>
            </a:r>
            <a:r>
              <a:rPr kumimoji="1" lang="en-US" altLang="ja-JP" sz="1200" b="1" kern="1200" dirty="0" smtClean="0">
                <a:solidFill>
                  <a:schemeClr val="tx1"/>
                </a:solidFill>
                <a:effectLst/>
                <a:latin typeface="Arial" charset="0"/>
                <a:ea typeface="ＭＳ Ｐゴシック" pitchFamily="50" charset="-128"/>
                <a:cs typeface="+mn-cs"/>
              </a:rPr>
              <a:t>block</a:t>
            </a:r>
            <a:r>
              <a:rPr kumimoji="1" lang="ja-JP" altLang="en-US" sz="1200" b="1" kern="1200" dirty="0" smtClean="0">
                <a:solidFill>
                  <a:schemeClr val="tx1"/>
                </a:solidFill>
                <a:effectLst/>
                <a:latin typeface="Arial" charset="0"/>
                <a:ea typeface="ＭＳ Ｐゴシック" pitchFamily="50" charset="-128"/>
                <a:cs typeface="+mn-cs"/>
              </a:rPr>
              <a:t>ディレクティブを使う事で、</a:t>
            </a:r>
            <a:r>
              <a:rPr kumimoji="1" lang="en-US" altLang="ja-JP" sz="1200" b="1" kern="1200" dirty="0" smtClean="0">
                <a:solidFill>
                  <a:schemeClr val="tx1"/>
                </a:solidFill>
                <a:effectLst/>
                <a:latin typeface="Arial" charset="0"/>
                <a:ea typeface="ＭＳ Ｐゴシック" pitchFamily="50" charset="-128"/>
                <a:cs typeface="+mn-cs"/>
              </a:rPr>
              <a:t>yum/template/service</a:t>
            </a:r>
            <a:r>
              <a:rPr kumimoji="1" lang="ja-JP" altLang="en-US" sz="1200" b="1" kern="1200" dirty="0" smtClean="0">
                <a:solidFill>
                  <a:schemeClr val="tx1"/>
                </a:solidFill>
                <a:effectLst/>
                <a:latin typeface="Arial" charset="0"/>
                <a:ea typeface="ＭＳ Ｐゴシック" pitchFamily="50" charset="-128"/>
                <a:cs typeface="+mn-cs"/>
              </a:rPr>
              <a:t>タスク間で、</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when/become/</a:t>
            </a:r>
            <a:r>
              <a:rPr kumimoji="1" lang="en-US" altLang="ja-JP" sz="1200" b="1" kern="1200" dirty="0" err="1" smtClean="0">
                <a:solidFill>
                  <a:schemeClr val="tx1"/>
                </a:solidFill>
                <a:effectLst/>
                <a:latin typeface="Arial" charset="0"/>
                <a:ea typeface="ＭＳ Ｐゴシック" pitchFamily="50" charset="-128"/>
                <a:cs typeface="+mn-cs"/>
              </a:rPr>
              <a:t>become_user</a:t>
            </a:r>
            <a:r>
              <a:rPr kumimoji="1" lang="ja-JP" altLang="en-US" sz="1200" b="1" kern="1200" dirty="0" smtClean="0">
                <a:solidFill>
                  <a:schemeClr val="tx1"/>
                </a:solidFill>
                <a:effectLst/>
                <a:latin typeface="Arial" charset="0"/>
                <a:ea typeface="ＭＳ Ｐゴシック" pitchFamily="50" charset="-128"/>
                <a:cs typeface="+mn-cs"/>
              </a:rPr>
              <a:t>を共有しています。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tasks:</a:t>
            </a:r>
          </a:p>
          <a:p>
            <a:r>
              <a:rPr kumimoji="1" lang="en-US" altLang="ja-JP" sz="1200" b="1" kern="1200" dirty="0" smtClean="0">
                <a:solidFill>
                  <a:schemeClr val="tx1"/>
                </a:solidFill>
                <a:effectLst/>
                <a:latin typeface="Arial" charset="0"/>
                <a:ea typeface="ＭＳ Ｐゴシック" pitchFamily="50" charset="-128"/>
                <a:cs typeface="+mn-cs"/>
              </a:rPr>
              <a:t>   - name: Install Apache</a:t>
            </a:r>
          </a:p>
          <a:p>
            <a:r>
              <a:rPr kumimoji="1" lang="en-US" altLang="ja-JP" sz="1200" b="1" kern="1200" dirty="0" smtClean="0">
                <a:solidFill>
                  <a:schemeClr val="tx1"/>
                </a:solidFill>
                <a:effectLst/>
                <a:latin typeface="Arial" charset="0"/>
                <a:ea typeface="ＭＳ Ｐゴシック" pitchFamily="50" charset="-128"/>
                <a:cs typeface="+mn-cs"/>
              </a:rPr>
              <a:t>     block:</a:t>
            </a:r>
          </a:p>
          <a:p>
            <a:r>
              <a:rPr kumimoji="1" lang="en-US" altLang="ja-JP" sz="1200" b="1" kern="1200" dirty="0" smtClean="0">
                <a:solidFill>
                  <a:schemeClr val="tx1"/>
                </a:solidFill>
                <a:effectLst/>
                <a:latin typeface="Arial" charset="0"/>
                <a:ea typeface="ＭＳ Ｐゴシック" pitchFamily="50" charset="-128"/>
                <a:cs typeface="+mn-cs"/>
              </a:rPr>
              <a:t>       - yum:</a:t>
            </a:r>
          </a:p>
          <a:p>
            <a:r>
              <a:rPr kumimoji="1" lang="en-US" altLang="ja-JP" sz="1200" b="1" kern="1200" dirty="0" smtClean="0">
                <a:solidFill>
                  <a:schemeClr val="tx1"/>
                </a:solidFill>
                <a:effectLst/>
                <a:latin typeface="Arial" charset="0"/>
                <a:ea typeface="ＭＳ Ｐゴシック" pitchFamily="50" charset="-128"/>
                <a:cs typeface="+mn-cs"/>
              </a:rPr>
              <a:t>           name: "{{ item }}"</a:t>
            </a:r>
          </a:p>
          <a:p>
            <a:r>
              <a:rPr kumimoji="1" lang="en-US" altLang="ja-JP" sz="1200" b="1" kern="1200" dirty="0" smtClean="0">
                <a:solidFill>
                  <a:schemeClr val="tx1"/>
                </a:solidFill>
                <a:effectLst/>
                <a:latin typeface="Arial" charset="0"/>
                <a:ea typeface="ＭＳ Ｐゴシック" pitchFamily="50" charset="-128"/>
                <a:cs typeface="+mn-cs"/>
              </a:rPr>
              <a:t>           state: installed</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with_items</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 </a:t>
            </a:r>
            <a:r>
              <a:rPr kumimoji="1" lang="en-US" altLang="ja-JP" sz="1200" b="1" kern="1200" dirty="0" err="1" smtClean="0">
                <a:solidFill>
                  <a:schemeClr val="tx1"/>
                </a:solidFill>
                <a:effectLst/>
                <a:latin typeface="Arial" charset="0"/>
                <a:ea typeface="ＭＳ Ｐゴシック" pitchFamily="50" charset="-128"/>
                <a:cs typeface="+mn-cs"/>
              </a:rPr>
              <a:t>httpd</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 </a:t>
            </a:r>
            <a:r>
              <a:rPr kumimoji="1" lang="en-US" altLang="ja-JP" sz="1200" b="1" kern="1200" dirty="0" err="1" smtClean="0">
                <a:solidFill>
                  <a:schemeClr val="tx1"/>
                </a:solidFill>
                <a:effectLst/>
                <a:latin typeface="Arial" charset="0"/>
                <a:ea typeface="ＭＳ Ｐゴシック" pitchFamily="50" charset="-128"/>
                <a:cs typeface="+mn-cs"/>
              </a:rPr>
              <a:t>memcached</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 template:</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src</a:t>
            </a:r>
            <a:r>
              <a:rPr kumimoji="1" lang="en-US" altLang="ja-JP" sz="1200" b="1" kern="1200" dirty="0" smtClean="0">
                <a:solidFill>
                  <a:schemeClr val="tx1"/>
                </a:solidFill>
                <a:effectLst/>
                <a:latin typeface="Arial" charset="0"/>
                <a:ea typeface="ＭＳ Ｐゴシック" pitchFamily="50" charset="-128"/>
                <a:cs typeface="+mn-cs"/>
              </a:rPr>
              <a:t>: templates/src.j2</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dest</a:t>
            </a:r>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etc</a:t>
            </a:r>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foo.conf</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 service:</a:t>
            </a:r>
          </a:p>
          <a:p>
            <a:r>
              <a:rPr kumimoji="1" lang="en-US" altLang="ja-JP" sz="1200" b="1" kern="1200" dirty="0" smtClean="0">
                <a:solidFill>
                  <a:schemeClr val="tx1"/>
                </a:solidFill>
                <a:effectLst/>
                <a:latin typeface="Arial" charset="0"/>
                <a:ea typeface="ＭＳ Ｐゴシック" pitchFamily="50" charset="-128"/>
                <a:cs typeface="+mn-cs"/>
              </a:rPr>
              <a:t>           name: bar</a:t>
            </a:r>
          </a:p>
          <a:p>
            <a:r>
              <a:rPr kumimoji="1" lang="en-US" altLang="ja-JP" sz="1200" b="1" kern="1200" dirty="0" smtClean="0">
                <a:solidFill>
                  <a:schemeClr val="tx1"/>
                </a:solidFill>
                <a:effectLst/>
                <a:latin typeface="Arial" charset="0"/>
                <a:ea typeface="ＭＳ Ｐゴシック" pitchFamily="50" charset="-128"/>
                <a:cs typeface="+mn-cs"/>
              </a:rPr>
              <a:t>           state: started</a:t>
            </a:r>
          </a:p>
          <a:p>
            <a:r>
              <a:rPr kumimoji="1" lang="en-US" altLang="ja-JP" sz="1200" b="1" kern="1200" dirty="0" smtClean="0">
                <a:solidFill>
                  <a:schemeClr val="tx1"/>
                </a:solidFill>
                <a:effectLst/>
                <a:latin typeface="Arial" charset="0"/>
                <a:ea typeface="ＭＳ Ｐゴシック" pitchFamily="50" charset="-128"/>
                <a:cs typeface="+mn-cs"/>
              </a:rPr>
              <a:t>           enabled: True</a:t>
            </a:r>
          </a:p>
          <a:p>
            <a:r>
              <a:rPr kumimoji="1" lang="en-US" altLang="ja-JP" sz="1200" b="1" kern="1200" dirty="0" smtClean="0">
                <a:solidFill>
                  <a:schemeClr val="tx1"/>
                </a:solidFill>
                <a:effectLst/>
                <a:latin typeface="Arial" charset="0"/>
                <a:ea typeface="ＭＳ Ｐゴシック" pitchFamily="50" charset="-128"/>
                <a:cs typeface="+mn-cs"/>
              </a:rPr>
              <a:t>     when: </a:t>
            </a:r>
            <a:r>
              <a:rPr kumimoji="1" lang="en-US" altLang="ja-JP" sz="1200" b="1" kern="1200" dirty="0" err="1" smtClean="0">
                <a:solidFill>
                  <a:schemeClr val="tx1"/>
                </a:solidFill>
                <a:effectLst/>
                <a:latin typeface="Arial" charset="0"/>
                <a:ea typeface="ＭＳ Ｐゴシック" pitchFamily="50" charset="-128"/>
                <a:cs typeface="+mn-cs"/>
              </a:rPr>
              <a:t>ansible_distribution</a:t>
            </a:r>
            <a:r>
              <a:rPr kumimoji="1" lang="en-US" altLang="ja-JP" sz="1200" b="1" kern="1200" dirty="0" smtClean="0">
                <a:solidFill>
                  <a:schemeClr val="tx1"/>
                </a:solidFill>
                <a:effectLst/>
                <a:latin typeface="Arial" charset="0"/>
                <a:ea typeface="ＭＳ Ｐゴシック" pitchFamily="50" charset="-128"/>
                <a:cs typeface="+mn-cs"/>
              </a:rPr>
              <a:t> == 'CentOS'</a:t>
            </a:r>
          </a:p>
          <a:p>
            <a:r>
              <a:rPr kumimoji="1" lang="en-US" altLang="ja-JP" sz="1200" b="1" kern="1200" dirty="0" smtClean="0">
                <a:solidFill>
                  <a:schemeClr val="tx1"/>
                </a:solidFill>
                <a:effectLst/>
                <a:latin typeface="Arial" charset="0"/>
                <a:ea typeface="ＭＳ Ｐゴシック" pitchFamily="50" charset="-128"/>
                <a:cs typeface="+mn-cs"/>
              </a:rPr>
              <a:t>     become: true</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become_user</a:t>
            </a:r>
            <a:r>
              <a:rPr kumimoji="1" lang="en-US" altLang="ja-JP" sz="1200" b="1" kern="1200" dirty="0" smtClean="0">
                <a:solidFill>
                  <a:schemeClr val="tx1"/>
                </a:solidFill>
                <a:effectLst/>
                <a:latin typeface="Arial" charset="0"/>
                <a:ea typeface="ＭＳ Ｐゴシック" pitchFamily="50" charset="-128"/>
                <a:cs typeface="+mn-cs"/>
              </a:rPr>
              <a:t>: root</a:t>
            </a:r>
          </a:p>
          <a:p>
            <a:r>
              <a:rPr kumimoji="1" lang="en-US" altLang="ja-JP" sz="1200" b="1" kern="1200" dirty="0" smtClean="0">
                <a:solidFill>
                  <a:schemeClr val="tx1"/>
                </a:solidFill>
                <a:effectLst/>
                <a:latin typeface="Arial" charset="0"/>
                <a:ea typeface="ＭＳ Ｐゴシック" pitchFamily="50" charset="-128"/>
                <a:cs typeface="+mn-cs"/>
              </a:rPr>
              <a:t>```</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67</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エラーハンドリングする例</a:t>
            </a:r>
          </a:p>
          <a:p>
            <a:r>
              <a:rPr kumimoji="1" lang="ja-JP" altLang="en-US" sz="1200" b="1" kern="1200" dirty="0" smtClean="0">
                <a:solidFill>
                  <a:schemeClr val="tx1"/>
                </a:solidFill>
                <a:effectLst/>
                <a:latin typeface="Arial" charset="0"/>
                <a:ea typeface="ＭＳ Ｐゴシック" pitchFamily="50" charset="-128"/>
                <a:cs typeface="+mn-cs"/>
              </a:rPr>
              <a:t>↓の例では、</a:t>
            </a:r>
            <a:r>
              <a:rPr kumimoji="1" lang="en-US" altLang="ja-JP" sz="1200" b="1" kern="1200" dirty="0" smtClean="0">
                <a:solidFill>
                  <a:schemeClr val="tx1"/>
                </a:solidFill>
                <a:effectLst/>
                <a:latin typeface="Arial" charset="0"/>
                <a:ea typeface="ＭＳ Ｐゴシック" pitchFamily="50" charset="-128"/>
                <a:cs typeface="+mn-cs"/>
              </a:rPr>
              <a:t>block</a:t>
            </a:r>
            <a:r>
              <a:rPr kumimoji="1" lang="ja-JP" altLang="en-US" sz="1200" b="1" kern="1200" dirty="0" smtClean="0">
                <a:solidFill>
                  <a:schemeClr val="tx1"/>
                </a:solidFill>
                <a:effectLst/>
                <a:latin typeface="Arial" charset="0"/>
                <a:ea typeface="ＭＳ Ｐゴシック" pitchFamily="50" charset="-128"/>
                <a:cs typeface="+mn-cs"/>
              </a:rPr>
              <a:t>内のタスクのどこかでエラーが発生した場合、</a:t>
            </a:r>
            <a:r>
              <a:rPr kumimoji="1" lang="en-US" altLang="ja-JP" sz="1200" b="1" kern="1200" dirty="0" err="1" smtClean="0">
                <a:solidFill>
                  <a:schemeClr val="tx1"/>
                </a:solidFill>
                <a:effectLst/>
                <a:latin typeface="Arial" charset="0"/>
                <a:ea typeface="ＭＳ Ｐゴシック" pitchFamily="50" charset="-128"/>
                <a:cs typeface="+mn-cs"/>
              </a:rPr>
              <a:t>rescure</a:t>
            </a:r>
            <a:r>
              <a:rPr kumimoji="1" lang="ja-JP" altLang="en-US" sz="1200" b="1" kern="1200" dirty="0" smtClean="0">
                <a:solidFill>
                  <a:schemeClr val="tx1"/>
                </a:solidFill>
                <a:effectLst/>
                <a:latin typeface="Arial" charset="0"/>
                <a:ea typeface="ＭＳ Ｐゴシック" pitchFamily="50" charset="-128"/>
                <a:cs typeface="+mn-cs"/>
              </a:rPr>
              <a:t>タグの中身が呼ばれます。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tasks:</a:t>
            </a:r>
          </a:p>
          <a:p>
            <a:r>
              <a:rPr kumimoji="1" lang="en-US" altLang="ja-JP" sz="1200" b="1" kern="1200" dirty="0" smtClean="0">
                <a:solidFill>
                  <a:schemeClr val="tx1"/>
                </a:solidFill>
                <a:effectLst/>
                <a:latin typeface="Arial" charset="0"/>
                <a:ea typeface="ＭＳ Ｐゴシック" pitchFamily="50" charset="-128"/>
                <a:cs typeface="+mn-cs"/>
              </a:rPr>
              <a:t> - name: Attempt and graceful roll back demo</a:t>
            </a:r>
          </a:p>
          <a:p>
            <a:r>
              <a:rPr kumimoji="1" lang="en-US" altLang="ja-JP" sz="1200" b="1" kern="1200" dirty="0" smtClean="0">
                <a:solidFill>
                  <a:schemeClr val="tx1"/>
                </a:solidFill>
                <a:effectLst/>
                <a:latin typeface="Arial" charset="0"/>
                <a:ea typeface="ＭＳ Ｐゴシック" pitchFamily="50" charset="-128"/>
                <a:cs typeface="+mn-cs"/>
              </a:rPr>
              <a:t>   block:</a:t>
            </a:r>
          </a:p>
          <a:p>
            <a:r>
              <a:rPr kumimoji="1" lang="en-US" altLang="ja-JP" sz="1200" b="1" kern="1200" dirty="0" smtClean="0">
                <a:solidFill>
                  <a:schemeClr val="tx1"/>
                </a:solidFill>
                <a:effectLst/>
                <a:latin typeface="Arial" charset="0"/>
                <a:ea typeface="ＭＳ Ｐゴシック" pitchFamily="50" charset="-128"/>
                <a:cs typeface="+mn-cs"/>
              </a:rPr>
              <a:t>     - debug:</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msg</a:t>
            </a:r>
            <a:r>
              <a:rPr kumimoji="1" lang="en-US" altLang="ja-JP" sz="1200" b="1" kern="1200" dirty="0" smtClean="0">
                <a:solidFill>
                  <a:schemeClr val="tx1"/>
                </a:solidFill>
                <a:effectLst/>
                <a:latin typeface="Arial" charset="0"/>
                <a:ea typeface="ＭＳ Ｐゴシック" pitchFamily="50" charset="-128"/>
                <a:cs typeface="+mn-cs"/>
              </a:rPr>
              <a:t>: 'I execute normally'</a:t>
            </a:r>
          </a:p>
          <a:p>
            <a:r>
              <a:rPr kumimoji="1" lang="en-US" altLang="ja-JP" sz="1200" b="1" kern="1200" dirty="0" smtClean="0">
                <a:solidFill>
                  <a:schemeClr val="tx1"/>
                </a:solidFill>
                <a:effectLst/>
                <a:latin typeface="Arial" charset="0"/>
                <a:ea typeface="ＭＳ Ｐゴシック" pitchFamily="50" charset="-128"/>
                <a:cs typeface="+mn-cs"/>
              </a:rPr>
              <a:t>     - command: /bin/false</a:t>
            </a:r>
          </a:p>
          <a:p>
            <a:r>
              <a:rPr kumimoji="1" lang="en-US" altLang="ja-JP" sz="1200" b="1" kern="1200" dirty="0" smtClean="0">
                <a:solidFill>
                  <a:schemeClr val="tx1"/>
                </a:solidFill>
                <a:effectLst/>
                <a:latin typeface="Arial" charset="0"/>
                <a:ea typeface="ＭＳ Ｐゴシック" pitchFamily="50" charset="-128"/>
                <a:cs typeface="+mn-cs"/>
              </a:rPr>
              <a:t>     - debug:</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msg</a:t>
            </a:r>
            <a:r>
              <a:rPr kumimoji="1" lang="en-US" altLang="ja-JP" sz="1200" b="1" kern="1200" dirty="0" smtClean="0">
                <a:solidFill>
                  <a:schemeClr val="tx1"/>
                </a:solidFill>
                <a:effectLst/>
                <a:latin typeface="Arial" charset="0"/>
                <a:ea typeface="ＭＳ Ｐゴシック" pitchFamily="50" charset="-128"/>
                <a:cs typeface="+mn-cs"/>
              </a:rPr>
              <a:t>: 'I never execute, due to the above task failing'</a:t>
            </a:r>
          </a:p>
          <a:p>
            <a:r>
              <a:rPr kumimoji="1" lang="en-US" altLang="ja-JP" sz="1200" b="1" kern="1200" dirty="0" smtClean="0">
                <a:solidFill>
                  <a:schemeClr val="tx1"/>
                </a:solidFill>
                <a:effectLst/>
                <a:latin typeface="Arial" charset="0"/>
                <a:ea typeface="ＭＳ Ｐゴシック" pitchFamily="50" charset="-128"/>
                <a:cs typeface="+mn-cs"/>
              </a:rPr>
              <a:t>   rescue:</a:t>
            </a:r>
          </a:p>
          <a:p>
            <a:r>
              <a:rPr kumimoji="1" lang="en-US" altLang="ja-JP" sz="1200" b="1" kern="1200" dirty="0" smtClean="0">
                <a:solidFill>
                  <a:schemeClr val="tx1"/>
                </a:solidFill>
                <a:effectLst/>
                <a:latin typeface="Arial" charset="0"/>
                <a:ea typeface="ＭＳ Ｐゴシック" pitchFamily="50" charset="-128"/>
                <a:cs typeface="+mn-cs"/>
              </a:rPr>
              <a:t>     - debug:</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msg</a:t>
            </a:r>
            <a:r>
              <a:rPr kumimoji="1" lang="en-US" altLang="ja-JP" sz="1200" b="1" kern="1200" dirty="0" smtClean="0">
                <a:solidFill>
                  <a:schemeClr val="tx1"/>
                </a:solidFill>
                <a:effectLst/>
                <a:latin typeface="Arial" charset="0"/>
                <a:ea typeface="ＭＳ Ｐゴシック" pitchFamily="50" charset="-128"/>
                <a:cs typeface="+mn-cs"/>
              </a:rPr>
              <a:t>: 'I caught an error'</a:t>
            </a:r>
          </a:p>
          <a:p>
            <a:r>
              <a:rPr kumimoji="1" lang="en-US" altLang="ja-JP" sz="1200" b="1" kern="1200" dirty="0" smtClean="0">
                <a:solidFill>
                  <a:schemeClr val="tx1"/>
                </a:solidFill>
                <a:effectLst/>
                <a:latin typeface="Arial" charset="0"/>
                <a:ea typeface="ＭＳ Ｐゴシック" pitchFamily="50" charset="-128"/>
                <a:cs typeface="+mn-cs"/>
              </a:rPr>
              <a:t>     - command: /bin/false</a:t>
            </a:r>
          </a:p>
          <a:p>
            <a:r>
              <a:rPr kumimoji="1" lang="en-US" altLang="ja-JP" sz="1200" b="1" kern="1200" dirty="0" smtClean="0">
                <a:solidFill>
                  <a:schemeClr val="tx1"/>
                </a:solidFill>
                <a:effectLst/>
                <a:latin typeface="Arial" charset="0"/>
                <a:ea typeface="ＭＳ Ｐゴシック" pitchFamily="50" charset="-128"/>
                <a:cs typeface="+mn-cs"/>
              </a:rPr>
              <a:t>     - debug:</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msg</a:t>
            </a:r>
            <a:r>
              <a:rPr kumimoji="1" lang="en-US" altLang="ja-JP" sz="1200" b="1" kern="1200" dirty="0" smtClean="0">
                <a:solidFill>
                  <a:schemeClr val="tx1"/>
                </a:solidFill>
                <a:effectLst/>
                <a:latin typeface="Arial" charset="0"/>
                <a:ea typeface="ＭＳ Ｐゴシック" pitchFamily="50" charset="-128"/>
                <a:cs typeface="+mn-cs"/>
              </a:rPr>
              <a:t>: 'I also never execute :-('</a:t>
            </a:r>
          </a:p>
          <a:p>
            <a:r>
              <a:rPr kumimoji="1" lang="en-US" altLang="ja-JP" sz="1200" b="1" kern="1200" dirty="0" smtClean="0">
                <a:solidFill>
                  <a:schemeClr val="tx1"/>
                </a:solidFill>
                <a:effectLst/>
                <a:latin typeface="Arial" charset="0"/>
                <a:ea typeface="ＭＳ Ｐゴシック" pitchFamily="50" charset="-128"/>
                <a:cs typeface="+mn-cs"/>
              </a:rPr>
              <a:t>   always:</a:t>
            </a:r>
          </a:p>
          <a:p>
            <a:r>
              <a:rPr kumimoji="1" lang="en-US" altLang="ja-JP" sz="1200" b="1" kern="1200" dirty="0" smtClean="0">
                <a:solidFill>
                  <a:schemeClr val="tx1"/>
                </a:solidFill>
                <a:effectLst/>
                <a:latin typeface="Arial" charset="0"/>
                <a:ea typeface="ＭＳ Ｐゴシック" pitchFamily="50" charset="-128"/>
                <a:cs typeface="+mn-cs"/>
              </a:rPr>
              <a:t>     - debug:</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msg</a:t>
            </a:r>
            <a:r>
              <a:rPr kumimoji="1" lang="en-US" altLang="ja-JP" sz="1200" b="1" kern="1200" dirty="0" smtClean="0">
                <a:solidFill>
                  <a:schemeClr val="tx1"/>
                </a:solidFill>
                <a:effectLst/>
                <a:latin typeface="Arial" charset="0"/>
                <a:ea typeface="ＭＳ Ｐゴシック" pitchFamily="50" charset="-128"/>
                <a:cs typeface="+mn-cs"/>
              </a:rPr>
              <a:t>: "This always executes"</a:t>
            </a:r>
          </a:p>
          <a:p>
            <a:r>
              <a:rPr kumimoji="1" lang="en-US" altLang="ja-JP" sz="1200" b="1" kern="1200" dirty="0" smtClean="0">
                <a:solidFill>
                  <a:schemeClr val="tx1"/>
                </a:solidFill>
                <a:effectLst/>
                <a:latin typeface="Arial" charset="0"/>
                <a:ea typeface="ＭＳ Ｐゴシック" pitchFamily="50" charset="-128"/>
                <a:cs typeface="+mn-cs"/>
              </a:rPr>
              <a:t>```</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68</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コメント</a:t>
            </a:r>
          </a:p>
          <a:p>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がコメントを表します。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から行末までがコメントとして扱われます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これはコメント</a:t>
            </a:r>
          </a:p>
          <a:p>
            <a:r>
              <a:rPr kumimoji="1" lang="en-US" altLang="ja-JP" sz="1200" b="1" kern="1200" dirty="0" smtClean="0">
                <a:solidFill>
                  <a:schemeClr val="tx1"/>
                </a:solidFill>
                <a:effectLst/>
                <a:latin typeface="Arial" charset="0"/>
                <a:ea typeface="ＭＳ Ｐゴシック" pitchFamily="50" charset="-128"/>
                <a:cs typeface="+mn-cs"/>
              </a:rPr>
              <a:t>- hosts: </a:t>
            </a:r>
            <a:r>
              <a:rPr kumimoji="1" lang="en-US" altLang="ja-JP" sz="1200" b="1" kern="1200" dirty="0" err="1" smtClean="0">
                <a:solidFill>
                  <a:schemeClr val="tx1"/>
                </a:solidFill>
                <a:effectLst/>
                <a:latin typeface="Arial" charset="0"/>
                <a:ea typeface="ＭＳ Ｐゴシック" pitchFamily="50" charset="-128"/>
                <a:cs typeface="+mn-cs"/>
              </a:rPr>
              <a:t>hoge</a:t>
            </a:r>
            <a:r>
              <a:rPr kumimoji="1" lang="en-US" altLang="ja-JP" sz="1200" b="1" kern="1200" dirty="0" smtClean="0">
                <a:solidFill>
                  <a:schemeClr val="tx1"/>
                </a:solidFill>
                <a:effectLst/>
                <a:latin typeface="Arial" charset="0"/>
                <a:ea typeface="ＭＳ Ｐゴシック" pitchFamily="50" charset="-128"/>
                <a:cs typeface="+mn-cs"/>
              </a:rPr>
              <a:t> # </a:t>
            </a:r>
            <a:r>
              <a:rPr kumimoji="1" lang="en-US" altLang="ja-JP" sz="1200" b="1" kern="1200" dirty="0" err="1" smtClean="0">
                <a:solidFill>
                  <a:schemeClr val="tx1"/>
                </a:solidFill>
                <a:effectLst/>
                <a:latin typeface="Arial" charset="0"/>
                <a:ea typeface="ＭＳ Ｐゴシック" pitchFamily="50" charset="-128"/>
                <a:cs typeface="+mn-cs"/>
              </a:rPr>
              <a:t>hoge</a:t>
            </a:r>
            <a:r>
              <a:rPr kumimoji="1" lang="ja-JP" altLang="en-US" sz="1200" b="1" kern="1200" dirty="0" smtClean="0">
                <a:solidFill>
                  <a:schemeClr val="tx1"/>
                </a:solidFill>
                <a:effectLst/>
                <a:latin typeface="Arial" charset="0"/>
                <a:ea typeface="ＭＳ Ｐゴシック" pitchFamily="50" charset="-128"/>
                <a:cs typeface="+mn-cs"/>
              </a:rPr>
              <a:t>サーバ（コメント）</a:t>
            </a: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便利テク：</a:t>
            </a:r>
            <a:r>
              <a:rPr kumimoji="1" lang="en-US" altLang="ja-JP" sz="1200" b="1" kern="1200" dirty="0" smtClean="0">
                <a:solidFill>
                  <a:schemeClr val="tx1"/>
                </a:solidFill>
                <a:effectLst/>
                <a:latin typeface="Arial" charset="0"/>
                <a:ea typeface="ＭＳ Ｐゴシック" pitchFamily="50" charset="-128"/>
                <a:cs typeface="+mn-cs"/>
              </a:rPr>
              <a:t>debug</a:t>
            </a:r>
            <a:r>
              <a:rPr kumimoji="1" lang="ja-JP" altLang="en-US" sz="1200" b="1" kern="1200" dirty="0" smtClean="0">
                <a:solidFill>
                  <a:schemeClr val="tx1"/>
                </a:solidFill>
                <a:effectLst/>
                <a:latin typeface="Arial" charset="0"/>
                <a:ea typeface="ＭＳ Ｐゴシック" pitchFamily="50" charset="-128"/>
                <a:cs typeface="+mn-cs"/>
              </a:rPr>
              <a:t>モジュール</a:t>
            </a:r>
          </a:p>
          <a:p>
            <a:r>
              <a:rPr kumimoji="1" lang="en-US" altLang="ja-JP" sz="1200" b="1" kern="1200" dirty="0" smtClean="0">
                <a:solidFill>
                  <a:schemeClr val="tx1"/>
                </a:solidFill>
                <a:effectLst/>
                <a:latin typeface="Arial" charset="0"/>
                <a:ea typeface="ＭＳ Ｐゴシック" pitchFamily="50" charset="-128"/>
                <a:cs typeface="+mn-cs"/>
              </a:rPr>
              <a:t>ATDK</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69</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補足：デプロイと構成管理の関係性</a:t>
            </a:r>
          </a:p>
          <a:p>
            <a:r>
              <a:rPr kumimoji="1" lang="ja-JP" altLang="en-US" sz="1200" b="1" kern="1200" dirty="0" smtClean="0">
                <a:solidFill>
                  <a:schemeClr val="tx1"/>
                </a:solidFill>
                <a:effectLst/>
                <a:latin typeface="Arial" charset="0"/>
                <a:ea typeface="ＭＳ Ｐゴシック" pitchFamily="50" charset="-128"/>
                <a:cs typeface="+mn-cs"/>
              </a:rPr>
              <a:t>狭義には、デプロイとはアプリのパッケージをサーバ上に配置する</a:t>
            </a:r>
            <a:r>
              <a:rPr kumimoji="1" lang="ja-JP" altLang="en-US" sz="1200" b="1" kern="1200" dirty="0" err="1" smtClean="0">
                <a:solidFill>
                  <a:schemeClr val="tx1"/>
                </a:solidFill>
                <a:effectLst/>
                <a:latin typeface="Arial" charset="0"/>
                <a:ea typeface="ＭＳ Ｐゴシック" pitchFamily="50" charset="-128"/>
                <a:cs typeface="+mn-cs"/>
              </a:rPr>
              <a:t>を</a:t>
            </a:r>
            <a:r>
              <a:rPr kumimoji="1" lang="ja-JP" altLang="en-US" sz="1200" b="1" kern="1200" dirty="0" smtClean="0">
                <a:solidFill>
                  <a:schemeClr val="tx1"/>
                </a:solidFill>
                <a:effectLst/>
                <a:latin typeface="Arial" charset="0"/>
                <a:ea typeface="ＭＳ Ｐゴシック" pitchFamily="50" charset="-128"/>
                <a:cs typeface="+mn-cs"/>
              </a:rPr>
              <a:t>指します。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例えば、</a:t>
            </a:r>
            <a:r>
              <a:rPr kumimoji="1" lang="en-US" altLang="ja-JP" sz="1200" b="1" kern="1200" dirty="0" smtClean="0">
                <a:solidFill>
                  <a:schemeClr val="tx1"/>
                </a:solidFill>
                <a:effectLst/>
                <a:latin typeface="Arial" charset="0"/>
                <a:ea typeface="ＭＳ Ｐゴシック" pitchFamily="50" charset="-128"/>
                <a:cs typeface="+mn-cs"/>
              </a:rPr>
              <a:t>Java Servlet</a:t>
            </a:r>
            <a:r>
              <a:rPr kumimoji="1" lang="ja-JP" altLang="en-US" sz="1200" b="1" kern="1200" dirty="0" smtClean="0">
                <a:solidFill>
                  <a:schemeClr val="tx1"/>
                </a:solidFill>
                <a:effectLst/>
                <a:latin typeface="Arial" charset="0"/>
                <a:ea typeface="ＭＳ Ｐゴシック" pitchFamily="50" charset="-128"/>
                <a:cs typeface="+mn-cs"/>
              </a:rPr>
              <a:t>アプリなら、</a:t>
            </a:r>
          </a:p>
          <a:p>
            <a:r>
              <a:rPr kumimoji="1" lang="ja-JP" altLang="en-US" sz="1200" b="1" kern="1200" dirty="0" smtClean="0">
                <a:solidFill>
                  <a:schemeClr val="tx1"/>
                </a:solidFill>
                <a:effectLst/>
                <a:latin typeface="Arial" charset="0"/>
                <a:ea typeface="ＭＳ Ｐゴシック" pitchFamily="50" charset="-128"/>
                <a:cs typeface="+mn-cs"/>
              </a:rPr>
              <a:t>* パッケージングした</a:t>
            </a:r>
            <a:r>
              <a:rPr kumimoji="1" lang="en-US" altLang="ja-JP" sz="1200" b="1" kern="1200" dirty="0" smtClean="0">
                <a:solidFill>
                  <a:schemeClr val="tx1"/>
                </a:solidFill>
                <a:effectLst/>
                <a:latin typeface="Arial" charset="0"/>
                <a:ea typeface="ＭＳ Ｐゴシック" pitchFamily="50" charset="-128"/>
                <a:cs typeface="+mn-cs"/>
              </a:rPr>
              <a:t>War</a:t>
            </a:r>
            <a:r>
              <a:rPr kumimoji="1" lang="ja-JP" altLang="en-US" sz="1200" b="1" kern="1200" dirty="0" smtClean="0">
                <a:solidFill>
                  <a:schemeClr val="tx1"/>
                </a:solidFill>
                <a:effectLst/>
                <a:latin typeface="Arial" charset="0"/>
                <a:ea typeface="ＭＳ Ｐゴシック" pitchFamily="50" charset="-128"/>
                <a:cs typeface="+mn-cs"/>
              </a:rPr>
              <a:t>ファイルを、サーバの</a:t>
            </a:r>
            <a:r>
              <a:rPr kumimoji="1" lang="en-US" altLang="ja-JP" sz="1200" b="1" kern="1200" dirty="0" smtClean="0">
                <a:solidFill>
                  <a:schemeClr val="tx1"/>
                </a:solidFill>
                <a:effectLst/>
                <a:latin typeface="Arial" charset="0"/>
                <a:ea typeface="ＭＳ Ｐゴシック" pitchFamily="50" charset="-128"/>
                <a:cs typeface="+mn-cs"/>
              </a:rPr>
              <a:t>Servlet</a:t>
            </a:r>
            <a:r>
              <a:rPr kumimoji="1" lang="ja-JP" altLang="en-US" sz="1200" b="1" kern="1200" dirty="0" smtClean="0">
                <a:solidFill>
                  <a:schemeClr val="tx1"/>
                </a:solidFill>
                <a:effectLst/>
                <a:latin typeface="Arial" charset="0"/>
                <a:ea typeface="ＭＳ Ｐゴシック" pitchFamily="50" charset="-128"/>
                <a:cs typeface="+mn-cs"/>
              </a:rPr>
              <a:t>コンテナに配備する</a:t>
            </a:r>
          </a:p>
          <a:p>
            <a:r>
              <a:rPr kumimoji="1" lang="ja-JP" altLang="en-US" sz="1200" b="1" kern="1200" dirty="0" smtClean="0">
                <a:solidFill>
                  <a:schemeClr val="tx1"/>
                </a:solidFill>
                <a:effectLst/>
                <a:latin typeface="Arial" charset="0"/>
                <a:ea typeface="ＭＳ Ｐゴシック" pitchFamily="50" charset="-128"/>
                <a:cs typeface="+mn-cs"/>
              </a:rPr>
              <a:t>所が狭義のデプロイとなります。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そして、広義には、デプロイとは「開発したアプリを稼働可能な状態にする」所までを含みます。</a:t>
            </a:r>
          </a:p>
          <a:p>
            <a:r>
              <a:rPr kumimoji="1" lang="ja-JP" altLang="en-US" sz="1200" b="1" kern="1200" dirty="0" smtClean="0">
                <a:solidFill>
                  <a:schemeClr val="tx1"/>
                </a:solidFill>
                <a:effectLst/>
                <a:latin typeface="Arial" charset="0"/>
                <a:ea typeface="ＭＳ Ｐゴシック" pitchFamily="50" charset="-128"/>
                <a:cs typeface="+mn-cs"/>
              </a:rPr>
              <a:t>（下記の構成管理のレイヤのうち、</a:t>
            </a:r>
            <a:r>
              <a:rPr kumimoji="1" lang="en-US" altLang="ja-JP" sz="1200" b="1" kern="1200" dirty="0" smtClean="0">
                <a:solidFill>
                  <a:schemeClr val="tx1"/>
                </a:solidFill>
                <a:effectLst/>
                <a:latin typeface="Arial" charset="0"/>
                <a:ea typeface="ＭＳ Ｐゴシック" pitchFamily="50" charset="-128"/>
                <a:cs typeface="+mn-cs"/>
              </a:rPr>
              <a:t>Orchestration</a:t>
            </a:r>
            <a:r>
              <a:rPr kumimoji="1" lang="ja-JP" altLang="en-US" sz="1200" b="1" kern="1200" dirty="0" smtClean="0">
                <a:solidFill>
                  <a:schemeClr val="tx1"/>
                </a:solidFill>
                <a:effectLst/>
                <a:latin typeface="Arial" charset="0"/>
                <a:ea typeface="ＭＳ Ｐゴシック" pitchFamily="50" charset="-128"/>
                <a:cs typeface="+mn-cs"/>
              </a:rPr>
              <a:t>あたりに該当します）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 本講座でデプロイと言った場合、広義のデプロイを指します。**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一方、本講座で紹介する</a:t>
            </a:r>
            <a:r>
              <a:rPr kumimoji="1" lang="en-US" altLang="ja-JP" sz="1200" b="1" kern="1200" dirty="0" smtClean="0">
                <a:solidFill>
                  <a:schemeClr val="tx1"/>
                </a:solidFill>
                <a:effectLst/>
                <a:latin typeface="Arial" charset="0"/>
                <a:ea typeface="ＭＳ Ｐゴシック" pitchFamily="50" charset="-128"/>
                <a:cs typeface="+mn-cs"/>
              </a:rPr>
              <a:t>Ansible</a:t>
            </a:r>
            <a:r>
              <a:rPr kumimoji="1" lang="ja-JP" altLang="en-US" sz="1200" b="1" kern="1200" dirty="0" smtClean="0">
                <a:solidFill>
                  <a:schemeClr val="tx1"/>
                </a:solidFill>
                <a:effectLst/>
                <a:latin typeface="Arial" charset="0"/>
                <a:ea typeface="ＭＳ Ｐゴシック" pitchFamily="50" charset="-128"/>
                <a:cs typeface="+mn-cs"/>
              </a:rPr>
              <a:t>のカバー範囲である、「構成管理」と言った場合、もう少し対象とする範囲が広く、下記のようなレイヤーを持ちます。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BootStrapping</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マシンに</a:t>
            </a:r>
            <a:r>
              <a:rPr kumimoji="1" lang="en-US" altLang="ja-JP" sz="1200" b="1" kern="1200" dirty="0" smtClean="0">
                <a:solidFill>
                  <a:schemeClr val="tx1"/>
                </a:solidFill>
                <a:effectLst/>
                <a:latin typeface="Arial" charset="0"/>
                <a:ea typeface="ＭＳ Ｐゴシック" pitchFamily="50" charset="-128"/>
                <a:cs typeface="+mn-cs"/>
              </a:rPr>
              <a:t>OS</a:t>
            </a:r>
            <a:r>
              <a:rPr kumimoji="1" lang="ja-JP" altLang="en-US" sz="1200" b="1" kern="1200" dirty="0" smtClean="0">
                <a:solidFill>
                  <a:schemeClr val="tx1"/>
                </a:solidFill>
                <a:effectLst/>
                <a:latin typeface="Arial" charset="0"/>
                <a:ea typeface="ＭＳ Ｐゴシック" pitchFamily="50" charset="-128"/>
                <a:cs typeface="+mn-cs"/>
              </a:rPr>
              <a:t>をインストールし、</a:t>
            </a:r>
            <a:r>
              <a:rPr kumimoji="1" lang="en-US" altLang="ja-JP" sz="1200" b="1" kern="1200" dirty="0" smtClean="0">
                <a:solidFill>
                  <a:schemeClr val="tx1"/>
                </a:solidFill>
                <a:effectLst/>
                <a:latin typeface="Arial" charset="0"/>
                <a:ea typeface="ＭＳ Ｐゴシック" pitchFamily="50" charset="-128"/>
                <a:cs typeface="+mn-cs"/>
              </a:rPr>
              <a:t>OS</a:t>
            </a:r>
            <a:r>
              <a:rPr kumimoji="1" lang="ja-JP" altLang="en-US" sz="1200" b="1" kern="1200" dirty="0" smtClean="0">
                <a:solidFill>
                  <a:schemeClr val="tx1"/>
                </a:solidFill>
                <a:effectLst/>
                <a:latin typeface="Arial" charset="0"/>
                <a:ea typeface="ＭＳ Ｐゴシック" pitchFamily="50" charset="-128"/>
                <a:cs typeface="+mn-cs"/>
              </a:rPr>
              <a:t>が起動完了するまでのレイヤです。</a:t>
            </a:r>
          </a:p>
          <a:p>
            <a:r>
              <a:rPr kumimoji="1" lang="ja-JP" altLang="en-US" sz="1200" b="1" kern="1200" dirty="0" smtClean="0">
                <a:solidFill>
                  <a:schemeClr val="tx1"/>
                </a:solidFill>
                <a:effectLst/>
                <a:latin typeface="Arial" charset="0"/>
                <a:ea typeface="ＭＳ Ｐゴシック" pitchFamily="50" charset="-128"/>
                <a:cs typeface="+mn-cs"/>
              </a:rPr>
              <a:t>物理環境では、マシンの起動、</a:t>
            </a:r>
            <a:r>
              <a:rPr kumimoji="1" lang="en-US" altLang="ja-JP" sz="1200" b="1" kern="1200" dirty="0" smtClean="0">
                <a:solidFill>
                  <a:schemeClr val="tx1"/>
                </a:solidFill>
                <a:effectLst/>
                <a:latin typeface="Arial" charset="0"/>
                <a:ea typeface="ＭＳ Ｐゴシック" pitchFamily="50" charset="-128"/>
                <a:cs typeface="+mn-cs"/>
              </a:rPr>
              <a:t>OS</a:t>
            </a:r>
            <a:r>
              <a:rPr kumimoji="1" lang="ja-JP" altLang="en-US" sz="1200" b="1" kern="1200" dirty="0" smtClean="0">
                <a:solidFill>
                  <a:schemeClr val="tx1"/>
                </a:solidFill>
                <a:effectLst/>
                <a:latin typeface="Arial" charset="0"/>
                <a:ea typeface="ＭＳ Ｐゴシック" pitchFamily="50" charset="-128"/>
                <a:cs typeface="+mn-cs"/>
              </a:rPr>
              <a:t>のインストール、立ち上げまでが該当します。</a:t>
            </a:r>
          </a:p>
          <a:p>
            <a:r>
              <a:rPr kumimoji="1" lang="ja-JP" altLang="en-US" sz="1200" b="1" kern="1200" dirty="0" smtClean="0">
                <a:solidFill>
                  <a:schemeClr val="tx1"/>
                </a:solidFill>
                <a:effectLst/>
                <a:latin typeface="Arial" charset="0"/>
                <a:ea typeface="ＭＳ Ｐゴシック" pitchFamily="50" charset="-128"/>
                <a:cs typeface="+mn-cs"/>
              </a:rPr>
              <a:t>仮想環境では、</a:t>
            </a:r>
            <a:r>
              <a:rPr kumimoji="1" lang="en-US" altLang="ja-JP" sz="1200" b="1" kern="1200" dirty="0" smtClean="0">
                <a:solidFill>
                  <a:schemeClr val="tx1"/>
                </a:solidFill>
                <a:effectLst/>
                <a:latin typeface="Arial" charset="0"/>
                <a:ea typeface="ＭＳ Ｐゴシック" pitchFamily="50" charset="-128"/>
                <a:cs typeface="+mn-cs"/>
              </a:rPr>
              <a:t>OS</a:t>
            </a:r>
            <a:r>
              <a:rPr kumimoji="1" lang="ja-JP" altLang="en-US" sz="1200" b="1" kern="1200" dirty="0" smtClean="0">
                <a:solidFill>
                  <a:schemeClr val="tx1"/>
                </a:solidFill>
                <a:effectLst/>
                <a:latin typeface="Arial" charset="0"/>
                <a:ea typeface="ＭＳ Ｐゴシック" pitchFamily="50" charset="-128"/>
                <a:cs typeface="+mn-cs"/>
              </a:rPr>
              <a:t>イメージからの</a:t>
            </a:r>
            <a:r>
              <a:rPr kumimoji="1" lang="en-US" altLang="ja-JP" sz="1200" b="1" kern="1200" dirty="0" smtClean="0">
                <a:solidFill>
                  <a:schemeClr val="tx1"/>
                </a:solidFill>
                <a:effectLst/>
                <a:latin typeface="Arial" charset="0"/>
                <a:ea typeface="ＭＳ Ｐゴシック" pitchFamily="50" charset="-128"/>
                <a:cs typeface="+mn-cs"/>
              </a:rPr>
              <a:t>VM</a:t>
            </a:r>
            <a:r>
              <a:rPr kumimoji="1" lang="ja-JP" altLang="en-US" sz="1200" b="1" kern="1200" dirty="0" smtClean="0">
                <a:solidFill>
                  <a:schemeClr val="tx1"/>
                </a:solidFill>
                <a:effectLst/>
                <a:latin typeface="Arial" charset="0"/>
                <a:ea typeface="ＭＳ Ｐゴシック" pitchFamily="50" charset="-128"/>
                <a:cs typeface="+mn-cs"/>
              </a:rPr>
              <a:t>の起動までが該当します。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Configuration</a:t>
            </a:r>
          </a:p>
          <a:p>
            <a:r>
              <a:rPr kumimoji="1" lang="en-US" altLang="ja-JP" sz="1200" b="1" kern="1200" dirty="0" smtClean="0">
                <a:solidFill>
                  <a:schemeClr val="tx1"/>
                </a:solidFill>
                <a:effectLst/>
                <a:latin typeface="Arial" charset="0"/>
                <a:ea typeface="ＭＳ Ｐゴシック" pitchFamily="50" charset="-128"/>
                <a:cs typeface="+mn-cs"/>
              </a:rPr>
              <a:t>OS</a:t>
            </a:r>
            <a:r>
              <a:rPr kumimoji="1" lang="ja-JP" altLang="en-US" sz="1200" b="1" kern="1200" dirty="0" smtClean="0">
                <a:solidFill>
                  <a:schemeClr val="tx1"/>
                </a:solidFill>
                <a:effectLst/>
                <a:latin typeface="Arial" charset="0"/>
                <a:ea typeface="ＭＳ Ｐゴシック" pitchFamily="50" charset="-128"/>
                <a:cs typeface="+mn-cs"/>
              </a:rPr>
              <a:t>を立ち上げた後に、各種の</a:t>
            </a:r>
            <a:r>
              <a:rPr kumimoji="1" lang="en-US" altLang="ja-JP" sz="1200" b="1" kern="1200" dirty="0" smtClean="0">
                <a:solidFill>
                  <a:schemeClr val="tx1"/>
                </a:solidFill>
                <a:effectLst/>
                <a:latin typeface="Arial" charset="0"/>
                <a:ea typeface="ＭＳ Ｐゴシック" pitchFamily="50" charset="-128"/>
                <a:cs typeface="+mn-cs"/>
              </a:rPr>
              <a:t>OS</a:t>
            </a:r>
            <a:r>
              <a:rPr kumimoji="1" lang="ja-JP" altLang="en-US" sz="1200" b="1" kern="1200" dirty="0" smtClean="0">
                <a:solidFill>
                  <a:schemeClr val="tx1"/>
                </a:solidFill>
                <a:effectLst/>
                <a:latin typeface="Arial" charset="0"/>
                <a:ea typeface="ＭＳ Ｐゴシック" pitchFamily="50" charset="-128"/>
                <a:cs typeface="+mn-cs"/>
              </a:rPr>
              <a:t>の初期設定や、ミドルウェアのインストール、設定等を行うレイヤです。</a:t>
            </a:r>
          </a:p>
          <a:p>
            <a:r>
              <a:rPr kumimoji="1" lang="en-US" altLang="ja-JP" sz="1200" b="1" kern="1200" dirty="0" smtClean="0">
                <a:solidFill>
                  <a:schemeClr val="tx1"/>
                </a:solidFill>
                <a:effectLst/>
                <a:latin typeface="Arial" charset="0"/>
                <a:ea typeface="ＭＳ Ｐゴシック" pitchFamily="50" charset="-128"/>
                <a:cs typeface="+mn-cs"/>
              </a:rPr>
              <a:t>Ansible</a:t>
            </a:r>
            <a:r>
              <a:rPr kumimoji="1" lang="ja-JP" altLang="en-US" sz="1200" b="1" kern="1200" dirty="0" smtClean="0">
                <a:solidFill>
                  <a:schemeClr val="tx1"/>
                </a:solidFill>
                <a:effectLst/>
                <a:latin typeface="Arial" charset="0"/>
                <a:ea typeface="ＭＳ Ｐゴシック" pitchFamily="50" charset="-128"/>
                <a:cs typeface="+mn-cs"/>
              </a:rPr>
              <a:t>は主としてこのレイヤのツールとして紹介されることが多いです。（が、実は全部のレイヤーに対応しています。）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Orchestration</a:t>
            </a:r>
          </a:p>
          <a:p>
            <a:r>
              <a:rPr kumimoji="1" lang="ja-JP" altLang="en-US" sz="1200" b="1" kern="1200" dirty="0" smtClean="0">
                <a:solidFill>
                  <a:schemeClr val="tx1"/>
                </a:solidFill>
                <a:effectLst/>
                <a:latin typeface="Arial" charset="0"/>
                <a:ea typeface="ＭＳ Ｐゴシック" pitchFamily="50" charset="-128"/>
                <a:cs typeface="+mn-cs"/>
              </a:rPr>
              <a:t>複数のサーバやアプリを連携させ、サービスとして稼働させるまでのレイヤです。</a:t>
            </a:r>
          </a:p>
          <a:p>
            <a:r>
              <a:rPr kumimoji="1" lang="ja-JP" altLang="en-US" sz="1200" b="1" kern="1200" dirty="0" smtClean="0">
                <a:solidFill>
                  <a:schemeClr val="tx1"/>
                </a:solidFill>
                <a:effectLst/>
                <a:latin typeface="Arial" charset="0"/>
                <a:ea typeface="ＭＳ Ｐゴシック" pitchFamily="50" charset="-128"/>
                <a:cs typeface="+mn-cs"/>
              </a:rPr>
              <a:t>例えば、アプリのデプロイやミドルのクラスタ構成設定、等を含みます。</a:t>
            </a:r>
          </a:p>
          <a:p>
            <a:r>
              <a:rPr kumimoji="1" lang="ja-JP" altLang="en-US" sz="1200" b="1" kern="1200" dirty="0" smtClean="0">
                <a:solidFill>
                  <a:schemeClr val="tx1"/>
                </a:solidFill>
                <a:effectLst/>
                <a:latin typeface="Arial" charset="0"/>
                <a:ea typeface="ＭＳ Ｐゴシック" pitchFamily="50" charset="-128"/>
                <a:cs typeface="+mn-cs"/>
              </a:rPr>
              <a:t>上記の広義</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狭義のデプロイはここに入ります。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本講座では、</a:t>
            </a:r>
            <a:r>
              <a:rPr kumimoji="1" lang="en-US" altLang="ja-JP" sz="1200" b="1" kern="1200" dirty="0" smtClean="0">
                <a:solidFill>
                  <a:schemeClr val="tx1"/>
                </a:solidFill>
                <a:effectLst/>
                <a:latin typeface="Arial" charset="0"/>
                <a:ea typeface="ＭＳ Ｐゴシック" pitchFamily="50" charset="-128"/>
                <a:cs typeface="+mn-cs"/>
              </a:rPr>
              <a:t>Ansible</a:t>
            </a:r>
            <a:r>
              <a:rPr kumimoji="1" lang="ja-JP" altLang="en-US" sz="1200" b="1" kern="1200" dirty="0" smtClean="0">
                <a:solidFill>
                  <a:schemeClr val="tx1"/>
                </a:solidFill>
                <a:effectLst/>
                <a:latin typeface="Arial" charset="0"/>
                <a:ea typeface="ＭＳ Ｐゴシック" pitchFamily="50" charset="-128"/>
                <a:cs typeface="+mn-cs"/>
              </a:rPr>
              <a:t>の全領域ではなく、「デプロイ」に関連する部分を重点的に説明します。</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ロール：重要</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ロールとは</a:t>
            </a:r>
          </a:p>
          <a:p>
            <a:r>
              <a:rPr kumimoji="1" lang="ja-JP" altLang="en-US" sz="1200" b="1" kern="1200" dirty="0" smtClean="0">
                <a:solidFill>
                  <a:schemeClr val="tx1"/>
                </a:solidFill>
                <a:effectLst/>
                <a:latin typeface="Arial" charset="0"/>
                <a:ea typeface="ＭＳ Ｐゴシック" pitchFamily="50" charset="-128"/>
                <a:cs typeface="+mn-cs"/>
              </a:rPr>
              <a:t>ここまでは、プレイブックを一つのファイル内に完結する形で説明してきましたが、</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実際のプロジェクトを考えると、上記のやり方では可読性や再利用性が著しく下がります。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可読性や再利用性を高めるための仕組みとして、プレイブックを分割するための、ロールという機能があります。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これまで解説してきた</a:t>
            </a:r>
            <a:r>
              <a:rPr kumimoji="1" lang="en-US" altLang="ja-JP" sz="1200" b="1" kern="1200" dirty="0" smtClean="0">
                <a:solidFill>
                  <a:schemeClr val="tx1"/>
                </a:solidFill>
                <a:effectLst/>
                <a:latin typeface="Arial" charset="0"/>
                <a:ea typeface="ＭＳ Ｐゴシック" pitchFamily="50" charset="-128"/>
                <a:cs typeface="+mn-cs"/>
              </a:rPr>
              <a:t>Tasks</a:t>
            </a:r>
            <a:r>
              <a:rPr kumimoji="1" lang="ja-JP" altLang="en-US" sz="1200" b="1" kern="1200" dirty="0" smtClean="0">
                <a:solidFill>
                  <a:schemeClr val="tx1"/>
                </a:solidFill>
                <a:effectLst/>
                <a:latin typeface="Arial" charset="0"/>
                <a:ea typeface="ＭＳ Ｐゴシック" pitchFamily="50" charset="-128"/>
                <a:cs typeface="+mn-cs"/>
              </a:rPr>
              <a:t>セクションや</a:t>
            </a:r>
            <a:r>
              <a:rPr kumimoji="1" lang="en-US" altLang="ja-JP" sz="1200" b="1" kern="1200" dirty="0" err="1" smtClean="0">
                <a:solidFill>
                  <a:schemeClr val="tx1"/>
                </a:solidFill>
                <a:effectLst/>
                <a:latin typeface="Arial" charset="0"/>
                <a:ea typeface="ＭＳ Ｐゴシック" pitchFamily="50" charset="-128"/>
                <a:cs typeface="+mn-cs"/>
              </a:rPr>
              <a:t>Vars</a:t>
            </a:r>
            <a:r>
              <a:rPr kumimoji="1" lang="ja-JP" altLang="en-US" sz="1200" b="1" kern="1200" dirty="0" smtClean="0">
                <a:solidFill>
                  <a:schemeClr val="tx1"/>
                </a:solidFill>
                <a:effectLst/>
                <a:latin typeface="Arial" charset="0"/>
                <a:ea typeface="ＭＳ Ｐゴシック" pitchFamily="50" charset="-128"/>
                <a:cs typeface="+mn-cs"/>
              </a:rPr>
              <a:t>セクションを、別のファイルに分けて管理する仕組みです。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下記のディレクトリ構成のサンプルを見ると、おおよその気配感が掴めると思います。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err="1" smtClean="0">
                <a:solidFill>
                  <a:schemeClr val="tx1"/>
                </a:solidFill>
                <a:effectLst/>
                <a:latin typeface="Arial" charset="0"/>
                <a:ea typeface="ＭＳ Ｐゴシック" pitchFamily="50" charset="-128"/>
                <a:cs typeface="+mn-cs"/>
              </a:rPr>
              <a:t>site.yml</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err="1" smtClean="0">
                <a:solidFill>
                  <a:schemeClr val="tx1"/>
                </a:solidFill>
                <a:effectLst/>
                <a:latin typeface="Arial" charset="0"/>
                <a:ea typeface="ＭＳ Ｐゴシック" pitchFamily="50" charset="-128"/>
                <a:cs typeface="+mn-cs"/>
              </a:rPr>
              <a:t>webservers.yml</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err="1" smtClean="0">
                <a:solidFill>
                  <a:schemeClr val="tx1"/>
                </a:solidFill>
                <a:effectLst/>
                <a:latin typeface="Arial" charset="0"/>
                <a:ea typeface="ＭＳ Ｐゴシック" pitchFamily="50" charset="-128"/>
                <a:cs typeface="+mn-cs"/>
              </a:rPr>
              <a:t>fooservers.yml</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roles/</a:t>
            </a:r>
          </a:p>
          <a:p>
            <a:r>
              <a:rPr kumimoji="1" lang="en-US" altLang="ja-JP" sz="1200" b="1" kern="1200" dirty="0" smtClean="0">
                <a:solidFill>
                  <a:schemeClr val="tx1"/>
                </a:solidFill>
                <a:effectLst/>
                <a:latin typeface="Arial" charset="0"/>
                <a:ea typeface="ＭＳ Ｐゴシック" pitchFamily="50" charset="-128"/>
                <a:cs typeface="+mn-cs"/>
              </a:rPr>
              <a:t>  common/</a:t>
            </a:r>
          </a:p>
          <a:p>
            <a:r>
              <a:rPr kumimoji="1" lang="en-US" altLang="ja-JP" sz="1200" b="1" kern="1200" dirty="0" smtClean="0">
                <a:solidFill>
                  <a:schemeClr val="tx1"/>
                </a:solidFill>
                <a:effectLst/>
                <a:latin typeface="Arial" charset="0"/>
                <a:ea typeface="ＭＳ Ｐゴシック" pitchFamily="50" charset="-128"/>
                <a:cs typeface="+mn-cs"/>
              </a:rPr>
              <a:t>    tasks/</a:t>
            </a:r>
          </a:p>
          <a:p>
            <a:r>
              <a:rPr kumimoji="1" lang="en-US" altLang="ja-JP" sz="1200" b="1" kern="1200" dirty="0" smtClean="0">
                <a:solidFill>
                  <a:schemeClr val="tx1"/>
                </a:solidFill>
                <a:effectLst/>
                <a:latin typeface="Arial" charset="0"/>
                <a:ea typeface="ＭＳ Ｐゴシック" pitchFamily="50" charset="-128"/>
                <a:cs typeface="+mn-cs"/>
              </a:rPr>
              <a:t>    handlers/</a:t>
            </a:r>
          </a:p>
          <a:p>
            <a:r>
              <a:rPr kumimoji="1" lang="en-US" altLang="ja-JP" sz="1200" b="1" kern="1200" dirty="0" smtClean="0">
                <a:solidFill>
                  <a:schemeClr val="tx1"/>
                </a:solidFill>
                <a:effectLst/>
                <a:latin typeface="Arial" charset="0"/>
                <a:ea typeface="ＭＳ Ｐゴシック" pitchFamily="50" charset="-128"/>
                <a:cs typeface="+mn-cs"/>
              </a:rPr>
              <a:t>    files/</a:t>
            </a:r>
          </a:p>
          <a:p>
            <a:r>
              <a:rPr kumimoji="1" lang="en-US" altLang="ja-JP" sz="1200" b="1" kern="1200" dirty="0" smtClean="0">
                <a:solidFill>
                  <a:schemeClr val="tx1"/>
                </a:solidFill>
                <a:effectLst/>
                <a:latin typeface="Arial" charset="0"/>
                <a:ea typeface="ＭＳ Ｐゴシック" pitchFamily="50" charset="-128"/>
                <a:cs typeface="+mn-cs"/>
              </a:rPr>
              <a:t>    templates/</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vars</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defaults/</a:t>
            </a:r>
          </a:p>
          <a:p>
            <a:r>
              <a:rPr kumimoji="1" lang="en-US" altLang="ja-JP" sz="1200" b="1" kern="1200" dirty="0" smtClean="0">
                <a:solidFill>
                  <a:schemeClr val="tx1"/>
                </a:solidFill>
                <a:effectLst/>
                <a:latin typeface="Arial" charset="0"/>
                <a:ea typeface="ＭＳ Ｐゴシック" pitchFamily="50" charset="-128"/>
                <a:cs typeface="+mn-cs"/>
              </a:rPr>
              <a:t>    meta/</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mysql</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tasks/</a:t>
            </a:r>
          </a:p>
          <a:p>
            <a:r>
              <a:rPr kumimoji="1" lang="en-US" altLang="ja-JP" sz="1200" b="1" kern="1200" dirty="0" smtClean="0">
                <a:solidFill>
                  <a:schemeClr val="tx1"/>
                </a:solidFill>
                <a:effectLst/>
                <a:latin typeface="Arial" charset="0"/>
                <a:ea typeface="ＭＳ Ｐゴシック" pitchFamily="50" charset="-128"/>
                <a:cs typeface="+mn-cs"/>
              </a:rPr>
              <a:t>    defaults/</a:t>
            </a:r>
          </a:p>
          <a:p>
            <a:r>
              <a:rPr kumimoji="1" lang="en-US" altLang="ja-JP" sz="1200" b="1" kern="1200" dirty="0" smtClean="0">
                <a:solidFill>
                  <a:schemeClr val="tx1"/>
                </a:solidFill>
                <a:effectLst/>
                <a:latin typeface="Arial" charset="0"/>
                <a:ea typeface="ＭＳ Ｐゴシック" pitchFamily="50" charset="-128"/>
                <a:cs typeface="+mn-cs"/>
              </a:rPr>
              <a:t>    meta/</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nginx</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tasks/</a:t>
            </a:r>
          </a:p>
          <a:p>
            <a:r>
              <a:rPr kumimoji="1" lang="en-US" altLang="ja-JP" sz="1200" b="1" kern="1200" dirty="0" smtClean="0">
                <a:solidFill>
                  <a:schemeClr val="tx1"/>
                </a:solidFill>
                <a:effectLst/>
                <a:latin typeface="Arial" charset="0"/>
                <a:ea typeface="ＭＳ Ｐゴシック" pitchFamily="50" charset="-128"/>
                <a:cs typeface="+mn-cs"/>
              </a:rPr>
              <a:t>    defaults/</a:t>
            </a:r>
          </a:p>
          <a:p>
            <a:r>
              <a:rPr kumimoji="1" lang="en-US" altLang="ja-JP" sz="1200" b="1" kern="1200" dirty="0" smtClean="0">
                <a:solidFill>
                  <a:schemeClr val="tx1"/>
                </a:solidFill>
                <a:effectLst/>
                <a:latin typeface="Arial" charset="0"/>
                <a:ea typeface="ＭＳ Ｐゴシック" pitchFamily="50" charset="-128"/>
                <a:cs typeface="+mn-cs"/>
              </a:rPr>
              <a:t>    meta/</a:t>
            </a:r>
          </a:p>
          <a:p>
            <a:r>
              <a:rPr kumimoji="1" lang="en-US" altLang="ja-JP" sz="1200" b="1" kern="1200" dirty="0" smtClean="0">
                <a:solidFill>
                  <a:schemeClr val="tx1"/>
                </a:solidFill>
                <a:effectLst/>
                <a:latin typeface="Arial" charset="0"/>
                <a:ea typeface="ＭＳ Ｐゴシック" pitchFamily="50" charset="-128"/>
                <a:cs typeface="+mn-cs"/>
              </a:rPr>
              <a:t>  jetty/</a:t>
            </a:r>
          </a:p>
          <a:p>
            <a:r>
              <a:rPr kumimoji="1" lang="en-US" altLang="ja-JP" sz="1200" b="1" kern="1200" dirty="0" smtClean="0">
                <a:solidFill>
                  <a:schemeClr val="tx1"/>
                </a:solidFill>
                <a:effectLst/>
                <a:latin typeface="Arial" charset="0"/>
                <a:ea typeface="ＭＳ Ｐゴシック" pitchFamily="50" charset="-128"/>
                <a:cs typeface="+mn-cs"/>
              </a:rPr>
              <a:t>    tasks/</a:t>
            </a: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https://docs.ansible.com/ansible/2.6/user_guide/playbooks_reuse_roles.html</a:t>
            </a:r>
          </a:p>
          <a:p>
            <a:endParaRPr kumimoji="1" lang="en-US" altLang="ja-JP" sz="1200" b="1" kern="1200" dirty="0" smtClean="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70</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ロールの呼び出し構造</a:t>
            </a:r>
          </a:p>
          <a:p>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みたいな図</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err="1" smtClean="0">
                <a:solidFill>
                  <a:schemeClr val="tx1"/>
                </a:solidFill>
                <a:effectLst/>
                <a:latin typeface="Arial" charset="0"/>
                <a:ea typeface="ＭＳ Ｐゴシック" pitchFamily="50" charset="-128"/>
                <a:cs typeface="+mn-cs"/>
              </a:rPr>
              <a:t>webapplication.yml</a:t>
            </a:r>
            <a:r>
              <a:rPr kumimoji="1" lang="ja-JP" altLang="en-US" sz="1200" b="1" kern="1200" dirty="0" smtClean="0">
                <a:solidFill>
                  <a:schemeClr val="tx1"/>
                </a:solidFill>
                <a:effectLst/>
                <a:latin typeface="Arial" charset="0"/>
                <a:ea typeface="ＭＳ Ｐゴシック" pitchFamily="50" charset="-128"/>
                <a:cs typeface="+mn-cs"/>
              </a:rPr>
              <a:t>から↓のロールを呼び出して</a:t>
            </a:r>
            <a:r>
              <a:rPr kumimoji="1" lang="ja-JP" altLang="en-US" sz="1200" b="1" kern="1200" dirty="0" err="1" smtClean="0">
                <a:solidFill>
                  <a:schemeClr val="tx1"/>
                </a:solidFill>
                <a:effectLst/>
                <a:latin typeface="Arial" charset="0"/>
                <a:ea typeface="ＭＳ Ｐゴシック" pitchFamily="50" charset="-128"/>
                <a:cs typeface="+mn-cs"/>
              </a:rPr>
              <a:t>いるの</a:t>
            </a:r>
            <a:r>
              <a:rPr kumimoji="1" lang="ja-JP" altLang="en-US" sz="1200" b="1" kern="1200" dirty="0" smtClean="0">
                <a:solidFill>
                  <a:schemeClr val="tx1"/>
                </a:solidFill>
                <a:effectLst/>
                <a:latin typeface="Arial" charset="0"/>
                <a:ea typeface="ＭＳ Ｐゴシック" pitchFamily="50" charset="-128"/>
                <a:cs typeface="+mn-cs"/>
              </a:rPr>
              <a:t>図</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common</a:t>
            </a:r>
            <a:r>
              <a:rPr kumimoji="1" lang="ja-JP" altLang="en-US" sz="1200" b="1" kern="1200" dirty="0" smtClean="0">
                <a:solidFill>
                  <a:schemeClr val="tx1"/>
                </a:solidFill>
                <a:effectLst/>
                <a:latin typeface="Arial" charset="0"/>
                <a:ea typeface="ＭＳ Ｐゴシック" pitchFamily="50" charset="-128"/>
                <a:cs typeface="+mn-cs"/>
              </a:rPr>
              <a:t>ロール</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nginx</a:t>
            </a:r>
            <a:r>
              <a:rPr kumimoji="1" lang="ja-JP" altLang="en-US" sz="1200" b="1" kern="1200" dirty="0" smtClean="0">
                <a:solidFill>
                  <a:schemeClr val="tx1"/>
                </a:solidFill>
                <a:effectLst/>
                <a:latin typeface="Arial" charset="0"/>
                <a:ea typeface="ＭＳ Ｐゴシック" pitchFamily="50" charset="-128"/>
                <a:cs typeface="+mn-cs"/>
              </a:rPr>
              <a:t>ロール</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jetty</a:t>
            </a:r>
            <a:r>
              <a:rPr kumimoji="1" lang="ja-JP" altLang="en-US" sz="1200" b="1" kern="1200" dirty="0" smtClean="0">
                <a:solidFill>
                  <a:schemeClr val="tx1"/>
                </a:solidFill>
                <a:effectLst/>
                <a:latin typeface="Arial" charset="0"/>
                <a:ea typeface="ＭＳ Ｐゴシック" pitchFamily="50" charset="-128"/>
                <a:cs typeface="+mn-cs"/>
              </a:rPr>
              <a:t>ロール</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deploy</a:t>
            </a:r>
            <a:r>
              <a:rPr kumimoji="1" lang="ja-JP" altLang="en-US" sz="1200" b="1" kern="1200" dirty="0" smtClean="0">
                <a:solidFill>
                  <a:schemeClr val="tx1"/>
                </a:solidFill>
                <a:effectLst/>
                <a:latin typeface="Arial" charset="0"/>
                <a:ea typeface="ＭＳ Ｐゴシック" pitchFamily="50" charset="-128"/>
                <a:cs typeface="+mn-cs"/>
              </a:rPr>
              <a:t>ロール</a:t>
            </a:r>
            <a:endParaRPr kumimoji="1" lang="en-US" altLang="ja-JP" sz="1200" b="1" kern="1200" dirty="0" smtClean="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71</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ロール分割の単位</a:t>
            </a:r>
          </a:p>
          <a:p>
            <a:r>
              <a:rPr kumimoji="1" lang="ja-JP" altLang="en-US" sz="1200" b="1" kern="1200" dirty="0" smtClean="0">
                <a:solidFill>
                  <a:schemeClr val="tx1"/>
                </a:solidFill>
                <a:effectLst/>
                <a:latin typeface="Arial" charset="0"/>
                <a:ea typeface="ＭＳ Ｐゴシック" pitchFamily="50" charset="-128"/>
                <a:cs typeface="+mn-cs"/>
              </a:rPr>
              <a:t>ロールは、互いに疎な最小の単位で分割するのが望ましいです。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例</a:t>
            </a:r>
          </a:p>
          <a:p>
            <a:r>
              <a:rPr kumimoji="1" lang="en-US" altLang="ja-JP" sz="1200" b="1" kern="1200" dirty="0" err="1" smtClean="0">
                <a:solidFill>
                  <a:schemeClr val="tx1"/>
                </a:solidFill>
                <a:effectLst/>
                <a:latin typeface="Arial" charset="0"/>
                <a:ea typeface="ＭＳ Ｐゴシック" pitchFamily="50" charset="-128"/>
                <a:cs typeface="+mn-cs"/>
              </a:rPr>
              <a:t>mysql</a:t>
            </a:r>
            <a:r>
              <a:rPr kumimoji="1" lang="ja-JP" altLang="en-US" sz="1200" b="1" kern="1200" dirty="0" smtClean="0">
                <a:solidFill>
                  <a:schemeClr val="tx1"/>
                </a:solidFill>
                <a:effectLst/>
                <a:latin typeface="Arial" charset="0"/>
                <a:ea typeface="ＭＳ Ｐゴシック" pitchFamily="50" charset="-128"/>
                <a:cs typeface="+mn-cs"/>
              </a:rPr>
              <a:t>ロールで、↓をまとめる</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mysql</a:t>
            </a:r>
            <a:r>
              <a:rPr kumimoji="1" lang="ja-JP" altLang="en-US" sz="1200" b="1" kern="1200" dirty="0" smtClean="0">
                <a:solidFill>
                  <a:schemeClr val="tx1"/>
                </a:solidFill>
                <a:effectLst/>
                <a:latin typeface="Arial" charset="0"/>
                <a:ea typeface="ＭＳ Ｐゴシック" pitchFamily="50" charset="-128"/>
                <a:cs typeface="+mn-cs"/>
              </a:rPr>
              <a:t>のインストール</a:t>
            </a:r>
          </a:p>
          <a:p>
            <a:r>
              <a:rPr kumimoji="1" lang="ja-JP" altLang="en-US" sz="1200" b="1" kern="1200" dirty="0" smtClean="0">
                <a:solidFill>
                  <a:schemeClr val="tx1"/>
                </a:solidFill>
                <a:effectLst/>
                <a:latin typeface="Arial" charset="0"/>
                <a:ea typeface="ＭＳ Ｐゴシック" pitchFamily="50" charset="-128"/>
                <a:cs typeface="+mn-cs"/>
              </a:rPr>
              <a:t>* 設定ファイルの展開</a:t>
            </a:r>
          </a:p>
          <a:p>
            <a:r>
              <a:rPr kumimoji="1" lang="ja-JP" altLang="en-US" sz="1200" b="1" kern="1200" dirty="0" smtClean="0">
                <a:solidFill>
                  <a:schemeClr val="tx1"/>
                </a:solidFill>
                <a:effectLst/>
                <a:latin typeface="Arial" charset="0"/>
                <a:ea typeface="ＭＳ Ｐゴシック" pitchFamily="50" charset="-128"/>
                <a:cs typeface="+mn-cs"/>
              </a:rPr>
              <a:t>* サービスの再起動</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このようにしておく事で、下記の様なメリットがあります。</a:t>
            </a:r>
          </a:p>
          <a:p>
            <a:r>
              <a:rPr kumimoji="1" lang="ja-JP" altLang="en-US" sz="1200" b="1" kern="1200" dirty="0" smtClean="0">
                <a:solidFill>
                  <a:schemeClr val="tx1"/>
                </a:solidFill>
                <a:effectLst/>
                <a:latin typeface="Arial" charset="0"/>
                <a:ea typeface="ＭＳ Ｐゴシック" pitchFamily="50" charset="-128"/>
                <a:cs typeface="+mn-cs"/>
              </a:rPr>
              <a:t>* プレイブックの再利用がやりやすくなります</a:t>
            </a:r>
          </a:p>
          <a:p>
            <a:r>
              <a:rPr kumimoji="1" lang="ja-JP" altLang="en-US" sz="1200" b="1" kern="1200" dirty="0" smtClean="0">
                <a:solidFill>
                  <a:schemeClr val="tx1"/>
                </a:solidFill>
                <a:effectLst/>
                <a:latin typeface="Arial" charset="0"/>
                <a:ea typeface="ＭＳ Ｐゴシック" pitchFamily="50" charset="-128"/>
                <a:cs typeface="+mn-cs"/>
              </a:rPr>
              <a:t>* ディレクトリ構造の統一による書式の統一→可読性の向上</a:t>
            </a:r>
          </a:p>
          <a:p>
            <a:r>
              <a:rPr kumimoji="1" lang="ja-JP" altLang="en-US" sz="1200" b="1" kern="1200" dirty="0" smtClean="0">
                <a:solidFill>
                  <a:schemeClr val="tx1"/>
                </a:solidFill>
                <a:effectLst/>
                <a:latin typeface="Arial" charset="0"/>
                <a:ea typeface="ＭＳ Ｐゴシック" pitchFamily="50" charset="-128"/>
                <a:cs typeface="+mn-cs"/>
              </a:rPr>
              <a:t>* プレイブックの肥大化を防ぐ</a:t>
            </a:r>
            <a:endParaRPr kumimoji="1" lang="en-US" altLang="ja-JP" sz="1200" b="1" kern="1200" dirty="0" smtClean="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72</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ロールのディレクトリ構成</a:t>
            </a:r>
          </a:p>
          <a:p>
            <a:r>
              <a:rPr kumimoji="1" lang="ja-JP" altLang="en-US" sz="1200" b="1" kern="1200" dirty="0" smtClean="0">
                <a:solidFill>
                  <a:schemeClr val="tx1"/>
                </a:solidFill>
                <a:effectLst/>
                <a:latin typeface="Arial" charset="0"/>
                <a:ea typeface="ＭＳ Ｐゴシック" pitchFamily="50" charset="-128"/>
                <a:cs typeface="+mn-cs"/>
              </a:rPr>
              <a:t>フルセットでは、下記のような構成になります。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ただ、フルセットで全てのディレクトリを用意する必要はなく、必要な所だけ作ればよいです。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また、いくつかのディレクトリには、「</a:t>
            </a:r>
            <a:r>
              <a:rPr kumimoji="1" lang="en-US" altLang="ja-JP" sz="1200" b="1" kern="1200" dirty="0" err="1" smtClean="0">
                <a:solidFill>
                  <a:schemeClr val="tx1"/>
                </a:solidFill>
                <a:effectLst/>
                <a:latin typeface="Arial" charset="0"/>
                <a:ea typeface="ＭＳ Ｐゴシック" pitchFamily="50" charset="-128"/>
                <a:cs typeface="+mn-cs"/>
              </a:rPr>
              <a:t>main.yml</a:t>
            </a:r>
            <a:r>
              <a:rPr kumimoji="1" lang="ja-JP" altLang="en-US" sz="1200" b="1" kern="1200" dirty="0" smtClean="0">
                <a:solidFill>
                  <a:schemeClr val="tx1"/>
                </a:solidFill>
                <a:effectLst/>
                <a:latin typeface="Arial" charset="0"/>
                <a:ea typeface="ＭＳ Ｐゴシック" pitchFamily="50" charset="-128"/>
                <a:cs typeface="+mn-cs"/>
              </a:rPr>
              <a:t>」が必要になります。（エントリポイントになる）</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err="1" smtClean="0">
                <a:solidFill>
                  <a:schemeClr val="tx1"/>
                </a:solidFill>
                <a:effectLst/>
                <a:latin typeface="Arial" charset="0"/>
                <a:ea typeface="ＭＳ Ｐゴシック" pitchFamily="50" charset="-128"/>
                <a:cs typeface="+mn-cs"/>
              </a:rPr>
              <a:t>somerole</a:t>
            </a:r>
            <a:r>
              <a:rPr kumimoji="1" lang="ja-JP" altLang="en-US" sz="1200" b="1" kern="1200" dirty="0" smtClean="0">
                <a:solidFill>
                  <a:schemeClr val="tx1"/>
                </a:solidFill>
                <a:effectLst/>
                <a:latin typeface="Arial" charset="0"/>
                <a:ea typeface="ＭＳ Ｐゴシック" pitchFamily="50" charset="-128"/>
                <a:cs typeface="+mn-cs"/>
              </a:rPr>
              <a:t>の例</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roles/</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somerole</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tasks/</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main.yml</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handlers/</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main.yml</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files/</a:t>
            </a:r>
          </a:p>
          <a:p>
            <a:r>
              <a:rPr kumimoji="1" lang="en-US" altLang="ja-JP" sz="1200" b="1" kern="1200" dirty="0" smtClean="0">
                <a:solidFill>
                  <a:schemeClr val="tx1"/>
                </a:solidFill>
                <a:effectLst/>
                <a:latin typeface="Arial" charset="0"/>
                <a:ea typeface="ＭＳ Ｐゴシック" pitchFamily="50" charset="-128"/>
                <a:cs typeface="+mn-cs"/>
              </a:rPr>
              <a:t>      somefile.txt</a:t>
            </a:r>
          </a:p>
          <a:p>
            <a:r>
              <a:rPr kumimoji="1" lang="en-US" altLang="ja-JP" sz="1200" b="1" kern="1200" dirty="0" smtClean="0">
                <a:solidFill>
                  <a:schemeClr val="tx1"/>
                </a:solidFill>
                <a:effectLst/>
                <a:latin typeface="Arial" charset="0"/>
                <a:ea typeface="ＭＳ Ｐゴシック" pitchFamily="50" charset="-128"/>
                <a:cs typeface="+mn-cs"/>
              </a:rPr>
              <a:t>      somefile.sh</a:t>
            </a:r>
          </a:p>
          <a:p>
            <a:r>
              <a:rPr kumimoji="1" lang="en-US" altLang="ja-JP" sz="1200" b="1" kern="1200" dirty="0" smtClean="0">
                <a:solidFill>
                  <a:schemeClr val="tx1"/>
                </a:solidFill>
                <a:effectLst/>
                <a:latin typeface="Arial" charset="0"/>
                <a:ea typeface="ＭＳ Ｐゴシック" pitchFamily="50" charset="-128"/>
                <a:cs typeface="+mn-cs"/>
              </a:rPr>
              <a:t>    templates/</a:t>
            </a:r>
          </a:p>
          <a:p>
            <a:r>
              <a:rPr kumimoji="1" lang="en-US" altLang="ja-JP" sz="1200" b="1" kern="1200" dirty="0" smtClean="0">
                <a:solidFill>
                  <a:schemeClr val="tx1"/>
                </a:solidFill>
                <a:effectLst/>
                <a:latin typeface="Arial" charset="0"/>
                <a:ea typeface="ＭＳ Ｐゴシック" pitchFamily="50" charset="-128"/>
                <a:cs typeface="+mn-cs"/>
              </a:rPr>
              <a:t>      some.conf.j2</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vars</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main.yml</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defaults/</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main.yml</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meta/</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main.yml</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各ディレクトリについて、ざっくり説明していきます。</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73</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tasks</a:t>
            </a:r>
            <a:r>
              <a:rPr kumimoji="1" lang="ja-JP" altLang="en-US" sz="1200" b="1" kern="1200" dirty="0" smtClean="0">
                <a:solidFill>
                  <a:schemeClr val="tx1"/>
                </a:solidFill>
                <a:effectLst/>
                <a:latin typeface="Arial" charset="0"/>
                <a:ea typeface="ＭＳ Ｐゴシック" pitchFamily="50" charset="-128"/>
                <a:cs typeface="+mn-cs"/>
              </a:rPr>
              <a:t>ディレクトリ</a:t>
            </a:r>
          </a:p>
          <a:p>
            <a:r>
              <a:rPr kumimoji="1" lang="ja-JP" altLang="en-US" sz="1200" b="1" kern="1200" dirty="0" smtClean="0">
                <a:solidFill>
                  <a:schemeClr val="tx1"/>
                </a:solidFill>
                <a:effectLst/>
                <a:latin typeface="Arial" charset="0"/>
                <a:ea typeface="ＭＳ Ｐゴシック" pitchFamily="50" charset="-128"/>
                <a:cs typeface="+mn-cs"/>
              </a:rPr>
              <a:t>前述の</a:t>
            </a:r>
            <a:r>
              <a:rPr kumimoji="1" lang="en-US" altLang="ja-JP" sz="1200" b="1" kern="1200" dirty="0" smtClean="0">
                <a:solidFill>
                  <a:schemeClr val="tx1"/>
                </a:solidFill>
                <a:effectLst/>
                <a:latin typeface="Arial" charset="0"/>
                <a:ea typeface="ＭＳ Ｐゴシック" pitchFamily="50" charset="-128"/>
                <a:cs typeface="+mn-cs"/>
              </a:rPr>
              <a:t>Task</a:t>
            </a:r>
            <a:r>
              <a:rPr kumimoji="1" lang="ja-JP" altLang="en-US" sz="1200" b="1" kern="1200" dirty="0" smtClean="0">
                <a:solidFill>
                  <a:schemeClr val="tx1"/>
                </a:solidFill>
                <a:effectLst/>
                <a:latin typeface="Arial" charset="0"/>
                <a:ea typeface="ＭＳ Ｐゴシック" pitchFamily="50" charset="-128"/>
                <a:cs typeface="+mn-cs"/>
              </a:rPr>
              <a:t>セクションの内容を記載した</a:t>
            </a:r>
            <a:r>
              <a:rPr kumimoji="1" lang="en-US" altLang="ja-JP" sz="1200" b="1" kern="1200" dirty="0" smtClean="0">
                <a:solidFill>
                  <a:schemeClr val="tx1"/>
                </a:solidFill>
                <a:effectLst/>
                <a:latin typeface="Arial" charset="0"/>
                <a:ea typeface="ＭＳ Ｐゴシック" pitchFamily="50" charset="-128"/>
                <a:cs typeface="+mn-cs"/>
              </a:rPr>
              <a:t>YAML</a:t>
            </a:r>
            <a:r>
              <a:rPr kumimoji="1" lang="ja-JP" altLang="en-US" sz="1200" b="1" kern="1200" dirty="0" smtClean="0">
                <a:solidFill>
                  <a:schemeClr val="tx1"/>
                </a:solidFill>
                <a:effectLst/>
                <a:latin typeface="Arial" charset="0"/>
                <a:ea typeface="ＭＳ Ｐゴシック" pitchFamily="50" charset="-128"/>
                <a:cs typeface="+mn-cs"/>
              </a:rPr>
              <a:t>ファイルを格納します。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err="1" smtClean="0">
                <a:solidFill>
                  <a:schemeClr val="tx1"/>
                </a:solidFill>
                <a:effectLst/>
                <a:latin typeface="Arial" charset="0"/>
                <a:ea typeface="ＭＳ Ｐゴシック" pitchFamily="50" charset="-128"/>
                <a:cs typeface="+mn-cs"/>
              </a:rPr>
              <a:t>main.yml</a:t>
            </a:r>
            <a:r>
              <a:rPr kumimoji="1" lang="ja-JP" altLang="en-US" sz="1200" b="1" kern="1200" dirty="0" smtClean="0">
                <a:solidFill>
                  <a:schemeClr val="tx1"/>
                </a:solidFill>
                <a:effectLst/>
                <a:latin typeface="Arial" charset="0"/>
                <a:ea typeface="ＭＳ Ｐゴシック" pitchFamily="50" charset="-128"/>
                <a:cs typeface="+mn-cs"/>
              </a:rPr>
              <a:t>のサンプル</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name: Install the </a:t>
            </a:r>
            <a:r>
              <a:rPr kumimoji="1" lang="en-US" altLang="ja-JP" sz="1200" b="1" kern="1200" dirty="0" err="1" smtClean="0">
                <a:solidFill>
                  <a:schemeClr val="tx1"/>
                </a:solidFill>
                <a:effectLst/>
                <a:latin typeface="Arial" charset="0"/>
                <a:ea typeface="ＭＳ Ｐゴシック" pitchFamily="50" charset="-128"/>
                <a:cs typeface="+mn-cs"/>
              </a:rPr>
              <a:t>mysql</a:t>
            </a:r>
            <a:r>
              <a:rPr kumimoji="1" lang="en-US" altLang="ja-JP" sz="1200" b="1" kern="1200" dirty="0" smtClean="0">
                <a:solidFill>
                  <a:schemeClr val="tx1"/>
                </a:solidFill>
                <a:effectLst/>
                <a:latin typeface="Arial" charset="0"/>
                <a:ea typeface="ＭＳ Ｐゴシック" pitchFamily="50" charset="-128"/>
                <a:cs typeface="+mn-cs"/>
              </a:rPr>
              <a:t> packages in </a:t>
            </a:r>
            <a:r>
              <a:rPr kumimoji="1" lang="en-US" altLang="ja-JP" sz="1200" b="1" kern="1200" dirty="0" err="1" smtClean="0">
                <a:solidFill>
                  <a:schemeClr val="tx1"/>
                </a:solidFill>
                <a:effectLst/>
                <a:latin typeface="Arial" charset="0"/>
                <a:ea typeface="ＭＳ Ｐゴシック" pitchFamily="50" charset="-128"/>
                <a:cs typeface="+mn-cs"/>
              </a:rPr>
              <a:t>RedHat</a:t>
            </a:r>
            <a:r>
              <a:rPr kumimoji="1" lang="en-US" altLang="ja-JP" sz="1200" b="1" kern="1200" dirty="0" smtClean="0">
                <a:solidFill>
                  <a:schemeClr val="tx1"/>
                </a:solidFill>
                <a:effectLst/>
                <a:latin typeface="Arial" charset="0"/>
                <a:ea typeface="ＭＳ Ｐゴシック" pitchFamily="50" charset="-128"/>
                <a:cs typeface="+mn-cs"/>
              </a:rPr>
              <a:t> derivatives</a:t>
            </a:r>
          </a:p>
          <a:p>
            <a:r>
              <a:rPr kumimoji="1" lang="en-US" altLang="ja-JP" sz="1200" b="1" kern="1200" dirty="0" smtClean="0">
                <a:solidFill>
                  <a:schemeClr val="tx1"/>
                </a:solidFill>
                <a:effectLst/>
                <a:latin typeface="Arial" charset="0"/>
                <a:ea typeface="ＭＳ Ｐゴシック" pitchFamily="50" charset="-128"/>
                <a:cs typeface="+mn-cs"/>
              </a:rPr>
              <a:t>  yum: name="{{item}}" state=installed</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with_items</a:t>
            </a:r>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mysql_pkgs</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name: Copy the </a:t>
            </a:r>
            <a:r>
              <a:rPr kumimoji="1" lang="en-US" altLang="ja-JP" sz="1200" b="1" kern="1200" dirty="0" err="1" smtClean="0">
                <a:solidFill>
                  <a:schemeClr val="tx1"/>
                </a:solidFill>
                <a:effectLst/>
                <a:latin typeface="Arial" charset="0"/>
                <a:ea typeface="ＭＳ Ｐゴシック" pitchFamily="50" charset="-128"/>
                <a:cs typeface="+mn-cs"/>
              </a:rPr>
              <a:t>my.cnf</a:t>
            </a:r>
            <a:r>
              <a:rPr kumimoji="1" lang="en-US" altLang="ja-JP" sz="1200" b="1" kern="1200" dirty="0" smtClean="0">
                <a:solidFill>
                  <a:schemeClr val="tx1"/>
                </a:solidFill>
                <a:effectLst/>
                <a:latin typeface="Arial" charset="0"/>
                <a:ea typeface="ＭＳ Ｐゴシック" pitchFamily="50" charset="-128"/>
                <a:cs typeface="+mn-cs"/>
              </a:rPr>
              <a:t> file</a:t>
            </a:r>
          </a:p>
          <a:p>
            <a:r>
              <a:rPr kumimoji="1" lang="en-US" altLang="ja-JP" sz="1200" b="1" kern="1200" dirty="0" smtClean="0">
                <a:solidFill>
                  <a:schemeClr val="tx1"/>
                </a:solidFill>
                <a:effectLst/>
                <a:latin typeface="Arial" charset="0"/>
                <a:ea typeface="ＭＳ Ｐゴシック" pitchFamily="50" charset="-128"/>
                <a:cs typeface="+mn-cs"/>
              </a:rPr>
              <a:t>  template: </a:t>
            </a:r>
            <a:r>
              <a:rPr kumimoji="1" lang="en-US" altLang="ja-JP" sz="1200" b="1" kern="1200" dirty="0" err="1" smtClean="0">
                <a:solidFill>
                  <a:schemeClr val="tx1"/>
                </a:solidFill>
                <a:effectLst/>
                <a:latin typeface="Arial" charset="0"/>
                <a:ea typeface="ＭＳ Ｐゴシック" pitchFamily="50" charset="-128"/>
                <a:cs typeface="+mn-cs"/>
              </a:rPr>
              <a:t>ahsrc</a:t>
            </a:r>
            <a:r>
              <a:rPr kumimoji="1" lang="en-US" altLang="ja-JP" sz="1200" b="1" kern="1200" dirty="0" smtClean="0">
                <a:solidFill>
                  <a:schemeClr val="tx1"/>
                </a:solidFill>
                <a:effectLst/>
                <a:latin typeface="Arial" charset="0"/>
                <a:ea typeface="ＭＳ Ｐゴシック" pitchFamily="50" charset="-128"/>
                <a:cs typeface="+mn-cs"/>
              </a:rPr>
              <a:t>=my.cnf.j2 </a:t>
            </a:r>
            <a:r>
              <a:rPr kumimoji="1" lang="en-US" altLang="ja-JP" sz="1200" b="1" kern="1200" dirty="0" err="1" smtClean="0">
                <a:solidFill>
                  <a:schemeClr val="tx1"/>
                </a:solidFill>
                <a:effectLst/>
                <a:latin typeface="Arial" charset="0"/>
                <a:ea typeface="ＭＳ Ｐゴシック" pitchFamily="50" charset="-128"/>
                <a:cs typeface="+mn-cs"/>
              </a:rPr>
              <a:t>dest</a:t>
            </a:r>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mysql_conf_dir</a:t>
            </a:r>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my.cnf</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notify: restart </a:t>
            </a:r>
            <a:r>
              <a:rPr kumimoji="1" lang="en-US" altLang="ja-JP" sz="1200" b="1" kern="1200" dirty="0" err="1" smtClean="0">
                <a:solidFill>
                  <a:schemeClr val="tx1"/>
                </a:solidFill>
                <a:effectLst/>
                <a:latin typeface="Arial" charset="0"/>
                <a:ea typeface="ＭＳ Ｐゴシック" pitchFamily="50" charset="-128"/>
                <a:cs typeface="+mn-cs"/>
              </a:rPr>
              <a:t>mysql</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74</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handlers</a:t>
            </a:r>
            <a:r>
              <a:rPr kumimoji="1" lang="ja-JP" altLang="en-US" sz="1200" b="1" kern="1200" dirty="0" smtClean="0">
                <a:solidFill>
                  <a:schemeClr val="tx1"/>
                </a:solidFill>
                <a:effectLst/>
                <a:latin typeface="Arial" charset="0"/>
                <a:ea typeface="ＭＳ Ｐゴシック" pitchFamily="50" charset="-128"/>
                <a:cs typeface="+mn-cs"/>
              </a:rPr>
              <a:t>ディレクトリ</a:t>
            </a:r>
          </a:p>
          <a:p>
            <a:r>
              <a:rPr kumimoji="1" lang="ja-JP" altLang="en-US" sz="1200" b="1" kern="1200" dirty="0" smtClean="0">
                <a:solidFill>
                  <a:schemeClr val="tx1"/>
                </a:solidFill>
                <a:effectLst/>
                <a:latin typeface="Arial" charset="0"/>
                <a:ea typeface="ＭＳ Ｐゴシック" pitchFamily="50" charset="-128"/>
                <a:cs typeface="+mn-cs"/>
              </a:rPr>
              <a:t>前述の</a:t>
            </a:r>
            <a:r>
              <a:rPr kumimoji="1" lang="en-US" altLang="ja-JP" sz="1200" b="1" kern="1200" dirty="0" smtClean="0">
                <a:solidFill>
                  <a:schemeClr val="tx1"/>
                </a:solidFill>
                <a:effectLst/>
                <a:latin typeface="Arial" charset="0"/>
                <a:ea typeface="ＭＳ Ｐゴシック" pitchFamily="50" charset="-128"/>
                <a:cs typeface="+mn-cs"/>
              </a:rPr>
              <a:t>Handlers</a:t>
            </a:r>
            <a:r>
              <a:rPr kumimoji="1" lang="ja-JP" altLang="en-US" sz="1200" b="1" kern="1200" dirty="0" smtClean="0">
                <a:solidFill>
                  <a:schemeClr val="tx1"/>
                </a:solidFill>
                <a:effectLst/>
                <a:latin typeface="Arial" charset="0"/>
                <a:ea typeface="ＭＳ Ｐゴシック" pitchFamily="50" charset="-128"/>
                <a:cs typeface="+mn-cs"/>
              </a:rPr>
              <a:t>セクションの内容を定義した</a:t>
            </a:r>
            <a:r>
              <a:rPr kumimoji="1" lang="en-US" altLang="ja-JP" sz="1200" b="1" kern="1200" dirty="0" smtClean="0">
                <a:solidFill>
                  <a:schemeClr val="tx1"/>
                </a:solidFill>
                <a:effectLst/>
                <a:latin typeface="Arial" charset="0"/>
                <a:ea typeface="ＭＳ Ｐゴシック" pitchFamily="50" charset="-128"/>
                <a:cs typeface="+mn-cs"/>
              </a:rPr>
              <a:t>YAML</a:t>
            </a:r>
            <a:r>
              <a:rPr kumimoji="1" lang="ja-JP" altLang="en-US" sz="1200" b="1" kern="1200" dirty="0" smtClean="0">
                <a:solidFill>
                  <a:schemeClr val="tx1"/>
                </a:solidFill>
                <a:effectLst/>
                <a:latin typeface="Arial" charset="0"/>
                <a:ea typeface="ＭＳ Ｐゴシック" pitchFamily="50" charset="-128"/>
                <a:cs typeface="+mn-cs"/>
              </a:rPr>
              <a:t>ファイルを格納します。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上記に定義したタスクは、他のファイルの</a:t>
            </a:r>
            <a:r>
              <a:rPr kumimoji="1" lang="en-US" altLang="ja-JP" sz="1200" b="1" kern="1200" dirty="0" smtClean="0">
                <a:solidFill>
                  <a:schemeClr val="tx1"/>
                </a:solidFill>
                <a:effectLst/>
                <a:latin typeface="Arial" charset="0"/>
                <a:ea typeface="ＭＳ Ｐゴシック" pitchFamily="50" charset="-128"/>
                <a:cs typeface="+mn-cs"/>
              </a:rPr>
              <a:t>notify</a:t>
            </a:r>
            <a:r>
              <a:rPr kumimoji="1" lang="ja-JP" altLang="en-US" sz="1200" b="1" kern="1200" dirty="0" smtClean="0">
                <a:solidFill>
                  <a:schemeClr val="tx1"/>
                </a:solidFill>
                <a:effectLst/>
                <a:latin typeface="Arial" charset="0"/>
                <a:ea typeface="ＭＳ Ｐゴシック" pitchFamily="50" charset="-128"/>
                <a:cs typeface="+mn-cs"/>
              </a:rPr>
              <a:t>で呼び出す事が出来ます。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err="1" smtClean="0">
                <a:solidFill>
                  <a:schemeClr val="tx1"/>
                </a:solidFill>
                <a:effectLst/>
                <a:latin typeface="Arial" charset="0"/>
                <a:ea typeface="ＭＳ Ｐゴシック" pitchFamily="50" charset="-128"/>
                <a:cs typeface="+mn-cs"/>
              </a:rPr>
              <a:t>main.yml</a:t>
            </a:r>
            <a:r>
              <a:rPr kumimoji="1" lang="ja-JP" altLang="en-US" sz="1200" b="1" kern="1200" dirty="0" smtClean="0">
                <a:solidFill>
                  <a:schemeClr val="tx1"/>
                </a:solidFill>
                <a:effectLst/>
                <a:latin typeface="Arial" charset="0"/>
                <a:ea typeface="ＭＳ Ｐゴシック" pitchFamily="50" charset="-128"/>
                <a:cs typeface="+mn-cs"/>
              </a:rPr>
              <a:t>のサンプル</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name: restart </a:t>
            </a:r>
            <a:r>
              <a:rPr kumimoji="1" lang="en-US" altLang="ja-JP" sz="1200" b="1" kern="1200" dirty="0" err="1" smtClean="0">
                <a:solidFill>
                  <a:schemeClr val="tx1"/>
                </a:solidFill>
                <a:effectLst/>
                <a:latin typeface="Arial" charset="0"/>
                <a:ea typeface="ＭＳ Ｐゴシック" pitchFamily="50" charset="-128"/>
                <a:cs typeface="+mn-cs"/>
              </a:rPr>
              <a:t>mysql</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service:</a:t>
            </a:r>
          </a:p>
          <a:p>
            <a:r>
              <a:rPr kumimoji="1" lang="en-US" altLang="ja-JP" sz="1200" b="1" kern="1200" dirty="0" smtClean="0">
                <a:solidFill>
                  <a:schemeClr val="tx1"/>
                </a:solidFill>
                <a:effectLst/>
                <a:latin typeface="Arial" charset="0"/>
                <a:ea typeface="ＭＳ Ｐゴシック" pitchFamily="50" charset="-128"/>
                <a:cs typeface="+mn-cs"/>
              </a:rPr>
              <a:t>    name: "{{</a:t>
            </a:r>
            <a:r>
              <a:rPr kumimoji="1" lang="en-US" altLang="ja-JP" sz="1200" b="1" kern="1200" dirty="0" err="1" smtClean="0">
                <a:solidFill>
                  <a:schemeClr val="tx1"/>
                </a:solidFill>
                <a:effectLst/>
                <a:latin typeface="Arial" charset="0"/>
                <a:ea typeface="ＭＳ Ｐゴシック" pitchFamily="50" charset="-128"/>
                <a:cs typeface="+mn-cs"/>
              </a:rPr>
              <a:t>mysql_service</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state: restarted</a:t>
            </a:r>
          </a:p>
          <a:p>
            <a:r>
              <a:rPr kumimoji="1" lang="en-US" altLang="ja-JP" sz="1200" b="1" kern="1200" dirty="0" smtClean="0">
                <a:solidFill>
                  <a:schemeClr val="tx1"/>
                </a:solidFill>
                <a:effectLst/>
                <a:latin typeface="Arial" charset="0"/>
                <a:ea typeface="ＭＳ Ｐゴシック" pitchFamily="50" charset="-128"/>
                <a:cs typeface="+mn-cs"/>
              </a:rPr>
              <a:t>```</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75</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files</a:t>
            </a:r>
            <a:r>
              <a:rPr kumimoji="1" lang="ja-JP" altLang="en-US" sz="1200" b="1" kern="1200" dirty="0" smtClean="0">
                <a:solidFill>
                  <a:schemeClr val="tx1"/>
                </a:solidFill>
                <a:effectLst/>
                <a:latin typeface="Arial" charset="0"/>
                <a:ea typeface="ＭＳ Ｐゴシック" pitchFamily="50" charset="-128"/>
                <a:cs typeface="+mn-cs"/>
              </a:rPr>
              <a:t>ディレクトリ</a:t>
            </a:r>
          </a:p>
          <a:p>
            <a:r>
              <a:rPr kumimoji="1" lang="en-US" altLang="ja-JP" sz="1200" b="1" kern="1200" dirty="0" smtClean="0">
                <a:solidFill>
                  <a:schemeClr val="tx1"/>
                </a:solidFill>
                <a:effectLst/>
                <a:latin typeface="Arial" charset="0"/>
                <a:ea typeface="ＭＳ Ｐゴシック" pitchFamily="50" charset="-128"/>
                <a:cs typeface="+mn-cs"/>
              </a:rPr>
              <a:t>copy</a:t>
            </a:r>
            <a:r>
              <a:rPr kumimoji="1" lang="ja-JP" altLang="en-US" sz="1200" b="1" kern="1200" dirty="0" smtClean="0">
                <a:solidFill>
                  <a:schemeClr val="tx1"/>
                </a:solidFill>
                <a:effectLst/>
                <a:latin typeface="Arial" charset="0"/>
                <a:ea typeface="ＭＳ Ｐゴシック" pitchFamily="50" charset="-128"/>
                <a:cs typeface="+mn-cs"/>
              </a:rPr>
              <a:t>モジュールなどを使って、コントロールノードからターゲットノードに送付するファイルを</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格納するディレクトリです。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例</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sh</a:t>
            </a:r>
            <a:r>
              <a:rPr kumimoji="1" lang="ja-JP" altLang="en-US" sz="1200" b="1" kern="1200" dirty="0" smtClean="0">
                <a:solidFill>
                  <a:schemeClr val="tx1"/>
                </a:solidFill>
                <a:effectLst/>
                <a:latin typeface="Arial" charset="0"/>
                <a:ea typeface="ＭＳ Ｐゴシック" pitchFamily="50" charset="-128"/>
                <a:cs typeface="+mn-cs"/>
              </a:rPr>
              <a:t>スクリプト</a:t>
            </a:r>
          </a:p>
          <a:p>
            <a:r>
              <a:rPr kumimoji="1" lang="ja-JP" altLang="en-US" sz="1200" b="1" kern="1200" dirty="0" smtClean="0">
                <a:solidFill>
                  <a:schemeClr val="tx1"/>
                </a:solidFill>
                <a:effectLst/>
                <a:latin typeface="Arial" charset="0"/>
                <a:ea typeface="ＭＳ Ｐゴシック" pitchFamily="50" charset="-128"/>
                <a:cs typeface="+mn-cs"/>
              </a:rPr>
              <a:t>* 設定ファイル</a:t>
            </a:r>
          </a:p>
          <a:p>
            <a:r>
              <a:rPr kumimoji="1" lang="ja-JP" altLang="en-US" sz="1200" b="1" kern="1200" dirty="0" smtClean="0">
                <a:solidFill>
                  <a:schemeClr val="tx1"/>
                </a:solidFill>
                <a:effectLst/>
                <a:latin typeface="Arial" charset="0"/>
                <a:ea typeface="ＭＳ Ｐゴシック" pitchFamily="50" charset="-128"/>
                <a:cs typeface="+mn-cs"/>
              </a:rPr>
              <a:t>* デプロイ対象の</a:t>
            </a:r>
            <a:r>
              <a:rPr kumimoji="1" lang="en-US" altLang="ja-JP" sz="1200" b="1" kern="1200" dirty="0" smtClean="0">
                <a:solidFill>
                  <a:schemeClr val="tx1"/>
                </a:solidFill>
                <a:effectLst/>
                <a:latin typeface="Arial" charset="0"/>
                <a:ea typeface="ＭＳ Ｐゴシック" pitchFamily="50" charset="-128"/>
                <a:cs typeface="+mn-cs"/>
              </a:rPr>
              <a:t>war</a:t>
            </a:r>
            <a:r>
              <a:rPr kumimoji="1" lang="ja-JP" altLang="en-US" sz="1200" b="1" kern="1200" dirty="0" smtClean="0">
                <a:solidFill>
                  <a:schemeClr val="tx1"/>
                </a:solidFill>
                <a:effectLst/>
                <a:latin typeface="Arial" charset="0"/>
                <a:ea typeface="ＭＳ Ｐゴシック" pitchFamily="50" charset="-128"/>
                <a:cs typeface="+mn-cs"/>
              </a:rPr>
              <a:t>ファイル</a:t>
            </a:r>
          </a:p>
          <a:p>
            <a:r>
              <a:rPr kumimoji="1" lang="ja-JP" altLang="en-US" sz="1200" b="1" kern="1200" dirty="0" smtClean="0">
                <a:solidFill>
                  <a:schemeClr val="tx1"/>
                </a:solidFill>
                <a:effectLst/>
                <a:latin typeface="Arial" charset="0"/>
                <a:ea typeface="ＭＳ Ｐゴシック" pitchFamily="50" charset="-128"/>
                <a:cs typeface="+mn-cs"/>
              </a:rPr>
              <a:t>などなど</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err="1" smtClean="0">
                <a:solidFill>
                  <a:schemeClr val="tx1"/>
                </a:solidFill>
                <a:effectLst/>
                <a:latin typeface="Arial" charset="0"/>
                <a:ea typeface="ＭＳ Ｐゴシック" pitchFamily="50" charset="-128"/>
                <a:cs typeface="+mn-cs"/>
              </a:rPr>
              <a:t>main.yml</a:t>
            </a:r>
            <a:r>
              <a:rPr kumimoji="1" lang="ja-JP" altLang="en-US" sz="1200" b="1" kern="1200" dirty="0" smtClean="0">
                <a:solidFill>
                  <a:schemeClr val="tx1"/>
                </a:solidFill>
                <a:effectLst/>
                <a:latin typeface="Arial" charset="0"/>
                <a:ea typeface="ＭＳ Ｐゴシック" pitchFamily="50" charset="-128"/>
                <a:cs typeface="+mn-cs"/>
              </a:rPr>
              <a:t>は不要です。</a:t>
            </a:r>
            <a:endParaRPr kumimoji="1" lang="en-US" altLang="ja-JP" sz="1200" b="1" kern="1200" dirty="0" smtClean="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76</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templates</a:t>
            </a:r>
            <a:r>
              <a:rPr kumimoji="1" lang="ja-JP" altLang="en-US" sz="1200" b="1" kern="1200" dirty="0" smtClean="0">
                <a:solidFill>
                  <a:schemeClr val="tx1"/>
                </a:solidFill>
                <a:effectLst/>
                <a:latin typeface="Arial" charset="0"/>
                <a:ea typeface="ＭＳ Ｐゴシック" pitchFamily="50" charset="-128"/>
                <a:cs typeface="+mn-cs"/>
              </a:rPr>
              <a:t>ディレクトリ</a:t>
            </a:r>
          </a:p>
          <a:p>
            <a:r>
              <a:rPr kumimoji="1" lang="en-US" altLang="ja-JP" sz="1200" b="1" kern="1200" dirty="0" smtClean="0">
                <a:solidFill>
                  <a:schemeClr val="tx1"/>
                </a:solidFill>
                <a:effectLst/>
                <a:latin typeface="Arial" charset="0"/>
                <a:ea typeface="ＭＳ Ｐゴシック" pitchFamily="50" charset="-128"/>
                <a:cs typeface="+mn-cs"/>
              </a:rPr>
              <a:t>template</a:t>
            </a:r>
            <a:r>
              <a:rPr kumimoji="1" lang="ja-JP" altLang="en-US" sz="1200" b="1" kern="1200" dirty="0" smtClean="0">
                <a:solidFill>
                  <a:schemeClr val="tx1"/>
                </a:solidFill>
                <a:effectLst/>
                <a:latin typeface="Arial" charset="0"/>
                <a:ea typeface="ＭＳ Ｐゴシック" pitchFamily="50" charset="-128"/>
                <a:cs typeface="+mn-cs"/>
              </a:rPr>
              <a:t>モジュールで利用する、テンプレートファイルを格納します。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Jinja2</a:t>
            </a:r>
            <a:r>
              <a:rPr kumimoji="1" lang="ja-JP" altLang="en-US" sz="1200" b="1" kern="1200" dirty="0" smtClean="0">
                <a:solidFill>
                  <a:schemeClr val="tx1"/>
                </a:solidFill>
                <a:effectLst/>
                <a:latin typeface="Arial" charset="0"/>
                <a:ea typeface="ＭＳ Ｐゴシック" pitchFamily="50" charset="-128"/>
                <a:cs typeface="+mn-cs"/>
              </a:rPr>
              <a:t>形式のテンプレートを配置し、拡張子を</a:t>
            </a:r>
            <a:r>
              <a:rPr kumimoji="1" lang="en-US" altLang="ja-JP" sz="1200" b="1" kern="1200" dirty="0" smtClean="0">
                <a:solidFill>
                  <a:schemeClr val="tx1"/>
                </a:solidFill>
                <a:effectLst/>
                <a:latin typeface="Arial" charset="0"/>
                <a:ea typeface="ＭＳ Ｐゴシック" pitchFamily="50" charset="-128"/>
                <a:cs typeface="+mn-cs"/>
              </a:rPr>
              <a:t>.j2</a:t>
            </a:r>
            <a:r>
              <a:rPr kumimoji="1" lang="ja-JP" altLang="en-US" sz="1200" b="1" kern="1200" dirty="0" smtClean="0">
                <a:solidFill>
                  <a:schemeClr val="tx1"/>
                </a:solidFill>
                <a:effectLst/>
                <a:latin typeface="Arial" charset="0"/>
                <a:ea typeface="ＭＳ Ｐゴシック" pitchFamily="50" charset="-128"/>
                <a:cs typeface="+mn-cs"/>
              </a:rPr>
              <a:t>とします。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err="1" smtClean="0">
                <a:solidFill>
                  <a:schemeClr val="tx1"/>
                </a:solidFill>
                <a:effectLst/>
                <a:latin typeface="Arial" charset="0"/>
                <a:ea typeface="ＭＳ Ｐゴシック" pitchFamily="50" charset="-128"/>
                <a:cs typeface="+mn-cs"/>
              </a:rPr>
              <a:t>my.cnf</a:t>
            </a:r>
            <a:r>
              <a:rPr kumimoji="1" lang="ja-JP" altLang="en-US" sz="1200" b="1" kern="1200" dirty="0" smtClean="0">
                <a:solidFill>
                  <a:schemeClr val="tx1"/>
                </a:solidFill>
                <a:effectLst/>
                <a:latin typeface="Arial" charset="0"/>
                <a:ea typeface="ＭＳ Ｐゴシック" pitchFamily="50" charset="-128"/>
                <a:cs typeface="+mn-cs"/>
              </a:rPr>
              <a:t>を生成する</a:t>
            </a:r>
            <a:r>
              <a:rPr kumimoji="1" lang="en-US" altLang="ja-JP" sz="1200" b="1" kern="1200" dirty="0" smtClean="0">
                <a:solidFill>
                  <a:schemeClr val="tx1"/>
                </a:solidFill>
                <a:effectLst/>
                <a:latin typeface="Arial" charset="0"/>
                <a:ea typeface="ＭＳ Ｐゴシック" pitchFamily="50" charset="-128"/>
                <a:cs typeface="+mn-cs"/>
              </a:rPr>
              <a:t>.j2</a:t>
            </a:r>
            <a:r>
              <a:rPr kumimoji="1" lang="ja-JP" altLang="en-US" sz="1200" b="1" kern="1200" dirty="0" smtClean="0">
                <a:solidFill>
                  <a:schemeClr val="tx1"/>
                </a:solidFill>
                <a:effectLst/>
                <a:latin typeface="Arial" charset="0"/>
                <a:ea typeface="ＭＳ Ｐゴシック" pitchFamily="50" charset="-128"/>
                <a:cs typeface="+mn-cs"/>
              </a:rPr>
              <a:t>のサンプル</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mysqld</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err="1" smtClean="0">
                <a:solidFill>
                  <a:schemeClr val="tx1"/>
                </a:solidFill>
                <a:effectLst/>
                <a:latin typeface="Arial" charset="0"/>
                <a:ea typeface="ＭＳ Ｐゴシック" pitchFamily="50" charset="-128"/>
                <a:cs typeface="+mn-cs"/>
              </a:rPr>
              <a:t>datadir</a:t>
            </a:r>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var</a:t>
            </a:r>
            <a:r>
              <a:rPr kumimoji="1" lang="en-US" altLang="ja-JP" sz="1200" b="1" kern="1200" dirty="0" smtClean="0">
                <a:solidFill>
                  <a:schemeClr val="tx1"/>
                </a:solidFill>
                <a:effectLst/>
                <a:latin typeface="Arial" charset="0"/>
                <a:ea typeface="ＭＳ Ｐゴシック" pitchFamily="50" charset="-128"/>
                <a:cs typeface="+mn-cs"/>
              </a:rPr>
              <a:t>/lib/</a:t>
            </a:r>
            <a:r>
              <a:rPr kumimoji="1" lang="en-US" altLang="ja-JP" sz="1200" b="1" kern="1200" dirty="0" err="1" smtClean="0">
                <a:solidFill>
                  <a:schemeClr val="tx1"/>
                </a:solidFill>
                <a:effectLst/>
                <a:latin typeface="Arial" charset="0"/>
                <a:ea typeface="ＭＳ Ｐゴシック" pitchFamily="50" charset="-128"/>
                <a:cs typeface="+mn-cs"/>
              </a:rPr>
              <a:t>mysql</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socket=/</a:t>
            </a:r>
            <a:r>
              <a:rPr kumimoji="1" lang="en-US" altLang="ja-JP" sz="1200" b="1" kern="1200" dirty="0" err="1" smtClean="0">
                <a:solidFill>
                  <a:schemeClr val="tx1"/>
                </a:solidFill>
                <a:effectLst/>
                <a:latin typeface="Arial" charset="0"/>
                <a:ea typeface="ＭＳ Ｐゴシック" pitchFamily="50" charset="-128"/>
                <a:cs typeface="+mn-cs"/>
              </a:rPr>
              <a:t>var</a:t>
            </a:r>
            <a:r>
              <a:rPr kumimoji="1" lang="en-US" altLang="ja-JP" sz="1200" b="1" kern="1200" dirty="0" smtClean="0">
                <a:solidFill>
                  <a:schemeClr val="tx1"/>
                </a:solidFill>
                <a:effectLst/>
                <a:latin typeface="Arial" charset="0"/>
                <a:ea typeface="ＭＳ Ｐゴシック" pitchFamily="50" charset="-128"/>
                <a:cs typeface="+mn-cs"/>
              </a:rPr>
              <a:t>/lib/</a:t>
            </a:r>
            <a:r>
              <a:rPr kumimoji="1" lang="en-US" altLang="ja-JP" sz="1200" b="1" kern="1200" dirty="0" err="1" smtClean="0">
                <a:solidFill>
                  <a:schemeClr val="tx1"/>
                </a:solidFill>
                <a:effectLst/>
                <a:latin typeface="Arial" charset="0"/>
                <a:ea typeface="ＭＳ Ｐゴシック" pitchFamily="50" charset="-128"/>
                <a:cs typeface="+mn-cs"/>
              </a:rPr>
              <a:t>mysql</a:t>
            </a:r>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mysql.sock</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user=</a:t>
            </a:r>
            <a:r>
              <a:rPr kumimoji="1" lang="en-US" altLang="ja-JP" sz="1200" b="1" kern="1200" dirty="0" err="1" smtClean="0">
                <a:solidFill>
                  <a:schemeClr val="tx1"/>
                </a:solidFill>
                <a:effectLst/>
                <a:latin typeface="Arial" charset="0"/>
                <a:ea typeface="ＭＳ Ｐゴシック" pitchFamily="50" charset="-128"/>
                <a:cs typeface="+mn-cs"/>
              </a:rPr>
              <a:t>mysql</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port={{</a:t>
            </a:r>
            <a:r>
              <a:rPr kumimoji="1" lang="en-US" altLang="ja-JP" sz="1200" b="1" kern="1200" dirty="0" err="1" smtClean="0">
                <a:solidFill>
                  <a:schemeClr val="tx1"/>
                </a:solidFill>
                <a:effectLst/>
                <a:latin typeface="Arial" charset="0"/>
                <a:ea typeface="ＭＳ Ｐゴシック" pitchFamily="50" charset="-128"/>
                <a:cs typeface="+mn-cs"/>
              </a:rPr>
              <a:t>mysql_port</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変数は環境下の値が適用されます</a:t>
            </a:r>
            <a:endParaRPr kumimoji="1" lang="en-US" altLang="ja-JP" sz="1200" b="1" kern="1200" dirty="0" smtClean="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77</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vars</a:t>
            </a:r>
            <a:r>
              <a:rPr kumimoji="1" lang="ja-JP" altLang="en-US" sz="1200" b="1" kern="1200" dirty="0" smtClean="0">
                <a:solidFill>
                  <a:schemeClr val="tx1"/>
                </a:solidFill>
                <a:effectLst/>
                <a:latin typeface="Arial" charset="0"/>
                <a:ea typeface="ＭＳ Ｐゴシック" pitchFamily="50" charset="-128"/>
                <a:cs typeface="+mn-cs"/>
              </a:rPr>
              <a:t>ディレクトリ</a:t>
            </a:r>
          </a:p>
          <a:p>
            <a:r>
              <a:rPr kumimoji="1" lang="ja-JP" altLang="en-US" sz="1200" b="1" kern="1200" dirty="0" smtClean="0">
                <a:solidFill>
                  <a:schemeClr val="tx1"/>
                </a:solidFill>
                <a:effectLst/>
                <a:latin typeface="Arial" charset="0"/>
                <a:ea typeface="ＭＳ Ｐゴシック" pitchFamily="50" charset="-128"/>
                <a:cs typeface="+mn-cs"/>
              </a:rPr>
              <a:t>変数を定義した</a:t>
            </a:r>
            <a:r>
              <a:rPr kumimoji="1" lang="en-US" altLang="ja-JP" sz="1200" b="1" kern="1200" dirty="0" smtClean="0">
                <a:solidFill>
                  <a:schemeClr val="tx1"/>
                </a:solidFill>
                <a:effectLst/>
                <a:latin typeface="Arial" charset="0"/>
                <a:ea typeface="ＭＳ Ｐゴシック" pitchFamily="50" charset="-128"/>
                <a:cs typeface="+mn-cs"/>
              </a:rPr>
              <a:t>YAML</a:t>
            </a:r>
            <a:r>
              <a:rPr kumimoji="1" lang="ja-JP" altLang="en-US" sz="1200" b="1" kern="1200" dirty="0" smtClean="0">
                <a:solidFill>
                  <a:schemeClr val="tx1"/>
                </a:solidFill>
                <a:effectLst/>
                <a:latin typeface="Arial" charset="0"/>
                <a:ea typeface="ＭＳ Ｐゴシック" pitchFamily="50" charset="-128"/>
                <a:cs typeface="+mn-cs"/>
              </a:rPr>
              <a:t>ファイルを格納するディレクトリです。</a:t>
            </a:r>
          </a:p>
          <a:p>
            <a:r>
              <a:rPr kumimoji="1" lang="ja-JP" altLang="en-US" sz="1200" b="1" kern="1200" dirty="0" smtClean="0">
                <a:solidFill>
                  <a:schemeClr val="tx1"/>
                </a:solidFill>
                <a:effectLst/>
                <a:latin typeface="Arial" charset="0"/>
                <a:ea typeface="ＭＳ Ｐゴシック" pitchFamily="50" charset="-128"/>
                <a:cs typeface="+mn-cs"/>
              </a:rPr>
              <a:t>変数の定義方法はプレイブックと同じです。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err="1" smtClean="0">
                <a:solidFill>
                  <a:schemeClr val="tx1"/>
                </a:solidFill>
                <a:effectLst/>
                <a:latin typeface="Arial" charset="0"/>
                <a:ea typeface="ＭＳ Ｐゴシック" pitchFamily="50" charset="-128"/>
                <a:cs typeface="+mn-cs"/>
              </a:rPr>
              <a:t>main.yml</a:t>
            </a:r>
            <a:r>
              <a:rPr kumimoji="1" lang="ja-JP" altLang="en-US" sz="1200" b="1" kern="1200" dirty="0" smtClean="0">
                <a:solidFill>
                  <a:schemeClr val="tx1"/>
                </a:solidFill>
                <a:effectLst/>
                <a:latin typeface="Arial" charset="0"/>
                <a:ea typeface="ＭＳ Ｐゴシック" pitchFamily="50" charset="-128"/>
                <a:cs typeface="+mn-cs"/>
              </a:rPr>
              <a:t>のサンプル</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err="1" smtClean="0">
                <a:solidFill>
                  <a:schemeClr val="tx1"/>
                </a:solidFill>
                <a:effectLst/>
                <a:latin typeface="Arial" charset="0"/>
                <a:ea typeface="ＭＳ Ｐゴシック" pitchFamily="50" charset="-128"/>
                <a:cs typeface="+mn-cs"/>
              </a:rPr>
              <a:t>mysql_pkgs</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 </a:t>
            </a:r>
            <a:r>
              <a:rPr kumimoji="1" lang="en-US" altLang="ja-JP" sz="1200" b="1" kern="1200" dirty="0" err="1" smtClean="0">
                <a:solidFill>
                  <a:schemeClr val="tx1"/>
                </a:solidFill>
                <a:effectLst/>
                <a:latin typeface="Arial" charset="0"/>
                <a:ea typeface="ＭＳ Ｐゴシック" pitchFamily="50" charset="-128"/>
                <a:cs typeface="+mn-cs"/>
              </a:rPr>
              <a:t>libselinux</a:t>
            </a:r>
            <a:r>
              <a:rPr kumimoji="1" lang="en-US" altLang="ja-JP" sz="1200" b="1" kern="1200" dirty="0" smtClean="0">
                <a:solidFill>
                  <a:schemeClr val="tx1"/>
                </a:solidFill>
                <a:effectLst/>
                <a:latin typeface="Arial" charset="0"/>
                <a:ea typeface="ＭＳ Ｐゴシック" pitchFamily="50" charset="-128"/>
                <a:cs typeface="+mn-cs"/>
              </a:rPr>
              <a:t>-python</a:t>
            </a:r>
          </a:p>
          <a:p>
            <a:r>
              <a:rPr kumimoji="1" lang="en-US" altLang="ja-JP" sz="1200" b="1" kern="1200" dirty="0" smtClean="0">
                <a:solidFill>
                  <a:schemeClr val="tx1"/>
                </a:solidFill>
                <a:effectLst/>
                <a:latin typeface="Arial" charset="0"/>
                <a:ea typeface="ＭＳ Ｐゴシック" pitchFamily="50" charset="-128"/>
                <a:cs typeface="+mn-cs"/>
              </a:rPr>
              <a:t>  - </a:t>
            </a:r>
            <a:r>
              <a:rPr kumimoji="1" lang="en-US" altLang="ja-JP" sz="1200" b="1" kern="1200" dirty="0" err="1" smtClean="0">
                <a:solidFill>
                  <a:schemeClr val="tx1"/>
                </a:solidFill>
                <a:effectLst/>
                <a:latin typeface="Arial" charset="0"/>
                <a:ea typeface="ＭＳ Ｐゴシック" pitchFamily="50" charset="-128"/>
                <a:cs typeface="+mn-cs"/>
              </a:rPr>
              <a:t>mysql</a:t>
            </a:r>
            <a:r>
              <a:rPr kumimoji="1" lang="en-US" altLang="ja-JP" sz="1200" b="1" kern="1200" dirty="0" smtClean="0">
                <a:solidFill>
                  <a:schemeClr val="tx1"/>
                </a:solidFill>
                <a:effectLst/>
                <a:latin typeface="Arial" charset="0"/>
                <a:ea typeface="ＭＳ Ｐゴシック" pitchFamily="50" charset="-128"/>
                <a:cs typeface="+mn-cs"/>
              </a:rPr>
              <a:t>-server</a:t>
            </a:r>
          </a:p>
          <a:p>
            <a:r>
              <a:rPr kumimoji="1" lang="en-US" altLang="ja-JP" sz="1200" b="1" kern="1200" dirty="0" smtClean="0">
                <a:solidFill>
                  <a:schemeClr val="tx1"/>
                </a:solidFill>
                <a:effectLst/>
                <a:latin typeface="Arial" charset="0"/>
                <a:ea typeface="ＭＳ Ｐゴシック" pitchFamily="50" charset="-128"/>
                <a:cs typeface="+mn-cs"/>
              </a:rPr>
              <a:t>  - MySQL-python</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78</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defaults</a:t>
            </a:r>
            <a:r>
              <a:rPr kumimoji="1" lang="ja-JP" altLang="en-US" sz="1200" b="1" kern="1200" dirty="0" smtClean="0">
                <a:solidFill>
                  <a:schemeClr val="tx1"/>
                </a:solidFill>
                <a:effectLst/>
                <a:latin typeface="Arial" charset="0"/>
                <a:ea typeface="ＭＳ Ｐゴシック" pitchFamily="50" charset="-128"/>
                <a:cs typeface="+mn-cs"/>
              </a:rPr>
              <a:t>ディレクトリ</a:t>
            </a:r>
          </a:p>
          <a:p>
            <a:r>
              <a:rPr kumimoji="1" lang="ja-JP" altLang="en-US" sz="1200" b="1" kern="1200" dirty="0" smtClean="0">
                <a:solidFill>
                  <a:schemeClr val="tx1"/>
                </a:solidFill>
                <a:effectLst/>
                <a:latin typeface="Arial" charset="0"/>
                <a:ea typeface="ＭＳ Ｐゴシック" pitchFamily="50" charset="-128"/>
                <a:cs typeface="+mn-cs"/>
              </a:rPr>
              <a:t>変数の初期値を定義した</a:t>
            </a:r>
            <a:r>
              <a:rPr kumimoji="1" lang="en-US" altLang="ja-JP" sz="1200" b="1" kern="1200" dirty="0" smtClean="0">
                <a:solidFill>
                  <a:schemeClr val="tx1"/>
                </a:solidFill>
                <a:effectLst/>
                <a:latin typeface="Arial" charset="0"/>
                <a:ea typeface="ＭＳ Ｐゴシック" pitchFamily="50" charset="-128"/>
                <a:cs typeface="+mn-cs"/>
              </a:rPr>
              <a:t>YAML</a:t>
            </a:r>
            <a:r>
              <a:rPr kumimoji="1" lang="ja-JP" altLang="en-US" sz="1200" b="1" kern="1200" dirty="0" smtClean="0">
                <a:solidFill>
                  <a:schemeClr val="tx1"/>
                </a:solidFill>
                <a:effectLst/>
                <a:latin typeface="Arial" charset="0"/>
                <a:ea typeface="ＭＳ Ｐゴシック" pitchFamily="50" charset="-128"/>
                <a:cs typeface="+mn-cs"/>
              </a:rPr>
              <a:t>ファイルを格納するディレクトリです。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err="1" smtClean="0">
                <a:solidFill>
                  <a:schemeClr val="tx1"/>
                </a:solidFill>
                <a:effectLst/>
                <a:latin typeface="Arial" charset="0"/>
                <a:ea typeface="ＭＳ Ｐゴシック" pitchFamily="50" charset="-128"/>
                <a:cs typeface="+mn-cs"/>
              </a:rPr>
              <a:t>main.yml</a:t>
            </a:r>
            <a:r>
              <a:rPr kumimoji="1" lang="ja-JP" altLang="en-US" sz="1200" b="1" kern="1200" dirty="0" smtClean="0">
                <a:solidFill>
                  <a:schemeClr val="tx1"/>
                </a:solidFill>
                <a:effectLst/>
                <a:latin typeface="Arial" charset="0"/>
                <a:ea typeface="ＭＳ Ｐゴシック" pitchFamily="50" charset="-128"/>
                <a:cs typeface="+mn-cs"/>
              </a:rPr>
              <a:t>の中には、テンプレートやタスクで利用する変数のデフォルト値を設定します。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また、優先度的には最低になる為、各テンプレートやタスク内で同名の変数を定義した場合、上書きされます。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err="1" smtClean="0">
                <a:solidFill>
                  <a:schemeClr val="tx1"/>
                </a:solidFill>
                <a:effectLst/>
                <a:latin typeface="Arial" charset="0"/>
                <a:ea typeface="ＭＳ Ｐゴシック" pitchFamily="50" charset="-128"/>
                <a:cs typeface="+mn-cs"/>
              </a:rPr>
              <a:t>main.yml</a:t>
            </a:r>
            <a:r>
              <a:rPr kumimoji="1" lang="ja-JP" altLang="en-US" sz="1200" b="1" kern="1200" dirty="0" smtClean="0">
                <a:solidFill>
                  <a:schemeClr val="tx1"/>
                </a:solidFill>
                <a:effectLst/>
                <a:latin typeface="Arial" charset="0"/>
                <a:ea typeface="ＭＳ Ｐゴシック" pitchFamily="50" charset="-128"/>
                <a:cs typeface="+mn-cs"/>
              </a:rPr>
              <a:t>のサンプル</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err="1" smtClean="0">
                <a:solidFill>
                  <a:schemeClr val="tx1"/>
                </a:solidFill>
                <a:effectLst/>
                <a:latin typeface="Arial" charset="0"/>
                <a:ea typeface="ＭＳ Ｐゴシック" pitchFamily="50" charset="-128"/>
                <a:cs typeface="+mn-cs"/>
              </a:rPr>
              <a:t>mysql_pot</a:t>
            </a:r>
            <a:r>
              <a:rPr kumimoji="1" lang="en-US" altLang="ja-JP" sz="1200" b="1" kern="1200" dirty="0" smtClean="0">
                <a:solidFill>
                  <a:schemeClr val="tx1"/>
                </a:solidFill>
                <a:effectLst/>
                <a:latin typeface="Arial" charset="0"/>
                <a:ea typeface="ＭＳ Ｐゴシック" pitchFamily="50" charset="-128"/>
                <a:cs typeface="+mn-cs"/>
              </a:rPr>
              <a:t>: "3306"</a:t>
            </a:r>
          </a:p>
          <a:p>
            <a:r>
              <a:rPr kumimoji="1" lang="en-US" altLang="ja-JP" sz="1200" b="1" kern="1200" dirty="0" err="1" smtClean="0">
                <a:solidFill>
                  <a:schemeClr val="tx1"/>
                </a:solidFill>
                <a:effectLst/>
                <a:latin typeface="Arial" charset="0"/>
                <a:ea typeface="ＭＳ Ｐゴシック" pitchFamily="50" charset="-128"/>
                <a:cs typeface="+mn-cs"/>
              </a:rPr>
              <a:t>mysql_bind_address</a:t>
            </a:r>
            <a:r>
              <a:rPr kumimoji="1" lang="en-US" altLang="ja-JP" sz="1200" b="1" kern="1200" dirty="0" smtClean="0">
                <a:solidFill>
                  <a:schemeClr val="tx1"/>
                </a:solidFill>
                <a:effectLst/>
                <a:latin typeface="Arial" charset="0"/>
                <a:ea typeface="ＭＳ Ｐゴシック" pitchFamily="50" charset="-128"/>
                <a:cs typeface="+mn-cs"/>
              </a:rPr>
              <a:t>: "0.0.0.0"</a:t>
            </a:r>
          </a:p>
          <a:p>
            <a:r>
              <a:rPr kumimoji="1" lang="en-US" altLang="ja-JP" sz="1200" b="1" kern="1200" dirty="0" err="1" smtClean="0">
                <a:solidFill>
                  <a:schemeClr val="tx1"/>
                </a:solidFill>
                <a:effectLst/>
                <a:latin typeface="Arial" charset="0"/>
                <a:ea typeface="ＭＳ Ｐゴシック" pitchFamily="50" charset="-128"/>
                <a:cs typeface="+mn-cs"/>
              </a:rPr>
              <a:t>mysql_root_db_p@ass</a:t>
            </a:r>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ansible</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79</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CI/CD</a:t>
            </a:r>
            <a:r>
              <a:rPr kumimoji="1" lang="ja-JP" altLang="en-US" sz="1200" b="1" kern="1200" dirty="0" smtClean="0">
                <a:solidFill>
                  <a:schemeClr val="tx1"/>
                </a:solidFill>
                <a:effectLst/>
                <a:latin typeface="Arial" charset="0"/>
                <a:ea typeface="ＭＳ Ｐゴシック" pitchFamily="50" charset="-128"/>
                <a:cs typeface="+mn-cs"/>
              </a:rPr>
              <a:t>における自動デプロイの位置づけ</a:t>
            </a:r>
          </a:p>
          <a:p>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みたいな図</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CI/CD</a:t>
            </a:r>
            <a:r>
              <a:rPr kumimoji="1" lang="ja-JP" altLang="en-US" sz="1200" b="1" kern="1200" dirty="0" smtClean="0">
                <a:solidFill>
                  <a:schemeClr val="tx1"/>
                </a:solidFill>
                <a:effectLst/>
                <a:latin typeface="Arial" charset="0"/>
                <a:ea typeface="ＭＳ Ｐゴシック" pitchFamily="50" charset="-128"/>
                <a:cs typeface="+mn-cs"/>
              </a:rPr>
              <a:t>全体の一枚物の中の、下記の部分</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 結合テストをする前に、テスト環境にデプロイする部分</a:t>
            </a:r>
          </a:p>
          <a:p>
            <a:r>
              <a:rPr kumimoji="1" lang="ja-JP" altLang="en-US" sz="1200" b="1" kern="1200" dirty="0" smtClean="0">
                <a:solidFill>
                  <a:schemeClr val="tx1"/>
                </a:solidFill>
                <a:effectLst/>
                <a:latin typeface="Arial" charset="0"/>
                <a:ea typeface="ＭＳ Ｐゴシック" pitchFamily="50" charset="-128"/>
                <a:cs typeface="+mn-cs"/>
              </a:rPr>
              <a:t>* 非機能テストをする前に、ステージング環境にデプロイする部分</a:t>
            </a:r>
          </a:p>
          <a:p>
            <a:r>
              <a:rPr kumimoji="1" lang="ja-JP" altLang="en-US" sz="1200" b="1" kern="1200" dirty="0" smtClean="0">
                <a:solidFill>
                  <a:schemeClr val="tx1"/>
                </a:solidFill>
                <a:effectLst/>
                <a:latin typeface="Arial" charset="0"/>
                <a:ea typeface="ＭＳ Ｐゴシック" pitchFamily="50" charset="-128"/>
                <a:cs typeface="+mn-cs"/>
              </a:rPr>
              <a:t>* プロダクション環境にデプロイする部分</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などなど</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meta</a:t>
            </a:r>
            <a:r>
              <a:rPr kumimoji="1" lang="ja-JP" altLang="en-US" sz="1200" b="1" kern="1200" dirty="0" smtClean="0">
                <a:solidFill>
                  <a:schemeClr val="tx1"/>
                </a:solidFill>
                <a:effectLst/>
                <a:latin typeface="Arial" charset="0"/>
                <a:ea typeface="ＭＳ Ｐゴシック" pitchFamily="50" charset="-128"/>
                <a:cs typeface="+mn-cs"/>
              </a:rPr>
              <a:t>ディレクトリ</a:t>
            </a:r>
          </a:p>
          <a:p>
            <a:r>
              <a:rPr kumimoji="1" lang="ja-JP" altLang="en-US" sz="1200" b="1" kern="1200" dirty="0" smtClean="0">
                <a:solidFill>
                  <a:schemeClr val="tx1"/>
                </a:solidFill>
                <a:effectLst/>
                <a:latin typeface="Arial" charset="0"/>
                <a:ea typeface="ＭＳ Ｐゴシック" pitchFamily="50" charset="-128"/>
                <a:cs typeface="+mn-cs"/>
              </a:rPr>
              <a:t>ロールのメタ情報</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作成者情報やバージョン等</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や、ロール間の依存関係を定義した</a:t>
            </a:r>
            <a:r>
              <a:rPr kumimoji="1" lang="en-US" altLang="ja-JP" sz="1200" b="1" kern="1200" dirty="0" smtClean="0">
                <a:solidFill>
                  <a:schemeClr val="tx1"/>
                </a:solidFill>
                <a:effectLst/>
                <a:latin typeface="Arial" charset="0"/>
                <a:ea typeface="ＭＳ Ｐゴシック" pitchFamily="50" charset="-128"/>
                <a:cs typeface="+mn-cs"/>
              </a:rPr>
              <a:t>YAML</a:t>
            </a:r>
            <a:r>
              <a:rPr kumimoji="1" lang="ja-JP" altLang="en-US" sz="1200" b="1" kern="1200" dirty="0" smtClean="0">
                <a:solidFill>
                  <a:schemeClr val="tx1"/>
                </a:solidFill>
                <a:effectLst/>
                <a:latin typeface="Arial" charset="0"/>
                <a:ea typeface="ＭＳ Ｐゴシック" pitchFamily="50" charset="-128"/>
                <a:cs typeface="+mn-cs"/>
              </a:rPr>
              <a:t>ファイルを格納します。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err="1" smtClean="0">
                <a:solidFill>
                  <a:schemeClr val="tx1"/>
                </a:solidFill>
                <a:effectLst/>
                <a:latin typeface="Arial" charset="0"/>
                <a:ea typeface="ＭＳ Ｐゴシック" pitchFamily="50" charset="-128"/>
                <a:cs typeface="+mn-cs"/>
              </a:rPr>
              <a:t>main.yml</a:t>
            </a:r>
            <a:r>
              <a:rPr kumimoji="1" lang="ja-JP" altLang="en-US" sz="1200" b="1" kern="1200" dirty="0" smtClean="0">
                <a:solidFill>
                  <a:schemeClr val="tx1"/>
                </a:solidFill>
                <a:effectLst/>
                <a:latin typeface="Arial" charset="0"/>
                <a:ea typeface="ＭＳ Ｐゴシック" pitchFamily="50" charset="-128"/>
                <a:cs typeface="+mn-cs"/>
              </a:rPr>
              <a:t>には、ロールの作成情報や</a:t>
            </a:r>
            <a:r>
              <a:rPr kumimoji="1" lang="en-US" altLang="ja-JP" sz="1200" b="1" kern="1200" dirty="0" smtClean="0">
                <a:solidFill>
                  <a:schemeClr val="tx1"/>
                </a:solidFill>
                <a:effectLst/>
                <a:latin typeface="Arial" charset="0"/>
                <a:ea typeface="ＭＳ Ｐゴシック" pitchFamily="50" charset="-128"/>
                <a:cs typeface="+mn-cs"/>
              </a:rPr>
              <a:t>dependency</a:t>
            </a:r>
            <a:r>
              <a:rPr kumimoji="1" lang="ja-JP" altLang="en-US" sz="1200" b="1" kern="1200" dirty="0" smtClean="0">
                <a:solidFill>
                  <a:schemeClr val="tx1"/>
                </a:solidFill>
                <a:effectLst/>
                <a:latin typeface="Arial" charset="0"/>
                <a:ea typeface="ＭＳ Ｐゴシック" pitchFamily="50" charset="-128"/>
                <a:cs typeface="+mn-cs"/>
              </a:rPr>
              <a:t>等を記述します。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PH" altLang="ja-JP" sz="1200" b="1" kern="1200" dirty="0" smtClean="0">
                <a:solidFill>
                  <a:schemeClr val="tx1"/>
                </a:solidFill>
                <a:effectLst/>
                <a:latin typeface="Arial" charset="0"/>
                <a:ea typeface="ＭＳ Ｐゴシック" pitchFamily="50" charset="-128"/>
                <a:cs typeface="+mn-cs"/>
              </a:rPr>
              <a:t>For more details:</a:t>
            </a:r>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https://docs.ansible.com/ansible/2.6/user_guide/playbooks_reuse_roles.html#role-dependencies</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80</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Role</a:t>
            </a:r>
            <a:r>
              <a:rPr kumimoji="1" lang="ja-JP" altLang="en-US" sz="1200" b="1" kern="1200" dirty="0" smtClean="0">
                <a:solidFill>
                  <a:schemeClr val="tx1"/>
                </a:solidFill>
                <a:effectLst/>
                <a:latin typeface="Arial" charset="0"/>
                <a:ea typeface="ＭＳ Ｐゴシック" pitchFamily="50" charset="-128"/>
                <a:cs typeface="+mn-cs"/>
              </a:rPr>
              <a:t>の呼び出し方</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一番シンプルな呼び方</a:t>
            </a:r>
          </a:p>
          <a:p>
            <a:r>
              <a:rPr kumimoji="1" lang="en-US" altLang="ja-JP" sz="1200" b="1" kern="1200" dirty="0" err="1" smtClean="0">
                <a:solidFill>
                  <a:schemeClr val="tx1"/>
                </a:solidFill>
                <a:effectLst/>
                <a:latin typeface="Arial" charset="0"/>
                <a:ea typeface="ＭＳ Ｐゴシック" pitchFamily="50" charset="-128"/>
                <a:cs typeface="+mn-cs"/>
              </a:rPr>
              <a:t>db_servers.yml</a:t>
            </a:r>
            <a:r>
              <a:rPr kumimoji="1" lang="ja-JP" altLang="en-US" sz="1200" b="1" kern="1200" dirty="0" smtClean="0">
                <a:solidFill>
                  <a:schemeClr val="tx1"/>
                </a:solidFill>
                <a:effectLst/>
                <a:latin typeface="Arial" charset="0"/>
                <a:ea typeface="ＭＳ Ｐゴシック" pitchFamily="50" charset="-128"/>
                <a:cs typeface="+mn-cs"/>
              </a:rPr>
              <a:t>のサンプル</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hosts: </a:t>
            </a:r>
            <a:r>
              <a:rPr kumimoji="1" lang="en-US" altLang="ja-JP" sz="1200" b="1" kern="1200" dirty="0" err="1" smtClean="0">
                <a:solidFill>
                  <a:schemeClr val="tx1"/>
                </a:solidFill>
                <a:effectLst/>
                <a:latin typeface="Arial" charset="0"/>
                <a:ea typeface="ＭＳ Ｐゴシック" pitchFamily="50" charset="-128"/>
                <a:cs typeface="+mn-cs"/>
              </a:rPr>
              <a:t>dbservers</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roles:</a:t>
            </a:r>
          </a:p>
          <a:p>
            <a:r>
              <a:rPr kumimoji="1" lang="en-US" altLang="ja-JP" sz="1200" b="1" kern="1200" dirty="0" smtClean="0">
                <a:solidFill>
                  <a:schemeClr val="tx1"/>
                </a:solidFill>
                <a:effectLst/>
                <a:latin typeface="Arial" charset="0"/>
                <a:ea typeface="ＭＳ Ｐゴシック" pitchFamily="50" charset="-128"/>
                <a:cs typeface="+mn-cs"/>
              </a:rPr>
              <a:t>     - common</a:t>
            </a:r>
          </a:p>
          <a:p>
            <a:r>
              <a:rPr kumimoji="1" lang="en-US" altLang="ja-JP" sz="1200" b="1" kern="1200" dirty="0" smtClean="0">
                <a:solidFill>
                  <a:schemeClr val="tx1"/>
                </a:solidFill>
                <a:effectLst/>
                <a:latin typeface="Arial" charset="0"/>
                <a:ea typeface="ＭＳ Ｐゴシック" pitchFamily="50" charset="-128"/>
                <a:cs typeface="+mn-cs"/>
              </a:rPr>
              <a:t>     - </a:t>
            </a:r>
            <a:r>
              <a:rPr kumimoji="1" lang="en-US" altLang="ja-JP" sz="1200" b="1" kern="1200" dirty="0" err="1" smtClean="0">
                <a:solidFill>
                  <a:schemeClr val="tx1"/>
                </a:solidFill>
                <a:effectLst/>
                <a:latin typeface="Arial" charset="0"/>
                <a:ea typeface="ＭＳ Ｐゴシック" pitchFamily="50" charset="-128"/>
                <a:cs typeface="+mn-cs"/>
              </a:rPr>
              <a:t>mysql</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一番シンプルな呼び方（新しい呼び方）</a:t>
            </a:r>
          </a:p>
          <a:p>
            <a:r>
              <a:rPr kumimoji="1" lang="ja-JP" altLang="en-US" sz="1200" b="1" kern="1200" dirty="0" smtClean="0">
                <a:solidFill>
                  <a:schemeClr val="tx1"/>
                </a:solidFill>
                <a:effectLst/>
                <a:latin typeface="Arial" charset="0"/>
                <a:ea typeface="ＭＳ Ｐゴシック" pitchFamily="50" charset="-128"/>
                <a:cs typeface="+mn-cs"/>
              </a:rPr>
              <a:t>他のタスクと一緒に呼べるようになった</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hosts: </a:t>
            </a:r>
            <a:r>
              <a:rPr kumimoji="1" lang="en-US" altLang="ja-JP" sz="1200" b="1" kern="1200" dirty="0" err="1" smtClean="0">
                <a:solidFill>
                  <a:schemeClr val="tx1"/>
                </a:solidFill>
                <a:effectLst/>
                <a:latin typeface="Arial" charset="0"/>
                <a:ea typeface="ＭＳ Ｐゴシック" pitchFamily="50" charset="-128"/>
                <a:cs typeface="+mn-cs"/>
              </a:rPr>
              <a:t>dbservers</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tasks:</a:t>
            </a:r>
          </a:p>
          <a:p>
            <a:r>
              <a:rPr kumimoji="1" lang="en-US" altLang="ja-JP" sz="1200" b="1" kern="1200" dirty="0" smtClean="0">
                <a:solidFill>
                  <a:schemeClr val="tx1"/>
                </a:solidFill>
                <a:effectLst/>
                <a:latin typeface="Arial" charset="0"/>
                <a:ea typeface="ＭＳ Ｐゴシック" pitchFamily="50" charset="-128"/>
                <a:cs typeface="+mn-cs"/>
              </a:rPr>
              <a:t>  - debug:</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msg</a:t>
            </a:r>
            <a:r>
              <a:rPr kumimoji="1" lang="en-US" altLang="ja-JP" sz="1200" b="1" kern="1200" dirty="0" smtClean="0">
                <a:solidFill>
                  <a:schemeClr val="tx1"/>
                </a:solidFill>
                <a:effectLst/>
                <a:latin typeface="Arial" charset="0"/>
                <a:ea typeface="ＭＳ Ｐゴシック" pitchFamily="50" charset="-128"/>
                <a:cs typeface="+mn-cs"/>
              </a:rPr>
              <a:t>: "before we run our role"</a:t>
            </a:r>
          </a:p>
          <a:p>
            <a:r>
              <a:rPr kumimoji="1" lang="en-US" altLang="ja-JP" sz="1200" b="1" kern="1200" dirty="0" smtClean="0">
                <a:solidFill>
                  <a:schemeClr val="tx1"/>
                </a:solidFill>
                <a:effectLst/>
                <a:latin typeface="Arial" charset="0"/>
                <a:ea typeface="ＭＳ Ｐゴシック" pitchFamily="50" charset="-128"/>
                <a:cs typeface="+mn-cs"/>
              </a:rPr>
              <a:t>  - </a:t>
            </a:r>
            <a:r>
              <a:rPr kumimoji="1" lang="en-US" altLang="ja-JP" sz="1200" b="1" kern="1200" dirty="0" err="1" smtClean="0">
                <a:solidFill>
                  <a:schemeClr val="tx1"/>
                </a:solidFill>
                <a:effectLst/>
                <a:latin typeface="Arial" charset="0"/>
                <a:ea typeface="ＭＳ Ｐゴシック" pitchFamily="50" charset="-128"/>
                <a:cs typeface="+mn-cs"/>
              </a:rPr>
              <a:t>import_role</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name: common</a:t>
            </a:r>
          </a:p>
          <a:p>
            <a:r>
              <a:rPr kumimoji="1" lang="en-US" altLang="ja-JP" sz="1200" b="1" kern="1200" dirty="0" smtClean="0">
                <a:solidFill>
                  <a:schemeClr val="tx1"/>
                </a:solidFill>
                <a:effectLst/>
                <a:latin typeface="Arial" charset="0"/>
                <a:ea typeface="ＭＳ Ｐゴシック" pitchFamily="50" charset="-128"/>
                <a:cs typeface="+mn-cs"/>
              </a:rPr>
              <a:t>  - </a:t>
            </a:r>
            <a:r>
              <a:rPr kumimoji="1" lang="en-US" altLang="ja-JP" sz="1200" b="1" kern="1200" dirty="0" err="1" smtClean="0">
                <a:solidFill>
                  <a:schemeClr val="tx1"/>
                </a:solidFill>
                <a:effectLst/>
                <a:latin typeface="Arial" charset="0"/>
                <a:ea typeface="ＭＳ Ｐゴシック" pitchFamily="50" charset="-128"/>
                <a:cs typeface="+mn-cs"/>
              </a:rPr>
              <a:t>include_role</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name: </a:t>
            </a:r>
            <a:r>
              <a:rPr kumimoji="1" lang="en-US" altLang="ja-JP" sz="1200" b="1" kern="1200" dirty="0" err="1" smtClean="0">
                <a:solidFill>
                  <a:schemeClr val="tx1"/>
                </a:solidFill>
                <a:effectLst/>
                <a:latin typeface="Arial" charset="0"/>
                <a:ea typeface="ＭＳ Ｐゴシック" pitchFamily="50" charset="-128"/>
                <a:cs typeface="+mn-cs"/>
              </a:rPr>
              <a:t>mysql</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 debug:</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msg</a:t>
            </a:r>
            <a:r>
              <a:rPr kumimoji="1" lang="en-US" altLang="ja-JP" sz="1200" b="1" kern="1200" dirty="0" smtClean="0">
                <a:solidFill>
                  <a:schemeClr val="tx1"/>
                </a:solidFill>
                <a:effectLst/>
                <a:latin typeface="Arial" charset="0"/>
                <a:ea typeface="ＭＳ Ｐゴシック" pitchFamily="50" charset="-128"/>
                <a:cs typeface="+mn-cs"/>
              </a:rPr>
              <a:t>: "after we ran our role"</a:t>
            </a:r>
          </a:p>
          <a:p>
            <a:r>
              <a:rPr kumimoji="1" lang="en-US" altLang="ja-JP" sz="1200" b="1" kern="1200" dirty="0" smtClean="0">
                <a:solidFill>
                  <a:schemeClr val="tx1"/>
                </a:solidFill>
                <a:effectLst/>
                <a:latin typeface="Arial" charset="0"/>
                <a:ea typeface="ＭＳ Ｐゴシック" pitchFamily="50" charset="-128"/>
                <a:cs typeface="+mn-cs"/>
              </a:rPr>
              <a:t>```</a:t>
            </a:r>
            <a:endParaRPr kumimoji="1" lang="ja-JP" altLang="en-US" sz="1200" b="1" kern="1200" dirty="0" smtClean="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81</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変数とかも渡せる</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hosts: webservers</a:t>
            </a:r>
          </a:p>
          <a:p>
            <a:r>
              <a:rPr kumimoji="1" lang="en-US" altLang="ja-JP" sz="1200" b="1" kern="1200" dirty="0" smtClean="0">
                <a:solidFill>
                  <a:schemeClr val="tx1"/>
                </a:solidFill>
                <a:effectLst/>
                <a:latin typeface="Arial" charset="0"/>
                <a:ea typeface="ＭＳ Ｐゴシック" pitchFamily="50" charset="-128"/>
                <a:cs typeface="+mn-cs"/>
              </a:rPr>
              <a:t>  roles:</a:t>
            </a:r>
          </a:p>
          <a:p>
            <a:r>
              <a:rPr kumimoji="1" lang="en-US" altLang="ja-JP" sz="1200" b="1" kern="1200" dirty="0" smtClean="0">
                <a:solidFill>
                  <a:schemeClr val="tx1"/>
                </a:solidFill>
                <a:effectLst/>
                <a:latin typeface="Arial" charset="0"/>
                <a:ea typeface="ＭＳ Ｐゴシック" pitchFamily="50" charset="-128"/>
                <a:cs typeface="+mn-cs"/>
              </a:rPr>
              <a:t>    - common</a:t>
            </a:r>
          </a:p>
          <a:p>
            <a:r>
              <a:rPr kumimoji="1" lang="en-US" altLang="ja-JP" sz="1200" b="1" kern="1200" dirty="0" smtClean="0">
                <a:solidFill>
                  <a:schemeClr val="tx1"/>
                </a:solidFill>
                <a:effectLst/>
                <a:latin typeface="Arial" charset="0"/>
                <a:ea typeface="ＭＳ Ｐゴシック" pitchFamily="50" charset="-128"/>
                <a:cs typeface="+mn-cs"/>
              </a:rPr>
              <a:t>    - role: </a:t>
            </a:r>
            <a:r>
              <a:rPr kumimoji="1" lang="en-US" altLang="ja-JP" sz="1200" b="1" kern="1200" dirty="0" err="1" smtClean="0">
                <a:solidFill>
                  <a:schemeClr val="tx1"/>
                </a:solidFill>
                <a:effectLst/>
                <a:latin typeface="Arial" charset="0"/>
                <a:ea typeface="ＭＳ Ｐゴシック" pitchFamily="50" charset="-128"/>
                <a:cs typeface="+mn-cs"/>
              </a:rPr>
              <a:t>foo_app_instance</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vars</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dir</a:t>
            </a:r>
            <a:r>
              <a:rPr kumimoji="1" lang="en-US" altLang="ja-JP" sz="1200" b="1" kern="1200" dirty="0" smtClean="0">
                <a:solidFill>
                  <a:schemeClr val="tx1"/>
                </a:solidFill>
                <a:effectLst/>
                <a:latin typeface="Arial" charset="0"/>
                <a:ea typeface="ＭＳ Ｐゴシック" pitchFamily="50" charset="-128"/>
                <a:cs typeface="+mn-cs"/>
              </a:rPr>
              <a:t>: '/opt/a'</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app_port</a:t>
            </a:r>
            <a:r>
              <a:rPr kumimoji="1" lang="en-US" altLang="ja-JP" sz="1200" b="1" kern="1200" dirty="0" smtClean="0">
                <a:solidFill>
                  <a:schemeClr val="tx1"/>
                </a:solidFill>
                <a:effectLst/>
                <a:latin typeface="Arial" charset="0"/>
                <a:ea typeface="ＭＳ Ｐゴシック" pitchFamily="50" charset="-128"/>
                <a:cs typeface="+mn-cs"/>
              </a:rPr>
              <a:t>: 5000</a:t>
            </a:r>
          </a:p>
          <a:p>
            <a:r>
              <a:rPr kumimoji="1" lang="en-US" altLang="ja-JP" sz="1200" b="1" kern="1200" dirty="0" smtClean="0">
                <a:solidFill>
                  <a:schemeClr val="tx1"/>
                </a:solidFill>
                <a:effectLst/>
                <a:latin typeface="Arial" charset="0"/>
                <a:ea typeface="ＭＳ Ｐゴシック" pitchFamily="50" charset="-128"/>
                <a:cs typeface="+mn-cs"/>
              </a:rPr>
              <a:t>    - role: </a:t>
            </a:r>
            <a:r>
              <a:rPr kumimoji="1" lang="en-US" altLang="ja-JP" sz="1200" b="1" kern="1200" dirty="0" err="1" smtClean="0">
                <a:solidFill>
                  <a:schemeClr val="tx1"/>
                </a:solidFill>
                <a:effectLst/>
                <a:latin typeface="Arial" charset="0"/>
                <a:ea typeface="ＭＳ Ｐゴシック" pitchFamily="50" charset="-128"/>
                <a:cs typeface="+mn-cs"/>
              </a:rPr>
              <a:t>foo_app_instance</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vars</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dir</a:t>
            </a:r>
            <a:r>
              <a:rPr kumimoji="1" lang="en-US" altLang="ja-JP" sz="1200" b="1" kern="1200" dirty="0" smtClean="0">
                <a:solidFill>
                  <a:schemeClr val="tx1"/>
                </a:solidFill>
                <a:effectLst/>
                <a:latin typeface="Arial" charset="0"/>
                <a:ea typeface="ＭＳ Ｐゴシック" pitchFamily="50" charset="-128"/>
                <a:cs typeface="+mn-cs"/>
              </a:rPr>
              <a:t>: '/opt/b'</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app_port</a:t>
            </a:r>
            <a:r>
              <a:rPr kumimoji="1" lang="en-US" altLang="ja-JP" sz="1200" b="1" kern="1200" dirty="0" smtClean="0">
                <a:solidFill>
                  <a:schemeClr val="tx1"/>
                </a:solidFill>
                <a:effectLst/>
                <a:latin typeface="Arial" charset="0"/>
                <a:ea typeface="ＭＳ Ｐゴシック" pitchFamily="50" charset="-128"/>
                <a:cs typeface="+mn-cs"/>
              </a:rPr>
              <a:t>: 5001</a:t>
            </a: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変数とかも渡せる（新しい呼び方）</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hosts: webservers</a:t>
            </a:r>
          </a:p>
          <a:p>
            <a:r>
              <a:rPr kumimoji="1" lang="en-US" altLang="ja-JP" sz="1200" b="1" kern="1200" dirty="0" smtClean="0">
                <a:solidFill>
                  <a:schemeClr val="tx1"/>
                </a:solidFill>
                <a:effectLst/>
                <a:latin typeface="Arial" charset="0"/>
                <a:ea typeface="ＭＳ Ｐゴシック" pitchFamily="50" charset="-128"/>
                <a:cs typeface="+mn-cs"/>
              </a:rPr>
              <a:t>  tasks:</a:t>
            </a:r>
          </a:p>
          <a:p>
            <a:r>
              <a:rPr kumimoji="1" lang="en-US" altLang="ja-JP" sz="1200" b="1" kern="1200" dirty="0" smtClean="0">
                <a:solidFill>
                  <a:schemeClr val="tx1"/>
                </a:solidFill>
                <a:effectLst/>
                <a:latin typeface="Arial" charset="0"/>
                <a:ea typeface="ＭＳ Ｐゴシック" pitchFamily="50" charset="-128"/>
                <a:cs typeface="+mn-cs"/>
              </a:rPr>
              <a:t>  - </a:t>
            </a:r>
            <a:r>
              <a:rPr kumimoji="1" lang="en-US" altLang="ja-JP" sz="1200" b="1" kern="1200" dirty="0" err="1" smtClean="0">
                <a:solidFill>
                  <a:schemeClr val="tx1"/>
                </a:solidFill>
                <a:effectLst/>
                <a:latin typeface="Arial" charset="0"/>
                <a:ea typeface="ＭＳ Ｐゴシック" pitchFamily="50" charset="-128"/>
                <a:cs typeface="+mn-cs"/>
              </a:rPr>
              <a:t>include_role</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name: </a:t>
            </a:r>
            <a:r>
              <a:rPr kumimoji="1" lang="en-US" altLang="ja-JP" sz="1200" b="1" kern="1200" dirty="0" err="1" smtClean="0">
                <a:solidFill>
                  <a:schemeClr val="tx1"/>
                </a:solidFill>
                <a:effectLst/>
                <a:latin typeface="Arial" charset="0"/>
                <a:ea typeface="ＭＳ Ｐゴシック" pitchFamily="50" charset="-128"/>
                <a:cs typeface="+mn-cs"/>
              </a:rPr>
              <a:t>foo_app_instance</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vars</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dir</a:t>
            </a:r>
            <a:r>
              <a:rPr kumimoji="1" lang="en-US" altLang="ja-JP" sz="1200" b="1" kern="1200" dirty="0" smtClean="0">
                <a:solidFill>
                  <a:schemeClr val="tx1"/>
                </a:solidFill>
                <a:effectLst/>
                <a:latin typeface="Arial" charset="0"/>
                <a:ea typeface="ＭＳ Ｐゴシック" pitchFamily="50" charset="-128"/>
                <a:cs typeface="+mn-cs"/>
              </a:rPr>
              <a:t>: '/opt/a'</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app_port</a:t>
            </a:r>
            <a:r>
              <a:rPr kumimoji="1" lang="en-US" altLang="ja-JP" sz="1200" b="1" kern="1200" dirty="0" smtClean="0">
                <a:solidFill>
                  <a:schemeClr val="tx1"/>
                </a:solidFill>
                <a:effectLst/>
                <a:latin typeface="Arial" charset="0"/>
                <a:ea typeface="ＭＳ Ｐゴシック" pitchFamily="50" charset="-128"/>
                <a:cs typeface="+mn-cs"/>
              </a:rPr>
              <a:t>: 5000</a:t>
            </a:r>
          </a:p>
          <a:p>
            <a:r>
              <a:rPr kumimoji="1" lang="en-US" altLang="ja-JP" sz="1200" b="1" kern="1200" dirty="0" smtClean="0">
                <a:solidFill>
                  <a:schemeClr val="tx1"/>
                </a:solidFill>
                <a:effectLst/>
                <a:latin typeface="Arial" charset="0"/>
                <a:ea typeface="ＭＳ Ｐゴシック" pitchFamily="50" charset="-128"/>
                <a:cs typeface="+mn-cs"/>
              </a:rPr>
              <a:t>  ...</a:t>
            </a: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その他の詳しいやり方は下記を参照</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https://docs.ansible.com/ansible/2.6/user_guide/playbooks_reuse_roles.html#using-roles</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82</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補足：プレイブック作成時に大事な事</a:t>
            </a:r>
          </a:p>
          <a:p>
            <a:r>
              <a:rPr kumimoji="1" lang="ja-JP" altLang="en-US" sz="1200" b="1" kern="1200" dirty="0" smtClean="0">
                <a:solidFill>
                  <a:schemeClr val="tx1"/>
                </a:solidFill>
                <a:effectLst/>
                <a:latin typeface="Arial" charset="0"/>
                <a:ea typeface="ＭＳ Ｐゴシック" pitchFamily="50" charset="-128"/>
                <a:cs typeface="+mn-cs"/>
              </a:rPr>
              <a:t>* 肥大化させない</a:t>
            </a:r>
          </a:p>
          <a:p>
            <a:r>
              <a:rPr kumimoji="1" lang="ja-JP" altLang="en-US" sz="1200" b="1" kern="1200" dirty="0" smtClean="0">
                <a:solidFill>
                  <a:schemeClr val="tx1"/>
                </a:solidFill>
                <a:effectLst/>
                <a:latin typeface="Arial" charset="0"/>
                <a:ea typeface="ＭＳ Ｐゴシック" pitchFamily="50" charset="-128"/>
                <a:cs typeface="+mn-cs"/>
              </a:rPr>
              <a:t>* 依存関係は</a:t>
            </a:r>
            <a:r>
              <a:rPr kumimoji="1" lang="ja-JP" altLang="en-US" sz="1200" b="1" kern="1200" dirty="0" err="1" smtClean="0">
                <a:solidFill>
                  <a:schemeClr val="tx1"/>
                </a:solidFill>
                <a:effectLst/>
                <a:latin typeface="Arial" charset="0"/>
                <a:ea typeface="ＭＳ Ｐゴシック" pitchFamily="50" charset="-128"/>
                <a:cs typeface="+mn-cs"/>
              </a:rPr>
              <a:t>最小限のに抑える</a:t>
            </a:r>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 意図に沿った場所で変数定義を行う</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YAML</a:t>
            </a:r>
            <a:r>
              <a:rPr kumimoji="1" lang="ja-JP" altLang="en-US" sz="1200" b="1" kern="1200" dirty="0" smtClean="0">
                <a:solidFill>
                  <a:schemeClr val="tx1"/>
                </a:solidFill>
                <a:effectLst/>
                <a:latin typeface="Arial" charset="0"/>
                <a:ea typeface="ＭＳ Ｐゴシック" pitchFamily="50" charset="-128"/>
                <a:cs typeface="+mn-cs"/>
              </a:rPr>
              <a:t>の書式ルールを定める</a:t>
            </a:r>
            <a:endParaRPr kumimoji="1" lang="en-US" altLang="ja-JP" sz="1200" b="1" kern="1200" dirty="0" smtClean="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83</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 </a:t>
            </a:r>
            <a:r>
              <a:rPr kumimoji="1" lang="ja-JP" altLang="en-US" dirty="0" smtClean="0"/>
              <a:t>実践編：パターン毎のプレイブックサンプルを紹介</a:t>
            </a:r>
          </a:p>
          <a:p>
            <a:endParaRPr kumimoji="1" lang="ja-JP" altLang="en-US" dirty="0" smtClean="0"/>
          </a:p>
          <a:p>
            <a:r>
              <a:rPr kumimoji="1" lang="ja-JP" altLang="en-US" dirty="0" smtClean="0"/>
              <a:t>ここまでで基本的な書き方は大体わかったと思います。</a:t>
            </a:r>
          </a:p>
          <a:p>
            <a:r>
              <a:rPr kumimoji="1" lang="ja-JP" altLang="en-US" dirty="0" smtClean="0"/>
              <a:t>ここからは、いくつかサンプルを紹介します。</a:t>
            </a:r>
          </a:p>
          <a:p>
            <a:endParaRPr kumimoji="1" lang="ja-JP" altLang="en-US" dirty="0" smtClean="0"/>
          </a:p>
          <a:p>
            <a:r>
              <a:rPr kumimoji="1" lang="ja-JP" altLang="en-US" dirty="0" smtClean="0"/>
              <a:t>また、</a:t>
            </a:r>
            <a:r>
              <a:rPr kumimoji="1" lang="en-US" altLang="ja-JP" dirty="0" smtClean="0"/>
              <a:t>Ansible</a:t>
            </a:r>
            <a:r>
              <a:rPr kumimoji="1" lang="ja-JP" altLang="en-US" dirty="0" smtClean="0"/>
              <a:t>全体では下記の全領域をカバーしていますが、</a:t>
            </a:r>
          </a:p>
          <a:p>
            <a:r>
              <a:rPr kumimoji="1" lang="ja-JP" altLang="en-US" dirty="0" smtClean="0"/>
              <a:t>今回は「</a:t>
            </a:r>
            <a:r>
              <a:rPr kumimoji="1" lang="en-US" altLang="ja-JP" dirty="0" smtClean="0"/>
              <a:t>Configuration(</a:t>
            </a:r>
            <a:r>
              <a:rPr kumimoji="1" lang="ja-JP" altLang="en-US" dirty="0" smtClean="0"/>
              <a:t>ミドルのインストール</a:t>
            </a:r>
            <a:r>
              <a:rPr kumimoji="1" lang="en-US" altLang="ja-JP" dirty="0" smtClean="0"/>
              <a:t>)</a:t>
            </a:r>
            <a:r>
              <a:rPr kumimoji="1" lang="ja-JP" altLang="en-US" dirty="0" smtClean="0"/>
              <a:t>」と、「</a:t>
            </a:r>
            <a:r>
              <a:rPr kumimoji="1" lang="en-US" altLang="ja-JP" dirty="0" smtClean="0"/>
              <a:t>Orchestration(</a:t>
            </a:r>
            <a:r>
              <a:rPr kumimoji="1" lang="ja-JP" altLang="en-US" dirty="0" smtClean="0"/>
              <a:t>アプリのデプロイ</a:t>
            </a:r>
            <a:r>
              <a:rPr kumimoji="1" lang="en-US" altLang="ja-JP" dirty="0" smtClean="0"/>
              <a:t>)</a:t>
            </a:r>
            <a:r>
              <a:rPr kumimoji="1" lang="ja-JP" altLang="en-US" dirty="0" smtClean="0"/>
              <a:t>」の部分のみ、サンプルを紹介します。</a:t>
            </a:r>
          </a:p>
          <a:p>
            <a:endParaRPr kumimoji="1" lang="ja-JP" altLang="en-US" dirty="0" smtClean="0"/>
          </a:p>
          <a:p>
            <a:r>
              <a:rPr kumimoji="1" lang="en-US" altLang="ja-JP" dirty="0" smtClean="0"/>
              <a:t>### </a:t>
            </a:r>
            <a:r>
              <a:rPr kumimoji="1" lang="ja-JP" altLang="en-US" dirty="0" smtClean="0"/>
              <a:t>メモ：っていうかもう</a:t>
            </a:r>
            <a:r>
              <a:rPr kumimoji="1" lang="en-US" altLang="ja-JP" dirty="0" smtClean="0"/>
              <a:t>Galaxy</a:t>
            </a:r>
            <a:r>
              <a:rPr kumimoji="1" lang="ja-JP" altLang="en-US" dirty="0" smtClean="0"/>
              <a:t>とかのサンプル紹介でいいじゃ</a:t>
            </a:r>
            <a:r>
              <a:rPr kumimoji="1" lang="ja-JP" altLang="en-US" dirty="0" err="1" smtClean="0"/>
              <a:t>んって</a:t>
            </a:r>
            <a:r>
              <a:rPr kumimoji="1" lang="ja-JP" altLang="en-US" dirty="0" smtClean="0"/>
              <a:t>なった。</a:t>
            </a:r>
          </a:p>
          <a:p>
            <a:r>
              <a:rPr kumimoji="1" lang="en-US" altLang="ja-JP" dirty="0" smtClean="0"/>
              <a:t>### </a:t>
            </a:r>
            <a:r>
              <a:rPr kumimoji="1" lang="ja-JP" altLang="en-US" dirty="0" smtClean="0"/>
              <a:t>（</a:t>
            </a:r>
            <a:r>
              <a:rPr kumimoji="1" lang="ja-JP" altLang="en-US" dirty="0" err="1" smtClean="0"/>
              <a:t>めんど</a:t>
            </a:r>
            <a:r>
              <a:rPr kumimoji="1" lang="ja-JP" altLang="en-US" dirty="0" smtClean="0"/>
              <a:t>くさくなったわけではない。断じてない。）</a:t>
            </a:r>
          </a:p>
        </p:txBody>
      </p:sp>
      <p:sp>
        <p:nvSpPr>
          <p:cNvPr id="4" name="フッター プレースホルダー 3"/>
          <p:cNvSpPr>
            <a:spLocks noGrp="1"/>
          </p:cNvSpPr>
          <p:nvPr>
            <p:ph type="ftr" sz="quarter" idx="10"/>
          </p:nvPr>
        </p:nvSpPr>
        <p:spPr/>
        <p:txBody>
          <a:bodyPr/>
          <a:lstStyle/>
          <a:p>
            <a:r>
              <a:rPr lang="en-US" altLang="ja-JP" smtClean="0"/>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84</a:t>
            </a:fld>
            <a:endParaRPr lang="en-US" altLang="ja-JP"/>
          </a:p>
        </p:txBody>
      </p:sp>
    </p:spTree>
    <p:extLst>
      <p:ext uri="{BB962C8B-B14F-4D97-AF65-F5344CB8AC3E}">
        <p14:creationId xmlns:p14="http://schemas.microsoft.com/office/powerpoint/2010/main" val="200045002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BootStrapping</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マシンに</a:t>
            </a:r>
            <a:r>
              <a:rPr kumimoji="1" lang="en-US" altLang="ja-JP" sz="1200" b="1" kern="1200" dirty="0" smtClean="0">
                <a:solidFill>
                  <a:schemeClr val="tx1"/>
                </a:solidFill>
                <a:effectLst/>
                <a:latin typeface="Arial" charset="0"/>
                <a:ea typeface="ＭＳ Ｐゴシック" pitchFamily="50" charset="-128"/>
                <a:cs typeface="+mn-cs"/>
              </a:rPr>
              <a:t>OS</a:t>
            </a:r>
            <a:r>
              <a:rPr kumimoji="1" lang="ja-JP" altLang="en-US" sz="1200" b="1" kern="1200" dirty="0" smtClean="0">
                <a:solidFill>
                  <a:schemeClr val="tx1"/>
                </a:solidFill>
                <a:effectLst/>
                <a:latin typeface="Arial" charset="0"/>
                <a:ea typeface="ＭＳ Ｐゴシック" pitchFamily="50" charset="-128"/>
                <a:cs typeface="+mn-cs"/>
              </a:rPr>
              <a:t>をインストールし、</a:t>
            </a:r>
            <a:r>
              <a:rPr kumimoji="1" lang="en-US" altLang="ja-JP" sz="1200" b="1" kern="1200" dirty="0" smtClean="0">
                <a:solidFill>
                  <a:schemeClr val="tx1"/>
                </a:solidFill>
                <a:effectLst/>
                <a:latin typeface="Arial" charset="0"/>
                <a:ea typeface="ＭＳ Ｐゴシック" pitchFamily="50" charset="-128"/>
                <a:cs typeface="+mn-cs"/>
              </a:rPr>
              <a:t>OS</a:t>
            </a:r>
            <a:r>
              <a:rPr kumimoji="1" lang="ja-JP" altLang="en-US" sz="1200" b="1" kern="1200" dirty="0" smtClean="0">
                <a:solidFill>
                  <a:schemeClr val="tx1"/>
                </a:solidFill>
                <a:effectLst/>
                <a:latin typeface="Arial" charset="0"/>
                <a:ea typeface="ＭＳ Ｐゴシック" pitchFamily="50" charset="-128"/>
                <a:cs typeface="+mn-cs"/>
              </a:rPr>
              <a:t>が起動完了するまでのレイヤです。</a:t>
            </a:r>
          </a:p>
          <a:p>
            <a:r>
              <a:rPr kumimoji="1" lang="ja-JP" altLang="en-US" sz="1200" b="1" kern="1200" dirty="0" smtClean="0">
                <a:solidFill>
                  <a:schemeClr val="tx1"/>
                </a:solidFill>
                <a:effectLst/>
                <a:latin typeface="Arial" charset="0"/>
                <a:ea typeface="ＭＳ Ｐゴシック" pitchFamily="50" charset="-128"/>
                <a:cs typeface="+mn-cs"/>
              </a:rPr>
              <a:t>物理環境では、マシンの起動、</a:t>
            </a:r>
            <a:r>
              <a:rPr kumimoji="1" lang="en-US" altLang="ja-JP" sz="1200" b="1" kern="1200" dirty="0" smtClean="0">
                <a:solidFill>
                  <a:schemeClr val="tx1"/>
                </a:solidFill>
                <a:effectLst/>
                <a:latin typeface="Arial" charset="0"/>
                <a:ea typeface="ＭＳ Ｐゴシック" pitchFamily="50" charset="-128"/>
                <a:cs typeface="+mn-cs"/>
              </a:rPr>
              <a:t>OS</a:t>
            </a:r>
            <a:r>
              <a:rPr kumimoji="1" lang="ja-JP" altLang="en-US" sz="1200" b="1" kern="1200" dirty="0" smtClean="0">
                <a:solidFill>
                  <a:schemeClr val="tx1"/>
                </a:solidFill>
                <a:effectLst/>
                <a:latin typeface="Arial" charset="0"/>
                <a:ea typeface="ＭＳ Ｐゴシック" pitchFamily="50" charset="-128"/>
                <a:cs typeface="+mn-cs"/>
              </a:rPr>
              <a:t>のインストール、立ち上げまでが該当します。</a:t>
            </a:r>
          </a:p>
          <a:p>
            <a:r>
              <a:rPr kumimoji="1" lang="ja-JP" altLang="en-US" sz="1200" b="1" kern="1200" dirty="0" smtClean="0">
                <a:solidFill>
                  <a:schemeClr val="tx1"/>
                </a:solidFill>
                <a:effectLst/>
                <a:latin typeface="Arial" charset="0"/>
                <a:ea typeface="ＭＳ Ｐゴシック" pitchFamily="50" charset="-128"/>
                <a:cs typeface="+mn-cs"/>
              </a:rPr>
              <a:t>仮想環境では、</a:t>
            </a:r>
            <a:r>
              <a:rPr kumimoji="1" lang="en-US" altLang="ja-JP" sz="1200" b="1" kern="1200" dirty="0" smtClean="0">
                <a:solidFill>
                  <a:schemeClr val="tx1"/>
                </a:solidFill>
                <a:effectLst/>
                <a:latin typeface="Arial" charset="0"/>
                <a:ea typeface="ＭＳ Ｐゴシック" pitchFamily="50" charset="-128"/>
                <a:cs typeface="+mn-cs"/>
              </a:rPr>
              <a:t>OS</a:t>
            </a:r>
            <a:r>
              <a:rPr kumimoji="1" lang="ja-JP" altLang="en-US" sz="1200" b="1" kern="1200" dirty="0" smtClean="0">
                <a:solidFill>
                  <a:schemeClr val="tx1"/>
                </a:solidFill>
                <a:effectLst/>
                <a:latin typeface="Arial" charset="0"/>
                <a:ea typeface="ＭＳ Ｐゴシック" pitchFamily="50" charset="-128"/>
                <a:cs typeface="+mn-cs"/>
              </a:rPr>
              <a:t>イメージからの</a:t>
            </a:r>
            <a:r>
              <a:rPr kumimoji="1" lang="en-US" altLang="ja-JP" sz="1200" b="1" kern="1200" dirty="0" smtClean="0">
                <a:solidFill>
                  <a:schemeClr val="tx1"/>
                </a:solidFill>
                <a:effectLst/>
                <a:latin typeface="Arial" charset="0"/>
                <a:ea typeface="ＭＳ Ｐゴシック" pitchFamily="50" charset="-128"/>
                <a:cs typeface="+mn-cs"/>
              </a:rPr>
              <a:t>VM</a:t>
            </a:r>
            <a:r>
              <a:rPr kumimoji="1" lang="ja-JP" altLang="en-US" sz="1200" b="1" kern="1200" dirty="0" smtClean="0">
                <a:solidFill>
                  <a:schemeClr val="tx1"/>
                </a:solidFill>
                <a:effectLst/>
                <a:latin typeface="Arial" charset="0"/>
                <a:ea typeface="ＭＳ Ｐゴシック" pitchFamily="50" charset="-128"/>
                <a:cs typeface="+mn-cs"/>
              </a:rPr>
              <a:t>の起動までが該当します。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Configuration</a:t>
            </a:r>
          </a:p>
          <a:p>
            <a:r>
              <a:rPr kumimoji="1" lang="en-US" altLang="ja-JP" sz="1200" b="1" kern="1200" dirty="0" smtClean="0">
                <a:solidFill>
                  <a:schemeClr val="tx1"/>
                </a:solidFill>
                <a:effectLst/>
                <a:latin typeface="Arial" charset="0"/>
                <a:ea typeface="ＭＳ Ｐゴシック" pitchFamily="50" charset="-128"/>
                <a:cs typeface="+mn-cs"/>
              </a:rPr>
              <a:t>OS</a:t>
            </a:r>
            <a:r>
              <a:rPr kumimoji="1" lang="ja-JP" altLang="en-US" sz="1200" b="1" kern="1200" dirty="0" smtClean="0">
                <a:solidFill>
                  <a:schemeClr val="tx1"/>
                </a:solidFill>
                <a:effectLst/>
                <a:latin typeface="Arial" charset="0"/>
                <a:ea typeface="ＭＳ Ｐゴシック" pitchFamily="50" charset="-128"/>
                <a:cs typeface="+mn-cs"/>
              </a:rPr>
              <a:t>を立ち上げた後に、各種の</a:t>
            </a:r>
            <a:r>
              <a:rPr kumimoji="1" lang="en-US" altLang="ja-JP" sz="1200" b="1" kern="1200" dirty="0" smtClean="0">
                <a:solidFill>
                  <a:schemeClr val="tx1"/>
                </a:solidFill>
                <a:effectLst/>
                <a:latin typeface="Arial" charset="0"/>
                <a:ea typeface="ＭＳ Ｐゴシック" pitchFamily="50" charset="-128"/>
                <a:cs typeface="+mn-cs"/>
              </a:rPr>
              <a:t>OS</a:t>
            </a:r>
            <a:r>
              <a:rPr kumimoji="1" lang="ja-JP" altLang="en-US" sz="1200" b="1" kern="1200" dirty="0" smtClean="0">
                <a:solidFill>
                  <a:schemeClr val="tx1"/>
                </a:solidFill>
                <a:effectLst/>
                <a:latin typeface="Arial" charset="0"/>
                <a:ea typeface="ＭＳ Ｐゴシック" pitchFamily="50" charset="-128"/>
                <a:cs typeface="+mn-cs"/>
              </a:rPr>
              <a:t>の初期設定や、ミドルウェアのインストール、設定等を行うレイヤです。</a:t>
            </a:r>
          </a:p>
          <a:p>
            <a:r>
              <a:rPr kumimoji="1" lang="en-US" altLang="ja-JP" sz="1200" b="1" kern="1200" dirty="0" smtClean="0">
                <a:solidFill>
                  <a:schemeClr val="tx1"/>
                </a:solidFill>
                <a:effectLst/>
                <a:latin typeface="Arial" charset="0"/>
                <a:ea typeface="ＭＳ Ｐゴシック" pitchFamily="50" charset="-128"/>
                <a:cs typeface="+mn-cs"/>
              </a:rPr>
              <a:t>Ansible</a:t>
            </a:r>
            <a:r>
              <a:rPr kumimoji="1" lang="ja-JP" altLang="en-US" sz="1200" b="1" kern="1200" dirty="0" smtClean="0">
                <a:solidFill>
                  <a:schemeClr val="tx1"/>
                </a:solidFill>
                <a:effectLst/>
                <a:latin typeface="Arial" charset="0"/>
                <a:ea typeface="ＭＳ Ｐゴシック" pitchFamily="50" charset="-128"/>
                <a:cs typeface="+mn-cs"/>
              </a:rPr>
              <a:t>は主としてこのレイヤのツールとして紹介されることが多いです。（が、実は全部のレイヤーに対応しています。）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Orchestration</a:t>
            </a:r>
          </a:p>
          <a:p>
            <a:r>
              <a:rPr kumimoji="1" lang="ja-JP" altLang="en-US" sz="1200" b="1" kern="1200" dirty="0" smtClean="0">
                <a:solidFill>
                  <a:schemeClr val="tx1"/>
                </a:solidFill>
                <a:effectLst/>
                <a:latin typeface="Arial" charset="0"/>
                <a:ea typeface="ＭＳ Ｐゴシック" pitchFamily="50" charset="-128"/>
                <a:cs typeface="+mn-cs"/>
              </a:rPr>
              <a:t>複数のサーバやアプリを連携させ、サービスとして稼働させるまでのレイヤです。</a:t>
            </a:r>
          </a:p>
          <a:p>
            <a:r>
              <a:rPr kumimoji="1" lang="ja-JP" altLang="en-US" sz="1200" b="1" kern="1200" dirty="0" smtClean="0">
                <a:solidFill>
                  <a:schemeClr val="tx1"/>
                </a:solidFill>
                <a:effectLst/>
                <a:latin typeface="Arial" charset="0"/>
                <a:ea typeface="ＭＳ Ｐゴシック" pitchFamily="50" charset="-128"/>
                <a:cs typeface="+mn-cs"/>
              </a:rPr>
              <a:t>例えば、アプリのデプロイやミドルのクラスタ構成設定、等を含みます。</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85</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ミドルのインストール</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Java</a:t>
            </a:r>
            <a:r>
              <a:rPr kumimoji="1" lang="ja-JP" altLang="en-US" sz="1200" b="1" kern="1200" dirty="0" smtClean="0">
                <a:solidFill>
                  <a:schemeClr val="tx1"/>
                </a:solidFill>
                <a:effectLst/>
                <a:latin typeface="Arial" charset="0"/>
                <a:ea typeface="ＭＳ Ｐゴシック" pitchFamily="50" charset="-128"/>
                <a:cs typeface="+mn-cs"/>
              </a:rPr>
              <a:t>のインストール</a:t>
            </a:r>
          </a:p>
          <a:p>
            <a:r>
              <a:rPr kumimoji="1" lang="en-US" altLang="ja-JP" sz="1200" b="1" kern="1200" dirty="0" smtClean="0">
                <a:solidFill>
                  <a:schemeClr val="tx1"/>
                </a:solidFill>
                <a:effectLst/>
                <a:latin typeface="Arial" charset="0"/>
                <a:ea typeface="ＭＳ Ｐゴシック" pitchFamily="50" charset="-128"/>
                <a:cs typeface="+mn-cs"/>
              </a:rPr>
              <a:t>Ansible </a:t>
            </a:r>
            <a:r>
              <a:rPr kumimoji="1" lang="en-US" altLang="ja-JP" sz="1200" b="1" kern="1200" dirty="0" err="1" smtClean="0">
                <a:solidFill>
                  <a:schemeClr val="tx1"/>
                </a:solidFill>
                <a:effectLst/>
                <a:latin typeface="Arial" charset="0"/>
                <a:ea typeface="ＭＳ Ｐゴシック" pitchFamily="50" charset="-128"/>
                <a:cs typeface="+mn-cs"/>
              </a:rPr>
              <a:t>Gralaxy</a:t>
            </a:r>
            <a:r>
              <a:rPr kumimoji="1" lang="ja-JP" altLang="en-US" sz="1200" b="1" kern="1200" dirty="0" smtClean="0">
                <a:solidFill>
                  <a:schemeClr val="tx1"/>
                </a:solidFill>
                <a:effectLst/>
                <a:latin typeface="Arial" charset="0"/>
                <a:ea typeface="ＭＳ Ｐゴシック" pitchFamily="50" charset="-128"/>
                <a:cs typeface="+mn-cs"/>
              </a:rPr>
              <a:t>より</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https://galaxy.ansible.com/geerlingguy/java</a:t>
            </a:r>
          </a:p>
          <a:p>
            <a:r>
              <a:rPr kumimoji="1" lang="en-US" altLang="ja-JP" sz="1200" b="1" kern="1200" dirty="0" smtClean="0">
                <a:solidFill>
                  <a:schemeClr val="tx1"/>
                </a:solidFill>
                <a:effectLst/>
                <a:latin typeface="Arial" charset="0"/>
                <a:ea typeface="ＭＳ Ｐゴシック" pitchFamily="50" charset="-128"/>
                <a:cs typeface="+mn-cs"/>
              </a:rPr>
              <a:t>* https://github.com/geerlingguy/ansible-role-java</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Tomcat</a:t>
            </a:r>
            <a:r>
              <a:rPr kumimoji="1" lang="ja-JP" altLang="en-US" sz="1200" b="1" kern="1200" dirty="0" smtClean="0">
                <a:solidFill>
                  <a:schemeClr val="tx1"/>
                </a:solidFill>
                <a:effectLst/>
                <a:latin typeface="Arial" charset="0"/>
                <a:ea typeface="ＭＳ Ｐゴシック" pitchFamily="50" charset="-128"/>
                <a:cs typeface="+mn-cs"/>
              </a:rPr>
              <a:t>のインストール</a:t>
            </a:r>
          </a:p>
          <a:p>
            <a:r>
              <a:rPr kumimoji="1" lang="en-US" altLang="ja-JP" sz="1200" b="1" kern="1200" dirty="0" smtClean="0">
                <a:solidFill>
                  <a:schemeClr val="tx1"/>
                </a:solidFill>
                <a:effectLst/>
                <a:latin typeface="Arial" charset="0"/>
                <a:ea typeface="ＭＳ Ｐゴシック" pitchFamily="50" charset="-128"/>
                <a:cs typeface="+mn-cs"/>
              </a:rPr>
              <a:t>Ansible </a:t>
            </a:r>
            <a:r>
              <a:rPr kumimoji="1" lang="en-US" altLang="ja-JP" sz="1200" b="1" kern="1200" dirty="0" err="1" smtClean="0">
                <a:solidFill>
                  <a:schemeClr val="tx1"/>
                </a:solidFill>
                <a:effectLst/>
                <a:latin typeface="Arial" charset="0"/>
                <a:ea typeface="ＭＳ Ｐゴシック" pitchFamily="50" charset="-128"/>
                <a:cs typeface="+mn-cs"/>
              </a:rPr>
              <a:t>Gralaxy</a:t>
            </a:r>
            <a:r>
              <a:rPr kumimoji="1" lang="ja-JP" altLang="en-US" sz="1200" b="1" kern="1200" dirty="0" smtClean="0">
                <a:solidFill>
                  <a:schemeClr val="tx1"/>
                </a:solidFill>
                <a:effectLst/>
                <a:latin typeface="Arial" charset="0"/>
                <a:ea typeface="ＭＳ Ｐゴシック" pitchFamily="50" charset="-128"/>
                <a:cs typeface="+mn-cs"/>
              </a:rPr>
              <a:t>より</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https://galaxy.ansible.com/idealista/tomcat-role</a:t>
            </a:r>
          </a:p>
          <a:p>
            <a:r>
              <a:rPr kumimoji="1" lang="en-US" altLang="ja-JP" sz="1200" b="1" kern="1200" dirty="0" smtClean="0">
                <a:solidFill>
                  <a:schemeClr val="tx1"/>
                </a:solidFill>
                <a:effectLst/>
                <a:latin typeface="Arial" charset="0"/>
                <a:ea typeface="ＭＳ Ｐゴシック" pitchFamily="50" charset="-128"/>
                <a:cs typeface="+mn-cs"/>
              </a:rPr>
              <a:t>* https://github.com/idealista/tomcat-role</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nginx</a:t>
            </a:r>
            <a:r>
              <a:rPr kumimoji="1" lang="ja-JP" altLang="en-US" sz="1200" b="1" kern="1200" dirty="0" smtClean="0">
                <a:solidFill>
                  <a:schemeClr val="tx1"/>
                </a:solidFill>
                <a:effectLst/>
                <a:latin typeface="Arial" charset="0"/>
                <a:ea typeface="ＭＳ Ｐゴシック" pitchFamily="50" charset="-128"/>
                <a:cs typeface="+mn-cs"/>
              </a:rPr>
              <a:t>のインストール</a:t>
            </a:r>
          </a:p>
          <a:p>
            <a:r>
              <a:rPr kumimoji="1" lang="en-US" altLang="ja-JP" sz="1200" b="1" kern="1200" dirty="0" smtClean="0">
                <a:solidFill>
                  <a:schemeClr val="tx1"/>
                </a:solidFill>
                <a:effectLst/>
                <a:latin typeface="Arial" charset="0"/>
                <a:ea typeface="ＭＳ Ｐゴシック" pitchFamily="50" charset="-128"/>
                <a:cs typeface="+mn-cs"/>
              </a:rPr>
              <a:t>Ansible </a:t>
            </a:r>
            <a:r>
              <a:rPr kumimoji="1" lang="en-US" altLang="ja-JP" sz="1200" b="1" kern="1200" dirty="0" err="1" smtClean="0">
                <a:solidFill>
                  <a:schemeClr val="tx1"/>
                </a:solidFill>
                <a:effectLst/>
                <a:latin typeface="Arial" charset="0"/>
                <a:ea typeface="ＭＳ Ｐゴシック" pitchFamily="50" charset="-128"/>
                <a:cs typeface="+mn-cs"/>
              </a:rPr>
              <a:t>Gralaxy</a:t>
            </a:r>
            <a:r>
              <a:rPr kumimoji="1" lang="ja-JP" altLang="en-US" sz="1200" b="1" kern="1200" dirty="0" smtClean="0">
                <a:solidFill>
                  <a:schemeClr val="tx1"/>
                </a:solidFill>
                <a:effectLst/>
                <a:latin typeface="Arial" charset="0"/>
                <a:ea typeface="ＭＳ Ｐゴシック" pitchFamily="50" charset="-128"/>
                <a:cs typeface="+mn-cs"/>
              </a:rPr>
              <a:t>より</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https://galaxy.ansible.com/geerlingguy/nginx</a:t>
            </a:r>
          </a:p>
          <a:p>
            <a:r>
              <a:rPr kumimoji="1" lang="en-US" altLang="ja-JP" sz="1200" b="1" kern="1200" dirty="0" smtClean="0">
                <a:solidFill>
                  <a:schemeClr val="tx1"/>
                </a:solidFill>
                <a:effectLst/>
                <a:latin typeface="Arial" charset="0"/>
                <a:ea typeface="ＭＳ Ｐゴシック" pitchFamily="50" charset="-128"/>
                <a:cs typeface="+mn-cs"/>
              </a:rPr>
              <a:t>* https://github.com/geerlingguy/ansible-role-nginx</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MySQL</a:t>
            </a:r>
            <a:r>
              <a:rPr kumimoji="1" lang="ja-JP" altLang="en-US" sz="1200" b="1" kern="1200" dirty="0" smtClean="0">
                <a:solidFill>
                  <a:schemeClr val="tx1"/>
                </a:solidFill>
                <a:effectLst/>
                <a:latin typeface="Arial" charset="0"/>
                <a:ea typeface="ＭＳ Ｐゴシック" pitchFamily="50" charset="-128"/>
                <a:cs typeface="+mn-cs"/>
              </a:rPr>
              <a:t>のインストール</a:t>
            </a:r>
          </a:p>
          <a:p>
            <a:r>
              <a:rPr kumimoji="1" lang="en-US" altLang="ja-JP" sz="1200" b="1" kern="1200" dirty="0" smtClean="0">
                <a:solidFill>
                  <a:schemeClr val="tx1"/>
                </a:solidFill>
                <a:effectLst/>
                <a:latin typeface="Arial" charset="0"/>
                <a:ea typeface="ＭＳ Ｐゴシック" pitchFamily="50" charset="-128"/>
                <a:cs typeface="+mn-cs"/>
              </a:rPr>
              <a:t>Ansible </a:t>
            </a:r>
            <a:r>
              <a:rPr kumimoji="1" lang="en-US" altLang="ja-JP" sz="1200" b="1" kern="1200" dirty="0" err="1" smtClean="0">
                <a:solidFill>
                  <a:schemeClr val="tx1"/>
                </a:solidFill>
                <a:effectLst/>
                <a:latin typeface="Arial" charset="0"/>
                <a:ea typeface="ＭＳ Ｐゴシック" pitchFamily="50" charset="-128"/>
                <a:cs typeface="+mn-cs"/>
              </a:rPr>
              <a:t>Gralaxy</a:t>
            </a:r>
            <a:r>
              <a:rPr kumimoji="1" lang="ja-JP" altLang="en-US" sz="1200" b="1" kern="1200" dirty="0" smtClean="0">
                <a:solidFill>
                  <a:schemeClr val="tx1"/>
                </a:solidFill>
                <a:effectLst/>
                <a:latin typeface="Arial" charset="0"/>
                <a:ea typeface="ＭＳ Ｐゴシック" pitchFamily="50" charset="-128"/>
                <a:cs typeface="+mn-cs"/>
              </a:rPr>
              <a:t>より</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https://galaxy.ansible.com/geerlingguy/mysql</a:t>
            </a:r>
          </a:p>
          <a:p>
            <a:r>
              <a:rPr kumimoji="1" lang="en-US" altLang="ja-JP" sz="1200" b="1" kern="1200" dirty="0" smtClean="0">
                <a:solidFill>
                  <a:schemeClr val="tx1"/>
                </a:solidFill>
                <a:effectLst/>
                <a:latin typeface="Arial" charset="0"/>
                <a:ea typeface="ＭＳ Ｐゴシック" pitchFamily="50" charset="-128"/>
                <a:cs typeface="+mn-cs"/>
              </a:rPr>
              <a:t>* https://github.com/geerlingguy/ansible-role-mysql</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86</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補足：</a:t>
            </a:r>
            <a:r>
              <a:rPr kumimoji="1" lang="en-US" altLang="ja-JP" sz="1200" b="1" kern="1200" dirty="0" smtClean="0">
                <a:solidFill>
                  <a:schemeClr val="tx1"/>
                </a:solidFill>
                <a:effectLst/>
                <a:latin typeface="Arial" charset="0"/>
                <a:ea typeface="ＭＳ Ｐゴシック" pitchFamily="50" charset="-128"/>
                <a:cs typeface="+mn-cs"/>
              </a:rPr>
              <a:t>Windows</a:t>
            </a:r>
            <a:r>
              <a:rPr kumimoji="1" lang="ja-JP" altLang="en-US" sz="1200" b="1" kern="1200" dirty="0" smtClean="0">
                <a:solidFill>
                  <a:schemeClr val="tx1"/>
                </a:solidFill>
                <a:effectLst/>
                <a:latin typeface="Arial" charset="0"/>
                <a:ea typeface="ＭＳ Ｐゴシック" pitchFamily="50" charset="-128"/>
                <a:cs typeface="+mn-cs"/>
              </a:rPr>
              <a:t>ターゲットノードで</a:t>
            </a:r>
            <a:r>
              <a:rPr kumimoji="1" lang="en-US" altLang="ja-JP" sz="1200" b="1" kern="1200" dirty="0" smtClean="0">
                <a:solidFill>
                  <a:schemeClr val="tx1"/>
                </a:solidFill>
                <a:effectLst/>
                <a:latin typeface="Arial" charset="0"/>
                <a:ea typeface="ＭＳ Ｐゴシック" pitchFamily="50" charset="-128"/>
                <a:cs typeface="+mn-cs"/>
              </a:rPr>
              <a:t>Ansible</a:t>
            </a:r>
          </a:p>
          <a:p>
            <a:r>
              <a:rPr kumimoji="1" lang="ja-JP" altLang="en-US" sz="1200" b="1" kern="1200" dirty="0" smtClean="0">
                <a:solidFill>
                  <a:schemeClr val="tx1"/>
                </a:solidFill>
                <a:effectLst/>
                <a:latin typeface="Arial" charset="0"/>
                <a:ea typeface="ＭＳ Ｐゴシック" pitchFamily="50" charset="-128"/>
                <a:cs typeface="+mn-cs"/>
              </a:rPr>
              <a:t>公式サイトとサンプルより</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https://docs.ansible.com/ansible/latest/user_guide/windows.html</a:t>
            </a:r>
          </a:p>
          <a:p>
            <a:r>
              <a:rPr kumimoji="1" lang="en-US" altLang="ja-JP" sz="1200" b="1" kern="1200" dirty="0" smtClean="0">
                <a:solidFill>
                  <a:schemeClr val="tx1"/>
                </a:solidFill>
                <a:effectLst/>
                <a:latin typeface="Arial" charset="0"/>
                <a:ea typeface="ＭＳ Ｐゴシック" pitchFamily="50" charset="-128"/>
                <a:cs typeface="+mn-cs"/>
              </a:rPr>
              <a:t>  * Windows</a:t>
            </a:r>
            <a:r>
              <a:rPr kumimoji="1" lang="ja-JP" altLang="en-US" sz="1200" b="1" kern="1200" dirty="0" smtClean="0">
                <a:solidFill>
                  <a:schemeClr val="tx1"/>
                </a:solidFill>
                <a:effectLst/>
                <a:latin typeface="Arial" charset="0"/>
                <a:ea typeface="ＭＳ Ｐゴシック" pitchFamily="50" charset="-128"/>
                <a:cs typeface="+mn-cs"/>
              </a:rPr>
              <a:t>をターゲットノードにする場合、ターゲットの</a:t>
            </a:r>
            <a:r>
              <a:rPr kumimoji="1" lang="en-US" altLang="ja-JP" sz="1200" b="1" kern="1200" dirty="0" smtClean="0">
                <a:solidFill>
                  <a:schemeClr val="tx1"/>
                </a:solidFill>
                <a:effectLst/>
                <a:latin typeface="Arial" charset="0"/>
                <a:ea typeface="ＭＳ Ｐゴシック" pitchFamily="50" charset="-128"/>
                <a:cs typeface="+mn-cs"/>
              </a:rPr>
              <a:t>OS</a:t>
            </a:r>
            <a:r>
              <a:rPr kumimoji="1" lang="ja-JP" altLang="en-US" sz="1200" b="1" kern="1200" dirty="0" smtClean="0">
                <a:solidFill>
                  <a:schemeClr val="tx1"/>
                </a:solidFill>
                <a:effectLst/>
                <a:latin typeface="Arial" charset="0"/>
                <a:ea typeface="ＭＳ Ｐゴシック" pitchFamily="50" charset="-128"/>
                <a:cs typeface="+mn-cs"/>
              </a:rPr>
              <a:t>上で各種の設定が必要</a:t>
            </a:r>
          </a:p>
          <a:p>
            <a:r>
              <a:rPr kumimoji="1" lang="ja-JP" altLang="en-US" sz="1200" b="1" kern="1200" dirty="0" smtClean="0">
                <a:solidFill>
                  <a:schemeClr val="tx1"/>
                </a:solidFill>
                <a:effectLst/>
                <a:latin typeface="Arial" charset="0"/>
                <a:ea typeface="ＭＳ Ｐゴシック" pitchFamily="50" charset="-128"/>
                <a:cs typeface="+mn-cs"/>
              </a:rPr>
              <a:t>  * この辺の前提条件やらセットアップ手順が記載されたマニュアル</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https://docs.ansible.com/ansible/2.6/modules/list_of_windows_modules.html</a:t>
            </a:r>
          </a:p>
          <a:p>
            <a:r>
              <a:rPr kumimoji="1" lang="en-US" altLang="ja-JP" sz="1200" b="1" kern="1200" dirty="0" smtClean="0">
                <a:solidFill>
                  <a:schemeClr val="tx1"/>
                </a:solidFill>
                <a:effectLst/>
                <a:latin typeface="Arial" charset="0"/>
                <a:ea typeface="ＭＳ Ｐゴシック" pitchFamily="50" charset="-128"/>
                <a:cs typeface="+mn-cs"/>
              </a:rPr>
              <a:t>  * Windows</a:t>
            </a:r>
            <a:r>
              <a:rPr kumimoji="1" lang="ja-JP" altLang="en-US" sz="1200" b="1" kern="1200" dirty="0" smtClean="0">
                <a:solidFill>
                  <a:schemeClr val="tx1"/>
                </a:solidFill>
                <a:effectLst/>
                <a:latin typeface="Arial" charset="0"/>
                <a:ea typeface="ＭＳ Ｐゴシック" pitchFamily="50" charset="-128"/>
                <a:cs typeface="+mn-cs"/>
              </a:rPr>
              <a:t>系のモジュールがかなりの分量提供されている</a:t>
            </a:r>
            <a:r>
              <a:rPr kumimoji="1" lang="en-US" altLang="ja-JP" sz="1200" b="1" kern="1200" dirty="0" smtClean="0">
                <a:solidFill>
                  <a:schemeClr val="tx1"/>
                </a:solidFill>
                <a:effectLst/>
                <a:latin typeface="Arial" charset="0"/>
                <a:ea typeface="ＭＳ Ｐゴシック" pitchFamily="50" charset="-128"/>
                <a:cs typeface="+mn-cs"/>
              </a:rPr>
              <a:t>(IIS</a:t>
            </a:r>
            <a:r>
              <a:rPr kumimoji="1" lang="ja-JP" altLang="en-US" sz="1200" b="1" kern="1200" dirty="0" smtClean="0">
                <a:solidFill>
                  <a:schemeClr val="tx1"/>
                </a:solidFill>
                <a:effectLst/>
                <a:latin typeface="Arial" charset="0"/>
                <a:ea typeface="ＭＳ Ｐゴシック" pitchFamily="50" charset="-128"/>
                <a:cs typeface="+mn-cs"/>
              </a:rPr>
              <a:t>の設定やアプリデプロイも存在</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https://github.com/ansible/ansible-examples/tree/master/windows</a:t>
            </a:r>
          </a:p>
          <a:p>
            <a:r>
              <a:rPr kumimoji="1" lang="en-US" altLang="ja-JP" sz="1200" b="1" kern="1200" dirty="0" smtClean="0">
                <a:solidFill>
                  <a:schemeClr val="tx1"/>
                </a:solidFill>
                <a:effectLst/>
                <a:latin typeface="Arial" charset="0"/>
                <a:ea typeface="ＭＳ Ｐゴシック" pitchFamily="50" charset="-128"/>
                <a:cs typeface="+mn-cs"/>
              </a:rPr>
              <a:t>  * Windows</a:t>
            </a:r>
            <a:r>
              <a:rPr kumimoji="1" lang="ja-JP" altLang="en-US" sz="1200" b="1" kern="1200" dirty="0" smtClean="0">
                <a:solidFill>
                  <a:schemeClr val="tx1"/>
                </a:solidFill>
                <a:effectLst/>
                <a:latin typeface="Arial" charset="0"/>
                <a:ea typeface="ＭＳ Ｐゴシック" pitchFamily="50" charset="-128"/>
                <a:cs typeface="+mn-cs"/>
              </a:rPr>
              <a:t>系の構成管理のサンプル</a:t>
            </a:r>
            <a:endParaRPr kumimoji="1" lang="en-US" altLang="ja-JP" sz="1200" b="1" kern="1200" dirty="0" smtClean="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87</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アプリのデプロイ</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パターン</a:t>
            </a:r>
            <a:r>
              <a:rPr kumimoji="1" lang="en-US" altLang="ja-JP" sz="1200" b="1" kern="1200" dirty="0" smtClean="0">
                <a:solidFill>
                  <a:schemeClr val="tx1"/>
                </a:solidFill>
                <a:effectLst/>
                <a:latin typeface="Arial" charset="0"/>
                <a:ea typeface="ＭＳ Ｐゴシック" pitchFamily="50" charset="-128"/>
                <a:cs typeface="+mn-cs"/>
              </a:rPr>
              <a:t>1</a:t>
            </a:r>
            <a:r>
              <a:rPr kumimoji="1" lang="ja-JP" altLang="en-US" sz="1200" b="1" kern="1200" dirty="0" smtClean="0">
                <a:solidFill>
                  <a:schemeClr val="tx1"/>
                </a:solidFill>
                <a:effectLst/>
                <a:latin typeface="Arial" charset="0"/>
                <a:ea typeface="ＭＳ Ｐゴシック" pitchFamily="50" charset="-128"/>
                <a:cs typeface="+mn-cs"/>
              </a:rPr>
              <a:t>：</a:t>
            </a:r>
            <a:r>
              <a:rPr kumimoji="1" lang="en-US" altLang="ja-JP" sz="1200" b="1" kern="1200" dirty="0" smtClean="0">
                <a:solidFill>
                  <a:schemeClr val="tx1"/>
                </a:solidFill>
                <a:effectLst/>
                <a:latin typeface="Arial" charset="0"/>
                <a:ea typeface="ＭＳ Ｐゴシック" pitchFamily="50" charset="-128"/>
                <a:cs typeface="+mn-cs"/>
              </a:rPr>
              <a:t>Java Servlet</a:t>
            </a:r>
            <a:r>
              <a:rPr kumimoji="1" lang="ja-JP" altLang="en-US" sz="1200" b="1" kern="1200" dirty="0" smtClean="0">
                <a:solidFill>
                  <a:schemeClr val="tx1"/>
                </a:solidFill>
                <a:effectLst/>
                <a:latin typeface="Arial" charset="0"/>
                <a:ea typeface="ＭＳ Ｐゴシック" pitchFamily="50" charset="-128"/>
                <a:cs typeface="+mn-cs"/>
              </a:rPr>
              <a:t>アプリをデプロイする</a:t>
            </a:r>
          </a:p>
          <a:p>
            <a:r>
              <a:rPr kumimoji="1" lang="en-US" altLang="ja-JP" sz="1200" b="1" kern="1200" dirty="0" smtClean="0">
                <a:solidFill>
                  <a:schemeClr val="tx1"/>
                </a:solidFill>
                <a:effectLst/>
                <a:latin typeface="Arial" charset="0"/>
                <a:ea typeface="ＭＳ Ｐゴシック" pitchFamily="50" charset="-128"/>
                <a:cs typeface="+mn-cs"/>
              </a:rPr>
              <a:t>Ansible </a:t>
            </a:r>
            <a:r>
              <a:rPr kumimoji="1" lang="en-US" altLang="ja-JP" sz="1200" b="1" kern="1200" dirty="0" err="1" smtClean="0">
                <a:solidFill>
                  <a:schemeClr val="tx1"/>
                </a:solidFill>
                <a:effectLst/>
                <a:latin typeface="Arial" charset="0"/>
                <a:ea typeface="ＭＳ Ｐゴシック" pitchFamily="50" charset="-128"/>
                <a:cs typeface="+mn-cs"/>
              </a:rPr>
              <a:t>Gralaxy</a:t>
            </a:r>
            <a:r>
              <a:rPr kumimoji="1" lang="ja-JP" altLang="en-US" sz="1200" b="1" kern="1200" dirty="0" smtClean="0">
                <a:solidFill>
                  <a:schemeClr val="tx1"/>
                </a:solidFill>
                <a:effectLst/>
                <a:latin typeface="Arial" charset="0"/>
                <a:ea typeface="ＭＳ Ｐゴシック" pitchFamily="50" charset="-128"/>
                <a:cs typeface="+mn-cs"/>
              </a:rPr>
              <a:t>より</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https://galaxy.ansible.com/idealista/tomcat-role</a:t>
            </a:r>
          </a:p>
          <a:p>
            <a:r>
              <a:rPr kumimoji="1" lang="en-US" altLang="ja-JP" sz="1200" b="1" kern="1200" dirty="0" smtClean="0">
                <a:solidFill>
                  <a:schemeClr val="tx1"/>
                </a:solidFill>
                <a:effectLst/>
                <a:latin typeface="Arial" charset="0"/>
                <a:ea typeface="ＭＳ Ｐゴシック" pitchFamily="50" charset="-128"/>
                <a:cs typeface="+mn-cs"/>
              </a:rPr>
              <a:t>* https://github.com/idealista/tomcat-role/blob/master/tasks/deploy.yml</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パターン</a:t>
            </a:r>
            <a:r>
              <a:rPr kumimoji="1" lang="en-US" altLang="ja-JP" sz="1200" b="1" kern="1200" dirty="0" smtClean="0">
                <a:solidFill>
                  <a:schemeClr val="tx1"/>
                </a:solidFill>
                <a:effectLst/>
                <a:latin typeface="Arial" charset="0"/>
                <a:ea typeface="ＭＳ Ｐゴシック" pitchFamily="50" charset="-128"/>
                <a:cs typeface="+mn-cs"/>
              </a:rPr>
              <a:t>2</a:t>
            </a:r>
            <a:r>
              <a:rPr kumimoji="1" lang="ja-JP" altLang="en-US" sz="1200" b="1" kern="1200" dirty="0" smtClean="0">
                <a:solidFill>
                  <a:schemeClr val="tx1"/>
                </a:solidFill>
                <a:effectLst/>
                <a:latin typeface="Arial" charset="0"/>
                <a:ea typeface="ＭＳ Ｐゴシック" pitchFamily="50" charset="-128"/>
                <a:cs typeface="+mn-cs"/>
              </a:rPr>
              <a:t>：</a:t>
            </a:r>
            <a:r>
              <a:rPr kumimoji="1" lang="en-US" altLang="ja-JP" sz="1200" b="1" kern="1200" dirty="0" smtClean="0">
                <a:solidFill>
                  <a:schemeClr val="tx1"/>
                </a:solidFill>
                <a:effectLst/>
                <a:latin typeface="Arial" charset="0"/>
                <a:ea typeface="ＭＳ Ｐゴシック" pitchFamily="50" charset="-128"/>
                <a:cs typeface="+mn-cs"/>
              </a:rPr>
              <a:t>Java Spring Boot</a:t>
            </a:r>
            <a:r>
              <a:rPr kumimoji="1" lang="ja-JP" altLang="en-US" sz="1200" b="1" kern="1200" dirty="0" smtClean="0">
                <a:solidFill>
                  <a:schemeClr val="tx1"/>
                </a:solidFill>
                <a:effectLst/>
                <a:latin typeface="Arial" charset="0"/>
                <a:ea typeface="ＭＳ Ｐゴシック" pitchFamily="50" charset="-128"/>
                <a:cs typeface="+mn-cs"/>
              </a:rPr>
              <a:t>アプリをデプロイする</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https://github.com/uzresk/ansible-spring-boot</a:t>
            </a:r>
          </a:p>
          <a:p>
            <a:r>
              <a:rPr kumimoji="1" lang="en-US" altLang="ja-JP" sz="1200" b="1" kern="1200" dirty="0" smtClean="0">
                <a:solidFill>
                  <a:schemeClr val="tx1"/>
                </a:solidFill>
                <a:effectLst/>
                <a:latin typeface="Arial" charset="0"/>
                <a:ea typeface="ＭＳ Ｐゴシック" pitchFamily="50" charset="-128"/>
                <a:cs typeface="+mn-cs"/>
              </a:rPr>
              <a:t>* https://github.com/remyma/ansible-springboot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パターン</a:t>
            </a:r>
            <a:r>
              <a:rPr kumimoji="1" lang="en-US" altLang="ja-JP" sz="1200" b="1" kern="1200" dirty="0" smtClean="0">
                <a:solidFill>
                  <a:schemeClr val="tx1"/>
                </a:solidFill>
                <a:effectLst/>
                <a:latin typeface="Arial" charset="0"/>
                <a:ea typeface="ＭＳ Ｐゴシック" pitchFamily="50" charset="-128"/>
                <a:cs typeface="+mn-cs"/>
              </a:rPr>
              <a:t>3</a:t>
            </a:r>
            <a:r>
              <a:rPr kumimoji="1" lang="ja-JP" altLang="en-US"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C#.Net</a:t>
            </a:r>
            <a:r>
              <a:rPr kumimoji="1" lang="en-US" altLang="ja-JP" sz="1200" b="1" kern="1200" dirty="0" smtClean="0">
                <a:solidFill>
                  <a:schemeClr val="tx1"/>
                </a:solidFill>
                <a:effectLst/>
                <a:latin typeface="Arial" charset="0"/>
                <a:ea typeface="ＭＳ Ｐゴシック" pitchFamily="50" charset="-128"/>
                <a:cs typeface="+mn-cs"/>
              </a:rPr>
              <a:t> ASPX</a:t>
            </a:r>
            <a:r>
              <a:rPr kumimoji="1" lang="ja-JP" altLang="en-US" sz="1200" b="1" kern="1200" dirty="0" smtClean="0">
                <a:solidFill>
                  <a:schemeClr val="tx1"/>
                </a:solidFill>
                <a:effectLst/>
                <a:latin typeface="Arial" charset="0"/>
                <a:ea typeface="ＭＳ Ｐゴシック" pitchFamily="50" charset="-128"/>
                <a:cs typeface="+mn-cs"/>
              </a:rPr>
              <a:t>アプリをデプロイする</a:t>
            </a:r>
          </a:p>
          <a:p>
            <a:r>
              <a:rPr kumimoji="1" lang="ja-JP" altLang="en-US" sz="1200" b="1" kern="1200" dirty="0" smtClean="0">
                <a:solidFill>
                  <a:schemeClr val="tx1"/>
                </a:solidFill>
                <a:effectLst/>
                <a:latin typeface="Arial" charset="0"/>
                <a:ea typeface="ＭＳ Ｐゴシック" pitchFamily="50" charset="-128"/>
                <a:cs typeface="+mn-cs"/>
              </a:rPr>
              <a:t>うーん、いいサンプルが見つからん</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err="1"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取り合えず保留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パターン</a:t>
            </a:r>
            <a:r>
              <a:rPr kumimoji="1" lang="en-US" altLang="ja-JP" sz="1200" b="1" kern="1200" dirty="0" smtClean="0">
                <a:solidFill>
                  <a:schemeClr val="tx1"/>
                </a:solidFill>
                <a:effectLst/>
                <a:latin typeface="Arial" charset="0"/>
                <a:ea typeface="ＭＳ Ｐゴシック" pitchFamily="50" charset="-128"/>
                <a:cs typeface="+mn-cs"/>
              </a:rPr>
              <a:t>4</a:t>
            </a:r>
            <a:r>
              <a:rPr kumimoji="1" lang="ja-JP" altLang="en-US"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GitLab</a:t>
            </a:r>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GitLab</a:t>
            </a:r>
            <a:r>
              <a:rPr kumimoji="1" lang="en-US" altLang="ja-JP" sz="1200" b="1" kern="1200" dirty="0" smtClean="0">
                <a:solidFill>
                  <a:schemeClr val="tx1"/>
                </a:solidFill>
                <a:effectLst/>
                <a:latin typeface="Arial" charset="0"/>
                <a:ea typeface="ＭＳ Ｐゴシック" pitchFamily="50" charset="-128"/>
                <a:cs typeface="+mn-cs"/>
              </a:rPr>
              <a:t> CI/</a:t>
            </a:r>
            <a:r>
              <a:rPr kumimoji="1" lang="en-US" altLang="ja-JP" sz="1200" b="1" kern="1200" dirty="0" err="1" smtClean="0">
                <a:solidFill>
                  <a:schemeClr val="tx1"/>
                </a:solidFill>
                <a:effectLst/>
                <a:latin typeface="Arial" charset="0"/>
                <a:ea typeface="ＭＳ Ｐゴシック" pitchFamily="50" charset="-128"/>
                <a:cs typeface="+mn-cs"/>
              </a:rPr>
              <a:t>Artifactory</a:t>
            </a:r>
            <a:r>
              <a:rPr kumimoji="1" lang="ja-JP" altLang="en-US" sz="1200" b="1" kern="1200" dirty="0" smtClean="0">
                <a:solidFill>
                  <a:schemeClr val="tx1"/>
                </a:solidFill>
                <a:effectLst/>
                <a:latin typeface="Arial" charset="0"/>
                <a:ea typeface="ＭＳ Ｐゴシック" pitchFamily="50" charset="-128"/>
                <a:cs typeface="+mn-cs"/>
              </a:rPr>
              <a:t>とのインテグレート</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DADock</a:t>
            </a:r>
            <a:r>
              <a:rPr kumimoji="1" lang="ja-JP" altLang="en-US" sz="1200" b="1" kern="1200" dirty="0" smtClean="0">
                <a:solidFill>
                  <a:schemeClr val="tx1"/>
                </a:solidFill>
                <a:effectLst/>
                <a:latin typeface="Arial" charset="0"/>
                <a:ea typeface="ＭＳ Ｐゴシック" pitchFamily="50" charset="-128"/>
                <a:cs typeface="+mn-cs"/>
              </a:rPr>
              <a:t>の</a:t>
            </a:r>
            <a:r>
              <a:rPr kumimoji="1" lang="en-US" altLang="ja-JP" sz="1200" b="1" kern="1200" dirty="0" smtClean="0">
                <a:solidFill>
                  <a:schemeClr val="tx1"/>
                </a:solidFill>
                <a:effectLst/>
                <a:latin typeface="Arial" charset="0"/>
                <a:ea typeface="ＭＳ Ｐゴシック" pitchFamily="50" charset="-128"/>
                <a:cs typeface="+mn-cs"/>
              </a:rPr>
              <a:t>delivery</a:t>
            </a:r>
            <a:r>
              <a:rPr kumimoji="1" lang="ja-JP" altLang="en-US" sz="1200" b="1" kern="1200" dirty="0" smtClean="0">
                <a:solidFill>
                  <a:schemeClr val="tx1"/>
                </a:solidFill>
                <a:effectLst/>
                <a:latin typeface="Arial" charset="0"/>
                <a:ea typeface="ＭＳ Ｐゴシック" pitchFamily="50" charset="-128"/>
                <a:cs typeface="+mn-cs"/>
              </a:rPr>
              <a:t>テンプレート</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http://dadockdelivery.dat.css.fujitsu.com/dadock/manual/ce/v2_1809/ja-reference-guide/#_javawebapplication%E3%81%A7%E3%81%AE%E3%83%87%E3%83%97%E3%83%AD%E3%82%A4%E6%89%8B%E9%A0%86</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88</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補足情報</a:t>
            </a:r>
          </a:p>
          <a:p>
            <a:r>
              <a:rPr kumimoji="1" lang="en-US" altLang="ja-JP" sz="1200" b="1" kern="1200" dirty="0" err="1" smtClean="0">
                <a:solidFill>
                  <a:schemeClr val="tx1"/>
                </a:solidFill>
                <a:effectLst/>
                <a:latin typeface="Arial" charset="0"/>
                <a:ea typeface="ＭＳ Ｐゴシック" pitchFamily="50" charset="-128"/>
                <a:cs typeface="+mn-cs"/>
              </a:rPr>
              <a:t>DADock</a:t>
            </a:r>
            <a:r>
              <a:rPr kumimoji="1" lang="ja-JP" altLang="en-US" sz="1200" b="1" kern="1200" dirty="0" smtClean="0">
                <a:solidFill>
                  <a:schemeClr val="tx1"/>
                </a:solidFill>
                <a:effectLst/>
                <a:latin typeface="Arial" charset="0"/>
                <a:ea typeface="ＭＳ Ｐゴシック" pitchFamily="50" charset="-128"/>
                <a:cs typeface="+mn-cs"/>
              </a:rPr>
              <a:t>のテンプレートでは、対象アプリの</a:t>
            </a:r>
            <a:r>
              <a:rPr kumimoji="1" lang="en-US" altLang="ja-JP" sz="1200" b="1" kern="1200" dirty="0" smtClean="0">
                <a:solidFill>
                  <a:schemeClr val="tx1"/>
                </a:solidFill>
                <a:effectLst/>
                <a:latin typeface="Arial" charset="0"/>
                <a:ea typeface="ＭＳ Ｐゴシック" pitchFamily="50" charset="-128"/>
                <a:cs typeface="+mn-cs"/>
              </a:rPr>
              <a:t>war</a:t>
            </a:r>
            <a:r>
              <a:rPr kumimoji="1" lang="ja-JP" altLang="en-US" sz="1200" b="1" kern="1200" dirty="0" smtClean="0">
                <a:solidFill>
                  <a:schemeClr val="tx1"/>
                </a:solidFill>
                <a:effectLst/>
                <a:latin typeface="Arial" charset="0"/>
                <a:ea typeface="ＭＳ Ｐゴシック" pitchFamily="50" charset="-128"/>
                <a:cs typeface="+mn-cs"/>
              </a:rPr>
              <a:t>ファイルを、</a:t>
            </a:r>
            <a:r>
              <a:rPr kumimoji="1" lang="en-US" altLang="ja-JP" sz="1200" b="1" kern="1200" dirty="0" err="1" smtClean="0">
                <a:solidFill>
                  <a:schemeClr val="tx1"/>
                </a:solidFill>
                <a:effectLst/>
                <a:latin typeface="Arial" charset="0"/>
                <a:ea typeface="ＭＳ Ｐゴシック" pitchFamily="50" charset="-128"/>
                <a:cs typeface="+mn-cs"/>
              </a:rPr>
              <a:t>GitLab</a:t>
            </a:r>
            <a:r>
              <a:rPr kumimoji="1" lang="en-US" altLang="ja-JP" sz="1200" b="1" kern="1200" dirty="0" smtClean="0">
                <a:solidFill>
                  <a:schemeClr val="tx1"/>
                </a:solidFill>
                <a:effectLst/>
                <a:latin typeface="Arial" charset="0"/>
                <a:ea typeface="ＭＳ Ｐゴシック" pitchFamily="50" charset="-128"/>
                <a:cs typeface="+mn-cs"/>
              </a:rPr>
              <a:t> CI</a:t>
            </a:r>
            <a:r>
              <a:rPr kumimoji="1" lang="ja-JP" altLang="en-US" sz="1200" b="1" kern="1200" dirty="0" smtClean="0">
                <a:solidFill>
                  <a:schemeClr val="tx1"/>
                </a:solidFill>
                <a:effectLst/>
                <a:latin typeface="Arial" charset="0"/>
                <a:ea typeface="ＭＳ Ｐゴシック" pitchFamily="50" charset="-128"/>
                <a:cs typeface="+mn-cs"/>
              </a:rPr>
              <a:t>の</a:t>
            </a:r>
            <a:r>
              <a:rPr kumimoji="1" lang="en-US" altLang="ja-JP" sz="1200" b="1" kern="1200" dirty="0" smtClean="0">
                <a:solidFill>
                  <a:schemeClr val="tx1"/>
                </a:solidFill>
                <a:effectLst/>
                <a:latin typeface="Arial" charset="0"/>
                <a:ea typeface="ＭＳ Ｐゴシック" pitchFamily="50" charset="-128"/>
                <a:cs typeface="+mn-cs"/>
              </a:rPr>
              <a:t>Artifacts</a:t>
            </a:r>
            <a:r>
              <a:rPr kumimoji="1" lang="ja-JP" altLang="en-US" sz="1200" b="1" kern="1200" dirty="0" smtClean="0">
                <a:solidFill>
                  <a:schemeClr val="tx1"/>
                </a:solidFill>
                <a:effectLst/>
                <a:latin typeface="Arial" charset="0"/>
                <a:ea typeface="ＭＳ Ｐゴシック" pitchFamily="50" charset="-128"/>
                <a:cs typeface="+mn-cs"/>
              </a:rPr>
              <a:t>から</a:t>
            </a:r>
            <a:r>
              <a:rPr kumimoji="1" lang="en-US" altLang="ja-JP" sz="1200" b="1" kern="1200" dirty="0" smtClean="0">
                <a:solidFill>
                  <a:schemeClr val="tx1"/>
                </a:solidFill>
                <a:effectLst/>
                <a:latin typeface="Arial" charset="0"/>
                <a:ea typeface="ＭＳ Ｐゴシック" pitchFamily="50" charset="-128"/>
                <a:cs typeface="+mn-cs"/>
              </a:rPr>
              <a:t>curl</a:t>
            </a:r>
            <a:r>
              <a:rPr kumimoji="1" lang="ja-JP" altLang="en-US" sz="1200" b="1" kern="1200" dirty="0" smtClean="0">
                <a:solidFill>
                  <a:schemeClr val="tx1"/>
                </a:solidFill>
                <a:effectLst/>
                <a:latin typeface="Arial" charset="0"/>
                <a:ea typeface="ＭＳ Ｐゴシック" pitchFamily="50" charset="-128"/>
                <a:cs typeface="+mn-cs"/>
              </a:rPr>
              <a:t>で</a:t>
            </a:r>
            <a:r>
              <a:rPr kumimoji="1" lang="en-US" altLang="ja-JP" sz="1200" b="1" kern="1200" dirty="0" smtClean="0">
                <a:solidFill>
                  <a:schemeClr val="tx1"/>
                </a:solidFill>
                <a:effectLst/>
                <a:latin typeface="Arial" charset="0"/>
                <a:ea typeface="ＭＳ Ｐゴシック" pitchFamily="50" charset="-128"/>
                <a:cs typeface="+mn-cs"/>
              </a:rPr>
              <a:t>DL</a:t>
            </a:r>
            <a:r>
              <a:rPr kumimoji="1" lang="ja-JP" altLang="en-US" sz="1200" b="1" kern="1200" dirty="0" smtClean="0">
                <a:solidFill>
                  <a:schemeClr val="tx1"/>
                </a:solidFill>
                <a:effectLst/>
                <a:latin typeface="Arial" charset="0"/>
                <a:ea typeface="ＭＳ Ｐゴシック" pitchFamily="50" charset="-128"/>
                <a:cs typeface="+mn-cs"/>
              </a:rPr>
              <a:t>している。</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一方、</a:t>
            </a:r>
            <a:r>
              <a:rPr kumimoji="1" lang="en-US" altLang="ja-JP" sz="1200" b="1" kern="1200" dirty="0" smtClean="0">
                <a:solidFill>
                  <a:schemeClr val="tx1"/>
                </a:solidFill>
                <a:effectLst/>
                <a:latin typeface="Arial" charset="0"/>
                <a:ea typeface="ＭＳ Ｐゴシック" pitchFamily="50" charset="-128"/>
                <a:cs typeface="+mn-cs"/>
              </a:rPr>
              <a:t>Ansible</a:t>
            </a:r>
            <a:r>
              <a:rPr kumimoji="1" lang="ja-JP" altLang="en-US" sz="1200" b="1" kern="1200" dirty="0" smtClean="0">
                <a:solidFill>
                  <a:schemeClr val="tx1"/>
                </a:solidFill>
                <a:effectLst/>
                <a:latin typeface="Arial" charset="0"/>
                <a:ea typeface="ＭＳ Ｐゴシック" pitchFamily="50" charset="-128"/>
                <a:cs typeface="+mn-cs"/>
              </a:rPr>
              <a:t>では、</a:t>
            </a:r>
            <a:r>
              <a:rPr kumimoji="1" lang="en-US" altLang="ja-JP" sz="1200" b="1" kern="1200" dirty="0" smtClean="0">
                <a:solidFill>
                  <a:schemeClr val="tx1"/>
                </a:solidFill>
                <a:effectLst/>
                <a:latin typeface="Arial" charset="0"/>
                <a:ea typeface="ＭＳ Ｐゴシック" pitchFamily="50" charset="-128"/>
                <a:cs typeface="+mn-cs"/>
              </a:rPr>
              <a:t>Maven</a:t>
            </a:r>
            <a:r>
              <a:rPr kumimoji="1" lang="ja-JP" altLang="en-US" sz="1200" b="1" kern="1200" dirty="0" smtClean="0">
                <a:solidFill>
                  <a:schemeClr val="tx1"/>
                </a:solidFill>
                <a:effectLst/>
                <a:latin typeface="Arial" charset="0"/>
                <a:ea typeface="ＭＳ Ｐゴシック" pitchFamily="50" charset="-128"/>
                <a:cs typeface="+mn-cs"/>
              </a:rPr>
              <a:t>レポジトリ</a:t>
            </a:r>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Artifactory</a:t>
            </a:r>
            <a:r>
              <a:rPr kumimoji="1" lang="ja-JP" altLang="en-US" sz="1200" b="1" kern="1200" dirty="0" smtClean="0">
                <a:solidFill>
                  <a:schemeClr val="tx1"/>
                </a:solidFill>
                <a:effectLst/>
                <a:latin typeface="Arial" charset="0"/>
                <a:ea typeface="ＭＳ Ｐゴシック" pitchFamily="50" charset="-128"/>
                <a:cs typeface="+mn-cs"/>
              </a:rPr>
              <a:t>等</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に格納された</a:t>
            </a:r>
            <a:r>
              <a:rPr kumimoji="1" lang="en-US" altLang="ja-JP" sz="1200" b="1" kern="1200" dirty="0" smtClean="0">
                <a:solidFill>
                  <a:schemeClr val="tx1"/>
                </a:solidFill>
                <a:effectLst/>
                <a:latin typeface="Arial" charset="0"/>
                <a:ea typeface="ＭＳ Ｐゴシック" pitchFamily="50" charset="-128"/>
                <a:cs typeface="+mn-cs"/>
              </a:rPr>
              <a:t>war</a:t>
            </a:r>
            <a:r>
              <a:rPr kumimoji="1" lang="ja-JP" altLang="en-US" sz="1200" b="1" kern="1200" dirty="0" smtClean="0">
                <a:solidFill>
                  <a:schemeClr val="tx1"/>
                </a:solidFill>
                <a:effectLst/>
                <a:latin typeface="Arial" charset="0"/>
                <a:ea typeface="ＭＳ Ｐゴシック" pitchFamily="50" charset="-128"/>
                <a:cs typeface="+mn-cs"/>
              </a:rPr>
              <a:t>ファイルを取得してくるモジュールも提供されている。</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こちらも是非ご一読を</a:t>
            </a:r>
            <a:r>
              <a:rPr kumimoji="1" lang="ja-JP" altLang="en-US" sz="1200" b="1" kern="1200" dirty="0" err="1" smtClean="0">
                <a:solidFill>
                  <a:schemeClr val="tx1"/>
                </a:solidFill>
                <a:effectLst/>
                <a:latin typeface="Arial" charset="0"/>
                <a:ea typeface="ＭＳ Ｐゴシック" pitchFamily="50" charset="-128"/>
                <a:cs typeface="+mn-cs"/>
              </a:rPr>
              <a:t>ば</a:t>
            </a:r>
            <a:r>
              <a:rPr kumimoji="1" lang="ja-JP" altLang="en-US" sz="1200" b="1" kern="1200" dirty="0" smtClean="0">
                <a:solidFill>
                  <a:schemeClr val="tx1"/>
                </a:solidFill>
                <a:effectLst/>
                <a:latin typeface="Arial" charset="0"/>
                <a:ea typeface="ＭＳ Ｐゴシック" pitchFamily="50" charset="-128"/>
                <a:cs typeface="+mn-cs"/>
              </a:rPr>
              <a:t>。</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https://docs.ansible.com/ansible/2.6/modules/maven_artifact_module.html#maven-artifact-module</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ただ、こちらだとデプロイ先の環境固有の設定</a:t>
            </a:r>
            <a:r>
              <a:rPr kumimoji="1" lang="en-US" altLang="ja-JP" sz="1200" b="1" kern="1200" dirty="0" smtClean="0">
                <a:solidFill>
                  <a:schemeClr val="tx1"/>
                </a:solidFill>
                <a:effectLst/>
                <a:latin typeface="Arial" charset="0"/>
                <a:ea typeface="ＭＳ Ｐゴシック" pitchFamily="50" charset="-128"/>
                <a:cs typeface="+mn-cs"/>
              </a:rPr>
              <a:t>(DB</a:t>
            </a:r>
            <a:r>
              <a:rPr kumimoji="1" lang="ja-JP" altLang="en-US" sz="1200" b="1" kern="1200" dirty="0" smtClean="0">
                <a:solidFill>
                  <a:schemeClr val="tx1"/>
                </a:solidFill>
                <a:effectLst/>
                <a:latin typeface="Arial" charset="0"/>
                <a:ea typeface="ＭＳ Ｐゴシック" pitchFamily="50" charset="-128"/>
                <a:cs typeface="+mn-cs"/>
              </a:rPr>
              <a:t>サーバのアクセス先等</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については考慮されていないので、</a:t>
            </a:r>
            <a:r>
              <a:rPr kumimoji="1" lang="en-US" altLang="ja-JP" sz="1200" b="1" kern="1200" dirty="0" smtClean="0">
                <a:solidFill>
                  <a:schemeClr val="tx1"/>
                </a:solidFill>
                <a:effectLst/>
                <a:latin typeface="Arial" charset="0"/>
                <a:ea typeface="ＭＳ Ｐゴシック" pitchFamily="50" charset="-128"/>
                <a:cs typeface="+mn-cs"/>
              </a:rPr>
              <a:t>war</a:t>
            </a:r>
            <a:r>
              <a:rPr kumimoji="1" lang="ja-JP" altLang="en-US" sz="1200" b="1" kern="1200" dirty="0" smtClean="0">
                <a:solidFill>
                  <a:schemeClr val="tx1"/>
                </a:solidFill>
                <a:effectLst/>
                <a:latin typeface="Arial" charset="0"/>
                <a:ea typeface="ＭＳ Ｐゴシック" pitchFamily="50" charset="-128"/>
                <a:cs typeface="+mn-cs"/>
              </a:rPr>
              <a:t>ファイルを環境毎に用意する必要がありそう。</a:t>
            </a:r>
          </a:p>
          <a:p>
            <a:endParaRPr kumimoji="1" lang="ja-JP" altLang="en-US" sz="1200" b="1" kern="1200" dirty="0" smtClean="0">
              <a:solidFill>
                <a:schemeClr val="tx1"/>
              </a:solidFill>
              <a:effectLst/>
              <a:latin typeface="Arial" charset="0"/>
              <a:ea typeface="ＭＳ Ｐゴシック" pitchFamily="50" charset="-128"/>
              <a:cs typeface="+mn-cs"/>
            </a:endParaRPr>
          </a:p>
          <a:p>
            <a:endParaRPr kumimoji="1" lang="en-US" altLang="ja-JP" sz="1200" b="1" kern="1200" dirty="0" smtClean="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89</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Ansible</a:t>
            </a:r>
            <a:r>
              <a:rPr kumimoji="1" lang="ja-JP" altLang="en-US" sz="1200" b="1" kern="1200" dirty="0" smtClean="0">
                <a:solidFill>
                  <a:schemeClr val="tx1"/>
                </a:solidFill>
                <a:effectLst/>
                <a:latin typeface="Arial" charset="0"/>
                <a:ea typeface="ＭＳ Ｐゴシック" pitchFamily="50" charset="-128"/>
                <a:cs typeface="+mn-cs"/>
              </a:rPr>
              <a:t>とは</a:t>
            </a:r>
          </a:p>
          <a:p>
            <a:r>
              <a:rPr kumimoji="1" lang="ja-JP" altLang="en-US" sz="1200" b="1" kern="1200" dirty="0" smtClean="0">
                <a:solidFill>
                  <a:schemeClr val="tx1"/>
                </a:solidFill>
                <a:effectLst/>
                <a:latin typeface="Arial" charset="0"/>
                <a:ea typeface="ＭＳ Ｐゴシック" pitchFamily="50" charset="-128"/>
                <a:cs typeface="+mn-cs"/>
              </a:rPr>
              <a:t>構成管理を自動化する為のツールです。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そのための方法として、</a:t>
            </a:r>
            <a:r>
              <a:rPr kumimoji="1" lang="en-US" altLang="ja-JP" sz="1200" b="1" kern="1200" dirty="0" smtClean="0">
                <a:solidFill>
                  <a:schemeClr val="tx1"/>
                </a:solidFill>
                <a:effectLst/>
                <a:latin typeface="Arial" charset="0"/>
                <a:ea typeface="ＭＳ Ｐゴシック" pitchFamily="50" charset="-128"/>
                <a:cs typeface="+mn-cs"/>
              </a:rPr>
              <a:t>Infrastructure as Code</a:t>
            </a:r>
            <a:r>
              <a:rPr kumimoji="1" lang="ja-JP" altLang="en-US" sz="1200" b="1" kern="1200" dirty="0" smtClean="0">
                <a:solidFill>
                  <a:schemeClr val="tx1"/>
                </a:solidFill>
                <a:effectLst/>
                <a:latin typeface="Arial" charset="0"/>
                <a:ea typeface="ＭＳ Ｐゴシック" pitchFamily="50" charset="-128"/>
                <a:cs typeface="+mn-cs"/>
              </a:rPr>
              <a:t>というメソドロジーを使用しています。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また、一口に構成管理と言っても、広義の構成管理と狭義の構成管理があります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広義：</a:t>
            </a:r>
            <a:r>
              <a:rPr kumimoji="1" lang="en-US" altLang="ja-JP" sz="1200" b="1" kern="1200" dirty="0" smtClean="0">
                <a:solidFill>
                  <a:schemeClr val="tx1"/>
                </a:solidFill>
                <a:effectLst/>
                <a:latin typeface="Arial" charset="0"/>
                <a:ea typeface="ＭＳ Ｐゴシック" pitchFamily="50" charset="-128"/>
                <a:cs typeface="+mn-cs"/>
              </a:rPr>
              <a:t>IT</a:t>
            </a:r>
            <a:r>
              <a:rPr kumimoji="1" lang="ja-JP" altLang="en-US" sz="1200" b="1" kern="1200" dirty="0" smtClean="0">
                <a:solidFill>
                  <a:schemeClr val="tx1"/>
                </a:solidFill>
                <a:effectLst/>
                <a:latin typeface="Arial" charset="0"/>
                <a:ea typeface="ＭＳ Ｐゴシック" pitchFamily="50" charset="-128"/>
                <a:cs typeface="+mn-cs"/>
              </a:rPr>
              <a:t>「サービス」全体としての構成管理</a:t>
            </a:r>
          </a:p>
          <a:p>
            <a:r>
              <a:rPr kumimoji="1" lang="ja-JP" altLang="en-US" sz="1200" b="1" kern="1200" dirty="0" smtClean="0">
                <a:solidFill>
                  <a:schemeClr val="tx1"/>
                </a:solidFill>
                <a:effectLst/>
                <a:latin typeface="Arial" charset="0"/>
                <a:ea typeface="ＭＳ Ｐゴシック" pitchFamily="50" charset="-128"/>
                <a:cs typeface="+mn-cs"/>
              </a:rPr>
              <a:t>「ハードウェアやソフトウェアの構築</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セットアップ、仕様書や契約書における変更記録や、状態を管理するプロセス」</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狭義：オペレーションとしての構成管理</a:t>
            </a:r>
          </a:p>
          <a:p>
            <a:r>
              <a:rPr kumimoji="1" lang="ja-JP" altLang="en-US" sz="1200" b="1" kern="1200" dirty="0" smtClean="0">
                <a:solidFill>
                  <a:schemeClr val="tx1"/>
                </a:solidFill>
                <a:effectLst/>
                <a:latin typeface="Arial" charset="0"/>
                <a:ea typeface="ＭＳ Ｐゴシック" pitchFamily="50" charset="-128"/>
                <a:cs typeface="+mn-cs"/>
              </a:rPr>
              <a:t>「ある機器を、最終的に意図する状態にもっていくための設定、および状態を管理するプロセス」</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このうち、狭義の構成管理が、</a:t>
            </a:r>
            <a:r>
              <a:rPr kumimoji="1" lang="en-US" altLang="ja-JP" sz="1200" b="1" kern="1200" dirty="0" smtClean="0">
                <a:solidFill>
                  <a:schemeClr val="tx1"/>
                </a:solidFill>
                <a:effectLst/>
                <a:latin typeface="Arial" charset="0"/>
                <a:ea typeface="ＭＳ Ｐゴシック" pitchFamily="50" charset="-128"/>
                <a:cs typeface="+mn-cs"/>
              </a:rPr>
              <a:t>Ansible</a:t>
            </a:r>
            <a:r>
              <a:rPr kumimoji="1" lang="ja-JP" altLang="en-US" sz="1200" b="1" kern="1200" dirty="0" smtClean="0">
                <a:solidFill>
                  <a:schemeClr val="tx1"/>
                </a:solidFill>
                <a:effectLst/>
                <a:latin typeface="Arial" charset="0"/>
                <a:ea typeface="ＭＳ Ｐゴシック" pitchFamily="50" charset="-128"/>
                <a:cs typeface="+mn-cs"/>
              </a:rPr>
              <a:t>が主にターゲットにしている領域です。</a:t>
            </a:r>
          </a:p>
          <a:p>
            <a:r>
              <a:rPr kumimoji="1" lang="ja-JP" altLang="en-US" sz="1200" b="1" kern="1200" dirty="0" err="1" smtClean="0">
                <a:solidFill>
                  <a:schemeClr val="tx1"/>
                </a:solidFill>
                <a:effectLst/>
                <a:latin typeface="Arial" charset="0"/>
                <a:ea typeface="ＭＳ Ｐゴシック" pitchFamily="50" charset="-128"/>
                <a:cs typeface="+mn-cs"/>
              </a:rPr>
              <a:t>もんんんの</a:t>
            </a:r>
            <a:r>
              <a:rPr kumimoji="1" lang="ja-JP" altLang="en-US" sz="1200" b="1" kern="1200" dirty="0" smtClean="0">
                <a:solidFill>
                  <a:schemeClr val="tx1"/>
                </a:solidFill>
                <a:effectLst/>
                <a:latin typeface="Arial" charset="0"/>
                <a:ea typeface="ＭＳ Ｐゴシック" pitchFamily="50" charset="-128"/>
                <a:cs typeface="+mn-cs"/>
              </a:rPr>
              <a:t>すごくざっくり言うと、機器</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含ソフト</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の管理やドキュメントのメンテまで含むのが広義の構成管理。</a:t>
            </a:r>
          </a:p>
          <a:p>
            <a:r>
              <a:rPr kumimoji="1" lang="ja-JP" altLang="en-US" sz="1200" b="1" kern="1200" dirty="0" smtClean="0">
                <a:solidFill>
                  <a:schemeClr val="tx1"/>
                </a:solidFill>
                <a:effectLst/>
                <a:latin typeface="Arial" charset="0"/>
                <a:ea typeface="ＭＳ Ｐゴシック" pitchFamily="50" charset="-128"/>
                <a:cs typeface="+mn-cs"/>
              </a:rPr>
              <a:t>そのうち、機器</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含ソフト</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を目的の状態</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例えばアプリが動く状態</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err="1" smtClean="0">
                <a:solidFill>
                  <a:schemeClr val="tx1"/>
                </a:solidFill>
                <a:effectLst/>
                <a:latin typeface="Arial" charset="0"/>
                <a:ea typeface="ＭＳ Ｐゴシック" pitchFamily="50" charset="-128"/>
                <a:cs typeface="+mn-cs"/>
              </a:rPr>
              <a:t>まで</a:t>
            </a:r>
            <a:r>
              <a:rPr kumimoji="1" lang="ja-JP" altLang="en-US" sz="1200" b="1" kern="1200" dirty="0" smtClean="0">
                <a:solidFill>
                  <a:schemeClr val="tx1"/>
                </a:solidFill>
                <a:effectLst/>
                <a:latin typeface="Arial" charset="0"/>
                <a:ea typeface="ＭＳ Ｐゴシック" pitchFamily="50" charset="-128"/>
                <a:cs typeface="+mn-cs"/>
              </a:rPr>
              <a:t>持っていくための作業が、狭義の構成管理です。</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9</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補足情報</a:t>
            </a:r>
          </a:p>
          <a:p>
            <a:r>
              <a:rPr kumimoji="1" lang="en-US" altLang="ja-JP" sz="1200" b="1" kern="1200" dirty="0" err="1" smtClean="0">
                <a:solidFill>
                  <a:schemeClr val="tx1"/>
                </a:solidFill>
                <a:effectLst/>
                <a:latin typeface="Arial" charset="0"/>
                <a:ea typeface="ＭＳ Ｐゴシック" pitchFamily="50" charset="-128"/>
                <a:cs typeface="+mn-cs"/>
              </a:rPr>
              <a:t>DADock</a:t>
            </a:r>
            <a:r>
              <a:rPr kumimoji="1" lang="ja-JP" altLang="en-US" sz="1200" b="1" kern="1200" dirty="0" smtClean="0">
                <a:solidFill>
                  <a:schemeClr val="tx1"/>
                </a:solidFill>
                <a:effectLst/>
                <a:latin typeface="Arial" charset="0"/>
                <a:ea typeface="ＭＳ Ｐゴシック" pitchFamily="50" charset="-128"/>
                <a:cs typeface="+mn-cs"/>
              </a:rPr>
              <a:t>のテンプレートでは、対象アプリの</a:t>
            </a:r>
            <a:r>
              <a:rPr kumimoji="1" lang="en-US" altLang="ja-JP" sz="1200" b="1" kern="1200" dirty="0" smtClean="0">
                <a:solidFill>
                  <a:schemeClr val="tx1"/>
                </a:solidFill>
                <a:effectLst/>
                <a:latin typeface="Arial" charset="0"/>
                <a:ea typeface="ＭＳ Ｐゴシック" pitchFamily="50" charset="-128"/>
                <a:cs typeface="+mn-cs"/>
              </a:rPr>
              <a:t>war</a:t>
            </a:r>
            <a:r>
              <a:rPr kumimoji="1" lang="ja-JP" altLang="en-US" sz="1200" b="1" kern="1200" dirty="0" smtClean="0">
                <a:solidFill>
                  <a:schemeClr val="tx1"/>
                </a:solidFill>
                <a:effectLst/>
                <a:latin typeface="Arial" charset="0"/>
                <a:ea typeface="ＭＳ Ｐゴシック" pitchFamily="50" charset="-128"/>
                <a:cs typeface="+mn-cs"/>
              </a:rPr>
              <a:t>ファイルを、</a:t>
            </a:r>
            <a:r>
              <a:rPr kumimoji="1" lang="en-US" altLang="ja-JP" sz="1200" b="1" kern="1200" dirty="0" err="1" smtClean="0">
                <a:solidFill>
                  <a:schemeClr val="tx1"/>
                </a:solidFill>
                <a:effectLst/>
                <a:latin typeface="Arial" charset="0"/>
                <a:ea typeface="ＭＳ Ｐゴシック" pitchFamily="50" charset="-128"/>
                <a:cs typeface="+mn-cs"/>
              </a:rPr>
              <a:t>GitLab</a:t>
            </a:r>
            <a:r>
              <a:rPr kumimoji="1" lang="en-US" altLang="ja-JP" sz="1200" b="1" kern="1200" dirty="0" smtClean="0">
                <a:solidFill>
                  <a:schemeClr val="tx1"/>
                </a:solidFill>
                <a:effectLst/>
                <a:latin typeface="Arial" charset="0"/>
                <a:ea typeface="ＭＳ Ｐゴシック" pitchFamily="50" charset="-128"/>
                <a:cs typeface="+mn-cs"/>
              </a:rPr>
              <a:t> CI</a:t>
            </a:r>
            <a:r>
              <a:rPr kumimoji="1" lang="ja-JP" altLang="en-US" sz="1200" b="1" kern="1200" dirty="0" smtClean="0">
                <a:solidFill>
                  <a:schemeClr val="tx1"/>
                </a:solidFill>
                <a:effectLst/>
                <a:latin typeface="Arial" charset="0"/>
                <a:ea typeface="ＭＳ Ｐゴシック" pitchFamily="50" charset="-128"/>
                <a:cs typeface="+mn-cs"/>
              </a:rPr>
              <a:t>の</a:t>
            </a:r>
            <a:r>
              <a:rPr kumimoji="1" lang="en-US" altLang="ja-JP" sz="1200" b="1" kern="1200" dirty="0" smtClean="0">
                <a:solidFill>
                  <a:schemeClr val="tx1"/>
                </a:solidFill>
                <a:effectLst/>
                <a:latin typeface="Arial" charset="0"/>
                <a:ea typeface="ＭＳ Ｐゴシック" pitchFamily="50" charset="-128"/>
                <a:cs typeface="+mn-cs"/>
              </a:rPr>
              <a:t>Artifacts</a:t>
            </a:r>
            <a:r>
              <a:rPr kumimoji="1" lang="ja-JP" altLang="en-US" sz="1200" b="1" kern="1200" dirty="0" smtClean="0">
                <a:solidFill>
                  <a:schemeClr val="tx1"/>
                </a:solidFill>
                <a:effectLst/>
                <a:latin typeface="Arial" charset="0"/>
                <a:ea typeface="ＭＳ Ｐゴシック" pitchFamily="50" charset="-128"/>
                <a:cs typeface="+mn-cs"/>
              </a:rPr>
              <a:t>から</a:t>
            </a:r>
            <a:r>
              <a:rPr kumimoji="1" lang="en-US" altLang="ja-JP" sz="1200" b="1" kern="1200" dirty="0" smtClean="0">
                <a:solidFill>
                  <a:schemeClr val="tx1"/>
                </a:solidFill>
                <a:effectLst/>
                <a:latin typeface="Arial" charset="0"/>
                <a:ea typeface="ＭＳ Ｐゴシック" pitchFamily="50" charset="-128"/>
                <a:cs typeface="+mn-cs"/>
              </a:rPr>
              <a:t>curl</a:t>
            </a:r>
            <a:r>
              <a:rPr kumimoji="1" lang="ja-JP" altLang="en-US" sz="1200" b="1" kern="1200" dirty="0" smtClean="0">
                <a:solidFill>
                  <a:schemeClr val="tx1"/>
                </a:solidFill>
                <a:effectLst/>
                <a:latin typeface="Arial" charset="0"/>
                <a:ea typeface="ＭＳ Ｐゴシック" pitchFamily="50" charset="-128"/>
                <a:cs typeface="+mn-cs"/>
              </a:rPr>
              <a:t>で</a:t>
            </a:r>
            <a:r>
              <a:rPr kumimoji="1" lang="en-US" altLang="ja-JP" sz="1200" b="1" kern="1200" dirty="0" smtClean="0">
                <a:solidFill>
                  <a:schemeClr val="tx1"/>
                </a:solidFill>
                <a:effectLst/>
                <a:latin typeface="Arial" charset="0"/>
                <a:ea typeface="ＭＳ Ｐゴシック" pitchFamily="50" charset="-128"/>
                <a:cs typeface="+mn-cs"/>
              </a:rPr>
              <a:t>DL</a:t>
            </a:r>
            <a:r>
              <a:rPr kumimoji="1" lang="ja-JP" altLang="en-US" sz="1200" b="1" kern="1200" dirty="0" smtClean="0">
                <a:solidFill>
                  <a:schemeClr val="tx1"/>
                </a:solidFill>
                <a:effectLst/>
                <a:latin typeface="Arial" charset="0"/>
                <a:ea typeface="ＭＳ Ｐゴシック" pitchFamily="50" charset="-128"/>
                <a:cs typeface="+mn-cs"/>
              </a:rPr>
              <a:t>している。</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一方、</a:t>
            </a:r>
            <a:r>
              <a:rPr kumimoji="1" lang="en-US" altLang="ja-JP" sz="1200" b="1" kern="1200" dirty="0" smtClean="0">
                <a:solidFill>
                  <a:schemeClr val="tx1"/>
                </a:solidFill>
                <a:effectLst/>
                <a:latin typeface="Arial" charset="0"/>
                <a:ea typeface="ＭＳ Ｐゴシック" pitchFamily="50" charset="-128"/>
                <a:cs typeface="+mn-cs"/>
              </a:rPr>
              <a:t>Ansible</a:t>
            </a:r>
            <a:r>
              <a:rPr kumimoji="1" lang="ja-JP" altLang="en-US" sz="1200" b="1" kern="1200" dirty="0" smtClean="0">
                <a:solidFill>
                  <a:schemeClr val="tx1"/>
                </a:solidFill>
                <a:effectLst/>
                <a:latin typeface="Arial" charset="0"/>
                <a:ea typeface="ＭＳ Ｐゴシック" pitchFamily="50" charset="-128"/>
                <a:cs typeface="+mn-cs"/>
              </a:rPr>
              <a:t>では、</a:t>
            </a:r>
            <a:r>
              <a:rPr kumimoji="1" lang="en-US" altLang="ja-JP" sz="1200" b="1" kern="1200" dirty="0" smtClean="0">
                <a:solidFill>
                  <a:schemeClr val="tx1"/>
                </a:solidFill>
                <a:effectLst/>
                <a:latin typeface="Arial" charset="0"/>
                <a:ea typeface="ＭＳ Ｐゴシック" pitchFamily="50" charset="-128"/>
                <a:cs typeface="+mn-cs"/>
              </a:rPr>
              <a:t>Maven</a:t>
            </a:r>
            <a:r>
              <a:rPr kumimoji="1" lang="ja-JP" altLang="en-US" sz="1200" b="1" kern="1200" dirty="0" smtClean="0">
                <a:solidFill>
                  <a:schemeClr val="tx1"/>
                </a:solidFill>
                <a:effectLst/>
                <a:latin typeface="Arial" charset="0"/>
                <a:ea typeface="ＭＳ Ｐゴシック" pitchFamily="50" charset="-128"/>
                <a:cs typeface="+mn-cs"/>
              </a:rPr>
              <a:t>レポジトリ</a:t>
            </a:r>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Artifactory</a:t>
            </a:r>
            <a:r>
              <a:rPr kumimoji="1" lang="ja-JP" altLang="en-US" sz="1200" b="1" kern="1200" dirty="0" smtClean="0">
                <a:solidFill>
                  <a:schemeClr val="tx1"/>
                </a:solidFill>
                <a:effectLst/>
                <a:latin typeface="Arial" charset="0"/>
                <a:ea typeface="ＭＳ Ｐゴシック" pitchFamily="50" charset="-128"/>
                <a:cs typeface="+mn-cs"/>
              </a:rPr>
              <a:t>等</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に格納された</a:t>
            </a:r>
            <a:r>
              <a:rPr kumimoji="1" lang="en-US" altLang="ja-JP" sz="1200" b="1" kern="1200" dirty="0" smtClean="0">
                <a:solidFill>
                  <a:schemeClr val="tx1"/>
                </a:solidFill>
                <a:effectLst/>
                <a:latin typeface="Arial" charset="0"/>
                <a:ea typeface="ＭＳ Ｐゴシック" pitchFamily="50" charset="-128"/>
                <a:cs typeface="+mn-cs"/>
              </a:rPr>
              <a:t>war</a:t>
            </a:r>
            <a:r>
              <a:rPr kumimoji="1" lang="ja-JP" altLang="en-US" sz="1200" b="1" kern="1200" dirty="0" smtClean="0">
                <a:solidFill>
                  <a:schemeClr val="tx1"/>
                </a:solidFill>
                <a:effectLst/>
                <a:latin typeface="Arial" charset="0"/>
                <a:ea typeface="ＭＳ Ｐゴシック" pitchFamily="50" charset="-128"/>
                <a:cs typeface="+mn-cs"/>
              </a:rPr>
              <a:t>ファイルを取得してくるモジュールも提供されている。</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こちらも是非ご一読を</a:t>
            </a:r>
            <a:r>
              <a:rPr kumimoji="1" lang="ja-JP" altLang="en-US" sz="1200" b="1" kern="1200" dirty="0" err="1" smtClean="0">
                <a:solidFill>
                  <a:schemeClr val="tx1"/>
                </a:solidFill>
                <a:effectLst/>
                <a:latin typeface="Arial" charset="0"/>
                <a:ea typeface="ＭＳ Ｐゴシック" pitchFamily="50" charset="-128"/>
                <a:cs typeface="+mn-cs"/>
              </a:rPr>
              <a:t>ば</a:t>
            </a:r>
            <a:r>
              <a:rPr kumimoji="1" lang="ja-JP" altLang="en-US" sz="1200" b="1" kern="1200" dirty="0" smtClean="0">
                <a:solidFill>
                  <a:schemeClr val="tx1"/>
                </a:solidFill>
                <a:effectLst/>
                <a:latin typeface="Arial" charset="0"/>
                <a:ea typeface="ＭＳ Ｐゴシック" pitchFamily="50" charset="-128"/>
                <a:cs typeface="+mn-cs"/>
              </a:rPr>
              <a:t>。</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https://docs.ansible.com/ansible/2.6/modules/maven_artifact_module.html#maven-artifact-module</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ただ、こちらだとデプロイ先の環境固有の設定</a:t>
            </a:r>
            <a:r>
              <a:rPr kumimoji="1" lang="en-US" altLang="ja-JP" sz="1200" b="1" kern="1200" dirty="0" smtClean="0">
                <a:solidFill>
                  <a:schemeClr val="tx1"/>
                </a:solidFill>
                <a:effectLst/>
                <a:latin typeface="Arial" charset="0"/>
                <a:ea typeface="ＭＳ Ｐゴシック" pitchFamily="50" charset="-128"/>
                <a:cs typeface="+mn-cs"/>
              </a:rPr>
              <a:t>(DB</a:t>
            </a:r>
            <a:r>
              <a:rPr kumimoji="1" lang="ja-JP" altLang="en-US" sz="1200" b="1" kern="1200" dirty="0" smtClean="0">
                <a:solidFill>
                  <a:schemeClr val="tx1"/>
                </a:solidFill>
                <a:effectLst/>
                <a:latin typeface="Arial" charset="0"/>
                <a:ea typeface="ＭＳ Ｐゴシック" pitchFamily="50" charset="-128"/>
                <a:cs typeface="+mn-cs"/>
              </a:rPr>
              <a:t>サーバのアクセス先等</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については考慮されていないので、</a:t>
            </a:r>
            <a:r>
              <a:rPr kumimoji="1" lang="en-US" altLang="ja-JP" sz="1200" b="1" kern="1200" dirty="0" smtClean="0">
                <a:solidFill>
                  <a:schemeClr val="tx1"/>
                </a:solidFill>
                <a:effectLst/>
                <a:latin typeface="Arial" charset="0"/>
                <a:ea typeface="ＭＳ Ｐゴシック" pitchFamily="50" charset="-128"/>
                <a:cs typeface="+mn-cs"/>
              </a:rPr>
              <a:t>war</a:t>
            </a:r>
            <a:r>
              <a:rPr kumimoji="1" lang="ja-JP" altLang="en-US" sz="1200" b="1" kern="1200" dirty="0" smtClean="0">
                <a:solidFill>
                  <a:schemeClr val="tx1"/>
                </a:solidFill>
                <a:effectLst/>
                <a:latin typeface="Arial" charset="0"/>
                <a:ea typeface="ＭＳ Ｐゴシック" pitchFamily="50" charset="-128"/>
                <a:cs typeface="+mn-cs"/>
              </a:rPr>
              <a:t>ファイルを環境毎に用意する必要がありそう。</a:t>
            </a:r>
          </a:p>
          <a:p>
            <a:endParaRPr kumimoji="1" lang="ja-JP" altLang="en-US" sz="1200" b="1" kern="1200" dirty="0" smtClean="0">
              <a:solidFill>
                <a:schemeClr val="tx1"/>
              </a:solidFill>
              <a:effectLst/>
              <a:latin typeface="Arial" charset="0"/>
              <a:ea typeface="ＭＳ Ｐゴシック" pitchFamily="50" charset="-128"/>
              <a:cs typeface="+mn-cs"/>
            </a:endParaRPr>
          </a:p>
          <a:p>
            <a:endParaRPr kumimoji="1" lang="en-US" altLang="ja-JP" sz="1200" b="1" kern="1200" dirty="0" smtClean="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90</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GitLab</a:t>
            </a:r>
            <a:r>
              <a:rPr kumimoji="1" lang="ja-JP" altLang="en-US" sz="1200" b="1" kern="1200" dirty="0" smtClean="0">
                <a:solidFill>
                  <a:schemeClr val="tx1"/>
                </a:solidFill>
                <a:effectLst/>
                <a:latin typeface="Arial" charset="0"/>
                <a:ea typeface="ＭＳ Ｐゴシック" pitchFamily="50" charset="-128"/>
                <a:cs typeface="+mn-cs"/>
              </a:rPr>
              <a:t>の</a:t>
            </a:r>
            <a:r>
              <a:rPr kumimoji="1" lang="en-US" altLang="ja-JP" sz="1200" b="1" kern="1200" dirty="0" smtClean="0">
                <a:solidFill>
                  <a:schemeClr val="tx1"/>
                </a:solidFill>
                <a:effectLst/>
                <a:latin typeface="Arial" charset="0"/>
                <a:ea typeface="ＭＳ Ｐゴシック" pitchFamily="50" charset="-128"/>
                <a:cs typeface="+mn-cs"/>
              </a:rPr>
              <a:t>Protected Variables</a:t>
            </a:r>
            <a:r>
              <a:rPr kumimoji="1" lang="ja-JP" altLang="en-US" sz="1200" b="1" kern="1200" dirty="0" smtClean="0">
                <a:solidFill>
                  <a:schemeClr val="tx1"/>
                </a:solidFill>
                <a:effectLst/>
                <a:latin typeface="Arial" charset="0"/>
                <a:ea typeface="ＭＳ Ｐゴシック" pitchFamily="50" charset="-128"/>
                <a:cs typeface="+mn-cs"/>
              </a:rPr>
              <a:t>機能</a:t>
            </a:r>
          </a:p>
          <a:p>
            <a:r>
              <a:rPr kumimoji="1" lang="ja-JP" altLang="en-US" sz="1200" b="1" kern="1200" dirty="0" smtClean="0">
                <a:solidFill>
                  <a:schemeClr val="tx1"/>
                </a:solidFill>
                <a:effectLst/>
                <a:latin typeface="Arial" charset="0"/>
                <a:ea typeface="ＭＳ Ｐゴシック" pitchFamily="50" charset="-128"/>
                <a:cs typeface="+mn-cs"/>
              </a:rPr>
              <a:t>「ある程度」機密性を保った状態で、</a:t>
            </a:r>
            <a:r>
              <a:rPr kumimoji="1" lang="en-US" altLang="ja-JP" sz="1200" b="1" kern="1200" dirty="0" smtClean="0">
                <a:solidFill>
                  <a:schemeClr val="tx1"/>
                </a:solidFill>
                <a:effectLst/>
                <a:latin typeface="Arial" charset="0"/>
                <a:ea typeface="ＭＳ Ｐゴシック" pitchFamily="50" charset="-128"/>
                <a:cs typeface="+mn-cs"/>
              </a:rPr>
              <a:t>CI/CD</a:t>
            </a:r>
            <a:r>
              <a:rPr kumimoji="1" lang="ja-JP" altLang="en-US" sz="1200" b="1" kern="1200" dirty="0" smtClean="0">
                <a:solidFill>
                  <a:schemeClr val="tx1"/>
                </a:solidFill>
                <a:effectLst/>
                <a:latin typeface="Arial" charset="0"/>
                <a:ea typeface="ＭＳ Ｐゴシック" pitchFamily="50" charset="-128"/>
                <a:cs typeface="+mn-cs"/>
              </a:rPr>
              <a:t>パイプラインに渡す情報を管理できる機能です。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https://docs.gitlab.com/ee/ci/variables/README.html#protected-variables</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注意</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ja-JP" altLang="en-US" sz="1200" b="1" kern="1200" dirty="0" smtClean="0">
                <a:solidFill>
                  <a:schemeClr val="tx1"/>
                </a:solidFill>
                <a:effectLst/>
                <a:latin typeface="Arial" charset="0"/>
                <a:ea typeface="ＭＳ Ｐゴシック" pitchFamily="50" charset="-128"/>
                <a:cs typeface="+mn-cs"/>
              </a:rPr>
              <a:t>ただし、</a:t>
            </a:r>
            <a:r>
              <a:rPr kumimoji="1" lang="en-US" altLang="ja-JP" sz="1200" b="1" kern="1200" dirty="0" smtClean="0">
                <a:solidFill>
                  <a:schemeClr val="tx1"/>
                </a:solidFill>
                <a:effectLst/>
                <a:latin typeface="Arial" charset="0"/>
                <a:ea typeface="ＭＳ Ｐゴシック" pitchFamily="50" charset="-128"/>
                <a:cs typeface="+mn-cs"/>
              </a:rPr>
              <a:t>CI/CD</a:t>
            </a:r>
            <a:r>
              <a:rPr kumimoji="1" lang="ja-JP" altLang="en-US" sz="1200" b="1" kern="1200" dirty="0" smtClean="0">
                <a:solidFill>
                  <a:schemeClr val="tx1"/>
                </a:solidFill>
                <a:effectLst/>
                <a:latin typeface="Arial" charset="0"/>
                <a:ea typeface="ＭＳ Ｐゴシック" pitchFamily="50" charset="-128"/>
                <a:cs typeface="+mn-cs"/>
              </a:rPr>
              <a:t>パイプラインからは上記の値にアクセスが可能なため、</a:t>
            </a:r>
          </a:p>
          <a:p>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gitlab-ci.yml</a:t>
            </a:r>
            <a:r>
              <a:rPr kumimoji="1" lang="ja-JP" altLang="en-US" sz="1200" b="1" kern="1200" dirty="0" smtClean="0">
                <a:solidFill>
                  <a:schemeClr val="tx1"/>
                </a:solidFill>
                <a:effectLst/>
                <a:latin typeface="Arial" charset="0"/>
                <a:ea typeface="ＭＳ Ｐゴシック" pitchFamily="50" charset="-128"/>
                <a:cs typeface="+mn-cs"/>
              </a:rPr>
              <a:t>を編集できる権限があれば、上記の値を表示する事が出来てしまいます。</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強制的に</a:t>
            </a:r>
            <a:r>
              <a:rPr kumimoji="1" lang="en-US" altLang="ja-JP" sz="1200" b="1" kern="1200" dirty="0" smtClean="0">
                <a:solidFill>
                  <a:schemeClr val="tx1"/>
                </a:solidFill>
                <a:effectLst/>
                <a:latin typeface="Arial" charset="0"/>
                <a:ea typeface="ＭＳ Ｐゴシック" pitchFamily="50" charset="-128"/>
                <a:cs typeface="+mn-cs"/>
              </a:rPr>
              <a:t>echo $PASSWORD</a:t>
            </a:r>
            <a:r>
              <a:rPr kumimoji="1" lang="ja-JP" altLang="en-US" sz="1200" b="1" kern="1200" dirty="0" smtClean="0">
                <a:solidFill>
                  <a:schemeClr val="tx1"/>
                </a:solidFill>
                <a:effectLst/>
                <a:latin typeface="Arial" charset="0"/>
                <a:ea typeface="ＭＳ Ｐゴシック" pitchFamily="50" charset="-128"/>
                <a:cs typeface="+mn-cs"/>
              </a:rPr>
              <a:t>みたいにできる</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ja-JP" altLang="en-US" sz="1200" b="1" kern="1200" dirty="0" smtClean="0">
                <a:solidFill>
                  <a:schemeClr val="tx1"/>
                </a:solidFill>
                <a:effectLst/>
                <a:latin typeface="Arial" charset="0"/>
                <a:ea typeface="ＭＳ Ｐゴシック" pitchFamily="50" charset="-128"/>
                <a:cs typeface="+mn-cs"/>
              </a:rPr>
              <a:t>従って、↑のファイルへの書き込み権限には、特に注意を払う必要があります。</a:t>
            </a:r>
          </a:p>
          <a:p>
            <a:r>
              <a:rPr kumimoji="1" lang="en-US" altLang="ja-JP" sz="1200" b="1" kern="1200" dirty="0" smtClean="0">
                <a:solidFill>
                  <a:schemeClr val="tx1"/>
                </a:solidFill>
                <a:effectLst/>
                <a:latin typeface="Arial" charset="0"/>
                <a:ea typeface="ＭＳ Ｐゴシック" pitchFamily="50" charset="-128"/>
                <a:cs typeface="+mn-cs"/>
              </a:rPr>
              <a:t>```</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91</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豊富なサンプル</a:t>
            </a:r>
          </a:p>
          <a:p>
            <a:r>
              <a:rPr kumimoji="1" lang="en-US" altLang="ja-JP" sz="1200" b="1" kern="1200" dirty="0" smtClean="0">
                <a:solidFill>
                  <a:schemeClr val="tx1"/>
                </a:solidFill>
                <a:effectLst/>
                <a:latin typeface="Arial" charset="0"/>
                <a:ea typeface="ＭＳ Ｐゴシック" pitchFamily="50" charset="-128"/>
                <a:cs typeface="+mn-cs"/>
              </a:rPr>
              <a:t>Ansible</a:t>
            </a:r>
            <a:r>
              <a:rPr kumimoji="1" lang="ja-JP" altLang="en-US" sz="1200" b="1" kern="1200" dirty="0" smtClean="0">
                <a:solidFill>
                  <a:schemeClr val="tx1"/>
                </a:solidFill>
                <a:effectLst/>
                <a:latin typeface="Arial" charset="0"/>
                <a:ea typeface="ＭＳ Ｐゴシック" pitchFamily="50" charset="-128"/>
                <a:cs typeface="+mn-cs"/>
              </a:rPr>
              <a:t>では、様々なサンプルが豊富に提供されています。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下記も是非ご参照ください。</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公式</a:t>
            </a:r>
            <a:r>
              <a:rPr kumimoji="1" lang="en-US" altLang="ja-JP" sz="1200" b="1" kern="1200" dirty="0" smtClean="0">
                <a:solidFill>
                  <a:schemeClr val="tx1"/>
                </a:solidFill>
                <a:effectLst/>
                <a:latin typeface="Arial" charset="0"/>
                <a:ea typeface="ＭＳ Ｐゴシック" pitchFamily="50" charset="-128"/>
                <a:cs typeface="+mn-cs"/>
              </a:rPr>
              <a:t>] Ansible</a:t>
            </a:r>
            <a:r>
              <a:rPr kumimoji="1" lang="ja-JP" altLang="en-US" sz="1200" b="1" kern="1200" dirty="0" smtClean="0">
                <a:solidFill>
                  <a:schemeClr val="tx1"/>
                </a:solidFill>
                <a:effectLst/>
                <a:latin typeface="Arial" charset="0"/>
                <a:ea typeface="ＭＳ Ｐゴシック" pitchFamily="50" charset="-128"/>
                <a:cs typeface="+mn-cs"/>
              </a:rPr>
              <a:t>の</a:t>
            </a:r>
            <a:r>
              <a:rPr kumimoji="1" lang="en-US" altLang="ja-JP" sz="1200" b="1" kern="1200" dirty="0" err="1" smtClean="0">
                <a:solidFill>
                  <a:schemeClr val="tx1"/>
                </a:solidFill>
                <a:effectLst/>
                <a:latin typeface="Arial" charset="0"/>
                <a:ea typeface="ＭＳ Ｐゴシック" pitchFamily="50" charset="-128"/>
                <a:cs typeface="+mn-cs"/>
              </a:rPr>
              <a:t>schenario_guides</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 </a:t>
            </a:r>
            <a:r>
              <a:rPr kumimoji="1" lang="ja-JP" altLang="en-US" sz="1200" b="1" kern="1200" dirty="0" smtClean="0">
                <a:solidFill>
                  <a:schemeClr val="tx1"/>
                </a:solidFill>
                <a:effectLst/>
                <a:latin typeface="Arial" charset="0"/>
                <a:ea typeface="ＭＳ Ｐゴシック" pitchFamily="50" charset="-128"/>
                <a:cs typeface="+mn-cs"/>
              </a:rPr>
              <a:t>主に色々な</a:t>
            </a:r>
            <a:r>
              <a:rPr kumimoji="1" lang="en-US" altLang="ja-JP" sz="1200" b="1" kern="1200" dirty="0" smtClean="0">
                <a:solidFill>
                  <a:schemeClr val="tx1"/>
                </a:solidFill>
                <a:effectLst/>
                <a:latin typeface="Arial" charset="0"/>
                <a:ea typeface="ＭＳ Ｐゴシック" pitchFamily="50" charset="-128"/>
                <a:cs typeface="+mn-cs"/>
              </a:rPr>
              <a:t>Cloud</a:t>
            </a:r>
            <a:r>
              <a:rPr kumimoji="1" lang="ja-JP" altLang="en-US" sz="1200" b="1" kern="1200" dirty="0" smtClean="0">
                <a:solidFill>
                  <a:schemeClr val="tx1"/>
                </a:solidFill>
                <a:effectLst/>
                <a:latin typeface="Arial" charset="0"/>
                <a:ea typeface="ＭＳ Ｐゴシック" pitchFamily="50" charset="-128"/>
                <a:cs typeface="+mn-cs"/>
              </a:rPr>
              <a:t>環境での</a:t>
            </a:r>
            <a:r>
              <a:rPr kumimoji="1" lang="en-US" altLang="ja-JP" sz="1200" b="1" kern="1200" dirty="0" err="1" smtClean="0">
                <a:solidFill>
                  <a:schemeClr val="tx1"/>
                </a:solidFill>
                <a:effectLst/>
                <a:latin typeface="Arial" charset="0"/>
                <a:ea typeface="ＭＳ Ｐゴシック" pitchFamily="50" charset="-128"/>
                <a:cs typeface="+mn-cs"/>
              </a:rPr>
              <a:t>BootStrapping</a:t>
            </a:r>
            <a:r>
              <a:rPr kumimoji="1" lang="ja-JP" altLang="en-US" sz="1200" b="1" kern="1200" dirty="0" smtClean="0">
                <a:solidFill>
                  <a:schemeClr val="tx1"/>
                </a:solidFill>
                <a:effectLst/>
                <a:latin typeface="Arial" charset="0"/>
                <a:ea typeface="ＭＳ Ｐゴシック" pitchFamily="50" charset="-128"/>
                <a:cs typeface="+mn-cs"/>
              </a:rPr>
              <a:t>周りのサンプルが充実しています</a:t>
            </a:r>
          </a:p>
          <a:p>
            <a:r>
              <a:rPr kumimoji="1" lang="ja-JP" altLang="en-US" sz="1200" b="1" kern="1200" dirty="0" smtClean="0">
                <a:solidFill>
                  <a:schemeClr val="tx1"/>
                </a:solidFill>
                <a:effectLst/>
                <a:latin typeface="Arial" charset="0"/>
                <a:ea typeface="ＭＳ Ｐゴシック" pitchFamily="50" charset="-128"/>
                <a:cs typeface="+mn-cs"/>
              </a:rPr>
              <a:t>  * </a:t>
            </a:r>
            <a:r>
              <a:rPr kumimoji="1" lang="en-US" altLang="ja-JP" sz="1200" b="1" kern="1200" dirty="0" smtClean="0">
                <a:solidFill>
                  <a:schemeClr val="tx1"/>
                </a:solidFill>
                <a:effectLst/>
                <a:latin typeface="Arial" charset="0"/>
                <a:ea typeface="ＭＳ Ｐゴシック" pitchFamily="50" charset="-128"/>
                <a:cs typeface="+mn-cs"/>
              </a:rPr>
              <a:t>https://docs.ansible.com/ansible/2.6/scenario_guides/</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公式</a:t>
            </a:r>
            <a:r>
              <a:rPr kumimoji="1" lang="en-US" altLang="ja-JP" sz="1200" b="1" kern="1200" dirty="0" smtClean="0">
                <a:solidFill>
                  <a:schemeClr val="tx1"/>
                </a:solidFill>
                <a:effectLst/>
                <a:latin typeface="Arial" charset="0"/>
                <a:ea typeface="ＭＳ Ｐゴシック" pitchFamily="50" charset="-128"/>
                <a:cs typeface="+mn-cs"/>
              </a:rPr>
              <a:t>] Ansible</a:t>
            </a:r>
            <a:r>
              <a:rPr kumimoji="1" lang="ja-JP" altLang="en-US" sz="1200" b="1" kern="1200" dirty="0" smtClean="0">
                <a:solidFill>
                  <a:schemeClr val="tx1"/>
                </a:solidFill>
                <a:effectLst/>
                <a:latin typeface="Arial" charset="0"/>
                <a:ea typeface="ＭＳ Ｐゴシック" pitchFamily="50" charset="-128"/>
                <a:cs typeface="+mn-cs"/>
              </a:rPr>
              <a:t>の</a:t>
            </a:r>
            <a:r>
              <a:rPr kumimoji="1" lang="en-US" altLang="ja-JP" sz="1200" b="1" kern="1200" dirty="0" smtClean="0">
                <a:solidFill>
                  <a:schemeClr val="tx1"/>
                </a:solidFill>
                <a:effectLst/>
                <a:latin typeface="Arial" charset="0"/>
                <a:ea typeface="ＭＳ Ｐゴシック" pitchFamily="50" charset="-128"/>
                <a:cs typeface="+mn-cs"/>
              </a:rPr>
              <a:t>example</a:t>
            </a:r>
            <a:r>
              <a:rPr kumimoji="1" lang="ja-JP" altLang="en-US" sz="1200" b="1" kern="1200" dirty="0" smtClean="0">
                <a:solidFill>
                  <a:schemeClr val="tx1"/>
                </a:solidFill>
                <a:effectLst/>
                <a:latin typeface="Arial" charset="0"/>
                <a:ea typeface="ＭＳ Ｐゴシック" pitchFamily="50" charset="-128"/>
                <a:cs typeface="+mn-cs"/>
              </a:rPr>
              <a:t>レポジトリ</a:t>
            </a:r>
            <a:r>
              <a:rPr kumimoji="1" lang="en-US" altLang="ja-JP" sz="1200" b="1" kern="1200" dirty="0" smtClean="0">
                <a:solidFill>
                  <a:schemeClr val="tx1"/>
                </a:solidFill>
                <a:effectLst/>
                <a:latin typeface="Arial" charset="0"/>
                <a:ea typeface="ＭＳ Ｐゴシック" pitchFamily="50" charset="-128"/>
                <a:cs typeface="+mn-cs"/>
              </a:rPr>
              <a:t>(GitHub)</a:t>
            </a:r>
          </a:p>
          <a:p>
            <a:r>
              <a:rPr kumimoji="1" lang="en-US" altLang="ja-JP" sz="1200" b="1" kern="1200" dirty="0" smtClean="0">
                <a:solidFill>
                  <a:schemeClr val="tx1"/>
                </a:solidFill>
                <a:effectLst/>
                <a:latin typeface="Arial" charset="0"/>
                <a:ea typeface="ＭＳ Ｐゴシック" pitchFamily="50" charset="-128"/>
                <a:cs typeface="+mn-cs"/>
              </a:rPr>
              <a:t>  * </a:t>
            </a:r>
            <a:r>
              <a:rPr kumimoji="1" lang="ja-JP" altLang="en-US" sz="1200" b="1" kern="1200" dirty="0" smtClean="0">
                <a:solidFill>
                  <a:schemeClr val="tx1"/>
                </a:solidFill>
                <a:effectLst/>
                <a:latin typeface="Arial" charset="0"/>
                <a:ea typeface="ＭＳ Ｐゴシック" pitchFamily="50" charset="-128"/>
                <a:cs typeface="+mn-cs"/>
              </a:rPr>
              <a:t>オーケストレーションまで含めた、シンプルなサンプルが提供されています</a:t>
            </a:r>
          </a:p>
          <a:p>
            <a:r>
              <a:rPr kumimoji="1" lang="ja-JP" altLang="en-US" sz="1200" b="1" kern="1200" dirty="0" smtClean="0">
                <a:solidFill>
                  <a:schemeClr val="tx1"/>
                </a:solidFill>
                <a:effectLst/>
                <a:latin typeface="Arial" charset="0"/>
                <a:ea typeface="ＭＳ Ｐゴシック" pitchFamily="50" charset="-128"/>
                <a:cs typeface="+mn-cs"/>
              </a:rPr>
              <a:t>  * </a:t>
            </a:r>
            <a:r>
              <a:rPr kumimoji="1" lang="en-US" altLang="ja-JP" sz="1200" b="1" kern="1200" dirty="0" smtClean="0">
                <a:solidFill>
                  <a:schemeClr val="tx1"/>
                </a:solidFill>
                <a:effectLst/>
                <a:latin typeface="Arial" charset="0"/>
                <a:ea typeface="ＭＳ Ｐゴシック" pitchFamily="50" charset="-128"/>
                <a:cs typeface="+mn-cs"/>
              </a:rPr>
              <a:t>https://github.com/ansible/ansible-examples</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コミュニティ</a:t>
            </a:r>
            <a:r>
              <a:rPr kumimoji="1" lang="en-US" altLang="ja-JP" sz="1200" b="1" kern="1200" dirty="0" smtClean="0">
                <a:solidFill>
                  <a:schemeClr val="tx1"/>
                </a:solidFill>
                <a:effectLst/>
                <a:latin typeface="Arial" charset="0"/>
                <a:ea typeface="ＭＳ Ｐゴシック" pitchFamily="50" charset="-128"/>
                <a:cs typeface="+mn-cs"/>
              </a:rPr>
              <a:t>] Ansible Galaxy</a:t>
            </a:r>
          </a:p>
          <a:p>
            <a:r>
              <a:rPr kumimoji="1" lang="en-US" altLang="ja-JP" sz="1200" b="1" kern="1200" dirty="0" smtClean="0">
                <a:solidFill>
                  <a:schemeClr val="tx1"/>
                </a:solidFill>
                <a:effectLst/>
                <a:latin typeface="Arial" charset="0"/>
                <a:ea typeface="ＭＳ Ｐゴシック" pitchFamily="50" charset="-128"/>
                <a:cs typeface="+mn-cs"/>
              </a:rPr>
              <a:t>  * </a:t>
            </a:r>
            <a:r>
              <a:rPr kumimoji="1" lang="ja-JP" altLang="en-US" sz="1200" b="1" kern="1200" dirty="0" smtClean="0">
                <a:solidFill>
                  <a:schemeClr val="tx1"/>
                </a:solidFill>
                <a:effectLst/>
                <a:latin typeface="Arial" charset="0"/>
                <a:ea typeface="ＭＳ Ｐゴシック" pitchFamily="50" charset="-128"/>
                <a:cs typeface="+mn-cs"/>
              </a:rPr>
              <a:t>様々な人が、作成した</a:t>
            </a:r>
            <a:r>
              <a:rPr kumimoji="1" lang="en-US" altLang="ja-JP" sz="1200" b="1" kern="1200" dirty="0" smtClean="0">
                <a:solidFill>
                  <a:schemeClr val="tx1"/>
                </a:solidFill>
                <a:effectLst/>
                <a:latin typeface="Arial" charset="0"/>
                <a:ea typeface="ＭＳ Ｐゴシック" pitchFamily="50" charset="-128"/>
                <a:cs typeface="+mn-cs"/>
              </a:rPr>
              <a:t>Playbook</a:t>
            </a:r>
            <a:r>
              <a:rPr kumimoji="1" lang="ja-JP" altLang="en-US" sz="1200" b="1" kern="1200" dirty="0" smtClean="0">
                <a:solidFill>
                  <a:schemeClr val="tx1"/>
                </a:solidFill>
                <a:effectLst/>
                <a:latin typeface="Arial" charset="0"/>
                <a:ea typeface="ＭＳ Ｐゴシック" pitchFamily="50" charset="-128"/>
                <a:cs typeface="+mn-cs"/>
              </a:rPr>
              <a:t>を公開</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参照できる環境です</a:t>
            </a:r>
          </a:p>
          <a:p>
            <a:r>
              <a:rPr kumimoji="1" lang="ja-JP" altLang="en-US" sz="1200" b="1" kern="1200" dirty="0" smtClean="0">
                <a:solidFill>
                  <a:schemeClr val="tx1"/>
                </a:solidFill>
                <a:effectLst/>
                <a:latin typeface="Arial" charset="0"/>
                <a:ea typeface="ＭＳ Ｐゴシック" pitchFamily="50" charset="-128"/>
                <a:cs typeface="+mn-cs"/>
              </a:rPr>
              <a:t>  * ただし、公式サイトではないので、内容については自己責任で使用する必要があります</a:t>
            </a:r>
          </a:p>
          <a:p>
            <a:r>
              <a:rPr kumimoji="1" lang="ja-JP" altLang="en-US" sz="1200" b="1" kern="1200" dirty="0" smtClean="0">
                <a:solidFill>
                  <a:schemeClr val="tx1"/>
                </a:solidFill>
                <a:effectLst/>
                <a:latin typeface="Arial" charset="0"/>
                <a:ea typeface="ＭＳ Ｐゴシック" pitchFamily="50" charset="-128"/>
                <a:cs typeface="+mn-cs"/>
              </a:rPr>
              <a:t>  * </a:t>
            </a:r>
            <a:r>
              <a:rPr kumimoji="1" lang="en-US" altLang="ja-JP" sz="1200" b="1" kern="1200" dirty="0" smtClean="0">
                <a:solidFill>
                  <a:schemeClr val="tx1"/>
                </a:solidFill>
                <a:effectLst/>
                <a:latin typeface="Arial" charset="0"/>
                <a:ea typeface="ＭＳ Ｐゴシック" pitchFamily="50" charset="-128"/>
                <a:cs typeface="+mn-cs"/>
              </a:rPr>
              <a:t>https://galaxy.ansible.com/</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富士通社内コミュニティ</a:t>
            </a:r>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KIaI</a:t>
            </a:r>
            <a:r>
              <a:rPr kumimoji="1" lang="ja-JP" altLang="en-US" sz="1200" b="1" kern="1200" dirty="0" smtClean="0">
                <a:solidFill>
                  <a:schemeClr val="tx1"/>
                </a:solidFill>
                <a:effectLst/>
                <a:latin typeface="Arial" charset="0"/>
                <a:ea typeface="ＭＳ Ｐゴシック" pitchFamily="50" charset="-128"/>
                <a:cs typeface="+mn-cs"/>
              </a:rPr>
              <a:t>コミュニティ</a:t>
            </a:r>
          </a:p>
          <a:p>
            <a:r>
              <a:rPr kumimoji="1" lang="ja-JP" altLang="en-US" sz="1200" b="1" kern="1200" dirty="0" smtClean="0">
                <a:solidFill>
                  <a:schemeClr val="tx1"/>
                </a:solidFill>
                <a:effectLst/>
                <a:latin typeface="Arial" charset="0"/>
                <a:ea typeface="ＭＳ Ｐゴシック" pitchFamily="50" charset="-128"/>
                <a:cs typeface="+mn-cs"/>
              </a:rPr>
              <a:t>  * 後述の</a:t>
            </a:r>
            <a:r>
              <a:rPr kumimoji="1" lang="en-US" altLang="ja-JP" sz="1200" b="1" kern="1200" dirty="0" err="1" smtClean="0">
                <a:solidFill>
                  <a:schemeClr val="tx1"/>
                </a:solidFill>
                <a:effectLst/>
                <a:latin typeface="Arial" charset="0"/>
                <a:ea typeface="ＭＳ Ｐゴシック" pitchFamily="50" charset="-128"/>
                <a:cs typeface="+mn-cs"/>
              </a:rPr>
              <a:t>KIaI</a:t>
            </a:r>
            <a:r>
              <a:rPr kumimoji="1" lang="en-US" altLang="ja-JP" sz="1200" b="1" kern="1200" dirty="0" smtClean="0">
                <a:solidFill>
                  <a:schemeClr val="tx1"/>
                </a:solidFill>
                <a:effectLst/>
                <a:latin typeface="Arial" charset="0"/>
                <a:ea typeface="ＭＳ Ｐゴシック" pitchFamily="50" charset="-128"/>
                <a:cs typeface="+mn-cs"/>
              </a:rPr>
              <a:t> Build</a:t>
            </a:r>
            <a:r>
              <a:rPr kumimoji="1" lang="ja-JP" altLang="en-US" sz="1200" b="1" kern="1200" dirty="0" smtClean="0">
                <a:solidFill>
                  <a:schemeClr val="tx1"/>
                </a:solidFill>
                <a:effectLst/>
                <a:latin typeface="Arial" charset="0"/>
                <a:ea typeface="ＭＳ Ｐゴシック" pitchFamily="50" charset="-128"/>
                <a:cs typeface="+mn-cs"/>
              </a:rPr>
              <a:t>ツールは、</a:t>
            </a:r>
            <a:r>
              <a:rPr kumimoji="1" lang="en-US" altLang="ja-JP" sz="1200" b="1" kern="1200" dirty="0" err="1" smtClean="0">
                <a:solidFill>
                  <a:schemeClr val="tx1"/>
                </a:solidFill>
                <a:effectLst/>
                <a:latin typeface="Arial" charset="0"/>
                <a:ea typeface="ＭＳ Ｐゴシック" pitchFamily="50" charset="-128"/>
                <a:cs typeface="+mn-cs"/>
              </a:rPr>
              <a:t>Wadatsumi</a:t>
            </a:r>
            <a:r>
              <a:rPr kumimoji="1" lang="ja-JP" altLang="en-US" sz="1200" b="1" kern="1200" dirty="0" smtClean="0">
                <a:solidFill>
                  <a:schemeClr val="tx1"/>
                </a:solidFill>
                <a:effectLst/>
                <a:latin typeface="Arial" charset="0"/>
                <a:ea typeface="ＭＳ Ｐゴシック" pitchFamily="50" charset="-128"/>
                <a:cs typeface="+mn-cs"/>
              </a:rPr>
              <a:t>コミュニティ上で内部資産を公開しています</a:t>
            </a:r>
          </a:p>
          <a:p>
            <a:r>
              <a:rPr kumimoji="1" lang="ja-JP" altLang="en-US" sz="1200" b="1" kern="1200" dirty="0" smtClean="0">
                <a:solidFill>
                  <a:schemeClr val="tx1"/>
                </a:solidFill>
                <a:effectLst/>
                <a:latin typeface="Arial" charset="0"/>
                <a:ea typeface="ＭＳ Ｐゴシック" pitchFamily="50" charset="-128"/>
                <a:cs typeface="+mn-cs"/>
              </a:rPr>
              <a:t>  * 沢山の</a:t>
            </a:r>
            <a:r>
              <a:rPr kumimoji="1" lang="en-US" altLang="ja-JP" sz="1200" b="1" kern="1200" dirty="0" smtClean="0">
                <a:solidFill>
                  <a:schemeClr val="tx1"/>
                </a:solidFill>
                <a:effectLst/>
                <a:latin typeface="Arial" charset="0"/>
                <a:ea typeface="ＭＳ Ｐゴシック" pitchFamily="50" charset="-128"/>
                <a:cs typeface="+mn-cs"/>
              </a:rPr>
              <a:t>Playbook</a:t>
            </a:r>
            <a:r>
              <a:rPr kumimoji="1" lang="ja-JP" altLang="en-US" sz="1200" b="1" kern="1200" dirty="0" smtClean="0">
                <a:solidFill>
                  <a:schemeClr val="tx1"/>
                </a:solidFill>
                <a:effectLst/>
                <a:latin typeface="Arial" charset="0"/>
                <a:ea typeface="ＭＳ Ｐゴシック" pitchFamily="50" charset="-128"/>
                <a:cs typeface="+mn-cs"/>
              </a:rPr>
              <a:t>の実装も存在しますので、こちらも是非チェック！</a:t>
            </a:r>
          </a:p>
          <a:p>
            <a:r>
              <a:rPr kumimoji="1" lang="ja-JP" altLang="en-US" sz="1200" b="1" kern="1200" dirty="0" smtClean="0">
                <a:solidFill>
                  <a:schemeClr val="tx1"/>
                </a:solidFill>
                <a:effectLst/>
                <a:latin typeface="Arial" charset="0"/>
                <a:ea typeface="ＭＳ Ｐゴシック" pitchFamily="50" charset="-128"/>
                <a:cs typeface="+mn-cs"/>
              </a:rPr>
              <a:t>  * </a:t>
            </a:r>
            <a:r>
              <a:rPr kumimoji="1" lang="en-US" altLang="ja-JP" sz="1200" b="1" kern="1200" dirty="0" smtClean="0">
                <a:solidFill>
                  <a:schemeClr val="tx1"/>
                </a:solidFill>
                <a:effectLst/>
                <a:latin typeface="Arial" charset="0"/>
                <a:ea typeface="ＭＳ Ｐゴシック" pitchFamily="50" charset="-128"/>
                <a:cs typeface="+mn-cs"/>
              </a:rPr>
              <a:t>http://gitlab.wadatsumi.dat.css.fujitsu.com/build</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まさに</a:t>
            </a:r>
            <a:r>
              <a:rPr kumimoji="1" lang="en-US" altLang="ja-JP" sz="1200" b="1" kern="1200" dirty="0" smtClean="0">
                <a:solidFill>
                  <a:schemeClr val="tx1"/>
                </a:solidFill>
                <a:effectLst/>
                <a:latin typeface="Arial" charset="0"/>
                <a:ea typeface="ＭＳ Ｐゴシック" pitchFamily="50" charset="-128"/>
                <a:cs typeface="+mn-cs"/>
              </a:rPr>
              <a:t>Infrastructure as Code</a:t>
            </a:r>
            <a:r>
              <a:rPr kumimoji="1" lang="ja-JP" altLang="en-US" sz="1200" b="1" kern="1200" dirty="0" smtClean="0">
                <a:solidFill>
                  <a:schemeClr val="tx1"/>
                </a:solidFill>
                <a:effectLst/>
                <a:latin typeface="Arial" charset="0"/>
                <a:ea typeface="ＭＳ Ｐゴシック" pitchFamily="50" charset="-128"/>
                <a:cs typeface="+mn-cs"/>
              </a:rPr>
              <a:t>！！</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92</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smtClean="0"/>
          </a:p>
        </p:txBody>
      </p:sp>
      <p:sp>
        <p:nvSpPr>
          <p:cNvPr id="4" name="フッター プレースホルダー 3"/>
          <p:cNvSpPr>
            <a:spLocks noGrp="1"/>
          </p:cNvSpPr>
          <p:nvPr>
            <p:ph type="ftr" sz="quarter" idx="10"/>
          </p:nvPr>
        </p:nvSpPr>
        <p:spPr/>
        <p:txBody>
          <a:bodyPr/>
          <a:lstStyle/>
          <a:p>
            <a:r>
              <a:rPr lang="en-US" altLang="ja-JP" smtClean="0"/>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93</a:t>
            </a:fld>
            <a:endParaRPr lang="en-US" altLang="ja-JP"/>
          </a:p>
        </p:txBody>
      </p:sp>
    </p:spTree>
    <p:extLst>
      <p:ext uri="{BB962C8B-B14F-4D97-AF65-F5344CB8AC3E}">
        <p14:creationId xmlns:p14="http://schemas.microsoft.com/office/powerpoint/2010/main" val="200045002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Ansible Tower(AWX)</a:t>
            </a:r>
          </a:p>
          <a:p>
            <a:r>
              <a:rPr kumimoji="1" lang="en-US" altLang="ja-JP" sz="1200" b="1" kern="1200" dirty="0" smtClean="0">
                <a:solidFill>
                  <a:schemeClr val="tx1"/>
                </a:solidFill>
                <a:effectLst/>
                <a:latin typeface="Arial" charset="0"/>
                <a:ea typeface="ＭＳ Ｐゴシック" pitchFamily="50" charset="-128"/>
                <a:cs typeface="+mn-cs"/>
              </a:rPr>
              <a:t>Ansible</a:t>
            </a:r>
            <a:r>
              <a:rPr kumimoji="1" lang="ja-JP" altLang="en-US" sz="1200" b="1" kern="1200" dirty="0" smtClean="0">
                <a:solidFill>
                  <a:schemeClr val="tx1"/>
                </a:solidFill>
                <a:effectLst/>
                <a:latin typeface="Arial" charset="0"/>
                <a:ea typeface="ＭＳ Ｐゴシック" pitchFamily="50" charset="-128"/>
                <a:cs typeface="+mn-cs"/>
              </a:rPr>
              <a:t>コアエンジン単体での機能スコープは、セットアップ系オペレーションの自動化のみとなります。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一方、構成管理の作業全体でみると、他に下記の様な作業もあります。</a:t>
            </a:r>
          </a:p>
          <a:p>
            <a:r>
              <a:rPr kumimoji="1" lang="ja-JP" altLang="en-US" sz="1200" b="1" kern="1200" dirty="0" smtClean="0">
                <a:solidFill>
                  <a:schemeClr val="tx1"/>
                </a:solidFill>
                <a:effectLst/>
                <a:latin typeface="Arial" charset="0"/>
                <a:ea typeface="ＭＳ Ｐゴシック" pitchFamily="50" charset="-128"/>
                <a:cs typeface="+mn-cs"/>
              </a:rPr>
              <a:t>* ジョブ実行のワークフロー化</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承認された時に初めてジョブを実行できる</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誰が、いつジョブを実行したかのトレース</a:t>
            </a:r>
          </a:p>
          <a:p>
            <a:r>
              <a:rPr kumimoji="1" lang="ja-JP" altLang="en-US" sz="1200" b="1" kern="1200" dirty="0" smtClean="0">
                <a:solidFill>
                  <a:schemeClr val="tx1"/>
                </a:solidFill>
                <a:effectLst/>
                <a:latin typeface="Arial" charset="0"/>
                <a:ea typeface="ＭＳ Ｐゴシック" pitchFamily="50" charset="-128"/>
                <a:cs typeface="+mn-cs"/>
              </a:rPr>
              <a:t>* ジョブ実行のスケジューリング</a:t>
            </a:r>
          </a:p>
          <a:p>
            <a:r>
              <a:rPr kumimoji="1" lang="ja-JP" altLang="en-US" sz="1200" b="1" kern="1200" dirty="0" smtClean="0">
                <a:solidFill>
                  <a:schemeClr val="tx1"/>
                </a:solidFill>
                <a:effectLst/>
                <a:latin typeface="Arial" charset="0"/>
                <a:ea typeface="ＭＳ Ｐゴシック" pitchFamily="50" charset="-128"/>
                <a:cs typeface="+mn-cs"/>
              </a:rPr>
              <a:t>* インベントリ全体のマネージとトレース、などなど</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この辺をカバーするのが、</a:t>
            </a:r>
            <a:r>
              <a:rPr kumimoji="1" lang="en-US" altLang="ja-JP" sz="1200" b="1" kern="1200" dirty="0" smtClean="0">
                <a:solidFill>
                  <a:schemeClr val="tx1"/>
                </a:solidFill>
                <a:effectLst/>
                <a:latin typeface="Arial" charset="0"/>
                <a:ea typeface="ＭＳ Ｐゴシック" pitchFamily="50" charset="-128"/>
                <a:cs typeface="+mn-cs"/>
              </a:rPr>
              <a:t>Ansible Tower(</a:t>
            </a:r>
            <a:r>
              <a:rPr kumimoji="1" lang="ja-JP" altLang="en-US" sz="1200" b="1" kern="1200" dirty="0" smtClean="0">
                <a:solidFill>
                  <a:schemeClr val="tx1"/>
                </a:solidFill>
                <a:effectLst/>
                <a:latin typeface="Arial" charset="0"/>
                <a:ea typeface="ＭＳ Ｐゴシック" pitchFamily="50" charset="-128"/>
                <a:cs typeface="+mn-cs"/>
              </a:rPr>
              <a:t>無償版は</a:t>
            </a:r>
            <a:r>
              <a:rPr kumimoji="1" lang="en-US" altLang="ja-JP" sz="1200" b="1" kern="1200" dirty="0" smtClean="0">
                <a:solidFill>
                  <a:schemeClr val="tx1"/>
                </a:solidFill>
                <a:effectLst/>
                <a:latin typeface="Arial" charset="0"/>
                <a:ea typeface="ＭＳ Ｐゴシック" pitchFamily="50" charset="-128"/>
                <a:cs typeface="+mn-cs"/>
              </a:rPr>
              <a:t>AWX)</a:t>
            </a:r>
            <a:r>
              <a:rPr kumimoji="1" lang="ja-JP" altLang="en-US" sz="1200" b="1" kern="1200" dirty="0" smtClean="0">
                <a:solidFill>
                  <a:schemeClr val="tx1"/>
                </a:solidFill>
                <a:effectLst/>
                <a:latin typeface="Arial" charset="0"/>
                <a:ea typeface="ＭＳ Ｐゴシック" pitchFamily="50" charset="-128"/>
                <a:cs typeface="+mn-cs"/>
              </a:rPr>
              <a:t>というツールです。</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https://www.ansible.com/products/tower</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下記のような宣伝文句です。</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YOUR ANSIBLE DASHBOARD</a:t>
            </a:r>
          </a:p>
          <a:p>
            <a:r>
              <a:rPr kumimoji="1" lang="en-US" altLang="ja-JP" sz="1200" b="1" kern="1200" dirty="0" smtClean="0">
                <a:solidFill>
                  <a:schemeClr val="tx1"/>
                </a:solidFill>
                <a:effectLst/>
                <a:latin typeface="Arial" charset="0"/>
                <a:ea typeface="ＭＳ Ｐゴシック" pitchFamily="50" charset="-128"/>
                <a:cs typeface="+mn-cs"/>
              </a:rPr>
              <a:t>* REAL-TIME JOB STATUS UPDATES</a:t>
            </a:r>
          </a:p>
          <a:p>
            <a:r>
              <a:rPr kumimoji="1" lang="en-US" altLang="ja-JP" sz="1200" b="1" kern="1200" dirty="0" smtClean="0">
                <a:solidFill>
                  <a:schemeClr val="tx1"/>
                </a:solidFill>
                <a:effectLst/>
                <a:latin typeface="Arial" charset="0"/>
                <a:ea typeface="ＭＳ Ｐゴシック" pitchFamily="50" charset="-128"/>
                <a:cs typeface="+mn-cs"/>
              </a:rPr>
              <a:t>* MULTI-PLAYBOOK WORKFLOWS</a:t>
            </a:r>
          </a:p>
          <a:p>
            <a:r>
              <a:rPr kumimoji="1" lang="en-US" altLang="ja-JP" sz="1200" b="1" kern="1200" dirty="0" smtClean="0">
                <a:solidFill>
                  <a:schemeClr val="tx1"/>
                </a:solidFill>
                <a:effectLst/>
                <a:latin typeface="Arial" charset="0"/>
                <a:ea typeface="ＭＳ Ｐゴシック" pitchFamily="50" charset="-128"/>
                <a:cs typeface="+mn-cs"/>
              </a:rPr>
              <a:t>* WHO RAN WHAT JOB WHEN</a:t>
            </a:r>
          </a:p>
          <a:p>
            <a:r>
              <a:rPr kumimoji="1" lang="en-US" altLang="ja-JP" sz="1200" b="1" kern="1200" dirty="0" smtClean="0">
                <a:solidFill>
                  <a:schemeClr val="tx1"/>
                </a:solidFill>
                <a:effectLst/>
                <a:latin typeface="Arial" charset="0"/>
                <a:ea typeface="ＭＳ Ｐゴシック" pitchFamily="50" charset="-128"/>
                <a:cs typeface="+mn-cs"/>
              </a:rPr>
              <a:t>* SCALE CAPACITY WITH TOWER CLUSTERS</a:t>
            </a:r>
          </a:p>
          <a:p>
            <a:r>
              <a:rPr kumimoji="1" lang="en-US" altLang="ja-JP" sz="1200" b="1" kern="1200" dirty="0" smtClean="0">
                <a:solidFill>
                  <a:schemeClr val="tx1"/>
                </a:solidFill>
                <a:effectLst/>
                <a:latin typeface="Arial" charset="0"/>
                <a:ea typeface="ＭＳ Ｐゴシック" pitchFamily="50" charset="-128"/>
                <a:cs typeface="+mn-cs"/>
              </a:rPr>
              <a:t>* INTEGRATED NOTIFICATIONS</a:t>
            </a:r>
          </a:p>
          <a:p>
            <a:r>
              <a:rPr kumimoji="1" lang="en-US" altLang="ja-JP" sz="1200" b="1" kern="1200" dirty="0" smtClean="0">
                <a:solidFill>
                  <a:schemeClr val="tx1"/>
                </a:solidFill>
                <a:effectLst/>
                <a:latin typeface="Arial" charset="0"/>
                <a:ea typeface="ＭＳ Ｐゴシック" pitchFamily="50" charset="-128"/>
                <a:cs typeface="+mn-cs"/>
              </a:rPr>
              <a:t>* SCHEDULE ANSIBLE JOBS</a:t>
            </a:r>
          </a:p>
          <a:p>
            <a:r>
              <a:rPr kumimoji="1" lang="en-US" altLang="ja-JP" sz="1200" b="1" kern="1200" dirty="0" smtClean="0">
                <a:solidFill>
                  <a:schemeClr val="tx1"/>
                </a:solidFill>
                <a:effectLst/>
                <a:latin typeface="Arial" charset="0"/>
                <a:ea typeface="ＭＳ Ｐゴシック" pitchFamily="50" charset="-128"/>
                <a:cs typeface="+mn-cs"/>
              </a:rPr>
              <a:t>* MANAGE AND TRACK YOUR ENTIRE INVENTORY</a:t>
            </a:r>
            <a:endParaRPr kumimoji="1" lang="ja-JP" altLang="en-US" sz="1200" b="1" kern="1200" dirty="0" smtClean="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94</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nb-NO" altLang="ja-JP" sz="1200" b="1" kern="1200" dirty="0" smtClean="0">
                <a:solidFill>
                  <a:schemeClr val="tx1"/>
                </a:solidFill>
                <a:effectLst/>
                <a:latin typeface="Arial" charset="0"/>
                <a:ea typeface="ＭＳ Ｐゴシック" pitchFamily="50" charset="-128"/>
                <a:cs typeface="+mn-cs"/>
              </a:rPr>
              <a:t>### Ansible Runner</a:t>
            </a:r>
          </a:p>
          <a:p>
            <a:r>
              <a:rPr kumimoji="1" lang="nb-NO" altLang="ja-JP" sz="1200" b="1" kern="1200" dirty="0" smtClean="0">
                <a:solidFill>
                  <a:schemeClr val="tx1"/>
                </a:solidFill>
                <a:effectLst/>
                <a:latin typeface="Arial" charset="0"/>
                <a:ea typeface="ＭＳ Ｐゴシック" pitchFamily="50" charset="-128"/>
                <a:cs typeface="+mn-cs"/>
              </a:rPr>
              <a:t>GitLab CI</a:t>
            </a:r>
            <a:r>
              <a:rPr kumimoji="1" lang="ja-JP" altLang="nb-NO" sz="1200" b="1" kern="1200" dirty="0" smtClean="0">
                <a:solidFill>
                  <a:schemeClr val="tx1"/>
                </a:solidFill>
                <a:effectLst/>
                <a:latin typeface="Arial" charset="0"/>
                <a:ea typeface="ＭＳ Ｐゴシック" pitchFamily="50" charset="-128"/>
                <a:cs typeface="+mn-cs"/>
              </a:rPr>
              <a:t>や</a:t>
            </a:r>
            <a:r>
              <a:rPr kumimoji="1" lang="nb-NO" altLang="ja-JP" sz="1200" b="1" kern="1200" dirty="0" smtClean="0">
                <a:solidFill>
                  <a:schemeClr val="tx1"/>
                </a:solidFill>
                <a:effectLst/>
                <a:latin typeface="Arial" charset="0"/>
                <a:ea typeface="ＭＳ Ｐゴシック" pitchFamily="50" charset="-128"/>
                <a:cs typeface="+mn-cs"/>
              </a:rPr>
              <a:t>Jenkins</a:t>
            </a:r>
            <a:r>
              <a:rPr kumimoji="1" lang="ja-JP" altLang="nb-NO" sz="1200" b="1" kern="1200" dirty="0" smtClean="0">
                <a:solidFill>
                  <a:schemeClr val="tx1"/>
                </a:solidFill>
                <a:effectLst/>
                <a:latin typeface="Arial" charset="0"/>
                <a:ea typeface="ＭＳ Ｐゴシック" pitchFamily="50" charset="-128"/>
                <a:cs typeface="+mn-cs"/>
              </a:rPr>
              <a:t>等の</a:t>
            </a:r>
            <a:r>
              <a:rPr kumimoji="1" lang="nb-NO" altLang="ja-JP" sz="1200" b="1" kern="1200" dirty="0" smtClean="0">
                <a:solidFill>
                  <a:schemeClr val="tx1"/>
                </a:solidFill>
                <a:effectLst/>
                <a:latin typeface="Arial" charset="0"/>
                <a:ea typeface="ＭＳ Ｐゴシック" pitchFamily="50" charset="-128"/>
                <a:cs typeface="+mn-cs"/>
              </a:rPr>
              <a:t>CI/CD</a:t>
            </a:r>
            <a:r>
              <a:rPr kumimoji="1" lang="ja-JP" altLang="nb-NO" sz="1200" b="1" kern="1200" dirty="0" smtClean="0">
                <a:solidFill>
                  <a:schemeClr val="tx1"/>
                </a:solidFill>
                <a:effectLst/>
                <a:latin typeface="Arial" charset="0"/>
                <a:ea typeface="ＭＳ Ｐゴシック" pitchFamily="50" charset="-128"/>
                <a:cs typeface="+mn-cs"/>
              </a:rPr>
              <a:t>ツールへの組み込み用として、</a:t>
            </a:r>
            <a:r>
              <a:rPr kumimoji="1" lang="nb-NO" altLang="ja-JP" sz="1200" b="1" kern="1200" dirty="0" smtClean="0">
                <a:solidFill>
                  <a:schemeClr val="tx1"/>
                </a:solidFill>
                <a:effectLst/>
                <a:latin typeface="Arial" charset="0"/>
                <a:ea typeface="ＭＳ Ｐゴシック" pitchFamily="50" charset="-128"/>
                <a:cs typeface="+mn-cs"/>
              </a:rPr>
              <a:t>Ansible</a:t>
            </a:r>
            <a:r>
              <a:rPr kumimoji="1" lang="ja-JP" altLang="nb-NO" sz="1200" b="1" kern="1200" dirty="0" smtClean="0">
                <a:solidFill>
                  <a:schemeClr val="tx1"/>
                </a:solidFill>
                <a:effectLst/>
                <a:latin typeface="Arial" charset="0"/>
                <a:ea typeface="ＭＳ Ｐゴシック" pitchFamily="50" charset="-128"/>
                <a:cs typeface="+mn-cs"/>
              </a:rPr>
              <a:t>の実行環境をまとめた実装です。</a:t>
            </a:r>
          </a:p>
          <a:p>
            <a:endParaRPr kumimoji="1" lang="ja-JP" altLang="nb-NO" sz="1200" b="1" kern="1200" dirty="0" smtClean="0">
              <a:solidFill>
                <a:schemeClr val="tx1"/>
              </a:solidFill>
              <a:effectLst/>
              <a:latin typeface="Arial" charset="0"/>
              <a:ea typeface="ＭＳ Ｐゴシック" pitchFamily="50" charset="-128"/>
              <a:cs typeface="+mn-cs"/>
            </a:endParaRPr>
          </a:p>
          <a:p>
            <a:r>
              <a:rPr kumimoji="1" lang="nb-NO" altLang="ja-JP" sz="1200" b="1" kern="1200" dirty="0" smtClean="0">
                <a:solidFill>
                  <a:schemeClr val="tx1"/>
                </a:solidFill>
                <a:effectLst/>
                <a:latin typeface="Arial" charset="0"/>
                <a:ea typeface="ＭＳ Ｐゴシック" pitchFamily="50" charset="-128"/>
                <a:cs typeface="+mn-cs"/>
              </a:rPr>
              <a:t>Docker</a:t>
            </a:r>
            <a:r>
              <a:rPr kumimoji="1" lang="ja-JP" altLang="nb-NO" sz="1200" b="1" kern="1200" dirty="0" smtClean="0">
                <a:solidFill>
                  <a:schemeClr val="tx1"/>
                </a:solidFill>
                <a:effectLst/>
                <a:latin typeface="Arial" charset="0"/>
                <a:ea typeface="ＭＳ Ｐゴシック" pitchFamily="50" charset="-128"/>
                <a:cs typeface="+mn-cs"/>
              </a:rPr>
              <a:t>コンテナからの実行などもサポートしています。</a:t>
            </a:r>
          </a:p>
          <a:p>
            <a:endParaRPr kumimoji="1" lang="ja-JP" altLang="nb-NO" sz="1200" b="1" kern="1200" dirty="0" smtClean="0">
              <a:solidFill>
                <a:schemeClr val="tx1"/>
              </a:solidFill>
              <a:effectLst/>
              <a:latin typeface="Arial" charset="0"/>
              <a:ea typeface="ＭＳ Ｐゴシック" pitchFamily="50" charset="-128"/>
              <a:cs typeface="+mn-cs"/>
            </a:endParaRPr>
          </a:p>
          <a:p>
            <a:r>
              <a:rPr kumimoji="1" lang="ja-JP" altLang="nb-NO" sz="1200" b="1" kern="1200" dirty="0" smtClean="0">
                <a:solidFill>
                  <a:schemeClr val="tx1"/>
                </a:solidFill>
                <a:effectLst/>
                <a:latin typeface="Arial" charset="0"/>
                <a:ea typeface="ＭＳ Ｐゴシック" pitchFamily="50" charset="-128"/>
                <a:cs typeface="+mn-cs"/>
              </a:rPr>
              <a:t>まだ新しい機能なので注意が必要ですが、これも要ウォッチ対象です。</a:t>
            </a:r>
          </a:p>
          <a:p>
            <a:endParaRPr kumimoji="1" lang="ja-JP" altLang="nb-NO" sz="1200" b="1" kern="1200" dirty="0" smtClean="0">
              <a:solidFill>
                <a:schemeClr val="tx1"/>
              </a:solidFill>
              <a:effectLst/>
              <a:latin typeface="Arial" charset="0"/>
              <a:ea typeface="ＭＳ Ｐゴシック" pitchFamily="50" charset="-128"/>
              <a:cs typeface="+mn-cs"/>
            </a:endParaRPr>
          </a:p>
          <a:p>
            <a:r>
              <a:rPr kumimoji="1" lang="nb-NO" altLang="ja-JP" sz="1200" b="1" kern="1200" dirty="0" smtClean="0">
                <a:solidFill>
                  <a:schemeClr val="tx1"/>
                </a:solidFill>
                <a:effectLst/>
                <a:latin typeface="Arial" charset="0"/>
                <a:ea typeface="ＭＳ Ｐゴシック" pitchFamily="50" charset="-128"/>
                <a:cs typeface="+mn-cs"/>
              </a:rPr>
              <a:t>https://ansible-runner.readthedocs.io/en/latest/</a:t>
            </a:r>
            <a:endParaRPr kumimoji="1" lang="ja-JP" altLang="en-US" sz="1200" b="1" kern="1200" dirty="0" smtClean="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95</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KIaI</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KIaI</a:t>
            </a:r>
            <a:r>
              <a:rPr kumimoji="1" lang="ja-JP" altLang="en-US" sz="1200" b="1" kern="1200" dirty="0" smtClean="0">
                <a:solidFill>
                  <a:schemeClr val="tx1"/>
                </a:solidFill>
                <a:effectLst/>
                <a:latin typeface="Arial" charset="0"/>
                <a:ea typeface="ＭＳ Ｐゴシック" pitchFamily="50" charset="-128"/>
                <a:cs typeface="+mn-cs"/>
              </a:rPr>
              <a:t>の説明の絵</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Excel</a:t>
            </a:r>
            <a:r>
              <a:rPr kumimoji="1" lang="ja-JP" altLang="en-US" sz="1200" b="1" kern="1200" dirty="0" smtClean="0">
                <a:solidFill>
                  <a:schemeClr val="tx1"/>
                </a:solidFill>
                <a:effectLst/>
                <a:latin typeface="Arial" charset="0"/>
                <a:ea typeface="ＭＳ Ｐゴシック" pitchFamily="50" charset="-128"/>
                <a:cs typeface="+mn-cs"/>
              </a:rPr>
              <a:t>で構成シートを作る</a:t>
            </a:r>
          </a:p>
          <a:p>
            <a:r>
              <a:rPr kumimoji="1" lang="ja-JP" altLang="en-US" sz="1200" b="1" kern="1200" dirty="0" smtClean="0">
                <a:solidFill>
                  <a:schemeClr val="tx1"/>
                </a:solidFill>
                <a:effectLst/>
                <a:latin typeface="Arial" charset="0"/>
                <a:ea typeface="ＭＳ Ｐゴシック" pitchFamily="50" charset="-128"/>
                <a:cs typeface="+mn-cs"/>
              </a:rPr>
              <a:t>* ↑から</a:t>
            </a:r>
            <a:r>
              <a:rPr kumimoji="1" lang="en-US" altLang="ja-JP" sz="1200" b="1" kern="1200" dirty="0" smtClean="0">
                <a:solidFill>
                  <a:schemeClr val="tx1"/>
                </a:solidFill>
                <a:effectLst/>
                <a:latin typeface="Arial" charset="0"/>
                <a:ea typeface="ＭＳ Ｐゴシック" pitchFamily="50" charset="-128"/>
                <a:cs typeface="+mn-cs"/>
              </a:rPr>
              <a:t>Ansible</a:t>
            </a:r>
            <a:r>
              <a:rPr kumimoji="1" lang="ja-JP" altLang="en-US" sz="1200" b="1" kern="1200" dirty="0" smtClean="0">
                <a:solidFill>
                  <a:schemeClr val="tx1"/>
                </a:solidFill>
                <a:effectLst/>
                <a:latin typeface="Arial" charset="0"/>
                <a:ea typeface="ＭＳ Ｐゴシック" pitchFamily="50" charset="-128"/>
                <a:cs typeface="+mn-cs"/>
              </a:rPr>
              <a:t>の</a:t>
            </a:r>
            <a:r>
              <a:rPr kumimoji="1" lang="en-US" altLang="ja-JP" sz="1200" b="1" kern="1200" dirty="0" smtClean="0">
                <a:solidFill>
                  <a:schemeClr val="tx1"/>
                </a:solidFill>
                <a:effectLst/>
                <a:latin typeface="Arial" charset="0"/>
                <a:ea typeface="ＭＳ Ｐゴシック" pitchFamily="50" charset="-128"/>
                <a:cs typeface="+mn-cs"/>
              </a:rPr>
              <a:t>Playbook</a:t>
            </a:r>
            <a:r>
              <a:rPr kumimoji="1" lang="ja-JP" altLang="en-US" sz="1200" b="1" kern="1200" dirty="0" smtClean="0">
                <a:solidFill>
                  <a:schemeClr val="tx1"/>
                </a:solidFill>
                <a:effectLst/>
                <a:latin typeface="Arial" charset="0"/>
                <a:ea typeface="ＭＳ Ｐゴシック" pitchFamily="50" charset="-128"/>
                <a:cs typeface="+mn-cs"/>
              </a:rPr>
              <a:t>が自動生成される</a:t>
            </a:r>
          </a:p>
          <a:p>
            <a:r>
              <a:rPr kumimoji="1" lang="ja-JP" altLang="en-US" sz="1200" b="1" kern="1200" dirty="0" smtClean="0">
                <a:solidFill>
                  <a:schemeClr val="tx1"/>
                </a:solidFill>
                <a:effectLst/>
                <a:latin typeface="Arial" charset="0"/>
                <a:ea typeface="ＭＳ Ｐゴシック" pitchFamily="50" charset="-128"/>
                <a:cs typeface="+mn-cs"/>
              </a:rPr>
              <a:t>* ↑を自動的に実行してくれる</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ServerSpec</a:t>
            </a:r>
            <a:r>
              <a:rPr kumimoji="1" lang="ja-JP" altLang="en-US" sz="1200" b="1" kern="1200" dirty="0" smtClean="0">
                <a:solidFill>
                  <a:schemeClr val="tx1"/>
                </a:solidFill>
                <a:effectLst/>
                <a:latin typeface="Arial" charset="0"/>
                <a:ea typeface="ＭＳ Ｐゴシック" pitchFamily="50" charset="-128"/>
                <a:cs typeface="+mn-cs"/>
              </a:rPr>
              <a:t>で環境のテストもやってくれる</a:t>
            </a:r>
          </a:p>
          <a:p>
            <a:r>
              <a:rPr kumimoji="1" lang="ja-JP" altLang="en-US" sz="1200" b="1" kern="1200" dirty="0" smtClean="0">
                <a:solidFill>
                  <a:schemeClr val="tx1"/>
                </a:solidFill>
                <a:effectLst/>
                <a:latin typeface="Arial" charset="0"/>
                <a:ea typeface="ＭＳ Ｐゴシック" pitchFamily="50" charset="-128"/>
                <a:cs typeface="+mn-cs"/>
              </a:rPr>
              <a:t>* 既存環境から</a:t>
            </a:r>
            <a:r>
              <a:rPr kumimoji="1" lang="en-US" altLang="ja-JP" sz="1200" b="1" kern="1200" dirty="0" smtClean="0">
                <a:solidFill>
                  <a:schemeClr val="tx1"/>
                </a:solidFill>
                <a:effectLst/>
                <a:latin typeface="Arial" charset="0"/>
                <a:ea typeface="ＭＳ Ｐゴシック" pitchFamily="50" charset="-128"/>
                <a:cs typeface="+mn-cs"/>
              </a:rPr>
              <a:t>Excel</a:t>
            </a:r>
            <a:r>
              <a:rPr kumimoji="1" lang="ja-JP" altLang="en-US" sz="1200" b="1" kern="1200" dirty="0" smtClean="0">
                <a:solidFill>
                  <a:schemeClr val="tx1"/>
                </a:solidFill>
                <a:effectLst/>
                <a:latin typeface="Arial" charset="0"/>
                <a:ea typeface="ＭＳ Ｐゴシック" pitchFamily="50" charset="-128"/>
                <a:cs typeface="+mn-cs"/>
              </a:rPr>
              <a:t>の構成シートを自動抽出する機能もある（売れてます）</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http://gitlab.wadatsumi.dat.css.fujitsu.com/build</a:t>
            </a:r>
            <a:endParaRPr kumimoji="1" lang="ja-JP" altLang="en-US" sz="1200" b="1" kern="1200" dirty="0" smtClean="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96</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ServerSpec</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Ansible</a:t>
            </a:r>
            <a:r>
              <a:rPr kumimoji="1" lang="ja-JP" altLang="en-US" sz="1200" b="1" kern="1200" dirty="0" smtClean="0">
                <a:solidFill>
                  <a:schemeClr val="tx1"/>
                </a:solidFill>
                <a:effectLst/>
                <a:latin typeface="Arial" charset="0"/>
                <a:ea typeface="ＭＳ Ｐゴシック" pitchFamily="50" charset="-128"/>
                <a:cs typeface="+mn-cs"/>
              </a:rPr>
              <a:t>コア単体では、自動構築した環境のテストまでは含まれていません。</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それをテストするためのツールはいくつか存在します。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err="1" smtClean="0">
                <a:solidFill>
                  <a:schemeClr val="tx1"/>
                </a:solidFill>
                <a:effectLst/>
                <a:latin typeface="Arial" charset="0"/>
                <a:ea typeface="ＭＳ Ｐゴシック" pitchFamily="50" charset="-128"/>
                <a:cs typeface="+mn-cs"/>
              </a:rPr>
              <a:t>ServerSpec</a:t>
            </a:r>
            <a:r>
              <a:rPr kumimoji="1" lang="ja-JP" altLang="en-US" sz="1200" b="1" kern="1200" dirty="0" smtClean="0">
                <a:solidFill>
                  <a:schemeClr val="tx1"/>
                </a:solidFill>
                <a:effectLst/>
                <a:latin typeface="Arial" charset="0"/>
                <a:ea typeface="ＭＳ Ｐゴシック" pitchFamily="50" charset="-128"/>
                <a:cs typeface="+mn-cs"/>
              </a:rPr>
              <a:t>をご紹介します。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https://serverspec.org/</a:t>
            </a:r>
            <a:endParaRPr kumimoji="1" lang="ja-JP" altLang="en-US" sz="1200" b="1" kern="1200" dirty="0" smtClean="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97</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106738" y="504825"/>
            <a:ext cx="3651250" cy="25273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dirty="0"/>
              <a:t>Copyright 2017-2018 FUJITSU LIMITED</a:t>
            </a:r>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98</a:t>
            </a:fld>
            <a:endParaRPr lang="en-US" altLang="ja-JP" dirty="0"/>
          </a:p>
        </p:txBody>
      </p:sp>
    </p:spTree>
    <p:extLst>
      <p:ext uri="{BB962C8B-B14F-4D97-AF65-F5344CB8AC3E}">
        <p14:creationId xmlns:p14="http://schemas.microsoft.com/office/powerpoint/2010/main" val="2134982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4" name="フリーフォーム 3"/>
          <p:cNvSpPr/>
          <p:nvPr userDrawn="1"/>
        </p:nvSpPr>
        <p:spPr bwMode="gray">
          <a:xfrm>
            <a:off x="9525" y="3791489"/>
            <a:ext cx="9867899" cy="1975155"/>
          </a:xfrm>
          <a:custGeom>
            <a:avLst/>
            <a:gdLst>
              <a:gd name="connsiteX0" fmla="*/ 0 w 9925050"/>
              <a:gd name="connsiteY0" fmla="*/ 1352011 h 1975155"/>
              <a:gd name="connsiteX1" fmla="*/ 2409825 w 9925050"/>
              <a:gd name="connsiteY1" fmla="*/ 1971136 h 1975155"/>
              <a:gd name="connsiteX2" fmla="*/ 4972050 w 9925050"/>
              <a:gd name="connsiteY2" fmla="*/ 1085311 h 1975155"/>
              <a:gd name="connsiteX3" fmla="*/ 7315200 w 9925050"/>
              <a:gd name="connsiteY3" fmla="*/ 104236 h 1975155"/>
              <a:gd name="connsiteX4" fmla="*/ 9925050 w 9925050"/>
              <a:gd name="connsiteY4" fmla="*/ 75661 h 1975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25050" h="1975155">
                <a:moveTo>
                  <a:pt x="0" y="1352011"/>
                </a:moveTo>
                <a:cubicBezTo>
                  <a:pt x="790575" y="1683798"/>
                  <a:pt x="1581150" y="2015586"/>
                  <a:pt x="2409825" y="1971136"/>
                </a:cubicBezTo>
                <a:cubicBezTo>
                  <a:pt x="3238500" y="1926686"/>
                  <a:pt x="4154488" y="1396461"/>
                  <a:pt x="4972050" y="1085311"/>
                </a:cubicBezTo>
                <a:cubicBezTo>
                  <a:pt x="5789613" y="774161"/>
                  <a:pt x="6489700" y="272511"/>
                  <a:pt x="7315200" y="104236"/>
                </a:cubicBezTo>
                <a:cubicBezTo>
                  <a:pt x="8140700" y="-64039"/>
                  <a:pt x="9032875" y="5811"/>
                  <a:pt x="9925050" y="75661"/>
                </a:cubicBezTo>
              </a:path>
            </a:pathLst>
          </a:custGeom>
          <a:noFill/>
          <a:ln w="28575" cap="flat" cmpd="sng" algn="ctr">
            <a:solidFill>
              <a:schemeClr val="bg1">
                <a:lumMod val="9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tlCol="0" anchor="ctr"/>
          <a:lstStyle/>
          <a:p>
            <a:pPr algn="ctr"/>
            <a:endParaRPr kumimoji="1" lang="ja-JP" altLang="en-US"/>
          </a:p>
        </p:txBody>
      </p:sp>
      <p:sp>
        <p:nvSpPr>
          <p:cNvPr id="12" name="フリーフォーム 11"/>
          <p:cNvSpPr/>
          <p:nvPr userDrawn="1"/>
        </p:nvSpPr>
        <p:spPr bwMode="gray">
          <a:xfrm>
            <a:off x="9523" y="4171950"/>
            <a:ext cx="9867902" cy="1171575"/>
          </a:xfrm>
          <a:custGeom>
            <a:avLst/>
            <a:gdLst>
              <a:gd name="connsiteX0" fmla="*/ 0 w 9877425"/>
              <a:gd name="connsiteY0" fmla="*/ 0 h 1396845"/>
              <a:gd name="connsiteX1" fmla="*/ 4648200 w 9877425"/>
              <a:gd name="connsiteY1" fmla="*/ 1352550 h 1396845"/>
              <a:gd name="connsiteX2" fmla="*/ 7172325 w 9877425"/>
              <a:gd name="connsiteY2" fmla="*/ 971550 h 1396845"/>
              <a:gd name="connsiteX3" fmla="*/ 9877425 w 9877425"/>
              <a:gd name="connsiteY3" fmla="*/ 0 h 1396845"/>
            </a:gdLst>
            <a:ahLst/>
            <a:cxnLst>
              <a:cxn ang="0">
                <a:pos x="connsiteX0" y="connsiteY0"/>
              </a:cxn>
              <a:cxn ang="0">
                <a:pos x="connsiteX1" y="connsiteY1"/>
              </a:cxn>
              <a:cxn ang="0">
                <a:pos x="connsiteX2" y="connsiteY2"/>
              </a:cxn>
              <a:cxn ang="0">
                <a:pos x="connsiteX3" y="connsiteY3"/>
              </a:cxn>
            </a:cxnLst>
            <a:rect l="l" t="t" r="r" b="b"/>
            <a:pathLst>
              <a:path w="9877425" h="1396845">
                <a:moveTo>
                  <a:pt x="0" y="0"/>
                </a:moveTo>
                <a:cubicBezTo>
                  <a:pt x="1726406" y="595312"/>
                  <a:pt x="3452813" y="1190625"/>
                  <a:pt x="4648200" y="1352550"/>
                </a:cubicBezTo>
                <a:cubicBezTo>
                  <a:pt x="5843588" y="1514475"/>
                  <a:pt x="6300788" y="1196975"/>
                  <a:pt x="7172325" y="971550"/>
                </a:cubicBezTo>
                <a:cubicBezTo>
                  <a:pt x="8043863" y="746125"/>
                  <a:pt x="8960644" y="373062"/>
                  <a:pt x="9877425" y="0"/>
                </a:cubicBezTo>
              </a:path>
            </a:pathLst>
          </a:custGeom>
          <a:noFill/>
          <a:ln w="28575" cap="flat" cmpd="sng" algn="ctr">
            <a:solidFill>
              <a:schemeClr val="bg1">
                <a:lumMod val="9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tlCol="0" anchor="ctr"/>
          <a:lstStyle/>
          <a:p>
            <a:pPr algn="ctr"/>
            <a:endParaRPr kumimoji="1" lang="ja-JP" altLang="en-US"/>
          </a:p>
        </p:txBody>
      </p:sp>
      <p:sp>
        <p:nvSpPr>
          <p:cNvPr id="13" name="フリーフォーム 12"/>
          <p:cNvSpPr/>
          <p:nvPr userDrawn="1"/>
        </p:nvSpPr>
        <p:spPr bwMode="gray">
          <a:xfrm>
            <a:off x="9526" y="3286125"/>
            <a:ext cx="9867900" cy="2480520"/>
          </a:xfrm>
          <a:custGeom>
            <a:avLst/>
            <a:gdLst>
              <a:gd name="connsiteX0" fmla="*/ 0 w 9906000"/>
              <a:gd name="connsiteY0" fmla="*/ 0 h 3144958"/>
              <a:gd name="connsiteX1" fmla="*/ 7134225 w 9906000"/>
              <a:gd name="connsiteY1" fmla="*/ 3009900 h 3144958"/>
              <a:gd name="connsiteX2" fmla="*/ 9906000 w 9906000"/>
              <a:gd name="connsiteY2" fmla="*/ 2343150 h 3144958"/>
              <a:gd name="connsiteX0" fmla="*/ 0 w 9906000"/>
              <a:gd name="connsiteY0" fmla="*/ 0 h 3060895"/>
              <a:gd name="connsiteX1" fmla="*/ 7134225 w 9906000"/>
              <a:gd name="connsiteY1" fmla="*/ 3009900 h 3060895"/>
              <a:gd name="connsiteX2" fmla="*/ 9906000 w 9906000"/>
              <a:gd name="connsiteY2" fmla="*/ 2343150 h 3060895"/>
              <a:gd name="connsiteX0" fmla="*/ 0 w 9896475"/>
              <a:gd name="connsiteY0" fmla="*/ 0 h 3339839"/>
              <a:gd name="connsiteX1" fmla="*/ 7134225 w 9896475"/>
              <a:gd name="connsiteY1" fmla="*/ 3009900 h 3339839"/>
              <a:gd name="connsiteX2" fmla="*/ 9896475 w 9896475"/>
              <a:gd name="connsiteY2" fmla="*/ 2905125 h 3339839"/>
              <a:gd name="connsiteX0" fmla="*/ 0 w 9896475"/>
              <a:gd name="connsiteY0" fmla="*/ 0 h 3276845"/>
              <a:gd name="connsiteX1" fmla="*/ 7134225 w 9896475"/>
              <a:gd name="connsiteY1" fmla="*/ 3009900 h 3276845"/>
              <a:gd name="connsiteX2" fmla="*/ 9896475 w 9896475"/>
              <a:gd name="connsiteY2" fmla="*/ 2905125 h 3276845"/>
            </a:gdLst>
            <a:ahLst/>
            <a:cxnLst>
              <a:cxn ang="0">
                <a:pos x="connsiteX0" y="connsiteY0"/>
              </a:cxn>
              <a:cxn ang="0">
                <a:pos x="connsiteX1" y="connsiteY1"/>
              </a:cxn>
              <a:cxn ang="0">
                <a:pos x="connsiteX2" y="connsiteY2"/>
              </a:cxn>
            </a:cxnLst>
            <a:rect l="l" t="t" r="r" b="b"/>
            <a:pathLst>
              <a:path w="9896475" h="3276845">
                <a:moveTo>
                  <a:pt x="0" y="0"/>
                </a:moveTo>
                <a:cubicBezTo>
                  <a:pt x="2741612" y="1309687"/>
                  <a:pt x="5484813" y="2525713"/>
                  <a:pt x="7134225" y="3009900"/>
                </a:cubicBezTo>
                <a:cubicBezTo>
                  <a:pt x="8783638" y="3494088"/>
                  <a:pt x="9193212" y="3233737"/>
                  <a:pt x="9896475" y="2905125"/>
                </a:cubicBezTo>
              </a:path>
            </a:pathLst>
          </a:custGeom>
          <a:noFill/>
          <a:ln w="38100" cap="flat" cmpd="sng" algn="ctr">
            <a:solidFill>
              <a:schemeClr val="bg1">
                <a:lumMod val="9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tlCol="0" anchor="ctr"/>
          <a:lstStyle/>
          <a:p>
            <a:pPr algn="ctr"/>
            <a:endParaRPr kumimoji="1" lang="ja-JP" altLang="en-US"/>
          </a:p>
        </p:txBody>
      </p:sp>
      <p:sp>
        <p:nvSpPr>
          <p:cNvPr id="14" name="フリーフォーム 13"/>
          <p:cNvSpPr/>
          <p:nvPr userDrawn="1"/>
        </p:nvSpPr>
        <p:spPr bwMode="gray">
          <a:xfrm>
            <a:off x="52129" y="3476625"/>
            <a:ext cx="9825295" cy="2385890"/>
          </a:xfrm>
          <a:custGeom>
            <a:avLst/>
            <a:gdLst>
              <a:gd name="connsiteX0" fmla="*/ 0 w 9877425"/>
              <a:gd name="connsiteY0" fmla="*/ 0 h 2501555"/>
              <a:gd name="connsiteX1" fmla="*/ 4048125 w 9877425"/>
              <a:gd name="connsiteY1" fmla="*/ 2333625 h 2501555"/>
              <a:gd name="connsiteX2" fmla="*/ 6600825 w 9877425"/>
              <a:gd name="connsiteY2" fmla="*/ 2238375 h 2501555"/>
              <a:gd name="connsiteX3" fmla="*/ 8334375 w 9877425"/>
              <a:gd name="connsiteY3" fmla="*/ 1609725 h 2501555"/>
              <a:gd name="connsiteX4" fmla="*/ 9877425 w 9877425"/>
              <a:gd name="connsiteY4" fmla="*/ 1447800 h 2501555"/>
              <a:gd name="connsiteX0" fmla="*/ 0 w 9877425"/>
              <a:gd name="connsiteY0" fmla="*/ 0 h 2385890"/>
              <a:gd name="connsiteX1" fmla="*/ 4048125 w 9877425"/>
              <a:gd name="connsiteY1" fmla="*/ 2333625 h 2385890"/>
              <a:gd name="connsiteX2" fmla="*/ 8334375 w 9877425"/>
              <a:gd name="connsiteY2" fmla="*/ 1609725 h 2385890"/>
              <a:gd name="connsiteX3" fmla="*/ 9877425 w 9877425"/>
              <a:gd name="connsiteY3" fmla="*/ 1447800 h 2385890"/>
            </a:gdLst>
            <a:ahLst/>
            <a:cxnLst>
              <a:cxn ang="0">
                <a:pos x="connsiteX0" y="connsiteY0"/>
              </a:cxn>
              <a:cxn ang="0">
                <a:pos x="connsiteX1" y="connsiteY1"/>
              </a:cxn>
              <a:cxn ang="0">
                <a:pos x="connsiteX2" y="connsiteY2"/>
              </a:cxn>
              <a:cxn ang="0">
                <a:pos x="connsiteX3" y="connsiteY3"/>
              </a:cxn>
            </a:cxnLst>
            <a:rect l="l" t="t" r="r" b="b"/>
            <a:pathLst>
              <a:path w="9877425" h="2385890">
                <a:moveTo>
                  <a:pt x="0" y="0"/>
                </a:moveTo>
                <a:cubicBezTo>
                  <a:pt x="1473993" y="980281"/>
                  <a:pt x="2659063" y="2065338"/>
                  <a:pt x="4048125" y="2333625"/>
                </a:cubicBezTo>
                <a:cubicBezTo>
                  <a:pt x="5437187" y="2601912"/>
                  <a:pt x="7362825" y="1757362"/>
                  <a:pt x="8334375" y="1609725"/>
                </a:cubicBezTo>
                <a:cubicBezTo>
                  <a:pt x="8880475" y="1477962"/>
                  <a:pt x="9378950" y="1462881"/>
                  <a:pt x="9877425" y="1447800"/>
                </a:cubicBezTo>
              </a:path>
            </a:pathLst>
          </a:custGeom>
          <a:noFill/>
          <a:ln w="76200" cap="flat" cmpd="sng" algn="ctr">
            <a:solidFill>
              <a:schemeClr val="bg1">
                <a:lumMod val="9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tlCol="0" anchor="ctr"/>
          <a:lstStyle/>
          <a:p>
            <a:pPr algn="ctr"/>
            <a:endParaRPr kumimoji="1" lang="ja-JP" altLang="en-US"/>
          </a:p>
        </p:txBody>
      </p:sp>
      <p:sp>
        <p:nvSpPr>
          <p:cNvPr id="2" name="タイトル 1"/>
          <p:cNvSpPr>
            <a:spLocks noGrp="1"/>
          </p:cNvSpPr>
          <p:nvPr>
            <p:ph type="title" hasCustomPrompt="1"/>
          </p:nvPr>
        </p:nvSpPr>
        <p:spPr>
          <a:xfrm>
            <a:off x="113785" y="4236915"/>
            <a:ext cx="9613897" cy="393700"/>
          </a:xfrm>
        </p:spPr>
        <p:txBody>
          <a:bodyPr/>
          <a:lstStyle>
            <a:lvl1pPr>
              <a:defRPr sz="4000">
                <a:latin typeface="Fujitsu Sans" panose="020B0404060202020204" pitchFamily="34" charset="0"/>
              </a:defRPr>
            </a:lvl1pPr>
          </a:lstStyle>
          <a:p>
            <a:r>
              <a:rPr kumimoji="1" lang="en-US" altLang="ja-JP" dirty="0"/>
              <a:t>Slide Title</a:t>
            </a:r>
            <a:endParaRPr kumimoji="1" lang="ja-JP" altLang="en-US" dirty="0"/>
          </a:p>
        </p:txBody>
      </p:sp>
      <p:sp>
        <p:nvSpPr>
          <p:cNvPr id="17" name="テキスト プレースホルダー 16"/>
          <p:cNvSpPr>
            <a:spLocks noGrp="1"/>
          </p:cNvSpPr>
          <p:nvPr>
            <p:ph type="body" sz="quarter" idx="10" hasCustomPrompt="1"/>
          </p:nvPr>
        </p:nvSpPr>
        <p:spPr>
          <a:xfrm>
            <a:off x="113786" y="4809550"/>
            <a:ext cx="5296414" cy="127195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90000" tIns="47882" rIns="90000" bIns="47882" numCol="1" anchor="t" anchorCtr="0" compatLnSpc="1">
            <a:prstTxWarp prst="textNoShape">
              <a:avLst/>
            </a:prstTxWarp>
          </a:bodyPr>
          <a:lstStyle>
            <a:lvl1pPr marL="0" indent="0">
              <a:buNone/>
              <a:defRPr lang="ja-JP" altLang="en-US" b="0" kern="0" baseline="0" dirty="0">
                <a:latin typeface="Fujitsu Sans" panose="020B0404060202020204" pitchFamily="34" charset="0"/>
                <a:cs typeface="Fujitsu Sans" panose="020B0404060202020204" pitchFamily="34" charset="0"/>
              </a:defRPr>
            </a:lvl1pPr>
          </a:lstStyle>
          <a:p>
            <a:pPr lvl="0">
              <a:spcBef>
                <a:spcPct val="0"/>
              </a:spcBef>
              <a:spcAft>
                <a:spcPct val="0"/>
              </a:spcAft>
            </a:pPr>
            <a:r>
              <a:rPr kumimoji="1" lang="en-US" altLang="ja-JP" dirty="0"/>
              <a:t>Slide Sub Title</a:t>
            </a:r>
            <a:endParaRPr kumimoji="1" lang="ja-JP" altLang="en-US" dirty="0"/>
          </a:p>
        </p:txBody>
      </p:sp>
      <p:sp>
        <p:nvSpPr>
          <p:cNvPr id="18" name="テキスト プレースホルダー 16"/>
          <p:cNvSpPr>
            <a:spLocks noGrp="1"/>
          </p:cNvSpPr>
          <p:nvPr>
            <p:ph type="body" sz="quarter" idx="11" hasCustomPrompt="1"/>
          </p:nvPr>
        </p:nvSpPr>
        <p:spPr>
          <a:xfrm>
            <a:off x="7048500" y="5124450"/>
            <a:ext cx="2679182" cy="95705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90000" tIns="47882" rIns="90000" bIns="47882" numCol="1" anchor="t" anchorCtr="0" compatLnSpc="1">
            <a:prstTxWarp prst="textNoShape">
              <a:avLst/>
            </a:prstTxWarp>
          </a:bodyPr>
          <a:lstStyle>
            <a:lvl1pPr marL="0" indent="0" algn="r">
              <a:lnSpc>
                <a:spcPct val="100000"/>
              </a:lnSpc>
              <a:buNone/>
              <a:defRPr lang="ja-JP" altLang="en-US" sz="2400" b="0" kern="0" baseline="0" dirty="0">
                <a:latin typeface="Fujitsu Sans" panose="020B0404060202020204" pitchFamily="34" charset="0"/>
                <a:cs typeface="Fujitsu Sans" panose="020B0404060202020204" pitchFamily="34" charset="0"/>
              </a:defRPr>
            </a:lvl1pPr>
          </a:lstStyle>
          <a:p>
            <a:pPr lvl="0">
              <a:spcBef>
                <a:spcPct val="0"/>
              </a:spcBef>
              <a:spcAft>
                <a:spcPct val="0"/>
              </a:spcAft>
            </a:pPr>
            <a:r>
              <a:rPr kumimoji="1" lang="en-US" altLang="ja-JP" dirty="0"/>
              <a:t>Organization</a:t>
            </a:r>
          </a:p>
        </p:txBody>
      </p:sp>
    </p:spTree>
    <p:extLst>
      <p:ext uri="{BB962C8B-B14F-4D97-AF65-F5344CB8AC3E}">
        <p14:creationId xmlns:p14="http://schemas.microsoft.com/office/powerpoint/2010/main" val="3550809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sp>
        <p:nvSpPr>
          <p:cNvPr id="4" name="正方形/長方形 3"/>
          <p:cNvSpPr/>
          <p:nvPr userDrawn="1"/>
        </p:nvSpPr>
        <p:spPr bwMode="gray">
          <a:xfrm>
            <a:off x="-9525" y="0"/>
            <a:ext cx="4962525" cy="6858000"/>
          </a:xfrm>
          <a:prstGeom prst="rect">
            <a:avLst/>
          </a:prstGeom>
          <a:gradFill>
            <a:gsLst>
              <a:gs pos="0">
                <a:srgbClr val="FF0D0D"/>
              </a:gs>
              <a:gs pos="33000">
                <a:srgbClr val="DE0000"/>
              </a:gs>
              <a:gs pos="100000">
                <a:srgbClr val="C00000"/>
              </a:gs>
            </a:gsLst>
            <a:lin ang="0" scaled="0"/>
          </a:gra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Meiryo UI" panose="020B0604030504040204" pitchFamily="50" charset="-128"/>
              <a:ea typeface="Meiryo UI" panose="020B0604030504040204" pitchFamily="50" charset="-128"/>
            </a:endParaRPr>
          </a:p>
        </p:txBody>
      </p:sp>
      <p:sp>
        <p:nvSpPr>
          <p:cNvPr id="5" name="四角形吹き出し 4"/>
          <p:cNvSpPr/>
          <p:nvPr userDrawn="1"/>
        </p:nvSpPr>
        <p:spPr bwMode="gray">
          <a:xfrm>
            <a:off x="4953000" y="-1"/>
            <a:ext cx="4953000" cy="6858000"/>
          </a:xfrm>
          <a:prstGeom prst="wedgeRectCallout">
            <a:avLst>
              <a:gd name="adj1" fmla="val -38718"/>
              <a:gd name="adj2" fmla="val -903"/>
            </a:avLst>
          </a:prstGeom>
          <a:solidFill>
            <a:schemeClr val="bg1"/>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Meiryo UI" panose="020B0604030504040204" pitchFamily="50" charset="-128"/>
              <a:ea typeface="Meiryo UI" panose="020B0604030504040204" pitchFamily="50" charset="-128"/>
            </a:endParaRPr>
          </a:p>
        </p:txBody>
      </p:sp>
      <p:sp>
        <p:nvSpPr>
          <p:cNvPr id="6" name="フローチャート: 抜出し 5"/>
          <p:cNvSpPr/>
          <p:nvPr userDrawn="1"/>
        </p:nvSpPr>
        <p:spPr bwMode="gray">
          <a:xfrm rot="16200000">
            <a:off x="3869532" y="3124199"/>
            <a:ext cx="1557337" cy="609601"/>
          </a:xfrm>
          <a:prstGeom prst="flowChartExtract">
            <a:avLst/>
          </a:prstGeom>
          <a:solidFill>
            <a:schemeClr val="bg1"/>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lvl="0" algn="l"/>
            <a:endParaRPr lang="ja-JP" altLang="en-US" sz="1600" b="1" kern="0" dirty="0">
              <a:latin typeface="Meiryo UI" panose="020B0604030504040204" pitchFamily="50" charset="-128"/>
              <a:ea typeface="Meiryo UI" panose="020B0604030504040204" pitchFamily="50" charset="-128"/>
            </a:endParaRPr>
          </a:p>
        </p:txBody>
      </p:sp>
      <p:sp>
        <p:nvSpPr>
          <p:cNvPr id="8" name="テキスト プレースホルダー 7"/>
          <p:cNvSpPr>
            <a:spLocks noGrp="1"/>
          </p:cNvSpPr>
          <p:nvPr>
            <p:ph type="body" sz="quarter" idx="10" hasCustomPrompt="1"/>
          </p:nvPr>
        </p:nvSpPr>
        <p:spPr>
          <a:xfrm>
            <a:off x="190500" y="2847974"/>
            <a:ext cx="4676775" cy="1536699"/>
          </a:xfrm>
        </p:spPr>
        <p:txBody>
          <a:bodyPr/>
          <a:lstStyle>
            <a:lvl1pPr marL="0" indent="0">
              <a:buNone/>
              <a:defRPr sz="4800" b="0">
                <a:solidFill>
                  <a:schemeClr val="bg1"/>
                </a:solidFill>
                <a:latin typeface="Fujitsu Sans" panose="020B0404060202020204" pitchFamily="34" charset="0"/>
              </a:defRPr>
            </a:lvl1pPr>
          </a:lstStyle>
          <a:p>
            <a:pPr lvl="0"/>
            <a:r>
              <a:rPr kumimoji="1" lang="en-US" altLang="ja-JP" dirty="0"/>
              <a:t>Title</a:t>
            </a:r>
            <a:endParaRPr kumimoji="1" lang="ja-JP" altLang="en-US" dirty="0"/>
          </a:p>
        </p:txBody>
      </p:sp>
      <p:sp>
        <p:nvSpPr>
          <p:cNvPr id="9" name="正方形/長方形 8"/>
          <p:cNvSpPr/>
          <p:nvPr userDrawn="1"/>
        </p:nvSpPr>
        <p:spPr bwMode="gray">
          <a:xfrm>
            <a:off x="7343775" y="203200"/>
            <a:ext cx="2390775" cy="1381125"/>
          </a:xfrm>
          <a:prstGeom prst="rect">
            <a:avLst/>
          </a:prstGeom>
          <a:solidFill>
            <a:srgbClr val="FF0D0D"/>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Meiryo UI" panose="020B0604030504040204" pitchFamily="50" charset="-128"/>
              <a:ea typeface="Meiryo UI" panose="020B0604030504040204" pitchFamily="50" charset="-128"/>
            </a:endParaRPr>
          </a:p>
        </p:txBody>
      </p:sp>
      <p:sp>
        <p:nvSpPr>
          <p:cNvPr id="12" name="フリーフォーム 11"/>
          <p:cNvSpPr/>
          <p:nvPr userDrawn="1"/>
        </p:nvSpPr>
        <p:spPr bwMode="gray">
          <a:xfrm>
            <a:off x="7343775" y="203200"/>
            <a:ext cx="2390777" cy="1381629"/>
          </a:xfrm>
          <a:custGeom>
            <a:avLst/>
            <a:gdLst>
              <a:gd name="connsiteX0" fmla="*/ 0 w 1457325"/>
              <a:gd name="connsiteY0" fmla="*/ 0 h 1485900"/>
              <a:gd name="connsiteX1" fmla="*/ 0 w 1457325"/>
              <a:gd name="connsiteY1" fmla="*/ 1485900 h 1485900"/>
              <a:gd name="connsiteX2" fmla="*/ 1457325 w 1457325"/>
              <a:gd name="connsiteY2" fmla="*/ 28575 h 1485900"/>
              <a:gd name="connsiteX0" fmla="*/ 0 w 1457325"/>
              <a:gd name="connsiteY0" fmla="*/ 0 h 1485900"/>
              <a:gd name="connsiteX1" fmla="*/ 0 w 1457325"/>
              <a:gd name="connsiteY1" fmla="*/ 1485900 h 1485900"/>
              <a:gd name="connsiteX2" fmla="*/ 1457325 w 1457325"/>
              <a:gd name="connsiteY2" fmla="*/ 28575 h 1485900"/>
              <a:gd name="connsiteX3" fmla="*/ 0 w 1457325"/>
              <a:gd name="connsiteY3" fmla="*/ 0 h 1485900"/>
              <a:gd name="connsiteX0" fmla="*/ 0 w 1457325"/>
              <a:gd name="connsiteY0" fmla="*/ 0 h 1485900"/>
              <a:gd name="connsiteX1" fmla="*/ 0 w 1457325"/>
              <a:gd name="connsiteY1" fmla="*/ 1485900 h 1485900"/>
              <a:gd name="connsiteX2" fmla="*/ 1457325 w 1457325"/>
              <a:gd name="connsiteY2" fmla="*/ 4763 h 1485900"/>
              <a:gd name="connsiteX3" fmla="*/ 0 w 1457325"/>
              <a:gd name="connsiteY3" fmla="*/ 0 h 1485900"/>
              <a:gd name="connsiteX0" fmla="*/ 0 w 1457325"/>
              <a:gd name="connsiteY0" fmla="*/ 0 h 1485900"/>
              <a:gd name="connsiteX1" fmla="*/ 0 w 1457325"/>
              <a:gd name="connsiteY1" fmla="*/ 1485900 h 1485900"/>
              <a:gd name="connsiteX2" fmla="*/ 1457325 w 1457325"/>
              <a:gd name="connsiteY2" fmla="*/ 7144 h 1485900"/>
              <a:gd name="connsiteX3" fmla="*/ 0 w 1457325"/>
              <a:gd name="connsiteY3" fmla="*/ 0 h 1485900"/>
              <a:gd name="connsiteX0" fmla="*/ 0 w 1457325"/>
              <a:gd name="connsiteY0" fmla="*/ 0 h 1485900"/>
              <a:gd name="connsiteX1" fmla="*/ 0 w 1457325"/>
              <a:gd name="connsiteY1" fmla="*/ 1485900 h 1485900"/>
              <a:gd name="connsiteX2" fmla="*/ 1457325 w 1457325"/>
              <a:gd name="connsiteY2" fmla="*/ 7144 h 1485900"/>
              <a:gd name="connsiteX3" fmla="*/ 0 w 1457325"/>
              <a:gd name="connsiteY3" fmla="*/ 0 h 1485900"/>
              <a:gd name="connsiteX0" fmla="*/ 0 w 1457325"/>
              <a:gd name="connsiteY0" fmla="*/ 0 h 1485900"/>
              <a:gd name="connsiteX1" fmla="*/ 0 w 1457325"/>
              <a:gd name="connsiteY1" fmla="*/ 1485900 h 1485900"/>
              <a:gd name="connsiteX2" fmla="*/ 1457325 w 1457325"/>
              <a:gd name="connsiteY2" fmla="*/ 7144 h 1485900"/>
              <a:gd name="connsiteX3" fmla="*/ 0 w 1457325"/>
              <a:gd name="connsiteY3" fmla="*/ 0 h 1485900"/>
              <a:gd name="connsiteX0" fmla="*/ 0 w 1457325"/>
              <a:gd name="connsiteY0" fmla="*/ 0 h 1485900"/>
              <a:gd name="connsiteX1" fmla="*/ 0 w 1457325"/>
              <a:gd name="connsiteY1" fmla="*/ 1485900 h 1485900"/>
              <a:gd name="connsiteX2" fmla="*/ 1457325 w 1457325"/>
              <a:gd name="connsiteY2" fmla="*/ 4582 h 1485900"/>
              <a:gd name="connsiteX3" fmla="*/ 0 w 1457325"/>
              <a:gd name="connsiteY3" fmla="*/ 0 h 1485900"/>
              <a:gd name="connsiteX0" fmla="*/ 0 w 1457325"/>
              <a:gd name="connsiteY0" fmla="*/ 0 h 1485900"/>
              <a:gd name="connsiteX1" fmla="*/ 0 w 1457325"/>
              <a:gd name="connsiteY1" fmla="*/ 1485900 h 1485900"/>
              <a:gd name="connsiteX2" fmla="*/ 1457325 w 1457325"/>
              <a:gd name="connsiteY2" fmla="*/ 2020 h 1485900"/>
              <a:gd name="connsiteX3" fmla="*/ 0 w 1457325"/>
              <a:gd name="connsiteY3" fmla="*/ 0 h 1485900"/>
              <a:gd name="connsiteX0" fmla="*/ 0 w 1457325"/>
              <a:gd name="connsiteY0" fmla="*/ 542 h 1486442"/>
              <a:gd name="connsiteX1" fmla="*/ 0 w 1457325"/>
              <a:gd name="connsiteY1" fmla="*/ 1486442 h 1486442"/>
              <a:gd name="connsiteX2" fmla="*/ 1457325 w 1457325"/>
              <a:gd name="connsiteY2" fmla="*/ 0 h 1486442"/>
              <a:gd name="connsiteX3" fmla="*/ 0 w 1457325"/>
              <a:gd name="connsiteY3" fmla="*/ 542 h 1486442"/>
            </a:gdLst>
            <a:ahLst/>
            <a:cxnLst>
              <a:cxn ang="0">
                <a:pos x="connsiteX0" y="connsiteY0"/>
              </a:cxn>
              <a:cxn ang="0">
                <a:pos x="connsiteX1" y="connsiteY1"/>
              </a:cxn>
              <a:cxn ang="0">
                <a:pos x="connsiteX2" y="connsiteY2"/>
              </a:cxn>
              <a:cxn ang="0">
                <a:pos x="connsiteX3" y="connsiteY3"/>
              </a:cxn>
            </a:cxnLst>
            <a:rect l="l" t="t" r="r" b="b"/>
            <a:pathLst>
              <a:path w="1457325" h="1486442">
                <a:moveTo>
                  <a:pt x="0" y="542"/>
                </a:moveTo>
                <a:lnTo>
                  <a:pt x="0" y="1486442"/>
                </a:lnTo>
                <a:lnTo>
                  <a:pt x="1457325" y="0"/>
                </a:lnTo>
                <a:lnTo>
                  <a:pt x="0" y="542"/>
                </a:lnTo>
                <a:close/>
              </a:path>
            </a:pathLst>
          </a:custGeom>
          <a:solidFill>
            <a:srgbClr val="FF4343"/>
          </a:solidFill>
          <a:ln w="9525" cap="flat" cmpd="sng" algn="ctr">
            <a:noFill/>
            <a:prstDash val="solid"/>
            <a:round/>
            <a:headEnd type="none" w="med" len="med"/>
            <a:tailEnd type="none" w="med" len="med"/>
          </a:ln>
          <a:effectLst/>
          <a:extLst/>
        </p:spPr>
        <p:txBody>
          <a:bodyPr rtlCol="0" anchor="ctr"/>
          <a:lstStyle/>
          <a:p>
            <a:pPr algn="ctr"/>
            <a:endParaRPr kumimoji="1" lang="ja-JP" altLang="en-US" dirty="0"/>
          </a:p>
        </p:txBody>
      </p:sp>
      <p:sp>
        <p:nvSpPr>
          <p:cNvPr id="13" name="テキスト プレースホルダー 7"/>
          <p:cNvSpPr>
            <a:spLocks noGrp="1"/>
          </p:cNvSpPr>
          <p:nvPr>
            <p:ph type="body" sz="quarter" idx="11" hasCustomPrompt="1"/>
          </p:nvPr>
        </p:nvSpPr>
        <p:spPr>
          <a:xfrm>
            <a:off x="5153026" y="2847974"/>
            <a:ext cx="4581526" cy="1536699"/>
          </a:xfrm>
        </p:spPr>
        <p:txBody>
          <a:bodyPr/>
          <a:lstStyle>
            <a:lvl1pPr marL="0" indent="0" algn="r">
              <a:buNone/>
              <a:defRPr sz="4800" b="0">
                <a:solidFill>
                  <a:schemeClr val="tx1"/>
                </a:solidFill>
                <a:latin typeface="Fujitsu Sans" panose="020B0404060202020204" pitchFamily="34" charset="0"/>
              </a:defRPr>
            </a:lvl1pPr>
          </a:lstStyle>
          <a:p>
            <a:pPr lvl="0"/>
            <a:r>
              <a:rPr kumimoji="1" lang="en-US" altLang="ja-JP" dirty="0"/>
              <a:t>Title</a:t>
            </a:r>
            <a:endParaRPr kumimoji="1" lang="ja-JP" altLang="en-US" dirty="0"/>
          </a:p>
        </p:txBody>
      </p:sp>
      <p:grpSp>
        <p:nvGrpSpPr>
          <p:cNvPr id="14" name="Group 44"/>
          <p:cNvGrpSpPr>
            <a:grpSpLocks noChangeAspect="1"/>
          </p:cNvGrpSpPr>
          <p:nvPr userDrawn="1"/>
        </p:nvGrpSpPr>
        <p:grpSpPr bwMode="gray">
          <a:xfrm>
            <a:off x="-294114" y="0"/>
            <a:ext cx="1647825" cy="920750"/>
            <a:chOff x="4604" y="117"/>
            <a:chExt cx="1038" cy="580"/>
          </a:xfrm>
        </p:grpSpPr>
        <p:sp>
          <p:nvSpPr>
            <p:cNvPr id="15" name="AutoShape 45"/>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6" name="Freeform 68"/>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7" name="Freeform 69"/>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8" name="Freeform 70"/>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9" name="Freeform 71"/>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 name="Freeform 72"/>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 name="Freeform 73"/>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 name="Freeform 74"/>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3" name="Freeform 75"/>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Tree>
    <p:extLst>
      <p:ext uri="{BB962C8B-B14F-4D97-AF65-F5344CB8AC3E}">
        <p14:creationId xmlns:p14="http://schemas.microsoft.com/office/powerpoint/2010/main" val="4004773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atin typeface="Fujitsu Sans" panose="020B0404060202020204" pitchFamily="34" charset="0"/>
              </a:defRPr>
            </a:lvl1pPr>
          </a:lstStyle>
          <a:p>
            <a:r>
              <a:rPr kumimoji="1" lang="en-US" altLang="ja-JP" dirty="0"/>
              <a:t>Slide Title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a:t>
            </a:fld>
            <a:endParaRPr lang="en-US" altLang="ja-JP" dirty="0"/>
          </a:p>
        </p:txBody>
      </p:sp>
      <p:sp>
        <p:nvSpPr>
          <p:cNvPr id="5" name="テキスト プレースホルダー 4"/>
          <p:cNvSpPr>
            <a:spLocks noGrp="1"/>
          </p:cNvSpPr>
          <p:nvPr>
            <p:ph type="body" sz="quarter" idx="11"/>
          </p:nvPr>
        </p:nvSpPr>
        <p:spPr>
          <a:xfrm>
            <a:off x="170935" y="743415"/>
            <a:ext cx="9389377" cy="5746595"/>
          </a:xfrm>
        </p:spPr>
        <p:txBody>
          <a:bodyPr/>
          <a:lstStyle>
            <a:lvl1pPr marL="266700" indent="-266700">
              <a:defRPr>
                <a:latin typeface="Fujitsu Sans" panose="020B0404060202020204" pitchFamily="34" charset="0"/>
              </a:defRPr>
            </a:lvl1pPr>
            <a:lvl2pPr marL="449263" indent="-258763">
              <a:defRPr>
                <a:latin typeface="Fujitsu Sans" panose="020B0404060202020204" pitchFamily="34" charset="0"/>
              </a:defRPr>
            </a:lvl2pPr>
            <a:lvl3pPr marL="534988" indent="-177800">
              <a:defRPr>
                <a:latin typeface="Fujitsu Sans" panose="020B0404060202020204" pitchFamily="34" charset="0"/>
              </a:defRPr>
            </a:lvl3pPr>
            <a:lvl4pPr marL="720725" indent="-185738">
              <a:buClr>
                <a:schemeClr val="bg1">
                  <a:lumMod val="50000"/>
                </a:schemeClr>
              </a:buClr>
              <a:buFont typeface="Arial" panose="020B0604020202020204" pitchFamily="34" charset="0"/>
              <a:buChar char="•"/>
              <a:defRPr>
                <a:latin typeface="Fujitsu Sans" panose="020B0404060202020204" pitchFamily="34" charset="0"/>
              </a:defRPr>
            </a:lvl4pPr>
            <a:lvl6pPr marL="900113" indent="-179388">
              <a:defRPr>
                <a:latin typeface="Fujitsu Sans" panose="020B0404060202020204" pitchFamily="34" charset="0"/>
              </a:defRPr>
            </a:lvl6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endParaRPr kumimoji="1" lang="en-US" altLang="ja-JP" dirty="0"/>
          </a:p>
          <a:p>
            <a:pPr lvl="3"/>
            <a:r>
              <a:rPr kumimoji="1" lang="ja-JP" altLang="en-US" dirty="0"/>
              <a:t>第 </a:t>
            </a:r>
            <a:r>
              <a:rPr kumimoji="1" lang="en-US" altLang="ja-JP" dirty="0"/>
              <a:t>4 </a:t>
            </a:r>
            <a:r>
              <a:rPr kumimoji="1" lang="ja-JP" altLang="en-US" dirty="0"/>
              <a:t>レベル</a:t>
            </a:r>
          </a:p>
          <a:p>
            <a:pPr lvl="5"/>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474148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kumimoji="1" lang="en-US" altLang="ja-JP" dirty="0"/>
              <a:t>Slide Title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a:t>
            </a:fld>
            <a:endParaRPr lang="en-US" altLang="ja-JP" dirty="0"/>
          </a:p>
        </p:txBody>
      </p:sp>
    </p:spTree>
    <p:extLst>
      <p:ext uri="{BB962C8B-B14F-4D97-AF65-F5344CB8AC3E}">
        <p14:creationId xmlns:p14="http://schemas.microsoft.com/office/powerpoint/2010/main" val="2584776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エンドカット">
    <p:spTree>
      <p:nvGrpSpPr>
        <p:cNvPr id="1" name=""/>
        <p:cNvGrpSpPr/>
        <p:nvPr/>
      </p:nvGrpSpPr>
      <p:grpSpPr>
        <a:xfrm>
          <a:off x="0" y="0"/>
          <a:ext cx="0" cy="0"/>
          <a:chOff x="0" y="0"/>
          <a:chExt cx="0" cy="0"/>
        </a:xfrm>
      </p:grpSpPr>
      <p:sp>
        <p:nvSpPr>
          <p:cNvPr id="38" name="Rectangle 22"/>
          <p:cNvSpPr>
            <a:spLocks noGrp="1" noChangeArrowheads="1"/>
          </p:cNvSpPr>
          <p:nvPr>
            <p:ph type="sldNum" sz="quarter" idx="4"/>
          </p:nvPr>
        </p:nvSpPr>
        <p:spPr bwMode="gray">
          <a:xfrm>
            <a:off x="4681538" y="6389688"/>
            <a:ext cx="5397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defTabSz="958898">
              <a:defRPr sz="900">
                <a:solidFill>
                  <a:schemeClr val="bg1"/>
                </a:solidFill>
              </a:defRPr>
            </a:lvl1pPr>
          </a:lstStyle>
          <a:p>
            <a:fld id="{08DF107D-060D-43D3-997D-8A34C269D30F}" type="slidenum">
              <a:rPr lang="en-US" altLang="ja-JP" smtClean="0"/>
              <a:pPr/>
              <a:t>‹#›</a:t>
            </a:fld>
            <a:endParaRPr lang="en-US" altLang="ja-JP" dirty="0"/>
          </a:p>
        </p:txBody>
      </p:sp>
      <p:sp>
        <p:nvSpPr>
          <p:cNvPr id="39" name="Rectangle 23"/>
          <p:cNvSpPr>
            <a:spLocks noGrp="1" noChangeArrowheads="1"/>
          </p:cNvSpPr>
          <p:nvPr>
            <p:ph type="ftr" sz="quarter" idx="3"/>
          </p:nvPr>
        </p:nvSpPr>
        <p:spPr bwMode="gray">
          <a:xfrm>
            <a:off x="5287967" y="6396038"/>
            <a:ext cx="4211637"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958898">
              <a:defRPr sz="800">
                <a:solidFill>
                  <a:schemeClr val="bg1"/>
                </a:solidFill>
              </a:defRPr>
            </a:lvl1pPr>
          </a:lstStyle>
          <a:p>
            <a:r>
              <a:rPr lang="en-US" altLang="ja-JP" dirty="0"/>
              <a:t>Copyright 2017-2018 FUJITSU LIMITED</a:t>
            </a:r>
          </a:p>
        </p:txBody>
      </p:sp>
      <p:grpSp>
        <p:nvGrpSpPr>
          <p:cNvPr id="4" name="Group 42" descr="Message Lockup"/>
          <p:cNvGrpSpPr>
            <a:grpSpLocks/>
          </p:cNvGrpSpPr>
          <p:nvPr userDrawn="1"/>
        </p:nvGrpSpPr>
        <p:grpSpPr bwMode="auto">
          <a:xfrm>
            <a:off x="0" y="0"/>
            <a:ext cx="9907588" cy="6859588"/>
            <a:chOff x="0" y="0"/>
            <a:chExt cx="6241" cy="4321"/>
          </a:xfrm>
        </p:grpSpPr>
        <p:sp>
          <p:nvSpPr>
            <p:cNvPr id="5" name="Rectangle 8"/>
            <p:cNvSpPr>
              <a:spLocks noChangeArrowheads="1"/>
            </p:cNvSpPr>
            <p:nvPr/>
          </p:nvSpPr>
          <p:spPr bwMode="gray">
            <a:xfrm>
              <a:off x="1" y="0"/>
              <a:ext cx="6240" cy="4320"/>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sz="1400" dirty="0"/>
            </a:p>
          </p:txBody>
        </p:sp>
        <p:grpSp>
          <p:nvGrpSpPr>
            <p:cNvPr id="6" name="Group 11"/>
            <p:cNvGrpSpPr>
              <a:grpSpLocks noChangeAspect="1"/>
            </p:cNvGrpSpPr>
            <p:nvPr/>
          </p:nvGrpSpPr>
          <p:grpSpPr bwMode="auto">
            <a:xfrm>
              <a:off x="0" y="0"/>
              <a:ext cx="6241" cy="4321"/>
              <a:chOff x="0" y="0"/>
              <a:chExt cx="6241" cy="4321"/>
            </a:xfrm>
          </p:grpSpPr>
          <p:sp>
            <p:nvSpPr>
              <p:cNvPr id="7" name="AutoShape 10"/>
              <p:cNvSpPr>
                <a:spLocks noChangeAspect="1" noChangeArrowheads="1" noTextEdit="1"/>
              </p:cNvSpPr>
              <p:nvPr/>
            </p:nvSpPr>
            <p:spPr bwMode="gray">
              <a:xfrm>
                <a:off x="0" y="0"/>
                <a:ext cx="6241" cy="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z="1400" dirty="0"/>
              </a:p>
            </p:txBody>
          </p:sp>
          <p:sp>
            <p:nvSpPr>
              <p:cNvPr id="8" name="Freeform 12"/>
              <p:cNvSpPr>
                <a:spLocks/>
              </p:cNvSpPr>
              <p:nvPr/>
            </p:nvSpPr>
            <p:spPr bwMode="gray">
              <a:xfrm>
                <a:off x="2215" y="2399"/>
                <a:ext cx="53" cy="86"/>
              </a:xfrm>
              <a:custGeom>
                <a:avLst/>
                <a:gdLst>
                  <a:gd name="T0" fmla="*/ 0 w 264"/>
                  <a:gd name="T1" fmla="*/ 416 h 433"/>
                  <a:gd name="T2" fmla="*/ 0 w 264"/>
                  <a:gd name="T3" fmla="*/ 366 h 433"/>
                  <a:gd name="T4" fmla="*/ 101 w 264"/>
                  <a:gd name="T5" fmla="*/ 389 h 433"/>
                  <a:gd name="T6" fmla="*/ 202 w 264"/>
                  <a:gd name="T7" fmla="*/ 323 h 433"/>
                  <a:gd name="T8" fmla="*/ 185 w 264"/>
                  <a:gd name="T9" fmla="*/ 280 h 433"/>
                  <a:gd name="T10" fmla="*/ 154 w 264"/>
                  <a:gd name="T11" fmla="*/ 257 h 433"/>
                  <a:gd name="T12" fmla="*/ 116 w 264"/>
                  <a:gd name="T13" fmla="*/ 238 h 433"/>
                  <a:gd name="T14" fmla="*/ 36 w 264"/>
                  <a:gd name="T15" fmla="*/ 183 h 433"/>
                  <a:gd name="T16" fmla="*/ 7 w 264"/>
                  <a:gd name="T17" fmla="*/ 108 h 433"/>
                  <a:gd name="T18" fmla="*/ 52 w 264"/>
                  <a:gd name="T19" fmla="*/ 23 h 433"/>
                  <a:gd name="T20" fmla="*/ 146 w 264"/>
                  <a:gd name="T21" fmla="*/ 0 h 433"/>
                  <a:gd name="T22" fmla="*/ 234 w 264"/>
                  <a:gd name="T23" fmla="*/ 14 h 433"/>
                  <a:gd name="T24" fmla="*/ 234 w 264"/>
                  <a:gd name="T25" fmla="*/ 60 h 433"/>
                  <a:gd name="T26" fmla="*/ 149 w 264"/>
                  <a:gd name="T27" fmla="*/ 43 h 433"/>
                  <a:gd name="T28" fmla="*/ 92 w 264"/>
                  <a:gd name="T29" fmla="*/ 56 h 433"/>
                  <a:gd name="T30" fmla="*/ 69 w 264"/>
                  <a:gd name="T31" fmla="*/ 101 h 433"/>
                  <a:gd name="T32" fmla="*/ 85 w 264"/>
                  <a:gd name="T33" fmla="*/ 144 h 433"/>
                  <a:gd name="T34" fmla="*/ 156 w 264"/>
                  <a:gd name="T35" fmla="*/ 188 h 433"/>
                  <a:gd name="T36" fmla="*/ 213 w 264"/>
                  <a:gd name="T37" fmla="*/ 221 h 433"/>
                  <a:gd name="T38" fmla="*/ 253 w 264"/>
                  <a:gd name="T39" fmla="*/ 265 h 433"/>
                  <a:gd name="T40" fmla="*/ 264 w 264"/>
                  <a:gd name="T41" fmla="*/ 316 h 433"/>
                  <a:gd name="T42" fmla="*/ 105 w 264"/>
                  <a:gd name="T43" fmla="*/ 433 h 433"/>
                  <a:gd name="T44" fmla="*/ 0 w 264"/>
                  <a:gd name="T45" fmla="*/ 416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4" h="433">
                    <a:moveTo>
                      <a:pt x="0" y="416"/>
                    </a:moveTo>
                    <a:cubicBezTo>
                      <a:pt x="0" y="366"/>
                      <a:pt x="0" y="366"/>
                      <a:pt x="0" y="366"/>
                    </a:cubicBezTo>
                    <a:cubicBezTo>
                      <a:pt x="28" y="381"/>
                      <a:pt x="61" y="389"/>
                      <a:pt x="101" y="389"/>
                    </a:cubicBezTo>
                    <a:cubicBezTo>
                      <a:pt x="168" y="389"/>
                      <a:pt x="202" y="367"/>
                      <a:pt x="202" y="323"/>
                    </a:cubicBezTo>
                    <a:cubicBezTo>
                      <a:pt x="202" y="306"/>
                      <a:pt x="196" y="292"/>
                      <a:pt x="185" y="280"/>
                    </a:cubicBezTo>
                    <a:cubicBezTo>
                      <a:pt x="176" y="271"/>
                      <a:pt x="166" y="263"/>
                      <a:pt x="154" y="257"/>
                    </a:cubicBezTo>
                    <a:cubicBezTo>
                      <a:pt x="144" y="252"/>
                      <a:pt x="131" y="245"/>
                      <a:pt x="116" y="238"/>
                    </a:cubicBezTo>
                    <a:cubicBezTo>
                      <a:pt x="77" y="219"/>
                      <a:pt x="51" y="201"/>
                      <a:pt x="36" y="183"/>
                    </a:cubicBezTo>
                    <a:cubicBezTo>
                      <a:pt x="17" y="163"/>
                      <a:pt x="7" y="138"/>
                      <a:pt x="7" y="108"/>
                    </a:cubicBezTo>
                    <a:cubicBezTo>
                      <a:pt x="7" y="70"/>
                      <a:pt x="22" y="42"/>
                      <a:pt x="52" y="23"/>
                    </a:cubicBezTo>
                    <a:cubicBezTo>
                      <a:pt x="76" y="8"/>
                      <a:pt x="108" y="0"/>
                      <a:pt x="146" y="0"/>
                    </a:cubicBezTo>
                    <a:cubicBezTo>
                      <a:pt x="173" y="0"/>
                      <a:pt x="202" y="5"/>
                      <a:pt x="234" y="14"/>
                    </a:cubicBezTo>
                    <a:cubicBezTo>
                      <a:pt x="234" y="60"/>
                      <a:pt x="234" y="60"/>
                      <a:pt x="234" y="60"/>
                    </a:cubicBezTo>
                    <a:cubicBezTo>
                      <a:pt x="207" y="48"/>
                      <a:pt x="179" y="43"/>
                      <a:pt x="149" y="43"/>
                    </a:cubicBezTo>
                    <a:cubicBezTo>
                      <a:pt x="126" y="43"/>
                      <a:pt x="107" y="47"/>
                      <a:pt x="92" y="56"/>
                    </a:cubicBezTo>
                    <a:cubicBezTo>
                      <a:pt x="77" y="65"/>
                      <a:pt x="69" y="81"/>
                      <a:pt x="69" y="101"/>
                    </a:cubicBezTo>
                    <a:cubicBezTo>
                      <a:pt x="69" y="119"/>
                      <a:pt x="74" y="133"/>
                      <a:pt x="85" y="144"/>
                    </a:cubicBezTo>
                    <a:cubicBezTo>
                      <a:pt x="96" y="155"/>
                      <a:pt x="119" y="170"/>
                      <a:pt x="156" y="188"/>
                    </a:cubicBezTo>
                    <a:cubicBezTo>
                      <a:pt x="184" y="203"/>
                      <a:pt x="203" y="214"/>
                      <a:pt x="213" y="221"/>
                    </a:cubicBezTo>
                    <a:cubicBezTo>
                      <a:pt x="232" y="234"/>
                      <a:pt x="245" y="249"/>
                      <a:pt x="253" y="265"/>
                    </a:cubicBezTo>
                    <a:cubicBezTo>
                      <a:pt x="260" y="279"/>
                      <a:pt x="264" y="296"/>
                      <a:pt x="264" y="316"/>
                    </a:cubicBezTo>
                    <a:cubicBezTo>
                      <a:pt x="264" y="394"/>
                      <a:pt x="211" y="433"/>
                      <a:pt x="105" y="433"/>
                    </a:cubicBezTo>
                    <a:cubicBezTo>
                      <a:pt x="62" y="433"/>
                      <a:pt x="27" y="427"/>
                      <a:pt x="0" y="416"/>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9" name="Freeform 13"/>
              <p:cNvSpPr>
                <a:spLocks/>
              </p:cNvSpPr>
              <p:nvPr/>
            </p:nvSpPr>
            <p:spPr bwMode="gray">
              <a:xfrm>
                <a:off x="2287" y="2359"/>
                <a:ext cx="63" cy="124"/>
              </a:xfrm>
              <a:custGeom>
                <a:avLst/>
                <a:gdLst>
                  <a:gd name="T0" fmla="*/ 0 w 312"/>
                  <a:gd name="T1" fmla="*/ 618 h 618"/>
                  <a:gd name="T2" fmla="*/ 0 w 312"/>
                  <a:gd name="T3" fmla="*/ 0 h 618"/>
                  <a:gd name="T4" fmla="*/ 70 w 312"/>
                  <a:gd name="T5" fmla="*/ 0 h 618"/>
                  <a:gd name="T6" fmla="*/ 70 w 312"/>
                  <a:gd name="T7" fmla="*/ 218 h 618"/>
                  <a:gd name="T8" fmla="*/ 174 w 312"/>
                  <a:gd name="T9" fmla="*/ 196 h 618"/>
                  <a:gd name="T10" fmla="*/ 299 w 312"/>
                  <a:gd name="T11" fmla="*/ 260 h 618"/>
                  <a:gd name="T12" fmla="*/ 312 w 312"/>
                  <a:gd name="T13" fmla="*/ 366 h 618"/>
                  <a:gd name="T14" fmla="*/ 312 w 312"/>
                  <a:gd name="T15" fmla="*/ 618 h 618"/>
                  <a:gd name="T16" fmla="*/ 242 w 312"/>
                  <a:gd name="T17" fmla="*/ 618 h 618"/>
                  <a:gd name="T18" fmla="*/ 242 w 312"/>
                  <a:gd name="T19" fmla="*/ 355 h 618"/>
                  <a:gd name="T20" fmla="*/ 229 w 312"/>
                  <a:gd name="T21" fmla="*/ 271 h 618"/>
                  <a:gd name="T22" fmla="*/ 167 w 312"/>
                  <a:gd name="T23" fmla="*/ 239 h 618"/>
                  <a:gd name="T24" fmla="*/ 70 w 312"/>
                  <a:gd name="T25" fmla="*/ 263 h 618"/>
                  <a:gd name="T26" fmla="*/ 70 w 312"/>
                  <a:gd name="T27" fmla="*/ 618 h 618"/>
                  <a:gd name="T28" fmla="*/ 0 w 312"/>
                  <a:gd name="T29" fmla="*/ 618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2" h="618">
                    <a:moveTo>
                      <a:pt x="0" y="618"/>
                    </a:moveTo>
                    <a:cubicBezTo>
                      <a:pt x="0" y="0"/>
                      <a:pt x="0" y="0"/>
                      <a:pt x="0" y="0"/>
                    </a:cubicBezTo>
                    <a:cubicBezTo>
                      <a:pt x="70" y="0"/>
                      <a:pt x="70" y="0"/>
                      <a:pt x="70" y="0"/>
                    </a:cubicBezTo>
                    <a:cubicBezTo>
                      <a:pt x="70" y="218"/>
                      <a:pt x="70" y="218"/>
                      <a:pt x="70" y="218"/>
                    </a:cubicBezTo>
                    <a:cubicBezTo>
                      <a:pt x="107" y="203"/>
                      <a:pt x="142" y="196"/>
                      <a:pt x="174" y="196"/>
                    </a:cubicBezTo>
                    <a:cubicBezTo>
                      <a:pt x="239" y="196"/>
                      <a:pt x="281" y="218"/>
                      <a:pt x="299" y="260"/>
                    </a:cubicBezTo>
                    <a:cubicBezTo>
                      <a:pt x="308" y="280"/>
                      <a:pt x="312" y="315"/>
                      <a:pt x="312" y="366"/>
                    </a:cubicBezTo>
                    <a:cubicBezTo>
                      <a:pt x="312" y="618"/>
                      <a:pt x="312" y="618"/>
                      <a:pt x="312" y="618"/>
                    </a:cubicBezTo>
                    <a:cubicBezTo>
                      <a:pt x="242" y="618"/>
                      <a:pt x="242" y="618"/>
                      <a:pt x="242" y="618"/>
                    </a:cubicBezTo>
                    <a:cubicBezTo>
                      <a:pt x="242" y="355"/>
                      <a:pt x="242" y="355"/>
                      <a:pt x="242" y="355"/>
                    </a:cubicBezTo>
                    <a:cubicBezTo>
                      <a:pt x="242" y="316"/>
                      <a:pt x="237" y="288"/>
                      <a:pt x="229" y="271"/>
                    </a:cubicBezTo>
                    <a:cubicBezTo>
                      <a:pt x="218" y="249"/>
                      <a:pt x="198" y="239"/>
                      <a:pt x="167" y="239"/>
                    </a:cubicBezTo>
                    <a:cubicBezTo>
                      <a:pt x="140" y="239"/>
                      <a:pt x="107" y="247"/>
                      <a:pt x="70" y="263"/>
                    </a:cubicBezTo>
                    <a:cubicBezTo>
                      <a:pt x="70" y="618"/>
                      <a:pt x="70" y="618"/>
                      <a:pt x="70" y="618"/>
                    </a:cubicBezTo>
                    <a:lnTo>
                      <a:pt x="0" y="6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0" name="Freeform 14"/>
              <p:cNvSpPr>
                <a:spLocks noEditPoints="1"/>
              </p:cNvSpPr>
              <p:nvPr/>
            </p:nvSpPr>
            <p:spPr bwMode="gray">
              <a:xfrm>
                <a:off x="2368" y="2399"/>
                <a:ext cx="64" cy="86"/>
              </a:xfrm>
              <a:custGeom>
                <a:avLst/>
                <a:gdLst>
                  <a:gd name="T0" fmla="*/ 248 w 319"/>
                  <a:gd name="T1" fmla="*/ 162 h 433"/>
                  <a:gd name="T2" fmla="*/ 248 w 319"/>
                  <a:gd name="T3" fmla="*/ 141 h 433"/>
                  <a:gd name="T4" fmla="*/ 236 w 319"/>
                  <a:gd name="T5" fmla="*/ 78 h 433"/>
                  <a:gd name="T6" fmla="*/ 154 w 319"/>
                  <a:gd name="T7" fmla="*/ 44 h 433"/>
                  <a:gd name="T8" fmla="*/ 40 w 319"/>
                  <a:gd name="T9" fmla="*/ 67 h 433"/>
                  <a:gd name="T10" fmla="*/ 40 w 319"/>
                  <a:gd name="T11" fmla="*/ 18 h 433"/>
                  <a:gd name="T12" fmla="*/ 162 w 319"/>
                  <a:gd name="T13" fmla="*/ 0 h 433"/>
                  <a:gd name="T14" fmla="*/ 293 w 319"/>
                  <a:gd name="T15" fmla="*/ 44 h 433"/>
                  <a:gd name="T16" fmla="*/ 317 w 319"/>
                  <a:gd name="T17" fmla="*/ 114 h 433"/>
                  <a:gd name="T18" fmla="*/ 319 w 319"/>
                  <a:gd name="T19" fmla="*/ 165 h 433"/>
                  <a:gd name="T20" fmla="*/ 319 w 319"/>
                  <a:gd name="T21" fmla="*/ 414 h 433"/>
                  <a:gd name="T22" fmla="*/ 166 w 319"/>
                  <a:gd name="T23" fmla="*/ 433 h 433"/>
                  <a:gd name="T24" fmla="*/ 47 w 319"/>
                  <a:gd name="T25" fmla="*/ 409 h 433"/>
                  <a:gd name="T26" fmla="*/ 0 w 319"/>
                  <a:gd name="T27" fmla="*/ 317 h 433"/>
                  <a:gd name="T28" fmla="*/ 54 w 319"/>
                  <a:gd name="T29" fmla="*/ 207 h 433"/>
                  <a:gd name="T30" fmla="*/ 191 w 319"/>
                  <a:gd name="T31" fmla="*/ 169 h 433"/>
                  <a:gd name="T32" fmla="*/ 248 w 319"/>
                  <a:gd name="T33" fmla="*/ 162 h 433"/>
                  <a:gd name="T34" fmla="*/ 248 w 319"/>
                  <a:gd name="T35" fmla="*/ 203 h 433"/>
                  <a:gd name="T36" fmla="*/ 152 w 319"/>
                  <a:gd name="T37" fmla="*/ 217 h 433"/>
                  <a:gd name="T38" fmla="*/ 72 w 319"/>
                  <a:gd name="T39" fmla="*/ 310 h 433"/>
                  <a:gd name="T40" fmla="*/ 95 w 319"/>
                  <a:gd name="T41" fmla="*/ 370 h 433"/>
                  <a:gd name="T42" fmla="*/ 177 w 319"/>
                  <a:gd name="T43" fmla="*/ 391 h 433"/>
                  <a:gd name="T44" fmla="*/ 248 w 319"/>
                  <a:gd name="T45" fmla="*/ 381 h 433"/>
                  <a:gd name="T46" fmla="*/ 248 w 319"/>
                  <a:gd name="T47" fmla="*/ 20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9" h="433">
                    <a:moveTo>
                      <a:pt x="248" y="162"/>
                    </a:moveTo>
                    <a:cubicBezTo>
                      <a:pt x="248" y="141"/>
                      <a:pt x="248" y="141"/>
                      <a:pt x="248" y="141"/>
                    </a:cubicBezTo>
                    <a:cubicBezTo>
                      <a:pt x="248" y="114"/>
                      <a:pt x="244" y="93"/>
                      <a:pt x="236" y="78"/>
                    </a:cubicBezTo>
                    <a:cubicBezTo>
                      <a:pt x="223" y="56"/>
                      <a:pt x="196" y="44"/>
                      <a:pt x="154" y="44"/>
                    </a:cubicBezTo>
                    <a:cubicBezTo>
                      <a:pt x="117" y="44"/>
                      <a:pt x="79" y="52"/>
                      <a:pt x="40" y="67"/>
                    </a:cubicBezTo>
                    <a:cubicBezTo>
                      <a:pt x="40" y="18"/>
                      <a:pt x="40" y="18"/>
                      <a:pt x="40" y="18"/>
                    </a:cubicBezTo>
                    <a:cubicBezTo>
                      <a:pt x="79" y="6"/>
                      <a:pt x="119" y="0"/>
                      <a:pt x="162" y="0"/>
                    </a:cubicBezTo>
                    <a:cubicBezTo>
                      <a:pt x="225" y="0"/>
                      <a:pt x="270" y="15"/>
                      <a:pt x="293" y="44"/>
                    </a:cubicBezTo>
                    <a:cubicBezTo>
                      <a:pt x="306" y="59"/>
                      <a:pt x="314" y="83"/>
                      <a:pt x="317" y="114"/>
                    </a:cubicBezTo>
                    <a:cubicBezTo>
                      <a:pt x="318" y="125"/>
                      <a:pt x="319" y="142"/>
                      <a:pt x="319" y="165"/>
                    </a:cubicBezTo>
                    <a:cubicBezTo>
                      <a:pt x="319" y="414"/>
                      <a:pt x="319" y="414"/>
                      <a:pt x="319" y="414"/>
                    </a:cubicBezTo>
                    <a:cubicBezTo>
                      <a:pt x="271" y="426"/>
                      <a:pt x="220" y="433"/>
                      <a:pt x="166" y="433"/>
                    </a:cubicBezTo>
                    <a:cubicBezTo>
                      <a:pt x="115" y="433"/>
                      <a:pt x="75" y="425"/>
                      <a:pt x="47" y="409"/>
                    </a:cubicBezTo>
                    <a:cubicBezTo>
                      <a:pt x="16" y="392"/>
                      <a:pt x="0" y="361"/>
                      <a:pt x="0" y="317"/>
                    </a:cubicBezTo>
                    <a:cubicBezTo>
                      <a:pt x="0" y="267"/>
                      <a:pt x="18" y="230"/>
                      <a:pt x="54" y="207"/>
                    </a:cubicBezTo>
                    <a:cubicBezTo>
                      <a:pt x="81" y="189"/>
                      <a:pt x="127" y="176"/>
                      <a:pt x="191" y="169"/>
                    </a:cubicBezTo>
                    <a:cubicBezTo>
                      <a:pt x="203" y="167"/>
                      <a:pt x="222" y="165"/>
                      <a:pt x="248" y="162"/>
                    </a:cubicBezTo>
                    <a:moveTo>
                      <a:pt x="248" y="203"/>
                    </a:moveTo>
                    <a:cubicBezTo>
                      <a:pt x="206" y="207"/>
                      <a:pt x="174" y="212"/>
                      <a:pt x="152" y="217"/>
                    </a:cubicBezTo>
                    <a:cubicBezTo>
                      <a:pt x="98" y="231"/>
                      <a:pt x="72" y="262"/>
                      <a:pt x="72" y="310"/>
                    </a:cubicBezTo>
                    <a:cubicBezTo>
                      <a:pt x="72" y="337"/>
                      <a:pt x="80" y="357"/>
                      <a:pt x="95" y="370"/>
                    </a:cubicBezTo>
                    <a:cubicBezTo>
                      <a:pt x="112" y="384"/>
                      <a:pt x="140" y="391"/>
                      <a:pt x="177" y="391"/>
                    </a:cubicBezTo>
                    <a:cubicBezTo>
                      <a:pt x="203" y="391"/>
                      <a:pt x="226" y="387"/>
                      <a:pt x="248" y="381"/>
                    </a:cubicBezTo>
                    <a:lnTo>
                      <a:pt x="248" y="2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1" name="Freeform 15"/>
              <p:cNvSpPr>
                <a:spLocks noEditPoints="1"/>
              </p:cNvSpPr>
              <p:nvPr/>
            </p:nvSpPr>
            <p:spPr bwMode="gray">
              <a:xfrm>
                <a:off x="2458" y="2399"/>
                <a:ext cx="64" cy="123"/>
              </a:xfrm>
              <a:custGeom>
                <a:avLst/>
                <a:gdLst>
                  <a:gd name="T0" fmla="*/ 71 w 323"/>
                  <a:gd name="T1" fmla="*/ 404 h 618"/>
                  <a:gd name="T2" fmla="*/ 71 w 323"/>
                  <a:gd name="T3" fmla="*/ 618 h 618"/>
                  <a:gd name="T4" fmla="*/ 0 w 323"/>
                  <a:gd name="T5" fmla="*/ 618 h 618"/>
                  <a:gd name="T6" fmla="*/ 0 w 323"/>
                  <a:gd name="T7" fmla="*/ 16 h 618"/>
                  <a:gd name="T8" fmla="*/ 142 w 323"/>
                  <a:gd name="T9" fmla="*/ 0 h 618"/>
                  <a:gd name="T10" fmla="*/ 288 w 323"/>
                  <a:gd name="T11" fmla="*/ 64 h 618"/>
                  <a:gd name="T12" fmla="*/ 323 w 323"/>
                  <a:gd name="T13" fmla="*/ 216 h 618"/>
                  <a:gd name="T14" fmla="*/ 278 w 323"/>
                  <a:gd name="T15" fmla="*/ 376 h 618"/>
                  <a:gd name="T16" fmla="*/ 156 w 323"/>
                  <a:gd name="T17" fmla="*/ 433 h 618"/>
                  <a:gd name="T18" fmla="*/ 98 w 323"/>
                  <a:gd name="T19" fmla="*/ 422 h 618"/>
                  <a:gd name="T20" fmla="*/ 71 w 323"/>
                  <a:gd name="T21" fmla="*/ 404 h 618"/>
                  <a:gd name="T22" fmla="*/ 71 w 323"/>
                  <a:gd name="T23" fmla="*/ 356 h 618"/>
                  <a:gd name="T24" fmla="*/ 149 w 323"/>
                  <a:gd name="T25" fmla="*/ 391 h 618"/>
                  <a:gd name="T26" fmla="*/ 228 w 323"/>
                  <a:gd name="T27" fmla="*/ 336 h 618"/>
                  <a:gd name="T28" fmla="*/ 251 w 323"/>
                  <a:gd name="T29" fmla="*/ 215 h 618"/>
                  <a:gd name="T30" fmla="*/ 220 w 323"/>
                  <a:gd name="T31" fmla="*/ 80 h 618"/>
                  <a:gd name="T32" fmla="*/ 131 w 323"/>
                  <a:gd name="T33" fmla="*/ 43 h 618"/>
                  <a:gd name="T34" fmla="*/ 71 w 323"/>
                  <a:gd name="T35" fmla="*/ 48 h 618"/>
                  <a:gd name="T36" fmla="*/ 71 w 323"/>
                  <a:gd name="T37" fmla="*/ 356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3" h="618">
                    <a:moveTo>
                      <a:pt x="71" y="404"/>
                    </a:moveTo>
                    <a:cubicBezTo>
                      <a:pt x="71" y="618"/>
                      <a:pt x="71" y="618"/>
                      <a:pt x="71" y="618"/>
                    </a:cubicBezTo>
                    <a:cubicBezTo>
                      <a:pt x="0" y="618"/>
                      <a:pt x="0" y="618"/>
                      <a:pt x="0" y="618"/>
                    </a:cubicBezTo>
                    <a:cubicBezTo>
                      <a:pt x="0" y="16"/>
                      <a:pt x="0" y="16"/>
                      <a:pt x="0" y="16"/>
                    </a:cubicBezTo>
                    <a:cubicBezTo>
                      <a:pt x="49" y="5"/>
                      <a:pt x="96" y="0"/>
                      <a:pt x="142" y="0"/>
                    </a:cubicBezTo>
                    <a:cubicBezTo>
                      <a:pt x="213" y="0"/>
                      <a:pt x="262" y="22"/>
                      <a:pt x="288" y="64"/>
                    </a:cubicBezTo>
                    <a:cubicBezTo>
                      <a:pt x="311" y="103"/>
                      <a:pt x="323" y="153"/>
                      <a:pt x="323" y="216"/>
                    </a:cubicBezTo>
                    <a:cubicBezTo>
                      <a:pt x="323" y="282"/>
                      <a:pt x="308" y="335"/>
                      <a:pt x="278" y="376"/>
                    </a:cubicBezTo>
                    <a:cubicBezTo>
                      <a:pt x="251" y="414"/>
                      <a:pt x="210" y="433"/>
                      <a:pt x="156" y="433"/>
                    </a:cubicBezTo>
                    <a:cubicBezTo>
                      <a:pt x="134" y="433"/>
                      <a:pt x="114" y="429"/>
                      <a:pt x="98" y="422"/>
                    </a:cubicBezTo>
                    <a:cubicBezTo>
                      <a:pt x="91" y="418"/>
                      <a:pt x="81" y="413"/>
                      <a:pt x="71" y="404"/>
                    </a:cubicBezTo>
                    <a:moveTo>
                      <a:pt x="71" y="356"/>
                    </a:moveTo>
                    <a:cubicBezTo>
                      <a:pt x="94" y="379"/>
                      <a:pt x="120" y="391"/>
                      <a:pt x="149" y="391"/>
                    </a:cubicBezTo>
                    <a:cubicBezTo>
                      <a:pt x="185" y="391"/>
                      <a:pt x="211" y="372"/>
                      <a:pt x="228" y="336"/>
                    </a:cubicBezTo>
                    <a:cubicBezTo>
                      <a:pt x="244" y="303"/>
                      <a:pt x="251" y="263"/>
                      <a:pt x="251" y="215"/>
                    </a:cubicBezTo>
                    <a:cubicBezTo>
                      <a:pt x="251" y="155"/>
                      <a:pt x="241" y="110"/>
                      <a:pt x="220" y="80"/>
                    </a:cubicBezTo>
                    <a:cubicBezTo>
                      <a:pt x="203" y="55"/>
                      <a:pt x="173" y="43"/>
                      <a:pt x="131" y="43"/>
                    </a:cubicBezTo>
                    <a:cubicBezTo>
                      <a:pt x="113" y="43"/>
                      <a:pt x="93" y="44"/>
                      <a:pt x="71" y="48"/>
                    </a:cubicBezTo>
                    <a:lnTo>
                      <a:pt x="71" y="3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2" name="Freeform 16"/>
              <p:cNvSpPr>
                <a:spLocks noEditPoints="1"/>
              </p:cNvSpPr>
              <p:nvPr/>
            </p:nvSpPr>
            <p:spPr bwMode="gray">
              <a:xfrm>
                <a:off x="2541" y="2371"/>
                <a:ext cx="18" cy="112"/>
              </a:xfrm>
              <a:custGeom>
                <a:avLst/>
                <a:gdLst>
                  <a:gd name="T0" fmla="*/ 43 w 86"/>
                  <a:gd name="T1" fmla="*/ 0 h 561"/>
                  <a:gd name="T2" fmla="*/ 75 w 86"/>
                  <a:gd name="T3" fmla="*/ 14 h 561"/>
                  <a:gd name="T4" fmla="*/ 86 w 86"/>
                  <a:gd name="T5" fmla="*/ 43 h 561"/>
                  <a:gd name="T6" fmla="*/ 72 w 86"/>
                  <a:gd name="T7" fmla="*/ 75 h 561"/>
                  <a:gd name="T8" fmla="*/ 43 w 86"/>
                  <a:gd name="T9" fmla="*/ 86 h 561"/>
                  <a:gd name="T10" fmla="*/ 11 w 86"/>
                  <a:gd name="T11" fmla="*/ 72 h 561"/>
                  <a:gd name="T12" fmla="*/ 0 w 86"/>
                  <a:gd name="T13" fmla="*/ 42 h 561"/>
                  <a:gd name="T14" fmla="*/ 14 w 86"/>
                  <a:gd name="T15" fmla="*/ 11 h 561"/>
                  <a:gd name="T16" fmla="*/ 43 w 86"/>
                  <a:gd name="T17" fmla="*/ 0 h 561"/>
                  <a:gd name="T18" fmla="*/ 9 w 86"/>
                  <a:gd name="T19" fmla="*/ 150 h 561"/>
                  <a:gd name="T20" fmla="*/ 79 w 86"/>
                  <a:gd name="T21" fmla="*/ 150 h 561"/>
                  <a:gd name="T22" fmla="*/ 79 w 86"/>
                  <a:gd name="T23" fmla="*/ 561 h 561"/>
                  <a:gd name="T24" fmla="*/ 9 w 86"/>
                  <a:gd name="T25" fmla="*/ 561 h 561"/>
                  <a:gd name="T26" fmla="*/ 9 w 86"/>
                  <a:gd name="T27" fmla="*/ 15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561">
                    <a:moveTo>
                      <a:pt x="43" y="0"/>
                    </a:moveTo>
                    <a:cubicBezTo>
                      <a:pt x="56" y="0"/>
                      <a:pt x="66" y="5"/>
                      <a:pt x="75" y="14"/>
                    </a:cubicBezTo>
                    <a:cubicBezTo>
                      <a:pt x="82" y="22"/>
                      <a:pt x="86" y="32"/>
                      <a:pt x="86" y="43"/>
                    </a:cubicBezTo>
                    <a:cubicBezTo>
                      <a:pt x="86" y="56"/>
                      <a:pt x="81" y="67"/>
                      <a:pt x="72" y="75"/>
                    </a:cubicBezTo>
                    <a:cubicBezTo>
                      <a:pt x="64" y="83"/>
                      <a:pt x="54" y="86"/>
                      <a:pt x="43" y="86"/>
                    </a:cubicBezTo>
                    <a:cubicBezTo>
                      <a:pt x="30" y="86"/>
                      <a:pt x="19" y="82"/>
                      <a:pt x="11" y="72"/>
                    </a:cubicBezTo>
                    <a:cubicBezTo>
                      <a:pt x="4" y="64"/>
                      <a:pt x="0" y="54"/>
                      <a:pt x="0" y="42"/>
                    </a:cubicBezTo>
                    <a:cubicBezTo>
                      <a:pt x="0" y="30"/>
                      <a:pt x="5" y="20"/>
                      <a:pt x="14" y="11"/>
                    </a:cubicBezTo>
                    <a:cubicBezTo>
                      <a:pt x="22" y="4"/>
                      <a:pt x="32" y="0"/>
                      <a:pt x="43" y="0"/>
                    </a:cubicBezTo>
                    <a:moveTo>
                      <a:pt x="9" y="150"/>
                    </a:moveTo>
                    <a:cubicBezTo>
                      <a:pt x="79" y="150"/>
                      <a:pt x="79" y="150"/>
                      <a:pt x="79" y="150"/>
                    </a:cubicBezTo>
                    <a:cubicBezTo>
                      <a:pt x="79" y="561"/>
                      <a:pt x="79" y="561"/>
                      <a:pt x="79" y="561"/>
                    </a:cubicBezTo>
                    <a:cubicBezTo>
                      <a:pt x="9" y="561"/>
                      <a:pt x="9" y="561"/>
                      <a:pt x="9" y="561"/>
                    </a:cubicBezTo>
                    <a:lnTo>
                      <a:pt x="9"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3" name="Freeform 17"/>
              <p:cNvSpPr>
                <a:spLocks/>
              </p:cNvSpPr>
              <p:nvPr/>
            </p:nvSpPr>
            <p:spPr bwMode="gray">
              <a:xfrm>
                <a:off x="2584" y="2399"/>
                <a:ext cx="62" cy="84"/>
              </a:xfrm>
              <a:custGeom>
                <a:avLst/>
                <a:gdLst>
                  <a:gd name="T0" fmla="*/ 0 w 311"/>
                  <a:gd name="T1" fmla="*/ 422 h 422"/>
                  <a:gd name="T2" fmla="*/ 0 w 311"/>
                  <a:gd name="T3" fmla="*/ 16 h 422"/>
                  <a:gd name="T4" fmla="*/ 164 w 311"/>
                  <a:gd name="T5" fmla="*/ 0 h 422"/>
                  <a:gd name="T6" fmla="*/ 299 w 311"/>
                  <a:gd name="T7" fmla="*/ 65 h 422"/>
                  <a:gd name="T8" fmla="*/ 311 w 311"/>
                  <a:gd name="T9" fmla="*/ 170 h 422"/>
                  <a:gd name="T10" fmla="*/ 311 w 311"/>
                  <a:gd name="T11" fmla="*/ 422 h 422"/>
                  <a:gd name="T12" fmla="*/ 241 w 311"/>
                  <a:gd name="T13" fmla="*/ 422 h 422"/>
                  <a:gd name="T14" fmla="*/ 241 w 311"/>
                  <a:gd name="T15" fmla="*/ 174 h 422"/>
                  <a:gd name="T16" fmla="*/ 229 w 311"/>
                  <a:gd name="T17" fmla="*/ 76 h 422"/>
                  <a:gd name="T18" fmla="*/ 157 w 311"/>
                  <a:gd name="T19" fmla="*/ 43 h 422"/>
                  <a:gd name="T20" fmla="*/ 70 w 311"/>
                  <a:gd name="T21" fmla="*/ 52 h 422"/>
                  <a:gd name="T22" fmla="*/ 70 w 311"/>
                  <a:gd name="T23" fmla="*/ 422 h 422"/>
                  <a:gd name="T24" fmla="*/ 0 w 311"/>
                  <a:gd name="T25"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 h="422">
                    <a:moveTo>
                      <a:pt x="0" y="422"/>
                    </a:moveTo>
                    <a:cubicBezTo>
                      <a:pt x="0" y="16"/>
                      <a:pt x="0" y="16"/>
                      <a:pt x="0" y="16"/>
                    </a:cubicBezTo>
                    <a:cubicBezTo>
                      <a:pt x="65" y="5"/>
                      <a:pt x="119" y="0"/>
                      <a:pt x="164" y="0"/>
                    </a:cubicBezTo>
                    <a:cubicBezTo>
                      <a:pt x="236" y="0"/>
                      <a:pt x="281" y="22"/>
                      <a:pt x="299" y="65"/>
                    </a:cubicBezTo>
                    <a:cubicBezTo>
                      <a:pt x="307" y="85"/>
                      <a:pt x="311" y="120"/>
                      <a:pt x="311" y="170"/>
                    </a:cubicBezTo>
                    <a:cubicBezTo>
                      <a:pt x="311" y="422"/>
                      <a:pt x="311" y="422"/>
                      <a:pt x="311" y="422"/>
                    </a:cubicBezTo>
                    <a:cubicBezTo>
                      <a:pt x="241" y="422"/>
                      <a:pt x="241" y="422"/>
                      <a:pt x="241" y="422"/>
                    </a:cubicBezTo>
                    <a:cubicBezTo>
                      <a:pt x="241" y="174"/>
                      <a:pt x="241" y="174"/>
                      <a:pt x="241" y="174"/>
                    </a:cubicBezTo>
                    <a:cubicBezTo>
                      <a:pt x="241" y="126"/>
                      <a:pt x="237" y="93"/>
                      <a:pt x="229" y="76"/>
                    </a:cubicBezTo>
                    <a:cubicBezTo>
                      <a:pt x="217" y="54"/>
                      <a:pt x="193" y="43"/>
                      <a:pt x="157" y="43"/>
                    </a:cubicBezTo>
                    <a:cubicBezTo>
                      <a:pt x="129" y="43"/>
                      <a:pt x="100" y="45"/>
                      <a:pt x="70" y="52"/>
                    </a:cubicBezTo>
                    <a:cubicBezTo>
                      <a:pt x="70" y="422"/>
                      <a:pt x="70" y="422"/>
                      <a:pt x="70" y="422"/>
                    </a:cubicBezTo>
                    <a:lnTo>
                      <a:pt x="0" y="4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4" name="Freeform 18"/>
              <p:cNvSpPr>
                <a:spLocks noEditPoints="1"/>
              </p:cNvSpPr>
              <p:nvPr/>
            </p:nvSpPr>
            <p:spPr bwMode="gray">
              <a:xfrm>
                <a:off x="2665" y="2399"/>
                <a:ext cx="65" cy="125"/>
              </a:xfrm>
              <a:custGeom>
                <a:avLst/>
                <a:gdLst>
                  <a:gd name="T0" fmla="*/ 253 w 323"/>
                  <a:gd name="T1" fmla="*/ 385 h 624"/>
                  <a:gd name="T2" fmla="*/ 227 w 323"/>
                  <a:gd name="T3" fmla="*/ 410 h 624"/>
                  <a:gd name="T4" fmla="*/ 146 w 323"/>
                  <a:gd name="T5" fmla="*/ 433 h 624"/>
                  <a:gd name="T6" fmla="*/ 55 w 323"/>
                  <a:gd name="T7" fmla="*/ 403 h 624"/>
                  <a:gd name="T8" fmla="*/ 0 w 323"/>
                  <a:gd name="T9" fmla="*/ 236 h 624"/>
                  <a:gd name="T10" fmla="*/ 40 w 323"/>
                  <a:gd name="T11" fmla="*/ 75 h 624"/>
                  <a:gd name="T12" fmla="*/ 193 w 323"/>
                  <a:gd name="T13" fmla="*/ 0 h 624"/>
                  <a:gd name="T14" fmla="*/ 323 w 323"/>
                  <a:gd name="T15" fmla="*/ 16 h 624"/>
                  <a:gd name="T16" fmla="*/ 323 w 323"/>
                  <a:gd name="T17" fmla="*/ 342 h 624"/>
                  <a:gd name="T18" fmla="*/ 315 w 323"/>
                  <a:gd name="T19" fmla="*/ 480 h 624"/>
                  <a:gd name="T20" fmla="*/ 240 w 323"/>
                  <a:gd name="T21" fmla="*/ 598 h 624"/>
                  <a:gd name="T22" fmla="*/ 108 w 323"/>
                  <a:gd name="T23" fmla="*/ 624 h 624"/>
                  <a:gd name="T24" fmla="*/ 56 w 323"/>
                  <a:gd name="T25" fmla="*/ 621 h 624"/>
                  <a:gd name="T26" fmla="*/ 56 w 323"/>
                  <a:gd name="T27" fmla="*/ 579 h 624"/>
                  <a:gd name="T28" fmla="*/ 108 w 323"/>
                  <a:gd name="T29" fmla="*/ 582 h 624"/>
                  <a:gd name="T30" fmla="*/ 194 w 323"/>
                  <a:gd name="T31" fmla="*/ 567 h 624"/>
                  <a:gd name="T32" fmla="*/ 247 w 323"/>
                  <a:gd name="T33" fmla="*/ 488 h 624"/>
                  <a:gd name="T34" fmla="*/ 253 w 323"/>
                  <a:gd name="T35" fmla="*/ 407 h 624"/>
                  <a:gd name="T36" fmla="*/ 253 w 323"/>
                  <a:gd name="T37" fmla="*/ 385 h 624"/>
                  <a:gd name="T38" fmla="*/ 253 w 323"/>
                  <a:gd name="T39" fmla="*/ 46 h 624"/>
                  <a:gd name="T40" fmla="*/ 200 w 323"/>
                  <a:gd name="T41" fmla="*/ 43 h 624"/>
                  <a:gd name="T42" fmla="*/ 131 w 323"/>
                  <a:gd name="T43" fmla="*/ 60 h 624"/>
                  <a:gd name="T44" fmla="*/ 86 w 323"/>
                  <a:gd name="T45" fmla="*/ 133 h 624"/>
                  <a:gd name="T46" fmla="*/ 72 w 323"/>
                  <a:gd name="T47" fmla="*/ 238 h 624"/>
                  <a:gd name="T48" fmla="*/ 99 w 323"/>
                  <a:gd name="T49" fmla="*/ 360 h 624"/>
                  <a:gd name="T50" fmla="*/ 155 w 323"/>
                  <a:gd name="T51" fmla="*/ 391 h 624"/>
                  <a:gd name="T52" fmla="*/ 211 w 323"/>
                  <a:gd name="T53" fmla="*/ 372 h 624"/>
                  <a:gd name="T54" fmla="*/ 247 w 323"/>
                  <a:gd name="T55" fmla="*/ 322 h 624"/>
                  <a:gd name="T56" fmla="*/ 253 w 323"/>
                  <a:gd name="T57" fmla="*/ 275 h 624"/>
                  <a:gd name="T58" fmla="*/ 253 w 323"/>
                  <a:gd name="T59" fmla="*/ 4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23" h="624">
                    <a:moveTo>
                      <a:pt x="253" y="385"/>
                    </a:moveTo>
                    <a:cubicBezTo>
                      <a:pt x="243" y="396"/>
                      <a:pt x="234" y="405"/>
                      <a:pt x="227" y="410"/>
                    </a:cubicBezTo>
                    <a:cubicBezTo>
                      <a:pt x="206" y="425"/>
                      <a:pt x="179" y="433"/>
                      <a:pt x="146" y="433"/>
                    </a:cubicBezTo>
                    <a:cubicBezTo>
                      <a:pt x="109" y="433"/>
                      <a:pt x="79" y="423"/>
                      <a:pt x="55" y="403"/>
                    </a:cubicBezTo>
                    <a:cubicBezTo>
                      <a:pt x="18" y="372"/>
                      <a:pt x="0" y="316"/>
                      <a:pt x="0" y="236"/>
                    </a:cubicBezTo>
                    <a:cubicBezTo>
                      <a:pt x="0" y="171"/>
                      <a:pt x="13" y="117"/>
                      <a:pt x="40" y="75"/>
                    </a:cubicBezTo>
                    <a:cubicBezTo>
                      <a:pt x="72" y="25"/>
                      <a:pt x="123" y="0"/>
                      <a:pt x="193" y="0"/>
                    </a:cubicBezTo>
                    <a:cubicBezTo>
                      <a:pt x="235" y="0"/>
                      <a:pt x="279" y="5"/>
                      <a:pt x="323" y="16"/>
                    </a:cubicBezTo>
                    <a:cubicBezTo>
                      <a:pt x="323" y="342"/>
                      <a:pt x="323" y="342"/>
                      <a:pt x="323" y="342"/>
                    </a:cubicBezTo>
                    <a:cubicBezTo>
                      <a:pt x="323" y="402"/>
                      <a:pt x="321" y="448"/>
                      <a:pt x="315" y="480"/>
                    </a:cubicBezTo>
                    <a:cubicBezTo>
                      <a:pt x="306" y="537"/>
                      <a:pt x="281" y="576"/>
                      <a:pt x="240" y="598"/>
                    </a:cubicBezTo>
                    <a:cubicBezTo>
                      <a:pt x="206" y="616"/>
                      <a:pt x="162" y="624"/>
                      <a:pt x="108" y="624"/>
                    </a:cubicBezTo>
                    <a:cubicBezTo>
                      <a:pt x="93" y="624"/>
                      <a:pt x="76" y="623"/>
                      <a:pt x="56" y="621"/>
                    </a:cubicBezTo>
                    <a:cubicBezTo>
                      <a:pt x="56" y="579"/>
                      <a:pt x="56" y="579"/>
                      <a:pt x="56" y="579"/>
                    </a:cubicBezTo>
                    <a:cubicBezTo>
                      <a:pt x="74" y="581"/>
                      <a:pt x="91" y="582"/>
                      <a:pt x="108" y="582"/>
                    </a:cubicBezTo>
                    <a:cubicBezTo>
                      <a:pt x="146" y="582"/>
                      <a:pt x="175" y="577"/>
                      <a:pt x="194" y="567"/>
                    </a:cubicBezTo>
                    <a:cubicBezTo>
                      <a:pt x="222" y="552"/>
                      <a:pt x="239" y="526"/>
                      <a:pt x="247" y="488"/>
                    </a:cubicBezTo>
                    <a:cubicBezTo>
                      <a:pt x="251" y="466"/>
                      <a:pt x="253" y="440"/>
                      <a:pt x="253" y="407"/>
                    </a:cubicBezTo>
                    <a:lnTo>
                      <a:pt x="253" y="385"/>
                    </a:lnTo>
                    <a:close/>
                    <a:moveTo>
                      <a:pt x="253" y="46"/>
                    </a:moveTo>
                    <a:cubicBezTo>
                      <a:pt x="234" y="44"/>
                      <a:pt x="216" y="43"/>
                      <a:pt x="200" y="43"/>
                    </a:cubicBezTo>
                    <a:cubicBezTo>
                      <a:pt x="171" y="43"/>
                      <a:pt x="148" y="48"/>
                      <a:pt x="131" y="60"/>
                    </a:cubicBezTo>
                    <a:cubicBezTo>
                      <a:pt x="112" y="74"/>
                      <a:pt x="97" y="98"/>
                      <a:pt x="86" y="133"/>
                    </a:cubicBezTo>
                    <a:cubicBezTo>
                      <a:pt x="77" y="163"/>
                      <a:pt x="72" y="198"/>
                      <a:pt x="72" y="238"/>
                    </a:cubicBezTo>
                    <a:cubicBezTo>
                      <a:pt x="72" y="294"/>
                      <a:pt x="81" y="335"/>
                      <a:pt x="99" y="360"/>
                    </a:cubicBezTo>
                    <a:cubicBezTo>
                      <a:pt x="113" y="380"/>
                      <a:pt x="132" y="391"/>
                      <a:pt x="155" y="391"/>
                    </a:cubicBezTo>
                    <a:cubicBezTo>
                      <a:pt x="175" y="391"/>
                      <a:pt x="194" y="384"/>
                      <a:pt x="211" y="372"/>
                    </a:cubicBezTo>
                    <a:cubicBezTo>
                      <a:pt x="228" y="359"/>
                      <a:pt x="240" y="343"/>
                      <a:pt x="247" y="322"/>
                    </a:cubicBezTo>
                    <a:cubicBezTo>
                      <a:pt x="251" y="311"/>
                      <a:pt x="253" y="296"/>
                      <a:pt x="253" y="275"/>
                    </a:cubicBezTo>
                    <a:lnTo>
                      <a:pt x="253"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5" name="Freeform 19"/>
              <p:cNvSpPr>
                <a:spLocks/>
              </p:cNvSpPr>
              <p:nvPr/>
            </p:nvSpPr>
            <p:spPr bwMode="gray">
              <a:xfrm>
                <a:off x="2794" y="2379"/>
                <a:ext cx="36" cy="104"/>
              </a:xfrm>
              <a:custGeom>
                <a:avLst/>
                <a:gdLst>
                  <a:gd name="T0" fmla="*/ 0 w 180"/>
                  <a:gd name="T1" fmla="*/ 0 h 521"/>
                  <a:gd name="T2" fmla="*/ 70 w 180"/>
                  <a:gd name="T3" fmla="*/ 0 h 521"/>
                  <a:gd name="T4" fmla="*/ 70 w 180"/>
                  <a:gd name="T5" fmla="*/ 110 h 521"/>
                  <a:gd name="T6" fmla="*/ 180 w 180"/>
                  <a:gd name="T7" fmla="*/ 110 h 521"/>
                  <a:gd name="T8" fmla="*/ 180 w 180"/>
                  <a:gd name="T9" fmla="*/ 155 h 521"/>
                  <a:gd name="T10" fmla="*/ 70 w 180"/>
                  <a:gd name="T11" fmla="*/ 155 h 521"/>
                  <a:gd name="T12" fmla="*/ 70 w 180"/>
                  <a:gd name="T13" fmla="*/ 373 h 521"/>
                  <a:gd name="T14" fmla="*/ 88 w 180"/>
                  <a:gd name="T15" fmla="*/ 456 h 521"/>
                  <a:gd name="T16" fmla="*/ 127 w 180"/>
                  <a:gd name="T17" fmla="*/ 475 h 521"/>
                  <a:gd name="T18" fmla="*/ 157 w 180"/>
                  <a:gd name="T19" fmla="*/ 476 h 521"/>
                  <a:gd name="T20" fmla="*/ 180 w 180"/>
                  <a:gd name="T21" fmla="*/ 476 h 521"/>
                  <a:gd name="T22" fmla="*/ 180 w 180"/>
                  <a:gd name="T23" fmla="*/ 521 h 521"/>
                  <a:gd name="T24" fmla="*/ 142 w 180"/>
                  <a:gd name="T25" fmla="*/ 521 h 521"/>
                  <a:gd name="T26" fmla="*/ 71 w 180"/>
                  <a:gd name="T27" fmla="*/ 514 h 521"/>
                  <a:gd name="T28" fmla="*/ 6 w 180"/>
                  <a:gd name="T29" fmla="*/ 444 h 521"/>
                  <a:gd name="T30" fmla="*/ 0 w 180"/>
                  <a:gd name="T31" fmla="*/ 363 h 521"/>
                  <a:gd name="T32" fmla="*/ 0 w 180"/>
                  <a:gd name="T33"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0" h="521">
                    <a:moveTo>
                      <a:pt x="0" y="0"/>
                    </a:moveTo>
                    <a:cubicBezTo>
                      <a:pt x="70" y="0"/>
                      <a:pt x="70" y="0"/>
                      <a:pt x="70" y="0"/>
                    </a:cubicBezTo>
                    <a:cubicBezTo>
                      <a:pt x="70" y="110"/>
                      <a:pt x="70" y="110"/>
                      <a:pt x="70" y="110"/>
                    </a:cubicBezTo>
                    <a:cubicBezTo>
                      <a:pt x="180" y="110"/>
                      <a:pt x="180" y="110"/>
                      <a:pt x="180" y="110"/>
                    </a:cubicBezTo>
                    <a:cubicBezTo>
                      <a:pt x="180" y="155"/>
                      <a:pt x="180" y="155"/>
                      <a:pt x="180" y="155"/>
                    </a:cubicBezTo>
                    <a:cubicBezTo>
                      <a:pt x="70" y="155"/>
                      <a:pt x="70" y="155"/>
                      <a:pt x="70" y="155"/>
                    </a:cubicBezTo>
                    <a:cubicBezTo>
                      <a:pt x="70" y="373"/>
                      <a:pt x="70" y="373"/>
                      <a:pt x="70" y="373"/>
                    </a:cubicBezTo>
                    <a:cubicBezTo>
                      <a:pt x="70" y="414"/>
                      <a:pt x="76" y="442"/>
                      <a:pt x="88" y="456"/>
                    </a:cubicBezTo>
                    <a:cubicBezTo>
                      <a:pt x="97" y="467"/>
                      <a:pt x="110" y="473"/>
                      <a:pt x="127" y="475"/>
                    </a:cubicBezTo>
                    <a:cubicBezTo>
                      <a:pt x="133" y="475"/>
                      <a:pt x="143" y="476"/>
                      <a:pt x="157" y="476"/>
                    </a:cubicBezTo>
                    <a:cubicBezTo>
                      <a:pt x="180" y="476"/>
                      <a:pt x="180" y="476"/>
                      <a:pt x="180" y="476"/>
                    </a:cubicBezTo>
                    <a:cubicBezTo>
                      <a:pt x="180" y="521"/>
                      <a:pt x="180" y="521"/>
                      <a:pt x="180" y="521"/>
                    </a:cubicBezTo>
                    <a:cubicBezTo>
                      <a:pt x="142" y="521"/>
                      <a:pt x="142" y="521"/>
                      <a:pt x="142" y="521"/>
                    </a:cubicBezTo>
                    <a:cubicBezTo>
                      <a:pt x="112" y="521"/>
                      <a:pt x="89" y="518"/>
                      <a:pt x="71" y="514"/>
                    </a:cubicBezTo>
                    <a:cubicBezTo>
                      <a:pt x="36" y="504"/>
                      <a:pt x="14" y="481"/>
                      <a:pt x="6" y="444"/>
                    </a:cubicBezTo>
                    <a:cubicBezTo>
                      <a:pt x="2" y="425"/>
                      <a:pt x="0" y="397"/>
                      <a:pt x="0" y="36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 name="Freeform 20"/>
              <p:cNvSpPr>
                <a:spLocks noEditPoints="1"/>
              </p:cNvSpPr>
              <p:nvPr/>
            </p:nvSpPr>
            <p:spPr bwMode="gray">
              <a:xfrm>
                <a:off x="2845" y="2399"/>
                <a:ext cx="69" cy="86"/>
              </a:xfrm>
              <a:custGeom>
                <a:avLst/>
                <a:gdLst>
                  <a:gd name="T0" fmla="*/ 173 w 345"/>
                  <a:gd name="T1" fmla="*/ 0 h 433"/>
                  <a:gd name="T2" fmla="*/ 304 w 345"/>
                  <a:gd name="T3" fmla="*/ 58 h 433"/>
                  <a:gd name="T4" fmla="*/ 345 w 345"/>
                  <a:gd name="T5" fmla="*/ 217 h 433"/>
                  <a:gd name="T6" fmla="*/ 304 w 345"/>
                  <a:gd name="T7" fmla="*/ 375 h 433"/>
                  <a:gd name="T8" fmla="*/ 173 w 345"/>
                  <a:gd name="T9" fmla="*/ 433 h 433"/>
                  <a:gd name="T10" fmla="*/ 0 w 345"/>
                  <a:gd name="T11" fmla="*/ 214 h 433"/>
                  <a:gd name="T12" fmla="*/ 42 w 345"/>
                  <a:gd name="T13" fmla="*/ 58 h 433"/>
                  <a:gd name="T14" fmla="*/ 173 w 345"/>
                  <a:gd name="T15" fmla="*/ 0 h 433"/>
                  <a:gd name="T16" fmla="*/ 173 w 345"/>
                  <a:gd name="T17" fmla="*/ 43 h 433"/>
                  <a:gd name="T18" fmla="*/ 91 w 345"/>
                  <a:gd name="T19" fmla="*/ 96 h 433"/>
                  <a:gd name="T20" fmla="*/ 72 w 345"/>
                  <a:gd name="T21" fmla="*/ 215 h 433"/>
                  <a:gd name="T22" fmla="*/ 91 w 345"/>
                  <a:gd name="T23" fmla="*/ 337 h 433"/>
                  <a:gd name="T24" fmla="*/ 173 w 345"/>
                  <a:gd name="T25" fmla="*/ 391 h 433"/>
                  <a:gd name="T26" fmla="*/ 255 w 345"/>
                  <a:gd name="T27" fmla="*/ 337 h 433"/>
                  <a:gd name="T28" fmla="*/ 274 w 345"/>
                  <a:gd name="T29" fmla="*/ 217 h 433"/>
                  <a:gd name="T30" fmla="*/ 255 w 345"/>
                  <a:gd name="T31" fmla="*/ 96 h 433"/>
                  <a:gd name="T32" fmla="*/ 173 w 345"/>
                  <a:gd name="T33" fmla="*/ 4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5" h="433">
                    <a:moveTo>
                      <a:pt x="173" y="0"/>
                    </a:moveTo>
                    <a:cubicBezTo>
                      <a:pt x="232" y="0"/>
                      <a:pt x="275" y="20"/>
                      <a:pt x="304" y="58"/>
                    </a:cubicBezTo>
                    <a:cubicBezTo>
                      <a:pt x="331" y="96"/>
                      <a:pt x="345" y="149"/>
                      <a:pt x="345" y="217"/>
                    </a:cubicBezTo>
                    <a:cubicBezTo>
                      <a:pt x="345" y="284"/>
                      <a:pt x="331" y="336"/>
                      <a:pt x="304" y="375"/>
                    </a:cubicBezTo>
                    <a:cubicBezTo>
                      <a:pt x="276" y="414"/>
                      <a:pt x="232" y="433"/>
                      <a:pt x="173" y="433"/>
                    </a:cubicBezTo>
                    <a:cubicBezTo>
                      <a:pt x="58" y="433"/>
                      <a:pt x="0" y="360"/>
                      <a:pt x="0" y="214"/>
                    </a:cubicBezTo>
                    <a:cubicBezTo>
                      <a:pt x="0" y="148"/>
                      <a:pt x="14" y="96"/>
                      <a:pt x="42" y="58"/>
                    </a:cubicBezTo>
                    <a:cubicBezTo>
                      <a:pt x="70" y="20"/>
                      <a:pt x="114" y="0"/>
                      <a:pt x="173" y="0"/>
                    </a:cubicBezTo>
                    <a:moveTo>
                      <a:pt x="173" y="43"/>
                    </a:moveTo>
                    <a:cubicBezTo>
                      <a:pt x="133" y="43"/>
                      <a:pt x="106" y="60"/>
                      <a:pt x="91" y="96"/>
                    </a:cubicBezTo>
                    <a:cubicBezTo>
                      <a:pt x="78" y="125"/>
                      <a:pt x="72" y="165"/>
                      <a:pt x="72" y="215"/>
                    </a:cubicBezTo>
                    <a:cubicBezTo>
                      <a:pt x="72" y="267"/>
                      <a:pt x="78" y="308"/>
                      <a:pt x="91" y="337"/>
                    </a:cubicBezTo>
                    <a:cubicBezTo>
                      <a:pt x="106" y="373"/>
                      <a:pt x="133" y="391"/>
                      <a:pt x="173" y="391"/>
                    </a:cubicBezTo>
                    <a:cubicBezTo>
                      <a:pt x="213" y="391"/>
                      <a:pt x="240" y="373"/>
                      <a:pt x="255" y="337"/>
                    </a:cubicBezTo>
                    <a:cubicBezTo>
                      <a:pt x="267" y="308"/>
                      <a:pt x="274" y="267"/>
                      <a:pt x="274" y="217"/>
                    </a:cubicBezTo>
                    <a:cubicBezTo>
                      <a:pt x="274" y="165"/>
                      <a:pt x="267" y="124"/>
                      <a:pt x="255" y="96"/>
                    </a:cubicBezTo>
                    <a:cubicBezTo>
                      <a:pt x="239" y="60"/>
                      <a:pt x="212" y="43"/>
                      <a:pt x="173" y="4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7" name="Freeform 21"/>
              <p:cNvSpPr>
                <a:spLocks/>
              </p:cNvSpPr>
              <p:nvPr/>
            </p:nvSpPr>
            <p:spPr bwMode="gray">
              <a:xfrm>
                <a:off x="2934" y="2399"/>
                <a:ext cx="106" cy="84"/>
              </a:xfrm>
              <a:custGeom>
                <a:avLst/>
                <a:gdLst>
                  <a:gd name="T0" fmla="*/ 0 w 530"/>
                  <a:gd name="T1" fmla="*/ 422 h 422"/>
                  <a:gd name="T2" fmla="*/ 0 w 530"/>
                  <a:gd name="T3" fmla="*/ 16 h 422"/>
                  <a:gd name="T4" fmla="*/ 151 w 530"/>
                  <a:gd name="T5" fmla="*/ 0 h 422"/>
                  <a:gd name="T6" fmla="*/ 261 w 530"/>
                  <a:gd name="T7" fmla="*/ 27 h 422"/>
                  <a:gd name="T8" fmla="*/ 392 w 530"/>
                  <a:gd name="T9" fmla="*/ 0 h 422"/>
                  <a:gd name="T10" fmla="*/ 518 w 530"/>
                  <a:gd name="T11" fmla="*/ 65 h 422"/>
                  <a:gd name="T12" fmla="*/ 530 w 530"/>
                  <a:gd name="T13" fmla="*/ 170 h 422"/>
                  <a:gd name="T14" fmla="*/ 530 w 530"/>
                  <a:gd name="T15" fmla="*/ 422 h 422"/>
                  <a:gd name="T16" fmla="*/ 459 w 530"/>
                  <a:gd name="T17" fmla="*/ 422 h 422"/>
                  <a:gd name="T18" fmla="*/ 459 w 530"/>
                  <a:gd name="T19" fmla="*/ 174 h 422"/>
                  <a:gd name="T20" fmla="*/ 448 w 530"/>
                  <a:gd name="T21" fmla="*/ 77 h 422"/>
                  <a:gd name="T22" fmla="*/ 383 w 530"/>
                  <a:gd name="T23" fmla="*/ 43 h 422"/>
                  <a:gd name="T24" fmla="*/ 300 w 530"/>
                  <a:gd name="T25" fmla="*/ 62 h 422"/>
                  <a:gd name="T26" fmla="*/ 300 w 530"/>
                  <a:gd name="T27" fmla="*/ 422 h 422"/>
                  <a:gd name="T28" fmla="*/ 230 w 530"/>
                  <a:gd name="T29" fmla="*/ 422 h 422"/>
                  <a:gd name="T30" fmla="*/ 230 w 530"/>
                  <a:gd name="T31" fmla="*/ 171 h 422"/>
                  <a:gd name="T32" fmla="*/ 218 w 530"/>
                  <a:gd name="T33" fmla="*/ 77 h 422"/>
                  <a:gd name="T34" fmla="*/ 151 w 530"/>
                  <a:gd name="T35" fmla="*/ 43 h 422"/>
                  <a:gd name="T36" fmla="*/ 70 w 530"/>
                  <a:gd name="T37" fmla="*/ 52 h 422"/>
                  <a:gd name="T38" fmla="*/ 70 w 530"/>
                  <a:gd name="T39" fmla="*/ 422 h 422"/>
                  <a:gd name="T40" fmla="*/ 0 w 530"/>
                  <a:gd name="T41"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0" h="422">
                    <a:moveTo>
                      <a:pt x="0" y="422"/>
                    </a:moveTo>
                    <a:cubicBezTo>
                      <a:pt x="0" y="16"/>
                      <a:pt x="0" y="16"/>
                      <a:pt x="0" y="16"/>
                    </a:cubicBezTo>
                    <a:cubicBezTo>
                      <a:pt x="64" y="5"/>
                      <a:pt x="114" y="0"/>
                      <a:pt x="151" y="0"/>
                    </a:cubicBezTo>
                    <a:cubicBezTo>
                      <a:pt x="200" y="0"/>
                      <a:pt x="236" y="9"/>
                      <a:pt x="261" y="27"/>
                    </a:cubicBezTo>
                    <a:cubicBezTo>
                      <a:pt x="305" y="9"/>
                      <a:pt x="349" y="0"/>
                      <a:pt x="392" y="0"/>
                    </a:cubicBezTo>
                    <a:cubicBezTo>
                      <a:pt x="458" y="0"/>
                      <a:pt x="500" y="22"/>
                      <a:pt x="518" y="65"/>
                    </a:cubicBezTo>
                    <a:cubicBezTo>
                      <a:pt x="526" y="85"/>
                      <a:pt x="530" y="120"/>
                      <a:pt x="530" y="170"/>
                    </a:cubicBezTo>
                    <a:cubicBezTo>
                      <a:pt x="530" y="422"/>
                      <a:pt x="530" y="422"/>
                      <a:pt x="530" y="422"/>
                    </a:cubicBezTo>
                    <a:cubicBezTo>
                      <a:pt x="459" y="422"/>
                      <a:pt x="459" y="422"/>
                      <a:pt x="459" y="422"/>
                    </a:cubicBezTo>
                    <a:cubicBezTo>
                      <a:pt x="459" y="174"/>
                      <a:pt x="459" y="174"/>
                      <a:pt x="459" y="174"/>
                    </a:cubicBezTo>
                    <a:cubicBezTo>
                      <a:pt x="459" y="126"/>
                      <a:pt x="456" y="94"/>
                      <a:pt x="448" y="77"/>
                    </a:cubicBezTo>
                    <a:cubicBezTo>
                      <a:pt x="438" y="54"/>
                      <a:pt x="416" y="43"/>
                      <a:pt x="383" y="43"/>
                    </a:cubicBezTo>
                    <a:cubicBezTo>
                      <a:pt x="356" y="43"/>
                      <a:pt x="328" y="49"/>
                      <a:pt x="300" y="62"/>
                    </a:cubicBezTo>
                    <a:cubicBezTo>
                      <a:pt x="300" y="422"/>
                      <a:pt x="300" y="422"/>
                      <a:pt x="300" y="422"/>
                    </a:cubicBezTo>
                    <a:cubicBezTo>
                      <a:pt x="230" y="422"/>
                      <a:pt x="230" y="422"/>
                      <a:pt x="230" y="422"/>
                    </a:cubicBezTo>
                    <a:cubicBezTo>
                      <a:pt x="230" y="171"/>
                      <a:pt x="230" y="171"/>
                      <a:pt x="230" y="171"/>
                    </a:cubicBezTo>
                    <a:cubicBezTo>
                      <a:pt x="230" y="125"/>
                      <a:pt x="226" y="93"/>
                      <a:pt x="218" y="77"/>
                    </a:cubicBezTo>
                    <a:cubicBezTo>
                      <a:pt x="207" y="54"/>
                      <a:pt x="185" y="43"/>
                      <a:pt x="151" y="43"/>
                    </a:cubicBezTo>
                    <a:cubicBezTo>
                      <a:pt x="125" y="43"/>
                      <a:pt x="98" y="45"/>
                      <a:pt x="70" y="52"/>
                    </a:cubicBezTo>
                    <a:cubicBezTo>
                      <a:pt x="70" y="422"/>
                      <a:pt x="70" y="422"/>
                      <a:pt x="70" y="422"/>
                    </a:cubicBezTo>
                    <a:lnTo>
                      <a:pt x="0" y="4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8" name="Freeform 22"/>
              <p:cNvSpPr>
                <a:spLocks noEditPoints="1"/>
              </p:cNvSpPr>
              <p:nvPr/>
            </p:nvSpPr>
            <p:spPr bwMode="gray">
              <a:xfrm>
                <a:off x="3060" y="2399"/>
                <a:ext cx="69" cy="86"/>
              </a:xfrm>
              <a:custGeom>
                <a:avLst/>
                <a:gdLst>
                  <a:gd name="T0" fmla="*/ 173 w 345"/>
                  <a:gd name="T1" fmla="*/ 0 h 433"/>
                  <a:gd name="T2" fmla="*/ 304 w 345"/>
                  <a:gd name="T3" fmla="*/ 58 h 433"/>
                  <a:gd name="T4" fmla="*/ 345 w 345"/>
                  <a:gd name="T5" fmla="*/ 217 h 433"/>
                  <a:gd name="T6" fmla="*/ 304 w 345"/>
                  <a:gd name="T7" fmla="*/ 375 h 433"/>
                  <a:gd name="T8" fmla="*/ 173 w 345"/>
                  <a:gd name="T9" fmla="*/ 433 h 433"/>
                  <a:gd name="T10" fmla="*/ 0 w 345"/>
                  <a:gd name="T11" fmla="*/ 214 h 433"/>
                  <a:gd name="T12" fmla="*/ 42 w 345"/>
                  <a:gd name="T13" fmla="*/ 58 h 433"/>
                  <a:gd name="T14" fmla="*/ 173 w 345"/>
                  <a:gd name="T15" fmla="*/ 0 h 433"/>
                  <a:gd name="T16" fmla="*/ 173 w 345"/>
                  <a:gd name="T17" fmla="*/ 43 h 433"/>
                  <a:gd name="T18" fmla="*/ 91 w 345"/>
                  <a:gd name="T19" fmla="*/ 96 h 433"/>
                  <a:gd name="T20" fmla="*/ 72 w 345"/>
                  <a:gd name="T21" fmla="*/ 215 h 433"/>
                  <a:gd name="T22" fmla="*/ 91 w 345"/>
                  <a:gd name="T23" fmla="*/ 337 h 433"/>
                  <a:gd name="T24" fmla="*/ 173 w 345"/>
                  <a:gd name="T25" fmla="*/ 391 h 433"/>
                  <a:gd name="T26" fmla="*/ 255 w 345"/>
                  <a:gd name="T27" fmla="*/ 337 h 433"/>
                  <a:gd name="T28" fmla="*/ 274 w 345"/>
                  <a:gd name="T29" fmla="*/ 217 h 433"/>
                  <a:gd name="T30" fmla="*/ 255 w 345"/>
                  <a:gd name="T31" fmla="*/ 96 h 433"/>
                  <a:gd name="T32" fmla="*/ 173 w 345"/>
                  <a:gd name="T33" fmla="*/ 4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5" h="433">
                    <a:moveTo>
                      <a:pt x="173" y="0"/>
                    </a:moveTo>
                    <a:cubicBezTo>
                      <a:pt x="232" y="0"/>
                      <a:pt x="275" y="20"/>
                      <a:pt x="304" y="58"/>
                    </a:cubicBezTo>
                    <a:cubicBezTo>
                      <a:pt x="332" y="96"/>
                      <a:pt x="345" y="149"/>
                      <a:pt x="345" y="217"/>
                    </a:cubicBezTo>
                    <a:cubicBezTo>
                      <a:pt x="345" y="284"/>
                      <a:pt x="332" y="336"/>
                      <a:pt x="304" y="375"/>
                    </a:cubicBezTo>
                    <a:cubicBezTo>
                      <a:pt x="276" y="414"/>
                      <a:pt x="232" y="433"/>
                      <a:pt x="173" y="433"/>
                    </a:cubicBezTo>
                    <a:cubicBezTo>
                      <a:pt x="58" y="433"/>
                      <a:pt x="0" y="360"/>
                      <a:pt x="0" y="214"/>
                    </a:cubicBezTo>
                    <a:cubicBezTo>
                      <a:pt x="0" y="148"/>
                      <a:pt x="14" y="96"/>
                      <a:pt x="42" y="58"/>
                    </a:cubicBezTo>
                    <a:cubicBezTo>
                      <a:pt x="70" y="20"/>
                      <a:pt x="114" y="0"/>
                      <a:pt x="173" y="0"/>
                    </a:cubicBezTo>
                    <a:moveTo>
                      <a:pt x="173" y="43"/>
                    </a:moveTo>
                    <a:cubicBezTo>
                      <a:pt x="133" y="43"/>
                      <a:pt x="106" y="60"/>
                      <a:pt x="91" y="96"/>
                    </a:cubicBezTo>
                    <a:cubicBezTo>
                      <a:pt x="78" y="125"/>
                      <a:pt x="72" y="165"/>
                      <a:pt x="72" y="215"/>
                    </a:cubicBezTo>
                    <a:cubicBezTo>
                      <a:pt x="72" y="267"/>
                      <a:pt x="78" y="308"/>
                      <a:pt x="91" y="337"/>
                    </a:cubicBezTo>
                    <a:cubicBezTo>
                      <a:pt x="106" y="373"/>
                      <a:pt x="133" y="391"/>
                      <a:pt x="173" y="391"/>
                    </a:cubicBezTo>
                    <a:cubicBezTo>
                      <a:pt x="213" y="391"/>
                      <a:pt x="240" y="373"/>
                      <a:pt x="255" y="337"/>
                    </a:cubicBezTo>
                    <a:cubicBezTo>
                      <a:pt x="267" y="308"/>
                      <a:pt x="274" y="267"/>
                      <a:pt x="274" y="217"/>
                    </a:cubicBezTo>
                    <a:cubicBezTo>
                      <a:pt x="274" y="165"/>
                      <a:pt x="267" y="124"/>
                      <a:pt x="255" y="96"/>
                    </a:cubicBezTo>
                    <a:cubicBezTo>
                      <a:pt x="240" y="60"/>
                      <a:pt x="212" y="43"/>
                      <a:pt x="173" y="4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9" name="Freeform 23"/>
              <p:cNvSpPr>
                <a:spLocks/>
              </p:cNvSpPr>
              <p:nvPr/>
            </p:nvSpPr>
            <p:spPr bwMode="gray">
              <a:xfrm>
                <a:off x="3150" y="2399"/>
                <a:ext cx="35" cy="84"/>
              </a:xfrm>
              <a:custGeom>
                <a:avLst/>
                <a:gdLst>
                  <a:gd name="T0" fmla="*/ 0 w 177"/>
                  <a:gd name="T1" fmla="*/ 422 h 422"/>
                  <a:gd name="T2" fmla="*/ 0 w 177"/>
                  <a:gd name="T3" fmla="*/ 18 h 422"/>
                  <a:gd name="T4" fmla="*/ 177 w 177"/>
                  <a:gd name="T5" fmla="*/ 0 h 422"/>
                  <a:gd name="T6" fmla="*/ 177 w 177"/>
                  <a:gd name="T7" fmla="*/ 44 h 422"/>
                  <a:gd name="T8" fmla="*/ 70 w 177"/>
                  <a:gd name="T9" fmla="*/ 52 h 422"/>
                  <a:gd name="T10" fmla="*/ 70 w 177"/>
                  <a:gd name="T11" fmla="*/ 422 h 422"/>
                  <a:gd name="T12" fmla="*/ 0 w 177"/>
                  <a:gd name="T13" fmla="*/ 422 h 422"/>
                </a:gdLst>
                <a:ahLst/>
                <a:cxnLst>
                  <a:cxn ang="0">
                    <a:pos x="T0" y="T1"/>
                  </a:cxn>
                  <a:cxn ang="0">
                    <a:pos x="T2" y="T3"/>
                  </a:cxn>
                  <a:cxn ang="0">
                    <a:pos x="T4" y="T5"/>
                  </a:cxn>
                  <a:cxn ang="0">
                    <a:pos x="T6" y="T7"/>
                  </a:cxn>
                  <a:cxn ang="0">
                    <a:pos x="T8" y="T9"/>
                  </a:cxn>
                  <a:cxn ang="0">
                    <a:pos x="T10" y="T11"/>
                  </a:cxn>
                  <a:cxn ang="0">
                    <a:pos x="T12" y="T13"/>
                  </a:cxn>
                </a:cxnLst>
                <a:rect l="0" t="0" r="r" b="b"/>
                <a:pathLst>
                  <a:path w="177" h="422">
                    <a:moveTo>
                      <a:pt x="0" y="422"/>
                    </a:moveTo>
                    <a:cubicBezTo>
                      <a:pt x="0" y="18"/>
                      <a:pt x="0" y="18"/>
                      <a:pt x="0" y="18"/>
                    </a:cubicBezTo>
                    <a:cubicBezTo>
                      <a:pt x="53" y="7"/>
                      <a:pt x="112" y="1"/>
                      <a:pt x="177" y="0"/>
                    </a:cubicBezTo>
                    <a:cubicBezTo>
                      <a:pt x="177" y="44"/>
                      <a:pt x="177" y="44"/>
                      <a:pt x="177" y="44"/>
                    </a:cubicBezTo>
                    <a:cubicBezTo>
                      <a:pt x="138" y="44"/>
                      <a:pt x="102" y="47"/>
                      <a:pt x="70" y="52"/>
                    </a:cubicBezTo>
                    <a:cubicBezTo>
                      <a:pt x="70" y="422"/>
                      <a:pt x="70" y="422"/>
                      <a:pt x="70" y="422"/>
                    </a:cubicBezTo>
                    <a:lnTo>
                      <a:pt x="0" y="4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0" name="Freeform 24"/>
              <p:cNvSpPr>
                <a:spLocks/>
              </p:cNvSpPr>
              <p:nvPr/>
            </p:nvSpPr>
            <p:spPr bwMode="gray">
              <a:xfrm>
                <a:off x="3201" y="2399"/>
                <a:ext cx="35" cy="84"/>
              </a:xfrm>
              <a:custGeom>
                <a:avLst/>
                <a:gdLst>
                  <a:gd name="T0" fmla="*/ 0 w 178"/>
                  <a:gd name="T1" fmla="*/ 422 h 422"/>
                  <a:gd name="T2" fmla="*/ 0 w 178"/>
                  <a:gd name="T3" fmla="*/ 18 h 422"/>
                  <a:gd name="T4" fmla="*/ 178 w 178"/>
                  <a:gd name="T5" fmla="*/ 0 h 422"/>
                  <a:gd name="T6" fmla="*/ 178 w 178"/>
                  <a:gd name="T7" fmla="*/ 44 h 422"/>
                  <a:gd name="T8" fmla="*/ 71 w 178"/>
                  <a:gd name="T9" fmla="*/ 52 h 422"/>
                  <a:gd name="T10" fmla="*/ 71 w 178"/>
                  <a:gd name="T11" fmla="*/ 422 h 422"/>
                  <a:gd name="T12" fmla="*/ 0 w 178"/>
                  <a:gd name="T13" fmla="*/ 422 h 422"/>
                </a:gdLst>
                <a:ahLst/>
                <a:cxnLst>
                  <a:cxn ang="0">
                    <a:pos x="T0" y="T1"/>
                  </a:cxn>
                  <a:cxn ang="0">
                    <a:pos x="T2" y="T3"/>
                  </a:cxn>
                  <a:cxn ang="0">
                    <a:pos x="T4" y="T5"/>
                  </a:cxn>
                  <a:cxn ang="0">
                    <a:pos x="T6" y="T7"/>
                  </a:cxn>
                  <a:cxn ang="0">
                    <a:pos x="T8" y="T9"/>
                  </a:cxn>
                  <a:cxn ang="0">
                    <a:pos x="T10" y="T11"/>
                  </a:cxn>
                  <a:cxn ang="0">
                    <a:pos x="T12" y="T13"/>
                  </a:cxn>
                </a:cxnLst>
                <a:rect l="0" t="0" r="r" b="b"/>
                <a:pathLst>
                  <a:path w="178" h="422">
                    <a:moveTo>
                      <a:pt x="0" y="422"/>
                    </a:moveTo>
                    <a:cubicBezTo>
                      <a:pt x="0" y="18"/>
                      <a:pt x="0" y="18"/>
                      <a:pt x="0" y="18"/>
                    </a:cubicBezTo>
                    <a:cubicBezTo>
                      <a:pt x="54" y="7"/>
                      <a:pt x="113" y="1"/>
                      <a:pt x="178" y="0"/>
                    </a:cubicBezTo>
                    <a:cubicBezTo>
                      <a:pt x="178" y="44"/>
                      <a:pt x="178" y="44"/>
                      <a:pt x="178" y="44"/>
                    </a:cubicBezTo>
                    <a:cubicBezTo>
                      <a:pt x="138" y="44"/>
                      <a:pt x="102" y="47"/>
                      <a:pt x="71" y="52"/>
                    </a:cubicBezTo>
                    <a:cubicBezTo>
                      <a:pt x="71" y="422"/>
                      <a:pt x="71" y="422"/>
                      <a:pt x="71" y="422"/>
                    </a:cubicBezTo>
                    <a:lnTo>
                      <a:pt x="0" y="4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1" name="Freeform 25"/>
              <p:cNvSpPr>
                <a:spLocks noEditPoints="1"/>
              </p:cNvSpPr>
              <p:nvPr/>
            </p:nvSpPr>
            <p:spPr bwMode="gray">
              <a:xfrm>
                <a:off x="3246" y="2399"/>
                <a:ext cx="69" cy="86"/>
              </a:xfrm>
              <a:custGeom>
                <a:avLst/>
                <a:gdLst>
                  <a:gd name="T0" fmla="*/ 173 w 345"/>
                  <a:gd name="T1" fmla="*/ 0 h 433"/>
                  <a:gd name="T2" fmla="*/ 304 w 345"/>
                  <a:gd name="T3" fmla="*/ 58 h 433"/>
                  <a:gd name="T4" fmla="*/ 345 w 345"/>
                  <a:gd name="T5" fmla="*/ 217 h 433"/>
                  <a:gd name="T6" fmla="*/ 304 w 345"/>
                  <a:gd name="T7" fmla="*/ 375 h 433"/>
                  <a:gd name="T8" fmla="*/ 173 w 345"/>
                  <a:gd name="T9" fmla="*/ 433 h 433"/>
                  <a:gd name="T10" fmla="*/ 0 w 345"/>
                  <a:gd name="T11" fmla="*/ 214 h 433"/>
                  <a:gd name="T12" fmla="*/ 41 w 345"/>
                  <a:gd name="T13" fmla="*/ 58 h 433"/>
                  <a:gd name="T14" fmla="*/ 173 w 345"/>
                  <a:gd name="T15" fmla="*/ 0 h 433"/>
                  <a:gd name="T16" fmla="*/ 173 w 345"/>
                  <a:gd name="T17" fmla="*/ 43 h 433"/>
                  <a:gd name="T18" fmla="*/ 90 w 345"/>
                  <a:gd name="T19" fmla="*/ 96 h 433"/>
                  <a:gd name="T20" fmla="*/ 72 w 345"/>
                  <a:gd name="T21" fmla="*/ 215 h 433"/>
                  <a:gd name="T22" fmla="*/ 90 w 345"/>
                  <a:gd name="T23" fmla="*/ 337 h 433"/>
                  <a:gd name="T24" fmla="*/ 173 w 345"/>
                  <a:gd name="T25" fmla="*/ 391 h 433"/>
                  <a:gd name="T26" fmla="*/ 255 w 345"/>
                  <a:gd name="T27" fmla="*/ 337 h 433"/>
                  <a:gd name="T28" fmla="*/ 273 w 345"/>
                  <a:gd name="T29" fmla="*/ 217 h 433"/>
                  <a:gd name="T30" fmla="*/ 255 w 345"/>
                  <a:gd name="T31" fmla="*/ 96 h 433"/>
                  <a:gd name="T32" fmla="*/ 173 w 345"/>
                  <a:gd name="T33" fmla="*/ 4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5" h="433">
                    <a:moveTo>
                      <a:pt x="173" y="0"/>
                    </a:moveTo>
                    <a:cubicBezTo>
                      <a:pt x="231" y="0"/>
                      <a:pt x="275" y="20"/>
                      <a:pt x="304" y="58"/>
                    </a:cubicBezTo>
                    <a:cubicBezTo>
                      <a:pt x="331" y="96"/>
                      <a:pt x="345" y="149"/>
                      <a:pt x="345" y="217"/>
                    </a:cubicBezTo>
                    <a:cubicBezTo>
                      <a:pt x="345" y="284"/>
                      <a:pt x="331" y="336"/>
                      <a:pt x="304" y="375"/>
                    </a:cubicBezTo>
                    <a:cubicBezTo>
                      <a:pt x="276" y="414"/>
                      <a:pt x="232" y="433"/>
                      <a:pt x="173" y="433"/>
                    </a:cubicBezTo>
                    <a:cubicBezTo>
                      <a:pt x="58" y="433"/>
                      <a:pt x="0" y="360"/>
                      <a:pt x="0" y="214"/>
                    </a:cubicBezTo>
                    <a:cubicBezTo>
                      <a:pt x="0" y="148"/>
                      <a:pt x="14" y="96"/>
                      <a:pt x="41" y="58"/>
                    </a:cubicBezTo>
                    <a:cubicBezTo>
                      <a:pt x="70" y="20"/>
                      <a:pt x="114" y="0"/>
                      <a:pt x="173" y="0"/>
                    </a:cubicBezTo>
                    <a:moveTo>
                      <a:pt x="173" y="43"/>
                    </a:moveTo>
                    <a:cubicBezTo>
                      <a:pt x="133" y="43"/>
                      <a:pt x="106" y="60"/>
                      <a:pt x="90" y="96"/>
                    </a:cubicBezTo>
                    <a:cubicBezTo>
                      <a:pt x="78" y="125"/>
                      <a:pt x="72" y="165"/>
                      <a:pt x="72" y="215"/>
                    </a:cubicBezTo>
                    <a:cubicBezTo>
                      <a:pt x="72" y="267"/>
                      <a:pt x="78" y="308"/>
                      <a:pt x="90" y="337"/>
                    </a:cubicBezTo>
                    <a:cubicBezTo>
                      <a:pt x="106" y="373"/>
                      <a:pt x="133" y="391"/>
                      <a:pt x="173" y="391"/>
                    </a:cubicBezTo>
                    <a:cubicBezTo>
                      <a:pt x="213" y="391"/>
                      <a:pt x="240" y="373"/>
                      <a:pt x="255" y="337"/>
                    </a:cubicBezTo>
                    <a:cubicBezTo>
                      <a:pt x="267" y="308"/>
                      <a:pt x="273" y="267"/>
                      <a:pt x="273" y="217"/>
                    </a:cubicBezTo>
                    <a:cubicBezTo>
                      <a:pt x="273" y="165"/>
                      <a:pt x="267" y="124"/>
                      <a:pt x="255" y="96"/>
                    </a:cubicBezTo>
                    <a:cubicBezTo>
                      <a:pt x="239" y="60"/>
                      <a:pt x="212" y="43"/>
                      <a:pt x="173" y="4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2" name="Freeform 26"/>
              <p:cNvSpPr>
                <a:spLocks/>
              </p:cNvSpPr>
              <p:nvPr/>
            </p:nvSpPr>
            <p:spPr bwMode="gray">
              <a:xfrm>
                <a:off x="3324" y="2401"/>
                <a:ext cx="106" cy="82"/>
              </a:xfrm>
              <a:custGeom>
                <a:avLst/>
                <a:gdLst>
                  <a:gd name="T0" fmla="*/ 116 w 528"/>
                  <a:gd name="T1" fmla="*/ 411 h 411"/>
                  <a:gd name="T2" fmla="*/ 0 w 528"/>
                  <a:gd name="T3" fmla="*/ 0 h 411"/>
                  <a:gd name="T4" fmla="*/ 70 w 528"/>
                  <a:gd name="T5" fmla="*/ 0 h 411"/>
                  <a:gd name="T6" fmla="*/ 157 w 528"/>
                  <a:gd name="T7" fmla="*/ 335 h 411"/>
                  <a:gd name="T8" fmla="*/ 234 w 528"/>
                  <a:gd name="T9" fmla="*/ 0 h 411"/>
                  <a:gd name="T10" fmla="*/ 304 w 528"/>
                  <a:gd name="T11" fmla="*/ 0 h 411"/>
                  <a:gd name="T12" fmla="*/ 384 w 528"/>
                  <a:gd name="T13" fmla="*/ 335 h 411"/>
                  <a:gd name="T14" fmla="*/ 471 w 528"/>
                  <a:gd name="T15" fmla="*/ 0 h 411"/>
                  <a:gd name="T16" fmla="*/ 528 w 528"/>
                  <a:gd name="T17" fmla="*/ 0 h 411"/>
                  <a:gd name="T18" fmla="*/ 412 w 528"/>
                  <a:gd name="T19" fmla="*/ 411 h 411"/>
                  <a:gd name="T20" fmla="*/ 343 w 528"/>
                  <a:gd name="T21" fmla="*/ 411 h 411"/>
                  <a:gd name="T22" fmla="*/ 281 w 528"/>
                  <a:gd name="T23" fmla="*/ 145 h 411"/>
                  <a:gd name="T24" fmla="*/ 266 w 528"/>
                  <a:gd name="T25" fmla="*/ 61 h 411"/>
                  <a:gd name="T26" fmla="*/ 250 w 528"/>
                  <a:gd name="T27" fmla="*/ 145 h 411"/>
                  <a:gd name="T28" fmla="*/ 188 w 528"/>
                  <a:gd name="T29" fmla="*/ 411 h 411"/>
                  <a:gd name="T30" fmla="*/ 116 w 528"/>
                  <a:gd name="T31" fmla="*/ 411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8" h="411">
                    <a:moveTo>
                      <a:pt x="116" y="411"/>
                    </a:moveTo>
                    <a:cubicBezTo>
                      <a:pt x="0" y="0"/>
                      <a:pt x="0" y="0"/>
                      <a:pt x="0" y="0"/>
                    </a:cubicBezTo>
                    <a:cubicBezTo>
                      <a:pt x="70" y="0"/>
                      <a:pt x="70" y="0"/>
                      <a:pt x="70" y="0"/>
                    </a:cubicBezTo>
                    <a:cubicBezTo>
                      <a:pt x="157" y="335"/>
                      <a:pt x="157" y="335"/>
                      <a:pt x="157" y="335"/>
                    </a:cubicBezTo>
                    <a:cubicBezTo>
                      <a:pt x="234" y="0"/>
                      <a:pt x="234" y="0"/>
                      <a:pt x="234" y="0"/>
                    </a:cubicBezTo>
                    <a:cubicBezTo>
                      <a:pt x="304" y="0"/>
                      <a:pt x="304" y="0"/>
                      <a:pt x="304" y="0"/>
                    </a:cubicBezTo>
                    <a:cubicBezTo>
                      <a:pt x="384" y="335"/>
                      <a:pt x="384" y="335"/>
                      <a:pt x="384" y="335"/>
                    </a:cubicBezTo>
                    <a:cubicBezTo>
                      <a:pt x="471" y="0"/>
                      <a:pt x="471" y="0"/>
                      <a:pt x="471" y="0"/>
                    </a:cubicBezTo>
                    <a:cubicBezTo>
                      <a:pt x="528" y="0"/>
                      <a:pt x="528" y="0"/>
                      <a:pt x="528" y="0"/>
                    </a:cubicBezTo>
                    <a:cubicBezTo>
                      <a:pt x="412" y="411"/>
                      <a:pt x="412" y="411"/>
                      <a:pt x="412" y="411"/>
                    </a:cubicBezTo>
                    <a:cubicBezTo>
                      <a:pt x="343" y="411"/>
                      <a:pt x="343" y="411"/>
                      <a:pt x="343" y="411"/>
                    </a:cubicBezTo>
                    <a:cubicBezTo>
                      <a:pt x="281" y="145"/>
                      <a:pt x="281" y="145"/>
                      <a:pt x="281" y="145"/>
                    </a:cubicBezTo>
                    <a:cubicBezTo>
                      <a:pt x="277" y="126"/>
                      <a:pt x="272" y="98"/>
                      <a:pt x="266" y="61"/>
                    </a:cubicBezTo>
                    <a:cubicBezTo>
                      <a:pt x="261" y="91"/>
                      <a:pt x="256" y="119"/>
                      <a:pt x="250" y="145"/>
                    </a:cubicBezTo>
                    <a:cubicBezTo>
                      <a:pt x="188" y="411"/>
                      <a:pt x="188" y="411"/>
                      <a:pt x="188" y="411"/>
                    </a:cubicBezTo>
                    <a:lnTo>
                      <a:pt x="116" y="4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3" name="Freeform 27"/>
              <p:cNvSpPr>
                <a:spLocks/>
              </p:cNvSpPr>
              <p:nvPr/>
            </p:nvSpPr>
            <p:spPr bwMode="gray">
              <a:xfrm>
                <a:off x="3472" y="2401"/>
                <a:ext cx="105" cy="82"/>
              </a:xfrm>
              <a:custGeom>
                <a:avLst/>
                <a:gdLst>
                  <a:gd name="T0" fmla="*/ 116 w 528"/>
                  <a:gd name="T1" fmla="*/ 411 h 411"/>
                  <a:gd name="T2" fmla="*/ 0 w 528"/>
                  <a:gd name="T3" fmla="*/ 0 h 411"/>
                  <a:gd name="T4" fmla="*/ 71 w 528"/>
                  <a:gd name="T5" fmla="*/ 0 h 411"/>
                  <a:gd name="T6" fmla="*/ 157 w 528"/>
                  <a:gd name="T7" fmla="*/ 335 h 411"/>
                  <a:gd name="T8" fmla="*/ 234 w 528"/>
                  <a:gd name="T9" fmla="*/ 0 h 411"/>
                  <a:gd name="T10" fmla="*/ 304 w 528"/>
                  <a:gd name="T11" fmla="*/ 0 h 411"/>
                  <a:gd name="T12" fmla="*/ 384 w 528"/>
                  <a:gd name="T13" fmla="*/ 335 h 411"/>
                  <a:gd name="T14" fmla="*/ 471 w 528"/>
                  <a:gd name="T15" fmla="*/ 0 h 411"/>
                  <a:gd name="T16" fmla="*/ 528 w 528"/>
                  <a:gd name="T17" fmla="*/ 0 h 411"/>
                  <a:gd name="T18" fmla="*/ 412 w 528"/>
                  <a:gd name="T19" fmla="*/ 411 h 411"/>
                  <a:gd name="T20" fmla="*/ 343 w 528"/>
                  <a:gd name="T21" fmla="*/ 411 h 411"/>
                  <a:gd name="T22" fmla="*/ 281 w 528"/>
                  <a:gd name="T23" fmla="*/ 145 h 411"/>
                  <a:gd name="T24" fmla="*/ 266 w 528"/>
                  <a:gd name="T25" fmla="*/ 61 h 411"/>
                  <a:gd name="T26" fmla="*/ 250 w 528"/>
                  <a:gd name="T27" fmla="*/ 145 h 411"/>
                  <a:gd name="T28" fmla="*/ 189 w 528"/>
                  <a:gd name="T29" fmla="*/ 411 h 411"/>
                  <a:gd name="T30" fmla="*/ 116 w 528"/>
                  <a:gd name="T31" fmla="*/ 411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8" h="411">
                    <a:moveTo>
                      <a:pt x="116" y="411"/>
                    </a:moveTo>
                    <a:cubicBezTo>
                      <a:pt x="0" y="0"/>
                      <a:pt x="0" y="0"/>
                      <a:pt x="0" y="0"/>
                    </a:cubicBezTo>
                    <a:cubicBezTo>
                      <a:pt x="71" y="0"/>
                      <a:pt x="71" y="0"/>
                      <a:pt x="71" y="0"/>
                    </a:cubicBezTo>
                    <a:cubicBezTo>
                      <a:pt x="157" y="335"/>
                      <a:pt x="157" y="335"/>
                      <a:pt x="157" y="335"/>
                    </a:cubicBezTo>
                    <a:cubicBezTo>
                      <a:pt x="234" y="0"/>
                      <a:pt x="234" y="0"/>
                      <a:pt x="234" y="0"/>
                    </a:cubicBezTo>
                    <a:cubicBezTo>
                      <a:pt x="304" y="0"/>
                      <a:pt x="304" y="0"/>
                      <a:pt x="304" y="0"/>
                    </a:cubicBezTo>
                    <a:cubicBezTo>
                      <a:pt x="384" y="335"/>
                      <a:pt x="384" y="335"/>
                      <a:pt x="384" y="335"/>
                    </a:cubicBezTo>
                    <a:cubicBezTo>
                      <a:pt x="471" y="0"/>
                      <a:pt x="471" y="0"/>
                      <a:pt x="471" y="0"/>
                    </a:cubicBezTo>
                    <a:cubicBezTo>
                      <a:pt x="528" y="0"/>
                      <a:pt x="528" y="0"/>
                      <a:pt x="528" y="0"/>
                    </a:cubicBezTo>
                    <a:cubicBezTo>
                      <a:pt x="412" y="411"/>
                      <a:pt x="412" y="411"/>
                      <a:pt x="412" y="411"/>
                    </a:cubicBezTo>
                    <a:cubicBezTo>
                      <a:pt x="343" y="411"/>
                      <a:pt x="343" y="411"/>
                      <a:pt x="343" y="411"/>
                    </a:cubicBezTo>
                    <a:cubicBezTo>
                      <a:pt x="281" y="145"/>
                      <a:pt x="281" y="145"/>
                      <a:pt x="281" y="145"/>
                    </a:cubicBezTo>
                    <a:cubicBezTo>
                      <a:pt x="277" y="126"/>
                      <a:pt x="272" y="98"/>
                      <a:pt x="266" y="61"/>
                    </a:cubicBezTo>
                    <a:cubicBezTo>
                      <a:pt x="261" y="91"/>
                      <a:pt x="256" y="119"/>
                      <a:pt x="250" y="145"/>
                    </a:cubicBezTo>
                    <a:cubicBezTo>
                      <a:pt x="189" y="411"/>
                      <a:pt x="189" y="411"/>
                      <a:pt x="189" y="411"/>
                    </a:cubicBezTo>
                    <a:lnTo>
                      <a:pt x="116" y="4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4" name="Freeform 28"/>
              <p:cNvSpPr>
                <a:spLocks noEditPoints="1"/>
              </p:cNvSpPr>
              <p:nvPr/>
            </p:nvSpPr>
            <p:spPr bwMode="gray">
              <a:xfrm>
                <a:off x="3591" y="2371"/>
                <a:ext cx="17" cy="112"/>
              </a:xfrm>
              <a:custGeom>
                <a:avLst/>
                <a:gdLst>
                  <a:gd name="T0" fmla="*/ 42 w 85"/>
                  <a:gd name="T1" fmla="*/ 0 h 561"/>
                  <a:gd name="T2" fmla="*/ 74 w 85"/>
                  <a:gd name="T3" fmla="*/ 14 h 561"/>
                  <a:gd name="T4" fmla="*/ 85 w 85"/>
                  <a:gd name="T5" fmla="*/ 43 h 561"/>
                  <a:gd name="T6" fmla="*/ 71 w 85"/>
                  <a:gd name="T7" fmla="*/ 75 h 561"/>
                  <a:gd name="T8" fmla="*/ 42 w 85"/>
                  <a:gd name="T9" fmla="*/ 86 h 561"/>
                  <a:gd name="T10" fmla="*/ 11 w 85"/>
                  <a:gd name="T11" fmla="*/ 72 h 561"/>
                  <a:gd name="T12" fmla="*/ 0 w 85"/>
                  <a:gd name="T13" fmla="*/ 42 h 561"/>
                  <a:gd name="T14" fmla="*/ 14 w 85"/>
                  <a:gd name="T15" fmla="*/ 11 h 561"/>
                  <a:gd name="T16" fmla="*/ 42 w 85"/>
                  <a:gd name="T17" fmla="*/ 0 h 561"/>
                  <a:gd name="T18" fmla="*/ 8 w 85"/>
                  <a:gd name="T19" fmla="*/ 150 h 561"/>
                  <a:gd name="T20" fmla="*/ 78 w 85"/>
                  <a:gd name="T21" fmla="*/ 150 h 561"/>
                  <a:gd name="T22" fmla="*/ 78 w 85"/>
                  <a:gd name="T23" fmla="*/ 561 h 561"/>
                  <a:gd name="T24" fmla="*/ 8 w 85"/>
                  <a:gd name="T25" fmla="*/ 561 h 561"/>
                  <a:gd name="T26" fmla="*/ 8 w 85"/>
                  <a:gd name="T27" fmla="*/ 15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561">
                    <a:moveTo>
                      <a:pt x="42" y="0"/>
                    </a:moveTo>
                    <a:cubicBezTo>
                      <a:pt x="55" y="0"/>
                      <a:pt x="66" y="5"/>
                      <a:pt x="74" y="14"/>
                    </a:cubicBezTo>
                    <a:cubicBezTo>
                      <a:pt x="82" y="22"/>
                      <a:pt x="85" y="32"/>
                      <a:pt x="85" y="43"/>
                    </a:cubicBezTo>
                    <a:cubicBezTo>
                      <a:pt x="85" y="56"/>
                      <a:pt x="81" y="67"/>
                      <a:pt x="71" y="75"/>
                    </a:cubicBezTo>
                    <a:cubicBezTo>
                      <a:pt x="63" y="83"/>
                      <a:pt x="54" y="86"/>
                      <a:pt x="42" y="86"/>
                    </a:cubicBezTo>
                    <a:cubicBezTo>
                      <a:pt x="29" y="86"/>
                      <a:pt x="19" y="82"/>
                      <a:pt x="11" y="72"/>
                    </a:cubicBezTo>
                    <a:cubicBezTo>
                      <a:pt x="3" y="64"/>
                      <a:pt x="0" y="54"/>
                      <a:pt x="0" y="42"/>
                    </a:cubicBezTo>
                    <a:cubicBezTo>
                      <a:pt x="0" y="30"/>
                      <a:pt x="4" y="20"/>
                      <a:pt x="14" y="11"/>
                    </a:cubicBezTo>
                    <a:cubicBezTo>
                      <a:pt x="22" y="4"/>
                      <a:pt x="31" y="0"/>
                      <a:pt x="42" y="0"/>
                    </a:cubicBezTo>
                    <a:moveTo>
                      <a:pt x="8" y="150"/>
                    </a:moveTo>
                    <a:cubicBezTo>
                      <a:pt x="78" y="150"/>
                      <a:pt x="78" y="150"/>
                      <a:pt x="78" y="150"/>
                    </a:cubicBezTo>
                    <a:cubicBezTo>
                      <a:pt x="78" y="561"/>
                      <a:pt x="78" y="561"/>
                      <a:pt x="78" y="561"/>
                    </a:cubicBezTo>
                    <a:cubicBezTo>
                      <a:pt x="8" y="561"/>
                      <a:pt x="8" y="561"/>
                      <a:pt x="8" y="561"/>
                    </a:cubicBezTo>
                    <a:lnTo>
                      <a:pt x="8"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5" name="Freeform 29"/>
              <p:cNvSpPr>
                <a:spLocks/>
              </p:cNvSpPr>
              <p:nvPr/>
            </p:nvSpPr>
            <p:spPr bwMode="gray">
              <a:xfrm>
                <a:off x="3632" y="2379"/>
                <a:ext cx="37" cy="104"/>
              </a:xfrm>
              <a:custGeom>
                <a:avLst/>
                <a:gdLst>
                  <a:gd name="T0" fmla="*/ 0 w 181"/>
                  <a:gd name="T1" fmla="*/ 0 h 521"/>
                  <a:gd name="T2" fmla="*/ 70 w 181"/>
                  <a:gd name="T3" fmla="*/ 0 h 521"/>
                  <a:gd name="T4" fmla="*/ 70 w 181"/>
                  <a:gd name="T5" fmla="*/ 110 h 521"/>
                  <a:gd name="T6" fmla="*/ 181 w 181"/>
                  <a:gd name="T7" fmla="*/ 110 h 521"/>
                  <a:gd name="T8" fmla="*/ 181 w 181"/>
                  <a:gd name="T9" fmla="*/ 155 h 521"/>
                  <a:gd name="T10" fmla="*/ 70 w 181"/>
                  <a:gd name="T11" fmla="*/ 155 h 521"/>
                  <a:gd name="T12" fmla="*/ 70 w 181"/>
                  <a:gd name="T13" fmla="*/ 373 h 521"/>
                  <a:gd name="T14" fmla="*/ 89 w 181"/>
                  <a:gd name="T15" fmla="*/ 456 h 521"/>
                  <a:gd name="T16" fmla="*/ 128 w 181"/>
                  <a:gd name="T17" fmla="*/ 475 h 521"/>
                  <a:gd name="T18" fmla="*/ 158 w 181"/>
                  <a:gd name="T19" fmla="*/ 476 h 521"/>
                  <a:gd name="T20" fmla="*/ 181 w 181"/>
                  <a:gd name="T21" fmla="*/ 476 h 521"/>
                  <a:gd name="T22" fmla="*/ 181 w 181"/>
                  <a:gd name="T23" fmla="*/ 521 h 521"/>
                  <a:gd name="T24" fmla="*/ 143 w 181"/>
                  <a:gd name="T25" fmla="*/ 521 h 521"/>
                  <a:gd name="T26" fmla="*/ 72 w 181"/>
                  <a:gd name="T27" fmla="*/ 514 h 521"/>
                  <a:gd name="T28" fmla="*/ 7 w 181"/>
                  <a:gd name="T29" fmla="*/ 444 h 521"/>
                  <a:gd name="T30" fmla="*/ 0 w 181"/>
                  <a:gd name="T31" fmla="*/ 363 h 521"/>
                  <a:gd name="T32" fmla="*/ 0 w 181"/>
                  <a:gd name="T33"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1" h="521">
                    <a:moveTo>
                      <a:pt x="0" y="0"/>
                    </a:moveTo>
                    <a:cubicBezTo>
                      <a:pt x="70" y="0"/>
                      <a:pt x="70" y="0"/>
                      <a:pt x="70" y="0"/>
                    </a:cubicBezTo>
                    <a:cubicBezTo>
                      <a:pt x="70" y="110"/>
                      <a:pt x="70" y="110"/>
                      <a:pt x="70" y="110"/>
                    </a:cubicBezTo>
                    <a:cubicBezTo>
                      <a:pt x="181" y="110"/>
                      <a:pt x="181" y="110"/>
                      <a:pt x="181" y="110"/>
                    </a:cubicBezTo>
                    <a:cubicBezTo>
                      <a:pt x="181" y="155"/>
                      <a:pt x="181" y="155"/>
                      <a:pt x="181" y="155"/>
                    </a:cubicBezTo>
                    <a:cubicBezTo>
                      <a:pt x="70" y="155"/>
                      <a:pt x="70" y="155"/>
                      <a:pt x="70" y="155"/>
                    </a:cubicBezTo>
                    <a:cubicBezTo>
                      <a:pt x="70" y="373"/>
                      <a:pt x="70" y="373"/>
                      <a:pt x="70" y="373"/>
                    </a:cubicBezTo>
                    <a:cubicBezTo>
                      <a:pt x="70" y="414"/>
                      <a:pt x="77" y="442"/>
                      <a:pt x="89" y="456"/>
                    </a:cubicBezTo>
                    <a:cubicBezTo>
                      <a:pt x="97" y="467"/>
                      <a:pt x="110" y="473"/>
                      <a:pt x="128" y="475"/>
                    </a:cubicBezTo>
                    <a:cubicBezTo>
                      <a:pt x="134" y="475"/>
                      <a:pt x="144" y="476"/>
                      <a:pt x="158" y="476"/>
                    </a:cubicBezTo>
                    <a:cubicBezTo>
                      <a:pt x="181" y="476"/>
                      <a:pt x="181" y="476"/>
                      <a:pt x="181" y="476"/>
                    </a:cubicBezTo>
                    <a:cubicBezTo>
                      <a:pt x="181" y="521"/>
                      <a:pt x="181" y="521"/>
                      <a:pt x="181" y="521"/>
                    </a:cubicBezTo>
                    <a:cubicBezTo>
                      <a:pt x="143" y="521"/>
                      <a:pt x="143" y="521"/>
                      <a:pt x="143" y="521"/>
                    </a:cubicBezTo>
                    <a:cubicBezTo>
                      <a:pt x="113" y="521"/>
                      <a:pt x="89" y="518"/>
                      <a:pt x="72" y="514"/>
                    </a:cubicBezTo>
                    <a:cubicBezTo>
                      <a:pt x="36" y="504"/>
                      <a:pt x="15" y="481"/>
                      <a:pt x="7" y="444"/>
                    </a:cubicBezTo>
                    <a:cubicBezTo>
                      <a:pt x="2" y="425"/>
                      <a:pt x="0" y="397"/>
                      <a:pt x="0" y="36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6" name="Freeform 30"/>
              <p:cNvSpPr>
                <a:spLocks/>
              </p:cNvSpPr>
              <p:nvPr/>
            </p:nvSpPr>
            <p:spPr bwMode="gray">
              <a:xfrm>
                <a:off x="3686" y="2359"/>
                <a:ext cx="62" cy="124"/>
              </a:xfrm>
              <a:custGeom>
                <a:avLst/>
                <a:gdLst>
                  <a:gd name="T0" fmla="*/ 0 w 311"/>
                  <a:gd name="T1" fmla="*/ 618 h 618"/>
                  <a:gd name="T2" fmla="*/ 0 w 311"/>
                  <a:gd name="T3" fmla="*/ 0 h 618"/>
                  <a:gd name="T4" fmla="*/ 70 w 311"/>
                  <a:gd name="T5" fmla="*/ 0 h 618"/>
                  <a:gd name="T6" fmla="*/ 70 w 311"/>
                  <a:gd name="T7" fmla="*/ 218 h 618"/>
                  <a:gd name="T8" fmla="*/ 173 w 311"/>
                  <a:gd name="T9" fmla="*/ 196 h 618"/>
                  <a:gd name="T10" fmla="*/ 298 w 311"/>
                  <a:gd name="T11" fmla="*/ 260 h 618"/>
                  <a:gd name="T12" fmla="*/ 311 w 311"/>
                  <a:gd name="T13" fmla="*/ 366 h 618"/>
                  <a:gd name="T14" fmla="*/ 311 w 311"/>
                  <a:gd name="T15" fmla="*/ 618 h 618"/>
                  <a:gd name="T16" fmla="*/ 241 w 311"/>
                  <a:gd name="T17" fmla="*/ 618 h 618"/>
                  <a:gd name="T18" fmla="*/ 241 w 311"/>
                  <a:gd name="T19" fmla="*/ 355 h 618"/>
                  <a:gd name="T20" fmla="*/ 229 w 311"/>
                  <a:gd name="T21" fmla="*/ 271 h 618"/>
                  <a:gd name="T22" fmla="*/ 167 w 311"/>
                  <a:gd name="T23" fmla="*/ 239 h 618"/>
                  <a:gd name="T24" fmla="*/ 70 w 311"/>
                  <a:gd name="T25" fmla="*/ 263 h 618"/>
                  <a:gd name="T26" fmla="*/ 70 w 311"/>
                  <a:gd name="T27" fmla="*/ 618 h 618"/>
                  <a:gd name="T28" fmla="*/ 0 w 311"/>
                  <a:gd name="T29" fmla="*/ 618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1" h="618">
                    <a:moveTo>
                      <a:pt x="0" y="618"/>
                    </a:moveTo>
                    <a:cubicBezTo>
                      <a:pt x="0" y="0"/>
                      <a:pt x="0" y="0"/>
                      <a:pt x="0" y="0"/>
                    </a:cubicBezTo>
                    <a:cubicBezTo>
                      <a:pt x="70" y="0"/>
                      <a:pt x="70" y="0"/>
                      <a:pt x="70" y="0"/>
                    </a:cubicBezTo>
                    <a:cubicBezTo>
                      <a:pt x="70" y="218"/>
                      <a:pt x="70" y="218"/>
                      <a:pt x="70" y="218"/>
                    </a:cubicBezTo>
                    <a:cubicBezTo>
                      <a:pt x="107" y="203"/>
                      <a:pt x="141" y="196"/>
                      <a:pt x="173" y="196"/>
                    </a:cubicBezTo>
                    <a:cubicBezTo>
                      <a:pt x="238" y="196"/>
                      <a:pt x="280" y="218"/>
                      <a:pt x="298" y="260"/>
                    </a:cubicBezTo>
                    <a:cubicBezTo>
                      <a:pt x="307" y="280"/>
                      <a:pt x="311" y="315"/>
                      <a:pt x="311" y="366"/>
                    </a:cubicBezTo>
                    <a:cubicBezTo>
                      <a:pt x="311" y="618"/>
                      <a:pt x="311" y="618"/>
                      <a:pt x="311" y="618"/>
                    </a:cubicBezTo>
                    <a:cubicBezTo>
                      <a:pt x="241" y="618"/>
                      <a:pt x="241" y="618"/>
                      <a:pt x="241" y="618"/>
                    </a:cubicBezTo>
                    <a:cubicBezTo>
                      <a:pt x="241" y="355"/>
                      <a:pt x="241" y="355"/>
                      <a:pt x="241" y="355"/>
                    </a:cubicBezTo>
                    <a:cubicBezTo>
                      <a:pt x="241" y="316"/>
                      <a:pt x="237" y="288"/>
                      <a:pt x="229" y="271"/>
                    </a:cubicBezTo>
                    <a:cubicBezTo>
                      <a:pt x="218" y="249"/>
                      <a:pt x="197" y="239"/>
                      <a:pt x="167" y="239"/>
                    </a:cubicBezTo>
                    <a:cubicBezTo>
                      <a:pt x="139" y="239"/>
                      <a:pt x="107" y="247"/>
                      <a:pt x="70" y="263"/>
                    </a:cubicBezTo>
                    <a:cubicBezTo>
                      <a:pt x="70" y="618"/>
                      <a:pt x="70" y="618"/>
                      <a:pt x="70" y="618"/>
                    </a:cubicBezTo>
                    <a:lnTo>
                      <a:pt x="0" y="6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7" name="Freeform 31"/>
              <p:cNvSpPr>
                <a:spLocks/>
              </p:cNvSpPr>
              <p:nvPr/>
            </p:nvSpPr>
            <p:spPr bwMode="gray">
              <a:xfrm>
                <a:off x="3800" y="2401"/>
                <a:ext cx="69" cy="121"/>
              </a:xfrm>
              <a:custGeom>
                <a:avLst/>
                <a:gdLst>
                  <a:gd name="T0" fmla="*/ 30 w 69"/>
                  <a:gd name="T1" fmla="*/ 83 h 121"/>
                  <a:gd name="T2" fmla="*/ 0 w 69"/>
                  <a:gd name="T3" fmla="*/ 0 h 121"/>
                  <a:gd name="T4" fmla="*/ 15 w 69"/>
                  <a:gd name="T5" fmla="*/ 0 h 121"/>
                  <a:gd name="T6" fmla="*/ 37 w 69"/>
                  <a:gd name="T7" fmla="*/ 66 h 121"/>
                  <a:gd name="T8" fmla="*/ 57 w 69"/>
                  <a:gd name="T9" fmla="*/ 0 h 121"/>
                  <a:gd name="T10" fmla="*/ 69 w 69"/>
                  <a:gd name="T11" fmla="*/ 0 h 121"/>
                  <a:gd name="T12" fmla="*/ 28 w 69"/>
                  <a:gd name="T13" fmla="*/ 121 h 121"/>
                  <a:gd name="T14" fmla="*/ 16 w 69"/>
                  <a:gd name="T15" fmla="*/ 121 h 121"/>
                  <a:gd name="T16" fmla="*/ 30 w 69"/>
                  <a:gd name="T17" fmla="*/ 8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1">
                    <a:moveTo>
                      <a:pt x="30" y="83"/>
                    </a:moveTo>
                    <a:lnTo>
                      <a:pt x="0" y="0"/>
                    </a:lnTo>
                    <a:lnTo>
                      <a:pt x="15" y="0"/>
                    </a:lnTo>
                    <a:lnTo>
                      <a:pt x="37" y="66"/>
                    </a:lnTo>
                    <a:lnTo>
                      <a:pt x="57" y="0"/>
                    </a:lnTo>
                    <a:lnTo>
                      <a:pt x="69" y="0"/>
                    </a:lnTo>
                    <a:lnTo>
                      <a:pt x="28" y="121"/>
                    </a:lnTo>
                    <a:lnTo>
                      <a:pt x="16" y="121"/>
                    </a:lnTo>
                    <a:lnTo>
                      <a:pt x="3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8" name="Freeform 32"/>
              <p:cNvSpPr>
                <a:spLocks noEditPoints="1"/>
              </p:cNvSpPr>
              <p:nvPr/>
            </p:nvSpPr>
            <p:spPr bwMode="gray">
              <a:xfrm>
                <a:off x="3877" y="2399"/>
                <a:ext cx="69" cy="86"/>
              </a:xfrm>
              <a:custGeom>
                <a:avLst/>
                <a:gdLst>
                  <a:gd name="T0" fmla="*/ 173 w 345"/>
                  <a:gd name="T1" fmla="*/ 0 h 433"/>
                  <a:gd name="T2" fmla="*/ 304 w 345"/>
                  <a:gd name="T3" fmla="*/ 58 h 433"/>
                  <a:gd name="T4" fmla="*/ 345 w 345"/>
                  <a:gd name="T5" fmla="*/ 217 h 433"/>
                  <a:gd name="T6" fmla="*/ 304 w 345"/>
                  <a:gd name="T7" fmla="*/ 375 h 433"/>
                  <a:gd name="T8" fmla="*/ 173 w 345"/>
                  <a:gd name="T9" fmla="*/ 433 h 433"/>
                  <a:gd name="T10" fmla="*/ 0 w 345"/>
                  <a:gd name="T11" fmla="*/ 214 h 433"/>
                  <a:gd name="T12" fmla="*/ 42 w 345"/>
                  <a:gd name="T13" fmla="*/ 58 h 433"/>
                  <a:gd name="T14" fmla="*/ 173 w 345"/>
                  <a:gd name="T15" fmla="*/ 0 h 433"/>
                  <a:gd name="T16" fmla="*/ 173 w 345"/>
                  <a:gd name="T17" fmla="*/ 43 h 433"/>
                  <a:gd name="T18" fmla="*/ 91 w 345"/>
                  <a:gd name="T19" fmla="*/ 96 h 433"/>
                  <a:gd name="T20" fmla="*/ 72 w 345"/>
                  <a:gd name="T21" fmla="*/ 215 h 433"/>
                  <a:gd name="T22" fmla="*/ 91 w 345"/>
                  <a:gd name="T23" fmla="*/ 337 h 433"/>
                  <a:gd name="T24" fmla="*/ 173 w 345"/>
                  <a:gd name="T25" fmla="*/ 391 h 433"/>
                  <a:gd name="T26" fmla="*/ 255 w 345"/>
                  <a:gd name="T27" fmla="*/ 337 h 433"/>
                  <a:gd name="T28" fmla="*/ 274 w 345"/>
                  <a:gd name="T29" fmla="*/ 217 h 433"/>
                  <a:gd name="T30" fmla="*/ 255 w 345"/>
                  <a:gd name="T31" fmla="*/ 96 h 433"/>
                  <a:gd name="T32" fmla="*/ 173 w 345"/>
                  <a:gd name="T33" fmla="*/ 4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5" h="433">
                    <a:moveTo>
                      <a:pt x="173" y="0"/>
                    </a:moveTo>
                    <a:cubicBezTo>
                      <a:pt x="232" y="0"/>
                      <a:pt x="275" y="20"/>
                      <a:pt x="304" y="58"/>
                    </a:cubicBezTo>
                    <a:cubicBezTo>
                      <a:pt x="332" y="96"/>
                      <a:pt x="345" y="149"/>
                      <a:pt x="345" y="217"/>
                    </a:cubicBezTo>
                    <a:cubicBezTo>
                      <a:pt x="345" y="284"/>
                      <a:pt x="332" y="336"/>
                      <a:pt x="304" y="375"/>
                    </a:cubicBezTo>
                    <a:cubicBezTo>
                      <a:pt x="276" y="414"/>
                      <a:pt x="232" y="433"/>
                      <a:pt x="173" y="433"/>
                    </a:cubicBezTo>
                    <a:cubicBezTo>
                      <a:pt x="58" y="433"/>
                      <a:pt x="0" y="360"/>
                      <a:pt x="0" y="214"/>
                    </a:cubicBezTo>
                    <a:cubicBezTo>
                      <a:pt x="0" y="148"/>
                      <a:pt x="14" y="96"/>
                      <a:pt x="42" y="58"/>
                    </a:cubicBezTo>
                    <a:cubicBezTo>
                      <a:pt x="70" y="20"/>
                      <a:pt x="114" y="0"/>
                      <a:pt x="173" y="0"/>
                    </a:cubicBezTo>
                    <a:moveTo>
                      <a:pt x="173" y="43"/>
                    </a:moveTo>
                    <a:cubicBezTo>
                      <a:pt x="133" y="43"/>
                      <a:pt x="106" y="60"/>
                      <a:pt x="91" y="96"/>
                    </a:cubicBezTo>
                    <a:cubicBezTo>
                      <a:pt x="78" y="125"/>
                      <a:pt x="72" y="165"/>
                      <a:pt x="72" y="215"/>
                    </a:cubicBezTo>
                    <a:cubicBezTo>
                      <a:pt x="72" y="267"/>
                      <a:pt x="78" y="308"/>
                      <a:pt x="91" y="337"/>
                    </a:cubicBezTo>
                    <a:cubicBezTo>
                      <a:pt x="106" y="373"/>
                      <a:pt x="133" y="391"/>
                      <a:pt x="173" y="391"/>
                    </a:cubicBezTo>
                    <a:cubicBezTo>
                      <a:pt x="213" y="391"/>
                      <a:pt x="240" y="373"/>
                      <a:pt x="255" y="337"/>
                    </a:cubicBezTo>
                    <a:cubicBezTo>
                      <a:pt x="268" y="308"/>
                      <a:pt x="274" y="267"/>
                      <a:pt x="274" y="217"/>
                    </a:cubicBezTo>
                    <a:cubicBezTo>
                      <a:pt x="274" y="165"/>
                      <a:pt x="268" y="124"/>
                      <a:pt x="255" y="96"/>
                    </a:cubicBezTo>
                    <a:cubicBezTo>
                      <a:pt x="239" y="60"/>
                      <a:pt x="212" y="43"/>
                      <a:pt x="173" y="4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9" name="Freeform 33"/>
              <p:cNvSpPr>
                <a:spLocks/>
              </p:cNvSpPr>
              <p:nvPr/>
            </p:nvSpPr>
            <p:spPr bwMode="gray">
              <a:xfrm>
                <a:off x="3966" y="2401"/>
                <a:ext cx="60" cy="84"/>
              </a:xfrm>
              <a:custGeom>
                <a:avLst/>
                <a:gdLst>
                  <a:gd name="T0" fmla="*/ 0 w 299"/>
                  <a:gd name="T1" fmla="*/ 0 h 422"/>
                  <a:gd name="T2" fmla="*/ 70 w 299"/>
                  <a:gd name="T3" fmla="*/ 0 h 422"/>
                  <a:gd name="T4" fmla="*/ 70 w 299"/>
                  <a:gd name="T5" fmla="*/ 253 h 422"/>
                  <a:gd name="T6" fmla="*/ 83 w 299"/>
                  <a:gd name="T7" fmla="*/ 347 h 422"/>
                  <a:gd name="T8" fmla="*/ 112 w 299"/>
                  <a:gd name="T9" fmla="*/ 373 h 422"/>
                  <a:gd name="T10" fmla="*/ 157 w 299"/>
                  <a:gd name="T11" fmla="*/ 380 h 422"/>
                  <a:gd name="T12" fmla="*/ 229 w 299"/>
                  <a:gd name="T13" fmla="*/ 369 h 422"/>
                  <a:gd name="T14" fmla="*/ 229 w 299"/>
                  <a:gd name="T15" fmla="*/ 0 h 422"/>
                  <a:gd name="T16" fmla="*/ 299 w 299"/>
                  <a:gd name="T17" fmla="*/ 0 h 422"/>
                  <a:gd name="T18" fmla="*/ 299 w 299"/>
                  <a:gd name="T19" fmla="*/ 404 h 422"/>
                  <a:gd name="T20" fmla="*/ 153 w 299"/>
                  <a:gd name="T21" fmla="*/ 422 h 422"/>
                  <a:gd name="T22" fmla="*/ 49 w 299"/>
                  <a:gd name="T23" fmla="*/ 400 h 422"/>
                  <a:gd name="T24" fmla="*/ 4 w 299"/>
                  <a:gd name="T25" fmla="*/ 323 h 422"/>
                  <a:gd name="T26" fmla="*/ 0 w 299"/>
                  <a:gd name="T27" fmla="*/ 259 h 422"/>
                  <a:gd name="T28" fmla="*/ 0 w 299"/>
                  <a:gd name="T29"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9" h="422">
                    <a:moveTo>
                      <a:pt x="0" y="0"/>
                    </a:moveTo>
                    <a:cubicBezTo>
                      <a:pt x="70" y="0"/>
                      <a:pt x="70" y="0"/>
                      <a:pt x="70" y="0"/>
                    </a:cubicBezTo>
                    <a:cubicBezTo>
                      <a:pt x="70" y="253"/>
                      <a:pt x="70" y="253"/>
                      <a:pt x="70" y="253"/>
                    </a:cubicBezTo>
                    <a:cubicBezTo>
                      <a:pt x="70" y="300"/>
                      <a:pt x="74" y="331"/>
                      <a:pt x="83" y="347"/>
                    </a:cubicBezTo>
                    <a:cubicBezTo>
                      <a:pt x="90" y="360"/>
                      <a:pt x="99" y="369"/>
                      <a:pt x="112" y="373"/>
                    </a:cubicBezTo>
                    <a:cubicBezTo>
                      <a:pt x="123" y="377"/>
                      <a:pt x="138" y="380"/>
                      <a:pt x="157" y="380"/>
                    </a:cubicBezTo>
                    <a:cubicBezTo>
                      <a:pt x="180" y="380"/>
                      <a:pt x="204" y="376"/>
                      <a:pt x="229" y="369"/>
                    </a:cubicBezTo>
                    <a:cubicBezTo>
                      <a:pt x="229" y="0"/>
                      <a:pt x="229" y="0"/>
                      <a:pt x="229" y="0"/>
                    </a:cubicBezTo>
                    <a:cubicBezTo>
                      <a:pt x="299" y="0"/>
                      <a:pt x="299" y="0"/>
                      <a:pt x="299" y="0"/>
                    </a:cubicBezTo>
                    <a:cubicBezTo>
                      <a:pt x="299" y="404"/>
                      <a:pt x="299" y="404"/>
                      <a:pt x="299" y="404"/>
                    </a:cubicBezTo>
                    <a:cubicBezTo>
                      <a:pt x="248" y="416"/>
                      <a:pt x="199" y="422"/>
                      <a:pt x="153" y="422"/>
                    </a:cubicBezTo>
                    <a:cubicBezTo>
                      <a:pt x="106" y="422"/>
                      <a:pt x="72" y="415"/>
                      <a:pt x="49" y="400"/>
                    </a:cubicBezTo>
                    <a:cubicBezTo>
                      <a:pt x="23" y="384"/>
                      <a:pt x="8" y="358"/>
                      <a:pt x="4" y="323"/>
                    </a:cubicBezTo>
                    <a:cubicBezTo>
                      <a:pt x="1" y="307"/>
                      <a:pt x="0" y="285"/>
                      <a:pt x="0" y="259"/>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0" name="Freeform 34"/>
              <p:cNvSpPr>
                <a:spLocks/>
              </p:cNvSpPr>
              <p:nvPr/>
            </p:nvSpPr>
            <p:spPr bwMode="gray">
              <a:xfrm>
                <a:off x="2903" y="1607"/>
                <a:ext cx="269" cy="208"/>
              </a:xfrm>
              <a:custGeom>
                <a:avLst/>
                <a:gdLst>
                  <a:gd name="T0" fmla="*/ 547 w 1348"/>
                  <a:gd name="T1" fmla="*/ 436 h 1041"/>
                  <a:gd name="T2" fmla="*/ 341 w 1348"/>
                  <a:gd name="T3" fmla="*/ 367 h 1041"/>
                  <a:gd name="T4" fmla="*/ 1 w 1348"/>
                  <a:gd name="T5" fmla="*/ 704 h 1041"/>
                  <a:gd name="T6" fmla="*/ 341 w 1348"/>
                  <a:gd name="T7" fmla="*/ 1040 h 1041"/>
                  <a:gd name="T8" fmla="*/ 600 w 1348"/>
                  <a:gd name="T9" fmla="*/ 923 h 1041"/>
                  <a:gd name="T10" fmla="*/ 600 w 1348"/>
                  <a:gd name="T11" fmla="*/ 737 h 1041"/>
                  <a:gd name="T12" fmla="*/ 439 w 1348"/>
                  <a:gd name="T13" fmla="*/ 894 h 1041"/>
                  <a:gd name="T14" fmla="*/ 341 w 1348"/>
                  <a:gd name="T15" fmla="*/ 915 h 1041"/>
                  <a:gd name="T16" fmla="*/ 128 w 1348"/>
                  <a:gd name="T17" fmla="*/ 704 h 1041"/>
                  <a:gd name="T18" fmla="*/ 341 w 1348"/>
                  <a:gd name="T19" fmla="*/ 492 h 1041"/>
                  <a:gd name="T20" fmla="*/ 491 w 1348"/>
                  <a:gd name="T21" fmla="*/ 554 h 1041"/>
                  <a:gd name="T22" fmla="*/ 623 w 1348"/>
                  <a:gd name="T23" fmla="*/ 707 h 1041"/>
                  <a:gd name="T24" fmla="*/ 929 w 1348"/>
                  <a:gd name="T25" fmla="*/ 840 h 1041"/>
                  <a:gd name="T26" fmla="*/ 1348 w 1348"/>
                  <a:gd name="T27" fmla="*/ 423 h 1041"/>
                  <a:gd name="T28" fmla="*/ 929 w 1348"/>
                  <a:gd name="T29" fmla="*/ 0 h 1041"/>
                  <a:gd name="T30" fmla="*/ 600 w 1348"/>
                  <a:gd name="T31" fmla="*/ 168 h 1041"/>
                  <a:gd name="T32" fmla="*/ 600 w 1348"/>
                  <a:gd name="T33" fmla="*/ 419 h 1041"/>
                  <a:gd name="T34" fmla="*/ 929 w 1348"/>
                  <a:gd name="T35" fmla="*/ 133 h 1041"/>
                  <a:gd name="T36" fmla="*/ 1216 w 1348"/>
                  <a:gd name="T37" fmla="*/ 423 h 1041"/>
                  <a:gd name="T38" fmla="*/ 929 w 1348"/>
                  <a:gd name="T39" fmla="*/ 710 h 1041"/>
                  <a:gd name="T40" fmla="*/ 743 w 1348"/>
                  <a:gd name="T41" fmla="*/ 642 h 1041"/>
                  <a:gd name="T42" fmla="*/ 547 w 1348"/>
                  <a:gd name="T43" fmla="*/ 436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8" h="1041">
                    <a:moveTo>
                      <a:pt x="547" y="436"/>
                    </a:moveTo>
                    <a:cubicBezTo>
                      <a:pt x="498" y="393"/>
                      <a:pt x="419" y="367"/>
                      <a:pt x="341" y="367"/>
                    </a:cubicBezTo>
                    <a:cubicBezTo>
                      <a:pt x="154" y="366"/>
                      <a:pt x="1" y="514"/>
                      <a:pt x="1" y="704"/>
                    </a:cubicBezTo>
                    <a:cubicBezTo>
                      <a:pt x="0" y="892"/>
                      <a:pt x="154" y="1040"/>
                      <a:pt x="341" y="1040"/>
                    </a:cubicBezTo>
                    <a:cubicBezTo>
                      <a:pt x="446" y="1041"/>
                      <a:pt x="537" y="998"/>
                      <a:pt x="600" y="923"/>
                    </a:cubicBezTo>
                    <a:cubicBezTo>
                      <a:pt x="600" y="737"/>
                      <a:pt x="600" y="737"/>
                      <a:pt x="600" y="737"/>
                    </a:cubicBezTo>
                    <a:cubicBezTo>
                      <a:pt x="567" y="795"/>
                      <a:pt x="500" y="869"/>
                      <a:pt x="439" y="894"/>
                    </a:cubicBezTo>
                    <a:cubicBezTo>
                      <a:pt x="409" y="907"/>
                      <a:pt x="377" y="915"/>
                      <a:pt x="341" y="915"/>
                    </a:cubicBezTo>
                    <a:cubicBezTo>
                      <a:pt x="224" y="915"/>
                      <a:pt x="128" y="824"/>
                      <a:pt x="128" y="704"/>
                    </a:cubicBezTo>
                    <a:cubicBezTo>
                      <a:pt x="128" y="594"/>
                      <a:pt x="217" y="492"/>
                      <a:pt x="341" y="492"/>
                    </a:cubicBezTo>
                    <a:cubicBezTo>
                      <a:pt x="399" y="493"/>
                      <a:pt x="452" y="517"/>
                      <a:pt x="491" y="554"/>
                    </a:cubicBezTo>
                    <a:cubicBezTo>
                      <a:pt x="531" y="593"/>
                      <a:pt x="593" y="675"/>
                      <a:pt x="623" y="707"/>
                    </a:cubicBezTo>
                    <a:cubicBezTo>
                      <a:pt x="699" y="789"/>
                      <a:pt x="808" y="840"/>
                      <a:pt x="929" y="840"/>
                    </a:cubicBezTo>
                    <a:cubicBezTo>
                      <a:pt x="1160" y="841"/>
                      <a:pt x="1348" y="654"/>
                      <a:pt x="1348" y="423"/>
                    </a:cubicBezTo>
                    <a:cubicBezTo>
                      <a:pt x="1348" y="192"/>
                      <a:pt x="1160" y="0"/>
                      <a:pt x="929" y="0"/>
                    </a:cubicBezTo>
                    <a:cubicBezTo>
                      <a:pt x="795" y="0"/>
                      <a:pt x="677" y="70"/>
                      <a:pt x="600" y="168"/>
                    </a:cubicBezTo>
                    <a:cubicBezTo>
                      <a:pt x="600" y="419"/>
                      <a:pt x="600" y="419"/>
                      <a:pt x="600" y="419"/>
                    </a:cubicBezTo>
                    <a:cubicBezTo>
                      <a:pt x="658" y="260"/>
                      <a:pt x="764" y="133"/>
                      <a:pt x="929" y="133"/>
                    </a:cubicBezTo>
                    <a:cubicBezTo>
                      <a:pt x="1088" y="133"/>
                      <a:pt x="1217" y="264"/>
                      <a:pt x="1216" y="423"/>
                    </a:cubicBezTo>
                    <a:cubicBezTo>
                      <a:pt x="1216" y="582"/>
                      <a:pt x="1088" y="710"/>
                      <a:pt x="929" y="710"/>
                    </a:cubicBezTo>
                    <a:cubicBezTo>
                      <a:pt x="858" y="710"/>
                      <a:pt x="793" y="684"/>
                      <a:pt x="743" y="642"/>
                    </a:cubicBezTo>
                    <a:cubicBezTo>
                      <a:pt x="681" y="593"/>
                      <a:pt x="612" y="490"/>
                      <a:pt x="547" y="436"/>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1" name="Freeform 35"/>
              <p:cNvSpPr>
                <a:spLocks/>
              </p:cNvSpPr>
              <p:nvPr/>
            </p:nvSpPr>
            <p:spPr bwMode="gray">
              <a:xfrm>
                <a:off x="2463" y="1834"/>
                <a:ext cx="185" cy="302"/>
              </a:xfrm>
              <a:custGeom>
                <a:avLst/>
                <a:gdLst>
                  <a:gd name="T0" fmla="*/ 0 w 925"/>
                  <a:gd name="T1" fmla="*/ 0 h 1511"/>
                  <a:gd name="T2" fmla="*/ 925 w 925"/>
                  <a:gd name="T3" fmla="*/ 0 h 1511"/>
                  <a:gd name="T4" fmla="*/ 925 w 925"/>
                  <a:gd name="T5" fmla="*/ 258 h 1511"/>
                  <a:gd name="T6" fmla="*/ 778 w 925"/>
                  <a:gd name="T7" fmla="*/ 156 h 1511"/>
                  <a:gd name="T8" fmla="*/ 349 w 925"/>
                  <a:gd name="T9" fmla="*/ 156 h 1511"/>
                  <a:gd name="T10" fmla="*/ 349 w 925"/>
                  <a:gd name="T11" fmla="*/ 601 h 1511"/>
                  <a:gd name="T12" fmla="*/ 814 w 925"/>
                  <a:gd name="T13" fmla="*/ 601 h 1511"/>
                  <a:gd name="T14" fmla="*/ 814 w 925"/>
                  <a:gd name="T15" fmla="*/ 836 h 1511"/>
                  <a:gd name="T16" fmla="*/ 687 w 925"/>
                  <a:gd name="T17" fmla="*/ 761 h 1511"/>
                  <a:gd name="T18" fmla="*/ 349 w 925"/>
                  <a:gd name="T19" fmla="*/ 761 h 1511"/>
                  <a:gd name="T20" fmla="*/ 349 w 925"/>
                  <a:gd name="T21" fmla="*/ 1369 h 1511"/>
                  <a:gd name="T22" fmla="*/ 446 w 925"/>
                  <a:gd name="T23" fmla="*/ 1511 h 1511"/>
                  <a:gd name="T24" fmla="*/ 6 w 925"/>
                  <a:gd name="T25" fmla="*/ 1511 h 1511"/>
                  <a:gd name="T26" fmla="*/ 98 w 925"/>
                  <a:gd name="T27" fmla="*/ 1369 h 1511"/>
                  <a:gd name="T28" fmla="*/ 98 w 925"/>
                  <a:gd name="T29" fmla="*/ 158 h 1511"/>
                  <a:gd name="T30" fmla="*/ 0 w 925"/>
                  <a:gd name="T31" fmla="*/ 0 h 1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5" h="1511">
                    <a:moveTo>
                      <a:pt x="0" y="0"/>
                    </a:moveTo>
                    <a:cubicBezTo>
                      <a:pt x="925" y="0"/>
                      <a:pt x="925" y="0"/>
                      <a:pt x="925" y="0"/>
                    </a:cubicBezTo>
                    <a:cubicBezTo>
                      <a:pt x="925" y="258"/>
                      <a:pt x="925" y="258"/>
                      <a:pt x="925" y="258"/>
                    </a:cubicBezTo>
                    <a:cubicBezTo>
                      <a:pt x="925" y="258"/>
                      <a:pt x="878" y="156"/>
                      <a:pt x="778" y="156"/>
                    </a:cubicBezTo>
                    <a:cubicBezTo>
                      <a:pt x="349" y="156"/>
                      <a:pt x="349" y="156"/>
                      <a:pt x="349" y="156"/>
                    </a:cubicBezTo>
                    <a:cubicBezTo>
                      <a:pt x="349" y="601"/>
                      <a:pt x="349" y="601"/>
                      <a:pt x="349" y="601"/>
                    </a:cubicBezTo>
                    <a:cubicBezTo>
                      <a:pt x="814" y="601"/>
                      <a:pt x="814" y="601"/>
                      <a:pt x="814" y="601"/>
                    </a:cubicBezTo>
                    <a:cubicBezTo>
                      <a:pt x="814" y="836"/>
                      <a:pt x="814" y="836"/>
                      <a:pt x="814" y="836"/>
                    </a:cubicBezTo>
                    <a:cubicBezTo>
                      <a:pt x="814" y="836"/>
                      <a:pt x="799" y="761"/>
                      <a:pt x="687" y="761"/>
                    </a:cubicBezTo>
                    <a:cubicBezTo>
                      <a:pt x="349" y="761"/>
                      <a:pt x="349" y="761"/>
                      <a:pt x="349" y="761"/>
                    </a:cubicBezTo>
                    <a:cubicBezTo>
                      <a:pt x="349" y="1369"/>
                      <a:pt x="349" y="1369"/>
                      <a:pt x="349" y="1369"/>
                    </a:cubicBezTo>
                    <a:cubicBezTo>
                      <a:pt x="349" y="1458"/>
                      <a:pt x="446" y="1511"/>
                      <a:pt x="446" y="1511"/>
                    </a:cubicBezTo>
                    <a:cubicBezTo>
                      <a:pt x="6" y="1511"/>
                      <a:pt x="6" y="1511"/>
                      <a:pt x="6" y="1511"/>
                    </a:cubicBezTo>
                    <a:cubicBezTo>
                      <a:pt x="6" y="1511"/>
                      <a:pt x="98" y="1465"/>
                      <a:pt x="98" y="1369"/>
                    </a:cubicBezTo>
                    <a:cubicBezTo>
                      <a:pt x="98" y="158"/>
                      <a:pt x="98" y="158"/>
                      <a:pt x="98" y="158"/>
                    </a:cubicBezTo>
                    <a:cubicBezTo>
                      <a:pt x="99" y="57"/>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2" name="Freeform 36"/>
              <p:cNvSpPr>
                <a:spLocks/>
              </p:cNvSpPr>
              <p:nvPr/>
            </p:nvSpPr>
            <p:spPr bwMode="gray">
              <a:xfrm>
                <a:off x="2900" y="1834"/>
                <a:ext cx="122" cy="421"/>
              </a:xfrm>
              <a:custGeom>
                <a:avLst/>
                <a:gdLst>
                  <a:gd name="T0" fmla="*/ 140 w 611"/>
                  <a:gd name="T1" fmla="*/ 0 h 2106"/>
                  <a:gd name="T2" fmla="*/ 611 w 611"/>
                  <a:gd name="T3" fmla="*/ 0 h 2106"/>
                  <a:gd name="T4" fmla="*/ 505 w 611"/>
                  <a:gd name="T5" fmla="*/ 131 h 2106"/>
                  <a:gd name="T6" fmla="*/ 505 w 611"/>
                  <a:gd name="T7" fmla="*/ 1549 h 2106"/>
                  <a:gd name="T8" fmla="*/ 0 w 611"/>
                  <a:gd name="T9" fmla="*/ 2105 h 2106"/>
                  <a:gd name="T10" fmla="*/ 241 w 611"/>
                  <a:gd name="T11" fmla="*/ 1549 h 2106"/>
                  <a:gd name="T12" fmla="*/ 241 w 611"/>
                  <a:gd name="T13" fmla="*/ 131 h 2106"/>
                  <a:gd name="T14" fmla="*/ 140 w 611"/>
                  <a:gd name="T15" fmla="*/ 0 h 2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1" h="2106">
                    <a:moveTo>
                      <a:pt x="140" y="0"/>
                    </a:moveTo>
                    <a:cubicBezTo>
                      <a:pt x="611" y="0"/>
                      <a:pt x="611" y="0"/>
                      <a:pt x="611" y="0"/>
                    </a:cubicBezTo>
                    <a:cubicBezTo>
                      <a:pt x="611" y="0"/>
                      <a:pt x="505" y="50"/>
                      <a:pt x="505" y="131"/>
                    </a:cubicBezTo>
                    <a:cubicBezTo>
                      <a:pt x="505" y="1549"/>
                      <a:pt x="505" y="1549"/>
                      <a:pt x="505" y="1549"/>
                    </a:cubicBezTo>
                    <a:cubicBezTo>
                      <a:pt x="505" y="2028"/>
                      <a:pt x="25" y="2106"/>
                      <a:pt x="0" y="2105"/>
                    </a:cubicBezTo>
                    <a:cubicBezTo>
                      <a:pt x="41" y="2079"/>
                      <a:pt x="240" y="1909"/>
                      <a:pt x="241" y="1549"/>
                    </a:cubicBezTo>
                    <a:cubicBezTo>
                      <a:pt x="241" y="131"/>
                      <a:pt x="241" y="131"/>
                      <a:pt x="241" y="131"/>
                    </a:cubicBezTo>
                    <a:cubicBezTo>
                      <a:pt x="241" y="54"/>
                      <a:pt x="140" y="0"/>
                      <a:pt x="14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3" name="Freeform 37"/>
              <p:cNvSpPr>
                <a:spLocks/>
              </p:cNvSpPr>
              <p:nvPr/>
            </p:nvSpPr>
            <p:spPr bwMode="gray">
              <a:xfrm>
                <a:off x="3035" y="1834"/>
                <a:ext cx="95" cy="302"/>
              </a:xfrm>
              <a:custGeom>
                <a:avLst/>
                <a:gdLst>
                  <a:gd name="T0" fmla="*/ 0 w 472"/>
                  <a:gd name="T1" fmla="*/ 0 h 1512"/>
                  <a:gd name="T2" fmla="*/ 472 w 472"/>
                  <a:gd name="T3" fmla="*/ 0 h 1512"/>
                  <a:gd name="T4" fmla="*/ 367 w 472"/>
                  <a:gd name="T5" fmla="*/ 134 h 1512"/>
                  <a:gd name="T6" fmla="*/ 367 w 472"/>
                  <a:gd name="T7" fmla="*/ 1369 h 1512"/>
                  <a:gd name="T8" fmla="*/ 472 w 472"/>
                  <a:gd name="T9" fmla="*/ 1512 h 1512"/>
                  <a:gd name="T10" fmla="*/ 0 w 472"/>
                  <a:gd name="T11" fmla="*/ 1512 h 1512"/>
                  <a:gd name="T12" fmla="*/ 105 w 472"/>
                  <a:gd name="T13" fmla="*/ 1369 h 1512"/>
                  <a:gd name="T14" fmla="*/ 105 w 472"/>
                  <a:gd name="T15" fmla="*/ 134 h 1512"/>
                  <a:gd name="T16" fmla="*/ 0 w 472"/>
                  <a:gd name="T17" fmla="*/ 0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2" h="1512">
                    <a:moveTo>
                      <a:pt x="0" y="0"/>
                    </a:moveTo>
                    <a:cubicBezTo>
                      <a:pt x="472" y="0"/>
                      <a:pt x="472" y="0"/>
                      <a:pt x="472" y="0"/>
                    </a:cubicBezTo>
                    <a:cubicBezTo>
                      <a:pt x="472" y="0"/>
                      <a:pt x="367" y="51"/>
                      <a:pt x="367" y="134"/>
                    </a:cubicBezTo>
                    <a:cubicBezTo>
                      <a:pt x="367" y="1369"/>
                      <a:pt x="367" y="1369"/>
                      <a:pt x="367" y="1369"/>
                    </a:cubicBezTo>
                    <a:cubicBezTo>
                      <a:pt x="367" y="1457"/>
                      <a:pt x="472" y="1512"/>
                      <a:pt x="472" y="1512"/>
                    </a:cubicBezTo>
                    <a:cubicBezTo>
                      <a:pt x="0" y="1512"/>
                      <a:pt x="0" y="1512"/>
                      <a:pt x="0" y="1512"/>
                    </a:cubicBezTo>
                    <a:cubicBezTo>
                      <a:pt x="0" y="1512"/>
                      <a:pt x="105" y="1458"/>
                      <a:pt x="105" y="1369"/>
                    </a:cubicBezTo>
                    <a:cubicBezTo>
                      <a:pt x="105" y="134"/>
                      <a:pt x="105" y="134"/>
                      <a:pt x="105" y="134"/>
                    </a:cubicBezTo>
                    <a:cubicBezTo>
                      <a:pt x="105" y="51"/>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4" name="Freeform 38"/>
              <p:cNvSpPr>
                <a:spLocks/>
              </p:cNvSpPr>
              <p:nvPr/>
            </p:nvSpPr>
            <p:spPr bwMode="gray">
              <a:xfrm>
                <a:off x="3130" y="1834"/>
                <a:ext cx="227" cy="302"/>
              </a:xfrm>
              <a:custGeom>
                <a:avLst/>
                <a:gdLst>
                  <a:gd name="T0" fmla="*/ 93 w 1132"/>
                  <a:gd name="T1" fmla="*/ 0 h 1511"/>
                  <a:gd name="T2" fmla="*/ 1132 w 1132"/>
                  <a:gd name="T3" fmla="*/ 0 h 1511"/>
                  <a:gd name="T4" fmla="*/ 1043 w 1132"/>
                  <a:gd name="T5" fmla="*/ 275 h 1511"/>
                  <a:gd name="T6" fmla="*/ 917 w 1132"/>
                  <a:gd name="T7" fmla="*/ 159 h 1511"/>
                  <a:gd name="T8" fmla="*/ 701 w 1132"/>
                  <a:gd name="T9" fmla="*/ 159 h 1511"/>
                  <a:gd name="T10" fmla="*/ 701 w 1132"/>
                  <a:gd name="T11" fmla="*/ 1369 h 1511"/>
                  <a:gd name="T12" fmla="*/ 802 w 1132"/>
                  <a:gd name="T13" fmla="*/ 1511 h 1511"/>
                  <a:gd name="T14" fmla="*/ 340 w 1132"/>
                  <a:gd name="T15" fmla="*/ 1511 h 1511"/>
                  <a:gd name="T16" fmla="*/ 440 w 1132"/>
                  <a:gd name="T17" fmla="*/ 1369 h 1511"/>
                  <a:gd name="T18" fmla="*/ 440 w 1132"/>
                  <a:gd name="T19" fmla="*/ 159 h 1511"/>
                  <a:gd name="T20" fmla="*/ 180 w 1132"/>
                  <a:gd name="T21" fmla="*/ 159 h 1511"/>
                  <a:gd name="T22" fmla="*/ 0 w 1132"/>
                  <a:gd name="T23" fmla="*/ 298 h 1511"/>
                  <a:gd name="T24" fmla="*/ 93 w 1132"/>
                  <a:gd name="T25" fmla="*/ 0 h 1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2" h="1511">
                    <a:moveTo>
                      <a:pt x="93" y="0"/>
                    </a:moveTo>
                    <a:cubicBezTo>
                      <a:pt x="1132" y="0"/>
                      <a:pt x="1132" y="0"/>
                      <a:pt x="1132" y="0"/>
                    </a:cubicBezTo>
                    <a:cubicBezTo>
                      <a:pt x="1043" y="275"/>
                      <a:pt x="1043" y="275"/>
                      <a:pt x="1043" y="275"/>
                    </a:cubicBezTo>
                    <a:cubicBezTo>
                      <a:pt x="1043" y="275"/>
                      <a:pt x="1017" y="159"/>
                      <a:pt x="917" y="159"/>
                    </a:cubicBezTo>
                    <a:cubicBezTo>
                      <a:pt x="701" y="159"/>
                      <a:pt x="701" y="159"/>
                      <a:pt x="701" y="159"/>
                    </a:cubicBezTo>
                    <a:cubicBezTo>
                      <a:pt x="701" y="1369"/>
                      <a:pt x="701" y="1369"/>
                      <a:pt x="701" y="1369"/>
                    </a:cubicBezTo>
                    <a:cubicBezTo>
                      <a:pt x="701" y="1445"/>
                      <a:pt x="802" y="1511"/>
                      <a:pt x="802" y="1511"/>
                    </a:cubicBezTo>
                    <a:cubicBezTo>
                      <a:pt x="340" y="1511"/>
                      <a:pt x="340" y="1511"/>
                      <a:pt x="340" y="1511"/>
                    </a:cubicBezTo>
                    <a:cubicBezTo>
                      <a:pt x="340" y="1511"/>
                      <a:pt x="440" y="1452"/>
                      <a:pt x="440" y="1369"/>
                    </a:cubicBezTo>
                    <a:cubicBezTo>
                      <a:pt x="440" y="159"/>
                      <a:pt x="440" y="159"/>
                      <a:pt x="440" y="159"/>
                    </a:cubicBezTo>
                    <a:cubicBezTo>
                      <a:pt x="180" y="159"/>
                      <a:pt x="180" y="159"/>
                      <a:pt x="180" y="159"/>
                    </a:cubicBezTo>
                    <a:cubicBezTo>
                      <a:pt x="106" y="160"/>
                      <a:pt x="0" y="298"/>
                      <a:pt x="0" y="298"/>
                    </a:cubicBezTo>
                    <a:lnTo>
                      <a:pt x="93"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5" name="Freeform 39"/>
              <p:cNvSpPr>
                <a:spLocks/>
              </p:cNvSpPr>
              <p:nvPr/>
            </p:nvSpPr>
            <p:spPr bwMode="gray">
              <a:xfrm>
                <a:off x="3542" y="1834"/>
                <a:ext cx="253" cy="307"/>
              </a:xfrm>
              <a:custGeom>
                <a:avLst/>
                <a:gdLst>
                  <a:gd name="T0" fmla="*/ 810 w 1265"/>
                  <a:gd name="T1" fmla="*/ 0 h 1535"/>
                  <a:gd name="T2" fmla="*/ 1265 w 1265"/>
                  <a:gd name="T3" fmla="*/ 0 h 1535"/>
                  <a:gd name="T4" fmla="*/ 1167 w 1265"/>
                  <a:gd name="T5" fmla="*/ 134 h 1535"/>
                  <a:gd name="T6" fmla="*/ 1167 w 1265"/>
                  <a:gd name="T7" fmla="*/ 1049 h 1535"/>
                  <a:gd name="T8" fmla="*/ 645 w 1265"/>
                  <a:gd name="T9" fmla="*/ 1535 h 1535"/>
                  <a:gd name="T10" fmla="*/ 100 w 1265"/>
                  <a:gd name="T11" fmla="*/ 1049 h 1535"/>
                  <a:gd name="T12" fmla="*/ 100 w 1265"/>
                  <a:gd name="T13" fmla="*/ 134 h 1535"/>
                  <a:gd name="T14" fmla="*/ 0 w 1265"/>
                  <a:gd name="T15" fmla="*/ 0 h 1535"/>
                  <a:gd name="T16" fmla="*/ 468 w 1265"/>
                  <a:gd name="T17" fmla="*/ 0 h 1535"/>
                  <a:gd name="T18" fmla="*/ 364 w 1265"/>
                  <a:gd name="T19" fmla="*/ 134 h 1535"/>
                  <a:gd name="T20" fmla="*/ 364 w 1265"/>
                  <a:gd name="T21" fmla="*/ 1049 h 1535"/>
                  <a:gd name="T22" fmla="*/ 645 w 1265"/>
                  <a:gd name="T23" fmla="*/ 1372 h 1535"/>
                  <a:gd name="T24" fmla="*/ 912 w 1265"/>
                  <a:gd name="T25" fmla="*/ 1049 h 1535"/>
                  <a:gd name="T26" fmla="*/ 912 w 1265"/>
                  <a:gd name="T27" fmla="*/ 134 h 1535"/>
                  <a:gd name="T28" fmla="*/ 810 w 1265"/>
                  <a:gd name="T29"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5" h="1535">
                    <a:moveTo>
                      <a:pt x="810" y="0"/>
                    </a:moveTo>
                    <a:cubicBezTo>
                      <a:pt x="1265" y="0"/>
                      <a:pt x="1265" y="0"/>
                      <a:pt x="1265" y="0"/>
                    </a:cubicBezTo>
                    <a:cubicBezTo>
                      <a:pt x="1265" y="0"/>
                      <a:pt x="1167" y="52"/>
                      <a:pt x="1167" y="134"/>
                    </a:cubicBezTo>
                    <a:cubicBezTo>
                      <a:pt x="1167" y="1049"/>
                      <a:pt x="1167" y="1049"/>
                      <a:pt x="1167" y="1049"/>
                    </a:cubicBezTo>
                    <a:cubicBezTo>
                      <a:pt x="1167" y="1421"/>
                      <a:pt x="859" y="1535"/>
                      <a:pt x="645" y="1535"/>
                    </a:cubicBezTo>
                    <a:cubicBezTo>
                      <a:pt x="433" y="1535"/>
                      <a:pt x="100" y="1419"/>
                      <a:pt x="100" y="1049"/>
                    </a:cubicBezTo>
                    <a:cubicBezTo>
                      <a:pt x="100" y="134"/>
                      <a:pt x="100" y="134"/>
                      <a:pt x="100" y="134"/>
                    </a:cubicBezTo>
                    <a:cubicBezTo>
                      <a:pt x="101" y="52"/>
                      <a:pt x="0" y="0"/>
                      <a:pt x="0" y="0"/>
                    </a:cubicBezTo>
                    <a:cubicBezTo>
                      <a:pt x="468" y="0"/>
                      <a:pt x="468" y="0"/>
                      <a:pt x="468" y="0"/>
                    </a:cubicBezTo>
                    <a:cubicBezTo>
                      <a:pt x="468" y="0"/>
                      <a:pt x="364" y="51"/>
                      <a:pt x="364" y="134"/>
                    </a:cubicBezTo>
                    <a:cubicBezTo>
                      <a:pt x="364" y="1049"/>
                      <a:pt x="364" y="1049"/>
                      <a:pt x="364" y="1049"/>
                    </a:cubicBezTo>
                    <a:cubicBezTo>
                      <a:pt x="364" y="1244"/>
                      <a:pt x="493" y="1372"/>
                      <a:pt x="645" y="1372"/>
                    </a:cubicBezTo>
                    <a:cubicBezTo>
                      <a:pt x="797" y="1372"/>
                      <a:pt x="912" y="1239"/>
                      <a:pt x="912" y="1049"/>
                    </a:cubicBezTo>
                    <a:cubicBezTo>
                      <a:pt x="912" y="134"/>
                      <a:pt x="912" y="134"/>
                      <a:pt x="912" y="134"/>
                    </a:cubicBezTo>
                    <a:cubicBezTo>
                      <a:pt x="913" y="52"/>
                      <a:pt x="810" y="0"/>
                      <a:pt x="81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6" name="Freeform 40"/>
              <p:cNvSpPr>
                <a:spLocks/>
              </p:cNvSpPr>
              <p:nvPr/>
            </p:nvSpPr>
            <p:spPr bwMode="gray">
              <a:xfrm>
                <a:off x="2656" y="1834"/>
                <a:ext cx="256" cy="308"/>
              </a:xfrm>
              <a:custGeom>
                <a:avLst/>
                <a:gdLst>
                  <a:gd name="T0" fmla="*/ 814 w 1277"/>
                  <a:gd name="T1" fmla="*/ 0 h 1539"/>
                  <a:gd name="T2" fmla="*/ 1277 w 1277"/>
                  <a:gd name="T3" fmla="*/ 0 h 1539"/>
                  <a:gd name="T4" fmla="*/ 1179 w 1277"/>
                  <a:gd name="T5" fmla="*/ 135 h 1539"/>
                  <a:gd name="T6" fmla="*/ 1178 w 1277"/>
                  <a:gd name="T7" fmla="*/ 1048 h 1539"/>
                  <a:gd name="T8" fmla="*/ 640 w 1277"/>
                  <a:gd name="T9" fmla="*/ 1539 h 1539"/>
                  <a:gd name="T10" fmla="*/ 95 w 1277"/>
                  <a:gd name="T11" fmla="*/ 1048 h 1539"/>
                  <a:gd name="T12" fmla="*/ 94 w 1277"/>
                  <a:gd name="T13" fmla="*/ 135 h 1539"/>
                  <a:gd name="T14" fmla="*/ 0 w 1277"/>
                  <a:gd name="T15" fmla="*/ 0 h 1539"/>
                  <a:gd name="T16" fmla="*/ 468 w 1277"/>
                  <a:gd name="T17" fmla="*/ 0 h 1539"/>
                  <a:gd name="T18" fmla="*/ 360 w 1277"/>
                  <a:gd name="T19" fmla="*/ 135 h 1539"/>
                  <a:gd name="T20" fmla="*/ 359 w 1277"/>
                  <a:gd name="T21" fmla="*/ 1048 h 1539"/>
                  <a:gd name="T22" fmla="*/ 640 w 1277"/>
                  <a:gd name="T23" fmla="*/ 1376 h 1539"/>
                  <a:gd name="T24" fmla="*/ 913 w 1277"/>
                  <a:gd name="T25" fmla="*/ 1048 h 1539"/>
                  <a:gd name="T26" fmla="*/ 914 w 1277"/>
                  <a:gd name="T27" fmla="*/ 135 h 1539"/>
                  <a:gd name="T28" fmla="*/ 814 w 1277"/>
                  <a:gd name="T29" fmla="*/ 0 h 1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7" h="1539">
                    <a:moveTo>
                      <a:pt x="814" y="0"/>
                    </a:moveTo>
                    <a:cubicBezTo>
                      <a:pt x="1277" y="0"/>
                      <a:pt x="1277" y="0"/>
                      <a:pt x="1277" y="0"/>
                    </a:cubicBezTo>
                    <a:cubicBezTo>
                      <a:pt x="1277" y="0"/>
                      <a:pt x="1179" y="54"/>
                      <a:pt x="1179" y="135"/>
                    </a:cubicBezTo>
                    <a:cubicBezTo>
                      <a:pt x="1179" y="136"/>
                      <a:pt x="1178" y="1048"/>
                      <a:pt x="1178" y="1048"/>
                    </a:cubicBezTo>
                    <a:cubicBezTo>
                      <a:pt x="1178" y="1422"/>
                      <a:pt x="856" y="1539"/>
                      <a:pt x="640" y="1539"/>
                    </a:cubicBezTo>
                    <a:cubicBezTo>
                      <a:pt x="427" y="1539"/>
                      <a:pt x="95" y="1420"/>
                      <a:pt x="95" y="1048"/>
                    </a:cubicBezTo>
                    <a:cubicBezTo>
                      <a:pt x="94" y="135"/>
                      <a:pt x="94" y="135"/>
                      <a:pt x="94" y="135"/>
                    </a:cubicBezTo>
                    <a:cubicBezTo>
                      <a:pt x="94" y="54"/>
                      <a:pt x="0" y="0"/>
                      <a:pt x="0" y="0"/>
                    </a:cubicBezTo>
                    <a:cubicBezTo>
                      <a:pt x="468" y="0"/>
                      <a:pt x="468" y="0"/>
                      <a:pt x="468" y="0"/>
                    </a:cubicBezTo>
                    <a:cubicBezTo>
                      <a:pt x="468" y="0"/>
                      <a:pt x="360" y="54"/>
                      <a:pt x="360" y="135"/>
                    </a:cubicBezTo>
                    <a:cubicBezTo>
                      <a:pt x="359" y="1048"/>
                      <a:pt x="359" y="1048"/>
                      <a:pt x="359" y="1048"/>
                    </a:cubicBezTo>
                    <a:cubicBezTo>
                      <a:pt x="359" y="1241"/>
                      <a:pt x="488" y="1375"/>
                      <a:pt x="640" y="1376"/>
                    </a:cubicBezTo>
                    <a:cubicBezTo>
                      <a:pt x="791" y="1376"/>
                      <a:pt x="913" y="1240"/>
                      <a:pt x="913" y="1048"/>
                    </a:cubicBezTo>
                    <a:cubicBezTo>
                      <a:pt x="914" y="135"/>
                      <a:pt x="914" y="135"/>
                      <a:pt x="914" y="135"/>
                    </a:cubicBezTo>
                    <a:cubicBezTo>
                      <a:pt x="914" y="54"/>
                      <a:pt x="814" y="0"/>
                      <a:pt x="814"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7" name="Freeform 41"/>
              <p:cNvSpPr>
                <a:spLocks/>
              </p:cNvSpPr>
              <p:nvPr/>
            </p:nvSpPr>
            <p:spPr bwMode="gray">
              <a:xfrm>
                <a:off x="3347" y="1828"/>
                <a:ext cx="194" cy="314"/>
              </a:xfrm>
              <a:custGeom>
                <a:avLst/>
                <a:gdLst>
                  <a:gd name="T0" fmla="*/ 836 w 973"/>
                  <a:gd name="T1" fmla="*/ 272 h 1570"/>
                  <a:gd name="T2" fmla="*/ 581 w 973"/>
                  <a:gd name="T3" fmla="*/ 157 h 1570"/>
                  <a:gd name="T4" fmla="*/ 287 w 973"/>
                  <a:gd name="T5" fmla="*/ 385 h 1570"/>
                  <a:gd name="T6" fmla="*/ 567 w 973"/>
                  <a:gd name="T7" fmla="*/ 669 h 1570"/>
                  <a:gd name="T8" fmla="*/ 972 w 973"/>
                  <a:gd name="T9" fmla="*/ 1124 h 1570"/>
                  <a:gd name="T10" fmla="*/ 371 w 973"/>
                  <a:gd name="T11" fmla="*/ 1570 h 1570"/>
                  <a:gd name="T12" fmla="*/ 88 w 973"/>
                  <a:gd name="T13" fmla="*/ 1531 h 1570"/>
                  <a:gd name="T14" fmla="*/ 0 w 973"/>
                  <a:gd name="T15" fmla="*/ 1240 h 1570"/>
                  <a:gd name="T16" fmla="*/ 375 w 973"/>
                  <a:gd name="T17" fmla="*/ 1405 h 1570"/>
                  <a:gd name="T18" fmla="*/ 713 w 973"/>
                  <a:gd name="T19" fmla="*/ 1157 h 1570"/>
                  <a:gd name="T20" fmla="*/ 26 w 973"/>
                  <a:gd name="T21" fmla="*/ 416 h 1570"/>
                  <a:gd name="T22" fmla="*/ 555 w 973"/>
                  <a:gd name="T23" fmla="*/ 0 h 1570"/>
                  <a:gd name="T24" fmla="*/ 836 w 973"/>
                  <a:gd name="T25" fmla="*/ 39 h 1570"/>
                  <a:gd name="T26" fmla="*/ 836 w 973"/>
                  <a:gd name="T27" fmla="*/ 272 h 1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3" h="1570">
                    <a:moveTo>
                      <a:pt x="836" y="272"/>
                    </a:moveTo>
                    <a:cubicBezTo>
                      <a:pt x="836" y="272"/>
                      <a:pt x="770" y="157"/>
                      <a:pt x="581" y="157"/>
                    </a:cubicBezTo>
                    <a:cubicBezTo>
                      <a:pt x="391" y="156"/>
                      <a:pt x="288" y="256"/>
                      <a:pt x="287" y="385"/>
                    </a:cubicBezTo>
                    <a:cubicBezTo>
                      <a:pt x="287" y="532"/>
                      <a:pt x="397" y="587"/>
                      <a:pt x="567" y="669"/>
                    </a:cubicBezTo>
                    <a:cubicBezTo>
                      <a:pt x="729" y="747"/>
                      <a:pt x="973" y="854"/>
                      <a:pt x="972" y="1124"/>
                    </a:cubicBezTo>
                    <a:cubicBezTo>
                      <a:pt x="971" y="1367"/>
                      <a:pt x="756" y="1570"/>
                      <a:pt x="371" y="1570"/>
                    </a:cubicBezTo>
                    <a:cubicBezTo>
                      <a:pt x="252" y="1569"/>
                      <a:pt x="88" y="1531"/>
                      <a:pt x="88" y="1531"/>
                    </a:cubicBezTo>
                    <a:cubicBezTo>
                      <a:pt x="0" y="1240"/>
                      <a:pt x="0" y="1240"/>
                      <a:pt x="0" y="1240"/>
                    </a:cubicBezTo>
                    <a:cubicBezTo>
                      <a:pt x="81" y="1320"/>
                      <a:pt x="226" y="1405"/>
                      <a:pt x="375" y="1405"/>
                    </a:cubicBezTo>
                    <a:cubicBezTo>
                      <a:pt x="529" y="1405"/>
                      <a:pt x="713" y="1310"/>
                      <a:pt x="713" y="1157"/>
                    </a:cubicBezTo>
                    <a:cubicBezTo>
                      <a:pt x="713" y="861"/>
                      <a:pt x="26" y="911"/>
                      <a:pt x="26" y="416"/>
                    </a:cubicBezTo>
                    <a:cubicBezTo>
                      <a:pt x="26" y="246"/>
                      <a:pt x="145" y="0"/>
                      <a:pt x="555" y="0"/>
                    </a:cubicBezTo>
                    <a:cubicBezTo>
                      <a:pt x="688" y="0"/>
                      <a:pt x="836" y="39"/>
                      <a:pt x="836" y="39"/>
                    </a:cubicBezTo>
                    <a:lnTo>
                      <a:pt x="836" y="27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grpSp>
      </p:grpSp>
    </p:spTree>
    <p:extLst>
      <p:ext uri="{BB962C8B-B14F-4D97-AF65-F5344CB8AC3E}">
        <p14:creationId xmlns:p14="http://schemas.microsoft.com/office/powerpoint/2010/main" val="1007419936"/>
      </p:ext>
    </p:extLst>
  </p:cSld>
  <p:clrMapOvr>
    <a:masterClrMapping/>
  </p:clrMapOvr>
  <p:hf hdr="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pSp>
        <p:nvGrpSpPr>
          <p:cNvPr id="1646627" name="Group 35"/>
          <p:cNvGrpSpPr>
            <a:grpSpLocks noChangeAspect="1"/>
          </p:cNvGrpSpPr>
          <p:nvPr userDrawn="1"/>
        </p:nvGrpSpPr>
        <p:grpSpPr bwMode="auto">
          <a:xfrm>
            <a:off x="8209039" y="-115637"/>
            <a:ext cx="1696961" cy="948099"/>
            <a:chOff x="4969" y="50"/>
            <a:chExt cx="741" cy="414"/>
          </a:xfrm>
        </p:grpSpPr>
        <p:sp>
          <p:nvSpPr>
            <p:cNvPr id="1646628" name="AutoShape 36"/>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z="1400" dirty="0"/>
            </a:p>
          </p:txBody>
        </p:sp>
        <p:sp>
          <p:nvSpPr>
            <p:cNvPr id="1646629" name="Freeform 37"/>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0" name="Freeform 38"/>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1" name="Freeform 39"/>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2" name="Freeform 40"/>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3" name="Freeform 41"/>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4" name="Freeform 42"/>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5" name="Freeform 43"/>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6" name="Freeform 44"/>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grpSp>
      <p:sp>
        <p:nvSpPr>
          <p:cNvPr id="1646594" name="Rectangle 2"/>
          <p:cNvSpPr>
            <a:spLocks noGrp="1" noChangeArrowheads="1"/>
          </p:cNvSpPr>
          <p:nvPr>
            <p:ph type="body" idx="1"/>
          </p:nvPr>
        </p:nvSpPr>
        <p:spPr bwMode="gray">
          <a:xfrm>
            <a:off x="320675" y="896938"/>
            <a:ext cx="7280772" cy="530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anchor="t" anchorCtr="0" compatLnSpc="1">
            <a:prstTxWarp prst="textNoShape">
              <a:avLst/>
            </a:prstTxWarp>
          </a:bodyPr>
          <a:lstStyle/>
          <a:p>
            <a:pPr lvl="0"/>
            <a:r>
              <a:rPr lang="ja-JP" altLang="en-US" dirty="0"/>
              <a:t>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a:t>
            </a:r>
          </a:p>
          <a:p>
            <a:pPr lvl="1"/>
            <a:r>
              <a:rPr lang="ja-JP" altLang="en-US" dirty="0"/>
              <a:t>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a:t>
            </a:r>
          </a:p>
          <a:p>
            <a:pPr lvl="2"/>
            <a:r>
              <a:rPr lang="ja-JP" altLang="en-US" dirty="0"/>
              <a:t>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a:t>
            </a:r>
          </a:p>
          <a:p>
            <a:pPr lvl="3"/>
            <a:r>
              <a:rPr lang="ja-JP" altLang="en-US" dirty="0"/>
              <a:t>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a:t>
            </a:r>
          </a:p>
          <a:p>
            <a:pPr lvl="4"/>
            <a:r>
              <a:rPr lang="ja-JP" altLang="en-US" dirty="0"/>
              <a:t>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a:t>
            </a:r>
          </a:p>
        </p:txBody>
      </p:sp>
      <p:sp>
        <p:nvSpPr>
          <p:cNvPr id="1646599" name="AutoShape 7"/>
          <p:cNvSpPr>
            <a:spLocks noChangeArrowheads="1"/>
          </p:cNvSpPr>
          <p:nvPr userDrawn="1"/>
        </p:nvSpPr>
        <p:spPr bwMode="gray">
          <a:xfrm>
            <a:off x="4924425" y="0"/>
            <a:ext cx="57150" cy="44450"/>
          </a:xfrm>
          <a:prstGeom prst="triangle">
            <a:avLst>
              <a:gd name="adj" fmla="val 50000"/>
            </a:avLst>
          </a:prstGeom>
          <a:solidFill>
            <a:srgbClr val="C0C0C0"/>
          </a:solidFill>
          <a:ln>
            <a:noFill/>
          </a:ln>
          <a:effectLst/>
          <a:extLst>
            <a:ext uri="{91240B29-F687-4F45-9708-019B960494DF}">
              <a14:hiddenLine xmlns:a14="http://schemas.microsoft.com/office/drawing/2010/main" w="9525" algn="ctr">
                <a:solidFill>
                  <a:srgbClr val="595959"/>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lIns="91428" tIns="45714" rIns="91428" bIns="45714" anchor="ctr"/>
          <a:lstStyle>
            <a:lvl1pPr algn="l" defTabSz="912813" fontAlgn="base">
              <a:defRPr kumimoji="1" sz="2400">
                <a:solidFill>
                  <a:schemeClr val="tx1"/>
                </a:solidFill>
                <a:latin typeface="Arial" charset="0"/>
                <a:ea typeface="ＭＳ Ｐゴシック" pitchFamily="50" charset="-128"/>
              </a:defRPr>
            </a:lvl1pPr>
            <a:lvl2pPr algn="l" defTabSz="912813" fontAlgn="base">
              <a:defRPr kumimoji="1" sz="2400">
                <a:solidFill>
                  <a:schemeClr val="tx1"/>
                </a:solidFill>
                <a:latin typeface="Arial" charset="0"/>
                <a:ea typeface="ＭＳ Ｐゴシック" pitchFamily="50" charset="-128"/>
              </a:defRPr>
            </a:lvl2pPr>
            <a:lvl3pPr marL="912813" algn="l" defTabSz="912813" fontAlgn="base">
              <a:defRPr kumimoji="1" sz="2400">
                <a:solidFill>
                  <a:schemeClr val="tx1"/>
                </a:solidFill>
                <a:latin typeface="Arial" charset="0"/>
                <a:ea typeface="ＭＳ Ｐゴシック" pitchFamily="50" charset="-128"/>
              </a:defRPr>
            </a:lvl3pPr>
            <a:lvl4pPr algn="l" defTabSz="912813" fontAlgn="base">
              <a:defRPr kumimoji="1" sz="2400">
                <a:solidFill>
                  <a:schemeClr val="tx1"/>
                </a:solidFill>
                <a:latin typeface="Arial" charset="0"/>
                <a:ea typeface="ＭＳ Ｐゴシック" pitchFamily="50" charset="-128"/>
              </a:defRPr>
            </a:lvl4pPr>
            <a:lvl5pPr algn="l" defTabSz="912813" fontAlgn="base">
              <a:defRPr kumimoji="1" sz="2400">
                <a:solidFill>
                  <a:schemeClr val="tx1"/>
                </a:solidFill>
                <a:latin typeface="Arial" charset="0"/>
                <a:ea typeface="ＭＳ Ｐゴシック" pitchFamily="50" charset="-128"/>
              </a:defRPr>
            </a:lvl5pPr>
            <a:lvl6pPr defTabSz="912813" fontAlgn="base">
              <a:spcBef>
                <a:spcPct val="0"/>
              </a:spcBef>
              <a:spcAft>
                <a:spcPct val="0"/>
              </a:spcAft>
              <a:defRPr kumimoji="1" sz="2400">
                <a:solidFill>
                  <a:schemeClr val="tx1"/>
                </a:solidFill>
                <a:latin typeface="Arial" charset="0"/>
                <a:ea typeface="ＭＳ Ｐゴシック" pitchFamily="50" charset="-128"/>
              </a:defRPr>
            </a:lvl6pPr>
            <a:lvl7pPr defTabSz="912813" fontAlgn="base">
              <a:spcBef>
                <a:spcPct val="0"/>
              </a:spcBef>
              <a:spcAft>
                <a:spcPct val="0"/>
              </a:spcAft>
              <a:defRPr kumimoji="1" sz="2400">
                <a:solidFill>
                  <a:schemeClr val="tx1"/>
                </a:solidFill>
                <a:latin typeface="Arial" charset="0"/>
                <a:ea typeface="ＭＳ Ｐゴシック" pitchFamily="50" charset="-128"/>
              </a:defRPr>
            </a:lvl7pPr>
            <a:lvl8pPr defTabSz="912813" fontAlgn="base">
              <a:spcBef>
                <a:spcPct val="0"/>
              </a:spcBef>
              <a:spcAft>
                <a:spcPct val="0"/>
              </a:spcAft>
              <a:defRPr kumimoji="1" sz="2400">
                <a:solidFill>
                  <a:schemeClr val="tx1"/>
                </a:solidFill>
                <a:latin typeface="Arial" charset="0"/>
                <a:ea typeface="ＭＳ Ｐゴシック" pitchFamily="50" charset="-128"/>
              </a:defRPr>
            </a:lvl8pPr>
            <a:lvl9pPr defTabSz="912813" fontAlgn="base">
              <a:spcBef>
                <a:spcPct val="0"/>
              </a:spcBef>
              <a:spcAft>
                <a:spcPct val="0"/>
              </a:spcAft>
              <a:defRPr kumimoji="1" sz="2400">
                <a:solidFill>
                  <a:schemeClr val="tx1"/>
                </a:solidFill>
                <a:latin typeface="Arial" charset="0"/>
                <a:ea typeface="ＭＳ Ｐゴシック" pitchFamily="50" charset="-128"/>
              </a:defRPr>
            </a:lvl9pPr>
          </a:lstStyle>
          <a:p>
            <a:pPr algn="ctr" fontAlgn="ctr"/>
            <a:endParaRPr lang="en-GB" altLang="ja-JP" sz="1000" dirty="0">
              <a:latin typeface="ＭＳ Ｐゴシック" pitchFamily="50" charset="-128"/>
            </a:endParaRPr>
          </a:p>
        </p:txBody>
      </p:sp>
      <p:sp>
        <p:nvSpPr>
          <p:cNvPr id="1646600" name="Rectangle 8"/>
          <p:cNvSpPr>
            <a:spLocks noGrp="1" noChangeArrowheads="1"/>
          </p:cNvSpPr>
          <p:nvPr>
            <p:ph type="title"/>
          </p:nvPr>
        </p:nvSpPr>
        <p:spPr bwMode="gray">
          <a:xfrm>
            <a:off x="170935" y="171088"/>
            <a:ext cx="838358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90000" tIns="47882" rIns="90000" bIns="47882" numCol="1" anchor="ctr" anchorCtr="0" compatLnSpc="1">
            <a:prstTxWarp prst="textNoShape">
              <a:avLst/>
            </a:prstTxWarp>
          </a:bodyPr>
          <a:lstStyle/>
          <a:p>
            <a:pPr lvl="0"/>
            <a:r>
              <a:rPr lang="en-US" altLang="ja-JP" dirty="0"/>
              <a:t>Master Slide Title</a:t>
            </a:r>
            <a:endParaRPr lang="ja-JP" altLang="en-US" dirty="0"/>
          </a:p>
        </p:txBody>
      </p:sp>
      <p:sp>
        <p:nvSpPr>
          <p:cNvPr id="1646614" name="Rectangle 22"/>
          <p:cNvSpPr>
            <a:spLocks noGrp="1" noChangeArrowheads="1"/>
          </p:cNvSpPr>
          <p:nvPr>
            <p:ph type="sldNum" sz="quarter" idx="4"/>
          </p:nvPr>
        </p:nvSpPr>
        <p:spPr bwMode="gray">
          <a:xfrm rot="5400000">
            <a:off x="9461133" y="1442738"/>
            <a:ext cx="725488" cy="173337"/>
          </a:xfrm>
          <a:prstGeom prst="rect">
            <a:avLst/>
          </a:prstGeom>
          <a:solidFill>
            <a:srgbClr val="FF0000"/>
          </a:solidFill>
          <a:ln>
            <a:noFill/>
          </a:ln>
          <a:effectLst/>
          <a:extLst/>
        </p:spPr>
        <p:txBody>
          <a:bodyPr vert="horz" wrap="none" lIns="0" tIns="0" rIns="0" bIns="0" numCol="1" anchor="ctr" anchorCtr="0" compatLnSpc="1">
            <a:prstTxWarp prst="textNoShape">
              <a:avLst/>
            </a:prstTxWarp>
          </a:bodyPr>
          <a:lstStyle>
            <a:lvl1pPr defTabSz="958898">
              <a:defRPr sz="1000" b="1">
                <a:solidFill>
                  <a:schemeClr val="bg1"/>
                </a:solidFill>
                <a:latin typeface="Fujitsu Sans" panose="020B0404060202020204" pitchFamily="34" charset="0"/>
              </a:defRPr>
            </a:lvl1pPr>
          </a:lstStyle>
          <a:p>
            <a:r>
              <a:rPr lang="en-US" altLang="ja-JP"/>
              <a:t>PAGE    </a:t>
            </a:r>
            <a:fld id="{08DF107D-060D-43D3-997D-8A34C269D30F}" type="slidenum">
              <a:rPr lang="en-US" altLang="ja-JP" smtClean="0"/>
              <a:pPr/>
              <a:t>‹#›</a:t>
            </a:fld>
            <a:endParaRPr lang="en-US" altLang="ja-JP" dirty="0"/>
          </a:p>
        </p:txBody>
      </p:sp>
      <p:sp>
        <p:nvSpPr>
          <p:cNvPr id="22" name="角丸四角形 21"/>
          <p:cNvSpPr/>
          <p:nvPr userDrawn="1"/>
        </p:nvSpPr>
        <p:spPr bwMode="gray">
          <a:xfrm>
            <a:off x="8670697" y="6635047"/>
            <a:ext cx="1176338" cy="150574"/>
          </a:xfrm>
          <a:prstGeom prst="roundRect">
            <a:avLst>
              <a:gd name="adj" fmla="val 50000"/>
            </a:avLst>
          </a:prstGeom>
          <a:solidFill>
            <a:schemeClr val="bg1"/>
          </a:solidFill>
          <a:ln w="19050"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800" b="1" kern="0" dirty="0">
                <a:solidFill>
                  <a:srgbClr val="C00000"/>
                </a:solidFill>
                <a:latin typeface="Fujitsu Sans" panose="020B0404060202020204" pitchFamily="34" charset="0"/>
                <a:ea typeface="Meiryo UI" panose="020B0604030504040204" pitchFamily="50" charset="-128"/>
              </a:rPr>
              <a:t> INTERNAL   USE  </a:t>
            </a:r>
            <a:r>
              <a:rPr kumimoji="1" lang="en-US" altLang="ja-JP" sz="800" b="1" kern="0" baseline="0" dirty="0">
                <a:solidFill>
                  <a:srgbClr val="C00000"/>
                </a:solidFill>
                <a:latin typeface="Fujitsu Sans" panose="020B0404060202020204" pitchFamily="34" charset="0"/>
                <a:ea typeface="Meiryo UI" panose="020B0604030504040204" pitchFamily="50" charset="-128"/>
              </a:rPr>
              <a:t> ONLY</a:t>
            </a:r>
            <a:endParaRPr kumimoji="1" lang="ja-JP" altLang="en-US" sz="800" b="1" kern="0" dirty="0">
              <a:solidFill>
                <a:srgbClr val="C00000"/>
              </a:solidFill>
              <a:latin typeface="Fujitsu Sans" panose="020B0404060202020204" pitchFamily="34" charset="0"/>
              <a:ea typeface="Meiryo UI" panose="020B0604030504040204" pitchFamily="50" charset="-128"/>
            </a:endParaRPr>
          </a:p>
        </p:txBody>
      </p:sp>
      <p:sp>
        <p:nvSpPr>
          <p:cNvPr id="4" name="円/楕円 3"/>
          <p:cNvSpPr/>
          <p:nvPr userDrawn="1"/>
        </p:nvSpPr>
        <p:spPr bwMode="gray">
          <a:xfrm>
            <a:off x="8708213" y="6667425"/>
            <a:ext cx="83161" cy="86606"/>
          </a:xfrm>
          <a:prstGeom prst="ellipse">
            <a:avLst/>
          </a:prstGeom>
          <a:solidFill>
            <a:schemeClr val="bg1"/>
          </a:solidFill>
          <a:ln w="12700"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Meiryo UI" panose="020B0604030504040204" pitchFamily="50" charset="-128"/>
              <a:ea typeface="Meiryo UI" panose="020B0604030504040204" pitchFamily="50" charset="-128"/>
            </a:endParaRPr>
          </a:p>
        </p:txBody>
      </p:sp>
      <p:cxnSp>
        <p:nvCxnSpPr>
          <p:cNvPr id="7" name="直線コネクタ 6"/>
          <p:cNvCxnSpPr>
            <a:stCxn id="4" idx="1"/>
            <a:endCxn id="4" idx="5"/>
          </p:cNvCxnSpPr>
          <p:nvPr userDrawn="1"/>
        </p:nvCxnSpPr>
        <p:spPr bwMode="auto">
          <a:xfrm>
            <a:off x="8720392" y="6680108"/>
            <a:ext cx="58803" cy="61240"/>
          </a:xfrm>
          <a:prstGeom prst="line">
            <a:avLst/>
          </a:prstGeom>
          <a:gradFill rotWithShape="0">
            <a:gsLst>
              <a:gs pos="0">
                <a:srgbClr val="FFFFFF"/>
              </a:gs>
              <a:gs pos="100000">
                <a:srgbClr val="CACAC7"/>
              </a:gs>
            </a:gsLst>
            <a:lin ang="5400000" scaled="1"/>
          </a:gra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4" name="角丸四角形 33"/>
          <p:cNvSpPr/>
          <p:nvPr userDrawn="1"/>
        </p:nvSpPr>
        <p:spPr bwMode="gray">
          <a:xfrm>
            <a:off x="6977349" y="6635047"/>
            <a:ext cx="1571617" cy="150574"/>
          </a:xfrm>
          <a:prstGeom prst="roundRect">
            <a:avLst>
              <a:gd name="adj" fmla="val 50000"/>
            </a:avLst>
          </a:prstGeom>
          <a:solidFill>
            <a:schemeClr val="bg1"/>
          </a:solidFill>
          <a:ln w="19050"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kumimoji="1" lang="en-US" altLang="ja-JP" sz="800" b="1" kern="0" dirty="0">
                <a:solidFill>
                  <a:srgbClr val="C00000"/>
                </a:solidFill>
                <a:latin typeface="Fujitsu Sans" panose="020B0404060202020204" pitchFamily="34" charset="0"/>
                <a:ea typeface="Meiryo UI" panose="020B0604030504040204" pitchFamily="50" charset="-128"/>
              </a:rPr>
              <a:t>Copyright 2018 FUJITSU LIMITED</a:t>
            </a:r>
          </a:p>
        </p:txBody>
      </p:sp>
    </p:spTree>
  </p:cSld>
  <p:clrMap bg1="lt1" tx1="dk1" bg2="lt2" tx2="dk2" accent1="accent1" accent2="accent2" accent3="accent3" accent4="accent4" accent5="accent5" accent6="accent6" hlink="hlink" folHlink="folHlink"/>
  <p:sldLayoutIdLst>
    <p:sldLayoutId id="2147483667" r:id="rId1"/>
    <p:sldLayoutId id="2147483670" r:id="rId2"/>
    <p:sldLayoutId id="2147483669" r:id="rId3"/>
    <p:sldLayoutId id="2147483671" r:id="rId4"/>
    <p:sldLayoutId id="2147483664" r:id="rId5"/>
  </p:sldLayoutIdLst>
  <p:timing>
    <p:tnLst>
      <p:par>
        <p:cTn id="1" dur="indefinite" restart="never" nodeType="tmRoot"/>
      </p:par>
    </p:tnLst>
  </p:timing>
  <p:hf hdr="0"/>
  <p:txStyles>
    <p:titleStyle>
      <a:lvl1pPr algn="l" defTabSz="958898" rtl="0" fontAlgn="ctr">
        <a:spcBef>
          <a:spcPct val="0"/>
        </a:spcBef>
        <a:spcAft>
          <a:spcPct val="0"/>
        </a:spcAft>
        <a:defRPr kumimoji="1" sz="3200" b="0" baseline="0">
          <a:solidFill>
            <a:schemeClr val="tx1"/>
          </a:solidFill>
          <a:latin typeface="Fujitsu Sans" panose="020B0404060202020204" pitchFamily="34" charset="0"/>
          <a:ea typeface="Meiryo UI" panose="020B0604030504040204" pitchFamily="50" charset="-128"/>
          <a:cs typeface="Fujitsu Sans" panose="020B0404060202020204" pitchFamily="34" charset="0"/>
        </a:defRPr>
      </a:lvl1pPr>
      <a:lvl2pPr algn="l" defTabSz="958898" rtl="0" fontAlgn="ctr">
        <a:spcBef>
          <a:spcPct val="0"/>
        </a:spcBef>
        <a:spcAft>
          <a:spcPct val="0"/>
        </a:spcAft>
        <a:defRPr kumimoji="1">
          <a:solidFill>
            <a:schemeClr val="tx1"/>
          </a:solidFill>
          <a:latin typeface="Arial" charset="0"/>
          <a:ea typeface="ＭＳ Ｐゴシック" pitchFamily="50" charset="-128"/>
        </a:defRPr>
      </a:lvl2pPr>
      <a:lvl3pPr algn="l" defTabSz="958898" rtl="0" fontAlgn="ctr">
        <a:spcBef>
          <a:spcPct val="0"/>
        </a:spcBef>
        <a:spcAft>
          <a:spcPct val="0"/>
        </a:spcAft>
        <a:defRPr kumimoji="1">
          <a:solidFill>
            <a:schemeClr val="tx1"/>
          </a:solidFill>
          <a:latin typeface="Arial" charset="0"/>
          <a:ea typeface="ＭＳ Ｐゴシック" pitchFamily="50" charset="-128"/>
        </a:defRPr>
      </a:lvl3pPr>
      <a:lvl4pPr algn="l" defTabSz="958898" rtl="0" fontAlgn="ctr">
        <a:spcBef>
          <a:spcPct val="0"/>
        </a:spcBef>
        <a:spcAft>
          <a:spcPct val="0"/>
        </a:spcAft>
        <a:defRPr kumimoji="1">
          <a:solidFill>
            <a:schemeClr val="tx1"/>
          </a:solidFill>
          <a:latin typeface="Arial" charset="0"/>
          <a:ea typeface="ＭＳ Ｐゴシック" pitchFamily="50" charset="-128"/>
        </a:defRPr>
      </a:lvl4pPr>
      <a:lvl5pPr algn="l" defTabSz="958898" rtl="0" fontAlgn="ctr">
        <a:spcBef>
          <a:spcPct val="0"/>
        </a:spcBef>
        <a:spcAft>
          <a:spcPct val="0"/>
        </a:spcAft>
        <a:defRPr kumimoji="1">
          <a:solidFill>
            <a:schemeClr val="tx1"/>
          </a:solidFill>
          <a:latin typeface="Arial" charset="0"/>
          <a:ea typeface="ＭＳ Ｐゴシック" pitchFamily="50" charset="-128"/>
        </a:defRPr>
      </a:lvl5pPr>
      <a:lvl6pPr marL="457224" algn="l" defTabSz="958898" rtl="0" fontAlgn="ctr">
        <a:spcBef>
          <a:spcPct val="0"/>
        </a:spcBef>
        <a:spcAft>
          <a:spcPct val="0"/>
        </a:spcAft>
        <a:defRPr kumimoji="1">
          <a:solidFill>
            <a:schemeClr val="tx1"/>
          </a:solidFill>
          <a:latin typeface="Arial" charset="0"/>
          <a:ea typeface="ＭＳ Ｐゴシック" pitchFamily="50" charset="-128"/>
        </a:defRPr>
      </a:lvl6pPr>
      <a:lvl7pPr marL="914446" algn="l" defTabSz="958898" rtl="0" fontAlgn="ctr">
        <a:spcBef>
          <a:spcPct val="0"/>
        </a:spcBef>
        <a:spcAft>
          <a:spcPct val="0"/>
        </a:spcAft>
        <a:defRPr kumimoji="1">
          <a:solidFill>
            <a:schemeClr val="tx1"/>
          </a:solidFill>
          <a:latin typeface="Arial" charset="0"/>
          <a:ea typeface="ＭＳ Ｐゴシック" pitchFamily="50" charset="-128"/>
        </a:defRPr>
      </a:lvl7pPr>
      <a:lvl8pPr marL="1371668" algn="l" defTabSz="958898" rtl="0" fontAlgn="ctr">
        <a:spcBef>
          <a:spcPct val="0"/>
        </a:spcBef>
        <a:spcAft>
          <a:spcPct val="0"/>
        </a:spcAft>
        <a:defRPr kumimoji="1">
          <a:solidFill>
            <a:schemeClr val="tx1"/>
          </a:solidFill>
          <a:latin typeface="Arial" charset="0"/>
          <a:ea typeface="ＭＳ Ｐゴシック" pitchFamily="50" charset="-128"/>
        </a:defRPr>
      </a:lvl8pPr>
      <a:lvl9pPr marL="1828892" algn="l" defTabSz="958898" rtl="0" fontAlgn="ctr">
        <a:spcBef>
          <a:spcPct val="0"/>
        </a:spcBef>
        <a:spcAft>
          <a:spcPct val="0"/>
        </a:spcAft>
        <a:defRPr kumimoji="1">
          <a:solidFill>
            <a:schemeClr val="tx1"/>
          </a:solidFill>
          <a:latin typeface="Arial" charset="0"/>
          <a:ea typeface="ＭＳ Ｐゴシック" pitchFamily="50" charset="-128"/>
        </a:defRPr>
      </a:lvl9pPr>
    </p:titleStyle>
    <p:bodyStyle>
      <a:lvl1pPr marL="179398" indent="-179398"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361968" indent="-171459"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2pPr>
      <a:lvl3pPr marL="449285" indent="-179398"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3pPr>
      <a:lvl4pPr marL="393720" algn="l" defTabSz="958898" rtl="0" fontAlgn="ctr">
        <a:lnSpc>
          <a:spcPct val="110000"/>
        </a:lnSpc>
        <a:spcBef>
          <a:spcPct val="10000"/>
        </a:spcBef>
        <a:spcAft>
          <a:spcPct val="10000"/>
        </a:spcAft>
        <a:buClr>
          <a:schemeClr val="tx1"/>
        </a:buCl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90649"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p:bodyStyle>
    <p:otherStyle>
      <a:defPPr>
        <a:defRPr lang="ja-JP"/>
      </a:defPPr>
      <a:lvl1pPr marL="0" algn="l" defTabSz="914446" rtl="0" eaLnBrk="1" latinLnBrk="0" hangingPunct="1">
        <a:defRPr kumimoji="1" sz="1800" kern="1200">
          <a:solidFill>
            <a:schemeClr val="tx1"/>
          </a:solidFill>
          <a:latin typeface="+mn-lt"/>
          <a:ea typeface="+mn-ea"/>
          <a:cs typeface="+mn-cs"/>
        </a:defRPr>
      </a:lvl1pPr>
      <a:lvl2pPr marL="457224" algn="l" defTabSz="914446" rtl="0" eaLnBrk="1" latinLnBrk="0" hangingPunct="1">
        <a:defRPr kumimoji="1" sz="1800" kern="1200">
          <a:solidFill>
            <a:schemeClr val="tx1"/>
          </a:solidFill>
          <a:latin typeface="+mn-lt"/>
          <a:ea typeface="+mn-ea"/>
          <a:cs typeface="+mn-cs"/>
        </a:defRPr>
      </a:lvl2pPr>
      <a:lvl3pPr marL="914446" algn="l" defTabSz="914446" rtl="0" eaLnBrk="1" latinLnBrk="0" hangingPunct="1">
        <a:defRPr kumimoji="1" sz="1800" kern="1200">
          <a:solidFill>
            <a:schemeClr val="tx1"/>
          </a:solidFill>
          <a:latin typeface="+mn-lt"/>
          <a:ea typeface="+mn-ea"/>
          <a:cs typeface="+mn-cs"/>
        </a:defRPr>
      </a:lvl3pPr>
      <a:lvl4pPr marL="1371668" algn="l" defTabSz="914446" rtl="0" eaLnBrk="1" latinLnBrk="0" hangingPunct="1">
        <a:defRPr kumimoji="1" sz="1800" kern="1200">
          <a:solidFill>
            <a:schemeClr val="tx1"/>
          </a:solidFill>
          <a:latin typeface="+mn-lt"/>
          <a:ea typeface="+mn-ea"/>
          <a:cs typeface="+mn-cs"/>
        </a:defRPr>
      </a:lvl4pPr>
      <a:lvl5pPr marL="1828892" algn="l" defTabSz="914446" rtl="0" eaLnBrk="1" latinLnBrk="0" hangingPunct="1">
        <a:defRPr kumimoji="1" sz="1800" kern="1200">
          <a:solidFill>
            <a:schemeClr val="tx1"/>
          </a:solidFill>
          <a:latin typeface="+mn-lt"/>
          <a:ea typeface="+mn-ea"/>
          <a:cs typeface="+mn-cs"/>
        </a:defRPr>
      </a:lvl5pPr>
      <a:lvl6pPr marL="2286114" algn="l" defTabSz="914446" rtl="0" eaLnBrk="1" latinLnBrk="0" hangingPunct="1">
        <a:defRPr kumimoji="1" sz="1800" kern="1200">
          <a:solidFill>
            <a:schemeClr val="tx1"/>
          </a:solidFill>
          <a:latin typeface="+mn-lt"/>
          <a:ea typeface="+mn-ea"/>
          <a:cs typeface="+mn-cs"/>
        </a:defRPr>
      </a:lvl6pPr>
      <a:lvl7pPr marL="2743337" algn="l" defTabSz="914446" rtl="0" eaLnBrk="1" latinLnBrk="0" hangingPunct="1">
        <a:defRPr kumimoji="1" sz="1800" kern="1200">
          <a:solidFill>
            <a:schemeClr val="tx1"/>
          </a:solidFill>
          <a:latin typeface="+mn-lt"/>
          <a:ea typeface="+mn-ea"/>
          <a:cs typeface="+mn-cs"/>
        </a:defRPr>
      </a:lvl7pPr>
      <a:lvl8pPr marL="3200560" algn="l" defTabSz="914446" rtl="0" eaLnBrk="1" latinLnBrk="0" hangingPunct="1">
        <a:defRPr kumimoji="1" sz="1800" kern="1200">
          <a:solidFill>
            <a:schemeClr val="tx1"/>
          </a:solidFill>
          <a:latin typeface="+mn-lt"/>
          <a:ea typeface="+mn-ea"/>
          <a:cs typeface="+mn-cs"/>
        </a:defRPr>
      </a:lvl8pPr>
      <a:lvl9pPr marL="3657782" algn="l" defTabSz="914446"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image" Target="../media/image10.tmp"/><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5.tmp"/><Relationship Id="rId7" Type="http://schemas.openxmlformats.org/officeDocument/2006/relationships/image" Target="../media/image4.png"/><Relationship Id="rId12" Type="http://schemas.openxmlformats.org/officeDocument/2006/relationships/image" Target="../media/image20.png"/><Relationship Id="rId2" Type="http://schemas.openxmlformats.org/officeDocument/2006/relationships/notesSlide" Target="../notesSlides/notesSlide96.xm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image" Target="../media/image19.jpeg"/><Relationship Id="rId5" Type="http://schemas.openxmlformats.org/officeDocument/2006/relationships/image" Target="../media/image2.png"/><Relationship Id="rId10" Type="http://schemas.openxmlformats.org/officeDocument/2006/relationships/image" Target="../media/image13.png"/><Relationship Id="rId4" Type="http://schemas.openxmlformats.org/officeDocument/2006/relationships/image" Target="../media/image16.tmp"/><Relationship Id="rId9" Type="http://schemas.openxmlformats.org/officeDocument/2006/relationships/image" Target="../media/image18.png"/></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err="1"/>
              <a:t>DADock</a:t>
            </a:r>
            <a:r>
              <a:rPr kumimoji="1" lang="en-US" altLang="ja-JP" dirty="0"/>
              <a:t> Bootcamp for Developers</a:t>
            </a:r>
            <a:endParaRPr kumimoji="1" lang="ja-JP" altLang="en-US" dirty="0"/>
          </a:p>
        </p:txBody>
      </p:sp>
      <p:sp>
        <p:nvSpPr>
          <p:cNvPr id="5" name="テキスト プレースホルダー 4"/>
          <p:cNvSpPr>
            <a:spLocks noGrp="1"/>
          </p:cNvSpPr>
          <p:nvPr>
            <p:ph type="body" sz="quarter" idx="10"/>
          </p:nvPr>
        </p:nvSpPr>
        <p:spPr/>
        <p:txBody>
          <a:bodyPr/>
          <a:lstStyle/>
          <a:p>
            <a:r>
              <a:rPr lang="en-US" altLang="ja-JP" sz="3200" b="1" dirty="0" smtClean="0">
                <a:latin typeface="Fujitsu Sans"/>
              </a:rPr>
              <a:t>Automated </a:t>
            </a:r>
            <a:r>
              <a:rPr lang="en-US" altLang="ja-JP" sz="3200" b="1" dirty="0" smtClean="0">
                <a:solidFill>
                  <a:srgbClr val="FF0000"/>
                </a:solidFill>
                <a:latin typeface="Fujitsu Sans"/>
              </a:rPr>
              <a:t>Deployment</a:t>
            </a:r>
            <a:r>
              <a:rPr lang="en-US" altLang="ja-JP" sz="3200" b="1" dirty="0" smtClean="0">
                <a:latin typeface="Fujitsu Sans"/>
              </a:rPr>
              <a:t> Primer</a:t>
            </a:r>
            <a:r>
              <a:rPr lang="en-US" altLang="ja-JP" sz="3200" b="1" dirty="0">
                <a:solidFill>
                  <a:srgbClr val="FF0000"/>
                </a:solidFill>
                <a:latin typeface="Fujitsu Sans"/>
              </a:rPr>
              <a:t/>
            </a:r>
            <a:br>
              <a:rPr lang="en-US" altLang="ja-JP" sz="3200" b="1" dirty="0">
                <a:solidFill>
                  <a:srgbClr val="FF0000"/>
                </a:solidFill>
                <a:latin typeface="Fujitsu Sans"/>
              </a:rPr>
            </a:br>
            <a:r>
              <a:rPr lang="en-US" altLang="ja-JP" sz="3200" b="1" dirty="0" smtClean="0">
                <a:solidFill>
                  <a:srgbClr val="FF0000"/>
                </a:solidFill>
                <a:latin typeface="Fujitsu Sans"/>
              </a:rPr>
              <a:t>(</a:t>
            </a:r>
            <a:r>
              <a:rPr lang="en-US" altLang="ja-JP" sz="3200" b="1" dirty="0">
                <a:solidFill>
                  <a:srgbClr val="FF0000"/>
                </a:solidFill>
                <a:latin typeface="Fujitsu Sans"/>
              </a:rPr>
              <a:t>with Ansible</a:t>
            </a:r>
            <a:r>
              <a:rPr lang="en-US" altLang="ja-JP" sz="3200" b="1" dirty="0" smtClean="0">
                <a:solidFill>
                  <a:srgbClr val="FF0000"/>
                </a:solidFill>
                <a:latin typeface="Fujitsu Sans"/>
              </a:rPr>
              <a:t>)</a:t>
            </a:r>
          </a:p>
        </p:txBody>
      </p:sp>
      <p:sp>
        <p:nvSpPr>
          <p:cNvPr id="6" name="テキスト プレースホルダー 5"/>
          <p:cNvSpPr>
            <a:spLocks noGrp="1"/>
          </p:cNvSpPr>
          <p:nvPr>
            <p:ph type="body" sz="quarter" idx="11"/>
          </p:nvPr>
        </p:nvSpPr>
        <p:spPr>
          <a:xfrm>
            <a:off x="6124575" y="5124450"/>
            <a:ext cx="3603107" cy="957057"/>
          </a:xfrm>
        </p:spPr>
        <p:txBody>
          <a:bodyPr/>
          <a:lstStyle/>
          <a:p>
            <a:r>
              <a:rPr kumimoji="1" lang="en-US" altLang="ja-JP" dirty="0"/>
              <a:t>Service Technology Unit</a:t>
            </a:r>
            <a:br>
              <a:rPr kumimoji="1" lang="en-US" altLang="ja-JP" dirty="0"/>
            </a:br>
            <a:r>
              <a:rPr kumimoji="1" lang="en-US" altLang="ja-JP" dirty="0"/>
              <a:t>Field Engagement Div.</a:t>
            </a:r>
            <a:br>
              <a:rPr kumimoji="1" lang="en-US" altLang="ja-JP" dirty="0"/>
            </a:br>
            <a:r>
              <a:rPr kumimoji="1" lang="en-US" altLang="ja-JP" dirty="0"/>
              <a:t>Hiroaki Kobayashi</a:t>
            </a:r>
          </a:p>
        </p:txBody>
      </p:sp>
    </p:spTree>
    <p:extLst>
      <p:ext uri="{BB962C8B-B14F-4D97-AF65-F5344CB8AC3E}">
        <p14:creationId xmlns:p14="http://schemas.microsoft.com/office/powerpoint/2010/main" val="9896070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Ansible</a:t>
            </a:r>
            <a:endParaRPr kumimoji="1"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b="1" dirty="0">
                <a:ea typeface="Meiryo UI" panose="020B0604030504040204" pitchFamily="50" charset="-128"/>
                <a:cs typeface="Meiryo UI" panose="020B0604030504040204" pitchFamily="50" charset="-128"/>
              </a:rPr>
              <a:t>Auto-deployment: Definition</a:t>
            </a:r>
            <a:endParaRPr lang="ja-JP" altLang="en-US" sz="1800" b="1" dirty="0">
              <a:ea typeface="Meiryo UI" panose="020B0604030504040204" pitchFamily="50" charset="-128"/>
              <a:cs typeface="Meiryo UI" panose="020B0604030504040204" pitchFamily="50" charset="-128"/>
            </a:endParaRPr>
          </a:p>
        </p:txBody>
      </p:sp>
      <p:sp>
        <p:nvSpPr>
          <p:cNvPr id="5" name="角丸四角形 4"/>
          <p:cNvSpPr/>
          <p:nvPr/>
        </p:nvSpPr>
        <p:spPr bwMode="gray">
          <a:xfrm>
            <a:off x="183916" y="1158994"/>
            <a:ext cx="9295364" cy="1150681"/>
          </a:xfrm>
          <a:prstGeom prst="roundRect">
            <a:avLst>
              <a:gd name="adj" fmla="val 12052"/>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lvl="0" algn="l"/>
            <a:r>
              <a:rPr lang="en-US" altLang="ja-JP" sz="1800" dirty="0" smtClean="0">
                <a:latin typeface="Fujitsu Sans" panose="020B0404060202020204" pitchFamily="34" charset="0"/>
                <a:ea typeface="Meiryo UI" panose="020B0604030504040204" pitchFamily="50" charset="-128"/>
              </a:rPr>
              <a:t>Tool for automating configuration management. </a:t>
            </a:r>
          </a:p>
          <a:p>
            <a:pPr algn="l"/>
            <a:r>
              <a:rPr lang="en-US" altLang="ja-JP" sz="1800" dirty="0">
                <a:latin typeface="Fujitsu Sans" panose="020B0404060202020204" pitchFamily="34" charset="0"/>
                <a:ea typeface="Meiryo UI" panose="020B0604030504040204" pitchFamily="50" charset="-128"/>
              </a:rPr>
              <a:t>The methodology called </a:t>
            </a:r>
            <a:r>
              <a:rPr lang="en-US" altLang="ja-JP" sz="1800" b="1" dirty="0">
                <a:latin typeface="Fujitsu Sans" panose="020B0404060202020204" pitchFamily="34" charset="0"/>
                <a:ea typeface="Meiryo UI" panose="020B0604030504040204" pitchFamily="50" charset="-128"/>
              </a:rPr>
              <a:t>Infrastructure as Code </a:t>
            </a:r>
            <a:r>
              <a:rPr lang="en-US" altLang="ja-JP" sz="1800" dirty="0">
                <a:latin typeface="Fujitsu Sans" panose="020B0404060202020204" pitchFamily="34" charset="0"/>
                <a:ea typeface="Meiryo UI" panose="020B0604030504040204" pitchFamily="50" charset="-128"/>
              </a:rPr>
              <a:t>is utilized as </a:t>
            </a:r>
            <a:r>
              <a:rPr lang="en-US" altLang="ja-JP" sz="1800" dirty="0" err="1" smtClean="0">
                <a:latin typeface="Fujitsu Sans" panose="020B0404060202020204" pitchFamily="34" charset="0"/>
                <a:ea typeface="Meiryo UI" panose="020B0604030504040204" pitchFamily="50" charset="-128"/>
              </a:rPr>
              <a:t>Ansible’s</a:t>
            </a:r>
            <a:r>
              <a:rPr lang="en-US" altLang="ja-JP" sz="1800" dirty="0" smtClean="0">
                <a:latin typeface="Fujitsu Sans" panose="020B0404060202020204" pitchFamily="34" charset="0"/>
                <a:ea typeface="Meiryo UI" panose="020B0604030504040204" pitchFamily="50" charset="-128"/>
              </a:rPr>
              <a:t> method.</a:t>
            </a:r>
            <a:endParaRPr lang="ja-JP" altLang="en-US" sz="1800" dirty="0">
              <a:latin typeface="Fujitsu Sans" panose="020B0404060202020204" pitchFamily="34" charset="0"/>
              <a:ea typeface="Meiryo UI" panose="020B0604030504040204" pitchFamily="50" charset="-128"/>
            </a:endParaRPr>
          </a:p>
          <a:p>
            <a:pPr lvl="0" algn="l"/>
            <a:r>
              <a:rPr lang="en-US" altLang="ja-JP" sz="1800" dirty="0" smtClean="0">
                <a:latin typeface="Fujitsu Sans" panose="020B0404060202020204" pitchFamily="34" charset="0"/>
                <a:ea typeface="Meiryo UI" panose="020B0604030504040204" pitchFamily="50" charset="-128"/>
              </a:rPr>
              <a:t>If you talk about “Configuration Management”, it also has the broader &amp; restricted definition.</a:t>
            </a:r>
            <a:endParaRPr lang="ja-JP" altLang="en-US" sz="1800" dirty="0">
              <a:latin typeface="Fujitsu Sans" panose="020B0404060202020204" pitchFamily="34" charset="0"/>
              <a:ea typeface="Meiryo UI" panose="020B0604030504040204" pitchFamily="50" charset="-128"/>
            </a:endParaRPr>
          </a:p>
        </p:txBody>
      </p:sp>
      <p:sp>
        <p:nvSpPr>
          <p:cNvPr id="6" name="正方形/長方形 5">
            <a:extLst>
              <a:ext uri="{FF2B5EF4-FFF2-40B4-BE49-F238E27FC236}">
                <a16:creationId xmlns="" xmlns:a16="http://schemas.microsoft.com/office/drawing/2014/main" id="{150844AD-4FE2-4A52-A4A3-AA78CAEC4A85}"/>
              </a:ext>
            </a:extLst>
          </p:cNvPr>
          <p:cNvSpPr/>
          <p:nvPr/>
        </p:nvSpPr>
        <p:spPr bwMode="gray">
          <a:xfrm>
            <a:off x="627797" y="2849298"/>
            <a:ext cx="8851483" cy="833322"/>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smtClean="0">
                <a:latin typeface="+mj-lt"/>
              </a:rPr>
              <a:t>Process which builds/sets hardware &amp; software, modifies records in the specification &amp; contract and manages the status.</a:t>
            </a:r>
            <a:endParaRPr lang="ja-JP" altLang="en-US" sz="1800" dirty="0">
              <a:latin typeface="+mj-lt"/>
            </a:endParaRPr>
          </a:p>
        </p:txBody>
      </p:sp>
      <p:sp>
        <p:nvSpPr>
          <p:cNvPr id="7" name="正方形/長方形 6">
            <a:extLst>
              <a:ext uri="{FF2B5EF4-FFF2-40B4-BE49-F238E27FC236}">
                <a16:creationId xmlns="" xmlns:a16="http://schemas.microsoft.com/office/drawing/2014/main" id="{9B8EAA3B-8777-43E7-9A7C-EB659CE4F72B}"/>
              </a:ext>
            </a:extLst>
          </p:cNvPr>
          <p:cNvSpPr/>
          <p:nvPr/>
        </p:nvSpPr>
        <p:spPr bwMode="gray">
          <a:xfrm>
            <a:off x="627797" y="2429302"/>
            <a:ext cx="8851483" cy="441950"/>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400" b="1" kern="0" dirty="0" smtClean="0">
                <a:solidFill>
                  <a:schemeClr val="bg1"/>
                </a:solidFill>
                <a:latin typeface="Fujitsu Sans" panose="020B0404060202020204" pitchFamily="34" charset="0"/>
                <a:ea typeface="Meiryo UI" panose="020B0604030504040204" pitchFamily="50" charset="-128"/>
              </a:rPr>
              <a:t>Broader: Configuration Management of Entire IT Services</a:t>
            </a:r>
            <a:endParaRPr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8" name="正方形/長方形 7">
            <a:extLst>
              <a:ext uri="{FF2B5EF4-FFF2-40B4-BE49-F238E27FC236}">
                <a16:creationId xmlns="" xmlns:a16="http://schemas.microsoft.com/office/drawing/2014/main" id="{150844AD-4FE2-4A52-A4A3-AA78CAEC4A85}"/>
              </a:ext>
            </a:extLst>
          </p:cNvPr>
          <p:cNvSpPr/>
          <p:nvPr/>
        </p:nvSpPr>
        <p:spPr bwMode="gray">
          <a:xfrm>
            <a:off x="627797" y="4216346"/>
            <a:ext cx="8851483" cy="833322"/>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smtClean="0">
                <a:latin typeface="+mj-lt"/>
              </a:rPr>
              <a:t>Process which sets a device to bring it to its final state and manages the status.</a:t>
            </a:r>
            <a:endParaRPr lang="ja-JP" altLang="en-US" sz="1800" dirty="0">
              <a:latin typeface="+mj-lt"/>
            </a:endParaRPr>
          </a:p>
        </p:txBody>
      </p:sp>
      <p:sp>
        <p:nvSpPr>
          <p:cNvPr id="9" name="正方形/長方形 8">
            <a:extLst>
              <a:ext uri="{FF2B5EF4-FFF2-40B4-BE49-F238E27FC236}">
                <a16:creationId xmlns="" xmlns:a16="http://schemas.microsoft.com/office/drawing/2014/main" id="{9B8EAA3B-8777-43E7-9A7C-EB659CE4F72B}"/>
              </a:ext>
            </a:extLst>
          </p:cNvPr>
          <p:cNvSpPr/>
          <p:nvPr/>
        </p:nvSpPr>
        <p:spPr bwMode="gray">
          <a:xfrm>
            <a:off x="627797" y="3796350"/>
            <a:ext cx="8851483" cy="441950"/>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400" b="1" kern="0" dirty="0" smtClean="0">
                <a:solidFill>
                  <a:schemeClr val="bg1"/>
                </a:solidFill>
                <a:latin typeface="Fujitsu Sans" panose="020B0404060202020204" pitchFamily="34" charset="0"/>
                <a:ea typeface="Meiryo UI" panose="020B0604030504040204" pitchFamily="50" charset="-128"/>
              </a:rPr>
              <a:t>Restricted: Configuration Management of Operation</a:t>
            </a:r>
            <a:endParaRPr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10" name="角丸四角形 9"/>
          <p:cNvSpPr/>
          <p:nvPr/>
        </p:nvSpPr>
        <p:spPr bwMode="gray">
          <a:xfrm>
            <a:off x="183916" y="5186150"/>
            <a:ext cx="9295364" cy="1348626"/>
          </a:xfrm>
          <a:prstGeom prst="roundRect">
            <a:avLst>
              <a:gd name="adj" fmla="val 12052"/>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lvl="0" algn="l"/>
            <a:endParaRPr lang="en-US" altLang="ja-JP" dirty="0" smtClean="0">
              <a:latin typeface="Fujitsu Sans" panose="020B0404060202020204" pitchFamily="34" charset="0"/>
              <a:ea typeface="Meiryo UI" panose="020B0604030504040204" pitchFamily="50" charset="-128"/>
            </a:endParaRPr>
          </a:p>
          <a:p>
            <a:pPr lvl="0" algn="l"/>
            <a:r>
              <a:rPr lang="en-US" altLang="ja-JP" dirty="0" smtClean="0">
                <a:latin typeface="Fujitsu Sans" panose="020B0404060202020204" pitchFamily="34" charset="0"/>
                <a:ea typeface="Meiryo UI" panose="020B0604030504040204" pitchFamily="50" charset="-128"/>
              </a:rPr>
              <a:t>Here, the restricted view of Configuration Management mainly targets the area of Ansible.</a:t>
            </a:r>
            <a:endParaRPr lang="ja-JP" altLang="en-US" dirty="0">
              <a:latin typeface="Fujitsu Sans" panose="020B0404060202020204" pitchFamily="34" charset="0"/>
              <a:ea typeface="Meiryo UI" panose="020B0604030504040204" pitchFamily="50" charset="-128"/>
            </a:endParaRPr>
          </a:p>
          <a:p>
            <a:pPr lvl="0" algn="l"/>
            <a:r>
              <a:rPr lang="en-US" altLang="ja-JP" b="1" dirty="0" smtClean="0">
                <a:latin typeface="Fujitsu Sans" panose="020B0404060202020204" pitchFamily="34" charset="0"/>
                <a:ea typeface="Meiryo UI" panose="020B0604030504040204" pitchFamily="50" charset="-128"/>
              </a:rPr>
              <a:t>Roughly speaking</a:t>
            </a:r>
            <a:r>
              <a:rPr lang="en-US" altLang="ja-JP" dirty="0" smtClean="0">
                <a:latin typeface="Fujitsu Sans" panose="020B0404060202020204" pitchFamily="34" charset="0"/>
                <a:ea typeface="Meiryo UI" panose="020B0604030504040204" pitchFamily="50" charset="-128"/>
              </a:rPr>
              <a:t>, the broader view includes management of device/s (incl. software) until maintenance of documents.</a:t>
            </a:r>
            <a:endParaRPr lang="ja-JP" altLang="en-US" dirty="0">
              <a:latin typeface="Fujitsu Sans" panose="020B0404060202020204" pitchFamily="34" charset="0"/>
              <a:ea typeface="Meiryo UI" panose="020B0604030504040204" pitchFamily="50" charset="-128"/>
            </a:endParaRPr>
          </a:p>
          <a:p>
            <a:pPr lvl="0" algn="l"/>
            <a:r>
              <a:rPr lang="en-US" altLang="ja-JP" dirty="0" smtClean="0">
                <a:latin typeface="Fujitsu Sans" panose="020B0404060202020204" pitchFamily="34" charset="0"/>
                <a:ea typeface="Meiryo UI" panose="020B0604030504040204" pitchFamily="50" charset="-128"/>
              </a:rPr>
              <a:t>Meanwhile, the work of the restricted view of configuration </a:t>
            </a:r>
            <a:r>
              <a:rPr lang="en-US" altLang="ja-JP" dirty="0">
                <a:latin typeface="Fujitsu Sans" panose="020B0404060202020204" pitchFamily="34" charset="0"/>
                <a:ea typeface="Meiryo UI" panose="020B0604030504040204" pitchFamily="50" charset="-128"/>
              </a:rPr>
              <a:t>management is </a:t>
            </a:r>
            <a:r>
              <a:rPr lang="en-US" altLang="ja-JP" dirty="0" smtClean="0">
                <a:latin typeface="Fujitsu Sans" panose="020B0404060202020204" pitchFamily="34" charset="0"/>
                <a:ea typeface="Meiryo UI" panose="020B0604030504040204" pitchFamily="50" charset="-128"/>
              </a:rPr>
              <a:t>to bring the device/s </a:t>
            </a:r>
            <a:r>
              <a:rPr lang="en-US" altLang="ja-JP" dirty="0">
                <a:latin typeface="Fujitsu Sans" panose="020B0404060202020204" pitchFamily="34" charset="0"/>
                <a:ea typeface="Meiryo UI" panose="020B0604030504040204" pitchFamily="50" charset="-128"/>
              </a:rPr>
              <a:t>(incl. software) </a:t>
            </a:r>
            <a:endParaRPr lang="en-US" altLang="ja-JP" dirty="0" smtClean="0">
              <a:latin typeface="Fujitsu Sans" panose="020B0404060202020204" pitchFamily="34" charset="0"/>
              <a:ea typeface="Meiryo UI" panose="020B0604030504040204" pitchFamily="50" charset="-128"/>
            </a:endParaRPr>
          </a:p>
          <a:p>
            <a:pPr lvl="0" algn="l"/>
            <a:r>
              <a:rPr lang="en-US" altLang="ja-JP" dirty="0" smtClean="0">
                <a:latin typeface="Fujitsu Sans" panose="020B0404060202020204" pitchFamily="34" charset="0"/>
                <a:ea typeface="Meiryo UI" panose="020B0604030504040204" pitchFamily="50" charset="-128"/>
              </a:rPr>
              <a:t>to its desired status (e.g.  running applications).</a:t>
            </a:r>
            <a:endParaRPr lang="en-US" altLang="ja-JP" dirty="0">
              <a:latin typeface="Fujitsu Sans" panose="020B0404060202020204" pitchFamily="34" charset="0"/>
              <a:ea typeface="Meiryo UI" panose="020B0604030504040204" pitchFamily="50" charset="-128"/>
            </a:endParaRPr>
          </a:p>
          <a:p>
            <a:pPr lvl="0" algn="l"/>
            <a:endParaRPr lang="ja-JP" altLang="en-US" dirty="0">
              <a:latin typeface="Fujitsu Sans" panose="020B0404060202020204" pitchFamily="34" charset="0"/>
              <a:ea typeface="Meiryo UI" panose="020B0604030504040204" pitchFamily="50" charset="-128"/>
            </a:endParaRPr>
          </a:p>
        </p:txBody>
      </p:sp>
      <p:sp>
        <p:nvSpPr>
          <p:cNvPr id="13" name="スライド番号プレースホルダー 12"/>
          <p:cNvSpPr>
            <a:spLocks noGrp="1"/>
          </p:cNvSpPr>
          <p:nvPr>
            <p:ph type="sldNum" sz="quarter" idx="10"/>
          </p:nvPr>
        </p:nvSpPr>
        <p:spPr/>
        <p:txBody>
          <a:bodyPr/>
          <a:lstStyle/>
          <a:p>
            <a:r>
              <a:rPr lang="en-US" altLang="ja-JP" smtClean="0"/>
              <a:t>PAGE    </a:t>
            </a:r>
            <a:fld id="{08DF107D-060D-43D3-997D-8A34C269D30F}" type="slidenum">
              <a:rPr lang="en-US" altLang="ja-JP" smtClean="0"/>
              <a:pPr/>
              <a:t>9</a:t>
            </a:fld>
            <a:endParaRPr lang="en-US" altLang="ja-JP" dirty="0"/>
          </a:p>
        </p:txBody>
      </p:sp>
    </p:spTree>
    <p:extLst>
      <p:ext uri="{BB962C8B-B14F-4D97-AF65-F5344CB8AC3E}">
        <p14:creationId xmlns:p14="http://schemas.microsoft.com/office/powerpoint/2010/main" val="4103320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Background of Ansible</a:t>
            </a:r>
            <a:endParaRPr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b="1" dirty="0">
                <a:ea typeface="Meiryo UI" panose="020B0604030504040204" pitchFamily="50" charset="-128"/>
                <a:cs typeface="Meiryo UI" panose="020B0604030504040204" pitchFamily="50" charset="-128"/>
              </a:rPr>
              <a:t>Auto-deployment: Definition</a:t>
            </a:r>
            <a:endParaRPr lang="ja-JP" altLang="en-US" sz="1800" b="1" dirty="0">
              <a:ea typeface="Meiryo UI" panose="020B0604030504040204" pitchFamily="50" charset="-128"/>
              <a:cs typeface="Meiryo UI" panose="020B0604030504040204" pitchFamily="50" charset="-128"/>
            </a:endParaRPr>
          </a:p>
        </p:txBody>
      </p:sp>
      <p:sp>
        <p:nvSpPr>
          <p:cNvPr id="5" name="正方形/長方形 4">
            <a:extLst>
              <a:ext uri="{FF2B5EF4-FFF2-40B4-BE49-F238E27FC236}">
                <a16:creationId xmlns="" xmlns:a16="http://schemas.microsoft.com/office/drawing/2014/main" id="{150844AD-4FE2-4A52-A4A3-AA78CAEC4A85}"/>
              </a:ext>
            </a:extLst>
          </p:cNvPr>
          <p:cNvSpPr/>
          <p:nvPr/>
        </p:nvSpPr>
        <p:spPr bwMode="gray">
          <a:xfrm>
            <a:off x="170935" y="1388985"/>
            <a:ext cx="9450737" cy="1013019"/>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dirty="0" smtClean="0">
                <a:latin typeface="+mj-lt"/>
              </a:rPr>
              <a:t>From the start, there have been demands to have flexible IT systems that can rapidly </a:t>
            </a:r>
            <a:r>
              <a:rPr lang="en-US" altLang="ja-JP" dirty="0">
                <a:latin typeface="+mj-lt"/>
              </a:rPr>
              <a:t>support to both the changes in external environment such as the market, </a:t>
            </a:r>
            <a:r>
              <a:rPr lang="en-US" altLang="ja-JP" dirty="0" smtClean="0">
                <a:latin typeface="+mj-lt"/>
              </a:rPr>
              <a:t>legislation and internal environment changes in the domain of recent B2B or Core systems from the world of B2C .</a:t>
            </a:r>
          </a:p>
          <a:p>
            <a:pPr algn="l"/>
            <a:r>
              <a:rPr lang="en-US" altLang="ja-JP" dirty="0" smtClean="0">
                <a:latin typeface="+mj-lt"/>
              </a:rPr>
              <a:t>Cloud technology developments have advanced in order to build platforms that can support these demands.</a:t>
            </a:r>
            <a:endParaRPr lang="ja-JP" altLang="en-US" dirty="0">
              <a:latin typeface="+mj-lt"/>
            </a:endParaRPr>
          </a:p>
        </p:txBody>
      </p:sp>
      <p:sp>
        <p:nvSpPr>
          <p:cNvPr id="6" name="正方形/長方形 5">
            <a:extLst>
              <a:ext uri="{FF2B5EF4-FFF2-40B4-BE49-F238E27FC236}">
                <a16:creationId xmlns="" xmlns:a16="http://schemas.microsoft.com/office/drawing/2014/main" id="{9B8EAA3B-8777-43E7-9A7C-EB659CE4F72B}"/>
              </a:ext>
            </a:extLst>
          </p:cNvPr>
          <p:cNvSpPr/>
          <p:nvPr/>
        </p:nvSpPr>
        <p:spPr bwMode="gray">
          <a:xfrm>
            <a:off x="170935" y="968990"/>
            <a:ext cx="9450737" cy="441950"/>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Fujitsu Sans" panose="020B0404060202020204" pitchFamily="34" charset="0"/>
                <a:ea typeface="Meiryo UI" panose="020B0604030504040204" pitchFamily="50" charset="-128"/>
              </a:rPr>
              <a:t>Agility in the Business</a:t>
            </a:r>
            <a:endParaRPr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7" name="正方形/長方形 6">
            <a:extLst>
              <a:ext uri="{FF2B5EF4-FFF2-40B4-BE49-F238E27FC236}">
                <a16:creationId xmlns="" xmlns:a16="http://schemas.microsoft.com/office/drawing/2014/main" id="{150844AD-4FE2-4A52-A4A3-AA78CAEC4A85}"/>
              </a:ext>
            </a:extLst>
          </p:cNvPr>
          <p:cNvSpPr/>
          <p:nvPr/>
        </p:nvSpPr>
        <p:spPr bwMode="gray">
          <a:xfrm>
            <a:off x="170935" y="2884089"/>
            <a:ext cx="9450737" cy="1851679"/>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600" dirty="0" smtClean="0">
                <a:latin typeface="+mj-lt"/>
              </a:rPr>
              <a:t>Cloud Technology has the following features.</a:t>
            </a:r>
            <a:endParaRPr lang="ja-JP" altLang="en-US" sz="1600" dirty="0">
              <a:latin typeface="+mj-lt"/>
            </a:endParaRPr>
          </a:p>
          <a:p>
            <a:pPr marL="285750" indent="-285750" algn="l">
              <a:buFont typeface="Arial" panose="020B0604020202020204" pitchFamily="34" charset="0"/>
              <a:buChar char="•"/>
            </a:pPr>
            <a:r>
              <a:rPr lang="en-US" altLang="ja-JP" sz="1600" dirty="0" smtClean="0">
                <a:latin typeface="+mj-lt"/>
              </a:rPr>
              <a:t>Compared to physical servers, lifecycle of resources can be shortened (creating/deleting is easy)</a:t>
            </a:r>
            <a:endParaRPr lang="en-US" altLang="ja-JP" sz="1600" dirty="0">
              <a:latin typeface="+mj-lt"/>
            </a:endParaRPr>
          </a:p>
          <a:p>
            <a:pPr marL="285750" indent="-285750" algn="l">
              <a:buFont typeface="Arial" panose="020B0604020202020204" pitchFamily="34" charset="0"/>
              <a:buChar char="•"/>
            </a:pPr>
            <a:r>
              <a:rPr lang="en-US" altLang="ja-JP" sz="1600" dirty="0">
                <a:latin typeface="+mj-lt"/>
              </a:rPr>
              <a:t>Compared to physical servers</a:t>
            </a:r>
            <a:r>
              <a:rPr lang="en-US" altLang="ja-JP" sz="1600" dirty="0" smtClean="0">
                <a:latin typeface="+mj-lt"/>
              </a:rPr>
              <a:t>, changes in configuration can be done flexibly</a:t>
            </a:r>
            <a:endParaRPr lang="ja-JP" altLang="en-US" sz="1600" dirty="0">
              <a:latin typeface="+mj-lt"/>
            </a:endParaRPr>
          </a:p>
          <a:p>
            <a:pPr marL="742950" lvl="1" indent="-285750" algn="l">
              <a:buFont typeface="Arial" panose="020B0604020202020204" pitchFamily="34" charset="0"/>
              <a:buChar char="•"/>
            </a:pPr>
            <a:r>
              <a:rPr lang="en-US" altLang="ja-JP" sz="1600" dirty="0" smtClean="0">
                <a:latin typeface="+mj-lt"/>
              </a:rPr>
              <a:t>Easy to scale-out</a:t>
            </a:r>
            <a:endParaRPr lang="ja-JP" altLang="en-US" sz="1600" dirty="0">
              <a:latin typeface="+mj-lt"/>
            </a:endParaRPr>
          </a:p>
          <a:p>
            <a:pPr marL="742950" lvl="1" indent="-285750" algn="l">
              <a:buFont typeface="Arial" panose="020B0604020202020204" pitchFamily="34" charset="0"/>
              <a:buChar char="•"/>
            </a:pPr>
            <a:r>
              <a:rPr lang="en-US" altLang="ja-JP" sz="1600" dirty="0" smtClean="0">
                <a:latin typeface="+mj-lt"/>
              </a:rPr>
              <a:t>Easy to change configurations dynamically based on the load status</a:t>
            </a:r>
            <a:endParaRPr lang="ja-JP" altLang="en-US" sz="1600" dirty="0" smtClean="0">
              <a:latin typeface="+mj-lt"/>
            </a:endParaRPr>
          </a:p>
          <a:p>
            <a:pPr marL="285750" indent="-285750" algn="l">
              <a:buFont typeface="Arial" panose="020B0604020202020204" pitchFamily="34" charset="0"/>
              <a:buChar char="•"/>
            </a:pPr>
            <a:r>
              <a:rPr lang="en-US" altLang="ja-JP" sz="1600" dirty="0" smtClean="0">
                <a:latin typeface="+mj-lt"/>
              </a:rPr>
              <a:t>Stability is guaranteed not by improving the quality of each device, rather, is guaranteed by redundant configurations in multiple virtual machines. </a:t>
            </a:r>
            <a:endParaRPr lang="ja-JP" altLang="en-US" sz="1600" dirty="0">
              <a:latin typeface="+mj-lt"/>
            </a:endParaRPr>
          </a:p>
        </p:txBody>
      </p:sp>
      <p:sp>
        <p:nvSpPr>
          <p:cNvPr id="8" name="正方形/長方形 7">
            <a:extLst>
              <a:ext uri="{FF2B5EF4-FFF2-40B4-BE49-F238E27FC236}">
                <a16:creationId xmlns="" xmlns:a16="http://schemas.microsoft.com/office/drawing/2014/main" id="{9B8EAA3B-8777-43E7-9A7C-EB659CE4F72B}"/>
              </a:ext>
            </a:extLst>
          </p:cNvPr>
          <p:cNvSpPr/>
          <p:nvPr/>
        </p:nvSpPr>
        <p:spPr bwMode="gray">
          <a:xfrm>
            <a:off x="170935" y="2464094"/>
            <a:ext cx="9450737" cy="441950"/>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Fujitsu Sans" panose="020B0404060202020204" pitchFamily="34" charset="0"/>
                <a:ea typeface="Meiryo UI" panose="020B0604030504040204" pitchFamily="50" charset="-128"/>
              </a:rPr>
              <a:t>Cloud Support</a:t>
            </a:r>
            <a:endParaRPr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9" name="正方形/長方形 8">
            <a:extLst>
              <a:ext uri="{FF2B5EF4-FFF2-40B4-BE49-F238E27FC236}">
                <a16:creationId xmlns="" xmlns:a16="http://schemas.microsoft.com/office/drawing/2014/main" id="{150844AD-4FE2-4A52-A4A3-AA78CAEC4A85}"/>
              </a:ext>
            </a:extLst>
          </p:cNvPr>
          <p:cNvSpPr/>
          <p:nvPr/>
        </p:nvSpPr>
        <p:spPr bwMode="gray">
          <a:xfrm>
            <a:off x="170935" y="5258796"/>
            <a:ext cx="9450737" cy="1396960"/>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dirty="0" smtClean="0">
                <a:latin typeface="+mj-lt"/>
              </a:rPr>
              <a:t>To maximize the use of the above mentioned features, it is a must to “setup the configurations similarly in all devices at all the times &amp; in the same quality”.</a:t>
            </a:r>
            <a:endParaRPr lang="ja-JP" altLang="en-US" dirty="0">
              <a:latin typeface="+mj-lt"/>
            </a:endParaRPr>
          </a:p>
          <a:p>
            <a:pPr algn="l"/>
            <a:r>
              <a:rPr lang="en-US" altLang="ja-JP" dirty="0" smtClean="0">
                <a:latin typeface="+mj-lt"/>
              </a:rPr>
              <a:t>If this was done manually, there are risks in having inconveniences due to increase of man-hours and errors.</a:t>
            </a:r>
            <a:endParaRPr lang="ja-JP" altLang="en-US" dirty="0">
              <a:latin typeface="+mj-lt"/>
            </a:endParaRPr>
          </a:p>
          <a:p>
            <a:pPr algn="l"/>
            <a:r>
              <a:rPr lang="en-US" altLang="ja-JP" dirty="0" smtClean="0">
                <a:latin typeface="+mj-lt"/>
              </a:rPr>
              <a:t>It is </a:t>
            </a:r>
            <a:r>
              <a:rPr lang="en-US" altLang="ja-JP" dirty="0" err="1" smtClean="0">
                <a:latin typeface="+mj-lt"/>
              </a:rPr>
              <a:t>Ansible’s</a:t>
            </a:r>
            <a:r>
              <a:rPr lang="en-US" altLang="ja-JP" dirty="0" smtClean="0">
                <a:latin typeface="+mj-lt"/>
              </a:rPr>
              <a:t> role to solve this issue and to use Infrastructure </a:t>
            </a:r>
            <a:r>
              <a:rPr lang="en-US" altLang="ja-JP" dirty="0">
                <a:latin typeface="+mj-lt"/>
              </a:rPr>
              <a:t>as </a:t>
            </a:r>
            <a:r>
              <a:rPr lang="en-US" altLang="ja-JP" dirty="0" smtClean="0">
                <a:latin typeface="+mj-lt"/>
              </a:rPr>
              <a:t>Code as it’s method.</a:t>
            </a:r>
            <a:endParaRPr lang="ja-JP" altLang="en-US" dirty="0">
              <a:latin typeface="+mj-lt"/>
            </a:endParaRPr>
          </a:p>
        </p:txBody>
      </p:sp>
      <p:sp>
        <p:nvSpPr>
          <p:cNvPr id="10" name="正方形/長方形 9">
            <a:extLst>
              <a:ext uri="{FF2B5EF4-FFF2-40B4-BE49-F238E27FC236}">
                <a16:creationId xmlns="" xmlns:a16="http://schemas.microsoft.com/office/drawing/2014/main" id="{9B8EAA3B-8777-43E7-9A7C-EB659CE4F72B}"/>
              </a:ext>
            </a:extLst>
          </p:cNvPr>
          <p:cNvSpPr/>
          <p:nvPr/>
        </p:nvSpPr>
        <p:spPr bwMode="gray">
          <a:xfrm>
            <a:off x="170935" y="4816845"/>
            <a:ext cx="9450737" cy="441950"/>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Fujitsu Sans" panose="020B0404060202020204" pitchFamily="34" charset="0"/>
                <a:ea typeface="Meiryo UI" panose="020B0604030504040204" pitchFamily="50" charset="-128"/>
              </a:rPr>
              <a:t>Doing All Tasks Manually…</a:t>
            </a:r>
            <a:endParaRPr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13" name="スライド番号プレースホルダー 12"/>
          <p:cNvSpPr>
            <a:spLocks noGrp="1"/>
          </p:cNvSpPr>
          <p:nvPr>
            <p:ph type="sldNum" sz="quarter" idx="10"/>
          </p:nvPr>
        </p:nvSpPr>
        <p:spPr/>
        <p:txBody>
          <a:bodyPr/>
          <a:lstStyle/>
          <a:p>
            <a:r>
              <a:rPr lang="en-US" altLang="ja-JP" smtClean="0"/>
              <a:t>PAGE    </a:t>
            </a:r>
            <a:fld id="{08DF107D-060D-43D3-997D-8A34C269D30F}" type="slidenum">
              <a:rPr lang="en-US" altLang="ja-JP" smtClean="0"/>
              <a:pPr/>
              <a:t>10</a:t>
            </a:fld>
            <a:endParaRPr lang="en-US" altLang="ja-JP" dirty="0"/>
          </a:p>
        </p:txBody>
      </p:sp>
    </p:spTree>
    <p:extLst>
      <p:ext uri="{BB962C8B-B14F-4D97-AF65-F5344CB8AC3E}">
        <p14:creationId xmlns:p14="http://schemas.microsoft.com/office/powerpoint/2010/main" val="40882330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496274"/>
            <a:ext cx="4600575" cy="1536699"/>
          </a:xfrm>
        </p:spPr>
        <p:txBody>
          <a:bodyPr/>
          <a:lstStyle/>
          <a:p>
            <a:r>
              <a:rPr lang="en-US" altLang="ja-JP" dirty="0"/>
              <a:t>Infrastructure as Code</a:t>
            </a:r>
          </a:p>
        </p:txBody>
      </p:sp>
      <p:sp>
        <p:nvSpPr>
          <p:cNvPr id="3" name="テキスト プレースホルダー 2"/>
          <p:cNvSpPr>
            <a:spLocks noGrp="1"/>
          </p:cNvSpPr>
          <p:nvPr>
            <p:ph type="body" sz="quarter" idx="11"/>
          </p:nvPr>
        </p:nvSpPr>
        <p:spPr>
          <a:xfrm>
            <a:off x="5153026" y="2857214"/>
            <a:ext cx="4581526" cy="1536699"/>
          </a:xfrm>
        </p:spPr>
        <p:txBody>
          <a:bodyPr/>
          <a:lstStyle/>
          <a:p>
            <a:endParaRPr kumimoji="1" lang="ja-JP" altLang="en-US" dirty="0"/>
          </a:p>
        </p:txBody>
      </p:sp>
      <p:sp>
        <p:nvSpPr>
          <p:cNvPr id="5" name="Freeform 2907">
            <a:extLst>
              <a:ext uri="{FF2B5EF4-FFF2-40B4-BE49-F238E27FC236}">
                <a16:creationId xmlns="" xmlns:a16="http://schemas.microsoft.com/office/drawing/2014/main"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
        <p:nvSpPr>
          <p:cNvPr id="6" name="テキスト ボックス 5">
            <a:extLst>
              <a:ext uri="{FF2B5EF4-FFF2-40B4-BE49-F238E27FC236}">
                <a16:creationId xmlns="" xmlns:a16="http://schemas.microsoft.com/office/drawing/2014/main" id="{6FEE3E88-E120-40D5-86F5-3ECBAA5EF8A5}"/>
              </a:ext>
            </a:extLst>
          </p:cNvPr>
          <p:cNvSpPr txBox="1"/>
          <p:nvPr/>
        </p:nvSpPr>
        <p:spPr>
          <a:xfrm>
            <a:off x="342900" y="4125231"/>
            <a:ext cx="4134271" cy="2585323"/>
          </a:xfrm>
          <a:prstGeom prst="rect">
            <a:avLst/>
          </a:prstGeom>
          <a:solidFill>
            <a:schemeClr val="bg1"/>
          </a:solidFill>
          <a:effectLst>
            <a:innerShdw blurRad="63500" dist="50800" dir="13500000">
              <a:prstClr val="black">
                <a:alpha val="50000"/>
              </a:prstClr>
            </a:innerShdw>
          </a:effectLst>
        </p:spPr>
        <p:txBody>
          <a:bodyPr wrap="square" rtlCol="0">
            <a:spAutoFit/>
          </a:bodyPr>
          <a:lstStyle/>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Auto-deployment: Definition</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800" b="1" dirty="0">
                <a:latin typeface="Fujitsu Sans" panose="020B0404060202020204" pitchFamily="34" charset="0"/>
                <a:ea typeface="Meiryo UI" panose="020B0604030504040204" pitchFamily="50" charset="-128"/>
                <a:cs typeface="Meiryo UI" panose="020B0604030504040204" pitchFamily="50" charset="-128"/>
              </a:rPr>
              <a:t>Infrastructure as Code</a:t>
            </a:r>
          </a:p>
          <a:p>
            <a:pPr marL="342900" indent="-342900" algn="l">
              <a:buFont typeface="+mj-lt"/>
              <a:buAutoNum type="arabicPeriod"/>
            </a:pPr>
            <a:r>
              <a:rPr lang="en-US" altLang="ja-JP" sz="1800" dirty="0" err="1">
                <a:latin typeface="Fujitsu Sans" panose="020B0404060202020204" pitchFamily="34" charset="0"/>
                <a:ea typeface="Meiryo UI" panose="020B0604030504040204" pitchFamily="50" charset="-128"/>
                <a:cs typeface="Meiryo UI" panose="020B0604030504040204" pitchFamily="50" charset="-128"/>
              </a:rPr>
              <a:t>QuickStart</a:t>
            </a:r>
            <a:r>
              <a:rPr lang="en-US" altLang="ja-JP" sz="1800" dirty="0">
                <a:latin typeface="Fujitsu Sans" panose="020B0404060202020204" pitchFamily="34" charset="0"/>
                <a:ea typeface="Meiryo UI" panose="020B0604030504040204" pitchFamily="50" charset="-128"/>
                <a:cs typeface="Meiryo UI" panose="020B0604030504040204" pitchFamily="50" charset="-128"/>
              </a:rPr>
              <a:t> (Easy Installation Guide)</a:t>
            </a:r>
          </a:p>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Basic Edition: Classic Example</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Basics in Writing Various Files (Based on sample codes)</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Practice Edition (Introducing Playbook Sample of each pattern)</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Introduction to Related Tools</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4023930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Overview</a:t>
            </a:r>
            <a:endParaRPr kumimoji="1"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Infrastructure as Code</a:t>
            </a:r>
            <a:endParaRPr lang="ja-JP" altLang="en-US" sz="1800" dirty="0">
              <a:solidFill>
                <a:schemeClr val="lt1"/>
              </a:solidFill>
              <a:latin typeface="Fujitsu Sans" panose="020B0404060202020204" pitchFamily="34" charset="0"/>
              <a:ea typeface="Roboto Black" panose="02000000000000000000" pitchFamily="2" charset="0"/>
              <a:cs typeface="Calibri" panose="020F0502020204030204" pitchFamily="34" charset="0"/>
            </a:endParaRPr>
          </a:p>
        </p:txBody>
      </p:sp>
      <p:sp>
        <p:nvSpPr>
          <p:cNvPr id="7" name="正方形/長方形 6"/>
          <p:cNvSpPr/>
          <p:nvPr/>
        </p:nvSpPr>
        <p:spPr bwMode="auto">
          <a:xfrm>
            <a:off x="6281482" y="4640534"/>
            <a:ext cx="2739791" cy="1766328"/>
          </a:xfrm>
          <a:prstGeom prst="rect">
            <a:avLst/>
          </a:prstGeom>
          <a:gradFill rotWithShape="0">
            <a:gsLst>
              <a:gs pos="0">
                <a:srgbClr val="FFFFFF"/>
              </a:gs>
              <a:gs pos="100000">
                <a:srgbClr val="CACAC7"/>
              </a:gs>
            </a:gsLst>
            <a:lin ang="5400000" scaled="1"/>
          </a:gra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mj-lt"/>
              <a:ea typeface="ＭＳ Ｐゴシック" charset="-128"/>
            </a:endParaRPr>
          </a:p>
        </p:txBody>
      </p:sp>
      <p:sp>
        <p:nvSpPr>
          <p:cNvPr id="8" name="正方形/長方形 7"/>
          <p:cNvSpPr/>
          <p:nvPr/>
        </p:nvSpPr>
        <p:spPr bwMode="auto">
          <a:xfrm>
            <a:off x="3314982" y="4639985"/>
            <a:ext cx="2739791" cy="1766328"/>
          </a:xfrm>
          <a:prstGeom prst="rect">
            <a:avLst/>
          </a:prstGeom>
          <a:gradFill rotWithShape="0">
            <a:gsLst>
              <a:gs pos="0">
                <a:srgbClr val="FFFFFF"/>
              </a:gs>
              <a:gs pos="100000">
                <a:srgbClr val="CACAC7"/>
              </a:gs>
            </a:gsLst>
            <a:lin ang="5400000" scaled="1"/>
          </a:gra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mj-lt"/>
              <a:ea typeface="ＭＳ Ｐゴシック" charset="-128"/>
            </a:endParaRPr>
          </a:p>
        </p:txBody>
      </p:sp>
      <p:sp>
        <p:nvSpPr>
          <p:cNvPr id="9" name="正方形/長方形 8"/>
          <p:cNvSpPr/>
          <p:nvPr/>
        </p:nvSpPr>
        <p:spPr bwMode="auto">
          <a:xfrm>
            <a:off x="637432" y="4638063"/>
            <a:ext cx="2517262" cy="1767871"/>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mj-lt"/>
              <a:ea typeface="ＭＳ Ｐゴシック" charset="-128"/>
            </a:endParaRPr>
          </a:p>
        </p:txBody>
      </p:sp>
      <p:sp>
        <p:nvSpPr>
          <p:cNvPr id="10" name="正方形/長方形 9"/>
          <p:cNvSpPr/>
          <p:nvPr/>
        </p:nvSpPr>
        <p:spPr bwMode="gray">
          <a:xfrm>
            <a:off x="6883092" y="1397474"/>
            <a:ext cx="2049001" cy="1635617"/>
          </a:xfrm>
          <a:prstGeom prst="rect">
            <a:avLst/>
          </a:prstGeom>
          <a:solidFill>
            <a:srgbClr val="FDE8C3"/>
          </a:solidFill>
          <a:ln w="9525" cap="flat" cmpd="sng" algn="ctr">
            <a:solidFill>
              <a:srgbClr val="914405"/>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72000" tIns="36000" rIns="72000" bIns="36000" numCol="1" rtlCol="0" anchor="b" anchorCtr="0" compatLnSpc="1">
            <a:prstTxWarp prst="textNoShape">
              <a:avLst/>
            </a:prstTxWarp>
          </a:bodyPr>
          <a:lstStyle/>
          <a:p>
            <a:pPr marL="0" marR="0" indent="0" defTabSz="914400" rtl="0" eaLnBrk="1" fontAlgn="ctr"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rgbClr val="000000"/>
                </a:solidFill>
                <a:effectLst/>
                <a:latin typeface="+mj-lt"/>
                <a:ea typeface="Meiryo UI" panose="020B0604030504040204" pitchFamily="50" charset="-128"/>
                <a:cs typeface="Meiryo UI" panose="020B0604030504040204" pitchFamily="50" charset="-128"/>
              </a:rPr>
              <a:t>AWS</a:t>
            </a:r>
            <a:endParaRPr kumimoji="1" lang="ja-JP" altLang="en-US" sz="1600" b="0" i="0" u="none" strike="noStrike" cap="none" normalizeH="0" baseline="0" dirty="0" smtClean="0">
              <a:ln>
                <a:noFill/>
              </a:ln>
              <a:solidFill>
                <a:srgbClr val="000000"/>
              </a:solidFill>
              <a:effectLst/>
              <a:latin typeface="+mj-lt"/>
              <a:ea typeface="Meiryo UI" panose="020B0604030504040204" pitchFamily="50" charset="-128"/>
              <a:cs typeface="Meiryo UI" panose="020B0604030504040204" pitchFamily="50" charset="-128"/>
            </a:endParaRPr>
          </a:p>
        </p:txBody>
      </p:sp>
      <p:sp>
        <p:nvSpPr>
          <p:cNvPr id="11" name="正方形/長方形 10"/>
          <p:cNvSpPr/>
          <p:nvPr/>
        </p:nvSpPr>
        <p:spPr bwMode="gray">
          <a:xfrm>
            <a:off x="4591623" y="1412913"/>
            <a:ext cx="2049001" cy="1635617"/>
          </a:xfrm>
          <a:prstGeom prst="rect">
            <a:avLst/>
          </a:prstGeom>
          <a:solidFill>
            <a:srgbClr val="FCE4E3"/>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72000" tIns="36000" rIns="72000" bIns="36000" numCol="1" rtlCol="0" anchor="b" anchorCtr="0" compatLnSpc="1">
            <a:prstTxWarp prst="textNoShape">
              <a:avLst/>
            </a:prstTxWarp>
          </a:bodyPr>
          <a:lstStyle/>
          <a:p>
            <a:pPr marL="0" marR="0" indent="0" defTabSz="914400" rtl="0" eaLnBrk="1" fontAlgn="ctr"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rgbClr val="000000"/>
                </a:solidFill>
                <a:effectLst/>
                <a:latin typeface="+mj-lt"/>
                <a:ea typeface="Meiryo UI" panose="020B0604030504040204" pitchFamily="50" charset="-128"/>
                <a:cs typeface="Meiryo UI" panose="020B0604030504040204" pitchFamily="50" charset="-128"/>
              </a:rPr>
              <a:t>K5</a:t>
            </a:r>
            <a:endParaRPr kumimoji="1" lang="ja-JP" altLang="en-US" sz="1600" b="0" i="0" u="none" strike="noStrike" cap="none" normalizeH="0" baseline="0" dirty="0" smtClean="0">
              <a:ln>
                <a:noFill/>
              </a:ln>
              <a:solidFill>
                <a:srgbClr val="000000"/>
              </a:solidFill>
              <a:effectLst/>
              <a:latin typeface="+mj-lt"/>
              <a:ea typeface="Meiryo UI" panose="020B0604030504040204" pitchFamily="50" charset="-128"/>
              <a:cs typeface="Meiryo UI" panose="020B0604030504040204" pitchFamily="50" charset="-128"/>
            </a:endParaRPr>
          </a:p>
        </p:txBody>
      </p:sp>
      <p:cxnSp>
        <p:nvCxnSpPr>
          <p:cNvPr id="12" name="直線コネクタ 11"/>
          <p:cNvCxnSpPr/>
          <p:nvPr/>
        </p:nvCxnSpPr>
        <p:spPr bwMode="gray">
          <a:xfrm>
            <a:off x="4703999" y="2066695"/>
            <a:ext cx="1807836" cy="0"/>
          </a:xfrm>
          <a:prstGeom prst="line">
            <a:avLst/>
          </a:prstGeom>
          <a:solidFill>
            <a:schemeClr val="accent5"/>
          </a:solidFill>
          <a:ln w="2857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3" name="直線コネクタ 12"/>
          <p:cNvCxnSpPr/>
          <p:nvPr/>
        </p:nvCxnSpPr>
        <p:spPr bwMode="gray">
          <a:xfrm flipV="1">
            <a:off x="4999083" y="2066695"/>
            <a:ext cx="0" cy="252000"/>
          </a:xfrm>
          <a:prstGeom prst="line">
            <a:avLst/>
          </a:prstGeom>
          <a:solidFill>
            <a:schemeClr val="accent5"/>
          </a:solidFill>
          <a:ln w="2857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4" name="直線コネクタ 13"/>
          <p:cNvCxnSpPr/>
          <p:nvPr/>
        </p:nvCxnSpPr>
        <p:spPr bwMode="gray">
          <a:xfrm flipV="1">
            <a:off x="5624699" y="2066695"/>
            <a:ext cx="0" cy="252000"/>
          </a:xfrm>
          <a:prstGeom prst="line">
            <a:avLst/>
          </a:prstGeom>
          <a:solidFill>
            <a:schemeClr val="accent5"/>
          </a:solidFill>
          <a:ln w="2857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5" name="直線コネクタ 14"/>
          <p:cNvCxnSpPr/>
          <p:nvPr/>
        </p:nvCxnSpPr>
        <p:spPr bwMode="gray">
          <a:xfrm flipV="1">
            <a:off x="6177862" y="2066695"/>
            <a:ext cx="0" cy="252000"/>
          </a:xfrm>
          <a:prstGeom prst="line">
            <a:avLst/>
          </a:prstGeom>
          <a:solidFill>
            <a:schemeClr val="accent5"/>
          </a:solidFill>
          <a:ln w="2857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6" name="直線コネクタ 15"/>
          <p:cNvCxnSpPr/>
          <p:nvPr/>
        </p:nvCxnSpPr>
        <p:spPr bwMode="gray">
          <a:xfrm flipV="1">
            <a:off x="5286211" y="1821035"/>
            <a:ext cx="0" cy="252000"/>
          </a:xfrm>
          <a:prstGeom prst="line">
            <a:avLst/>
          </a:prstGeom>
          <a:solidFill>
            <a:schemeClr val="accent5"/>
          </a:solidFill>
          <a:ln w="2857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pic>
        <p:nvPicPr>
          <p:cNvPr id="17" name="図 16"/>
          <p:cNvPicPr>
            <a:picLocks noChangeAspect="1"/>
          </p:cNvPicPr>
          <p:nvPr/>
        </p:nvPicPr>
        <p:blipFill>
          <a:blip r:embed="rId3"/>
          <a:stretch>
            <a:fillRect/>
          </a:stretch>
        </p:blipFill>
        <p:spPr>
          <a:xfrm>
            <a:off x="5106211" y="1521997"/>
            <a:ext cx="360000" cy="355955"/>
          </a:xfrm>
          <a:prstGeom prst="rect">
            <a:avLst/>
          </a:prstGeom>
        </p:spPr>
      </p:pic>
      <p:pic>
        <p:nvPicPr>
          <p:cNvPr id="18" name="図 17"/>
          <p:cNvPicPr>
            <a:picLocks noChangeAspect="1"/>
          </p:cNvPicPr>
          <p:nvPr/>
        </p:nvPicPr>
        <p:blipFill>
          <a:blip r:embed="rId4"/>
          <a:stretch>
            <a:fillRect/>
          </a:stretch>
        </p:blipFill>
        <p:spPr>
          <a:xfrm>
            <a:off x="4819083" y="2204468"/>
            <a:ext cx="360000" cy="355955"/>
          </a:xfrm>
          <a:prstGeom prst="rect">
            <a:avLst/>
          </a:prstGeom>
        </p:spPr>
      </p:pic>
      <p:pic>
        <p:nvPicPr>
          <p:cNvPr id="19" name="図 18"/>
          <p:cNvPicPr>
            <a:picLocks noChangeAspect="1"/>
          </p:cNvPicPr>
          <p:nvPr/>
        </p:nvPicPr>
        <p:blipFill>
          <a:blip r:embed="rId5"/>
          <a:stretch>
            <a:fillRect/>
          </a:stretch>
        </p:blipFill>
        <p:spPr>
          <a:xfrm>
            <a:off x="5395089" y="2204468"/>
            <a:ext cx="468000" cy="473318"/>
          </a:xfrm>
          <a:prstGeom prst="rect">
            <a:avLst/>
          </a:prstGeom>
        </p:spPr>
      </p:pic>
      <p:pic>
        <p:nvPicPr>
          <p:cNvPr id="20" name="図 19"/>
          <p:cNvPicPr>
            <a:picLocks noChangeAspect="1"/>
          </p:cNvPicPr>
          <p:nvPr/>
        </p:nvPicPr>
        <p:blipFill>
          <a:blip r:embed="rId5"/>
          <a:stretch>
            <a:fillRect/>
          </a:stretch>
        </p:blipFill>
        <p:spPr>
          <a:xfrm>
            <a:off x="5954061" y="2204468"/>
            <a:ext cx="468000" cy="473318"/>
          </a:xfrm>
          <a:prstGeom prst="rect">
            <a:avLst/>
          </a:prstGeom>
        </p:spPr>
      </p:pic>
      <p:cxnSp>
        <p:nvCxnSpPr>
          <p:cNvPr id="21" name="直線コネクタ 20"/>
          <p:cNvCxnSpPr/>
          <p:nvPr/>
        </p:nvCxnSpPr>
        <p:spPr bwMode="gray">
          <a:xfrm>
            <a:off x="6995861" y="2066695"/>
            <a:ext cx="1807836" cy="0"/>
          </a:xfrm>
          <a:prstGeom prst="line">
            <a:avLst/>
          </a:prstGeom>
          <a:solidFill>
            <a:schemeClr val="accent5"/>
          </a:solidFill>
          <a:ln w="28575" cap="flat" cmpd="sng" algn="ctr">
            <a:solidFill>
              <a:srgbClr val="914405"/>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2" name="直線コネクタ 21"/>
          <p:cNvCxnSpPr/>
          <p:nvPr/>
        </p:nvCxnSpPr>
        <p:spPr bwMode="gray">
          <a:xfrm flipV="1">
            <a:off x="7290945" y="2066695"/>
            <a:ext cx="0" cy="252000"/>
          </a:xfrm>
          <a:prstGeom prst="line">
            <a:avLst/>
          </a:prstGeom>
          <a:solidFill>
            <a:schemeClr val="accent5"/>
          </a:solidFill>
          <a:ln w="28575" cap="flat" cmpd="sng" algn="ctr">
            <a:solidFill>
              <a:srgbClr val="914405"/>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3" name="直線コネクタ 22"/>
          <p:cNvCxnSpPr/>
          <p:nvPr/>
        </p:nvCxnSpPr>
        <p:spPr bwMode="gray">
          <a:xfrm flipV="1">
            <a:off x="7916561" y="2066695"/>
            <a:ext cx="0" cy="252000"/>
          </a:xfrm>
          <a:prstGeom prst="line">
            <a:avLst/>
          </a:prstGeom>
          <a:solidFill>
            <a:schemeClr val="accent5"/>
          </a:solidFill>
          <a:ln w="28575" cap="flat" cmpd="sng" algn="ctr">
            <a:solidFill>
              <a:srgbClr val="914405"/>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5" name="直線コネクタ 24"/>
          <p:cNvCxnSpPr/>
          <p:nvPr/>
        </p:nvCxnSpPr>
        <p:spPr bwMode="gray">
          <a:xfrm flipV="1">
            <a:off x="8469724" y="2066695"/>
            <a:ext cx="0" cy="252000"/>
          </a:xfrm>
          <a:prstGeom prst="line">
            <a:avLst/>
          </a:prstGeom>
          <a:solidFill>
            <a:schemeClr val="accent5"/>
          </a:solidFill>
          <a:ln w="28575" cap="flat" cmpd="sng" algn="ctr">
            <a:solidFill>
              <a:srgbClr val="914405"/>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6" name="直線コネクタ 25"/>
          <p:cNvCxnSpPr/>
          <p:nvPr/>
        </p:nvCxnSpPr>
        <p:spPr bwMode="gray">
          <a:xfrm flipV="1">
            <a:off x="7578073" y="1821035"/>
            <a:ext cx="0" cy="252000"/>
          </a:xfrm>
          <a:prstGeom prst="line">
            <a:avLst/>
          </a:prstGeom>
          <a:solidFill>
            <a:schemeClr val="accent5"/>
          </a:solidFill>
          <a:ln w="28575" cap="flat" cmpd="sng" algn="ctr">
            <a:solidFill>
              <a:srgbClr val="914405"/>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pic>
        <p:nvPicPr>
          <p:cNvPr id="27" name="図 26"/>
          <p:cNvPicPr>
            <a:picLocks noChangeAspect="1"/>
          </p:cNvPicPr>
          <p:nvPr/>
        </p:nvPicPr>
        <p:blipFill>
          <a:blip r:embed="rId6"/>
          <a:stretch>
            <a:fillRect/>
          </a:stretch>
        </p:blipFill>
        <p:spPr>
          <a:xfrm>
            <a:off x="7697761" y="2204468"/>
            <a:ext cx="468000" cy="483777"/>
          </a:xfrm>
          <a:prstGeom prst="rect">
            <a:avLst/>
          </a:prstGeom>
        </p:spPr>
      </p:pic>
      <p:pic>
        <p:nvPicPr>
          <p:cNvPr id="28" name="図 27"/>
          <p:cNvPicPr>
            <a:picLocks noChangeAspect="1"/>
          </p:cNvPicPr>
          <p:nvPr/>
        </p:nvPicPr>
        <p:blipFill>
          <a:blip r:embed="rId7"/>
          <a:stretch>
            <a:fillRect/>
          </a:stretch>
        </p:blipFill>
        <p:spPr>
          <a:xfrm>
            <a:off x="7398073" y="1521997"/>
            <a:ext cx="360000" cy="376364"/>
          </a:xfrm>
          <a:prstGeom prst="rect">
            <a:avLst/>
          </a:prstGeom>
        </p:spPr>
      </p:pic>
      <p:pic>
        <p:nvPicPr>
          <p:cNvPr id="29" name="図 28"/>
          <p:cNvPicPr>
            <a:picLocks noChangeAspect="1"/>
          </p:cNvPicPr>
          <p:nvPr/>
        </p:nvPicPr>
        <p:blipFill>
          <a:blip r:embed="rId8"/>
          <a:stretch>
            <a:fillRect/>
          </a:stretch>
        </p:blipFill>
        <p:spPr>
          <a:xfrm>
            <a:off x="7094193" y="2204468"/>
            <a:ext cx="360000" cy="376180"/>
          </a:xfrm>
          <a:prstGeom prst="rect">
            <a:avLst/>
          </a:prstGeom>
        </p:spPr>
      </p:pic>
      <p:pic>
        <p:nvPicPr>
          <p:cNvPr id="30" name="図 29"/>
          <p:cNvPicPr>
            <a:picLocks noChangeAspect="1"/>
          </p:cNvPicPr>
          <p:nvPr/>
        </p:nvPicPr>
        <p:blipFill>
          <a:blip r:embed="rId6"/>
          <a:stretch>
            <a:fillRect/>
          </a:stretch>
        </p:blipFill>
        <p:spPr>
          <a:xfrm>
            <a:off x="8232329" y="2204468"/>
            <a:ext cx="468000" cy="483777"/>
          </a:xfrm>
          <a:prstGeom prst="rect">
            <a:avLst/>
          </a:prstGeom>
        </p:spPr>
      </p:pic>
      <p:sp>
        <p:nvSpPr>
          <p:cNvPr id="31" name="正方形/長方形 30"/>
          <p:cNvSpPr/>
          <p:nvPr/>
        </p:nvSpPr>
        <p:spPr bwMode="gray">
          <a:xfrm>
            <a:off x="2291938" y="1406763"/>
            <a:ext cx="2049001" cy="1635617"/>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72000" tIns="36000" rIns="72000" bIns="36000" numCol="1" rtlCol="0" anchor="b" anchorCtr="0" compatLnSpc="1">
            <a:prstTxWarp prst="textNoShape">
              <a:avLst/>
            </a:prstTxWarp>
          </a:bodyPr>
          <a:lstStyle/>
          <a:p>
            <a:pPr marL="0" marR="0" indent="0" defTabSz="914400" rtl="0" eaLnBrk="1" fontAlgn="ctr"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rgbClr val="000000"/>
                </a:solidFill>
                <a:effectLst/>
                <a:latin typeface="+mj-lt"/>
                <a:ea typeface="Meiryo UI" panose="020B0604030504040204" pitchFamily="50" charset="-128"/>
                <a:cs typeface="Meiryo UI" panose="020B0604030504040204" pitchFamily="50" charset="-128"/>
              </a:rPr>
              <a:t>On-Premises</a:t>
            </a:r>
            <a:endParaRPr kumimoji="1" lang="ja-JP" altLang="en-US" sz="1600" b="0" i="0" u="none" strike="noStrike" cap="none" normalizeH="0" baseline="0" dirty="0" smtClean="0">
              <a:ln>
                <a:noFill/>
              </a:ln>
              <a:solidFill>
                <a:srgbClr val="000000"/>
              </a:solidFill>
              <a:effectLst/>
              <a:latin typeface="+mj-lt"/>
              <a:ea typeface="Meiryo UI" panose="020B0604030504040204" pitchFamily="50" charset="-128"/>
              <a:cs typeface="Meiryo UI" panose="020B0604030504040204" pitchFamily="50" charset="-128"/>
            </a:endParaRPr>
          </a:p>
        </p:txBody>
      </p:sp>
      <p:cxnSp>
        <p:nvCxnSpPr>
          <p:cNvPr id="32" name="直線コネクタ 31"/>
          <p:cNvCxnSpPr/>
          <p:nvPr/>
        </p:nvCxnSpPr>
        <p:spPr bwMode="gray">
          <a:xfrm>
            <a:off x="2429303" y="2066695"/>
            <a:ext cx="1807836" cy="0"/>
          </a:xfrm>
          <a:prstGeom prst="line">
            <a:avLst/>
          </a:prstGeom>
          <a:solidFill>
            <a:schemeClr val="accent5"/>
          </a:solidFill>
          <a:ln w="2857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3" name="直線コネクタ 32"/>
          <p:cNvCxnSpPr/>
          <p:nvPr/>
        </p:nvCxnSpPr>
        <p:spPr bwMode="gray">
          <a:xfrm flipV="1">
            <a:off x="2994733" y="1857118"/>
            <a:ext cx="0" cy="216000"/>
          </a:xfrm>
          <a:prstGeom prst="line">
            <a:avLst/>
          </a:prstGeom>
          <a:solidFill>
            <a:schemeClr val="accent5"/>
          </a:solidFill>
          <a:ln w="2857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4" name="直線コネクタ 33"/>
          <p:cNvCxnSpPr/>
          <p:nvPr/>
        </p:nvCxnSpPr>
        <p:spPr bwMode="gray">
          <a:xfrm flipV="1">
            <a:off x="3350003" y="2066695"/>
            <a:ext cx="0" cy="252000"/>
          </a:xfrm>
          <a:prstGeom prst="line">
            <a:avLst/>
          </a:prstGeom>
          <a:solidFill>
            <a:schemeClr val="accent5"/>
          </a:solidFill>
          <a:ln w="2857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5" name="直線コネクタ 34"/>
          <p:cNvCxnSpPr/>
          <p:nvPr/>
        </p:nvCxnSpPr>
        <p:spPr bwMode="gray">
          <a:xfrm flipV="1">
            <a:off x="3903166" y="2066695"/>
            <a:ext cx="0" cy="252000"/>
          </a:xfrm>
          <a:prstGeom prst="line">
            <a:avLst/>
          </a:prstGeom>
          <a:solidFill>
            <a:schemeClr val="accent5"/>
          </a:solidFill>
          <a:ln w="2857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pic>
        <p:nvPicPr>
          <p:cNvPr id="36" name="図 35"/>
          <p:cNvPicPr>
            <a:picLocks noChangeAspect="1"/>
          </p:cNvPicPr>
          <p:nvPr/>
        </p:nvPicPr>
        <p:blipFill>
          <a:blip r:embed="rId9"/>
          <a:stretch>
            <a:fillRect/>
          </a:stretch>
        </p:blipFill>
        <p:spPr>
          <a:xfrm>
            <a:off x="3097801" y="2204468"/>
            <a:ext cx="468000" cy="473318"/>
          </a:xfrm>
          <a:prstGeom prst="rect">
            <a:avLst/>
          </a:prstGeom>
        </p:spPr>
      </p:pic>
      <p:pic>
        <p:nvPicPr>
          <p:cNvPr id="37" name="図 36"/>
          <p:cNvPicPr>
            <a:picLocks noChangeAspect="1"/>
          </p:cNvPicPr>
          <p:nvPr/>
        </p:nvPicPr>
        <p:blipFill>
          <a:blip r:embed="rId9"/>
          <a:stretch>
            <a:fillRect/>
          </a:stretch>
        </p:blipFill>
        <p:spPr>
          <a:xfrm>
            <a:off x="3684529" y="2204468"/>
            <a:ext cx="468000" cy="473318"/>
          </a:xfrm>
          <a:prstGeom prst="rect">
            <a:avLst/>
          </a:prstGeom>
        </p:spPr>
      </p:pic>
      <p:pic>
        <p:nvPicPr>
          <p:cNvPr id="38" name="図 37"/>
          <p:cNvPicPr>
            <a:picLocks noChangeAspect="1"/>
          </p:cNvPicPr>
          <p:nvPr/>
        </p:nvPicPr>
        <p:blipFill>
          <a:blip r:embed="rId10"/>
          <a:stretch>
            <a:fillRect/>
          </a:stretch>
        </p:blipFill>
        <p:spPr>
          <a:xfrm>
            <a:off x="2814733" y="1521997"/>
            <a:ext cx="360000" cy="355955"/>
          </a:xfrm>
          <a:prstGeom prst="rect">
            <a:avLst/>
          </a:prstGeom>
        </p:spPr>
      </p:pic>
      <p:sp>
        <p:nvSpPr>
          <p:cNvPr id="39" name="角丸四角形 38"/>
          <p:cNvSpPr/>
          <p:nvPr/>
        </p:nvSpPr>
        <p:spPr bwMode="gray">
          <a:xfrm>
            <a:off x="5348027" y="2460228"/>
            <a:ext cx="558120" cy="178772"/>
          </a:xfrm>
          <a:prstGeom prst="roundRect">
            <a:avLst/>
          </a:prstGeom>
          <a:solidFill>
            <a:srgbClr val="9CCCF4"/>
          </a:solidFill>
          <a:ln w="9525" cap="flat" cmpd="sng" algn="ctr">
            <a:solidFill>
              <a:srgbClr val="105D9C"/>
            </a:solidFill>
            <a:prstDash val="solid"/>
            <a:round/>
            <a:headEnd type="none" w="med" len="med"/>
            <a:tailEnd type="none" w="med" len="med"/>
          </a:ln>
          <a:effectLst/>
          <a:extLst/>
        </p:spPr>
        <p:txBody>
          <a:bodyPr vert="horz" wrap="none" lIns="36000" tIns="0" rIns="36000" bIns="0" numCol="1" rtlCol="0" anchor="ctr" anchorCtr="0" compatLnSpc="1">
            <a:prstTxWarp prst="textNoShape">
              <a:avLst/>
            </a:prstTxWarp>
            <a:sp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050" b="0" i="0" u="none" strike="noStrike" cap="none" normalizeH="0" baseline="0" dirty="0" smtClean="0">
                <a:ln>
                  <a:noFill/>
                </a:ln>
                <a:solidFill>
                  <a:srgbClr val="000000"/>
                </a:solidFill>
                <a:effectLst/>
                <a:latin typeface="+mj-lt"/>
                <a:ea typeface="ＭＳ Ｐゴシック" charset="-128"/>
              </a:rPr>
              <a:t>OS/MW</a:t>
            </a:r>
          </a:p>
        </p:txBody>
      </p:sp>
      <p:sp>
        <p:nvSpPr>
          <p:cNvPr id="40" name="角丸四角形 39"/>
          <p:cNvSpPr/>
          <p:nvPr/>
        </p:nvSpPr>
        <p:spPr bwMode="gray">
          <a:xfrm>
            <a:off x="5913271" y="2460228"/>
            <a:ext cx="558120" cy="178772"/>
          </a:xfrm>
          <a:prstGeom prst="roundRect">
            <a:avLst/>
          </a:prstGeom>
          <a:solidFill>
            <a:srgbClr val="9CCCF4"/>
          </a:solidFill>
          <a:ln w="9525" cap="flat" cmpd="sng" algn="ctr">
            <a:solidFill>
              <a:srgbClr val="105D9C"/>
            </a:solidFill>
            <a:prstDash val="solid"/>
            <a:round/>
            <a:headEnd type="none" w="med" len="med"/>
            <a:tailEnd type="none" w="med" len="med"/>
          </a:ln>
          <a:effectLst/>
          <a:extLst/>
        </p:spPr>
        <p:txBody>
          <a:bodyPr vert="horz" wrap="none" lIns="36000" tIns="0" rIns="36000" bIns="0" numCol="1" rtlCol="0" anchor="ctr" anchorCtr="0" compatLnSpc="1">
            <a:prstTxWarp prst="textNoShape">
              <a:avLst/>
            </a:prstTxWarp>
            <a:sp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050" b="0" i="0" u="none" strike="noStrike" cap="none" normalizeH="0" baseline="0" dirty="0" smtClean="0">
                <a:ln>
                  <a:noFill/>
                </a:ln>
                <a:solidFill>
                  <a:srgbClr val="000000"/>
                </a:solidFill>
                <a:effectLst/>
                <a:latin typeface="+mj-lt"/>
                <a:ea typeface="ＭＳ Ｐゴシック" charset="-128"/>
              </a:rPr>
              <a:t>OS/MW</a:t>
            </a:r>
          </a:p>
        </p:txBody>
      </p:sp>
      <p:sp>
        <p:nvSpPr>
          <p:cNvPr id="41" name="角丸四角形 40"/>
          <p:cNvSpPr/>
          <p:nvPr/>
        </p:nvSpPr>
        <p:spPr bwMode="gray">
          <a:xfrm>
            <a:off x="7652701" y="2460228"/>
            <a:ext cx="558120" cy="178772"/>
          </a:xfrm>
          <a:prstGeom prst="roundRect">
            <a:avLst/>
          </a:prstGeom>
          <a:solidFill>
            <a:srgbClr val="9CCCF4"/>
          </a:solidFill>
          <a:ln w="9525" cap="flat" cmpd="sng" algn="ctr">
            <a:solidFill>
              <a:srgbClr val="105D9C"/>
            </a:solidFill>
            <a:prstDash val="solid"/>
            <a:round/>
            <a:headEnd type="none" w="med" len="med"/>
            <a:tailEnd type="none" w="med" len="med"/>
          </a:ln>
          <a:effectLst/>
          <a:extLst/>
        </p:spPr>
        <p:txBody>
          <a:bodyPr vert="horz" wrap="none" lIns="36000" tIns="0" rIns="36000" bIns="0" numCol="1" rtlCol="0" anchor="ctr" anchorCtr="0" compatLnSpc="1">
            <a:prstTxWarp prst="textNoShape">
              <a:avLst/>
            </a:prstTxWarp>
            <a:sp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050" b="0" i="0" u="none" strike="noStrike" cap="none" normalizeH="0" baseline="0" dirty="0" smtClean="0">
                <a:ln>
                  <a:noFill/>
                </a:ln>
                <a:solidFill>
                  <a:srgbClr val="000000"/>
                </a:solidFill>
                <a:effectLst/>
                <a:latin typeface="+mj-lt"/>
                <a:ea typeface="ＭＳ Ｐゴシック" charset="-128"/>
              </a:rPr>
              <a:t>OS/MW</a:t>
            </a:r>
          </a:p>
        </p:txBody>
      </p:sp>
      <p:sp>
        <p:nvSpPr>
          <p:cNvPr id="42" name="角丸四角形 41"/>
          <p:cNvSpPr/>
          <p:nvPr/>
        </p:nvSpPr>
        <p:spPr bwMode="gray">
          <a:xfrm>
            <a:off x="8190795" y="2460228"/>
            <a:ext cx="558120" cy="178772"/>
          </a:xfrm>
          <a:prstGeom prst="roundRect">
            <a:avLst/>
          </a:prstGeom>
          <a:solidFill>
            <a:srgbClr val="9CCCF4"/>
          </a:solidFill>
          <a:ln w="9525" cap="flat" cmpd="sng" algn="ctr">
            <a:solidFill>
              <a:srgbClr val="105D9C"/>
            </a:solidFill>
            <a:prstDash val="solid"/>
            <a:round/>
            <a:headEnd type="none" w="med" len="med"/>
            <a:tailEnd type="none" w="med" len="med"/>
          </a:ln>
          <a:effectLst/>
          <a:extLst/>
        </p:spPr>
        <p:txBody>
          <a:bodyPr vert="horz" wrap="none" lIns="36000" tIns="0" rIns="36000" bIns="0" numCol="1" rtlCol="0" anchor="ctr" anchorCtr="0" compatLnSpc="1">
            <a:prstTxWarp prst="textNoShape">
              <a:avLst/>
            </a:prstTxWarp>
            <a:sp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050" b="0" i="0" u="none" strike="noStrike" cap="none" normalizeH="0" baseline="0" dirty="0" smtClean="0">
                <a:ln>
                  <a:noFill/>
                </a:ln>
                <a:solidFill>
                  <a:srgbClr val="000000"/>
                </a:solidFill>
                <a:effectLst/>
                <a:latin typeface="+mj-lt"/>
                <a:ea typeface="ＭＳ Ｐゴシック" charset="-128"/>
              </a:rPr>
              <a:t>OS/MW</a:t>
            </a:r>
          </a:p>
        </p:txBody>
      </p:sp>
      <p:sp>
        <p:nvSpPr>
          <p:cNvPr id="43" name="角丸四角形 42"/>
          <p:cNvSpPr/>
          <p:nvPr/>
        </p:nvSpPr>
        <p:spPr bwMode="gray">
          <a:xfrm>
            <a:off x="3046947" y="2460228"/>
            <a:ext cx="558120" cy="178772"/>
          </a:xfrm>
          <a:prstGeom prst="roundRect">
            <a:avLst/>
          </a:prstGeom>
          <a:solidFill>
            <a:srgbClr val="9CCCF4"/>
          </a:solidFill>
          <a:ln w="9525" cap="flat" cmpd="sng" algn="ctr">
            <a:solidFill>
              <a:srgbClr val="105D9C"/>
            </a:solidFill>
            <a:prstDash val="solid"/>
            <a:round/>
            <a:headEnd type="none" w="med" len="med"/>
            <a:tailEnd type="none" w="med" len="med"/>
          </a:ln>
          <a:effectLst/>
          <a:extLst/>
        </p:spPr>
        <p:txBody>
          <a:bodyPr vert="horz" wrap="none" lIns="36000" tIns="0" rIns="36000" bIns="0" numCol="1" rtlCol="0" anchor="ctr" anchorCtr="0" compatLnSpc="1">
            <a:prstTxWarp prst="textNoShape">
              <a:avLst/>
            </a:prstTxWarp>
            <a:sp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050" b="0" i="0" u="none" strike="noStrike" cap="none" normalizeH="0" baseline="0" dirty="0" smtClean="0">
                <a:ln>
                  <a:noFill/>
                </a:ln>
                <a:solidFill>
                  <a:srgbClr val="000000"/>
                </a:solidFill>
                <a:effectLst/>
                <a:latin typeface="+mj-lt"/>
                <a:ea typeface="ＭＳ Ｐゴシック" charset="-128"/>
              </a:rPr>
              <a:t>OS/MW</a:t>
            </a:r>
          </a:p>
        </p:txBody>
      </p:sp>
      <p:sp>
        <p:nvSpPr>
          <p:cNvPr id="45" name="角丸四角形 44"/>
          <p:cNvSpPr/>
          <p:nvPr/>
        </p:nvSpPr>
        <p:spPr bwMode="gray">
          <a:xfrm>
            <a:off x="3624106" y="2460228"/>
            <a:ext cx="558120" cy="178772"/>
          </a:xfrm>
          <a:prstGeom prst="roundRect">
            <a:avLst/>
          </a:prstGeom>
          <a:solidFill>
            <a:srgbClr val="9CCCF4"/>
          </a:solidFill>
          <a:ln w="9525" cap="flat" cmpd="sng" algn="ctr">
            <a:solidFill>
              <a:srgbClr val="105D9C"/>
            </a:solidFill>
            <a:prstDash val="solid"/>
            <a:round/>
            <a:headEnd type="none" w="med" len="med"/>
            <a:tailEnd type="none" w="med" len="med"/>
          </a:ln>
          <a:effectLst/>
          <a:extLst/>
        </p:spPr>
        <p:txBody>
          <a:bodyPr vert="horz" wrap="none" lIns="36000" tIns="0" rIns="36000" bIns="0" numCol="1" rtlCol="0" anchor="ctr" anchorCtr="0" compatLnSpc="1">
            <a:prstTxWarp prst="textNoShape">
              <a:avLst/>
            </a:prstTxWarp>
            <a:sp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050" b="0" i="0" u="none" strike="noStrike" cap="none" normalizeH="0" baseline="0" dirty="0" smtClean="0">
                <a:ln>
                  <a:noFill/>
                </a:ln>
                <a:solidFill>
                  <a:srgbClr val="000000"/>
                </a:solidFill>
                <a:effectLst/>
                <a:latin typeface="+mj-lt"/>
                <a:ea typeface="ＭＳ Ｐゴシック" charset="-128"/>
              </a:rPr>
              <a:t>OS/MW</a:t>
            </a:r>
          </a:p>
        </p:txBody>
      </p:sp>
      <p:sp>
        <p:nvSpPr>
          <p:cNvPr id="46" name="角丸四角形 45"/>
          <p:cNvSpPr/>
          <p:nvPr/>
        </p:nvSpPr>
        <p:spPr bwMode="auto">
          <a:xfrm>
            <a:off x="4530848" y="1105457"/>
            <a:ext cx="4495555" cy="2048780"/>
          </a:xfrm>
          <a:prstGeom prst="roundRect">
            <a:avLst>
              <a:gd name="adj" fmla="val 4133"/>
            </a:avLst>
          </a:prstGeom>
          <a:noFill/>
          <a:ln w="19050" algn="ctr">
            <a:solidFill>
              <a:schemeClr val="tx1">
                <a:lumMod val="65000"/>
                <a:lumOff val="35000"/>
              </a:schemeClr>
            </a:solidFill>
            <a:prstDash val="dash"/>
            <a:round/>
            <a:headEnd/>
            <a:tailEnd/>
          </a:ln>
          <a:effectLst/>
          <a:extLst/>
        </p:spPr>
        <p:txBody>
          <a:bodyPr wrap="square" lIns="72000" tIns="0" rIns="0" bIns="0" rtlCol="0" anchor="t">
            <a:noAutofit/>
          </a:bodyPr>
          <a:lstStyle/>
          <a:p>
            <a:pPr marL="179388" indent="-179388" eaLnBrk="1" hangingPunct="1">
              <a:tabLst>
                <a:tab pos="268288" algn="l"/>
              </a:tabLst>
            </a:pPr>
            <a:r>
              <a:rPr kumimoji="1" lang="en-US" altLang="ja-JP" sz="1200" b="1" dirty="0" smtClean="0">
                <a:solidFill>
                  <a:srgbClr val="000000"/>
                </a:solidFill>
                <a:latin typeface="+mj-lt"/>
              </a:rPr>
              <a:t>Virtual resource</a:t>
            </a:r>
            <a:endParaRPr kumimoji="1" lang="ja-JP" altLang="en-US" sz="1200" b="1" dirty="0">
              <a:solidFill>
                <a:srgbClr val="000000"/>
              </a:solidFill>
              <a:latin typeface="+mj-lt"/>
            </a:endParaRPr>
          </a:p>
        </p:txBody>
      </p:sp>
      <p:sp>
        <p:nvSpPr>
          <p:cNvPr id="47" name="角丸四角形 46"/>
          <p:cNvSpPr/>
          <p:nvPr/>
        </p:nvSpPr>
        <p:spPr bwMode="auto">
          <a:xfrm>
            <a:off x="2185643" y="1117489"/>
            <a:ext cx="2231229" cy="2048780"/>
          </a:xfrm>
          <a:prstGeom prst="roundRect">
            <a:avLst>
              <a:gd name="adj" fmla="val 4133"/>
            </a:avLst>
          </a:prstGeom>
          <a:noFill/>
          <a:ln w="19050" algn="ctr">
            <a:solidFill>
              <a:schemeClr val="tx1">
                <a:lumMod val="65000"/>
                <a:lumOff val="35000"/>
              </a:schemeClr>
            </a:solidFill>
            <a:prstDash val="dash"/>
            <a:round/>
            <a:headEnd/>
            <a:tailEnd/>
          </a:ln>
          <a:effectLst/>
          <a:extLst/>
        </p:spPr>
        <p:txBody>
          <a:bodyPr wrap="square" lIns="72000" tIns="0" rIns="0" bIns="0" rtlCol="0" anchor="t">
            <a:noAutofit/>
          </a:bodyPr>
          <a:lstStyle/>
          <a:p>
            <a:pPr marL="179388" indent="-179388" eaLnBrk="1" hangingPunct="1">
              <a:tabLst>
                <a:tab pos="268288" algn="l"/>
              </a:tabLst>
            </a:pPr>
            <a:r>
              <a:rPr lang="en-US" altLang="ja-JP" sz="1200" b="1" dirty="0" smtClean="0">
                <a:solidFill>
                  <a:srgbClr val="000000"/>
                </a:solidFill>
                <a:latin typeface="+mj-lt"/>
              </a:rPr>
              <a:t>Physical</a:t>
            </a:r>
            <a:r>
              <a:rPr kumimoji="1" lang="en-US" altLang="ja-JP" sz="1200" b="1" dirty="0" smtClean="0">
                <a:solidFill>
                  <a:srgbClr val="000000"/>
                </a:solidFill>
                <a:latin typeface="+mj-lt"/>
              </a:rPr>
              <a:t> resource</a:t>
            </a:r>
            <a:endParaRPr kumimoji="1" lang="ja-JP" altLang="en-US" sz="1200" b="1" dirty="0">
              <a:solidFill>
                <a:srgbClr val="000000"/>
              </a:solidFill>
              <a:latin typeface="+mj-lt"/>
            </a:endParaRPr>
          </a:p>
        </p:txBody>
      </p:sp>
      <p:sp>
        <p:nvSpPr>
          <p:cNvPr id="48" name="角丸四角形 47"/>
          <p:cNvSpPr/>
          <p:nvPr/>
        </p:nvSpPr>
        <p:spPr bwMode="gray">
          <a:xfrm>
            <a:off x="5480749" y="2259057"/>
            <a:ext cx="309277" cy="178772"/>
          </a:xfrm>
          <a:prstGeom prst="roundRect">
            <a:avLst/>
          </a:prstGeom>
          <a:solidFill>
            <a:srgbClr val="A5E9AB"/>
          </a:solidFill>
          <a:ln w="9525" cap="flat" cmpd="sng" algn="ctr">
            <a:solidFill>
              <a:srgbClr val="267A08"/>
            </a:solidFill>
            <a:prstDash val="solid"/>
            <a:round/>
            <a:headEnd type="none" w="med" len="med"/>
            <a:tailEnd type="none" w="med" len="med"/>
          </a:ln>
          <a:effectLst/>
          <a:extLst/>
        </p:spPr>
        <p:txBody>
          <a:bodyPr vert="horz" wrap="none" lIns="36000" tIns="0" rIns="36000" bIns="0" numCol="1" rtlCol="0" anchor="ctr" anchorCtr="0" compatLnSpc="1">
            <a:prstTxWarp prst="textNoShape">
              <a:avLst/>
            </a:prstTxWarp>
            <a:sp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050" b="0" i="0" u="none" strike="noStrike" cap="none" normalizeH="0" baseline="0" dirty="0" smtClean="0">
                <a:ln>
                  <a:noFill/>
                </a:ln>
                <a:solidFill>
                  <a:srgbClr val="000000"/>
                </a:solidFill>
                <a:effectLst/>
                <a:latin typeface="+mj-lt"/>
                <a:ea typeface="ＭＳ Ｐゴシック" charset="-128"/>
              </a:rPr>
              <a:t>App</a:t>
            </a:r>
            <a:endParaRPr kumimoji="1" lang="en-US" sz="1050" b="0" i="0" u="none" strike="noStrike" cap="none" normalizeH="0" baseline="0" dirty="0" smtClean="0">
              <a:ln>
                <a:noFill/>
              </a:ln>
              <a:solidFill>
                <a:srgbClr val="000000"/>
              </a:solidFill>
              <a:effectLst/>
              <a:latin typeface="+mj-lt"/>
              <a:ea typeface="ＭＳ Ｐゴシック" charset="-128"/>
            </a:endParaRPr>
          </a:p>
        </p:txBody>
      </p:sp>
      <p:sp>
        <p:nvSpPr>
          <p:cNvPr id="49" name="角丸四角形 48"/>
          <p:cNvSpPr/>
          <p:nvPr/>
        </p:nvSpPr>
        <p:spPr bwMode="gray">
          <a:xfrm>
            <a:off x="6045993" y="2259057"/>
            <a:ext cx="309277" cy="178772"/>
          </a:xfrm>
          <a:prstGeom prst="roundRect">
            <a:avLst/>
          </a:prstGeom>
          <a:solidFill>
            <a:srgbClr val="A5E9AB"/>
          </a:solidFill>
          <a:ln w="9525" cap="flat" cmpd="sng" algn="ctr">
            <a:solidFill>
              <a:srgbClr val="267A08"/>
            </a:solidFill>
            <a:prstDash val="solid"/>
            <a:round/>
            <a:headEnd type="none" w="med" len="med"/>
            <a:tailEnd type="none" w="med" len="med"/>
          </a:ln>
          <a:effectLst/>
          <a:extLst/>
        </p:spPr>
        <p:txBody>
          <a:bodyPr vert="horz" wrap="none" lIns="36000" tIns="0" rIns="36000" bIns="0" numCol="1" rtlCol="0" anchor="ctr" anchorCtr="0" compatLnSpc="1">
            <a:prstTxWarp prst="textNoShape">
              <a:avLst/>
            </a:prstTxWarp>
            <a:sp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050" b="0" i="0" u="none" strike="noStrike" cap="none" normalizeH="0" baseline="0" dirty="0" smtClean="0">
                <a:ln>
                  <a:noFill/>
                </a:ln>
                <a:solidFill>
                  <a:srgbClr val="000000"/>
                </a:solidFill>
                <a:effectLst/>
                <a:latin typeface="+mj-lt"/>
                <a:ea typeface="ＭＳ Ｐゴシック" charset="-128"/>
              </a:rPr>
              <a:t>App</a:t>
            </a:r>
            <a:endParaRPr kumimoji="1" lang="en-US" sz="1050" b="0" i="0" u="none" strike="noStrike" cap="none" normalizeH="0" baseline="0" dirty="0" smtClean="0">
              <a:ln>
                <a:noFill/>
              </a:ln>
              <a:solidFill>
                <a:srgbClr val="000000"/>
              </a:solidFill>
              <a:effectLst/>
              <a:latin typeface="+mj-lt"/>
              <a:ea typeface="ＭＳ Ｐゴシック" charset="-128"/>
            </a:endParaRPr>
          </a:p>
        </p:txBody>
      </p:sp>
      <p:sp>
        <p:nvSpPr>
          <p:cNvPr id="50" name="角丸四角形 49"/>
          <p:cNvSpPr/>
          <p:nvPr/>
        </p:nvSpPr>
        <p:spPr bwMode="gray">
          <a:xfrm>
            <a:off x="7785423" y="2259057"/>
            <a:ext cx="309277" cy="178772"/>
          </a:xfrm>
          <a:prstGeom prst="roundRect">
            <a:avLst/>
          </a:prstGeom>
          <a:solidFill>
            <a:srgbClr val="A5E9AB"/>
          </a:solidFill>
          <a:ln w="9525" cap="flat" cmpd="sng" algn="ctr">
            <a:solidFill>
              <a:srgbClr val="267A08"/>
            </a:solidFill>
            <a:prstDash val="solid"/>
            <a:round/>
            <a:headEnd type="none" w="med" len="med"/>
            <a:tailEnd type="none" w="med" len="med"/>
          </a:ln>
          <a:effectLst/>
          <a:extLst/>
        </p:spPr>
        <p:txBody>
          <a:bodyPr vert="horz" wrap="none" lIns="36000" tIns="0" rIns="36000" bIns="0" numCol="1" rtlCol="0" anchor="ctr" anchorCtr="0" compatLnSpc="1">
            <a:prstTxWarp prst="textNoShape">
              <a:avLst/>
            </a:prstTxWarp>
            <a:sp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050" b="0" i="0" u="none" strike="noStrike" cap="none" normalizeH="0" baseline="0" dirty="0" smtClean="0">
                <a:ln>
                  <a:noFill/>
                </a:ln>
                <a:solidFill>
                  <a:srgbClr val="000000"/>
                </a:solidFill>
                <a:effectLst/>
                <a:latin typeface="+mj-lt"/>
                <a:ea typeface="ＭＳ Ｐゴシック" charset="-128"/>
              </a:rPr>
              <a:t>App</a:t>
            </a:r>
            <a:endParaRPr kumimoji="1" lang="en-US" sz="1050" b="0" i="0" u="none" strike="noStrike" cap="none" normalizeH="0" baseline="0" dirty="0" smtClean="0">
              <a:ln>
                <a:noFill/>
              </a:ln>
              <a:solidFill>
                <a:srgbClr val="000000"/>
              </a:solidFill>
              <a:effectLst/>
              <a:latin typeface="+mj-lt"/>
              <a:ea typeface="ＭＳ Ｐゴシック" charset="-128"/>
            </a:endParaRPr>
          </a:p>
        </p:txBody>
      </p:sp>
      <p:sp>
        <p:nvSpPr>
          <p:cNvPr id="51" name="角丸四角形 50"/>
          <p:cNvSpPr/>
          <p:nvPr/>
        </p:nvSpPr>
        <p:spPr bwMode="gray">
          <a:xfrm>
            <a:off x="8323517" y="2259057"/>
            <a:ext cx="309277" cy="178772"/>
          </a:xfrm>
          <a:prstGeom prst="roundRect">
            <a:avLst/>
          </a:prstGeom>
          <a:solidFill>
            <a:srgbClr val="A5E9AB"/>
          </a:solidFill>
          <a:ln w="9525" cap="flat" cmpd="sng" algn="ctr">
            <a:solidFill>
              <a:srgbClr val="267A08"/>
            </a:solidFill>
            <a:prstDash val="solid"/>
            <a:round/>
            <a:headEnd type="none" w="med" len="med"/>
            <a:tailEnd type="none" w="med" len="med"/>
          </a:ln>
          <a:effectLst/>
          <a:extLst/>
        </p:spPr>
        <p:txBody>
          <a:bodyPr vert="horz" wrap="none" lIns="36000" tIns="0" rIns="36000" bIns="0" numCol="1" rtlCol="0" anchor="ctr" anchorCtr="0" compatLnSpc="1">
            <a:prstTxWarp prst="textNoShape">
              <a:avLst/>
            </a:prstTxWarp>
            <a:sp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050" dirty="0" smtClean="0">
                <a:latin typeface="+mj-lt"/>
                <a:ea typeface="ＭＳ Ｐゴシック" charset="-128"/>
              </a:rPr>
              <a:t>App</a:t>
            </a:r>
            <a:endParaRPr kumimoji="1" lang="en-US" sz="1050" b="0" i="0" u="none" strike="noStrike" cap="none" normalizeH="0" baseline="0" dirty="0" smtClean="0">
              <a:ln>
                <a:noFill/>
              </a:ln>
              <a:solidFill>
                <a:srgbClr val="000000"/>
              </a:solidFill>
              <a:effectLst/>
              <a:latin typeface="+mj-lt"/>
              <a:ea typeface="ＭＳ Ｐゴシック" charset="-128"/>
            </a:endParaRPr>
          </a:p>
        </p:txBody>
      </p:sp>
      <p:sp>
        <p:nvSpPr>
          <p:cNvPr id="52" name="角丸四角形 51"/>
          <p:cNvSpPr/>
          <p:nvPr/>
        </p:nvSpPr>
        <p:spPr bwMode="gray">
          <a:xfrm>
            <a:off x="3179669" y="2259057"/>
            <a:ext cx="309277" cy="178772"/>
          </a:xfrm>
          <a:prstGeom prst="roundRect">
            <a:avLst/>
          </a:prstGeom>
          <a:solidFill>
            <a:srgbClr val="A5E9AB"/>
          </a:solidFill>
          <a:ln w="9525" cap="flat" cmpd="sng" algn="ctr">
            <a:solidFill>
              <a:srgbClr val="267A08"/>
            </a:solidFill>
            <a:prstDash val="solid"/>
            <a:round/>
            <a:headEnd type="none" w="med" len="med"/>
            <a:tailEnd type="none" w="med" len="med"/>
          </a:ln>
          <a:effectLst/>
          <a:extLst/>
        </p:spPr>
        <p:txBody>
          <a:bodyPr vert="horz" wrap="none" lIns="36000" tIns="0" rIns="36000" bIns="0" numCol="1" rtlCol="0" anchor="ctr" anchorCtr="0" compatLnSpc="1">
            <a:prstTxWarp prst="textNoShape">
              <a:avLst/>
            </a:prstTxWarp>
            <a:sp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050" b="0" i="0" u="none" strike="noStrike" cap="none" normalizeH="0" baseline="0" dirty="0" smtClean="0">
                <a:ln>
                  <a:noFill/>
                </a:ln>
                <a:solidFill>
                  <a:srgbClr val="000000"/>
                </a:solidFill>
                <a:effectLst/>
                <a:latin typeface="+mj-lt"/>
                <a:ea typeface="ＭＳ Ｐゴシック" charset="-128"/>
              </a:rPr>
              <a:t>App</a:t>
            </a:r>
            <a:endParaRPr kumimoji="1" lang="en-US" sz="1050" b="0" i="0" u="none" strike="noStrike" cap="none" normalizeH="0" baseline="0" dirty="0" smtClean="0">
              <a:ln>
                <a:noFill/>
              </a:ln>
              <a:solidFill>
                <a:srgbClr val="000000"/>
              </a:solidFill>
              <a:effectLst/>
              <a:latin typeface="+mj-lt"/>
              <a:ea typeface="ＭＳ Ｐゴシック" charset="-128"/>
            </a:endParaRPr>
          </a:p>
        </p:txBody>
      </p:sp>
      <p:sp>
        <p:nvSpPr>
          <p:cNvPr id="53" name="角丸四角形 52"/>
          <p:cNvSpPr/>
          <p:nvPr/>
        </p:nvSpPr>
        <p:spPr bwMode="gray">
          <a:xfrm>
            <a:off x="3756828" y="2259057"/>
            <a:ext cx="309277" cy="178772"/>
          </a:xfrm>
          <a:prstGeom prst="roundRect">
            <a:avLst/>
          </a:prstGeom>
          <a:solidFill>
            <a:srgbClr val="A5E9AB"/>
          </a:solidFill>
          <a:ln w="9525" cap="flat" cmpd="sng" algn="ctr">
            <a:solidFill>
              <a:srgbClr val="267A08"/>
            </a:solidFill>
            <a:prstDash val="solid"/>
            <a:round/>
            <a:headEnd type="none" w="med" len="med"/>
            <a:tailEnd type="none" w="med" len="med"/>
          </a:ln>
          <a:effectLst/>
          <a:extLst/>
        </p:spPr>
        <p:txBody>
          <a:bodyPr vert="horz" wrap="none" lIns="36000" tIns="0" rIns="36000" bIns="0" numCol="1" rtlCol="0" anchor="ctr" anchorCtr="0" compatLnSpc="1">
            <a:prstTxWarp prst="textNoShape">
              <a:avLst/>
            </a:prstTxWarp>
            <a:sp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050" b="0" i="0" u="none" strike="noStrike" cap="none" normalizeH="0" baseline="0" dirty="0" smtClean="0">
                <a:ln>
                  <a:noFill/>
                </a:ln>
                <a:solidFill>
                  <a:srgbClr val="000000"/>
                </a:solidFill>
                <a:effectLst/>
                <a:latin typeface="+mj-lt"/>
                <a:ea typeface="ＭＳ Ｐゴシック" charset="-128"/>
              </a:rPr>
              <a:t>App</a:t>
            </a:r>
            <a:endParaRPr kumimoji="1" lang="en-US" sz="1050" b="0" i="0" u="none" strike="noStrike" cap="none" normalizeH="0" baseline="0" dirty="0" smtClean="0">
              <a:ln>
                <a:noFill/>
              </a:ln>
              <a:solidFill>
                <a:srgbClr val="000000"/>
              </a:solidFill>
              <a:effectLst/>
              <a:latin typeface="+mj-lt"/>
              <a:ea typeface="ＭＳ Ｐゴシック" charset="-128"/>
            </a:endParaRPr>
          </a:p>
        </p:txBody>
      </p:sp>
      <p:sp>
        <p:nvSpPr>
          <p:cNvPr id="54" name="角丸四角形 53"/>
          <p:cNvSpPr/>
          <p:nvPr/>
        </p:nvSpPr>
        <p:spPr bwMode="gray">
          <a:xfrm>
            <a:off x="1029708" y="5157437"/>
            <a:ext cx="429695" cy="272415"/>
          </a:xfrm>
          <a:prstGeom prst="roundRect">
            <a:avLst/>
          </a:prstGeom>
          <a:solidFill>
            <a:srgbClr val="A5E9AB"/>
          </a:solidFill>
          <a:ln w="9525" cap="flat" cmpd="sng" algn="ctr">
            <a:solidFill>
              <a:srgbClr val="267A08"/>
            </a:solidFill>
            <a:prstDash val="solid"/>
            <a:round/>
            <a:headEnd type="none" w="med" len="med"/>
            <a:tailEnd type="none" w="med" len="med"/>
          </a:ln>
          <a:effectLst/>
          <a:extLst/>
        </p:spPr>
        <p:txBody>
          <a:bodyPr vert="horz" wrap="none" lIns="36000" tIns="0" rIns="36000" bIns="0" numCol="1" rtlCol="0" anchor="ctr" anchorCtr="0" compatLnSpc="1">
            <a:prstTxWarp prst="textNoShape">
              <a:avLst/>
            </a:prstTxWarp>
            <a:sp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rgbClr val="000000"/>
                </a:solidFill>
                <a:effectLst/>
                <a:latin typeface="+mj-lt"/>
                <a:ea typeface="ＭＳ Ｐゴシック" charset="-128"/>
              </a:rPr>
              <a:t>App</a:t>
            </a:r>
            <a:endParaRPr kumimoji="1" lang="en-US" sz="1600" b="0" i="0" u="none" strike="noStrike" cap="none" normalizeH="0" baseline="0" dirty="0" smtClean="0">
              <a:ln>
                <a:noFill/>
              </a:ln>
              <a:solidFill>
                <a:srgbClr val="000000"/>
              </a:solidFill>
              <a:effectLst/>
              <a:latin typeface="+mj-lt"/>
              <a:ea typeface="ＭＳ Ｐゴシック" charset="-128"/>
            </a:endParaRPr>
          </a:p>
        </p:txBody>
      </p:sp>
      <p:sp>
        <p:nvSpPr>
          <p:cNvPr id="55" name="角丸四角形 54"/>
          <p:cNvSpPr/>
          <p:nvPr/>
        </p:nvSpPr>
        <p:spPr bwMode="gray">
          <a:xfrm>
            <a:off x="1029707" y="5475203"/>
            <a:ext cx="429695" cy="272415"/>
          </a:xfrm>
          <a:prstGeom prst="roundRect">
            <a:avLst/>
          </a:prstGeom>
          <a:solidFill>
            <a:srgbClr val="A5E9AB"/>
          </a:solidFill>
          <a:ln w="9525" cap="flat" cmpd="sng" algn="ctr">
            <a:solidFill>
              <a:srgbClr val="267A08"/>
            </a:solidFill>
            <a:prstDash val="solid"/>
            <a:round/>
            <a:headEnd type="none" w="med" len="med"/>
            <a:tailEnd type="none" w="med" len="med"/>
          </a:ln>
          <a:effectLst/>
          <a:extLst/>
        </p:spPr>
        <p:txBody>
          <a:bodyPr vert="horz" wrap="none" lIns="36000" tIns="0" rIns="36000" bIns="0" numCol="1" rtlCol="0" anchor="ctr" anchorCtr="0" compatLnSpc="1">
            <a:prstTxWarp prst="textNoShape">
              <a:avLst/>
            </a:prstTxWarp>
            <a:sp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rgbClr val="000000"/>
                </a:solidFill>
                <a:effectLst/>
                <a:latin typeface="+mj-lt"/>
                <a:ea typeface="ＭＳ Ｐゴシック" charset="-128"/>
              </a:rPr>
              <a:t>App</a:t>
            </a:r>
            <a:endParaRPr kumimoji="1" lang="en-US" sz="1600" b="0" i="0" u="none" strike="noStrike" cap="none" normalizeH="0" baseline="0" dirty="0" smtClean="0">
              <a:ln>
                <a:noFill/>
              </a:ln>
              <a:solidFill>
                <a:srgbClr val="000000"/>
              </a:solidFill>
              <a:effectLst/>
              <a:latin typeface="+mj-lt"/>
              <a:ea typeface="ＭＳ Ｐゴシック" charset="-128"/>
            </a:endParaRPr>
          </a:p>
        </p:txBody>
      </p:sp>
      <p:sp>
        <p:nvSpPr>
          <p:cNvPr id="56" name="角丸四角形 55"/>
          <p:cNvSpPr/>
          <p:nvPr/>
        </p:nvSpPr>
        <p:spPr bwMode="gray">
          <a:xfrm>
            <a:off x="1021395" y="5805809"/>
            <a:ext cx="429694" cy="272415"/>
          </a:xfrm>
          <a:prstGeom prst="roundRect">
            <a:avLst/>
          </a:prstGeom>
          <a:solidFill>
            <a:srgbClr val="A5E9AB"/>
          </a:solidFill>
          <a:ln w="9525" cap="flat" cmpd="sng" algn="ctr">
            <a:solidFill>
              <a:srgbClr val="267A08"/>
            </a:solidFill>
            <a:prstDash val="solid"/>
            <a:round/>
            <a:headEnd type="none" w="med" len="med"/>
            <a:tailEnd type="none" w="med" len="med"/>
          </a:ln>
          <a:effectLst/>
          <a:extLst/>
        </p:spPr>
        <p:txBody>
          <a:bodyPr vert="horz" wrap="none" lIns="36000" tIns="0" rIns="36000" bIns="0" numCol="1" rtlCol="0" anchor="ctr" anchorCtr="0" compatLnSpc="1">
            <a:prstTxWarp prst="textNoShape">
              <a:avLst/>
            </a:prstTxWarp>
            <a:sp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rgbClr val="000000"/>
                </a:solidFill>
                <a:effectLst/>
                <a:latin typeface="+mj-lt"/>
                <a:ea typeface="ＭＳ Ｐゴシック" charset="-128"/>
              </a:rPr>
              <a:t>App</a:t>
            </a:r>
            <a:endParaRPr kumimoji="1" lang="en-US" sz="1600" b="0" i="0" u="none" strike="noStrike" cap="none" normalizeH="0" baseline="0" dirty="0" smtClean="0">
              <a:ln>
                <a:noFill/>
              </a:ln>
              <a:solidFill>
                <a:srgbClr val="000000"/>
              </a:solidFill>
              <a:effectLst/>
              <a:latin typeface="+mj-lt"/>
              <a:ea typeface="ＭＳ Ｐゴシック" charset="-128"/>
            </a:endParaRPr>
          </a:p>
        </p:txBody>
      </p:sp>
      <p:pic>
        <p:nvPicPr>
          <p:cNvPr id="57" name="コンテンツ プレースホルダー 5" descr="画面の領域"/>
          <p:cNvPicPr>
            <a:picLocks noChangeAspect="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gray">
          <a:xfrm>
            <a:off x="2068365" y="5089146"/>
            <a:ext cx="725027" cy="827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テキスト ボックス 57"/>
          <p:cNvSpPr txBox="1"/>
          <p:nvPr/>
        </p:nvSpPr>
        <p:spPr>
          <a:xfrm>
            <a:off x="1551614" y="5191485"/>
            <a:ext cx="453970" cy="646331"/>
          </a:xfrm>
          <a:prstGeom prst="rect">
            <a:avLst/>
          </a:prstGeom>
          <a:noFill/>
        </p:spPr>
        <p:txBody>
          <a:bodyPr wrap="none" rtlCol="0">
            <a:spAutoFit/>
          </a:bodyPr>
          <a:lstStyle/>
          <a:p>
            <a:r>
              <a:rPr kumimoji="1" lang="en-US" altLang="ja-JP" sz="3600" dirty="0" smtClean="0">
                <a:latin typeface="+mj-lt"/>
              </a:rPr>
              <a:t>=</a:t>
            </a:r>
            <a:endParaRPr kumimoji="1" lang="ja-JP" altLang="en-US" sz="3600" dirty="0">
              <a:latin typeface="+mj-lt"/>
            </a:endParaRPr>
          </a:p>
        </p:txBody>
      </p:sp>
      <p:sp>
        <p:nvSpPr>
          <p:cNvPr id="59" name="角丸四角形 58"/>
          <p:cNvSpPr/>
          <p:nvPr/>
        </p:nvSpPr>
        <p:spPr bwMode="gray">
          <a:xfrm>
            <a:off x="6496118" y="4998104"/>
            <a:ext cx="815444" cy="272415"/>
          </a:xfrm>
          <a:prstGeom prst="roundRect">
            <a:avLst/>
          </a:prstGeom>
          <a:solidFill>
            <a:srgbClr val="9CCCF4"/>
          </a:solidFill>
          <a:ln w="9525" cap="flat" cmpd="sng" algn="ctr">
            <a:solidFill>
              <a:srgbClr val="105D9C"/>
            </a:solidFill>
            <a:prstDash val="solid"/>
            <a:round/>
            <a:headEnd type="none" w="med" len="med"/>
            <a:tailEnd type="none" w="med" len="med"/>
          </a:ln>
          <a:effectLst/>
          <a:extLst/>
        </p:spPr>
        <p:txBody>
          <a:bodyPr vert="horz" wrap="none" lIns="36000" tIns="0" rIns="36000" bIns="0" numCol="1" rtlCol="0" anchor="ctr" anchorCtr="0" compatLnSpc="1">
            <a:prstTxWarp prst="textNoShape">
              <a:avLst/>
            </a:prstTxWarp>
            <a:sp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rgbClr val="000000"/>
                </a:solidFill>
                <a:effectLst/>
                <a:latin typeface="+mj-lt"/>
                <a:ea typeface="ＭＳ Ｐゴシック" charset="-128"/>
              </a:rPr>
              <a:t>OS/MW</a:t>
            </a:r>
          </a:p>
        </p:txBody>
      </p:sp>
      <p:sp>
        <p:nvSpPr>
          <p:cNvPr id="60" name="角丸四角形 59"/>
          <p:cNvSpPr/>
          <p:nvPr/>
        </p:nvSpPr>
        <p:spPr bwMode="gray">
          <a:xfrm>
            <a:off x="6496117" y="5339934"/>
            <a:ext cx="815444" cy="272415"/>
          </a:xfrm>
          <a:prstGeom prst="roundRect">
            <a:avLst/>
          </a:prstGeom>
          <a:solidFill>
            <a:srgbClr val="9CCCF4"/>
          </a:solidFill>
          <a:ln w="9525" cap="flat" cmpd="sng" algn="ctr">
            <a:solidFill>
              <a:srgbClr val="105D9C"/>
            </a:solidFill>
            <a:prstDash val="solid"/>
            <a:round/>
            <a:headEnd type="none" w="med" len="med"/>
            <a:tailEnd type="none" w="med" len="med"/>
          </a:ln>
          <a:effectLst/>
          <a:extLst/>
        </p:spPr>
        <p:txBody>
          <a:bodyPr vert="horz" wrap="none" lIns="36000" tIns="0" rIns="36000" bIns="0" numCol="1" rtlCol="0" anchor="ctr" anchorCtr="0" compatLnSpc="1">
            <a:prstTxWarp prst="textNoShape">
              <a:avLst/>
            </a:prstTxWarp>
            <a:sp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rgbClr val="000000"/>
                </a:solidFill>
                <a:effectLst/>
                <a:latin typeface="+mj-lt"/>
                <a:ea typeface="ＭＳ Ｐゴシック" charset="-128"/>
              </a:rPr>
              <a:t>OS/MW</a:t>
            </a:r>
          </a:p>
        </p:txBody>
      </p:sp>
      <p:sp>
        <p:nvSpPr>
          <p:cNvPr id="61" name="角丸四角形 60"/>
          <p:cNvSpPr/>
          <p:nvPr/>
        </p:nvSpPr>
        <p:spPr bwMode="gray">
          <a:xfrm>
            <a:off x="6496479" y="5720812"/>
            <a:ext cx="815444" cy="272415"/>
          </a:xfrm>
          <a:prstGeom prst="roundRect">
            <a:avLst/>
          </a:prstGeom>
          <a:solidFill>
            <a:srgbClr val="9CCCF4"/>
          </a:solidFill>
          <a:ln w="9525" cap="flat" cmpd="sng" algn="ctr">
            <a:solidFill>
              <a:srgbClr val="105D9C"/>
            </a:solidFill>
            <a:prstDash val="solid"/>
            <a:round/>
            <a:headEnd type="none" w="med" len="med"/>
            <a:tailEnd type="none" w="med" len="med"/>
          </a:ln>
          <a:effectLst/>
          <a:extLst/>
        </p:spPr>
        <p:txBody>
          <a:bodyPr vert="horz" wrap="none" lIns="36000" tIns="0" rIns="36000" bIns="0" numCol="1" rtlCol="0" anchor="ctr" anchorCtr="0" compatLnSpc="1">
            <a:prstTxWarp prst="textNoShape">
              <a:avLst/>
            </a:prstTxWarp>
            <a:sp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rgbClr val="000000"/>
                </a:solidFill>
                <a:effectLst/>
                <a:latin typeface="+mj-lt"/>
                <a:ea typeface="ＭＳ Ｐゴシック" charset="-128"/>
              </a:rPr>
              <a:t>OS/MW</a:t>
            </a:r>
          </a:p>
        </p:txBody>
      </p:sp>
      <p:pic>
        <p:nvPicPr>
          <p:cNvPr id="62" name="コンテンツ プレースホルダー 5" descr="画面の領域"/>
          <p:cNvPicPr>
            <a:picLocks noChangeAspect="1"/>
          </p:cNvPicPr>
          <p:nvPr/>
        </p:nvPicPr>
        <p:blipFill>
          <a:blip r:embed="rId11">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gray">
          <a:xfrm>
            <a:off x="7832891" y="5065082"/>
            <a:ext cx="725027" cy="827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 name="テキスト ボックス 63"/>
          <p:cNvSpPr txBox="1"/>
          <p:nvPr/>
        </p:nvSpPr>
        <p:spPr bwMode="gray">
          <a:xfrm>
            <a:off x="7316140" y="5167421"/>
            <a:ext cx="453970" cy="646331"/>
          </a:xfrm>
          <a:prstGeom prst="rect">
            <a:avLst/>
          </a:prstGeom>
          <a:noFill/>
        </p:spPr>
        <p:txBody>
          <a:bodyPr wrap="none" rtlCol="0">
            <a:spAutoFit/>
          </a:bodyPr>
          <a:lstStyle/>
          <a:p>
            <a:r>
              <a:rPr kumimoji="1" lang="en-US" altLang="ja-JP" sz="3600" dirty="0" smtClean="0">
                <a:solidFill>
                  <a:srgbClr val="A30B1A"/>
                </a:solidFill>
                <a:latin typeface="+mj-lt"/>
              </a:rPr>
              <a:t>=</a:t>
            </a:r>
            <a:endParaRPr kumimoji="1" lang="ja-JP" altLang="en-US" sz="3600" dirty="0">
              <a:solidFill>
                <a:srgbClr val="A30B1A"/>
              </a:solidFill>
              <a:latin typeface="+mj-lt"/>
            </a:endParaRPr>
          </a:p>
        </p:txBody>
      </p:sp>
      <p:pic>
        <p:nvPicPr>
          <p:cNvPr id="65" name="図 64"/>
          <p:cNvPicPr>
            <a:picLocks noChangeAspect="1"/>
          </p:cNvPicPr>
          <p:nvPr/>
        </p:nvPicPr>
        <p:blipFill>
          <a:blip r:embed="rId12"/>
          <a:stretch>
            <a:fillRect/>
          </a:stretch>
        </p:blipFill>
        <p:spPr>
          <a:xfrm>
            <a:off x="3566404" y="4886239"/>
            <a:ext cx="924073" cy="758008"/>
          </a:xfrm>
          <a:prstGeom prst="rect">
            <a:avLst/>
          </a:prstGeom>
        </p:spPr>
      </p:pic>
      <p:pic>
        <p:nvPicPr>
          <p:cNvPr id="66" name="図 65"/>
          <p:cNvPicPr>
            <a:picLocks noChangeAspect="1"/>
          </p:cNvPicPr>
          <p:nvPr/>
        </p:nvPicPr>
        <p:blipFill>
          <a:blip r:embed="rId13"/>
          <a:stretch>
            <a:fillRect/>
          </a:stretch>
        </p:blipFill>
        <p:spPr>
          <a:xfrm>
            <a:off x="3566404" y="5646176"/>
            <a:ext cx="924073" cy="760686"/>
          </a:xfrm>
          <a:prstGeom prst="rect">
            <a:avLst/>
          </a:prstGeom>
        </p:spPr>
      </p:pic>
      <p:pic>
        <p:nvPicPr>
          <p:cNvPr id="67" name="コンテンツ プレースホルダー 5" descr="画面の領域"/>
          <p:cNvPicPr>
            <a:picLocks noChangeAspect="1"/>
          </p:cNvPicPr>
          <p:nvPr/>
        </p:nvPicPr>
        <p:blipFill>
          <a:blip r:embed="rId11">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gray">
          <a:xfrm>
            <a:off x="5114456" y="5115354"/>
            <a:ext cx="725027" cy="827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テキスト ボックス 67"/>
          <p:cNvSpPr txBox="1"/>
          <p:nvPr/>
        </p:nvSpPr>
        <p:spPr bwMode="gray">
          <a:xfrm>
            <a:off x="4597705" y="5217693"/>
            <a:ext cx="453970" cy="646331"/>
          </a:xfrm>
          <a:prstGeom prst="rect">
            <a:avLst/>
          </a:prstGeom>
          <a:noFill/>
        </p:spPr>
        <p:txBody>
          <a:bodyPr wrap="none" rtlCol="0">
            <a:spAutoFit/>
          </a:bodyPr>
          <a:lstStyle/>
          <a:p>
            <a:r>
              <a:rPr kumimoji="1" lang="en-US" altLang="ja-JP" sz="3600" dirty="0" smtClean="0">
                <a:solidFill>
                  <a:srgbClr val="A30B1A"/>
                </a:solidFill>
                <a:latin typeface="+mj-lt"/>
              </a:rPr>
              <a:t>=</a:t>
            </a:r>
            <a:endParaRPr kumimoji="1" lang="ja-JP" altLang="en-US" sz="3600" dirty="0">
              <a:solidFill>
                <a:srgbClr val="A30B1A"/>
              </a:solidFill>
              <a:latin typeface="+mj-lt"/>
            </a:endParaRPr>
          </a:p>
        </p:txBody>
      </p:sp>
      <p:sp>
        <p:nvSpPr>
          <p:cNvPr id="69" name="テキスト ボックス 68"/>
          <p:cNvSpPr txBox="1"/>
          <p:nvPr/>
        </p:nvSpPr>
        <p:spPr bwMode="gray">
          <a:xfrm>
            <a:off x="3777610" y="4484756"/>
            <a:ext cx="1814536" cy="276999"/>
          </a:xfrm>
          <a:prstGeom prst="rect">
            <a:avLst/>
          </a:prstGeom>
          <a:solidFill>
            <a:schemeClr val="bg1"/>
          </a:solidFill>
          <a:ln>
            <a:noFill/>
          </a:ln>
        </p:spPr>
        <p:txBody>
          <a:bodyPr wrap="none" rtlCol="0">
            <a:spAutoFit/>
          </a:bodyPr>
          <a:lstStyle/>
          <a:p>
            <a:r>
              <a:rPr lang="en-US" altLang="ja-JP" sz="1200" b="1" u="sng" dirty="0" smtClean="0">
                <a:solidFill>
                  <a:srgbClr val="A30B1A"/>
                </a:solidFill>
                <a:latin typeface="+mj-lt"/>
                <a:ea typeface="Meiryo UI" panose="020B0604030504040204" pitchFamily="50" charset="-128"/>
              </a:rPr>
              <a:t>Infrastructure Definition</a:t>
            </a:r>
            <a:endParaRPr kumimoji="1" lang="ja-JP" altLang="en-US" sz="1200" b="1" u="sng" dirty="0">
              <a:solidFill>
                <a:srgbClr val="A30B1A"/>
              </a:solidFill>
              <a:latin typeface="+mj-lt"/>
              <a:ea typeface="Meiryo UI" panose="020B0604030504040204" pitchFamily="50" charset="-128"/>
            </a:endParaRPr>
          </a:p>
        </p:txBody>
      </p:sp>
      <p:sp>
        <p:nvSpPr>
          <p:cNvPr id="70" name="テキスト ボックス 69"/>
          <p:cNvSpPr txBox="1"/>
          <p:nvPr/>
        </p:nvSpPr>
        <p:spPr bwMode="gray">
          <a:xfrm>
            <a:off x="4631663" y="3876142"/>
            <a:ext cx="2114681" cy="461665"/>
          </a:xfrm>
          <a:prstGeom prst="rect">
            <a:avLst/>
          </a:prstGeom>
          <a:solidFill>
            <a:srgbClr val="A30B1A"/>
          </a:solidFill>
          <a:ln>
            <a:solidFill>
              <a:srgbClr val="A30B1A"/>
            </a:solidFill>
          </a:ln>
        </p:spPr>
        <p:txBody>
          <a:bodyPr wrap="none" rtlCol="0">
            <a:spAutoFit/>
          </a:bodyPr>
          <a:lstStyle/>
          <a:p>
            <a:r>
              <a:rPr kumimoji="1" lang="en-US" altLang="ja-JP" sz="1200" b="1" dirty="0" smtClean="0">
                <a:solidFill>
                  <a:srgbClr val="FFFFFF"/>
                </a:solidFill>
                <a:latin typeface="+mj-lt"/>
                <a:ea typeface="Meiryo UI" panose="020B0604030504040204" pitchFamily="50" charset="-128"/>
              </a:rPr>
              <a:t>Cloud Formation, terraform, </a:t>
            </a:r>
          </a:p>
          <a:p>
            <a:r>
              <a:rPr kumimoji="1" lang="en-US" altLang="ja-JP" sz="1200" b="1" dirty="0" err="1" smtClean="0">
                <a:solidFill>
                  <a:srgbClr val="FFFFFF"/>
                </a:solidFill>
                <a:latin typeface="+mj-lt"/>
                <a:ea typeface="Meiryo UI" panose="020B0604030504040204" pitchFamily="50" charset="-128"/>
              </a:rPr>
              <a:t>Openstack</a:t>
            </a:r>
            <a:r>
              <a:rPr kumimoji="1" lang="en-US" altLang="ja-JP" sz="1200" b="1" dirty="0" smtClean="0">
                <a:solidFill>
                  <a:srgbClr val="FFFFFF"/>
                </a:solidFill>
                <a:latin typeface="+mj-lt"/>
                <a:ea typeface="Meiryo UI" panose="020B0604030504040204" pitchFamily="50" charset="-128"/>
              </a:rPr>
              <a:t> Heat</a:t>
            </a:r>
            <a:endParaRPr kumimoji="1" lang="ja-JP" altLang="en-US" sz="1200" b="1" dirty="0">
              <a:solidFill>
                <a:srgbClr val="FFFFFF"/>
              </a:solidFill>
              <a:latin typeface="+mj-lt"/>
              <a:ea typeface="Meiryo UI" panose="020B0604030504040204" pitchFamily="50" charset="-128"/>
            </a:endParaRPr>
          </a:p>
        </p:txBody>
      </p:sp>
      <p:sp>
        <p:nvSpPr>
          <p:cNvPr id="71" name="テキスト ボックス 70"/>
          <p:cNvSpPr txBox="1"/>
          <p:nvPr/>
        </p:nvSpPr>
        <p:spPr bwMode="gray">
          <a:xfrm>
            <a:off x="6827721" y="4466803"/>
            <a:ext cx="1565429" cy="276999"/>
          </a:xfrm>
          <a:prstGeom prst="rect">
            <a:avLst/>
          </a:prstGeom>
          <a:solidFill>
            <a:schemeClr val="bg1"/>
          </a:solidFill>
          <a:ln>
            <a:noFill/>
          </a:ln>
        </p:spPr>
        <p:txBody>
          <a:bodyPr wrap="none" rtlCol="0">
            <a:spAutoFit/>
          </a:bodyPr>
          <a:lstStyle/>
          <a:p>
            <a:r>
              <a:rPr lang="en-US" altLang="ja-JP" sz="1200" b="1" u="sng" dirty="0" smtClean="0">
                <a:solidFill>
                  <a:srgbClr val="A30B1A"/>
                </a:solidFill>
                <a:latin typeface="+mj-lt"/>
                <a:ea typeface="Meiryo UI" panose="020B0604030504040204" pitchFamily="50" charset="-128"/>
              </a:rPr>
              <a:t>Server Configuration</a:t>
            </a:r>
            <a:endParaRPr kumimoji="1" lang="ja-JP" altLang="en-US" sz="1200" b="1" u="sng" dirty="0">
              <a:solidFill>
                <a:srgbClr val="A30B1A"/>
              </a:solidFill>
              <a:latin typeface="+mj-lt"/>
              <a:ea typeface="Meiryo UI" panose="020B0604030504040204" pitchFamily="50" charset="-128"/>
            </a:endParaRPr>
          </a:p>
        </p:txBody>
      </p:sp>
      <p:sp>
        <p:nvSpPr>
          <p:cNvPr id="72" name="テキスト ボックス 71"/>
          <p:cNvSpPr txBox="1"/>
          <p:nvPr/>
        </p:nvSpPr>
        <p:spPr bwMode="gray">
          <a:xfrm>
            <a:off x="7245414" y="3876141"/>
            <a:ext cx="1712327" cy="461665"/>
          </a:xfrm>
          <a:prstGeom prst="rect">
            <a:avLst/>
          </a:prstGeom>
          <a:solidFill>
            <a:srgbClr val="A30B1A"/>
          </a:solidFill>
          <a:ln>
            <a:solidFill>
              <a:srgbClr val="A30B1A"/>
            </a:solidFill>
          </a:ln>
        </p:spPr>
        <p:txBody>
          <a:bodyPr wrap="none" rtlCol="0">
            <a:spAutoFit/>
          </a:bodyPr>
          <a:lstStyle/>
          <a:p>
            <a:r>
              <a:rPr kumimoji="1" lang="en-US" altLang="ja-JP" sz="1200" b="1" dirty="0" smtClean="0">
                <a:solidFill>
                  <a:srgbClr val="FFFFFF"/>
                </a:solidFill>
                <a:latin typeface="+mj-lt"/>
                <a:ea typeface="Meiryo UI" panose="020B0604030504040204" pitchFamily="50" charset="-128"/>
              </a:rPr>
              <a:t>Ansible, Chef, Puppet,</a:t>
            </a:r>
          </a:p>
          <a:p>
            <a:r>
              <a:rPr lang="en-US" altLang="ja-JP" sz="1200" b="1" dirty="0" err="1" smtClean="0">
                <a:solidFill>
                  <a:srgbClr val="FFFFFF"/>
                </a:solidFill>
                <a:latin typeface="+mj-lt"/>
                <a:ea typeface="Meiryo UI" panose="020B0604030504040204" pitchFamily="50" charset="-128"/>
              </a:rPr>
              <a:t>SaltStack</a:t>
            </a:r>
            <a:endParaRPr kumimoji="1" lang="ja-JP" altLang="en-US" sz="1200" b="1" dirty="0">
              <a:solidFill>
                <a:srgbClr val="FFFFFF"/>
              </a:solidFill>
              <a:latin typeface="+mj-lt"/>
              <a:ea typeface="Meiryo UI" panose="020B0604030504040204" pitchFamily="50" charset="-128"/>
            </a:endParaRPr>
          </a:p>
        </p:txBody>
      </p:sp>
      <p:sp>
        <p:nvSpPr>
          <p:cNvPr id="73" name="テキスト ボックス 72"/>
          <p:cNvSpPr txBox="1"/>
          <p:nvPr/>
        </p:nvSpPr>
        <p:spPr>
          <a:xfrm>
            <a:off x="1341199" y="4474956"/>
            <a:ext cx="1027845" cy="307777"/>
          </a:xfrm>
          <a:prstGeom prst="rect">
            <a:avLst/>
          </a:prstGeom>
          <a:solidFill>
            <a:schemeClr val="bg1"/>
          </a:solidFill>
        </p:spPr>
        <p:txBody>
          <a:bodyPr wrap="none" rtlCol="0">
            <a:spAutoFit/>
          </a:bodyPr>
          <a:lstStyle/>
          <a:p>
            <a:r>
              <a:rPr lang="en-US" altLang="ja-JP" dirty="0" smtClean="0">
                <a:latin typeface="+mj-lt"/>
                <a:ea typeface="Meiryo UI" panose="020B0604030504040204" pitchFamily="50" charset="-128"/>
              </a:rPr>
              <a:t>Application</a:t>
            </a:r>
            <a:endParaRPr kumimoji="1" lang="ja-JP" altLang="en-US" dirty="0">
              <a:latin typeface="+mj-lt"/>
              <a:ea typeface="Meiryo UI" panose="020B0604030504040204" pitchFamily="50" charset="-128"/>
            </a:endParaRPr>
          </a:p>
        </p:txBody>
      </p:sp>
      <p:cxnSp>
        <p:nvCxnSpPr>
          <p:cNvPr id="5" name="直線矢印コネクタ 4"/>
          <p:cNvCxnSpPr>
            <a:stCxn id="67" idx="0"/>
            <a:endCxn id="70" idx="2"/>
          </p:cNvCxnSpPr>
          <p:nvPr/>
        </p:nvCxnSpPr>
        <p:spPr bwMode="auto">
          <a:xfrm flipV="1">
            <a:off x="5476970" y="4337807"/>
            <a:ext cx="212034" cy="777547"/>
          </a:xfrm>
          <a:prstGeom prst="straightConnector1">
            <a:avLst/>
          </a:prstGeom>
          <a:gradFill rotWithShape="0">
            <a:gsLst>
              <a:gs pos="0">
                <a:srgbClr val="FFFFFF"/>
              </a:gs>
              <a:gs pos="100000">
                <a:srgbClr val="CACAC7"/>
              </a:gs>
            </a:gsLst>
            <a:lin ang="5400000" scaled="1"/>
          </a:gradFill>
          <a:ln w="76200" cap="flat" cmpd="sng" algn="ctr">
            <a:solidFill>
              <a:schemeClr val="tx1"/>
            </a:solidFill>
            <a:prstDash val="sysDash"/>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5" name="直線矢印コネクタ 74"/>
          <p:cNvCxnSpPr>
            <a:stCxn id="62" idx="0"/>
            <a:endCxn id="72" idx="2"/>
          </p:cNvCxnSpPr>
          <p:nvPr/>
        </p:nvCxnSpPr>
        <p:spPr bwMode="auto">
          <a:xfrm flipH="1" flipV="1">
            <a:off x="8101578" y="4337806"/>
            <a:ext cx="93827" cy="727276"/>
          </a:xfrm>
          <a:prstGeom prst="straightConnector1">
            <a:avLst/>
          </a:prstGeom>
          <a:gradFill rotWithShape="0">
            <a:gsLst>
              <a:gs pos="0">
                <a:srgbClr val="FFFFFF"/>
              </a:gs>
              <a:gs pos="100000">
                <a:srgbClr val="CACAC7"/>
              </a:gs>
            </a:gsLst>
            <a:lin ang="5400000" scaled="1"/>
          </a:gradFill>
          <a:ln w="76200" cap="flat" cmpd="sng" algn="ctr">
            <a:solidFill>
              <a:schemeClr val="tx1"/>
            </a:solidFill>
            <a:prstDash val="sysDash"/>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84" name="直線矢印コネクタ 83"/>
          <p:cNvCxnSpPr>
            <a:stCxn id="70" idx="0"/>
            <a:endCxn id="31" idx="2"/>
          </p:cNvCxnSpPr>
          <p:nvPr/>
        </p:nvCxnSpPr>
        <p:spPr bwMode="auto">
          <a:xfrm rot="16200000" flipV="1">
            <a:off x="4085841" y="2272978"/>
            <a:ext cx="833762" cy="2372565"/>
          </a:xfrm>
          <a:prstGeom prst="bentConnector3">
            <a:avLst>
              <a:gd name="adj1" fmla="val 50000"/>
            </a:avLst>
          </a:prstGeom>
          <a:gradFill rotWithShape="0">
            <a:gsLst>
              <a:gs pos="0">
                <a:srgbClr val="FFFFFF"/>
              </a:gs>
              <a:gs pos="100000">
                <a:srgbClr val="CACAC7"/>
              </a:gs>
            </a:gsLst>
            <a:lin ang="5400000" scaled="1"/>
          </a:gradFill>
          <a:ln w="76200" cap="flat" cmpd="sng" algn="ctr">
            <a:solidFill>
              <a:schemeClr val="tx1"/>
            </a:solidFill>
            <a:prstDash val="sysDash"/>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89" name="直線矢印コネクタ 83"/>
          <p:cNvCxnSpPr>
            <a:stCxn id="72" idx="0"/>
            <a:endCxn id="10" idx="2"/>
          </p:cNvCxnSpPr>
          <p:nvPr/>
        </p:nvCxnSpPr>
        <p:spPr bwMode="auto">
          <a:xfrm rot="16200000" flipV="1">
            <a:off x="7583061" y="3357623"/>
            <a:ext cx="843050" cy="193985"/>
          </a:xfrm>
          <a:prstGeom prst="bentConnector3">
            <a:avLst>
              <a:gd name="adj1" fmla="val 50000"/>
            </a:avLst>
          </a:prstGeom>
          <a:gradFill rotWithShape="0">
            <a:gsLst>
              <a:gs pos="0">
                <a:srgbClr val="FFFFFF"/>
              </a:gs>
              <a:gs pos="100000">
                <a:srgbClr val="CACAC7"/>
              </a:gs>
            </a:gsLst>
            <a:lin ang="5400000" scaled="1"/>
          </a:gradFill>
          <a:ln w="76200" cap="flat" cmpd="sng" algn="ctr">
            <a:solidFill>
              <a:schemeClr val="tx1"/>
            </a:solidFill>
            <a:prstDash val="sysDash"/>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92" name="直線矢印コネクタ 83"/>
          <p:cNvCxnSpPr>
            <a:stCxn id="70" idx="0"/>
            <a:endCxn id="11" idx="2"/>
          </p:cNvCxnSpPr>
          <p:nvPr/>
        </p:nvCxnSpPr>
        <p:spPr bwMode="auto">
          <a:xfrm rot="16200000" flipV="1">
            <a:off x="5238758" y="3425896"/>
            <a:ext cx="827612" cy="72880"/>
          </a:xfrm>
          <a:prstGeom prst="bentConnector3">
            <a:avLst>
              <a:gd name="adj1" fmla="val 50000"/>
            </a:avLst>
          </a:prstGeom>
          <a:gradFill rotWithShape="0">
            <a:gsLst>
              <a:gs pos="0">
                <a:srgbClr val="FFFFFF"/>
              </a:gs>
              <a:gs pos="100000">
                <a:srgbClr val="CACAC7"/>
              </a:gs>
            </a:gsLst>
            <a:lin ang="5400000" scaled="1"/>
          </a:gradFill>
          <a:ln w="76200" cap="flat" cmpd="sng" algn="ctr">
            <a:solidFill>
              <a:schemeClr val="tx1"/>
            </a:solidFill>
            <a:prstDash val="sysDash"/>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95" name="直線矢印コネクタ 83"/>
          <p:cNvCxnSpPr>
            <a:stCxn id="70" idx="0"/>
            <a:endCxn id="10" idx="2"/>
          </p:cNvCxnSpPr>
          <p:nvPr/>
        </p:nvCxnSpPr>
        <p:spPr bwMode="auto">
          <a:xfrm rot="5400000" flipH="1" flipV="1">
            <a:off x="6376773" y="2345323"/>
            <a:ext cx="843051" cy="2218589"/>
          </a:xfrm>
          <a:prstGeom prst="bentConnector3">
            <a:avLst>
              <a:gd name="adj1" fmla="val 50000"/>
            </a:avLst>
          </a:prstGeom>
          <a:gradFill rotWithShape="0">
            <a:gsLst>
              <a:gs pos="0">
                <a:srgbClr val="FFFFFF"/>
              </a:gs>
              <a:gs pos="100000">
                <a:srgbClr val="CACAC7"/>
              </a:gs>
            </a:gsLst>
            <a:lin ang="5400000" scaled="1"/>
          </a:gradFill>
          <a:ln w="76200" cap="flat" cmpd="sng" algn="ctr">
            <a:solidFill>
              <a:schemeClr val="tx1"/>
            </a:solidFill>
            <a:prstDash val="sysDash"/>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98" name="角丸四角形吹き出し 97"/>
          <p:cNvSpPr/>
          <p:nvPr/>
        </p:nvSpPr>
        <p:spPr bwMode="gray">
          <a:xfrm>
            <a:off x="170935" y="3603009"/>
            <a:ext cx="4170004" cy="863794"/>
          </a:xfrm>
          <a:prstGeom prst="wedgeRoundRectCallout">
            <a:avLst>
              <a:gd name="adj1" fmla="val 55323"/>
              <a:gd name="adj2" fmla="val 19707"/>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Tool is automatically built </a:t>
            </a:r>
          </a:p>
          <a:p>
            <a:r>
              <a:rPr kumimoji="1" lang="en-US" altLang="ja-JP" sz="1800" dirty="0" smtClean="0">
                <a:latin typeface="Fujitsu Sans" panose="020B0404060202020204" pitchFamily="34" charset="0"/>
                <a:ea typeface="Meiryo UI" panose="020B0604030504040204" pitchFamily="50" charset="-128"/>
              </a:rPr>
              <a:t>according to the </a:t>
            </a:r>
            <a:r>
              <a:rPr lang="en-US" altLang="ja-JP" sz="1800" dirty="0" smtClean="0">
                <a:latin typeface="Fujitsu Sans" panose="020B0404060202020204" pitchFamily="34" charset="0"/>
                <a:ea typeface="Meiryo UI" panose="020B0604030504040204" pitchFamily="50" charset="-128"/>
              </a:rPr>
              <a:t>code-defined </a:t>
            </a:r>
          </a:p>
          <a:p>
            <a:r>
              <a:rPr lang="en-US" altLang="ja-JP" sz="1800" dirty="0" smtClean="0">
                <a:latin typeface="Fujitsu Sans" panose="020B0404060202020204" pitchFamily="34" charset="0"/>
                <a:ea typeface="Meiryo UI" panose="020B0604030504040204" pitchFamily="50" charset="-128"/>
              </a:rPr>
              <a:t>“Configuration”.</a:t>
            </a:r>
            <a:endParaRPr kumimoji="1" lang="ja-JP" altLang="en-US" sz="1800" dirty="0" smtClean="0">
              <a:latin typeface="Fujitsu Sans" panose="020B0404060202020204" pitchFamily="34" charset="0"/>
              <a:ea typeface="Meiryo UI" panose="020B0604030504040204" pitchFamily="50" charset="-128"/>
            </a:endParaRPr>
          </a:p>
        </p:txBody>
      </p:sp>
      <p:sp>
        <p:nvSpPr>
          <p:cNvPr id="63" name="スライド番号プレースホルダー 62"/>
          <p:cNvSpPr>
            <a:spLocks noGrp="1"/>
          </p:cNvSpPr>
          <p:nvPr>
            <p:ph type="sldNum" sz="quarter" idx="10"/>
          </p:nvPr>
        </p:nvSpPr>
        <p:spPr/>
        <p:txBody>
          <a:bodyPr/>
          <a:lstStyle/>
          <a:p>
            <a:r>
              <a:rPr lang="en-US" altLang="ja-JP" smtClean="0"/>
              <a:t>PAGE    </a:t>
            </a:r>
            <a:fld id="{08DF107D-060D-43D3-997D-8A34C269D30F}" type="slidenum">
              <a:rPr lang="en-US" altLang="ja-JP" smtClean="0"/>
              <a:pPr/>
              <a:t>12</a:t>
            </a:fld>
            <a:endParaRPr lang="en-US" altLang="ja-JP" dirty="0"/>
          </a:p>
        </p:txBody>
      </p:sp>
    </p:spTree>
    <p:extLst>
      <p:ext uri="{BB962C8B-B14F-4D97-AF65-F5344CB8AC3E}">
        <p14:creationId xmlns:p14="http://schemas.microsoft.com/office/powerpoint/2010/main" val="33923447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Merits</a:t>
            </a:r>
            <a:endParaRPr kumimoji="1"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Infrastructure as Code</a:t>
            </a:r>
            <a:endParaRPr lang="ja-JP" altLang="en-US" sz="1800" dirty="0">
              <a:solidFill>
                <a:schemeClr val="lt1"/>
              </a:solidFill>
              <a:latin typeface="Fujitsu Sans" panose="020B0404060202020204" pitchFamily="34" charset="0"/>
              <a:ea typeface="Roboto Black" panose="02000000000000000000" pitchFamily="2" charset="0"/>
              <a:cs typeface="Calibri" panose="020F0502020204030204" pitchFamily="34" charset="0"/>
            </a:endParaRPr>
          </a:p>
        </p:txBody>
      </p:sp>
      <p:sp>
        <p:nvSpPr>
          <p:cNvPr id="7" name="正方形/長方形 6">
            <a:extLst>
              <a:ext uri="{FF2B5EF4-FFF2-40B4-BE49-F238E27FC236}">
                <a16:creationId xmlns="" xmlns:a16="http://schemas.microsoft.com/office/drawing/2014/main" id="{150844AD-4FE2-4A52-A4A3-AA78CAEC4A85}"/>
              </a:ext>
            </a:extLst>
          </p:cNvPr>
          <p:cNvSpPr/>
          <p:nvPr/>
        </p:nvSpPr>
        <p:spPr bwMode="gray">
          <a:xfrm>
            <a:off x="170935" y="2807094"/>
            <a:ext cx="9446924" cy="1230334"/>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84137" algn="l"/>
            <a:r>
              <a:rPr lang="en-US" altLang="ja-JP" sz="1800" dirty="0" smtClean="0">
                <a:latin typeface="+mj-lt"/>
              </a:rPr>
              <a:t>For example</a:t>
            </a:r>
          </a:p>
          <a:p>
            <a:pPr marL="266700" indent="-182563" algn="l">
              <a:buFont typeface="Arial" panose="020B0604020202020204" pitchFamily="34" charset="0"/>
              <a:buChar char="•"/>
            </a:pPr>
            <a:r>
              <a:rPr lang="en-US" altLang="ja-JP" sz="1800" dirty="0" smtClean="0">
                <a:latin typeface="+mj-lt"/>
              </a:rPr>
              <a:t>Version management and rebuilding previous version of code easily</a:t>
            </a:r>
            <a:endParaRPr lang="ja-JP" altLang="en-US" sz="1800" dirty="0">
              <a:latin typeface="+mj-lt"/>
            </a:endParaRPr>
          </a:p>
          <a:p>
            <a:pPr marL="266700" indent="-182563" algn="l">
              <a:buFont typeface="Arial" panose="020B0604020202020204" pitchFamily="34" charset="0"/>
              <a:buChar char="•"/>
            </a:pPr>
            <a:r>
              <a:rPr lang="en-US" altLang="ja-JP" sz="1800" dirty="0" smtClean="0">
                <a:latin typeface="+mj-lt"/>
              </a:rPr>
              <a:t>Componentization of code and re-use</a:t>
            </a:r>
            <a:endParaRPr lang="ja-JP" altLang="en-US" sz="1800" dirty="0">
              <a:latin typeface="+mj-lt"/>
            </a:endParaRPr>
          </a:p>
          <a:p>
            <a:pPr marL="266700" indent="-182563" algn="l">
              <a:buFont typeface="Arial" panose="020B0604020202020204" pitchFamily="34" charset="0"/>
              <a:buChar char="•"/>
            </a:pPr>
            <a:r>
              <a:rPr lang="en-US" altLang="ja-JP" sz="1800" dirty="0" smtClean="0">
                <a:latin typeface="+mj-lt"/>
              </a:rPr>
              <a:t>Templating the code and eliminating leakage</a:t>
            </a:r>
            <a:endParaRPr lang="ja-JP" altLang="en-US" sz="1800" dirty="0">
              <a:latin typeface="+mj-lt"/>
            </a:endParaRPr>
          </a:p>
        </p:txBody>
      </p:sp>
      <p:sp>
        <p:nvSpPr>
          <p:cNvPr id="8" name="正方形/長方形 7">
            <a:extLst>
              <a:ext uri="{FF2B5EF4-FFF2-40B4-BE49-F238E27FC236}">
                <a16:creationId xmlns="" xmlns:a16="http://schemas.microsoft.com/office/drawing/2014/main" id="{9B8EAA3B-8777-43E7-9A7C-EB659CE4F72B}"/>
              </a:ext>
            </a:extLst>
          </p:cNvPr>
          <p:cNvSpPr/>
          <p:nvPr/>
        </p:nvSpPr>
        <p:spPr bwMode="gray">
          <a:xfrm>
            <a:off x="170935" y="2504028"/>
            <a:ext cx="9446924" cy="325019"/>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400" b="1" kern="0" dirty="0" smtClean="0">
                <a:solidFill>
                  <a:schemeClr val="bg1"/>
                </a:solidFill>
                <a:latin typeface="Fujitsu Sans" panose="020B0404060202020204" pitchFamily="34" charset="0"/>
                <a:ea typeface="Meiryo UI" panose="020B0604030504040204" pitchFamily="50" charset="-128"/>
              </a:rPr>
              <a:t>Applying Software Development Methodology</a:t>
            </a:r>
            <a:endParaRPr lang="en-US" altLang="ja-JP" sz="2400" b="1" kern="0" dirty="0">
              <a:solidFill>
                <a:schemeClr val="bg1"/>
              </a:solidFill>
              <a:latin typeface="Fujitsu Sans" panose="020B0404060202020204" pitchFamily="34" charset="0"/>
              <a:ea typeface="Meiryo UI" panose="020B0604030504040204" pitchFamily="50" charset="-128"/>
            </a:endParaRPr>
          </a:p>
        </p:txBody>
      </p:sp>
      <p:sp>
        <p:nvSpPr>
          <p:cNvPr id="9" name="正方形/長方形 8">
            <a:extLst>
              <a:ext uri="{FF2B5EF4-FFF2-40B4-BE49-F238E27FC236}">
                <a16:creationId xmlns="" xmlns:a16="http://schemas.microsoft.com/office/drawing/2014/main" id="{150844AD-4FE2-4A52-A4A3-AA78CAEC4A85}"/>
              </a:ext>
            </a:extLst>
          </p:cNvPr>
          <p:cNvSpPr/>
          <p:nvPr/>
        </p:nvSpPr>
        <p:spPr bwMode="gray">
          <a:xfrm>
            <a:off x="185003" y="4478812"/>
            <a:ext cx="9446924" cy="669970"/>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smtClean="0">
                <a:latin typeface="+mj-lt"/>
              </a:rPr>
              <a:t>Reducing errors due to manual work</a:t>
            </a:r>
            <a:endParaRPr lang="ja-JP" altLang="en-US" sz="1800" dirty="0">
              <a:latin typeface="+mj-lt"/>
            </a:endParaRPr>
          </a:p>
        </p:txBody>
      </p:sp>
      <p:sp>
        <p:nvSpPr>
          <p:cNvPr id="10" name="正方形/長方形 9">
            <a:extLst>
              <a:ext uri="{FF2B5EF4-FFF2-40B4-BE49-F238E27FC236}">
                <a16:creationId xmlns="" xmlns:a16="http://schemas.microsoft.com/office/drawing/2014/main" id="{9B8EAA3B-8777-43E7-9A7C-EB659CE4F72B}"/>
              </a:ext>
            </a:extLst>
          </p:cNvPr>
          <p:cNvSpPr/>
          <p:nvPr/>
        </p:nvSpPr>
        <p:spPr bwMode="gray">
          <a:xfrm>
            <a:off x="185003" y="4175746"/>
            <a:ext cx="9446924" cy="325019"/>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a:solidFill>
                  <a:schemeClr val="bg1"/>
                </a:solidFill>
                <a:latin typeface="Fujitsu Sans" panose="020B0404060202020204" pitchFamily="34" charset="0"/>
                <a:ea typeface="Meiryo UI" panose="020B0604030504040204" pitchFamily="50" charset="-128"/>
              </a:rPr>
              <a:t>Configuration</a:t>
            </a:r>
          </a:p>
        </p:txBody>
      </p:sp>
      <p:sp>
        <p:nvSpPr>
          <p:cNvPr id="11" name="正方形/長方形 10">
            <a:extLst>
              <a:ext uri="{FF2B5EF4-FFF2-40B4-BE49-F238E27FC236}">
                <a16:creationId xmlns="" xmlns:a16="http://schemas.microsoft.com/office/drawing/2014/main" id="{150844AD-4FE2-4A52-A4A3-AA78CAEC4A85}"/>
              </a:ext>
            </a:extLst>
          </p:cNvPr>
          <p:cNvSpPr/>
          <p:nvPr/>
        </p:nvSpPr>
        <p:spPr bwMode="gray">
          <a:xfrm>
            <a:off x="203513" y="5572842"/>
            <a:ext cx="9446924" cy="701349"/>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smtClean="0">
                <a:latin typeface="+mj-lt"/>
              </a:rPr>
              <a:t>Repeating the same environment multiple times and creating is easy</a:t>
            </a:r>
            <a:endParaRPr lang="ja-JP" altLang="en-US" sz="1800" dirty="0">
              <a:latin typeface="+mj-lt"/>
            </a:endParaRPr>
          </a:p>
        </p:txBody>
      </p:sp>
      <p:sp>
        <p:nvSpPr>
          <p:cNvPr id="12" name="正方形/長方形 11">
            <a:extLst>
              <a:ext uri="{FF2B5EF4-FFF2-40B4-BE49-F238E27FC236}">
                <a16:creationId xmlns="" xmlns:a16="http://schemas.microsoft.com/office/drawing/2014/main" id="{9B8EAA3B-8777-43E7-9A7C-EB659CE4F72B}"/>
              </a:ext>
            </a:extLst>
          </p:cNvPr>
          <p:cNvSpPr/>
          <p:nvPr/>
        </p:nvSpPr>
        <p:spPr bwMode="gray">
          <a:xfrm>
            <a:off x="203513" y="5269776"/>
            <a:ext cx="9446924" cy="325019"/>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a:solidFill>
                  <a:schemeClr val="bg1"/>
                </a:solidFill>
                <a:latin typeface="Fujitsu Sans" panose="020B0404060202020204" pitchFamily="34" charset="0"/>
                <a:ea typeface="Meiryo UI" panose="020B0604030504040204" pitchFamily="50" charset="-128"/>
              </a:rPr>
              <a:t>Orchestration</a:t>
            </a:r>
          </a:p>
        </p:txBody>
      </p:sp>
      <p:sp>
        <p:nvSpPr>
          <p:cNvPr id="13" name="正方形/長方形 12">
            <a:extLst>
              <a:ext uri="{FF2B5EF4-FFF2-40B4-BE49-F238E27FC236}">
                <a16:creationId xmlns="" xmlns:a16="http://schemas.microsoft.com/office/drawing/2014/main" id="{150844AD-4FE2-4A52-A4A3-AA78CAEC4A85}"/>
              </a:ext>
            </a:extLst>
          </p:cNvPr>
          <p:cNvSpPr/>
          <p:nvPr/>
        </p:nvSpPr>
        <p:spPr bwMode="gray">
          <a:xfrm>
            <a:off x="161913" y="1410637"/>
            <a:ext cx="9446924" cy="963028"/>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266700" indent="-182563" algn="l">
              <a:buFont typeface="Arial" panose="020B0604020202020204" pitchFamily="34" charset="0"/>
              <a:buChar char="•"/>
              <a:tabLst>
                <a:tab pos="182563" algn="l"/>
              </a:tabLst>
            </a:pPr>
            <a:r>
              <a:rPr lang="en-US" altLang="ja-JP" sz="1800" dirty="0" smtClean="0">
                <a:latin typeface="+mj-lt"/>
              </a:rPr>
              <a:t>Dependency to the identified resource is reduced</a:t>
            </a:r>
          </a:p>
          <a:p>
            <a:pPr marL="266700" indent="-182563" algn="l">
              <a:buFont typeface="Arial" panose="020B0604020202020204" pitchFamily="34" charset="0"/>
              <a:buChar char="•"/>
              <a:tabLst>
                <a:tab pos="182563" algn="l"/>
              </a:tabLst>
            </a:pPr>
            <a:r>
              <a:rPr lang="en-US" altLang="ja-JP" sz="1800" dirty="0" smtClean="0">
                <a:latin typeface="+mj-lt"/>
              </a:rPr>
              <a:t>As it is described </a:t>
            </a:r>
            <a:r>
              <a:rPr lang="en-US" altLang="ja-JP" sz="1800" dirty="0">
                <a:latin typeface="+mj-lt"/>
              </a:rPr>
              <a:t>at the level where it can be put into </a:t>
            </a:r>
            <a:r>
              <a:rPr lang="en-US" altLang="ja-JP" sz="1800" dirty="0" smtClean="0">
                <a:latin typeface="+mj-lt"/>
              </a:rPr>
              <a:t>code</a:t>
            </a:r>
            <a:r>
              <a:rPr lang="en-US" altLang="ja-JP" sz="1800" dirty="0">
                <a:latin typeface="+mj-lt"/>
              </a:rPr>
              <a:t>, there is </a:t>
            </a:r>
            <a:r>
              <a:rPr lang="en-US" altLang="ja-JP" sz="1800" dirty="0" smtClean="0">
                <a:latin typeface="+mj-lt"/>
              </a:rPr>
              <a:t>no problem similar to what occurs in a fuzzy manual</a:t>
            </a:r>
            <a:endParaRPr lang="ja-JP" altLang="en-US" sz="1800" dirty="0">
              <a:latin typeface="+mj-lt"/>
            </a:endParaRPr>
          </a:p>
        </p:txBody>
      </p:sp>
      <p:sp>
        <p:nvSpPr>
          <p:cNvPr id="14" name="正方形/長方形 13">
            <a:extLst>
              <a:ext uri="{FF2B5EF4-FFF2-40B4-BE49-F238E27FC236}">
                <a16:creationId xmlns="" xmlns:a16="http://schemas.microsoft.com/office/drawing/2014/main" id="{9B8EAA3B-8777-43E7-9A7C-EB659CE4F72B}"/>
              </a:ext>
            </a:extLst>
          </p:cNvPr>
          <p:cNvSpPr/>
          <p:nvPr/>
        </p:nvSpPr>
        <p:spPr bwMode="gray">
          <a:xfrm>
            <a:off x="161913" y="1107571"/>
            <a:ext cx="9446924" cy="325019"/>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400" b="1" kern="0" dirty="0" smtClean="0">
                <a:solidFill>
                  <a:schemeClr val="bg1"/>
                </a:solidFill>
                <a:latin typeface="Fujitsu Sans" panose="020B0404060202020204" pitchFamily="34" charset="0"/>
                <a:ea typeface="Meiryo UI" panose="020B0604030504040204" pitchFamily="50" charset="-128"/>
              </a:rPr>
              <a:t>Visualizing the Operation</a:t>
            </a:r>
            <a:endParaRPr lang="en-US" altLang="ja-JP" sz="2400" b="1" kern="0" dirty="0">
              <a:solidFill>
                <a:schemeClr val="bg1"/>
              </a:solidFill>
              <a:latin typeface="Fujitsu Sans" panose="020B0404060202020204" pitchFamily="34" charset="0"/>
              <a:ea typeface="Meiryo UI" panose="020B0604030504040204" pitchFamily="50" charset="-128"/>
            </a:endParaRPr>
          </a:p>
        </p:txBody>
      </p:sp>
      <p:sp>
        <p:nvSpPr>
          <p:cNvPr id="15" name="スライド番号プレースホルダー 14"/>
          <p:cNvSpPr>
            <a:spLocks noGrp="1"/>
          </p:cNvSpPr>
          <p:nvPr>
            <p:ph type="sldNum" sz="quarter" idx="10"/>
          </p:nvPr>
        </p:nvSpPr>
        <p:spPr/>
        <p:txBody>
          <a:bodyPr/>
          <a:lstStyle/>
          <a:p>
            <a:r>
              <a:rPr lang="en-US" altLang="ja-JP" smtClean="0"/>
              <a:t>PAGE    </a:t>
            </a:r>
            <a:fld id="{08DF107D-060D-43D3-997D-8A34C269D30F}" type="slidenum">
              <a:rPr lang="en-US" altLang="ja-JP" smtClean="0"/>
              <a:pPr/>
              <a:t>13</a:t>
            </a:fld>
            <a:endParaRPr lang="en-US" altLang="ja-JP" dirty="0"/>
          </a:p>
        </p:txBody>
      </p:sp>
    </p:spTree>
    <p:extLst>
      <p:ext uri="{BB962C8B-B14F-4D97-AF65-F5344CB8AC3E}">
        <p14:creationId xmlns:p14="http://schemas.microsoft.com/office/powerpoint/2010/main" val="3333886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Ansible: Features</a:t>
            </a:r>
            <a:endParaRPr kumimoji="1"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Infrastructure as Code</a:t>
            </a:r>
            <a:endParaRPr lang="ja-JP" altLang="en-US" sz="1800" dirty="0">
              <a:solidFill>
                <a:schemeClr val="lt1"/>
              </a:solidFill>
              <a:latin typeface="Fujitsu Sans" panose="020B0404060202020204" pitchFamily="34" charset="0"/>
              <a:ea typeface="Roboto Black" panose="02000000000000000000" pitchFamily="2" charset="0"/>
              <a:cs typeface="Calibri" panose="020F0502020204030204" pitchFamily="34" charset="0"/>
            </a:endParaRPr>
          </a:p>
        </p:txBody>
      </p:sp>
      <p:sp>
        <p:nvSpPr>
          <p:cNvPr id="6" name="正方形/長方形 5">
            <a:extLst>
              <a:ext uri="{FF2B5EF4-FFF2-40B4-BE49-F238E27FC236}">
                <a16:creationId xmlns="" xmlns:a16="http://schemas.microsoft.com/office/drawing/2014/main" id="{150844AD-4FE2-4A52-A4A3-AA78CAEC4A85}"/>
              </a:ext>
            </a:extLst>
          </p:cNvPr>
          <p:cNvSpPr/>
          <p:nvPr/>
        </p:nvSpPr>
        <p:spPr bwMode="gray">
          <a:xfrm>
            <a:off x="170935" y="1307218"/>
            <a:ext cx="9446924" cy="1230334"/>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84137" algn="l"/>
            <a:endParaRPr lang="en-US" altLang="ja-JP" sz="1800" dirty="0" smtClean="0">
              <a:latin typeface="+mj-lt"/>
            </a:endParaRPr>
          </a:p>
          <a:p>
            <a:pPr marL="84137" algn="l"/>
            <a:r>
              <a:rPr lang="en-US" altLang="ja-JP" sz="1800" dirty="0" smtClean="0">
                <a:latin typeface="+mj-lt"/>
              </a:rPr>
              <a:t>Ansible does not require installation of agent in the server to build.</a:t>
            </a:r>
          </a:p>
          <a:p>
            <a:pPr marL="84137" algn="l"/>
            <a:r>
              <a:rPr lang="en-US" altLang="ja-JP" sz="1800" dirty="0" smtClean="0">
                <a:latin typeface="+mj-lt"/>
              </a:rPr>
              <a:t>The tasks to be executed by Ansible</a:t>
            </a:r>
            <a:r>
              <a:rPr lang="en-US" altLang="ja-JP" sz="1800" dirty="0">
                <a:latin typeface="+mj-lt"/>
              </a:rPr>
              <a:t> </a:t>
            </a:r>
            <a:r>
              <a:rPr lang="en-US" altLang="ja-JP" sz="1800" dirty="0" smtClean="0">
                <a:latin typeface="+mj-lt"/>
              </a:rPr>
              <a:t>are sent to the server to build via SSH and are executed. For this, prior settings and working on multiple firewall port settings are unnecessary in the server to build.</a:t>
            </a:r>
          </a:p>
          <a:p>
            <a:pPr marL="84137" algn="l"/>
            <a:endParaRPr lang="ja-JP" altLang="en-US" sz="1800" dirty="0">
              <a:latin typeface="+mj-lt"/>
            </a:endParaRPr>
          </a:p>
        </p:txBody>
      </p:sp>
      <p:sp>
        <p:nvSpPr>
          <p:cNvPr id="7" name="正方形/長方形 6">
            <a:extLst>
              <a:ext uri="{FF2B5EF4-FFF2-40B4-BE49-F238E27FC236}">
                <a16:creationId xmlns="" xmlns:a16="http://schemas.microsoft.com/office/drawing/2014/main" id="{9B8EAA3B-8777-43E7-9A7C-EB659CE4F72B}"/>
              </a:ext>
            </a:extLst>
          </p:cNvPr>
          <p:cNvSpPr/>
          <p:nvPr/>
        </p:nvSpPr>
        <p:spPr bwMode="gray">
          <a:xfrm>
            <a:off x="170935" y="1004152"/>
            <a:ext cx="9446924" cy="325019"/>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a:solidFill>
                  <a:schemeClr val="bg1"/>
                </a:solidFill>
                <a:latin typeface="Fujitsu Sans" panose="020B0404060202020204" pitchFamily="34" charset="0"/>
                <a:ea typeface="Meiryo UI" panose="020B0604030504040204" pitchFamily="50" charset="-128"/>
              </a:rPr>
              <a:t>Agentless</a:t>
            </a:r>
          </a:p>
        </p:txBody>
      </p:sp>
      <p:sp>
        <p:nvSpPr>
          <p:cNvPr id="8" name="正方形/長方形 7">
            <a:extLst>
              <a:ext uri="{FF2B5EF4-FFF2-40B4-BE49-F238E27FC236}">
                <a16:creationId xmlns="" xmlns:a16="http://schemas.microsoft.com/office/drawing/2014/main" id="{150844AD-4FE2-4A52-A4A3-AA78CAEC4A85}"/>
              </a:ext>
            </a:extLst>
          </p:cNvPr>
          <p:cNvSpPr/>
          <p:nvPr/>
        </p:nvSpPr>
        <p:spPr bwMode="gray">
          <a:xfrm>
            <a:off x="170935" y="3049211"/>
            <a:ext cx="9446924" cy="1230334"/>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84137" algn="l"/>
            <a:r>
              <a:rPr lang="en-US" altLang="ja-JP" sz="1800" dirty="0" smtClean="0">
                <a:latin typeface="+mj-lt"/>
              </a:rPr>
              <a:t>The process executed at Ansible calls and executes the component called module. There are variety of modules offered such as copying files, installing and setting middleware. Since error handling is also implemented within the module, this is really convenient from the user’s perspective..</a:t>
            </a:r>
            <a:endParaRPr lang="ja-JP" altLang="en-US" sz="1800" dirty="0">
              <a:latin typeface="+mj-lt"/>
            </a:endParaRPr>
          </a:p>
        </p:txBody>
      </p:sp>
      <p:sp>
        <p:nvSpPr>
          <p:cNvPr id="9" name="正方形/長方形 8">
            <a:extLst>
              <a:ext uri="{FF2B5EF4-FFF2-40B4-BE49-F238E27FC236}">
                <a16:creationId xmlns="" xmlns:a16="http://schemas.microsoft.com/office/drawing/2014/main" id="{9B8EAA3B-8777-43E7-9A7C-EB659CE4F72B}"/>
              </a:ext>
            </a:extLst>
          </p:cNvPr>
          <p:cNvSpPr/>
          <p:nvPr/>
        </p:nvSpPr>
        <p:spPr bwMode="gray">
          <a:xfrm>
            <a:off x="170935" y="2746145"/>
            <a:ext cx="9446924" cy="325019"/>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Fujitsu Sans" panose="020B0404060202020204" pitchFamily="34" charset="0"/>
                <a:ea typeface="Meiryo UI" panose="020B0604030504040204" pitchFamily="50" charset="-128"/>
              </a:rPr>
              <a:t>Many </a:t>
            </a:r>
            <a:r>
              <a:rPr lang="en-US" altLang="ja-JP" sz="2800" b="1" kern="0" dirty="0" smtClean="0">
                <a:solidFill>
                  <a:schemeClr val="bg1"/>
                </a:solidFill>
                <a:latin typeface="Fujitsu Sans" panose="020B0404060202020204" pitchFamily="34" charset="0"/>
                <a:ea typeface="Meiryo UI" panose="020B0604030504040204" pitchFamily="50" charset="-128"/>
              </a:rPr>
              <a:t>Modules</a:t>
            </a:r>
            <a:endParaRPr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10" name="正方形/長方形 9">
            <a:extLst>
              <a:ext uri="{FF2B5EF4-FFF2-40B4-BE49-F238E27FC236}">
                <a16:creationId xmlns="" xmlns:a16="http://schemas.microsoft.com/office/drawing/2014/main" id="{150844AD-4FE2-4A52-A4A3-AA78CAEC4A85}"/>
              </a:ext>
            </a:extLst>
          </p:cNvPr>
          <p:cNvSpPr/>
          <p:nvPr/>
        </p:nvSpPr>
        <p:spPr bwMode="gray">
          <a:xfrm>
            <a:off x="170935" y="4730159"/>
            <a:ext cx="9446924" cy="1711584"/>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84137" algn="l"/>
            <a:r>
              <a:rPr lang="en-US" altLang="ja-JP" sz="1800" dirty="0" smtClean="0">
                <a:latin typeface="+mj-lt"/>
              </a:rPr>
              <a:t>Can be used in any of the following areas.</a:t>
            </a:r>
            <a:endParaRPr lang="ja-JP" altLang="en-US" sz="1800" dirty="0">
              <a:latin typeface="+mj-lt"/>
            </a:endParaRPr>
          </a:p>
          <a:p>
            <a:pPr marL="84137" algn="l"/>
            <a:endParaRPr lang="en-US" altLang="ja-JP" sz="1800" dirty="0" smtClean="0">
              <a:latin typeface="+mj-lt"/>
            </a:endParaRPr>
          </a:p>
          <a:p>
            <a:pPr marL="369887" indent="-285750" algn="l">
              <a:buFont typeface="Arial" panose="020B0604020202020204" pitchFamily="34" charset="0"/>
              <a:buChar char="•"/>
            </a:pPr>
            <a:r>
              <a:rPr lang="en-US" altLang="ja-JP" sz="1800" dirty="0" err="1" smtClean="0">
                <a:latin typeface="+mj-lt"/>
              </a:rPr>
              <a:t>BootStrapping</a:t>
            </a:r>
            <a:endParaRPr lang="en-US" altLang="ja-JP" sz="1800" dirty="0">
              <a:latin typeface="+mj-lt"/>
            </a:endParaRPr>
          </a:p>
          <a:p>
            <a:pPr marL="369887" indent="-285750" algn="l">
              <a:buFont typeface="Arial" panose="020B0604020202020204" pitchFamily="34" charset="0"/>
              <a:buChar char="•"/>
            </a:pPr>
            <a:r>
              <a:rPr lang="en-US" altLang="ja-JP" sz="1800" dirty="0" smtClean="0">
                <a:latin typeface="+mj-lt"/>
              </a:rPr>
              <a:t>Configuration</a:t>
            </a:r>
            <a:endParaRPr lang="en-US" altLang="ja-JP" sz="1800" dirty="0">
              <a:latin typeface="+mj-lt"/>
            </a:endParaRPr>
          </a:p>
          <a:p>
            <a:pPr marL="369887" indent="-285750" algn="l">
              <a:buFont typeface="Arial" panose="020B0604020202020204" pitchFamily="34" charset="0"/>
              <a:buChar char="•"/>
            </a:pPr>
            <a:r>
              <a:rPr lang="en-US" altLang="ja-JP" sz="1800" dirty="0" smtClean="0">
                <a:latin typeface="+mj-lt"/>
              </a:rPr>
              <a:t>Orchestration</a:t>
            </a:r>
            <a:endParaRPr lang="en-US" altLang="ja-JP" sz="1800" dirty="0">
              <a:latin typeface="+mj-lt"/>
            </a:endParaRPr>
          </a:p>
        </p:txBody>
      </p:sp>
      <p:sp>
        <p:nvSpPr>
          <p:cNvPr id="11" name="正方形/長方形 10">
            <a:extLst>
              <a:ext uri="{FF2B5EF4-FFF2-40B4-BE49-F238E27FC236}">
                <a16:creationId xmlns="" xmlns:a16="http://schemas.microsoft.com/office/drawing/2014/main" id="{9B8EAA3B-8777-43E7-9A7C-EB659CE4F72B}"/>
              </a:ext>
            </a:extLst>
          </p:cNvPr>
          <p:cNvSpPr/>
          <p:nvPr/>
        </p:nvSpPr>
        <p:spPr bwMode="gray">
          <a:xfrm>
            <a:off x="170935" y="4536277"/>
            <a:ext cx="9446924" cy="325019"/>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Fujitsu Sans" panose="020B0404060202020204" pitchFamily="34" charset="0"/>
                <a:ea typeface="Meiryo UI" panose="020B0604030504040204" pitchFamily="50" charset="-128"/>
              </a:rPr>
              <a:t>Multi-layer</a:t>
            </a:r>
            <a:endParaRPr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13" name="スライド番号プレースホルダー 12"/>
          <p:cNvSpPr>
            <a:spLocks noGrp="1"/>
          </p:cNvSpPr>
          <p:nvPr>
            <p:ph type="sldNum" sz="quarter" idx="10"/>
          </p:nvPr>
        </p:nvSpPr>
        <p:spPr/>
        <p:txBody>
          <a:bodyPr/>
          <a:lstStyle/>
          <a:p>
            <a:r>
              <a:rPr lang="en-US" altLang="ja-JP" smtClean="0"/>
              <a:t>PAGE    </a:t>
            </a:r>
            <a:fld id="{08DF107D-060D-43D3-997D-8A34C269D30F}" type="slidenum">
              <a:rPr lang="en-US" altLang="ja-JP" smtClean="0"/>
              <a:pPr/>
              <a:t>14</a:t>
            </a:fld>
            <a:endParaRPr lang="en-US" altLang="ja-JP" dirty="0"/>
          </a:p>
        </p:txBody>
      </p:sp>
    </p:spTree>
    <p:extLst>
      <p:ext uri="{BB962C8B-B14F-4D97-AF65-F5344CB8AC3E}">
        <p14:creationId xmlns:p14="http://schemas.microsoft.com/office/powerpoint/2010/main" val="2646128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Ansible: Features</a:t>
            </a:r>
            <a:endParaRPr kumimoji="1"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Infrastructure as Code</a:t>
            </a:r>
            <a:endParaRPr lang="ja-JP" altLang="en-US" sz="1800" dirty="0">
              <a:solidFill>
                <a:schemeClr val="lt1"/>
              </a:solidFill>
              <a:latin typeface="Fujitsu Sans" panose="020B0404060202020204" pitchFamily="34" charset="0"/>
              <a:ea typeface="Roboto Black" panose="02000000000000000000" pitchFamily="2" charset="0"/>
              <a:cs typeface="Calibri" panose="020F0502020204030204" pitchFamily="34" charset="0"/>
            </a:endParaRPr>
          </a:p>
        </p:txBody>
      </p:sp>
      <p:sp>
        <p:nvSpPr>
          <p:cNvPr id="6" name="正方形/長方形 5">
            <a:extLst>
              <a:ext uri="{FF2B5EF4-FFF2-40B4-BE49-F238E27FC236}">
                <a16:creationId xmlns="" xmlns:a16="http://schemas.microsoft.com/office/drawing/2014/main" id="{150844AD-4FE2-4A52-A4A3-AA78CAEC4A85}"/>
              </a:ext>
            </a:extLst>
          </p:cNvPr>
          <p:cNvSpPr/>
          <p:nvPr/>
        </p:nvSpPr>
        <p:spPr bwMode="gray">
          <a:xfrm>
            <a:off x="170935" y="1307218"/>
            <a:ext cx="9446924" cy="807332"/>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84137" algn="l"/>
            <a:r>
              <a:rPr lang="en-US" altLang="ja-JP" sz="1800" dirty="0" smtClean="0">
                <a:latin typeface="+mj-lt"/>
              </a:rPr>
              <a:t>Each module offered from Ansible &amp; community are strictly implemented with idempotence (which means no matter how many times you execute a process, it will have the same results).</a:t>
            </a:r>
            <a:endParaRPr lang="ja-JP" altLang="en-US" sz="1800" dirty="0">
              <a:latin typeface="+mj-lt"/>
            </a:endParaRPr>
          </a:p>
        </p:txBody>
      </p:sp>
      <p:sp>
        <p:nvSpPr>
          <p:cNvPr id="7" name="正方形/長方形 6">
            <a:extLst>
              <a:ext uri="{FF2B5EF4-FFF2-40B4-BE49-F238E27FC236}">
                <a16:creationId xmlns="" xmlns:a16="http://schemas.microsoft.com/office/drawing/2014/main" id="{9B8EAA3B-8777-43E7-9A7C-EB659CE4F72B}"/>
              </a:ext>
            </a:extLst>
          </p:cNvPr>
          <p:cNvSpPr/>
          <p:nvPr/>
        </p:nvSpPr>
        <p:spPr bwMode="gray">
          <a:xfrm>
            <a:off x="170935" y="1004152"/>
            <a:ext cx="9446924" cy="325019"/>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Fujitsu Sans" panose="020B0404060202020204" pitchFamily="34" charset="0"/>
                <a:ea typeface="Meiryo UI" panose="020B0604030504040204" pitchFamily="50" charset="-128"/>
              </a:rPr>
              <a:t>Idempotence Guaranty</a:t>
            </a:r>
            <a:endParaRPr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8" name="正方形/長方形 7">
            <a:extLst>
              <a:ext uri="{FF2B5EF4-FFF2-40B4-BE49-F238E27FC236}">
                <a16:creationId xmlns="" xmlns:a16="http://schemas.microsoft.com/office/drawing/2014/main" id="{150844AD-4FE2-4A52-A4A3-AA78CAEC4A85}"/>
              </a:ext>
            </a:extLst>
          </p:cNvPr>
          <p:cNvSpPr/>
          <p:nvPr/>
        </p:nvSpPr>
        <p:spPr bwMode="gray">
          <a:xfrm>
            <a:off x="477671" y="2585804"/>
            <a:ext cx="9140187" cy="3986446"/>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b" anchorCtr="0" compatLnSpc="1">
            <a:prstTxWarp prst="textNoShape">
              <a:avLst/>
            </a:prstTxWarp>
          </a:bodyPr>
          <a:lstStyle/>
          <a:p>
            <a:pPr algn="l"/>
            <a:r>
              <a:rPr lang="en-US" altLang="ja-JP" sz="1600" dirty="0" smtClean="0">
                <a:solidFill>
                  <a:schemeClr val="tx1"/>
                </a:solidFill>
                <a:latin typeface="+mj-lt"/>
              </a:rPr>
              <a:t>Ansible modules are assigned with rules to guaranty their idempotence and within the module range, the following processes need not to be written on the user side.</a:t>
            </a:r>
            <a:endParaRPr lang="ja-JP" altLang="en-US" sz="1600" dirty="0">
              <a:solidFill>
                <a:schemeClr val="tx1"/>
              </a:solidFill>
              <a:latin typeface="+mj-lt"/>
            </a:endParaRPr>
          </a:p>
          <a:p>
            <a:pPr algn="l"/>
            <a:r>
              <a:rPr lang="en-US" altLang="ja-JP" sz="1600" dirty="0" smtClean="0">
                <a:solidFill>
                  <a:schemeClr val="tx1"/>
                </a:solidFill>
                <a:latin typeface="+mj-lt"/>
              </a:rPr>
              <a:t>Ex) In install process of a middleware, check whether it has been installed or not and skip if already installed, etc.</a:t>
            </a:r>
          </a:p>
          <a:p>
            <a:pPr algn="l"/>
            <a:endParaRPr lang="ja-JP" altLang="en-US" sz="1600" dirty="0">
              <a:solidFill>
                <a:schemeClr val="tx1"/>
              </a:solidFill>
              <a:latin typeface="+mj-lt"/>
            </a:endParaRPr>
          </a:p>
          <a:p>
            <a:pPr algn="l"/>
            <a:r>
              <a:rPr lang="en-US" altLang="ja-JP" sz="1600" dirty="0" smtClean="0">
                <a:solidFill>
                  <a:schemeClr val="tx1"/>
                </a:solidFill>
                <a:latin typeface="+mj-lt"/>
              </a:rPr>
              <a:t>However, depending on how Playbook was written, it’s important to take note the format as it may be written in a way that does not guaranty idempotence. </a:t>
            </a:r>
          </a:p>
          <a:p>
            <a:pPr algn="l"/>
            <a:r>
              <a:rPr lang="en-US" altLang="ja-JP" sz="1600" dirty="0" smtClean="0">
                <a:solidFill>
                  <a:schemeClr val="tx1"/>
                </a:solidFill>
                <a:latin typeface="+mj-lt"/>
              </a:rPr>
              <a:t>(For example, using modules to directly execute Shell scripts, and the likes)</a:t>
            </a:r>
            <a:endParaRPr lang="en-US" altLang="ja-JP" sz="1600" dirty="0">
              <a:solidFill>
                <a:schemeClr val="tx1"/>
              </a:solidFill>
              <a:latin typeface="+mj-lt"/>
            </a:endParaRPr>
          </a:p>
        </p:txBody>
      </p:sp>
      <p:sp>
        <p:nvSpPr>
          <p:cNvPr id="9" name="正方形/長方形 8">
            <a:extLst>
              <a:ext uri="{FF2B5EF4-FFF2-40B4-BE49-F238E27FC236}">
                <a16:creationId xmlns="" xmlns:a16="http://schemas.microsoft.com/office/drawing/2014/main" id="{9B8EAA3B-8777-43E7-9A7C-EB659CE4F72B}"/>
              </a:ext>
            </a:extLst>
          </p:cNvPr>
          <p:cNvSpPr/>
          <p:nvPr/>
        </p:nvSpPr>
        <p:spPr bwMode="gray">
          <a:xfrm>
            <a:off x="477671" y="2260785"/>
            <a:ext cx="9140187" cy="325019"/>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Fujitsu Sans" panose="020B0404060202020204" pitchFamily="34" charset="0"/>
                <a:ea typeface="Meiryo UI" panose="020B0604030504040204" pitchFamily="50" charset="-128"/>
              </a:rPr>
              <a:t>Additional: What is Idempotence?</a:t>
            </a:r>
            <a:endParaRPr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3" name="正方形/長方形 2"/>
          <p:cNvSpPr/>
          <p:nvPr/>
        </p:nvSpPr>
        <p:spPr>
          <a:xfrm>
            <a:off x="600075" y="2743195"/>
            <a:ext cx="8872538" cy="1569660"/>
          </a:xfrm>
          <a:prstGeom prst="rect">
            <a:avLst/>
          </a:prstGeom>
          <a:ln w="3175">
            <a:solidFill>
              <a:schemeClr val="tx1"/>
            </a:solidFill>
            <a:prstDash val="dash"/>
          </a:ln>
        </p:spPr>
        <p:txBody>
          <a:bodyPr wrap="square">
            <a:spAutoFit/>
          </a:bodyPr>
          <a:lstStyle/>
          <a:p>
            <a:pPr algn="l"/>
            <a:r>
              <a:rPr lang="en-US" altLang="ja-JP" sz="1600" b="1" dirty="0" smtClean="0">
                <a:solidFill>
                  <a:schemeClr val="tx1"/>
                </a:solidFill>
                <a:latin typeface="+mj-lt"/>
              </a:rPr>
              <a:t>Basically, this means that no matter how many times you repeat the execution of the same process, it will have the same result.</a:t>
            </a:r>
          </a:p>
          <a:p>
            <a:pPr algn="l"/>
            <a:r>
              <a:rPr lang="en-US" altLang="ja-JP" sz="1600" b="1" dirty="0" smtClean="0">
                <a:solidFill>
                  <a:schemeClr val="tx1"/>
                </a:solidFill>
                <a:latin typeface="+mj-lt"/>
              </a:rPr>
              <a:t>For example,</a:t>
            </a:r>
          </a:p>
          <a:p>
            <a:pPr algn="l"/>
            <a:r>
              <a:rPr lang="en-US" altLang="ja-JP" sz="1600" b="1" dirty="0" smtClean="0">
                <a:solidFill>
                  <a:schemeClr val="tx1"/>
                </a:solidFill>
                <a:latin typeface="+mj-lt"/>
              </a:rPr>
              <a:t>When you have a job which is “to install and set the middleware”, and if you execute this job twice and final results are the same – this results to an </a:t>
            </a:r>
            <a:r>
              <a:rPr lang="en-US" altLang="ja-JP" sz="1600" b="1" dirty="0" err="1" smtClean="0">
                <a:solidFill>
                  <a:schemeClr val="tx1"/>
                </a:solidFill>
                <a:latin typeface="+mj-lt"/>
              </a:rPr>
              <a:t>idempotence</a:t>
            </a:r>
            <a:r>
              <a:rPr lang="en-US" altLang="ja-JP" sz="1600" b="1" dirty="0" smtClean="0">
                <a:solidFill>
                  <a:schemeClr val="tx1"/>
                </a:solidFill>
                <a:latin typeface="+mj-lt"/>
              </a:rPr>
              <a:t> state. (even if you executed the install process twice, it will not be broken)</a:t>
            </a:r>
            <a:endParaRPr lang="ja-JP" altLang="en-US" sz="1600" b="1" dirty="0">
              <a:solidFill>
                <a:schemeClr val="tx1"/>
              </a:solidFill>
              <a:latin typeface="+mj-lt"/>
            </a:endParaRPr>
          </a:p>
        </p:txBody>
      </p:sp>
      <p:sp>
        <p:nvSpPr>
          <p:cNvPr id="12" name="スライド番号プレースホルダー 11"/>
          <p:cNvSpPr>
            <a:spLocks noGrp="1"/>
          </p:cNvSpPr>
          <p:nvPr>
            <p:ph type="sldNum" sz="quarter" idx="10"/>
          </p:nvPr>
        </p:nvSpPr>
        <p:spPr/>
        <p:txBody>
          <a:bodyPr/>
          <a:lstStyle/>
          <a:p>
            <a:r>
              <a:rPr lang="en-US" altLang="ja-JP" smtClean="0"/>
              <a:t>PAGE    </a:t>
            </a:r>
            <a:fld id="{08DF107D-060D-43D3-997D-8A34C269D30F}" type="slidenum">
              <a:rPr lang="en-US" altLang="ja-JP" smtClean="0"/>
              <a:pPr/>
              <a:t>15</a:t>
            </a:fld>
            <a:endParaRPr lang="en-US" altLang="ja-JP" dirty="0"/>
          </a:p>
        </p:txBody>
      </p:sp>
    </p:spTree>
    <p:extLst>
      <p:ext uri="{BB962C8B-B14F-4D97-AF65-F5344CB8AC3E}">
        <p14:creationId xmlns:p14="http://schemas.microsoft.com/office/powerpoint/2010/main" val="8855273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Ansible: Features</a:t>
            </a:r>
            <a:endParaRPr kumimoji="1"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Infrastructure as Code</a:t>
            </a:r>
            <a:endParaRPr lang="ja-JP" altLang="en-US" sz="1800" dirty="0">
              <a:solidFill>
                <a:schemeClr val="lt1"/>
              </a:solidFill>
              <a:latin typeface="Fujitsu Sans" panose="020B0404060202020204" pitchFamily="34" charset="0"/>
              <a:ea typeface="Roboto Black" panose="02000000000000000000" pitchFamily="2" charset="0"/>
              <a:cs typeface="Calibri" panose="020F0502020204030204" pitchFamily="34" charset="0"/>
            </a:endParaRPr>
          </a:p>
        </p:txBody>
      </p:sp>
      <p:sp>
        <p:nvSpPr>
          <p:cNvPr id="6" name="正方形/長方形 5">
            <a:extLst>
              <a:ext uri="{FF2B5EF4-FFF2-40B4-BE49-F238E27FC236}">
                <a16:creationId xmlns="" xmlns:a16="http://schemas.microsoft.com/office/drawing/2014/main" id="{150844AD-4FE2-4A52-A4A3-AA78CAEC4A85}"/>
              </a:ext>
            </a:extLst>
          </p:cNvPr>
          <p:cNvSpPr/>
          <p:nvPr/>
        </p:nvSpPr>
        <p:spPr bwMode="gray">
          <a:xfrm>
            <a:off x="170935" y="1405443"/>
            <a:ext cx="9446924" cy="955620"/>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84137" algn="l"/>
            <a:r>
              <a:rPr lang="en-US" altLang="ja-JP" sz="1800" dirty="0" smtClean="0">
                <a:latin typeface="+mj-lt"/>
              </a:rPr>
              <a:t>Can be written in a simple format as it is in a YAML format.  </a:t>
            </a:r>
            <a:r>
              <a:rPr lang="en-US" altLang="ja-JP" sz="1600" i="1" dirty="0" smtClean="0">
                <a:latin typeface="+mj-lt"/>
              </a:rPr>
              <a:t>(Comment: It becomes a habit though…)</a:t>
            </a:r>
            <a:endParaRPr lang="ja-JP" altLang="en-US" sz="1600" i="1" dirty="0">
              <a:latin typeface="+mj-lt"/>
            </a:endParaRPr>
          </a:p>
        </p:txBody>
      </p:sp>
      <p:sp>
        <p:nvSpPr>
          <p:cNvPr id="7" name="正方形/長方形 6">
            <a:extLst>
              <a:ext uri="{FF2B5EF4-FFF2-40B4-BE49-F238E27FC236}">
                <a16:creationId xmlns="" xmlns:a16="http://schemas.microsoft.com/office/drawing/2014/main" id="{9B8EAA3B-8777-43E7-9A7C-EB659CE4F72B}"/>
              </a:ext>
            </a:extLst>
          </p:cNvPr>
          <p:cNvSpPr/>
          <p:nvPr/>
        </p:nvSpPr>
        <p:spPr bwMode="gray">
          <a:xfrm>
            <a:off x="170935" y="1211561"/>
            <a:ext cx="9446924" cy="325019"/>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Fujitsu Sans" panose="020B0404060202020204" pitchFamily="34" charset="0"/>
                <a:ea typeface="Meiryo UI" panose="020B0604030504040204" pitchFamily="50" charset="-128"/>
              </a:rPr>
              <a:t>Script is Simple</a:t>
            </a:r>
            <a:endParaRPr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8" name="正方形/長方形 7">
            <a:extLst>
              <a:ext uri="{FF2B5EF4-FFF2-40B4-BE49-F238E27FC236}">
                <a16:creationId xmlns="" xmlns:a16="http://schemas.microsoft.com/office/drawing/2014/main" id="{150844AD-4FE2-4A52-A4A3-AA78CAEC4A85}"/>
              </a:ext>
            </a:extLst>
          </p:cNvPr>
          <p:cNvSpPr/>
          <p:nvPr/>
        </p:nvSpPr>
        <p:spPr bwMode="gray">
          <a:xfrm>
            <a:off x="518615" y="3261532"/>
            <a:ext cx="9099244" cy="1711584"/>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369887" indent="-285750" algn="l">
              <a:buFont typeface="Arial" panose="020B0604020202020204" pitchFamily="34" charset="0"/>
              <a:buChar char="•"/>
            </a:pPr>
            <a:r>
              <a:rPr lang="en-US" altLang="ja-JP" sz="1800" dirty="0" smtClean="0">
                <a:latin typeface="+mj-lt"/>
              </a:rPr>
              <a:t>As it is based in YAML, implementing complicated processes (like branching &amp; distributing) is difficult.</a:t>
            </a:r>
            <a:endParaRPr lang="ja-JP" altLang="en-US" sz="1800" dirty="0">
              <a:latin typeface="+mj-lt"/>
            </a:endParaRPr>
          </a:p>
          <a:p>
            <a:pPr marL="369887" indent="-285750" algn="l">
              <a:buFont typeface="Arial" panose="020B0604020202020204" pitchFamily="34" charset="0"/>
              <a:buChar char="•"/>
            </a:pPr>
            <a:r>
              <a:rPr lang="en-US" altLang="ja-JP" sz="1800" dirty="0" smtClean="0">
                <a:latin typeface="+mj-lt"/>
              </a:rPr>
              <a:t>Need to have a free SSH port</a:t>
            </a:r>
            <a:endParaRPr lang="ja-JP" altLang="en-US" sz="1800" dirty="0">
              <a:latin typeface="+mj-lt"/>
            </a:endParaRPr>
          </a:p>
          <a:p>
            <a:pPr marL="369887" indent="-285750" algn="l">
              <a:buFont typeface="Arial" panose="020B0604020202020204" pitchFamily="34" charset="0"/>
              <a:buChar char="•"/>
            </a:pPr>
            <a:r>
              <a:rPr lang="en-US" altLang="ja-JP" sz="1800" dirty="0" smtClean="0">
                <a:latin typeface="+mj-lt"/>
              </a:rPr>
              <a:t>Testing created environment is out-of-scope</a:t>
            </a:r>
            <a:r>
              <a:rPr lang="ja-JP" altLang="en-US" sz="1800" dirty="0">
                <a:latin typeface="+mj-lt"/>
              </a:rPr>
              <a:t> </a:t>
            </a:r>
            <a:r>
              <a:rPr lang="en-US" altLang="ja-JP" sz="1800" dirty="0" smtClean="0">
                <a:latin typeface="+mj-lt"/>
              </a:rPr>
              <a:t>(need to be supplemented with </a:t>
            </a:r>
            <a:r>
              <a:rPr lang="en-US" altLang="ja-JP" sz="1800" dirty="0" err="1" smtClean="0">
                <a:latin typeface="+mj-lt"/>
              </a:rPr>
              <a:t>ServerSpec</a:t>
            </a:r>
            <a:r>
              <a:rPr lang="en-US" altLang="ja-JP" sz="1800" dirty="0" smtClean="0">
                <a:latin typeface="+mj-lt"/>
              </a:rPr>
              <a:t>)</a:t>
            </a:r>
            <a:endParaRPr lang="ja-JP" altLang="en-US" sz="1800" dirty="0">
              <a:latin typeface="+mj-lt"/>
            </a:endParaRPr>
          </a:p>
        </p:txBody>
      </p:sp>
      <p:sp>
        <p:nvSpPr>
          <p:cNvPr id="9" name="正方形/長方形 8">
            <a:extLst>
              <a:ext uri="{FF2B5EF4-FFF2-40B4-BE49-F238E27FC236}">
                <a16:creationId xmlns="" xmlns:a16="http://schemas.microsoft.com/office/drawing/2014/main" id="{9B8EAA3B-8777-43E7-9A7C-EB659CE4F72B}"/>
              </a:ext>
            </a:extLst>
          </p:cNvPr>
          <p:cNvSpPr/>
          <p:nvPr/>
        </p:nvSpPr>
        <p:spPr bwMode="gray">
          <a:xfrm>
            <a:off x="518615" y="3067650"/>
            <a:ext cx="9099244" cy="325019"/>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Fujitsu Sans" panose="020B0404060202020204" pitchFamily="34" charset="0"/>
                <a:ea typeface="Meiryo UI" panose="020B0604030504040204" pitchFamily="50" charset="-128"/>
              </a:rPr>
              <a:t>Points to Note</a:t>
            </a:r>
            <a:endParaRPr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11" name="スライド番号プレースホルダー 10"/>
          <p:cNvSpPr>
            <a:spLocks noGrp="1"/>
          </p:cNvSpPr>
          <p:nvPr>
            <p:ph type="sldNum" sz="quarter" idx="10"/>
          </p:nvPr>
        </p:nvSpPr>
        <p:spPr/>
        <p:txBody>
          <a:bodyPr/>
          <a:lstStyle/>
          <a:p>
            <a:r>
              <a:rPr lang="en-US" altLang="ja-JP" smtClean="0"/>
              <a:t>PAGE    </a:t>
            </a:r>
            <a:fld id="{08DF107D-060D-43D3-997D-8A34C269D30F}" type="slidenum">
              <a:rPr lang="en-US" altLang="ja-JP" smtClean="0"/>
              <a:pPr/>
              <a:t>16</a:t>
            </a:fld>
            <a:endParaRPr lang="en-US" altLang="ja-JP" dirty="0"/>
          </a:p>
        </p:txBody>
      </p:sp>
    </p:spTree>
    <p:extLst>
      <p:ext uri="{BB962C8B-B14F-4D97-AF65-F5344CB8AC3E}">
        <p14:creationId xmlns:p14="http://schemas.microsoft.com/office/powerpoint/2010/main" val="22471346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p:cNvSpPr/>
          <p:nvPr/>
        </p:nvSpPr>
        <p:spPr bwMode="auto">
          <a:xfrm>
            <a:off x="5663823" y="1375045"/>
            <a:ext cx="3834312" cy="4347553"/>
          </a:xfrm>
          <a:prstGeom prst="rect">
            <a:avLst/>
          </a:prstGeom>
          <a:noFill/>
          <a:ln w="38100" cap="flat" cmpd="sng" algn="ctr">
            <a:solidFill>
              <a:srgbClr val="FF0000"/>
            </a:solidFill>
            <a:prstDash val="dash"/>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mj-lt"/>
              <a:ea typeface="ＭＳ Ｐゴシック" charset="-128"/>
            </a:endParaRPr>
          </a:p>
        </p:txBody>
      </p:sp>
      <p:sp>
        <p:nvSpPr>
          <p:cNvPr id="13" name="正方形/長方形 12"/>
          <p:cNvSpPr/>
          <p:nvPr/>
        </p:nvSpPr>
        <p:spPr bwMode="auto">
          <a:xfrm>
            <a:off x="441313" y="1392066"/>
            <a:ext cx="4758484" cy="4347553"/>
          </a:xfrm>
          <a:prstGeom prst="rect">
            <a:avLst/>
          </a:prstGeom>
          <a:gradFill rotWithShape="0">
            <a:gsLst>
              <a:gs pos="0">
                <a:srgbClr val="FFFFFF"/>
              </a:gs>
              <a:gs pos="100000">
                <a:srgbClr val="CACAC7"/>
              </a:gs>
            </a:gsLst>
            <a:lin ang="5400000" scaled="1"/>
          </a:gra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mj-lt"/>
              <a:ea typeface="ＭＳ Ｐゴシック" charset="-128"/>
            </a:endParaRPr>
          </a:p>
        </p:txBody>
      </p:sp>
      <p:sp>
        <p:nvSpPr>
          <p:cNvPr id="2" name="タイトル 1"/>
          <p:cNvSpPr>
            <a:spLocks noGrp="1"/>
          </p:cNvSpPr>
          <p:nvPr>
            <p:ph type="title"/>
          </p:nvPr>
        </p:nvSpPr>
        <p:spPr/>
        <p:txBody>
          <a:bodyPr/>
          <a:lstStyle/>
          <a:p>
            <a:r>
              <a:rPr lang="en-US" altLang="ja-JP" dirty="0" smtClean="0"/>
              <a:t>Ansible: Architecture</a:t>
            </a:r>
            <a:endParaRPr kumimoji="1"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Infrastructure as Code</a:t>
            </a:r>
            <a:endParaRPr lang="ja-JP" altLang="en-US" sz="1800" dirty="0">
              <a:solidFill>
                <a:schemeClr val="lt1"/>
              </a:solidFill>
              <a:latin typeface="Fujitsu Sans" panose="020B0404060202020204" pitchFamily="34" charset="0"/>
              <a:ea typeface="Roboto Black" panose="02000000000000000000" pitchFamily="2" charset="0"/>
              <a:cs typeface="Calibri" panose="020F0502020204030204" pitchFamily="34" charset="0"/>
            </a:endParaRPr>
          </a:p>
        </p:txBody>
      </p:sp>
      <p:sp>
        <p:nvSpPr>
          <p:cNvPr id="11" name="テキスト ボックス 10"/>
          <p:cNvSpPr txBox="1"/>
          <p:nvPr/>
        </p:nvSpPr>
        <p:spPr>
          <a:xfrm>
            <a:off x="441313" y="5950504"/>
            <a:ext cx="4758484"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ctr">
              <a:spcBef>
                <a:spcPct val="0"/>
              </a:spcBef>
              <a:spcAft>
                <a:spcPct val="0"/>
              </a:spcAft>
            </a:pPr>
            <a:r>
              <a:rPr lang="en-US" altLang="ja-JP" sz="1600" dirty="0" smtClean="0">
                <a:solidFill>
                  <a:srgbClr val="000000"/>
                </a:solidFill>
                <a:latin typeface="+mj-lt"/>
                <a:ea typeface="Meiryo UI" panose="020B0604030504040204" pitchFamily="50" charset="-128"/>
                <a:cs typeface="Meiryo UI" panose="020B0604030504040204" pitchFamily="50" charset="-128"/>
              </a:rPr>
              <a:t>Linux</a:t>
            </a:r>
            <a:r>
              <a:rPr lang="ja-JP" altLang="en-US" sz="1600" dirty="0" smtClean="0">
                <a:solidFill>
                  <a:srgbClr val="000000"/>
                </a:solidFill>
                <a:latin typeface="+mj-lt"/>
                <a:ea typeface="Meiryo UI" panose="020B0604030504040204" pitchFamily="50" charset="-128"/>
                <a:cs typeface="Meiryo UI" panose="020B0604030504040204" pitchFamily="50" charset="-128"/>
              </a:rPr>
              <a:t> </a:t>
            </a:r>
            <a:r>
              <a:rPr lang="en-US" altLang="ja-JP" sz="1600" dirty="0" smtClean="0">
                <a:solidFill>
                  <a:srgbClr val="000000"/>
                </a:solidFill>
                <a:latin typeface="+mj-lt"/>
                <a:ea typeface="Meiryo UI" panose="020B0604030504040204" pitchFamily="50" charset="-128"/>
                <a:cs typeface="Meiryo UI" panose="020B0604030504040204" pitchFamily="50" charset="-128"/>
              </a:rPr>
              <a:t>Server</a:t>
            </a:r>
            <a:endParaRPr lang="ja-JP" altLang="en-US" sz="1600" dirty="0">
              <a:solidFill>
                <a:srgbClr val="000000"/>
              </a:solidFill>
              <a:latin typeface="+mj-lt"/>
              <a:ea typeface="Meiryo UI" panose="020B0604030504040204" pitchFamily="50" charset="-128"/>
              <a:cs typeface="Meiryo UI" panose="020B0604030504040204" pitchFamily="50" charset="-128"/>
            </a:endParaRPr>
          </a:p>
        </p:txBody>
      </p:sp>
      <p:sp>
        <p:nvSpPr>
          <p:cNvPr id="12" name="テキスト ボックス 11"/>
          <p:cNvSpPr txBox="1"/>
          <p:nvPr/>
        </p:nvSpPr>
        <p:spPr>
          <a:xfrm>
            <a:off x="5663823" y="5935042"/>
            <a:ext cx="3834313" cy="354016"/>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pPr algn="ctr" fontAlgn="ctr">
              <a:spcBef>
                <a:spcPct val="0"/>
              </a:spcBef>
              <a:spcAft>
                <a:spcPct val="0"/>
              </a:spcAft>
            </a:pPr>
            <a:r>
              <a:rPr lang="en-US" altLang="ja-JP" sz="1600" dirty="0" smtClean="0">
                <a:solidFill>
                  <a:srgbClr val="000000"/>
                </a:solidFill>
                <a:latin typeface="+mj-lt"/>
                <a:ea typeface="Meiryo UI" panose="020B0604030504040204" pitchFamily="50" charset="-128"/>
                <a:cs typeface="Meiryo UI" panose="020B0604030504040204" pitchFamily="50" charset="-128"/>
              </a:rPr>
              <a:t>On-premise/Cloud</a:t>
            </a:r>
            <a:endParaRPr lang="ja-JP" altLang="en-US" sz="1600" dirty="0">
              <a:solidFill>
                <a:srgbClr val="000000"/>
              </a:solidFill>
              <a:latin typeface="+mj-lt"/>
              <a:ea typeface="Meiryo UI" panose="020B0604030504040204" pitchFamily="50" charset="-128"/>
              <a:cs typeface="Meiryo UI" panose="020B0604030504040204" pitchFamily="50" charset="-128"/>
            </a:endParaRPr>
          </a:p>
        </p:txBody>
      </p:sp>
      <p:sp>
        <p:nvSpPr>
          <p:cNvPr id="14" name="テキスト ボックス 13"/>
          <p:cNvSpPr txBox="1"/>
          <p:nvPr/>
        </p:nvSpPr>
        <p:spPr bwMode="gray">
          <a:xfrm>
            <a:off x="1719084" y="1195267"/>
            <a:ext cx="1937983" cy="369332"/>
          </a:xfrm>
          <a:prstGeom prst="rect">
            <a:avLst/>
          </a:prstGeom>
          <a:solidFill>
            <a:schemeClr val="bg1"/>
          </a:solidFill>
          <a:ln>
            <a:noFill/>
          </a:ln>
        </p:spPr>
        <p:txBody>
          <a:bodyPr wrap="square" rtlCol="0">
            <a:spAutoFit/>
          </a:bodyPr>
          <a:lstStyle/>
          <a:p>
            <a:r>
              <a:rPr lang="en-US" altLang="ja-JP" sz="1800" b="1" u="sng" dirty="0" smtClean="0">
                <a:solidFill>
                  <a:srgbClr val="A30B1A"/>
                </a:solidFill>
                <a:latin typeface="+mj-lt"/>
                <a:ea typeface="Meiryo UI" panose="020B0604030504040204" pitchFamily="50" charset="-128"/>
              </a:rPr>
              <a:t>Control Node</a:t>
            </a:r>
            <a:endParaRPr kumimoji="1" lang="ja-JP" altLang="en-US" sz="1800" b="1" u="sng" dirty="0">
              <a:solidFill>
                <a:srgbClr val="A30B1A"/>
              </a:solidFill>
              <a:latin typeface="+mj-lt"/>
              <a:ea typeface="Meiryo UI" panose="020B0604030504040204" pitchFamily="50" charset="-128"/>
            </a:endParaRPr>
          </a:p>
        </p:txBody>
      </p:sp>
      <p:sp>
        <p:nvSpPr>
          <p:cNvPr id="16" name="正方形/長方形 15"/>
          <p:cNvSpPr/>
          <p:nvPr/>
        </p:nvSpPr>
        <p:spPr bwMode="gray">
          <a:xfrm>
            <a:off x="582319" y="1717956"/>
            <a:ext cx="1187356" cy="1131371"/>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playbook</a:t>
            </a:r>
            <a:endParaRPr kumimoji="1" lang="ja-JP" altLang="en-US" sz="1800" dirty="0" smtClean="0">
              <a:latin typeface="Fujitsu Sans" panose="020B0404060202020204" pitchFamily="34" charset="0"/>
              <a:ea typeface="Meiryo UI" panose="020B0604030504040204" pitchFamily="50" charset="-128"/>
            </a:endParaRPr>
          </a:p>
        </p:txBody>
      </p:sp>
      <p:pic>
        <p:nvPicPr>
          <p:cNvPr id="18" name="コンテンツ プレースホルダー 5" descr="画面の領域"/>
          <p:cNvPicPr>
            <a:picLocks noChangeAspect="1"/>
          </p:cNvPicPr>
          <p:nvPr/>
        </p:nvPicPr>
        <p:blipFill>
          <a:blip r:embed="rId3">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gray">
          <a:xfrm>
            <a:off x="846987" y="2037600"/>
            <a:ext cx="658020" cy="598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正方形/長方形 18"/>
          <p:cNvSpPr/>
          <p:nvPr/>
        </p:nvSpPr>
        <p:spPr bwMode="gray">
          <a:xfrm>
            <a:off x="2315590" y="1704308"/>
            <a:ext cx="1187356" cy="1844513"/>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inventory</a:t>
            </a:r>
            <a:endParaRPr kumimoji="1" lang="ja-JP" altLang="en-US" sz="1800" dirty="0" smtClean="0">
              <a:latin typeface="Fujitsu Sans" panose="020B0404060202020204" pitchFamily="34" charset="0"/>
              <a:ea typeface="Meiryo UI" panose="020B0604030504040204" pitchFamily="50" charset="-128"/>
            </a:endParaRPr>
          </a:p>
        </p:txBody>
      </p:sp>
      <p:pic>
        <p:nvPicPr>
          <p:cNvPr id="20" name="コンテンツ プレースホルダー 5" descr="画面の領域"/>
          <p:cNvPicPr>
            <a:picLocks noChangeAspect="1"/>
          </p:cNvPicPr>
          <p:nvPr/>
        </p:nvPicPr>
        <p:blipFill>
          <a:blip r:embed="rId3">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gray">
          <a:xfrm>
            <a:off x="2580258" y="2041977"/>
            <a:ext cx="658020" cy="598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正方形/長方形 23"/>
          <p:cNvSpPr/>
          <p:nvPr/>
        </p:nvSpPr>
        <p:spPr bwMode="gray">
          <a:xfrm>
            <a:off x="2330168" y="4413494"/>
            <a:ext cx="1187356" cy="1131371"/>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inventory</a:t>
            </a:r>
            <a:endParaRPr kumimoji="1" lang="ja-JP" altLang="en-US" sz="1800" dirty="0" smtClean="0">
              <a:latin typeface="Fujitsu Sans" panose="020B0404060202020204" pitchFamily="34" charset="0"/>
              <a:ea typeface="Meiryo UI" panose="020B0604030504040204" pitchFamily="50" charset="-128"/>
            </a:endParaRPr>
          </a:p>
        </p:txBody>
      </p:sp>
      <p:pic>
        <p:nvPicPr>
          <p:cNvPr id="25" name="コンテンツ プレースホルダー 5" descr="画面の領域"/>
          <p:cNvPicPr>
            <a:picLocks noChangeAspect="1"/>
          </p:cNvPicPr>
          <p:nvPr/>
        </p:nvPicPr>
        <p:blipFill>
          <a:blip r:embed="rId3">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gray">
          <a:xfrm>
            <a:off x="2594836" y="4751163"/>
            <a:ext cx="658020" cy="598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テキスト ボックス 4"/>
          <p:cNvSpPr txBox="1"/>
          <p:nvPr/>
        </p:nvSpPr>
        <p:spPr>
          <a:xfrm>
            <a:off x="2342886" y="2636359"/>
            <a:ext cx="1146412" cy="307777"/>
          </a:xfrm>
          <a:prstGeom prst="rect">
            <a:avLst/>
          </a:prstGeom>
          <a:noFill/>
        </p:spPr>
        <p:txBody>
          <a:bodyPr wrap="square" rtlCol="0">
            <a:spAutoFit/>
          </a:bodyPr>
          <a:lstStyle/>
          <a:p>
            <a:r>
              <a:rPr kumimoji="1" lang="en-US" altLang="ja-JP" dirty="0" err="1" smtClean="0">
                <a:latin typeface="Fujitsu Sans" panose="020B0404060202020204" pitchFamily="34" charset="0"/>
                <a:ea typeface="Meiryo UI" panose="020B0604030504040204" pitchFamily="50" charset="-128"/>
                <a:cs typeface="Meiryo UI" panose="020B0604030504040204" pitchFamily="50" charset="-128"/>
              </a:rPr>
              <a:t>Target_A</a:t>
            </a:r>
            <a:endParaRPr kumimoji="1" lang="ja-JP" altLang="en-US"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26" name="テキスト ボックス 25"/>
          <p:cNvSpPr txBox="1"/>
          <p:nvPr/>
        </p:nvSpPr>
        <p:spPr>
          <a:xfrm>
            <a:off x="2356534" y="3019115"/>
            <a:ext cx="1146412" cy="307777"/>
          </a:xfrm>
          <a:prstGeom prst="rect">
            <a:avLst/>
          </a:prstGeom>
          <a:noFill/>
        </p:spPr>
        <p:txBody>
          <a:bodyPr wrap="square" rtlCol="0">
            <a:spAutoFit/>
          </a:bodyPr>
          <a:lstStyle/>
          <a:p>
            <a:r>
              <a:rPr kumimoji="1" lang="en-US" altLang="ja-JP" dirty="0" err="1" smtClean="0">
                <a:latin typeface="Fujitsu Sans" panose="020B0404060202020204" pitchFamily="34" charset="0"/>
                <a:ea typeface="Meiryo UI" panose="020B0604030504040204" pitchFamily="50" charset="-128"/>
                <a:cs typeface="Meiryo UI" panose="020B0604030504040204" pitchFamily="50" charset="-128"/>
              </a:rPr>
              <a:t>Target_B</a:t>
            </a:r>
            <a:endParaRPr kumimoji="1" lang="ja-JP" altLang="en-US"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27" name="テキスト ボックス 26"/>
          <p:cNvSpPr txBox="1"/>
          <p:nvPr/>
        </p:nvSpPr>
        <p:spPr>
          <a:xfrm>
            <a:off x="2356534" y="5250736"/>
            <a:ext cx="1146412" cy="307777"/>
          </a:xfrm>
          <a:prstGeom prst="rect">
            <a:avLst/>
          </a:prstGeom>
          <a:noFill/>
        </p:spPr>
        <p:txBody>
          <a:bodyPr wrap="square" rtlCol="0">
            <a:spAutoFit/>
          </a:bodyPr>
          <a:lstStyle/>
          <a:p>
            <a:r>
              <a:rPr kumimoji="1" lang="en-US" altLang="ja-JP" dirty="0" err="1" smtClean="0">
                <a:latin typeface="Fujitsu Sans" panose="020B0404060202020204" pitchFamily="34" charset="0"/>
                <a:ea typeface="Meiryo UI" panose="020B0604030504040204" pitchFamily="50" charset="-128"/>
                <a:cs typeface="Meiryo UI" panose="020B0604030504040204" pitchFamily="50" charset="-128"/>
              </a:rPr>
              <a:t>Target_C</a:t>
            </a:r>
            <a:endParaRPr kumimoji="1" lang="ja-JP" altLang="en-US"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29" name="テキスト ボックス 28"/>
          <p:cNvSpPr txBox="1"/>
          <p:nvPr/>
        </p:nvSpPr>
        <p:spPr bwMode="gray">
          <a:xfrm>
            <a:off x="6454157" y="1212699"/>
            <a:ext cx="1937983" cy="338554"/>
          </a:xfrm>
          <a:prstGeom prst="rect">
            <a:avLst/>
          </a:prstGeom>
          <a:solidFill>
            <a:schemeClr val="bg1"/>
          </a:solidFill>
          <a:ln>
            <a:noFill/>
          </a:ln>
        </p:spPr>
        <p:txBody>
          <a:bodyPr wrap="square" rtlCol="0">
            <a:spAutoFit/>
          </a:bodyPr>
          <a:lstStyle/>
          <a:p>
            <a:r>
              <a:rPr lang="en-US" altLang="ja-JP" sz="1600" b="1" u="sng" dirty="0" smtClean="0">
                <a:solidFill>
                  <a:srgbClr val="A30B1A"/>
                </a:solidFill>
                <a:latin typeface="+mj-lt"/>
                <a:ea typeface="Meiryo UI" panose="020B0604030504040204" pitchFamily="50" charset="-128"/>
              </a:rPr>
              <a:t>Target Node Cluster</a:t>
            </a:r>
            <a:endParaRPr kumimoji="1" lang="ja-JP" altLang="en-US" sz="1600" b="1" u="sng" dirty="0">
              <a:solidFill>
                <a:srgbClr val="A30B1A"/>
              </a:solidFill>
              <a:latin typeface="+mj-lt"/>
              <a:ea typeface="Meiryo UI" panose="020B0604030504040204" pitchFamily="50" charset="-128"/>
            </a:endParaRPr>
          </a:p>
        </p:txBody>
      </p:sp>
      <p:grpSp>
        <p:nvGrpSpPr>
          <p:cNvPr id="33" name="グループ化 32"/>
          <p:cNvGrpSpPr/>
          <p:nvPr/>
        </p:nvGrpSpPr>
        <p:grpSpPr>
          <a:xfrm>
            <a:off x="5933993" y="1564599"/>
            <a:ext cx="3248699" cy="1271080"/>
            <a:chOff x="5811161" y="1564599"/>
            <a:chExt cx="3248699" cy="1271080"/>
          </a:xfrm>
        </p:grpSpPr>
        <p:sp>
          <p:nvSpPr>
            <p:cNvPr id="30" name="正方形/長方形 29"/>
            <p:cNvSpPr/>
            <p:nvPr/>
          </p:nvSpPr>
          <p:spPr bwMode="auto">
            <a:xfrm>
              <a:off x="5811161" y="1746564"/>
              <a:ext cx="3248699" cy="1089115"/>
            </a:xfrm>
            <a:prstGeom prst="rect">
              <a:avLst/>
            </a:prstGeom>
            <a:gradFill rotWithShape="0">
              <a:gsLst>
                <a:gs pos="0">
                  <a:srgbClr val="FFFFFF"/>
                </a:gs>
                <a:gs pos="100000">
                  <a:srgbClr val="CACAC7"/>
                </a:gs>
              </a:gsLst>
              <a:lin ang="5400000" scaled="1"/>
            </a:gra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mj-lt"/>
                <a:ea typeface="ＭＳ Ｐゴシック" charset="-128"/>
              </a:endParaRPr>
            </a:p>
          </p:txBody>
        </p:sp>
        <p:sp>
          <p:nvSpPr>
            <p:cNvPr id="32" name="テキスト ボックス 31"/>
            <p:cNvSpPr txBox="1"/>
            <p:nvPr/>
          </p:nvSpPr>
          <p:spPr>
            <a:xfrm>
              <a:off x="6016405" y="2020568"/>
              <a:ext cx="2854640" cy="646331"/>
            </a:xfrm>
            <a:prstGeom prst="rect">
              <a:avLst/>
            </a:prstGeom>
            <a:noFill/>
          </p:spPr>
          <p:txBody>
            <a:bodyPr wrap="square" rtlCol="0">
              <a:spAutoFit/>
            </a:bodyPr>
            <a:lstStyle/>
            <a:p>
              <a:r>
                <a:rPr kumimoji="1" lang="en-US" altLang="ja-JP" sz="3600" b="1" dirty="0" err="1" smtClean="0">
                  <a:latin typeface="Fujitsu Sans" panose="020B0404060202020204" pitchFamily="34" charset="0"/>
                  <a:ea typeface="Meiryo UI" panose="020B0604030504040204" pitchFamily="50" charset="-128"/>
                  <a:cs typeface="Meiryo UI" panose="020B0604030504040204" pitchFamily="50" charset="-128"/>
                </a:rPr>
                <a:t>Target_A</a:t>
              </a:r>
              <a:endParaRPr kumimoji="1" lang="ja-JP" altLang="en-US" sz="3600" b="1"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31" name="テキスト ボックス 30"/>
            <p:cNvSpPr txBox="1"/>
            <p:nvPr/>
          </p:nvSpPr>
          <p:spPr bwMode="gray">
            <a:xfrm>
              <a:off x="6466518" y="1564599"/>
              <a:ext cx="1937983" cy="369332"/>
            </a:xfrm>
            <a:prstGeom prst="rect">
              <a:avLst/>
            </a:prstGeom>
            <a:solidFill>
              <a:schemeClr val="bg1"/>
            </a:solidFill>
            <a:ln>
              <a:noFill/>
            </a:ln>
          </p:spPr>
          <p:txBody>
            <a:bodyPr wrap="square" rtlCol="0">
              <a:spAutoFit/>
            </a:bodyPr>
            <a:lstStyle/>
            <a:p>
              <a:r>
                <a:rPr lang="en-US" altLang="ja-JP" sz="1800" b="1" u="sng" dirty="0" smtClean="0">
                  <a:solidFill>
                    <a:srgbClr val="A30B1A"/>
                  </a:solidFill>
                  <a:latin typeface="+mj-lt"/>
                  <a:ea typeface="Meiryo UI" panose="020B0604030504040204" pitchFamily="50" charset="-128"/>
                </a:rPr>
                <a:t>Target Node</a:t>
              </a:r>
              <a:endParaRPr kumimoji="1" lang="ja-JP" altLang="en-US" sz="1800" b="1" u="sng" dirty="0">
                <a:solidFill>
                  <a:srgbClr val="A30B1A"/>
                </a:solidFill>
                <a:latin typeface="+mj-lt"/>
                <a:ea typeface="Meiryo UI" panose="020B0604030504040204" pitchFamily="50" charset="-128"/>
              </a:endParaRPr>
            </a:p>
          </p:txBody>
        </p:sp>
      </p:grpSp>
      <p:grpSp>
        <p:nvGrpSpPr>
          <p:cNvPr id="35" name="グループ化 34"/>
          <p:cNvGrpSpPr/>
          <p:nvPr/>
        </p:nvGrpSpPr>
        <p:grpSpPr>
          <a:xfrm>
            <a:off x="5933991" y="2957560"/>
            <a:ext cx="3248699" cy="1271080"/>
            <a:chOff x="5811161" y="1564599"/>
            <a:chExt cx="3248699" cy="1271080"/>
          </a:xfrm>
        </p:grpSpPr>
        <p:sp>
          <p:nvSpPr>
            <p:cNvPr id="36" name="正方形/長方形 35"/>
            <p:cNvSpPr/>
            <p:nvPr/>
          </p:nvSpPr>
          <p:spPr bwMode="auto">
            <a:xfrm>
              <a:off x="5811161" y="1746564"/>
              <a:ext cx="3248699" cy="1089115"/>
            </a:xfrm>
            <a:prstGeom prst="rect">
              <a:avLst/>
            </a:prstGeom>
            <a:gradFill rotWithShape="0">
              <a:gsLst>
                <a:gs pos="0">
                  <a:srgbClr val="FFFFFF"/>
                </a:gs>
                <a:gs pos="100000">
                  <a:srgbClr val="CACAC7"/>
                </a:gs>
              </a:gsLst>
              <a:lin ang="5400000" scaled="1"/>
            </a:gra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mj-lt"/>
                <a:ea typeface="ＭＳ Ｐゴシック" charset="-128"/>
              </a:endParaRPr>
            </a:p>
          </p:txBody>
        </p:sp>
        <p:sp>
          <p:nvSpPr>
            <p:cNvPr id="37" name="テキスト ボックス 36"/>
            <p:cNvSpPr txBox="1"/>
            <p:nvPr/>
          </p:nvSpPr>
          <p:spPr>
            <a:xfrm>
              <a:off x="6016405" y="2020568"/>
              <a:ext cx="2854640" cy="646331"/>
            </a:xfrm>
            <a:prstGeom prst="rect">
              <a:avLst/>
            </a:prstGeom>
            <a:noFill/>
          </p:spPr>
          <p:txBody>
            <a:bodyPr wrap="square" rtlCol="0">
              <a:spAutoFit/>
            </a:bodyPr>
            <a:lstStyle/>
            <a:p>
              <a:r>
                <a:rPr kumimoji="1" lang="en-US" altLang="ja-JP" sz="3600" b="1" dirty="0" err="1" smtClean="0">
                  <a:latin typeface="Fujitsu Sans" panose="020B0404060202020204" pitchFamily="34" charset="0"/>
                  <a:ea typeface="Meiryo UI" panose="020B0604030504040204" pitchFamily="50" charset="-128"/>
                  <a:cs typeface="Meiryo UI" panose="020B0604030504040204" pitchFamily="50" charset="-128"/>
                </a:rPr>
                <a:t>Target_B</a:t>
              </a:r>
              <a:endParaRPr kumimoji="1" lang="ja-JP" altLang="en-US" sz="3600" b="1"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38" name="テキスト ボックス 37"/>
            <p:cNvSpPr txBox="1"/>
            <p:nvPr/>
          </p:nvSpPr>
          <p:spPr bwMode="gray">
            <a:xfrm>
              <a:off x="6466518" y="1564599"/>
              <a:ext cx="1937983" cy="369332"/>
            </a:xfrm>
            <a:prstGeom prst="rect">
              <a:avLst/>
            </a:prstGeom>
            <a:solidFill>
              <a:schemeClr val="bg1"/>
            </a:solidFill>
            <a:ln>
              <a:noFill/>
            </a:ln>
          </p:spPr>
          <p:txBody>
            <a:bodyPr wrap="square" rtlCol="0">
              <a:spAutoFit/>
            </a:bodyPr>
            <a:lstStyle/>
            <a:p>
              <a:r>
                <a:rPr lang="en-US" altLang="ja-JP" sz="1800" b="1" u="sng" dirty="0" smtClean="0">
                  <a:solidFill>
                    <a:srgbClr val="A30B1A"/>
                  </a:solidFill>
                  <a:latin typeface="+mj-lt"/>
                  <a:ea typeface="Meiryo UI" panose="020B0604030504040204" pitchFamily="50" charset="-128"/>
                </a:rPr>
                <a:t>Target Node</a:t>
              </a:r>
              <a:endParaRPr kumimoji="1" lang="ja-JP" altLang="en-US" sz="1800" b="1" u="sng" dirty="0">
                <a:solidFill>
                  <a:srgbClr val="A30B1A"/>
                </a:solidFill>
                <a:latin typeface="+mj-lt"/>
                <a:ea typeface="Meiryo UI" panose="020B0604030504040204" pitchFamily="50" charset="-128"/>
              </a:endParaRPr>
            </a:p>
          </p:txBody>
        </p:sp>
      </p:grpSp>
      <p:grpSp>
        <p:nvGrpSpPr>
          <p:cNvPr id="40" name="グループ化 39"/>
          <p:cNvGrpSpPr/>
          <p:nvPr/>
        </p:nvGrpSpPr>
        <p:grpSpPr>
          <a:xfrm>
            <a:off x="5942207" y="4287433"/>
            <a:ext cx="3248699" cy="1271080"/>
            <a:chOff x="5811161" y="1564599"/>
            <a:chExt cx="3248699" cy="1271080"/>
          </a:xfrm>
        </p:grpSpPr>
        <p:sp>
          <p:nvSpPr>
            <p:cNvPr id="41" name="正方形/長方形 40"/>
            <p:cNvSpPr/>
            <p:nvPr/>
          </p:nvSpPr>
          <p:spPr bwMode="auto">
            <a:xfrm>
              <a:off x="5811161" y="1746564"/>
              <a:ext cx="3248699" cy="1089115"/>
            </a:xfrm>
            <a:prstGeom prst="rect">
              <a:avLst/>
            </a:prstGeom>
            <a:gradFill rotWithShape="0">
              <a:gsLst>
                <a:gs pos="0">
                  <a:srgbClr val="FFFFFF"/>
                </a:gs>
                <a:gs pos="100000">
                  <a:srgbClr val="CACAC7"/>
                </a:gs>
              </a:gsLst>
              <a:lin ang="5400000" scaled="1"/>
            </a:gra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mj-lt"/>
                <a:ea typeface="ＭＳ Ｐゴシック" charset="-128"/>
              </a:endParaRPr>
            </a:p>
          </p:txBody>
        </p:sp>
        <p:sp>
          <p:nvSpPr>
            <p:cNvPr id="42" name="テキスト ボックス 41"/>
            <p:cNvSpPr txBox="1"/>
            <p:nvPr/>
          </p:nvSpPr>
          <p:spPr>
            <a:xfrm>
              <a:off x="6016405" y="2020568"/>
              <a:ext cx="2854640" cy="646331"/>
            </a:xfrm>
            <a:prstGeom prst="rect">
              <a:avLst/>
            </a:prstGeom>
            <a:noFill/>
          </p:spPr>
          <p:txBody>
            <a:bodyPr wrap="square" rtlCol="0">
              <a:spAutoFit/>
            </a:bodyPr>
            <a:lstStyle/>
            <a:p>
              <a:r>
                <a:rPr kumimoji="1" lang="en-US" altLang="ja-JP" sz="3600" b="1" dirty="0" err="1" smtClean="0">
                  <a:latin typeface="Fujitsu Sans" panose="020B0404060202020204" pitchFamily="34" charset="0"/>
                  <a:ea typeface="Meiryo UI" panose="020B0604030504040204" pitchFamily="50" charset="-128"/>
                  <a:cs typeface="Meiryo UI" panose="020B0604030504040204" pitchFamily="50" charset="-128"/>
                </a:rPr>
                <a:t>Target_C</a:t>
              </a:r>
              <a:endParaRPr kumimoji="1" lang="ja-JP" altLang="en-US" sz="3600" b="1"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43" name="テキスト ボックス 42"/>
            <p:cNvSpPr txBox="1"/>
            <p:nvPr/>
          </p:nvSpPr>
          <p:spPr bwMode="gray">
            <a:xfrm>
              <a:off x="6466518" y="1564599"/>
              <a:ext cx="1937983" cy="369332"/>
            </a:xfrm>
            <a:prstGeom prst="rect">
              <a:avLst/>
            </a:prstGeom>
            <a:solidFill>
              <a:schemeClr val="bg1"/>
            </a:solidFill>
            <a:ln>
              <a:noFill/>
            </a:ln>
          </p:spPr>
          <p:txBody>
            <a:bodyPr wrap="square" rtlCol="0">
              <a:spAutoFit/>
            </a:bodyPr>
            <a:lstStyle/>
            <a:p>
              <a:r>
                <a:rPr lang="en-US" altLang="ja-JP" sz="1800" b="1" u="sng" dirty="0" smtClean="0">
                  <a:solidFill>
                    <a:srgbClr val="A30B1A"/>
                  </a:solidFill>
                  <a:latin typeface="+mj-lt"/>
                  <a:ea typeface="Meiryo UI" panose="020B0604030504040204" pitchFamily="50" charset="-128"/>
                </a:rPr>
                <a:t>Target Node</a:t>
              </a:r>
              <a:endParaRPr kumimoji="1" lang="ja-JP" altLang="en-US" sz="1800" b="1" u="sng" dirty="0">
                <a:solidFill>
                  <a:srgbClr val="A30B1A"/>
                </a:solidFill>
                <a:latin typeface="+mj-lt"/>
                <a:ea typeface="Meiryo UI" panose="020B0604030504040204" pitchFamily="50" charset="-128"/>
              </a:endParaRPr>
            </a:p>
          </p:txBody>
        </p:sp>
      </p:grpSp>
      <p:cxnSp>
        <p:nvCxnSpPr>
          <p:cNvPr id="45" name="直線矢印コネクタ 83"/>
          <p:cNvCxnSpPr>
            <a:stCxn id="19" idx="3"/>
            <a:endCxn id="30" idx="1"/>
          </p:cNvCxnSpPr>
          <p:nvPr/>
        </p:nvCxnSpPr>
        <p:spPr bwMode="auto">
          <a:xfrm flipV="1">
            <a:off x="3502946" y="2291122"/>
            <a:ext cx="2431047" cy="335443"/>
          </a:xfrm>
          <a:prstGeom prst="bentConnector3">
            <a:avLst>
              <a:gd name="adj1" fmla="val 78631"/>
            </a:avLst>
          </a:prstGeom>
          <a:gradFill rotWithShape="0">
            <a:gsLst>
              <a:gs pos="0">
                <a:srgbClr val="FFFFFF"/>
              </a:gs>
              <a:gs pos="100000">
                <a:srgbClr val="CACAC7"/>
              </a:gs>
            </a:gsLst>
            <a:lin ang="5400000" scaled="1"/>
          </a:gradFill>
          <a:ln w="38100" cap="flat" cmpd="sng" algn="ctr">
            <a:solidFill>
              <a:schemeClr val="tx1"/>
            </a:solidFill>
            <a:prstDash val="sysDash"/>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8" name="直線矢印コネクタ 83"/>
          <p:cNvCxnSpPr>
            <a:stCxn id="19" idx="3"/>
            <a:endCxn id="36" idx="1"/>
          </p:cNvCxnSpPr>
          <p:nvPr/>
        </p:nvCxnSpPr>
        <p:spPr bwMode="auto">
          <a:xfrm>
            <a:off x="3502946" y="2626565"/>
            <a:ext cx="2431045" cy="1057518"/>
          </a:xfrm>
          <a:prstGeom prst="bentConnector3">
            <a:avLst>
              <a:gd name="adj1" fmla="val 78631"/>
            </a:avLst>
          </a:prstGeom>
          <a:gradFill rotWithShape="0">
            <a:gsLst>
              <a:gs pos="0">
                <a:srgbClr val="FFFFFF"/>
              </a:gs>
              <a:gs pos="100000">
                <a:srgbClr val="CACAC7"/>
              </a:gs>
            </a:gsLst>
            <a:lin ang="5400000" scaled="1"/>
          </a:gradFill>
          <a:ln w="38100" cap="flat" cmpd="sng" algn="ctr">
            <a:solidFill>
              <a:schemeClr val="tx1"/>
            </a:solidFill>
            <a:prstDash val="sysDash"/>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51" name="直線矢印コネクタ 83"/>
          <p:cNvCxnSpPr>
            <a:stCxn id="24" idx="3"/>
            <a:endCxn id="41" idx="1"/>
          </p:cNvCxnSpPr>
          <p:nvPr/>
        </p:nvCxnSpPr>
        <p:spPr bwMode="auto">
          <a:xfrm>
            <a:off x="3517524" y="4979180"/>
            <a:ext cx="2424683" cy="34776"/>
          </a:xfrm>
          <a:prstGeom prst="bentConnector3">
            <a:avLst>
              <a:gd name="adj1" fmla="val 50000"/>
            </a:avLst>
          </a:prstGeom>
          <a:gradFill rotWithShape="0">
            <a:gsLst>
              <a:gs pos="0">
                <a:srgbClr val="FFFFFF"/>
              </a:gs>
              <a:gs pos="100000">
                <a:srgbClr val="CACAC7"/>
              </a:gs>
            </a:gsLst>
            <a:lin ang="5400000" scaled="1"/>
          </a:gradFill>
          <a:ln w="38100" cap="flat" cmpd="sng" algn="ctr">
            <a:solidFill>
              <a:schemeClr val="tx1"/>
            </a:solidFill>
            <a:prstDash val="sysDash"/>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54" name="直線矢印コネクタ 83"/>
          <p:cNvCxnSpPr>
            <a:stCxn id="16" idx="3"/>
            <a:endCxn id="19" idx="1"/>
          </p:cNvCxnSpPr>
          <p:nvPr/>
        </p:nvCxnSpPr>
        <p:spPr bwMode="auto">
          <a:xfrm>
            <a:off x="1769675" y="2283642"/>
            <a:ext cx="545915" cy="342923"/>
          </a:xfrm>
          <a:prstGeom prst="bentConnector3">
            <a:avLst>
              <a:gd name="adj1" fmla="val 50000"/>
            </a:avLst>
          </a:prstGeom>
          <a:gradFill rotWithShape="0">
            <a:gsLst>
              <a:gs pos="0">
                <a:srgbClr val="FFFFFF"/>
              </a:gs>
              <a:gs pos="100000">
                <a:srgbClr val="CACAC7"/>
              </a:gs>
            </a:gsLst>
            <a:lin ang="5400000" scaled="1"/>
          </a:gradFill>
          <a:ln w="38100" cap="flat" cmpd="sng" algn="ctr">
            <a:solidFill>
              <a:schemeClr val="tx1"/>
            </a:solidFill>
            <a:prstDash val="sysDash"/>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0" name="直線矢印コネクタ 83"/>
          <p:cNvCxnSpPr>
            <a:stCxn id="16" idx="3"/>
            <a:endCxn id="24" idx="1"/>
          </p:cNvCxnSpPr>
          <p:nvPr/>
        </p:nvCxnSpPr>
        <p:spPr bwMode="auto">
          <a:xfrm>
            <a:off x="1769675" y="2283642"/>
            <a:ext cx="560493" cy="2695538"/>
          </a:xfrm>
          <a:prstGeom prst="bentConnector3">
            <a:avLst>
              <a:gd name="adj1" fmla="val 50000"/>
            </a:avLst>
          </a:prstGeom>
          <a:gradFill rotWithShape="0">
            <a:gsLst>
              <a:gs pos="0">
                <a:srgbClr val="FFFFFF"/>
              </a:gs>
              <a:gs pos="100000">
                <a:srgbClr val="CACAC7"/>
              </a:gs>
            </a:gsLst>
            <a:lin ang="5400000" scaled="1"/>
          </a:gradFill>
          <a:ln w="38100" cap="flat" cmpd="sng" algn="ctr">
            <a:solidFill>
              <a:schemeClr val="tx1"/>
            </a:solidFill>
            <a:prstDash val="sysDash"/>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 name="角丸四角形 2"/>
          <p:cNvSpPr/>
          <p:nvPr/>
        </p:nvSpPr>
        <p:spPr bwMode="gray">
          <a:xfrm>
            <a:off x="3752603" y="1704307"/>
            <a:ext cx="1187891" cy="3777587"/>
          </a:xfrm>
          <a:prstGeom prst="round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400" dirty="0" smtClean="0">
                <a:latin typeface="Fujitsu Sans" panose="020B0404060202020204" pitchFamily="34" charset="0"/>
                <a:ea typeface="Meiryo UI" panose="020B0604030504040204" pitchFamily="50" charset="-128"/>
              </a:rPr>
              <a:t>Core</a:t>
            </a:r>
          </a:p>
          <a:p>
            <a:pPr algn="l"/>
            <a:r>
              <a:rPr lang="en-US" altLang="ja-JP" sz="2400" dirty="0">
                <a:latin typeface="Fujitsu Sans" panose="020B0404060202020204" pitchFamily="34" charset="0"/>
                <a:ea typeface="Meiryo UI" panose="020B0604030504040204" pitchFamily="50" charset="-128"/>
              </a:rPr>
              <a:t>engine</a:t>
            </a:r>
            <a:endParaRPr kumimoji="1" lang="ja-JP" altLang="en-US" sz="2400" dirty="0" smtClean="0">
              <a:latin typeface="Fujitsu Sans" panose="020B0404060202020204" pitchFamily="34" charset="0"/>
              <a:ea typeface="Meiryo UI" panose="020B0604030504040204" pitchFamily="50" charset="-128"/>
            </a:endParaRPr>
          </a:p>
        </p:txBody>
      </p:sp>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76247" y="2652699"/>
            <a:ext cx="402554" cy="487336"/>
          </a:xfrm>
          <a:prstGeom prst="rect">
            <a:avLst/>
          </a:prstGeom>
        </p:spPr>
      </p:pic>
      <p:sp>
        <p:nvSpPr>
          <p:cNvPr id="9" name="スライド番号プレースホルダー 8"/>
          <p:cNvSpPr>
            <a:spLocks noGrp="1"/>
          </p:cNvSpPr>
          <p:nvPr>
            <p:ph type="sldNum" sz="quarter" idx="10"/>
          </p:nvPr>
        </p:nvSpPr>
        <p:spPr/>
        <p:txBody>
          <a:bodyPr/>
          <a:lstStyle/>
          <a:p>
            <a:r>
              <a:rPr lang="en-US" altLang="ja-JP" smtClean="0"/>
              <a:t>PAGE    </a:t>
            </a:r>
            <a:fld id="{08DF107D-060D-43D3-997D-8A34C269D30F}" type="slidenum">
              <a:rPr lang="en-US" altLang="ja-JP" smtClean="0"/>
              <a:pPr/>
              <a:t>17</a:t>
            </a:fld>
            <a:endParaRPr lang="en-US" altLang="ja-JP" dirty="0"/>
          </a:p>
        </p:txBody>
      </p:sp>
    </p:spTree>
    <p:extLst>
      <p:ext uri="{BB962C8B-B14F-4D97-AF65-F5344CB8AC3E}">
        <p14:creationId xmlns:p14="http://schemas.microsoft.com/office/powerpoint/2010/main" val="1717867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Ansible: Core Engine</a:t>
            </a:r>
            <a:endParaRPr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Infrastructure as Code</a:t>
            </a:r>
            <a:endParaRPr lang="ja-JP" altLang="en-US" sz="1800" dirty="0">
              <a:solidFill>
                <a:schemeClr val="lt1"/>
              </a:solidFill>
              <a:latin typeface="Fujitsu Sans" panose="020B0404060202020204" pitchFamily="34" charset="0"/>
              <a:ea typeface="Roboto Black" panose="02000000000000000000" pitchFamily="2" charset="0"/>
              <a:cs typeface="Calibri" panose="020F0502020204030204" pitchFamily="34" charset="0"/>
            </a:endParaRPr>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855" y="1096893"/>
            <a:ext cx="8884692" cy="5270008"/>
          </a:xfrm>
          <a:prstGeom prst="rect">
            <a:avLst/>
          </a:prstGeom>
        </p:spPr>
      </p:pic>
      <p:sp>
        <p:nvSpPr>
          <p:cNvPr id="7" name="正方形/長方形 6"/>
          <p:cNvSpPr/>
          <p:nvPr/>
        </p:nvSpPr>
        <p:spPr bwMode="auto">
          <a:xfrm>
            <a:off x="2132510" y="2920621"/>
            <a:ext cx="5046212" cy="3330054"/>
          </a:xfrm>
          <a:prstGeom prst="rect">
            <a:avLst/>
          </a:prstGeom>
          <a:noFill/>
          <a:ln w="76200"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mj-lt"/>
              <a:ea typeface="ＭＳ Ｐゴシック" charset="-128"/>
            </a:endParaRPr>
          </a:p>
        </p:txBody>
      </p:sp>
      <p:sp>
        <p:nvSpPr>
          <p:cNvPr id="8" name="正方形/長方形 7">
            <a:extLst>
              <a:ext uri="{FF2B5EF4-FFF2-40B4-BE49-F238E27FC236}">
                <a16:creationId xmlns="" xmlns:a16="http://schemas.microsoft.com/office/drawing/2014/main" id="{ABC2ADC3-A0DA-4723-A92C-B985EBFE630D}"/>
              </a:ext>
            </a:extLst>
          </p:cNvPr>
          <p:cNvSpPr/>
          <p:nvPr/>
        </p:nvSpPr>
        <p:spPr bwMode="gray">
          <a:xfrm>
            <a:off x="3357352" y="6224909"/>
            <a:ext cx="2442948" cy="380607"/>
          </a:xfrm>
          <a:prstGeom prst="rect">
            <a:avLst/>
          </a:prstGeom>
          <a:solidFill>
            <a:srgbClr val="FF0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000" b="1" kern="0" dirty="0" smtClean="0">
                <a:solidFill>
                  <a:schemeClr val="bg1"/>
                </a:solidFill>
                <a:latin typeface="+mj-lt"/>
                <a:ea typeface="Meiryo UI" panose="020B0604030504040204" pitchFamily="50" charset="-128"/>
              </a:rPr>
              <a:t>Core</a:t>
            </a:r>
            <a:r>
              <a:rPr kumimoji="1" lang="ja-JP" altLang="en-US" sz="2000" b="1" kern="0" dirty="0" smtClean="0">
                <a:solidFill>
                  <a:schemeClr val="bg1"/>
                </a:solidFill>
                <a:latin typeface="+mj-lt"/>
                <a:ea typeface="Meiryo UI" panose="020B0604030504040204" pitchFamily="50" charset="-128"/>
              </a:rPr>
              <a:t>  </a:t>
            </a:r>
            <a:r>
              <a:rPr kumimoji="1" lang="en-US" altLang="ja-JP" sz="2000" b="1" kern="0" dirty="0" smtClean="0">
                <a:solidFill>
                  <a:schemeClr val="bg1"/>
                </a:solidFill>
                <a:latin typeface="+mj-lt"/>
                <a:ea typeface="Meiryo UI" panose="020B0604030504040204" pitchFamily="50" charset="-128"/>
              </a:rPr>
              <a:t>Engine</a:t>
            </a:r>
            <a:endParaRPr kumimoji="1" lang="ja-JP" altLang="en-US" sz="2000" b="1" kern="0" dirty="0">
              <a:solidFill>
                <a:schemeClr val="bg1"/>
              </a:solidFill>
              <a:latin typeface="+mj-lt"/>
              <a:ea typeface="Meiryo UI" panose="020B0604030504040204" pitchFamily="50" charset="-128"/>
            </a:endParaRPr>
          </a:p>
        </p:txBody>
      </p:sp>
      <p:sp>
        <p:nvSpPr>
          <p:cNvPr id="10" name="スライド番号プレースホルダー 9"/>
          <p:cNvSpPr>
            <a:spLocks noGrp="1"/>
          </p:cNvSpPr>
          <p:nvPr>
            <p:ph type="sldNum" sz="quarter" idx="10"/>
          </p:nvPr>
        </p:nvSpPr>
        <p:spPr/>
        <p:txBody>
          <a:bodyPr/>
          <a:lstStyle/>
          <a:p>
            <a:r>
              <a:rPr lang="en-US" altLang="ja-JP" smtClean="0"/>
              <a:t>PAGE    </a:t>
            </a:r>
            <a:fld id="{08DF107D-060D-43D3-997D-8A34C269D30F}" type="slidenum">
              <a:rPr lang="en-US" altLang="ja-JP" smtClean="0"/>
              <a:pPr/>
              <a:t>18</a:t>
            </a:fld>
            <a:endParaRPr lang="en-US" altLang="ja-JP" dirty="0"/>
          </a:p>
        </p:txBody>
      </p:sp>
    </p:spTree>
    <p:extLst>
      <p:ext uri="{BB962C8B-B14F-4D97-AF65-F5344CB8AC3E}">
        <p14:creationId xmlns:p14="http://schemas.microsoft.com/office/powerpoint/2010/main" val="1717867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847974"/>
            <a:ext cx="4600575" cy="1536699"/>
          </a:xfrm>
        </p:spPr>
        <p:txBody>
          <a:bodyPr/>
          <a:lstStyle/>
          <a:p>
            <a:r>
              <a:rPr kumimoji="1" lang="en-US" altLang="ja-JP" dirty="0"/>
              <a:t>Training</a:t>
            </a:r>
            <a:r>
              <a:rPr lang="en-US" altLang="ja-JP" dirty="0"/>
              <a:t/>
            </a:r>
            <a:br>
              <a:rPr lang="en-US" altLang="ja-JP" dirty="0"/>
            </a:br>
            <a:r>
              <a:rPr lang="en-US" altLang="ja-JP" dirty="0"/>
              <a:t>Introduction</a:t>
            </a:r>
          </a:p>
        </p:txBody>
      </p:sp>
      <p:sp>
        <p:nvSpPr>
          <p:cNvPr id="3" name="テキスト プレースホルダー 2"/>
          <p:cNvSpPr>
            <a:spLocks noGrp="1"/>
          </p:cNvSpPr>
          <p:nvPr>
            <p:ph type="body" sz="quarter" idx="11"/>
          </p:nvPr>
        </p:nvSpPr>
        <p:spPr>
          <a:xfrm>
            <a:off x="5153026" y="2857214"/>
            <a:ext cx="4581526" cy="1536699"/>
          </a:xfrm>
        </p:spPr>
        <p:txBody>
          <a:bodyPr/>
          <a:lstStyle/>
          <a:p>
            <a:endParaRPr kumimoji="1" lang="ja-JP" altLang="en-US" dirty="0"/>
          </a:p>
        </p:txBody>
      </p:sp>
      <p:sp>
        <p:nvSpPr>
          <p:cNvPr id="5" name="Freeform 2907">
            <a:extLst>
              <a:ext uri="{FF2B5EF4-FFF2-40B4-BE49-F238E27FC236}">
                <a16:creationId xmlns="" xmlns:a16="http://schemas.microsoft.com/office/drawing/2014/main"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Tree>
    <p:extLst>
      <p:ext uri="{BB962C8B-B14F-4D97-AF65-F5344CB8AC3E}">
        <p14:creationId xmlns:p14="http://schemas.microsoft.com/office/powerpoint/2010/main" val="21936217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Module</a:t>
            </a:r>
            <a:endParaRPr kumimoji="1"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Infrastructure as Code</a:t>
            </a:r>
            <a:endParaRPr lang="ja-JP" altLang="en-US" sz="1800" dirty="0">
              <a:solidFill>
                <a:schemeClr val="lt1"/>
              </a:solidFill>
              <a:latin typeface="Fujitsu Sans" panose="020B0404060202020204" pitchFamily="34" charset="0"/>
              <a:ea typeface="Roboto Black" panose="02000000000000000000" pitchFamily="2" charset="0"/>
              <a:cs typeface="Calibri" panose="020F0502020204030204" pitchFamily="34" charset="0"/>
            </a:endParaRPr>
          </a:p>
        </p:txBody>
      </p:sp>
      <p:sp>
        <p:nvSpPr>
          <p:cNvPr id="6" name="正方形/長方形 5">
            <a:extLst>
              <a:ext uri="{FF2B5EF4-FFF2-40B4-BE49-F238E27FC236}">
                <a16:creationId xmlns="" xmlns:a16="http://schemas.microsoft.com/office/drawing/2014/main" id="{150844AD-4FE2-4A52-A4A3-AA78CAEC4A85}"/>
              </a:ext>
            </a:extLst>
          </p:cNvPr>
          <p:cNvSpPr/>
          <p:nvPr/>
        </p:nvSpPr>
        <p:spPr bwMode="gray">
          <a:xfrm>
            <a:off x="170935" y="3341679"/>
            <a:ext cx="9446924" cy="948980"/>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84137" algn="l"/>
            <a:r>
              <a:rPr lang="en-US" altLang="ja-JP" sz="1800" dirty="0">
                <a:latin typeface="+mj-lt"/>
              </a:rPr>
              <a:t>Network Maintained modules are </a:t>
            </a:r>
            <a:r>
              <a:rPr lang="en-US" altLang="ja-JP" sz="1800" dirty="0" smtClean="0">
                <a:latin typeface="+mj-lt"/>
              </a:rPr>
              <a:t>maintained </a:t>
            </a:r>
            <a:r>
              <a:rPr lang="en-US" altLang="ja-JP" sz="1800" dirty="0">
                <a:latin typeface="+mj-lt"/>
              </a:rPr>
              <a:t>by the Ansible Network Team. </a:t>
            </a:r>
            <a:r>
              <a:rPr lang="en-US" altLang="ja-JP" sz="1800" dirty="0" smtClean="0">
                <a:latin typeface="+mj-lt"/>
              </a:rPr>
              <a:t>Please note </a:t>
            </a:r>
            <a:r>
              <a:rPr lang="en-US" altLang="ja-JP" sz="1800" dirty="0">
                <a:latin typeface="+mj-lt"/>
              </a:rPr>
              <a:t>there are additional networking modules that are categorized as </a:t>
            </a:r>
            <a:r>
              <a:rPr lang="en-US" altLang="ja-JP" sz="1800" dirty="0" smtClean="0">
                <a:latin typeface="+mj-lt"/>
              </a:rPr>
              <a:t>Certified </a:t>
            </a:r>
            <a:r>
              <a:rPr lang="en-US" altLang="ja-JP" sz="1800" dirty="0">
                <a:latin typeface="+mj-lt"/>
              </a:rPr>
              <a:t>or </a:t>
            </a:r>
            <a:r>
              <a:rPr lang="en-US" altLang="ja-JP" sz="1800" dirty="0" smtClean="0">
                <a:latin typeface="+mj-lt"/>
              </a:rPr>
              <a:t>Community which are </a:t>
            </a:r>
            <a:r>
              <a:rPr lang="en-US" altLang="ja-JP" sz="1800" dirty="0">
                <a:latin typeface="+mj-lt"/>
              </a:rPr>
              <a:t>not maintained by Ansible.</a:t>
            </a:r>
            <a:endParaRPr lang="en-US" altLang="ja-JP" sz="1800" dirty="0" smtClean="0">
              <a:latin typeface="+mj-lt"/>
            </a:endParaRPr>
          </a:p>
        </p:txBody>
      </p:sp>
      <p:sp>
        <p:nvSpPr>
          <p:cNvPr id="7" name="正方形/長方形 6">
            <a:extLst>
              <a:ext uri="{FF2B5EF4-FFF2-40B4-BE49-F238E27FC236}">
                <a16:creationId xmlns="" xmlns:a16="http://schemas.microsoft.com/office/drawing/2014/main" id="{9B8EAA3B-8777-43E7-9A7C-EB659CE4F72B}"/>
              </a:ext>
            </a:extLst>
          </p:cNvPr>
          <p:cNvSpPr/>
          <p:nvPr/>
        </p:nvSpPr>
        <p:spPr bwMode="gray">
          <a:xfrm>
            <a:off x="170935" y="3038612"/>
            <a:ext cx="9446924" cy="325019"/>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400" b="1" kern="0" dirty="0">
                <a:solidFill>
                  <a:schemeClr val="bg1"/>
                </a:solidFill>
                <a:latin typeface="Fujitsu Sans" panose="020B0404060202020204" pitchFamily="34" charset="0"/>
                <a:ea typeface="Meiryo UI" panose="020B0604030504040204" pitchFamily="50" charset="-128"/>
              </a:rPr>
              <a:t>2. Network</a:t>
            </a:r>
          </a:p>
        </p:txBody>
      </p:sp>
      <p:sp>
        <p:nvSpPr>
          <p:cNvPr id="8" name="正方形/長方形 7">
            <a:extLst>
              <a:ext uri="{FF2B5EF4-FFF2-40B4-BE49-F238E27FC236}">
                <a16:creationId xmlns="" xmlns:a16="http://schemas.microsoft.com/office/drawing/2014/main" id="{150844AD-4FE2-4A52-A4A3-AA78CAEC4A85}"/>
              </a:ext>
            </a:extLst>
          </p:cNvPr>
          <p:cNvSpPr/>
          <p:nvPr/>
        </p:nvSpPr>
        <p:spPr bwMode="gray">
          <a:xfrm>
            <a:off x="185003" y="4675764"/>
            <a:ext cx="9446924" cy="543354"/>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a:latin typeface="+mj-lt"/>
              </a:rPr>
              <a:t>Certified modules are part of a future planned program currently </a:t>
            </a:r>
            <a:r>
              <a:rPr lang="en-US" altLang="ja-JP" sz="1800" dirty="0" smtClean="0">
                <a:latin typeface="+mj-lt"/>
              </a:rPr>
              <a:t>under development</a:t>
            </a:r>
            <a:r>
              <a:rPr lang="en-US" altLang="ja-JP" sz="1800" dirty="0">
                <a:latin typeface="+mj-lt"/>
              </a:rPr>
              <a:t>.</a:t>
            </a:r>
            <a:endParaRPr lang="ja-JP" altLang="en-US" sz="1800" dirty="0">
              <a:latin typeface="+mj-lt"/>
            </a:endParaRPr>
          </a:p>
        </p:txBody>
      </p:sp>
      <p:sp>
        <p:nvSpPr>
          <p:cNvPr id="9" name="正方形/長方形 8">
            <a:extLst>
              <a:ext uri="{FF2B5EF4-FFF2-40B4-BE49-F238E27FC236}">
                <a16:creationId xmlns="" xmlns:a16="http://schemas.microsoft.com/office/drawing/2014/main" id="{9B8EAA3B-8777-43E7-9A7C-EB659CE4F72B}"/>
              </a:ext>
            </a:extLst>
          </p:cNvPr>
          <p:cNvSpPr/>
          <p:nvPr/>
        </p:nvSpPr>
        <p:spPr bwMode="gray">
          <a:xfrm>
            <a:off x="185003" y="4372698"/>
            <a:ext cx="9446924" cy="325019"/>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400" b="1" kern="0" dirty="0">
                <a:solidFill>
                  <a:schemeClr val="bg1"/>
                </a:solidFill>
                <a:latin typeface="Fujitsu Sans" panose="020B0404060202020204" pitchFamily="34" charset="0"/>
                <a:ea typeface="Meiryo UI" panose="020B0604030504040204" pitchFamily="50" charset="-128"/>
              </a:rPr>
              <a:t>3. Certified</a:t>
            </a:r>
          </a:p>
        </p:txBody>
      </p:sp>
      <p:sp>
        <p:nvSpPr>
          <p:cNvPr id="10" name="正方形/長方形 9">
            <a:extLst>
              <a:ext uri="{FF2B5EF4-FFF2-40B4-BE49-F238E27FC236}">
                <a16:creationId xmlns="" xmlns:a16="http://schemas.microsoft.com/office/drawing/2014/main" id="{150844AD-4FE2-4A52-A4A3-AA78CAEC4A85}"/>
              </a:ext>
            </a:extLst>
          </p:cNvPr>
          <p:cNvSpPr/>
          <p:nvPr/>
        </p:nvSpPr>
        <p:spPr bwMode="gray">
          <a:xfrm>
            <a:off x="203513" y="5600978"/>
            <a:ext cx="9446924" cy="701349"/>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a:latin typeface="+mj-lt"/>
              </a:rPr>
              <a:t>Community Maintained modules are submitted and maintained by the Ansible community. These modules are not maintained by Ansible, and are included as a convenience.</a:t>
            </a:r>
            <a:endParaRPr lang="ja-JP" altLang="en-US" sz="1800" dirty="0">
              <a:latin typeface="+mj-lt"/>
            </a:endParaRPr>
          </a:p>
        </p:txBody>
      </p:sp>
      <p:sp>
        <p:nvSpPr>
          <p:cNvPr id="11" name="正方形/長方形 10">
            <a:extLst>
              <a:ext uri="{FF2B5EF4-FFF2-40B4-BE49-F238E27FC236}">
                <a16:creationId xmlns="" xmlns:a16="http://schemas.microsoft.com/office/drawing/2014/main" id="{9B8EAA3B-8777-43E7-9A7C-EB659CE4F72B}"/>
              </a:ext>
            </a:extLst>
          </p:cNvPr>
          <p:cNvSpPr/>
          <p:nvPr/>
        </p:nvSpPr>
        <p:spPr bwMode="gray">
          <a:xfrm>
            <a:off x="203513" y="5297912"/>
            <a:ext cx="9446924" cy="325019"/>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400" b="1" kern="0" dirty="0">
                <a:solidFill>
                  <a:schemeClr val="bg1"/>
                </a:solidFill>
                <a:latin typeface="Fujitsu Sans" panose="020B0404060202020204" pitchFamily="34" charset="0"/>
                <a:ea typeface="Meiryo UI" panose="020B0604030504040204" pitchFamily="50" charset="-128"/>
              </a:rPr>
              <a:t>4. Community</a:t>
            </a:r>
          </a:p>
        </p:txBody>
      </p:sp>
      <p:sp>
        <p:nvSpPr>
          <p:cNvPr id="12" name="正方形/長方形 11">
            <a:extLst>
              <a:ext uri="{FF2B5EF4-FFF2-40B4-BE49-F238E27FC236}">
                <a16:creationId xmlns="" xmlns:a16="http://schemas.microsoft.com/office/drawing/2014/main" id="{150844AD-4FE2-4A52-A4A3-AA78CAEC4A85}"/>
              </a:ext>
            </a:extLst>
          </p:cNvPr>
          <p:cNvSpPr/>
          <p:nvPr/>
        </p:nvSpPr>
        <p:spPr bwMode="gray">
          <a:xfrm>
            <a:off x="161913" y="2268785"/>
            <a:ext cx="9446924" cy="699517"/>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84137" algn="l">
              <a:tabLst>
                <a:tab pos="182563" algn="l"/>
              </a:tabLst>
            </a:pPr>
            <a:r>
              <a:rPr lang="en-US" altLang="ja-JP" sz="1800" dirty="0">
                <a:latin typeface="+mj-lt"/>
              </a:rPr>
              <a:t>Core Maintained modules are maintained by the Ansible Engineering Team. These modules are integral to the basic foundations of the Ansible distribution.</a:t>
            </a:r>
            <a:endParaRPr lang="ja-JP" altLang="en-US" sz="1800" dirty="0">
              <a:latin typeface="+mj-lt"/>
            </a:endParaRPr>
          </a:p>
        </p:txBody>
      </p:sp>
      <p:sp>
        <p:nvSpPr>
          <p:cNvPr id="13" name="正方形/長方形 12">
            <a:extLst>
              <a:ext uri="{FF2B5EF4-FFF2-40B4-BE49-F238E27FC236}">
                <a16:creationId xmlns="" xmlns:a16="http://schemas.microsoft.com/office/drawing/2014/main" id="{9B8EAA3B-8777-43E7-9A7C-EB659CE4F72B}"/>
              </a:ext>
            </a:extLst>
          </p:cNvPr>
          <p:cNvSpPr/>
          <p:nvPr/>
        </p:nvSpPr>
        <p:spPr bwMode="gray">
          <a:xfrm>
            <a:off x="161913" y="1965719"/>
            <a:ext cx="9446924" cy="325019"/>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400" b="1" kern="0" dirty="0" smtClean="0">
                <a:solidFill>
                  <a:schemeClr val="bg1"/>
                </a:solidFill>
                <a:latin typeface="Fujitsu Sans" panose="020B0404060202020204" pitchFamily="34" charset="0"/>
                <a:ea typeface="Meiryo UI" panose="020B0604030504040204" pitchFamily="50" charset="-128"/>
              </a:rPr>
              <a:t>1.</a:t>
            </a:r>
            <a:r>
              <a:rPr lang="ja-JP" altLang="en-US" sz="2400" b="1" kern="0" dirty="0" smtClean="0">
                <a:solidFill>
                  <a:schemeClr val="bg1"/>
                </a:solidFill>
                <a:latin typeface="Fujitsu Sans" panose="020B0404060202020204" pitchFamily="34" charset="0"/>
                <a:ea typeface="Meiryo UI" panose="020B0604030504040204" pitchFamily="50" charset="-128"/>
              </a:rPr>
              <a:t> </a:t>
            </a:r>
            <a:r>
              <a:rPr lang="en-US" altLang="ja-JP" sz="2400" b="1" kern="0" dirty="0">
                <a:solidFill>
                  <a:schemeClr val="bg1"/>
                </a:solidFill>
                <a:latin typeface="Fujitsu Sans" panose="020B0404060202020204" pitchFamily="34" charset="0"/>
                <a:ea typeface="Meiryo UI" panose="020B0604030504040204" pitchFamily="50" charset="-128"/>
              </a:rPr>
              <a:t>Core</a:t>
            </a:r>
          </a:p>
        </p:txBody>
      </p:sp>
      <p:sp>
        <p:nvSpPr>
          <p:cNvPr id="14" name="角丸四角形 13"/>
          <p:cNvSpPr/>
          <p:nvPr/>
        </p:nvSpPr>
        <p:spPr bwMode="gray">
          <a:xfrm>
            <a:off x="161913" y="977548"/>
            <a:ext cx="9446923" cy="914604"/>
          </a:xfrm>
          <a:prstGeom prst="roundRect">
            <a:avLst>
              <a:gd name="adj" fmla="val 12052"/>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lvl="0" algn="l"/>
            <a:r>
              <a:rPr lang="en-US" altLang="ja-JP" sz="2400" dirty="0">
                <a:latin typeface="Fujitsu Sans" panose="020B0404060202020204" pitchFamily="34" charset="0"/>
                <a:ea typeface="Meiryo UI" panose="020B0604030504040204" pitchFamily="50" charset="-128"/>
              </a:rPr>
              <a:t>Component cluster that can be called from playbook and reused. </a:t>
            </a:r>
            <a:endParaRPr lang="ja-JP" altLang="en-US" sz="2400" dirty="0">
              <a:latin typeface="Fujitsu Sans" panose="020B0404060202020204" pitchFamily="34" charset="0"/>
              <a:ea typeface="Meiryo UI" panose="020B0604030504040204" pitchFamily="50" charset="-128"/>
            </a:endParaRPr>
          </a:p>
          <a:p>
            <a:pPr lvl="0" algn="l"/>
            <a:r>
              <a:rPr lang="en-US" altLang="ja-JP" sz="2400" dirty="0" smtClean="0">
                <a:latin typeface="Fujitsu Sans" panose="020B0404060202020204" pitchFamily="34" charset="0"/>
                <a:ea typeface="Meiryo UI" panose="020B0604030504040204" pitchFamily="50" charset="-128"/>
              </a:rPr>
              <a:t>Below are the following main modules.</a:t>
            </a:r>
            <a:endParaRPr lang="ja-JP" altLang="en-US" sz="2400" dirty="0">
              <a:latin typeface="Fujitsu Sans" panose="020B0404060202020204" pitchFamily="34" charset="0"/>
              <a:ea typeface="Meiryo UI" panose="020B0604030504040204" pitchFamily="50" charset="-128"/>
            </a:endParaRPr>
          </a:p>
        </p:txBody>
      </p:sp>
      <p:sp>
        <p:nvSpPr>
          <p:cNvPr id="3" name="正方形/長方形 2"/>
          <p:cNvSpPr/>
          <p:nvPr/>
        </p:nvSpPr>
        <p:spPr>
          <a:xfrm>
            <a:off x="203513" y="6317653"/>
            <a:ext cx="6886604" cy="523220"/>
          </a:xfrm>
          <a:prstGeom prst="rect">
            <a:avLst/>
          </a:prstGeom>
        </p:spPr>
        <p:txBody>
          <a:bodyPr wrap="square">
            <a:spAutoFit/>
          </a:bodyPr>
          <a:lstStyle/>
          <a:p>
            <a:pPr algn="l"/>
            <a:r>
              <a:rPr lang="en-US" altLang="ja-JP" dirty="0" smtClean="0">
                <a:latin typeface="+mj-lt"/>
              </a:rPr>
              <a:t>For more details:</a:t>
            </a:r>
            <a:endParaRPr lang="ja-JP" altLang="en-US" dirty="0">
              <a:latin typeface="+mj-lt"/>
            </a:endParaRPr>
          </a:p>
          <a:p>
            <a:pPr algn="l"/>
            <a:r>
              <a:rPr lang="ja-JP" altLang="en-US" dirty="0" smtClean="0">
                <a:latin typeface="+mj-lt"/>
              </a:rPr>
              <a:t> </a:t>
            </a:r>
            <a:r>
              <a:rPr lang="en-US" altLang="ja-JP" dirty="0">
                <a:latin typeface="+mj-lt"/>
              </a:rPr>
              <a:t>https://docs.ansible.com/ansible/2.6/user_guide/modules_support.html</a:t>
            </a:r>
            <a:endParaRPr lang="ja-JP" altLang="en-US" dirty="0">
              <a:latin typeface="+mj-lt"/>
            </a:endParaRPr>
          </a:p>
        </p:txBody>
      </p:sp>
      <p:sp>
        <p:nvSpPr>
          <p:cNvPr id="17" name="スライド番号プレースホルダー 16"/>
          <p:cNvSpPr>
            <a:spLocks noGrp="1"/>
          </p:cNvSpPr>
          <p:nvPr>
            <p:ph type="sldNum" sz="quarter" idx="10"/>
          </p:nvPr>
        </p:nvSpPr>
        <p:spPr/>
        <p:txBody>
          <a:bodyPr/>
          <a:lstStyle/>
          <a:p>
            <a:r>
              <a:rPr lang="en-US" altLang="ja-JP" smtClean="0"/>
              <a:t>PAGE    </a:t>
            </a:r>
            <a:fld id="{08DF107D-060D-43D3-997D-8A34C269D30F}" type="slidenum">
              <a:rPr lang="en-US" altLang="ja-JP" smtClean="0"/>
              <a:pPr/>
              <a:t>19</a:t>
            </a:fld>
            <a:endParaRPr lang="en-US" altLang="ja-JP" dirty="0"/>
          </a:p>
        </p:txBody>
      </p:sp>
    </p:spTree>
    <p:extLst>
      <p:ext uri="{BB962C8B-B14F-4D97-AF65-F5344CB8AC3E}">
        <p14:creationId xmlns:p14="http://schemas.microsoft.com/office/powerpoint/2010/main" val="1717867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Module Categories</a:t>
            </a:r>
            <a:endParaRPr kumimoji="1"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Infrastructure as Code</a:t>
            </a:r>
            <a:endParaRPr lang="ja-JP" altLang="en-US" sz="1800" dirty="0">
              <a:solidFill>
                <a:schemeClr val="lt1"/>
              </a:solidFill>
              <a:latin typeface="Fujitsu Sans" panose="020B0404060202020204" pitchFamily="34" charset="0"/>
              <a:ea typeface="Roboto Black" panose="02000000000000000000" pitchFamily="2" charset="0"/>
              <a:cs typeface="Calibri" panose="020F0502020204030204" pitchFamily="34" charset="0"/>
            </a:endParaRPr>
          </a:p>
        </p:txBody>
      </p:sp>
      <p:sp>
        <p:nvSpPr>
          <p:cNvPr id="6" name="角丸四角形 5"/>
          <p:cNvSpPr/>
          <p:nvPr/>
        </p:nvSpPr>
        <p:spPr bwMode="gray">
          <a:xfrm>
            <a:off x="114663" y="1004246"/>
            <a:ext cx="9437299" cy="1049637"/>
          </a:xfrm>
          <a:prstGeom prst="roundRect">
            <a:avLst>
              <a:gd name="adj" fmla="val 12052"/>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ctr" anchorCtr="0" compatLnSpc="1">
            <a:prstTxWarp prst="textNoShape">
              <a:avLst/>
            </a:prstTxWarp>
          </a:bodyPr>
          <a:lstStyle/>
          <a:p>
            <a:pPr lvl="0" algn="l"/>
            <a:r>
              <a:rPr lang="en-US" altLang="ja-JP" sz="2800" dirty="0" smtClean="0">
                <a:latin typeface="Fujitsu Sans" panose="020B0404060202020204" pitchFamily="34" charset="0"/>
                <a:ea typeface="Meiryo UI" panose="020B0604030504040204" pitchFamily="50" charset="-128"/>
              </a:rPr>
              <a:t>Modules are categorized by functions and if you wish to search for a specific module, check below for easier reference.</a:t>
            </a:r>
            <a:endParaRPr lang="ja-JP" altLang="en-US" sz="2800" dirty="0">
              <a:latin typeface="Fujitsu Sans" panose="020B0404060202020204" pitchFamily="34" charset="0"/>
              <a:ea typeface="Meiryo UI" panose="020B0604030504040204" pitchFamily="50" charset="-128"/>
            </a:endParaRPr>
          </a:p>
        </p:txBody>
      </p:sp>
      <p:sp>
        <p:nvSpPr>
          <p:cNvPr id="5" name="正方形/長方形 4"/>
          <p:cNvSpPr/>
          <p:nvPr/>
        </p:nvSpPr>
        <p:spPr>
          <a:xfrm>
            <a:off x="170935" y="2236613"/>
            <a:ext cx="4953000" cy="3416320"/>
          </a:xfrm>
          <a:prstGeom prst="rect">
            <a:avLst/>
          </a:prstGeom>
        </p:spPr>
        <p:txBody>
          <a:bodyPr>
            <a:spAutoFit/>
          </a:bodyPr>
          <a:lstStyle/>
          <a:p>
            <a:pPr marL="285750" indent="-285750" algn="l">
              <a:buFont typeface="Arial" panose="020B0604020202020204" pitchFamily="34" charset="0"/>
              <a:buChar char="•"/>
            </a:pPr>
            <a:r>
              <a:rPr lang="en-US" altLang="ja-JP" sz="1800" dirty="0">
                <a:latin typeface="+mj-lt"/>
              </a:rPr>
              <a:t>Cloud modules</a:t>
            </a:r>
          </a:p>
          <a:p>
            <a:pPr marL="285750" indent="-285750" algn="l">
              <a:buFont typeface="Arial" panose="020B0604020202020204" pitchFamily="34" charset="0"/>
              <a:buChar char="•"/>
            </a:pPr>
            <a:r>
              <a:rPr lang="en-US" altLang="ja-JP" sz="1800" dirty="0">
                <a:latin typeface="+mj-lt"/>
              </a:rPr>
              <a:t>Clustering modules</a:t>
            </a:r>
          </a:p>
          <a:p>
            <a:pPr marL="285750" indent="-285750" algn="l">
              <a:buFont typeface="Arial" panose="020B0604020202020204" pitchFamily="34" charset="0"/>
              <a:buChar char="•"/>
            </a:pPr>
            <a:r>
              <a:rPr lang="en-US" altLang="ja-JP" sz="1800" dirty="0">
                <a:latin typeface="+mj-lt"/>
              </a:rPr>
              <a:t>Commands modules</a:t>
            </a:r>
          </a:p>
          <a:p>
            <a:pPr marL="285750" indent="-285750" algn="l">
              <a:buFont typeface="Arial" panose="020B0604020202020204" pitchFamily="34" charset="0"/>
              <a:buChar char="•"/>
            </a:pPr>
            <a:r>
              <a:rPr lang="en-US" altLang="ja-JP" sz="1800" dirty="0">
                <a:latin typeface="+mj-lt"/>
              </a:rPr>
              <a:t>Crypto modules</a:t>
            </a:r>
          </a:p>
          <a:p>
            <a:pPr marL="285750" indent="-285750" algn="l">
              <a:buFont typeface="Arial" panose="020B0604020202020204" pitchFamily="34" charset="0"/>
              <a:buChar char="•"/>
            </a:pPr>
            <a:r>
              <a:rPr lang="en-US" altLang="ja-JP" sz="1800" dirty="0">
                <a:latin typeface="+mj-lt"/>
              </a:rPr>
              <a:t>Database modules</a:t>
            </a:r>
          </a:p>
          <a:p>
            <a:pPr marL="285750" indent="-285750" algn="l">
              <a:buFont typeface="Arial" panose="020B0604020202020204" pitchFamily="34" charset="0"/>
              <a:buChar char="•"/>
            </a:pPr>
            <a:r>
              <a:rPr lang="en-US" altLang="ja-JP" sz="1800" dirty="0">
                <a:latin typeface="+mj-lt"/>
              </a:rPr>
              <a:t>Files modules</a:t>
            </a:r>
          </a:p>
          <a:p>
            <a:pPr marL="285750" indent="-285750" algn="l">
              <a:buFont typeface="Arial" panose="020B0604020202020204" pitchFamily="34" charset="0"/>
              <a:buChar char="•"/>
            </a:pPr>
            <a:r>
              <a:rPr lang="en-US" altLang="ja-JP" sz="1800" dirty="0">
                <a:latin typeface="+mj-lt"/>
              </a:rPr>
              <a:t>Identity modules</a:t>
            </a:r>
          </a:p>
          <a:p>
            <a:pPr marL="285750" indent="-285750" algn="l">
              <a:buFont typeface="Arial" panose="020B0604020202020204" pitchFamily="34" charset="0"/>
              <a:buChar char="•"/>
            </a:pPr>
            <a:r>
              <a:rPr lang="en-US" altLang="ja-JP" sz="1800" dirty="0">
                <a:latin typeface="+mj-lt"/>
              </a:rPr>
              <a:t>Inventory modules</a:t>
            </a:r>
          </a:p>
          <a:p>
            <a:pPr marL="285750" indent="-285750" algn="l">
              <a:buFont typeface="Arial" panose="020B0604020202020204" pitchFamily="34" charset="0"/>
              <a:buChar char="•"/>
            </a:pPr>
            <a:r>
              <a:rPr lang="en-US" altLang="ja-JP" sz="1800" dirty="0">
                <a:latin typeface="+mj-lt"/>
              </a:rPr>
              <a:t>Messaging modules</a:t>
            </a:r>
          </a:p>
          <a:p>
            <a:pPr marL="285750" indent="-285750" algn="l">
              <a:buFont typeface="Arial" panose="020B0604020202020204" pitchFamily="34" charset="0"/>
              <a:buChar char="•"/>
            </a:pPr>
            <a:r>
              <a:rPr lang="en-US" altLang="ja-JP" sz="1800" dirty="0">
                <a:latin typeface="+mj-lt"/>
              </a:rPr>
              <a:t>Monitoring </a:t>
            </a:r>
            <a:r>
              <a:rPr lang="en-US" altLang="ja-JP" sz="1800" dirty="0" smtClean="0">
                <a:latin typeface="+mj-lt"/>
              </a:rPr>
              <a:t>modules</a:t>
            </a:r>
          </a:p>
          <a:p>
            <a:pPr marL="285750" indent="-285750" algn="l">
              <a:buFont typeface="Arial" panose="020B0604020202020204" pitchFamily="34" charset="0"/>
              <a:buChar char="•"/>
            </a:pPr>
            <a:r>
              <a:rPr lang="en-US" altLang="ja-JP" sz="1800" dirty="0">
                <a:latin typeface="+mj-lt"/>
              </a:rPr>
              <a:t>Net Tools modules</a:t>
            </a:r>
          </a:p>
          <a:p>
            <a:pPr marL="285750" indent="-285750" algn="l">
              <a:buFont typeface="Arial" panose="020B0604020202020204" pitchFamily="34" charset="0"/>
              <a:buChar char="•"/>
            </a:pPr>
            <a:r>
              <a:rPr lang="en-US" altLang="ja-JP" sz="1800" dirty="0">
                <a:latin typeface="+mj-lt"/>
              </a:rPr>
              <a:t>Network </a:t>
            </a:r>
            <a:r>
              <a:rPr lang="en-US" altLang="ja-JP" sz="1800" dirty="0" smtClean="0">
                <a:latin typeface="+mj-lt"/>
              </a:rPr>
              <a:t>modules</a:t>
            </a:r>
            <a:endParaRPr lang="en-US" altLang="ja-JP" sz="1800" dirty="0">
              <a:latin typeface="+mj-lt"/>
            </a:endParaRPr>
          </a:p>
        </p:txBody>
      </p:sp>
      <p:sp>
        <p:nvSpPr>
          <p:cNvPr id="9" name="正方形/長方形 8"/>
          <p:cNvSpPr/>
          <p:nvPr/>
        </p:nvSpPr>
        <p:spPr>
          <a:xfrm>
            <a:off x="4511752" y="2252925"/>
            <a:ext cx="4953000" cy="2585323"/>
          </a:xfrm>
          <a:prstGeom prst="rect">
            <a:avLst/>
          </a:prstGeom>
        </p:spPr>
        <p:txBody>
          <a:bodyPr>
            <a:spAutoFit/>
          </a:bodyPr>
          <a:lstStyle/>
          <a:p>
            <a:pPr marL="285750" indent="-285750" algn="l">
              <a:buFont typeface="Arial" panose="020B0604020202020204" pitchFamily="34" charset="0"/>
              <a:buChar char="•"/>
            </a:pPr>
            <a:r>
              <a:rPr lang="en-US" altLang="ja-JP" sz="1800" dirty="0" smtClean="0">
                <a:latin typeface="+mj-lt"/>
              </a:rPr>
              <a:t>Notification </a:t>
            </a:r>
            <a:r>
              <a:rPr lang="en-US" altLang="ja-JP" sz="1800" dirty="0">
                <a:latin typeface="+mj-lt"/>
              </a:rPr>
              <a:t>modules</a:t>
            </a:r>
          </a:p>
          <a:p>
            <a:pPr marL="285750" indent="-285750" algn="l">
              <a:buFont typeface="Arial" panose="020B0604020202020204" pitchFamily="34" charset="0"/>
              <a:buChar char="•"/>
            </a:pPr>
            <a:r>
              <a:rPr lang="en-US" altLang="ja-JP" sz="1800" dirty="0">
                <a:latin typeface="+mj-lt"/>
              </a:rPr>
              <a:t>Packaging modules</a:t>
            </a:r>
          </a:p>
          <a:p>
            <a:pPr marL="285750" indent="-285750" algn="l">
              <a:buFont typeface="Arial" panose="020B0604020202020204" pitchFamily="34" charset="0"/>
              <a:buChar char="•"/>
            </a:pPr>
            <a:r>
              <a:rPr lang="en-US" altLang="ja-JP" sz="1800" dirty="0">
                <a:latin typeface="+mj-lt"/>
              </a:rPr>
              <a:t>Remote Management modules</a:t>
            </a:r>
          </a:p>
          <a:p>
            <a:pPr marL="285750" indent="-285750" algn="l">
              <a:buFont typeface="Arial" panose="020B0604020202020204" pitchFamily="34" charset="0"/>
              <a:buChar char="•"/>
            </a:pPr>
            <a:r>
              <a:rPr lang="en-US" altLang="ja-JP" sz="1800" dirty="0">
                <a:latin typeface="+mj-lt"/>
              </a:rPr>
              <a:t>Source Control modules</a:t>
            </a:r>
          </a:p>
          <a:p>
            <a:pPr marL="285750" indent="-285750" algn="l">
              <a:buFont typeface="Arial" panose="020B0604020202020204" pitchFamily="34" charset="0"/>
              <a:buChar char="•"/>
            </a:pPr>
            <a:r>
              <a:rPr lang="en-US" altLang="ja-JP" sz="1800" dirty="0">
                <a:latin typeface="+mj-lt"/>
              </a:rPr>
              <a:t>Storage modules</a:t>
            </a:r>
          </a:p>
          <a:p>
            <a:pPr marL="285750" indent="-285750" algn="l">
              <a:buFont typeface="Arial" panose="020B0604020202020204" pitchFamily="34" charset="0"/>
              <a:buChar char="•"/>
            </a:pPr>
            <a:r>
              <a:rPr lang="en-US" altLang="ja-JP" sz="1800" dirty="0">
                <a:latin typeface="+mj-lt"/>
              </a:rPr>
              <a:t>System modules</a:t>
            </a:r>
          </a:p>
          <a:p>
            <a:pPr marL="285750" indent="-285750" algn="l">
              <a:buFont typeface="Arial" panose="020B0604020202020204" pitchFamily="34" charset="0"/>
              <a:buChar char="•"/>
            </a:pPr>
            <a:r>
              <a:rPr lang="en-US" altLang="ja-JP" sz="1800" dirty="0">
                <a:latin typeface="+mj-lt"/>
              </a:rPr>
              <a:t>Utilities modules</a:t>
            </a:r>
          </a:p>
          <a:p>
            <a:pPr marL="285750" indent="-285750" algn="l">
              <a:buFont typeface="Arial" panose="020B0604020202020204" pitchFamily="34" charset="0"/>
              <a:buChar char="•"/>
            </a:pPr>
            <a:r>
              <a:rPr lang="en-US" altLang="ja-JP" sz="1800" dirty="0">
                <a:latin typeface="+mj-lt"/>
              </a:rPr>
              <a:t>Web Infrastructure modules</a:t>
            </a:r>
          </a:p>
          <a:p>
            <a:pPr marL="285750" indent="-285750" algn="l">
              <a:buFont typeface="Arial" panose="020B0604020202020204" pitchFamily="34" charset="0"/>
              <a:buChar char="•"/>
            </a:pPr>
            <a:r>
              <a:rPr lang="en-US" altLang="ja-JP" sz="1800" dirty="0">
                <a:latin typeface="+mj-lt"/>
              </a:rPr>
              <a:t>Windows modules</a:t>
            </a:r>
            <a:endParaRPr lang="ja-JP" altLang="en-US" sz="1800" dirty="0">
              <a:latin typeface="+mj-lt"/>
            </a:endParaRPr>
          </a:p>
        </p:txBody>
      </p:sp>
      <p:sp>
        <p:nvSpPr>
          <p:cNvPr id="7" name="正方形/長方形 6"/>
          <p:cNvSpPr/>
          <p:nvPr/>
        </p:nvSpPr>
        <p:spPr>
          <a:xfrm>
            <a:off x="310075" y="6060908"/>
            <a:ext cx="7314614" cy="523220"/>
          </a:xfrm>
          <a:prstGeom prst="rect">
            <a:avLst/>
          </a:prstGeom>
        </p:spPr>
        <p:txBody>
          <a:bodyPr wrap="square">
            <a:spAutoFit/>
          </a:bodyPr>
          <a:lstStyle/>
          <a:p>
            <a:pPr algn="l"/>
            <a:r>
              <a:rPr lang="en-PH" altLang="ja-JP" dirty="0" smtClean="0">
                <a:latin typeface="+mj-lt"/>
              </a:rPr>
              <a:t>For more details:</a:t>
            </a:r>
            <a:endParaRPr lang="ja-JP" altLang="en-US" dirty="0">
              <a:latin typeface="+mj-lt"/>
            </a:endParaRPr>
          </a:p>
          <a:p>
            <a:pPr algn="l"/>
            <a:r>
              <a:rPr lang="ja-JP" altLang="en-US" dirty="0" smtClean="0">
                <a:latin typeface="+mj-lt"/>
              </a:rPr>
              <a:t> </a:t>
            </a:r>
            <a:r>
              <a:rPr lang="en-US" altLang="ja-JP" dirty="0">
                <a:latin typeface="+mj-lt"/>
              </a:rPr>
              <a:t>https://docs.ansible.com/ansible/2.6/modules/modules_by_category.html</a:t>
            </a:r>
          </a:p>
        </p:txBody>
      </p:sp>
      <p:sp>
        <p:nvSpPr>
          <p:cNvPr id="11" name="スライド番号プレースホルダー 10"/>
          <p:cNvSpPr>
            <a:spLocks noGrp="1"/>
          </p:cNvSpPr>
          <p:nvPr>
            <p:ph type="sldNum" sz="quarter" idx="10"/>
          </p:nvPr>
        </p:nvSpPr>
        <p:spPr/>
        <p:txBody>
          <a:bodyPr/>
          <a:lstStyle/>
          <a:p>
            <a:r>
              <a:rPr lang="en-US" altLang="ja-JP" smtClean="0"/>
              <a:t>PAGE    </a:t>
            </a:r>
            <a:fld id="{08DF107D-060D-43D3-997D-8A34C269D30F}" type="slidenum">
              <a:rPr lang="en-US" altLang="ja-JP" smtClean="0"/>
              <a:pPr/>
              <a:t>20</a:t>
            </a:fld>
            <a:endParaRPr lang="en-US" altLang="ja-JP" dirty="0"/>
          </a:p>
        </p:txBody>
      </p:sp>
    </p:spTree>
    <p:extLst>
      <p:ext uri="{BB962C8B-B14F-4D97-AF65-F5344CB8AC3E}">
        <p14:creationId xmlns:p14="http://schemas.microsoft.com/office/powerpoint/2010/main" val="1717867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Plugin</a:t>
            </a:r>
            <a:endParaRPr kumimoji="1"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Infrastructure as Code</a:t>
            </a:r>
            <a:endParaRPr lang="ja-JP" altLang="en-US" sz="1800" dirty="0">
              <a:solidFill>
                <a:schemeClr val="lt1"/>
              </a:solidFill>
              <a:latin typeface="Fujitsu Sans" panose="020B0404060202020204" pitchFamily="34" charset="0"/>
              <a:ea typeface="Roboto Black" panose="02000000000000000000" pitchFamily="2" charset="0"/>
              <a:cs typeface="Calibri" panose="020F0502020204030204" pitchFamily="34" charset="0"/>
            </a:endParaRPr>
          </a:p>
        </p:txBody>
      </p:sp>
      <p:sp>
        <p:nvSpPr>
          <p:cNvPr id="6" name="角丸四角形 5"/>
          <p:cNvSpPr/>
          <p:nvPr/>
        </p:nvSpPr>
        <p:spPr bwMode="gray">
          <a:xfrm>
            <a:off x="114663" y="1004246"/>
            <a:ext cx="9437299" cy="3427077"/>
          </a:xfrm>
          <a:prstGeom prst="roundRect">
            <a:avLst>
              <a:gd name="adj" fmla="val 12052"/>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ctr" anchorCtr="0" compatLnSpc="1">
            <a:prstTxWarp prst="textNoShape">
              <a:avLst/>
            </a:prstTxWarp>
          </a:bodyPr>
          <a:lstStyle/>
          <a:p>
            <a:pPr lvl="0" algn="l"/>
            <a:r>
              <a:rPr lang="en-US" altLang="ja-JP" sz="2800" dirty="0" smtClean="0">
                <a:latin typeface="Fujitsu Sans" panose="020B0404060202020204" pitchFamily="34" charset="0"/>
                <a:ea typeface="Meiryo UI" panose="020B0604030504040204" pitchFamily="50" charset="-128"/>
              </a:rPr>
              <a:t>Component for extending the core functions of Ansible.</a:t>
            </a:r>
            <a:endParaRPr lang="ja-JP" altLang="en-US" sz="2800" dirty="0">
              <a:latin typeface="Fujitsu Sans" panose="020B0404060202020204" pitchFamily="34" charset="0"/>
              <a:ea typeface="Meiryo UI" panose="020B0604030504040204" pitchFamily="50" charset="-128"/>
            </a:endParaRPr>
          </a:p>
          <a:p>
            <a:pPr lvl="0" algn="l"/>
            <a:r>
              <a:rPr lang="en-US" altLang="ja-JP" sz="2800" dirty="0" smtClean="0">
                <a:latin typeface="Fujitsu Sans" panose="020B0404060202020204" pitchFamily="34" charset="0"/>
                <a:ea typeface="Meiryo UI" panose="020B0604030504040204" pitchFamily="50" charset="-128"/>
              </a:rPr>
              <a:t>Different to the module called from Playbook, the core functions of </a:t>
            </a:r>
            <a:r>
              <a:rPr lang="en-US" altLang="ja-JP" sz="2800" dirty="0" err="1" smtClean="0">
                <a:latin typeface="Fujitsu Sans" panose="020B0404060202020204" pitchFamily="34" charset="0"/>
                <a:ea typeface="Meiryo UI" panose="020B0604030504040204" pitchFamily="50" charset="-128"/>
              </a:rPr>
              <a:t>Ansible</a:t>
            </a:r>
            <a:r>
              <a:rPr lang="en-US" altLang="ja-JP" sz="2800" dirty="0" smtClean="0">
                <a:latin typeface="Fujitsu Sans" panose="020B0404060202020204" pitchFamily="34" charset="0"/>
                <a:ea typeface="Meiryo UI" panose="020B0604030504040204" pitchFamily="50" charset="-128"/>
              </a:rPr>
              <a:t> are extended.</a:t>
            </a:r>
            <a:endParaRPr lang="ja-JP" altLang="en-US" sz="2800" dirty="0">
              <a:latin typeface="Fujitsu Sans" panose="020B0404060202020204" pitchFamily="34" charset="0"/>
              <a:ea typeface="Meiryo UI" panose="020B0604030504040204" pitchFamily="50" charset="-128"/>
            </a:endParaRPr>
          </a:p>
          <a:p>
            <a:pPr lvl="0" algn="l"/>
            <a:endParaRPr lang="ja-JP" altLang="en-US" sz="2800" dirty="0">
              <a:latin typeface="Fujitsu Sans" panose="020B0404060202020204" pitchFamily="34" charset="0"/>
              <a:ea typeface="Meiryo UI" panose="020B0604030504040204" pitchFamily="50" charset="-128"/>
            </a:endParaRPr>
          </a:p>
          <a:p>
            <a:pPr lvl="0" algn="l"/>
            <a:r>
              <a:rPr lang="en-US" altLang="ja-JP" sz="2800" dirty="0" smtClean="0">
                <a:latin typeface="Fujitsu Sans" panose="020B0404060202020204" pitchFamily="34" charset="0"/>
                <a:ea typeface="Meiryo UI" panose="020B0604030504040204" pitchFamily="50" charset="-128"/>
              </a:rPr>
              <a:t>Example)Run plugin in cases such as when changing how to connect to the target node of the Ansible core engine.</a:t>
            </a:r>
            <a:endParaRPr lang="ja-JP" altLang="en-US" sz="2800" dirty="0">
              <a:latin typeface="Fujitsu Sans" panose="020B0404060202020204" pitchFamily="34" charset="0"/>
              <a:ea typeface="Meiryo UI" panose="020B0604030504040204" pitchFamily="50" charset="-128"/>
            </a:endParaRPr>
          </a:p>
        </p:txBody>
      </p:sp>
      <p:sp>
        <p:nvSpPr>
          <p:cNvPr id="7" name="正方形/長方形 6"/>
          <p:cNvSpPr/>
          <p:nvPr/>
        </p:nvSpPr>
        <p:spPr>
          <a:xfrm>
            <a:off x="310075" y="6060908"/>
            <a:ext cx="7314614" cy="523220"/>
          </a:xfrm>
          <a:prstGeom prst="rect">
            <a:avLst/>
          </a:prstGeom>
        </p:spPr>
        <p:txBody>
          <a:bodyPr wrap="square">
            <a:spAutoFit/>
          </a:bodyPr>
          <a:lstStyle/>
          <a:p>
            <a:pPr algn="l"/>
            <a:r>
              <a:rPr lang="en-PH" altLang="ja-JP" dirty="0" smtClean="0">
                <a:latin typeface="+mj-lt"/>
              </a:rPr>
              <a:t>For more details:</a:t>
            </a:r>
            <a:endParaRPr lang="ja-JP" altLang="en-US" dirty="0">
              <a:latin typeface="+mj-lt"/>
            </a:endParaRPr>
          </a:p>
          <a:p>
            <a:pPr algn="l"/>
            <a:r>
              <a:rPr lang="en-US" altLang="ja-JP" dirty="0">
                <a:latin typeface="+mj-lt"/>
              </a:rPr>
              <a:t>https://docs.ansible.com/ansible/2.6/plugins/plugins.html</a:t>
            </a:r>
          </a:p>
        </p:txBody>
      </p:sp>
      <p:sp>
        <p:nvSpPr>
          <p:cNvPr id="9" name="スライド番号プレースホルダー 8"/>
          <p:cNvSpPr>
            <a:spLocks noGrp="1"/>
          </p:cNvSpPr>
          <p:nvPr>
            <p:ph type="sldNum" sz="quarter" idx="10"/>
          </p:nvPr>
        </p:nvSpPr>
        <p:spPr/>
        <p:txBody>
          <a:bodyPr/>
          <a:lstStyle/>
          <a:p>
            <a:r>
              <a:rPr lang="en-US" altLang="ja-JP" smtClean="0"/>
              <a:t>PAGE    </a:t>
            </a:r>
            <a:fld id="{08DF107D-060D-43D3-997D-8A34C269D30F}" type="slidenum">
              <a:rPr lang="en-US" altLang="ja-JP" smtClean="0"/>
              <a:pPr/>
              <a:t>21</a:t>
            </a:fld>
            <a:endParaRPr lang="en-US" altLang="ja-JP" dirty="0"/>
          </a:p>
        </p:txBody>
      </p:sp>
    </p:spTree>
    <p:extLst>
      <p:ext uri="{BB962C8B-B14F-4D97-AF65-F5344CB8AC3E}">
        <p14:creationId xmlns:p14="http://schemas.microsoft.com/office/powerpoint/2010/main" val="19803257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496274"/>
            <a:ext cx="4600575" cy="1536699"/>
          </a:xfrm>
        </p:spPr>
        <p:txBody>
          <a:bodyPr/>
          <a:lstStyle/>
          <a:p>
            <a:r>
              <a:rPr lang="en-US" altLang="ja-JP" dirty="0" err="1"/>
              <a:t>QuickStart</a:t>
            </a:r>
            <a:endParaRPr lang="en-US" altLang="ja-JP" dirty="0"/>
          </a:p>
        </p:txBody>
      </p:sp>
      <p:sp>
        <p:nvSpPr>
          <p:cNvPr id="3" name="テキスト プレースホルダー 2"/>
          <p:cNvSpPr>
            <a:spLocks noGrp="1"/>
          </p:cNvSpPr>
          <p:nvPr>
            <p:ph type="body" sz="quarter" idx="11"/>
          </p:nvPr>
        </p:nvSpPr>
        <p:spPr>
          <a:xfrm>
            <a:off x="5153026" y="2857214"/>
            <a:ext cx="4581526" cy="1536699"/>
          </a:xfrm>
        </p:spPr>
        <p:txBody>
          <a:bodyPr/>
          <a:lstStyle/>
          <a:p>
            <a:r>
              <a:rPr lang="en-US" altLang="ja-JP" dirty="0"/>
              <a:t>Easy Installation Guide</a:t>
            </a:r>
            <a:endParaRPr kumimoji="1" lang="ja-JP" altLang="en-US" dirty="0"/>
          </a:p>
        </p:txBody>
      </p:sp>
      <p:sp>
        <p:nvSpPr>
          <p:cNvPr id="5" name="Freeform 2907">
            <a:extLst>
              <a:ext uri="{FF2B5EF4-FFF2-40B4-BE49-F238E27FC236}">
                <a16:creationId xmlns="" xmlns:a16="http://schemas.microsoft.com/office/drawing/2014/main"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
        <p:nvSpPr>
          <p:cNvPr id="6" name="テキスト ボックス 5">
            <a:extLst>
              <a:ext uri="{FF2B5EF4-FFF2-40B4-BE49-F238E27FC236}">
                <a16:creationId xmlns="" xmlns:a16="http://schemas.microsoft.com/office/drawing/2014/main" id="{6FEE3E88-E120-40D5-86F5-3ECBAA5EF8A5}"/>
              </a:ext>
            </a:extLst>
          </p:cNvPr>
          <p:cNvSpPr txBox="1"/>
          <p:nvPr/>
        </p:nvSpPr>
        <p:spPr>
          <a:xfrm>
            <a:off x="342900" y="4125231"/>
            <a:ext cx="4134271" cy="2585323"/>
          </a:xfrm>
          <a:prstGeom prst="rect">
            <a:avLst/>
          </a:prstGeom>
          <a:solidFill>
            <a:schemeClr val="bg1"/>
          </a:solidFill>
          <a:effectLst>
            <a:innerShdw blurRad="63500" dist="50800" dir="13500000">
              <a:prstClr val="black">
                <a:alpha val="50000"/>
              </a:prstClr>
            </a:innerShdw>
          </a:effectLst>
        </p:spPr>
        <p:txBody>
          <a:bodyPr wrap="square" rtlCol="0">
            <a:spAutoFit/>
          </a:bodyPr>
          <a:lstStyle/>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Auto-deployment: Definition</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Infrastructure as Code</a:t>
            </a:r>
          </a:p>
          <a:p>
            <a:pPr marL="342900" indent="-342900" algn="l">
              <a:buFont typeface="+mj-lt"/>
              <a:buAutoNum type="arabicPeriod"/>
            </a:pPr>
            <a:r>
              <a:rPr lang="en-US" altLang="ja-JP" sz="1800" b="1" dirty="0" err="1">
                <a:latin typeface="Fujitsu Sans" panose="020B0404060202020204" pitchFamily="34" charset="0"/>
                <a:ea typeface="Meiryo UI" panose="020B0604030504040204" pitchFamily="50" charset="-128"/>
                <a:cs typeface="Meiryo UI" panose="020B0604030504040204" pitchFamily="50" charset="-128"/>
              </a:rPr>
              <a:t>QuickStart</a:t>
            </a:r>
            <a:r>
              <a:rPr lang="en-US" altLang="ja-JP" sz="1800" b="1" dirty="0">
                <a:latin typeface="Fujitsu Sans" panose="020B0404060202020204" pitchFamily="34" charset="0"/>
                <a:ea typeface="Meiryo UI" panose="020B0604030504040204" pitchFamily="50" charset="-128"/>
                <a:cs typeface="Meiryo UI" panose="020B0604030504040204" pitchFamily="50" charset="-128"/>
              </a:rPr>
              <a:t> (Easy Installation Guide)</a:t>
            </a:r>
          </a:p>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Basic Edition: Classic Example</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Basics in Writing Various Files (Based on sample codes)</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Practice Edition (Introducing Playbook Sample of each pattern)</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Introduction to Related Tools</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5368258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Control Node</a:t>
            </a:r>
            <a:endParaRPr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err="1">
                <a:latin typeface="Fujitsu Sans" panose="020B0404060202020204" pitchFamily="34" charset="0"/>
                <a:ea typeface="Roboto Black" panose="02000000000000000000" pitchFamily="2" charset="0"/>
                <a:cs typeface="Calibri" panose="020F0502020204030204" pitchFamily="34" charset="0"/>
              </a:rPr>
              <a:t>QuickStart</a:t>
            </a:r>
            <a:endParaRPr lang="ja-JP" altLang="en-US" sz="1800" dirty="0">
              <a:solidFill>
                <a:schemeClr val="lt1"/>
              </a:solidFill>
              <a:latin typeface="Fujitsu Sans" panose="020B0404060202020204" pitchFamily="34" charset="0"/>
              <a:ea typeface="Roboto Black" panose="02000000000000000000" pitchFamily="2" charset="0"/>
              <a:cs typeface="Calibri" panose="020F0502020204030204" pitchFamily="34" charset="0"/>
            </a:endParaRPr>
          </a:p>
        </p:txBody>
      </p:sp>
      <p:sp>
        <p:nvSpPr>
          <p:cNvPr id="24" name="角丸四角形 23"/>
          <p:cNvSpPr/>
          <p:nvPr/>
        </p:nvSpPr>
        <p:spPr bwMode="gray">
          <a:xfrm>
            <a:off x="183916" y="1158994"/>
            <a:ext cx="9295364" cy="733158"/>
          </a:xfrm>
          <a:prstGeom prst="roundRect">
            <a:avLst>
              <a:gd name="adj" fmla="val 12052"/>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lvl="0" algn="l"/>
            <a:r>
              <a:rPr lang="en-US" altLang="ja-JP" sz="2400" dirty="0" smtClean="0">
                <a:latin typeface="Fujitsu Sans" panose="020B0404060202020204" pitchFamily="34" charset="0"/>
                <a:ea typeface="Meiryo UI" panose="020B0604030504040204" pitchFamily="50" charset="-128"/>
              </a:rPr>
              <a:t>Try installing yum in CentOS </a:t>
            </a:r>
            <a:r>
              <a:rPr lang="en-US" altLang="ja-JP" sz="2400" dirty="0">
                <a:latin typeface="Fujitsu Sans" panose="020B0404060202020204" pitchFamily="34" charset="0"/>
                <a:ea typeface="Meiryo UI" panose="020B0604030504040204" pitchFamily="50" charset="-128"/>
              </a:rPr>
              <a:t>Linux release 7.5.1804 (Core</a:t>
            </a:r>
            <a:r>
              <a:rPr lang="en-US" altLang="ja-JP" sz="2400" dirty="0" smtClean="0">
                <a:latin typeface="Fujitsu Sans" panose="020B0404060202020204" pitchFamily="34" charset="0"/>
                <a:ea typeface="Meiryo UI" panose="020B0604030504040204" pitchFamily="50" charset="-128"/>
              </a:rPr>
              <a:t>).</a:t>
            </a:r>
            <a:endParaRPr lang="ja-JP" altLang="en-US" sz="2400" dirty="0">
              <a:latin typeface="Fujitsu Sans" panose="020B0404060202020204" pitchFamily="34" charset="0"/>
              <a:ea typeface="Meiryo UI" panose="020B0604030504040204" pitchFamily="50" charset="-128"/>
            </a:endParaRPr>
          </a:p>
        </p:txBody>
      </p:sp>
      <p:sp>
        <p:nvSpPr>
          <p:cNvPr id="87" name="正方形/長方形 86">
            <a:extLst>
              <a:ext uri="{FF2B5EF4-FFF2-40B4-BE49-F238E27FC236}">
                <a16:creationId xmlns="" xmlns:a16="http://schemas.microsoft.com/office/drawing/2014/main" id="{150844AD-4FE2-4A52-A4A3-AA78CAEC4A85}"/>
              </a:ext>
            </a:extLst>
          </p:cNvPr>
          <p:cNvSpPr/>
          <p:nvPr/>
        </p:nvSpPr>
        <p:spPr bwMode="gray">
          <a:xfrm>
            <a:off x="183917" y="2180486"/>
            <a:ext cx="5119604" cy="3840476"/>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sz="1800" dirty="0">
                <a:latin typeface="+mj-lt"/>
              </a:rPr>
              <a:t>[</a:t>
            </a:r>
            <a:r>
              <a:rPr lang="en-US" altLang="ja-JP" sz="1800" dirty="0" err="1">
                <a:latin typeface="+mj-lt"/>
              </a:rPr>
              <a:t>root@fj-devops-build</a:t>
            </a:r>
            <a:r>
              <a:rPr lang="en-US" altLang="ja-JP" sz="1800" dirty="0">
                <a:latin typeface="+mj-lt"/>
              </a:rPr>
              <a:t> ~]# yum install </a:t>
            </a:r>
            <a:r>
              <a:rPr lang="en-US" altLang="ja-JP" sz="1800" dirty="0" err="1">
                <a:latin typeface="+mj-lt"/>
              </a:rPr>
              <a:t>ansible</a:t>
            </a:r>
            <a:endParaRPr lang="en-US" altLang="ja-JP" sz="1800" dirty="0">
              <a:latin typeface="+mj-lt"/>
            </a:endParaRPr>
          </a:p>
          <a:p>
            <a:pPr algn="l"/>
            <a:r>
              <a:rPr lang="en-US" altLang="ja-JP" sz="1800" dirty="0">
                <a:latin typeface="+mj-lt"/>
              </a:rPr>
              <a:t>…</a:t>
            </a:r>
          </a:p>
          <a:p>
            <a:pPr algn="l"/>
            <a:r>
              <a:rPr lang="en-US" altLang="ja-JP" sz="1800" dirty="0">
                <a:latin typeface="+mj-lt"/>
              </a:rPr>
              <a:t>Total download size: 10 M</a:t>
            </a:r>
          </a:p>
          <a:p>
            <a:pPr algn="l"/>
            <a:r>
              <a:rPr lang="en-US" altLang="ja-JP" sz="1800" dirty="0">
                <a:latin typeface="+mj-lt"/>
              </a:rPr>
              <a:t>Is this ok [y/d/N]: y</a:t>
            </a:r>
          </a:p>
          <a:p>
            <a:pPr algn="l"/>
            <a:r>
              <a:rPr lang="en-US" altLang="ja-JP" sz="1800" dirty="0">
                <a:latin typeface="+mj-lt"/>
              </a:rPr>
              <a:t>Installed:</a:t>
            </a:r>
          </a:p>
          <a:p>
            <a:pPr algn="l"/>
            <a:r>
              <a:rPr lang="en-US" altLang="ja-JP" sz="1800" dirty="0">
                <a:latin typeface="+mj-lt"/>
              </a:rPr>
              <a:t>  </a:t>
            </a:r>
            <a:r>
              <a:rPr lang="en-US" altLang="ja-JP" sz="1800" dirty="0" err="1">
                <a:latin typeface="+mj-lt"/>
              </a:rPr>
              <a:t>ansible.noarch</a:t>
            </a:r>
            <a:r>
              <a:rPr lang="en-US" altLang="ja-JP" sz="1800" dirty="0">
                <a:latin typeface="+mj-lt"/>
              </a:rPr>
              <a:t> 0:2.6.4-1.el7   </a:t>
            </a:r>
          </a:p>
          <a:p>
            <a:pPr algn="l"/>
            <a:r>
              <a:rPr lang="en-US" altLang="ja-JP" sz="1800" dirty="0">
                <a:latin typeface="+mj-lt"/>
              </a:rPr>
              <a:t>…</a:t>
            </a:r>
          </a:p>
          <a:p>
            <a:pPr algn="l"/>
            <a:r>
              <a:rPr lang="en-US" altLang="ja-JP" sz="1800" dirty="0">
                <a:latin typeface="+mj-lt"/>
              </a:rPr>
              <a:t>Complete!</a:t>
            </a:r>
          </a:p>
          <a:p>
            <a:pPr algn="l"/>
            <a:r>
              <a:rPr lang="en-US" altLang="ja-JP" sz="1800" dirty="0">
                <a:latin typeface="+mj-lt"/>
              </a:rPr>
              <a:t>[</a:t>
            </a:r>
            <a:r>
              <a:rPr lang="en-US" altLang="ja-JP" sz="1800" dirty="0" err="1">
                <a:latin typeface="+mj-lt"/>
              </a:rPr>
              <a:t>root@fj-devops-build</a:t>
            </a:r>
            <a:r>
              <a:rPr lang="en-US" altLang="ja-JP" sz="1800" dirty="0">
                <a:latin typeface="+mj-lt"/>
              </a:rPr>
              <a:t> ~]#</a:t>
            </a:r>
            <a:endParaRPr lang="ja-JP" altLang="en-US" sz="1800" dirty="0">
              <a:latin typeface="+mj-lt"/>
            </a:endParaRPr>
          </a:p>
        </p:txBody>
      </p:sp>
      <p:sp>
        <p:nvSpPr>
          <p:cNvPr id="15" name="正方形/長方形 14">
            <a:extLst>
              <a:ext uri="{FF2B5EF4-FFF2-40B4-BE49-F238E27FC236}">
                <a16:creationId xmlns="" xmlns:a16="http://schemas.microsoft.com/office/drawing/2014/main" id="{150844AD-4FE2-4A52-A4A3-AA78CAEC4A85}"/>
              </a:ext>
            </a:extLst>
          </p:cNvPr>
          <p:cNvSpPr/>
          <p:nvPr/>
        </p:nvSpPr>
        <p:spPr bwMode="gray">
          <a:xfrm>
            <a:off x="5486400" y="4100725"/>
            <a:ext cx="3992880" cy="1920238"/>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sz="1800" dirty="0">
                <a:latin typeface="+mj-lt"/>
              </a:rPr>
              <a:t>proxy=http://your proxy fqdn:8080/</a:t>
            </a:r>
          </a:p>
          <a:p>
            <a:pPr algn="l"/>
            <a:r>
              <a:rPr lang="en-US" altLang="ja-JP" sz="1800" dirty="0" err="1">
                <a:latin typeface="+mj-lt"/>
              </a:rPr>
              <a:t>proxy_username</a:t>
            </a:r>
            <a:r>
              <a:rPr lang="en-US" altLang="ja-JP" sz="1800" dirty="0">
                <a:latin typeface="+mj-lt"/>
              </a:rPr>
              <a:t>=ID</a:t>
            </a:r>
          </a:p>
          <a:p>
            <a:pPr algn="l"/>
            <a:r>
              <a:rPr lang="en-US" altLang="ja-JP" sz="1800" dirty="0" err="1">
                <a:latin typeface="+mj-lt"/>
              </a:rPr>
              <a:t>proxy_password</a:t>
            </a:r>
            <a:r>
              <a:rPr lang="en-US" altLang="ja-JP" sz="1800" dirty="0">
                <a:latin typeface="+mj-lt"/>
              </a:rPr>
              <a:t>=PW</a:t>
            </a:r>
            <a:endParaRPr lang="ja-JP" altLang="en-US" sz="1800" dirty="0">
              <a:latin typeface="+mj-lt"/>
            </a:endParaRPr>
          </a:p>
        </p:txBody>
      </p:sp>
      <p:sp>
        <p:nvSpPr>
          <p:cNvPr id="16" name="正方形/長方形 15">
            <a:extLst>
              <a:ext uri="{FF2B5EF4-FFF2-40B4-BE49-F238E27FC236}">
                <a16:creationId xmlns="" xmlns:a16="http://schemas.microsoft.com/office/drawing/2014/main" id="{9B8EAA3B-8777-43E7-9A7C-EB659CE4F72B}"/>
              </a:ext>
            </a:extLst>
          </p:cNvPr>
          <p:cNvSpPr/>
          <p:nvPr/>
        </p:nvSpPr>
        <p:spPr bwMode="gray">
          <a:xfrm>
            <a:off x="5486400" y="2180486"/>
            <a:ext cx="3992880" cy="1237954"/>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Fujitsu Sans" panose="020B0404060202020204" pitchFamily="34" charset="0"/>
                <a:ea typeface="Meiryo UI" panose="020B0604030504040204" pitchFamily="50" charset="-128"/>
              </a:rPr>
              <a:t>Additional:</a:t>
            </a:r>
          </a:p>
          <a:p>
            <a:pPr algn="l"/>
            <a:r>
              <a:rPr lang="en-US" altLang="ja-JP" sz="2000" b="1" kern="0" dirty="0" smtClean="0">
                <a:solidFill>
                  <a:schemeClr val="bg1"/>
                </a:solidFill>
                <a:latin typeface="Fujitsu Sans" panose="020B0404060202020204" pitchFamily="34" charset="0"/>
                <a:ea typeface="Meiryo UI" panose="020B0604030504040204" pitchFamily="50" charset="-128"/>
              </a:rPr>
              <a:t>If you stumbled across yum proxy</a:t>
            </a:r>
            <a:endParaRPr lang="en-US" altLang="ja-JP" sz="2000" b="1" kern="0" dirty="0">
              <a:solidFill>
                <a:schemeClr val="bg1"/>
              </a:solidFill>
              <a:latin typeface="Fujitsu Sans" panose="020B0404060202020204" pitchFamily="34" charset="0"/>
              <a:ea typeface="Meiryo UI" panose="020B0604030504040204" pitchFamily="50" charset="-128"/>
            </a:endParaRPr>
          </a:p>
        </p:txBody>
      </p:sp>
      <p:sp>
        <p:nvSpPr>
          <p:cNvPr id="3" name="正方形/長方形 2"/>
          <p:cNvSpPr/>
          <p:nvPr/>
        </p:nvSpPr>
        <p:spPr>
          <a:xfrm>
            <a:off x="5486400" y="3694471"/>
            <a:ext cx="1996440" cy="400110"/>
          </a:xfrm>
          <a:prstGeom prst="rect">
            <a:avLst/>
          </a:prstGeom>
          <a:ln>
            <a:solidFill>
              <a:schemeClr val="tx1"/>
            </a:solidFill>
          </a:ln>
        </p:spPr>
        <p:txBody>
          <a:bodyPr wrap="square">
            <a:spAutoFit/>
          </a:bodyPr>
          <a:lstStyle/>
          <a:p>
            <a:pPr algn="l"/>
            <a:r>
              <a:rPr lang="en-US" altLang="ja-JP" sz="2000" b="1" dirty="0">
                <a:latin typeface="+mj-lt"/>
              </a:rPr>
              <a:t>/</a:t>
            </a:r>
            <a:r>
              <a:rPr lang="en-US" altLang="ja-JP" sz="2000" b="1" dirty="0" err="1">
                <a:latin typeface="+mj-lt"/>
              </a:rPr>
              <a:t>etc</a:t>
            </a:r>
            <a:r>
              <a:rPr lang="en-US" altLang="ja-JP" sz="2000" b="1" dirty="0">
                <a:latin typeface="+mj-lt"/>
              </a:rPr>
              <a:t>/</a:t>
            </a:r>
            <a:r>
              <a:rPr lang="en-US" altLang="ja-JP" sz="2000" b="1" dirty="0" err="1">
                <a:latin typeface="+mj-lt"/>
              </a:rPr>
              <a:t>yum.conf</a:t>
            </a:r>
            <a:endParaRPr lang="ja-JP" altLang="en-US" sz="2000" b="1" dirty="0">
              <a:latin typeface="+mj-lt"/>
            </a:endParaRPr>
          </a:p>
        </p:txBody>
      </p:sp>
      <p:sp>
        <p:nvSpPr>
          <p:cNvPr id="8" name="スライド番号プレースホルダー 7"/>
          <p:cNvSpPr>
            <a:spLocks noGrp="1"/>
          </p:cNvSpPr>
          <p:nvPr>
            <p:ph type="sldNum" sz="quarter" idx="10"/>
          </p:nvPr>
        </p:nvSpPr>
        <p:spPr/>
        <p:txBody>
          <a:bodyPr/>
          <a:lstStyle/>
          <a:p>
            <a:r>
              <a:rPr lang="en-US" altLang="ja-JP" smtClean="0"/>
              <a:t>PAGE    </a:t>
            </a:r>
            <a:fld id="{08DF107D-060D-43D3-997D-8A34C269D30F}" type="slidenum">
              <a:rPr lang="en-US" altLang="ja-JP" smtClean="0"/>
              <a:pPr/>
              <a:t>23</a:t>
            </a:fld>
            <a:endParaRPr lang="en-US" altLang="ja-JP" dirty="0"/>
          </a:p>
        </p:txBody>
      </p:sp>
    </p:spTree>
    <p:extLst>
      <p:ext uri="{BB962C8B-B14F-4D97-AF65-F5344CB8AC3E}">
        <p14:creationId xmlns:p14="http://schemas.microsoft.com/office/powerpoint/2010/main" val="22343130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Target Node</a:t>
            </a:r>
            <a:endParaRPr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err="1">
                <a:latin typeface="Fujitsu Sans" panose="020B0404060202020204" pitchFamily="34" charset="0"/>
                <a:ea typeface="Roboto Black" panose="02000000000000000000" pitchFamily="2" charset="0"/>
                <a:cs typeface="Calibri" panose="020F0502020204030204" pitchFamily="34" charset="0"/>
              </a:rPr>
              <a:t>QuickStart</a:t>
            </a:r>
            <a:endParaRPr lang="ja-JP" altLang="en-US" sz="1800" dirty="0">
              <a:solidFill>
                <a:schemeClr val="lt1"/>
              </a:solidFill>
              <a:latin typeface="Fujitsu Sans" panose="020B0404060202020204" pitchFamily="34" charset="0"/>
              <a:ea typeface="Roboto Black" panose="02000000000000000000" pitchFamily="2" charset="0"/>
              <a:cs typeface="Calibri" panose="020F0502020204030204" pitchFamily="34" charset="0"/>
            </a:endParaRPr>
          </a:p>
        </p:txBody>
      </p:sp>
      <p:sp>
        <p:nvSpPr>
          <p:cNvPr id="24" name="角丸四角形 23"/>
          <p:cNvSpPr/>
          <p:nvPr/>
        </p:nvSpPr>
        <p:spPr bwMode="gray">
          <a:xfrm>
            <a:off x="183916" y="1026941"/>
            <a:ext cx="9295364" cy="1041009"/>
          </a:xfrm>
          <a:prstGeom prst="roundRect">
            <a:avLst>
              <a:gd name="adj" fmla="val 12052"/>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lvl="0" algn="l"/>
            <a:r>
              <a:rPr lang="en-US" altLang="ja-JP" sz="2400" dirty="0" smtClean="0">
                <a:latin typeface="Fujitsu Sans" panose="020B0404060202020204" pitchFamily="34" charset="0"/>
                <a:ea typeface="Meiryo UI" panose="020B0604030504040204" pitchFamily="50" charset="-128"/>
              </a:rPr>
              <a:t>Let’s connect via SSH!</a:t>
            </a:r>
            <a:endParaRPr lang="ja-JP" altLang="en-US" sz="1700" dirty="0">
              <a:latin typeface="Fujitsu Sans" panose="020B0404060202020204" pitchFamily="34" charset="0"/>
              <a:ea typeface="Meiryo UI" panose="020B0604030504040204" pitchFamily="50" charset="-128"/>
            </a:endParaRPr>
          </a:p>
          <a:p>
            <a:pPr lvl="0" algn="l"/>
            <a:r>
              <a:rPr lang="en-US" altLang="ja-JP" sz="1700" dirty="0" smtClean="0">
                <a:latin typeface="Fujitsu Sans" panose="020B0404060202020204" pitchFamily="34" charset="0"/>
                <a:ea typeface="Meiryo UI" panose="020B0604030504040204" pitchFamily="50" charset="-128"/>
              </a:rPr>
              <a:t>And although most of the distribution are included, it is also a must to install Python 2.6 &amp; above.</a:t>
            </a:r>
            <a:endParaRPr lang="ja-JP" altLang="en-US" sz="1700" dirty="0">
              <a:latin typeface="Fujitsu Sans" panose="020B0404060202020204" pitchFamily="34" charset="0"/>
              <a:ea typeface="Meiryo UI" panose="020B0604030504040204" pitchFamily="50" charset="-128"/>
            </a:endParaRPr>
          </a:p>
        </p:txBody>
      </p:sp>
      <p:sp>
        <p:nvSpPr>
          <p:cNvPr id="87" name="正方形/長方形 86">
            <a:extLst>
              <a:ext uri="{FF2B5EF4-FFF2-40B4-BE49-F238E27FC236}">
                <a16:creationId xmlns="" xmlns:a16="http://schemas.microsoft.com/office/drawing/2014/main" id="{150844AD-4FE2-4A52-A4A3-AA78CAEC4A85}"/>
              </a:ext>
            </a:extLst>
          </p:cNvPr>
          <p:cNvSpPr/>
          <p:nvPr/>
        </p:nvSpPr>
        <p:spPr bwMode="gray">
          <a:xfrm>
            <a:off x="183916" y="2799466"/>
            <a:ext cx="9295363" cy="1209826"/>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sz="2000" dirty="0" smtClean="0">
                <a:latin typeface="+mj-lt"/>
              </a:rPr>
              <a:t>It is recommend to create an Ansible-dedicated user rather than using root user and set appropriate privileges for users connecting via SSH.</a:t>
            </a:r>
            <a:endParaRPr lang="ja-JP" altLang="en-US" sz="2000" dirty="0">
              <a:latin typeface="+mj-lt"/>
            </a:endParaRPr>
          </a:p>
        </p:txBody>
      </p:sp>
      <p:sp>
        <p:nvSpPr>
          <p:cNvPr id="16" name="正方形/長方形 15">
            <a:extLst>
              <a:ext uri="{FF2B5EF4-FFF2-40B4-BE49-F238E27FC236}">
                <a16:creationId xmlns="" xmlns:a16="http://schemas.microsoft.com/office/drawing/2014/main" id="{9B8EAA3B-8777-43E7-9A7C-EB659CE4F72B}"/>
              </a:ext>
            </a:extLst>
          </p:cNvPr>
          <p:cNvSpPr/>
          <p:nvPr/>
        </p:nvSpPr>
        <p:spPr bwMode="gray">
          <a:xfrm>
            <a:off x="183916" y="2180486"/>
            <a:ext cx="9295364" cy="618977"/>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mj-lt"/>
                <a:ea typeface="Meiryo UI" panose="020B0604030504040204" pitchFamily="50" charset="-128"/>
              </a:rPr>
              <a:t>Additional: Users for Ansible</a:t>
            </a:r>
            <a:endParaRPr lang="en-US" altLang="ja-JP" sz="2800" b="1" kern="0" dirty="0">
              <a:solidFill>
                <a:schemeClr val="bg1"/>
              </a:solidFill>
              <a:latin typeface="+mj-lt"/>
              <a:ea typeface="Meiryo UI" panose="020B0604030504040204" pitchFamily="50" charset="-128"/>
            </a:endParaRPr>
          </a:p>
        </p:txBody>
      </p:sp>
      <p:sp>
        <p:nvSpPr>
          <p:cNvPr id="10" name="正方形/長方形 9">
            <a:extLst>
              <a:ext uri="{FF2B5EF4-FFF2-40B4-BE49-F238E27FC236}">
                <a16:creationId xmlns="" xmlns:a16="http://schemas.microsoft.com/office/drawing/2014/main" id="{150844AD-4FE2-4A52-A4A3-AA78CAEC4A85}"/>
              </a:ext>
            </a:extLst>
          </p:cNvPr>
          <p:cNvSpPr/>
          <p:nvPr/>
        </p:nvSpPr>
        <p:spPr bwMode="gray">
          <a:xfrm>
            <a:off x="183916" y="4780672"/>
            <a:ext cx="9295363" cy="1366910"/>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sz="1800" dirty="0" smtClean="0">
                <a:latin typeface="+mj-lt"/>
              </a:rPr>
              <a:t>To simplify the presentation in this course, ID/PW authentication when logging in to the target node is performed.</a:t>
            </a:r>
          </a:p>
          <a:p>
            <a:pPr algn="l"/>
            <a:r>
              <a:rPr lang="en-US" altLang="ja-JP" sz="1800" dirty="0" smtClean="0">
                <a:latin typeface="+mj-lt"/>
              </a:rPr>
              <a:t>But when considering security, it is better to switch to a public key authentication.</a:t>
            </a:r>
            <a:endParaRPr lang="ja-JP" altLang="en-US" sz="1800" dirty="0">
              <a:latin typeface="+mj-lt"/>
            </a:endParaRPr>
          </a:p>
        </p:txBody>
      </p:sp>
      <p:sp>
        <p:nvSpPr>
          <p:cNvPr id="11" name="正方形/長方形 10">
            <a:extLst>
              <a:ext uri="{FF2B5EF4-FFF2-40B4-BE49-F238E27FC236}">
                <a16:creationId xmlns="" xmlns:a16="http://schemas.microsoft.com/office/drawing/2014/main" id="{9B8EAA3B-8777-43E7-9A7C-EB659CE4F72B}"/>
              </a:ext>
            </a:extLst>
          </p:cNvPr>
          <p:cNvSpPr/>
          <p:nvPr/>
        </p:nvSpPr>
        <p:spPr bwMode="gray">
          <a:xfrm>
            <a:off x="183916" y="4161692"/>
            <a:ext cx="9295364" cy="618977"/>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mj-lt"/>
                <a:ea typeface="Meiryo UI" panose="020B0604030504040204" pitchFamily="50" charset="-128"/>
              </a:rPr>
              <a:t>Additional: Authentication</a:t>
            </a:r>
            <a:endParaRPr lang="en-US" altLang="ja-JP" sz="2800" b="1" kern="0" dirty="0">
              <a:solidFill>
                <a:schemeClr val="bg1"/>
              </a:solidFill>
              <a:latin typeface="+mj-lt"/>
              <a:ea typeface="Meiryo UI" panose="020B0604030504040204" pitchFamily="50" charset="-128"/>
            </a:endParaRPr>
          </a:p>
        </p:txBody>
      </p:sp>
      <p:sp>
        <p:nvSpPr>
          <p:cNvPr id="4" name="正方形/長方形 3"/>
          <p:cNvSpPr/>
          <p:nvPr/>
        </p:nvSpPr>
        <p:spPr>
          <a:xfrm>
            <a:off x="183915" y="6158131"/>
            <a:ext cx="9295363" cy="523220"/>
          </a:xfrm>
          <a:prstGeom prst="rect">
            <a:avLst/>
          </a:prstGeom>
        </p:spPr>
        <p:txBody>
          <a:bodyPr wrap="square">
            <a:spAutoFit/>
          </a:bodyPr>
          <a:lstStyle/>
          <a:p>
            <a:pPr algn="l"/>
            <a:r>
              <a:rPr lang="en-PH" altLang="ja-JP" dirty="0" smtClean="0">
                <a:latin typeface="+mj-lt"/>
              </a:rPr>
              <a:t>For more details:</a:t>
            </a:r>
            <a:endParaRPr lang="ja-JP" altLang="en-US" dirty="0">
              <a:latin typeface="+mj-lt"/>
            </a:endParaRPr>
          </a:p>
          <a:p>
            <a:pPr algn="l"/>
            <a:r>
              <a:rPr lang="en-US" altLang="ja-JP" dirty="0" smtClean="0">
                <a:latin typeface="+mj-lt"/>
              </a:rPr>
              <a:t>https</a:t>
            </a:r>
            <a:r>
              <a:rPr lang="en-US" altLang="ja-JP" dirty="0">
                <a:latin typeface="+mj-lt"/>
              </a:rPr>
              <a:t>://docs.ansible.com/ansible/2.6/installation_guide/intro_installation.html#managed-node-requirements</a:t>
            </a:r>
            <a:endParaRPr lang="ja-JP" altLang="en-US" dirty="0">
              <a:latin typeface="+mj-lt"/>
            </a:endParaRPr>
          </a:p>
        </p:txBody>
      </p:sp>
      <p:sp>
        <p:nvSpPr>
          <p:cNvPr id="8" name="スライド番号プレースホルダー 7"/>
          <p:cNvSpPr>
            <a:spLocks noGrp="1"/>
          </p:cNvSpPr>
          <p:nvPr>
            <p:ph type="sldNum" sz="quarter" idx="10"/>
          </p:nvPr>
        </p:nvSpPr>
        <p:spPr/>
        <p:txBody>
          <a:bodyPr/>
          <a:lstStyle/>
          <a:p>
            <a:r>
              <a:rPr lang="en-US" altLang="ja-JP" smtClean="0"/>
              <a:t>PAGE    </a:t>
            </a:r>
            <a:fld id="{08DF107D-060D-43D3-997D-8A34C269D30F}" type="slidenum">
              <a:rPr lang="en-US" altLang="ja-JP" smtClean="0"/>
              <a:pPr/>
              <a:t>24</a:t>
            </a:fld>
            <a:endParaRPr lang="en-US" altLang="ja-JP" dirty="0"/>
          </a:p>
        </p:txBody>
      </p:sp>
    </p:spTree>
    <p:extLst>
      <p:ext uri="{BB962C8B-B14F-4D97-AF65-F5344CB8AC3E}">
        <p14:creationId xmlns:p14="http://schemas.microsoft.com/office/powerpoint/2010/main" val="40031796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3916" y="171088"/>
            <a:ext cx="8383587" cy="393700"/>
          </a:xfrm>
        </p:spPr>
        <p:txBody>
          <a:bodyPr/>
          <a:lstStyle/>
          <a:p>
            <a:r>
              <a:rPr lang="en-US" altLang="ja-JP" dirty="0"/>
              <a:t>Operation Check</a:t>
            </a:r>
            <a:endParaRPr lang="ja-JP" altLang="en-US" dirty="0">
              <a:latin typeface="+mj-lt"/>
            </a:endParaRPr>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err="1">
                <a:latin typeface="+mj-lt"/>
                <a:ea typeface="Roboto Black" panose="02000000000000000000" pitchFamily="2" charset="0"/>
                <a:cs typeface="Calibri" panose="020F0502020204030204" pitchFamily="34" charset="0"/>
              </a:rPr>
              <a:t>QuickStart</a:t>
            </a:r>
            <a:endParaRPr lang="ja-JP" altLang="en-US" sz="1800" dirty="0">
              <a:solidFill>
                <a:schemeClr val="lt1"/>
              </a:solidFill>
              <a:latin typeface="+mj-lt"/>
              <a:ea typeface="Roboto Black" panose="02000000000000000000" pitchFamily="2" charset="0"/>
              <a:cs typeface="Calibri" panose="020F0502020204030204" pitchFamily="34" charset="0"/>
            </a:endParaRPr>
          </a:p>
        </p:txBody>
      </p:sp>
      <p:sp>
        <p:nvSpPr>
          <p:cNvPr id="24" name="角丸四角形 23"/>
          <p:cNvSpPr/>
          <p:nvPr/>
        </p:nvSpPr>
        <p:spPr bwMode="gray">
          <a:xfrm>
            <a:off x="183916" y="1026941"/>
            <a:ext cx="9295364" cy="534573"/>
          </a:xfrm>
          <a:prstGeom prst="roundRect">
            <a:avLst>
              <a:gd name="adj" fmla="val 12052"/>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lvl="0" algn="l"/>
            <a:r>
              <a:rPr lang="en-US" altLang="ja-JP" sz="2400" dirty="0" smtClean="0">
                <a:latin typeface="+mj-lt"/>
                <a:ea typeface="Meiryo UI" panose="020B0604030504040204" pitchFamily="50" charset="-128"/>
              </a:rPr>
              <a:t>Check that the environment has been correctly built by executing PINGs.</a:t>
            </a:r>
            <a:endParaRPr lang="ja-JP" altLang="en-US" sz="2400" dirty="0">
              <a:latin typeface="+mj-lt"/>
              <a:ea typeface="Meiryo UI" panose="020B0604030504040204" pitchFamily="50" charset="-128"/>
            </a:endParaRPr>
          </a:p>
        </p:txBody>
      </p:sp>
      <p:sp>
        <p:nvSpPr>
          <p:cNvPr id="87" name="正方形/長方形 86">
            <a:extLst>
              <a:ext uri="{FF2B5EF4-FFF2-40B4-BE49-F238E27FC236}">
                <a16:creationId xmlns="" xmlns:a16="http://schemas.microsoft.com/office/drawing/2014/main" id="{150844AD-4FE2-4A52-A4A3-AA78CAEC4A85}"/>
              </a:ext>
            </a:extLst>
          </p:cNvPr>
          <p:cNvSpPr/>
          <p:nvPr/>
        </p:nvSpPr>
        <p:spPr bwMode="gray">
          <a:xfrm>
            <a:off x="183916" y="2025726"/>
            <a:ext cx="9295363" cy="745609"/>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sz="1600" dirty="0">
                <a:latin typeface="+mj-lt"/>
              </a:rPr>
              <a:t>[</a:t>
            </a:r>
            <a:r>
              <a:rPr lang="en-US" altLang="ja-JP" sz="1600" dirty="0" err="1">
                <a:latin typeface="+mj-lt"/>
              </a:rPr>
              <a:t>root@fj-devops-build</a:t>
            </a:r>
            <a:r>
              <a:rPr lang="en-US" altLang="ja-JP" sz="1600" dirty="0">
                <a:latin typeface="+mj-lt"/>
              </a:rPr>
              <a:t> ~]# </a:t>
            </a:r>
            <a:r>
              <a:rPr lang="en-US" altLang="ja-JP" sz="1600" dirty="0" err="1">
                <a:latin typeface="+mj-lt"/>
              </a:rPr>
              <a:t>mkdir</a:t>
            </a:r>
            <a:r>
              <a:rPr lang="en-US" altLang="ja-JP" sz="1600" dirty="0">
                <a:latin typeface="+mj-lt"/>
              </a:rPr>
              <a:t> sample01</a:t>
            </a:r>
          </a:p>
          <a:p>
            <a:pPr algn="l"/>
            <a:r>
              <a:rPr lang="en-US" altLang="ja-JP" sz="1600" dirty="0">
                <a:latin typeface="+mj-lt"/>
              </a:rPr>
              <a:t>[</a:t>
            </a:r>
            <a:r>
              <a:rPr lang="en-US" altLang="ja-JP" sz="1600" dirty="0" err="1">
                <a:latin typeface="+mj-lt"/>
              </a:rPr>
              <a:t>root@fj-devops-build</a:t>
            </a:r>
            <a:r>
              <a:rPr lang="en-US" altLang="ja-JP" sz="1600" dirty="0">
                <a:latin typeface="+mj-lt"/>
              </a:rPr>
              <a:t> ~]# cd sample01</a:t>
            </a:r>
            <a:endParaRPr lang="ja-JP" altLang="en-US" sz="1600" dirty="0">
              <a:latin typeface="+mj-lt"/>
            </a:endParaRPr>
          </a:p>
        </p:txBody>
      </p:sp>
      <p:sp>
        <p:nvSpPr>
          <p:cNvPr id="16" name="正方形/長方形 15">
            <a:extLst>
              <a:ext uri="{FF2B5EF4-FFF2-40B4-BE49-F238E27FC236}">
                <a16:creationId xmlns="" xmlns:a16="http://schemas.microsoft.com/office/drawing/2014/main" id="{9B8EAA3B-8777-43E7-9A7C-EB659CE4F72B}"/>
              </a:ext>
            </a:extLst>
          </p:cNvPr>
          <p:cNvSpPr/>
          <p:nvPr/>
        </p:nvSpPr>
        <p:spPr bwMode="gray">
          <a:xfrm>
            <a:off x="183916" y="1716234"/>
            <a:ext cx="9295364" cy="309489"/>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400" b="1" kern="0" dirty="0" smtClean="0">
                <a:solidFill>
                  <a:schemeClr val="bg1"/>
                </a:solidFill>
                <a:latin typeface="+mj-lt"/>
                <a:ea typeface="Meiryo UI" panose="020B0604030504040204" pitchFamily="50" charset="-128"/>
              </a:rPr>
              <a:t>Create Working Files</a:t>
            </a:r>
            <a:endParaRPr lang="en-US" altLang="ja-JP" sz="2400" b="1" kern="0" dirty="0">
              <a:solidFill>
                <a:schemeClr val="bg1"/>
              </a:solidFill>
              <a:latin typeface="+mj-lt"/>
              <a:ea typeface="Meiryo UI" panose="020B0604030504040204" pitchFamily="50" charset="-128"/>
            </a:endParaRPr>
          </a:p>
        </p:txBody>
      </p:sp>
      <p:sp>
        <p:nvSpPr>
          <p:cNvPr id="10" name="正方形/長方形 9">
            <a:extLst>
              <a:ext uri="{FF2B5EF4-FFF2-40B4-BE49-F238E27FC236}">
                <a16:creationId xmlns="" xmlns:a16="http://schemas.microsoft.com/office/drawing/2014/main" id="{150844AD-4FE2-4A52-A4A3-AA78CAEC4A85}"/>
              </a:ext>
            </a:extLst>
          </p:cNvPr>
          <p:cNvSpPr/>
          <p:nvPr/>
        </p:nvSpPr>
        <p:spPr bwMode="gray">
          <a:xfrm>
            <a:off x="183916" y="4851012"/>
            <a:ext cx="9295363" cy="1718602"/>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sz="1600" dirty="0">
                <a:latin typeface="+mj-lt"/>
              </a:rPr>
              <a:t>[</a:t>
            </a:r>
            <a:r>
              <a:rPr lang="en-US" altLang="ja-JP" sz="1600" dirty="0" err="1">
                <a:latin typeface="+mj-lt"/>
              </a:rPr>
              <a:t>root@fj-devops-build</a:t>
            </a:r>
            <a:r>
              <a:rPr lang="en-US" altLang="ja-JP" sz="1600" dirty="0">
                <a:latin typeface="+mj-lt"/>
              </a:rPr>
              <a:t> sample01]# </a:t>
            </a:r>
            <a:r>
              <a:rPr lang="en-US" altLang="ja-JP" sz="1600" dirty="0" err="1">
                <a:latin typeface="+mj-lt"/>
              </a:rPr>
              <a:t>ansible</a:t>
            </a:r>
            <a:r>
              <a:rPr lang="en-US" altLang="ja-JP" sz="1600" dirty="0">
                <a:latin typeface="+mj-lt"/>
              </a:rPr>
              <a:t> -i hosts.ini </a:t>
            </a:r>
            <a:r>
              <a:rPr lang="en-US" altLang="ja-JP" sz="1600" dirty="0" err="1">
                <a:latin typeface="+mj-lt"/>
              </a:rPr>
              <a:t>sample_servers</a:t>
            </a:r>
            <a:r>
              <a:rPr lang="en-US" altLang="ja-JP" sz="1600" dirty="0">
                <a:latin typeface="+mj-lt"/>
              </a:rPr>
              <a:t> -m ping</a:t>
            </a:r>
          </a:p>
          <a:p>
            <a:pPr algn="l"/>
            <a:r>
              <a:rPr lang="en-US" altLang="ja-JP" sz="1600" dirty="0">
                <a:latin typeface="+mj-lt"/>
              </a:rPr>
              <a:t>XX.XX.XX.XX | SUCCESS =&gt; {</a:t>
            </a:r>
          </a:p>
          <a:p>
            <a:pPr algn="l"/>
            <a:r>
              <a:rPr lang="en-US" altLang="ja-JP" sz="1600" dirty="0">
                <a:latin typeface="+mj-lt"/>
              </a:rPr>
              <a:t>    "changed": false, </a:t>
            </a:r>
          </a:p>
          <a:p>
            <a:pPr algn="l"/>
            <a:r>
              <a:rPr lang="en-US" altLang="ja-JP" sz="1600" dirty="0">
                <a:latin typeface="+mj-lt"/>
              </a:rPr>
              <a:t>    "ping": "pong"</a:t>
            </a:r>
          </a:p>
          <a:p>
            <a:pPr algn="l"/>
            <a:r>
              <a:rPr lang="en-US" altLang="ja-JP" sz="1600" dirty="0">
                <a:latin typeface="+mj-lt"/>
              </a:rPr>
              <a:t>}</a:t>
            </a:r>
          </a:p>
          <a:p>
            <a:pPr algn="l"/>
            <a:r>
              <a:rPr lang="en-US" altLang="ja-JP" sz="1600" dirty="0">
                <a:latin typeface="+mj-lt"/>
              </a:rPr>
              <a:t>[</a:t>
            </a:r>
            <a:r>
              <a:rPr lang="en-US" altLang="ja-JP" sz="1600" dirty="0" err="1">
                <a:latin typeface="+mj-lt"/>
              </a:rPr>
              <a:t>root@fj-devops-build</a:t>
            </a:r>
            <a:r>
              <a:rPr lang="en-US" altLang="ja-JP" sz="1600" dirty="0">
                <a:latin typeface="+mj-lt"/>
              </a:rPr>
              <a:t> sample01]# </a:t>
            </a:r>
            <a:endParaRPr lang="ja-JP" altLang="en-US" sz="1600" dirty="0">
              <a:latin typeface="+mj-lt"/>
            </a:endParaRPr>
          </a:p>
        </p:txBody>
      </p:sp>
      <p:sp>
        <p:nvSpPr>
          <p:cNvPr id="11" name="正方形/長方形 10">
            <a:extLst>
              <a:ext uri="{FF2B5EF4-FFF2-40B4-BE49-F238E27FC236}">
                <a16:creationId xmlns="" xmlns:a16="http://schemas.microsoft.com/office/drawing/2014/main" id="{9B8EAA3B-8777-43E7-9A7C-EB659CE4F72B}"/>
              </a:ext>
            </a:extLst>
          </p:cNvPr>
          <p:cNvSpPr/>
          <p:nvPr/>
        </p:nvSpPr>
        <p:spPr bwMode="gray">
          <a:xfrm>
            <a:off x="183916" y="4557939"/>
            <a:ext cx="9295364" cy="323550"/>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400" b="1" kern="0" dirty="0" smtClean="0">
                <a:solidFill>
                  <a:schemeClr val="bg1"/>
                </a:solidFill>
                <a:latin typeface="+mj-lt"/>
                <a:ea typeface="Meiryo UI" panose="020B0604030504040204" pitchFamily="50" charset="-128"/>
              </a:rPr>
              <a:t>Execute Ansible</a:t>
            </a:r>
            <a:endParaRPr lang="ja-JP" altLang="en-US" sz="2400" b="1" kern="0" dirty="0">
              <a:solidFill>
                <a:schemeClr val="bg1"/>
              </a:solidFill>
              <a:latin typeface="+mj-lt"/>
              <a:ea typeface="Meiryo UI" panose="020B0604030504040204" pitchFamily="50" charset="-128"/>
            </a:endParaRPr>
          </a:p>
        </p:txBody>
      </p:sp>
      <p:sp>
        <p:nvSpPr>
          <p:cNvPr id="12" name="正方形/長方形 11">
            <a:extLst>
              <a:ext uri="{FF2B5EF4-FFF2-40B4-BE49-F238E27FC236}">
                <a16:creationId xmlns="" xmlns:a16="http://schemas.microsoft.com/office/drawing/2014/main" id="{150844AD-4FE2-4A52-A4A3-AA78CAEC4A85}"/>
              </a:ext>
            </a:extLst>
          </p:cNvPr>
          <p:cNvSpPr/>
          <p:nvPr/>
        </p:nvSpPr>
        <p:spPr bwMode="gray">
          <a:xfrm>
            <a:off x="183914" y="3548971"/>
            <a:ext cx="9295365" cy="880002"/>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sz="1600" dirty="0">
                <a:latin typeface="+mj-lt"/>
              </a:rPr>
              <a:t>[</a:t>
            </a:r>
            <a:r>
              <a:rPr lang="en-US" altLang="ja-JP" sz="1600" dirty="0" err="1">
                <a:latin typeface="+mj-lt"/>
              </a:rPr>
              <a:t>sample_servers</a:t>
            </a:r>
            <a:r>
              <a:rPr lang="en-US" altLang="ja-JP" sz="1600" dirty="0">
                <a:latin typeface="+mj-lt"/>
              </a:rPr>
              <a:t>]</a:t>
            </a:r>
          </a:p>
          <a:p>
            <a:pPr algn="l"/>
            <a:r>
              <a:rPr lang="en-US" altLang="ja-JP" sz="1600" dirty="0">
                <a:latin typeface="+mj-lt"/>
              </a:rPr>
              <a:t>XX.XX.XX.XX </a:t>
            </a:r>
            <a:r>
              <a:rPr lang="en-US" altLang="ja-JP" sz="1600" dirty="0" err="1">
                <a:latin typeface="+mj-lt"/>
              </a:rPr>
              <a:t>ansible_user</a:t>
            </a:r>
            <a:r>
              <a:rPr lang="en-US" altLang="ja-JP" sz="1600" dirty="0">
                <a:latin typeface="+mj-lt"/>
              </a:rPr>
              <a:t>="</a:t>
            </a:r>
            <a:r>
              <a:rPr lang="en-US" altLang="ja-JP" sz="1600" dirty="0" err="1">
                <a:latin typeface="+mj-lt"/>
              </a:rPr>
              <a:t>userID</a:t>
            </a:r>
            <a:r>
              <a:rPr lang="en-US" altLang="ja-JP" sz="1600" dirty="0">
                <a:latin typeface="+mj-lt"/>
              </a:rPr>
              <a:t>" </a:t>
            </a:r>
            <a:r>
              <a:rPr lang="en-US" altLang="ja-JP" sz="1600" dirty="0" err="1">
                <a:latin typeface="+mj-lt"/>
              </a:rPr>
              <a:t>ansible_ssh_pass</a:t>
            </a:r>
            <a:r>
              <a:rPr lang="en-US" altLang="ja-JP" sz="1600" dirty="0">
                <a:latin typeface="+mj-lt"/>
              </a:rPr>
              <a:t>="password"</a:t>
            </a:r>
          </a:p>
        </p:txBody>
      </p:sp>
      <p:sp>
        <p:nvSpPr>
          <p:cNvPr id="13" name="正方形/長方形 12"/>
          <p:cNvSpPr/>
          <p:nvPr/>
        </p:nvSpPr>
        <p:spPr>
          <a:xfrm>
            <a:off x="183915" y="3227124"/>
            <a:ext cx="2179458" cy="307777"/>
          </a:xfrm>
          <a:prstGeom prst="rect">
            <a:avLst/>
          </a:prstGeom>
          <a:ln>
            <a:solidFill>
              <a:schemeClr val="tx1"/>
            </a:solidFill>
          </a:ln>
        </p:spPr>
        <p:txBody>
          <a:bodyPr wrap="square">
            <a:spAutoFit/>
          </a:bodyPr>
          <a:lstStyle/>
          <a:p>
            <a:pPr algn="l"/>
            <a:r>
              <a:rPr lang="en-US" altLang="ja-JP" b="1" dirty="0">
                <a:latin typeface="+mj-lt"/>
              </a:rPr>
              <a:t>/</a:t>
            </a:r>
            <a:r>
              <a:rPr lang="en-US" altLang="ja-JP" b="1" dirty="0" err="1">
                <a:latin typeface="+mj-lt"/>
              </a:rPr>
              <a:t>etc</a:t>
            </a:r>
            <a:r>
              <a:rPr lang="en-US" altLang="ja-JP" b="1" dirty="0">
                <a:latin typeface="+mj-lt"/>
              </a:rPr>
              <a:t>/</a:t>
            </a:r>
            <a:r>
              <a:rPr lang="en-US" altLang="ja-JP" b="1" dirty="0" err="1">
                <a:latin typeface="+mj-lt"/>
              </a:rPr>
              <a:t>yum.conf</a:t>
            </a:r>
            <a:endParaRPr lang="ja-JP" altLang="en-US" b="1" dirty="0">
              <a:latin typeface="+mj-lt"/>
            </a:endParaRPr>
          </a:p>
        </p:txBody>
      </p:sp>
      <p:sp>
        <p:nvSpPr>
          <p:cNvPr id="15" name="正方形/長方形 14">
            <a:extLst>
              <a:ext uri="{FF2B5EF4-FFF2-40B4-BE49-F238E27FC236}">
                <a16:creationId xmlns="" xmlns:a16="http://schemas.microsoft.com/office/drawing/2014/main" id="{9B8EAA3B-8777-43E7-9A7C-EB659CE4F72B}"/>
              </a:ext>
            </a:extLst>
          </p:cNvPr>
          <p:cNvSpPr/>
          <p:nvPr/>
        </p:nvSpPr>
        <p:spPr bwMode="gray">
          <a:xfrm>
            <a:off x="183916" y="2895573"/>
            <a:ext cx="9295364" cy="309489"/>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400" b="1" kern="0" dirty="0" smtClean="0">
                <a:solidFill>
                  <a:schemeClr val="bg1"/>
                </a:solidFill>
                <a:latin typeface="+mj-lt"/>
                <a:ea typeface="Meiryo UI" panose="020B0604030504040204" pitchFamily="50" charset="-128"/>
              </a:rPr>
              <a:t>Create Inventory Files</a:t>
            </a:r>
            <a:endParaRPr lang="ja-JP" altLang="en-US" sz="2400" b="1" kern="0" dirty="0">
              <a:solidFill>
                <a:schemeClr val="bg1"/>
              </a:solidFill>
              <a:latin typeface="+mj-lt"/>
              <a:ea typeface="Meiryo UI" panose="020B0604030504040204" pitchFamily="50" charset="-128"/>
            </a:endParaRPr>
          </a:p>
        </p:txBody>
      </p:sp>
      <p:sp>
        <p:nvSpPr>
          <p:cNvPr id="3" name="角丸四角形吹き出し 2"/>
          <p:cNvSpPr/>
          <p:nvPr/>
        </p:nvSpPr>
        <p:spPr bwMode="gray">
          <a:xfrm>
            <a:off x="4670474" y="5190977"/>
            <a:ext cx="4628271" cy="858129"/>
          </a:xfrm>
          <a:prstGeom prst="wedgeRoundRectCallout">
            <a:avLst>
              <a:gd name="adj1" fmla="val -83447"/>
              <a:gd name="adj2" fmla="val -34221"/>
              <a:gd name="adj3" fmla="val 16667"/>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2000" dirty="0" smtClean="0">
                <a:latin typeface="+mj-lt"/>
                <a:ea typeface="Meiryo UI" panose="020B0604030504040204" pitchFamily="50" charset="-128"/>
              </a:rPr>
              <a:t>Execution was successful when </a:t>
            </a:r>
          </a:p>
          <a:p>
            <a:r>
              <a:rPr lang="en-US" altLang="ja-JP" sz="2000" dirty="0" smtClean="0">
                <a:latin typeface="+mj-lt"/>
                <a:ea typeface="Meiryo UI" panose="020B0604030504040204" pitchFamily="50" charset="-128"/>
              </a:rPr>
              <a:t>“SUCCESS” is displayed.</a:t>
            </a:r>
            <a:endParaRPr lang="ja-JP" altLang="en-US" sz="2000" dirty="0">
              <a:latin typeface="+mj-lt"/>
              <a:ea typeface="Meiryo UI" panose="020B0604030504040204" pitchFamily="50" charset="-128"/>
            </a:endParaRPr>
          </a:p>
        </p:txBody>
      </p:sp>
      <p:sp>
        <p:nvSpPr>
          <p:cNvPr id="8" name="スライド番号プレースホルダー 7"/>
          <p:cNvSpPr>
            <a:spLocks noGrp="1"/>
          </p:cNvSpPr>
          <p:nvPr>
            <p:ph type="sldNum" sz="quarter" idx="10"/>
          </p:nvPr>
        </p:nvSpPr>
        <p:spPr/>
        <p:txBody>
          <a:bodyPr/>
          <a:lstStyle/>
          <a:p>
            <a:r>
              <a:rPr lang="en-US" altLang="ja-JP" smtClean="0">
                <a:latin typeface="+mj-lt"/>
              </a:rPr>
              <a:t>PAGE    </a:t>
            </a:r>
            <a:fld id="{08DF107D-060D-43D3-997D-8A34C269D30F}" type="slidenum">
              <a:rPr lang="en-US" altLang="ja-JP" smtClean="0">
                <a:latin typeface="+mj-lt"/>
              </a:rPr>
              <a:pPr/>
              <a:t>25</a:t>
            </a:fld>
            <a:endParaRPr lang="en-US" altLang="ja-JP" dirty="0">
              <a:latin typeface="+mj-lt"/>
            </a:endParaRPr>
          </a:p>
        </p:txBody>
      </p:sp>
    </p:spTree>
    <p:extLst>
      <p:ext uri="{BB962C8B-B14F-4D97-AF65-F5344CB8AC3E}">
        <p14:creationId xmlns:p14="http://schemas.microsoft.com/office/powerpoint/2010/main" val="39797775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Operation Check</a:t>
            </a:r>
            <a:endParaRPr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err="1">
                <a:latin typeface="Fujitsu Sans" panose="020B0404060202020204" pitchFamily="34" charset="0"/>
                <a:ea typeface="Roboto Black" panose="02000000000000000000" pitchFamily="2" charset="0"/>
                <a:cs typeface="Calibri" panose="020F0502020204030204" pitchFamily="34" charset="0"/>
              </a:rPr>
              <a:t>QuickStart</a:t>
            </a:r>
            <a:endParaRPr lang="ja-JP" altLang="en-US" sz="1800" dirty="0">
              <a:solidFill>
                <a:schemeClr val="lt1"/>
              </a:solidFill>
              <a:latin typeface="Fujitsu Sans" panose="020B0404060202020204" pitchFamily="34" charset="0"/>
              <a:ea typeface="Roboto Black" panose="02000000000000000000" pitchFamily="2" charset="0"/>
              <a:cs typeface="Calibri" panose="020F0502020204030204" pitchFamily="34" charset="0"/>
            </a:endParaRPr>
          </a:p>
        </p:txBody>
      </p:sp>
      <p:sp>
        <p:nvSpPr>
          <p:cNvPr id="87" name="正方形/長方形 86">
            <a:extLst>
              <a:ext uri="{FF2B5EF4-FFF2-40B4-BE49-F238E27FC236}">
                <a16:creationId xmlns="" xmlns:a16="http://schemas.microsoft.com/office/drawing/2014/main" id="{150844AD-4FE2-4A52-A4A3-AA78CAEC4A85}"/>
              </a:ext>
            </a:extLst>
          </p:cNvPr>
          <p:cNvSpPr/>
          <p:nvPr/>
        </p:nvSpPr>
        <p:spPr bwMode="gray">
          <a:xfrm>
            <a:off x="183916" y="2025726"/>
            <a:ext cx="9295363" cy="4220329"/>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285750" indent="-285750" algn="l">
              <a:buFont typeface="Arial" panose="020B0604020202020204" pitchFamily="34" charset="0"/>
              <a:buChar char="•"/>
            </a:pPr>
            <a:r>
              <a:rPr lang="en-US" altLang="ja-JP" sz="1800" dirty="0" err="1" smtClean="0">
                <a:latin typeface="+mj-lt"/>
              </a:rPr>
              <a:t>ansible</a:t>
            </a:r>
            <a:endParaRPr lang="en-US" altLang="ja-JP" sz="1800" dirty="0">
              <a:latin typeface="+mj-lt"/>
            </a:endParaRPr>
          </a:p>
          <a:p>
            <a:pPr marL="285750" indent="-285750" algn="l">
              <a:buFont typeface="Arial" panose="020B0604020202020204" pitchFamily="34" charset="0"/>
              <a:buChar char="•"/>
            </a:pPr>
            <a:r>
              <a:rPr lang="en-US" altLang="ja-JP" sz="1800" dirty="0" err="1" smtClean="0">
                <a:latin typeface="+mj-lt"/>
              </a:rPr>
              <a:t>ansible-config</a:t>
            </a:r>
            <a:endParaRPr lang="en-US" altLang="ja-JP" sz="1800" dirty="0">
              <a:latin typeface="+mj-lt"/>
            </a:endParaRPr>
          </a:p>
          <a:p>
            <a:pPr marL="285750" indent="-285750" algn="l">
              <a:buFont typeface="Arial" panose="020B0604020202020204" pitchFamily="34" charset="0"/>
              <a:buChar char="•"/>
            </a:pPr>
            <a:r>
              <a:rPr lang="en-US" altLang="ja-JP" sz="1800" dirty="0" err="1" smtClean="0">
                <a:latin typeface="+mj-lt"/>
              </a:rPr>
              <a:t>ansible</a:t>
            </a:r>
            <a:r>
              <a:rPr lang="en-US" altLang="ja-JP" sz="1800" dirty="0" smtClean="0">
                <a:latin typeface="+mj-lt"/>
              </a:rPr>
              <a:t>-console</a:t>
            </a:r>
            <a:endParaRPr lang="en-US" altLang="ja-JP" sz="1800" dirty="0">
              <a:latin typeface="+mj-lt"/>
            </a:endParaRPr>
          </a:p>
          <a:p>
            <a:pPr marL="285750" indent="-285750" algn="l">
              <a:buFont typeface="Arial" panose="020B0604020202020204" pitchFamily="34" charset="0"/>
              <a:buChar char="•"/>
            </a:pPr>
            <a:r>
              <a:rPr lang="en-US" altLang="ja-JP" sz="1800" dirty="0" err="1" smtClean="0">
                <a:latin typeface="+mj-lt"/>
              </a:rPr>
              <a:t>ansible</a:t>
            </a:r>
            <a:r>
              <a:rPr lang="en-US" altLang="ja-JP" sz="1800" dirty="0" smtClean="0">
                <a:latin typeface="+mj-lt"/>
              </a:rPr>
              <a:t>-doc</a:t>
            </a:r>
            <a:endParaRPr lang="en-US" altLang="ja-JP" sz="1800" dirty="0">
              <a:latin typeface="+mj-lt"/>
            </a:endParaRPr>
          </a:p>
          <a:p>
            <a:pPr marL="285750" indent="-285750" algn="l">
              <a:buFont typeface="Arial" panose="020B0604020202020204" pitchFamily="34" charset="0"/>
              <a:buChar char="•"/>
            </a:pPr>
            <a:r>
              <a:rPr lang="en-US" altLang="ja-JP" sz="1800" dirty="0" err="1" smtClean="0">
                <a:latin typeface="+mj-lt"/>
              </a:rPr>
              <a:t>ansible</a:t>
            </a:r>
            <a:r>
              <a:rPr lang="en-US" altLang="ja-JP" sz="1800" dirty="0" smtClean="0">
                <a:latin typeface="+mj-lt"/>
              </a:rPr>
              <a:t>-galaxy</a:t>
            </a:r>
            <a:endParaRPr lang="en-US" altLang="ja-JP" sz="1800" dirty="0">
              <a:latin typeface="+mj-lt"/>
            </a:endParaRPr>
          </a:p>
          <a:p>
            <a:pPr marL="285750" indent="-285750" algn="l">
              <a:buFont typeface="Arial" panose="020B0604020202020204" pitchFamily="34" charset="0"/>
              <a:buChar char="•"/>
            </a:pPr>
            <a:r>
              <a:rPr lang="en-US" altLang="ja-JP" sz="1800" b="1" dirty="0" err="1" smtClean="0">
                <a:latin typeface="+mj-lt"/>
              </a:rPr>
              <a:t>ansible</a:t>
            </a:r>
            <a:r>
              <a:rPr lang="en-US" altLang="ja-JP" sz="1800" b="1" dirty="0" smtClean="0">
                <a:latin typeface="+mj-lt"/>
              </a:rPr>
              <a:t>-inventory</a:t>
            </a:r>
            <a:r>
              <a:rPr lang="en-US" altLang="ja-JP" sz="1800" dirty="0" smtClean="0">
                <a:latin typeface="+mj-lt"/>
              </a:rPr>
              <a:t>: Displays status of Ansible inventory in a list.</a:t>
            </a:r>
            <a:endParaRPr lang="ja-JP" altLang="en-US" sz="1800" dirty="0">
              <a:latin typeface="+mj-lt"/>
            </a:endParaRPr>
          </a:p>
          <a:p>
            <a:pPr marL="285750" indent="-285750" algn="l">
              <a:buFont typeface="Arial" panose="020B0604020202020204" pitchFamily="34" charset="0"/>
              <a:buChar char="•"/>
            </a:pPr>
            <a:r>
              <a:rPr lang="en-US" altLang="ja-JP" sz="1800" b="1" dirty="0" err="1" smtClean="0">
                <a:latin typeface="+mj-lt"/>
              </a:rPr>
              <a:t>ansible</a:t>
            </a:r>
            <a:r>
              <a:rPr lang="en-US" altLang="ja-JP" sz="1800" b="1" dirty="0" smtClean="0">
                <a:latin typeface="+mj-lt"/>
              </a:rPr>
              <a:t>-playbook</a:t>
            </a:r>
            <a:r>
              <a:rPr lang="en-US" altLang="ja-JP" sz="1800" dirty="0" smtClean="0">
                <a:latin typeface="+mj-lt"/>
              </a:rPr>
              <a:t> </a:t>
            </a:r>
            <a:r>
              <a:rPr lang="en-US" altLang="ja-JP" sz="1800" dirty="0">
                <a:latin typeface="+mj-lt"/>
              </a:rPr>
              <a:t>: </a:t>
            </a:r>
            <a:r>
              <a:rPr lang="en-US" altLang="ja-JP" sz="1800" dirty="0" smtClean="0">
                <a:latin typeface="+mj-lt"/>
              </a:rPr>
              <a:t>Executes Ansible playbook.</a:t>
            </a:r>
            <a:endParaRPr lang="ja-JP" altLang="en-US" sz="1800" dirty="0">
              <a:latin typeface="+mj-lt"/>
            </a:endParaRPr>
          </a:p>
          <a:p>
            <a:pPr marL="285750" indent="-285750" algn="l">
              <a:buFont typeface="Arial" panose="020B0604020202020204" pitchFamily="34" charset="0"/>
              <a:buChar char="•"/>
            </a:pPr>
            <a:r>
              <a:rPr lang="en-US" altLang="ja-JP" sz="1800" dirty="0" err="1" smtClean="0">
                <a:latin typeface="+mj-lt"/>
              </a:rPr>
              <a:t>ansible</a:t>
            </a:r>
            <a:r>
              <a:rPr lang="en-US" altLang="ja-JP" sz="1800" dirty="0" smtClean="0">
                <a:latin typeface="+mj-lt"/>
              </a:rPr>
              <a:t>-pull</a:t>
            </a:r>
            <a:endParaRPr lang="en-US" altLang="ja-JP" sz="1800" dirty="0">
              <a:latin typeface="+mj-lt"/>
            </a:endParaRPr>
          </a:p>
          <a:p>
            <a:pPr marL="285750" indent="-285750" algn="l">
              <a:buFont typeface="Arial" panose="020B0604020202020204" pitchFamily="34" charset="0"/>
              <a:buChar char="•"/>
            </a:pPr>
            <a:r>
              <a:rPr lang="en-US" altLang="ja-JP" sz="1800" dirty="0" err="1" smtClean="0">
                <a:latin typeface="+mj-lt"/>
              </a:rPr>
              <a:t>ansible</a:t>
            </a:r>
            <a:r>
              <a:rPr lang="en-US" altLang="ja-JP" sz="1800" dirty="0" smtClean="0">
                <a:latin typeface="+mj-lt"/>
              </a:rPr>
              <a:t>-vault</a:t>
            </a:r>
            <a:endParaRPr lang="en-US" altLang="ja-JP" sz="1800" dirty="0">
              <a:latin typeface="+mj-lt"/>
            </a:endParaRPr>
          </a:p>
          <a:p>
            <a:pPr algn="l"/>
            <a:endParaRPr lang="en-US" altLang="ja-JP" sz="1800" dirty="0">
              <a:latin typeface="+mj-lt"/>
            </a:endParaRPr>
          </a:p>
          <a:p>
            <a:pPr algn="l"/>
            <a:r>
              <a:rPr lang="en-PH" altLang="ja-JP" sz="1800" dirty="0" smtClean="0">
                <a:latin typeface="+mj-lt"/>
              </a:rPr>
              <a:t>For more details:</a:t>
            </a:r>
            <a:endParaRPr lang="ja-JP" altLang="en-US" sz="1800" dirty="0">
              <a:latin typeface="+mj-lt"/>
            </a:endParaRPr>
          </a:p>
          <a:p>
            <a:pPr algn="l"/>
            <a:r>
              <a:rPr lang="ja-JP" altLang="en-US" sz="1800" dirty="0" smtClean="0">
                <a:latin typeface="+mj-lt"/>
              </a:rPr>
              <a:t> </a:t>
            </a:r>
            <a:r>
              <a:rPr lang="en-US" altLang="ja-JP" sz="1800" dirty="0">
                <a:latin typeface="+mj-lt"/>
              </a:rPr>
              <a:t>https://docs.ansible.com/ansible/2.6/user_guide/command_line_tools.html</a:t>
            </a:r>
          </a:p>
        </p:txBody>
      </p:sp>
      <p:sp>
        <p:nvSpPr>
          <p:cNvPr id="16" name="正方形/長方形 15">
            <a:extLst>
              <a:ext uri="{FF2B5EF4-FFF2-40B4-BE49-F238E27FC236}">
                <a16:creationId xmlns="" xmlns:a16="http://schemas.microsoft.com/office/drawing/2014/main" id="{9B8EAA3B-8777-43E7-9A7C-EB659CE4F72B}"/>
              </a:ext>
            </a:extLst>
          </p:cNvPr>
          <p:cNvSpPr/>
          <p:nvPr/>
        </p:nvSpPr>
        <p:spPr bwMode="gray">
          <a:xfrm>
            <a:off x="183916" y="1223884"/>
            <a:ext cx="9295364" cy="576751"/>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mj-lt"/>
                <a:ea typeface="Meiryo UI" panose="020B0604030504040204" pitchFamily="50" charset="-128"/>
              </a:rPr>
              <a:t>Additional: List of Ansible Commands</a:t>
            </a:r>
            <a:endParaRPr lang="en-US" altLang="ja-JP" sz="2800" b="1" kern="0" dirty="0">
              <a:solidFill>
                <a:schemeClr val="bg1"/>
              </a:solidFill>
              <a:latin typeface="+mj-lt"/>
              <a:ea typeface="Meiryo UI" panose="020B0604030504040204" pitchFamily="50" charset="-128"/>
            </a:endParaRPr>
          </a:p>
        </p:txBody>
      </p:sp>
      <p:sp>
        <p:nvSpPr>
          <p:cNvPr id="7" name="スライド番号プレースホルダー 6"/>
          <p:cNvSpPr>
            <a:spLocks noGrp="1"/>
          </p:cNvSpPr>
          <p:nvPr>
            <p:ph type="sldNum" sz="quarter" idx="10"/>
          </p:nvPr>
        </p:nvSpPr>
        <p:spPr/>
        <p:txBody>
          <a:bodyPr/>
          <a:lstStyle/>
          <a:p>
            <a:r>
              <a:rPr lang="en-US" altLang="ja-JP" smtClean="0"/>
              <a:t>PAGE    </a:t>
            </a:r>
            <a:fld id="{08DF107D-060D-43D3-997D-8A34C269D30F}" type="slidenum">
              <a:rPr lang="en-US" altLang="ja-JP" smtClean="0"/>
              <a:pPr/>
              <a:t>26</a:t>
            </a:fld>
            <a:endParaRPr lang="en-US" altLang="ja-JP" dirty="0"/>
          </a:p>
        </p:txBody>
      </p:sp>
    </p:spTree>
    <p:extLst>
      <p:ext uri="{BB962C8B-B14F-4D97-AF65-F5344CB8AC3E}">
        <p14:creationId xmlns:p14="http://schemas.microsoft.com/office/powerpoint/2010/main" val="36886707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496274"/>
            <a:ext cx="4600575" cy="1536699"/>
          </a:xfrm>
        </p:spPr>
        <p:txBody>
          <a:bodyPr/>
          <a:lstStyle/>
          <a:p>
            <a:r>
              <a:rPr lang="en-US" altLang="ja-JP" b="1" dirty="0"/>
              <a:t>Basic Edition</a:t>
            </a:r>
            <a:endParaRPr lang="en-US" altLang="ja-JP" dirty="0"/>
          </a:p>
        </p:txBody>
      </p:sp>
      <p:sp>
        <p:nvSpPr>
          <p:cNvPr id="3" name="テキスト プレースホルダー 2"/>
          <p:cNvSpPr>
            <a:spLocks noGrp="1"/>
          </p:cNvSpPr>
          <p:nvPr>
            <p:ph type="body" sz="quarter" idx="11"/>
          </p:nvPr>
        </p:nvSpPr>
        <p:spPr>
          <a:xfrm>
            <a:off x="5153026" y="2857214"/>
            <a:ext cx="4581526" cy="1536699"/>
          </a:xfrm>
        </p:spPr>
        <p:txBody>
          <a:bodyPr/>
          <a:lstStyle/>
          <a:p>
            <a:r>
              <a:rPr lang="en-US" altLang="ja-JP" dirty="0"/>
              <a:t>Classic Example</a:t>
            </a:r>
            <a:endParaRPr kumimoji="1" lang="ja-JP" altLang="en-US" dirty="0"/>
          </a:p>
        </p:txBody>
      </p:sp>
      <p:sp>
        <p:nvSpPr>
          <p:cNvPr id="5" name="Freeform 2907">
            <a:extLst>
              <a:ext uri="{FF2B5EF4-FFF2-40B4-BE49-F238E27FC236}">
                <a16:creationId xmlns="" xmlns:a16="http://schemas.microsoft.com/office/drawing/2014/main"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
        <p:nvSpPr>
          <p:cNvPr id="6" name="テキスト ボックス 5">
            <a:extLst>
              <a:ext uri="{FF2B5EF4-FFF2-40B4-BE49-F238E27FC236}">
                <a16:creationId xmlns="" xmlns:a16="http://schemas.microsoft.com/office/drawing/2014/main" id="{6FEE3E88-E120-40D5-86F5-3ECBAA5EF8A5}"/>
              </a:ext>
            </a:extLst>
          </p:cNvPr>
          <p:cNvSpPr txBox="1"/>
          <p:nvPr/>
        </p:nvSpPr>
        <p:spPr>
          <a:xfrm>
            <a:off x="342900" y="4125231"/>
            <a:ext cx="4134271" cy="2585323"/>
          </a:xfrm>
          <a:prstGeom prst="rect">
            <a:avLst/>
          </a:prstGeom>
          <a:solidFill>
            <a:schemeClr val="bg1"/>
          </a:solidFill>
          <a:effectLst>
            <a:innerShdw blurRad="63500" dist="50800" dir="13500000">
              <a:prstClr val="black">
                <a:alpha val="50000"/>
              </a:prstClr>
            </a:innerShdw>
          </a:effectLst>
        </p:spPr>
        <p:txBody>
          <a:bodyPr wrap="square" rtlCol="0">
            <a:spAutoFit/>
          </a:bodyPr>
          <a:lstStyle/>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Auto-deployment: Definition</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Infrastructure as Code</a:t>
            </a:r>
          </a:p>
          <a:p>
            <a:pPr marL="342900" indent="-342900" algn="l">
              <a:buFont typeface="+mj-lt"/>
              <a:buAutoNum type="arabicPeriod"/>
            </a:pPr>
            <a:r>
              <a:rPr lang="en-US" altLang="ja-JP" sz="1800" dirty="0" err="1">
                <a:latin typeface="Fujitsu Sans" panose="020B0404060202020204" pitchFamily="34" charset="0"/>
                <a:ea typeface="Meiryo UI" panose="020B0604030504040204" pitchFamily="50" charset="-128"/>
                <a:cs typeface="Meiryo UI" panose="020B0604030504040204" pitchFamily="50" charset="-128"/>
              </a:rPr>
              <a:t>QuickStart</a:t>
            </a:r>
            <a:r>
              <a:rPr lang="en-US" altLang="ja-JP" sz="1800" dirty="0">
                <a:latin typeface="Fujitsu Sans" panose="020B0404060202020204" pitchFamily="34" charset="0"/>
                <a:ea typeface="Meiryo UI" panose="020B0604030504040204" pitchFamily="50" charset="-128"/>
                <a:cs typeface="Meiryo UI" panose="020B0604030504040204" pitchFamily="50" charset="-128"/>
              </a:rPr>
              <a:t> (Easy Installation Guide)</a:t>
            </a:r>
          </a:p>
          <a:p>
            <a:pPr marL="342900" indent="-342900" algn="l">
              <a:buFont typeface="+mj-lt"/>
              <a:buAutoNum type="arabicPeriod"/>
            </a:pPr>
            <a:r>
              <a:rPr lang="en-US" altLang="ja-JP" sz="1800" b="1" dirty="0">
                <a:latin typeface="Fujitsu Sans" panose="020B0404060202020204" pitchFamily="34" charset="0"/>
                <a:ea typeface="Meiryo UI" panose="020B0604030504040204" pitchFamily="50" charset="-128"/>
                <a:cs typeface="Meiryo UI" panose="020B0604030504040204" pitchFamily="50" charset="-128"/>
              </a:rPr>
              <a:t>Basic Edition: Classic Example</a:t>
            </a:r>
            <a:endParaRPr lang="ja-JP" altLang="en-US" sz="1800" b="1"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Basics in Writing Various Files (Based on sample codes)</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Practice Edition (Introducing Playbook Sample of each pattern)</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Introduction to Related Tools</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2719966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800" dirty="0" smtClean="0"/>
              <a:t>Configuration Diagram of What to Do with Sample Code</a:t>
            </a:r>
            <a:endParaRPr lang="ja-JP" altLang="en-US" sz="2800"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solidFill>
                  <a:schemeClr val="lt1"/>
                </a:solidFill>
                <a:latin typeface="Fujitsu Sans" panose="020B0404060202020204" pitchFamily="34" charset="0"/>
                <a:ea typeface="Roboto Black" panose="02000000000000000000" pitchFamily="2" charset="0"/>
                <a:cs typeface="Calibri" panose="020F0502020204030204" pitchFamily="34" charset="0"/>
              </a:rPr>
              <a:t>Basic Edition</a:t>
            </a:r>
            <a:endParaRPr lang="ja-JP" altLang="en-US" sz="1800" dirty="0">
              <a:solidFill>
                <a:schemeClr val="lt1"/>
              </a:solidFill>
              <a:latin typeface="Fujitsu Sans" panose="020B0404060202020204" pitchFamily="34" charset="0"/>
              <a:ea typeface="Roboto Black" panose="02000000000000000000" pitchFamily="2" charset="0"/>
              <a:cs typeface="Calibri" panose="020F0502020204030204" pitchFamily="34" charset="0"/>
            </a:endParaRPr>
          </a:p>
        </p:txBody>
      </p:sp>
      <p:sp>
        <p:nvSpPr>
          <p:cNvPr id="6" name="正方形/長方形 5"/>
          <p:cNvSpPr/>
          <p:nvPr/>
        </p:nvSpPr>
        <p:spPr bwMode="auto">
          <a:xfrm>
            <a:off x="5663823" y="1375045"/>
            <a:ext cx="3834312" cy="4347553"/>
          </a:xfrm>
          <a:prstGeom prst="rect">
            <a:avLst/>
          </a:prstGeom>
          <a:noFill/>
          <a:ln w="38100" cap="flat" cmpd="sng" algn="ctr">
            <a:solidFill>
              <a:srgbClr val="FF0000"/>
            </a:solidFill>
            <a:prstDash val="dash"/>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mj-lt"/>
              <a:ea typeface="ＭＳ Ｐゴシック" charset="-128"/>
            </a:endParaRPr>
          </a:p>
        </p:txBody>
      </p:sp>
      <p:sp>
        <p:nvSpPr>
          <p:cNvPr id="7" name="正方形/長方形 6"/>
          <p:cNvSpPr/>
          <p:nvPr/>
        </p:nvSpPr>
        <p:spPr bwMode="auto">
          <a:xfrm>
            <a:off x="441313" y="1392066"/>
            <a:ext cx="4758484" cy="4347553"/>
          </a:xfrm>
          <a:prstGeom prst="rect">
            <a:avLst/>
          </a:prstGeom>
          <a:gradFill rotWithShape="0">
            <a:gsLst>
              <a:gs pos="0">
                <a:srgbClr val="FFFFFF"/>
              </a:gs>
              <a:gs pos="100000">
                <a:srgbClr val="CACAC7"/>
              </a:gs>
            </a:gsLst>
            <a:lin ang="5400000" scaled="1"/>
          </a:gra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mj-lt"/>
              <a:ea typeface="ＭＳ Ｐゴシック" charset="-128"/>
            </a:endParaRPr>
          </a:p>
        </p:txBody>
      </p:sp>
      <p:sp>
        <p:nvSpPr>
          <p:cNvPr id="8" name="テキスト ボックス 7"/>
          <p:cNvSpPr txBox="1"/>
          <p:nvPr/>
        </p:nvSpPr>
        <p:spPr>
          <a:xfrm>
            <a:off x="441313" y="5950504"/>
            <a:ext cx="4758484"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ctr">
              <a:spcBef>
                <a:spcPct val="0"/>
              </a:spcBef>
              <a:spcAft>
                <a:spcPct val="0"/>
              </a:spcAft>
            </a:pPr>
            <a:r>
              <a:rPr lang="en-US" altLang="ja-JP" sz="16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Linux Server</a:t>
            </a:r>
            <a:endParaRPr lang="ja-JP" altLang="en-US" sz="16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5663823" y="5935042"/>
            <a:ext cx="3834313" cy="354016"/>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pPr algn="ctr" fontAlgn="ctr">
              <a:spcBef>
                <a:spcPct val="0"/>
              </a:spcBef>
              <a:spcAft>
                <a:spcPct val="0"/>
              </a:spcAft>
            </a:pPr>
            <a:r>
              <a:rPr lang="en-US" altLang="ja-JP" sz="16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On-premise/Cloud</a:t>
            </a:r>
            <a:endParaRPr lang="ja-JP" altLang="en-US" sz="16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テキスト ボックス 9"/>
          <p:cNvSpPr txBox="1"/>
          <p:nvPr/>
        </p:nvSpPr>
        <p:spPr bwMode="gray">
          <a:xfrm>
            <a:off x="1719084" y="1195267"/>
            <a:ext cx="1937983" cy="369332"/>
          </a:xfrm>
          <a:prstGeom prst="rect">
            <a:avLst/>
          </a:prstGeom>
          <a:solidFill>
            <a:schemeClr val="bg1"/>
          </a:solidFill>
          <a:ln>
            <a:noFill/>
          </a:ln>
        </p:spPr>
        <p:txBody>
          <a:bodyPr wrap="square" rtlCol="0">
            <a:spAutoFit/>
          </a:bodyPr>
          <a:lstStyle/>
          <a:p>
            <a:r>
              <a:rPr lang="en-US" altLang="ja-JP" sz="1800" b="1" u="sng" dirty="0" smtClean="0">
                <a:solidFill>
                  <a:srgbClr val="A30B1A"/>
                </a:solidFill>
                <a:latin typeface="+mj-lt"/>
                <a:ea typeface="Meiryo UI" panose="020B0604030504040204" pitchFamily="50" charset="-128"/>
              </a:rPr>
              <a:t>Control Node</a:t>
            </a:r>
            <a:endParaRPr kumimoji="1" lang="ja-JP" altLang="en-US" sz="1800" b="1" u="sng" dirty="0">
              <a:solidFill>
                <a:srgbClr val="A30B1A"/>
              </a:solidFill>
              <a:latin typeface="+mj-lt"/>
              <a:ea typeface="Meiryo UI" panose="020B0604030504040204" pitchFamily="50" charset="-128"/>
            </a:endParaRPr>
          </a:p>
        </p:txBody>
      </p:sp>
      <p:sp>
        <p:nvSpPr>
          <p:cNvPr id="11" name="正方形/長方形 10"/>
          <p:cNvSpPr/>
          <p:nvPr/>
        </p:nvSpPr>
        <p:spPr bwMode="gray">
          <a:xfrm>
            <a:off x="896223" y="2181988"/>
            <a:ext cx="1187356" cy="1131371"/>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playbook</a:t>
            </a:r>
            <a:endParaRPr kumimoji="1" lang="ja-JP" altLang="en-US" sz="1800" dirty="0" smtClean="0">
              <a:latin typeface="Fujitsu Sans" panose="020B0404060202020204" pitchFamily="34" charset="0"/>
              <a:ea typeface="Meiryo UI" panose="020B0604030504040204" pitchFamily="50" charset="-128"/>
            </a:endParaRPr>
          </a:p>
        </p:txBody>
      </p:sp>
      <p:pic>
        <p:nvPicPr>
          <p:cNvPr id="13" name="コンテンツ プレースホルダー 5" descr="画面の領域"/>
          <p:cNvPicPr>
            <a:picLocks noChangeAspect="1"/>
          </p:cNvPicPr>
          <p:nvPr/>
        </p:nvPicPr>
        <p:blipFill>
          <a:blip r:embed="rId3">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gray">
          <a:xfrm>
            <a:off x="1160891" y="2501632"/>
            <a:ext cx="658020" cy="598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正方形/長方形 13"/>
          <p:cNvSpPr/>
          <p:nvPr/>
        </p:nvSpPr>
        <p:spPr bwMode="gray">
          <a:xfrm>
            <a:off x="2629494" y="2168340"/>
            <a:ext cx="1187356" cy="1149609"/>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inventory</a:t>
            </a:r>
            <a:endParaRPr kumimoji="1" lang="ja-JP" altLang="en-US" sz="1800" dirty="0" smtClean="0">
              <a:latin typeface="Fujitsu Sans" panose="020B0404060202020204" pitchFamily="34" charset="0"/>
              <a:ea typeface="Meiryo UI" panose="020B0604030504040204" pitchFamily="50" charset="-128"/>
            </a:endParaRPr>
          </a:p>
        </p:txBody>
      </p:sp>
      <p:pic>
        <p:nvPicPr>
          <p:cNvPr id="15" name="コンテンツ プレースホルダー 5" descr="画面の領域"/>
          <p:cNvPicPr>
            <a:picLocks noChangeAspect="1"/>
          </p:cNvPicPr>
          <p:nvPr/>
        </p:nvPicPr>
        <p:blipFill>
          <a:blip r:embed="rId3">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gray">
          <a:xfrm>
            <a:off x="2894162" y="2506009"/>
            <a:ext cx="658020" cy="598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テキスト ボックス 17"/>
          <p:cNvSpPr txBox="1"/>
          <p:nvPr/>
        </p:nvSpPr>
        <p:spPr>
          <a:xfrm>
            <a:off x="2656790" y="3010172"/>
            <a:ext cx="1146412" cy="307777"/>
          </a:xfrm>
          <a:prstGeom prst="rect">
            <a:avLst/>
          </a:prstGeom>
          <a:noFill/>
        </p:spPr>
        <p:txBody>
          <a:bodyPr wrap="square" rtlCol="0">
            <a:spAutoFit/>
          </a:bodyPr>
          <a:lstStyle/>
          <a:p>
            <a:r>
              <a:rPr kumimoji="1" lang="en-US" altLang="ja-JP" dirty="0" smtClean="0">
                <a:latin typeface="Fujitsu Sans" panose="020B0404060202020204" pitchFamily="34" charset="0"/>
                <a:ea typeface="Meiryo UI" panose="020B0604030504040204" pitchFamily="50" charset="-128"/>
                <a:cs typeface="Meiryo UI" panose="020B0604030504040204" pitchFamily="50" charset="-128"/>
              </a:rPr>
              <a:t>[hosts]</a:t>
            </a:r>
            <a:endParaRPr kumimoji="1" lang="ja-JP" altLang="en-US"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21" name="テキスト ボックス 20"/>
          <p:cNvSpPr txBox="1"/>
          <p:nvPr/>
        </p:nvSpPr>
        <p:spPr bwMode="gray">
          <a:xfrm>
            <a:off x="6454157" y="1212699"/>
            <a:ext cx="1937983" cy="338554"/>
          </a:xfrm>
          <a:prstGeom prst="rect">
            <a:avLst/>
          </a:prstGeom>
          <a:solidFill>
            <a:schemeClr val="bg1"/>
          </a:solidFill>
          <a:ln>
            <a:noFill/>
          </a:ln>
        </p:spPr>
        <p:txBody>
          <a:bodyPr wrap="square" rtlCol="0">
            <a:spAutoFit/>
          </a:bodyPr>
          <a:lstStyle/>
          <a:p>
            <a:r>
              <a:rPr lang="en-US" altLang="ja-JP" sz="1600" b="1" u="sng" dirty="0" smtClean="0">
                <a:solidFill>
                  <a:srgbClr val="A30B1A"/>
                </a:solidFill>
                <a:latin typeface="+mj-lt"/>
                <a:ea typeface="Meiryo UI" panose="020B0604030504040204" pitchFamily="50" charset="-128"/>
              </a:rPr>
              <a:t>Target Node Cluster</a:t>
            </a:r>
            <a:endParaRPr kumimoji="1" lang="ja-JP" altLang="en-US" sz="1600" b="1" u="sng" dirty="0">
              <a:solidFill>
                <a:srgbClr val="A30B1A"/>
              </a:solidFill>
              <a:latin typeface="+mj-lt"/>
              <a:ea typeface="Meiryo UI" panose="020B0604030504040204" pitchFamily="50" charset="-128"/>
            </a:endParaRPr>
          </a:p>
        </p:txBody>
      </p:sp>
      <p:sp>
        <p:nvSpPr>
          <p:cNvPr id="23" name="正方形/長方形 22"/>
          <p:cNvSpPr/>
          <p:nvPr/>
        </p:nvSpPr>
        <p:spPr bwMode="auto">
          <a:xfrm>
            <a:off x="5933993" y="1746564"/>
            <a:ext cx="3248699" cy="3735330"/>
          </a:xfrm>
          <a:prstGeom prst="rect">
            <a:avLst/>
          </a:prstGeom>
          <a:gradFill rotWithShape="0">
            <a:gsLst>
              <a:gs pos="0">
                <a:srgbClr val="FFFFFF"/>
              </a:gs>
              <a:gs pos="100000">
                <a:srgbClr val="CACAC7"/>
              </a:gs>
            </a:gsLst>
            <a:lin ang="5400000" scaled="1"/>
          </a:gra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mj-lt"/>
              <a:ea typeface="ＭＳ Ｐゴシック" charset="-128"/>
            </a:endParaRPr>
          </a:p>
        </p:txBody>
      </p:sp>
      <p:sp>
        <p:nvSpPr>
          <p:cNvPr id="24" name="テキスト ボックス 23"/>
          <p:cNvSpPr txBox="1"/>
          <p:nvPr/>
        </p:nvSpPr>
        <p:spPr>
          <a:xfrm>
            <a:off x="6131021" y="5020229"/>
            <a:ext cx="2854640" cy="461665"/>
          </a:xfrm>
          <a:prstGeom prst="rect">
            <a:avLst/>
          </a:prstGeom>
          <a:noFill/>
        </p:spPr>
        <p:txBody>
          <a:bodyPr wrap="square" rtlCol="0">
            <a:spAutoFit/>
          </a:bodyPr>
          <a:lstStyle/>
          <a:p>
            <a:r>
              <a:rPr kumimoji="1" lang="en-US" altLang="ja-JP" sz="2400" b="1" dirty="0" err="1" smtClean="0">
                <a:latin typeface="Fujitsu Sans" panose="020B0404060202020204" pitchFamily="34" charset="0"/>
                <a:ea typeface="Meiryo UI" panose="020B0604030504040204" pitchFamily="50" charset="-128"/>
                <a:cs typeface="Meiryo UI" panose="020B0604030504040204" pitchFamily="50" charset="-128"/>
              </a:rPr>
              <a:t>Sample_servers</a:t>
            </a:r>
            <a:endParaRPr kumimoji="1" lang="ja-JP" altLang="en-US" sz="2400" b="1"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25" name="テキスト ボックス 24"/>
          <p:cNvSpPr txBox="1"/>
          <p:nvPr/>
        </p:nvSpPr>
        <p:spPr bwMode="gray">
          <a:xfrm>
            <a:off x="6589350" y="1564599"/>
            <a:ext cx="1937983" cy="369332"/>
          </a:xfrm>
          <a:prstGeom prst="rect">
            <a:avLst/>
          </a:prstGeom>
          <a:solidFill>
            <a:schemeClr val="bg1"/>
          </a:solidFill>
          <a:ln>
            <a:noFill/>
          </a:ln>
        </p:spPr>
        <p:txBody>
          <a:bodyPr wrap="square" rtlCol="0">
            <a:spAutoFit/>
          </a:bodyPr>
          <a:lstStyle/>
          <a:p>
            <a:r>
              <a:rPr lang="en-US" altLang="ja-JP" sz="1800" b="1" u="sng" dirty="0" smtClean="0">
                <a:solidFill>
                  <a:srgbClr val="A30B1A"/>
                </a:solidFill>
                <a:latin typeface="+mj-lt"/>
                <a:ea typeface="Meiryo UI" panose="020B0604030504040204" pitchFamily="50" charset="-128"/>
              </a:rPr>
              <a:t>Target Node</a:t>
            </a:r>
            <a:endParaRPr kumimoji="1" lang="ja-JP" altLang="en-US" sz="1800" b="1" u="sng" dirty="0">
              <a:solidFill>
                <a:srgbClr val="A30B1A"/>
              </a:solidFill>
              <a:latin typeface="+mj-lt"/>
              <a:ea typeface="Meiryo UI" panose="020B0604030504040204" pitchFamily="50" charset="-128"/>
            </a:endParaRPr>
          </a:p>
        </p:txBody>
      </p:sp>
      <p:cxnSp>
        <p:nvCxnSpPr>
          <p:cNvPr id="37" name="直線矢印コネクタ 83"/>
          <p:cNvCxnSpPr>
            <a:stCxn id="11" idx="3"/>
            <a:endCxn id="14" idx="1"/>
          </p:cNvCxnSpPr>
          <p:nvPr/>
        </p:nvCxnSpPr>
        <p:spPr bwMode="auto">
          <a:xfrm flipV="1">
            <a:off x="2083579" y="2743145"/>
            <a:ext cx="545915" cy="4529"/>
          </a:xfrm>
          <a:prstGeom prst="bentConnector3">
            <a:avLst>
              <a:gd name="adj1" fmla="val 50000"/>
            </a:avLst>
          </a:prstGeom>
          <a:gradFill rotWithShape="0">
            <a:gsLst>
              <a:gs pos="0">
                <a:srgbClr val="FFFFFF"/>
              </a:gs>
              <a:gs pos="100000">
                <a:srgbClr val="CACAC7"/>
              </a:gs>
            </a:gsLst>
            <a:lin ang="5400000" scaled="1"/>
          </a:gradFill>
          <a:ln w="38100" cap="flat" cmpd="sng" algn="ctr">
            <a:solidFill>
              <a:schemeClr val="tx1"/>
            </a:solidFill>
            <a:prstDash val="sysDash"/>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9" name="角丸四角形 38"/>
          <p:cNvSpPr/>
          <p:nvPr/>
        </p:nvSpPr>
        <p:spPr bwMode="gray">
          <a:xfrm>
            <a:off x="4346548" y="1704307"/>
            <a:ext cx="593946" cy="3777587"/>
          </a:xfrm>
          <a:prstGeom prst="round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pic>
        <p:nvPicPr>
          <p:cNvPr id="40" name="図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42244" y="1842663"/>
            <a:ext cx="402554" cy="487336"/>
          </a:xfrm>
          <a:prstGeom prst="rect">
            <a:avLst/>
          </a:prstGeom>
        </p:spPr>
      </p:pic>
      <p:sp>
        <p:nvSpPr>
          <p:cNvPr id="41" name="テキスト ボックス 40"/>
          <p:cNvSpPr txBox="1"/>
          <p:nvPr/>
        </p:nvSpPr>
        <p:spPr>
          <a:xfrm>
            <a:off x="827982" y="3010172"/>
            <a:ext cx="1460313" cy="307777"/>
          </a:xfrm>
          <a:prstGeom prst="rect">
            <a:avLst/>
          </a:prstGeom>
          <a:noFill/>
        </p:spPr>
        <p:txBody>
          <a:bodyPr wrap="square" rtlCol="0">
            <a:spAutoFit/>
          </a:bodyPr>
          <a:lstStyle/>
          <a:p>
            <a:pPr algn="l"/>
            <a:r>
              <a:rPr kumimoji="1" lang="en-US" altLang="ja-JP" dirty="0" smtClean="0">
                <a:latin typeface="Fujitsu Sans" panose="020B0404060202020204" pitchFamily="34" charset="0"/>
                <a:ea typeface="Meiryo UI" panose="020B0604030504040204" pitchFamily="50" charset="-128"/>
                <a:cs typeface="Meiryo UI" panose="020B0604030504040204" pitchFamily="50" charset="-128"/>
              </a:rPr>
              <a:t>[</a:t>
            </a:r>
            <a:r>
              <a:rPr kumimoji="1" lang="en-US" altLang="ja-JP" dirty="0" err="1" smtClean="0">
                <a:latin typeface="Fujitsu Sans" panose="020B0404060202020204" pitchFamily="34" charset="0"/>
                <a:ea typeface="Meiryo UI" panose="020B0604030504040204" pitchFamily="50" charset="-128"/>
                <a:cs typeface="Meiryo UI" panose="020B0604030504040204" pitchFamily="50" charset="-128"/>
              </a:rPr>
              <a:t>playbook.yml</a:t>
            </a:r>
            <a:r>
              <a:rPr kumimoji="1" lang="en-US" altLang="ja-JP" dirty="0" smtClean="0">
                <a:latin typeface="Fujitsu Sans" panose="020B0404060202020204" pitchFamily="34" charset="0"/>
                <a:ea typeface="Meiryo UI" panose="020B0604030504040204" pitchFamily="50" charset="-128"/>
                <a:cs typeface="Meiryo UI" panose="020B0604030504040204" pitchFamily="50" charset="-128"/>
              </a:rPr>
              <a:t>]</a:t>
            </a:r>
            <a:endParaRPr kumimoji="1" lang="ja-JP" altLang="en-US"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43" name="角丸四角形 42"/>
          <p:cNvSpPr/>
          <p:nvPr/>
        </p:nvSpPr>
        <p:spPr bwMode="gray">
          <a:xfrm>
            <a:off x="696036" y="1892151"/>
            <a:ext cx="3411940" cy="2862729"/>
          </a:xfrm>
          <a:prstGeom prst="roundRect">
            <a:avLst/>
          </a:prstGeom>
          <a:no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45" name="テキスト ボックス 44"/>
          <p:cNvSpPr txBox="1"/>
          <p:nvPr/>
        </p:nvSpPr>
        <p:spPr bwMode="gray">
          <a:xfrm>
            <a:off x="1665031" y="1716999"/>
            <a:ext cx="1448403" cy="369332"/>
          </a:xfrm>
          <a:prstGeom prst="rect">
            <a:avLst/>
          </a:prstGeom>
          <a:solidFill>
            <a:schemeClr val="bg1"/>
          </a:solidFill>
          <a:ln>
            <a:noFill/>
          </a:ln>
        </p:spPr>
        <p:txBody>
          <a:bodyPr wrap="square" rtlCol="0">
            <a:spAutoFit/>
          </a:bodyPr>
          <a:lstStyle/>
          <a:p>
            <a:r>
              <a:rPr kumimoji="1" lang="en-US" altLang="ja-JP" sz="1800" b="1" u="sng" dirty="0" smtClean="0">
                <a:solidFill>
                  <a:srgbClr val="A30B1A"/>
                </a:solidFill>
                <a:latin typeface="+mj-lt"/>
                <a:ea typeface="Meiryo UI" panose="020B0604030504040204" pitchFamily="50" charset="-128"/>
              </a:rPr>
              <a:t>sample01</a:t>
            </a:r>
            <a:endParaRPr kumimoji="1" lang="ja-JP" altLang="en-US" sz="1800" b="1" u="sng" dirty="0">
              <a:solidFill>
                <a:srgbClr val="A30B1A"/>
              </a:solidFill>
              <a:latin typeface="+mj-lt"/>
              <a:ea typeface="Meiryo UI" panose="020B0604030504040204" pitchFamily="50" charset="-128"/>
            </a:endParaRPr>
          </a:p>
        </p:txBody>
      </p:sp>
      <p:sp>
        <p:nvSpPr>
          <p:cNvPr id="47" name="テキスト ボックス 46"/>
          <p:cNvSpPr txBox="1"/>
          <p:nvPr/>
        </p:nvSpPr>
        <p:spPr>
          <a:xfrm>
            <a:off x="6256568" y="2098041"/>
            <a:ext cx="665564" cy="307777"/>
          </a:xfrm>
          <a:prstGeom prst="rect">
            <a:avLst/>
          </a:prstGeom>
          <a:noFill/>
        </p:spPr>
        <p:txBody>
          <a:bodyPr wrap="square" rtlCol="0">
            <a:spAutoFit/>
          </a:bodyPr>
          <a:lstStyle/>
          <a:p>
            <a:pPr algn="l"/>
            <a:r>
              <a:rPr kumimoji="1" lang="en-US" altLang="ja-JP" dirty="0" smtClean="0">
                <a:latin typeface="Fujitsu Sans" panose="020B0404060202020204" pitchFamily="34" charset="0"/>
                <a:ea typeface="Meiryo UI" panose="020B0604030504040204" pitchFamily="50" charset="-128"/>
                <a:cs typeface="Meiryo UI" panose="020B0604030504040204" pitchFamily="50" charset="-128"/>
              </a:rPr>
              <a:t>/</a:t>
            </a:r>
            <a:r>
              <a:rPr kumimoji="1" lang="en-US" altLang="ja-JP" dirty="0" err="1" smtClean="0">
                <a:latin typeface="Fujitsu Sans" panose="020B0404060202020204" pitchFamily="34" charset="0"/>
                <a:ea typeface="Meiryo UI" panose="020B0604030504040204" pitchFamily="50" charset="-128"/>
                <a:cs typeface="Meiryo UI" panose="020B0604030504040204" pitchFamily="50" charset="-128"/>
              </a:rPr>
              <a:t>tmp</a:t>
            </a:r>
            <a:endParaRPr kumimoji="1" lang="ja-JP" altLang="en-US" dirty="0" err="1" smtClean="0">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34" name="直線矢印コネクタ 83"/>
          <p:cNvCxnSpPr>
            <a:stCxn id="14" idx="3"/>
          </p:cNvCxnSpPr>
          <p:nvPr/>
        </p:nvCxnSpPr>
        <p:spPr bwMode="auto">
          <a:xfrm flipV="1">
            <a:off x="3816850" y="2554020"/>
            <a:ext cx="2637307" cy="189125"/>
          </a:xfrm>
          <a:prstGeom prst="bentConnector3">
            <a:avLst>
              <a:gd name="adj1" fmla="val 31508"/>
            </a:avLst>
          </a:prstGeom>
          <a:gradFill rotWithShape="0">
            <a:gsLst>
              <a:gs pos="0">
                <a:srgbClr val="FFFFFF"/>
              </a:gs>
              <a:gs pos="100000">
                <a:srgbClr val="CACAC7"/>
              </a:gs>
            </a:gsLst>
            <a:lin ang="5400000" scaled="1"/>
          </a:gradFill>
          <a:ln w="38100" cap="flat" cmpd="sng" algn="ctr">
            <a:solidFill>
              <a:schemeClr val="tx1"/>
            </a:solidFill>
            <a:prstDash val="sysDash"/>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9" name="テキスト ボックス 48"/>
          <p:cNvSpPr txBox="1"/>
          <p:nvPr/>
        </p:nvSpPr>
        <p:spPr>
          <a:xfrm>
            <a:off x="6865165" y="2400132"/>
            <a:ext cx="879379" cy="307777"/>
          </a:xfrm>
          <a:prstGeom prst="rect">
            <a:avLst/>
          </a:prstGeom>
          <a:noFill/>
        </p:spPr>
        <p:txBody>
          <a:bodyPr wrap="square" rtlCol="0">
            <a:spAutoFit/>
          </a:bodyPr>
          <a:lstStyle/>
          <a:p>
            <a:pPr algn="l"/>
            <a:r>
              <a:rPr kumimoji="1" lang="en-US" altLang="ja-JP" dirty="0" smtClean="0">
                <a:latin typeface="Fujitsu Sans" panose="020B0404060202020204" pitchFamily="34" charset="0"/>
                <a:ea typeface="Meiryo UI" panose="020B0604030504040204" pitchFamily="50" charset="-128"/>
                <a:cs typeface="Meiryo UI" panose="020B0604030504040204" pitchFamily="50" charset="-128"/>
              </a:rPr>
              <a:t>sample</a:t>
            </a:r>
            <a:endParaRPr kumimoji="1" lang="ja-JP" altLang="en-US" dirty="0" err="1" smtClean="0">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51" name="カギ線コネクタ 50"/>
          <p:cNvCxnSpPr>
            <a:stCxn id="47" idx="2"/>
            <a:endCxn id="49" idx="1"/>
          </p:cNvCxnSpPr>
          <p:nvPr/>
        </p:nvCxnSpPr>
        <p:spPr bwMode="auto">
          <a:xfrm rot="16200000" flipH="1">
            <a:off x="6653156" y="2342011"/>
            <a:ext cx="148203" cy="275815"/>
          </a:xfrm>
          <a:prstGeom prst="bentConnector2">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57" name="四角形吹き出し 56"/>
          <p:cNvSpPr/>
          <p:nvPr/>
        </p:nvSpPr>
        <p:spPr bwMode="gray">
          <a:xfrm>
            <a:off x="7896946" y="2351719"/>
            <a:ext cx="1509750" cy="467689"/>
          </a:xfrm>
          <a:prstGeom prst="wedgeRectCallout">
            <a:avLst>
              <a:gd name="adj1" fmla="val -68024"/>
              <a:gd name="adj2" fmla="val -3658"/>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dirty="0" smtClean="0">
                <a:latin typeface="Fujitsu Sans" panose="020B0404060202020204" pitchFamily="34" charset="0"/>
                <a:ea typeface="Meiryo UI" panose="020B0604030504040204" pitchFamily="50" charset="-128"/>
              </a:rPr>
              <a:t>[task]</a:t>
            </a:r>
            <a:br>
              <a:rPr kumimoji="1" lang="en-US" altLang="ja-JP" dirty="0" smtClean="0">
                <a:latin typeface="Fujitsu Sans" panose="020B0404060202020204" pitchFamily="34" charset="0"/>
                <a:ea typeface="Meiryo UI" panose="020B0604030504040204" pitchFamily="50" charset="-128"/>
              </a:rPr>
            </a:br>
            <a:r>
              <a:rPr lang="ja-JP" altLang="en-US" dirty="0" smtClean="0">
                <a:latin typeface="Fujitsu Sans" panose="020B0404060202020204" pitchFamily="34" charset="0"/>
                <a:ea typeface="Meiryo UI" panose="020B0604030504040204" pitchFamily="50" charset="-128"/>
              </a:rPr>
              <a:t> </a:t>
            </a:r>
            <a:r>
              <a:rPr kumimoji="1" lang="en-US" altLang="ja-JP" dirty="0" smtClean="0">
                <a:latin typeface="Fujitsu Sans" panose="020B0404060202020204" pitchFamily="34" charset="0"/>
                <a:ea typeface="Meiryo UI" panose="020B0604030504040204" pitchFamily="50" charset="-128"/>
              </a:rPr>
              <a:t>create</a:t>
            </a:r>
            <a:r>
              <a:rPr kumimoji="1" lang="ja-JP" altLang="en-US" dirty="0" smtClean="0">
                <a:latin typeface="Fujitsu Sans" panose="020B0404060202020204" pitchFamily="34" charset="0"/>
                <a:ea typeface="Meiryo UI" panose="020B0604030504040204" pitchFamily="50" charset="-128"/>
              </a:rPr>
              <a:t> </a:t>
            </a:r>
            <a:r>
              <a:rPr kumimoji="1" lang="en-US" altLang="ja-JP" dirty="0" smtClean="0">
                <a:latin typeface="Fujitsu Sans" panose="020B0404060202020204" pitchFamily="34" charset="0"/>
                <a:ea typeface="Meiryo UI" panose="020B0604030504040204" pitchFamily="50" charset="-128"/>
              </a:rPr>
              <a:t>directory</a:t>
            </a:r>
            <a:endParaRPr kumimoji="1" lang="ja-JP" altLang="en-US" dirty="0" smtClean="0">
              <a:latin typeface="Fujitsu Sans" panose="020B0404060202020204" pitchFamily="34" charset="0"/>
              <a:ea typeface="Meiryo UI" panose="020B0604030504040204" pitchFamily="50" charset="-128"/>
            </a:endParaRPr>
          </a:p>
        </p:txBody>
      </p:sp>
      <p:sp>
        <p:nvSpPr>
          <p:cNvPr id="58" name="メモ 57"/>
          <p:cNvSpPr/>
          <p:nvPr/>
        </p:nvSpPr>
        <p:spPr bwMode="gray">
          <a:xfrm>
            <a:off x="906114" y="3478209"/>
            <a:ext cx="1177465" cy="634681"/>
          </a:xfrm>
          <a:prstGeom prst="foldedCorner">
            <a:avLst>
              <a:gd name="adj" fmla="val 22223"/>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kumimoji="1" lang="en-US" altLang="ja-JP" sz="1600" dirty="0" smtClean="0">
                <a:latin typeface="Fujitsu Sans" panose="020B0404060202020204" pitchFamily="34" charset="0"/>
                <a:ea typeface="Meiryo UI" panose="020B0604030504040204" pitchFamily="50" charset="-128"/>
              </a:rPr>
              <a:t>readme.txt</a:t>
            </a:r>
            <a:endParaRPr kumimoji="1" lang="ja-JP" altLang="en-US" sz="1600" dirty="0" smtClean="0">
              <a:latin typeface="Fujitsu Sans" panose="020B0404060202020204" pitchFamily="34" charset="0"/>
              <a:ea typeface="Meiryo UI" panose="020B0604030504040204" pitchFamily="50" charset="-128"/>
            </a:endParaRPr>
          </a:p>
        </p:txBody>
      </p:sp>
      <p:sp>
        <p:nvSpPr>
          <p:cNvPr id="59" name="メモ 58"/>
          <p:cNvSpPr/>
          <p:nvPr/>
        </p:nvSpPr>
        <p:spPr bwMode="gray">
          <a:xfrm>
            <a:off x="7580979" y="3355377"/>
            <a:ext cx="1177465" cy="634681"/>
          </a:xfrm>
          <a:prstGeom prst="foldedCorner">
            <a:avLst>
              <a:gd name="adj" fmla="val 22223"/>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kumimoji="1" lang="en-US" altLang="ja-JP" sz="1600" dirty="0" smtClean="0">
                <a:latin typeface="Fujitsu Sans" panose="020B0404060202020204" pitchFamily="34" charset="0"/>
                <a:ea typeface="Meiryo UI" panose="020B0604030504040204" pitchFamily="50" charset="-128"/>
              </a:rPr>
              <a:t>readme.txt</a:t>
            </a:r>
            <a:endParaRPr kumimoji="1" lang="ja-JP" altLang="en-US" sz="1600" dirty="0" smtClean="0">
              <a:latin typeface="Fujitsu Sans" panose="020B0404060202020204" pitchFamily="34" charset="0"/>
              <a:ea typeface="Meiryo UI" panose="020B0604030504040204" pitchFamily="50" charset="-128"/>
            </a:endParaRPr>
          </a:p>
        </p:txBody>
      </p:sp>
      <p:cxnSp>
        <p:nvCxnSpPr>
          <p:cNvPr id="60" name="カギ線コネクタ 59"/>
          <p:cNvCxnSpPr>
            <a:stCxn id="49" idx="2"/>
            <a:endCxn id="59" idx="1"/>
          </p:cNvCxnSpPr>
          <p:nvPr/>
        </p:nvCxnSpPr>
        <p:spPr bwMode="auto">
          <a:xfrm rot="16200000" flipH="1">
            <a:off x="6960513" y="3052251"/>
            <a:ext cx="964809" cy="276124"/>
          </a:xfrm>
          <a:prstGeom prst="bentConnector2">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63" name="四角形吹き出し 62"/>
          <p:cNvSpPr/>
          <p:nvPr/>
        </p:nvSpPr>
        <p:spPr bwMode="gray">
          <a:xfrm>
            <a:off x="6848433" y="4287191"/>
            <a:ext cx="1419815" cy="467689"/>
          </a:xfrm>
          <a:prstGeom prst="wedgeRectCallout">
            <a:avLst>
              <a:gd name="adj1" fmla="val -7910"/>
              <a:gd name="adj2" fmla="val -123139"/>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dirty="0" smtClean="0">
                <a:latin typeface="Fujitsu Sans" panose="020B0404060202020204" pitchFamily="34" charset="0"/>
                <a:ea typeface="Meiryo UI" panose="020B0604030504040204" pitchFamily="50" charset="-128"/>
              </a:rPr>
              <a:t>[task]</a:t>
            </a:r>
            <a:br>
              <a:rPr kumimoji="1" lang="en-US" altLang="ja-JP" dirty="0" smtClean="0">
                <a:latin typeface="Fujitsu Sans" panose="020B0404060202020204" pitchFamily="34" charset="0"/>
                <a:ea typeface="Meiryo UI" panose="020B0604030504040204" pitchFamily="50" charset="-128"/>
              </a:rPr>
            </a:br>
            <a:r>
              <a:rPr lang="ja-JP" altLang="en-US" dirty="0" smtClean="0">
                <a:latin typeface="Fujitsu Sans" panose="020B0404060202020204" pitchFamily="34" charset="0"/>
                <a:ea typeface="Meiryo UI" panose="020B0604030504040204" pitchFamily="50" charset="-128"/>
              </a:rPr>
              <a:t> </a:t>
            </a:r>
            <a:r>
              <a:rPr lang="en-US" altLang="ja-JP" dirty="0">
                <a:latin typeface="Fujitsu Sans" panose="020B0404060202020204" pitchFamily="34" charset="0"/>
                <a:ea typeface="Meiryo UI" panose="020B0604030504040204" pitchFamily="50" charset="-128"/>
              </a:rPr>
              <a:t>copy file</a:t>
            </a:r>
            <a:endParaRPr kumimoji="1" lang="ja-JP" altLang="en-US" dirty="0" smtClean="0">
              <a:latin typeface="Fujitsu Sans" panose="020B0404060202020204" pitchFamily="34" charset="0"/>
              <a:ea typeface="Meiryo UI" panose="020B0604030504040204" pitchFamily="50" charset="-128"/>
            </a:endParaRPr>
          </a:p>
        </p:txBody>
      </p:sp>
      <p:cxnSp>
        <p:nvCxnSpPr>
          <p:cNvPr id="64" name="直線矢印コネクタ 83"/>
          <p:cNvCxnSpPr>
            <a:stCxn id="58" idx="3"/>
          </p:cNvCxnSpPr>
          <p:nvPr/>
        </p:nvCxnSpPr>
        <p:spPr bwMode="auto">
          <a:xfrm>
            <a:off x="2083579" y="3795550"/>
            <a:ext cx="5474761" cy="12700"/>
          </a:xfrm>
          <a:prstGeom prst="straightConnector1">
            <a:avLst/>
          </a:prstGeom>
          <a:gradFill rotWithShape="0">
            <a:gsLst>
              <a:gs pos="0">
                <a:srgbClr val="FFFFFF"/>
              </a:gs>
              <a:gs pos="100000">
                <a:srgbClr val="CACAC7"/>
              </a:gs>
            </a:gsLst>
            <a:lin ang="5400000" scaled="1"/>
          </a:gradFill>
          <a:ln w="38100" cap="flat" cmpd="sng" algn="ctr">
            <a:solidFill>
              <a:schemeClr val="tx1"/>
            </a:solidFill>
            <a:prstDash val="sysDash"/>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2" name="スライド番号プレースホルダー 11"/>
          <p:cNvSpPr>
            <a:spLocks noGrp="1"/>
          </p:cNvSpPr>
          <p:nvPr>
            <p:ph type="sldNum" sz="quarter" idx="10"/>
          </p:nvPr>
        </p:nvSpPr>
        <p:spPr/>
        <p:txBody>
          <a:bodyPr/>
          <a:lstStyle/>
          <a:p>
            <a:r>
              <a:rPr lang="en-US" altLang="ja-JP" smtClean="0"/>
              <a:t>PAGE    </a:t>
            </a:r>
            <a:fld id="{08DF107D-060D-43D3-997D-8A34C269D30F}" type="slidenum">
              <a:rPr lang="en-US" altLang="ja-JP" smtClean="0"/>
              <a:pPr/>
              <a:t>28</a:t>
            </a:fld>
            <a:endParaRPr lang="en-US" altLang="ja-JP" dirty="0"/>
          </a:p>
        </p:txBody>
      </p:sp>
    </p:spTree>
    <p:extLst>
      <p:ext uri="{BB962C8B-B14F-4D97-AF65-F5344CB8AC3E}">
        <p14:creationId xmlns:p14="http://schemas.microsoft.com/office/powerpoint/2010/main" val="312033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0935" y="269564"/>
            <a:ext cx="8383587" cy="393700"/>
          </a:xfrm>
        </p:spPr>
        <p:txBody>
          <a:bodyPr/>
          <a:lstStyle/>
          <a:p>
            <a:r>
              <a:rPr lang="en-US" altLang="ja-JP" dirty="0"/>
              <a:t>About </a:t>
            </a:r>
            <a:r>
              <a:rPr lang="en-US" altLang="ja-JP" b="1" dirty="0"/>
              <a:t>Automated Deployment Primer</a:t>
            </a:r>
            <a:br>
              <a:rPr lang="en-US" altLang="ja-JP" b="1" dirty="0"/>
            </a:br>
            <a:r>
              <a:rPr lang="en-US" altLang="ja-JP" b="1" dirty="0"/>
              <a:t>(with Ansible)</a:t>
            </a:r>
            <a:endParaRPr kumimoji="1" lang="ja-JP" altLang="en-US" dirty="0"/>
          </a:p>
        </p:txBody>
      </p:sp>
      <p:sp>
        <p:nvSpPr>
          <p:cNvPr id="36" name="テキスト ボックス 35">
            <a:extLst>
              <a:ext uri="{FF2B5EF4-FFF2-40B4-BE49-F238E27FC236}">
                <a16:creationId xmlns="" xmlns:a16="http://schemas.microsoft.com/office/drawing/2014/main" id="{1F882247-613C-4186-B645-24E77B456C4F}"/>
              </a:ext>
            </a:extLst>
          </p:cNvPr>
          <p:cNvSpPr txBox="1"/>
          <p:nvPr/>
        </p:nvSpPr>
        <p:spPr>
          <a:xfrm>
            <a:off x="335668" y="1042900"/>
            <a:ext cx="3289110" cy="584775"/>
          </a:xfrm>
          <a:prstGeom prst="rect">
            <a:avLst/>
          </a:prstGeom>
          <a:noFill/>
        </p:spPr>
        <p:txBody>
          <a:bodyPr wrap="square" rtlCol="0">
            <a:spAutoFit/>
          </a:bodyPr>
          <a:lstStyle/>
          <a:p>
            <a:pPr algn="l"/>
            <a:r>
              <a:rPr kumimoji="1" lang="en-US" altLang="ja-JP" sz="3200" b="1" dirty="0">
                <a:solidFill>
                  <a:schemeClr val="tx1">
                    <a:lumMod val="85000"/>
                    <a:lumOff val="15000"/>
                  </a:schemeClr>
                </a:solidFill>
                <a:latin typeface="Fujitsu Sans" panose="020B0404060202020204" pitchFamily="34" charset="0"/>
                <a:ea typeface="Meiryo UI" panose="020B0604030504040204" pitchFamily="50" charset="-128"/>
                <a:cs typeface="Meiryo UI" panose="020B0604030504040204" pitchFamily="50" charset="-128"/>
              </a:rPr>
              <a:t>Abstract</a:t>
            </a:r>
            <a:endParaRPr kumimoji="1" lang="ja-JP" altLang="en-US" sz="3200" b="1" dirty="0">
              <a:solidFill>
                <a:schemeClr val="tx1">
                  <a:lumMod val="85000"/>
                  <a:lumOff val="15000"/>
                </a:schemeClr>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37" name="テキスト ボックス 36">
            <a:extLst>
              <a:ext uri="{FF2B5EF4-FFF2-40B4-BE49-F238E27FC236}">
                <a16:creationId xmlns="" xmlns:a16="http://schemas.microsoft.com/office/drawing/2014/main" id="{51BF9551-0AD7-46DD-9705-6F6FA2CFA73D}"/>
              </a:ext>
            </a:extLst>
          </p:cNvPr>
          <p:cNvSpPr txBox="1"/>
          <p:nvPr/>
        </p:nvSpPr>
        <p:spPr>
          <a:xfrm>
            <a:off x="5265412" y="1057878"/>
            <a:ext cx="3289110" cy="584775"/>
          </a:xfrm>
          <a:prstGeom prst="rect">
            <a:avLst/>
          </a:prstGeom>
          <a:noFill/>
        </p:spPr>
        <p:txBody>
          <a:bodyPr wrap="square" rtlCol="0">
            <a:spAutoFit/>
          </a:bodyPr>
          <a:lstStyle/>
          <a:p>
            <a:pPr algn="l"/>
            <a:r>
              <a:rPr kumimoji="1" lang="en-US" altLang="ja-JP" sz="3200" b="1" dirty="0" smtClean="0">
                <a:solidFill>
                  <a:schemeClr val="tx1">
                    <a:lumMod val="85000"/>
                    <a:lumOff val="15000"/>
                  </a:schemeClr>
                </a:solidFill>
                <a:latin typeface="Fujitsu Sans" panose="020B0404060202020204" pitchFamily="34" charset="0"/>
                <a:ea typeface="Meiryo UI" panose="020B0604030504040204" pitchFamily="50" charset="-128"/>
                <a:cs typeface="Meiryo UI" panose="020B0604030504040204" pitchFamily="50" charset="-128"/>
              </a:rPr>
              <a:t>Prerequisite</a:t>
            </a:r>
            <a:endParaRPr kumimoji="1" lang="ja-JP" altLang="en-US" sz="3200" b="1" dirty="0">
              <a:solidFill>
                <a:schemeClr val="tx1">
                  <a:lumMod val="85000"/>
                  <a:lumOff val="15000"/>
                </a:schemeClr>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40" name="テキスト ボックス 39">
            <a:extLst>
              <a:ext uri="{FF2B5EF4-FFF2-40B4-BE49-F238E27FC236}">
                <a16:creationId xmlns="" xmlns:a16="http://schemas.microsoft.com/office/drawing/2014/main" id="{40ACA77A-5DD4-49CA-96CF-F1388E38A48C}"/>
              </a:ext>
            </a:extLst>
          </p:cNvPr>
          <p:cNvSpPr txBox="1"/>
          <p:nvPr/>
        </p:nvSpPr>
        <p:spPr>
          <a:xfrm>
            <a:off x="359795" y="1498013"/>
            <a:ext cx="3916907" cy="1384995"/>
          </a:xfrm>
          <a:prstGeom prst="rect">
            <a:avLst/>
          </a:prstGeom>
          <a:noFill/>
        </p:spPr>
        <p:txBody>
          <a:bodyPr wrap="square" rtlCol="0">
            <a:spAutoFit/>
          </a:bodyPr>
          <a:lstStyle/>
          <a:p>
            <a:pPr algn="l"/>
            <a:r>
              <a:rPr kumimoji="1" lang="en-US" altLang="ja-JP" b="1" dirty="0">
                <a:solidFill>
                  <a:schemeClr val="accent2">
                    <a:lumMod val="60000"/>
                    <a:lumOff val="40000"/>
                  </a:schemeClr>
                </a:solidFill>
                <a:latin typeface="Fujitsu Sans" panose="020B0404060202020204" pitchFamily="34" charset="0"/>
                <a:ea typeface="Meiryo UI" panose="020B0604030504040204" pitchFamily="50" charset="-128"/>
                <a:cs typeface="Meiryo UI" panose="020B0604030504040204" pitchFamily="50" charset="-128"/>
              </a:rPr>
              <a:t>- TO LEARN ABOUT </a:t>
            </a:r>
            <a:r>
              <a:rPr lang="en-US" altLang="ja-JP" b="1" dirty="0">
                <a:solidFill>
                  <a:schemeClr val="accent2">
                    <a:lumMod val="60000"/>
                    <a:lumOff val="40000"/>
                  </a:schemeClr>
                </a:solidFill>
                <a:latin typeface="Fujitsu Sans" panose="020B0404060202020204" pitchFamily="34" charset="0"/>
                <a:ea typeface="Meiryo UI" panose="020B0604030504040204" pitchFamily="50" charset="-128"/>
                <a:cs typeface="Meiryo UI" panose="020B0604030504040204" pitchFamily="50" charset="-128"/>
              </a:rPr>
              <a:t>Automated Deployment </a:t>
            </a:r>
            <a:endParaRPr kumimoji="1" lang="en-US" altLang="ja-JP" b="1" dirty="0">
              <a:solidFill>
                <a:schemeClr val="accent2">
                  <a:lumMod val="60000"/>
                  <a:lumOff val="40000"/>
                </a:schemeClr>
              </a:solidFill>
              <a:latin typeface="Fujitsu Sans" panose="020B0404060202020204" pitchFamily="34" charset="0"/>
              <a:ea typeface="Meiryo UI" panose="020B0604030504040204" pitchFamily="50" charset="-128"/>
              <a:cs typeface="Meiryo UI" panose="020B0604030504040204" pitchFamily="50" charset="-128"/>
            </a:endParaRPr>
          </a:p>
          <a:p>
            <a:pPr algn="l"/>
            <a:r>
              <a:rPr lang="en-US" altLang="ja-JP" b="1" dirty="0">
                <a:solidFill>
                  <a:schemeClr val="accent2">
                    <a:lumMod val="60000"/>
                    <a:lumOff val="40000"/>
                  </a:schemeClr>
                </a:solidFill>
                <a:latin typeface="Fujitsu Sans" panose="020B0404060202020204" pitchFamily="34" charset="0"/>
                <a:ea typeface="Meiryo UI" panose="020B0604030504040204" pitchFamily="50" charset="-128"/>
                <a:cs typeface="Meiryo UI" panose="020B0604030504040204" pitchFamily="50" charset="-128"/>
              </a:rPr>
              <a:t>- INTRODUCTION</a:t>
            </a:r>
            <a:r>
              <a:rPr lang="en-US" altLang="ja-JP" dirty="0">
                <a:latin typeface="Fujitsu Sans" panose="020B0404060202020204" pitchFamily="34" charset="0"/>
                <a:ea typeface="Meiryo UI" panose="020B0604030504040204" pitchFamily="50" charset="-128"/>
                <a:cs typeface="Meiryo UI" panose="020B0604030504040204" pitchFamily="50" charset="-128"/>
              </a:rPr>
              <a:t> for each CI/CD elements </a:t>
            </a:r>
            <a:br>
              <a:rPr lang="en-US" altLang="ja-JP" dirty="0">
                <a:latin typeface="Fujitsu Sans" panose="020B0404060202020204" pitchFamily="34" charset="0"/>
                <a:ea typeface="Meiryo UI" panose="020B0604030504040204" pitchFamily="50" charset="-128"/>
                <a:cs typeface="Meiryo UI" panose="020B0604030504040204" pitchFamily="50" charset="-128"/>
              </a:rPr>
            </a:br>
            <a:r>
              <a:rPr lang="en-US" altLang="ja-JP" dirty="0">
                <a:latin typeface="Fujitsu Sans" panose="020B0404060202020204" pitchFamily="34" charset="0"/>
                <a:ea typeface="Meiryo UI" panose="020B0604030504040204" pitchFamily="50" charset="-128"/>
                <a:cs typeface="Meiryo UI" panose="020B0604030504040204" pitchFamily="50" charset="-128"/>
              </a:rPr>
              <a:t>  based on tools which is included in DADock.</a:t>
            </a:r>
          </a:p>
          <a:p>
            <a:pPr algn="l"/>
            <a:r>
              <a:rPr lang="en-US" altLang="ja-JP" b="1" dirty="0">
                <a:solidFill>
                  <a:schemeClr val="accent2">
                    <a:lumMod val="60000"/>
                    <a:lumOff val="40000"/>
                  </a:schemeClr>
                </a:solidFill>
                <a:latin typeface="Fujitsu Sans" panose="020B0404060202020204" pitchFamily="34" charset="0"/>
                <a:ea typeface="Meiryo UI" panose="020B0604030504040204" pitchFamily="50" charset="-128"/>
                <a:cs typeface="Meiryo UI" panose="020B0604030504040204" pitchFamily="50" charset="-128"/>
              </a:rPr>
              <a:t>- DEVELOPERS</a:t>
            </a:r>
            <a:r>
              <a:rPr lang="en-US" altLang="ja-JP"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t> who are in charge of doing actual   </a:t>
            </a:r>
            <a:br>
              <a:rPr lang="en-US" altLang="ja-JP"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br>
            <a:r>
              <a:rPr lang="en-US" altLang="ja-JP"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t>  development such as programing/testing</a:t>
            </a:r>
          </a:p>
          <a:p>
            <a:pPr algn="l"/>
            <a:r>
              <a:rPr lang="en-US" altLang="ja-JP"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t>  are the target for this training.</a:t>
            </a:r>
            <a:endParaRPr lang="ja-JP" altLang="en-US" dirty="0">
              <a:solidFill>
                <a:schemeClr val="tx1"/>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44" name="テキスト ボックス 43">
            <a:extLst>
              <a:ext uri="{FF2B5EF4-FFF2-40B4-BE49-F238E27FC236}">
                <a16:creationId xmlns="" xmlns:a16="http://schemas.microsoft.com/office/drawing/2014/main" id="{9CD6D6C1-4187-4D5B-9F3F-C5DE5D0D9655}"/>
              </a:ext>
            </a:extLst>
          </p:cNvPr>
          <p:cNvSpPr txBox="1"/>
          <p:nvPr/>
        </p:nvSpPr>
        <p:spPr>
          <a:xfrm>
            <a:off x="5456481" y="1500999"/>
            <a:ext cx="3916907" cy="523220"/>
          </a:xfrm>
          <a:prstGeom prst="rect">
            <a:avLst/>
          </a:prstGeom>
          <a:noFill/>
        </p:spPr>
        <p:txBody>
          <a:bodyPr wrap="square" rtlCol="0">
            <a:spAutoFit/>
          </a:bodyPr>
          <a:lstStyle/>
          <a:p>
            <a:pPr algn="l"/>
            <a:r>
              <a:rPr lang="en-US" altLang="ja-JP"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t>SE’s who have experience on Programing/Testing </a:t>
            </a:r>
          </a:p>
          <a:p>
            <a:pPr algn="l"/>
            <a:r>
              <a:rPr lang="en-US" altLang="ja-JP"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t>in any language.</a:t>
            </a:r>
          </a:p>
        </p:txBody>
      </p:sp>
      <p:sp>
        <p:nvSpPr>
          <p:cNvPr id="7" name="スライド番号プレースホルダー 6"/>
          <p:cNvSpPr>
            <a:spLocks noGrp="1"/>
          </p:cNvSpPr>
          <p:nvPr>
            <p:ph type="sldNum" sz="quarter" idx="10"/>
          </p:nvPr>
        </p:nvSpPr>
        <p:spPr/>
        <p:txBody>
          <a:bodyPr/>
          <a:lstStyle/>
          <a:p>
            <a:r>
              <a:rPr lang="en-US" altLang="ja-JP" smtClean="0"/>
              <a:t>PAGE    </a:t>
            </a:r>
            <a:fld id="{08DF107D-060D-43D3-997D-8A34C269D30F}" type="slidenum">
              <a:rPr lang="en-US" altLang="ja-JP" smtClean="0"/>
              <a:pPr/>
              <a:t>2</a:t>
            </a:fld>
            <a:endParaRPr lang="en-US" altLang="ja-JP" dirty="0"/>
          </a:p>
        </p:txBody>
      </p:sp>
    </p:spTree>
    <p:extLst>
      <p:ext uri="{BB962C8B-B14F-4D97-AF65-F5344CB8AC3E}">
        <p14:creationId xmlns:p14="http://schemas.microsoft.com/office/powerpoint/2010/main" val="3297630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Sample Code Configuration</a:t>
            </a:r>
            <a:endParaRPr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 Edition</a:t>
            </a:r>
            <a:endParaRPr lang="ja-JP" altLang="en-US"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12" name="正方形/長方形 11">
            <a:extLst>
              <a:ext uri="{FF2B5EF4-FFF2-40B4-BE49-F238E27FC236}">
                <a16:creationId xmlns="" xmlns:a16="http://schemas.microsoft.com/office/drawing/2014/main" id="{150844AD-4FE2-4A52-A4A3-AA78CAEC4A85}"/>
              </a:ext>
            </a:extLst>
          </p:cNvPr>
          <p:cNvSpPr/>
          <p:nvPr/>
        </p:nvSpPr>
        <p:spPr bwMode="gray">
          <a:xfrm>
            <a:off x="183914" y="2212511"/>
            <a:ext cx="9295365" cy="880002"/>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sz="1600" dirty="0">
                <a:latin typeface="+mj-lt"/>
              </a:rPr>
              <a:t>[</a:t>
            </a:r>
            <a:r>
              <a:rPr lang="en-US" altLang="ja-JP" sz="1600" dirty="0" err="1">
                <a:latin typeface="+mj-lt"/>
              </a:rPr>
              <a:t>sample_servers</a:t>
            </a:r>
            <a:r>
              <a:rPr lang="en-US" altLang="ja-JP" sz="1600" dirty="0">
                <a:latin typeface="+mj-lt"/>
              </a:rPr>
              <a:t>]</a:t>
            </a:r>
          </a:p>
          <a:p>
            <a:pPr algn="l"/>
            <a:r>
              <a:rPr lang="en-US" altLang="ja-JP" sz="1600" dirty="0">
                <a:latin typeface="+mj-lt"/>
              </a:rPr>
              <a:t>XX.XX.XX.XX </a:t>
            </a:r>
            <a:r>
              <a:rPr lang="en-US" altLang="ja-JP" sz="1600" dirty="0" err="1">
                <a:latin typeface="+mj-lt"/>
              </a:rPr>
              <a:t>ansible_user</a:t>
            </a:r>
            <a:r>
              <a:rPr lang="en-US" altLang="ja-JP" sz="1600" dirty="0">
                <a:latin typeface="+mj-lt"/>
              </a:rPr>
              <a:t>="</a:t>
            </a:r>
            <a:r>
              <a:rPr lang="en-US" altLang="ja-JP" sz="1600" dirty="0" err="1">
                <a:latin typeface="+mj-lt"/>
              </a:rPr>
              <a:t>userID</a:t>
            </a:r>
            <a:r>
              <a:rPr lang="en-US" altLang="ja-JP" sz="1600" dirty="0">
                <a:latin typeface="+mj-lt"/>
              </a:rPr>
              <a:t>" </a:t>
            </a:r>
            <a:r>
              <a:rPr lang="en-US" altLang="ja-JP" sz="1600" dirty="0" err="1">
                <a:latin typeface="+mj-lt"/>
              </a:rPr>
              <a:t>ansible_ssh_pass</a:t>
            </a:r>
            <a:r>
              <a:rPr lang="en-US" altLang="ja-JP" sz="1600" dirty="0">
                <a:latin typeface="+mj-lt"/>
              </a:rPr>
              <a:t>="password"</a:t>
            </a:r>
          </a:p>
        </p:txBody>
      </p:sp>
      <p:sp>
        <p:nvSpPr>
          <p:cNvPr id="13" name="正方形/長方形 12"/>
          <p:cNvSpPr/>
          <p:nvPr/>
        </p:nvSpPr>
        <p:spPr>
          <a:xfrm>
            <a:off x="183915" y="1904732"/>
            <a:ext cx="2179458" cy="307777"/>
          </a:xfrm>
          <a:prstGeom prst="rect">
            <a:avLst/>
          </a:prstGeom>
          <a:ln>
            <a:solidFill>
              <a:schemeClr val="tx1"/>
            </a:solidFill>
          </a:ln>
        </p:spPr>
        <p:txBody>
          <a:bodyPr wrap="square">
            <a:spAutoFit/>
          </a:bodyPr>
          <a:lstStyle/>
          <a:p>
            <a:pPr algn="l"/>
            <a:r>
              <a:rPr lang="en-US" altLang="ja-JP" b="1" dirty="0">
                <a:latin typeface="+mj-lt"/>
              </a:rPr>
              <a:t>sample01/hosts</a:t>
            </a:r>
            <a:endParaRPr lang="ja-JP" altLang="en-US" b="1" dirty="0">
              <a:latin typeface="+mj-lt"/>
            </a:endParaRPr>
          </a:p>
        </p:txBody>
      </p:sp>
      <p:sp>
        <p:nvSpPr>
          <p:cNvPr id="15" name="正方形/長方形 14">
            <a:extLst>
              <a:ext uri="{FF2B5EF4-FFF2-40B4-BE49-F238E27FC236}">
                <a16:creationId xmlns="" xmlns:a16="http://schemas.microsoft.com/office/drawing/2014/main" id="{150844AD-4FE2-4A52-A4A3-AA78CAEC4A85}"/>
              </a:ext>
            </a:extLst>
          </p:cNvPr>
          <p:cNvSpPr/>
          <p:nvPr/>
        </p:nvSpPr>
        <p:spPr bwMode="gray">
          <a:xfrm>
            <a:off x="170935" y="913438"/>
            <a:ext cx="9295365" cy="978713"/>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sz="1800" b="1" dirty="0" smtClean="0">
                <a:latin typeface="+mj-lt"/>
              </a:rPr>
              <a:t>[Sample Code Configuration]</a:t>
            </a:r>
            <a:endParaRPr lang="ja-JP" altLang="en-US" sz="1800" b="1" dirty="0">
              <a:latin typeface="+mj-lt"/>
            </a:endParaRPr>
          </a:p>
          <a:p>
            <a:pPr marL="285750" indent="-285750" algn="l">
              <a:buFont typeface="Arial" panose="020B0604020202020204" pitchFamily="34" charset="0"/>
              <a:buChar char="•"/>
            </a:pPr>
            <a:r>
              <a:rPr lang="en-US" altLang="ja-JP" sz="1800" dirty="0" smtClean="0">
                <a:latin typeface="+mj-lt"/>
              </a:rPr>
              <a:t>sample01/hosts</a:t>
            </a:r>
            <a:r>
              <a:rPr lang="ja-JP" altLang="en-US" sz="1800" dirty="0" smtClean="0">
                <a:latin typeface="+mj-lt"/>
              </a:rPr>
              <a:t>：</a:t>
            </a:r>
            <a:r>
              <a:rPr lang="en-US" altLang="ja-JP" sz="1800" dirty="0" smtClean="0">
                <a:latin typeface="+mj-lt"/>
              </a:rPr>
              <a:t>Inventory</a:t>
            </a:r>
            <a:endParaRPr lang="ja-JP" altLang="en-US" sz="1800" dirty="0">
              <a:latin typeface="+mj-lt"/>
            </a:endParaRPr>
          </a:p>
          <a:p>
            <a:pPr marL="285750" indent="-285750" algn="l">
              <a:buFont typeface="Arial" panose="020B0604020202020204" pitchFamily="34" charset="0"/>
              <a:buChar char="•"/>
            </a:pPr>
            <a:r>
              <a:rPr lang="en-US" altLang="ja-JP" sz="1800" dirty="0" smtClean="0">
                <a:latin typeface="+mj-lt"/>
              </a:rPr>
              <a:t>sample01/</a:t>
            </a:r>
            <a:r>
              <a:rPr lang="en-US" altLang="ja-JP" sz="1800" dirty="0" err="1" smtClean="0">
                <a:latin typeface="+mj-lt"/>
              </a:rPr>
              <a:t>playbook.yml</a:t>
            </a:r>
            <a:r>
              <a:rPr lang="ja-JP" altLang="en-US" sz="1800" dirty="0" smtClean="0">
                <a:latin typeface="+mj-lt"/>
              </a:rPr>
              <a:t>：</a:t>
            </a:r>
            <a:r>
              <a:rPr lang="en-US" altLang="ja-JP" sz="1800" dirty="0" smtClean="0">
                <a:latin typeface="+mj-lt"/>
              </a:rPr>
              <a:t>Playbook</a:t>
            </a:r>
            <a:endParaRPr lang="en-US" altLang="ja-JP" sz="1800" dirty="0">
              <a:latin typeface="+mj-lt"/>
            </a:endParaRPr>
          </a:p>
        </p:txBody>
      </p:sp>
      <p:sp>
        <p:nvSpPr>
          <p:cNvPr id="17" name="正方形/長方形 16">
            <a:extLst>
              <a:ext uri="{FF2B5EF4-FFF2-40B4-BE49-F238E27FC236}">
                <a16:creationId xmlns="" xmlns:a16="http://schemas.microsoft.com/office/drawing/2014/main" id="{150844AD-4FE2-4A52-A4A3-AA78CAEC4A85}"/>
              </a:ext>
            </a:extLst>
          </p:cNvPr>
          <p:cNvSpPr/>
          <p:nvPr/>
        </p:nvSpPr>
        <p:spPr bwMode="gray">
          <a:xfrm>
            <a:off x="213139" y="3469829"/>
            <a:ext cx="4660661" cy="3057580"/>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sz="1600" dirty="0">
                <a:latin typeface="+mj-lt"/>
              </a:rPr>
              <a:t>- hosts: </a:t>
            </a:r>
            <a:r>
              <a:rPr lang="en-US" altLang="ja-JP" sz="1600" dirty="0" err="1">
                <a:latin typeface="+mj-lt"/>
              </a:rPr>
              <a:t>sample_servers</a:t>
            </a:r>
            <a:endParaRPr lang="en-US" altLang="ja-JP" sz="1600" dirty="0">
              <a:latin typeface="+mj-lt"/>
            </a:endParaRPr>
          </a:p>
          <a:p>
            <a:pPr algn="l"/>
            <a:r>
              <a:rPr lang="en-US" altLang="ja-JP" sz="1600" dirty="0">
                <a:latin typeface="+mj-lt"/>
              </a:rPr>
              <a:t>  tasks:</a:t>
            </a:r>
          </a:p>
          <a:p>
            <a:pPr algn="l"/>
            <a:r>
              <a:rPr lang="en-US" altLang="ja-JP" sz="1600" dirty="0">
                <a:latin typeface="+mj-lt"/>
              </a:rPr>
              <a:t>  - name: create directory</a:t>
            </a:r>
          </a:p>
          <a:p>
            <a:pPr algn="l"/>
            <a:r>
              <a:rPr lang="en-US" altLang="ja-JP" sz="1600" dirty="0">
                <a:latin typeface="+mj-lt"/>
              </a:rPr>
              <a:t>    file:</a:t>
            </a:r>
          </a:p>
          <a:p>
            <a:pPr algn="l"/>
            <a:r>
              <a:rPr lang="en-US" altLang="ja-JP" sz="1600" dirty="0">
                <a:latin typeface="+mj-lt"/>
              </a:rPr>
              <a:t>        path: /</a:t>
            </a:r>
            <a:r>
              <a:rPr lang="en-US" altLang="ja-JP" sz="1600" dirty="0" err="1">
                <a:latin typeface="+mj-lt"/>
              </a:rPr>
              <a:t>tmp</a:t>
            </a:r>
            <a:r>
              <a:rPr lang="en-US" altLang="ja-JP" sz="1600" dirty="0">
                <a:latin typeface="+mj-lt"/>
              </a:rPr>
              <a:t>/sample</a:t>
            </a:r>
          </a:p>
          <a:p>
            <a:pPr algn="l"/>
            <a:r>
              <a:rPr lang="en-US" altLang="ja-JP" sz="1600" dirty="0">
                <a:latin typeface="+mj-lt"/>
              </a:rPr>
              <a:t>        state: directory</a:t>
            </a:r>
          </a:p>
          <a:p>
            <a:pPr algn="l"/>
            <a:r>
              <a:rPr lang="en-US" altLang="ja-JP" sz="1600" dirty="0">
                <a:latin typeface="+mj-lt"/>
              </a:rPr>
              <a:t>        owner: </a:t>
            </a:r>
            <a:r>
              <a:rPr lang="en-US" altLang="ja-JP" sz="1600" dirty="0" err="1">
                <a:latin typeface="+mj-lt"/>
              </a:rPr>
              <a:t>ansibleuser</a:t>
            </a:r>
            <a:endParaRPr lang="en-US" altLang="ja-JP" sz="1600" dirty="0">
              <a:latin typeface="+mj-lt"/>
            </a:endParaRPr>
          </a:p>
          <a:p>
            <a:pPr algn="l"/>
            <a:r>
              <a:rPr lang="en-US" altLang="ja-JP" sz="1600" dirty="0">
                <a:latin typeface="+mj-lt"/>
              </a:rPr>
              <a:t>        mode: "0755</a:t>
            </a:r>
            <a:r>
              <a:rPr lang="en-US" altLang="ja-JP" sz="1600" dirty="0" smtClean="0">
                <a:latin typeface="+mj-lt"/>
              </a:rPr>
              <a:t>"</a:t>
            </a:r>
            <a:endParaRPr lang="en-US" altLang="ja-JP" sz="1600" dirty="0">
              <a:latin typeface="+mj-lt"/>
            </a:endParaRPr>
          </a:p>
        </p:txBody>
      </p:sp>
      <p:sp>
        <p:nvSpPr>
          <p:cNvPr id="18" name="正方形/長方形 17"/>
          <p:cNvSpPr/>
          <p:nvPr/>
        </p:nvSpPr>
        <p:spPr>
          <a:xfrm>
            <a:off x="213140" y="3162050"/>
            <a:ext cx="2179458" cy="307777"/>
          </a:xfrm>
          <a:prstGeom prst="rect">
            <a:avLst/>
          </a:prstGeom>
          <a:ln>
            <a:solidFill>
              <a:schemeClr val="tx1"/>
            </a:solidFill>
          </a:ln>
        </p:spPr>
        <p:txBody>
          <a:bodyPr wrap="square">
            <a:spAutoFit/>
          </a:bodyPr>
          <a:lstStyle/>
          <a:p>
            <a:pPr algn="l"/>
            <a:r>
              <a:rPr lang="en-US" altLang="ja-JP" b="1" dirty="0">
                <a:latin typeface="+mj-lt"/>
              </a:rPr>
              <a:t>sample01/</a:t>
            </a:r>
            <a:r>
              <a:rPr lang="en-US" altLang="ja-JP" b="1" dirty="0" err="1">
                <a:latin typeface="+mj-lt"/>
              </a:rPr>
              <a:t>playbook.yml</a:t>
            </a:r>
            <a:endParaRPr lang="ja-JP" altLang="en-US" b="1" dirty="0">
              <a:latin typeface="+mj-lt"/>
            </a:endParaRPr>
          </a:p>
        </p:txBody>
      </p:sp>
      <p:sp>
        <p:nvSpPr>
          <p:cNvPr id="19" name="正方形/長方形 18">
            <a:extLst>
              <a:ext uri="{FF2B5EF4-FFF2-40B4-BE49-F238E27FC236}">
                <a16:creationId xmlns="" xmlns:a16="http://schemas.microsoft.com/office/drawing/2014/main" id="{150844AD-4FE2-4A52-A4A3-AA78CAEC4A85}"/>
              </a:ext>
            </a:extLst>
          </p:cNvPr>
          <p:cNvSpPr/>
          <p:nvPr/>
        </p:nvSpPr>
        <p:spPr bwMode="gray">
          <a:xfrm>
            <a:off x="4873801" y="3469827"/>
            <a:ext cx="4605478" cy="3057580"/>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sz="1600" dirty="0" smtClean="0">
                <a:latin typeface="+mj-lt"/>
              </a:rPr>
              <a:t>- </a:t>
            </a:r>
            <a:r>
              <a:rPr lang="en-US" altLang="ja-JP" sz="1600" dirty="0">
                <a:latin typeface="+mj-lt"/>
              </a:rPr>
              <a:t>name: copy file</a:t>
            </a:r>
          </a:p>
          <a:p>
            <a:pPr algn="l"/>
            <a:r>
              <a:rPr lang="en-US" altLang="ja-JP" sz="1600" dirty="0">
                <a:latin typeface="+mj-lt"/>
              </a:rPr>
              <a:t>    copy:</a:t>
            </a:r>
          </a:p>
          <a:p>
            <a:pPr algn="l"/>
            <a:r>
              <a:rPr lang="en-US" altLang="ja-JP" sz="1600" dirty="0">
                <a:latin typeface="+mj-lt"/>
              </a:rPr>
              <a:t>        </a:t>
            </a:r>
            <a:r>
              <a:rPr lang="en-US" altLang="ja-JP" sz="1600" dirty="0" err="1">
                <a:latin typeface="+mj-lt"/>
              </a:rPr>
              <a:t>src</a:t>
            </a:r>
            <a:r>
              <a:rPr lang="en-US" altLang="ja-JP" sz="1600" dirty="0">
                <a:latin typeface="+mj-lt"/>
              </a:rPr>
              <a:t>: ./readme.txt</a:t>
            </a:r>
          </a:p>
          <a:p>
            <a:pPr algn="l"/>
            <a:r>
              <a:rPr lang="en-US" altLang="ja-JP" sz="1600" dirty="0">
                <a:latin typeface="+mj-lt"/>
              </a:rPr>
              <a:t>        </a:t>
            </a:r>
            <a:r>
              <a:rPr lang="en-US" altLang="ja-JP" sz="1600" dirty="0" err="1">
                <a:latin typeface="+mj-lt"/>
              </a:rPr>
              <a:t>dest</a:t>
            </a:r>
            <a:r>
              <a:rPr lang="en-US" altLang="ja-JP" sz="1600" dirty="0">
                <a:latin typeface="+mj-lt"/>
              </a:rPr>
              <a:t>: /</a:t>
            </a:r>
            <a:r>
              <a:rPr lang="en-US" altLang="ja-JP" sz="1600" dirty="0" err="1">
                <a:latin typeface="+mj-lt"/>
              </a:rPr>
              <a:t>tmp</a:t>
            </a:r>
            <a:r>
              <a:rPr lang="en-US" altLang="ja-JP" sz="1600" dirty="0">
                <a:latin typeface="+mj-lt"/>
              </a:rPr>
              <a:t>/sample</a:t>
            </a:r>
          </a:p>
          <a:p>
            <a:pPr algn="l"/>
            <a:r>
              <a:rPr lang="en-US" altLang="ja-JP" sz="1600" dirty="0">
                <a:latin typeface="+mj-lt"/>
              </a:rPr>
              <a:t>        owner: </a:t>
            </a:r>
            <a:r>
              <a:rPr lang="en-US" altLang="ja-JP" sz="1600" dirty="0" err="1">
                <a:latin typeface="+mj-lt"/>
              </a:rPr>
              <a:t>ansibleuser</a:t>
            </a:r>
            <a:endParaRPr lang="en-US" altLang="ja-JP" sz="1600" dirty="0">
              <a:latin typeface="+mj-lt"/>
            </a:endParaRPr>
          </a:p>
          <a:p>
            <a:pPr algn="l"/>
            <a:r>
              <a:rPr lang="en-US" altLang="ja-JP" sz="1600" dirty="0">
                <a:latin typeface="+mj-lt"/>
              </a:rPr>
              <a:t>        mode: "0644"</a:t>
            </a:r>
          </a:p>
        </p:txBody>
      </p:sp>
      <p:sp>
        <p:nvSpPr>
          <p:cNvPr id="7" name="スライド番号プレースホルダー 6"/>
          <p:cNvSpPr>
            <a:spLocks noGrp="1"/>
          </p:cNvSpPr>
          <p:nvPr>
            <p:ph type="sldNum" sz="quarter" idx="10"/>
          </p:nvPr>
        </p:nvSpPr>
        <p:spPr/>
        <p:txBody>
          <a:bodyPr/>
          <a:lstStyle/>
          <a:p>
            <a:r>
              <a:rPr lang="en-US" altLang="ja-JP" smtClean="0"/>
              <a:t>PAGE    </a:t>
            </a:r>
            <a:fld id="{08DF107D-060D-43D3-997D-8A34C269D30F}" type="slidenum">
              <a:rPr lang="en-US" altLang="ja-JP" smtClean="0"/>
              <a:pPr/>
              <a:t>29</a:t>
            </a:fld>
            <a:endParaRPr lang="en-US" altLang="ja-JP" dirty="0"/>
          </a:p>
        </p:txBody>
      </p:sp>
    </p:spTree>
    <p:extLst>
      <p:ext uri="{BB962C8B-B14F-4D97-AF65-F5344CB8AC3E}">
        <p14:creationId xmlns:p14="http://schemas.microsoft.com/office/powerpoint/2010/main" val="25529422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Execution Results</a:t>
            </a:r>
            <a:endParaRPr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 Edition</a:t>
            </a:r>
            <a:endParaRPr lang="ja-JP" altLang="en-US"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12" name="正方形/長方形 11">
            <a:extLst>
              <a:ext uri="{FF2B5EF4-FFF2-40B4-BE49-F238E27FC236}">
                <a16:creationId xmlns="" xmlns:a16="http://schemas.microsoft.com/office/drawing/2014/main" id="{150844AD-4FE2-4A52-A4A3-AA78CAEC4A85}"/>
              </a:ext>
            </a:extLst>
          </p:cNvPr>
          <p:cNvSpPr/>
          <p:nvPr/>
        </p:nvSpPr>
        <p:spPr bwMode="gray">
          <a:xfrm>
            <a:off x="183914" y="1012873"/>
            <a:ext cx="9295365" cy="3770142"/>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dirty="0">
                <a:latin typeface="+mj-lt"/>
              </a:rPr>
              <a:t>[</a:t>
            </a:r>
            <a:r>
              <a:rPr lang="en-US" altLang="ja-JP" dirty="0" err="1">
                <a:latin typeface="+mj-lt"/>
              </a:rPr>
              <a:t>root@fj-devops-build</a:t>
            </a:r>
            <a:r>
              <a:rPr lang="en-US" altLang="ja-JP" dirty="0">
                <a:latin typeface="+mj-lt"/>
              </a:rPr>
              <a:t> sample01]# </a:t>
            </a:r>
            <a:r>
              <a:rPr lang="en-US" altLang="ja-JP" dirty="0" err="1">
                <a:latin typeface="+mj-lt"/>
              </a:rPr>
              <a:t>ansible</a:t>
            </a:r>
            <a:r>
              <a:rPr lang="en-US" altLang="ja-JP" dirty="0">
                <a:latin typeface="+mj-lt"/>
              </a:rPr>
              <a:t>-playbook -i hosts.ini </a:t>
            </a:r>
            <a:r>
              <a:rPr lang="en-US" altLang="ja-JP" dirty="0" err="1">
                <a:latin typeface="+mj-lt"/>
              </a:rPr>
              <a:t>playbook.yml</a:t>
            </a:r>
            <a:r>
              <a:rPr lang="en-US" altLang="ja-JP" dirty="0">
                <a:latin typeface="+mj-lt"/>
              </a:rPr>
              <a:t> </a:t>
            </a:r>
          </a:p>
          <a:p>
            <a:pPr algn="l"/>
            <a:endParaRPr lang="en-US" altLang="ja-JP" dirty="0">
              <a:latin typeface="+mj-lt"/>
            </a:endParaRPr>
          </a:p>
          <a:p>
            <a:pPr algn="l"/>
            <a:r>
              <a:rPr lang="en-US" altLang="ja-JP" dirty="0">
                <a:latin typeface="+mj-lt"/>
              </a:rPr>
              <a:t>PLAY [</a:t>
            </a:r>
            <a:r>
              <a:rPr lang="en-US" altLang="ja-JP" dirty="0" err="1">
                <a:latin typeface="+mj-lt"/>
              </a:rPr>
              <a:t>sample_servers</a:t>
            </a:r>
            <a:r>
              <a:rPr lang="en-US" altLang="ja-JP" dirty="0">
                <a:latin typeface="+mj-lt"/>
              </a:rPr>
              <a:t>] *************************************</a:t>
            </a:r>
          </a:p>
          <a:p>
            <a:pPr algn="l"/>
            <a:endParaRPr lang="en-US" altLang="ja-JP" dirty="0">
              <a:latin typeface="+mj-lt"/>
            </a:endParaRPr>
          </a:p>
          <a:p>
            <a:pPr algn="l"/>
            <a:r>
              <a:rPr lang="en-US" altLang="ja-JP" dirty="0">
                <a:latin typeface="+mj-lt"/>
              </a:rPr>
              <a:t>TASK [Gathering Facts] *************************************</a:t>
            </a:r>
          </a:p>
          <a:p>
            <a:pPr algn="l"/>
            <a:r>
              <a:rPr lang="en-US" altLang="ja-JP" dirty="0">
                <a:latin typeface="+mj-lt"/>
              </a:rPr>
              <a:t>ok: [XX.XX.XX.XX]</a:t>
            </a:r>
          </a:p>
          <a:p>
            <a:pPr algn="l"/>
            <a:endParaRPr lang="en-US" altLang="ja-JP" dirty="0">
              <a:latin typeface="+mj-lt"/>
            </a:endParaRPr>
          </a:p>
          <a:p>
            <a:pPr algn="l"/>
            <a:r>
              <a:rPr lang="en-US" altLang="ja-JP" dirty="0">
                <a:latin typeface="+mj-lt"/>
              </a:rPr>
              <a:t>TASK [create directory] *************************************</a:t>
            </a:r>
          </a:p>
          <a:p>
            <a:pPr algn="l"/>
            <a:r>
              <a:rPr lang="en-US" altLang="ja-JP" dirty="0">
                <a:latin typeface="+mj-lt"/>
              </a:rPr>
              <a:t>changed: [XX.XX.XX.XX]</a:t>
            </a:r>
          </a:p>
          <a:p>
            <a:pPr algn="l"/>
            <a:endParaRPr lang="en-US" altLang="ja-JP" dirty="0">
              <a:latin typeface="+mj-lt"/>
            </a:endParaRPr>
          </a:p>
          <a:p>
            <a:pPr algn="l"/>
            <a:r>
              <a:rPr lang="en-US" altLang="ja-JP" dirty="0">
                <a:latin typeface="+mj-lt"/>
              </a:rPr>
              <a:t>TASK [copy file] *************************************</a:t>
            </a:r>
          </a:p>
          <a:p>
            <a:pPr algn="l"/>
            <a:r>
              <a:rPr lang="en-US" altLang="ja-JP" dirty="0">
                <a:latin typeface="+mj-lt"/>
              </a:rPr>
              <a:t>changed: [XX.XX.XX.XX]</a:t>
            </a:r>
          </a:p>
          <a:p>
            <a:pPr algn="l"/>
            <a:endParaRPr lang="en-US" altLang="ja-JP" dirty="0">
              <a:latin typeface="+mj-lt"/>
            </a:endParaRPr>
          </a:p>
          <a:p>
            <a:pPr algn="l"/>
            <a:r>
              <a:rPr lang="en-US" altLang="ja-JP" dirty="0">
                <a:latin typeface="+mj-lt"/>
              </a:rPr>
              <a:t>PLAY RECAP *************************************</a:t>
            </a:r>
          </a:p>
          <a:p>
            <a:pPr algn="l"/>
            <a:r>
              <a:rPr lang="en-US" altLang="ja-JP" dirty="0">
                <a:latin typeface="+mj-lt"/>
              </a:rPr>
              <a:t>XX.XX.XX.XX               : ok=3    changed=2    unreachable=0    failed=0   </a:t>
            </a:r>
          </a:p>
          <a:p>
            <a:pPr algn="l"/>
            <a:endParaRPr lang="en-US" altLang="ja-JP" dirty="0">
              <a:latin typeface="+mj-lt"/>
            </a:endParaRPr>
          </a:p>
          <a:p>
            <a:pPr algn="l"/>
            <a:r>
              <a:rPr lang="en-US" altLang="ja-JP" dirty="0">
                <a:latin typeface="+mj-lt"/>
              </a:rPr>
              <a:t>[</a:t>
            </a:r>
            <a:r>
              <a:rPr lang="en-US" altLang="ja-JP" dirty="0" err="1">
                <a:latin typeface="+mj-lt"/>
              </a:rPr>
              <a:t>root@fj-devops-build</a:t>
            </a:r>
            <a:r>
              <a:rPr lang="en-US" altLang="ja-JP" dirty="0">
                <a:latin typeface="+mj-lt"/>
              </a:rPr>
              <a:t> sample01]# </a:t>
            </a:r>
          </a:p>
        </p:txBody>
      </p:sp>
      <p:sp>
        <p:nvSpPr>
          <p:cNvPr id="11" name="正方形/長方形 10">
            <a:extLst>
              <a:ext uri="{FF2B5EF4-FFF2-40B4-BE49-F238E27FC236}">
                <a16:creationId xmlns="" xmlns:a16="http://schemas.microsoft.com/office/drawing/2014/main" id="{150844AD-4FE2-4A52-A4A3-AA78CAEC4A85}"/>
              </a:ext>
            </a:extLst>
          </p:cNvPr>
          <p:cNvSpPr/>
          <p:nvPr/>
        </p:nvSpPr>
        <p:spPr bwMode="gray">
          <a:xfrm>
            <a:off x="183914" y="4909625"/>
            <a:ext cx="9295365" cy="1587304"/>
          </a:xfrm>
          <a:prstGeom prst="rect">
            <a:avLst/>
          </a:prstGeom>
          <a:solidFill>
            <a:srgbClr val="F6E6E8"/>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dirty="0" smtClean="0">
                <a:latin typeface="+mj-lt"/>
              </a:rPr>
              <a:t>Reading the Results</a:t>
            </a:r>
            <a:endParaRPr lang="ja-JP" altLang="en-US" dirty="0" smtClean="0">
              <a:latin typeface="+mj-lt"/>
            </a:endParaRPr>
          </a:p>
          <a:p>
            <a:pPr marL="285750" indent="-285750" algn="l">
              <a:buFont typeface="Arial" panose="020B0604020202020204" pitchFamily="34" charset="0"/>
              <a:buChar char="•"/>
            </a:pPr>
            <a:r>
              <a:rPr lang="en-US" altLang="ja-JP" dirty="0" smtClean="0">
                <a:latin typeface="+mj-lt"/>
              </a:rPr>
              <a:t>ok</a:t>
            </a:r>
            <a:r>
              <a:rPr lang="ja-JP" altLang="en-US" dirty="0" smtClean="0">
                <a:latin typeface="+mj-lt"/>
              </a:rPr>
              <a:t>：</a:t>
            </a:r>
            <a:r>
              <a:rPr lang="en-US" altLang="ja-JP" dirty="0" smtClean="0">
                <a:latin typeface="+mj-lt"/>
              </a:rPr>
              <a:t>process was not performed as already in the defined state</a:t>
            </a:r>
            <a:endParaRPr lang="ja-JP" altLang="en-US" dirty="0" smtClean="0">
              <a:latin typeface="+mj-lt"/>
            </a:endParaRPr>
          </a:p>
          <a:p>
            <a:pPr marL="285750" indent="-285750" algn="l">
              <a:buFont typeface="Arial" panose="020B0604020202020204" pitchFamily="34" charset="0"/>
              <a:buChar char="•"/>
            </a:pPr>
            <a:r>
              <a:rPr lang="en-US" altLang="ja-JP" dirty="0" smtClean="0">
                <a:latin typeface="+mj-lt"/>
              </a:rPr>
              <a:t>changed</a:t>
            </a:r>
            <a:r>
              <a:rPr lang="ja-JP" altLang="en-US" dirty="0" smtClean="0">
                <a:latin typeface="+mj-lt"/>
              </a:rPr>
              <a:t>：</a:t>
            </a:r>
            <a:r>
              <a:rPr lang="en-US" altLang="ja-JP" dirty="0" smtClean="0">
                <a:latin typeface="+mj-lt"/>
              </a:rPr>
              <a:t>change was performed as the defined state is different</a:t>
            </a:r>
            <a:endParaRPr lang="ja-JP" altLang="en-US" dirty="0">
              <a:latin typeface="+mj-lt"/>
            </a:endParaRPr>
          </a:p>
          <a:p>
            <a:pPr marL="285750" indent="-285750" algn="l">
              <a:buFont typeface="Arial" panose="020B0604020202020204" pitchFamily="34" charset="0"/>
              <a:buChar char="•"/>
            </a:pPr>
            <a:r>
              <a:rPr lang="en-US" altLang="ja-JP" dirty="0" smtClean="0">
                <a:latin typeface="+mj-lt"/>
              </a:rPr>
              <a:t>skip</a:t>
            </a:r>
            <a:r>
              <a:rPr lang="ja-JP" altLang="en-US" dirty="0" smtClean="0">
                <a:latin typeface="+mj-lt"/>
              </a:rPr>
              <a:t>：</a:t>
            </a:r>
            <a:r>
              <a:rPr lang="en-US" altLang="ja-JP" dirty="0" smtClean="0">
                <a:latin typeface="+mj-lt"/>
              </a:rPr>
              <a:t>process was not performed as the task execution condition was not met</a:t>
            </a:r>
            <a:endParaRPr lang="ja-JP" altLang="en-US" dirty="0">
              <a:latin typeface="+mj-lt"/>
            </a:endParaRPr>
          </a:p>
          <a:p>
            <a:pPr marL="285750" indent="-285750" algn="l">
              <a:buFont typeface="Arial" panose="020B0604020202020204" pitchFamily="34" charset="0"/>
              <a:buChar char="•"/>
            </a:pPr>
            <a:r>
              <a:rPr lang="en-US" altLang="ja-JP" dirty="0" smtClean="0">
                <a:latin typeface="+mj-lt"/>
              </a:rPr>
              <a:t>unreachable</a:t>
            </a:r>
            <a:r>
              <a:rPr lang="ja-JP" altLang="en-US" dirty="0" smtClean="0">
                <a:latin typeface="+mj-lt"/>
              </a:rPr>
              <a:t>：</a:t>
            </a:r>
            <a:r>
              <a:rPr lang="en-US" altLang="ja-JP" dirty="0" smtClean="0">
                <a:latin typeface="+mj-lt"/>
              </a:rPr>
              <a:t>unable to connect to the target node</a:t>
            </a:r>
            <a:endParaRPr lang="ja-JP" altLang="en-US" dirty="0">
              <a:latin typeface="+mj-lt"/>
            </a:endParaRPr>
          </a:p>
          <a:p>
            <a:pPr marL="285750" indent="-285750" algn="l">
              <a:buFont typeface="Arial" panose="020B0604020202020204" pitchFamily="34" charset="0"/>
              <a:buChar char="•"/>
            </a:pPr>
            <a:r>
              <a:rPr lang="en-US" altLang="ja-JP" dirty="0">
                <a:latin typeface="+mj-lt"/>
              </a:rPr>
              <a:t>f</a:t>
            </a:r>
            <a:r>
              <a:rPr lang="en-US" altLang="ja-JP" dirty="0" smtClean="0">
                <a:latin typeface="+mj-lt"/>
              </a:rPr>
              <a:t>ailed: task was executed but error occurred and unable to become the defined state</a:t>
            </a:r>
            <a:endParaRPr lang="ja-JP" altLang="en-US" dirty="0">
              <a:latin typeface="+mj-lt"/>
            </a:endParaRPr>
          </a:p>
        </p:txBody>
      </p:sp>
      <p:sp>
        <p:nvSpPr>
          <p:cNvPr id="7" name="スライド番号プレースホルダー 6"/>
          <p:cNvSpPr>
            <a:spLocks noGrp="1"/>
          </p:cNvSpPr>
          <p:nvPr>
            <p:ph type="sldNum" sz="quarter" idx="10"/>
          </p:nvPr>
        </p:nvSpPr>
        <p:spPr/>
        <p:txBody>
          <a:bodyPr/>
          <a:lstStyle/>
          <a:p>
            <a:r>
              <a:rPr lang="en-US" altLang="ja-JP" smtClean="0"/>
              <a:t>PAGE    </a:t>
            </a:r>
            <a:fld id="{08DF107D-060D-43D3-997D-8A34C269D30F}" type="slidenum">
              <a:rPr lang="en-US" altLang="ja-JP" smtClean="0"/>
              <a:pPr/>
              <a:t>30</a:t>
            </a:fld>
            <a:endParaRPr lang="en-US" altLang="ja-JP" dirty="0"/>
          </a:p>
        </p:txBody>
      </p:sp>
    </p:spTree>
    <p:extLst>
      <p:ext uri="{BB962C8B-B14F-4D97-AF65-F5344CB8AC3E}">
        <p14:creationId xmlns:p14="http://schemas.microsoft.com/office/powerpoint/2010/main" val="1513051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496274"/>
            <a:ext cx="4600575" cy="1536699"/>
          </a:xfrm>
        </p:spPr>
        <p:txBody>
          <a:bodyPr/>
          <a:lstStyle/>
          <a:p>
            <a:r>
              <a:rPr lang="en-US" altLang="ja-JP" sz="4000" b="1" dirty="0"/>
              <a:t>Basics in Writing Various Files</a:t>
            </a:r>
            <a:endParaRPr lang="en-US" altLang="ja-JP" sz="4000" dirty="0"/>
          </a:p>
        </p:txBody>
      </p:sp>
      <p:sp>
        <p:nvSpPr>
          <p:cNvPr id="3" name="テキスト プレースホルダー 2"/>
          <p:cNvSpPr>
            <a:spLocks noGrp="1"/>
          </p:cNvSpPr>
          <p:nvPr>
            <p:ph type="body" sz="quarter" idx="11"/>
          </p:nvPr>
        </p:nvSpPr>
        <p:spPr>
          <a:xfrm>
            <a:off x="5153026" y="2857214"/>
            <a:ext cx="4581526" cy="1536699"/>
          </a:xfrm>
        </p:spPr>
        <p:txBody>
          <a:bodyPr/>
          <a:lstStyle/>
          <a:p>
            <a:r>
              <a:rPr lang="en-US" altLang="ja-JP" dirty="0"/>
              <a:t>(</a:t>
            </a:r>
            <a:r>
              <a:rPr lang="en-US" altLang="ja-JP" b="1" dirty="0" smtClean="0"/>
              <a:t>Based </a:t>
            </a:r>
            <a:r>
              <a:rPr lang="en-US" altLang="ja-JP" b="1" dirty="0"/>
              <a:t>on sample </a:t>
            </a:r>
            <a:r>
              <a:rPr lang="en-US" altLang="ja-JP" b="1" dirty="0" smtClean="0"/>
              <a:t>codes)</a:t>
            </a:r>
            <a:endParaRPr kumimoji="1" lang="ja-JP" altLang="en-US" dirty="0"/>
          </a:p>
        </p:txBody>
      </p:sp>
      <p:sp>
        <p:nvSpPr>
          <p:cNvPr id="5" name="Freeform 2907">
            <a:extLst>
              <a:ext uri="{FF2B5EF4-FFF2-40B4-BE49-F238E27FC236}">
                <a16:creationId xmlns="" xmlns:a16="http://schemas.microsoft.com/office/drawing/2014/main"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
        <p:nvSpPr>
          <p:cNvPr id="6" name="テキスト ボックス 5">
            <a:extLst>
              <a:ext uri="{FF2B5EF4-FFF2-40B4-BE49-F238E27FC236}">
                <a16:creationId xmlns="" xmlns:a16="http://schemas.microsoft.com/office/drawing/2014/main" id="{6FEE3E88-E120-40D5-86F5-3ECBAA5EF8A5}"/>
              </a:ext>
            </a:extLst>
          </p:cNvPr>
          <p:cNvSpPr txBox="1"/>
          <p:nvPr/>
        </p:nvSpPr>
        <p:spPr>
          <a:xfrm>
            <a:off x="342900" y="4125231"/>
            <a:ext cx="4134271" cy="2585323"/>
          </a:xfrm>
          <a:prstGeom prst="rect">
            <a:avLst/>
          </a:prstGeom>
          <a:solidFill>
            <a:schemeClr val="bg1"/>
          </a:solidFill>
          <a:effectLst>
            <a:innerShdw blurRad="63500" dist="50800" dir="13500000">
              <a:prstClr val="black">
                <a:alpha val="50000"/>
              </a:prstClr>
            </a:innerShdw>
          </a:effectLst>
        </p:spPr>
        <p:txBody>
          <a:bodyPr wrap="square" rtlCol="0">
            <a:spAutoFit/>
          </a:bodyPr>
          <a:lstStyle/>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Auto-deployment: Definition</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Infrastructure as Code</a:t>
            </a:r>
          </a:p>
          <a:p>
            <a:pPr marL="342900" indent="-342900" algn="l">
              <a:buFont typeface="+mj-lt"/>
              <a:buAutoNum type="arabicPeriod"/>
            </a:pPr>
            <a:r>
              <a:rPr lang="en-US" altLang="ja-JP" sz="1800" dirty="0" err="1">
                <a:latin typeface="Fujitsu Sans" panose="020B0404060202020204" pitchFamily="34" charset="0"/>
                <a:ea typeface="Meiryo UI" panose="020B0604030504040204" pitchFamily="50" charset="-128"/>
                <a:cs typeface="Meiryo UI" panose="020B0604030504040204" pitchFamily="50" charset="-128"/>
              </a:rPr>
              <a:t>QuickStart</a:t>
            </a:r>
            <a:r>
              <a:rPr lang="en-US" altLang="ja-JP" sz="1800" dirty="0">
                <a:latin typeface="Fujitsu Sans" panose="020B0404060202020204" pitchFamily="34" charset="0"/>
                <a:ea typeface="Meiryo UI" panose="020B0604030504040204" pitchFamily="50" charset="-128"/>
                <a:cs typeface="Meiryo UI" panose="020B0604030504040204" pitchFamily="50" charset="-128"/>
              </a:rPr>
              <a:t> (Easy Installation Guide)</a:t>
            </a:r>
          </a:p>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Basic Edition: Classic Example</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800" b="1" dirty="0">
                <a:latin typeface="Fujitsu Sans" panose="020B0404060202020204" pitchFamily="34" charset="0"/>
                <a:ea typeface="Meiryo UI" panose="020B0604030504040204" pitchFamily="50" charset="-128"/>
                <a:cs typeface="Meiryo UI" panose="020B0604030504040204" pitchFamily="50" charset="-128"/>
              </a:rPr>
              <a:t>Basics in Writing Various Files (Based on sample codes)</a:t>
            </a:r>
            <a:endParaRPr lang="ja-JP" altLang="en-US" sz="1800" b="1"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Practice Edition (Introducing Playbook Sample of each pattern)</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Introduction to Related Tools</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2917181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496274"/>
            <a:ext cx="4600575" cy="1536699"/>
          </a:xfrm>
        </p:spPr>
        <p:txBody>
          <a:bodyPr/>
          <a:lstStyle/>
          <a:p>
            <a:r>
              <a:rPr lang="en-US" altLang="ja-JP" sz="4000" b="1" dirty="0"/>
              <a:t>Basics in Writing Various Files</a:t>
            </a:r>
            <a:endParaRPr lang="en-US" altLang="ja-JP" sz="4000" dirty="0"/>
          </a:p>
        </p:txBody>
      </p:sp>
      <p:sp>
        <p:nvSpPr>
          <p:cNvPr id="3" name="テキスト プレースホルダー 2"/>
          <p:cNvSpPr>
            <a:spLocks noGrp="1"/>
          </p:cNvSpPr>
          <p:nvPr>
            <p:ph type="body" sz="quarter" idx="11"/>
          </p:nvPr>
        </p:nvSpPr>
        <p:spPr>
          <a:xfrm>
            <a:off x="5153026" y="2857214"/>
            <a:ext cx="4581526" cy="1536699"/>
          </a:xfrm>
        </p:spPr>
        <p:txBody>
          <a:bodyPr/>
          <a:lstStyle/>
          <a:p>
            <a:r>
              <a:rPr lang="en-US" altLang="ja-JP" b="1" dirty="0" smtClean="0"/>
              <a:t>Inventory</a:t>
            </a:r>
            <a:endParaRPr kumimoji="1" lang="ja-JP" altLang="en-US" b="1" dirty="0"/>
          </a:p>
        </p:txBody>
      </p:sp>
      <p:sp>
        <p:nvSpPr>
          <p:cNvPr id="5" name="Freeform 2907">
            <a:extLst>
              <a:ext uri="{FF2B5EF4-FFF2-40B4-BE49-F238E27FC236}">
                <a16:creationId xmlns="" xmlns:a16="http://schemas.microsoft.com/office/drawing/2014/main"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
        <p:nvSpPr>
          <p:cNvPr id="6" name="テキスト ボックス 5">
            <a:extLst>
              <a:ext uri="{FF2B5EF4-FFF2-40B4-BE49-F238E27FC236}">
                <a16:creationId xmlns="" xmlns:a16="http://schemas.microsoft.com/office/drawing/2014/main" id="{6FEE3E88-E120-40D5-86F5-3ECBAA5EF8A5}"/>
              </a:ext>
            </a:extLst>
          </p:cNvPr>
          <p:cNvSpPr txBox="1"/>
          <p:nvPr/>
        </p:nvSpPr>
        <p:spPr>
          <a:xfrm>
            <a:off x="342900" y="4125231"/>
            <a:ext cx="4134271" cy="2585323"/>
          </a:xfrm>
          <a:prstGeom prst="rect">
            <a:avLst/>
          </a:prstGeom>
          <a:solidFill>
            <a:schemeClr val="bg1"/>
          </a:solidFill>
          <a:effectLst>
            <a:innerShdw blurRad="63500" dist="50800" dir="13500000">
              <a:prstClr val="black">
                <a:alpha val="50000"/>
              </a:prstClr>
            </a:innerShdw>
          </a:effectLst>
        </p:spPr>
        <p:txBody>
          <a:bodyPr wrap="square" rtlCol="0">
            <a:spAutoFit/>
          </a:bodyPr>
          <a:lstStyle/>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Auto-deployment: Definition</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Infrastructure as Code</a:t>
            </a:r>
          </a:p>
          <a:p>
            <a:pPr marL="342900" indent="-342900" algn="l">
              <a:buFont typeface="+mj-lt"/>
              <a:buAutoNum type="arabicPeriod"/>
            </a:pPr>
            <a:r>
              <a:rPr lang="en-US" altLang="ja-JP" sz="1800" dirty="0" err="1">
                <a:latin typeface="Fujitsu Sans" panose="020B0404060202020204" pitchFamily="34" charset="0"/>
                <a:ea typeface="Meiryo UI" panose="020B0604030504040204" pitchFamily="50" charset="-128"/>
                <a:cs typeface="Meiryo UI" panose="020B0604030504040204" pitchFamily="50" charset="-128"/>
              </a:rPr>
              <a:t>QuickStart</a:t>
            </a:r>
            <a:r>
              <a:rPr lang="en-US" altLang="ja-JP" sz="1800" dirty="0">
                <a:latin typeface="Fujitsu Sans" panose="020B0404060202020204" pitchFamily="34" charset="0"/>
                <a:ea typeface="Meiryo UI" panose="020B0604030504040204" pitchFamily="50" charset="-128"/>
                <a:cs typeface="Meiryo UI" panose="020B0604030504040204" pitchFamily="50" charset="-128"/>
              </a:rPr>
              <a:t> (Easy Installation Guide)</a:t>
            </a:r>
          </a:p>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Basic Edition: Classic Example</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800" b="1" dirty="0">
                <a:latin typeface="Fujitsu Sans" panose="020B0404060202020204" pitchFamily="34" charset="0"/>
                <a:ea typeface="Meiryo UI" panose="020B0604030504040204" pitchFamily="50" charset="-128"/>
                <a:cs typeface="Meiryo UI" panose="020B0604030504040204" pitchFamily="50" charset="-128"/>
              </a:rPr>
              <a:t>Basics in Writing Various Files (Based on sample codes)</a:t>
            </a:r>
            <a:endParaRPr lang="ja-JP" altLang="en-US" sz="1800" b="1"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Practice Edition (Introducing Playbook Sample of each pattern)</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Introduction to Related Tools</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0360262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Inventory</a:t>
            </a:r>
            <a:endParaRPr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Basics in Writing Various </a:t>
            </a:r>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Files</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87" name="正方形/長方形 86">
            <a:extLst>
              <a:ext uri="{FF2B5EF4-FFF2-40B4-BE49-F238E27FC236}">
                <a16:creationId xmlns="" xmlns:a16="http://schemas.microsoft.com/office/drawing/2014/main" id="{150844AD-4FE2-4A52-A4A3-AA78CAEC4A85}"/>
              </a:ext>
            </a:extLst>
          </p:cNvPr>
          <p:cNvSpPr/>
          <p:nvPr/>
        </p:nvSpPr>
        <p:spPr bwMode="gray">
          <a:xfrm>
            <a:off x="183916" y="1674026"/>
            <a:ext cx="9295363" cy="1392723"/>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sz="1600" dirty="0" smtClean="0">
                <a:latin typeface="+mj-lt"/>
              </a:rPr>
              <a:t>Inventory is a file where the information of the target node you wish to change the configuration is described.</a:t>
            </a:r>
          </a:p>
          <a:p>
            <a:pPr algn="l"/>
            <a:r>
              <a:rPr lang="en-US" altLang="ja-JP" sz="1600" dirty="0" smtClean="0">
                <a:latin typeface="+mj-lt"/>
              </a:rPr>
              <a:t>It also includes information settings related to the target node such as IP address, FQDN, credentials.</a:t>
            </a:r>
          </a:p>
          <a:p>
            <a:pPr algn="l"/>
            <a:r>
              <a:rPr lang="en-US" altLang="ja-JP" sz="1600" dirty="0" smtClean="0">
                <a:latin typeface="+mj-lt"/>
              </a:rPr>
              <a:t>Inventory can be written in either </a:t>
            </a:r>
            <a:r>
              <a:rPr lang="en-US" altLang="ja-JP" sz="1600" dirty="0" err="1" smtClean="0">
                <a:latin typeface="+mj-lt"/>
              </a:rPr>
              <a:t>yaml</a:t>
            </a:r>
            <a:r>
              <a:rPr lang="en-US" altLang="ja-JP" sz="1600" dirty="0" smtClean="0">
                <a:latin typeface="+mj-lt"/>
              </a:rPr>
              <a:t> or </a:t>
            </a:r>
            <a:r>
              <a:rPr lang="en-US" altLang="ja-JP" sz="1600" dirty="0" err="1" smtClean="0">
                <a:latin typeface="+mj-lt"/>
              </a:rPr>
              <a:t>ini</a:t>
            </a:r>
            <a:r>
              <a:rPr lang="en-US" altLang="ja-JP" sz="1600" dirty="0" smtClean="0">
                <a:latin typeface="+mj-lt"/>
              </a:rPr>
              <a:t> format.</a:t>
            </a:r>
            <a:endParaRPr lang="en-US" altLang="ja-JP" sz="1600" dirty="0">
              <a:latin typeface="+mj-lt"/>
            </a:endParaRPr>
          </a:p>
        </p:txBody>
      </p:sp>
      <p:sp>
        <p:nvSpPr>
          <p:cNvPr id="16" name="正方形/長方形 15">
            <a:extLst>
              <a:ext uri="{FF2B5EF4-FFF2-40B4-BE49-F238E27FC236}">
                <a16:creationId xmlns="" xmlns:a16="http://schemas.microsoft.com/office/drawing/2014/main" id="{9B8EAA3B-8777-43E7-9A7C-EB659CE4F72B}"/>
              </a:ext>
            </a:extLst>
          </p:cNvPr>
          <p:cNvSpPr/>
          <p:nvPr/>
        </p:nvSpPr>
        <p:spPr bwMode="gray">
          <a:xfrm>
            <a:off x="183916" y="1097272"/>
            <a:ext cx="9295364" cy="576751"/>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mj-lt"/>
                <a:ea typeface="Meiryo UI" panose="020B0604030504040204" pitchFamily="50" charset="-128"/>
              </a:rPr>
              <a:t>Inventory</a:t>
            </a:r>
            <a:endParaRPr lang="en-US" altLang="ja-JP" sz="2800" b="1" kern="0" dirty="0">
              <a:solidFill>
                <a:schemeClr val="bg1"/>
              </a:solidFill>
              <a:latin typeface="+mj-lt"/>
              <a:ea typeface="Meiryo UI" panose="020B0604030504040204" pitchFamily="50" charset="-128"/>
            </a:endParaRPr>
          </a:p>
        </p:txBody>
      </p:sp>
      <p:sp>
        <p:nvSpPr>
          <p:cNvPr id="7" name="正方形/長方形 6">
            <a:extLst>
              <a:ext uri="{FF2B5EF4-FFF2-40B4-BE49-F238E27FC236}">
                <a16:creationId xmlns="" xmlns:a16="http://schemas.microsoft.com/office/drawing/2014/main" id="{150844AD-4FE2-4A52-A4A3-AA78CAEC4A85}"/>
              </a:ext>
            </a:extLst>
          </p:cNvPr>
          <p:cNvSpPr/>
          <p:nvPr/>
        </p:nvSpPr>
        <p:spPr bwMode="gray">
          <a:xfrm>
            <a:off x="170935" y="3488580"/>
            <a:ext cx="9295365" cy="880002"/>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sz="1600" dirty="0">
                <a:latin typeface="+mj-lt"/>
              </a:rPr>
              <a:t>[</a:t>
            </a:r>
            <a:r>
              <a:rPr lang="en-US" altLang="ja-JP" sz="1600" dirty="0" err="1">
                <a:latin typeface="+mj-lt"/>
              </a:rPr>
              <a:t>sample_servers</a:t>
            </a:r>
            <a:r>
              <a:rPr lang="en-US" altLang="ja-JP" sz="1600" dirty="0">
                <a:latin typeface="+mj-lt"/>
              </a:rPr>
              <a:t>]</a:t>
            </a:r>
          </a:p>
          <a:p>
            <a:pPr algn="l"/>
            <a:r>
              <a:rPr lang="en-US" altLang="ja-JP" sz="1600" dirty="0">
                <a:latin typeface="+mj-lt"/>
              </a:rPr>
              <a:t>XX.XX.XX.XX </a:t>
            </a:r>
            <a:r>
              <a:rPr lang="en-US" altLang="ja-JP" sz="1600" dirty="0" err="1">
                <a:latin typeface="+mj-lt"/>
              </a:rPr>
              <a:t>ansible_user</a:t>
            </a:r>
            <a:r>
              <a:rPr lang="en-US" altLang="ja-JP" sz="1600" dirty="0">
                <a:latin typeface="+mj-lt"/>
              </a:rPr>
              <a:t>="</a:t>
            </a:r>
            <a:r>
              <a:rPr lang="en-US" altLang="ja-JP" sz="1600" dirty="0" err="1">
                <a:latin typeface="+mj-lt"/>
              </a:rPr>
              <a:t>userID</a:t>
            </a:r>
            <a:r>
              <a:rPr lang="en-US" altLang="ja-JP" sz="1600" dirty="0">
                <a:latin typeface="+mj-lt"/>
              </a:rPr>
              <a:t>" </a:t>
            </a:r>
            <a:r>
              <a:rPr lang="en-US" altLang="ja-JP" sz="1600" dirty="0" err="1">
                <a:latin typeface="+mj-lt"/>
              </a:rPr>
              <a:t>ansible_ssh_pass</a:t>
            </a:r>
            <a:r>
              <a:rPr lang="en-US" altLang="ja-JP" sz="1600" dirty="0">
                <a:latin typeface="+mj-lt"/>
              </a:rPr>
              <a:t>="password"</a:t>
            </a:r>
          </a:p>
        </p:txBody>
      </p:sp>
      <p:sp>
        <p:nvSpPr>
          <p:cNvPr id="8" name="正方形/長方形 7"/>
          <p:cNvSpPr/>
          <p:nvPr/>
        </p:nvSpPr>
        <p:spPr>
          <a:xfrm>
            <a:off x="170936" y="3180801"/>
            <a:ext cx="2179458" cy="307777"/>
          </a:xfrm>
          <a:prstGeom prst="rect">
            <a:avLst/>
          </a:prstGeom>
          <a:ln>
            <a:solidFill>
              <a:schemeClr val="tx1"/>
            </a:solidFill>
          </a:ln>
        </p:spPr>
        <p:txBody>
          <a:bodyPr wrap="square">
            <a:spAutoFit/>
          </a:bodyPr>
          <a:lstStyle/>
          <a:p>
            <a:pPr algn="l"/>
            <a:r>
              <a:rPr lang="en-US" altLang="ja-JP" b="1" dirty="0">
                <a:latin typeface="+mj-lt"/>
              </a:rPr>
              <a:t>sample01/hosts</a:t>
            </a:r>
            <a:endParaRPr lang="ja-JP" altLang="en-US" b="1" dirty="0">
              <a:latin typeface="+mj-lt"/>
            </a:endParaRPr>
          </a:p>
        </p:txBody>
      </p:sp>
      <p:sp>
        <p:nvSpPr>
          <p:cNvPr id="9" name="スライド番号プレースホルダー 8"/>
          <p:cNvSpPr>
            <a:spLocks noGrp="1"/>
          </p:cNvSpPr>
          <p:nvPr>
            <p:ph type="sldNum" sz="quarter" idx="10"/>
          </p:nvPr>
        </p:nvSpPr>
        <p:spPr/>
        <p:txBody>
          <a:bodyPr/>
          <a:lstStyle/>
          <a:p>
            <a:r>
              <a:rPr lang="en-US" altLang="ja-JP" smtClean="0"/>
              <a:t>PAGE    </a:t>
            </a:r>
            <a:fld id="{08DF107D-060D-43D3-997D-8A34C269D30F}" type="slidenum">
              <a:rPr lang="en-US" altLang="ja-JP" smtClean="0"/>
              <a:pPr/>
              <a:t>33</a:t>
            </a:fld>
            <a:endParaRPr lang="en-US" altLang="ja-JP" dirty="0"/>
          </a:p>
        </p:txBody>
      </p:sp>
    </p:spTree>
    <p:extLst>
      <p:ext uri="{BB962C8B-B14F-4D97-AF65-F5344CB8AC3E}">
        <p14:creationId xmlns:p14="http://schemas.microsoft.com/office/powerpoint/2010/main" val="6175118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Inventory</a:t>
            </a:r>
            <a:endParaRPr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Basics in Writing Various Files</a:t>
            </a:r>
          </a:p>
        </p:txBody>
      </p:sp>
      <p:sp>
        <p:nvSpPr>
          <p:cNvPr id="87" name="正方形/長方形 86">
            <a:extLst>
              <a:ext uri="{FF2B5EF4-FFF2-40B4-BE49-F238E27FC236}">
                <a16:creationId xmlns="" xmlns:a16="http://schemas.microsoft.com/office/drawing/2014/main" id="{150844AD-4FE2-4A52-A4A3-AA78CAEC4A85}"/>
              </a:ext>
            </a:extLst>
          </p:cNvPr>
          <p:cNvSpPr/>
          <p:nvPr/>
        </p:nvSpPr>
        <p:spPr bwMode="gray">
          <a:xfrm>
            <a:off x="183916" y="1674026"/>
            <a:ext cx="9295363" cy="696361"/>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sz="1800" dirty="0" smtClean="0">
                <a:latin typeface="+mj-lt"/>
              </a:rPr>
              <a:t>In inventory, multiple target nodes can be written and can be grouped.</a:t>
            </a:r>
            <a:endParaRPr lang="en-US" altLang="ja-JP" sz="1800" dirty="0">
              <a:latin typeface="+mj-lt"/>
            </a:endParaRPr>
          </a:p>
        </p:txBody>
      </p:sp>
      <p:sp>
        <p:nvSpPr>
          <p:cNvPr id="16" name="正方形/長方形 15">
            <a:extLst>
              <a:ext uri="{FF2B5EF4-FFF2-40B4-BE49-F238E27FC236}">
                <a16:creationId xmlns="" xmlns:a16="http://schemas.microsoft.com/office/drawing/2014/main" id="{9B8EAA3B-8777-43E7-9A7C-EB659CE4F72B}"/>
              </a:ext>
            </a:extLst>
          </p:cNvPr>
          <p:cNvSpPr/>
          <p:nvPr/>
        </p:nvSpPr>
        <p:spPr bwMode="gray">
          <a:xfrm>
            <a:off x="183916" y="1097272"/>
            <a:ext cx="9295364" cy="576751"/>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mj-lt"/>
                <a:ea typeface="Meiryo UI" panose="020B0604030504040204" pitchFamily="50" charset="-128"/>
              </a:rPr>
              <a:t>Grouping</a:t>
            </a:r>
            <a:endParaRPr lang="en-US" altLang="ja-JP" sz="2800" b="1" kern="0" dirty="0">
              <a:solidFill>
                <a:schemeClr val="bg1"/>
              </a:solidFill>
              <a:latin typeface="+mj-lt"/>
              <a:ea typeface="Meiryo UI" panose="020B0604030504040204" pitchFamily="50" charset="-128"/>
            </a:endParaRPr>
          </a:p>
        </p:txBody>
      </p:sp>
      <p:sp>
        <p:nvSpPr>
          <p:cNvPr id="7" name="正方形/長方形 6">
            <a:extLst>
              <a:ext uri="{FF2B5EF4-FFF2-40B4-BE49-F238E27FC236}">
                <a16:creationId xmlns="" xmlns:a16="http://schemas.microsoft.com/office/drawing/2014/main" id="{150844AD-4FE2-4A52-A4A3-AA78CAEC4A85}"/>
              </a:ext>
            </a:extLst>
          </p:cNvPr>
          <p:cNvSpPr/>
          <p:nvPr/>
        </p:nvSpPr>
        <p:spPr bwMode="gray">
          <a:xfrm>
            <a:off x="170935" y="2757043"/>
            <a:ext cx="9295365" cy="3657825"/>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sz="1600" dirty="0">
                <a:latin typeface="+mj-lt"/>
              </a:rPr>
              <a:t>[</a:t>
            </a:r>
            <a:r>
              <a:rPr lang="en-US" altLang="ja-JP" sz="1600" dirty="0" err="1">
                <a:latin typeface="+mj-lt"/>
              </a:rPr>
              <a:t>web_servers</a:t>
            </a:r>
            <a:r>
              <a:rPr lang="en-US" altLang="ja-JP" sz="1600" dirty="0">
                <a:latin typeface="+mj-lt"/>
              </a:rPr>
              <a:t>]    ## </a:t>
            </a:r>
            <a:r>
              <a:rPr lang="en-US" altLang="ja-JP" sz="1600" dirty="0" smtClean="0">
                <a:latin typeface="+mj-lt"/>
              </a:rPr>
              <a:t>Group name</a:t>
            </a:r>
            <a:endParaRPr lang="ja-JP" altLang="en-US" sz="1600" dirty="0">
              <a:latin typeface="+mj-lt"/>
            </a:endParaRPr>
          </a:p>
          <a:p>
            <a:pPr algn="l"/>
            <a:r>
              <a:rPr lang="en-US" altLang="ja-JP" sz="1600" dirty="0">
                <a:latin typeface="+mj-lt"/>
              </a:rPr>
              <a:t>192.168.0.[1:5]  ## </a:t>
            </a:r>
            <a:r>
              <a:rPr lang="en-US" altLang="ja-JP" sz="1600" dirty="0" smtClean="0">
                <a:latin typeface="+mj-lt"/>
              </a:rPr>
              <a:t>You can also specify multiple IP address (for ex: 192.168.0.1~5)</a:t>
            </a:r>
            <a:endParaRPr lang="ja-JP" altLang="en-US" sz="1600" dirty="0">
              <a:latin typeface="+mj-lt"/>
            </a:endParaRPr>
          </a:p>
          <a:p>
            <a:pPr algn="l"/>
            <a:endParaRPr lang="ja-JP" altLang="en-US" sz="1600" dirty="0">
              <a:latin typeface="+mj-lt"/>
            </a:endParaRPr>
          </a:p>
          <a:p>
            <a:pPr algn="l"/>
            <a:r>
              <a:rPr lang="en-US" altLang="ja-JP" sz="1600" dirty="0">
                <a:latin typeface="+mj-lt"/>
              </a:rPr>
              <a:t>[oracle]</a:t>
            </a:r>
          </a:p>
          <a:p>
            <a:pPr algn="l"/>
            <a:r>
              <a:rPr lang="en-US" altLang="ja-JP" sz="1600" dirty="0">
                <a:latin typeface="+mj-lt"/>
              </a:rPr>
              <a:t>oracle101.hoge.local</a:t>
            </a:r>
          </a:p>
          <a:p>
            <a:pPr algn="l"/>
            <a:r>
              <a:rPr lang="en-US" altLang="ja-JP" sz="1600" dirty="0">
                <a:latin typeface="+mj-lt"/>
              </a:rPr>
              <a:t>oracle102.hoge.local</a:t>
            </a:r>
          </a:p>
          <a:p>
            <a:pPr algn="l"/>
            <a:endParaRPr lang="en-US" altLang="ja-JP" sz="1600" dirty="0">
              <a:latin typeface="+mj-lt"/>
            </a:endParaRPr>
          </a:p>
          <a:p>
            <a:pPr algn="l"/>
            <a:r>
              <a:rPr lang="en-US" altLang="ja-JP" sz="1600" dirty="0">
                <a:latin typeface="+mj-lt"/>
              </a:rPr>
              <a:t>[</a:t>
            </a:r>
            <a:r>
              <a:rPr lang="en-US" altLang="ja-JP" sz="1600" dirty="0" err="1">
                <a:latin typeface="+mj-lt"/>
              </a:rPr>
              <a:t>mysql</a:t>
            </a:r>
            <a:r>
              <a:rPr lang="en-US" altLang="ja-JP" sz="1600" dirty="0">
                <a:latin typeface="+mj-lt"/>
              </a:rPr>
              <a:t>]</a:t>
            </a:r>
          </a:p>
          <a:p>
            <a:pPr algn="l"/>
            <a:r>
              <a:rPr lang="en-US" altLang="ja-JP" sz="1600" dirty="0" err="1">
                <a:latin typeface="+mj-lt"/>
              </a:rPr>
              <a:t>mysql</a:t>
            </a:r>
            <a:r>
              <a:rPr lang="en-US" altLang="ja-JP" sz="1600" dirty="0">
                <a:latin typeface="+mj-lt"/>
              </a:rPr>
              <a:t>-[</a:t>
            </a:r>
            <a:r>
              <a:rPr lang="en-US" altLang="ja-JP" sz="1600" dirty="0" err="1">
                <a:latin typeface="+mj-lt"/>
              </a:rPr>
              <a:t>a:d</a:t>
            </a:r>
            <a:r>
              <a:rPr lang="en-US" altLang="ja-JP" sz="1600" dirty="0">
                <a:latin typeface="+mj-lt"/>
              </a:rPr>
              <a:t>].</a:t>
            </a:r>
            <a:r>
              <a:rPr lang="en-US" altLang="ja-JP" sz="1600" dirty="0" err="1">
                <a:latin typeface="+mj-lt"/>
              </a:rPr>
              <a:t>hoge.local</a:t>
            </a:r>
            <a:endParaRPr lang="en-US" altLang="ja-JP" sz="1600" dirty="0">
              <a:latin typeface="+mj-lt"/>
            </a:endParaRPr>
          </a:p>
          <a:p>
            <a:pPr algn="l"/>
            <a:endParaRPr lang="en-US" altLang="ja-JP" sz="1600" dirty="0">
              <a:latin typeface="+mj-lt"/>
            </a:endParaRPr>
          </a:p>
          <a:p>
            <a:pPr algn="l"/>
            <a:r>
              <a:rPr lang="en-US" altLang="ja-JP" sz="1600" dirty="0">
                <a:latin typeface="+mj-lt"/>
              </a:rPr>
              <a:t>[</a:t>
            </a:r>
            <a:r>
              <a:rPr lang="en-US" altLang="ja-JP" sz="1600" dirty="0" err="1">
                <a:latin typeface="+mj-lt"/>
              </a:rPr>
              <a:t>db_servers:children</a:t>
            </a:r>
            <a:r>
              <a:rPr lang="en-US" altLang="ja-JP" sz="1600" dirty="0">
                <a:latin typeface="+mj-lt"/>
              </a:rPr>
              <a:t>] ## </a:t>
            </a:r>
            <a:r>
              <a:rPr lang="en-US" altLang="ja-JP" sz="1600" dirty="0" smtClean="0">
                <a:latin typeface="+mj-lt"/>
              </a:rPr>
              <a:t>Nesting group is also possible</a:t>
            </a:r>
            <a:endParaRPr lang="ja-JP" altLang="en-US" sz="1600" dirty="0">
              <a:latin typeface="+mj-lt"/>
            </a:endParaRPr>
          </a:p>
          <a:p>
            <a:pPr algn="l"/>
            <a:r>
              <a:rPr lang="en-US" altLang="ja-JP" sz="1600" dirty="0">
                <a:latin typeface="+mj-lt"/>
              </a:rPr>
              <a:t>oracle</a:t>
            </a:r>
          </a:p>
          <a:p>
            <a:pPr algn="l"/>
            <a:r>
              <a:rPr lang="en-US" altLang="ja-JP" sz="1600" dirty="0" err="1">
                <a:latin typeface="+mj-lt"/>
              </a:rPr>
              <a:t>mysql</a:t>
            </a:r>
            <a:endParaRPr lang="en-US" altLang="ja-JP" sz="1600" dirty="0">
              <a:latin typeface="+mj-lt"/>
            </a:endParaRPr>
          </a:p>
        </p:txBody>
      </p:sp>
      <p:sp>
        <p:nvSpPr>
          <p:cNvPr id="8" name="正方形/長方形 7"/>
          <p:cNvSpPr/>
          <p:nvPr/>
        </p:nvSpPr>
        <p:spPr>
          <a:xfrm>
            <a:off x="170936" y="2449265"/>
            <a:ext cx="2179458" cy="307777"/>
          </a:xfrm>
          <a:prstGeom prst="rect">
            <a:avLst/>
          </a:prstGeom>
          <a:ln>
            <a:solidFill>
              <a:schemeClr val="tx1"/>
            </a:solidFill>
          </a:ln>
        </p:spPr>
        <p:txBody>
          <a:bodyPr wrap="square">
            <a:spAutoFit/>
          </a:bodyPr>
          <a:lstStyle/>
          <a:p>
            <a:pPr algn="l"/>
            <a:r>
              <a:rPr lang="en-US" altLang="ja-JP" b="1" dirty="0">
                <a:latin typeface="+mj-lt"/>
              </a:rPr>
              <a:t>sample01/hosts</a:t>
            </a:r>
            <a:endParaRPr lang="ja-JP" altLang="en-US" b="1" dirty="0">
              <a:latin typeface="+mj-lt"/>
            </a:endParaRPr>
          </a:p>
        </p:txBody>
      </p:sp>
      <p:sp>
        <p:nvSpPr>
          <p:cNvPr id="10" name="スライド番号プレースホルダー 9"/>
          <p:cNvSpPr>
            <a:spLocks noGrp="1"/>
          </p:cNvSpPr>
          <p:nvPr>
            <p:ph type="sldNum" sz="quarter" idx="10"/>
          </p:nvPr>
        </p:nvSpPr>
        <p:spPr/>
        <p:txBody>
          <a:bodyPr/>
          <a:lstStyle/>
          <a:p>
            <a:r>
              <a:rPr lang="en-US" altLang="ja-JP" smtClean="0"/>
              <a:t>PAGE    </a:t>
            </a:r>
            <a:fld id="{08DF107D-060D-43D3-997D-8A34C269D30F}" type="slidenum">
              <a:rPr lang="en-US" altLang="ja-JP" smtClean="0"/>
              <a:pPr/>
              <a:t>34</a:t>
            </a:fld>
            <a:endParaRPr lang="en-US" altLang="ja-JP" dirty="0"/>
          </a:p>
        </p:txBody>
      </p:sp>
    </p:spTree>
    <p:extLst>
      <p:ext uri="{BB962C8B-B14F-4D97-AF65-F5344CB8AC3E}">
        <p14:creationId xmlns:p14="http://schemas.microsoft.com/office/powerpoint/2010/main" val="7234195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558397" y="1707042"/>
            <a:ext cx="2179458" cy="369332"/>
          </a:xfrm>
          <a:prstGeom prst="rect">
            <a:avLst/>
          </a:prstGeom>
          <a:ln>
            <a:solidFill>
              <a:schemeClr val="tx1"/>
            </a:solidFill>
          </a:ln>
        </p:spPr>
        <p:txBody>
          <a:bodyPr wrap="square">
            <a:spAutoFit/>
          </a:bodyPr>
          <a:lstStyle/>
          <a:p>
            <a:pPr algn="l"/>
            <a:r>
              <a:rPr lang="en-US" altLang="ja-JP" sz="1800" b="1" dirty="0">
                <a:latin typeface="+mj-lt"/>
              </a:rPr>
              <a:t>sample01/hosts</a:t>
            </a:r>
            <a:endParaRPr lang="ja-JP" altLang="en-US" sz="1800" b="1" dirty="0">
              <a:latin typeface="+mj-lt"/>
            </a:endParaRPr>
          </a:p>
        </p:txBody>
      </p:sp>
      <p:sp>
        <p:nvSpPr>
          <p:cNvPr id="2" name="タイトル 1"/>
          <p:cNvSpPr>
            <a:spLocks noGrp="1"/>
          </p:cNvSpPr>
          <p:nvPr>
            <p:ph type="title"/>
          </p:nvPr>
        </p:nvSpPr>
        <p:spPr/>
        <p:txBody>
          <a:bodyPr/>
          <a:lstStyle/>
          <a:p>
            <a:r>
              <a:rPr lang="en-US" altLang="ja-JP" dirty="0" smtClean="0"/>
              <a:t>Inventory</a:t>
            </a:r>
            <a:endParaRPr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Basics in Writing Various Files</a:t>
            </a:r>
          </a:p>
        </p:txBody>
      </p:sp>
      <p:sp>
        <p:nvSpPr>
          <p:cNvPr id="7" name="正方形/長方形 6">
            <a:extLst>
              <a:ext uri="{FF2B5EF4-FFF2-40B4-BE49-F238E27FC236}">
                <a16:creationId xmlns="" xmlns:a16="http://schemas.microsoft.com/office/drawing/2014/main" id="{150844AD-4FE2-4A52-A4A3-AA78CAEC4A85}"/>
              </a:ext>
            </a:extLst>
          </p:cNvPr>
          <p:cNvSpPr/>
          <p:nvPr/>
        </p:nvSpPr>
        <p:spPr bwMode="gray">
          <a:xfrm>
            <a:off x="563853" y="2022981"/>
            <a:ext cx="3598370" cy="4522717"/>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sz="1800" dirty="0">
                <a:latin typeface="+mj-lt"/>
              </a:rPr>
              <a:t>[</a:t>
            </a:r>
            <a:r>
              <a:rPr lang="en-US" altLang="ja-JP" sz="1800" dirty="0" err="1">
                <a:latin typeface="+mj-lt"/>
              </a:rPr>
              <a:t>web_servers</a:t>
            </a:r>
            <a:r>
              <a:rPr lang="en-US" altLang="ja-JP" sz="1800" dirty="0">
                <a:latin typeface="+mj-lt"/>
              </a:rPr>
              <a:t>]    ## </a:t>
            </a:r>
            <a:r>
              <a:rPr lang="en-US" altLang="ja-JP" sz="1800" dirty="0" smtClean="0">
                <a:latin typeface="+mj-lt"/>
              </a:rPr>
              <a:t>group name</a:t>
            </a:r>
            <a:endParaRPr lang="ja-JP" altLang="en-US" sz="1800" dirty="0">
              <a:latin typeface="+mj-lt"/>
            </a:endParaRPr>
          </a:p>
          <a:p>
            <a:pPr algn="l"/>
            <a:r>
              <a:rPr lang="en-US" altLang="ja-JP" sz="1800" dirty="0">
                <a:latin typeface="+mj-lt"/>
              </a:rPr>
              <a:t>192.168.0.[1:5</a:t>
            </a:r>
            <a:r>
              <a:rPr lang="en-US" altLang="ja-JP" sz="1800" dirty="0" smtClean="0">
                <a:latin typeface="+mj-lt"/>
              </a:rPr>
              <a:t>]</a:t>
            </a:r>
            <a:endParaRPr lang="ja-JP" altLang="en-US" sz="1800" dirty="0">
              <a:latin typeface="+mj-lt"/>
            </a:endParaRPr>
          </a:p>
          <a:p>
            <a:pPr algn="l"/>
            <a:endParaRPr lang="en-US" altLang="ja-JP" sz="1800" dirty="0" smtClean="0">
              <a:latin typeface="+mj-lt"/>
            </a:endParaRPr>
          </a:p>
          <a:p>
            <a:pPr algn="l"/>
            <a:endParaRPr lang="ja-JP" altLang="en-US" sz="1800" dirty="0">
              <a:latin typeface="+mj-lt"/>
            </a:endParaRPr>
          </a:p>
          <a:p>
            <a:pPr algn="l"/>
            <a:r>
              <a:rPr lang="en-US" altLang="ja-JP" sz="1800" dirty="0">
                <a:latin typeface="+mj-lt"/>
              </a:rPr>
              <a:t>[oracle]</a:t>
            </a:r>
          </a:p>
          <a:p>
            <a:pPr algn="l"/>
            <a:r>
              <a:rPr lang="en-US" altLang="ja-JP" sz="1800" dirty="0">
                <a:latin typeface="+mj-lt"/>
              </a:rPr>
              <a:t>oracle101.hoge.local</a:t>
            </a:r>
          </a:p>
          <a:p>
            <a:pPr algn="l"/>
            <a:r>
              <a:rPr lang="en-US" altLang="ja-JP" sz="1800" dirty="0" smtClean="0">
                <a:latin typeface="+mj-lt"/>
              </a:rPr>
              <a:t>oracle102.hoge.local</a:t>
            </a:r>
          </a:p>
          <a:p>
            <a:pPr algn="l"/>
            <a:endParaRPr lang="en-US" altLang="ja-JP" sz="1800" dirty="0">
              <a:latin typeface="+mj-lt"/>
            </a:endParaRPr>
          </a:p>
          <a:p>
            <a:pPr algn="l"/>
            <a:r>
              <a:rPr lang="en-US" altLang="ja-JP" sz="1800" dirty="0">
                <a:latin typeface="+mj-lt"/>
              </a:rPr>
              <a:t>[</a:t>
            </a:r>
            <a:r>
              <a:rPr lang="en-US" altLang="ja-JP" sz="1800" dirty="0" err="1">
                <a:latin typeface="+mj-lt"/>
              </a:rPr>
              <a:t>mysql</a:t>
            </a:r>
            <a:r>
              <a:rPr lang="en-US" altLang="ja-JP" sz="1800" dirty="0">
                <a:latin typeface="+mj-lt"/>
              </a:rPr>
              <a:t>]</a:t>
            </a:r>
          </a:p>
          <a:p>
            <a:pPr algn="l"/>
            <a:r>
              <a:rPr lang="en-US" altLang="ja-JP" sz="1800" dirty="0" err="1">
                <a:latin typeface="+mj-lt"/>
              </a:rPr>
              <a:t>mysql</a:t>
            </a:r>
            <a:r>
              <a:rPr lang="en-US" altLang="ja-JP" sz="1800" dirty="0">
                <a:latin typeface="+mj-lt"/>
              </a:rPr>
              <a:t>-[</a:t>
            </a:r>
            <a:r>
              <a:rPr lang="en-US" altLang="ja-JP" sz="1800" dirty="0" err="1">
                <a:latin typeface="+mj-lt"/>
              </a:rPr>
              <a:t>a:d</a:t>
            </a:r>
            <a:r>
              <a:rPr lang="en-US" altLang="ja-JP" sz="1800" dirty="0">
                <a:latin typeface="+mj-lt"/>
              </a:rPr>
              <a:t>].</a:t>
            </a:r>
            <a:r>
              <a:rPr lang="en-US" altLang="ja-JP" sz="1800" dirty="0" err="1">
                <a:latin typeface="+mj-lt"/>
              </a:rPr>
              <a:t>hoge.local</a:t>
            </a:r>
            <a:endParaRPr lang="en-US" altLang="ja-JP" sz="1800" dirty="0">
              <a:latin typeface="+mj-lt"/>
            </a:endParaRPr>
          </a:p>
          <a:p>
            <a:pPr algn="l"/>
            <a:endParaRPr lang="en-US" altLang="ja-JP" sz="1800" dirty="0">
              <a:latin typeface="+mj-lt"/>
            </a:endParaRPr>
          </a:p>
          <a:p>
            <a:pPr algn="l"/>
            <a:r>
              <a:rPr lang="en-US" altLang="ja-JP" sz="1800" dirty="0">
                <a:latin typeface="+mj-lt"/>
              </a:rPr>
              <a:t>[</a:t>
            </a:r>
            <a:r>
              <a:rPr lang="en-US" altLang="ja-JP" sz="1800" dirty="0" err="1">
                <a:latin typeface="+mj-lt"/>
              </a:rPr>
              <a:t>db_servers:children</a:t>
            </a:r>
            <a:r>
              <a:rPr lang="en-US" altLang="ja-JP" sz="1800" dirty="0" smtClean="0">
                <a:latin typeface="+mj-lt"/>
              </a:rPr>
              <a:t>]</a:t>
            </a:r>
            <a:endParaRPr lang="ja-JP" altLang="en-US" sz="1800" dirty="0">
              <a:latin typeface="+mj-lt"/>
            </a:endParaRPr>
          </a:p>
          <a:p>
            <a:pPr algn="l"/>
            <a:r>
              <a:rPr lang="en-US" altLang="ja-JP" sz="1800" dirty="0">
                <a:latin typeface="+mj-lt"/>
              </a:rPr>
              <a:t>oracle</a:t>
            </a:r>
          </a:p>
          <a:p>
            <a:pPr algn="l"/>
            <a:r>
              <a:rPr lang="en-US" altLang="ja-JP" sz="1800" dirty="0" err="1">
                <a:latin typeface="+mj-lt"/>
              </a:rPr>
              <a:t>mysql</a:t>
            </a:r>
            <a:endParaRPr lang="en-US" altLang="ja-JP" sz="1800" dirty="0">
              <a:latin typeface="+mj-lt"/>
            </a:endParaRPr>
          </a:p>
        </p:txBody>
      </p:sp>
      <p:grpSp>
        <p:nvGrpSpPr>
          <p:cNvPr id="3" name="グループ化 2"/>
          <p:cNvGrpSpPr/>
          <p:nvPr/>
        </p:nvGrpSpPr>
        <p:grpSpPr>
          <a:xfrm>
            <a:off x="4951809" y="1592372"/>
            <a:ext cx="1965172" cy="750544"/>
            <a:chOff x="6589350" y="1564599"/>
            <a:chExt cx="1965172" cy="750544"/>
          </a:xfrm>
        </p:grpSpPr>
        <p:sp>
          <p:nvSpPr>
            <p:cNvPr id="10" name="正方形/長方形 9"/>
            <p:cNvSpPr/>
            <p:nvPr/>
          </p:nvSpPr>
          <p:spPr bwMode="auto">
            <a:xfrm>
              <a:off x="6589350" y="1746565"/>
              <a:ext cx="1965172" cy="568578"/>
            </a:xfrm>
            <a:prstGeom prst="rect">
              <a:avLst/>
            </a:prstGeom>
            <a:gradFill rotWithShape="0">
              <a:gsLst>
                <a:gs pos="0">
                  <a:srgbClr val="FFFFFF"/>
                </a:gs>
                <a:gs pos="100000">
                  <a:srgbClr val="CACAC7"/>
                </a:gs>
              </a:gsLst>
              <a:lin ang="5400000" scaled="1"/>
            </a:gra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2000" b="0" i="0" u="none" strike="noStrike" cap="none" normalizeH="0" baseline="0" smtClean="0">
                <a:ln>
                  <a:noFill/>
                </a:ln>
                <a:solidFill>
                  <a:srgbClr val="000000"/>
                </a:solidFill>
                <a:effectLst/>
                <a:latin typeface="+mj-lt"/>
                <a:ea typeface="ＭＳ Ｐゴシック" charset="-128"/>
              </a:endParaRPr>
            </a:p>
          </p:txBody>
        </p:sp>
        <p:sp>
          <p:nvSpPr>
            <p:cNvPr id="11" name="テキスト ボックス 10"/>
            <p:cNvSpPr txBox="1"/>
            <p:nvPr/>
          </p:nvSpPr>
          <p:spPr>
            <a:xfrm>
              <a:off x="6589350" y="1904866"/>
              <a:ext cx="1965172" cy="400110"/>
            </a:xfrm>
            <a:prstGeom prst="rect">
              <a:avLst/>
            </a:prstGeom>
            <a:noFill/>
          </p:spPr>
          <p:txBody>
            <a:bodyPr wrap="square" rtlCol="0">
              <a:spAutoFit/>
            </a:bodyPr>
            <a:lstStyle/>
            <a:p>
              <a:r>
                <a:rPr kumimoji="1" lang="en-US" altLang="ja-JP" sz="2000" b="1" dirty="0" smtClean="0">
                  <a:latin typeface="+mj-lt"/>
                  <a:ea typeface="Meiryo UI" panose="020B0604030504040204" pitchFamily="50" charset="-128"/>
                  <a:cs typeface="Meiryo UI" panose="020B0604030504040204" pitchFamily="50" charset="-128"/>
                </a:rPr>
                <a:t>192.168.0.1</a:t>
              </a:r>
              <a:endParaRPr kumimoji="1" lang="ja-JP" altLang="en-US" sz="2000" b="1" dirty="0" err="1" smtClean="0">
                <a:latin typeface="+mj-lt"/>
                <a:ea typeface="Meiryo UI" panose="020B0604030504040204" pitchFamily="50" charset="-128"/>
                <a:cs typeface="Meiryo UI" panose="020B0604030504040204" pitchFamily="50" charset="-128"/>
              </a:endParaRPr>
            </a:p>
          </p:txBody>
        </p:sp>
        <p:sp>
          <p:nvSpPr>
            <p:cNvPr id="12" name="テキスト ボックス 11"/>
            <p:cNvSpPr txBox="1"/>
            <p:nvPr/>
          </p:nvSpPr>
          <p:spPr bwMode="gray">
            <a:xfrm>
              <a:off x="6741994" y="1564599"/>
              <a:ext cx="1651379" cy="400110"/>
            </a:xfrm>
            <a:prstGeom prst="rect">
              <a:avLst/>
            </a:prstGeom>
            <a:solidFill>
              <a:schemeClr val="bg1"/>
            </a:solidFill>
            <a:ln>
              <a:noFill/>
            </a:ln>
          </p:spPr>
          <p:txBody>
            <a:bodyPr wrap="square" rtlCol="0">
              <a:spAutoFit/>
            </a:bodyPr>
            <a:lstStyle/>
            <a:p>
              <a:r>
                <a:rPr kumimoji="1" lang="en-US" altLang="ja-JP" sz="2000" b="1" u="sng" dirty="0" smtClean="0">
                  <a:solidFill>
                    <a:srgbClr val="A30B1A"/>
                  </a:solidFill>
                  <a:latin typeface="+mj-lt"/>
                  <a:ea typeface="Meiryo UI" panose="020B0604030504040204" pitchFamily="50" charset="-128"/>
                </a:rPr>
                <a:t>Target</a:t>
              </a:r>
              <a:r>
                <a:rPr kumimoji="1" lang="ja-JP" altLang="en-US" sz="2000" b="1" u="sng" dirty="0" smtClean="0">
                  <a:solidFill>
                    <a:srgbClr val="A30B1A"/>
                  </a:solidFill>
                  <a:latin typeface="+mj-lt"/>
                  <a:ea typeface="Meiryo UI" panose="020B0604030504040204" pitchFamily="50" charset="-128"/>
                </a:rPr>
                <a:t> </a:t>
              </a:r>
              <a:r>
                <a:rPr kumimoji="1" lang="en-US" altLang="ja-JP" sz="2000" b="1" u="sng" dirty="0" smtClean="0">
                  <a:solidFill>
                    <a:srgbClr val="A30B1A"/>
                  </a:solidFill>
                  <a:latin typeface="+mj-lt"/>
                  <a:ea typeface="Meiryo UI" panose="020B0604030504040204" pitchFamily="50" charset="-128"/>
                </a:rPr>
                <a:t>node</a:t>
              </a:r>
              <a:endParaRPr kumimoji="1" lang="ja-JP" altLang="en-US" sz="2000" b="1" u="sng" dirty="0">
                <a:solidFill>
                  <a:srgbClr val="A30B1A"/>
                </a:solidFill>
                <a:latin typeface="+mj-lt"/>
                <a:ea typeface="Meiryo UI" panose="020B0604030504040204" pitchFamily="50" charset="-128"/>
              </a:endParaRPr>
            </a:p>
          </p:txBody>
        </p:sp>
      </p:grpSp>
      <p:grpSp>
        <p:nvGrpSpPr>
          <p:cNvPr id="14" name="グループ化 13"/>
          <p:cNvGrpSpPr/>
          <p:nvPr/>
        </p:nvGrpSpPr>
        <p:grpSpPr>
          <a:xfrm>
            <a:off x="7069381" y="1592778"/>
            <a:ext cx="1965172" cy="750544"/>
            <a:chOff x="6589350" y="1564599"/>
            <a:chExt cx="1965172" cy="750544"/>
          </a:xfrm>
        </p:grpSpPr>
        <p:sp>
          <p:nvSpPr>
            <p:cNvPr id="15" name="正方形/長方形 14"/>
            <p:cNvSpPr/>
            <p:nvPr/>
          </p:nvSpPr>
          <p:spPr bwMode="auto">
            <a:xfrm>
              <a:off x="6589350" y="1746565"/>
              <a:ext cx="1965172" cy="568578"/>
            </a:xfrm>
            <a:prstGeom prst="rect">
              <a:avLst/>
            </a:prstGeom>
            <a:gradFill rotWithShape="0">
              <a:gsLst>
                <a:gs pos="0">
                  <a:srgbClr val="FFFFFF"/>
                </a:gs>
                <a:gs pos="100000">
                  <a:srgbClr val="CACAC7"/>
                </a:gs>
              </a:gsLst>
              <a:lin ang="5400000" scaled="1"/>
            </a:gra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2000" b="0" i="0" u="none" strike="noStrike" cap="none" normalizeH="0" baseline="0" smtClean="0">
                <a:ln>
                  <a:noFill/>
                </a:ln>
                <a:solidFill>
                  <a:srgbClr val="000000"/>
                </a:solidFill>
                <a:effectLst/>
                <a:latin typeface="+mj-lt"/>
                <a:ea typeface="ＭＳ Ｐゴシック" charset="-128"/>
              </a:endParaRPr>
            </a:p>
          </p:txBody>
        </p:sp>
        <p:sp>
          <p:nvSpPr>
            <p:cNvPr id="17" name="テキスト ボックス 16"/>
            <p:cNvSpPr txBox="1"/>
            <p:nvPr/>
          </p:nvSpPr>
          <p:spPr>
            <a:xfrm>
              <a:off x="6589350" y="1904866"/>
              <a:ext cx="1965172" cy="400110"/>
            </a:xfrm>
            <a:prstGeom prst="rect">
              <a:avLst/>
            </a:prstGeom>
            <a:noFill/>
          </p:spPr>
          <p:txBody>
            <a:bodyPr wrap="square" rtlCol="0">
              <a:spAutoFit/>
            </a:bodyPr>
            <a:lstStyle/>
            <a:p>
              <a:r>
                <a:rPr kumimoji="1" lang="en-US" altLang="ja-JP" sz="2000" b="1" dirty="0" smtClean="0">
                  <a:latin typeface="+mj-lt"/>
                  <a:ea typeface="Meiryo UI" panose="020B0604030504040204" pitchFamily="50" charset="-128"/>
                  <a:cs typeface="Meiryo UI" panose="020B0604030504040204" pitchFamily="50" charset="-128"/>
                </a:rPr>
                <a:t>192.168.0.2</a:t>
              </a:r>
              <a:endParaRPr kumimoji="1" lang="ja-JP" altLang="en-US" sz="2000" b="1" dirty="0" err="1" smtClean="0">
                <a:latin typeface="+mj-lt"/>
                <a:ea typeface="Meiryo UI" panose="020B0604030504040204" pitchFamily="50" charset="-128"/>
                <a:cs typeface="Meiryo UI" panose="020B0604030504040204" pitchFamily="50" charset="-128"/>
              </a:endParaRPr>
            </a:p>
          </p:txBody>
        </p:sp>
        <p:sp>
          <p:nvSpPr>
            <p:cNvPr id="18" name="テキスト ボックス 17"/>
            <p:cNvSpPr txBox="1"/>
            <p:nvPr/>
          </p:nvSpPr>
          <p:spPr bwMode="gray">
            <a:xfrm>
              <a:off x="6741994" y="1564599"/>
              <a:ext cx="1651379" cy="400110"/>
            </a:xfrm>
            <a:prstGeom prst="rect">
              <a:avLst/>
            </a:prstGeom>
            <a:solidFill>
              <a:schemeClr val="bg1"/>
            </a:solidFill>
            <a:ln>
              <a:noFill/>
            </a:ln>
          </p:spPr>
          <p:txBody>
            <a:bodyPr wrap="square" rtlCol="0">
              <a:spAutoFit/>
            </a:bodyPr>
            <a:lstStyle/>
            <a:p>
              <a:r>
                <a:rPr kumimoji="1" lang="en-US" altLang="ja-JP" sz="2000" b="1" u="sng" dirty="0" smtClean="0">
                  <a:solidFill>
                    <a:srgbClr val="A30B1A"/>
                  </a:solidFill>
                  <a:latin typeface="+mj-lt"/>
                  <a:ea typeface="Meiryo UI" panose="020B0604030504040204" pitchFamily="50" charset="-128"/>
                </a:rPr>
                <a:t>Target</a:t>
              </a:r>
              <a:r>
                <a:rPr kumimoji="1" lang="ja-JP" altLang="en-US" sz="2000" b="1" u="sng" dirty="0" smtClean="0">
                  <a:solidFill>
                    <a:srgbClr val="A30B1A"/>
                  </a:solidFill>
                  <a:latin typeface="+mj-lt"/>
                  <a:ea typeface="Meiryo UI" panose="020B0604030504040204" pitchFamily="50" charset="-128"/>
                </a:rPr>
                <a:t> </a:t>
              </a:r>
              <a:r>
                <a:rPr kumimoji="1" lang="en-US" altLang="ja-JP" sz="2000" b="1" u="sng" dirty="0" smtClean="0">
                  <a:solidFill>
                    <a:srgbClr val="A30B1A"/>
                  </a:solidFill>
                  <a:latin typeface="+mj-lt"/>
                  <a:ea typeface="Meiryo UI" panose="020B0604030504040204" pitchFamily="50" charset="-128"/>
                </a:rPr>
                <a:t>node</a:t>
              </a:r>
              <a:endParaRPr kumimoji="1" lang="ja-JP" altLang="en-US" sz="2000" b="1" u="sng" dirty="0">
                <a:solidFill>
                  <a:srgbClr val="A30B1A"/>
                </a:solidFill>
                <a:latin typeface="+mj-lt"/>
                <a:ea typeface="Meiryo UI" panose="020B0604030504040204" pitchFamily="50" charset="-128"/>
              </a:endParaRPr>
            </a:p>
          </p:txBody>
        </p:sp>
      </p:grpSp>
      <p:grpSp>
        <p:nvGrpSpPr>
          <p:cNvPr id="19" name="グループ化 18"/>
          <p:cNvGrpSpPr/>
          <p:nvPr/>
        </p:nvGrpSpPr>
        <p:grpSpPr>
          <a:xfrm>
            <a:off x="4947556" y="2357781"/>
            <a:ext cx="1965172" cy="750544"/>
            <a:chOff x="6589350" y="1564599"/>
            <a:chExt cx="1965172" cy="750544"/>
          </a:xfrm>
        </p:grpSpPr>
        <p:sp>
          <p:nvSpPr>
            <p:cNvPr id="20" name="正方形/長方形 19"/>
            <p:cNvSpPr/>
            <p:nvPr/>
          </p:nvSpPr>
          <p:spPr bwMode="auto">
            <a:xfrm>
              <a:off x="6589350" y="1746565"/>
              <a:ext cx="1965172" cy="568578"/>
            </a:xfrm>
            <a:prstGeom prst="rect">
              <a:avLst/>
            </a:prstGeom>
            <a:gradFill rotWithShape="0">
              <a:gsLst>
                <a:gs pos="0">
                  <a:srgbClr val="FFFFFF"/>
                </a:gs>
                <a:gs pos="100000">
                  <a:srgbClr val="CACAC7"/>
                </a:gs>
              </a:gsLst>
              <a:lin ang="5400000" scaled="1"/>
            </a:gra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2000" b="0" i="0" u="none" strike="noStrike" cap="none" normalizeH="0" baseline="0" smtClean="0">
                <a:ln>
                  <a:noFill/>
                </a:ln>
                <a:solidFill>
                  <a:srgbClr val="000000"/>
                </a:solidFill>
                <a:effectLst/>
                <a:latin typeface="+mj-lt"/>
                <a:ea typeface="ＭＳ Ｐゴシック" charset="-128"/>
              </a:endParaRPr>
            </a:p>
          </p:txBody>
        </p:sp>
        <p:sp>
          <p:nvSpPr>
            <p:cNvPr id="21" name="テキスト ボックス 20"/>
            <p:cNvSpPr txBox="1"/>
            <p:nvPr/>
          </p:nvSpPr>
          <p:spPr>
            <a:xfrm>
              <a:off x="6589350" y="1904866"/>
              <a:ext cx="1965172" cy="400110"/>
            </a:xfrm>
            <a:prstGeom prst="rect">
              <a:avLst/>
            </a:prstGeom>
            <a:noFill/>
          </p:spPr>
          <p:txBody>
            <a:bodyPr wrap="square" rtlCol="0">
              <a:spAutoFit/>
            </a:bodyPr>
            <a:lstStyle/>
            <a:p>
              <a:r>
                <a:rPr kumimoji="1" lang="en-US" altLang="ja-JP" sz="2000" b="1" dirty="0" smtClean="0">
                  <a:latin typeface="+mj-lt"/>
                  <a:ea typeface="Meiryo UI" panose="020B0604030504040204" pitchFamily="50" charset="-128"/>
                  <a:cs typeface="Meiryo UI" panose="020B0604030504040204" pitchFamily="50" charset="-128"/>
                </a:rPr>
                <a:t>192.168.0.3</a:t>
              </a:r>
              <a:endParaRPr kumimoji="1" lang="ja-JP" altLang="en-US" sz="2000" b="1" dirty="0" err="1" smtClean="0">
                <a:latin typeface="+mj-lt"/>
                <a:ea typeface="Meiryo UI" panose="020B0604030504040204" pitchFamily="50" charset="-128"/>
                <a:cs typeface="Meiryo UI" panose="020B0604030504040204" pitchFamily="50" charset="-128"/>
              </a:endParaRPr>
            </a:p>
          </p:txBody>
        </p:sp>
        <p:sp>
          <p:nvSpPr>
            <p:cNvPr id="22" name="テキスト ボックス 21"/>
            <p:cNvSpPr txBox="1"/>
            <p:nvPr/>
          </p:nvSpPr>
          <p:spPr bwMode="gray">
            <a:xfrm>
              <a:off x="6741994" y="1564599"/>
              <a:ext cx="1651379" cy="400110"/>
            </a:xfrm>
            <a:prstGeom prst="rect">
              <a:avLst/>
            </a:prstGeom>
            <a:solidFill>
              <a:schemeClr val="bg1"/>
            </a:solidFill>
            <a:ln>
              <a:noFill/>
            </a:ln>
          </p:spPr>
          <p:txBody>
            <a:bodyPr wrap="square" rtlCol="0">
              <a:spAutoFit/>
            </a:bodyPr>
            <a:lstStyle/>
            <a:p>
              <a:r>
                <a:rPr kumimoji="1" lang="en-US" altLang="ja-JP" sz="2000" b="1" u="sng" dirty="0" smtClean="0">
                  <a:solidFill>
                    <a:srgbClr val="A30B1A"/>
                  </a:solidFill>
                  <a:latin typeface="+mj-lt"/>
                  <a:ea typeface="Meiryo UI" panose="020B0604030504040204" pitchFamily="50" charset="-128"/>
                </a:rPr>
                <a:t>Target</a:t>
              </a:r>
              <a:r>
                <a:rPr kumimoji="1" lang="ja-JP" altLang="en-US" sz="2000" b="1" u="sng" dirty="0" smtClean="0">
                  <a:solidFill>
                    <a:srgbClr val="A30B1A"/>
                  </a:solidFill>
                  <a:latin typeface="+mj-lt"/>
                  <a:ea typeface="Meiryo UI" panose="020B0604030504040204" pitchFamily="50" charset="-128"/>
                </a:rPr>
                <a:t> </a:t>
              </a:r>
              <a:r>
                <a:rPr kumimoji="1" lang="en-US" altLang="ja-JP" sz="2000" b="1" u="sng" dirty="0" smtClean="0">
                  <a:solidFill>
                    <a:srgbClr val="A30B1A"/>
                  </a:solidFill>
                  <a:latin typeface="+mj-lt"/>
                  <a:ea typeface="Meiryo UI" panose="020B0604030504040204" pitchFamily="50" charset="-128"/>
                </a:rPr>
                <a:t>node</a:t>
              </a:r>
              <a:endParaRPr kumimoji="1" lang="ja-JP" altLang="en-US" sz="2000" b="1" u="sng" dirty="0">
                <a:solidFill>
                  <a:srgbClr val="A30B1A"/>
                </a:solidFill>
                <a:latin typeface="+mj-lt"/>
                <a:ea typeface="Meiryo UI" panose="020B0604030504040204" pitchFamily="50" charset="-128"/>
              </a:endParaRPr>
            </a:p>
          </p:txBody>
        </p:sp>
      </p:grpSp>
      <p:grpSp>
        <p:nvGrpSpPr>
          <p:cNvPr id="23" name="グループ化 22"/>
          <p:cNvGrpSpPr/>
          <p:nvPr/>
        </p:nvGrpSpPr>
        <p:grpSpPr>
          <a:xfrm>
            <a:off x="7069381" y="2359318"/>
            <a:ext cx="1965172" cy="750544"/>
            <a:chOff x="6589350" y="1564599"/>
            <a:chExt cx="1965172" cy="750544"/>
          </a:xfrm>
        </p:grpSpPr>
        <p:sp>
          <p:nvSpPr>
            <p:cNvPr id="24" name="正方形/長方形 23"/>
            <p:cNvSpPr/>
            <p:nvPr/>
          </p:nvSpPr>
          <p:spPr bwMode="auto">
            <a:xfrm>
              <a:off x="6589350" y="1746565"/>
              <a:ext cx="1965172" cy="568578"/>
            </a:xfrm>
            <a:prstGeom prst="rect">
              <a:avLst/>
            </a:prstGeom>
            <a:gradFill rotWithShape="0">
              <a:gsLst>
                <a:gs pos="0">
                  <a:srgbClr val="FFFFFF"/>
                </a:gs>
                <a:gs pos="100000">
                  <a:srgbClr val="CACAC7"/>
                </a:gs>
              </a:gsLst>
              <a:lin ang="5400000" scaled="1"/>
            </a:gra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2000" b="0" i="0" u="none" strike="noStrike" cap="none" normalizeH="0" baseline="0" smtClean="0">
                <a:ln>
                  <a:noFill/>
                </a:ln>
                <a:solidFill>
                  <a:srgbClr val="000000"/>
                </a:solidFill>
                <a:effectLst/>
                <a:latin typeface="+mj-lt"/>
                <a:ea typeface="ＭＳ Ｐゴシック" charset="-128"/>
              </a:endParaRPr>
            </a:p>
          </p:txBody>
        </p:sp>
        <p:sp>
          <p:nvSpPr>
            <p:cNvPr id="25" name="テキスト ボックス 24"/>
            <p:cNvSpPr txBox="1"/>
            <p:nvPr/>
          </p:nvSpPr>
          <p:spPr>
            <a:xfrm>
              <a:off x="6589350" y="1904866"/>
              <a:ext cx="1965172" cy="400110"/>
            </a:xfrm>
            <a:prstGeom prst="rect">
              <a:avLst/>
            </a:prstGeom>
            <a:noFill/>
          </p:spPr>
          <p:txBody>
            <a:bodyPr wrap="square" rtlCol="0">
              <a:spAutoFit/>
            </a:bodyPr>
            <a:lstStyle/>
            <a:p>
              <a:r>
                <a:rPr kumimoji="1" lang="en-US" altLang="ja-JP" sz="2000" b="1" dirty="0" smtClean="0">
                  <a:latin typeface="+mj-lt"/>
                  <a:ea typeface="Meiryo UI" panose="020B0604030504040204" pitchFamily="50" charset="-128"/>
                  <a:cs typeface="Meiryo UI" panose="020B0604030504040204" pitchFamily="50" charset="-128"/>
                </a:rPr>
                <a:t>192.168.0.4</a:t>
              </a:r>
              <a:endParaRPr kumimoji="1" lang="ja-JP" altLang="en-US" sz="2000" b="1" dirty="0" err="1" smtClean="0">
                <a:latin typeface="+mj-lt"/>
                <a:ea typeface="Meiryo UI" panose="020B0604030504040204" pitchFamily="50" charset="-128"/>
                <a:cs typeface="Meiryo UI" panose="020B0604030504040204" pitchFamily="50" charset="-128"/>
              </a:endParaRPr>
            </a:p>
          </p:txBody>
        </p:sp>
        <p:sp>
          <p:nvSpPr>
            <p:cNvPr id="26" name="テキスト ボックス 25"/>
            <p:cNvSpPr txBox="1"/>
            <p:nvPr/>
          </p:nvSpPr>
          <p:spPr bwMode="gray">
            <a:xfrm>
              <a:off x="6741994" y="1564599"/>
              <a:ext cx="1651379" cy="400110"/>
            </a:xfrm>
            <a:prstGeom prst="rect">
              <a:avLst/>
            </a:prstGeom>
            <a:solidFill>
              <a:schemeClr val="bg1"/>
            </a:solidFill>
            <a:ln>
              <a:noFill/>
            </a:ln>
          </p:spPr>
          <p:txBody>
            <a:bodyPr wrap="square" rtlCol="0">
              <a:spAutoFit/>
            </a:bodyPr>
            <a:lstStyle/>
            <a:p>
              <a:r>
                <a:rPr kumimoji="1" lang="en-US" altLang="ja-JP" sz="2000" b="1" u="sng" dirty="0" smtClean="0">
                  <a:solidFill>
                    <a:srgbClr val="A30B1A"/>
                  </a:solidFill>
                  <a:latin typeface="+mj-lt"/>
                  <a:ea typeface="Meiryo UI" panose="020B0604030504040204" pitchFamily="50" charset="-128"/>
                </a:rPr>
                <a:t>Target</a:t>
              </a:r>
              <a:r>
                <a:rPr kumimoji="1" lang="ja-JP" altLang="en-US" sz="2000" b="1" u="sng" dirty="0" smtClean="0">
                  <a:solidFill>
                    <a:srgbClr val="A30B1A"/>
                  </a:solidFill>
                  <a:latin typeface="+mj-lt"/>
                  <a:ea typeface="Meiryo UI" panose="020B0604030504040204" pitchFamily="50" charset="-128"/>
                </a:rPr>
                <a:t> </a:t>
              </a:r>
              <a:r>
                <a:rPr kumimoji="1" lang="en-US" altLang="ja-JP" sz="2000" b="1" u="sng" dirty="0" smtClean="0">
                  <a:solidFill>
                    <a:srgbClr val="A30B1A"/>
                  </a:solidFill>
                  <a:latin typeface="+mj-lt"/>
                  <a:ea typeface="Meiryo UI" panose="020B0604030504040204" pitchFamily="50" charset="-128"/>
                </a:rPr>
                <a:t>node</a:t>
              </a:r>
              <a:endParaRPr kumimoji="1" lang="ja-JP" altLang="en-US" sz="2000" b="1" u="sng" dirty="0">
                <a:solidFill>
                  <a:srgbClr val="A30B1A"/>
                </a:solidFill>
                <a:latin typeface="+mj-lt"/>
                <a:ea typeface="Meiryo UI" panose="020B0604030504040204" pitchFamily="50" charset="-128"/>
              </a:endParaRPr>
            </a:p>
          </p:txBody>
        </p:sp>
      </p:grpSp>
      <p:grpSp>
        <p:nvGrpSpPr>
          <p:cNvPr id="27" name="グループ化 26"/>
          <p:cNvGrpSpPr/>
          <p:nvPr/>
        </p:nvGrpSpPr>
        <p:grpSpPr>
          <a:xfrm>
            <a:off x="4951809" y="3109862"/>
            <a:ext cx="1965172" cy="750544"/>
            <a:chOff x="6589350" y="1564599"/>
            <a:chExt cx="1965172" cy="750544"/>
          </a:xfrm>
        </p:grpSpPr>
        <p:sp>
          <p:nvSpPr>
            <p:cNvPr id="28" name="正方形/長方形 27"/>
            <p:cNvSpPr/>
            <p:nvPr/>
          </p:nvSpPr>
          <p:spPr bwMode="auto">
            <a:xfrm>
              <a:off x="6589350" y="1746565"/>
              <a:ext cx="1965172" cy="568578"/>
            </a:xfrm>
            <a:prstGeom prst="rect">
              <a:avLst/>
            </a:prstGeom>
            <a:gradFill rotWithShape="0">
              <a:gsLst>
                <a:gs pos="0">
                  <a:srgbClr val="FFFFFF"/>
                </a:gs>
                <a:gs pos="100000">
                  <a:srgbClr val="CACAC7"/>
                </a:gs>
              </a:gsLst>
              <a:lin ang="5400000" scaled="1"/>
            </a:gra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2000" b="0" i="0" u="none" strike="noStrike" cap="none" normalizeH="0" baseline="0" smtClean="0">
                <a:ln>
                  <a:noFill/>
                </a:ln>
                <a:solidFill>
                  <a:srgbClr val="000000"/>
                </a:solidFill>
                <a:effectLst/>
                <a:latin typeface="+mj-lt"/>
                <a:ea typeface="ＭＳ Ｐゴシック" charset="-128"/>
              </a:endParaRPr>
            </a:p>
          </p:txBody>
        </p:sp>
        <p:sp>
          <p:nvSpPr>
            <p:cNvPr id="29" name="テキスト ボックス 28"/>
            <p:cNvSpPr txBox="1"/>
            <p:nvPr/>
          </p:nvSpPr>
          <p:spPr>
            <a:xfrm>
              <a:off x="6589350" y="1904866"/>
              <a:ext cx="1965172" cy="400110"/>
            </a:xfrm>
            <a:prstGeom prst="rect">
              <a:avLst/>
            </a:prstGeom>
            <a:noFill/>
          </p:spPr>
          <p:txBody>
            <a:bodyPr wrap="square" rtlCol="0">
              <a:spAutoFit/>
            </a:bodyPr>
            <a:lstStyle/>
            <a:p>
              <a:r>
                <a:rPr kumimoji="1" lang="en-US" altLang="ja-JP" sz="2000" b="1" dirty="0" smtClean="0">
                  <a:latin typeface="+mj-lt"/>
                  <a:ea typeface="Meiryo UI" panose="020B0604030504040204" pitchFamily="50" charset="-128"/>
                  <a:cs typeface="Meiryo UI" panose="020B0604030504040204" pitchFamily="50" charset="-128"/>
                </a:rPr>
                <a:t>192.168.0.5</a:t>
              </a:r>
              <a:endParaRPr kumimoji="1" lang="ja-JP" altLang="en-US" sz="2000" b="1" dirty="0" err="1" smtClean="0">
                <a:latin typeface="+mj-lt"/>
                <a:ea typeface="Meiryo UI" panose="020B0604030504040204" pitchFamily="50" charset="-128"/>
                <a:cs typeface="Meiryo UI" panose="020B0604030504040204" pitchFamily="50" charset="-128"/>
              </a:endParaRPr>
            </a:p>
          </p:txBody>
        </p:sp>
        <p:sp>
          <p:nvSpPr>
            <p:cNvPr id="30" name="テキスト ボックス 29"/>
            <p:cNvSpPr txBox="1"/>
            <p:nvPr/>
          </p:nvSpPr>
          <p:spPr bwMode="gray">
            <a:xfrm>
              <a:off x="6741994" y="1564599"/>
              <a:ext cx="1651379" cy="400110"/>
            </a:xfrm>
            <a:prstGeom prst="rect">
              <a:avLst/>
            </a:prstGeom>
            <a:solidFill>
              <a:schemeClr val="bg1"/>
            </a:solidFill>
            <a:ln>
              <a:noFill/>
            </a:ln>
          </p:spPr>
          <p:txBody>
            <a:bodyPr wrap="square" rtlCol="0">
              <a:spAutoFit/>
            </a:bodyPr>
            <a:lstStyle/>
            <a:p>
              <a:r>
                <a:rPr kumimoji="1" lang="en-US" altLang="ja-JP" sz="2000" b="1" u="sng" dirty="0" smtClean="0">
                  <a:solidFill>
                    <a:srgbClr val="A30B1A"/>
                  </a:solidFill>
                  <a:latin typeface="+mj-lt"/>
                  <a:ea typeface="Meiryo UI" panose="020B0604030504040204" pitchFamily="50" charset="-128"/>
                </a:rPr>
                <a:t>Target</a:t>
              </a:r>
              <a:r>
                <a:rPr kumimoji="1" lang="ja-JP" altLang="en-US" sz="2000" b="1" u="sng" dirty="0" smtClean="0">
                  <a:solidFill>
                    <a:srgbClr val="A30B1A"/>
                  </a:solidFill>
                  <a:latin typeface="+mj-lt"/>
                  <a:ea typeface="Meiryo UI" panose="020B0604030504040204" pitchFamily="50" charset="-128"/>
                </a:rPr>
                <a:t> </a:t>
              </a:r>
              <a:r>
                <a:rPr kumimoji="1" lang="en-US" altLang="ja-JP" sz="2000" b="1" u="sng" dirty="0" smtClean="0">
                  <a:solidFill>
                    <a:srgbClr val="A30B1A"/>
                  </a:solidFill>
                  <a:latin typeface="+mj-lt"/>
                  <a:ea typeface="Meiryo UI" panose="020B0604030504040204" pitchFamily="50" charset="-128"/>
                </a:rPr>
                <a:t>node</a:t>
              </a:r>
              <a:endParaRPr kumimoji="1" lang="ja-JP" altLang="en-US" sz="2000" b="1" u="sng" dirty="0">
                <a:solidFill>
                  <a:srgbClr val="A30B1A"/>
                </a:solidFill>
                <a:latin typeface="+mj-lt"/>
                <a:ea typeface="Meiryo UI" panose="020B0604030504040204" pitchFamily="50" charset="-128"/>
              </a:endParaRPr>
            </a:p>
          </p:txBody>
        </p:sp>
      </p:grpSp>
      <p:cxnSp>
        <p:nvCxnSpPr>
          <p:cNvPr id="31" name="カギ線コネクタ 30"/>
          <p:cNvCxnSpPr>
            <a:stCxn id="13" idx="2"/>
            <a:endCxn id="32" idx="1"/>
          </p:cNvCxnSpPr>
          <p:nvPr/>
        </p:nvCxnSpPr>
        <p:spPr bwMode="auto">
          <a:xfrm rot="16200000" flipH="1">
            <a:off x="3303968" y="1567154"/>
            <a:ext cx="157219" cy="2352980"/>
          </a:xfrm>
          <a:prstGeom prst="bentConnector2">
            <a:avLst/>
          </a:prstGeom>
          <a:gradFill rotWithShape="0">
            <a:gsLst>
              <a:gs pos="0">
                <a:srgbClr val="FFFFFF"/>
              </a:gs>
              <a:gs pos="100000">
                <a:srgbClr val="CACAC7"/>
              </a:gs>
            </a:gsLst>
            <a:lin ang="5400000" scaled="1"/>
          </a:gradFill>
          <a:ln w="28575" cap="flat" cmpd="sng" algn="ctr">
            <a:solidFill>
              <a:srgbClr val="57564F"/>
            </a:solidFill>
            <a:prstDash val="sysDash"/>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2" name="左中かっこ 31"/>
          <p:cNvSpPr/>
          <p:nvPr/>
        </p:nvSpPr>
        <p:spPr bwMode="auto">
          <a:xfrm>
            <a:off x="4559067" y="1655615"/>
            <a:ext cx="312448" cy="2333277"/>
          </a:xfrm>
          <a:prstGeom prst="leftBrace">
            <a:avLst/>
          </a:prstGeom>
          <a:noFill/>
          <a:ln w="9525" cap="flat" cmpd="sng" algn="ctr">
            <a:solidFill>
              <a:srgbClr val="57564F"/>
            </a:solidFill>
            <a:prstDash val="solid"/>
            <a:round/>
            <a:headEnd type="none" w="med" len="med"/>
            <a:tailEnd type="none" w="med" len="med"/>
          </a:ln>
          <a:effectLst/>
          <a:extLst/>
        </p:spPr>
        <p:txBody>
          <a:bodyPr rtlCol="0" anchor="ctr"/>
          <a:lstStyle/>
          <a:p>
            <a:pPr algn="ctr"/>
            <a:endParaRPr kumimoji="1" lang="ja-JP" altLang="en-US" sz="1600">
              <a:latin typeface="+mj-lt"/>
            </a:endParaRPr>
          </a:p>
        </p:txBody>
      </p:sp>
      <p:sp>
        <p:nvSpPr>
          <p:cNvPr id="13" name="角丸四角形 12"/>
          <p:cNvSpPr/>
          <p:nvPr/>
        </p:nvSpPr>
        <p:spPr bwMode="gray">
          <a:xfrm>
            <a:off x="555762" y="2090415"/>
            <a:ext cx="3300649" cy="574620"/>
          </a:xfrm>
          <a:prstGeom prst="roundRect">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mj-lt"/>
              <a:ea typeface="Meiryo UI" panose="020B0604030504040204" pitchFamily="50" charset="-128"/>
            </a:endParaRPr>
          </a:p>
        </p:txBody>
      </p:sp>
      <p:grpSp>
        <p:nvGrpSpPr>
          <p:cNvPr id="37" name="グループ化 36"/>
          <p:cNvGrpSpPr/>
          <p:nvPr/>
        </p:nvGrpSpPr>
        <p:grpSpPr>
          <a:xfrm>
            <a:off x="4386760" y="5082328"/>
            <a:ext cx="2809689" cy="750544"/>
            <a:chOff x="6322179" y="1564599"/>
            <a:chExt cx="2809689" cy="750544"/>
          </a:xfrm>
        </p:grpSpPr>
        <p:sp>
          <p:nvSpPr>
            <p:cNvPr id="38" name="正方形/長方形 37"/>
            <p:cNvSpPr/>
            <p:nvPr/>
          </p:nvSpPr>
          <p:spPr bwMode="auto">
            <a:xfrm>
              <a:off x="6589350" y="1746565"/>
              <a:ext cx="2284510" cy="568578"/>
            </a:xfrm>
            <a:prstGeom prst="rect">
              <a:avLst/>
            </a:prstGeom>
            <a:gradFill rotWithShape="0">
              <a:gsLst>
                <a:gs pos="0">
                  <a:srgbClr val="FFFFFF"/>
                </a:gs>
                <a:gs pos="100000">
                  <a:srgbClr val="CACAC7"/>
                </a:gs>
              </a:gsLst>
              <a:lin ang="5400000" scaled="1"/>
            </a:gra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2000" b="0" i="0" u="none" strike="noStrike" cap="none" normalizeH="0" baseline="0" smtClean="0">
                <a:ln>
                  <a:noFill/>
                </a:ln>
                <a:solidFill>
                  <a:srgbClr val="000000"/>
                </a:solidFill>
                <a:effectLst/>
                <a:latin typeface="+mj-lt"/>
                <a:ea typeface="ＭＳ Ｐゴシック" charset="-128"/>
              </a:endParaRPr>
            </a:p>
          </p:txBody>
        </p:sp>
        <p:sp>
          <p:nvSpPr>
            <p:cNvPr id="39" name="テキスト ボックス 38"/>
            <p:cNvSpPr txBox="1"/>
            <p:nvPr/>
          </p:nvSpPr>
          <p:spPr>
            <a:xfrm>
              <a:off x="6322179" y="1904866"/>
              <a:ext cx="2809689" cy="400110"/>
            </a:xfrm>
            <a:prstGeom prst="rect">
              <a:avLst/>
            </a:prstGeom>
            <a:noFill/>
          </p:spPr>
          <p:txBody>
            <a:bodyPr wrap="square" rtlCol="0">
              <a:spAutoFit/>
            </a:bodyPr>
            <a:lstStyle/>
            <a:p>
              <a:r>
                <a:rPr lang="en-US" altLang="ja-JP" sz="2000" dirty="0" err="1" smtClean="0">
                  <a:latin typeface="+mj-lt"/>
                </a:rPr>
                <a:t>mysql-a.hoge.local</a:t>
              </a:r>
              <a:endParaRPr lang="en-US" altLang="ja-JP" sz="2000" dirty="0">
                <a:latin typeface="+mj-lt"/>
              </a:endParaRPr>
            </a:p>
          </p:txBody>
        </p:sp>
        <p:sp>
          <p:nvSpPr>
            <p:cNvPr id="40" name="テキスト ボックス 39"/>
            <p:cNvSpPr txBox="1"/>
            <p:nvPr/>
          </p:nvSpPr>
          <p:spPr bwMode="gray">
            <a:xfrm>
              <a:off x="6741994" y="1564599"/>
              <a:ext cx="1651379" cy="400110"/>
            </a:xfrm>
            <a:prstGeom prst="rect">
              <a:avLst/>
            </a:prstGeom>
            <a:solidFill>
              <a:schemeClr val="bg1"/>
            </a:solidFill>
            <a:ln>
              <a:noFill/>
            </a:ln>
          </p:spPr>
          <p:txBody>
            <a:bodyPr wrap="square" rtlCol="0">
              <a:spAutoFit/>
            </a:bodyPr>
            <a:lstStyle/>
            <a:p>
              <a:r>
                <a:rPr kumimoji="1" lang="en-US" altLang="ja-JP" sz="2000" b="1" u="sng" dirty="0" smtClean="0">
                  <a:solidFill>
                    <a:srgbClr val="A30B1A"/>
                  </a:solidFill>
                  <a:latin typeface="+mj-lt"/>
                  <a:ea typeface="Meiryo UI" panose="020B0604030504040204" pitchFamily="50" charset="-128"/>
                </a:rPr>
                <a:t>Target</a:t>
              </a:r>
              <a:r>
                <a:rPr kumimoji="1" lang="ja-JP" altLang="en-US" sz="2000" b="1" u="sng" dirty="0" smtClean="0">
                  <a:solidFill>
                    <a:srgbClr val="A30B1A"/>
                  </a:solidFill>
                  <a:latin typeface="+mj-lt"/>
                  <a:ea typeface="Meiryo UI" panose="020B0604030504040204" pitchFamily="50" charset="-128"/>
                </a:rPr>
                <a:t> </a:t>
              </a:r>
              <a:r>
                <a:rPr kumimoji="1" lang="en-US" altLang="ja-JP" sz="2000" b="1" u="sng" dirty="0" smtClean="0">
                  <a:solidFill>
                    <a:srgbClr val="A30B1A"/>
                  </a:solidFill>
                  <a:latin typeface="+mj-lt"/>
                  <a:ea typeface="Meiryo UI" panose="020B0604030504040204" pitchFamily="50" charset="-128"/>
                </a:rPr>
                <a:t>node</a:t>
              </a:r>
              <a:endParaRPr kumimoji="1" lang="ja-JP" altLang="en-US" sz="2000" b="1" u="sng" dirty="0">
                <a:solidFill>
                  <a:srgbClr val="A30B1A"/>
                </a:solidFill>
                <a:latin typeface="+mj-lt"/>
                <a:ea typeface="Meiryo UI" panose="020B0604030504040204" pitchFamily="50" charset="-128"/>
              </a:endParaRPr>
            </a:p>
          </p:txBody>
        </p:sp>
      </p:grpSp>
      <p:grpSp>
        <p:nvGrpSpPr>
          <p:cNvPr id="41" name="グループ化 40"/>
          <p:cNvGrpSpPr/>
          <p:nvPr/>
        </p:nvGrpSpPr>
        <p:grpSpPr>
          <a:xfrm>
            <a:off x="4572043" y="5753047"/>
            <a:ext cx="2428318" cy="750544"/>
            <a:chOff x="6507462" y="1564599"/>
            <a:chExt cx="2428318" cy="750544"/>
          </a:xfrm>
        </p:grpSpPr>
        <p:sp>
          <p:nvSpPr>
            <p:cNvPr id="42" name="正方形/長方形 41"/>
            <p:cNvSpPr/>
            <p:nvPr/>
          </p:nvSpPr>
          <p:spPr bwMode="auto">
            <a:xfrm>
              <a:off x="6589350" y="1746565"/>
              <a:ext cx="2284510" cy="568578"/>
            </a:xfrm>
            <a:prstGeom prst="rect">
              <a:avLst/>
            </a:prstGeom>
            <a:gradFill rotWithShape="0">
              <a:gsLst>
                <a:gs pos="0">
                  <a:srgbClr val="FFFFFF"/>
                </a:gs>
                <a:gs pos="100000">
                  <a:srgbClr val="CACAC7"/>
                </a:gs>
              </a:gsLst>
              <a:lin ang="5400000" scaled="1"/>
            </a:gra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2000" b="0" i="0" u="none" strike="noStrike" cap="none" normalizeH="0" baseline="0" smtClean="0">
                <a:ln>
                  <a:noFill/>
                </a:ln>
                <a:solidFill>
                  <a:srgbClr val="000000"/>
                </a:solidFill>
                <a:effectLst/>
                <a:latin typeface="+mj-lt"/>
                <a:ea typeface="ＭＳ Ｐゴシック" charset="-128"/>
              </a:endParaRPr>
            </a:p>
          </p:txBody>
        </p:sp>
        <p:sp>
          <p:nvSpPr>
            <p:cNvPr id="43" name="テキスト ボックス 42"/>
            <p:cNvSpPr txBox="1"/>
            <p:nvPr/>
          </p:nvSpPr>
          <p:spPr>
            <a:xfrm>
              <a:off x="6507462" y="1904866"/>
              <a:ext cx="2428318" cy="400110"/>
            </a:xfrm>
            <a:prstGeom prst="rect">
              <a:avLst/>
            </a:prstGeom>
            <a:noFill/>
          </p:spPr>
          <p:txBody>
            <a:bodyPr wrap="square" rtlCol="0">
              <a:spAutoFit/>
            </a:bodyPr>
            <a:lstStyle/>
            <a:p>
              <a:r>
                <a:rPr lang="en-US" altLang="ja-JP" sz="2000" dirty="0" err="1" smtClean="0">
                  <a:latin typeface="+mj-lt"/>
                </a:rPr>
                <a:t>mysql-c.hoge.local</a:t>
              </a:r>
              <a:endParaRPr lang="en-US" altLang="ja-JP" sz="2000" dirty="0">
                <a:latin typeface="+mj-lt"/>
              </a:endParaRPr>
            </a:p>
          </p:txBody>
        </p:sp>
        <p:sp>
          <p:nvSpPr>
            <p:cNvPr id="45" name="テキスト ボックス 44"/>
            <p:cNvSpPr txBox="1"/>
            <p:nvPr/>
          </p:nvSpPr>
          <p:spPr bwMode="gray">
            <a:xfrm>
              <a:off x="6741994" y="1564599"/>
              <a:ext cx="1651379" cy="400110"/>
            </a:xfrm>
            <a:prstGeom prst="rect">
              <a:avLst/>
            </a:prstGeom>
            <a:solidFill>
              <a:schemeClr val="bg1"/>
            </a:solidFill>
            <a:ln>
              <a:noFill/>
            </a:ln>
          </p:spPr>
          <p:txBody>
            <a:bodyPr wrap="square" rtlCol="0">
              <a:spAutoFit/>
            </a:bodyPr>
            <a:lstStyle/>
            <a:p>
              <a:r>
                <a:rPr kumimoji="1" lang="en-US" altLang="ja-JP" sz="2000" b="1" u="sng" dirty="0" smtClean="0">
                  <a:solidFill>
                    <a:srgbClr val="A30B1A"/>
                  </a:solidFill>
                  <a:latin typeface="+mj-lt"/>
                  <a:ea typeface="Meiryo UI" panose="020B0604030504040204" pitchFamily="50" charset="-128"/>
                </a:rPr>
                <a:t>Target</a:t>
              </a:r>
              <a:r>
                <a:rPr kumimoji="1" lang="ja-JP" altLang="en-US" sz="2000" b="1" u="sng" dirty="0" smtClean="0">
                  <a:solidFill>
                    <a:srgbClr val="A30B1A"/>
                  </a:solidFill>
                  <a:latin typeface="+mj-lt"/>
                  <a:ea typeface="Meiryo UI" panose="020B0604030504040204" pitchFamily="50" charset="-128"/>
                </a:rPr>
                <a:t> </a:t>
              </a:r>
              <a:r>
                <a:rPr kumimoji="1" lang="en-US" altLang="ja-JP" sz="2000" b="1" u="sng" dirty="0" smtClean="0">
                  <a:solidFill>
                    <a:srgbClr val="A30B1A"/>
                  </a:solidFill>
                  <a:latin typeface="+mj-lt"/>
                  <a:ea typeface="Meiryo UI" panose="020B0604030504040204" pitchFamily="50" charset="-128"/>
                </a:rPr>
                <a:t>node</a:t>
              </a:r>
              <a:endParaRPr kumimoji="1" lang="ja-JP" altLang="en-US" sz="2000" b="1" u="sng" dirty="0">
                <a:solidFill>
                  <a:srgbClr val="A30B1A"/>
                </a:solidFill>
                <a:latin typeface="+mj-lt"/>
                <a:ea typeface="Meiryo UI" panose="020B0604030504040204" pitchFamily="50" charset="-128"/>
              </a:endParaRPr>
            </a:p>
          </p:txBody>
        </p:sp>
      </p:grpSp>
      <p:grpSp>
        <p:nvGrpSpPr>
          <p:cNvPr id="46" name="グループ化 45"/>
          <p:cNvGrpSpPr/>
          <p:nvPr/>
        </p:nvGrpSpPr>
        <p:grpSpPr>
          <a:xfrm>
            <a:off x="6803795" y="5073210"/>
            <a:ext cx="2809689" cy="750544"/>
            <a:chOff x="6322179" y="1564599"/>
            <a:chExt cx="2809689" cy="750544"/>
          </a:xfrm>
        </p:grpSpPr>
        <p:sp>
          <p:nvSpPr>
            <p:cNvPr id="47" name="正方形/長方形 46"/>
            <p:cNvSpPr/>
            <p:nvPr/>
          </p:nvSpPr>
          <p:spPr bwMode="auto">
            <a:xfrm>
              <a:off x="6589350" y="1746565"/>
              <a:ext cx="2284510" cy="568578"/>
            </a:xfrm>
            <a:prstGeom prst="rect">
              <a:avLst/>
            </a:prstGeom>
            <a:gradFill rotWithShape="0">
              <a:gsLst>
                <a:gs pos="0">
                  <a:srgbClr val="FFFFFF"/>
                </a:gs>
                <a:gs pos="100000">
                  <a:srgbClr val="CACAC7"/>
                </a:gs>
              </a:gsLst>
              <a:lin ang="5400000" scaled="1"/>
            </a:gra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2000" b="0" i="0" u="none" strike="noStrike" cap="none" normalizeH="0" baseline="0" smtClean="0">
                <a:ln>
                  <a:noFill/>
                </a:ln>
                <a:solidFill>
                  <a:srgbClr val="000000"/>
                </a:solidFill>
                <a:effectLst/>
                <a:latin typeface="+mj-lt"/>
                <a:ea typeface="ＭＳ Ｐゴシック" charset="-128"/>
              </a:endParaRPr>
            </a:p>
          </p:txBody>
        </p:sp>
        <p:sp>
          <p:nvSpPr>
            <p:cNvPr id="48" name="テキスト ボックス 47"/>
            <p:cNvSpPr txBox="1"/>
            <p:nvPr/>
          </p:nvSpPr>
          <p:spPr>
            <a:xfrm>
              <a:off x="6322179" y="1904866"/>
              <a:ext cx="2809689" cy="400110"/>
            </a:xfrm>
            <a:prstGeom prst="rect">
              <a:avLst/>
            </a:prstGeom>
            <a:noFill/>
          </p:spPr>
          <p:txBody>
            <a:bodyPr wrap="square" rtlCol="0">
              <a:spAutoFit/>
            </a:bodyPr>
            <a:lstStyle/>
            <a:p>
              <a:r>
                <a:rPr lang="en-US" altLang="ja-JP" sz="2000" dirty="0" err="1" smtClean="0">
                  <a:latin typeface="+mj-lt"/>
                </a:rPr>
                <a:t>mysql-b.hoge.local</a:t>
              </a:r>
              <a:endParaRPr lang="en-US" altLang="ja-JP" sz="2000" dirty="0">
                <a:latin typeface="+mj-lt"/>
              </a:endParaRPr>
            </a:p>
          </p:txBody>
        </p:sp>
        <p:sp>
          <p:nvSpPr>
            <p:cNvPr id="49" name="テキスト ボックス 48"/>
            <p:cNvSpPr txBox="1"/>
            <p:nvPr/>
          </p:nvSpPr>
          <p:spPr bwMode="gray">
            <a:xfrm>
              <a:off x="6741994" y="1564599"/>
              <a:ext cx="1651379" cy="400110"/>
            </a:xfrm>
            <a:prstGeom prst="rect">
              <a:avLst/>
            </a:prstGeom>
            <a:solidFill>
              <a:schemeClr val="bg1"/>
            </a:solidFill>
            <a:ln>
              <a:noFill/>
            </a:ln>
          </p:spPr>
          <p:txBody>
            <a:bodyPr wrap="square" rtlCol="0">
              <a:spAutoFit/>
            </a:bodyPr>
            <a:lstStyle/>
            <a:p>
              <a:r>
                <a:rPr kumimoji="1" lang="en-US" altLang="ja-JP" sz="2000" b="1" u="sng" dirty="0" smtClean="0">
                  <a:solidFill>
                    <a:srgbClr val="A30B1A"/>
                  </a:solidFill>
                  <a:latin typeface="+mj-lt"/>
                  <a:ea typeface="Meiryo UI" panose="020B0604030504040204" pitchFamily="50" charset="-128"/>
                </a:rPr>
                <a:t>Target</a:t>
              </a:r>
              <a:r>
                <a:rPr kumimoji="1" lang="ja-JP" altLang="en-US" sz="2000" b="1" u="sng" dirty="0" smtClean="0">
                  <a:solidFill>
                    <a:srgbClr val="A30B1A"/>
                  </a:solidFill>
                  <a:latin typeface="+mj-lt"/>
                  <a:ea typeface="Meiryo UI" panose="020B0604030504040204" pitchFamily="50" charset="-128"/>
                </a:rPr>
                <a:t> </a:t>
              </a:r>
              <a:r>
                <a:rPr kumimoji="1" lang="en-US" altLang="ja-JP" sz="2000" b="1" u="sng" dirty="0" smtClean="0">
                  <a:solidFill>
                    <a:srgbClr val="A30B1A"/>
                  </a:solidFill>
                  <a:latin typeface="+mj-lt"/>
                  <a:ea typeface="Meiryo UI" panose="020B0604030504040204" pitchFamily="50" charset="-128"/>
                </a:rPr>
                <a:t>node</a:t>
              </a:r>
              <a:endParaRPr kumimoji="1" lang="ja-JP" altLang="en-US" sz="2000" b="1" u="sng" dirty="0">
                <a:solidFill>
                  <a:srgbClr val="A30B1A"/>
                </a:solidFill>
                <a:latin typeface="+mj-lt"/>
                <a:ea typeface="Meiryo UI" panose="020B0604030504040204" pitchFamily="50" charset="-128"/>
              </a:endParaRPr>
            </a:p>
          </p:txBody>
        </p:sp>
      </p:grpSp>
      <p:grpSp>
        <p:nvGrpSpPr>
          <p:cNvPr id="50" name="グループ化 49"/>
          <p:cNvGrpSpPr/>
          <p:nvPr/>
        </p:nvGrpSpPr>
        <p:grpSpPr>
          <a:xfrm>
            <a:off x="6994481" y="5747107"/>
            <a:ext cx="2428318" cy="750544"/>
            <a:chOff x="6507462" y="1564599"/>
            <a:chExt cx="2428318" cy="750544"/>
          </a:xfrm>
        </p:grpSpPr>
        <p:sp>
          <p:nvSpPr>
            <p:cNvPr id="51" name="正方形/長方形 50"/>
            <p:cNvSpPr/>
            <p:nvPr/>
          </p:nvSpPr>
          <p:spPr bwMode="auto">
            <a:xfrm>
              <a:off x="6589350" y="1746565"/>
              <a:ext cx="2284510" cy="568578"/>
            </a:xfrm>
            <a:prstGeom prst="rect">
              <a:avLst/>
            </a:prstGeom>
            <a:gradFill rotWithShape="0">
              <a:gsLst>
                <a:gs pos="0">
                  <a:srgbClr val="FFFFFF"/>
                </a:gs>
                <a:gs pos="100000">
                  <a:srgbClr val="CACAC7"/>
                </a:gs>
              </a:gsLst>
              <a:lin ang="5400000" scaled="1"/>
            </a:gra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2000" b="0" i="0" u="none" strike="noStrike" cap="none" normalizeH="0" baseline="0" smtClean="0">
                <a:ln>
                  <a:noFill/>
                </a:ln>
                <a:solidFill>
                  <a:srgbClr val="000000"/>
                </a:solidFill>
                <a:effectLst/>
                <a:latin typeface="+mj-lt"/>
                <a:ea typeface="ＭＳ Ｐゴシック" charset="-128"/>
              </a:endParaRPr>
            </a:p>
          </p:txBody>
        </p:sp>
        <p:sp>
          <p:nvSpPr>
            <p:cNvPr id="52" name="テキスト ボックス 51"/>
            <p:cNvSpPr txBox="1"/>
            <p:nvPr/>
          </p:nvSpPr>
          <p:spPr>
            <a:xfrm>
              <a:off x="6507462" y="1904866"/>
              <a:ext cx="2428318" cy="400110"/>
            </a:xfrm>
            <a:prstGeom prst="rect">
              <a:avLst/>
            </a:prstGeom>
            <a:noFill/>
          </p:spPr>
          <p:txBody>
            <a:bodyPr wrap="square" rtlCol="0">
              <a:spAutoFit/>
            </a:bodyPr>
            <a:lstStyle/>
            <a:p>
              <a:r>
                <a:rPr lang="en-US" altLang="ja-JP" sz="2000" dirty="0" err="1" smtClean="0">
                  <a:latin typeface="+mj-lt"/>
                </a:rPr>
                <a:t>mysql-d.hoge.local</a:t>
              </a:r>
              <a:endParaRPr lang="en-US" altLang="ja-JP" sz="2000" dirty="0">
                <a:latin typeface="+mj-lt"/>
              </a:endParaRPr>
            </a:p>
          </p:txBody>
        </p:sp>
        <p:sp>
          <p:nvSpPr>
            <p:cNvPr id="53" name="テキスト ボックス 52"/>
            <p:cNvSpPr txBox="1"/>
            <p:nvPr/>
          </p:nvSpPr>
          <p:spPr bwMode="gray">
            <a:xfrm>
              <a:off x="6741994" y="1564599"/>
              <a:ext cx="1651379" cy="400110"/>
            </a:xfrm>
            <a:prstGeom prst="rect">
              <a:avLst/>
            </a:prstGeom>
            <a:solidFill>
              <a:schemeClr val="bg1"/>
            </a:solidFill>
            <a:ln>
              <a:noFill/>
            </a:ln>
          </p:spPr>
          <p:txBody>
            <a:bodyPr wrap="square" rtlCol="0">
              <a:spAutoFit/>
            </a:bodyPr>
            <a:lstStyle/>
            <a:p>
              <a:r>
                <a:rPr kumimoji="1" lang="en-US" altLang="ja-JP" sz="2000" b="1" u="sng" dirty="0" smtClean="0">
                  <a:solidFill>
                    <a:srgbClr val="A30B1A"/>
                  </a:solidFill>
                  <a:latin typeface="+mj-lt"/>
                  <a:ea typeface="Meiryo UI" panose="020B0604030504040204" pitchFamily="50" charset="-128"/>
                </a:rPr>
                <a:t>Target</a:t>
              </a:r>
              <a:r>
                <a:rPr kumimoji="1" lang="ja-JP" altLang="en-US" sz="2000" b="1" u="sng" dirty="0" smtClean="0">
                  <a:solidFill>
                    <a:srgbClr val="A30B1A"/>
                  </a:solidFill>
                  <a:latin typeface="+mj-lt"/>
                  <a:ea typeface="Meiryo UI" panose="020B0604030504040204" pitchFamily="50" charset="-128"/>
                </a:rPr>
                <a:t> </a:t>
              </a:r>
              <a:r>
                <a:rPr kumimoji="1" lang="en-US" altLang="ja-JP" sz="2000" b="1" u="sng" dirty="0" smtClean="0">
                  <a:solidFill>
                    <a:srgbClr val="A30B1A"/>
                  </a:solidFill>
                  <a:latin typeface="+mj-lt"/>
                  <a:ea typeface="Meiryo UI" panose="020B0604030504040204" pitchFamily="50" charset="-128"/>
                </a:rPr>
                <a:t>node</a:t>
              </a:r>
              <a:endParaRPr kumimoji="1" lang="ja-JP" altLang="en-US" sz="2000" b="1" u="sng" dirty="0">
                <a:solidFill>
                  <a:srgbClr val="A30B1A"/>
                </a:solidFill>
                <a:latin typeface="+mj-lt"/>
                <a:ea typeface="Meiryo UI" panose="020B0604030504040204" pitchFamily="50" charset="-128"/>
              </a:endParaRPr>
            </a:p>
          </p:txBody>
        </p:sp>
      </p:grpSp>
      <p:sp>
        <p:nvSpPr>
          <p:cNvPr id="54" name="左中かっこ 53"/>
          <p:cNvSpPr/>
          <p:nvPr/>
        </p:nvSpPr>
        <p:spPr bwMode="auto">
          <a:xfrm>
            <a:off x="4260657" y="5083940"/>
            <a:ext cx="407312" cy="1506905"/>
          </a:xfrm>
          <a:prstGeom prst="leftBrace">
            <a:avLst/>
          </a:prstGeom>
          <a:noFill/>
          <a:ln w="9525" cap="flat" cmpd="sng" algn="ctr">
            <a:solidFill>
              <a:srgbClr val="57564F"/>
            </a:solidFill>
            <a:prstDash val="solid"/>
            <a:round/>
            <a:headEnd type="none" w="med" len="med"/>
            <a:tailEnd type="none" w="med" len="med"/>
          </a:ln>
          <a:effectLst/>
          <a:extLst/>
        </p:spPr>
        <p:txBody>
          <a:bodyPr rtlCol="0" anchor="ctr"/>
          <a:lstStyle/>
          <a:p>
            <a:pPr algn="ctr"/>
            <a:endParaRPr kumimoji="1" lang="ja-JP" altLang="en-US" sz="1800">
              <a:latin typeface="+mj-lt"/>
            </a:endParaRPr>
          </a:p>
        </p:txBody>
      </p:sp>
      <p:cxnSp>
        <p:nvCxnSpPr>
          <p:cNvPr id="55" name="カギ線コネクタ 54"/>
          <p:cNvCxnSpPr>
            <a:stCxn id="56" idx="3"/>
            <a:endCxn id="54" idx="1"/>
          </p:cNvCxnSpPr>
          <p:nvPr/>
        </p:nvCxnSpPr>
        <p:spPr bwMode="auto">
          <a:xfrm>
            <a:off x="2718703" y="4543279"/>
            <a:ext cx="1541954" cy="1294114"/>
          </a:xfrm>
          <a:prstGeom prst="bentConnector3">
            <a:avLst>
              <a:gd name="adj1" fmla="val 50000"/>
            </a:avLst>
          </a:prstGeom>
          <a:gradFill rotWithShape="0">
            <a:gsLst>
              <a:gs pos="0">
                <a:srgbClr val="FFFFFF"/>
              </a:gs>
              <a:gs pos="100000">
                <a:srgbClr val="CACAC7"/>
              </a:gs>
            </a:gsLst>
            <a:lin ang="5400000" scaled="1"/>
          </a:gradFill>
          <a:ln w="28575" cap="flat" cmpd="sng" algn="ctr">
            <a:solidFill>
              <a:srgbClr val="57564F"/>
            </a:solidFill>
            <a:prstDash val="sysDash"/>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56" name="角丸四角形 55"/>
          <p:cNvSpPr/>
          <p:nvPr/>
        </p:nvSpPr>
        <p:spPr bwMode="gray">
          <a:xfrm>
            <a:off x="561270" y="4264166"/>
            <a:ext cx="2157433" cy="558226"/>
          </a:xfrm>
          <a:prstGeom prst="roundRect">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mj-lt"/>
              <a:ea typeface="Meiryo UI" panose="020B0604030504040204" pitchFamily="50" charset="-128"/>
            </a:endParaRPr>
          </a:p>
        </p:txBody>
      </p:sp>
      <p:grpSp>
        <p:nvGrpSpPr>
          <p:cNvPr id="62" name="グループ化 61"/>
          <p:cNvGrpSpPr/>
          <p:nvPr/>
        </p:nvGrpSpPr>
        <p:grpSpPr>
          <a:xfrm>
            <a:off x="4373187" y="4014747"/>
            <a:ext cx="2809689" cy="750544"/>
            <a:chOff x="6322179" y="1564599"/>
            <a:chExt cx="2809689" cy="750544"/>
          </a:xfrm>
        </p:grpSpPr>
        <p:sp>
          <p:nvSpPr>
            <p:cNvPr id="63" name="正方形/長方形 62"/>
            <p:cNvSpPr/>
            <p:nvPr/>
          </p:nvSpPr>
          <p:spPr bwMode="auto">
            <a:xfrm>
              <a:off x="6589350" y="1746565"/>
              <a:ext cx="2284510" cy="568578"/>
            </a:xfrm>
            <a:prstGeom prst="rect">
              <a:avLst/>
            </a:prstGeom>
            <a:gradFill rotWithShape="0">
              <a:gsLst>
                <a:gs pos="0">
                  <a:srgbClr val="FFFFFF"/>
                </a:gs>
                <a:gs pos="100000">
                  <a:srgbClr val="CACAC7"/>
                </a:gs>
              </a:gsLst>
              <a:lin ang="5400000" scaled="1"/>
            </a:gra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2000" b="0" i="0" u="none" strike="noStrike" cap="none" normalizeH="0" baseline="0" smtClean="0">
                <a:ln>
                  <a:noFill/>
                </a:ln>
                <a:solidFill>
                  <a:srgbClr val="000000"/>
                </a:solidFill>
                <a:effectLst/>
                <a:latin typeface="+mj-lt"/>
                <a:ea typeface="ＭＳ Ｐゴシック" charset="-128"/>
              </a:endParaRPr>
            </a:p>
          </p:txBody>
        </p:sp>
        <p:sp>
          <p:nvSpPr>
            <p:cNvPr id="64" name="テキスト ボックス 63"/>
            <p:cNvSpPr txBox="1"/>
            <p:nvPr/>
          </p:nvSpPr>
          <p:spPr>
            <a:xfrm>
              <a:off x="6322179" y="1904866"/>
              <a:ext cx="2809689" cy="400110"/>
            </a:xfrm>
            <a:prstGeom prst="rect">
              <a:avLst/>
            </a:prstGeom>
            <a:noFill/>
          </p:spPr>
          <p:txBody>
            <a:bodyPr wrap="square" rtlCol="0">
              <a:spAutoFit/>
            </a:bodyPr>
            <a:lstStyle/>
            <a:p>
              <a:r>
                <a:rPr lang="en-US" altLang="ja-JP" sz="2000" dirty="0">
                  <a:latin typeface="+mj-lt"/>
                </a:rPr>
                <a:t>oracle101.hoge.local</a:t>
              </a:r>
            </a:p>
          </p:txBody>
        </p:sp>
        <p:sp>
          <p:nvSpPr>
            <p:cNvPr id="65" name="テキスト ボックス 64"/>
            <p:cNvSpPr txBox="1"/>
            <p:nvPr/>
          </p:nvSpPr>
          <p:spPr bwMode="gray">
            <a:xfrm>
              <a:off x="6741994" y="1564599"/>
              <a:ext cx="1651379" cy="400110"/>
            </a:xfrm>
            <a:prstGeom prst="rect">
              <a:avLst/>
            </a:prstGeom>
            <a:solidFill>
              <a:schemeClr val="bg1"/>
            </a:solidFill>
            <a:ln>
              <a:noFill/>
            </a:ln>
          </p:spPr>
          <p:txBody>
            <a:bodyPr wrap="square" rtlCol="0">
              <a:spAutoFit/>
            </a:bodyPr>
            <a:lstStyle/>
            <a:p>
              <a:r>
                <a:rPr kumimoji="1" lang="en-US" altLang="ja-JP" sz="2000" b="1" u="sng" dirty="0" smtClean="0">
                  <a:solidFill>
                    <a:srgbClr val="A30B1A"/>
                  </a:solidFill>
                  <a:latin typeface="+mj-lt"/>
                  <a:ea typeface="Meiryo UI" panose="020B0604030504040204" pitchFamily="50" charset="-128"/>
                </a:rPr>
                <a:t>Target</a:t>
              </a:r>
              <a:r>
                <a:rPr kumimoji="1" lang="ja-JP" altLang="en-US" sz="2000" b="1" u="sng" dirty="0" smtClean="0">
                  <a:solidFill>
                    <a:srgbClr val="A30B1A"/>
                  </a:solidFill>
                  <a:latin typeface="+mj-lt"/>
                  <a:ea typeface="Meiryo UI" panose="020B0604030504040204" pitchFamily="50" charset="-128"/>
                </a:rPr>
                <a:t> </a:t>
              </a:r>
              <a:r>
                <a:rPr kumimoji="1" lang="en-US" altLang="ja-JP" sz="2000" b="1" u="sng" dirty="0" smtClean="0">
                  <a:solidFill>
                    <a:srgbClr val="A30B1A"/>
                  </a:solidFill>
                  <a:latin typeface="+mj-lt"/>
                  <a:ea typeface="Meiryo UI" panose="020B0604030504040204" pitchFamily="50" charset="-128"/>
                </a:rPr>
                <a:t>node</a:t>
              </a:r>
              <a:endParaRPr kumimoji="1" lang="ja-JP" altLang="en-US" sz="2000" b="1" u="sng" dirty="0">
                <a:solidFill>
                  <a:srgbClr val="A30B1A"/>
                </a:solidFill>
                <a:latin typeface="+mj-lt"/>
                <a:ea typeface="Meiryo UI" panose="020B0604030504040204" pitchFamily="50" charset="-128"/>
              </a:endParaRPr>
            </a:p>
          </p:txBody>
        </p:sp>
      </p:grpSp>
      <p:grpSp>
        <p:nvGrpSpPr>
          <p:cNvPr id="66" name="グループ化 65"/>
          <p:cNvGrpSpPr/>
          <p:nvPr/>
        </p:nvGrpSpPr>
        <p:grpSpPr>
          <a:xfrm>
            <a:off x="6795625" y="4008807"/>
            <a:ext cx="2809689" cy="750544"/>
            <a:chOff x="6322179" y="1564599"/>
            <a:chExt cx="2809689" cy="750544"/>
          </a:xfrm>
        </p:grpSpPr>
        <p:sp>
          <p:nvSpPr>
            <p:cNvPr id="67" name="正方形/長方形 66"/>
            <p:cNvSpPr/>
            <p:nvPr/>
          </p:nvSpPr>
          <p:spPr bwMode="auto">
            <a:xfrm>
              <a:off x="6589350" y="1746565"/>
              <a:ext cx="2284510" cy="568578"/>
            </a:xfrm>
            <a:prstGeom prst="rect">
              <a:avLst/>
            </a:prstGeom>
            <a:gradFill rotWithShape="0">
              <a:gsLst>
                <a:gs pos="0">
                  <a:srgbClr val="FFFFFF"/>
                </a:gs>
                <a:gs pos="100000">
                  <a:srgbClr val="CACAC7"/>
                </a:gs>
              </a:gsLst>
              <a:lin ang="5400000" scaled="1"/>
            </a:gra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2000" b="0" i="0" u="none" strike="noStrike" cap="none" normalizeH="0" baseline="0" smtClean="0">
                <a:ln>
                  <a:noFill/>
                </a:ln>
                <a:solidFill>
                  <a:srgbClr val="000000"/>
                </a:solidFill>
                <a:effectLst/>
                <a:latin typeface="+mj-lt"/>
                <a:ea typeface="ＭＳ Ｐゴシック" charset="-128"/>
              </a:endParaRPr>
            </a:p>
          </p:txBody>
        </p:sp>
        <p:sp>
          <p:nvSpPr>
            <p:cNvPr id="68" name="テキスト ボックス 67"/>
            <p:cNvSpPr txBox="1"/>
            <p:nvPr/>
          </p:nvSpPr>
          <p:spPr>
            <a:xfrm>
              <a:off x="6322179" y="1904866"/>
              <a:ext cx="2809689" cy="400110"/>
            </a:xfrm>
            <a:prstGeom prst="rect">
              <a:avLst/>
            </a:prstGeom>
            <a:noFill/>
          </p:spPr>
          <p:txBody>
            <a:bodyPr wrap="square" rtlCol="0">
              <a:spAutoFit/>
            </a:bodyPr>
            <a:lstStyle/>
            <a:p>
              <a:r>
                <a:rPr lang="en-US" altLang="ja-JP" sz="2000" dirty="0">
                  <a:latin typeface="+mj-lt"/>
                </a:rPr>
                <a:t>oracle101.hoge.local</a:t>
              </a:r>
            </a:p>
          </p:txBody>
        </p:sp>
        <p:sp>
          <p:nvSpPr>
            <p:cNvPr id="69" name="テキスト ボックス 68"/>
            <p:cNvSpPr txBox="1"/>
            <p:nvPr/>
          </p:nvSpPr>
          <p:spPr bwMode="gray">
            <a:xfrm>
              <a:off x="6741994" y="1564599"/>
              <a:ext cx="1651379" cy="400110"/>
            </a:xfrm>
            <a:prstGeom prst="rect">
              <a:avLst/>
            </a:prstGeom>
            <a:solidFill>
              <a:schemeClr val="bg1"/>
            </a:solidFill>
            <a:ln>
              <a:noFill/>
            </a:ln>
          </p:spPr>
          <p:txBody>
            <a:bodyPr wrap="square" rtlCol="0">
              <a:spAutoFit/>
            </a:bodyPr>
            <a:lstStyle/>
            <a:p>
              <a:r>
                <a:rPr kumimoji="1" lang="en-US" altLang="ja-JP" sz="2000" b="1" u="sng" dirty="0" smtClean="0">
                  <a:solidFill>
                    <a:srgbClr val="A30B1A"/>
                  </a:solidFill>
                  <a:latin typeface="+mj-lt"/>
                  <a:ea typeface="Meiryo UI" panose="020B0604030504040204" pitchFamily="50" charset="-128"/>
                </a:rPr>
                <a:t>Target</a:t>
              </a:r>
              <a:r>
                <a:rPr kumimoji="1" lang="ja-JP" altLang="en-US" sz="2000" b="1" u="sng" dirty="0" smtClean="0">
                  <a:solidFill>
                    <a:srgbClr val="A30B1A"/>
                  </a:solidFill>
                  <a:latin typeface="+mj-lt"/>
                  <a:ea typeface="Meiryo UI" panose="020B0604030504040204" pitchFamily="50" charset="-128"/>
                </a:rPr>
                <a:t> </a:t>
              </a:r>
              <a:r>
                <a:rPr kumimoji="1" lang="en-US" altLang="ja-JP" sz="2000" b="1" u="sng" dirty="0" smtClean="0">
                  <a:solidFill>
                    <a:srgbClr val="A30B1A"/>
                  </a:solidFill>
                  <a:latin typeface="+mj-lt"/>
                  <a:ea typeface="Meiryo UI" panose="020B0604030504040204" pitchFamily="50" charset="-128"/>
                </a:rPr>
                <a:t>node</a:t>
              </a:r>
              <a:endParaRPr kumimoji="1" lang="ja-JP" altLang="en-US" sz="2000" b="1" u="sng" dirty="0">
                <a:solidFill>
                  <a:srgbClr val="A30B1A"/>
                </a:solidFill>
                <a:latin typeface="+mj-lt"/>
                <a:ea typeface="Meiryo UI" panose="020B0604030504040204" pitchFamily="50" charset="-128"/>
              </a:endParaRPr>
            </a:p>
          </p:txBody>
        </p:sp>
      </p:grpSp>
      <p:sp>
        <p:nvSpPr>
          <p:cNvPr id="70" name="角丸四角形 69"/>
          <p:cNvSpPr/>
          <p:nvPr/>
        </p:nvSpPr>
        <p:spPr bwMode="gray">
          <a:xfrm>
            <a:off x="561270" y="3144979"/>
            <a:ext cx="2157433" cy="809639"/>
          </a:xfrm>
          <a:prstGeom prst="roundRect">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mj-lt"/>
              <a:ea typeface="Meiryo UI" panose="020B0604030504040204" pitchFamily="50" charset="-128"/>
            </a:endParaRPr>
          </a:p>
        </p:txBody>
      </p:sp>
      <p:cxnSp>
        <p:nvCxnSpPr>
          <p:cNvPr id="71" name="カギ線コネクタ 70"/>
          <p:cNvCxnSpPr>
            <a:stCxn id="70" idx="3"/>
            <a:endCxn id="74" idx="1"/>
          </p:cNvCxnSpPr>
          <p:nvPr/>
        </p:nvCxnSpPr>
        <p:spPr bwMode="auto">
          <a:xfrm>
            <a:off x="2718703" y="3549799"/>
            <a:ext cx="1568935" cy="921344"/>
          </a:xfrm>
          <a:prstGeom prst="bentConnector3">
            <a:avLst>
              <a:gd name="adj1" fmla="val 60439"/>
            </a:avLst>
          </a:prstGeom>
          <a:gradFill rotWithShape="0">
            <a:gsLst>
              <a:gs pos="0">
                <a:srgbClr val="FFFFFF"/>
              </a:gs>
              <a:gs pos="100000">
                <a:srgbClr val="CACAC7"/>
              </a:gs>
            </a:gsLst>
            <a:lin ang="5400000" scaled="1"/>
          </a:gradFill>
          <a:ln w="28575" cap="flat" cmpd="sng" algn="ctr">
            <a:solidFill>
              <a:srgbClr val="57564F"/>
            </a:solidFill>
            <a:prstDash val="sysDash"/>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74" name="左中かっこ 73"/>
          <p:cNvSpPr/>
          <p:nvPr/>
        </p:nvSpPr>
        <p:spPr bwMode="auto">
          <a:xfrm>
            <a:off x="4287638" y="4094417"/>
            <a:ext cx="326021" cy="753452"/>
          </a:xfrm>
          <a:prstGeom prst="leftBrace">
            <a:avLst/>
          </a:prstGeom>
          <a:noFill/>
          <a:ln w="9525" cap="flat" cmpd="sng" algn="ctr">
            <a:solidFill>
              <a:srgbClr val="57564F"/>
            </a:solidFill>
            <a:prstDash val="solid"/>
            <a:round/>
            <a:headEnd type="none" w="med" len="med"/>
            <a:tailEnd type="none" w="med" len="med"/>
          </a:ln>
          <a:effectLst/>
          <a:extLst/>
        </p:spPr>
        <p:txBody>
          <a:bodyPr rtlCol="0" anchor="ctr"/>
          <a:lstStyle/>
          <a:p>
            <a:pPr algn="ctr"/>
            <a:endParaRPr kumimoji="1" lang="ja-JP" altLang="en-US" sz="1600">
              <a:latin typeface="+mj-lt"/>
            </a:endParaRPr>
          </a:p>
        </p:txBody>
      </p:sp>
      <p:sp>
        <p:nvSpPr>
          <p:cNvPr id="80" name="角丸四角形 79"/>
          <p:cNvSpPr/>
          <p:nvPr/>
        </p:nvSpPr>
        <p:spPr bwMode="gray">
          <a:xfrm>
            <a:off x="561270" y="5094578"/>
            <a:ext cx="2157433" cy="819061"/>
          </a:xfrm>
          <a:prstGeom prst="roundRect">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mj-lt"/>
              <a:ea typeface="Meiryo UI" panose="020B0604030504040204" pitchFamily="50" charset="-128"/>
            </a:endParaRPr>
          </a:p>
        </p:txBody>
      </p:sp>
      <p:cxnSp>
        <p:nvCxnSpPr>
          <p:cNvPr id="81" name="カギ線コネクタ 80"/>
          <p:cNvCxnSpPr>
            <a:stCxn id="80" idx="1"/>
            <a:endCxn id="56" idx="1"/>
          </p:cNvCxnSpPr>
          <p:nvPr/>
        </p:nvCxnSpPr>
        <p:spPr bwMode="auto">
          <a:xfrm rot="10800000">
            <a:off x="561270" y="4543279"/>
            <a:ext cx="12700" cy="960830"/>
          </a:xfrm>
          <a:prstGeom prst="bentConnector3">
            <a:avLst>
              <a:gd name="adj1" fmla="val 1800000"/>
            </a:avLst>
          </a:prstGeom>
          <a:gradFill rotWithShape="0">
            <a:gsLst>
              <a:gs pos="0">
                <a:srgbClr val="FFFFFF"/>
              </a:gs>
              <a:gs pos="100000">
                <a:srgbClr val="CACAC7"/>
              </a:gs>
            </a:gsLst>
            <a:lin ang="5400000" scaled="1"/>
          </a:gradFill>
          <a:ln w="28575" cap="flat" cmpd="sng" algn="ctr">
            <a:solidFill>
              <a:srgbClr val="57564F"/>
            </a:solidFill>
            <a:prstDash val="sysDash"/>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84" name="カギ線コネクタ 83"/>
          <p:cNvCxnSpPr>
            <a:stCxn id="80" idx="1"/>
            <a:endCxn id="70" idx="1"/>
          </p:cNvCxnSpPr>
          <p:nvPr/>
        </p:nvCxnSpPr>
        <p:spPr bwMode="auto">
          <a:xfrm rot="10800000">
            <a:off x="561270" y="3549799"/>
            <a:ext cx="12700" cy="1954310"/>
          </a:xfrm>
          <a:prstGeom prst="bentConnector3">
            <a:avLst>
              <a:gd name="adj1" fmla="val 1800000"/>
            </a:avLst>
          </a:prstGeom>
          <a:gradFill rotWithShape="0">
            <a:gsLst>
              <a:gs pos="0">
                <a:srgbClr val="FFFFFF"/>
              </a:gs>
              <a:gs pos="100000">
                <a:srgbClr val="CACAC7"/>
              </a:gs>
            </a:gsLst>
            <a:lin ang="5400000" scaled="1"/>
          </a:gradFill>
          <a:ln w="28575" cap="flat" cmpd="sng" algn="ctr">
            <a:solidFill>
              <a:srgbClr val="57564F"/>
            </a:solidFill>
            <a:prstDash val="sysDash"/>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02" name="正方形/長方形 101">
            <a:extLst>
              <a:ext uri="{FF2B5EF4-FFF2-40B4-BE49-F238E27FC236}">
                <a16:creationId xmlns="" xmlns:a16="http://schemas.microsoft.com/office/drawing/2014/main" id="{9B8EAA3B-8777-43E7-9A7C-EB659CE4F72B}"/>
              </a:ext>
            </a:extLst>
          </p:cNvPr>
          <p:cNvSpPr/>
          <p:nvPr/>
        </p:nvSpPr>
        <p:spPr bwMode="gray">
          <a:xfrm>
            <a:off x="183916" y="1029032"/>
            <a:ext cx="9295364" cy="576751"/>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mj-lt"/>
                <a:ea typeface="Meiryo UI" panose="020B0604030504040204" pitchFamily="50" charset="-128"/>
              </a:rPr>
              <a:t>Grouping</a:t>
            </a:r>
            <a:endParaRPr lang="en-US" altLang="ja-JP" sz="2800" b="1" kern="0" dirty="0">
              <a:solidFill>
                <a:schemeClr val="bg1"/>
              </a:solidFill>
              <a:latin typeface="+mj-lt"/>
              <a:ea typeface="Meiryo UI" panose="020B0604030504040204" pitchFamily="50" charset="-128"/>
            </a:endParaRPr>
          </a:p>
        </p:txBody>
      </p:sp>
      <p:sp>
        <p:nvSpPr>
          <p:cNvPr id="104" name="スライド番号プレースホルダー 103"/>
          <p:cNvSpPr>
            <a:spLocks noGrp="1"/>
          </p:cNvSpPr>
          <p:nvPr>
            <p:ph type="sldNum" sz="quarter" idx="10"/>
          </p:nvPr>
        </p:nvSpPr>
        <p:spPr/>
        <p:txBody>
          <a:bodyPr/>
          <a:lstStyle/>
          <a:p>
            <a:r>
              <a:rPr lang="en-US" altLang="ja-JP" smtClean="0"/>
              <a:t>PAGE    </a:t>
            </a:r>
            <a:fld id="{08DF107D-060D-43D3-997D-8A34C269D30F}" type="slidenum">
              <a:rPr lang="en-US" altLang="ja-JP" smtClean="0"/>
              <a:pPr/>
              <a:t>35</a:t>
            </a:fld>
            <a:endParaRPr lang="en-US" altLang="ja-JP" dirty="0"/>
          </a:p>
        </p:txBody>
      </p:sp>
    </p:spTree>
    <p:extLst>
      <p:ext uri="{BB962C8B-B14F-4D97-AF65-F5344CB8AC3E}">
        <p14:creationId xmlns:p14="http://schemas.microsoft.com/office/powerpoint/2010/main" val="6337651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Inventory</a:t>
            </a:r>
            <a:endParaRPr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Basics in Writing Various Files</a:t>
            </a:r>
          </a:p>
        </p:txBody>
      </p:sp>
      <p:sp>
        <p:nvSpPr>
          <p:cNvPr id="16" name="正方形/長方形 15">
            <a:extLst>
              <a:ext uri="{FF2B5EF4-FFF2-40B4-BE49-F238E27FC236}">
                <a16:creationId xmlns="" xmlns:a16="http://schemas.microsoft.com/office/drawing/2014/main" id="{9B8EAA3B-8777-43E7-9A7C-EB659CE4F72B}"/>
              </a:ext>
            </a:extLst>
          </p:cNvPr>
          <p:cNvSpPr/>
          <p:nvPr/>
        </p:nvSpPr>
        <p:spPr bwMode="gray">
          <a:xfrm>
            <a:off x="183916" y="1097272"/>
            <a:ext cx="9295364" cy="576751"/>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mj-lt"/>
                <a:ea typeface="Meiryo UI" panose="020B0604030504040204" pitchFamily="50" charset="-128"/>
              </a:rPr>
              <a:t>Host Parameters &amp; Group Parameters</a:t>
            </a:r>
            <a:endParaRPr lang="ja-JP" altLang="en-US" sz="2800" b="1" kern="0" dirty="0">
              <a:solidFill>
                <a:schemeClr val="bg1"/>
              </a:solidFill>
              <a:latin typeface="+mj-lt"/>
              <a:ea typeface="Meiryo UI" panose="020B0604030504040204" pitchFamily="50" charset="-128"/>
            </a:endParaRPr>
          </a:p>
        </p:txBody>
      </p:sp>
      <p:sp>
        <p:nvSpPr>
          <p:cNvPr id="7" name="正方形/長方形 6">
            <a:extLst>
              <a:ext uri="{FF2B5EF4-FFF2-40B4-BE49-F238E27FC236}">
                <a16:creationId xmlns="" xmlns:a16="http://schemas.microsoft.com/office/drawing/2014/main" id="{150844AD-4FE2-4A52-A4A3-AA78CAEC4A85}"/>
              </a:ext>
            </a:extLst>
          </p:cNvPr>
          <p:cNvSpPr/>
          <p:nvPr/>
        </p:nvSpPr>
        <p:spPr bwMode="gray">
          <a:xfrm>
            <a:off x="170935" y="2025507"/>
            <a:ext cx="9295365" cy="4487835"/>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dirty="0">
                <a:latin typeface="+mj-lt"/>
              </a:rPr>
              <a:t>[</a:t>
            </a:r>
            <a:r>
              <a:rPr lang="en-US" altLang="ja-JP" dirty="0" err="1">
                <a:latin typeface="+mj-lt"/>
              </a:rPr>
              <a:t>web_servers</a:t>
            </a:r>
            <a:r>
              <a:rPr lang="en-US" altLang="ja-JP" dirty="0">
                <a:latin typeface="+mj-lt"/>
              </a:rPr>
              <a:t>]    ## </a:t>
            </a:r>
            <a:r>
              <a:rPr lang="en-US" altLang="ja-JP" dirty="0" smtClean="0">
                <a:latin typeface="+mj-lt"/>
              </a:rPr>
              <a:t>Group Name</a:t>
            </a:r>
            <a:endParaRPr lang="ja-JP" altLang="en-US" dirty="0">
              <a:latin typeface="+mj-lt"/>
            </a:endParaRPr>
          </a:p>
          <a:p>
            <a:pPr algn="l"/>
            <a:r>
              <a:rPr lang="en-US" altLang="ja-JP" dirty="0">
                <a:latin typeface="+mj-lt"/>
              </a:rPr>
              <a:t>192.168.0.[1:5]  ## You can also specify multiple IP address (for ex: 192.168.0.1~5)</a:t>
            </a:r>
            <a:endParaRPr lang="ja-JP" altLang="en-US" dirty="0">
              <a:latin typeface="+mj-lt"/>
            </a:endParaRPr>
          </a:p>
          <a:p>
            <a:pPr algn="l"/>
            <a:endParaRPr lang="ja-JP" altLang="en-US" dirty="0">
              <a:latin typeface="+mj-lt"/>
            </a:endParaRPr>
          </a:p>
          <a:p>
            <a:pPr algn="l"/>
            <a:r>
              <a:rPr lang="en-US" altLang="ja-JP" dirty="0">
                <a:latin typeface="+mj-lt"/>
              </a:rPr>
              <a:t>[oracle]</a:t>
            </a:r>
          </a:p>
          <a:p>
            <a:pPr algn="l"/>
            <a:r>
              <a:rPr lang="en-US" altLang="ja-JP" dirty="0">
                <a:latin typeface="+mj-lt"/>
              </a:rPr>
              <a:t>oracle101.hoge.local </a:t>
            </a:r>
            <a:r>
              <a:rPr lang="en-US" altLang="ja-JP" dirty="0" err="1">
                <a:latin typeface="+mj-lt"/>
              </a:rPr>
              <a:t>ansible_user</a:t>
            </a:r>
            <a:r>
              <a:rPr lang="en-US" altLang="ja-JP" dirty="0">
                <a:latin typeface="+mj-lt"/>
              </a:rPr>
              <a:t>="userID1" </a:t>
            </a:r>
            <a:r>
              <a:rPr lang="en-US" altLang="ja-JP" dirty="0" err="1">
                <a:latin typeface="+mj-lt"/>
              </a:rPr>
              <a:t>ansible_ssh_pass</a:t>
            </a:r>
            <a:r>
              <a:rPr lang="en-US" altLang="ja-JP" dirty="0">
                <a:latin typeface="+mj-lt"/>
              </a:rPr>
              <a:t>="password1"</a:t>
            </a:r>
          </a:p>
          <a:p>
            <a:pPr algn="l"/>
            <a:r>
              <a:rPr lang="en-US" altLang="ja-JP" dirty="0">
                <a:latin typeface="+mj-lt"/>
              </a:rPr>
              <a:t>oracle102.hoge.local </a:t>
            </a:r>
            <a:r>
              <a:rPr lang="en-US" altLang="ja-JP" dirty="0" err="1">
                <a:latin typeface="+mj-lt"/>
              </a:rPr>
              <a:t>ansible_user</a:t>
            </a:r>
            <a:r>
              <a:rPr lang="en-US" altLang="ja-JP" dirty="0">
                <a:latin typeface="+mj-lt"/>
              </a:rPr>
              <a:t>="userID2" </a:t>
            </a:r>
            <a:r>
              <a:rPr lang="en-US" altLang="ja-JP" dirty="0" err="1">
                <a:latin typeface="+mj-lt"/>
              </a:rPr>
              <a:t>ansible_ssh_pass</a:t>
            </a:r>
            <a:r>
              <a:rPr lang="en-US" altLang="ja-JP" dirty="0">
                <a:latin typeface="+mj-lt"/>
              </a:rPr>
              <a:t>="password2"</a:t>
            </a:r>
          </a:p>
          <a:p>
            <a:pPr algn="l"/>
            <a:endParaRPr lang="en-US" altLang="ja-JP" dirty="0">
              <a:latin typeface="+mj-lt"/>
            </a:endParaRPr>
          </a:p>
          <a:p>
            <a:pPr algn="l"/>
            <a:r>
              <a:rPr lang="en-US" altLang="ja-JP" dirty="0">
                <a:latin typeface="+mj-lt"/>
              </a:rPr>
              <a:t>[</a:t>
            </a:r>
            <a:r>
              <a:rPr lang="en-US" altLang="ja-JP" dirty="0" err="1">
                <a:latin typeface="+mj-lt"/>
              </a:rPr>
              <a:t>mysql</a:t>
            </a:r>
            <a:r>
              <a:rPr lang="en-US" altLang="ja-JP" dirty="0">
                <a:latin typeface="+mj-lt"/>
              </a:rPr>
              <a:t>]</a:t>
            </a:r>
          </a:p>
          <a:p>
            <a:pPr algn="l"/>
            <a:r>
              <a:rPr lang="en-US" altLang="ja-JP" dirty="0" err="1">
                <a:latin typeface="+mj-lt"/>
              </a:rPr>
              <a:t>mysql</a:t>
            </a:r>
            <a:r>
              <a:rPr lang="en-US" altLang="ja-JP" dirty="0">
                <a:latin typeface="+mj-lt"/>
              </a:rPr>
              <a:t>-[</a:t>
            </a:r>
            <a:r>
              <a:rPr lang="en-US" altLang="ja-JP" dirty="0" err="1">
                <a:latin typeface="+mj-lt"/>
              </a:rPr>
              <a:t>a:d</a:t>
            </a:r>
            <a:r>
              <a:rPr lang="en-US" altLang="ja-JP" dirty="0">
                <a:latin typeface="+mj-lt"/>
              </a:rPr>
              <a:t>].</a:t>
            </a:r>
            <a:r>
              <a:rPr lang="en-US" altLang="ja-JP" dirty="0" err="1">
                <a:latin typeface="+mj-lt"/>
              </a:rPr>
              <a:t>hoge.local</a:t>
            </a:r>
            <a:endParaRPr lang="en-US" altLang="ja-JP" dirty="0">
              <a:latin typeface="+mj-lt"/>
            </a:endParaRPr>
          </a:p>
          <a:p>
            <a:pPr algn="l"/>
            <a:endParaRPr lang="en-US" altLang="ja-JP" dirty="0">
              <a:latin typeface="+mj-lt"/>
            </a:endParaRPr>
          </a:p>
          <a:p>
            <a:pPr algn="l"/>
            <a:r>
              <a:rPr lang="en-US" altLang="ja-JP" dirty="0">
                <a:latin typeface="+mj-lt"/>
              </a:rPr>
              <a:t>[</a:t>
            </a:r>
            <a:r>
              <a:rPr lang="en-US" altLang="ja-JP" dirty="0" err="1">
                <a:latin typeface="+mj-lt"/>
              </a:rPr>
              <a:t>db_servers:children</a:t>
            </a:r>
            <a:r>
              <a:rPr lang="en-US" altLang="ja-JP" dirty="0">
                <a:latin typeface="+mj-lt"/>
              </a:rPr>
              <a:t>] ## Nesting group is also possible</a:t>
            </a:r>
            <a:endParaRPr lang="ja-JP" altLang="en-US" dirty="0">
              <a:latin typeface="+mj-lt"/>
            </a:endParaRPr>
          </a:p>
          <a:p>
            <a:pPr algn="l"/>
            <a:r>
              <a:rPr lang="en-US" altLang="ja-JP" dirty="0">
                <a:latin typeface="+mj-lt"/>
              </a:rPr>
              <a:t>oracle</a:t>
            </a:r>
          </a:p>
          <a:p>
            <a:pPr algn="l"/>
            <a:r>
              <a:rPr lang="en-US" altLang="ja-JP" dirty="0" err="1">
                <a:latin typeface="+mj-lt"/>
              </a:rPr>
              <a:t>mysql</a:t>
            </a:r>
            <a:endParaRPr lang="en-US" altLang="ja-JP" dirty="0">
              <a:latin typeface="+mj-lt"/>
            </a:endParaRPr>
          </a:p>
          <a:p>
            <a:pPr algn="l"/>
            <a:endParaRPr lang="en-US" altLang="ja-JP" dirty="0">
              <a:latin typeface="+mj-lt"/>
            </a:endParaRPr>
          </a:p>
          <a:p>
            <a:pPr algn="l"/>
            <a:r>
              <a:rPr lang="en-US" altLang="ja-JP" b="1" dirty="0">
                <a:solidFill>
                  <a:srgbClr val="FF0000"/>
                </a:solidFill>
                <a:latin typeface="+mj-lt"/>
              </a:rPr>
              <a:t>[</a:t>
            </a:r>
            <a:r>
              <a:rPr lang="en-US" altLang="ja-JP" b="1" dirty="0" err="1">
                <a:solidFill>
                  <a:srgbClr val="FF0000"/>
                </a:solidFill>
                <a:latin typeface="+mj-lt"/>
              </a:rPr>
              <a:t>web_servers:vars</a:t>
            </a:r>
            <a:r>
              <a:rPr lang="en-US" altLang="ja-JP" b="1" dirty="0">
                <a:solidFill>
                  <a:srgbClr val="FF0000"/>
                </a:solidFill>
                <a:latin typeface="+mj-lt"/>
              </a:rPr>
              <a:t>]</a:t>
            </a:r>
          </a:p>
          <a:p>
            <a:pPr algn="l"/>
            <a:r>
              <a:rPr lang="en-US" altLang="ja-JP" b="1" dirty="0" err="1">
                <a:solidFill>
                  <a:srgbClr val="FF0000"/>
                </a:solidFill>
                <a:latin typeface="+mj-lt"/>
              </a:rPr>
              <a:t>ansible_user</a:t>
            </a:r>
            <a:r>
              <a:rPr lang="en-US" altLang="ja-JP" b="1" dirty="0">
                <a:solidFill>
                  <a:srgbClr val="FF0000"/>
                </a:solidFill>
                <a:latin typeface="+mj-lt"/>
              </a:rPr>
              <a:t>="userID1"</a:t>
            </a:r>
          </a:p>
          <a:p>
            <a:pPr algn="l"/>
            <a:r>
              <a:rPr lang="en-US" altLang="ja-JP" b="1" dirty="0" err="1">
                <a:solidFill>
                  <a:srgbClr val="FF0000"/>
                </a:solidFill>
                <a:latin typeface="+mj-lt"/>
              </a:rPr>
              <a:t>ansible_ssh_pass</a:t>
            </a:r>
            <a:r>
              <a:rPr lang="en-US" altLang="ja-JP" b="1" dirty="0">
                <a:solidFill>
                  <a:srgbClr val="FF0000"/>
                </a:solidFill>
                <a:latin typeface="+mj-lt"/>
              </a:rPr>
              <a:t>="password1"</a:t>
            </a:r>
          </a:p>
          <a:p>
            <a:pPr algn="l"/>
            <a:endParaRPr lang="en-US" altLang="ja-JP" b="1" dirty="0">
              <a:solidFill>
                <a:srgbClr val="FF0000"/>
              </a:solidFill>
              <a:latin typeface="+mj-lt"/>
            </a:endParaRPr>
          </a:p>
          <a:p>
            <a:pPr algn="l"/>
            <a:r>
              <a:rPr lang="en-US" altLang="ja-JP" b="1" dirty="0">
                <a:solidFill>
                  <a:srgbClr val="FF0000"/>
                </a:solidFill>
                <a:latin typeface="+mj-lt"/>
              </a:rPr>
              <a:t>[</a:t>
            </a:r>
            <a:r>
              <a:rPr lang="en-US" altLang="ja-JP" b="1" dirty="0" err="1">
                <a:solidFill>
                  <a:srgbClr val="FF0000"/>
                </a:solidFill>
                <a:latin typeface="+mj-lt"/>
              </a:rPr>
              <a:t>all:vars</a:t>
            </a:r>
            <a:r>
              <a:rPr lang="en-US" altLang="ja-JP" b="1" dirty="0">
                <a:solidFill>
                  <a:srgbClr val="FF0000"/>
                </a:solidFill>
                <a:latin typeface="+mj-lt"/>
              </a:rPr>
              <a:t>]</a:t>
            </a:r>
          </a:p>
          <a:p>
            <a:pPr algn="l"/>
            <a:r>
              <a:rPr lang="en-US" altLang="ja-JP" b="1" dirty="0" err="1">
                <a:solidFill>
                  <a:srgbClr val="FF0000"/>
                </a:solidFill>
                <a:latin typeface="+mj-lt"/>
              </a:rPr>
              <a:t>ansible_port</a:t>
            </a:r>
            <a:r>
              <a:rPr lang="en-US" altLang="ja-JP" b="1" dirty="0">
                <a:solidFill>
                  <a:srgbClr val="FF0000"/>
                </a:solidFill>
                <a:latin typeface="+mj-lt"/>
              </a:rPr>
              <a:t>=1022</a:t>
            </a:r>
          </a:p>
        </p:txBody>
      </p:sp>
      <p:sp>
        <p:nvSpPr>
          <p:cNvPr id="8" name="正方形/長方形 7"/>
          <p:cNvSpPr/>
          <p:nvPr/>
        </p:nvSpPr>
        <p:spPr>
          <a:xfrm>
            <a:off x="170936" y="1717729"/>
            <a:ext cx="2179458" cy="307777"/>
          </a:xfrm>
          <a:prstGeom prst="rect">
            <a:avLst/>
          </a:prstGeom>
          <a:ln>
            <a:solidFill>
              <a:schemeClr val="tx1"/>
            </a:solidFill>
          </a:ln>
        </p:spPr>
        <p:txBody>
          <a:bodyPr wrap="square">
            <a:spAutoFit/>
          </a:bodyPr>
          <a:lstStyle/>
          <a:p>
            <a:pPr algn="l"/>
            <a:r>
              <a:rPr lang="en-US" altLang="ja-JP" b="1" dirty="0">
                <a:latin typeface="+mj-lt"/>
              </a:rPr>
              <a:t>sample01/hosts</a:t>
            </a:r>
            <a:endParaRPr lang="ja-JP" altLang="en-US" b="1" dirty="0">
              <a:latin typeface="+mj-lt"/>
            </a:endParaRPr>
          </a:p>
        </p:txBody>
      </p:sp>
      <p:sp>
        <p:nvSpPr>
          <p:cNvPr id="3" name="正方形/長方形 2"/>
          <p:cNvSpPr/>
          <p:nvPr/>
        </p:nvSpPr>
        <p:spPr>
          <a:xfrm>
            <a:off x="3222086" y="5774678"/>
            <a:ext cx="6257193" cy="738664"/>
          </a:xfrm>
          <a:prstGeom prst="rect">
            <a:avLst/>
          </a:prstGeom>
          <a:solidFill>
            <a:schemeClr val="accent6">
              <a:lumMod val="40000"/>
              <a:lumOff val="60000"/>
            </a:schemeClr>
          </a:solidFill>
        </p:spPr>
        <p:txBody>
          <a:bodyPr wrap="square">
            <a:spAutoFit/>
          </a:bodyPr>
          <a:lstStyle/>
          <a:p>
            <a:pPr algn="l"/>
            <a:r>
              <a:rPr lang="en-US" altLang="ja-JP" b="1" dirty="0" smtClean="0">
                <a:solidFill>
                  <a:schemeClr val="tx1"/>
                </a:solidFill>
                <a:latin typeface="+mj-lt"/>
              </a:rPr>
              <a:t>Values that can be set to Host Parameters and Group Parameters</a:t>
            </a:r>
            <a:endParaRPr lang="ja-JP" altLang="en-US" b="1" dirty="0">
              <a:solidFill>
                <a:schemeClr val="tx1"/>
              </a:solidFill>
              <a:latin typeface="+mj-lt"/>
            </a:endParaRPr>
          </a:p>
          <a:p>
            <a:pPr algn="l"/>
            <a:r>
              <a:rPr lang="en-US" altLang="ja-JP" dirty="0">
                <a:solidFill>
                  <a:schemeClr val="tx1"/>
                </a:solidFill>
                <a:latin typeface="+mj-lt"/>
              </a:rPr>
              <a:t>https://docs.ansible.com/ansible/2.6/user_guide/intro_inventory.html#list-of-behavioral-inventory-parameters</a:t>
            </a:r>
            <a:endParaRPr lang="ja-JP" altLang="en-US" dirty="0">
              <a:latin typeface="+mj-lt"/>
            </a:endParaRPr>
          </a:p>
        </p:txBody>
      </p:sp>
      <p:sp>
        <p:nvSpPr>
          <p:cNvPr id="10" name="スライド番号プレースホルダー 9"/>
          <p:cNvSpPr>
            <a:spLocks noGrp="1"/>
          </p:cNvSpPr>
          <p:nvPr>
            <p:ph type="sldNum" sz="quarter" idx="10"/>
          </p:nvPr>
        </p:nvSpPr>
        <p:spPr/>
        <p:txBody>
          <a:bodyPr/>
          <a:lstStyle/>
          <a:p>
            <a:r>
              <a:rPr lang="en-US" altLang="ja-JP" smtClean="0"/>
              <a:t>PAGE    </a:t>
            </a:r>
            <a:fld id="{08DF107D-060D-43D3-997D-8A34C269D30F}" type="slidenum">
              <a:rPr lang="en-US" altLang="ja-JP" smtClean="0"/>
              <a:pPr/>
              <a:t>36</a:t>
            </a:fld>
            <a:endParaRPr lang="en-US" altLang="ja-JP" dirty="0"/>
          </a:p>
        </p:txBody>
      </p:sp>
    </p:spTree>
    <p:extLst>
      <p:ext uri="{BB962C8B-B14F-4D97-AF65-F5344CB8AC3E}">
        <p14:creationId xmlns:p14="http://schemas.microsoft.com/office/powerpoint/2010/main" val="17891522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ー 6"/>
          <p:cNvSpPr>
            <a:spLocks noGrp="1"/>
          </p:cNvSpPr>
          <p:nvPr>
            <p:ph type="sldNum" sz="quarter" idx="10"/>
          </p:nvPr>
        </p:nvSpPr>
        <p:spPr/>
        <p:txBody>
          <a:bodyPr/>
          <a:lstStyle/>
          <a:p>
            <a:r>
              <a:rPr lang="en-US" altLang="ja-JP" smtClean="0"/>
              <a:t>PAGE    </a:t>
            </a:r>
            <a:fld id="{08DF107D-060D-43D3-997D-8A34C269D30F}" type="slidenum">
              <a:rPr lang="en-US" altLang="ja-JP" smtClean="0"/>
              <a:pPr/>
              <a:t>37</a:t>
            </a:fld>
            <a:endParaRPr lang="en-US" altLang="ja-JP" dirty="0"/>
          </a:p>
        </p:txBody>
      </p:sp>
      <p:sp>
        <p:nvSpPr>
          <p:cNvPr id="4" name="角丸四角形 3"/>
          <p:cNvSpPr/>
          <p:nvPr/>
        </p:nvSpPr>
        <p:spPr bwMode="gray">
          <a:xfrm>
            <a:off x="599607" y="2053652"/>
            <a:ext cx="8439462" cy="2098623"/>
          </a:xfrm>
          <a:prstGeom prst="round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4000" b="1" dirty="0" smtClean="0">
                <a:latin typeface="Fujitsu Sans" panose="020B0404060202020204" pitchFamily="34" charset="0"/>
                <a:ea typeface="Meiryo UI" panose="020B0604030504040204" pitchFamily="50" charset="-128"/>
              </a:rPr>
              <a:t>Before explaining about Playbooks…</a:t>
            </a:r>
            <a:endParaRPr kumimoji="1" lang="ja-JP" altLang="en-US" sz="4000" b="1" dirty="0" smtClean="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11916249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496274"/>
            <a:ext cx="4600575" cy="1536699"/>
          </a:xfrm>
        </p:spPr>
        <p:txBody>
          <a:bodyPr/>
          <a:lstStyle/>
          <a:p>
            <a:r>
              <a:rPr lang="en-US" altLang="ja-JP" sz="4000" b="1" dirty="0"/>
              <a:t>Basics in Writing Various Files</a:t>
            </a:r>
            <a:endParaRPr lang="en-US" altLang="ja-JP" sz="4000" dirty="0"/>
          </a:p>
        </p:txBody>
      </p:sp>
      <p:sp>
        <p:nvSpPr>
          <p:cNvPr id="3" name="テキスト プレースホルダー 2"/>
          <p:cNvSpPr>
            <a:spLocks noGrp="1"/>
          </p:cNvSpPr>
          <p:nvPr>
            <p:ph type="body" sz="quarter" idx="11"/>
          </p:nvPr>
        </p:nvSpPr>
        <p:spPr>
          <a:xfrm>
            <a:off x="5153026" y="2857214"/>
            <a:ext cx="4581526" cy="1536699"/>
          </a:xfrm>
        </p:spPr>
        <p:txBody>
          <a:bodyPr/>
          <a:lstStyle/>
          <a:p>
            <a:r>
              <a:rPr lang="en-US" altLang="ja-JP" b="1" dirty="0" smtClean="0"/>
              <a:t>YAML</a:t>
            </a:r>
            <a:r>
              <a:rPr lang="en-US" altLang="ja-JP" b="1" dirty="0"/>
              <a:t/>
            </a:r>
            <a:br>
              <a:rPr lang="en-US" altLang="ja-JP" b="1" dirty="0"/>
            </a:br>
            <a:r>
              <a:rPr lang="en-US" altLang="ja-JP" b="1" dirty="0" smtClean="0"/>
              <a:t>Format</a:t>
            </a:r>
          </a:p>
        </p:txBody>
      </p:sp>
      <p:sp>
        <p:nvSpPr>
          <p:cNvPr id="5" name="Freeform 2907">
            <a:extLst>
              <a:ext uri="{FF2B5EF4-FFF2-40B4-BE49-F238E27FC236}">
                <a16:creationId xmlns="" xmlns:a16="http://schemas.microsoft.com/office/drawing/2014/main"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
        <p:nvSpPr>
          <p:cNvPr id="6" name="テキスト ボックス 5">
            <a:extLst>
              <a:ext uri="{FF2B5EF4-FFF2-40B4-BE49-F238E27FC236}">
                <a16:creationId xmlns="" xmlns:a16="http://schemas.microsoft.com/office/drawing/2014/main" id="{6FEE3E88-E120-40D5-86F5-3ECBAA5EF8A5}"/>
              </a:ext>
            </a:extLst>
          </p:cNvPr>
          <p:cNvSpPr txBox="1"/>
          <p:nvPr/>
        </p:nvSpPr>
        <p:spPr>
          <a:xfrm>
            <a:off x="342900" y="4125231"/>
            <a:ext cx="4134271" cy="2585323"/>
          </a:xfrm>
          <a:prstGeom prst="rect">
            <a:avLst/>
          </a:prstGeom>
          <a:solidFill>
            <a:schemeClr val="bg1"/>
          </a:solidFill>
          <a:effectLst>
            <a:innerShdw blurRad="63500" dist="50800" dir="13500000">
              <a:prstClr val="black">
                <a:alpha val="50000"/>
              </a:prstClr>
            </a:innerShdw>
          </a:effectLst>
        </p:spPr>
        <p:txBody>
          <a:bodyPr wrap="square" rtlCol="0">
            <a:spAutoFit/>
          </a:bodyPr>
          <a:lstStyle/>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Auto-deployment: Definition</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Infrastructure as Code</a:t>
            </a:r>
          </a:p>
          <a:p>
            <a:pPr marL="342900" indent="-342900" algn="l">
              <a:buFont typeface="+mj-lt"/>
              <a:buAutoNum type="arabicPeriod"/>
            </a:pPr>
            <a:r>
              <a:rPr lang="en-US" altLang="ja-JP" sz="1800" dirty="0" err="1">
                <a:latin typeface="Fujitsu Sans" panose="020B0404060202020204" pitchFamily="34" charset="0"/>
                <a:ea typeface="Meiryo UI" panose="020B0604030504040204" pitchFamily="50" charset="-128"/>
                <a:cs typeface="Meiryo UI" panose="020B0604030504040204" pitchFamily="50" charset="-128"/>
              </a:rPr>
              <a:t>QuickStart</a:t>
            </a:r>
            <a:r>
              <a:rPr lang="en-US" altLang="ja-JP" sz="1800" dirty="0">
                <a:latin typeface="Fujitsu Sans" panose="020B0404060202020204" pitchFamily="34" charset="0"/>
                <a:ea typeface="Meiryo UI" panose="020B0604030504040204" pitchFamily="50" charset="-128"/>
                <a:cs typeface="Meiryo UI" panose="020B0604030504040204" pitchFamily="50" charset="-128"/>
              </a:rPr>
              <a:t> (Easy Installation Guide)</a:t>
            </a:r>
          </a:p>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Basic Edition: Classic Example</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800" b="1" dirty="0">
                <a:latin typeface="Fujitsu Sans" panose="020B0404060202020204" pitchFamily="34" charset="0"/>
                <a:ea typeface="Meiryo UI" panose="020B0604030504040204" pitchFamily="50" charset="-128"/>
                <a:cs typeface="Meiryo UI" panose="020B0604030504040204" pitchFamily="50" charset="-128"/>
              </a:rPr>
              <a:t>Basics in Writing Various Files (Based on sample codes)</a:t>
            </a:r>
            <a:endParaRPr lang="ja-JP" altLang="en-US" sz="1800" b="1"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Practice Edition (Introducing Playbook Sample of each pattern)</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Introduction to Related Tools</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9451135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Agenda of </a:t>
            </a:r>
            <a:r>
              <a:rPr lang="en-US" altLang="ja-JP" dirty="0" err="1"/>
              <a:t>DADock</a:t>
            </a:r>
            <a:r>
              <a:rPr lang="en-US" altLang="ja-JP" dirty="0"/>
              <a:t> Bootcamp for Developers</a:t>
            </a:r>
            <a:endParaRPr kumimoji="1" lang="ja-JP" altLang="en-US" dirty="0"/>
          </a:p>
        </p:txBody>
      </p:sp>
      <p:sp>
        <p:nvSpPr>
          <p:cNvPr id="82" name="正方形/長方形 81">
            <a:extLst>
              <a:ext uri="{FF2B5EF4-FFF2-40B4-BE49-F238E27FC236}">
                <a16:creationId xmlns="" xmlns:a16="http://schemas.microsoft.com/office/drawing/2014/main" id="{C47D1031-A291-4DAA-BF1C-BB9760003AB5}"/>
              </a:ext>
            </a:extLst>
          </p:cNvPr>
          <p:cNvSpPr/>
          <p:nvPr/>
        </p:nvSpPr>
        <p:spPr bwMode="gray">
          <a:xfrm>
            <a:off x="4879503" y="4448672"/>
            <a:ext cx="4798650" cy="878458"/>
          </a:xfrm>
          <a:prstGeom prst="rect">
            <a:avLst/>
          </a:prstGeom>
          <a:noFill/>
          <a:ln w="57150"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Meiryo UI" panose="020B0604030504040204" pitchFamily="50" charset="-128"/>
              <a:ea typeface="Meiryo UI" panose="020B0604030504040204" pitchFamily="50" charset="-128"/>
            </a:endParaRPr>
          </a:p>
        </p:txBody>
      </p:sp>
      <p:sp>
        <p:nvSpPr>
          <p:cNvPr id="84" name="正方形/長方形 83">
            <a:extLst>
              <a:ext uri="{FF2B5EF4-FFF2-40B4-BE49-F238E27FC236}">
                <a16:creationId xmlns="" xmlns:a16="http://schemas.microsoft.com/office/drawing/2014/main" id="{ABC2ADC3-A0DA-4723-A92C-B985EBFE630D}"/>
              </a:ext>
            </a:extLst>
          </p:cNvPr>
          <p:cNvSpPr/>
          <p:nvPr/>
        </p:nvSpPr>
        <p:spPr bwMode="gray">
          <a:xfrm>
            <a:off x="4850928" y="4165307"/>
            <a:ext cx="1338475" cy="283983"/>
          </a:xfrm>
          <a:prstGeom prst="rect">
            <a:avLst/>
          </a:prstGeom>
          <a:solidFill>
            <a:srgbClr val="FF0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solidFill>
                  <a:schemeClr val="bg1"/>
                </a:solidFill>
                <a:latin typeface="Fujitsu Sans" panose="020B0404060202020204" pitchFamily="34" charset="0"/>
                <a:ea typeface="Meiryo UI" panose="020B0604030504040204" pitchFamily="50" charset="-128"/>
              </a:rPr>
              <a:t>Now Here!!</a:t>
            </a:r>
            <a:endParaRPr kumimoji="1" lang="ja-JP" altLang="en-US" sz="1600" b="1" kern="0" dirty="0">
              <a:solidFill>
                <a:schemeClr val="bg1"/>
              </a:solidFill>
              <a:latin typeface="Fujitsu Sans" panose="020B0404060202020204" pitchFamily="34" charset="0"/>
              <a:ea typeface="Meiryo UI" panose="020B0604030504040204" pitchFamily="50" charset="-128"/>
            </a:endParaRPr>
          </a:p>
        </p:txBody>
      </p:sp>
      <p:sp>
        <p:nvSpPr>
          <p:cNvPr id="42" name="正方形/長方形 41">
            <a:extLst>
              <a:ext uri="{FF2B5EF4-FFF2-40B4-BE49-F238E27FC236}">
                <a16:creationId xmlns="" xmlns:a16="http://schemas.microsoft.com/office/drawing/2014/main" id="{844F5D1D-D7EF-4053-B6AB-79C3248A47A5}"/>
              </a:ext>
            </a:extLst>
          </p:cNvPr>
          <p:cNvSpPr/>
          <p:nvPr/>
        </p:nvSpPr>
        <p:spPr bwMode="gray">
          <a:xfrm>
            <a:off x="1026809" y="1184627"/>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kern="0" dirty="0">
                <a:latin typeface="Fujitsu Sans" panose="020B0404060202020204" pitchFamily="34" charset="0"/>
                <a:ea typeface="Meiryo UI" panose="020B0604030504040204" pitchFamily="50" charset="-128"/>
              </a:rPr>
              <a:t>Introduction Part</a:t>
            </a:r>
            <a:endParaRPr lang="ja-JP" altLang="en-US" sz="2000" b="1" kern="0" dirty="0">
              <a:latin typeface="Fujitsu Sans" panose="020B0404060202020204" pitchFamily="34" charset="0"/>
              <a:ea typeface="Meiryo UI" panose="020B0604030504040204" pitchFamily="50" charset="-128"/>
            </a:endParaRPr>
          </a:p>
        </p:txBody>
      </p:sp>
      <p:sp>
        <p:nvSpPr>
          <p:cNvPr id="43" name="正方形/長方形 42">
            <a:extLst>
              <a:ext uri="{FF2B5EF4-FFF2-40B4-BE49-F238E27FC236}">
                <a16:creationId xmlns="" xmlns:a16="http://schemas.microsoft.com/office/drawing/2014/main" id="{FBBEB21E-56EE-46BE-8044-3C117D7F8F0A}"/>
              </a:ext>
            </a:extLst>
          </p:cNvPr>
          <p:cNvSpPr/>
          <p:nvPr/>
        </p:nvSpPr>
        <p:spPr bwMode="gray">
          <a:xfrm>
            <a:off x="156572" y="1184627"/>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4000" b="1" kern="0" dirty="0">
                <a:solidFill>
                  <a:schemeClr val="bg1"/>
                </a:solidFill>
                <a:latin typeface="Fujitsu Sans" panose="020B0404060202020204" pitchFamily="34" charset="0"/>
                <a:ea typeface="Meiryo UI" panose="020B0604030504040204" pitchFamily="50" charset="-128"/>
              </a:rPr>
              <a:t>01</a:t>
            </a:r>
            <a:endParaRPr lang="ja-JP" altLang="en-US" sz="4000" b="1" kern="0" dirty="0">
              <a:solidFill>
                <a:schemeClr val="bg1"/>
              </a:solidFill>
              <a:latin typeface="Fujitsu Sans" panose="020B0404060202020204" pitchFamily="34" charset="0"/>
              <a:ea typeface="Meiryo UI" panose="020B0604030504040204" pitchFamily="50" charset="-128"/>
            </a:endParaRPr>
          </a:p>
        </p:txBody>
      </p:sp>
      <p:grpSp>
        <p:nvGrpSpPr>
          <p:cNvPr id="44" name="グループ化 43">
            <a:extLst>
              <a:ext uri="{FF2B5EF4-FFF2-40B4-BE49-F238E27FC236}">
                <a16:creationId xmlns="" xmlns:a16="http://schemas.microsoft.com/office/drawing/2014/main" id="{F7381A1A-3E62-49C8-A2D5-D38CEA56B804}"/>
              </a:ext>
            </a:extLst>
          </p:cNvPr>
          <p:cNvGrpSpPr/>
          <p:nvPr/>
        </p:nvGrpSpPr>
        <p:grpSpPr>
          <a:xfrm>
            <a:off x="156572" y="3429001"/>
            <a:ext cx="4565858" cy="673427"/>
            <a:chOff x="156572" y="2959865"/>
            <a:chExt cx="4565858" cy="673427"/>
          </a:xfrm>
        </p:grpSpPr>
        <p:sp>
          <p:nvSpPr>
            <p:cNvPr id="45" name="正方形/長方形 44">
              <a:extLst>
                <a:ext uri="{FF2B5EF4-FFF2-40B4-BE49-F238E27FC236}">
                  <a16:creationId xmlns="" xmlns:a16="http://schemas.microsoft.com/office/drawing/2014/main" id="{8AC02F2E-8E14-4FFF-B904-433A46A98E5F}"/>
                </a:ext>
              </a:extLst>
            </p:cNvPr>
            <p:cNvSpPr/>
            <p:nvPr/>
          </p:nvSpPr>
          <p:spPr bwMode="gray">
            <a:xfrm>
              <a:off x="1026809" y="2959865"/>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000" b="1" kern="0" dirty="0">
                  <a:latin typeface="Fujitsu Sans" panose="020B0404060202020204" pitchFamily="34" charset="0"/>
                  <a:ea typeface="Meiryo UI" panose="020B0604030504040204" pitchFamily="50" charset="-128"/>
                </a:rPr>
                <a:t>Demonstration</a:t>
              </a:r>
            </a:p>
            <a:p>
              <a:pPr algn="l"/>
              <a:r>
                <a:rPr kumimoji="1" lang="en-US" altLang="ja-JP" sz="2000" b="1" kern="0" dirty="0">
                  <a:latin typeface="Fujitsu Sans" panose="020B0404060202020204" pitchFamily="34" charset="0"/>
                  <a:ea typeface="Meiryo UI" panose="020B0604030504040204" pitchFamily="50" charset="-128"/>
                </a:rPr>
                <a:t>(with </a:t>
              </a:r>
              <a:r>
                <a:rPr kumimoji="1" lang="en-US" altLang="ja-JP" sz="2000" b="1" kern="0" dirty="0" err="1">
                  <a:latin typeface="Fujitsu Sans" panose="020B0404060202020204" pitchFamily="34" charset="0"/>
                  <a:ea typeface="Meiryo UI" panose="020B0604030504040204" pitchFamily="50" charset="-128"/>
                </a:rPr>
                <a:t>DADock</a:t>
              </a:r>
              <a:r>
                <a:rPr kumimoji="1" lang="en-US" altLang="ja-JP" sz="2000" b="1" kern="0" dirty="0">
                  <a:latin typeface="Fujitsu Sans" panose="020B0404060202020204" pitchFamily="34" charset="0"/>
                  <a:ea typeface="Meiryo UI" panose="020B0604030504040204" pitchFamily="50" charset="-128"/>
                </a:rPr>
                <a:t>)</a:t>
              </a:r>
              <a:endParaRPr kumimoji="1" lang="ja-JP" altLang="en-US" sz="2000" b="1" kern="0" dirty="0">
                <a:latin typeface="Fujitsu Sans" panose="020B0404060202020204" pitchFamily="34" charset="0"/>
                <a:ea typeface="Meiryo UI" panose="020B0604030504040204" pitchFamily="50" charset="-128"/>
              </a:endParaRPr>
            </a:p>
          </p:txBody>
        </p:sp>
        <p:sp>
          <p:nvSpPr>
            <p:cNvPr id="46" name="正方形/長方形 45">
              <a:extLst>
                <a:ext uri="{FF2B5EF4-FFF2-40B4-BE49-F238E27FC236}">
                  <a16:creationId xmlns="" xmlns:a16="http://schemas.microsoft.com/office/drawing/2014/main" id="{262EF443-38D6-4075-9655-8291FF485EC4}"/>
                </a:ext>
              </a:extLst>
            </p:cNvPr>
            <p:cNvSpPr/>
            <p:nvPr/>
          </p:nvSpPr>
          <p:spPr bwMode="gray">
            <a:xfrm>
              <a:off x="156572" y="2959865"/>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02</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47" name="グループ化 46">
            <a:extLst>
              <a:ext uri="{FF2B5EF4-FFF2-40B4-BE49-F238E27FC236}">
                <a16:creationId xmlns="" xmlns:a16="http://schemas.microsoft.com/office/drawing/2014/main" id="{9B7D76A7-DECC-451E-A54B-9C52BFD56E75}"/>
              </a:ext>
            </a:extLst>
          </p:cNvPr>
          <p:cNvGrpSpPr/>
          <p:nvPr/>
        </p:nvGrpSpPr>
        <p:grpSpPr>
          <a:xfrm>
            <a:off x="156572" y="4551188"/>
            <a:ext cx="4565858" cy="673427"/>
            <a:chOff x="156572" y="3943215"/>
            <a:chExt cx="4565858" cy="673427"/>
          </a:xfrm>
        </p:grpSpPr>
        <p:sp>
          <p:nvSpPr>
            <p:cNvPr id="57" name="正方形/長方形 56">
              <a:extLst>
                <a:ext uri="{FF2B5EF4-FFF2-40B4-BE49-F238E27FC236}">
                  <a16:creationId xmlns="" xmlns:a16="http://schemas.microsoft.com/office/drawing/2014/main" id="{C2768950-C941-46CA-8999-4292DFFF7176}"/>
                </a:ext>
              </a:extLst>
            </p:cNvPr>
            <p:cNvSpPr/>
            <p:nvPr/>
          </p:nvSpPr>
          <p:spPr bwMode="gray">
            <a:xfrm>
              <a:off x="1026809" y="3943215"/>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000" b="1" kern="0" dirty="0">
                  <a:solidFill>
                    <a:srgbClr val="FF0000"/>
                  </a:solidFill>
                  <a:latin typeface="Fujitsu Sans" panose="020B0404060202020204" pitchFamily="34" charset="0"/>
                  <a:ea typeface="Meiryo UI" panose="020B0604030504040204" pitchFamily="50" charset="-128"/>
                </a:rPr>
                <a:t>VCS</a:t>
              </a:r>
              <a:r>
                <a:rPr kumimoji="1" lang="en-US" altLang="ja-JP" sz="2000" b="1" kern="0" dirty="0">
                  <a:latin typeface="Fujitsu Sans" panose="020B0404060202020204" pitchFamily="34" charset="0"/>
                  <a:ea typeface="Meiryo UI" panose="020B0604030504040204" pitchFamily="50" charset="-128"/>
                </a:rPr>
                <a:t> Primer</a:t>
              </a:r>
            </a:p>
            <a:p>
              <a:pPr algn="l"/>
              <a:r>
                <a:rPr kumimoji="1" lang="en-US" altLang="ja-JP" sz="2000" b="1" kern="0" dirty="0">
                  <a:latin typeface="Fujitsu Sans" panose="020B0404060202020204" pitchFamily="34" charset="0"/>
                  <a:ea typeface="Meiryo UI" panose="020B0604030504040204" pitchFamily="50" charset="-128"/>
                </a:rPr>
                <a:t>(with Git)</a:t>
              </a:r>
              <a:endParaRPr kumimoji="1" lang="ja-JP" altLang="en-US" sz="2000" b="1" kern="0" dirty="0">
                <a:latin typeface="Fujitsu Sans" panose="020B0404060202020204" pitchFamily="34" charset="0"/>
                <a:ea typeface="Meiryo UI" panose="020B0604030504040204" pitchFamily="50" charset="-128"/>
              </a:endParaRPr>
            </a:p>
          </p:txBody>
        </p:sp>
        <p:sp>
          <p:nvSpPr>
            <p:cNvPr id="58" name="正方形/長方形 57">
              <a:extLst>
                <a:ext uri="{FF2B5EF4-FFF2-40B4-BE49-F238E27FC236}">
                  <a16:creationId xmlns="" xmlns:a16="http://schemas.microsoft.com/office/drawing/2014/main" id="{9DF1E22A-4180-4C6D-92B6-27904C2F9FF3}"/>
                </a:ext>
              </a:extLst>
            </p:cNvPr>
            <p:cNvSpPr/>
            <p:nvPr/>
          </p:nvSpPr>
          <p:spPr bwMode="gray">
            <a:xfrm>
              <a:off x="156572" y="3943215"/>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03</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59" name="グループ化 58">
            <a:extLst>
              <a:ext uri="{FF2B5EF4-FFF2-40B4-BE49-F238E27FC236}">
                <a16:creationId xmlns="" xmlns:a16="http://schemas.microsoft.com/office/drawing/2014/main" id="{C97B2D6B-FAE8-4557-AA61-9C370D7DC84B}"/>
              </a:ext>
            </a:extLst>
          </p:cNvPr>
          <p:cNvGrpSpPr/>
          <p:nvPr/>
        </p:nvGrpSpPr>
        <p:grpSpPr>
          <a:xfrm>
            <a:off x="156572" y="5673373"/>
            <a:ext cx="4565858" cy="673427"/>
            <a:chOff x="156572" y="4827463"/>
            <a:chExt cx="4565858" cy="673427"/>
          </a:xfrm>
        </p:grpSpPr>
        <p:sp>
          <p:nvSpPr>
            <p:cNvPr id="60" name="正方形/長方形 59">
              <a:extLst>
                <a:ext uri="{FF2B5EF4-FFF2-40B4-BE49-F238E27FC236}">
                  <a16:creationId xmlns="" xmlns:a16="http://schemas.microsoft.com/office/drawing/2014/main" id="{5CD3F257-2E96-4E22-B40E-3798467F58D0}"/>
                </a:ext>
              </a:extLst>
            </p:cNvPr>
            <p:cNvSpPr/>
            <p:nvPr/>
          </p:nvSpPr>
          <p:spPr bwMode="gray">
            <a:xfrm>
              <a:off x="1026809" y="4827463"/>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a:solidFill>
                    <a:srgbClr val="FF0000"/>
                  </a:solidFill>
                  <a:latin typeface="Fujitsu Sans" panose="020B0404060202020204" pitchFamily="34" charset="0"/>
                  <a:ea typeface="Meiryo UI" panose="020B0604030504040204" pitchFamily="50" charset="-128"/>
                </a:rPr>
                <a:t>CI/CD Pipeline </a:t>
              </a:r>
              <a:r>
                <a:rPr lang="en-US" altLang="ja-JP" sz="2000" b="1" kern="0" dirty="0">
                  <a:latin typeface="Fujitsu Sans" panose="020B0404060202020204" pitchFamily="34" charset="0"/>
                  <a:ea typeface="Meiryo UI" panose="020B0604030504040204" pitchFamily="50" charset="-128"/>
                </a:rPr>
                <a:t>Primer</a:t>
              </a:r>
            </a:p>
            <a:p>
              <a:pPr algn="l"/>
              <a:r>
                <a:rPr lang="en-US" altLang="ja-JP" sz="2000" b="1" kern="0" dirty="0">
                  <a:latin typeface="Fujitsu Sans" panose="020B0404060202020204" pitchFamily="34" charset="0"/>
                  <a:ea typeface="Meiryo UI" panose="020B0604030504040204" pitchFamily="50" charset="-128"/>
                </a:rPr>
                <a:t>(with GitLab)</a:t>
              </a:r>
              <a:endParaRPr kumimoji="1" lang="ja-JP" altLang="en-US" sz="2000" b="1" kern="0" dirty="0">
                <a:latin typeface="Fujitsu Sans" panose="020B0404060202020204" pitchFamily="34" charset="0"/>
                <a:ea typeface="Meiryo UI" panose="020B0604030504040204" pitchFamily="50" charset="-128"/>
              </a:endParaRPr>
            </a:p>
          </p:txBody>
        </p:sp>
        <p:sp>
          <p:nvSpPr>
            <p:cNvPr id="61" name="正方形/長方形 60">
              <a:extLst>
                <a:ext uri="{FF2B5EF4-FFF2-40B4-BE49-F238E27FC236}">
                  <a16:creationId xmlns="" xmlns:a16="http://schemas.microsoft.com/office/drawing/2014/main" id="{06222FD6-6C8C-492D-AAEE-733BA07235FC}"/>
                </a:ext>
              </a:extLst>
            </p:cNvPr>
            <p:cNvSpPr/>
            <p:nvPr/>
          </p:nvSpPr>
          <p:spPr bwMode="gray">
            <a:xfrm>
              <a:off x="156572" y="4827463"/>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04</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62" name="グループ化 61">
            <a:extLst>
              <a:ext uri="{FF2B5EF4-FFF2-40B4-BE49-F238E27FC236}">
                <a16:creationId xmlns="" xmlns:a16="http://schemas.microsoft.com/office/drawing/2014/main" id="{60E8CD11-80DC-4526-9221-78385F7C62C1}"/>
              </a:ext>
            </a:extLst>
          </p:cNvPr>
          <p:cNvGrpSpPr/>
          <p:nvPr/>
        </p:nvGrpSpPr>
        <p:grpSpPr>
          <a:xfrm>
            <a:off x="5026602" y="1184627"/>
            <a:ext cx="4565858" cy="673427"/>
            <a:chOff x="5026602" y="1184627"/>
            <a:chExt cx="4565858" cy="673427"/>
          </a:xfrm>
        </p:grpSpPr>
        <p:sp>
          <p:nvSpPr>
            <p:cNvPr id="63" name="正方形/長方形 62">
              <a:extLst>
                <a:ext uri="{FF2B5EF4-FFF2-40B4-BE49-F238E27FC236}">
                  <a16:creationId xmlns="" xmlns:a16="http://schemas.microsoft.com/office/drawing/2014/main" id="{0F9C65CE-ACFE-49F0-8186-09321560DBDE}"/>
                </a:ext>
              </a:extLst>
            </p:cNvPr>
            <p:cNvSpPr/>
            <p:nvPr/>
          </p:nvSpPr>
          <p:spPr bwMode="gray">
            <a:xfrm>
              <a:off x="5896839" y="1184627"/>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000" b="1" kern="0" dirty="0">
                  <a:latin typeface="Fujitsu Sans" panose="020B0404060202020204" pitchFamily="34" charset="0"/>
                  <a:ea typeface="Meiryo UI" panose="020B0604030504040204" pitchFamily="50" charset="-128"/>
                </a:rPr>
                <a:t>Automated </a:t>
              </a:r>
              <a:r>
                <a:rPr kumimoji="1" lang="en-US" altLang="ja-JP" sz="2000" b="1" kern="0" dirty="0">
                  <a:solidFill>
                    <a:srgbClr val="FF0000"/>
                  </a:solidFill>
                  <a:latin typeface="Fujitsu Sans" panose="020B0404060202020204" pitchFamily="34" charset="0"/>
                  <a:ea typeface="Meiryo UI" panose="020B0604030504040204" pitchFamily="50" charset="-128"/>
                </a:rPr>
                <a:t>Build</a:t>
              </a:r>
              <a:r>
                <a:rPr kumimoji="1" lang="en-US" altLang="ja-JP" sz="2000" b="1" kern="0" dirty="0">
                  <a:latin typeface="Fujitsu Sans" panose="020B0404060202020204" pitchFamily="34" charset="0"/>
                  <a:ea typeface="Meiryo UI" panose="020B0604030504040204" pitchFamily="50" charset="-128"/>
                </a:rPr>
                <a:t> Primer</a:t>
              </a:r>
              <a:br>
                <a:rPr kumimoji="1" lang="en-US" altLang="ja-JP" sz="2000" b="1" kern="0" dirty="0">
                  <a:latin typeface="Fujitsu Sans" panose="020B0404060202020204" pitchFamily="34" charset="0"/>
                  <a:ea typeface="Meiryo UI" panose="020B0604030504040204" pitchFamily="50" charset="-128"/>
                </a:rPr>
              </a:br>
              <a:r>
                <a:rPr kumimoji="1" lang="en-US" altLang="ja-JP" sz="2000" b="1" kern="0" dirty="0">
                  <a:latin typeface="Fujitsu Sans" panose="020B0404060202020204" pitchFamily="34" charset="0"/>
                  <a:ea typeface="Meiryo UI" panose="020B0604030504040204" pitchFamily="50" charset="-128"/>
                </a:rPr>
                <a:t>(with Gradle)</a:t>
              </a:r>
              <a:endParaRPr kumimoji="1" lang="ja-JP" altLang="en-US" sz="2000" b="1" kern="0" dirty="0">
                <a:latin typeface="Fujitsu Sans" panose="020B0404060202020204" pitchFamily="34" charset="0"/>
                <a:ea typeface="Meiryo UI" panose="020B0604030504040204" pitchFamily="50" charset="-128"/>
              </a:endParaRPr>
            </a:p>
          </p:txBody>
        </p:sp>
        <p:sp>
          <p:nvSpPr>
            <p:cNvPr id="64" name="正方形/長方形 63">
              <a:extLst>
                <a:ext uri="{FF2B5EF4-FFF2-40B4-BE49-F238E27FC236}">
                  <a16:creationId xmlns="" xmlns:a16="http://schemas.microsoft.com/office/drawing/2014/main" id="{904A1B75-ED39-455B-B23C-B7A0917C3507}"/>
                </a:ext>
              </a:extLst>
            </p:cNvPr>
            <p:cNvSpPr/>
            <p:nvPr/>
          </p:nvSpPr>
          <p:spPr bwMode="gray">
            <a:xfrm>
              <a:off x="5026602" y="1184627"/>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05</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81" name="グループ化 80">
            <a:extLst>
              <a:ext uri="{FF2B5EF4-FFF2-40B4-BE49-F238E27FC236}">
                <a16:creationId xmlns="" xmlns:a16="http://schemas.microsoft.com/office/drawing/2014/main" id="{00A14C57-8DEC-429E-BC10-2DED0E4217E3}"/>
              </a:ext>
            </a:extLst>
          </p:cNvPr>
          <p:cNvGrpSpPr/>
          <p:nvPr/>
        </p:nvGrpSpPr>
        <p:grpSpPr>
          <a:xfrm>
            <a:off x="5026602" y="2306814"/>
            <a:ext cx="4565858" cy="673427"/>
            <a:chOff x="5026602" y="2067035"/>
            <a:chExt cx="4565858" cy="673427"/>
          </a:xfrm>
        </p:grpSpPr>
        <p:sp>
          <p:nvSpPr>
            <p:cNvPr id="83" name="正方形/長方形 82">
              <a:extLst>
                <a:ext uri="{FF2B5EF4-FFF2-40B4-BE49-F238E27FC236}">
                  <a16:creationId xmlns="" xmlns:a16="http://schemas.microsoft.com/office/drawing/2014/main" id="{27E1F70B-2490-40C9-B7FB-86EB22035310}"/>
                </a:ext>
              </a:extLst>
            </p:cNvPr>
            <p:cNvSpPr/>
            <p:nvPr/>
          </p:nvSpPr>
          <p:spPr bwMode="gray">
            <a:xfrm>
              <a:off x="5896839" y="2067035"/>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a:latin typeface="Fujitsu Sans" panose="020B0404060202020204" pitchFamily="34" charset="0"/>
                  <a:ea typeface="Meiryo UI" panose="020B0604030504040204" pitchFamily="50" charset="-128"/>
                </a:rPr>
                <a:t>Automated </a:t>
              </a:r>
              <a:r>
                <a:rPr lang="en-US" altLang="ja-JP" sz="2000" b="1" kern="0" dirty="0">
                  <a:solidFill>
                    <a:srgbClr val="FF0000"/>
                  </a:solidFill>
                  <a:latin typeface="Fujitsu Sans" panose="020B0404060202020204" pitchFamily="34" charset="0"/>
                  <a:ea typeface="Meiryo UI" panose="020B0604030504040204" pitchFamily="50" charset="-128"/>
                </a:rPr>
                <a:t>Unit Test </a:t>
              </a:r>
              <a:r>
                <a:rPr lang="en-US" altLang="ja-JP" sz="2000" b="1" kern="0" dirty="0">
                  <a:latin typeface="Fujitsu Sans" panose="020B0404060202020204" pitchFamily="34" charset="0"/>
                  <a:ea typeface="Meiryo UI" panose="020B0604030504040204" pitchFamily="50" charset="-128"/>
                </a:rPr>
                <a:t>Primer</a:t>
              </a:r>
              <a:br>
                <a:rPr lang="en-US" altLang="ja-JP" sz="2000" b="1" kern="0" dirty="0">
                  <a:latin typeface="Fujitsu Sans" panose="020B0404060202020204" pitchFamily="34" charset="0"/>
                  <a:ea typeface="Meiryo UI" panose="020B0604030504040204" pitchFamily="50" charset="-128"/>
                </a:rPr>
              </a:br>
              <a:r>
                <a:rPr lang="en-US" altLang="ja-JP" sz="2000" b="1" kern="0" dirty="0">
                  <a:latin typeface="Fujitsu Sans" panose="020B0404060202020204" pitchFamily="34" charset="0"/>
                  <a:ea typeface="Meiryo UI" panose="020B0604030504040204" pitchFamily="50" charset="-128"/>
                </a:rPr>
                <a:t>(with JUnit)</a:t>
              </a:r>
              <a:endParaRPr lang="ja-JP" altLang="en-US" sz="2000" b="1" kern="0" dirty="0">
                <a:latin typeface="Fujitsu Sans" panose="020B0404060202020204" pitchFamily="34" charset="0"/>
                <a:ea typeface="Meiryo UI" panose="020B0604030504040204" pitchFamily="50" charset="-128"/>
              </a:endParaRPr>
            </a:p>
          </p:txBody>
        </p:sp>
        <p:sp>
          <p:nvSpPr>
            <p:cNvPr id="95" name="正方形/長方形 94">
              <a:extLst>
                <a:ext uri="{FF2B5EF4-FFF2-40B4-BE49-F238E27FC236}">
                  <a16:creationId xmlns="" xmlns:a16="http://schemas.microsoft.com/office/drawing/2014/main" id="{233549CD-E33F-491B-A79D-4003F9F8DFF6}"/>
                </a:ext>
              </a:extLst>
            </p:cNvPr>
            <p:cNvSpPr/>
            <p:nvPr/>
          </p:nvSpPr>
          <p:spPr bwMode="gray">
            <a:xfrm>
              <a:off x="5026602" y="2067035"/>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06</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96" name="グループ化 95">
            <a:extLst>
              <a:ext uri="{FF2B5EF4-FFF2-40B4-BE49-F238E27FC236}">
                <a16:creationId xmlns="" xmlns:a16="http://schemas.microsoft.com/office/drawing/2014/main" id="{4D3A6986-571F-4732-A40C-C2DCD08E98F1}"/>
              </a:ext>
            </a:extLst>
          </p:cNvPr>
          <p:cNvGrpSpPr/>
          <p:nvPr/>
        </p:nvGrpSpPr>
        <p:grpSpPr>
          <a:xfrm>
            <a:off x="5026602" y="3429001"/>
            <a:ext cx="4565858" cy="673427"/>
            <a:chOff x="5026602" y="2941722"/>
            <a:chExt cx="4565858" cy="673427"/>
          </a:xfrm>
        </p:grpSpPr>
        <p:sp>
          <p:nvSpPr>
            <p:cNvPr id="97" name="正方形/長方形 96">
              <a:extLst>
                <a:ext uri="{FF2B5EF4-FFF2-40B4-BE49-F238E27FC236}">
                  <a16:creationId xmlns="" xmlns:a16="http://schemas.microsoft.com/office/drawing/2014/main" id="{1CAF107F-30C7-4BFA-BFB1-40ED1C7F8A56}"/>
                </a:ext>
              </a:extLst>
            </p:cNvPr>
            <p:cNvSpPr/>
            <p:nvPr/>
          </p:nvSpPr>
          <p:spPr bwMode="gray">
            <a:xfrm>
              <a:off x="5896839" y="2941722"/>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a:latin typeface="Fujitsu Sans" panose="020B0404060202020204" pitchFamily="34" charset="0"/>
                  <a:ea typeface="Meiryo UI" panose="020B0604030504040204" pitchFamily="50" charset="-128"/>
                </a:rPr>
                <a:t>Automated </a:t>
              </a:r>
              <a:r>
                <a:rPr lang="en-US" altLang="ja-JP" sz="2000" b="1" kern="0" dirty="0" err="1">
                  <a:solidFill>
                    <a:srgbClr val="FF0000"/>
                  </a:solidFill>
                  <a:latin typeface="Fujitsu Sans" panose="020B0404060202020204" pitchFamily="34" charset="0"/>
                  <a:ea typeface="Meiryo UI" panose="020B0604030504040204" pitchFamily="50" charset="-128"/>
                </a:rPr>
                <a:t>Integ</a:t>
              </a:r>
              <a:r>
                <a:rPr lang="en-US" altLang="ja-JP" sz="2000" b="1" kern="0" dirty="0">
                  <a:solidFill>
                    <a:srgbClr val="FF0000"/>
                  </a:solidFill>
                  <a:latin typeface="Fujitsu Sans" panose="020B0404060202020204" pitchFamily="34" charset="0"/>
                  <a:ea typeface="Meiryo UI" panose="020B0604030504040204" pitchFamily="50" charset="-128"/>
                </a:rPr>
                <a:t> Test </a:t>
              </a:r>
              <a:r>
                <a:rPr lang="en-US" altLang="ja-JP" sz="2000" b="1" kern="0" dirty="0">
                  <a:latin typeface="Fujitsu Sans" panose="020B0404060202020204" pitchFamily="34" charset="0"/>
                  <a:ea typeface="Meiryo UI" panose="020B0604030504040204" pitchFamily="50" charset="-128"/>
                </a:rPr>
                <a:t>Primer</a:t>
              </a:r>
              <a:br>
                <a:rPr lang="en-US" altLang="ja-JP" sz="2000" b="1" kern="0" dirty="0">
                  <a:latin typeface="Fujitsu Sans" panose="020B0404060202020204" pitchFamily="34" charset="0"/>
                  <a:ea typeface="Meiryo UI" panose="020B0604030504040204" pitchFamily="50" charset="-128"/>
                </a:rPr>
              </a:br>
              <a:r>
                <a:rPr lang="en-US" altLang="ja-JP" sz="2000" b="1" kern="0" dirty="0">
                  <a:latin typeface="Fujitsu Sans" panose="020B0404060202020204" pitchFamily="34" charset="0"/>
                  <a:ea typeface="Meiryo UI" panose="020B0604030504040204" pitchFamily="50" charset="-128"/>
                </a:rPr>
                <a:t>(with Selenium)</a:t>
              </a:r>
              <a:endParaRPr lang="ja-JP" altLang="en-US" sz="2000" b="1" kern="0" dirty="0">
                <a:latin typeface="Fujitsu Sans" panose="020B0404060202020204" pitchFamily="34" charset="0"/>
                <a:ea typeface="Meiryo UI" panose="020B0604030504040204" pitchFamily="50" charset="-128"/>
              </a:endParaRPr>
            </a:p>
          </p:txBody>
        </p:sp>
        <p:sp>
          <p:nvSpPr>
            <p:cNvPr id="98" name="正方形/長方形 97">
              <a:extLst>
                <a:ext uri="{FF2B5EF4-FFF2-40B4-BE49-F238E27FC236}">
                  <a16:creationId xmlns="" xmlns:a16="http://schemas.microsoft.com/office/drawing/2014/main" id="{A3194FEF-C95B-4FB9-96BE-B4647ED67210}"/>
                </a:ext>
              </a:extLst>
            </p:cNvPr>
            <p:cNvSpPr/>
            <p:nvPr/>
          </p:nvSpPr>
          <p:spPr bwMode="gray">
            <a:xfrm>
              <a:off x="5026602" y="2941722"/>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07</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99" name="グループ化 98">
            <a:extLst>
              <a:ext uri="{FF2B5EF4-FFF2-40B4-BE49-F238E27FC236}">
                <a16:creationId xmlns="" xmlns:a16="http://schemas.microsoft.com/office/drawing/2014/main" id="{72331A47-53E7-40D8-A784-BE08244168FC}"/>
              </a:ext>
            </a:extLst>
          </p:cNvPr>
          <p:cNvGrpSpPr/>
          <p:nvPr/>
        </p:nvGrpSpPr>
        <p:grpSpPr>
          <a:xfrm>
            <a:off x="5026602" y="4551188"/>
            <a:ext cx="4565858" cy="673427"/>
            <a:chOff x="5026602" y="3804932"/>
            <a:chExt cx="4565858" cy="673427"/>
          </a:xfrm>
        </p:grpSpPr>
        <p:sp>
          <p:nvSpPr>
            <p:cNvPr id="100" name="正方形/長方形 99">
              <a:extLst>
                <a:ext uri="{FF2B5EF4-FFF2-40B4-BE49-F238E27FC236}">
                  <a16:creationId xmlns="" xmlns:a16="http://schemas.microsoft.com/office/drawing/2014/main" id="{610304DA-8CF2-4E0D-B70C-027AE9E08795}"/>
                </a:ext>
              </a:extLst>
            </p:cNvPr>
            <p:cNvSpPr/>
            <p:nvPr/>
          </p:nvSpPr>
          <p:spPr bwMode="gray">
            <a:xfrm>
              <a:off x="5896839" y="3804932"/>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a:latin typeface="Fujitsu Sans" panose="020B0404060202020204" pitchFamily="34" charset="0"/>
                  <a:ea typeface="Meiryo UI" panose="020B0604030504040204" pitchFamily="50" charset="-128"/>
                </a:rPr>
                <a:t>Automated </a:t>
              </a:r>
              <a:r>
                <a:rPr lang="en-US" altLang="ja-JP" sz="2000" b="1" kern="0" dirty="0">
                  <a:solidFill>
                    <a:srgbClr val="FF0000"/>
                  </a:solidFill>
                  <a:latin typeface="Fujitsu Sans" panose="020B0404060202020204" pitchFamily="34" charset="0"/>
                  <a:ea typeface="Meiryo UI" panose="020B0604030504040204" pitchFamily="50" charset="-128"/>
                </a:rPr>
                <a:t>Deployment</a:t>
              </a:r>
              <a:r>
                <a:rPr lang="en-US" altLang="ja-JP" sz="2000" b="1" kern="0" dirty="0">
                  <a:latin typeface="Fujitsu Sans" panose="020B0404060202020204" pitchFamily="34" charset="0"/>
                  <a:ea typeface="Meiryo UI" panose="020B0604030504040204" pitchFamily="50" charset="-128"/>
                </a:rPr>
                <a:t> Primer</a:t>
              </a:r>
              <a:br>
                <a:rPr lang="en-US" altLang="ja-JP" sz="2000" b="1" kern="0" dirty="0">
                  <a:latin typeface="Fujitsu Sans" panose="020B0404060202020204" pitchFamily="34" charset="0"/>
                  <a:ea typeface="Meiryo UI" panose="020B0604030504040204" pitchFamily="50" charset="-128"/>
                </a:rPr>
              </a:br>
              <a:r>
                <a:rPr lang="en-US" altLang="ja-JP" sz="2000" b="1" kern="0" dirty="0">
                  <a:latin typeface="Fujitsu Sans" panose="020B0404060202020204" pitchFamily="34" charset="0"/>
                  <a:ea typeface="Meiryo UI" panose="020B0604030504040204" pitchFamily="50" charset="-128"/>
                </a:rPr>
                <a:t>(with Ansible)</a:t>
              </a:r>
              <a:endParaRPr lang="ja-JP" altLang="en-US" sz="2000" b="1" kern="0" dirty="0">
                <a:latin typeface="Fujitsu Sans" panose="020B0404060202020204" pitchFamily="34" charset="0"/>
                <a:ea typeface="Meiryo UI" panose="020B0604030504040204" pitchFamily="50" charset="-128"/>
              </a:endParaRPr>
            </a:p>
          </p:txBody>
        </p:sp>
        <p:sp>
          <p:nvSpPr>
            <p:cNvPr id="101" name="正方形/長方形 100">
              <a:extLst>
                <a:ext uri="{FF2B5EF4-FFF2-40B4-BE49-F238E27FC236}">
                  <a16:creationId xmlns="" xmlns:a16="http://schemas.microsoft.com/office/drawing/2014/main" id="{020C1494-A968-44D0-A369-25B172DA3C9F}"/>
                </a:ext>
              </a:extLst>
            </p:cNvPr>
            <p:cNvSpPr/>
            <p:nvPr/>
          </p:nvSpPr>
          <p:spPr bwMode="gray">
            <a:xfrm>
              <a:off x="5026602" y="3804932"/>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08</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102" name="グループ化 101">
            <a:extLst>
              <a:ext uri="{FF2B5EF4-FFF2-40B4-BE49-F238E27FC236}">
                <a16:creationId xmlns="" xmlns:a16="http://schemas.microsoft.com/office/drawing/2014/main" id="{1D68891B-167B-41B4-BFF4-2895720365DF}"/>
              </a:ext>
            </a:extLst>
          </p:cNvPr>
          <p:cNvGrpSpPr/>
          <p:nvPr/>
        </p:nvGrpSpPr>
        <p:grpSpPr>
          <a:xfrm>
            <a:off x="5026602" y="5673373"/>
            <a:ext cx="4565858" cy="673427"/>
            <a:chOff x="5026602" y="4792094"/>
            <a:chExt cx="4565858" cy="673427"/>
          </a:xfrm>
        </p:grpSpPr>
        <p:sp>
          <p:nvSpPr>
            <p:cNvPr id="103" name="正方形/長方形 102">
              <a:extLst>
                <a:ext uri="{FF2B5EF4-FFF2-40B4-BE49-F238E27FC236}">
                  <a16:creationId xmlns="" xmlns:a16="http://schemas.microsoft.com/office/drawing/2014/main" id="{D062050F-02CA-4093-92C2-ABC8C8696849}"/>
                </a:ext>
              </a:extLst>
            </p:cNvPr>
            <p:cNvSpPr/>
            <p:nvPr/>
          </p:nvSpPr>
          <p:spPr bwMode="gray">
            <a:xfrm>
              <a:off x="5896839" y="4792094"/>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a:solidFill>
                    <a:srgbClr val="FF0000"/>
                  </a:solidFill>
                  <a:latin typeface="Fujitsu Sans" panose="020B0404060202020204" pitchFamily="34" charset="0"/>
                  <a:ea typeface="Meiryo UI" panose="020B0604030504040204" pitchFamily="50" charset="-128"/>
                </a:rPr>
                <a:t>Chat</a:t>
              </a:r>
              <a:r>
                <a:rPr lang="en-US" altLang="ja-JP" sz="2000" b="1" kern="0" dirty="0">
                  <a:latin typeface="Fujitsu Sans" panose="020B0404060202020204" pitchFamily="34" charset="0"/>
                  <a:ea typeface="Meiryo UI" panose="020B0604030504040204" pitchFamily="50" charset="-128"/>
                </a:rPr>
                <a:t> Primer</a:t>
              </a:r>
              <a:br>
                <a:rPr lang="en-US" altLang="ja-JP" sz="2000" b="1" kern="0" dirty="0">
                  <a:latin typeface="Fujitsu Sans" panose="020B0404060202020204" pitchFamily="34" charset="0"/>
                  <a:ea typeface="Meiryo UI" panose="020B0604030504040204" pitchFamily="50" charset="-128"/>
                </a:rPr>
              </a:br>
              <a:r>
                <a:rPr lang="en-US" altLang="ja-JP" sz="2000" b="1" kern="0" dirty="0">
                  <a:latin typeface="Fujitsu Sans" panose="020B0404060202020204" pitchFamily="34" charset="0"/>
                  <a:ea typeface="Meiryo UI" panose="020B0604030504040204" pitchFamily="50" charset="-128"/>
                </a:rPr>
                <a:t>(with </a:t>
              </a:r>
              <a:r>
                <a:rPr lang="en-US" altLang="ja-JP" sz="2000" b="1" kern="0" dirty="0" err="1">
                  <a:latin typeface="Fujitsu Sans" panose="020B0404060202020204" pitchFamily="34" charset="0"/>
                  <a:ea typeface="Meiryo UI" panose="020B0604030504040204" pitchFamily="50" charset="-128"/>
                </a:rPr>
                <a:t>Mattermost</a:t>
              </a:r>
              <a:r>
                <a:rPr lang="en-US" altLang="ja-JP" sz="2000" b="1" kern="0" dirty="0">
                  <a:latin typeface="Fujitsu Sans" panose="020B0404060202020204" pitchFamily="34" charset="0"/>
                  <a:ea typeface="Meiryo UI" panose="020B0604030504040204" pitchFamily="50" charset="-128"/>
                </a:rPr>
                <a:t>)</a:t>
              </a:r>
              <a:endParaRPr lang="ja-JP" altLang="en-US" sz="2000" b="1" kern="0" dirty="0">
                <a:latin typeface="Fujitsu Sans" panose="020B0404060202020204" pitchFamily="34" charset="0"/>
                <a:ea typeface="Meiryo UI" panose="020B0604030504040204" pitchFamily="50" charset="-128"/>
              </a:endParaRPr>
            </a:p>
          </p:txBody>
        </p:sp>
        <p:sp>
          <p:nvSpPr>
            <p:cNvPr id="104" name="正方形/長方形 103">
              <a:extLst>
                <a:ext uri="{FF2B5EF4-FFF2-40B4-BE49-F238E27FC236}">
                  <a16:creationId xmlns="" xmlns:a16="http://schemas.microsoft.com/office/drawing/2014/main" id="{79E1F74E-AA4D-447B-B4B8-B3C3A9D4B0EB}"/>
                </a:ext>
              </a:extLst>
            </p:cNvPr>
            <p:cNvSpPr/>
            <p:nvPr/>
          </p:nvSpPr>
          <p:spPr bwMode="gray">
            <a:xfrm>
              <a:off x="5026602" y="4792094"/>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09</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sp>
        <p:nvSpPr>
          <p:cNvPr id="105" name="正方形/長方形 104">
            <a:extLst>
              <a:ext uri="{FF2B5EF4-FFF2-40B4-BE49-F238E27FC236}">
                <a16:creationId xmlns="" xmlns:a16="http://schemas.microsoft.com/office/drawing/2014/main" id="{5684FDE2-2F18-43AC-A41A-8847CCD083CE}"/>
              </a:ext>
            </a:extLst>
          </p:cNvPr>
          <p:cNvSpPr/>
          <p:nvPr/>
        </p:nvSpPr>
        <p:spPr bwMode="gray">
          <a:xfrm>
            <a:off x="1026809" y="1951628"/>
            <a:ext cx="3695621" cy="1228299"/>
          </a:xfrm>
          <a:prstGeom prst="rect">
            <a:avLst/>
          </a:prstGeom>
          <a:solidFill>
            <a:schemeClr val="bg1"/>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ja-JP" altLang="en-US" sz="2000" kern="0" dirty="0">
                <a:latin typeface="Fujitsu Sans" panose="020B0404060202020204" pitchFamily="34" charset="0"/>
                <a:ea typeface="Meiryo UI" panose="020B0604030504040204" pitchFamily="50" charset="-128"/>
              </a:rPr>
              <a:t>・</a:t>
            </a:r>
            <a:r>
              <a:rPr lang="en-US" altLang="ja-JP" sz="2000" kern="0" dirty="0">
                <a:latin typeface="Fujitsu Sans" panose="020B0404060202020204" pitchFamily="34" charset="0"/>
                <a:ea typeface="Meiryo UI" panose="020B0604030504040204" pitchFamily="50" charset="-128"/>
              </a:rPr>
              <a:t>Background</a:t>
            </a:r>
          </a:p>
          <a:p>
            <a:pPr algn="l"/>
            <a:r>
              <a:rPr lang="ja-JP" altLang="en-US" sz="2000" kern="0" dirty="0">
                <a:latin typeface="Fujitsu Sans" panose="020B0404060202020204" pitchFamily="34" charset="0"/>
                <a:ea typeface="Meiryo UI" panose="020B0604030504040204" pitchFamily="50" charset="-128"/>
              </a:rPr>
              <a:t>・</a:t>
            </a:r>
            <a:r>
              <a:rPr lang="en-US" altLang="ja-JP" sz="2000" kern="0" dirty="0" err="1">
                <a:latin typeface="Fujitsu Sans" panose="020B0404060202020204" pitchFamily="34" charset="0"/>
                <a:ea typeface="Meiryo UI" panose="020B0604030504040204" pitchFamily="50" charset="-128"/>
              </a:rPr>
              <a:t>DADock</a:t>
            </a:r>
            <a:r>
              <a:rPr lang="en-US" altLang="ja-JP" sz="2000" kern="0" dirty="0">
                <a:latin typeface="Fujitsu Sans" panose="020B0404060202020204" pitchFamily="34" charset="0"/>
                <a:ea typeface="Meiryo UI" panose="020B0604030504040204" pitchFamily="50" charset="-128"/>
              </a:rPr>
              <a:t> Introduction</a:t>
            </a:r>
          </a:p>
          <a:p>
            <a:pPr algn="l"/>
            <a:r>
              <a:rPr kumimoji="1" lang="ja-JP" altLang="en-US" sz="2000" kern="0" dirty="0">
                <a:latin typeface="Fujitsu Sans" panose="020B0404060202020204" pitchFamily="34" charset="0"/>
                <a:ea typeface="Meiryo UI" panose="020B0604030504040204" pitchFamily="50" charset="-128"/>
              </a:rPr>
              <a:t>・</a:t>
            </a:r>
            <a:r>
              <a:rPr kumimoji="1" lang="en-US" altLang="ja-JP" sz="2000" kern="0" dirty="0">
                <a:latin typeface="Fujitsu Sans" panose="020B0404060202020204" pitchFamily="34" charset="0"/>
                <a:ea typeface="Meiryo UI" panose="020B0604030504040204" pitchFamily="50" charset="-128"/>
              </a:rPr>
              <a:t>CI Introduction</a:t>
            </a:r>
          </a:p>
          <a:p>
            <a:pPr algn="l"/>
            <a:r>
              <a:rPr lang="ja-JP" altLang="en-US" sz="2000" kern="0" dirty="0">
                <a:latin typeface="Fujitsu Sans" panose="020B0404060202020204" pitchFamily="34" charset="0"/>
                <a:ea typeface="Meiryo UI" panose="020B0604030504040204" pitchFamily="50" charset="-128"/>
              </a:rPr>
              <a:t>・</a:t>
            </a:r>
            <a:r>
              <a:rPr lang="en-US" altLang="ja-JP" sz="2000" kern="0" dirty="0">
                <a:latin typeface="Fujitsu Sans" panose="020B0404060202020204" pitchFamily="34" charset="0"/>
                <a:ea typeface="Meiryo UI" panose="020B0604030504040204" pitchFamily="50" charset="-128"/>
              </a:rPr>
              <a:t>CD Introduction</a:t>
            </a:r>
            <a:endParaRPr kumimoji="1" lang="ja-JP" altLang="en-US" sz="2000" kern="0" dirty="0">
              <a:latin typeface="Fujitsu Sans" panose="020B0404060202020204" pitchFamily="34" charset="0"/>
              <a:ea typeface="Meiryo UI" panose="020B0604030504040204" pitchFamily="50" charset="-128"/>
            </a:endParaRPr>
          </a:p>
        </p:txBody>
      </p:sp>
      <p:sp>
        <p:nvSpPr>
          <p:cNvPr id="106" name="正方形/長方形 105">
            <a:extLst>
              <a:ext uri="{FF2B5EF4-FFF2-40B4-BE49-F238E27FC236}">
                <a16:creationId xmlns="" xmlns:a16="http://schemas.microsoft.com/office/drawing/2014/main" id="{1F1C6FD1-FE65-402C-A4AD-2B3BF7C502EB}"/>
              </a:ext>
            </a:extLst>
          </p:cNvPr>
          <p:cNvSpPr/>
          <p:nvPr/>
        </p:nvSpPr>
        <p:spPr bwMode="gray">
          <a:xfrm>
            <a:off x="3986815" y="1500686"/>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07" name="正方形/長方形 106">
            <a:extLst>
              <a:ext uri="{FF2B5EF4-FFF2-40B4-BE49-F238E27FC236}">
                <a16:creationId xmlns="" xmlns:a16="http://schemas.microsoft.com/office/drawing/2014/main" id="{5C13B60B-1678-48AC-939E-219D17692433}"/>
              </a:ext>
            </a:extLst>
          </p:cNvPr>
          <p:cNvSpPr/>
          <p:nvPr/>
        </p:nvSpPr>
        <p:spPr bwMode="gray">
          <a:xfrm>
            <a:off x="3986815" y="3753899"/>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08" name="正方形/長方形 107">
            <a:extLst>
              <a:ext uri="{FF2B5EF4-FFF2-40B4-BE49-F238E27FC236}">
                <a16:creationId xmlns="" xmlns:a16="http://schemas.microsoft.com/office/drawing/2014/main" id="{7FC0B355-8809-4676-B670-BC43DFF57CBC}"/>
              </a:ext>
            </a:extLst>
          </p:cNvPr>
          <p:cNvSpPr/>
          <p:nvPr/>
        </p:nvSpPr>
        <p:spPr bwMode="gray">
          <a:xfrm>
            <a:off x="3986815" y="4887901"/>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09" name="正方形/長方形 108">
            <a:extLst>
              <a:ext uri="{FF2B5EF4-FFF2-40B4-BE49-F238E27FC236}">
                <a16:creationId xmlns="" xmlns:a16="http://schemas.microsoft.com/office/drawing/2014/main" id="{2F88FFB1-D250-46BF-8BAA-D4B165D4E66A}"/>
              </a:ext>
            </a:extLst>
          </p:cNvPr>
          <p:cNvSpPr/>
          <p:nvPr/>
        </p:nvSpPr>
        <p:spPr bwMode="gray">
          <a:xfrm>
            <a:off x="3986815" y="5981816"/>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10" name="正方形/長方形 109">
            <a:extLst>
              <a:ext uri="{FF2B5EF4-FFF2-40B4-BE49-F238E27FC236}">
                <a16:creationId xmlns="" xmlns:a16="http://schemas.microsoft.com/office/drawing/2014/main" id="{29B028B4-2915-4661-953F-F5A54DB6E637}"/>
              </a:ext>
            </a:extLst>
          </p:cNvPr>
          <p:cNvSpPr/>
          <p:nvPr/>
        </p:nvSpPr>
        <p:spPr bwMode="gray">
          <a:xfrm>
            <a:off x="8844623" y="1500686"/>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11" name="正方形/長方形 110">
            <a:extLst>
              <a:ext uri="{FF2B5EF4-FFF2-40B4-BE49-F238E27FC236}">
                <a16:creationId xmlns="" xmlns:a16="http://schemas.microsoft.com/office/drawing/2014/main" id="{FE98AB7A-CDC6-4B1C-A0B5-7452A2ED6583}"/>
              </a:ext>
            </a:extLst>
          </p:cNvPr>
          <p:cNvSpPr/>
          <p:nvPr/>
        </p:nvSpPr>
        <p:spPr bwMode="gray">
          <a:xfrm>
            <a:off x="8844623" y="2643527"/>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12" name="正方形/長方形 111">
            <a:extLst>
              <a:ext uri="{FF2B5EF4-FFF2-40B4-BE49-F238E27FC236}">
                <a16:creationId xmlns="" xmlns:a16="http://schemas.microsoft.com/office/drawing/2014/main" id="{2C06AB0F-546D-4A60-A5C5-AC336DC92617}"/>
              </a:ext>
            </a:extLst>
          </p:cNvPr>
          <p:cNvSpPr/>
          <p:nvPr/>
        </p:nvSpPr>
        <p:spPr bwMode="gray">
          <a:xfrm>
            <a:off x="8844623" y="3753898"/>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13" name="正方形/長方形 112">
            <a:extLst>
              <a:ext uri="{FF2B5EF4-FFF2-40B4-BE49-F238E27FC236}">
                <a16:creationId xmlns="" xmlns:a16="http://schemas.microsoft.com/office/drawing/2014/main" id="{3E839C55-B6ED-4EF9-821E-B82131877743}"/>
              </a:ext>
            </a:extLst>
          </p:cNvPr>
          <p:cNvSpPr/>
          <p:nvPr/>
        </p:nvSpPr>
        <p:spPr bwMode="gray">
          <a:xfrm>
            <a:off x="8844623" y="4864209"/>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14" name="正方形/長方形 113">
            <a:extLst>
              <a:ext uri="{FF2B5EF4-FFF2-40B4-BE49-F238E27FC236}">
                <a16:creationId xmlns="" xmlns:a16="http://schemas.microsoft.com/office/drawing/2014/main" id="{601DBFE6-0F58-44E0-B707-95B12DA1EF72}"/>
              </a:ext>
            </a:extLst>
          </p:cNvPr>
          <p:cNvSpPr/>
          <p:nvPr/>
        </p:nvSpPr>
        <p:spPr bwMode="gray">
          <a:xfrm>
            <a:off x="8844623" y="5981815"/>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7" name="スライド番号プレースホルダー 6"/>
          <p:cNvSpPr>
            <a:spLocks noGrp="1"/>
          </p:cNvSpPr>
          <p:nvPr>
            <p:ph type="sldNum" sz="quarter" idx="10"/>
          </p:nvPr>
        </p:nvSpPr>
        <p:spPr/>
        <p:txBody>
          <a:bodyPr/>
          <a:lstStyle/>
          <a:p>
            <a:r>
              <a:rPr lang="en-US" altLang="ja-JP" smtClean="0"/>
              <a:t>PAGE    </a:t>
            </a:r>
            <a:fld id="{08DF107D-060D-43D3-997D-8A34C269D30F}" type="slidenum">
              <a:rPr lang="en-US" altLang="ja-JP" smtClean="0"/>
              <a:pPr/>
              <a:t>3</a:t>
            </a:fld>
            <a:endParaRPr lang="en-US" altLang="ja-JP" dirty="0"/>
          </a:p>
        </p:txBody>
      </p:sp>
    </p:spTree>
    <p:extLst>
      <p:ext uri="{BB962C8B-B14F-4D97-AF65-F5344CB8AC3E}">
        <p14:creationId xmlns:p14="http://schemas.microsoft.com/office/powerpoint/2010/main" val="22564060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smtClean="0"/>
              <a:t>Lecture on YAML </a:t>
            </a:r>
            <a:r>
              <a:rPr lang="en-US" altLang="ja-JP" sz="2400" dirty="0" smtClean="0"/>
              <a:t>Writing</a:t>
            </a:r>
            <a:endParaRPr lang="ja-JP" altLang="en-US" sz="2400"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Basics in Writing Various Files</a:t>
            </a:r>
          </a:p>
        </p:txBody>
      </p:sp>
      <p:sp>
        <p:nvSpPr>
          <p:cNvPr id="9" name="角丸四角形 8"/>
          <p:cNvSpPr/>
          <p:nvPr/>
        </p:nvSpPr>
        <p:spPr bwMode="gray">
          <a:xfrm>
            <a:off x="157955" y="1034020"/>
            <a:ext cx="9295364" cy="5437118"/>
          </a:xfrm>
          <a:prstGeom prst="roundRect">
            <a:avLst>
              <a:gd name="adj" fmla="val 6781"/>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ctr" anchorCtr="0" compatLnSpc="1">
            <a:prstTxWarp prst="textNoShape">
              <a:avLst/>
            </a:prstTxWarp>
          </a:bodyPr>
          <a:lstStyle/>
          <a:p>
            <a:pPr algn="l"/>
            <a:r>
              <a:rPr lang="en-US" altLang="ja-JP" sz="2400" b="1" dirty="0">
                <a:latin typeface="Fujitsu Sans" panose="020B0404060202020204" pitchFamily="34" charset="0"/>
                <a:ea typeface="Meiryo UI" panose="020B0604030504040204" pitchFamily="50" charset="-128"/>
              </a:rPr>
              <a:t>Playbook requires file to be written in YAML format</a:t>
            </a:r>
            <a:r>
              <a:rPr lang="en-US" altLang="ja-JP" sz="2400" dirty="0" smtClean="0">
                <a:latin typeface="Fujitsu Sans" panose="020B0404060202020204" pitchFamily="34" charset="0"/>
                <a:ea typeface="Meiryo UI" panose="020B0604030504040204" pitchFamily="50" charset="-128"/>
              </a:rPr>
              <a:t>.</a:t>
            </a:r>
            <a:endParaRPr lang="ja-JP" altLang="en-US" sz="2400" dirty="0">
              <a:latin typeface="Fujitsu Sans" panose="020B0404060202020204" pitchFamily="34" charset="0"/>
              <a:ea typeface="Meiryo UI" panose="020B0604030504040204" pitchFamily="50" charset="-128"/>
            </a:endParaRPr>
          </a:p>
          <a:p>
            <a:pPr lvl="0" algn="l"/>
            <a:r>
              <a:rPr lang="en-US" altLang="ja-JP" sz="2400" dirty="0" smtClean="0">
                <a:latin typeface="Fujitsu Sans" panose="020B0404060202020204" pitchFamily="34" charset="0"/>
                <a:ea typeface="Meiryo UI" panose="020B0604030504040204" pitchFamily="50" charset="-128"/>
              </a:rPr>
              <a:t>YAML format is a way to represent the structured data.</a:t>
            </a:r>
            <a:endParaRPr lang="ja-JP" altLang="en-US" sz="2400" dirty="0" smtClean="0">
              <a:latin typeface="Fujitsu Sans" panose="020B0404060202020204" pitchFamily="34" charset="0"/>
              <a:ea typeface="Meiryo UI" panose="020B0604030504040204" pitchFamily="50" charset="-128"/>
            </a:endParaRPr>
          </a:p>
          <a:p>
            <a:pPr lvl="0" algn="l"/>
            <a:r>
              <a:rPr lang="en-US" altLang="ja-JP" sz="2400" dirty="0" smtClean="0">
                <a:latin typeface="Fujitsu Sans" panose="020B0404060202020204" pitchFamily="34" charset="0"/>
                <a:ea typeface="Meiryo UI" panose="020B0604030504040204" pitchFamily="50" charset="-128"/>
              </a:rPr>
              <a:t>(A good notation to express data similarly to XML rather than a programming language)</a:t>
            </a:r>
          </a:p>
          <a:p>
            <a:pPr lvl="0" algn="l"/>
            <a:endParaRPr lang="en-US" altLang="ja-JP" sz="2400" dirty="0">
              <a:latin typeface="Fujitsu Sans" panose="020B0404060202020204" pitchFamily="34" charset="0"/>
              <a:ea typeface="Meiryo UI" panose="020B0604030504040204" pitchFamily="50" charset="-128"/>
            </a:endParaRPr>
          </a:p>
          <a:p>
            <a:pPr lvl="0" algn="l"/>
            <a:r>
              <a:rPr lang="en-US" altLang="ja-JP" sz="2400" b="1" dirty="0" smtClean="0">
                <a:latin typeface="Fujitsu Sans" panose="020B0404060202020204" pitchFamily="34" charset="0"/>
                <a:ea typeface="Meiryo UI" panose="020B0604030504040204" pitchFamily="50" charset="-128"/>
              </a:rPr>
              <a:t>XML uses tags to express layer structure</a:t>
            </a:r>
            <a:r>
              <a:rPr lang="en-US" altLang="ja-JP" sz="2400" dirty="0" smtClean="0">
                <a:latin typeface="Fujitsu Sans" panose="020B0404060202020204" pitchFamily="34" charset="0"/>
                <a:ea typeface="Meiryo UI" panose="020B0604030504040204" pitchFamily="50" charset="-128"/>
              </a:rPr>
              <a:t>, </a:t>
            </a:r>
            <a:r>
              <a:rPr lang="en-US" altLang="ja-JP" sz="2400" dirty="0" smtClean="0">
                <a:latin typeface="Fujitsu Sans" panose="020B0404060202020204" pitchFamily="34" charset="0"/>
                <a:ea typeface="Meiryo UI" panose="020B0604030504040204" pitchFamily="50" charset="-128"/>
              </a:rPr>
              <a:t/>
            </a:r>
            <a:br>
              <a:rPr lang="en-US" altLang="ja-JP" sz="2400" dirty="0" smtClean="0">
                <a:latin typeface="Fujitsu Sans" panose="020B0404060202020204" pitchFamily="34" charset="0"/>
                <a:ea typeface="Meiryo UI" panose="020B0604030504040204" pitchFamily="50" charset="-128"/>
              </a:rPr>
            </a:br>
            <a:r>
              <a:rPr lang="en-US" altLang="ja-JP" sz="2400" dirty="0" smtClean="0">
                <a:latin typeface="Fujitsu Sans" panose="020B0404060202020204" pitchFamily="34" charset="0"/>
                <a:ea typeface="Meiryo UI" panose="020B0604030504040204" pitchFamily="50" charset="-128"/>
              </a:rPr>
              <a:t>but </a:t>
            </a:r>
            <a:r>
              <a:rPr lang="en-US" altLang="ja-JP" sz="2400" dirty="0" smtClean="0">
                <a:latin typeface="Fujitsu Sans" panose="020B0404060202020204" pitchFamily="34" charset="0"/>
                <a:ea typeface="Meiryo UI" panose="020B0604030504040204" pitchFamily="50" charset="-128"/>
              </a:rPr>
              <a:t>in</a:t>
            </a:r>
          </a:p>
          <a:p>
            <a:pPr lvl="0" algn="l"/>
            <a:r>
              <a:rPr lang="en-US" altLang="ja-JP" sz="2400" b="1" dirty="0" smtClean="0">
                <a:latin typeface="Fujitsu Sans" panose="020B0404060202020204" pitchFamily="34" charset="0"/>
                <a:ea typeface="Meiryo UI" panose="020B0604030504040204" pitchFamily="50" charset="-128"/>
              </a:rPr>
              <a:t>YAML format, layer structure is expressed by indentation by blank space</a:t>
            </a:r>
            <a:r>
              <a:rPr lang="en-US" altLang="ja-JP" sz="2400" dirty="0" smtClean="0">
                <a:latin typeface="Fujitsu Sans" panose="020B0404060202020204" pitchFamily="34" charset="0"/>
                <a:ea typeface="Meiryo UI" panose="020B0604030504040204" pitchFamily="50" charset="-128"/>
              </a:rPr>
              <a:t>.</a:t>
            </a:r>
            <a:endParaRPr lang="ja-JP" altLang="en-US" sz="2400" dirty="0">
              <a:latin typeface="Fujitsu Sans" panose="020B0404060202020204" pitchFamily="34" charset="0"/>
              <a:ea typeface="Meiryo UI" panose="020B0604030504040204" pitchFamily="50" charset="-128"/>
            </a:endParaRPr>
          </a:p>
          <a:p>
            <a:pPr lvl="0" algn="l"/>
            <a:endParaRPr lang="en-US" altLang="ja-JP" sz="2400" dirty="0" smtClean="0">
              <a:latin typeface="Fujitsu Sans" panose="020B0404060202020204" pitchFamily="34" charset="0"/>
              <a:ea typeface="Meiryo UI" panose="020B0604030504040204" pitchFamily="50" charset="-128"/>
            </a:endParaRPr>
          </a:p>
          <a:p>
            <a:pPr lvl="0" algn="l"/>
            <a:r>
              <a:rPr lang="en-US" altLang="ja-JP" sz="2400" dirty="0" smtClean="0">
                <a:latin typeface="Fujitsu Sans" panose="020B0404060202020204" pitchFamily="34" charset="0"/>
                <a:ea typeface="Meiryo UI" panose="020B0604030504040204" pitchFamily="50" charset="-128"/>
              </a:rPr>
              <a:t>It takes a while, but once you’ve get a hang of it, descriptiveness is improved, so let’s </a:t>
            </a:r>
            <a:r>
              <a:rPr lang="en-US" altLang="ja-JP" sz="2400" dirty="0" smtClean="0">
                <a:latin typeface="Fujitsu Sans" panose="020B0404060202020204" pitchFamily="34" charset="0"/>
                <a:ea typeface="Meiryo UI" panose="020B0604030504040204" pitchFamily="50" charset="-128"/>
              </a:rPr>
              <a:t>do </a:t>
            </a:r>
            <a:r>
              <a:rPr lang="en-US" altLang="ja-JP" sz="2400" dirty="0" smtClean="0">
                <a:latin typeface="Fujitsu Sans" panose="020B0404060202020204" pitchFamily="34" charset="0"/>
                <a:ea typeface="Meiryo UI" panose="020B0604030504040204" pitchFamily="50" charset="-128"/>
              </a:rPr>
              <a:t>our best!</a:t>
            </a:r>
            <a:endParaRPr lang="ja-JP" altLang="en-US" sz="2400" dirty="0">
              <a:latin typeface="Fujitsu Sans" panose="020B0404060202020204" pitchFamily="34" charset="0"/>
              <a:ea typeface="Meiryo UI" panose="020B0604030504040204" pitchFamily="50" charset="-128"/>
            </a:endParaRPr>
          </a:p>
          <a:p>
            <a:pPr lvl="0" algn="l"/>
            <a:endParaRPr lang="ja-JP" altLang="en-US" sz="2400" dirty="0">
              <a:latin typeface="Fujitsu Sans" panose="020B0404060202020204" pitchFamily="34" charset="0"/>
              <a:ea typeface="Meiryo UI" panose="020B0604030504040204" pitchFamily="50" charset="-128"/>
            </a:endParaRPr>
          </a:p>
          <a:p>
            <a:pPr lvl="0" algn="l"/>
            <a:r>
              <a:rPr lang="en-US" altLang="ja-JP" sz="2400" dirty="0" smtClean="0">
                <a:latin typeface="Fujitsu Sans" panose="020B0404060202020204" pitchFamily="34" charset="0"/>
                <a:ea typeface="Meiryo UI" panose="020B0604030504040204" pitchFamily="50" charset="-128"/>
              </a:rPr>
              <a:t>Also, the script used for GitLab CI is also in YAML format, hence it will be very helpful to remember its use.</a:t>
            </a:r>
            <a:endParaRPr lang="ja-JP" altLang="en-US" sz="2400" dirty="0">
              <a:latin typeface="Fujitsu Sans" panose="020B0404060202020204" pitchFamily="34" charset="0"/>
              <a:ea typeface="Meiryo UI" panose="020B0604030504040204" pitchFamily="50" charset="-128"/>
            </a:endParaRPr>
          </a:p>
        </p:txBody>
      </p:sp>
      <p:sp>
        <p:nvSpPr>
          <p:cNvPr id="7" name="スライド番号プレースホルダー 6"/>
          <p:cNvSpPr>
            <a:spLocks noGrp="1"/>
          </p:cNvSpPr>
          <p:nvPr>
            <p:ph type="sldNum" sz="quarter" idx="10"/>
          </p:nvPr>
        </p:nvSpPr>
        <p:spPr/>
        <p:txBody>
          <a:bodyPr/>
          <a:lstStyle/>
          <a:p>
            <a:r>
              <a:rPr lang="en-US" altLang="ja-JP" smtClean="0"/>
              <a:t>PAGE    </a:t>
            </a:r>
            <a:fld id="{08DF107D-060D-43D3-997D-8A34C269D30F}" type="slidenum">
              <a:rPr lang="en-US" altLang="ja-JP" smtClean="0"/>
              <a:pPr/>
              <a:t>39</a:t>
            </a:fld>
            <a:endParaRPr lang="en-US" altLang="ja-JP" dirty="0"/>
          </a:p>
        </p:txBody>
      </p:sp>
    </p:spTree>
    <p:extLst>
      <p:ext uri="{BB962C8B-B14F-4D97-AF65-F5344CB8AC3E}">
        <p14:creationId xmlns:p14="http://schemas.microsoft.com/office/powerpoint/2010/main" val="25797908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A Look on YAML Writing prior to Playbook</a:t>
            </a:r>
            <a:endParaRPr lang="ja-JP" altLang="en-US" sz="2400"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Basics in Writing Various Files</a:t>
            </a:r>
          </a:p>
        </p:txBody>
      </p:sp>
      <p:sp>
        <p:nvSpPr>
          <p:cNvPr id="87" name="正方形/長方形 86">
            <a:extLst>
              <a:ext uri="{FF2B5EF4-FFF2-40B4-BE49-F238E27FC236}">
                <a16:creationId xmlns="" xmlns:a16="http://schemas.microsoft.com/office/drawing/2014/main" id="{150844AD-4FE2-4A52-A4A3-AA78CAEC4A85}"/>
              </a:ext>
            </a:extLst>
          </p:cNvPr>
          <p:cNvSpPr/>
          <p:nvPr/>
        </p:nvSpPr>
        <p:spPr bwMode="gray">
          <a:xfrm>
            <a:off x="170935" y="1598843"/>
            <a:ext cx="9295363" cy="1031815"/>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endParaRPr lang="en-US" altLang="ja-JP" sz="1800" dirty="0">
              <a:latin typeface="+mj-lt"/>
            </a:endParaRPr>
          </a:p>
        </p:txBody>
      </p:sp>
      <p:sp>
        <p:nvSpPr>
          <p:cNvPr id="16" name="正方形/長方形 15">
            <a:extLst>
              <a:ext uri="{FF2B5EF4-FFF2-40B4-BE49-F238E27FC236}">
                <a16:creationId xmlns="" xmlns:a16="http://schemas.microsoft.com/office/drawing/2014/main" id="{9B8EAA3B-8777-43E7-9A7C-EB659CE4F72B}"/>
              </a:ext>
            </a:extLst>
          </p:cNvPr>
          <p:cNvSpPr/>
          <p:nvPr/>
        </p:nvSpPr>
        <p:spPr bwMode="gray">
          <a:xfrm>
            <a:off x="170935" y="1022089"/>
            <a:ext cx="9295364" cy="576751"/>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mj-lt"/>
                <a:ea typeface="Meiryo UI" panose="020B0604030504040204" pitchFamily="50" charset="-128"/>
              </a:rPr>
              <a:t>Scalar (Normal Value)</a:t>
            </a:r>
            <a:endParaRPr lang="en-US" altLang="ja-JP" sz="2800" b="1" kern="0" dirty="0">
              <a:solidFill>
                <a:schemeClr val="bg1"/>
              </a:solidFill>
              <a:latin typeface="+mj-lt"/>
              <a:ea typeface="Meiryo UI" panose="020B0604030504040204" pitchFamily="50" charset="-128"/>
            </a:endParaRPr>
          </a:p>
        </p:txBody>
      </p:sp>
      <p:sp>
        <p:nvSpPr>
          <p:cNvPr id="3" name="正方形/長方形 2"/>
          <p:cNvSpPr/>
          <p:nvPr/>
        </p:nvSpPr>
        <p:spPr>
          <a:xfrm>
            <a:off x="310075" y="1751373"/>
            <a:ext cx="4953000" cy="738664"/>
          </a:xfrm>
          <a:prstGeom prst="rect">
            <a:avLst/>
          </a:prstGeom>
        </p:spPr>
        <p:txBody>
          <a:bodyPr>
            <a:spAutoFit/>
          </a:bodyPr>
          <a:lstStyle/>
          <a:p>
            <a:pPr algn="l"/>
            <a:r>
              <a:rPr lang="en-US" altLang="ja-JP" dirty="0">
                <a:latin typeface="+mj-lt"/>
              </a:rPr>
              <a:t>2018-09-18</a:t>
            </a:r>
          </a:p>
          <a:p>
            <a:pPr algn="l"/>
            <a:r>
              <a:rPr lang="en-US" altLang="ja-JP" dirty="0">
                <a:latin typeface="+mj-lt"/>
              </a:rPr>
              <a:t>true</a:t>
            </a:r>
          </a:p>
          <a:p>
            <a:pPr algn="l"/>
            <a:r>
              <a:rPr lang="en-US" altLang="ja-JP" dirty="0" smtClean="0">
                <a:latin typeface="+mj-lt"/>
              </a:rPr>
              <a:t>‘Character String'</a:t>
            </a:r>
            <a:endParaRPr lang="ja-JP" altLang="en-US" dirty="0">
              <a:latin typeface="+mj-lt"/>
            </a:endParaRPr>
          </a:p>
        </p:txBody>
      </p:sp>
      <p:sp>
        <p:nvSpPr>
          <p:cNvPr id="11" name="正方形/長方形 10">
            <a:extLst>
              <a:ext uri="{FF2B5EF4-FFF2-40B4-BE49-F238E27FC236}">
                <a16:creationId xmlns="" xmlns:a16="http://schemas.microsoft.com/office/drawing/2014/main" id="{873BAA83-42AA-43D6-8756-1B7BE2FA1095}"/>
              </a:ext>
            </a:extLst>
          </p:cNvPr>
          <p:cNvSpPr/>
          <p:nvPr/>
        </p:nvSpPr>
        <p:spPr bwMode="gray">
          <a:xfrm>
            <a:off x="525867" y="2765740"/>
            <a:ext cx="8927452" cy="488015"/>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Fujitsu Sans" panose="020B0404060202020204" pitchFamily="34" charset="0"/>
                <a:ea typeface="Meiryo UI" panose="020B0604030504040204" pitchFamily="50" charset="-128"/>
              </a:rPr>
              <a:t>Note: Deploying Numerical Values</a:t>
            </a:r>
            <a:endParaRPr lang="en-US" altLang="ja-JP" sz="2800" b="1" kern="0" dirty="0">
              <a:solidFill>
                <a:schemeClr val="bg1"/>
              </a:solidFill>
              <a:latin typeface="Fujitsu Sans" panose="020B0404060202020204" pitchFamily="34" charset="0"/>
              <a:ea typeface="Meiryo UI" panose="020B0604030504040204" pitchFamily="50" charset="-128"/>
            </a:endParaRPr>
          </a:p>
        </p:txBody>
      </p:sp>
      <p:sp>
        <p:nvSpPr>
          <p:cNvPr id="12" name="正方形/長方形 11">
            <a:extLst>
              <a:ext uri="{FF2B5EF4-FFF2-40B4-BE49-F238E27FC236}">
                <a16:creationId xmlns="" xmlns:a16="http://schemas.microsoft.com/office/drawing/2014/main" id="{78FB52F2-43CD-4DC2-9754-E553E3B9CB7F}"/>
              </a:ext>
            </a:extLst>
          </p:cNvPr>
          <p:cNvSpPr/>
          <p:nvPr/>
        </p:nvSpPr>
        <p:spPr bwMode="gray">
          <a:xfrm>
            <a:off x="525613" y="3212926"/>
            <a:ext cx="8921427" cy="1133992"/>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smtClean="0">
                <a:latin typeface="Fujitsu Sans" panose="020B0404060202020204" pitchFamily="34" charset="0"/>
                <a:ea typeface="Meiryo UI" panose="020B0604030504040204" pitchFamily="50" charset="-128"/>
              </a:rPr>
              <a:t>Values can be enclosed with or without (“”). But, there’s something to take note.</a:t>
            </a:r>
            <a:endParaRPr lang="ja-JP" altLang="en-US" sz="1600" kern="0" dirty="0">
              <a:latin typeface="Fujitsu Sans" panose="020B0404060202020204" pitchFamily="34" charset="0"/>
              <a:ea typeface="Meiryo UI" panose="020B0604030504040204" pitchFamily="50" charset="-128"/>
            </a:endParaRPr>
          </a:p>
          <a:p>
            <a:pPr algn="l"/>
            <a:r>
              <a:rPr lang="en-US" altLang="ja-JP" sz="1600" kern="0" dirty="0" smtClean="0">
                <a:latin typeface="Fujitsu Sans" panose="020B0404060202020204" pitchFamily="34" charset="0"/>
                <a:ea typeface="Meiryo UI" panose="020B0604030504040204" pitchFamily="50" charset="-128"/>
              </a:rPr>
              <a:t>In case of numerical values, when writing Linux access control as 0644 for example, </a:t>
            </a:r>
          </a:p>
          <a:p>
            <a:pPr algn="l"/>
            <a:r>
              <a:rPr lang="en-US" altLang="ja-JP" sz="1600" kern="0" dirty="0" smtClean="0">
                <a:latin typeface="Fujitsu Sans" panose="020B0404060202020204" pitchFamily="34" charset="0"/>
                <a:ea typeface="Meiryo UI" panose="020B0604030504040204" pitchFamily="50" charset="-128"/>
              </a:rPr>
              <a:t>there is a possibility that it will taken as 644.</a:t>
            </a:r>
            <a:endParaRPr lang="ja-JP" altLang="en-US" sz="1600" kern="0" dirty="0">
              <a:latin typeface="Fujitsu Sans" panose="020B0404060202020204" pitchFamily="34" charset="0"/>
              <a:ea typeface="Meiryo UI" panose="020B0604030504040204" pitchFamily="50" charset="-128"/>
            </a:endParaRPr>
          </a:p>
          <a:p>
            <a:pPr algn="l"/>
            <a:r>
              <a:rPr lang="en-US" altLang="ja-JP" sz="1600" kern="0" dirty="0" smtClean="0">
                <a:latin typeface="Fujitsu Sans" panose="020B0404060202020204" pitchFamily="34" charset="0"/>
                <a:ea typeface="Meiryo UI" panose="020B0604030504040204" pitchFamily="50" charset="-128"/>
              </a:rPr>
              <a:t>As such, it is better to write it as "0644“.</a:t>
            </a:r>
            <a:endParaRPr lang="ja-JP" altLang="en-US" sz="1600" kern="0" dirty="0">
              <a:latin typeface="Fujitsu Sans" panose="020B0404060202020204" pitchFamily="34" charset="0"/>
              <a:ea typeface="Meiryo UI" panose="020B0604030504040204" pitchFamily="50" charset="-128"/>
            </a:endParaRPr>
          </a:p>
        </p:txBody>
      </p:sp>
      <p:sp>
        <p:nvSpPr>
          <p:cNvPr id="13" name="正方形/長方形 12">
            <a:extLst>
              <a:ext uri="{FF2B5EF4-FFF2-40B4-BE49-F238E27FC236}">
                <a16:creationId xmlns="" xmlns:a16="http://schemas.microsoft.com/office/drawing/2014/main" id="{873BAA83-42AA-43D6-8756-1B7BE2FA1095}"/>
              </a:ext>
            </a:extLst>
          </p:cNvPr>
          <p:cNvSpPr/>
          <p:nvPr/>
        </p:nvSpPr>
        <p:spPr bwMode="gray">
          <a:xfrm>
            <a:off x="519588" y="4530601"/>
            <a:ext cx="8927452" cy="488015"/>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Fujitsu Sans" panose="020B0404060202020204" pitchFamily="34" charset="0"/>
                <a:ea typeface="Meiryo UI" panose="020B0604030504040204" pitchFamily="50" charset="-128"/>
              </a:rPr>
              <a:t>Additional: Deploying Parameters in case of Ansible</a:t>
            </a:r>
            <a:endParaRPr lang="en-US" altLang="ja-JP" sz="2800" b="1" kern="0" dirty="0">
              <a:solidFill>
                <a:schemeClr val="bg1"/>
              </a:solidFill>
              <a:latin typeface="Fujitsu Sans" panose="020B0404060202020204" pitchFamily="34" charset="0"/>
              <a:ea typeface="Meiryo UI" panose="020B0604030504040204" pitchFamily="50" charset="-128"/>
            </a:endParaRPr>
          </a:p>
        </p:txBody>
      </p:sp>
      <p:sp>
        <p:nvSpPr>
          <p:cNvPr id="15" name="正方形/長方形 14">
            <a:extLst>
              <a:ext uri="{FF2B5EF4-FFF2-40B4-BE49-F238E27FC236}">
                <a16:creationId xmlns="" xmlns:a16="http://schemas.microsoft.com/office/drawing/2014/main" id="{78FB52F2-43CD-4DC2-9754-E553E3B9CB7F}"/>
              </a:ext>
            </a:extLst>
          </p:cNvPr>
          <p:cNvSpPr/>
          <p:nvPr/>
        </p:nvSpPr>
        <p:spPr bwMode="gray">
          <a:xfrm>
            <a:off x="519334" y="4977787"/>
            <a:ext cx="8921427" cy="1465216"/>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smtClean="0">
                <a:latin typeface="Fujitsu Sans" panose="020B0404060202020204" pitchFamily="34" charset="0"/>
                <a:ea typeface="Meiryo UI" panose="020B0604030504040204" pitchFamily="50" charset="-128"/>
              </a:rPr>
              <a:t>In Ansible, parameters can be included in the value.</a:t>
            </a:r>
            <a:endParaRPr lang="ja-JP" altLang="en-US" sz="1600" kern="0" dirty="0">
              <a:latin typeface="Fujitsu Sans" panose="020B0404060202020204" pitchFamily="34" charset="0"/>
              <a:ea typeface="Meiryo UI" panose="020B0604030504040204" pitchFamily="50" charset="-128"/>
            </a:endParaRPr>
          </a:p>
          <a:p>
            <a:pPr algn="l"/>
            <a:r>
              <a:rPr lang="en-US" altLang="ja-JP" sz="1600" kern="0" dirty="0" smtClean="0">
                <a:latin typeface="Fujitsu Sans" panose="020B0404060202020204" pitchFamily="34" charset="0"/>
                <a:ea typeface="Meiryo UI" panose="020B0604030504040204" pitchFamily="50" charset="-128"/>
              </a:rPr>
              <a:t>path </a:t>
            </a:r>
            <a:r>
              <a:rPr lang="en-US" altLang="ja-JP" sz="1600" kern="0" dirty="0">
                <a:latin typeface="Fujitsu Sans" panose="020B0404060202020204" pitchFamily="34" charset="0"/>
                <a:ea typeface="Meiryo UI" panose="020B0604030504040204" pitchFamily="50" charset="-128"/>
              </a:rPr>
              <a:t>: "{{</a:t>
            </a:r>
            <a:r>
              <a:rPr lang="en-US" altLang="ja-JP" sz="1600" kern="0" dirty="0" err="1">
                <a:latin typeface="Fujitsu Sans" panose="020B0404060202020204" pitchFamily="34" charset="0"/>
                <a:ea typeface="Meiryo UI" panose="020B0604030504040204" pitchFamily="50" charset="-128"/>
              </a:rPr>
              <a:t>wp_path</a:t>
            </a:r>
            <a:r>
              <a:rPr lang="en-US" altLang="ja-JP" sz="1600" kern="0" dirty="0">
                <a:latin typeface="Fujitsu Sans" panose="020B0404060202020204" pitchFamily="34" charset="0"/>
                <a:ea typeface="Meiryo UI" panose="020B0604030504040204" pitchFamily="50" charset="-128"/>
              </a:rPr>
              <a:t>}}/</a:t>
            </a:r>
            <a:r>
              <a:rPr lang="en-US" altLang="ja-JP" sz="1600" kern="0" dirty="0" err="1">
                <a:latin typeface="Fujitsu Sans" panose="020B0404060202020204" pitchFamily="34" charset="0"/>
                <a:ea typeface="Meiryo UI" panose="020B0604030504040204" pitchFamily="50" charset="-128"/>
              </a:rPr>
              <a:t>wp-config.php</a:t>
            </a:r>
            <a:r>
              <a:rPr lang="en-US" altLang="ja-JP" sz="1600" kern="0" dirty="0">
                <a:latin typeface="Fujitsu Sans" panose="020B0404060202020204" pitchFamily="34" charset="0"/>
                <a:ea typeface="Meiryo UI" panose="020B0604030504040204" pitchFamily="50" charset="-128"/>
              </a:rPr>
              <a:t>"</a:t>
            </a:r>
          </a:p>
          <a:p>
            <a:pPr algn="l"/>
            <a:r>
              <a:rPr lang="en-US" altLang="ja-JP" sz="1600" kern="0" dirty="0" smtClean="0">
                <a:latin typeface="Fujitsu Sans" panose="020B0404060202020204" pitchFamily="34" charset="0"/>
                <a:ea typeface="Meiryo UI" panose="020B0604030504040204" pitchFamily="50" charset="-128"/>
              </a:rPr>
              <a:t>When parameters are enclosed </a:t>
            </a:r>
            <a:r>
              <a:rPr lang="en-US" altLang="ja-JP" sz="1600" kern="0" dirty="0">
                <a:latin typeface="Fujitsu Sans" panose="020B0404060202020204" pitchFamily="34" charset="0"/>
                <a:ea typeface="Meiryo UI" panose="020B0604030504040204" pitchFamily="50" charset="-128"/>
              </a:rPr>
              <a:t>at </a:t>
            </a:r>
            <a:r>
              <a:rPr lang="en-US" altLang="ja-JP" sz="1600" kern="0" dirty="0" smtClean="0">
                <a:latin typeface="Fujitsu Sans" panose="020B0404060202020204" pitchFamily="34" charset="0"/>
                <a:ea typeface="Meiryo UI" panose="020B0604030504040204" pitchFamily="50" charset="-128"/>
              </a:rPr>
              <a:t>{{}}, the evaluated result when executed will be placed there. </a:t>
            </a:r>
            <a:endParaRPr lang="ja-JP" altLang="en-US" sz="1600" kern="0" dirty="0">
              <a:latin typeface="Fujitsu Sans" panose="020B0404060202020204" pitchFamily="34" charset="0"/>
              <a:ea typeface="Meiryo UI" panose="020B0604030504040204" pitchFamily="50" charset="-128"/>
            </a:endParaRPr>
          </a:p>
          <a:p>
            <a:pPr algn="l"/>
            <a:r>
              <a:rPr lang="en-US" altLang="ja-JP" sz="1600" kern="0" dirty="0" smtClean="0">
                <a:latin typeface="Fujitsu Sans" panose="020B0404060202020204" pitchFamily="34" charset="0"/>
                <a:ea typeface="Meiryo UI" panose="020B0604030504040204" pitchFamily="50" charset="-128"/>
              </a:rPr>
              <a:t>Also, when using parameters, it is a must to enclose the value with (“”).</a:t>
            </a:r>
            <a:endParaRPr lang="ja-JP" altLang="en-US" sz="1600" kern="0" dirty="0">
              <a:latin typeface="Fujitsu Sans" panose="020B0404060202020204" pitchFamily="34" charset="0"/>
              <a:ea typeface="Meiryo UI" panose="020B0604030504040204" pitchFamily="50" charset="-128"/>
            </a:endParaRPr>
          </a:p>
        </p:txBody>
      </p:sp>
      <p:sp>
        <p:nvSpPr>
          <p:cNvPr id="8" name="スライド番号プレースホルダー 7"/>
          <p:cNvSpPr>
            <a:spLocks noGrp="1"/>
          </p:cNvSpPr>
          <p:nvPr>
            <p:ph type="sldNum" sz="quarter" idx="10"/>
          </p:nvPr>
        </p:nvSpPr>
        <p:spPr/>
        <p:txBody>
          <a:bodyPr/>
          <a:lstStyle/>
          <a:p>
            <a:r>
              <a:rPr lang="en-US" altLang="ja-JP" smtClean="0"/>
              <a:t>PAGE    </a:t>
            </a:r>
            <a:fld id="{08DF107D-060D-43D3-997D-8A34C269D30F}" type="slidenum">
              <a:rPr lang="en-US" altLang="ja-JP" smtClean="0"/>
              <a:pPr/>
              <a:t>40</a:t>
            </a:fld>
            <a:endParaRPr lang="en-US" altLang="ja-JP" dirty="0"/>
          </a:p>
        </p:txBody>
      </p:sp>
    </p:spTree>
    <p:extLst>
      <p:ext uri="{BB962C8B-B14F-4D97-AF65-F5344CB8AC3E}">
        <p14:creationId xmlns:p14="http://schemas.microsoft.com/office/powerpoint/2010/main" val="8125847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A Look on YAML Writing prior to Playbook</a:t>
            </a:r>
            <a:endParaRPr lang="ja-JP" altLang="en-US" sz="2400"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Basics in Writing Various Files</a:t>
            </a:r>
          </a:p>
        </p:txBody>
      </p:sp>
      <p:sp>
        <p:nvSpPr>
          <p:cNvPr id="87" name="正方形/長方形 86">
            <a:extLst>
              <a:ext uri="{FF2B5EF4-FFF2-40B4-BE49-F238E27FC236}">
                <a16:creationId xmlns="" xmlns:a16="http://schemas.microsoft.com/office/drawing/2014/main" id="{150844AD-4FE2-4A52-A4A3-AA78CAEC4A85}"/>
              </a:ext>
            </a:extLst>
          </p:cNvPr>
          <p:cNvSpPr/>
          <p:nvPr/>
        </p:nvSpPr>
        <p:spPr bwMode="gray">
          <a:xfrm>
            <a:off x="170935" y="1598843"/>
            <a:ext cx="9295363" cy="694191"/>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smtClean="0">
                <a:latin typeface="+mj-lt"/>
              </a:rPr>
              <a:t>All arrays are expressed with (-).</a:t>
            </a:r>
            <a:endParaRPr lang="en-US" altLang="ja-JP" sz="1800" dirty="0">
              <a:latin typeface="+mj-lt"/>
            </a:endParaRPr>
          </a:p>
        </p:txBody>
      </p:sp>
      <p:sp>
        <p:nvSpPr>
          <p:cNvPr id="16" name="正方形/長方形 15">
            <a:extLst>
              <a:ext uri="{FF2B5EF4-FFF2-40B4-BE49-F238E27FC236}">
                <a16:creationId xmlns="" xmlns:a16="http://schemas.microsoft.com/office/drawing/2014/main" id="{9B8EAA3B-8777-43E7-9A7C-EB659CE4F72B}"/>
              </a:ext>
            </a:extLst>
          </p:cNvPr>
          <p:cNvSpPr/>
          <p:nvPr/>
        </p:nvSpPr>
        <p:spPr bwMode="gray">
          <a:xfrm>
            <a:off x="170935" y="1022089"/>
            <a:ext cx="9295364" cy="576751"/>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mj-lt"/>
                <a:ea typeface="Meiryo UI" panose="020B0604030504040204" pitchFamily="50" charset="-128"/>
              </a:rPr>
              <a:t>Sequence (Array)</a:t>
            </a:r>
            <a:endParaRPr lang="en-US" altLang="ja-JP" sz="2800" b="1" kern="0" dirty="0">
              <a:solidFill>
                <a:schemeClr val="bg1"/>
              </a:solidFill>
              <a:latin typeface="+mj-lt"/>
              <a:ea typeface="Meiryo UI" panose="020B0604030504040204" pitchFamily="50" charset="-128"/>
            </a:endParaRPr>
          </a:p>
        </p:txBody>
      </p:sp>
      <p:sp>
        <p:nvSpPr>
          <p:cNvPr id="11" name="正方形/長方形 10">
            <a:extLst>
              <a:ext uri="{FF2B5EF4-FFF2-40B4-BE49-F238E27FC236}">
                <a16:creationId xmlns="" xmlns:a16="http://schemas.microsoft.com/office/drawing/2014/main" id="{873BAA83-42AA-43D6-8756-1B7BE2FA1095}"/>
              </a:ext>
            </a:extLst>
          </p:cNvPr>
          <p:cNvSpPr/>
          <p:nvPr/>
        </p:nvSpPr>
        <p:spPr bwMode="gray">
          <a:xfrm>
            <a:off x="525867" y="2447769"/>
            <a:ext cx="2245468" cy="355810"/>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800" kern="0" dirty="0">
                <a:solidFill>
                  <a:schemeClr val="bg1"/>
                </a:solidFill>
                <a:latin typeface="Fujitsu Sans" panose="020B0404060202020204" pitchFamily="34" charset="0"/>
                <a:ea typeface="Meiryo UI" panose="020B0604030504040204" pitchFamily="50" charset="-128"/>
              </a:rPr>
              <a:t>YAML</a:t>
            </a:r>
          </a:p>
        </p:txBody>
      </p:sp>
      <p:sp>
        <p:nvSpPr>
          <p:cNvPr id="12" name="正方形/長方形 11">
            <a:extLst>
              <a:ext uri="{FF2B5EF4-FFF2-40B4-BE49-F238E27FC236}">
                <a16:creationId xmlns="" xmlns:a16="http://schemas.microsoft.com/office/drawing/2014/main" id="{78FB52F2-43CD-4DC2-9754-E553E3B9CB7F}"/>
              </a:ext>
            </a:extLst>
          </p:cNvPr>
          <p:cNvSpPr/>
          <p:nvPr/>
        </p:nvSpPr>
        <p:spPr bwMode="gray">
          <a:xfrm>
            <a:off x="525613" y="2762750"/>
            <a:ext cx="8921427" cy="1133992"/>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800" kern="0" dirty="0">
                <a:latin typeface="Fujitsu Sans" panose="020B0404060202020204" pitchFamily="34" charset="0"/>
                <a:ea typeface="Meiryo UI" panose="020B0604030504040204" pitchFamily="50" charset="-128"/>
              </a:rPr>
              <a:t>- </a:t>
            </a:r>
            <a:r>
              <a:rPr lang="en-US" altLang="ja-JP" sz="1800" kern="0" dirty="0" err="1">
                <a:latin typeface="Fujitsu Sans" panose="020B0404060202020204" pitchFamily="34" charset="0"/>
                <a:ea typeface="Meiryo UI" panose="020B0604030504040204" pitchFamily="50" charset="-128"/>
              </a:rPr>
              <a:t>valueA</a:t>
            </a:r>
            <a:endParaRPr lang="en-US" altLang="ja-JP" sz="1800" kern="0" dirty="0">
              <a:latin typeface="Fujitsu Sans" panose="020B0404060202020204" pitchFamily="34" charset="0"/>
              <a:ea typeface="Meiryo UI" panose="020B0604030504040204" pitchFamily="50" charset="-128"/>
            </a:endParaRPr>
          </a:p>
          <a:p>
            <a:pPr algn="l"/>
            <a:r>
              <a:rPr lang="en-US" altLang="ja-JP" sz="1800" kern="0" dirty="0">
                <a:latin typeface="Fujitsu Sans" panose="020B0404060202020204" pitchFamily="34" charset="0"/>
                <a:ea typeface="Meiryo UI" panose="020B0604030504040204" pitchFamily="50" charset="-128"/>
              </a:rPr>
              <a:t>- </a:t>
            </a:r>
            <a:r>
              <a:rPr lang="en-US" altLang="ja-JP" sz="1800" kern="0" dirty="0" err="1">
                <a:latin typeface="Fujitsu Sans" panose="020B0404060202020204" pitchFamily="34" charset="0"/>
                <a:ea typeface="Meiryo UI" panose="020B0604030504040204" pitchFamily="50" charset="-128"/>
              </a:rPr>
              <a:t>valueB</a:t>
            </a:r>
            <a:endParaRPr lang="en-US" altLang="ja-JP" sz="1800" kern="0" dirty="0">
              <a:latin typeface="Fujitsu Sans" panose="020B0404060202020204" pitchFamily="34" charset="0"/>
              <a:ea typeface="Meiryo UI" panose="020B0604030504040204" pitchFamily="50" charset="-128"/>
            </a:endParaRPr>
          </a:p>
          <a:p>
            <a:pPr algn="l"/>
            <a:r>
              <a:rPr lang="en-US" altLang="ja-JP" sz="1800" kern="0" dirty="0">
                <a:latin typeface="Fujitsu Sans" panose="020B0404060202020204" pitchFamily="34" charset="0"/>
                <a:ea typeface="Meiryo UI" panose="020B0604030504040204" pitchFamily="50" charset="-128"/>
              </a:rPr>
              <a:t>- </a:t>
            </a:r>
            <a:r>
              <a:rPr lang="en-US" altLang="ja-JP" sz="1800" kern="0" dirty="0" err="1">
                <a:latin typeface="Fujitsu Sans" panose="020B0404060202020204" pitchFamily="34" charset="0"/>
                <a:ea typeface="Meiryo UI" panose="020B0604030504040204" pitchFamily="50" charset="-128"/>
              </a:rPr>
              <a:t>valueC</a:t>
            </a:r>
            <a:endParaRPr lang="ja-JP" altLang="en-US" sz="1800" kern="0" dirty="0">
              <a:latin typeface="Fujitsu Sans" panose="020B0404060202020204" pitchFamily="34" charset="0"/>
              <a:ea typeface="Meiryo UI" panose="020B0604030504040204" pitchFamily="50" charset="-128"/>
            </a:endParaRPr>
          </a:p>
        </p:txBody>
      </p:sp>
      <p:sp>
        <p:nvSpPr>
          <p:cNvPr id="17" name="正方形/長方形 16">
            <a:extLst>
              <a:ext uri="{FF2B5EF4-FFF2-40B4-BE49-F238E27FC236}">
                <a16:creationId xmlns="" xmlns:a16="http://schemas.microsoft.com/office/drawing/2014/main" id="{873BAA83-42AA-43D6-8756-1B7BE2FA1095}"/>
              </a:ext>
            </a:extLst>
          </p:cNvPr>
          <p:cNvSpPr/>
          <p:nvPr/>
        </p:nvSpPr>
        <p:spPr bwMode="gray">
          <a:xfrm>
            <a:off x="525613" y="4049142"/>
            <a:ext cx="2245468" cy="355810"/>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800" kern="0" dirty="0" smtClean="0">
                <a:solidFill>
                  <a:schemeClr val="bg1"/>
                </a:solidFill>
                <a:latin typeface="Fujitsu Sans" panose="020B0404060202020204" pitchFamily="34" charset="0"/>
                <a:ea typeface="Meiryo UI" panose="020B0604030504040204" pitchFamily="50" charset="-128"/>
              </a:rPr>
              <a:t>In JSON?</a:t>
            </a:r>
            <a:endParaRPr lang="en-US" altLang="ja-JP" sz="1800" kern="0" dirty="0">
              <a:solidFill>
                <a:schemeClr val="bg1"/>
              </a:solidFill>
              <a:latin typeface="Fujitsu Sans" panose="020B0404060202020204" pitchFamily="34" charset="0"/>
              <a:ea typeface="Meiryo UI" panose="020B0604030504040204" pitchFamily="50" charset="-128"/>
            </a:endParaRPr>
          </a:p>
        </p:txBody>
      </p:sp>
      <p:sp>
        <p:nvSpPr>
          <p:cNvPr id="18" name="正方形/長方形 17">
            <a:extLst>
              <a:ext uri="{FF2B5EF4-FFF2-40B4-BE49-F238E27FC236}">
                <a16:creationId xmlns="" xmlns:a16="http://schemas.microsoft.com/office/drawing/2014/main" id="{78FB52F2-43CD-4DC2-9754-E553E3B9CB7F}"/>
              </a:ext>
            </a:extLst>
          </p:cNvPr>
          <p:cNvSpPr/>
          <p:nvPr/>
        </p:nvSpPr>
        <p:spPr bwMode="gray">
          <a:xfrm>
            <a:off x="525359" y="4364123"/>
            <a:ext cx="8921427" cy="1133992"/>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800" kern="0" dirty="0">
                <a:latin typeface="Fujitsu Sans" panose="020B0404060202020204" pitchFamily="34" charset="0"/>
                <a:ea typeface="Meiryo UI" panose="020B0604030504040204" pitchFamily="50" charset="-128"/>
              </a:rPr>
              <a:t>["</a:t>
            </a:r>
            <a:r>
              <a:rPr lang="en-US" altLang="ja-JP" sz="1800" kern="0" dirty="0" err="1">
                <a:latin typeface="Fujitsu Sans" panose="020B0404060202020204" pitchFamily="34" charset="0"/>
                <a:ea typeface="Meiryo UI" panose="020B0604030504040204" pitchFamily="50" charset="-128"/>
              </a:rPr>
              <a:t>valueA</a:t>
            </a:r>
            <a:r>
              <a:rPr lang="en-US" altLang="ja-JP" sz="1800" kern="0" dirty="0">
                <a:latin typeface="Fujitsu Sans" panose="020B0404060202020204" pitchFamily="34" charset="0"/>
                <a:ea typeface="Meiryo UI" panose="020B0604030504040204" pitchFamily="50" charset="-128"/>
              </a:rPr>
              <a:t>", "</a:t>
            </a:r>
            <a:r>
              <a:rPr lang="en-US" altLang="ja-JP" sz="1800" kern="0" dirty="0" err="1">
                <a:latin typeface="Fujitsu Sans" panose="020B0404060202020204" pitchFamily="34" charset="0"/>
                <a:ea typeface="Meiryo UI" panose="020B0604030504040204" pitchFamily="50" charset="-128"/>
              </a:rPr>
              <a:t>valueB</a:t>
            </a:r>
            <a:r>
              <a:rPr lang="en-US" altLang="ja-JP" sz="1800" kern="0" dirty="0">
                <a:latin typeface="Fujitsu Sans" panose="020B0404060202020204" pitchFamily="34" charset="0"/>
                <a:ea typeface="Meiryo UI" panose="020B0604030504040204" pitchFamily="50" charset="-128"/>
              </a:rPr>
              <a:t>", "</a:t>
            </a:r>
            <a:r>
              <a:rPr lang="en-US" altLang="ja-JP" sz="1800" kern="0" dirty="0" err="1">
                <a:latin typeface="Fujitsu Sans" panose="020B0404060202020204" pitchFamily="34" charset="0"/>
                <a:ea typeface="Meiryo UI" panose="020B0604030504040204" pitchFamily="50" charset="-128"/>
              </a:rPr>
              <a:t>valueC</a:t>
            </a:r>
            <a:r>
              <a:rPr lang="en-US" altLang="ja-JP" sz="1800" kern="0" dirty="0">
                <a:latin typeface="Fujitsu Sans" panose="020B0404060202020204" pitchFamily="34" charset="0"/>
                <a:ea typeface="Meiryo UI" panose="020B0604030504040204" pitchFamily="50" charset="-128"/>
              </a:rPr>
              <a:t>"]</a:t>
            </a:r>
            <a:endParaRPr lang="ja-JP" altLang="en-US" sz="1800" kern="0" dirty="0">
              <a:latin typeface="Fujitsu Sans" panose="020B0404060202020204" pitchFamily="34" charset="0"/>
              <a:ea typeface="Meiryo UI" panose="020B0604030504040204" pitchFamily="50" charset="-128"/>
            </a:endParaRPr>
          </a:p>
        </p:txBody>
      </p:sp>
      <p:sp>
        <p:nvSpPr>
          <p:cNvPr id="7" name="スライド番号プレースホルダー 6"/>
          <p:cNvSpPr>
            <a:spLocks noGrp="1"/>
          </p:cNvSpPr>
          <p:nvPr>
            <p:ph type="sldNum" sz="quarter" idx="10"/>
          </p:nvPr>
        </p:nvSpPr>
        <p:spPr/>
        <p:txBody>
          <a:bodyPr/>
          <a:lstStyle/>
          <a:p>
            <a:r>
              <a:rPr lang="en-US" altLang="ja-JP" smtClean="0"/>
              <a:t>PAGE    </a:t>
            </a:r>
            <a:fld id="{08DF107D-060D-43D3-997D-8A34C269D30F}" type="slidenum">
              <a:rPr lang="en-US" altLang="ja-JP" smtClean="0"/>
              <a:pPr/>
              <a:t>41</a:t>
            </a:fld>
            <a:endParaRPr lang="en-US" altLang="ja-JP" dirty="0"/>
          </a:p>
        </p:txBody>
      </p:sp>
    </p:spTree>
    <p:extLst>
      <p:ext uri="{BB962C8B-B14F-4D97-AF65-F5344CB8AC3E}">
        <p14:creationId xmlns:p14="http://schemas.microsoft.com/office/powerpoint/2010/main" val="34956824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A Look on YAML Writing prior to Playbook</a:t>
            </a:r>
            <a:endParaRPr lang="ja-JP" altLang="en-US" sz="2400"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Basics in Writing Various Files</a:t>
            </a:r>
          </a:p>
        </p:txBody>
      </p:sp>
      <p:sp>
        <p:nvSpPr>
          <p:cNvPr id="87" name="正方形/長方形 86">
            <a:extLst>
              <a:ext uri="{FF2B5EF4-FFF2-40B4-BE49-F238E27FC236}">
                <a16:creationId xmlns="" xmlns:a16="http://schemas.microsoft.com/office/drawing/2014/main" id="{150844AD-4FE2-4A52-A4A3-AA78CAEC4A85}"/>
              </a:ext>
            </a:extLst>
          </p:cNvPr>
          <p:cNvSpPr/>
          <p:nvPr/>
        </p:nvSpPr>
        <p:spPr bwMode="gray">
          <a:xfrm>
            <a:off x="170935" y="1598843"/>
            <a:ext cx="9295363" cy="848926"/>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smtClean="0">
                <a:latin typeface="+mj-lt"/>
              </a:rPr>
              <a:t>Arrays can be nested by</a:t>
            </a:r>
            <a:r>
              <a:rPr lang="en-US" altLang="ja-JP" sz="1800" dirty="0">
                <a:latin typeface="+mj-lt"/>
              </a:rPr>
              <a:t> indenting </a:t>
            </a:r>
            <a:r>
              <a:rPr lang="en-US" altLang="ja-JP" sz="1800" dirty="0" smtClean="0">
                <a:latin typeface="+mj-lt"/>
              </a:rPr>
              <a:t>with space.</a:t>
            </a:r>
          </a:p>
          <a:p>
            <a:pPr algn="l"/>
            <a:r>
              <a:rPr lang="en-US" altLang="ja-JP" sz="1800" dirty="0" smtClean="0">
                <a:latin typeface="+mj-lt"/>
              </a:rPr>
              <a:t>As a note, value cannot be set in the (-) of the child array you wish to nest.</a:t>
            </a:r>
            <a:endParaRPr lang="ja-JP" altLang="en-US" sz="1800" dirty="0">
              <a:latin typeface="+mj-lt"/>
            </a:endParaRPr>
          </a:p>
        </p:txBody>
      </p:sp>
      <p:sp>
        <p:nvSpPr>
          <p:cNvPr id="16" name="正方形/長方形 15">
            <a:extLst>
              <a:ext uri="{FF2B5EF4-FFF2-40B4-BE49-F238E27FC236}">
                <a16:creationId xmlns="" xmlns:a16="http://schemas.microsoft.com/office/drawing/2014/main" id="{9B8EAA3B-8777-43E7-9A7C-EB659CE4F72B}"/>
              </a:ext>
            </a:extLst>
          </p:cNvPr>
          <p:cNvSpPr/>
          <p:nvPr/>
        </p:nvSpPr>
        <p:spPr bwMode="gray">
          <a:xfrm>
            <a:off x="170935" y="1022089"/>
            <a:ext cx="9295364" cy="576751"/>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mj-lt"/>
                <a:ea typeface="Meiryo UI" panose="020B0604030504040204" pitchFamily="50" charset="-128"/>
              </a:rPr>
              <a:t>Nesting of Sequence</a:t>
            </a:r>
            <a:endParaRPr lang="ja-JP" altLang="en-US" sz="2800" b="1" kern="0" dirty="0">
              <a:solidFill>
                <a:schemeClr val="bg1"/>
              </a:solidFill>
              <a:latin typeface="+mj-lt"/>
              <a:ea typeface="Meiryo UI" panose="020B0604030504040204" pitchFamily="50" charset="-128"/>
            </a:endParaRPr>
          </a:p>
        </p:txBody>
      </p:sp>
      <p:sp>
        <p:nvSpPr>
          <p:cNvPr id="17" name="正方形/長方形 16">
            <a:extLst>
              <a:ext uri="{FF2B5EF4-FFF2-40B4-BE49-F238E27FC236}">
                <a16:creationId xmlns="" xmlns:a16="http://schemas.microsoft.com/office/drawing/2014/main" id="{873BAA83-42AA-43D6-8756-1B7BE2FA1095}"/>
              </a:ext>
            </a:extLst>
          </p:cNvPr>
          <p:cNvSpPr/>
          <p:nvPr/>
        </p:nvSpPr>
        <p:spPr bwMode="gray">
          <a:xfrm>
            <a:off x="525867" y="2574381"/>
            <a:ext cx="2245468" cy="355810"/>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800" kern="0" dirty="0">
                <a:solidFill>
                  <a:schemeClr val="bg1"/>
                </a:solidFill>
                <a:latin typeface="Fujitsu Sans" panose="020B0404060202020204" pitchFamily="34" charset="0"/>
                <a:ea typeface="Meiryo UI" panose="020B0604030504040204" pitchFamily="50" charset="-128"/>
              </a:rPr>
              <a:t>YAML</a:t>
            </a:r>
          </a:p>
        </p:txBody>
      </p:sp>
      <p:sp>
        <p:nvSpPr>
          <p:cNvPr id="18" name="正方形/長方形 17">
            <a:extLst>
              <a:ext uri="{FF2B5EF4-FFF2-40B4-BE49-F238E27FC236}">
                <a16:creationId xmlns="" xmlns:a16="http://schemas.microsoft.com/office/drawing/2014/main" id="{78FB52F2-43CD-4DC2-9754-E553E3B9CB7F}"/>
              </a:ext>
            </a:extLst>
          </p:cNvPr>
          <p:cNvSpPr/>
          <p:nvPr/>
        </p:nvSpPr>
        <p:spPr bwMode="gray">
          <a:xfrm>
            <a:off x="525614" y="2889361"/>
            <a:ext cx="4102658" cy="3595847"/>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lang="en-US" altLang="ja-JP" sz="1800" kern="0" dirty="0">
                <a:latin typeface="Fujitsu Sans" panose="020B0404060202020204" pitchFamily="34" charset="0"/>
                <a:ea typeface="Meiryo UI" panose="020B0604030504040204" pitchFamily="50" charset="-128"/>
              </a:rPr>
              <a:t>- value11</a:t>
            </a:r>
          </a:p>
          <a:p>
            <a:pPr algn="l"/>
            <a:r>
              <a:rPr lang="en-US" altLang="ja-JP" sz="1800" kern="0" dirty="0">
                <a:latin typeface="Fujitsu Sans" panose="020B0404060202020204" pitchFamily="34" charset="0"/>
                <a:ea typeface="Meiryo UI" panose="020B0604030504040204" pitchFamily="50" charset="-128"/>
              </a:rPr>
              <a:t>- </a:t>
            </a:r>
          </a:p>
          <a:p>
            <a:pPr algn="l"/>
            <a:r>
              <a:rPr lang="en-US" altLang="ja-JP" sz="1800" kern="0" dirty="0">
                <a:latin typeface="Fujitsu Sans" panose="020B0404060202020204" pitchFamily="34" charset="0"/>
                <a:ea typeface="Meiryo UI" panose="020B0604030504040204" pitchFamily="50" charset="-128"/>
              </a:rPr>
              <a:t> - value21</a:t>
            </a:r>
          </a:p>
          <a:p>
            <a:pPr algn="l"/>
            <a:r>
              <a:rPr lang="en-US" altLang="ja-JP" sz="1800" kern="0" dirty="0">
                <a:latin typeface="Fujitsu Sans" panose="020B0404060202020204" pitchFamily="34" charset="0"/>
                <a:ea typeface="Meiryo UI" panose="020B0604030504040204" pitchFamily="50" charset="-128"/>
              </a:rPr>
              <a:t> - value22</a:t>
            </a:r>
          </a:p>
          <a:p>
            <a:pPr algn="l"/>
            <a:r>
              <a:rPr lang="en-US" altLang="ja-JP" sz="1800" kern="0" dirty="0">
                <a:latin typeface="Fujitsu Sans" panose="020B0404060202020204" pitchFamily="34" charset="0"/>
                <a:ea typeface="Meiryo UI" panose="020B0604030504040204" pitchFamily="50" charset="-128"/>
              </a:rPr>
              <a:t> - value23</a:t>
            </a:r>
          </a:p>
          <a:p>
            <a:pPr algn="l"/>
            <a:r>
              <a:rPr lang="en-US" altLang="ja-JP" sz="1800" kern="0" dirty="0">
                <a:latin typeface="Fujitsu Sans" panose="020B0404060202020204" pitchFamily="34" charset="0"/>
                <a:ea typeface="Meiryo UI" panose="020B0604030504040204" pitchFamily="50" charset="-128"/>
              </a:rPr>
              <a:t> -</a:t>
            </a:r>
          </a:p>
          <a:p>
            <a:pPr algn="l"/>
            <a:r>
              <a:rPr lang="en-US" altLang="ja-JP" sz="1800" kern="0" dirty="0">
                <a:latin typeface="Fujitsu Sans" panose="020B0404060202020204" pitchFamily="34" charset="0"/>
                <a:ea typeface="Meiryo UI" panose="020B0604030504040204" pitchFamily="50" charset="-128"/>
              </a:rPr>
              <a:t>   - value31</a:t>
            </a:r>
          </a:p>
          <a:p>
            <a:pPr algn="l"/>
            <a:r>
              <a:rPr lang="en-US" altLang="ja-JP" sz="1800" kern="0" dirty="0">
                <a:latin typeface="Fujitsu Sans" panose="020B0404060202020204" pitchFamily="34" charset="0"/>
                <a:ea typeface="Meiryo UI" panose="020B0604030504040204" pitchFamily="50" charset="-128"/>
              </a:rPr>
              <a:t>   - value32</a:t>
            </a:r>
            <a:endParaRPr lang="ja-JP" altLang="en-US" sz="1800" kern="0" dirty="0">
              <a:latin typeface="Fujitsu Sans" panose="020B0404060202020204" pitchFamily="34" charset="0"/>
              <a:ea typeface="Meiryo UI" panose="020B0604030504040204" pitchFamily="50" charset="-128"/>
            </a:endParaRPr>
          </a:p>
        </p:txBody>
      </p:sp>
      <p:sp>
        <p:nvSpPr>
          <p:cNvPr id="19" name="正方形/長方形 18">
            <a:extLst>
              <a:ext uri="{FF2B5EF4-FFF2-40B4-BE49-F238E27FC236}">
                <a16:creationId xmlns="" xmlns:a16="http://schemas.microsoft.com/office/drawing/2014/main" id="{873BAA83-42AA-43D6-8756-1B7BE2FA1095}"/>
              </a:ext>
            </a:extLst>
          </p:cNvPr>
          <p:cNvSpPr/>
          <p:nvPr/>
        </p:nvSpPr>
        <p:spPr bwMode="gray">
          <a:xfrm>
            <a:off x="4986072" y="2574381"/>
            <a:ext cx="2245468" cy="355810"/>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800" kern="0" dirty="0">
                <a:solidFill>
                  <a:schemeClr val="bg1"/>
                </a:solidFill>
                <a:latin typeface="Fujitsu Sans" panose="020B0404060202020204" pitchFamily="34" charset="0"/>
                <a:ea typeface="Meiryo UI" panose="020B0604030504040204" pitchFamily="50" charset="-128"/>
              </a:rPr>
              <a:t>In JSON?</a:t>
            </a:r>
          </a:p>
        </p:txBody>
      </p:sp>
      <p:sp>
        <p:nvSpPr>
          <p:cNvPr id="20" name="正方形/長方形 19">
            <a:extLst>
              <a:ext uri="{FF2B5EF4-FFF2-40B4-BE49-F238E27FC236}">
                <a16:creationId xmlns="" xmlns:a16="http://schemas.microsoft.com/office/drawing/2014/main" id="{78FB52F2-43CD-4DC2-9754-E553E3B9CB7F}"/>
              </a:ext>
            </a:extLst>
          </p:cNvPr>
          <p:cNvSpPr/>
          <p:nvPr/>
        </p:nvSpPr>
        <p:spPr bwMode="gray">
          <a:xfrm>
            <a:off x="4986072" y="2930190"/>
            <a:ext cx="4460714" cy="3555017"/>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lang="en-US" altLang="ja-JP" sz="1800" kern="0" dirty="0">
                <a:latin typeface="Fujitsu Sans" panose="020B0404060202020204" pitchFamily="34" charset="0"/>
                <a:ea typeface="Meiryo UI" panose="020B0604030504040204" pitchFamily="50" charset="-128"/>
              </a:rPr>
              <a:t>[</a:t>
            </a:r>
          </a:p>
          <a:p>
            <a:pPr algn="l"/>
            <a:r>
              <a:rPr lang="en-US" altLang="ja-JP" sz="1800" kern="0" dirty="0">
                <a:latin typeface="Fujitsu Sans" panose="020B0404060202020204" pitchFamily="34" charset="0"/>
                <a:ea typeface="Meiryo UI" panose="020B0604030504040204" pitchFamily="50" charset="-128"/>
              </a:rPr>
              <a:t>  "value11",</a:t>
            </a:r>
          </a:p>
          <a:p>
            <a:pPr algn="l"/>
            <a:r>
              <a:rPr lang="en-US" altLang="ja-JP" sz="1800" kern="0" dirty="0">
                <a:latin typeface="Fujitsu Sans" panose="020B0404060202020204" pitchFamily="34" charset="0"/>
                <a:ea typeface="Meiryo UI" panose="020B0604030504040204" pitchFamily="50" charset="-128"/>
              </a:rPr>
              <a:t>  [</a:t>
            </a:r>
          </a:p>
          <a:p>
            <a:pPr algn="l"/>
            <a:r>
              <a:rPr lang="en-US" altLang="ja-JP" sz="1800" kern="0" dirty="0">
                <a:latin typeface="Fujitsu Sans" panose="020B0404060202020204" pitchFamily="34" charset="0"/>
                <a:ea typeface="Meiryo UI" panose="020B0604030504040204" pitchFamily="50" charset="-128"/>
              </a:rPr>
              <a:t>    "value21",</a:t>
            </a:r>
          </a:p>
          <a:p>
            <a:pPr algn="l"/>
            <a:r>
              <a:rPr lang="en-US" altLang="ja-JP" sz="1800" kern="0" dirty="0">
                <a:latin typeface="Fujitsu Sans" panose="020B0404060202020204" pitchFamily="34" charset="0"/>
                <a:ea typeface="Meiryo UI" panose="020B0604030504040204" pitchFamily="50" charset="-128"/>
              </a:rPr>
              <a:t>    "value22",</a:t>
            </a:r>
          </a:p>
          <a:p>
            <a:pPr algn="l"/>
            <a:r>
              <a:rPr lang="en-US" altLang="ja-JP" sz="1800" kern="0" dirty="0">
                <a:latin typeface="Fujitsu Sans" panose="020B0404060202020204" pitchFamily="34" charset="0"/>
                <a:ea typeface="Meiryo UI" panose="020B0604030504040204" pitchFamily="50" charset="-128"/>
              </a:rPr>
              <a:t>    "value23",</a:t>
            </a:r>
          </a:p>
          <a:p>
            <a:pPr algn="l"/>
            <a:r>
              <a:rPr lang="en-US" altLang="ja-JP" sz="1800" kern="0" dirty="0">
                <a:latin typeface="Fujitsu Sans" panose="020B0404060202020204" pitchFamily="34" charset="0"/>
                <a:ea typeface="Meiryo UI" panose="020B0604030504040204" pitchFamily="50" charset="-128"/>
              </a:rPr>
              <a:t>    [</a:t>
            </a:r>
          </a:p>
          <a:p>
            <a:pPr algn="l"/>
            <a:r>
              <a:rPr lang="en-US" altLang="ja-JP" sz="1800" kern="0" dirty="0">
                <a:latin typeface="Fujitsu Sans" panose="020B0404060202020204" pitchFamily="34" charset="0"/>
                <a:ea typeface="Meiryo UI" panose="020B0604030504040204" pitchFamily="50" charset="-128"/>
              </a:rPr>
              <a:t>      "value31",</a:t>
            </a:r>
          </a:p>
          <a:p>
            <a:pPr algn="l"/>
            <a:r>
              <a:rPr lang="en-US" altLang="ja-JP" sz="1800" kern="0" dirty="0">
                <a:latin typeface="Fujitsu Sans" panose="020B0404060202020204" pitchFamily="34" charset="0"/>
                <a:ea typeface="Meiryo UI" panose="020B0604030504040204" pitchFamily="50" charset="-128"/>
              </a:rPr>
              <a:t>      "value32"</a:t>
            </a:r>
          </a:p>
          <a:p>
            <a:pPr algn="l"/>
            <a:r>
              <a:rPr lang="en-US" altLang="ja-JP" sz="1800" kern="0" dirty="0">
                <a:latin typeface="Fujitsu Sans" panose="020B0404060202020204" pitchFamily="34" charset="0"/>
                <a:ea typeface="Meiryo UI" panose="020B0604030504040204" pitchFamily="50" charset="-128"/>
              </a:rPr>
              <a:t>    ]</a:t>
            </a:r>
          </a:p>
          <a:p>
            <a:pPr algn="l"/>
            <a:r>
              <a:rPr lang="en-US" altLang="ja-JP" sz="1800" kern="0" dirty="0">
                <a:latin typeface="Fujitsu Sans" panose="020B0404060202020204" pitchFamily="34" charset="0"/>
                <a:ea typeface="Meiryo UI" panose="020B0604030504040204" pitchFamily="50" charset="-128"/>
              </a:rPr>
              <a:t>  ]</a:t>
            </a:r>
          </a:p>
          <a:p>
            <a:pPr algn="l"/>
            <a:r>
              <a:rPr lang="en-US" altLang="ja-JP" sz="1800" kern="0" dirty="0">
                <a:latin typeface="Fujitsu Sans" panose="020B0404060202020204" pitchFamily="34" charset="0"/>
                <a:ea typeface="Meiryo UI" panose="020B0604030504040204" pitchFamily="50" charset="-128"/>
              </a:rPr>
              <a:t>]</a:t>
            </a:r>
            <a:endParaRPr lang="ja-JP" altLang="en-US" sz="1800" kern="0" dirty="0">
              <a:latin typeface="Fujitsu Sans" panose="020B0404060202020204" pitchFamily="34" charset="0"/>
              <a:ea typeface="Meiryo UI" panose="020B0604030504040204" pitchFamily="50" charset="-128"/>
            </a:endParaRPr>
          </a:p>
        </p:txBody>
      </p:sp>
      <p:sp>
        <p:nvSpPr>
          <p:cNvPr id="7" name="スライド番号プレースホルダー 6"/>
          <p:cNvSpPr>
            <a:spLocks noGrp="1"/>
          </p:cNvSpPr>
          <p:nvPr>
            <p:ph type="sldNum" sz="quarter" idx="10"/>
          </p:nvPr>
        </p:nvSpPr>
        <p:spPr/>
        <p:txBody>
          <a:bodyPr/>
          <a:lstStyle/>
          <a:p>
            <a:r>
              <a:rPr lang="en-US" altLang="ja-JP" smtClean="0"/>
              <a:t>PAGE    </a:t>
            </a:r>
            <a:fld id="{08DF107D-060D-43D3-997D-8A34C269D30F}" type="slidenum">
              <a:rPr lang="en-US" altLang="ja-JP" smtClean="0"/>
              <a:pPr/>
              <a:t>42</a:t>
            </a:fld>
            <a:endParaRPr lang="en-US" altLang="ja-JP" dirty="0"/>
          </a:p>
        </p:txBody>
      </p:sp>
    </p:spTree>
    <p:extLst>
      <p:ext uri="{BB962C8B-B14F-4D97-AF65-F5344CB8AC3E}">
        <p14:creationId xmlns:p14="http://schemas.microsoft.com/office/powerpoint/2010/main" val="34956824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A Look on YAML Writing prior to Playbook</a:t>
            </a:r>
            <a:endParaRPr lang="ja-JP" altLang="en-US" sz="2400"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Basics in Writing Various Files</a:t>
            </a:r>
          </a:p>
        </p:txBody>
      </p:sp>
      <p:sp>
        <p:nvSpPr>
          <p:cNvPr id="87" name="正方形/長方形 86">
            <a:extLst>
              <a:ext uri="{FF2B5EF4-FFF2-40B4-BE49-F238E27FC236}">
                <a16:creationId xmlns="" xmlns:a16="http://schemas.microsoft.com/office/drawing/2014/main" id="{150844AD-4FE2-4A52-A4A3-AA78CAEC4A85}"/>
              </a:ext>
            </a:extLst>
          </p:cNvPr>
          <p:cNvSpPr/>
          <p:nvPr/>
        </p:nvSpPr>
        <p:spPr bwMode="gray">
          <a:xfrm>
            <a:off x="170935" y="1598843"/>
            <a:ext cx="9295363" cy="694191"/>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smtClean="0">
                <a:latin typeface="+mj-lt"/>
              </a:rPr>
              <a:t>Mapping is written in (key): (value) format.</a:t>
            </a:r>
            <a:endParaRPr lang="en-US" altLang="ja-JP" sz="1800" dirty="0">
              <a:latin typeface="+mj-lt"/>
            </a:endParaRPr>
          </a:p>
        </p:txBody>
      </p:sp>
      <p:sp>
        <p:nvSpPr>
          <p:cNvPr id="16" name="正方形/長方形 15">
            <a:extLst>
              <a:ext uri="{FF2B5EF4-FFF2-40B4-BE49-F238E27FC236}">
                <a16:creationId xmlns="" xmlns:a16="http://schemas.microsoft.com/office/drawing/2014/main" id="{9B8EAA3B-8777-43E7-9A7C-EB659CE4F72B}"/>
              </a:ext>
            </a:extLst>
          </p:cNvPr>
          <p:cNvSpPr/>
          <p:nvPr/>
        </p:nvSpPr>
        <p:spPr bwMode="gray">
          <a:xfrm>
            <a:off x="170935" y="1022089"/>
            <a:ext cx="9295364" cy="576751"/>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mj-lt"/>
                <a:ea typeface="Meiryo UI" panose="020B0604030504040204" pitchFamily="50" charset="-128"/>
              </a:rPr>
              <a:t>Mapping(Associative Array, Map-like Items)</a:t>
            </a:r>
            <a:endParaRPr lang="en-US" altLang="ja-JP" sz="2800" b="1" kern="0" dirty="0">
              <a:solidFill>
                <a:schemeClr val="bg1"/>
              </a:solidFill>
              <a:latin typeface="+mj-lt"/>
              <a:ea typeface="Meiryo UI" panose="020B0604030504040204" pitchFamily="50" charset="-128"/>
            </a:endParaRPr>
          </a:p>
        </p:txBody>
      </p:sp>
      <p:sp>
        <p:nvSpPr>
          <p:cNvPr id="11" name="正方形/長方形 10">
            <a:extLst>
              <a:ext uri="{FF2B5EF4-FFF2-40B4-BE49-F238E27FC236}">
                <a16:creationId xmlns="" xmlns:a16="http://schemas.microsoft.com/office/drawing/2014/main" id="{873BAA83-42AA-43D6-8756-1B7BE2FA1095}"/>
              </a:ext>
            </a:extLst>
          </p:cNvPr>
          <p:cNvSpPr/>
          <p:nvPr/>
        </p:nvSpPr>
        <p:spPr bwMode="gray">
          <a:xfrm>
            <a:off x="525867" y="2447769"/>
            <a:ext cx="2245468" cy="355810"/>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800" kern="0" dirty="0">
                <a:solidFill>
                  <a:schemeClr val="bg1"/>
                </a:solidFill>
                <a:latin typeface="Fujitsu Sans" panose="020B0404060202020204" pitchFamily="34" charset="0"/>
                <a:ea typeface="Meiryo UI" panose="020B0604030504040204" pitchFamily="50" charset="-128"/>
              </a:rPr>
              <a:t>YAML</a:t>
            </a:r>
          </a:p>
        </p:txBody>
      </p:sp>
      <p:sp>
        <p:nvSpPr>
          <p:cNvPr id="12" name="正方形/長方形 11">
            <a:extLst>
              <a:ext uri="{FF2B5EF4-FFF2-40B4-BE49-F238E27FC236}">
                <a16:creationId xmlns="" xmlns:a16="http://schemas.microsoft.com/office/drawing/2014/main" id="{78FB52F2-43CD-4DC2-9754-E553E3B9CB7F}"/>
              </a:ext>
            </a:extLst>
          </p:cNvPr>
          <p:cNvSpPr/>
          <p:nvPr/>
        </p:nvSpPr>
        <p:spPr bwMode="gray">
          <a:xfrm>
            <a:off x="525613" y="2762750"/>
            <a:ext cx="8921427" cy="1133992"/>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800" kern="0" dirty="0" err="1">
                <a:latin typeface="Fujitsu Sans" panose="020B0404060202020204" pitchFamily="34" charset="0"/>
                <a:ea typeface="Meiryo UI" panose="020B0604030504040204" pitchFamily="50" charset="-128"/>
              </a:rPr>
              <a:t>db_user</a:t>
            </a:r>
            <a:r>
              <a:rPr lang="en-US" altLang="ja-JP" sz="1800" kern="0" dirty="0">
                <a:latin typeface="Fujitsu Sans" panose="020B0404060202020204" pitchFamily="34" charset="0"/>
                <a:ea typeface="Meiryo UI" panose="020B0604030504040204" pitchFamily="50" charset="-128"/>
              </a:rPr>
              <a:t>: master</a:t>
            </a:r>
          </a:p>
          <a:p>
            <a:pPr algn="l"/>
            <a:r>
              <a:rPr lang="en-US" altLang="ja-JP" sz="1800" kern="0" dirty="0" err="1">
                <a:latin typeface="Fujitsu Sans" panose="020B0404060202020204" pitchFamily="34" charset="0"/>
                <a:ea typeface="Meiryo UI" panose="020B0604030504040204" pitchFamily="50" charset="-128"/>
              </a:rPr>
              <a:t>db_password</a:t>
            </a:r>
            <a:r>
              <a:rPr lang="en-US" altLang="ja-JP" sz="1800" kern="0" dirty="0">
                <a:latin typeface="Fujitsu Sans" panose="020B0404060202020204" pitchFamily="34" charset="0"/>
                <a:ea typeface="Meiryo UI" panose="020B0604030504040204" pitchFamily="50" charset="-128"/>
              </a:rPr>
              <a:t>: Pass1234</a:t>
            </a:r>
          </a:p>
          <a:p>
            <a:pPr algn="l"/>
            <a:r>
              <a:rPr lang="en-US" altLang="ja-JP" sz="1800" kern="0" dirty="0" err="1">
                <a:latin typeface="Fujitsu Sans" panose="020B0404060202020204" pitchFamily="34" charset="0"/>
                <a:ea typeface="Meiryo UI" panose="020B0604030504040204" pitchFamily="50" charset="-128"/>
              </a:rPr>
              <a:t>db_name</a:t>
            </a:r>
            <a:r>
              <a:rPr lang="en-US" altLang="ja-JP" sz="1800" kern="0" dirty="0">
                <a:latin typeface="Fujitsu Sans" panose="020B0404060202020204" pitchFamily="34" charset="0"/>
                <a:ea typeface="Meiryo UI" panose="020B0604030504040204" pitchFamily="50" charset="-128"/>
              </a:rPr>
              <a:t>: </a:t>
            </a:r>
            <a:r>
              <a:rPr lang="en-US" altLang="ja-JP" sz="1800" kern="0" dirty="0" err="1">
                <a:latin typeface="Fujitsu Sans" panose="020B0404060202020204" pitchFamily="34" charset="0"/>
                <a:ea typeface="Meiryo UI" panose="020B0604030504040204" pitchFamily="50" charset="-128"/>
              </a:rPr>
              <a:t>wp</a:t>
            </a:r>
            <a:endParaRPr lang="ja-JP" altLang="en-US" sz="1800" kern="0" dirty="0">
              <a:latin typeface="Fujitsu Sans" panose="020B0404060202020204" pitchFamily="34" charset="0"/>
              <a:ea typeface="Meiryo UI" panose="020B0604030504040204" pitchFamily="50" charset="-128"/>
            </a:endParaRPr>
          </a:p>
        </p:txBody>
      </p:sp>
      <p:sp>
        <p:nvSpPr>
          <p:cNvPr id="17" name="正方形/長方形 16">
            <a:extLst>
              <a:ext uri="{FF2B5EF4-FFF2-40B4-BE49-F238E27FC236}">
                <a16:creationId xmlns="" xmlns:a16="http://schemas.microsoft.com/office/drawing/2014/main" id="{873BAA83-42AA-43D6-8756-1B7BE2FA1095}"/>
              </a:ext>
            </a:extLst>
          </p:cNvPr>
          <p:cNvSpPr/>
          <p:nvPr/>
        </p:nvSpPr>
        <p:spPr bwMode="gray">
          <a:xfrm>
            <a:off x="525613" y="4049142"/>
            <a:ext cx="2245468" cy="355810"/>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800" kern="0" dirty="0" smtClean="0">
                <a:solidFill>
                  <a:schemeClr val="bg1"/>
                </a:solidFill>
                <a:latin typeface="Fujitsu Sans" panose="020B0404060202020204" pitchFamily="34" charset="0"/>
                <a:ea typeface="Meiryo UI" panose="020B0604030504040204" pitchFamily="50" charset="-128"/>
              </a:rPr>
              <a:t>In JSON?</a:t>
            </a:r>
            <a:endParaRPr lang="en-US" altLang="ja-JP" sz="1800" kern="0" dirty="0">
              <a:solidFill>
                <a:schemeClr val="bg1"/>
              </a:solidFill>
              <a:latin typeface="Fujitsu Sans" panose="020B0404060202020204" pitchFamily="34" charset="0"/>
              <a:ea typeface="Meiryo UI" panose="020B0604030504040204" pitchFamily="50" charset="-128"/>
            </a:endParaRPr>
          </a:p>
        </p:txBody>
      </p:sp>
      <p:sp>
        <p:nvSpPr>
          <p:cNvPr id="18" name="正方形/長方形 17">
            <a:extLst>
              <a:ext uri="{FF2B5EF4-FFF2-40B4-BE49-F238E27FC236}">
                <a16:creationId xmlns="" xmlns:a16="http://schemas.microsoft.com/office/drawing/2014/main" id="{78FB52F2-43CD-4DC2-9754-E553E3B9CB7F}"/>
              </a:ext>
            </a:extLst>
          </p:cNvPr>
          <p:cNvSpPr/>
          <p:nvPr/>
        </p:nvSpPr>
        <p:spPr bwMode="gray">
          <a:xfrm>
            <a:off x="525359" y="4364123"/>
            <a:ext cx="8921427" cy="1133992"/>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800" kern="0" dirty="0">
                <a:latin typeface="Fujitsu Sans" panose="020B0404060202020204" pitchFamily="34" charset="0"/>
                <a:ea typeface="Meiryo UI" panose="020B0604030504040204" pitchFamily="50" charset="-128"/>
              </a:rPr>
              <a:t> "</a:t>
            </a:r>
            <a:r>
              <a:rPr lang="en-US" altLang="ja-JP" sz="1800" kern="0" dirty="0" err="1">
                <a:latin typeface="Fujitsu Sans" panose="020B0404060202020204" pitchFamily="34" charset="0"/>
                <a:ea typeface="Meiryo UI" panose="020B0604030504040204" pitchFamily="50" charset="-128"/>
              </a:rPr>
              <a:t>db_user</a:t>
            </a:r>
            <a:r>
              <a:rPr lang="en-US" altLang="ja-JP" sz="1800" kern="0" dirty="0">
                <a:latin typeface="Fujitsu Sans" panose="020B0404060202020204" pitchFamily="34" charset="0"/>
                <a:ea typeface="Meiryo UI" panose="020B0604030504040204" pitchFamily="50" charset="-128"/>
              </a:rPr>
              <a:t>": "master",</a:t>
            </a:r>
          </a:p>
          <a:p>
            <a:pPr algn="l"/>
            <a:r>
              <a:rPr lang="en-US" altLang="ja-JP" sz="1800" kern="0" dirty="0">
                <a:latin typeface="Fujitsu Sans" panose="020B0404060202020204" pitchFamily="34" charset="0"/>
                <a:ea typeface="Meiryo UI" panose="020B0604030504040204" pitchFamily="50" charset="-128"/>
              </a:rPr>
              <a:t>  "</a:t>
            </a:r>
            <a:r>
              <a:rPr lang="en-US" altLang="ja-JP" sz="1800" kern="0" dirty="0" err="1">
                <a:latin typeface="Fujitsu Sans" panose="020B0404060202020204" pitchFamily="34" charset="0"/>
                <a:ea typeface="Meiryo UI" panose="020B0604030504040204" pitchFamily="50" charset="-128"/>
              </a:rPr>
              <a:t>db_password</a:t>
            </a:r>
            <a:r>
              <a:rPr lang="en-US" altLang="ja-JP" sz="1800" kern="0" dirty="0">
                <a:latin typeface="Fujitsu Sans" panose="020B0404060202020204" pitchFamily="34" charset="0"/>
                <a:ea typeface="Meiryo UI" panose="020B0604030504040204" pitchFamily="50" charset="-128"/>
              </a:rPr>
              <a:t>": "Pass1234",</a:t>
            </a:r>
          </a:p>
          <a:p>
            <a:pPr algn="l"/>
            <a:r>
              <a:rPr lang="en-US" altLang="ja-JP" sz="1800" kern="0" dirty="0">
                <a:latin typeface="Fujitsu Sans" panose="020B0404060202020204" pitchFamily="34" charset="0"/>
                <a:ea typeface="Meiryo UI" panose="020B0604030504040204" pitchFamily="50" charset="-128"/>
              </a:rPr>
              <a:t>  "</a:t>
            </a:r>
            <a:r>
              <a:rPr lang="en-US" altLang="ja-JP" sz="1800" kern="0" dirty="0" err="1">
                <a:latin typeface="Fujitsu Sans" panose="020B0404060202020204" pitchFamily="34" charset="0"/>
                <a:ea typeface="Meiryo UI" panose="020B0604030504040204" pitchFamily="50" charset="-128"/>
              </a:rPr>
              <a:t>db_name</a:t>
            </a:r>
            <a:r>
              <a:rPr lang="en-US" altLang="ja-JP" sz="1800" kern="0" dirty="0">
                <a:latin typeface="Fujitsu Sans" panose="020B0404060202020204" pitchFamily="34" charset="0"/>
                <a:ea typeface="Meiryo UI" panose="020B0604030504040204" pitchFamily="50" charset="-128"/>
              </a:rPr>
              <a:t>": "</a:t>
            </a:r>
            <a:r>
              <a:rPr lang="en-US" altLang="ja-JP" sz="1800" kern="0" dirty="0" err="1">
                <a:latin typeface="Fujitsu Sans" panose="020B0404060202020204" pitchFamily="34" charset="0"/>
                <a:ea typeface="Meiryo UI" panose="020B0604030504040204" pitchFamily="50" charset="-128"/>
              </a:rPr>
              <a:t>wp</a:t>
            </a:r>
            <a:r>
              <a:rPr lang="en-US" altLang="ja-JP" sz="1800" kern="0" dirty="0">
                <a:latin typeface="Fujitsu Sans" panose="020B0404060202020204" pitchFamily="34" charset="0"/>
                <a:ea typeface="Meiryo UI" panose="020B0604030504040204" pitchFamily="50" charset="-128"/>
              </a:rPr>
              <a:t>"</a:t>
            </a:r>
            <a:endParaRPr lang="ja-JP" altLang="en-US" sz="1800" kern="0" dirty="0">
              <a:latin typeface="Fujitsu Sans" panose="020B0404060202020204" pitchFamily="34" charset="0"/>
              <a:ea typeface="Meiryo UI" panose="020B0604030504040204" pitchFamily="50" charset="-128"/>
            </a:endParaRPr>
          </a:p>
        </p:txBody>
      </p:sp>
      <p:sp>
        <p:nvSpPr>
          <p:cNvPr id="7" name="スライド番号プレースホルダー 6"/>
          <p:cNvSpPr>
            <a:spLocks noGrp="1"/>
          </p:cNvSpPr>
          <p:nvPr>
            <p:ph type="sldNum" sz="quarter" idx="10"/>
          </p:nvPr>
        </p:nvSpPr>
        <p:spPr/>
        <p:txBody>
          <a:bodyPr/>
          <a:lstStyle/>
          <a:p>
            <a:r>
              <a:rPr lang="en-US" altLang="ja-JP" smtClean="0"/>
              <a:t>PAGE    </a:t>
            </a:r>
            <a:fld id="{08DF107D-060D-43D3-997D-8A34C269D30F}" type="slidenum">
              <a:rPr lang="en-US" altLang="ja-JP" smtClean="0"/>
              <a:pPr/>
              <a:t>43</a:t>
            </a:fld>
            <a:endParaRPr lang="en-US" altLang="ja-JP" dirty="0"/>
          </a:p>
        </p:txBody>
      </p:sp>
    </p:spTree>
    <p:extLst>
      <p:ext uri="{BB962C8B-B14F-4D97-AF65-F5344CB8AC3E}">
        <p14:creationId xmlns:p14="http://schemas.microsoft.com/office/powerpoint/2010/main" val="11895393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A Look on YAML Writing prior to Playbook</a:t>
            </a:r>
            <a:endParaRPr lang="ja-JP" altLang="en-US" sz="2400"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Basics in Writing Various Files</a:t>
            </a:r>
          </a:p>
        </p:txBody>
      </p:sp>
      <p:sp>
        <p:nvSpPr>
          <p:cNvPr id="87" name="正方形/長方形 86">
            <a:extLst>
              <a:ext uri="{FF2B5EF4-FFF2-40B4-BE49-F238E27FC236}">
                <a16:creationId xmlns="" xmlns:a16="http://schemas.microsoft.com/office/drawing/2014/main" id="{150844AD-4FE2-4A52-A4A3-AA78CAEC4A85}"/>
              </a:ext>
            </a:extLst>
          </p:cNvPr>
          <p:cNvSpPr/>
          <p:nvPr/>
        </p:nvSpPr>
        <p:spPr bwMode="gray">
          <a:xfrm>
            <a:off x="170935" y="1598843"/>
            <a:ext cx="9295363" cy="848926"/>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smtClean="0">
                <a:latin typeface="+mj-lt"/>
              </a:rPr>
              <a:t>Mapping can </a:t>
            </a:r>
            <a:r>
              <a:rPr lang="en-US" altLang="ja-JP" sz="1800" dirty="0">
                <a:latin typeface="+mj-lt"/>
              </a:rPr>
              <a:t>be nested by indenting with space.</a:t>
            </a:r>
          </a:p>
        </p:txBody>
      </p:sp>
      <p:sp>
        <p:nvSpPr>
          <p:cNvPr id="16" name="正方形/長方形 15">
            <a:extLst>
              <a:ext uri="{FF2B5EF4-FFF2-40B4-BE49-F238E27FC236}">
                <a16:creationId xmlns="" xmlns:a16="http://schemas.microsoft.com/office/drawing/2014/main" id="{9B8EAA3B-8777-43E7-9A7C-EB659CE4F72B}"/>
              </a:ext>
            </a:extLst>
          </p:cNvPr>
          <p:cNvSpPr/>
          <p:nvPr/>
        </p:nvSpPr>
        <p:spPr bwMode="gray">
          <a:xfrm>
            <a:off x="170935" y="1022089"/>
            <a:ext cx="9295364" cy="576751"/>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mj-lt"/>
                <a:ea typeface="Meiryo UI" panose="020B0604030504040204" pitchFamily="50" charset="-128"/>
              </a:rPr>
              <a:t>Nesting of Mapping</a:t>
            </a:r>
            <a:endParaRPr lang="ja-JP" altLang="en-US" sz="2800" b="1" kern="0" dirty="0">
              <a:solidFill>
                <a:schemeClr val="bg1"/>
              </a:solidFill>
              <a:latin typeface="+mj-lt"/>
              <a:ea typeface="Meiryo UI" panose="020B0604030504040204" pitchFamily="50" charset="-128"/>
            </a:endParaRPr>
          </a:p>
        </p:txBody>
      </p:sp>
      <p:sp>
        <p:nvSpPr>
          <p:cNvPr id="17" name="正方形/長方形 16">
            <a:extLst>
              <a:ext uri="{FF2B5EF4-FFF2-40B4-BE49-F238E27FC236}">
                <a16:creationId xmlns="" xmlns:a16="http://schemas.microsoft.com/office/drawing/2014/main" id="{873BAA83-42AA-43D6-8756-1B7BE2FA1095}"/>
              </a:ext>
            </a:extLst>
          </p:cNvPr>
          <p:cNvSpPr/>
          <p:nvPr/>
        </p:nvSpPr>
        <p:spPr bwMode="gray">
          <a:xfrm>
            <a:off x="525867" y="2574381"/>
            <a:ext cx="2245468" cy="355810"/>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800" kern="0" dirty="0">
                <a:solidFill>
                  <a:schemeClr val="bg1"/>
                </a:solidFill>
                <a:latin typeface="Fujitsu Sans" panose="020B0404060202020204" pitchFamily="34" charset="0"/>
                <a:ea typeface="Meiryo UI" panose="020B0604030504040204" pitchFamily="50" charset="-128"/>
              </a:rPr>
              <a:t>YAML</a:t>
            </a:r>
          </a:p>
        </p:txBody>
      </p:sp>
      <p:sp>
        <p:nvSpPr>
          <p:cNvPr id="18" name="正方形/長方形 17">
            <a:extLst>
              <a:ext uri="{FF2B5EF4-FFF2-40B4-BE49-F238E27FC236}">
                <a16:creationId xmlns="" xmlns:a16="http://schemas.microsoft.com/office/drawing/2014/main" id="{78FB52F2-43CD-4DC2-9754-E553E3B9CB7F}"/>
              </a:ext>
            </a:extLst>
          </p:cNvPr>
          <p:cNvSpPr/>
          <p:nvPr/>
        </p:nvSpPr>
        <p:spPr bwMode="gray">
          <a:xfrm>
            <a:off x="525614" y="2889361"/>
            <a:ext cx="4102658" cy="3595847"/>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lang="en-US" altLang="ja-JP" sz="1800" kern="0" dirty="0">
                <a:latin typeface="Fujitsu Sans" panose="020B0404060202020204" pitchFamily="34" charset="0"/>
                <a:ea typeface="Meiryo UI" panose="020B0604030504040204" pitchFamily="50" charset="-128"/>
              </a:rPr>
              <a:t>name: </a:t>
            </a:r>
            <a:r>
              <a:rPr lang="en-US" altLang="ja-JP" sz="1800" kern="0" dirty="0" err="1">
                <a:latin typeface="Fujitsu Sans" panose="020B0404060202020204" pitchFamily="34" charset="0"/>
                <a:ea typeface="Meiryo UI" panose="020B0604030504040204" pitchFamily="50" charset="-128"/>
              </a:rPr>
              <a:t>httpd</a:t>
            </a:r>
            <a:r>
              <a:rPr lang="en-US" altLang="ja-JP" sz="1800" kern="0" dirty="0">
                <a:latin typeface="Fujitsu Sans" panose="020B0404060202020204" pitchFamily="34" charset="0"/>
                <a:ea typeface="Meiryo UI" panose="020B0604030504040204" pitchFamily="50" charset="-128"/>
              </a:rPr>
              <a:t> service started</a:t>
            </a:r>
          </a:p>
          <a:p>
            <a:pPr algn="l"/>
            <a:r>
              <a:rPr lang="en-US" altLang="ja-JP" sz="1800" kern="0" dirty="0">
                <a:latin typeface="Fujitsu Sans" panose="020B0404060202020204" pitchFamily="34" charset="0"/>
                <a:ea typeface="Meiryo UI" panose="020B0604030504040204" pitchFamily="50" charset="-128"/>
              </a:rPr>
              <a:t>service:</a:t>
            </a:r>
          </a:p>
          <a:p>
            <a:pPr algn="l"/>
            <a:r>
              <a:rPr lang="en-US" altLang="ja-JP" sz="1800" kern="0" dirty="0">
                <a:latin typeface="Fujitsu Sans" panose="020B0404060202020204" pitchFamily="34" charset="0"/>
                <a:ea typeface="Meiryo UI" panose="020B0604030504040204" pitchFamily="50" charset="-128"/>
              </a:rPr>
              <a:t>  name: </a:t>
            </a:r>
            <a:r>
              <a:rPr lang="en-US" altLang="ja-JP" sz="1800" kern="0" dirty="0" err="1">
                <a:latin typeface="Fujitsu Sans" panose="020B0404060202020204" pitchFamily="34" charset="0"/>
                <a:ea typeface="Meiryo UI" panose="020B0604030504040204" pitchFamily="50" charset="-128"/>
              </a:rPr>
              <a:t>httpd</a:t>
            </a:r>
            <a:endParaRPr lang="en-US" altLang="ja-JP" sz="1800" kern="0" dirty="0">
              <a:latin typeface="Fujitsu Sans" panose="020B0404060202020204" pitchFamily="34" charset="0"/>
              <a:ea typeface="Meiryo UI" panose="020B0604030504040204" pitchFamily="50" charset="-128"/>
            </a:endParaRPr>
          </a:p>
          <a:p>
            <a:pPr algn="l"/>
            <a:r>
              <a:rPr lang="en-US" altLang="ja-JP" sz="1800" kern="0" dirty="0">
                <a:latin typeface="Fujitsu Sans" panose="020B0404060202020204" pitchFamily="34" charset="0"/>
                <a:ea typeface="Meiryo UI" panose="020B0604030504040204" pitchFamily="50" charset="-128"/>
              </a:rPr>
              <a:t>  state: started</a:t>
            </a:r>
          </a:p>
          <a:p>
            <a:pPr algn="l"/>
            <a:r>
              <a:rPr lang="en-US" altLang="ja-JP" sz="1800" kern="0" dirty="0">
                <a:latin typeface="Fujitsu Sans" panose="020B0404060202020204" pitchFamily="34" charset="0"/>
                <a:ea typeface="Meiryo UI" panose="020B0604030504040204" pitchFamily="50" charset="-128"/>
              </a:rPr>
              <a:t>  enabled: yes</a:t>
            </a:r>
          </a:p>
          <a:p>
            <a:pPr algn="l"/>
            <a:r>
              <a:rPr lang="en-US" altLang="ja-JP" sz="1800" kern="0" dirty="0">
                <a:latin typeface="Fujitsu Sans" panose="020B0404060202020204" pitchFamily="34" charset="0"/>
                <a:ea typeface="Meiryo UI" panose="020B0604030504040204" pitchFamily="50" charset="-128"/>
              </a:rPr>
              <a:t>  notes:</a:t>
            </a:r>
          </a:p>
          <a:p>
            <a:pPr algn="l"/>
            <a:r>
              <a:rPr lang="en-US" altLang="ja-JP" sz="1800" kern="0" dirty="0">
                <a:latin typeface="Fujitsu Sans" panose="020B0404060202020204" pitchFamily="34" charset="0"/>
                <a:ea typeface="Meiryo UI" panose="020B0604030504040204" pitchFamily="50" charset="-128"/>
              </a:rPr>
              <a:t>    note1: </a:t>
            </a:r>
            <a:r>
              <a:rPr lang="en-US" altLang="ja-JP" sz="1800" kern="0" dirty="0" err="1">
                <a:latin typeface="Fujitsu Sans" panose="020B0404060202020204" pitchFamily="34" charset="0"/>
                <a:ea typeface="Meiryo UI" panose="020B0604030504040204" pitchFamily="50" charset="-128"/>
              </a:rPr>
              <a:t>hoge</a:t>
            </a:r>
            <a:endParaRPr lang="en-US" altLang="ja-JP" sz="1800" kern="0" dirty="0">
              <a:latin typeface="Fujitsu Sans" panose="020B0404060202020204" pitchFamily="34" charset="0"/>
              <a:ea typeface="Meiryo UI" panose="020B0604030504040204" pitchFamily="50" charset="-128"/>
            </a:endParaRPr>
          </a:p>
          <a:p>
            <a:pPr algn="l"/>
            <a:r>
              <a:rPr lang="en-US" altLang="ja-JP" sz="1800" kern="0" dirty="0">
                <a:latin typeface="Fujitsu Sans" panose="020B0404060202020204" pitchFamily="34" charset="0"/>
                <a:ea typeface="Meiryo UI" panose="020B0604030504040204" pitchFamily="50" charset="-128"/>
              </a:rPr>
              <a:t>    note2: </a:t>
            </a:r>
            <a:r>
              <a:rPr lang="en-US" altLang="ja-JP" sz="1800" kern="0" dirty="0" err="1">
                <a:latin typeface="Fujitsu Sans" panose="020B0404060202020204" pitchFamily="34" charset="0"/>
                <a:ea typeface="Meiryo UI" panose="020B0604030504040204" pitchFamily="50" charset="-128"/>
              </a:rPr>
              <a:t>hoge</a:t>
            </a:r>
            <a:endParaRPr lang="ja-JP" altLang="en-US" sz="1800" kern="0" dirty="0">
              <a:latin typeface="Fujitsu Sans" panose="020B0404060202020204" pitchFamily="34" charset="0"/>
              <a:ea typeface="Meiryo UI" panose="020B0604030504040204" pitchFamily="50" charset="-128"/>
            </a:endParaRPr>
          </a:p>
        </p:txBody>
      </p:sp>
      <p:sp>
        <p:nvSpPr>
          <p:cNvPr id="19" name="正方形/長方形 18">
            <a:extLst>
              <a:ext uri="{FF2B5EF4-FFF2-40B4-BE49-F238E27FC236}">
                <a16:creationId xmlns="" xmlns:a16="http://schemas.microsoft.com/office/drawing/2014/main" id="{873BAA83-42AA-43D6-8756-1B7BE2FA1095}"/>
              </a:ext>
            </a:extLst>
          </p:cNvPr>
          <p:cNvSpPr/>
          <p:nvPr/>
        </p:nvSpPr>
        <p:spPr bwMode="gray">
          <a:xfrm>
            <a:off x="4986072" y="2574381"/>
            <a:ext cx="2245468" cy="355810"/>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800" kern="0" dirty="0" smtClean="0">
                <a:solidFill>
                  <a:schemeClr val="bg1"/>
                </a:solidFill>
                <a:latin typeface="Fujitsu Sans" panose="020B0404060202020204" pitchFamily="34" charset="0"/>
                <a:ea typeface="Meiryo UI" panose="020B0604030504040204" pitchFamily="50" charset="-128"/>
              </a:rPr>
              <a:t>In JSON?</a:t>
            </a:r>
            <a:endParaRPr lang="en-US" altLang="ja-JP" sz="1800" kern="0" dirty="0">
              <a:solidFill>
                <a:schemeClr val="bg1"/>
              </a:solidFill>
              <a:latin typeface="Fujitsu Sans" panose="020B0404060202020204" pitchFamily="34" charset="0"/>
              <a:ea typeface="Meiryo UI" panose="020B0604030504040204" pitchFamily="50" charset="-128"/>
            </a:endParaRPr>
          </a:p>
        </p:txBody>
      </p:sp>
      <p:sp>
        <p:nvSpPr>
          <p:cNvPr id="20" name="正方形/長方形 19">
            <a:extLst>
              <a:ext uri="{FF2B5EF4-FFF2-40B4-BE49-F238E27FC236}">
                <a16:creationId xmlns="" xmlns:a16="http://schemas.microsoft.com/office/drawing/2014/main" id="{78FB52F2-43CD-4DC2-9754-E553E3B9CB7F}"/>
              </a:ext>
            </a:extLst>
          </p:cNvPr>
          <p:cNvSpPr/>
          <p:nvPr/>
        </p:nvSpPr>
        <p:spPr bwMode="gray">
          <a:xfrm>
            <a:off x="4986072" y="2930190"/>
            <a:ext cx="4460714" cy="3555017"/>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lang="en-US" altLang="ja-JP" sz="1800" kern="0" dirty="0">
                <a:latin typeface="Fujitsu Sans" panose="020B0404060202020204" pitchFamily="34" charset="0"/>
                <a:ea typeface="Meiryo UI" panose="020B0604030504040204" pitchFamily="50" charset="-128"/>
              </a:rPr>
              <a:t>{</a:t>
            </a:r>
          </a:p>
          <a:p>
            <a:pPr algn="l"/>
            <a:r>
              <a:rPr lang="en-US" altLang="ja-JP" sz="1800" kern="0" dirty="0">
                <a:latin typeface="Fujitsu Sans" panose="020B0404060202020204" pitchFamily="34" charset="0"/>
                <a:ea typeface="Meiryo UI" panose="020B0604030504040204" pitchFamily="50" charset="-128"/>
              </a:rPr>
              <a:t>  "name": "</a:t>
            </a:r>
            <a:r>
              <a:rPr lang="en-US" altLang="ja-JP" sz="1800" kern="0" dirty="0" err="1">
                <a:latin typeface="Fujitsu Sans" panose="020B0404060202020204" pitchFamily="34" charset="0"/>
                <a:ea typeface="Meiryo UI" panose="020B0604030504040204" pitchFamily="50" charset="-128"/>
              </a:rPr>
              <a:t>httpd</a:t>
            </a:r>
            <a:r>
              <a:rPr lang="en-US" altLang="ja-JP" sz="1800" kern="0" dirty="0">
                <a:latin typeface="Fujitsu Sans" panose="020B0404060202020204" pitchFamily="34" charset="0"/>
                <a:ea typeface="Meiryo UI" panose="020B0604030504040204" pitchFamily="50" charset="-128"/>
              </a:rPr>
              <a:t> service started",</a:t>
            </a:r>
          </a:p>
          <a:p>
            <a:pPr algn="l"/>
            <a:r>
              <a:rPr lang="en-US" altLang="ja-JP" sz="1800" kern="0" dirty="0">
                <a:latin typeface="Fujitsu Sans" panose="020B0404060202020204" pitchFamily="34" charset="0"/>
                <a:ea typeface="Meiryo UI" panose="020B0604030504040204" pitchFamily="50" charset="-128"/>
              </a:rPr>
              <a:t>  "service": {</a:t>
            </a:r>
          </a:p>
          <a:p>
            <a:pPr algn="l"/>
            <a:r>
              <a:rPr lang="en-US" altLang="ja-JP" sz="1800" kern="0" dirty="0">
                <a:latin typeface="Fujitsu Sans" panose="020B0404060202020204" pitchFamily="34" charset="0"/>
                <a:ea typeface="Meiryo UI" panose="020B0604030504040204" pitchFamily="50" charset="-128"/>
              </a:rPr>
              <a:t>    "name": "</a:t>
            </a:r>
            <a:r>
              <a:rPr lang="en-US" altLang="ja-JP" sz="1800" kern="0" dirty="0" err="1">
                <a:latin typeface="Fujitsu Sans" panose="020B0404060202020204" pitchFamily="34" charset="0"/>
                <a:ea typeface="Meiryo UI" panose="020B0604030504040204" pitchFamily="50" charset="-128"/>
              </a:rPr>
              <a:t>httpd</a:t>
            </a:r>
            <a:r>
              <a:rPr lang="en-US" altLang="ja-JP" sz="1800" kern="0" dirty="0">
                <a:latin typeface="Fujitsu Sans" panose="020B0404060202020204" pitchFamily="34" charset="0"/>
                <a:ea typeface="Meiryo UI" panose="020B0604030504040204" pitchFamily="50" charset="-128"/>
              </a:rPr>
              <a:t>",</a:t>
            </a:r>
          </a:p>
          <a:p>
            <a:pPr algn="l"/>
            <a:r>
              <a:rPr lang="en-US" altLang="ja-JP" sz="1800" kern="0" dirty="0">
                <a:latin typeface="Fujitsu Sans" panose="020B0404060202020204" pitchFamily="34" charset="0"/>
                <a:ea typeface="Meiryo UI" panose="020B0604030504040204" pitchFamily="50" charset="-128"/>
              </a:rPr>
              <a:t>    "state": "started",</a:t>
            </a:r>
          </a:p>
          <a:p>
            <a:pPr algn="l"/>
            <a:r>
              <a:rPr lang="en-US" altLang="ja-JP" sz="1800" kern="0" dirty="0">
                <a:latin typeface="Fujitsu Sans" panose="020B0404060202020204" pitchFamily="34" charset="0"/>
                <a:ea typeface="Meiryo UI" panose="020B0604030504040204" pitchFamily="50" charset="-128"/>
              </a:rPr>
              <a:t>    "enabled": true,</a:t>
            </a:r>
          </a:p>
          <a:p>
            <a:pPr algn="l"/>
            <a:r>
              <a:rPr lang="en-US" altLang="ja-JP" sz="1800" kern="0" dirty="0">
                <a:latin typeface="Fujitsu Sans" panose="020B0404060202020204" pitchFamily="34" charset="0"/>
                <a:ea typeface="Meiryo UI" panose="020B0604030504040204" pitchFamily="50" charset="-128"/>
              </a:rPr>
              <a:t>    "notes": {</a:t>
            </a:r>
          </a:p>
          <a:p>
            <a:pPr algn="l"/>
            <a:r>
              <a:rPr lang="en-US" altLang="ja-JP" sz="1800" kern="0" dirty="0">
                <a:latin typeface="Fujitsu Sans" panose="020B0404060202020204" pitchFamily="34" charset="0"/>
                <a:ea typeface="Meiryo UI" panose="020B0604030504040204" pitchFamily="50" charset="-128"/>
              </a:rPr>
              <a:t>      "note1": "</a:t>
            </a:r>
            <a:r>
              <a:rPr lang="en-US" altLang="ja-JP" sz="1800" kern="0" dirty="0" err="1">
                <a:latin typeface="Fujitsu Sans" panose="020B0404060202020204" pitchFamily="34" charset="0"/>
                <a:ea typeface="Meiryo UI" panose="020B0604030504040204" pitchFamily="50" charset="-128"/>
              </a:rPr>
              <a:t>hoge</a:t>
            </a:r>
            <a:r>
              <a:rPr lang="en-US" altLang="ja-JP" sz="1800" kern="0" dirty="0">
                <a:latin typeface="Fujitsu Sans" panose="020B0404060202020204" pitchFamily="34" charset="0"/>
                <a:ea typeface="Meiryo UI" panose="020B0604030504040204" pitchFamily="50" charset="-128"/>
              </a:rPr>
              <a:t>",</a:t>
            </a:r>
          </a:p>
          <a:p>
            <a:pPr algn="l"/>
            <a:r>
              <a:rPr lang="en-US" altLang="ja-JP" sz="1800" kern="0" dirty="0">
                <a:latin typeface="Fujitsu Sans" panose="020B0404060202020204" pitchFamily="34" charset="0"/>
                <a:ea typeface="Meiryo UI" panose="020B0604030504040204" pitchFamily="50" charset="-128"/>
              </a:rPr>
              <a:t>      "note2": "</a:t>
            </a:r>
            <a:r>
              <a:rPr lang="en-US" altLang="ja-JP" sz="1800" kern="0" dirty="0" err="1">
                <a:latin typeface="Fujitsu Sans" panose="020B0404060202020204" pitchFamily="34" charset="0"/>
                <a:ea typeface="Meiryo UI" panose="020B0604030504040204" pitchFamily="50" charset="-128"/>
              </a:rPr>
              <a:t>hoge</a:t>
            </a:r>
            <a:r>
              <a:rPr lang="en-US" altLang="ja-JP" sz="1800" kern="0" dirty="0">
                <a:latin typeface="Fujitsu Sans" panose="020B0404060202020204" pitchFamily="34" charset="0"/>
                <a:ea typeface="Meiryo UI" panose="020B0604030504040204" pitchFamily="50" charset="-128"/>
              </a:rPr>
              <a:t>"</a:t>
            </a:r>
          </a:p>
          <a:p>
            <a:pPr algn="l"/>
            <a:r>
              <a:rPr lang="en-US" altLang="ja-JP" sz="1800" kern="0" dirty="0">
                <a:latin typeface="Fujitsu Sans" panose="020B0404060202020204" pitchFamily="34" charset="0"/>
                <a:ea typeface="Meiryo UI" panose="020B0604030504040204" pitchFamily="50" charset="-128"/>
              </a:rPr>
              <a:t>    }</a:t>
            </a:r>
          </a:p>
          <a:p>
            <a:pPr algn="l"/>
            <a:r>
              <a:rPr lang="en-US" altLang="ja-JP" sz="1800" kern="0" dirty="0">
                <a:latin typeface="Fujitsu Sans" panose="020B0404060202020204" pitchFamily="34" charset="0"/>
                <a:ea typeface="Meiryo UI" panose="020B0604030504040204" pitchFamily="50" charset="-128"/>
              </a:rPr>
              <a:t>  }</a:t>
            </a:r>
          </a:p>
          <a:p>
            <a:pPr algn="l"/>
            <a:r>
              <a:rPr lang="en-US" altLang="ja-JP" sz="1800" kern="0" dirty="0">
                <a:latin typeface="Fujitsu Sans" panose="020B0404060202020204" pitchFamily="34" charset="0"/>
                <a:ea typeface="Meiryo UI" panose="020B0604030504040204" pitchFamily="50" charset="-128"/>
              </a:rPr>
              <a:t>}</a:t>
            </a:r>
            <a:endParaRPr lang="ja-JP" altLang="en-US" sz="1800" kern="0" dirty="0">
              <a:latin typeface="Fujitsu Sans" panose="020B0404060202020204" pitchFamily="34" charset="0"/>
              <a:ea typeface="Meiryo UI" panose="020B0604030504040204" pitchFamily="50" charset="-128"/>
            </a:endParaRPr>
          </a:p>
        </p:txBody>
      </p:sp>
      <p:sp>
        <p:nvSpPr>
          <p:cNvPr id="7" name="スライド番号プレースホルダー 6"/>
          <p:cNvSpPr>
            <a:spLocks noGrp="1"/>
          </p:cNvSpPr>
          <p:nvPr>
            <p:ph type="sldNum" sz="quarter" idx="10"/>
          </p:nvPr>
        </p:nvSpPr>
        <p:spPr/>
        <p:txBody>
          <a:bodyPr/>
          <a:lstStyle/>
          <a:p>
            <a:r>
              <a:rPr lang="en-US" altLang="ja-JP" smtClean="0"/>
              <a:t>PAGE    </a:t>
            </a:r>
            <a:fld id="{08DF107D-060D-43D3-997D-8A34C269D30F}" type="slidenum">
              <a:rPr lang="en-US" altLang="ja-JP" smtClean="0"/>
              <a:pPr/>
              <a:t>44</a:t>
            </a:fld>
            <a:endParaRPr lang="en-US" altLang="ja-JP" dirty="0"/>
          </a:p>
        </p:txBody>
      </p:sp>
    </p:spTree>
    <p:extLst>
      <p:ext uri="{BB962C8B-B14F-4D97-AF65-F5344CB8AC3E}">
        <p14:creationId xmlns:p14="http://schemas.microsoft.com/office/powerpoint/2010/main" val="6024585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smtClean="0"/>
              <a:t>A Look </a:t>
            </a:r>
            <a:r>
              <a:rPr lang="en-US" altLang="ja-JP" sz="2400" dirty="0"/>
              <a:t>on YAML Writing </a:t>
            </a:r>
            <a:r>
              <a:rPr lang="en-US" altLang="ja-JP" sz="2400" dirty="0" smtClean="0"/>
              <a:t>prior to Playbook</a:t>
            </a:r>
            <a:endParaRPr lang="ja-JP" altLang="en-US" sz="2400"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Basics in Writing Various Files</a:t>
            </a:r>
          </a:p>
        </p:txBody>
      </p:sp>
      <p:sp>
        <p:nvSpPr>
          <p:cNvPr id="16" name="正方形/長方形 15">
            <a:extLst>
              <a:ext uri="{FF2B5EF4-FFF2-40B4-BE49-F238E27FC236}">
                <a16:creationId xmlns="" xmlns:a16="http://schemas.microsoft.com/office/drawing/2014/main" id="{9B8EAA3B-8777-43E7-9A7C-EB659CE4F72B}"/>
              </a:ext>
            </a:extLst>
          </p:cNvPr>
          <p:cNvSpPr/>
          <p:nvPr/>
        </p:nvSpPr>
        <p:spPr bwMode="gray">
          <a:xfrm>
            <a:off x="170935" y="993953"/>
            <a:ext cx="9295364" cy="576751"/>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mj-lt"/>
                <a:ea typeface="Meiryo UI" panose="020B0604030504040204" pitchFamily="50" charset="-128"/>
              </a:rPr>
              <a:t>Combination of Sequence &amp; Mapping</a:t>
            </a:r>
            <a:endParaRPr lang="ja-JP" altLang="en-US" sz="2800" b="1" kern="0" dirty="0">
              <a:solidFill>
                <a:schemeClr val="bg1"/>
              </a:solidFill>
              <a:latin typeface="+mj-lt"/>
              <a:ea typeface="Meiryo UI" panose="020B0604030504040204" pitchFamily="50" charset="-128"/>
            </a:endParaRPr>
          </a:p>
        </p:txBody>
      </p:sp>
      <p:sp>
        <p:nvSpPr>
          <p:cNvPr id="17" name="正方形/長方形 16">
            <a:extLst>
              <a:ext uri="{FF2B5EF4-FFF2-40B4-BE49-F238E27FC236}">
                <a16:creationId xmlns="" xmlns:a16="http://schemas.microsoft.com/office/drawing/2014/main" id="{873BAA83-42AA-43D6-8756-1B7BE2FA1095}"/>
              </a:ext>
            </a:extLst>
          </p:cNvPr>
          <p:cNvSpPr/>
          <p:nvPr/>
        </p:nvSpPr>
        <p:spPr bwMode="gray">
          <a:xfrm>
            <a:off x="525867" y="1659961"/>
            <a:ext cx="2245468" cy="355810"/>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800" kern="0" dirty="0">
                <a:solidFill>
                  <a:schemeClr val="bg1"/>
                </a:solidFill>
                <a:latin typeface="Fujitsu Sans" panose="020B0404060202020204" pitchFamily="34" charset="0"/>
                <a:ea typeface="Meiryo UI" panose="020B0604030504040204" pitchFamily="50" charset="-128"/>
              </a:rPr>
              <a:t>YAML</a:t>
            </a:r>
          </a:p>
        </p:txBody>
      </p:sp>
      <p:sp>
        <p:nvSpPr>
          <p:cNvPr id="18" name="正方形/長方形 17">
            <a:extLst>
              <a:ext uri="{FF2B5EF4-FFF2-40B4-BE49-F238E27FC236}">
                <a16:creationId xmlns="" xmlns:a16="http://schemas.microsoft.com/office/drawing/2014/main" id="{78FB52F2-43CD-4DC2-9754-E553E3B9CB7F}"/>
              </a:ext>
            </a:extLst>
          </p:cNvPr>
          <p:cNvSpPr/>
          <p:nvPr/>
        </p:nvSpPr>
        <p:spPr bwMode="gray">
          <a:xfrm>
            <a:off x="525614" y="2015771"/>
            <a:ext cx="4102658" cy="2795380"/>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lang="en-US" altLang="ja-JP" sz="1800" kern="0" dirty="0">
                <a:latin typeface="Fujitsu Sans" panose="020B0404060202020204" pitchFamily="34" charset="0"/>
                <a:ea typeface="Meiryo UI" panose="020B0604030504040204" pitchFamily="50" charset="-128"/>
              </a:rPr>
              <a:t>- name: apache24 installed</a:t>
            </a:r>
          </a:p>
          <a:p>
            <a:pPr algn="l"/>
            <a:r>
              <a:rPr lang="en-US" altLang="ja-JP" sz="1800" kern="0" dirty="0">
                <a:latin typeface="Fujitsu Sans" panose="020B0404060202020204" pitchFamily="34" charset="0"/>
                <a:ea typeface="Meiryo UI" panose="020B0604030504040204" pitchFamily="50" charset="-128"/>
              </a:rPr>
              <a:t>  yum:</a:t>
            </a:r>
          </a:p>
          <a:p>
            <a:pPr algn="l"/>
            <a:r>
              <a:rPr lang="en-US" altLang="ja-JP" sz="1800" kern="0" dirty="0">
                <a:latin typeface="Fujitsu Sans" panose="020B0404060202020204" pitchFamily="34" charset="0"/>
                <a:ea typeface="Meiryo UI" panose="020B0604030504040204" pitchFamily="50" charset="-128"/>
              </a:rPr>
              <a:t>    name: httpd24</a:t>
            </a:r>
          </a:p>
          <a:p>
            <a:pPr algn="l"/>
            <a:r>
              <a:rPr lang="en-US" altLang="ja-JP" sz="1800" kern="0" dirty="0">
                <a:latin typeface="Fujitsu Sans" panose="020B0404060202020204" pitchFamily="34" charset="0"/>
                <a:ea typeface="Meiryo UI" panose="020B0604030504040204" pitchFamily="50" charset="-128"/>
              </a:rPr>
              <a:t>- name: </a:t>
            </a:r>
            <a:r>
              <a:rPr lang="en-US" altLang="ja-JP" sz="1800" kern="0" dirty="0" err="1">
                <a:latin typeface="Fujitsu Sans" panose="020B0404060202020204" pitchFamily="34" charset="0"/>
                <a:ea typeface="Meiryo UI" panose="020B0604030504040204" pitchFamily="50" charset="-128"/>
              </a:rPr>
              <a:t>httpd</a:t>
            </a:r>
            <a:r>
              <a:rPr lang="en-US" altLang="ja-JP" sz="1800" kern="0" dirty="0">
                <a:latin typeface="Fujitsu Sans" panose="020B0404060202020204" pitchFamily="34" charset="0"/>
                <a:ea typeface="Meiryo UI" panose="020B0604030504040204" pitchFamily="50" charset="-128"/>
              </a:rPr>
              <a:t> service started</a:t>
            </a:r>
          </a:p>
          <a:p>
            <a:pPr algn="l"/>
            <a:r>
              <a:rPr lang="en-US" altLang="ja-JP" sz="1800" kern="0" dirty="0">
                <a:latin typeface="Fujitsu Sans" panose="020B0404060202020204" pitchFamily="34" charset="0"/>
                <a:ea typeface="Meiryo UI" panose="020B0604030504040204" pitchFamily="50" charset="-128"/>
              </a:rPr>
              <a:t>  service:</a:t>
            </a:r>
          </a:p>
          <a:p>
            <a:pPr algn="l"/>
            <a:r>
              <a:rPr lang="en-US" altLang="ja-JP" sz="1800" kern="0" dirty="0">
                <a:latin typeface="Fujitsu Sans" panose="020B0404060202020204" pitchFamily="34" charset="0"/>
                <a:ea typeface="Meiryo UI" panose="020B0604030504040204" pitchFamily="50" charset="-128"/>
              </a:rPr>
              <a:t>    name: </a:t>
            </a:r>
            <a:r>
              <a:rPr lang="en-US" altLang="ja-JP" sz="1800" kern="0" dirty="0" err="1">
                <a:latin typeface="Fujitsu Sans" panose="020B0404060202020204" pitchFamily="34" charset="0"/>
                <a:ea typeface="Meiryo UI" panose="020B0604030504040204" pitchFamily="50" charset="-128"/>
              </a:rPr>
              <a:t>httpd</a:t>
            </a:r>
            <a:endParaRPr lang="en-US" altLang="ja-JP" sz="1800" kern="0" dirty="0">
              <a:latin typeface="Fujitsu Sans" panose="020B0404060202020204" pitchFamily="34" charset="0"/>
              <a:ea typeface="Meiryo UI" panose="020B0604030504040204" pitchFamily="50" charset="-128"/>
            </a:endParaRPr>
          </a:p>
          <a:p>
            <a:pPr algn="l"/>
            <a:r>
              <a:rPr lang="en-US" altLang="ja-JP" sz="1800" kern="0" dirty="0">
                <a:latin typeface="Fujitsu Sans" panose="020B0404060202020204" pitchFamily="34" charset="0"/>
                <a:ea typeface="Meiryo UI" panose="020B0604030504040204" pitchFamily="50" charset="-128"/>
              </a:rPr>
              <a:t>    state: started</a:t>
            </a:r>
          </a:p>
          <a:p>
            <a:pPr algn="l"/>
            <a:r>
              <a:rPr lang="en-US" altLang="ja-JP" sz="1800" kern="0" dirty="0">
                <a:latin typeface="Fujitsu Sans" panose="020B0404060202020204" pitchFamily="34" charset="0"/>
                <a:ea typeface="Meiryo UI" panose="020B0604030504040204" pitchFamily="50" charset="-128"/>
              </a:rPr>
              <a:t>    enabled: yes</a:t>
            </a:r>
            <a:endParaRPr lang="ja-JP" altLang="en-US" sz="1800" kern="0" dirty="0">
              <a:latin typeface="Fujitsu Sans" panose="020B0404060202020204" pitchFamily="34" charset="0"/>
              <a:ea typeface="Meiryo UI" panose="020B0604030504040204" pitchFamily="50" charset="-128"/>
            </a:endParaRPr>
          </a:p>
        </p:txBody>
      </p:sp>
      <p:sp>
        <p:nvSpPr>
          <p:cNvPr id="19" name="正方形/長方形 18">
            <a:extLst>
              <a:ext uri="{FF2B5EF4-FFF2-40B4-BE49-F238E27FC236}">
                <a16:creationId xmlns="" xmlns:a16="http://schemas.microsoft.com/office/drawing/2014/main" id="{873BAA83-42AA-43D6-8756-1B7BE2FA1095}"/>
              </a:ext>
            </a:extLst>
          </p:cNvPr>
          <p:cNvSpPr/>
          <p:nvPr/>
        </p:nvSpPr>
        <p:spPr bwMode="gray">
          <a:xfrm>
            <a:off x="4986072" y="1659961"/>
            <a:ext cx="2245468" cy="355810"/>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800" kern="0" dirty="0" smtClean="0">
                <a:solidFill>
                  <a:schemeClr val="bg1"/>
                </a:solidFill>
                <a:latin typeface="Fujitsu Sans" panose="020B0404060202020204" pitchFamily="34" charset="0"/>
                <a:ea typeface="Meiryo UI" panose="020B0604030504040204" pitchFamily="50" charset="-128"/>
              </a:rPr>
              <a:t>In JSON?</a:t>
            </a:r>
            <a:endParaRPr lang="en-US" altLang="ja-JP" sz="1800" kern="0" dirty="0">
              <a:solidFill>
                <a:schemeClr val="bg1"/>
              </a:solidFill>
              <a:latin typeface="Fujitsu Sans" panose="020B0404060202020204" pitchFamily="34" charset="0"/>
              <a:ea typeface="Meiryo UI" panose="020B0604030504040204" pitchFamily="50" charset="-128"/>
            </a:endParaRPr>
          </a:p>
        </p:txBody>
      </p:sp>
      <p:sp>
        <p:nvSpPr>
          <p:cNvPr id="20" name="正方形/長方形 19">
            <a:extLst>
              <a:ext uri="{FF2B5EF4-FFF2-40B4-BE49-F238E27FC236}">
                <a16:creationId xmlns="" xmlns:a16="http://schemas.microsoft.com/office/drawing/2014/main" id="{78FB52F2-43CD-4DC2-9754-E553E3B9CB7F}"/>
              </a:ext>
            </a:extLst>
          </p:cNvPr>
          <p:cNvSpPr/>
          <p:nvPr/>
        </p:nvSpPr>
        <p:spPr bwMode="gray">
          <a:xfrm>
            <a:off x="4986072" y="2015771"/>
            <a:ext cx="4460714" cy="4567907"/>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lang="en-US" altLang="ja-JP" sz="1800" kern="0" dirty="0">
                <a:latin typeface="Fujitsu Sans" panose="020B0404060202020204" pitchFamily="34" charset="0"/>
                <a:ea typeface="Meiryo UI" panose="020B0604030504040204" pitchFamily="50" charset="-128"/>
              </a:rPr>
              <a:t>[</a:t>
            </a:r>
          </a:p>
          <a:p>
            <a:pPr algn="l"/>
            <a:r>
              <a:rPr lang="en-US" altLang="ja-JP" sz="1800" kern="0" dirty="0">
                <a:latin typeface="Fujitsu Sans" panose="020B0404060202020204" pitchFamily="34" charset="0"/>
                <a:ea typeface="Meiryo UI" panose="020B0604030504040204" pitchFamily="50" charset="-128"/>
              </a:rPr>
              <a:t>  {</a:t>
            </a:r>
          </a:p>
          <a:p>
            <a:pPr algn="l"/>
            <a:r>
              <a:rPr lang="en-US" altLang="ja-JP" sz="1800" kern="0" dirty="0">
                <a:latin typeface="Fujitsu Sans" panose="020B0404060202020204" pitchFamily="34" charset="0"/>
                <a:ea typeface="Meiryo UI" panose="020B0604030504040204" pitchFamily="50" charset="-128"/>
              </a:rPr>
              <a:t>    "name": "apache24 installed",</a:t>
            </a:r>
          </a:p>
          <a:p>
            <a:pPr algn="l"/>
            <a:r>
              <a:rPr lang="en-US" altLang="ja-JP" sz="1800" kern="0" dirty="0">
                <a:latin typeface="Fujitsu Sans" panose="020B0404060202020204" pitchFamily="34" charset="0"/>
                <a:ea typeface="Meiryo UI" panose="020B0604030504040204" pitchFamily="50" charset="-128"/>
              </a:rPr>
              <a:t>    "yum": {</a:t>
            </a:r>
          </a:p>
          <a:p>
            <a:pPr algn="l"/>
            <a:r>
              <a:rPr lang="en-US" altLang="ja-JP" sz="1800" kern="0" dirty="0">
                <a:latin typeface="Fujitsu Sans" panose="020B0404060202020204" pitchFamily="34" charset="0"/>
                <a:ea typeface="Meiryo UI" panose="020B0604030504040204" pitchFamily="50" charset="-128"/>
              </a:rPr>
              <a:t>      "name": "httpd24"</a:t>
            </a:r>
          </a:p>
          <a:p>
            <a:pPr algn="l"/>
            <a:r>
              <a:rPr lang="en-US" altLang="ja-JP" sz="1800" kern="0" dirty="0">
                <a:latin typeface="Fujitsu Sans" panose="020B0404060202020204" pitchFamily="34" charset="0"/>
                <a:ea typeface="Meiryo UI" panose="020B0604030504040204" pitchFamily="50" charset="-128"/>
              </a:rPr>
              <a:t>    }</a:t>
            </a:r>
          </a:p>
          <a:p>
            <a:pPr algn="l"/>
            <a:r>
              <a:rPr lang="en-US" altLang="ja-JP" sz="1800" kern="0" dirty="0">
                <a:latin typeface="Fujitsu Sans" panose="020B0404060202020204" pitchFamily="34" charset="0"/>
                <a:ea typeface="Meiryo UI" panose="020B0604030504040204" pitchFamily="50" charset="-128"/>
              </a:rPr>
              <a:t>  },</a:t>
            </a:r>
          </a:p>
          <a:p>
            <a:pPr algn="l"/>
            <a:r>
              <a:rPr lang="en-US" altLang="ja-JP" sz="1800" kern="0" dirty="0">
                <a:latin typeface="Fujitsu Sans" panose="020B0404060202020204" pitchFamily="34" charset="0"/>
                <a:ea typeface="Meiryo UI" panose="020B0604030504040204" pitchFamily="50" charset="-128"/>
              </a:rPr>
              <a:t>  {</a:t>
            </a:r>
          </a:p>
          <a:p>
            <a:pPr algn="l"/>
            <a:r>
              <a:rPr lang="en-US" altLang="ja-JP" sz="1800" kern="0" dirty="0">
                <a:latin typeface="Fujitsu Sans" panose="020B0404060202020204" pitchFamily="34" charset="0"/>
                <a:ea typeface="Meiryo UI" panose="020B0604030504040204" pitchFamily="50" charset="-128"/>
              </a:rPr>
              <a:t>    "name": "</a:t>
            </a:r>
            <a:r>
              <a:rPr lang="en-US" altLang="ja-JP" sz="1800" kern="0" dirty="0" err="1">
                <a:latin typeface="Fujitsu Sans" panose="020B0404060202020204" pitchFamily="34" charset="0"/>
                <a:ea typeface="Meiryo UI" panose="020B0604030504040204" pitchFamily="50" charset="-128"/>
              </a:rPr>
              <a:t>httpd</a:t>
            </a:r>
            <a:r>
              <a:rPr lang="en-US" altLang="ja-JP" sz="1800" kern="0" dirty="0">
                <a:latin typeface="Fujitsu Sans" panose="020B0404060202020204" pitchFamily="34" charset="0"/>
                <a:ea typeface="Meiryo UI" panose="020B0604030504040204" pitchFamily="50" charset="-128"/>
              </a:rPr>
              <a:t> service started",</a:t>
            </a:r>
          </a:p>
          <a:p>
            <a:pPr algn="l"/>
            <a:r>
              <a:rPr lang="en-US" altLang="ja-JP" sz="1800" kern="0" dirty="0">
                <a:latin typeface="Fujitsu Sans" panose="020B0404060202020204" pitchFamily="34" charset="0"/>
                <a:ea typeface="Meiryo UI" panose="020B0604030504040204" pitchFamily="50" charset="-128"/>
              </a:rPr>
              <a:t>    "service": {</a:t>
            </a:r>
          </a:p>
          <a:p>
            <a:pPr algn="l"/>
            <a:r>
              <a:rPr lang="en-US" altLang="ja-JP" sz="1800" kern="0" dirty="0">
                <a:latin typeface="Fujitsu Sans" panose="020B0404060202020204" pitchFamily="34" charset="0"/>
                <a:ea typeface="Meiryo UI" panose="020B0604030504040204" pitchFamily="50" charset="-128"/>
              </a:rPr>
              <a:t>      "name": "</a:t>
            </a:r>
            <a:r>
              <a:rPr lang="en-US" altLang="ja-JP" sz="1800" kern="0" dirty="0" err="1">
                <a:latin typeface="Fujitsu Sans" panose="020B0404060202020204" pitchFamily="34" charset="0"/>
                <a:ea typeface="Meiryo UI" panose="020B0604030504040204" pitchFamily="50" charset="-128"/>
              </a:rPr>
              <a:t>httpd</a:t>
            </a:r>
            <a:r>
              <a:rPr lang="en-US" altLang="ja-JP" sz="1800" kern="0" dirty="0">
                <a:latin typeface="Fujitsu Sans" panose="020B0404060202020204" pitchFamily="34" charset="0"/>
                <a:ea typeface="Meiryo UI" panose="020B0604030504040204" pitchFamily="50" charset="-128"/>
              </a:rPr>
              <a:t>",</a:t>
            </a:r>
          </a:p>
          <a:p>
            <a:pPr algn="l"/>
            <a:r>
              <a:rPr lang="en-US" altLang="ja-JP" sz="1800" kern="0" dirty="0">
                <a:latin typeface="Fujitsu Sans" panose="020B0404060202020204" pitchFamily="34" charset="0"/>
                <a:ea typeface="Meiryo UI" panose="020B0604030504040204" pitchFamily="50" charset="-128"/>
              </a:rPr>
              <a:t>      "state": "started",</a:t>
            </a:r>
          </a:p>
          <a:p>
            <a:pPr algn="l"/>
            <a:r>
              <a:rPr lang="en-US" altLang="ja-JP" sz="1800" kern="0" dirty="0">
                <a:latin typeface="Fujitsu Sans" panose="020B0404060202020204" pitchFamily="34" charset="0"/>
                <a:ea typeface="Meiryo UI" panose="020B0604030504040204" pitchFamily="50" charset="-128"/>
              </a:rPr>
              <a:t>      "enabled": true</a:t>
            </a:r>
          </a:p>
          <a:p>
            <a:pPr algn="l"/>
            <a:r>
              <a:rPr lang="en-US" altLang="ja-JP" sz="1800" kern="0" dirty="0">
                <a:latin typeface="Fujitsu Sans" panose="020B0404060202020204" pitchFamily="34" charset="0"/>
                <a:ea typeface="Meiryo UI" panose="020B0604030504040204" pitchFamily="50" charset="-128"/>
              </a:rPr>
              <a:t>    }</a:t>
            </a:r>
          </a:p>
          <a:p>
            <a:pPr algn="l"/>
            <a:r>
              <a:rPr lang="en-US" altLang="ja-JP" sz="1800" kern="0" dirty="0">
                <a:latin typeface="Fujitsu Sans" panose="020B0404060202020204" pitchFamily="34" charset="0"/>
                <a:ea typeface="Meiryo UI" panose="020B0604030504040204" pitchFamily="50" charset="-128"/>
              </a:rPr>
              <a:t>  }</a:t>
            </a:r>
          </a:p>
          <a:p>
            <a:pPr algn="l"/>
            <a:r>
              <a:rPr lang="en-US" altLang="ja-JP" sz="1800" kern="0" dirty="0">
                <a:latin typeface="Fujitsu Sans" panose="020B0404060202020204" pitchFamily="34" charset="0"/>
                <a:ea typeface="Meiryo UI" panose="020B0604030504040204" pitchFamily="50" charset="-128"/>
              </a:rPr>
              <a:t>]</a:t>
            </a:r>
            <a:endParaRPr lang="ja-JP" altLang="en-US" sz="1800" kern="0" dirty="0">
              <a:latin typeface="Fujitsu Sans" panose="020B0404060202020204" pitchFamily="34" charset="0"/>
              <a:ea typeface="Meiryo UI" panose="020B0604030504040204" pitchFamily="50" charset="-128"/>
            </a:endParaRPr>
          </a:p>
        </p:txBody>
      </p:sp>
      <p:sp>
        <p:nvSpPr>
          <p:cNvPr id="3" name="正方形/長方形 2"/>
          <p:cNvSpPr/>
          <p:nvPr/>
        </p:nvSpPr>
        <p:spPr>
          <a:xfrm>
            <a:off x="525614" y="5432679"/>
            <a:ext cx="4102658" cy="1015663"/>
          </a:xfrm>
          <a:prstGeom prst="rect">
            <a:avLst/>
          </a:prstGeom>
        </p:spPr>
        <p:txBody>
          <a:bodyPr wrap="square">
            <a:spAutoFit/>
          </a:bodyPr>
          <a:lstStyle/>
          <a:p>
            <a:pPr algn="l"/>
            <a:r>
              <a:rPr lang="en-US" altLang="ja-JP" sz="1200" b="1" dirty="0" smtClean="0">
                <a:solidFill>
                  <a:schemeClr val="tx1"/>
                </a:solidFill>
                <a:latin typeface="+mj-lt"/>
              </a:rPr>
              <a:t>Helpful Link</a:t>
            </a:r>
            <a:endParaRPr lang="ja-JP" altLang="en-US" sz="1200" b="1" dirty="0">
              <a:solidFill>
                <a:schemeClr val="tx1"/>
              </a:solidFill>
              <a:latin typeface="+mj-lt"/>
            </a:endParaRPr>
          </a:p>
          <a:p>
            <a:pPr algn="l"/>
            <a:r>
              <a:rPr lang="en-US" altLang="ja-JP" sz="1200" b="1" dirty="0" smtClean="0">
                <a:solidFill>
                  <a:schemeClr val="tx1"/>
                </a:solidFill>
                <a:latin typeface="+mj-lt"/>
              </a:rPr>
              <a:t>Specification of  YAML format of the Ansible extension</a:t>
            </a:r>
          </a:p>
          <a:p>
            <a:pPr algn="l"/>
            <a:endParaRPr lang="ja-JP" altLang="en-US" sz="1200" b="1" dirty="0">
              <a:solidFill>
                <a:schemeClr val="tx1"/>
              </a:solidFill>
              <a:latin typeface="+mj-lt"/>
            </a:endParaRPr>
          </a:p>
          <a:p>
            <a:pPr algn="l"/>
            <a:r>
              <a:rPr lang="en-US" altLang="ja-JP" sz="1200" b="1" dirty="0" smtClean="0">
                <a:solidFill>
                  <a:schemeClr val="tx1"/>
                </a:solidFill>
                <a:latin typeface="+mj-lt"/>
              </a:rPr>
              <a:t>https</a:t>
            </a:r>
            <a:r>
              <a:rPr lang="en-US" altLang="ja-JP" sz="1200" b="1" dirty="0">
                <a:solidFill>
                  <a:schemeClr val="tx1"/>
                </a:solidFill>
                <a:latin typeface="+mj-lt"/>
              </a:rPr>
              <a:t>://docs.ansible.com/ansible/2.6/reference_appendices/YAMLSyntax.html#yaml-syntax</a:t>
            </a:r>
            <a:endParaRPr lang="ja-JP" altLang="en-US" sz="1200" dirty="0">
              <a:latin typeface="+mj-lt"/>
            </a:endParaRPr>
          </a:p>
        </p:txBody>
      </p:sp>
      <p:sp>
        <p:nvSpPr>
          <p:cNvPr id="8" name="スライド番号プレースホルダー 7"/>
          <p:cNvSpPr>
            <a:spLocks noGrp="1"/>
          </p:cNvSpPr>
          <p:nvPr>
            <p:ph type="sldNum" sz="quarter" idx="10"/>
          </p:nvPr>
        </p:nvSpPr>
        <p:spPr/>
        <p:txBody>
          <a:bodyPr/>
          <a:lstStyle/>
          <a:p>
            <a:r>
              <a:rPr lang="en-US" altLang="ja-JP" smtClean="0"/>
              <a:t>PAGE    </a:t>
            </a:r>
            <a:fld id="{08DF107D-060D-43D3-997D-8A34C269D30F}" type="slidenum">
              <a:rPr lang="en-US" altLang="ja-JP" smtClean="0"/>
              <a:pPr/>
              <a:t>45</a:t>
            </a:fld>
            <a:endParaRPr lang="en-US" altLang="ja-JP" dirty="0"/>
          </a:p>
        </p:txBody>
      </p:sp>
    </p:spTree>
    <p:extLst>
      <p:ext uri="{BB962C8B-B14F-4D97-AF65-F5344CB8AC3E}">
        <p14:creationId xmlns:p14="http://schemas.microsoft.com/office/powerpoint/2010/main" val="31916056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ー 6"/>
          <p:cNvSpPr>
            <a:spLocks noGrp="1"/>
          </p:cNvSpPr>
          <p:nvPr>
            <p:ph type="sldNum" sz="quarter" idx="10"/>
          </p:nvPr>
        </p:nvSpPr>
        <p:spPr/>
        <p:txBody>
          <a:bodyPr/>
          <a:lstStyle/>
          <a:p>
            <a:r>
              <a:rPr lang="en-US" altLang="ja-JP" smtClean="0"/>
              <a:t>PAGE    </a:t>
            </a:r>
            <a:fld id="{08DF107D-060D-43D3-997D-8A34C269D30F}" type="slidenum">
              <a:rPr lang="en-US" altLang="ja-JP" smtClean="0"/>
              <a:pPr/>
              <a:t>46</a:t>
            </a:fld>
            <a:endParaRPr lang="en-US" altLang="ja-JP" dirty="0"/>
          </a:p>
        </p:txBody>
      </p:sp>
      <p:sp>
        <p:nvSpPr>
          <p:cNvPr id="4" name="角丸四角形 3"/>
          <p:cNvSpPr/>
          <p:nvPr/>
        </p:nvSpPr>
        <p:spPr bwMode="gray">
          <a:xfrm>
            <a:off x="599607" y="2053652"/>
            <a:ext cx="8439462" cy="2098623"/>
          </a:xfrm>
          <a:prstGeom prst="round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4000" b="1" dirty="0" smtClean="0">
                <a:latin typeface="Fujitsu Sans" panose="020B0404060202020204" pitchFamily="34" charset="0"/>
                <a:ea typeface="Meiryo UI" panose="020B0604030504040204" pitchFamily="50" charset="-128"/>
              </a:rPr>
              <a:t>It’s time to get back to Playbook!!</a:t>
            </a:r>
            <a:endParaRPr kumimoji="1" lang="ja-JP" altLang="en-US" sz="4000" b="1" dirty="0" smtClean="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32836745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496274"/>
            <a:ext cx="4600575" cy="1536699"/>
          </a:xfrm>
        </p:spPr>
        <p:txBody>
          <a:bodyPr/>
          <a:lstStyle/>
          <a:p>
            <a:r>
              <a:rPr lang="en-US" altLang="ja-JP" sz="4000" b="1" dirty="0"/>
              <a:t>Basics in Writing Various Files</a:t>
            </a:r>
            <a:endParaRPr lang="en-US" altLang="ja-JP" sz="4000" dirty="0"/>
          </a:p>
        </p:txBody>
      </p:sp>
      <p:sp>
        <p:nvSpPr>
          <p:cNvPr id="3" name="テキスト プレースホルダー 2"/>
          <p:cNvSpPr>
            <a:spLocks noGrp="1"/>
          </p:cNvSpPr>
          <p:nvPr>
            <p:ph type="body" sz="quarter" idx="11"/>
          </p:nvPr>
        </p:nvSpPr>
        <p:spPr>
          <a:xfrm>
            <a:off x="5153026" y="2857214"/>
            <a:ext cx="4581526" cy="1536699"/>
          </a:xfrm>
        </p:spPr>
        <p:txBody>
          <a:bodyPr/>
          <a:lstStyle/>
          <a:p>
            <a:r>
              <a:rPr lang="en-US" altLang="ja-JP" b="1" dirty="0" smtClean="0"/>
              <a:t>Playbook</a:t>
            </a:r>
          </a:p>
        </p:txBody>
      </p:sp>
      <p:sp>
        <p:nvSpPr>
          <p:cNvPr id="5" name="Freeform 2907">
            <a:extLst>
              <a:ext uri="{FF2B5EF4-FFF2-40B4-BE49-F238E27FC236}">
                <a16:creationId xmlns="" xmlns:a16="http://schemas.microsoft.com/office/drawing/2014/main"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
        <p:nvSpPr>
          <p:cNvPr id="6" name="テキスト ボックス 5">
            <a:extLst>
              <a:ext uri="{FF2B5EF4-FFF2-40B4-BE49-F238E27FC236}">
                <a16:creationId xmlns="" xmlns:a16="http://schemas.microsoft.com/office/drawing/2014/main" id="{6FEE3E88-E120-40D5-86F5-3ECBAA5EF8A5}"/>
              </a:ext>
            </a:extLst>
          </p:cNvPr>
          <p:cNvSpPr txBox="1"/>
          <p:nvPr/>
        </p:nvSpPr>
        <p:spPr>
          <a:xfrm>
            <a:off x="342900" y="4125231"/>
            <a:ext cx="4134271" cy="2585323"/>
          </a:xfrm>
          <a:prstGeom prst="rect">
            <a:avLst/>
          </a:prstGeom>
          <a:solidFill>
            <a:schemeClr val="bg1"/>
          </a:solidFill>
          <a:effectLst>
            <a:innerShdw blurRad="63500" dist="50800" dir="13500000">
              <a:prstClr val="black">
                <a:alpha val="50000"/>
              </a:prstClr>
            </a:innerShdw>
          </a:effectLst>
        </p:spPr>
        <p:txBody>
          <a:bodyPr wrap="square" rtlCol="0">
            <a:spAutoFit/>
          </a:bodyPr>
          <a:lstStyle/>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Auto-deployment: Definition</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Infrastructure as Code</a:t>
            </a:r>
          </a:p>
          <a:p>
            <a:pPr marL="342900" indent="-342900" algn="l">
              <a:buFont typeface="+mj-lt"/>
              <a:buAutoNum type="arabicPeriod"/>
            </a:pPr>
            <a:r>
              <a:rPr lang="en-US" altLang="ja-JP" sz="1800" dirty="0" err="1">
                <a:latin typeface="Fujitsu Sans" panose="020B0404060202020204" pitchFamily="34" charset="0"/>
                <a:ea typeface="Meiryo UI" panose="020B0604030504040204" pitchFamily="50" charset="-128"/>
                <a:cs typeface="Meiryo UI" panose="020B0604030504040204" pitchFamily="50" charset="-128"/>
              </a:rPr>
              <a:t>QuickStart</a:t>
            </a:r>
            <a:r>
              <a:rPr lang="en-US" altLang="ja-JP" sz="1800" dirty="0">
                <a:latin typeface="Fujitsu Sans" panose="020B0404060202020204" pitchFamily="34" charset="0"/>
                <a:ea typeface="Meiryo UI" panose="020B0604030504040204" pitchFamily="50" charset="-128"/>
                <a:cs typeface="Meiryo UI" panose="020B0604030504040204" pitchFamily="50" charset="-128"/>
              </a:rPr>
              <a:t> (Easy Installation Guide)</a:t>
            </a:r>
          </a:p>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Basic Edition: Classic Example</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800" b="1" dirty="0">
                <a:latin typeface="Fujitsu Sans" panose="020B0404060202020204" pitchFamily="34" charset="0"/>
                <a:ea typeface="Meiryo UI" panose="020B0604030504040204" pitchFamily="50" charset="-128"/>
                <a:cs typeface="Meiryo UI" panose="020B0604030504040204" pitchFamily="50" charset="-128"/>
              </a:rPr>
              <a:t>Basics in Writing Various Files (Based on sample codes)</a:t>
            </a:r>
            <a:endParaRPr lang="ja-JP" altLang="en-US" sz="1800" b="1"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Practice Edition (Introducing Playbook Sample of each pattern)</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Introduction to Related Tools</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4165715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This time, it’s Playbook!</a:t>
            </a:r>
            <a:endParaRPr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Basics in Writing Various Files</a:t>
            </a:r>
          </a:p>
        </p:txBody>
      </p:sp>
      <p:sp>
        <p:nvSpPr>
          <p:cNvPr id="11" name="正方形/長方形 10">
            <a:extLst>
              <a:ext uri="{FF2B5EF4-FFF2-40B4-BE49-F238E27FC236}">
                <a16:creationId xmlns="" xmlns:a16="http://schemas.microsoft.com/office/drawing/2014/main" id="{150844AD-4FE2-4A52-A4A3-AA78CAEC4A85}"/>
              </a:ext>
            </a:extLst>
          </p:cNvPr>
          <p:cNvSpPr/>
          <p:nvPr/>
        </p:nvSpPr>
        <p:spPr bwMode="gray">
          <a:xfrm>
            <a:off x="170935" y="1556639"/>
            <a:ext cx="9295363" cy="1126600"/>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b="1" dirty="0" smtClean="0">
                <a:latin typeface="+mj-lt"/>
              </a:rPr>
              <a:t>File which describes the flow of the process to be executed at the target node side</a:t>
            </a:r>
            <a:r>
              <a:rPr lang="en-US" altLang="ja-JP" sz="1800" dirty="0" smtClean="0">
                <a:latin typeface="+mj-lt"/>
              </a:rPr>
              <a:t>.</a:t>
            </a:r>
            <a:endParaRPr lang="ja-JP" altLang="en-US" sz="1800" dirty="0">
              <a:latin typeface="+mj-lt"/>
            </a:endParaRPr>
          </a:p>
          <a:p>
            <a:pPr algn="l"/>
            <a:r>
              <a:rPr lang="en-US" altLang="ja-JP" sz="1800" dirty="0" smtClean="0">
                <a:latin typeface="+mj-lt"/>
              </a:rPr>
              <a:t>To say it more accurately, for each host and group defined in the inventory, it is an item where process clusters to be executed called Play are arranged as an array</a:t>
            </a:r>
            <a:r>
              <a:rPr lang="en-US" altLang="ja-JP" sz="1800" dirty="0">
                <a:latin typeface="+mj-lt"/>
              </a:rPr>
              <a:t>.</a:t>
            </a:r>
          </a:p>
        </p:txBody>
      </p:sp>
      <p:sp>
        <p:nvSpPr>
          <p:cNvPr id="16" name="正方形/長方形 15">
            <a:extLst>
              <a:ext uri="{FF2B5EF4-FFF2-40B4-BE49-F238E27FC236}">
                <a16:creationId xmlns="" xmlns:a16="http://schemas.microsoft.com/office/drawing/2014/main" id="{9B8EAA3B-8777-43E7-9A7C-EB659CE4F72B}"/>
              </a:ext>
            </a:extLst>
          </p:cNvPr>
          <p:cNvSpPr/>
          <p:nvPr/>
        </p:nvSpPr>
        <p:spPr bwMode="gray">
          <a:xfrm>
            <a:off x="170935" y="979885"/>
            <a:ext cx="9295364" cy="576751"/>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mj-lt"/>
                <a:ea typeface="Meiryo UI" panose="020B0604030504040204" pitchFamily="50" charset="-128"/>
              </a:rPr>
              <a:t>Playbook</a:t>
            </a:r>
            <a:endParaRPr lang="en-US" altLang="ja-JP" sz="2800" b="1" kern="0" dirty="0">
              <a:solidFill>
                <a:schemeClr val="bg1"/>
              </a:solidFill>
              <a:latin typeface="+mj-lt"/>
              <a:ea typeface="Meiryo UI" panose="020B0604030504040204" pitchFamily="50" charset="-128"/>
            </a:endParaRPr>
          </a:p>
        </p:txBody>
      </p:sp>
      <p:sp>
        <p:nvSpPr>
          <p:cNvPr id="7" name="スライド番号プレースホルダー 6"/>
          <p:cNvSpPr>
            <a:spLocks noGrp="1"/>
          </p:cNvSpPr>
          <p:nvPr>
            <p:ph type="sldNum" sz="quarter" idx="10"/>
          </p:nvPr>
        </p:nvSpPr>
        <p:spPr/>
        <p:txBody>
          <a:bodyPr/>
          <a:lstStyle/>
          <a:p>
            <a:r>
              <a:rPr lang="en-US" altLang="ja-JP" smtClean="0"/>
              <a:t>PAGE    </a:t>
            </a:r>
            <a:fld id="{08DF107D-060D-43D3-997D-8A34C269D30F}" type="slidenum">
              <a:rPr lang="en-US" altLang="ja-JP" smtClean="0"/>
              <a:pPr/>
              <a:t>48</a:t>
            </a:fld>
            <a:endParaRPr lang="en-US" altLang="ja-JP" dirty="0"/>
          </a:p>
        </p:txBody>
      </p:sp>
      <p:sp>
        <p:nvSpPr>
          <p:cNvPr id="3" name="正方形/長方形 2"/>
          <p:cNvSpPr/>
          <p:nvPr/>
        </p:nvSpPr>
        <p:spPr bwMode="gray">
          <a:xfrm>
            <a:off x="854439" y="3372787"/>
            <a:ext cx="7809876" cy="1963711"/>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3200" b="1" dirty="0" smtClean="0">
                <a:latin typeface="Fujitsu Sans" panose="020B0404060202020204" pitchFamily="34" charset="0"/>
                <a:ea typeface="Meiryo UI" panose="020B0604030504040204" pitchFamily="50" charset="-128"/>
              </a:rPr>
              <a:t>Main part of </a:t>
            </a:r>
            <a:r>
              <a:rPr kumimoji="1" lang="en-US" altLang="ja-JP" sz="3200" b="1" dirty="0" err="1" smtClean="0">
                <a:latin typeface="Fujitsu Sans" panose="020B0404060202020204" pitchFamily="34" charset="0"/>
                <a:ea typeface="Meiryo UI" panose="020B0604030504040204" pitchFamily="50" charset="-128"/>
              </a:rPr>
              <a:t>Ansible</a:t>
            </a:r>
            <a:r>
              <a:rPr kumimoji="1" lang="en-US" altLang="ja-JP" sz="3200" b="1" dirty="0" smtClean="0">
                <a:latin typeface="Fujitsu Sans" panose="020B0404060202020204" pitchFamily="34" charset="0"/>
                <a:ea typeface="Meiryo UI" panose="020B0604030504040204" pitchFamily="50" charset="-128"/>
              </a:rPr>
              <a:t> Scripts</a:t>
            </a:r>
            <a:endParaRPr kumimoji="1" lang="ja-JP" altLang="en-US" sz="3200" b="1" dirty="0" smtClean="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33498355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Chat Primer Agenda</a:t>
            </a:r>
            <a:endParaRPr kumimoji="1" lang="ja-JP" altLang="en-US" dirty="0"/>
          </a:p>
        </p:txBody>
      </p:sp>
      <p:sp>
        <p:nvSpPr>
          <p:cNvPr id="34" name="テキスト ボックス 33">
            <a:extLst>
              <a:ext uri="{FF2B5EF4-FFF2-40B4-BE49-F238E27FC236}">
                <a16:creationId xmlns="" xmlns:a16="http://schemas.microsoft.com/office/drawing/2014/main" id="{BB09656B-958A-4AFD-9F25-79213744E826}"/>
              </a:ext>
            </a:extLst>
          </p:cNvPr>
          <p:cNvSpPr txBox="1"/>
          <p:nvPr/>
        </p:nvSpPr>
        <p:spPr>
          <a:xfrm>
            <a:off x="348344" y="934434"/>
            <a:ext cx="9388864" cy="5632311"/>
          </a:xfrm>
          <a:prstGeom prst="rect">
            <a:avLst/>
          </a:prstGeom>
          <a:noFill/>
        </p:spPr>
        <p:txBody>
          <a:bodyPr wrap="square" rtlCol="0">
            <a:spAutoFit/>
          </a:bodyPr>
          <a:lstStyle/>
          <a:p>
            <a:pPr marL="342900" indent="-342900" algn="l">
              <a:buFont typeface="+mj-lt"/>
              <a:buAutoNum type="arabicPeriod"/>
            </a:pPr>
            <a:r>
              <a:rPr lang="en-US" altLang="ja-JP" sz="4000" dirty="0" smtClean="0">
                <a:latin typeface="Fujitsu Sans" panose="020B0404060202020204" pitchFamily="34" charset="0"/>
                <a:ea typeface="Meiryo UI" panose="020B0604030504040204" pitchFamily="50" charset="-128"/>
                <a:cs typeface="Meiryo UI" panose="020B0604030504040204" pitchFamily="50" charset="-128"/>
              </a:rPr>
              <a:t>Auto-deployment: Definition</a:t>
            </a:r>
            <a:endParaRPr lang="ja-JP" altLang="en-US" sz="40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4000" dirty="0">
                <a:latin typeface="Fujitsu Sans" panose="020B0404060202020204" pitchFamily="34" charset="0"/>
                <a:ea typeface="Meiryo UI" panose="020B0604030504040204" pitchFamily="50" charset="-128"/>
                <a:cs typeface="Meiryo UI" panose="020B0604030504040204" pitchFamily="50" charset="-128"/>
              </a:rPr>
              <a:t>Infrastructure as Code</a:t>
            </a:r>
          </a:p>
          <a:p>
            <a:pPr marL="342900" indent="-342900" algn="l">
              <a:buFont typeface="+mj-lt"/>
              <a:buAutoNum type="arabicPeriod"/>
            </a:pPr>
            <a:r>
              <a:rPr lang="en-US" altLang="ja-JP" sz="4000" dirty="0" err="1" smtClean="0">
                <a:latin typeface="Fujitsu Sans" panose="020B0404060202020204" pitchFamily="34" charset="0"/>
                <a:ea typeface="Meiryo UI" panose="020B0604030504040204" pitchFamily="50" charset="-128"/>
                <a:cs typeface="Meiryo UI" panose="020B0604030504040204" pitchFamily="50" charset="-128"/>
              </a:rPr>
              <a:t>QuickStart</a:t>
            </a:r>
            <a:r>
              <a:rPr lang="en-US" altLang="ja-JP" sz="4000" dirty="0" smtClean="0">
                <a:latin typeface="Fujitsu Sans" panose="020B0404060202020204" pitchFamily="34" charset="0"/>
                <a:ea typeface="Meiryo UI" panose="020B0604030504040204" pitchFamily="50" charset="-128"/>
                <a:cs typeface="Meiryo UI" panose="020B0604030504040204" pitchFamily="50" charset="-128"/>
              </a:rPr>
              <a:t> (Easy Installation Guide)</a:t>
            </a:r>
            <a:endParaRPr lang="en-US" altLang="ja-JP" sz="40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4000" dirty="0" smtClean="0">
                <a:latin typeface="Fujitsu Sans" panose="020B0404060202020204" pitchFamily="34" charset="0"/>
                <a:ea typeface="Meiryo UI" panose="020B0604030504040204" pitchFamily="50" charset="-128"/>
                <a:cs typeface="Meiryo UI" panose="020B0604030504040204" pitchFamily="50" charset="-128"/>
              </a:rPr>
              <a:t>Basic Edition: Classic Example</a:t>
            </a:r>
            <a:endParaRPr lang="ja-JP" altLang="en-US" sz="40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4000" dirty="0" smtClean="0">
                <a:latin typeface="Fujitsu Sans" panose="020B0404060202020204" pitchFamily="34" charset="0"/>
                <a:ea typeface="Meiryo UI" panose="020B0604030504040204" pitchFamily="50" charset="-128"/>
                <a:cs typeface="Meiryo UI" panose="020B0604030504040204" pitchFamily="50" charset="-128"/>
              </a:rPr>
              <a:t>Basics in Writing Various Files (Based on sample codes)</a:t>
            </a:r>
            <a:endParaRPr lang="ja-JP" altLang="en-US" sz="40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4000" dirty="0" smtClean="0">
                <a:latin typeface="Fujitsu Sans" panose="020B0404060202020204" pitchFamily="34" charset="0"/>
                <a:ea typeface="Meiryo UI" panose="020B0604030504040204" pitchFamily="50" charset="-128"/>
                <a:cs typeface="Meiryo UI" panose="020B0604030504040204" pitchFamily="50" charset="-128"/>
              </a:rPr>
              <a:t>Practice Edition (Introducing Playbook Sample of each pattern)</a:t>
            </a:r>
            <a:endParaRPr lang="ja-JP" altLang="en-US" sz="4000" dirty="0" smtClean="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4000" dirty="0" smtClean="0">
                <a:latin typeface="Fujitsu Sans" panose="020B0404060202020204" pitchFamily="34" charset="0"/>
                <a:ea typeface="Meiryo UI" panose="020B0604030504040204" pitchFamily="50" charset="-128"/>
                <a:cs typeface="Meiryo UI" panose="020B0604030504040204" pitchFamily="50" charset="-128"/>
              </a:rPr>
              <a:t>Introduction to Related Tools</a:t>
            </a:r>
            <a:endParaRPr kumimoji="1" lang="ja-JP" altLang="en-US" sz="40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0"/>
          </p:nvPr>
        </p:nvSpPr>
        <p:spPr/>
        <p:txBody>
          <a:bodyPr/>
          <a:lstStyle/>
          <a:p>
            <a:r>
              <a:rPr lang="en-US" altLang="ja-JP" smtClean="0"/>
              <a:t>PAGE    </a:t>
            </a:r>
            <a:fld id="{08DF107D-060D-43D3-997D-8A34C269D30F}" type="slidenum">
              <a:rPr lang="en-US" altLang="ja-JP" smtClean="0"/>
              <a:pPr/>
              <a:t>4</a:t>
            </a:fld>
            <a:endParaRPr lang="en-US" altLang="ja-JP" dirty="0"/>
          </a:p>
        </p:txBody>
      </p:sp>
    </p:spTree>
    <p:extLst>
      <p:ext uri="{BB962C8B-B14F-4D97-AF65-F5344CB8AC3E}">
        <p14:creationId xmlns:p14="http://schemas.microsoft.com/office/powerpoint/2010/main" val="41057358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This time, it’s Playbook!</a:t>
            </a:r>
            <a:endParaRPr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Basics in Writing Various Files</a:t>
            </a:r>
          </a:p>
        </p:txBody>
      </p:sp>
      <p:sp>
        <p:nvSpPr>
          <p:cNvPr id="18" name="正方形/長方形 17"/>
          <p:cNvSpPr/>
          <p:nvPr/>
        </p:nvSpPr>
        <p:spPr>
          <a:xfrm>
            <a:off x="213140" y="1054118"/>
            <a:ext cx="2179458" cy="307777"/>
          </a:xfrm>
          <a:prstGeom prst="rect">
            <a:avLst/>
          </a:prstGeom>
          <a:ln>
            <a:solidFill>
              <a:schemeClr val="tx1"/>
            </a:solidFill>
          </a:ln>
        </p:spPr>
        <p:txBody>
          <a:bodyPr wrap="square">
            <a:spAutoFit/>
          </a:bodyPr>
          <a:lstStyle/>
          <a:p>
            <a:pPr algn="l"/>
            <a:r>
              <a:rPr lang="en-US" altLang="ja-JP" b="1" dirty="0" smtClean="0">
                <a:latin typeface="+mj-lt"/>
              </a:rPr>
              <a:t>Playbook Sample</a:t>
            </a:r>
            <a:endParaRPr lang="ja-JP" altLang="en-US" b="1" dirty="0">
              <a:latin typeface="+mj-lt"/>
            </a:endParaRPr>
          </a:p>
        </p:txBody>
      </p:sp>
      <p:sp>
        <p:nvSpPr>
          <p:cNvPr id="17" name="正方形/長方形 16">
            <a:extLst>
              <a:ext uri="{FF2B5EF4-FFF2-40B4-BE49-F238E27FC236}">
                <a16:creationId xmlns="" xmlns:a16="http://schemas.microsoft.com/office/drawing/2014/main" id="{150844AD-4FE2-4A52-A4A3-AA78CAEC4A85}"/>
              </a:ext>
            </a:extLst>
          </p:cNvPr>
          <p:cNvSpPr/>
          <p:nvPr/>
        </p:nvSpPr>
        <p:spPr bwMode="gray">
          <a:xfrm>
            <a:off x="213139" y="1320549"/>
            <a:ext cx="4463792" cy="5206859"/>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dirty="0">
                <a:latin typeface="+mj-lt"/>
              </a:rPr>
              <a:t>--- # Playbook</a:t>
            </a:r>
          </a:p>
          <a:p>
            <a:pPr algn="l"/>
            <a:r>
              <a:rPr lang="en-US" altLang="ja-JP" dirty="0">
                <a:latin typeface="+mj-lt"/>
              </a:rPr>
              <a:t>- hosts: </a:t>
            </a:r>
            <a:r>
              <a:rPr lang="en-US" altLang="ja-JP" dirty="0" smtClean="0">
                <a:latin typeface="+mj-lt"/>
              </a:rPr>
              <a:t>webservers </a:t>
            </a:r>
            <a:endParaRPr lang="ja-JP" altLang="en-US" dirty="0" smtClean="0">
              <a:latin typeface="+mj-lt"/>
            </a:endParaRPr>
          </a:p>
          <a:p>
            <a:pPr algn="l"/>
            <a:r>
              <a:rPr lang="ja-JP" altLang="en-US" dirty="0" smtClean="0">
                <a:latin typeface="+mj-lt"/>
              </a:rPr>
              <a:t>  </a:t>
            </a:r>
            <a:r>
              <a:rPr lang="en-US" altLang="ja-JP" dirty="0" err="1" smtClean="0">
                <a:latin typeface="+mj-lt"/>
              </a:rPr>
              <a:t>remote_user</a:t>
            </a:r>
            <a:r>
              <a:rPr lang="en-US" altLang="ja-JP" dirty="0" smtClean="0">
                <a:latin typeface="+mj-lt"/>
              </a:rPr>
              <a:t>: root</a:t>
            </a:r>
            <a:br>
              <a:rPr lang="en-US" altLang="ja-JP" dirty="0" smtClean="0">
                <a:latin typeface="+mj-lt"/>
              </a:rPr>
            </a:br>
            <a:endParaRPr lang="en-US" altLang="ja-JP" dirty="0" smtClean="0">
              <a:latin typeface="+mj-lt"/>
            </a:endParaRPr>
          </a:p>
          <a:p>
            <a:pPr algn="l"/>
            <a:r>
              <a:rPr lang="en-US" altLang="ja-JP" dirty="0" smtClean="0">
                <a:latin typeface="+mj-lt"/>
              </a:rPr>
              <a:t>  </a:t>
            </a:r>
            <a:r>
              <a:rPr lang="en-US" altLang="ja-JP" dirty="0" err="1">
                <a:latin typeface="+mj-lt"/>
              </a:rPr>
              <a:t>vars</a:t>
            </a:r>
            <a:r>
              <a:rPr lang="en-US" altLang="ja-JP" dirty="0">
                <a:latin typeface="+mj-lt"/>
              </a:rPr>
              <a:t>:             </a:t>
            </a:r>
            <a:endParaRPr lang="ja-JP" altLang="en-US" dirty="0">
              <a:latin typeface="+mj-lt"/>
            </a:endParaRPr>
          </a:p>
          <a:p>
            <a:pPr algn="l"/>
            <a:r>
              <a:rPr lang="ja-JP" altLang="en-US" dirty="0">
                <a:latin typeface="+mj-lt"/>
              </a:rPr>
              <a:t>    </a:t>
            </a:r>
            <a:r>
              <a:rPr lang="en-US" altLang="ja-JP" dirty="0" err="1">
                <a:latin typeface="+mj-lt"/>
              </a:rPr>
              <a:t>http_port</a:t>
            </a:r>
            <a:r>
              <a:rPr lang="en-US" altLang="ja-JP" dirty="0">
                <a:latin typeface="+mj-lt"/>
              </a:rPr>
              <a:t>: 80</a:t>
            </a:r>
          </a:p>
          <a:p>
            <a:pPr algn="l"/>
            <a:r>
              <a:rPr lang="en-US" altLang="ja-JP" dirty="0">
                <a:latin typeface="+mj-lt"/>
              </a:rPr>
              <a:t>    </a:t>
            </a:r>
            <a:r>
              <a:rPr lang="en-US" altLang="ja-JP" dirty="0" err="1">
                <a:latin typeface="+mj-lt"/>
              </a:rPr>
              <a:t>max_clients</a:t>
            </a:r>
            <a:r>
              <a:rPr lang="en-US" altLang="ja-JP" dirty="0">
                <a:latin typeface="+mj-lt"/>
              </a:rPr>
              <a:t>: </a:t>
            </a:r>
            <a:r>
              <a:rPr lang="en-US" altLang="ja-JP" dirty="0" smtClean="0">
                <a:latin typeface="+mj-lt"/>
              </a:rPr>
              <a:t>200</a:t>
            </a:r>
            <a:br>
              <a:rPr lang="en-US" altLang="ja-JP" dirty="0" smtClean="0">
                <a:latin typeface="+mj-lt"/>
              </a:rPr>
            </a:br>
            <a:endParaRPr lang="en-US" altLang="ja-JP" dirty="0">
              <a:latin typeface="+mj-lt"/>
            </a:endParaRPr>
          </a:p>
          <a:p>
            <a:pPr algn="l"/>
            <a:r>
              <a:rPr lang="en-US" altLang="ja-JP" dirty="0">
                <a:latin typeface="+mj-lt"/>
              </a:rPr>
              <a:t>  </a:t>
            </a:r>
            <a:r>
              <a:rPr lang="en-US" altLang="ja-JP" dirty="0" smtClean="0">
                <a:latin typeface="+mj-lt"/>
              </a:rPr>
              <a:t>tasks</a:t>
            </a:r>
            <a:endParaRPr lang="ja-JP" altLang="en-US" dirty="0">
              <a:latin typeface="+mj-lt"/>
            </a:endParaRPr>
          </a:p>
          <a:p>
            <a:pPr algn="l"/>
            <a:r>
              <a:rPr lang="ja-JP" altLang="en-US" dirty="0">
                <a:latin typeface="+mj-lt"/>
              </a:rPr>
              <a:t>  </a:t>
            </a:r>
            <a:r>
              <a:rPr lang="en-US" altLang="ja-JP" dirty="0">
                <a:latin typeface="+mj-lt"/>
              </a:rPr>
              <a:t>- name: ensure apache is at the latest version</a:t>
            </a:r>
          </a:p>
          <a:p>
            <a:pPr algn="l"/>
            <a:r>
              <a:rPr lang="en-US" altLang="ja-JP" dirty="0">
                <a:latin typeface="+mj-lt"/>
              </a:rPr>
              <a:t>    yum:</a:t>
            </a:r>
          </a:p>
          <a:p>
            <a:pPr algn="l"/>
            <a:r>
              <a:rPr lang="en-US" altLang="ja-JP" dirty="0">
                <a:latin typeface="+mj-lt"/>
              </a:rPr>
              <a:t>      name: </a:t>
            </a:r>
            <a:r>
              <a:rPr lang="en-US" altLang="ja-JP" dirty="0" err="1">
                <a:latin typeface="+mj-lt"/>
              </a:rPr>
              <a:t>httpd</a:t>
            </a:r>
            <a:endParaRPr lang="en-US" altLang="ja-JP" dirty="0">
              <a:latin typeface="+mj-lt"/>
            </a:endParaRPr>
          </a:p>
          <a:p>
            <a:pPr algn="l"/>
            <a:r>
              <a:rPr lang="en-US" altLang="ja-JP" dirty="0">
                <a:latin typeface="+mj-lt"/>
              </a:rPr>
              <a:t>      state: latest</a:t>
            </a:r>
          </a:p>
          <a:p>
            <a:pPr algn="l"/>
            <a:r>
              <a:rPr lang="en-US" altLang="ja-JP" dirty="0">
                <a:latin typeface="+mj-lt"/>
              </a:rPr>
              <a:t>  - name: write the apache </a:t>
            </a:r>
            <a:r>
              <a:rPr lang="en-US" altLang="ja-JP" dirty="0" err="1">
                <a:latin typeface="+mj-lt"/>
              </a:rPr>
              <a:t>config</a:t>
            </a:r>
            <a:r>
              <a:rPr lang="en-US" altLang="ja-JP" dirty="0">
                <a:latin typeface="+mj-lt"/>
              </a:rPr>
              <a:t> file</a:t>
            </a:r>
          </a:p>
          <a:p>
            <a:pPr algn="l"/>
            <a:r>
              <a:rPr lang="en-US" altLang="ja-JP" dirty="0">
                <a:latin typeface="+mj-lt"/>
              </a:rPr>
              <a:t>    template:</a:t>
            </a:r>
          </a:p>
          <a:p>
            <a:pPr algn="l"/>
            <a:r>
              <a:rPr lang="en-US" altLang="ja-JP" dirty="0">
                <a:latin typeface="+mj-lt"/>
              </a:rPr>
              <a:t>      </a:t>
            </a:r>
            <a:r>
              <a:rPr lang="en-US" altLang="ja-JP" dirty="0" err="1">
                <a:latin typeface="+mj-lt"/>
              </a:rPr>
              <a:t>src</a:t>
            </a:r>
            <a:r>
              <a:rPr lang="en-US" altLang="ja-JP" dirty="0">
                <a:latin typeface="+mj-lt"/>
              </a:rPr>
              <a:t>: /</a:t>
            </a:r>
            <a:r>
              <a:rPr lang="en-US" altLang="ja-JP" dirty="0" err="1">
                <a:latin typeface="+mj-lt"/>
              </a:rPr>
              <a:t>srv</a:t>
            </a:r>
            <a:r>
              <a:rPr lang="en-US" altLang="ja-JP" dirty="0">
                <a:latin typeface="+mj-lt"/>
              </a:rPr>
              <a:t>/httpd.j2</a:t>
            </a:r>
          </a:p>
          <a:p>
            <a:pPr algn="l"/>
            <a:r>
              <a:rPr lang="en-US" altLang="ja-JP" dirty="0">
                <a:latin typeface="+mj-lt"/>
              </a:rPr>
              <a:t>      </a:t>
            </a:r>
            <a:r>
              <a:rPr lang="en-US" altLang="ja-JP" dirty="0" err="1">
                <a:latin typeface="+mj-lt"/>
              </a:rPr>
              <a:t>dest</a:t>
            </a:r>
            <a:r>
              <a:rPr lang="en-US" altLang="ja-JP" dirty="0">
                <a:latin typeface="+mj-lt"/>
              </a:rPr>
              <a:t>: /</a:t>
            </a:r>
            <a:r>
              <a:rPr lang="en-US" altLang="ja-JP" dirty="0" err="1">
                <a:latin typeface="+mj-lt"/>
              </a:rPr>
              <a:t>etc</a:t>
            </a:r>
            <a:r>
              <a:rPr lang="en-US" altLang="ja-JP" dirty="0">
                <a:latin typeface="+mj-lt"/>
              </a:rPr>
              <a:t>/</a:t>
            </a:r>
            <a:r>
              <a:rPr lang="en-US" altLang="ja-JP" dirty="0" err="1">
                <a:latin typeface="+mj-lt"/>
              </a:rPr>
              <a:t>httpd.conf</a:t>
            </a:r>
            <a:endParaRPr lang="en-US" altLang="ja-JP" dirty="0">
              <a:latin typeface="+mj-lt"/>
            </a:endParaRPr>
          </a:p>
          <a:p>
            <a:pPr algn="l"/>
            <a:r>
              <a:rPr lang="en-US" altLang="ja-JP" dirty="0">
                <a:latin typeface="+mj-lt"/>
              </a:rPr>
              <a:t>    notify:</a:t>
            </a:r>
          </a:p>
          <a:p>
            <a:pPr algn="l"/>
            <a:r>
              <a:rPr lang="en-US" altLang="ja-JP" dirty="0">
                <a:latin typeface="+mj-lt"/>
              </a:rPr>
              <a:t>    - restart </a:t>
            </a:r>
            <a:r>
              <a:rPr lang="en-US" altLang="ja-JP" dirty="0" smtClean="0">
                <a:latin typeface="+mj-lt"/>
              </a:rPr>
              <a:t>apache</a:t>
            </a:r>
          </a:p>
          <a:p>
            <a:pPr algn="l"/>
            <a:r>
              <a:rPr lang="en-US" altLang="ja-JP" dirty="0" smtClean="0"/>
              <a:t>  </a:t>
            </a:r>
            <a:r>
              <a:rPr lang="en-US" altLang="ja-JP" dirty="0"/>
              <a:t>- name: ensure apache is running</a:t>
            </a:r>
          </a:p>
          <a:p>
            <a:pPr algn="l"/>
            <a:r>
              <a:rPr lang="en-US" altLang="ja-JP" dirty="0"/>
              <a:t>    service:</a:t>
            </a:r>
          </a:p>
          <a:p>
            <a:pPr algn="l"/>
            <a:r>
              <a:rPr lang="en-US" altLang="ja-JP" dirty="0"/>
              <a:t>      name: </a:t>
            </a:r>
            <a:r>
              <a:rPr lang="en-US" altLang="ja-JP" dirty="0" err="1"/>
              <a:t>httpd</a:t>
            </a:r>
            <a:endParaRPr lang="en-US" altLang="ja-JP" dirty="0"/>
          </a:p>
          <a:p>
            <a:pPr algn="l"/>
            <a:r>
              <a:rPr lang="en-US" altLang="ja-JP" dirty="0"/>
              <a:t>      state: started</a:t>
            </a:r>
          </a:p>
          <a:p>
            <a:pPr algn="l"/>
            <a:endParaRPr lang="en-US" altLang="ja-JP" dirty="0">
              <a:latin typeface="+mj-lt"/>
            </a:endParaRPr>
          </a:p>
        </p:txBody>
      </p:sp>
      <p:sp>
        <p:nvSpPr>
          <p:cNvPr id="7" name="スライド番号プレースホルダー 6"/>
          <p:cNvSpPr>
            <a:spLocks noGrp="1"/>
          </p:cNvSpPr>
          <p:nvPr>
            <p:ph type="sldNum" sz="quarter" idx="10"/>
          </p:nvPr>
        </p:nvSpPr>
        <p:spPr/>
        <p:txBody>
          <a:bodyPr/>
          <a:lstStyle/>
          <a:p>
            <a:r>
              <a:rPr lang="en-US" altLang="ja-JP" smtClean="0"/>
              <a:t>PAGE    </a:t>
            </a:r>
            <a:fld id="{08DF107D-060D-43D3-997D-8A34C269D30F}" type="slidenum">
              <a:rPr lang="en-US" altLang="ja-JP" smtClean="0"/>
              <a:pPr/>
              <a:t>49</a:t>
            </a:fld>
            <a:endParaRPr lang="en-US" altLang="ja-JP" dirty="0"/>
          </a:p>
        </p:txBody>
      </p:sp>
      <p:sp>
        <p:nvSpPr>
          <p:cNvPr id="9" name="正方形/長方形 8">
            <a:extLst>
              <a:ext uri="{FF2B5EF4-FFF2-40B4-BE49-F238E27FC236}">
                <a16:creationId xmlns="" xmlns:a16="http://schemas.microsoft.com/office/drawing/2014/main" id="{150844AD-4FE2-4A52-A4A3-AA78CAEC4A85}"/>
              </a:ext>
            </a:extLst>
          </p:cNvPr>
          <p:cNvSpPr/>
          <p:nvPr/>
        </p:nvSpPr>
        <p:spPr bwMode="gray">
          <a:xfrm>
            <a:off x="4890070" y="1320550"/>
            <a:ext cx="4463792" cy="5206859"/>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dirty="0" smtClean="0">
                <a:latin typeface="+mj-lt"/>
              </a:rPr>
              <a:t>handlers</a:t>
            </a:r>
            <a:r>
              <a:rPr lang="en-US" altLang="ja-JP" dirty="0" smtClean="0">
                <a:latin typeface="+mj-lt"/>
              </a:rPr>
              <a:t>: </a:t>
            </a:r>
            <a:endParaRPr lang="en-US" altLang="ja-JP" dirty="0" smtClean="0">
              <a:latin typeface="+mj-lt"/>
            </a:endParaRPr>
          </a:p>
          <a:p>
            <a:pPr algn="l"/>
            <a:r>
              <a:rPr lang="en-US" altLang="ja-JP" dirty="0" smtClean="0">
                <a:latin typeface="+mj-lt"/>
              </a:rPr>
              <a:t>- name: restart apache</a:t>
            </a:r>
          </a:p>
          <a:p>
            <a:pPr algn="l"/>
            <a:r>
              <a:rPr lang="en-US" altLang="ja-JP" dirty="0" smtClean="0">
                <a:latin typeface="+mj-lt"/>
              </a:rPr>
              <a:t>      </a:t>
            </a:r>
            <a:r>
              <a:rPr lang="en-US" altLang="ja-JP" dirty="0">
                <a:latin typeface="+mj-lt"/>
              </a:rPr>
              <a:t>service:</a:t>
            </a:r>
          </a:p>
          <a:p>
            <a:pPr algn="l"/>
            <a:r>
              <a:rPr lang="en-US" altLang="ja-JP" dirty="0">
                <a:latin typeface="+mj-lt"/>
              </a:rPr>
              <a:t>        name: </a:t>
            </a:r>
            <a:r>
              <a:rPr lang="en-US" altLang="ja-JP" dirty="0" err="1">
                <a:latin typeface="+mj-lt"/>
              </a:rPr>
              <a:t>httpd</a:t>
            </a:r>
            <a:endParaRPr lang="en-US" altLang="ja-JP" dirty="0">
              <a:latin typeface="+mj-lt"/>
            </a:endParaRPr>
          </a:p>
          <a:p>
            <a:pPr algn="l"/>
            <a:r>
              <a:rPr lang="en-US" altLang="ja-JP" dirty="0">
                <a:latin typeface="+mj-lt"/>
              </a:rPr>
              <a:t>        state: restarted</a:t>
            </a:r>
          </a:p>
          <a:p>
            <a:pPr algn="l"/>
            <a:r>
              <a:rPr lang="en-US" altLang="ja-JP" dirty="0">
                <a:latin typeface="+mj-lt"/>
              </a:rPr>
              <a:t>- hosts: databases</a:t>
            </a:r>
          </a:p>
          <a:p>
            <a:pPr algn="l"/>
            <a:r>
              <a:rPr lang="en-US" altLang="ja-JP" dirty="0">
                <a:latin typeface="+mj-lt"/>
              </a:rPr>
              <a:t>  </a:t>
            </a:r>
            <a:r>
              <a:rPr lang="en-US" altLang="ja-JP" dirty="0" err="1">
                <a:latin typeface="+mj-lt"/>
              </a:rPr>
              <a:t>remote_user</a:t>
            </a:r>
            <a:r>
              <a:rPr lang="en-US" altLang="ja-JP" dirty="0">
                <a:latin typeface="+mj-lt"/>
              </a:rPr>
              <a:t>: root</a:t>
            </a:r>
          </a:p>
          <a:p>
            <a:pPr algn="l"/>
            <a:endParaRPr lang="en-US" altLang="ja-JP" dirty="0">
              <a:latin typeface="+mj-lt"/>
            </a:endParaRPr>
          </a:p>
          <a:p>
            <a:pPr algn="l"/>
            <a:r>
              <a:rPr lang="en-US" altLang="ja-JP" dirty="0">
                <a:latin typeface="+mj-lt"/>
              </a:rPr>
              <a:t>  tasks:</a:t>
            </a:r>
          </a:p>
          <a:p>
            <a:pPr algn="l"/>
            <a:r>
              <a:rPr lang="en-US" altLang="ja-JP" dirty="0">
                <a:latin typeface="+mj-lt"/>
              </a:rPr>
              <a:t>  - name: ensure </a:t>
            </a:r>
            <a:r>
              <a:rPr lang="en-US" altLang="ja-JP" dirty="0" err="1">
                <a:latin typeface="+mj-lt"/>
              </a:rPr>
              <a:t>postgresql</a:t>
            </a:r>
            <a:r>
              <a:rPr lang="en-US" altLang="ja-JP" dirty="0">
                <a:latin typeface="+mj-lt"/>
              </a:rPr>
              <a:t> is at the latest version</a:t>
            </a:r>
          </a:p>
          <a:p>
            <a:pPr algn="l"/>
            <a:r>
              <a:rPr lang="en-US" altLang="ja-JP" dirty="0">
                <a:latin typeface="+mj-lt"/>
              </a:rPr>
              <a:t>    yum:</a:t>
            </a:r>
          </a:p>
          <a:p>
            <a:pPr algn="l"/>
            <a:r>
              <a:rPr lang="en-US" altLang="ja-JP" dirty="0">
                <a:latin typeface="+mj-lt"/>
              </a:rPr>
              <a:t>      name: </a:t>
            </a:r>
            <a:r>
              <a:rPr lang="en-US" altLang="ja-JP" dirty="0" err="1">
                <a:latin typeface="+mj-lt"/>
              </a:rPr>
              <a:t>postgresql</a:t>
            </a:r>
            <a:endParaRPr lang="en-US" altLang="ja-JP" dirty="0">
              <a:latin typeface="+mj-lt"/>
            </a:endParaRPr>
          </a:p>
          <a:p>
            <a:pPr algn="l"/>
            <a:r>
              <a:rPr lang="en-US" altLang="ja-JP" dirty="0">
                <a:latin typeface="+mj-lt"/>
              </a:rPr>
              <a:t>      state: latest</a:t>
            </a:r>
          </a:p>
          <a:p>
            <a:pPr algn="l"/>
            <a:r>
              <a:rPr lang="en-US" altLang="ja-JP" dirty="0">
                <a:latin typeface="+mj-lt"/>
              </a:rPr>
              <a:t>  - name: ensure that </a:t>
            </a:r>
            <a:r>
              <a:rPr lang="en-US" altLang="ja-JP" dirty="0" err="1">
                <a:latin typeface="+mj-lt"/>
              </a:rPr>
              <a:t>postgresql</a:t>
            </a:r>
            <a:r>
              <a:rPr lang="en-US" altLang="ja-JP" dirty="0">
                <a:latin typeface="+mj-lt"/>
              </a:rPr>
              <a:t> is started</a:t>
            </a:r>
          </a:p>
          <a:p>
            <a:pPr algn="l"/>
            <a:r>
              <a:rPr lang="en-US" altLang="ja-JP" dirty="0">
                <a:latin typeface="+mj-lt"/>
              </a:rPr>
              <a:t>    service:</a:t>
            </a:r>
          </a:p>
          <a:p>
            <a:pPr algn="l"/>
            <a:r>
              <a:rPr lang="en-US" altLang="ja-JP" dirty="0">
                <a:latin typeface="+mj-lt"/>
              </a:rPr>
              <a:t>      name: </a:t>
            </a:r>
            <a:r>
              <a:rPr lang="en-US" altLang="ja-JP" dirty="0" err="1">
                <a:latin typeface="+mj-lt"/>
              </a:rPr>
              <a:t>postgresql</a:t>
            </a:r>
            <a:endParaRPr lang="en-US" altLang="ja-JP" dirty="0">
              <a:latin typeface="+mj-lt"/>
            </a:endParaRPr>
          </a:p>
          <a:p>
            <a:pPr algn="l"/>
            <a:r>
              <a:rPr lang="en-US" altLang="ja-JP" dirty="0">
                <a:latin typeface="+mj-lt"/>
              </a:rPr>
              <a:t>      state: started</a:t>
            </a:r>
          </a:p>
        </p:txBody>
      </p:sp>
    </p:spTree>
    <p:extLst>
      <p:ext uri="{BB962C8B-B14F-4D97-AF65-F5344CB8AC3E}">
        <p14:creationId xmlns:p14="http://schemas.microsoft.com/office/powerpoint/2010/main" val="34853748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This time, it’s Playbook!</a:t>
            </a:r>
            <a:endParaRPr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Basics in Writing Various Files</a:t>
            </a:r>
          </a:p>
        </p:txBody>
      </p:sp>
      <p:sp>
        <p:nvSpPr>
          <p:cNvPr id="18" name="正方形/長方形 17"/>
          <p:cNvSpPr/>
          <p:nvPr/>
        </p:nvSpPr>
        <p:spPr>
          <a:xfrm>
            <a:off x="213140" y="1054118"/>
            <a:ext cx="2179458" cy="307777"/>
          </a:xfrm>
          <a:prstGeom prst="rect">
            <a:avLst/>
          </a:prstGeom>
          <a:ln>
            <a:solidFill>
              <a:schemeClr val="tx1"/>
            </a:solidFill>
          </a:ln>
        </p:spPr>
        <p:txBody>
          <a:bodyPr wrap="square">
            <a:spAutoFit/>
          </a:bodyPr>
          <a:lstStyle/>
          <a:p>
            <a:pPr algn="l"/>
            <a:r>
              <a:rPr lang="en-US" altLang="ja-JP" b="1" dirty="0" smtClean="0">
                <a:latin typeface="+mj-lt"/>
              </a:rPr>
              <a:t>Playbook Sample</a:t>
            </a:r>
            <a:endParaRPr lang="ja-JP" altLang="en-US" b="1" dirty="0">
              <a:latin typeface="+mj-lt"/>
            </a:endParaRPr>
          </a:p>
        </p:txBody>
      </p:sp>
      <p:sp>
        <p:nvSpPr>
          <p:cNvPr id="17" name="正方形/長方形 16">
            <a:extLst>
              <a:ext uri="{FF2B5EF4-FFF2-40B4-BE49-F238E27FC236}">
                <a16:creationId xmlns="" xmlns:a16="http://schemas.microsoft.com/office/drawing/2014/main" id="{150844AD-4FE2-4A52-A4A3-AA78CAEC4A85}"/>
              </a:ext>
            </a:extLst>
          </p:cNvPr>
          <p:cNvSpPr/>
          <p:nvPr/>
        </p:nvSpPr>
        <p:spPr bwMode="gray">
          <a:xfrm>
            <a:off x="213139" y="1320549"/>
            <a:ext cx="4463792" cy="5206859"/>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dirty="0">
                <a:latin typeface="+mj-lt"/>
              </a:rPr>
              <a:t>--- # Playbook</a:t>
            </a:r>
          </a:p>
          <a:p>
            <a:pPr algn="l"/>
            <a:r>
              <a:rPr lang="en-US" altLang="ja-JP" dirty="0">
                <a:latin typeface="+mj-lt"/>
              </a:rPr>
              <a:t>- hosts: </a:t>
            </a:r>
            <a:r>
              <a:rPr lang="en-US" altLang="ja-JP" dirty="0" smtClean="0">
                <a:latin typeface="+mj-lt"/>
              </a:rPr>
              <a:t>webservers </a:t>
            </a:r>
            <a:endParaRPr lang="ja-JP" altLang="en-US" dirty="0" smtClean="0">
              <a:latin typeface="+mj-lt"/>
            </a:endParaRPr>
          </a:p>
          <a:p>
            <a:pPr algn="l"/>
            <a:r>
              <a:rPr lang="ja-JP" altLang="en-US" dirty="0" smtClean="0">
                <a:latin typeface="+mj-lt"/>
              </a:rPr>
              <a:t>  </a:t>
            </a:r>
            <a:r>
              <a:rPr lang="en-US" altLang="ja-JP" dirty="0" err="1" smtClean="0">
                <a:latin typeface="+mj-lt"/>
              </a:rPr>
              <a:t>remote_user</a:t>
            </a:r>
            <a:r>
              <a:rPr lang="en-US" altLang="ja-JP" dirty="0" smtClean="0">
                <a:latin typeface="+mj-lt"/>
              </a:rPr>
              <a:t>: root</a:t>
            </a:r>
            <a:br>
              <a:rPr lang="en-US" altLang="ja-JP" dirty="0" smtClean="0">
                <a:latin typeface="+mj-lt"/>
              </a:rPr>
            </a:br>
            <a:endParaRPr lang="en-US" altLang="ja-JP" dirty="0" smtClean="0">
              <a:latin typeface="+mj-lt"/>
            </a:endParaRPr>
          </a:p>
          <a:p>
            <a:pPr algn="l"/>
            <a:r>
              <a:rPr lang="en-US" altLang="ja-JP" dirty="0" smtClean="0">
                <a:latin typeface="+mj-lt"/>
              </a:rPr>
              <a:t>  </a:t>
            </a:r>
            <a:r>
              <a:rPr lang="en-US" altLang="ja-JP" dirty="0" err="1">
                <a:latin typeface="+mj-lt"/>
              </a:rPr>
              <a:t>vars</a:t>
            </a:r>
            <a:r>
              <a:rPr lang="en-US" altLang="ja-JP" dirty="0">
                <a:latin typeface="+mj-lt"/>
              </a:rPr>
              <a:t>:             </a:t>
            </a:r>
            <a:endParaRPr lang="ja-JP" altLang="en-US" dirty="0">
              <a:latin typeface="+mj-lt"/>
            </a:endParaRPr>
          </a:p>
          <a:p>
            <a:pPr algn="l"/>
            <a:r>
              <a:rPr lang="ja-JP" altLang="en-US" dirty="0">
                <a:latin typeface="+mj-lt"/>
              </a:rPr>
              <a:t>    </a:t>
            </a:r>
            <a:r>
              <a:rPr lang="en-US" altLang="ja-JP" dirty="0" err="1">
                <a:latin typeface="+mj-lt"/>
              </a:rPr>
              <a:t>http_port</a:t>
            </a:r>
            <a:r>
              <a:rPr lang="en-US" altLang="ja-JP" dirty="0">
                <a:latin typeface="+mj-lt"/>
              </a:rPr>
              <a:t>: 80</a:t>
            </a:r>
          </a:p>
          <a:p>
            <a:pPr algn="l"/>
            <a:r>
              <a:rPr lang="en-US" altLang="ja-JP" dirty="0">
                <a:latin typeface="+mj-lt"/>
              </a:rPr>
              <a:t>    </a:t>
            </a:r>
            <a:r>
              <a:rPr lang="en-US" altLang="ja-JP" dirty="0" err="1">
                <a:latin typeface="+mj-lt"/>
              </a:rPr>
              <a:t>max_clients</a:t>
            </a:r>
            <a:r>
              <a:rPr lang="en-US" altLang="ja-JP" dirty="0">
                <a:latin typeface="+mj-lt"/>
              </a:rPr>
              <a:t>: </a:t>
            </a:r>
            <a:r>
              <a:rPr lang="en-US" altLang="ja-JP" dirty="0" smtClean="0">
                <a:latin typeface="+mj-lt"/>
              </a:rPr>
              <a:t>200</a:t>
            </a:r>
            <a:br>
              <a:rPr lang="en-US" altLang="ja-JP" dirty="0" smtClean="0">
                <a:latin typeface="+mj-lt"/>
              </a:rPr>
            </a:br>
            <a:endParaRPr lang="en-US" altLang="ja-JP" dirty="0">
              <a:latin typeface="+mj-lt"/>
            </a:endParaRPr>
          </a:p>
          <a:p>
            <a:pPr algn="l"/>
            <a:r>
              <a:rPr lang="en-US" altLang="ja-JP" dirty="0">
                <a:latin typeface="+mj-lt"/>
              </a:rPr>
              <a:t>  </a:t>
            </a:r>
            <a:r>
              <a:rPr lang="en-US" altLang="ja-JP" dirty="0" smtClean="0">
                <a:latin typeface="+mj-lt"/>
              </a:rPr>
              <a:t>tasks</a:t>
            </a:r>
            <a:endParaRPr lang="ja-JP" altLang="en-US" dirty="0">
              <a:latin typeface="+mj-lt"/>
            </a:endParaRPr>
          </a:p>
          <a:p>
            <a:pPr algn="l"/>
            <a:r>
              <a:rPr lang="ja-JP" altLang="en-US" dirty="0">
                <a:latin typeface="+mj-lt"/>
              </a:rPr>
              <a:t>  </a:t>
            </a:r>
            <a:r>
              <a:rPr lang="en-US" altLang="ja-JP" dirty="0">
                <a:latin typeface="+mj-lt"/>
              </a:rPr>
              <a:t>- name: ensure apache is at the latest version</a:t>
            </a:r>
          </a:p>
          <a:p>
            <a:pPr algn="l"/>
            <a:r>
              <a:rPr lang="en-US" altLang="ja-JP" dirty="0">
                <a:latin typeface="+mj-lt"/>
              </a:rPr>
              <a:t>    yum:</a:t>
            </a:r>
          </a:p>
          <a:p>
            <a:pPr algn="l"/>
            <a:r>
              <a:rPr lang="en-US" altLang="ja-JP" dirty="0">
                <a:latin typeface="+mj-lt"/>
              </a:rPr>
              <a:t>      name: </a:t>
            </a:r>
            <a:r>
              <a:rPr lang="en-US" altLang="ja-JP" dirty="0" err="1">
                <a:latin typeface="+mj-lt"/>
              </a:rPr>
              <a:t>httpd</a:t>
            </a:r>
            <a:endParaRPr lang="en-US" altLang="ja-JP" dirty="0">
              <a:latin typeface="+mj-lt"/>
            </a:endParaRPr>
          </a:p>
          <a:p>
            <a:pPr algn="l"/>
            <a:r>
              <a:rPr lang="en-US" altLang="ja-JP" dirty="0">
                <a:latin typeface="+mj-lt"/>
              </a:rPr>
              <a:t>      state: latest</a:t>
            </a:r>
          </a:p>
          <a:p>
            <a:pPr algn="l"/>
            <a:r>
              <a:rPr lang="en-US" altLang="ja-JP" dirty="0">
                <a:latin typeface="+mj-lt"/>
              </a:rPr>
              <a:t>  - name: write the apache </a:t>
            </a:r>
            <a:r>
              <a:rPr lang="en-US" altLang="ja-JP" dirty="0" err="1">
                <a:latin typeface="+mj-lt"/>
              </a:rPr>
              <a:t>config</a:t>
            </a:r>
            <a:r>
              <a:rPr lang="en-US" altLang="ja-JP" dirty="0">
                <a:latin typeface="+mj-lt"/>
              </a:rPr>
              <a:t> file</a:t>
            </a:r>
          </a:p>
          <a:p>
            <a:pPr algn="l"/>
            <a:r>
              <a:rPr lang="en-US" altLang="ja-JP" dirty="0">
                <a:latin typeface="+mj-lt"/>
              </a:rPr>
              <a:t>    template:</a:t>
            </a:r>
          </a:p>
          <a:p>
            <a:pPr algn="l"/>
            <a:r>
              <a:rPr lang="en-US" altLang="ja-JP" dirty="0">
                <a:latin typeface="+mj-lt"/>
              </a:rPr>
              <a:t>      </a:t>
            </a:r>
            <a:r>
              <a:rPr lang="en-US" altLang="ja-JP" dirty="0" err="1">
                <a:latin typeface="+mj-lt"/>
              </a:rPr>
              <a:t>src</a:t>
            </a:r>
            <a:r>
              <a:rPr lang="en-US" altLang="ja-JP" dirty="0">
                <a:latin typeface="+mj-lt"/>
              </a:rPr>
              <a:t>: /</a:t>
            </a:r>
            <a:r>
              <a:rPr lang="en-US" altLang="ja-JP" dirty="0" err="1">
                <a:latin typeface="+mj-lt"/>
              </a:rPr>
              <a:t>srv</a:t>
            </a:r>
            <a:r>
              <a:rPr lang="en-US" altLang="ja-JP" dirty="0">
                <a:latin typeface="+mj-lt"/>
              </a:rPr>
              <a:t>/httpd.j2</a:t>
            </a:r>
          </a:p>
          <a:p>
            <a:pPr algn="l"/>
            <a:r>
              <a:rPr lang="en-US" altLang="ja-JP" dirty="0">
                <a:latin typeface="+mj-lt"/>
              </a:rPr>
              <a:t>      </a:t>
            </a:r>
            <a:r>
              <a:rPr lang="en-US" altLang="ja-JP" dirty="0" err="1">
                <a:latin typeface="+mj-lt"/>
              </a:rPr>
              <a:t>dest</a:t>
            </a:r>
            <a:r>
              <a:rPr lang="en-US" altLang="ja-JP" dirty="0">
                <a:latin typeface="+mj-lt"/>
              </a:rPr>
              <a:t>: /</a:t>
            </a:r>
            <a:r>
              <a:rPr lang="en-US" altLang="ja-JP" dirty="0" err="1">
                <a:latin typeface="+mj-lt"/>
              </a:rPr>
              <a:t>etc</a:t>
            </a:r>
            <a:r>
              <a:rPr lang="en-US" altLang="ja-JP" dirty="0">
                <a:latin typeface="+mj-lt"/>
              </a:rPr>
              <a:t>/</a:t>
            </a:r>
            <a:r>
              <a:rPr lang="en-US" altLang="ja-JP" dirty="0" err="1">
                <a:latin typeface="+mj-lt"/>
              </a:rPr>
              <a:t>httpd.conf</a:t>
            </a:r>
            <a:endParaRPr lang="en-US" altLang="ja-JP" dirty="0">
              <a:latin typeface="+mj-lt"/>
            </a:endParaRPr>
          </a:p>
          <a:p>
            <a:pPr algn="l"/>
            <a:r>
              <a:rPr lang="en-US" altLang="ja-JP" dirty="0">
                <a:latin typeface="+mj-lt"/>
              </a:rPr>
              <a:t>    notify:</a:t>
            </a:r>
          </a:p>
          <a:p>
            <a:pPr algn="l"/>
            <a:r>
              <a:rPr lang="en-US" altLang="ja-JP" dirty="0">
                <a:latin typeface="+mj-lt"/>
              </a:rPr>
              <a:t>    - restart </a:t>
            </a:r>
            <a:r>
              <a:rPr lang="en-US" altLang="ja-JP" dirty="0" smtClean="0">
                <a:latin typeface="+mj-lt"/>
              </a:rPr>
              <a:t>apache</a:t>
            </a:r>
          </a:p>
          <a:p>
            <a:pPr algn="l"/>
            <a:r>
              <a:rPr lang="en-US" altLang="ja-JP" dirty="0" smtClean="0"/>
              <a:t>  </a:t>
            </a:r>
            <a:r>
              <a:rPr lang="en-US" altLang="ja-JP" dirty="0"/>
              <a:t>- name: ensure apache is running</a:t>
            </a:r>
          </a:p>
          <a:p>
            <a:pPr algn="l"/>
            <a:r>
              <a:rPr lang="en-US" altLang="ja-JP" dirty="0"/>
              <a:t>    service:</a:t>
            </a:r>
          </a:p>
          <a:p>
            <a:pPr algn="l"/>
            <a:r>
              <a:rPr lang="en-US" altLang="ja-JP" dirty="0"/>
              <a:t>      name: </a:t>
            </a:r>
            <a:r>
              <a:rPr lang="en-US" altLang="ja-JP" dirty="0" err="1"/>
              <a:t>httpd</a:t>
            </a:r>
            <a:endParaRPr lang="en-US" altLang="ja-JP" dirty="0"/>
          </a:p>
          <a:p>
            <a:pPr algn="l"/>
            <a:r>
              <a:rPr lang="en-US" altLang="ja-JP" dirty="0"/>
              <a:t>      state: started</a:t>
            </a:r>
          </a:p>
          <a:p>
            <a:pPr algn="l"/>
            <a:endParaRPr lang="en-US" altLang="ja-JP" dirty="0">
              <a:latin typeface="+mj-lt"/>
            </a:endParaRPr>
          </a:p>
        </p:txBody>
      </p:sp>
      <p:sp>
        <p:nvSpPr>
          <p:cNvPr id="7" name="スライド番号プレースホルダー 6"/>
          <p:cNvSpPr>
            <a:spLocks noGrp="1"/>
          </p:cNvSpPr>
          <p:nvPr>
            <p:ph type="sldNum" sz="quarter" idx="10"/>
          </p:nvPr>
        </p:nvSpPr>
        <p:spPr/>
        <p:txBody>
          <a:bodyPr/>
          <a:lstStyle/>
          <a:p>
            <a:r>
              <a:rPr lang="en-US" altLang="ja-JP" smtClean="0"/>
              <a:t>PAGE    </a:t>
            </a:r>
            <a:fld id="{08DF107D-060D-43D3-997D-8A34C269D30F}" type="slidenum">
              <a:rPr lang="en-US" altLang="ja-JP" smtClean="0"/>
              <a:pPr/>
              <a:t>50</a:t>
            </a:fld>
            <a:endParaRPr lang="en-US" altLang="ja-JP" dirty="0"/>
          </a:p>
        </p:txBody>
      </p:sp>
      <p:sp>
        <p:nvSpPr>
          <p:cNvPr id="9" name="正方形/長方形 8">
            <a:extLst>
              <a:ext uri="{FF2B5EF4-FFF2-40B4-BE49-F238E27FC236}">
                <a16:creationId xmlns="" xmlns:a16="http://schemas.microsoft.com/office/drawing/2014/main" id="{150844AD-4FE2-4A52-A4A3-AA78CAEC4A85}"/>
              </a:ext>
            </a:extLst>
          </p:cNvPr>
          <p:cNvSpPr/>
          <p:nvPr/>
        </p:nvSpPr>
        <p:spPr bwMode="gray">
          <a:xfrm>
            <a:off x="4890070" y="1320550"/>
            <a:ext cx="4463792" cy="5206859"/>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dirty="0" smtClean="0">
                <a:latin typeface="+mj-lt"/>
              </a:rPr>
              <a:t>handlers</a:t>
            </a:r>
            <a:r>
              <a:rPr lang="en-US" altLang="ja-JP" dirty="0" smtClean="0">
                <a:latin typeface="+mj-lt"/>
              </a:rPr>
              <a:t>: </a:t>
            </a:r>
            <a:endParaRPr lang="en-US" altLang="ja-JP" dirty="0" smtClean="0">
              <a:latin typeface="+mj-lt"/>
            </a:endParaRPr>
          </a:p>
          <a:p>
            <a:pPr algn="l"/>
            <a:r>
              <a:rPr lang="en-US" altLang="ja-JP" dirty="0" smtClean="0">
                <a:latin typeface="+mj-lt"/>
              </a:rPr>
              <a:t>- name: restart apache</a:t>
            </a:r>
          </a:p>
          <a:p>
            <a:pPr algn="l"/>
            <a:r>
              <a:rPr lang="en-US" altLang="ja-JP" dirty="0" smtClean="0">
                <a:latin typeface="+mj-lt"/>
              </a:rPr>
              <a:t>      </a:t>
            </a:r>
            <a:r>
              <a:rPr lang="en-US" altLang="ja-JP" dirty="0">
                <a:latin typeface="+mj-lt"/>
              </a:rPr>
              <a:t>service:</a:t>
            </a:r>
          </a:p>
          <a:p>
            <a:pPr algn="l"/>
            <a:r>
              <a:rPr lang="en-US" altLang="ja-JP" dirty="0">
                <a:latin typeface="+mj-lt"/>
              </a:rPr>
              <a:t>        name: </a:t>
            </a:r>
            <a:r>
              <a:rPr lang="en-US" altLang="ja-JP" dirty="0" err="1">
                <a:latin typeface="+mj-lt"/>
              </a:rPr>
              <a:t>httpd</a:t>
            </a:r>
            <a:endParaRPr lang="en-US" altLang="ja-JP" dirty="0">
              <a:latin typeface="+mj-lt"/>
            </a:endParaRPr>
          </a:p>
          <a:p>
            <a:pPr algn="l"/>
            <a:r>
              <a:rPr lang="en-US" altLang="ja-JP" dirty="0">
                <a:latin typeface="+mj-lt"/>
              </a:rPr>
              <a:t>        state: restarted</a:t>
            </a:r>
          </a:p>
          <a:p>
            <a:pPr algn="l"/>
            <a:r>
              <a:rPr lang="en-US" altLang="ja-JP" dirty="0">
                <a:latin typeface="+mj-lt"/>
              </a:rPr>
              <a:t>- hosts: databases</a:t>
            </a:r>
          </a:p>
          <a:p>
            <a:pPr algn="l"/>
            <a:r>
              <a:rPr lang="en-US" altLang="ja-JP" dirty="0">
                <a:latin typeface="+mj-lt"/>
              </a:rPr>
              <a:t>  </a:t>
            </a:r>
            <a:r>
              <a:rPr lang="en-US" altLang="ja-JP" dirty="0" err="1">
                <a:latin typeface="+mj-lt"/>
              </a:rPr>
              <a:t>remote_user</a:t>
            </a:r>
            <a:r>
              <a:rPr lang="en-US" altLang="ja-JP" dirty="0">
                <a:latin typeface="+mj-lt"/>
              </a:rPr>
              <a:t>: root</a:t>
            </a:r>
          </a:p>
          <a:p>
            <a:pPr algn="l"/>
            <a:endParaRPr lang="en-US" altLang="ja-JP" dirty="0">
              <a:latin typeface="+mj-lt"/>
            </a:endParaRPr>
          </a:p>
          <a:p>
            <a:pPr algn="l"/>
            <a:r>
              <a:rPr lang="en-US" altLang="ja-JP" dirty="0">
                <a:latin typeface="+mj-lt"/>
              </a:rPr>
              <a:t>  tasks:</a:t>
            </a:r>
          </a:p>
          <a:p>
            <a:pPr algn="l"/>
            <a:r>
              <a:rPr lang="en-US" altLang="ja-JP" dirty="0">
                <a:latin typeface="+mj-lt"/>
              </a:rPr>
              <a:t>  - name: ensure </a:t>
            </a:r>
            <a:r>
              <a:rPr lang="en-US" altLang="ja-JP" dirty="0" err="1">
                <a:latin typeface="+mj-lt"/>
              </a:rPr>
              <a:t>postgresql</a:t>
            </a:r>
            <a:r>
              <a:rPr lang="en-US" altLang="ja-JP" dirty="0">
                <a:latin typeface="+mj-lt"/>
              </a:rPr>
              <a:t> is at the latest version</a:t>
            </a:r>
          </a:p>
          <a:p>
            <a:pPr algn="l"/>
            <a:r>
              <a:rPr lang="en-US" altLang="ja-JP" dirty="0">
                <a:latin typeface="+mj-lt"/>
              </a:rPr>
              <a:t>    yum:</a:t>
            </a:r>
          </a:p>
          <a:p>
            <a:pPr algn="l"/>
            <a:r>
              <a:rPr lang="en-US" altLang="ja-JP" dirty="0">
                <a:latin typeface="+mj-lt"/>
              </a:rPr>
              <a:t>      name: </a:t>
            </a:r>
            <a:r>
              <a:rPr lang="en-US" altLang="ja-JP" dirty="0" err="1">
                <a:latin typeface="+mj-lt"/>
              </a:rPr>
              <a:t>postgresql</a:t>
            </a:r>
            <a:endParaRPr lang="en-US" altLang="ja-JP" dirty="0">
              <a:latin typeface="+mj-lt"/>
            </a:endParaRPr>
          </a:p>
          <a:p>
            <a:pPr algn="l"/>
            <a:r>
              <a:rPr lang="en-US" altLang="ja-JP" dirty="0">
                <a:latin typeface="+mj-lt"/>
              </a:rPr>
              <a:t>      state: latest</a:t>
            </a:r>
          </a:p>
          <a:p>
            <a:pPr algn="l"/>
            <a:r>
              <a:rPr lang="en-US" altLang="ja-JP" dirty="0">
                <a:latin typeface="+mj-lt"/>
              </a:rPr>
              <a:t>  - name: ensure that </a:t>
            </a:r>
            <a:r>
              <a:rPr lang="en-US" altLang="ja-JP" dirty="0" err="1">
                <a:latin typeface="+mj-lt"/>
              </a:rPr>
              <a:t>postgresql</a:t>
            </a:r>
            <a:r>
              <a:rPr lang="en-US" altLang="ja-JP" dirty="0">
                <a:latin typeface="+mj-lt"/>
              </a:rPr>
              <a:t> is started</a:t>
            </a:r>
          </a:p>
          <a:p>
            <a:pPr algn="l"/>
            <a:r>
              <a:rPr lang="en-US" altLang="ja-JP" dirty="0">
                <a:latin typeface="+mj-lt"/>
              </a:rPr>
              <a:t>    service:</a:t>
            </a:r>
          </a:p>
          <a:p>
            <a:pPr algn="l"/>
            <a:r>
              <a:rPr lang="en-US" altLang="ja-JP" dirty="0">
                <a:latin typeface="+mj-lt"/>
              </a:rPr>
              <a:t>      name: </a:t>
            </a:r>
            <a:r>
              <a:rPr lang="en-US" altLang="ja-JP" dirty="0" err="1">
                <a:latin typeface="+mj-lt"/>
              </a:rPr>
              <a:t>postgresql</a:t>
            </a:r>
            <a:endParaRPr lang="en-US" altLang="ja-JP" dirty="0">
              <a:latin typeface="+mj-lt"/>
            </a:endParaRPr>
          </a:p>
          <a:p>
            <a:pPr algn="l"/>
            <a:r>
              <a:rPr lang="en-US" altLang="ja-JP" dirty="0">
                <a:latin typeface="+mj-lt"/>
              </a:rPr>
              <a:t>      state: started</a:t>
            </a:r>
          </a:p>
        </p:txBody>
      </p:sp>
      <p:sp>
        <p:nvSpPr>
          <p:cNvPr id="4" name="正方形/長方形 3"/>
          <p:cNvSpPr/>
          <p:nvPr/>
        </p:nvSpPr>
        <p:spPr bwMode="gray">
          <a:xfrm>
            <a:off x="308446" y="1558977"/>
            <a:ext cx="4273180" cy="494675"/>
          </a:xfrm>
          <a:prstGeom prst="rect">
            <a:avLst/>
          </a:prstGeom>
          <a:noFill/>
          <a:ln w="28575"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12" name="正方形/長方形 11"/>
          <p:cNvSpPr/>
          <p:nvPr/>
        </p:nvSpPr>
        <p:spPr bwMode="gray">
          <a:xfrm>
            <a:off x="308446" y="2205296"/>
            <a:ext cx="4273180" cy="691907"/>
          </a:xfrm>
          <a:prstGeom prst="rect">
            <a:avLst/>
          </a:prstGeom>
          <a:noFill/>
          <a:ln w="28575"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13" name="正方形/長方形 12"/>
          <p:cNvSpPr/>
          <p:nvPr/>
        </p:nvSpPr>
        <p:spPr bwMode="gray">
          <a:xfrm>
            <a:off x="308447" y="3048846"/>
            <a:ext cx="4273180" cy="3275753"/>
          </a:xfrm>
          <a:prstGeom prst="rect">
            <a:avLst/>
          </a:prstGeom>
          <a:noFill/>
          <a:ln w="28575"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lang="ja-JP" altLang="en-US" sz="2400" dirty="0">
              <a:latin typeface="Fujitsu Sans" panose="020B0404060202020204" pitchFamily="34" charset="0"/>
              <a:ea typeface="Meiryo UI" panose="020B0604030504040204" pitchFamily="50" charset="-128"/>
            </a:endParaRPr>
          </a:p>
        </p:txBody>
      </p:sp>
      <p:sp>
        <p:nvSpPr>
          <p:cNvPr id="5" name="正方形/長方形 4"/>
          <p:cNvSpPr/>
          <p:nvPr/>
        </p:nvSpPr>
        <p:spPr bwMode="gray">
          <a:xfrm>
            <a:off x="3225411" y="1552238"/>
            <a:ext cx="1356215" cy="214824"/>
          </a:xfrm>
          <a:prstGeom prst="rect">
            <a:avLst/>
          </a:prstGeom>
          <a:solidFill>
            <a:srgbClr val="FF0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b="1" dirty="0" smtClean="0">
                <a:solidFill>
                  <a:schemeClr val="bg1"/>
                </a:solidFill>
                <a:latin typeface="Fujitsu Sans" panose="020B0404060202020204" pitchFamily="34" charset="0"/>
                <a:ea typeface="Meiryo UI" panose="020B0604030504040204" pitchFamily="50" charset="-128"/>
              </a:rPr>
              <a:t>Target Section</a:t>
            </a:r>
            <a:endParaRPr kumimoji="1" lang="ja-JP" altLang="en-US" b="1" dirty="0" smtClean="0">
              <a:solidFill>
                <a:schemeClr val="bg1"/>
              </a:solidFill>
              <a:latin typeface="Fujitsu Sans" panose="020B0404060202020204" pitchFamily="34" charset="0"/>
              <a:ea typeface="Meiryo UI" panose="020B0604030504040204" pitchFamily="50" charset="-128"/>
            </a:endParaRPr>
          </a:p>
        </p:txBody>
      </p:sp>
      <p:sp>
        <p:nvSpPr>
          <p:cNvPr id="19" name="正方形/長方形 18"/>
          <p:cNvSpPr/>
          <p:nvPr/>
        </p:nvSpPr>
        <p:spPr bwMode="gray">
          <a:xfrm>
            <a:off x="3225411" y="3048847"/>
            <a:ext cx="1356215" cy="214824"/>
          </a:xfrm>
          <a:prstGeom prst="rect">
            <a:avLst/>
          </a:prstGeom>
          <a:solidFill>
            <a:srgbClr val="FF0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b="1" dirty="0">
                <a:solidFill>
                  <a:schemeClr val="bg1"/>
                </a:solidFill>
                <a:latin typeface="Fujitsu Sans" panose="020B0404060202020204" pitchFamily="34" charset="0"/>
                <a:ea typeface="Meiryo UI" panose="020B0604030504040204" pitchFamily="50" charset="-128"/>
              </a:rPr>
              <a:t>Tasks Section</a:t>
            </a:r>
            <a:endParaRPr kumimoji="1" lang="ja-JP" altLang="en-US" b="1" dirty="0" smtClean="0">
              <a:solidFill>
                <a:schemeClr val="bg1"/>
              </a:solidFill>
              <a:latin typeface="Fujitsu Sans" panose="020B0404060202020204" pitchFamily="34" charset="0"/>
              <a:ea typeface="Meiryo UI" panose="020B0604030504040204" pitchFamily="50" charset="-128"/>
            </a:endParaRPr>
          </a:p>
        </p:txBody>
      </p:sp>
      <p:sp>
        <p:nvSpPr>
          <p:cNvPr id="20" name="正方形/長方形 19"/>
          <p:cNvSpPr/>
          <p:nvPr/>
        </p:nvSpPr>
        <p:spPr bwMode="gray">
          <a:xfrm>
            <a:off x="3225411" y="2203351"/>
            <a:ext cx="1356215" cy="214824"/>
          </a:xfrm>
          <a:prstGeom prst="rect">
            <a:avLst/>
          </a:prstGeom>
          <a:solidFill>
            <a:srgbClr val="FF0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b="1" dirty="0" err="1" smtClean="0">
                <a:solidFill>
                  <a:schemeClr val="bg1"/>
                </a:solidFill>
                <a:latin typeface="Fujitsu Sans" panose="020B0404060202020204" pitchFamily="34" charset="0"/>
                <a:ea typeface="Meiryo UI" panose="020B0604030504040204" pitchFamily="50" charset="-128"/>
              </a:rPr>
              <a:t>Vars</a:t>
            </a:r>
            <a:r>
              <a:rPr lang="en-US" altLang="ja-JP" b="1" dirty="0" smtClean="0">
                <a:solidFill>
                  <a:schemeClr val="bg1"/>
                </a:solidFill>
                <a:latin typeface="Fujitsu Sans" panose="020B0404060202020204" pitchFamily="34" charset="0"/>
                <a:ea typeface="Meiryo UI" panose="020B0604030504040204" pitchFamily="50" charset="-128"/>
              </a:rPr>
              <a:t> Section</a:t>
            </a:r>
            <a:endParaRPr kumimoji="1" lang="ja-JP" altLang="en-US" b="1" dirty="0" smtClean="0">
              <a:solidFill>
                <a:schemeClr val="bg1"/>
              </a:solidFill>
              <a:latin typeface="Fujitsu Sans" panose="020B0404060202020204" pitchFamily="34" charset="0"/>
              <a:ea typeface="Meiryo UI" panose="020B0604030504040204" pitchFamily="50" charset="-128"/>
            </a:endParaRPr>
          </a:p>
        </p:txBody>
      </p:sp>
      <p:sp>
        <p:nvSpPr>
          <p:cNvPr id="21" name="正方形/長方形 20"/>
          <p:cNvSpPr/>
          <p:nvPr/>
        </p:nvSpPr>
        <p:spPr bwMode="gray">
          <a:xfrm>
            <a:off x="4964972" y="1393728"/>
            <a:ext cx="4273180" cy="3777879"/>
          </a:xfrm>
          <a:prstGeom prst="rect">
            <a:avLst/>
          </a:prstGeom>
          <a:noFill/>
          <a:ln w="28575"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22" name="正方形/長方形 21"/>
          <p:cNvSpPr/>
          <p:nvPr/>
        </p:nvSpPr>
        <p:spPr bwMode="gray">
          <a:xfrm>
            <a:off x="7813041" y="1386989"/>
            <a:ext cx="1425112" cy="214824"/>
          </a:xfrm>
          <a:prstGeom prst="rect">
            <a:avLst/>
          </a:prstGeom>
          <a:solidFill>
            <a:srgbClr val="FF0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b="1" dirty="0" smtClean="0">
                <a:solidFill>
                  <a:schemeClr val="bg1"/>
                </a:solidFill>
                <a:latin typeface="Fujitsu Sans" panose="020B0404060202020204" pitchFamily="34" charset="0"/>
                <a:ea typeface="Meiryo UI" panose="020B0604030504040204" pitchFamily="50" charset="-128"/>
              </a:rPr>
              <a:t>Handlers Section</a:t>
            </a:r>
            <a:endParaRPr kumimoji="1" lang="ja-JP" altLang="en-US" b="1" dirty="0" smtClean="0">
              <a:solidFill>
                <a:schemeClr val="bg1"/>
              </a:solidFill>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19139786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This time, it’s Playbook!</a:t>
            </a:r>
            <a:endParaRPr lang="ja-JP" altLang="en-US" dirty="0"/>
          </a:p>
        </p:txBody>
      </p:sp>
      <p:sp>
        <p:nvSpPr>
          <p:cNvPr id="18" name="正方形/長方形 17"/>
          <p:cNvSpPr/>
          <p:nvPr/>
        </p:nvSpPr>
        <p:spPr>
          <a:xfrm>
            <a:off x="213140" y="2149166"/>
            <a:ext cx="2179458" cy="307777"/>
          </a:xfrm>
          <a:prstGeom prst="rect">
            <a:avLst/>
          </a:prstGeom>
          <a:ln>
            <a:solidFill>
              <a:schemeClr val="tx1"/>
            </a:solidFill>
          </a:ln>
        </p:spPr>
        <p:txBody>
          <a:bodyPr wrap="square">
            <a:spAutoFit/>
          </a:bodyPr>
          <a:lstStyle/>
          <a:p>
            <a:pPr algn="l"/>
            <a:r>
              <a:rPr lang="en-US" altLang="ja-JP" b="1" dirty="0" smtClean="0">
                <a:latin typeface="+mj-lt"/>
              </a:rPr>
              <a:t>Example Description</a:t>
            </a:r>
            <a:endParaRPr lang="ja-JP" altLang="en-US" b="1" dirty="0">
              <a:latin typeface="+mj-lt"/>
            </a:endParaRPr>
          </a:p>
        </p:txBody>
      </p:sp>
      <p:sp>
        <p:nvSpPr>
          <p:cNvPr id="11" name="正方形/長方形 10">
            <a:extLst>
              <a:ext uri="{FF2B5EF4-FFF2-40B4-BE49-F238E27FC236}">
                <a16:creationId xmlns="" xmlns:a16="http://schemas.microsoft.com/office/drawing/2014/main" id="{150844AD-4FE2-4A52-A4A3-AA78CAEC4A85}"/>
              </a:ext>
            </a:extLst>
          </p:cNvPr>
          <p:cNvSpPr/>
          <p:nvPr/>
        </p:nvSpPr>
        <p:spPr bwMode="gray">
          <a:xfrm>
            <a:off x="170935" y="1556640"/>
            <a:ext cx="9295363" cy="525378"/>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smtClean="0">
                <a:latin typeface="+mj-lt"/>
              </a:rPr>
              <a:t>Specifies the target node to execute the task.</a:t>
            </a:r>
            <a:endParaRPr lang="en-US" altLang="ja-JP" sz="1800" dirty="0">
              <a:latin typeface="+mj-lt"/>
            </a:endParaRPr>
          </a:p>
        </p:txBody>
      </p:sp>
      <p:sp>
        <p:nvSpPr>
          <p:cNvPr id="16" name="正方形/長方形 15">
            <a:extLst>
              <a:ext uri="{FF2B5EF4-FFF2-40B4-BE49-F238E27FC236}">
                <a16:creationId xmlns="" xmlns:a16="http://schemas.microsoft.com/office/drawing/2014/main" id="{9B8EAA3B-8777-43E7-9A7C-EB659CE4F72B}"/>
              </a:ext>
            </a:extLst>
          </p:cNvPr>
          <p:cNvSpPr/>
          <p:nvPr/>
        </p:nvSpPr>
        <p:spPr bwMode="gray">
          <a:xfrm>
            <a:off x="170935" y="979885"/>
            <a:ext cx="9295364" cy="576751"/>
          </a:xfrm>
          <a:prstGeom prst="rect">
            <a:avLst/>
          </a:prstGeom>
          <a:solidFill>
            <a:srgbClr val="FF0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mj-lt"/>
                <a:ea typeface="Meiryo UI" panose="020B0604030504040204" pitchFamily="50" charset="-128"/>
              </a:rPr>
              <a:t>Target Section</a:t>
            </a:r>
            <a:endParaRPr lang="en-US" altLang="ja-JP" sz="2800" b="1" kern="0" dirty="0">
              <a:solidFill>
                <a:schemeClr val="bg1"/>
              </a:solidFill>
              <a:latin typeface="+mj-lt"/>
              <a:ea typeface="Meiryo UI" panose="020B0604030504040204" pitchFamily="50" charset="-128"/>
            </a:endParaRPr>
          </a:p>
        </p:txBody>
      </p:sp>
      <p:sp>
        <p:nvSpPr>
          <p:cNvPr id="17" name="正方形/長方形 16">
            <a:extLst>
              <a:ext uri="{FF2B5EF4-FFF2-40B4-BE49-F238E27FC236}">
                <a16:creationId xmlns="" xmlns:a16="http://schemas.microsoft.com/office/drawing/2014/main" id="{150844AD-4FE2-4A52-A4A3-AA78CAEC4A85}"/>
              </a:ext>
            </a:extLst>
          </p:cNvPr>
          <p:cNvSpPr/>
          <p:nvPr/>
        </p:nvSpPr>
        <p:spPr bwMode="gray">
          <a:xfrm>
            <a:off x="213139" y="2415599"/>
            <a:ext cx="9253160" cy="707422"/>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dirty="0">
                <a:latin typeface="+mj-lt"/>
              </a:rPr>
              <a:t>---</a:t>
            </a:r>
          </a:p>
          <a:p>
            <a:pPr algn="l"/>
            <a:r>
              <a:rPr lang="en-US" altLang="ja-JP" dirty="0">
                <a:latin typeface="+mj-lt"/>
              </a:rPr>
              <a:t>- hosts: all</a:t>
            </a:r>
          </a:p>
        </p:txBody>
      </p:sp>
      <p:sp>
        <p:nvSpPr>
          <p:cNvPr id="9" name="正方形/長方形 8"/>
          <p:cNvSpPr/>
          <p:nvPr/>
        </p:nvSpPr>
        <p:spPr>
          <a:xfrm>
            <a:off x="213141" y="3205077"/>
            <a:ext cx="2179458" cy="307777"/>
          </a:xfrm>
          <a:prstGeom prst="rect">
            <a:avLst/>
          </a:prstGeom>
          <a:ln>
            <a:solidFill>
              <a:schemeClr val="tx1"/>
            </a:solidFill>
          </a:ln>
        </p:spPr>
        <p:txBody>
          <a:bodyPr wrap="square">
            <a:spAutoFit/>
          </a:bodyPr>
          <a:lstStyle/>
          <a:p>
            <a:pPr algn="l"/>
            <a:r>
              <a:rPr lang="en-US" altLang="ja-JP" b="1" dirty="0">
                <a:latin typeface="+mj-lt"/>
              </a:rPr>
              <a:t>Example Description</a:t>
            </a:r>
            <a:endParaRPr lang="ja-JP" altLang="en-US" b="1" dirty="0">
              <a:latin typeface="+mj-lt"/>
            </a:endParaRPr>
          </a:p>
        </p:txBody>
      </p:sp>
      <p:sp>
        <p:nvSpPr>
          <p:cNvPr id="10" name="正方形/長方形 9">
            <a:extLst>
              <a:ext uri="{FF2B5EF4-FFF2-40B4-BE49-F238E27FC236}">
                <a16:creationId xmlns="" xmlns:a16="http://schemas.microsoft.com/office/drawing/2014/main" id="{150844AD-4FE2-4A52-A4A3-AA78CAEC4A85}"/>
              </a:ext>
            </a:extLst>
          </p:cNvPr>
          <p:cNvSpPr/>
          <p:nvPr/>
        </p:nvSpPr>
        <p:spPr bwMode="gray">
          <a:xfrm>
            <a:off x="213140" y="3471510"/>
            <a:ext cx="9253160" cy="2732342"/>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dirty="0">
                <a:latin typeface="+mj-lt"/>
              </a:rPr>
              <a:t>all</a:t>
            </a:r>
          </a:p>
          <a:p>
            <a:pPr algn="l"/>
            <a:r>
              <a:rPr lang="en-US" altLang="ja-JP" dirty="0">
                <a:latin typeface="+mj-lt"/>
              </a:rPr>
              <a:t>*</a:t>
            </a:r>
          </a:p>
          <a:p>
            <a:pPr algn="l"/>
            <a:r>
              <a:rPr lang="en-US" altLang="ja-JP" dirty="0">
                <a:latin typeface="+mj-lt"/>
              </a:rPr>
              <a:t>one.example.com</a:t>
            </a:r>
          </a:p>
          <a:p>
            <a:pPr algn="l"/>
            <a:r>
              <a:rPr lang="en-US" altLang="ja-JP" dirty="0" err="1">
                <a:latin typeface="+mj-lt"/>
              </a:rPr>
              <a:t>one.example.com:two.example.com</a:t>
            </a:r>
            <a:endParaRPr lang="en-US" altLang="ja-JP" dirty="0">
              <a:latin typeface="+mj-lt"/>
            </a:endParaRPr>
          </a:p>
          <a:p>
            <a:pPr algn="l"/>
            <a:r>
              <a:rPr lang="en-US" altLang="ja-JP" dirty="0">
                <a:latin typeface="+mj-lt"/>
              </a:rPr>
              <a:t>192.0.2.50</a:t>
            </a:r>
          </a:p>
          <a:p>
            <a:pPr algn="l"/>
            <a:r>
              <a:rPr lang="en-US" altLang="ja-JP" dirty="0">
                <a:latin typeface="+mj-lt"/>
              </a:rPr>
              <a:t>192.0.2.*</a:t>
            </a:r>
          </a:p>
          <a:p>
            <a:pPr algn="l"/>
            <a:r>
              <a:rPr lang="en-US" altLang="ja-JP" dirty="0">
                <a:latin typeface="+mj-lt"/>
              </a:rPr>
              <a:t>webservers[0]       # == cobweb</a:t>
            </a:r>
          </a:p>
          <a:p>
            <a:pPr algn="l"/>
            <a:r>
              <a:rPr lang="en-US" altLang="ja-JP" dirty="0">
                <a:latin typeface="+mj-lt"/>
              </a:rPr>
              <a:t>webservers[-1]      # == weber</a:t>
            </a:r>
          </a:p>
          <a:p>
            <a:pPr algn="l"/>
            <a:r>
              <a:rPr lang="en-US" altLang="ja-JP" dirty="0">
                <a:latin typeface="+mj-lt"/>
              </a:rPr>
              <a:t>webservers[0:2]     # == webservers[0],webservers[1]</a:t>
            </a:r>
          </a:p>
          <a:p>
            <a:pPr algn="l"/>
            <a:r>
              <a:rPr lang="en-US" altLang="ja-JP" dirty="0">
                <a:latin typeface="+mj-lt"/>
              </a:rPr>
              <a:t>                    # == </a:t>
            </a:r>
            <a:r>
              <a:rPr lang="en-US" altLang="ja-JP" dirty="0" err="1">
                <a:latin typeface="+mj-lt"/>
              </a:rPr>
              <a:t>cobweb,webbing</a:t>
            </a:r>
            <a:endParaRPr lang="en-US" altLang="ja-JP" dirty="0">
              <a:latin typeface="+mj-lt"/>
            </a:endParaRPr>
          </a:p>
          <a:p>
            <a:pPr algn="l"/>
            <a:r>
              <a:rPr lang="en-US" altLang="ja-JP" dirty="0">
                <a:latin typeface="+mj-lt"/>
              </a:rPr>
              <a:t>webservers[1:]      # == </a:t>
            </a:r>
            <a:r>
              <a:rPr lang="en-US" altLang="ja-JP" dirty="0" err="1">
                <a:latin typeface="+mj-lt"/>
              </a:rPr>
              <a:t>webbing,weber</a:t>
            </a:r>
            <a:endParaRPr lang="en-US" altLang="ja-JP" dirty="0">
              <a:latin typeface="+mj-lt"/>
            </a:endParaRPr>
          </a:p>
          <a:p>
            <a:pPr algn="l"/>
            <a:r>
              <a:rPr lang="en-US" altLang="ja-JP" dirty="0">
                <a:latin typeface="+mj-lt"/>
              </a:rPr>
              <a:t>webservers[:3]      # == </a:t>
            </a:r>
            <a:r>
              <a:rPr lang="en-US" altLang="ja-JP" dirty="0" err="1">
                <a:latin typeface="+mj-lt"/>
              </a:rPr>
              <a:t>cobweb,webbing,weber</a:t>
            </a:r>
            <a:endParaRPr lang="en-US" altLang="ja-JP" dirty="0">
              <a:latin typeface="+mj-lt"/>
            </a:endParaRPr>
          </a:p>
        </p:txBody>
      </p:sp>
      <p:sp>
        <p:nvSpPr>
          <p:cNvPr id="3" name="角丸四角形吹き出し 2"/>
          <p:cNvSpPr/>
          <p:nvPr/>
        </p:nvSpPr>
        <p:spPr bwMode="gray">
          <a:xfrm>
            <a:off x="4079630" y="3604401"/>
            <a:ext cx="5233182" cy="1324720"/>
          </a:xfrm>
          <a:prstGeom prst="wedgeRoundRectCallout">
            <a:avLst>
              <a:gd name="adj1" fmla="val -56048"/>
              <a:gd name="adj2" fmla="val -22455"/>
              <a:gd name="adj3" fmla="val 16667"/>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ctr" anchorCtr="0" compatLnSpc="1">
            <a:prstTxWarp prst="textNoShape">
              <a:avLst/>
            </a:prstTxWarp>
          </a:bodyPr>
          <a:lstStyle/>
          <a:p>
            <a:pPr algn="l"/>
            <a:r>
              <a:rPr lang="en-US" altLang="ja-JP" sz="2000" dirty="0" smtClean="0">
                <a:latin typeface="Fujitsu Sans" panose="020B0404060202020204" pitchFamily="34" charset="0"/>
                <a:ea typeface="Meiryo UI" panose="020B0604030504040204" pitchFamily="50" charset="-128"/>
              </a:rPr>
              <a:t>Also in the hosts directory, flexible selection of wild cards, patterns are available.</a:t>
            </a:r>
            <a:endParaRPr kumimoji="1" lang="ja-JP" altLang="en-US" sz="2000" dirty="0" smtClean="0">
              <a:latin typeface="Fujitsu Sans" panose="020B0404060202020204" pitchFamily="34" charset="0"/>
              <a:ea typeface="Meiryo UI" panose="020B0604030504040204" pitchFamily="50" charset="-128"/>
            </a:endParaRPr>
          </a:p>
        </p:txBody>
      </p:sp>
      <p:sp>
        <p:nvSpPr>
          <p:cNvPr id="4" name="正方形/長方形 3"/>
          <p:cNvSpPr/>
          <p:nvPr/>
        </p:nvSpPr>
        <p:spPr>
          <a:xfrm>
            <a:off x="213140" y="6271933"/>
            <a:ext cx="6722231" cy="523220"/>
          </a:xfrm>
          <a:prstGeom prst="rect">
            <a:avLst/>
          </a:prstGeom>
        </p:spPr>
        <p:txBody>
          <a:bodyPr wrap="square">
            <a:spAutoFit/>
          </a:bodyPr>
          <a:lstStyle/>
          <a:p>
            <a:pPr algn="l"/>
            <a:r>
              <a:rPr lang="en-PH" altLang="ja-JP" b="1" dirty="0" smtClean="0">
                <a:solidFill>
                  <a:schemeClr val="tx1"/>
                </a:solidFill>
                <a:latin typeface="+mj-lt"/>
              </a:rPr>
              <a:t>For more details:</a:t>
            </a:r>
            <a:endParaRPr lang="ja-JP" altLang="en-US" b="1" dirty="0">
              <a:solidFill>
                <a:schemeClr val="tx1"/>
              </a:solidFill>
              <a:latin typeface="+mj-lt"/>
            </a:endParaRPr>
          </a:p>
          <a:p>
            <a:pPr algn="l"/>
            <a:r>
              <a:rPr lang="en-US" altLang="ja-JP" b="1" dirty="0" smtClean="0">
                <a:solidFill>
                  <a:schemeClr val="tx1"/>
                </a:solidFill>
                <a:latin typeface="+mj-lt"/>
              </a:rPr>
              <a:t>https</a:t>
            </a:r>
            <a:r>
              <a:rPr lang="en-US" altLang="ja-JP" b="1" dirty="0">
                <a:solidFill>
                  <a:schemeClr val="tx1"/>
                </a:solidFill>
                <a:latin typeface="+mj-lt"/>
              </a:rPr>
              <a:t>://docs.ansible.com/ansible/2.6/user_guide/intro_patterns.html</a:t>
            </a:r>
            <a:endParaRPr lang="ja-JP" altLang="en-US" dirty="0">
              <a:latin typeface="+mj-lt"/>
            </a:endParaRPr>
          </a:p>
        </p:txBody>
      </p:sp>
      <p:sp>
        <p:nvSpPr>
          <p:cNvPr id="13"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Basics in Writing Various Files</a:t>
            </a:r>
          </a:p>
        </p:txBody>
      </p:sp>
      <p:sp>
        <p:nvSpPr>
          <p:cNvPr id="12" name="スライド番号プレースホルダー 11"/>
          <p:cNvSpPr>
            <a:spLocks noGrp="1"/>
          </p:cNvSpPr>
          <p:nvPr>
            <p:ph type="sldNum" sz="quarter" idx="10"/>
          </p:nvPr>
        </p:nvSpPr>
        <p:spPr/>
        <p:txBody>
          <a:bodyPr/>
          <a:lstStyle/>
          <a:p>
            <a:r>
              <a:rPr lang="en-US" altLang="ja-JP" smtClean="0"/>
              <a:t>PAGE    </a:t>
            </a:r>
            <a:fld id="{08DF107D-060D-43D3-997D-8A34C269D30F}" type="slidenum">
              <a:rPr lang="en-US" altLang="ja-JP" smtClean="0"/>
              <a:pPr/>
              <a:t>51</a:t>
            </a:fld>
            <a:endParaRPr lang="en-US" altLang="ja-JP" dirty="0"/>
          </a:p>
        </p:txBody>
      </p:sp>
    </p:spTree>
    <p:extLst>
      <p:ext uri="{BB962C8B-B14F-4D97-AF65-F5344CB8AC3E}">
        <p14:creationId xmlns:p14="http://schemas.microsoft.com/office/powerpoint/2010/main" val="13182573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This time, it’s Playbook!</a:t>
            </a:r>
            <a:endParaRPr lang="ja-JP" altLang="en-US" dirty="0"/>
          </a:p>
        </p:txBody>
      </p:sp>
      <p:sp>
        <p:nvSpPr>
          <p:cNvPr id="11" name="正方形/長方形 10">
            <a:extLst>
              <a:ext uri="{FF2B5EF4-FFF2-40B4-BE49-F238E27FC236}">
                <a16:creationId xmlns="" xmlns:a16="http://schemas.microsoft.com/office/drawing/2014/main" id="{150844AD-4FE2-4A52-A4A3-AA78CAEC4A85}"/>
              </a:ext>
            </a:extLst>
          </p:cNvPr>
          <p:cNvSpPr/>
          <p:nvPr/>
        </p:nvSpPr>
        <p:spPr bwMode="gray">
          <a:xfrm>
            <a:off x="520505" y="1556640"/>
            <a:ext cx="8945793" cy="525378"/>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smtClean="0">
                <a:latin typeface="+mj-lt"/>
              </a:rPr>
              <a:t>Detailed setting of the user to execute the task similar to below can be done.</a:t>
            </a:r>
            <a:endParaRPr lang="en-US" altLang="ja-JP" sz="1800" dirty="0">
              <a:latin typeface="+mj-lt"/>
            </a:endParaRPr>
          </a:p>
        </p:txBody>
      </p:sp>
      <p:sp>
        <p:nvSpPr>
          <p:cNvPr id="16" name="正方形/長方形 15">
            <a:extLst>
              <a:ext uri="{FF2B5EF4-FFF2-40B4-BE49-F238E27FC236}">
                <a16:creationId xmlns="" xmlns:a16="http://schemas.microsoft.com/office/drawing/2014/main" id="{9B8EAA3B-8777-43E7-9A7C-EB659CE4F72B}"/>
              </a:ext>
            </a:extLst>
          </p:cNvPr>
          <p:cNvSpPr/>
          <p:nvPr/>
        </p:nvSpPr>
        <p:spPr bwMode="gray">
          <a:xfrm>
            <a:off x="520505" y="979885"/>
            <a:ext cx="8945794" cy="576751"/>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mj-lt"/>
                <a:ea typeface="Meiryo UI" panose="020B0604030504040204" pitchFamily="50" charset="-128"/>
              </a:rPr>
              <a:t>Setting the User to Execute the Task</a:t>
            </a:r>
            <a:endParaRPr lang="en-US" altLang="ja-JP" sz="2800" b="1" kern="0" dirty="0">
              <a:solidFill>
                <a:schemeClr val="bg1"/>
              </a:solidFill>
              <a:latin typeface="+mj-lt"/>
              <a:ea typeface="Meiryo UI" panose="020B0604030504040204" pitchFamily="50" charset="-128"/>
            </a:endParaRPr>
          </a:p>
        </p:txBody>
      </p:sp>
      <p:sp>
        <p:nvSpPr>
          <p:cNvPr id="9" name="正方形/長方形 8"/>
          <p:cNvSpPr/>
          <p:nvPr/>
        </p:nvSpPr>
        <p:spPr>
          <a:xfrm>
            <a:off x="522637" y="2248453"/>
            <a:ext cx="2179458" cy="307777"/>
          </a:xfrm>
          <a:prstGeom prst="rect">
            <a:avLst/>
          </a:prstGeom>
          <a:ln>
            <a:solidFill>
              <a:schemeClr val="tx1"/>
            </a:solidFill>
          </a:ln>
        </p:spPr>
        <p:txBody>
          <a:bodyPr wrap="square">
            <a:spAutoFit/>
          </a:bodyPr>
          <a:lstStyle/>
          <a:p>
            <a:pPr algn="l"/>
            <a:r>
              <a:rPr lang="en-US" altLang="ja-JP" b="1" dirty="0">
                <a:latin typeface="+mj-lt"/>
              </a:rPr>
              <a:t>Example Description</a:t>
            </a:r>
            <a:endParaRPr lang="ja-JP" altLang="en-US" b="1" dirty="0">
              <a:latin typeface="+mj-lt"/>
            </a:endParaRPr>
          </a:p>
        </p:txBody>
      </p:sp>
      <p:sp>
        <p:nvSpPr>
          <p:cNvPr id="10" name="正方形/長方形 9">
            <a:extLst>
              <a:ext uri="{FF2B5EF4-FFF2-40B4-BE49-F238E27FC236}">
                <a16:creationId xmlns="" xmlns:a16="http://schemas.microsoft.com/office/drawing/2014/main" id="{150844AD-4FE2-4A52-A4A3-AA78CAEC4A85}"/>
              </a:ext>
            </a:extLst>
          </p:cNvPr>
          <p:cNvSpPr/>
          <p:nvPr/>
        </p:nvSpPr>
        <p:spPr bwMode="gray">
          <a:xfrm>
            <a:off x="520504" y="2528954"/>
            <a:ext cx="8945795" cy="1366171"/>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dirty="0">
                <a:latin typeface="+mj-lt"/>
              </a:rPr>
              <a:t>---</a:t>
            </a:r>
          </a:p>
          <a:p>
            <a:pPr algn="l"/>
            <a:r>
              <a:rPr lang="en-US" altLang="ja-JP" dirty="0">
                <a:latin typeface="+mj-lt"/>
              </a:rPr>
              <a:t>- hosts: all</a:t>
            </a:r>
          </a:p>
          <a:p>
            <a:pPr algn="l"/>
            <a:r>
              <a:rPr lang="en-US" altLang="ja-JP" dirty="0">
                <a:latin typeface="+mj-lt"/>
              </a:rPr>
              <a:t>  </a:t>
            </a:r>
            <a:r>
              <a:rPr lang="en-US" altLang="ja-JP" dirty="0" err="1">
                <a:latin typeface="+mj-lt"/>
              </a:rPr>
              <a:t>gather_facts</a:t>
            </a:r>
            <a:r>
              <a:rPr lang="en-US" altLang="ja-JP" dirty="0">
                <a:latin typeface="+mj-lt"/>
              </a:rPr>
              <a:t>: true</a:t>
            </a:r>
          </a:p>
          <a:p>
            <a:pPr algn="l"/>
            <a:r>
              <a:rPr lang="en-US" altLang="ja-JP" dirty="0">
                <a:latin typeface="+mj-lt"/>
              </a:rPr>
              <a:t>  </a:t>
            </a:r>
            <a:r>
              <a:rPr lang="en-US" altLang="ja-JP" dirty="0" err="1">
                <a:latin typeface="+mj-lt"/>
              </a:rPr>
              <a:t>remote_user</a:t>
            </a:r>
            <a:r>
              <a:rPr lang="en-US" altLang="ja-JP" dirty="0">
                <a:latin typeface="+mj-lt"/>
              </a:rPr>
              <a:t>: </a:t>
            </a:r>
            <a:r>
              <a:rPr lang="en-US" altLang="ja-JP" dirty="0" err="1">
                <a:latin typeface="+mj-lt"/>
              </a:rPr>
              <a:t>ansibleuser</a:t>
            </a:r>
            <a:endParaRPr lang="en-US" altLang="ja-JP" dirty="0">
              <a:latin typeface="+mj-lt"/>
            </a:endParaRPr>
          </a:p>
          <a:p>
            <a:pPr algn="l"/>
            <a:r>
              <a:rPr lang="en-US" altLang="ja-JP" dirty="0">
                <a:latin typeface="+mj-lt"/>
              </a:rPr>
              <a:t>  become: true</a:t>
            </a:r>
          </a:p>
        </p:txBody>
      </p:sp>
      <p:sp>
        <p:nvSpPr>
          <p:cNvPr id="4" name="正方形/長方形 3"/>
          <p:cNvSpPr/>
          <p:nvPr/>
        </p:nvSpPr>
        <p:spPr>
          <a:xfrm>
            <a:off x="522638" y="4133627"/>
            <a:ext cx="8943661" cy="523220"/>
          </a:xfrm>
          <a:prstGeom prst="rect">
            <a:avLst/>
          </a:prstGeom>
        </p:spPr>
        <p:txBody>
          <a:bodyPr wrap="square">
            <a:spAutoFit/>
          </a:bodyPr>
          <a:lstStyle/>
          <a:p>
            <a:pPr algn="l"/>
            <a:r>
              <a:rPr lang="en-US" altLang="ja-JP" b="1" dirty="0" smtClean="0">
                <a:solidFill>
                  <a:schemeClr val="tx1"/>
                </a:solidFill>
                <a:latin typeface="+mj-lt"/>
              </a:rPr>
              <a:t>Refer below for the list of values that can be set:</a:t>
            </a:r>
            <a:endParaRPr lang="ja-JP" altLang="en-US" b="1" dirty="0">
              <a:solidFill>
                <a:schemeClr val="tx1"/>
              </a:solidFill>
              <a:latin typeface="+mj-lt"/>
            </a:endParaRPr>
          </a:p>
          <a:p>
            <a:pPr algn="l"/>
            <a:r>
              <a:rPr lang="en-US" altLang="ja-JP" b="1" dirty="0" smtClean="0">
                <a:solidFill>
                  <a:schemeClr val="tx1"/>
                </a:solidFill>
                <a:latin typeface="+mj-lt"/>
              </a:rPr>
              <a:t>https</a:t>
            </a:r>
            <a:r>
              <a:rPr lang="en-US" altLang="ja-JP" b="1" dirty="0">
                <a:solidFill>
                  <a:schemeClr val="tx1"/>
                </a:solidFill>
                <a:latin typeface="+mj-lt"/>
              </a:rPr>
              <a:t>://docs.ansible.com/ansible/2.6/user_guide/playbooks_intro.html#hosts-and-users</a:t>
            </a:r>
            <a:endParaRPr lang="ja-JP" altLang="en-US" dirty="0">
              <a:latin typeface="+mj-lt"/>
            </a:endParaRPr>
          </a:p>
        </p:txBody>
      </p:sp>
      <p:sp>
        <p:nvSpPr>
          <p:cNvPr id="13"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Basics in Writing Various Files</a:t>
            </a:r>
          </a:p>
        </p:txBody>
      </p:sp>
      <p:sp>
        <p:nvSpPr>
          <p:cNvPr id="8" name="スライド番号プレースホルダー 7"/>
          <p:cNvSpPr>
            <a:spLocks noGrp="1"/>
          </p:cNvSpPr>
          <p:nvPr>
            <p:ph type="sldNum" sz="quarter" idx="10"/>
          </p:nvPr>
        </p:nvSpPr>
        <p:spPr/>
        <p:txBody>
          <a:bodyPr/>
          <a:lstStyle/>
          <a:p>
            <a:r>
              <a:rPr lang="en-US" altLang="ja-JP" smtClean="0"/>
              <a:t>PAGE    </a:t>
            </a:r>
            <a:fld id="{08DF107D-060D-43D3-997D-8A34C269D30F}" type="slidenum">
              <a:rPr lang="en-US" altLang="ja-JP" smtClean="0"/>
              <a:pPr/>
              <a:t>52</a:t>
            </a:fld>
            <a:endParaRPr lang="en-US" altLang="ja-JP" dirty="0"/>
          </a:p>
        </p:txBody>
      </p:sp>
    </p:spTree>
    <p:extLst>
      <p:ext uri="{BB962C8B-B14F-4D97-AF65-F5344CB8AC3E}">
        <p14:creationId xmlns:p14="http://schemas.microsoft.com/office/powerpoint/2010/main" val="81338301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This time, it’s Playbook!</a:t>
            </a:r>
            <a:endParaRPr lang="ja-JP" altLang="en-US" dirty="0"/>
          </a:p>
        </p:txBody>
      </p:sp>
      <p:sp>
        <p:nvSpPr>
          <p:cNvPr id="11" name="正方形/長方形 10">
            <a:extLst>
              <a:ext uri="{FF2B5EF4-FFF2-40B4-BE49-F238E27FC236}">
                <a16:creationId xmlns="" xmlns:a16="http://schemas.microsoft.com/office/drawing/2014/main" id="{150844AD-4FE2-4A52-A4A3-AA78CAEC4A85}"/>
              </a:ext>
            </a:extLst>
          </p:cNvPr>
          <p:cNvSpPr/>
          <p:nvPr/>
        </p:nvSpPr>
        <p:spPr bwMode="gray">
          <a:xfrm>
            <a:off x="170936" y="1556639"/>
            <a:ext cx="2966160" cy="1763335"/>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smtClean="0">
                <a:latin typeface="+mj-lt"/>
              </a:rPr>
              <a:t>The details of the process to execute are described in a sequence. </a:t>
            </a:r>
          </a:p>
          <a:p>
            <a:pPr algn="l"/>
            <a:r>
              <a:rPr lang="en-US" altLang="ja-JP" sz="1800" dirty="0" smtClean="0">
                <a:latin typeface="+mj-lt"/>
              </a:rPr>
              <a:t>Multiple tasks can be described and it is executed from the top.</a:t>
            </a:r>
            <a:endParaRPr lang="en-US" altLang="ja-JP" sz="1800" dirty="0">
              <a:latin typeface="+mj-lt"/>
            </a:endParaRPr>
          </a:p>
        </p:txBody>
      </p:sp>
      <p:sp>
        <p:nvSpPr>
          <p:cNvPr id="16" name="正方形/長方形 15">
            <a:extLst>
              <a:ext uri="{FF2B5EF4-FFF2-40B4-BE49-F238E27FC236}">
                <a16:creationId xmlns="" xmlns:a16="http://schemas.microsoft.com/office/drawing/2014/main" id="{9B8EAA3B-8777-43E7-9A7C-EB659CE4F72B}"/>
              </a:ext>
            </a:extLst>
          </p:cNvPr>
          <p:cNvSpPr/>
          <p:nvPr/>
        </p:nvSpPr>
        <p:spPr bwMode="gray">
          <a:xfrm>
            <a:off x="170935" y="979885"/>
            <a:ext cx="9295364" cy="576751"/>
          </a:xfrm>
          <a:prstGeom prst="rect">
            <a:avLst/>
          </a:prstGeom>
          <a:solidFill>
            <a:srgbClr val="FF0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mj-lt"/>
                <a:ea typeface="Meiryo UI" panose="020B0604030504040204" pitchFamily="50" charset="-128"/>
              </a:rPr>
              <a:t>Task Section</a:t>
            </a:r>
            <a:endParaRPr lang="en-US" altLang="ja-JP" sz="2800" b="1" kern="0" dirty="0">
              <a:solidFill>
                <a:schemeClr val="bg1"/>
              </a:solidFill>
              <a:latin typeface="+mj-lt"/>
              <a:ea typeface="Meiryo UI" panose="020B0604030504040204" pitchFamily="50" charset="-128"/>
            </a:endParaRPr>
          </a:p>
        </p:txBody>
      </p:sp>
      <p:sp>
        <p:nvSpPr>
          <p:cNvPr id="9" name="正方形/長方形 8"/>
          <p:cNvSpPr/>
          <p:nvPr/>
        </p:nvSpPr>
        <p:spPr>
          <a:xfrm>
            <a:off x="3319973" y="1614548"/>
            <a:ext cx="2179458" cy="307777"/>
          </a:xfrm>
          <a:prstGeom prst="rect">
            <a:avLst/>
          </a:prstGeom>
          <a:ln>
            <a:solidFill>
              <a:schemeClr val="tx1"/>
            </a:solidFill>
          </a:ln>
        </p:spPr>
        <p:txBody>
          <a:bodyPr wrap="square">
            <a:spAutoFit/>
          </a:bodyPr>
          <a:lstStyle/>
          <a:p>
            <a:r>
              <a:rPr lang="en-US" altLang="ja-JP" b="1" dirty="0" smtClean="0">
                <a:latin typeface="+mj-lt"/>
              </a:rPr>
              <a:t>Example Description</a:t>
            </a:r>
            <a:endParaRPr lang="ja-JP" altLang="en-US" b="1" dirty="0">
              <a:latin typeface="+mj-lt"/>
            </a:endParaRPr>
          </a:p>
        </p:txBody>
      </p:sp>
      <p:sp>
        <p:nvSpPr>
          <p:cNvPr id="10" name="正方形/長方形 9">
            <a:extLst>
              <a:ext uri="{FF2B5EF4-FFF2-40B4-BE49-F238E27FC236}">
                <a16:creationId xmlns="" xmlns:a16="http://schemas.microsoft.com/office/drawing/2014/main" id="{150844AD-4FE2-4A52-A4A3-AA78CAEC4A85}"/>
              </a:ext>
            </a:extLst>
          </p:cNvPr>
          <p:cNvSpPr/>
          <p:nvPr/>
        </p:nvSpPr>
        <p:spPr bwMode="gray">
          <a:xfrm>
            <a:off x="3319973" y="1922325"/>
            <a:ext cx="6146325" cy="4554946"/>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dirty="0">
                <a:latin typeface="+mj-lt"/>
              </a:rPr>
              <a:t>--- # Playbook</a:t>
            </a:r>
          </a:p>
          <a:p>
            <a:pPr algn="l"/>
            <a:r>
              <a:rPr lang="en-US" altLang="ja-JP" dirty="0">
                <a:latin typeface="+mj-lt"/>
              </a:rPr>
              <a:t>- hosts: webservers # Targets Section:  specifies the target node</a:t>
            </a:r>
            <a:endParaRPr lang="ja-JP" altLang="en-US" dirty="0">
              <a:latin typeface="+mj-lt"/>
            </a:endParaRPr>
          </a:p>
          <a:p>
            <a:pPr algn="l"/>
            <a:r>
              <a:rPr lang="ja-JP" altLang="en-US" dirty="0">
                <a:latin typeface="+mj-lt"/>
              </a:rPr>
              <a:t>  </a:t>
            </a:r>
            <a:r>
              <a:rPr lang="en-US" altLang="ja-JP" dirty="0" err="1">
                <a:latin typeface="+mj-lt"/>
              </a:rPr>
              <a:t>remote_user</a:t>
            </a:r>
            <a:r>
              <a:rPr lang="en-US" altLang="ja-JP" dirty="0">
                <a:latin typeface="+mj-lt"/>
              </a:rPr>
              <a:t>: root</a:t>
            </a:r>
          </a:p>
          <a:p>
            <a:pPr algn="l"/>
            <a:r>
              <a:rPr lang="en-US" altLang="ja-JP" dirty="0">
                <a:latin typeface="+mj-lt"/>
              </a:rPr>
              <a:t>  </a:t>
            </a:r>
            <a:r>
              <a:rPr lang="en-US" altLang="ja-JP" dirty="0" err="1">
                <a:latin typeface="+mj-lt"/>
              </a:rPr>
              <a:t>vars</a:t>
            </a:r>
            <a:r>
              <a:rPr lang="en-US" altLang="ja-JP" dirty="0">
                <a:latin typeface="+mj-lt"/>
              </a:rPr>
              <a:t>:             # </a:t>
            </a:r>
            <a:r>
              <a:rPr lang="en-US" altLang="ja-JP" dirty="0" err="1">
                <a:latin typeface="+mj-lt"/>
              </a:rPr>
              <a:t>Vars</a:t>
            </a:r>
            <a:r>
              <a:rPr lang="en-US" altLang="ja-JP" dirty="0">
                <a:latin typeface="+mj-lt"/>
              </a:rPr>
              <a:t> Section: defines parameter cluster</a:t>
            </a:r>
            <a:endParaRPr lang="ja-JP" altLang="en-US" dirty="0">
              <a:latin typeface="+mj-lt"/>
            </a:endParaRPr>
          </a:p>
          <a:p>
            <a:pPr algn="l"/>
            <a:r>
              <a:rPr lang="ja-JP" altLang="en-US" dirty="0" smtClean="0">
                <a:latin typeface="+mj-lt"/>
              </a:rPr>
              <a:t>   </a:t>
            </a:r>
            <a:r>
              <a:rPr lang="en-US" altLang="ja-JP" dirty="0" err="1">
                <a:latin typeface="+mj-lt"/>
              </a:rPr>
              <a:t>http_port</a:t>
            </a:r>
            <a:r>
              <a:rPr lang="en-US" altLang="ja-JP" dirty="0">
                <a:latin typeface="+mj-lt"/>
              </a:rPr>
              <a:t>: 80</a:t>
            </a:r>
          </a:p>
          <a:p>
            <a:pPr algn="l"/>
            <a:r>
              <a:rPr lang="en-US" altLang="ja-JP" dirty="0">
                <a:latin typeface="+mj-lt"/>
              </a:rPr>
              <a:t>    </a:t>
            </a:r>
            <a:r>
              <a:rPr lang="en-US" altLang="ja-JP" dirty="0" err="1">
                <a:latin typeface="+mj-lt"/>
              </a:rPr>
              <a:t>max_clients</a:t>
            </a:r>
            <a:r>
              <a:rPr lang="en-US" altLang="ja-JP" dirty="0">
                <a:latin typeface="+mj-lt"/>
              </a:rPr>
              <a:t>: 200</a:t>
            </a:r>
          </a:p>
          <a:p>
            <a:pPr algn="l"/>
            <a:r>
              <a:rPr lang="en-US" altLang="ja-JP" dirty="0" smtClean="0">
                <a:latin typeface="+mj-lt"/>
              </a:rPr>
              <a:t>  tasks</a:t>
            </a:r>
            <a:r>
              <a:rPr lang="en-US" altLang="ja-JP" dirty="0">
                <a:latin typeface="+mj-lt"/>
              </a:rPr>
              <a:t>:            :   </a:t>
            </a:r>
            <a:r>
              <a:rPr lang="en-US" altLang="ja-JP" dirty="0" smtClean="0">
                <a:latin typeface="+mj-lt"/>
              </a:rPr>
              <a:t> </a:t>
            </a:r>
            <a:r>
              <a:rPr lang="en-US" altLang="ja-JP" dirty="0">
                <a:latin typeface="+mj-lt"/>
              </a:rPr>
              <a:t># Tasks Section: describes the task to execute (process</a:t>
            </a:r>
            <a:r>
              <a:rPr lang="en-US" altLang="ja-JP" dirty="0" smtClean="0">
                <a:latin typeface="+mj-lt"/>
              </a:rPr>
              <a:t>)</a:t>
            </a:r>
            <a:endParaRPr lang="ja-JP" altLang="en-US" dirty="0" smtClean="0">
              <a:latin typeface="+mj-lt"/>
            </a:endParaRPr>
          </a:p>
          <a:p>
            <a:pPr algn="l"/>
            <a:r>
              <a:rPr lang="ja-JP" altLang="en-US" dirty="0" smtClean="0">
                <a:latin typeface="+mj-lt"/>
              </a:rPr>
              <a:t>  </a:t>
            </a:r>
            <a:r>
              <a:rPr lang="en-US" altLang="ja-JP" dirty="0">
                <a:latin typeface="+mj-lt"/>
              </a:rPr>
              <a:t>- name: ensure apache is at the latest version</a:t>
            </a:r>
          </a:p>
          <a:p>
            <a:pPr algn="l"/>
            <a:r>
              <a:rPr lang="en-US" altLang="ja-JP" dirty="0">
                <a:latin typeface="+mj-lt"/>
              </a:rPr>
              <a:t>    yum:</a:t>
            </a:r>
          </a:p>
          <a:p>
            <a:pPr algn="l"/>
            <a:r>
              <a:rPr lang="en-US" altLang="ja-JP" dirty="0">
                <a:latin typeface="+mj-lt"/>
              </a:rPr>
              <a:t>      name: </a:t>
            </a:r>
            <a:r>
              <a:rPr lang="en-US" altLang="ja-JP" dirty="0" err="1">
                <a:latin typeface="+mj-lt"/>
              </a:rPr>
              <a:t>httpd</a:t>
            </a:r>
            <a:endParaRPr lang="en-US" altLang="ja-JP" dirty="0">
              <a:latin typeface="+mj-lt"/>
            </a:endParaRPr>
          </a:p>
          <a:p>
            <a:pPr algn="l"/>
            <a:r>
              <a:rPr lang="en-US" altLang="ja-JP" dirty="0">
                <a:latin typeface="+mj-lt"/>
              </a:rPr>
              <a:t>      state: latest</a:t>
            </a:r>
          </a:p>
          <a:p>
            <a:pPr algn="l"/>
            <a:r>
              <a:rPr lang="en-US" altLang="ja-JP" dirty="0">
                <a:latin typeface="+mj-lt"/>
              </a:rPr>
              <a:t>  - name: write the apache </a:t>
            </a:r>
            <a:r>
              <a:rPr lang="en-US" altLang="ja-JP" dirty="0" err="1">
                <a:latin typeface="+mj-lt"/>
              </a:rPr>
              <a:t>config</a:t>
            </a:r>
            <a:r>
              <a:rPr lang="en-US" altLang="ja-JP" dirty="0">
                <a:latin typeface="+mj-lt"/>
              </a:rPr>
              <a:t> file</a:t>
            </a:r>
          </a:p>
          <a:p>
            <a:pPr algn="l"/>
            <a:r>
              <a:rPr lang="en-US" altLang="ja-JP" dirty="0">
                <a:latin typeface="+mj-lt"/>
              </a:rPr>
              <a:t>    template:</a:t>
            </a:r>
          </a:p>
          <a:p>
            <a:pPr algn="l"/>
            <a:r>
              <a:rPr lang="en-US" altLang="ja-JP" dirty="0">
                <a:latin typeface="+mj-lt"/>
              </a:rPr>
              <a:t>      </a:t>
            </a:r>
            <a:r>
              <a:rPr lang="en-US" altLang="ja-JP" dirty="0" err="1">
                <a:latin typeface="+mj-lt"/>
              </a:rPr>
              <a:t>src</a:t>
            </a:r>
            <a:r>
              <a:rPr lang="en-US" altLang="ja-JP" dirty="0">
                <a:latin typeface="+mj-lt"/>
              </a:rPr>
              <a:t>: /</a:t>
            </a:r>
            <a:r>
              <a:rPr lang="en-US" altLang="ja-JP" dirty="0" err="1">
                <a:latin typeface="+mj-lt"/>
              </a:rPr>
              <a:t>srv</a:t>
            </a:r>
            <a:r>
              <a:rPr lang="en-US" altLang="ja-JP" dirty="0">
                <a:latin typeface="+mj-lt"/>
              </a:rPr>
              <a:t>/httpd.j2</a:t>
            </a:r>
          </a:p>
          <a:p>
            <a:pPr algn="l"/>
            <a:r>
              <a:rPr lang="en-US" altLang="ja-JP" dirty="0">
                <a:latin typeface="+mj-lt"/>
              </a:rPr>
              <a:t>      </a:t>
            </a:r>
            <a:r>
              <a:rPr lang="en-US" altLang="ja-JP" dirty="0" err="1">
                <a:latin typeface="+mj-lt"/>
              </a:rPr>
              <a:t>dest</a:t>
            </a:r>
            <a:r>
              <a:rPr lang="en-US" altLang="ja-JP" dirty="0">
                <a:latin typeface="+mj-lt"/>
              </a:rPr>
              <a:t>: /</a:t>
            </a:r>
            <a:r>
              <a:rPr lang="en-US" altLang="ja-JP" dirty="0" err="1">
                <a:latin typeface="+mj-lt"/>
              </a:rPr>
              <a:t>etc</a:t>
            </a:r>
            <a:r>
              <a:rPr lang="en-US" altLang="ja-JP" dirty="0">
                <a:latin typeface="+mj-lt"/>
              </a:rPr>
              <a:t>/</a:t>
            </a:r>
            <a:r>
              <a:rPr lang="en-US" altLang="ja-JP" dirty="0" err="1">
                <a:latin typeface="+mj-lt"/>
              </a:rPr>
              <a:t>httpd.conf</a:t>
            </a:r>
            <a:endParaRPr lang="en-US" altLang="ja-JP" dirty="0">
              <a:latin typeface="+mj-lt"/>
            </a:endParaRPr>
          </a:p>
          <a:p>
            <a:pPr algn="l"/>
            <a:r>
              <a:rPr lang="en-US" altLang="ja-JP" dirty="0">
                <a:latin typeface="+mj-lt"/>
              </a:rPr>
              <a:t>    notify:</a:t>
            </a:r>
          </a:p>
          <a:p>
            <a:pPr algn="l"/>
            <a:r>
              <a:rPr lang="en-US" altLang="ja-JP" dirty="0">
                <a:latin typeface="+mj-lt"/>
              </a:rPr>
              <a:t>    - restart apache</a:t>
            </a:r>
          </a:p>
          <a:p>
            <a:pPr algn="l"/>
            <a:r>
              <a:rPr lang="en-US" altLang="ja-JP" dirty="0">
                <a:latin typeface="+mj-lt"/>
              </a:rPr>
              <a:t>  - name: ensure apache is running</a:t>
            </a:r>
          </a:p>
          <a:p>
            <a:pPr algn="l"/>
            <a:r>
              <a:rPr lang="en-US" altLang="ja-JP" dirty="0">
                <a:latin typeface="+mj-lt"/>
              </a:rPr>
              <a:t>    service:</a:t>
            </a:r>
          </a:p>
          <a:p>
            <a:pPr algn="l"/>
            <a:r>
              <a:rPr lang="en-US" altLang="ja-JP" dirty="0">
                <a:latin typeface="+mj-lt"/>
              </a:rPr>
              <a:t>      name: </a:t>
            </a:r>
            <a:r>
              <a:rPr lang="en-US" altLang="ja-JP" dirty="0" err="1">
                <a:latin typeface="+mj-lt"/>
              </a:rPr>
              <a:t>httpd</a:t>
            </a:r>
            <a:endParaRPr lang="en-US" altLang="ja-JP" dirty="0">
              <a:latin typeface="+mj-lt"/>
            </a:endParaRPr>
          </a:p>
          <a:p>
            <a:pPr algn="l"/>
            <a:r>
              <a:rPr lang="en-US" altLang="ja-JP" dirty="0">
                <a:latin typeface="+mj-lt"/>
              </a:rPr>
              <a:t>      state: started</a:t>
            </a:r>
          </a:p>
        </p:txBody>
      </p:sp>
      <p:sp>
        <p:nvSpPr>
          <p:cNvPr id="4" name="正方形/長方形 3"/>
          <p:cNvSpPr/>
          <p:nvPr/>
        </p:nvSpPr>
        <p:spPr>
          <a:xfrm>
            <a:off x="213140" y="6271933"/>
            <a:ext cx="6722231" cy="523220"/>
          </a:xfrm>
          <a:prstGeom prst="rect">
            <a:avLst/>
          </a:prstGeom>
        </p:spPr>
        <p:txBody>
          <a:bodyPr wrap="square">
            <a:spAutoFit/>
          </a:bodyPr>
          <a:lstStyle/>
          <a:p>
            <a:pPr algn="l"/>
            <a:r>
              <a:rPr lang="ja-JP" altLang="en-US" b="1" dirty="0">
                <a:solidFill>
                  <a:schemeClr val="tx1"/>
                </a:solidFill>
              </a:rPr>
              <a:t>リファレンスサイト</a:t>
            </a:r>
          </a:p>
          <a:p>
            <a:pPr algn="l"/>
            <a:r>
              <a:rPr lang="en-US" altLang="ja-JP" b="1" dirty="0">
                <a:solidFill>
                  <a:schemeClr val="tx1"/>
                </a:solidFill>
              </a:rPr>
              <a:t>https://docs.ansible.com/ansible/2.6/modules/modules_by_category.html</a:t>
            </a:r>
            <a:endParaRPr lang="ja-JP" altLang="en-US" dirty="0"/>
          </a:p>
        </p:txBody>
      </p:sp>
      <p:sp>
        <p:nvSpPr>
          <p:cNvPr id="13" name="角丸四角形吹き出し 12"/>
          <p:cNvSpPr/>
          <p:nvPr/>
        </p:nvSpPr>
        <p:spPr bwMode="gray">
          <a:xfrm>
            <a:off x="170935" y="3491857"/>
            <a:ext cx="2966160" cy="1910138"/>
          </a:xfrm>
          <a:prstGeom prst="wedgeRoundRectCallout">
            <a:avLst>
              <a:gd name="adj1" fmla="val 53366"/>
              <a:gd name="adj2" fmla="val -25275"/>
              <a:gd name="adj3" fmla="val 16667"/>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ctr" anchorCtr="0" compatLnSpc="1">
            <a:prstTxWarp prst="textNoShape">
              <a:avLst/>
            </a:prstTxWarp>
          </a:bodyPr>
          <a:lstStyle/>
          <a:p>
            <a:pPr algn="l"/>
            <a:r>
              <a:rPr lang="en-US" altLang="ja-JP" sz="2400" dirty="0" smtClean="0">
                <a:latin typeface="Fujitsu Sans" panose="020B0404060202020204" pitchFamily="34" charset="0"/>
                <a:ea typeface="Meiryo UI" panose="020B0604030504040204" pitchFamily="50" charset="-128"/>
              </a:rPr>
              <a:t>Each one of the</a:t>
            </a:r>
          </a:p>
          <a:p>
            <a:pPr algn="l"/>
            <a:r>
              <a:rPr lang="en-US" altLang="ja-JP" sz="2400" dirty="0" smtClean="0">
                <a:latin typeface="Fujitsu Sans" panose="020B0404060202020204" pitchFamily="34" charset="0"/>
                <a:ea typeface="Meiryo UI" panose="020B0604030504040204" pitchFamily="50" charset="-128"/>
              </a:rPr>
              <a:t>“- </a:t>
            </a:r>
            <a:r>
              <a:rPr lang="en-US" altLang="ja-JP" sz="2400" dirty="0">
                <a:latin typeface="Fujitsu Sans" panose="020B0404060202020204" pitchFamily="34" charset="0"/>
                <a:ea typeface="Meiryo UI" panose="020B0604030504040204" pitchFamily="50" charset="-128"/>
              </a:rPr>
              <a:t>name: </a:t>
            </a:r>
            <a:r>
              <a:rPr lang="en-US" altLang="ja-JP" sz="2400" dirty="0" smtClean="0">
                <a:latin typeface="Fujitsu Sans" panose="020B0404060202020204" pitchFamily="34" charset="0"/>
                <a:ea typeface="Meiryo UI" panose="020B0604030504040204" pitchFamily="50" charset="-128"/>
              </a:rPr>
              <a:t>ensure</a:t>
            </a:r>
            <a:r>
              <a:rPr lang="ja-JP" altLang="en-US" sz="2400" dirty="0" smtClean="0">
                <a:latin typeface="Fujitsu Sans" panose="020B0404060202020204" pitchFamily="34" charset="0"/>
                <a:ea typeface="Meiryo UI" panose="020B0604030504040204" pitchFamily="50" charset="-128"/>
              </a:rPr>
              <a:t> </a:t>
            </a:r>
            <a:r>
              <a:rPr lang="en-US" altLang="ja-JP" sz="2400" dirty="0" smtClean="0">
                <a:latin typeface="Fujitsu Sans" panose="020B0404060202020204" pitchFamily="34" charset="0"/>
                <a:ea typeface="Meiryo UI" panose="020B0604030504040204" pitchFamily="50" charset="-128"/>
              </a:rPr>
              <a:t>~” represents a task.</a:t>
            </a:r>
            <a:endParaRPr kumimoji="1" lang="ja-JP" altLang="en-US" sz="2400" dirty="0" smtClean="0">
              <a:latin typeface="Fujitsu Sans" panose="020B0404060202020204" pitchFamily="34" charset="0"/>
              <a:ea typeface="Meiryo UI" panose="020B0604030504040204" pitchFamily="50" charset="-128"/>
            </a:endParaRPr>
          </a:p>
        </p:txBody>
      </p:sp>
      <p:sp>
        <p:nvSpPr>
          <p:cNvPr id="5" name="正方形/長方形 4"/>
          <p:cNvSpPr/>
          <p:nvPr/>
        </p:nvSpPr>
        <p:spPr bwMode="gray">
          <a:xfrm>
            <a:off x="3455209" y="3472289"/>
            <a:ext cx="3817787" cy="860559"/>
          </a:xfrm>
          <a:prstGeom prst="rect">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15" name="角丸四角形吹き出し 14"/>
          <p:cNvSpPr/>
          <p:nvPr/>
        </p:nvSpPr>
        <p:spPr bwMode="gray">
          <a:xfrm>
            <a:off x="6771048" y="3902568"/>
            <a:ext cx="2966160" cy="2574703"/>
          </a:xfrm>
          <a:prstGeom prst="wedgeRoundRectCallout">
            <a:avLst>
              <a:gd name="adj1" fmla="val -58088"/>
              <a:gd name="adj2" fmla="val -40126"/>
              <a:gd name="adj3" fmla="val 16667"/>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ctr" anchorCtr="0" compatLnSpc="1">
            <a:prstTxWarp prst="textNoShape">
              <a:avLst/>
            </a:prstTxWarp>
          </a:bodyPr>
          <a:lstStyle/>
          <a:p>
            <a:pPr algn="l"/>
            <a:r>
              <a:rPr lang="en-US" altLang="ja-JP" sz="1600" dirty="0" smtClean="0">
                <a:latin typeface="Fujitsu Sans" panose="020B0404060202020204" pitchFamily="34" charset="0"/>
                <a:ea typeface="Meiryo UI" panose="020B0604030504040204" pitchFamily="50" charset="-128"/>
              </a:rPr>
              <a:t>task that checks apache is the latest version.</a:t>
            </a:r>
            <a:endParaRPr lang="ja-JP" altLang="en-US" sz="1600" dirty="0">
              <a:latin typeface="Fujitsu Sans" panose="020B0404060202020204" pitchFamily="34" charset="0"/>
              <a:ea typeface="Meiryo UI" panose="020B0604030504040204" pitchFamily="50" charset="-128"/>
            </a:endParaRPr>
          </a:p>
          <a:p>
            <a:pPr algn="l"/>
            <a:endParaRPr lang="en-US" altLang="ja-JP" sz="1600" dirty="0" smtClean="0">
              <a:latin typeface="Fujitsu Sans" panose="020B0404060202020204" pitchFamily="34" charset="0"/>
              <a:ea typeface="Meiryo UI" panose="020B0604030504040204" pitchFamily="50" charset="-128"/>
            </a:endParaRPr>
          </a:p>
          <a:p>
            <a:pPr algn="l"/>
            <a:r>
              <a:rPr lang="en-US" altLang="ja-JP" sz="1600" dirty="0" smtClean="0">
                <a:latin typeface="Fujitsu Sans" panose="020B0404060202020204" pitchFamily="34" charset="0"/>
                <a:ea typeface="Meiryo UI" panose="020B0604030504040204" pitchFamily="50" charset="-128"/>
              </a:rPr>
              <a:t>Yum is used as the module.</a:t>
            </a:r>
            <a:endParaRPr lang="ja-JP" altLang="en-US" sz="1600" dirty="0">
              <a:latin typeface="Fujitsu Sans" panose="020B0404060202020204" pitchFamily="34" charset="0"/>
              <a:ea typeface="Meiryo UI" panose="020B0604030504040204" pitchFamily="50" charset="-128"/>
            </a:endParaRPr>
          </a:p>
          <a:p>
            <a:pPr algn="l"/>
            <a:endParaRPr lang="en-US" altLang="ja-JP" sz="1600" dirty="0" smtClean="0">
              <a:latin typeface="Fujitsu Sans" panose="020B0404060202020204" pitchFamily="34" charset="0"/>
              <a:ea typeface="Meiryo UI" panose="020B0604030504040204" pitchFamily="50" charset="-128"/>
            </a:endParaRPr>
          </a:p>
          <a:p>
            <a:pPr algn="l"/>
            <a:r>
              <a:rPr lang="en-US" altLang="ja-JP" sz="1600" dirty="0" smtClean="0">
                <a:latin typeface="Fujitsu Sans" panose="020B0404060202020204" pitchFamily="34" charset="0"/>
                <a:ea typeface="Meiryo UI" panose="020B0604030504040204" pitchFamily="50" charset="-128"/>
              </a:rPr>
              <a:t>Name &amp; state arguments are thrown at the module.</a:t>
            </a:r>
            <a:endParaRPr lang="ja-JP" altLang="en-US" sz="1600" dirty="0">
              <a:latin typeface="Fujitsu Sans" panose="020B0404060202020204" pitchFamily="34" charset="0"/>
              <a:ea typeface="Meiryo UI" panose="020B0604030504040204" pitchFamily="50" charset="-128"/>
            </a:endParaRPr>
          </a:p>
        </p:txBody>
      </p:sp>
      <p:sp>
        <p:nvSpPr>
          <p:cNvPr id="19"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Basics in Writing Various Files</a:t>
            </a:r>
          </a:p>
        </p:txBody>
      </p:sp>
      <p:sp>
        <p:nvSpPr>
          <p:cNvPr id="12" name="スライド番号プレースホルダー 11"/>
          <p:cNvSpPr>
            <a:spLocks noGrp="1"/>
          </p:cNvSpPr>
          <p:nvPr>
            <p:ph type="sldNum" sz="quarter" idx="10"/>
          </p:nvPr>
        </p:nvSpPr>
        <p:spPr/>
        <p:txBody>
          <a:bodyPr/>
          <a:lstStyle/>
          <a:p>
            <a:r>
              <a:rPr lang="en-US" altLang="ja-JP" smtClean="0"/>
              <a:t>PAGE    </a:t>
            </a:r>
            <a:fld id="{08DF107D-060D-43D3-997D-8A34C269D30F}" type="slidenum">
              <a:rPr lang="en-US" altLang="ja-JP" smtClean="0"/>
              <a:pPr/>
              <a:t>53</a:t>
            </a:fld>
            <a:endParaRPr lang="en-US" altLang="ja-JP" dirty="0"/>
          </a:p>
        </p:txBody>
      </p:sp>
    </p:spTree>
    <p:extLst>
      <p:ext uri="{BB962C8B-B14F-4D97-AF65-F5344CB8AC3E}">
        <p14:creationId xmlns:p14="http://schemas.microsoft.com/office/powerpoint/2010/main" val="7358252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This time, it’s Playbook!</a:t>
            </a:r>
            <a:endParaRPr lang="ja-JP" altLang="en-US" dirty="0"/>
          </a:p>
        </p:txBody>
      </p:sp>
      <p:sp>
        <p:nvSpPr>
          <p:cNvPr id="11" name="正方形/長方形 10">
            <a:extLst>
              <a:ext uri="{FF2B5EF4-FFF2-40B4-BE49-F238E27FC236}">
                <a16:creationId xmlns="" xmlns:a16="http://schemas.microsoft.com/office/drawing/2014/main" id="{150844AD-4FE2-4A52-A4A3-AA78CAEC4A85}"/>
              </a:ext>
            </a:extLst>
          </p:cNvPr>
          <p:cNvSpPr/>
          <p:nvPr/>
        </p:nvSpPr>
        <p:spPr bwMode="gray">
          <a:xfrm>
            <a:off x="170936" y="1556639"/>
            <a:ext cx="2966160" cy="1763335"/>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a:latin typeface="+mj-lt"/>
              </a:rPr>
              <a:t>The details of the process to execute are described in a sequence. </a:t>
            </a:r>
          </a:p>
          <a:p>
            <a:pPr algn="l"/>
            <a:r>
              <a:rPr lang="en-US" altLang="ja-JP" sz="1800" dirty="0">
                <a:latin typeface="+mj-lt"/>
              </a:rPr>
              <a:t>Multiple tasks can be described and it is executed from the top.</a:t>
            </a:r>
          </a:p>
        </p:txBody>
      </p:sp>
      <p:sp>
        <p:nvSpPr>
          <p:cNvPr id="16" name="正方形/長方形 15">
            <a:extLst>
              <a:ext uri="{FF2B5EF4-FFF2-40B4-BE49-F238E27FC236}">
                <a16:creationId xmlns="" xmlns:a16="http://schemas.microsoft.com/office/drawing/2014/main" id="{9B8EAA3B-8777-43E7-9A7C-EB659CE4F72B}"/>
              </a:ext>
            </a:extLst>
          </p:cNvPr>
          <p:cNvSpPr/>
          <p:nvPr/>
        </p:nvSpPr>
        <p:spPr bwMode="gray">
          <a:xfrm>
            <a:off x="170935" y="979885"/>
            <a:ext cx="9295364" cy="576751"/>
          </a:xfrm>
          <a:prstGeom prst="rect">
            <a:avLst/>
          </a:prstGeom>
          <a:solidFill>
            <a:srgbClr val="FF0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mj-lt"/>
                <a:ea typeface="Meiryo UI" panose="020B0604030504040204" pitchFamily="50" charset="-128"/>
              </a:rPr>
              <a:t>Handlers Section</a:t>
            </a:r>
            <a:endParaRPr lang="en-US" altLang="ja-JP" sz="2800" b="1" kern="0" dirty="0">
              <a:solidFill>
                <a:schemeClr val="bg1"/>
              </a:solidFill>
              <a:latin typeface="+mj-lt"/>
              <a:ea typeface="Meiryo UI" panose="020B0604030504040204" pitchFamily="50" charset="-128"/>
            </a:endParaRPr>
          </a:p>
        </p:txBody>
      </p:sp>
      <p:sp>
        <p:nvSpPr>
          <p:cNvPr id="9" name="正方形/長方形 8"/>
          <p:cNvSpPr/>
          <p:nvPr/>
        </p:nvSpPr>
        <p:spPr>
          <a:xfrm>
            <a:off x="3319973" y="1614548"/>
            <a:ext cx="2179458" cy="307777"/>
          </a:xfrm>
          <a:prstGeom prst="rect">
            <a:avLst/>
          </a:prstGeom>
          <a:ln>
            <a:solidFill>
              <a:schemeClr val="tx1"/>
            </a:solidFill>
          </a:ln>
        </p:spPr>
        <p:txBody>
          <a:bodyPr wrap="square">
            <a:spAutoFit/>
          </a:bodyPr>
          <a:lstStyle/>
          <a:p>
            <a:pPr algn="l"/>
            <a:r>
              <a:rPr lang="en-US" altLang="ja-JP" b="1" dirty="0" smtClean="0">
                <a:latin typeface="+mj-lt"/>
              </a:rPr>
              <a:t>Example Description</a:t>
            </a:r>
            <a:endParaRPr lang="ja-JP" altLang="en-US" b="1" dirty="0">
              <a:latin typeface="+mj-lt"/>
            </a:endParaRPr>
          </a:p>
        </p:txBody>
      </p:sp>
      <p:sp>
        <p:nvSpPr>
          <p:cNvPr id="10" name="正方形/長方形 9">
            <a:extLst>
              <a:ext uri="{FF2B5EF4-FFF2-40B4-BE49-F238E27FC236}">
                <a16:creationId xmlns="" xmlns:a16="http://schemas.microsoft.com/office/drawing/2014/main" id="{150844AD-4FE2-4A52-A4A3-AA78CAEC4A85}"/>
              </a:ext>
            </a:extLst>
          </p:cNvPr>
          <p:cNvSpPr/>
          <p:nvPr/>
        </p:nvSpPr>
        <p:spPr bwMode="gray">
          <a:xfrm>
            <a:off x="3319973" y="1922325"/>
            <a:ext cx="6146325" cy="4689490"/>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dirty="0">
                <a:latin typeface="+mj-lt"/>
              </a:rPr>
              <a:t>--- # Playbook</a:t>
            </a:r>
          </a:p>
          <a:p>
            <a:pPr algn="l"/>
            <a:r>
              <a:rPr lang="en-US" altLang="ja-JP" dirty="0">
                <a:latin typeface="+mj-lt"/>
              </a:rPr>
              <a:t>- hosts: webservers # Targets Section:  specifies the target node</a:t>
            </a:r>
            <a:endParaRPr lang="ja-JP" altLang="en-US" dirty="0">
              <a:latin typeface="+mj-lt"/>
            </a:endParaRPr>
          </a:p>
          <a:p>
            <a:pPr algn="l"/>
            <a:r>
              <a:rPr lang="ja-JP" altLang="en-US" dirty="0">
                <a:latin typeface="+mj-lt"/>
              </a:rPr>
              <a:t>  </a:t>
            </a:r>
            <a:r>
              <a:rPr lang="en-US" altLang="ja-JP" dirty="0" err="1">
                <a:latin typeface="+mj-lt"/>
              </a:rPr>
              <a:t>remote_user</a:t>
            </a:r>
            <a:r>
              <a:rPr lang="en-US" altLang="ja-JP" dirty="0">
                <a:latin typeface="+mj-lt"/>
              </a:rPr>
              <a:t>: root</a:t>
            </a:r>
          </a:p>
          <a:p>
            <a:pPr algn="l"/>
            <a:r>
              <a:rPr lang="en-US" altLang="ja-JP" dirty="0" smtClean="0">
                <a:latin typeface="+mj-lt"/>
              </a:rPr>
              <a:t>tasks</a:t>
            </a:r>
            <a:r>
              <a:rPr lang="en-US" altLang="ja-JP" dirty="0">
                <a:latin typeface="+mj-lt"/>
              </a:rPr>
              <a:t>:            # Tasks Section: describes the task to execute (process)</a:t>
            </a:r>
            <a:endParaRPr lang="ja-JP" altLang="en-US" dirty="0">
              <a:latin typeface="+mj-lt"/>
            </a:endParaRPr>
          </a:p>
          <a:p>
            <a:pPr algn="l"/>
            <a:r>
              <a:rPr lang="en-US" altLang="ja-JP" dirty="0" smtClean="0">
                <a:latin typeface="+mj-lt"/>
              </a:rPr>
              <a:t>- </a:t>
            </a:r>
            <a:r>
              <a:rPr lang="en-US" altLang="ja-JP" dirty="0">
                <a:latin typeface="+mj-lt"/>
              </a:rPr>
              <a:t>name: write the apache </a:t>
            </a:r>
            <a:r>
              <a:rPr lang="en-US" altLang="ja-JP" dirty="0" err="1">
                <a:latin typeface="+mj-lt"/>
              </a:rPr>
              <a:t>config</a:t>
            </a:r>
            <a:r>
              <a:rPr lang="en-US" altLang="ja-JP" dirty="0">
                <a:latin typeface="+mj-lt"/>
              </a:rPr>
              <a:t> file</a:t>
            </a:r>
          </a:p>
          <a:p>
            <a:pPr algn="l"/>
            <a:r>
              <a:rPr lang="en-US" altLang="ja-JP" dirty="0">
                <a:latin typeface="+mj-lt"/>
              </a:rPr>
              <a:t>    template:</a:t>
            </a:r>
          </a:p>
          <a:p>
            <a:pPr algn="l"/>
            <a:r>
              <a:rPr lang="en-US" altLang="ja-JP" dirty="0">
                <a:latin typeface="+mj-lt"/>
              </a:rPr>
              <a:t>      </a:t>
            </a:r>
            <a:r>
              <a:rPr lang="en-US" altLang="ja-JP" dirty="0" err="1">
                <a:latin typeface="+mj-lt"/>
              </a:rPr>
              <a:t>src</a:t>
            </a:r>
            <a:r>
              <a:rPr lang="en-US" altLang="ja-JP" dirty="0">
                <a:latin typeface="+mj-lt"/>
              </a:rPr>
              <a:t>: /</a:t>
            </a:r>
            <a:r>
              <a:rPr lang="en-US" altLang="ja-JP" dirty="0" err="1">
                <a:latin typeface="+mj-lt"/>
              </a:rPr>
              <a:t>srv</a:t>
            </a:r>
            <a:r>
              <a:rPr lang="en-US" altLang="ja-JP" dirty="0">
                <a:latin typeface="+mj-lt"/>
              </a:rPr>
              <a:t>/httpd.j2</a:t>
            </a:r>
          </a:p>
          <a:p>
            <a:pPr algn="l"/>
            <a:r>
              <a:rPr lang="en-US" altLang="ja-JP" dirty="0">
                <a:latin typeface="+mj-lt"/>
              </a:rPr>
              <a:t>      </a:t>
            </a:r>
            <a:r>
              <a:rPr lang="en-US" altLang="ja-JP" dirty="0" err="1">
                <a:latin typeface="+mj-lt"/>
              </a:rPr>
              <a:t>dest</a:t>
            </a:r>
            <a:r>
              <a:rPr lang="en-US" altLang="ja-JP" dirty="0">
                <a:latin typeface="+mj-lt"/>
              </a:rPr>
              <a:t>: /</a:t>
            </a:r>
            <a:r>
              <a:rPr lang="en-US" altLang="ja-JP" dirty="0" err="1">
                <a:latin typeface="+mj-lt"/>
              </a:rPr>
              <a:t>etc</a:t>
            </a:r>
            <a:r>
              <a:rPr lang="en-US" altLang="ja-JP" dirty="0">
                <a:latin typeface="+mj-lt"/>
              </a:rPr>
              <a:t>/</a:t>
            </a:r>
            <a:r>
              <a:rPr lang="en-US" altLang="ja-JP" dirty="0" err="1">
                <a:latin typeface="+mj-lt"/>
              </a:rPr>
              <a:t>httpd.conf</a:t>
            </a:r>
            <a:endParaRPr lang="en-US" altLang="ja-JP" dirty="0">
              <a:latin typeface="+mj-lt"/>
            </a:endParaRPr>
          </a:p>
          <a:p>
            <a:pPr algn="l"/>
            <a:r>
              <a:rPr lang="ja-JP" altLang="en-US" b="1" dirty="0" smtClean="0">
                <a:solidFill>
                  <a:srgbClr val="FF0D0D"/>
                </a:solidFill>
                <a:latin typeface="+mj-lt"/>
              </a:rPr>
              <a:t>    </a:t>
            </a:r>
            <a:r>
              <a:rPr lang="en-US" altLang="ja-JP" b="1" dirty="0" smtClean="0">
                <a:solidFill>
                  <a:srgbClr val="FF0D0D"/>
                </a:solidFill>
                <a:latin typeface="+mj-lt"/>
              </a:rPr>
              <a:t>notify:</a:t>
            </a:r>
          </a:p>
          <a:p>
            <a:pPr algn="l"/>
            <a:r>
              <a:rPr lang="en-US" altLang="ja-JP" b="1" dirty="0" smtClean="0">
                <a:solidFill>
                  <a:srgbClr val="FF0D0D"/>
                </a:solidFill>
                <a:latin typeface="+mj-lt"/>
              </a:rPr>
              <a:t>    </a:t>
            </a:r>
            <a:r>
              <a:rPr lang="en-US" altLang="ja-JP" b="1" dirty="0">
                <a:solidFill>
                  <a:srgbClr val="FF0D0D"/>
                </a:solidFill>
                <a:latin typeface="+mj-lt"/>
              </a:rPr>
              <a:t>- restart apache</a:t>
            </a:r>
          </a:p>
          <a:p>
            <a:pPr algn="l"/>
            <a:r>
              <a:rPr lang="en-US" altLang="ja-JP" dirty="0">
                <a:latin typeface="+mj-lt"/>
              </a:rPr>
              <a:t>  - name: ensure apache is running</a:t>
            </a:r>
          </a:p>
          <a:p>
            <a:pPr algn="l"/>
            <a:r>
              <a:rPr lang="en-US" altLang="ja-JP" dirty="0">
                <a:latin typeface="+mj-lt"/>
              </a:rPr>
              <a:t>    service:</a:t>
            </a:r>
          </a:p>
          <a:p>
            <a:pPr algn="l"/>
            <a:r>
              <a:rPr lang="en-US" altLang="ja-JP" dirty="0">
                <a:latin typeface="+mj-lt"/>
              </a:rPr>
              <a:t>      name: </a:t>
            </a:r>
            <a:r>
              <a:rPr lang="en-US" altLang="ja-JP" dirty="0" err="1">
                <a:latin typeface="+mj-lt"/>
              </a:rPr>
              <a:t>httpd</a:t>
            </a:r>
            <a:endParaRPr lang="en-US" altLang="ja-JP" dirty="0">
              <a:latin typeface="+mj-lt"/>
            </a:endParaRPr>
          </a:p>
          <a:p>
            <a:pPr algn="l"/>
            <a:r>
              <a:rPr lang="en-US" altLang="ja-JP" dirty="0">
                <a:latin typeface="+mj-lt"/>
              </a:rPr>
              <a:t>      state: started</a:t>
            </a:r>
          </a:p>
          <a:p>
            <a:pPr algn="l"/>
            <a:r>
              <a:rPr lang="en-US" altLang="ja-JP" dirty="0" smtClean="0">
                <a:latin typeface="+mj-lt"/>
              </a:rPr>
              <a:t>handlers: </a:t>
            </a:r>
            <a:r>
              <a:rPr lang="en-US" altLang="ja-JP" dirty="0" smtClean="0">
                <a:latin typeface="+mj-lt"/>
              </a:rPr>
              <a:t>- </a:t>
            </a:r>
            <a:r>
              <a:rPr lang="en-US" altLang="ja-JP" dirty="0">
                <a:latin typeface="+mj-lt"/>
              </a:rPr>
              <a:t>name: </a:t>
            </a:r>
            <a:r>
              <a:rPr lang="en-US" altLang="ja-JP" b="1" dirty="0">
                <a:solidFill>
                  <a:srgbClr val="FF0D0D"/>
                </a:solidFill>
                <a:latin typeface="+mj-lt"/>
              </a:rPr>
              <a:t>restart apache</a:t>
            </a:r>
          </a:p>
          <a:p>
            <a:pPr algn="l"/>
            <a:r>
              <a:rPr lang="en-US" altLang="ja-JP" dirty="0">
                <a:latin typeface="+mj-lt"/>
              </a:rPr>
              <a:t>      service:</a:t>
            </a:r>
          </a:p>
          <a:p>
            <a:pPr algn="l"/>
            <a:r>
              <a:rPr lang="en-US" altLang="ja-JP" dirty="0">
                <a:latin typeface="+mj-lt"/>
              </a:rPr>
              <a:t>        name: </a:t>
            </a:r>
            <a:r>
              <a:rPr lang="en-US" altLang="ja-JP" dirty="0" err="1">
                <a:latin typeface="+mj-lt"/>
              </a:rPr>
              <a:t>httpd</a:t>
            </a:r>
            <a:endParaRPr lang="en-US" altLang="ja-JP" dirty="0">
              <a:latin typeface="+mj-lt"/>
            </a:endParaRPr>
          </a:p>
          <a:p>
            <a:pPr algn="l"/>
            <a:r>
              <a:rPr lang="en-US" altLang="ja-JP" dirty="0">
                <a:latin typeface="+mj-lt"/>
              </a:rPr>
              <a:t>        state: restarted</a:t>
            </a:r>
          </a:p>
        </p:txBody>
      </p:sp>
      <p:sp>
        <p:nvSpPr>
          <p:cNvPr id="4" name="正方形/長方形 3"/>
          <p:cNvSpPr/>
          <p:nvPr/>
        </p:nvSpPr>
        <p:spPr>
          <a:xfrm>
            <a:off x="213141" y="5627074"/>
            <a:ext cx="2923956" cy="1169551"/>
          </a:xfrm>
          <a:prstGeom prst="rect">
            <a:avLst/>
          </a:prstGeom>
        </p:spPr>
        <p:txBody>
          <a:bodyPr wrap="square">
            <a:spAutoFit/>
          </a:bodyPr>
          <a:lstStyle/>
          <a:p>
            <a:pPr algn="l"/>
            <a:r>
              <a:rPr lang="en-PH" altLang="ja-JP" b="1" dirty="0" smtClean="0">
                <a:solidFill>
                  <a:schemeClr val="tx1"/>
                </a:solidFill>
                <a:latin typeface="+mj-lt"/>
              </a:rPr>
              <a:t>For more details:</a:t>
            </a:r>
            <a:endParaRPr lang="ja-JP" altLang="en-US" b="1" dirty="0">
              <a:solidFill>
                <a:schemeClr val="tx1"/>
              </a:solidFill>
              <a:latin typeface="+mj-lt"/>
            </a:endParaRPr>
          </a:p>
          <a:p>
            <a:pPr algn="l"/>
            <a:r>
              <a:rPr lang="en-US" altLang="ja-JP" b="1" dirty="0" smtClean="0">
                <a:solidFill>
                  <a:schemeClr val="tx1"/>
                </a:solidFill>
                <a:latin typeface="+mj-lt"/>
              </a:rPr>
              <a:t>https</a:t>
            </a:r>
            <a:r>
              <a:rPr lang="en-US" altLang="ja-JP" b="1" dirty="0">
                <a:solidFill>
                  <a:schemeClr val="tx1"/>
                </a:solidFill>
                <a:latin typeface="+mj-lt"/>
              </a:rPr>
              <a:t>://docs.ansible.com/ansible/2.6/user_guide/playbooks_intro.html#handlers-running-operations-on-change</a:t>
            </a:r>
            <a:endParaRPr lang="ja-JP" altLang="en-US" dirty="0">
              <a:latin typeface="+mj-lt"/>
            </a:endParaRPr>
          </a:p>
        </p:txBody>
      </p:sp>
      <p:sp>
        <p:nvSpPr>
          <p:cNvPr id="15" name="角丸四角形吹き出し 14"/>
          <p:cNvSpPr/>
          <p:nvPr/>
        </p:nvSpPr>
        <p:spPr bwMode="gray">
          <a:xfrm>
            <a:off x="170935" y="3368474"/>
            <a:ext cx="2966160" cy="2141937"/>
          </a:xfrm>
          <a:prstGeom prst="wedgeRoundRectCallout">
            <a:avLst>
              <a:gd name="adj1" fmla="val 55263"/>
              <a:gd name="adj2" fmla="val 33433"/>
              <a:gd name="adj3" fmla="val 16667"/>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ctr" anchorCtr="0" compatLnSpc="1">
            <a:prstTxWarp prst="textNoShape">
              <a:avLst/>
            </a:prstTxWarp>
          </a:bodyPr>
          <a:lstStyle/>
          <a:p>
            <a:pPr algn="l"/>
            <a:r>
              <a:rPr lang="en-US" altLang="ja-JP" sz="1600" dirty="0" smtClean="0">
                <a:latin typeface="Fujitsu Sans" panose="020B0404060202020204" pitchFamily="34" charset="0"/>
                <a:ea typeface="Meiryo UI" panose="020B0604030504040204" pitchFamily="50" charset="-128"/>
              </a:rPr>
              <a:t>Only when the task of “</a:t>
            </a:r>
            <a:r>
              <a:rPr lang="en-US" altLang="ja-JP" sz="1600" dirty="0">
                <a:latin typeface="Fujitsu Sans" panose="020B0404060202020204" pitchFamily="34" charset="0"/>
                <a:ea typeface="Meiryo UI" panose="020B0604030504040204" pitchFamily="50" charset="-128"/>
              </a:rPr>
              <a:t>- name: write the apache </a:t>
            </a:r>
            <a:r>
              <a:rPr lang="en-US" altLang="ja-JP" sz="1600" dirty="0" err="1">
                <a:latin typeface="Fujitsu Sans" panose="020B0404060202020204" pitchFamily="34" charset="0"/>
                <a:ea typeface="Meiryo UI" panose="020B0604030504040204" pitchFamily="50" charset="-128"/>
              </a:rPr>
              <a:t>config</a:t>
            </a:r>
            <a:r>
              <a:rPr lang="en-US" altLang="ja-JP" sz="1600" dirty="0">
                <a:latin typeface="Fujitsu Sans" panose="020B0404060202020204" pitchFamily="34" charset="0"/>
                <a:ea typeface="Meiryo UI" panose="020B0604030504040204" pitchFamily="50" charset="-128"/>
              </a:rPr>
              <a:t> </a:t>
            </a:r>
            <a:r>
              <a:rPr lang="en-US" altLang="ja-JP" sz="1600" dirty="0" smtClean="0">
                <a:latin typeface="Fujitsu Sans" panose="020B0404060202020204" pitchFamily="34" charset="0"/>
                <a:ea typeface="Meiryo UI" panose="020B0604030504040204" pitchFamily="50" charset="-128"/>
              </a:rPr>
              <a:t>file” on the Tasks section ended as ‘changed’ will the part of “restart apache” be executed.</a:t>
            </a:r>
            <a:endParaRPr lang="ja-JP" altLang="en-US" sz="1600" dirty="0">
              <a:latin typeface="Fujitsu Sans" panose="020B0404060202020204" pitchFamily="34" charset="0"/>
              <a:ea typeface="Meiryo UI" panose="020B0604030504040204" pitchFamily="50" charset="-128"/>
            </a:endParaRPr>
          </a:p>
        </p:txBody>
      </p:sp>
      <p:sp>
        <p:nvSpPr>
          <p:cNvPr id="17" name="正方形/長方形 16"/>
          <p:cNvSpPr/>
          <p:nvPr/>
        </p:nvSpPr>
        <p:spPr bwMode="gray">
          <a:xfrm>
            <a:off x="3362177" y="4937276"/>
            <a:ext cx="6104121" cy="1322842"/>
          </a:xfrm>
          <a:prstGeom prst="rect">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18"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Basics in Writing Various Files</a:t>
            </a:r>
          </a:p>
        </p:txBody>
      </p:sp>
      <p:sp>
        <p:nvSpPr>
          <p:cNvPr id="12" name="スライド番号プレースホルダー 11"/>
          <p:cNvSpPr>
            <a:spLocks noGrp="1"/>
          </p:cNvSpPr>
          <p:nvPr>
            <p:ph type="sldNum" sz="quarter" idx="10"/>
          </p:nvPr>
        </p:nvSpPr>
        <p:spPr/>
        <p:txBody>
          <a:bodyPr/>
          <a:lstStyle/>
          <a:p>
            <a:r>
              <a:rPr lang="en-US" altLang="ja-JP" smtClean="0"/>
              <a:t>PAGE    </a:t>
            </a:r>
            <a:fld id="{08DF107D-060D-43D3-997D-8A34C269D30F}" type="slidenum">
              <a:rPr lang="en-US" altLang="ja-JP" smtClean="0"/>
              <a:pPr/>
              <a:t>54</a:t>
            </a:fld>
            <a:endParaRPr lang="en-US" altLang="ja-JP" dirty="0"/>
          </a:p>
        </p:txBody>
      </p:sp>
    </p:spTree>
    <p:extLst>
      <p:ext uri="{BB962C8B-B14F-4D97-AF65-F5344CB8AC3E}">
        <p14:creationId xmlns:p14="http://schemas.microsoft.com/office/powerpoint/2010/main" val="293362175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This time, it’s Playbook!</a:t>
            </a:r>
            <a:endParaRPr lang="ja-JP" altLang="en-US" dirty="0"/>
          </a:p>
        </p:txBody>
      </p:sp>
      <p:sp>
        <p:nvSpPr>
          <p:cNvPr id="11" name="正方形/長方形 10">
            <a:extLst>
              <a:ext uri="{FF2B5EF4-FFF2-40B4-BE49-F238E27FC236}">
                <a16:creationId xmlns="" xmlns:a16="http://schemas.microsoft.com/office/drawing/2014/main" id="{150844AD-4FE2-4A52-A4A3-AA78CAEC4A85}"/>
              </a:ext>
            </a:extLst>
          </p:cNvPr>
          <p:cNvSpPr/>
          <p:nvPr/>
        </p:nvSpPr>
        <p:spPr bwMode="gray">
          <a:xfrm>
            <a:off x="170935" y="1556640"/>
            <a:ext cx="9295363" cy="525378"/>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a:latin typeface="+mj-lt"/>
              </a:rPr>
              <a:t>V</a:t>
            </a:r>
            <a:r>
              <a:rPr lang="en-US" altLang="ja-JP" sz="1800" dirty="0" smtClean="0">
                <a:latin typeface="+mj-lt"/>
              </a:rPr>
              <a:t>ariables </a:t>
            </a:r>
            <a:r>
              <a:rPr lang="en-US" altLang="ja-JP" sz="1800" dirty="0">
                <a:latin typeface="+mj-lt"/>
              </a:rPr>
              <a:t>that can be used in subsequent </a:t>
            </a:r>
            <a:r>
              <a:rPr lang="en-US" altLang="ja-JP" sz="1800" dirty="0" smtClean="0">
                <a:latin typeface="+mj-lt"/>
              </a:rPr>
              <a:t>descriptions can be defined.</a:t>
            </a:r>
            <a:endParaRPr lang="ja-JP" altLang="en-US" sz="1800" dirty="0">
              <a:latin typeface="+mj-lt"/>
            </a:endParaRPr>
          </a:p>
        </p:txBody>
      </p:sp>
      <p:sp>
        <p:nvSpPr>
          <p:cNvPr id="16" name="正方形/長方形 15">
            <a:extLst>
              <a:ext uri="{FF2B5EF4-FFF2-40B4-BE49-F238E27FC236}">
                <a16:creationId xmlns="" xmlns:a16="http://schemas.microsoft.com/office/drawing/2014/main" id="{9B8EAA3B-8777-43E7-9A7C-EB659CE4F72B}"/>
              </a:ext>
            </a:extLst>
          </p:cNvPr>
          <p:cNvSpPr/>
          <p:nvPr/>
        </p:nvSpPr>
        <p:spPr bwMode="gray">
          <a:xfrm>
            <a:off x="170935" y="979885"/>
            <a:ext cx="9295364" cy="576751"/>
          </a:xfrm>
          <a:prstGeom prst="rect">
            <a:avLst/>
          </a:prstGeom>
          <a:solidFill>
            <a:srgbClr val="FF0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err="1" smtClean="0">
                <a:solidFill>
                  <a:schemeClr val="bg1"/>
                </a:solidFill>
                <a:latin typeface="+mj-lt"/>
                <a:ea typeface="Meiryo UI" panose="020B0604030504040204" pitchFamily="50" charset="-128"/>
              </a:rPr>
              <a:t>Vars</a:t>
            </a:r>
            <a:r>
              <a:rPr lang="en-US" altLang="ja-JP" sz="2800" b="1" kern="0" dirty="0" smtClean="0">
                <a:solidFill>
                  <a:schemeClr val="bg1"/>
                </a:solidFill>
                <a:latin typeface="+mj-lt"/>
                <a:ea typeface="Meiryo UI" panose="020B0604030504040204" pitchFamily="50" charset="-128"/>
              </a:rPr>
              <a:t> Section</a:t>
            </a:r>
            <a:endParaRPr lang="en-US" altLang="ja-JP" sz="2800" b="1" kern="0" dirty="0">
              <a:solidFill>
                <a:schemeClr val="bg1"/>
              </a:solidFill>
              <a:latin typeface="+mj-lt"/>
              <a:ea typeface="Meiryo UI" panose="020B0604030504040204" pitchFamily="50" charset="-128"/>
            </a:endParaRPr>
          </a:p>
        </p:txBody>
      </p:sp>
      <p:sp>
        <p:nvSpPr>
          <p:cNvPr id="9" name="正方形/長方形 8"/>
          <p:cNvSpPr/>
          <p:nvPr/>
        </p:nvSpPr>
        <p:spPr>
          <a:xfrm>
            <a:off x="213141" y="2234385"/>
            <a:ext cx="2179458" cy="307777"/>
          </a:xfrm>
          <a:prstGeom prst="rect">
            <a:avLst/>
          </a:prstGeom>
          <a:ln>
            <a:solidFill>
              <a:schemeClr val="tx1"/>
            </a:solidFill>
          </a:ln>
        </p:spPr>
        <p:txBody>
          <a:bodyPr wrap="square">
            <a:spAutoFit/>
          </a:bodyPr>
          <a:lstStyle/>
          <a:p>
            <a:pPr algn="l"/>
            <a:r>
              <a:rPr lang="en-US" altLang="ja-JP" b="1" dirty="0" smtClean="0">
                <a:latin typeface="+mj-lt"/>
              </a:rPr>
              <a:t>Example Description</a:t>
            </a:r>
            <a:endParaRPr lang="ja-JP" altLang="en-US" b="1" dirty="0">
              <a:latin typeface="+mj-lt"/>
            </a:endParaRPr>
          </a:p>
        </p:txBody>
      </p:sp>
      <p:sp>
        <p:nvSpPr>
          <p:cNvPr id="10" name="正方形/長方形 9">
            <a:extLst>
              <a:ext uri="{FF2B5EF4-FFF2-40B4-BE49-F238E27FC236}">
                <a16:creationId xmlns="" xmlns:a16="http://schemas.microsoft.com/office/drawing/2014/main" id="{150844AD-4FE2-4A52-A4A3-AA78CAEC4A85}"/>
              </a:ext>
            </a:extLst>
          </p:cNvPr>
          <p:cNvSpPr/>
          <p:nvPr/>
        </p:nvSpPr>
        <p:spPr bwMode="gray">
          <a:xfrm>
            <a:off x="213140" y="2500818"/>
            <a:ext cx="9253160" cy="1457611"/>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dirty="0">
                <a:latin typeface="+mj-lt"/>
              </a:rPr>
              <a:t>- hosts: webservers</a:t>
            </a:r>
          </a:p>
          <a:p>
            <a:pPr algn="l"/>
            <a:r>
              <a:rPr lang="en-US" altLang="ja-JP" dirty="0">
                <a:latin typeface="+mj-lt"/>
              </a:rPr>
              <a:t>  </a:t>
            </a:r>
            <a:r>
              <a:rPr lang="en-US" altLang="ja-JP" b="1" dirty="0" err="1">
                <a:solidFill>
                  <a:srgbClr val="FF0D0D"/>
                </a:solidFill>
                <a:latin typeface="+mj-lt"/>
              </a:rPr>
              <a:t>vars</a:t>
            </a:r>
            <a:r>
              <a:rPr lang="en-US" altLang="ja-JP" dirty="0">
                <a:latin typeface="+mj-lt"/>
              </a:rPr>
              <a:t>:</a:t>
            </a:r>
          </a:p>
          <a:p>
            <a:pPr algn="l"/>
            <a:r>
              <a:rPr lang="en-US" altLang="ja-JP" dirty="0">
                <a:latin typeface="+mj-lt"/>
              </a:rPr>
              <a:t>    foo: </a:t>
            </a:r>
            <a:r>
              <a:rPr lang="en-US" altLang="ja-JP" dirty="0" err="1">
                <a:latin typeface="+mj-lt"/>
              </a:rPr>
              <a:t>foovalue</a:t>
            </a:r>
            <a:endParaRPr lang="en-US" altLang="ja-JP" dirty="0">
              <a:latin typeface="+mj-lt"/>
            </a:endParaRPr>
          </a:p>
          <a:p>
            <a:pPr algn="l"/>
            <a:r>
              <a:rPr lang="en-US" altLang="ja-JP" dirty="0">
                <a:latin typeface="+mj-lt"/>
              </a:rPr>
              <a:t>- tasks:</a:t>
            </a:r>
          </a:p>
          <a:p>
            <a:pPr algn="l"/>
            <a:r>
              <a:rPr lang="en-US" altLang="ja-JP" dirty="0">
                <a:latin typeface="+mj-lt"/>
              </a:rPr>
              <a:t>  - name: "</a:t>
            </a:r>
            <a:r>
              <a:rPr lang="en-US" altLang="ja-JP" dirty="0" err="1">
                <a:latin typeface="+mj-lt"/>
              </a:rPr>
              <a:t>hoge</a:t>
            </a:r>
            <a:r>
              <a:rPr lang="en-US" altLang="ja-JP" dirty="0">
                <a:latin typeface="+mj-lt"/>
              </a:rPr>
              <a:t> {{</a:t>
            </a:r>
            <a:r>
              <a:rPr lang="en-US" altLang="ja-JP" dirty="0" err="1">
                <a:latin typeface="+mj-lt"/>
              </a:rPr>
              <a:t>http_port</a:t>
            </a:r>
            <a:r>
              <a:rPr lang="en-US" altLang="ja-JP" dirty="0">
                <a:latin typeface="+mj-lt"/>
              </a:rPr>
              <a:t>}}"</a:t>
            </a:r>
          </a:p>
        </p:txBody>
      </p:sp>
      <p:sp>
        <p:nvSpPr>
          <p:cNvPr id="3" name="角丸四角形吹き出し 2"/>
          <p:cNvSpPr/>
          <p:nvPr/>
        </p:nvSpPr>
        <p:spPr bwMode="gray">
          <a:xfrm>
            <a:off x="170936" y="4187762"/>
            <a:ext cx="9295364" cy="1945752"/>
          </a:xfrm>
          <a:prstGeom prst="wedgeRoundRectCallout">
            <a:avLst>
              <a:gd name="adj1" fmla="val -42724"/>
              <a:gd name="adj2" fmla="val -22455"/>
              <a:gd name="adj3" fmla="val 16667"/>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ctr" anchorCtr="0" compatLnSpc="1">
            <a:prstTxWarp prst="textNoShape">
              <a:avLst/>
            </a:prstTxWarp>
          </a:bodyPr>
          <a:lstStyle/>
          <a:p>
            <a:pPr algn="l"/>
            <a:r>
              <a:rPr lang="en-US" altLang="ja-JP" sz="2000" dirty="0" smtClean="0">
                <a:latin typeface="Fujitsu Sans" panose="020B0404060202020204" pitchFamily="34" charset="0"/>
                <a:ea typeface="Meiryo UI" panose="020B0604030504040204" pitchFamily="50" charset="-128"/>
              </a:rPr>
              <a:t>Parameters also have an application like the following.</a:t>
            </a:r>
            <a:endParaRPr lang="ja-JP" altLang="en-US" sz="2000" dirty="0">
              <a:latin typeface="Fujitsu Sans" panose="020B0404060202020204" pitchFamily="34" charset="0"/>
              <a:ea typeface="Meiryo UI" panose="020B0604030504040204" pitchFamily="50" charset="-128"/>
            </a:endParaRPr>
          </a:p>
          <a:p>
            <a:pPr marL="342900" indent="-342900" algn="l">
              <a:buFont typeface="Arial" panose="020B0604020202020204" pitchFamily="34" charset="0"/>
              <a:buChar char="•"/>
            </a:pPr>
            <a:r>
              <a:rPr lang="en-US" altLang="ja-JP" sz="2000" dirty="0" smtClean="0">
                <a:latin typeface="Fujitsu Sans" panose="020B0404060202020204" pitchFamily="34" charset="0"/>
                <a:ea typeface="Meiryo UI" panose="020B0604030504040204" pitchFamily="50" charset="-128"/>
              </a:rPr>
              <a:t>Described as </a:t>
            </a:r>
            <a:r>
              <a:rPr lang="en-US" altLang="ja-JP" sz="2000" dirty="0" smtClean="0">
                <a:latin typeface="Fujitsu Sans" panose="020B0404060202020204" pitchFamily="34" charset="0"/>
                <a:ea typeface="Meiryo UI" panose="020B0604030504040204" pitchFamily="50" charset="-128"/>
              </a:rPr>
              <a:t>an argument when executing </a:t>
            </a:r>
            <a:r>
              <a:rPr lang="en-US" altLang="ja-JP" sz="2000" dirty="0" err="1" smtClean="0">
                <a:latin typeface="Fujitsu Sans" panose="020B0404060202020204" pitchFamily="34" charset="0"/>
                <a:ea typeface="Meiryo UI" panose="020B0604030504040204" pitchFamily="50" charset="-128"/>
              </a:rPr>
              <a:t>ansible</a:t>
            </a:r>
            <a:r>
              <a:rPr lang="en-US" altLang="ja-JP" sz="2000" dirty="0" smtClean="0">
                <a:latin typeface="Fujitsu Sans" panose="020B0404060202020204" pitchFamily="34" charset="0"/>
                <a:ea typeface="Meiryo UI" panose="020B0604030504040204" pitchFamily="50" charset="-128"/>
              </a:rPr>
              <a:t> command</a:t>
            </a:r>
            <a:endParaRPr lang="ja-JP" altLang="en-US" sz="2000" dirty="0">
              <a:latin typeface="Fujitsu Sans" panose="020B0404060202020204" pitchFamily="34" charset="0"/>
              <a:ea typeface="Meiryo UI" panose="020B0604030504040204" pitchFamily="50" charset="-128"/>
            </a:endParaRPr>
          </a:p>
          <a:p>
            <a:pPr marL="342900" indent="-342900" algn="l">
              <a:buFont typeface="Arial" panose="020B0604020202020204" pitchFamily="34" charset="0"/>
              <a:buChar char="•"/>
            </a:pPr>
            <a:r>
              <a:rPr lang="en-US" altLang="ja-JP" sz="2000" dirty="0" smtClean="0">
                <a:latin typeface="Fujitsu Sans" panose="020B0404060202020204" pitchFamily="34" charset="0"/>
                <a:ea typeface="Meiryo UI" panose="020B0604030504040204" pitchFamily="50" charset="-128"/>
              </a:rPr>
              <a:t>Described</a:t>
            </a:r>
            <a:r>
              <a:rPr lang="en-US" altLang="ja-JP" sz="2000" dirty="0" smtClean="0">
                <a:latin typeface="Fujitsu Sans" panose="020B0404060202020204" pitchFamily="34" charset="0"/>
                <a:ea typeface="Meiryo UI" panose="020B0604030504040204" pitchFamily="50" charset="-128"/>
              </a:rPr>
              <a:t> </a:t>
            </a:r>
            <a:r>
              <a:rPr lang="en-US" altLang="ja-JP" sz="2000" dirty="0" smtClean="0">
                <a:latin typeface="Fujitsu Sans" panose="020B0404060202020204" pitchFamily="34" charset="0"/>
                <a:ea typeface="Meiryo UI" panose="020B0604030504040204" pitchFamily="50" charset="-128"/>
              </a:rPr>
              <a:t>in external file</a:t>
            </a:r>
            <a:endParaRPr lang="ja-JP" altLang="en-US" sz="2000" dirty="0">
              <a:latin typeface="Fujitsu Sans" panose="020B0404060202020204" pitchFamily="34" charset="0"/>
              <a:ea typeface="Meiryo UI" panose="020B0604030504040204" pitchFamily="50" charset="-128"/>
            </a:endParaRPr>
          </a:p>
          <a:p>
            <a:pPr marL="342900" indent="-342900" algn="l">
              <a:buFont typeface="Arial" panose="020B0604020202020204" pitchFamily="34" charset="0"/>
              <a:buChar char="•"/>
            </a:pPr>
            <a:r>
              <a:rPr lang="en-US" altLang="ja-JP" sz="2000" dirty="0" smtClean="0">
                <a:latin typeface="Fujitsu Sans" panose="020B0404060202020204" pitchFamily="34" charset="0"/>
                <a:ea typeface="Meiryo UI" panose="020B0604030504040204" pitchFamily="50" charset="-128"/>
              </a:rPr>
              <a:t>Inputted from the command line during execution</a:t>
            </a:r>
            <a:endParaRPr lang="ja-JP" altLang="en-US" sz="2000" dirty="0">
              <a:latin typeface="Fujitsu Sans" panose="020B0404060202020204" pitchFamily="34" charset="0"/>
              <a:ea typeface="Meiryo UI" panose="020B0604030504040204" pitchFamily="50" charset="-128"/>
            </a:endParaRPr>
          </a:p>
          <a:p>
            <a:pPr marL="342900" indent="-342900" algn="l">
              <a:buFont typeface="Arial" panose="020B0604020202020204" pitchFamily="34" charset="0"/>
              <a:buChar char="•"/>
            </a:pPr>
            <a:r>
              <a:rPr lang="en-US" altLang="ja-JP" sz="2000" dirty="0" smtClean="0">
                <a:latin typeface="Fujitsu Sans" panose="020B0404060202020204" pitchFamily="34" charset="0"/>
                <a:ea typeface="Meiryo UI" panose="020B0604030504040204" pitchFamily="50" charset="-128"/>
              </a:rPr>
              <a:t>It is also possible to define scope</a:t>
            </a:r>
            <a:endParaRPr kumimoji="1" lang="ja-JP" altLang="en-US" sz="2000" dirty="0" smtClean="0">
              <a:latin typeface="Fujitsu Sans" panose="020B0404060202020204" pitchFamily="34" charset="0"/>
              <a:ea typeface="Meiryo UI" panose="020B0604030504040204" pitchFamily="50" charset="-128"/>
            </a:endParaRPr>
          </a:p>
        </p:txBody>
      </p:sp>
      <p:sp>
        <p:nvSpPr>
          <p:cNvPr id="4" name="正方形/長方形 3"/>
          <p:cNvSpPr/>
          <p:nvPr/>
        </p:nvSpPr>
        <p:spPr>
          <a:xfrm>
            <a:off x="213140" y="6271933"/>
            <a:ext cx="6722231" cy="523220"/>
          </a:xfrm>
          <a:prstGeom prst="rect">
            <a:avLst/>
          </a:prstGeom>
        </p:spPr>
        <p:txBody>
          <a:bodyPr wrap="square">
            <a:spAutoFit/>
          </a:bodyPr>
          <a:lstStyle/>
          <a:p>
            <a:pPr algn="l"/>
            <a:r>
              <a:rPr lang="en-PH" altLang="ja-JP" b="1" dirty="0" smtClean="0">
                <a:solidFill>
                  <a:schemeClr val="tx1"/>
                </a:solidFill>
              </a:rPr>
              <a:t>For more details:</a:t>
            </a:r>
            <a:endParaRPr lang="ja-JP" altLang="en-US" b="1" dirty="0">
              <a:solidFill>
                <a:schemeClr val="tx1"/>
              </a:solidFill>
            </a:endParaRPr>
          </a:p>
          <a:p>
            <a:pPr algn="l"/>
            <a:r>
              <a:rPr lang="ja-JP" altLang="en-US" b="1" dirty="0" smtClean="0">
                <a:solidFill>
                  <a:schemeClr val="tx1"/>
                </a:solidFill>
              </a:rPr>
              <a:t> </a:t>
            </a:r>
            <a:r>
              <a:rPr lang="en-US" altLang="ja-JP" b="1" dirty="0">
                <a:solidFill>
                  <a:schemeClr val="tx1"/>
                </a:solidFill>
              </a:rPr>
              <a:t>https://docs.ansible.com/ansible/2.6/user_guide/playbooks_variables.html</a:t>
            </a:r>
            <a:endParaRPr lang="ja-JP" altLang="en-US" dirty="0"/>
          </a:p>
        </p:txBody>
      </p:sp>
      <p:sp>
        <p:nvSpPr>
          <p:cNvPr id="15"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Basics in Writing Various Files</a:t>
            </a:r>
          </a:p>
        </p:txBody>
      </p:sp>
      <p:sp>
        <p:nvSpPr>
          <p:cNvPr id="12" name="スライド番号プレースホルダー 11"/>
          <p:cNvSpPr>
            <a:spLocks noGrp="1"/>
          </p:cNvSpPr>
          <p:nvPr>
            <p:ph type="sldNum" sz="quarter" idx="10"/>
          </p:nvPr>
        </p:nvSpPr>
        <p:spPr/>
        <p:txBody>
          <a:bodyPr/>
          <a:lstStyle/>
          <a:p>
            <a:r>
              <a:rPr lang="en-US" altLang="ja-JP" smtClean="0"/>
              <a:t>PAGE    </a:t>
            </a:r>
            <a:fld id="{08DF107D-060D-43D3-997D-8A34C269D30F}" type="slidenum">
              <a:rPr lang="en-US" altLang="ja-JP" smtClean="0"/>
              <a:pPr/>
              <a:t>55</a:t>
            </a:fld>
            <a:endParaRPr lang="en-US" altLang="ja-JP" dirty="0"/>
          </a:p>
        </p:txBody>
      </p:sp>
    </p:spTree>
    <p:extLst>
      <p:ext uri="{BB962C8B-B14F-4D97-AF65-F5344CB8AC3E}">
        <p14:creationId xmlns:p14="http://schemas.microsoft.com/office/powerpoint/2010/main" val="11243409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This time, it’s Playbook!</a:t>
            </a:r>
            <a:endParaRPr lang="ja-JP" altLang="en-US" dirty="0"/>
          </a:p>
        </p:txBody>
      </p:sp>
      <p:sp>
        <p:nvSpPr>
          <p:cNvPr id="11" name="正方形/長方形 10">
            <a:extLst>
              <a:ext uri="{FF2B5EF4-FFF2-40B4-BE49-F238E27FC236}">
                <a16:creationId xmlns="" xmlns:a16="http://schemas.microsoft.com/office/drawing/2014/main" id="{150844AD-4FE2-4A52-A4A3-AA78CAEC4A85}"/>
              </a:ext>
            </a:extLst>
          </p:cNvPr>
          <p:cNvSpPr/>
          <p:nvPr/>
        </p:nvSpPr>
        <p:spPr bwMode="gray">
          <a:xfrm>
            <a:off x="689317" y="1556639"/>
            <a:ext cx="8776981" cy="2973157"/>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smtClean="0">
                <a:latin typeface="+mj-lt"/>
              </a:rPr>
              <a:t>In Ansible, there are different types of variables. Only the main items will be introduced.</a:t>
            </a:r>
          </a:p>
          <a:p>
            <a:pPr algn="l"/>
            <a:endParaRPr lang="en-US" altLang="ja-JP" sz="1800" dirty="0">
              <a:latin typeface="+mj-lt"/>
            </a:endParaRPr>
          </a:p>
          <a:p>
            <a:pPr marL="285750" indent="-285750" algn="l">
              <a:buFont typeface="Arial" panose="020B0604020202020204" pitchFamily="34" charset="0"/>
              <a:buChar char="•"/>
            </a:pPr>
            <a:r>
              <a:rPr lang="en-US" altLang="ja-JP" sz="1800" dirty="0">
                <a:latin typeface="+mj-lt"/>
              </a:rPr>
              <a:t>Play Variable: Defined variable within playbook as explained </a:t>
            </a:r>
            <a:r>
              <a:rPr lang="ja-JP" altLang="en-US" sz="1800" dirty="0">
                <a:latin typeface="+mj-lt"/>
              </a:rPr>
              <a:t>↑</a:t>
            </a:r>
            <a:r>
              <a:rPr lang="en-US" altLang="ja-JP" sz="1800" dirty="0">
                <a:latin typeface="+mj-lt"/>
              </a:rPr>
              <a:t>.</a:t>
            </a:r>
            <a:endParaRPr lang="ja-JP" altLang="en-US" sz="1800" dirty="0">
              <a:latin typeface="+mj-lt"/>
            </a:endParaRPr>
          </a:p>
          <a:p>
            <a:pPr marL="285750" indent="-285750" algn="l">
              <a:buFont typeface="Arial" panose="020B0604020202020204" pitchFamily="34" charset="0"/>
              <a:buChar char="•"/>
            </a:pPr>
            <a:r>
              <a:rPr lang="en-US" altLang="ja-JP" sz="1800" dirty="0">
                <a:latin typeface="+mj-lt"/>
              </a:rPr>
              <a:t>Inventory Variable: Defined variable at the inventory file.</a:t>
            </a:r>
            <a:endParaRPr lang="ja-JP" altLang="en-US" sz="1800" dirty="0">
              <a:latin typeface="+mj-lt"/>
            </a:endParaRPr>
          </a:p>
          <a:p>
            <a:pPr marL="285750" indent="-285750" algn="l">
              <a:buFont typeface="Arial" panose="020B0604020202020204" pitchFamily="34" charset="0"/>
              <a:buChar char="•"/>
            </a:pPr>
            <a:r>
              <a:rPr lang="en-US" altLang="ja-JP" sz="1800" b="1" dirty="0">
                <a:latin typeface="+mj-lt"/>
              </a:rPr>
              <a:t>Environment Variable</a:t>
            </a:r>
            <a:r>
              <a:rPr lang="en-US" altLang="ja-JP" sz="1800" dirty="0">
                <a:latin typeface="+mj-lt"/>
              </a:rPr>
              <a:t>: Environment variable set on the target node.</a:t>
            </a:r>
            <a:endParaRPr lang="ja-JP" altLang="en-US" sz="1800" dirty="0">
              <a:latin typeface="+mj-lt"/>
            </a:endParaRPr>
          </a:p>
          <a:p>
            <a:pPr marL="285750" indent="-285750" algn="l">
              <a:buFont typeface="Arial" panose="020B0604020202020204" pitchFamily="34" charset="0"/>
              <a:buChar char="•"/>
            </a:pPr>
            <a:r>
              <a:rPr lang="en-US" altLang="ja-JP" sz="1800" b="1" dirty="0">
                <a:latin typeface="+mj-lt"/>
              </a:rPr>
              <a:t>Register Variable (</a:t>
            </a:r>
            <a:r>
              <a:rPr lang="en-US" altLang="ja-JP" sz="1800" b="1" dirty="0" err="1">
                <a:latin typeface="+mj-lt"/>
              </a:rPr>
              <a:t>Impt</a:t>
            </a:r>
            <a:r>
              <a:rPr lang="en-US" altLang="ja-JP" sz="1800" b="1" dirty="0">
                <a:latin typeface="+mj-lt"/>
              </a:rPr>
              <a:t>.)</a:t>
            </a:r>
            <a:r>
              <a:rPr lang="en-US" altLang="ja-JP" sz="1800" dirty="0">
                <a:latin typeface="+mj-lt"/>
              </a:rPr>
              <a:t>: Area to store the return value of the task. Described later on.</a:t>
            </a:r>
            <a:endParaRPr lang="ja-JP" altLang="en-US" sz="1800" dirty="0">
              <a:latin typeface="+mj-lt"/>
            </a:endParaRPr>
          </a:p>
          <a:p>
            <a:pPr marL="285750" indent="-285750" algn="l">
              <a:buFont typeface="Arial" panose="020B0604020202020204" pitchFamily="34" charset="0"/>
              <a:buChar char="•"/>
            </a:pPr>
            <a:r>
              <a:rPr lang="en-US" altLang="ja-JP" sz="1800" b="1" dirty="0">
                <a:latin typeface="+mj-lt"/>
              </a:rPr>
              <a:t>Fact Variable (</a:t>
            </a:r>
            <a:r>
              <a:rPr lang="en-US" altLang="ja-JP" sz="1800" b="1" dirty="0" err="1">
                <a:latin typeface="+mj-lt"/>
              </a:rPr>
              <a:t>Impt</a:t>
            </a:r>
            <a:r>
              <a:rPr lang="en-US" altLang="ja-JP" sz="1800" b="1" dirty="0">
                <a:latin typeface="+mj-lt"/>
              </a:rPr>
              <a:t>.)</a:t>
            </a:r>
            <a:r>
              <a:rPr lang="en-US" altLang="ja-JP" sz="1800" dirty="0">
                <a:latin typeface="+mj-lt"/>
              </a:rPr>
              <a:t>: Area to store environmental information of the target node. Described later on.</a:t>
            </a:r>
            <a:endParaRPr lang="ja-JP" altLang="en-US" sz="1800" dirty="0">
              <a:latin typeface="+mj-lt"/>
            </a:endParaRPr>
          </a:p>
          <a:p>
            <a:pPr marL="285750" indent="-285750" algn="l">
              <a:buFont typeface="Arial" panose="020B0604020202020204" pitchFamily="34" charset="0"/>
              <a:buChar char="•"/>
            </a:pPr>
            <a:r>
              <a:rPr lang="en-US" altLang="ja-JP" sz="1800" dirty="0" smtClean="0">
                <a:latin typeface="+mj-lt"/>
              </a:rPr>
              <a:t>Defined Variable (Less </a:t>
            </a:r>
            <a:r>
              <a:rPr lang="en-US" altLang="ja-JP" sz="1800" dirty="0" err="1" smtClean="0">
                <a:latin typeface="+mj-lt"/>
              </a:rPr>
              <a:t>Impt</a:t>
            </a:r>
            <a:r>
              <a:rPr lang="en-US" altLang="ja-JP" sz="1800" dirty="0" smtClean="0">
                <a:latin typeface="+mj-lt"/>
              </a:rPr>
              <a:t>.): Variable already defined in the side of Ansible.</a:t>
            </a:r>
            <a:endParaRPr lang="ja-JP" altLang="en-US" sz="1800" dirty="0">
              <a:latin typeface="+mj-lt"/>
            </a:endParaRPr>
          </a:p>
        </p:txBody>
      </p:sp>
      <p:sp>
        <p:nvSpPr>
          <p:cNvPr id="16" name="正方形/長方形 15">
            <a:extLst>
              <a:ext uri="{FF2B5EF4-FFF2-40B4-BE49-F238E27FC236}">
                <a16:creationId xmlns="" xmlns:a16="http://schemas.microsoft.com/office/drawing/2014/main" id="{9B8EAA3B-8777-43E7-9A7C-EB659CE4F72B}"/>
              </a:ext>
            </a:extLst>
          </p:cNvPr>
          <p:cNvSpPr/>
          <p:nvPr/>
        </p:nvSpPr>
        <p:spPr bwMode="gray">
          <a:xfrm>
            <a:off x="689317" y="979885"/>
            <a:ext cx="8776982" cy="576751"/>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mj-lt"/>
                <a:ea typeface="Meiryo UI" panose="020B0604030504040204" pitchFamily="50" charset="-128"/>
              </a:rPr>
              <a:t>Types of Variables</a:t>
            </a:r>
            <a:endParaRPr lang="en-US" altLang="ja-JP" sz="2800" b="1" kern="0" dirty="0">
              <a:solidFill>
                <a:schemeClr val="bg1"/>
              </a:solidFill>
              <a:latin typeface="+mj-lt"/>
              <a:ea typeface="Meiryo UI" panose="020B0604030504040204" pitchFamily="50" charset="-128"/>
            </a:endParaRPr>
          </a:p>
        </p:txBody>
      </p:sp>
      <p:sp>
        <p:nvSpPr>
          <p:cNvPr id="12"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Basics in Writing Various Files</a:t>
            </a:r>
          </a:p>
        </p:txBody>
      </p:sp>
      <p:sp>
        <p:nvSpPr>
          <p:cNvPr id="7" name="スライド番号プレースホルダー 6"/>
          <p:cNvSpPr>
            <a:spLocks noGrp="1"/>
          </p:cNvSpPr>
          <p:nvPr>
            <p:ph type="sldNum" sz="quarter" idx="10"/>
          </p:nvPr>
        </p:nvSpPr>
        <p:spPr/>
        <p:txBody>
          <a:bodyPr/>
          <a:lstStyle/>
          <a:p>
            <a:r>
              <a:rPr lang="en-US" altLang="ja-JP" smtClean="0"/>
              <a:t>PAGE    </a:t>
            </a:r>
            <a:fld id="{08DF107D-060D-43D3-997D-8A34C269D30F}" type="slidenum">
              <a:rPr lang="en-US" altLang="ja-JP" smtClean="0"/>
              <a:pPr/>
              <a:t>56</a:t>
            </a:fld>
            <a:endParaRPr lang="en-US" altLang="ja-JP" dirty="0"/>
          </a:p>
        </p:txBody>
      </p:sp>
    </p:spTree>
    <p:extLst>
      <p:ext uri="{BB962C8B-B14F-4D97-AF65-F5344CB8AC3E}">
        <p14:creationId xmlns:p14="http://schemas.microsoft.com/office/powerpoint/2010/main" val="37623318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This time, it’s Playbook!</a:t>
            </a:r>
            <a:endParaRPr lang="ja-JP" altLang="en-US" dirty="0"/>
          </a:p>
        </p:txBody>
      </p:sp>
      <p:sp>
        <p:nvSpPr>
          <p:cNvPr id="11" name="正方形/長方形 10">
            <a:extLst>
              <a:ext uri="{FF2B5EF4-FFF2-40B4-BE49-F238E27FC236}">
                <a16:creationId xmlns="" xmlns:a16="http://schemas.microsoft.com/office/drawing/2014/main" id="{150844AD-4FE2-4A52-A4A3-AA78CAEC4A85}"/>
              </a:ext>
            </a:extLst>
          </p:cNvPr>
          <p:cNvSpPr/>
          <p:nvPr/>
        </p:nvSpPr>
        <p:spPr bwMode="gray">
          <a:xfrm>
            <a:off x="689317" y="1556640"/>
            <a:ext cx="8776981" cy="525378"/>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smtClean="0">
                <a:latin typeface="+mj-lt"/>
              </a:rPr>
              <a:t>Basically, the same access method applies to all types of variables.</a:t>
            </a:r>
            <a:endParaRPr lang="ja-JP" altLang="en-US" sz="1800" dirty="0">
              <a:latin typeface="+mj-lt"/>
            </a:endParaRPr>
          </a:p>
        </p:txBody>
      </p:sp>
      <p:sp>
        <p:nvSpPr>
          <p:cNvPr id="16" name="正方形/長方形 15">
            <a:extLst>
              <a:ext uri="{FF2B5EF4-FFF2-40B4-BE49-F238E27FC236}">
                <a16:creationId xmlns="" xmlns:a16="http://schemas.microsoft.com/office/drawing/2014/main" id="{9B8EAA3B-8777-43E7-9A7C-EB659CE4F72B}"/>
              </a:ext>
            </a:extLst>
          </p:cNvPr>
          <p:cNvSpPr/>
          <p:nvPr/>
        </p:nvSpPr>
        <p:spPr bwMode="gray">
          <a:xfrm>
            <a:off x="689317" y="979885"/>
            <a:ext cx="8776982" cy="576751"/>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mj-lt"/>
                <a:ea typeface="Meiryo UI" panose="020B0604030504040204" pitchFamily="50" charset="-128"/>
              </a:rPr>
              <a:t>How to Refer to the Variables within the Playbook</a:t>
            </a:r>
            <a:endParaRPr lang="en-US" altLang="ja-JP" sz="2800" b="1" kern="0" dirty="0">
              <a:solidFill>
                <a:schemeClr val="bg1"/>
              </a:solidFill>
              <a:latin typeface="+mj-lt"/>
              <a:ea typeface="Meiryo UI" panose="020B0604030504040204" pitchFamily="50" charset="-128"/>
            </a:endParaRPr>
          </a:p>
        </p:txBody>
      </p:sp>
      <p:sp>
        <p:nvSpPr>
          <p:cNvPr id="9" name="正方形/長方形 8"/>
          <p:cNvSpPr/>
          <p:nvPr/>
        </p:nvSpPr>
        <p:spPr>
          <a:xfrm>
            <a:off x="1037612" y="2178113"/>
            <a:ext cx="2179458" cy="307777"/>
          </a:xfrm>
          <a:prstGeom prst="rect">
            <a:avLst/>
          </a:prstGeom>
          <a:ln>
            <a:solidFill>
              <a:schemeClr val="tx1"/>
            </a:solidFill>
          </a:ln>
        </p:spPr>
        <p:txBody>
          <a:bodyPr wrap="square">
            <a:spAutoFit/>
          </a:bodyPr>
          <a:lstStyle/>
          <a:p>
            <a:pPr algn="l"/>
            <a:r>
              <a:rPr lang="en-US" altLang="ja-JP" b="1" dirty="0" smtClean="0">
                <a:latin typeface="+mj-lt"/>
              </a:rPr>
              <a:t>Basic Pattern</a:t>
            </a:r>
            <a:endParaRPr lang="ja-JP" altLang="en-US" b="1" dirty="0">
              <a:latin typeface="+mj-lt"/>
            </a:endParaRPr>
          </a:p>
        </p:txBody>
      </p:sp>
      <p:sp>
        <p:nvSpPr>
          <p:cNvPr id="10" name="正方形/長方形 9">
            <a:extLst>
              <a:ext uri="{FF2B5EF4-FFF2-40B4-BE49-F238E27FC236}">
                <a16:creationId xmlns="" xmlns:a16="http://schemas.microsoft.com/office/drawing/2014/main" id="{150844AD-4FE2-4A52-A4A3-AA78CAEC4A85}"/>
              </a:ext>
            </a:extLst>
          </p:cNvPr>
          <p:cNvSpPr/>
          <p:nvPr/>
        </p:nvSpPr>
        <p:spPr bwMode="gray">
          <a:xfrm>
            <a:off x="1035475" y="2444546"/>
            <a:ext cx="8426549" cy="565939"/>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dirty="0" err="1">
                <a:latin typeface="+mj-lt"/>
              </a:rPr>
              <a:t>hoge</a:t>
            </a:r>
            <a:r>
              <a:rPr lang="en-US" altLang="ja-JP" dirty="0">
                <a:latin typeface="+mj-lt"/>
              </a:rPr>
              <a:t>: "{{</a:t>
            </a:r>
            <a:r>
              <a:rPr lang="en-US" altLang="ja-JP" dirty="0" err="1">
                <a:latin typeface="+mj-lt"/>
              </a:rPr>
              <a:t>var_name</a:t>
            </a:r>
            <a:r>
              <a:rPr lang="en-US" altLang="ja-JP" dirty="0">
                <a:latin typeface="+mj-lt"/>
              </a:rPr>
              <a:t>}}"</a:t>
            </a:r>
          </a:p>
        </p:txBody>
      </p:sp>
      <p:sp>
        <p:nvSpPr>
          <p:cNvPr id="12" name="正方形/長方形 11"/>
          <p:cNvSpPr/>
          <p:nvPr/>
        </p:nvSpPr>
        <p:spPr>
          <a:xfrm>
            <a:off x="1039749" y="3114245"/>
            <a:ext cx="2179458" cy="307777"/>
          </a:xfrm>
          <a:prstGeom prst="rect">
            <a:avLst/>
          </a:prstGeom>
          <a:ln>
            <a:solidFill>
              <a:schemeClr val="tx1"/>
            </a:solidFill>
          </a:ln>
        </p:spPr>
        <p:txBody>
          <a:bodyPr wrap="square">
            <a:spAutoFit/>
          </a:bodyPr>
          <a:lstStyle/>
          <a:p>
            <a:pPr algn="l"/>
            <a:r>
              <a:rPr lang="en-US" altLang="ja-JP" b="1" dirty="0" smtClean="0">
                <a:latin typeface="+mj-lt"/>
              </a:rPr>
              <a:t>Mapping</a:t>
            </a:r>
            <a:endParaRPr lang="ja-JP" altLang="en-US" b="1" dirty="0">
              <a:latin typeface="+mj-lt"/>
            </a:endParaRPr>
          </a:p>
        </p:txBody>
      </p:sp>
      <p:sp>
        <p:nvSpPr>
          <p:cNvPr id="13" name="正方形/長方形 12">
            <a:extLst>
              <a:ext uri="{FF2B5EF4-FFF2-40B4-BE49-F238E27FC236}">
                <a16:creationId xmlns="" xmlns:a16="http://schemas.microsoft.com/office/drawing/2014/main" id="{150844AD-4FE2-4A52-A4A3-AA78CAEC4A85}"/>
              </a:ext>
            </a:extLst>
          </p:cNvPr>
          <p:cNvSpPr/>
          <p:nvPr/>
        </p:nvSpPr>
        <p:spPr bwMode="gray">
          <a:xfrm>
            <a:off x="1037612" y="3380678"/>
            <a:ext cx="8426549" cy="565939"/>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dirty="0" err="1">
                <a:latin typeface="+mj-lt"/>
              </a:rPr>
              <a:t>hoge</a:t>
            </a:r>
            <a:r>
              <a:rPr lang="en-US" altLang="ja-JP" dirty="0">
                <a:latin typeface="+mj-lt"/>
              </a:rPr>
              <a:t>: "{{key1.key2.key3}}"</a:t>
            </a:r>
          </a:p>
        </p:txBody>
      </p:sp>
      <p:sp>
        <p:nvSpPr>
          <p:cNvPr id="15" name="正方形/長方形 14"/>
          <p:cNvSpPr/>
          <p:nvPr/>
        </p:nvSpPr>
        <p:spPr>
          <a:xfrm>
            <a:off x="1041886" y="4058900"/>
            <a:ext cx="2179458" cy="307777"/>
          </a:xfrm>
          <a:prstGeom prst="rect">
            <a:avLst/>
          </a:prstGeom>
          <a:ln>
            <a:solidFill>
              <a:schemeClr val="tx1"/>
            </a:solidFill>
          </a:ln>
        </p:spPr>
        <p:txBody>
          <a:bodyPr wrap="square">
            <a:spAutoFit/>
          </a:bodyPr>
          <a:lstStyle/>
          <a:p>
            <a:pPr algn="l"/>
            <a:r>
              <a:rPr lang="en-US" altLang="ja-JP" b="1" dirty="0" smtClean="0">
                <a:latin typeface="+mj-lt"/>
              </a:rPr>
              <a:t>Sequence</a:t>
            </a:r>
            <a:endParaRPr lang="ja-JP" altLang="en-US" b="1" dirty="0">
              <a:latin typeface="+mj-lt"/>
            </a:endParaRPr>
          </a:p>
        </p:txBody>
      </p:sp>
      <p:sp>
        <p:nvSpPr>
          <p:cNvPr id="17" name="正方形/長方形 16">
            <a:extLst>
              <a:ext uri="{FF2B5EF4-FFF2-40B4-BE49-F238E27FC236}">
                <a16:creationId xmlns="" xmlns:a16="http://schemas.microsoft.com/office/drawing/2014/main" id="{150844AD-4FE2-4A52-A4A3-AA78CAEC4A85}"/>
              </a:ext>
            </a:extLst>
          </p:cNvPr>
          <p:cNvSpPr/>
          <p:nvPr/>
        </p:nvSpPr>
        <p:spPr bwMode="gray">
          <a:xfrm>
            <a:off x="1039749" y="4325333"/>
            <a:ext cx="8426549" cy="565939"/>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dirty="0" err="1">
                <a:latin typeface="+mj-lt"/>
              </a:rPr>
              <a:t>hoge</a:t>
            </a:r>
            <a:r>
              <a:rPr lang="en-US" altLang="ja-JP" dirty="0">
                <a:latin typeface="+mj-lt"/>
              </a:rPr>
              <a:t>: "{{key[0][1]}}"</a:t>
            </a:r>
          </a:p>
        </p:txBody>
      </p:sp>
      <p:sp>
        <p:nvSpPr>
          <p:cNvPr id="20"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Basics in Writing Various Files</a:t>
            </a:r>
          </a:p>
        </p:txBody>
      </p:sp>
      <p:sp>
        <p:nvSpPr>
          <p:cNvPr id="7" name="スライド番号プレースホルダー 6"/>
          <p:cNvSpPr>
            <a:spLocks noGrp="1"/>
          </p:cNvSpPr>
          <p:nvPr>
            <p:ph type="sldNum" sz="quarter" idx="10"/>
          </p:nvPr>
        </p:nvSpPr>
        <p:spPr/>
        <p:txBody>
          <a:bodyPr/>
          <a:lstStyle/>
          <a:p>
            <a:r>
              <a:rPr lang="en-US" altLang="ja-JP" smtClean="0"/>
              <a:t>PAGE    </a:t>
            </a:r>
            <a:fld id="{08DF107D-060D-43D3-997D-8A34C269D30F}" type="slidenum">
              <a:rPr lang="en-US" altLang="ja-JP" smtClean="0"/>
              <a:pPr/>
              <a:t>57</a:t>
            </a:fld>
            <a:endParaRPr lang="en-US" altLang="ja-JP" dirty="0"/>
          </a:p>
        </p:txBody>
      </p:sp>
    </p:spTree>
    <p:extLst>
      <p:ext uri="{BB962C8B-B14F-4D97-AF65-F5344CB8AC3E}">
        <p14:creationId xmlns:p14="http://schemas.microsoft.com/office/powerpoint/2010/main" val="16218490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This time, it’s Playbook!</a:t>
            </a:r>
            <a:endParaRPr lang="ja-JP" altLang="en-US" dirty="0"/>
          </a:p>
        </p:txBody>
      </p:sp>
      <p:sp>
        <p:nvSpPr>
          <p:cNvPr id="11" name="正方形/長方形 10">
            <a:extLst>
              <a:ext uri="{FF2B5EF4-FFF2-40B4-BE49-F238E27FC236}">
                <a16:creationId xmlns="" xmlns:a16="http://schemas.microsoft.com/office/drawing/2014/main" id="{150844AD-4FE2-4A52-A4A3-AA78CAEC4A85}"/>
              </a:ext>
            </a:extLst>
          </p:cNvPr>
          <p:cNvSpPr/>
          <p:nvPr/>
        </p:nvSpPr>
        <p:spPr bwMode="gray">
          <a:xfrm>
            <a:off x="689317" y="1556639"/>
            <a:ext cx="8776981" cy="775361"/>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smtClean="0">
                <a:latin typeface="+mj-lt"/>
              </a:rPr>
              <a:t>Defining the environment variable when executing at the target node can be done.</a:t>
            </a:r>
            <a:endParaRPr lang="ja-JP" altLang="en-US" sz="1800" dirty="0">
              <a:latin typeface="+mj-lt"/>
            </a:endParaRPr>
          </a:p>
          <a:p>
            <a:pPr algn="l"/>
            <a:r>
              <a:rPr lang="en-US" altLang="ja-JP" sz="1800" dirty="0" smtClean="0">
                <a:latin typeface="+mj-lt"/>
              </a:rPr>
              <a:t>Below is an example of a authentication proxy injected as an environment variable</a:t>
            </a:r>
            <a:endParaRPr lang="ja-JP" altLang="en-US" sz="1800" dirty="0">
              <a:latin typeface="+mj-lt"/>
            </a:endParaRPr>
          </a:p>
        </p:txBody>
      </p:sp>
      <p:sp>
        <p:nvSpPr>
          <p:cNvPr id="16" name="正方形/長方形 15">
            <a:extLst>
              <a:ext uri="{FF2B5EF4-FFF2-40B4-BE49-F238E27FC236}">
                <a16:creationId xmlns="" xmlns:a16="http://schemas.microsoft.com/office/drawing/2014/main" id="{9B8EAA3B-8777-43E7-9A7C-EB659CE4F72B}"/>
              </a:ext>
            </a:extLst>
          </p:cNvPr>
          <p:cNvSpPr/>
          <p:nvPr/>
        </p:nvSpPr>
        <p:spPr bwMode="gray">
          <a:xfrm>
            <a:off x="689317" y="979885"/>
            <a:ext cx="8776982" cy="576751"/>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mj-lt"/>
                <a:ea typeface="Meiryo UI" panose="020B0604030504040204" pitchFamily="50" charset="-128"/>
              </a:rPr>
              <a:t>Environment Variable</a:t>
            </a:r>
            <a:endParaRPr lang="en-US" altLang="ja-JP" sz="2800" b="1" kern="0" dirty="0">
              <a:solidFill>
                <a:schemeClr val="bg1"/>
              </a:solidFill>
              <a:latin typeface="+mj-lt"/>
              <a:ea typeface="Meiryo UI" panose="020B0604030504040204" pitchFamily="50" charset="-128"/>
            </a:endParaRPr>
          </a:p>
        </p:txBody>
      </p:sp>
      <p:sp>
        <p:nvSpPr>
          <p:cNvPr id="9" name="正方形/長方形 8"/>
          <p:cNvSpPr/>
          <p:nvPr/>
        </p:nvSpPr>
        <p:spPr>
          <a:xfrm>
            <a:off x="1037612" y="2417269"/>
            <a:ext cx="2179458" cy="307777"/>
          </a:xfrm>
          <a:prstGeom prst="rect">
            <a:avLst/>
          </a:prstGeom>
          <a:ln>
            <a:solidFill>
              <a:schemeClr val="tx1"/>
            </a:solidFill>
          </a:ln>
        </p:spPr>
        <p:txBody>
          <a:bodyPr wrap="square">
            <a:spAutoFit/>
          </a:bodyPr>
          <a:lstStyle/>
          <a:p>
            <a:pPr algn="l"/>
            <a:r>
              <a:rPr lang="en-US" altLang="ja-JP" b="1" dirty="0" smtClean="0">
                <a:latin typeface="+mj-lt"/>
              </a:rPr>
              <a:t>Example Description</a:t>
            </a:r>
            <a:endParaRPr lang="ja-JP" altLang="en-US" b="1" dirty="0">
              <a:latin typeface="+mj-lt"/>
            </a:endParaRPr>
          </a:p>
        </p:txBody>
      </p:sp>
      <p:sp>
        <p:nvSpPr>
          <p:cNvPr id="10" name="正方形/長方形 9">
            <a:extLst>
              <a:ext uri="{FF2B5EF4-FFF2-40B4-BE49-F238E27FC236}">
                <a16:creationId xmlns="" xmlns:a16="http://schemas.microsoft.com/office/drawing/2014/main" id="{150844AD-4FE2-4A52-A4A3-AA78CAEC4A85}"/>
              </a:ext>
            </a:extLst>
          </p:cNvPr>
          <p:cNvSpPr/>
          <p:nvPr/>
        </p:nvSpPr>
        <p:spPr bwMode="gray">
          <a:xfrm>
            <a:off x="1035475" y="2683702"/>
            <a:ext cx="8426549" cy="1635085"/>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dirty="0">
                <a:latin typeface="+mj-lt"/>
              </a:rPr>
              <a:t>- hosts: </a:t>
            </a:r>
            <a:r>
              <a:rPr lang="en-US" altLang="ja-JP" dirty="0" err="1">
                <a:latin typeface="+mj-lt"/>
              </a:rPr>
              <a:t>sample_servers</a:t>
            </a:r>
            <a:endParaRPr lang="en-US" altLang="ja-JP" dirty="0">
              <a:latin typeface="+mj-lt"/>
            </a:endParaRPr>
          </a:p>
          <a:p>
            <a:pPr algn="l"/>
            <a:r>
              <a:rPr lang="en-US" altLang="ja-JP" dirty="0">
                <a:latin typeface="+mj-lt"/>
              </a:rPr>
              <a:t>  </a:t>
            </a:r>
            <a:r>
              <a:rPr lang="en-US" altLang="ja-JP" b="1" dirty="0">
                <a:solidFill>
                  <a:srgbClr val="FF0D0D"/>
                </a:solidFill>
                <a:latin typeface="+mj-lt"/>
              </a:rPr>
              <a:t>environment</a:t>
            </a:r>
            <a:r>
              <a:rPr lang="en-US" altLang="ja-JP" dirty="0">
                <a:latin typeface="+mj-lt"/>
              </a:rPr>
              <a:t>:</a:t>
            </a:r>
          </a:p>
          <a:p>
            <a:pPr algn="l"/>
            <a:r>
              <a:rPr lang="en-US" altLang="ja-JP" dirty="0">
                <a:latin typeface="+mj-lt"/>
              </a:rPr>
              <a:t>    </a:t>
            </a:r>
            <a:r>
              <a:rPr lang="en-US" altLang="ja-JP" dirty="0" err="1">
                <a:latin typeface="+mj-lt"/>
              </a:rPr>
              <a:t>http_proxy</a:t>
            </a:r>
            <a:r>
              <a:rPr lang="en-US" altLang="ja-JP" dirty="0">
                <a:latin typeface="+mj-lt"/>
              </a:rPr>
              <a:t>: http://ID:PW@yourproxy:8080</a:t>
            </a:r>
          </a:p>
          <a:p>
            <a:pPr algn="l"/>
            <a:r>
              <a:rPr lang="en-US" altLang="ja-JP" dirty="0">
                <a:latin typeface="+mj-lt"/>
              </a:rPr>
              <a:t>    </a:t>
            </a:r>
            <a:r>
              <a:rPr lang="en-US" altLang="ja-JP" dirty="0" err="1">
                <a:latin typeface="+mj-lt"/>
              </a:rPr>
              <a:t>https_proxy</a:t>
            </a:r>
            <a:r>
              <a:rPr lang="en-US" altLang="ja-JP" dirty="0">
                <a:latin typeface="+mj-lt"/>
              </a:rPr>
              <a:t>: http://ID:PW@yourproxy:8080</a:t>
            </a:r>
          </a:p>
          <a:p>
            <a:pPr algn="l"/>
            <a:r>
              <a:rPr lang="en-US" altLang="ja-JP" dirty="0">
                <a:latin typeface="+mj-lt"/>
              </a:rPr>
              <a:t>    </a:t>
            </a:r>
            <a:r>
              <a:rPr lang="en-US" altLang="ja-JP" dirty="0" err="1">
                <a:latin typeface="+mj-lt"/>
              </a:rPr>
              <a:t>no_proxy</a:t>
            </a:r>
            <a:r>
              <a:rPr lang="en-US" altLang="ja-JP" dirty="0">
                <a:latin typeface="+mj-lt"/>
              </a:rPr>
              <a:t>: .fujitsu.com</a:t>
            </a:r>
          </a:p>
        </p:txBody>
      </p:sp>
      <p:sp>
        <p:nvSpPr>
          <p:cNvPr id="18"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Basics in Writing Various Files</a:t>
            </a:r>
          </a:p>
        </p:txBody>
      </p:sp>
      <p:sp>
        <p:nvSpPr>
          <p:cNvPr id="7" name="スライド番号プレースホルダー 6"/>
          <p:cNvSpPr>
            <a:spLocks noGrp="1"/>
          </p:cNvSpPr>
          <p:nvPr>
            <p:ph type="sldNum" sz="quarter" idx="10"/>
          </p:nvPr>
        </p:nvSpPr>
        <p:spPr/>
        <p:txBody>
          <a:bodyPr/>
          <a:lstStyle/>
          <a:p>
            <a:r>
              <a:rPr lang="en-US" altLang="ja-JP" smtClean="0"/>
              <a:t>PAGE    </a:t>
            </a:r>
            <a:fld id="{08DF107D-060D-43D3-997D-8A34C269D30F}" type="slidenum">
              <a:rPr lang="en-US" altLang="ja-JP" smtClean="0"/>
              <a:pPr/>
              <a:t>58</a:t>
            </a:fld>
            <a:endParaRPr lang="en-US" altLang="ja-JP" dirty="0"/>
          </a:p>
        </p:txBody>
      </p:sp>
    </p:spTree>
    <p:extLst>
      <p:ext uri="{BB962C8B-B14F-4D97-AF65-F5344CB8AC3E}">
        <p14:creationId xmlns:p14="http://schemas.microsoft.com/office/powerpoint/2010/main" val="40950920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847974"/>
            <a:ext cx="4600575" cy="1536699"/>
          </a:xfrm>
        </p:spPr>
        <p:txBody>
          <a:bodyPr/>
          <a:lstStyle/>
          <a:p>
            <a:r>
              <a:rPr lang="en-US" altLang="ja-JP" sz="3600" b="1" dirty="0"/>
              <a:t>Auto-deployment: Definition</a:t>
            </a:r>
            <a:endParaRPr lang="ja-JP" altLang="en-US" sz="3600" b="1" dirty="0"/>
          </a:p>
        </p:txBody>
      </p:sp>
      <p:sp>
        <p:nvSpPr>
          <p:cNvPr id="3" name="テキスト プレースホルダー 2"/>
          <p:cNvSpPr>
            <a:spLocks noGrp="1"/>
          </p:cNvSpPr>
          <p:nvPr>
            <p:ph type="body" sz="quarter" idx="11"/>
          </p:nvPr>
        </p:nvSpPr>
        <p:spPr>
          <a:xfrm>
            <a:off x="5153026" y="2857214"/>
            <a:ext cx="4581526" cy="1536699"/>
          </a:xfrm>
        </p:spPr>
        <p:txBody>
          <a:bodyPr/>
          <a:lstStyle/>
          <a:p>
            <a:endParaRPr kumimoji="1" lang="ja-JP" altLang="en-US" dirty="0"/>
          </a:p>
        </p:txBody>
      </p:sp>
      <p:sp>
        <p:nvSpPr>
          <p:cNvPr id="5" name="Freeform 2907">
            <a:extLst>
              <a:ext uri="{FF2B5EF4-FFF2-40B4-BE49-F238E27FC236}">
                <a16:creationId xmlns="" xmlns:a16="http://schemas.microsoft.com/office/drawing/2014/main"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
        <p:nvSpPr>
          <p:cNvPr id="6" name="テキスト ボックス 5">
            <a:extLst>
              <a:ext uri="{FF2B5EF4-FFF2-40B4-BE49-F238E27FC236}">
                <a16:creationId xmlns="" xmlns:a16="http://schemas.microsoft.com/office/drawing/2014/main" id="{6FEE3E88-E120-40D5-86F5-3ECBAA5EF8A5}"/>
              </a:ext>
            </a:extLst>
          </p:cNvPr>
          <p:cNvSpPr txBox="1"/>
          <p:nvPr/>
        </p:nvSpPr>
        <p:spPr>
          <a:xfrm>
            <a:off x="342900" y="4125231"/>
            <a:ext cx="4134271" cy="2585323"/>
          </a:xfrm>
          <a:prstGeom prst="rect">
            <a:avLst/>
          </a:prstGeom>
          <a:solidFill>
            <a:schemeClr val="bg1"/>
          </a:solidFill>
          <a:effectLst>
            <a:innerShdw blurRad="63500" dist="50800" dir="13500000">
              <a:prstClr val="black">
                <a:alpha val="50000"/>
              </a:prstClr>
            </a:innerShdw>
          </a:effectLst>
        </p:spPr>
        <p:txBody>
          <a:bodyPr wrap="square" rtlCol="0">
            <a:spAutoFit/>
          </a:bodyPr>
          <a:lstStyle/>
          <a:p>
            <a:pPr marL="342900" indent="-342900" algn="l">
              <a:buFont typeface="+mj-lt"/>
              <a:buAutoNum type="arabicPeriod"/>
            </a:pPr>
            <a:r>
              <a:rPr lang="en-US" altLang="ja-JP" sz="1800" b="1" dirty="0">
                <a:latin typeface="Fujitsu Sans" panose="020B0404060202020204" pitchFamily="34" charset="0"/>
                <a:ea typeface="Meiryo UI" panose="020B0604030504040204" pitchFamily="50" charset="-128"/>
                <a:cs typeface="Meiryo UI" panose="020B0604030504040204" pitchFamily="50" charset="-128"/>
              </a:rPr>
              <a:t>Auto-deployment: Definition</a:t>
            </a:r>
            <a:endParaRPr lang="ja-JP" altLang="en-US" sz="1800" b="1"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Infrastructure as Code</a:t>
            </a:r>
          </a:p>
          <a:p>
            <a:pPr marL="342900" indent="-342900" algn="l">
              <a:buFont typeface="+mj-lt"/>
              <a:buAutoNum type="arabicPeriod"/>
            </a:pPr>
            <a:r>
              <a:rPr lang="en-US" altLang="ja-JP" sz="1800" dirty="0" err="1">
                <a:latin typeface="Fujitsu Sans" panose="020B0404060202020204" pitchFamily="34" charset="0"/>
                <a:ea typeface="Meiryo UI" panose="020B0604030504040204" pitchFamily="50" charset="-128"/>
                <a:cs typeface="Meiryo UI" panose="020B0604030504040204" pitchFamily="50" charset="-128"/>
              </a:rPr>
              <a:t>QuickStart</a:t>
            </a:r>
            <a:r>
              <a:rPr lang="en-US" altLang="ja-JP" sz="1800" dirty="0">
                <a:latin typeface="Fujitsu Sans" panose="020B0404060202020204" pitchFamily="34" charset="0"/>
                <a:ea typeface="Meiryo UI" panose="020B0604030504040204" pitchFamily="50" charset="-128"/>
                <a:cs typeface="Meiryo UI" panose="020B0604030504040204" pitchFamily="50" charset="-128"/>
              </a:rPr>
              <a:t> (Easy Installation Guide)</a:t>
            </a:r>
          </a:p>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Basic Edition: Classic Example</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Basics in Writing Various Files (Based on sample codes)</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Practice Edition (Introducing Playbook Sample of each pattern)</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Introduction to Related Tools</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4990207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This time, it’s Playbook!</a:t>
            </a:r>
            <a:endParaRPr lang="ja-JP" altLang="en-US" dirty="0"/>
          </a:p>
        </p:txBody>
      </p:sp>
      <p:sp>
        <p:nvSpPr>
          <p:cNvPr id="11" name="正方形/長方形 10">
            <a:extLst>
              <a:ext uri="{FF2B5EF4-FFF2-40B4-BE49-F238E27FC236}">
                <a16:creationId xmlns="" xmlns:a16="http://schemas.microsoft.com/office/drawing/2014/main" id="{150844AD-4FE2-4A52-A4A3-AA78CAEC4A85}"/>
              </a:ext>
            </a:extLst>
          </p:cNvPr>
          <p:cNvSpPr/>
          <p:nvPr/>
        </p:nvSpPr>
        <p:spPr bwMode="gray">
          <a:xfrm>
            <a:off x="689317" y="1556639"/>
            <a:ext cx="8776981" cy="553515"/>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b="1" dirty="0">
                <a:latin typeface="+mj-lt"/>
              </a:rPr>
              <a:t>Area to store the return value of the task.</a:t>
            </a:r>
          </a:p>
          <a:p>
            <a:pPr algn="l"/>
            <a:r>
              <a:rPr lang="en-US" altLang="ja-JP" sz="1800" b="1" dirty="0" smtClean="0">
                <a:latin typeface="+mj-lt"/>
              </a:rPr>
              <a:t>The value stored in the return value varies depending on the module to use.</a:t>
            </a:r>
            <a:endParaRPr lang="ja-JP" altLang="en-US" sz="1800" b="1" dirty="0">
              <a:latin typeface="+mj-lt"/>
            </a:endParaRPr>
          </a:p>
        </p:txBody>
      </p:sp>
      <p:sp>
        <p:nvSpPr>
          <p:cNvPr id="16" name="正方形/長方形 15">
            <a:extLst>
              <a:ext uri="{FF2B5EF4-FFF2-40B4-BE49-F238E27FC236}">
                <a16:creationId xmlns="" xmlns:a16="http://schemas.microsoft.com/office/drawing/2014/main" id="{9B8EAA3B-8777-43E7-9A7C-EB659CE4F72B}"/>
              </a:ext>
            </a:extLst>
          </p:cNvPr>
          <p:cNvSpPr/>
          <p:nvPr/>
        </p:nvSpPr>
        <p:spPr bwMode="gray">
          <a:xfrm>
            <a:off x="689317" y="979885"/>
            <a:ext cx="8776982" cy="576751"/>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mj-lt"/>
                <a:ea typeface="Meiryo UI" panose="020B0604030504040204" pitchFamily="50" charset="-128"/>
              </a:rPr>
              <a:t>Register Variable</a:t>
            </a:r>
            <a:endParaRPr lang="en-US" altLang="ja-JP" sz="2800" b="1" kern="0" dirty="0">
              <a:solidFill>
                <a:schemeClr val="bg1"/>
              </a:solidFill>
              <a:latin typeface="+mj-lt"/>
              <a:ea typeface="Meiryo UI" panose="020B0604030504040204" pitchFamily="50" charset="-128"/>
            </a:endParaRPr>
          </a:p>
        </p:txBody>
      </p:sp>
      <p:sp>
        <p:nvSpPr>
          <p:cNvPr id="9" name="正方形/長方形 8"/>
          <p:cNvSpPr/>
          <p:nvPr/>
        </p:nvSpPr>
        <p:spPr>
          <a:xfrm>
            <a:off x="1037612" y="2276589"/>
            <a:ext cx="2179458" cy="307777"/>
          </a:xfrm>
          <a:prstGeom prst="rect">
            <a:avLst/>
          </a:prstGeom>
          <a:ln>
            <a:solidFill>
              <a:schemeClr val="tx1"/>
            </a:solidFill>
          </a:ln>
        </p:spPr>
        <p:txBody>
          <a:bodyPr wrap="square">
            <a:spAutoFit/>
          </a:bodyPr>
          <a:lstStyle/>
          <a:p>
            <a:pPr algn="l"/>
            <a:r>
              <a:rPr lang="en-US" altLang="ja-JP" b="1" dirty="0" smtClean="0">
                <a:latin typeface="+mj-lt"/>
              </a:rPr>
              <a:t>Example Description</a:t>
            </a:r>
            <a:endParaRPr lang="ja-JP" altLang="en-US" b="1" dirty="0">
              <a:latin typeface="+mj-lt"/>
            </a:endParaRPr>
          </a:p>
        </p:txBody>
      </p:sp>
      <p:sp>
        <p:nvSpPr>
          <p:cNvPr id="10" name="正方形/長方形 9">
            <a:extLst>
              <a:ext uri="{FF2B5EF4-FFF2-40B4-BE49-F238E27FC236}">
                <a16:creationId xmlns="" xmlns:a16="http://schemas.microsoft.com/office/drawing/2014/main" id="{150844AD-4FE2-4A52-A4A3-AA78CAEC4A85}"/>
              </a:ext>
            </a:extLst>
          </p:cNvPr>
          <p:cNvSpPr/>
          <p:nvPr/>
        </p:nvSpPr>
        <p:spPr bwMode="gray">
          <a:xfrm>
            <a:off x="1035475" y="2571158"/>
            <a:ext cx="2917547" cy="1747630"/>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dirty="0">
                <a:latin typeface="+mj-lt"/>
              </a:rPr>
              <a:t>- hosts: </a:t>
            </a:r>
            <a:r>
              <a:rPr lang="en-US" altLang="ja-JP" dirty="0" err="1">
                <a:latin typeface="+mj-lt"/>
              </a:rPr>
              <a:t>web_servers</a:t>
            </a:r>
            <a:endParaRPr lang="en-US" altLang="ja-JP" dirty="0">
              <a:latin typeface="+mj-lt"/>
            </a:endParaRPr>
          </a:p>
          <a:p>
            <a:pPr algn="l"/>
            <a:r>
              <a:rPr lang="en-US" altLang="ja-JP" dirty="0">
                <a:latin typeface="+mj-lt"/>
              </a:rPr>
              <a:t>  tasks:</a:t>
            </a:r>
          </a:p>
          <a:p>
            <a:pPr algn="l"/>
            <a:r>
              <a:rPr lang="en-US" altLang="ja-JP" dirty="0">
                <a:latin typeface="+mj-lt"/>
              </a:rPr>
              <a:t>     - shell: /</a:t>
            </a:r>
            <a:r>
              <a:rPr lang="en-US" altLang="ja-JP" dirty="0" err="1">
                <a:latin typeface="+mj-lt"/>
              </a:rPr>
              <a:t>usr</a:t>
            </a:r>
            <a:r>
              <a:rPr lang="en-US" altLang="ja-JP" dirty="0">
                <a:latin typeface="+mj-lt"/>
              </a:rPr>
              <a:t>/bin/foo</a:t>
            </a:r>
          </a:p>
          <a:p>
            <a:pPr algn="l"/>
            <a:r>
              <a:rPr lang="en-US" altLang="ja-JP" dirty="0">
                <a:latin typeface="+mj-lt"/>
              </a:rPr>
              <a:t>       </a:t>
            </a:r>
            <a:r>
              <a:rPr lang="en-US" altLang="ja-JP" b="1" dirty="0">
                <a:solidFill>
                  <a:srgbClr val="FF0D0D"/>
                </a:solidFill>
                <a:latin typeface="+mj-lt"/>
              </a:rPr>
              <a:t>register: </a:t>
            </a:r>
            <a:r>
              <a:rPr lang="en-US" altLang="ja-JP" b="1" dirty="0" err="1">
                <a:solidFill>
                  <a:srgbClr val="FF0D0D"/>
                </a:solidFill>
                <a:latin typeface="+mj-lt"/>
              </a:rPr>
              <a:t>foo_result</a:t>
            </a:r>
            <a:endParaRPr lang="en-US" altLang="ja-JP" b="1" dirty="0">
              <a:solidFill>
                <a:srgbClr val="FF0D0D"/>
              </a:solidFill>
              <a:latin typeface="+mj-lt"/>
            </a:endParaRPr>
          </a:p>
          <a:p>
            <a:pPr algn="l"/>
            <a:r>
              <a:rPr lang="en-US" altLang="ja-JP" dirty="0">
                <a:latin typeface="+mj-lt"/>
              </a:rPr>
              <a:t>       </a:t>
            </a:r>
            <a:r>
              <a:rPr lang="en-US" altLang="ja-JP" dirty="0" err="1">
                <a:latin typeface="+mj-lt"/>
              </a:rPr>
              <a:t>ignore_errors</a:t>
            </a:r>
            <a:r>
              <a:rPr lang="en-US" altLang="ja-JP" dirty="0">
                <a:latin typeface="+mj-lt"/>
              </a:rPr>
              <a:t>: True</a:t>
            </a:r>
          </a:p>
          <a:p>
            <a:pPr algn="l"/>
            <a:r>
              <a:rPr lang="en-US" altLang="ja-JP" dirty="0">
                <a:latin typeface="+mj-lt"/>
              </a:rPr>
              <a:t>     - shell: /</a:t>
            </a:r>
            <a:r>
              <a:rPr lang="en-US" altLang="ja-JP" dirty="0" err="1">
                <a:latin typeface="+mj-lt"/>
              </a:rPr>
              <a:t>usr</a:t>
            </a:r>
            <a:r>
              <a:rPr lang="en-US" altLang="ja-JP" dirty="0">
                <a:latin typeface="+mj-lt"/>
              </a:rPr>
              <a:t>/bin/bar</a:t>
            </a:r>
          </a:p>
          <a:p>
            <a:pPr algn="l"/>
            <a:r>
              <a:rPr lang="en-US" altLang="ja-JP" dirty="0">
                <a:latin typeface="+mj-lt"/>
              </a:rPr>
              <a:t>       when: </a:t>
            </a:r>
            <a:r>
              <a:rPr lang="en-US" altLang="ja-JP" b="1" dirty="0" err="1">
                <a:solidFill>
                  <a:srgbClr val="FF0D0D"/>
                </a:solidFill>
                <a:latin typeface="+mj-lt"/>
              </a:rPr>
              <a:t>foo_result.rc</a:t>
            </a:r>
            <a:r>
              <a:rPr lang="en-US" altLang="ja-JP" b="1" dirty="0">
                <a:solidFill>
                  <a:srgbClr val="FF0D0D"/>
                </a:solidFill>
                <a:latin typeface="+mj-lt"/>
              </a:rPr>
              <a:t> </a:t>
            </a:r>
            <a:r>
              <a:rPr lang="en-US" altLang="ja-JP" b="1" dirty="0">
                <a:latin typeface="+mj-lt"/>
              </a:rPr>
              <a:t>== 5</a:t>
            </a:r>
          </a:p>
        </p:txBody>
      </p:sp>
      <p:sp>
        <p:nvSpPr>
          <p:cNvPr id="3" name="正方形/長方形 2"/>
          <p:cNvSpPr/>
          <p:nvPr/>
        </p:nvSpPr>
        <p:spPr>
          <a:xfrm>
            <a:off x="170934" y="6173458"/>
            <a:ext cx="8383587" cy="523220"/>
          </a:xfrm>
          <a:prstGeom prst="rect">
            <a:avLst/>
          </a:prstGeom>
        </p:spPr>
        <p:txBody>
          <a:bodyPr wrap="square">
            <a:spAutoFit/>
          </a:bodyPr>
          <a:lstStyle/>
          <a:p>
            <a:pPr algn="l"/>
            <a:r>
              <a:rPr lang="en-PH" altLang="ja-JP" b="1" dirty="0" smtClean="0">
                <a:solidFill>
                  <a:schemeClr val="tx1"/>
                </a:solidFill>
                <a:latin typeface="+mj-lt"/>
              </a:rPr>
              <a:t>For more details:</a:t>
            </a:r>
            <a:endParaRPr lang="ja-JP" altLang="en-US" b="1" dirty="0">
              <a:solidFill>
                <a:schemeClr val="tx1"/>
              </a:solidFill>
              <a:latin typeface="+mj-lt"/>
            </a:endParaRPr>
          </a:p>
          <a:p>
            <a:pPr algn="l"/>
            <a:r>
              <a:rPr lang="en-US" altLang="ja-JP" b="1" dirty="0" smtClean="0">
                <a:solidFill>
                  <a:schemeClr val="tx1"/>
                </a:solidFill>
                <a:latin typeface="+mj-lt"/>
              </a:rPr>
              <a:t>https</a:t>
            </a:r>
            <a:r>
              <a:rPr lang="en-US" altLang="ja-JP" b="1" dirty="0">
                <a:solidFill>
                  <a:schemeClr val="tx1"/>
                </a:solidFill>
                <a:latin typeface="+mj-lt"/>
              </a:rPr>
              <a:t>://docs.ansible.com/ansible/2.6/user_guide/playbooks_conditionals.html#register-variables</a:t>
            </a:r>
          </a:p>
        </p:txBody>
      </p:sp>
      <p:sp>
        <p:nvSpPr>
          <p:cNvPr id="12" name="正方形/長方形 11"/>
          <p:cNvSpPr/>
          <p:nvPr/>
        </p:nvSpPr>
        <p:spPr>
          <a:xfrm>
            <a:off x="4511752" y="2275100"/>
            <a:ext cx="2179458" cy="307777"/>
          </a:xfrm>
          <a:prstGeom prst="rect">
            <a:avLst/>
          </a:prstGeom>
          <a:ln>
            <a:solidFill>
              <a:schemeClr val="tx1"/>
            </a:solidFill>
          </a:ln>
        </p:spPr>
        <p:txBody>
          <a:bodyPr wrap="square">
            <a:spAutoFit/>
          </a:bodyPr>
          <a:lstStyle/>
          <a:p>
            <a:pPr algn="l"/>
            <a:r>
              <a:rPr lang="en-US" altLang="ja-JP" b="1" dirty="0" smtClean="0">
                <a:latin typeface="+mj-lt"/>
              </a:rPr>
              <a:t>Example of shell Module</a:t>
            </a:r>
            <a:endParaRPr lang="ja-JP" altLang="en-US" b="1" dirty="0">
              <a:latin typeface="+mj-lt"/>
            </a:endParaRPr>
          </a:p>
        </p:txBody>
      </p:sp>
      <p:sp>
        <p:nvSpPr>
          <p:cNvPr id="13" name="正方形/長方形 12">
            <a:extLst>
              <a:ext uri="{FF2B5EF4-FFF2-40B4-BE49-F238E27FC236}">
                <a16:creationId xmlns="" xmlns:a16="http://schemas.microsoft.com/office/drawing/2014/main" id="{150844AD-4FE2-4A52-A4A3-AA78CAEC4A85}"/>
              </a:ext>
            </a:extLst>
          </p:cNvPr>
          <p:cNvSpPr/>
          <p:nvPr/>
        </p:nvSpPr>
        <p:spPr bwMode="gray">
          <a:xfrm>
            <a:off x="4511753" y="2571158"/>
            <a:ext cx="4952202" cy="3731168"/>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dirty="0">
                <a:latin typeface="+mj-lt"/>
              </a:rPr>
              <a:t> {</a:t>
            </a:r>
          </a:p>
          <a:p>
            <a:pPr algn="l"/>
            <a:r>
              <a:rPr lang="en-US" altLang="ja-JP" dirty="0">
                <a:latin typeface="+mj-lt"/>
              </a:rPr>
              <a:t>    "</a:t>
            </a:r>
            <a:r>
              <a:rPr lang="en-US" altLang="ja-JP" dirty="0" err="1">
                <a:latin typeface="+mj-lt"/>
              </a:rPr>
              <a:t>echo_res</a:t>
            </a:r>
            <a:r>
              <a:rPr lang="en-US" altLang="ja-JP" dirty="0">
                <a:latin typeface="+mj-lt"/>
              </a:rPr>
              <a:t>": {</a:t>
            </a:r>
          </a:p>
          <a:p>
            <a:pPr algn="l"/>
            <a:r>
              <a:rPr lang="en-US" altLang="ja-JP" dirty="0">
                <a:latin typeface="+mj-lt"/>
              </a:rPr>
              <a:t>        "changed": true, </a:t>
            </a:r>
          </a:p>
          <a:p>
            <a:pPr algn="l"/>
            <a:r>
              <a:rPr lang="en-US" altLang="ja-JP" dirty="0">
                <a:latin typeface="+mj-lt"/>
              </a:rPr>
              <a:t>        "</a:t>
            </a:r>
            <a:r>
              <a:rPr lang="en-US" altLang="ja-JP" dirty="0" err="1">
                <a:latin typeface="+mj-lt"/>
              </a:rPr>
              <a:t>cmd</a:t>
            </a:r>
            <a:r>
              <a:rPr lang="en-US" altLang="ja-JP" dirty="0">
                <a:latin typeface="+mj-lt"/>
              </a:rPr>
              <a:t>": "echo \"Hello $ENV_TEST !!\" &gt; /</a:t>
            </a:r>
            <a:r>
              <a:rPr lang="en-US" altLang="ja-JP" dirty="0" err="1">
                <a:latin typeface="+mj-lt"/>
              </a:rPr>
              <a:t>tmp</a:t>
            </a:r>
            <a:r>
              <a:rPr lang="en-US" altLang="ja-JP" dirty="0">
                <a:latin typeface="+mj-lt"/>
              </a:rPr>
              <a:t>/sample/</a:t>
            </a:r>
            <a:r>
              <a:rPr lang="en-US" altLang="ja-JP" dirty="0" err="1">
                <a:latin typeface="+mj-lt"/>
              </a:rPr>
              <a:t>hoge</a:t>
            </a:r>
            <a:r>
              <a:rPr lang="en-US" altLang="ja-JP" dirty="0">
                <a:latin typeface="+mj-lt"/>
              </a:rPr>
              <a:t>", </a:t>
            </a:r>
          </a:p>
          <a:p>
            <a:pPr algn="l"/>
            <a:r>
              <a:rPr lang="en-US" altLang="ja-JP" dirty="0">
                <a:latin typeface="+mj-lt"/>
              </a:rPr>
              <a:t>        "delta": "0:00:00.004502", </a:t>
            </a:r>
          </a:p>
          <a:p>
            <a:pPr algn="l"/>
            <a:r>
              <a:rPr lang="en-US" altLang="ja-JP" dirty="0">
                <a:latin typeface="+mj-lt"/>
              </a:rPr>
              <a:t>        "end": "2018-09-28 10:48:46.785150", </a:t>
            </a:r>
          </a:p>
          <a:p>
            <a:pPr algn="l"/>
            <a:r>
              <a:rPr lang="en-US" altLang="ja-JP" dirty="0">
                <a:latin typeface="+mj-lt"/>
              </a:rPr>
              <a:t>        "failed": false, </a:t>
            </a:r>
          </a:p>
          <a:p>
            <a:pPr algn="l"/>
            <a:r>
              <a:rPr lang="en-US" altLang="ja-JP" dirty="0">
                <a:latin typeface="+mj-lt"/>
              </a:rPr>
              <a:t>        "</a:t>
            </a:r>
            <a:r>
              <a:rPr lang="en-US" altLang="ja-JP" b="1" dirty="0" err="1">
                <a:solidFill>
                  <a:srgbClr val="FF0D0D"/>
                </a:solidFill>
                <a:latin typeface="+mj-lt"/>
              </a:rPr>
              <a:t>rc</a:t>
            </a:r>
            <a:r>
              <a:rPr lang="en-US" altLang="ja-JP" dirty="0">
                <a:latin typeface="+mj-lt"/>
              </a:rPr>
              <a:t>": 0, </a:t>
            </a:r>
          </a:p>
          <a:p>
            <a:pPr algn="l"/>
            <a:r>
              <a:rPr lang="en-US" altLang="ja-JP" dirty="0">
                <a:latin typeface="+mj-lt"/>
              </a:rPr>
              <a:t>        "start": "2018-09-28 10:48:46.780648", </a:t>
            </a:r>
          </a:p>
          <a:p>
            <a:pPr algn="l"/>
            <a:r>
              <a:rPr lang="en-US" altLang="ja-JP" dirty="0">
                <a:latin typeface="+mj-lt"/>
              </a:rPr>
              <a:t>        "</a:t>
            </a:r>
            <a:r>
              <a:rPr lang="en-US" altLang="ja-JP" dirty="0" err="1">
                <a:latin typeface="+mj-lt"/>
              </a:rPr>
              <a:t>stderr</a:t>
            </a:r>
            <a:r>
              <a:rPr lang="en-US" altLang="ja-JP" dirty="0">
                <a:latin typeface="+mj-lt"/>
              </a:rPr>
              <a:t>": "", </a:t>
            </a:r>
          </a:p>
          <a:p>
            <a:pPr algn="l"/>
            <a:r>
              <a:rPr lang="en-US" altLang="ja-JP" dirty="0">
                <a:latin typeface="+mj-lt"/>
              </a:rPr>
              <a:t>        "</a:t>
            </a:r>
            <a:r>
              <a:rPr lang="en-US" altLang="ja-JP" dirty="0" err="1">
                <a:latin typeface="+mj-lt"/>
              </a:rPr>
              <a:t>stderr_lines</a:t>
            </a:r>
            <a:r>
              <a:rPr lang="en-US" altLang="ja-JP" dirty="0">
                <a:latin typeface="+mj-lt"/>
              </a:rPr>
              <a:t>": [], </a:t>
            </a:r>
          </a:p>
          <a:p>
            <a:pPr algn="l"/>
            <a:r>
              <a:rPr lang="en-US" altLang="ja-JP" dirty="0">
                <a:latin typeface="+mj-lt"/>
              </a:rPr>
              <a:t>        "</a:t>
            </a:r>
            <a:r>
              <a:rPr lang="en-US" altLang="ja-JP" dirty="0" err="1">
                <a:latin typeface="+mj-lt"/>
              </a:rPr>
              <a:t>stdout</a:t>
            </a:r>
            <a:r>
              <a:rPr lang="en-US" altLang="ja-JP" dirty="0">
                <a:latin typeface="+mj-lt"/>
              </a:rPr>
              <a:t>": "", </a:t>
            </a:r>
          </a:p>
          <a:p>
            <a:pPr algn="l"/>
            <a:r>
              <a:rPr lang="en-US" altLang="ja-JP" dirty="0">
                <a:latin typeface="+mj-lt"/>
              </a:rPr>
              <a:t>        "</a:t>
            </a:r>
            <a:r>
              <a:rPr lang="en-US" altLang="ja-JP" dirty="0" err="1">
                <a:latin typeface="+mj-lt"/>
              </a:rPr>
              <a:t>stdout_lines</a:t>
            </a:r>
            <a:r>
              <a:rPr lang="en-US" altLang="ja-JP" dirty="0">
                <a:latin typeface="+mj-lt"/>
              </a:rPr>
              <a:t>": []</a:t>
            </a:r>
          </a:p>
          <a:p>
            <a:pPr algn="l"/>
            <a:r>
              <a:rPr lang="en-US" altLang="ja-JP" dirty="0">
                <a:latin typeface="+mj-lt"/>
              </a:rPr>
              <a:t>    }</a:t>
            </a:r>
          </a:p>
          <a:p>
            <a:pPr algn="l"/>
            <a:r>
              <a:rPr lang="en-US" altLang="ja-JP" dirty="0">
                <a:latin typeface="+mj-lt"/>
              </a:rPr>
              <a:t>}</a:t>
            </a:r>
          </a:p>
        </p:txBody>
      </p:sp>
      <p:sp>
        <p:nvSpPr>
          <p:cNvPr id="15" name="角丸四角形吹き出し 14"/>
          <p:cNvSpPr/>
          <p:nvPr/>
        </p:nvSpPr>
        <p:spPr bwMode="gray">
          <a:xfrm>
            <a:off x="689317" y="4628277"/>
            <a:ext cx="3673409" cy="1545181"/>
          </a:xfrm>
          <a:prstGeom prst="wedgeRoundRectCallout">
            <a:avLst>
              <a:gd name="adj1" fmla="val -20621"/>
              <a:gd name="adj2" fmla="val -62192"/>
              <a:gd name="adj3" fmla="val 16667"/>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ctr" anchorCtr="0" compatLnSpc="1">
            <a:prstTxWarp prst="textNoShape">
              <a:avLst/>
            </a:prstTxWarp>
          </a:bodyPr>
          <a:lstStyle/>
          <a:p>
            <a:pPr algn="l"/>
            <a:r>
              <a:rPr lang="en-US" altLang="ja-JP" dirty="0" smtClean="0">
                <a:latin typeface="Fujitsu Sans" panose="020B0404060202020204" pitchFamily="34" charset="0"/>
                <a:ea typeface="Meiryo UI" panose="020B0604030504040204" pitchFamily="50" charset="-128"/>
              </a:rPr>
              <a:t>Standard output, plug whether the execution was successful or not are stored at the defined variable in the register.</a:t>
            </a:r>
          </a:p>
          <a:p>
            <a:pPr algn="l"/>
            <a:endParaRPr lang="en-US" altLang="ja-JP" dirty="0">
              <a:latin typeface="Fujitsu Sans" panose="020B0404060202020204" pitchFamily="34" charset="0"/>
              <a:ea typeface="Meiryo UI" panose="020B0604030504040204" pitchFamily="50" charset="-128"/>
            </a:endParaRPr>
          </a:p>
          <a:p>
            <a:pPr algn="l"/>
            <a:r>
              <a:rPr lang="en-US" altLang="ja-JP" dirty="0" smtClean="0">
                <a:latin typeface="Fujitsu Sans" panose="020B0404060202020204" pitchFamily="34" charset="0"/>
                <a:ea typeface="Meiryo UI" panose="020B0604030504040204" pitchFamily="50" charset="-128"/>
              </a:rPr>
              <a:t>Based on this result, branching of the subsequent tasks can be done.</a:t>
            </a:r>
            <a:endParaRPr lang="ja-JP" altLang="en-US" dirty="0">
              <a:latin typeface="Fujitsu Sans" panose="020B0404060202020204" pitchFamily="34" charset="0"/>
              <a:ea typeface="Meiryo UI" panose="020B0604030504040204" pitchFamily="50" charset="-128"/>
            </a:endParaRPr>
          </a:p>
        </p:txBody>
      </p:sp>
      <p:sp>
        <p:nvSpPr>
          <p:cNvPr id="17"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Basics in Writing Various Files</a:t>
            </a:r>
          </a:p>
        </p:txBody>
      </p:sp>
      <p:sp>
        <p:nvSpPr>
          <p:cNvPr id="8" name="スライド番号プレースホルダー 7"/>
          <p:cNvSpPr>
            <a:spLocks noGrp="1"/>
          </p:cNvSpPr>
          <p:nvPr>
            <p:ph type="sldNum" sz="quarter" idx="10"/>
          </p:nvPr>
        </p:nvSpPr>
        <p:spPr/>
        <p:txBody>
          <a:bodyPr/>
          <a:lstStyle/>
          <a:p>
            <a:r>
              <a:rPr lang="en-US" altLang="ja-JP" smtClean="0"/>
              <a:t>PAGE    </a:t>
            </a:r>
            <a:fld id="{08DF107D-060D-43D3-997D-8A34C269D30F}" type="slidenum">
              <a:rPr lang="en-US" altLang="ja-JP" smtClean="0"/>
              <a:pPr/>
              <a:t>59</a:t>
            </a:fld>
            <a:endParaRPr lang="en-US" altLang="ja-JP" dirty="0"/>
          </a:p>
        </p:txBody>
      </p:sp>
    </p:spTree>
    <p:extLst>
      <p:ext uri="{BB962C8B-B14F-4D97-AF65-F5344CB8AC3E}">
        <p14:creationId xmlns:p14="http://schemas.microsoft.com/office/powerpoint/2010/main" val="19668364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This time, it’s Playbook!</a:t>
            </a:r>
            <a:endParaRPr lang="ja-JP" altLang="en-US" dirty="0"/>
          </a:p>
        </p:txBody>
      </p:sp>
      <p:sp>
        <p:nvSpPr>
          <p:cNvPr id="11" name="正方形/長方形 10">
            <a:extLst>
              <a:ext uri="{FF2B5EF4-FFF2-40B4-BE49-F238E27FC236}">
                <a16:creationId xmlns="" xmlns:a16="http://schemas.microsoft.com/office/drawing/2014/main" id="{150844AD-4FE2-4A52-A4A3-AA78CAEC4A85}"/>
              </a:ext>
            </a:extLst>
          </p:cNvPr>
          <p:cNvSpPr/>
          <p:nvPr/>
        </p:nvSpPr>
        <p:spPr bwMode="gray">
          <a:xfrm>
            <a:off x="689317" y="1556639"/>
            <a:ext cx="8776981" cy="873838"/>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a:latin typeface="+mj-lt"/>
              </a:rPr>
              <a:t>Area to store environmental information of the target </a:t>
            </a:r>
            <a:r>
              <a:rPr lang="en-US" altLang="ja-JP" sz="1800" dirty="0" smtClean="0">
                <a:latin typeface="+mj-lt"/>
              </a:rPr>
              <a:t>node.</a:t>
            </a:r>
          </a:p>
          <a:p>
            <a:pPr algn="l"/>
            <a:r>
              <a:rPr lang="en-US" altLang="ja-JP" sz="1800" b="1" dirty="0" smtClean="0">
                <a:latin typeface="+mj-lt"/>
              </a:rPr>
              <a:t>Ansible gathers information of the target node before executing the Playbook task/s</a:t>
            </a:r>
            <a:r>
              <a:rPr lang="en-US" altLang="ja-JP" sz="1800" dirty="0" smtClean="0">
                <a:latin typeface="+mj-lt"/>
              </a:rPr>
              <a:t>.</a:t>
            </a:r>
            <a:endParaRPr lang="ja-JP" altLang="en-US" sz="1800" dirty="0">
              <a:latin typeface="+mj-lt"/>
            </a:endParaRPr>
          </a:p>
          <a:p>
            <a:pPr algn="l"/>
            <a:r>
              <a:rPr lang="en-US" altLang="ja-JP" sz="1800" dirty="0" smtClean="0">
                <a:latin typeface="+mj-lt"/>
              </a:rPr>
              <a:t>The gathered information is </a:t>
            </a:r>
            <a:r>
              <a:rPr lang="en-US" altLang="ja-JP" sz="1800" b="1" dirty="0" smtClean="0">
                <a:latin typeface="+mj-lt"/>
              </a:rPr>
              <a:t>called as “fact”.</a:t>
            </a:r>
            <a:endParaRPr lang="ja-JP" altLang="en-US" sz="1800" b="1" dirty="0">
              <a:latin typeface="+mj-lt"/>
            </a:endParaRPr>
          </a:p>
        </p:txBody>
      </p:sp>
      <p:sp>
        <p:nvSpPr>
          <p:cNvPr id="16" name="正方形/長方形 15">
            <a:extLst>
              <a:ext uri="{FF2B5EF4-FFF2-40B4-BE49-F238E27FC236}">
                <a16:creationId xmlns="" xmlns:a16="http://schemas.microsoft.com/office/drawing/2014/main" id="{9B8EAA3B-8777-43E7-9A7C-EB659CE4F72B}"/>
              </a:ext>
            </a:extLst>
          </p:cNvPr>
          <p:cNvSpPr/>
          <p:nvPr/>
        </p:nvSpPr>
        <p:spPr bwMode="gray">
          <a:xfrm>
            <a:off x="689317" y="979885"/>
            <a:ext cx="8776982" cy="576751"/>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mj-lt"/>
                <a:ea typeface="Meiryo UI" panose="020B0604030504040204" pitchFamily="50" charset="-128"/>
              </a:rPr>
              <a:t>Fact Variable (</a:t>
            </a:r>
            <a:r>
              <a:rPr lang="en-US" altLang="ja-JP" sz="2800" b="1" kern="0" dirty="0" err="1" smtClean="0">
                <a:solidFill>
                  <a:schemeClr val="bg1"/>
                </a:solidFill>
                <a:latin typeface="+mj-lt"/>
                <a:ea typeface="Meiryo UI" panose="020B0604030504040204" pitchFamily="50" charset="-128"/>
              </a:rPr>
              <a:t>Impt</a:t>
            </a:r>
            <a:r>
              <a:rPr lang="en-US" altLang="ja-JP" sz="2800" b="1" kern="0" dirty="0" smtClean="0">
                <a:solidFill>
                  <a:schemeClr val="bg1"/>
                </a:solidFill>
                <a:latin typeface="+mj-lt"/>
                <a:ea typeface="Meiryo UI" panose="020B0604030504040204" pitchFamily="50" charset="-128"/>
              </a:rPr>
              <a:t>.)</a:t>
            </a:r>
            <a:endParaRPr lang="en-US" altLang="ja-JP" sz="2800" b="1" kern="0" dirty="0">
              <a:solidFill>
                <a:schemeClr val="bg1"/>
              </a:solidFill>
              <a:latin typeface="+mj-lt"/>
              <a:ea typeface="Meiryo UI" panose="020B0604030504040204" pitchFamily="50" charset="-128"/>
            </a:endParaRPr>
          </a:p>
        </p:txBody>
      </p:sp>
      <p:sp>
        <p:nvSpPr>
          <p:cNvPr id="9" name="正方形/長方形 8"/>
          <p:cNvSpPr/>
          <p:nvPr/>
        </p:nvSpPr>
        <p:spPr>
          <a:xfrm>
            <a:off x="699980" y="2515745"/>
            <a:ext cx="2179458" cy="261610"/>
          </a:xfrm>
          <a:prstGeom prst="rect">
            <a:avLst/>
          </a:prstGeom>
          <a:ln>
            <a:solidFill>
              <a:schemeClr val="tx1"/>
            </a:solidFill>
          </a:ln>
        </p:spPr>
        <p:txBody>
          <a:bodyPr wrap="square">
            <a:spAutoFit/>
          </a:bodyPr>
          <a:lstStyle/>
          <a:p>
            <a:r>
              <a:rPr lang="en-US" altLang="ja-JP" sz="1100" b="1" dirty="0" smtClean="0">
                <a:latin typeface="+mj-lt"/>
              </a:rPr>
              <a:t>Gathers facts during execution</a:t>
            </a:r>
            <a:endParaRPr lang="ja-JP" altLang="en-US" sz="1100" b="1" dirty="0">
              <a:latin typeface="+mj-lt"/>
            </a:endParaRPr>
          </a:p>
        </p:txBody>
      </p:sp>
      <p:sp>
        <p:nvSpPr>
          <p:cNvPr id="10" name="正方形/長方形 9">
            <a:extLst>
              <a:ext uri="{FF2B5EF4-FFF2-40B4-BE49-F238E27FC236}">
                <a16:creationId xmlns="" xmlns:a16="http://schemas.microsoft.com/office/drawing/2014/main" id="{150844AD-4FE2-4A52-A4A3-AA78CAEC4A85}"/>
              </a:ext>
            </a:extLst>
          </p:cNvPr>
          <p:cNvSpPr/>
          <p:nvPr/>
        </p:nvSpPr>
        <p:spPr bwMode="gray">
          <a:xfrm>
            <a:off x="689317" y="2810314"/>
            <a:ext cx="6555545" cy="1339655"/>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dirty="0">
                <a:latin typeface="+mj-lt"/>
              </a:rPr>
              <a:t>[</a:t>
            </a:r>
            <a:r>
              <a:rPr lang="en-US" altLang="ja-JP" dirty="0" err="1">
                <a:latin typeface="+mj-lt"/>
              </a:rPr>
              <a:t>root@fj-devops-build</a:t>
            </a:r>
            <a:r>
              <a:rPr lang="en-US" altLang="ja-JP" dirty="0">
                <a:latin typeface="+mj-lt"/>
              </a:rPr>
              <a:t> sample01]# </a:t>
            </a:r>
            <a:r>
              <a:rPr lang="en-US" altLang="ja-JP" dirty="0" err="1">
                <a:latin typeface="+mj-lt"/>
              </a:rPr>
              <a:t>ansible</a:t>
            </a:r>
            <a:r>
              <a:rPr lang="en-US" altLang="ja-JP" dirty="0">
                <a:latin typeface="+mj-lt"/>
              </a:rPr>
              <a:t>-playbook -i hosts2.ini playbook02.yml </a:t>
            </a:r>
          </a:p>
          <a:p>
            <a:pPr algn="l"/>
            <a:endParaRPr lang="en-US" altLang="ja-JP" dirty="0">
              <a:latin typeface="+mj-lt"/>
            </a:endParaRPr>
          </a:p>
          <a:p>
            <a:pPr algn="l"/>
            <a:r>
              <a:rPr lang="en-US" altLang="ja-JP" dirty="0">
                <a:latin typeface="+mj-lt"/>
              </a:rPr>
              <a:t>PLAY [</a:t>
            </a:r>
            <a:r>
              <a:rPr lang="en-US" altLang="ja-JP" dirty="0" err="1">
                <a:latin typeface="+mj-lt"/>
              </a:rPr>
              <a:t>sample_servers</a:t>
            </a:r>
            <a:r>
              <a:rPr lang="en-US" altLang="ja-JP" dirty="0">
                <a:latin typeface="+mj-lt"/>
              </a:rPr>
              <a:t>] ******************</a:t>
            </a:r>
          </a:p>
          <a:p>
            <a:pPr algn="l"/>
            <a:endParaRPr lang="en-US" altLang="ja-JP" dirty="0">
              <a:latin typeface="+mj-lt"/>
            </a:endParaRPr>
          </a:p>
          <a:p>
            <a:pPr algn="l"/>
            <a:r>
              <a:rPr lang="en-US" altLang="ja-JP" dirty="0">
                <a:latin typeface="+mj-lt"/>
              </a:rPr>
              <a:t>TASK [</a:t>
            </a:r>
            <a:r>
              <a:rPr lang="en-US" altLang="ja-JP" b="1" dirty="0">
                <a:solidFill>
                  <a:srgbClr val="FF0D0D"/>
                </a:solidFill>
                <a:latin typeface="+mj-lt"/>
              </a:rPr>
              <a:t>Gathering Facts</a:t>
            </a:r>
            <a:r>
              <a:rPr lang="en-US" altLang="ja-JP" dirty="0">
                <a:latin typeface="+mj-lt"/>
              </a:rPr>
              <a:t>] ******************</a:t>
            </a:r>
          </a:p>
          <a:p>
            <a:pPr algn="l"/>
            <a:r>
              <a:rPr lang="en-US" altLang="ja-JP" dirty="0">
                <a:latin typeface="+mj-lt"/>
              </a:rPr>
              <a:t>ok: [</a:t>
            </a:r>
            <a:r>
              <a:rPr lang="en-US" altLang="ja-JP" dirty="0" err="1">
                <a:latin typeface="+mj-lt"/>
              </a:rPr>
              <a:t>xxxx</a:t>
            </a:r>
            <a:r>
              <a:rPr lang="en-US" altLang="ja-JP" dirty="0">
                <a:latin typeface="+mj-lt"/>
              </a:rPr>
              <a:t>]</a:t>
            </a:r>
          </a:p>
        </p:txBody>
      </p:sp>
      <p:sp>
        <p:nvSpPr>
          <p:cNvPr id="3" name="正方形/長方形 2"/>
          <p:cNvSpPr/>
          <p:nvPr/>
        </p:nvSpPr>
        <p:spPr>
          <a:xfrm>
            <a:off x="170935" y="6173458"/>
            <a:ext cx="5399285" cy="646331"/>
          </a:xfrm>
          <a:prstGeom prst="rect">
            <a:avLst/>
          </a:prstGeom>
        </p:spPr>
        <p:txBody>
          <a:bodyPr wrap="square">
            <a:spAutoFit/>
          </a:bodyPr>
          <a:lstStyle/>
          <a:p>
            <a:pPr algn="l"/>
            <a:r>
              <a:rPr lang="en-PH" altLang="ja-JP" sz="1200" b="1" dirty="0" smtClean="0">
                <a:solidFill>
                  <a:schemeClr val="tx1"/>
                </a:solidFill>
                <a:latin typeface="+mj-lt"/>
              </a:rPr>
              <a:t>For more details:</a:t>
            </a:r>
          </a:p>
          <a:p>
            <a:pPr algn="l"/>
            <a:r>
              <a:rPr lang="en-US" altLang="ja-JP" sz="1200" b="1" dirty="0" smtClean="0">
                <a:solidFill>
                  <a:schemeClr val="tx1"/>
                </a:solidFill>
                <a:latin typeface="+mj-lt"/>
              </a:rPr>
              <a:t>https</a:t>
            </a:r>
            <a:r>
              <a:rPr lang="en-US" altLang="ja-JP" sz="1200" b="1" dirty="0">
                <a:solidFill>
                  <a:schemeClr val="tx1"/>
                </a:solidFill>
                <a:latin typeface="+mj-lt"/>
              </a:rPr>
              <a:t>://docs.ansible.com/ansible/2.6/user_guide/playbooks_variables.html#information-discovered-from-systems-facts</a:t>
            </a:r>
          </a:p>
        </p:txBody>
      </p:sp>
      <p:sp>
        <p:nvSpPr>
          <p:cNvPr id="12" name="正方形/長方形 11"/>
          <p:cNvSpPr/>
          <p:nvPr/>
        </p:nvSpPr>
        <p:spPr>
          <a:xfrm>
            <a:off x="7545514" y="4079005"/>
            <a:ext cx="1918440" cy="307777"/>
          </a:xfrm>
          <a:prstGeom prst="rect">
            <a:avLst/>
          </a:prstGeom>
          <a:ln>
            <a:solidFill>
              <a:schemeClr val="tx1"/>
            </a:solidFill>
          </a:ln>
        </p:spPr>
        <p:txBody>
          <a:bodyPr wrap="square">
            <a:spAutoFit/>
          </a:bodyPr>
          <a:lstStyle/>
          <a:p>
            <a:r>
              <a:rPr lang="en-US" altLang="ja-JP" b="1" dirty="0" smtClean="0">
                <a:latin typeface="+mj-lt"/>
              </a:rPr>
              <a:t>Example Fact Details</a:t>
            </a:r>
            <a:endParaRPr lang="ja-JP" altLang="en-US" b="1" dirty="0">
              <a:latin typeface="+mj-lt"/>
            </a:endParaRPr>
          </a:p>
        </p:txBody>
      </p:sp>
      <p:sp>
        <p:nvSpPr>
          <p:cNvPr id="13" name="正方形/長方形 12">
            <a:extLst>
              <a:ext uri="{FF2B5EF4-FFF2-40B4-BE49-F238E27FC236}">
                <a16:creationId xmlns="" xmlns:a16="http://schemas.microsoft.com/office/drawing/2014/main" id="{150844AD-4FE2-4A52-A4A3-AA78CAEC4A85}"/>
              </a:ext>
            </a:extLst>
          </p:cNvPr>
          <p:cNvSpPr/>
          <p:nvPr/>
        </p:nvSpPr>
        <p:spPr bwMode="gray">
          <a:xfrm>
            <a:off x="5627076" y="4375063"/>
            <a:ext cx="3836877" cy="2000837"/>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dirty="0">
                <a:latin typeface="+mj-lt"/>
              </a:rPr>
              <a:t> {</a:t>
            </a:r>
          </a:p>
          <a:p>
            <a:pPr algn="l"/>
            <a:r>
              <a:rPr lang="en-US" altLang="ja-JP" dirty="0">
                <a:latin typeface="+mj-lt"/>
              </a:rPr>
              <a:t>    "</a:t>
            </a:r>
            <a:r>
              <a:rPr lang="en-US" altLang="ja-JP" b="1" dirty="0" err="1">
                <a:solidFill>
                  <a:srgbClr val="FF0D0D"/>
                </a:solidFill>
                <a:latin typeface="+mj-lt"/>
              </a:rPr>
              <a:t>ansible_facts</a:t>
            </a:r>
            <a:r>
              <a:rPr lang="en-US" altLang="ja-JP" dirty="0">
                <a:latin typeface="+mj-lt"/>
              </a:rPr>
              <a:t>": {</a:t>
            </a:r>
          </a:p>
          <a:p>
            <a:pPr algn="l"/>
            <a:r>
              <a:rPr lang="en-US" altLang="ja-JP" dirty="0">
                <a:latin typeface="+mj-lt"/>
              </a:rPr>
              <a:t>        "ansible_all_ipv4_addresses": [</a:t>
            </a:r>
          </a:p>
          <a:p>
            <a:pPr algn="l"/>
            <a:r>
              <a:rPr lang="en-US" altLang="ja-JP" dirty="0">
                <a:latin typeface="+mj-lt"/>
              </a:rPr>
              <a:t>            "XX.XX.XX.XX",</a:t>
            </a:r>
          </a:p>
          <a:p>
            <a:pPr algn="l"/>
            <a:r>
              <a:rPr lang="en-US" altLang="ja-JP" dirty="0">
                <a:latin typeface="+mj-lt"/>
              </a:rPr>
              <a:t>            "172.17.0.1",</a:t>
            </a:r>
          </a:p>
          <a:p>
            <a:pPr algn="l"/>
            <a:r>
              <a:rPr lang="en-US" altLang="ja-JP" dirty="0">
                <a:latin typeface="+mj-lt"/>
              </a:rPr>
              <a:t>            "XX.XX.XX.XX"</a:t>
            </a:r>
          </a:p>
          <a:p>
            <a:pPr algn="l"/>
            <a:r>
              <a:rPr lang="en-US" altLang="ja-JP" dirty="0">
                <a:latin typeface="+mj-lt"/>
              </a:rPr>
              <a:t>        ],</a:t>
            </a:r>
          </a:p>
          <a:p>
            <a:pPr algn="l"/>
            <a:r>
              <a:rPr lang="en-US" altLang="ja-JP" dirty="0">
                <a:latin typeface="+mj-lt"/>
              </a:rPr>
              <a:t>        "ansible_all_ipv6_addresses": [</a:t>
            </a:r>
          </a:p>
        </p:txBody>
      </p:sp>
      <p:sp>
        <p:nvSpPr>
          <p:cNvPr id="15" name="角丸四角形吹き出し 14"/>
          <p:cNvSpPr/>
          <p:nvPr/>
        </p:nvSpPr>
        <p:spPr bwMode="gray">
          <a:xfrm>
            <a:off x="872200" y="4276587"/>
            <a:ext cx="4501661" cy="1798395"/>
          </a:xfrm>
          <a:prstGeom prst="wedgeRoundRectCallout">
            <a:avLst>
              <a:gd name="adj1" fmla="val 53024"/>
              <a:gd name="adj2" fmla="val -26991"/>
              <a:gd name="adj3" fmla="val 16667"/>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ctr" anchorCtr="0" compatLnSpc="1">
            <a:prstTxWarp prst="textNoShape">
              <a:avLst/>
            </a:prstTxWarp>
          </a:bodyPr>
          <a:lstStyle/>
          <a:p>
            <a:pPr algn="l"/>
            <a:r>
              <a:rPr lang="en-US" altLang="ja-JP" sz="1600" dirty="0" smtClean="0">
                <a:latin typeface="Fujitsu Sans" panose="020B0404060202020204" pitchFamily="34" charset="0"/>
                <a:ea typeface="Meiryo UI" panose="020B0604030504040204" pitchFamily="50" charset="-128"/>
              </a:rPr>
              <a:t>In Fact, the network of the target node, the disk and OS information are stored,</a:t>
            </a:r>
          </a:p>
          <a:p>
            <a:pPr algn="l"/>
            <a:endParaRPr lang="en-US" altLang="ja-JP" sz="1600" dirty="0">
              <a:latin typeface="Fujitsu Sans" panose="020B0404060202020204" pitchFamily="34" charset="0"/>
              <a:ea typeface="Meiryo UI" panose="020B0604030504040204" pitchFamily="50" charset="-128"/>
            </a:endParaRPr>
          </a:p>
          <a:p>
            <a:pPr algn="l"/>
            <a:r>
              <a:rPr lang="en-US" altLang="ja-JP" sz="1600" dirty="0" smtClean="0">
                <a:latin typeface="Fujitsu Sans" panose="020B0404060202020204" pitchFamily="34" charset="0"/>
                <a:ea typeface="Meiryo UI" panose="020B0604030504040204" pitchFamily="50" charset="-128"/>
              </a:rPr>
              <a:t>And based on this information, conditional branching is performed and task details can be changed depending on the conditions.</a:t>
            </a:r>
            <a:endParaRPr lang="ja-JP" altLang="en-US" sz="1600" dirty="0">
              <a:latin typeface="Fujitsu Sans" panose="020B0404060202020204" pitchFamily="34" charset="0"/>
              <a:ea typeface="Meiryo UI" panose="020B0604030504040204" pitchFamily="50" charset="-128"/>
            </a:endParaRPr>
          </a:p>
        </p:txBody>
      </p:sp>
      <p:sp>
        <p:nvSpPr>
          <p:cNvPr id="17"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Basics in Writing Various Files</a:t>
            </a:r>
          </a:p>
        </p:txBody>
      </p:sp>
      <p:sp>
        <p:nvSpPr>
          <p:cNvPr id="8" name="スライド番号プレースホルダー 7"/>
          <p:cNvSpPr>
            <a:spLocks noGrp="1"/>
          </p:cNvSpPr>
          <p:nvPr>
            <p:ph type="sldNum" sz="quarter" idx="10"/>
          </p:nvPr>
        </p:nvSpPr>
        <p:spPr/>
        <p:txBody>
          <a:bodyPr/>
          <a:lstStyle/>
          <a:p>
            <a:r>
              <a:rPr lang="en-US" altLang="ja-JP" smtClean="0"/>
              <a:t>PAGE    </a:t>
            </a:r>
            <a:fld id="{08DF107D-060D-43D3-997D-8A34C269D30F}" type="slidenum">
              <a:rPr lang="en-US" altLang="ja-JP" smtClean="0"/>
              <a:pPr/>
              <a:t>60</a:t>
            </a:fld>
            <a:endParaRPr lang="en-US" altLang="ja-JP" dirty="0"/>
          </a:p>
        </p:txBody>
      </p:sp>
    </p:spTree>
    <p:extLst>
      <p:ext uri="{BB962C8B-B14F-4D97-AF65-F5344CB8AC3E}">
        <p14:creationId xmlns:p14="http://schemas.microsoft.com/office/powerpoint/2010/main" val="235026402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This time, it’s Playbook!</a:t>
            </a:r>
            <a:endParaRPr lang="ja-JP" altLang="en-US" dirty="0"/>
          </a:p>
        </p:txBody>
      </p:sp>
      <p:sp>
        <p:nvSpPr>
          <p:cNvPr id="11" name="正方形/長方形 10">
            <a:extLst>
              <a:ext uri="{FF2B5EF4-FFF2-40B4-BE49-F238E27FC236}">
                <a16:creationId xmlns="" xmlns:a16="http://schemas.microsoft.com/office/drawing/2014/main" id="{150844AD-4FE2-4A52-A4A3-AA78CAEC4A85}"/>
              </a:ext>
            </a:extLst>
          </p:cNvPr>
          <p:cNvSpPr/>
          <p:nvPr/>
        </p:nvSpPr>
        <p:spPr bwMode="gray">
          <a:xfrm>
            <a:off x="689317" y="1556638"/>
            <a:ext cx="8776981" cy="1749269"/>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smtClean="0">
                <a:latin typeface="+mj-lt"/>
              </a:rPr>
              <a:t>Environment information of Ansible, information described in the inventory can be obtained thru the defined variable.</a:t>
            </a:r>
          </a:p>
          <a:p>
            <a:pPr algn="l"/>
            <a:endParaRPr lang="en-US" altLang="ja-JP" sz="1800" dirty="0">
              <a:latin typeface="+mj-lt"/>
            </a:endParaRPr>
          </a:p>
          <a:p>
            <a:pPr algn="l"/>
            <a:r>
              <a:rPr lang="en-US" altLang="ja-JP" sz="1800" dirty="0" smtClean="0">
                <a:latin typeface="+mj-lt"/>
              </a:rPr>
              <a:t>Refer below:</a:t>
            </a:r>
            <a:endParaRPr lang="ja-JP" altLang="en-US" sz="1800" dirty="0">
              <a:latin typeface="+mj-lt"/>
            </a:endParaRPr>
          </a:p>
          <a:p>
            <a:pPr algn="l"/>
            <a:r>
              <a:rPr lang="en-US" altLang="ja-JP" sz="1800" dirty="0" smtClean="0">
                <a:latin typeface="+mj-lt"/>
              </a:rPr>
              <a:t>https</a:t>
            </a:r>
            <a:r>
              <a:rPr lang="en-US" altLang="ja-JP" sz="1800" dirty="0">
                <a:latin typeface="+mj-lt"/>
              </a:rPr>
              <a:t>://docs.ansible.com/ansible/2.6/user_guide/playbooks_variables.html#magic-variables-and-how-to-access-information-about-other-hosts</a:t>
            </a:r>
            <a:endParaRPr lang="ja-JP" altLang="en-US" sz="1800" dirty="0">
              <a:latin typeface="+mj-lt"/>
            </a:endParaRPr>
          </a:p>
        </p:txBody>
      </p:sp>
      <p:sp>
        <p:nvSpPr>
          <p:cNvPr id="16" name="正方形/長方形 15">
            <a:extLst>
              <a:ext uri="{FF2B5EF4-FFF2-40B4-BE49-F238E27FC236}">
                <a16:creationId xmlns="" xmlns:a16="http://schemas.microsoft.com/office/drawing/2014/main" id="{9B8EAA3B-8777-43E7-9A7C-EB659CE4F72B}"/>
              </a:ext>
            </a:extLst>
          </p:cNvPr>
          <p:cNvSpPr/>
          <p:nvPr/>
        </p:nvSpPr>
        <p:spPr bwMode="gray">
          <a:xfrm>
            <a:off x="689317" y="979885"/>
            <a:ext cx="8776982" cy="576751"/>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mj-lt"/>
                <a:ea typeface="Meiryo UI" panose="020B0604030504040204" pitchFamily="50" charset="-128"/>
              </a:rPr>
              <a:t>Defined Variable</a:t>
            </a:r>
            <a:endParaRPr lang="en-US" altLang="ja-JP" sz="2800" b="1" kern="0" dirty="0">
              <a:solidFill>
                <a:schemeClr val="bg1"/>
              </a:solidFill>
              <a:latin typeface="+mj-lt"/>
              <a:ea typeface="Meiryo UI" panose="020B0604030504040204" pitchFamily="50" charset="-128"/>
            </a:endParaRPr>
          </a:p>
        </p:txBody>
      </p:sp>
      <p:sp>
        <p:nvSpPr>
          <p:cNvPr id="20"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Basics in Writing Various Files</a:t>
            </a:r>
          </a:p>
        </p:txBody>
      </p:sp>
      <p:sp>
        <p:nvSpPr>
          <p:cNvPr id="7" name="スライド番号プレースホルダー 6"/>
          <p:cNvSpPr>
            <a:spLocks noGrp="1"/>
          </p:cNvSpPr>
          <p:nvPr>
            <p:ph type="sldNum" sz="quarter" idx="10"/>
          </p:nvPr>
        </p:nvSpPr>
        <p:spPr/>
        <p:txBody>
          <a:bodyPr/>
          <a:lstStyle/>
          <a:p>
            <a:r>
              <a:rPr lang="en-US" altLang="ja-JP" smtClean="0"/>
              <a:t>PAGE    </a:t>
            </a:r>
            <a:fld id="{08DF107D-060D-43D3-997D-8A34C269D30F}" type="slidenum">
              <a:rPr lang="en-US" altLang="ja-JP" smtClean="0"/>
              <a:pPr/>
              <a:t>61</a:t>
            </a:fld>
            <a:endParaRPr lang="en-US" altLang="ja-JP" dirty="0"/>
          </a:p>
        </p:txBody>
      </p:sp>
    </p:spTree>
    <p:extLst>
      <p:ext uri="{BB962C8B-B14F-4D97-AF65-F5344CB8AC3E}">
        <p14:creationId xmlns:p14="http://schemas.microsoft.com/office/powerpoint/2010/main" val="379768131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This time, it’s Playbook!</a:t>
            </a:r>
            <a:endParaRPr lang="ja-JP" altLang="en-US" dirty="0"/>
          </a:p>
        </p:txBody>
      </p:sp>
      <p:sp>
        <p:nvSpPr>
          <p:cNvPr id="17" name="正方形/長方形 16">
            <a:extLst>
              <a:ext uri="{FF2B5EF4-FFF2-40B4-BE49-F238E27FC236}">
                <a16:creationId xmlns="" xmlns:a16="http://schemas.microsoft.com/office/drawing/2014/main" id="{150844AD-4FE2-4A52-A4A3-AA78CAEC4A85}"/>
              </a:ext>
            </a:extLst>
          </p:cNvPr>
          <p:cNvSpPr/>
          <p:nvPr/>
        </p:nvSpPr>
        <p:spPr bwMode="gray">
          <a:xfrm>
            <a:off x="689317" y="1536989"/>
            <a:ext cx="8776981" cy="2376718"/>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smtClean="0">
                <a:latin typeface="+mj-lt"/>
              </a:rPr>
              <a:t>Actually, </a:t>
            </a:r>
            <a:r>
              <a:rPr lang="en-US" altLang="ja-JP" sz="1800" b="1" dirty="0" smtClean="0">
                <a:latin typeface="+mj-lt"/>
              </a:rPr>
              <a:t>YAML</a:t>
            </a:r>
            <a:r>
              <a:rPr lang="en-US" altLang="ja-JP" sz="1800" dirty="0" smtClean="0">
                <a:latin typeface="+mj-lt"/>
              </a:rPr>
              <a:t> is independent and it </a:t>
            </a:r>
            <a:r>
              <a:rPr lang="en-US" altLang="ja-JP" sz="1800" b="1" dirty="0" smtClean="0">
                <a:latin typeface="+mj-lt"/>
              </a:rPr>
              <a:t>has no function in deploying </a:t>
            </a:r>
            <a:r>
              <a:rPr lang="en-US" altLang="ja-JP" sz="1800" b="1" dirty="0" smtClean="0">
                <a:latin typeface="+mj-lt"/>
              </a:rPr>
              <a:t>variables</a:t>
            </a:r>
            <a:r>
              <a:rPr lang="en-US" altLang="ja-JP" sz="1800" dirty="0" smtClean="0">
                <a:latin typeface="+mj-lt"/>
              </a:rPr>
              <a:t>.</a:t>
            </a:r>
          </a:p>
          <a:p>
            <a:pPr algn="l"/>
            <a:r>
              <a:rPr lang="en-US" altLang="ja-JP" sz="1800" dirty="0" smtClean="0">
                <a:latin typeface="+mj-lt"/>
              </a:rPr>
              <a:t>As </a:t>
            </a:r>
            <a:r>
              <a:rPr lang="en-US" altLang="ja-JP" sz="1800" dirty="0" smtClean="0">
                <a:latin typeface="+mj-lt"/>
              </a:rPr>
              <a:t>such, to implement the</a:t>
            </a:r>
            <a:r>
              <a:rPr lang="ja-JP" altLang="en-US" sz="1800" dirty="0">
                <a:latin typeface="+mj-lt"/>
              </a:rPr>
              <a:t> </a:t>
            </a:r>
            <a:r>
              <a:rPr lang="ja-JP" altLang="en-US" sz="1800" dirty="0" smtClean="0">
                <a:latin typeface="+mj-lt"/>
              </a:rPr>
              <a:t>↑ </a:t>
            </a:r>
            <a:r>
              <a:rPr lang="en-US" altLang="ja-JP" sz="1800" dirty="0" smtClean="0">
                <a:latin typeface="+mj-lt"/>
              </a:rPr>
              <a:t>in Ansible, </a:t>
            </a:r>
            <a:endParaRPr lang="en-US" altLang="ja-JP" sz="1800" dirty="0" smtClean="0">
              <a:latin typeface="+mj-lt"/>
            </a:endParaRPr>
          </a:p>
          <a:p>
            <a:pPr algn="l"/>
            <a:r>
              <a:rPr lang="en-US" altLang="ja-JP" sz="1800" dirty="0" smtClean="0">
                <a:latin typeface="+mj-lt"/>
              </a:rPr>
              <a:t>the </a:t>
            </a:r>
            <a:r>
              <a:rPr lang="en-US" altLang="ja-JP" sz="1800" b="1" dirty="0" smtClean="0">
                <a:latin typeface="+mj-lt"/>
              </a:rPr>
              <a:t>template engine of YAML called Jinja2, is used </a:t>
            </a:r>
            <a:r>
              <a:rPr lang="en-US" altLang="ja-JP" sz="1800" dirty="0" smtClean="0">
                <a:latin typeface="+mj-lt"/>
              </a:rPr>
              <a:t>internally.</a:t>
            </a:r>
            <a:endParaRPr lang="ja-JP" altLang="en-US" sz="1800" dirty="0">
              <a:latin typeface="+mj-lt"/>
            </a:endParaRPr>
          </a:p>
          <a:p>
            <a:pPr algn="l"/>
            <a:endParaRPr lang="ja-JP" altLang="en-US" sz="1800" dirty="0">
              <a:latin typeface="+mj-lt"/>
            </a:endParaRPr>
          </a:p>
          <a:p>
            <a:pPr algn="l"/>
            <a:r>
              <a:rPr lang="en-US" altLang="ja-JP" sz="1800" dirty="0" smtClean="0">
                <a:latin typeface="+mj-lt"/>
              </a:rPr>
              <a:t>Refer below if you want to do more complicated stuffs</a:t>
            </a:r>
            <a:r>
              <a:rPr lang="en-US" altLang="ja-JP" sz="1800" dirty="0" smtClean="0">
                <a:latin typeface="+mj-lt"/>
              </a:rPr>
              <a:t>:</a:t>
            </a:r>
          </a:p>
          <a:p>
            <a:pPr algn="l"/>
            <a:endParaRPr lang="ja-JP" altLang="en-US" sz="1800" dirty="0">
              <a:latin typeface="+mj-lt"/>
            </a:endParaRPr>
          </a:p>
          <a:p>
            <a:pPr algn="l"/>
            <a:r>
              <a:rPr lang="en-US" altLang="ja-JP" sz="1800" dirty="0" smtClean="0">
                <a:latin typeface="+mj-lt"/>
              </a:rPr>
              <a:t>https</a:t>
            </a:r>
            <a:r>
              <a:rPr lang="en-US" altLang="ja-JP" sz="1800" dirty="0">
                <a:latin typeface="+mj-lt"/>
              </a:rPr>
              <a:t>://docs.ansible.com/ansible/2.6/user_guide/playbooks_templating.html#templating-jinja2</a:t>
            </a:r>
            <a:endParaRPr lang="ja-JP" altLang="en-US" sz="1800" dirty="0">
              <a:latin typeface="+mj-lt"/>
            </a:endParaRPr>
          </a:p>
        </p:txBody>
      </p:sp>
      <p:sp>
        <p:nvSpPr>
          <p:cNvPr id="18" name="正方形/長方形 17">
            <a:extLst>
              <a:ext uri="{FF2B5EF4-FFF2-40B4-BE49-F238E27FC236}">
                <a16:creationId xmlns="" xmlns:a16="http://schemas.microsoft.com/office/drawing/2014/main" id="{9B8EAA3B-8777-43E7-9A7C-EB659CE4F72B}"/>
              </a:ext>
            </a:extLst>
          </p:cNvPr>
          <p:cNvSpPr/>
          <p:nvPr/>
        </p:nvSpPr>
        <p:spPr bwMode="gray">
          <a:xfrm>
            <a:off x="689317" y="960238"/>
            <a:ext cx="8776982" cy="576751"/>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mj-lt"/>
                <a:ea typeface="Meiryo UI" panose="020B0604030504040204" pitchFamily="50" charset="-128"/>
              </a:rPr>
              <a:t>Additional: Jinja2</a:t>
            </a:r>
            <a:endParaRPr lang="en-US" altLang="ja-JP" sz="2800" b="1" kern="0" dirty="0">
              <a:solidFill>
                <a:schemeClr val="bg1"/>
              </a:solidFill>
              <a:latin typeface="+mj-lt"/>
              <a:ea typeface="Meiryo UI" panose="020B0604030504040204" pitchFamily="50" charset="-128"/>
            </a:endParaRPr>
          </a:p>
        </p:txBody>
      </p:sp>
      <p:sp>
        <p:nvSpPr>
          <p:cNvPr id="20"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Basics in Writing Various Files</a:t>
            </a:r>
          </a:p>
        </p:txBody>
      </p:sp>
      <p:sp>
        <p:nvSpPr>
          <p:cNvPr id="7" name="スライド番号プレースホルダー 6"/>
          <p:cNvSpPr>
            <a:spLocks noGrp="1"/>
          </p:cNvSpPr>
          <p:nvPr>
            <p:ph type="sldNum" sz="quarter" idx="10"/>
          </p:nvPr>
        </p:nvSpPr>
        <p:spPr/>
        <p:txBody>
          <a:bodyPr/>
          <a:lstStyle/>
          <a:p>
            <a:r>
              <a:rPr lang="en-US" altLang="ja-JP" smtClean="0"/>
              <a:t>PAGE    </a:t>
            </a:r>
            <a:fld id="{08DF107D-060D-43D3-997D-8A34C269D30F}" type="slidenum">
              <a:rPr lang="en-US" altLang="ja-JP" smtClean="0"/>
              <a:pPr/>
              <a:t>62</a:t>
            </a:fld>
            <a:endParaRPr lang="en-US" altLang="ja-JP" dirty="0"/>
          </a:p>
        </p:txBody>
      </p:sp>
    </p:spTree>
    <p:extLst>
      <p:ext uri="{BB962C8B-B14F-4D97-AF65-F5344CB8AC3E}">
        <p14:creationId xmlns:p14="http://schemas.microsoft.com/office/powerpoint/2010/main" val="373389612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496274"/>
            <a:ext cx="4600575" cy="1536699"/>
          </a:xfrm>
        </p:spPr>
        <p:txBody>
          <a:bodyPr/>
          <a:lstStyle/>
          <a:p>
            <a:r>
              <a:rPr lang="en-US" altLang="ja-JP" sz="4000" b="1" dirty="0"/>
              <a:t>Basics in Writing Various Files</a:t>
            </a:r>
            <a:endParaRPr lang="en-US" altLang="ja-JP" sz="4000" dirty="0"/>
          </a:p>
        </p:txBody>
      </p:sp>
      <p:sp>
        <p:nvSpPr>
          <p:cNvPr id="3" name="テキスト プレースホルダー 2"/>
          <p:cNvSpPr>
            <a:spLocks noGrp="1"/>
          </p:cNvSpPr>
          <p:nvPr>
            <p:ph type="body" sz="quarter" idx="11"/>
          </p:nvPr>
        </p:nvSpPr>
        <p:spPr>
          <a:xfrm>
            <a:off x="5153026" y="2857214"/>
            <a:ext cx="4581526" cy="1536699"/>
          </a:xfrm>
        </p:spPr>
        <p:txBody>
          <a:bodyPr/>
          <a:lstStyle/>
          <a:p>
            <a:r>
              <a:rPr lang="en-US" altLang="ja-JP" b="1" dirty="0" smtClean="0"/>
              <a:t>Playbook</a:t>
            </a:r>
            <a:br>
              <a:rPr lang="en-US" altLang="ja-JP" b="1" dirty="0" smtClean="0"/>
            </a:br>
            <a:r>
              <a:rPr lang="en-US" altLang="ja-JP" b="1" dirty="0" smtClean="0"/>
              <a:t>Control</a:t>
            </a:r>
            <a:br>
              <a:rPr lang="en-US" altLang="ja-JP" b="1" dirty="0" smtClean="0"/>
            </a:br>
            <a:r>
              <a:rPr lang="en-US" altLang="ja-JP" b="1" dirty="0" smtClean="0"/>
              <a:t>Statement</a:t>
            </a:r>
          </a:p>
        </p:txBody>
      </p:sp>
      <p:sp>
        <p:nvSpPr>
          <p:cNvPr id="5" name="Freeform 2907">
            <a:extLst>
              <a:ext uri="{FF2B5EF4-FFF2-40B4-BE49-F238E27FC236}">
                <a16:creationId xmlns="" xmlns:a16="http://schemas.microsoft.com/office/drawing/2014/main"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
        <p:nvSpPr>
          <p:cNvPr id="6" name="テキスト ボックス 5">
            <a:extLst>
              <a:ext uri="{FF2B5EF4-FFF2-40B4-BE49-F238E27FC236}">
                <a16:creationId xmlns="" xmlns:a16="http://schemas.microsoft.com/office/drawing/2014/main" id="{6FEE3E88-E120-40D5-86F5-3ECBAA5EF8A5}"/>
              </a:ext>
            </a:extLst>
          </p:cNvPr>
          <p:cNvSpPr txBox="1"/>
          <p:nvPr/>
        </p:nvSpPr>
        <p:spPr>
          <a:xfrm>
            <a:off x="342900" y="4125231"/>
            <a:ext cx="4134271" cy="2585323"/>
          </a:xfrm>
          <a:prstGeom prst="rect">
            <a:avLst/>
          </a:prstGeom>
          <a:solidFill>
            <a:schemeClr val="bg1"/>
          </a:solidFill>
          <a:effectLst>
            <a:innerShdw blurRad="63500" dist="50800" dir="13500000">
              <a:prstClr val="black">
                <a:alpha val="50000"/>
              </a:prstClr>
            </a:innerShdw>
          </a:effectLst>
        </p:spPr>
        <p:txBody>
          <a:bodyPr wrap="square" rtlCol="0">
            <a:spAutoFit/>
          </a:bodyPr>
          <a:lstStyle/>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Auto-deployment: Definition</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Infrastructure as Code</a:t>
            </a:r>
          </a:p>
          <a:p>
            <a:pPr marL="342900" indent="-342900" algn="l">
              <a:buFont typeface="+mj-lt"/>
              <a:buAutoNum type="arabicPeriod"/>
            </a:pPr>
            <a:r>
              <a:rPr lang="en-US" altLang="ja-JP" sz="1800" dirty="0" err="1">
                <a:latin typeface="Fujitsu Sans" panose="020B0404060202020204" pitchFamily="34" charset="0"/>
                <a:ea typeface="Meiryo UI" panose="020B0604030504040204" pitchFamily="50" charset="-128"/>
                <a:cs typeface="Meiryo UI" panose="020B0604030504040204" pitchFamily="50" charset="-128"/>
              </a:rPr>
              <a:t>QuickStart</a:t>
            </a:r>
            <a:r>
              <a:rPr lang="en-US" altLang="ja-JP" sz="1800" dirty="0">
                <a:latin typeface="Fujitsu Sans" panose="020B0404060202020204" pitchFamily="34" charset="0"/>
                <a:ea typeface="Meiryo UI" panose="020B0604030504040204" pitchFamily="50" charset="-128"/>
                <a:cs typeface="Meiryo UI" panose="020B0604030504040204" pitchFamily="50" charset="-128"/>
              </a:rPr>
              <a:t> (Easy Installation Guide)</a:t>
            </a:r>
          </a:p>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Basic Edition: Classic Example</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800" b="1" dirty="0">
                <a:latin typeface="Fujitsu Sans" panose="020B0404060202020204" pitchFamily="34" charset="0"/>
                <a:ea typeface="Meiryo UI" panose="020B0604030504040204" pitchFamily="50" charset="-128"/>
                <a:cs typeface="Meiryo UI" panose="020B0604030504040204" pitchFamily="50" charset="-128"/>
              </a:rPr>
              <a:t>Basics in Writing Various Files (Based on sample codes)</a:t>
            </a:r>
            <a:endParaRPr lang="ja-JP" altLang="en-US" sz="1800" b="1"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Practice Edition (Introducing Playbook Sample of each pattern)</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Introduction to Related Tools</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22386616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Playbook: Control Statement</a:t>
            </a:r>
            <a:endParaRPr lang="ja-JP" altLang="en-US" dirty="0"/>
          </a:p>
        </p:txBody>
      </p:sp>
      <p:sp>
        <p:nvSpPr>
          <p:cNvPr id="11" name="正方形/長方形 10">
            <a:extLst>
              <a:ext uri="{FF2B5EF4-FFF2-40B4-BE49-F238E27FC236}">
                <a16:creationId xmlns="" xmlns:a16="http://schemas.microsoft.com/office/drawing/2014/main" id="{150844AD-4FE2-4A52-A4A3-AA78CAEC4A85}"/>
              </a:ext>
            </a:extLst>
          </p:cNvPr>
          <p:cNvSpPr/>
          <p:nvPr/>
        </p:nvSpPr>
        <p:spPr bwMode="gray">
          <a:xfrm>
            <a:off x="170935" y="1556638"/>
            <a:ext cx="9295363" cy="961479"/>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smtClean="0">
                <a:latin typeface="+mj-lt"/>
              </a:rPr>
              <a:t>Conditional branching can be done at the when directive.</a:t>
            </a:r>
            <a:endParaRPr lang="ja-JP" altLang="en-US" sz="1800" dirty="0">
              <a:latin typeface="+mj-lt"/>
            </a:endParaRPr>
          </a:p>
          <a:p>
            <a:pPr algn="l"/>
            <a:r>
              <a:rPr lang="en-US" altLang="ja-JP" sz="1800" dirty="0" smtClean="0">
                <a:latin typeface="+mj-lt"/>
              </a:rPr>
              <a:t>Variables can be directly written in the condition part.</a:t>
            </a:r>
            <a:endParaRPr lang="ja-JP" altLang="en-US" sz="1800" dirty="0">
              <a:latin typeface="+mj-lt"/>
            </a:endParaRPr>
          </a:p>
        </p:txBody>
      </p:sp>
      <p:sp>
        <p:nvSpPr>
          <p:cNvPr id="16" name="正方形/長方形 15">
            <a:extLst>
              <a:ext uri="{FF2B5EF4-FFF2-40B4-BE49-F238E27FC236}">
                <a16:creationId xmlns="" xmlns:a16="http://schemas.microsoft.com/office/drawing/2014/main" id="{9B8EAA3B-8777-43E7-9A7C-EB659CE4F72B}"/>
              </a:ext>
            </a:extLst>
          </p:cNvPr>
          <p:cNvSpPr/>
          <p:nvPr/>
        </p:nvSpPr>
        <p:spPr bwMode="gray">
          <a:xfrm>
            <a:off x="170935" y="979885"/>
            <a:ext cx="9295364" cy="576751"/>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mj-lt"/>
                <a:ea typeface="Meiryo UI" panose="020B0604030504040204" pitchFamily="50" charset="-128"/>
              </a:rPr>
              <a:t>Conditional Branching</a:t>
            </a:r>
            <a:endParaRPr lang="ja-JP" altLang="en-US" sz="2800" b="1" kern="0" dirty="0">
              <a:solidFill>
                <a:schemeClr val="bg1"/>
              </a:solidFill>
              <a:latin typeface="+mj-lt"/>
              <a:ea typeface="Meiryo UI" panose="020B0604030504040204" pitchFamily="50" charset="-128"/>
            </a:endParaRPr>
          </a:p>
        </p:txBody>
      </p:sp>
      <p:sp>
        <p:nvSpPr>
          <p:cNvPr id="9" name="正方形/長方形 8"/>
          <p:cNvSpPr/>
          <p:nvPr/>
        </p:nvSpPr>
        <p:spPr>
          <a:xfrm>
            <a:off x="689314" y="2683701"/>
            <a:ext cx="2179458" cy="307777"/>
          </a:xfrm>
          <a:prstGeom prst="rect">
            <a:avLst/>
          </a:prstGeom>
          <a:ln>
            <a:solidFill>
              <a:schemeClr val="tx1"/>
            </a:solidFill>
          </a:ln>
        </p:spPr>
        <p:txBody>
          <a:bodyPr wrap="square">
            <a:spAutoFit/>
          </a:bodyPr>
          <a:lstStyle/>
          <a:p>
            <a:pPr algn="l"/>
            <a:r>
              <a:rPr lang="en-US" altLang="ja-JP" b="1" dirty="0" smtClean="0">
                <a:latin typeface="+mj-lt"/>
              </a:rPr>
              <a:t>Example Description</a:t>
            </a:r>
            <a:endParaRPr lang="ja-JP" altLang="en-US" b="1" dirty="0">
              <a:latin typeface="+mj-lt"/>
            </a:endParaRPr>
          </a:p>
        </p:txBody>
      </p:sp>
      <p:sp>
        <p:nvSpPr>
          <p:cNvPr id="10" name="正方形/長方形 9">
            <a:extLst>
              <a:ext uri="{FF2B5EF4-FFF2-40B4-BE49-F238E27FC236}">
                <a16:creationId xmlns="" xmlns:a16="http://schemas.microsoft.com/office/drawing/2014/main" id="{150844AD-4FE2-4A52-A4A3-AA78CAEC4A85}"/>
              </a:ext>
            </a:extLst>
          </p:cNvPr>
          <p:cNvSpPr/>
          <p:nvPr/>
        </p:nvSpPr>
        <p:spPr bwMode="gray">
          <a:xfrm>
            <a:off x="689314" y="2991478"/>
            <a:ext cx="8776983" cy="1635085"/>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dirty="0">
                <a:latin typeface="+mj-lt"/>
              </a:rPr>
              <a:t>tasks:</a:t>
            </a:r>
          </a:p>
          <a:p>
            <a:pPr algn="l"/>
            <a:r>
              <a:rPr lang="en-US" altLang="ja-JP" dirty="0">
                <a:latin typeface="+mj-lt"/>
              </a:rPr>
              <a:t>  - name: "shut down CentOS 6 and </a:t>
            </a:r>
            <a:r>
              <a:rPr lang="en-US" altLang="ja-JP" dirty="0" err="1">
                <a:latin typeface="+mj-lt"/>
              </a:rPr>
              <a:t>Debian</a:t>
            </a:r>
            <a:r>
              <a:rPr lang="en-US" altLang="ja-JP" dirty="0">
                <a:latin typeface="+mj-lt"/>
              </a:rPr>
              <a:t> 7 systems"</a:t>
            </a:r>
          </a:p>
          <a:p>
            <a:pPr algn="l"/>
            <a:r>
              <a:rPr lang="en-US" altLang="ja-JP" dirty="0">
                <a:latin typeface="+mj-lt"/>
              </a:rPr>
              <a:t>    command: /</a:t>
            </a:r>
            <a:r>
              <a:rPr lang="en-US" altLang="ja-JP" dirty="0" err="1">
                <a:latin typeface="+mj-lt"/>
              </a:rPr>
              <a:t>sbin</a:t>
            </a:r>
            <a:r>
              <a:rPr lang="en-US" altLang="ja-JP" dirty="0">
                <a:latin typeface="+mj-lt"/>
              </a:rPr>
              <a:t>/shutdown -t now</a:t>
            </a:r>
          </a:p>
          <a:p>
            <a:pPr algn="l"/>
            <a:r>
              <a:rPr lang="en-US" altLang="ja-JP" dirty="0">
                <a:latin typeface="+mj-lt"/>
              </a:rPr>
              <a:t>    </a:t>
            </a:r>
            <a:r>
              <a:rPr lang="en-US" altLang="ja-JP" b="1" dirty="0">
                <a:solidFill>
                  <a:srgbClr val="FF0D0D"/>
                </a:solidFill>
                <a:latin typeface="+mj-lt"/>
              </a:rPr>
              <a:t>when</a:t>
            </a:r>
            <a:r>
              <a:rPr lang="en-US" altLang="ja-JP" dirty="0">
                <a:latin typeface="+mj-lt"/>
              </a:rPr>
              <a:t>: (</a:t>
            </a:r>
            <a:r>
              <a:rPr lang="en-US" altLang="ja-JP" dirty="0" err="1">
                <a:latin typeface="+mj-lt"/>
              </a:rPr>
              <a:t>ansible_distribution</a:t>
            </a:r>
            <a:r>
              <a:rPr lang="en-US" altLang="ja-JP" dirty="0">
                <a:latin typeface="+mj-lt"/>
              </a:rPr>
              <a:t> == "CentOS" and </a:t>
            </a:r>
            <a:r>
              <a:rPr lang="en-US" altLang="ja-JP" dirty="0" err="1">
                <a:latin typeface="+mj-lt"/>
              </a:rPr>
              <a:t>ansible_distribution_major_version</a:t>
            </a:r>
            <a:r>
              <a:rPr lang="en-US" altLang="ja-JP" dirty="0">
                <a:latin typeface="+mj-lt"/>
              </a:rPr>
              <a:t> == "6") or</a:t>
            </a:r>
          </a:p>
          <a:p>
            <a:pPr algn="l"/>
            <a:r>
              <a:rPr lang="en-US" altLang="ja-JP" dirty="0">
                <a:latin typeface="+mj-lt"/>
              </a:rPr>
              <a:t>          (</a:t>
            </a:r>
            <a:r>
              <a:rPr lang="en-US" altLang="ja-JP" dirty="0" err="1">
                <a:latin typeface="+mj-lt"/>
              </a:rPr>
              <a:t>ansible_distribution</a:t>
            </a:r>
            <a:r>
              <a:rPr lang="en-US" altLang="ja-JP" dirty="0">
                <a:latin typeface="+mj-lt"/>
              </a:rPr>
              <a:t> == "</a:t>
            </a:r>
            <a:r>
              <a:rPr lang="en-US" altLang="ja-JP" dirty="0" err="1">
                <a:latin typeface="+mj-lt"/>
              </a:rPr>
              <a:t>Debian</a:t>
            </a:r>
            <a:r>
              <a:rPr lang="en-US" altLang="ja-JP" dirty="0">
                <a:latin typeface="+mj-lt"/>
              </a:rPr>
              <a:t>" and </a:t>
            </a:r>
            <a:r>
              <a:rPr lang="en-US" altLang="ja-JP" dirty="0" err="1">
                <a:latin typeface="+mj-lt"/>
              </a:rPr>
              <a:t>ansible_distribution_major_version</a:t>
            </a:r>
            <a:r>
              <a:rPr lang="en-US" altLang="ja-JP" dirty="0">
                <a:latin typeface="+mj-lt"/>
              </a:rPr>
              <a:t> == "7")</a:t>
            </a:r>
          </a:p>
        </p:txBody>
      </p:sp>
      <p:sp>
        <p:nvSpPr>
          <p:cNvPr id="3" name="正方形/長方形 2"/>
          <p:cNvSpPr/>
          <p:nvPr/>
        </p:nvSpPr>
        <p:spPr>
          <a:xfrm>
            <a:off x="689314" y="5158106"/>
            <a:ext cx="8776981" cy="523220"/>
          </a:xfrm>
          <a:prstGeom prst="rect">
            <a:avLst/>
          </a:prstGeom>
        </p:spPr>
        <p:txBody>
          <a:bodyPr wrap="square">
            <a:spAutoFit/>
          </a:bodyPr>
          <a:lstStyle/>
          <a:p>
            <a:pPr algn="l"/>
            <a:r>
              <a:rPr lang="en-PH" altLang="ja-JP" dirty="0" smtClean="0">
                <a:latin typeface="+mj-lt"/>
              </a:rPr>
              <a:t>For more details:</a:t>
            </a:r>
            <a:endParaRPr lang="ja-JP" altLang="en-US" dirty="0">
              <a:latin typeface="+mj-lt"/>
            </a:endParaRPr>
          </a:p>
          <a:p>
            <a:pPr algn="l"/>
            <a:r>
              <a:rPr lang="ja-JP" altLang="en-US" dirty="0">
                <a:latin typeface="+mj-lt"/>
              </a:rPr>
              <a:t>* </a:t>
            </a:r>
            <a:r>
              <a:rPr lang="en-US" altLang="ja-JP" dirty="0">
                <a:latin typeface="+mj-lt"/>
              </a:rPr>
              <a:t>https://docs.ansible.com/ansible/2.6/user_guide/playbooks_conditionals.html#the-when-statement</a:t>
            </a:r>
            <a:endParaRPr lang="ja-JP" altLang="en-US" dirty="0">
              <a:latin typeface="+mj-lt"/>
            </a:endParaRPr>
          </a:p>
        </p:txBody>
      </p:sp>
      <p:sp>
        <p:nvSpPr>
          <p:cNvPr id="12"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Basics in Writing Various Files</a:t>
            </a:r>
          </a:p>
        </p:txBody>
      </p:sp>
      <p:sp>
        <p:nvSpPr>
          <p:cNvPr id="8" name="スライド番号プレースホルダー 7"/>
          <p:cNvSpPr>
            <a:spLocks noGrp="1"/>
          </p:cNvSpPr>
          <p:nvPr>
            <p:ph type="sldNum" sz="quarter" idx="10"/>
          </p:nvPr>
        </p:nvSpPr>
        <p:spPr/>
        <p:txBody>
          <a:bodyPr/>
          <a:lstStyle/>
          <a:p>
            <a:r>
              <a:rPr lang="en-US" altLang="ja-JP" smtClean="0"/>
              <a:t>PAGE    </a:t>
            </a:r>
            <a:fld id="{08DF107D-060D-43D3-997D-8A34C269D30F}" type="slidenum">
              <a:rPr lang="en-US" altLang="ja-JP" smtClean="0"/>
              <a:pPr/>
              <a:t>64</a:t>
            </a:fld>
            <a:endParaRPr lang="en-US" altLang="ja-JP" dirty="0"/>
          </a:p>
        </p:txBody>
      </p:sp>
    </p:spTree>
    <p:extLst>
      <p:ext uri="{BB962C8B-B14F-4D97-AF65-F5344CB8AC3E}">
        <p14:creationId xmlns:p14="http://schemas.microsoft.com/office/powerpoint/2010/main" val="109760299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Playbook: Control Statement</a:t>
            </a:r>
            <a:endParaRPr lang="ja-JP" altLang="en-US" dirty="0"/>
          </a:p>
        </p:txBody>
      </p:sp>
      <p:sp>
        <p:nvSpPr>
          <p:cNvPr id="11" name="正方形/長方形 10">
            <a:extLst>
              <a:ext uri="{FF2B5EF4-FFF2-40B4-BE49-F238E27FC236}">
                <a16:creationId xmlns="" xmlns:a16="http://schemas.microsoft.com/office/drawing/2014/main" id="{150844AD-4FE2-4A52-A4A3-AA78CAEC4A85}"/>
              </a:ext>
            </a:extLst>
          </p:cNvPr>
          <p:cNvSpPr/>
          <p:nvPr/>
        </p:nvSpPr>
        <p:spPr bwMode="gray">
          <a:xfrm>
            <a:off x="170935" y="1556638"/>
            <a:ext cx="9295363" cy="961479"/>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smtClean="0">
                <a:latin typeface="+mj-lt"/>
              </a:rPr>
              <a:t>By using the register variable, the processes are branched depending on the execution results.</a:t>
            </a:r>
            <a:endParaRPr lang="ja-JP" altLang="en-US" sz="1800" dirty="0">
              <a:latin typeface="+mj-lt"/>
            </a:endParaRPr>
          </a:p>
        </p:txBody>
      </p:sp>
      <p:sp>
        <p:nvSpPr>
          <p:cNvPr id="16" name="正方形/長方形 15">
            <a:extLst>
              <a:ext uri="{FF2B5EF4-FFF2-40B4-BE49-F238E27FC236}">
                <a16:creationId xmlns="" xmlns:a16="http://schemas.microsoft.com/office/drawing/2014/main" id="{9B8EAA3B-8777-43E7-9A7C-EB659CE4F72B}"/>
              </a:ext>
            </a:extLst>
          </p:cNvPr>
          <p:cNvSpPr/>
          <p:nvPr/>
        </p:nvSpPr>
        <p:spPr bwMode="gray">
          <a:xfrm>
            <a:off x="170935" y="979885"/>
            <a:ext cx="9295364" cy="576751"/>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a:solidFill>
                  <a:schemeClr val="bg1"/>
                </a:solidFill>
                <a:latin typeface="+mj-lt"/>
                <a:ea typeface="Meiryo UI" panose="020B0604030504040204" pitchFamily="50" charset="-128"/>
              </a:rPr>
              <a:t>Conditional </a:t>
            </a:r>
            <a:r>
              <a:rPr lang="en-US" altLang="ja-JP" sz="2000" b="1" kern="0" dirty="0" smtClean="0">
                <a:solidFill>
                  <a:schemeClr val="bg1"/>
                </a:solidFill>
                <a:latin typeface="+mj-lt"/>
                <a:ea typeface="Meiryo UI" panose="020B0604030504040204" pitchFamily="50" charset="-128"/>
              </a:rPr>
              <a:t>Branching</a:t>
            </a:r>
            <a:r>
              <a:rPr lang="ja-JP" altLang="en-US" sz="2000" b="1" kern="0" dirty="0">
                <a:solidFill>
                  <a:schemeClr val="bg1"/>
                </a:solidFill>
                <a:latin typeface="+mj-lt"/>
                <a:ea typeface="Meiryo UI" panose="020B0604030504040204" pitchFamily="50" charset="-128"/>
              </a:rPr>
              <a:t> </a:t>
            </a:r>
            <a:r>
              <a:rPr lang="en-US" altLang="ja-JP" sz="2000" b="1" kern="0" dirty="0" smtClean="0">
                <a:solidFill>
                  <a:schemeClr val="bg1"/>
                </a:solidFill>
                <a:latin typeface="+mj-lt"/>
                <a:ea typeface="Meiryo UI" panose="020B0604030504040204" pitchFamily="50" charset="-128"/>
              </a:rPr>
              <a:t>(Sample branching depending on the execution results)</a:t>
            </a:r>
            <a:endParaRPr lang="ja-JP" altLang="en-US" sz="2000" b="1" kern="0" dirty="0">
              <a:solidFill>
                <a:schemeClr val="bg1"/>
              </a:solidFill>
              <a:latin typeface="+mj-lt"/>
              <a:ea typeface="Meiryo UI" panose="020B0604030504040204" pitchFamily="50" charset="-128"/>
            </a:endParaRPr>
          </a:p>
        </p:txBody>
      </p:sp>
      <p:sp>
        <p:nvSpPr>
          <p:cNvPr id="9" name="正方形/長方形 8"/>
          <p:cNvSpPr/>
          <p:nvPr/>
        </p:nvSpPr>
        <p:spPr>
          <a:xfrm>
            <a:off x="689314" y="2683701"/>
            <a:ext cx="2179458" cy="307777"/>
          </a:xfrm>
          <a:prstGeom prst="rect">
            <a:avLst/>
          </a:prstGeom>
          <a:ln>
            <a:solidFill>
              <a:schemeClr val="tx1"/>
            </a:solidFill>
          </a:ln>
        </p:spPr>
        <p:txBody>
          <a:bodyPr wrap="square">
            <a:spAutoFit/>
          </a:bodyPr>
          <a:lstStyle/>
          <a:p>
            <a:pPr algn="l"/>
            <a:r>
              <a:rPr lang="en-US" altLang="ja-JP" b="1" dirty="0" smtClean="0">
                <a:latin typeface="+mj-lt"/>
              </a:rPr>
              <a:t>Example Description</a:t>
            </a:r>
            <a:endParaRPr lang="ja-JP" altLang="en-US" b="1" dirty="0">
              <a:latin typeface="+mj-lt"/>
            </a:endParaRPr>
          </a:p>
        </p:txBody>
      </p:sp>
      <p:sp>
        <p:nvSpPr>
          <p:cNvPr id="10" name="正方形/長方形 9">
            <a:extLst>
              <a:ext uri="{FF2B5EF4-FFF2-40B4-BE49-F238E27FC236}">
                <a16:creationId xmlns="" xmlns:a16="http://schemas.microsoft.com/office/drawing/2014/main" id="{150844AD-4FE2-4A52-A4A3-AA78CAEC4A85}"/>
              </a:ext>
            </a:extLst>
          </p:cNvPr>
          <p:cNvSpPr/>
          <p:nvPr/>
        </p:nvSpPr>
        <p:spPr bwMode="gray">
          <a:xfrm>
            <a:off x="689314" y="2991478"/>
            <a:ext cx="8776983" cy="3423390"/>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dirty="0">
                <a:latin typeface="+mj-lt"/>
              </a:rPr>
              <a:t>tasks:</a:t>
            </a:r>
          </a:p>
          <a:p>
            <a:pPr algn="l"/>
            <a:r>
              <a:rPr lang="en-US" altLang="ja-JP" dirty="0">
                <a:latin typeface="+mj-lt"/>
              </a:rPr>
              <a:t>  - command: /bin/false</a:t>
            </a:r>
          </a:p>
          <a:p>
            <a:pPr algn="l"/>
            <a:r>
              <a:rPr lang="en-US" altLang="ja-JP" b="1" dirty="0">
                <a:solidFill>
                  <a:srgbClr val="FF0D0D"/>
                </a:solidFill>
                <a:latin typeface="+mj-lt"/>
              </a:rPr>
              <a:t>    register: result</a:t>
            </a:r>
          </a:p>
          <a:p>
            <a:pPr algn="l"/>
            <a:r>
              <a:rPr lang="en-US" altLang="ja-JP" dirty="0">
                <a:latin typeface="+mj-lt"/>
              </a:rPr>
              <a:t>    </a:t>
            </a:r>
            <a:r>
              <a:rPr lang="en-US" altLang="ja-JP" dirty="0" err="1">
                <a:latin typeface="+mj-lt"/>
              </a:rPr>
              <a:t>ignore_errors</a:t>
            </a:r>
            <a:r>
              <a:rPr lang="en-US" altLang="ja-JP" dirty="0">
                <a:latin typeface="+mj-lt"/>
              </a:rPr>
              <a:t>: True</a:t>
            </a:r>
          </a:p>
          <a:p>
            <a:pPr algn="l"/>
            <a:endParaRPr lang="en-US" altLang="ja-JP" dirty="0">
              <a:latin typeface="+mj-lt"/>
            </a:endParaRPr>
          </a:p>
          <a:p>
            <a:pPr algn="l"/>
            <a:r>
              <a:rPr lang="en-US" altLang="ja-JP" dirty="0">
                <a:latin typeface="+mj-lt"/>
              </a:rPr>
              <a:t>  - command: /bin/something</a:t>
            </a:r>
          </a:p>
          <a:p>
            <a:pPr algn="l"/>
            <a:r>
              <a:rPr lang="en-US" altLang="ja-JP" dirty="0">
                <a:latin typeface="+mj-lt"/>
              </a:rPr>
              <a:t>    when: result is failed</a:t>
            </a:r>
          </a:p>
          <a:p>
            <a:pPr algn="l"/>
            <a:endParaRPr lang="en-US" altLang="ja-JP" dirty="0">
              <a:latin typeface="+mj-lt"/>
            </a:endParaRPr>
          </a:p>
          <a:p>
            <a:pPr algn="l"/>
            <a:r>
              <a:rPr lang="en-US" altLang="ja-JP" dirty="0">
                <a:latin typeface="+mj-lt"/>
              </a:rPr>
              <a:t>  # In older versions of </a:t>
            </a:r>
            <a:r>
              <a:rPr lang="en-US" altLang="ja-JP" dirty="0" err="1">
                <a:latin typeface="+mj-lt"/>
              </a:rPr>
              <a:t>ansible</a:t>
            </a:r>
            <a:r>
              <a:rPr lang="en-US" altLang="ja-JP" dirty="0">
                <a:latin typeface="+mj-lt"/>
              </a:rPr>
              <a:t> use ``success``, now both are valid but succeeded uses the correct tense.</a:t>
            </a:r>
          </a:p>
          <a:p>
            <a:pPr algn="l"/>
            <a:r>
              <a:rPr lang="en-US" altLang="ja-JP" dirty="0">
                <a:latin typeface="+mj-lt"/>
              </a:rPr>
              <a:t>  - command: /bin/</a:t>
            </a:r>
            <a:r>
              <a:rPr lang="en-US" altLang="ja-JP" dirty="0" err="1">
                <a:latin typeface="+mj-lt"/>
              </a:rPr>
              <a:t>something_else</a:t>
            </a:r>
            <a:endParaRPr lang="en-US" altLang="ja-JP" dirty="0">
              <a:latin typeface="+mj-lt"/>
            </a:endParaRPr>
          </a:p>
          <a:p>
            <a:pPr algn="l"/>
            <a:r>
              <a:rPr lang="en-US" altLang="ja-JP" dirty="0">
                <a:latin typeface="+mj-lt"/>
              </a:rPr>
              <a:t>    </a:t>
            </a:r>
            <a:r>
              <a:rPr lang="en-US" altLang="ja-JP" b="1" dirty="0">
                <a:solidFill>
                  <a:srgbClr val="FF0D0D"/>
                </a:solidFill>
                <a:latin typeface="+mj-lt"/>
              </a:rPr>
              <a:t>when: result is succeeded</a:t>
            </a:r>
          </a:p>
          <a:p>
            <a:pPr algn="l"/>
            <a:endParaRPr lang="en-US" altLang="ja-JP" dirty="0">
              <a:latin typeface="+mj-lt"/>
            </a:endParaRPr>
          </a:p>
          <a:p>
            <a:pPr algn="l"/>
            <a:r>
              <a:rPr lang="en-US" altLang="ja-JP" dirty="0">
                <a:latin typeface="+mj-lt"/>
              </a:rPr>
              <a:t>  - command: /bin/still/</a:t>
            </a:r>
            <a:r>
              <a:rPr lang="en-US" altLang="ja-JP" dirty="0" err="1">
                <a:latin typeface="+mj-lt"/>
              </a:rPr>
              <a:t>something_else</a:t>
            </a:r>
            <a:endParaRPr lang="en-US" altLang="ja-JP" dirty="0">
              <a:latin typeface="+mj-lt"/>
            </a:endParaRPr>
          </a:p>
          <a:p>
            <a:pPr algn="l"/>
            <a:r>
              <a:rPr lang="en-US" altLang="ja-JP" b="1" dirty="0">
                <a:solidFill>
                  <a:srgbClr val="FF0D0D"/>
                </a:solidFill>
                <a:latin typeface="+mj-lt"/>
              </a:rPr>
              <a:t>    when: result is skipped</a:t>
            </a:r>
          </a:p>
        </p:txBody>
      </p:sp>
      <p:sp>
        <p:nvSpPr>
          <p:cNvPr id="12"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Basics in Writing Various Files</a:t>
            </a:r>
          </a:p>
        </p:txBody>
      </p:sp>
      <p:sp>
        <p:nvSpPr>
          <p:cNvPr id="7" name="スライド番号プレースホルダー 6"/>
          <p:cNvSpPr>
            <a:spLocks noGrp="1"/>
          </p:cNvSpPr>
          <p:nvPr>
            <p:ph type="sldNum" sz="quarter" idx="10"/>
          </p:nvPr>
        </p:nvSpPr>
        <p:spPr/>
        <p:txBody>
          <a:bodyPr/>
          <a:lstStyle/>
          <a:p>
            <a:r>
              <a:rPr lang="en-US" altLang="ja-JP" smtClean="0"/>
              <a:t>PAGE    </a:t>
            </a:r>
            <a:fld id="{08DF107D-060D-43D3-997D-8A34C269D30F}" type="slidenum">
              <a:rPr lang="en-US" altLang="ja-JP" smtClean="0"/>
              <a:pPr/>
              <a:t>65</a:t>
            </a:fld>
            <a:endParaRPr lang="en-US" altLang="ja-JP" dirty="0"/>
          </a:p>
        </p:txBody>
      </p:sp>
    </p:spTree>
    <p:extLst>
      <p:ext uri="{BB962C8B-B14F-4D97-AF65-F5344CB8AC3E}">
        <p14:creationId xmlns:p14="http://schemas.microsoft.com/office/powerpoint/2010/main" val="176529132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Playbook: Control Statement</a:t>
            </a:r>
            <a:endParaRPr lang="ja-JP" altLang="en-US" dirty="0"/>
          </a:p>
        </p:txBody>
      </p:sp>
      <p:sp>
        <p:nvSpPr>
          <p:cNvPr id="11" name="正方形/長方形 10">
            <a:extLst>
              <a:ext uri="{FF2B5EF4-FFF2-40B4-BE49-F238E27FC236}">
                <a16:creationId xmlns="" xmlns:a16="http://schemas.microsoft.com/office/drawing/2014/main" id="{150844AD-4FE2-4A52-A4A3-AA78CAEC4A85}"/>
              </a:ext>
            </a:extLst>
          </p:cNvPr>
          <p:cNvSpPr/>
          <p:nvPr/>
        </p:nvSpPr>
        <p:spPr bwMode="gray">
          <a:xfrm>
            <a:off x="170935" y="1556638"/>
            <a:ext cx="9295363" cy="497245"/>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smtClean="0">
                <a:latin typeface="+mj-lt"/>
              </a:rPr>
              <a:t>Rule processing can be implemented by using the loop directive.</a:t>
            </a:r>
            <a:endParaRPr lang="ja-JP" altLang="en-US" sz="1800" dirty="0">
              <a:latin typeface="+mj-lt"/>
            </a:endParaRPr>
          </a:p>
        </p:txBody>
      </p:sp>
      <p:sp>
        <p:nvSpPr>
          <p:cNvPr id="16" name="正方形/長方形 15">
            <a:extLst>
              <a:ext uri="{FF2B5EF4-FFF2-40B4-BE49-F238E27FC236}">
                <a16:creationId xmlns="" xmlns:a16="http://schemas.microsoft.com/office/drawing/2014/main" id="{9B8EAA3B-8777-43E7-9A7C-EB659CE4F72B}"/>
              </a:ext>
            </a:extLst>
          </p:cNvPr>
          <p:cNvSpPr/>
          <p:nvPr/>
        </p:nvSpPr>
        <p:spPr bwMode="gray">
          <a:xfrm>
            <a:off x="170935" y="979885"/>
            <a:ext cx="9295364" cy="576751"/>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mj-lt"/>
                <a:ea typeface="Meiryo UI" panose="020B0604030504040204" pitchFamily="50" charset="-128"/>
              </a:rPr>
              <a:t>Loop</a:t>
            </a:r>
            <a:endParaRPr lang="ja-JP" altLang="en-US" sz="2800" b="1" kern="0" dirty="0">
              <a:solidFill>
                <a:schemeClr val="bg1"/>
              </a:solidFill>
              <a:latin typeface="+mj-lt"/>
              <a:ea typeface="Meiryo UI" panose="020B0604030504040204" pitchFamily="50" charset="-128"/>
            </a:endParaRPr>
          </a:p>
        </p:txBody>
      </p:sp>
      <p:sp>
        <p:nvSpPr>
          <p:cNvPr id="9" name="正方形/長方形 8"/>
          <p:cNvSpPr/>
          <p:nvPr/>
        </p:nvSpPr>
        <p:spPr>
          <a:xfrm>
            <a:off x="190048" y="2177264"/>
            <a:ext cx="2179458" cy="307777"/>
          </a:xfrm>
          <a:prstGeom prst="rect">
            <a:avLst/>
          </a:prstGeom>
          <a:ln>
            <a:solidFill>
              <a:schemeClr val="tx1"/>
            </a:solidFill>
          </a:ln>
        </p:spPr>
        <p:txBody>
          <a:bodyPr wrap="square">
            <a:spAutoFit/>
          </a:bodyPr>
          <a:lstStyle/>
          <a:p>
            <a:pPr algn="l"/>
            <a:r>
              <a:rPr lang="en-US" altLang="ja-JP" b="1" dirty="0" smtClean="0">
                <a:latin typeface="+mj-lt"/>
              </a:rPr>
              <a:t>Example Description</a:t>
            </a:r>
            <a:endParaRPr lang="ja-JP" altLang="en-US" b="1" dirty="0">
              <a:latin typeface="+mj-lt"/>
            </a:endParaRPr>
          </a:p>
        </p:txBody>
      </p:sp>
      <p:sp>
        <p:nvSpPr>
          <p:cNvPr id="10" name="正方形/長方形 9">
            <a:extLst>
              <a:ext uri="{FF2B5EF4-FFF2-40B4-BE49-F238E27FC236}">
                <a16:creationId xmlns="" xmlns:a16="http://schemas.microsoft.com/office/drawing/2014/main" id="{150844AD-4FE2-4A52-A4A3-AA78CAEC4A85}"/>
              </a:ext>
            </a:extLst>
          </p:cNvPr>
          <p:cNvSpPr/>
          <p:nvPr/>
        </p:nvSpPr>
        <p:spPr bwMode="gray">
          <a:xfrm>
            <a:off x="3050800" y="2505892"/>
            <a:ext cx="2491869" cy="1855094"/>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dirty="0">
                <a:latin typeface="+mj-lt"/>
              </a:rPr>
              <a:t>- name: add several users</a:t>
            </a:r>
          </a:p>
          <a:p>
            <a:pPr algn="l"/>
            <a:r>
              <a:rPr lang="en-US" altLang="ja-JP" dirty="0">
                <a:latin typeface="+mj-lt"/>
              </a:rPr>
              <a:t>  user:</a:t>
            </a:r>
          </a:p>
          <a:p>
            <a:pPr algn="l"/>
            <a:r>
              <a:rPr lang="en-US" altLang="ja-JP" dirty="0">
                <a:latin typeface="+mj-lt"/>
              </a:rPr>
              <a:t>    name: "{{ item }}"</a:t>
            </a:r>
          </a:p>
          <a:p>
            <a:pPr algn="l"/>
            <a:r>
              <a:rPr lang="en-US" altLang="ja-JP" dirty="0">
                <a:latin typeface="+mj-lt"/>
              </a:rPr>
              <a:t>    state: present</a:t>
            </a:r>
          </a:p>
          <a:p>
            <a:pPr algn="l"/>
            <a:r>
              <a:rPr lang="en-US" altLang="ja-JP" dirty="0">
                <a:latin typeface="+mj-lt"/>
              </a:rPr>
              <a:t>    groups: "wheel"</a:t>
            </a:r>
          </a:p>
          <a:p>
            <a:pPr algn="l"/>
            <a:r>
              <a:rPr lang="en-US" altLang="ja-JP" dirty="0">
                <a:latin typeface="+mj-lt"/>
              </a:rPr>
              <a:t>  </a:t>
            </a:r>
            <a:r>
              <a:rPr lang="en-US" altLang="ja-JP" b="1" dirty="0">
                <a:solidFill>
                  <a:srgbClr val="FF0D0D"/>
                </a:solidFill>
                <a:latin typeface="+mj-lt"/>
              </a:rPr>
              <a:t>loop</a:t>
            </a:r>
            <a:r>
              <a:rPr lang="en-US" altLang="ja-JP" dirty="0">
                <a:latin typeface="+mj-lt"/>
              </a:rPr>
              <a:t>:</a:t>
            </a:r>
          </a:p>
          <a:p>
            <a:pPr algn="l"/>
            <a:r>
              <a:rPr lang="en-US" altLang="ja-JP" dirty="0">
                <a:latin typeface="+mj-lt"/>
              </a:rPr>
              <a:t>     - testuser1</a:t>
            </a:r>
          </a:p>
          <a:p>
            <a:pPr algn="l"/>
            <a:r>
              <a:rPr lang="en-US" altLang="ja-JP" dirty="0">
                <a:latin typeface="+mj-lt"/>
              </a:rPr>
              <a:t>     - testuser2</a:t>
            </a:r>
          </a:p>
        </p:txBody>
      </p:sp>
      <p:sp>
        <p:nvSpPr>
          <p:cNvPr id="3" name="正方形/長方形 2"/>
          <p:cNvSpPr/>
          <p:nvPr/>
        </p:nvSpPr>
        <p:spPr>
          <a:xfrm>
            <a:off x="123261" y="6161227"/>
            <a:ext cx="5813305" cy="523220"/>
          </a:xfrm>
          <a:prstGeom prst="rect">
            <a:avLst/>
          </a:prstGeom>
        </p:spPr>
        <p:txBody>
          <a:bodyPr wrap="square">
            <a:spAutoFit/>
          </a:bodyPr>
          <a:lstStyle/>
          <a:p>
            <a:pPr algn="l"/>
            <a:r>
              <a:rPr lang="en-PH" altLang="ja-JP" dirty="0" smtClean="0"/>
              <a:t>For more details:</a:t>
            </a:r>
            <a:endParaRPr lang="ja-JP" altLang="en-US" dirty="0"/>
          </a:p>
          <a:p>
            <a:pPr algn="l"/>
            <a:r>
              <a:rPr lang="en-US" altLang="ja-JP" dirty="0"/>
              <a:t>https://docs.ansible.com/ansible/2.6/user_guide/playbooks_loops.html</a:t>
            </a:r>
            <a:endParaRPr lang="ja-JP" altLang="en-US" dirty="0"/>
          </a:p>
        </p:txBody>
      </p:sp>
      <p:sp>
        <p:nvSpPr>
          <p:cNvPr id="12" name="正方形/長方形 11"/>
          <p:cNvSpPr/>
          <p:nvPr/>
        </p:nvSpPr>
        <p:spPr>
          <a:xfrm>
            <a:off x="3050800" y="2198113"/>
            <a:ext cx="2179458" cy="307777"/>
          </a:xfrm>
          <a:prstGeom prst="rect">
            <a:avLst/>
          </a:prstGeom>
          <a:ln>
            <a:solidFill>
              <a:schemeClr val="tx1"/>
            </a:solidFill>
          </a:ln>
        </p:spPr>
        <p:txBody>
          <a:bodyPr wrap="square">
            <a:spAutoFit/>
          </a:bodyPr>
          <a:lstStyle/>
          <a:p>
            <a:pPr algn="l"/>
            <a:r>
              <a:rPr lang="en-US" altLang="ja-JP" b="1" dirty="0">
                <a:latin typeface="+mj-lt"/>
              </a:rPr>
              <a:t>Example Description</a:t>
            </a:r>
            <a:endParaRPr lang="ja-JP" altLang="en-US" b="1" dirty="0">
              <a:latin typeface="+mj-lt"/>
            </a:endParaRPr>
          </a:p>
        </p:txBody>
      </p:sp>
      <p:sp>
        <p:nvSpPr>
          <p:cNvPr id="13" name="正方形/長方形 12">
            <a:extLst>
              <a:ext uri="{FF2B5EF4-FFF2-40B4-BE49-F238E27FC236}">
                <a16:creationId xmlns="" xmlns:a16="http://schemas.microsoft.com/office/drawing/2014/main" id="{150844AD-4FE2-4A52-A4A3-AA78CAEC4A85}"/>
              </a:ext>
            </a:extLst>
          </p:cNvPr>
          <p:cNvSpPr/>
          <p:nvPr/>
        </p:nvSpPr>
        <p:spPr bwMode="gray">
          <a:xfrm>
            <a:off x="200769" y="2484978"/>
            <a:ext cx="2612769" cy="2234922"/>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dirty="0">
                <a:latin typeface="+mj-lt"/>
              </a:rPr>
              <a:t>- name: add user testuser1</a:t>
            </a:r>
          </a:p>
          <a:p>
            <a:pPr algn="l"/>
            <a:r>
              <a:rPr lang="en-US" altLang="ja-JP" dirty="0">
                <a:latin typeface="+mj-lt"/>
              </a:rPr>
              <a:t>  user:</a:t>
            </a:r>
          </a:p>
          <a:p>
            <a:pPr algn="l"/>
            <a:r>
              <a:rPr lang="en-US" altLang="ja-JP" dirty="0">
                <a:latin typeface="+mj-lt"/>
              </a:rPr>
              <a:t>    name: "testuser1"</a:t>
            </a:r>
          </a:p>
          <a:p>
            <a:pPr algn="l"/>
            <a:r>
              <a:rPr lang="en-US" altLang="ja-JP" dirty="0">
                <a:latin typeface="+mj-lt"/>
              </a:rPr>
              <a:t>    state: present</a:t>
            </a:r>
          </a:p>
          <a:p>
            <a:pPr algn="l"/>
            <a:r>
              <a:rPr lang="en-US" altLang="ja-JP" dirty="0">
                <a:latin typeface="+mj-lt"/>
              </a:rPr>
              <a:t>    groups: "wheel"</a:t>
            </a:r>
          </a:p>
          <a:p>
            <a:pPr algn="l"/>
            <a:r>
              <a:rPr lang="en-US" altLang="ja-JP" dirty="0">
                <a:latin typeface="+mj-lt"/>
              </a:rPr>
              <a:t>- name: add user testuser2</a:t>
            </a:r>
          </a:p>
          <a:p>
            <a:pPr algn="l"/>
            <a:r>
              <a:rPr lang="en-US" altLang="ja-JP" dirty="0">
                <a:latin typeface="+mj-lt"/>
              </a:rPr>
              <a:t>  user:</a:t>
            </a:r>
          </a:p>
          <a:p>
            <a:pPr algn="l"/>
            <a:r>
              <a:rPr lang="en-US" altLang="ja-JP" dirty="0">
                <a:latin typeface="+mj-lt"/>
              </a:rPr>
              <a:t>    name: "testuser2"</a:t>
            </a:r>
          </a:p>
          <a:p>
            <a:pPr algn="l"/>
            <a:r>
              <a:rPr lang="en-US" altLang="ja-JP" dirty="0">
                <a:latin typeface="+mj-lt"/>
              </a:rPr>
              <a:t>    state: present</a:t>
            </a:r>
          </a:p>
          <a:p>
            <a:pPr algn="l"/>
            <a:r>
              <a:rPr lang="en-US" altLang="ja-JP" dirty="0">
                <a:latin typeface="+mj-lt"/>
              </a:rPr>
              <a:t>    groups: "wheel"</a:t>
            </a:r>
          </a:p>
        </p:txBody>
      </p:sp>
      <p:sp>
        <p:nvSpPr>
          <p:cNvPr id="15" name="角丸四角形吹き出し 14"/>
          <p:cNvSpPr/>
          <p:nvPr/>
        </p:nvSpPr>
        <p:spPr bwMode="gray">
          <a:xfrm>
            <a:off x="2397597" y="5007594"/>
            <a:ext cx="1871001" cy="771882"/>
          </a:xfrm>
          <a:prstGeom prst="wedgeRoundRectCallout">
            <a:avLst>
              <a:gd name="adj1" fmla="val -20660"/>
              <a:gd name="adj2" fmla="val -90845"/>
              <a:gd name="adj3" fmla="val 16667"/>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ctr" anchorCtr="0" compatLnSpc="1">
            <a:prstTxWarp prst="textNoShape">
              <a:avLst/>
            </a:prstTxWarp>
          </a:bodyPr>
          <a:lstStyle/>
          <a:p>
            <a:r>
              <a:rPr lang="ja-JP" altLang="en-US" sz="1600" dirty="0" smtClean="0">
                <a:latin typeface="Fujitsu Sans" panose="020B0404060202020204" pitchFamily="34" charset="0"/>
                <a:ea typeface="Meiryo UI" panose="020B0604030504040204" pitchFamily="50" charset="-128"/>
              </a:rPr>
              <a:t>← </a:t>
            </a:r>
            <a:r>
              <a:rPr lang="en-US" altLang="ja-JP" sz="1600" dirty="0" smtClean="0">
                <a:latin typeface="Fujitsu Sans" panose="020B0404060202020204" pitchFamily="34" charset="0"/>
                <a:ea typeface="Meiryo UI" panose="020B0604030504040204" pitchFamily="50" charset="-128"/>
              </a:rPr>
              <a:t>&amp; </a:t>
            </a:r>
            <a:r>
              <a:rPr lang="ja-JP" altLang="en-US" sz="1600" dirty="0" smtClean="0">
                <a:latin typeface="Fujitsu Sans" panose="020B0404060202020204" pitchFamily="34" charset="0"/>
                <a:ea typeface="Meiryo UI" panose="020B0604030504040204" pitchFamily="50" charset="-128"/>
              </a:rPr>
              <a:t>→</a:t>
            </a:r>
            <a:r>
              <a:rPr lang="ja-JP" altLang="en-US" sz="1600" dirty="0">
                <a:latin typeface="Fujitsu Sans" panose="020B0404060202020204" pitchFamily="34" charset="0"/>
                <a:ea typeface="Meiryo UI" panose="020B0604030504040204" pitchFamily="50" charset="-128"/>
              </a:rPr>
              <a:t> </a:t>
            </a:r>
            <a:r>
              <a:rPr lang="en-US" altLang="ja-JP" sz="1600" dirty="0" smtClean="0">
                <a:latin typeface="Fujitsu Sans" panose="020B0404060202020204" pitchFamily="34" charset="0"/>
                <a:ea typeface="Meiryo UI" panose="020B0604030504040204" pitchFamily="50" charset="-128"/>
              </a:rPr>
              <a:t>have the same meaning</a:t>
            </a:r>
            <a:endParaRPr lang="ja-JP" altLang="en-US" sz="1600" dirty="0">
              <a:latin typeface="Fujitsu Sans" panose="020B0404060202020204" pitchFamily="34" charset="0"/>
              <a:ea typeface="Meiryo UI" panose="020B0604030504040204" pitchFamily="50" charset="-128"/>
            </a:endParaRPr>
          </a:p>
        </p:txBody>
      </p:sp>
      <p:sp>
        <p:nvSpPr>
          <p:cNvPr id="18" name="正方形/長方形 17"/>
          <p:cNvSpPr/>
          <p:nvPr/>
        </p:nvSpPr>
        <p:spPr>
          <a:xfrm>
            <a:off x="6119446" y="3681316"/>
            <a:ext cx="1244857" cy="230832"/>
          </a:xfrm>
          <a:prstGeom prst="rect">
            <a:avLst/>
          </a:prstGeom>
          <a:ln>
            <a:solidFill>
              <a:schemeClr val="tx1"/>
            </a:solidFill>
          </a:ln>
        </p:spPr>
        <p:txBody>
          <a:bodyPr wrap="square">
            <a:spAutoFit/>
          </a:bodyPr>
          <a:lstStyle/>
          <a:p>
            <a:pPr algn="l"/>
            <a:r>
              <a:rPr lang="en-US" altLang="ja-JP" sz="900" b="1" dirty="0" smtClean="0">
                <a:latin typeface="+mj-lt"/>
              </a:rPr>
              <a:t>Example Description</a:t>
            </a:r>
            <a:endParaRPr lang="ja-JP" altLang="en-US" sz="900" b="1" dirty="0">
              <a:latin typeface="+mj-lt"/>
            </a:endParaRPr>
          </a:p>
        </p:txBody>
      </p:sp>
      <p:sp>
        <p:nvSpPr>
          <p:cNvPr id="19" name="正方形/長方形 18">
            <a:extLst>
              <a:ext uri="{FF2B5EF4-FFF2-40B4-BE49-F238E27FC236}">
                <a16:creationId xmlns="" xmlns:a16="http://schemas.microsoft.com/office/drawing/2014/main" id="{150844AD-4FE2-4A52-A4A3-AA78CAEC4A85}"/>
              </a:ext>
            </a:extLst>
          </p:cNvPr>
          <p:cNvSpPr/>
          <p:nvPr/>
        </p:nvSpPr>
        <p:spPr bwMode="gray">
          <a:xfrm>
            <a:off x="6119446" y="3989093"/>
            <a:ext cx="3346852" cy="2485193"/>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dirty="0">
                <a:latin typeface="+mj-lt"/>
              </a:rPr>
              <a:t>- name: add several users</a:t>
            </a:r>
          </a:p>
          <a:p>
            <a:pPr algn="l"/>
            <a:r>
              <a:rPr lang="en-US" altLang="ja-JP" dirty="0">
                <a:latin typeface="+mj-lt"/>
              </a:rPr>
              <a:t>  user:</a:t>
            </a:r>
          </a:p>
          <a:p>
            <a:pPr algn="l"/>
            <a:r>
              <a:rPr lang="en-US" altLang="ja-JP" dirty="0">
                <a:latin typeface="+mj-lt"/>
              </a:rPr>
              <a:t>    name: "{{ item.name }}"</a:t>
            </a:r>
          </a:p>
          <a:p>
            <a:pPr algn="l"/>
            <a:r>
              <a:rPr lang="en-US" altLang="ja-JP" dirty="0">
                <a:latin typeface="+mj-lt"/>
              </a:rPr>
              <a:t>    state: present</a:t>
            </a:r>
          </a:p>
          <a:p>
            <a:pPr algn="l"/>
            <a:r>
              <a:rPr lang="en-US" altLang="ja-JP" dirty="0">
                <a:latin typeface="+mj-lt"/>
              </a:rPr>
              <a:t>    groups: "{{ </a:t>
            </a:r>
            <a:r>
              <a:rPr lang="en-US" altLang="ja-JP" dirty="0" err="1">
                <a:latin typeface="+mj-lt"/>
              </a:rPr>
              <a:t>item.groups</a:t>
            </a:r>
            <a:r>
              <a:rPr lang="en-US" altLang="ja-JP" dirty="0">
                <a:latin typeface="+mj-lt"/>
              </a:rPr>
              <a:t> }}"</a:t>
            </a:r>
          </a:p>
          <a:p>
            <a:pPr algn="l"/>
            <a:r>
              <a:rPr lang="en-US" altLang="ja-JP" dirty="0">
                <a:latin typeface="+mj-lt"/>
              </a:rPr>
              <a:t>  </a:t>
            </a:r>
            <a:r>
              <a:rPr lang="en-US" altLang="ja-JP" b="1" dirty="0">
                <a:solidFill>
                  <a:srgbClr val="FF0D0D"/>
                </a:solidFill>
                <a:latin typeface="+mj-lt"/>
              </a:rPr>
              <a:t>loop</a:t>
            </a:r>
            <a:r>
              <a:rPr lang="en-US" altLang="ja-JP" dirty="0">
                <a:latin typeface="+mj-lt"/>
              </a:rPr>
              <a:t>:</a:t>
            </a:r>
          </a:p>
          <a:p>
            <a:pPr algn="l"/>
            <a:r>
              <a:rPr lang="en-US" altLang="ja-JP" dirty="0">
                <a:latin typeface="+mj-lt"/>
              </a:rPr>
              <a:t>    - { name: 'testuser1', groups: 'wheel' }</a:t>
            </a:r>
          </a:p>
          <a:p>
            <a:pPr algn="l"/>
            <a:r>
              <a:rPr lang="en-US" altLang="ja-JP" dirty="0">
                <a:latin typeface="+mj-lt"/>
              </a:rPr>
              <a:t>    - { name: 'testuser2', groups: 'root' }</a:t>
            </a:r>
          </a:p>
        </p:txBody>
      </p:sp>
      <p:sp>
        <p:nvSpPr>
          <p:cNvPr id="20" name="角丸四角形吹き出し 19"/>
          <p:cNvSpPr/>
          <p:nvPr/>
        </p:nvSpPr>
        <p:spPr bwMode="gray">
          <a:xfrm>
            <a:off x="6119446" y="2470972"/>
            <a:ext cx="3346853" cy="928971"/>
          </a:xfrm>
          <a:prstGeom prst="wedgeRoundRectCallout">
            <a:avLst>
              <a:gd name="adj1" fmla="val 21772"/>
              <a:gd name="adj2" fmla="val 87347"/>
              <a:gd name="adj3" fmla="val 16667"/>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ctr" anchorCtr="0" compatLnSpc="1">
            <a:prstTxWarp prst="textNoShape">
              <a:avLst/>
            </a:prstTxWarp>
          </a:bodyPr>
          <a:lstStyle/>
          <a:p>
            <a:pPr algn="l"/>
            <a:r>
              <a:rPr lang="en-US" altLang="ja-JP" sz="1600" dirty="0" smtClean="0">
                <a:latin typeface="Fujitsu Sans" panose="020B0404060202020204" pitchFamily="34" charset="0"/>
                <a:ea typeface="Meiryo UI" panose="020B0604030504040204" pitchFamily="50" charset="-128"/>
              </a:rPr>
              <a:t>Also, the separately defined sequence can also be used for looping.</a:t>
            </a:r>
            <a:endParaRPr lang="ja-JP" altLang="en-US" sz="1600" dirty="0">
              <a:latin typeface="Fujitsu Sans" panose="020B0404060202020204" pitchFamily="34" charset="0"/>
              <a:ea typeface="Meiryo UI" panose="020B0604030504040204" pitchFamily="50" charset="-128"/>
            </a:endParaRPr>
          </a:p>
        </p:txBody>
      </p:sp>
      <p:cxnSp>
        <p:nvCxnSpPr>
          <p:cNvPr id="5" name="直線コネクタ 4"/>
          <p:cNvCxnSpPr/>
          <p:nvPr/>
        </p:nvCxnSpPr>
        <p:spPr bwMode="auto">
          <a:xfrm>
            <a:off x="5795889" y="2352001"/>
            <a:ext cx="0" cy="3879987"/>
          </a:xfrm>
          <a:prstGeom prst="line">
            <a:avLst/>
          </a:prstGeom>
          <a:gradFill rotWithShape="0">
            <a:gsLst>
              <a:gs pos="0">
                <a:srgbClr val="FFFFFF"/>
              </a:gs>
              <a:gs pos="100000">
                <a:srgbClr val="CACAC7"/>
              </a:gs>
            </a:gsLst>
            <a:lin ang="5400000" scaled="1"/>
          </a:gradFill>
          <a:ln w="38100" cap="flat" cmpd="sng" algn="ctr">
            <a:solidFill>
              <a:srgbClr val="57564F"/>
            </a:solidFill>
            <a:prstDash val="lgDash"/>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1"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Basics in Writing Various Files</a:t>
            </a:r>
          </a:p>
        </p:txBody>
      </p:sp>
      <p:sp>
        <p:nvSpPr>
          <p:cNvPr id="14" name="スライド番号プレースホルダー 13"/>
          <p:cNvSpPr>
            <a:spLocks noGrp="1"/>
          </p:cNvSpPr>
          <p:nvPr>
            <p:ph type="sldNum" sz="quarter" idx="10"/>
          </p:nvPr>
        </p:nvSpPr>
        <p:spPr/>
        <p:txBody>
          <a:bodyPr/>
          <a:lstStyle/>
          <a:p>
            <a:r>
              <a:rPr lang="en-US" altLang="ja-JP" smtClean="0"/>
              <a:t>PAGE    </a:t>
            </a:r>
            <a:fld id="{08DF107D-060D-43D3-997D-8A34C269D30F}" type="slidenum">
              <a:rPr lang="en-US" altLang="ja-JP" smtClean="0"/>
              <a:pPr/>
              <a:t>66</a:t>
            </a:fld>
            <a:endParaRPr lang="en-US" altLang="ja-JP" dirty="0"/>
          </a:p>
        </p:txBody>
      </p:sp>
    </p:spTree>
    <p:extLst>
      <p:ext uri="{BB962C8B-B14F-4D97-AF65-F5344CB8AC3E}">
        <p14:creationId xmlns:p14="http://schemas.microsoft.com/office/powerpoint/2010/main" val="318611425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Playbook: Control Statement</a:t>
            </a:r>
            <a:endParaRPr lang="ja-JP" altLang="en-US" dirty="0"/>
          </a:p>
        </p:txBody>
      </p:sp>
      <p:sp>
        <p:nvSpPr>
          <p:cNvPr id="11" name="正方形/長方形 10">
            <a:extLst>
              <a:ext uri="{FF2B5EF4-FFF2-40B4-BE49-F238E27FC236}">
                <a16:creationId xmlns="" xmlns:a16="http://schemas.microsoft.com/office/drawing/2014/main" id="{150844AD-4FE2-4A52-A4A3-AA78CAEC4A85}"/>
              </a:ext>
            </a:extLst>
          </p:cNvPr>
          <p:cNvSpPr/>
          <p:nvPr/>
        </p:nvSpPr>
        <p:spPr bwMode="gray">
          <a:xfrm>
            <a:off x="170935" y="1556639"/>
            <a:ext cx="9295363" cy="637922"/>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smtClean="0">
                <a:latin typeface="+mj-lt"/>
              </a:rPr>
              <a:t>By grouping the tasks, sharing of conditional statements such as ‘when’ and sharing of error handling can be done. </a:t>
            </a:r>
            <a:endParaRPr lang="ja-JP" altLang="en-US" sz="1800" dirty="0">
              <a:latin typeface="+mj-lt"/>
            </a:endParaRPr>
          </a:p>
        </p:txBody>
      </p:sp>
      <p:sp>
        <p:nvSpPr>
          <p:cNvPr id="16" name="正方形/長方形 15">
            <a:extLst>
              <a:ext uri="{FF2B5EF4-FFF2-40B4-BE49-F238E27FC236}">
                <a16:creationId xmlns="" xmlns:a16="http://schemas.microsoft.com/office/drawing/2014/main" id="{9B8EAA3B-8777-43E7-9A7C-EB659CE4F72B}"/>
              </a:ext>
            </a:extLst>
          </p:cNvPr>
          <p:cNvSpPr/>
          <p:nvPr/>
        </p:nvSpPr>
        <p:spPr bwMode="gray">
          <a:xfrm>
            <a:off x="170935" y="979885"/>
            <a:ext cx="9295364" cy="576751"/>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mj-lt"/>
                <a:ea typeface="Meiryo UI" panose="020B0604030504040204" pitchFamily="50" charset="-128"/>
              </a:rPr>
              <a:t>Grouping the Tasks</a:t>
            </a:r>
            <a:endParaRPr lang="ja-JP" altLang="en-US" sz="2800" b="1" kern="0" dirty="0">
              <a:solidFill>
                <a:schemeClr val="bg1"/>
              </a:solidFill>
              <a:latin typeface="+mj-lt"/>
              <a:ea typeface="Meiryo UI" panose="020B0604030504040204" pitchFamily="50" charset="-128"/>
            </a:endParaRPr>
          </a:p>
        </p:txBody>
      </p:sp>
      <p:sp>
        <p:nvSpPr>
          <p:cNvPr id="9" name="正方形/長方形 8"/>
          <p:cNvSpPr/>
          <p:nvPr/>
        </p:nvSpPr>
        <p:spPr>
          <a:xfrm>
            <a:off x="689314" y="2261661"/>
            <a:ext cx="2179458" cy="307777"/>
          </a:xfrm>
          <a:prstGeom prst="rect">
            <a:avLst/>
          </a:prstGeom>
          <a:ln>
            <a:solidFill>
              <a:schemeClr val="tx1"/>
            </a:solidFill>
          </a:ln>
        </p:spPr>
        <p:txBody>
          <a:bodyPr wrap="square">
            <a:spAutoFit/>
          </a:bodyPr>
          <a:lstStyle/>
          <a:p>
            <a:pPr algn="l"/>
            <a:r>
              <a:rPr lang="en-US" altLang="ja-JP" b="1" dirty="0" smtClean="0">
                <a:latin typeface="+mj-lt"/>
              </a:rPr>
              <a:t>Example Description</a:t>
            </a:r>
            <a:endParaRPr lang="ja-JP" altLang="en-US" b="1" dirty="0">
              <a:latin typeface="+mj-lt"/>
            </a:endParaRPr>
          </a:p>
        </p:txBody>
      </p:sp>
      <p:sp>
        <p:nvSpPr>
          <p:cNvPr id="10" name="正方形/長方形 9">
            <a:extLst>
              <a:ext uri="{FF2B5EF4-FFF2-40B4-BE49-F238E27FC236}">
                <a16:creationId xmlns="" xmlns:a16="http://schemas.microsoft.com/office/drawing/2014/main" id="{150844AD-4FE2-4A52-A4A3-AA78CAEC4A85}"/>
              </a:ext>
            </a:extLst>
          </p:cNvPr>
          <p:cNvSpPr/>
          <p:nvPr/>
        </p:nvSpPr>
        <p:spPr bwMode="gray">
          <a:xfrm>
            <a:off x="689314" y="2557089"/>
            <a:ext cx="8776983" cy="4012521"/>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dirty="0">
                <a:latin typeface="+mj-lt"/>
              </a:rPr>
              <a:t> tasks:</a:t>
            </a:r>
          </a:p>
          <a:p>
            <a:pPr algn="l"/>
            <a:r>
              <a:rPr lang="en-US" altLang="ja-JP" dirty="0">
                <a:latin typeface="+mj-lt"/>
              </a:rPr>
              <a:t>   - name: Install Apache</a:t>
            </a:r>
          </a:p>
          <a:p>
            <a:pPr algn="l"/>
            <a:r>
              <a:rPr lang="en-US" altLang="ja-JP" dirty="0">
                <a:latin typeface="+mj-lt"/>
              </a:rPr>
              <a:t>     </a:t>
            </a:r>
            <a:r>
              <a:rPr lang="en-US" altLang="ja-JP" b="1" dirty="0">
                <a:solidFill>
                  <a:srgbClr val="FF0D0D"/>
                </a:solidFill>
                <a:latin typeface="+mj-lt"/>
              </a:rPr>
              <a:t>block</a:t>
            </a:r>
            <a:r>
              <a:rPr lang="en-US" altLang="ja-JP" dirty="0">
                <a:latin typeface="+mj-lt"/>
              </a:rPr>
              <a:t>:</a:t>
            </a:r>
          </a:p>
          <a:p>
            <a:pPr algn="l"/>
            <a:r>
              <a:rPr lang="en-US" altLang="ja-JP" dirty="0">
                <a:latin typeface="+mj-lt"/>
              </a:rPr>
              <a:t>       - yum:</a:t>
            </a:r>
          </a:p>
          <a:p>
            <a:pPr algn="l"/>
            <a:r>
              <a:rPr lang="en-US" altLang="ja-JP" dirty="0">
                <a:latin typeface="+mj-lt"/>
              </a:rPr>
              <a:t>           name: "{{ item }}"</a:t>
            </a:r>
          </a:p>
          <a:p>
            <a:pPr algn="l"/>
            <a:r>
              <a:rPr lang="en-US" altLang="ja-JP" dirty="0">
                <a:latin typeface="+mj-lt"/>
              </a:rPr>
              <a:t>           state: installed</a:t>
            </a:r>
          </a:p>
          <a:p>
            <a:pPr algn="l"/>
            <a:r>
              <a:rPr lang="en-US" altLang="ja-JP" dirty="0">
                <a:latin typeface="+mj-lt"/>
              </a:rPr>
              <a:t>         </a:t>
            </a:r>
            <a:r>
              <a:rPr lang="en-US" altLang="ja-JP" dirty="0" err="1">
                <a:latin typeface="+mj-lt"/>
              </a:rPr>
              <a:t>with_items</a:t>
            </a:r>
            <a:r>
              <a:rPr lang="en-US" altLang="ja-JP" dirty="0">
                <a:latin typeface="+mj-lt"/>
              </a:rPr>
              <a:t>:</a:t>
            </a:r>
          </a:p>
          <a:p>
            <a:pPr algn="l"/>
            <a:r>
              <a:rPr lang="en-US" altLang="ja-JP" dirty="0">
                <a:latin typeface="+mj-lt"/>
              </a:rPr>
              <a:t>           - </a:t>
            </a:r>
            <a:r>
              <a:rPr lang="en-US" altLang="ja-JP" dirty="0" err="1">
                <a:latin typeface="+mj-lt"/>
              </a:rPr>
              <a:t>httpd</a:t>
            </a:r>
            <a:endParaRPr lang="en-US" altLang="ja-JP" dirty="0">
              <a:latin typeface="+mj-lt"/>
            </a:endParaRPr>
          </a:p>
          <a:p>
            <a:pPr algn="l"/>
            <a:r>
              <a:rPr lang="en-US" altLang="ja-JP" dirty="0">
                <a:latin typeface="+mj-lt"/>
              </a:rPr>
              <a:t>           - </a:t>
            </a:r>
            <a:r>
              <a:rPr lang="en-US" altLang="ja-JP" dirty="0" err="1">
                <a:latin typeface="+mj-lt"/>
              </a:rPr>
              <a:t>memcached</a:t>
            </a:r>
            <a:endParaRPr lang="en-US" altLang="ja-JP" dirty="0">
              <a:latin typeface="+mj-lt"/>
            </a:endParaRPr>
          </a:p>
          <a:p>
            <a:pPr algn="l"/>
            <a:r>
              <a:rPr lang="en-US" altLang="ja-JP" dirty="0">
                <a:latin typeface="+mj-lt"/>
              </a:rPr>
              <a:t>       - template:</a:t>
            </a:r>
          </a:p>
          <a:p>
            <a:pPr algn="l"/>
            <a:r>
              <a:rPr lang="en-US" altLang="ja-JP" dirty="0">
                <a:latin typeface="+mj-lt"/>
              </a:rPr>
              <a:t>           </a:t>
            </a:r>
            <a:r>
              <a:rPr lang="en-US" altLang="ja-JP" dirty="0" err="1">
                <a:latin typeface="+mj-lt"/>
              </a:rPr>
              <a:t>src</a:t>
            </a:r>
            <a:r>
              <a:rPr lang="en-US" altLang="ja-JP" dirty="0">
                <a:latin typeface="+mj-lt"/>
              </a:rPr>
              <a:t>: templates/src.j2</a:t>
            </a:r>
          </a:p>
          <a:p>
            <a:pPr algn="l"/>
            <a:r>
              <a:rPr lang="en-US" altLang="ja-JP" dirty="0">
                <a:latin typeface="+mj-lt"/>
              </a:rPr>
              <a:t>           </a:t>
            </a:r>
            <a:r>
              <a:rPr lang="en-US" altLang="ja-JP" dirty="0" err="1">
                <a:latin typeface="+mj-lt"/>
              </a:rPr>
              <a:t>dest</a:t>
            </a:r>
            <a:r>
              <a:rPr lang="en-US" altLang="ja-JP" dirty="0">
                <a:latin typeface="+mj-lt"/>
              </a:rPr>
              <a:t>: /</a:t>
            </a:r>
            <a:r>
              <a:rPr lang="en-US" altLang="ja-JP" dirty="0" err="1">
                <a:latin typeface="+mj-lt"/>
              </a:rPr>
              <a:t>etc</a:t>
            </a:r>
            <a:r>
              <a:rPr lang="en-US" altLang="ja-JP" dirty="0">
                <a:latin typeface="+mj-lt"/>
              </a:rPr>
              <a:t>/</a:t>
            </a:r>
            <a:r>
              <a:rPr lang="en-US" altLang="ja-JP" dirty="0" err="1">
                <a:latin typeface="+mj-lt"/>
              </a:rPr>
              <a:t>foo.conf</a:t>
            </a:r>
            <a:endParaRPr lang="en-US" altLang="ja-JP" dirty="0">
              <a:latin typeface="+mj-lt"/>
            </a:endParaRPr>
          </a:p>
          <a:p>
            <a:pPr algn="l"/>
            <a:r>
              <a:rPr lang="en-US" altLang="ja-JP" dirty="0">
                <a:latin typeface="+mj-lt"/>
              </a:rPr>
              <a:t>       - service:</a:t>
            </a:r>
          </a:p>
          <a:p>
            <a:pPr algn="l"/>
            <a:r>
              <a:rPr lang="en-US" altLang="ja-JP" dirty="0">
                <a:latin typeface="+mj-lt"/>
              </a:rPr>
              <a:t>           name: bar</a:t>
            </a:r>
          </a:p>
          <a:p>
            <a:pPr algn="l"/>
            <a:r>
              <a:rPr lang="en-US" altLang="ja-JP" dirty="0">
                <a:latin typeface="+mj-lt"/>
              </a:rPr>
              <a:t>           state: started</a:t>
            </a:r>
          </a:p>
          <a:p>
            <a:pPr algn="l"/>
            <a:r>
              <a:rPr lang="en-US" altLang="ja-JP" dirty="0">
                <a:latin typeface="+mj-lt"/>
              </a:rPr>
              <a:t>           enabled: True</a:t>
            </a:r>
          </a:p>
          <a:p>
            <a:pPr algn="l"/>
            <a:r>
              <a:rPr lang="en-US" altLang="ja-JP" dirty="0">
                <a:latin typeface="+mj-lt"/>
              </a:rPr>
              <a:t>     when: </a:t>
            </a:r>
            <a:r>
              <a:rPr lang="en-US" altLang="ja-JP" dirty="0" err="1">
                <a:latin typeface="+mj-lt"/>
              </a:rPr>
              <a:t>ansible_distribution</a:t>
            </a:r>
            <a:r>
              <a:rPr lang="en-US" altLang="ja-JP" dirty="0">
                <a:latin typeface="+mj-lt"/>
              </a:rPr>
              <a:t> == 'CentOS'</a:t>
            </a:r>
          </a:p>
          <a:p>
            <a:pPr algn="l"/>
            <a:r>
              <a:rPr lang="en-US" altLang="ja-JP" dirty="0">
                <a:latin typeface="+mj-lt"/>
              </a:rPr>
              <a:t>     become: true</a:t>
            </a:r>
          </a:p>
          <a:p>
            <a:pPr algn="l"/>
            <a:r>
              <a:rPr lang="en-US" altLang="ja-JP" dirty="0">
                <a:latin typeface="+mj-lt"/>
              </a:rPr>
              <a:t>     </a:t>
            </a:r>
            <a:r>
              <a:rPr lang="en-US" altLang="ja-JP" dirty="0" err="1">
                <a:latin typeface="+mj-lt"/>
              </a:rPr>
              <a:t>become_user</a:t>
            </a:r>
            <a:r>
              <a:rPr lang="en-US" altLang="ja-JP" dirty="0">
                <a:latin typeface="+mj-lt"/>
              </a:rPr>
              <a:t>: root</a:t>
            </a:r>
          </a:p>
        </p:txBody>
      </p:sp>
      <p:sp>
        <p:nvSpPr>
          <p:cNvPr id="12" name="角丸四角形吹き出し 11"/>
          <p:cNvSpPr/>
          <p:nvPr/>
        </p:nvSpPr>
        <p:spPr bwMode="gray">
          <a:xfrm>
            <a:off x="4079632" y="2794529"/>
            <a:ext cx="5231924" cy="1200696"/>
          </a:xfrm>
          <a:prstGeom prst="wedgeRoundRectCallout">
            <a:avLst>
              <a:gd name="adj1" fmla="val -57308"/>
              <a:gd name="adj2" fmla="val 22231"/>
              <a:gd name="adj3" fmla="val 16667"/>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ctr" anchorCtr="0" compatLnSpc="1">
            <a:prstTxWarp prst="textNoShape">
              <a:avLst/>
            </a:prstTxWarp>
          </a:bodyPr>
          <a:lstStyle/>
          <a:p>
            <a:pPr algn="l"/>
            <a:r>
              <a:rPr lang="en-US" altLang="ja-JP" sz="1600" dirty="0" smtClean="0">
                <a:latin typeface="Fujitsu Sans" panose="020B0404060202020204" pitchFamily="34" charset="0"/>
                <a:ea typeface="Meiryo UI" panose="020B0604030504040204" pitchFamily="50" charset="-128"/>
              </a:rPr>
              <a:t>In this example, when/become/</a:t>
            </a:r>
            <a:r>
              <a:rPr lang="en-US" altLang="ja-JP" sz="1600" dirty="0" err="1" smtClean="0">
                <a:latin typeface="Fujitsu Sans" panose="020B0404060202020204" pitchFamily="34" charset="0"/>
                <a:ea typeface="Meiryo UI" panose="020B0604030504040204" pitchFamily="50" charset="-128"/>
              </a:rPr>
              <a:t>become_user</a:t>
            </a:r>
            <a:r>
              <a:rPr lang="en-US" altLang="ja-JP" sz="1600" dirty="0" smtClean="0">
                <a:latin typeface="Fujitsu Sans" panose="020B0404060202020204" pitchFamily="34" charset="0"/>
                <a:ea typeface="Meiryo UI" panose="020B0604030504040204" pitchFamily="50" charset="-128"/>
              </a:rPr>
              <a:t> is shared </a:t>
            </a:r>
            <a:r>
              <a:rPr lang="en-US" altLang="ja-JP" sz="1600" dirty="0">
                <a:latin typeface="Fujitsu Sans" panose="020B0404060202020204" pitchFamily="34" charset="0"/>
                <a:ea typeface="Meiryo UI" panose="020B0604030504040204" pitchFamily="50" charset="-128"/>
              </a:rPr>
              <a:t>between the </a:t>
            </a:r>
            <a:r>
              <a:rPr lang="en-US" altLang="ja-JP" sz="1600" dirty="0" smtClean="0">
                <a:latin typeface="Fujitsu Sans" panose="020B0404060202020204" pitchFamily="34" charset="0"/>
                <a:ea typeface="Meiryo UI" panose="020B0604030504040204" pitchFamily="50" charset="-128"/>
              </a:rPr>
              <a:t>yum/template/service by using the block directive.</a:t>
            </a:r>
            <a:endParaRPr lang="ja-JP" altLang="en-US" sz="1600" dirty="0">
              <a:latin typeface="Fujitsu Sans" panose="020B0404060202020204" pitchFamily="34" charset="0"/>
              <a:ea typeface="Meiryo UI" panose="020B0604030504040204" pitchFamily="50" charset="-128"/>
            </a:endParaRPr>
          </a:p>
        </p:txBody>
      </p:sp>
      <p:sp>
        <p:nvSpPr>
          <p:cNvPr id="13"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Basics in Writing Various Files</a:t>
            </a:r>
          </a:p>
        </p:txBody>
      </p:sp>
      <p:sp>
        <p:nvSpPr>
          <p:cNvPr id="7" name="スライド番号プレースホルダー 6"/>
          <p:cNvSpPr>
            <a:spLocks noGrp="1"/>
          </p:cNvSpPr>
          <p:nvPr>
            <p:ph type="sldNum" sz="quarter" idx="10"/>
          </p:nvPr>
        </p:nvSpPr>
        <p:spPr/>
        <p:txBody>
          <a:bodyPr/>
          <a:lstStyle/>
          <a:p>
            <a:r>
              <a:rPr lang="en-US" altLang="ja-JP" smtClean="0"/>
              <a:t>PAGE    </a:t>
            </a:r>
            <a:fld id="{08DF107D-060D-43D3-997D-8A34C269D30F}" type="slidenum">
              <a:rPr lang="en-US" altLang="ja-JP" smtClean="0"/>
              <a:pPr/>
              <a:t>67</a:t>
            </a:fld>
            <a:endParaRPr lang="en-US" altLang="ja-JP" dirty="0"/>
          </a:p>
        </p:txBody>
      </p:sp>
    </p:spTree>
    <p:extLst>
      <p:ext uri="{BB962C8B-B14F-4D97-AF65-F5344CB8AC3E}">
        <p14:creationId xmlns:p14="http://schemas.microsoft.com/office/powerpoint/2010/main" val="340540605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Playbook: Control Statement</a:t>
            </a:r>
            <a:endParaRPr lang="ja-JP" altLang="en-US" dirty="0"/>
          </a:p>
        </p:txBody>
      </p:sp>
      <p:sp>
        <p:nvSpPr>
          <p:cNvPr id="11" name="正方形/長方形 10">
            <a:extLst>
              <a:ext uri="{FF2B5EF4-FFF2-40B4-BE49-F238E27FC236}">
                <a16:creationId xmlns="" xmlns:a16="http://schemas.microsoft.com/office/drawing/2014/main" id="{150844AD-4FE2-4A52-A4A3-AA78CAEC4A85}"/>
              </a:ext>
            </a:extLst>
          </p:cNvPr>
          <p:cNvSpPr/>
          <p:nvPr/>
        </p:nvSpPr>
        <p:spPr bwMode="gray">
          <a:xfrm>
            <a:off x="689317" y="1556639"/>
            <a:ext cx="8776981" cy="666056"/>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smtClean="0">
                <a:latin typeface="+mj-lt"/>
              </a:rPr>
              <a:t>In the following example, when error has occurred somewhere within the task of block, the rescue tab is called.</a:t>
            </a:r>
            <a:endParaRPr lang="ja-JP" altLang="en-US" sz="1800" dirty="0">
              <a:latin typeface="+mj-lt"/>
            </a:endParaRPr>
          </a:p>
        </p:txBody>
      </p:sp>
      <p:sp>
        <p:nvSpPr>
          <p:cNvPr id="16" name="正方形/長方形 15">
            <a:extLst>
              <a:ext uri="{FF2B5EF4-FFF2-40B4-BE49-F238E27FC236}">
                <a16:creationId xmlns="" xmlns:a16="http://schemas.microsoft.com/office/drawing/2014/main" id="{9B8EAA3B-8777-43E7-9A7C-EB659CE4F72B}"/>
              </a:ext>
            </a:extLst>
          </p:cNvPr>
          <p:cNvSpPr/>
          <p:nvPr/>
        </p:nvSpPr>
        <p:spPr bwMode="gray">
          <a:xfrm>
            <a:off x="689317" y="979885"/>
            <a:ext cx="8776982" cy="576751"/>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mj-lt"/>
                <a:ea typeface="Meiryo UI" panose="020B0604030504040204" pitchFamily="50" charset="-128"/>
              </a:rPr>
              <a:t>Sample of Error Handling</a:t>
            </a:r>
            <a:endParaRPr lang="en-US" altLang="ja-JP" sz="2800" b="1" kern="0" dirty="0">
              <a:solidFill>
                <a:schemeClr val="bg1"/>
              </a:solidFill>
              <a:latin typeface="+mj-lt"/>
              <a:ea typeface="Meiryo UI" panose="020B0604030504040204" pitchFamily="50" charset="-128"/>
            </a:endParaRPr>
          </a:p>
        </p:txBody>
      </p:sp>
      <p:sp>
        <p:nvSpPr>
          <p:cNvPr id="9" name="正方形/長方形 8"/>
          <p:cNvSpPr/>
          <p:nvPr/>
        </p:nvSpPr>
        <p:spPr>
          <a:xfrm>
            <a:off x="699980" y="2360997"/>
            <a:ext cx="2179458" cy="307777"/>
          </a:xfrm>
          <a:prstGeom prst="rect">
            <a:avLst/>
          </a:prstGeom>
          <a:ln>
            <a:solidFill>
              <a:schemeClr val="tx1"/>
            </a:solidFill>
          </a:ln>
        </p:spPr>
        <p:txBody>
          <a:bodyPr wrap="square">
            <a:spAutoFit/>
          </a:bodyPr>
          <a:lstStyle/>
          <a:p>
            <a:pPr algn="l"/>
            <a:r>
              <a:rPr lang="en-PH" altLang="ja-JP" b="1" dirty="0" smtClean="0">
                <a:latin typeface="+mj-lt"/>
              </a:rPr>
              <a:t>Example Description</a:t>
            </a:r>
            <a:endParaRPr lang="ja-JP" altLang="en-US" b="1" dirty="0">
              <a:latin typeface="+mj-lt"/>
            </a:endParaRPr>
          </a:p>
        </p:txBody>
      </p:sp>
      <p:sp>
        <p:nvSpPr>
          <p:cNvPr id="10" name="正方形/長方形 9">
            <a:extLst>
              <a:ext uri="{FF2B5EF4-FFF2-40B4-BE49-F238E27FC236}">
                <a16:creationId xmlns="" xmlns:a16="http://schemas.microsoft.com/office/drawing/2014/main" id="{150844AD-4FE2-4A52-A4A3-AA78CAEC4A85}"/>
              </a:ext>
            </a:extLst>
          </p:cNvPr>
          <p:cNvSpPr/>
          <p:nvPr/>
        </p:nvSpPr>
        <p:spPr bwMode="gray">
          <a:xfrm>
            <a:off x="689317" y="2669633"/>
            <a:ext cx="8776982" cy="3815573"/>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dirty="0">
                <a:latin typeface="+mj-lt"/>
              </a:rPr>
              <a:t> tasks:</a:t>
            </a:r>
          </a:p>
          <a:p>
            <a:pPr algn="l"/>
            <a:r>
              <a:rPr lang="en-US" altLang="ja-JP" dirty="0">
                <a:latin typeface="+mj-lt"/>
              </a:rPr>
              <a:t> - name: Attempt and graceful roll back demo</a:t>
            </a:r>
          </a:p>
          <a:p>
            <a:pPr algn="l"/>
            <a:r>
              <a:rPr lang="en-US" altLang="ja-JP" dirty="0">
                <a:latin typeface="+mj-lt"/>
              </a:rPr>
              <a:t>   block:</a:t>
            </a:r>
          </a:p>
          <a:p>
            <a:pPr algn="l"/>
            <a:r>
              <a:rPr lang="en-US" altLang="ja-JP" dirty="0">
                <a:latin typeface="+mj-lt"/>
              </a:rPr>
              <a:t>     - debug:</a:t>
            </a:r>
          </a:p>
          <a:p>
            <a:pPr algn="l"/>
            <a:r>
              <a:rPr lang="en-US" altLang="ja-JP" dirty="0">
                <a:latin typeface="+mj-lt"/>
              </a:rPr>
              <a:t>         </a:t>
            </a:r>
            <a:r>
              <a:rPr lang="en-US" altLang="ja-JP" dirty="0" err="1">
                <a:latin typeface="+mj-lt"/>
              </a:rPr>
              <a:t>msg</a:t>
            </a:r>
            <a:r>
              <a:rPr lang="en-US" altLang="ja-JP" dirty="0">
                <a:latin typeface="+mj-lt"/>
              </a:rPr>
              <a:t>: 'I execute normally'</a:t>
            </a:r>
          </a:p>
          <a:p>
            <a:pPr algn="l"/>
            <a:r>
              <a:rPr lang="en-US" altLang="ja-JP" dirty="0">
                <a:latin typeface="+mj-lt"/>
              </a:rPr>
              <a:t>     - command: /bin/false</a:t>
            </a:r>
          </a:p>
          <a:p>
            <a:pPr algn="l"/>
            <a:r>
              <a:rPr lang="en-US" altLang="ja-JP" dirty="0">
                <a:latin typeface="+mj-lt"/>
              </a:rPr>
              <a:t>     - debug:</a:t>
            </a:r>
          </a:p>
          <a:p>
            <a:pPr algn="l"/>
            <a:r>
              <a:rPr lang="en-US" altLang="ja-JP" dirty="0">
                <a:latin typeface="+mj-lt"/>
              </a:rPr>
              <a:t>         </a:t>
            </a:r>
            <a:r>
              <a:rPr lang="en-US" altLang="ja-JP" dirty="0" err="1">
                <a:latin typeface="+mj-lt"/>
              </a:rPr>
              <a:t>msg</a:t>
            </a:r>
            <a:r>
              <a:rPr lang="en-US" altLang="ja-JP" dirty="0">
                <a:latin typeface="+mj-lt"/>
              </a:rPr>
              <a:t>: 'I never execute, due to the above task failing'</a:t>
            </a:r>
          </a:p>
          <a:p>
            <a:pPr algn="l"/>
            <a:r>
              <a:rPr lang="en-US" altLang="ja-JP" dirty="0">
                <a:latin typeface="+mj-lt"/>
              </a:rPr>
              <a:t>   </a:t>
            </a:r>
            <a:r>
              <a:rPr lang="en-US" altLang="ja-JP" b="1" dirty="0">
                <a:solidFill>
                  <a:srgbClr val="FF0D0D"/>
                </a:solidFill>
                <a:latin typeface="+mj-lt"/>
              </a:rPr>
              <a:t>rescue</a:t>
            </a:r>
            <a:r>
              <a:rPr lang="en-US" altLang="ja-JP" dirty="0">
                <a:latin typeface="+mj-lt"/>
              </a:rPr>
              <a:t>:</a:t>
            </a:r>
          </a:p>
          <a:p>
            <a:pPr algn="l"/>
            <a:r>
              <a:rPr lang="en-US" altLang="ja-JP" dirty="0">
                <a:latin typeface="+mj-lt"/>
              </a:rPr>
              <a:t>     - debug:</a:t>
            </a:r>
          </a:p>
          <a:p>
            <a:pPr algn="l"/>
            <a:r>
              <a:rPr lang="en-US" altLang="ja-JP" dirty="0">
                <a:latin typeface="+mj-lt"/>
              </a:rPr>
              <a:t>         </a:t>
            </a:r>
            <a:r>
              <a:rPr lang="en-US" altLang="ja-JP" dirty="0" err="1">
                <a:latin typeface="+mj-lt"/>
              </a:rPr>
              <a:t>msg</a:t>
            </a:r>
            <a:r>
              <a:rPr lang="en-US" altLang="ja-JP" dirty="0">
                <a:latin typeface="+mj-lt"/>
              </a:rPr>
              <a:t>: 'I caught an error'</a:t>
            </a:r>
          </a:p>
          <a:p>
            <a:pPr algn="l"/>
            <a:r>
              <a:rPr lang="en-US" altLang="ja-JP" dirty="0">
                <a:latin typeface="+mj-lt"/>
              </a:rPr>
              <a:t>     - command: /bin/false</a:t>
            </a:r>
          </a:p>
          <a:p>
            <a:pPr algn="l"/>
            <a:r>
              <a:rPr lang="en-US" altLang="ja-JP" dirty="0">
                <a:latin typeface="+mj-lt"/>
              </a:rPr>
              <a:t>     - debug:</a:t>
            </a:r>
          </a:p>
          <a:p>
            <a:pPr algn="l"/>
            <a:r>
              <a:rPr lang="en-US" altLang="ja-JP" dirty="0">
                <a:latin typeface="+mj-lt"/>
              </a:rPr>
              <a:t>         </a:t>
            </a:r>
            <a:r>
              <a:rPr lang="en-US" altLang="ja-JP" dirty="0" err="1">
                <a:latin typeface="+mj-lt"/>
              </a:rPr>
              <a:t>msg</a:t>
            </a:r>
            <a:r>
              <a:rPr lang="en-US" altLang="ja-JP" dirty="0">
                <a:latin typeface="+mj-lt"/>
              </a:rPr>
              <a:t>: 'I also never execute :-('</a:t>
            </a:r>
          </a:p>
          <a:p>
            <a:pPr algn="l"/>
            <a:r>
              <a:rPr lang="en-US" altLang="ja-JP" dirty="0">
                <a:latin typeface="+mj-lt"/>
              </a:rPr>
              <a:t>   </a:t>
            </a:r>
            <a:r>
              <a:rPr lang="en-US" altLang="ja-JP" b="1" dirty="0">
                <a:solidFill>
                  <a:srgbClr val="FF0D0D"/>
                </a:solidFill>
                <a:latin typeface="+mj-lt"/>
              </a:rPr>
              <a:t>always</a:t>
            </a:r>
            <a:r>
              <a:rPr lang="en-US" altLang="ja-JP" dirty="0">
                <a:latin typeface="+mj-lt"/>
              </a:rPr>
              <a:t>:</a:t>
            </a:r>
          </a:p>
          <a:p>
            <a:pPr algn="l"/>
            <a:r>
              <a:rPr lang="en-US" altLang="ja-JP" dirty="0">
                <a:latin typeface="+mj-lt"/>
              </a:rPr>
              <a:t>     - debug:</a:t>
            </a:r>
          </a:p>
          <a:p>
            <a:pPr algn="l"/>
            <a:r>
              <a:rPr lang="en-US" altLang="ja-JP" dirty="0">
                <a:latin typeface="+mj-lt"/>
              </a:rPr>
              <a:t>         </a:t>
            </a:r>
            <a:r>
              <a:rPr lang="en-US" altLang="ja-JP" dirty="0" err="1">
                <a:latin typeface="+mj-lt"/>
              </a:rPr>
              <a:t>msg</a:t>
            </a:r>
            <a:r>
              <a:rPr lang="en-US" altLang="ja-JP" dirty="0">
                <a:latin typeface="+mj-lt"/>
              </a:rPr>
              <a:t>: "This always executes"</a:t>
            </a:r>
          </a:p>
        </p:txBody>
      </p:sp>
      <p:sp>
        <p:nvSpPr>
          <p:cNvPr id="17"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Basics in Writing Various Files</a:t>
            </a:r>
          </a:p>
        </p:txBody>
      </p:sp>
      <p:sp>
        <p:nvSpPr>
          <p:cNvPr id="7" name="スライド番号プレースホルダー 6"/>
          <p:cNvSpPr>
            <a:spLocks noGrp="1"/>
          </p:cNvSpPr>
          <p:nvPr>
            <p:ph type="sldNum" sz="quarter" idx="10"/>
          </p:nvPr>
        </p:nvSpPr>
        <p:spPr/>
        <p:txBody>
          <a:bodyPr/>
          <a:lstStyle/>
          <a:p>
            <a:r>
              <a:rPr lang="en-US" altLang="ja-JP" smtClean="0"/>
              <a:t>PAGE    </a:t>
            </a:r>
            <a:fld id="{08DF107D-060D-43D3-997D-8A34C269D30F}" type="slidenum">
              <a:rPr lang="en-US" altLang="ja-JP" smtClean="0"/>
              <a:pPr/>
              <a:t>68</a:t>
            </a:fld>
            <a:endParaRPr lang="en-US" altLang="ja-JP" dirty="0"/>
          </a:p>
        </p:txBody>
      </p:sp>
    </p:spTree>
    <p:extLst>
      <p:ext uri="{BB962C8B-B14F-4D97-AF65-F5344CB8AC3E}">
        <p14:creationId xmlns:p14="http://schemas.microsoft.com/office/powerpoint/2010/main" val="31268575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PH" altLang="ja-JP" dirty="0" smtClean="0">
                <a:latin typeface="+mj-lt"/>
              </a:rPr>
              <a:t>Auto-deployment</a:t>
            </a:r>
            <a:endParaRPr kumimoji="1" lang="ja-JP" altLang="en-US" dirty="0">
              <a:latin typeface="+mj-lt"/>
            </a:endParaRPr>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b="1" dirty="0">
                <a:latin typeface="+mj-lt"/>
                <a:ea typeface="Meiryo UI" panose="020B0604030504040204" pitchFamily="50" charset="-128"/>
                <a:cs typeface="Meiryo UI" panose="020B0604030504040204" pitchFamily="50" charset="-128"/>
              </a:rPr>
              <a:t>Auto-deployment: Definition</a:t>
            </a:r>
            <a:endParaRPr lang="ja-JP" altLang="en-US" sz="1800" b="1" dirty="0">
              <a:latin typeface="+mj-lt"/>
              <a:ea typeface="Meiryo UI" panose="020B0604030504040204" pitchFamily="50" charset="-128"/>
              <a:cs typeface="Meiryo UI" panose="020B0604030504040204" pitchFamily="50" charset="-128"/>
            </a:endParaRPr>
          </a:p>
        </p:txBody>
      </p:sp>
      <p:sp>
        <p:nvSpPr>
          <p:cNvPr id="4" name="正方形/長方形 3"/>
          <p:cNvSpPr/>
          <p:nvPr/>
        </p:nvSpPr>
        <p:spPr>
          <a:xfrm>
            <a:off x="170935" y="1166662"/>
            <a:ext cx="9295364" cy="4339650"/>
          </a:xfrm>
          <a:prstGeom prst="rect">
            <a:avLst/>
          </a:prstGeom>
        </p:spPr>
        <p:txBody>
          <a:bodyPr wrap="square">
            <a:spAutoFit/>
          </a:bodyPr>
          <a:lstStyle/>
          <a:p>
            <a:pPr algn="l"/>
            <a:r>
              <a:rPr lang="en-US" altLang="ja-JP" sz="2400" dirty="0" smtClean="0">
                <a:latin typeface="+mj-lt"/>
                <a:ea typeface="Meiryo UI" panose="020B0604030504040204" pitchFamily="50" charset="-128"/>
                <a:cs typeface="Meiryo UI" panose="020B0604030504040204" pitchFamily="50" charset="-128"/>
              </a:rPr>
              <a:t>Is to automatically deploy Application </a:t>
            </a:r>
            <a:r>
              <a:rPr lang="en-US" altLang="ja-JP" sz="2400" dirty="0" smtClean="0">
                <a:latin typeface="+mj-lt"/>
                <a:ea typeface="Meiryo UI" panose="020B0604030504040204" pitchFamily="50" charset="-128"/>
                <a:cs typeface="Meiryo UI" panose="020B0604030504040204" pitchFamily="50" charset="-128"/>
              </a:rPr>
              <a:t>assets that are being developed/have been </a:t>
            </a:r>
            <a:r>
              <a:rPr lang="en-US" altLang="ja-JP" sz="2400" dirty="0" smtClean="0">
                <a:latin typeface="+mj-lt"/>
                <a:ea typeface="Meiryo UI" panose="020B0604030504040204" pitchFamily="50" charset="-128"/>
                <a:cs typeface="Meiryo UI" panose="020B0604030504040204" pitchFamily="50" charset="-128"/>
              </a:rPr>
              <a:t>developed.</a:t>
            </a:r>
            <a:endParaRPr lang="ja-JP" altLang="en-US" sz="2400" dirty="0">
              <a:latin typeface="+mj-lt"/>
              <a:ea typeface="Meiryo UI" panose="020B0604030504040204" pitchFamily="50" charset="-128"/>
              <a:cs typeface="Meiryo UI" panose="020B0604030504040204" pitchFamily="50" charset="-128"/>
            </a:endParaRPr>
          </a:p>
          <a:p>
            <a:pPr algn="l"/>
            <a:endParaRPr lang="ja-JP" altLang="en-US" sz="1800" dirty="0">
              <a:latin typeface="+mj-lt"/>
              <a:ea typeface="Meiryo UI" panose="020B0604030504040204" pitchFamily="50" charset="-128"/>
              <a:cs typeface="Meiryo UI" panose="020B0604030504040204" pitchFamily="50" charset="-128"/>
            </a:endParaRPr>
          </a:p>
          <a:p>
            <a:pPr algn="l"/>
            <a:r>
              <a:rPr lang="en-US" altLang="ja-JP" sz="2400" dirty="0" smtClean="0">
                <a:latin typeface="+mj-lt"/>
                <a:ea typeface="Meiryo UI" panose="020B0604030504040204" pitchFamily="50" charset="-128"/>
                <a:cs typeface="Meiryo UI" panose="020B0604030504040204" pitchFamily="50" charset="-128"/>
              </a:rPr>
              <a:t>For example:</a:t>
            </a:r>
            <a:endParaRPr lang="ja-JP" altLang="en-US" sz="2400" dirty="0">
              <a:latin typeface="+mj-lt"/>
              <a:ea typeface="Meiryo UI" panose="020B0604030504040204" pitchFamily="50" charset="-128"/>
              <a:cs typeface="Meiryo UI" panose="020B0604030504040204" pitchFamily="50" charset="-128"/>
            </a:endParaRPr>
          </a:p>
          <a:p>
            <a:pPr marL="365125" indent="-195263" algn="l">
              <a:buFont typeface="Arial" panose="020B0604020202020204" pitchFamily="34" charset="0"/>
              <a:buChar char="•"/>
            </a:pPr>
            <a:r>
              <a:rPr lang="en-US" altLang="ja-JP" sz="1800" dirty="0" smtClean="0">
                <a:latin typeface="+mj-lt"/>
                <a:ea typeface="Meiryo UI" panose="020B0604030504040204" pitchFamily="50" charset="-128"/>
                <a:cs typeface="Meiryo UI" panose="020B0604030504040204" pitchFamily="50" charset="-128"/>
              </a:rPr>
              <a:t>Deploying application assets </a:t>
            </a:r>
            <a:r>
              <a:rPr lang="en-US" altLang="ja-JP" sz="1800" dirty="0" smtClean="0">
                <a:latin typeface="+mj-lt"/>
                <a:ea typeface="Meiryo UI" panose="020B0604030504040204" pitchFamily="50" charset="-128"/>
                <a:cs typeface="Meiryo UI" panose="020B0604030504040204" pitchFamily="50" charset="-128"/>
              </a:rPr>
              <a:t>to </a:t>
            </a:r>
            <a:r>
              <a:rPr lang="en-US" altLang="ja-JP" sz="1800" dirty="0" smtClean="0">
                <a:latin typeface="+mj-lt"/>
                <a:ea typeface="Meiryo UI" panose="020B0604030504040204" pitchFamily="50" charset="-128"/>
                <a:cs typeface="Meiryo UI" panose="020B0604030504040204" pitchFamily="50" charset="-128"/>
              </a:rPr>
              <a:t>the test environment for integration testing.</a:t>
            </a:r>
            <a:endParaRPr lang="ja-JP" altLang="en-US" sz="1800" dirty="0">
              <a:latin typeface="+mj-lt"/>
              <a:ea typeface="Meiryo UI" panose="020B0604030504040204" pitchFamily="50" charset="-128"/>
              <a:cs typeface="Meiryo UI" panose="020B0604030504040204" pitchFamily="50" charset="-128"/>
            </a:endParaRPr>
          </a:p>
          <a:p>
            <a:pPr marL="365125" indent="-195263" algn="l">
              <a:buFont typeface="Arial" panose="020B0604020202020204" pitchFamily="34" charset="0"/>
              <a:buChar char="•"/>
            </a:pPr>
            <a:r>
              <a:rPr lang="en-US" altLang="ja-JP" sz="1800" dirty="0" smtClean="0">
                <a:latin typeface="+mj-lt"/>
                <a:ea typeface="Meiryo UI" panose="020B0604030504040204" pitchFamily="50" charset="-128"/>
                <a:cs typeface="Meiryo UI" panose="020B0604030504040204" pitchFamily="50" charset="-128"/>
              </a:rPr>
              <a:t>Deploying application assets </a:t>
            </a:r>
            <a:r>
              <a:rPr lang="en-US" altLang="ja-JP" sz="1800" dirty="0" smtClean="0">
                <a:latin typeface="+mj-lt"/>
                <a:ea typeface="Meiryo UI" panose="020B0604030504040204" pitchFamily="50" charset="-128"/>
                <a:cs typeface="Meiryo UI" panose="020B0604030504040204" pitchFamily="50" charset="-128"/>
              </a:rPr>
              <a:t>to </a:t>
            </a:r>
            <a:r>
              <a:rPr lang="en-US" altLang="ja-JP" sz="1800" dirty="0" smtClean="0">
                <a:latin typeface="+mj-lt"/>
                <a:ea typeface="Meiryo UI" panose="020B0604030504040204" pitchFamily="50" charset="-128"/>
                <a:cs typeface="Meiryo UI" panose="020B0604030504040204" pitchFamily="50" charset="-128"/>
              </a:rPr>
              <a:t>the staging environment for non-functional testing </a:t>
            </a:r>
            <a:r>
              <a:rPr lang="en-US" altLang="ja-JP" sz="1800" dirty="0" smtClean="0">
                <a:latin typeface="+mj-lt"/>
                <a:ea typeface="Meiryo UI" panose="020B0604030504040204" pitchFamily="50" charset="-128"/>
                <a:cs typeface="Meiryo UI" panose="020B0604030504040204" pitchFamily="50" charset="-128"/>
              </a:rPr>
              <a:t/>
            </a:r>
            <a:br>
              <a:rPr lang="en-US" altLang="ja-JP" sz="1800" dirty="0" smtClean="0">
                <a:latin typeface="+mj-lt"/>
                <a:ea typeface="Meiryo UI" panose="020B0604030504040204" pitchFamily="50" charset="-128"/>
                <a:cs typeface="Meiryo UI" panose="020B0604030504040204" pitchFamily="50" charset="-128"/>
              </a:rPr>
            </a:br>
            <a:r>
              <a:rPr lang="en-US" altLang="ja-JP" sz="1800" dirty="0" smtClean="0">
                <a:latin typeface="+mj-lt"/>
                <a:ea typeface="Meiryo UI" panose="020B0604030504040204" pitchFamily="50" charset="-128"/>
                <a:cs typeface="Meiryo UI" panose="020B0604030504040204" pitchFamily="50" charset="-128"/>
              </a:rPr>
              <a:t>(</a:t>
            </a:r>
            <a:r>
              <a:rPr lang="en-US" altLang="ja-JP" sz="1800" dirty="0" smtClean="0">
                <a:latin typeface="+mj-lt"/>
                <a:ea typeface="Meiryo UI" panose="020B0604030504040204" pitchFamily="50" charset="-128"/>
                <a:cs typeface="Meiryo UI" panose="020B0604030504040204" pitchFamily="50" charset="-128"/>
              </a:rPr>
              <a:t>such as load test, security test).</a:t>
            </a:r>
            <a:endParaRPr lang="ja-JP" altLang="en-US" sz="1800" dirty="0">
              <a:latin typeface="+mj-lt"/>
              <a:ea typeface="Meiryo UI" panose="020B0604030504040204" pitchFamily="50" charset="-128"/>
              <a:cs typeface="Meiryo UI" panose="020B0604030504040204" pitchFamily="50" charset="-128"/>
            </a:endParaRPr>
          </a:p>
          <a:p>
            <a:pPr marL="365125" indent="-195263" algn="l">
              <a:buFont typeface="Arial" panose="020B0604020202020204" pitchFamily="34" charset="0"/>
              <a:buChar char="•"/>
            </a:pPr>
            <a:r>
              <a:rPr lang="en-US" altLang="ja-JP" sz="1800" dirty="0" smtClean="0">
                <a:latin typeface="+mj-lt"/>
                <a:ea typeface="Meiryo UI" panose="020B0604030504040204" pitchFamily="50" charset="-128"/>
                <a:cs typeface="Meiryo UI" panose="020B0604030504040204" pitchFamily="50" charset="-128"/>
              </a:rPr>
              <a:t>Deploying developed assets to the customer environment for acceptance testing.</a:t>
            </a:r>
            <a:endParaRPr lang="ja-JP" altLang="en-US" sz="1800" dirty="0">
              <a:latin typeface="+mj-lt"/>
              <a:ea typeface="Meiryo UI" panose="020B0604030504040204" pitchFamily="50" charset="-128"/>
              <a:cs typeface="Meiryo UI" panose="020B0604030504040204" pitchFamily="50" charset="-128"/>
            </a:endParaRPr>
          </a:p>
          <a:p>
            <a:pPr marL="365125" indent="-195263" algn="l">
              <a:buFont typeface="Arial" panose="020B0604020202020204" pitchFamily="34" charset="0"/>
              <a:buChar char="•"/>
            </a:pPr>
            <a:r>
              <a:rPr lang="en-US" altLang="ja-JP" sz="1800" dirty="0" smtClean="0">
                <a:latin typeface="+mj-lt"/>
                <a:ea typeface="Meiryo UI" panose="020B0604030504040204" pitchFamily="50" charset="-128"/>
                <a:cs typeface="Meiryo UI" panose="020B0604030504040204" pitchFamily="50" charset="-128"/>
              </a:rPr>
              <a:t>Deploying final assets to the production environment.</a:t>
            </a:r>
            <a:endParaRPr lang="ja-JP" altLang="en-US" sz="1800" dirty="0">
              <a:latin typeface="+mj-lt"/>
              <a:ea typeface="Meiryo UI" panose="020B0604030504040204" pitchFamily="50" charset="-128"/>
              <a:cs typeface="Meiryo UI" panose="020B0604030504040204" pitchFamily="50" charset="-128"/>
            </a:endParaRPr>
          </a:p>
          <a:p>
            <a:pPr algn="l"/>
            <a:endParaRPr lang="ja-JP" altLang="en-US" sz="2400" dirty="0">
              <a:latin typeface="+mj-lt"/>
              <a:ea typeface="Meiryo UI" panose="020B0604030504040204" pitchFamily="50" charset="-128"/>
              <a:cs typeface="Meiryo UI" panose="020B0604030504040204" pitchFamily="50" charset="-128"/>
            </a:endParaRPr>
          </a:p>
          <a:p>
            <a:pPr algn="l"/>
            <a:r>
              <a:rPr lang="en-US" altLang="ja-JP" sz="2400" dirty="0" smtClean="0">
                <a:latin typeface="+mj-lt"/>
                <a:ea typeface="Meiryo UI" panose="020B0604030504040204" pitchFamily="50" charset="-128"/>
                <a:cs typeface="Meiryo UI" panose="020B0604030504040204" pitchFamily="50" charset="-128"/>
              </a:rPr>
              <a:t>By automating these tasks, you can enjoy merits such as deploying “many times during development” effectively, deploying “developed assets immediately” and removing dependencies.</a:t>
            </a:r>
            <a:endParaRPr lang="ja-JP" altLang="en-US" sz="2400" dirty="0">
              <a:latin typeface="+mj-lt"/>
              <a:ea typeface="Meiryo UI" panose="020B0604030504040204" pitchFamily="50" charset="-128"/>
              <a:cs typeface="Meiryo UI" panose="020B0604030504040204" pitchFamily="50" charset="-128"/>
            </a:endParaRPr>
          </a:p>
        </p:txBody>
      </p:sp>
      <p:sp>
        <p:nvSpPr>
          <p:cNvPr id="8" name="スライド番号プレースホルダー 7"/>
          <p:cNvSpPr>
            <a:spLocks noGrp="1"/>
          </p:cNvSpPr>
          <p:nvPr>
            <p:ph type="sldNum" sz="quarter" idx="10"/>
          </p:nvPr>
        </p:nvSpPr>
        <p:spPr/>
        <p:txBody>
          <a:bodyPr/>
          <a:lstStyle/>
          <a:p>
            <a:r>
              <a:rPr lang="en-US" altLang="ja-JP" smtClean="0">
                <a:latin typeface="+mj-lt"/>
              </a:rPr>
              <a:t>PAGE    </a:t>
            </a:r>
            <a:fld id="{08DF107D-060D-43D3-997D-8A34C269D30F}" type="slidenum">
              <a:rPr lang="en-US" altLang="ja-JP" smtClean="0">
                <a:latin typeface="+mj-lt"/>
              </a:rPr>
              <a:pPr/>
              <a:t>6</a:t>
            </a:fld>
            <a:endParaRPr lang="en-US" altLang="ja-JP" dirty="0">
              <a:latin typeface="+mj-lt"/>
            </a:endParaRPr>
          </a:p>
        </p:txBody>
      </p:sp>
    </p:spTree>
    <p:extLst>
      <p:ext uri="{BB962C8B-B14F-4D97-AF65-F5344CB8AC3E}">
        <p14:creationId xmlns:p14="http://schemas.microsoft.com/office/powerpoint/2010/main" val="80030714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Playbook: Control Statement</a:t>
            </a:r>
            <a:endParaRPr lang="ja-JP" altLang="en-US" dirty="0"/>
          </a:p>
        </p:txBody>
      </p:sp>
      <p:sp>
        <p:nvSpPr>
          <p:cNvPr id="11" name="正方形/長方形 10">
            <a:extLst>
              <a:ext uri="{FF2B5EF4-FFF2-40B4-BE49-F238E27FC236}">
                <a16:creationId xmlns="" xmlns:a16="http://schemas.microsoft.com/office/drawing/2014/main" id="{150844AD-4FE2-4A52-A4A3-AA78CAEC4A85}"/>
              </a:ext>
            </a:extLst>
          </p:cNvPr>
          <p:cNvSpPr/>
          <p:nvPr/>
        </p:nvSpPr>
        <p:spPr bwMode="gray">
          <a:xfrm>
            <a:off x="170935" y="1556639"/>
            <a:ext cx="9295363" cy="1031816"/>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smtClean="0">
                <a:latin typeface="+mj-lt"/>
              </a:rPr>
              <a:t>\# expresses a comment.</a:t>
            </a:r>
            <a:endParaRPr lang="ja-JP" altLang="en-US" sz="1800" dirty="0">
              <a:latin typeface="+mj-lt"/>
            </a:endParaRPr>
          </a:p>
          <a:p>
            <a:pPr algn="l"/>
            <a:endParaRPr lang="ja-JP" altLang="en-US" sz="1800" dirty="0">
              <a:latin typeface="+mj-lt"/>
            </a:endParaRPr>
          </a:p>
          <a:p>
            <a:pPr algn="l"/>
            <a:r>
              <a:rPr lang="en-US" altLang="ja-JP" sz="1800" dirty="0" smtClean="0">
                <a:latin typeface="+mj-lt"/>
              </a:rPr>
              <a:t>Comments are from \# to the end of the line.</a:t>
            </a:r>
            <a:endParaRPr lang="ja-JP" altLang="en-US" sz="1800" dirty="0">
              <a:latin typeface="+mj-lt"/>
            </a:endParaRPr>
          </a:p>
        </p:txBody>
      </p:sp>
      <p:sp>
        <p:nvSpPr>
          <p:cNvPr id="16" name="正方形/長方形 15">
            <a:extLst>
              <a:ext uri="{FF2B5EF4-FFF2-40B4-BE49-F238E27FC236}">
                <a16:creationId xmlns="" xmlns:a16="http://schemas.microsoft.com/office/drawing/2014/main" id="{9B8EAA3B-8777-43E7-9A7C-EB659CE4F72B}"/>
              </a:ext>
            </a:extLst>
          </p:cNvPr>
          <p:cNvSpPr/>
          <p:nvPr/>
        </p:nvSpPr>
        <p:spPr bwMode="gray">
          <a:xfrm>
            <a:off x="170935" y="979885"/>
            <a:ext cx="9295364" cy="576751"/>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mj-lt"/>
                <a:ea typeface="Meiryo UI" panose="020B0604030504040204" pitchFamily="50" charset="-128"/>
              </a:rPr>
              <a:t>Comment</a:t>
            </a:r>
            <a:endParaRPr lang="ja-JP" altLang="en-US" sz="2800" b="1" kern="0" dirty="0">
              <a:solidFill>
                <a:schemeClr val="bg1"/>
              </a:solidFill>
              <a:latin typeface="+mj-lt"/>
              <a:ea typeface="Meiryo UI" panose="020B0604030504040204" pitchFamily="50" charset="-128"/>
            </a:endParaRPr>
          </a:p>
        </p:txBody>
      </p:sp>
      <p:sp>
        <p:nvSpPr>
          <p:cNvPr id="9" name="正方形/長方形 8"/>
          <p:cNvSpPr/>
          <p:nvPr/>
        </p:nvSpPr>
        <p:spPr>
          <a:xfrm>
            <a:off x="689314" y="2819808"/>
            <a:ext cx="2179458" cy="307777"/>
          </a:xfrm>
          <a:prstGeom prst="rect">
            <a:avLst/>
          </a:prstGeom>
          <a:ln>
            <a:solidFill>
              <a:schemeClr val="tx1"/>
            </a:solidFill>
          </a:ln>
        </p:spPr>
        <p:txBody>
          <a:bodyPr wrap="square">
            <a:spAutoFit/>
          </a:bodyPr>
          <a:lstStyle/>
          <a:p>
            <a:pPr algn="l"/>
            <a:r>
              <a:rPr lang="en-PH" altLang="ja-JP" b="1" dirty="0" smtClean="0">
                <a:latin typeface="+mj-lt"/>
              </a:rPr>
              <a:t>Example Description</a:t>
            </a:r>
            <a:endParaRPr lang="ja-JP" altLang="en-US" b="1" dirty="0">
              <a:latin typeface="+mj-lt"/>
            </a:endParaRPr>
          </a:p>
        </p:txBody>
      </p:sp>
      <p:sp>
        <p:nvSpPr>
          <p:cNvPr id="10" name="正方形/長方形 9">
            <a:extLst>
              <a:ext uri="{FF2B5EF4-FFF2-40B4-BE49-F238E27FC236}">
                <a16:creationId xmlns="" xmlns:a16="http://schemas.microsoft.com/office/drawing/2014/main" id="{150844AD-4FE2-4A52-A4A3-AA78CAEC4A85}"/>
              </a:ext>
            </a:extLst>
          </p:cNvPr>
          <p:cNvSpPr/>
          <p:nvPr/>
        </p:nvSpPr>
        <p:spPr bwMode="gray">
          <a:xfrm>
            <a:off x="689314" y="3127585"/>
            <a:ext cx="8776983" cy="1360003"/>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dirty="0">
                <a:latin typeface="+mj-lt"/>
              </a:rPr>
              <a:t># </a:t>
            </a:r>
            <a:r>
              <a:rPr lang="en-US" altLang="ja-JP" dirty="0" smtClean="0">
                <a:latin typeface="+mj-lt"/>
              </a:rPr>
              <a:t>This is a comment</a:t>
            </a:r>
            <a:endParaRPr lang="ja-JP" altLang="en-US" dirty="0">
              <a:latin typeface="+mj-lt"/>
            </a:endParaRPr>
          </a:p>
          <a:p>
            <a:pPr algn="l"/>
            <a:r>
              <a:rPr lang="en-US" altLang="ja-JP" dirty="0">
                <a:latin typeface="+mj-lt"/>
              </a:rPr>
              <a:t>- hosts: </a:t>
            </a:r>
            <a:r>
              <a:rPr lang="en-US" altLang="ja-JP" dirty="0" err="1">
                <a:latin typeface="+mj-lt"/>
              </a:rPr>
              <a:t>hoge</a:t>
            </a:r>
            <a:r>
              <a:rPr lang="en-US" altLang="ja-JP" dirty="0">
                <a:latin typeface="+mj-lt"/>
              </a:rPr>
              <a:t> # </a:t>
            </a:r>
            <a:r>
              <a:rPr lang="en-US" altLang="ja-JP" dirty="0" err="1" smtClean="0">
                <a:latin typeface="+mj-lt"/>
              </a:rPr>
              <a:t>hoge</a:t>
            </a:r>
            <a:r>
              <a:rPr lang="en-US" altLang="ja-JP" dirty="0" smtClean="0">
                <a:latin typeface="+mj-lt"/>
              </a:rPr>
              <a:t> server (comment)</a:t>
            </a:r>
            <a:endParaRPr lang="en-US" altLang="ja-JP" dirty="0">
              <a:latin typeface="+mj-lt"/>
            </a:endParaRPr>
          </a:p>
        </p:txBody>
      </p:sp>
      <p:sp>
        <p:nvSpPr>
          <p:cNvPr id="13"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Basics in Writing Various Files</a:t>
            </a:r>
          </a:p>
        </p:txBody>
      </p:sp>
      <p:sp>
        <p:nvSpPr>
          <p:cNvPr id="7" name="スライド番号プレースホルダー 6"/>
          <p:cNvSpPr>
            <a:spLocks noGrp="1"/>
          </p:cNvSpPr>
          <p:nvPr>
            <p:ph type="sldNum" sz="quarter" idx="10"/>
          </p:nvPr>
        </p:nvSpPr>
        <p:spPr/>
        <p:txBody>
          <a:bodyPr/>
          <a:lstStyle/>
          <a:p>
            <a:r>
              <a:rPr lang="en-US" altLang="ja-JP" smtClean="0"/>
              <a:t>PAGE    </a:t>
            </a:r>
            <a:fld id="{08DF107D-060D-43D3-997D-8A34C269D30F}" type="slidenum">
              <a:rPr lang="en-US" altLang="ja-JP" smtClean="0"/>
              <a:pPr/>
              <a:t>69</a:t>
            </a:fld>
            <a:endParaRPr lang="en-US" altLang="ja-JP" dirty="0"/>
          </a:p>
        </p:txBody>
      </p:sp>
    </p:spTree>
    <p:extLst>
      <p:ext uri="{BB962C8B-B14F-4D97-AF65-F5344CB8AC3E}">
        <p14:creationId xmlns:p14="http://schemas.microsoft.com/office/powerpoint/2010/main" val="224817901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Role: Important</a:t>
            </a:r>
            <a:endParaRPr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Basics in Writing Various Files</a:t>
            </a:r>
          </a:p>
        </p:txBody>
      </p:sp>
      <p:sp>
        <p:nvSpPr>
          <p:cNvPr id="11" name="正方形/長方形 10">
            <a:extLst>
              <a:ext uri="{FF2B5EF4-FFF2-40B4-BE49-F238E27FC236}">
                <a16:creationId xmlns="" xmlns:a16="http://schemas.microsoft.com/office/drawing/2014/main" id="{150844AD-4FE2-4A52-A4A3-AA78CAEC4A85}"/>
              </a:ext>
            </a:extLst>
          </p:cNvPr>
          <p:cNvSpPr/>
          <p:nvPr/>
        </p:nvSpPr>
        <p:spPr bwMode="gray">
          <a:xfrm>
            <a:off x="170935" y="1556638"/>
            <a:ext cx="5399871" cy="4444841"/>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sz="1800" dirty="0" smtClean="0">
                <a:latin typeface="+mj-lt"/>
              </a:rPr>
              <a:t>So far, we have discussed  in a format on how Playbook is completed in one file. Considering an actual project with the mentioned format, readability and reusability are greatly reduced.</a:t>
            </a:r>
            <a:endParaRPr lang="ja-JP" altLang="en-US" sz="1800" dirty="0">
              <a:latin typeface="+mj-lt"/>
            </a:endParaRPr>
          </a:p>
          <a:p>
            <a:pPr algn="l"/>
            <a:endParaRPr lang="en-US" altLang="ja-JP" sz="1800" dirty="0" smtClean="0">
              <a:latin typeface="+mj-lt"/>
            </a:endParaRPr>
          </a:p>
          <a:p>
            <a:pPr algn="l"/>
            <a:r>
              <a:rPr lang="en-US" altLang="ja-JP" sz="1800" dirty="0" smtClean="0">
                <a:latin typeface="+mj-lt"/>
              </a:rPr>
              <a:t>As a way to enhance readability and reusability, the ‘Role’ functions as a way to partition the Playbook.</a:t>
            </a:r>
            <a:endParaRPr lang="ja-JP" altLang="en-US" sz="1800" dirty="0">
              <a:latin typeface="+mj-lt"/>
            </a:endParaRPr>
          </a:p>
          <a:p>
            <a:pPr algn="l"/>
            <a:endParaRPr lang="en-US" altLang="ja-JP" sz="1800" dirty="0" smtClean="0">
              <a:latin typeface="+mj-lt"/>
            </a:endParaRPr>
          </a:p>
          <a:p>
            <a:pPr algn="l"/>
            <a:r>
              <a:rPr lang="en-US" altLang="ja-JP" sz="1800" dirty="0" smtClean="0">
                <a:latin typeface="+mj-lt"/>
              </a:rPr>
              <a:t>This function is for dividing and managing the previously explained Tasks section and </a:t>
            </a:r>
            <a:r>
              <a:rPr lang="en-US" altLang="ja-JP" sz="1800" dirty="0" err="1" smtClean="0">
                <a:latin typeface="+mj-lt"/>
              </a:rPr>
              <a:t>Vars</a:t>
            </a:r>
            <a:r>
              <a:rPr lang="en-US" altLang="ja-JP" sz="1800" dirty="0" smtClean="0">
                <a:latin typeface="+mj-lt"/>
              </a:rPr>
              <a:t> section into a separate file.</a:t>
            </a:r>
            <a:endParaRPr lang="ja-JP" altLang="en-US" sz="1800" dirty="0">
              <a:latin typeface="+mj-lt"/>
            </a:endParaRPr>
          </a:p>
          <a:p>
            <a:pPr algn="l"/>
            <a:endParaRPr lang="en-US" altLang="ja-JP" sz="1800" dirty="0" smtClean="0">
              <a:latin typeface="+mj-lt"/>
            </a:endParaRPr>
          </a:p>
          <a:p>
            <a:pPr algn="l"/>
            <a:r>
              <a:rPr lang="en-US" altLang="ja-JP" sz="1800" dirty="0" smtClean="0">
                <a:latin typeface="+mj-lt"/>
              </a:rPr>
              <a:t>Looking at the example on the right (Directory Configuration), you can somehow grasp what the ‘Role’ function does. </a:t>
            </a:r>
            <a:endParaRPr lang="ja-JP" altLang="en-US" sz="1800" dirty="0">
              <a:latin typeface="+mj-lt"/>
            </a:endParaRPr>
          </a:p>
        </p:txBody>
      </p:sp>
      <p:sp>
        <p:nvSpPr>
          <p:cNvPr id="16" name="正方形/長方形 15">
            <a:extLst>
              <a:ext uri="{FF2B5EF4-FFF2-40B4-BE49-F238E27FC236}">
                <a16:creationId xmlns="" xmlns:a16="http://schemas.microsoft.com/office/drawing/2014/main" id="{9B8EAA3B-8777-43E7-9A7C-EB659CE4F72B}"/>
              </a:ext>
            </a:extLst>
          </p:cNvPr>
          <p:cNvSpPr/>
          <p:nvPr/>
        </p:nvSpPr>
        <p:spPr bwMode="gray">
          <a:xfrm>
            <a:off x="170935" y="979885"/>
            <a:ext cx="9295364" cy="576751"/>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mj-lt"/>
                <a:ea typeface="Meiryo UI" panose="020B0604030504040204" pitchFamily="50" charset="-128"/>
              </a:rPr>
              <a:t>Role</a:t>
            </a:r>
            <a:endParaRPr lang="ja-JP" altLang="en-US" sz="2800" b="1" kern="0" dirty="0">
              <a:solidFill>
                <a:schemeClr val="bg1"/>
              </a:solidFill>
              <a:latin typeface="+mj-lt"/>
              <a:ea typeface="Meiryo UI" panose="020B0604030504040204" pitchFamily="50" charset="-128"/>
            </a:endParaRPr>
          </a:p>
        </p:txBody>
      </p:sp>
      <p:sp>
        <p:nvSpPr>
          <p:cNvPr id="10" name="正方形/長方形 9">
            <a:extLst>
              <a:ext uri="{FF2B5EF4-FFF2-40B4-BE49-F238E27FC236}">
                <a16:creationId xmlns="" xmlns:a16="http://schemas.microsoft.com/office/drawing/2014/main" id="{150844AD-4FE2-4A52-A4A3-AA78CAEC4A85}"/>
              </a:ext>
            </a:extLst>
          </p:cNvPr>
          <p:cNvSpPr/>
          <p:nvPr/>
        </p:nvSpPr>
        <p:spPr bwMode="gray">
          <a:xfrm>
            <a:off x="5767754" y="1631851"/>
            <a:ext cx="3698545" cy="4906111"/>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dirty="0" err="1">
                <a:latin typeface="+mj-lt"/>
              </a:rPr>
              <a:t>site.yml</a:t>
            </a:r>
            <a:endParaRPr lang="en-US" altLang="ja-JP" dirty="0">
              <a:latin typeface="+mj-lt"/>
            </a:endParaRPr>
          </a:p>
          <a:p>
            <a:pPr algn="l"/>
            <a:r>
              <a:rPr lang="en-US" altLang="ja-JP" dirty="0" err="1">
                <a:latin typeface="+mj-lt"/>
              </a:rPr>
              <a:t>webservers.yml</a:t>
            </a:r>
            <a:endParaRPr lang="en-US" altLang="ja-JP" dirty="0">
              <a:latin typeface="+mj-lt"/>
            </a:endParaRPr>
          </a:p>
          <a:p>
            <a:pPr algn="l"/>
            <a:r>
              <a:rPr lang="en-US" altLang="ja-JP" dirty="0" err="1">
                <a:latin typeface="+mj-lt"/>
              </a:rPr>
              <a:t>fooservers.yml</a:t>
            </a:r>
            <a:endParaRPr lang="en-US" altLang="ja-JP" dirty="0">
              <a:latin typeface="+mj-lt"/>
            </a:endParaRPr>
          </a:p>
          <a:p>
            <a:pPr algn="l"/>
            <a:r>
              <a:rPr lang="en-US" altLang="ja-JP" dirty="0">
                <a:latin typeface="+mj-lt"/>
              </a:rPr>
              <a:t>roles/</a:t>
            </a:r>
          </a:p>
          <a:p>
            <a:pPr algn="l"/>
            <a:r>
              <a:rPr lang="en-US" altLang="ja-JP" dirty="0">
                <a:latin typeface="+mj-lt"/>
              </a:rPr>
              <a:t>  </a:t>
            </a:r>
            <a:r>
              <a:rPr lang="en-US" altLang="ja-JP" b="1" dirty="0">
                <a:solidFill>
                  <a:srgbClr val="FF0D0D"/>
                </a:solidFill>
                <a:latin typeface="+mj-lt"/>
              </a:rPr>
              <a:t>common</a:t>
            </a:r>
            <a:r>
              <a:rPr lang="en-US" altLang="ja-JP" dirty="0">
                <a:latin typeface="+mj-lt"/>
              </a:rPr>
              <a:t>/</a:t>
            </a:r>
          </a:p>
          <a:p>
            <a:pPr algn="l"/>
            <a:r>
              <a:rPr lang="en-US" altLang="ja-JP" dirty="0">
                <a:latin typeface="+mj-lt"/>
              </a:rPr>
              <a:t>    tasks/</a:t>
            </a:r>
          </a:p>
          <a:p>
            <a:pPr algn="l"/>
            <a:r>
              <a:rPr lang="en-US" altLang="ja-JP" dirty="0">
                <a:latin typeface="+mj-lt"/>
              </a:rPr>
              <a:t>    handlers/</a:t>
            </a:r>
          </a:p>
          <a:p>
            <a:pPr algn="l"/>
            <a:r>
              <a:rPr lang="en-US" altLang="ja-JP" dirty="0">
                <a:latin typeface="+mj-lt"/>
              </a:rPr>
              <a:t>    files/</a:t>
            </a:r>
          </a:p>
          <a:p>
            <a:pPr algn="l"/>
            <a:r>
              <a:rPr lang="en-US" altLang="ja-JP" dirty="0">
                <a:latin typeface="+mj-lt"/>
              </a:rPr>
              <a:t>    templates/</a:t>
            </a:r>
          </a:p>
          <a:p>
            <a:pPr algn="l"/>
            <a:r>
              <a:rPr lang="en-US" altLang="ja-JP" dirty="0">
                <a:latin typeface="+mj-lt"/>
              </a:rPr>
              <a:t>    </a:t>
            </a:r>
            <a:r>
              <a:rPr lang="en-US" altLang="ja-JP" dirty="0" err="1">
                <a:latin typeface="+mj-lt"/>
              </a:rPr>
              <a:t>vars</a:t>
            </a:r>
            <a:r>
              <a:rPr lang="en-US" altLang="ja-JP" dirty="0">
                <a:latin typeface="+mj-lt"/>
              </a:rPr>
              <a:t>/</a:t>
            </a:r>
          </a:p>
          <a:p>
            <a:pPr algn="l"/>
            <a:r>
              <a:rPr lang="en-US" altLang="ja-JP" dirty="0">
                <a:latin typeface="+mj-lt"/>
              </a:rPr>
              <a:t>    defaults/</a:t>
            </a:r>
          </a:p>
          <a:p>
            <a:pPr algn="l"/>
            <a:r>
              <a:rPr lang="en-US" altLang="ja-JP" dirty="0">
                <a:latin typeface="+mj-lt"/>
              </a:rPr>
              <a:t>    meta/</a:t>
            </a:r>
          </a:p>
          <a:p>
            <a:pPr algn="l"/>
            <a:r>
              <a:rPr lang="en-US" altLang="ja-JP" dirty="0">
                <a:latin typeface="+mj-lt"/>
              </a:rPr>
              <a:t>  </a:t>
            </a:r>
            <a:r>
              <a:rPr lang="en-US" altLang="ja-JP" b="1" dirty="0" err="1">
                <a:solidFill>
                  <a:srgbClr val="FF0D0D"/>
                </a:solidFill>
                <a:latin typeface="+mj-lt"/>
              </a:rPr>
              <a:t>mysql</a:t>
            </a:r>
            <a:r>
              <a:rPr lang="en-US" altLang="ja-JP" dirty="0">
                <a:latin typeface="+mj-lt"/>
              </a:rPr>
              <a:t>/</a:t>
            </a:r>
          </a:p>
          <a:p>
            <a:pPr algn="l"/>
            <a:r>
              <a:rPr lang="en-US" altLang="ja-JP" dirty="0">
                <a:latin typeface="+mj-lt"/>
              </a:rPr>
              <a:t>    tasks/</a:t>
            </a:r>
          </a:p>
          <a:p>
            <a:pPr algn="l"/>
            <a:r>
              <a:rPr lang="en-US" altLang="ja-JP" dirty="0">
                <a:latin typeface="+mj-lt"/>
              </a:rPr>
              <a:t>    defaults/</a:t>
            </a:r>
          </a:p>
          <a:p>
            <a:pPr algn="l"/>
            <a:r>
              <a:rPr lang="en-US" altLang="ja-JP" dirty="0">
                <a:latin typeface="+mj-lt"/>
              </a:rPr>
              <a:t>    meta/</a:t>
            </a:r>
          </a:p>
          <a:p>
            <a:pPr algn="l"/>
            <a:r>
              <a:rPr lang="en-US" altLang="ja-JP" dirty="0">
                <a:latin typeface="+mj-lt"/>
              </a:rPr>
              <a:t>  </a:t>
            </a:r>
            <a:r>
              <a:rPr lang="en-US" altLang="ja-JP" b="1" dirty="0" err="1">
                <a:solidFill>
                  <a:srgbClr val="FF0D0D"/>
                </a:solidFill>
                <a:latin typeface="+mj-lt"/>
              </a:rPr>
              <a:t>nginx</a:t>
            </a:r>
            <a:r>
              <a:rPr lang="en-US" altLang="ja-JP" dirty="0">
                <a:latin typeface="+mj-lt"/>
              </a:rPr>
              <a:t>/</a:t>
            </a:r>
          </a:p>
          <a:p>
            <a:pPr algn="l"/>
            <a:r>
              <a:rPr lang="en-US" altLang="ja-JP" dirty="0">
                <a:latin typeface="+mj-lt"/>
              </a:rPr>
              <a:t>    tasks/</a:t>
            </a:r>
          </a:p>
          <a:p>
            <a:pPr algn="l"/>
            <a:r>
              <a:rPr lang="en-US" altLang="ja-JP" dirty="0">
                <a:latin typeface="+mj-lt"/>
              </a:rPr>
              <a:t>    defaults/</a:t>
            </a:r>
          </a:p>
          <a:p>
            <a:pPr algn="l"/>
            <a:r>
              <a:rPr lang="en-US" altLang="ja-JP" dirty="0">
                <a:latin typeface="+mj-lt"/>
              </a:rPr>
              <a:t>    meta/</a:t>
            </a:r>
          </a:p>
          <a:p>
            <a:pPr algn="l"/>
            <a:r>
              <a:rPr lang="en-US" altLang="ja-JP" dirty="0">
                <a:latin typeface="+mj-lt"/>
              </a:rPr>
              <a:t>  </a:t>
            </a:r>
            <a:r>
              <a:rPr lang="en-US" altLang="ja-JP" b="1" dirty="0">
                <a:solidFill>
                  <a:srgbClr val="FF0D0D"/>
                </a:solidFill>
                <a:latin typeface="+mj-lt"/>
              </a:rPr>
              <a:t>jetty</a:t>
            </a:r>
            <a:r>
              <a:rPr lang="en-US" altLang="ja-JP" dirty="0">
                <a:latin typeface="+mj-lt"/>
              </a:rPr>
              <a:t>/</a:t>
            </a:r>
          </a:p>
          <a:p>
            <a:pPr algn="l"/>
            <a:r>
              <a:rPr lang="en-US" altLang="ja-JP" dirty="0">
                <a:latin typeface="+mj-lt"/>
              </a:rPr>
              <a:t>    tasks/</a:t>
            </a:r>
          </a:p>
        </p:txBody>
      </p:sp>
      <p:sp>
        <p:nvSpPr>
          <p:cNvPr id="3" name="正方形/長方形 2"/>
          <p:cNvSpPr/>
          <p:nvPr/>
        </p:nvSpPr>
        <p:spPr>
          <a:xfrm>
            <a:off x="170934" y="6318557"/>
            <a:ext cx="6764437" cy="523220"/>
          </a:xfrm>
          <a:prstGeom prst="rect">
            <a:avLst/>
          </a:prstGeom>
        </p:spPr>
        <p:txBody>
          <a:bodyPr wrap="square">
            <a:spAutoFit/>
          </a:bodyPr>
          <a:lstStyle/>
          <a:p>
            <a:pPr algn="l"/>
            <a:r>
              <a:rPr lang="en-PH" altLang="ja-JP" dirty="0" smtClean="0">
                <a:latin typeface="+mj-lt"/>
              </a:rPr>
              <a:t>For more details:</a:t>
            </a:r>
            <a:endParaRPr lang="en-US" altLang="ja-JP" dirty="0" smtClean="0">
              <a:latin typeface="+mj-lt"/>
            </a:endParaRPr>
          </a:p>
          <a:p>
            <a:pPr algn="l"/>
            <a:r>
              <a:rPr lang="en-US" altLang="ja-JP" dirty="0" smtClean="0">
                <a:latin typeface="+mj-lt"/>
              </a:rPr>
              <a:t>https</a:t>
            </a:r>
            <a:r>
              <a:rPr lang="en-US" altLang="ja-JP" dirty="0">
                <a:latin typeface="+mj-lt"/>
              </a:rPr>
              <a:t>://docs.ansible.com/ansible/2.6/user_guide/playbooks_reuse_roles.html</a:t>
            </a:r>
          </a:p>
        </p:txBody>
      </p:sp>
      <p:sp>
        <p:nvSpPr>
          <p:cNvPr id="9" name="正方形/長方形 8"/>
          <p:cNvSpPr/>
          <p:nvPr/>
        </p:nvSpPr>
        <p:spPr>
          <a:xfrm>
            <a:off x="7617025" y="1631852"/>
            <a:ext cx="1849273" cy="461665"/>
          </a:xfrm>
          <a:prstGeom prst="rect">
            <a:avLst/>
          </a:prstGeom>
          <a:ln>
            <a:solidFill>
              <a:schemeClr val="tx1"/>
            </a:solidFill>
          </a:ln>
        </p:spPr>
        <p:txBody>
          <a:bodyPr wrap="square">
            <a:spAutoFit/>
          </a:bodyPr>
          <a:lstStyle/>
          <a:p>
            <a:pPr algn="l"/>
            <a:r>
              <a:rPr lang="en-US" altLang="ja-JP" sz="1200" b="1" dirty="0" smtClean="0">
                <a:latin typeface="+mj-lt"/>
              </a:rPr>
              <a:t>Directory Configuration Example</a:t>
            </a:r>
            <a:endParaRPr lang="ja-JP" altLang="en-US" sz="1200" b="1" dirty="0">
              <a:latin typeface="+mj-lt"/>
            </a:endParaRPr>
          </a:p>
        </p:txBody>
      </p:sp>
      <p:sp>
        <p:nvSpPr>
          <p:cNvPr id="8" name="スライド番号プレースホルダー 7"/>
          <p:cNvSpPr>
            <a:spLocks noGrp="1"/>
          </p:cNvSpPr>
          <p:nvPr>
            <p:ph type="sldNum" sz="quarter" idx="10"/>
          </p:nvPr>
        </p:nvSpPr>
        <p:spPr/>
        <p:txBody>
          <a:bodyPr/>
          <a:lstStyle/>
          <a:p>
            <a:r>
              <a:rPr lang="en-US" altLang="ja-JP" smtClean="0"/>
              <a:t>PAGE    </a:t>
            </a:r>
            <a:fld id="{08DF107D-060D-43D3-997D-8A34C269D30F}" type="slidenum">
              <a:rPr lang="en-US" altLang="ja-JP" smtClean="0"/>
              <a:pPr/>
              <a:t>70</a:t>
            </a:fld>
            <a:endParaRPr lang="en-US" altLang="ja-JP" dirty="0"/>
          </a:p>
        </p:txBody>
      </p:sp>
    </p:spTree>
    <p:extLst>
      <p:ext uri="{BB962C8B-B14F-4D97-AF65-F5344CB8AC3E}">
        <p14:creationId xmlns:p14="http://schemas.microsoft.com/office/powerpoint/2010/main" val="82004612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Role: Important</a:t>
            </a:r>
            <a:endParaRPr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Basics in Writing Various Files</a:t>
            </a:r>
          </a:p>
        </p:txBody>
      </p:sp>
      <p:sp>
        <p:nvSpPr>
          <p:cNvPr id="16" name="正方形/長方形 15">
            <a:extLst>
              <a:ext uri="{FF2B5EF4-FFF2-40B4-BE49-F238E27FC236}">
                <a16:creationId xmlns="" xmlns:a16="http://schemas.microsoft.com/office/drawing/2014/main" id="{9B8EAA3B-8777-43E7-9A7C-EB659CE4F72B}"/>
              </a:ext>
            </a:extLst>
          </p:cNvPr>
          <p:cNvSpPr/>
          <p:nvPr/>
        </p:nvSpPr>
        <p:spPr bwMode="gray">
          <a:xfrm>
            <a:off x="170935" y="979885"/>
            <a:ext cx="9295364" cy="576751"/>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mj-lt"/>
                <a:ea typeface="Meiryo UI" panose="020B0604030504040204" pitchFamily="50" charset="-128"/>
              </a:rPr>
              <a:t>Structure of Calling Roles</a:t>
            </a:r>
            <a:endParaRPr lang="ja-JP" altLang="en-US" sz="2800" b="1" kern="0" dirty="0">
              <a:solidFill>
                <a:schemeClr val="bg1"/>
              </a:solidFill>
              <a:latin typeface="+mj-lt"/>
              <a:ea typeface="Meiryo UI" panose="020B0604030504040204" pitchFamily="50" charset="-128"/>
            </a:endParaRPr>
          </a:p>
        </p:txBody>
      </p:sp>
      <p:sp>
        <p:nvSpPr>
          <p:cNvPr id="8" name="正方形/長方形 7"/>
          <p:cNvSpPr/>
          <p:nvPr/>
        </p:nvSpPr>
        <p:spPr>
          <a:xfrm>
            <a:off x="627478" y="1969016"/>
            <a:ext cx="2179458" cy="307777"/>
          </a:xfrm>
          <a:prstGeom prst="rect">
            <a:avLst/>
          </a:prstGeom>
          <a:ln>
            <a:solidFill>
              <a:schemeClr val="tx1"/>
            </a:solidFill>
          </a:ln>
        </p:spPr>
        <p:txBody>
          <a:bodyPr wrap="square">
            <a:spAutoFit/>
          </a:bodyPr>
          <a:lstStyle/>
          <a:p>
            <a:pPr algn="l"/>
            <a:r>
              <a:rPr lang="en-US" altLang="ja-JP" dirty="0" err="1">
                <a:latin typeface="+mj-lt"/>
              </a:rPr>
              <a:t>webapplication.yml</a:t>
            </a:r>
            <a:endParaRPr lang="ja-JP" altLang="en-US" dirty="0">
              <a:latin typeface="+mj-lt"/>
            </a:endParaRPr>
          </a:p>
        </p:txBody>
      </p:sp>
      <p:sp>
        <p:nvSpPr>
          <p:cNvPr id="9" name="正方形/長方形 8">
            <a:extLst>
              <a:ext uri="{FF2B5EF4-FFF2-40B4-BE49-F238E27FC236}">
                <a16:creationId xmlns="" xmlns:a16="http://schemas.microsoft.com/office/drawing/2014/main" id="{150844AD-4FE2-4A52-A4A3-AA78CAEC4A85}"/>
              </a:ext>
            </a:extLst>
          </p:cNvPr>
          <p:cNvSpPr/>
          <p:nvPr/>
        </p:nvSpPr>
        <p:spPr bwMode="gray">
          <a:xfrm>
            <a:off x="627477" y="2276794"/>
            <a:ext cx="2930110" cy="1915224"/>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dirty="0">
                <a:latin typeface="+mj-lt"/>
              </a:rPr>
              <a:t>--- # Playbook</a:t>
            </a:r>
          </a:p>
          <a:p>
            <a:pPr algn="l"/>
            <a:r>
              <a:rPr lang="en-US" altLang="ja-JP" dirty="0" smtClean="0">
                <a:latin typeface="+mj-lt"/>
              </a:rPr>
              <a:t>-</a:t>
            </a:r>
            <a:r>
              <a:rPr lang="ja-JP" altLang="en-US" dirty="0" smtClean="0">
                <a:latin typeface="+mj-lt"/>
              </a:rPr>
              <a:t> </a:t>
            </a:r>
            <a:r>
              <a:rPr lang="en-US" altLang="ja-JP" dirty="0" smtClean="0">
                <a:latin typeface="+mj-lt"/>
              </a:rPr>
              <a:t>hosts</a:t>
            </a:r>
            <a:r>
              <a:rPr lang="en-US" altLang="ja-JP" dirty="0">
                <a:latin typeface="+mj-lt"/>
              </a:rPr>
              <a:t>: </a:t>
            </a:r>
            <a:r>
              <a:rPr lang="en-US" altLang="ja-JP" dirty="0" smtClean="0">
                <a:latin typeface="+mj-lt"/>
              </a:rPr>
              <a:t>webservers</a:t>
            </a:r>
          </a:p>
          <a:p>
            <a:pPr algn="l"/>
            <a:r>
              <a:rPr lang="en-US" altLang="ja-JP" dirty="0" smtClean="0">
                <a:latin typeface="+mj-lt"/>
              </a:rPr>
              <a:t>  </a:t>
            </a:r>
            <a:r>
              <a:rPr lang="en-US" altLang="ja-JP" dirty="0" err="1" smtClean="0">
                <a:latin typeface="+mj-lt"/>
              </a:rPr>
              <a:t>remote_user</a:t>
            </a:r>
            <a:r>
              <a:rPr lang="en-US" altLang="ja-JP" dirty="0">
                <a:latin typeface="+mj-lt"/>
              </a:rPr>
              <a:t>: </a:t>
            </a:r>
            <a:r>
              <a:rPr lang="en-US" altLang="ja-JP" dirty="0" smtClean="0">
                <a:latin typeface="+mj-lt"/>
              </a:rPr>
              <a:t>root</a:t>
            </a:r>
          </a:p>
          <a:p>
            <a:pPr algn="l"/>
            <a:r>
              <a:rPr lang="en-US" altLang="ja-JP" dirty="0">
                <a:latin typeface="+mj-lt"/>
              </a:rPr>
              <a:t> </a:t>
            </a:r>
            <a:r>
              <a:rPr lang="en-US" altLang="ja-JP" dirty="0" smtClean="0">
                <a:latin typeface="+mj-lt"/>
              </a:rPr>
              <a:t> role:</a:t>
            </a:r>
          </a:p>
          <a:p>
            <a:pPr algn="l"/>
            <a:r>
              <a:rPr lang="en-US" altLang="ja-JP" dirty="0">
                <a:latin typeface="+mj-lt"/>
              </a:rPr>
              <a:t> </a:t>
            </a:r>
            <a:r>
              <a:rPr lang="en-US" altLang="ja-JP" dirty="0" smtClean="0">
                <a:latin typeface="+mj-lt"/>
              </a:rPr>
              <a:t>  - common</a:t>
            </a:r>
          </a:p>
          <a:p>
            <a:pPr algn="l"/>
            <a:r>
              <a:rPr lang="en-US" altLang="ja-JP" dirty="0">
                <a:latin typeface="+mj-lt"/>
              </a:rPr>
              <a:t> </a:t>
            </a:r>
            <a:r>
              <a:rPr lang="en-US" altLang="ja-JP" dirty="0" smtClean="0">
                <a:latin typeface="+mj-lt"/>
              </a:rPr>
              <a:t>  - </a:t>
            </a:r>
            <a:r>
              <a:rPr lang="en-US" altLang="ja-JP" dirty="0" err="1" smtClean="0">
                <a:latin typeface="+mj-lt"/>
              </a:rPr>
              <a:t>nginx</a:t>
            </a:r>
            <a:endParaRPr lang="en-US" altLang="ja-JP" dirty="0" smtClean="0">
              <a:latin typeface="+mj-lt"/>
            </a:endParaRPr>
          </a:p>
          <a:p>
            <a:pPr algn="l"/>
            <a:r>
              <a:rPr lang="en-US" altLang="ja-JP" dirty="0">
                <a:latin typeface="+mj-lt"/>
              </a:rPr>
              <a:t> </a:t>
            </a:r>
            <a:r>
              <a:rPr lang="en-US" altLang="ja-JP" dirty="0" smtClean="0">
                <a:latin typeface="+mj-lt"/>
              </a:rPr>
              <a:t>  - jetty</a:t>
            </a:r>
          </a:p>
          <a:p>
            <a:pPr algn="l"/>
            <a:r>
              <a:rPr lang="en-US" altLang="ja-JP" dirty="0">
                <a:latin typeface="+mj-lt"/>
              </a:rPr>
              <a:t> </a:t>
            </a:r>
            <a:r>
              <a:rPr lang="en-US" altLang="ja-JP" dirty="0" smtClean="0">
                <a:latin typeface="+mj-lt"/>
              </a:rPr>
              <a:t>  - deploy</a:t>
            </a:r>
            <a:endParaRPr lang="en-US" altLang="ja-JP" dirty="0">
              <a:latin typeface="+mj-lt"/>
            </a:endParaRPr>
          </a:p>
        </p:txBody>
      </p:sp>
      <p:sp>
        <p:nvSpPr>
          <p:cNvPr id="3" name="テキスト ボックス 2"/>
          <p:cNvSpPr txBox="1"/>
          <p:nvPr/>
        </p:nvSpPr>
        <p:spPr>
          <a:xfrm>
            <a:off x="128570" y="1563527"/>
            <a:ext cx="740908" cy="307777"/>
          </a:xfrm>
          <a:prstGeom prst="rect">
            <a:avLst/>
          </a:prstGeom>
          <a:noFill/>
        </p:spPr>
        <p:txBody>
          <a:bodyPr wrap="none" rtlCol="0">
            <a:spAutoFit/>
          </a:bodyPr>
          <a:lstStyle/>
          <a:p>
            <a:pPr algn="l"/>
            <a:r>
              <a:rPr kumimoji="1" lang="en-US" altLang="ja-JP" dirty="0" smtClean="0">
                <a:latin typeface="Fujitsu Sans" panose="020B0404060202020204" pitchFamily="34" charset="0"/>
                <a:ea typeface="Meiryo UI" panose="020B0604030504040204" pitchFamily="50" charset="-128"/>
                <a:cs typeface="Meiryo UI" panose="020B0604030504040204" pitchFamily="50" charset="-128"/>
              </a:rPr>
              <a:t>/</a:t>
            </a:r>
            <a:r>
              <a:rPr kumimoji="1" lang="en-US" altLang="ja-JP" dirty="0" err="1" smtClean="0">
                <a:latin typeface="Fujitsu Sans" panose="020B0404060202020204" pitchFamily="34" charset="0"/>
                <a:ea typeface="Meiryo UI" panose="020B0604030504040204" pitchFamily="50" charset="-128"/>
                <a:cs typeface="Meiryo UI" panose="020B0604030504040204" pitchFamily="50" charset="-128"/>
              </a:rPr>
              <a:t>rootdir</a:t>
            </a:r>
            <a:endParaRPr kumimoji="1" lang="ja-JP" altLang="en-US" dirty="0" err="1" smtClean="0">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6" name="カギ線コネクタ 5"/>
          <p:cNvCxnSpPr>
            <a:stCxn id="3" idx="2"/>
            <a:endCxn id="8" idx="1"/>
          </p:cNvCxnSpPr>
          <p:nvPr/>
        </p:nvCxnSpPr>
        <p:spPr bwMode="auto">
          <a:xfrm rot="16200000" flipH="1">
            <a:off x="437451" y="1932877"/>
            <a:ext cx="251601" cy="128454"/>
          </a:xfrm>
          <a:prstGeom prst="bentConnector2">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4" name="カギ線コネクタ 13"/>
          <p:cNvCxnSpPr>
            <a:endCxn id="17" idx="1"/>
          </p:cNvCxnSpPr>
          <p:nvPr/>
        </p:nvCxnSpPr>
        <p:spPr bwMode="auto">
          <a:xfrm rot="16200000" flipH="1">
            <a:off x="1035478" y="4270441"/>
            <a:ext cx="263738" cy="507140"/>
          </a:xfrm>
          <a:prstGeom prst="bentConnector2">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7" name="テキスト ボックス 16"/>
          <p:cNvSpPr txBox="1"/>
          <p:nvPr/>
        </p:nvSpPr>
        <p:spPr>
          <a:xfrm>
            <a:off x="1420917" y="4501991"/>
            <a:ext cx="870751" cy="307777"/>
          </a:xfrm>
          <a:prstGeom prst="rect">
            <a:avLst/>
          </a:prstGeom>
          <a:noFill/>
        </p:spPr>
        <p:txBody>
          <a:bodyPr wrap="none" rtlCol="0">
            <a:spAutoFit/>
          </a:bodyPr>
          <a:lstStyle/>
          <a:p>
            <a:pPr algn="l"/>
            <a:r>
              <a:rPr kumimoji="1" lang="en-US" altLang="ja-JP" dirty="0" smtClean="0">
                <a:latin typeface="Fujitsu Sans" panose="020B0404060202020204" pitchFamily="34" charset="0"/>
                <a:ea typeface="Meiryo UI" panose="020B0604030504040204" pitchFamily="50" charset="-128"/>
                <a:cs typeface="Meiryo UI" panose="020B0604030504040204" pitchFamily="50" charset="-128"/>
              </a:rPr>
              <a:t>common</a:t>
            </a:r>
            <a:endParaRPr kumimoji="1" lang="ja-JP" altLang="en-US"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18" name="テキスト ボックス 17"/>
          <p:cNvSpPr txBox="1"/>
          <p:nvPr/>
        </p:nvSpPr>
        <p:spPr>
          <a:xfrm>
            <a:off x="1427607" y="5309482"/>
            <a:ext cx="612668" cy="307777"/>
          </a:xfrm>
          <a:prstGeom prst="rect">
            <a:avLst/>
          </a:prstGeom>
          <a:noFill/>
        </p:spPr>
        <p:txBody>
          <a:bodyPr wrap="none" rtlCol="0">
            <a:spAutoFit/>
          </a:bodyPr>
          <a:lstStyle/>
          <a:p>
            <a:pPr algn="l"/>
            <a:r>
              <a:rPr lang="en-US" altLang="ja-JP" dirty="0" err="1" smtClean="0">
                <a:latin typeface="Fujitsu Sans" panose="020B0404060202020204" pitchFamily="34" charset="0"/>
                <a:ea typeface="Meiryo UI" panose="020B0604030504040204" pitchFamily="50" charset="-128"/>
                <a:cs typeface="Meiryo UI" panose="020B0604030504040204" pitchFamily="50" charset="-128"/>
              </a:rPr>
              <a:t>nginx</a:t>
            </a:r>
            <a:endParaRPr kumimoji="1" lang="ja-JP" altLang="en-US"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19" name="テキスト ボックス 18"/>
          <p:cNvSpPr txBox="1"/>
          <p:nvPr/>
        </p:nvSpPr>
        <p:spPr>
          <a:xfrm>
            <a:off x="1441895" y="5769659"/>
            <a:ext cx="513282" cy="307777"/>
          </a:xfrm>
          <a:prstGeom prst="rect">
            <a:avLst/>
          </a:prstGeom>
          <a:noFill/>
        </p:spPr>
        <p:txBody>
          <a:bodyPr wrap="none" rtlCol="0">
            <a:spAutoFit/>
          </a:bodyPr>
          <a:lstStyle/>
          <a:p>
            <a:pPr algn="l"/>
            <a:r>
              <a:rPr lang="en-US" altLang="ja-JP" dirty="0" smtClean="0">
                <a:latin typeface="Fujitsu Sans" panose="020B0404060202020204" pitchFamily="34" charset="0"/>
                <a:ea typeface="Meiryo UI" panose="020B0604030504040204" pitchFamily="50" charset="-128"/>
                <a:cs typeface="Meiryo UI" panose="020B0604030504040204" pitchFamily="50" charset="-128"/>
              </a:rPr>
              <a:t>jetty</a:t>
            </a:r>
            <a:endParaRPr kumimoji="1" lang="ja-JP" altLang="en-US"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20" name="テキスト ボックス 19"/>
          <p:cNvSpPr txBox="1"/>
          <p:nvPr/>
        </p:nvSpPr>
        <p:spPr>
          <a:xfrm>
            <a:off x="1420917" y="6163637"/>
            <a:ext cx="712054" cy="307777"/>
          </a:xfrm>
          <a:prstGeom prst="rect">
            <a:avLst/>
          </a:prstGeom>
          <a:noFill/>
        </p:spPr>
        <p:txBody>
          <a:bodyPr wrap="none" rtlCol="0">
            <a:spAutoFit/>
          </a:bodyPr>
          <a:lstStyle/>
          <a:p>
            <a:pPr algn="l"/>
            <a:r>
              <a:rPr lang="en-US" altLang="ja-JP" dirty="0" smtClean="0">
                <a:latin typeface="Fujitsu Sans" panose="020B0404060202020204" pitchFamily="34" charset="0"/>
                <a:ea typeface="Meiryo UI" panose="020B0604030504040204" pitchFamily="50" charset="-128"/>
                <a:cs typeface="Meiryo UI" panose="020B0604030504040204" pitchFamily="50" charset="-128"/>
              </a:rPr>
              <a:t>deploy</a:t>
            </a:r>
            <a:endParaRPr kumimoji="1" lang="ja-JP" altLang="en-US" dirty="0" err="1" smtClean="0">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21" name="カギ線コネクタ 20"/>
          <p:cNvCxnSpPr>
            <a:stCxn id="62" idx="2"/>
            <a:endCxn id="18" idx="1"/>
          </p:cNvCxnSpPr>
          <p:nvPr/>
        </p:nvCxnSpPr>
        <p:spPr bwMode="auto">
          <a:xfrm rot="16200000" flipH="1">
            <a:off x="713662" y="4749425"/>
            <a:ext cx="914061" cy="513830"/>
          </a:xfrm>
          <a:prstGeom prst="bentConnector2">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4" name="カギ線コネクタ 23"/>
          <p:cNvCxnSpPr>
            <a:stCxn id="62" idx="2"/>
            <a:endCxn id="19" idx="1"/>
          </p:cNvCxnSpPr>
          <p:nvPr/>
        </p:nvCxnSpPr>
        <p:spPr bwMode="auto">
          <a:xfrm rot="16200000" flipH="1">
            <a:off x="490717" y="4972370"/>
            <a:ext cx="1374238" cy="528118"/>
          </a:xfrm>
          <a:prstGeom prst="bentConnector2">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7" name="カギ線コネクタ 26"/>
          <p:cNvCxnSpPr>
            <a:stCxn id="62" idx="2"/>
            <a:endCxn id="20" idx="1"/>
          </p:cNvCxnSpPr>
          <p:nvPr/>
        </p:nvCxnSpPr>
        <p:spPr bwMode="auto">
          <a:xfrm rot="16200000" flipH="1">
            <a:off x="283239" y="5179848"/>
            <a:ext cx="1768216" cy="507140"/>
          </a:xfrm>
          <a:prstGeom prst="bentConnector2">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0" name="テキスト ボックス 29"/>
          <p:cNvSpPr txBox="1"/>
          <p:nvPr/>
        </p:nvSpPr>
        <p:spPr>
          <a:xfrm>
            <a:off x="2270980" y="5080873"/>
            <a:ext cx="811441" cy="307777"/>
          </a:xfrm>
          <a:prstGeom prst="rect">
            <a:avLst/>
          </a:prstGeom>
          <a:noFill/>
        </p:spPr>
        <p:txBody>
          <a:bodyPr wrap="none" rtlCol="0">
            <a:spAutoFit/>
          </a:bodyPr>
          <a:lstStyle/>
          <a:p>
            <a:pPr algn="l"/>
            <a:r>
              <a:rPr lang="en-US" altLang="ja-JP" dirty="0" smtClean="0">
                <a:latin typeface="Fujitsu Sans" panose="020B0404060202020204" pitchFamily="34" charset="0"/>
                <a:ea typeface="Meiryo UI" panose="020B0604030504040204" pitchFamily="50" charset="-128"/>
                <a:cs typeface="Meiryo UI" panose="020B0604030504040204" pitchFamily="50" charset="-128"/>
              </a:rPr>
              <a:t>defaults</a:t>
            </a:r>
            <a:endParaRPr kumimoji="1" lang="ja-JP" altLang="en-US" dirty="0" err="1" smtClean="0">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31" name="カギ線コネクタ 30"/>
          <p:cNvCxnSpPr>
            <a:stCxn id="17" idx="2"/>
            <a:endCxn id="30" idx="1"/>
          </p:cNvCxnSpPr>
          <p:nvPr/>
        </p:nvCxnSpPr>
        <p:spPr bwMode="auto">
          <a:xfrm rot="16200000" flipH="1">
            <a:off x="1851139" y="4814921"/>
            <a:ext cx="424994" cy="414687"/>
          </a:xfrm>
          <a:prstGeom prst="bentConnector2">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5" name="テキスト ボックス 34"/>
          <p:cNvSpPr txBox="1"/>
          <p:nvPr/>
        </p:nvSpPr>
        <p:spPr>
          <a:xfrm>
            <a:off x="2270980" y="5631180"/>
            <a:ext cx="603050" cy="307777"/>
          </a:xfrm>
          <a:prstGeom prst="rect">
            <a:avLst/>
          </a:prstGeom>
          <a:noFill/>
        </p:spPr>
        <p:txBody>
          <a:bodyPr wrap="none" rtlCol="0">
            <a:spAutoFit/>
          </a:bodyPr>
          <a:lstStyle/>
          <a:p>
            <a:pPr algn="l"/>
            <a:r>
              <a:rPr lang="en-US" altLang="ja-JP" dirty="0" smtClean="0">
                <a:latin typeface="Fujitsu Sans" panose="020B0404060202020204" pitchFamily="34" charset="0"/>
                <a:ea typeface="Meiryo UI" panose="020B0604030504040204" pitchFamily="50" charset="-128"/>
                <a:cs typeface="Meiryo UI" panose="020B0604030504040204" pitchFamily="50" charset="-128"/>
              </a:rPr>
              <a:t>tasks</a:t>
            </a:r>
            <a:endParaRPr kumimoji="1" lang="ja-JP" altLang="en-US" dirty="0" err="1" smtClean="0">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36" name="カギ線コネクタ 35"/>
          <p:cNvCxnSpPr>
            <a:stCxn id="18" idx="2"/>
            <a:endCxn id="35" idx="1"/>
          </p:cNvCxnSpPr>
          <p:nvPr/>
        </p:nvCxnSpPr>
        <p:spPr bwMode="auto">
          <a:xfrm rot="16200000" flipH="1">
            <a:off x="1918555" y="5432644"/>
            <a:ext cx="167810" cy="537039"/>
          </a:xfrm>
          <a:prstGeom prst="bentConnector2">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7" name="テキスト ボックス 36"/>
          <p:cNvSpPr txBox="1"/>
          <p:nvPr/>
        </p:nvSpPr>
        <p:spPr>
          <a:xfrm>
            <a:off x="2270980" y="5990805"/>
            <a:ext cx="603050" cy="307777"/>
          </a:xfrm>
          <a:prstGeom prst="rect">
            <a:avLst/>
          </a:prstGeom>
          <a:noFill/>
        </p:spPr>
        <p:txBody>
          <a:bodyPr wrap="none" rtlCol="0">
            <a:spAutoFit/>
          </a:bodyPr>
          <a:lstStyle/>
          <a:p>
            <a:pPr algn="l"/>
            <a:r>
              <a:rPr lang="en-US" altLang="ja-JP" dirty="0" smtClean="0">
                <a:latin typeface="Fujitsu Sans" panose="020B0404060202020204" pitchFamily="34" charset="0"/>
                <a:ea typeface="Meiryo UI" panose="020B0604030504040204" pitchFamily="50" charset="-128"/>
                <a:cs typeface="Meiryo UI" panose="020B0604030504040204" pitchFamily="50" charset="-128"/>
              </a:rPr>
              <a:t>tasks</a:t>
            </a:r>
            <a:endParaRPr kumimoji="1" lang="ja-JP" altLang="en-US" dirty="0" err="1" smtClean="0">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38" name="カギ線コネクタ 37"/>
          <p:cNvCxnSpPr>
            <a:stCxn id="19" idx="2"/>
            <a:endCxn id="37" idx="1"/>
          </p:cNvCxnSpPr>
          <p:nvPr/>
        </p:nvCxnSpPr>
        <p:spPr bwMode="auto">
          <a:xfrm rot="16200000" flipH="1">
            <a:off x="1951129" y="5824843"/>
            <a:ext cx="67258" cy="572444"/>
          </a:xfrm>
          <a:prstGeom prst="bentConnector2">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9" name="テキスト ボックス 38"/>
          <p:cNvSpPr txBox="1"/>
          <p:nvPr/>
        </p:nvSpPr>
        <p:spPr>
          <a:xfrm>
            <a:off x="2270980" y="6427174"/>
            <a:ext cx="603050" cy="307777"/>
          </a:xfrm>
          <a:prstGeom prst="rect">
            <a:avLst/>
          </a:prstGeom>
          <a:noFill/>
        </p:spPr>
        <p:txBody>
          <a:bodyPr wrap="none" rtlCol="0">
            <a:spAutoFit/>
          </a:bodyPr>
          <a:lstStyle/>
          <a:p>
            <a:pPr algn="l"/>
            <a:r>
              <a:rPr lang="en-US" altLang="ja-JP" dirty="0" smtClean="0">
                <a:latin typeface="Fujitsu Sans" panose="020B0404060202020204" pitchFamily="34" charset="0"/>
                <a:ea typeface="Meiryo UI" panose="020B0604030504040204" pitchFamily="50" charset="-128"/>
                <a:cs typeface="Meiryo UI" panose="020B0604030504040204" pitchFamily="50" charset="-128"/>
              </a:rPr>
              <a:t>tasks</a:t>
            </a:r>
            <a:endParaRPr kumimoji="1" lang="ja-JP" altLang="en-US" dirty="0" err="1" smtClean="0">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40" name="カギ線コネクタ 39"/>
          <p:cNvCxnSpPr>
            <a:stCxn id="20" idx="2"/>
            <a:endCxn id="39" idx="1"/>
          </p:cNvCxnSpPr>
          <p:nvPr/>
        </p:nvCxnSpPr>
        <p:spPr bwMode="auto">
          <a:xfrm rot="16200000" flipH="1">
            <a:off x="1969138" y="6279220"/>
            <a:ext cx="109649" cy="494036"/>
          </a:xfrm>
          <a:prstGeom prst="bentConnector2">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5" name="正方形/長方形 44"/>
          <p:cNvSpPr/>
          <p:nvPr/>
        </p:nvSpPr>
        <p:spPr>
          <a:xfrm>
            <a:off x="3343303" y="5080873"/>
            <a:ext cx="1014412" cy="307777"/>
          </a:xfrm>
          <a:prstGeom prst="rect">
            <a:avLst/>
          </a:prstGeom>
          <a:ln>
            <a:solidFill>
              <a:schemeClr val="tx1"/>
            </a:solidFill>
          </a:ln>
        </p:spPr>
        <p:txBody>
          <a:bodyPr wrap="square">
            <a:spAutoFit/>
          </a:bodyPr>
          <a:lstStyle/>
          <a:p>
            <a:pPr algn="l"/>
            <a:r>
              <a:rPr lang="en-US" altLang="ja-JP" dirty="0" err="1" smtClean="0">
                <a:latin typeface="+mj-lt"/>
              </a:rPr>
              <a:t>const.yml</a:t>
            </a:r>
            <a:endParaRPr lang="ja-JP" altLang="en-US" dirty="0">
              <a:latin typeface="+mj-lt"/>
            </a:endParaRPr>
          </a:p>
        </p:txBody>
      </p:sp>
      <p:cxnSp>
        <p:nvCxnSpPr>
          <p:cNvPr id="46" name="直線コネクタ 45"/>
          <p:cNvCxnSpPr>
            <a:stCxn id="30" idx="3"/>
            <a:endCxn id="45" idx="1"/>
          </p:cNvCxnSpPr>
          <p:nvPr/>
        </p:nvCxnSpPr>
        <p:spPr bwMode="auto">
          <a:xfrm>
            <a:off x="3082421" y="5234762"/>
            <a:ext cx="260882" cy="0"/>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51" name="正方形/長方形 50"/>
          <p:cNvSpPr/>
          <p:nvPr/>
        </p:nvSpPr>
        <p:spPr>
          <a:xfrm>
            <a:off x="3343303" y="5631547"/>
            <a:ext cx="1014412" cy="307777"/>
          </a:xfrm>
          <a:prstGeom prst="rect">
            <a:avLst/>
          </a:prstGeom>
          <a:ln>
            <a:solidFill>
              <a:schemeClr val="tx1"/>
            </a:solidFill>
          </a:ln>
        </p:spPr>
        <p:txBody>
          <a:bodyPr wrap="square">
            <a:spAutoFit/>
          </a:bodyPr>
          <a:lstStyle/>
          <a:p>
            <a:pPr algn="l"/>
            <a:r>
              <a:rPr lang="en-US" altLang="ja-JP" dirty="0" err="1" smtClean="0">
                <a:latin typeface="+mj-lt"/>
              </a:rPr>
              <a:t>main.yml</a:t>
            </a:r>
            <a:endParaRPr lang="ja-JP" altLang="en-US" dirty="0">
              <a:latin typeface="+mj-lt"/>
            </a:endParaRPr>
          </a:p>
        </p:txBody>
      </p:sp>
      <p:cxnSp>
        <p:nvCxnSpPr>
          <p:cNvPr id="52" name="直線コネクタ 51"/>
          <p:cNvCxnSpPr>
            <a:stCxn id="35" idx="3"/>
            <a:endCxn id="51" idx="1"/>
          </p:cNvCxnSpPr>
          <p:nvPr/>
        </p:nvCxnSpPr>
        <p:spPr bwMode="auto">
          <a:xfrm>
            <a:off x="2874030" y="5785069"/>
            <a:ext cx="469273" cy="367"/>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53" name="正方形/長方形 52"/>
          <p:cNvSpPr/>
          <p:nvPr/>
        </p:nvSpPr>
        <p:spPr>
          <a:xfrm>
            <a:off x="3343303" y="5990805"/>
            <a:ext cx="1014412" cy="307777"/>
          </a:xfrm>
          <a:prstGeom prst="rect">
            <a:avLst/>
          </a:prstGeom>
          <a:ln>
            <a:solidFill>
              <a:schemeClr val="tx1"/>
            </a:solidFill>
          </a:ln>
        </p:spPr>
        <p:txBody>
          <a:bodyPr wrap="square">
            <a:spAutoFit/>
          </a:bodyPr>
          <a:lstStyle/>
          <a:p>
            <a:pPr algn="l"/>
            <a:r>
              <a:rPr lang="en-US" altLang="ja-JP" dirty="0" err="1" smtClean="0">
                <a:latin typeface="+mj-lt"/>
              </a:rPr>
              <a:t>main.yml</a:t>
            </a:r>
            <a:endParaRPr lang="ja-JP" altLang="en-US" dirty="0">
              <a:latin typeface="+mj-lt"/>
            </a:endParaRPr>
          </a:p>
        </p:txBody>
      </p:sp>
      <p:cxnSp>
        <p:nvCxnSpPr>
          <p:cNvPr id="54" name="直線コネクタ 53"/>
          <p:cNvCxnSpPr>
            <a:stCxn id="37" idx="3"/>
            <a:endCxn id="53" idx="1"/>
          </p:cNvCxnSpPr>
          <p:nvPr/>
        </p:nvCxnSpPr>
        <p:spPr bwMode="auto">
          <a:xfrm>
            <a:off x="2874030" y="6144694"/>
            <a:ext cx="469273" cy="0"/>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55" name="正方形/長方形 54"/>
          <p:cNvSpPr/>
          <p:nvPr/>
        </p:nvSpPr>
        <p:spPr>
          <a:xfrm>
            <a:off x="3343303" y="6427174"/>
            <a:ext cx="1014412" cy="307777"/>
          </a:xfrm>
          <a:prstGeom prst="rect">
            <a:avLst/>
          </a:prstGeom>
          <a:ln>
            <a:solidFill>
              <a:schemeClr val="tx1"/>
            </a:solidFill>
          </a:ln>
        </p:spPr>
        <p:txBody>
          <a:bodyPr wrap="square">
            <a:spAutoFit/>
          </a:bodyPr>
          <a:lstStyle/>
          <a:p>
            <a:pPr algn="l"/>
            <a:r>
              <a:rPr lang="en-US" altLang="ja-JP" dirty="0" err="1" smtClean="0">
                <a:latin typeface="+mj-lt"/>
              </a:rPr>
              <a:t>main.yml</a:t>
            </a:r>
            <a:endParaRPr lang="ja-JP" altLang="en-US" dirty="0">
              <a:latin typeface="+mj-lt"/>
            </a:endParaRPr>
          </a:p>
        </p:txBody>
      </p:sp>
      <p:cxnSp>
        <p:nvCxnSpPr>
          <p:cNvPr id="56" name="直線コネクタ 55"/>
          <p:cNvCxnSpPr>
            <a:stCxn id="39" idx="3"/>
            <a:endCxn id="55" idx="1"/>
          </p:cNvCxnSpPr>
          <p:nvPr/>
        </p:nvCxnSpPr>
        <p:spPr bwMode="auto">
          <a:xfrm>
            <a:off x="2874030" y="6581063"/>
            <a:ext cx="469273" cy="0"/>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62" name="テキスト ボックス 61"/>
          <p:cNvSpPr txBox="1"/>
          <p:nvPr/>
        </p:nvSpPr>
        <p:spPr>
          <a:xfrm>
            <a:off x="627480" y="4241533"/>
            <a:ext cx="572593" cy="307777"/>
          </a:xfrm>
          <a:prstGeom prst="rect">
            <a:avLst/>
          </a:prstGeom>
          <a:noFill/>
        </p:spPr>
        <p:txBody>
          <a:bodyPr wrap="none" rtlCol="0">
            <a:spAutoFit/>
          </a:bodyPr>
          <a:lstStyle/>
          <a:p>
            <a:pPr algn="l"/>
            <a:r>
              <a:rPr kumimoji="1" lang="en-US" altLang="ja-JP" dirty="0" smtClean="0">
                <a:latin typeface="Fujitsu Sans" panose="020B0404060202020204" pitchFamily="34" charset="0"/>
                <a:ea typeface="Meiryo UI" panose="020B0604030504040204" pitchFamily="50" charset="-128"/>
                <a:cs typeface="Meiryo UI" panose="020B0604030504040204" pitchFamily="50" charset="-128"/>
              </a:rPr>
              <a:t>roles</a:t>
            </a:r>
            <a:endParaRPr kumimoji="1" lang="ja-JP" altLang="en-US" dirty="0" err="1" smtClean="0">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63" name="カギ線コネクタ 62"/>
          <p:cNvCxnSpPr>
            <a:stCxn id="3" idx="2"/>
            <a:endCxn id="62" idx="1"/>
          </p:cNvCxnSpPr>
          <p:nvPr/>
        </p:nvCxnSpPr>
        <p:spPr bwMode="auto">
          <a:xfrm rot="16200000" flipH="1">
            <a:off x="-698807" y="3069135"/>
            <a:ext cx="2524118" cy="128456"/>
          </a:xfrm>
          <a:prstGeom prst="bentConnector2">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70" name="角丸四角形 69"/>
          <p:cNvSpPr/>
          <p:nvPr/>
        </p:nvSpPr>
        <p:spPr bwMode="gray">
          <a:xfrm>
            <a:off x="928065" y="3171827"/>
            <a:ext cx="942515" cy="238325"/>
          </a:xfrm>
          <a:prstGeom prst="roundRect">
            <a:avLst/>
          </a:prstGeom>
          <a:noFill/>
          <a:ln w="28575" cap="flat" cmpd="sng" algn="ctr">
            <a:solidFill>
              <a:srgbClr val="FF0D0D"/>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cxnSp>
        <p:nvCxnSpPr>
          <p:cNvPr id="72" name="カギ線コネクタ 71"/>
          <p:cNvCxnSpPr>
            <a:stCxn id="70" idx="3"/>
            <a:endCxn id="78" idx="0"/>
          </p:cNvCxnSpPr>
          <p:nvPr/>
        </p:nvCxnSpPr>
        <p:spPr bwMode="auto">
          <a:xfrm>
            <a:off x="1870580" y="3290990"/>
            <a:ext cx="4129455" cy="1463163"/>
          </a:xfrm>
          <a:prstGeom prst="bentConnector2">
            <a:avLst/>
          </a:prstGeom>
          <a:gradFill rotWithShape="0">
            <a:gsLst>
              <a:gs pos="0">
                <a:srgbClr val="FFFFFF"/>
              </a:gs>
              <a:gs pos="100000">
                <a:srgbClr val="CACAC7"/>
              </a:gs>
            </a:gsLst>
            <a:lin ang="5400000" scaled="1"/>
          </a:gradFill>
          <a:ln w="28575" cap="flat" cmpd="sng" algn="ctr">
            <a:solidFill>
              <a:srgbClr val="57564F"/>
            </a:solidFill>
            <a:prstDash val="sysDash"/>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76" name="テキスト ボックス 75"/>
          <p:cNvSpPr txBox="1"/>
          <p:nvPr/>
        </p:nvSpPr>
        <p:spPr>
          <a:xfrm>
            <a:off x="2291669" y="4768205"/>
            <a:ext cx="603050" cy="307777"/>
          </a:xfrm>
          <a:prstGeom prst="rect">
            <a:avLst/>
          </a:prstGeom>
          <a:noFill/>
        </p:spPr>
        <p:txBody>
          <a:bodyPr wrap="none" rtlCol="0">
            <a:spAutoFit/>
          </a:bodyPr>
          <a:lstStyle/>
          <a:p>
            <a:pPr algn="l"/>
            <a:r>
              <a:rPr lang="en-US" altLang="ja-JP" dirty="0" smtClean="0">
                <a:latin typeface="Fujitsu Sans" panose="020B0404060202020204" pitchFamily="34" charset="0"/>
                <a:ea typeface="Meiryo UI" panose="020B0604030504040204" pitchFamily="50" charset="-128"/>
                <a:cs typeface="Meiryo UI" panose="020B0604030504040204" pitchFamily="50" charset="-128"/>
              </a:rPr>
              <a:t>tasks</a:t>
            </a:r>
            <a:endParaRPr kumimoji="1" lang="ja-JP" altLang="en-US" dirty="0" err="1" smtClean="0">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77" name="カギ線コネクタ 76"/>
          <p:cNvCxnSpPr>
            <a:stCxn id="17" idx="2"/>
            <a:endCxn id="76" idx="1"/>
          </p:cNvCxnSpPr>
          <p:nvPr/>
        </p:nvCxnSpPr>
        <p:spPr bwMode="auto">
          <a:xfrm rot="16200000" flipH="1">
            <a:off x="2017818" y="4648243"/>
            <a:ext cx="112326" cy="435376"/>
          </a:xfrm>
          <a:prstGeom prst="bentConnector2">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78" name="正方形/長方形 77"/>
          <p:cNvSpPr/>
          <p:nvPr/>
        </p:nvSpPr>
        <p:spPr>
          <a:xfrm>
            <a:off x="5492829" y="4754153"/>
            <a:ext cx="1014412" cy="307777"/>
          </a:xfrm>
          <a:prstGeom prst="rect">
            <a:avLst/>
          </a:prstGeom>
          <a:ln>
            <a:solidFill>
              <a:schemeClr val="tx1"/>
            </a:solidFill>
          </a:ln>
        </p:spPr>
        <p:txBody>
          <a:bodyPr wrap="square">
            <a:spAutoFit/>
          </a:bodyPr>
          <a:lstStyle/>
          <a:p>
            <a:pPr algn="l"/>
            <a:r>
              <a:rPr lang="en-US" altLang="ja-JP" dirty="0" err="1" smtClean="0">
                <a:latin typeface="+mj-lt"/>
              </a:rPr>
              <a:t>main.yml</a:t>
            </a:r>
            <a:endParaRPr lang="ja-JP" altLang="en-US" dirty="0">
              <a:latin typeface="+mj-lt"/>
            </a:endParaRPr>
          </a:p>
        </p:txBody>
      </p:sp>
      <p:cxnSp>
        <p:nvCxnSpPr>
          <p:cNvPr id="79" name="直線コネクタ 78"/>
          <p:cNvCxnSpPr>
            <a:stCxn id="76" idx="3"/>
          </p:cNvCxnSpPr>
          <p:nvPr/>
        </p:nvCxnSpPr>
        <p:spPr bwMode="auto">
          <a:xfrm>
            <a:off x="2894719" y="4922094"/>
            <a:ext cx="2598110" cy="236"/>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88" name="カギ線コネクタ 87"/>
          <p:cNvCxnSpPr>
            <a:stCxn id="99" idx="1"/>
            <a:endCxn id="45" idx="3"/>
          </p:cNvCxnSpPr>
          <p:nvPr/>
        </p:nvCxnSpPr>
        <p:spPr bwMode="auto">
          <a:xfrm rot="10800000" flipV="1">
            <a:off x="4357715" y="5134470"/>
            <a:ext cx="628994" cy="100291"/>
          </a:xfrm>
          <a:prstGeom prst="bentConnector3">
            <a:avLst>
              <a:gd name="adj1" fmla="val 50000"/>
            </a:avLst>
          </a:prstGeom>
          <a:gradFill rotWithShape="0">
            <a:gsLst>
              <a:gs pos="0">
                <a:srgbClr val="FFFFFF"/>
              </a:gs>
              <a:gs pos="100000">
                <a:srgbClr val="CACAC7"/>
              </a:gs>
            </a:gsLst>
            <a:lin ang="5400000" scaled="1"/>
          </a:gradFill>
          <a:ln w="28575" cap="flat" cmpd="sng" algn="ctr">
            <a:solidFill>
              <a:srgbClr val="57564F"/>
            </a:solidFill>
            <a:prstDash val="sysDash"/>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94" name="角丸四角形吹き出し 93"/>
          <p:cNvSpPr/>
          <p:nvPr/>
        </p:nvSpPr>
        <p:spPr bwMode="gray">
          <a:xfrm>
            <a:off x="4517996" y="5785435"/>
            <a:ext cx="4948303" cy="685977"/>
          </a:xfrm>
          <a:prstGeom prst="wedgeRoundRectCallout">
            <a:avLst>
              <a:gd name="adj1" fmla="val -35653"/>
              <a:gd name="adj2" fmla="val -94406"/>
              <a:gd name="adj3" fmla="val 16667"/>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ctr" anchorCtr="0" compatLnSpc="1">
            <a:prstTxWarp prst="textNoShape">
              <a:avLst/>
            </a:prstTxWarp>
          </a:bodyPr>
          <a:lstStyle/>
          <a:p>
            <a:pPr algn="l"/>
            <a:r>
              <a:rPr lang="en-US" altLang="ja-JP" sz="1600" dirty="0" smtClean="0">
                <a:latin typeface="Fujitsu Sans" panose="020B0404060202020204" pitchFamily="34" charset="0"/>
                <a:ea typeface="Meiryo UI" panose="020B0604030504040204" pitchFamily="50" charset="-128"/>
              </a:rPr>
              <a:t>Reads the defined variable in the Defaults and executes the task.</a:t>
            </a:r>
            <a:endParaRPr lang="ja-JP" altLang="en-US" sz="1600" dirty="0">
              <a:latin typeface="Fujitsu Sans" panose="020B0404060202020204" pitchFamily="34" charset="0"/>
              <a:ea typeface="Meiryo UI" panose="020B0604030504040204" pitchFamily="50" charset="-128"/>
            </a:endParaRPr>
          </a:p>
        </p:txBody>
      </p:sp>
      <p:sp>
        <p:nvSpPr>
          <p:cNvPr id="99" name="左中かっこ 98"/>
          <p:cNvSpPr/>
          <p:nvPr/>
        </p:nvSpPr>
        <p:spPr bwMode="auto">
          <a:xfrm>
            <a:off x="4986709" y="4849846"/>
            <a:ext cx="192166" cy="569250"/>
          </a:xfrm>
          <a:prstGeom prst="leftBrace">
            <a:avLst/>
          </a:prstGeom>
          <a:noFill/>
          <a:ln w="9525" cap="flat" cmpd="sng" algn="ctr">
            <a:solidFill>
              <a:srgbClr val="57564F"/>
            </a:solidFill>
            <a:prstDash val="solid"/>
            <a:round/>
            <a:headEnd type="none" w="med" len="med"/>
            <a:tailEnd type="none" w="med" len="med"/>
          </a:ln>
          <a:effectLst/>
          <a:extLst/>
        </p:spPr>
        <p:txBody>
          <a:bodyPr rtlCol="0" anchor="ctr"/>
          <a:lstStyle/>
          <a:p>
            <a:pPr algn="ctr"/>
            <a:endParaRPr kumimoji="1" lang="ja-JP" altLang="en-US"/>
          </a:p>
        </p:txBody>
      </p:sp>
      <p:sp>
        <p:nvSpPr>
          <p:cNvPr id="100" name="正方形/長方形 99"/>
          <p:cNvSpPr/>
          <p:nvPr/>
        </p:nvSpPr>
        <p:spPr>
          <a:xfrm>
            <a:off x="5492829" y="5192959"/>
            <a:ext cx="1636634" cy="307777"/>
          </a:xfrm>
          <a:prstGeom prst="rect">
            <a:avLst/>
          </a:prstGeom>
          <a:ln>
            <a:solidFill>
              <a:schemeClr val="tx1"/>
            </a:solidFill>
          </a:ln>
        </p:spPr>
        <p:txBody>
          <a:bodyPr wrap="square">
            <a:spAutoFit/>
          </a:bodyPr>
          <a:lstStyle/>
          <a:p>
            <a:pPr algn="l"/>
            <a:r>
              <a:rPr lang="en-US" altLang="ja-JP" dirty="0" err="1" smtClean="0">
                <a:latin typeface="+mj-lt"/>
              </a:rPr>
              <a:t>setting.yml</a:t>
            </a:r>
            <a:endParaRPr lang="ja-JP" altLang="en-US" dirty="0">
              <a:latin typeface="+mj-lt"/>
            </a:endParaRPr>
          </a:p>
        </p:txBody>
      </p:sp>
      <p:cxnSp>
        <p:nvCxnSpPr>
          <p:cNvPr id="101" name="直線コネクタ 100"/>
          <p:cNvCxnSpPr>
            <a:stCxn id="76" idx="3"/>
            <a:endCxn id="100" idx="1"/>
          </p:cNvCxnSpPr>
          <p:nvPr/>
        </p:nvCxnSpPr>
        <p:spPr bwMode="auto">
          <a:xfrm>
            <a:off x="2894719" y="4922094"/>
            <a:ext cx="2598110" cy="424754"/>
          </a:xfrm>
          <a:prstGeom prst="bentConnector3">
            <a:avLst>
              <a:gd name="adj1" fmla="val 90144"/>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07" name="カギ線コネクタ 106"/>
          <p:cNvCxnSpPr>
            <a:stCxn id="78" idx="3"/>
            <a:endCxn id="100" idx="3"/>
          </p:cNvCxnSpPr>
          <p:nvPr/>
        </p:nvCxnSpPr>
        <p:spPr bwMode="auto">
          <a:xfrm>
            <a:off x="6507241" y="4908042"/>
            <a:ext cx="622222" cy="438806"/>
          </a:xfrm>
          <a:prstGeom prst="bentConnector3">
            <a:avLst>
              <a:gd name="adj1" fmla="val 136739"/>
            </a:avLst>
          </a:prstGeom>
          <a:gradFill rotWithShape="0">
            <a:gsLst>
              <a:gs pos="0">
                <a:srgbClr val="FFFFFF"/>
              </a:gs>
              <a:gs pos="100000">
                <a:srgbClr val="CACAC7"/>
              </a:gs>
            </a:gsLst>
            <a:lin ang="5400000" scaled="1"/>
          </a:gradFill>
          <a:ln w="28575" cap="flat" cmpd="sng" algn="ctr">
            <a:solidFill>
              <a:srgbClr val="57564F"/>
            </a:solidFill>
            <a:prstDash val="sysDash"/>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10" name="角丸四角形吹き出し 109"/>
          <p:cNvSpPr/>
          <p:nvPr/>
        </p:nvSpPr>
        <p:spPr bwMode="gray">
          <a:xfrm>
            <a:off x="6157913" y="3692996"/>
            <a:ext cx="3308386" cy="685977"/>
          </a:xfrm>
          <a:prstGeom prst="wedgeRoundRectCallout">
            <a:avLst>
              <a:gd name="adj1" fmla="val -22255"/>
              <a:gd name="adj2" fmla="val 113874"/>
              <a:gd name="adj3" fmla="val 16667"/>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ctr" anchorCtr="0" compatLnSpc="1">
            <a:prstTxWarp prst="textNoShape">
              <a:avLst/>
            </a:prstTxWarp>
          </a:bodyPr>
          <a:lstStyle/>
          <a:p>
            <a:pPr algn="l"/>
            <a:r>
              <a:rPr lang="en-US" altLang="ja-JP" sz="1600" dirty="0" smtClean="0">
                <a:latin typeface="Fujitsu Sans" panose="020B0404060202020204" pitchFamily="34" charset="0"/>
                <a:ea typeface="Meiryo UI" panose="020B0604030504040204" pitchFamily="50" charset="-128"/>
              </a:rPr>
              <a:t>Reads [</a:t>
            </a:r>
            <a:r>
              <a:rPr lang="en-US" altLang="ja-JP" sz="1600" dirty="0" err="1" smtClean="0">
                <a:latin typeface="Fujitsu Sans" panose="020B0404060202020204" pitchFamily="34" charset="0"/>
                <a:ea typeface="Meiryo UI" panose="020B0604030504040204" pitchFamily="50" charset="-128"/>
              </a:rPr>
              <a:t>setting.yml</a:t>
            </a:r>
            <a:r>
              <a:rPr lang="en-US" altLang="ja-JP" sz="1600" dirty="0" smtClean="0">
                <a:latin typeface="Fujitsu Sans" panose="020B0404060202020204" pitchFamily="34" charset="0"/>
                <a:ea typeface="Meiryo UI" panose="020B0604030504040204" pitchFamily="50" charset="-128"/>
              </a:rPr>
              <a:t>] and executes written sub-tasks.</a:t>
            </a:r>
            <a:endParaRPr lang="ja-JP" altLang="en-US" sz="1600" dirty="0">
              <a:latin typeface="Fujitsu Sans" panose="020B0404060202020204" pitchFamily="34" charset="0"/>
              <a:ea typeface="Meiryo UI" panose="020B0604030504040204" pitchFamily="50" charset="-128"/>
            </a:endParaRPr>
          </a:p>
        </p:txBody>
      </p:sp>
      <p:sp>
        <p:nvSpPr>
          <p:cNvPr id="10" name="スライド番号プレースホルダー 9"/>
          <p:cNvSpPr>
            <a:spLocks noGrp="1"/>
          </p:cNvSpPr>
          <p:nvPr>
            <p:ph type="sldNum" sz="quarter" idx="10"/>
          </p:nvPr>
        </p:nvSpPr>
        <p:spPr/>
        <p:txBody>
          <a:bodyPr/>
          <a:lstStyle/>
          <a:p>
            <a:r>
              <a:rPr lang="en-US" altLang="ja-JP" smtClean="0"/>
              <a:t>PAGE    </a:t>
            </a:r>
            <a:fld id="{08DF107D-060D-43D3-997D-8A34C269D30F}" type="slidenum">
              <a:rPr lang="en-US" altLang="ja-JP" smtClean="0"/>
              <a:pPr/>
              <a:t>71</a:t>
            </a:fld>
            <a:endParaRPr lang="en-US" altLang="ja-JP" dirty="0"/>
          </a:p>
        </p:txBody>
      </p:sp>
    </p:spTree>
    <p:extLst>
      <p:ext uri="{BB962C8B-B14F-4D97-AF65-F5344CB8AC3E}">
        <p14:creationId xmlns:p14="http://schemas.microsoft.com/office/powerpoint/2010/main" val="143544481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Role: Important</a:t>
            </a:r>
            <a:endParaRPr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Basics in Writing Various Files</a:t>
            </a:r>
          </a:p>
        </p:txBody>
      </p:sp>
      <p:sp>
        <p:nvSpPr>
          <p:cNvPr id="11" name="正方形/長方形 10">
            <a:extLst>
              <a:ext uri="{FF2B5EF4-FFF2-40B4-BE49-F238E27FC236}">
                <a16:creationId xmlns="" xmlns:a16="http://schemas.microsoft.com/office/drawing/2014/main" id="{150844AD-4FE2-4A52-A4A3-AA78CAEC4A85}"/>
              </a:ext>
            </a:extLst>
          </p:cNvPr>
          <p:cNvSpPr/>
          <p:nvPr/>
        </p:nvSpPr>
        <p:spPr bwMode="gray">
          <a:xfrm>
            <a:off x="170935" y="1556639"/>
            <a:ext cx="9295363" cy="567583"/>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smtClean="0">
                <a:latin typeface="+mj-lt"/>
              </a:rPr>
              <a:t>Role seeks to partition to the smallest part unit.</a:t>
            </a:r>
            <a:endParaRPr lang="ja-JP" altLang="en-US" sz="1800" dirty="0">
              <a:latin typeface="+mj-lt"/>
            </a:endParaRPr>
          </a:p>
        </p:txBody>
      </p:sp>
      <p:sp>
        <p:nvSpPr>
          <p:cNvPr id="16" name="正方形/長方形 15">
            <a:extLst>
              <a:ext uri="{FF2B5EF4-FFF2-40B4-BE49-F238E27FC236}">
                <a16:creationId xmlns="" xmlns:a16="http://schemas.microsoft.com/office/drawing/2014/main" id="{9B8EAA3B-8777-43E7-9A7C-EB659CE4F72B}"/>
              </a:ext>
            </a:extLst>
          </p:cNvPr>
          <p:cNvSpPr/>
          <p:nvPr/>
        </p:nvSpPr>
        <p:spPr bwMode="gray">
          <a:xfrm>
            <a:off x="170935" y="979885"/>
            <a:ext cx="9295364" cy="576751"/>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mj-lt"/>
                <a:ea typeface="Meiryo UI" panose="020B0604030504040204" pitchFamily="50" charset="-128"/>
              </a:rPr>
              <a:t>Role Partition Unit</a:t>
            </a:r>
            <a:endParaRPr lang="ja-JP" altLang="en-US" sz="2800" b="1" kern="0" dirty="0">
              <a:solidFill>
                <a:schemeClr val="bg1"/>
              </a:solidFill>
              <a:latin typeface="+mj-lt"/>
              <a:ea typeface="Meiryo UI" panose="020B0604030504040204" pitchFamily="50" charset="-128"/>
            </a:endParaRPr>
          </a:p>
        </p:txBody>
      </p:sp>
      <p:sp>
        <p:nvSpPr>
          <p:cNvPr id="8" name="正方形/長方形 7"/>
          <p:cNvSpPr/>
          <p:nvPr/>
        </p:nvSpPr>
        <p:spPr>
          <a:xfrm>
            <a:off x="170935" y="2313371"/>
            <a:ext cx="2179458" cy="307777"/>
          </a:xfrm>
          <a:prstGeom prst="rect">
            <a:avLst/>
          </a:prstGeom>
          <a:ln>
            <a:solidFill>
              <a:schemeClr val="tx1"/>
            </a:solidFill>
          </a:ln>
        </p:spPr>
        <p:txBody>
          <a:bodyPr wrap="square">
            <a:spAutoFit/>
          </a:bodyPr>
          <a:lstStyle/>
          <a:p>
            <a:pPr algn="l"/>
            <a:r>
              <a:rPr lang="en-US" altLang="ja-JP" b="1" dirty="0" smtClean="0">
                <a:latin typeface="+mj-lt"/>
              </a:rPr>
              <a:t>Example</a:t>
            </a:r>
            <a:endParaRPr lang="ja-JP" altLang="en-US" b="1" dirty="0">
              <a:latin typeface="+mj-lt"/>
            </a:endParaRPr>
          </a:p>
        </p:txBody>
      </p:sp>
      <p:sp>
        <p:nvSpPr>
          <p:cNvPr id="9" name="正方形/長方形 8">
            <a:extLst>
              <a:ext uri="{FF2B5EF4-FFF2-40B4-BE49-F238E27FC236}">
                <a16:creationId xmlns="" xmlns:a16="http://schemas.microsoft.com/office/drawing/2014/main" id="{150844AD-4FE2-4A52-A4A3-AA78CAEC4A85}"/>
              </a:ext>
            </a:extLst>
          </p:cNvPr>
          <p:cNvSpPr/>
          <p:nvPr/>
        </p:nvSpPr>
        <p:spPr bwMode="gray">
          <a:xfrm>
            <a:off x="170935" y="2621148"/>
            <a:ext cx="4647681" cy="1360003"/>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dirty="0" smtClean="0">
                <a:latin typeface="+mj-lt"/>
              </a:rPr>
              <a:t>At </a:t>
            </a:r>
            <a:r>
              <a:rPr lang="en-US" altLang="ja-JP" dirty="0" err="1" smtClean="0">
                <a:latin typeface="+mj-lt"/>
              </a:rPr>
              <a:t>mysql</a:t>
            </a:r>
            <a:r>
              <a:rPr lang="en-US" altLang="ja-JP" dirty="0" smtClean="0">
                <a:latin typeface="+mj-lt"/>
              </a:rPr>
              <a:t> role, </a:t>
            </a:r>
            <a:r>
              <a:rPr lang="ja-JP" altLang="en-US" dirty="0" smtClean="0">
                <a:latin typeface="+mj-lt"/>
              </a:rPr>
              <a:t>↓ </a:t>
            </a:r>
            <a:r>
              <a:rPr lang="en-US" altLang="ja-JP" dirty="0" smtClean="0">
                <a:latin typeface="+mj-lt"/>
              </a:rPr>
              <a:t>is integrated</a:t>
            </a:r>
            <a:endParaRPr lang="ja-JP" altLang="en-US" dirty="0">
              <a:latin typeface="+mj-lt"/>
            </a:endParaRPr>
          </a:p>
          <a:p>
            <a:pPr marL="285750" indent="-285750" algn="l">
              <a:buFont typeface="Arial" panose="020B0604020202020204" pitchFamily="34" charset="0"/>
              <a:buChar char="•"/>
            </a:pPr>
            <a:r>
              <a:rPr lang="en-US" altLang="ja-JP" dirty="0" smtClean="0">
                <a:latin typeface="+mj-lt"/>
              </a:rPr>
              <a:t>Installation of </a:t>
            </a:r>
            <a:r>
              <a:rPr lang="en-US" altLang="ja-JP" dirty="0" err="1" smtClean="0">
                <a:latin typeface="+mj-lt"/>
              </a:rPr>
              <a:t>mysql</a:t>
            </a:r>
            <a:endParaRPr lang="ja-JP" altLang="en-US" dirty="0">
              <a:latin typeface="+mj-lt"/>
            </a:endParaRPr>
          </a:p>
          <a:p>
            <a:pPr marL="285750" indent="-285750" algn="l">
              <a:buFont typeface="Arial" panose="020B0604020202020204" pitchFamily="34" charset="0"/>
              <a:buChar char="•"/>
            </a:pPr>
            <a:r>
              <a:rPr lang="en-US" altLang="ja-JP" dirty="0" smtClean="0">
                <a:latin typeface="+mj-lt"/>
              </a:rPr>
              <a:t>Deployment of settings file</a:t>
            </a:r>
            <a:endParaRPr lang="ja-JP" altLang="en-US" dirty="0">
              <a:latin typeface="+mj-lt"/>
            </a:endParaRPr>
          </a:p>
          <a:p>
            <a:pPr marL="285750" indent="-285750" algn="l">
              <a:buFont typeface="Arial" panose="020B0604020202020204" pitchFamily="34" charset="0"/>
              <a:buChar char="•"/>
            </a:pPr>
            <a:r>
              <a:rPr lang="en-US" altLang="ja-JP" dirty="0" smtClean="0">
                <a:latin typeface="+mj-lt"/>
              </a:rPr>
              <a:t>Restarting the service</a:t>
            </a:r>
            <a:endParaRPr lang="ja-JP" altLang="en-US" dirty="0">
              <a:latin typeface="+mj-lt"/>
            </a:endParaRPr>
          </a:p>
        </p:txBody>
      </p:sp>
      <p:sp>
        <p:nvSpPr>
          <p:cNvPr id="3" name="角丸四角形吹き出し 2"/>
          <p:cNvSpPr/>
          <p:nvPr/>
        </p:nvSpPr>
        <p:spPr bwMode="gray">
          <a:xfrm>
            <a:off x="170935" y="4234375"/>
            <a:ext cx="9295364" cy="1828800"/>
          </a:xfrm>
          <a:prstGeom prst="wedgeRoundRectCallout">
            <a:avLst>
              <a:gd name="adj1" fmla="val -19622"/>
              <a:gd name="adj2" fmla="val 17672"/>
              <a:gd name="adj3" fmla="val 16667"/>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400" dirty="0" smtClean="0">
                <a:latin typeface="Fujitsu Sans" panose="020B0404060202020204" pitchFamily="34" charset="0"/>
                <a:ea typeface="Meiryo UI" panose="020B0604030504040204" pitchFamily="50" charset="-128"/>
              </a:rPr>
              <a:t>By applying this, below are the merits.</a:t>
            </a:r>
            <a:endParaRPr lang="ja-JP" altLang="en-US" sz="2400" dirty="0">
              <a:latin typeface="Fujitsu Sans" panose="020B0404060202020204" pitchFamily="34" charset="0"/>
              <a:ea typeface="Meiryo UI" panose="020B0604030504040204" pitchFamily="50" charset="-128"/>
            </a:endParaRPr>
          </a:p>
          <a:p>
            <a:pPr marL="342900" indent="-342900" algn="l">
              <a:buFont typeface="Arial" panose="020B0604020202020204" pitchFamily="34" charset="0"/>
              <a:buChar char="•"/>
            </a:pPr>
            <a:r>
              <a:rPr lang="en-US" altLang="ja-JP" sz="2400" b="1" dirty="0" smtClean="0">
                <a:latin typeface="Fujitsu Sans" panose="020B0404060202020204" pitchFamily="34" charset="0"/>
                <a:ea typeface="Meiryo UI" panose="020B0604030504040204" pitchFamily="50" charset="-128"/>
              </a:rPr>
              <a:t>Reusing</a:t>
            </a:r>
            <a:r>
              <a:rPr lang="en-US" altLang="ja-JP" sz="2400" dirty="0" smtClean="0">
                <a:latin typeface="Fujitsu Sans" panose="020B0404060202020204" pitchFamily="34" charset="0"/>
                <a:ea typeface="Meiryo UI" panose="020B0604030504040204" pitchFamily="50" charset="-128"/>
              </a:rPr>
              <a:t> the playbook is easier.</a:t>
            </a:r>
            <a:endParaRPr lang="ja-JP" altLang="en-US" sz="2400" dirty="0">
              <a:latin typeface="Fujitsu Sans" panose="020B0404060202020204" pitchFamily="34" charset="0"/>
              <a:ea typeface="Meiryo UI" panose="020B0604030504040204" pitchFamily="50" charset="-128"/>
            </a:endParaRPr>
          </a:p>
          <a:p>
            <a:pPr marL="342900" indent="-342900" algn="l">
              <a:buFont typeface="Arial" panose="020B0604020202020204" pitchFamily="34" charset="0"/>
              <a:buChar char="•"/>
            </a:pPr>
            <a:r>
              <a:rPr lang="en-US" altLang="ja-JP" sz="2400" dirty="0" smtClean="0">
                <a:latin typeface="Fujitsu Sans" panose="020B0404060202020204" pitchFamily="34" charset="0"/>
                <a:ea typeface="Meiryo UI" panose="020B0604030504040204" pitchFamily="50" charset="-128"/>
              </a:rPr>
              <a:t>Unifying the format by unifying the directory structure </a:t>
            </a:r>
            <a:r>
              <a:rPr lang="ja-JP" altLang="en-US" sz="2400" dirty="0" smtClean="0">
                <a:latin typeface="Fujitsu Sans" panose="020B0404060202020204" pitchFamily="34" charset="0"/>
                <a:ea typeface="Meiryo UI" panose="020B0604030504040204" pitchFamily="50" charset="-128"/>
              </a:rPr>
              <a:t>→ </a:t>
            </a:r>
            <a:endParaRPr lang="en-US" altLang="ja-JP" sz="2400" dirty="0" smtClean="0">
              <a:latin typeface="Fujitsu Sans" panose="020B0404060202020204" pitchFamily="34" charset="0"/>
              <a:ea typeface="Meiryo UI" panose="020B0604030504040204" pitchFamily="50" charset="-128"/>
            </a:endParaRPr>
          </a:p>
          <a:p>
            <a:pPr algn="l"/>
            <a:r>
              <a:rPr lang="en-US" altLang="ja-JP" sz="2400" dirty="0">
                <a:latin typeface="Fujitsu Sans" panose="020B0404060202020204" pitchFamily="34" charset="0"/>
                <a:ea typeface="Meiryo UI" panose="020B0604030504040204" pitchFamily="50" charset="-128"/>
              </a:rPr>
              <a:t> </a:t>
            </a:r>
            <a:r>
              <a:rPr lang="en-US" altLang="ja-JP" sz="2400" dirty="0" smtClean="0">
                <a:latin typeface="Fujitsu Sans" panose="020B0404060202020204" pitchFamily="34" charset="0"/>
                <a:ea typeface="Meiryo UI" panose="020B0604030504040204" pitchFamily="50" charset="-128"/>
              </a:rPr>
              <a:t>    Readability is improved</a:t>
            </a:r>
            <a:endParaRPr lang="ja-JP" altLang="en-US" sz="2400" dirty="0">
              <a:latin typeface="Fujitsu Sans" panose="020B0404060202020204" pitchFamily="34" charset="0"/>
              <a:ea typeface="Meiryo UI" panose="020B0604030504040204" pitchFamily="50" charset="-128"/>
            </a:endParaRPr>
          </a:p>
          <a:p>
            <a:pPr marL="342900" indent="-342900" algn="l">
              <a:buFont typeface="Arial" panose="020B0604020202020204" pitchFamily="34" charset="0"/>
              <a:buChar char="•"/>
            </a:pPr>
            <a:r>
              <a:rPr lang="en-US" altLang="ja-JP" sz="2400" dirty="0" smtClean="0">
                <a:latin typeface="Fujitsu Sans" panose="020B0404060202020204" pitchFamily="34" charset="0"/>
                <a:ea typeface="Meiryo UI" panose="020B0604030504040204" pitchFamily="50" charset="-128"/>
              </a:rPr>
              <a:t>Preventing the build up of Playbook</a:t>
            </a:r>
            <a:endParaRPr kumimoji="1" lang="ja-JP" altLang="en-US" sz="2400" dirty="0" smtClean="0">
              <a:latin typeface="Fujitsu Sans" panose="020B0404060202020204" pitchFamily="34" charset="0"/>
              <a:ea typeface="Meiryo UI" panose="020B0604030504040204" pitchFamily="50" charset="-128"/>
            </a:endParaRPr>
          </a:p>
        </p:txBody>
      </p:sp>
      <p:sp>
        <p:nvSpPr>
          <p:cNvPr id="10" name="スライド番号プレースホルダー 9"/>
          <p:cNvSpPr>
            <a:spLocks noGrp="1"/>
          </p:cNvSpPr>
          <p:nvPr>
            <p:ph type="sldNum" sz="quarter" idx="10"/>
          </p:nvPr>
        </p:nvSpPr>
        <p:spPr/>
        <p:txBody>
          <a:bodyPr/>
          <a:lstStyle/>
          <a:p>
            <a:r>
              <a:rPr lang="en-US" altLang="ja-JP" smtClean="0"/>
              <a:t>PAGE    </a:t>
            </a:r>
            <a:fld id="{08DF107D-060D-43D3-997D-8A34C269D30F}" type="slidenum">
              <a:rPr lang="en-US" altLang="ja-JP" smtClean="0"/>
              <a:pPr/>
              <a:t>72</a:t>
            </a:fld>
            <a:endParaRPr lang="en-US" altLang="ja-JP" dirty="0"/>
          </a:p>
        </p:txBody>
      </p:sp>
    </p:spTree>
    <p:extLst>
      <p:ext uri="{BB962C8B-B14F-4D97-AF65-F5344CB8AC3E}">
        <p14:creationId xmlns:p14="http://schemas.microsoft.com/office/powerpoint/2010/main" val="97278181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Role: Important</a:t>
            </a:r>
            <a:endParaRPr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Basics in Writing Various Files</a:t>
            </a:r>
          </a:p>
        </p:txBody>
      </p:sp>
      <p:sp>
        <p:nvSpPr>
          <p:cNvPr id="11" name="正方形/長方形 10">
            <a:extLst>
              <a:ext uri="{FF2B5EF4-FFF2-40B4-BE49-F238E27FC236}">
                <a16:creationId xmlns="" xmlns:a16="http://schemas.microsoft.com/office/drawing/2014/main" id="{150844AD-4FE2-4A52-A4A3-AA78CAEC4A85}"/>
              </a:ext>
            </a:extLst>
          </p:cNvPr>
          <p:cNvSpPr/>
          <p:nvPr/>
        </p:nvSpPr>
        <p:spPr bwMode="gray">
          <a:xfrm>
            <a:off x="170935" y="1556638"/>
            <a:ext cx="5399871" cy="4444841"/>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sz="1800" dirty="0" smtClean="0">
                <a:latin typeface="+mj-lt"/>
              </a:rPr>
              <a:t>Full set is configured as can be seen on the right.</a:t>
            </a:r>
            <a:endParaRPr lang="ja-JP" altLang="en-US" sz="1800" dirty="0">
              <a:latin typeface="+mj-lt"/>
            </a:endParaRPr>
          </a:p>
          <a:p>
            <a:pPr algn="l"/>
            <a:r>
              <a:rPr lang="en-US" altLang="ja-JP" sz="1800" dirty="0" smtClean="0">
                <a:latin typeface="+mj-lt"/>
              </a:rPr>
              <a:t>But, </a:t>
            </a:r>
            <a:r>
              <a:rPr lang="en-US" altLang="ja-JP" sz="1800" b="1" dirty="0" smtClean="0">
                <a:solidFill>
                  <a:srgbClr val="FF0D0D"/>
                </a:solidFill>
                <a:latin typeface="+mj-lt"/>
              </a:rPr>
              <a:t>it is okay to only create needed parts </a:t>
            </a:r>
            <a:r>
              <a:rPr lang="en-US" altLang="ja-JP" sz="1800" dirty="0" smtClean="0">
                <a:latin typeface="+mj-lt"/>
              </a:rPr>
              <a:t>and not preparing the entire directory.</a:t>
            </a:r>
            <a:endParaRPr lang="ja-JP" altLang="en-US" sz="1800" dirty="0">
              <a:latin typeface="+mj-lt"/>
            </a:endParaRPr>
          </a:p>
          <a:p>
            <a:pPr algn="l"/>
            <a:endParaRPr lang="ja-JP" altLang="en-US" sz="1800" dirty="0">
              <a:latin typeface="+mj-lt"/>
            </a:endParaRPr>
          </a:p>
          <a:p>
            <a:pPr algn="l"/>
            <a:r>
              <a:rPr lang="en-US" altLang="ja-JP" sz="1800" dirty="0" smtClean="0">
                <a:latin typeface="+mj-lt"/>
              </a:rPr>
              <a:t>Moreover, in some directories, “</a:t>
            </a:r>
            <a:r>
              <a:rPr lang="en-US" altLang="ja-JP" sz="1800" dirty="0" err="1" smtClean="0">
                <a:latin typeface="+mj-lt"/>
              </a:rPr>
              <a:t>main.yml</a:t>
            </a:r>
            <a:r>
              <a:rPr lang="en-US" altLang="ja-JP" sz="1800" dirty="0" smtClean="0">
                <a:latin typeface="+mj-lt"/>
              </a:rPr>
              <a:t>” is required. (as an entry point)</a:t>
            </a:r>
            <a:endParaRPr lang="en-US" altLang="ja-JP" sz="1800" dirty="0">
              <a:latin typeface="+mj-lt"/>
            </a:endParaRPr>
          </a:p>
          <a:p>
            <a:pPr algn="l"/>
            <a:endParaRPr lang="en-US" altLang="ja-JP" sz="1800" dirty="0" smtClean="0">
              <a:latin typeface="+mj-lt"/>
            </a:endParaRPr>
          </a:p>
          <a:p>
            <a:pPr algn="l"/>
            <a:r>
              <a:rPr lang="en-US" altLang="ja-JP" sz="1800" dirty="0" smtClean="0">
                <a:latin typeface="+mj-lt"/>
              </a:rPr>
              <a:t>Each directory will be tackled briefly.</a:t>
            </a:r>
            <a:endParaRPr lang="ja-JP" altLang="en-US" sz="1800" dirty="0">
              <a:latin typeface="+mj-lt"/>
            </a:endParaRPr>
          </a:p>
          <a:p>
            <a:pPr algn="l"/>
            <a:endParaRPr lang="ja-JP" altLang="en-US" sz="1800" dirty="0">
              <a:latin typeface="+mj-lt"/>
            </a:endParaRPr>
          </a:p>
        </p:txBody>
      </p:sp>
      <p:sp>
        <p:nvSpPr>
          <p:cNvPr id="16" name="正方形/長方形 15">
            <a:extLst>
              <a:ext uri="{FF2B5EF4-FFF2-40B4-BE49-F238E27FC236}">
                <a16:creationId xmlns="" xmlns:a16="http://schemas.microsoft.com/office/drawing/2014/main" id="{9B8EAA3B-8777-43E7-9A7C-EB659CE4F72B}"/>
              </a:ext>
            </a:extLst>
          </p:cNvPr>
          <p:cNvSpPr/>
          <p:nvPr/>
        </p:nvSpPr>
        <p:spPr bwMode="gray">
          <a:xfrm>
            <a:off x="170935" y="979885"/>
            <a:ext cx="9295364" cy="576751"/>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mj-lt"/>
                <a:ea typeface="Meiryo UI" panose="020B0604030504040204" pitchFamily="50" charset="-128"/>
              </a:rPr>
              <a:t>Role Directory Configuration</a:t>
            </a:r>
            <a:endParaRPr lang="ja-JP" altLang="en-US" sz="2800" b="1" kern="0" dirty="0">
              <a:solidFill>
                <a:schemeClr val="bg1"/>
              </a:solidFill>
              <a:latin typeface="+mj-lt"/>
              <a:ea typeface="Meiryo UI" panose="020B0604030504040204" pitchFamily="50" charset="-128"/>
            </a:endParaRPr>
          </a:p>
        </p:txBody>
      </p:sp>
      <p:sp>
        <p:nvSpPr>
          <p:cNvPr id="10" name="正方形/長方形 9">
            <a:extLst>
              <a:ext uri="{FF2B5EF4-FFF2-40B4-BE49-F238E27FC236}">
                <a16:creationId xmlns="" xmlns:a16="http://schemas.microsoft.com/office/drawing/2014/main" id="{150844AD-4FE2-4A52-A4A3-AA78CAEC4A85}"/>
              </a:ext>
            </a:extLst>
          </p:cNvPr>
          <p:cNvSpPr/>
          <p:nvPr/>
        </p:nvSpPr>
        <p:spPr bwMode="gray">
          <a:xfrm>
            <a:off x="5767754" y="1631852"/>
            <a:ext cx="3698545" cy="4369628"/>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dirty="0">
                <a:latin typeface="+mj-lt"/>
              </a:rPr>
              <a:t>roles/</a:t>
            </a:r>
          </a:p>
          <a:p>
            <a:pPr algn="l"/>
            <a:r>
              <a:rPr lang="en-US" altLang="ja-JP" dirty="0">
                <a:latin typeface="+mj-lt"/>
              </a:rPr>
              <a:t>  </a:t>
            </a:r>
            <a:r>
              <a:rPr lang="en-US" altLang="ja-JP" dirty="0" err="1">
                <a:latin typeface="+mj-lt"/>
              </a:rPr>
              <a:t>somerole</a:t>
            </a:r>
            <a:r>
              <a:rPr lang="en-US" altLang="ja-JP" dirty="0">
                <a:latin typeface="+mj-lt"/>
              </a:rPr>
              <a:t>/</a:t>
            </a:r>
          </a:p>
          <a:p>
            <a:pPr algn="l"/>
            <a:r>
              <a:rPr lang="en-US" altLang="ja-JP" dirty="0">
                <a:latin typeface="+mj-lt"/>
              </a:rPr>
              <a:t>    </a:t>
            </a:r>
            <a:r>
              <a:rPr lang="en-US" altLang="ja-JP" b="1" dirty="0">
                <a:solidFill>
                  <a:srgbClr val="FF0D0D"/>
                </a:solidFill>
                <a:latin typeface="+mj-lt"/>
              </a:rPr>
              <a:t>tasks</a:t>
            </a:r>
            <a:r>
              <a:rPr lang="en-US" altLang="ja-JP" dirty="0">
                <a:latin typeface="+mj-lt"/>
              </a:rPr>
              <a:t>/</a:t>
            </a:r>
          </a:p>
          <a:p>
            <a:pPr algn="l"/>
            <a:r>
              <a:rPr lang="en-US" altLang="ja-JP" dirty="0">
                <a:latin typeface="+mj-lt"/>
              </a:rPr>
              <a:t>      </a:t>
            </a:r>
            <a:r>
              <a:rPr lang="en-US" altLang="ja-JP" dirty="0" err="1">
                <a:latin typeface="+mj-lt"/>
              </a:rPr>
              <a:t>main.yml</a:t>
            </a:r>
            <a:endParaRPr lang="en-US" altLang="ja-JP" dirty="0">
              <a:latin typeface="+mj-lt"/>
            </a:endParaRPr>
          </a:p>
          <a:p>
            <a:pPr algn="l"/>
            <a:r>
              <a:rPr lang="en-US" altLang="ja-JP" dirty="0">
                <a:latin typeface="+mj-lt"/>
              </a:rPr>
              <a:t>    </a:t>
            </a:r>
            <a:r>
              <a:rPr lang="en-US" altLang="ja-JP" b="1" dirty="0">
                <a:solidFill>
                  <a:srgbClr val="FF0D0D"/>
                </a:solidFill>
                <a:latin typeface="+mj-lt"/>
              </a:rPr>
              <a:t>handlers</a:t>
            </a:r>
            <a:r>
              <a:rPr lang="en-US" altLang="ja-JP" dirty="0">
                <a:latin typeface="+mj-lt"/>
              </a:rPr>
              <a:t>/</a:t>
            </a:r>
          </a:p>
          <a:p>
            <a:pPr algn="l"/>
            <a:r>
              <a:rPr lang="en-US" altLang="ja-JP" dirty="0">
                <a:latin typeface="+mj-lt"/>
              </a:rPr>
              <a:t>      </a:t>
            </a:r>
            <a:r>
              <a:rPr lang="en-US" altLang="ja-JP" dirty="0" err="1">
                <a:latin typeface="+mj-lt"/>
              </a:rPr>
              <a:t>main.yml</a:t>
            </a:r>
            <a:endParaRPr lang="en-US" altLang="ja-JP" dirty="0">
              <a:latin typeface="+mj-lt"/>
            </a:endParaRPr>
          </a:p>
          <a:p>
            <a:pPr algn="l"/>
            <a:r>
              <a:rPr lang="en-US" altLang="ja-JP" dirty="0">
                <a:latin typeface="+mj-lt"/>
              </a:rPr>
              <a:t>    </a:t>
            </a:r>
            <a:r>
              <a:rPr lang="en-US" altLang="ja-JP" b="1" dirty="0">
                <a:solidFill>
                  <a:srgbClr val="FF0D0D"/>
                </a:solidFill>
                <a:latin typeface="+mj-lt"/>
              </a:rPr>
              <a:t>files</a:t>
            </a:r>
            <a:r>
              <a:rPr lang="en-US" altLang="ja-JP" dirty="0">
                <a:latin typeface="+mj-lt"/>
              </a:rPr>
              <a:t>/</a:t>
            </a:r>
          </a:p>
          <a:p>
            <a:pPr algn="l"/>
            <a:r>
              <a:rPr lang="en-US" altLang="ja-JP" dirty="0">
                <a:latin typeface="+mj-lt"/>
              </a:rPr>
              <a:t>      somefile.txt</a:t>
            </a:r>
          </a:p>
          <a:p>
            <a:pPr algn="l"/>
            <a:r>
              <a:rPr lang="en-US" altLang="ja-JP" dirty="0">
                <a:latin typeface="+mj-lt"/>
              </a:rPr>
              <a:t>      somefile.sh</a:t>
            </a:r>
          </a:p>
          <a:p>
            <a:pPr algn="l"/>
            <a:r>
              <a:rPr lang="en-US" altLang="ja-JP" dirty="0">
                <a:latin typeface="+mj-lt"/>
              </a:rPr>
              <a:t>    </a:t>
            </a:r>
            <a:r>
              <a:rPr lang="en-US" altLang="ja-JP" b="1" dirty="0">
                <a:solidFill>
                  <a:srgbClr val="FF0D0D"/>
                </a:solidFill>
                <a:latin typeface="+mj-lt"/>
              </a:rPr>
              <a:t>templates</a:t>
            </a:r>
            <a:r>
              <a:rPr lang="en-US" altLang="ja-JP" dirty="0">
                <a:latin typeface="+mj-lt"/>
              </a:rPr>
              <a:t>/</a:t>
            </a:r>
          </a:p>
          <a:p>
            <a:pPr algn="l"/>
            <a:r>
              <a:rPr lang="en-US" altLang="ja-JP" dirty="0">
                <a:latin typeface="+mj-lt"/>
              </a:rPr>
              <a:t>      some.conf.j2</a:t>
            </a:r>
          </a:p>
          <a:p>
            <a:pPr algn="l"/>
            <a:r>
              <a:rPr lang="en-US" altLang="ja-JP" dirty="0">
                <a:latin typeface="+mj-lt"/>
              </a:rPr>
              <a:t>    </a:t>
            </a:r>
            <a:r>
              <a:rPr lang="en-US" altLang="ja-JP" b="1" dirty="0" err="1">
                <a:solidFill>
                  <a:srgbClr val="FF0D0D"/>
                </a:solidFill>
                <a:latin typeface="+mj-lt"/>
              </a:rPr>
              <a:t>vars</a:t>
            </a:r>
            <a:r>
              <a:rPr lang="en-US" altLang="ja-JP" dirty="0">
                <a:latin typeface="+mj-lt"/>
              </a:rPr>
              <a:t>/</a:t>
            </a:r>
          </a:p>
          <a:p>
            <a:pPr algn="l"/>
            <a:r>
              <a:rPr lang="en-US" altLang="ja-JP" dirty="0">
                <a:latin typeface="+mj-lt"/>
              </a:rPr>
              <a:t>      </a:t>
            </a:r>
            <a:r>
              <a:rPr lang="en-US" altLang="ja-JP" dirty="0" err="1">
                <a:latin typeface="+mj-lt"/>
              </a:rPr>
              <a:t>main.yml</a:t>
            </a:r>
            <a:endParaRPr lang="en-US" altLang="ja-JP" dirty="0">
              <a:latin typeface="+mj-lt"/>
            </a:endParaRPr>
          </a:p>
          <a:p>
            <a:pPr algn="l"/>
            <a:r>
              <a:rPr lang="en-US" altLang="ja-JP" dirty="0">
                <a:latin typeface="+mj-lt"/>
              </a:rPr>
              <a:t>    </a:t>
            </a:r>
            <a:r>
              <a:rPr lang="en-US" altLang="ja-JP" b="1" dirty="0">
                <a:solidFill>
                  <a:srgbClr val="FF0D0D"/>
                </a:solidFill>
                <a:latin typeface="+mj-lt"/>
              </a:rPr>
              <a:t>defaults</a:t>
            </a:r>
            <a:r>
              <a:rPr lang="en-US" altLang="ja-JP" dirty="0">
                <a:latin typeface="+mj-lt"/>
              </a:rPr>
              <a:t>/</a:t>
            </a:r>
          </a:p>
          <a:p>
            <a:pPr algn="l"/>
            <a:r>
              <a:rPr lang="en-US" altLang="ja-JP" dirty="0">
                <a:latin typeface="+mj-lt"/>
              </a:rPr>
              <a:t>      </a:t>
            </a:r>
            <a:r>
              <a:rPr lang="en-US" altLang="ja-JP" dirty="0" err="1">
                <a:latin typeface="+mj-lt"/>
              </a:rPr>
              <a:t>main.yml</a:t>
            </a:r>
            <a:endParaRPr lang="en-US" altLang="ja-JP" dirty="0">
              <a:latin typeface="+mj-lt"/>
            </a:endParaRPr>
          </a:p>
          <a:p>
            <a:pPr algn="l"/>
            <a:r>
              <a:rPr lang="en-US" altLang="ja-JP" dirty="0">
                <a:latin typeface="+mj-lt"/>
              </a:rPr>
              <a:t>    </a:t>
            </a:r>
            <a:r>
              <a:rPr lang="en-US" altLang="ja-JP" b="1" dirty="0">
                <a:solidFill>
                  <a:srgbClr val="FF0D0D"/>
                </a:solidFill>
                <a:latin typeface="+mj-lt"/>
              </a:rPr>
              <a:t>meta</a:t>
            </a:r>
            <a:r>
              <a:rPr lang="en-US" altLang="ja-JP" dirty="0">
                <a:latin typeface="+mj-lt"/>
              </a:rPr>
              <a:t>/</a:t>
            </a:r>
          </a:p>
          <a:p>
            <a:pPr algn="l"/>
            <a:r>
              <a:rPr lang="en-US" altLang="ja-JP" dirty="0">
                <a:latin typeface="+mj-lt"/>
              </a:rPr>
              <a:t>      </a:t>
            </a:r>
            <a:r>
              <a:rPr lang="en-US" altLang="ja-JP" dirty="0" err="1">
                <a:latin typeface="+mj-lt"/>
              </a:rPr>
              <a:t>main.yml</a:t>
            </a:r>
            <a:endParaRPr lang="en-US" altLang="ja-JP" dirty="0">
              <a:latin typeface="+mj-lt"/>
            </a:endParaRPr>
          </a:p>
        </p:txBody>
      </p:sp>
      <p:sp>
        <p:nvSpPr>
          <p:cNvPr id="3" name="正方形/長方形 2"/>
          <p:cNvSpPr/>
          <p:nvPr/>
        </p:nvSpPr>
        <p:spPr>
          <a:xfrm>
            <a:off x="170934" y="6318557"/>
            <a:ext cx="6764437" cy="523220"/>
          </a:xfrm>
          <a:prstGeom prst="rect">
            <a:avLst/>
          </a:prstGeom>
        </p:spPr>
        <p:txBody>
          <a:bodyPr wrap="square">
            <a:spAutoFit/>
          </a:bodyPr>
          <a:lstStyle/>
          <a:p>
            <a:pPr algn="l"/>
            <a:r>
              <a:rPr lang="en-PH" altLang="ja-JP" dirty="0" smtClean="0"/>
              <a:t>For more details:</a:t>
            </a:r>
            <a:endParaRPr lang="en-US" altLang="ja-JP" dirty="0" smtClean="0"/>
          </a:p>
          <a:p>
            <a:pPr algn="l"/>
            <a:r>
              <a:rPr lang="en-US" altLang="ja-JP" dirty="0" smtClean="0"/>
              <a:t>https</a:t>
            </a:r>
            <a:r>
              <a:rPr lang="en-US" altLang="ja-JP" dirty="0"/>
              <a:t>://docs.ansible.com/ansible/2.6/user_guide/playbooks_reuse_roles.html</a:t>
            </a:r>
          </a:p>
        </p:txBody>
      </p:sp>
      <p:sp>
        <p:nvSpPr>
          <p:cNvPr id="9" name="正方形/長方形 8"/>
          <p:cNvSpPr/>
          <p:nvPr/>
        </p:nvSpPr>
        <p:spPr>
          <a:xfrm>
            <a:off x="7617025" y="1631852"/>
            <a:ext cx="1849273" cy="307777"/>
          </a:xfrm>
          <a:prstGeom prst="rect">
            <a:avLst/>
          </a:prstGeom>
          <a:ln>
            <a:solidFill>
              <a:schemeClr val="tx1"/>
            </a:solidFill>
          </a:ln>
        </p:spPr>
        <p:txBody>
          <a:bodyPr wrap="square">
            <a:spAutoFit/>
          </a:bodyPr>
          <a:lstStyle/>
          <a:p>
            <a:pPr algn="l"/>
            <a:r>
              <a:rPr lang="en-US" altLang="ja-JP" b="1" dirty="0" smtClean="0">
                <a:latin typeface="+mj-lt"/>
              </a:rPr>
              <a:t>Example of </a:t>
            </a:r>
            <a:r>
              <a:rPr lang="en-US" altLang="ja-JP" b="1" dirty="0" err="1" smtClean="0">
                <a:latin typeface="+mj-lt"/>
              </a:rPr>
              <a:t>somerole</a:t>
            </a:r>
            <a:endParaRPr lang="ja-JP" altLang="en-US" b="1" dirty="0">
              <a:latin typeface="+mj-lt"/>
            </a:endParaRPr>
          </a:p>
        </p:txBody>
      </p:sp>
      <p:sp>
        <p:nvSpPr>
          <p:cNvPr id="8" name="スライド番号プレースホルダー 7"/>
          <p:cNvSpPr>
            <a:spLocks noGrp="1"/>
          </p:cNvSpPr>
          <p:nvPr>
            <p:ph type="sldNum" sz="quarter" idx="10"/>
          </p:nvPr>
        </p:nvSpPr>
        <p:spPr/>
        <p:txBody>
          <a:bodyPr/>
          <a:lstStyle/>
          <a:p>
            <a:r>
              <a:rPr lang="en-US" altLang="ja-JP" smtClean="0"/>
              <a:t>PAGE    </a:t>
            </a:r>
            <a:fld id="{08DF107D-060D-43D3-997D-8A34C269D30F}" type="slidenum">
              <a:rPr lang="en-US" altLang="ja-JP" smtClean="0"/>
              <a:pPr/>
              <a:t>73</a:t>
            </a:fld>
            <a:endParaRPr lang="en-US" altLang="ja-JP" dirty="0"/>
          </a:p>
        </p:txBody>
      </p:sp>
    </p:spTree>
    <p:extLst>
      <p:ext uri="{BB962C8B-B14F-4D97-AF65-F5344CB8AC3E}">
        <p14:creationId xmlns:p14="http://schemas.microsoft.com/office/powerpoint/2010/main" val="227717712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Role: Important</a:t>
            </a:r>
            <a:endParaRPr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Basics in Writing Various Files</a:t>
            </a:r>
          </a:p>
        </p:txBody>
      </p:sp>
      <p:sp>
        <p:nvSpPr>
          <p:cNvPr id="11" name="正方形/長方形 10">
            <a:extLst>
              <a:ext uri="{FF2B5EF4-FFF2-40B4-BE49-F238E27FC236}">
                <a16:creationId xmlns="" xmlns:a16="http://schemas.microsoft.com/office/drawing/2014/main" id="{150844AD-4FE2-4A52-A4A3-AA78CAEC4A85}"/>
              </a:ext>
            </a:extLst>
          </p:cNvPr>
          <p:cNvSpPr/>
          <p:nvPr/>
        </p:nvSpPr>
        <p:spPr bwMode="gray">
          <a:xfrm>
            <a:off x="689317" y="1556639"/>
            <a:ext cx="8776981" cy="511312"/>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smtClean="0">
                <a:latin typeface="+mj-lt"/>
              </a:rPr>
              <a:t>Stores the YAML file written </a:t>
            </a:r>
            <a:r>
              <a:rPr lang="en-US" altLang="ja-JP" sz="1800" b="1" dirty="0" smtClean="0">
                <a:latin typeface="+mj-lt"/>
              </a:rPr>
              <a:t>with the details of the previous Task section.</a:t>
            </a:r>
            <a:endParaRPr lang="ja-JP" altLang="en-US" sz="1800" b="1" dirty="0">
              <a:latin typeface="+mj-lt"/>
            </a:endParaRPr>
          </a:p>
        </p:txBody>
      </p:sp>
      <p:sp>
        <p:nvSpPr>
          <p:cNvPr id="16" name="正方形/長方形 15">
            <a:extLst>
              <a:ext uri="{FF2B5EF4-FFF2-40B4-BE49-F238E27FC236}">
                <a16:creationId xmlns="" xmlns:a16="http://schemas.microsoft.com/office/drawing/2014/main" id="{9B8EAA3B-8777-43E7-9A7C-EB659CE4F72B}"/>
              </a:ext>
            </a:extLst>
          </p:cNvPr>
          <p:cNvSpPr/>
          <p:nvPr/>
        </p:nvSpPr>
        <p:spPr bwMode="gray">
          <a:xfrm>
            <a:off x="689317" y="979885"/>
            <a:ext cx="8776982" cy="576751"/>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a:solidFill>
                  <a:schemeClr val="bg1"/>
                </a:solidFill>
                <a:latin typeface="+mj-lt"/>
                <a:ea typeface="Meiryo UI" panose="020B0604030504040204" pitchFamily="50" charset="-128"/>
              </a:rPr>
              <a:t>t</a:t>
            </a:r>
            <a:r>
              <a:rPr lang="en-US" altLang="ja-JP" sz="2800" b="1" kern="0" dirty="0" smtClean="0">
                <a:solidFill>
                  <a:schemeClr val="bg1"/>
                </a:solidFill>
                <a:latin typeface="+mj-lt"/>
                <a:ea typeface="Meiryo UI" panose="020B0604030504040204" pitchFamily="50" charset="-128"/>
              </a:rPr>
              <a:t>asks Directory</a:t>
            </a:r>
            <a:endParaRPr lang="en-US" altLang="ja-JP" sz="2800" b="1" kern="0" dirty="0">
              <a:solidFill>
                <a:schemeClr val="bg1"/>
              </a:solidFill>
              <a:latin typeface="+mj-lt"/>
              <a:ea typeface="Meiryo UI" panose="020B0604030504040204" pitchFamily="50" charset="-128"/>
            </a:endParaRPr>
          </a:p>
        </p:txBody>
      </p:sp>
      <p:sp>
        <p:nvSpPr>
          <p:cNvPr id="9" name="正方形/長方形 8"/>
          <p:cNvSpPr/>
          <p:nvPr/>
        </p:nvSpPr>
        <p:spPr>
          <a:xfrm>
            <a:off x="699980" y="2360997"/>
            <a:ext cx="2179458" cy="307777"/>
          </a:xfrm>
          <a:prstGeom prst="rect">
            <a:avLst/>
          </a:prstGeom>
          <a:ln>
            <a:solidFill>
              <a:schemeClr val="tx1"/>
            </a:solidFill>
          </a:ln>
        </p:spPr>
        <p:txBody>
          <a:bodyPr wrap="square">
            <a:spAutoFit/>
          </a:bodyPr>
          <a:lstStyle/>
          <a:p>
            <a:pPr algn="l"/>
            <a:r>
              <a:rPr lang="en-US" altLang="ja-JP" b="1" dirty="0" smtClean="0">
                <a:latin typeface="+mj-lt"/>
              </a:rPr>
              <a:t>Example of </a:t>
            </a:r>
            <a:r>
              <a:rPr lang="en-US" altLang="ja-JP" b="1" dirty="0" err="1" smtClean="0">
                <a:latin typeface="+mj-lt"/>
              </a:rPr>
              <a:t>main.yml</a:t>
            </a:r>
            <a:endParaRPr lang="ja-JP" altLang="en-US" b="1" dirty="0">
              <a:latin typeface="+mj-lt"/>
            </a:endParaRPr>
          </a:p>
        </p:txBody>
      </p:sp>
      <p:sp>
        <p:nvSpPr>
          <p:cNvPr id="10" name="正方形/長方形 9">
            <a:extLst>
              <a:ext uri="{FF2B5EF4-FFF2-40B4-BE49-F238E27FC236}">
                <a16:creationId xmlns="" xmlns:a16="http://schemas.microsoft.com/office/drawing/2014/main" id="{150844AD-4FE2-4A52-A4A3-AA78CAEC4A85}"/>
              </a:ext>
            </a:extLst>
          </p:cNvPr>
          <p:cNvSpPr/>
          <p:nvPr/>
        </p:nvSpPr>
        <p:spPr bwMode="gray">
          <a:xfrm>
            <a:off x="689317" y="2669633"/>
            <a:ext cx="8776982" cy="2071179"/>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dirty="0">
                <a:latin typeface="+mj-lt"/>
              </a:rPr>
              <a:t>---</a:t>
            </a:r>
          </a:p>
          <a:p>
            <a:pPr algn="l"/>
            <a:r>
              <a:rPr lang="en-US" altLang="ja-JP" dirty="0">
                <a:latin typeface="+mj-lt"/>
              </a:rPr>
              <a:t>- name: Install the </a:t>
            </a:r>
            <a:r>
              <a:rPr lang="en-US" altLang="ja-JP" dirty="0" err="1">
                <a:latin typeface="+mj-lt"/>
              </a:rPr>
              <a:t>mysql</a:t>
            </a:r>
            <a:r>
              <a:rPr lang="en-US" altLang="ja-JP" dirty="0">
                <a:latin typeface="+mj-lt"/>
              </a:rPr>
              <a:t> packages in </a:t>
            </a:r>
            <a:r>
              <a:rPr lang="en-US" altLang="ja-JP" dirty="0" err="1">
                <a:latin typeface="+mj-lt"/>
              </a:rPr>
              <a:t>RedHat</a:t>
            </a:r>
            <a:r>
              <a:rPr lang="en-US" altLang="ja-JP" dirty="0">
                <a:latin typeface="+mj-lt"/>
              </a:rPr>
              <a:t> derivatives</a:t>
            </a:r>
          </a:p>
          <a:p>
            <a:pPr algn="l"/>
            <a:r>
              <a:rPr lang="en-US" altLang="ja-JP" dirty="0">
                <a:latin typeface="+mj-lt"/>
              </a:rPr>
              <a:t>  yum: name="{{item}}" state=installed</a:t>
            </a:r>
          </a:p>
          <a:p>
            <a:pPr algn="l"/>
            <a:r>
              <a:rPr lang="en-US" altLang="ja-JP" dirty="0">
                <a:latin typeface="+mj-lt"/>
              </a:rPr>
              <a:t>  </a:t>
            </a:r>
            <a:r>
              <a:rPr lang="en-US" altLang="ja-JP" dirty="0" err="1">
                <a:latin typeface="+mj-lt"/>
              </a:rPr>
              <a:t>with_items</a:t>
            </a:r>
            <a:r>
              <a:rPr lang="en-US" altLang="ja-JP" dirty="0">
                <a:latin typeface="+mj-lt"/>
              </a:rPr>
              <a:t>: </a:t>
            </a:r>
            <a:r>
              <a:rPr lang="en-US" altLang="ja-JP" dirty="0" err="1">
                <a:latin typeface="+mj-lt"/>
              </a:rPr>
              <a:t>mysql_pkgs</a:t>
            </a:r>
            <a:endParaRPr lang="en-US" altLang="ja-JP" dirty="0">
              <a:latin typeface="+mj-lt"/>
            </a:endParaRPr>
          </a:p>
          <a:p>
            <a:pPr algn="l"/>
            <a:r>
              <a:rPr lang="en-US" altLang="ja-JP" dirty="0">
                <a:latin typeface="+mj-lt"/>
              </a:rPr>
              <a:t>- name: Copy the </a:t>
            </a:r>
            <a:r>
              <a:rPr lang="en-US" altLang="ja-JP" dirty="0" err="1">
                <a:latin typeface="+mj-lt"/>
              </a:rPr>
              <a:t>my.cnf</a:t>
            </a:r>
            <a:r>
              <a:rPr lang="en-US" altLang="ja-JP" dirty="0">
                <a:latin typeface="+mj-lt"/>
              </a:rPr>
              <a:t> file</a:t>
            </a:r>
          </a:p>
          <a:p>
            <a:pPr algn="l"/>
            <a:r>
              <a:rPr lang="en-US" altLang="ja-JP" dirty="0">
                <a:latin typeface="+mj-lt"/>
              </a:rPr>
              <a:t>  template: </a:t>
            </a:r>
            <a:r>
              <a:rPr lang="en-US" altLang="ja-JP" dirty="0" err="1">
                <a:latin typeface="+mj-lt"/>
              </a:rPr>
              <a:t>ahsrc</a:t>
            </a:r>
            <a:r>
              <a:rPr lang="en-US" altLang="ja-JP" dirty="0">
                <a:latin typeface="+mj-lt"/>
              </a:rPr>
              <a:t>=my.cnf.j2 </a:t>
            </a:r>
            <a:r>
              <a:rPr lang="en-US" altLang="ja-JP" dirty="0" err="1">
                <a:latin typeface="+mj-lt"/>
              </a:rPr>
              <a:t>dest</a:t>
            </a:r>
            <a:r>
              <a:rPr lang="en-US" altLang="ja-JP" dirty="0">
                <a:latin typeface="+mj-lt"/>
              </a:rPr>
              <a:t>="{{</a:t>
            </a:r>
            <a:r>
              <a:rPr lang="en-US" altLang="ja-JP" dirty="0" err="1">
                <a:latin typeface="+mj-lt"/>
              </a:rPr>
              <a:t>mysql_conf_dir</a:t>
            </a:r>
            <a:r>
              <a:rPr lang="en-US" altLang="ja-JP" dirty="0">
                <a:latin typeface="+mj-lt"/>
              </a:rPr>
              <a:t>}}/</a:t>
            </a:r>
            <a:r>
              <a:rPr lang="en-US" altLang="ja-JP" dirty="0" err="1">
                <a:latin typeface="+mj-lt"/>
              </a:rPr>
              <a:t>my.cnf</a:t>
            </a:r>
            <a:r>
              <a:rPr lang="en-US" altLang="ja-JP" dirty="0">
                <a:latin typeface="+mj-lt"/>
              </a:rPr>
              <a:t>"</a:t>
            </a:r>
          </a:p>
          <a:p>
            <a:pPr algn="l"/>
            <a:r>
              <a:rPr lang="en-US" altLang="ja-JP" dirty="0">
                <a:latin typeface="+mj-lt"/>
              </a:rPr>
              <a:t>  notify: restart </a:t>
            </a:r>
            <a:r>
              <a:rPr lang="en-US" altLang="ja-JP" dirty="0" err="1">
                <a:latin typeface="+mj-lt"/>
              </a:rPr>
              <a:t>mysql</a:t>
            </a:r>
            <a:endParaRPr lang="en-US" altLang="ja-JP" dirty="0">
              <a:latin typeface="+mj-lt"/>
            </a:endParaRPr>
          </a:p>
        </p:txBody>
      </p:sp>
      <p:sp>
        <p:nvSpPr>
          <p:cNvPr id="7" name="スライド番号プレースホルダー 6"/>
          <p:cNvSpPr>
            <a:spLocks noGrp="1"/>
          </p:cNvSpPr>
          <p:nvPr>
            <p:ph type="sldNum" sz="quarter" idx="10"/>
          </p:nvPr>
        </p:nvSpPr>
        <p:spPr/>
        <p:txBody>
          <a:bodyPr/>
          <a:lstStyle/>
          <a:p>
            <a:r>
              <a:rPr lang="en-US" altLang="ja-JP" smtClean="0"/>
              <a:t>PAGE    </a:t>
            </a:r>
            <a:fld id="{08DF107D-060D-43D3-997D-8A34C269D30F}" type="slidenum">
              <a:rPr lang="en-US" altLang="ja-JP" smtClean="0"/>
              <a:pPr/>
              <a:t>74</a:t>
            </a:fld>
            <a:endParaRPr lang="en-US" altLang="ja-JP" dirty="0"/>
          </a:p>
        </p:txBody>
      </p:sp>
    </p:spTree>
    <p:extLst>
      <p:ext uri="{BB962C8B-B14F-4D97-AF65-F5344CB8AC3E}">
        <p14:creationId xmlns:p14="http://schemas.microsoft.com/office/powerpoint/2010/main" val="317804668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Role: Important</a:t>
            </a:r>
            <a:endParaRPr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Basics in Writing Various Files</a:t>
            </a:r>
          </a:p>
        </p:txBody>
      </p:sp>
      <p:sp>
        <p:nvSpPr>
          <p:cNvPr id="11" name="正方形/長方形 10">
            <a:extLst>
              <a:ext uri="{FF2B5EF4-FFF2-40B4-BE49-F238E27FC236}">
                <a16:creationId xmlns="" xmlns:a16="http://schemas.microsoft.com/office/drawing/2014/main" id="{150844AD-4FE2-4A52-A4A3-AA78CAEC4A85}"/>
              </a:ext>
            </a:extLst>
          </p:cNvPr>
          <p:cNvSpPr/>
          <p:nvPr/>
        </p:nvSpPr>
        <p:spPr bwMode="gray">
          <a:xfrm>
            <a:off x="689317" y="1556639"/>
            <a:ext cx="8776981" cy="958246"/>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a:latin typeface="+mj-lt"/>
              </a:rPr>
              <a:t>Stores the YAML file written </a:t>
            </a:r>
            <a:r>
              <a:rPr lang="en-US" altLang="ja-JP" sz="1800" b="1" dirty="0">
                <a:latin typeface="+mj-lt"/>
              </a:rPr>
              <a:t>with the details of the previous </a:t>
            </a:r>
            <a:r>
              <a:rPr lang="en-US" altLang="ja-JP" sz="1800" b="1" dirty="0" smtClean="0">
                <a:latin typeface="+mj-lt"/>
              </a:rPr>
              <a:t>Handlers section</a:t>
            </a:r>
            <a:r>
              <a:rPr lang="en-US" altLang="ja-JP" sz="1800" b="1" dirty="0">
                <a:latin typeface="+mj-lt"/>
              </a:rPr>
              <a:t>.</a:t>
            </a:r>
            <a:endParaRPr lang="ja-JP" altLang="en-US" sz="1800" b="1" dirty="0">
              <a:latin typeface="+mj-lt"/>
            </a:endParaRPr>
          </a:p>
          <a:p>
            <a:pPr algn="l"/>
            <a:endParaRPr lang="ja-JP" altLang="en-US" sz="1800" dirty="0">
              <a:latin typeface="+mj-lt"/>
            </a:endParaRPr>
          </a:p>
          <a:p>
            <a:pPr algn="l"/>
            <a:r>
              <a:rPr lang="en-US" altLang="ja-JP" sz="1800" dirty="0" smtClean="0">
                <a:latin typeface="+mj-lt"/>
              </a:rPr>
              <a:t>The above defined task can call other files at notify.</a:t>
            </a:r>
            <a:endParaRPr lang="ja-JP" altLang="en-US" sz="1800" dirty="0">
              <a:latin typeface="+mj-lt"/>
            </a:endParaRPr>
          </a:p>
        </p:txBody>
      </p:sp>
      <p:sp>
        <p:nvSpPr>
          <p:cNvPr id="16" name="正方形/長方形 15">
            <a:extLst>
              <a:ext uri="{FF2B5EF4-FFF2-40B4-BE49-F238E27FC236}">
                <a16:creationId xmlns="" xmlns:a16="http://schemas.microsoft.com/office/drawing/2014/main" id="{9B8EAA3B-8777-43E7-9A7C-EB659CE4F72B}"/>
              </a:ext>
            </a:extLst>
          </p:cNvPr>
          <p:cNvSpPr/>
          <p:nvPr/>
        </p:nvSpPr>
        <p:spPr bwMode="gray">
          <a:xfrm>
            <a:off x="689317" y="979885"/>
            <a:ext cx="8776982" cy="576751"/>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mj-lt"/>
                <a:ea typeface="Meiryo UI" panose="020B0604030504040204" pitchFamily="50" charset="-128"/>
              </a:rPr>
              <a:t>handlers directory</a:t>
            </a:r>
            <a:endParaRPr lang="en-US" altLang="ja-JP" sz="2800" b="1" kern="0" dirty="0">
              <a:solidFill>
                <a:schemeClr val="bg1"/>
              </a:solidFill>
              <a:latin typeface="+mj-lt"/>
              <a:ea typeface="Meiryo UI" panose="020B0604030504040204" pitchFamily="50" charset="-128"/>
            </a:endParaRPr>
          </a:p>
        </p:txBody>
      </p:sp>
      <p:sp>
        <p:nvSpPr>
          <p:cNvPr id="9" name="正方形/長方形 8"/>
          <p:cNvSpPr/>
          <p:nvPr/>
        </p:nvSpPr>
        <p:spPr>
          <a:xfrm>
            <a:off x="699980" y="2684561"/>
            <a:ext cx="2179458" cy="307777"/>
          </a:xfrm>
          <a:prstGeom prst="rect">
            <a:avLst/>
          </a:prstGeom>
          <a:ln>
            <a:solidFill>
              <a:schemeClr val="tx1"/>
            </a:solidFill>
          </a:ln>
        </p:spPr>
        <p:txBody>
          <a:bodyPr wrap="square">
            <a:spAutoFit/>
          </a:bodyPr>
          <a:lstStyle/>
          <a:p>
            <a:pPr algn="l"/>
            <a:r>
              <a:rPr lang="en-US" altLang="ja-JP" b="1" dirty="0" smtClean="0">
                <a:latin typeface="+mj-lt"/>
              </a:rPr>
              <a:t>Example of </a:t>
            </a:r>
            <a:r>
              <a:rPr lang="en-US" altLang="ja-JP" b="1" dirty="0" err="1" smtClean="0">
                <a:latin typeface="+mj-lt"/>
              </a:rPr>
              <a:t>main.yml</a:t>
            </a:r>
            <a:endParaRPr lang="ja-JP" altLang="en-US" b="1" dirty="0">
              <a:latin typeface="+mj-lt"/>
            </a:endParaRPr>
          </a:p>
        </p:txBody>
      </p:sp>
      <p:sp>
        <p:nvSpPr>
          <p:cNvPr id="10" name="正方形/長方形 9">
            <a:extLst>
              <a:ext uri="{FF2B5EF4-FFF2-40B4-BE49-F238E27FC236}">
                <a16:creationId xmlns="" xmlns:a16="http://schemas.microsoft.com/office/drawing/2014/main" id="{150844AD-4FE2-4A52-A4A3-AA78CAEC4A85}"/>
              </a:ext>
            </a:extLst>
          </p:cNvPr>
          <p:cNvSpPr/>
          <p:nvPr/>
        </p:nvSpPr>
        <p:spPr bwMode="gray">
          <a:xfrm>
            <a:off x="689317" y="2993197"/>
            <a:ext cx="8776982" cy="2071179"/>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dirty="0">
                <a:latin typeface="+mj-lt"/>
              </a:rPr>
              <a:t>---</a:t>
            </a:r>
          </a:p>
          <a:p>
            <a:pPr algn="l"/>
            <a:r>
              <a:rPr lang="en-US" altLang="ja-JP" dirty="0">
                <a:latin typeface="+mj-lt"/>
              </a:rPr>
              <a:t>- name: restart </a:t>
            </a:r>
            <a:r>
              <a:rPr lang="en-US" altLang="ja-JP" dirty="0" err="1">
                <a:latin typeface="+mj-lt"/>
              </a:rPr>
              <a:t>mysql</a:t>
            </a:r>
            <a:endParaRPr lang="en-US" altLang="ja-JP" dirty="0">
              <a:latin typeface="+mj-lt"/>
            </a:endParaRPr>
          </a:p>
          <a:p>
            <a:pPr algn="l"/>
            <a:r>
              <a:rPr lang="en-US" altLang="ja-JP" dirty="0">
                <a:latin typeface="+mj-lt"/>
              </a:rPr>
              <a:t>  service:</a:t>
            </a:r>
          </a:p>
          <a:p>
            <a:pPr algn="l"/>
            <a:r>
              <a:rPr lang="en-US" altLang="ja-JP" dirty="0">
                <a:latin typeface="+mj-lt"/>
              </a:rPr>
              <a:t>    name: "{{</a:t>
            </a:r>
            <a:r>
              <a:rPr lang="en-US" altLang="ja-JP" dirty="0" err="1">
                <a:latin typeface="+mj-lt"/>
              </a:rPr>
              <a:t>mysql_service</a:t>
            </a:r>
            <a:r>
              <a:rPr lang="en-US" altLang="ja-JP" dirty="0">
                <a:latin typeface="+mj-lt"/>
              </a:rPr>
              <a:t>}}"</a:t>
            </a:r>
          </a:p>
          <a:p>
            <a:pPr algn="l"/>
            <a:r>
              <a:rPr lang="en-US" altLang="ja-JP" dirty="0">
                <a:latin typeface="+mj-lt"/>
              </a:rPr>
              <a:t>    state: restarted</a:t>
            </a:r>
          </a:p>
        </p:txBody>
      </p:sp>
      <p:sp>
        <p:nvSpPr>
          <p:cNvPr id="7" name="スライド番号プレースホルダー 6"/>
          <p:cNvSpPr>
            <a:spLocks noGrp="1"/>
          </p:cNvSpPr>
          <p:nvPr>
            <p:ph type="sldNum" sz="quarter" idx="10"/>
          </p:nvPr>
        </p:nvSpPr>
        <p:spPr/>
        <p:txBody>
          <a:bodyPr/>
          <a:lstStyle/>
          <a:p>
            <a:r>
              <a:rPr lang="en-US" altLang="ja-JP" smtClean="0"/>
              <a:t>PAGE    </a:t>
            </a:r>
            <a:fld id="{08DF107D-060D-43D3-997D-8A34C269D30F}" type="slidenum">
              <a:rPr lang="en-US" altLang="ja-JP" smtClean="0"/>
              <a:pPr/>
              <a:t>75</a:t>
            </a:fld>
            <a:endParaRPr lang="en-US" altLang="ja-JP" dirty="0"/>
          </a:p>
        </p:txBody>
      </p:sp>
    </p:spTree>
    <p:extLst>
      <p:ext uri="{BB962C8B-B14F-4D97-AF65-F5344CB8AC3E}">
        <p14:creationId xmlns:p14="http://schemas.microsoft.com/office/powerpoint/2010/main" val="203129623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Role: Important</a:t>
            </a:r>
            <a:endParaRPr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Basics in Writing Various Files</a:t>
            </a:r>
          </a:p>
        </p:txBody>
      </p:sp>
      <p:sp>
        <p:nvSpPr>
          <p:cNvPr id="11" name="正方形/長方形 10">
            <a:extLst>
              <a:ext uri="{FF2B5EF4-FFF2-40B4-BE49-F238E27FC236}">
                <a16:creationId xmlns="" xmlns:a16="http://schemas.microsoft.com/office/drawing/2014/main" id="{150844AD-4FE2-4A52-A4A3-AA78CAEC4A85}"/>
              </a:ext>
            </a:extLst>
          </p:cNvPr>
          <p:cNvSpPr/>
          <p:nvPr/>
        </p:nvSpPr>
        <p:spPr bwMode="gray">
          <a:xfrm>
            <a:off x="689317" y="1556639"/>
            <a:ext cx="8776981" cy="820801"/>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smtClean="0">
                <a:latin typeface="+mj-lt"/>
              </a:rPr>
              <a:t>Directory that uses the copy module and </a:t>
            </a:r>
            <a:r>
              <a:rPr lang="en-US" altLang="ja-JP" sz="1800" b="1" dirty="0" smtClean="0">
                <a:latin typeface="+mj-lt"/>
              </a:rPr>
              <a:t>stores the file sent to the target node </a:t>
            </a:r>
            <a:r>
              <a:rPr lang="en-US" altLang="ja-JP" sz="1800" dirty="0" smtClean="0">
                <a:latin typeface="+mj-lt"/>
              </a:rPr>
              <a:t>from the control node.</a:t>
            </a:r>
            <a:endParaRPr lang="ja-JP" altLang="en-US" sz="1800" dirty="0">
              <a:latin typeface="+mj-lt"/>
            </a:endParaRPr>
          </a:p>
        </p:txBody>
      </p:sp>
      <p:sp>
        <p:nvSpPr>
          <p:cNvPr id="16" name="正方形/長方形 15">
            <a:extLst>
              <a:ext uri="{FF2B5EF4-FFF2-40B4-BE49-F238E27FC236}">
                <a16:creationId xmlns="" xmlns:a16="http://schemas.microsoft.com/office/drawing/2014/main" id="{9B8EAA3B-8777-43E7-9A7C-EB659CE4F72B}"/>
              </a:ext>
            </a:extLst>
          </p:cNvPr>
          <p:cNvSpPr/>
          <p:nvPr/>
        </p:nvSpPr>
        <p:spPr bwMode="gray">
          <a:xfrm>
            <a:off x="689317" y="979885"/>
            <a:ext cx="8776982" cy="576751"/>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mj-lt"/>
                <a:ea typeface="Meiryo UI" panose="020B0604030504040204" pitchFamily="50" charset="-128"/>
              </a:rPr>
              <a:t>files directory</a:t>
            </a:r>
            <a:endParaRPr lang="en-US" altLang="ja-JP" sz="2800" b="1" kern="0" dirty="0">
              <a:solidFill>
                <a:schemeClr val="bg1"/>
              </a:solidFill>
              <a:latin typeface="+mj-lt"/>
              <a:ea typeface="Meiryo UI" panose="020B0604030504040204" pitchFamily="50" charset="-128"/>
            </a:endParaRPr>
          </a:p>
        </p:txBody>
      </p:sp>
      <p:sp>
        <p:nvSpPr>
          <p:cNvPr id="9" name="正方形/長方形 8"/>
          <p:cNvSpPr/>
          <p:nvPr/>
        </p:nvSpPr>
        <p:spPr>
          <a:xfrm>
            <a:off x="699980" y="2783037"/>
            <a:ext cx="2179458" cy="307777"/>
          </a:xfrm>
          <a:prstGeom prst="rect">
            <a:avLst/>
          </a:prstGeom>
          <a:ln>
            <a:solidFill>
              <a:schemeClr val="tx1"/>
            </a:solidFill>
          </a:ln>
        </p:spPr>
        <p:txBody>
          <a:bodyPr wrap="square">
            <a:spAutoFit/>
          </a:bodyPr>
          <a:lstStyle/>
          <a:p>
            <a:pPr algn="l"/>
            <a:r>
              <a:rPr lang="en-US" altLang="ja-JP" b="1" dirty="0" smtClean="0">
                <a:latin typeface="+mj-lt"/>
              </a:rPr>
              <a:t>Example</a:t>
            </a:r>
            <a:endParaRPr lang="ja-JP" altLang="en-US" b="1" dirty="0">
              <a:latin typeface="+mj-lt"/>
            </a:endParaRPr>
          </a:p>
        </p:txBody>
      </p:sp>
      <p:sp>
        <p:nvSpPr>
          <p:cNvPr id="10" name="正方形/長方形 9">
            <a:extLst>
              <a:ext uri="{FF2B5EF4-FFF2-40B4-BE49-F238E27FC236}">
                <a16:creationId xmlns="" xmlns:a16="http://schemas.microsoft.com/office/drawing/2014/main" id="{150844AD-4FE2-4A52-A4A3-AA78CAEC4A85}"/>
              </a:ext>
            </a:extLst>
          </p:cNvPr>
          <p:cNvSpPr/>
          <p:nvPr/>
        </p:nvSpPr>
        <p:spPr bwMode="gray">
          <a:xfrm>
            <a:off x="689317" y="3091673"/>
            <a:ext cx="8776982" cy="2071179"/>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285750" indent="-285750" algn="l">
              <a:buFont typeface="Arial" panose="020B0604020202020204" pitchFamily="34" charset="0"/>
              <a:buChar char="•"/>
            </a:pPr>
            <a:r>
              <a:rPr lang="en-US" altLang="ja-JP" dirty="0" err="1" smtClean="0">
                <a:latin typeface="+mj-lt"/>
              </a:rPr>
              <a:t>sh</a:t>
            </a:r>
            <a:r>
              <a:rPr lang="en-US" altLang="ja-JP" dirty="0" smtClean="0">
                <a:latin typeface="+mj-lt"/>
              </a:rPr>
              <a:t>  script</a:t>
            </a:r>
            <a:endParaRPr lang="ja-JP" altLang="en-US" dirty="0">
              <a:latin typeface="+mj-lt"/>
            </a:endParaRPr>
          </a:p>
          <a:p>
            <a:pPr marL="285750" indent="-285750" algn="l">
              <a:buFont typeface="Arial" panose="020B0604020202020204" pitchFamily="34" charset="0"/>
              <a:buChar char="•"/>
            </a:pPr>
            <a:r>
              <a:rPr lang="en-US" altLang="ja-JP" dirty="0" smtClean="0">
                <a:latin typeface="+mj-lt"/>
              </a:rPr>
              <a:t>Settings file</a:t>
            </a:r>
            <a:endParaRPr lang="ja-JP" altLang="en-US" dirty="0">
              <a:latin typeface="+mj-lt"/>
            </a:endParaRPr>
          </a:p>
          <a:p>
            <a:pPr marL="285750" indent="-285750" algn="l">
              <a:buFont typeface="Arial" panose="020B0604020202020204" pitchFamily="34" charset="0"/>
              <a:buChar char="•"/>
            </a:pPr>
            <a:r>
              <a:rPr lang="en-US" altLang="ja-JP" dirty="0" smtClean="0">
                <a:latin typeface="+mj-lt"/>
              </a:rPr>
              <a:t>war file to deploy</a:t>
            </a:r>
          </a:p>
          <a:p>
            <a:pPr marL="285750" indent="-285750" algn="l">
              <a:buFont typeface="Arial" panose="020B0604020202020204" pitchFamily="34" charset="0"/>
              <a:buChar char="•"/>
            </a:pPr>
            <a:endParaRPr lang="en-US" altLang="ja-JP" dirty="0" smtClean="0">
              <a:latin typeface="+mj-lt"/>
            </a:endParaRPr>
          </a:p>
          <a:p>
            <a:pPr algn="l"/>
            <a:r>
              <a:rPr lang="en-US" altLang="ja-JP" dirty="0" smtClean="0">
                <a:latin typeface="+mj-lt"/>
              </a:rPr>
              <a:t>Etc.</a:t>
            </a:r>
            <a:endParaRPr lang="ja-JP" altLang="en-US" dirty="0">
              <a:latin typeface="+mj-lt"/>
            </a:endParaRPr>
          </a:p>
          <a:p>
            <a:pPr algn="l"/>
            <a:endParaRPr lang="en-US" altLang="ja-JP" dirty="0" smtClean="0">
              <a:latin typeface="+mj-lt"/>
            </a:endParaRPr>
          </a:p>
          <a:p>
            <a:pPr algn="l"/>
            <a:r>
              <a:rPr lang="en-US" altLang="ja-JP" dirty="0" err="1" smtClean="0">
                <a:latin typeface="+mj-lt"/>
              </a:rPr>
              <a:t>main.yml</a:t>
            </a:r>
            <a:r>
              <a:rPr lang="en-US" altLang="ja-JP" dirty="0" smtClean="0">
                <a:latin typeface="+mj-lt"/>
              </a:rPr>
              <a:t> is not necessary.</a:t>
            </a:r>
            <a:endParaRPr lang="en-US" altLang="ja-JP" dirty="0">
              <a:latin typeface="+mj-lt"/>
            </a:endParaRPr>
          </a:p>
        </p:txBody>
      </p:sp>
      <p:sp>
        <p:nvSpPr>
          <p:cNvPr id="7" name="スライド番号プレースホルダー 6"/>
          <p:cNvSpPr>
            <a:spLocks noGrp="1"/>
          </p:cNvSpPr>
          <p:nvPr>
            <p:ph type="sldNum" sz="quarter" idx="10"/>
          </p:nvPr>
        </p:nvSpPr>
        <p:spPr/>
        <p:txBody>
          <a:bodyPr/>
          <a:lstStyle/>
          <a:p>
            <a:r>
              <a:rPr lang="en-US" altLang="ja-JP" smtClean="0"/>
              <a:t>PAGE    </a:t>
            </a:r>
            <a:fld id="{08DF107D-060D-43D3-997D-8A34C269D30F}" type="slidenum">
              <a:rPr lang="en-US" altLang="ja-JP" smtClean="0"/>
              <a:pPr/>
              <a:t>76</a:t>
            </a:fld>
            <a:endParaRPr lang="en-US" altLang="ja-JP" dirty="0"/>
          </a:p>
        </p:txBody>
      </p:sp>
    </p:spTree>
    <p:extLst>
      <p:ext uri="{BB962C8B-B14F-4D97-AF65-F5344CB8AC3E}">
        <p14:creationId xmlns:p14="http://schemas.microsoft.com/office/powerpoint/2010/main" val="203129623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Role: Important</a:t>
            </a:r>
            <a:endParaRPr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Basics in Writing Various Files</a:t>
            </a:r>
          </a:p>
        </p:txBody>
      </p:sp>
      <p:sp>
        <p:nvSpPr>
          <p:cNvPr id="11" name="正方形/長方形 10">
            <a:extLst>
              <a:ext uri="{FF2B5EF4-FFF2-40B4-BE49-F238E27FC236}">
                <a16:creationId xmlns="" xmlns:a16="http://schemas.microsoft.com/office/drawing/2014/main" id="{150844AD-4FE2-4A52-A4A3-AA78CAEC4A85}"/>
              </a:ext>
            </a:extLst>
          </p:cNvPr>
          <p:cNvSpPr/>
          <p:nvPr/>
        </p:nvSpPr>
        <p:spPr bwMode="gray">
          <a:xfrm>
            <a:off x="689317" y="1556639"/>
            <a:ext cx="8776981" cy="958246"/>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smtClean="0">
                <a:latin typeface="+mj-lt"/>
              </a:rPr>
              <a:t>Uses the template module and stores the template file.</a:t>
            </a:r>
            <a:endParaRPr lang="ja-JP" altLang="en-US" sz="1800" dirty="0">
              <a:latin typeface="+mj-lt"/>
            </a:endParaRPr>
          </a:p>
          <a:p>
            <a:pPr algn="l"/>
            <a:endParaRPr lang="ja-JP" altLang="en-US" sz="1800" dirty="0">
              <a:latin typeface="+mj-lt"/>
            </a:endParaRPr>
          </a:p>
          <a:p>
            <a:pPr algn="l"/>
            <a:r>
              <a:rPr lang="en-US" altLang="ja-JP" sz="1800" dirty="0" smtClean="0">
                <a:latin typeface="+mj-lt"/>
              </a:rPr>
              <a:t>Deploys the Jinja2 format and made as .j2 extension.</a:t>
            </a:r>
            <a:endParaRPr lang="ja-JP" altLang="en-US" sz="1800" dirty="0">
              <a:latin typeface="+mj-lt"/>
            </a:endParaRPr>
          </a:p>
        </p:txBody>
      </p:sp>
      <p:sp>
        <p:nvSpPr>
          <p:cNvPr id="16" name="正方形/長方形 15">
            <a:extLst>
              <a:ext uri="{FF2B5EF4-FFF2-40B4-BE49-F238E27FC236}">
                <a16:creationId xmlns="" xmlns:a16="http://schemas.microsoft.com/office/drawing/2014/main" id="{9B8EAA3B-8777-43E7-9A7C-EB659CE4F72B}"/>
              </a:ext>
            </a:extLst>
          </p:cNvPr>
          <p:cNvSpPr/>
          <p:nvPr/>
        </p:nvSpPr>
        <p:spPr bwMode="gray">
          <a:xfrm>
            <a:off x="689317" y="979885"/>
            <a:ext cx="8776982" cy="576751"/>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mj-lt"/>
                <a:ea typeface="Meiryo UI" panose="020B0604030504040204" pitchFamily="50" charset="-128"/>
              </a:rPr>
              <a:t>templates Directory</a:t>
            </a:r>
            <a:endParaRPr lang="en-US" altLang="ja-JP" sz="2800" b="1" kern="0" dirty="0">
              <a:solidFill>
                <a:schemeClr val="bg1"/>
              </a:solidFill>
              <a:latin typeface="+mj-lt"/>
              <a:ea typeface="Meiryo UI" panose="020B0604030504040204" pitchFamily="50" charset="-128"/>
            </a:endParaRPr>
          </a:p>
        </p:txBody>
      </p:sp>
      <p:sp>
        <p:nvSpPr>
          <p:cNvPr id="9" name="正方形/長方形 8"/>
          <p:cNvSpPr/>
          <p:nvPr/>
        </p:nvSpPr>
        <p:spPr>
          <a:xfrm>
            <a:off x="699980" y="2684561"/>
            <a:ext cx="3154568" cy="307777"/>
          </a:xfrm>
          <a:prstGeom prst="rect">
            <a:avLst/>
          </a:prstGeom>
          <a:ln>
            <a:solidFill>
              <a:schemeClr val="tx1"/>
            </a:solidFill>
          </a:ln>
        </p:spPr>
        <p:txBody>
          <a:bodyPr wrap="square">
            <a:spAutoFit/>
          </a:bodyPr>
          <a:lstStyle/>
          <a:p>
            <a:r>
              <a:rPr lang="en-US" altLang="ja-JP" b="1" dirty="0" smtClean="0">
                <a:latin typeface="+mj-lt"/>
              </a:rPr>
              <a:t>Example of .j2 generating </a:t>
            </a:r>
            <a:r>
              <a:rPr lang="en-US" altLang="ja-JP" b="1" dirty="0" err="1" smtClean="0">
                <a:latin typeface="+mj-lt"/>
              </a:rPr>
              <a:t>my.cnf</a:t>
            </a:r>
            <a:endParaRPr lang="ja-JP" altLang="en-US" b="1" dirty="0">
              <a:latin typeface="+mj-lt"/>
            </a:endParaRPr>
          </a:p>
        </p:txBody>
      </p:sp>
      <p:sp>
        <p:nvSpPr>
          <p:cNvPr id="10" name="正方形/長方形 9">
            <a:extLst>
              <a:ext uri="{FF2B5EF4-FFF2-40B4-BE49-F238E27FC236}">
                <a16:creationId xmlns="" xmlns:a16="http://schemas.microsoft.com/office/drawing/2014/main" id="{150844AD-4FE2-4A52-A4A3-AA78CAEC4A85}"/>
              </a:ext>
            </a:extLst>
          </p:cNvPr>
          <p:cNvSpPr/>
          <p:nvPr/>
        </p:nvSpPr>
        <p:spPr bwMode="gray">
          <a:xfrm>
            <a:off x="689317" y="2993197"/>
            <a:ext cx="8776982" cy="2071179"/>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dirty="0">
                <a:latin typeface="+mj-lt"/>
              </a:rPr>
              <a:t>[</a:t>
            </a:r>
            <a:r>
              <a:rPr lang="en-US" altLang="ja-JP" dirty="0" err="1">
                <a:latin typeface="+mj-lt"/>
              </a:rPr>
              <a:t>mysqld</a:t>
            </a:r>
            <a:r>
              <a:rPr lang="en-US" altLang="ja-JP" dirty="0">
                <a:latin typeface="+mj-lt"/>
              </a:rPr>
              <a:t>]</a:t>
            </a:r>
          </a:p>
          <a:p>
            <a:pPr algn="l"/>
            <a:r>
              <a:rPr lang="en-US" altLang="ja-JP" dirty="0" err="1">
                <a:latin typeface="+mj-lt"/>
              </a:rPr>
              <a:t>datadir</a:t>
            </a:r>
            <a:r>
              <a:rPr lang="en-US" altLang="ja-JP" dirty="0">
                <a:latin typeface="+mj-lt"/>
              </a:rPr>
              <a:t>=/</a:t>
            </a:r>
            <a:r>
              <a:rPr lang="en-US" altLang="ja-JP" dirty="0" err="1">
                <a:latin typeface="+mj-lt"/>
              </a:rPr>
              <a:t>var</a:t>
            </a:r>
            <a:r>
              <a:rPr lang="en-US" altLang="ja-JP" dirty="0">
                <a:latin typeface="+mj-lt"/>
              </a:rPr>
              <a:t>/lib/</a:t>
            </a:r>
            <a:r>
              <a:rPr lang="en-US" altLang="ja-JP" dirty="0" err="1">
                <a:latin typeface="+mj-lt"/>
              </a:rPr>
              <a:t>mysql</a:t>
            </a:r>
            <a:endParaRPr lang="en-US" altLang="ja-JP" dirty="0">
              <a:latin typeface="+mj-lt"/>
            </a:endParaRPr>
          </a:p>
          <a:p>
            <a:pPr algn="l"/>
            <a:r>
              <a:rPr lang="en-US" altLang="ja-JP" dirty="0">
                <a:latin typeface="+mj-lt"/>
              </a:rPr>
              <a:t>socket=/</a:t>
            </a:r>
            <a:r>
              <a:rPr lang="en-US" altLang="ja-JP" dirty="0" err="1">
                <a:latin typeface="+mj-lt"/>
              </a:rPr>
              <a:t>var</a:t>
            </a:r>
            <a:r>
              <a:rPr lang="en-US" altLang="ja-JP" dirty="0">
                <a:latin typeface="+mj-lt"/>
              </a:rPr>
              <a:t>/lib/</a:t>
            </a:r>
            <a:r>
              <a:rPr lang="en-US" altLang="ja-JP" dirty="0" err="1">
                <a:latin typeface="+mj-lt"/>
              </a:rPr>
              <a:t>mysql</a:t>
            </a:r>
            <a:r>
              <a:rPr lang="en-US" altLang="ja-JP" dirty="0">
                <a:latin typeface="+mj-lt"/>
              </a:rPr>
              <a:t>/</a:t>
            </a:r>
            <a:r>
              <a:rPr lang="en-US" altLang="ja-JP" dirty="0" err="1">
                <a:latin typeface="+mj-lt"/>
              </a:rPr>
              <a:t>mysql.sock</a:t>
            </a:r>
            <a:endParaRPr lang="en-US" altLang="ja-JP" dirty="0">
              <a:latin typeface="+mj-lt"/>
            </a:endParaRPr>
          </a:p>
          <a:p>
            <a:pPr algn="l"/>
            <a:r>
              <a:rPr lang="en-US" altLang="ja-JP" dirty="0">
                <a:latin typeface="+mj-lt"/>
              </a:rPr>
              <a:t>user=</a:t>
            </a:r>
            <a:r>
              <a:rPr lang="en-US" altLang="ja-JP" dirty="0" err="1">
                <a:latin typeface="+mj-lt"/>
              </a:rPr>
              <a:t>mysql</a:t>
            </a:r>
            <a:endParaRPr lang="en-US" altLang="ja-JP" dirty="0">
              <a:latin typeface="+mj-lt"/>
            </a:endParaRPr>
          </a:p>
          <a:p>
            <a:pPr algn="l"/>
            <a:r>
              <a:rPr lang="en-US" altLang="ja-JP" dirty="0">
                <a:latin typeface="+mj-lt"/>
              </a:rPr>
              <a:t>port={{</a:t>
            </a:r>
            <a:r>
              <a:rPr lang="en-US" altLang="ja-JP" dirty="0" err="1">
                <a:latin typeface="+mj-lt"/>
              </a:rPr>
              <a:t>mysql_port</a:t>
            </a:r>
            <a:r>
              <a:rPr lang="en-US" altLang="ja-JP" dirty="0">
                <a:latin typeface="+mj-lt"/>
              </a:rPr>
              <a:t>}}</a:t>
            </a:r>
          </a:p>
          <a:p>
            <a:pPr algn="l"/>
            <a:r>
              <a:rPr lang="en-US" altLang="ja-JP" dirty="0">
                <a:latin typeface="+mj-lt"/>
              </a:rPr>
              <a:t>…</a:t>
            </a:r>
          </a:p>
        </p:txBody>
      </p:sp>
      <p:sp>
        <p:nvSpPr>
          <p:cNvPr id="7" name="スライド番号プレースホルダー 6"/>
          <p:cNvSpPr>
            <a:spLocks noGrp="1"/>
          </p:cNvSpPr>
          <p:nvPr>
            <p:ph type="sldNum" sz="quarter" idx="10"/>
          </p:nvPr>
        </p:nvSpPr>
        <p:spPr/>
        <p:txBody>
          <a:bodyPr/>
          <a:lstStyle/>
          <a:p>
            <a:r>
              <a:rPr lang="en-US" altLang="ja-JP" smtClean="0"/>
              <a:t>PAGE    </a:t>
            </a:r>
            <a:fld id="{08DF107D-060D-43D3-997D-8A34C269D30F}" type="slidenum">
              <a:rPr lang="en-US" altLang="ja-JP" smtClean="0"/>
              <a:pPr/>
              <a:t>77</a:t>
            </a:fld>
            <a:endParaRPr lang="en-US" altLang="ja-JP" dirty="0"/>
          </a:p>
        </p:txBody>
      </p:sp>
    </p:spTree>
    <p:extLst>
      <p:ext uri="{BB962C8B-B14F-4D97-AF65-F5344CB8AC3E}">
        <p14:creationId xmlns:p14="http://schemas.microsoft.com/office/powerpoint/2010/main" val="203129623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Role: Important</a:t>
            </a:r>
            <a:endParaRPr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Basics in Writing Various Files</a:t>
            </a:r>
          </a:p>
        </p:txBody>
      </p:sp>
      <p:sp>
        <p:nvSpPr>
          <p:cNvPr id="11" name="正方形/長方形 10">
            <a:extLst>
              <a:ext uri="{FF2B5EF4-FFF2-40B4-BE49-F238E27FC236}">
                <a16:creationId xmlns="" xmlns:a16="http://schemas.microsoft.com/office/drawing/2014/main" id="{150844AD-4FE2-4A52-A4A3-AA78CAEC4A85}"/>
              </a:ext>
            </a:extLst>
          </p:cNvPr>
          <p:cNvSpPr/>
          <p:nvPr/>
        </p:nvSpPr>
        <p:spPr bwMode="gray">
          <a:xfrm>
            <a:off x="689317" y="1556639"/>
            <a:ext cx="8776981" cy="804358"/>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smtClean="0">
                <a:latin typeface="+mj-lt"/>
              </a:rPr>
              <a:t>Directory that stores the YAML  file which defined the variable.</a:t>
            </a:r>
          </a:p>
          <a:p>
            <a:pPr algn="l"/>
            <a:r>
              <a:rPr lang="en-US" altLang="ja-JP" sz="1800" dirty="0" smtClean="0">
                <a:latin typeface="+mj-lt"/>
              </a:rPr>
              <a:t>Defining the variable is similar to Playbook.</a:t>
            </a:r>
            <a:endParaRPr lang="ja-JP" altLang="en-US" sz="1800" dirty="0">
              <a:latin typeface="+mj-lt"/>
            </a:endParaRPr>
          </a:p>
        </p:txBody>
      </p:sp>
      <p:sp>
        <p:nvSpPr>
          <p:cNvPr id="16" name="正方形/長方形 15">
            <a:extLst>
              <a:ext uri="{FF2B5EF4-FFF2-40B4-BE49-F238E27FC236}">
                <a16:creationId xmlns="" xmlns:a16="http://schemas.microsoft.com/office/drawing/2014/main" id="{9B8EAA3B-8777-43E7-9A7C-EB659CE4F72B}"/>
              </a:ext>
            </a:extLst>
          </p:cNvPr>
          <p:cNvSpPr/>
          <p:nvPr/>
        </p:nvSpPr>
        <p:spPr bwMode="gray">
          <a:xfrm>
            <a:off x="689317" y="979885"/>
            <a:ext cx="8776982" cy="576751"/>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err="1" smtClean="0">
                <a:solidFill>
                  <a:schemeClr val="bg1"/>
                </a:solidFill>
                <a:latin typeface="+mj-lt"/>
                <a:ea typeface="Meiryo UI" panose="020B0604030504040204" pitchFamily="50" charset="-128"/>
              </a:rPr>
              <a:t>vars</a:t>
            </a:r>
            <a:r>
              <a:rPr lang="en-US" altLang="ja-JP" sz="2800" b="1" kern="0" dirty="0" smtClean="0">
                <a:solidFill>
                  <a:schemeClr val="bg1"/>
                </a:solidFill>
                <a:latin typeface="+mj-lt"/>
                <a:ea typeface="Meiryo UI" panose="020B0604030504040204" pitchFamily="50" charset="-128"/>
              </a:rPr>
              <a:t> Directory</a:t>
            </a:r>
            <a:endParaRPr lang="en-US" altLang="ja-JP" sz="2800" b="1" kern="0" dirty="0">
              <a:solidFill>
                <a:schemeClr val="bg1"/>
              </a:solidFill>
              <a:latin typeface="+mj-lt"/>
              <a:ea typeface="Meiryo UI" panose="020B0604030504040204" pitchFamily="50" charset="-128"/>
            </a:endParaRPr>
          </a:p>
        </p:txBody>
      </p:sp>
      <p:sp>
        <p:nvSpPr>
          <p:cNvPr id="9" name="正方形/長方形 8"/>
          <p:cNvSpPr/>
          <p:nvPr/>
        </p:nvSpPr>
        <p:spPr>
          <a:xfrm>
            <a:off x="699980" y="2600153"/>
            <a:ext cx="2179458" cy="307777"/>
          </a:xfrm>
          <a:prstGeom prst="rect">
            <a:avLst/>
          </a:prstGeom>
          <a:ln>
            <a:solidFill>
              <a:schemeClr val="tx1"/>
            </a:solidFill>
          </a:ln>
        </p:spPr>
        <p:txBody>
          <a:bodyPr wrap="square">
            <a:spAutoFit/>
          </a:bodyPr>
          <a:lstStyle/>
          <a:p>
            <a:pPr algn="l"/>
            <a:r>
              <a:rPr lang="en-US" altLang="ja-JP" b="1" dirty="0" smtClean="0">
                <a:latin typeface="+mj-lt"/>
              </a:rPr>
              <a:t>Example of </a:t>
            </a:r>
            <a:r>
              <a:rPr lang="en-US" altLang="ja-JP" b="1" dirty="0" err="1" smtClean="0">
                <a:latin typeface="+mj-lt"/>
              </a:rPr>
              <a:t>main.yml</a:t>
            </a:r>
            <a:endParaRPr lang="ja-JP" altLang="en-US" b="1" dirty="0">
              <a:latin typeface="+mj-lt"/>
            </a:endParaRPr>
          </a:p>
        </p:txBody>
      </p:sp>
      <p:sp>
        <p:nvSpPr>
          <p:cNvPr id="10" name="正方形/長方形 9">
            <a:extLst>
              <a:ext uri="{FF2B5EF4-FFF2-40B4-BE49-F238E27FC236}">
                <a16:creationId xmlns="" xmlns:a16="http://schemas.microsoft.com/office/drawing/2014/main" id="{150844AD-4FE2-4A52-A4A3-AA78CAEC4A85}"/>
              </a:ext>
            </a:extLst>
          </p:cNvPr>
          <p:cNvSpPr/>
          <p:nvPr/>
        </p:nvSpPr>
        <p:spPr bwMode="gray">
          <a:xfrm>
            <a:off x="689317" y="2908789"/>
            <a:ext cx="8776982" cy="2071179"/>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dirty="0">
                <a:latin typeface="+mj-lt"/>
              </a:rPr>
              <a:t>---</a:t>
            </a:r>
          </a:p>
          <a:p>
            <a:pPr algn="l"/>
            <a:r>
              <a:rPr lang="en-US" altLang="ja-JP" dirty="0" err="1">
                <a:latin typeface="+mj-lt"/>
              </a:rPr>
              <a:t>mysql_pkgs</a:t>
            </a:r>
            <a:r>
              <a:rPr lang="en-US" altLang="ja-JP" dirty="0">
                <a:latin typeface="+mj-lt"/>
              </a:rPr>
              <a:t>:</a:t>
            </a:r>
          </a:p>
          <a:p>
            <a:pPr algn="l"/>
            <a:r>
              <a:rPr lang="en-US" altLang="ja-JP" dirty="0">
                <a:latin typeface="+mj-lt"/>
              </a:rPr>
              <a:t>  - </a:t>
            </a:r>
            <a:r>
              <a:rPr lang="en-US" altLang="ja-JP" dirty="0" err="1">
                <a:latin typeface="+mj-lt"/>
              </a:rPr>
              <a:t>libselinux</a:t>
            </a:r>
            <a:r>
              <a:rPr lang="en-US" altLang="ja-JP" dirty="0">
                <a:latin typeface="+mj-lt"/>
              </a:rPr>
              <a:t>-python</a:t>
            </a:r>
          </a:p>
          <a:p>
            <a:pPr algn="l"/>
            <a:r>
              <a:rPr lang="en-US" altLang="ja-JP" dirty="0">
                <a:latin typeface="+mj-lt"/>
              </a:rPr>
              <a:t>  - </a:t>
            </a:r>
            <a:r>
              <a:rPr lang="en-US" altLang="ja-JP" dirty="0" err="1">
                <a:latin typeface="+mj-lt"/>
              </a:rPr>
              <a:t>mysql</a:t>
            </a:r>
            <a:r>
              <a:rPr lang="en-US" altLang="ja-JP" dirty="0">
                <a:latin typeface="+mj-lt"/>
              </a:rPr>
              <a:t>-server</a:t>
            </a:r>
          </a:p>
          <a:p>
            <a:pPr algn="l"/>
            <a:r>
              <a:rPr lang="en-US" altLang="ja-JP" dirty="0">
                <a:latin typeface="+mj-lt"/>
              </a:rPr>
              <a:t>  - MySQL-python</a:t>
            </a:r>
          </a:p>
          <a:p>
            <a:pPr algn="l"/>
            <a:r>
              <a:rPr lang="en-US" altLang="ja-JP" dirty="0">
                <a:latin typeface="+mj-lt"/>
              </a:rPr>
              <a:t>…</a:t>
            </a:r>
          </a:p>
        </p:txBody>
      </p:sp>
      <p:sp>
        <p:nvSpPr>
          <p:cNvPr id="7" name="スライド番号プレースホルダー 6"/>
          <p:cNvSpPr>
            <a:spLocks noGrp="1"/>
          </p:cNvSpPr>
          <p:nvPr>
            <p:ph type="sldNum" sz="quarter" idx="10"/>
          </p:nvPr>
        </p:nvSpPr>
        <p:spPr/>
        <p:txBody>
          <a:bodyPr/>
          <a:lstStyle/>
          <a:p>
            <a:r>
              <a:rPr lang="en-US" altLang="ja-JP" smtClean="0"/>
              <a:t>PAGE    </a:t>
            </a:r>
            <a:fld id="{08DF107D-060D-43D3-997D-8A34C269D30F}" type="slidenum">
              <a:rPr lang="en-US" altLang="ja-JP" smtClean="0"/>
              <a:pPr/>
              <a:t>78</a:t>
            </a:fld>
            <a:endParaRPr lang="en-US" altLang="ja-JP" dirty="0"/>
          </a:p>
        </p:txBody>
      </p:sp>
    </p:spTree>
    <p:extLst>
      <p:ext uri="{BB962C8B-B14F-4D97-AF65-F5344CB8AC3E}">
        <p14:creationId xmlns:p14="http://schemas.microsoft.com/office/powerpoint/2010/main" val="2031296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smtClean="0">
                <a:latin typeface="+mj-lt"/>
              </a:rPr>
              <a:t>Additional: Relationship of Deploy &amp; Configuration Management</a:t>
            </a:r>
            <a:endParaRPr kumimoji="1" lang="ja-JP" altLang="en-US" sz="2400" dirty="0">
              <a:latin typeface="+mj-lt"/>
            </a:endParaRPr>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b="1" dirty="0">
                <a:latin typeface="+mj-lt"/>
                <a:ea typeface="Meiryo UI" panose="020B0604030504040204" pitchFamily="50" charset="-128"/>
                <a:cs typeface="Meiryo UI" panose="020B0604030504040204" pitchFamily="50" charset="-128"/>
              </a:rPr>
              <a:t>Auto-deployment: Definition</a:t>
            </a:r>
            <a:endParaRPr lang="ja-JP" altLang="en-US" sz="1800" b="1" dirty="0">
              <a:latin typeface="+mj-lt"/>
              <a:ea typeface="Meiryo UI" panose="020B0604030504040204" pitchFamily="50" charset="-128"/>
              <a:cs typeface="Meiryo UI" panose="020B0604030504040204" pitchFamily="50" charset="-128"/>
            </a:endParaRPr>
          </a:p>
        </p:txBody>
      </p:sp>
      <p:sp>
        <p:nvSpPr>
          <p:cNvPr id="3" name="正方形/長方形 2"/>
          <p:cNvSpPr/>
          <p:nvPr/>
        </p:nvSpPr>
        <p:spPr>
          <a:xfrm>
            <a:off x="185003" y="928148"/>
            <a:ext cx="9465434" cy="1569660"/>
          </a:xfrm>
          <a:prstGeom prst="rect">
            <a:avLst/>
          </a:prstGeom>
        </p:spPr>
        <p:txBody>
          <a:bodyPr wrap="square">
            <a:spAutoFit/>
          </a:bodyPr>
          <a:lstStyle/>
          <a:p>
            <a:pPr algn="l"/>
            <a:r>
              <a:rPr lang="en-US" altLang="ja-JP" sz="1600" dirty="0">
                <a:latin typeface="+mj-lt"/>
              </a:rPr>
              <a:t>In a </a:t>
            </a:r>
            <a:r>
              <a:rPr lang="en-US" altLang="ja-JP" sz="1600" dirty="0" smtClean="0">
                <a:latin typeface="+mj-lt"/>
              </a:rPr>
              <a:t>restricted sense</a:t>
            </a:r>
            <a:r>
              <a:rPr lang="en-US" altLang="ja-JP" sz="1600" dirty="0">
                <a:latin typeface="+mj-lt"/>
              </a:rPr>
              <a:t>, “Deploy” indicates placing application package/s on the server.</a:t>
            </a:r>
          </a:p>
          <a:p>
            <a:pPr algn="l"/>
            <a:r>
              <a:rPr lang="en-US" altLang="ja-JP" sz="1600" dirty="0">
                <a:latin typeface="+mj-lt"/>
              </a:rPr>
              <a:t>In a </a:t>
            </a:r>
            <a:r>
              <a:rPr lang="en-US" altLang="ja-JP" sz="1600" dirty="0" smtClean="0">
                <a:latin typeface="+mj-lt"/>
              </a:rPr>
              <a:t>broader sense</a:t>
            </a:r>
            <a:r>
              <a:rPr lang="en-US" altLang="ja-JP" sz="1600" dirty="0">
                <a:latin typeface="+mj-lt"/>
              </a:rPr>
              <a:t>, “Deploy” also involves “making developed applications operational</a:t>
            </a:r>
            <a:r>
              <a:rPr lang="en-US" altLang="ja-JP" sz="1600" dirty="0" smtClean="0">
                <a:latin typeface="+mj-lt"/>
              </a:rPr>
              <a:t>”.</a:t>
            </a:r>
            <a:endParaRPr lang="ja-JP" altLang="en-US" sz="1600" dirty="0">
              <a:latin typeface="+mj-lt"/>
            </a:endParaRPr>
          </a:p>
          <a:p>
            <a:pPr algn="l"/>
            <a:endParaRPr lang="en-US" altLang="ja-JP" sz="1600" dirty="0" smtClean="0">
              <a:latin typeface="+mj-lt"/>
            </a:endParaRPr>
          </a:p>
          <a:p>
            <a:pPr algn="l"/>
            <a:r>
              <a:rPr lang="en-US" altLang="ja-JP" sz="1600" b="1" dirty="0" smtClean="0">
                <a:latin typeface="+mj-lt"/>
              </a:rPr>
              <a:t>In this course, we will apply the broader sense view of “Deploy”.</a:t>
            </a:r>
            <a:endParaRPr lang="ja-JP" altLang="en-US" sz="1600" dirty="0">
              <a:latin typeface="+mj-lt"/>
            </a:endParaRPr>
          </a:p>
          <a:p>
            <a:pPr algn="l"/>
            <a:r>
              <a:rPr lang="en-US" altLang="ja-JP" sz="1600" dirty="0" smtClean="0">
                <a:latin typeface="+mj-lt"/>
              </a:rPr>
              <a:t>On the other hand, the coverage area of “Configuration Management” of Ansible to be introduced in this course has a wider coverage and has the following layers.</a:t>
            </a:r>
            <a:endParaRPr lang="ja-JP" altLang="en-US" sz="1600" dirty="0">
              <a:latin typeface="+mj-lt"/>
            </a:endParaRPr>
          </a:p>
        </p:txBody>
      </p:sp>
      <p:sp>
        <p:nvSpPr>
          <p:cNvPr id="7" name="正方形/長方形 6">
            <a:extLst>
              <a:ext uri="{FF2B5EF4-FFF2-40B4-BE49-F238E27FC236}">
                <a16:creationId xmlns="" xmlns:a16="http://schemas.microsoft.com/office/drawing/2014/main" id="{150844AD-4FE2-4A52-A4A3-AA78CAEC4A85}"/>
              </a:ext>
            </a:extLst>
          </p:cNvPr>
          <p:cNvSpPr/>
          <p:nvPr/>
        </p:nvSpPr>
        <p:spPr bwMode="gray">
          <a:xfrm>
            <a:off x="170935" y="2849298"/>
            <a:ext cx="9446924" cy="963028"/>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smtClean="0">
                <a:latin typeface="+mj-lt"/>
              </a:rPr>
              <a:t>Layer for installing OS in the machine until the OS starts-up.</a:t>
            </a:r>
            <a:endParaRPr lang="ja-JP" altLang="en-US" sz="1800" dirty="0">
              <a:latin typeface="+mj-lt"/>
            </a:endParaRPr>
          </a:p>
          <a:p>
            <a:pPr algn="l"/>
            <a:r>
              <a:rPr lang="en-US" altLang="ja-JP" sz="1800" dirty="0" smtClean="0">
                <a:latin typeface="+mj-lt"/>
              </a:rPr>
              <a:t>In the Physical Environment, this applies to running the machine, installing and launching the OS.</a:t>
            </a:r>
            <a:endParaRPr lang="ja-JP" altLang="en-US" sz="1800" dirty="0">
              <a:latin typeface="+mj-lt"/>
            </a:endParaRPr>
          </a:p>
          <a:p>
            <a:pPr algn="l"/>
            <a:r>
              <a:rPr lang="en-US" altLang="ja-JP" sz="1800" dirty="0" smtClean="0">
                <a:latin typeface="+mj-lt"/>
              </a:rPr>
              <a:t>In the Virtual Environment, this applies until running of VM from the OS image.</a:t>
            </a:r>
            <a:endParaRPr lang="ja-JP" altLang="en-US" sz="1800" dirty="0">
              <a:latin typeface="+mj-lt"/>
            </a:endParaRPr>
          </a:p>
        </p:txBody>
      </p:sp>
      <p:sp>
        <p:nvSpPr>
          <p:cNvPr id="8" name="正方形/長方形 7">
            <a:extLst>
              <a:ext uri="{FF2B5EF4-FFF2-40B4-BE49-F238E27FC236}">
                <a16:creationId xmlns="" xmlns:a16="http://schemas.microsoft.com/office/drawing/2014/main" id="{9B8EAA3B-8777-43E7-9A7C-EB659CE4F72B}"/>
              </a:ext>
            </a:extLst>
          </p:cNvPr>
          <p:cNvSpPr/>
          <p:nvPr/>
        </p:nvSpPr>
        <p:spPr bwMode="gray">
          <a:xfrm>
            <a:off x="170935" y="2546232"/>
            <a:ext cx="9446924" cy="325019"/>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mj-lt"/>
                <a:ea typeface="Meiryo UI" panose="020B0604030504040204" pitchFamily="50" charset="-128"/>
              </a:rPr>
              <a:t>Bootstrapping</a:t>
            </a:r>
            <a:endParaRPr lang="en-US" altLang="ja-JP" sz="2800" b="1" kern="0" dirty="0">
              <a:solidFill>
                <a:schemeClr val="bg1"/>
              </a:solidFill>
              <a:latin typeface="+mj-lt"/>
              <a:ea typeface="Meiryo UI" panose="020B0604030504040204" pitchFamily="50" charset="-128"/>
            </a:endParaRPr>
          </a:p>
        </p:txBody>
      </p:sp>
      <p:sp>
        <p:nvSpPr>
          <p:cNvPr id="9" name="正方形/長方形 8">
            <a:extLst>
              <a:ext uri="{FF2B5EF4-FFF2-40B4-BE49-F238E27FC236}">
                <a16:creationId xmlns="" xmlns:a16="http://schemas.microsoft.com/office/drawing/2014/main" id="{150844AD-4FE2-4A52-A4A3-AA78CAEC4A85}"/>
              </a:ext>
            </a:extLst>
          </p:cNvPr>
          <p:cNvSpPr/>
          <p:nvPr/>
        </p:nvSpPr>
        <p:spPr bwMode="gray">
          <a:xfrm>
            <a:off x="185003" y="4225588"/>
            <a:ext cx="9446924" cy="963028"/>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smtClean="0">
                <a:latin typeface="+mj-lt"/>
              </a:rPr>
              <a:t>Layer for tasks such as performing initial settings of various OS after its launched, installing and setting.</a:t>
            </a:r>
          </a:p>
          <a:p>
            <a:pPr algn="l"/>
            <a:r>
              <a:rPr lang="en-US" altLang="ja-JP" sz="1800" dirty="0" smtClean="0">
                <a:latin typeface="+mj-lt"/>
              </a:rPr>
              <a:t>In many instances, Ansible is mainly introduced as the tool of this layer.</a:t>
            </a:r>
            <a:endParaRPr lang="ja-JP" altLang="en-US" sz="1800" dirty="0">
              <a:latin typeface="+mj-lt"/>
            </a:endParaRPr>
          </a:p>
        </p:txBody>
      </p:sp>
      <p:sp>
        <p:nvSpPr>
          <p:cNvPr id="10" name="正方形/長方形 9">
            <a:extLst>
              <a:ext uri="{FF2B5EF4-FFF2-40B4-BE49-F238E27FC236}">
                <a16:creationId xmlns="" xmlns:a16="http://schemas.microsoft.com/office/drawing/2014/main" id="{9B8EAA3B-8777-43E7-9A7C-EB659CE4F72B}"/>
              </a:ext>
            </a:extLst>
          </p:cNvPr>
          <p:cNvSpPr/>
          <p:nvPr/>
        </p:nvSpPr>
        <p:spPr bwMode="gray">
          <a:xfrm>
            <a:off x="185003" y="3922522"/>
            <a:ext cx="9446924" cy="325019"/>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a:solidFill>
                  <a:schemeClr val="bg1"/>
                </a:solidFill>
                <a:latin typeface="+mj-lt"/>
                <a:ea typeface="Meiryo UI" panose="020B0604030504040204" pitchFamily="50" charset="-128"/>
              </a:rPr>
              <a:t>Configuration</a:t>
            </a:r>
          </a:p>
        </p:txBody>
      </p:sp>
      <p:sp>
        <p:nvSpPr>
          <p:cNvPr id="11" name="正方形/長方形 10">
            <a:extLst>
              <a:ext uri="{FF2B5EF4-FFF2-40B4-BE49-F238E27FC236}">
                <a16:creationId xmlns="" xmlns:a16="http://schemas.microsoft.com/office/drawing/2014/main" id="{150844AD-4FE2-4A52-A4A3-AA78CAEC4A85}"/>
              </a:ext>
            </a:extLst>
          </p:cNvPr>
          <p:cNvSpPr/>
          <p:nvPr/>
        </p:nvSpPr>
        <p:spPr bwMode="gray">
          <a:xfrm>
            <a:off x="203513" y="5586910"/>
            <a:ext cx="9446924" cy="963028"/>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a:latin typeface="+mj-lt"/>
              </a:rPr>
              <a:t>Layer for linking multiple servers, applications and making it to operate as a service</a:t>
            </a:r>
            <a:r>
              <a:rPr lang="en-US" altLang="ja-JP" sz="1800" dirty="0" smtClean="0">
                <a:latin typeface="+mj-lt"/>
              </a:rPr>
              <a:t>.</a:t>
            </a:r>
            <a:endParaRPr lang="ja-JP" altLang="en-US" sz="1800" dirty="0">
              <a:latin typeface="+mj-lt"/>
            </a:endParaRPr>
          </a:p>
          <a:p>
            <a:pPr algn="l"/>
            <a:r>
              <a:rPr lang="en-US" altLang="ja-JP" sz="1800" dirty="0" smtClean="0">
                <a:latin typeface="+mj-lt"/>
              </a:rPr>
              <a:t>For example, deploying applications, configuration setting of middleware cluster, among others are included.</a:t>
            </a:r>
            <a:r>
              <a:rPr lang="ja-JP" altLang="en-US" sz="1800" dirty="0" smtClean="0">
                <a:latin typeface="+mj-lt"/>
              </a:rPr>
              <a:t> </a:t>
            </a:r>
            <a:r>
              <a:rPr lang="en-US" altLang="ja-JP" sz="1800" dirty="0" smtClean="0">
                <a:latin typeface="+mj-lt"/>
              </a:rPr>
              <a:t>The above mentioned broader &amp; restricted sense of “Deploy” are included here.</a:t>
            </a:r>
          </a:p>
        </p:txBody>
      </p:sp>
      <p:sp>
        <p:nvSpPr>
          <p:cNvPr id="12" name="正方形/長方形 11">
            <a:extLst>
              <a:ext uri="{FF2B5EF4-FFF2-40B4-BE49-F238E27FC236}">
                <a16:creationId xmlns="" xmlns:a16="http://schemas.microsoft.com/office/drawing/2014/main" id="{9B8EAA3B-8777-43E7-9A7C-EB659CE4F72B}"/>
              </a:ext>
            </a:extLst>
          </p:cNvPr>
          <p:cNvSpPr/>
          <p:nvPr/>
        </p:nvSpPr>
        <p:spPr bwMode="gray">
          <a:xfrm>
            <a:off x="203513" y="5283844"/>
            <a:ext cx="9446924" cy="325019"/>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a:solidFill>
                  <a:schemeClr val="bg1"/>
                </a:solidFill>
                <a:latin typeface="+mj-lt"/>
                <a:ea typeface="Meiryo UI" panose="020B0604030504040204" pitchFamily="50" charset="-128"/>
              </a:rPr>
              <a:t>Orchestration</a:t>
            </a:r>
          </a:p>
        </p:txBody>
      </p:sp>
      <p:sp>
        <p:nvSpPr>
          <p:cNvPr id="14" name="スライド番号プレースホルダー 13"/>
          <p:cNvSpPr>
            <a:spLocks noGrp="1"/>
          </p:cNvSpPr>
          <p:nvPr>
            <p:ph type="sldNum" sz="quarter" idx="10"/>
          </p:nvPr>
        </p:nvSpPr>
        <p:spPr/>
        <p:txBody>
          <a:bodyPr/>
          <a:lstStyle/>
          <a:p>
            <a:r>
              <a:rPr lang="en-US" altLang="ja-JP" smtClean="0">
                <a:latin typeface="+mj-lt"/>
              </a:rPr>
              <a:t>PAGE    </a:t>
            </a:r>
            <a:fld id="{08DF107D-060D-43D3-997D-8A34C269D30F}" type="slidenum">
              <a:rPr lang="en-US" altLang="ja-JP" smtClean="0">
                <a:latin typeface="+mj-lt"/>
              </a:rPr>
              <a:pPr/>
              <a:t>7</a:t>
            </a:fld>
            <a:endParaRPr lang="en-US" altLang="ja-JP" dirty="0">
              <a:latin typeface="+mj-lt"/>
            </a:endParaRPr>
          </a:p>
        </p:txBody>
      </p:sp>
    </p:spTree>
    <p:extLst>
      <p:ext uri="{BB962C8B-B14F-4D97-AF65-F5344CB8AC3E}">
        <p14:creationId xmlns:p14="http://schemas.microsoft.com/office/powerpoint/2010/main" val="27055439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Role: Important</a:t>
            </a:r>
            <a:endParaRPr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Basics in Writing Various Files</a:t>
            </a:r>
          </a:p>
        </p:txBody>
      </p:sp>
      <p:sp>
        <p:nvSpPr>
          <p:cNvPr id="11" name="正方形/長方形 10">
            <a:extLst>
              <a:ext uri="{FF2B5EF4-FFF2-40B4-BE49-F238E27FC236}">
                <a16:creationId xmlns="" xmlns:a16="http://schemas.microsoft.com/office/drawing/2014/main" id="{150844AD-4FE2-4A52-A4A3-AA78CAEC4A85}"/>
              </a:ext>
            </a:extLst>
          </p:cNvPr>
          <p:cNvSpPr/>
          <p:nvPr/>
        </p:nvSpPr>
        <p:spPr bwMode="gray">
          <a:xfrm>
            <a:off x="689317" y="1556639"/>
            <a:ext cx="8776981" cy="1524186"/>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600" dirty="0" smtClean="0">
                <a:latin typeface="+mj-lt"/>
              </a:rPr>
              <a:t>Directory that stores the YAML file which defined the initial value of the variable.</a:t>
            </a:r>
          </a:p>
          <a:p>
            <a:pPr algn="l"/>
            <a:r>
              <a:rPr lang="en-US" altLang="ja-JP" sz="1600" dirty="0">
                <a:latin typeface="+mj-lt"/>
              </a:rPr>
              <a:t>The default value of the variable to be used in the template and task is set in the </a:t>
            </a:r>
            <a:r>
              <a:rPr lang="en-US" altLang="ja-JP" sz="1600" dirty="0" err="1" smtClean="0">
                <a:latin typeface="+mj-lt"/>
              </a:rPr>
              <a:t>main.yml</a:t>
            </a:r>
            <a:r>
              <a:rPr lang="en-US" altLang="ja-JP" sz="1600" dirty="0" smtClean="0">
                <a:latin typeface="+mj-lt"/>
              </a:rPr>
              <a:t>.</a:t>
            </a:r>
          </a:p>
          <a:p>
            <a:pPr algn="l"/>
            <a:r>
              <a:rPr lang="en-US" altLang="ja-JP" sz="1600" dirty="0" smtClean="0">
                <a:latin typeface="+mj-lt"/>
              </a:rPr>
              <a:t>And since it is the lowest in the priorities, when you define a variable with the same name on each template and task, default value is overwritten. </a:t>
            </a:r>
            <a:endParaRPr lang="ja-JP" altLang="en-US" sz="1600" dirty="0">
              <a:latin typeface="+mj-lt"/>
            </a:endParaRPr>
          </a:p>
        </p:txBody>
      </p:sp>
      <p:sp>
        <p:nvSpPr>
          <p:cNvPr id="16" name="正方形/長方形 15">
            <a:extLst>
              <a:ext uri="{FF2B5EF4-FFF2-40B4-BE49-F238E27FC236}">
                <a16:creationId xmlns="" xmlns:a16="http://schemas.microsoft.com/office/drawing/2014/main" id="{9B8EAA3B-8777-43E7-9A7C-EB659CE4F72B}"/>
              </a:ext>
            </a:extLst>
          </p:cNvPr>
          <p:cNvSpPr/>
          <p:nvPr/>
        </p:nvSpPr>
        <p:spPr bwMode="gray">
          <a:xfrm>
            <a:off x="689317" y="979885"/>
            <a:ext cx="8776982" cy="576751"/>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mj-lt"/>
                <a:ea typeface="Meiryo UI" panose="020B0604030504040204" pitchFamily="50" charset="-128"/>
              </a:rPr>
              <a:t>defaults Directory</a:t>
            </a:r>
            <a:endParaRPr lang="en-US" altLang="ja-JP" sz="2800" b="1" kern="0" dirty="0">
              <a:solidFill>
                <a:schemeClr val="bg1"/>
              </a:solidFill>
              <a:latin typeface="+mj-lt"/>
              <a:ea typeface="Meiryo UI" panose="020B0604030504040204" pitchFamily="50" charset="-128"/>
            </a:endParaRPr>
          </a:p>
        </p:txBody>
      </p:sp>
      <p:sp>
        <p:nvSpPr>
          <p:cNvPr id="9" name="正方形/長方形 8"/>
          <p:cNvSpPr/>
          <p:nvPr/>
        </p:nvSpPr>
        <p:spPr>
          <a:xfrm>
            <a:off x="699980" y="3500505"/>
            <a:ext cx="2179458" cy="307777"/>
          </a:xfrm>
          <a:prstGeom prst="rect">
            <a:avLst/>
          </a:prstGeom>
          <a:ln>
            <a:solidFill>
              <a:schemeClr val="tx1"/>
            </a:solidFill>
          </a:ln>
        </p:spPr>
        <p:txBody>
          <a:bodyPr wrap="square">
            <a:spAutoFit/>
          </a:bodyPr>
          <a:lstStyle/>
          <a:p>
            <a:pPr algn="l"/>
            <a:r>
              <a:rPr lang="en-US" altLang="ja-JP" b="1" dirty="0" smtClean="0">
                <a:latin typeface="+mj-lt"/>
              </a:rPr>
              <a:t>Example of </a:t>
            </a:r>
            <a:r>
              <a:rPr lang="en-US" altLang="ja-JP" b="1" dirty="0" err="1" smtClean="0">
                <a:latin typeface="+mj-lt"/>
              </a:rPr>
              <a:t>main.yml</a:t>
            </a:r>
            <a:endParaRPr lang="ja-JP" altLang="en-US" b="1" dirty="0">
              <a:latin typeface="+mj-lt"/>
            </a:endParaRPr>
          </a:p>
        </p:txBody>
      </p:sp>
      <p:sp>
        <p:nvSpPr>
          <p:cNvPr id="10" name="正方形/長方形 9">
            <a:extLst>
              <a:ext uri="{FF2B5EF4-FFF2-40B4-BE49-F238E27FC236}">
                <a16:creationId xmlns="" xmlns:a16="http://schemas.microsoft.com/office/drawing/2014/main" id="{150844AD-4FE2-4A52-A4A3-AA78CAEC4A85}"/>
              </a:ext>
            </a:extLst>
          </p:cNvPr>
          <p:cNvSpPr/>
          <p:nvPr/>
        </p:nvSpPr>
        <p:spPr bwMode="gray">
          <a:xfrm>
            <a:off x="689317" y="3809141"/>
            <a:ext cx="8776982" cy="2071179"/>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dirty="0">
                <a:latin typeface="+mj-lt"/>
              </a:rPr>
              <a:t>---</a:t>
            </a:r>
          </a:p>
          <a:p>
            <a:pPr algn="l"/>
            <a:r>
              <a:rPr lang="en-US" altLang="ja-JP" dirty="0" err="1">
                <a:latin typeface="+mj-lt"/>
              </a:rPr>
              <a:t>mysql_pot</a:t>
            </a:r>
            <a:r>
              <a:rPr lang="en-US" altLang="ja-JP" dirty="0">
                <a:latin typeface="+mj-lt"/>
              </a:rPr>
              <a:t>: "3306"</a:t>
            </a:r>
          </a:p>
          <a:p>
            <a:pPr algn="l"/>
            <a:r>
              <a:rPr lang="en-US" altLang="ja-JP" dirty="0" err="1">
                <a:latin typeface="+mj-lt"/>
              </a:rPr>
              <a:t>mysql_bind_address</a:t>
            </a:r>
            <a:r>
              <a:rPr lang="en-US" altLang="ja-JP" dirty="0">
                <a:latin typeface="+mj-lt"/>
              </a:rPr>
              <a:t>: "0.0.0.0"</a:t>
            </a:r>
          </a:p>
          <a:p>
            <a:pPr algn="l"/>
            <a:r>
              <a:rPr lang="en-US" altLang="ja-JP" dirty="0" err="1">
                <a:latin typeface="+mj-lt"/>
              </a:rPr>
              <a:t>mysql_root_db_p@ass</a:t>
            </a:r>
            <a:r>
              <a:rPr lang="en-US" altLang="ja-JP" dirty="0">
                <a:latin typeface="+mj-lt"/>
              </a:rPr>
              <a:t>: </a:t>
            </a:r>
            <a:r>
              <a:rPr lang="en-US" altLang="ja-JP" dirty="0" err="1">
                <a:latin typeface="+mj-lt"/>
              </a:rPr>
              <a:t>ansible</a:t>
            </a:r>
            <a:endParaRPr lang="en-US" altLang="ja-JP" dirty="0">
              <a:latin typeface="+mj-lt"/>
            </a:endParaRPr>
          </a:p>
        </p:txBody>
      </p:sp>
      <p:sp>
        <p:nvSpPr>
          <p:cNvPr id="7" name="スライド番号プレースホルダー 6"/>
          <p:cNvSpPr>
            <a:spLocks noGrp="1"/>
          </p:cNvSpPr>
          <p:nvPr>
            <p:ph type="sldNum" sz="quarter" idx="10"/>
          </p:nvPr>
        </p:nvSpPr>
        <p:spPr/>
        <p:txBody>
          <a:bodyPr/>
          <a:lstStyle/>
          <a:p>
            <a:r>
              <a:rPr lang="en-US" altLang="ja-JP" smtClean="0"/>
              <a:t>PAGE    </a:t>
            </a:r>
            <a:fld id="{08DF107D-060D-43D3-997D-8A34C269D30F}" type="slidenum">
              <a:rPr lang="en-US" altLang="ja-JP" smtClean="0"/>
              <a:pPr/>
              <a:t>79</a:t>
            </a:fld>
            <a:endParaRPr lang="en-US" altLang="ja-JP" dirty="0"/>
          </a:p>
        </p:txBody>
      </p:sp>
    </p:spTree>
    <p:extLst>
      <p:ext uri="{BB962C8B-B14F-4D97-AF65-F5344CB8AC3E}">
        <p14:creationId xmlns:p14="http://schemas.microsoft.com/office/powerpoint/2010/main" val="252900315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Role: Important</a:t>
            </a:r>
            <a:endParaRPr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Basics in Writing Various Files</a:t>
            </a:r>
          </a:p>
        </p:txBody>
      </p:sp>
      <p:sp>
        <p:nvSpPr>
          <p:cNvPr id="11" name="正方形/長方形 10">
            <a:extLst>
              <a:ext uri="{FF2B5EF4-FFF2-40B4-BE49-F238E27FC236}">
                <a16:creationId xmlns="" xmlns:a16="http://schemas.microsoft.com/office/drawing/2014/main" id="{150844AD-4FE2-4A52-A4A3-AA78CAEC4A85}"/>
              </a:ext>
            </a:extLst>
          </p:cNvPr>
          <p:cNvSpPr/>
          <p:nvPr/>
        </p:nvSpPr>
        <p:spPr bwMode="gray">
          <a:xfrm>
            <a:off x="689317" y="1556639"/>
            <a:ext cx="8776981" cy="1622660"/>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smtClean="0">
                <a:latin typeface="+mj-lt"/>
              </a:rPr>
              <a:t>Stores the YAML file which defined the meta information (such as creator, version) of the role and the dependency relationship/s between the roles.</a:t>
            </a:r>
            <a:endParaRPr lang="ja-JP" altLang="en-US" sz="1800" dirty="0">
              <a:latin typeface="+mj-lt"/>
            </a:endParaRPr>
          </a:p>
          <a:p>
            <a:pPr algn="l"/>
            <a:r>
              <a:rPr lang="en-US" altLang="ja-JP" sz="1800" dirty="0" smtClean="0">
                <a:latin typeface="+mj-lt"/>
              </a:rPr>
              <a:t>Information about the creation of the roles and dependency are written in the </a:t>
            </a:r>
            <a:r>
              <a:rPr lang="en-US" altLang="ja-JP" sz="1800" dirty="0" err="1" smtClean="0">
                <a:latin typeface="+mj-lt"/>
              </a:rPr>
              <a:t>main.yml</a:t>
            </a:r>
            <a:r>
              <a:rPr lang="en-US" altLang="ja-JP" sz="1800" dirty="0" smtClean="0">
                <a:latin typeface="+mj-lt"/>
              </a:rPr>
              <a:t>.</a:t>
            </a:r>
            <a:endParaRPr lang="ja-JP" altLang="en-US" sz="1800" dirty="0">
              <a:latin typeface="+mj-lt"/>
            </a:endParaRPr>
          </a:p>
        </p:txBody>
      </p:sp>
      <p:sp>
        <p:nvSpPr>
          <p:cNvPr id="16" name="正方形/長方形 15">
            <a:extLst>
              <a:ext uri="{FF2B5EF4-FFF2-40B4-BE49-F238E27FC236}">
                <a16:creationId xmlns="" xmlns:a16="http://schemas.microsoft.com/office/drawing/2014/main" id="{9B8EAA3B-8777-43E7-9A7C-EB659CE4F72B}"/>
              </a:ext>
            </a:extLst>
          </p:cNvPr>
          <p:cNvSpPr/>
          <p:nvPr/>
        </p:nvSpPr>
        <p:spPr bwMode="gray">
          <a:xfrm>
            <a:off x="689317" y="979885"/>
            <a:ext cx="8776982" cy="576751"/>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mj-lt"/>
                <a:ea typeface="Meiryo UI" panose="020B0604030504040204" pitchFamily="50" charset="-128"/>
              </a:rPr>
              <a:t>meta directory</a:t>
            </a:r>
            <a:endParaRPr lang="en-US" altLang="ja-JP" sz="2800" b="1" kern="0" dirty="0">
              <a:solidFill>
                <a:schemeClr val="bg1"/>
              </a:solidFill>
              <a:latin typeface="+mj-lt"/>
              <a:ea typeface="Meiryo UI" panose="020B0604030504040204" pitchFamily="50" charset="-128"/>
            </a:endParaRPr>
          </a:p>
        </p:txBody>
      </p:sp>
      <p:sp>
        <p:nvSpPr>
          <p:cNvPr id="3" name="正方形/長方形 2"/>
          <p:cNvSpPr/>
          <p:nvPr/>
        </p:nvSpPr>
        <p:spPr>
          <a:xfrm>
            <a:off x="689318" y="3401665"/>
            <a:ext cx="8776981" cy="523220"/>
          </a:xfrm>
          <a:prstGeom prst="rect">
            <a:avLst/>
          </a:prstGeom>
        </p:spPr>
        <p:txBody>
          <a:bodyPr wrap="square">
            <a:spAutoFit/>
          </a:bodyPr>
          <a:lstStyle/>
          <a:p>
            <a:pPr algn="l"/>
            <a:r>
              <a:rPr lang="en-PH" altLang="ja-JP" b="1" dirty="0" smtClean="0">
                <a:solidFill>
                  <a:schemeClr val="tx1"/>
                </a:solidFill>
                <a:latin typeface="+mj-lt"/>
              </a:rPr>
              <a:t>For more details:</a:t>
            </a:r>
            <a:endParaRPr lang="ja-JP" altLang="en-US" b="1" dirty="0">
              <a:solidFill>
                <a:schemeClr val="tx1"/>
              </a:solidFill>
              <a:latin typeface="+mj-lt"/>
            </a:endParaRPr>
          </a:p>
          <a:p>
            <a:pPr algn="l"/>
            <a:r>
              <a:rPr lang="ja-JP" altLang="en-US" b="1" dirty="0" smtClean="0">
                <a:solidFill>
                  <a:schemeClr val="tx1"/>
                </a:solidFill>
                <a:latin typeface="+mj-lt"/>
              </a:rPr>
              <a:t> </a:t>
            </a:r>
            <a:r>
              <a:rPr lang="en-US" altLang="ja-JP" b="1" dirty="0">
                <a:solidFill>
                  <a:schemeClr val="tx1"/>
                </a:solidFill>
                <a:latin typeface="+mj-lt"/>
              </a:rPr>
              <a:t>https://docs.ansible.com/ansible/2.6/user_guide/playbooks_reuse_roles.html#role-dependencies</a:t>
            </a:r>
          </a:p>
        </p:txBody>
      </p:sp>
      <p:sp>
        <p:nvSpPr>
          <p:cNvPr id="8" name="スライド番号プレースホルダー 7"/>
          <p:cNvSpPr>
            <a:spLocks noGrp="1"/>
          </p:cNvSpPr>
          <p:nvPr>
            <p:ph type="sldNum" sz="quarter" idx="10"/>
          </p:nvPr>
        </p:nvSpPr>
        <p:spPr/>
        <p:txBody>
          <a:bodyPr/>
          <a:lstStyle/>
          <a:p>
            <a:r>
              <a:rPr lang="en-US" altLang="ja-JP" smtClean="0"/>
              <a:t>PAGE    </a:t>
            </a:r>
            <a:fld id="{08DF107D-060D-43D3-997D-8A34C269D30F}" type="slidenum">
              <a:rPr lang="en-US" altLang="ja-JP" smtClean="0"/>
              <a:pPr/>
              <a:t>80</a:t>
            </a:fld>
            <a:endParaRPr lang="en-US" altLang="ja-JP" dirty="0"/>
          </a:p>
        </p:txBody>
      </p:sp>
    </p:spTree>
    <p:extLst>
      <p:ext uri="{BB962C8B-B14F-4D97-AF65-F5344CB8AC3E}">
        <p14:creationId xmlns:p14="http://schemas.microsoft.com/office/powerpoint/2010/main" val="252900315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Role: Important</a:t>
            </a:r>
            <a:endParaRPr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Basics in Writing Various Files</a:t>
            </a:r>
          </a:p>
        </p:txBody>
      </p:sp>
      <p:sp>
        <p:nvSpPr>
          <p:cNvPr id="16" name="正方形/長方形 15">
            <a:extLst>
              <a:ext uri="{FF2B5EF4-FFF2-40B4-BE49-F238E27FC236}">
                <a16:creationId xmlns="" xmlns:a16="http://schemas.microsoft.com/office/drawing/2014/main" id="{9B8EAA3B-8777-43E7-9A7C-EB659CE4F72B}"/>
              </a:ext>
            </a:extLst>
          </p:cNvPr>
          <p:cNvSpPr/>
          <p:nvPr/>
        </p:nvSpPr>
        <p:spPr bwMode="gray">
          <a:xfrm>
            <a:off x="170935" y="979885"/>
            <a:ext cx="9295364" cy="576751"/>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mj-lt"/>
                <a:ea typeface="Meiryo UI" panose="020B0604030504040204" pitchFamily="50" charset="-128"/>
              </a:rPr>
              <a:t>Calling the Roles</a:t>
            </a:r>
            <a:endParaRPr lang="ja-JP" altLang="en-US" sz="2800" b="1" kern="0" dirty="0">
              <a:solidFill>
                <a:schemeClr val="bg1"/>
              </a:solidFill>
              <a:latin typeface="+mj-lt"/>
              <a:ea typeface="Meiryo UI" panose="020B0604030504040204" pitchFamily="50" charset="-128"/>
            </a:endParaRPr>
          </a:p>
        </p:txBody>
      </p:sp>
      <p:sp>
        <p:nvSpPr>
          <p:cNvPr id="10" name="正方形/長方形 9">
            <a:extLst>
              <a:ext uri="{FF2B5EF4-FFF2-40B4-BE49-F238E27FC236}">
                <a16:creationId xmlns="" xmlns:a16="http://schemas.microsoft.com/office/drawing/2014/main" id="{150844AD-4FE2-4A52-A4A3-AA78CAEC4A85}"/>
              </a:ext>
            </a:extLst>
          </p:cNvPr>
          <p:cNvSpPr/>
          <p:nvPr/>
        </p:nvSpPr>
        <p:spPr bwMode="gray">
          <a:xfrm>
            <a:off x="698513" y="2791458"/>
            <a:ext cx="3592133" cy="1456985"/>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dirty="0">
                <a:latin typeface="+mj-lt"/>
              </a:rPr>
              <a:t>---</a:t>
            </a:r>
          </a:p>
          <a:p>
            <a:pPr algn="l"/>
            <a:r>
              <a:rPr lang="en-US" altLang="ja-JP" dirty="0">
                <a:latin typeface="+mj-lt"/>
              </a:rPr>
              <a:t>- hosts: </a:t>
            </a:r>
            <a:r>
              <a:rPr lang="en-US" altLang="ja-JP" dirty="0" err="1">
                <a:latin typeface="+mj-lt"/>
              </a:rPr>
              <a:t>dbservers</a:t>
            </a:r>
            <a:endParaRPr lang="en-US" altLang="ja-JP" dirty="0">
              <a:latin typeface="+mj-lt"/>
            </a:endParaRPr>
          </a:p>
          <a:p>
            <a:pPr algn="l"/>
            <a:r>
              <a:rPr lang="en-US" altLang="ja-JP" dirty="0">
                <a:latin typeface="+mj-lt"/>
              </a:rPr>
              <a:t>  </a:t>
            </a:r>
            <a:r>
              <a:rPr lang="en-US" altLang="ja-JP" b="1" dirty="0">
                <a:latin typeface="+mj-lt"/>
              </a:rPr>
              <a:t>roles</a:t>
            </a:r>
            <a:r>
              <a:rPr lang="en-US" altLang="ja-JP" dirty="0">
                <a:latin typeface="+mj-lt"/>
              </a:rPr>
              <a:t>:</a:t>
            </a:r>
          </a:p>
          <a:p>
            <a:pPr algn="l"/>
            <a:r>
              <a:rPr lang="en-US" altLang="ja-JP" dirty="0">
                <a:latin typeface="+mj-lt"/>
              </a:rPr>
              <a:t>     - common</a:t>
            </a:r>
          </a:p>
          <a:p>
            <a:pPr algn="l"/>
            <a:r>
              <a:rPr lang="en-US" altLang="ja-JP" dirty="0">
                <a:latin typeface="+mj-lt"/>
              </a:rPr>
              <a:t>     - </a:t>
            </a:r>
            <a:r>
              <a:rPr lang="en-US" altLang="ja-JP" dirty="0" err="1">
                <a:latin typeface="+mj-lt"/>
              </a:rPr>
              <a:t>mysql</a:t>
            </a:r>
            <a:endParaRPr lang="en-US" altLang="ja-JP" dirty="0">
              <a:latin typeface="+mj-lt"/>
            </a:endParaRPr>
          </a:p>
        </p:txBody>
      </p:sp>
      <p:sp>
        <p:nvSpPr>
          <p:cNvPr id="3" name="正方形/長方形 2"/>
          <p:cNvSpPr/>
          <p:nvPr/>
        </p:nvSpPr>
        <p:spPr>
          <a:xfrm>
            <a:off x="170934" y="6318557"/>
            <a:ext cx="6764437" cy="523220"/>
          </a:xfrm>
          <a:prstGeom prst="rect">
            <a:avLst/>
          </a:prstGeom>
        </p:spPr>
        <p:txBody>
          <a:bodyPr wrap="square">
            <a:spAutoFit/>
          </a:bodyPr>
          <a:lstStyle/>
          <a:p>
            <a:pPr algn="l"/>
            <a:r>
              <a:rPr lang="en-PH" altLang="ja-JP" dirty="0" smtClean="0">
                <a:latin typeface="+mj-lt"/>
              </a:rPr>
              <a:t>For more details:</a:t>
            </a:r>
            <a:endParaRPr lang="en-US" altLang="ja-JP" dirty="0" smtClean="0">
              <a:latin typeface="+mj-lt"/>
            </a:endParaRPr>
          </a:p>
          <a:p>
            <a:pPr algn="l"/>
            <a:r>
              <a:rPr lang="en-US" altLang="ja-JP" dirty="0" smtClean="0">
                <a:latin typeface="+mj-lt"/>
              </a:rPr>
              <a:t>https</a:t>
            </a:r>
            <a:r>
              <a:rPr lang="en-US" altLang="ja-JP" dirty="0">
                <a:latin typeface="+mj-lt"/>
              </a:rPr>
              <a:t>://docs.ansible.com/ansible/2.6/user_guide/playbooks_reuse_roles.html</a:t>
            </a:r>
          </a:p>
        </p:txBody>
      </p:sp>
      <p:sp>
        <p:nvSpPr>
          <p:cNvPr id="9" name="正方形/長方形 8"/>
          <p:cNvSpPr/>
          <p:nvPr/>
        </p:nvSpPr>
        <p:spPr>
          <a:xfrm>
            <a:off x="690181" y="2483681"/>
            <a:ext cx="3382217" cy="307777"/>
          </a:xfrm>
          <a:prstGeom prst="rect">
            <a:avLst/>
          </a:prstGeom>
          <a:ln>
            <a:solidFill>
              <a:schemeClr val="tx1"/>
            </a:solidFill>
          </a:ln>
        </p:spPr>
        <p:txBody>
          <a:bodyPr wrap="square">
            <a:spAutoFit/>
          </a:bodyPr>
          <a:lstStyle/>
          <a:p>
            <a:pPr algn="l"/>
            <a:r>
              <a:rPr lang="en-US" altLang="ja-JP" b="1" dirty="0" smtClean="0">
                <a:latin typeface="+mj-lt"/>
              </a:rPr>
              <a:t>Example of </a:t>
            </a:r>
            <a:r>
              <a:rPr lang="en-US" altLang="ja-JP" b="1" dirty="0" err="1" smtClean="0">
                <a:latin typeface="+mj-lt"/>
              </a:rPr>
              <a:t>db_servers.yml</a:t>
            </a:r>
            <a:endParaRPr lang="ja-JP" altLang="en-US" b="1" dirty="0">
              <a:latin typeface="+mj-lt"/>
            </a:endParaRPr>
          </a:p>
        </p:txBody>
      </p:sp>
      <p:sp>
        <p:nvSpPr>
          <p:cNvPr id="4" name="正方形/長方形 3"/>
          <p:cNvSpPr/>
          <p:nvPr/>
        </p:nvSpPr>
        <p:spPr>
          <a:xfrm>
            <a:off x="5078673" y="2791458"/>
            <a:ext cx="4387625" cy="2677656"/>
          </a:xfrm>
          <a:prstGeom prst="rect">
            <a:avLst/>
          </a:prstGeom>
          <a:ln>
            <a:solidFill>
              <a:schemeClr val="tx1"/>
            </a:solidFill>
          </a:ln>
        </p:spPr>
        <p:txBody>
          <a:bodyPr wrap="square">
            <a:spAutoFit/>
          </a:bodyPr>
          <a:lstStyle/>
          <a:p>
            <a:pPr algn="l"/>
            <a:r>
              <a:rPr lang="en-US" altLang="ja-JP" dirty="0">
                <a:latin typeface="+mj-lt"/>
              </a:rPr>
              <a:t>---</a:t>
            </a:r>
          </a:p>
          <a:p>
            <a:pPr algn="l"/>
            <a:r>
              <a:rPr lang="en-US" altLang="ja-JP" dirty="0">
                <a:latin typeface="+mj-lt"/>
              </a:rPr>
              <a:t>- hosts: </a:t>
            </a:r>
            <a:r>
              <a:rPr lang="en-US" altLang="ja-JP" dirty="0" err="1">
                <a:latin typeface="+mj-lt"/>
              </a:rPr>
              <a:t>dbservers</a:t>
            </a:r>
            <a:endParaRPr lang="en-US" altLang="ja-JP" dirty="0">
              <a:latin typeface="+mj-lt"/>
            </a:endParaRPr>
          </a:p>
          <a:p>
            <a:pPr algn="l"/>
            <a:r>
              <a:rPr lang="en-US" altLang="ja-JP" dirty="0">
                <a:latin typeface="+mj-lt"/>
              </a:rPr>
              <a:t>  tasks:</a:t>
            </a:r>
          </a:p>
          <a:p>
            <a:pPr algn="l"/>
            <a:r>
              <a:rPr lang="en-US" altLang="ja-JP" dirty="0">
                <a:latin typeface="+mj-lt"/>
              </a:rPr>
              <a:t>  - debug:</a:t>
            </a:r>
          </a:p>
          <a:p>
            <a:pPr algn="l"/>
            <a:r>
              <a:rPr lang="en-US" altLang="ja-JP" dirty="0">
                <a:latin typeface="+mj-lt"/>
              </a:rPr>
              <a:t>      </a:t>
            </a:r>
            <a:r>
              <a:rPr lang="en-US" altLang="ja-JP" dirty="0" err="1">
                <a:latin typeface="+mj-lt"/>
              </a:rPr>
              <a:t>msg</a:t>
            </a:r>
            <a:r>
              <a:rPr lang="en-US" altLang="ja-JP" dirty="0">
                <a:latin typeface="+mj-lt"/>
              </a:rPr>
              <a:t>: "before we run our role"</a:t>
            </a:r>
          </a:p>
          <a:p>
            <a:pPr algn="l"/>
            <a:r>
              <a:rPr lang="en-US" altLang="ja-JP" dirty="0">
                <a:latin typeface="+mj-lt"/>
              </a:rPr>
              <a:t>  - </a:t>
            </a:r>
            <a:r>
              <a:rPr lang="en-US" altLang="ja-JP" b="1" dirty="0" err="1">
                <a:latin typeface="+mj-lt"/>
              </a:rPr>
              <a:t>import_role</a:t>
            </a:r>
            <a:r>
              <a:rPr lang="en-US" altLang="ja-JP" dirty="0">
                <a:latin typeface="+mj-lt"/>
              </a:rPr>
              <a:t>:</a:t>
            </a:r>
          </a:p>
          <a:p>
            <a:pPr algn="l"/>
            <a:r>
              <a:rPr lang="en-US" altLang="ja-JP" dirty="0">
                <a:latin typeface="+mj-lt"/>
              </a:rPr>
              <a:t>      name: common</a:t>
            </a:r>
          </a:p>
          <a:p>
            <a:pPr algn="l"/>
            <a:r>
              <a:rPr lang="en-US" altLang="ja-JP" dirty="0">
                <a:latin typeface="+mj-lt"/>
              </a:rPr>
              <a:t>  - </a:t>
            </a:r>
            <a:r>
              <a:rPr lang="en-US" altLang="ja-JP" b="1" dirty="0" err="1">
                <a:latin typeface="+mj-lt"/>
              </a:rPr>
              <a:t>include_role</a:t>
            </a:r>
            <a:r>
              <a:rPr lang="en-US" altLang="ja-JP" dirty="0">
                <a:latin typeface="+mj-lt"/>
              </a:rPr>
              <a:t>:</a:t>
            </a:r>
          </a:p>
          <a:p>
            <a:pPr algn="l"/>
            <a:r>
              <a:rPr lang="en-US" altLang="ja-JP" dirty="0">
                <a:latin typeface="+mj-lt"/>
              </a:rPr>
              <a:t>      name: </a:t>
            </a:r>
            <a:r>
              <a:rPr lang="en-US" altLang="ja-JP" dirty="0" err="1">
                <a:latin typeface="+mj-lt"/>
              </a:rPr>
              <a:t>mysql</a:t>
            </a:r>
            <a:endParaRPr lang="en-US" altLang="ja-JP" dirty="0">
              <a:latin typeface="+mj-lt"/>
            </a:endParaRPr>
          </a:p>
          <a:p>
            <a:pPr algn="l"/>
            <a:r>
              <a:rPr lang="en-US" altLang="ja-JP" dirty="0">
                <a:latin typeface="+mj-lt"/>
              </a:rPr>
              <a:t>  - debug:</a:t>
            </a:r>
          </a:p>
          <a:p>
            <a:pPr algn="l"/>
            <a:r>
              <a:rPr lang="en-US" altLang="ja-JP" dirty="0">
                <a:latin typeface="+mj-lt"/>
              </a:rPr>
              <a:t>      </a:t>
            </a:r>
            <a:r>
              <a:rPr lang="en-US" altLang="ja-JP" dirty="0" err="1">
                <a:latin typeface="+mj-lt"/>
              </a:rPr>
              <a:t>msg</a:t>
            </a:r>
            <a:r>
              <a:rPr lang="en-US" altLang="ja-JP" dirty="0">
                <a:latin typeface="+mj-lt"/>
              </a:rPr>
              <a:t>: "after we ran our </a:t>
            </a:r>
            <a:r>
              <a:rPr lang="en-US" altLang="ja-JP" dirty="0" smtClean="0">
                <a:latin typeface="+mj-lt"/>
              </a:rPr>
              <a:t>role“</a:t>
            </a:r>
          </a:p>
          <a:p>
            <a:pPr algn="l"/>
            <a:endParaRPr lang="ja-JP" altLang="en-US" dirty="0">
              <a:latin typeface="+mj-lt"/>
            </a:endParaRPr>
          </a:p>
        </p:txBody>
      </p:sp>
      <p:sp>
        <p:nvSpPr>
          <p:cNvPr id="12" name="正方形/長方形 11">
            <a:extLst>
              <a:ext uri="{FF2B5EF4-FFF2-40B4-BE49-F238E27FC236}">
                <a16:creationId xmlns="" xmlns:a16="http://schemas.microsoft.com/office/drawing/2014/main" id="{9B8EAA3B-8777-43E7-9A7C-EB659CE4F72B}"/>
              </a:ext>
            </a:extLst>
          </p:cNvPr>
          <p:cNvSpPr/>
          <p:nvPr/>
        </p:nvSpPr>
        <p:spPr bwMode="gray">
          <a:xfrm>
            <a:off x="690182" y="1688636"/>
            <a:ext cx="8776982" cy="576751"/>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mj-lt"/>
                <a:ea typeface="Meiryo UI" panose="020B0604030504040204" pitchFamily="50" charset="-128"/>
              </a:rPr>
              <a:t>Simplest Way of Calling</a:t>
            </a:r>
            <a:endParaRPr lang="en-US" altLang="ja-JP" sz="2800" b="1" kern="0" dirty="0">
              <a:solidFill>
                <a:schemeClr val="bg1"/>
              </a:solidFill>
              <a:latin typeface="+mj-lt"/>
              <a:ea typeface="Meiryo UI" panose="020B0604030504040204" pitchFamily="50" charset="-128"/>
            </a:endParaRPr>
          </a:p>
        </p:txBody>
      </p:sp>
      <p:sp>
        <p:nvSpPr>
          <p:cNvPr id="13" name="正方形/長方形 12"/>
          <p:cNvSpPr/>
          <p:nvPr/>
        </p:nvSpPr>
        <p:spPr>
          <a:xfrm>
            <a:off x="5078673" y="2483681"/>
            <a:ext cx="4220072" cy="307777"/>
          </a:xfrm>
          <a:prstGeom prst="rect">
            <a:avLst/>
          </a:prstGeom>
          <a:ln>
            <a:solidFill>
              <a:schemeClr val="tx1"/>
            </a:solidFill>
          </a:ln>
        </p:spPr>
        <p:txBody>
          <a:bodyPr wrap="square">
            <a:spAutoFit/>
          </a:bodyPr>
          <a:lstStyle/>
          <a:p>
            <a:pPr algn="l"/>
            <a:r>
              <a:rPr lang="en-US" altLang="ja-JP" b="1" dirty="0"/>
              <a:t>Example of </a:t>
            </a:r>
            <a:r>
              <a:rPr lang="en-US" altLang="ja-JP" b="1" dirty="0" smtClean="0"/>
              <a:t> </a:t>
            </a:r>
            <a:r>
              <a:rPr lang="en-US" altLang="ja-JP" b="1" dirty="0" err="1" smtClean="0">
                <a:latin typeface="+mj-lt"/>
              </a:rPr>
              <a:t>db_servers.yml</a:t>
            </a:r>
            <a:r>
              <a:rPr lang="ja-JP" altLang="en-US" b="1" dirty="0">
                <a:latin typeface="+mj-lt"/>
              </a:rPr>
              <a:t> </a:t>
            </a:r>
            <a:r>
              <a:rPr lang="en-US" altLang="ja-JP" b="1" dirty="0" smtClean="0">
                <a:latin typeface="+mj-lt"/>
              </a:rPr>
              <a:t>(New Way of Calling)</a:t>
            </a:r>
            <a:endParaRPr lang="ja-JP" altLang="en-US" b="1" dirty="0">
              <a:latin typeface="+mj-lt"/>
            </a:endParaRPr>
          </a:p>
        </p:txBody>
      </p:sp>
      <p:sp>
        <p:nvSpPr>
          <p:cNvPr id="11" name="スライド番号プレースホルダー 10"/>
          <p:cNvSpPr>
            <a:spLocks noGrp="1"/>
          </p:cNvSpPr>
          <p:nvPr>
            <p:ph type="sldNum" sz="quarter" idx="10"/>
          </p:nvPr>
        </p:nvSpPr>
        <p:spPr/>
        <p:txBody>
          <a:bodyPr/>
          <a:lstStyle/>
          <a:p>
            <a:r>
              <a:rPr lang="en-US" altLang="ja-JP" smtClean="0"/>
              <a:t>PAGE    </a:t>
            </a:r>
            <a:fld id="{08DF107D-060D-43D3-997D-8A34C269D30F}" type="slidenum">
              <a:rPr lang="en-US" altLang="ja-JP" smtClean="0"/>
              <a:pPr/>
              <a:t>81</a:t>
            </a:fld>
            <a:endParaRPr lang="en-US" altLang="ja-JP" dirty="0"/>
          </a:p>
        </p:txBody>
      </p:sp>
    </p:spTree>
    <p:extLst>
      <p:ext uri="{BB962C8B-B14F-4D97-AF65-F5344CB8AC3E}">
        <p14:creationId xmlns:p14="http://schemas.microsoft.com/office/powerpoint/2010/main" val="371752974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Role: Important</a:t>
            </a:r>
            <a:endParaRPr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Basics in Writing Various Files</a:t>
            </a:r>
          </a:p>
        </p:txBody>
      </p:sp>
      <p:sp>
        <p:nvSpPr>
          <p:cNvPr id="10" name="正方形/長方形 9">
            <a:extLst>
              <a:ext uri="{FF2B5EF4-FFF2-40B4-BE49-F238E27FC236}">
                <a16:creationId xmlns="" xmlns:a16="http://schemas.microsoft.com/office/drawing/2014/main" id="{150844AD-4FE2-4A52-A4A3-AA78CAEC4A85}"/>
              </a:ext>
            </a:extLst>
          </p:cNvPr>
          <p:cNvSpPr/>
          <p:nvPr/>
        </p:nvSpPr>
        <p:spPr bwMode="gray">
          <a:xfrm>
            <a:off x="698513" y="2200602"/>
            <a:ext cx="3592133" cy="3018499"/>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dirty="0">
                <a:latin typeface="+mj-lt"/>
              </a:rPr>
              <a:t>---</a:t>
            </a:r>
          </a:p>
          <a:p>
            <a:pPr algn="l"/>
            <a:r>
              <a:rPr lang="en-US" altLang="ja-JP" dirty="0">
                <a:latin typeface="+mj-lt"/>
              </a:rPr>
              <a:t>- hosts: webservers</a:t>
            </a:r>
          </a:p>
          <a:p>
            <a:pPr algn="l"/>
            <a:r>
              <a:rPr lang="en-US" altLang="ja-JP" dirty="0">
                <a:latin typeface="+mj-lt"/>
              </a:rPr>
              <a:t>  roles:</a:t>
            </a:r>
          </a:p>
          <a:p>
            <a:pPr algn="l"/>
            <a:r>
              <a:rPr lang="en-US" altLang="ja-JP" dirty="0">
                <a:latin typeface="+mj-lt"/>
              </a:rPr>
              <a:t>    - common</a:t>
            </a:r>
          </a:p>
          <a:p>
            <a:pPr algn="l"/>
            <a:r>
              <a:rPr lang="en-US" altLang="ja-JP" dirty="0">
                <a:latin typeface="+mj-lt"/>
              </a:rPr>
              <a:t>    - role: </a:t>
            </a:r>
            <a:r>
              <a:rPr lang="en-US" altLang="ja-JP" dirty="0" err="1">
                <a:latin typeface="+mj-lt"/>
              </a:rPr>
              <a:t>foo_app_instance</a:t>
            </a:r>
            <a:endParaRPr lang="en-US" altLang="ja-JP" dirty="0">
              <a:latin typeface="+mj-lt"/>
            </a:endParaRPr>
          </a:p>
          <a:p>
            <a:pPr algn="l"/>
            <a:r>
              <a:rPr lang="en-US" altLang="ja-JP" dirty="0">
                <a:latin typeface="+mj-lt"/>
              </a:rPr>
              <a:t>      </a:t>
            </a:r>
            <a:r>
              <a:rPr lang="en-US" altLang="ja-JP" b="1" dirty="0" err="1">
                <a:solidFill>
                  <a:srgbClr val="FF0D0D"/>
                </a:solidFill>
                <a:latin typeface="+mj-lt"/>
              </a:rPr>
              <a:t>vars</a:t>
            </a:r>
            <a:r>
              <a:rPr lang="en-US" altLang="ja-JP" dirty="0">
                <a:latin typeface="+mj-lt"/>
              </a:rPr>
              <a:t>:</a:t>
            </a:r>
          </a:p>
          <a:p>
            <a:pPr algn="l"/>
            <a:r>
              <a:rPr lang="en-US" altLang="ja-JP" dirty="0">
                <a:latin typeface="+mj-lt"/>
              </a:rPr>
              <a:t>         </a:t>
            </a:r>
            <a:r>
              <a:rPr lang="en-US" altLang="ja-JP" dirty="0" err="1">
                <a:latin typeface="+mj-lt"/>
              </a:rPr>
              <a:t>dir</a:t>
            </a:r>
            <a:r>
              <a:rPr lang="en-US" altLang="ja-JP" dirty="0">
                <a:latin typeface="+mj-lt"/>
              </a:rPr>
              <a:t>: '/opt/a'</a:t>
            </a:r>
          </a:p>
          <a:p>
            <a:pPr algn="l"/>
            <a:r>
              <a:rPr lang="en-US" altLang="ja-JP" dirty="0">
                <a:latin typeface="+mj-lt"/>
              </a:rPr>
              <a:t>         </a:t>
            </a:r>
            <a:r>
              <a:rPr lang="en-US" altLang="ja-JP" dirty="0" err="1">
                <a:latin typeface="+mj-lt"/>
              </a:rPr>
              <a:t>app_port</a:t>
            </a:r>
            <a:r>
              <a:rPr lang="en-US" altLang="ja-JP" dirty="0">
                <a:latin typeface="+mj-lt"/>
              </a:rPr>
              <a:t>: 5000</a:t>
            </a:r>
          </a:p>
          <a:p>
            <a:pPr algn="l"/>
            <a:r>
              <a:rPr lang="en-US" altLang="ja-JP" dirty="0">
                <a:latin typeface="+mj-lt"/>
              </a:rPr>
              <a:t>    - role: </a:t>
            </a:r>
            <a:r>
              <a:rPr lang="en-US" altLang="ja-JP" dirty="0" err="1">
                <a:latin typeface="+mj-lt"/>
              </a:rPr>
              <a:t>foo_app_instance</a:t>
            </a:r>
            <a:endParaRPr lang="en-US" altLang="ja-JP" dirty="0">
              <a:latin typeface="+mj-lt"/>
            </a:endParaRPr>
          </a:p>
          <a:p>
            <a:pPr algn="l"/>
            <a:r>
              <a:rPr lang="en-US" altLang="ja-JP" dirty="0">
                <a:latin typeface="+mj-lt"/>
              </a:rPr>
              <a:t>      </a:t>
            </a:r>
            <a:r>
              <a:rPr lang="en-US" altLang="ja-JP" b="1" dirty="0" err="1">
                <a:solidFill>
                  <a:srgbClr val="FF0D0D"/>
                </a:solidFill>
                <a:latin typeface="+mj-lt"/>
              </a:rPr>
              <a:t>vars</a:t>
            </a:r>
            <a:r>
              <a:rPr lang="en-US" altLang="ja-JP" dirty="0">
                <a:latin typeface="+mj-lt"/>
              </a:rPr>
              <a:t>:</a:t>
            </a:r>
          </a:p>
          <a:p>
            <a:pPr algn="l"/>
            <a:r>
              <a:rPr lang="en-US" altLang="ja-JP" dirty="0">
                <a:latin typeface="+mj-lt"/>
              </a:rPr>
              <a:t>         </a:t>
            </a:r>
            <a:r>
              <a:rPr lang="en-US" altLang="ja-JP" dirty="0" err="1">
                <a:latin typeface="+mj-lt"/>
              </a:rPr>
              <a:t>dir</a:t>
            </a:r>
            <a:r>
              <a:rPr lang="en-US" altLang="ja-JP" dirty="0">
                <a:latin typeface="+mj-lt"/>
              </a:rPr>
              <a:t>: '/opt/b'</a:t>
            </a:r>
          </a:p>
          <a:p>
            <a:pPr algn="l"/>
            <a:r>
              <a:rPr lang="en-US" altLang="ja-JP" dirty="0">
                <a:latin typeface="+mj-lt"/>
              </a:rPr>
              <a:t>         </a:t>
            </a:r>
            <a:r>
              <a:rPr lang="en-US" altLang="ja-JP" dirty="0" err="1">
                <a:latin typeface="+mj-lt"/>
              </a:rPr>
              <a:t>app_port</a:t>
            </a:r>
            <a:r>
              <a:rPr lang="en-US" altLang="ja-JP" dirty="0">
                <a:latin typeface="+mj-lt"/>
              </a:rPr>
              <a:t>: 5001</a:t>
            </a:r>
          </a:p>
        </p:txBody>
      </p:sp>
      <p:sp>
        <p:nvSpPr>
          <p:cNvPr id="3" name="正方形/長方形 2"/>
          <p:cNvSpPr/>
          <p:nvPr/>
        </p:nvSpPr>
        <p:spPr>
          <a:xfrm>
            <a:off x="698513" y="6121605"/>
            <a:ext cx="8383588" cy="523220"/>
          </a:xfrm>
          <a:prstGeom prst="rect">
            <a:avLst/>
          </a:prstGeom>
        </p:spPr>
        <p:txBody>
          <a:bodyPr wrap="square">
            <a:spAutoFit/>
          </a:bodyPr>
          <a:lstStyle/>
          <a:p>
            <a:pPr algn="l"/>
            <a:r>
              <a:rPr lang="en-US" altLang="ja-JP" dirty="0" smtClean="0">
                <a:latin typeface="+mj-lt"/>
              </a:rPr>
              <a:t>For further details, refer below:</a:t>
            </a:r>
          </a:p>
          <a:p>
            <a:pPr algn="l"/>
            <a:r>
              <a:rPr lang="en-US" altLang="ja-JP" dirty="0" smtClean="0">
                <a:latin typeface="+mj-lt"/>
              </a:rPr>
              <a:t>https</a:t>
            </a:r>
            <a:r>
              <a:rPr lang="en-US" altLang="ja-JP" dirty="0">
                <a:latin typeface="+mj-lt"/>
              </a:rPr>
              <a:t>://docs.ansible.com/ansible/2.6/user_guide/playbooks_reuse_roles.html#using-roles</a:t>
            </a:r>
          </a:p>
        </p:txBody>
      </p:sp>
      <p:sp>
        <p:nvSpPr>
          <p:cNvPr id="9" name="正方形/長方形 8"/>
          <p:cNvSpPr/>
          <p:nvPr/>
        </p:nvSpPr>
        <p:spPr>
          <a:xfrm>
            <a:off x="690181" y="1892825"/>
            <a:ext cx="3382217" cy="307777"/>
          </a:xfrm>
          <a:prstGeom prst="rect">
            <a:avLst/>
          </a:prstGeom>
          <a:ln>
            <a:solidFill>
              <a:schemeClr val="tx1"/>
            </a:solidFill>
          </a:ln>
        </p:spPr>
        <p:txBody>
          <a:bodyPr wrap="square">
            <a:spAutoFit/>
          </a:bodyPr>
          <a:lstStyle/>
          <a:p>
            <a:pPr algn="l"/>
            <a:r>
              <a:rPr lang="en-US" altLang="ja-JP" b="1" dirty="0" smtClean="0">
                <a:latin typeface="+mj-lt"/>
              </a:rPr>
              <a:t>Example</a:t>
            </a:r>
            <a:endParaRPr lang="ja-JP" altLang="en-US" b="1" dirty="0">
              <a:latin typeface="+mj-lt"/>
            </a:endParaRPr>
          </a:p>
        </p:txBody>
      </p:sp>
      <p:sp>
        <p:nvSpPr>
          <p:cNvPr id="4" name="正方形/長方形 3"/>
          <p:cNvSpPr/>
          <p:nvPr/>
        </p:nvSpPr>
        <p:spPr>
          <a:xfrm>
            <a:off x="5078673" y="2200602"/>
            <a:ext cx="4387625" cy="2031325"/>
          </a:xfrm>
          <a:prstGeom prst="rect">
            <a:avLst/>
          </a:prstGeom>
          <a:ln>
            <a:solidFill>
              <a:schemeClr val="tx1"/>
            </a:solidFill>
          </a:ln>
        </p:spPr>
        <p:txBody>
          <a:bodyPr wrap="square">
            <a:spAutoFit/>
          </a:bodyPr>
          <a:lstStyle/>
          <a:p>
            <a:pPr algn="l"/>
            <a:r>
              <a:rPr lang="en-US" altLang="ja-JP" dirty="0">
                <a:latin typeface="+mj-lt"/>
              </a:rPr>
              <a:t>---</a:t>
            </a:r>
          </a:p>
          <a:p>
            <a:pPr algn="l"/>
            <a:r>
              <a:rPr lang="en-US" altLang="ja-JP" dirty="0">
                <a:latin typeface="+mj-lt"/>
              </a:rPr>
              <a:t>- hosts: webservers</a:t>
            </a:r>
          </a:p>
          <a:p>
            <a:pPr algn="l"/>
            <a:r>
              <a:rPr lang="en-US" altLang="ja-JP" dirty="0">
                <a:latin typeface="+mj-lt"/>
              </a:rPr>
              <a:t>  tasks:</a:t>
            </a:r>
          </a:p>
          <a:p>
            <a:pPr algn="l"/>
            <a:r>
              <a:rPr lang="en-US" altLang="ja-JP" dirty="0">
                <a:latin typeface="+mj-lt"/>
              </a:rPr>
              <a:t>  - </a:t>
            </a:r>
            <a:r>
              <a:rPr lang="en-US" altLang="ja-JP" dirty="0" err="1">
                <a:latin typeface="+mj-lt"/>
              </a:rPr>
              <a:t>include_role</a:t>
            </a:r>
            <a:r>
              <a:rPr lang="en-US" altLang="ja-JP" dirty="0">
                <a:latin typeface="+mj-lt"/>
              </a:rPr>
              <a:t>:</a:t>
            </a:r>
          </a:p>
          <a:p>
            <a:pPr algn="l"/>
            <a:r>
              <a:rPr lang="en-US" altLang="ja-JP" dirty="0">
                <a:latin typeface="+mj-lt"/>
              </a:rPr>
              <a:t>       name: </a:t>
            </a:r>
            <a:r>
              <a:rPr lang="en-US" altLang="ja-JP" dirty="0" err="1">
                <a:latin typeface="+mj-lt"/>
              </a:rPr>
              <a:t>foo_app_instance</a:t>
            </a:r>
            <a:endParaRPr lang="en-US" altLang="ja-JP" dirty="0">
              <a:latin typeface="+mj-lt"/>
            </a:endParaRPr>
          </a:p>
          <a:p>
            <a:pPr algn="l"/>
            <a:r>
              <a:rPr lang="en-US" altLang="ja-JP" dirty="0">
                <a:latin typeface="+mj-lt"/>
              </a:rPr>
              <a:t>    </a:t>
            </a:r>
            <a:r>
              <a:rPr lang="en-US" altLang="ja-JP" dirty="0" err="1">
                <a:latin typeface="+mj-lt"/>
              </a:rPr>
              <a:t>vars</a:t>
            </a:r>
            <a:r>
              <a:rPr lang="en-US" altLang="ja-JP" dirty="0">
                <a:latin typeface="+mj-lt"/>
              </a:rPr>
              <a:t>:</a:t>
            </a:r>
          </a:p>
          <a:p>
            <a:pPr algn="l"/>
            <a:r>
              <a:rPr lang="en-US" altLang="ja-JP" dirty="0">
                <a:latin typeface="+mj-lt"/>
              </a:rPr>
              <a:t>      </a:t>
            </a:r>
            <a:r>
              <a:rPr lang="en-US" altLang="ja-JP" dirty="0" err="1">
                <a:latin typeface="+mj-lt"/>
              </a:rPr>
              <a:t>dir</a:t>
            </a:r>
            <a:r>
              <a:rPr lang="en-US" altLang="ja-JP" dirty="0">
                <a:latin typeface="+mj-lt"/>
              </a:rPr>
              <a:t>: '/opt/a'</a:t>
            </a:r>
          </a:p>
          <a:p>
            <a:pPr algn="l"/>
            <a:r>
              <a:rPr lang="en-US" altLang="ja-JP" dirty="0">
                <a:latin typeface="+mj-lt"/>
              </a:rPr>
              <a:t>      </a:t>
            </a:r>
            <a:r>
              <a:rPr lang="en-US" altLang="ja-JP" dirty="0" err="1">
                <a:latin typeface="+mj-lt"/>
              </a:rPr>
              <a:t>app_port</a:t>
            </a:r>
            <a:r>
              <a:rPr lang="en-US" altLang="ja-JP" dirty="0">
                <a:latin typeface="+mj-lt"/>
              </a:rPr>
              <a:t>: 5000</a:t>
            </a:r>
          </a:p>
          <a:p>
            <a:pPr algn="l"/>
            <a:r>
              <a:rPr lang="en-US" altLang="ja-JP" dirty="0">
                <a:latin typeface="+mj-lt"/>
              </a:rPr>
              <a:t>  ...</a:t>
            </a:r>
            <a:endParaRPr lang="ja-JP" altLang="en-US" dirty="0">
              <a:latin typeface="+mj-lt"/>
            </a:endParaRPr>
          </a:p>
        </p:txBody>
      </p:sp>
      <p:sp>
        <p:nvSpPr>
          <p:cNvPr id="12" name="正方形/長方形 11">
            <a:extLst>
              <a:ext uri="{FF2B5EF4-FFF2-40B4-BE49-F238E27FC236}">
                <a16:creationId xmlns="" xmlns:a16="http://schemas.microsoft.com/office/drawing/2014/main" id="{9B8EAA3B-8777-43E7-9A7C-EB659CE4F72B}"/>
              </a:ext>
            </a:extLst>
          </p:cNvPr>
          <p:cNvSpPr/>
          <p:nvPr/>
        </p:nvSpPr>
        <p:spPr bwMode="gray">
          <a:xfrm>
            <a:off x="690182" y="1097780"/>
            <a:ext cx="8776982" cy="576751"/>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mj-lt"/>
                <a:ea typeface="Meiryo UI" panose="020B0604030504040204" pitchFamily="50" charset="-128"/>
              </a:rPr>
              <a:t>Passing Variables, etc.</a:t>
            </a:r>
            <a:endParaRPr lang="en-US" altLang="ja-JP" sz="2800" b="1" kern="0" dirty="0">
              <a:solidFill>
                <a:schemeClr val="bg1"/>
              </a:solidFill>
              <a:latin typeface="+mj-lt"/>
              <a:ea typeface="Meiryo UI" panose="020B0604030504040204" pitchFamily="50" charset="-128"/>
            </a:endParaRPr>
          </a:p>
        </p:txBody>
      </p:sp>
      <p:sp>
        <p:nvSpPr>
          <p:cNvPr id="13" name="正方形/長方形 12"/>
          <p:cNvSpPr/>
          <p:nvPr/>
        </p:nvSpPr>
        <p:spPr>
          <a:xfrm>
            <a:off x="5078673" y="1892825"/>
            <a:ext cx="4220072" cy="307777"/>
          </a:xfrm>
          <a:prstGeom prst="rect">
            <a:avLst/>
          </a:prstGeom>
          <a:ln>
            <a:solidFill>
              <a:schemeClr val="tx1"/>
            </a:solidFill>
          </a:ln>
        </p:spPr>
        <p:txBody>
          <a:bodyPr wrap="square">
            <a:spAutoFit/>
          </a:bodyPr>
          <a:lstStyle/>
          <a:p>
            <a:pPr algn="l"/>
            <a:r>
              <a:rPr lang="en-US" altLang="ja-JP" b="1" dirty="0" smtClean="0">
                <a:latin typeface="+mj-lt"/>
              </a:rPr>
              <a:t>Example (New Way of Calling)</a:t>
            </a:r>
            <a:endParaRPr lang="ja-JP" altLang="en-US" b="1" dirty="0">
              <a:latin typeface="+mj-lt"/>
            </a:endParaRPr>
          </a:p>
        </p:txBody>
      </p:sp>
      <p:sp>
        <p:nvSpPr>
          <p:cNvPr id="11" name="スライド番号プレースホルダー 10"/>
          <p:cNvSpPr>
            <a:spLocks noGrp="1"/>
          </p:cNvSpPr>
          <p:nvPr>
            <p:ph type="sldNum" sz="quarter" idx="10"/>
          </p:nvPr>
        </p:nvSpPr>
        <p:spPr/>
        <p:txBody>
          <a:bodyPr/>
          <a:lstStyle/>
          <a:p>
            <a:r>
              <a:rPr lang="en-US" altLang="ja-JP" smtClean="0"/>
              <a:t>PAGE    </a:t>
            </a:r>
            <a:fld id="{08DF107D-060D-43D3-997D-8A34C269D30F}" type="slidenum">
              <a:rPr lang="en-US" altLang="ja-JP" smtClean="0"/>
              <a:pPr/>
              <a:t>82</a:t>
            </a:fld>
            <a:endParaRPr lang="en-US" altLang="ja-JP" dirty="0"/>
          </a:p>
        </p:txBody>
      </p:sp>
    </p:spTree>
    <p:extLst>
      <p:ext uri="{BB962C8B-B14F-4D97-AF65-F5344CB8AC3E}">
        <p14:creationId xmlns:p14="http://schemas.microsoft.com/office/powerpoint/2010/main" val="85769252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800" dirty="0" smtClean="0"/>
              <a:t>Additional: Best Practices for Making Playbook</a:t>
            </a:r>
            <a:endParaRPr lang="ja-JP" altLang="en-US" sz="2800"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Basics in Writing Various Files</a:t>
            </a:r>
          </a:p>
        </p:txBody>
      </p:sp>
      <p:sp>
        <p:nvSpPr>
          <p:cNvPr id="8" name="角丸四角形吹き出し 7"/>
          <p:cNvSpPr/>
          <p:nvPr/>
        </p:nvSpPr>
        <p:spPr bwMode="gray">
          <a:xfrm>
            <a:off x="170935" y="1313754"/>
            <a:ext cx="9295364" cy="1828800"/>
          </a:xfrm>
          <a:prstGeom prst="wedgeRoundRectCallout">
            <a:avLst>
              <a:gd name="adj1" fmla="val -19622"/>
              <a:gd name="adj2" fmla="val 17672"/>
              <a:gd name="adj3" fmla="val 16667"/>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marL="342900" indent="-342900" algn="l">
              <a:buFont typeface="Arial" panose="020B0604020202020204" pitchFamily="34" charset="0"/>
              <a:buChar char="•"/>
            </a:pPr>
            <a:r>
              <a:rPr lang="en-US" altLang="ja-JP" sz="2400" b="1" dirty="0" smtClean="0">
                <a:solidFill>
                  <a:schemeClr val="tx1"/>
                </a:solidFill>
                <a:latin typeface="+mj-lt"/>
              </a:rPr>
              <a:t>Make it simple.</a:t>
            </a:r>
            <a:endParaRPr lang="ja-JP" altLang="en-US" sz="2400" b="1" dirty="0">
              <a:solidFill>
                <a:schemeClr val="tx1"/>
              </a:solidFill>
              <a:latin typeface="+mj-lt"/>
            </a:endParaRPr>
          </a:p>
          <a:p>
            <a:pPr marL="342900" indent="-342900" algn="l">
              <a:buFont typeface="Arial" panose="020B0604020202020204" pitchFamily="34" charset="0"/>
              <a:buChar char="•"/>
            </a:pPr>
            <a:r>
              <a:rPr lang="en-US" altLang="ja-JP" sz="2400" b="1" dirty="0" smtClean="0">
                <a:solidFill>
                  <a:schemeClr val="tx1"/>
                </a:solidFill>
                <a:latin typeface="+mj-lt"/>
              </a:rPr>
              <a:t>Minimize dependency relationships.</a:t>
            </a:r>
            <a:endParaRPr lang="ja-JP" altLang="en-US" sz="2400" b="1" dirty="0">
              <a:solidFill>
                <a:schemeClr val="tx1"/>
              </a:solidFill>
              <a:latin typeface="+mj-lt"/>
            </a:endParaRPr>
          </a:p>
          <a:p>
            <a:pPr marL="342900" indent="-342900" algn="l">
              <a:buFont typeface="Arial" panose="020B0604020202020204" pitchFamily="34" charset="0"/>
              <a:buChar char="•"/>
            </a:pPr>
            <a:r>
              <a:rPr lang="en-US" altLang="ja-JP" sz="2400" b="1" dirty="0" smtClean="0">
                <a:solidFill>
                  <a:schemeClr val="tx1"/>
                </a:solidFill>
                <a:latin typeface="+mj-lt"/>
              </a:rPr>
              <a:t>Define variables based on intent/goal.</a:t>
            </a:r>
            <a:endParaRPr lang="ja-JP" altLang="en-US" sz="2400" b="1" dirty="0">
              <a:solidFill>
                <a:schemeClr val="tx1"/>
              </a:solidFill>
              <a:latin typeface="+mj-lt"/>
            </a:endParaRPr>
          </a:p>
          <a:p>
            <a:pPr marL="342900" indent="-342900" algn="l">
              <a:buFont typeface="Arial" panose="020B0604020202020204" pitchFamily="34" charset="0"/>
              <a:buChar char="•"/>
            </a:pPr>
            <a:r>
              <a:rPr lang="en-US" altLang="ja-JP" sz="2400" b="1" dirty="0" smtClean="0">
                <a:solidFill>
                  <a:schemeClr val="tx1"/>
                </a:solidFill>
                <a:latin typeface="+mj-lt"/>
              </a:rPr>
              <a:t>Establish YAML writing format rules.</a:t>
            </a:r>
            <a:endParaRPr lang="en-US" altLang="ja-JP" sz="2400" b="1" dirty="0">
              <a:solidFill>
                <a:schemeClr val="tx1"/>
              </a:solidFill>
              <a:latin typeface="+mj-lt"/>
            </a:endParaRPr>
          </a:p>
        </p:txBody>
      </p:sp>
      <p:sp>
        <p:nvSpPr>
          <p:cNvPr id="7" name="スライド番号プレースホルダー 6"/>
          <p:cNvSpPr>
            <a:spLocks noGrp="1"/>
          </p:cNvSpPr>
          <p:nvPr>
            <p:ph type="sldNum" sz="quarter" idx="10"/>
          </p:nvPr>
        </p:nvSpPr>
        <p:spPr/>
        <p:txBody>
          <a:bodyPr/>
          <a:lstStyle/>
          <a:p>
            <a:r>
              <a:rPr lang="en-US" altLang="ja-JP" smtClean="0"/>
              <a:t>PAGE    </a:t>
            </a:r>
            <a:fld id="{08DF107D-060D-43D3-997D-8A34C269D30F}" type="slidenum">
              <a:rPr lang="en-US" altLang="ja-JP" smtClean="0"/>
              <a:pPr/>
              <a:t>83</a:t>
            </a:fld>
            <a:endParaRPr lang="en-US" altLang="ja-JP" dirty="0"/>
          </a:p>
        </p:txBody>
      </p:sp>
    </p:spTree>
    <p:extLst>
      <p:ext uri="{BB962C8B-B14F-4D97-AF65-F5344CB8AC3E}">
        <p14:creationId xmlns:p14="http://schemas.microsoft.com/office/powerpoint/2010/main" val="150628632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496274"/>
            <a:ext cx="4600575" cy="1536699"/>
          </a:xfrm>
        </p:spPr>
        <p:txBody>
          <a:bodyPr/>
          <a:lstStyle/>
          <a:p>
            <a:r>
              <a:rPr lang="en-US" altLang="ja-JP" sz="4400" b="1" dirty="0"/>
              <a:t>Practice Edition</a:t>
            </a:r>
            <a:endParaRPr lang="en-US" altLang="ja-JP" sz="4400" dirty="0"/>
          </a:p>
        </p:txBody>
      </p:sp>
      <p:sp>
        <p:nvSpPr>
          <p:cNvPr id="3" name="テキスト プレースホルダー 2"/>
          <p:cNvSpPr>
            <a:spLocks noGrp="1"/>
          </p:cNvSpPr>
          <p:nvPr>
            <p:ph type="body" sz="quarter" idx="11"/>
          </p:nvPr>
        </p:nvSpPr>
        <p:spPr>
          <a:xfrm>
            <a:off x="5153026" y="2857214"/>
            <a:ext cx="4581526" cy="1536699"/>
          </a:xfrm>
        </p:spPr>
        <p:txBody>
          <a:bodyPr/>
          <a:lstStyle/>
          <a:p>
            <a:r>
              <a:rPr lang="en-US" altLang="ja-JP" sz="4400" dirty="0"/>
              <a:t>Introducing Playbook Sample of each pattern</a:t>
            </a:r>
            <a:endParaRPr kumimoji="1" lang="ja-JP" altLang="en-US" sz="4400" dirty="0"/>
          </a:p>
        </p:txBody>
      </p:sp>
      <p:sp>
        <p:nvSpPr>
          <p:cNvPr id="5" name="Freeform 2907">
            <a:extLst>
              <a:ext uri="{FF2B5EF4-FFF2-40B4-BE49-F238E27FC236}">
                <a16:creationId xmlns="" xmlns:a16="http://schemas.microsoft.com/office/drawing/2014/main"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
        <p:nvSpPr>
          <p:cNvPr id="6" name="テキスト ボックス 5">
            <a:extLst>
              <a:ext uri="{FF2B5EF4-FFF2-40B4-BE49-F238E27FC236}">
                <a16:creationId xmlns="" xmlns:a16="http://schemas.microsoft.com/office/drawing/2014/main" id="{6FEE3E88-E120-40D5-86F5-3ECBAA5EF8A5}"/>
              </a:ext>
            </a:extLst>
          </p:cNvPr>
          <p:cNvSpPr txBox="1"/>
          <p:nvPr/>
        </p:nvSpPr>
        <p:spPr>
          <a:xfrm>
            <a:off x="342900" y="4125231"/>
            <a:ext cx="4134271" cy="2585323"/>
          </a:xfrm>
          <a:prstGeom prst="rect">
            <a:avLst/>
          </a:prstGeom>
          <a:solidFill>
            <a:schemeClr val="bg1"/>
          </a:solidFill>
          <a:effectLst>
            <a:innerShdw blurRad="63500" dist="50800" dir="13500000">
              <a:prstClr val="black">
                <a:alpha val="50000"/>
              </a:prstClr>
            </a:innerShdw>
          </a:effectLst>
        </p:spPr>
        <p:txBody>
          <a:bodyPr wrap="square" rtlCol="0">
            <a:spAutoFit/>
          </a:bodyPr>
          <a:lstStyle/>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Auto-deployment: Definition</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Infrastructure as Code</a:t>
            </a:r>
          </a:p>
          <a:p>
            <a:pPr marL="342900" indent="-342900" algn="l">
              <a:buFont typeface="+mj-lt"/>
              <a:buAutoNum type="arabicPeriod"/>
            </a:pPr>
            <a:r>
              <a:rPr lang="en-US" altLang="ja-JP" sz="1800" dirty="0" err="1">
                <a:latin typeface="Fujitsu Sans" panose="020B0404060202020204" pitchFamily="34" charset="0"/>
                <a:ea typeface="Meiryo UI" panose="020B0604030504040204" pitchFamily="50" charset="-128"/>
                <a:cs typeface="Meiryo UI" panose="020B0604030504040204" pitchFamily="50" charset="-128"/>
              </a:rPr>
              <a:t>QuickStart</a:t>
            </a:r>
            <a:r>
              <a:rPr lang="en-US" altLang="ja-JP" sz="1800" dirty="0">
                <a:latin typeface="Fujitsu Sans" panose="020B0404060202020204" pitchFamily="34" charset="0"/>
                <a:ea typeface="Meiryo UI" panose="020B0604030504040204" pitchFamily="50" charset="-128"/>
                <a:cs typeface="Meiryo UI" panose="020B0604030504040204" pitchFamily="50" charset="-128"/>
              </a:rPr>
              <a:t> (Easy Installation Guide)</a:t>
            </a:r>
          </a:p>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Basic Edition: Classic Example</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Basics in Writing Various Files (Based on sample codes)</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800" b="1" dirty="0">
                <a:latin typeface="Fujitsu Sans" panose="020B0404060202020204" pitchFamily="34" charset="0"/>
                <a:ea typeface="Meiryo UI" panose="020B0604030504040204" pitchFamily="50" charset="-128"/>
                <a:cs typeface="Meiryo UI" panose="020B0604030504040204" pitchFamily="50" charset="-128"/>
              </a:rPr>
              <a:t>Practice Edition (Introducing Playbook Sample of each pattern)</a:t>
            </a:r>
            <a:endParaRPr lang="ja-JP" altLang="en-US" sz="1800" b="1"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Introduction to Related Tools</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7424752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ja-JP" altLang="en-US" dirty="0">
              <a:latin typeface="+mj-lt"/>
            </a:endParaRPr>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mj-lt"/>
                <a:ea typeface="Roboto Black" panose="02000000000000000000" pitchFamily="2" charset="0"/>
                <a:cs typeface="Calibri" panose="020F0502020204030204" pitchFamily="34" charset="0"/>
              </a:rPr>
              <a:t>Practice Edition</a:t>
            </a:r>
            <a:endParaRPr lang="ja-JP" altLang="en-US" sz="1800" dirty="0">
              <a:solidFill>
                <a:schemeClr val="lt1"/>
              </a:solidFill>
              <a:latin typeface="+mj-lt"/>
              <a:ea typeface="Roboto Black" panose="02000000000000000000" pitchFamily="2" charset="0"/>
              <a:cs typeface="Calibri" panose="020F0502020204030204" pitchFamily="34" charset="0"/>
            </a:endParaRPr>
          </a:p>
        </p:txBody>
      </p:sp>
      <p:sp>
        <p:nvSpPr>
          <p:cNvPr id="8" name="正方形/長方形 7">
            <a:extLst>
              <a:ext uri="{FF2B5EF4-FFF2-40B4-BE49-F238E27FC236}">
                <a16:creationId xmlns="" xmlns:a16="http://schemas.microsoft.com/office/drawing/2014/main" id="{150844AD-4FE2-4A52-A4A3-AA78CAEC4A85}"/>
              </a:ext>
            </a:extLst>
          </p:cNvPr>
          <p:cNvSpPr/>
          <p:nvPr/>
        </p:nvSpPr>
        <p:spPr bwMode="gray">
          <a:xfrm>
            <a:off x="395785" y="1901439"/>
            <a:ext cx="8898340" cy="963028"/>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600" dirty="0">
                <a:latin typeface="+mj-lt"/>
              </a:rPr>
              <a:t>Layer for installing OS in the machine until the OS starts-up.</a:t>
            </a:r>
          </a:p>
          <a:p>
            <a:pPr algn="l"/>
            <a:r>
              <a:rPr lang="en-US" altLang="ja-JP" sz="1600" dirty="0">
                <a:latin typeface="+mj-lt"/>
              </a:rPr>
              <a:t>In the Physical Environment, this applies to running the machine, installing and launching the OS.</a:t>
            </a:r>
          </a:p>
          <a:p>
            <a:pPr algn="l"/>
            <a:r>
              <a:rPr lang="en-US" altLang="ja-JP" sz="1600" dirty="0">
                <a:latin typeface="+mj-lt"/>
              </a:rPr>
              <a:t>In the Virtual Environment, this applies until running of VM from the OS image.</a:t>
            </a:r>
            <a:endParaRPr lang="ja-JP" altLang="en-US" sz="1600" dirty="0">
              <a:latin typeface="+mj-lt"/>
            </a:endParaRPr>
          </a:p>
        </p:txBody>
      </p:sp>
      <p:sp>
        <p:nvSpPr>
          <p:cNvPr id="9" name="正方形/長方形 8">
            <a:extLst>
              <a:ext uri="{FF2B5EF4-FFF2-40B4-BE49-F238E27FC236}">
                <a16:creationId xmlns="" xmlns:a16="http://schemas.microsoft.com/office/drawing/2014/main" id="{9B8EAA3B-8777-43E7-9A7C-EB659CE4F72B}"/>
              </a:ext>
            </a:extLst>
          </p:cNvPr>
          <p:cNvSpPr/>
          <p:nvPr/>
        </p:nvSpPr>
        <p:spPr bwMode="gray">
          <a:xfrm>
            <a:off x="395785" y="1598373"/>
            <a:ext cx="8898340" cy="325019"/>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err="1">
                <a:solidFill>
                  <a:schemeClr val="bg1"/>
                </a:solidFill>
                <a:latin typeface="+mj-lt"/>
                <a:ea typeface="Meiryo UI" panose="020B0604030504040204" pitchFamily="50" charset="-128"/>
              </a:rPr>
              <a:t>BootStrapping</a:t>
            </a:r>
            <a:endParaRPr lang="en-US" altLang="ja-JP" sz="2800" b="1" kern="0" dirty="0">
              <a:solidFill>
                <a:schemeClr val="bg1"/>
              </a:solidFill>
              <a:latin typeface="+mj-lt"/>
              <a:ea typeface="Meiryo UI" panose="020B0604030504040204" pitchFamily="50" charset="-128"/>
            </a:endParaRPr>
          </a:p>
        </p:txBody>
      </p:sp>
      <p:sp>
        <p:nvSpPr>
          <p:cNvPr id="10" name="正方形/長方形 9">
            <a:extLst>
              <a:ext uri="{FF2B5EF4-FFF2-40B4-BE49-F238E27FC236}">
                <a16:creationId xmlns="" xmlns:a16="http://schemas.microsoft.com/office/drawing/2014/main" id="{150844AD-4FE2-4A52-A4A3-AA78CAEC4A85}"/>
              </a:ext>
            </a:extLst>
          </p:cNvPr>
          <p:cNvSpPr/>
          <p:nvPr/>
        </p:nvSpPr>
        <p:spPr bwMode="gray">
          <a:xfrm>
            <a:off x="409853" y="3632577"/>
            <a:ext cx="8898340" cy="963028"/>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600" dirty="0">
                <a:latin typeface="+mj-lt"/>
              </a:rPr>
              <a:t>Layer for tasks such as performing initial settings of various OS after its launched, installing and setting</a:t>
            </a:r>
            <a:r>
              <a:rPr lang="en-US" altLang="ja-JP" sz="1600" dirty="0" smtClean="0">
                <a:latin typeface="+mj-lt"/>
              </a:rPr>
              <a:t>. </a:t>
            </a:r>
          </a:p>
          <a:p>
            <a:pPr algn="l"/>
            <a:r>
              <a:rPr lang="en-US" altLang="ja-JP" sz="1600" dirty="0" smtClean="0">
                <a:latin typeface="+mj-lt"/>
              </a:rPr>
              <a:t>In </a:t>
            </a:r>
            <a:r>
              <a:rPr lang="en-US" altLang="ja-JP" sz="1600" dirty="0">
                <a:latin typeface="+mj-lt"/>
              </a:rPr>
              <a:t>many instances, Ansible is mainly introduced as the tool of this layer</a:t>
            </a:r>
            <a:r>
              <a:rPr lang="en-US" altLang="ja-JP" sz="1600" dirty="0" smtClean="0">
                <a:latin typeface="+mj-lt"/>
              </a:rPr>
              <a:t>.</a:t>
            </a:r>
            <a:endParaRPr lang="ja-JP" altLang="en-US" sz="1600" dirty="0">
              <a:latin typeface="+mj-lt"/>
            </a:endParaRPr>
          </a:p>
        </p:txBody>
      </p:sp>
      <p:sp>
        <p:nvSpPr>
          <p:cNvPr id="12" name="正方形/長方形 11">
            <a:extLst>
              <a:ext uri="{FF2B5EF4-FFF2-40B4-BE49-F238E27FC236}">
                <a16:creationId xmlns="" xmlns:a16="http://schemas.microsoft.com/office/drawing/2014/main" id="{9B8EAA3B-8777-43E7-9A7C-EB659CE4F72B}"/>
              </a:ext>
            </a:extLst>
          </p:cNvPr>
          <p:cNvSpPr/>
          <p:nvPr/>
        </p:nvSpPr>
        <p:spPr bwMode="gray">
          <a:xfrm>
            <a:off x="409853" y="3329511"/>
            <a:ext cx="8898340" cy="325019"/>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a:solidFill>
                  <a:schemeClr val="bg1"/>
                </a:solidFill>
                <a:latin typeface="+mj-lt"/>
                <a:ea typeface="Meiryo UI" panose="020B0604030504040204" pitchFamily="50" charset="-128"/>
              </a:rPr>
              <a:t>Configuration</a:t>
            </a:r>
          </a:p>
        </p:txBody>
      </p:sp>
      <p:sp>
        <p:nvSpPr>
          <p:cNvPr id="13" name="正方形/長方形 12">
            <a:extLst>
              <a:ext uri="{FF2B5EF4-FFF2-40B4-BE49-F238E27FC236}">
                <a16:creationId xmlns="" xmlns:a16="http://schemas.microsoft.com/office/drawing/2014/main" id="{150844AD-4FE2-4A52-A4A3-AA78CAEC4A85}"/>
              </a:ext>
            </a:extLst>
          </p:cNvPr>
          <p:cNvSpPr/>
          <p:nvPr/>
        </p:nvSpPr>
        <p:spPr bwMode="gray">
          <a:xfrm>
            <a:off x="428363" y="5198619"/>
            <a:ext cx="8898340" cy="963028"/>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600" dirty="0">
                <a:latin typeface="+mj-lt"/>
              </a:rPr>
              <a:t>Layer for linking multiple servers, applications and making it to operate as a service.</a:t>
            </a:r>
          </a:p>
          <a:p>
            <a:pPr algn="l"/>
            <a:r>
              <a:rPr lang="en-US" altLang="ja-JP" sz="1600" dirty="0">
                <a:latin typeface="+mj-lt"/>
              </a:rPr>
              <a:t>For example, deploying applications, configuration setting of middleware cluster, among others are included. The above mentioned broader &amp; </a:t>
            </a:r>
            <a:r>
              <a:rPr lang="en-US" altLang="ja-JP" sz="1600" dirty="0" smtClean="0">
                <a:latin typeface="+mj-lt"/>
              </a:rPr>
              <a:t>restricted </a:t>
            </a:r>
            <a:r>
              <a:rPr lang="en-US" altLang="ja-JP" sz="1600" dirty="0">
                <a:latin typeface="+mj-lt"/>
              </a:rPr>
              <a:t>sense of “Deploy” are included </a:t>
            </a:r>
            <a:r>
              <a:rPr lang="en-US" altLang="ja-JP" sz="1600" dirty="0" smtClean="0">
                <a:latin typeface="+mj-lt"/>
              </a:rPr>
              <a:t>here.</a:t>
            </a:r>
            <a:endParaRPr lang="en-US" altLang="ja-JP" sz="1600" dirty="0">
              <a:latin typeface="+mj-lt"/>
            </a:endParaRPr>
          </a:p>
        </p:txBody>
      </p:sp>
      <p:sp>
        <p:nvSpPr>
          <p:cNvPr id="15" name="正方形/長方形 14">
            <a:extLst>
              <a:ext uri="{FF2B5EF4-FFF2-40B4-BE49-F238E27FC236}">
                <a16:creationId xmlns="" xmlns:a16="http://schemas.microsoft.com/office/drawing/2014/main" id="{9B8EAA3B-8777-43E7-9A7C-EB659CE4F72B}"/>
              </a:ext>
            </a:extLst>
          </p:cNvPr>
          <p:cNvSpPr/>
          <p:nvPr/>
        </p:nvSpPr>
        <p:spPr bwMode="gray">
          <a:xfrm>
            <a:off x="428363" y="4895553"/>
            <a:ext cx="8898340" cy="325019"/>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a:solidFill>
                  <a:schemeClr val="bg1"/>
                </a:solidFill>
                <a:latin typeface="+mj-lt"/>
                <a:ea typeface="Meiryo UI" panose="020B0604030504040204" pitchFamily="50" charset="-128"/>
              </a:rPr>
              <a:t>Orchestration</a:t>
            </a:r>
          </a:p>
        </p:txBody>
      </p:sp>
      <p:sp>
        <p:nvSpPr>
          <p:cNvPr id="23" name="角丸四角形吹き出し 22"/>
          <p:cNvSpPr/>
          <p:nvPr/>
        </p:nvSpPr>
        <p:spPr bwMode="gray">
          <a:xfrm>
            <a:off x="170935" y="1025589"/>
            <a:ext cx="9295364" cy="434722"/>
          </a:xfrm>
          <a:prstGeom prst="wedgeRoundRectCallout">
            <a:avLst>
              <a:gd name="adj1" fmla="val -19622"/>
              <a:gd name="adj2" fmla="val 17672"/>
              <a:gd name="adj3" fmla="val 16667"/>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400" b="1" dirty="0" smtClean="0">
                <a:solidFill>
                  <a:schemeClr val="tx1"/>
                </a:solidFill>
                <a:latin typeface="+mj-lt"/>
              </a:rPr>
              <a:t>Introduction of Some Examples</a:t>
            </a:r>
            <a:endParaRPr lang="en-US" altLang="ja-JP" sz="2400" b="1" dirty="0">
              <a:solidFill>
                <a:schemeClr val="tx1"/>
              </a:solidFill>
              <a:latin typeface="+mj-lt"/>
            </a:endParaRPr>
          </a:p>
        </p:txBody>
      </p:sp>
      <p:sp>
        <p:nvSpPr>
          <p:cNvPr id="24" name="正方形/長方形 23">
            <a:extLst>
              <a:ext uri="{FF2B5EF4-FFF2-40B4-BE49-F238E27FC236}">
                <a16:creationId xmlns="" xmlns:a16="http://schemas.microsoft.com/office/drawing/2014/main" id="{C47D1031-A291-4DAA-BF1C-BB9760003AB5}"/>
              </a:ext>
            </a:extLst>
          </p:cNvPr>
          <p:cNvSpPr/>
          <p:nvPr/>
        </p:nvSpPr>
        <p:spPr bwMode="gray">
          <a:xfrm>
            <a:off x="281397" y="3215300"/>
            <a:ext cx="9184901" cy="3062669"/>
          </a:xfrm>
          <a:prstGeom prst="rect">
            <a:avLst/>
          </a:prstGeom>
          <a:noFill/>
          <a:ln w="57150"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mj-lt"/>
              <a:ea typeface="Meiryo UI" panose="020B0604030504040204" pitchFamily="50" charset="-128"/>
            </a:endParaRPr>
          </a:p>
        </p:txBody>
      </p:sp>
      <p:sp>
        <p:nvSpPr>
          <p:cNvPr id="25" name="正方形/長方形 24">
            <a:extLst>
              <a:ext uri="{FF2B5EF4-FFF2-40B4-BE49-F238E27FC236}">
                <a16:creationId xmlns="" xmlns:a16="http://schemas.microsoft.com/office/drawing/2014/main" id="{ABC2ADC3-A0DA-4723-A92C-B985EBFE630D}"/>
              </a:ext>
            </a:extLst>
          </p:cNvPr>
          <p:cNvSpPr/>
          <p:nvPr/>
        </p:nvSpPr>
        <p:spPr bwMode="gray">
          <a:xfrm>
            <a:off x="252823" y="2931936"/>
            <a:ext cx="2381195" cy="283983"/>
          </a:xfrm>
          <a:prstGeom prst="rect">
            <a:avLst/>
          </a:prstGeom>
          <a:solidFill>
            <a:srgbClr val="FF0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b="1" kern="0" dirty="0" smtClean="0">
                <a:solidFill>
                  <a:schemeClr val="bg1"/>
                </a:solidFill>
                <a:latin typeface="+mj-lt"/>
                <a:ea typeface="Meiryo UI" panose="020B0604030504040204" pitchFamily="50" charset="-128"/>
              </a:rPr>
              <a:t>Introducing these Examples</a:t>
            </a:r>
            <a:endParaRPr kumimoji="1" lang="ja-JP" altLang="en-US" b="1" kern="0" dirty="0">
              <a:solidFill>
                <a:schemeClr val="bg1"/>
              </a:solidFill>
              <a:latin typeface="+mj-lt"/>
              <a:ea typeface="Meiryo UI" panose="020B0604030504040204" pitchFamily="50" charset="-128"/>
            </a:endParaRPr>
          </a:p>
        </p:txBody>
      </p:sp>
      <p:sp>
        <p:nvSpPr>
          <p:cNvPr id="7" name="スライド番号プレースホルダー 6"/>
          <p:cNvSpPr>
            <a:spLocks noGrp="1"/>
          </p:cNvSpPr>
          <p:nvPr>
            <p:ph type="sldNum" sz="quarter" idx="10"/>
          </p:nvPr>
        </p:nvSpPr>
        <p:spPr/>
        <p:txBody>
          <a:bodyPr/>
          <a:lstStyle/>
          <a:p>
            <a:r>
              <a:rPr lang="en-US" altLang="ja-JP" smtClean="0">
                <a:latin typeface="+mj-lt"/>
              </a:rPr>
              <a:t>PAGE    </a:t>
            </a:r>
            <a:fld id="{08DF107D-060D-43D3-997D-8A34C269D30F}" type="slidenum">
              <a:rPr lang="en-US" altLang="ja-JP" smtClean="0">
                <a:latin typeface="+mj-lt"/>
              </a:rPr>
              <a:pPr/>
              <a:t>85</a:t>
            </a:fld>
            <a:endParaRPr lang="en-US" altLang="ja-JP" dirty="0">
              <a:latin typeface="+mj-lt"/>
            </a:endParaRPr>
          </a:p>
        </p:txBody>
      </p:sp>
    </p:spTree>
    <p:extLst>
      <p:ext uri="{BB962C8B-B14F-4D97-AF65-F5344CB8AC3E}">
        <p14:creationId xmlns:p14="http://schemas.microsoft.com/office/powerpoint/2010/main" val="427391581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mj-lt"/>
              </a:rPr>
              <a:t>Installing Middleware</a:t>
            </a:r>
            <a:endParaRPr lang="ja-JP" altLang="en-US" dirty="0">
              <a:latin typeface="+mj-lt"/>
            </a:endParaRPr>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mj-lt"/>
                <a:ea typeface="Roboto Black" panose="02000000000000000000" pitchFamily="2" charset="0"/>
                <a:cs typeface="Calibri" panose="020F0502020204030204" pitchFamily="34" charset="0"/>
              </a:rPr>
              <a:t>Practice Edition</a:t>
            </a:r>
            <a:endParaRPr lang="ja-JP" altLang="en-US" sz="1800" dirty="0">
              <a:latin typeface="+mj-lt"/>
              <a:ea typeface="Roboto Black" panose="02000000000000000000" pitchFamily="2" charset="0"/>
              <a:cs typeface="Calibri" panose="020F0502020204030204" pitchFamily="34" charset="0"/>
            </a:endParaRPr>
          </a:p>
        </p:txBody>
      </p:sp>
      <p:sp>
        <p:nvSpPr>
          <p:cNvPr id="8" name="正方形/長方形 7">
            <a:extLst>
              <a:ext uri="{FF2B5EF4-FFF2-40B4-BE49-F238E27FC236}">
                <a16:creationId xmlns="" xmlns:a16="http://schemas.microsoft.com/office/drawing/2014/main" id="{150844AD-4FE2-4A52-A4A3-AA78CAEC4A85}"/>
              </a:ext>
            </a:extLst>
          </p:cNvPr>
          <p:cNvSpPr/>
          <p:nvPr/>
        </p:nvSpPr>
        <p:spPr bwMode="gray">
          <a:xfrm>
            <a:off x="156867" y="1451055"/>
            <a:ext cx="9446924" cy="814473"/>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285750" indent="-285750" algn="l">
              <a:buFont typeface="Arial" panose="020B0604020202020204" pitchFamily="34" charset="0"/>
              <a:buChar char="•"/>
            </a:pPr>
            <a:r>
              <a:rPr lang="en-US" altLang="ja-JP" sz="1800" dirty="0" smtClean="0">
                <a:latin typeface="+mj-lt"/>
              </a:rPr>
              <a:t>https</a:t>
            </a:r>
            <a:r>
              <a:rPr lang="en-US" altLang="ja-JP" sz="1800" dirty="0">
                <a:latin typeface="+mj-lt"/>
              </a:rPr>
              <a:t>://galaxy.ansible.com/geerlingguy/java</a:t>
            </a:r>
          </a:p>
          <a:p>
            <a:pPr marL="285750" indent="-285750" algn="l">
              <a:buFont typeface="Arial" panose="020B0604020202020204" pitchFamily="34" charset="0"/>
              <a:buChar char="•"/>
            </a:pPr>
            <a:r>
              <a:rPr lang="en-US" altLang="ja-JP" sz="1800" dirty="0" smtClean="0">
                <a:latin typeface="+mj-lt"/>
              </a:rPr>
              <a:t>https</a:t>
            </a:r>
            <a:r>
              <a:rPr lang="en-US" altLang="ja-JP" sz="1800" dirty="0">
                <a:latin typeface="+mj-lt"/>
              </a:rPr>
              <a:t>://github.com/geerlingguy/ansible-role-java</a:t>
            </a:r>
            <a:endParaRPr lang="ja-JP" altLang="en-US" sz="1800" dirty="0">
              <a:latin typeface="+mj-lt"/>
            </a:endParaRPr>
          </a:p>
        </p:txBody>
      </p:sp>
      <p:sp>
        <p:nvSpPr>
          <p:cNvPr id="9" name="正方形/長方形 8">
            <a:extLst>
              <a:ext uri="{FF2B5EF4-FFF2-40B4-BE49-F238E27FC236}">
                <a16:creationId xmlns="" xmlns:a16="http://schemas.microsoft.com/office/drawing/2014/main" id="{9B8EAA3B-8777-43E7-9A7C-EB659CE4F72B}"/>
              </a:ext>
            </a:extLst>
          </p:cNvPr>
          <p:cNvSpPr/>
          <p:nvPr/>
        </p:nvSpPr>
        <p:spPr bwMode="gray">
          <a:xfrm>
            <a:off x="156867" y="1147989"/>
            <a:ext cx="9446924" cy="325019"/>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mj-lt"/>
                <a:ea typeface="Meiryo UI" panose="020B0604030504040204" pitchFamily="50" charset="-128"/>
              </a:rPr>
              <a:t>Installation of Java</a:t>
            </a:r>
            <a:endParaRPr lang="en-US" altLang="ja-JP" sz="2800" b="1" kern="0" dirty="0">
              <a:solidFill>
                <a:schemeClr val="bg1"/>
              </a:solidFill>
              <a:latin typeface="+mj-lt"/>
              <a:ea typeface="Meiryo UI" panose="020B0604030504040204" pitchFamily="50" charset="-128"/>
            </a:endParaRPr>
          </a:p>
        </p:txBody>
      </p:sp>
      <p:sp>
        <p:nvSpPr>
          <p:cNvPr id="3" name="正方形/長方形 2"/>
          <p:cNvSpPr/>
          <p:nvPr/>
        </p:nvSpPr>
        <p:spPr>
          <a:xfrm>
            <a:off x="224443" y="6322316"/>
            <a:ext cx="1622944" cy="307777"/>
          </a:xfrm>
          <a:prstGeom prst="rect">
            <a:avLst/>
          </a:prstGeom>
        </p:spPr>
        <p:txBody>
          <a:bodyPr wrap="none">
            <a:spAutoFit/>
          </a:bodyPr>
          <a:lstStyle/>
          <a:p>
            <a:r>
              <a:rPr lang="en-US" altLang="ja-JP" dirty="0">
                <a:latin typeface="+mj-lt"/>
              </a:rPr>
              <a:t>Ansible </a:t>
            </a:r>
            <a:r>
              <a:rPr lang="en-US" altLang="ja-JP" dirty="0" err="1">
                <a:latin typeface="+mj-lt"/>
              </a:rPr>
              <a:t>Gralaxy</a:t>
            </a:r>
            <a:r>
              <a:rPr lang="ja-JP" altLang="en-US" dirty="0">
                <a:latin typeface="+mj-lt"/>
              </a:rPr>
              <a:t>より</a:t>
            </a:r>
          </a:p>
        </p:txBody>
      </p:sp>
      <p:sp>
        <p:nvSpPr>
          <p:cNvPr id="16" name="正方形/長方形 15">
            <a:extLst>
              <a:ext uri="{FF2B5EF4-FFF2-40B4-BE49-F238E27FC236}">
                <a16:creationId xmlns="" xmlns:a16="http://schemas.microsoft.com/office/drawing/2014/main" id="{150844AD-4FE2-4A52-A4A3-AA78CAEC4A85}"/>
              </a:ext>
            </a:extLst>
          </p:cNvPr>
          <p:cNvSpPr/>
          <p:nvPr/>
        </p:nvSpPr>
        <p:spPr bwMode="gray">
          <a:xfrm>
            <a:off x="156867" y="2764212"/>
            <a:ext cx="9446924" cy="814473"/>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285750" indent="-285750" algn="l">
              <a:buFont typeface="Arial" panose="020B0604020202020204" pitchFamily="34" charset="0"/>
              <a:buChar char="•"/>
            </a:pPr>
            <a:r>
              <a:rPr lang="en-US" altLang="ja-JP" sz="1800" dirty="0">
                <a:latin typeface="+mj-lt"/>
              </a:rPr>
              <a:t>https://galaxy.ansible.com/idealista/tomcat-role</a:t>
            </a:r>
          </a:p>
          <a:p>
            <a:pPr marL="285750" indent="-285750" algn="l">
              <a:buFont typeface="Arial" panose="020B0604020202020204" pitchFamily="34" charset="0"/>
              <a:buChar char="•"/>
            </a:pPr>
            <a:r>
              <a:rPr lang="en-US" altLang="ja-JP" sz="1800" dirty="0">
                <a:latin typeface="+mj-lt"/>
              </a:rPr>
              <a:t>https://github.com/idealista/tomcat-role</a:t>
            </a:r>
            <a:endParaRPr lang="ja-JP" altLang="en-US" sz="1800" dirty="0">
              <a:latin typeface="+mj-lt"/>
            </a:endParaRPr>
          </a:p>
        </p:txBody>
      </p:sp>
      <p:sp>
        <p:nvSpPr>
          <p:cNvPr id="17" name="正方形/長方形 16">
            <a:extLst>
              <a:ext uri="{FF2B5EF4-FFF2-40B4-BE49-F238E27FC236}">
                <a16:creationId xmlns="" xmlns:a16="http://schemas.microsoft.com/office/drawing/2014/main" id="{9B8EAA3B-8777-43E7-9A7C-EB659CE4F72B}"/>
              </a:ext>
            </a:extLst>
          </p:cNvPr>
          <p:cNvSpPr/>
          <p:nvPr/>
        </p:nvSpPr>
        <p:spPr bwMode="gray">
          <a:xfrm>
            <a:off x="156867" y="2461146"/>
            <a:ext cx="9446924" cy="325019"/>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a:solidFill>
                  <a:schemeClr val="bg1"/>
                </a:solidFill>
                <a:latin typeface="+mj-lt"/>
                <a:ea typeface="Meiryo UI" panose="020B0604030504040204" pitchFamily="50" charset="-128"/>
              </a:rPr>
              <a:t>Installation </a:t>
            </a:r>
            <a:r>
              <a:rPr lang="en-US" altLang="ja-JP" sz="2800" b="1" kern="0" dirty="0" smtClean="0">
                <a:solidFill>
                  <a:schemeClr val="bg1"/>
                </a:solidFill>
                <a:latin typeface="+mj-lt"/>
                <a:ea typeface="Meiryo UI" panose="020B0604030504040204" pitchFamily="50" charset="-128"/>
              </a:rPr>
              <a:t>of Tomcat</a:t>
            </a:r>
            <a:endParaRPr lang="en-US" altLang="ja-JP" sz="2800" b="1" kern="0" dirty="0">
              <a:solidFill>
                <a:schemeClr val="bg1"/>
              </a:solidFill>
              <a:latin typeface="+mj-lt"/>
              <a:ea typeface="Meiryo UI" panose="020B0604030504040204" pitchFamily="50" charset="-128"/>
            </a:endParaRPr>
          </a:p>
        </p:txBody>
      </p:sp>
      <p:sp>
        <p:nvSpPr>
          <p:cNvPr id="18" name="正方形/長方形 17">
            <a:extLst>
              <a:ext uri="{FF2B5EF4-FFF2-40B4-BE49-F238E27FC236}">
                <a16:creationId xmlns="" xmlns:a16="http://schemas.microsoft.com/office/drawing/2014/main" id="{150844AD-4FE2-4A52-A4A3-AA78CAEC4A85}"/>
              </a:ext>
            </a:extLst>
          </p:cNvPr>
          <p:cNvSpPr/>
          <p:nvPr/>
        </p:nvSpPr>
        <p:spPr bwMode="gray">
          <a:xfrm>
            <a:off x="170935" y="4052096"/>
            <a:ext cx="9446924" cy="814473"/>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285750" indent="-285750" algn="l">
              <a:buFont typeface="Arial" panose="020B0604020202020204" pitchFamily="34" charset="0"/>
              <a:buChar char="•"/>
            </a:pPr>
            <a:r>
              <a:rPr lang="en-US" altLang="ja-JP" sz="1800" dirty="0">
                <a:latin typeface="+mj-lt"/>
              </a:rPr>
              <a:t>https://galaxy.ansible.com/geerlingguy/nginx</a:t>
            </a:r>
          </a:p>
          <a:p>
            <a:pPr marL="285750" indent="-285750" algn="l">
              <a:buFont typeface="Arial" panose="020B0604020202020204" pitchFamily="34" charset="0"/>
              <a:buChar char="•"/>
            </a:pPr>
            <a:r>
              <a:rPr lang="en-US" altLang="ja-JP" sz="1800" dirty="0">
                <a:latin typeface="+mj-lt"/>
              </a:rPr>
              <a:t>https://github.com/geerlingguy/ansible-role-nginx</a:t>
            </a:r>
            <a:endParaRPr lang="ja-JP" altLang="en-US" sz="1800" dirty="0">
              <a:latin typeface="+mj-lt"/>
            </a:endParaRPr>
          </a:p>
        </p:txBody>
      </p:sp>
      <p:sp>
        <p:nvSpPr>
          <p:cNvPr id="19" name="正方形/長方形 18">
            <a:extLst>
              <a:ext uri="{FF2B5EF4-FFF2-40B4-BE49-F238E27FC236}">
                <a16:creationId xmlns="" xmlns:a16="http://schemas.microsoft.com/office/drawing/2014/main" id="{9B8EAA3B-8777-43E7-9A7C-EB659CE4F72B}"/>
              </a:ext>
            </a:extLst>
          </p:cNvPr>
          <p:cNvSpPr/>
          <p:nvPr/>
        </p:nvSpPr>
        <p:spPr bwMode="gray">
          <a:xfrm>
            <a:off x="170935" y="3749030"/>
            <a:ext cx="9446924" cy="325019"/>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a:solidFill>
                  <a:schemeClr val="bg1"/>
                </a:solidFill>
                <a:latin typeface="+mj-lt"/>
                <a:ea typeface="Meiryo UI" panose="020B0604030504040204" pitchFamily="50" charset="-128"/>
              </a:rPr>
              <a:t>Installation </a:t>
            </a:r>
            <a:r>
              <a:rPr lang="en-US" altLang="ja-JP" sz="2800" b="1" kern="0" dirty="0" smtClean="0">
                <a:solidFill>
                  <a:schemeClr val="bg1"/>
                </a:solidFill>
                <a:latin typeface="+mj-lt"/>
                <a:ea typeface="Meiryo UI" panose="020B0604030504040204" pitchFamily="50" charset="-128"/>
              </a:rPr>
              <a:t>of </a:t>
            </a:r>
            <a:r>
              <a:rPr lang="en-US" altLang="ja-JP" sz="2800" b="1" kern="0" dirty="0" err="1" smtClean="0">
                <a:solidFill>
                  <a:schemeClr val="bg1"/>
                </a:solidFill>
                <a:latin typeface="+mj-lt"/>
                <a:ea typeface="Meiryo UI" panose="020B0604030504040204" pitchFamily="50" charset="-128"/>
              </a:rPr>
              <a:t>nginx</a:t>
            </a:r>
            <a:endParaRPr lang="en-US" altLang="ja-JP" sz="2800" b="1" kern="0" dirty="0">
              <a:solidFill>
                <a:schemeClr val="bg1"/>
              </a:solidFill>
              <a:latin typeface="+mj-lt"/>
              <a:ea typeface="Meiryo UI" panose="020B0604030504040204" pitchFamily="50" charset="-128"/>
            </a:endParaRPr>
          </a:p>
        </p:txBody>
      </p:sp>
      <p:sp>
        <p:nvSpPr>
          <p:cNvPr id="20" name="正方形/長方形 19">
            <a:extLst>
              <a:ext uri="{FF2B5EF4-FFF2-40B4-BE49-F238E27FC236}">
                <a16:creationId xmlns="" xmlns:a16="http://schemas.microsoft.com/office/drawing/2014/main" id="{150844AD-4FE2-4A52-A4A3-AA78CAEC4A85}"/>
              </a:ext>
            </a:extLst>
          </p:cNvPr>
          <p:cNvSpPr/>
          <p:nvPr/>
        </p:nvSpPr>
        <p:spPr bwMode="gray">
          <a:xfrm>
            <a:off x="170935" y="5377612"/>
            <a:ext cx="9446924" cy="814473"/>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285750" indent="-285750" algn="l">
              <a:buFont typeface="Arial" panose="020B0604020202020204" pitchFamily="34" charset="0"/>
              <a:buChar char="•"/>
            </a:pPr>
            <a:r>
              <a:rPr lang="en-US" altLang="ja-JP" sz="1800" dirty="0">
                <a:latin typeface="+mj-lt"/>
              </a:rPr>
              <a:t>https://galaxy.ansible.com/geerlingguy/mysql</a:t>
            </a:r>
          </a:p>
          <a:p>
            <a:pPr marL="285750" indent="-285750" algn="l">
              <a:buFont typeface="Arial" panose="020B0604020202020204" pitchFamily="34" charset="0"/>
              <a:buChar char="•"/>
            </a:pPr>
            <a:r>
              <a:rPr lang="en-US" altLang="ja-JP" sz="1800" dirty="0">
                <a:latin typeface="+mj-lt"/>
              </a:rPr>
              <a:t>https://github.com/geerlingguy/ansible-role-mysql</a:t>
            </a:r>
          </a:p>
        </p:txBody>
      </p:sp>
      <p:sp>
        <p:nvSpPr>
          <p:cNvPr id="21" name="正方形/長方形 20">
            <a:extLst>
              <a:ext uri="{FF2B5EF4-FFF2-40B4-BE49-F238E27FC236}">
                <a16:creationId xmlns="" xmlns:a16="http://schemas.microsoft.com/office/drawing/2014/main" id="{9B8EAA3B-8777-43E7-9A7C-EB659CE4F72B}"/>
              </a:ext>
            </a:extLst>
          </p:cNvPr>
          <p:cNvSpPr/>
          <p:nvPr/>
        </p:nvSpPr>
        <p:spPr bwMode="gray">
          <a:xfrm>
            <a:off x="170935" y="5074546"/>
            <a:ext cx="9446924" cy="325019"/>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a:solidFill>
                  <a:schemeClr val="bg1"/>
                </a:solidFill>
                <a:latin typeface="+mj-lt"/>
                <a:ea typeface="Meiryo UI" panose="020B0604030504040204" pitchFamily="50" charset="-128"/>
              </a:rPr>
              <a:t>Installation </a:t>
            </a:r>
            <a:r>
              <a:rPr lang="en-US" altLang="ja-JP" sz="2800" b="1" kern="0" dirty="0" smtClean="0">
                <a:solidFill>
                  <a:schemeClr val="bg1"/>
                </a:solidFill>
                <a:latin typeface="+mj-lt"/>
                <a:ea typeface="Meiryo UI" panose="020B0604030504040204" pitchFamily="50" charset="-128"/>
              </a:rPr>
              <a:t>of MySQL</a:t>
            </a:r>
            <a:endParaRPr lang="en-US" altLang="ja-JP" sz="2800" b="1" kern="0" dirty="0">
              <a:solidFill>
                <a:schemeClr val="bg1"/>
              </a:solidFill>
              <a:latin typeface="+mj-lt"/>
              <a:ea typeface="Meiryo UI" panose="020B0604030504040204" pitchFamily="50" charset="-128"/>
            </a:endParaRPr>
          </a:p>
        </p:txBody>
      </p:sp>
      <p:sp>
        <p:nvSpPr>
          <p:cNvPr id="10" name="スライド番号プレースホルダー 9"/>
          <p:cNvSpPr>
            <a:spLocks noGrp="1"/>
          </p:cNvSpPr>
          <p:nvPr>
            <p:ph type="sldNum" sz="quarter" idx="10"/>
          </p:nvPr>
        </p:nvSpPr>
        <p:spPr/>
        <p:txBody>
          <a:bodyPr/>
          <a:lstStyle/>
          <a:p>
            <a:r>
              <a:rPr lang="en-US" altLang="ja-JP" smtClean="0">
                <a:latin typeface="+mj-lt"/>
              </a:rPr>
              <a:t>PAGE    </a:t>
            </a:r>
            <a:fld id="{08DF107D-060D-43D3-997D-8A34C269D30F}" type="slidenum">
              <a:rPr lang="en-US" altLang="ja-JP" smtClean="0">
                <a:latin typeface="+mj-lt"/>
              </a:rPr>
              <a:pPr/>
              <a:t>86</a:t>
            </a:fld>
            <a:endParaRPr lang="en-US" altLang="ja-JP" dirty="0">
              <a:latin typeface="+mj-lt"/>
            </a:endParaRPr>
          </a:p>
        </p:txBody>
      </p:sp>
    </p:spTree>
    <p:extLst>
      <p:ext uri="{BB962C8B-B14F-4D97-AF65-F5344CB8AC3E}">
        <p14:creationId xmlns:p14="http://schemas.microsoft.com/office/powerpoint/2010/main" val="163078482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Installing Middleware</a:t>
            </a:r>
            <a:endParaRPr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Practice Edition</a:t>
            </a:r>
            <a:endParaRPr lang="ja-JP" altLang="en-US"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8" name="正方形/長方形 7">
            <a:extLst>
              <a:ext uri="{FF2B5EF4-FFF2-40B4-BE49-F238E27FC236}">
                <a16:creationId xmlns="" xmlns:a16="http://schemas.microsoft.com/office/drawing/2014/main" id="{150844AD-4FE2-4A52-A4A3-AA78CAEC4A85}"/>
              </a:ext>
            </a:extLst>
          </p:cNvPr>
          <p:cNvSpPr/>
          <p:nvPr/>
        </p:nvSpPr>
        <p:spPr bwMode="gray">
          <a:xfrm>
            <a:off x="156867" y="1451055"/>
            <a:ext cx="9446924" cy="3666855"/>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smtClean="0">
                <a:latin typeface="+mj-lt"/>
              </a:rPr>
              <a:t>Example from Official Sites</a:t>
            </a:r>
          </a:p>
          <a:p>
            <a:pPr algn="l"/>
            <a:endParaRPr lang="ja-JP" altLang="en-US" sz="1800" dirty="0">
              <a:latin typeface="+mj-lt"/>
            </a:endParaRPr>
          </a:p>
          <a:p>
            <a:pPr marL="285750" indent="-285750" algn="l">
              <a:buFont typeface="Arial" panose="020B0604020202020204" pitchFamily="34" charset="0"/>
              <a:buChar char="•"/>
            </a:pPr>
            <a:r>
              <a:rPr lang="en-US" altLang="ja-JP" sz="1800" dirty="0" smtClean="0">
                <a:latin typeface="+mj-lt"/>
              </a:rPr>
              <a:t>https</a:t>
            </a:r>
            <a:r>
              <a:rPr lang="en-US" altLang="ja-JP" sz="1800" dirty="0">
                <a:latin typeface="+mj-lt"/>
              </a:rPr>
              <a:t>://docs.ansible.com/ansible/latest/user_guide/windows.html</a:t>
            </a:r>
          </a:p>
          <a:p>
            <a:pPr marL="742950" lvl="1" indent="-285750" algn="l">
              <a:buFont typeface="Arial" panose="020B0604020202020204" pitchFamily="34" charset="0"/>
              <a:buChar char="•"/>
            </a:pPr>
            <a:r>
              <a:rPr lang="en-US" altLang="ja-JP" sz="1800" dirty="0" smtClean="0">
                <a:latin typeface="+mj-lt"/>
              </a:rPr>
              <a:t>If Windows will be made as the target node, various settings are need in the target OS</a:t>
            </a:r>
            <a:endParaRPr lang="ja-JP" altLang="en-US" sz="1800" dirty="0">
              <a:latin typeface="+mj-lt"/>
            </a:endParaRPr>
          </a:p>
          <a:p>
            <a:pPr marL="742950" lvl="1" indent="-285750" algn="l">
              <a:buFont typeface="Arial" panose="020B0604020202020204" pitchFamily="34" charset="0"/>
              <a:buChar char="•"/>
            </a:pPr>
            <a:r>
              <a:rPr lang="en-US" altLang="ja-JP" sz="1800" dirty="0" smtClean="0">
                <a:latin typeface="+mj-lt"/>
              </a:rPr>
              <a:t>Manual which includes prerequisites and setup procedures</a:t>
            </a:r>
          </a:p>
          <a:p>
            <a:pPr marL="742950" lvl="1" indent="-285750" algn="l">
              <a:buFont typeface="Arial" panose="020B0604020202020204" pitchFamily="34" charset="0"/>
              <a:buChar char="•"/>
            </a:pPr>
            <a:endParaRPr lang="ja-JP" altLang="en-US" sz="1800" dirty="0">
              <a:latin typeface="+mj-lt"/>
            </a:endParaRPr>
          </a:p>
          <a:p>
            <a:pPr marL="285750" indent="-285750" algn="l">
              <a:buFont typeface="Arial" panose="020B0604020202020204" pitchFamily="34" charset="0"/>
              <a:buChar char="•"/>
            </a:pPr>
            <a:r>
              <a:rPr lang="en-US" altLang="ja-JP" sz="1800" dirty="0" smtClean="0">
                <a:latin typeface="+mj-lt"/>
              </a:rPr>
              <a:t>https</a:t>
            </a:r>
            <a:r>
              <a:rPr lang="en-US" altLang="ja-JP" sz="1800" dirty="0">
                <a:latin typeface="+mj-lt"/>
              </a:rPr>
              <a:t>://docs.ansible.com/ansible/2.6/modules/list_of_windows_modules.html</a:t>
            </a:r>
          </a:p>
          <a:p>
            <a:pPr marL="742950" lvl="1" indent="-285750" algn="l">
              <a:buFont typeface="Arial" panose="020B0604020202020204" pitchFamily="34" charset="0"/>
              <a:buChar char="•"/>
            </a:pPr>
            <a:r>
              <a:rPr lang="en-US" altLang="ja-JP" sz="1800" dirty="0" smtClean="0">
                <a:latin typeface="+mj-lt"/>
              </a:rPr>
              <a:t>Offers quite a large amount of Windows-related module</a:t>
            </a:r>
            <a:r>
              <a:rPr lang="ja-JP" altLang="en-US" sz="1800" dirty="0" smtClean="0">
                <a:latin typeface="+mj-lt"/>
              </a:rPr>
              <a:t> </a:t>
            </a:r>
            <a:r>
              <a:rPr lang="en-US" altLang="ja-JP" sz="1800" dirty="0" smtClean="0">
                <a:latin typeface="+mj-lt"/>
              </a:rPr>
              <a:t>(IIS settings and application deployment are available)</a:t>
            </a:r>
          </a:p>
          <a:p>
            <a:pPr marL="742950" lvl="1" indent="-285750" algn="l">
              <a:buFont typeface="Arial" panose="020B0604020202020204" pitchFamily="34" charset="0"/>
              <a:buChar char="•"/>
            </a:pPr>
            <a:endParaRPr lang="en-US" altLang="ja-JP" sz="1800" dirty="0">
              <a:latin typeface="+mj-lt"/>
            </a:endParaRPr>
          </a:p>
          <a:p>
            <a:pPr marL="285750" indent="-285750" algn="l">
              <a:buFont typeface="Arial" panose="020B0604020202020204" pitchFamily="34" charset="0"/>
              <a:buChar char="•"/>
            </a:pPr>
            <a:r>
              <a:rPr lang="en-US" altLang="ja-JP" sz="1800" dirty="0" smtClean="0">
                <a:latin typeface="+mj-lt"/>
              </a:rPr>
              <a:t>https</a:t>
            </a:r>
            <a:r>
              <a:rPr lang="en-US" altLang="ja-JP" sz="1800" dirty="0">
                <a:latin typeface="+mj-lt"/>
              </a:rPr>
              <a:t>://github.com/ansible/ansible-examples/tree/master/windows</a:t>
            </a:r>
          </a:p>
          <a:p>
            <a:pPr marL="742950" lvl="1" indent="-285750" algn="l">
              <a:buFont typeface="Arial" panose="020B0604020202020204" pitchFamily="34" charset="0"/>
              <a:buChar char="•"/>
            </a:pPr>
            <a:r>
              <a:rPr lang="en-US" altLang="ja-JP" sz="1800" dirty="0" smtClean="0">
                <a:latin typeface="+mj-lt"/>
              </a:rPr>
              <a:t>Example of Windows-related Configuration Management</a:t>
            </a:r>
            <a:endParaRPr lang="ja-JP" altLang="en-US" sz="1800" dirty="0">
              <a:latin typeface="+mj-lt"/>
            </a:endParaRPr>
          </a:p>
        </p:txBody>
      </p:sp>
      <p:sp>
        <p:nvSpPr>
          <p:cNvPr id="9" name="正方形/長方形 8">
            <a:extLst>
              <a:ext uri="{FF2B5EF4-FFF2-40B4-BE49-F238E27FC236}">
                <a16:creationId xmlns="" xmlns:a16="http://schemas.microsoft.com/office/drawing/2014/main" id="{9B8EAA3B-8777-43E7-9A7C-EB659CE4F72B}"/>
              </a:ext>
            </a:extLst>
          </p:cNvPr>
          <p:cNvSpPr/>
          <p:nvPr/>
        </p:nvSpPr>
        <p:spPr bwMode="gray">
          <a:xfrm>
            <a:off x="156867" y="1023583"/>
            <a:ext cx="9446924" cy="449426"/>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Fujitsu Sans" panose="020B0404060202020204" pitchFamily="34" charset="0"/>
                <a:ea typeface="Meiryo UI" panose="020B0604030504040204" pitchFamily="50" charset="-128"/>
              </a:rPr>
              <a:t>Additional: Ansible with Windows as Target Node</a:t>
            </a:r>
            <a:endParaRPr lang="en-US" altLang="ja-JP" sz="2800" b="1" kern="0" dirty="0">
              <a:solidFill>
                <a:schemeClr val="bg1"/>
              </a:solidFill>
              <a:latin typeface="Fujitsu Sans" panose="020B0404060202020204" pitchFamily="34" charset="0"/>
              <a:ea typeface="Meiryo UI" panose="020B0604030504040204" pitchFamily="50" charset="-128"/>
            </a:endParaRPr>
          </a:p>
        </p:txBody>
      </p:sp>
      <p:sp>
        <p:nvSpPr>
          <p:cNvPr id="3" name="正方形/長方形 2"/>
          <p:cNvSpPr/>
          <p:nvPr/>
        </p:nvSpPr>
        <p:spPr>
          <a:xfrm>
            <a:off x="170935" y="6322316"/>
            <a:ext cx="1729961" cy="307777"/>
          </a:xfrm>
          <a:prstGeom prst="rect">
            <a:avLst/>
          </a:prstGeom>
        </p:spPr>
        <p:txBody>
          <a:bodyPr wrap="none">
            <a:spAutoFit/>
          </a:bodyPr>
          <a:lstStyle/>
          <a:p>
            <a:r>
              <a:rPr lang="en-US" altLang="ja-JP" dirty="0"/>
              <a:t>Ansible </a:t>
            </a:r>
            <a:r>
              <a:rPr lang="en-US" altLang="ja-JP" dirty="0" err="1"/>
              <a:t>Gralaxy</a:t>
            </a:r>
            <a:r>
              <a:rPr lang="ja-JP" altLang="en-US" dirty="0"/>
              <a:t>より</a:t>
            </a:r>
          </a:p>
        </p:txBody>
      </p:sp>
      <p:sp>
        <p:nvSpPr>
          <p:cNvPr id="10" name="スライド番号プレースホルダー 9"/>
          <p:cNvSpPr>
            <a:spLocks noGrp="1"/>
          </p:cNvSpPr>
          <p:nvPr>
            <p:ph type="sldNum" sz="quarter" idx="10"/>
          </p:nvPr>
        </p:nvSpPr>
        <p:spPr/>
        <p:txBody>
          <a:bodyPr/>
          <a:lstStyle/>
          <a:p>
            <a:r>
              <a:rPr lang="en-US" altLang="ja-JP" smtClean="0"/>
              <a:t>PAGE    </a:t>
            </a:r>
            <a:fld id="{08DF107D-060D-43D3-997D-8A34C269D30F}" type="slidenum">
              <a:rPr lang="en-US" altLang="ja-JP" smtClean="0"/>
              <a:pPr/>
              <a:t>87</a:t>
            </a:fld>
            <a:endParaRPr lang="en-US" altLang="ja-JP" dirty="0"/>
          </a:p>
        </p:txBody>
      </p:sp>
    </p:spTree>
    <p:extLst>
      <p:ext uri="{BB962C8B-B14F-4D97-AF65-F5344CB8AC3E}">
        <p14:creationId xmlns:p14="http://schemas.microsoft.com/office/powerpoint/2010/main" val="224238973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mj-lt"/>
              </a:rPr>
              <a:t>Deploying Application</a:t>
            </a:r>
            <a:endParaRPr lang="ja-JP" altLang="en-US" dirty="0">
              <a:latin typeface="+mj-lt"/>
            </a:endParaRPr>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mj-lt"/>
                <a:ea typeface="Roboto Black" panose="02000000000000000000" pitchFamily="2" charset="0"/>
                <a:cs typeface="Calibri" panose="020F0502020204030204" pitchFamily="34" charset="0"/>
              </a:rPr>
              <a:t>Practice Edition</a:t>
            </a:r>
            <a:endParaRPr lang="ja-JP" altLang="en-US" sz="1800" dirty="0">
              <a:latin typeface="+mj-lt"/>
              <a:ea typeface="Roboto Black" panose="02000000000000000000" pitchFamily="2" charset="0"/>
              <a:cs typeface="Calibri" panose="020F0502020204030204" pitchFamily="34" charset="0"/>
            </a:endParaRPr>
          </a:p>
        </p:txBody>
      </p:sp>
      <p:sp>
        <p:nvSpPr>
          <p:cNvPr id="8" name="正方形/長方形 7">
            <a:extLst>
              <a:ext uri="{FF2B5EF4-FFF2-40B4-BE49-F238E27FC236}">
                <a16:creationId xmlns="" xmlns:a16="http://schemas.microsoft.com/office/drawing/2014/main" id="{150844AD-4FE2-4A52-A4A3-AA78CAEC4A85}"/>
              </a:ext>
            </a:extLst>
          </p:cNvPr>
          <p:cNvSpPr/>
          <p:nvPr/>
        </p:nvSpPr>
        <p:spPr bwMode="gray">
          <a:xfrm>
            <a:off x="156867" y="1451056"/>
            <a:ext cx="9446924" cy="691644"/>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285750" indent="-285750" algn="l">
              <a:buFont typeface="Arial" panose="020B0604020202020204" pitchFamily="34" charset="0"/>
              <a:buChar char="•"/>
            </a:pPr>
            <a:r>
              <a:rPr lang="en-US" altLang="ja-JP" sz="1800" dirty="0">
                <a:latin typeface="+mj-lt"/>
              </a:rPr>
              <a:t>https://galaxy.ansible.com/idealista/tomcat-role</a:t>
            </a:r>
          </a:p>
          <a:p>
            <a:pPr marL="285750" indent="-285750" algn="l">
              <a:buFont typeface="Arial" panose="020B0604020202020204" pitchFamily="34" charset="0"/>
              <a:buChar char="•"/>
            </a:pPr>
            <a:r>
              <a:rPr lang="en-US" altLang="ja-JP" sz="1800" dirty="0">
                <a:latin typeface="+mj-lt"/>
              </a:rPr>
              <a:t>https://github.com/idealista/tomcat-role/blob/master/tasks/deploy.yml</a:t>
            </a:r>
          </a:p>
        </p:txBody>
      </p:sp>
      <p:sp>
        <p:nvSpPr>
          <p:cNvPr id="9" name="正方形/長方形 8">
            <a:extLst>
              <a:ext uri="{FF2B5EF4-FFF2-40B4-BE49-F238E27FC236}">
                <a16:creationId xmlns="" xmlns:a16="http://schemas.microsoft.com/office/drawing/2014/main" id="{9B8EAA3B-8777-43E7-9A7C-EB659CE4F72B}"/>
              </a:ext>
            </a:extLst>
          </p:cNvPr>
          <p:cNvSpPr/>
          <p:nvPr/>
        </p:nvSpPr>
        <p:spPr bwMode="gray">
          <a:xfrm>
            <a:off x="156867" y="1147989"/>
            <a:ext cx="9446924" cy="325019"/>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mj-lt"/>
                <a:ea typeface="Meiryo UI" panose="020B0604030504040204" pitchFamily="50" charset="-128"/>
              </a:rPr>
              <a:t>Pattern 1: Deploying Java Servlet application</a:t>
            </a:r>
            <a:endParaRPr lang="en-US" altLang="ja-JP" sz="2800" b="1" kern="0" dirty="0">
              <a:solidFill>
                <a:schemeClr val="bg1"/>
              </a:solidFill>
              <a:latin typeface="+mj-lt"/>
              <a:ea typeface="Meiryo UI" panose="020B0604030504040204" pitchFamily="50" charset="-128"/>
            </a:endParaRPr>
          </a:p>
        </p:txBody>
      </p:sp>
      <p:sp>
        <p:nvSpPr>
          <p:cNvPr id="3" name="正方形/長方形 2"/>
          <p:cNvSpPr/>
          <p:nvPr/>
        </p:nvSpPr>
        <p:spPr>
          <a:xfrm>
            <a:off x="160708" y="4579961"/>
            <a:ext cx="1750415" cy="307777"/>
          </a:xfrm>
          <a:prstGeom prst="rect">
            <a:avLst/>
          </a:prstGeom>
        </p:spPr>
        <p:txBody>
          <a:bodyPr wrap="none">
            <a:spAutoFit/>
          </a:bodyPr>
          <a:lstStyle/>
          <a:p>
            <a:r>
              <a:rPr lang="en-US" altLang="ja-JP" dirty="0" smtClean="0">
                <a:latin typeface="+mj-lt"/>
              </a:rPr>
              <a:t>From Ansible </a:t>
            </a:r>
            <a:r>
              <a:rPr lang="en-US" altLang="ja-JP" dirty="0" err="1" smtClean="0">
                <a:latin typeface="+mj-lt"/>
              </a:rPr>
              <a:t>Gralaxy</a:t>
            </a:r>
            <a:endParaRPr lang="ja-JP" altLang="en-US" dirty="0">
              <a:latin typeface="+mj-lt"/>
            </a:endParaRPr>
          </a:p>
        </p:txBody>
      </p:sp>
      <p:sp>
        <p:nvSpPr>
          <p:cNvPr id="16" name="正方形/長方形 15">
            <a:extLst>
              <a:ext uri="{FF2B5EF4-FFF2-40B4-BE49-F238E27FC236}">
                <a16:creationId xmlns="" xmlns:a16="http://schemas.microsoft.com/office/drawing/2014/main" id="{150844AD-4FE2-4A52-A4A3-AA78CAEC4A85}"/>
              </a:ext>
            </a:extLst>
          </p:cNvPr>
          <p:cNvSpPr/>
          <p:nvPr/>
        </p:nvSpPr>
        <p:spPr bwMode="gray">
          <a:xfrm>
            <a:off x="156867" y="2545844"/>
            <a:ext cx="9446924" cy="814473"/>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285750" indent="-285750" algn="l">
              <a:buFont typeface="Arial" panose="020B0604020202020204" pitchFamily="34" charset="0"/>
              <a:buChar char="•"/>
            </a:pPr>
            <a:r>
              <a:rPr lang="en-US" altLang="ja-JP" sz="1800" dirty="0">
                <a:latin typeface="+mj-lt"/>
              </a:rPr>
              <a:t>https://github.com/uzresk/ansible-spring-boot</a:t>
            </a:r>
          </a:p>
          <a:p>
            <a:pPr marL="285750" indent="-285750" algn="l">
              <a:buFont typeface="Arial" panose="020B0604020202020204" pitchFamily="34" charset="0"/>
              <a:buChar char="•"/>
            </a:pPr>
            <a:r>
              <a:rPr lang="en-US" altLang="ja-JP" sz="1800" dirty="0">
                <a:latin typeface="+mj-lt"/>
              </a:rPr>
              <a:t>https://github.com/remyma/ansible-springboot</a:t>
            </a:r>
          </a:p>
        </p:txBody>
      </p:sp>
      <p:sp>
        <p:nvSpPr>
          <p:cNvPr id="17" name="正方形/長方形 16">
            <a:extLst>
              <a:ext uri="{FF2B5EF4-FFF2-40B4-BE49-F238E27FC236}">
                <a16:creationId xmlns="" xmlns:a16="http://schemas.microsoft.com/office/drawing/2014/main" id="{9B8EAA3B-8777-43E7-9A7C-EB659CE4F72B}"/>
              </a:ext>
            </a:extLst>
          </p:cNvPr>
          <p:cNvSpPr/>
          <p:nvPr/>
        </p:nvSpPr>
        <p:spPr bwMode="gray">
          <a:xfrm>
            <a:off x="156867" y="2242778"/>
            <a:ext cx="9446924" cy="325019"/>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a:solidFill>
                  <a:schemeClr val="bg1"/>
                </a:solidFill>
                <a:latin typeface="+mj-lt"/>
                <a:ea typeface="Meiryo UI" panose="020B0604030504040204" pitchFamily="50" charset="-128"/>
              </a:rPr>
              <a:t>Pattern </a:t>
            </a:r>
            <a:r>
              <a:rPr lang="en-US" altLang="ja-JP" sz="2800" b="1" kern="0" dirty="0" smtClean="0">
                <a:solidFill>
                  <a:schemeClr val="bg1"/>
                </a:solidFill>
                <a:latin typeface="+mj-lt"/>
                <a:ea typeface="Meiryo UI" panose="020B0604030504040204" pitchFamily="50" charset="-128"/>
              </a:rPr>
              <a:t>2: Deploying Java Spring Boot application</a:t>
            </a:r>
            <a:endParaRPr lang="en-US" altLang="ja-JP" sz="2800" b="1" kern="0" dirty="0">
              <a:solidFill>
                <a:schemeClr val="bg1"/>
              </a:solidFill>
              <a:latin typeface="+mj-lt"/>
              <a:ea typeface="Meiryo UI" panose="020B0604030504040204" pitchFamily="50" charset="-128"/>
            </a:endParaRPr>
          </a:p>
        </p:txBody>
      </p:sp>
      <p:sp>
        <p:nvSpPr>
          <p:cNvPr id="18" name="正方形/長方形 17">
            <a:extLst>
              <a:ext uri="{FF2B5EF4-FFF2-40B4-BE49-F238E27FC236}">
                <a16:creationId xmlns="" xmlns:a16="http://schemas.microsoft.com/office/drawing/2014/main" id="{150844AD-4FE2-4A52-A4A3-AA78CAEC4A85}"/>
              </a:ext>
            </a:extLst>
          </p:cNvPr>
          <p:cNvSpPr/>
          <p:nvPr/>
        </p:nvSpPr>
        <p:spPr bwMode="gray">
          <a:xfrm>
            <a:off x="170935" y="3765488"/>
            <a:ext cx="9446924" cy="814473"/>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285750" indent="-285750" algn="l">
              <a:buFont typeface="Arial" panose="020B0604020202020204" pitchFamily="34" charset="0"/>
              <a:buChar char="•"/>
            </a:pPr>
            <a:r>
              <a:rPr lang="en-US" altLang="ja-JP" sz="1800" dirty="0" smtClean="0">
                <a:latin typeface="+mj-lt"/>
              </a:rPr>
              <a:t>Well.. unable to find a good example, on hold for now.</a:t>
            </a:r>
            <a:endParaRPr lang="ja-JP" altLang="en-US" sz="1800" dirty="0">
              <a:latin typeface="+mj-lt"/>
            </a:endParaRPr>
          </a:p>
        </p:txBody>
      </p:sp>
      <p:sp>
        <p:nvSpPr>
          <p:cNvPr id="19" name="正方形/長方形 18">
            <a:extLst>
              <a:ext uri="{FF2B5EF4-FFF2-40B4-BE49-F238E27FC236}">
                <a16:creationId xmlns="" xmlns:a16="http://schemas.microsoft.com/office/drawing/2014/main" id="{9B8EAA3B-8777-43E7-9A7C-EB659CE4F72B}"/>
              </a:ext>
            </a:extLst>
          </p:cNvPr>
          <p:cNvSpPr/>
          <p:nvPr/>
        </p:nvSpPr>
        <p:spPr bwMode="gray">
          <a:xfrm>
            <a:off x="170935" y="3462422"/>
            <a:ext cx="9446924" cy="325019"/>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mj-lt"/>
                <a:ea typeface="Meiryo UI" panose="020B0604030504040204" pitchFamily="50" charset="-128"/>
              </a:rPr>
              <a:t>Pattern 3: Deploying </a:t>
            </a:r>
            <a:r>
              <a:rPr lang="en-US" altLang="ja-JP" sz="2800" b="1" kern="0" dirty="0" err="1" smtClean="0">
                <a:solidFill>
                  <a:schemeClr val="bg1"/>
                </a:solidFill>
                <a:latin typeface="+mj-lt"/>
                <a:ea typeface="Meiryo UI" panose="020B0604030504040204" pitchFamily="50" charset="-128"/>
              </a:rPr>
              <a:t>C</a:t>
            </a:r>
            <a:r>
              <a:rPr lang="en-US" altLang="ja-JP" sz="2800" b="1" kern="0" dirty="0" err="1">
                <a:solidFill>
                  <a:schemeClr val="bg1"/>
                </a:solidFill>
                <a:latin typeface="+mj-lt"/>
                <a:ea typeface="Meiryo UI" panose="020B0604030504040204" pitchFamily="50" charset="-128"/>
              </a:rPr>
              <a:t>#.Net</a:t>
            </a:r>
            <a:r>
              <a:rPr lang="en-US" altLang="ja-JP" sz="2800" b="1" kern="0" dirty="0">
                <a:solidFill>
                  <a:schemeClr val="bg1"/>
                </a:solidFill>
                <a:latin typeface="+mj-lt"/>
                <a:ea typeface="Meiryo UI" panose="020B0604030504040204" pitchFamily="50" charset="-128"/>
              </a:rPr>
              <a:t> </a:t>
            </a:r>
            <a:r>
              <a:rPr lang="en-US" altLang="ja-JP" sz="2800" b="1" kern="0" dirty="0" smtClean="0">
                <a:solidFill>
                  <a:schemeClr val="bg1"/>
                </a:solidFill>
                <a:latin typeface="+mj-lt"/>
                <a:ea typeface="Meiryo UI" panose="020B0604030504040204" pitchFamily="50" charset="-128"/>
              </a:rPr>
              <a:t>ASPX application</a:t>
            </a:r>
            <a:endParaRPr lang="en-US" altLang="ja-JP" sz="2800" b="1" kern="0" dirty="0">
              <a:solidFill>
                <a:schemeClr val="bg1"/>
              </a:solidFill>
              <a:latin typeface="+mj-lt"/>
              <a:ea typeface="Meiryo UI" panose="020B0604030504040204" pitchFamily="50" charset="-128"/>
            </a:endParaRPr>
          </a:p>
        </p:txBody>
      </p:sp>
      <p:sp>
        <p:nvSpPr>
          <p:cNvPr id="10" name="スライド番号プレースホルダー 9"/>
          <p:cNvSpPr>
            <a:spLocks noGrp="1"/>
          </p:cNvSpPr>
          <p:nvPr>
            <p:ph type="sldNum" sz="quarter" idx="10"/>
          </p:nvPr>
        </p:nvSpPr>
        <p:spPr/>
        <p:txBody>
          <a:bodyPr/>
          <a:lstStyle/>
          <a:p>
            <a:r>
              <a:rPr lang="en-US" altLang="ja-JP" smtClean="0">
                <a:latin typeface="+mj-lt"/>
              </a:rPr>
              <a:t>PAGE    </a:t>
            </a:r>
            <a:fld id="{08DF107D-060D-43D3-997D-8A34C269D30F}" type="slidenum">
              <a:rPr lang="en-US" altLang="ja-JP" smtClean="0">
                <a:latin typeface="+mj-lt"/>
              </a:rPr>
              <a:pPr/>
              <a:t>88</a:t>
            </a:fld>
            <a:endParaRPr lang="en-US" altLang="ja-JP" dirty="0">
              <a:latin typeface="+mj-lt"/>
            </a:endParaRPr>
          </a:p>
        </p:txBody>
      </p:sp>
    </p:spTree>
    <p:extLst>
      <p:ext uri="{BB962C8B-B14F-4D97-AF65-F5344CB8AC3E}">
        <p14:creationId xmlns:p14="http://schemas.microsoft.com/office/powerpoint/2010/main" val="6481611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Auto-deployment Placement in CI/CD</a:t>
            </a:r>
            <a:endParaRPr kumimoji="1"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b="1" dirty="0">
                <a:ea typeface="Meiryo UI" panose="020B0604030504040204" pitchFamily="50" charset="-128"/>
                <a:cs typeface="Meiryo UI" panose="020B0604030504040204" pitchFamily="50" charset="-128"/>
              </a:rPr>
              <a:t>Auto-deployment: Definition</a:t>
            </a:r>
            <a:endParaRPr lang="ja-JP" altLang="en-US" sz="1800" b="1" dirty="0">
              <a:ea typeface="Meiryo UI" panose="020B0604030504040204" pitchFamily="50" charset="-128"/>
              <a:cs typeface="Meiryo UI" panose="020B0604030504040204" pitchFamily="50" charset="-128"/>
            </a:endParaRPr>
          </a:p>
        </p:txBody>
      </p:sp>
      <p:grpSp>
        <p:nvGrpSpPr>
          <p:cNvPr id="8" name="グループ化 7"/>
          <p:cNvGrpSpPr/>
          <p:nvPr/>
        </p:nvGrpSpPr>
        <p:grpSpPr>
          <a:xfrm>
            <a:off x="139167" y="1207287"/>
            <a:ext cx="9517075" cy="3460139"/>
            <a:chOff x="220834" y="2318410"/>
            <a:chExt cx="9648882" cy="3986530"/>
          </a:xfrm>
        </p:grpSpPr>
        <p:sp>
          <p:nvSpPr>
            <p:cNvPr id="9" name="正方形/長方形 8"/>
            <p:cNvSpPr/>
            <p:nvPr/>
          </p:nvSpPr>
          <p:spPr bwMode="gray">
            <a:xfrm>
              <a:off x="220834" y="2963536"/>
              <a:ext cx="6100318" cy="2461602"/>
            </a:xfrm>
            <a:prstGeom prst="rect">
              <a:avLst/>
            </a:prstGeom>
            <a:solidFill>
              <a:schemeClr val="bg1"/>
            </a:solidFill>
            <a:ln>
              <a:headEnd type="none" w="med" len="med"/>
              <a:tailEnd type="none" w="med" len="med"/>
            </a:ln>
            <a:effectLst>
              <a:outerShdw blurRad="50800" dist="38100" dir="2700000" algn="tl" rotWithShape="0">
                <a:prstClr val="black">
                  <a:alpha val="40000"/>
                </a:prstClr>
              </a:outerShdw>
            </a:effectLst>
            <a:extLst/>
          </p:spPr>
          <p:style>
            <a:lnRef idx="2">
              <a:schemeClr val="accent5"/>
            </a:lnRef>
            <a:fillRef idx="1">
              <a:schemeClr val="lt1"/>
            </a:fillRef>
            <a:effectRef idx="0">
              <a:schemeClr val="accent5"/>
            </a:effectRef>
            <a:fontRef idx="minor">
              <a:schemeClr val="dk1"/>
            </a:fontRef>
          </p:style>
          <p:txBody>
            <a:bodyPr vert="horz" wrap="none" lIns="91440" tIns="45720" rIns="91440" bIns="45720" numCol="1" rtlCol="0" anchor="t" anchorCtr="0" compatLnSpc="1">
              <a:prstTxWarp prst="textNoShape">
                <a:avLst/>
              </a:prstTxWarp>
            </a:bodyPr>
            <a:lstStyle/>
            <a:p>
              <a:endParaRPr kumimoji="1" lang="ja-JP" altLang="en-US" sz="1200" kern="0" dirty="0" smtClean="0">
                <a:latin typeface="+mj-lt"/>
                <a:ea typeface="Meiryo UI" panose="020B0604030504040204" pitchFamily="50" charset="-128"/>
                <a:cs typeface="Meiryo UI" panose="020B0604030504040204" pitchFamily="50" charset="-128"/>
              </a:endParaRPr>
            </a:p>
          </p:txBody>
        </p:sp>
        <p:sp>
          <p:nvSpPr>
            <p:cNvPr id="10" name="正方形/長方形 9"/>
            <p:cNvSpPr/>
            <p:nvPr/>
          </p:nvSpPr>
          <p:spPr bwMode="gray">
            <a:xfrm>
              <a:off x="283903" y="5431093"/>
              <a:ext cx="6037249" cy="510200"/>
            </a:xfrm>
            <a:prstGeom prst="rect">
              <a:avLst/>
            </a:prstGeom>
            <a:no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400" b="1" kern="0" dirty="0" smtClean="0">
                  <a:latin typeface="+mj-lt"/>
                  <a:ea typeface="Meiryo UI" panose="020B0604030504040204" pitchFamily="50" charset="-128"/>
                  <a:cs typeface="Meiryo UI" panose="020B0604030504040204" pitchFamily="50" charset="-128"/>
                </a:rPr>
                <a:t>CI</a:t>
              </a:r>
              <a:r>
                <a:rPr kumimoji="1" lang="ja-JP" altLang="en-US" sz="2400" b="1" kern="0" dirty="0" smtClean="0">
                  <a:latin typeface="+mj-lt"/>
                  <a:ea typeface="Meiryo UI" panose="020B0604030504040204" pitchFamily="50" charset="-128"/>
                  <a:cs typeface="Meiryo UI" panose="020B0604030504040204" pitchFamily="50" charset="-128"/>
                </a:rPr>
                <a:t> </a:t>
              </a:r>
              <a:r>
                <a:rPr kumimoji="1" lang="en-US" altLang="ja-JP" sz="2400" b="1" kern="0" dirty="0" smtClean="0">
                  <a:latin typeface="+mj-lt"/>
                  <a:ea typeface="Meiryo UI" panose="020B0604030504040204" pitchFamily="50" charset="-128"/>
                  <a:cs typeface="Meiryo UI" panose="020B0604030504040204" pitchFamily="50" charset="-128"/>
                </a:rPr>
                <a:t>Server(</a:t>
              </a:r>
              <a:r>
                <a:rPr lang="en-US" altLang="ja-JP" sz="2400" b="1" kern="0" dirty="0" smtClean="0">
                  <a:latin typeface="+mj-lt"/>
                  <a:ea typeface="Meiryo UI" panose="020B0604030504040204" pitchFamily="50" charset="-128"/>
                  <a:cs typeface="Meiryo UI" panose="020B0604030504040204" pitchFamily="50" charset="-128"/>
                </a:rPr>
                <a:t> </a:t>
              </a:r>
              <a:r>
                <a:rPr lang="en-US" altLang="ja-JP" sz="2400" b="1" kern="0" dirty="0">
                  <a:latin typeface="+mj-lt"/>
                  <a:ea typeface="Meiryo UI" panose="020B0604030504040204" pitchFamily="50" charset="-128"/>
                  <a:cs typeface="Meiryo UI" panose="020B0604030504040204" pitchFamily="50" charset="-128"/>
                </a:rPr>
                <a:t>Based </a:t>
              </a:r>
              <a:r>
                <a:rPr lang="ja-JP" altLang="en-US" sz="2400" b="1" kern="0" dirty="0" smtClean="0">
                  <a:latin typeface="+mj-lt"/>
                  <a:ea typeface="Meiryo UI" panose="020B0604030504040204" pitchFamily="50" charset="-128"/>
                  <a:cs typeface="Meiryo UI" panose="020B0604030504040204" pitchFamily="50" charset="-128"/>
                </a:rPr>
                <a:t> </a:t>
              </a:r>
              <a:r>
                <a:rPr kumimoji="1" lang="en-US" altLang="ja-JP" sz="2400" b="1" kern="0" dirty="0" err="1" smtClean="0">
                  <a:latin typeface="+mj-lt"/>
                  <a:ea typeface="Meiryo UI" panose="020B0604030504040204" pitchFamily="50" charset="-128"/>
                  <a:cs typeface="Meiryo UI" panose="020B0604030504040204" pitchFamily="50" charset="-128"/>
                </a:rPr>
                <a:t>GitLab</a:t>
              </a:r>
              <a:r>
                <a:rPr kumimoji="1" lang="en-US" altLang="ja-JP" sz="2400" b="1" kern="0" dirty="0" smtClean="0">
                  <a:latin typeface="+mj-lt"/>
                  <a:ea typeface="Meiryo UI" panose="020B0604030504040204" pitchFamily="50" charset="-128"/>
                  <a:cs typeface="Meiryo UI" panose="020B0604030504040204" pitchFamily="50" charset="-128"/>
                </a:rPr>
                <a:t>)</a:t>
              </a:r>
              <a:endParaRPr kumimoji="1" lang="ja-JP" altLang="en-US" sz="2400" b="1" kern="0" dirty="0" smtClean="0">
                <a:latin typeface="+mj-lt"/>
                <a:ea typeface="Meiryo UI" panose="020B0604030504040204" pitchFamily="50" charset="-128"/>
                <a:cs typeface="Meiryo UI" panose="020B0604030504040204" pitchFamily="50" charset="-128"/>
              </a:endParaRPr>
            </a:p>
          </p:txBody>
        </p:sp>
        <p:cxnSp>
          <p:nvCxnSpPr>
            <p:cNvPr id="12" name="直線矢印コネクタ 11"/>
            <p:cNvCxnSpPr/>
            <p:nvPr/>
          </p:nvCxnSpPr>
          <p:spPr bwMode="auto">
            <a:xfrm>
              <a:off x="1133008" y="2772226"/>
              <a:ext cx="0" cy="1442179"/>
            </a:xfrm>
            <a:prstGeom prst="straightConnector1">
              <a:avLst/>
            </a:prstGeom>
            <a:gradFill rotWithShape="0">
              <a:gsLst>
                <a:gs pos="0">
                  <a:srgbClr val="FFFFFF"/>
                </a:gs>
                <a:gs pos="100000">
                  <a:srgbClr val="CACAC7"/>
                </a:gs>
              </a:gsLst>
              <a:lin ang="5400000" scaled="1"/>
            </a:gra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3" name="正方形/長方形 12"/>
            <p:cNvSpPr/>
            <p:nvPr/>
          </p:nvSpPr>
          <p:spPr bwMode="gray">
            <a:xfrm>
              <a:off x="734391" y="2318410"/>
              <a:ext cx="763838" cy="460932"/>
            </a:xfrm>
            <a:prstGeom prst="rect">
              <a:avLst/>
            </a:prstGeom>
            <a:no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1100" kern="0" dirty="0" smtClean="0">
                  <a:latin typeface="+mj-lt"/>
                  <a:ea typeface="Meiryo UI" panose="020B0604030504040204" pitchFamily="50" charset="-128"/>
                  <a:cs typeface="Meiryo UI" panose="020B0604030504040204" pitchFamily="50" charset="-128"/>
                </a:rPr>
                <a:t>Commit</a:t>
              </a:r>
            </a:p>
            <a:p>
              <a:pPr algn="l"/>
              <a:r>
                <a:rPr kumimoji="1" lang="en-US" altLang="ja-JP" sz="1100" kern="0" dirty="0" smtClean="0">
                  <a:latin typeface="+mj-lt"/>
                  <a:ea typeface="Meiryo UI" panose="020B0604030504040204" pitchFamily="50" charset="-128"/>
                  <a:cs typeface="Meiryo UI" panose="020B0604030504040204" pitchFamily="50" charset="-128"/>
                </a:rPr>
                <a:t>/Push</a:t>
              </a:r>
              <a:endParaRPr kumimoji="1" lang="ja-JP" altLang="en-US" sz="1100" kern="0" dirty="0" smtClean="0">
                <a:latin typeface="+mj-lt"/>
                <a:ea typeface="Meiryo UI" panose="020B0604030504040204" pitchFamily="50" charset="-128"/>
                <a:cs typeface="Meiryo UI" panose="020B0604030504040204" pitchFamily="50" charset="-128"/>
              </a:endParaRPr>
            </a:p>
          </p:txBody>
        </p:sp>
        <p:sp>
          <p:nvSpPr>
            <p:cNvPr id="14" name="円柱 13"/>
            <p:cNvSpPr/>
            <p:nvPr/>
          </p:nvSpPr>
          <p:spPr bwMode="gray">
            <a:xfrm>
              <a:off x="609132" y="4161111"/>
              <a:ext cx="1014357" cy="791846"/>
            </a:xfrm>
            <a:prstGeom prst="can">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200" kern="0" dirty="0" err="1" smtClean="0">
                  <a:latin typeface="+mj-lt"/>
                  <a:ea typeface="Meiryo UI" panose="020B0604030504040204" pitchFamily="50" charset="-128"/>
                  <a:cs typeface="Meiryo UI" panose="020B0604030504040204" pitchFamily="50" charset="-128"/>
                </a:rPr>
                <a:t>Git</a:t>
              </a:r>
              <a:endParaRPr kumimoji="1" lang="en-US" altLang="ja-JP" sz="1200" kern="0" dirty="0" smtClean="0">
                <a:latin typeface="+mj-lt"/>
                <a:ea typeface="Meiryo UI" panose="020B0604030504040204" pitchFamily="50" charset="-128"/>
                <a:cs typeface="Meiryo UI" panose="020B0604030504040204" pitchFamily="50" charset="-128"/>
              </a:endParaRPr>
            </a:p>
            <a:p>
              <a:r>
                <a:rPr kumimoji="1" lang="en-US" altLang="ja-JP" sz="1200" kern="0" dirty="0" smtClean="0">
                  <a:latin typeface="+mj-lt"/>
                  <a:ea typeface="Meiryo UI" panose="020B0604030504040204" pitchFamily="50" charset="-128"/>
                  <a:cs typeface="Meiryo UI" panose="020B0604030504040204" pitchFamily="50" charset="-128"/>
                </a:rPr>
                <a:t>Repository</a:t>
              </a:r>
            </a:p>
          </p:txBody>
        </p:sp>
        <p:sp>
          <p:nvSpPr>
            <p:cNvPr id="15" name="正方形/長方形 14"/>
            <p:cNvSpPr/>
            <p:nvPr/>
          </p:nvSpPr>
          <p:spPr bwMode="gray">
            <a:xfrm>
              <a:off x="1943062" y="4544924"/>
              <a:ext cx="2958111" cy="408032"/>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200" kern="0" dirty="0" smtClean="0">
                  <a:latin typeface="+mj-lt"/>
                  <a:ea typeface="Meiryo UI" panose="020B0604030504040204" pitchFamily="50" charset="-128"/>
                  <a:cs typeface="Meiryo UI" panose="020B0604030504040204" pitchFamily="50" charset="-128"/>
                </a:rPr>
                <a:t>Runner</a:t>
              </a:r>
              <a:endParaRPr lang="en-US" altLang="ja-JP" sz="1200" kern="0" dirty="0" smtClean="0">
                <a:latin typeface="+mj-lt"/>
                <a:ea typeface="Meiryo UI" panose="020B0604030504040204" pitchFamily="50" charset="-128"/>
                <a:cs typeface="Meiryo UI" panose="020B0604030504040204" pitchFamily="50" charset="-128"/>
              </a:endParaRPr>
            </a:p>
          </p:txBody>
        </p:sp>
        <p:sp>
          <p:nvSpPr>
            <p:cNvPr id="16" name="正方形/長方形 15"/>
            <p:cNvSpPr/>
            <p:nvPr/>
          </p:nvSpPr>
          <p:spPr bwMode="gray">
            <a:xfrm>
              <a:off x="4963188" y="3167790"/>
              <a:ext cx="1258790" cy="405491"/>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600" b="1" kern="0" dirty="0" smtClean="0">
                  <a:latin typeface="+mj-lt"/>
                  <a:ea typeface="Meiryo UI" panose="020B0604030504040204" pitchFamily="50" charset="-128"/>
                  <a:cs typeface="Meiryo UI" panose="020B0604030504040204" pitchFamily="50" charset="-128"/>
                </a:rPr>
                <a:t>Artifactory</a:t>
              </a:r>
              <a:endParaRPr lang="en-US" altLang="ja-JP" sz="1600" b="1" kern="0" dirty="0" smtClean="0">
                <a:latin typeface="+mj-lt"/>
                <a:ea typeface="Meiryo UI" panose="020B0604030504040204" pitchFamily="50" charset="-128"/>
                <a:cs typeface="Meiryo UI" panose="020B0604030504040204" pitchFamily="50" charset="-128"/>
              </a:endParaRPr>
            </a:p>
          </p:txBody>
        </p:sp>
        <p:sp>
          <p:nvSpPr>
            <p:cNvPr id="17" name="正方形/長方形 16"/>
            <p:cNvSpPr/>
            <p:nvPr/>
          </p:nvSpPr>
          <p:spPr bwMode="gray">
            <a:xfrm>
              <a:off x="3578461" y="3656075"/>
              <a:ext cx="565277" cy="226747"/>
            </a:xfrm>
            <a:prstGeom prst="rect">
              <a:avLst/>
            </a:prstGeom>
            <a:no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100" kern="0" dirty="0" smtClean="0">
                  <a:latin typeface="+mj-lt"/>
                  <a:ea typeface="Meiryo UI" panose="020B0604030504040204" pitchFamily="50" charset="-128"/>
                  <a:cs typeface="Meiryo UI" panose="020B0604030504040204" pitchFamily="50" charset="-128"/>
                </a:rPr>
                <a:t>report</a:t>
              </a:r>
              <a:endParaRPr kumimoji="1" lang="ja-JP" altLang="en-US" sz="1100" kern="0" dirty="0" smtClean="0">
                <a:latin typeface="+mj-lt"/>
                <a:ea typeface="Meiryo UI" panose="020B0604030504040204" pitchFamily="50" charset="-128"/>
                <a:cs typeface="Meiryo UI" panose="020B0604030504040204" pitchFamily="50" charset="-128"/>
              </a:endParaRPr>
            </a:p>
          </p:txBody>
        </p:sp>
        <p:sp>
          <p:nvSpPr>
            <p:cNvPr id="18" name="正方形/長方形 17"/>
            <p:cNvSpPr/>
            <p:nvPr/>
          </p:nvSpPr>
          <p:spPr bwMode="gray">
            <a:xfrm>
              <a:off x="6051738" y="6012824"/>
              <a:ext cx="825329" cy="292116"/>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kern="0" dirty="0" smtClean="0">
                  <a:latin typeface="+mj-lt"/>
                  <a:ea typeface="Meiryo UI" panose="020B0604030504040204" pitchFamily="50" charset="-128"/>
                  <a:cs typeface="Meiryo UI" panose="020B0604030504040204" pitchFamily="50" charset="-128"/>
                </a:rPr>
                <a:t>Deploy</a:t>
              </a:r>
            </a:p>
          </p:txBody>
        </p:sp>
        <p:cxnSp>
          <p:nvCxnSpPr>
            <p:cNvPr id="19" name="直線矢印コネクタ 18"/>
            <p:cNvCxnSpPr/>
            <p:nvPr/>
          </p:nvCxnSpPr>
          <p:spPr bwMode="auto">
            <a:xfrm flipV="1">
              <a:off x="3375335" y="3558663"/>
              <a:ext cx="0" cy="438756"/>
            </a:xfrm>
            <a:prstGeom prst="straightConnector1">
              <a:avLst/>
            </a:prstGeom>
            <a:gradFill rotWithShape="0">
              <a:gsLst>
                <a:gs pos="0">
                  <a:srgbClr val="FFFFFF"/>
                </a:gs>
                <a:gs pos="100000">
                  <a:srgbClr val="CACAC7"/>
                </a:gs>
              </a:gsLst>
              <a:lin ang="5400000" scaled="1"/>
            </a:gradFill>
            <a:ln w="9525" cap="flat" cmpd="sng" algn="ctr">
              <a:solidFill>
                <a:schemeClr val="tx1"/>
              </a:solidFill>
              <a:prstDash val="dash"/>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0" name="直線矢印コネクタ 50"/>
            <p:cNvCxnSpPr>
              <a:stCxn id="15" idx="3"/>
              <a:endCxn id="16" idx="2"/>
            </p:cNvCxnSpPr>
            <p:nvPr/>
          </p:nvCxnSpPr>
          <p:spPr bwMode="auto">
            <a:xfrm flipV="1">
              <a:off x="4901173" y="3573281"/>
              <a:ext cx="691410" cy="1175659"/>
            </a:xfrm>
            <a:prstGeom prst="bentConnector2">
              <a:avLst/>
            </a:prstGeom>
            <a:gradFill rotWithShape="0">
              <a:gsLst>
                <a:gs pos="0">
                  <a:srgbClr val="FFFFFF"/>
                </a:gs>
                <a:gs pos="100000">
                  <a:srgbClr val="CACAC7"/>
                </a:gs>
              </a:gsLst>
              <a:lin ang="5400000" scaled="1"/>
            </a:gradFill>
            <a:ln w="9525" cap="flat" cmpd="sng" algn="ctr">
              <a:solidFill>
                <a:schemeClr val="tx1"/>
              </a:solidFill>
              <a:prstDash val="dash"/>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1" name="正方形/長方形 20"/>
            <p:cNvSpPr/>
            <p:nvPr/>
          </p:nvSpPr>
          <p:spPr bwMode="gray">
            <a:xfrm>
              <a:off x="313857" y="4952957"/>
              <a:ext cx="4587316" cy="378446"/>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600" b="1" kern="0" dirty="0" err="1" smtClean="0">
                  <a:latin typeface="+mj-lt"/>
                  <a:ea typeface="Meiryo UI" panose="020B0604030504040204" pitchFamily="50" charset="-128"/>
                  <a:cs typeface="Meiryo UI" panose="020B0604030504040204" pitchFamily="50" charset="-128"/>
                </a:rPr>
                <a:t>GitLab</a:t>
              </a:r>
              <a:endParaRPr kumimoji="1" lang="ja-JP" altLang="en-US" sz="1600" b="1" kern="0" dirty="0" smtClean="0">
                <a:latin typeface="+mj-lt"/>
                <a:ea typeface="Meiryo UI" panose="020B0604030504040204" pitchFamily="50" charset="-128"/>
                <a:cs typeface="Meiryo UI" panose="020B0604030504040204" pitchFamily="50" charset="-128"/>
              </a:endParaRPr>
            </a:p>
          </p:txBody>
        </p:sp>
        <p:sp>
          <p:nvSpPr>
            <p:cNvPr id="22" name="ホームベース 21"/>
            <p:cNvSpPr/>
            <p:nvPr/>
          </p:nvSpPr>
          <p:spPr bwMode="gray">
            <a:xfrm>
              <a:off x="1943061" y="3997419"/>
              <a:ext cx="937321" cy="547147"/>
            </a:xfrm>
            <a:prstGeom prst="homePlate">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1100" kern="0" dirty="0" smtClean="0">
                  <a:latin typeface="+mj-lt"/>
                  <a:ea typeface="Meiryo UI" panose="020B0604030504040204" pitchFamily="50" charset="-128"/>
                  <a:cs typeface="Meiryo UI" panose="020B0604030504040204" pitchFamily="50" charset="-128"/>
                </a:rPr>
                <a:t>Build</a:t>
              </a:r>
            </a:p>
          </p:txBody>
        </p:sp>
        <p:sp>
          <p:nvSpPr>
            <p:cNvPr id="23" name="ホームベース 22"/>
            <p:cNvSpPr/>
            <p:nvPr/>
          </p:nvSpPr>
          <p:spPr bwMode="gray">
            <a:xfrm>
              <a:off x="2953456" y="3997419"/>
              <a:ext cx="937321" cy="547147"/>
            </a:xfrm>
            <a:prstGeom prst="homePlate">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1100" kern="0" dirty="0" smtClean="0">
                  <a:latin typeface="+mj-lt"/>
                  <a:ea typeface="Meiryo UI" panose="020B0604030504040204" pitchFamily="50" charset="-128"/>
                  <a:cs typeface="Meiryo UI" panose="020B0604030504040204" pitchFamily="50" charset="-128"/>
                </a:rPr>
                <a:t>Source</a:t>
              </a:r>
            </a:p>
            <a:p>
              <a:r>
                <a:rPr lang="en-US" altLang="ja-JP" sz="1100" kern="0" dirty="0">
                  <a:latin typeface="+mj-lt"/>
                  <a:ea typeface="Meiryo UI" panose="020B0604030504040204" pitchFamily="50" charset="-128"/>
                  <a:cs typeface="Meiryo UI" panose="020B0604030504040204" pitchFamily="50" charset="-128"/>
                </a:rPr>
                <a:t>Analytics</a:t>
              </a:r>
              <a:endParaRPr lang="en-US" altLang="ja-JP" sz="1100" kern="0" dirty="0" smtClean="0">
                <a:latin typeface="+mj-lt"/>
                <a:ea typeface="Meiryo UI" panose="020B0604030504040204" pitchFamily="50" charset="-128"/>
                <a:cs typeface="Meiryo UI" panose="020B0604030504040204" pitchFamily="50" charset="-128"/>
              </a:endParaRPr>
            </a:p>
          </p:txBody>
        </p:sp>
        <p:sp>
          <p:nvSpPr>
            <p:cNvPr id="24" name="ホームベース 23"/>
            <p:cNvSpPr/>
            <p:nvPr/>
          </p:nvSpPr>
          <p:spPr bwMode="gray">
            <a:xfrm>
              <a:off x="3963852" y="3997419"/>
              <a:ext cx="937321" cy="547147"/>
            </a:xfrm>
            <a:prstGeom prst="homePlate">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1100" kern="0" dirty="0" smtClean="0">
                  <a:latin typeface="+mj-lt"/>
                  <a:ea typeface="Meiryo UI" panose="020B0604030504040204" pitchFamily="50" charset="-128"/>
                  <a:cs typeface="Meiryo UI" panose="020B0604030504040204" pitchFamily="50" charset="-128"/>
                </a:rPr>
                <a:t>Test</a:t>
              </a:r>
            </a:p>
          </p:txBody>
        </p:sp>
        <p:cxnSp>
          <p:nvCxnSpPr>
            <p:cNvPr id="26" name="直線矢印コネクタ 25"/>
            <p:cNvCxnSpPr/>
            <p:nvPr/>
          </p:nvCxnSpPr>
          <p:spPr bwMode="auto">
            <a:xfrm flipV="1">
              <a:off x="4330814" y="3558663"/>
              <a:ext cx="0" cy="438756"/>
            </a:xfrm>
            <a:prstGeom prst="straightConnector1">
              <a:avLst/>
            </a:prstGeom>
            <a:gradFill rotWithShape="0">
              <a:gsLst>
                <a:gs pos="0">
                  <a:srgbClr val="FFFFFF"/>
                </a:gs>
                <a:gs pos="100000">
                  <a:srgbClr val="CACAC7"/>
                </a:gs>
              </a:gsLst>
              <a:lin ang="5400000" scaled="1"/>
            </a:gradFill>
            <a:ln w="9525" cap="flat" cmpd="sng" algn="ctr">
              <a:solidFill>
                <a:schemeClr val="tx1"/>
              </a:solidFill>
              <a:prstDash val="dash"/>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9" name="正方形/長方形 28"/>
            <p:cNvSpPr/>
            <p:nvPr/>
          </p:nvSpPr>
          <p:spPr bwMode="gray">
            <a:xfrm>
              <a:off x="3089933" y="3167791"/>
              <a:ext cx="1476375" cy="390872"/>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600" b="1" kern="0" dirty="0" smtClean="0">
                  <a:latin typeface="+mj-lt"/>
                  <a:ea typeface="Meiryo UI" panose="020B0604030504040204" pitchFamily="50" charset="-128"/>
                  <a:cs typeface="Meiryo UI" panose="020B0604030504040204" pitchFamily="50" charset="-128"/>
                </a:rPr>
                <a:t>SonarQube</a:t>
              </a:r>
              <a:endParaRPr lang="en-US" altLang="ja-JP" sz="1600" b="1" kern="0" dirty="0" smtClean="0">
                <a:latin typeface="+mj-lt"/>
                <a:ea typeface="Meiryo UI" panose="020B0604030504040204" pitchFamily="50" charset="-128"/>
                <a:cs typeface="Meiryo UI" panose="020B0604030504040204" pitchFamily="50" charset="-128"/>
              </a:endParaRPr>
            </a:p>
          </p:txBody>
        </p:sp>
        <p:sp>
          <p:nvSpPr>
            <p:cNvPr id="30" name="正方形/長方形 29"/>
            <p:cNvSpPr/>
            <p:nvPr/>
          </p:nvSpPr>
          <p:spPr bwMode="gray">
            <a:xfrm>
              <a:off x="6422334" y="4647232"/>
              <a:ext cx="1074047" cy="777905"/>
            </a:xfrm>
            <a:prstGeom prst="rect">
              <a:avLst/>
            </a:prstGeom>
            <a:solidFill>
              <a:schemeClr val="bg1"/>
            </a:solidFill>
            <a:ln>
              <a:headEnd type="none" w="med" len="med"/>
              <a:tailEnd type="none" w="med" len="med"/>
            </a:ln>
            <a:effectLst>
              <a:outerShdw blurRad="50800" dist="38100" dir="2700000" algn="tl" rotWithShape="0">
                <a:prstClr val="black">
                  <a:alpha val="40000"/>
                </a:prstClr>
              </a:outerShdw>
            </a:effectLst>
            <a:extLst/>
          </p:spPr>
          <p:style>
            <a:lnRef idx="2">
              <a:schemeClr val="accent5"/>
            </a:lnRef>
            <a:fillRef idx="1">
              <a:schemeClr val="lt1"/>
            </a:fillRef>
            <a:effectRef idx="0">
              <a:schemeClr val="accent5"/>
            </a:effectRef>
            <a:fontRef idx="minor">
              <a:schemeClr val="dk1"/>
            </a:fontRef>
          </p:style>
          <p:txBody>
            <a:bodyPr vert="horz" wrap="none" lIns="91440" tIns="45720" rIns="91440" bIns="45720" numCol="1" rtlCol="0" anchor="t" anchorCtr="0" compatLnSpc="1">
              <a:prstTxWarp prst="textNoShape">
                <a:avLst/>
              </a:prstTxWarp>
            </a:bodyPr>
            <a:lstStyle/>
            <a:p>
              <a:endParaRPr kumimoji="1" lang="ja-JP" altLang="en-US" sz="1200" kern="0" dirty="0" smtClean="0">
                <a:latin typeface="+mj-lt"/>
                <a:ea typeface="Meiryo UI" panose="020B0604030504040204" pitchFamily="50" charset="-128"/>
                <a:cs typeface="Meiryo UI" panose="020B0604030504040204" pitchFamily="50" charset="-128"/>
              </a:endParaRPr>
            </a:p>
          </p:txBody>
        </p:sp>
        <p:sp>
          <p:nvSpPr>
            <p:cNvPr id="31" name="正方形/長方形 30"/>
            <p:cNvSpPr/>
            <p:nvPr/>
          </p:nvSpPr>
          <p:spPr bwMode="gray">
            <a:xfrm>
              <a:off x="7609001" y="4647232"/>
              <a:ext cx="1074047" cy="777905"/>
            </a:xfrm>
            <a:prstGeom prst="rect">
              <a:avLst/>
            </a:prstGeom>
            <a:solidFill>
              <a:schemeClr val="bg1"/>
            </a:solidFill>
            <a:ln>
              <a:headEnd type="none" w="med" len="med"/>
              <a:tailEnd type="none" w="med" len="med"/>
            </a:ln>
            <a:effectLst>
              <a:outerShdw blurRad="50800" dist="38100" dir="2700000" algn="tl" rotWithShape="0">
                <a:prstClr val="black">
                  <a:alpha val="40000"/>
                </a:prstClr>
              </a:outerShdw>
            </a:effectLst>
            <a:extLst/>
          </p:spPr>
          <p:style>
            <a:lnRef idx="2">
              <a:schemeClr val="accent5"/>
            </a:lnRef>
            <a:fillRef idx="1">
              <a:schemeClr val="lt1"/>
            </a:fillRef>
            <a:effectRef idx="0">
              <a:schemeClr val="accent5"/>
            </a:effectRef>
            <a:fontRef idx="minor">
              <a:schemeClr val="dk1"/>
            </a:fontRef>
          </p:style>
          <p:txBody>
            <a:bodyPr vert="horz" wrap="none" lIns="91440" tIns="45720" rIns="91440" bIns="45720" numCol="1" rtlCol="0" anchor="t" anchorCtr="0" compatLnSpc="1">
              <a:prstTxWarp prst="textNoShape">
                <a:avLst/>
              </a:prstTxWarp>
            </a:bodyPr>
            <a:lstStyle/>
            <a:p>
              <a:endParaRPr kumimoji="1" lang="ja-JP" altLang="en-US" sz="1200" kern="0" dirty="0" smtClean="0">
                <a:latin typeface="+mj-lt"/>
                <a:ea typeface="Meiryo UI" panose="020B0604030504040204" pitchFamily="50" charset="-128"/>
                <a:cs typeface="Meiryo UI" panose="020B0604030504040204" pitchFamily="50" charset="-128"/>
              </a:endParaRPr>
            </a:p>
          </p:txBody>
        </p:sp>
        <p:sp>
          <p:nvSpPr>
            <p:cNvPr id="32" name="正方形/長方形 31"/>
            <p:cNvSpPr/>
            <p:nvPr/>
          </p:nvSpPr>
          <p:spPr bwMode="gray">
            <a:xfrm>
              <a:off x="8795669" y="4647232"/>
              <a:ext cx="1074047" cy="777905"/>
            </a:xfrm>
            <a:prstGeom prst="rect">
              <a:avLst/>
            </a:prstGeom>
            <a:solidFill>
              <a:schemeClr val="bg1"/>
            </a:solidFill>
            <a:ln>
              <a:headEnd type="none" w="med" len="med"/>
              <a:tailEnd type="none" w="med" len="med"/>
            </a:ln>
            <a:effectLst>
              <a:outerShdw blurRad="50800" dist="38100" dir="2700000" algn="tl" rotWithShape="0">
                <a:prstClr val="black">
                  <a:alpha val="40000"/>
                </a:prstClr>
              </a:outerShdw>
            </a:effectLst>
            <a:extLst/>
          </p:spPr>
          <p:style>
            <a:lnRef idx="2">
              <a:schemeClr val="accent5"/>
            </a:lnRef>
            <a:fillRef idx="1">
              <a:schemeClr val="lt1"/>
            </a:fillRef>
            <a:effectRef idx="0">
              <a:schemeClr val="accent5"/>
            </a:effectRef>
            <a:fontRef idx="minor">
              <a:schemeClr val="dk1"/>
            </a:fontRef>
          </p:style>
          <p:txBody>
            <a:bodyPr vert="horz" wrap="none" lIns="91440" tIns="45720" rIns="91440" bIns="45720" numCol="1" rtlCol="0" anchor="t" anchorCtr="0" compatLnSpc="1">
              <a:prstTxWarp prst="textNoShape">
                <a:avLst/>
              </a:prstTxWarp>
            </a:bodyPr>
            <a:lstStyle/>
            <a:p>
              <a:endParaRPr kumimoji="1" lang="ja-JP" altLang="en-US" sz="1200" kern="0" dirty="0" smtClean="0">
                <a:latin typeface="+mj-lt"/>
                <a:ea typeface="Meiryo UI" panose="020B0604030504040204" pitchFamily="50" charset="-128"/>
                <a:cs typeface="Meiryo UI" panose="020B0604030504040204" pitchFamily="50" charset="-128"/>
              </a:endParaRPr>
            </a:p>
          </p:txBody>
        </p:sp>
        <p:sp>
          <p:nvSpPr>
            <p:cNvPr id="33" name="右カーブ矢印 32"/>
            <p:cNvSpPr/>
            <p:nvPr/>
          </p:nvSpPr>
          <p:spPr bwMode="gray">
            <a:xfrm rot="16200000">
              <a:off x="6253946" y="5228373"/>
              <a:ext cx="420914" cy="1004926"/>
            </a:xfrm>
            <a:prstGeom prst="curvedRightArrow">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smtClean="0">
                <a:latin typeface="+mj-lt"/>
                <a:ea typeface="Meiryo UI" panose="020B0604030504040204" pitchFamily="50" charset="-128"/>
              </a:endParaRPr>
            </a:p>
          </p:txBody>
        </p:sp>
        <p:sp>
          <p:nvSpPr>
            <p:cNvPr id="34" name="右カーブ矢印 33"/>
            <p:cNvSpPr/>
            <p:nvPr/>
          </p:nvSpPr>
          <p:spPr bwMode="gray">
            <a:xfrm rot="16200000">
              <a:off x="7336987" y="5228373"/>
              <a:ext cx="420914" cy="1004926"/>
            </a:xfrm>
            <a:prstGeom prst="curvedRightArrow">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smtClean="0">
                <a:latin typeface="+mj-lt"/>
                <a:ea typeface="Meiryo UI" panose="020B0604030504040204" pitchFamily="50" charset="-128"/>
              </a:endParaRPr>
            </a:p>
          </p:txBody>
        </p:sp>
        <p:sp>
          <p:nvSpPr>
            <p:cNvPr id="35" name="右カーブ矢印 34"/>
            <p:cNvSpPr/>
            <p:nvPr/>
          </p:nvSpPr>
          <p:spPr bwMode="gray">
            <a:xfrm rot="16200000">
              <a:off x="8454587" y="5228373"/>
              <a:ext cx="420914" cy="1004926"/>
            </a:xfrm>
            <a:prstGeom prst="curvedRightArrow">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smtClean="0">
                <a:latin typeface="+mj-lt"/>
                <a:ea typeface="Meiryo UI" panose="020B0604030504040204" pitchFamily="50" charset="-128"/>
              </a:endParaRPr>
            </a:p>
          </p:txBody>
        </p:sp>
        <p:sp>
          <p:nvSpPr>
            <p:cNvPr id="36" name="正方形/長方形 35"/>
            <p:cNvSpPr/>
            <p:nvPr/>
          </p:nvSpPr>
          <p:spPr bwMode="gray">
            <a:xfrm>
              <a:off x="7134779" y="6012824"/>
              <a:ext cx="825329" cy="292116"/>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kern="0" dirty="0" smtClean="0">
                  <a:latin typeface="+mj-lt"/>
                  <a:ea typeface="Meiryo UI" panose="020B0604030504040204" pitchFamily="50" charset="-128"/>
                  <a:cs typeface="Meiryo UI" panose="020B0604030504040204" pitchFamily="50" charset="-128"/>
                </a:rPr>
                <a:t>Deploy</a:t>
              </a:r>
              <a:endParaRPr lang="en-US" altLang="ja-JP" kern="0" dirty="0">
                <a:latin typeface="+mj-lt"/>
                <a:ea typeface="Meiryo UI" panose="020B0604030504040204" pitchFamily="50" charset="-128"/>
                <a:cs typeface="Meiryo UI" panose="020B0604030504040204" pitchFamily="50" charset="-128"/>
              </a:endParaRPr>
            </a:p>
          </p:txBody>
        </p:sp>
        <p:sp>
          <p:nvSpPr>
            <p:cNvPr id="37" name="正方形/長方形 36"/>
            <p:cNvSpPr/>
            <p:nvPr/>
          </p:nvSpPr>
          <p:spPr bwMode="gray">
            <a:xfrm>
              <a:off x="8252379" y="6012824"/>
              <a:ext cx="825329" cy="292116"/>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kern="0" dirty="0" smtClean="0">
                  <a:latin typeface="+mj-lt"/>
                  <a:ea typeface="Meiryo UI" panose="020B0604030504040204" pitchFamily="50" charset="-128"/>
                  <a:cs typeface="Meiryo UI" panose="020B0604030504040204" pitchFamily="50" charset="-128"/>
                </a:rPr>
                <a:t>Deploy</a:t>
              </a:r>
              <a:endParaRPr lang="en-US" altLang="ja-JP" kern="0" dirty="0">
                <a:latin typeface="+mj-lt"/>
                <a:ea typeface="Meiryo UI" panose="020B0604030504040204" pitchFamily="50" charset="-128"/>
                <a:cs typeface="Meiryo UI" panose="020B0604030504040204" pitchFamily="50" charset="-128"/>
              </a:endParaRPr>
            </a:p>
          </p:txBody>
        </p:sp>
        <p:sp>
          <p:nvSpPr>
            <p:cNvPr id="38" name="正方形/長方形 37"/>
            <p:cNvSpPr/>
            <p:nvPr/>
          </p:nvSpPr>
          <p:spPr bwMode="gray">
            <a:xfrm>
              <a:off x="6422335" y="4322138"/>
              <a:ext cx="1074046" cy="292475"/>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kumimoji="1" lang="en-US" altLang="ja-JP" sz="1200" kern="0" dirty="0" smtClean="0">
                  <a:latin typeface="+mj-lt"/>
                  <a:ea typeface="Meiryo UI" panose="020B0604030504040204" pitchFamily="50" charset="-128"/>
                  <a:cs typeface="Meiryo UI" panose="020B0604030504040204" pitchFamily="50" charset="-128"/>
                </a:rPr>
                <a:t>Verification</a:t>
              </a:r>
              <a:endParaRPr kumimoji="1" lang="ja-JP" altLang="en-US" sz="1200" kern="0" dirty="0" smtClean="0">
                <a:latin typeface="+mj-lt"/>
                <a:ea typeface="Meiryo UI" panose="020B0604030504040204" pitchFamily="50" charset="-128"/>
                <a:cs typeface="Meiryo UI" panose="020B0604030504040204" pitchFamily="50" charset="-128"/>
              </a:endParaRPr>
            </a:p>
          </p:txBody>
        </p:sp>
        <p:sp>
          <p:nvSpPr>
            <p:cNvPr id="39" name="正方形/長方形 38"/>
            <p:cNvSpPr/>
            <p:nvPr/>
          </p:nvSpPr>
          <p:spPr bwMode="gray">
            <a:xfrm>
              <a:off x="7614480" y="4322139"/>
              <a:ext cx="1068567" cy="292475"/>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kumimoji="1" lang="en-US" altLang="ja-JP" sz="1200" kern="0" dirty="0" smtClean="0">
                  <a:latin typeface="+mj-lt"/>
                  <a:ea typeface="Meiryo UI" panose="020B0604030504040204" pitchFamily="50" charset="-128"/>
                  <a:cs typeface="Meiryo UI" panose="020B0604030504040204" pitchFamily="50" charset="-128"/>
                </a:rPr>
                <a:t>Staging</a:t>
              </a:r>
              <a:endParaRPr kumimoji="1" lang="ja-JP" altLang="en-US" sz="1200" kern="0" dirty="0" smtClean="0">
                <a:latin typeface="+mj-lt"/>
                <a:ea typeface="Meiryo UI" panose="020B0604030504040204" pitchFamily="50" charset="-128"/>
                <a:cs typeface="Meiryo UI" panose="020B0604030504040204" pitchFamily="50" charset="-128"/>
              </a:endParaRPr>
            </a:p>
          </p:txBody>
        </p:sp>
        <p:sp>
          <p:nvSpPr>
            <p:cNvPr id="40" name="正方形/長方形 39"/>
            <p:cNvSpPr/>
            <p:nvPr/>
          </p:nvSpPr>
          <p:spPr bwMode="gray">
            <a:xfrm>
              <a:off x="8795670" y="4322140"/>
              <a:ext cx="1074046" cy="292474"/>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ja-JP" sz="1200" kern="0" dirty="0" smtClean="0">
                  <a:latin typeface="+mj-lt"/>
                  <a:ea typeface="Meiryo UI" panose="020B0604030504040204" pitchFamily="50" charset="-128"/>
                  <a:cs typeface="Meiryo UI" panose="020B0604030504040204" pitchFamily="50" charset="-128"/>
                </a:rPr>
                <a:t>Production</a:t>
              </a:r>
              <a:endParaRPr kumimoji="1" lang="ja-JP" altLang="en-US" sz="1200" kern="0" dirty="0" smtClean="0">
                <a:latin typeface="+mj-lt"/>
                <a:ea typeface="Meiryo UI" panose="020B0604030504040204" pitchFamily="50" charset="-128"/>
                <a:cs typeface="Meiryo UI" panose="020B0604030504040204" pitchFamily="50" charset="-128"/>
              </a:endParaRPr>
            </a:p>
          </p:txBody>
        </p:sp>
      </p:grpSp>
      <p:sp>
        <p:nvSpPr>
          <p:cNvPr id="41" name="正方形/長方形 40">
            <a:extLst>
              <a:ext uri="{FF2B5EF4-FFF2-40B4-BE49-F238E27FC236}">
                <a16:creationId xmlns="" xmlns:a16="http://schemas.microsoft.com/office/drawing/2014/main" id="{C47D1031-A291-4DAA-BF1C-BB9760003AB5}"/>
              </a:ext>
            </a:extLst>
          </p:cNvPr>
          <p:cNvSpPr/>
          <p:nvPr/>
        </p:nvSpPr>
        <p:spPr bwMode="gray">
          <a:xfrm>
            <a:off x="5718413" y="2806673"/>
            <a:ext cx="4059739" cy="2022158"/>
          </a:xfrm>
          <a:prstGeom prst="rect">
            <a:avLst/>
          </a:prstGeom>
          <a:noFill/>
          <a:ln w="57150"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Meiryo UI" panose="020B0604030504040204" pitchFamily="50" charset="-128"/>
              <a:ea typeface="Meiryo UI" panose="020B0604030504040204" pitchFamily="50" charset="-128"/>
            </a:endParaRPr>
          </a:p>
        </p:txBody>
      </p:sp>
      <p:sp>
        <p:nvSpPr>
          <p:cNvPr id="42" name="角丸四角形吹き出し 41"/>
          <p:cNvSpPr/>
          <p:nvPr/>
        </p:nvSpPr>
        <p:spPr bwMode="gray">
          <a:xfrm>
            <a:off x="5677468" y="5058006"/>
            <a:ext cx="3684895" cy="858129"/>
          </a:xfrm>
          <a:prstGeom prst="wedgeRoundRectCallout">
            <a:avLst>
              <a:gd name="adj1" fmla="val -20933"/>
              <a:gd name="adj2" fmla="val -91476"/>
              <a:gd name="adj3" fmla="val 16667"/>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2400" dirty="0" smtClean="0">
                <a:latin typeface="Fujitsu Sans" panose="020B0404060202020204" pitchFamily="34" charset="0"/>
                <a:ea typeface="Meiryo UI" panose="020B0604030504040204" pitchFamily="50" charset="-128"/>
              </a:rPr>
              <a:t>Scope of auto-deploy</a:t>
            </a:r>
            <a:endParaRPr lang="ja-JP" altLang="en-US" sz="2400" dirty="0">
              <a:latin typeface="Fujitsu Sans" panose="020B0404060202020204" pitchFamily="34" charset="0"/>
              <a:ea typeface="Meiryo UI" panose="020B0604030504040204" pitchFamily="50" charset="-128"/>
            </a:endParaRPr>
          </a:p>
        </p:txBody>
      </p:sp>
      <p:sp>
        <p:nvSpPr>
          <p:cNvPr id="7" name="スライド番号プレースホルダー 6"/>
          <p:cNvSpPr>
            <a:spLocks noGrp="1"/>
          </p:cNvSpPr>
          <p:nvPr>
            <p:ph type="sldNum" sz="quarter" idx="10"/>
          </p:nvPr>
        </p:nvSpPr>
        <p:spPr/>
        <p:txBody>
          <a:bodyPr/>
          <a:lstStyle/>
          <a:p>
            <a:r>
              <a:rPr lang="en-US" altLang="ja-JP" smtClean="0"/>
              <a:t>PAGE    </a:t>
            </a:r>
            <a:fld id="{08DF107D-060D-43D3-997D-8A34C269D30F}" type="slidenum">
              <a:rPr lang="en-US" altLang="ja-JP" smtClean="0"/>
              <a:pPr/>
              <a:t>8</a:t>
            </a:fld>
            <a:endParaRPr lang="en-US" altLang="ja-JP" dirty="0"/>
          </a:p>
        </p:txBody>
      </p:sp>
    </p:spTree>
    <p:extLst>
      <p:ext uri="{BB962C8B-B14F-4D97-AF65-F5344CB8AC3E}">
        <p14:creationId xmlns:p14="http://schemas.microsoft.com/office/powerpoint/2010/main" val="91793496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Deploying Application</a:t>
            </a:r>
            <a:endParaRPr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Practice Edition</a:t>
            </a:r>
            <a:endParaRPr lang="ja-JP" altLang="en-US"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8" name="正方形/長方形 7">
            <a:extLst>
              <a:ext uri="{FF2B5EF4-FFF2-40B4-BE49-F238E27FC236}">
                <a16:creationId xmlns="" xmlns:a16="http://schemas.microsoft.com/office/drawing/2014/main" id="{150844AD-4FE2-4A52-A4A3-AA78CAEC4A85}"/>
              </a:ext>
            </a:extLst>
          </p:cNvPr>
          <p:cNvSpPr/>
          <p:nvPr/>
        </p:nvSpPr>
        <p:spPr bwMode="gray">
          <a:xfrm>
            <a:off x="477671" y="3289110"/>
            <a:ext cx="9126119" cy="3053456"/>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smtClean="0">
                <a:latin typeface="+mj-lt"/>
              </a:rPr>
              <a:t>At the DADock template, the war file of the target application is downloaded at curl from the Artifacts of GitLab CI.</a:t>
            </a:r>
            <a:endParaRPr lang="ja-JP" altLang="en-US" sz="1800" dirty="0">
              <a:latin typeface="+mj-lt"/>
            </a:endParaRPr>
          </a:p>
          <a:p>
            <a:pPr algn="l"/>
            <a:endParaRPr lang="ja-JP" altLang="en-US" sz="1800" dirty="0">
              <a:latin typeface="+mj-lt"/>
            </a:endParaRPr>
          </a:p>
          <a:p>
            <a:pPr algn="l"/>
            <a:r>
              <a:rPr lang="en-US" altLang="ja-JP" sz="1800" dirty="0" smtClean="0">
                <a:latin typeface="+mj-lt"/>
              </a:rPr>
              <a:t>In Ansible on the other hand, the module which obtains the war file stored in the Maven repository (such as Artifactory) is also offered.</a:t>
            </a:r>
            <a:endParaRPr lang="ja-JP" altLang="en-US" sz="1800" dirty="0">
              <a:latin typeface="+mj-lt"/>
            </a:endParaRPr>
          </a:p>
          <a:p>
            <a:pPr algn="l"/>
            <a:endParaRPr lang="en-US" altLang="ja-JP" sz="1800" dirty="0" smtClean="0">
              <a:latin typeface="+mj-lt"/>
            </a:endParaRPr>
          </a:p>
          <a:p>
            <a:pPr algn="l"/>
            <a:r>
              <a:rPr lang="en-US" altLang="ja-JP" sz="1800" dirty="0" smtClean="0">
                <a:latin typeface="+mj-lt"/>
              </a:rPr>
              <a:t>This is also a must read:</a:t>
            </a:r>
            <a:endParaRPr lang="ja-JP" altLang="en-US" sz="1800" dirty="0">
              <a:latin typeface="+mj-lt"/>
            </a:endParaRPr>
          </a:p>
          <a:p>
            <a:pPr algn="l"/>
            <a:r>
              <a:rPr lang="en-US" altLang="ja-JP" sz="1800" dirty="0" smtClean="0">
                <a:latin typeface="+mj-lt"/>
              </a:rPr>
              <a:t>https</a:t>
            </a:r>
            <a:r>
              <a:rPr lang="en-US" altLang="ja-JP" sz="1800" dirty="0">
                <a:latin typeface="+mj-lt"/>
              </a:rPr>
              <a:t>://docs.ansible.com/ansible/2.6/modules/maven_artifact_module.html#maven-artifact-module</a:t>
            </a:r>
          </a:p>
          <a:p>
            <a:pPr algn="l"/>
            <a:endParaRPr lang="ja-JP" altLang="en-US" sz="1800" dirty="0">
              <a:latin typeface="+mj-lt"/>
            </a:endParaRPr>
          </a:p>
        </p:txBody>
      </p:sp>
      <p:sp>
        <p:nvSpPr>
          <p:cNvPr id="9" name="正方形/長方形 8">
            <a:extLst>
              <a:ext uri="{FF2B5EF4-FFF2-40B4-BE49-F238E27FC236}">
                <a16:creationId xmlns="" xmlns:a16="http://schemas.microsoft.com/office/drawing/2014/main" id="{9B8EAA3B-8777-43E7-9A7C-EB659CE4F72B}"/>
              </a:ext>
            </a:extLst>
          </p:cNvPr>
          <p:cNvSpPr/>
          <p:nvPr/>
        </p:nvSpPr>
        <p:spPr bwMode="gray">
          <a:xfrm>
            <a:off x="477671" y="2835103"/>
            <a:ext cx="9126119" cy="449426"/>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Fujitsu Sans" panose="020B0404060202020204" pitchFamily="34" charset="0"/>
                <a:ea typeface="Meiryo UI" panose="020B0604030504040204" pitchFamily="50" charset="-128"/>
              </a:rPr>
              <a:t>Additional Information</a:t>
            </a:r>
            <a:endParaRPr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10" name="正方形/長方形 9">
            <a:extLst>
              <a:ext uri="{FF2B5EF4-FFF2-40B4-BE49-F238E27FC236}">
                <a16:creationId xmlns="" xmlns:a16="http://schemas.microsoft.com/office/drawing/2014/main" id="{150844AD-4FE2-4A52-A4A3-AA78CAEC4A85}"/>
              </a:ext>
            </a:extLst>
          </p:cNvPr>
          <p:cNvSpPr/>
          <p:nvPr/>
        </p:nvSpPr>
        <p:spPr bwMode="gray">
          <a:xfrm>
            <a:off x="156866" y="1393234"/>
            <a:ext cx="9446924" cy="1191038"/>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smtClean="0">
                <a:latin typeface="+mj-lt"/>
              </a:rPr>
              <a:t>Delivery template of DADock</a:t>
            </a:r>
          </a:p>
          <a:p>
            <a:pPr marL="285750" indent="-285750" algn="l">
              <a:buFont typeface="Arial" panose="020B0604020202020204" pitchFamily="34" charset="0"/>
              <a:buChar char="•"/>
            </a:pPr>
            <a:r>
              <a:rPr lang="en-US" altLang="ja-JP" sz="1800" dirty="0">
                <a:latin typeface="+mj-lt"/>
              </a:rPr>
              <a:t>http://dadockdelivery.dat.css.fujitsu.com/dadock/manual/ce/v2_1809/ja-reference-guide/#_javawebapplication%E3%81%A7%E3%81%AE%E3%83%87%E3%83%97%E3%83%AD%E3%82%A4%E6%89%8B%E9%A0%86</a:t>
            </a:r>
          </a:p>
        </p:txBody>
      </p:sp>
      <p:sp>
        <p:nvSpPr>
          <p:cNvPr id="11" name="正方形/長方形 10">
            <a:extLst>
              <a:ext uri="{FF2B5EF4-FFF2-40B4-BE49-F238E27FC236}">
                <a16:creationId xmlns="" xmlns:a16="http://schemas.microsoft.com/office/drawing/2014/main" id="{9B8EAA3B-8777-43E7-9A7C-EB659CE4F72B}"/>
              </a:ext>
            </a:extLst>
          </p:cNvPr>
          <p:cNvSpPr/>
          <p:nvPr/>
        </p:nvSpPr>
        <p:spPr bwMode="gray">
          <a:xfrm>
            <a:off x="156866" y="1066949"/>
            <a:ext cx="9446924" cy="325019"/>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Fujitsu Sans" panose="020B0404060202020204" pitchFamily="34" charset="0"/>
                <a:ea typeface="Meiryo UI" panose="020B0604030504040204" pitchFamily="50" charset="-128"/>
              </a:rPr>
              <a:t>Pattern 4: Integrating with GitLab/GitLab CI/Artifactory</a:t>
            </a:r>
            <a:endParaRPr lang="en-US" altLang="ja-JP" sz="2800" b="1" kern="0" dirty="0">
              <a:solidFill>
                <a:schemeClr val="bg1"/>
              </a:solidFill>
              <a:latin typeface="Fujitsu Sans" panose="020B0404060202020204" pitchFamily="34" charset="0"/>
              <a:ea typeface="Meiryo UI" panose="020B0604030504040204" pitchFamily="50" charset="-128"/>
            </a:endParaRPr>
          </a:p>
        </p:txBody>
      </p:sp>
      <p:sp>
        <p:nvSpPr>
          <p:cNvPr id="7" name="スライド番号プレースホルダー 6"/>
          <p:cNvSpPr>
            <a:spLocks noGrp="1"/>
          </p:cNvSpPr>
          <p:nvPr>
            <p:ph type="sldNum" sz="quarter" idx="10"/>
          </p:nvPr>
        </p:nvSpPr>
        <p:spPr/>
        <p:txBody>
          <a:bodyPr/>
          <a:lstStyle/>
          <a:p>
            <a:r>
              <a:rPr lang="en-US" altLang="ja-JP" smtClean="0"/>
              <a:t>PAGE    </a:t>
            </a:r>
            <a:fld id="{08DF107D-060D-43D3-997D-8A34C269D30F}" type="slidenum">
              <a:rPr lang="en-US" altLang="ja-JP" smtClean="0"/>
              <a:pPr/>
              <a:t>89</a:t>
            </a:fld>
            <a:endParaRPr lang="en-US" altLang="ja-JP" dirty="0"/>
          </a:p>
        </p:txBody>
      </p:sp>
    </p:spTree>
    <p:extLst>
      <p:ext uri="{BB962C8B-B14F-4D97-AF65-F5344CB8AC3E}">
        <p14:creationId xmlns:p14="http://schemas.microsoft.com/office/powerpoint/2010/main" val="322749922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Deploying Application</a:t>
            </a:r>
            <a:endParaRPr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Practice Edition</a:t>
            </a:r>
            <a:endParaRPr lang="ja-JP" altLang="en-US"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8" name="正方形/長方形 7">
            <a:extLst>
              <a:ext uri="{FF2B5EF4-FFF2-40B4-BE49-F238E27FC236}">
                <a16:creationId xmlns="" xmlns:a16="http://schemas.microsoft.com/office/drawing/2014/main" id="{150844AD-4FE2-4A52-A4A3-AA78CAEC4A85}"/>
              </a:ext>
            </a:extLst>
          </p:cNvPr>
          <p:cNvSpPr/>
          <p:nvPr/>
        </p:nvSpPr>
        <p:spPr bwMode="gray">
          <a:xfrm>
            <a:off x="156866" y="1864856"/>
            <a:ext cx="9446924" cy="1820040"/>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smtClean="0">
                <a:latin typeface="+mj-lt"/>
              </a:rPr>
              <a:t>When </a:t>
            </a:r>
            <a:r>
              <a:rPr lang="en-US" altLang="ja-JP" sz="1800" dirty="0">
                <a:latin typeface="+mj-lt"/>
              </a:rPr>
              <a:t>automating the deploy, it is important to take note how to handle the credentials (such as ID/PW of the OS, ID/PW/</a:t>
            </a:r>
            <a:r>
              <a:rPr lang="en-US" altLang="ja-JP" sz="1800" dirty="0" err="1">
                <a:latin typeface="+mj-lt"/>
              </a:rPr>
              <a:t>KeyPair</a:t>
            </a:r>
            <a:r>
              <a:rPr lang="en-US" altLang="ja-JP" sz="1800" dirty="0">
                <a:latin typeface="+mj-lt"/>
              </a:rPr>
              <a:t> of the Middleware) of </a:t>
            </a:r>
            <a:r>
              <a:rPr lang="en-US" altLang="ja-JP" sz="1800" dirty="0" smtClean="0">
                <a:latin typeface="+mj-lt"/>
              </a:rPr>
              <a:t>destination </a:t>
            </a:r>
            <a:r>
              <a:rPr lang="en-US" altLang="ja-JP" sz="1800" dirty="0">
                <a:latin typeface="+mj-lt"/>
              </a:rPr>
              <a:t>s</a:t>
            </a:r>
            <a:r>
              <a:rPr lang="en-US" altLang="ja-JP" sz="1800" dirty="0" smtClean="0">
                <a:latin typeface="+mj-lt"/>
              </a:rPr>
              <a:t>erver </a:t>
            </a:r>
            <a:r>
              <a:rPr lang="en-US" altLang="ja-JP" sz="1800" dirty="0">
                <a:latin typeface="+mj-lt"/>
              </a:rPr>
              <a:t>of </a:t>
            </a:r>
            <a:r>
              <a:rPr lang="en-US" altLang="ja-JP" sz="1800" dirty="0" smtClean="0">
                <a:latin typeface="+mj-lt"/>
              </a:rPr>
              <a:t>deployment. If the automated script gets included in the credential information, it can be seen by unintended/unauthorized personnel.</a:t>
            </a:r>
          </a:p>
          <a:p>
            <a:pPr algn="l"/>
            <a:r>
              <a:rPr lang="en-US" altLang="ja-JP" sz="1800" dirty="0" smtClean="0">
                <a:latin typeface="+mj-lt"/>
              </a:rPr>
              <a:t> </a:t>
            </a:r>
          </a:p>
          <a:p>
            <a:pPr algn="l"/>
            <a:r>
              <a:rPr lang="en-US" altLang="ja-JP" sz="1800" dirty="0" smtClean="0">
                <a:latin typeface="+mj-lt"/>
              </a:rPr>
              <a:t>In the DADock template, below are the processes in handling the above issue.</a:t>
            </a:r>
            <a:endParaRPr lang="ja-JP" altLang="en-US" sz="1800" dirty="0">
              <a:latin typeface="+mj-lt"/>
            </a:endParaRPr>
          </a:p>
        </p:txBody>
      </p:sp>
      <p:sp>
        <p:nvSpPr>
          <p:cNvPr id="11" name="正方形/長方形 10">
            <a:extLst>
              <a:ext uri="{FF2B5EF4-FFF2-40B4-BE49-F238E27FC236}">
                <a16:creationId xmlns="" xmlns:a16="http://schemas.microsoft.com/office/drawing/2014/main" id="{9B8EAA3B-8777-43E7-9A7C-EB659CE4F72B}"/>
              </a:ext>
            </a:extLst>
          </p:cNvPr>
          <p:cNvSpPr/>
          <p:nvPr/>
        </p:nvSpPr>
        <p:spPr bwMode="gray">
          <a:xfrm>
            <a:off x="156866" y="1066949"/>
            <a:ext cx="9446924" cy="825202"/>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800" b="1" kern="0" dirty="0" smtClean="0">
                <a:solidFill>
                  <a:schemeClr val="bg1"/>
                </a:solidFill>
                <a:latin typeface="Fujitsu Sans" panose="020B0404060202020204" pitchFamily="34" charset="0"/>
                <a:ea typeface="Meiryo UI" panose="020B0604030504040204" pitchFamily="50" charset="-128"/>
              </a:rPr>
              <a:t>Additional: Handling the Credentials of Destination Server of Deployment in GitLab/GitLab CI</a:t>
            </a:r>
            <a:endParaRPr lang="en-US" altLang="ja-JP" sz="1800" b="1" kern="0" dirty="0">
              <a:solidFill>
                <a:schemeClr val="bg1"/>
              </a:solidFill>
              <a:latin typeface="Fujitsu Sans" panose="020B0404060202020204" pitchFamily="34" charset="0"/>
              <a:ea typeface="Meiryo UI" panose="020B0604030504040204" pitchFamily="50" charset="-128"/>
            </a:endParaRPr>
          </a:p>
        </p:txBody>
      </p:sp>
      <p:sp>
        <p:nvSpPr>
          <p:cNvPr id="12" name="正方形/長方形 11">
            <a:extLst>
              <a:ext uri="{FF2B5EF4-FFF2-40B4-BE49-F238E27FC236}">
                <a16:creationId xmlns="" xmlns:a16="http://schemas.microsoft.com/office/drawing/2014/main" id="{150844AD-4FE2-4A52-A4A3-AA78CAEC4A85}"/>
              </a:ext>
            </a:extLst>
          </p:cNvPr>
          <p:cNvSpPr/>
          <p:nvPr/>
        </p:nvSpPr>
        <p:spPr bwMode="gray">
          <a:xfrm>
            <a:off x="477670" y="4223507"/>
            <a:ext cx="9126119" cy="2354714"/>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285750" indent="-285750" algn="l">
              <a:buFont typeface="Arial" panose="020B0604020202020204" pitchFamily="34" charset="0"/>
              <a:buChar char="•"/>
            </a:pPr>
            <a:r>
              <a:rPr lang="en-US" altLang="ja-JP" sz="1600" dirty="0" smtClean="0">
                <a:latin typeface="+mj-lt"/>
              </a:rPr>
              <a:t>development Repository</a:t>
            </a:r>
            <a:endParaRPr lang="ja-JP" altLang="en-US" sz="1600" dirty="0">
              <a:latin typeface="+mj-lt"/>
            </a:endParaRPr>
          </a:p>
          <a:p>
            <a:pPr marL="742950" lvl="1" indent="-285750" algn="l">
              <a:buFont typeface="Arial" panose="020B0604020202020204" pitchFamily="34" charset="0"/>
              <a:buChar char="•"/>
            </a:pPr>
            <a:r>
              <a:rPr lang="en-US" altLang="ja-JP" sz="1600" dirty="0" smtClean="0">
                <a:latin typeface="+mj-lt"/>
              </a:rPr>
              <a:t>Repository that only developers can access</a:t>
            </a:r>
            <a:endParaRPr lang="ja-JP" altLang="en-US" sz="1600" dirty="0">
              <a:latin typeface="+mj-lt"/>
            </a:endParaRPr>
          </a:p>
          <a:p>
            <a:pPr marL="742950" lvl="1" indent="-285750" algn="l">
              <a:buFont typeface="Arial" panose="020B0604020202020204" pitchFamily="34" charset="0"/>
              <a:buChar char="•"/>
            </a:pPr>
            <a:r>
              <a:rPr lang="en-US" altLang="ja-JP" sz="1600" dirty="0" smtClean="0">
                <a:latin typeface="+mj-lt"/>
              </a:rPr>
              <a:t>Stores the source code, binary under development</a:t>
            </a:r>
            <a:endParaRPr lang="ja-JP" altLang="en-US" sz="1600" dirty="0">
              <a:latin typeface="+mj-lt"/>
            </a:endParaRPr>
          </a:p>
          <a:p>
            <a:pPr marL="285750" indent="-285750" algn="l">
              <a:buFont typeface="Arial" panose="020B0604020202020204" pitchFamily="34" charset="0"/>
              <a:buChar char="•"/>
            </a:pPr>
            <a:r>
              <a:rPr lang="en-US" altLang="ja-JP" sz="1600" dirty="0" smtClean="0">
                <a:latin typeface="+mj-lt"/>
              </a:rPr>
              <a:t>delivery Repository</a:t>
            </a:r>
            <a:endParaRPr lang="ja-JP" altLang="en-US" sz="1600" dirty="0">
              <a:latin typeface="+mj-lt"/>
            </a:endParaRPr>
          </a:p>
          <a:p>
            <a:pPr marL="742950" lvl="1" indent="-285750" algn="l">
              <a:buFont typeface="Arial" panose="020B0604020202020204" pitchFamily="34" charset="0"/>
              <a:buChar char="•"/>
            </a:pPr>
            <a:r>
              <a:rPr lang="en-US" altLang="ja-JP" sz="1600" dirty="0" smtClean="0">
                <a:latin typeface="+mj-lt"/>
              </a:rPr>
              <a:t>Repository where access to the destination server of deployment is limited</a:t>
            </a:r>
            <a:endParaRPr lang="ja-JP" altLang="en-US" sz="1600" dirty="0">
              <a:latin typeface="+mj-lt"/>
            </a:endParaRPr>
          </a:p>
          <a:p>
            <a:pPr marL="742950" lvl="1" indent="-285750" algn="l">
              <a:buFont typeface="Arial" panose="020B0604020202020204" pitchFamily="34" charset="0"/>
              <a:buChar char="•"/>
            </a:pPr>
            <a:r>
              <a:rPr lang="en-US" altLang="ja-JP" sz="1600" dirty="0" smtClean="0">
                <a:latin typeface="+mj-lt"/>
              </a:rPr>
              <a:t>Stores Playbook for deploy</a:t>
            </a:r>
            <a:endParaRPr lang="ja-JP" altLang="en-US" sz="1600" dirty="0">
              <a:latin typeface="+mj-lt"/>
            </a:endParaRPr>
          </a:p>
          <a:p>
            <a:pPr marL="742950" lvl="1" indent="-285750" algn="l">
              <a:buFont typeface="Arial" panose="020B0604020202020204" pitchFamily="34" charset="0"/>
              <a:buChar char="•"/>
            </a:pPr>
            <a:r>
              <a:rPr lang="en-US" altLang="ja-JP" sz="1600" dirty="0" smtClean="0">
                <a:latin typeface="+mj-lt"/>
              </a:rPr>
              <a:t>At the deploy script, application is obtained from the above development repository and deploy is executed</a:t>
            </a:r>
            <a:endParaRPr lang="ja-JP" altLang="en-US" sz="1600" dirty="0">
              <a:latin typeface="+mj-lt"/>
            </a:endParaRPr>
          </a:p>
          <a:p>
            <a:pPr marL="742950" lvl="1" indent="-285750" algn="l">
              <a:buFont typeface="Arial" panose="020B0604020202020204" pitchFamily="34" charset="0"/>
              <a:buChar char="•"/>
            </a:pPr>
            <a:r>
              <a:rPr lang="en-US" altLang="ja-JP" sz="1600" dirty="0" smtClean="0">
                <a:latin typeface="+mj-lt"/>
              </a:rPr>
              <a:t>Credentials are not directly written in the script and passes on the following function.</a:t>
            </a:r>
            <a:endParaRPr lang="ja-JP" altLang="en-US" sz="1600" dirty="0">
              <a:latin typeface="+mj-lt"/>
            </a:endParaRPr>
          </a:p>
        </p:txBody>
      </p:sp>
      <p:sp>
        <p:nvSpPr>
          <p:cNvPr id="13" name="正方形/長方形 12">
            <a:extLst>
              <a:ext uri="{FF2B5EF4-FFF2-40B4-BE49-F238E27FC236}">
                <a16:creationId xmlns="" xmlns:a16="http://schemas.microsoft.com/office/drawing/2014/main" id="{9B8EAA3B-8777-43E7-9A7C-EB659CE4F72B}"/>
              </a:ext>
            </a:extLst>
          </p:cNvPr>
          <p:cNvSpPr/>
          <p:nvPr/>
        </p:nvSpPr>
        <p:spPr bwMode="gray">
          <a:xfrm>
            <a:off x="477670" y="3769500"/>
            <a:ext cx="9126119" cy="449426"/>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500" b="1" kern="0" dirty="0" smtClean="0">
                <a:solidFill>
                  <a:schemeClr val="bg1"/>
                </a:solidFill>
                <a:latin typeface="Fujitsu Sans" panose="020B0404060202020204" pitchFamily="34" charset="0"/>
                <a:ea typeface="Meiryo UI" panose="020B0604030504040204" pitchFamily="50" charset="-128"/>
              </a:rPr>
              <a:t>Partitioning the Repository that Manages/Executes the Development Repository and Auto-deploy Script</a:t>
            </a:r>
            <a:endParaRPr lang="ja-JP" altLang="en-US" sz="1500" b="1" kern="0" dirty="0">
              <a:solidFill>
                <a:schemeClr val="bg1"/>
              </a:solidFill>
              <a:latin typeface="Fujitsu Sans" panose="020B0404060202020204" pitchFamily="34" charset="0"/>
              <a:ea typeface="Meiryo UI" panose="020B0604030504040204" pitchFamily="50" charset="-128"/>
            </a:endParaRPr>
          </a:p>
        </p:txBody>
      </p:sp>
      <p:sp>
        <p:nvSpPr>
          <p:cNvPr id="7" name="スライド番号プレースホルダー 6"/>
          <p:cNvSpPr>
            <a:spLocks noGrp="1"/>
          </p:cNvSpPr>
          <p:nvPr>
            <p:ph type="sldNum" sz="quarter" idx="10"/>
          </p:nvPr>
        </p:nvSpPr>
        <p:spPr/>
        <p:txBody>
          <a:bodyPr/>
          <a:lstStyle/>
          <a:p>
            <a:r>
              <a:rPr lang="en-US" altLang="ja-JP" smtClean="0"/>
              <a:t>PAGE    </a:t>
            </a:r>
            <a:fld id="{08DF107D-060D-43D3-997D-8A34C269D30F}" type="slidenum">
              <a:rPr lang="en-US" altLang="ja-JP" smtClean="0"/>
              <a:pPr/>
              <a:t>90</a:t>
            </a:fld>
            <a:endParaRPr lang="en-US" altLang="ja-JP" dirty="0"/>
          </a:p>
        </p:txBody>
      </p:sp>
    </p:spTree>
    <p:extLst>
      <p:ext uri="{BB962C8B-B14F-4D97-AF65-F5344CB8AC3E}">
        <p14:creationId xmlns:p14="http://schemas.microsoft.com/office/powerpoint/2010/main" val="96184421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Deploying Application</a:t>
            </a:r>
            <a:endParaRPr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Practice Edition</a:t>
            </a:r>
            <a:endParaRPr lang="ja-JP" altLang="en-US"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12" name="正方形/長方形 11">
            <a:extLst>
              <a:ext uri="{FF2B5EF4-FFF2-40B4-BE49-F238E27FC236}">
                <a16:creationId xmlns="" xmlns:a16="http://schemas.microsoft.com/office/drawing/2014/main" id="{150844AD-4FE2-4A52-A4A3-AA78CAEC4A85}"/>
              </a:ext>
            </a:extLst>
          </p:cNvPr>
          <p:cNvSpPr/>
          <p:nvPr/>
        </p:nvSpPr>
        <p:spPr bwMode="gray">
          <a:xfrm>
            <a:off x="477669" y="1613370"/>
            <a:ext cx="9126119" cy="1389137"/>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600" dirty="0" smtClean="0">
                <a:latin typeface="+mj-lt"/>
              </a:rPr>
              <a:t>Function that keeps confidentiality to a “certain extent” and manages information passed on to the CI/CD pipeline.</a:t>
            </a:r>
            <a:endParaRPr lang="ja-JP" altLang="en-US" sz="1600" dirty="0">
              <a:latin typeface="+mj-lt"/>
            </a:endParaRPr>
          </a:p>
          <a:p>
            <a:pPr marL="285750" indent="-285750" algn="l">
              <a:buFont typeface="Arial" panose="020B0604020202020204" pitchFamily="34" charset="0"/>
              <a:buChar char="•"/>
            </a:pPr>
            <a:r>
              <a:rPr lang="en-US" altLang="ja-JP" sz="1600" dirty="0" smtClean="0">
                <a:latin typeface="+mj-lt"/>
              </a:rPr>
              <a:t>https</a:t>
            </a:r>
            <a:r>
              <a:rPr lang="en-US" altLang="ja-JP" sz="1600" dirty="0">
                <a:latin typeface="+mj-lt"/>
              </a:rPr>
              <a:t>://docs.gitlab.com/ee/ci/variables/README.html#protected-variables</a:t>
            </a:r>
          </a:p>
          <a:p>
            <a:pPr algn="l"/>
            <a:endParaRPr lang="en-US" altLang="ja-JP" sz="1600" dirty="0">
              <a:latin typeface="+mj-lt"/>
            </a:endParaRPr>
          </a:p>
        </p:txBody>
      </p:sp>
      <p:sp>
        <p:nvSpPr>
          <p:cNvPr id="13" name="正方形/長方形 12">
            <a:extLst>
              <a:ext uri="{FF2B5EF4-FFF2-40B4-BE49-F238E27FC236}">
                <a16:creationId xmlns="" xmlns:a16="http://schemas.microsoft.com/office/drawing/2014/main" id="{9B8EAA3B-8777-43E7-9A7C-EB659CE4F72B}"/>
              </a:ext>
            </a:extLst>
          </p:cNvPr>
          <p:cNvSpPr/>
          <p:nvPr/>
        </p:nvSpPr>
        <p:spPr bwMode="gray">
          <a:xfrm>
            <a:off x="477669" y="1159363"/>
            <a:ext cx="9126119" cy="449426"/>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smtClean="0">
                <a:solidFill>
                  <a:schemeClr val="bg1"/>
                </a:solidFill>
                <a:latin typeface="Fujitsu Sans" panose="020B0404060202020204" pitchFamily="34" charset="0"/>
                <a:ea typeface="Meiryo UI" panose="020B0604030504040204" pitchFamily="50" charset="-128"/>
              </a:rPr>
              <a:t>Protected Variables</a:t>
            </a:r>
            <a:r>
              <a:rPr lang="ja-JP" altLang="en-US" sz="2000" b="1" kern="0" dirty="0" smtClean="0">
                <a:solidFill>
                  <a:schemeClr val="bg1"/>
                </a:solidFill>
                <a:latin typeface="Fujitsu Sans" panose="020B0404060202020204" pitchFamily="34" charset="0"/>
                <a:ea typeface="Meiryo UI" panose="020B0604030504040204" pitchFamily="50" charset="-128"/>
              </a:rPr>
              <a:t> </a:t>
            </a:r>
            <a:r>
              <a:rPr lang="en-US" altLang="ja-JP" sz="2000" b="1" kern="0" dirty="0" smtClean="0">
                <a:solidFill>
                  <a:schemeClr val="bg1"/>
                </a:solidFill>
                <a:latin typeface="Fujitsu Sans" panose="020B0404060202020204" pitchFamily="34" charset="0"/>
                <a:ea typeface="Meiryo UI" panose="020B0604030504040204" pitchFamily="50" charset="-128"/>
              </a:rPr>
              <a:t>Function of GitLab</a:t>
            </a:r>
            <a:endParaRPr lang="ja-JP" altLang="en-US" sz="2000" b="1" kern="0" dirty="0">
              <a:solidFill>
                <a:schemeClr val="bg1"/>
              </a:solidFill>
              <a:latin typeface="Fujitsu Sans" panose="020B0404060202020204" pitchFamily="34" charset="0"/>
              <a:ea typeface="Meiryo UI" panose="020B0604030504040204" pitchFamily="50" charset="-128"/>
            </a:endParaRPr>
          </a:p>
        </p:txBody>
      </p:sp>
      <p:sp>
        <p:nvSpPr>
          <p:cNvPr id="9" name="角丸四角形吹き出し 8"/>
          <p:cNvSpPr/>
          <p:nvPr/>
        </p:nvSpPr>
        <p:spPr bwMode="gray">
          <a:xfrm>
            <a:off x="477669" y="3196504"/>
            <a:ext cx="9126119" cy="2615309"/>
          </a:xfrm>
          <a:prstGeom prst="wedgeRoundRectCallout">
            <a:avLst>
              <a:gd name="adj1" fmla="val -19622"/>
              <a:gd name="adj2" fmla="val 17672"/>
              <a:gd name="adj3" fmla="val 16667"/>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800" b="1" dirty="0" smtClean="0">
                <a:solidFill>
                  <a:schemeClr val="tx1"/>
                </a:solidFill>
                <a:latin typeface="+mj-lt"/>
              </a:rPr>
              <a:t>*Note</a:t>
            </a:r>
            <a:endParaRPr lang="ja-JP" altLang="en-US" sz="1800" b="1" dirty="0">
              <a:solidFill>
                <a:schemeClr val="tx1"/>
              </a:solidFill>
              <a:latin typeface="+mj-lt"/>
            </a:endParaRPr>
          </a:p>
          <a:p>
            <a:pPr algn="l"/>
            <a:endParaRPr lang="en-US" altLang="ja-JP" sz="1800" b="1" dirty="0">
              <a:solidFill>
                <a:schemeClr val="tx1"/>
              </a:solidFill>
              <a:latin typeface="+mj-lt"/>
            </a:endParaRPr>
          </a:p>
          <a:p>
            <a:pPr algn="l"/>
            <a:r>
              <a:rPr lang="en-US" altLang="ja-JP" sz="1800" b="1" dirty="0" smtClean="0">
                <a:solidFill>
                  <a:schemeClr val="tx1"/>
                </a:solidFill>
                <a:latin typeface="+mj-lt"/>
              </a:rPr>
              <a:t>Since above </a:t>
            </a:r>
            <a:r>
              <a:rPr lang="en-US" altLang="ja-JP" sz="1800" b="1" dirty="0">
                <a:solidFill>
                  <a:schemeClr val="tx1"/>
                </a:solidFill>
                <a:latin typeface="+mj-lt"/>
              </a:rPr>
              <a:t>v</a:t>
            </a:r>
            <a:r>
              <a:rPr lang="en-US" altLang="ja-JP" sz="1800" b="1" dirty="0" smtClean="0">
                <a:solidFill>
                  <a:schemeClr val="tx1"/>
                </a:solidFill>
                <a:latin typeface="+mj-lt"/>
              </a:rPr>
              <a:t>alues can be accessed, as long as you have an access to edit </a:t>
            </a:r>
            <a:r>
              <a:rPr lang="en-US" altLang="ja-JP" sz="1800" b="1" dirty="0">
                <a:solidFill>
                  <a:schemeClr val="tx1"/>
                </a:solidFill>
                <a:latin typeface="+mj-lt"/>
              </a:rPr>
              <a:t>.</a:t>
            </a:r>
            <a:r>
              <a:rPr lang="en-US" altLang="ja-JP" sz="1800" b="1" dirty="0" err="1" smtClean="0">
                <a:solidFill>
                  <a:schemeClr val="tx1"/>
                </a:solidFill>
                <a:latin typeface="+mj-lt"/>
              </a:rPr>
              <a:t>gitlab-ci.yml</a:t>
            </a:r>
            <a:r>
              <a:rPr lang="en-US" altLang="ja-JP" sz="1800" b="1" dirty="0" smtClean="0">
                <a:solidFill>
                  <a:schemeClr val="tx1"/>
                </a:solidFill>
                <a:latin typeface="+mj-lt"/>
              </a:rPr>
              <a:t>, </a:t>
            </a:r>
          </a:p>
          <a:p>
            <a:pPr algn="l"/>
            <a:r>
              <a:rPr lang="en-US" altLang="ja-JP" sz="1800" b="1" dirty="0" smtClean="0">
                <a:solidFill>
                  <a:schemeClr val="tx1"/>
                </a:solidFill>
                <a:latin typeface="+mj-lt"/>
              </a:rPr>
              <a:t>then above values can be displayed  to enable access of above value from CI/CD pipeline. </a:t>
            </a:r>
            <a:endParaRPr lang="ja-JP" altLang="en-US" sz="1800" b="1" dirty="0">
              <a:solidFill>
                <a:schemeClr val="tx1"/>
              </a:solidFill>
              <a:latin typeface="+mj-lt"/>
            </a:endParaRPr>
          </a:p>
          <a:p>
            <a:pPr algn="l"/>
            <a:r>
              <a:rPr lang="en-US" altLang="ja-JP" sz="1800" b="1" dirty="0" smtClean="0">
                <a:solidFill>
                  <a:schemeClr val="tx1"/>
                </a:solidFill>
                <a:latin typeface="+mj-lt"/>
              </a:rPr>
              <a:t>(forcibly, something like echo </a:t>
            </a:r>
            <a:r>
              <a:rPr lang="en-US" altLang="ja-JP" sz="1800" b="1" dirty="0">
                <a:solidFill>
                  <a:schemeClr val="tx1"/>
                </a:solidFill>
                <a:latin typeface="+mj-lt"/>
              </a:rPr>
              <a:t>$</a:t>
            </a:r>
            <a:r>
              <a:rPr lang="en-US" altLang="ja-JP" sz="1800" b="1" dirty="0" smtClean="0">
                <a:solidFill>
                  <a:schemeClr val="tx1"/>
                </a:solidFill>
                <a:latin typeface="+mj-lt"/>
              </a:rPr>
              <a:t>PASSWORD can be done)</a:t>
            </a:r>
            <a:endParaRPr lang="en-US" altLang="ja-JP" sz="1800" b="1" dirty="0">
              <a:solidFill>
                <a:schemeClr val="tx1"/>
              </a:solidFill>
              <a:latin typeface="+mj-lt"/>
            </a:endParaRPr>
          </a:p>
          <a:p>
            <a:pPr algn="l"/>
            <a:r>
              <a:rPr lang="en-US" altLang="ja-JP" sz="1800" b="1" dirty="0" smtClean="0">
                <a:solidFill>
                  <a:schemeClr val="tx1"/>
                </a:solidFill>
                <a:latin typeface="+mj-lt"/>
              </a:rPr>
              <a:t>Therefore,  there is a need to pay attention in having write access to </a:t>
            </a:r>
            <a:r>
              <a:rPr lang="ja-JP" altLang="en-US" sz="1800" b="1" dirty="0" smtClean="0">
                <a:solidFill>
                  <a:schemeClr val="tx1"/>
                </a:solidFill>
                <a:latin typeface="+mj-lt"/>
              </a:rPr>
              <a:t>↑ </a:t>
            </a:r>
            <a:r>
              <a:rPr lang="en-US" altLang="ja-JP" sz="1800" b="1" dirty="0" smtClean="0">
                <a:solidFill>
                  <a:schemeClr val="tx1"/>
                </a:solidFill>
                <a:latin typeface="+mj-lt"/>
              </a:rPr>
              <a:t>file.</a:t>
            </a:r>
            <a:endParaRPr lang="en-US" altLang="ja-JP" sz="1800" b="1" dirty="0">
              <a:solidFill>
                <a:schemeClr val="tx1"/>
              </a:solidFill>
              <a:latin typeface="+mj-lt"/>
            </a:endParaRPr>
          </a:p>
        </p:txBody>
      </p:sp>
      <p:sp>
        <p:nvSpPr>
          <p:cNvPr id="7" name="スライド番号プレースホルダー 6"/>
          <p:cNvSpPr>
            <a:spLocks noGrp="1"/>
          </p:cNvSpPr>
          <p:nvPr>
            <p:ph type="sldNum" sz="quarter" idx="10"/>
          </p:nvPr>
        </p:nvSpPr>
        <p:spPr/>
        <p:txBody>
          <a:bodyPr/>
          <a:lstStyle/>
          <a:p>
            <a:r>
              <a:rPr lang="en-US" altLang="ja-JP" smtClean="0"/>
              <a:t>PAGE    </a:t>
            </a:r>
            <a:fld id="{08DF107D-060D-43D3-997D-8A34C269D30F}" type="slidenum">
              <a:rPr lang="en-US" altLang="ja-JP" smtClean="0"/>
              <a:pPr/>
              <a:t>91</a:t>
            </a:fld>
            <a:endParaRPr lang="en-US" altLang="ja-JP" dirty="0"/>
          </a:p>
        </p:txBody>
      </p:sp>
    </p:spTree>
    <p:extLst>
      <p:ext uri="{BB962C8B-B14F-4D97-AF65-F5344CB8AC3E}">
        <p14:creationId xmlns:p14="http://schemas.microsoft.com/office/powerpoint/2010/main" val="125226259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Numerous Samples</a:t>
            </a:r>
            <a:endParaRPr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Practice Edition</a:t>
            </a:r>
            <a:endParaRPr lang="ja-JP" altLang="en-US"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8" name="正方形/長方形 7">
            <a:extLst>
              <a:ext uri="{FF2B5EF4-FFF2-40B4-BE49-F238E27FC236}">
                <a16:creationId xmlns="" xmlns:a16="http://schemas.microsoft.com/office/drawing/2014/main" id="{150844AD-4FE2-4A52-A4A3-AA78CAEC4A85}"/>
              </a:ext>
            </a:extLst>
          </p:cNvPr>
          <p:cNvSpPr/>
          <p:nvPr/>
        </p:nvSpPr>
        <p:spPr bwMode="gray">
          <a:xfrm>
            <a:off x="170935" y="1892152"/>
            <a:ext cx="9295364" cy="4631478"/>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endParaRPr lang="ja-JP" altLang="en-US" sz="1600" dirty="0">
              <a:latin typeface="+mj-lt"/>
            </a:endParaRPr>
          </a:p>
          <a:p>
            <a:pPr marL="285750" indent="-285750" algn="l">
              <a:buFont typeface="Arial" panose="020B0604020202020204" pitchFamily="34" charset="0"/>
              <a:buChar char="•"/>
            </a:pPr>
            <a:r>
              <a:rPr lang="en-US" altLang="ja-JP" sz="1600" dirty="0" smtClean="0">
                <a:latin typeface="+mj-lt"/>
              </a:rPr>
              <a:t>[Official] </a:t>
            </a:r>
            <a:r>
              <a:rPr lang="en-US" altLang="ja-JP" sz="1600" dirty="0" err="1" smtClean="0">
                <a:latin typeface="+mj-lt"/>
              </a:rPr>
              <a:t>scenario_guides</a:t>
            </a:r>
            <a:r>
              <a:rPr lang="en-US" altLang="ja-JP" sz="1600" dirty="0" smtClean="0">
                <a:latin typeface="+mj-lt"/>
              </a:rPr>
              <a:t> of Ansible</a:t>
            </a:r>
            <a:endParaRPr lang="en-US" altLang="ja-JP" sz="1600" dirty="0">
              <a:latin typeface="+mj-lt"/>
            </a:endParaRPr>
          </a:p>
          <a:p>
            <a:pPr marL="742950" lvl="1" indent="-285750" algn="l">
              <a:buFont typeface="Arial" panose="020B0604020202020204" pitchFamily="34" charset="0"/>
              <a:buChar char="•"/>
            </a:pPr>
            <a:r>
              <a:rPr lang="en-US" altLang="ja-JP" sz="1600" dirty="0" smtClean="0">
                <a:latin typeface="+mj-lt"/>
              </a:rPr>
              <a:t>Plenty of </a:t>
            </a:r>
            <a:r>
              <a:rPr lang="en-US" altLang="ja-JP" sz="1600" dirty="0" err="1" smtClean="0">
                <a:latin typeface="+mj-lt"/>
              </a:rPr>
              <a:t>BootStrapping</a:t>
            </a:r>
            <a:r>
              <a:rPr lang="en-US" altLang="ja-JP" sz="1600" dirty="0" smtClean="0">
                <a:latin typeface="+mj-lt"/>
              </a:rPr>
              <a:t> samples for different Cloud environments.</a:t>
            </a:r>
            <a:br>
              <a:rPr lang="en-US" altLang="ja-JP" sz="1600" dirty="0" smtClean="0">
                <a:latin typeface="+mj-lt"/>
              </a:rPr>
            </a:br>
            <a:r>
              <a:rPr lang="en-US" altLang="ja-JP" sz="1600" dirty="0" smtClean="0">
                <a:latin typeface="+mj-lt"/>
              </a:rPr>
              <a:t>https</a:t>
            </a:r>
            <a:r>
              <a:rPr lang="en-US" altLang="ja-JP" sz="1600" dirty="0">
                <a:latin typeface="+mj-lt"/>
              </a:rPr>
              <a:t>://docs.ansible.com/ansible/2.6/scenario_guides/</a:t>
            </a:r>
          </a:p>
          <a:p>
            <a:pPr marL="285750" indent="-285750" algn="l">
              <a:buFont typeface="Arial" panose="020B0604020202020204" pitchFamily="34" charset="0"/>
              <a:buChar char="•"/>
            </a:pPr>
            <a:r>
              <a:rPr lang="en-US" altLang="ja-JP" sz="1600" dirty="0" smtClean="0">
                <a:latin typeface="+mj-lt"/>
              </a:rPr>
              <a:t>[Official] example repository of </a:t>
            </a:r>
            <a:r>
              <a:rPr lang="en-US" altLang="ja-JP" sz="1600" dirty="0" err="1" smtClean="0">
                <a:latin typeface="+mj-lt"/>
              </a:rPr>
              <a:t>Ansible</a:t>
            </a:r>
            <a:r>
              <a:rPr lang="en-US" altLang="ja-JP" sz="1600" dirty="0" smtClean="0">
                <a:latin typeface="+mj-lt"/>
              </a:rPr>
              <a:t> (GitHub</a:t>
            </a:r>
            <a:r>
              <a:rPr lang="en-US" altLang="ja-JP" sz="1600" dirty="0">
                <a:latin typeface="+mj-lt"/>
              </a:rPr>
              <a:t>)</a:t>
            </a:r>
          </a:p>
          <a:p>
            <a:pPr marL="742950" lvl="1" indent="-285750" algn="l">
              <a:buFont typeface="Arial" panose="020B0604020202020204" pitchFamily="34" charset="0"/>
              <a:buChar char="•"/>
            </a:pPr>
            <a:r>
              <a:rPr lang="en-US" altLang="ja-JP" sz="1600" dirty="0" smtClean="0">
                <a:latin typeface="+mj-lt"/>
              </a:rPr>
              <a:t>Offers simple sample which includes up to orchestration.</a:t>
            </a:r>
          </a:p>
          <a:p>
            <a:pPr lvl="1" algn="l"/>
            <a:r>
              <a:rPr lang="en-US" altLang="ja-JP" sz="1600" dirty="0">
                <a:latin typeface="+mj-lt"/>
              </a:rPr>
              <a:t> </a:t>
            </a:r>
            <a:r>
              <a:rPr lang="en-US" altLang="ja-JP" sz="1600" dirty="0" smtClean="0">
                <a:latin typeface="+mj-lt"/>
              </a:rPr>
              <a:t>    https</a:t>
            </a:r>
            <a:r>
              <a:rPr lang="en-US" altLang="ja-JP" sz="1600" dirty="0">
                <a:latin typeface="+mj-lt"/>
              </a:rPr>
              <a:t>://github.com/ansible/ansible-examples</a:t>
            </a:r>
          </a:p>
          <a:p>
            <a:pPr marL="285750" indent="-285750" algn="l">
              <a:buFont typeface="Arial" panose="020B0604020202020204" pitchFamily="34" charset="0"/>
              <a:buChar char="•"/>
            </a:pPr>
            <a:r>
              <a:rPr lang="en-US" altLang="ja-JP" sz="1600" dirty="0" smtClean="0">
                <a:latin typeface="+mj-lt"/>
              </a:rPr>
              <a:t>[Community] </a:t>
            </a:r>
            <a:r>
              <a:rPr lang="en-US" altLang="ja-JP" sz="1600" dirty="0" err="1">
                <a:latin typeface="+mj-lt"/>
              </a:rPr>
              <a:t>Ansible</a:t>
            </a:r>
            <a:r>
              <a:rPr lang="en-US" altLang="ja-JP" sz="1600" dirty="0">
                <a:latin typeface="+mj-lt"/>
              </a:rPr>
              <a:t> Galaxy</a:t>
            </a:r>
          </a:p>
          <a:p>
            <a:pPr marL="742950" lvl="1" indent="-285750" algn="l">
              <a:buFont typeface="Arial" panose="020B0604020202020204" pitchFamily="34" charset="0"/>
              <a:buChar char="•"/>
            </a:pPr>
            <a:r>
              <a:rPr lang="en-US" altLang="ja-JP" sz="1600" dirty="0" smtClean="0">
                <a:latin typeface="+mj-lt"/>
              </a:rPr>
              <a:t>Environment which publicized created Playbooks of various people.</a:t>
            </a:r>
            <a:br>
              <a:rPr lang="en-US" altLang="ja-JP" sz="1600" dirty="0" smtClean="0">
                <a:latin typeface="+mj-lt"/>
              </a:rPr>
            </a:br>
            <a:r>
              <a:rPr lang="en-US" altLang="ja-JP" sz="1600" dirty="0" smtClean="0">
                <a:latin typeface="+mj-lt"/>
              </a:rPr>
              <a:t>However, this is not an official site. Handle at your own risk.</a:t>
            </a:r>
          </a:p>
          <a:p>
            <a:pPr lvl="1" algn="l"/>
            <a:r>
              <a:rPr lang="en-US" altLang="ja-JP" sz="1600" dirty="0">
                <a:latin typeface="+mj-lt"/>
              </a:rPr>
              <a:t> </a:t>
            </a:r>
            <a:r>
              <a:rPr lang="en-US" altLang="ja-JP" sz="1600" dirty="0" smtClean="0">
                <a:latin typeface="+mj-lt"/>
              </a:rPr>
              <a:t>    https</a:t>
            </a:r>
            <a:r>
              <a:rPr lang="en-US" altLang="ja-JP" sz="1600" dirty="0">
                <a:latin typeface="+mj-lt"/>
              </a:rPr>
              <a:t>://galaxy.ansible.com/</a:t>
            </a:r>
          </a:p>
          <a:p>
            <a:pPr marL="285750" indent="-285750" algn="l">
              <a:buFont typeface="Arial" panose="020B0604020202020204" pitchFamily="34" charset="0"/>
              <a:buChar char="•"/>
            </a:pPr>
            <a:r>
              <a:rPr lang="en-US" altLang="ja-JP" sz="1600" dirty="0" smtClean="0">
                <a:latin typeface="+mj-lt"/>
              </a:rPr>
              <a:t>[Fujitsu Internal Community] </a:t>
            </a:r>
            <a:r>
              <a:rPr lang="en-US" altLang="ja-JP" sz="1600" dirty="0" err="1" smtClean="0">
                <a:latin typeface="+mj-lt"/>
              </a:rPr>
              <a:t>KIaI</a:t>
            </a:r>
            <a:r>
              <a:rPr lang="ja-JP" altLang="en-US" sz="1600" dirty="0" smtClean="0">
                <a:latin typeface="+mj-lt"/>
              </a:rPr>
              <a:t> </a:t>
            </a:r>
            <a:r>
              <a:rPr lang="en-US" altLang="ja-JP" sz="1600" dirty="0" smtClean="0">
                <a:latin typeface="+mj-lt"/>
              </a:rPr>
              <a:t>Community</a:t>
            </a:r>
            <a:endParaRPr lang="ja-JP" altLang="en-US" sz="1600" dirty="0">
              <a:latin typeface="+mj-lt"/>
            </a:endParaRPr>
          </a:p>
          <a:p>
            <a:pPr marL="742950" lvl="1" indent="-285750" algn="l">
              <a:buFont typeface="Arial" panose="020B0604020202020204" pitchFamily="34" charset="0"/>
              <a:buChar char="•"/>
            </a:pPr>
            <a:r>
              <a:rPr lang="en-US" altLang="ja-JP" sz="1600" dirty="0" smtClean="0">
                <a:latin typeface="+mj-lt"/>
              </a:rPr>
              <a:t>Community that publishes internal assets of the </a:t>
            </a:r>
            <a:r>
              <a:rPr lang="en-US" altLang="ja-JP" sz="1600" dirty="0" err="1" smtClean="0">
                <a:latin typeface="+mj-lt"/>
              </a:rPr>
              <a:t>KIaI</a:t>
            </a:r>
            <a:r>
              <a:rPr lang="en-US" altLang="ja-JP" sz="1600" dirty="0" smtClean="0">
                <a:latin typeface="+mj-lt"/>
              </a:rPr>
              <a:t> Build tool to be mentioned later on  in the Wadatsumi community.</a:t>
            </a:r>
            <a:br>
              <a:rPr lang="en-US" altLang="ja-JP" sz="1600" dirty="0" smtClean="0">
                <a:latin typeface="+mj-lt"/>
              </a:rPr>
            </a:br>
            <a:r>
              <a:rPr lang="en-US" altLang="ja-JP" sz="1600" dirty="0" smtClean="0">
                <a:latin typeface="+mj-lt"/>
              </a:rPr>
              <a:t>Includes various Playbook implementations, so do check this out!</a:t>
            </a:r>
          </a:p>
          <a:p>
            <a:pPr lvl="1" algn="l"/>
            <a:r>
              <a:rPr lang="en-US" altLang="ja-JP" sz="1600" dirty="0">
                <a:latin typeface="+mj-lt"/>
              </a:rPr>
              <a:t> </a:t>
            </a:r>
            <a:r>
              <a:rPr lang="en-US" altLang="ja-JP" sz="1600" dirty="0" smtClean="0">
                <a:latin typeface="+mj-lt"/>
              </a:rPr>
              <a:t>    http</a:t>
            </a:r>
            <a:r>
              <a:rPr lang="en-US" altLang="ja-JP" sz="1600" dirty="0">
                <a:latin typeface="+mj-lt"/>
              </a:rPr>
              <a:t>://gitlab.wadatsumi.dat.css.fujitsu.com/build</a:t>
            </a:r>
          </a:p>
          <a:p>
            <a:pPr algn="l"/>
            <a:endParaRPr lang="en-US" altLang="ja-JP" sz="1600" dirty="0">
              <a:latin typeface="+mj-lt"/>
            </a:endParaRPr>
          </a:p>
          <a:p>
            <a:pPr algn="l"/>
            <a:r>
              <a:rPr lang="en-US" altLang="ja-JP" sz="1600" dirty="0" smtClean="0">
                <a:latin typeface="+mj-lt"/>
              </a:rPr>
              <a:t>Precisely what Infrastructure </a:t>
            </a:r>
            <a:r>
              <a:rPr lang="en-US" altLang="ja-JP" sz="1600" dirty="0">
                <a:latin typeface="+mj-lt"/>
              </a:rPr>
              <a:t>as </a:t>
            </a:r>
            <a:r>
              <a:rPr lang="en-US" altLang="ja-JP" sz="1600" dirty="0" smtClean="0">
                <a:latin typeface="+mj-lt"/>
              </a:rPr>
              <a:t>Code is!!</a:t>
            </a:r>
            <a:endParaRPr lang="ja-JP" altLang="en-US" sz="1600" dirty="0">
              <a:latin typeface="+mj-lt"/>
            </a:endParaRPr>
          </a:p>
        </p:txBody>
      </p:sp>
      <p:sp>
        <p:nvSpPr>
          <p:cNvPr id="11" name="角丸四角形吹き出し 10"/>
          <p:cNvSpPr/>
          <p:nvPr/>
        </p:nvSpPr>
        <p:spPr bwMode="gray">
          <a:xfrm>
            <a:off x="170935" y="979161"/>
            <a:ext cx="9295364" cy="872046"/>
          </a:xfrm>
          <a:prstGeom prst="wedgeRoundRectCallout">
            <a:avLst>
              <a:gd name="adj1" fmla="val -19622"/>
              <a:gd name="adj2" fmla="val 17672"/>
              <a:gd name="adj3" fmla="val 16667"/>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400" dirty="0" smtClean="0">
                <a:latin typeface="Fujitsu Sans" panose="020B0404060202020204" pitchFamily="34" charset="0"/>
                <a:ea typeface="Meiryo UI" panose="020B0604030504040204" pitchFamily="50" charset="-128"/>
              </a:rPr>
              <a:t>There are numerous samples available at Ansible.</a:t>
            </a:r>
            <a:endParaRPr lang="ja-JP" altLang="en-US" sz="2400" dirty="0">
              <a:latin typeface="Fujitsu Sans" panose="020B0404060202020204" pitchFamily="34" charset="0"/>
              <a:ea typeface="Meiryo UI" panose="020B0604030504040204" pitchFamily="50" charset="-128"/>
            </a:endParaRPr>
          </a:p>
          <a:p>
            <a:pPr algn="l"/>
            <a:r>
              <a:rPr lang="en-US" altLang="ja-JP" sz="2400" dirty="0" smtClean="0">
                <a:latin typeface="Fujitsu Sans" panose="020B0404060202020204" pitchFamily="34" charset="0"/>
                <a:ea typeface="Meiryo UI" panose="020B0604030504040204" pitchFamily="50" charset="-128"/>
              </a:rPr>
              <a:t>Feel free to refer on below.</a:t>
            </a:r>
            <a:endParaRPr lang="ja-JP" altLang="en-US" sz="2400" dirty="0">
              <a:latin typeface="Fujitsu Sans" panose="020B0404060202020204" pitchFamily="34" charset="0"/>
              <a:ea typeface="Meiryo UI" panose="020B0604030504040204" pitchFamily="50" charset="-128"/>
            </a:endParaRPr>
          </a:p>
        </p:txBody>
      </p:sp>
      <p:sp>
        <p:nvSpPr>
          <p:cNvPr id="7" name="スライド番号プレースホルダー 6"/>
          <p:cNvSpPr>
            <a:spLocks noGrp="1"/>
          </p:cNvSpPr>
          <p:nvPr>
            <p:ph type="sldNum" sz="quarter" idx="10"/>
          </p:nvPr>
        </p:nvSpPr>
        <p:spPr/>
        <p:txBody>
          <a:bodyPr/>
          <a:lstStyle/>
          <a:p>
            <a:r>
              <a:rPr lang="en-US" altLang="ja-JP" smtClean="0"/>
              <a:t>PAGE    </a:t>
            </a:r>
            <a:fld id="{08DF107D-060D-43D3-997D-8A34C269D30F}" type="slidenum">
              <a:rPr lang="en-US" altLang="ja-JP" smtClean="0"/>
              <a:pPr/>
              <a:t>92</a:t>
            </a:fld>
            <a:endParaRPr lang="en-US" altLang="ja-JP" dirty="0"/>
          </a:p>
        </p:txBody>
      </p:sp>
    </p:spTree>
    <p:extLst>
      <p:ext uri="{BB962C8B-B14F-4D97-AF65-F5344CB8AC3E}">
        <p14:creationId xmlns:p14="http://schemas.microsoft.com/office/powerpoint/2010/main" val="75877757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496274"/>
            <a:ext cx="4600575" cy="1536699"/>
          </a:xfrm>
        </p:spPr>
        <p:txBody>
          <a:bodyPr/>
          <a:lstStyle/>
          <a:p>
            <a:r>
              <a:rPr lang="en-US" altLang="ja-JP" sz="4400" b="1" dirty="0" smtClean="0"/>
              <a:t>Introduction </a:t>
            </a:r>
            <a:r>
              <a:rPr lang="en-US" altLang="ja-JP" sz="4400" b="1" dirty="0"/>
              <a:t>to Related Tools</a:t>
            </a:r>
            <a:endParaRPr lang="ja-JP" altLang="en-US" sz="4400" b="1" dirty="0"/>
          </a:p>
        </p:txBody>
      </p:sp>
      <p:sp>
        <p:nvSpPr>
          <p:cNvPr id="5" name="Freeform 2907">
            <a:extLst>
              <a:ext uri="{FF2B5EF4-FFF2-40B4-BE49-F238E27FC236}">
                <a16:creationId xmlns="" xmlns:a16="http://schemas.microsoft.com/office/drawing/2014/main"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
        <p:nvSpPr>
          <p:cNvPr id="6" name="テキスト ボックス 5">
            <a:extLst>
              <a:ext uri="{FF2B5EF4-FFF2-40B4-BE49-F238E27FC236}">
                <a16:creationId xmlns="" xmlns:a16="http://schemas.microsoft.com/office/drawing/2014/main" id="{6FEE3E88-E120-40D5-86F5-3ECBAA5EF8A5}"/>
              </a:ext>
            </a:extLst>
          </p:cNvPr>
          <p:cNvSpPr txBox="1"/>
          <p:nvPr/>
        </p:nvSpPr>
        <p:spPr>
          <a:xfrm>
            <a:off x="342900" y="4125231"/>
            <a:ext cx="4134271" cy="2585323"/>
          </a:xfrm>
          <a:prstGeom prst="rect">
            <a:avLst/>
          </a:prstGeom>
          <a:solidFill>
            <a:schemeClr val="bg1"/>
          </a:solidFill>
          <a:effectLst>
            <a:innerShdw blurRad="63500" dist="50800" dir="13500000">
              <a:prstClr val="black">
                <a:alpha val="50000"/>
              </a:prstClr>
            </a:innerShdw>
          </a:effectLst>
        </p:spPr>
        <p:txBody>
          <a:bodyPr wrap="square" rtlCol="0">
            <a:spAutoFit/>
          </a:bodyPr>
          <a:lstStyle/>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Auto-deployment: Definition</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Infrastructure as Code</a:t>
            </a:r>
          </a:p>
          <a:p>
            <a:pPr marL="342900" indent="-342900" algn="l">
              <a:buFont typeface="+mj-lt"/>
              <a:buAutoNum type="arabicPeriod"/>
            </a:pPr>
            <a:r>
              <a:rPr lang="en-US" altLang="ja-JP" sz="1800" dirty="0" err="1">
                <a:latin typeface="Fujitsu Sans" panose="020B0404060202020204" pitchFamily="34" charset="0"/>
                <a:ea typeface="Meiryo UI" panose="020B0604030504040204" pitchFamily="50" charset="-128"/>
                <a:cs typeface="Meiryo UI" panose="020B0604030504040204" pitchFamily="50" charset="-128"/>
              </a:rPr>
              <a:t>QuickStart</a:t>
            </a:r>
            <a:r>
              <a:rPr lang="en-US" altLang="ja-JP" sz="1800" dirty="0">
                <a:latin typeface="Fujitsu Sans" panose="020B0404060202020204" pitchFamily="34" charset="0"/>
                <a:ea typeface="Meiryo UI" panose="020B0604030504040204" pitchFamily="50" charset="-128"/>
                <a:cs typeface="Meiryo UI" panose="020B0604030504040204" pitchFamily="50" charset="-128"/>
              </a:rPr>
              <a:t> (Easy Installation Guide)</a:t>
            </a:r>
          </a:p>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Basic Edition: Classic Example</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Basics in Writing Various Files (Based on sample codes)</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800" dirty="0">
                <a:latin typeface="Fujitsu Sans" panose="020B0404060202020204" pitchFamily="34" charset="0"/>
                <a:ea typeface="Meiryo UI" panose="020B0604030504040204" pitchFamily="50" charset="-128"/>
                <a:cs typeface="Meiryo UI" panose="020B0604030504040204" pitchFamily="50" charset="-128"/>
              </a:rPr>
              <a:t>Practice Edition (Introducing Playbook Sample of each pattern)</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800" b="1" dirty="0">
                <a:latin typeface="Fujitsu Sans" panose="020B0404060202020204" pitchFamily="34" charset="0"/>
                <a:ea typeface="Meiryo UI" panose="020B0604030504040204" pitchFamily="50" charset="-128"/>
                <a:cs typeface="Meiryo UI" panose="020B0604030504040204" pitchFamily="50" charset="-128"/>
              </a:rPr>
              <a:t>Introduction to Related Tools</a:t>
            </a:r>
            <a:endParaRPr lang="ja-JP" altLang="en-US" sz="1800" b="1"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4" name="テキスト プレースホルダー 3"/>
          <p:cNvSpPr>
            <a:spLocks noGrp="1"/>
          </p:cNvSpPr>
          <p:nvPr>
            <p:ph type="body" sz="quarter" idx="11"/>
          </p:nvPr>
        </p:nvSpPr>
        <p:spPr/>
        <p:txBody>
          <a:bodyPr/>
          <a:lstStyle/>
          <a:p>
            <a:endParaRPr kumimoji="1" lang="ja-JP" altLang="en-US"/>
          </a:p>
        </p:txBody>
      </p:sp>
    </p:spTree>
    <p:extLst>
      <p:ext uri="{BB962C8B-B14F-4D97-AF65-F5344CB8AC3E}">
        <p14:creationId xmlns:p14="http://schemas.microsoft.com/office/powerpoint/2010/main" val="406796273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Ansible Tower(AWX)</a:t>
            </a:r>
          </a:p>
        </p:txBody>
      </p:sp>
      <p:sp>
        <p:nvSpPr>
          <p:cNvPr id="8" name="正方形/長方形 7">
            <a:extLst>
              <a:ext uri="{FF2B5EF4-FFF2-40B4-BE49-F238E27FC236}">
                <a16:creationId xmlns="" xmlns:a16="http://schemas.microsoft.com/office/drawing/2014/main" id="{150844AD-4FE2-4A52-A4A3-AA78CAEC4A85}"/>
              </a:ext>
            </a:extLst>
          </p:cNvPr>
          <p:cNvSpPr/>
          <p:nvPr/>
        </p:nvSpPr>
        <p:spPr bwMode="gray">
          <a:xfrm>
            <a:off x="170935" y="1023582"/>
            <a:ext cx="9295364" cy="5500048"/>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smtClean="0">
                <a:latin typeface="+mj-lt"/>
              </a:rPr>
              <a:t>The function scope at the Ansible core engine unit is only automating setup related operations. </a:t>
            </a:r>
            <a:endParaRPr lang="ja-JP" altLang="en-US" sz="1800" dirty="0">
              <a:latin typeface="+mj-lt"/>
            </a:endParaRPr>
          </a:p>
          <a:p>
            <a:pPr algn="l"/>
            <a:r>
              <a:rPr lang="en-US" altLang="ja-JP" sz="1800" dirty="0" smtClean="0">
                <a:latin typeface="+mj-lt"/>
              </a:rPr>
              <a:t>At the same time,  looking at the overall configuration management, the following tasks are also involved.</a:t>
            </a:r>
            <a:endParaRPr lang="ja-JP" altLang="en-US" sz="1800" dirty="0">
              <a:latin typeface="+mj-lt"/>
            </a:endParaRPr>
          </a:p>
          <a:p>
            <a:pPr marL="742950" lvl="1" indent="-285750" algn="l">
              <a:buFont typeface="Arial" panose="020B0604020202020204" pitchFamily="34" charset="0"/>
              <a:buChar char="•"/>
            </a:pPr>
            <a:r>
              <a:rPr lang="en-US" altLang="ja-JP" sz="1800" dirty="0" smtClean="0">
                <a:latin typeface="+mj-lt"/>
              </a:rPr>
              <a:t>Workflow of job execution (once approved, job can be initially executed)</a:t>
            </a:r>
            <a:endParaRPr lang="en-US" altLang="ja-JP" sz="1800" dirty="0">
              <a:latin typeface="+mj-lt"/>
            </a:endParaRPr>
          </a:p>
          <a:p>
            <a:pPr marL="742950" lvl="1" indent="-285750" algn="l">
              <a:buFont typeface="Arial" panose="020B0604020202020204" pitchFamily="34" charset="0"/>
              <a:buChar char="•"/>
            </a:pPr>
            <a:r>
              <a:rPr lang="en-US" altLang="ja-JP" sz="1800" dirty="0" smtClean="0">
                <a:latin typeface="+mj-lt"/>
              </a:rPr>
              <a:t>Tracing who or when the job was executed</a:t>
            </a:r>
            <a:endParaRPr lang="ja-JP" altLang="en-US" sz="1800" dirty="0">
              <a:latin typeface="+mj-lt"/>
            </a:endParaRPr>
          </a:p>
          <a:p>
            <a:pPr marL="742950" lvl="1" indent="-285750" algn="l">
              <a:buFont typeface="Arial" panose="020B0604020202020204" pitchFamily="34" charset="0"/>
              <a:buChar char="•"/>
            </a:pPr>
            <a:r>
              <a:rPr lang="en-US" altLang="ja-JP" sz="1800" dirty="0" smtClean="0">
                <a:latin typeface="+mj-lt"/>
              </a:rPr>
              <a:t>Scheduling of the job execution</a:t>
            </a:r>
            <a:endParaRPr lang="ja-JP" altLang="en-US" sz="1800" dirty="0">
              <a:latin typeface="+mj-lt"/>
            </a:endParaRPr>
          </a:p>
          <a:p>
            <a:pPr marL="742950" lvl="1" indent="-285750" algn="l">
              <a:buFont typeface="Arial" panose="020B0604020202020204" pitchFamily="34" charset="0"/>
              <a:buChar char="•"/>
            </a:pPr>
            <a:r>
              <a:rPr lang="en-US" altLang="ja-JP" sz="1800" dirty="0" smtClean="0">
                <a:latin typeface="+mj-lt"/>
              </a:rPr>
              <a:t>Managing and tracing of overall inventory</a:t>
            </a:r>
          </a:p>
          <a:p>
            <a:pPr lvl="1" algn="l"/>
            <a:endParaRPr lang="ja-JP" altLang="en-US" sz="1800" dirty="0">
              <a:latin typeface="+mj-lt"/>
            </a:endParaRPr>
          </a:p>
          <a:p>
            <a:pPr algn="l"/>
            <a:r>
              <a:rPr lang="en-US" altLang="ja-JP" sz="1800" dirty="0" smtClean="0">
                <a:latin typeface="+mj-lt"/>
              </a:rPr>
              <a:t>The tool that covers these tasks is Ansible Tower(free version: AWX).</a:t>
            </a:r>
            <a:endParaRPr lang="ja-JP" altLang="en-US" sz="1800" dirty="0">
              <a:latin typeface="+mj-lt"/>
            </a:endParaRPr>
          </a:p>
          <a:p>
            <a:pPr algn="l"/>
            <a:r>
              <a:rPr lang="en-US" altLang="ja-JP" sz="1800" dirty="0" smtClean="0">
                <a:latin typeface="+mj-lt"/>
              </a:rPr>
              <a:t>https</a:t>
            </a:r>
            <a:r>
              <a:rPr lang="en-US" altLang="ja-JP" sz="1800" dirty="0">
                <a:latin typeface="+mj-lt"/>
              </a:rPr>
              <a:t>://www.ansible.com/products/tower</a:t>
            </a:r>
          </a:p>
          <a:p>
            <a:pPr algn="l"/>
            <a:endParaRPr lang="en-US" altLang="ja-JP" sz="1800" dirty="0">
              <a:latin typeface="+mj-lt"/>
            </a:endParaRPr>
          </a:p>
          <a:p>
            <a:pPr algn="l"/>
            <a:r>
              <a:rPr lang="en-US" altLang="ja-JP" sz="1800" dirty="0" smtClean="0">
                <a:latin typeface="+mj-lt"/>
              </a:rPr>
              <a:t>Below are advertisement statements:</a:t>
            </a:r>
            <a:endParaRPr lang="ja-JP" altLang="en-US" sz="1800" dirty="0">
              <a:latin typeface="+mj-lt"/>
            </a:endParaRPr>
          </a:p>
          <a:p>
            <a:pPr marL="742950" lvl="1" indent="-285750" algn="l">
              <a:buFont typeface="Arial" panose="020B0604020202020204" pitchFamily="34" charset="0"/>
              <a:buChar char="•"/>
            </a:pPr>
            <a:r>
              <a:rPr lang="en-US" altLang="ja-JP" sz="1800" dirty="0" smtClean="0">
                <a:latin typeface="+mj-lt"/>
              </a:rPr>
              <a:t>YOUR </a:t>
            </a:r>
            <a:r>
              <a:rPr lang="en-US" altLang="ja-JP" sz="1800" dirty="0">
                <a:latin typeface="+mj-lt"/>
              </a:rPr>
              <a:t>ANSIBLE DASHBOARD</a:t>
            </a:r>
          </a:p>
          <a:p>
            <a:pPr marL="742950" lvl="1" indent="-285750" algn="l">
              <a:buFont typeface="Arial" panose="020B0604020202020204" pitchFamily="34" charset="0"/>
              <a:buChar char="•"/>
            </a:pPr>
            <a:r>
              <a:rPr lang="en-US" altLang="ja-JP" sz="1800" dirty="0" smtClean="0">
                <a:latin typeface="+mj-lt"/>
              </a:rPr>
              <a:t>REAL-TIME </a:t>
            </a:r>
            <a:r>
              <a:rPr lang="en-US" altLang="ja-JP" sz="1800" dirty="0">
                <a:latin typeface="+mj-lt"/>
              </a:rPr>
              <a:t>JOB STATUS UPDATES</a:t>
            </a:r>
          </a:p>
          <a:p>
            <a:pPr marL="742950" lvl="1" indent="-285750" algn="l">
              <a:buFont typeface="Arial" panose="020B0604020202020204" pitchFamily="34" charset="0"/>
              <a:buChar char="•"/>
            </a:pPr>
            <a:r>
              <a:rPr lang="en-US" altLang="ja-JP" sz="1800" dirty="0" smtClean="0">
                <a:latin typeface="+mj-lt"/>
              </a:rPr>
              <a:t>MULTI-PLAYBOOK </a:t>
            </a:r>
            <a:r>
              <a:rPr lang="en-US" altLang="ja-JP" sz="1800" dirty="0">
                <a:latin typeface="+mj-lt"/>
              </a:rPr>
              <a:t>WORKFLOWS</a:t>
            </a:r>
          </a:p>
          <a:p>
            <a:pPr marL="742950" lvl="1" indent="-285750" algn="l">
              <a:buFont typeface="Arial" panose="020B0604020202020204" pitchFamily="34" charset="0"/>
              <a:buChar char="•"/>
            </a:pPr>
            <a:r>
              <a:rPr lang="en-US" altLang="ja-JP" sz="1800" dirty="0" smtClean="0">
                <a:latin typeface="+mj-lt"/>
              </a:rPr>
              <a:t>WHO </a:t>
            </a:r>
            <a:r>
              <a:rPr lang="en-US" altLang="ja-JP" sz="1800" dirty="0">
                <a:latin typeface="+mj-lt"/>
              </a:rPr>
              <a:t>RAN WHAT JOB WHEN</a:t>
            </a:r>
          </a:p>
          <a:p>
            <a:pPr marL="742950" lvl="1" indent="-285750" algn="l">
              <a:buFont typeface="Arial" panose="020B0604020202020204" pitchFamily="34" charset="0"/>
              <a:buChar char="•"/>
            </a:pPr>
            <a:r>
              <a:rPr lang="en-US" altLang="ja-JP" sz="1800" dirty="0" smtClean="0">
                <a:latin typeface="+mj-lt"/>
              </a:rPr>
              <a:t>SCALE </a:t>
            </a:r>
            <a:r>
              <a:rPr lang="en-US" altLang="ja-JP" sz="1800" dirty="0">
                <a:latin typeface="+mj-lt"/>
              </a:rPr>
              <a:t>CAPACITY WITH TOWER CLUSTERS</a:t>
            </a:r>
          </a:p>
          <a:p>
            <a:pPr marL="742950" lvl="1" indent="-285750" algn="l">
              <a:buFont typeface="Arial" panose="020B0604020202020204" pitchFamily="34" charset="0"/>
              <a:buChar char="•"/>
            </a:pPr>
            <a:r>
              <a:rPr lang="en-US" altLang="ja-JP" sz="1800" dirty="0" smtClean="0">
                <a:latin typeface="+mj-lt"/>
              </a:rPr>
              <a:t>INTEGRATED </a:t>
            </a:r>
            <a:r>
              <a:rPr lang="en-US" altLang="ja-JP" sz="1800" dirty="0">
                <a:latin typeface="+mj-lt"/>
              </a:rPr>
              <a:t>NOTIFICATIONS</a:t>
            </a:r>
          </a:p>
          <a:p>
            <a:pPr marL="742950" lvl="1" indent="-285750" algn="l">
              <a:buFont typeface="Arial" panose="020B0604020202020204" pitchFamily="34" charset="0"/>
              <a:buChar char="•"/>
            </a:pPr>
            <a:r>
              <a:rPr lang="en-US" altLang="ja-JP" sz="1800" dirty="0" smtClean="0">
                <a:latin typeface="+mj-lt"/>
              </a:rPr>
              <a:t>SCHEDULE </a:t>
            </a:r>
            <a:r>
              <a:rPr lang="en-US" altLang="ja-JP" sz="1800" dirty="0">
                <a:latin typeface="+mj-lt"/>
              </a:rPr>
              <a:t>ANSIBLE JOBS</a:t>
            </a:r>
          </a:p>
          <a:p>
            <a:pPr marL="742950" lvl="1" indent="-285750" algn="l">
              <a:buFont typeface="Arial" panose="020B0604020202020204" pitchFamily="34" charset="0"/>
              <a:buChar char="•"/>
            </a:pPr>
            <a:r>
              <a:rPr lang="en-US" altLang="ja-JP" sz="1800" dirty="0" smtClean="0">
                <a:latin typeface="+mj-lt"/>
              </a:rPr>
              <a:t>MANAGE </a:t>
            </a:r>
            <a:r>
              <a:rPr lang="en-US" altLang="ja-JP" sz="1800" dirty="0">
                <a:latin typeface="+mj-lt"/>
              </a:rPr>
              <a:t>AND TRACK YOUR ENTIRE INVENTORY</a:t>
            </a:r>
          </a:p>
        </p:txBody>
      </p:sp>
      <p:sp>
        <p:nvSpPr>
          <p:cNvPr id="6"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PH" altLang="ja-JP" sz="1800" dirty="0">
                <a:latin typeface="Fujitsu Sans" panose="020B0404060202020204" pitchFamily="34" charset="0"/>
                <a:ea typeface="Roboto Black" panose="02000000000000000000" pitchFamily="2" charset="0"/>
                <a:cs typeface="Calibri" panose="020F0502020204030204" pitchFamily="34" charset="0"/>
              </a:rPr>
              <a:t>Introduction to Related Tools</a:t>
            </a:r>
          </a:p>
        </p:txBody>
      </p:sp>
      <p:sp>
        <p:nvSpPr>
          <p:cNvPr id="9" name="スライド番号プレースホルダー 8"/>
          <p:cNvSpPr>
            <a:spLocks noGrp="1"/>
          </p:cNvSpPr>
          <p:nvPr>
            <p:ph type="sldNum" sz="quarter" idx="10"/>
          </p:nvPr>
        </p:nvSpPr>
        <p:spPr/>
        <p:txBody>
          <a:bodyPr/>
          <a:lstStyle/>
          <a:p>
            <a:r>
              <a:rPr lang="en-US" altLang="ja-JP" smtClean="0"/>
              <a:t>PAGE    </a:t>
            </a:r>
            <a:fld id="{08DF107D-060D-43D3-997D-8A34C269D30F}" type="slidenum">
              <a:rPr lang="en-US" altLang="ja-JP" smtClean="0"/>
              <a:pPr/>
              <a:t>94</a:t>
            </a:fld>
            <a:endParaRPr lang="en-US" altLang="ja-JP" dirty="0"/>
          </a:p>
        </p:txBody>
      </p:sp>
    </p:spTree>
    <p:extLst>
      <p:ext uri="{BB962C8B-B14F-4D97-AF65-F5344CB8AC3E}">
        <p14:creationId xmlns:p14="http://schemas.microsoft.com/office/powerpoint/2010/main" val="247407685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Ansible Runner</a:t>
            </a:r>
          </a:p>
        </p:txBody>
      </p:sp>
      <p:sp>
        <p:nvSpPr>
          <p:cNvPr id="8" name="正方形/長方形 7">
            <a:extLst>
              <a:ext uri="{FF2B5EF4-FFF2-40B4-BE49-F238E27FC236}">
                <a16:creationId xmlns="" xmlns:a16="http://schemas.microsoft.com/office/drawing/2014/main" id="{150844AD-4FE2-4A52-A4A3-AA78CAEC4A85}"/>
              </a:ext>
            </a:extLst>
          </p:cNvPr>
          <p:cNvSpPr/>
          <p:nvPr/>
        </p:nvSpPr>
        <p:spPr bwMode="gray">
          <a:xfrm>
            <a:off x="170935" y="1023582"/>
            <a:ext cx="9295364" cy="2750024"/>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smtClean="0">
                <a:latin typeface="+mj-lt"/>
              </a:rPr>
              <a:t>Implementation which collects execution environments of Ansible for incorporating to the CI/CD tools of GitLab CI, Jenkins.</a:t>
            </a:r>
            <a:endParaRPr lang="ja-JP" altLang="nb-NO" sz="1800" dirty="0">
              <a:latin typeface="+mj-lt"/>
            </a:endParaRPr>
          </a:p>
          <a:p>
            <a:pPr algn="l"/>
            <a:endParaRPr lang="ja-JP" altLang="nb-NO" sz="1800" dirty="0">
              <a:latin typeface="+mj-lt"/>
            </a:endParaRPr>
          </a:p>
          <a:p>
            <a:pPr algn="l"/>
            <a:r>
              <a:rPr lang="nb-NO" altLang="ja-JP" sz="1800" dirty="0" smtClean="0">
                <a:latin typeface="+mj-lt"/>
              </a:rPr>
              <a:t>Also support execution, among others from Docker container.</a:t>
            </a:r>
          </a:p>
          <a:p>
            <a:pPr algn="l"/>
            <a:endParaRPr lang="ja-JP" altLang="nb-NO" sz="1800" dirty="0">
              <a:latin typeface="+mj-lt"/>
            </a:endParaRPr>
          </a:p>
          <a:p>
            <a:pPr algn="l"/>
            <a:r>
              <a:rPr lang="en-US" altLang="ja-JP" sz="1800" dirty="0" smtClean="0">
                <a:latin typeface="+mj-lt"/>
              </a:rPr>
              <a:t>Caution is needed as this is a new function. And should be observed closely.</a:t>
            </a:r>
            <a:endParaRPr lang="ja-JP" altLang="nb-NO" sz="1800" dirty="0">
              <a:latin typeface="+mj-lt"/>
            </a:endParaRPr>
          </a:p>
          <a:p>
            <a:pPr algn="l"/>
            <a:endParaRPr lang="ja-JP" altLang="nb-NO" sz="1800" dirty="0">
              <a:latin typeface="+mj-lt"/>
            </a:endParaRPr>
          </a:p>
          <a:p>
            <a:pPr algn="l"/>
            <a:r>
              <a:rPr lang="nb-NO" altLang="ja-JP" sz="1800" dirty="0">
                <a:latin typeface="+mj-lt"/>
              </a:rPr>
              <a:t>https://ansible-runner.readthedocs.io/en/latest/</a:t>
            </a:r>
            <a:endParaRPr lang="en-US" altLang="ja-JP" sz="1800" dirty="0">
              <a:latin typeface="+mj-lt"/>
            </a:endParaRPr>
          </a:p>
        </p:txBody>
      </p:sp>
      <p:sp>
        <p:nvSpPr>
          <p:cNvPr id="6"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PH" altLang="ja-JP" sz="1800" dirty="0">
                <a:latin typeface="Fujitsu Sans" panose="020B0404060202020204" pitchFamily="34" charset="0"/>
                <a:ea typeface="Roboto Black" panose="02000000000000000000" pitchFamily="2" charset="0"/>
                <a:cs typeface="Calibri" panose="020F0502020204030204" pitchFamily="34" charset="0"/>
              </a:rPr>
              <a:t>Introduction to Related Tools</a:t>
            </a:r>
          </a:p>
        </p:txBody>
      </p:sp>
      <p:sp>
        <p:nvSpPr>
          <p:cNvPr id="9" name="スライド番号プレースホルダー 8"/>
          <p:cNvSpPr>
            <a:spLocks noGrp="1"/>
          </p:cNvSpPr>
          <p:nvPr>
            <p:ph type="sldNum" sz="quarter" idx="10"/>
          </p:nvPr>
        </p:nvSpPr>
        <p:spPr/>
        <p:txBody>
          <a:bodyPr/>
          <a:lstStyle/>
          <a:p>
            <a:r>
              <a:rPr lang="en-US" altLang="ja-JP" smtClean="0"/>
              <a:t>PAGE    </a:t>
            </a:r>
            <a:fld id="{08DF107D-060D-43D3-997D-8A34C269D30F}" type="slidenum">
              <a:rPr lang="en-US" altLang="ja-JP" smtClean="0"/>
              <a:pPr/>
              <a:t>95</a:t>
            </a:fld>
            <a:endParaRPr lang="en-US" altLang="ja-JP" dirty="0"/>
          </a:p>
        </p:txBody>
      </p:sp>
    </p:spTree>
    <p:extLst>
      <p:ext uri="{BB962C8B-B14F-4D97-AF65-F5344CB8AC3E}">
        <p14:creationId xmlns:p14="http://schemas.microsoft.com/office/powerpoint/2010/main" val="298114438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latin typeface="+mj-lt"/>
              </a:rPr>
              <a:t>KIaI</a:t>
            </a:r>
            <a:endParaRPr lang="en-US" altLang="ja-JP" dirty="0">
              <a:latin typeface="+mj-lt"/>
            </a:endParaRPr>
          </a:p>
        </p:txBody>
      </p:sp>
      <p:sp>
        <p:nvSpPr>
          <p:cNvPr id="8" name="正方形/長方形 7">
            <a:extLst>
              <a:ext uri="{FF2B5EF4-FFF2-40B4-BE49-F238E27FC236}">
                <a16:creationId xmlns="" xmlns:a16="http://schemas.microsoft.com/office/drawing/2014/main" id="{150844AD-4FE2-4A52-A4A3-AA78CAEC4A85}"/>
              </a:ext>
            </a:extLst>
          </p:cNvPr>
          <p:cNvSpPr/>
          <p:nvPr/>
        </p:nvSpPr>
        <p:spPr bwMode="gray">
          <a:xfrm>
            <a:off x="170935" y="1023582"/>
            <a:ext cx="9295364" cy="5500048"/>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endParaRPr lang="en-US" altLang="ja-JP" sz="1800" dirty="0">
              <a:latin typeface="+mj-lt"/>
            </a:endParaRPr>
          </a:p>
        </p:txBody>
      </p:sp>
      <p:grpSp>
        <p:nvGrpSpPr>
          <p:cNvPr id="7" name="グループ化 82"/>
          <p:cNvGrpSpPr>
            <a:grpSpLocks/>
          </p:cNvGrpSpPr>
          <p:nvPr/>
        </p:nvGrpSpPr>
        <p:grpSpPr bwMode="auto">
          <a:xfrm>
            <a:off x="2679106" y="1864687"/>
            <a:ext cx="3848617" cy="3605100"/>
            <a:chOff x="6297613" y="2417129"/>
            <a:chExt cx="2339975" cy="1960898"/>
          </a:xfrm>
        </p:grpSpPr>
        <p:sp>
          <p:nvSpPr>
            <p:cNvPr id="9" name="正方形/長方形 8"/>
            <p:cNvSpPr/>
            <p:nvPr/>
          </p:nvSpPr>
          <p:spPr bwMode="gray">
            <a:xfrm>
              <a:off x="6297613" y="2480965"/>
              <a:ext cx="2339975" cy="1897062"/>
            </a:xfrm>
            <a:prstGeom prst="rect">
              <a:avLst/>
            </a:prstGeom>
            <a:solidFill>
              <a:srgbClr val="FFFFFF"/>
            </a:solidFill>
            <a:ln w="9525" cap="flat" cmpd="sng" algn="ctr">
              <a:solidFill>
                <a:srgbClr val="87867E"/>
              </a:solidFill>
              <a:prstDash val="solid"/>
              <a:round/>
              <a:headEnd type="none" w="med" len="med"/>
              <a:tailEnd type="none" w="med" len="med"/>
            </a:ln>
            <a:effectLst>
              <a:outerShdw blurRad="50800" dist="25400" dir="2700000" algn="tl" rotWithShape="0">
                <a:prstClr val="black">
                  <a:alpha val="32000"/>
                </a:prstClr>
              </a:outerShdw>
            </a:effectLst>
            <a:extLst/>
          </p:spPr>
          <p:txBody>
            <a:bodyPr wrap="none" lIns="180000" tIns="288000"/>
            <a:lstStyle/>
            <a:p>
              <a:pPr marL="285750" indent="-285750" algn="l">
                <a:buClr>
                  <a:schemeClr val="tx1">
                    <a:lumMod val="50000"/>
                    <a:lumOff val="50000"/>
                  </a:schemeClr>
                </a:buClr>
                <a:buFont typeface="Wingdings" pitchFamily="2" charset="2"/>
                <a:buChar char="n"/>
                <a:defRPr/>
              </a:pPr>
              <a:endParaRPr lang="en-US" altLang="ja-JP" sz="1600" dirty="0">
                <a:latin typeface="+mj-lt"/>
                <a:ea typeface="Meiryo UI" pitchFamily="50" charset="-128"/>
                <a:cs typeface="Meiryo UI" pitchFamily="50" charset="-128"/>
              </a:endParaRPr>
            </a:p>
          </p:txBody>
        </p:sp>
        <p:sp>
          <p:nvSpPr>
            <p:cNvPr id="10" name="テキスト ボックス 9"/>
            <p:cNvSpPr txBox="1"/>
            <p:nvPr/>
          </p:nvSpPr>
          <p:spPr bwMode="gray">
            <a:xfrm>
              <a:off x="6297613" y="2417129"/>
              <a:ext cx="2339975" cy="323810"/>
            </a:xfrm>
            <a:prstGeom prst="rect">
              <a:avLst/>
            </a:prstGeom>
            <a:solidFill>
              <a:srgbClr val="A30B1A"/>
            </a:solidFill>
            <a:ln>
              <a:solidFill>
                <a:srgbClr val="A30B1A"/>
              </a:solidFill>
            </a:ln>
            <a:effectLst>
              <a:outerShdw blurRad="50800" dist="25400" dir="2700000" algn="tl" rotWithShape="0">
                <a:prstClr val="black">
                  <a:alpha val="32000"/>
                </a:prstClr>
              </a:outerShdw>
            </a:effectLst>
          </p:spPr>
          <p:txBody>
            <a:bodyPr wrap="none"/>
            <a:lstStyle>
              <a:defPPr>
                <a:defRPr lang="ja-JP"/>
              </a:defPPr>
              <a:lvl1pPr>
                <a:defRPr sz="2600">
                  <a:solidFill>
                    <a:srgbClr val="FFFFFF"/>
                  </a:solidFill>
                  <a:latin typeface="Fujitsu Sans Medium" pitchFamily="34" charset="0"/>
                </a:defRPr>
              </a:lvl1pPr>
            </a:lstStyle>
            <a:p>
              <a:pPr algn="ctr"/>
              <a:r>
                <a:rPr lang="en-US" altLang="ja-JP" sz="2000" b="1" dirty="0" err="1" smtClean="0">
                  <a:solidFill>
                    <a:schemeClr val="bg1"/>
                  </a:solidFill>
                  <a:latin typeface="+mj-lt"/>
                  <a:ea typeface="Meiryo UI" panose="020B0604030504040204" pitchFamily="50" charset="-128"/>
                  <a:cs typeface="Meiryo UI" panose="020B0604030504040204" pitchFamily="50" charset="-128"/>
                </a:rPr>
                <a:t>KIaI</a:t>
              </a:r>
              <a:r>
                <a:rPr lang="en-US" altLang="ja-JP" sz="2000" b="1" dirty="0" smtClean="0">
                  <a:solidFill>
                    <a:schemeClr val="bg1"/>
                  </a:solidFill>
                  <a:latin typeface="+mj-lt"/>
                  <a:ea typeface="Meiryo UI" panose="020B0604030504040204" pitchFamily="50" charset="-128"/>
                  <a:cs typeface="Meiryo UI" panose="020B0604030504040204" pitchFamily="50" charset="-128"/>
                </a:rPr>
                <a:t> Tool Build</a:t>
              </a:r>
              <a:endParaRPr lang="ja-JP" altLang="en-US" sz="2000" b="1" dirty="0">
                <a:solidFill>
                  <a:schemeClr val="bg1"/>
                </a:solidFill>
                <a:latin typeface="+mj-lt"/>
                <a:ea typeface="Meiryo UI" panose="020B0604030504040204" pitchFamily="50" charset="-128"/>
                <a:cs typeface="Meiryo UI" panose="020B0604030504040204" pitchFamily="50" charset="-128"/>
              </a:endParaRPr>
            </a:p>
          </p:txBody>
        </p:sp>
      </p:grpSp>
      <p:sp>
        <p:nvSpPr>
          <p:cNvPr id="11" name="角丸四角形 10"/>
          <p:cNvSpPr/>
          <p:nvPr/>
        </p:nvSpPr>
        <p:spPr bwMode="gray">
          <a:xfrm>
            <a:off x="6741036" y="1991757"/>
            <a:ext cx="2288036" cy="3478030"/>
          </a:xfrm>
          <a:prstGeom prst="roundRect">
            <a:avLst>
              <a:gd name="adj" fmla="val 3947"/>
            </a:avLst>
          </a:prstGeom>
          <a:solidFill>
            <a:srgbClr val="CCFFCC"/>
          </a:solidFill>
          <a:ln w="12700" cap="flat" cmpd="sng" algn="ctr">
            <a:solidFill>
              <a:schemeClr val="bg1">
                <a:lumMod val="75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endParaRPr lang="ja-JP" altLang="en-US" smtClean="0">
              <a:solidFill>
                <a:srgbClr val="000000"/>
              </a:solidFill>
              <a:latin typeface="+mj-lt"/>
              <a:ea typeface="Meiryo UI" panose="020B0604030504040204" pitchFamily="50" charset="-128"/>
              <a:cs typeface="Meiryo UI" panose="020B0604030504040204" pitchFamily="50" charset="-128"/>
            </a:endParaRPr>
          </a:p>
        </p:txBody>
      </p:sp>
      <p:sp>
        <p:nvSpPr>
          <p:cNvPr id="12" name="テキスト ボックス 11"/>
          <p:cNvSpPr txBox="1"/>
          <p:nvPr/>
        </p:nvSpPr>
        <p:spPr>
          <a:xfrm>
            <a:off x="564145" y="6100632"/>
            <a:ext cx="6018173"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sz="1600" dirty="0">
                <a:solidFill>
                  <a:srgbClr val="000000"/>
                </a:solidFill>
                <a:latin typeface="Fujitsu Sans" panose="020B0404060202020204" pitchFamily="34" charset="0"/>
                <a:ea typeface="ＭＳ Ｐゴシック" pitchFamily="50" charset="-128"/>
              </a:rPr>
              <a:t>Windows PC, Linux </a:t>
            </a:r>
            <a:r>
              <a:rPr lang="en-US" altLang="ja-JP" sz="1600" dirty="0">
                <a:latin typeface="Fujitsu Sans" panose="020B0404060202020204" pitchFamily="34" charset="0"/>
                <a:ea typeface="ＭＳ Ｐゴシック" pitchFamily="50" charset="-128"/>
              </a:rPr>
              <a:t>S</a:t>
            </a:r>
            <a:r>
              <a:rPr lang="en-US" altLang="ja-JP" sz="1600" dirty="0">
                <a:solidFill>
                  <a:srgbClr val="000000"/>
                </a:solidFill>
                <a:latin typeface="Fujitsu Sans" panose="020B0404060202020204" pitchFamily="34" charset="0"/>
                <a:ea typeface="ＭＳ Ｐゴシック" pitchFamily="50" charset="-128"/>
              </a:rPr>
              <a:t>erver</a:t>
            </a:r>
            <a:r>
              <a:rPr lang="en-US" altLang="ja-JP" sz="1600" dirty="0">
                <a:latin typeface="Fujitsu Sans" panose="020B0404060202020204" pitchFamily="34" charset="0"/>
                <a:ea typeface="ＭＳ Ｐゴシック" pitchFamily="50" charset="-128"/>
              </a:rPr>
              <a:t>s, etc.</a:t>
            </a:r>
            <a:endParaRPr lang="ja-JP" altLang="en-US" sz="1600" dirty="0">
              <a:solidFill>
                <a:srgbClr val="000000"/>
              </a:solidFill>
              <a:latin typeface="Fujitsu Sans" panose="020B0404060202020204" pitchFamily="34" charset="0"/>
              <a:ea typeface="ＭＳ Ｐゴシック" pitchFamily="50" charset="-128"/>
            </a:endParaRPr>
          </a:p>
        </p:txBody>
      </p:sp>
      <p:sp>
        <p:nvSpPr>
          <p:cNvPr id="13" name="テキスト ボックス 12"/>
          <p:cNvSpPr txBox="1"/>
          <p:nvPr/>
        </p:nvSpPr>
        <p:spPr>
          <a:xfrm>
            <a:off x="6726333" y="6085170"/>
            <a:ext cx="2335067" cy="354016"/>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r>
              <a:rPr lang="en-US" altLang="ja-JP" sz="1600" dirty="0">
                <a:solidFill>
                  <a:srgbClr val="000000"/>
                </a:solidFill>
                <a:latin typeface="Fujitsu Sans" panose="020B0404060202020204" pitchFamily="34" charset="0"/>
                <a:ea typeface="ＭＳ Ｐゴシック" pitchFamily="50" charset="-128"/>
              </a:rPr>
              <a:t>On-premise/Cloud</a:t>
            </a:r>
            <a:endParaRPr lang="ja-JP" altLang="en-US" sz="1600" dirty="0">
              <a:solidFill>
                <a:srgbClr val="000000"/>
              </a:solidFill>
              <a:latin typeface="Fujitsu Sans" panose="020B0404060202020204" pitchFamily="34" charset="0"/>
              <a:ea typeface="ＭＳ Ｐゴシック" pitchFamily="50" charset="-128"/>
            </a:endParaRPr>
          </a:p>
        </p:txBody>
      </p:sp>
      <p:sp>
        <p:nvSpPr>
          <p:cNvPr id="14" name="テキスト ボックス 13"/>
          <p:cNvSpPr txBox="1"/>
          <p:nvPr/>
        </p:nvSpPr>
        <p:spPr bwMode="gray">
          <a:xfrm>
            <a:off x="2733879" y="2311536"/>
            <a:ext cx="1453414" cy="276999"/>
          </a:xfrm>
          <a:prstGeom prst="rect">
            <a:avLst/>
          </a:prstGeom>
          <a:solidFill>
            <a:srgbClr val="D2E8FA"/>
          </a:solidFill>
          <a:ln>
            <a:solidFill>
              <a:srgbClr val="105D9C"/>
            </a:solidFill>
          </a:ln>
        </p:spPr>
        <p:style>
          <a:lnRef idx="1">
            <a:schemeClr val="accent5"/>
          </a:lnRef>
          <a:fillRef idx="2">
            <a:schemeClr val="accent5"/>
          </a:fillRef>
          <a:effectRef idx="1">
            <a:schemeClr val="accent5"/>
          </a:effectRef>
          <a:fontRef idx="minor">
            <a:schemeClr val="dk1"/>
          </a:fontRef>
        </p:style>
        <p:txBody>
          <a:bodyPr wrap="square" rtlCol="0" anchor="ctr">
            <a:spAutoFit/>
          </a:bodyPr>
          <a:lstStyle/>
          <a:p>
            <a:r>
              <a:rPr lang="en-US" altLang="ja-JP" sz="1200" dirty="0">
                <a:solidFill>
                  <a:srgbClr val="000000"/>
                </a:solidFill>
                <a:latin typeface="Fujitsu Sans" panose="020B0404060202020204" pitchFamily="34" charset="0"/>
                <a:ea typeface="ＭＳ Ｐゴシック" pitchFamily="50" charset="-128"/>
              </a:rPr>
              <a:t>Parameter Settings</a:t>
            </a:r>
          </a:p>
        </p:txBody>
      </p:sp>
      <p:sp>
        <p:nvSpPr>
          <p:cNvPr id="15" name="メモ 14"/>
          <p:cNvSpPr/>
          <p:nvPr/>
        </p:nvSpPr>
        <p:spPr bwMode="auto">
          <a:xfrm>
            <a:off x="564145" y="2582724"/>
            <a:ext cx="1292152" cy="571311"/>
          </a:xfrm>
          <a:prstGeom prst="foldedCorner">
            <a:avLst/>
          </a:prstGeom>
          <a:solidFill>
            <a:srgbClr val="92D050"/>
          </a:solidFill>
          <a:ln w="9525" cap="flat" cmpd="sng" algn="ctr">
            <a:solidFill>
              <a:schemeClr val="tx1">
                <a:lumMod val="50000"/>
                <a:lumOff val="50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r>
              <a:rPr lang="en-US" altLang="ja-JP" sz="1000" dirty="0">
                <a:latin typeface="Fujitsu Sans" panose="020B0404060202020204" pitchFamily="34" charset="0"/>
              </a:rPr>
              <a:t>Environment </a:t>
            </a:r>
            <a:endParaRPr lang="en-US" altLang="ja-JP" sz="1000" dirty="0" smtClean="0">
              <a:latin typeface="Fujitsu Sans" panose="020B0404060202020204" pitchFamily="34" charset="0"/>
            </a:endParaRPr>
          </a:p>
          <a:p>
            <a:r>
              <a:rPr lang="en-US" altLang="ja-JP" sz="1000" dirty="0" smtClean="0">
                <a:latin typeface="Fujitsu Sans" panose="020B0404060202020204" pitchFamily="34" charset="0"/>
              </a:rPr>
              <a:t>Specifications</a:t>
            </a:r>
            <a:endParaRPr lang="en-US" altLang="ja-JP" sz="1000" dirty="0">
              <a:latin typeface="Fujitsu Sans" panose="020B0404060202020204" pitchFamily="34" charset="0"/>
            </a:endParaRPr>
          </a:p>
          <a:p>
            <a:r>
              <a:rPr lang="en-US" altLang="ja-JP" sz="1000" dirty="0">
                <a:latin typeface="Fujitsu Sans" panose="020B0404060202020204" pitchFamily="34" charset="0"/>
              </a:rPr>
              <a:t>(Design Sheet)</a:t>
            </a:r>
          </a:p>
        </p:txBody>
      </p:sp>
      <p:sp>
        <p:nvSpPr>
          <p:cNvPr id="16" name="メモ 15"/>
          <p:cNvSpPr/>
          <p:nvPr/>
        </p:nvSpPr>
        <p:spPr bwMode="auto">
          <a:xfrm>
            <a:off x="1916173" y="5280266"/>
            <a:ext cx="728185" cy="305795"/>
          </a:xfrm>
          <a:prstGeom prst="foldedCorner">
            <a:avLst/>
          </a:prstGeom>
          <a:solidFill>
            <a:schemeClr val="bg1"/>
          </a:solidFill>
          <a:ln w="9525" cap="flat" cmpd="sng" algn="ctr">
            <a:solidFill>
              <a:schemeClr val="tx1">
                <a:lumMod val="50000"/>
                <a:lumOff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ja-JP" sz="1400" dirty="0" smtClean="0">
                <a:solidFill>
                  <a:srgbClr val="000000"/>
                </a:solidFill>
                <a:latin typeface="+mj-lt"/>
                <a:ea typeface="Meiryo UI" panose="020B0604030504040204" pitchFamily="50" charset="-128"/>
                <a:cs typeface="Meiryo UI" panose="020B0604030504040204" pitchFamily="50" charset="-128"/>
              </a:rPr>
              <a:t>Test Log</a:t>
            </a:r>
            <a:endParaRPr lang="ja-JP" altLang="en-US" sz="1400" dirty="0" smtClean="0">
              <a:solidFill>
                <a:srgbClr val="000000"/>
              </a:solidFill>
              <a:latin typeface="+mj-lt"/>
              <a:ea typeface="Meiryo UI" panose="020B0604030504040204" pitchFamily="50" charset="-128"/>
              <a:cs typeface="Meiryo UI" panose="020B0604030504040204" pitchFamily="50" charset="-128"/>
            </a:endParaRPr>
          </a:p>
        </p:txBody>
      </p:sp>
      <p:sp>
        <p:nvSpPr>
          <p:cNvPr id="17" name="メモ 16"/>
          <p:cNvSpPr/>
          <p:nvPr/>
        </p:nvSpPr>
        <p:spPr bwMode="auto">
          <a:xfrm>
            <a:off x="564145" y="4925156"/>
            <a:ext cx="1292152" cy="508008"/>
          </a:xfrm>
          <a:prstGeom prst="foldedCorner">
            <a:avLst/>
          </a:prstGeom>
          <a:solidFill>
            <a:srgbClr val="92D050"/>
          </a:solidFill>
          <a:ln w="9525" cap="flat" cmpd="sng" algn="ctr">
            <a:solidFill>
              <a:schemeClr val="tx1">
                <a:lumMod val="50000"/>
                <a:lumOff val="50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r>
              <a:rPr lang="en-US" altLang="ja-JP" sz="1200" dirty="0" smtClean="0">
                <a:latin typeface="Fujitsu Sans" panose="020B0404060202020204" pitchFamily="34" charset="0"/>
              </a:rPr>
              <a:t>Test </a:t>
            </a:r>
            <a:r>
              <a:rPr lang="en-US" altLang="ja-JP" sz="1200" dirty="0">
                <a:latin typeface="Fujitsu Sans" panose="020B0404060202020204" pitchFamily="34" charset="0"/>
              </a:rPr>
              <a:t>Specifications</a:t>
            </a:r>
          </a:p>
          <a:p>
            <a:r>
              <a:rPr lang="en-US" altLang="ja-JP" sz="1200" dirty="0">
                <a:latin typeface="Fujitsu Sans" panose="020B0404060202020204" pitchFamily="34" charset="0"/>
              </a:rPr>
              <a:t>Cumulative Report</a:t>
            </a:r>
          </a:p>
          <a:p>
            <a:endParaRPr lang="en-US" altLang="ja-JP" sz="1200" dirty="0">
              <a:latin typeface="Fujitsu Sans" panose="020B0404060202020204" pitchFamily="34" charset="0"/>
            </a:endParaRPr>
          </a:p>
        </p:txBody>
      </p:sp>
      <p:pic>
        <p:nvPicPr>
          <p:cNvPr id="18" name="図 17" descr="画面の領域"/>
          <p:cNvPicPr>
            <a:picLocks noChangeAspect="1"/>
          </p:cNvPicPr>
          <p:nvPr/>
        </p:nvPicPr>
        <p:blipFill>
          <a:blip r:embed="rId3">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088492" y="4234421"/>
            <a:ext cx="1338262" cy="1100829"/>
          </a:xfrm>
          <a:prstGeom prst="rect">
            <a:avLst/>
          </a:prstGeom>
        </p:spPr>
      </p:pic>
      <p:pic>
        <p:nvPicPr>
          <p:cNvPr id="19" name="コンテンツ プレースホルダー 6" descr="画面の領域"/>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gray">
          <a:xfrm>
            <a:off x="7524819" y="3211252"/>
            <a:ext cx="945203" cy="772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コンテンツ プレースホルダー 6" descr="画面の領域"/>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gray">
          <a:xfrm>
            <a:off x="7086373" y="2387733"/>
            <a:ext cx="1260940" cy="590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カギ線コネクタ 235"/>
          <p:cNvCxnSpPr/>
          <p:nvPr/>
        </p:nvCxnSpPr>
        <p:spPr bwMode="auto">
          <a:xfrm flipH="1">
            <a:off x="1871000" y="3991974"/>
            <a:ext cx="4870036" cy="0"/>
          </a:xfrm>
          <a:prstGeom prst="straightConnector1">
            <a:avLst/>
          </a:prstGeom>
          <a:ln>
            <a:headEnd type="none" w="lg" len="lg"/>
            <a:tailEnd type="triangle" w="lg" len="lg"/>
          </a:ln>
          <a:extLst/>
        </p:spPr>
        <p:style>
          <a:lnRef idx="2">
            <a:schemeClr val="dk1"/>
          </a:lnRef>
          <a:fillRef idx="0">
            <a:schemeClr val="dk1"/>
          </a:fillRef>
          <a:effectRef idx="1">
            <a:schemeClr val="dk1"/>
          </a:effectRef>
          <a:fontRef idx="minor">
            <a:schemeClr val="tx1"/>
          </a:fontRef>
        </p:style>
      </p:cxnSp>
      <p:sp>
        <p:nvSpPr>
          <p:cNvPr id="22" name="テキスト ボックス 21"/>
          <p:cNvSpPr txBox="1"/>
          <p:nvPr/>
        </p:nvSpPr>
        <p:spPr bwMode="gray">
          <a:xfrm>
            <a:off x="2789916" y="3629489"/>
            <a:ext cx="1341340" cy="430887"/>
          </a:xfrm>
          <a:prstGeom prst="rect">
            <a:avLst/>
          </a:prstGeom>
          <a:solidFill>
            <a:srgbClr val="D2E8FA"/>
          </a:solidFill>
          <a:ln>
            <a:solidFill>
              <a:srgbClr val="105D9C"/>
            </a:solidFill>
          </a:ln>
        </p:spPr>
        <p:style>
          <a:lnRef idx="1">
            <a:schemeClr val="accent5"/>
          </a:lnRef>
          <a:fillRef idx="2">
            <a:schemeClr val="accent5"/>
          </a:fillRef>
          <a:effectRef idx="1">
            <a:schemeClr val="accent5"/>
          </a:effectRef>
          <a:fontRef idx="minor">
            <a:schemeClr val="dk1"/>
          </a:fontRef>
        </p:style>
        <p:txBody>
          <a:bodyPr wrap="square" rtlCol="0" anchor="ctr">
            <a:spAutoFit/>
          </a:bodyPr>
          <a:lstStyle/>
          <a:p>
            <a:r>
              <a:rPr lang="en-US" altLang="ja-JP" sz="1050" dirty="0">
                <a:solidFill>
                  <a:srgbClr val="000000"/>
                </a:solidFill>
                <a:latin typeface="Fujitsu Sans" panose="020B0404060202020204" pitchFamily="34" charset="0"/>
                <a:ea typeface="ＭＳ Ｐゴシック" pitchFamily="50" charset="-128"/>
              </a:rPr>
              <a:t>Extracting Set Values</a:t>
            </a:r>
          </a:p>
        </p:txBody>
      </p:sp>
      <p:cxnSp>
        <p:nvCxnSpPr>
          <p:cNvPr id="23" name="カギ線コネクタ 235"/>
          <p:cNvCxnSpPr/>
          <p:nvPr/>
        </p:nvCxnSpPr>
        <p:spPr bwMode="auto">
          <a:xfrm flipH="1" flipV="1">
            <a:off x="1856297" y="5204510"/>
            <a:ext cx="4870036" cy="6300"/>
          </a:xfrm>
          <a:prstGeom prst="straightConnector1">
            <a:avLst/>
          </a:prstGeom>
          <a:ln>
            <a:headEnd type="none" w="med" len="med"/>
            <a:tailEnd type="triangle"/>
          </a:ln>
          <a:extLst/>
        </p:spPr>
        <p:style>
          <a:lnRef idx="2">
            <a:schemeClr val="dk1"/>
          </a:lnRef>
          <a:fillRef idx="0">
            <a:schemeClr val="dk1"/>
          </a:fillRef>
          <a:effectRef idx="1">
            <a:schemeClr val="dk1"/>
          </a:effectRef>
          <a:fontRef idx="minor">
            <a:schemeClr val="tx1"/>
          </a:fontRef>
        </p:style>
      </p:cxnSp>
      <p:sp>
        <p:nvSpPr>
          <p:cNvPr id="24" name="テキスト ボックス 23"/>
          <p:cNvSpPr txBox="1"/>
          <p:nvPr/>
        </p:nvSpPr>
        <p:spPr bwMode="gray">
          <a:xfrm>
            <a:off x="2783309" y="4799752"/>
            <a:ext cx="1341340" cy="430887"/>
          </a:xfrm>
          <a:prstGeom prst="rect">
            <a:avLst/>
          </a:prstGeom>
          <a:solidFill>
            <a:srgbClr val="D2E8FA"/>
          </a:solidFill>
          <a:ln>
            <a:solidFill>
              <a:srgbClr val="105D9C"/>
            </a:solidFill>
          </a:ln>
        </p:spPr>
        <p:style>
          <a:lnRef idx="1">
            <a:schemeClr val="accent5"/>
          </a:lnRef>
          <a:fillRef idx="2">
            <a:schemeClr val="accent5"/>
          </a:fillRef>
          <a:effectRef idx="1">
            <a:schemeClr val="accent5"/>
          </a:effectRef>
          <a:fontRef idx="minor">
            <a:schemeClr val="dk1"/>
          </a:fontRef>
        </p:style>
        <p:txBody>
          <a:bodyPr wrap="square" rtlCol="0" anchor="ctr">
            <a:spAutoFit/>
          </a:bodyPr>
          <a:lstStyle/>
          <a:p>
            <a:r>
              <a:rPr lang="en-US" altLang="ja-JP" sz="1050" dirty="0">
                <a:solidFill>
                  <a:srgbClr val="000000"/>
                </a:solidFill>
                <a:latin typeface="Fujitsu Sans" panose="020B0404060202020204" pitchFamily="34" charset="0"/>
                <a:ea typeface="ＭＳ Ｐゴシック" pitchFamily="50" charset="-128"/>
              </a:rPr>
              <a:t>Confirming Set Values</a:t>
            </a:r>
          </a:p>
        </p:txBody>
      </p:sp>
      <p:sp>
        <p:nvSpPr>
          <p:cNvPr id="25" name="正方形/長方形 24"/>
          <p:cNvSpPr/>
          <p:nvPr/>
        </p:nvSpPr>
        <p:spPr bwMode="gray">
          <a:xfrm>
            <a:off x="7343168" y="4584712"/>
            <a:ext cx="779834" cy="477181"/>
          </a:xfrm>
          <a:prstGeom prst="rect">
            <a:avLst/>
          </a:prstGeom>
          <a:solidFill>
            <a:schemeClr val="bg1">
              <a:lumMod val="85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72000" tIns="36000" rIns="72000" bIns="36000" numCol="1" rtlCol="0" anchor="b" anchorCtr="0" compatLnSpc="1">
            <a:prstTxWarp prst="textNoShape">
              <a:avLst/>
            </a:prstTxWarp>
          </a:bodyPr>
          <a:lstStyle/>
          <a:p>
            <a:pPr>
              <a:defRPr/>
            </a:pPr>
            <a:endParaRPr kumimoji="0" lang="ja-JP" altLang="en-US" sz="1100" kern="0" dirty="0">
              <a:solidFill>
                <a:sysClr val="windowText" lastClr="000000"/>
              </a:solidFill>
              <a:latin typeface="+mj-lt"/>
              <a:cs typeface="Meiryo UI" panose="020B0604030504040204" pitchFamily="50" charset="-128"/>
            </a:endParaRPr>
          </a:p>
        </p:txBody>
      </p:sp>
      <p:cxnSp>
        <p:nvCxnSpPr>
          <p:cNvPr id="26" name="直線コネクタ 25"/>
          <p:cNvCxnSpPr/>
          <p:nvPr/>
        </p:nvCxnSpPr>
        <p:spPr bwMode="gray">
          <a:xfrm>
            <a:off x="7383510" y="4792908"/>
            <a:ext cx="708324" cy="0"/>
          </a:xfrm>
          <a:prstGeom prst="line">
            <a:avLst/>
          </a:prstGeom>
          <a:solidFill>
            <a:schemeClr val="bg1">
              <a:lumMod val="85000"/>
            </a:schemeClr>
          </a:solidFill>
          <a:ln w="2857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7" name="直線コネクタ 26"/>
          <p:cNvCxnSpPr/>
          <p:nvPr/>
        </p:nvCxnSpPr>
        <p:spPr bwMode="gray">
          <a:xfrm flipV="1">
            <a:off x="7499127" y="4792908"/>
            <a:ext cx="0" cy="96110"/>
          </a:xfrm>
          <a:prstGeom prst="line">
            <a:avLst/>
          </a:prstGeom>
          <a:solidFill>
            <a:schemeClr val="bg1">
              <a:lumMod val="85000"/>
            </a:schemeClr>
          </a:solidFill>
          <a:ln w="2857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8" name="直線コネクタ 27"/>
          <p:cNvCxnSpPr/>
          <p:nvPr/>
        </p:nvCxnSpPr>
        <p:spPr bwMode="gray">
          <a:xfrm flipV="1">
            <a:off x="7744248" y="4792908"/>
            <a:ext cx="0" cy="96110"/>
          </a:xfrm>
          <a:prstGeom prst="line">
            <a:avLst/>
          </a:prstGeom>
          <a:solidFill>
            <a:schemeClr val="bg1">
              <a:lumMod val="85000"/>
            </a:schemeClr>
          </a:solidFill>
          <a:ln w="2857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9" name="直線コネクタ 28"/>
          <p:cNvCxnSpPr/>
          <p:nvPr/>
        </p:nvCxnSpPr>
        <p:spPr bwMode="gray">
          <a:xfrm flipV="1">
            <a:off x="7960982" y="4792908"/>
            <a:ext cx="0" cy="96110"/>
          </a:xfrm>
          <a:prstGeom prst="line">
            <a:avLst/>
          </a:prstGeom>
          <a:solidFill>
            <a:schemeClr val="bg1">
              <a:lumMod val="85000"/>
            </a:schemeClr>
          </a:solidFill>
          <a:ln w="2857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0" name="直線コネクタ 29"/>
          <p:cNvCxnSpPr/>
          <p:nvPr/>
        </p:nvCxnSpPr>
        <p:spPr bwMode="gray">
          <a:xfrm flipV="1">
            <a:off x="7611626" y="4699217"/>
            <a:ext cx="0" cy="96110"/>
          </a:xfrm>
          <a:prstGeom prst="line">
            <a:avLst/>
          </a:prstGeom>
          <a:solidFill>
            <a:schemeClr val="bg1">
              <a:lumMod val="85000"/>
            </a:schemeClr>
          </a:solidFill>
          <a:ln w="2857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pic>
        <p:nvPicPr>
          <p:cNvPr id="31" name="図 30"/>
          <p:cNvPicPr>
            <a:picLocks noChangeAspect="1"/>
          </p:cNvPicPr>
          <p:nvPr/>
        </p:nvPicPr>
        <p:blipFill>
          <a:blip r:embed="rId5"/>
          <a:stretch>
            <a:fillRect/>
          </a:stretch>
        </p:blipFill>
        <p:spPr>
          <a:xfrm>
            <a:off x="7541100" y="4601401"/>
            <a:ext cx="141051" cy="135757"/>
          </a:xfrm>
          <a:prstGeom prst="rect">
            <a:avLst/>
          </a:prstGeom>
          <a:solidFill>
            <a:schemeClr val="tx1">
              <a:lumMod val="50000"/>
              <a:lumOff val="50000"/>
            </a:schemeClr>
          </a:solidFill>
        </p:spPr>
      </p:pic>
      <p:pic>
        <p:nvPicPr>
          <p:cNvPr id="32" name="図 31"/>
          <p:cNvPicPr>
            <a:picLocks noChangeAspect="1"/>
          </p:cNvPicPr>
          <p:nvPr/>
        </p:nvPicPr>
        <p:blipFill>
          <a:blip r:embed="rId6"/>
          <a:stretch>
            <a:fillRect/>
          </a:stretch>
        </p:blipFill>
        <p:spPr>
          <a:xfrm>
            <a:off x="7428601" y="4845453"/>
            <a:ext cx="141051" cy="135757"/>
          </a:xfrm>
          <a:prstGeom prst="rect">
            <a:avLst/>
          </a:prstGeom>
          <a:solidFill>
            <a:schemeClr val="tx1">
              <a:lumMod val="50000"/>
              <a:lumOff val="50000"/>
            </a:schemeClr>
          </a:solidFill>
        </p:spPr>
      </p:pic>
      <p:pic>
        <p:nvPicPr>
          <p:cNvPr id="33" name="図 32"/>
          <p:cNvPicPr>
            <a:picLocks noChangeAspect="1"/>
          </p:cNvPicPr>
          <p:nvPr/>
        </p:nvPicPr>
        <p:blipFill>
          <a:blip r:embed="rId7"/>
          <a:stretch>
            <a:fillRect/>
          </a:stretch>
        </p:blipFill>
        <p:spPr>
          <a:xfrm>
            <a:off x="7674469" y="4854490"/>
            <a:ext cx="141051" cy="138860"/>
          </a:xfrm>
          <a:prstGeom prst="rect">
            <a:avLst/>
          </a:prstGeom>
          <a:solidFill>
            <a:schemeClr val="tx1">
              <a:lumMod val="50000"/>
              <a:lumOff val="50000"/>
            </a:schemeClr>
          </a:solidFill>
        </p:spPr>
      </p:pic>
      <p:pic>
        <p:nvPicPr>
          <p:cNvPr id="34" name="図 33"/>
          <p:cNvPicPr>
            <a:picLocks noChangeAspect="1"/>
          </p:cNvPicPr>
          <p:nvPr/>
        </p:nvPicPr>
        <p:blipFill>
          <a:blip r:embed="rId7"/>
          <a:stretch>
            <a:fillRect/>
          </a:stretch>
        </p:blipFill>
        <p:spPr>
          <a:xfrm>
            <a:off x="7893479" y="4854490"/>
            <a:ext cx="141051" cy="138860"/>
          </a:xfrm>
          <a:prstGeom prst="rect">
            <a:avLst/>
          </a:prstGeom>
          <a:solidFill>
            <a:schemeClr val="tx1">
              <a:lumMod val="50000"/>
              <a:lumOff val="50000"/>
            </a:schemeClr>
          </a:solidFill>
        </p:spPr>
      </p:pic>
      <p:pic>
        <p:nvPicPr>
          <p:cNvPr id="35" name="図 34"/>
          <p:cNvPicPr>
            <a:picLocks noChangeAspect="1"/>
          </p:cNvPicPr>
          <p:nvPr/>
        </p:nvPicPr>
        <p:blipFill>
          <a:blip r:embed="rId8"/>
          <a:stretch>
            <a:fillRect/>
          </a:stretch>
        </p:blipFill>
        <p:spPr>
          <a:xfrm>
            <a:off x="5519613" y="2672767"/>
            <a:ext cx="910349" cy="249696"/>
          </a:xfrm>
          <a:prstGeom prst="rect">
            <a:avLst/>
          </a:prstGeom>
        </p:spPr>
      </p:pic>
      <p:pic>
        <p:nvPicPr>
          <p:cNvPr id="36" name="図 35"/>
          <p:cNvPicPr>
            <a:picLocks noChangeAspect="1"/>
          </p:cNvPicPr>
          <p:nvPr/>
        </p:nvPicPr>
        <p:blipFill>
          <a:blip r:embed="rId9"/>
          <a:stretch>
            <a:fillRect/>
          </a:stretch>
        </p:blipFill>
        <p:spPr>
          <a:xfrm>
            <a:off x="5059101" y="5020727"/>
            <a:ext cx="1369101" cy="314523"/>
          </a:xfrm>
          <a:prstGeom prst="rect">
            <a:avLst/>
          </a:prstGeom>
        </p:spPr>
      </p:pic>
      <p:pic>
        <p:nvPicPr>
          <p:cNvPr id="37" name="図 3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253156" y="2529742"/>
            <a:ext cx="402554" cy="496218"/>
          </a:xfrm>
          <a:prstGeom prst="rect">
            <a:avLst/>
          </a:prstGeom>
        </p:spPr>
      </p:pic>
      <p:cxnSp>
        <p:nvCxnSpPr>
          <p:cNvPr id="38" name="直線矢印コネクタ 37"/>
          <p:cNvCxnSpPr/>
          <p:nvPr/>
        </p:nvCxnSpPr>
        <p:spPr bwMode="auto">
          <a:xfrm flipV="1">
            <a:off x="1856297" y="2656775"/>
            <a:ext cx="4870036" cy="616"/>
          </a:xfrm>
          <a:prstGeom prst="straightConnector1">
            <a:avLst/>
          </a:prstGeom>
          <a:ln>
            <a:headEnd type="none" w="lg" len="lg"/>
            <a:tailEnd type="triangle" w="lg" len="lg"/>
          </a:ln>
          <a:extLst/>
        </p:spPr>
        <p:style>
          <a:lnRef idx="2">
            <a:schemeClr val="dk1"/>
          </a:lnRef>
          <a:fillRef idx="0">
            <a:schemeClr val="dk1"/>
          </a:fillRef>
          <a:effectRef idx="1">
            <a:schemeClr val="dk1"/>
          </a:effectRef>
          <a:fontRef idx="minor">
            <a:schemeClr val="tx1"/>
          </a:fontRef>
        </p:style>
      </p:cxnSp>
      <p:sp>
        <p:nvSpPr>
          <p:cNvPr id="39" name="テキスト ボックス 38"/>
          <p:cNvSpPr txBox="1"/>
          <p:nvPr/>
        </p:nvSpPr>
        <p:spPr>
          <a:xfrm>
            <a:off x="8238501" y="2545986"/>
            <a:ext cx="721282" cy="261610"/>
          </a:xfrm>
          <a:prstGeom prst="rect">
            <a:avLst/>
          </a:prstGeom>
          <a:noFill/>
        </p:spPr>
        <p:txBody>
          <a:bodyPr vert="horz" wrap="square" rtlCol="0">
            <a:spAutoFit/>
          </a:bodyPr>
          <a:lstStyle/>
          <a:p>
            <a:pPr algn="ctr"/>
            <a:r>
              <a:rPr kumimoji="1" lang="en-US" altLang="ja-JP" sz="1100" dirty="0" smtClean="0">
                <a:latin typeface="+mj-lt"/>
              </a:rPr>
              <a:t>OS</a:t>
            </a:r>
            <a:r>
              <a:rPr lang="en-US" altLang="ja-JP" sz="1100" dirty="0">
                <a:latin typeface="+mj-lt"/>
              </a:rPr>
              <a:t>/</a:t>
            </a:r>
            <a:r>
              <a:rPr kumimoji="1" lang="en-US" altLang="ja-JP" sz="1100" dirty="0" smtClean="0">
                <a:latin typeface="+mj-lt"/>
              </a:rPr>
              <a:t>MW</a:t>
            </a:r>
            <a:endParaRPr kumimoji="1" lang="ja-JP" altLang="en-US" sz="1100" dirty="0">
              <a:latin typeface="+mj-lt"/>
            </a:endParaRPr>
          </a:p>
        </p:txBody>
      </p:sp>
      <p:sp>
        <p:nvSpPr>
          <p:cNvPr id="41" name="テキスト ボックス 40"/>
          <p:cNvSpPr txBox="1"/>
          <p:nvPr/>
        </p:nvSpPr>
        <p:spPr bwMode="gray">
          <a:xfrm>
            <a:off x="4655710" y="2243698"/>
            <a:ext cx="1583983" cy="400110"/>
          </a:xfrm>
          <a:prstGeom prst="rect">
            <a:avLst/>
          </a:prstGeom>
          <a:solidFill>
            <a:srgbClr val="D2E8FA"/>
          </a:solidFill>
          <a:ln>
            <a:solidFill>
              <a:srgbClr val="105D9C"/>
            </a:solidFill>
          </a:ln>
        </p:spPr>
        <p:style>
          <a:lnRef idx="1">
            <a:schemeClr val="accent5"/>
          </a:lnRef>
          <a:fillRef idx="2">
            <a:schemeClr val="accent5"/>
          </a:fillRef>
          <a:effectRef idx="1">
            <a:schemeClr val="accent5"/>
          </a:effectRef>
          <a:fontRef idx="minor">
            <a:schemeClr val="dk1"/>
          </a:fontRef>
        </p:style>
        <p:txBody>
          <a:bodyPr wrap="square" rtlCol="0" anchor="ctr">
            <a:spAutoFit/>
          </a:bodyPr>
          <a:lstStyle/>
          <a:p>
            <a:r>
              <a:rPr lang="en-US" altLang="ja-JP" sz="1000" dirty="0">
                <a:solidFill>
                  <a:srgbClr val="000000"/>
                </a:solidFill>
                <a:latin typeface="Fujitsu Sans" panose="020B0404060202020204" pitchFamily="34" charset="0"/>
                <a:ea typeface="ＭＳ Ｐゴシック" pitchFamily="50" charset="-128"/>
              </a:rPr>
              <a:t>Cloud Resource</a:t>
            </a:r>
          </a:p>
          <a:p>
            <a:r>
              <a:rPr lang="en-US" altLang="ja-JP" sz="1000" dirty="0">
                <a:latin typeface="Fujitsu Sans" panose="020B0404060202020204" pitchFamily="34" charset="0"/>
                <a:ea typeface="ＭＳ Ｐゴシック" pitchFamily="50" charset="-128"/>
              </a:rPr>
              <a:t>Deployment</a:t>
            </a:r>
            <a:endParaRPr lang="en-US" altLang="ja-JP" sz="1000" dirty="0">
              <a:solidFill>
                <a:srgbClr val="000000"/>
              </a:solidFill>
              <a:latin typeface="Fujitsu Sans" panose="020B0404060202020204" pitchFamily="34" charset="0"/>
              <a:ea typeface="ＭＳ Ｐゴシック" pitchFamily="50" charset="-128"/>
            </a:endParaRPr>
          </a:p>
        </p:txBody>
      </p:sp>
      <p:sp>
        <p:nvSpPr>
          <p:cNvPr id="42" name="テキスト ボックス 41"/>
          <p:cNvSpPr txBox="1"/>
          <p:nvPr/>
        </p:nvSpPr>
        <p:spPr>
          <a:xfrm>
            <a:off x="7641217" y="3891772"/>
            <a:ext cx="721282" cy="261610"/>
          </a:xfrm>
          <a:prstGeom prst="rect">
            <a:avLst/>
          </a:prstGeom>
          <a:noFill/>
        </p:spPr>
        <p:txBody>
          <a:bodyPr vert="horz" wrap="square" rtlCol="0">
            <a:spAutoFit/>
          </a:bodyPr>
          <a:lstStyle/>
          <a:p>
            <a:pPr algn="ctr"/>
            <a:r>
              <a:rPr kumimoji="1" lang="en-US" altLang="ja-JP" sz="1100" dirty="0" smtClean="0">
                <a:latin typeface="+mj-lt"/>
              </a:rPr>
              <a:t>HW</a:t>
            </a:r>
            <a:endParaRPr kumimoji="1" lang="ja-JP" altLang="en-US" sz="1100" dirty="0">
              <a:latin typeface="+mj-lt"/>
            </a:endParaRPr>
          </a:p>
        </p:txBody>
      </p:sp>
      <p:sp>
        <p:nvSpPr>
          <p:cNvPr id="43" name="テキスト ボックス 42"/>
          <p:cNvSpPr txBox="1"/>
          <p:nvPr/>
        </p:nvSpPr>
        <p:spPr>
          <a:xfrm>
            <a:off x="7368982" y="5060828"/>
            <a:ext cx="721282" cy="261610"/>
          </a:xfrm>
          <a:prstGeom prst="rect">
            <a:avLst/>
          </a:prstGeom>
          <a:noFill/>
        </p:spPr>
        <p:txBody>
          <a:bodyPr vert="horz" wrap="square" rtlCol="0">
            <a:spAutoFit/>
          </a:bodyPr>
          <a:lstStyle/>
          <a:p>
            <a:pPr algn="ctr"/>
            <a:r>
              <a:rPr lang="en-US" altLang="ja-JP" sz="1100" dirty="0" smtClean="0">
                <a:latin typeface="+mj-lt"/>
              </a:rPr>
              <a:t>Cloud</a:t>
            </a:r>
            <a:endParaRPr kumimoji="1" lang="ja-JP" altLang="en-US" sz="1100" dirty="0">
              <a:latin typeface="+mj-lt"/>
            </a:endParaRPr>
          </a:p>
        </p:txBody>
      </p:sp>
      <p:sp>
        <p:nvSpPr>
          <p:cNvPr id="45" name="コンテンツ プレースホルダー 4"/>
          <p:cNvSpPr txBox="1">
            <a:spLocks/>
          </p:cNvSpPr>
          <p:nvPr/>
        </p:nvSpPr>
        <p:spPr bwMode="auto">
          <a:xfrm>
            <a:off x="203196" y="1023582"/>
            <a:ext cx="8858204" cy="637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179388" eaLnBrk="0" hangingPunct="0">
              <a:lnSpc>
                <a:spcPct val="95000"/>
              </a:lnSpc>
              <a:spcBef>
                <a:spcPct val="20000"/>
              </a:spcBef>
              <a:spcAft>
                <a:spcPct val="10000"/>
              </a:spcAft>
              <a:buClr>
                <a:srgbClr val="A30B1A"/>
              </a:buClr>
              <a:buFont typeface="Wingdings" panose="05000000000000000000" pitchFamily="2" charset="2"/>
              <a:buChar char="n"/>
              <a:tabLst>
                <a:tab pos="269875" algn="l"/>
                <a:tab pos="360363" algn="l"/>
              </a:tabLst>
              <a:defRPr kumimoji="1" sz="2400">
                <a:solidFill>
                  <a:srgbClr val="000000"/>
                </a:solidFill>
                <a:latin typeface="メイリオ" panose="020B0604030504040204" pitchFamily="50" charset="-128"/>
                <a:ea typeface="メイリオ" panose="020B0604030504040204" pitchFamily="50" charset="-128"/>
                <a:cs typeface="Arial" panose="020B0604020202020204" pitchFamily="34" charset="0"/>
              </a:defRPr>
            </a:lvl1pPr>
            <a:lvl2pPr marL="179388" defTabSz="179388" eaLnBrk="0" hangingPunct="0">
              <a:lnSpc>
                <a:spcPct val="95000"/>
              </a:lnSpc>
              <a:spcBef>
                <a:spcPct val="20000"/>
              </a:spcBef>
              <a:spcAft>
                <a:spcPct val="10000"/>
              </a:spcAft>
              <a:buClr>
                <a:srgbClr val="87867E"/>
              </a:buClr>
              <a:buFont typeface="Wingdings" panose="05000000000000000000" pitchFamily="2" charset="2"/>
              <a:buChar char="n"/>
              <a:tabLst>
                <a:tab pos="269875" algn="l"/>
                <a:tab pos="360363" algn="l"/>
              </a:tabLst>
              <a:defRPr kumimoji="1" sz="2000">
                <a:solidFill>
                  <a:srgbClr val="000000"/>
                </a:solidFill>
                <a:latin typeface="メイリオ" panose="020B0604030504040204" pitchFamily="50" charset="-128"/>
                <a:ea typeface="メイリオ" panose="020B0604030504040204" pitchFamily="50" charset="-128"/>
                <a:cs typeface="Arial" panose="020B0604020202020204" pitchFamily="34" charset="0"/>
              </a:defRPr>
            </a:lvl2pPr>
            <a:lvl3pPr marL="984250" indent="-85725" defTabSz="179388" eaLnBrk="0" hangingPunct="0">
              <a:lnSpc>
                <a:spcPct val="95000"/>
              </a:lnSpc>
              <a:spcBef>
                <a:spcPct val="20000"/>
              </a:spcBef>
              <a:spcAft>
                <a:spcPct val="10000"/>
              </a:spcAft>
              <a:buClr>
                <a:srgbClr val="87867E"/>
              </a:buClr>
              <a:buSzPct val="100000"/>
              <a:buChar char="•"/>
              <a:tabLst>
                <a:tab pos="269875" algn="l"/>
                <a:tab pos="360363" algn="l"/>
              </a:tabLst>
              <a:defRPr kumimoji="1">
                <a:solidFill>
                  <a:srgbClr val="000000"/>
                </a:solidFill>
                <a:latin typeface="メイリオ" panose="020B0604030504040204" pitchFamily="50" charset="-128"/>
                <a:ea typeface="メイリオ" panose="020B0604030504040204" pitchFamily="50" charset="-128"/>
                <a:cs typeface="Arial" panose="020B0604020202020204" pitchFamily="34" charset="0"/>
              </a:defRPr>
            </a:lvl3pPr>
            <a:lvl4pPr marL="1255713" indent="-92075" defTabSz="179388" eaLnBrk="0" hangingPunct="0">
              <a:lnSpc>
                <a:spcPct val="95000"/>
              </a:lnSpc>
              <a:spcBef>
                <a:spcPct val="20000"/>
              </a:spcBef>
              <a:spcAft>
                <a:spcPct val="10000"/>
              </a:spcAft>
              <a:buClr>
                <a:srgbClr val="87867E"/>
              </a:buClr>
              <a:buSzPct val="100000"/>
              <a:buChar char="•"/>
              <a:tabLst>
                <a:tab pos="269875" algn="l"/>
                <a:tab pos="360363" algn="l"/>
              </a:tabLst>
              <a:defRPr kumimoji="1" sz="1600">
                <a:solidFill>
                  <a:srgbClr val="000000"/>
                </a:solidFill>
                <a:latin typeface="メイリオ" panose="020B0604030504040204" pitchFamily="50" charset="-128"/>
                <a:ea typeface="メイリオ" panose="020B0604030504040204" pitchFamily="50" charset="-128"/>
                <a:cs typeface="Arial" panose="020B0604020202020204" pitchFamily="34" charset="0"/>
              </a:defRPr>
            </a:lvl4pPr>
            <a:lvl5pPr marL="2305050" indent="365125" defTabSz="179388" eaLnBrk="0" hangingPunct="0">
              <a:buBlip>
                <a:blip r:embed="rId11"/>
              </a:buBlip>
              <a:tabLst>
                <a:tab pos="269875" algn="l"/>
                <a:tab pos="360363" algn="l"/>
              </a:tabLst>
              <a:defRPr kumimoji="1" sz="2000">
                <a:solidFill>
                  <a:srgbClr val="000000"/>
                </a:solidFill>
                <a:latin typeface="メイリオ" panose="020B0604030504040204" pitchFamily="50" charset="-128"/>
                <a:ea typeface="メイリオ" panose="020B0604030504040204" pitchFamily="50" charset="-128"/>
                <a:cs typeface="Arial" panose="020B0604020202020204" pitchFamily="34" charset="0"/>
              </a:defRPr>
            </a:lvl5pPr>
            <a:lvl6pPr marL="2762250" indent="365125" defTabSz="179388" eaLnBrk="0" fontAlgn="base" hangingPunct="0">
              <a:spcBef>
                <a:spcPct val="0"/>
              </a:spcBef>
              <a:spcAft>
                <a:spcPct val="0"/>
              </a:spcAft>
              <a:buBlip>
                <a:blip r:embed="rId11"/>
              </a:buBlip>
              <a:tabLst>
                <a:tab pos="269875" algn="l"/>
                <a:tab pos="360363" algn="l"/>
              </a:tabLst>
              <a:defRPr kumimoji="1" sz="2000">
                <a:solidFill>
                  <a:srgbClr val="000000"/>
                </a:solidFill>
                <a:latin typeface="メイリオ" panose="020B0604030504040204" pitchFamily="50" charset="-128"/>
                <a:ea typeface="メイリオ" panose="020B0604030504040204" pitchFamily="50" charset="-128"/>
                <a:cs typeface="Arial" panose="020B0604020202020204" pitchFamily="34" charset="0"/>
              </a:defRPr>
            </a:lvl6pPr>
            <a:lvl7pPr marL="3219450" indent="365125" defTabSz="179388" eaLnBrk="0" fontAlgn="base" hangingPunct="0">
              <a:spcBef>
                <a:spcPct val="0"/>
              </a:spcBef>
              <a:spcAft>
                <a:spcPct val="0"/>
              </a:spcAft>
              <a:buBlip>
                <a:blip r:embed="rId11"/>
              </a:buBlip>
              <a:tabLst>
                <a:tab pos="269875" algn="l"/>
                <a:tab pos="360363" algn="l"/>
              </a:tabLst>
              <a:defRPr kumimoji="1" sz="2000">
                <a:solidFill>
                  <a:srgbClr val="000000"/>
                </a:solidFill>
                <a:latin typeface="メイリオ" panose="020B0604030504040204" pitchFamily="50" charset="-128"/>
                <a:ea typeface="メイリオ" panose="020B0604030504040204" pitchFamily="50" charset="-128"/>
                <a:cs typeface="Arial" panose="020B0604020202020204" pitchFamily="34" charset="0"/>
              </a:defRPr>
            </a:lvl7pPr>
            <a:lvl8pPr marL="3676650" indent="365125" defTabSz="179388" eaLnBrk="0" fontAlgn="base" hangingPunct="0">
              <a:spcBef>
                <a:spcPct val="0"/>
              </a:spcBef>
              <a:spcAft>
                <a:spcPct val="0"/>
              </a:spcAft>
              <a:buBlip>
                <a:blip r:embed="rId11"/>
              </a:buBlip>
              <a:tabLst>
                <a:tab pos="269875" algn="l"/>
                <a:tab pos="360363" algn="l"/>
              </a:tabLst>
              <a:defRPr kumimoji="1" sz="2000">
                <a:solidFill>
                  <a:srgbClr val="000000"/>
                </a:solidFill>
                <a:latin typeface="メイリオ" panose="020B0604030504040204" pitchFamily="50" charset="-128"/>
                <a:ea typeface="メイリオ" panose="020B0604030504040204" pitchFamily="50" charset="-128"/>
                <a:cs typeface="Arial" panose="020B0604020202020204" pitchFamily="34" charset="0"/>
              </a:defRPr>
            </a:lvl8pPr>
            <a:lvl9pPr marL="4133850" indent="365125" defTabSz="179388" eaLnBrk="0" fontAlgn="base" hangingPunct="0">
              <a:spcBef>
                <a:spcPct val="0"/>
              </a:spcBef>
              <a:spcAft>
                <a:spcPct val="0"/>
              </a:spcAft>
              <a:buBlip>
                <a:blip r:embed="rId11"/>
              </a:buBlip>
              <a:tabLst>
                <a:tab pos="269875" algn="l"/>
                <a:tab pos="360363" algn="l"/>
              </a:tabLst>
              <a:defRPr kumimoji="1" sz="2000">
                <a:solidFill>
                  <a:srgbClr val="000000"/>
                </a:solidFill>
                <a:latin typeface="メイリオ" panose="020B0604030504040204" pitchFamily="50" charset="-128"/>
                <a:ea typeface="メイリオ" panose="020B0604030504040204" pitchFamily="50" charset="-128"/>
                <a:cs typeface="Arial" panose="020B0604020202020204" pitchFamily="34" charset="0"/>
              </a:defRPr>
            </a:lvl9pPr>
          </a:lstStyle>
          <a:p>
            <a:pPr marL="0" lvl="1" algn="l" eaLnBrk="1" hangingPunct="1">
              <a:buClr>
                <a:srgbClr val="A30B1A"/>
              </a:buClr>
            </a:pPr>
            <a:r>
              <a:rPr lang="en-US" altLang="ja-JP" sz="1600" dirty="0" smtClean="0">
                <a:latin typeface="+mj-lt"/>
                <a:ea typeface="Meiryo UI" panose="020B0604030504040204" pitchFamily="50" charset="-128"/>
                <a:cs typeface="Meiryo UI" panose="020B0604030504040204" pitchFamily="50" charset="-128"/>
              </a:rPr>
              <a:t>Sets</a:t>
            </a:r>
            <a:r>
              <a:rPr lang="en-US" altLang="ja-JP" sz="1600" dirty="0">
                <a:latin typeface="+mj-lt"/>
                <a:ea typeface="Meiryo UI" panose="020B0604030504040204" pitchFamily="50" charset="-128"/>
                <a:cs typeface="Meiryo UI" panose="020B0604030504040204" pitchFamily="50" charset="-128"/>
              </a:rPr>
              <a:t>, Checks, Extracts set value of  OS/MW/HW and automates Cloud resources deployment.</a:t>
            </a:r>
          </a:p>
          <a:p>
            <a:pPr marL="0" lvl="1" algn="l" eaLnBrk="1" hangingPunct="1">
              <a:buClr>
                <a:srgbClr val="A30B1A"/>
              </a:buClr>
            </a:pPr>
            <a:r>
              <a:rPr lang="en-US" altLang="ja-JP" sz="1600" dirty="0">
                <a:solidFill>
                  <a:schemeClr val="tx1"/>
                </a:solidFill>
                <a:latin typeface="+mj-lt"/>
                <a:ea typeface="Meiryo UI" panose="020B0604030504040204" pitchFamily="50" charset="-128"/>
                <a:cs typeface="Meiryo UI" panose="020B0604030504040204" pitchFamily="50" charset="-128"/>
              </a:rPr>
              <a:t>Variabilities with the efficiency and work quality in infrastructure building tasks can be suppressed.</a:t>
            </a:r>
          </a:p>
        </p:txBody>
      </p:sp>
      <p:pic>
        <p:nvPicPr>
          <p:cNvPr id="46" name="図 45"/>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564145" y="1757701"/>
            <a:ext cx="798584" cy="798584"/>
          </a:xfrm>
          <a:prstGeom prst="rect">
            <a:avLst/>
          </a:prstGeom>
        </p:spPr>
      </p:pic>
      <p:sp>
        <p:nvSpPr>
          <p:cNvPr id="47" name="角丸四角形吹き出し 46"/>
          <p:cNvSpPr/>
          <p:nvPr/>
        </p:nvSpPr>
        <p:spPr bwMode="gray">
          <a:xfrm>
            <a:off x="2142699" y="3099443"/>
            <a:ext cx="4285503" cy="497959"/>
          </a:xfrm>
          <a:prstGeom prst="wedgeRoundRectCallout">
            <a:avLst>
              <a:gd name="adj1" fmla="val -8349"/>
              <a:gd name="adj2" fmla="val -114481"/>
              <a:gd name="adj3" fmla="val 16667"/>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ctr" anchorCtr="0" compatLnSpc="1">
            <a:prstTxWarp prst="textNoShape">
              <a:avLst/>
            </a:prstTxWarp>
          </a:bodyPr>
          <a:lstStyle/>
          <a:p>
            <a:pPr algn="l"/>
            <a:r>
              <a:rPr lang="en-US" altLang="ja-JP" sz="1000" dirty="0" smtClean="0">
                <a:latin typeface="+mj-lt"/>
                <a:ea typeface="Meiryo UI" panose="020B0604030504040204" pitchFamily="50" charset="-128"/>
              </a:rPr>
              <a:t>Playbook is generated from the Excel of the </a:t>
            </a:r>
          </a:p>
          <a:p>
            <a:pPr algn="l"/>
            <a:r>
              <a:rPr lang="en-US" altLang="ja-JP" sz="1000" dirty="0" smtClean="0">
                <a:latin typeface="+mj-lt"/>
                <a:ea typeface="Meiryo UI" panose="020B0604030504040204" pitchFamily="50" charset="-128"/>
              </a:rPr>
              <a:t>“Environment Specifications (Design Sheet)” and is automatically executed.</a:t>
            </a:r>
            <a:endParaRPr lang="ja-JP" altLang="en-US" sz="1000" dirty="0">
              <a:latin typeface="+mj-lt"/>
              <a:ea typeface="Meiryo UI" panose="020B0604030504040204" pitchFamily="50" charset="-128"/>
            </a:endParaRPr>
          </a:p>
        </p:txBody>
      </p:sp>
      <p:sp>
        <p:nvSpPr>
          <p:cNvPr id="49" name="メモ 48"/>
          <p:cNvSpPr/>
          <p:nvPr/>
        </p:nvSpPr>
        <p:spPr bwMode="auto">
          <a:xfrm>
            <a:off x="566319" y="3524803"/>
            <a:ext cx="1292152" cy="571311"/>
          </a:xfrm>
          <a:prstGeom prst="foldedCorner">
            <a:avLst/>
          </a:prstGeom>
          <a:solidFill>
            <a:srgbClr val="92D050"/>
          </a:solidFill>
          <a:ln w="9525" cap="flat" cmpd="sng" algn="ctr">
            <a:solidFill>
              <a:schemeClr val="tx1">
                <a:lumMod val="50000"/>
                <a:lumOff val="50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r>
              <a:rPr lang="en-US" altLang="ja-JP" sz="1050" dirty="0">
                <a:latin typeface="Fujitsu Sans" panose="020B0404060202020204" pitchFamily="34" charset="0"/>
              </a:rPr>
              <a:t>Environment </a:t>
            </a:r>
          </a:p>
          <a:p>
            <a:r>
              <a:rPr lang="en-US" altLang="ja-JP" sz="1050" dirty="0">
                <a:latin typeface="Fujitsu Sans" panose="020B0404060202020204" pitchFamily="34" charset="0"/>
              </a:rPr>
              <a:t>Specifications</a:t>
            </a:r>
          </a:p>
          <a:p>
            <a:r>
              <a:rPr lang="en-US" altLang="ja-JP" sz="1050" dirty="0">
                <a:latin typeface="Fujitsu Sans" panose="020B0404060202020204" pitchFamily="34" charset="0"/>
              </a:rPr>
              <a:t>(Design Sheet)</a:t>
            </a:r>
          </a:p>
        </p:txBody>
      </p:sp>
      <p:pic>
        <p:nvPicPr>
          <p:cNvPr id="50" name="図 4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291315" y="3762792"/>
            <a:ext cx="402554" cy="496218"/>
          </a:xfrm>
          <a:prstGeom prst="rect">
            <a:avLst/>
          </a:prstGeom>
        </p:spPr>
      </p:pic>
      <p:sp>
        <p:nvSpPr>
          <p:cNvPr id="51" name="角丸四角形吹き出し 50"/>
          <p:cNvSpPr/>
          <p:nvPr/>
        </p:nvSpPr>
        <p:spPr bwMode="gray">
          <a:xfrm>
            <a:off x="2163266" y="4324906"/>
            <a:ext cx="4285503" cy="450157"/>
          </a:xfrm>
          <a:prstGeom prst="wedgeRoundRectCallout">
            <a:avLst>
              <a:gd name="adj1" fmla="val -8349"/>
              <a:gd name="adj2" fmla="val -114481"/>
              <a:gd name="adj3" fmla="val 16667"/>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ctr" anchorCtr="0" compatLnSpc="1">
            <a:prstTxWarp prst="textNoShape">
              <a:avLst/>
            </a:prstTxWarp>
          </a:bodyPr>
          <a:lstStyle/>
          <a:p>
            <a:pPr algn="l"/>
            <a:r>
              <a:rPr lang="en-US" altLang="ja-JP" sz="1200" dirty="0" smtClean="0">
                <a:latin typeface="+mj-lt"/>
                <a:ea typeface="Meiryo UI" panose="020B0604030504040204" pitchFamily="50" charset="-128"/>
              </a:rPr>
              <a:t>Excel configuration sheet is automatically extracted from the existing environment.</a:t>
            </a:r>
            <a:endParaRPr lang="ja-JP" altLang="en-US" sz="1200" dirty="0">
              <a:latin typeface="+mj-lt"/>
              <a:ea typeface="Meiryo UI" panose="020B0604030504040204" pitchFamily="50" charset="-128"/>
            </a:endParaRPr>
          </a:p>
        </p:txBody>
      </p:sp>
      <p:sp>
        <p:nvSpPr>
          <p:cNvPr id="52" name="角丸四角形吹き出し 51"/>
          <p:cNvSpPr/>
          <p:nvPr/>
        </p:nvSpPr>
        <p:spPr bwMode="gray">
          <a:xfrm>
            <a:off x="3035117" y="5543683"/>
            <a:ext cx="4285503" cy="450157"/>
          </a:xfrm>
          <a:prstGeom prst="wedgeRoundRectCallout">
            <a:avLst>
              <a:gd name="adj1" fmla="val -8349"/>
              <a:gd name="adj2" fmla="val -114481"/>
              <a:gd name="adj3" fmla="val 16667"/>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ctr" anchorCtr="0" compatLnSpc="1">
            <a:prstTxWarp prst="textNoShape">
              <a:avLst/>
            </a:prstTxWarp>
          </a:bodyPr>
          <a:lstStyle/>
          <a:p>
            <a:pPr algn="l"/>
            <a:r>
              <a:rPr lang="en-US" altLang="ja-JP" dirty="0" smtClean="0">
                <a:latin typeface="+mj-lt"/>
                <a:ea typeface="Meiryo UI" panose="020B0604030504040204" pitchFamily="50" charset="-128"/>
              </a:rPr>
              <a:t>Environment Testing can also be done at </a:t>
            </a:r>
            <a:r>
              <a:rPr lang="en-US" altLang="ja-JP" dirty="0" err="1" smtClean="0">
                <a:latin typeface="+mj-lt"/>
                <a:ea typeface="Meiryo UI" panose="020B0604030504040204" pitchFamily="50" charset="-128"/>
              </a:rPr>
              <a:t>ServerSpec</a:t>
            </a:r>
            <a:r>
              <a:rPr lang="en-US" altLang="ja-JP" dirty="0">
                <a:latin typeface="+mj-lt"/>
                <a:ea typeface="Meiryo UI" panose="020B0604030504040204" pitchFamily="50" charset="-128"/>
              </a:rPr>
              <a:t>.</a:t>
            </a:r>
            <a:endParaRPr lang="ja-JP" altLang="en-US" dirty="0">
              <a:latin typeface="+mj-lt"/>
              <a:ea typeface="Meiryo UI" panose="020B0604030504040204" pitchFamily="50" charset="-128"/>
            </a:endParaRPr>
          </a:p>
        </p:txBody>
      </p:sp>
      <p:sp>
        <p:nvSpPr>
          <p:cNvPr id="53"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PH" altLang="ja-JP" sz="1800" dirty="0">
                <a:latin typeface="+mj-lt"/>
                <a:ea typeface="Roboto Black" panose="02000000000000000000" pitchFamily="2" charset="0"/>
                <a:cs typeface="Calibri" panose="020F0502020204030204" pitchFamily="34" charset="0"/>
              </a:rPr>
              <a:t>Introduction to Related Tools</a:t>
            </a:r>
          </a:p>
        </p:txBody>
      </p:sp>
      <p:sp>
        <p:nvSpPr>
          <p:cNvPr id="40" name="スライド番号プレースホルダー 39"/>
          <p:cNvSpPr>
            <a:spLocks noGrp="1"/>
          </p:cNvSpPr>
          <p:nvPr>
            <p:ph type="sldNum" sz="quarter" idx="10"/>
          </p:nvPr>
        </p:nvSpPr>
        <p:spPr/>
        <p:txBody>
          <a:bodyPr/>
          <a:lstStyle/>
          <a:p>
            <a:r>
              <a:rPr lang="en-US" altLang="ja-JP" smtClean="0">
                <a:latin typeface="+mj-lt"/>
              </a:rPr>
              <a:t>PAGE    </a:t>
            </a:r>
            <a:fld id="{08DF107D-060D-43D3-997D-8A34C269D30F}" type="slidenum">
              <a:rPr lang="en-US" altLang="ja-JP" smtClean="0">
                <a:latin typeface="+mj-lt"/>
              </a:rPr>
              <a:pPr/>
              <a:t>96</a:t>
            </a:fld>
            <a:endParaRPr lang="en-US" altLang="ja-JP" dirty="0">
              <a:latin typeface="+mj-lt"/>
            </a:endParaRPr>
          </a:p>
        </p:txBody>
      </p:sp>
    </p:spTree>
    <p:extLst>
      <p:ext uri="{BB962C8B-B14F-4D97-AF65-F5344CB8AC3E}">
        <p14:creationId xmlns:p14="http://schemas.microsoft.com/office/powerpoint/2010/main" val="350506808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ServerSpec</a:t>
            </a:r>
            <a:endParaRPr lang="en-US" altLang="ja-JP" dirty="0"/>
          </a:p>
        </p:txBody>
      </p:sp>
      <p:sp>
        <p:nvSpPr>
          <p:cNvPr id="8" name="正方形/長方形 7">
            <a:extLst>
              <a:ext uri="{FF2B5EF4-FFF2-40B4-BE49-F238E27FC236}">
                <a16:creationId xmlns="" xmlns:a16="http://schemas.microsoft.com/office/drawing/2014/main" id="{150844AD-4FE2-4A52-A4A3-AA78CAEC4A85}"/>
              </a:ext>
            </a:extLst>
          </p:cNvPr>
          <p:cNvSpPr/>
          <p:nvPr/>
        </p:nvSpPr>
        <p:spPr bwMode="gray">
          <a:xfrm>
            <a:off x="170935" y="1023582"/>
            <a:ext cx="9295364" cy="2333767"/>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smtClean="0">
                <a:latin typeface="+mj-lt"/>
              </a:rPr>
              <a:t>Testing the environment automatically built  is not included at the Ansible core unit.</a:t>
            </a:r>
            <a:endParaRPr lang="ja-JP" altLang="en-US" sz="1800" dirty="0">
              <a:latin typeface="+mj-lt"/>
            </a:endParaRPr>
          </a:p>
          <a:p>
            <a:pPr algn="l"/>
            <a:endParaRPr lang="ja-JP" altLang="en-US" sz="1800" dirty="0">
              <a:latin typeface="+mj-lt"/>
            </a:endParaRPr>
          </a:p>
          <a:p>
            <a:pPr algn="l"/>
            <a:r>
              <a:rPr lang="en-US" altLang="ja-JP" sz="1800" dirty="0" smtClean="0">
                <a:latin typeface="+mj-lt"/>
              </a:rPr>
              <a:t>There are a number of tools that exist to test that.</a:t>
            </a:r>
            <a:endParaRPr lang="ja-JP" altLang="en-US" sz="1800" dirty="0">
              <a:latin typeface="+mj-lt"/>
            </a:endParaRPr>
          </a:p>
          <a:p>
            <a:pPr algn="l"/>
            <a:endParaRPr lang="ja-JP" altLang="en-US" sz="1800" dirty="0">
              <a:latin typeface="+mj-lt"/>
            </a:endParaRPr>
          </a:p>
          <a:p>
            <a:pPr algn="l"/>
            <a:r>
              <a:rPr lang="en-US" altLang="ja-JP" sz="1800" dirty="0" smtClean="0">
                <a:latin typeface="+mj-lt"/>
              </a:rPr>
              <a:t>Let me introduce the </a:t>
            </a:r>
            <a:r>
              <a:rPr lang="en-US" altLang="ja-JP" sz="1800" dirty="0" err="1" smtClean="0">
                <a:latin typeface="+mj-lt"/>
              </a:rPr>
              <a:t>ServerSpec</a:t>
            </a:r>
            <a:r>
              <a:rPr lang="en-US" altLang="ja-JP" sz="1800" dirty="0" smtClean="0">
                <a:latin typeface="+mj-lt"/>
              </a:rPr>
              <a:t>.</a:t>
            </a:r>
            <a:endParaRPr lang="ja-JP" altLang="en-US" sz="1800" dirty="0">
              <a:latin typeface="+mj-lt"/>
            </a:endParaRPr>
          </a:p>
          <a:p>
            <a:pPr algn="l"/>
            <a:endParaRPr lang="ja-JP" altLang="en-US" sz="1800" dirty="0">
              <a:latin typeface="+mj-lt"/>
            </a:endParaRPr>
          </a:p>
          <a:p>
            <a:pPr algn="l"/>
            <a:r>
              <a:rPr lang="en-US" altLang="ja-JP" sz="1800" dirty="0">
                <a:latin typeface="+mj-lt"/>
              </a:rPr>
              <a:t>https://serverspec.org/</a:t>
            </a:r>
          </a:p>
        </p:txBody>
      </p:sp>
      <p:sp>
        <p:nvSpPr>
          <p:cNvPr id="6"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PH" altLang="ja-JP" sz="1800" dirty="0">
                <a:latin typeface="Fujitsu Sans" panose="020B0404060202020204" pitchFamily="34" charset="0"/>
                <a:ea typeface="Roboto Black" panose="02000000000000000000" pitchFamily="2" charset="0"/>
                <a:cs typeface="Calibri" panose="020F0502020204030204" pitchFamily="34" charset="0"/>
              </a:rPr>
              <a:t>Introduction to Related Tools</a:t>
            </a:r>
          </a:p>
        </p:txBody>
      </p:sp>
      <p:sp>
        <p:nvSpPr>
          <p:cNvPr id="9" name="スライド番号プレースホルダー 8"/>
          <p:cNvSpPr>
            <a:spLocks noGrp="1"/>
          </p:cNvSpPr>
          <p:nvPr>
            <p:ph type="sldNum" sz="quarter" idx="10"/>
          </p:nvPr>
        </p:nvSpPr>
        <p:spPr/>
        <p:txBody>
          <a:bodyPr/>
          <a:lstStyle/>
          <a:p>
            <a:r>
              <a:rPr lang="en-US" altLang="ja-JP" smtClean="0"/>
              <a:t>PAGE    </a:t>
            </a:r>
            <a:fld id="{08DF107D-060D-43D3-997D-8A34C269D30F}" type="slidenum">
              <a:rPr lang="en-US" altLang="ja-JP" smtClean="0"/>
              <a:pPr/>
              <a:t>97</a:t>
            </a:fld>
            <a:endParaRPr lang="en-US" altLang="ja-JP" dirty="0"/>
          </a:p>
        </p:txBody>
      </p:sp>
    </p:spTree>
    <p:extLst>
      <p:ext uri="{BB962C8B-B14F-4D97-AF65-F5344CB8AC3E}">
        <p14:creationId xmlns:p14="http://schemas.microsoft.com/office/powerpoint/2010/main" val="350506808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ッター プレースホルダー 5"/>
          <p:cNvSpPr>
            <a:spLocks noGrp="1"/>
          </p:cNvSpPr>
          <p:nvPr>
            <p:ph type="ftr" sz="quarter" idx="3"/>
          </p:nvPr>
        </p:nvSpPr>
        <p:spPr/>
        <p:txBody>
          <a:bodyPr/>
          <a:lstStyle/>
          <a:p>
            <a:r>
              <a:rPr lang="en-US" altLang="ja-JP" dirty="0"/>
              <a:t>Copyright 2017-2018 FUJITSU LIMITED</a:t>
            </a:r>
          </a:p>
        </p:txBody>
      </p:sp>
    </p:spTree>
    <p:extLst>
      <p:ext uri="{BB962C8B-B14F-4D97-AF65-F5344CB8AC3E}">
        <p14:creationId xmlns:p14="http://schemas.microsoft.com/office/powerpoint/2010/main" val="854500026"/>
      </p:ext>
    </p:extLst>
  </p:cSld>
  <p:clrMapOvr>
    <a:masterClrMapping/>
  </p:clrMapOvr>
  <p:timing>
    <p:tnLst>
      <p:par>
        <p:cTn id="1" dur="indefinite" restart="never" nodeType="tmRoot"/>
      </p:par>
    </p:tnLst>
  </p:timing>
</p:sld>
</file>

<file path=ppt/theme/theme1.xml><?xml version="1.0" encoding="utf-8"?>
<a:theme xmlns:a="http://schemas.openxmlformats.org/drawingml/2006/main" name="F_Tool_3_JA_R">
  <a:themeElements>
    <a:clrScheme name="コーポレートカラー_v2">
      <a:dk1>
        <a:srgbClr val="000000"/>
      </a:dk1>
      <a:lt1>
        <a:srgbClr val="FFFFFF"/>
      </a:lt1>
      <a:dk2>
        <a:srgbClr val="000000"/>
      </a:dk2>
      <a:lt2>
        <a:srgbClr val="EEEEEE"/>
      </a:lt2>
      <a:accent1>
        <a:srgbClr val="87867E"/>
      </a:accent1>
      <a:accent2>
        <a:srgbClr val="A30B1A"/>
      </a:accent2>
      <a:accent3>
        <a:srgbClr val="B1B1AC"/>
      </a:accent3>
      <a:accent4>
        <a:srgbClr val="DAD9D6"/>
      </a:accent4>
      <a:accent5>
        <a:srgbClr val="706F67"/>
      </a:accent5>
      <a:accent6>
        <a:srgbClr val="C6C6C0"/>
      </a:accent6>
      <a:hlink>
        <a:srgbClr val="105D9C"/>
      </a:hlink>
      <a:folHlink>
        <a:srgbClr val="4B4595"/>
      </a:folHlink>
    </a:clrScheme>
    <a:fontScheme name="ユーザー定義 2">
      <a:majorFont>
        <a:latin typeface="Fujitsu Sans"/>
        <a:ea typeface="ＭＳ Ｐゴシック"/>
        <a:cs typeface=""/>
      </a:majorFont>
      <a:minorFont>
        <a:latin typeface="Fujitsu San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a:spPr>
      <a:bodyPr vert="horz" wrap="none" lIns="91440" tIns="45720" rIns="91440" bIns="45720" numCol="1" rtlCol="0" anchor="ctr" anchorCtr="0" compatLnSpc="1">
        <a:prstTxWarp prst="textNoShape">
          <a:avLst/>
        </a:prstTxWarp>
      </a:bodyPr>
      <a:lstStyle>
        <a:defPPr algn="l">
          <a:defRPr sz="2400" dirty="0" smtClean="0">
            <a:latin typeface="Fujitsu Sans" panose="020B0404060202020204" pitchFamily="34" charset="0"/>
            <a:ea typeface="Meiryo UI" panose="020B0604030504040204" pitchFamily="50" charset="-128"/>
          </a:defRPr>
        </a:defPPr>
      </a:lstStyle>
    </a:spDef>
    <a:lnDef>
      <a:spPr bwMode="auto">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arrow" w="lg"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a:lstStyle/>
    </a:lnDef>
    <a:txDef>
      <a:spPr>
        <a:noFill/>
      </a:spPr>
      <a:bodyPr wrap="square" rtlCol="0">
        <a:spAutoFit/>
      </a:bodyPr>
      <a:lstStyle>
        <a:defPPr algn="l">
          <a:defRPr kumimoji="1" dirty="0" err="1" smtClean="0">
            <a:latin typeface="Fujitsu Sans" panose="020B0404060202020204" pitchFamily="34" charset="0"/>
            <a:ea typeface="Meiryo UI" panose="020B0604030504040204" pitchFamily="50" charset="-128"/>
            <a:cs typeface="Meiryo UI" panose="020B0604030504040204" pitchFamily="50" charset="-128"/>
          </a:defRPr>
        </a:defPPr>
      </a:lstStyle>
    </a:txDef>
  </a:objectDefaults>
  <a:extraClrSchemeLst>
    <a:extraClrScheme>
      <a:clrScheme name="F_Tool_3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18999</Words>
  <Application>Microsoft Office PowerPoint</Application>
  <PresentationFormat>A4 210 x 297 mm</PresentationFormat>
  <Paragraphs>3667</Paragraphs>
  <Slides>99</Slides>
  <Notes>98</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99</vt:i4>
      </vt:variant>
    </vt:vector>
  </HeadingPairs>
  <TitlesOfParts>
    <vt:vector size="107" baseType="lpstr">
      <vt:lpstr>Meiryo UI</vt:lpstr>
      <vt:lpstr>ＭＳ Ｐゴシック</vt:lpstr>
      <vt:lpstr>Roboto Black</vt:lpstr>
      <vt:lpstr>Arial</vt:lpstr>
      <vt:lpstr>Calibri</vt:lpstr>
      <vt:lpstr>Fujitsu Sans</vt:lpstr>
      <vt:lpstr>Wingdings</vt:lpstr>
      <vt:lpstr>F_Tool_3_JA_R</vt:lpstr>
      <vt:lpstr>DADock Bootcamp for Developers</vt:lpstr>
      <vt:lpstr>PowerPoint プレゼンテーション</vt:lpstr>
      <vt:lpstr>About Automated Deployment Primer (with Ansible)</vt:lpstr>
      <vt:lpstr>Agenda of DADock Bootcamp for Developers</vt:lpstr>
      <vt:lpstr>Chat Primer Agenda</vt:lpstr>
      <vt:lpstr>PowerPoint プレゼンテーション</vt:lpstr>
      <vt:lpstr>Auto-deployment</vt:lpstr>
      <vt:lpstr>Additional: Relationship of Deploy &amp; Configuration Management</vt:lpstr>
      <vt:lpstr>Auto-deployment Placement in CI/CD</vt:lpstr>
      <vt:lpstr>Ansible</vt:lpstr>
      <vt:lpstr>Background of Ansible</vt:lpstr>
      <vt:lpstr>PowerPoint プレゼンテーション</vt:lpstr>
      <vt:lpstr>Overview</vt:lpstr>
      <vt:lpstr>Merits</vt:lpstr>
      <vt:lpstr>Ansible: Features</vt:lpstr>
      <vt:lpstr>Ansible: Features</vt:lpstr>
      <vt:lpstr>Ansible: Features</vt:lpstr>
      <vt:lpstr>Ansible: Architecture</vt:lpstr>
      <vt:lpstr>Ansible: Core Engine</vt:lpstr>
      <vt:lpstr>Module</vt:lpstr>
      <vt:lpstr>Module Categories</vt:lpstr>
      <vt:lpstr>Plugin</vt:lpstr>
      <vt:lpstr>PowerPoint プレゼンテーション</vt:lpstr>
      <vt:lpstr>Control Node</vt:lpstr>
      <vt:lpstr>Target Node</vt:lpstr>
      <vt:lpstr>Operation Check</vt:lpstr>
      <vt:lpstr>Operation Check</vt:lpstr>
      <vt:lpstr>PowerPoint プレゼンテーション</vt:lpstr>
      <vt:lpstr>Configuration Diagram of What to Do with Sample Code</vt:lpstr>
      <vt:lpstr>Sample Code Configuration</vt:lpstr>
      <vt:lpstr>Execution Results</vt:lpstr>
      <vt:lpstr>PowerPoint プレゼンテーション</vt:lpstr>
      <vt:lpstr>PowerPoint プレゼンテーション</vt:lpstr>
      <vt:lpstr>Inventory</vt:lpstr>
      <vt:lpstr>Inventory</vt:lpstr>
      <vt:lpstr>Inventory</vt:lpstr>
      <vt:lpstr>Inventory</vt:lpstr>
      <vt:lpstr>PowerPoint プレゼンテーション</vt:lpstr>
      <vt:lpstr>PowerPoint プレゼンテーション</vt:lpstr>
      <vt:lpstr>Lecture on YAML Writing</vt:lpstr>
      <vt:lpstr>A Look on YAML Writing prior to Playbook</vt:lpstr>
      <vt:lpstr>A Look on YAML Writing prior to Playbook</vt:lpstr>
      <vt:lpstr>A Look on YAML Writing prior to Playbook</vt:lpstr>
      <vt:lpstr>A Look on YAML Writing prior to Playbook</vt:lpstr>
      <vt:lpstr>A Look on YAML Writing prior to Playbook</vt:lpstr>
      <vt:lpstr>A Look on YAML Writing prior to Playbook</vt:lpstr>
      <vt:lpstr>PowerPoint プレゼンテーション</vt:lpstr>
      <vt:lpstr>PowerPoint プレゼンテーション</vt:lpstr>
      <vt:lpstr>This time, it’s Playbook!</vt:lpstr>
      <vt:lpstr>This time, it’s Playbook!</vt:lpstr>
      <vt:lpstr>This time, it’s Playbook!</vt:lpstr>
      <vt:lpstr>This time, it’s Playbook!</vt:lpstr>
      <vt:lpstr>This time, it’s Playbook!</vt:lpstr>
      <vt:lpstr>This time, it’s Playbook!</vt:lpstr>
      <vt:lpstr>This time, it’s Playbook!</vt:lpstr>
      <vt:lpstr>This time, it’s Playbook!</vt:lpstr>
      <vt:lpstr>This time, it’s Playbook!</vt:lpstr>
      <vt:lpstr>This time, it’s Playbook!</vt:lpstr>
      <vt:lpstr>This time, it’s Playbook!</vt:lpstr>
      <vt:lpstr>This time, it’s Playbook!</vt:lpstr>
      <vt:lpstr>This time, it’s Playbook!</vt:lpstr>
      <vt:lpstr>This time, it’s Playbook!</vt:lpstr>
      <vt:lpstr>This time, it’s Playbook!</vt:lpstr>
      <vt:lpstr>PowerPoint プレゼンテーション</vt:lpstr>
      <vt:lpstr>Playbook: Control Statement</vt:lpstr>
      <vt:lpstr>Playbook: Control Statement</vt:lpstr>
      <vt:lpstr>Playbook: Control Statement</vt:lpstr>
      <vt:lpstr>Playbook: Control Statement</vt:lpstr>
      <vt:lpstr>Playbook: Control Statement</vt:lpstr>
      <vt:lpstr>Playbook: Control Statement</vt:lpstr>
      <vt:lpstr>Role: Important</vt:lpstr>
      <vt:lpstr>Role: Important</vt:lpstr>
      <vt:lpstr>Role: Important</vt:lpstr>
      <vt:lpstr>Role: Important</vt:lpstr>
      <vt:lpstr>Role: Important</vt:lpstr>
      <vt:lpstr>Role: Important</vt:lpstr>
      <vt:lpstr>Role: Important</vt:lpstr>
      <vt:lpstr>Role: Important</vt:lpstr>
      <vt:lpstr>Role: Important</vt:lpstr>
      <vt:lpstr>Role: Important</vt:lpstr>
      <vt:lpstr>Role: Important</vt:lpstr>
      <vt:lpstr>Role: Important</vt:lpstr>
      <vt:lpstr>Role: Important</vt:lpstr>
      <vt:lpstr>Additional: Best Practices for Making Playbook</vt:lpstr>
      <vt:lpstr>PowerPoint プレゼンテーション</vt:lpstr>
      <vt:lpstr>PowerPoint プレゼンテーション</vt:lpstr>
      <vt:lpstr>Installing Middleware</vt:lpstr>
      <vt:lpstr>Installing Middleware</vt:lpstr>
      <vt:lpstr>Deploying Application</vt:lpstr>
      <vt:lpstr>Deploying Application</vt:lpstr>
      <vt:lpstr>Deploying Application</vt:lpstr>
      <vt:lpstr>Deploying Application</vt:lpstr>
      <vt:lpstr>Numerous Samples</vt:lpstr>
      <vt:lpstr>PowerPoint プレゼンテーション</vt:lpstr>
      <vt:lpstr>Ansible Tower(AWX)</vt:lpstr>
      <vt:lpstr>Ansible Runner</vt:lpstr>
      <vt:lpstr>KIaI</vt:lpstr>
      <vt:lpstr>ServerSpec</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2001-12-20T12:02:52Z</dcterms:created>
  <dcterms:modified xsi:type="dcterms:W3CDTF">2018-10-18T16:00:28Z</dcterms:modified>
</cp:coreProperties>
</file>