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6" r:id="rId1"/>
  </p:sldMasterIdLst>
  <p:notesMasterIdLst>
    <p:notesMasterId r:id="rId63"/>
  </p:notesMasterIdLst>
  <p:handoutMasterIdLst>
    <p:handoutMasterId r:id="rId64"/>
  </p:handoutMasterIdLst>
  <p:sldIdLst>
    <p:sldId id="1391" r:id="rId2"/>
    <p:sldId id="1400" r:id="rId3"/>
    <p:sldId id="1401" r:id="rId4"/>
    <p:sldId id="1403" r:id="rId5"/>
    <p:sldId id="1396" r:id="rId6"/>
    <p:sldId id="1410" r:id="rId7"/>
    <p:sldId id="1448" r:id="rId8"/>
    <p:sldId id="1440" r:id="rId9"/>
    <p:sldId id="1441" r:id="rId10"/>
    <p:sldId id="1442" r:id="rId11"/>
    <p:sldId id="1443" r:id="rId12"/>
    <p:sldId id="1444" r:id="rId13"/>
    <p:sldId id="1445" r:id="rId14"/>
    <p:sldId id="1446" r:id="rId15"/>
    <p:sldId id="1447" r:id="rId16"/>
    <p:sldId id="1449" r:id="rId17"/>
    <p:sldId id="1492" r:id="rId18"/>
    <p:sldId id="1451" r:id="rId19"/>
    <p:sldId id="1452" r:id="rId20"/>
    <p:sldId id="1493" r:id="rId21"/>
    <p:sldId id="1453" r:id="rId22"/>
    <p:sldId id="1454" r:id="rId23"/>
    <p:sldId id="1494" r:id="rId24"/>
    <p:sldId id="1455" r:id="rId25"/>
    <p:sldId id="1456" r:id="rId26"/>
    <p:sldId id="1495" r:id="rId27"/>
    <p:sldId id="1457" r:id="rId28"/>
    <p:sldId id="1458" r:id="rId29"/>
    <p:sldId id="1459" r:id="rId30"/>
    <p:sldId id="1460" r:id="rId31"/>
    <p:sldId id="1496" r:id="rId32"/>
    <p:sldId id="1461" r:id="rId33"/>
    <p:sldId id="1462" r:id="rId34"/>
    <p:sldId id="1463" r:id="rId35"/>
    <p:sldId id="1497" r:id="rId36"/>
    <p:sldId id="1464" r:id="rId37"/>
    <p:sldId id="1499" r:id="rId38"/>
    <p:sldId id="1498" r:id="rId39"/>
    <p:sldId id="1465" r:id="rId40"/>
    <p:sldId id="1466" r:id="rId41"/>
    <p:sldId id="1472" r:id="rId42"/>
    <p:sldId id="1468" r:id="rId43"/>
    <p:sldId id="1469" r:id="rId44"/>
    <p:sldId id="1470" r:id="rId45"/>
    <p:sldId id="1471" r:id="rId46"/>
    <p:sldId id="1467" r:id="rId47"/>
    <p:sldId id="1473" r:id="rId48"/>
    <p:sldId id="1474" r:id="rId49"/>
    <p:sldId id="1490" r:id="rId50"/>
    <p:sldId id="1475" r:id="rId51"/>
    <p:sldId id="1476" r:id="rId52"/>
    <p:sldId id="1477" r:id="rId53"/>
    <p:sldId id="1478" r:id="rId54"/>
    <p:sldId id="1480" r:id="rId55"/>
    <p:sldId id="1479" r:id="rId56"/>
    <p:sldId id="1481" r:id="rId57"/>
    <p:sldId id="1491" r:id="rId58"/>
    <p:sldId id="1482" r:id="rId59"/>
    <p:sldId id="1483" r:id="rId60"/>
    <p:sldId id="1484" r:id="rId61"/>
    <p:sldId id="1388" r:id="rId62"/>
  </p:sldIdLst>
  <p:sldSz cx="9906000" cy="6858000" type="A4"/>
  <p:notesSz cx="9866313" cy="6735763"/>
  <p:defaultTex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612" userDrawn="1">
          <p15:clr>
            <a:srgbClr val="A4A3A4"/>
          </p15:clr>
        </p15:guide>
        <p15:guide id="2" orient="horz" pos="3900" userDrawn="1">
          <p15:clr>
            <a:srgbClr val="A4A3A4"/>
          </p15:clr>
        </p15:guide>
        <p15:guide id="3" pos="239" userDrawn="1">
          <p15:clr>
            <a:srgbClr val="A4A3A4"/>
          </p15:clr>
        </p15:guide>
        <p15:guide id="4" pos="3121" userDrawn="1">
          <p15:clr>
            <a:srgbClr val="A4A3A4"/>
          </p15:clr>
        </p15:guide>
        <p15:guide id="5" pos="5998"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FF0D0D"/>
    <a:srgbClr val="F6E6E8"/>
    <a:srgbClr val="FFFFFF"/>
    <a:srgbClr val="FF4343"/>
    <a:srgbClr val="1782DB"/>
    <a:srgbClr val="008200"/>
    <a:srgbClr val="005EA4"/>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83993" autoAdjust="0"/>
  </p:normalViewPr>
  <p:slideViewPr>
    <p:cSldViewPr snapToGrid="0" snapToObjects="1" showGuides="1">
      <p:cViewPr>
        <p:scale>
          <a:sx n="33" d="100"/>
          <a:sy n="33" d="100"/>
        </p:scale>
        <p:origin x="2348" y="532"/>
      </p:cViewPr>
      <p:guideLst>
        <p:guide orient="horz" pos="612"/>
        <p:guide orient="horz" pos="3900"/>
        <p:guide pos="239"/>
        <p:guide pos="3121"/>
        <p:guide pos="599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0238"/>
    </p:cViewPr>
  </p:sorterViewPr>
  <p:notesViewPr>
    <p:cSldViewPr snapToGrid="0" snapToObjects="1" showGuides="1">
      <p:cViewPr varScale="1">
        <p:scale>
          <a:sx n="128" d="100"/>
          <a:sy n="128" d="100"/>
        </p:scale>
        <p:origin x="150" y="204"/>
      </p:cViewPr>
      <p:guideLst>
        <p:guide orient="horz" pos="2122"/>
        <p:guide pos="310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r" defTabSz="914406" fontAlgn="base">
              <a:defRPr sz="1200">
                <a:solidFill>
                  <a:schemeClr val="tx1"/>
                </a:solidFill>
              </a:defRPr>
            </a:lvl1pPr>
          </a:lstStyle>
          <a:p>
            <a:endParaRPr lang="en-US" altLang="ja-JP"/>
          </a:p>
        </p:txBody>
      </p:sp>
      <p:sp>
        <p:nvSpPr>
          <p:cNvPr id="7171" name="Rectangle 3"/>
          <p:cNvSpPr>
            <a:spLocks noGrp="1" noChangeArrowheads="1"/>
          </p:cNvSpPr>
          <p:nvPr>
            <p:ph type="dt" sz="quarter" idx="1"/>
          </p:nvPr>
        </p:nvSpPr>
        <p:spPr bwMode="auto">
          <a:xfrm>
            <a:off x="0"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l" defTabSz="914406">
              <a:defRPr sz="1200" b="1">
                <a:solidFill>
                  <a:srgbClr val="4D4D4D"/>
                </a:solidFill>
              </a:defRPr>
            </a:lvl1pPr>
          </a:lstStyle>
          <a:p>
            <a:endParaRPr lang="en-US" altLang="ja-JP"/>
          </a:p>
        </p:txBody>
      </p:sp>
      <p:sp>
        <p:nvSpPr>
          <p:cNvPr id="7172" name="Rectangle 4"/>
          <p:cNvSpPr>
            <a:spLocks noGrp="1" noChangeArrowheads="1"/>
          </p:cNvSpPr>
          <p:nvPr>
            <p:ph type="ftr" sz="quarter" idx="2"/>
          </p:nvPr>
        </p:nvSpPr>
        <p:spPr bwMode="auto">
          <a:xfrm>
            <a:off x="0"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173" name="Rectangle 5"/>
          <p:cNvSpPr>
            <a:spLocks noGrp="1" noChangeArrowheads="1"/>
          </p:cNvSpPr>
          <p:nvPr>
            <p:ph type="sldNum" sz="quarter" idx="3"/>
          </p:nvPr>
        </p:nvSpPr>
        <p:spPr bwMode="auto">
          <a:xfrm>
            <a:off x="5587917"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4" rIns="91343" bIns="45674" numCol="1" anchor="b" anchorCtr="0" compatLnSpc="1">
            <a:prstTxWarp prst="textNoShape">
              <a:avLst/>
            </a:prstTxWarp>
          </a:bodyPr>
          <a:lstStyle>
            <a:lvl1pPr algn="r" defTabSz="914406" fontAlgn="base">
              <a:defRPr sz="1000">
                <a:solidFill>
                  <a:schemeClr val="tx1"/>
                </a:solidFill>
              </a:defRPr>
            </a:lvl1pPr>
          </a:lstStyle>
          <a:p>
            <a:fld id="{FAA1955A-3BA7-44A3-9070-D3F87D3C54DE}"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076049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fontAlgn="base">
              <a:defRPr sz="1200">
                <a:solidFill>
                  <a:schemeClr val="tx1"/>
                </a:solidFill>
              </a:defRPr>
            </a:lvl1pPr>
          </a:lstStyle>
          <a:p>
            <a:endParaRPr lang="en-US" altLang="ja-JP"/>
          </a:p>
        </p:txBody>
      </p:sp>
      <p:sp>
        <p:nvSpPr>
          <p:cNvPr id="72707" name="Rectangle 3"/>
          <p:cNvSpPr>
            <a:spLocks noGrp="1" noChangeArrowheads="1"/>
          </p:cNvSpPr>
          <p:nvPr>
            <p:ph type="dt" idx="1"/>
          </p:nvPr>
        </p:nvSpPr>
        <p:spPr bwMode="auto">
          <a:xfrm>
            <a:off x="0" y="1"/>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a:defRPr sz="1000" b="1">
                <a:solidFill>
                  <a:srgbClr val="4D4D4D"/>
                </a:solidFill>
              </a:defRPr>
            </a:lvl1pPr>
          </a:lstStyle>
          <a:p>
            <a:endParaRPr lang="en-US" altLang="ja-JP"/>
          </a:p>
        </p:txBody>
      </p:sp>
      <p:sp>
        <p:nvSpPr>
          <p:cNvPr id="72708" name="Rectangle 4"/>
          <p:cNvSpPr>
            <a:spLocks noGrp="1" noRot="1" noChangeAspect="1" noChangeArrowheads="1" noTextEdit="1"/>
          </p:cNvSpPr>
          <p:nvPr>
            <p:ph type="sldImg" idx="2"/>
          </p:nvPr>
        </p:nvSpPr>
        <p:spPr bwMode="auto">
          <a:xfrm>
            <a:off x="3106738" y="504825"/>
            <a:ext cx="3651250" cy="2527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986474" y="3198977"/>
            <a:ext cx="7893366" cy="303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2710" name="Rectangle 6"/>
          <p:cNvSpPr>
            <a:spLocks noGrp="1" noChangeArrowheads="1"/>
          </p:cNvSpPr>
          <p:nvPr>
            <p:ph type="ftr" sz="quarter" idx="4"/>
          </p:nvPr>
        </p:nvSpPr>
        <p:spPr bwMode="auto">
          <a:xfrm>
            <a:off x="0" y="6397954"/>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2711" name="Rectangle 7"/>
          <p:cNvSpPr>
            <a:spLocks noGrp="1" noChangeArrowheads="1"/>
          </p:cNvSpPr>
          <p:nvPr>
            <p:ph type="sldNum" sz="quarter" idx="5"/>
          </p:nvPr>
        </p:nvSpPr>
        <p:spPr bwMode="auto">
          <a:xfrm>
            <a:off x="5584765" y="6397954"/>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r" defTabSz="914406" fontAlgn="base">
              <a:defRPr sz="1000">
                <a:solidFill>
                  <a:schemeClr val="tx1"/>
                </a:solidFill>
              </a:defRPr>
            </a:lvl1pPr>
          </a:lstStyle>
          <a:p>
            <a:fld id="{05CC6113-37AD-4820-99A8-E5778F57E610}"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18570863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0</a:t>
            </a:fld>
            <a:endParaRPr lang="en-US" altLang="ja-JP" dirty="0"/>
          </a:p>
        </p:txBody>
      </p:sp>
    </p:spTree>
    <p:extLst>
      <p:ext uri="{BB962C8B-B14F-4D97-AF65-F5344CB8AC3E}">
        <p14:creationId xmlns:p14="http://schemas.microsoft.com/office/powerpoint/2010/main" val="3550397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3. </a:t>
            </a:r>
            <a:r>
              <a:rPr kumimoji="1" lang="ja-JP" altLang="en-US" sz="1200" b="1" kern="1200" dirty="0" smtClean="0">
                <a:solidFill>
                  <a:schemeClr val="tx1"/>
                </a:solidFill>
                <a:effectLst/>
                <a:latin typeface="Arial" charset="0"/>
                <a:ea typeface="ＭＳ Ｐゴシック" pitchFamily="50" charset="-128"/>
                <a:cs typeface="+mn-cs"/>
              </a:rPr>
              <a:t>システム連携が容易であること</a:t>
            </a:r>
          </a:p>
          <a:p>
            <a:r>
              <a:rPr kumimoji="1" lang="ja-JP" altLang="en-US" sz="1200" b="1" kern="1200" dirty="0" smtClean="0">
                <a:solidFill>
                  <a:schemeClr val="tx1"/>
                </a:solidFill>
                <a:effectLst/>
                <a:latin typeface="Arial" charset="0"/>
                <a:ea typeface="ＭＳ Ｐゴシック" pitchFamily="50" charset="-128"/>
                <a:cs typeface="+mn-cs"/>
              </a:rPr>
              <a:t>様々なツールとの連携が容易です。</a:t>
            </a:r>
          </a:p>
          <a:p>
            <a:r>
              <a:rPr kumimoji="1" lang="ja-JP" altLang="en-US" sz="1200" b="1" kern="1200" dirty="0" smtClean="0">
                <a:solidFill>
                  <a:schemeClr val="tx1"/>
                </a:solidFill>
                <a:effectLst/>
                <a:latin typeface="Arial" charset="0"/>
                <a:ea typeface="ＭＳ Ｐゴシック" pitchFamily="50" charset="-128"/>
                <a:cs typeface="+mn-cs"/>
              </a:rPr>
              <a:t>例えば、開発中にチケットの更新やコミット、</a:t>
            </a:r>
            <a:r>
              <a:rPr kumimoji="1" lang="en-US" altLang="ja-JP" sz="1200" b="1" kern="1200" dirty="0" smtClean="0">
                <a:solidFill>
                  <a:schemeClr val="tx1"/>
                </a:solidFill>
                <a:effectLst/>
                <a:latin typeface="Arial" charset="0"/>
                <a:ea typeface="ＭＳ Ｐゴシック" pitchFamily="50" charset="-128"/>
                <a:cs typeface="+mn-cs"/>
              </a:rPr>
              <a:t>CI/CD</a:t>
            </a:r>
            <a:r>
              <a:rPr kumimoji="1" lang="ja-JP" altLang="en-US" sz="1200" b="1" kern="1200" dirty="0" smtClean="0">
                <a:solidFill>
                  <a:schemeClr val="tx1"/>
                </a:solidFill>
                <a:effectLst/>
                <a:latin typeface="Arial" charset="0"/>
                <a:ea typeface="ＭＳ Ｐゴシック" pitchFamily="50" charset="-128"/>
                <a:cs typeface="+mn-cs"/>
              </a:rPr>
              <a:t>パイプラインの情報をチャットツールに通知する</a:t>
            </a:r>
          </a:p>
          <a:p>
            <a:r>
              <a:rPr kumimoji="1" lang="ja-JP" altLang="en-US" sz="1200" b="1" kern="1200" dirty="0" smtClean="0">
                <a:solidFill>
                  <a:schemeClr val="tx1"/>
                </a:solidFill>
                <a:effectLst/>
                <a:latin typeface="Arial" charset="0"/>
                <a:ea typeface="ＭＳ Ｐゴシック" pitchFamily="50" charset="-128"/>
                <a:cs typeface="+mn-cs"/>
              </a:rPr>
              <a:t>あるいは運用監視系のメトリクスを常時監視し、アラートが発生した場合はチャットツールに通知する事で</a:t>
            </a:r>
          </a:p>
          <a:p>
            <a:r>
              <a:rPr kumimoji="1" lang="ja-JP" altLang="en-US" sz="1200" b="1" kern="1200" dirty="0" smtClean="0">
                <a:solidFill>
                  <a:schemeClr val="tx1"/>
                </a:solidFill>
                <a:effectLst/>
                <a:latin typeface="Arial" charset="0"/>
                <a:ea typeface="ＭＳ Ｐゴシック" pitchFamily="50" charset="-128"/>
                <a:cs typeface="+mn-cs"/>
              </a:rPr>
              <a:t>状況の早期検知</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共有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対処、見落としの低減が可能になります。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付録：各種コミュニケーションツールをマップ</a:t>
            </a:r>
          </a:p>
          <a:p>
            <a:r>
              <a:rPr kumimoji="1" lang="ja-JP" altLang="en-US" sz="1200" b="1" kern="1200" dirty="0" smtClean="0">
                <a:solidFill>
                  <a:schemeClr val="tx1"/>
                </a:solidFill>
                <a:effectLst/>
                <a:latin typeface="Arial" charset="0"/>
                <a:ea typeface="ＭＳ Ｐゴシック" pitchFamily="50" charset="-128"/>
                <a:cs typeface="+mn-cs"/>
              </a:rPr>
              <a:t>縦軸：同期</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非同期</a:t>
            </a:r>
          </a:p>
          <a:p>
            <a:r>
              <a:rPr kumimoji="1" lang="ja-JP" altLang="en-US" sz="1200" b="1" kern="1200" dirty="0" smtClean="0">
                <a:solidFill>
                  <a:schemeClr val="tx1"/>
                </a:solidFill>
                <a:effectLst/>
                <a:latin typeface="Arial" charset="0"/>
                <a:ea typeface="ＭＳ Ｐゴシック" pitchFamily="50" charset="-128"/>
                <a:cs typeface="+mn-cs"/>
              </a:rPr>
              <a:t>横軸：広域</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閉域</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↑の象限で各種コミュニケーションツールをマップ</a:t>
            </a:r>
          </a:p>
          <a:p>
            <a:r>
              <a:rPr kumimoji="1" lang="ja-JP" altLang="en-US" sz="1200" b="1" kern="1200" dirty="0" smtClean="0">
                <a:solidFill>
                  <a:schemeClr val="tx1"/>
                </a:solidFill>
                <a:effectLst/>
                <a:latin typeface="Arial" charset="0"/>
                <a:ea typeface="ＭＳ Ｐゴシック" pitchFamily="50" charset="-128"/>
                <a:cs typeface="+mn-cs"/>
              </a:rPr>
              <a:t>* 直接打ち合わせ</a:t>
            </a:r>
          </a:p>
          <a:p>
            <a:r>
              <a:rPr kumimoji="1" lang="ja-JP" altLang="en-US" sz="1200" b="1" kern="1200" dirty="0" smtClean="0">
                <a:solidFill>
                  <a:schemeClr val="tx1"/>
                </a:solidFill>
                <a:effectLst/>
                <a:latin typeface="Arial" charset="0"/>
                <a:ea typeface="ＭＳ Ｐゴシック" pitchFamily="50" charset="-128"/>
                <a:cs typeface="+mn-cs"/>
              </a:rPr>
              <a:t>* 電話</a:t>
            </a:r>
            <a:r>
              <a:rPr kumimoji="1" lang="en-US" altLang="ja-JP" sz="1200" b="1" kern="1200" dirty="0" smtClean="0">
                <a:solidFill>
                  <a:schemeClr val="tx1"/>
                </a:solidFill>
                <a:effectLst/>
                <a:latin typeface="Arial" charset="0"/>
                <a:ea typeface="ＭＳ Ｐゴシック" pitchFamily="50" charset="-128"/>
                <a:cs typeface="+mn-cs"/>
              </a:rPr>
              <a:t>(Skype</a:t>
            </a:r>
            <a:r>
              <a:rPr kumimoji="1" lang="ja-JP" altLang="en-US" sz="1200" b="1" kern="1200" dirty="0" smtClean="0">
                <a:solidFill>
                  <a:schemeClr val="tx1"/>
                </a:solidFill>
                <a:effectLst/>
                <a:latin typeface="Arial" charset="0"/>
                <a:ea typeface="ＭＳ Ｐゴシック" pitchFamily="50" charset="-128"/>
                <a:cs typeface="+mn-cs"/>
              </a:rPr>
              <a:t>コール</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Skype</a:t>
            </a:r>
            <a:r>
              <a:rPr kumimoji="1" lang="ja-JP" altLang="en-US" sz="1200" b="1" kern="1200" dirty="0" smtClean="0">
                <a:solidFill>
                  <a:schemeClr val="tx1"/>
                </a:solidFill>
                <a:effectLst/>
                <a:latin typeface="Arial" charset="0"/>
                <a:ea typeface="ＭＳ Ｐゴシック" pitchFamily="50" charset="-128"/>
                <a:cs typeface="+mn-cs"/>
              </a:rPr>
              <a:t>チャット</a:t>
            </a:r>
          </a:p>
          <a:p>
            <a:r>
              <a:rPr kumimoji="1" lang="ja-JP" altLang="en-US" sz="1200" b="1" kern="1200" dirty="0" smtClean="0">
                <a:solidFill>
                  <a:schemeClr val="tx1"/>
                </a:solidFill>
                <a:effectLst/>
                <a:latin typeface="Arial" charset="0"/>
                <a:ea typeface="ＭＳ Ｐゴシック" pitchFamily="50" charset="-128"/>
                <a:cs typeface="+mn-cs"/>
              </a:rPr>
              <a:t>* メール</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LINE</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掲示板</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SNS</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またも</a:t>
            </a:r>
            <a:r>
              <a:rPr kumimoji="1" lang="ja-JP" altLang="en-US" sz="1200" b="1" kern="1200" dirty="0" err="1" smtClean="0">
                <a:solidFill>
                  <a:schemeClr val="tx1"/>
                </a:solidFill>
                <a:effectLst/>
                <a:latin typeface="Arial" charset="0"/>
                <a:ea typeface="ＭＳ Ｐゴシック" pitchFamily="50" charset="-128"/>
                <a:cs typeface="+mn-cs"/>
              </a:rPr>
              <a:t>す</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smtClean="0">
                <a:solidFill>
                  <a:schemeClr val="tx1"/>
                </a:solidFill>
                <a:effectLst/>
                <a:latin typeface="Arial" charset="0"/>
                <a:ea typeface="ＭＳ Ｐゴシック" pitchFamily="50" charset="-128"/>
                <a:cs typeface="+mn-cs"/>
              </a:rPr>
              <a:t>Lync(Skype)</a:t>
            </a:r>
            <a:r>
              <a:rPr kumimoji="1" lang="ja-JP" altLang="en-US" sz="1200" b="1" kern="1200" dirty="0" smtClean="0">
                <a:solidFill>
                  <a:schemeClr val="tx1"/>
                </a:solidFill>
                <a:effectLst/>
                <a:latin typeface="Arial" charset="0"/>
                <a:ea typeface="ＭＳ Ｐゴシック" pitchFamily="50" charset="-128"/>
                <a:cs typeface="+mn-cs"/>
              </a:rPr>
              <a:t>のチャット機能と違うの？</a:t>
            </a:r>
          </a:p>
          <a:p>
            <a:r>
              <a:rPr kumimoji="1" lang="en-US" altLang="ja-JP" sz="1200" b="1" kern="1200" dirty="0" smtClean="0">
                <a:solidFill>
                  <a:schemeClr val="tx1"/>
                </a:solidFill>
                <a:effectLst/>
                <a:latin typeface="Arial" charset="0"/>
                <a:ea typeface="ＭＳ Ｐゴシック" pitchFamily="50" charset="-128"/>
                <a:cs typeface="+mn-cs"/>
              </a:rPr>
              <a:t>Lync</a:t>
            </a:r>
            <a:r>
              <a:rPr kumimoji="1" lang="ja-JP" altLang="en-US" sz="1200" b="1" kern="1200" dirty="0" smtClean="0">
                <a:solidFill>
                  <a:schemeClr val="tx1"/>
                </a:solidFill>
                <a:effectLst/>
                <a:latin typeface="Arial" charset="0"/>
                <a:ea typeface="ＭＳ Ｐゴシック" pitchFamily="50" charset="-128"/>
                <a:cs typeface="+mn-cs"/>
              </a:rPr>
              <a:t>とは違います。よい</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わるいではなく、用途が違います。</a:t>
            </a:r>
          </a:p>
          <a:p>
            <a:r>
              <a:rPr kumimoji="1" lang="en-US" altLang="ja-JP" sz="1200" b="1" kern="1200" dirty="0" smtClean="0">
                <a:solidFill>
                  <a:schemeClr val="tx1"/>
                </a:solidFill>
                <a:effectLst/>
                <a:latin typeface="Arial" charset="0"/>
                <a:ea typeface="ＭＳ Ｐゴシック" pitchFamily="50" charset="-128"/>
                <a:cs typeface="+mn-cs"/>
              </a:rPr>
              <a:t>Lync</a:t>
            </a:r>
            <a:r>
              <a:rPr kumimoji="1" lang="ja-JP" altLang="en-US" sz="1200" b="1" kern="1200" dirty="0" smtClean="0">
                <a:solidFill>
                  <a:schemeClr val="tx1"/>
                </a:solidFill>
                <a:effectLst/>
                <a:latin typeface="Arial" charset="0"/>
                <a:ea typeface="ＭＳ Ｐゴシック" pitchFamily="50" charset="-128"/>
                <a:cs typeface="+mn-cs"/>
              </a:rPr>
              <a:t>は、クローズドで、同期的な領域をカバーしています。</a:t>
            </a:r>
          </a:p>
          <a:p>
            <a:r>
              <a:rPr kumimoji="1" lang="ja-JP" altLang="en-US" sz="1200" b="1" kern="1200" dirty="0" smtClean="0">
                <a:solidFill>
                  <a:schemeClr val="tx1"/>
                </a:solidFill>
                <a:effectLst/>
                <a:latin typeface="Arial" charset="0"/>
                <a:ea typeface="ＭＳ Ｐゴシック" pitchFamily="50" charset="-128"/>
                <a:cs typeface="+mn-cs"/>
              </a:rPr>
              <a:t>例えば、</a:t>
            </a:r>
            <a:r>
              <a:rPr kumimoji="1" lang="en-US" altLang="ja-JP" sz="1200" b="1" kern="1200" dirty="0" smtClean="0">
                <a:solidFill>
                  <a:schemeClr val="tx1"/>
                </a:solidFill>
                <a:effectLst/>
                <a:latin typeface="Arial" charset="0"/>
                <a:ea typeface="ＭＳ Ｐゴシック" pitchFamily="50" charset="-128"/>
                <a:cs typeface="+mn-cs"/>
              </a:rPr>
              <a:t>P2P</a:t>
            </a:r>
            <a:r>
              <a:rPr kumimoji="1" lang="ja-JP" altLang="en-US" sz="1200" b="1" kern="1200" dirty="0" smtClean="0">
                <a:solidFill>
                  <a:schemeClr val="tx1"/>
                </a:solidFill>
                <a:effectLst/>
                <a:latin typeface="Arial" charset="0"/>
                <a:ea typeface="ＭＳ Ｐゴシック" pitchFamily="50" charset="-128"/>
                <a:cs typeface="+mn-cs"/>
              </a:rPr>
              <a:t>あるいは少人数で時間を決め、わっと集まってチャットで議論して解散する、みたいな用途です。</a:t>
            </a:r>
          </a:p>
          <a:p>
            <a:r>
              <a:rPr kumimoji="1" lang="ja-JP" altLang="en-US" sz="1200" b="1" kern="1200" dirty="0" smtClean="0">
                <a:solidFill>
                  <a:schemeClr val="tx1"/>
                </a:solidFill>
                <a:effectLst/>
                <a:latin typeface="Arial" charset="0"/>
                <a:ea typeface="ＭＳ Ｐゴシック" pitchFamily="50" charset="-128"/>
                <a:cs typeface="+mn-cs"/>
              </a:rPr>
              <a:t>一方、チャットツールは、オープンで非同期な用途で使います。</a:t>
            </a:r>
          </a:p>
          <a:p>
            <a:r>
              <a:rPr kumimoji="1" lang="ja-JP" altLang="en-US" sz="1200" b="1" kern="1200" dirty="0" smtClean="0">
                <a:solidFill>
                  <a:schemeClr val="tx1"/>
                </a:solidFill>
                <a:effectLst/>
                <a:latin typeface="Arial" charset="0"/>
                <a:ea typeface="ＭＳ Ｐゴシック" pitchFamily="50" charset="-128"/>
                <a:cs typeface="+mn-cs"/>
              </a:rPr>
              <a:t>さっき熱苦しく語った、↓ら辺がやり易いです。（逆に</a:t>
            </a:r>
            <a:r>
              <a:rPr kumimoji="1" lang="en-US" altLang="ja-JP" sz="1200" b="1" kern="1200" dirty="0" smtClean="0">
                <a:solidFill>
                  <a:schemeClr val="tx1"/>
                </a:solidFill>
                <a:effectLst/>
                <a:latin typeface="Arial" charset="0"/>
                <a:ea typeface="ＭＳ Ｐゴシック" pitchFamily="50" charset="-128"/>
                <a:cs typeface="+mn-cs"/>
              </a:rPr>
              <a:t>Lync</a:t>
            </a:r>
            <a:r>
              <a:rPr kumimoji="1" lang="ja-JP" altLang="en-US" sz="1200" b="1" kern="1200" dirty="0" smtClean="0">
                <a:solidFill>
                  <a:schemeClr val="tx1"/>
                </a:solidFill>
                <a:effectLst/>
                <a:latin typeface="Arial" charset="0"/>
                <a:ea typeface="ＭＳ Ｐゴシック" pitchFamily="50" charset="-128"/>
                <a:cs typeface="+mn-cs"/>
              </a:rPr>
              <a:t>は苦手）</a:t>
            </a:r>
          </a:p>
          <a:p>
            <a:r>
              <a:rPr kumimoji="1" lang="ja-JP" altLang="en-US" sz="1200" b="1" kern="1200" dirty="0" smtClean="0">
                <a:solidFill>
                  <a:schemeClr val="tx1"/>
                </a:solidFill>
                <a:effectLst/>
                <a:latin typeface="Arial" charset="0"/>
                <a:ea typeface="ＭＳ Ｐゴシック" pitchFamily="50" charset="-128"/>
                <a:cs typeface="+mn-cs"/>
              </a:rPr>
              <a:t>* 非同期：時間を合わせなくても議論が出来ます。</a:t>
            </a:r>
          </a:p>
          <a:p>
            <a:r>
              <a:rPr kumimoji="1" lang="ja-JP" altLang="en-US" sz="1200" b="1" kern="1200" dirty="0" smtClean="0">
                <a:solidFill>
                  <a:schemeClr val="tx1"/>
                </a:solidFill>
                <a:effectLst/>
                <a:latin typeface="Arial" charset="0"/>
                <a:ea typeface="ＭＳ Ｐゴシック" pitchFamily="50" charset="-128"/>
                <a:cs typeface="+mn-cs"/>
              </a:rPr>
              <a:t>* オープン：議論の内容を、誰にでも簡単にシェアできます。感情のシェアも容易。</a:t>
            </a:r>
          </a:p>
          <a:p>
            <a:r>
              <a:rPr kumimoji="1" lang="ja-JP" altLang="en-US" sz="1200" b="1" kern="1200" dirty="0" smtClean="0">
                <a:solidFill>
                  <a:schemeClr val="tx1"/>
                </a:solidFill>
                <a:effectLst/>
                <a:latin typeface="Arial" charset="0"/>
                <a:ea typeface="ＭＳ Ｐゴシック" pitchFamily="50" charset="-128"/>
                <a:cs typeface="+mn-cs"/>
              </a:rPr>
              <a:t>* ツール連携：ツール連携系の機能が豊富です。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前提</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：チーム構成</a:t>
            </a:r>
          </a:p>
          <a:p>
            <a:r>
              <a:rPr kumimoji="1" lang="ja-JP" altLang="en-US" sz="1200" b="1" kern="1200" dirty="0" smtClean="0">
                <a:solidFill>
                  <a:schemeClr val="tx1"/>
                </a:solidFill>
                <a:effectLst/>
                <a:latin typeface="Arial" charset="0"/>
                <a:ea typeface="ＭＳ Ｐゴシック" pitchFamily="50" charset="-128"/>
                <a:cs typeface="+mn-cs"/>
              </a:rPr>
              <a:t>下記のチームが存在する事とします。</a:t>
            </a:r>
          </a:p>
          <a:p>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SaaS</a:t>
            </a:r>
            <a:r>
              <a:rPr kumimoji="1" lang="ja-JP" altLang="en-US" sz="1200" b="1" kern="1200" dirty="0" smtClean="0">
                <a:solidFill>
                  <a:schemeClr val="tx1"/>
                </a:solidFill>
                <a:effectLst/>
                <a:latin typeface="Arial" charset="0"/>
                <a:ea typeface="ＭＳ Ｐゴシック" pitchFamily="50" charset="-128"/>
                <a:cs typeface="+mn-cs"/>
              </a:rPr>
              <a:t>を開発している部署です。）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営業</a:t>
            </a:r>
            <a:r>
              <a:rPr kumimoji="1" lang="en-US" altLang="ja-JP" sz="1200" b="1" kern="1200" dirty="0" smtClean="0">
                <a:solidFill>
                  <a:schemeClr val="tx1"/>
                </a:solidFill>
                <a:effectLst/>
                <a:latin typeface="Arial" charset="0"/>
                <a:ea typeface="ＭＳ Ｐゴシック" pitchFamily="50" charset="-128"/>
                <a:cs typeface="+mn-cs"/>
              </a:rPr>
              <a:t>(Sales)</a:t>
            </a:r>
            <a:r>
              <a:rPr kumimoji="1" lang="ja-JP" altLang="en-US" sz="1200" b="1" kern="1200" dirty="0" smtClean="0">
                <a:solidFill>
                  <a:schemeClr val="tx1"/>
                </a:solidFill>
                <a:effectLst/>
                <a:latin typeface="Arial" charset="0"/>
                <a:ea typeface="ＭＳ Ｐゴシック" pitchFamily="50" charset="-128"/>
                <a:cs typeface="+mn-cs"/>
              </a:rPr>
              <a:t>チーム：</a:t>
            </a:r>
            <a:r>
              <a:rPr kumimoji="1" lang="en-US" altLang="ja-JP" sz="1200" b="1" kern="1200" dirty="0" smtClean="0">
                <a:solidFill>
                  <a:schemeClr val="tx1"/>
                </a:solidFill>
                <a:effectLst/>
                <a:latin typeface="Arial" charset="0"/>
                <a:ea typeface="ＭＳ Ｐゴシック" pitchFamily="50" charset="-128"/>
                <a:cs typeface="+mn-cs"/>
              </a:rPr>
              <a:t>Red</a:t>
            </a:r>
          </a:p>
          <a:p>
            <a:r>
              <a:rPr kumimoji="1" lang="en-US" altLang="ja-JP" sz="1200" b="1" kern="1200" dirty="0" smtClean="0">
                <a:solidFill>
                  <a:schemeClr val="tx1"/>
                </a:solidFill>
                <a:effectLst/>
                <a:latin typeface="Arial" charset="0"/>
                <a:ea typeface="ＭＳ Ｐゴシック" pitchFamily="50" charset="-128"/>
                <a:cs typeface="+mn-cs"/>
              </a:rPr>
              <a:t>    * Mick</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Keith</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Brian</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開発</a:t>
            </a:r>
            <a:r>
              <a:rPr kumimoji="1" lang="en-US" altLang="ja-JP" sz="1200" b="1" kern="1200" dirty="0" smtClean="0">
                <a:solidFill>
                  <a:schemeClr val="tx1"/>
                </a:solidFill>
                <a:effectLst/>
                <a:latin typeface="Arial" charset="0"/>
                <a:ea typeface="ＭＳ Ｐゴシック" pitchFamily="50" charset="-128"/>
                <a:cs typeface="+mn-cs"/>
              </a:rPr>
              <a:t>(Development)</a:t>
            </a:r>
            <a:r>
              <a:rPr kumimoji="1" lang="ja-JP" altLang="en-US" sz="1200" b="1" kern="1200" dirty="0" smtClean="0">
                <a:solidFill>
                  <a:schemeClr val="tx1"/>
                </a:solidFill>
                <a:effectLst/>
                <a:latin typeface="Arial" charset="0"/>
                <a:ea typeface="ＭＳ Ｐゴシック" pitchFamily="50" charset="-128"/>
                <a:cs typeface="+mn-cs"/>
              </a:rPr>
              <a:t>チーム</a:t>
            </a:r>
            <a:r>
              <a:rPr kumimoji="1" lang="en-US" altLang="ja-JP" sz="1200" b="1" kern="1200" dirty="0" smtClean="0">
                <a:solidFill>
                  <a:schemeClr val="tx1"/>
                </a:solidFill>
                <a:effectLst/>
                <a:latin typeface="Arial" charset="0"/>
                <a:ea typeface="ＭＳ Ｐゴシック" pitchFamily="50" charset="-128"/>
                <a:cs typeface="+mn-cs"/>
              </a:rPr>
              <a:t>A</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Blue</a:t>
            </a:r>
          </a:p>
          <a:p>
            <a:r>
              <a:rPr kumimoji="1" lang="en-US" altLang="ja-JP" sz="1200" b="1" kern="1200" dirty="0" smtClean="0">
                <a:solidFill>
                  <a:schemeClr val="tx1"/>
                </a:solidFill>
                <a:effectLst/>
                <a:latin typeface="Arial" charset="0"/>
                <a:ea typeface="ＭＳ Ｐゴシック" pitchFamily="50" charset="-128"/>
                <a:cs typeface="+mn-cs"/>
              </a:rPr>
              <a:t>    * John</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開発</a:t>
            </a:r>
            <a:r>
              <a:rPr kumimoji="1" lang="en-US" altLang="ja-JP" sz="1200" b="1" kern="1200" dirty="0" smtClean="0">
                <a:solidFill>
                  <a:schemeClr val="tx1"/>
                </a:solidFill>
                <a:effectLst/>
                <a:latin typeface="Arial" charset="0"/>
                <a:ea typeface="ＭＳ Ｐゴシック" pitchFamily="50" charset="-128"/>
                <a:cs typeface="+mn-cs"/>
              </a:rPr>
              <a:t>(Development)</a:t>
            </a:r>
            <a:r>
              <a:rPr kumimoji="1" lang="ja-JP" altLang="en-US" sz="1200" b="1" kern="1200" dirty="0" smtClean="0">
                <a:solidFill>
                  <a:schemeClr val="tx1"/>
                </a:solidFill>
                <a:effectLst/>
                <a:latin typeface="Arial" charset="0"/>
                <a:ea typeface="ＭＳ Ｐゴシック" pitchFamily="50" charset="-128"/>
                <a:cs typeface="+mn-cs"/>
              </a:rPr>
              <a:t>チーム</a:t>
            </a:r>
            <a:r>
              <a:rPr kumimoji="1" lang="en-US" altLang="ja-JP" sz="1200" b="1" kern="1200" dirty="0" smtClean="0">
                <a:solidFill>
                  <a:schemeClr val="tx1"/>
                </a:solidFill>
                <a:effectLst/>
                <a:latin typeface="Arial" charset="0"/>
                <a:ea typeface="ＭＳ Ｐゴシック" pitchFamily="50" charset="-128"/>
                <a:cs typeface="+mn-cs"/>
              </a:rPr>
              <a:t>B</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Green</a:t>
            </a:r>
          </a:p>
          <a:p>
            <a:r>
              <a:rPr kumimoji="1" lang="en-US" altLang="ja-JP" sz="1200" b="1" kern="1200" dirty="0" smtClean="0">
                <a:solidFill>
                  <a:schemeClr val="tx1"/>
                </a:solidFill>
                <a:effectLst/>
                <a:latin typeface="Arial" charset="0"/>
                <a:ea typeface="ＭＳ Ｐゴシック" pitchFamily="50" charset="-128"/>
                <a:cs typeface="+mn-cs"/>
              </a:rPr>
              <a:t>    * Phil</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Mike</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Tony</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運用</a:t>
            </a:r>
            <a:r>
              <a:rPr kumimoji="1" lang="en-US" altLang="ja-JP" sz="1200" b="1" kern="1200" dirty="0" smtClean="0">
                <a:solidFill>
                  <a:schemeClr val="tx1"/>
                </a:solidFill>
                <a:effectLst/>
                <a:latin typeface="Arial" charset="0"/>
                <a:ea typeface="ＭＳ Ｐゴシック" pitchFamily="50" charset="-128"/>
                <a:cs typeface="+mn-cs"/>
              </a:rPr>
              <a:t>(Operation)</a:t>
            </a:r>
            <a:r>
              <a:rPr kumimoji="1" lang="ja-JP" altLang="en-US" sz="1200" b="1" kern="1200" dirty="0" smtClean="0">
                <a:solidFill>
                  <a:schemeClr val="tx1"/>
                </a:solidFill>
                <a:effectLst/>
                <a:latin typeface="Arial" charset="0"/>
                <a:ea typeface="ＭＳ Ｐゴシック" pitchFamily="50" charset="-128"/>
                <a:cs typeface="+mn-cs"/>
              </a:rPr>
              <a:t>チーム：</a:t>
            </a:r>
            <a:r>
              <a:rPr kumimoji="1" lang="en-US" altLang="ja-JP" sz="1200" b="1" kern="1200" dirty="0" smtClean="0">
                <a:solidFill>
                  <a:schemeClr val="tx1"/>
                </a:solidFill>
                <a:effectLst/>
                <a:latin typeface="Arial" charset="0"/>
                <a:ea typeface="ＭＳ Ｐゴシック" pitchFamily="50" charset="-128"/>
                <a:cs typeface="+mn-cs"/>
              </a:rPr>
              <a:t>Yellow</a:t>
            </a:r>
          </a:p>
          <a:p>
            <a:r>
              <a:rPr kumimoji="1" lang="en-US" altLang="ja-JP" sz="1200" b="1" kern="1200" dirty="0" smtClean="0">
                <a:solidFill>
                  <a:schemeClr val="tx1"/>
                </a:solidFill>
                <a:effectLst/>
                <a:latin typeface="Arial" charset="0"/>
                <a:ea typeface="ＭＳ Ｐゴシック" pitchFamily="50" charset="-128"/>
                <a:cs typeface="+mn-cs"/>
              </a:rPr>
              <a:t>    * Eric</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Jimmy</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ja-JP" altLang="en-US" sz="1200" b="1" kern="1200" dirty="0" smtClean="0">
                <a:solidFill>
                  <a:schemeClr val="tx1"/>
                </a:solidFill>
                <a:effectLst/>
                <a:latin typeface="Arial" charset="0"/>
                <a:ea typeface="ＭＳ Ｐゴシック" pitchFamily="50" charset="-128"/>
                <a:cs typeface="+mn-cs"/>
              </a:rPr>
              <a:t>    * </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前提</a:t>
            </a:r>
            <a:r>
              <a:rPr kumimoji="1" lang="en-US" altLang="ja-JP" sz="1200" b="1" kern="1200" dirty="0" smtClean="0">
                <a:solidFill>
                  <a:schemeClr val="tx1"/>
                </a:solidFill>
                <a:effectLst/>
                <a:latin typeface="Arial" charset="0"/>
                <a:ea typeface="ＭＳ Ｐゴシック" pitchFamily="50" charset="-128"/>
                <a:cs typeface="+mn-cs"/>
              </a:rPr>
              <a:t>2</a:t>
            </a:r>
            <a:r>
              <a:rPr kumimoji="1" lang="ja-JP" altLang="en-US" sz="1200" b="1" kern="1200" dirty="0" smtClean="0">
                <a:solidFill>
                  <a:schemeClr val="tx1"/>
                </a:solidFill>
                <a:effectLst/>
                <a:latin typeface="Arial" charset="0"/>
                <a:ea typeface="ＭＳ Ｐゴシック" pitchFamily="50" charset="-128"/>
                <a:cs typeface="+mn-cs"/>
              </a:rPr>
              <a:t>：チャンネル構成</a:t>
            </a:r>
          </a:p>
          <a:p>
            <a:r>
              <a:rPr kumimoji="1" lang="en-US" altLang="ja-JP" sz="1200" b="1" kern="1200" dirty="0" err="1" smtClean="0">
                <a:solidFill>
                  <a:schemeClr val="tx1"/>
                </a:solidFill>
                <a:effectLst/>
                <a:latin typeface="Arial" charset="0"/>
                <a:ea typeface="ＭＳ Ｐゴシック" pitchFamily="50" charset="-128"/>
                <a:cs typeface="+mn-cs"/>
              </a:rPr>
              <a:t>Mattermost</a:t>
            </a:r>
            <a:r>
              <a:rPr kumimoji="1" lang="ja-JP" altLang="en-US" sz="1200" b="1" kern="1200" dirty="0" smtClean="0">
                <a:solidFill>
                  <a:schemeClr val="tx1"/>
                </a:solidFill>
                <a:effectLst/>
                <a:latin typeface="Arial" charset="0"/>
                <a:ea typeface="ＭＳ Ｐゴシック" pitchFamily="50" charset="-128"/>
                <a:cs typeface="+mn-cs"/>
              </a:rPr>
              <a:t>等の最近のチャットツールでは、自由にチャンネルを作成する事ができます。</a:t>
            </a:r>
          </a:p>
          <a:p>
            <a:r>
              <a:rPr kumimoji="1" lang="ja-JP" altLang="en-US" sz="1200" b="1" kern="1200" dirty="0" smtClean="0">
                <a:solidFill>
                  <a:schemeClr val="tx1"/>
                </a:solidFill>
                <a:effectLst/>
                <a:latin typeface="Arial" charset="0"/>
                <a:ea typeface="ＭＳ Ｐゴシック" pitchFamily="50" charset="-128"/>
                <a:cs typeface="+mn-cs"/>
              </a:rPr>
              <a:t>今回はサンプルとして、下記のようなチャンネル構成で構築したと仮定します。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pjct_xxxx</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特定の「プロジェクト」に関する話題を書くチャンネルです。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各チームの関係する人が全員参加します。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pjct_promotion_planning</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pjct_dev_common_lib</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pjct_dev_business_logic</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pjct_hoge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pjct_hage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pjct_mage</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team_xxxx</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各チーム毎に用意するチャンネルです。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チームメンバーが所属するのはもちろんですが、他のチームメンバーも所属して</a:t>
            </a:r>
            <a:r>
              <a:rPr kumimoji="1" lang="en-US" altLang="ja-JP" sz="1200" b="1" kern="1200" dirty="0" smtClean="0">
                <a:solidFill>
                  <a:schemeClr val="tx1"/>
                </a:solidFill>
                <a:effectLst/>
                <a:latin typeface="Arial" charset="0"/>
                <a:ea typeface="ＭＳ Ｐゴシック" pitchFamily="50" charset="-128"/>
                <a:cs typeface="+mn-cs"/>
              </a:rPr>
              <a:t>OK</a:t>
            </a:r>
            <a:r>
              <a:rPr kumimoji="1" lang="ja-JP" altLang="en-US" sz="1200" b="1" kern="1200" dirty="0" smtClean="0">
                <a:solidFill>
                  <a:schemeClr val="tx1"/>
                </a:solidFill>
                <a:effectLst/>
                <a:latin typeface="Arial" charset="0"/>
                <a:ea typeface="ＭＳ Ｐゴシック" pitchFamily="50" charset="-128"/>
                <a:cs typeface="+mn-cs"/>
              </a:rPr>
              <a:t>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team_sales</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team_dev_a</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team_dev_b</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team_ops</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time_xxxx</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個人ごとのチャンネルです。ここの運用は個人に委ねられており、何を書くのも個人の自由です。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「思った事」や「感じた事」を垂れ流す用途で使います。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実は結構重要なチャンネルで、ここが活性化できるかどうかが全体の活性化のキモになります。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ここで書くのに慣れてくると、</a:t>
            </a:r>
            <a:r>
              <a:rPr kumimoji="1" lang="en-US" altLang="ja-JP" sz="1200" b="1" kern="1200" dirty="0" err="1" smtClean="0">
                <a:solidFill>
                  <a:schemeClr val="tx1"/>
                </a:solidFill>
                <a:effectLst/>
                <a:latin typeface="Arial" charset="0"/>
                <a:ea typeface="ＭＳ Ｐゴシック" pitchFamily="50" charset="-128"/>
                <a:cs typeface="+mn-cs"/>
              </a:rPr>
              <a:t>pjct</a:t>
            </a:r>
            <a:r>
              <a:rPr kumimoji="1" lang="ja-JP" altLang="en-US" sz="1200" b="1" kern="1200" dirty="0" smtClean="0">
                <a:solidFill>
                  <a:schemeClr val="tx1"/>
                </a:solidFill>
                <a:effectLst/>
                <a:latin typeface="Arial" charset="0"/>
                <a:ea typeface="ＭＳ Ｐゴシック" pitchFamily="50" charset="-128"/>
                <a:cs typeface="+mn-cs"/>
              </a:rPr>
              <a:t>とかのほうも盛り上がりやすくなります。</a:t>
            </a:r>
          </a:p>
          <a:p>
            <a:r>
              <a:rPr kumimoji="1" lang="ja-JP" altLang="en-US" sz="1200" b="1" kern="1200" dirty="0" smtClean="0">
                <a:solidFill>
                  <a:schemeClr val="tx1"/>
                </a:solidFill>
                <a:effectLst/>
                <a:latin typeface="Arial" charset="0"/>
                <a:ea typeface="ＭＳ Ｐゴシック" pitchFamily="50" charset="-128"/>
                <a:cs typeface="+mn-cs"/>
              </a:rPr>
              <a:t>なので、原則として個人チャンネルは作ってもらうルールを推奨します。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time_mick</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time_keith</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time_brian</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time_john</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time_paul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time_ringo</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time_phil</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time_mike</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time_tony</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time_eric</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time_jimmy</a:t>
            </a:r>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time_jeff</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ストーリー１：非同期なコミュニケーション</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みたいなのを絵で書く</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さん：コンポーネント</a:t>
            </a:r>
            <a:r>
              <a:rPr kumimoji="1" lang="en-US" altLang="ja-JP" sz="1200" b="1" kern="1200" dirty="0" smtClean="0">
                <a:solidFill>
                  <a:schemeClr val="tx1"/>
                </a:solidFill>
                <a:effectLst/>
                <a:latin typeface="Arial" charset="0"/>
                <a:ea typeface="ＭＳ Ｐゴシック" pitchFamily="50" charset="-128"/>
                <a:cs typeface="+mn-cs"/>
              </a:rPr>
              <a:t>A</a:t>
            </a:r>
            <a:r>
              <a:rPr kumimoji="1" lang="ja-JP" altLang="en-US" sz="1200" b="1" kern="1200" dirty="0" smtClean="0">
                <a:solidFill>
                  <a:schemeClr val="tx1"/>
                </a:solidFill>
                <a:effectLst/>
                <a:latin typeface="Arial" charset="0"/>
                <a:ea typeface="ＭＳ Ｐゴシック" pitchFamily="50" charset="-128"/>
                <a:cs typeface="+mn-cs"/>
              </a:rPr>
              <a:t>の実装方法決めたいんだけどどう？俺は</a:t>
            </a:r>
            <a:r>
              <a:rPr kumimoji="1" lang="en-US" altLang="ja-JP" sz="1200" b="1" kern="1200" dirty="0" smtClean="0">
                <a:solidFill>
                  <a:schemeClr val="tx1"/>
                </a:solidFill>
                <a:effectLst/>
                <a:latin typeface="Arial" charset="0"/>
                <a:ea typeface="ＭＳ Ｐゴシック" pitchFamily="50" charset="-128"/>
                <a:cs typeface="+mn-cs"/>
              </a:rPr>
              <a:t>A</a:t>
            </a:r>
            <a:r>
              <a:rPr kumimoji="1" lang="ja-JP" altLang="en-US" sz="1200" b="1" kern="1200" dirty="0" smtClean="0">
                <a:solidFill>
                  <a:schemeClr val="tx1"/>
                </a:solidFill>
                <a:effectLst/>
                <a:latin typeface="Arial" charset="0"/>
                <a:ea typeface="ＭＳ Ｐゴシック" pitchFamily="50" charset="-128"/>
                <a:cs typeface="+mn-cs"/>
              </a:rPr>
              <a:t>か</a:t>
            </a:r>
            <a:r>
              <a:rPr kumimoji="1" lang="en-US" altLang="ja-JP" sz="1200" b="1" kern="1200" dirty="0" smtClean="0">
                <a:solidFill>
                  <a:schemeClr val="tx1"/>
                </a:solidFill>
                <a:effectLst/>
                <a:latin typeface="Arial" charset="0"/>
                <a:ea typeface="ＭＳ Ｐゴシック" pitchFamily="50" charset="-128"/>
                <a:cs typeface="+mn-cs"/>
              </a:rPr>
              <a:t>B</a:t>
            </a:r>
            <a:r>
              <a:rPr kumimoji="1" lang="ja-JP" altLang="en-US" sz="1200" b="1" kern="1200" dirty="0" smtClean="0">
                <a:solidFill>
                  <a:schemeClr val="tx1"/>
                </a:solidFill>
                <a:effectLst/>
                <a:latin typeface="Arial" charset="0"/>
                <a:ea typeface="ＭＳ Ｐゴシック" pitchFamily="50" charset="-128"/>
                <a:cs typeface="+mn-cs"/>
              </a:rPr>
              <a:t>がいいと思う。明日までに回答求む！</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smtClean="0">
                <a:solidFill>
                  <a:schemeClr val="tx1"/>
                </a:solidFill>
                <a:effectLst/>
                <a:latin typeface="Arial" charset="0"/>
                <a:ea typeface="ＭＳ Ｐゴシック" pitchFamily="50" charset="-128"/>
                <a:cs typeface="+mn-cs"/>
              </a:rPr>
              <a:t>さん：うーん、自分は</a:t>
            </a:r>
            <a:r>
              <a:rPr kumimoji="1" lang="en-US" altLang="ja-JP" sz="1200" b="1" kern="1200" dirty="0" smtClean="0">
                <a:solidFill>
                  <a:schemeClr val="tx1"/>
                </a:solidFill>
                <a:effectLst/>
                <a:latin typeface="Arial" charset="0"/>
                <a:ea typeface="ＭＳ Ｐゴシック" pitchFamily="50" charset="-128"/>
                <a:cs typeface="+mn-cs"/>
              </a:rPr>
              <a:t>B</a:t>
            </a:r>
            <a:r>
              <a:rPr kumimoji="1" lang="ja-JP" altLang="en-US" sz="1200" b="1" kern="1200" dirty="0" smtClean="0">
                <a:solidFill>
                  <a:schemeClr val="tx1"/>
                </a:solidFill>
                <a:effectLst/>
                <a:latin typeface="Arial" charset="0"/>
                <a:ea typeface="ＭＳ Ｐゴシック" pitchFamily="50" charset="-128"/>
                <a:cs typeface="+mn-cs"/>
              </a:rPr>
              <a:t>だなー、主に～の観点で。</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さん：少し考えてみたんですが、</a:t>
            </a:r>
            <a:r>
              <a:rPr kumimoji="1" lang="ja-JP" altLang="en-US" sz="1200" b="1" kern="1200" dirty="0" err="1" smtClean="0">
                <a:solidFill>
                  <a:schemeClr val="tx1"/>
                </a:solidFill>
                <a:effectLst/>
                <a:latin typeface="Arial" charset="0"/>
                <a:ea typeface="ＭＳ Ｐゴシック" pitchFamily="50" charset="-128"/>
                <a:cs typeface="+mn-cs"/>
              </a:rPr>
              <a:t>～とか～とか</a:t>
            </a:r>
            <a:r>
              <a:rPr kumimoji="1" lang="ja-JP" altLang="en-US" sz="1200" b="1" kern="1200" dirty="0" smtClean="0">
                <a:solidFill>
                  <a:schemeClr val="tx1"/>
                </a:solidFill>
                <a:effectLst/>
                <a:latin typeface="Arial" charset="0"/>
                <a:ea typeface="ＭＳ Ｐゴシック" pitchFamily="50" charset="-128"/>
                <a:cs typeface="+mn-cs"/>
              </a:rPr>
              <a:t>～のケースを考えると、</a:t>
            </a:r>
            <a:r>
              <a:rPr kumimoji="1" lang="en-US" altLang="ja-JP" sz="1200" b="1" kern="1200" dirty="0" smtClean="0">
                <a:solidFill>
                  <a:schemeClr val="tx1"/>
                </a:solidFill>
                <a:effectLst/>
                <a:latin typeface="Arial" charset="0"/>
                <a:ea typeface="ＭＳ Ｐゴシック" pitchFamily="50" charset="-128"/>
                <a:cs typeface="+mn-cs"/>
              </a:rPr>
              <a:t>C</a:t>
            </a:r>
            <a:r>
              <a:rPr kumimoji="1" lang="ja-JP" altLang="en-US" sz="1200" b="1" kern="1200" dirty="0" smtClean="0">
                <a:solidFill>
                  <a:schemeClr val="tx1"/>
                </a:solidFill>
                <a:effectLst/>
                <a:latin typeface="Arial" charset="0"/>
                <a:ea typeface="ＭＳ Ｐゴシック" pitchFamily="50" charset="-128"/>
                <a:cs typeface="+mn-cs"/>
              </a:rPr>
              <a:t>の方がいい気がします。</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smtClean="0">
                <a:solidFill>
                  <a:schemeClr val="tx1"/>
                </a:solidFill>
                <a:effectLst/>
                <a:latin typeface="Arial" charset="0"/>
                <a:ea typeface="ＭＳ Ｐゴシック" pitchFamily="50" charset="-128"/>
                <a:cs typeface="+mn-cs"/>
              </a:rPr>
              <a:t>さん：それだ！</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さん：なるほど、じゃぁ</a:t>
            </a:r>
            <a:r>
              <a:rPr kumimoji="1" lang="en-US" altLang="ja-JP" sz="1200" b="1" kern="1200" dirty="0" smtClean="0">
                <a:solidFill>
                  <a:schemeClr val="tx1"/>
                </a:solidFill>
                <a:effectLst/>
                <a:latin typeface="Arial" charset="0"/>
                <a:ea typeface="ＭＳ Ｐゴシック" pitchFamily="50" charset="-128"/>
                <a:cs typeface="+mn-cs"/>
              </a:rPr>
              <a:t>C</a:t>
            </a:r>
            <a:r>
              <a:rPr kumimoji="1" lang="ja-JP" altLang="en-US" sz="1200" b="1" kern="1200" dirty="0" smtClean="0">
                <a:solidFill>
                  <a:schemeClr val="tx1"/>
                </a:solidFill>
                <a:effectLst/>
                <a:latin typeface="Arial" charset="0"/>
                <a:ea typeface="ＭＳ Ｐゴシック" pitchFamily="50" charset="-128"/>
                <a:cs typeface="+mn-cs"/>
              </a:rPr>
              <a:t>で！！</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ストーリー１：非同期なコミュニケーション</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全員を一同に会して</a:t>
            </a:r>
            <a:r>
              <a:rPr kumimoji="1" lang="en-US" altLang="ja-JP" sz="1200" b="1" kern="1200" dirty="0" smtClean="0">
                <a:solidFill>
                  <a:schemeClr val="tx1"/>
                </a:solidFill>
                <a:effectLst/>
                <a:latin typeface="Arial" charset="0"/>
                <a:ea typeface="ＭＳ Ｐゴシック" pitchFamily="50" charset="-128"/>
                <a:cs typeface="+mn-cs"/>
              </a:rPr>
              <a:t>30</a:t>
            </a:r>
            <a:r>
              <a:rPr kumimoji="1" lang="ja-JP" altLang="en-US" sz="1200" b="1" kern="1200" dirty="0" smtClean="0">
                <a:solidFill>
                  <a:schemeClr val="tx1"/>
                </a:solidFill>
                <a:effectLst/>
                <a:latin typeface="Arial" charset="0"/>
                <a:ea typeface="ＭＳ Ｐゴシック" pitchFamily="50" charset="-128"/>
                <a:cs typeface="+mn-cs"/>
              </a:rPr>
              <a:t>分ミーティングして</a:t>
            </a:r>
            <a:r>
              <a:rPr kumimoji="1" lang="ja-JP" altLang="en-US" sz="1200" b="1" kern="1200" dirty="0" err="1" smtClean="0">
                <a:solidFill>
                  <a:schemeClr val="tx1"/>
                </a:solidFill>
                <a:effectLst/>
                <a:latin typeface="Arial" charset="0"/>
                <a:ea typeface="ＭＳ Ｐゴシック" pitchFamily="50" charset="-128"/>
                <a:cs typeface="+mn-cs"/>
              </a:rPr>
              <a:t>いるの</a:t>
            </a:r>
            <a:r>
              <a:rPr kumimoji="1" lang="ja-JP" altLang="en-US" sz="1200" b="1" kern="1200" dirty="0" smtClean="0">
                <a:solidFill>
                  <a:schemeClr val="tx1"/>
                </a:solidFill>
                <a:effectLst/>
                <a:latin typeface="Arial" charset="0"/>
                <a:ea typeface="ＭＳ Ｐゴシック" pitchFamily="50" charset="-128"/>
                <a:cs typeface="+mn-cs"/>
              </a:rPr>
              <a:t>絵</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集まるコストが高い。調整も大変</a:t>
            </a:r>
          </a:p>
          <a:p>
            <a:r>
              <a:rPr kumimoji="1" lang="ja-JP" altLang="en-US" sz="1200" b="1" kern="1200" dirty="0" smtClean="0">
                <a:solidFill>
                  <a:schemeClr val="tx1"/>
                </a:solidFill>
                <a:effectLst/>
                <a:latin typeface="Arial" charset="0"/>
                <a:ea typeface="ＭＳ Ｐゴシック" pitchFamily="50" charset="-128"/>
                <a:cs typeface="+mn-cs"/>
              </a:rPr>
              <a:t>* 時間が合わなかった人は参加できない</a:t>
            </a:r>
          </a:p>
          <a:p>
            <a:r>
              <a:rPr kumimoji="1" lang="ja-JP" altLang="en-US" sz="1200" b="1" kern="1200" dirty="0" smtClean="0">
                <a:solidFill>
                  <a:schemeClr val="tx1"/>
                </a:solidFill>
                <a:effectLst/>
                <a:latin typeface="Arial" charset="0"/>
                <a:ea typeface="ＭＳ Ｐゴシック" pitchFamily="50" charset="-128"/>
                <a:cs typeface="+mn-cs"/>
              </a:rPr>
              <a:t>* 自分のペースで喋れない</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声の大きい人</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権限が強い人が支配しがち</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 誰でも</a:t>
            </a:r>
          </a:p>
          <a:p>
            <a:r>
              <a:rPr kumimoji="1" lang="ja-JP" altLang="en-US" sz="1200" b="1" kern="1200" dirty="0" smtClean="0">
                <a:solidFill>
                  <a:schemeClr val="tx1"/>
                </a:solidFill>
                <a:effectLst/>
                <a:latin typeface="Arial" charset="0"/>
                <a:ea typeface="ＭＳ Ｐゴシック" pitchFamily="50" charset="-128"/>
                <a:cs typeface="+mn-cs"/>
              </a:rPr>
              <a:t>* 好きなタイミングで</a:t>
            </a:r>
          </a:p>
          <a:p>
            <a:r>
              <a:rPr kumimoji="1" lang="ja-JP" altLang="en-US" sz="1200" b="1" kern="1200" dirty="0" smtClean="0">
                <a:solidFill>
                  <a:schemeClr val="tx1"/>
                </a:solidFill>
                <a:effectLst/>
                <a:latin typeface="Arial" charset="0"/>
                <a:ea typeface="ＭＳ Ｐゴシック" pitchFamily="50" charset="-128"/>
                <a:cs typeface="+mn-cs"/>
              </a:rPr>
              <a:t>* 自分の速度感で</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書き込む事ができる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これにより、</a:t>
            </a:r>
          </a:p>
          <a:p>
            <a:r>
              <a:rPr kumimoji="1" lang="en-US" altLang="ja-JP" sz="1200" b="1" kern="1200" dirty="0" smtClean="0">
                <a:solidFill>
                  <a:schemeClr val="tx1"/>
                </a:solidFill>
                <a:effectLst/>
                <a:latin typeface="Arial" charset="0"/>
                <a:ea typeface="ＭＳ Ｐゴシック" pitchFamily="50" charset="-128"/>
                <a:cs typeface="+mn-cs"/>
              </a:rPr>
              <a:t>1. </a:t>
            </a:r>
            <a:r>
              <a:rPr kumimoji="1" lang="ja-JP" altLang="en-US" sz="1200" b="1" kern="1200" dirty="0" smtClean="0">
                <a:solidFill>
                  <a:schemeClr val="tx1"/>
                </a:solidFill>
                <a:effectLst/>
                <a:latin typeface="Arial" charset="0"/>
                <a:ea typeface="ＭＳ Ｐゴシック" pitchFamily="50" charset="-128"/>
                <a:cs typeface="+mn-cs"/>
              </a:rPr>
              <a:t>思い付き合戦の削減</a:t>
            </a:r>
          </a:p>
          <a:p>
            <a:r>
              <a:rPr kumimoji="1" lang="en-US" altLang="ja-JP" sz="1200" b="1" kern="1200" dirty="0" smtClean="0">
                <a:solidFill>
                  <a:schemeClr val="tx1"/>
                </a:solidFill>
                <a:effectLst/>
                <a:latin typeface="Arial" charset="0"/>
                <a:ea typeface="ＭＳ Ｐゴシック" pitchFamily="50" charset="-128"/>
                <a:cs typeface="+mn-cs"/>
              </a:rPr>
              <a:t>2. </a:t>
            </a:r>
            <a:r>
              <a:rPr kumimoji="1" lang="ja-JP" altLang="en-US" sz="1200" b="1" kern="1200" dirty="0" smtClean="0">
                <a:solidFill>
                  <a:schemeClr val="tx1"/>
                </a:solidFill>
                <a:effectLst/>
                <a:latin typeface="Arial" charset="0"/>
                <a:ea typeface="ＭＳ Ｐゴシック" pitchFamily="50" charset="-128"/>
                <a:cs typeface="+mn-cs"/>
              </a:rPr>
              <a:t>自分の時間軸で対応</a:t>
            </a:r>
          </a:p>
          <a:p>
            <a:r>
              <a:rPr kumimoji="1" lang="en-US" altLang="ja-JP" sz="1200" b="1" kern="1200" dirty="0" smtClean="0">
                <a:solidFill>
                  <a:schemeClr val="tx1"/>
                </a:solidFill>
                <a:effectLst/>
                <a:latin typeface="Arial" charset="0"/>
                <a:ea typeface="ＭＳ Ｐゴシック" pitchFamily="50" charset="-128"/>
                <a:cs typeface="+mn-cs"/>
              </a:rPr>
              <a:t>3. </a:t>
            </a:r>
            <a:r>
              <a:rPr kumimoji="1" lang="ja-JP" altLang="en-US" sz="1200" b="1" kern="1200" dirty="0" smtClean="0">
                <a:solidFill>
                  <a:schemeClr val="tx1"/>
                </a:solidFill>
                <a:effectLst/>
                <a:latin typeface="Arial" charset="0"/>
                <a:ea typeface="ＭＳ Ｐゴシック" pitchFamily="50" charset="-128"/>
                <a:cs typeface="+mn-cs"/>
              </a:rPr>
              <a:t>文字列化による明確化</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が出来るようになります。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ストーリー２：オープンなコミュニケーション（情報の共有）</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r>
              <a:rPr kumimoji="1" lang="ja-JP" altLang="en-US" sz="1200" b="1" kern="1200" dirty="0" smtClean="0">
                <a:solidFill>
                  <a:schemeClr val="tx1"/>
                </a:solidFill>
                <a:effectLst/>
                <a:latin typeface="Arial" charset="0"/>
                <a:ea typeface="ＭＳ Ｐゴシック" pitchFamily="50" charset="-128"/>
                <a:cs typeface="+mn-cs"/>
              </a:rPr>
              <a:t>↑のストーリーで、それを横から眺めてた開発チーム</a:t>
            </a:r>
            <a:r>
              <a:rPr kumimoji="1" lang="en-US" altLang="ja-JP" sz="1200" b="1" kern="1200" dirty="0" smtClean="0">
                <a:solidFill>
                  <a:schemeClr val="tx1"/>
                </a:solidFill>
                <a:effectLst/>
                <a:latin typeface="Arial" charset="0"/>
                <a:ea typeface="ＭＳ Ｐゴシック" pitchFamily="50" charset="-128"/>
                <a:cs typeface="+mn-cs"/>
              </a:rPr>
              <a:t>B</a:t>
            </a:r>
            <a:r>
              <a:rPr kumimoji="1" lang="ja-JP" altLang="en-US" sz="1200" b="1" kern="1200" dirty="0" smtClean="0">
                <a:solidFill>
                  <a:schemeClr val="tx1"/>
                </a:solidFill>
                <a:effectLst/>
                <a:latin typeface="Arial" charset="0"/>
                <a:ea typeface="ＭＳ Ｐゴシック" pitchFamily="50" charset="-128"/>
                <a:cs typeface="+mn-cs"/>
              </a:rPr>
              <a:t>が、「ああなるほど、うちもこうしようぜ」ってなる感じの絵</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ja-JP" altLang="en-US" sz="1200" b="1" kern="1200" dirty="0" smtClean="0">
                <a:solidFill>
                  <a:schemeClr val="tx1"/>
                </a:solidFill>
                <a:effectLst/>
                <a:latin typeface="Arial" charset="0"/>
                <a:ea typeface="ＭＳ Ｐゴシック" pitchFamily="50" charset="-128"/>
                <a:cs typeface="+mn-cs"/>
              </a:rPr>
              <a:t>エライ人が集まって定例会とか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技術者が一堂に会して技術情報交換会みたいのをやる。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そしてそういう場ではでかい話しかできず、こういういい感じの細かい話が</a:t>
            </a:r>
            <a:r>
              <a:rPr kumimoji="1" lang="ja-JP" altLang="en-US" sz="1200" b="1" kern="1200" dirty="0" err="1" smtClean="0">
                <a:solidFill>
                  <a:schemeClr val="tx1"/>
                </a:solidFill>
                <a:effectLst/>
                <a:latin typeface="Arial" charset="0"/>
                <a:ea typeface="ＭＳ Ｐゴシック" pitchFamily="50" charset="-128"/>
                <a:cs typeface="+mn-cs"/>
              </a:rPr>
              <a:t>落ちるの</a:t>
            </a:r>
            <a:r>
              <a:rPr kumimoji="1" lang="ja-JP" altLang="en-US" sz="1200" b="1" kern="1200" dirty="0" smtClean="0">
                <a:solidFill>
                  <a:schemeClr val="tx1"/>
                </a:solidFill>
                <a:effectLst/>
                <a:latin typeface="Arial" charset="0"/>
                <a:ea typeface="ＭＳ Ｐゴシック" pitchFamily="50" charset="-128"/>
                <a:cs typeface="+mn-cs"/>
              </a:rPr>
              <a:t>図</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 情報の拡散を、気軽に行う事ができる</a:t>
            </a:r>
          </a:p>
          <a:p>
            <a:r>
              <a:rPr kumimoji="1" lang="ja-JP" altLang="en-US" sz="1200" b="1" kern="1200" dirty="0" smtClean="0">
                <a:solidFill>
                  <a:schemeClr val="tx1"/>
                </a:solidFill>
                <a:effectLst/>
                <a:latin typeface="Arial" charset="0"/>
                <a:ea typeface="ＭＳ Ｐゴシック" pitchFamily="50" charset="-128"/>
                <a:cs typeface="+mn-cs"/>
              </a:rPr>
              <a:t>* 狙ってない、思わぬ人に届く可能性がある</a:t>
            </a:r>
          </a:p>
          <a:p>
            <a:r>
              <a:rPr kumimoji="1" lang="ja-JP" altLang="en-US" sz="1200" b="1" kern="1200" dirty="0" smtClean="0">
                <a:solidFill>
                  <a:schemeClr val="tx1"/>
                </a:solidFill>
                <a:effectLst/>
                <a:latin typeface="Arial" charset="0"/>
                <a:ea typeface="ＭＳ Ｐゴシック" pitchFamily="50" charset="-128"/>
                <a:cs typeface="+mn-cs"/>
              </a:rPr>
              <a:t>* 細かいけど大事な情報をボトムレベルで共有できる</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ストーリー３：オープンなコミュニケーション（感情の共有）</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team_dev_b</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Phil</a:t>
            </a:r>
            <a:r>
              <a:rPr kumimoji="1" lang="ja-JP" altLang="en-US" sz="1200" b="1" kern="1200" dirty="0" smtClean="0">
                <a:solidFill>
                  <a:schemeClr val="tx1"/>
                </a:solidFill>
                <a:effectLst/>
                <a:latin typeface="Arial" charset="0"/>
                <a:ea typeface="ＭＳ Ｐゴシック" pitchFamily="50" charset="-128"/>
                <a:cs typeface="+mn-cs"/>
              </a:rPr>
              <a:t>さん：この機能</a:t>
            </a:r>
            <a:r>
              <a:rPr kumimoji="1" lang="en-US" altLang="ja-JP" sz="1200" b="1" kern="1200" dirty="0" smtClean="0">
                <a:solidFill>
                  <a:schemeClr val="tx1"/>
                </a:solidFill>
                <a:effectLst/>
                <a:latin typeface="Arial" charset="0"/>
                <a:ea typeface="ＭＳ Ｐゴシック" pitchFamily="50" charset="-128"/>
                <a:cs typeface="+mn-cs"/>
              </a:rPr>
              <a:t>A</a:t>
            </a:r>
            <a:r>
              <a:rPr kumimoji="1" lang="ja-JP" altLang="en-US" sz="1200" b="1" kern="1200" dirty="0" smtClean="0">
                <a:solidFill>
                  <a:schemeClr val="tx1"/>
                </a:solidFill>
                <a:effectLst/>
                <a:latin typeface="Arial" charset="0"/>
                <a:ea typeface="ＭＳ Ｐゴシック" pitchFamily="50" charset="-128"/>
                <a:cs typeface="+mn-cs"/>
              </a:rPr>
              <a:t>の仕様だけど、ユーザが～に使う状況を想定すると、こうした方がよくない？</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Mike</a:t>
            </a:r>
            <a:r>
              <a:rPr kumimoji="1" lang="ja-JP" altLang="en-US" sz="1200" b="1" kern="1200" dirty="0" smtClean="0">
                <a:solidFill>
                  <a:schemeClr val="tx1"/>
                </a:solidFill>
                <a:effectLst/>
                <a:latin typeface="Arial" charset="0"/>
                <a:ea typeface="ＭＳ Ｐゴシック" pitchFamily="50" charset="-128"/>
                <a:cs typeface="+mn-cs"/>
              </a:rPr>
              <a:t>さん：あー、確かに、ついでに</a:t>
            </a:r>
            <a:r>
              <a:rPr kumimoji="1" lang="ja-JP" altLang="en-US" sz="1200" b="1" kern="1200" dirty="0" err="1" smtClean="0">
                <a:solidFill>
                  <a:schemeClr val="tx1"/>
                </a:solidFill>
                <a:effectLst/>
                <a:latin typeface="Arial" charset="0"/>
                <a:ea typeface="ＭＳ Ｐゴシック" pitchFamily="50" charset="-128"/>
                <a:cs typeface="+mn-cs"/>
              </a:rPr>
              <a:t>～したら</a:t>
            </a:r>
            <a:r>
              <a:rPr kumimoji="1" lang="ja-JP" altLang="en-US" sz="1200" b="1" kern="1200" dirty="0" smtClean="0">
                <a:solidFill>
                  <a:schemeClr val="tx1"/>
                </a:solidFill>
                <a:effectLst/>
                <a:latin typeface="Arial" charset="0"/>
                <a:ea typeface="ＭＳ Ｐゴシック" pitchFamily="50" charset="-128"/>
                <a:cs typeface="+mn-cs"/>
              </a:rPr>
              <a:t>もっと良くなるね。</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Tony</a:t>
            </a:r>
            <a:r>
              <a:rPr kumimoji="1" lang="ja-JP" altLang="en-US" sz="1200" b="1" kern="1200" dirty="0" smtClean="0">
                <a:solidFill>
                  <a:schemeClr val="tx1"/>
                </a:solidFill>
                <a:effectLst/>
                <a:latin typeface="Arial" charset="0"/>
                <a:ea typeface="ＭＳ Ｐゴシック" pitchFamily="50" charset="-128"/>
                <a:cs typeface="+mn-cs"/>
              </a:rPr>
              <a:t>さん：言えてる！これはいい感じの機能になりそう！！</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Phil</a:t>
            </a:r>
            <a:r>
              <a:rPr kumimoji="1" lang="ja-JP" altLang="en-US" sz="1200" b="1" kern="1200" dirty="0" smtClean="0">
                <a:solidFill>
                  <a:schemeClr val="tx1"/>
                </a:solidFill>
                <a:effectLst/>
                <a:latin typeface="Arial" charset="0"/>
                <a:ea typeface="ＭＳ Ｐゴシック" pitchFamily="50" charset="-128"/>
                <a:cs typeface="+mn-cs"/>
              </a:rPr>
              <a:t>さん：よしよし、それで</a:t>
            </a:r>
            <a:r>
              <a:rPr kumimoji="1" lang="ja-JP" altLang="en-US" sz="1200" b="1" kern="1200" dirty="0" err="1" smtClean="0">
                <a:solidFill>
                  <a:schemeClr val="tx1"/>
                </a:solidFill>
                <a:effectLst/>
                <a:latin typeface="Arial" charset="0"/>
                <a:ea typeface="ＭＳ Ｐゴシック" pitchFamily="50" charset="-128"/>
                <a:cs typeface="+mn-cs"/>
              </a:rPr>
              <a:t>い</a:t>
            </a:r>
            <a:r>
              <a:rPr kumimoji="1" lang="ja-JP" altLang="en-US" sz="1200" b="1" kern="1200" dirty="0" smtClean="0">
                <a:solidFill>
                  <a:schemeClr val="tx1"/>
                </a:solidFill>
                <a:effectLst/>
                <a:latin typeface="Arial" charset="0"/>
                <a:ea typeface="ＭＳ Ｐゴシック" pitchFamily="50" charset="-128"/>
                <a:cs typeface="+mn-cs"/>
              </a:rPr>
              <a:t>くべや！</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それを見ていた営業チーム</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Keith</a:t>
            </a:r>
            <a:r>
              <a:rPr kumimoji="1" lang="ja-JP" altLang="en-US" sz="1200" b="1" kern="1200" dirty="0" smtClean="0">
                <a:solidFill>
                  <a:schemeClr val="tx1"/>
                </a:solidFill>
                <a:effectLst/>
                <a:latin typeface="Arial" charset="0"/>
                <a:ea typeface="ＭＳ Ｐゴシック" pitchFamily="50" charset="-128"/>
                <a:cs typeface="+mn-cs"/>
              </a:rPr>
              <a:t>さん</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あー、そうかそうか、その機能はそういう思いで作ってたのか。</a:t>
            </a:r>
          </a:p>
          <a:p>
            <a:r>
              <a:rPr kumimoji="1" lang="ja-JP" altLang="en-US" sz="1200" b="1" kern="1200" dirty="0" smtClean="0">
                <a:solidFill>
                  <a:schemeClr val="tx1"/>
                </a:solidFill>
                <a:effectLst/>
                <a:latin typeface="Arial" charset="0"/>
                <a:ea typeface="ＭＳ Ｐゴシック" pitchFamily="50" charset="-128"/>
                <a:cs typeface="+mn-cs"/>
              </a:rPr>
              <a:t>確かにいい機能になりそうだ。ちょっと宣材資料で厚めに語っとくか。</a:t>
            </a:r>
          </a:p>
          <a:p>
            <a:r>
              <a:rPr kumimoji="1" lang="ja-JP" altLang="en-US" sz="1200" b="1" kern="1200" dirty="0" smtClean="0">
                <a:solidFill>
                  <a:schemeClr val="tx1"/>
                </a:solidFill>
                <a:effectLst/>
                <a:latin typeface="Arial" charset="0"/>
                <a:ea typeface="ＭＳ Ｐゴシック" pitchFamily="50" charset="-128"/>
                <a:cs typeface="+mn-cs"/>
              </a:rPr>
              <a:t>プレゼンもちょっと背景あたり語れるようにしておくべ！</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p>
          <a:p>
            <a:r>
              <a:rPr kumimoji="1" lang="ja-JP" altLang="en-US" sz="1200" b="1" kern="1200" dirty="0" smtClean="0">
                <a:solidFill>
                  <a:schemeClr val="tx1"/>
                </a:solidFill>
                <a:effectLst/>
                <a:latin typeface="Arial" charset="0"/>
                <a:ea typeface="ＭＳ Ｐゴシック" pitchFamily="50" charset="-128"/>
                <a:cs typeface="+mn-cs"/>
              </a:rPr>
              <a:t>チャットツールについて学習する講座です。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この資料の目的</a:t>
            </a:r>
          </a:p>
          <a:p>
            <a:r>
              <a:rPr kumimoji="1" lang="ja-JP" altLang="en-US" sz="1200" b="1" kern="1200" dirty="0" smtClean="0">
                <a:solidFill>
                  <a:schemeClr val="tx1"/>
                </a:solidFill>
                <a:effectLst/>
                <a:latin typeface="Arial" charset="0"/>
                <a:ea typeface="ＭＳ Ｐゴシック" pitchFamily="50" charset="-128"/>
                <a:cs typeface="+mn-cs"/>
              </a:rPr>
              <a:t>受講者が</a:t>
            </a:r>
          </a:p>
          <a:p>
            <a:r>
              <a:rPr kumimoji="1" lang="ja-JP" altLang="en-US" sz="1200" b="1" kern="1200" dirty="0" smtClean="0">
                <a:solidFill>
                  <a:schemeClr val="tx1"/>
                </a:solidFill>
                <a:effectLst/>
                <a:latin typeface="Arial" charset="0"/>
                <a:ea typeface="ＭＳ Ｐゴシック" pitchFamily="50" charset="-128"/>
                <a:cs typeface="+mn-cs"/>
              </a:rPr>
              <a:t>* チャットツールの概要を理解できる</a:t>
            </a:r>
          </a:p>
          <a:p>
            <a:r>
              <a:rPr kumimoji="1" lang="ja-JP" altLang="en-US" sz="1200" b="1" kern="1200" dirty="0" smtClean="0">
                <a:solidFill>
                  <a:schemeClr val="tx1"/>
                </a:solidFill>
                <a:effectLst/>
                <a:latin typeface="Arial" charset="0"/>
                <a:ea typeface="ＭＳ Ｐゴシック" pitchFamily="50" charset="-128"/>
                <a:cs typeface="+mn-cs"/>
              </a:rPr>
              <a:t>* チャットツールのメリットを理解できる</a:t>
            </a:r>
          </a:p>
          <a:p>
            <a:r>
              <a:rPr kumimoji="1" lang="ja-JP" altLang="en-US" sz="1200" b="1" kern="1200" dirty="0" smtClean="0">
                <a:solidFill>
                  <a:schemeClr val="tx1"/>
                </a:solidFill>
                <a:effectLst/>
                <a:latin typeface="Arial" charset="0"/>
                <a:ea typeface="ＭＳ Ｐゴシック" pitchFamily="50" charset="-128"/>
                <a:cs typeface="+mn-cs"/>
              </a:rPr>
              <a:t>* チャットツールによるコミュニケーションを活性化する為に必要な事を理解できる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Mattermost</a:t>
            </a:r>
            <a:r>
              <a:rPr kumimoji="1" lang="ja-JP" altLang="en-US" sz="1200" b="1" kern="1200" dirty="0" smtClean="0">
                <a:solidFill>
                  <a:schemeClr val="tx1"/>
                </a:solidFill>
                <a:effectLst/>
                <a:latin typeface="Arial" charset="0"/>
                <a:ea typeface="ＭＳ Ｐゴシック" pitchFamily="50" charset="-128"/>
                <a:cs typeface="+mn-cs"/>
              </a:rPr>
              <a:t>の基本的な機能を理解できる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前提知識</a:t>
            </a:r>
          </a:p>
          <a:p>
            <a:r>
              <a:rPr kumimoji="1" lang="ja-JP" altLang="en-US" sz="1200" b="1" kern="1200" dirty="0" smtClean="0">
                <a:solidFill>
                  <a:schemeClr val="tx1"/>
                </a:solidFill>
                <a:effectLst/>
                <a:latin typeface="Arial" charset="0"/>
                <a:ea typeface="ＭＳ Ｐゴシック" pitchFamily="50" charset="-128"/>
                <a:cs typeface="+mn-cs"/>
              </a:rPr>
              <a:t>* 特に</a:t>
            </a:r>
            <a:r>
              <a:rPr kumimoji="1" lang="ja-JP" altLang="en-US" sz="1200" b="1" kern="1200" dirty="0" err="1" smtClean="0">
                <a:solidFill>
                  <a:schemeClr val="tx1"/>
                </a:solidFill>
                <a:effectLst/>
                <a:latin typeface="Arial" charset="0"/>
                <a:ea typeface="ＭＳ Ｐゴシック" pitchFamily="50" charset="-128"/>
                <a:cs typeface="+mn-cs"/>
              </a:rPr>
              <a:t>無し</a:t>
            </a:r>
            <a:endParaRPr kumimoji="1" lang="ja-JP" altLang="en-US" sz="1200" b="1" kern="1200" dirty="0" smtClean="0">
              <a:solidFill>
                <a:schemeClr val="tx1"/>
              </a:solidFill>
              <a:effectLst/>
              <a:latin typeface="Arial" charset="0"/>
              <a:ea typeface="ＭＳ Ｐゴシック" pitchFamily="50" charset="-128"/>
              <a:cs typeface="+mn-cs"/>
            </a:endParaRP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使用する</a:t>
            </a:r>
            <a:r>
              <a:rPr kumimoji="1" lang="en-US" altLang="ja-JP" sz="1200" b="1" kern="1200" dirty="0" smtClean="0">
                <a:solidFill>
                  <a:schemeClr val="tx1"/>
                </a:solidFill>
                <a:effectLst/>
                <a:latin typeface="Arial" charset="0"/>
                <a:ea typeface="ＭＳ Ｐゴシック" pitchFamily="50" charset="-128"/>
                <a:cs typeface="+mn-cs"/>
              </a:rPr>
              <a:t>OSS</a:t>
            </a:r>
            <a:r>
              <a:rPr kumimoji="1" lang="ja-JP" altLang="en-US" sz="1200" b="1" kern="1200" dirty="0" smtClean="0">
                <a:solidFill>
                  <a:schemeClr val="tx1"/>
                </a:solidFill>
                <a:effectLst/>
                <a:latin typeface="Arial" charset="0"/>
                <a:ea typeface="ＭＳ Ｐゴシック" pitchFamily="50" charset="-128"/>
                <a:cs typeface="+mn-cs"/>
              </a:rPr>
              <a:t>のバージョン</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Mattermost</a:t>
            </a:r>
            <a:r>
              <a:rPr kumimoji="1" lang="en-US" altLang="ja-JP" sz="1200" b="1" kern="1200" dirty="0" smtClean="0">
                <a:solidFill>
                  <a:schemeClr val="tx1"/>
                </a:solidFill>
                <a:effectLst/>
                <a:latin typeface="Arial" charset="0"/>
                <a:ea typeface="ＭＳ Ｐゴシック" pitchFamily="50" charset="-128"/>
                <a:cs typeface="+mn-cs"/>
              </a:rPr>
              <a:t> 5.3.0</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a:t>
            </a:fld>
            <a:endParaRPr lang="en-US" altLang="ja-JP"/>
          </a:p>
        </p:txBody>
      </p:sp>
    </p:spTree>
    <p:extLst>
      <p:ext uri="{BB962C8B-B14F-4D97-AF65-F5344CB8AC3E}">
        <p14:creationId xmlns:p14="http://schemas.microsoft.com/office/powerpoint/2010/main" val="189747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ja-JP" altLang="en-US" sz="1200" b="1" kern="1200" dirty="0" smtClean="0">
                <a:solidFill>
                  <a:schemeClr val="tx1"/>
                </a:solidFill>
                <a:effectLst/>
                <a:latin typeface="Arial" charset="0"/>
                <a:ea typeface="ＭＳ Ｐゴシック" pitchFamily="50" charset="-128"/>
                <a:cs typeface="+mn-cs"/>
              </a:rPr>
              <a:t>普及</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開発定例会～。</a:t>
            </a:r>
          </a:p>
          <a:p>
            <a:r>
              <a:rPr kumimoji="1" lang="ja-JP" altLang="en-US" sz="1200" b="1" kern="1200" dirty="0" smtClean="0">
                <a:solidFill>
                  <a:schemeClr val="tx1"/>
                </a:solidFill>
                <a:effectLst/>
                <a:latin typeface="Arial" charset="0"/>
                <a:ea typeface="ＭＳ Ｐゴシック" pitchFamily="50" charset="-128"/>
                <a:cs typeface="+mn-cs"/>
              </a:rPr>
              <a:t>開発チーム：機能</a:t>
            </a:r>
            <a:r>
              <a:rPr kumimoji="1" lang="en-US" altLang="ja-JP" sz="1200" b="1" kern="1200" dirty="0" smtClean="0">
                <a:solidFill>
                  <a:schemeClr val="tx1"/>
                </a:solidFill>
                <a:effectLst/>
                <a:latin typeface="Arial" charset="0"/>
                <a:ea typeface="ＭＳ Ｐゴシック" pitchFamily="50" charset="-128"/>
                <a:cs typeface="+mn-cs"/>
              </a:rPr>
              <a:t>A</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B</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C</a:t>
            </a:r>
            <a:r>
              <a:rPr kumimoji="1" lang="ja-JP" altLang="en-US" sz="1200" b="1" kern="1200" dirty="0" smtClean="0">
                <a:solidFill>
                  <a:schemeClr val="tx1"/>
                </a:solidFill>
                <a:effectLst/>
                <a:latin typeface="Arial" charset="0"/>
                <a:ea typeface="ＭＳ Ｐゴシック" pitchFamily="50" charset="-128"/>
                <a:cs typeface="+mn-cs"/>
              </a:rPr>
              <a:t>を作りました。想定している客層は～です。売りは～と～になります。</a:t>
            </a:r>
          </a:p>
          <a:p>
            <a:r>
              <a:rPr kumimoji="1" lang="ja-JP" altLang="en-US" sz="1200" b="1" kern="1200" dirty="0" smtClean="0">
                <a:solidFill>
                  <a:schemeClr val="tx1"/>
                </a:solidFill>
                <a:effectLst/>
                <a:latin typeface="Arial" charset="0"/>
                <a:ea typeface="ＭＳ Ｐゴシック" pitchFamily="50" charset="-128"/>
                <a:cs typeface="+mn-cs"/>
              </a:rPr>
              <a:t>営業チーム：なるほど</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一番大事な「感情」の伝達が漏れる。</a:t>
            </a:r>
          </a:p>
          <a:p>
            <a:r>
              <a:rPr kumimoji="1" lang="ja-JP" altLang="en-US" sz="1200" b="1" kern="1200" dirty="0" smtClean="0">
                <a:solidFill>
                  <a:schemeClr val="tx1"/>
                </a:solidFill>
                <a:effectLst/>
                <a:latin typeface="Arial" charset="0"/>
                <a:ea typeface="ＭＳ Ｐゴシック" pitchFamily="50" charset="-128"/>
                <a:cs typeface="+mn-cs"/>
              </a:rPr>
              <a:t>* 営業の心に火がつかない</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 感情の共有</a:t>
            </a:r>
          </a:p>
          <a:p>
            <a:r>
              <a:rPr kumimoji="1" lang="ja-JP" altLang="en-US" sz="1200" b="1" kern="1200" dirty="0" smtClean="0">
                <a:solidFill>
                  <a:schemeClr val="tx1"/>
                </a:solidFill>
                <a:effectLst/>
                <a:latin typeface="Arial" charset="0"/>
                <a:ea typeface="ＭＳ Ｐゴシック" pitchFamily="50" charset="-128"/>
                <a:cs typeface="+mn-cs"/>
              </a:rPr>
              <a:t>    * 皆が「どういう思いで」仕事をしているのかを見える化</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共有する事ができます。</a:t>
            </a:r>
          </a:p>
          <a:p>
            <a:r>
              <a:rPr kumimoji="1" lang="ja-JP" altLang="en-US" sz="1200" b="1" kern="1200" dirty="0" smtClean="0">
                <a:solidFill>
                  <a:schemeClr val="tx1"/>
                </a:solidFill>
                <a:effectLst/>
                <a:latin typeface="Arial" charset="0"/>
                <a:ea typeface="ＭＳ Ｐゴシック" pitchFamily="50" charset="-128"/>
                <a:cs typeface="+mn-cs"/>
              </a:rPr>
              <a:t>    * これにより、チーム内</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間でより深いレベルでのコンテキストの共有をする事ができ、</a:t>
            </a:r>
          </a:p>
          <a:p>
            <a:r>
              <a:rPr kumimoji="1" lang="ja-JP" altLang="en-US" sz="1200" b="1" kern="1200" dirty="0" smtClean="0">
                <a:solidFill>
                  <a:schemeClr val="tx1"/>
                </a:solidFill>
                <a:effectLst/>
                <a:latin typeface="Arial" charset="0"/>
                <a:ea typeface="ＭＳ Ｐゴシック" pitchFamily="50" charset="-128"/>
                <a:cs typeface="+mn-cs"/>
              </a:rPr>
              <a:t>    * 特に連携して行う仕事の円滑化や、質の向上が見込めます。</a:t>
            </a:r>
          </a:p>
          <a:p>
            <a:r>
              <a:rPr kumimoji="1" lang="ja-JP" altLang="en-US" sz="1200" b="1" kern="1200" dirty="0" smtClean="0">
                <a:solidFill>
                  <a:schemeClr val="tx1"/>
                </a:solidFill>
                <a:effectLst/>
                <a:latin typeface="Arial" charset="0"/>
                <a:ea typeface="ＭＳ Ｐゴシック" pitchFamily="50" charset="-128"/>
                <a:cs typeface="+mn-cs"/>
              </a:rPr>
              <a:t>* チームの一体感の形成</a:t>
            </a:r>
          </a:p>
          <a:p>
            <a:r>
              <a:rPr kumimoji="1" lang="ja-JP" altLang="en-US" sz="1200" b="1" kern="1200" dirty="0" smtClean="0">
                <a:solidFill>
                  <a:schemeClr val="tx1"/>
                </a:solidFill>
                <a:effectLst/>
                <a:latin typeface="Arial" charset="0"/>
                <a:ea typeface="ＭＳ Ｐゴシック" pitchFamily="50" charset="-128"/>
                <a:cs typeface="+mn-cs"/>
              </a:rPr>
              <a:t>* 助け合い精神の醸成</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ストーリー</a:t>
            </a:r>
            <a:r>
              <a:rPr kumimoji="1" lang="en-US" altLang="ja-JP" sz="1200" b="1" kern="1200" dirty="0" smtClean="0">
                <a:solidFill>
                  <a:schemeClr val="tx1"/>
                </a:solidFill>
                <a:effectLst/>
                <a:latin typeface="Arial" charset="0"/>
                <a:ea typeface="ＭＳ Ｐゴシック" pitchFamily="50" charset="-128"/>
                <a:cs typeface="+mn-cs"/>
              </a:rPr>
              <a:t>N</a:t>
            </a:r>
            <a:r>
              <a:rPr kumimoji="1" lang="ja-JP" altLang="en-US" sz="1200" b="1" kern="1200" dirty="0" smtClean="0">
                <a:solidFill>
                  <a:schemeClr val="tx1"/>
                </a:solidFill>
                <a:effectLst/>
                <a:latin typeface="Arial" charset="0"/>
                <a:ea typeface="ＭＳ Ｐゴシック" pitchFamily="50" charset="-128"/>
                <a:cs typeface="+mn-cs"/>
              </a:rPr>
              <a:t>：システム連携（</a:t>
            </a:r>
            <a:r>
              <a:rPr kumimoji="1" lang="en-US" altLang="ja-JP" sz="1200" b="1" kern="1200" dirty="0" smtClean="0">
                <a:solidFill>
                  <a:schemeClr val="tx1"/>
                </a:solidFill>
                <a:effectLst/>
                <a:latin typeface="Arial" charset="0"/>
                <a:ea typeface="ＭＳ Ｐゴシック" pitchFamily="50" charset="-128"/>
                <a:cs typeface="+mn-cs"/>
              </a:rPr>
              <a:t>Dev</a:t>
            </a:r>
            <a:r>
              <a:rPr kumimoji="1" lang="ja-JP" altLang="en-US" sz="1200" b="1" kern="1200" dirty="0" smtClean="0">
                <a:solidFill>
                  <a:schemeClr val="tx1"/>
                </a:solidFill>
                <a:effectLst/>
                <a:latin typeface="Arial" charset="0"/>
                <a:ea typeface="ＭＳ Ｐゴシック" pitchFamily="50" charset="-128"/>
                <a:cs typeface="+mn-cs"/>
              </a:rPr>
              <a:t>編）</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：「通知：</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ja-JP" altLang="en-US" sz="1200" b="1" kern="1200" dirty="0" smtClean="0">
                <a:solidFill>
                  <a:schemeClr val="tx1"/>
                </a:solidFill>
                <a:effectLst/>
                <a:latin typeface="Arial" charset="0"/>
                <a:ea typeface="ＭＳ Ｐゴシック" pitchFamily="50" charset="-128"/>
                <a:cs typeface="+mn-cs"/>
              </a:rPr>
              <a:t>が～をマージリクエスト</a:t>
            </a:r>
            <a:r>
              <a:rPr kumimoji="1" lang="en-US" altLang="ja-JP" sz="1200" b="1" kern="1200" dirty="0" smtClean="0">
                <a:solidFill>
                  <a:schemeClr val="tx1"/>
                </a:solidFill>
                <a:effectLst/>
                <a:latin typeface="Arial" charset="0"/>
                <a:ea typeface="ＭＳ Ｐゴシック" pitchFamily="50" charset="-128"/>
                <a:cs typeface="+mn-cs"/>
              </a:rPr>
              <a:t>(URL</a:t>
            </a:r>
            <a:r>
              <a:rPr kumimoji="1" lang="ja-JP" altLang="en-US" sz="1200" b="1" kern="1200" dirty="0" smtClean="0">
                <a:solidFill>
                  <a:schemeClr val="tx1"/>
                </a:solidFill>
                <a:effectLst/>
                <a:latin typeface="Arial" charset="0"/>
                <a:ea typeface="ＭＳ Ｐゴシック" pitchFamily="50" charset="-128"/>
                <a:cs typeface="+mn-cs"/>
              </a:rPr>
              <a:t>リンク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を出しました」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@John ↑</a:t>
            </a:r>
            <a:r>
              <a:rPr kumimoji="1" lang="ja-JP" altLang="en-US" sz="1200" b="1" kern="1200" dirty="0" smtClean="0">
                <a:solidFill>
                  <a:schemeClr val="tx1"/>
                </a:solidFill>
                <a:effectLst/>
                <a:latin typeface="Arial" charset="0"/>
                <a:ea typeface="ＭＳ Ｐゴシック" pitchFamily="50" charset="-128"/>
                <a:cs typeface="+mn-cs"/>
              </a:rPr>
              <a:t>レビュー</a:t>
            </a:r>
            <a:r>
              <a:rPr kumimoji="1" lang="ja-JP" altLang="en-US" sz="1200" b="1" kern="1200" dirty="0" err="1" smtClean="0">
                <a:solidFill>
                  <a:schemeClr val="tx1"/>
                </a:solidFill>
                <a:effectLst/>
                <a:latin typeface="Arial" charset="0"/>
                <a:ea typeface="ＭＳ Ｐゴシック" pitchFamily="50" charset="-128"/>
                <a:cs typeface="+mn-cs"/>
              </a:rPr>
              <a:t>しといてくだせ</a:t>
            </a:r>
            <a:r>
              <a:rPr kumimoji="1" lang="ja-JP" altLang="en-US" sz="1200" b="1" kern="1200" dirty="0" smtClean="0">
                <a:solidFill>
                  <a:schemeClr val="tx1"/>
                </a:solidFill>
                <a:effectLst/>
                <a:latin typeface="Arial" charset="0"/>
                <a:ea typeface="ＭＳ Ｐゴシック" pitchFamily="50" charset="-128"/>
                <a:cs typeface="+mn-cs"/>
              </a:rPr>
              <a:t>ー。</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13</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@Ringo </a:t>
            </a:r>
            <a:r>
              <a:rPr kumimoji="1" lang="ja-JP" altLang="en-US" sz="1200" b="1" kern="1200" dirty="0" smtClean="0">
                <a:solidFill>
                  <a:schemeClr val="tx1"/>
                </a:solidFill>
                <a:effectLst/>
                <a:latin typeface="Arial" charset="0"/>
                <a:ea typeface="ＭＳ Ｐゴシック" pitchFamily="50" charset="-128"/>
                <a:cs typeface="+mn-cs"/>
              </a:rPr>
              <a:t>あいよー。レビューコメント書いといたから見といて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さん：はーい。</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24</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警告</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自動ビルド、自動結合テストを実行しました、エラー</a:t>
            </a:r>
            <a:r>
              <a:rPr kumimoji="1" lang="en-US" altLang="ja-JP" sz="1200" b="1" kern="1200" dirty="0" smtClean="0">
                <a:solidFill>
                  <a:schemeClr val="tx1"/>
                </a:solidFill>
                <a:effectLst/>
                <a:latin typeface="Arial" charset="0"/>
                <a:ea typeface="ＭＳ Ｐゴシック" pitchFamily="50" charset="-128"/>
                <a:cs typeface="+mn-cs"/>
              </a:rPr>
              <a:t>(URL</a:t>
            </a:r>
            <a:r>
              <a:rPr kumimoji="1" lang="ja-JP" altLang="en-US" sz="1200" b="1" kern="1200" dirty="0" smtClean="0">
                <a:solidFill>
                  <a:schemeClr val="tx1"/>
                </a:solidFill>
                <a:effectLst/>
                <a:latin typeface="Arial" charset="0"/>
                <a:ea typeface="ＭＳ Ｐゴシック" pitchFamily="50" charset="-128"/>
                <a:cs typeface="+mn-cs"/>
              </a:rPr>
              <a:t>リンク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が発生しています」</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さん：なおそう。</a:t>
            </a:r>
            <a:r>
              <a:rPr kumimoji="1" lang="en-US" altLang="ja-JP" sz="1200" b="1" kern="1200" dirty="0" smtClean="0">
                <a:solidFill>
                  <a:schemeClr val="tx1"/>
                </a:solidFill>
                <a:effectLst/>
                <a:latin typeface="Arial" charset="0"/>
                <a:ea typeface="ＭＳ Ｐゴシック" pitchFamily="50" charset="-128"/>
                <a:cs typeface="+mn-cs"/>
              </a:rPr>
              <a:t>@Ringo </a:t>
            </a:r>
            <a:r>
              <a:rPr kumimoji="1" lang="ja-JP" altLang="en-US" sz="1200" b="1" kern="1200" dirty="0" smtClean="0">
                <a:solidFill>
                  <a:schemeClr val="tx1"/>
                </a:solidFill>
                <a:effectLst/>
                <a:latin typeface="Arial" charset="0"/>
                <a:ea typeface="ＭＳ Ｐゴシック" pitchFamily="50" charset="-128"/>
                <a:cs typeface="+mn-cs"/>
              </a:rPr>
              <a:t>～ってどうなってた</a:t>
            </a:r>
            <a:r>
              <a:rPr kumimoji="1" lang="ja-JP" altLang="en-US" sz="1200" b="1" kern="1200" dirty="0" err="1" smtClean="0">
                <a:solidFill>
                  <a:schemeClr val="tx1"/>
                </a:solidFill>
                <a:effectLst/>
                <a:latin typeface="Arial" charset="0"/>
                <a:ea typeface="ＭＳ Ｐゴシック" pitchFamily="50" charset="-128"/>
                <a:cs typeface="+mn-cs"/>
              </a:rPr>
              <a:t>っけ</a:t>
            </a:r>
            <a:r>
              <a:rPr kumimoji="1" lang="ja-JP" altLang="en-US"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さん：あぁそれは～</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Phil</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隣の開発チーム</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：（あっ</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err="1"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うちもやべぇ）</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ja-JP" altLang="en-US" sz="1200" b="1" kern="1200" dirty="0" smtClean="0">
                <a:solidFill>
                  <a:schemeClr val="tx1"/>
                </a:solidFill>
                <a:effectLst/>
                <a:latin typeface="Arial" charset="0"/>
                <a:ea typeface="ＭＳ Ｐゴシック" pitchFamily="50" charset="-128"/>
                <a:cs typeface="+mn-cs"/>
              </a:rPr>
              <a:t>が～チケット～をクローズしました」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リーダー</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：ほーん、ちょっと状況みとくか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リーダー</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：ってこれ全然あかん</a:t>
            </a:r>
            <a:r>
              <a:rPr kumimoji="1" lang="ja-JP" altLang="en-US" sz="1200" b="1" kern="1200" dirty="0" err="1" smtClean="0">
                <a:solidFill>
                  <a:schemeClr val="tx1"/>
                </a:solidFill>
                <a:effectLst/>
                <a:latin typeface="Arial" charset="0"/>
                <a:ea typeface="ＭＳ Ｐゴシック" pitchFamily="50" charset="-128"/>
                <a:cs typeface="+mn-cs"/>
              </a:rPr>
              <a:t>やん</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@Paul </a:t>
            </a:r>
            <a:r>
              <a:rPr kumimoji="1" lang="ja-JP" altLang="en-US" sz="1200" b="1" kern="1200" dirty="0" smtClean="0">
                <a:solidFill>
                  <a:schemeClr val="tx1"/>
                </a:solidFill>
                <a:effectLst/>
                <a:latin typeface="Arial" charset="0"/>
                <a:ea typeface="ＭＳ Ｐゴシック" pitchFamily="50" charset="-128"/>
                <a:cs typeface="+mn-cs"/>
              </a:rPr>
              <a:t>ちょっと状況教えて！！</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smtClean="0">
                <a:solidFill>
                  <a:schemeClr val="tx1"/>
                </a:solidFill>
                <a:effectLst/>
                <a:latin typeface="Arial" charset="0"/>
                <a:ea typeface="ＭＳ Ｐゴシック" pitchFamily="50" charset="-128"/>
                <a:cs typeface="+mn-cs"/>
              </a:rPr>
              <a:t>さん：やべぇ</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ja-JP" altLang="en-US" sz="1200" b="1" kern="1200" dirty="0" smtClean="0">
                <a:solidFill>
                  <a:schemeClr val="tx1"/>
                </a:solidFill>
                <a:effectLst/>
                <a:latin typeface="Arial" charset="0"/>
                <a:ea typeface="ＭＳ Ｐゴシック" pitchFamily="50" charset="-128"/>
                <a:cs typeface="+mn-cs"/>
              </a:rPr>
              <a:t>まぁメールでもできます。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ただ、チャットツールでやっておくと</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見落としにくい</a:t>
            </a:r>
          </a:p>
          <a:p>
            <a:r>
              <a:rPr kumimoji="1" lang="ja-JP" altLang="en-US" sz="1200" b="1" kern="1200" dirty="0" smtClean="0">
                <a:solidFill>
                  <a:schemeClr val="tx1"/>
                </a:solidFill>
                <a:effectLst/>
                <a:latin typeface="Arial" charset="0"/>
                <a:ea typeface="ＭＳ Ｐゴシック" pitchFamily="50" charset="-128"/>
                <a:cs typeface="+mn-cs"/>
              </a:rPr>
              <a:t>* オープンにしやすい（他の人にも状況がすぐ伝わる）</a:t>
            </a:r>
          </a:p>
          <a:p>
            <a:r>
              <a:rPr kumimoji="1" lang="ja-JP" altLang="en-US" sz="1200" b="1" kern="1200" dirty="0" smtClean="0">
                <a:solidFill>
                  <a:schemeClr val="tx1"/>
                </a:solidFill>
                <a:effectLst/>
                <a:latin typeface="Arial" charset="0"/>
                <a:ea typeface="ＭＳ Ｐゴシック" pitchFamily="50" charset="-128"/>
                <a:cs typeface="+mn-cs"/>
              </a:rPr>
              <a:t>* その場ですぐ議論に移行できる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というメリットがあります。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ストーリー</a:t>
            </a:r>
            <a:r>
              <a:rPr kumimoji="1" lang="en-US" altLang="ja-JP" sz="1200" b="1" kern="1200" dirty="0" smtClean="0">
                <a:solidFill>
                  <a:schemeClr val="tx1"/>
                </a:solidFill>
                <a:effectLst/>
                <a:latin typeface="Arial" charset="0"/>
                <a:ea typeface="ＭＳ Ｐゴシック" pitchFamily="50" charset="-128"/>
                <a:cs typeface="+mn-cs"/>
              </a:rPr>
              <a:t>N</a:t>
            </a:r>
            <a:r>
              <a:rPr kumimoji="1" lang="ja-JP" altLang="en-US" sz="1200" b="1" kern="1200" dirty="0" smtClean="0">
                <a:solidFill>
                  <a:schemeClr val="tx1"/>
                </a:solidFill>
                <a:effectLst/>
                <a:latin typeface="Arial" charset="0"/>
                <a:ea typeface="ＭＳ Ｐゴシック" pitchFamily="50" charset="-128"/>
                <a:cs typeface="+mn-cs"/>
              </a:rPr>
              <a:t>：システム連携（</a:t>
            </a:r>
            <a:r>
              <a:rPr kumimoji="1" lang="en-US" altLang="ja-JP" sz="1200" b="1" kern="1200" dirty="0" smtClean="0">
                <a:solidFill>
                  <a:schemeClr val="tx1"/>
                </a:solidFill>
                <a:effectLst/>
                <a:latin typeface="Arial" charset="0"/>
                <a:ea typeface="ＭＳ Ｐゴシック" pitchFamily="50" charset="-128"/>
                <a:cs typeface="+mn-cs"/>
              </a:rPr>
              <a:t>Dev</a:t>
            </a:r>
            <a:r>
              <a:rPr kumimoji="1" lang="ja-JP" altLang="en-US" sz="1200" b="1" kern="1200" dirty="0" smtClean="0">
                <a:solidFill>
                  <a:schemeClr val="tx1"/>
                </a:solidFill>
                <a:effectLst/>
                <a:latin typeface="Arial" charset="0"/>
                <a:ea typeface="ＭＳ Ｐゴシック" pitchFamily="50" charset="-128"/>
                <a:cs typeface="+mn-cs"/>
              </a:rPr>
              <a:t>編）</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：「通知：</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ja-JP" altLang="en-US" sz="1200" b="1" kern="1200" dirty="0" smtClean="0">
                <a:solidFill>
                  <a:schemeClr val="tx1"/>
                </a:solidFill>
                <a:effectLst/>
                <a:latin typeface="Arial" charset="0"/>
                <a:ea typeface="ＭＳ Ｐゴシック" pitchFamily="50" charset="-128"/>
                <a:cs typeface="+mn-cs"/>
              </a:rPr>
              <a:t>が～をマージリクエスト</a:t>
            </a:r>
            <a:r>
              <a:rPr kumimoji="1" lang="en-US" altLang="ja-JP" sz="1200" b="1" kern="1200" dirty="0" smtClean="0">
                <a:solidFill>
                  <a:schemeClr val="tx1"/>
                </a:solidFill>
                <a:effectLst/>
                <a:latin typeface="Arial" charset="0"/>
                <a:ea typeface="ＭＳ Ｐゴシック" pitchFamily="50" charset="-128"/>
                <a:cs typeface="+mn-cs"/>
              </a:rPr>
              <a:t>(URL</a:t>
            </a:r>
            <a:r>
              <a:rPr kumimoji="1" lang="ja-JP" altLang="en-US" sz="1200" b="1" kern="1200" dirty="0" smtClean="0">
                <a:solidFill>
                  <a:schemeClr val="tx1"/>
                </a:solidFill>
                <a:effectLst/>
                <a:latin typeface="Arial" charset="0"/>
                <a:ea typeface="ＭＳ Ｐゴシック" pitchFamily="50" charset="-128"/>
                <a:cs typeface="+mn-cs"/>
              </a:rPr>
              <a:t>リンク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を出しました」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@John ↑</a:t>
            </a:r>
            <a:r>
              <a:rPr kumimoji="1" lang="ja-JP" altLang="en-US" sz="1200" b="1" kern="1200" dirty="0" smtClean="0">
                <a:solidFill>
                  <a:schemeClr val="tx1"/>
                </a:solidFill>
                <a:effectLst/>
                <a:latin typeface="Arial" charset="0"/>
                <a:ea typeface="ＭＳ Ｐゴシック" pitchFamily="50" charset="-128"/>
                <a:cs typeface="+mn-cs"/>
              </a:rPr>
              <a:t>レビュー</a:t>
            </a:r>
            <a:r>
              <a:rPr kumimoji="1" lang="ja-JP" altLang="en-US" sz="1200" b="1" kern="1200" dirty="0" err="1" smtClean="0">
                <a:solidFill>
                  <a:schemeClr val="tx1"/>
                </a:solidFill>
                <a:effectLst/>
                <a:latin typeface="Arial" charset="0"/>
                <a:ea typeface="ＭＳ Ｐゴシック" pitchFamily="50" charset="-128"/>
                <a:cs typeface="+mn-cs"/>
              </a:rPr>
              <a:t>しといてくだせ</a:t>
            </a:r>
            <a:r>
              <a:rPr kumimoji="1" lang="ja-JP" altLang="en-US" sz="1200" b="1" kern="1200" dirty="0" smtClean="0">
                <a:solidFill>
                  <a:schemeClr val="tx1"/>
                </a:solidFill>
                <a:effectLst/>
                <a:latin typeface="Arial" charset="0"/>
                <a:ea typeface="ＭＳ Ｐゴシック" pitchFamily="50" charset="-128"/>
                <a:cs typeface="+mn-cs"/>
              </a:rPr>
              <a:t>ー。</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13</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@Ringo </a:t>
            </a:r>
            <a:r>
              <a:rPr kumimoji="1" lang="ja-JP" altLang="en-US" sz="1200" b="1" kern="1200" dirty="0" smtClean="0">
                <a:solidFill>
                  <a:schemeClr val="tx1"/>
                </a:solidFill>
                <a:effectLst/>
                <a:latin typeface="Arial" charset="0"/>
                <a:ea typeface="ＭＳ Ｐゴシック" pitchFamily="50" charset="-128"/>
                <a:cs typeface="+mn-cs"/>
              </a:rPr>
              <a:t>あいよー。レビューコメント書いといたから見といて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さん：はーい。</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24</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警告</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自動ビルド、自動結合テストを実行しました、エラー</a:t>
            </a:r>
            <a:r>
              <a:rPr kumimoji="1" lang="en-US" altLang="ja-JP" sz="1200" b="1" kern="1200" dirty="0" smtClean="0">
                <a:solidFill>
                  <a:schemeClr val="tx1"/>
                </a:solidFill>
                <a:effectLst/>
                <a:latin typeface="Arial" charset="0"/>
                <a:ea typeface="ＭＳ Ｐゴシック" pitchFamily="50" charset="-128"/>
                <a:cs typeface="+mn-cs"/>
              </a:rPr>
              <a:t>(URL</a:t>
            </a:r>
            <a:r>
              <a:rPr kumimoji="1" lang="ja-JP" altLang="en-US" sz="1200" b="1" kern="1200" dirty="0" smtClean="0">
                <a:solidFill>
                  <a:schemeClr val="tx1"/>
                </a:solidFill>
                <a:effectLst/>
                <a:latin typeface="Arial" charset="0"/>
                <a:ea typeface="ＭＳ Ｐゴシック" pitchFamily="50" charset="-128"/>
                <a:cs typeface="+mn-cs"/>
              </a:rPr>
              <a:t>リンク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が発生しています」</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さん：なおそう。</a:t>
            </a:r>
            <a:r>
              <a:rPr kumimoji="1" lang="en-US" altLang="ja-JP" sz="1200" b="1" kern="1200" dirty="0" smtClean="0">
                <a:solidFill>
                  <a:schemeClr val="tx1"/>
                </a:solidFill>
                <a:effectLst/>
                <a:latin typeface="Arial" charset="0"/>
                <a:ea typeface="ＭＳ Ｐゴシック" pitchFamily="50" charset="-128"/>
                <a:cs typeface="+mn-cs"/>
              </a:rPr>
              <a:t>@Ringo </a:t>
            </a:r>
            <a:r>
              <a:rPr kumimoji="1" lang="ja-JP" altLang="en-US" sz="1200" b="1" kern="1200" dirty="0" smtClean="0">
                <a:solidFill>
                  <a:schemeClr val="tx1"/>
                </a:solidFill>
                <a:effectLst/>
                <a:latin typeface="Arial" charset="0"/>
                <a:ea typeface="ＭＳ Ｐゴシック" pitchFamily="50" charset="-128"/>
                <a:cs typeface="+mn-cs"/>
              </a:rPr>
              <a:t>～ってどうなってた</a:t>
            </a:r>
            <a:r>
              <a:rPr kumimoji="1" lang="ja-JP" altLang="en-US" sz="1200" b="1" kern="1200" dirty="0" err="1" smtClean="0">
                <a:solidFill>
                  <a:schemeClr val="tx1"/>
                </a:solidFill>
                <a:effectLst/>
                <a:latin typeface="Arial" charset="0"/>
                <a:ea typeface="ＭＳ Ｐゴシック" pitchFamily="50" charset="-128"/>
                <a:cs typeface="+mn-cs"/>
              </a:rPr>
              <a:t>っけ</a:t>
            </a:r>
            <a:r>
              <a:rPr kumimoji="1" lang="ja-JP" altLang="en-US"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さん：あぁそれは～</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Phil</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隣の開発チーム</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：（あっ</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err="1"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うちもやべぇ）</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ja-JP" altLang="en-US" sz="1200" b="1" kern="1200" dirty="0" smtClean="0">
                <a:solidFill>
                  <a:schemeClr val="tx1"/>
                </a:solidFill>
                <a:effectLst/>
                <a:latin typeface="Arial" charset="0"/>
                <a:ea typeface="ＭＳ Ｐゴシック" pitchFamily="50" charset="-128"/>
                <a:cs typeface="+mn-cs"/>
              </a:rPr>
              <a:t>が～チケット～をクローズしました」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リーダー</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：ほーん、ちょっと状況みとくか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リーダー</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：ってこれ全然あかん</a:t>
            </a:r>
            <a:r>
              <a:rPr kumimoji="1" lang="ja-JP" altLang="en-US" sz="1200" b="1" kern="1200" dirty="0" err="1" smtClean="0">
                <a:solidFill>
                  <a:schemeClr val="tx1"/>
                </a:solidFill>
                <a:effectLst/>
                <a:latin typeface="Arial" charset="0"/>
                <a:ea typeface="ＭＳ Ｐゴシック" pitchFamily="50" charset="-128"/>
                <a:cs typeface="+mn-cs"/>
              </a:rPr>
              <a:t>やん</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@Paul </a:t>
            </a:r>
            <a:r>
              <a:rPr kumimoji="1" lang="ja-JP" altLang="en-US" sz="1200" b="1" kern="1200" dirty="0" smtClean="0">
                <a:solidFill>
                  <a:schemeClr val="tx1"/>
                </a:solidFill>
                <a:effectLst/>
                <a:latin typeface="Arial" charset="0"/>
                <a:ea typeface="ＭＳ Ｐゴシック" pitchFamily="50" charset="-128"/>
                <a:cs typeface="+mn-cs"/>
              </a:rPr>
              <a:t>ちょっと状況教えて！！</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smtClean="0">
                <a:solidFill>
                  <a:schemeClr val="tx1"/>
                </a:solidFill>
                <a:effectLst/>
                <a:latin typeface="Arial" charset="0"/>
                <a:ea typeface="ＭＳ Ｐゴシック" pitchFamily="50" charset="-128"/>
                <a:cs typeface="+mn-cs"/>
              </a:rPr>
              <a:t>さん：やべぇ</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ja-JP" altLang="en-US" sz="1200" b="1" kern="1200" dirty="0" smtClean="0">
                <a:solidFill>
                  <a:schemeClr val="tx1"/>
                </a:solidFill>
                <a:effectLst/>
                <a:latin typeface="Arial" charset="0"/>
                <a:ea typeface="ＭＳ Ｐゴシック" pitchFamily="50" charset="-128"/>
                <a:cs typeface="+mn-cs"/>
              </a:rPr>
              <a:t>まぁメールでもできます。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ただ、チャットツールでやっておくと</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見落としにくい</a:t>
            </a:r>
          </a:p>
          <a:p>
            <a:r>
              <a:rPr kumimoji="1" lang="ja-JP" altLang="en-US" sz="1200" b="1" kern="1200" dirty="0" smtClean="0">
                <a:solidFill>
                  <a:schemeClr val="tx1"/>
                </a:solidFill>
                <a:effectLst/>
                <a:latin typeface="Arial" charset="0"/>
                <a:ea typeface="ＭＳ Ｐゴシック" pitchFamily="50" charset="-128"/>
                <a:cs typeface="+mn-cs"/>
              </a:rPr>
              <a:t>* オープンにしやすい（他の人にも状況がすぐ伝わる）</a:t>
            </a:r>
          </a:p>
          <a:p>
            <a:r>
              <a:rPr kumimoji="1" lang="ja-JP" altLang="en-US" sz="1200" b="1" kern="1200" dirty="0" smtClean="0">
                <a:solidFill>
                  <a:schemeClr val="tx1"/>
                </a:solidFill>
                <a:effectLst/>
                <a:latin typeface="Arial" charset="0"/>
                <a:ea typeface="ＭＳ Ｐゴシック" pitchFamily="50" charset="-128"/>
                <a:cs typeface="+mn-cs"/>
              </a:rPr>
              <a:t>* その場ですぐ議論に移行できる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というメリットがあります。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ストーリー</a:t>
            </a:r>
            <a:r>
              <a:rPr kumimoji="1" lang="en-US" altLang="ja-JP" sz="1200" b="1" kern="1200" dirty="0" smtClean="0">
                <a:solidFill>
                  <a:schemeClr val="tx1"/>
                </a:solidFill>
                <a:effectLst/>
                <a:latin typeface="Arial" charset="0"/>
                <a:ea typeface="ＭＳ Ｐゴシック" pitchFamily="50" charset="-128"/>
                <a:cs typeface="+mn-cs"/>
              </a:rPr>
              <a:t>N</a:t>
            </a:r>
            <a:r>
              <a:rPr kumimoji="1" lang="ja-JP" altLang="en-US" sz="1200" b="1" kern="1200" dirty="0" smtClean="0">
                <a:solidFill>
                  <a:schemeClr val="tx1"/>
                </a:solidFill>
                <a:effectLst/>
                <a:latin typeface="Arial" charset="0"/>
                <a:ea typeface="ＭＳ Ｐゴシック" pitchFamily="50" charset="-128"/>
                <a:cs typeface="+mn-cs"/>
              </a:rPr>
              <a:t>：システム連携（</a:t>
            </a:r>
            <a:r>
              <a:rPr kumimoji="1" lang="en-US" altLang="ja-JP" sz="1200" b="1" kern="1200" dirty="0" smtClean="0">
                <a:solidFill>
                  <a:schemeClr val="tx1"/>
                </a:solidFill>
                <a:effectLst/>
                <a:latin typeface="Arial" charset="0"/>
                <a:ea typeface="ＭＳ Ｐゴシック" pitchFamily="50" charset="-128"/>
                <a:cs typeface="+mn-cs"/>
              </a:rPr>
              <a:t>Dev</a:t>
            </a:r>
            <a:r>
              <a:rPr kumimoji="1" lang="ja-JP" altLang="en-US" sz="1200" b="1" kern="1200" dirty="0" smtClean="0">
                <a:solidFill>
                  <a:schemeClr val="tx1"/>
                </a:solidFill>
                <a:effectLst/>
                <a:latin typeface="Arial" charset="0"/>
                <a:ea typeface="ＭＳ Ｐゴシック" pitchFamily="50" charset="-128"/>
                <a:cs typeface="+mn-cs"/>
              </a:rPr>
              <a:t>編）</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：「通知：</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ja-JP" altLang="en-US" sz="1200" b="1" kern="1200" dirty="0" smtClean="0">
                <a:solidFill>
                  <a:schemeClr val="tx1"/>
                </a:solidFill>
                <a:effectLst/>
                <a:latin typeface="Arial" charset="0"/>
                <a:ea typeface="ＭＳ Ｐゴシック" pitchFamily="50" charset="-128"/>
                <a:cs typeface="+mn-cs"/>
              </a:rPr>
              <a:t>が～をマージリクエスト</a:t>
            </a:r>
            <a:r>
              <a:rPr kumimoji="1" lang="en-US" altLang="ja-JP" sz="1200" b="1" kern="1200" dirty="0" smtClean="0">
                <a:solidFill>
                  <a:schemeClr val="tx1"/>
                </a:solidFill>
                <a:effectLst/>
                <a:latin typeface="Arial" charset="0"/>
                <a:ea typeface="ＭＳ Ｐゴシック" pitchFamily="50" charset="-128"/>
                <a:cs typeface="+mn-cs"/>
              </a:rPr>
              <a:t>(URL</a:t>
            </a:r>
            <a:r>
              <a:rPr kumimoji="1" lang="ja-JP" altLang="en-US" sz="1200" b="1" kern="1200" dirty="0" smtClean="0">
                <a:solidFill>
                  <a:schemeClr val="tx1"/>
                </a:solidFill>
                <a:effectLst/>
                <a:latin typeface="Arial" charset="0"/>
                <a:ea typeface="ＭＳ Ｐゴシック" pitchFamily="50" charset="-128"/>
                <a:cs typeface="+mn-cs"/>
              </a:rPr>
              <a:t>リンク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を出しました」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@John ↑</a:t>
            </a:r>
            <a:r>
              <a:rPr kumimoji="1" lang="ja-JP" altLang="en-US" sz="1200" b="1" kern="1200" dirty="0" smtClean="0">
                <a:solidFill>
                  <a:schemeClr val="tx1"/>
                </a:solidFill>
                <a:effectLst/>
                <a:latin typeface="Arial" charset="0"/>
                <a:ea typeface="ＭＳ Ｐゴシック" pitchFamily="50" charset="-128"/>
                <a:cs typeface="+mn-cs"/>
              </a:rPr>
              <a:t>レビュー</a:t>
            </a:r>
            <a:r>
              <a:rPr kumimoji="1" lang="ja-JP" altLang="en-US" sz="1200" b="1" kern="1200" dirty="0" err="1" smtClean="0">
                <a:solidFill>
                  <a:schemeClr val="tx1"/>
                </a:solidFill>
                <a:effectLst/>
                <a:latin typeface="Arial" charset="0"/>
                <a:ea typeface="ＭＳ Ｐゴシック" pitchFamily="50" charset="-128"/>
                <a:cs typeface="+mn-cs"/>
              </a:rPr>
              <a:t>しといてくだせ</a:t>
            </a:r>
            <a:r>
              <a:rPr kumimoji="1" lang="ja-JP" altLang="en-US" sz="1200" b="1" kern="1200" dirty="0" smtClean="0">
                <a:solidFill>
                  <a:schemeClr val="tx1"/>
                </a:solidFill>
                <a:effectLst/>
                <a:latin typeface="Arial" charset="0"/>
                <a:ea typeface="ＭＳ Ｐゴシック" pitchFamily="50" charset="-128"/>
                <a:cs typeface="+mn-cs"/>
              </a:rPr>
              <a:t>ー。</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13</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@Ringo </a:t>
            </a:r>
            <a:r>
              <a:rPr kumimoji="1" lang="ja-JP" altLang="en-US" sz="1200" b="1" kern="1200" dirty="0" smtClean="0">
                <a:solidFill>
                  <a:schemeClr val="tx1"/>
                </a:solidFill>
                <a:effectLst/>
                <a:latin typeface="Arial" charset="0"/>
                <a:ea typeface="ＭＳ Ｐゴシック" pitchFamily="50" charset="-128"/>
                <a:cs typeface="+mn-cs"/>
              </a:rPr>
              <a:t>あいよー。レビューコメント書いといたから見といて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さん：はーい。</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24</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警告</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自動ビルド、自動結合テストを実行しました、エラー</a:t>
            </a:r>
            <a:r>
              <a:rPr kumimoji="1" lang="en-US" altLang="ja-JP" sz="1200" b="1" kern="1200" dirty="0" smtClean="0">
                <a:solidFill>
                  <a:schemeClr val="tx1"/>
                </a:solidFill>
                <a:effectLst/>
                <a:latin typeface="Arial" charset="0"/>
                <a:ea typeface="ＭＳ Ｐゴシック" pitchFamily="50" charset="-128"/>
                <a:cs typeface="+mn-cs"/>
              </a:rPr>
              <a:t>(URL</a:t>
            </a:r>
            <a:r>
              <a:rPr kumimoji="1" lang="ja-JP" altLang="en-US" sz="1200" b="1" kern="1200" dirty="0" smtClean="0">
                <a:solidFill>
                  <a:schemeClr val="tx1"/>
                </a:solidFill>
                <a:effectLst/>
                <a:latin typeface="Arial" charset="0"/>
                <a:ea typeface="ＭＳ Ｐゴシック" pitchFamily="50" charset="-128"/>
                <a:cs typeface="+mn-cs"/>
              </a:rPr>
              <a:t>リンク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が発生しています」</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さん：なおそう。</a:t>
            </a:r>
            <a:r>
              <a:rPr kumimoji="1" lang="en-US" altLang="ja-JP" sz="1200" b="1" kern="1200" dirty="0" smtClean="0">
                <a:solidFill>
                  <a:schemeClr val="tx1"/>
                </a:solidFill>
                <a:effectLst/>
                <a:latin typeface="Arial" charset="0"/>
                <a:ea typeface="ＭＳ Ｐゴシック" pitchFamily="50" charset="-128"/>
                <a:cs typeface="+mn-cs"/>
              </a:rPr>
              <a:t>@Ringo </a:t>
            </a:r>
            <a:r>
              <a:rPr kumimoji="1" lang="ja-JP" altLang="en-US" sz="1200" b="1" kern="1200" dirty="0" smtClean="0">
                <a:solidFill>
                  <a:schemeClr val="tx1"/>
                </a:solidFill>
                <a:effectLst/>
                <a:latin typeface="Arial" charset="0"/>
                <a:ea typeface="ＭＳ Ｐゴシック" pitchFamily="50" charset="-128"/>
                <a:cs typeface="+mn-cs"/>
              </a:rPr>
              <a:t>～ってどうなってた</a:t>
            </a:r>
            <a:r>
              <a:rPr kumimoji="1" lang="ja-JP" altLang="en-US" sz="1200" b="1" kern="1200" dirty="0" err="1" smtClean="0">
                <a:solidFill>
                  <a:schemeClr val="tx1"/>
                </a:solidFill>
                <a:effectLst/>
                <a:latin typeface="Arial" charset="0"/>
                <a:ea typeface="ＭＳ Ｐゴシック" pitchFamily="50" charset="-128"/>
                <a:cs typeface="+mn-cs"/>
              </a:rPr>
              <a:t>っけ</a:t>
            </a:r>
            <a:r>
              <a:rPr kumimoji="1" lang="ja-JP" altLang="en-US"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Ringo</a:t>
            </a:r>
            <a:r>
              <a:rPr kumimoji="1" lang="ja-JP" altLang="en-US" sz="1200" b="1" kern="1200" dirty="0" smtClean="0">
                <a:solidFill>
                  <a:schemeClr val="tx1"/>
                </a:solidFill>
                <a:effectLst/>
                <a:latin typeface="Arial" charset="0"/>
                <a:ea typeface="ＭＳ Ｐゴシック" pitchFamily="50" charset="-128"/>
                <a:cs typeface="+mn-cs"/>
              </a:rPr>
              <a:t>さん：あぁそれは～</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Phil</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隣の開発チーム</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：（あっ</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err="1"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うちもやべぇ）</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team_dev_a</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ja-JP" altLang="en-US" sz="1200" b="1" kern="1200" dirty="0" smtClean="0">
                <a:solidFill>
                  <a:schemeClr val="tx1"/>
                </a:solidFill>
                <a:effectLst/>
                <a:latin typeface="Arial" charset="0"/>
                <a:ea typeface="ＭＳ Ｐゴシック" pitchFamily="50" charset="-128"/>
                <a:cs typeface="+mn-cs"/>
              </a:rPr>
              <a:t>が～チケット～をクローズしました」</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リーダー</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：ほーん、ちょっと状況みとくか</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20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err="1"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リーダー</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：ってこれ全然あかん</a:t>
            </a:r>
            <a:r>
              <a:rPr kumimoji="1" lang="ja-JP" altLang="en-US" sz="1200" b="1" kern="1200" dirty="0" err="1" smtClean="0">
                <a:solidFill>
                  <a:schemeClr val="tx1"/>
                </a:solidFill>
                <a:effectLst/>
                <a:latin typeface="Arial" charset="0"/>
                <a:ea typeface="ＭＳ Ｐゴシック" pitchFamily="50" charset="-128"/>
                <a:cs typeface="+mn-cs"/>
              </a:rPr>
              <a:t>やん</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@Paul </a:t>
            </a:r>
            <a:r>
              <a:rPr kumimoji="1" lang="ja-JP" altLang="en-US" sz="1200" b="1" kern="1200" dirty="0" smtClean="0">
                <a:solidFill>
                  <a:schemeClr val="tx1"/>
                </a:solidFill>
                <a:effectLst/>
                <a:latin typeface="Arial" charset="0"/>
                <a:ea typeface="ＭＳ Ｐゴシック" pitchFamily="50" charset="-128"/>
                <a:cs typeface="+mn-cs"/>
              </a:rPr>
              <a:t>ちょっと状況教えて！！</a:t>
            </a:r>
          </a:p>
          <a:p>
            <a:r>
              <a:rPr kumimoji="1" lang="ja-JP" altLang="en-US" sz="1200" b="1" kern="1200" dirty="0" smtClean="0">
                <a:solidFill>
                  <a:schemeClr val="tx1"/>
                </a:solidFill>
                <a:effectLst/>
                <a:latin typeface="Arial" charset="0"/>
                <a:ea typeface="ＭＳ Ｐゴシック" pitchFamily="50" charset="-128"/>
                <a:cs typeface="+mn-cs"/>
              </a:rPr>
              <a:t>* 翌</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Paul</a:t>
            </a:r>
            <a:r>
              <a:rPr kumimoji="1" lang="ja-JP" altLang="en-US" sz="1200" b="1" kern="1200" dirty="0" smtClean="0">
                <a:solidFill>
                  <a:schemeClr val="tx1"/>
                </a:solidFill>
                <a:effectLst/>
                <a:latin typeface="Arial" charset="0"/>
                <a:ea typeface="ＭＳ Ｐゴシック" pitchFamily="50" charset="-128"/>
                <a:cs typeface="+mn-cs"/>
              </a:rPr>
              <a:t>さん：やべぇ</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ja-JP" altLang="en-US" sz="1200" b="1" kern="1200" dirty="0" smtClean="0">
                <a:solidFill>
                  <a:schemeClr val="tx1"/>
                </a:solidFill>
                <a:effectLst/>
                <a:latin typeface="Arial" charset="0"/>
                <a:ea typeface="ＭＳ Ｐゴシック" pitchFamily="50" charset="-128"/>
                <a:cs typeface="+mn-cs"/>
              </a:rPr>
              <a:t>まぁメールでもできます。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ただ、チャットツールでやっておくと</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見落としにくい</a:t>
            </a:r>
          </a:p>
          <a:p>
            <a:r>
              <a:rPr kumimoji="1" lang="ja-JP" altLang="en-US" sz="1200" b="1" kern="1200" dirty="0" smtClean="0">
                <a:solidFill>
                  <a:schemeClr val="tx1"/>
                </a:solidFill>
                <a:effectLst/>
                <a:latin typeface="Arial" charset="0"/>
                <a:ea typeface="ＭＳ Ｐゴシック" pitchFamily="50" charset="-128"/>
                <a:cs typeface="+mn-cs"/>
              </a:rPr>
              <a:t>* オープンにしやすい（他の人にも状況がすぐ伝わる）</a:t>
            </a:r>
          </a:p>
          <a:p>
            <a:r>
              <a:rPr kumimoji="1" lang="ja-JP" altLang="en-US" sz="1200" b="1" kern="1200" dirty="0" smtClean="0">
                <a:solidFill>
                  <a:schemeClr val="tx1"/>
                </a:solidFill>
                <a:effectLst/>
                <a:latin typeface="Arial" charset="0"/>
                <a:ea typeface="ＭＳ Ｐゴシック" pitchFamily="50" charset="-128"/>
                <a:cs typeface="+mn-cs"/>
              </a:rPr>
              <a:t>* その場ですぐ議論に移行できる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というメリットがあります。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ja-JP" altLang="en-US" sz="1200" b="1" kern="1200" dirty="0" smtClean="0">
                <a:solidFill>
                  <a:schemeClr val="tx1"/>
                </a:solidFill>
                <a:effectLst/>
                <a:latin typeface="Arial" charset="0"/>
                <a:ea typeface="ＭＳ Ｐゴシック" pitchFamily="50" charset="-128"/>
                <a:cs typeface="+mn-cs"/>
              </a:rPr>
              <a:t>まぁメールでもできます。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ただ、チャットツールでやっておくと</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 見落としにくい</a:t>
            </a:r>
          </a:p>
          <a:p>
            <a:r>
              <a:rPr kumimoji="1" lang="ja-JP" altLang="en-US" sz="1200" b="1" kern="1200" dirty="0" smtClean="0">
                <a:solidFill>
                  <a:schemeClr val="tx1"/>
                </a:solidFill>
                <a:effectLst/>
                <a:latin typeface="Arial" charset="0"/>
                <a:ea typeface="ＭＳ Ｐゴシック" pitchFamily="50" charset="-128"/>
                <a:cs typeface="+mn-cs"/>
              </a:rPr>
              <a:t>* オープンにしやすい（他の人にも状況がすぐ伝わる）</a:t>
            </a:r>
          </a:p>
          <a:p>
            <a:r>
              <a:rPr kumimoji="1" lang="ja-JP" altLang="en-US" sz="1200" b="1" kern="1200" dirty="0" smtClean="0">
                <a:solidFill>
                  <a:schemeClr val="tx1"/>
                </a:solidFill>
                <a:effectLst/>
                <a:latin typeface="Arial" charset="0"/>
                <a:ea typeface="ＭＳ Ｐゴシック" pitchFamily="50" charset="-128"/>
                <a:cs typeface="+mn-cs"/>
              </a:rPr>
              <a:t>* その場ですぐ議論に移行できる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というメリットがあります。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ストーリー５：システム連携（</a:t>
            </a:r>
            <a:r>
              <a:rPr kumimoji="1" lang="en-US" altLang="ja-JP" sz="1200" b="1" kern="1200" dirty="0" smtClean="0">
                <a:solidFill>
                  <a:schemeClr val="tx1"/>
                </a:solidFill>
                <a:effectLst/>
                <a:latin typeface="Arial" charset="0"/>
                <a:ea typeface="ＭＳ Ｐゴシック" pitchFamily="50" charset="-128"/>
                <a:cs typeface="+mn-cs"/>
              </a:rPr>
              <a:t>Ops</a:t>
            </a:r>
            <a:r>
              <a:rPr kumimoji="1" lang="ja-JP" altLang="en-US" sz="1200" b="1" kern="1200" dirty="0" smtClean="0">
                <a:solidFill>
                  <a:schemeClr val="tx1"/>
                </a:solidFill>
                <a:effectLst/>
                <a:latin typeface="Arial" charset="0"/>
                <a:ea typeface="ＭＳ Ｐゴシック" pitchFamily="50" charset="-128"/>
                <a:cs typeface="+mn-cs"/>
              </a:rPr>
              <a:t>編）</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r>
              <a:rPr kumimoji="1" lang="ja-JP" altLang="en-US" sz="1200" b="1" kern="1200" dirty="0" smtClean="0">
                <a:solidFill>
                  <a:schemeClr val="tx1"/>
                </a:solidFill>
                <a:effectLst/>
                <a:latin typeface="Arial" charset="0"/>
                <a:ea typeface="ＭＳ Ｐゴシック" pitchFamily="50" charset="-128"/>
                <a:cs typeface="+mn-cs"/>
              </a:rPr>
              <a:t>こんな適当でいいのか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team_ops</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John</a:t>
            </a:r>
            <a:r>
              <a:rPr kumimoji="1" lang="ja-JP" altLang="en-US" sz="1200" b="1" kern="1200" dirty="0" smtClean="0">
                <a:solidFill>
                  <a:schemeClr val="tx1"/>
                </a:solidFill>
                <a:effectLst/>
                <a:latin typeface="Arial" charset="0"/>
                <a:ea typeface="ＭＳ Ｐゴシック" pitchFamily="50" charset="-128"/>
                <a:cs typeface="+mn-cs"/>
              </a:rPr>
              <a:t>さん：テスト</a:t>
            </a:r>
            <a:r>
              <a:rPr kumimoji="1" lang="en-US" altLang="ja-JP" sz="1200" b="1" kern="1200" dirty="0" smtClean="0">
                <a:solidFill>
                  <a:schemeClr val="tx1"/>
                </a:solidFill>
                <a:effectLst/>
                <a:latin typeface="Arial" charset="0"/>
                <a:ea typeface="ＭＳ Ｐゴシック" pitchFamily="50" charset="-128"/>
                <a:cs typeface="+mn-cs"/>
              </a:rPr>
              <a:t>(URL</a:t>
            </a:r>
            <a:r>
              <a:rPr kumimoji="1" lang="ja-JP" altLang="en-US" sz="1200" b="1" kern="1200" dirty="0" smtClean="0">
                <a:solidFill>
                  <a:schemeClr val="tx1"/>
                </a:solidFill>
                <a:effectLst/>
                <a:latin typeface="Arial" charset="0"/>
                <a:ea typeface="ＭＳ Ｐゴシック" pitchFamily="50" charset="-128"/>
                <a:cs typeface="+mn-cs"/>
              </a:rPr>
              <a:t>リンク</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全部終わったよー。</a:t>
            </a:r>
            <a:r>
              <a:rPr kumimoji="1" lang="en-US" altLang="ja-JP" sz="1200" b="1" kern="1200" dirty="0" smtClean="0">
                <a:solidFill>
                  <a:schemeClr val="tx1"/>
                </a:solidFill>
                <a:effectLst/>
                <a:latin typeface="Arial" charset="0"/>
                <a:ea typeface="ＭＳ Ｐゴシック" pitchFamily="50" charset="-128"/>
                <a:cs typeface="+mn-cs"/>
              </a:rPr>
              <a:t>master</a:t>
            </a:r>
            <a:r>
              <a:rPr kumimoji="1" lang="ja-JP" altLang="en-US" sz="1200" b="1" kern="1200" dirty="0" smtClean="0">
                <a:solidFill>
                  <a:schemeClr val="tx1"/>
                </a:solidFill>
                <a:effectLst/>
                <a:latin typeface="Arial" charset="0"/>
                <a:ea typeface="ＭＳ Ｐゴシック" pitchFamily="50" charset="-128"/>
                <a:cs typeface="+mn-cs"/>
              </a:rPr>
              <a:t>ブランチに上げといたからデプロイ頼む</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Jimi</a:t>
            </a:r>
            <a:r>
              <a:rPr kumimoji="1" lang="ja-JP" altLang="en-US" sz="1200" b="1" kern="1200" dirty="0" smtClean="0">
                <a:solidFill>
                  <a:schemeClr val="tx1"/>
                </a:solidFill>
                <a:effectLst/>
                <a:latin typeface="Arial" charset="0"/>
                <a:ea typeface="ＭＳ Ｐゴシック" pitchFamily="50" charset="-128"/>
                <a:cs typeface="+mn-cs"/>
              </a:rPr>
              <a:t>さん：あいよ。</a:t>
            </a:r>
            <a:r>
              <a:rPr kumimoji="1" lang="en-US" altLang="ja-JP" sz="1200" b="1" kern="1200" dirty="0" smtClean="0">
                <a:solidFill>
                  <a:schemeClr val="tx1"/>
                </a:solidFill>
                <a:effectLst/>
                <a:latin typeface="Arial" charset="0"/>
                <a:ea typeface="ＭＳ Ｐゴシック" pitchFamily="50" charset="-128"/>
                <a:cs typeface="+mn-cs"/>
              </a:rPr>
              <a:t>@Eric </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@Jeff </a:t>
            </a:r>
            <a:r>
              <a:rPr kumimoji="1" lang="ja-JP" altLang="en-US" sz="1200" b="1" kern="1200" dirty="0" smtClean="0">
                <a:solidFill>
                  <a:schemeClr val="tx1"/>
                </a:solidFill>
                <a:effectLst/>
                <a:latin typeface="Arial" charset="0"/>
                <a:ea typeface="ＭＳ Ｐゴシック" pitchFamily="50" charset="-128"/>
                <a:cs typeface="+mn-cs"/>
              </a:rPr>
              <a:t>テスト結果確認しといて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13</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さん：問題なし</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16</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さん：問題なし</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18</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OK</a:t>
            </a:r>
            <a:r>
              <a:rPr kumimoji="1" lang="ja-JP" altLang="en-US" sz="1200" b="1" kern="1200" dirty="0" err="1"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部長、デプロイいつでも</a:t>
            </a:r>
            <a:r>
              <a:rPr kumimoji="1" lang="ja-JP" altLang="en-US" sz="1200" b="1" kern="1200" dirty="0" err="1" smtClean="0">
                <a:solidFill>
                  <a:schemeClr val="tx1"/>
                </a:solidFill>
                <a:effectLst/>
                <a:latin typeface="Arial" charset="0"/>
                <a:ea typeface="ＭＳ Ｐゴシック" pitchFamily="50" charset="-128"/>
                <a:cs typeface="+mn-cs"/>
              </a:rPr>
              <a:t>おっけ</a:t>
            </a:r>
            <a:r>
              <a:rPr kumimoji="1" lang="ja-JP" altLang="en-US" sz="1200" b="1" kern="1200" dirty="0" smtClean="0">
                <a:solidFill>
                  <a:schemeClr val="tx1"/>
                </a:solidFill>
                <a:effectLst/>
                <a:latin typeface="Arial" charset="0"/>
                <a:ea typeface="ＭＳ Ｐゴシック" pitchFamily="50" charset="-128"/>
                <a:cs typeface="+mn-cs"/>
              </a:rPr>
              <a:t>ーです。</a:t>
            </a:r>
          </a:p>
          <a:p>
            <a:r>
              <a:rPr kumimoji="1" lang="ja-JP" altLang="en-US" sz="1200" b="1" kern="1200" dirty="0" smtClean="0">
                <a:solidFill>
                  <a:schemeClr val="tx1"/>
                </a:solidFill>
                <a:effectLst/>
                <a:latin typeface="Arial" charset="0"/>
                <a:ea typeface="ＭＳ Ｐゴシック" pitchFamily="50" charset="-128"/>
                <a:cs typeface="+mn-cs"/>
              </a:rPr>
              <a:t>* ～リリースの告知とか段取りやらなんやら～</a:t>
            </a:r>
          </a:p>
          <a:p>
            <a:r>
              <a:rPr kumimoji="1" lang="ja-JP" altLang="en-US" sz="1200" b="1" kern="1200" dirty="0" smtClean="0">
                <a:solidFill>
                  <a:schemeClr val="tx1"/>
                </a:solidFill>
                <a:effectLst/>
                <a:latin typeface="Arial" charset="0"/>
                <a:ea typeface="ＭＳ Ｐゴシック" pitchFamily="50" charset="-128"/>
                <a:cs typeface="+mn-cs"/>
              </a:rPr>
              <a:t>* リリースの日：部長さん：</a:t>
            </a:r>
            <a:r>
              <a:rPr kumimoji="1" lang="en-US" altLang="ja-JP" sz="1200" b="1" kern="1200" dirty="0" smtClean="0">
                <a:solidFill>
                  <a:schemeClr val="tx1"/>
                </a:solidFill>
                <a:effectLst/>
                <a:latin typeface="Arial" charset="0"/>
                <a:ea typeface="ＭＳ Ｐゴシック" pitchFamily="50" charset="-128"/>
                <a:cs typeface="+mn-cs"/>
              </a:rPr>
              <a:t>/deploy master production</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team_ops</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Zabbix</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警告</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サーバ</a:t>
            </a:r>
            <a:r>
              <a:rPr kumimoji="1" lang="en-US" altLang="ja-JP" sz="1200" b="1" kern="1200" dirty="0" smtClean="0">
                <a:solidFill>
                  <a:schemeClr val="tx1"/>
                </a:solidFill>
                <a:effectLst/>
                <a:latin typeface="Arial" charset="0"/>
                <a:ea typeface="ＭＳ Ｐゴシック" pitchFamily="50" charset="-128"/>
                <a:cs typeface="+mn-cs"/>
              </a:rPr>
              <a:t>F</a:t>
            </a:r>
            <a:r>
              <a:rPr kumimoji="1" lang="ja-JP" altLang="en-US" sz="1200" b="1" kern="1200" dirty="0" smtClean="0">
                <a:solidFill>
                  <a:schemeClr val="tx1"/>
                </a:solidFill>
                <a:effectLst/>
                <a:latin typeface="Arial" charset="0"/>
                <a:ea typeface="ＭＳ Ｐゴシック" pitchFamily="50" charset="-128"/>
                <a:cs typeface="+mn-cs"/>
              </a:rPr>
              <a:t>のストレージ容量が～％を切っています。早急に対処してください」</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Jimi</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Jimi</a:t>
            </a:r>
            <a:r>
              <a:rPr kumimoji="1" lang="ja-JP" altLang="en-US" sz="1200" b="1" kern="1200" dirty="0" smtClean="0">
                <a:solidFill>
                  <a:schemeClr val="tx1"/>
                </a:solidFill>
                <a:effectLst/>
                <a:latin typeface="Arial" charset="0"/>
                <a:ea typeface="ＭＳ Ｐゴシック" pitchFamily="50" charset="-128"/>
                <a:cs typeface="+mn-cs"/>
              </a:rPr>
              <a:t>さん：ディスク絞ろう。</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行けそう？</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@Jeff </a:t>
            </a:r>
            <a:r>
              <a:rPr kumimoji="1" lang="ja-JP" altLang="en-US" sz="1200" b="1" kern="1200" dirty="0" smtClean="0">
                <a:solidFill>
                  <a:schemeClr val="tx1"/>
                </a:solidFill>
                <a:effectLst/>
                <a:latin typeface="Arial" charset="0"/>
                <a:ea typeface="ＭＳ Ｐゴシック" pitchFamily="50" charset="-128"/>
                <a:cs typeface="+mn-cs"/>
              </a:rPr>
              <a:t>にヘルプしてもらえば</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OK</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ストーリー５：システム連携（</a:t>
            </a:r>
            <a:r>
              <a:rPr kumimoji="1" lang="en-US" altLang="ja-JP" sz="1200" b="1" kern="1200" dirty="0" smtClean="0">
                <a:solidFill>
                  <a:schemeClr val="tx1"/>
                </a:solidFill>
                <a:effectLst/>
                <a:latin typeface="Arial" charset="0"/>
                <a:ea typeface="ＭＳ Ｐゴシック" pitchFamily="50" charset="-128"/>
                <a:cs typeface="+mn-cs"/>
              </a:rPr>
              <a:t>Ops</a:t>
            </a:r>
            <a:r>
              <a:rPr kumimoji="1" lang="ja-JP" altLang="en-US" sz="1200" b="1" kern="1200" dirty="0" smtClean="0">
                <a:solidFill>
                  <a:schemeClr val="tx1"/>
                </a:solidFill>
                <a:effectLst/>
                <a:latin typeface="Arial" charset="0"/>
                <a:ea typeface="ＭＳ Ｐゴシック" pitchFamily="50" charset="-128"/>
                <a:cs typeface="+mn-cs"/>
              </a:rPr>
              <a:t>編）</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r>
              <a:rPr kumimoji="1" lang="ja-JP" altLang="en-US" sz="1200" b="1" kern="1200" dirty="0" smtClean="0">
                <a:solidFill>
                  <a:schemeClr val="tx1"/>
                </a:solidFill>
                <a:effectLst/>
                <a:latin typeface="Arial" charset="0"/>
                <a:ea typeface="ＭＳ Ｐゴシック" pitchFamily="50" charset="-128"/>
                <a:cs typeface="+mn-cs"/>
              </a:rPr>
              <a:t>こんな適当でいいのか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ある日、</a:t>
            </a:r>
            <a:r>
              <a:rPr kumimoji="1" lang="en-US" altLang="ja-JP" sz="1200" b="1" kern="1200" dirty="0" err="1" smtClean="0">
                <a:solidFill>
                  <a:schemeClr val="tx1"/>
                </a:solidFill>
                <a:effectLst/>
                <a:latin typeface="Arial" charset="0"/>
                <a:ea typeface="ＭＳ Ｐゴシック" pitchFamily="50" charset="-128"/>
                <a:cs typeface="+mn-cs"/>
              </a:rPr>
              <a:t>team_ops</a:t>
            </a:r>
            <a:r>
              <a:rPr kumimoji="1" lang="ja-JP" altLang="en-US" sz="1200" b="1" kern="1200" dirty="0" smtClean="0">
                <a:solidFill>
                  <a:schemeClr val="tx1"/>
                </a:solidFill>
                <a:effectLst/>
                <a:latin typeface="Arial" charset="0"/>
                <a:ea typeface="ＭＳ Ｐゴシック" pitchFamily="50" charset="-128"/>
                <a:cs typeface="+mn-cs"/>
              </a:rPr>
              <a:t>チャンネルにて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err="1" smtClean="0">
                <a:solidFill>
                  <a:schemeClr val="tx1"/>
                </a:solidFill>
                <a:effectLst/>
                <a:latin typeface="Arial" charset="0"/>
                <a:ea typeface="ＭＳ Ｐゴシック" pitchFamily="50" charset="-128"/>
                <a:cs typeface="+mn-cs"/>
              </a:rPr>
              <a:t>Zabbix</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警告</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サーバ</a:t>
            </a:r>
            <a:r>
              <a:rPr kumimoji="1" lang="en-US" altLang="ja-JP" sz="1200" b="1" kern="1200" dirty="0" smtClean="0">
                <a:solidFill>
                  <a:schemeClr val="tx1"/>
                </a:solidFill>
                <a:effectLst/>
                <a:latin typeface="Arial" charset="0"/>
                <a:ea typeface="ＭＳ Ｐゴシック" pitchFamily="50" charset="-128"/>
                <a:cs typeface="+mn-cs"/>
              </a:rPr>
              <a:t>F</a:t>
            </a:r>
            <a:r>
              <a:rPr kumimoji="1" lang="ja-JP" altLang="en-US" sz="1200" b="1" kern="1200" dirty="0" smtClean="0">
                <a:solidFill>
                  <a:schemeClr val="tx1"/>
                </a:solidFill>
                <a:effectLst/>
                <a:latin typeface="Arial" charset="0"/>
                <a:ea typeface="ＭＳ Ｐゴシック" pitchFamily="50" charset="-128"/>
                <a:cs typeface="+mn-cs"/>
              </a:rPr>
              <a:t>のストレージ容量が～％を切っています。早急に対処してください」</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Jimi</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さん：やべぇ</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Jimi</a:t>
            </a:r>
            <a:r>
              <a:rPr kumimoji="1" lang="ja-JP" altLang="en-US" sz="1200" b="1" kern="1200" dirty="0" smtClean="0">
                <a:solidFill>
                  <a:schemeClr val="tx1"/>
                </a:solidFill>
                <a:effectLst/>
                <a:latin typeface="Arial" charset="0"/>
                <a:ea typeface="ＭＳ Ｐゴシック" pitchFamily="50" charset="-128"/>
                <a:cs typeface="+mn-cs"/>
              </a:rPr>
              <a:t>さん：ディスク絞ろう。</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行けそう？</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@Jeff </a:t>
            </a:r>
            <a:r>
              <a:rPr kumimoji="1" lang="ja-JP" altLang="en-US" sz="1200" b="1" kern="1200" dirty="0" smtClean="0">
                <a:solidFill>
                  <a:schemeClr val="tx1"/>
                </a:solidFill>
                <a:effectLst/>
                <a:latin typeface="Arial" charset="0"/>
                <a:ea typeface="ＭＳ Ｐゴシック" pitchFamily="50" charset="-128"/>
                <a:cs typeface="+mn-cs"/>
              </a:rPr>
              <a:t>にヘルプしてもらえば</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9</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OK</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ja-JP" altLang="en-US" sz="1200" b="1" kern="1200" dirty="0" smtClean="0">
                <a:solidFill>
                  <a:schemeClr val="tx1"/>
                </a:solidFill>
                <a:effectLst/>
                <a:latin typeface="Arial" charset="0"/>
                <a:ea typeface="ＭＳ Ｐゴシック" pitchFamily="50" charset="-128"/>
                <a:cs typeface="+mn-cs"/>
              </a:rPr>
              <a:t>* 色んなルートで色んなやりとりを実施しないといけない</a:t>
            </a:r>
          </a:p>
          <a:p>
            <a:r>
              <a:rPr kumimoji="1" lang="ja-JP" altLang="en-US" sz="1200" b="1" kern="1200" dirty="0" smtClean="0">
                <a:solidFill>
                  <a:schemeClr val="tx1"/>
                </a:solidFill>
                <a:effectLst/>
                <a:latin typeface="Arial" charset="0"/>
                <a:ea typeface="ＭＳ Ｐゴシック" pitchFamily="50" charset="-128"/>
                <a:cs typeface="+mn-cs"/>
              </a:rPr>
              <a:t>* 情報の記録がメンドクサイ</a:t>
            </a:r>
          </a:p>
          <a:p>
            <a:r>
              <a:rPr kumimoji="1" lang="ja-JP" altLang="en-US" sz="1200" b="1" kern="1200" dirty="0" smtClean="0">
                <a:solidFill>
                  <a:schemeClr val="tx1"/>
                </a:solidFill>
                <a:effectLst/>
                <a:latin typeface="Arial" charset="0"/>
                <a:ea typeface="ＭＳ Ｐゴシック" pitchFamily="50" charset="-128"/>
                <a:cs typeface="+mn-cs"/>
              </a:rPr>
              <a:t>* 情報の共有がメンドクサイ</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共通インターフェースである</a:t>
            </a:r>
          </a:p>
          <a:p>
            <a:r>
              <a:rPr kumimoji="1" lang="ja-JP" altLang="en-US" sz="1200" b="1" kern="1200" dirty="0" smtClean="0">
                <a:solidFill>
                  <a:schemeClr val="tx1"/>
                </a:solidFill>
                <a:effectLst/>
                <a:latin typeface="Arial" charset="0"/>
                <a:ea typeface="ＭＳ Ｐゴシック" pitchFamily="50" charset="-128"/>
                <a:cs typeface="+mn-cs"/>
              </a:rPr>
              <a:t>全ての操作や議論、ワークフローなどを、チャットツールだけで賄う事が出来ます。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これにより、あれをやるにはこう、この書類をここに、みたいな煩雑な作業が不要になります。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共有がしやすく、記録に残しやすい</a:t>
            </a:r>
          </a:p>
          <a:p>
            <a:r>
              <a:rPr kumimoji="1" lang="ja-JP" altLang="en-US" sz="1200" b="1" kern="1200" dirty="0" smtClean="0">
                <a:solidFill>
                  <a:schemeClr val="tx1"/>
                </a:solidFill>
                <a:effectLst/>
                <a:latin typeface="Arial" charset="0"/>
                <a:ea typeface="ＭＳ Ｐゴシック" pitchFamily="50" charset="-128"/>
                <a:cs typeface="+mn-cs"/>
              </a:rPr>
              <a:t>情報のシェアや記録が非常に楽にできるようになります。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番外編</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Know Who</a:t>
            </a:r>
            <a:r>
              <a:rPr kumimoji="1" lang="ja-JP" altLang="en-US" sz="1200" b="1" kern="1200" dirty="0" smtClean="0">
                <a:solidFill>
                  <a:schemeClr val="tx1"/>
                </a:solidFill>
                <a:effectLst/>
                <a:latin typeface="Arial" charset="0"/>
                <a:ea typeface="ＭＳ Ｐゴシック" pitchFamily="50" charset="-128"/>
                <a:cs typeface="+mn-cs"/>
              </a:rPr>
              <a:t>の共有</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XX</a:t>
            </a:r>
            <a:r>
              <a:rPr kumimoji="1" lang="ja-JP" altLang="en-US" sz="1200" b="1" kern="1200" dirty="0" smtClean="0">
                <a:solidFill>
                  <a:schemeClr val="tx1"/>
                </a:solidFill>
                <a:effectLst/>
                <a:latin typeface="Arial" charset="0"/>
                <a:ea typeface="ＭＳ Ｐゴシック" pitchFamily="50" charset="-128"/>
                <a:cs typeface="+mn-cs"/>
              </a:rPr>
              <a:t>やりたいんだけどなぁ</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err="1"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a:p>
            <a:pPr marL="0" indent="0">
              <a:buFont typeface="Arial" charset="0"/>
              <a:buNone/>
            </a:pPr>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Jimi</a:t>
            </a:r>
            <a:r>
              <a:rPr kumimoji="1" lang="ja-JP" altLang="en-US" sz="1200" b="1" kern="1200" dirty="0" smtClean="0">
                <a:solidFill>
                  <a:schemeClr val="tx1"/>
                </a:solidFill>
                <a:effectLst/>
                <a:latin typeface="Arial" charset="0"/>
                <a:ea typeface="ＭＳ Ｐゴシック" pitchFamily="50" charset="-128"/>
                <a:cs typeface="+mn-cs"/>
              </a:rPr>
              <a:t>さん：それ、</a:t>
            </a:r>
            <a:r>
              <a:rPr kumimoji="1" lang="en-US" altLang="ja-JP" sz="1200" b="1" kern="1200" dirty="0" smtClean="0">
                <a:solidFill>
                  <a:schemeClr val="tx1"/>
                </a:solidFill>
                <a:effectLst/>
                <a:latin typeface="Arial" charset="0"/>
                <a:ea typeface="ＭＳ Ｐゴシック" pitchFamily="50" charset="-128"/>
                <a:cs typeface="+mn-cs"/>
              </a:rPr>
              <a:t>@Eric </a:t>
            </a:r>
            <a:r>
              <a:rPr kumimoji="1" lang="ja-JP" altLang="en-US" sz="1200" b="1" kern="1200" dirty="0" smtClean="0">
                <a:solidFill>
                  <a:schemeClr val="tx1"/>
                </a:solidFill>
                <a:effectLst/>
                <a:latin typeface="Arial" charset="0"/>
                <a:ea typeface="ＭＳ Ｐゴシック" pitchFamily="50" charset="-128"/>
                <a:cs typeface="+mn-cs"/>
              </a:rPr>
              <a:t>が前にどこかのチャンネルで呟いてたぜ！</a:t>
            </a:r>
            <a:endParaRPr kumimoji="1" lang="en-US" altLang="ja-JP" sz="1200" b="1" kern="1200" dirty="0" smtClean="0">
              <a:solidFill>
                <a:schemeClr val="tx1"/>
              </a:solidFill>
              <a:effectLst/>
              <a:latin typeface="Arial" charset="0"/>
              <a:ea typeface="ＭＳ Ｐゴシック" pitchFamily="50" charset="-128"/>
              <a:cs typeface="+mn-cs"/>
            </a:endParaRPr>
          </a:p>
          <a:p>
            <a:pPr marL="0" indent="0">
              <a:buFont typeface="Arial" charset="0"/>
              <a:buNone/>
            </a:pPr>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ja-JP" altLang="en-US" sz="1200" b="1" kern="1200" dirty="0" err="1" smtClean="0">
                <a:solidFill>
                  <a:schemeClr val="tx1"/>
                </a:solidFill>
                <a:effectLst/>
                <a:latin typeface="Arial" charset="0"/>
                <a:ea typeface="ＭＳ Ｐゴシック" pitchFamily="50" charset="-128"/>
                <a:cs typeface="+mn-cs"/>
              </a:rPr>
              <a:t>ま</a:t>
            </a:r>
            <a:r>
              <a:rPr kumimoji="1" lang="ja-JP" altLang="en-US" sz="1200" b="1" kern="1200" dirty="0" smtClean="0">
                <a:solidFill>
                  <a:schemeClr val="tx1"/>
                </a:solidFill>
                <a:effectLst/>
                <a:latin typeface="Arial" charset="0"/>
                <a:ea typeface="ＭＳ Ｐゴシック" pitchFamily="50" charset="-128"/>
                <a:cs typeface="+mn-cs"/>
              </a:rPr>
              <a:t>じか！！</a:t>
            </a:r>
            <a:r>
              <a:rPr kumimoji="1" lang="en-US" altLang="ja-JP" sz="1200" b="1" kern="1200" dirty="0" smtClean="0">
                <a:solidFill>
                  <a:schemeClr val="tx1"/>
                </a:solidFill>
                <a:effectLst/>
                <a:latin typeface="Arial" charset="0"/>
                <a:ea typeface="ＭＳ Ｐゴシック" pitchFamily="50" charset="-128"/>
                <a:cs typeface="+mn-cs"/>
              </a:rPr>
              <a:t>@Eric </a:t>
            </a:r>
            <a:r>
              <a:rPr kumimoji="1" lang="ja-JP" altLang="en-US" sz="1200" b="1" kern="1200" dirty="0" smtClean="0">
                <a:solidFill>
                  <a:schemeClr val="tx1"/>
                </a:solidFill>
                <a:effectLst/>
                <a:latin typeface="Arial" charset="0"/>
                <a:ea typeface="ＭＳ Ｐゴシック" pitchFamily="50" charset="-128"/>
                <a:cs typeface="+mn-cs"/>
              </a:rPr>
              <a:t>おせーて！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12</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さん：ああそれはだ</a:t>
            </a:r>
            <a:r>
              <a:rPr kumimoji="1" lang="ja-JP" altLang="en-US" sz="1200" b="1" kern="1200" dirty="0" err="1" smtClean="0">
                <a:solidFill>
                  <a:schemeClr val="tx1"/>
                </a:solidFill>
                <a:effectLst/>
                <a:latin typeface="Arial" charset="0"/>
                <a:ea typeface="ＭＳ Ｐゴシック" pitchFamily="50" charset="-128"/>
                <a:cs typeface="+mn-cs"/>
              </a:rPr>
              <a:t>な</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を見ている他のチームメンバーズ：「そうか、</a:t>
            </a:r>
            <a:r>
              <a:rPr kumimoji="1" lang="en-US" altLang="ja-JP" sz="1200" b="1" kern="1200" dirty="0" smtClean="0">
                <a:solidFill>
                  <a:schemeClr val="tx1"/>
                </a:solidFill>
                <a:effectLst/>
                <a:latin typeface="Arial" charset="0"/>
                <a:ea typeface="ＭＳ Ｐゴシック" pitchFamily="50" charset="-128"/>
                <a:cs typeface="+mn-cs"/>
              </a:rPr>
              <a:t>XX</a:t>
            </a:r>
            <a:r>
              <a:rPr kumimoji="1" lang="ja-JP" altLang="en-US" sz="1200" b="1" kern="1200" dirty="0" smtClean="0">
                <a:solidFill>
                  <a:schemeClr val="tx1"/>
                </a:solidFill>
                <a:effectLst/>
                <a:latin typeface="Arial" charset="0"/>
                <a:ea typeface="ＭＳ Ｐゴシック" pitchFamily="50" charset="-128"/>
                <a:cs typeface="+mn-cs"/>
              </a:rPr>
              <a:t>は</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が詳しいのだな、覚えたぞ。」</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色んな人を歩いて聞いて</a:t>
            </a:r>
            <a:r>
              <a:rPr kumimoji="1" lang="ja-JP" altLang="en-US" sz="1200" b="1" kern="1200" dirty="0" err="1" smtClean="0">
                <a:solidFill>
                  <a:schemeClr val="tx1"/>
                </a:solidFill>
                <a:effectLst/>
                <a:latin typeface="Arial" charset="0"/>
                <a:ea typeface="ＭＳ Ｐゴシック" pitchFamily="50" charset="-128"/>
                <a:cs typeface="+mn-cs"/>
              </a:rPr>
              <a:t>回るの</a:t>
            </a:r>
            <a:r>
              <a:rPr kumimoji="1" lang="ja-JP" altLang="en-US" sz="1200" b="1" kern="1200" dirty="0" smtClean="0">
                <a:solidFill>
                  <a:schemeClr val="tx1"/>
                </a:solidFill>
                <a:effectLst/>
                <a:latin typeface="Arial" charset="0"/>
                <a:ea typeface="ＭＳ Ｐゴシック" pitchFamily="50" charset="-128"/>
                <a:cs typeface="+mn-cs"/>
              </a:rPr>
              <a:t>図</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昨今では、技術や組織が多様化</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複雑化しており、それらに関する情報もあふれかえっています。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また、ある一つの領域の事をやる為に、深い理解と習熟が必要なケースが多いです。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このような状況に置いては、</a:t>
            </a:r>
          </a:p>
          <a:p>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Know How</a:t>
            </a:r>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「どうやってやるのか」を文章化して共有するよりも、</a:t>
            </a:r>
          </a:p>
          <a:p>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Know Who</a:t>
            </a:r>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「誰が詳しいのか」を共有した方が効率がよいケースが多々あります。</a:t>
            </a:r>
          </a:p>
          <a:p>
            <a:r>
              <a:rPr kumimoji="1" lang="ja-JP" altLang="en-US" sz="1200" b="1" kern="1200" dirty="0" smtClean="0">
                <a:solidFill>
                  <a:schemeClr val="tx1"/>
                </a:solidFill>
                <a:effectLst/>
                <a:latin typeface="Arial" charset="0"/>
                <a:ea typeface="ＭＳ Ｐゴシック" pitchFamily="50" charset="-128"/>
                <a:cs typeface="+mn-cs"/>
              </a:rPr>
              <a:t>チャットツールを使うと、</a:t>
            </a:r>
            <a:r>
              <a:rPr kumimoji="1" lang="en-US" altLang="ja-JP" sz="1200" b="1" kern="1200" dirty="0" smtClean="0">
                <a:solidFill>
                  <a:schemeClr val="tx1"/>
                </a:solidFill>
                <a:effectLst/>
                <a:latin typeface="Arial" charset="0"/>
                <a:ea typeface="ＭＳ Ｐゴシック" pitchFamily="50" charset="-128"/>
                <a:cs typeface="+mn-cs"/>
              </a:rPr>
              <a:t>Know Who</a:t>
            </a:r>
            <a:r>
              <a:rPr kumimoji="1" lang="ja-JP" altLang="en-US" sz="1200" b="1" kern="1200" dirty="0" smtClean="0">
                <a:solidFill>
                  <a:schemeClr val="tx1"/>
                </a:solidFill>
                <a:effectLst/>
                <a:latin typeface="Arial" charset="0"/>
                <a:ea typeface="ＭＳ Ｐゴシック" pitchFamily="50" charset="-128"/>
                <a:cs typeface="+mn-cs"/>
              </a:rPr>
              <a:t>を広範囲に拡散する事が出来るため、</a:t>
            </a:r>
          </a:p>
          <a:p>
            <a:r>
              <a:rPr kumimoji="1" lang="ja-JP" altLang="en-US" sz="1200" b="1" kern="1200" dirty="0" smtClean="0">
                <a:solidFill>
                  <a:schemeClr val="tx1"/>
                </a:solidFill>
                <a:effectLst/>
                <a:latin typeface="Arial" charset="0"/>
                <a:ea typeface="ＭＳ Ｐゴシック" pitchFamily="50" charset="-128"/>
                <a:cs typeface="+mn-cs"/>
              </a:rPr>
              <a:t>この辺の情報流通が格段に素早く、やり易くなります。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番外編</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Know Who</a:t>
            </a:r>
            <a:r>
              <a:rPr kumimoji="1" lang="ja-JP" altLang="en-US" sz="1200" b="1" kern="1200" dirty="0" smtClean="0">
                <a:solidFill>
                  <a:schemeClr val="tx1"/>
                </a:solidFill>
                <a:effectLst/>
                <a:latin typeface="Arial" charset="0"/>
                <a:ea typeface="ＭＳ Ｐゴシック" pitchFamily="50" charset="-128"/>
                <a:cs typeface="+mn-cs"/>
              </a:rPr>
              <a:t>の共有</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10</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en-US" altLang="ja-JP" sz="1200" b="1" kern="1200" dirty="0" smtClean="0">
                <a:solidFill>
                  <a:schemeClr val="tx1"/>
                </a:solidFill>
                <a:effectLst/>
                <a:latin typeface="Arial" charset="0"/>
                <a:ea typeface="ＭＳ Ｐゴシック" pitchFamily="50" charset="-128"/>
                <a:cs typeface="+mn-cs"/>
              </a:rPr>
              <a:t>XX</a:t>
            </a:r>
            <a:r>
              <a:rPr kumimoji="1" lang="ja-JP" altLang="en-US" sz="1200" b="1" kern="1200" dirty="0" smtClean="0">
                <a:solidFill>
                  <a:schemeClr val="tx1"/>
                </a:solidFill>
                <a:effectLst/>
                <a:latin typeface="Arial" charset="0"/>
                <a:ea typeface="ＭＳ Ｐゴシック" pitchFamily="50" charset="-128"/>
                <a:cs typeface="+mn-cs"/>
              </a:rPr>
              <a:t>やりたいんだけどなぁ</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err="1"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a:p>
            <a:pPr marL="0" indent="0">
              <a:buFont typeface="Arial" charset="0"/>
              <a:buNone/>
            </a:pPr>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Jimi</a:t>
            </a:r>
            <a:r>
              <a:rPr kumimoji="1" lang="ja-JP" altLang="en-US" sz="1200" b="1" kern="1200" dirty="0" smtClean="0">
                <a:solidFill>
                  <a:schemeClr val="tx1"/>
                </a:solidFill>
                <a:effectLst/>
                <a:latin typeface="Arial" charset="0"/>
                <a:ea typeface="ＭＳ Ｐゴシック" pitchFamily="50" charset="-128"/>
                <a:cs typeface="+mn-cs"/>
              </a:rPr>
              <a:t>さん：それ、</a:t>
            </a:r>
            <a:r>
              <a:rPr kumimoji="1" lang="en-US" altLang="ja-JP" sz="1200" b="1" kern="1200" dirty="0" smtClean="0">
                <a:solidFill>
                  <a:schemeClr val="tx1"/>
                </a:solidFill>
                <a:effectLst/>
                <a:latin typeface="Arial" charset="0"/>
                <a:ea typeface="ＭＳ Ｐゴシック" pitchFamily="50" charset="-128"/>
                <a:cs typeface="+mn-cs"/>
              </a:rPr>
              <a:t>@Eric </a:t>
            </a:r>
            <a:r>
              <a:rPr kumimoji="1" lang="ja-JP" altLang="en-US" sz="1200" b="1" kern="1200" dirty="0" smtClean="0">
                <a:solidFill>
                  <a:schemeClr val="tx1"/>
                </a:solidFill>
                <a:effectLst/>
                <a:latin typeface="Arial" charset="0"/>
                <a:ea typeface="ＭＳ Ｐゴシック" pitchFamily="50" charset="-128"/>
                <a:cs typeface="+mn-cs"/>
              </a:rPr>
              <a:t>が前にどこかのチャンネルで呟いてたぜ！</a:t>
            </a:r>
            <a:endParaRPr kumimoji="1" lang="en-US" altLang="ja-JP" sz="1200" b="1" kern="1200" dirty="0" smtClean="0">
              <a:solidFill>
                <a:schemeClr val="tx1"/>
              </a:solidFill>
              <a:effectLst/>
              <a:latin typeface="Arial" charset="0"/>
              <a:ea typeface="ＭＳ Ｐゴシック" pitchFamily="50" charset="-128"/>
              <a:cs typeface="+mn-cs"/>
            </a:endParaRPr>
          </a:p>
          <a:p>
            <a:pPr marL="0" indent="0">
              <a:buFont typeface="Arial" charset="0"/>
              <a:buNone/>
            </a:pPr>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Jeff</a:t>
            </a:r>
            <a:r>
              <a:rPr kumimoji="1" lang="ja-JP" altLang="en-US" sz="1200" b="1" kern="1200" dirty="0" smtClean="0">
                <a:solidFill>
                  <a:schemeClr val="tx1"/>
                </a:solidFill>
                <a:effectLst/>
                <a:latin typeface="Arial" charset="0"/>
                <a:ea typeface="ＭＳ Ｐゴシック" pitchFamily="50" charset="-128"/>
                <a:cs typeface="+mn-cs"/>
              </a:rPr>
              <a:t>さん：</a:t>
            </a:r>
            <a:r>
              <a:rPr kumimoji="1" lang="ja-JP" altLang="en-US" sz="1200" b="1" kern="1200" dirty="0" err="1" smtClean="0">
                <a:solidFill>
                  <a:schemeClr val="tx1"/>
                </a:solidFill>
                <a:effectLst/>
                <a:latin typeface="Arial" charset="0"/>
                <a:ea typeface="ＭＳ Ｐゴシック" pitchFamily="50" charset="-128"/>
                <a:cs typeface="+mn-cs"/>
              </a:rPr>
              <a:t>ま</a:t>
            </a:r>
            <a:r>
              <a:rPr kumimoji="1" lang="ja-JP" altLang="en-US" sz="1200" b="1" kern="1200" dirty="0" smtClean="0">
                <a:solidFill>
                  <a:schemeClr val="tx1"/>
                </a:solidFill>
                <a:effectLst/>
                <a:latin typeface="Arial" charset="0"/>
                <a:ea typeface="ＭＳ Ｐゴシック" pitchFamily="50" charset="-128"/>
                <a:cs typeface="+mn-cs"/>
              </a:rPr>
              <a:t>じか！！</a:t>
            </a:r>
            <a:r>
              <a:rPr kumimoji="1" lang="en-US" altLang="ja-JP" sz="1200" b="1" kern="1200" dirty="0" smtClean="0">
                <a:solidFill>
                  <a:schemeClr val="tx1"/>
                </a:solidFill>
                <a:effectLst/>
                <a:latin typeface="Arial" charset="0"/>
                <a:ea typeface="ＭＳ Ｐゴシック" pitchFamily="50" charset="-128"/>
                <a:cs typeface="+mn-cs"/>
              </a:rPr>
              <a:t>@Eric </a:t>
            </a:r>
            <a:r>
              <a:rPr kumimoji="1" lang="ja-JP" altLang="en-US" sz="1200" b="1" kern="1200" dirty="0" smtClean="0">
                <a:solidFill>
                  <a:schemeClr val="tx1"/>
                </a:solidFill>
                <a:effectLst/>
                <a:latin typeface="Arial" charset="0"/>
                <a:ea typeface="ＭＳ Ｐゴシック" pitchFamily="50" charset="-128"/>
                <a:cs typeface="+mn-cs"/>
              </a:rPr>
              <a:t>おせーて！</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12</a:t>
            </a:r>
            <a:r>
              <a:rPr kumimoji="1" lang="ja-JP" altLang="en-US" sz="1200" b="1" kern="1200" dirty="0" smtClean="0">
                <a:solidFill>
                  <a:schemeClr val="tx1"/>
                </a:solidFill>
                <a:effectLst/>
                <a:latin typeface="Arial" charset="0"/>
                <a:ea typeface="ＭＳ Ｐゴシック" pitchFamily="50" charset="-128"/>
                <a:cs typeface="+mn-cs"/>
              </a:rPr>
              <a:t>時：</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さん：ああそれはだ</a:t>
            </a:r>
            <a:r>
              <a:rPr kumimoji="1" lang="ja-JP" altLang="en-US" sz="1200" b="1" kern="1200" dirty="0" err="1" smtClean="0">
                <a:solidFill>
                  <a:schemeClr val="tx1"/>
                </a:solidFill>
                <a:effectLst/>
                <a:latin typeface="Arial" charset="0"/>
                <a:ea typeface="ＭＳ Ｐゴシック" pitchFamily="50" charset="-128"/>
                <a:cs typeface="+mn-cs"/>
              </a:rPr>
              <a:t>な</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を見ている他のチームメンバーズ：「そうか、</a:t>
            </a:r>
            <a:r>
              <a:rPr kumimoji="1" lang="en-US" altLang="ja-JP" sz="1200" b="1" kern="1200" dirty="0" smtClean="0">
                <a:solidFill>
                  <a:schemeClr val="tx1"/>
                </a:solidFill>
                <a:effectLst/>
                <a:latin typeface="Arial" charset="0"/>
                <a:ea typeface="ＭＳ Ｐゴシック" pitchFamily="50" charset="-128"/>
                <a:cs typeface="+mn-cs"/>
              </a:rPr>
              <a:t>XX</a:t>
            </a:r>
            <a:r>
              <a:rPr kumimoji="1" lang="ja-JP" altLang="en-US" sz="1200" b="1" kern="1200" dirty="0" smtClean="0">
                <a:solidFill>
                  <a:schemeClr val="tx1"/>
                </a:solidFill>
                <a:effectLst/>
                <a:latin typeface="Arial" charset="0"/>
                <a:ea typeface="ＭＳ Ｐゴシック" pitchFamily="50" charset="-128"/>
                <a:cs typeface="+mn-cs"/>
              </a:rPr>
              <a:t>は</a:t>
            </a:r>
            <a:r>
              <a:rPr kumimoji="1" lang="en-US" altLang="ja-JP" sz="1200" b="1" kern="1200" dirty="0" smtClean="0">
                <a:solidFill>
                  <a:schemeClr val="tx1"/>
                </a:solidFill>
                <a:effectLst/>
                <a:latin typeface="Arial" charset="0"/>
                <a:ea typeface="ＭＳ Ｐゴシック" pitchFamily="50" charset="-128"/>
                <a:cs typeface="+mn-cs"/>
              </a:rPr>
              <a:t>Eric</a:t>
            </a:r>
            <a:r>
              <a:rPr kumimoji="1" lang="ja-JP" altLang="en-US" sz="1200" b="1" kern="1200" dirty="0" smtClean="0">
                <a:solidFill>
                  <a:schemeClr val="tx1"/>
                </a:solidFill>
                <a:effectLst/>
                <a:latin typeface="Arial" charset="0"/>
                <a:ea typeface="ＭＳ Ｐゴシック" pitchFamily="50" charset="-128"/>
                <a:cs typeface="+mn-cs"/>
              </a:rPr>
              <a:t>が詳しいのだな、覚えたぞ。」</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色んな人を歩いて聞いて</a:t>
            </a:r>
            <a:r>
              <a:rPr kumimoji="1" lang="ja-JP" altLang="en-US" sz="1200" b="1" kern="1200" dirty="0" err="1" smtClean="0">
                <a:solidFill>
                  <a:schemeClr val="tx1"/>
                </a:solidFill>
                <a:effectLst/>
                <a:latin typeface="Arial" charset="0"/>
                <a:ea typeface="ＭＳ Ｐゴシック" pitchFamily="50" charset="-128"/>
                <a:cs typeface="+mn-cs"/>
              </a:rPr>
              <a:t>回るの</a:t>
            </a:r>
            <a:r>
              <a:rPr kumimoji="1" lang="ja-JP" altLang="en-US" sz="1200" b="1" kern="1200" dirty="0" smtClean="0">
                <a:solidFill>
                  <a:schemeClr val="tx1"/>
                </a:solidFill>
                <a:effectLst/>
                <a:latin typeface="Arial" charset="0"/>
                <a:ea typeface="ＭＳ Ｐゴシック" pitchFamily="50" charset="-128"/>
                <a:cs typeface="+mn-cs"/>
              </a:rPr>
              <a:t>図</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昨今では、技術や組織が多様化</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複雑化しており、それらに関する情報もあふれかえっています。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また、ある一つの領域の事をやる為に、深い理解と習熟が必要なケースが多いです。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このような状況に置いては、</a:t>
            </a:r>
          </a:p>
          <a:p>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Know How</a:t>
            </a:r>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「どうやってやるのか」を文章化して共有するよりも、</a:t>
            </a:r>
          </a:p>
          <a:p>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Know Who</a:t>
            </a:r>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「誰が詳しいのか」を共有した方が効率がよいケースが多々あります。</a:t>
            </a:r>
          </a:p>
          <a:p>
            <a:r>
              <a:rPr kumimoji="1" lang="ja-JP" altLang="en-US" sz="1200" b="1" kern="1200" dirty="0" smtClean="0">
                <a:solidFill>
                  <a:schemeClr val="tx1"/>
                </a:solidFill>
                <a:effectLst/>
                <a:latin typeface="Arial" charset="0"/>
                <a:ea typeface="ＭＳ Ｐゴシック" pitchFamily="50" charset="-128"/>
                <a:cs typeface="+mn-cs"/>
              </a:rPr>
              <a:t>チャットツールを使うと、</a:t>
            </a:r>
            <a:r>
              <a:rPr kumimoji="1" lang="en-US" altLang="ja-JP" sz="1200" b="1" kern="1200" dirty="0" smtClean="0">
                <a:solidFill>
                  <a:schemeClr val="tx1"/>
                </a:solidFill>
                <a:effectLst/>
                <a:latin typeface="Arial" charset="0"/>
                <a:ea typeface="ＭＳ Ｐゴシック" pitchFamily="50" charset="-128"/>
                <a:cs typeface="+mn-cs"/>
              </a:rPr>
              <a:t>Know Who</a:t>
            </a:r>
            <a:r>
              <a:rPr kumimoji="1" lang="ja-JP" altLang="en-US" sz="1200" b="1" kern="1200" dirty="0" smtClean="0">
                <a:solidFill>
                  <a:schemeClr val="tx1"/>
                </a:solidFill>
                <a:effectLst/>
                <a:latin typeface="Arial" charset="0"/>
                <a:ea typeface="ＭＳ Ｐゴシック" pitchFamily="50" charset="-128"/>
                <a:cs typeface="+mn-cs"/>
              </a:rPr>
              <a:t>を広範囲に拡散する事が出来るため、</a:t>
            </a:r>
          </a:p>
          <a:p>
            <a:r>
              <a:rPr kumimoji="1" lang="ja-JP" altLang="en-US" sz="1200" b="1" kern="1200" dirty="0" smtClean="0">
                <a:solidFill>
                  <a:schemeClr val="tx1"/>
                </a:solidFill>
                <a:effectLst/>
                <a:latin typeface="Arial" charset="0"/>
                <a:ea typeface="ＭＳ Ｐゴシック" pitchFamily="50" charset="-128"/>
                <a:cs typeface="+mn-cs"/>
              </a:rPr>
              <a:t>この辺の情報流通が格段に素早く、やり易くなります。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36</a:t>
            </a:fld>
            <a:endParaRPr lang="en-US" altLang="ja-JP"/>
          </a:p>
        </p:txBody>
      </p:sp>
    </p:spTree>
    <p:extLst>
      <p:ext uri="{BB962C8B-B14F-4D97-AF65-F5344CB8AC3E}">
        <p14:creationId xmlns:p14="http://schemas.microsoft.com/office/powerpoint/2010/main" val="2318292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この講座の位置づけ</a:t>
            </a:r>
          </a:p>
          <a:p>
            <a:r>
              <a:rPr kumimoji="1" lang="ja-JP" altLang="en-US" dirty="0" smtClean="0"/>
              <a:t>* 導入</a:t>
            </a:r>
          </a:p>
          <a:p>
            <a:r>
              <a:rPr kumimoji="1" lang="ja-JP" altLang="en-US" dirty="0" smtClean="0"/>
              <a:t>* </a:t>
            </a:r>
            <a:r>
              <a:rPr kumimoji="1" lang="en-US" altLang="ja-JP" dirty="0" smtClean="0"/>
              <a:t>Getting Started (Demonstration with </a:t>
            </a:r>
            <a:r>
              <a:rPr kumimoji="1" lang="en-US" altLang="ja-JP" dirty="0" err="1" smtClean="0"/>
              <a:t>DADock</a:t>
            </a:r>
            <a:r>
              <a:rPr kumimoji="1" lang="en-US" altLang="ja-JP" dirty="0" smtClean="0"/>
              <a:t>)</a:t>
            </a:r>
          </a:p>
          <a:p>
            <a:r>
              <a:rPr kumimoji="1" lang="en-US" altLang="ja-JP" dirty="0" smtClean="0"/>
              <a:t>* </a:t>
            </a:r>
            <a:r>
              <a:rPr kumimoji="1" lang="ja-JP" altLang="en-US" dirty="0" smtClean="0"/>
              <a:t>構成管理入門</a:t>
            </a:r>
            <a:r>
              <a:rPr kumimoji="1" lang="en-US" altLang="ja-JP" dirty="0" smtClean="0"/>
              <a:t>(</a:t>
            </a:r>
            <a:r>
              <a:rPr kumimoji="1" lang="en-US" altLang="ja-JP" dirty="0" err="1" smtClean="0"/>
              <a:t>Git</a:t>
            </a:r>
            <a:r>
              <a:rPr kumimoji="1" lang="ja-JP" altLang="en-US" dirty="0" smtClean="0"/>
              <a:t>編</a:t>
            </a:r>
            <a:r>
              <a:rPr kumimoji="1" lang="en-US" altLang="ja-JP" dirty="0" smtClean="0"/>
              <a:t>)</a:t>
            </a:r>
          </a:p>
          <a:p>
            <a:r>
              <a:rPr kumimoji="1" lang="en-US" altLang="ja-JP" dirty="0" smtClean="0"/>
              <a:t>* CI/CD</a:t>
            </a:r>
            <a:r>
              <a:rPr kumimoji="1" lang="ja-JP" altLang="en-US" dirty="0" smtClean="0"/>
              <a:t>パイプライン入門</a:t>
            </a:r>
            <a:r>
              <a:rPr kumimoji="1" lang="en-US" altLang="ja-JP" dirty="0" smtClean="0"/>
              <a:t>(</a:t>
            </a:r>
            <a:r>
              <a:rPr kumimoji="1" lang="en-US" altLang="ja-JP" dirty="0" err="1" smtClean="0"/>
              <a:t>GitLab</a:t>
            </a:r>
            <a:r>
              <a:rPr kumimoji="1" lang="ja-JP" altLang="en-US" dirty="0" smtClean="0"/>
              <a:t>編</a:t>
            </a:r>
            <a:r>
              <a:rPr kumimoji="1" lang="en-US" altLang="ja-JP" dirty="0" smtClean="0"/>
              <a:t>)</a:t>
            </a:r>
          </a:p>
          <a:p>
            <a:r>
              <a:rPr kumimoji="1" lang="en-US" altLang="ja-JP" dirty="0" smtClean="0"/>
              <a:t>* </a:t>
            </a:r>
            <a:r>
              <a:rPr kumimoji="1" lang="ja-JP" altLang="en-US" dirty="0" smtClean="0"/>
              <a:t>自動ビルド入門</a:t>
            </a:r>
            <a:r>
              <a:rPr kumimoji="1" lang="en-US" altLang="ja-JP" dirty="0" smtClean="0"/>
              <a:t>(</a:t>
            </a:r>
            <a:r>
              <a:rPr kumimoji="1" lang="en-US" altLang="ja-JP" dirty="0" err="1" smtClean="0"/>
              <a:t>Gradle</a:t>
            </a:r>
            <a:r>
              <a:rPr kumimoji="1" lang="ja-JP" altLang="en-US" dirty="0" smtClean="0"/>
              <a:t>編</a:t>
            </a:r>
            <a:r>
              <a:rPr kumimoji="1" lang="en-US" altLang="ja-JP" dirty="0" smtClean="0"/>
              <a:t>) </a:t>
            </a:r>
          </a:p>
          <a:p>
            <a:r>
              <a:rPr kumimoji="1" lang="en-US" altLang="ja-JP" dirty="0" smtClean="0"/>
              <a:t>* </a:t>
            </a:r>
            <a:r>
              <a:rPr kumimoji="1" lang="ja-JP" altLang="en-US" dirty="0" smtClean="0"/>
              <a:t>自動単体テスト入門</a:t>
            </a:r>
            <a:r>
              <a:rPr kumimoji="1" lang="en-US" altLang="ja-JP" dirty="0" smtClean="0"/>
              <a:t>(JUnit</a:t>
            </a:r>
            <a:r>
              <a:rPr kumimoji="1" lang="ja-JP" altLang="en-US" dirty="0" smtClean="0"/>
              <a:t>編</a:t>
            </a:r>
            <a:r>
              <a:rPr kumimoji="1" lang="en-US" altLang="ja-JP" dirty="0" smtClean="0"/>
              <a:t>)</a:t>
            </a:r>
          </a:p>
          <a:p>
            <a:r>
              <a:rPr kumimoji="1" lang="en-US" altLang="ja-JP" dirty="0" smtClean="0"/>
              <a:t>* </a:t>
            </a:r>
            <a:r>
              <a:rPr kumimoji="1" lang="ja-JP" altLang="en-US" dirty="0" smtClean="0"/>
              <a:t>自動結合テスト入門</a:t>
            </a:r>
            <a:r>
              <a:rPr kumimoji="1" lang="en-US" altLang="ja-JP" dirty="0" smtClean="0"/>
              <a:t>(Selenium</a:t>
            </a:r>
            <a:r>
              <a:rPr kumimoji="1" lang="ja-JP" altLang="en-US" dirty="0" smtClean="0"/>
              <a:t>編</a:t>
            </a:r>
            <a:r>
              <a:rPr kumimoji="1" lang="en-US" altLang="ja-JP" dirty="0" smtClean="0"/>
              <a:t>)</a:t>
            </a:r>
          </a:p>
          <a:p>
            <a:r>
              <a:rPr kumimoji="1" lang="en-US" altLang="ja-JP" dirty="0" smtClean="0"/>
              <a:t>* </a:t>
            </a:r>
            <a:r>
              <a:rPr kumimoji="1" lang="ja-JP" altLang="en-US" dirty="0" smtClean="0"/>
              <a:t>自動デプロイ入門</a:t>
            </a:r>
            <a:r>
              <a:rPr kumimoji="1" lang="en-US" altLang="ja-JP" dirty="0" smtClean="0"/>
              <a:t>(</a:t>
            </a:r>
            <a:r>
              <a:rPr kumimoji="1" lang="en-US" altLang="ja-JP" dirty="0" err="1" smtClean="0"/>
              <a:t>Ansible</a:t>
            </a:r>
            <a:r>
              <a:rPr kumimoji="1" lang="ja-JP" altLang="en-US" dirty="0" smtClean="0"/>
              <a:t>編</a:t>
            </a:r>
            <a:r>
              <a:rPr kumimoji="1" lang="en-US" altLang="ja-JP" dirty="0" smtClean="0"/>
              <a:t>)</a:t>
            </a:r>
          </a:p>
          <a:p>
            <a:r>
              <a:rPr kumimoji="1" lang="en-US" altLang="ja-JP" dirty="0" smtClean="0"/>
              <a:t>* </a:t>
            </a:r>
            <a:r>
              <a:rPr kumimoji="1" lang="ja-JP" altLang="en-US" dirty="0" smtClean="0"/>
              <a:t>ソースコード品質解析入門</a:t>
            </a:r>
            <a:r>
              <a:rPr kumimoji="1" lang="en-US" altLang="ja-JP" dirty="0" smtClean="0"/>
              <a:t>(</a:t>
            </a:r>
            <a:r>
              <a:rPr kumimoji="1" lang="en-US" altLang="ja-JP" dirty="0" err="1" smtClean="0"/>
              <a:t>SonarQube</a:t>
            </a:r>
            <a:r>
              <a:rPr kumimoji="1" lang="ja-JP" altLang="en-US" dirty="0" smtClean="0"/>
              <a:t>編</a:t>
            </a:r>
            <a:r>
              <a:rPr kumimoji="1" lang="en-US" altLang="ja-JP" dirty="0" smtClean="0"/>
              <a:t>)</a:t>
            </a:r>
          </a:p>
          <a:p>
            <a:r>
              <a:rPr kumimoji="1" lang="en-US" altLang="ja-JP" dirty="0" smtClean="0"/>
              <a:t>* **</a:t>
            </a:r>
            <a:r>
              <a:rPr kumimoji="1" lang="ja-JP" altLang="en-US" dirty="0" smtClean="0"/>
              <a:t>チャット入門</a:t>
            </a:r>
            <a:r>
              <a:rPr kumimoji="1" lang="en-US" altLang="ja-JP" dirty="0" smtClean="0"/>
              <a:t>(</a:t>
            </a:r>
            <a:r>
              <a:rPr kumimoji="1" lang="en-US" altLang="ja-JP" dirty="0" err="1" smtClean="0"/>
              <a:t>Mattermost</a:t>
            </a:r>
            <a:r>
              <a:rPr kumimoji="1" lang="ja-JP" altLang="en-US" dirty="0" smtClean="0"/>
              <a:t>編</a:t>
            </a:r>
            <a:r>
              <a:rPr kumimoji="1" lang="en-US" altLang="ja-JP" dirty="0" smtClean="0"/>
              <a:t>)**</a:t>
            </a:r>
            <a:r>
              <a:rPr kumimoji="1" lang="ja-JP" altLang="en-US" dirty="0" smtClean="0"/>
              <a:t>　←今ここ</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a:t>
            </a:fld>
            <a:endParaRPr lang="en-US" altLang="ja-JP"/>
          </a:p>
        </p:txBody>
      </p:sp>
    </p:spTree>
    <p:extLst>
      <p:ext uri="{BB962C8B-B14F-4D97-AF65-F5344CB8AC3E}">
        <p14:creationId xmlns:p14="http://schemas.microsoft.com/office/powerpoint/2010/main" val="3627513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番外編</a:t>
            </a:r>
            <a:r>
              <a:rPr kumimoji="1" lang="en-US" altLang="ja-JP" sz="1200" b="1" kern="1200" dirty="0" smtClean="0">
                <a:solidFill>
                  <a:schemeClr val="tx1"/>
                </a:solidFill>
                <a:effectLst/>
                <a:latin typeface="Arial" charset="0"/>
                <a:ea typeface="ＭＳ Ｐゴシック" pitchFamily="50" charset="-128"/>
                <a:cs typeface="+mn-cs"/>
              </a:rPr>
              <a:t>(2)</a:t>
            </a:r>
            <a:r>
              <a:rPr kumimoji="1" lang="ja-JP" altLang="en-US" sz="1200" b="1" kern="1200" dirty="0" smtClean="0">
                <a:solidFill>
                  <a:schemeClr val="tx1"/>
                </a:solidFill>
                <a:effectLst/>
                <a:latin typeface="Arial" charset="0"/>
                <a:ea typeface="ＭＳ Ｐゴシック" pitchFamily="50" charset="-128"/>
                <a:cs typeface="+mn-cs"/>
              </a:rPr>
              <a:t>：ある日の</a:t>
            </a:r>
            <a:r>
              <a:rPr kumimoji="1" lang="en-US" altLang="ja-JP" sz="1200" b="1" kern="1200" dirty="0" smtClean="0">
                <a:solidFill>
                  <a:schemeClr val="tx1"/>
                </a:solidFill>
                <a:effectLst/>
                <a:latin typeface="Arial" charset="0"/>
                <a:ea typeface="ＭＳ Ｐゴシック" pitchFamily="50" charset="-128"/>
                <a:cs typeface="+mn-cs"/>
              </a:rPr>
              <a:t>A</a:t>
            </a:r>
            <a:r>
              <a:rPr kumimoji="1" lang="ja-JP" altLang="en-US" sz="1200" b="1" kern="1200" dirty="0" smtClean="0">
                <a:solidFill>
                  <a:schemeClr val="tx1"/>
                </a:solidFill>
                <a:effectLst/>
                <a:latin typeface="Arial" charset="0"/>
                <a:ea typeface="ＭＳ Ｐゴシック" pitchFamily="50" charset="-128"/>
                <a:cs typeface="+mn-cs"/>
              </a:rPr>
              <a:t>氏の</a:t>
            </a:r>
            <a:r>
              <a:rPr kumimoji="1" lang="en-US" altLang="ja-JP" sz="1200" b="1" kern="1200" dirty="0" smtClean="0">
                <a:solidFill>
                  <a:schemeClr val="tx1"/>
                </a:solidFill>
                <a:effectLst/>
                <a:latin typeface="Arial" charset="0"/>
                <a:ea typeface="ＭＳ Ｐゴシック" pitchFamily="50" charset="-128"/>
                <a:cs typeface="+mn-cs"/>
              </a:rPr>
              <a:t>time</a:t>
            </a:r>
            <a:r>
              <a:rPr kumimoji="1" lang="ja-JP" altLang="en-US" sz="1200" b="1" kern="1200" dirty="0" smtClean="0">
                <a:solidFill>
                  <a:schemeClr val="tx1"/>
                </a:solidFill>
                <a:effectLst/>
                <a:latin typeface="Arial" charset="0"/>
                <a:ea typeface="ＭＳ Ｐゴシック" pitchFamily="50" charset="-128"/>
                <a:cs typeface="+mn-cs"/>
              </a:rPr>
              <a:t>チャンネル</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チャットツールだと？</a:t>
            </a:r>
          </a:p>
          <a:p>
            <a:r>
              <a:rPr kumimoji="1" lang="ja-JP" altLang="en-US" sz="1200" b="1" kern="1200" dirty="0" smtClean="0">
                <a:solidFill>
                  <a:schemeClr val="tx1"/>
                </a:solidFill>
                <a:effectLst/>
                <a:latin typeface="Arial" charset="0"/>
                <a:ea typeface="ＭＳ Ｐゴシック" pitchFamily="50" charset="-128"/>
                <a:cs typeface="+mn-cs"/>
              </a:rPr>
              <a:t>↓みたいなエモ</a:t>
            </a:r>
            <a:r>
              <a:rPr kumimoji="1" lang="ja-JP" altLang="en-US" sz="1200" b="1" kern="1200" dirty="0" err="1" smtClean="0">
                <a:solidFill>
                  <a:schemeClr val="tx1"/>
                </a:solidFill>
                <a:effectLst/>
                <a:latin typeface="Arial" charset="0"/>
                <a:ea typeface="ＭＳ Ｐゴシック" pitchFamily="50" charset="-128"/>
                <a:cs typeface="+mn-cs"/>
              </a:rPr>
              <a:t>い</a:t>
            </a:r>
            <a:r>
              <a:rPr kumimoji="1" lang="ja-JP" altLang="en-US" sz="1200" b="1" kern="1200" dirty="0" smtClean="0">
                <a:solidFill>
                  <a:schemeClr val="tx1"/>
                </a:solidFill>
                <a:effectLst/>
                <a:latin typeface="Arial" charset="0"/>
                <a:ea typeface="ＭＳ Ｐゴシック" pitchFamily="50" charset="-128"/>
                <a:cs typeface="+mn-cs"/>
              </a:rPr>
              <a:t>絵</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img</a:t>
            </a:r>
            <a:r>
              <a:rPr kumimoji="1" lang="en-US" altLang="ja-JP" sz="1200" b="1" kern="1200" dirty="0" smtClean="0">
                <a:solidFill>
                  <a:schemeClr val="tx1"/>
                </a:solidFill>
                <a:effectLst/>
                <a:latin typeface="Arial" charset="0"/>
                <a:ea typeface="ＭＳ Ｐゴシック" pitchFamily="50" charset="-128"/>
                <a:cs typeface="+mn-cs"/>
              </a:rPr>
              <a:t>/80.Mattermost-2018-10-02-19-54-18.png)</a:t>
            </a:r>
          </a:p>
          <a:p>
            <a:r>
              <a:rPr kumimoji="1" lang="ja-JP" altLang="en-US" sz="1200" b="1" kern="1200" dirty="0" smtClean="0">
                <a:solidFill>
                  <a:schemeClr val="tx1"/>
                </a:solidFill>
                <a:effectLst/>
                <a:latin typeface="Arial" charset="0"/>
                <a:ea typeface="ＭＳ Ｐゴシック" pitchFamily="50" charset="-128"/>
                <a:cs typeface="+mn-cs"/>
              </a:rPr>
              <a:t>（加納補足：↑の元ネタパワポの図をそのまんま貼っただけの状態）</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昔ながらのやり方だと？</a:t>
            </a:r>
          </a:p>
          <a:p>
            <a:r>
              <a:rPr kumimoji="1" lang="ja-JP" altLang="en-US" sz="1200" b="1" kern="1200" dirty="0" smtClean="0">
                <a:solidFill>
                  <a:schemeClr val="tx1"/>
                </a:solidFill>
                <a:effectLst/>
                <a:latin typeface="Arial" charset="0"/>
                <a:ea typeface="ＭＳ Ｐゴシック" pitchFamily="50" charset="-128"/>
                <a:cs typeface="+mn-cs"/>
              </a:rPr>
              <a:t>むでぃ。</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ここが嬉しい</a:t>
            </a:r>
          </a:p>
          <a:p>
            <a:r>
              <a:rPr kumimoji="1" lang="ja-JP" altLang="en-US" sz="1200" b="1" kern="1200" dirty="0" smtClean="0">
                <a:solidFill>
                  <a:schemeClr val="tx1"/>
                </a:solidFill>
                <a:effectLst/>
                <a:latin typeface="Arial" charset="0"/>
                <a:ea typeface="ＭＳ Ｐゴシック" pitchFamily="50" charset="-128"/>
                <a:cs typeface="+mn-cs"/>
              </a:rPr>
              <a:t>本当にたくさんの情報</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感情をものすごく気軽、かつ素早く共有する事ができます。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チームメンバー間でもこのメリットは計り知れないですし、リーダーの立場からしても情報の宝庫です。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リーダーの人はチームの状態を把握していたいという要望があるはずで、</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の生の声を知っていることはとてもアドバンテージになります。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報告させる情報と、自分で拾う情報の意味の違いは想像できるかと思います。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一応、注意事項も。</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問い詰めたり、無駄に根掘り葉掘りしたり、粘着したりするのはアレです。</a:t>
            </a:r>
          </a:p>
          <a:p>
            <a:r>
              <a:rPr kumimoji="1" lang="ja-JP" altLang="en-US" sz="1200" b="1" kern="1200" dirty="0" smtClean="0">
                <a:solidFill>
                  <a:schemeClr val="tx1"/>
                </a:solidFill>
                <a:effectLst/>
                <a:latin typeface="Arial" charset="0"/>
                <a:ea typeface="ＭＳ Ｐゴシック" pitchFamily="50" charset="-128"/>
                <a:cs typeface="+mn-cs"/>
              </a:rPr>
              <a:t>要はオフラインでやられたら嫌なことはやらないってことですね。</a:t>
            </a:r>
          </a:p>
          <a:p>
            <a:r>
              <a:rPr kumimoji="1" lang="ja-JP" altLang="en-US" sz="1200" b="1" kern="1200" dirty="0" smtClean="0">
                <a:solidFill>
                  <a:schemeClr val="tx1"/>
                </a:solidFill>
                <a:effectLst/>
                <a:latin typeface="Arial" charset="0"/>
                <a:ea typeface="ＭＳ Ｐゴシック" pitchFamily="50" charset="-128"/>
                <a:cs typeface="+mn-cs"/>
              </a:rPr>
              <a:t>こいつと会話したくねー</a:t>
            </a:r>
            <a:r>
              <a:rPr kumimoji="1" lang="ja-JP" altLang="en-US" sz="1200" b="1" kern="1200" dirty="0" err="1" smtClean="0">
                <a:solidFill>
                  <a:schemeClr val="tx1"/>
                </a:solidFill>
                <a:effectLst/>
                <a:latin typeface="Arial" charset="0"/>
                <a:ea typeface="ＭＳ Ｐゴシック" pitchFamily="50" charset="-128"/>
                <a:cs typeface="+mn-cs"/>
              </a:rPr>
              <a:t>わ</a:t>
            </a:r>
            <a:r>
              <a:rPr kumimoji="1" lang="ja-JP" altLang="en-US" sz="1200" b="1" kern="1200" dirty="0" smtClean="0">
                <a:solidFill>
                  <a:schemeClr val="tx1"/>
                </a:solidFill>
                <a:effectLst/>
                <a:latin typeface="Arial" charset="0"/>
                <a:ea typeface="ＭＳ Ｐゴシック" pitchFamily="50" charset="-128"/>
                <a:cs typeface="+mn-cs"/>
              </a:rPr>
              <a:t>、って思われるのは同じです。</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課題</a:t>
            </a:r>
          </a:p>
          <a:p>
            <a:r>
              <a:rPr kumimoji="1" lang="ja-JP" altLang="en-US" sz="1200" b="1" kern="1200" dirty="0" smtClean="0">
                <a:solidFill>
                  <a:schemeClr val="tx1"/>
                </a:solidFill>
                <a:effectLst/>
                <a:latin typeface="Arial" charset="0"/>
                <a:ea typeface="ＭＳ Ｐゴシック" pitchFamily="50" charset="-128"/>
                <a:cs typeface="+mn-cs"/>
              </a:rPr>
              <a:t>良さ</a:t>
            </a:r>
            <a:r>
              <a:rPr kumimoji="1" lang="ja-JP" altLang="en-US" sz="1200" b="1" kern="1200" dirty="0" err="1" smtClean="0">
                <a:solidFill>
                  <a:schemeClr val="tx1"/>
                </a:solidFill>
                <a:effectLst/>
                <a:latin typeface="Arial" charset="0"/>
                <a:ea typeface="ＭＳ Ｐゴシック" pitchFamily="50" charset="-128"/>
                <a:cs typeface="+mn-cs"/>
              </a:rPr>
              <a:t>げな</a:t>
            </a:r>
            <a:r>
              <a:rPr kumimoji="1" lang="ja-JP" altLang="en-US" sz="1200" b="1" kern="1200" dirty="0" smtClean="0">
                <a:solidFill>
                  <a:schemeClr val="tx1"/>
                </a:solidFill>
                <a:effectLst/>
                <a:latin typeface="Arial" charset="0"/>
                <a:ea typeface="ＭＳ Ｐゴシック" pitchFamily="50" charset="-128"/>
                <a:cs typeface="+mn-cs"/>
              </a:rPr>
              <a:t>事をたくさん書いてきましたが、これには大前提があります。</a:t>
            </a:r>
          </a:p>
          <a:p>
            <a:r>
              <a:rPr kumimoji="1" lang="ja-JP" altLang="en-US" sz="1200" b="1" kern="1200" dirty="0" smtClean="0">
                <a:solidFill>
                  <a:schemeClr val="tx1"/>
                </a:solidFill>
                <a:effectLst/>
                <a:latin typeface="Arial" charset="0"/>
                <a:ea typeface="ＭＳ Ｐゴシック" pitchFamily="50" charset="-128"/>
                <a:cs typeface="+mn-cs"/>
              </a:rPr>
              <a:t>それは「チャットが活性化している」という事です。</a:t>
            </a:r>
          </a:p>
          <a:p>
            <a:r>
              <a:rPr kumimoji="1" lang="ja-JP" altLang="en-US" sz="1200" b="1" kern="1200" dirty="0" smtClean="0">
                <a:solidFill>
                  <a:schemeClr val="tx1"/>
                </a:solidFill>
                <a:effectLst/>
                <a:latin typeface="Arial" charset="0"/>
                <a:ea typeface="ＭＳ Ｐゴシック" pitchFamily="50" charset="-128"/>
                <a:cs typeface="+mn-cs"/>
              </a:rPr>
              <a:t>これを実現するためには様々な壁があります。</a:t>
            </a:r>
          </a:p>
          <a:p>
            <a:r>
              <a:rPr kumimoji="1" lang="ja-JP" altLang="en-US" sz="1200" b="1" kern="1200" dirty="0" smtClean="0">
                <a:solidFill>
                  <a:schemeClr val="tx1"/>
                </a:solidFill>
                <a:effectLst/>
                <a:latin typeface="Arial" charset="0"/>
                <a:ea typeface="ＭＳ Ｐゴシック" pitchFamily="50" charset="-128"/>
                <a:cs typeface="+mn-cs"/>
              </a:rPr>
              <a:t>その辺について、「推進者目線で」対応策を語ります。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書いてくれない</a:t>
            </a:r>
          </a:p>
          <a:p>
            <a:r>
              <a:rPr kumimoji="1" lang="ja-JP" altLang="en-US" sz="1200" b="1" kern="1200" dirty="0" smtClean="0">
                <a:solidFill>
                  <a:schemeClr val="tx1"/>
                </a:solidFill>
                <a:effectLst/>
                <a:latin typeface="Arial" charset="0"/>
                <a:ea typeface="ＭＳ Ｐゴシック" pitchFamily="50" charset="-128"/>
                <a:cs typeface="+mn-cs"/>
              </a:rPr>
              <a:t>マジで皆書いてくれないです。こう</a:t>
            </a:r>
            <a:r>
              <a:rPr kumimoji="1" lang="ja-JP" altLang="en-US" sz="1200" b="1" kern="1200" dirty="0" err="1" smtClean="0">
                <a:solidFill>
                  <a:schemeClr val="tx1"/>
                </a:solidFill>
                <a:effectLst/>
                <a:latin typeface="Arial" charset="0"/>
                <a:ea typeface="ＭＳ Ｐゴシック" pitchFamily="50" charset="-128"/>
                <a:cs typeface="+mn-cs"/>
              </a:rPr>
              <a:t>いうの</a:t>
            </a:r>
            <a:r>
              <a:rPr kumimoji="1" lang="ja-JP" altLang="en-US" sz="1200" b="1" kern="1200" dirty="0" smtClean="0">
                <a:solidFill>
                  <a:schemeClr val="tx1"/>
                </a:solidFill>
                <a:effectLst/>
                <a:latin typeface="Arial" charset="0"/>
                <a:ea typeface="ＭＳ Ｐゴシック" pitchFamily="50" charset="-128"/>
                <a:cs typeface="+mn-cs"/>
              </a:rPr>
              <a:t>運用し始めた経験ある人の</a:t>
            </a:r>
            <a:r>
              <a:rPr kumimoji="1" lang="en-US" altLang="ja-JP" sz="1200" b="1" kern="1200" dirty="0" smtClean="0">
                <a:solidFill>
                  <a:schemeClr val="tx1"/>
                </a:solidFill>
                <a:effectLst/>
                <a:latin typeface="Arial" charset="0"/>
                <a:ea typeface="ＭＳ Ｐゴシック" pitchFamily="50" charset="-128"/>
                <a:cs typeface="+mn-cs"/>
              </a:rPr>
              <a:t>99%</a:t>
            </a:r>
            <a:r>
              <a:rPr kumimoji="1" lang="ja-JP" altLang="en-US" sz="1200" b="1" kern="1200" dirty="0" smtClean="0">
                <a:solidFill>
                  <a:schemeClr val="tx1"/>
                </a:solidFill>
                <a:effectLst/>
                <a:latin typeface="Arial" charset="0"/>
                <a:ea typeface="ＭＳ Ｐゴシック" pitchFamily="50" charset="-128"/>
                <a:cs typeface="+mn-cs"/>
              </a:rPr>
              <a:t>は直面する話だと思います。</a:t>
            </a:r>
          </a:p>
          <a:p>
            <a:r>
              <a:rPr kumimoji="1" lang="ja-JP" altLang="en-US" sz="1200" b="1" kern="1200" dirty="0" smtClean="0">
                <a:solidFill>
                  <a:schemeClr val="tx1"/>
                </a:solidFill>
                <a:effectLst/>
                <a:latin typeface="Arial" charset="0"/>
                <a:ea typeface="ＭＳ Ｐゴシック" pitchFamily="50" charset="-128"/>
                <a:cs typeface="+mn-cs"/>
              </a:rPr>
              <a:t>自然に活性化することがあったらそれはもう奇跡の類だと思います。</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読んでくれない</a:t>
            </a:r>
          </a:p>
          <a:p>
            <a:r>
              <a:rPr kumimoji="1" lang="ja-JP" altLang="en-US" sz="1200" b="1" kern="1200" dirty="0" smtClean="0">
                <a:solidFill>
                  <a:schemeClr val="tx1"/>
                </a:solidFill>
                <a:effectLst/>
                <a:latin typeface="Arial" charset="0"/>
                <a:ea typeface="ＭＳ Ｐゴシック" pitchFamily="50" charset="-128"/>
                <a:cs typeface="+mn-cs"/>
              </a:rPr>
              <a:t>書いてくれなければ、読んでももらえないです。悲しみがあります。</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遊んでると思われる</a:t>
            </a:r>
          </a:p>
          <a:p>
            <a:r>
              <a:rPr kumimoji="1" lang="ja-JP" altLang="en-US" sz="1200" b="1" kern="1200" dirty="0" smtClean="0">
                <a:solidFill>
                  <a:schemeClr val="tx1"/>
                </a:solidFill>
                <a:effectLst/>
                <a:latin typeface="Arial" charset="0"/>
                <a:ea typeface="ＭＳ Ｐゴシック" pitchFamily="50" charset="-128"/>
                <a:cs typeface="+mn-cs"/>
              </a:rPr>
              <a:t>さらにさらに、</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という響きが悪いのか遊んでると思われます。</a:t>
            </a:r>
          </a:p>
          <a:p>
            <a:r>
              <a:rPr kumimoji="1" lang="ja-JP" altLang="en-US" sz="1200" b="1" kern="1200" dirty="0" smtClean="0">
                <a:solidFill>
                  <a:schemeClr val="tx1"/>
                </a:solidFill>
                <a:effectLst/>
                <a:latin typeface="Arial" charset="0"/>
                <a:ea typeface="ＭＳ Ｐゴシック" pitchFamily="50" charset="-128"/>
                <a:cs typeface="+mn-cs"/>
              </a:rPr>
              <a:t>「メッセンジャー禁止」とか言い出す世界観ですね。</a:t>
            </a:r>
          </a:p>
          <a:p>
            <a:r>
              <a:rPr kumimoji="1" lang="ja-JP" altLang="en-US" sz="1200" b="1" kern="1200" dirty="0" smtClean="0">
                <a:solidFill>
                  <a:schemeClr val="tx1"/>
                </a:solidFill>
                <a:effectLst/>
                <a:latin typeface="Arial" charset="0"/>
                <a:ea typeface="ＭＳ Ｐゴシック" pitchFamily="50" charset="-128"/>
                <a:cs typeface="+mn-cs"/>
              </a:rPr>
              <a:t>もういっそのことパソコンなんて使わずにペンとノートを使えばいいんじゃないかな！</a:t>
            </a:r>
            <a:r>
              <a:rPr kumimoji="1" lang="ja-JP" altLang="en-US" sz="1200" b="1" kern="1200" dirty="0" err="1" smtClean="0">
                <a:solidFill>
                  <a:schemeClr val="tx1"/>
                </a:solidFill>
                <a:effectLst/>
                <a:latin typeface="Arial" charset="0"/>
                <a:ea typeface="ＭＳ Ｐゴシック" pitchFamily="50" charset="-128"/>
                <a:cs typeface="+mn-cs"/>
              </a:rPr>
              <a:t>って</a:t>
            </a:r>
            <a:r>
              <a:rPr kumimoji="1" lang="ja-JP" altLang="en-US" sz="1200" b="1" kern="1200" dirty="0" smtClean="0">
                <a:solidFill>
                  <a:schemeClr val="tx1"/>
                </a:solidFill>
                <a:effectLst/>
                <a:latin typeface="Arial" charset="0"/>
                <a:ea typeface="ＭＳ Ｐゴシック" pitchFamily="50" charset="-128"/>
                <a:cs typeface="+mn-cs"/>
              </a:rPr>
              <a:t>思ったりします。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対応策：</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を活性化するための心構えやら施策やら</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さて、本題。</a:t>
            </a:r>
          </a:p>
          <a:p>
            <a:r>
              <a:rPr kumimoji="1" lang="ja-JP" altLang="en-US" sz="1200" b="1" kern="1200" dirty="0" smtClean="0">
                <a:solidFill>
                  <a:schemeClr val="tx1"/>
                </a:solidFill>
                <a:effectLst/>
                <a:latin typeface="Arial" charset="0"/>
                <a:ea typeface="ＭＳ Ｐゴシック" pitchFamily="50" charset="-128"/>
                <a:cs typeface="+mn-cs"/>
              </a:rPr>
              <a:t>結論だけ先に書くと、「推進者は頑張る必要がある」という身も蓋もないものになります。</a:t>
            </a:r>
          </a:p>
          <a:p>
            <a:r>
              <a:rPr kumimoji="1" lang="ja-JP" altLang="en-US" sz="1200" b="1" kern="1200" dirty="0" smtClean="0">
                <a:solidFill>
                  <a:schemeClr val="tx1"/>
                </a:solidFill>
                <a:effectLst/>
                <a:latin typeface="Arial" charset="0"/>
                <a:ea typeface="ＭＳ Ｐゴシック" pitchFamily="50" charset="-128"/>
                <a:cs typeface="+mn-cs"/>
              </a:rPr>
              <a:t>それだけだとあんまりなので、ひとつづつ記載します。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自分が率先して書く。絵文字リアクション押す。そういう話をし続ける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本命。</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ここが一番「頑張る」部分です。</a:t>
            </a:r>
          </a:p>
          <a:p>
            <a:r>
              <a:rPr kumimoji="1" lang="ja-JP" altLang="en-US" sz="1200" b="1" kern="1200" dirty="0" smtClean="0">
                <a:solidFill>
                  <a:schemeClr val="tx1"/>
                </a:solidFill>
                <a:effectLst/>
                <a:latin typeface="Arial" charset="0"/>
                <a:ea typeface="ＭＳ Ｐゴシック" pitchFamily="50" charset="-128"/>
                <a:cs typeface="+mn-cs"/>
              </a:rPr>
              <a:t>そう、書くんです。自分が。誰も見てなくても、誰も反応してくれなかったとしても。</a:t>
            </a:r>
          </a:p>
          <a:p>
            <a:r>
              <a:rPr kumimoji="1" lang="ja-JP" altLang="en-US" sz="1200" b="1" kern="1200" dirty="0" smtClean="0">
                <a:solidFill>
                  <a:schemeClr val="tx1"/>
                </a:solidFill>
                <a:effectLst/>
                <a:latin typeface="Arial" charset="0"/>
                <a:ea typeface="ＭＳ Ｐゴシック" pitchFamily="50" charset="-128"/>
                <a:cs typeface="+mn-cs"/>
              </a:rPr>
              <a:t>「反応してね！」って。</a:t>
            </a:r>
          </a:p>
          <a:p>
            <a:r>
              <a:rPr kumimoji="1" lang="ja-JP" altLang="en-US" sz="1200" b="1" kern="1200" dirty="0" smtClean="0">
                <a:solidFill>
                  <a:schemeClr val="tx1"/>
                </a:solidFill>
                <a:effectLst/>
                <a:latin typeface="Arial" charset="0"/>
                <a:ea typeface="ＭＳ Ｐゴシック" pitchFamily="50" charset="-128"/>
                <a:cs typeface="+mn-cs"/>
              </a:rPr>
              <a:t>「絵文字リアクション押すだけでもいいから！」って。</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で主張しても相手してくれなかったらオフラインでも。</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苦行かもしれないけれど、これが「絶対」必要です。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いろんなチャンネルに書く</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「いろんなチャンネルに書く」です。</a:t>
            </a:r>
          </a:p>
          <a:p>
            <a:r>
              <a:rPr kumimoji="1" lang="en-US" altLang="ja-JP" sz="1200" b="1" kern="1200" dirty="0" err="1" smtClean="0">
                <a:solidFill>
                  <a:schemeClr val="tx1"/>
                </a:solidFill>
                <a:effectLst/>
                <a:latin typeface="Arial" charset="0"/>
                <a:ea typeface="ＭＳ Ｐゴシック" pitchFamily="50" charset="-128"/>
                <a:cs typeface="+mn-cs"/>
              </a:rPr>
              <a:t>time_xxx</a:t>
            </a:r>
            <a:r>
              <a:rPr kumimoji="1" lang="ja-JP" altLang="en-US" sz="1200" b="1" kern="1200" dirty="0" smtClean="0">
                <a:solidFill>
                  <a:schemeClr val="tx1"/>
                </a:solidFill>
                <a:effectLst/>
                <a:latin typeface="Arial" charset="0"/>
                <a:ea typeface="ＭＳ Ｐゴシック" pitchFamily="50" charset="-128"/>
                <a:cs typeface="+mn-cs"/>
              </a:rPr>
              <a:t>とか、他の人のチャンネルでも積極的に活動しましょう。</a:t>
            </a:r>
          </a:p>
          <a:p>
            <a:r>
              <a:rPr kumimoji="1" lang="ja-JP" altLang="en-US" sz="1200" b="1" kern="1200" dirty="0" smtClean="0">
                <a:solidFill>
                  <a:schemeClr val="tx1"/>
                </a:solidFill>
                <a:effectLst/>
                <a:latin typeface="Arial" charset="0"/>
                <a:ea typeface="ＭＳ Ｐゴシック" pitchFamily="50" charset="-128"/>
                <a:cs typeface="+mn-cs"/>
              </a:rPr>
              <a:t>他の人のチャンネルに書きこむのって、最初はハードルがあったりします。</a:t>
            </a:r>
          </a:p>
          <a:p>
            <a:r>
              <a:rPr kumimoji="1" lang="ja-JP" altLang="en-US" sz="1200" b="1" kern="1200" dirty="0" smtClean="0">
                <a:solidFill>
                  <a:schemeClr val="tx1"/>
                </a:solidFill>
                <a:effectLst/>
                <a:latin typeface="Arial" charset="0"/>
                <a:ea typeface="ＭＳ Ｐゴシック" pitchFamily="50" charset="-128"/>
                <a:cs typeface="+mn-cs"/>
              </a:rPr>
              <a:t>それを自ら乗り越える姿をさらしましょう。</a:t>
            </a:r>
          </a:p>
          <a:p>
            <a:r>
              <a:rPr kumimoji="1" lang="ja-JP" altLang="en-US" sz="1200" b="1" kern="1200" dirty="0" smtClean="0">
                <a:solidFill>
                  <a:schemeClr val="tx1"/>
                </a:solidFill>
                <a:effectLst/>
                <a:latin typeface="Arial" charset="0"/>
                <a:ea typeface="ＭＳ Ｐゴシック" pitchFamily="50" charset="-128"/>
                <a:cs typeface="+mn-cs"/>
              </a:rPr>
              <a:t>「他の人のところに書いてもいいんだよ」</a:t>
            </a:r>
          </a:p>
          <a:p>
            <a:r>
              <a:rPr kumimoji="1" lang="ja-JP" altLang="en-US" sz="1200" b="1" kern="1200" dirty="0" smtClean="0">
                <a:solidFill>
                  <a:schemeClr val="tx1"/>
                </a:solidFill>
                <a:effectLst/>
                <a:latin typeface="Arial" charset="0"/>
                <a:ea typeface="ＭＳ Ｐゴシック" pitchFamily="50" charset="-128"/>
                <a:cs typeface="+mn-cs"/>
              </a:rPr>
              <a:t>「読んだら絵文字リアクションを押せばいいんだよ」</a:t>
            </a:r>
          </a:p>
          <a:p>
            <a:r>
              <a:rPr kumimoji="1" lang="ja-JP" altLang="en-US" sz="1200" b="1" kern="1200" dirty="0" smtClean="0">
                <a:solidFill>
                  <a:schemeClr val="tx1"/>
                </a:solidFill>
                <a:effectLst/>
                <a:latin typeface="Arial" charset="0"/>
                <a:ea typeface="ＭＳ Ｐゴシック" pitchFamily="50" charset="-128"/>
                <a:cs typeface="+mn-cs"/>
              </a:rPr>
              <a:t>「反応してもらえるとうれしいでしょ？」を。</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ここは意図的に積極的にやっていきたいことです。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書かれたことに絶対反応する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「おはよう」って言ってるのに誰も返事してくれなかったら挨拶する気なくなりますよね。</a:t>
            </a:r>
          </a:p>
          <a:p>
            <a:r>
              <a:rPr kumimoji="1" lang="ja-JP" altLang="en-US" sz="1200" b="1" kern="1200" dirty="0" smtClean="0">
                <a:solidFill>
                  <a:schemeClr val="tx1"/>
                </a:solidFill>
                <a:effectLst/>
                <a:latin typeface="Arial" charset="0"/>
                <a:ea typeface="ＭＳ Ｐゴシック" pitchFamily="50" charset="-128"/>
                <a:cs typeface="+mn-cs"/>
              </a:rPr>
              <a:t>それと一緒で</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に何か書いても誰も反応してくれなければ、書かなくなるのは自然です。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でも、最初にみんなが書いてくれるのって「テスト」とかそんなので、</a:t>
            </a:r>
          </a:p>
          <a:p>
            <a:r>
              <a:rPr kumimoji="1" lang="ja-JP" altLang="en-US" sz="1200" b="1" kern="1200" dirty="0" smtClean="0">
                <a:solidFill>
                  <a:schemeClr val="tx1"/>
                </a:solidFill>
                <a:effectLst/>
                <a:latin typeface="Arial" charset="0"/>
                <a:ea typeface="ＭＳ Ｐゴシック" pitchFamily="50" charset="-128"/>
                <a:cs typeface="+mn-cs"/>
              </a:rPr>
              <a:t>何を反応すればいいんだよ、って思うかもしれません。</a:t>
            </a:r>
          </a:p>
          <a:p>
            <a:r>
              <a:rPr kumimoji="1" lang="ja-JP" altLang="en-US" sz="1200" b="1" kern="1200" dirty="0" smtClean="0">
                <a:solidFill>
                  <a:schemeClr val="tx1"/>
                </a:solidFill>
                <a:effectLst/>
                <a:latin typeface="Arial" charset="0"/>
                <a:ea typeface="ＭＳ Ｐゴシック" pitchFamily="50" charset="-128"/>
                <a:cs typeface="+mn-cs"/>
              </a:rPr>
              <a:t>なんでもいいんです、反応すれば。「トステ」でも書いてやればいいんです。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大事なのは「誰かが何か書いたら、それは見られているし、反応がある」ということを伝えることです。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別に文字列で返さなくてもいいです、”絵文字リアクション”を積極的に使いましょう。</a:t>
            </a:r>
          </a:p>
          <a:p>
            <a:r>
              <a:rPr kumimoji="1" lang="ja-JP" altLang="en-US" sz="1200" b="1" kern="1200" dirty="0" smtClean="0">
                <a:solidFill>
                  <a:schemeClr val="tx1"/>
                </a:solidFill>
                <a:effectLst/>
                <a:latin typeface="Arial" charset="0"/>
                <a:ea typeface="ＭＳ Ｐゴシック" pitchFamily="50" charset="-128"/>
                <a:cs typeface="+mn-cs"/>
              </a:rPr>
              <a:t>適当な絵文字選んで適当に押しておけば良いです、意味なんて要らんのです。相槌みたいなもんです。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ちなみに、ひょっとしてもしかして</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の運用が軌道に乗り始めて、</a:t>
            </a:r>
          </a:p>
          <a:p>
            <a:r>
              <a:rPr kumimoji="1" lang="ja-JP" altLang="en-US" sz="1200" b="1" kern="1200" dirty="0" smtClean="0">
                <a:solidFill>
                  <a:schemeClr val="tx1"/>
                </a:solidFill>
                <a:effectLst/>
                <a:latin typeface="Arial" charset="0"/>
                <a:ea typeface="ＭＳ Ｐゴシック" pitchFamily="50" charset="-128"/>
                <a:cs typeface="+mn-cs"/>
              </a:rPr>
              <a:t>見るものが多くなってきたりした場合、全部見て反応するとか大変になってきます。</a:t>
            </a:r>
          </a:p>
          <a:p>
            <a:r>
              <a:rPr kumimoji="1" lang="ja-JP" altLang="en-US" sz="1200" b="1" kern="1200" dirty="0" smtClean="0">
                <a:solidFill>
                  <a:schemeClr val="tx1"/>
                </a:solidFill>
                <a:effectLst/>
                <a:latin typeface="Arial" charset="0"/>
                <a:ea typeface="ＭＳ Ｐゴシック" pitchFamily="50" charset="-128"/>
                <a:cs typeface="+mn-cs"/>
              </a:rPr>
              <a:t>リーダーの人は頑張りましょう。</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そもそも、リーダーの人はチームを把握していたいという要望があるはずで、</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の生の声を知っていることはとてもアドバンテージになります。</a:t>
            </a:r>
          </a:p>
          <a:p>
            <a:r>
              <a:rPr kumimoji="1" lang="ja-JP" altLang="en-US" sz="1200" b="1" kern="1200" dirty="0" smtClean="0">
                <a:solidFill>
                  <a:schemeClr val="tx1"/>
                </a:solidFill>
                <a:effectLst/>
                <a:latin typeface="Arial" charset="0"/>
                <a:ea typeface="ＭＳ Ｐゴシック" pitchFamily="50" charset="-128"/>
                <a:cs typeface="+mn-cs"/>
              </a:rPr>
              <a:t>報告させる情報と、自分で拾う情報の意味の違いは想像できるかと思います。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大事な事は全部チャットに書く</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活性化するための方法の１つとして「とても大事な情報をチャットにしか書かない」というのがお薦めです。</a:t>
            </a:r>
          </a:p>
          <a:p>
            <a:r>
              <a:rPr kumimoji="1" lang="ja-JP" altLang="en-US" sz="1200" b="1" kern="1200" dirty="0" smtClean="0">
                <a:solidFill>
                  <a:schemeClr val="tx1"/>
                </a:solidFill>
                <a:effectLst/>
                <a:latin typeface="Arial" charset="0"/>
                <a:ea typeface="ＭＳ Ｐゴシック" pitchFamily="50" charset="-128"/>
                <a:cs typeface="+mn-cs"/>
              </a:rPr>
              <a:t>従来メールで流してた重要なやつです。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それを、メールでは「</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に書きました（</a:t>
            </a:r>
            <a:r>
              <a:rPr kumimoji="1" lang="en-US" altLang="ja-JP" sz="1200" b="1" kern="1200" dirty="0" smtClean="0">
                <a:solidFill>
                  <a:schemeClr val="tx1"/>
                </a:solidFill>
                <a:effectLst/>
                <a:latin typeface="Arial" charset="0"/>
                <a:ea typeface="ＭＳ Ｐゴシック" pitchFamily="50" charset="-128"/>
                <a:cs typeface="+mn-cs"/>
              </a:rPr>
              <a:t>URL</a:t>
            </a:r>
            <a:r>
              <a:rPr kumimoji="1" lang="ja-JP" altLang="en-US" sz="1200" b="1" kern="1200" dirty="0" smtClean="0">
                <a:solidFill>
                  <a:schemeClr val="tx1"/>
                </a:solidFill>
                <a:effectLst/>
                <a:latin typeface="Arial" charset="0"/>
                <a:ea typeface="ＭＳ Ｐゴシック" pitchFamily="50" charset="-128"/>
                <a:cs typeface="+mn-cs"/>
              </a:rPr>
              <a:t>）」と書いて</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に誘導します。</a:t>
            </a:r>
          </a:p>
          <a:p>
            <a:r>
              <a:rPr kumimoji="1" lang="ja-JP" altLang="en-US" sz="1200" b="1" kern="1200" dirty="0" smtClean="0">
                <a:solidFill>
                  <a:schemeClr val="tx1"/>
                </a:solidFill>
                <a:effectLst/>
                <a:latin typeface="Arial" charset="0"/>
                <a:ea typeface="ＭＳ Ｐゴシック" pitchFamily="50" charset="-128"/>
                <a:cs typeface="+mn-cs"/>
              </a:rPr>
              <a:t>何度もやってるうちに、「</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に重要なことがかかれるんだ」という空気になり、</a:t>
            </a:r>
          </a:p>
          <a:p>
            <a:r>
              <a:rPr kumimoji="1" lang="ja-JP" altLang="en-US" sz="1200" b="1" kern="1200" dirty="0" smtClean="0">
                <a:solidFill>
                  <a:schemeClr val="tx1"/>
                </a:solidFill>
                <a:effectLst/>
                <a:latin typeface="Arial" charset="0"/>
                <a:ea typeface="ＭＳ Ｐゴシック" pitchFamily="50" charset="-128"/>
                <a:cs typeface="+mn-cs"/>
              </a:rPr>
              <a:t>わざわざメール通知しなくてもそれが自然になります。</a:t>
            </a:r>
          </a:p>
          <a:p>
            <a:r>
              <a:rPr kumimoji="1" lang="ja-JP" altLang="en-US" sz="1200" b="1" kern="1200" dirty="0" smtClean="0">
                <a:solidFill>
                  <a:schemeClr val="tx1"/>
                </a:solidFill>
                <a:effectLst/>
                <a:latin typeface="Arial" charset="0"/>
                <a:ea typeface="ＭＳ Ｐゴシック" pitchFamily="50" charset="-128"/>
                <a:cs typeface="+mn-cs"/>
              </a:rPr>
              <a:t>リーダークラス（＝推進役）が積極的に仕掛けることが大事です。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「読まれてない」事を前提とする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に書かれたものは「読まれていない」ことを前提にすることが大事だと思っています。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をやっていて「あそこに書いておいただろ！」みたいになるのは失敗してます。</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は書き込まれる量が多くなってはじめて意味があり、そうなってくると全部見るとか無理です。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なので、</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に大事なことを書く場合で、確実にみたことを認識するためには、</a:t>
            </a:r>
          </a:p>
          <a:p>
            <a:r>
              <a:rPr kumimoji="1" lang="ja-JP" altLang="en-US" sz="1200" b="1" kern="1200" dirty="0" smtClean="0">
                <a:solidFill>
                  <a:schemeClr val="tx1"/>
                </a:solidFill>
                <a:effectLst/>
                <a:latin typeface="Arial" charset="0"/>
                <a:ea typeface="ＭＳ Ｐゴシック" pitchFamily="50" charset="-128"/>
                <a:cs typeface="+mn-cs"/>
              </a:rPr>
              <a:t>「読んだ人はなんらかの痕跡を残すように」です。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具体的には、何かしらのコメントを書くとか、絵文字リアクションを押す、です。</a:t>
            </a:r>
          </a:p>
          <a:p>
            <a:r>
              <a:rPr kumimoji="1" lang="ja-JP" altLang="en-US" sz="1200" b="1" kern="1200" dirty="0" smtClean="0">
                <a:solidFill>
                  <a:schemeClr val="tx1"/>
                </a:solidFill>
                <a:effectLst/>
                <a:latin typeface="Arial" charset="0"/>
                <a:ea typeface="ＭＳ Ｐゴシック" pitchFamily="50" charset="-128"/>
                <a:cs typeface="+mn-cs"/>
              </a:rPr>
              <a:t>それが行われていない場合「見ていない」として扱うとスマートです。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エモ</a:t>
            </a:r>
            <a:r>
              <a:rPr kumimoji="1" lang="ja-JP" altLang="en-US" sz="1200" b="1" kern="1200" dirty="0" err="1" smtClean="0">
                <a:solidFill>
                  <a:schemeClr val="tx1"/>
                </a:solidFill>
                <a:effectLst/>
                <a:latin typeface="Arial" charset="0"/>
                <a:ea typeface="ＭＳ Ｐゴシック" pitchFamily="50" charset="-128"/>
                <a:cs typeface="+mn-cs"/>
              </a:rPr>
              <a:t>い</a:t>
            </a:r>
            <a:r>
              <a:rPr kumimoji="1" lang="ja-JP" altLang="en-US" sz="1200" b="1" kern="1200" dirty="0" smtClean="0">
                <a:solidFill>
                  <a:schemeClr val="tx1"/>
                </a:solidFill>
                <a:effectLst/>
                <a:latin typeface="Arial" charset="0"/>
                <a:ea typeface="ＭＳ Ｐゴシック" pitchFamily="50" charset="-128"/>
                <a:cs typeface="+mn-cs"/>
              </a:rPr>
              <a:t>話</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を活性化すると、それはもう素敵な世界が待っています。</a:t>
            </a:r>
          </a:p>
          <a:p>
            <a:r>
              <a:rPr kumimoji="1" lang="ja-JP" altLang="en-US" sz="1200" b="1" kern="1200" dirty="0" smtClean="0">
                <a:solidFill>
                  <a:schemeClr val="tx1"/>
                </a:solidFill>
                <a:effectLst/>
                <a:latin typeface="Arial" charset="0"/>
                <a:ea typeface="ＭＳ Ｐゴシック" pitchFamily="50" charset="-128"/>
                <a:cs typeface="+mn-cs"/>
              </a:rPr>
              <a:t>ただ、その素敵な世界はメンバーが自発的に利用してくれなければ発生しません。</a:t>
            </a:r>
          </a:p>
          <a:p>
            <a:r>
              <a:rPr kumimoji="1" lang="ja-JP" altLang="en-US" sz="1200" b="1" kern="1200" dirty="0" smtClean="0">
                <a:solidFill>
                  <a:schemeClr val="tx1"/>
                </a:solidFill>
                <a:effectLst/>
                <a:latin typeface="Arial" charset="0"/>
                <a:ea typeface="ＭＳ Ｐゴシック" pitchFamily="50" charset="-128"/>
                <a:cs typeface="+mn-cs"/>
              </a:rPr>
              <a:t>メンバの中には発信するのが苦手とかいう人もいるでしょう。</a:t>
            </a:r>
          </a:p>
          <a:p>
            <a:r>
              <a:rPr kumimoji="1" lang="ja-JP" altLang="en-US" sz="1200" b="1" kern="1200" dirty="0" smtClean="0">
                <a:solidFill>
                  <a:schemeClr val="tx1"/>
                </a:solidFill>
                <a:effectLst/>
                <a:latin typeface="Arial" charset="0"/>
                <a:ea typeface="ＭＳ Ｐゴシック" pitchFamily="50" charset="-128"/>
                <a:cs typeface="+mn-cs"/>
              </a:rPr>
              <a:t>色々なタイプの人がいる中で、どういう運営をしていくのがいいか、それはチーム次第です。正解は多分ないです。</a:t>
            </a:r>
          </a:p>
          <a:p>
            <a:r>
              <a:rPr kumimoji="1" lang="ja-JP" altLang="en-US" sz="1200" b="1" kern="1200" dirty="0" smtClean="0">
                <a:solidFill>
                  <a:schemeClr val="tx1"/>
                </a:solidFill>
                <a:effectLst/>
                <a:latin typeface="Arial" charset="0"/>
                <a:ea typeface="ＭＳ Ｐゴシック" pitchFamily="50" charset="-128"/>
                <a:cs typeface="+mn-cs"/>
              </a:rPr>
              <a:t>が、それなりの数の人が言いたいことをもっていたりするのも事実です。</a:t>
            </a:r>
          </a:p>
          <a:p>
            <a:r>
              <a:rPr kumimoji="1" lang="ja-JP" altLang="en-US" sz="1200" b="1" kern="1200" dirty="0" smtClean="0">
                <a:solidFill>
                  <a:schemeClr val="tx1"/>
                </a:solidFill>
                <a:effectLst/>
                <a:latin typeface="Arial" charset="0"/>
                <a:ea typeface="ＭＳ Ｐゴシック" pitchFamily="50" charset="-128"/>
                <a:cs typeface="+mn-cs"/>
              </a:rPr>
              <a:t>大抵は「こんなこと言ってもいいのかな、いや辞めとこう」と辞めてしまっています。</a:t>
            </a:r>
          </a:p>
          <a:p>
            <a:r>
              <a:rPr kumimoji="1" lang="ja-JP" altLang="en-US" sz="1200" b="1" kern="1200" dirty="0" smtClean="0">
                <a:solidFill>
                  <a:schemeClr val="tx1"/>
                </a:solidFill>
                <a:effectLst/>
                <a:latin typeface="Arial" charset="0"/>
                <a:ea typeface="ＭＳ Ｐゴシック" pitchFamily="50" charset="-128"/>
                <a:cs typeface="+mn-cs"/>
              </a:rPr>
              <a:t>そういうのを発信してもらえるように、自己安全性が担保されていると分かってもらえるようになってくると、</a:t>
            </a:r>
          </a:p>
          <a:p>
            <a:r>
              <a:rPr kumimoji="1" lang="ja-JP" altLang="en-US" sz="1200" b="1" kern="1200" dirty="0" smtClean="0">
                <a:solidFill>
                  <a:schemeClr val="tx1"/>
                </a:solidFill>
                <a:effectLst/>
                <a:latin typeface="Arial" charset="0"/>
                <a:ea typeface="ＭＳ Ｐゴシック" pitchFamily="50" charset="-128"/>
                <a:cs typeface="+mn-cs"/>
              </a:rPr>
              <a:t>チーム力はかなり強くなるかと思います。</a:t>
            </a:r>
          </a:p>
          <a:p>
            <a:r>
              <a:rPr kumimoji="1" lang="ja-JP" altLang="en-US" sz="1200" b="1" kern="1200" dirty="0" smtClean="0">
                <a:solidFill>
                  <a:schemeClr val="tx1"/>
                </a:solidFill>
                <a:effectLst/>
                <a:latin typeface="Arial" charset="0"/>
                <a:ea typeface="ＭＳ Ｐゴシック" pitchFamily="50" charset="-128"/>
                <a:cs typeface="+mn-cs"/>
              </a:rPr>
              <a:t>よい</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ライフを！</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いろんなチャンネルに書く</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「いろんなチャンネルに書く」です。</a:t>
            </a:r>
          </a:p>
          <a:p>
            <a:r>
              <a:rPr kumimoji="1" lang="en-US" altLang="ja-JP" sz="1200" b="1" kern="1200" dirty="0" err="1" smtClean="0">
                <a:solidFill>
                  <a:schemeClr val="tx1"/>
                </a:solidFill>
                <a:effectLst/>
                <a:latin typeface="Arial" charset="0"/>
                <a:ea typeface="ＭＳ Ｐゴシック" pitchFamily="50" charset="-128"/>
                <a:cs typeface="+mn-cs"/>
              </a:rPr>
              <a:t>time_xxx</a:t>
            </a:r>
            <a:r>
              <a:rPr kumimoji="1" lang="ja-JP" altLang="en-US" sz="1200" b="1" kern="1200" dirty="0" smtClean="0">
                <a:solidFill>
                  <a:schemeClr val="tx1"/>
                </a:solidFill>
                <a:effectLst/>
                <a:latin typeface="Arial" charset="0"/>
                <a:ea typeface="ＭＳ Ｐゴシック" pitchFamily="50" charset="-128"/>
                <a:cs typeface="+mn-cs"/>
              </a:rPr>
              <a:t>とか、他の人のチャンネルでも積極的に活動しましょう。</a:t>
            </a:r>
          </a:p>
          <a:p>
            <a:r>
              <a:rPr kumimoji="1" lang="ja-JP" altLang="en-US" sz="1200" b="1" kern="1200" dirty="0" smtClean="0">
                <a:solidFill>
                  <a:schemeClr val="tx1"/>
                </a:solidFill>
                <a:effectLst/>
                <a:latin typeface="Arial" charset="0"/>
                <a:ea typeface="ＭＳ Ｐゴシック" pitchFamily="50" charset="-128"/>
                <a:cs typeface="+mn-cs"/>
              </a:rPr>
              <a:t>他の人のチャンネルに書きこむのって、最初はハードルがあったりします。</a:t>
            </a:r>
          </a:p>
          <a:p>
            <a:r>
              <a:rPr kumimoji="1" lang="ja-JP" altLang="en-US" sz="1200" b="1" kern="1200" dirty="0" smtClean="0">
                <a:solidFill>
                  <a:schemeClr val="tx1"/>
                </a:solidFill>
                <a:effectLst/>
                <a:latin typeface="Arial" charset="0"/>
                <a:ea typeface="ＭＳ Ｐゴシック" pitchFamily="50" charset="-128"/>
                <a:cs typeface="+mn-cs"/>
              </a:rPr>
              <a:t>それを自ら乗り越える姿をさらしましょう。</a:t>
            </a:r>
          </a:p>
          <a:p>
            <a:r>
              <a:rPr kumimoji="1" lang="ja-JP" altLang="en-US" sz="1200" b="1" kern="1200" dirty="0" smtClean="0">
                <a:solidFill>
                  <a:schemeClr val="tx1"/>
                </a:solidFill>
                <a:effectLst/>
                <a:latin typeface="Arial" charset="0"/>
                <a:ea typeface="ＭＳ Ｐゴシック" pitchFamily="50" charset="-128"/>
                <a:cs typeface="+mn-cs"/>
              </a:rPr>
              <a:t>「他の人のところに書いてもいいんだよ」</a:t>
            </a:r>
          </a:p>
          <a:p>
            <a:r>
              <a:rPr kumimoji="1" lang="ja-JP" altLang="en-US" sz="1200" b="1" kern="1200" dirty="0" smtClean="0">
                <a:solidFill>
                  <a:schemeClr val="tx1"/>
                </a:solidFill>
                <a:effectLst/>
                <a:latin typeface="Arial" charset="0"/>
                <a:ea typeface="ＭＳ Ｐゴシック" pitchFamily="50" charset="-128"/>
                <a:cs typeface="+mn-cs"/>
              </a:rPr>
              <a:t>「読んだら絵文字リアクションを押せばいいんだよ」</a:t>
            </a:r>
          </a:p>
          <a:p>
            <a:r>
              <a:rPr kumimoji="1" lang="ja-JP" altLang="en-US" sz="1200" b="1" kern="1200" dirty="0" smtClean="0">
                <a:solidFill>
                  <a:schemeClr val="tx1"/>
                </a:solidFill>
                <a:effectLst/>
                <a:latin typeface="Arial" charset="0"/>
                <a:ea typeface="ＭＳ Ｐゴシック" pitchFamily="50" charset="-128"/>
                <a:cs typeface="+mn-cs"/>
              </a:rPr>
              <a:t>「反応してもらえるとうれしいでしょ？」を。</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ここは意図的に積極的にやっていきたいことです。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書かれたことに絶対反応する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「おはよう」って言ってるのに誰も返事してくれなかったら挨拶する気なくなりますよね。</a:t>
            </a:r>
          </a:p>
          <a:p>
            <a:r>
              <a:rPr kumimoji="1" lang="ja-JP" altLang="en-US" sz="1200" b="1" kern="1200" dirty="0" smtClean="0">
                <a:solidFill>
                  <a:schemeClr val="tx1"/>
                </a:solidFill>
                <a:effectLst/>
                <a:latin typeface="Arial" charset="0"/>
                <a:ea typeface="ＭＳ Ｐゴシック" pitchFamily="50" charset="-128"/>
                <a:cs typeface="+mn-cs"/>
              </a:rPr>
              <a:t>それと一緒で</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に何か書いても誰も反応してくれなければ、書かなくなるのは自然です。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でも、最初にみんなが書いてくれるのって「テスト」とかそんなので、</a:t>
            </a:r>
          </a:p>
          <a:p>
            <a:r>
              <a:rPr kumimoji="1" lang="ja-JP" altLang="en-US" sz="1200" b="1" kern="1200" dirty="0" smtClean="0">
                <a:solidFill>
                  <a:schemeClr val="tx1"/>
                </a:solidFill>
                <a:effectLst/>
                <a:latin typeface="Arial" charset="0"/>
                <a:ea typeface="ＭＳ Ｐゴシック" pitchFamily="50" charset="-128"/>
                <a:cs typeface="+mn-cs"/>
              </a:rPr>
              <a:t>何を反応すればいいんだよ、って思うかもしれません。</a:t>
            </a:r>
          </a:p>
          <a:p>
            <a:r>
              <a:rPr kumimoji="1" lang="ja-JP" altLang="en-US" sz="1200" b="1" kern="1200" dirty="0" smtClean="0">
                <a:solidFill>
                  <a:schemeClr val="tx1"/>
                </a:solidFill>
                <a:effectLst/>
                <a:latin typeface="Arial" charset="0"/>
                <a:ea typeface="ＭＳ Ｐゴシック" pitchFamily="50" charset="-128"/>
                <a:cs typeface="+mn-cs"/>
              </a:rPr>
              <a:t>なんでもいいんです、反応すれば。「トステ」でも書いてやればいいんです。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大事なのは「誰かが何か書いたら、それは見られているし、反応がある」ということを伝えることです。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別に文字列で返さなくてもいいです、”絵文字リアクション”を積極的に使いましょう。</a:t>
            </a:r>
          </a:p>
          <a:p>
            <a:r>
              <a:rPr kumimoji="1" lang="ja-JP" altLang="en-US" sz="1200" b="1" kern="1200" dirty="0" smtClean="0">
                <a:solidFill>
                  <a:schemeClr val="tx1"/>
                </a:solidFill>
                <a:effectLst/>
                <a:latin typeface="Arial" charset="0"/>
                <a:ea typeface="ＭＳ Ｐゴシック" pitchFamily="50" charset="-128"/>
                <a:cs typeface="+mn-cs"/>
              </a:rPr>
              <a:t>適当な絵文字選んで適当に押しておけば良いです、意味なんて要らんのです。相槌みたいなもんです。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ちなみに、ひょっとしてもしかして</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の運用が軌道に乗り始めて、</a:t>
            </a:r>
          </a:p>
          <a:p>
            <a:r>
              <a:rPr kumimoji="1" lang="ja-JP" altLang="en-US" sz="1200" b="1" kern="1200" dirty="0" smtClean="0">
                <a:solidFill>
                  <a:schemeClr val="tx1"/>
                </a:solidFill>
                <a:effectLst/>
                <a:latin typeface="Arial" charset="0"/>
                <a:ea typeface="ＭＳ Ｐゴシック" pitchFamily="50" charset="-128"/>
                <a:cs typeface="+mn-cs"/>
              </a:rPr>
              <a:t>見るものが多くなってきたりした場合、全部見て反応するとか大変になってきます。</a:t>
            </a:r>
          </a:p>
          <a:p>
            <a:r>
              <a:rPr kumimoji="1" lang="ja-JP" altLang="en-US" sz="1200" b="1" kern="1200" dirty="0" smtClean="0">
                <a:solidFill>
                  <a:schemeClr val="tx1"/>
                </a:solidFill>
                <a:effectLst/>
                <a:latin typeface="Arial" charset="0"/>
                <a:ea typeface="ＭＳ Ｐゴシック" pitchFamily="50" charset="-128"/>
                <a:cs typeface="+mn-cs"/>
              </a:rPr>
              <a:t>リーダーの人は頑張りましょう。</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そもそも、リーダーの人はチームを把握していたいという要望があるはずで、</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の生の声を知っていることはとてもアドバンテージになります。</a:t>
            </a:r>
          </a:p>
          <a:p>
            <a:r>
              <a:rPr kumimoji="1" lang="ja-JP" altLang="en-US" sz="1200" b="1" kern="1200" dirty="0" smtClean="0">
                <a:solidFill>
                  <a:schemeClr val="tx1"/>
                </a:solidFill>
                <a:effectLst/>
                <a:latin typeface="Arial" charset="0"/>
                <a:ea typeface="ＭＳ Ｐゴシック" pitchFamily="50" charset="-128"/>
                <a:cs typeface="+mn-cs"/>
              </a:rPr>
              <a:t>報告させる情報と、自分で拾う情報の意味の違いは想像できるかと思います。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大事な事は全部チャットに書く</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ja-JP" altLang="en-US" sz="1200" b="1" kern="1200" dirty="0" smtClean="0">
                <a:solidFill>
                  <a:schemeClr val="tx1"/>
                </a:solidFill>
                <a:effectLst/>
                <a:latin typeface="Arial" charset="0"/>
                <a:ea typeface="ＭＳ Ｐゴシック" pitchFamily="50" charset="-128"/>
                <a:cs typeface="+mn-cs"/>
              </a:rPr>
              <a:t>活性化するための方法の１つとして「とても大事な情報をチャットにしか書かない」というのがお薦めです。</a:t>
            </a:r>
          </a:p>
          <a:p>
            <a:r>
              <a:rPr kumimoji="1" lang="ja-JP" altLang="en-US" sz="1200" b="1" kern="1200" dirty="0" smtClean="0">
                <a:solidFill>
                  <a:schemeClr val="tx1"/>
                </a:solidFill>
                <a:effectLst/>
                <a:latin typeface="Arial" charset="0"/>
                <a:ea typeface="ＭＳ Ｐゴシック" pitchFamily="50" charset="-128"/>
                <a:cs typeface="+mn-cs"/>
              </a:rPr>
              <a:t>従来メールで流してた重要なやつです。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それを、メールでは「</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に書きました（</a:t>
            </a:r>
            <a:r>
              <a:rPr kumimoji="1" lang="en-US" altLang="ja-JP" sz="1200" b="1" kern="1200" dirty="0" smtClean="0">
                <a:solidFill>
                  <a:schemeClr val="tx1"/>
                </a:solidFill>
                <a:effectLst/>
                <a:latin typeface="Arial" charset="0"/>
                <a:ea typeface="ＭＳ Ｐゴシック" pitchFamily="50" charset="-128"/>
                <a:cs typeface="+mn-cs"/>
              </a:rPr>
              <a:t>URL</a:t>
            </a:r>
            <a:r>
              <a:rPr kumimoji="1" lang="ja-JP" altLang="en-US" sz="1200" b="1" kern="1200" dirty="0" smtClean="0">
                <a:solidFill>
                  <a:schemeClr val="tx1"/>
                </a:solidFill>
                <a:effectLst/>
                <a:latin typeface="Arial" charset="0"/>
                <a:ea typeface="ＭＳ Ｐゴシック" pitchFamily="50" charset="-128"/>
                <a:cs typeface="+mn-cs"/>
              </a:rPr>
              <a:t>）」と書いて</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に誘導します。</a:t>
            </a:r>
          </a:p>
          <a:p>
            <a:r>
              <a:rPr kumimoji="1" lang="ja-JP" altLang="en-US" sz="1200" b="1" kern="1200" dirty="0" smtClean="0">
                <a:solidFill>
                  <a:schemeClr val="tx1"/>
                </a:solidFill>
                <a:effectLst/>
                <a:latin typeface="Arial" charset="0"/>
                <a:ea typeface="ＭＳ Ｐゴシック" pitchFamily="50" charset="-128"/>
                <a:cs typeface="+mn-cs"/>
              </a:rPr>
              <a:t>何度もやってるうちに、「</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に重要なことがかかれるんだ」という空気になり、</a:t>
            </a:r>
          </a:p>
          <a:p>
            <a:r>
              <a:rPr kumimoji="1" lang="ja-JP" altLang="en-US" sz="1200" b="1" kern="1200" dirty="0" smtClean="0">
                <a:solidFill>
                  <a:schemeClr val="tx1"/>
                </a:solidFill>
                <a:effectLst/>
                <a:latin typeface="Arial" charset="0"/>
                <a:ea typeface="ＭＳ Ｐゴシック" pitchFamily="50" charset="-128"/>
                <a:cs typeface="+mn-cs"/>
              </a:rPr>
              <a:t>わざわざメール通知しなくてもそれが自然になります。</a:t>
            </a:r>
          </a:p>
          <a:p>
            <a:r>
              <a:rPr kumimoji="1" lang="ja-JP" altLang="en-US" sz="1200" b="1" kern="1200" dirty="0" smtClean="0">
                <a:solidFill>
                  <a:schemeClr val="tx1"/>
                </a:solidFill>
                <a:effectLst/>
                <a:latin typeface="Arial" charset="0"/>
                <a:ea typeface="ＭＳ Ｐゴシック" pitchFamily="50" charset="-128"/>
                <a:cs typeface="+mn-cs"/>
              </a:rPr>
              <a:t>リーダークラス（＝推進役）が積極的に仕掛けることが大事です。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「読まれてない」事を前提とする</a:t>
            </a: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に書かれたものは「読まれていない」ことを前提にすることが大事だと思っています。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をやっていて「あそこに書いておいただろ！」みたいになるのは失敗してます。</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は書き込まれる量が多くなってはじめて意味があり、そうなってくると全部見るとか無理です。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なので、</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に大事なことを書く場合で、確実にみたことを認識するためには、</a:t>
            </a:r>
          </a:p>
          <a:p>
            <a:r>
              <a:rPr kumimoji="1" lang="ja-JP" altLang="en-US" sz="1200" b="1" kern="1200" dirty="0" smtClean="0">
                <a:solidFill>
                  <a:schemeClr val="tx1"/>
                </a:solidFill>
                <a:effectLst/>
                <a:latin typeface="Arial" charset="0"/>
                <a:ea typeface="ＭＳ Ｐゴシック" pitchFamily="50" charset="-128"/>
                <a:cs typeface="+mn-cs"/>
              </a:rPr>
              <a:t>「読んだ人はなんらかの痕跡を残すように」です。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具体的には、何かしらのコメントを書くとか、絵文字リアクションを押す、です。</a:t>
            </a:r>
          </a:p>
          <a:p>
            <a:r>
              <a:rPr kumimoji="1" lang="ja-JP" altLang="en-US" sz="1200" b="1" kern="1200" dirty="0" smtClean="0">
                <a:solidFill>
                  <a:schemeClr val="tx1"/>
                </a:solidFill>
                <a:effectLst/>
                <a:latin typeface="Arial" charset="0"/>
                <a:ea typeface="ＭＳ Ｐゴシック" pitchFamily="50" charset="-128"/>
                <a:cs typeface="+mn-cs"/>
              </a:rPr>
              <a:t>それが行われていない場合「見ていない」として扱うとスマートです。</a:t>
            </a:r>
          </a:p>
          <a:p>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エモ</a:t>
            </a:r>
            <a:r>
              <a:rPr kumimoji="1" lang="ja-JP" altLang="en-US" sz="1200" b="1" kern="1200" dirty="0" err="1" smtClean="0">
                <a:solidFill>
                  <a:schemeClr val="tx1"/>
                </a:solidFill>
                <a:effectLst/>
                <a:latin typeface="Arial" charset="0"/>
                <a:ea typeface="ＭＳ Ｐゴシック" pitchFamily="50" charset="-128"/>
                <a:cs typeface="+mn-cs"/>
              </a:rPr>
              <a:t>い</a:t>
            </a:r>
            <a:r>
              <a:rPr kumimoji="1" lang="ja-JP" altLang="en-US" sz="1200" b="1" kern="1200" dirty="0" smtClean="0">
                <a:solidFill>
                  <a:schemeClr val="tx1"/>
                </a:solidFill>
                <a:effectLst/>
                <a:latin typeface="Arial" charset="0"/>
                <a:ea typeface="ＭＳ Ｐゴシック" pitchFamily="50" charset="-128"/>
                <a:cs typeface="+mn-cs"/>
              </a:rPr>
              <a:t>話</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を活性化すると、それはもう素敵な世界が待っています。</a:t>
            </a:r>
          </a:p>
          <a:p>
            <a:r>
              <a:rPr kumimoji="1" lang="ja-JP" altLang="en-US" sz="1200" b="1" kern="1200" dirty="0" smtClean="0">
                <a:solidFill>
                  <a:schemeClr val="tx1"/>
                </a:solidFill>
                <a:effectLst/>
                <a:latin typeface="Arial" charset="0"/>
                <a:ea typeface="ＭＳ Ｐゴシック" pitchFamily="50" charset="-128"/>
                <a:cs typeface="+mn-cs"/>
              </a:rPr>
              <a:t>ただ、その素敵な世界はメンバーが自発的に利用してくれなければ発生しません。</a:t>
            </a:r>
          </a:p>
          <a:p>
            <a:r>
              <a:rPr kumimoji="1" lang="ja-JP" altLang="en-US" sz="1200" b="1" kern="1200" dirty="0" smtClean="0">
                <a:solidFill>
                  <a:schemeClr val="tx1"/>
                </a:solidFill>
                <a:effectLst/>
                <a:latin typeface="Arial" charset="0"/>
                <a:ea typeface="ＭＳ Ｐゴシック" pitchFamily="50" charset="-128"/>
                <a:cs typeface="+mn-cs"/>
              </a:rPr>
              <a:t>メンバの中には発信するのが苦手とかいう人もいるでしょう。</a:t>
            </a:r>
          </a:p>
          <a:p>
            <a:r>
              <a:rPr kumimoji="1" lang="ja-JP" altLang="en-US" sz="1200" b="1" kern="1200" dirty="0" smtClean="0">
                <a:solidFill>
                  <a:schemeClr val="tx1"/>
                </a:solidFill>
                <a:effectLst/>
                <a:latin typeface="Arial" charset="0"/>
                <a:ea typeface="ＭＳ Ｐゴシック" pitchFamily="50" charset="-128"/>
                <a:cs typeface="+mn-cs"/>
              </a:rPr>
              <a:t>色々なタイプの人がいる中で、どういう運営をしていくのがいいか、それはチーム次第です。正解は多分ないです。</a:t>
            </a:r>
          </a:p>
          <a:p>
            <a:r>
              <a:rPr kumimoji="1" lang="ja-JP" altLang="en-US" sz="1200" b="1" kern="1200" dirty="0" smtClean="0">
                <a:solidFill>
                  <a:schemeClr val="tx1"/>
                </a:solidFill>
                <a:effectLst/>
                <a:latin typeface="Arial" charset="0"/>
                <a:ea typeface="ＭＳ Ｐゴシック" pitchFamily="50" charset="-128"/>
                <a:cs typeface="+mn-cs"/>
              </a:rPr>
              <a:t>が、それなりの数の人が言いたいことをもっていたりするのも事実です。</a:t>
            </a:r>
          </a:p>
          <a:p>
            <a:r>
              <a:rPr kumimoji="1" lang="ja-JP" altLang="en-US" sz="1200" b="1" kern="1200" dirty="0" smtClean="0">
                <a:solidFill>
                  <a:schemeClr val="tx1"/>
                </a:solidFill>
                <a:effectLst/>
                <a:latin typeface="Arial" charset="0"/>
                <a:ea typeface="ＭＳ Ｐゴシック" pitchFamily="50" charset="-128"/>
                <a:cs typeface="+mn-cs"/>
              </a:rPr>
              <a:t>大抵は「こんなこと言ってもいいのかな、いや辞めとこう」と辞めてしまっています。</a:t>
            </a:r>
          </a:p>
          <a:p>
            <a:r>
              <a:rPr kumimoji="1" lang="ja-JP" altLang="en-US" sz="1200" b="1" kern="1200" dirty="0" smtClean="0">
                <a:solidFill>
                  <a:schemeClr val="tx1"/>
                </a:solidFill>
                <a:effectLst/>
                <a:latin typeface="Arial" charset="0"/>
                <a:ea typeface="ＭＳ Ｐゴシック" pitchFamily="50" charset="-128"/>
                <a:cs typeface="+mn-cs"/>
              </a:rPr>
              <a:t>そういうのを発信してもらえるように、自己安全性が担保されていると分かってもらえるようになってくると、</a:t>
            </a:r>
          </a:p>
          <a:p>
            <a:r>
              <a:rPr kumimoji="1" lang="ja-JP" altLang="en-US" sz="1200" b="1" kern="1200" dirty="0" smtClean="0">
                <a:solidFill>
                  <a:schemeClr val="tx1"/>
                </a:solidFill>
                <a:effectLst/>
                <a:latin typeface="Arial" charset="0"/>
                <a:ea typeface="ＭＳ Ｐゴシック" pitchFamily="50" charset="-128"/>
                <a:cs typeface="+mn-cs"/>
              </a:rPr>
              <a:t>チーム力はかなり強くなるかと思います。</a:t>
            </a:r>
          </a:p>
          <a:p>
            <a:r>
              <a:rPr kumimoji="1" lang="ja-JP" altLang="en-US" sz="1200" b="1" kern="1200" dirty="0" smtClean="0">
                <a:solidFill>
                  <a:schemeClr val="tx1"/>
                </a:solidFill>
                <a:effectLst/>
                <a:latin typeface="Arial" charset="0"/>
                <a:ea typeface="ＭＳ Ｐゴシック" pitchFamily="50" charset="-128"/>
                <a:cs typeface="+mn-cs"/>
              </a:rPr>
              <a:t>よい</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ライフを！</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エモ</a:t>
            </a:r>
            <a:r>
              <a:rPr kumimoji="1" lang="ja-JP" altLang="en-US" sz="1200" b="1" kern="1200" dirty="0" err="1" smtClean="0">
                <a:solidFill>
                  <a:schemeClr val="tx1"/>
                </a:solidFill>
                <a:effectLst/>
                <a:latin typeface="Arial" charset="0"/>
                <a:ea typeface="ＭＳ Ｐゴシック" pitchFamily="50" charset="-128"/>
                <a:cs typeface="+mn-cs"/>
              </a:rPr>
              <a:t>い</a:t>
            </a:r>
            <a:r>
              <a:rPr kumimoji="1" lang="ja-JP" altLang="en-US" sz="1200" b="1" kern="1200" dirty="0" smtClean="0">
                <a:solidFill>
                  <a:schemeClr val="tx1"/>
                </a:solidFill>
                <a:effectLst/>
                <a:latin typeface="Arial" charset="0"/>
                <a:ea typeface="ＭＳ Ｐゴシック" pitchFamily="50" charset="-128"/>
                <a:cs typeface="+mn-cs"/>
              </a:rPr>
              <a:t>話</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を活性化すると、それはもう素敵な世界が待っています。</a:t>
            </a:r>
          </a:p>
          <a:p>
            <a:r>
              <a:rPr kumimoji="1" lang="ja-JP" altLang="en-US" sz="1200" b="1" kern="1200" dirty="0" smtClean="0">
                <a:solidFill>
                  <a:schemeClr val="tx1"/>
                </a:solidFill>
                <a:effectLst/>
                <a:latin typeface="Arial" charset="0"/>
                <a:ea typeface="ＭＳ Ｐゴシック" pitchFamily="50" charset="-128"/>
                <a:cs typeface="+mn-cs"/>
              </a:rPr>
              <a:t>ただ、その素敵な世界はメンバーが自発的に利用してくれなければ発生しません。</a:t>
            </a:r>
          </a:p>
          <a:p>
            <a:r>
              <a:rPr kumimoji="1" lang="ja-JP" altLang="en-US" sz="1200" b="1" kern="1200" dirty="0" smtClean="0">
                <a:solidFill>
                  <a:schemeClr val="tx1"/>
                </a:solidFill>
                <a:effectLst/>
                <a:latin typeface="Arial" charset="0"/>
                <a:ea typeface="ＭＳ Ｐゴシック" pitchFamily="50" charset="-128"/>
                <a:cs typeface="+mn-cs"/>
              </a:rPr>
              <a:t>メンバの中には発信するのが苦手とかいう人もいるでしょう。</a:t>
            </a:r>
          </a:p>
          <a:p>
            <a:r>
              <a:rPr kumimoji="1" lang="ja-JP" altLang="en-US" sz="1200" b="1" kern="1200" dirty="0" smtClean="0">
                <a:solidFill>
                  <a:schemeClr val="tx1"/>
                </a:solidFill>
                <a:effectLst/>
                <a:latin typeface="Arial" charset="0"/>
                <a:ea typeface="ＭＳ Ｐゴシック" pitchFamily="50" charset="-128"/>
                <a:cs typeface="+mn-cs"/>
              </a:rPr>
              <a:t>色々なタイプの人がいる中で、どういう運営をしていくのがいいか、それはチーム次第です。正解は多分ないです。</a:t>
            </a:r>
          </a:p>
          <a:p>
            <a:r>
              <a:rPr kumimoji="1" lang="ja-JP" altLang="en-US" sz="1200" b="1" kern="1200" dirty="0" smtClean="0">
                <a:solidFill>
                  <a:schemeClr val="tx1"/>
                </a:solidFill>
                <a:effectLst/>
                <a:latin typeface="Arial" charset="0"/>
                <a:ea typeface="ＭＳ Ｐゴシック" pitchFamily="50" charset="-128"/>
                <a:cs typeface="+mn-cs"/>
              </a:rPr>
              <a:t>が、それなりの数の人が言いたいことをもっていたりするのも事実です。</a:t>
            </a:r>
          </a:p>
          <a:p>
            <a:r>
              <a:rPr kumimoji="1" lang="ja-JP" altLang="en-US" sz="1200" b="1" kern="1200" dirty="0" smtClean="0">
                <a:solidFill>
                  <a:schemeClr val="tx1"/>
                </a:solidFill>
                <a:effectLst/>
                <a:latin typeface="Arial" charset="0"/>
                <a:ea typeface="ＭＳ Ｐゴシック" pitchFamily="50" charset="-128"/>
                <a:cs typeface="+mn-cs"/>
              </a:rPr>
              <a:t>大抵は「こんなこと言ってもいいのかな、いや辞めとこう」と辞めてしまっています。</a:t>
            </a:r>
          </a:p>
          <a:p>
            <a:r>
              <a:rPr kumimoji="1" lang="ja-JP" altLang="en-US" sz="1200" b="1" kern="1200" dirty="0" smtClean="0">
                <a:solidFill>
                  <a:schemeClr val="tx1"/>
                </a:solidFill>
                <a:effectLst/>
                <a:latin typeface="Arial" charset="0"/>
                <a:ea typeface="ＭＳ Ｐゴシック" pitchFamily="50" charset="-128"/>
                <a:cs typeface="+mn-cs"/>
              </a:rPr>
              <a:t>そういうのを発信してもらえるように、自己安全性が担保されていると分かってもらえるようになってくると、</a:t>
            </a:r>
          </a:p>
          <a:p>
            <a:r>
              <a:rPr kumimoji="1" lang="ja-JP" altLang="en-US" sz="1200" b="1" kern="1200" dirty="0" smtClean="0">
                <a:solidFill>
                  <a:schemeClr val="tx1"/>
                </a:solidFill>
                <a:effectLst/>
                <a:latin typeface="Arial" charset="0"/>
                <a:ea typeface="ＭＳ Ｐゴシック" pitchFamily="50" charset="-128"/>
                <a:cs typeface="+mn-cs"/>
              </a:rPr>
              <a:t>チーム力はかなり強くなるかと思います。</a:t>
            </a:r>
          </a:p>
          <a:p>
            <a:r>
              <a:rPr kumimoji="1" lang="ja-JP" altLang="en-US" sz="1200" b="1" kern="1200" dirty="0" smtClean="0">
                <a:solidFill>
                  <a:schemeClr val="tx1"/>
                </a:solidFill>
                <a:effectLst/>
                <a:latin typeface="Arial" charset="0"/>
                <a:ea typeface="ＭＳ Ｐゴシック" pitchFamily="50" charset="-128"/>
                <a:cs typeface="+mn-cs"/>
              </a:rPr>
              <a:t>よい</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ライフを！</a:t>
            </a:r>
          </a:p>
          <a:p>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Mattermost</a:t>
            </a:r>
            <a:r>
              <a:rPr kumimoji="1" lang="ja-JP" altLang="en-US" sz="1200" b="1" kern="1200" dirty="0" smtClean="0">
                <a:solidFill>
                  <a:schemeClr val="tx1"/>
                </a:solidFill>
                <a:effectLst/>
                <a:latin typeface="Arial" charset="0"/>
                <a:ea typeface="ＭＳ Ｐゴシック" pitchFamily="50" charset="-128"/>
                <a:cs typeface="+mn-cs"/>
              </a:rPr>
              <a:t>概要</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基本機能紹介</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p>
          <a:p>
            <a:r>
              <a:rPr kumimoji="1" lang="en-US" altLang="ja-JP" sz="1200" b="1" kern="1200" dirty="0" smtClean="0">
                <a:solidFill>
                  <a:schemeClr val="tx1"/>
                </a:solidFill>
                <a:effectLst/>
                <a:latin typeface="Arial" charset="0"/>
                <a:ea typeface="ＭＳ Ｐゴシック" pitchFamily="50" charset="-128"/>
                <a:cs typeface="+mn-cs"/>
              </a:rPr>
              <a:t>Slack</a:t>
            </a:r>
            <a:r>
              <a:rPr kumimoji="1" lang="ja-JP" altLang="en-US" sz="1200" b="1" kern="1200" dirty="0" smtClean="0">
                <a:solidFill>
                  <a:schemeClr val="tx1"/>
                </a:solidFill>
                <a:effectLst/>
                <a:latin typeface="Arial" charset="0"/>
                <a:ea typeface="ＭＳ Ｐゴシック" pitchFamily="50" charset="-128"/>
                <a:cs typeface="+mn-cs"/>
              </a:rPr>
              <a:t>のクローン。オンプレに立てれる。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Markdown Supported</a:t>
            </a:r>
          </a:p>
          <a:p>
            <a:r>
              <a:rPr kumimoji="1" lang="en-US" altLang="ja-JP" sz="1200" b="1" kern="1200" dirty="0" smtClean="0">
                <a:solidFill>
                  <a:schemeClr val="tx1"/>
                </a:solidFill>
                <a:effectLst/>
                <a:latin typeface="Arial" charset="0"/>
                <a:ea typeface="ＭＳ Ｐゴシック" pitchFamily="50" charset="-128"/>
                <a:cs typeface="+mn-cs"/>
              </a:rPr>
              <a:t>Markdown</a:t>
            </a:r>
            <a:r>
              <a:rPr kumimoji="1" lang="ja-JP" altLang="en-US" sz="1200" b="1" kern="1200" dirty="0" smtClean="0">
                <a:solidFill>
                  <a:schemeClr val="tx1"/>
                </a:solidFill>
                <a:effectLst/>
                <a:latin typeface="Arial" charset="0"/>
                <a:ea typeface="ＭＳ Ｐゴシック" pitchFamily="50" charset="-128"/>
                <a:cs typeface="+mn-cs"/>
              </a:rPr>
              <a:t>による記法がサポートされており、手早く綺麗に文章を書くことが出来ます。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{Markdown</a:t>
            </a:r>
            <a:r>
              <a:rPr kumimoji="1" lang="ja-JP" altLang="en-US" sz="1200" b="1" kern="1200" dirty="0" smtClean="0">
                <a:solidFill>
                  <a:schemeClr val="tx1"/>
                </a:solidFill>
                <a:effectLst/>
                <a:latin typeface="Arial" charset="0"/>
                <a:ea typeface="ＭＳ Ｐゴシック" pitchFamily="50" charset="-128"/>
                <a:cs typeface="+mn-cs"/>
              </a:rPr>
              <a:t>のサンプルと、実際どうやって表示されるかのスクショ</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https://docs.mattermost.com/help/messaging/formatting-text.html</a:t>
            </a:r>
          </a:p>
          <a:p>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チームとチャンネル</a:t>
            </a:r>
          </a:p>
          <a:p>
            <a:r>
              <a:rPr kumimoji="1" lang="ja-JP" altLang="en-US" sz="1200" b="1" kern="1200" dirty="0" smtClean="0">
                <a:solidFill>
                  <a:schemeClr val="tx1"/>
                </a:solidFill>
                <a:effectLst/>
                <a:latin typeface="Arial" charset="0"/>
                <a:ea typeface="ＭＳ Ｐゴシック" pitchFamily="50" charset="-128"/>
                <a:cs typeface="+mn-cs"/>
              </a:rPr>
              <a:t>チームとチャンネルという概念があります。</a:t>
            </a:r>
          </a:p>
          <a:p>
            <a:r>
              <a:rPr kumimoji="1" lang="ja-JP" altLang="en-US" sz="1200" b="1" kern="1200" dirty="0" smtClean="0">
                <a:solidFill>
                  <a:schemeClr val="tx1"/>
                </a:solidFill>
                <a:effectLst/>
                <a:latin typeface="Arial" charset="0"/>
                <a:ea typeface="ＭＳ Ｐゴシック" pitchFamily="50" charset="-128"/>
                <a:cs typeface="+mn-cs"/>
              </a:rPr>
              <a:t>複数のチャンネルを束ねたものがチームです。</a:t>
            </a:r>
          </a:p>
          <a:p>
            <a:r>
              <a:rPr kumimoji="1" lang="ja-JP" altLang="en-US" sz="1200" b="1" kern="1200" dirty="0" smtClean="0">
                <a:solidFill>
                  <a:schemeClr val="tx1"/>
                </a:solidFill>
                <a:effectLst/>
                <a:latin typeface="Arial" charset="0"/>
                <a:ea typeface="ＭＳ Ｐゴシック" pitchFamily="50" charset="-128"/>
                <a:cs typeface="+mn-cs"/>
              </a:rPr>
              <a:t>どちらも、自分の好きな名前で作る事ができます。</a:t>
            </a:r>
          </a:p>
          <a:p>
            <a:r>
              <a:rPr kumimoji="1" lang="ja-JP" altLang="en-US" sz="1200" b="1" kern="1200" dirty="0" smtClean="0">
                <a:solidFill>
                  <a:schemeClr val="tx1"/>
                </a:solidFill>
                <a:effectLst/>
                <a:latin typeface="Arial" charset="0"/>
                <a:ea typeface="ＭＳ Ｐゴシック" pitchFamily="50" charset="-128"/>
                <a:cs typeface="+mn-cs"/>
              </a:rPr>
              <a:t>このチャンネルをどのように分けるか、がチャット活性化のキモです。</a:t>
            </a:r>
          </a:p>
          <a:p>
            <a:r>
              <a:rPr kumimoji="1" lang="ja-JP" altLang="en-US" sz="1200" b="1" kern="1200" dirty="0" smtClean="0">
                <a:solidFill>
                  <a:schemeClr val="tx1"/>
                </a:solidFill>
                <a:effectLst/>
                <a:latin typeface="Arial" charset="0"/>
                <a:ea typeface="ＭＳ Ｐゴシック" pitchFamily="50" charset="-128"/>
                <a:cs typeface="+mn-cs"/>
              </a:rPr>
              <a:t>その辺のチャンネルの分け方のサンプルについては後述の付録を参照ください。</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どう表示されるかのスクショ、チームとチャンネルをマークする</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https://docs.mattermost.com/help/getting-started/creating-teams.html</a:t>
            </a:r>
          </a:p>
          <a:p>
            <a:r>
              <a:rPr kumimoji="1" lang="en-US" altLang="ja-JP" sz="1200" b="1" kern="1200" dirty="0" smtClean="0">
                <a:solidFill>
                  <a:schemeClr val="tx1"/>
                </a:solidFill>
                <a:effectLst/>
                <a:latin typeface="Arial" charset="0"/>
                <a:ea typeface="ＭＳ Ｐゴシック" pitchFamily="50" charset="-128"/>
                <a:cs typeface="+mn-cs"/>
              </a:rPr>
              <a:t>* https://docs.mattermost.com/help/getting-started/organizing.html</a:t>
            </a:r>
            <a:endParaRPr kumimoji="1" lang="ja-JP" altLang="en-US" sz="1200" b="1" kern="1200" dirty="0" smtClean="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メンション：重要</a:t>
            </a:r>
          </a:p>
          <a:p>
            <a:r>
              <a:rPr kumimoji="1" lang="ja-JP" altLang="en-US" sz="1200" b="1" kern="1200" dirty="0" smtClean="0">
                <a:solidFill>
                  <a:schemeClr val="tx1"/>
                </a:solidFill>
                <a:effectLst/>
                <a:latin typeface="Arial" charset="0"/>
                <a:ea typeface="ＭＳ Ｐゴシック" pitchFamily="50" charset="-128"/>
                <a:cs typeface="+mn-cs"/>
              </a:rPr>
              <a:t>とてもとても大事な機能です。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メッセージを書く時に、メッセージのどこでもいいので、「</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誰それ」と書いてみましょう。</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図</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：メッセージの書き方のスクショ</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すると、メンションされた人には、「あなたメンションされましたよ」というのが一目で確認できます。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図</a:t>
            </a:r>
            <a:r>
              <a:rPr kumimoji="1" lang="en-US" altLang="ja-JP" sz="1200" b="1" kern="1200" dirty="0" smtClean="0">
                <a:solidFill>
                  <a:schemeClr val="tx1"/>
                </a:solidFill>
                <a:effectLst/>
                <a:latin typeface="Arial" charset="0"/>
                <a:ea typeface="ＭＳ Ｐゴシック" pitchFamily="50" charset="-128"/>
                <a:cs typeface="+mn-cs"/>
              </a:rPr>
              <a:t>2</a:t>
            </a:r>
            <a:r>
              <a:rPr kumimoji="1" lang="ja-JP" altLang="en-US" sz="1200" b="1" kern="1200" dirty="0" smtClean="0">
                <a:solidFill>
                  <a:schemeClr val="tx1"/>
                </a:solidFill>
                <a:effectLst/>
                <a:latin typeface="Arial" charset="0"/>
                <a:ea typeface="ＭＳ Ｐゴシック" pitchFamily="50" charset="-128"/>
                <a:cs typeface="+mn-cs"/>
              </a:rPr>
              <a:t>：メンションされた人からどう見えるかのスクショ</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これにより、メッセージの見落としを各段に下げる事ができます。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そして、メンションした場合はメールが飛びますので、そちらで確認もできます。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また、</a:t>
            </a:r>
            <a:r>
              <a:rPr kumimoji="1" lang="en-US" altLang="ja-JP" sz="1200" b="1" kern="1200" dirty="0" smtClean="0">
                <a:solidFill>
                  <a:schemeClr val="tx1"/>
                </a:solidFill>
                <a:effectLst/>
                <a:latin typeface="Arial" charset="0"/>
                <a:ea typeface="ＭＳ Ｐゴシック" pitchFamily="50" charset="-128"/>
                <a:cs typeface="+mn-cs"/>
              </a:rPr>
              <a:t>@channel</a:t>
            </a:r>
            <a:r>
              <a:rPr kumimoji="1" lang="ja-JP" altLang="en-US" sz="1200" b="1" kern="1200" dirty="0" smtClean="0">
                <a:solidFill>
                  <a:schemeClr val="tx1"/>
                </a:solidFill>
                <a:effectLst/>
                <a:latin typeface="Arial" charset="0"/>
                <a:ea typeface="ＭＳ Ｐゴシック" pitchFamily="50" charset="-128"/>
                <a:cs typeface="+mn-cs"/>
              </a:rPr>
              <a:t>や</a:t>
            </a:r>
            <a:r>
              <a:rPr kumimoji="1" lang="en-US" altLang="ja-JP" sz="1200" b="1" kern="1200" dirty="0" smtClean="0">
                <a:solidFill>
                  <a:schemeClr val="tx1"/>
                </a:solidFill>
                <a:effectLst/>
                <a:latin typeface="Arial" charset="0"/>
                <a:ea typeface="ＭＳ Ｐゴシック" pitchFamily="50" charset="-128"/>
                <a:cs typeface="+mn-cs"/>
              </a:rPr>
              <a:t>@all</a:t>
            </a:r>
            <a:r>
              <a:rPr kumimoji="1" lang="ja-JP" altLang="en-US" sz="1200" b="1" kern="1200" dirty="0" err="1"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@here</a:t>
            </a:r>
            <a:r>
              <a:rPr kumimoji="1" lang="ja-JP" altLang="en-US" sz="1200" b="1" kern="1200" dirty="0" smtClean="0">
                <a:solidFill>
                  <a:schemeClr val="tx1"/>
                </a:solidFill>
                <a:effectLst/>
                <a:latin typeface="Arial" charset="0"/>
                <a:ea typeface="ＭＳ Ｐゴシック" pitchFamily="50" charset="-128"/>
                <a:cs typeface="+mn-cs"/>
              </a:rPr>
              <a:t>等と打つことで、チャンネルに所属している人全員にメンションを送る事が出来ます。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https://docs.mattermost.com/help/messaging/mentioning-teammates.html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フラグ：重要</a:t>
            </a:r>
          </a:p>
          <a:p>
            <a:r>
              <a:rPr kumimoji="1" lang="ja-JP" altLang="en-US" sz="1200" b="1" kern="1200" dirty="0" smtClean="0">
                <a:solidFill>
                  <a:schemeClr val="tx1"/>
                </a:solidFill>
                <a:effectLst/>
                <a:latin typeface="Arial" charset="0"/>
                <a:ea typeface="ＭＳ Ｐゴシック" pitchFamily="50" charset="-128"/>
                <a:cs typeface="+mn-cs"/>
              </a:rPr>
              <a:t>チャットが活性化し、色々なチャンネルが立ち上がってくると、困った問題が発生します。</a:t>
            </a:r>
          </a:p>
          <a:p>
            <a:r>
              <a:rPr kumimoji="1" lang="ja-JP" altLang="en-US" sz="1200" b="1" kern="1200" dirty="0" smtClean="0">
                <a:solidFill>
                  <a:schemeClr val="tx1"/>
                </a:solidFill>
                <a:effectLst/>
                <a:latin typeface="Arial" charset="0"/>
                <a:ea typeface="ＭＳ Ｐゴシック" pitchFamily="50" charset="-128"/>
                <a:cs typeface="+mn-cs"/>
              </a:rPr>
              <a:t>それは、チャンネルの巡回をした時に、「後で処理しようと思って忘れる」です。</a:t>
            </a:r>
          </a:p>
          <a:p>
            <a:r>
              <a:rPr kumimoji="1" lang="ja-JP" altLang="en-US" sz="1200" b="1" kern="1200" dirty="0" smtClean="0">
                <a:solidFill>
                  <a:schemeClr val="tx1"/>
                </a:solidFill>
                <a:effectLst/>
                <a:latin typeface="Arial" charset="0"/>
                <a:ea typeface="ＭＳ Ｐゴシック" pitchFamily="50" charset="-128"/>
                <a:cs typeface="+mn-cs"/>
              </a:rPr>
              <a:t>この見落としを軽減してくれるのが「フラグ」機能です。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「お、これはちょっと忘れないようにしとこ」ってメッセージがあったら、下記のようにしておきます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図</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：フラグ</a:t>
            </a:r>
            <a:r>
              <a:rPr kumimoji="1" lang="ja-JP" altLang="en-US" sz="1200" b="1" kern="1200" dirty="0" err="1" smtClean="0">
                <a:solidFill>
                  <a:schemeClr val="tx1"/>
                </a:solidFill>
                <a:effectLst/>
                <a:latin typeface="Arial" charset="0"/>
                <a:ea typeface="ＭＳ Ｐゴシック" pitchFamily="50" charset="-128"/>
                <a:cs typeface="+mn-cs"/>
              </a:rPr>
              <a:t>つけてるの</a:t>
            </a:r>
            <a:r>
              <a:rPr kumimoji="1" lang="ja-JP" altLang="en-US" sz="1200" b="1" kern="1200" dirty="0" smtClean="0">
                <a:solidFill>
                  <a:schemeClr val="tx1"/>
                </a:solidFill>
                <a:effectLst/>
                <a:latin typeface="Arial" charset="0"/>
                <a:ea typeface="ＭＳ Ｐゴシック" pitchFamily="50" charset="-128"/>
                <a:cs typeface="+mn-cs"/>
              </a:rPr>
              <a:t>図</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こうしておくと、あとでまとめて、フラグを立てたメッセージを表示できます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図</a:t>
            </a:r>
            <a:r>
              <a:rPr kumimoji="1" lang="en-US" altLang="ja-JP" sz="1200" b="1" kern="1200" dirty="0" smtClean="0">
                <a:solidFill>
                  <a:schemeClr val="tx1"/>
                </a:solidFill>
                <a:effectLst/>
                <a:latin typeface="Arial" charset="0"/>
                <a:ea typeface="ＭＳ Ｐゴシック" pitchFamily="50" charset="-128"/>
                <a:cs typeface="+mn-cs"/>
              </a:rPr>
              <a:t>2</a:t>
            </a:r>
            <a:r>
              <a:rPr kumimoji="1" lang="ja-JP" altLang="en-US" sz="1200" b="1" kern="1200" dirty="0" smtClean="0">
                <a:solidFill>
                  <a:schemeClr val="tx1"/>
                </a:solidFill>
                <a:effectLst/>
                <a:latin typeface="Arial" charset="0"/>
                <a:ea typeface="ＭＳ Ｐゴシック" pitchFamily="50" charset="-128"/>
                <a:cs typeface="+mn-cs"/>
              </a:rPr>
              <a:t>：フラグでフィルタ</a:t>
            </a:r>
            <a:r>
              <a:rPr kumimoji="1" lang="ja-JP" altLang="en-US" sz="1200" b="1" kern="1200" dirty="0" err="1" smtClean="0">
                <a:solidFill>
                  <a:schemeClr val="tx1"/>
                </a:solidFill>
                <a:effectLst/>
                <a:latin typeface="Arial" charset="0"/>
                <a:ea typeface="ＭＳ Ｐゴシック" pitchFamily="50" charset="-128"/>
                <a:cs typeface="+mn-cs"/>
              </a:rPr>
              <a:t>してるの</a:t>
            </a:r>
            <a:r>
              <a:rPr kumimoji="1" lang="ja-JP" altLang="en-US" sz="1200" b="1" kern="1200" dirty="0" smtClean="0">
                <a:solidFill>
                  <a:schemeClr val="tx1"/>
                </a:solidFill>
                <a:effectLst/>
                <a:latin typeface="Arial" charset="0"/>
                <a:ea typeface="ＭＳ Ｐゴシック" pitchFamily="50" charset="-128"/>
                <a:cs typeface="+mn-cs"/>
              </a:rPr>
              <a:t>図</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ポイントは下記のとおりです。</a:t>
            </a:r>
          </a:p>
          <a:p>
            <a:r>
              <a:rPr kumimoji="1" lang="ja-JP" altLang="en-US" sz="1200" b="1" kern="1200" dirty="0" smtClean="0">
                <a:solidFill>
                  <a:schemeClr val="tx1"/>
                </a:solidFill>
                <a:effectLst/>
                <a:latin typeface="Arial" charset="0"/>
                <a:ea typeface="ＭＳ Ｐゴシック" pitchFamily="50" charset="-128"/>
                <a:cs typeface="+mn-cs"/>
              </a:rPr>
              <a:t>* フラグは自分だけ見れる</a:t>
            </a:r>
          </a:p>
          <a:p>
            <a:r>
              <a:rPr kumimoji="1" lang="ja-JP" altLang="en-US" sz="1200" b="1" kern="1200" dirty="0" smtClean="0">
                <a:solidFill>
                  <a:schemeClr val="tx1"/>
                </a:solidFill>
                <a:effectLst/>
                <a:latin typeface="Arial" charset="0"/>
                <a:ea typeface="ＭＳ Ｐゴシック" pitchFamily="50" charset="-128"/>
                <a:cs typeface="+mn-cs"/>
              </a:rPr>
              <a:t>* チャンネルを横</a:t>
            </a:r>
            <a:r>
              <a:rPr kumimoji="1" lang="ja-JP" altLang="en-US" sz="1200" b="1" kern="1200" dirty="0" err="1" smtClean="0">
                <a:solidFill>
                  <a:schemeClr val="tx1"/>
                </a:solidFill>
                <a:effectLst/>
                <a:latin typeface="Arial" charset="0"/>
                <a:ea typeface="ＭＳ Ｐゴシック" pitchFamily="50" charset="-128"/>
                <a:cs typeface="+mn-cs"/>
              </a:rPr>
              <a:t>ぐ</a:t>
            </a:r>
            <a:r>
              <a:rPr kumimoji="1" lang="ja-JP" altLang="en-US" sz="1200" b="1" kern="1200" dirty="0" smtClean="0">
                <a:solidFill>
                  <a:schemeClr val="tx1"/>
                </a:solidFill>
                <a:effectLst/>
                <a:latin typeface="Arial" charset="0"/>
                <a:ea typeface="ＭＳ Ｐゴシック" pitchFamily="50" charset="-128"/>
                <a:cs typeface="+mn-cs"/>
              </a:rPr>
              <a:t>しで一覧化する事が出来る</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https://docs.mattermost.com/help/messaging/flagging-messages.html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チャットツールとは</a:t>
            </a:r>
            <a:endParaRPr kumimoji="1" lang="en-US" altLang="ja-JP" dirty="0" smtClean="0"/>
          </a:p>
          <a:p>
            <a:r>
              <a:rPr kumimoji="1" lang="en-US" altLang="ja-JP" dirty="0" smtClean="0"/>
              <a:t>## </a:t>
            </a:r>
            <a:r>
              <a:rPr kumimoji="1" lang="ja-JP" altLang="en-US" dirty="0" smtClean="0"/>
              <a:t>チャットツールのメリット（ストーリーベースでの説明）</a:t>
            </a:r>
            <a:endParaRPr kumimoji="1" lang="en-US" altLang="ja-JP" dirty="0" smtClean="0"/>
          </a:p>
          <a:p>
            <a:r>
              <a:rPr kumimoji="1" lang="en-US" altLang="ja-JP" dirty="0" smtClean="0"/>
              <a:t>## </a:t>
            </a:r>
            <a:r>
              <a:rPr kumimoji="1" lang="ja-JP" altLang="en-US" dirty="0" smtClean="0"/>
              <a:t>ストーリー</a:t>
            </a:r>
            <a:r>
              <a:rPr kumimoji="1" lang="en-US" altLang="ja-JP" dirty="0" smtClean="0"/>
              <a:t>N</a:t>
            </a:r>
            <a:r>
              <a:rPr kumimoji="1" lang="ja-JP" altLang="en-US" dirty="0" smtClean="0"/>
              <a:t>：非同期なコミュニケーション</a:t>
            </a:r>
            <a:endParaRPr kumimoji="1" lang="en-US" altLang="ja-JP" dirty="0" smtClean="0"/>
          </a:p>
          <a:p>
            <a:r>
              <a:rPr kumimoji="1" lang="en-US" altLang="ja-JP" dirty="0" smtClean="0"/>
              <a:t>## </a:t>
            </a:r>
            <a:r>
              <a:rPr kumimoji="1" lang="ja-JP" altLang="en-US" dirty="0" smtClean="0"/>
              <a:t>ストーリー</a:t>
            </a:r>
            <a:r>
              <a:rPr kumimoji="1" lang="en-US" altLang="ja-JP" dirty="0" smtClean="0"/>
              <a:t>N</a:t>
            </a:r>
            <a:r>
              <a:rPr kumimoji="1" lang="ja-JP" altLang="en-US" dirty="0" smtClean="0"/>
              <a:t>：オープンなコミュニケーション（情報の共有）</a:t>
            </a:r>
            <a:endParaRPr kumimoji="1" lang="en-US" altLang="ja-JP" dirty="0" smtClean="0"/>
          </a:p>
          <a:p>
            <a:r>
              <a:rPr kumimoji="1" lang="en-US" altLang="ja-JP" dirty="0" smtClean="0"/>
              <a:t>## </a:t>
            </a:r>
            <a:r>
              <a:rPr kumimoji="1" lang="ja-JP" altLang="en-US" dirty="0" smtClean="0"/>
              <a:t>ストーリー</a:t>
            </a:r>
            <a:r>
              <a:rPr kumimoji="1" lang="en-US" altLang="ja-JP" dirty="0" smtClean="0"/>
              <a:t>N</a:t>
            </a:r>
            <a:r>
              <a:rPr kumimoji="1" lang="ja-JP" altLang="en-US" dirty="0" smtClean="0"/>
              <a:t>：オープンなコミュニケーション（感情の共有）</a:t>
            </a:r>
            <a:endParaRPr kumimoji="1" lang="en-US" altLang="ja-JP" dirty="0" smtClean="0"/>
          </a:p>
          <a:p>
            <a:r>
              <a:rPr kumimoji="1" lang="en-US" altLang="ja-JP" dirty="0" smtClean="0"/>
              <a:t>## </a:t>
            </a:r>
            <a:r>
              <a:rPr kumimoji="1" lang="ja-JP" altLang="en-US" dirty="0" smtClean="0"/>
              <a:t>ストーリー</a:t>
            </a:r>
            <a:r>
              <a:rPr kumimoji="1" lang="en-US" altLang="ja-JP" dirty="0" smtClean="0"/>
              <a:t>N</a:t>
            </a:r>
            <a:r>
              <a:rPr kumimoji="1" lang="ja-JP" altLang="en-US" dirty="0" smtClean="0"/>
              <a:t>：システム連携（</a:t>
            </a:r>
            <a:r>
              <a:rPr kumimoji="1" lang="en-US" altLang="ja-JP" dirty="0" smtClean="0"/>
              <a:t>Dev</a:t>
            </a:r>
            <a:r>
              <a:rPr kumimoji="1" lang="ja-JP" altLang="en-US" dirty="0" smtClean="0"/>
              <a:t>編）</a:t>
            </a:r>
            <a:endParaRPr kumimoji="1" lang="en-US" altLang="ja-JP" dirty="0" smtClean="0"/>
          </a:p>
          <a:p>
            <a:r>
              <a:rPr kumimoji="1" lang="en-US" altLang="ja-JP" dirty="0" smtClean="0"/>
              <a:t>## </a:t>
            </a:r>
            <a:r>
              <a:rPr kumimoji="1" lang="ja-JP" altLang="en-US" dirty="0" smtClean="0"/>
              <a:t>ストーリー</a:t>
            </a:r>
            <a:r>
              <a:rPr kumimoji="1" lang="en-US" altLang="ja-JP" dirty="0" smtClean="0"/>
              <a:t>N</a:t>
            </a:r>
            <a:r>
              <a:rPr kumimoji="1" lang="ja-JP" altLang="en-US" dirty="0" smtClean="0"/>
              <a:t>：システム連携（</a:t>
            </a:r>
            <a:r>
              <a:rPr kumimoji="1" lang="en-US" altLang="ja-JP" dirty="0" smtClean="0"/>
              <a:t>Ops</a:t>
            </a:r>
            <a:r>
              <a:rPr kumimoji="1" lang="ja-JP" altLang="en-US" dirty="0" smtClean="0"/>
              <a:t>編）</a:t>
            </a:r>
            <a:endParaRPr kumimoji="1" lang="en-US" altLang="ja-JP" dirty="0" smtClean="0"/>
          </a:p>
          <a:p>
            <a:r>
              <a:rPr kumimoji="1" lang="en-US" altLang="ja-JP" dirty="0" smtClean="0"/>
              <a:t>## </a:t>
            </a:r>
            <a:r>
              <a:rPr kumimoji="1" lang="ja-JP" altLang="en-US" dirty="0" smtClean="0"/>
              <a:t>番外編</a:t>
            </a:r>
            <a:r>
              <a:rPr kumimoji="1" lang="en-US" altLang="ja-JP" dirty="0" smtClean="0"/>
              <a:t>(1)</a:t>
            </a:r>
            <a:r>
              <a:rPr kumimoji="1" lang="ja-JP" altLang="en-US" dirty="0" smtClean="0"/>
              <a:t>：</a:t>
            </a:r>
            <a:r>
              <a:rPr kumimoji="1" lang="en-US" altLang="ja-JP" dirty="0" smtClean="0"/>
              <a:t>Know Who</a:t>
            </a:r>
            <a:r>
              <a:rPr kumimoji="1" lang="ja-JP" altLang="en-US" dirty="0" smtClean="0"/>
              <a:t>の共有</a:t>
            </a:r>
            <a:endParaRPr kumimoji="1" lang="en-US" altLang="ja-JP" dirty="0" smtClean="0"/>
          </a:p>
          <a:p>
            <a:r>
              <a:rPr kumimoji="1" lang="en-US" altLang="ja-JP" dirty="0" smtClean="0"/>
              <a:t>## </a:t>
            </a:r>
            <a:r>
              <a:rPr kumimoji="1" lang="ja-JP" altLang="en-US" dirty="0" smtClean="0"/>
              <a:t>番外編</a:t>
            </a:r>
            <a:r>
              <a:rPr kumimoji="1" lang="en-US" altLang="ja-JP" dirty="0" smtClean="0"/>
              <a:t>(2)</a:t>
            </a:r>
            <a:r>
              <a:rPr kumimoji="1" lang="ja-JP" altLang="en-US" dirty="0" smtClean="0"/>
              <a:t>：ある日の</a:t>
            </a:r>
            <a:r>
              <a:rPr kumimoji="1" lang="en-US" altLang="ja-JP" dirty="0" smtClean="0"/>
              <a:t>A</a:t>
            </a:r>
            <a:r>
              <a:rPr kumimoji="1" lang="ja-JP" altLang="en-US" dirty="0" smtClean="0"/>
              <a:t>氏の</a:t>
            </a:r>
            <a:r>
              <a:rPr kumimoji="1" lang="en-US" altLang="ja-JP" dirty="0" smtClean="0"/>
              <a:t>time</a:t>
            </a:r>
            <a:r>
              <a:rPr kumimoji="1" lang="ja-JP" altLang="en-US" dirty="0" smtClean="0"/>
              <a:t>チャンネル</a:t>
            </a:r>
            <a:endParaRPr kumimoji="1" lang="en-US" altLang="ja-JP" dirty="0" smtClean="0"/>
          </a:p>
          <a:p>
            <a:r>
              <a:rPr kumimoji="1" lang="en-US" altLang="ja-JP" dirty="0" smtClean="0"/>
              <a:t>## Chat</a:t>
            </a:r>
            <a:r>
              <a:rPr kumimoji="1" lang="ja-JP" altLang="en-US" dirty="0" smtClean="0"/>
              <a:t>運用における課題と対応策</a:t>
            </a:r>
            <a:endParaRPr kumimoji="1" lang="en-US" altLang="ja-JP" dirty="0" smtClean="0"/>
          </a:p>
          <a:p>
            <a:r>
              <a:rPr kumimoji="1" lang="en-US" altLang="ja-JP" dirty="0" smtClean="0"/>
              <a:t>## </a:t>
            </a:r>
            <a:r>
              <a:rPr kumimoji="1" lang="en-US" altLang="ja-JP" dirty="0" err="1" smtClean="0"/>
              <a:t>Mattermost</a:t>
            </a:r>
            <a:r>
              <a:rPr kumimoji="1" lang="ja-JP" altLang="en-US" dirty="0" smtClean="0"/>
              <a:t>概要</a:t>
            </a:r>
            <a:r>
              <a:rPr kumimoji="1" lang="en-US" altLang="ja-JP" dirty="0" smtClean="0"/>
              <a:t>/</a:t>
            </a:r>
            <a:r>
              <a:rPr kumimoji="1" lang="ja-JP" altLang="en-US" dirty="0" smtClean="0"/>
              <a:t>基本機能紹介</a:t>
            </a:r>
            <a:endParaRPr kumimoji="1" lang="en-US" altLang="ja-JP" dirty="0" smtClean="0"/>
          </a:p>
          <a:p>
            <a:r>
              <a:rPr kumimoji="1" lang="en-US" altLang="ja-JP" dirty="0" smtClean="0"/>
              <a:t>## </a:t>
            </a:r>
            <a:r>
              <a:rPr kumimoji="1" lang="ja-JP" altLang="en-US" dirty="0" smtClean="0"/>
              <a:t>付録：チャットスタートアップ</a:t>
            </a:r>
            <a:endParaRPr kumimoji="1" lang="en-US" altLang="ja-JP" dirty="0" smtClean="0"/>
          </a:p>
          <a:p>
            <a:r>
              <a:rPr kumimoji="1" lang="en-US" altLang="ja-JP" dirty="0" smtClean="0"/>
              <a:t>## </a:t>
            </a:r>
            <a:r>
              <a:rPr kumimoji="1" lang="ja-JP" altLang="en-US" dirty="0" smtClean="0"/>
              <a:t>規約雛形</a:t>
            </a:r>
            <a:endParaRPr kumimoji="1" lang="en-US" altLang="ja-JP" dirty="0" smtClean="0"/>
          </a:p>
          <a:p>
            <a:r>
              <a:rPr kumimoji="1" lang="en-US" altLang="ja-JP" dirty="0" smtClean="0"/>
              <a:t>## </a:t>
            </a:r>
            <a:r>
              <a:rPr kumimoji="1" lang="ja-JP" altLang="en-US" dirty="0" smtClean="0"/>
              <a:t>運用者がすべきこと</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a:t>
            </a:fld>
            <a:endParaRPr lang="en-US" altLang="ja-JP"/>
          </a:p>
        </p:txBody>
      </p:sp>
    </p:spTree>
    <p:extLst>
      <p:ext uri="{BB962C8B-B14F-4D97-AF65-F5344CB8AC3E}">
        <p14:creationId xmlns:p14="http://schemas.microsoft.com/office/powerpoint/2010/main" val="2632346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未読チャンネルのグループ化：重要</a:t>
            </a:r>
          </a:p>
          <a:p>
            <a:r>
              <a:rPr kumimoji="1" lang="ja-JP" altLang="en-US" sz="1200" b="1" kern="1200" dirty="0" smtClean="0">
                <a:solidFill>
                  <a:schemeClr val="tx1"/>
                </a:solidFill>
                <a:effectLst/>
                <a:latin typeface="Arial" charset="0"/>
                <a:ea typeface="ＭＳ Ｐゴシック" pitchFamily="50" charset="-128"/>
                <a:cs typeface="+mn-cs"/>
              </a:rPr>
              <a:t>チャットが活性化し、色々なチャンネルが立ち上がってくると、困った問題が発生します。</a:t>
            </a:r>
          </a:p>
          <a:p>
            <a:r>
              <a:rPr kumimoji="1" lang="ja-JP" altLang="en-US" sz="1200" b="1" kern="1200" dirty="0" smtClean="0">
                <a:solidFill>
                  <a:schemeClr val="tx1"/>
                </a:solidFill>
                <a:effectLst/>
                <a:latin typeface="Arial" charset="0"/>
                <a:ea typeface="ＭＳ Ｐゴシック" pitchFamily="50" charset="-128"/>
                <a:cs typeface="+mn-cs"/>
              </a:rPr>
              <a:t>それは、未読のチャンネルが多すぎて追い切れなくなる、です。</a:t>
            </a:r>
          </a:p>
          <a:p>
            <a:r>
              <a:rPr kumimoji="1" lang="ja-JP" altLang="en-US" sz="1200" b="1" kern="1200" dirty="0" smtClean="0">
                <a:solidFill>
                  <a:schemeClr val="tx1"/>
                </a:solidFill>
                <a:effectLst/>
                <a:latin typeface="Arial" charset="0"/>
                <a:ea typeface="ＭＳ Ｐゴシック" pitchFamily="50" charset="-128"/>
                <a:cs typeface="+mn-cs"/>
              </a:rPr>
              <a:t>そういう時にこの機能を使います。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スクショ</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https://docs.mattermost.com/help/settings/account-settings.html#group-unreads-channels</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50</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お気に入り</a:t>
            </a:r>
          </a:p>
          <a:p>
            <a:r>
              <a:rPr kumimoji="1" lang="ja-JP" altLang="en-US" sz="1200" b="1" kern="1200" dirty="0" smtClean="0">
                <a:solidFill>
                  <a:schemeClr val="tx1"/>
                </a:solidFill>
                <a:effectLst/>
                <a:latin typeface="Arial" charset="0"/>
                <a:ea typeface="ＭＳ Ｐゴシック" pitchFamily="50" charset="-128"/>
                <a:cs typeface="+mn-cs"/>
              </a:rPr>
              <a:t>チャットが活性化し、色々なチャンネルが立ち上がってくると、困った問題が発生します。</a:t>
            </a:r>
          </a:p>
          <a:p>
            <a:r>
              <a:rPr kumimoji="1" lang="ja-JP" altLang="en-US" sz="1200" b="1" kern="1200" dirty="0" smtClean="0">
                <a:solidFill>
                  <a:schemeClr val="tx1"/>
                </a:solidFill>
                <a:effectLst/>
                <a:latin typeface="Arial" charset="0"/>
                <a:ea typeface="ＭＳ Ｐゴシック" pitchFamily="50" charset="-128"/>
                <a:cs typeface="+mn-cs"/>
              </a:rPr>
              <a:t>それは、述べたんでチャンネルが表示され過ぎててどこに何があるか分からなくなる、です。</a:t>
            </a:r>
          </a:p>
          <a:p>
            <a:r>
              <a:rPr kumimoji="1" lang="ja-JP" altLang="en-US" sz="1200" b="1" kern="1200" dirty="0" smtClean="0">
                <a:solidFill>
                  <a:schemeClr val="tx1"/>
                </a:solidFill>
                <a:effectLst/>
                <a:latin typeface="Arial" charset="0"/>
                <a:ea typeface="ＭＳ Ｐゴシック" pitchFamily="50" charset="-128"/>
                <a:cs typeface="+mn-cs"/>
              </a:rPr>
              <a:t>そういう時にこの機能を使います。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スクショ</a:t>
            </a:r>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51</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絵文字</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カスタム絵文字：重要</a:t>
            </a:r>
          </a:p>
          <a:p>
            <a:r>
              <a:rPr kumimoji="1" lang="ja-JP" altLang="en-US" sz="1200" b="1" kern="1200" dirty="0" smtClean="0">
                <a:solidFill>
                  <a:schemeClr val="tx1"/>
                </a:solidFill>
                <a:effectLst/>
                <a:latin typeface="Arial" charset="0"/>
                <a:ea typeface="ＭＳ Ｐゴシック" pitchFamily="50" charset="-128"/>
                <a:cs typeface="+mn-cs"/>
              </a:rPr>
              <a:t>軽視されがちですが意外と重要なのがこの機能です。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誰かの発言に対してリアクションする時に、</a:t>
            </a:r>
          </a:p>
          <a:p>
            <a:r>
              <a:rPr kumimoji="1" lang="ja-JP" altLang="en-US" sz="1200" b="1" kern="1200" dirty="0" smtClean="0">
                <a:solidFill>
                  <a:schemeClr val="tx1"/>
                </a:solidFill>
                <a:effectLst/>
                <a:latin typeface="Arial" charset="0"/>
                <a:ea typeface="ＭＳ Ｐゴシック" pitchFamily="50" charset="-128"/>
                <a:cs typeface="+mn-cs"/>
              </a:rPr>
              <a:t>* いちいち書くほどではないけど、いいね！とか見てるよー！は伝えたい</a:t>
            </a:r>
          </a:p>
          <a:p>
            <a:r>
              <a:rPr kumimoji="1" lang="ja-JP" altLang="en-US" sz="1200" b="1" kern="1200" dirty="0" smtClean="0">
                <a:solidFill>
                  <a:schemeClr val="tx1"/>
                </a:solidFill>
                <a:effectLst/>
                <a:latin typeface="Arial" charset="0"/>
                <a:ea typeface="ＭＳ Ｐゴシック" pitchFamily="50" charset="-128"/>
                <a:cs typeface="+mn-cs"/>
              </a:rPr>
              <a:t>* 議論の流れは阻害したくないけど、いいね！とか見てるよー！は伝えたい</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そういう時に気軽にリアクション出来るのがこの機能です。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皆がいい感じに絵文字ってくれてるスクショ</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これ、リアクションもらった人は意外と嬉しいです。</a:t>
            </a:r>
          </a:p>
          <a:p>
            <a:r>
              <a:rPr kumimoji="1" lang="ja-JP" altLang="en-US" sz="1200" b="1" kern="1200" dirty="0" smtClean="0">
                <a:solidFill>
                  <a:schemeClr val="tx1"/>
                </a:solidFill>
                <a:effectLst/>
                <a:latin typeface="Arial" charset="0"/>
                <a:ea typeface="ＭＳ Ｐゴシック" pitchFamily="50" charset="-128"/>
                <a:cs typeface="+mn-cs"/>
              </a:rPr>
              <a:t>いいねとか沢山つくと、それだけでやる気が出たりします。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emoji</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emo</a:t>
            </a:r>
            <a:r>
              <a:rPr kumimoji="1" lang="ja-JP" altLang="en-US" sz="1200" b="1" kern="1200" dirty="0" smtClean="0">
                <a:solidFill>
                  <a:schemeClr val="tx1"/>
                </a:solidFill>
                <a:effectLst/>
                <a:latin typeface="Arial" charset="0"/>
                <a:ea typeface="ＭＳ Ｐゴシック" pitchFamily="50" charset="-128"/>
                <a:cs typeface="+mn-cs"/>
              </a:rPr>
              <a:t>は、</a:t>
            </a:r>
            <a:r>
              <a:rPr kumimoji="1" lang="en-US" altLang="ja-JP" sz="1200" b="1" kern="1200" dirty="0" smtClean="0">
                <a:solidFill>
                  <a:schemeClr val="tx1"/>
                </a:solidFill>
                <a:effectLst/>
                <a:latin typeface="Arial" charset="0"/>
                <a:ea typeface="ＭＳ Ｐゴシック" pitchFamily="50" charset="-128"/>
                <a:cs typeface="+mn-cs"/>
              </a:rPr>
              <a:t>emotion</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emo</a:t>
            </a:r>
            <a:r>
              <a:rPr kumimoji="1" lang="ja-JP" altLang="en-US" sz="1200" b="1" kern="1200" dirty="0" smtClean="0">
                <a:solidFill>
                  <a:schemeClr val="tx1"/>
                </a:solidFill>
                <a:effectLst/>
                <a:latin typeface="Arial" charset="0"/>
                <a:ea typeface="ＭＳ Ｐゴシック" pitchFamily="50" charset="-128"/>
                <a:cs typeface="+mn-cs"/>
              </a:rPr>
              <a:t>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https://docs.mattermost.com/help/settings/custom-emoji.html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52</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パーマリンク：重要</a:t>
            </a:r>
          </a:p>
          <a:p>
            <a:r>
              <a:rPr kumimoji="1" lang="ja-JP" altLang="en-US" sz="1200" b="1" kern="1200" dirty="0" smtClean="0">
                <a:solidFill>
                  <a:schemeClr val="tx1"/>
                </a:solidFill>
                <a:effectLst/>
                <a:latin typeface="Arial" charset="0"/>
                <a:ea typeface="ＭＳ Ｐゴシック" pitchFamily="50" charset="-128"/>
                <a:cs typeface="+mn-cs"/>
              </a:rPr>
              <a:t>どこかで議論した内容を、他のチャンネルで共有したい時に使えます。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スクショ</a:t>
            </a:r>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53</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統合機能：重要</a:t>
            </a:r>
          </a:p>
          <a:p>
            <a:r>
              <a:rPr kumimoji="1" lang="ja-JP" altLang="en-US" sz="1200" b="1" kern="1200" dirty="0" smtClean="0">
                <a:solidFill>
                  <a:schemeClr val="tx1"/>
                </a:solidFill>
                <a:effectLst/>
                <a:latin typeface="Arial" charset="0"/>
                <a:ea typeface="ＭＳ Ｐゴシック" pitchFamily="50" charset="-128"/>
                <a:cs typeface="+mn-cs"/>
              </a:rPr>
              <a:t>外部のツール等と</a:t>
            </a:r>
            <a:r>
              <a:rPr kumimoji="1" lang="en-US" altLang="ja-JP" sz="1200" b="1" kern="1200" dirty="0" err="1" smtClean="0">
                <a:solidFill>
                  <a:schemeClr val="tx1"/>
                </a:solidFill>
                <a:effectLst/>
                <a:latin typeface="Arial" charset="0"/>
                <a:ea typeface="ＭＳ Ｐゴシック" pitchFamily="50" charset="-128"/>
                <a:cs typeface="+mn-cs"/>
              </a:rPr>
              <a:t>Mattermost</a:t>
            </a:r>
            <a:r>
              <a:rPr kumimoji="1" lang="ja-JP" altLang="en-US" sz="1200" b="1" kern="1200" dirty="0" smtClean="0">
                <a:solidFill>
                  <a:schemeClr val="tx1"/>
                </a:solidFill>
                <a:effectLst/>
                <a:latin typeface="Arial" charset="0"/>
                <a:ea typeface="ＭＳ Ｐゴシック" pitchFamily="50" charset="-128"/>
                <a:cs typeface="+mn-cs"/>
              </a:rPr>
              <a:t>を連携するための機能です。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Custom Slash Command</a:t>
            </a:r>
          </a:p>
          <a:p>
            <a:r>
              <a:rPr kumimoji="1" lang="en-US" altLang="ja-JP" sz="1200" b="1" kern="1200" dirty="0" err="1" smtClean="0">
                <a:solidFill>
                  <a:schemeClr val="tx1"/>
                </a:solidFill>
                <a:effectLst/>
                <a:latin typeface="Arial" charset="0"/>
                <a:ea typeface="ＭＳ Ｐゴシック" pitchFamily="50" charset="-128"/>
                <a:cs typeface="+mn-cs"/>
              </a:rPr>
              <a:t>Mattermost</a:t>
            </a:r>
            <a:r>
              <a:rPr kumimoji="1" lang="ja-JP" altLang="en-US" sz="1200" b="1" kern="1200" dirty="0" smtClean="0">
                <a:solidFill>
                  <a:schemeClr val="tx1"/>
                </a:solidFill>
                <a:effectLst/>
                <a:latin typeface="Arial" charset="0"/>
                <a:ea typeface="ＭＳ Ｐゴシック" pitchFamily="50" charset="-128"/>
                <a:cs typeface="+mn-cs"/>
              </a:rPr>
              <a:t>のメッセージ上でコマンドを叩くと、</a:t>
            </a:r>
            <a:r>
              <a:rPr kumimoji="1" lang="en-US" altLang="ja-JP" sz="1200" b="1" kern="1200" dirty="0" smtClean="0">
                <a:solidFill>
                  <a:schemeClr val="tx1"/>
                </a:solidFill>
                <a:effectLst/>
                <a:latin typeface="Arial" charset="0"/>
                <a:ea typeface="ＭＳ Ｐゴシック" pitchFamily="50" charset="-128"/>
                <a:cs typeface="+mn-cs"/>
              </a:rPr>
              <a:t>Web API</a:t>
            </a:r>
            <a:r>
              <a:rPr kumimoji="1" lang="ja-JP" altLang="en-US" sz="1200" b="1" kern="1200" dirty="0" smtClean="0">
                <a:solidFill>
                  <a:schemeClr val="tx1"/>
                </a:solidFill>
                <a:effectLst/>
                <a:latin typeface="Arial" charset="0"/>
                <a:ea typeface="ＭＳ Ｐゴシック" pitchFamily="50" charset="-128"/>
                <a:cs typeface="+mn-cs"/>
              </a:rPr>
              <a:t>リクエストを外部のサーバに送れる機能です。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構成図の絵</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叩いた時の画面サンプル</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https://docs.mattermost.com/developer/slash-commands.html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54</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Web Hook</a:t>
            </a:r>
          </a:p>
          <a:p>
            <a:r>
              <a:rPr kumimoji="1" lang="ja-JP" altLang="en-US" sz="1200" b="1" kern="1200" dirty="0" smtClean="0">
                <a:solidFill>
                  <a:schemeClr val="tx1"/>
                </a:solidFill>
                <a:effectLst/>
                <a:latin typeface="Arial" charset="0"/>
                <a:ea typeface="ＭＳ Ｐゴシック" pitchFamily="50" charset="-128"/>
                <a:cs typeface="+mn-cs"/>
              </a:rPr>
              <a:t>外部のツールにリクエストを送信する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外部のツールからリクエストを受信するための機能です。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Outgoing Web Hook</a:t>
            </a:r>
          </a:p>
          <a:p>
            <a:r>
              <a:rPr kumimoji="1" lang="ja-JP" altLang="en-US" sz="1200" b="1" kern="1200" dirty="0" smtClean="0">
                <a:solidFill>
                  <a:schemeClr val="tx1"/>
                </a:solidFill>
                <a:effectLst/>
                <a:latin typeface="Arial" charset="0"/>
                <a:ea typeface="ＭＳ Ｐゴシック" pitchFamily="50" charset="-128"/>
                <a:cs typeface="+mn-cs"/>
              </a:rPr>
              <a:t>外部のサーバに</a:t>
            </a:r>
            <a:r>
              <a:rPr kumimoji="1" lang="en-US" altLang="ja-JP" sz="1200" b="1" kern="1200" dirty="0" smtClean="0">
                <a:solidFill>
                  <a:schemeClr val="tx1"/>
                </a:solidFill>
                <a:effectLst/>
                <a:latin typeface="Arial" charset="0"/>
                <a:ea typeface="ＭＳ Ｐゴシック" pitchFamily="50" charset="-128"/>
                <a:cs typeface="+mn-cs"/>
              </a:rPr>
              <a:t>Web API</a:t>
            </a:r>
            <a:r>
              <a:rPr kumimoji="1" lang="ja-JP" altLang="en-US" sz="1200" b="1" kern="1200" dirty="0" smtClean="0">
                <a:solidFill>
                  <a:schemeClr val="tx1"/>
                </a:solidFill>
                <a:effectLst/>
                <a:latin typeface="Arial" charset="0"/>
                <a:ea typeface="ＭＳ Ｐゴシック" pitchFamily="50" charset="-128"/>
                <a:cs typeface="+mn-cs"/>
              </a:rPr>
              <a:t>リクエストを送信します。</a:t>
            </a:r>
          </a:p>
          <a:p>
            <a:r>
              <a:rPr kumimoji="1" lang="ja-JP" altLang="en-US" sz="1200" b="1" kern="1200" dirty="0" smtClean="0">
                <a:solidFill>
                  <a:schemeClr val="tx1"/>
                </a:solidFill>
                <a:effectLst/>
                <a:latin typeface="Arial" charset="0"/>
                <a:ea typeface="ＭＳ Ｐゴシック" pitchFamily="50" charset="-128"/>
                <a:cs typeface="+mn-cs"/>
              </a:rPr>
              <a:t>スラッシュコマンドと近い動きをします。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構成図の絵</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叩いた時の画面サンプル</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https://docs.mattermost.com/developer/webhooks-outgoing.html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55</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Web Hook</a:t>
            </a:r>
          </a:p>
          <a:p>
            <a:r>
              <a:rPr kumimoji="1" lang="ja-JP" altLang="en-US" sz="1200" b="1" kern="1200" dirty="0" smtClean="0">
                <a:solidFill>
                  <a:schemeClr val="tx1"/>
                </a:solidFill>
                <a:effectLst/>
                <a:latin typeface="Arial" charset="0"/>
                <a:ea typeface="ＭＳ Ｐゴシック" pitchFamily="50" charset="-128"/>
                <a:cs typeface="+mn-cs"/>
              </a:rPr>
              <a:t>外部のツールにリクエストを送信する</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外部のツールからリクエストを受信するための機能です。</a:t>
            </a:r>
            <a:endParaRPr kumimoji="1" lang="en-US" altLang="ja-JP" sz="1200" b="1" kern="1200" dirty="0" smtClean="0">
              <a:solidFill>
                <a:schemeClr val="tx1"/>
              </a:solidFill>
              <a:effectLst/>
              <a:latin typeface="Arial" charset="0"/>
              <a:ea typeface="ＭＳ Ｐゴシック" pitchFamily="50" charset="-128"/>
              <a:cs typeface="+mn-cs"/>
            </a:endParaRP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Incoming Web Hook</a:t>
            </a:r>
          </a:p>
          <a:p>
            <a:r>
              <a:rPr kumimoji="1" lang="ja-JP" altLang="en-US" sz="1200" b="1" kern="1200" dirty="0" smtClean="0">
                <a:solidFill>
                  <a:schemeClr val="tx1"/>
                </a:solidFill>
                <a:effectLst/>
                <a:latin typeface="Arial" charset="0"/>
                <a:ea typeface="ＭＳ Ｐゴシック" pitchFamily="50" charset="-128"/>
                <a:cs typeface="+mn-cs"/>
              </a:rPr>
              <a:t>外部のサーバからリクエストを受け付け、メッセージとして表示します。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構成図の絵</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叩いた時の画面サンプル</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https://docs.mattermost.com/developer/webhooks-incoming.html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Web API</a:t>
            </a:r>
          </a:p>
          <a:p>
            <a:r>
              <a:rPr kumimoji="1" lang="en-US" altLang="ja-JP" sz="1200" b="1" kern="1200" dirty="0" err="1" smtClean="0">
                <a:solidFill>
                  <a:schemeClr val="tx1"/>
                </a:solidFill>
                <a:effectLst/>
                <a:latin typeface="Arial" charset="0"/>
                <a:ea typeface="ＭＳ Ｐゴシック" pitchFamily="50" charset="-128"/>
                <a:cs typeface="+mn-cs"/>
              </a:rPr>
              <a:t>Mattermost</a:t>
            </a:r>
            <a:r>
              <a:rPr kumimoji="1" lang="ja-JP" altLang="en-US" sz="1200" b="1" kern="1200" dirty="0" smtClean="0">
                <a:solidFill>
                  <a:schemeClr val="tx1"/>
                </a:solidFill>
                <a:effectLst/>
                <a:latin typeface="Arial" charset="0"/>
                <a:ea typeface="ＭＳ Ｐゴシック" pitchFamily="50" charset="-128"/>
                <a:cs typeface="+mn-cs"/>
              </a:rPr>
              <a:t>の機能に汎用的にアクセスするための機能です。</a:t>
            </a:r>
          </a:p>
          <a:p>
            <a:r>
              <a:rPr kumimoji="1" lang="ja-JP" altLang="en-US" sz="1200" b="1" kern="1200" dirty="0" smtClean="0">
                <a:solidFill>
                  <a:schemeClr val="tx1"/>
                </a:solidFill>
                <a:effectLst/>
                <a:latin typeface="Arial" charset="0"/>
                <a:ea typeface="ＭＳ Ｐゴシック" pitchFamily="50" charset="-128"/>
                <a:cs typeface="+mn-cs"/>
              </a:rPr>
              <a:t>ユーザ情報の取得や、メッセージに関する情報の取得</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更新など、様々な機能があります。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https://api.mattermost.com/</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インタラクティブなメッセージ</a:t>
            </a:r>
          </a:p>
          <a:p>
            <a:r>
              <a:rPr kumimoji="1" lang="ja-JP" altLang="en-US" sz="1200" b="1" kern="1200" dirty="0" smtClean="0">
                <a:solidFill>
                  <a:schemeClr val="tx1"/>
                </a:solidFill>
                <a:effectLst/>
                <a:latin typeface="Arial" charset="0"/>
                <a:ea typeface="ＭＳ Ｐゴシック" pitchFamily="50" charset="-128"/>
                <a:cs typeface="+mn-cs"/>
              </a:rPr>
              <a:t>上記の統合機能では、</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メッセージにボタンを表示して、押下されたら反応する、等のインタラクティブな機能を実現できます。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サンプル</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https://docs.mattermost.com/developer/interactive-message-buttons.html</a:t>
            </a:r>
          </a:p>
          <a:p>
            <a:r>
              <a:rPr kumimoji="1" lang="en-US" altLang="ja-JP" sz="1200" b="1" kern="1200" dirty="0" smtClean="0">
                <a:solidFill>
                  <a:schemeClr val="tx1"/>
                </a:solidFill>
                <a:effectLst/>
                <a:latin typeface="Arial" charset="0"/>
                <a:ea typeface="ＭＳ Ｐゴシック" pitchFamily="50" charset="-128"/>
                <a:cs typeface="+mn-cs"/>
              </a:rPr>
              <a:t>* https://developers.mattermost.com/integrate/getting-started/</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その他の機能</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プラグイン</a:t>
            </a:r>
            <a:r>
              <a:rPr kumimoji="1" lang="en-US" altLang="ja-JP" sz="1200" b="1" kern="1200" dirty="0" smtClean="0">
                <a:solidFill>
                  <a:schemeClr val="tx1"/>
                </a:solidFill>
                <a:effectLst/>
                <a:latin typeface="Arial" charset="0"/>
                <a:ea typeface="ＭＳ Ｐゴシック" pitchFamily="50" charset="-128"/>
                <a:cs typeface="+mn-cs"/>
              </a:rPr>
              <a:t>(β)</a:t>
            </a:r>
          </a:p>
          <a:p>
            <a:r>
              <a:rPr kumimoji="1" lang="en-US" altLang="ja-JP" sz="1200" b="1" kern="1200" dirty="0" err="1" smtClean="0">
                <a:solidFill>
                  <a:schemeClr val="tx1"/>
                </a:solidFill>
                <a:effectLst/>
                <a:latin typeface="Arial" charset="0"/>
                <a:ea typeface="ＭＳ Ｐゴシック" pitchFamily="50" charset="-128"/>
                <a:cs typeface="+mn-cs"/>
              </a:rPr>
              <a:t>Mattermost</a:t>
            </a:r>
            <a:r>
              <a:rPr kumimoji="1" lang="ja-JP" altLang="en-US" sz="1200" b="1" kern="1200" dirty="0" smtClean="0">
                <a:solidFill>
                  <a:schemeClr val="tx1"/>
                </a:solidFill>
                <a:effectLst/>
                <a:latin typeface="Arial" charset="0"/>
                <a:ea typeface="ＭＳ Ｐゴシック" pitchFamily="50" charset="-128"/>
                <a:cs typeface="+mn-cs"/>
              </a:rPr>
              <a:t>の画面そのものに手を入れたり、サーバサイドの処理を拡張したりする機能です。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https://developers.mattermost.com/extend/plugins/</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音声通話</a:t>
            </a:r>
            <a:r>
              <a:rPr kumimoji="1" lang="en-US" altLang="ja-JP" sz="1200" b="1" kern="1200" dirty="0" smtClean="0">
                <a:solidFill>
                  <a:schemeClr val="tx1"/>
                </a:solidFill>
                <a:effectLst/>
                <a:latin typeface="Arial" charset="0"/>
                <a:ea typeface="ＭＳ Ｐゴシック" pitchFamily="50" charset="-128"/>
                <a:cs typeface="+mn-cs"/>
              </a:rPr>
              <a:t>(β)</a:t>
            </a:r>
          </a:p>
          <a:p>
            <a:r>
              <a:rPr kumimoji="1" lang="ja-JP" altLang="en-US" sz="1200" b="1" kern="1200" dirty="0" smtClean="0">
                <a:solidFill>
                  <a:schemeClr val="tx1"/>
                </a:solidFill>
                <a:effectLst/>
                <a:latin typeface="Arial" charset="0"/>
                <a:ea typeface="ＭＳ Ｐゴシック" pitchFamily="50" charset="-128"/>
                <a:cs typeface="+mn-cs"/>
              </a:rPr>
              <a:t>まだ</a:t>
            </a:r>
            <a:r>
              <a:rPr kumimoji="1" lang="en-US" altLang="ja-JP" sz="1200" b="1" kern="1200" dirty="0" smtClean="0">
                <a:solidFill>
                  <a:schemeClr val="tx1"/>
                </a:solidFill>
                <a:effectLst/>
                <a:latin typeface="Arial" charset="0"/>
                <a:ea typeface="ＭＳ Ｐゴシック" pitchFamily="50" charset="-128"/>
                <a:cs typeface="+mn-cs"/>
              </a:rPr>
              <a:t>β</a:t>
            </a:r>
            <a:r>
              <a:rPr kumimoji="1" lang="ja-JP" altLang="en-US" sz="1200" b="1" kern="1200" dirty="0" smtClean="0">
                <a:solidFill>
                  <a:schemeClr val="tx1"/>
                </a:solidFill>
                <a:effectLst/>
                <a:latin typeface="Arial" charset="0"/>
                <a:ea typeface="ＭＳ Ｐゴシック" pitchFamily="50" charset="-128"/>
                <a:cs typeface="+mn-cs"/>
              </a:rPr>
              <a:t>版ですが、音声</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ビデオ通話もサポートされています。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詳細はこちら</a:t>
            </a:r>
          </a:p>
          <a:p>
            <a:r>
              <a:rPr kumimoji="1" lang="ja-JP" altLang="en-US" sz="1200" b="1" kern="1200" dirty="0" smtClean="0">
                <a:solidFill>
                  <a:schemeClr val="tx1"/>
                </a:solidFill>
                <a:effectLst/>
                <a:latin typeface="Arial" charset="0"/>
                <a:ea typeface="ＭＳ Ｐゴシック" pitchFamily="50" charset="-128"/>
                <a:cs typeface="+mn-cs"/>
              </a:rPr>
              <a:t>* </a:t>
            </a:r>
            <a:r>
              <a:rPr kumimoji="1" lang="en-US" altLang="ja-JP" sz="1200" b="1" kern="1200" dirty="0" smtClean="0">
                <a:solidFill>
                  <a:schemeClr val="tx1"/>
                </a:solidFill>
                <a:effectLst/>
                <a:latin typeface="Arial" charset="0"/>
                <a:ea typeface="ＭＳ Ｐゴシック" pitchFamily="50" charset="-128"/>
                <a:cs typeface="+mn-cs"/>
              </a:rPr>
              <a:t>https://docs.mattermost.com/deployment/webrtc.html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統合機能のサンプル</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a:t>
            </a:r>
            <a:r>
              <a:rPr kumimoji="1" lang="en-US" altLang="ja-JP" sz="1200" b="1" kern="1200" dirty="0" smtClean="0">
                <a:solidFill>
                  <a:schemeClr val="tx1"/>
                </a:solidFill>
                <a:effectLst/>
                <a:latin typeface="Arial" charset="0"/>
                <a:ea typeface="ＭＳ Ｐゴシック" pitchFamily="50" charset="-128"/>
                <a:cs typeface="+mn-cs"/>
              </a:rPr>
              <a:t>Pipeline</a:t>
            </a:r>
            <a:r>
              <a:rPr kumimoji="1" lang="ja-JP" altLang="en-US" sz="1200" b="1" kern="1200" dirty="0" smtClean="0">
                <a:solidFill>
                  <a:schemeClr val="tx1"/>
                </a:solidFill>
                <a:effectLst/>
                <a:latin typeface="Arial" charset="0"/>
                <a:ea typeface="ＭＳ Ｐゴシック" pitchFamily="50" charset="-128"/>
                <a:cs typeface="+mn-cs"/>
              </a:rPr>
              <a:t>とインテグレートしてみた</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スクショ</a:t>
            </a:r>
            <a:r>
              <a:rPr kumimoji="1" lang="en-US" altLang="ja-JP" sz="1200" b="1" kern="1200" dirty="0" smtClean="0">
                <a:solidFill>
                  <a:schemeClr val="tx1"/>
                </a:solidFill>
                <a:effectLst/>
                <a:latin typeface="Arial" charset="0"/>
                <a:ea typeface="ＭＳ Ｐゴシック" pitchFamily="50" charset="-128"/>
                <a:cs typeface="+mn-cs"/>
              </a:rPr>
              <a:t>}</a:t>
            </a:r>
          </a:p>
          <a:p>
            <a:endParaRPr kumimoji="1" lang="en-US" altLang="ja-JP"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翻訳ツールを入れてみた</a:t>
            </a: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スクショ</a:t>
            </a:r>
            <a:r>
              <a:rPr kumimoji="1" lang="en-US" altLang="ja-JP" sz="1200" b="1" kern="1200" dirty="0" smtClean="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チャットツールのメリット（ストーリーベースでの説明）</a:t>
            </a:r>
          </a:p>
          <a:p>
            <a:r>
              <a:rPr kumimoji="1" lang="ja-JP" altLang="en-US" dirty="0" smtClean="0"/>
              <a:t>僕程度の文章力では１００万語を費やしてもきちんと伝えきれないと思います。</a:t>
            </a:r>
          </a:p>
          <a:p>
            <a:endParaRPr kumimoji="1" lang="ja-JP" altLang="en-US" dirty="0" smtClean="0"/>
          </a:p>
          <a:p>
            <a:r>
              <a:rPr kumimoji="1" lang="ja-JP" altLang="en-US" dirty="0" smtClean="0"/>
              <a:t>なので、仮想的なストーリーに併せて説明していきます。</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a:t>
            </a:fld>
            <a:endParaRPr lang="en-US" altLang="ja-JP"/>
          </a:p>
        </p:txBody>
      </p:sp>
    </p:spTree>
    <p:extLst>
      <p:ext uri="{BB962C8B-B14F-4D97-AF65-F5344CB8AC3E}">
        <p14:creationId xmlns:p14="http://schemas.microsoft.com/office/powerpoint/2010/main" val="20004500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106738" y="504825"/>
            <a:ext cx="3651250" cy="2527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a:t>Copyright 2017-2018 FUJITSU LIMITED</a:t>
            </a:r>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60</a:t>
            </a:fld>
            <a:endParaRPr lang="en-US" altLang="ja-JP" dirty="0"/>
          </a:p>
        </p:txBody>
      </p:sp>
    </p:spTree>
    <p:extLst>
      <p:ext uri="{BB962C8B-B14F-4D97-AF65-F5344CB8AC3E}">
        <p14:creationId xmlns:p14="http://schemas.microsoft.com/office/powerpoint/2010/main" val="213498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背景</a:t>
            </a:r>
          </a:p>
          <a:p>
            <a:r>
              <a:rPr kumimoji="1" lang="ja-JP" altLang="en-US" sz="1200" b="1" kern="1200" dirty="0" smtClean="0">
                <a:solidFill>
                  <a:schemeClr val="tx1"/>
                </a:solidFill>
                <a:effectLst/>
                <a:latin typeface="Arial" charset="0"/>
                <a:ea typeface="ＭＳ Ｐゴシック" pitchFamily="50" charset="-128"/>
                <a:cs typeface="+mn-cs"/>
              </a:rPr>
              <a:t>近年、</a:t>
            </a:r>
            <a:r>
              <a:rPr kumimoji="1" lang="en-US" altLang="ja-JP" sz="1200" b="1" kern="1200" dirty="0" smtClean="0">
                <a:solidFill>
                  <a:schemeClr val="tx1"/>
                </a:solidFill>
                <a:effectLst/>
                <a:latin typeface="Arial" charset="0"/>
                <a:ea typeface="ＭＳ Ｐゴシック" pitchFamily="50" charset="-128"/>
                <a:cs typeface="+mn-cs"/>
              </a:rPr>
              <a:t>Slack</a:t>
            </a:r>
            <a:r>
              <a:rPr kumimoji="1" lang="ja-JP" altLang="en-US" sz="1200" b="1" kern="1200" dirty="0" smtClean="0">
                <a:solidFill>
                  <a:schemeClr val="tx1"/>
                </a:solidFill>
                <a:effectLst/>
                <a:latin typeface="Arial" charset="0"/>
                <a:ea typeface="ＭＳ Ｐゴシック" pitchFamily="50" charset="-128"/>
                <a:cs typeface="+mn-cs"/>
              </a:rPr>
              <a:t>や</a:t>
            </a:r>
            <a:r>
              <a:rPr kumimoji="1" lang="en-US" altLang="ja-JP" sz="1200" b="1" kern="1200" dirty="0" smtClean="0">
                <a:solidFill>
                  <a:schemeClr val="tx1"/>
                </a:solidFill>
                <a:effectLst/>
                <a:latin typeface="Arial" charset="0"/>
                <a:ea typeface="ＭＳ Ｐゴシック" pitchFamily="50" charset="-128"/>
                <a:cs typeface="+mn-cs"/>
              </a:rPr>
              <a:t>HipChat</a:t>
            </a:r>
            <a:r>
              <a:rPr kumimoji="1" lang="ja-JP" altLang="en-US" sz="1200" b="1" kern="1200" dirty="0" err="1"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Mattermost</a:t>
            </a:r>
            <a:r>
              <a:rPr kumimoji="1" lang="ja-JP" altLang="en-US" sz="1200" b="1" kern="1200" dirty="0" smtClean="0">
                <a:solidFill>
                  <a:schemeClr val="tx1"/>
                </a:solidFill>
                <a:effectLst/>
                <a:latin typeface="Arial" charset="0"/>
                <a:ea typeface="ＭＳ Ｐゴシック" pitchFamily="50" charset="-128"/>
                <a:cs typeface="+mn-cs"/>
              </a:rPr>
              <a:t>等の、新しい世代のチャットツールが注目を集めつつあります。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ja-JP" altLang="en-US" sz="1200" b="1" kern="1200" dirty="0" smtClean="0">
                <a:solidFill>
                  <a:schemeClr val="tx1"/>
                </a:solidFill>
                <a:effectLst/>
                <a:latin typeface="Arial" charset="0"/>
                <a:ea typeface="ＭＳ Ｐゴシック" pitchFamily="50" charset="-128"/>
                <a:cs typeface="+mn-cs"/>
              </a:rPr>
              <a:t>この世代のツールはいくつか種類がありますが、どれもそこまで大きな違いはない為、まとめて説明します。</a:t>
            </a:r>
          </a:p>
          <a:p>
            <a:endParaRPr kumimoji="1" lang="ja-JP" altLang="en-US" sz="1200" b="1"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なんかアイコンが並んでるかっこいい画像</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大体こんな感じという絵</a:t>
            </a:r>
          </a:p>
          <a:p>
            <a:r>
              <a:rPr kumimoji="1" lang="en-US" altLang="ja-JP" sz="1200" b="1" kern="1200" dirty="0" smtClean="0">
                <a:solidFill>
                  <a:schemeClr val="tx1"/>
                </a:solidFill>
                <a:effectLst/>
                <a:latin typeface="Arial" charset="0"/>
                <a:ea typeface="ＭＳ Ｐゴシック" pitchFamily="50" charset="-128"/>
                <a:cs typeface="+mn-cs"/>
              </a:rPr>
              <a:t>{STU</a:t>
            </a:r>
            <a:r>
              <a:rPr kumimoji="1" lang="ja-JP" altLang="en-US" sz="1200" b="1" kern="1200" dirty="0" smtClean="0">
                <a:solidFill>
                  <a:schemeClr val="tx1"/>
                </a:solidFill>
                <a:effectLst/>
                <a:latin typeface="Arial" charset="0"/>
                <a:ea typeface="ＭＳ Ｐゴシック" pitchFamily="50" charset="-128"/>
                <a:cs typeface="+mn-cs"/>
              </a:rPr>
              <a:t>またも</a:t>
            </a:r>
            <a:r>
              <a:rPr kumimoji="1" lang="ja-JP" altLang="en-US" sz="1200" b="1" kern="1200" dirty="0" err="1" smtClean="0">
                <a:solidFill>
                  <a:schemeClr val="tx1"/>
                </a:solidFill>
                <a:effectLst/>
                <a:latin typeface="Arial" charset="0"/>
                <a:ea typeface="ＭＳ Ｐゴシック" pitchFamily="50" charset="-128"/>
                <a:cs typeface="+mn-cs"/>
              </a:rPr>
              <a:t>すの</a:t>
            </a:r>
            <a:r>
              <a:rPr kumimoji="1" lang="ja-JP" altLang="en-US" sz="1200" b="1" kern="1200" dirty="0" smtClean="0">
                <a:solidFill>
                  <a:schemeClr val="tx1"/>
                </a:solidFill>
                <a:effectLst/>
                <a:latin typeface="Arial" charset="0"/>
                <a:ea typeface="ＭＳ Ｐゴシック" pitchFamily="50" charset="-128"/>
                <a:cs typeface="+mn-cs"/>
              </a:rPr>
              <a:t>スクリーンショット</a:t>
            </a:r>
            <a:r>
              <a:rPr kumimoji="1" lang="en-US" altLang="ja-JP" sz="1200" b="1" kern="1200" dirty="0" smtClean="0">
                <a:solidFill>
                  <a:schemeClr val="tx1"/>
                </a:solidFill>
                <a:effectLst/>
                <a:latin typeface="Arial" charset="0"/>
                <a:ea typeface="ＭＳ Ｐゴシック" pitchFamily="50" charset="-128"/>
                <a:cs typeface="+mn-cs"/>
              </a:rPr>
              <a:t>}</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トピックや用途に応じて自由にチャンネルを作れる</a:t>
            </a:r>
          </a:p>
          <a:p>
            <a:r>
              <a:rPr kumimoji="1" lang="ja-JP" altLang="en-US" sz="1200" b="1" kern="1200" dirty="0" smtClean="0">
                <a:solidFill>
                  <a:schemeClr val="tx1"/>
                </a:solidFill>
                <a:effectLst/>
                <a:latin typeface="Arial" charset="0"/>
                <a:ea typeface="ＭＳ Ｐゴシック" pitchFamily="50" charset="-128"/>
                <a:cs typeface="+mn-cs"/>
              </a:rPr>
              <a:t>* 色んなチャンネルで、色んな議論が交わされている</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1. </a:t>
            </a:r>
            <a:r>
              <a:rPr kumimoji="1" lang="ja-JP" altLang="en-US" sz="1200" b="1" kern="1200" dirty="0" smtClean="0">
                <a:solidFill>
                  <a:schemeClr val="tx1"/>
                </a:solidFill>
                <a:effectLst/>
                <a:latin typeface="Arial" charset="0"/>
                <a:ea typeface="ＭＳ Ｐゴシック" pitchFamily="50" charset="-128"/>
                <a:cs typeface="+mn-cs"/>
              </a:rPr>
              <a:t>非同期であること</a:t>
            </a:r>
          </a:p>
          <a:p>
            <a:r>
              <a:rPr kumimoji="1" lang="ja-JP" altLang="en-US" sz="1200" b="1" kern="1200" dirty="0" smtClean="0">
                <a:solidFill>
                  <a:schemeClr val="tx1"/>
                </a:solidFill>
                <a:effectLst/>
                <a:latin typeface="Arial" charset="0"/>
                <a:ea typeface="ＭＳ Ｐゴシック" pitchFamily="50" charset="-128"/>
                <a:cs typeface="+mn-cs"/>
              </a:rPr>
              <a:t>「非同期」なコミュニケーションを実現します。</a:t>
            </a:r>
          </a:p>
          <a:p>
            <a:r>
              <a:rPr kumimoji="1" lang="ja-JP" altLang="en-US" sz="1200" b="1" kern="1200" dirty="0" smtClean="0">
                <a:solidFill>
                  <a:schemeClr val="tx1"/>
                </a:solidFill>
                <a:effectLst/>
                <a:latin typeface="Arial" charset="0"/>
                <a:ea typeface="ＭＳ Ｐゴシック" pitchFamily="50" charset="-128"/>
                <a:cs typeface="+mn-cs"/>
              </a:rPr>
              <a:t>同期コミュニケーション（対面</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電話</a:t>
            </a:r>
            <a:r>
              <a:rPr kumimoji="1" lang="en-US" altLang="ja-JP" sz="1200" b="1" kern="1200" dirty="0" smtClean="0">
                <a:solidFill>
                  <a:schemeClr val="tx1"/>
                </a:solidFill>
                <a:effectLst/>
                <a:latin typeface="Arial" charset="0"/>
                <a:ea typeface="ＭＳ Ｐゴシック" pitchFamily="50" charset="-128"/>
                <a:cs typeface="+mn-cs"/>
              </a:rPr>
              <a:t>/Lync)</a:t>
            </a:r>
            <a:r>
              <a:rPr kumimoji="1" lang="ja-JP" altLang="en-US" sz="1200" b="1" kern="1200" dirty="0" smtClean="0">
                <a:solidFill>
                  <a:schemeClr val="tx1"/>
                </a:solidFill>
                <a:effectLst/>
                <a:latin typeface="Arial" charset="0"/>
                <a:ea typeface="ＭＳ Ｐゴシック" pitchFamily="50" charset="-128"/>
                <a:cs typeface="+mn-cs"/>
              </a:rPr>
              <a:t>は相手を束縛します。</a:t>
            </a:r>
          </a:p>
          <a:p>
            <a:r>
              <a:rPr kumimoji="1" lang="ja-JP" altLang="en-US" sz="1200" b="1" kern="1200" dirty="0" smtClean="0">
                <a:solidFill>
                  <a:schemeClr val="tx1"/>
                </a:solidFill>
                <a:effectLst/>
                <a:latin typeface="Arial" charset="0"/>
                <a:ea typeface="ＭＳ Ｐゴシック" pitchFamily="50" charset="-128"/>
                <a:cs typeface="+mn-cs"/>
              </a:rPr>
              <a:t>きちんとお互いが準備した状況で、活発なやり取りができるならば、良いこともありますが、あまり望めません。</a:t>
            </a:r>
          </a:p>
          <a:p>
            <a:r>
              <a:rPr kumimoji="1" lang="ja-JP" altLang="en-US" sz="1200" b="1" kern="1200" dirty="0" smtClean="0">
                <a:solidFill>
                  <a:schemeClr val="tx1"/>
                </a:solidFill>
                <a:effectLst/>
                <a:latin typeface="Arial" charset="0"/>
                <a:ea typeface="ＭＳ Ｐゴシック" pitchFamily="50" charset="-128"/>
                <a:cs typeface="+mn-cs"/>
              </a:rPr>
              <a:t>特に対面でのコミュニケーションは結果が微妙でもなにかやった感が生まれてしまい、変な達成感があったりするのが極めて危険です。</a:t>
            </a:r>
          </a:p>
          <a:p>
            <a:r>
              <a:rPr kumimoji="1" lang="ja-JP" altLang="en-US" sz="1200" b="1" kern="1200" dirty="0" smtClean="0">
                <a:solidFill>
                  <a:schemeClr val="tx1"/>
                </a:solidFill>
                <a:effectLst/>
                <a:latin typeface="Arial" charset="0"/>
                <a:ea typeface="ＭＳ Ｐゴシック" pitchFamily="50" charset="-128"/>
                <a:cs typeface="+mn-cs"/>
              </a:rPr>
              <a:t>「非同期」なコミュニケーションでは、テキストを「いつ」読んでもいいため、情報の受け手の都合のいいタイミングで受け取る事ができます。</a:t>
            </a:r>
          </a:p>
          <a:p>
            <a:r>
              <a:rPr kumimoji="1" lang="ja-JP" altLang="en-US" sz="1200" b="1" kern="1200" dirty="0" smtClean="0">
                <a:solidFill>
                  <a:schemeClr val="tx1"/>
                </a:solidFill>
                <a:effectLst/>
                <a:latin typeface="Arial" charset="0"/>
                <a:ea typeface="ＭＳ Ｐゴシック" pitchFamily="50" charset="-128"/>
                <a:cs typeface="+mn-cs"/>
              </a:rPr>
              <a:t>また、「いつ」書いてもいいため、情報の送り手の都合のいいタイミングで発信することができます。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2. </a:t>
            </a:r>
            <a:r>
              <a:rPr kumimoji="1" lang="ja-JP" altLang="en-US" sz="1200" b="1" kern="1200" dirty="0" smtClean="0">
                <a:solidFill>
                  <a:schemeClr val="tx1"/>
                </a:solidFill>
                <a:effectLst/>
                <a:latin typeface="Arial" charset="0"/>
                <a:ea typeface="ＭＳ Ｐゴシック" pitchFamily="50" charset="-128"/>
                <a:cs typeface="+mn-cs"/>
              </a:rPr>
              <a:t>オープンであること</a:t>
            </a:r>
          </a:p>
          <a:p>
            <a:r>
              <a:rPr kumimoji="1" lang="ja-JP" altLang="en-US" sz="1200" b="1" kern="1200" dirty="0" smtClean="0">
                <a:solidFill>
                  <a:schemeClr val="tx1"/>
                </a:solidFill>
                <a:effectLst/>
                <a:latin typeface="Arial" charset="0"/>
                <a:ea typeface="ＭＳ Ｐゴシック" pitchFamily="50" charset="-128"/>
                <a:cs typeface="+mn-cs"/>
              </a:rPr>
              <a:t>「オープン」なコミュニケーションを実現します。</a:t>
            </a:r>
          </a:p>
          <a:p>
            <a:r>
              <a:rPr kumimoji="1" lang="ja-JP" altLang="en-US" sz="1200" b="1" kern="1200" dirty="0" smtClean="0">
                <a:solidFill>
                  <a:schemeClr val="tx1"/>
                </a:solidFill>
                <a:effectLst/>
                <a:latin typeface="Arial" charset="0"/>
                <a:ea typeface="ＭＳ Ｐゴシック" pitchFamily="50" charset="-128"/>
                <a:cs typeface="+mn-cs"/>
              </a:rPr>
              <a:t>メールや</a:t>
            </a:r>
            <a:r>
              <a:rPr kumimoji="1" lang="en-US" altLang="ja-JP" sz="1200" b="1" kern="1200" dirty="0" smtClean="0">
                <a:solidFill>
                  <a:schemeClr val="tx1"/>
                </a:solidFill>
                <a:effectLst/>
                <a:latin typeface="Arial" charset="0"/>
                <a:ea typeface="ＭＳ Ｐゴシック" pitchFamily="50" charset="-128"/>
                <a:cs typeface="+mn-cs"/>
              </a:rPr>
              <a:t>Lync</a:t>
            </a:r>
            <a:r>
              <a:rPr kumimoji="1" lang="ja-JP" altLang="en-US" sz="1200" b="1" kern="1200" dirty="0" smtClean="0">
                <a:solidFill>
                  <a:schemeClr val="tx1"/>
                </a:solidFill>
                <a:effectLst/>
                <a:latin typeface="Arial" charset="0"/>
                <a:ea typeface="ＭＳ Ｐゴシック" pitchFamily="50" charset="-128"/>
                <a:cs typeface="+mn-cs"/>
              </a:rPr>
              <a:t>等のコミュニケーションでは、内容を見れる人が限られてきます。</a:t>
            </a:r>
          </a:p>
          <a:p>
            <a:r>
              <a:rPr kumimoji="1" lang="ja-JP" altLang="en-US" sz="1200" b="1" kern="1200" dirty="0" smtClean="0">
                <a:solidFill>
                  <a:schemeClr val="tx1"/>
                </a:solidFill>
                <a:effectLst/>
                <a:latin typeface="Arial" charset="0"/>
                <a:ea typeface="ＭＳ Ｐゴシック" pitchFamily="50" charset="-128"/>
                <a:cs typeface="+mn-cs"/>
              </a:rPr>
              <a:t>オープンにする、というよりも「その会話クローズドにする意味あるの？」くらい</a:t>
            </a:r>
            <a:r>
              <a:rPr kumimoji="1" lang="ja-JP" altLang="en-US" sz="1200" b="1" kern="1200" dirty="0" err="1" smtClean="0">
                <a:solidFill>
                  <a:schemeClr val="tx1"/>
                </a:solidFill>
                <a:effectLst/>
                <a:latin typeface="Arial" charset="0"/>
                <a:ea typeface="ＭＳ Ｐゴシック" pitchFamily="50" charset="-128"/>
                <a:cs typeface="+mn-cs"/>
              </a:rPr>
              <a:t>な</a:t>
            </a:r>
            <a:r>
              <a:rPr kumimoji="1" lang="ja-JP" altLang="en-US" sz="1200" b="1" kern="1200" dirty="0" smtClean="0">
                <a:solidFill>
                  <a:schemeClr val="tx1"/>
                </a:solidFill>
                <a:effectLst/>
                <a:latin typeface="Arial" charset="0"/>
                <a:ea typeface="ＭＳ Ｐゴシック" pitchFamily="50" charset="-128"/>
                <a:cs typeface="+mn-cs"/>
              </a:rPr>
              <a:t>感覚です。</a:t>
            </a:r>
          </a:p>
          <a:p>
            <a:r>
              <a:rPr kumimoji="1" lang="ja-JP" altLang="en-US" sz="1200" b="1" kern="1200" dirty="0" smtClean="0">
                <a:solidFill>
                  <a:schemeClr val="tx1"/>
                </a:solidFill>
                <a:effectLst/>
                <a:latin typeface="Arial" charset="0"/>
                <a:ea typeface="ＭＳ Ｐゴシック" pitchFamily="50" charset="-128"/>
                <a:cs typeface="+mn-cs"/>
              </a:rPr>
              <a:t>そもそも会社の仕事として、クローズドにすべきことが少ない。ごく一部の人事情報とか個人情報、またヘイトや呪いでもない限り、オープンにして良いはずです。</a:t>
            </a:r>
          </a:p>
          <a:p>
            <a:r>
              <a:rPr kumimoji="1" lang="ja-JP" altLang="en-US" sz="1200" b="1" kern="1200" dirty="0" smtClean="0">
                <a:solidFill>
                  <a:schemeClr val="tx1"/>
                </a:solidFill>
                <a:effectLst/>
                <a:latin typeface="Arial" charset="0"/>
                <a:ea typeface="ＭＳ Ｐゴシック" pitchFamily="50" charset="-128"/>
                <a:cs typeface="+mn-cs"/>
              </a:rPr>
              <a:t>情報をムダにクローズドにすることは個人</a:t>
            </a:r>
            <a:r>
              <a:rPr kumimoji="1" lang="en-US" altLang="ja-JP" sz="1200" b="1" kern="1200" dirty="0" smtClean="0">
                <a:solidFill>
                  <a:schemeClr val="tx1"/>
                </a:solidFill>
                <a:effectLst/>
                <a:latin typeface="Arial" charset="0"/>
                <a:ea typeface="ＭＳ Ｐゴシック" pitchFamily="50" charset="-128"/>
                <a:cs typeface="+mn-cs"/>
              </a:rPr>
              <a:t>PC</a:t>
            </a:r>
            <a:r>
              <a:rPr kumimoji="1" lang="ja-JP" altLang="en-US" sz="1200" b="1" kern="1200" dirty="0" smtClean="0">
                <a:solidFill>
                  <a:schemeClr val="tx1"/>
                </a:solidFill>
                <a:effectLst/>
                <a:latin typeface="Arial" charset="0"/>
                <a:ea typeface="ＭＳ Ｐゴシック" pitchFamily="50" charset="-128"/>
                <a:cs typeface="+mn-cs"/>
              </a:rPr>
              <a:t>に情報抱え込んで困る奴がいるのと同じです。</a:t>
            </a:r>
          </a:p>
          <a:p>
            <a:r>
              <a:rPr kumimoji="1" lang="ja-JP" altLang="en-US" sz="1200" b="1" kern="1200" dirty="0" smtClean="0">
                <a:solidFill>
                  <a:schemeClr val="tx1"/>
                </a:solidFill>
                <a:effectLst/>
                <a:latin typeface="Arial" charset="0"/>
                <a:ea typeface="ＭＳ Ｐゴシック" pitchFamily="50" charset="-128"/>
                <a:cs typeface="+mn-cs"/>
              </a:rPr>
              <a:t>また、</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つ上の「非同期であること」と重なりあうと効果を増します。</a:t>
            </a:r>
          </a:p>
          <a:p>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で会話しておくと、非同期で閲覧が可能であるため「オープン」の範囲が想定より大きい感覚になります。</a:t>
            </a:r>
          </a:p>
          <a:p>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人に説明するとか、時間がもったいないです。</a:t>
            </a:r>
          </a:p>
          <a:p>
            <a:r>
              <a:rPr kumimoji="1" lang="ja-JP" altLang="en-US" sz="1200" b="1" kern="1200" dirty="0" smtClean="0">
                <a:solidFill>
                  <a:schemeClr val="tx1"/>
                </a:solidFill>
                <a:effectLst/>
                <a:latin typeface="Arial" charset="0"/>
                <a:ea typeface="ＭＳ Ｐゴシック" pitchFamily="50" charset="-128"/>
                <a:cs typeface="+mn-cs"/>
              </a:rPr>
              <a:t>誰でもいつでも見れる状況にしておけばいいのです。これは、やってみるとわかりますが、「</a:t>
            </a:r>
            <a:r>
              <a:rPr kumimoji="1" lang="en-US" altLang="ja-JP" sz="1200" b="1" kern="1200" dirty="0" smtClean="0">
                <a:solidFill>
                  <a:schemeClr val="tx1"/>
                </a:solidFill>
                <a:effectLst/>
                <a:latin typeface="Arial" charset="0"/>
                <a:ea typeface="ＭＳ Ｐゴシック" pitchFamily="50" charset="-128"/>
                <a:cs typeface="+mn-cs"/>
              </a:rPr>
              <a:t>1:1</a:t>
            </a:r>
            <a:r>
              <a:rPr kumimoji="1" lang="ja-JP" altLang="en-US" sz="1200" b="1" kern="1200" dirty="0" smtClean="0">
                <a:solidFill>
                  <a:schemeClr val="tx1"/>
                </a:solidFill>
                <a:effectLst/>
                <a:latin typeface="Arial" charset="0"/>
                <a:ea typeface="ＭＳ Ｐゴシック" pitchFamily="50" charset="-128"/>
                <a:cs typeface="+mn-cs"/>
              </a:rPr>
              <a:t>で会話するのがもったいない、</a:t>
            </a:r>
            <a:r>
              <a:rPr kumimoji="1" lang="en-US" altLang="ja-JP" sz="1200" b="1" kern="1200" dirty="0" smtClean="0">
                <a:solidFill>
                  <a:schemeClr val="tx1"/>
                </a:solidFill>
                <a:effectLst/>
                <a:latin typeface="Arial" charset="0"/>
                <a:ea typeface="ＭＳ Ｐゴシック" pitchFamily="50" charset="-128"/>
                <a:cs typeface="+mn-cs"/>
              </a:rPr>
              <a:t>chat</a:t>
            </a:r>
            <a:r>
              <a:rPr kumimoji="1" lang="ja-JP" altLang="en-US" sz="1200" b="1" kern="1200" dirty="0" smtClean="0">
                <a:solidFill>
                  <a:schemeClr val="tx1"/>
                </a:solidFill>
                <a:effectLst/>
                <a:latin typeface="Arial" charset="0"/>
                <a:ea typeface="ＭＳ Ｐゴシック" pitchFamily="50" charset="-128"/>
                <a:cs typeface="+mn-cs"/>
              </a:rPr>
              <a:t>でやっとこ」と成長していきます。</a:t>
            </a:r>
          </a:p>
          <a:p>
            <a:r>
              <a:rPr kumimoji="1" lang="ja-JP" altLang="en-US" sz="1200" b="1" kern="1200" dirty="0" smtClean="0">
                <a:solidFill>
                  <a:schemeClr val="tx1"/>
                </a:solidFill>
                <a:effectLst/>
                <a:latin typeface="Arial" charset="0"/>
                <a:ea typeface="ＭＳ Ｐゴシック" pitchFamily="50" charset="-128"/>
                <a:cs typeface="+mn-cs"/>
              </a:rPr>
              <a:t>そして、オープンである事の最大の利点は、</a:t>
            </a: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「感情を共有できる」</a:t>
            </a:r>
          </a:p>
          <a:p>
            <a:r>
              <a:rPr kumimoji="1" lang="ja-JP" altLang="en-US" sz="1200" b="1" kern="1200" dirty="0" smtClean="0">
                <a:solidFill>
                  <a:schemeClr val="tx1"/>
                </a:solidFill>
                <a:effectLst/>
                <a:latin typeface="Arial" charset="0"/>
                <a:ea typeface="ＭＳ Ｐゴシック" pitchFamily="50" charset="-128"/>
                <a:cs typeface="+mn-cs"/>
              </a:rPr>
              <a:t>という点につきます。</a:t>
            </a:r>
          </a:p>
          <a:p>
            <a:r>
              <a:rPr kumimoji="1" lang="ja-JP" altLang="en-US" sz="1200" b="1" kern="1200" dirty="0" smtClean="0">
                <a:solidFill>
                  <a:schemeClr val="tx1"/>
                </a:solidFill>
                <a:effectLst/>
                <a:latin typeface="Arial" charset="0"/>
                <a:ea typeface="ＭＳ Ｐゴシック" pitchFamily="50" charset="-128"/>
                <a:cs typeface="+mn-cs"/>
              </a:rPr>
              <a:t>皆が「どういう思いで」仕事をしているのかを見える化</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共有する事ができます。</a:t>
            </a:r>
          </a:p>
          <a:p>
            <a:r>
              <a:rPr kumimoji="1" lang="ja-JP" altLang="en-US" sz="1200" b="1" kern="1200" dirty="0" smtClean="0">
                <a:solidFill>
                  <a:schemeClr val="tx1"/>
                </a:solidFill>
                <a:effectLst/>
                <a:latin typeface="Arial" charset="0"/>
                <a:ea typeface="ＭＳ Ｐゴシック" pitchFamily="50" charset="-128"/>
                <a:cs typeface="+mn-cs"/>
              </a:rPr>
              <a:t>これにより、チーム内</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間でより深いレベルでのコンテキストの共有をする事ができ、特に連携して行う仕事の円滑化や、質の向上が見込めます。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フリーフォーム 3"/>
          <p:cNvSpPr/>
          <p:nvPr userDrawn="1"/>
        </p:nvSpPr>
        <p:spPr bwMode="gray">
          <a:xfrm>
            <a:off x="9525" y="3791489"/>
            <a:ext cx="9867899" cy="1975155"/>
          </a:xfrm>
          <a:custGeom>
            <a:avLst/>
            <a:gdLst>
              <a:gd name="connsiteX0" fmla="*/ 0 w 9925050"/>
              <a:gd name="connsiteY0" fmla="*/ 1352011 h 1975155"/>
              <a:gd name="connsiteX1" fmla="*/ 2409825 w 9925050"/>
              <a:gd name="connsiteY1" fmla="*/ 1971136 h 1975155"/>
              <a:gd name="connsiteX2" fmla="*/ 4972050 w 9925050"/>
              <a:gd name="connsiteY2" fmla="*/ 1085311 h 1975155"/>
              <a:gd name="connsiteX3" fmla="*/ 7315200 w 9925050"/>
              <a:gd name="connsiteY3" fmla="*/ 104236 h 1975155"/>
              <a:gd name="connsiteX4" fmla="*/ 9925050 w 9925050"/>
              <a:gd name="connsiteY4" fmla="*/ 75661 h 197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5050" h="1975155">
                <a:moveTo>
                  <a:pt x="0" y="1352011"/>
                </a:moveTo>
                <a:cubicBezTo>
                  <a:pt x="790575" y="1683798"/>
                  <a:pt x="1581150" y="2015586"/>
                  <a:pt x="2409825" y="1971136"/>
                </a:cubicBezTo>
                <a:cubicBezTo>
                  <a:pt x="3238500" y="1926686"/>
                  <a:pt x="4154488" y="1396461"/>
                  <a:pt x="4972050" y="1085311"/>
                </a:cubicBezTo>
                <a:cubicBezTo>
                  <a:pt x="5789613" y="774161"/>
                  <a:pt x="6489700" y="272511"/>
                  <a:pt x="7315200" y="104236"/>
                </a:cubicBezTo>
                <a:cubicBezTo>
                  <a:pt x="8140700" y="-64039"/>
                  <a:pt x="9032875" y="5811"/>
                  <a:pt x="9925050" y="75661"/>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2" name="フリーフォーム 11"/>
          <p:cNvSpPr/>
          <p:nvPr userDrawn="1"/>
        </p:nvSpPr>
        <p:spPr bwMode="gray">
          <a:xfrm>
            <a:off x="9523" y="4171950"/>
            <a:ext cx="9867902" cy="1171575"/>
          </a:xfrm>
          <a:custGeom>
            <a:avLst/>
            <a:gdLst>
              <a:gd name="connsiteX0" fmla="*/ 0 w 9877425"/>
              <a:gd name="connsiteY0" fmla="*/ 0 h 1396845"/>
              <a:gd name="connsiteX1" fmla="*/ 4648200 w 9877425"/>
              <a:gd name="connsiteY1" fmla="*/ 1352550 h 1396845"/>
              <a:gd name="connsiteX2" fmla="*/ 7172325 w 9877425"/>
              <a:gd name="connsiteY2" fmla="*/ 971550 h 1396845"/>
              <a:gd name="connsiteX3" fmla="*/ 9877425 w 9877425"/>
              <a:gd name="connsiteY3" fmla="*/ 0 h 1396845"/>
            </a:gdLst>
            <a:ahLst/>
            <a:cxnLst>
              <a:cxn ang="0">
                <a:pos x="connsiteX0" y="connsiteY0"/>
              </a:cxn>
              <a:cxn ang="0">
                <a:pos x="connsiteX1" y="connsiteY1"/>
              </a:cxn>
              <a:cxn ang="0">
                <a:pos x="connsiteX2" y="connsiteY2"/>
              </a:cxn>
              <a:cxn ang="0">
                <a:pos x="connsiteX3" y="connsiteY3"/>
              </a:cxn>
            </a:cxnLst>
            <a:rect l="l" t="t" r="r" b="b"/>
            <a:pathLst>
              <a:path w="9877425" h="1396845">
                <a:moveTo>
                  <a:pt x="0" y="0"/>
                </a:moveTo>
                <a:cubicBezTo>
                  <a:pt x="1726406" y="595312"/>
                  <a:pt x="3452813" y="1190625"/>
                  <a:pt x="4648200" y="1352550"/>
                </a:cubicBezTo>
                <a:cubicBezTo>
                  <a:pt x="5843588" y="1514475"/>
                  <a:pt x="6300788" y="1196975"/>
                  <a:pt x="7172325" y="971550"/>
                </a:cubicBezTo>
                <a:cubicBezTo>
                  <a:pt x="8043863" y="746125"/>
                  <a:pt x="8960644" y="373062"/>
                  <a:pt x="9877425" y="0"/>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3" name="フリーフォーム 12"/>
          <p:cNvSpPr/>
          <p:nvPr userDrawn="1"/>
        </p:nvSpPr>
        <p:spPr bwMode="gray">
          <a:xfrm>
            <a:off x="9526" y="3286125"/>
            <a:ext cx="9867900" cy="2480520"/>
          </a:xfrm>
          <a:custGeom>
            <a:avLst/>
            <a:gdLst>
              <a:gd name="connsiteX0" fmla="*/ 0 w 9906000"/>
              <a:gd name="connsiteY0" fmla="*/ 0 h 3144958"/>
              <a:gd name="connsiteX1" fmla="*/ 7134225 w 9906000"/>
              <a:gd name="connsiteY1" fmla="*/ 3009900 h 3144958"/>
              <a:gd name="connsiteX2" fmla="*/ 9906000 w 9906000"/>
              <a:gd name="connsiteY2" fmla="*/ 2343150 h 3144958"/>
              <a:gd name="connsiteX0" fmla="*/ 0 w 9906000"/>
              <a:gd name="connsiteY0" fmla="*/ 0 h 3060895"/>
              <a:gd name="connsiteX1" fmla="*/ 7134225 w 9906000"/>
              <a:gd name="connsiteY1" fmla="*/ 3009900 h 3060895"/>
              <a:gd name="connsiteX2" fmla="*/ 9906000 w 9906000"/>
              <a:gd name="connsiteY2" fmla="*/ 2343150 h 3060895"/>
              <a:gd name="connsiteX0" fmla="*/ 0 w 9896475"/>
              <a:gd name="connsiteY0" fmla="*/ 0 h 3339839"/>
              <a:gd name="connsiteX1" fmla="*/ 7134225 w 9896475"/>
              <a:gd name="connsiteY1" fmla="*/ 3009900 h 3339839"/>
              <a:gd name="connsiteX2" fmla="*/ 9896475 w 9896475"/>
              <a:gd name="connsiteY2" fmla="*/ 2905125 h 3339839"/>
              <a:gd name="connsiteX0" fmla="*/ 0 w 9896475"/>
              <a:gd name="connsiteY0" fmla="*/ 0 h 3276845"/>
              <a:gd name="connsiteX1" fmla="*/ 7134225 w 9896475"/>
              <a:gd name="connsiteY1" fmla="*/ 3009900 h 3276845"/>
              <a:gd name="connsiteX2" fmla="*/ 9896475 w 9896475"/>
              <a:gd name="connsiteY2" fmla="*/ 2905125 h 3276845"/>
            </a:gdLst>
            <a:ahLst/>
            <a:cxnLst>
              <a:cxn ang="0">
                <a:pos x="connsiteX0" y="connsiteY0"/>
              </a:cxn>
              <a:cxn ang="0">
                <a:pos x="connsiteX1" y="connsiteY1"/>
              </a:cxn>
              <a:cxn ang="0">
                <a:pos x="connsiteX2" y="connsiteY2"/>
              </a:cxn>
            </a:cxnLst>
            <a:rect l="l" t="t" r="r" b="b"/>
            <a:pathLst>
              <a:path w="9896475" h="3276845">
                <a:moveTo>
                  <a:pt x="0" y="0"/>
                </a:moveTo>
                <a:cubicBezTo>
                  <a:pt x="2741612" y="1309687"/>
                  <a:pt x="5484813" y="2525713"/>
                  <a:pt x="7134225" y="3009900"/>
                </a:cubicBezTo>
                <a:cubicBezTo>
                  <a:pt x="8783638" y="3494088"/>
                  <a:pt x="9193212" y="3233737"/>
                  <a:pt x="9896475" y="2905125"/>
                </a:cubicBezTo>
              </a:path>
            </a:pathLst>
          </a:custGeom>
          <a:noFill/>
          <a:ln w="381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4" name="フリーフォーム 13"/>
          <p:cNvSpPr/>
          <p:nvPr userDrawn="1"/>
        </p:nvSpPr>
        <p:spPr bwMode="gray">
          <a:xfrm>
            <a:off x="52129" y="3476625"/>
            <a:ext cx="9825295" cy="2385890"/>
          </a:xfrm>
          <a:custGeom>
            <a:avLst/>
            <a:gdLst>
              <a:gd name="connsiteX0" fmla="*/ 0 w 9877425"/>
              <a:gd name="connsiteY0" fmla="*/ 0 h 2501555"/>
              <a:gd name="connsiteX1" fmla="*/ 4048125 w 9877425"/>
              <a:gd name="connsiteY1" fmla="*/ 2333625 h 2501555"/>
              <a:gd name="connsiteX2" fmla="*/ 6600825 w 9877425"/>
              <a:gd name="connsiteY2" fmla="*/ 2238375 h 2501555"/>
              <a:gd name="connsiteX3" fmla="*/ 8334375 w 9877425"/>
              <a:gd name="connsiteY3" fmla="*/ 1609725 h 2501555"/>
              <a:gd name="connsiteX4" fmla="*/ 9877425 w 9877425"/>
              <a:gd name="connsiteY4" fmla="*/ 1447800 h 2501555"/>
              <a:gd name="connsiteX0" fmla="*/ 0 w 9877425"/>
              <a:gd name="connsiteY0" fmla="*/ 0 h 2385890"/>
              <a:gd name="connsiteX1" fmla="*/ 4048125 w 9877425"/>
              <a:gd name="connsiteY1" fmla="*/ 2333625 h 2385890"/>
              <a:gd name="connsiteX2" fmla="*/ 8334375 w 9877425"/>
              <a:gd name="connsiteY2" fmla="*/ 1609725 h 2385890"/>
              <a:gd name="connsiteX3" fmla="*/ 9877425 w 9877425"/>
              <a:gd name="connsiteY3" fmla="*/ 1447800 h 2385890"/>
            </a:gdLst>
            <a:ahLst/>
            <a:cxnLst>
              <a:cxn ang="0">
                <a:pos x="connsiteX0" y="connsiteY0"/>
              </a:cxn>
              <a:cxn ang="0">
                <a:pos x="connsiteX1" y="connsiteY1"/>
              </a:cxn>
              <a:cxn ang="0">
                <a:pos x="connsiteX2" y="connsiteY2"/>
              </a:cxn>
              <a:cxn ang="0">
                <a:pos x="connsiteX3" y="connsiteY3"/>
              </a:cxn>
            </a:cxnLst>
            <a:rect l="l" t="t" r="r" b="b"/>
            <a:pathLst>
              <a:path w="9877425" h="2385890">
                <a:moveTo>
                  <a:pt x="0" y="0"/>
                </a:moveTo>
                <a:cubicBezTo>
                  <a:pt x="1473993" y="980281"/>
                  <a:pt x="2659063" y="2065338"/>
                  <a:pt x="4048125" y="2333625"/>
                </a:cubicBezTo>
                <a:cubicBezTo>
                  <a:pt x="5437187" y="2601912"/>
                  <a:pt x="7362825" y="1757362"/>
                  <a:pt x="8334375" y="1609725"/>
                </a:cubicBezTo>
                <a:cubicBezTo>
                  <a:pt x="8880475" y="1477962"/>
                  <a:pt x="9378950" y="1462881"/>
                  <a:pt x="9877425" y="1447800"/>
                </a:cubicBezTo>
              </a:path>
            </a:pathLst>
          </a:custGeom>
          <a:noFill/>
          <a:ln w="762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2" name="タイトル 1"/>
          <p:cNvSpPr>
            <a:spLocks noGrp="1"/>
          </p:cNvSpPr>
          <p:nvPr>
            <p:ph type="title" hasCustomPrompt="1"/>
          </p:nvPr>
        </p:nvSpPr>
        <p:spPr>
          <a:xfrm>
            <a:off x="113785" y="4236915"/>
            <a:ext cx="9613897" cy="393700"/>
          </a:xfrm>
        </p:spPr>
        <p:txBody>
          <a:bodyPr/>
          <a:lstStyle>
            <a:lvl1pPr>
              <a:defRPr sz="4000">
                <a:latin typeface="Fujitsu Sans" panose="020B0404060202020204" pitchFamily="34" charset="0"/>
              </a:defRPr>
            </a:lvl1pPr>
          </a:lstStyle>
          <a:p>
            <a:r>
              <a:rPr kumimoji="1" lang="en-US" altLang="ja-JP" dirty="0"/>
              <a:t>Slide Title</a:t>
            </a:r>
            <a:endParaRPr kumimoji="1" lang="ja-JP" altLang="en-US" dirty="0"/>
          </a:p>
        </p:txBody>
      </p:sp>
      <p:sp>
        <p:nvSpPr>
          <p:cNvPr id="17" name="テキスト プレースホルダー 16"/>
          <p:cNvSpPr>
            <a:spLocks noGrp="1"/>
          </p:cNvSpPr>
          <p:nvPr>
            <p:ph type="body" sz="quarter" idx="10" hasCustomPrompt="1"/>
          </p:nvPr>
        </p:nvSpPr>
        <p:spPr>
          <a:xfrm>
            <a:off x="113786" y="4809550"/>
            <a:ext cx="5296414" cy="12719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buNone/>
              <a:defRPr lang="ja-JP" altLang="en-US"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Slide Sub Title</a:t>
            </a:r>
            <a:endParaRPr kumimoji="1" lang="ja-JP" altLang="en-US" dirty="0"/>
          </a:p>
        </p:txBody>
      </p:sp>
      <p:sp>
        <p:nvSpPr>
          <p:cNvPr id="18" name="テキスト プレースホルダー 16"/>
          <p:cNvSpPr>
            <a:spLocks noGrp="1"/>
          </p:cNvSpPr>
          <p:nvPr>
            <p:ph type="body" sz="quarter" idx="11" hasCustomPrompt="1"/>
          </p:nvPr>
        </p:nvSpPr>
        <p:spPr>
          <a:xfrm>
            <a:off x="7048500" y="5124450"/>
            <a:ext cx="2679182" cy="9570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lgn="r">
              <a:lnSpc>
                <a:spcPct val="100000"/>
              </a:lnSpc>
              <a:buNone/>
              <a:defRPr lang="ja-JP" altLang="en-US" sz="2400"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Organization</a:t>
            </a:r>
          </a:p>
        </p:txBody>
      </p:sp>
    </p:spTree>
    <p:extLst>
      <p:ext uri="{BB962C8B-B14F-4D97-AF65-F5344CB8AC3E}">
        <p14:creationId xmlns:p14="http://schemas.microsoft.com/office/powerpoint/2010/main" val="355080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4" name="正方形/長方形 3"/>
          <p:cNvSpPr/>
          <p:nvPr userDrawn="1"/>
        </p:nvSpPr>
        <p:spPr bwMode="gray">
          <a:xfrm>
            <a:off x="-9525" y="0"/>
            <a:ext cx="4962525" cy="6858000"/>
          </a:xfrm>
          <a:prstGeom prst="rect">
            <a:avLst/>
          </a:prstGeom>
          <a:gradFill>
            <a:gsLst>
              <a:gs pos="0">
                <a:srgbClr val="FF0D0D"/>
              </a:gs>
              <a:gs pos="33000">
                <a:srgbClr val="DE0000"/>
              </a:gs>
              <a:gs pos="100000">
                <a:srgbClr val="C00000"/>
              </a:gs>
            </a:gsLst>
            <a:lin ang="0" scaled="0"/>
          </a:gra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5" name="四角形吹き出し 4"/>
          <p:cNvSpPr/>
          <p:nvPr userDrawn="1"/>
        </p:nvSpPr>
        <p:spPr bwMode="gray">
          <a:xfrm>
            <a:off x="4953000" y="-1"/>
            <a:ext cx="4953000" cy="6858000"/>
          </a:xfrm>
          <a:prstGeom prst="wedgeRectCallout">
            <a:avLst>
              <a:gd name="adj1" fmla="val -38718"/>
              <a:gd name="adj2" fmla="val -903"/>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6" name="フローチャート: 抜出し 5"/>
          <p:cNvSpPr/>
          <p:nvPr userDrawn="1"/>
        </p:nvSpPr>
        <p:spPr bwMode="gray">
          <a:xfrm rot="16200000">
            <a:off x="3869532" y="3124199"/>
            <a:ext cx="1557337" cy="609601"/>
          </a:xfrm>
          <a:prstGeom prst="flowChartExtra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endParaRPr lang="ja-JP" altLang="en-US" sz="1600" b="1" kern="0" dirty="0">
              <a:latin typeface="Meiryo UI" panose="020B0604030504040204" pitchFamily="50" charset="-128"/>
              <a:ea typeface="Meiryo UI" panose="020B0604030504040204" pitchFamily="50" charset="-128"/>
            </a:endParaRPr>
          </a:p>
        </p:txBody>
      </p:sp>
      <p:sp>
        <p:nvSpPr>
          <p:cNvPr id="8" name="テキスト プレースホルダー 7"/>
          <p:cNvSpPr>
            <a:spLocks noGrp="1"/>
          </p:cNvSpPr>
          <p:nvPr>
            <p:ph type="body" sz="quarter" idx="10" hasCustomPrompt="1"/>
          </p:nvPr>
        </p:nvSpPr>
        <p:spPr>
          <a:xfrm>
            <a:off x="190500" y="2847974"/>
            <a:ext cx="4676775" cy="1536699"/>
          </a:xfrm>
        </p:spPr>
        <p:txBody>
          <a:bodyPr/>
          <a:lstStyle>
            <a:lvl1pPr marL="0" indent="0">
              <a:buNone/>
              <a:defRPr sz="4800" b="0">
                <a:solidFill>
                  <a:schemeClr val="bg1"/>
                </a:solidFill>
                <a:latin typeface="Fujitsu Sans" panose="020B0404060202020204" pitchFamily="34" charset="0"/>
              </a:defRPr>
            </a:lvl1pPr>
          </a:lstStyle>
          <a:p>
            <a:pPr lvl="0"/>
            <a:r>
              <a:rPr kumimoji="1" lang="en-US" altLang="ja-JP" dirty="0"/>
              <a:t>Title</a:t>
            </a:r>
            <a:endParaRPr kumimoji="1" lang="ja-JP" altLang="en-US" dirty="0"/>
          </a:p>
        </p:txBody>
      </p:sp>
      <p:sp>
        <p:nvSpPr>
          <p:cNvPr id="9" name="正方形/長方形 8"/>
          <p:cNvSpPr/>
          <p:nvPr userDrawn="1"/>
        </p:nvSpPr>
        <p:spPr bwMode="gray">
          <a:xfrm>
            <a:off x="7343775" y="203200"/>
            <a:ext cx="2390775" cy="1381125"/>
          </a:xfrm>
          <a:prstGeom prst="rect">
            <a:avLst/>
          </a:prstGeom>
          <a:solidFill>
            <a:srgbClr val="FF0D0D"/>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12" name="フリーフォーム 11"/>
          <p:cNvSpPr/>
          <p:nvPr userDrawn="1"/>
        </p:nvSpPr>
        <p:spPr bwMode="gray">
          <a:xfrm>
            <a:off x="7343775" y="203200"/>
            <a:ext cx="2390777" cy="1381629"/>
          </a:xfrm>
          <a:custGeom>
            <a:avLst/>
            <a:gdLst>
              <a:gd name="connsiteX0" fmla="*/ 0 w 1457325"/>
              <a:gd name="connsiteY0" fmla="*/ 0 h 1485900"/>
              <a:gd name="connsiteX1" fmla="*/ 0 w 1457325"/>
              <a:gd name="connsiteY1" fmla="*/ 1485900 h 1485900"/>
              <a:gd name="connsiteX2" fmla="*/ 1457325 w 1457325"/>
              <a:gd name="connsiteY2" fmla="*/ 28575 h 1485900"/>
              <a:gd name="connsiteX0" fmla="*/ 0 w 1457325"/>
              <a:gd name="connsiteY0" fmla="*/ 0 h 1485900"/>
              <a:gd name="connsiteX1" fmla="*/ 0 w 1457325"/>
              <a:gd name="connsiteY1" fmla="*/ 1485900 h 1485900"/>
              <a:gd name="connsiteX2" fmla="*/ 1457325 w 1457325"/>
              <a:gd name="connsiteY2" fmla="*/ 28575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763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582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2020 h 1485900"/>
              <a:gd name="connsiteX3" fmla="*/ 0 w 1457325"/>
              <a:gd name="connsiteY3" fmla="*/ 0 h 1485900"/>
              <a:gd name="connsiteX0" fmla="*/ 0 w 1457325"/>
              <a:gd name="connsiteY0" fmla="*/ 542 h 1486442"/>
              <a:gd name="connsiteX1" fmla="*/ 0 w 1457325"/>
              <a:gd name="connsiteY1" fmla="*/ 1486442 h 1486442"/>
              <a:gd name="connsiteX2" fmla="*/ 1457325 w 1457325"/>
              <a:gd name="connsiteY2" fmla="*/ 0 h 1486442"/>
              <a:gd name="connsiteX3" fmla="*/ 0 w 1457325"/>
              <a:gd name="connsiteY3" fmla="*/ 542 h 1486442"/>
            </a:gdLst>
            <a:ahLst/>
            <a:cxnLst>
              <a:cxn ang="0">
                <a:pos x="connsiteX0" y="connsiteY0"/>
              </a:cxn>
              <a:cxn ang="0">
                <a:pos x="connsiteX1" y="connsiteY1"/>
              </a:cxn>
              <a:cxn ang="0">
                <a:pos x="connsiteX2" y="connsiteY2"/>
              </a:cxn>
              <a:cxn ang="0">
                <a:pos x="connsiteX3" y="connsiteY3"/>
              </a:cxn>
            </a:cxnLst>
            <a:rect l="l" t="t" r="r" b="b"/>
            <a:pathLst>
              <a:path w="1457325" h="1486442">
                <a:moveTo>
                  <a:pt x="0" y="542"/>
                </a:moveTo>
                <a:lnTo>
                  <a:pt x="0" y="1486442"/>
                </a:lnTo>
                <a:lnTo>
                  <a:pt x="1457325" y="0"/>
                </a:lnTo>
                <a:lnTo>
                  <a:pt x="0" y="542"/>
                </a:lnTo>
                <a:close/>
              </a:path>
            </a:pathLst>
          </a:custGeom>
          <a:solidFill>
            <a:srgbClr val="FF4343"/>
          </a:solidFill>
          <a:ln w="9525" cap="flat" cmpd="sng" algn="ctr">
            <a:noFill/>
            <a:prstDash val="solid"/>
            <a:round/>
            <a:headEnd type="none" w="med" len="med"/>
            <a:tailEnd type="none" w="med" len="med"/>
          </a:ln>
          <a:effectLst/>
          <a:extLst/>
        </p:spPr>
        <p:txBody>
          <a:bodyPr rtlCol="0" anchor="ctr"/>
          <a:lstStyle/>
          <a:p>
            <a:pPr algn="ctr"/>
            <a:endParaRPr kumimoji="1" lang="ja-JP" altLang="en-US" dirty="0"/>
          </a:p>
        </p:txBody>
      </p:sp>
      <p:sp>
        <p:nvSpPr>
          <p:cNvPr id="13" name="テキスト プレースホルダー 7"/>
          <p:cNvSpPr>
            <a:spLocks noGrp="1"/>
          </p:cNvSpPr>
          <p:nvPr>
            <p:ph type="body" sz="quarter" idx="11" hasCustomPrompt="1"/>
          </p:nvPr>
        </p:nvSpPr>
        <p:spPr>
          <a:xfrm>
            <a:off x="5153026" y="2847974"/>
            <a:ext cx="4581526" cy="1536699"/>
          </a:xfrm>
        </p:spPr>
        <p:txBody>
          <a:bodyPr/>
          <a:lstStyle>
            <a:lvl1pPr marL="0" indent="0" algn="r">
              <a:buNone/>
              <a:defRPr sz="4800" b="0">
                <a:solidFill>
                  <a:schemeClr val="tx1"/>
                </a:solidFill>
                <a:latin typeface="Fujitsu Sans" panose="020B0404060202020204" pitchFamily="34" charset="0"/>
              </a:defRPr>
            </a:lvl1pPr>
          </a:lstStyle>
          <a:p>
            <a:pPr lvl="0"/>
            <a:r>
              <a:rPr kumimoji="1" lang="en-US" altLang="ja-JP" dirty="0"/>
              <a:t>Title</a:t>
            </a:r>
            <a:endParaRPr kumimoji="1" lang="ja-JP" altLang="en-US" dirty="0"/>
          </a:p>
        </p:txBody>
      </p:sp>
      <p:grpSp>
        <p:nvGrpSpPr>
          <p:cNvPr id="14" name="Group 44"/>
          <p:cNvGrpSpPr>
            <a:grpSpLocks noChangeAspect="1"/>
          </p:cNvGrpSpPr>
          <p:nvPr userDrawn="1"/>
        </p:nvGrpSpPr>
        <p:grpSpPr bwMode="gray">
          <a:xfrm>
            <a:off x="-294114" y="0"/>
            <a:ext cx="1647825" cy="920750"/>
            <a:chOff x="4604" y="117"/>
            <a:chExt cx="1038" cy="580"/>
          </a:xfrm>
        </p:grpSpPr>
        <p:sp>
          <p:nvSpPr>
            <p:cNvPr id="15" name="AutoShape 45"/>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 name="Freeform 68"/>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69"/>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70"/>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71"/>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72"/>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73"/>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74"/>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75"/>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extLst>
      <p:ext uri="{BB962C8B-B14F-4D97-AF65-F5344CB8AC3E}">
        <p14:creationId xmlns:p14="http://schemas.microsoft.com/office/powerpoint/2010/main" val="400477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atin typeface="Fujitsu Sans" panose="020B0404060202020204" pitchFamily="34" charset="0"/>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
        <p:nvSpPr>
          <p:cNvPr id="5" name="テキスト プレースホルダー 4"/>
          <p:cNvSpPr>
            <a:spLocks noGrp="1"/>
          </p:cNvSpPr>
          <p:nvPr>
            <p:ph type="body" sz="quarter" idx="11"/>
          </p:nvPr>
        </p:nvSpPr>
        <p:spPr>
          <a:xfrm>
            <a:off x="170935" y="743415"/>
            <a:ext cx="9389377" cy="5746595"/>
          </a:xfrm>
        </p:spPr>
        <p:txBody>
          <a:bodyPr/>
          <a:lstStyle>
            <a:lvl1pPr marL="266700" indent="-266700">
              <a:defRPr>
                <a:latin typeface="Fujitsu Sans" panose="020B0404060202020204" pitchFamily="34" charset="0"/>
              </a:defRPr>
            </a:lvl1pPr>
            <a:lvl2pPr marL="449263" indent="-258763">
              <a:defRPr>
                <a:latin typeface="Fujitsu Sans" panose="020B0404060202020204" pitchFamily="34" charset="0"/>
              </a:defRPr>
            </a:lvl2pPr>
            <a:lvl3pPr marL="534988" indent="-177800">
              <a:defRPr>
                <a:latin typeface="Fujitsu Sans" panose="020B0404060202020204" pitchFamily="34" charset="0"/>
              </a:defRPr>
            </a:lvl3pPr>
            <a:lvl4pPr marL="720725" indent="-185738">
              <a:buClr>
                <a:schemeClr val="bg1">
                  <a:lumMod val="50000"/>
                </a:schemeClr>
              </a:buClr>
              <a:buFont typeface="Arial" panose="020B0604020202020204" pitchFamily="34" charset="0"/>
              <a:buChar char="•"/>
              <a:defRPr>
                <a:latin typeface="Fujitsu Sans" panose="020B0404060202020204" pitchFamily="34" charset="0"/>
              </a:defRPr>
            </a:lvl4pPr>
            <a:lvl6pPr marL="900113" indent="-179388">
              <a:defRPr>
                <a:latin typeface="Fujitsu Sans" panose="020B0404060202020204" pitchFamily="34" charset="0"/>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5"/>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7414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Tree>
    <p:extLst>
      <p:ext uri="{BB962C8B-B14F-4D97-AF65-F5344CB8AC3E}">
        <p14:creationId xmlns:p14="http://schemas.microsoft.com/office/powerpoint/2010/main" val="258477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98">
              <a:defRPr sz="900">
                <a:solidFill>
                  <a:schemeClr val="bg1"/>
                </a:solidFill>
              </a:defRPr>
            </a:lvl1pPr>
          </a:lstStyle>
          <a:p>
            <a:fld id="{08DF107D-060D-43D3-997D-8A34C269D30F}" type="slidenum">
              <a:rPr lang="en-US" altLang="ja-JP" smtClean="0"/>
              <a:pPr/>
              <a:t>‹#›</a:t>
            </a:fld>
            <a:endParaRPr lang="en-US" altLang="ja-JP" dirty="0"/>
          </a:p>
        </p:txBody>
      </p:sp>
      <p:sp>
        <p:nvSpPr>
          <p:cNvPr id="39" name="Rectangle 23"/>
          <p:cNvSpPr>
            <a:spLocks noGrp="1" noChangeArrowheads="1"/>
          </p:cNvSpPr>
          <p:nvPr>
            <p:ph type="ftr" sz="quarter" idx="3"/>
          </p:nvPr>
        </p:nvSpPr>
        <p:spPr bwMode="gray">
          <a:xfrm>
            <a:off x="5287967" y="6396038"/>
            <a:ext cx="42116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8898">
              <a:defRPr sz="800">
                <a:solidFill>
                  <a:schemeClr val="bg1"/>
                </a:solidFill>
              </a:defRPr>
            </a:lvl1pPr>
          </a:lstStyle>
          <a:p>
            <a:r>
              <a:rPr lang="en-US" altLang="ja-JP" dirty="0"/>
              <a:t>Copyright 2017-2018 FUJITSU LIMITED</a:t>
            </a:r>
          </a:p>
        </p:txBody>
      </p:sp>
      <p:grpSp>
        <p:nvGrpSpPr>
          <p:cNvPr id="4" name="Group 42" descr="Message Lockup"/>
          <p:cNvGrpSpPr>
            <a:grpSpLocks/>
          </p:cNvGrpSpPr>
          <p:nvPr userDrawn="1"/>
        </p:nvGrpSpPr>
        <p:grpSpPr bwMode="auto">
          <a:xfrm>
            <a:off x="0" y="0"/>
            <a:ext cx="9907588" cy="6859588"/>
            <a:chOff x="0" y="0"/>
            <a:chExt cx="6241" cy="4321"/>
          </a:xfrm>
        </p:grpSpPr>
        <p:sp>
          <p:nvSpPr>
            <p:cNvPr id="5" name="Rectangle 8"/>
            <p:cNvSpPr>
              <a:spLocks noChangeArrowheads="1"/>
            </p:cNvSpPr>
            <p:nvPr/>
          </p:nvSpPr>
          <p:spPr bwMode="gray">
            <a:xfrm>
              <a:off x="1" y="0"/>
              <a:ext cx="624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400" dirty="0"/>
            </a:p>
          </p:txBody>
        </p:sp>
        <p:grpSp>
          <p:nvGrpSpPr>
            <p:cNvPr id="6" name="Group 11"/>
            <p:cNvGrpSpPr>
              <a:grpSpLocks noChangeAspect="1"/>
            </p:cNvGrpSpPr>
            <p:nvPr/>
          </p:nvGrpSpPr>
          <p:grpSpPr bwMode="auto">
            <a:xfrm>
              <a:off x="0" y="0"/>
              <a:ext cx="6241" cy="4321"/>
              <a:chOff x="0" y="0"/>
              <a:chExt cx="6241" cy="4321"/>
            </a:xfrm>
          </p:grpSpPr>
          <p:sp>
            <p:nvSpPr>
              <p:cNvPr id="7" name="AutoShape 10"/>
              <p:cNvSpPr>
                <a:spLocks noChangeAspect="1" noChangeArrowheads="1" noTextEdit="1"/>
              </p:cNvSpPr>
              <p:nvPr/>
            </p:nvSpPr>
            <p:spPr bwMode="gray">
              <a:xfrm>
                <a:off x="0" y="0"/>
                <a:ext cx="6241" cy="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8" name="Freeform 12"/>
              <p:cNvSpPr>
                <a:spLocks/>
              </p:cNvSpPr>
              <p:nvPr/>
            </p:nvSpPr>
            <p:spPr bwMode="gray">
              <a:xfrm>
                <a:off x="2215" y="2399"/>
                <a:ext cx="53" cy="86"/>
              </a:xfrm>
              <a:custGeom>
                <a:avLst/>
                <a:gdLst>
                  <a:gd name="T0" fmla="*/ 0 w 264"/>
                  <a:gd name="T1" fmla="*/ 416 h 433"/>
                  <a:gd name="T2" fmla="*/ 0 w 264"/>
                  <a:gd name="T3" fmla="*/ 366 h 433"/>
                  <a:gd name="T4" fmla="*/ 101 w 264"/>
                  <a:gd name="T5" fmla="*/ 389 h 433"/>
                  <a:gd name="T6" fmla="*/ 202 w 264"/>
                  <a:gd name="T7" fmla="*/ 323 h 433"/>
                  <a:gd name="T8" fmla="*/ 185 w 264"/>
                  <a:gd name="T9" fmla="*/ 280 h 433"/>
                  <a:gd name="T10" fmla="*/ 154 w 264"/>
                  <a:gd name="T11" fmla="*/ 257 h 433"/>
                  <a:gd name="T12" fmla="*/ 116 w 264"/>
                  <a:gd name="T13" fmla="*/ 238 h 433"/>
                  <a:gd name="T14" fmla="*/ 36 w 264"/>
                  <a:gd name="T15" fmla="*/ 183 h 433"/>
                  <a:gd name="T16" fmla="*/ 7 w 264"/>
                  <a:gd name="T17" fmla="*/ 108 h 433"/>
                  <a:gd name="T18" fmla="*/ 52 w 264"/>
                  <a:gd name="T19" fmla="*/ 23 h 433"/>
                  <a:gd name="T20" fmla="*/ 146 w 264"/>
                  <a:gd name="T21" fmla="*/ 0 h 433"/>
                  <a:gd name="T22" fmla="*/ 234 w 264"/>
                  <a:gd name="T23" fmla="*/ 14 h 433"/>
                  <a:gd name="T24" fmla="*/ 234 w 264"/>
                  <a:gd name="T25" fmla="*/ 60 h 433"/>
                  <a:gd name="T26" fmla="*/ 149 w 264"/>
                  <a:gd name="T27" fmla="*/ 43 h 433"/>
                  <a:gd name="T28" fmla="*/ 92 w 264"/>
                  <a:gd name="T29" fmla="*/ 56 h 433"/>
                  <a:gd name="T30" fmla="*/ 69 w 264"/>
                  <a:gd name="T31" fmla="*/ 101 h 433"/>
                  <a:gd name="T32" fmla="*/ 85 w 264"/>
                  <a:gd name="T33" fmla="*/ 144 h 433"/>
                  <a:gd name="T34" fmla="*/ 156 w 264"/>
                  <a:gd name="T35" fmla="*/ 188 h 433"/>
                  <a:gd name="T36" fmla="*/ 213 w 264"/>
                  <a:gd name="T37" fmla="*/ 221 h 433"/>
                  <a:gd name="T38" fmla="*/ 253 w 264"/>
                  <a:gd name="T39" fmla="*/ 265 h 433"/>
                  <a:gd name="T40" fmla="*/ 264 w 264"/>
                  <a:gd name="T41" fmla="*/ 316 h 433"/>
                  <a:gd name="T42" fmla="*/ 105 w 264"/>
                  <a:gd name="T43" fmla="*/ 433 h 433"/>
                  <a:gd name="T44" fmla="*/ 0 w 264"/>
                  <a:gd name="T45" fmla="*/ 41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433">
                    <a:moveTo>
                      <a:pt x="0" y="416"/>
                    </a:moveTo>
                    <a:cubicBezTo>
                      <a:pt x="0" y="366"/>
                      <a:pt x="0" y="366"/>
                      <a:pt x="0" y="366"/>
                    </a:cubicBezTo>
                    <a:cubicBezTo>
                      <a:pt x="28" y="381"/>
                      <a:pt x="61" y="389"/>
                      <a:pt x="101" y="389"/>
                    </a:cubicBezTo>
                    <a:cubicBezTo>
                      <a:pt x="168" y="389"/>
                      <a:pt x="202" y="367"/>
                      <a:pt x="202" y="323"/>
                    </a:cubicBezTo>
                    <a:cubicBezTo>
                      <a:pt x="202" y="306"/>
                      <a:pt x="196" y="292"/>
                      <a:pt x="185" y="280"/>
                    </a:cubicBezTo>
                    <a:cubicBezTo>
                      <a:pt x="176" y="271"/>
                      <a:pt x="166" y="263"/>
                      <a:pt x="154" y="257"/>
                    </a:cubicBezTo>
                    <a:cubicBezTo>
                      <a:pt x="144" y="252"/>
                      <a:pt x="131" y="245"/>
                      <a:pt x="116" y="238"/>
                    </a:cubicBezTo>
                    <a:cubicBezTo>
                      <a:pt x="77" y="219"/>
                      <a:pt x="51" y="201"/>
                      <a:pt x="36" y="183"/>
                    </a:cubicBezTo>
                    <a:cubicBezTo>
                      <a:pt x="17" y="163"/>
                      <a:pt x="7" y="138"/>
                      <a:pt x="7" y="108"/>
                    </a:cubicBezTo>
                    <a:cubicBezTo>
                      <a:pt x="7" y="70"/>
                      <a:pt x="22" y="42"/>
                      <a:pt x="52" y="23"/>
                    </a:cubicBezTo>
                    <a:cubicBezTo>
                      <a:pt x="76" y="8"/>
                      <a:pt x="108" y="0"/>
                      <a:pt x="146" y="0"/>
                    </a:cubicBezTo>
                    <a:cubicBezTo>
                      <a:pt x="173" y="0"/>
                      <a:pt x="202" y="5"/>
                      <a:pt x="234" y="14"/>
                    </a:cubicBezTo>
                    <a:cubicBezTo>
                      <a:pt x="234" y="60"/>
                      <a:pt x="234" y="60"/>
                      <a:pt x="234" y="60"/>
                    </a:cubicBezTo>
                    <a:cubicBezTo>
                      <a:pt x="207" y="48"/>
                      <a:pt x="179" y="43"/>
                      <a:pt x="149" y="43"/>
                    </a:cubicBezTo>
                    <a:cubicBezTo>
                      <a:pt x="126" y="43"/>
                      <a:pt x="107" y="47"/>
                      <a:pt x="92" y="56"/>
                    </a:cubicBezTo>
                    <a:cubicBezTo>
                      <a:pt x="77" y="65"/>
                      <a:pt x="69" y="81"/>
                      <a:pt x="69" y="101"/>
                    </a:cubicBezTo>
                    <a:cubicBezTo>
                      <a:pt x="69" y="119"/>
                      <a:pt x="74" y="133"/>
                      <a:pt x="85" y="144"/>
                    </a:cubicBezTo>
                    <a:cubicBezTo>
                      <a:pt x="96" y="155"/>
                      <a:pt x="119" y="170"/>
                      <a:pt x="156" y="188"/>
                    </a:cubicBezTo>
                    <a:cubicBezTo>
                      <a:pt x="184" y="203"/>
                      <a:pt x="203" y="214"/>
                      <a:pt x="213" y="221"/>
                    </a:cubicBezTo>
                    <a:cubicBezTo>
                      <a:pt x="232" y="234"/>
                      <a:pt x="245" y="249"/>
                      <a:pt x="253" y="265"/>
                    </a:cubicBezTo>
                    <a:cubicBezTo>
                      <a:pt x="260" y="279"/>
                      <a:pt x="264" y="296"/>
                      <a:pt x="264" y="316"/>
                    </a:cubicBezTo>
                    <a:cubicBezTo>
                      <a:pt x="264" y="394"/>
                      <a:pt x="211" y="433"/>
                      <a:pt x="105" y="433"/>
                    </a:cubicBezTo>
                    <a:cubicBezTo>
                      <a:pt x="62" y="433"/>
                      <a:pt x="27" y="427"/>
                      <a:pt x="0" y="4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9" name="Freeform 13"/>
              <p:cNvSpPr>
                <a:spLocks/>
              </p:cNvSpPr>
              <p:nvPr/>
            </p:nvSpPr>
            <p:spPr bwMode="gray">
              <a:xfrm>
                <a:off x="2287" y="2359"/>
                <a:ext cx="63" cy="124"/>
              </a:xfrm>
              <a:custGeom>
                <a:avLst/>
                <a:gdLst>
                  <a:gd name="T0" fmla="*/ 0 w 312"/>
                  <a:gd name="T1" fmla="*/ 618 h 618"/>
                  <a:gd name="T2" fmla="*/ 0 w 312"/>
                  <a:gd name="T3" fmla="*/ 0 h 618"/>
                  <a:gd name="T4" fmla="*/ 70 w 312"/>
                  <a:gd name="T5" fmla="*/ 0 h 618"/>
                  <a:gd name="T6" fmla="*/ 70 w 312"/>
                  <a:gd name="T7" fmla="*/ 218 h 618"/>
                  <a:gd name="T8" fmla="*/ 174 w 312"/>
                  <a:gd name="T9" fmla="*/ 196 h 618"/>
                  <a:gd name="T10" fmla="*/ 299 w 312"/>
                  <a:gd name="T11" fmla="*/ 260 h 618"/>
                  <a:gd name="T12" fmla="*/ 312 w 312"/>
                  <a:gd name="T13" fmla="*/ 366 h 618"/>
                  <a:gd name="T14" fmla="*/ 312 w 312"/>
                  <a:gd name="T15" fmla="*/ 618 h 618"/>
                  <a:gd name="T16" fmla="*/ 242 w 312"/>
                  <a:gd name="T17" fmla="*/ 618 h 618"/>
                  <a:gd name="T18" fmla="*/ 242 w 312"/>
                  <a:gd name="T19" fmla="*/ 355 h 618"/>
                  <a:gd name="T20" fmla="*/ 229 w 312"/>
                  <a:gd name="T21" fmla="*/ 271 h 618"/>
                  <a:gd name="T22" fmla="*/ 167 w 312"/>
                  <a:gd name="T23" fmla="*/ 239 h 618"/>
                  <a:gd name="T24" fmla="*/ 70 w 312"/>
                  <a:gd name="T25" fmla="*/ 263 h 618"/>
                  <a:gd name="T26" fmla="*/ 70 w 312"/>
                  <a:gd name="T27" fmla="*/ 618 h 618"/>
                  <a:gd name="T28" fmla="*/ 0 w 312"/>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618">
                    <a:moveTo>
                      <a:pt x="0" y="618"/>
                    </a:moveTo>
                    <a:cubicBezTo>
                      <a:pt x="0" y="0"/>
                      <a:pt x="0" y="0"/>
                      <a:pt x="0" y="0"/>
                    </a:cubicBezTo>
                    <a:cubicBezTo>
                      <a:pt x="70" y="0"/>
                      <a:pt x="70" y="0"/>
                      <a:pt x="70" y="0"/>
                    </a:cubicBezTo>
                    <a:cubicBezTo>
                      <a:pt x="70" y="218"/>
                      <a:pt x="70" y="218"/>
                      <a:pt x="70" y="218"/>
                    </a:cubicBezTo>
                    <a:cubicBezTo>
                      <a:pt x="107" y="203"/>
                      <a:pt x="142" y="196"/>
                      <a:pt x="174" y="196"/>
                    </a:cubicBezTo>
                    <a:cubicBezTo>
                      <a:pt x="239" y="196"/>
                      <a:pt x="281" y="218"/>
                      <a:pt x="299" y="260"/>
                    </a:cubicBezTo>
                    <a:cubicBezTo>
                      <a:pt x="308" y="280"/>
                      <a:pt x="312" y="315"/>
                      <a:pt x="312" y="366"/>
                    </a:cubicBezTo>
                    <a:cubicBezTo>
                      <a:pt x="312" y="618"/>
                      <a:pt x="312" y="618"/>
                      <a:pt x="312" y="618"/>
                    </a:cubicBezTo>
                    <a:cubicBezTo>
                      <a:pt x="242" y="618"/>
                      <a:pt x="242" y="618"/>
                      <a:pt x="242" y="618"/>
                    </a:cubicBezTo>
                    <a:cubicBezTo>
                      <a:pt x="242" y="355"/>
                      <a:pt x="242" y="355"/>
                      <a:pt x="242" y="355"/>
                    </a:cubicBezTo>
                    <a:cubicBezTo>
                      <a:pt x="242" y="316"/>
                      <a:pt x="237" y="288"/>
                      <a:pt x="229" y="271"/>
                    </a:cubicBezTo>
                    <a:cubicBezTo>
                      <a:pt x="218" y="249"/>
                      <a:pt x="198" y="239"/>
                      <a:pt x="167" y="239"/>
                    </a:cubicBezTo>
                    <a:cubicBezTo>
                      <a:pt x="140"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0" name="Freeform 14"/>
              <p:cNvSpPr>
                <a:spLocks noEditPoints="1"/>
              </p:cNvSpPr>
              <p:nvPr/>
            </p:nvSpPr>
            <p:spPr bwMode="gray">
              <a:xfrm>
                <a:off x="2368" y="2399"/>
                <a:ext cx="64" cy="86"/>
              </a:xfrm>
              <a:custGeom>
                <a:avLst/>
                <a:gdLst>
                  <a:gd name="T0" fmla="*/ 248 w 319"/>
                  <a:gd name="T1" fmla="*/ 162 h 433"/>
                  <a:gd name="T2" fmla="*/ 248 w 319"/>
                  <a:gd name="T3" fmla="*/ 141 h 433"/>
                  <a:gd name="T4" fmla="*/ 236 w 319"/>
                  <a:gd name="T5" fmla="*/ 78 h 433"/>
                  <a:gd name="T6" fmla="*/ 154 w 319"/>
                  <a:gd name="T7" fmla="*/ 44 h 433"/>
                  <a:gd name="T8" fmla="*/ 40 w 319"/>
                  <a:gd name="T9" fmla="*/ 67 h 433"/>
                  <a:gd name="T10" fmla="*/ 40 w 319"/>
                  <a:gd name="T11" fmla="*/ 18 h 433"/>
                  <a:gd name="T12" fmla="*/ 162 w 319"/>
                  <a:gd name="T13" fmla="*/ 0 h 433"/>
                  <a:gd name="T14" fmla="*/ 293 w 319"/>
                  <a:gd name="T15" fmla="*/ 44 h 433"/>
                  <a:gd name="T16" fmla="*/ 317 w 319"/>
                  <a:gd name="T17" fmla="*/ 114 h 433"/>
                  <a:gd name="T18" fmla="*/ 319 w 319"/>
                  <a:gd name="T19" fmla="*/ 165 h 433"/>
                  <a:gd name="T20" fmla="*/ 319 w 319"/>
                  <a:gd name="T21" fmla="*/ 414 h 433"/>
                  <a:gd name="T22" fmla="*/ 166 w 319"/>
                  <a:gd name="T23" fmla="*/ 433 h 433"/>
                  <a:gd name="T24" fmla="*/ 47 w 319"/>
                  <a:gd name="T25" fmla="*/ 409 h 433"/>
                  <a:gd name="T26" fmla="*/ 0 w 319"/>
                  <a:gd name="T27" fmla="*/ 317 h 433"/>
                  <a:gd name="T28" fmla="*/ 54 w 319"/>
                  <a:gd name="T29" fmla="*/ 207 h 433"/>
                  <a:gd name="T30" fmla="*/ 191 w 319"/>
                  <a:gd name="T31" fmla="*/ 169 h 433"/>
                  <a:gd name="T32" fmla="*/ 248 w 319"/>
                  <a:gd name="T33" fmla="*/ 162 h 433"/>
                  <a:gd name="T34" fmla="*/ 248 w 319"/>
                  <a:gd name="T35" fmla="*/ 203 h 433"/>
                  <a:gd name="T36" fmla="*/ 152 w 319"/>
                  <a:gd name="T37" fmla="*/ 217 h 433"/>
                  <a:gd name="T38" fmla="*/ 72 w 319"/>
                  <a:gd name="T39" fmla="*/ 310 h 433"/>
                  <a:gd name="T40" fmla="*/ 95 w 319"/>
                  <a:gd name="T41" fmla="*/ 370 h 433"/>
                  <a:gd name="T42" fmla="*/ 177 w 319"/>
                  <a:gd name="T43" fmla="*/ 391 h 433"/>
                  <a:gd name="T44" fmla="*/ 248 w 319"/>
                  <a:gd name="T45" fmla="*/ 381 h 433"/>
                  <a:gd name="T46" fmla="*/ 248 w 319"/>
                  <a:gd name="T47" fmla="*/ 20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33">
                    <a:moveTo>
                      <a:pt x="248" y="162"/>
                    </a:moveTo>
                    <a:cubicBezTo>
                      <a:pt x="248" y="141"/>
                      <a:pt x="248" y="141"/>
                      <a:pt x="248" y="141"/>
                    </a:cubicBezTo>
                    <a:cubicBezTo>
                      <a:pt x="248" y="114"/>
                      <a:pt x="244" y="93"/>
                      <a:pt x="236" y="78"/>
                    </a:cubicBezTo>
                    <a:cubicBezTo>
                      <a:pt x="223" y="56"/>
                      <a:pt x="196" y="44"/>
                      <a:pt x="154" y="44"/>
                    </a:cubicBezTo>
                    <a:cubicBezTo>
                      <a:pt x="117" y="44"/>
                      <a:pt x="79" y="52"/>
                      <a:pt x="40" y="67"/>
                    </a:cubicBezTo>
                    <a:cubicBezTo>
                      <a:pt x="40" y="18"/>
                      <a:pt x="40" y="18"/>
                      <a:pt x="40" y="18"/>
                    </a:cubicBezTo>
                    <a:cubicBezTo>
                      <a:pt x="79" y="6"/>
                      <a:pt x="119" y="0"/>
                      <a:pt x="162" y="0"/>
                    </a:cubicBezTo>
                    <a:cubicBezTo>
                      <a:pt x="225" y="0"/>
                      <a:pt x="270" y="15"/>
                      <a:pt x="293" y="44"/>
                    </a:cubicBezTo>
                    <a:cubicBezTo>
                      <a:pt x="306" y="59"/>
                      <a:pt x="314" y="83"/>
                      <a:pt x="317" y="114"/>
                    </a:cubicBezTo>
                    <a:cubicBezTo>
                      <a:pt x="318" y="125"/>
                      <a:pt x="319" y="142"/>
                      <a:pt x="319" y="165"/>
                    </a:cubicBezTo>
                    <a:cubicBezTo>
                      <a:pt x="319" y="414"/>
                      <a:pt x="319" y="414"/>
                      <a:pt x="319" y="414"/>
                    </a:cubicBezTo>
                    <a:cubicBezTo>
                      <a:pt x="271" y="426"/>
                      <a:pt x="220" y="433"/>
                      <a:pt x="166" y="433"/>
                    </a:cubicBezTo>
                    <a:cubicBezTo>
                      <a:pt x="115" y="433"/>
                      <a:pt x="75" y="425"/>
                      <a:pt x="47" y="409"/>
                    </a:cubicBezTo>
                    <a:cubicBezTo>
                      <a:pt x="16" y="392"/>
                      <a:pt x="0" y="361"/>
                      <a:pt x="0" y="317"/>
                    </a:cubicBezTo>
                    <a:cubicBezTo>
                      <a:pt x="0" y="267"/>
                      <a:pt x="18" y="230"/>
                      <a:pt x="54" y="207"/>
                    </a:cubicBezTo>
                    <a:cubicBezTo>
                      <a:pt x="81" y="189"/>
                      <a:pt x="127" y="176"/>
                      <a:pt x="191" y="169"/>
                    </a:cubicBezTo>
                    <a:cubicBezTo>
                      <a:pt x="203" y="167"/>
                      <a:pt x="222" y="165"/>
                      <a:pt x="248" y="162"/>
                    </a:cubicBezTo>
                    <a:moveTo>
                      <a:pt x="248" y="203"/>
                    </a:moveTo>
                    <a:cubicBezTo>
                      <a:pt x="206" y="207"/>
                      <a:pt x="174" y="212"/>
                      <a:pt x="152" y="217"/>
                    </a:cubicBezTo>
                    <a:cubicBezTo>
                      <a:pt x="98" y="231"/>
                      <a:pt x="72" y="262"/>
                      <a:pt x="72" y="310"/>
                    </a:cubicBezTo>
                    <a:cubicBezTo>
                      <a:pt x="72" y="337"/>
                      <a:pt x="80" y="357"/>
                      <a:pt x="95" y="370"/>
                    </a:cubicBezTo>
                    <a:cubicBezTo>
                      <a:pt x="112" y="384"/>
                      <a:pt x="140" y="391"/>
                      <a:pt x="177" y="391"/>
                    </a:cubicBezTo>
                    <a:cubicBezTo>
                      <a:pt x="203" y="391"/>
                      <a:pt x="226" y="387"/>
                      <a:pt x="248" y="381"/>
                    </a:cubicBezTo>
                    <a:lnTo>
                      <a:pt x="248"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1" name="Freeform 15"/>
              <p:cNvSpPr>
                <a:spLocks noEditPoints="1"/>
              </p:cNvSpPr>
              <p:nvPr/>
            </p:nvSpPr>
            <p:spPr bwMode="gray">
              <a:xfrm>
                <a:off x="2458" y="2399"/>
                <a:ext cx="64" cy="123"/>
              </a:xfrm>
              <a:custGeom>
                <a:avLst/>
                <a:gdLst>
                  <a:gd name="T0" fmla="*/ 71 w 323"/>
                  <a:gd name="T1" fmla="*/ 404 h 618"/>
                  <a:gd name="T2" fmla="*/ 71 w 323"/>
                  <a:gd name="T3" fmla="*/ 618 h 618"/>
                  <a:gd name="T4" fmla="*/ 0 w 323"/>
                  <a:gd name="T5" fmla="*/ 618 h 618"/>
                  <a:gd name="T6" fmla="*/ 0 w 323"/>
                  <a:gd name="T7" fmla="*/ 16 h 618"/>
                  <a:gd name="T8" fmla="*/ 142 w 323"/>
                  <a:gd name="T9" fmla="*/ 0 h 618"/>
                  <a:gd name="T10" fmla="*/ 288 w 323"/>
                  <a:gd name="T11" fmla="*/ 64 h 618"/>
                  <a:gd name="T12" fmla="*/ 323 w 323"/>
                  <a:gd name="T13" fmla="*/ 216 h 618"/>
                  <a:gd name="T14" fmla="*/ 278 w 323"/>
                  <a:gd name="T15" fmla="*/ 376 h 618"/>
                  <a:gd name="T16" fmla="*/ 156 w 323"/>
                  <a:gd name="T17" fmla="*/ 433 h 618"/>
                  <a:gd name="T18" fmla="*/ 98 w 323"/>
                  <a:gd name="T19" fmla="*/ 422 h 618"/>
                  <a:gd name="T20" fmla="*/ 71 w 323"/>
                  <a:gd name="T21" fmla="*/ 404 h 618"/>
                  <a:gd name="T22" fmla="*/ 71 w 323"/>
                  <a:gd name="T23" fmla="*/ 356 h 618"/>
                  <a:gd name="T24" fmla="*/ 149 w 323"/>
                  <a:gd name="T25" fmla="*/ 391 h 618"/>
                  <a:gd name="T26" fmla="*/ 228 w 323"/>
                  <a:gd name="T27" fmla="*/ 336 h 618"/>
                  <a:gd name="T28" fmla="*/ 251 w 323"/>
                  <a:gd name="T29" fmla="*/ 215 h 618"/>
                  <a:gd name="T30" fmla="*/ 220 w 323"/>
                  <a:gd name="T31" fmla="*/ 80 h 618"/>
                  <a:gd name="T32" fmla="*/ 131 w 323"/>
                  <a:gd name="T33" fmla="*/ 43 h 618"/>
                  <a:gd name="T34" fmla="*/ 71 w 323"/>
                  <a:gd name="T35" fmla="*/ 48 h 618"/>
                  <a:gd name="T36" fmla="*/ 71 w 323"/>
                  <a:gd name="T37" fmla="*/ 35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618">
                    <a:moveTo>
                      <a:pt x="71" y="404"/>
                    </a:moveTo>
                    <a:cubicBezTo>
                      <a:pt x="71" y="618"/>
                      <a:pt x="71" y="618"/>
                      <a:pt x="71" y="618"/>
                    </a:cubicBezTo>
                    <a:cubicBezTo>
                      <a:pt x="0" y="618"/>
                      <a:pt x="0" y="618"/>
                      <a:pt x="0" y="618"/>
                    </a:cubicBezTo>
                    <a:cubicBezTo>
                      <a:pt x="0" y="16"/>
                      <a:pt x="0" y="16"/>
                      <a:pt x="0" y="16"/>
                    </a:cubicBezTo>
                    <a:cubicBezTo>
                      <a:pt x="49" y="5"/>
                      <a:pt x="96" y="0"/>
                      <a:pt x="142" y="0"/>
                    </a:cubicBezTo>
                    <a:cubicBezTo>
                      <a:pt x="213" y="0"/>
                      <a:pt x="262" y="22"/>
                      <a:pt x="288" y="64"/>
                    </a:cubicBezTo>
                    <a:cubicBezTo>
                      <a:pt x="311" y="103"/>
                      <a:pt x="323" y="153"/>
                      <a:pt x="323" y="216"/>
                    </a:cubicBezTo>
                    <a:cubicBezTo>
                      <a:pt x="323" y="282"/>
                      <a:pt x="308" y="335"/>
                      <a:pt x="278" y="376"/>
                    </a:cubicBezTo>
                    <a:cubicBezTo>
                      <a:pt x="251" y="414"/>
                      <a:pt x="210" y="433"/>
                      <a:pt x="156" y="433"/>
                    </a:cubicBezTo>
                    <a:cubicBezTo>
                      <a:pt x="134" y="433"/>
                      <a:pt x="114" y="429"/>
                      <a:pt x="98" y="422"/>
                    </a:cubicBezTo>
                    <a:cubicBezTo>
                      <a:pt x="91" y="418"/>
                      <a:pt x="81" y="413"/>
                      <a:pt x="71" y="404"/>
                    </a:cubicBezTo>
                    <a:moveTo>
                      <a:pt x="71" y="356"/>
                    </a:moveTo>
                    <a:cubicBezTo>
                      <a:pt x="94" y="379"/>
                      <a:pt x="120" y="391"/>
                      <a:pt x="149" y="391"/>
                    </a:cubicBezTo>
                    <a:cubicBezTo>
                      <a:pt x="185" y="391"/>
                      <a:pt x="211" y="372"/>
                      <a:pt x="228" y="336"/>
                    </a:cubicBezTo>
                    <a:cubicBezTo>
                      <a:pt x="244" y="303"/>
                      <a:pt x="251" y="263"/>
                      <a:pt x="251" y="215"/>
                    </a:cubicBezTo>
                    <a:cubicBezTo>
                      <a:pt x="251" y="155"/>
                      <a:pt x="241" y="110"/>
                      <a:pt x="220" y="80"/>
                    </a:cubicBezTo>
                    <a:cubicBezTo>
                      <a:pt x="203" y="55"/>
                      <a:pt x="173" y="43"/>
                      <a:pt x="131" y="43"/>
                    </a:cubicBezTo>
                    <a:cubicBezTo>
                      <a:pt x="113" y="43"/>
                      <a:pt x="93" y="44"/>
                      <a:pt x="71" y="48"/>
                    </a:cubicBezTo>
                    <a:lnTo>
                      <a:pt x="71"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2" name="Freeform 16"/>
              <p:cNvSpPr>
                <a:spLocks noEditPoints="1"/>
              </p:cNvSpPr>
              <p:nvPr/>
            </p:nvSpPr>
            <p:spPr bwMode="gray">
              <a:xfrm>
                <a:off x="2541" y="2371"/>
                <a:ext cx="18" cy="112"/>
              </a:xfrm>
              <a:custGeom>
                <a:avLst/>
                <a:gdLst>
                  <a:gd name="T0" fmla="*/ 43 w 86"/>
                  <a:gd name="T1" fmla="*/ 0 h 561"/>
                  <a:gd name="T2" fmla="*/ 75 w 86"/>
                  <a:gd name="T3" fmla="*/ 14 h 561"/>
                  <a:gd name="T4" fmla="*/ 86 w 86"/>
                  <a:gd name="T5" fmla="*/ 43 h 561"/>
                  <a:gd name="T6" fmla="*/ 72 w 86"/>
                  <a:gd name="T7" fmla="*/ 75 h 561"/>
                  <a:gd name="T8" fmla="*/ 43 w 86"/>
                  <a:gd name="T9" fmla="*/ 86 h 561"/>
                  <a:gd name="T10" fmla="*/ 11 w 86"/>
                  <a:gd name="T11" fmla="*/ 72 h 561"/>
                  <a:gd name="T12" fmla="*/ 0 w 86"/>
                  <a:gd name="T13" fmla="*/ 42 h 561"/>
                  <a:gd name="T14" fmla="*/ 14 w 86"/>
                  <a:gd name="T15" fmla="*/ 11 h 561"/>
                  <a:gd name="T16" fmla="*/ 43 w 86"/>
                  <a:gd name="T17" fmla="*/ 0 h 561"/>
                  <a:gd name="T18" fmla="*/ 9 w 86"/>
                  <a:gd name="T19" fmla="*/ 150 h 561"/>
                  <a:gd name="T20" fmla="*/ 79 w 86"/>
                  <a:gd name="T21" fmla="*/ 150 h 561"/>
                  <a:gd name="T22" fmla="*/ 79 w 86"/>
                  <a:gd name="T23" fmla="*/ 561 h 561"/>
                  <a:gd name="T24" fmla="*/ 9 w 86"/>
                  <a:gd name="T25" fmla="*/ 561 h 561"/>
                  <a:gd name="T26" fmla="*/ 9 w 86"/>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61">
                    <a:moveTo>
                      <a:pt x="43" y="0"/>
                    </a:moveTo>
                    <a:cubicBezTo>
                      <a:pt x="56" y="0"/>
                      <a:pt x="66" y="5"/>
                      <a:pt x="75" y="14"/>
                    </a:cubicBezTo>
                    <a:cubicBezTo>
                      <a:pt x="82" y="22"/>
                      <a:pt x="86" y="32"/>
                      <a:pt x="86" y="43"/>
                    </a:cubicBezTo>
                    <a:cubicBezTo>
                      <a:pt x="86" y="56"/>
                      <a:pt x="81" y="67"/>
                      <a:pt x="72" y="75"/>
                    </a:cubicBezTo>
                    <a:cubicBezTo>
                      <a:pt x="64" y="83"/>
                      <a:pt x="54" y="86"/>
                      <a:pt x="43" y="86"/>
                    </a:cubicBezTo>
                    <a:cubicBezTo>
                      <a:pt x="30" y="86"/>
                      <a:pt x="19" y="82"/>
                      <a:pt x="11" y="72"/>
                    </a:cubicBezTo>
                    <a:cubicBezTo>
                      <a:pt x="4" y="64"/>
                      <a:pt x="0" y="54"/>
                      <a:pt x="0" y="42"/>
                    </a:cubicBezTo>
                    <a:cubicBezTo>
                      <a:pt x="0" y="30"/>
                      <a:pt x="5" y="20"/>
                      <a:pt x="14" y="11"/>
                    </a:cubicBezTo>
                    <a:cubicBezTo>
                      <a:pt x="22" y="4"/>
                      <a:pt x="32" y="0"/>
                      <a:pt x="43" y="0"/>
                    </a:cubicBezTo>
                    <a:moveTo>
                      <a:pt x="9" y="150"/>
                    </a:moveTo>
                    <a:cubicBezTo>
                      <a:pt x="79" y="150"/>
                      <a:pt x="79" y="150"/>
                      <a:pt x="79" y="150"/>
                    </a:cubicBezTo>
                    <a:cubicBezTo>
                      <a:pt x="79" y="561"/>
                      <a:pt x="79" y="561"/>
                      <a:pt x="79" y="561"/>
                    </a:cubicBezTo>
                    <a:cubicBezTo>
                      <a:pt x="9" y="561"/>
                      <a:pt x="9" y="561"/>
                      <a:pt x="9" y="561"/>
                    </a:cubicBezTo>
                    <a:lnTo>
                      <a:pt x="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3" name="Freeform 17"/>
              <p:cNvSpPr>
                <a:spLocks/>
              </p:cNvSpPr>
              <p:nvPr/>
            </p:nvSpPr>
            <p:spPr bwMode="gray">
              <a:xfrm>
                <a:off x="2584" y="2399"/>
                <a:ext cx="62" cy="84"/>
              </a:xfrm>
              <a:custGeom>
                <a:avLst/>
                <a:gdLst>
                  <a:gd name="T0" fmla="*/ 0 w 311"/>
                  <a:gd name="T1" fmla="*/ 422 h 422"/>
                  <a:gd name="T2" fmla="*/ 0 w 311"/>
                  <a:gd name="T3" fmla="*/ 16 h 422"/>
                  <a:gd name="T4" fmla="*/ 164 w 311"/>
                  <a:gd name="T5" fmla="*/ 0 h 422"/>
                  <a:gd name="T6" fmla="*/ 299 w 311"/>
                  <a:gd name="T7" fmla="*/ 65 h 422"/>
                  <a:gd name="T8" fmla="*/ 311 w 311"/>
                  <a:gd name="T9" fmla="*/ 170 h 422"/>
                  <a:gd name="T10" fmla="*/ 311 w 311"/>
                  <a:gd name="T11" fmla="*/ 422 h 422"/>
                  <a:gd name="T12" fmla="*/ 241 w 311"/>
                  <a:gd name="T13" fmla="*/ 422 h 422"/>
                  <a:gd name="T14" fmla="*/ 241 w 311"/>
                  <a:gd name="T15" fmla="*/ 174 h 422"/>
                  <a:gd name="T16" fmla="*/ 229 w 311"/>
                  <a:gd name="T17" fmla="*/ 76 h 422"/>
                  <a:gd name="T18" fmla="*/ 157 w 311"/>
                  <a:gd name="T19" fmla="*/ 43 h 422"/>
                  <a:gd name="T20" fmla="*/ 70 w 311"/>
                  <a:gd name="T21" fmla="*/ 52 h 422"/>
                  <a:gd name="T22" fmla="*/ 70 w 311"/>
                  <a:gd name="T23" fmla="*/ 422 h 422"/>
                  <a:gd name="T24" fmla="*/ 0 w 311"/>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422">
                    <a:moveTo>
                      <a:pt x="0" y="422"/>
                    </a:moveTo>
                    <a:cubicBezTo>
                      <a:pt x="0" y="16"/>
                      <a:pt x="0" y="16"/>
                      <a:pt x="0" y="16"/>
                    </a:cubicBezTo>
                    <a:cubicBezTo>
                      <a:pt x="65" y="5"/>
                      <a:pt x="119" y="0"/>
                      <a:pt x="164" y="0"/>
                    </a:cubicBezTo>
                    <a:cubicBezTo>
                      <a:pt x="236" y="0"/>
                      <a:pt x="281" y="22"/>
                      <a:pt x="299" y="65"/>
                    </a:cubicBezTo>
                    <a:cubicBezTo>
                      <a:pt x="307" y="85"/>
                      <a:pt x="311" y="120"/>
                      <a:pt x="311" y="170"/>
                    </a:cubicBezTo>
                    <a:cubicBezTo>
                      <a:pt x="311" y="422"/>
                      <a:pt x="311" y="422"/>
                      <a:pt x="311" y="422"/>
                    </a:cubicBezTo>
                    <a:cubicBezTo>
                      <a:pt x="241" y="422"/>
                      <a:pt x="241" y="422"/>
                      <a:pt x="241" y="422"/>
                    </a:cubicBezTo>
                    <a:cubicBezTo>
                      <a:pt x="241" y="174"/>
                      <a:pt x="241" y="174"/>
                      <a:pt x="241" y="174"/>
                    </a:cubicBezTo>
                    <a:cubicBezTo>
                      <a:pt x="241" y="126"/>
                      <a:pt x="237" y="93"/>
                      <a:pt x="229" y="76"/>
                    </a:cubicBezTo>
                    <a:cubicBezTo>
                      <a:pt x="217" y="54"/>
                      <a:pt x="193" y="43"/>
                      <a:pt x="157" y="43"/>
                    </a:cubicBezTo>
                    <a:cubicBezTo>
                      <a:pt x="129" y="43"/>
                      <a:pt x="100"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4" name="Freeform 18"/>
              <p:cNvSpPr>
                <a:spLocks noEditPoints="1"/>
              </p:cNvSpPr>
              <p:nvPr/>
            </p:nvSpPr>
            <p:spPr bwMode="gray">
              <a:xfrm>
                <a:off x="2665" y="2399"/>
                <a:ext cx="65" cy="125"/>
              </a:xfrm>
              <a:custGeom>
                <a:avLst/>
                <a:gdLst>
                  <a:gd name="T0" fmla="*/ 253 w 323"/>
                  <a:gd name="T1" fmla="*/ 385 h 624"/>
                  <a:gd name="T2" fmla="*/ 227 w 323"/>
                  <a:gd name="T3" fmla="*/ 410 h 624"/>
                  <a:gd name="T4" fmla="*/ 146 w 323"/>
                  <a:gd name="T5" fmla="*/ 433 h 624"/>
                  <a:gd name="T6" fmla="*/ 55 w 323"/>
                  <a:gd name="T7" fmla="*/ 403 h 624"/>
                  <a:gd name="T8" fmla="*/ 0 w 323"/>
                  <a:gd name="T9" fmla="*/ 236 h 624"/>
                  <a:gd name="T10" fmla="*/ 40 w 323"/>
                  <a:gd name="T11" fmla="*/ 75 h 624"/>
                  <a:gd name="T12" fmla="*/ 193 w 323"/>
                  <a:gd name="T13" fmla="*/ 0 h 624"/>
                  <a:gd name="T14" fmla="*/ 323 w 323"/>
                  <a:gd name="T15" fmla="*/ 16 h 624"/>
                  <a:gd name="T16" fmla="*/ 323 w 323"/>
                  <a:gd name="T17" fmla="*/ 342 h 624"/>
                  <a:gd name="T18" fmla="*/ 315 w 323"/>
                  <a:gd name="T19" fmla="*/ 480 h 624"/>
                  <a:gd name="T20" fmla="*/ 240 w 323"/>
                  <a:gd name="T21" fmla="*/ 598 h 624"/>
                  <a:gd name="T22" fmla="*/ 108 w 323"/>
                  <a:gd name="T23" fmla="*/ 624 h 624"/>
                  <a:gd name="T24" fmla="*/ 56 w 323"/>
                  <a:gd name="T25" fmla="*/ 621 h 624"/>
                  <a:gd name="T26" fmla="*/ 56 w 323"/>
                  <a:gd name="T27" fmla="*/ 579 h 624"/>
                  <a:gd name="T28" fmla="*/ 108 w 323"/>
                  <a:gd name="T29" fmla="*/ 582 h 624"/>
                  <a:gd name="T30" fmla="*/ 194 w 323"/>
                  <a:gd name="T31" fmla="*/ 567 h 624"/>
                  <a:gd name="T32" fmla="*/ 247 w 323"/>
                  <a:gd name="T33" fmla="*/ 488 h 624"/>
                  <a:gd name="T34" fmla="*/ 253 w 323"/>
                  <a:gd name="T35" fmla="*/ 407 h 624"/>
                  <a:gd name="T36" fmla="*/ 253 w 323"/>
                  <a:gd name="T37" fmla="*/ 385 h 624"/>
                  <a:gd name="T38" fmla="*/ 253 w 323"/>
                  <a:gd name="T39" fmla="*/ 46 h 624"/>
                  <a:gd name="T40" fmla="*/ 200 w 323"/>
                  <a:gd name="T41" fmla="*/ 43 h 624"/>
                  <a:gd name="T42" fmla="*/ 131 w 323"/>
                  <a:gd name="T43" fmla="*/ 60 h 624"/>
                  <a:gd name="T44" fmla="*/ 86 w 323"/>
                  <a:gd name="T45" fmla="*/ 133 h 624"/>
                  <a:gd name="T46" fmla="*/ 72 w 323"/>
                  <a:gd name="T47" fmla="*/ 238 h 624"/>
                  <a:gd name="T48" fmla="*/ 99 w 323"/>
                  <a:gd name="T49" fmla="*/ 360 h 624"/>
                  <a:gd name="T50" fmla="*/ 155 w 323"/>
                  <a:gd name="T51" fmla="*/ 391 h 624"/>
                  <a:gd name="T52" fmla="*/ 211 w 323"/>
                  <a:gd name="T53" fmla="*/ 372 h 624"/>
                  <a:gd name="T54" fmla="*/ 247 w 323"/>
                  <a:gd name="T55" fmla="*/ 322 h 624"/>
                  <a:gd name="T56" fmla="*/ 253 w 323"/>
                  <a:gd name="T57" fmla="*/ 275 h 624"/>
                  <a:gd name="T58" fmla="*/ 253 w 323"/>
                  <a:gd name="T59" fmla="*/ 4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3" h="624">
                    <a:moveTo>
                      <a:pt x="253" y="385"/>
                    </a:moveTo>
                    <a:cubicBezTo>
                      <a:pt x="243" y="396"/>
                      <a:pt x="234" y="405"/>
                      <a:pt x="227" y="410"/>
                    </a:cubicBezTo>
                    <a:cubicBezTo>
                      <a:pt x="206" y="425"/>
                      <a:pt x="179" y="433"/>
                      <a:pt x="146" y="433"/>
                    </a:cubicBezTo>
                    <a:cubicBezTo>
                      <a:pt x="109" y="433"/>
                      <a:pt x="79" y="423"/>
                      <a:pt x="55" y="403"/>
                    </a:cubicBezTo>
                    <a:cubicBezTo>
                      <a:pt x="18" y="372"/>
                      <a:pt x="0" y="316"/>
                      <a:pt x="0" y="236"/>
                    </a:cubicBezTo>
                    <a:cubicBezTo>
                      <a:pt x="0" y="171"/>
                      <a:pt x="13" y="117"/>
                      <a:pt x="40" y="75"/>
                    </a:cubicBezTo>
                    <a:cubicBezTo>
                      <a:pt x="72" y="25"/>
                      <a:pt x="123" y="0"/>
                      <a:pt x="193" y="0"/>
                    </a:cubicBezTo>
                    <a:cubicBezTo>
                      <a:pt x="235" y="0"/>
                      <a:pt x="279" y="5"/>
                      <a:pt x="323" y="16"/>
                    </a:cubicBezTo>
                    <a:cubicBezTo>
                      <a:pt x="323" y="342"/>
                      <a:pt x="323" y="342"/>
                      <a:pt x="323" y="342"/>
                    </a:cubicBezTo>
                    <a:cubicBezTo>
                      <a:pt x="323" y="402"/>
                      <a:pt x="321" y="448"/>
                      <a:pt x="315" y="480"/>
                    </a:cubicBezTo>
                    <a:cubicBezTo>
                      <a:pt x="306" y="537"/>
                      <a:pt x="281" y="576"/>
                      <a:pt x="240" y="598"/>
                    </a:cubicBezTo>
                    <a:cubicBezTo>
                      <a:pt x="206" y="616"/>
                      <a:pt x="162" y="624"/>
                      <a:pt x="108" y="624"/>
                    </a:cubicBezTo>
                    <a:cubicBezTo>
                      <a:pt x="93" y="624"/>
                      <a:pt x="76" y="623"/>
                      <a:pt x="56" y="621"/>
                    </a:cubicBezTo>
                    <a:cubicBezTo>
                      <a:pt x="56" y="579"/>
                      <a:pt x="56" y="579"/>
                      <a:pt x="56" y="579"/>
                    </a:cubicBezTo>
                    <a:cubicBezTo>
                      <a:pt x="74" y="581"/>
                      <a:pt x="91" y="582"/>
                      <a:pt x="108" y="582"/>
                    </a:cubicBezTo>
                    <a:cubicBezTo>
                      <a:pt x="146" y="582"/>
                      <a:pt x="175" y="577"/>
                      <a:pt x="194" y="567"/>
                    </a:cubicBezTo>
                    <a:cubicBezTo>
                      <a:pt x="222" y="552"/>
                      <a:pt x="239" y="526"/>
                      <a:pt x="247" y="488"/>
                    </a:cubicBezTo>
                    <a:cubicBezTo>
                      <a:pt x="251" y="466"/>
                      <a:pt x="253" y="440"/>
                      <a:pt x="253" y="407"/>
                    </a:cubicBezTo>
                    <a:lnTo>
                      <a:pt x="253" y="385"/>
                    </a:lnTo>
                    <a:close/>
                    <a:moveTo>
                      <a:pt x="253" y="46"/>
                    </a:moveTo>
                    <a:cubicBezTo>
                      <a:pt x="234" y="44"/>
                      <a:pt x="216" y="43"/>
                      <a:pt x="200" y="43"/>
                    </a:cubicBezTo>
                    <a:cubicBezTo>
                      <a:pt x="171" y="43"/>
                      <a:pt x="148" y="48"/>
                      <a:pt x="131" y="60"/>
                    </a:cubicBezTo>
                    <a:cubicBezTo>
                      <a:pt x="112" y="74"/>
                      <a:pt x="97" y="98"/>
                      <a:pt x="86" y="133"/>
                    </a:cubicBezTo>
                    <a:cubicBezTo>
                      <a:pt x="77" y="163"/>
                      <a:pt x="72" y="198"/>
                      <a:pt x="72" y="238"/>
                    </a:cubicBezTo>
                    <a:cubicBezTo>
                      <a:pt x="72" y="294"/>
                      <a:pt x="81" y="335"/>
                      <a:pt x="99" y="360"/>
                    </a:cubicBezTo>
                    <a:cubicBezTo>
                      <a:pt x="113" y="380"/>
                      <a:pt x="132" y="391"/>
                      <a:pt x="155" y="391"/>
                    </a:cubicBezTo>
                    <a:cubicBezTo>
                      <a:pt x="175" y="391"/>
                      <a:pt x="194" y="384"/>
                      <a:pt x="211" y="372"/>
                    </a:cubicBezTo>
                    <a:cubicBezTo>
                      <a:pt x="228" y="359"/>
                      <a:pt x="240" y="343"/>
                      <a:pt x="247" y="322"/>
                    </a:cubicBezTo>
                    <a:cubicBezTo>
                      <a:pt x="251" y="311"/>
                      <a:pt x="253" y="296"/>
                      <a:pt x="253" y="275"/>
                    </a:cubicBezTo>
                    <a:lnTo>
                      <a:pt x="25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5" name="Freeform 19"/>
              <p:cNvSpPr>
                <a:spLocks/>
              </p:cNvSpPr>
              <p:nvPr/>
            </p:nvSpPr>
            <p:spPr bwMode="gray">
              <a:xfrm>
                <a:off x="2794" y="2379"/>
                <a:ext cx="36" cy="104"/>
              </a:xfrm>
              <a:custGeom>
                <a:avLst/>
                <a:gdLst>
                  <a:gd name="T0" fmla="*/ 0 w 180"/>
                  <a:gd name="T1" fmla="*/ 0 h 521"/>
                  <a:gd name="T2" fmla="*/ 70 w 180"/>
                  <a:gd name="T3" fmla="*/ 0 h 521"/>
                  <a:gd name="T4" fmla="*/ 70 w 180"/>
                  <a:gd name="T5" fmla="*/ 110 h 521"/>
                  <a:gd name="T6" fmla="*/ 180 w 180"/>
                  <a:gd name="T7" fmla="*/ 110 h 521"/>
                  <a:gd name="T8" fmla="*/ 180 w 180"/>
                  <a:gd name="T9" fmla="*/ 155 h 521"/>
                  <a:gd name="T10" fmla="*/ 70 w 180"/>
                  <a:gd name="T11" fmla="*/ 155 h 521"/>
                  <a:gd name="T12" fmla="*/ 70 w 180"/>
                  <a:gd name="T13" fmla="*/ 373 h 521"/>
                  <a:gd name="T14" fmla="*/ 88 w 180"/>
                  <a:gd name="T15" fmla="*/ 456 h 521"/>
                  <a:gd name="T16" fmla="*/ 127 w 180"/>
                  <a:gd name="T17" fmla="*/ 475 h 521"/>
                  <a:gd name="T18" fmla="*/ 157 w 180"/>
                  <a:gd name="T19" fmla="*/ 476 h 521"/>
                  <a:gd name="T20" fmla="*/ 180 w 180"/>
                  <a:gd name="T21" fmla="*/ 476 h 521"/>
                  <a:gd name="T22" fmla="*/ 180 w 180"/>
                  <a:gd name="T23" fmla="*/ 521 h 521"/>
                  <a:gd name="T24" fmla="*/ 142 w 180"/>
                  <a:gd name="T25" fmla="*/ 521 h 521"/>
                  <a:gd name="T26" fmla="*/ 71 w 180"/>
                  <a:gd name="T27" fmla="*/ 514 h 521"/>
                  <a:gd name="T28" fmla="*/ 6 w 180"/>
                  <a:gd name="T29" fmla="*/ 444 h 521"/>
                  <a:gd name="T30" fmla="*/ 0 w 180"/>
                  <a:gd name="T31" fmla="*/ 363 h 521"/>
                  <a:gd name="T32" fmla="*/ 0 w 180"/>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521">
                    <a:moveTo>
                      <a:pt x="0" y="0"/>
                    </a:moveTo>
                    <a:cubicBezTo>
                      <a:pt x="70" y="0"/>
                      <a:pt x="70" y="0"/>
                      <a:pt x="70" y="0"/>
                    </a:cubicBezTo>
                    <a:cubicBezTo>
                      <a:pt x="70" y="110"/>
                      <a:pt x="70" y="110"/>
                      <a:pt x="70" y="110"/>
                    </a:cubicBezTo>
                    <a:cubicBezTo>
                      <a:pt x="180" y="110"/>
                      <a:pt x="180" y="110"/>
                      <a:pt x="180" y="110"/>
                    </a:cubicBezTo>
                    <a:cubicBezTo>
                      <a:pt x="180" y="155"/>
                      <a:pt x="180" y="155"/>
                      <a:pt x="180" y="155"/>
                    </a:cubicBezTo>
                    <a:cubicBezTo>
                      <a:pt x="70" y="155"/>
                      <a:pt x="70" y="155"/>
                      <a:pt x="70" y="155"/>
                    </a:cubicBezTo>
                    <a:cubicBezTo>
                      <a:pt x="70" y="373"/>
                      <a:pt x="70" y="373"/>
                      <a:pt x="70" y="373"/>
                    </a:cubicBezTo>
                    <a:cubicBezTo>
                      <a:pt x="70" y="414"/>
                      <a:pt x="76" y="442"/>
                      <a:pt x="88" y="456"/>
                    </a:cubicBezTo>
                    <a:cubicBezTo>
                      <a:pt x="97" y="467"/>
                      <a:pt x="110" y="473"/>
                      <a:pt x="127" y="475"/>
                    </a:cubicBezTo>
                    <a:cubicBezTo>
                      <a:pt x="133" y="475"/>
                      <a:pt x="143" y="476"/>
                      <a:pt x="157" y="476"/>
                    </a:cubicBezTo>
                    <a:cubicBezTo>
                      <a:pt x="180" y="476"/>
                      <a:pt x="180" y="476"/>
                      <a:pt x="180" y="476"/>
                    </a:cubicBezTo>
                    <a:cubicBezTo>
                      <a:pt x="180" y="521"/>
                      <a:pt x="180" y="521"/>
                      <a:pt x="180" y="521"/>
                    </a:cubicBezTo>
                    <a:cubicBezTo>
                      <a:pt x="142" y="521"/>
                      <a:pt x="142" y="521"/>
                      <a:pt x="142" y="521"/>
                    </a:cubicBezTo>
                    <a:cubicBezTo>
                      <a:pt x="112" y="521"/>
                      <a:pt x="89" y="518"/>
                      <a:pt x="71" y="514"/>
                    </a:cubicBezTo>
                    <a:cubicBezTo>
                      <a:pt x="36" y="504"/>
                      <a:pt x="14" y="481"/>
                      <a:pt x="6"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 name="Freeform 20"/>
              <p:cNvSpPr>
                <a:spLocks noEditPoints="1"/>
              </p:cNvSpPr>
              <p:nvPr/>
            </p:nvSpPr>
            <p:spPr bwMode="gray">
              <a:xfrm>
                <a:off x="2845"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7" name="Freeform 21"/>
              <p:cNvSpPr>
                <a:spLocks/>
              </p:cNvSpPr>
              <p:nvPr/>
            </p:nvSpPr>
            <p:spPr bwMode="gray">
              <a:xfrm>
                <a:off x="2934" y="2399"/>
                <a:ext cx="106" cy="84"/>
              </a:xfrm>
              <a:custGeom>
                <a:avLst/>
                <a:gdLst>
                  <a:gd name="T0" fmla="*/ 0 w 530"/>
                  <a:gd name="T1" fmla="*/ 422 h 422"/>
                  <a:gd name="T2" fmla="*/ 0 w 530"/>
                  <a:gd name="T3" fmla="*/ 16 h 422"/>
                  <a:gd name="T4" fmla="*/ 151 w 530"/>
                  <a:gd name="T5" fmla="*/ 0 h 422"/>
                  <a:gd name="T6" fmla="*/ 261 w 530"/>
                  <a:gd name="T7" fmla="*/ 27 h 422"/>
                  <a:gd name="T8" fmla="*/ 392 w 530"/>
                  <a:gd name="T9" fmla="*/ 0 h 422"/>
                  <a:gd name="T10" fmla="*/ 518 w 530"/>
                  <a:gd name="T11" fmla="*/ 65 h 422"/>
                  <a:gd name="T12" fmla="*/ 530 w 530"/>
                  <a:gd name="T13" fmla="*/ 170 h 422"/>
                  <a:gd name="T14" fmla="*/ 530 w 530"/>
                  <a:gd name="T15" fmla="*/ 422 h 422"/>
                  <a:gd name="T16" fmla="*/ 459 w 530"/>
                  <a:gd name="T17" fmla="*/ 422 h 422"/>
                  <a:gd name="T18" fmla="*/ 459 w 530"/>
                  <a:gd name="T19" fmla="*/ 174 h 422"/>
                  <a:gd name="T20" fmla="*/ 448 w 530"/>
                  <a:gd name="T21" fmla="*/ 77 h 422"/>
                  <a:gd name="T22" fmla="*/ 383 w 530"/>
                  <a:gd name="T23" fmla="*/ 43 h 422"/>
                  <a:gd name="T24" fmla="*/ 300 w 530"/>
                  <a:gd name="T25" fmla="*/ 62 h 422"/>
                  <a:gd name="T26" fmla="*/ 300 w 530"/>
                  <a:gd name="T27" fmla="*/ 422 h 422"/>
                  <a:gd name="T28" fmla="*/ 230 w 530"/>
                  <a:gd name="T29" fmla="*/ 422 h 422"/>
                  <a:gd name="T30" fmla="*/ 230 w 530"/>
                  <a:gd name="T31" fmla="*/ 171 h 422"/>
                  <a:gd name="T32" fmla="*/ 218 w 530"/>
                  <a:gd name="T33" fmla="*/ 77 h 422"/>
                  <a:gd name="T34" fmla="*/ 151 w 530"/>
                  <a:gd name="T35" fmla="*/ 43 h 422"/>
                  <a:gd name="T36" fmla="*/ 70 w 530"/>
                  <a:gd name="T37" fmla="*/ 52 h 422"/>
                  <a:gd name="T38" fmla="*/ 70 w 530"/>
                  <a:gd name="T39" fmla="*/ 422 h 422"/>
                  <a:gd name="T40" fmla="*/ 0 w 530"/>
                  <a:gd name="T4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422">
                    <a:moveTo>
                      <a:pt x="0" y="422"/>
                    </a:moveTo>
                    <a:cubicBezTo>
                      <a:pt x="0" y="16"/>
                      <a:pt x="0" y="16"/>
                      <a:pt x="0" y="16"/>
                    </a:cubicBezTo>
                    <a:cubicBezTo>
                      <a:pt x="64" y="5"/>
                      <a:pt x="114" y="0"/>
                      <a:pt x="151" y="0"/>
                    </a:cubicBezTo>
                    <a:cubicBezTo>
                      <a:pt x="200" y="0"/>
                      <a:pt x="236" y="9"/>
                      <a:pt x="261" y="27"/>
                    </a:cubicBezTo>
                    <a:cubicBezTo>
                      <a:pt x="305" y="9"/>
                      <a:pt x="349" y="0"/>
                      <a:pt x="392" y="0"/>
                    </a:cubicBezTo>
                    <a:cubicBezTo>
                      <a:pt x="458" y="0"/>
                      <a:pt x="500" y="22"/>
                      <a:pt x="518" y="65"/>
                    </a:cubicBezTo>
                    <a:cubicBezTo>
                      <a:pt x="526" y="85"/>
                      <a:pt x="530" y="120"/>
                      <a:pt x="530" y="170"/>
                    </a:cubicBezTo>
                    <a:cubicBezTo>
                      <a:pt x="530" y="422"/>
                      <a:pt x="530" y="422"/>
                      <a:pt x="530" y="422"/>
                    </a:cubicBezTo>
                    <a:cubicBezTo>
                      <a:pt x="459" y="422"/>
                      <a:pt x="459" y="422"/>
                      <a:pt x="459" y="422"/>
                    </a:cubicBezTo>
                    <a:cubicBezTo>
                      <a:pt x="459" y="174"/>
                      <a:pt x="459" y="174"/>
                      <a:pt x="459" y="174"/>
                    </a:cubicBezTo>
                    <a:cubicBezTo>
                      <a:pt x="459" y="126"/>
                      <a:pt x="456" y="94"/>
                      <a:pt x="448" y="77"/>
                    </a:cubicBezTo>
                    <a:cubicBezTo>
                      <a:pt x="438" y="54"/>
                      <a:pt x="416" y="43"/>
                      <a:pt x="383" y="43"/>
                    </a:cubicBezTo>
                    <a:cubicBezTo>
                      <a:pt x="356" y="43"/>
                      <a:pt x="328" y="49"/>
                      <a:pt x="300" y="62"/>
                    </a:cubicBezTo>
                    <a:cubicBezTo>
                      <a:pt x="300" y="422"/>
                      <a:pt x="300" y="422"/>
                      <a:pt x="300" y="422"/>
                    </a:cubicBezTo>
                    <a:cubicBezTo>
                      <a:pt x="230" y="422"/>
                      <a:pt x="230" y="422"/>
                      <a:pt x="230" y="422"/>
                    </a:cubicBezTo>
                    <a:cubicBezTo>
                      <a:pt x="230" y="171"/>
                      <a:pt x="230" y="171"/>
                      <a:pt x="230" y="171"/>
                    </a:cubicBezTo>
                    <a:cubicBezTo>
                      <a:pt x="230" y="125"/>
                      <a:pt x="226" y="93"/>
                      <a:pt x="218" y="77"/>
                    </a:cubicBezTo>
                    <a:cubicBezTo>
                      <a:pt x="207" y="54"/>
                      <a:pt x="185" y="43"/>
                      <a:pt x="151" y="43"/>
                    </a:cubicBezTo>
                    <a:cubicBezTo>
                      <a:pt x="125" y="43"/>
                      <a:pt x="98"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8" name="Freeform 22"/>
              <p:cNvSpPr>
                <a:spLocks noEditPoints="1"/>
              </p:cNvSpPr>
              <p:nvPr/>
            </p:nvSpPr>
            <p:spPr bwMode="gray">
              <a:xfrm>
                <a:off x="3060"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40"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9" name="Freeform 23"/>
              <p:cNvSpPr>
                <a:spLocks/>
              </p:cNvSpPr>
              <p:nvPr/>
            </p:nvSpPr>
            <p:spPr bwMode="gray">
              <a:xfrm>
                <a:off x="3150" y="2399"/>
                <a:ext cx="35" cy="84"/>
              </a:xfrm>
              <a:custGeom>
                <a:avLst/>
                <a:gdLst>
                  <a:gd name="T0" fmla="*/ 0 w 177"/>
                  <a:gd name="T1" fmla="*/ 422 h 422"/>
                  <a:gd name="T2" fmla="*/ 0 w 177"/>
                  <a:gd name="T3" fmla="*/ 18 h 422"/>
                  <a:gd name="T4" fmla="*/ 177 w 177"/>
                  <a:gd name="T5" fmla="*/ 0 h 422"/>
                  <a:gd name="T6" fmla="*/ 177 w 177"/>
                  <a:gd name="T7" fmla="*/ 44 h 422"/>
                  <a:gd name="T8" fmla="*/ 70 w 177"/>
                  <a:gd name="T9" fmla="*/ 52 h 422"/>
                  <a:gd name="T10" fmla="*/ 70 w 177"/>
                  <a:gd name="T11" fmla="*/ 422 h 422"/>
                  <a:gd name="T12" fmla="*/ 0 w 177"/>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7" h="422">
                    <a:moveTo>
                      <a:pt x="0" y="422"/>
                    </a:moveTo>
                    <a:cubicBezTo>
                      <a:pt x="0" y="18"/>
                      <a:pt x="0" y="18"/>
                      <a:pt x="0" y="18"/>
                    </a:cubicBezTo>
                    <a:cubicBezTo>
                      <a:pt x="53" y="7"/>
                      <a:pt x="112" y="1"/>
                      <a:pt x="177" y="0"/>
                    </a:cubicBezTo>
                    <a:cubicBezTo>
                      <a:pt x="177" y="44"/>
                      <a:pt x="177" y="44"/>
                      <a:pt x="177" y="44"/>
                    </a:cubicBezTo>
                    <a:cubicBezTo>
                      <a:pt x="138" y="44"/>
                      <a:pt x="102" y="47"/>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0" name="Freeform 24"/>
              <p:cNvSpPr>
                <a:spLocks/>
              </p:cNvSpPr>
              <p:nvPr/>
            </p:nvSpPr>
            <p:spPr bwMode="gray">
              <a:xfrm>
                <a:off x="3201" y="2399"/>
                <a:ext cx="35" cy="84"/>
              </a:xfrm>
              <a:custGeom>
                <a:avLst/>
                <a:gdLst>
                  <a:gd name="T0" fmla="*/ 0 w 178"/>
                  <a:gd name="T1" fmla="*/ 422 h 422"/>
                  <a:gd name="T2" fmla="*/ 0 w 178"/>
                  <a:gd name="T3" fmla="*/ 18 h 422"/>
                  <a:gd name="T4" fmla="*/ 178 w 178"/>
                  <a:gd name="T5" fmla="*/ 0 h 422"/>
                  <a:gd name="T6" fmla="*/ 178 w 178"/>
                  <a:gd name="T7" fmla="*/ 44 h 422"/>
                  <a:gd name="T8" fmla="*/ 71 w 178"/>
                  <a:gd name="T9" fmla="*/ 52 h 422"/>
                  <a:gd name="T10" fmla="*/ 71 w 178"/>
                  <a:gd name="T11" fmla="*/ 422 h 422"/>
                  <a:gd name="T12" fmla="*/ 0 w 178"/>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8" h="422">
                    <a:moveTo>
                      <a:pt x="0" y="422"/>
                    </a:moveTo>
                    <a:cubicBezTo>
                      <a:pt x="0" y="18"/>
                      <a:pt x="0" y="18"/>
                      <a:pt x="0" y="18"/>
                    </a:cubicBezTo>
                    <a:cubicBezTo>
                      <a:pt x="54" y="7"/>
                      <a:pt x="113" y="1"/>
                      <a:pt x="178" y="0"/>
                    </a:cubicBezTo>
                    <a:cubicBezTo>
                      <a:pt x="178" y="44"/>
                      <a:pt x="178" y="44"/>
                      <a:pt x="178" y="44"/>
                    </a:cubicBezTo>
                    <a:cubicBezTo>
                      <a:pt x="138" y="44"/>
                      <a:pt x="102" y="47"/>
                      <a:pt x="71" y="52"/>
                    </a:cubicBezTo>
                    <a:cubicBezTo>
                      <a:pt x="71" y="422"/>
                      <a:pt x="71" y="422"/>
                      <a:pt x="71"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1" name="Freeform 25"/>
              <p:cNvSpPr>
                <a:spLocks noEditPoints="1"/>
              </p:cNvSpPr>
              <p:nvPr/>
            </p:nvSpPr>
            <p:spPr bwMode="gray">
              <a:xfrm>
                <a:off x="3246"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1 w 345"/>
                  <a:gd name="T13" fmla="*/ 58 h 433"/>
                  <a:gd name="T14" fmla="*/ 173 w 345"/>
                  <a:gd name="T15" fmla="*/ 0 h 433"/>
                  <a:gd name="T16" fmla="*/ 173 w 345"/>
                  <a:gd name="T17" fmla="*/ 43 h 433"/>
                  <a:gd name="T18" fmla="*/ 90 w 345"/>
                  <a:gd name="T19" fmla="*/ 96 h 433"/>
                  <a:gd name="T20" fmla="*/ 72 w 345"/>
                  <a:gd name="T21" fmla="*/ 215 h 433"/>
                  <a:gd name="T22" fmla="*/ 90 w 345"/>
                  <a:gd name="T23" fmla="*/ 337 h 433"/>
                  <a:gd name="T24" fmla="*/ 173 w 345"/>
                  <a:gd name="T25" fmla="*/ 391 h 433"/>
                  <a:gd name="T26" fmla="*/ 255 w 345"/>
                  <a:gd name="T27" fmla="*/ 337 h 433"/>
                  <a:gd name="T28" fmla="*/ 273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1"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1" y="58"/>
                    </a:cubicBezTo>
                    <a:cubicBezTo>
                      <a:pt x="70" y="20"/>
                      <a:pt x="114" y="0"/>
                      <a:pt x="173" y="0"/>
                    </a:cubicBezTo>
                    <a:moveTo>
                      <a:pt x="173" y="43"/>
                    </a:moveTo>
                    <a:cubicBezTo>
                      <a:pt x="133" y="43"/>
                      <a:pt x="106" y="60"/>
                      <a:pt x="90" y="96"/>
                    </a:cubicBezTo>
                    <a:cubicBezTo>
                      <a:pt x="78" y="125"/>
                      <a:pt x="72" y="165"/>
                      <a:pt x="72" y="215"/>
                    </a:cubicBezTo>
                    <a:cubicBezTo>
                      <a:pt x="72" y="267"/>
                      <a:pt x="78" y="308"/>
                      <a:pt x="90" y="337"/>
                    </a:cubicBezTo>
                    <a:cubicBezTo>
                      <a:pt x="106" y="373"/>
                      <a:pt x="133" y="391"/>
                      <a:pt x="173" y="391"/>
                    </a:cubicBezTo>
                    <a:cubicBezTo>
                      <a:pt x="213" y="391"/>
                      <a:pt x="240" y="373"/>
                      <a:pt x="255" y="337"/>
                    </a:cubicBezTo>
                    <a:cubicBezTo>
                      <a:pt x="267" y="308"/>
                      <a:pt x="273" y="267"/>
                      <a:pt x="273" y="217"/>
                    </a:cubicBezTo>
                    <a:cubicBezTo>
                      <a:pt x="273"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2" name="Freeform 26"/>
              <p:cNvSpPr>
                <a:spLocks/>
              </p:cNvSpPr>
              <p:nvPr/>
            </p:nvSpPr>
            <p:spPr bwMode="gray">
              <a:xfrm>
                <a:off x="3324" y="2401"/>
                <a:ext cx="106" cy="82"/>
              </a:xfrm>
              <a:custGeom>
                <a:avLst/>
                <a:gdLst>
                  <a:gd name="T0" fmla="*/ 116 w 528"/>
                  <a:gd name="T1" fmla="*/ 411 h 411"/>
                  <a:gd name="T2" fmla="*/ 0 w 528"/>
                  <a:gd name="T3" fmla="*/ 0 h 411"/>
                  <a:gd name="T4" fmla="*/ 70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8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0" y="0"/>
                      <a:pt x="70" y="0"/>
                      <a:pt x="70"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8" y="411"/>
                      <a:pt x="188" y="411"/>
                      <a:pt x="188"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3" name="Freeform 27"/>
              <p:cNvSpPr>
                <a:spLocks/>
              </p:cNvSpPr>
              <p:nvPr/>
            </p:nvSpPr>
            <p:spPr bwMode="gray">
              <a:xfrm>
                <a:off x="3472" y="2401"/>
                <a:ext cx="105" cy="82"/>
              </a:xfrm>
              <a:custGeom>
                <a:avLst/>
                <a:gdLst>
                  <a:gd name="T0" fmla="*/ 116 w 528"/>
                  <a:gd name="T1" fmla="*/ 411 h 411"/>
                  <a:gd name="T2" fmla="*/ 0 w 528"/>
                  <a:gd name="T3" fmla="*/ 0 h 411"/>
                  <a:gd name="T4" fmla="*/ 71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9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1" y="0"/>
                      <a:pt x="71" y="0"/>
                      <a:pt x="71"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9" y="411"/>
                      <a:pt x="189" y="411"/>
                      <a:pt x="189"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4" name="Freeform 28"/>
              <p:cNvSpPr>
                <a:spLocks noEditPoints="1"/>
              </p:cNvSpPr>
              <p:nvPr/>
            </p:nvSpPr>
            <p:spPr bwMode="gray">
              <a:xfrm>
                <a:off x="3591" y="2371"/>
                <a:ext cx="17" cy="112"/>
              </a:xfrm>
              <a:custGeom>
                <a:avLst/>
                <a:gdLst>
                  <a:gd name="T0" fmla="*/ 42 w 85"/>
                  <a:gd name="T1" fmla="*/ 0 h 561"/>
                  <a:gd name="T2" fmla="*/ 74 w 85"/>
                  <a:gd name="T3" fmla="*/ 14 h 561"/>
                  <a:gd name="T4" fmla="*/ 85 w 85"/>
                  <a:gd name="T5" fmla="*/ 43 h 561"/>
                  <a:gd name="T6" fmla="*/ 71 w 85"/>
                  <a:gd name="T7" fmla="*/ 75 h 561"/>
                  <a:gd name="T8" fmla="*/ 42 w 85"/>
                  <a:gd name="T9" fmla="*/ 86 h 561"/>
                  <a:gd name="T10" fmla="*/ 11 w 85"/>
                  <a:gd name="T11" fmla="*/ 72 h 561"/>
                  <a:gd name="T12" fmla="*/ 0 w 85"/>
                  <a:gd name="T13" fmla="*/ 42 h 561"/>
                  <a:gd name="T14" fmla="*/ 14 w 85"/>
                  <a:gd name="T15" fmla="*/ 11 h 561"/>
                  <a:gd name="T16" fmla="*/ 42 w 85"/>
                  <a:gd name="T17" fmla="*/ 0 h 561"/>
                  <a:gd name="T18" fmla="*/ 8 w 85"/>
                  <a:gd name="T19" fmla="*/ 150 h 561"/>
                  <a:gd name="T20" fmla="*/ 78 w 85"/>
                  <a:gd name="T21" fmla="*/ 150 h 561"/>
                  <a:gd name="T22" fmla="*/ 78 w 85"/>
                  <a:gd name="T23" fmla="*/ 561 h 561"/>
                  <a:gd name="T24" fmla="*/ 8 w 85"/>
                  <a:gd name="T25" fmla="*/ 561 h 561"/>
                  <a:gd name="T26" fmla="*/ 8 w 85"/>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561">
                    <a:moveTo>
                      <a:pt x="42" y="0"/>
                    </a:moveTo>
                    <a:cubicBezTo>
                      <a:pt x="55" y="0"/>
                      <a:pt x="66" y="5"/>
                      <a:pt x="74" y="14"/>
                    </a:cubicBezTo>
                    <a:cubicBezTo>
                      <a:pt x="82" y="22"/>
                      <a:pt x="85" y="32"/>
                      <a:pt x="85" y="43"/>
                    </a:cubicBezTo>
                    <a:cubicBezTo>
                      <a:pt x="85" y="56"/>
                      <a:pt x="81" y="67"/>
                      <a:pt x="71" y="75"/>
                    </a:cubicBezTo>
                    <a:cubicBezTo>
                      <a:pt x="63" y="83"/>
                      <a:pt x="54" y="86"/>
                      <a:pt x="42" y="86"/>
                    </a:cubicBezTo>
                    <a:cubicBezTo>
                      <a:pt x="29" y="86"/>
                      <a:pt x="19" y="82"/>
                      <a:pt x="11" y="72"/>
                    </a:cubicBezTo>
                    <a:cubicBezTo>
                      <a:pt x="3" y="64"/>
                      <a:pt x="0" y="54"/>
                      <a:pt x="0" y="42"/>
                    </a:cubicBezTo>
                    <a:cubicBezTo>
                      <a:pt x="0" y="30"/>
                      <a:pt x="4" y="20"/>
                      <a:pt x="14" y="11"/>
                    </a:cubicBezTo>
                    <a:cubicBezTo>
                      <a:pt x="22" y="4"/>
                      <a:pt x="31" y="0"/>
                      <a:pt x="42" y="0"/>
                    </a:cubicBezTo>
                    <a:moveTo>
                      <a:pt x="8" y="150"/>
                    </a:moveTo>
                    <a:cubicBezTo>
                      <a:pt x="78" y="150"/>
                      <a:pt x="78" y="150"/>
                      <a:pt x="78" y="150"/>
                    </a:cubicBezTo>
                    <a:cubicBezTo>
                      <a:pt x="78" y="561"/>
                      <a:pt x="78" y="561"/>
                      <a:pt x="78" y="561"/>
                    </a:cubicBezTo>
                    <a:cubicBezTo>
                      <a:pt x="8" y="561"/>
                      <a:pt x="8" y="561"/>
                      <a:pt x="8" y="561"/>
                    </a:cubicBez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5" name="Freeform 29"/>
              <p:cNvSpPr>
                <a:spLocks/>
              </p:cNvSpPr>
              <p:nvPr/>
            </p:nvSpPr>
            <p:spPr bwMode="gray">
              <a:xfrm>
                <a:off x="3632" y="2379"/>
                <a:ext cx="37" cy="104"/>
              </a:xfrm>
              <a:custGeom>
                <a:avLst/>
                <a:gdLst>
                  <a:gd name="T0" fmla="*/ 0 w 181"/>
                  <a:gd name="T1" fmla="*/ 0 h 521"/>
                  <a:gd name="T2" fmla="*/ 70 w 181"/>
                  <a:gd name="T3" fmla="*/ 0 h 521"/>
                  <a:gd name="T4" fmla="*/ 70 w 181"/>
                  <a:gd name="T5" fmla="*/ 110 h 521"/>
                  <a:gd name="T6" fmla="*/ 181 w 181"/>
                  <a:gd name="T7" fmla="*/ 110 h 521"/>
                  <a:gd name="T8" fmla="*/ 181 w 181"/>
                  <a:gd name="T9" fmla="*/ 155 h 521"/>
                  <a:gd name="T10" fmla="*/ 70 w 181"/>
                  <a:gd name="T11" fmla="*/ 155 h 521"/>
                  <a:gd name="T12" fmla="*/ 70 w 181"/>
                  <a:gd name="T13" fmla="*/ 373 h 521"/>
                  <a:gd name="T14" fmla="*/ 89 w 181"/>
                  <a:gd name="T15" fmla="*/ 456 h 521"/>
                  <a:gd name="T16" fmla="*/ 128 w 181"/>
                  <a:gd name="T17" fmla="*/ 475 h 521"/>
                  <a:gd name="T18" fmla="*/ 158 w 181"/>
                  <a:gd name="T19" fmla="*/ 476 h 521"/>
                  <a:gd name="T20" fmla="*/ 181 w 181"/>
                  <a:gd name="T21" fmla="*/ 476 h 521"/>
                  <a:gd name="T22" fmla="*/ 181 w 181"/>
                  <a:gd name="T23" fmla="*/ 521 h 521"/>
                  <a:gd name="T24" fmla="*/ 143 w 181"/>
                  <a:gd name="T25" fmla="*/ 521 h 521"/>
                  <a:gd name="T26" fmla="*/ 72 w 181"/>
                  <a:gd name="T27" fmla="*/ 514 h 521"/>
                  <a:gd name="T28" fmla="*/ 7 w 181"/>
                  <a:gd name="T29" fmla="*/ 444 h 521"/>
                  <a:gd name="T30" fmla="*/ 0 w 181"/>
                  <a:gd name="T31" fmla="*/ 363 h 521"/>
                  <a:gd name="T32" fmla="*/ 0 w 181"/>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521">
                    <a:moveTo>
                      <a:pt x="0" y="0"/>
                    </a:moveTo>
                    <a:cubicBezTo>
                      <a:pt x="70" y="0"/>
                      <a:pt x="70" y="0"/>
                      <a:pt x="70" y="0"/>
                    </a:cubicBezTo>
                    <a:cubicBezTo>
                      <a:pt x="70" y="110"/>
                      <a:pt x="70" y="110"/>
                      <a:pt x="70" y="110"/>
                    </a:cubicBezTo>
                    <a:cubicBezTo>
                      <a:pt x="181" y="110"/>
                      <a:pt x="181" y="110"/>
                      <a:pt x="181" y="110"/>
                    </a:cubicBezTo>
                    <a:cubicBezTo>
                      <a:pt x="181" y="155"/>
                      <a:pt x="181" y="155"/>
                      <a:pt x="181" y="155"/>
                    </a:cubicBezTo>
                    <a:cubicBezTo>
                      <a:pt x="70" y="155"/>
                      <a:pt x="70" y="155"/>
                      <a:pt x="70" y="155"/>
                    </a:cubicBezTo>
                    <a:cubicBezTo>
                      <a:pt x="70" y="373"/>
                      <a:pt x="70" y="373"/>
                      <a:pt x="70" y="373"/>
                    </a:cubicBezTo>
                    <a:cubicBezTo>
                      <a:pt x="70" y="414"/>
                      <a:pt x="77" y="442"/>
                      <a:pt x="89" y="456"/>
                    </a:cubicBezTo>
                    <a:cubicBezTo>
                      <a:pt x="97" y="467"/>
                      <a:pt x="110" y="473"/>
                      <a:pt x="128" y="475"/>
                    </a:cubicBezTo>
                    <a:cubicBezTo>
                      <a:pt x="134" y="475"/>
                      <a:pt x="144" y="476"/>
                      <a:pt x="158" y="476"/>
                    </a:cubicBezTo>
                    <a:cubicBezTo>
                      <a:pt x="181" y="476"/>
                      <a:pt x="181" y="476"/>
                      <a:pt x="181" y="476"/>
                    </a:cubicBezTo>
                    <a:cubicBezTo>
                      <a:pt x="181" y="521"/>
                      <a:pt x="181" y="521"/>
                      <a:pt x="181" y="521"/>
                    </a:cubicBezTo>
                    <a:cubicBezTo>
                      <a:pt x="143" y="521"/>
                      <a:pt x="143" y="521"/>
                      <a:pt x="143" y="521"/>
                    </a:cubicBezTo>
                    <a:cubicBezTo>
                      <a:pt x="113" y="521"/>
                      <a:pt x="89" y="518"/>
                      <a:pt x="72" y="514"/>
                    </a:cubicBezTo>
                    <a:cubicBezTo>
                      <a:pt x="36" y="504"/>
                      <a:pt x="15" y="481"/>
                      <a:pt x="7"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6" name="Freeform 30"/>
              <p:cNvSpPr>
                <a:spLocks/>
              </p:cNvSpPr>
              <p:nvPr/>
            </p:nvSpPr>
            <p:spPr bwMode="gray">
              <a:xfrm>
                <a:off x="3686" y="2359"/>
                <a:ext cx="62" cy="124"/>
              </a:xfrm>
              <a:custGeom>
                <a:avLst/>
                <a:gdLst>
                  <a:gd name="T0" fmla="*/ 0 w 311"/>
                  <a:gd name="T1" fmla="*/ 618 h 618"/>
                  <a:gd name="T2" fmla="*/ 0 w 311"/>
                  <a:gd name="T3" fmla="*/ 0 h 618"/>
                  <a:gd name="T4" fmla="*/ 70 w 311"/>
                  <a:gd name="T5" fmla="*/ 0 h 618"/>
                  <a:gd name="T6" fmla="*/ 70 w 311"/>
                  <a:gd name="T7" fmla="*/ 218 h 618"/>
                  <a:gd name="T8" fmla="*/ 173 w 311"/>
                  <a:gd name="T9" fmla="*/ 196 h 618"/>
                  <a:gd name="T10" fmla="*/ 298 w 311"/>
                  <a:gd name="T11" fmla="*/ 260 h 618"/>
                  <a:gd name="T12" fmla="*/ 311 w 311"/>
                  <a:gd name="T13" fmla="*/ 366 h 618"/>
                  <a:gd name="T14" fmla="*/ 311 w 311"/>
                  <a:gd name="T15" fmla="*/ 618 h 618"/>
                  <a:gd name="T16" fmla="*/ 241 w 311"/>
                  <a:gd name="T17" fmla="*/ 618 h 618"/>
                  <a:gd name="T18" fmla="*/ 241 w 311"/>
                  <a:gd name="T19" fmla="*/ 355 h 618"/>
                  <a:gd name="T20" fmla="*/ 229 w 311"/>
                  <a:gd name="T21" fmla="*/ 271 h 618"/>
                  <a:gd name="T22" fmla="*/ 167 w 311"/>
                  <a:gd name="T23" fmla="*/ 239 h 618"/>
                  <a:gd name="T24" fmla="*/ 70 w 311"/>
                  <a:gd name="T25" fmla="*/ 263 h 618"/>
                  <a:gd name="T26" fmla="*/ 70 w 311"/>
                  <a:gd name="T27" fmla="*/ 618 h 618"/>
                  <a:gd name="T28" fmla="*/ 0 w 311"/>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618">
                    <a:moveTo>
                      <a:pt x="0" y="618"/>
                    </a:moveTo>
                    <a:cubicBezTo>
                      <a:pt x="0" y="0"/>
                      <a:pt x="0" y="0"/>
                      <a:pt x="0" y="0"/>
                    </a:cubicBezTo>
                    <a:cubicBezTo>
                      <a:pt x="70" y="0"/>
                      <a:pt x="70" y="0"/>
                      <a:pt x="70" y="0"/>
                    </a:cubicBezTo>
                    <a:cubicBezTo>
                      <a:pt x="70" y="218"/>
                      <a:pt x="70" y="218"/>
                      <a:pt x="70" y="218"/>
                    </a:cubicBezTo>
                    <a:cubicBezTo>
                      <a:pt x="107" y="203"/>
                      <a:pt x="141" y="196"/>
                      <a:pt x="173" y="196"/>
                    </a:cubicBezTo>
                    <a:cubicBezTo>
                      <a:pt x="238" y="196"/>
                      <a:pt x="280" y="218"/>
                      <a:pt x="298" y="260"/>
                    </a:cubicBezTo>
                    <a:cubicBezTo>
                      <a:pt x="307" y="280"/>
                      <a:pt x="311" y="315"/>
                      <a:pt x="311" y="366"/>
                    </a:cubicBezTo>
                    <a:cubicBezTo>
                      <a:pt x="311" y="618"/>
                      <a:pt x="311" y="618"/>
                      <a:pt x="311" y="618"/>
                    </a:cubicBezTo>
                    <a:cubicBezTo>
                      <a:pt x="241" y="618"/>
                      <a:pt x="241" y="618"/>
                      <a:pt x="241" y="618"/>
                    </a:cubicBezTo>
                    <a:cubicBezTo>
                      <a:pt x="241" y="355"/>
                      <a:pt x="241" y="355"/>
                      <a:pt x="241" y="355"/>
                    </a:cubicBezTo>
                    <a:cubicBezTo>
                      <a:pt x="241" y="316"/>
                      <a:pt x="237" y="288"/>
                      <a:pt x="229" y="271"/>
                    </a:cubicBezTo>
                    <a:cubicBezTo>
                      <a:pt x="218" y="249"/>
                      <a:pt x="197" y="239"/>
                      <a:pt x="167" y="239"/>
                    </a:cubicBezTo>
                    <a:cubicBezTo>
                      <a:pt x="139"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7" name="Freeform 31"/>
              <p:cNvSpPr>
                <a:spLocks/>
              </p:cNvSpPr>
              <p:nvPr/>
            </p:nvSpPr>
            <p:spPr bwMode="gray">
              <a:xfrm>
                <a:off x="3800" y="2401"/>
                <a:ext cx="69" cy="121"/>
              </a:xfrm>
              <a:custGeom>
                <a:avLst/>
                <a:gdLst>
                  <a:gd name="T0" fmla="*/ 30 w 69"/>
                  <a:gd name="T1" fmla="*/ 83 h 121"/>
                  <a:gd name="T2" fmla="*/ 0 w 69"/>
                  <a:gd name="T3" fmla="*/ 0 h 121"/>
                  <a:gd name="T4" fmla="*/ 15 w 69"/>
                  <a:gd name="T5" fmla="*/ 0 h 121"/>
                  <a:gd name="T6" fmla="*/ 37 w 69"/>
                  <a:gd name="T7" fmla="*/ 66 h 121"/>
                  <a:gd name="T8" fmla="*/ 57 w 69"/>
                  <a:gd name="T9" fmla="*/ 0 h 121"/>
                  <a:gd name="T10" fmla="*/ 69 w 69"/>
                  <a:gd name="T11" fmla="*/ 0 h 121"/>
                  <a:gd name="T12" fmla="*/ 28 w 69"/>
                  <a:gd name="T13" fmla="*/ 121 h 121"/>
                  <a:gd name="T14" fmla="*/ 16 w 69"/>
                  <a:gd name="T15" fmla="*/ 121 h 121"/>
                  <a:gd name="T16" fmla="*/ 30 w 69"/>
                  <a:gd name="T17"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1">
                    <a:moveTo>
                      <a:pt x="30" y="83"/>
                    </a:moveTo>
                    <a:lnTo>
                      <a:pt x="0" y="0"/>
                    </a:lnTo>
                    <a:lnTo>
                      <a:pt x="15" y="0"/>
                    </a:lnTo>
                    <a:lnTo>
                      <a:pt x="37" y="66"/>
                    </a:lnTo>
                    <a:lnTo>
                      <a:pt x="57" y="0"/>
                    </a:lnTo>
                    <a:lnTo>
                      <a:pt x="69" y="0"/>
                    </a:lnTo>
                    <a:lnTo>
                      <a:pt x="28" y="121"/>
                    </a:lnTo>
                    <a:lnTo>
                      <a:pt x="16" y="121"/>
                    </a:lnTo>
                    <a:lnTo>
                      <a:pt x="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8" name="Freeform 32"/>
              <p:cNvSpPr>
                <a:spLocks noEditPoints="1"/>
              </p:cNvSpPr>
              <p:nvPr/>
            </p:nvSpPr>
            <p:spPr bwMode="gray">
              <a:xfrm>
                <a:off x="3877"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8" y="308"/>
                      <a:pt x="274" y="267"/>
                      <a:pt x="274" y="217"/>
                    </a:cubicBezTo>
                    <a:cubicBezTo>
                      <a:pt x="274" y="165"/>
                      <a:pt x="268"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9" name="Freeform 33"/>
              <p:cNvSpPr>
                <a:spLocks/>
              </p:cNvSpPr>
              <p:nvPr/>
            </p:nvSpPr>
            <p:spPr bwMode="gray">
              <a:xfrm>
                <a:off x="3966" y="2401"/>
                <a:ext cx="60" cy="84"/>
              </a:xfrm>
              <a:custGeom>
                <a:avLst/>
                <a:gdLst>
                  <a:gd name="T0" fmla="*/ 0 w 299"/>
                  <a:gd name="T1" fmla="*/ 0 h 422"/>
                  <a:gd name="T2" fmla="*/ 70 w 299"/>
                  <a:gd name="T3" fmla="*/ 0 h 422"/>
                  <a:gd name="T4" fmla="*/ 70 w 299"/>
                  <a:gd name="T5" fmla="*/ 253 h 422"/>
                  <a:gd name="T6" fmla="*/ 83 w 299"/>
                  <a:gd name="T7" fmla="*/ 347 h 422"/>
                  <a:gd name="T8" fmla="*/ 112 w 299"/>
                  <a:gd name="T9" fmla="*/ 373 h 422"/>
                  <a:gd name="T10" fmla="*/ 157 w 299"/>
                  <a:gd name="T11" fmla="*/ 380 h 422"/>
                  <a:gd name="T12" fmla="*/ 229 w 299"/>
                  <a:gd name="T13" fmla="*/ 369 h 422"/>
                  <a:gd name="T14" fmla="*/ 229 w 299"/>
                  <a:gd name="T15" fmla="*/ 0 h 422"/>
                  <a:gd name="T16" fmla="*/ 299 w 299"/>
                  <a:gd name="T17" fmla="*/ 0 h 422"/>
                  <a:gd name="T18" fmla="*/ 299 w 299"/>
                  <a:gd name="T19" fmla="*/ 404 h 422"/>
                  <a:gd name="T20" fmla="*/ 153 w 299"/>
                  <a:gd name="T21" fmla="*/ 422 h 422"/>
                  <a:gd name="T22" fmla="*/ 49 w 299"/>
                  <a:gd name="T23" fmla="*/ 400 h 422"/>
                  <a:gd name="T24" fmla="*/ 4 w 299"/>
                  <a:gd name="T25" fmla="*/ 323 h 422"/>
                  <a:gd name="T26" fmla="*/ 0 w 299"/>
                  <a:gd name="T27" fmla="*/ 259 h 422"/>
                  <a:gd name="T28" fmla="*/ 0 w 299"/>
                  <a:gd name="T2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422">
                    <a:moveTo>
                      <a:pt x="0" y="0"/>
                    </a:moveTo>
                    <a:cubicBezTo>
                      <a:pt x="70" y="0"/>
                      <a:pt x="70" y="0"/>
                      <a:pt x="70" y="0"/>
                    </a:cubicBezTo>
                    <a:cubicBezTo>
                      <a:pt x="70" y="253"/>
                      <a:pt x="70" y="253"/>
                      <a:pt x="70" y="253"/>
                    </a:cubicBezTo>
                    <a:cubicBezTo>
                      <a:pt x="70" y="300"/>
                      <a:pt x="74" y="331"/>
                      <a:pt x="83" y="347"/>
                    </a:cubicBezTo>
                    <a:cubicBezTo>
                      <a:pt x="90" y="360"/>
                      <a:pt x="99" y="369"/>
                      <a:pt x="112" y="373"/>
                    </a:cubicBezTo>
                    <a:cubicBezTo>
                      <a:pt x="123" y="377"/>
                      <a:pt x="138" y="380"/>
                      <a:pt x="157" y="380"/>
                    </a:cubicBezTo>
                    <a:cubicBezTo>
                      <a:pt x="180" y="380"/>
                      <a:pt x="204" y="376"/>
                      <a:pt x="229" y="369"/>
                    </a:cubicBezTo>
                    <a:cubicBezTo>
                      <a:pt x="229" y="0"/>
                      <a:pt x="229" y="0"/>
                      <a:pt x="229" y="0"/>
                    </a:cubicBezTo>
                    <a:cubicBezTo>
                      <a:pt x="299" y="0"/>
                      <a:pt x="299" y="0"/>
                      <a:pt x="299" y="0"/>
                    </a:cubicBezTo>
                    <a:cubicBezTo>
                      <a:pt x="299" y="404"/>
                      <a:pt x="299" y="404"/>
                      <a:pt x="299" y="404"/>
                    </a:cubicBezTo>
                    <a:cubicBezTo>
                      <a:pt x="248" y="416"/>
                      <a:pt x="199" y="422"/>
                      <a:pt x="153" y="422"/>
                    </a:cubicBezTo>
                    <a:cubicBezTo>
                      <a:pt x="106" y="422"/>
                      <a:pt x="72" y="415"/>
                      <a:pt x="49" y="400"/>
                    </a:cubicBezTo>
                    <a:cubicBezTo>
                      <a:pt x="23" y="384"/>
                      <a:pt x="8" y="358"/>
                      <a:pt x="4" y="323"/>
                    </a:cubicBezTo>
                    <a:cubicBezTo>
                      <a:pt x="1" y="307"/>
                      <a:pt x="0" y="285"/>
                      <a:pt x="0" y="25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0" name="Freeform 34"/>
              <p:cNvSpPr>
                <a:spLocks/>
              </p:cNvSpPr>
              <p:nvPr/>
            </p:nvSpPr>
            <p:spPr bwMode="gray">
              <a:xfrm>
                <a:off x="2903" y="1607"/>
                <a:ext cx="269" cy="208"/>
              </a:xfrm>
              <a:custGeom>
                <a:avLst/>
                <a:gdLst>
                  <a:gd name="T0" fmla="*/ 547 w 1348"/>
                  <a:gd name="T1" fmla="*/ 436 h 1041"/>
                  <a:gd name="T2" fmla="*/ 341 w 1348"/>
                  <a:gd name="T3" fmla="*/ 367 h 1041"/>
                  <a:gd name="T4" fmla="*/ 1 w 1348"/>
                  <a:gd name="T5" fmla="*/ 704 h 1041"/>
                  <a:gd name="T6" fmla="*/ 341 w 1348"/>
                  <a:gd name="T7" fmla="*/ 1040 h 1041"/>
                  <a:gd name="T8" fmla="*/ 600 w 1348"/>
                  <a:gd name="T9" fmla="*/ 923 h 1041"/>
                  <a:gd name="T10" fmla="*/ 600 w 1348"/>
                  <a:gd name="T11" fmla="*/ 737 h 1041"/>
                  <a:gd name="T12" fmla="*/ 439 w 1348"/>
                  <a:gd name="T13" fmla="*/ 894 h 1041"/>
                  <a:gd name="T14" fmla="*/ 341 w 1348"/>
                  <a:gd name="T15" fmla="*/ 915 h 1041"/>
                  <a:gd name="T16" fmla="*/ 128 w 1348"/>
                  <a:gd name="T17" fmla="*/ 704 h 1041"/>
                  <a:gd name="T18" fmla="*/ 341 w 1348"/>
                  <a:gd name="T19" fmla="*/ 492 h 1041"/>
                  <a:gd name="T20" fmla="*/ 491 w 1348"/>
                  <a:gd name="T21" fmla="*/ 554 h 1041"/>
                  <a:gd name="T22" fmla="*/ 623 w 1348"/>
                  <a:gd name="T23" fmla="*/ 707 h 1041"/>
                  <a:gd name="T24" fmla="*/ 929 w 1348"/>
                  <a:gd name="T25" fmla="*/ 840 h 1041"/>
                  <a:gd name="T26" fmla="*/ 1348 w 1348"/>
                  <a:gd name="T27" fmla="*/ 423 h 1041"/>
                  <a:gd name="T28" fmla="*/ 929 w 1348"/>
                  <a:gd name="T29" fmla="*/ 0 h 1041"/>
                  <a:gd name="T30" fmla="*/ 600 w 1348"/>
                  <a:gd name="T31" fmla="*/ 168 h 1041"/>
                  <a:gd name="T32" fmla="*/ 600 w 1348"/>
                  <a:gd name="T33" fmla="*/ 419 h 1041"/>
                  <a:gd name="T34" fmla="*/ 929 w 1348"/>
                  <a:gd name="T35" fmla="*/ 133 h 1041"/>
                  <a:gd name="T36" fmla="*/ 1216 w 1348"/>
                  <a:gd name="T37" fmla="*/ 423 h 1041"/>
                  <a:gd name="T38" fmla="*/ 929 w 1348"/>
                  <a:gd name="T39" fmla="*/ 710 h 1041"/>
                  <a:gd name="T40" fmla="*/ 743 w 1348"/>
                  <a:gd name="T41" fmla="*/ 642 h 1041"/>
                  <a:gd name="T42" fmla="*/ 547 w 1348"/>
                  <a:gd name="T43" fmla="*/ 436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8" h="1041">
                    <a:moveTo>
                      <a:pt x="547" y="436"/>
                    </a:moveTo>
                    <a:cubicBezTo>
                      <a:pt x="498" y="393"/>
                      <a:pt x="419" y="367"/>
                      <a:pt x="341" y="367"/>
                    </a:cubicBezTo>
                    <a:cubicBezTo>
                      <a:pt x="154" y="366"/>
                      <a:pt x="1" y="514"/>
                      <a:pt x="1" y="704"/>
                    </a:cubicBezTo>
                    <a:cubicBezTo>
                      <a:pt x="0" y="892"/>
                      <a:pt x="154" y="1040"/>
                      <a:pt x="341" y="1040"/>
                    </a:cubicBezTo>
                    <a:cubicBezTo>
                      <a:pt x="446" y="1041"/>
                      <a:pt x="537" y="998"/>
                      <a:pt x="600" y="923"/>
                    </a:cubicBezTo>
                    <a:cubicBezTo>
                      <a:pt x="600" y="737"/>
                      <a:pt x="600" y="737"/>
                      <a:pt x="600" y="737"/>
                    </a:cubicBezTo>
                    <a:cubicBezTo>
                      <a:pt x="567" y="795"/>
                      <a:pt x="500" y="869"/>
                      <a:pt x="439" y="894"/>
                    </a:cubicBezTo>
                    <a:cubicBezTo>
                      <a:pt x="409" y="907"/>
                      <a:pt x="377" y="915"/>
                      <a:pt x="341" y="915"/>
                    </a:cubicBezTo>
                    <a:cubicBezTo>
                      <a:pt x="224" y="915"/>
                      <a:pt x="128" y="824"/>
                      <a:pt x="128" y="704"/>
                    </a:cubicBezTo>
                    <a:cubicBezTo>
                      <a:pt x="128" y="594"/>
                      <a:pt x="217" y="492"/>
                      <a:pt x="341" y="492"/>
                    </a:cubicBezTo>
                    <a:cubicBezTo>
                      <a:pt x="399" y="493"/>
                      <a:pt x="452" y="517"/>
                      <a:pt x="491" y="554"/>
                    </a:cubicBezTo>
                    <a:cubicBezTo>
                      <a:pt x="531" y="593"/>
                      <a:pt x="593" y="675"/>
                      <a:pt x="623" y="707"/>
                    </a:cubicBezTo>
                    <a:cubicBezTo>
                      <a:pt x="699" y="789"/>
                      <a:pt x="808" y="840"/>
                      <a:pt x="929" y="840"/>
                    </a:cubicBezTo>
                    <a:cubicBezTo>
                      <a:pt x="1160" y="841"/>
                      <a:pt x="1348" y="654"/>
                      <a:pt x="1348" y="423"/>
                    </a:cubicBezTo>
                    <a:cubicBezTo>
                      <a:pt x="1348" y="192"/>
                      <a:pt x="1160" y="0"/>
                      <a:pt x="929" y="0"/>
                    </a:cubicBezTo>
                    <a:cubicBezTo>
                      <a:pt x="795" y="0"/>
                      <a:pt x="677" y="70"/>
                      <a:pt x="600" y="168"/>
                    </a:cubicBezTo>
                    <a:cubicBezTo>
                      <a:pt x="600" y="419"/>
                      <a:pt x="600" y="419"/>
                      <a:pt x="600" y="419"/>
                    </a:cubicBezTo>
                    <a:cubicBezTo>
                      <a:pt x="658" y="260"/>
                      <a:pt x="764" y="133"/>
                      <a:pt x="929" y="133"/>
                    </a:cubicBezTo>
                    <a:cubicBezTo>
                      <a:pt x="1088" y="133"/>
                      <a:pt x="1217" y="264"/>
                      <a:pt x="1216" y="423"/>
                    </a:cubicBezTo>
                    <a:cubicBezTo>
                      <a:pt x="1216" y="582"/>
                      <a:pt x="1088" y="710"/>
                      <a:pt x="929" y="710"/>
                    </a:cubicBezTo>
                    <a:cubicBezTo>
                      <a:pt x="858" y="710"/>
                      <a:pt x="793" y="684"/>
                      <a:pt x="743" y="642"/>
                    </a:cubicBezTo>
                    <a:cubicBezTo>
                      <a:pt x="681" y="593"/>
                      <a:pt x="612" y="490"/>
                      <a:pt x="547" y="436"/>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1" name="Freeform 35"/>
              <p:cNvSpPr>
                <a:spLocks/>
              </p:cNvSpPr>
              <p:nvPr/>
            </p:nvSpPr>
            <p:spPr bwMode="gray">
              <a:xfrm>
                <a:off x="2463" y="1834"/>
                <a:ext cx="185" cy="302"/>
              </a:xfrm>
              <a:custGeom>
                <a:avLst/>
                <a:gdLst>
                  <a:gd name="T0" fmla="*/ 0 w 925"/>
                  <a:gd name="T1" fmla="*/ 0 h 1511"/>
                  <a:gd name="T2" fmla="*/ 925 w 925"/>
                  <a:gd name="T3" fmla="*/ 0 h 1511"/>
                  <a:gd name="T4" fmla="*/ 925 w 925"/>
                  <a:gd name="T5" fmla="*/ 258 h 1511"/>
                  <a:gd name="T6" fmla="*/ 778 w 925"/>
                  <a:gd name="T7" fmla="*/ 156 h 1511"/>
                  <a:gd name="T8" fmla="*/ 349 w 925"/>
                  <a:gd name="T9" fmla="*/ 156 h 1511"/>
                  <a:gd name="T10" fmla="*/ 349 w 925"/>
                  <a:gd name="T11" fmla="*/ 601 h 1511"/>
                  <a:gd name="T12" fmla="*/ 814 w 925"/>
                  <a:gd name="T13" fmla="*/ 601 h 1511"/>
                  <a:gd name="T14" fmla="*/ 814 w 925"/>
                  <a:gd name="T15" fmla="*/ 836 h 1511"/>
                  <a:gd name="T16" fmla="*/ 687 w 925"/>
                  <a:gd name="T17" fmla="*/ 761 h 1511"/>
                  <a:gd name="T18" fmla="*/ 349 w 925"/>
                  <a:gd name="T19" fmla="*/ 761 h 1511"/>
                  <a:gd name="T20" fmla="*/ 349 w 925"/>
                  <a:gd name="T21" fmla="*/ 1369 h 1511"/>
                  <a:gd name="T22" fmla="*/ 446 w 925"/>
                  <a:gd name="T23" fmla="*/ 1511 h 1511"/>
                  <a:gd name="T24" fmla="*/ 6 w 925"/>
                  <a:gd name="T25" fmla="*/ 1511 h 1511"/>
                  <a:gd name="T26" fmla="*/ 98 w 925"/>
                  <a:gd name="T27" fmla="*/ 1369 h 1511"/>
                  <a:gd name="T28" fmla="*/ 98 w 925"/>
                  <a:gd name="T29" fmla="*/ 158 h 1511"/>
                  <a:gd name="T30" fmla="*/ 0 w 925"/>
                  <a:gd name="T31"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5" h="1511">
                    <a:moveTo>
                      <a:pt x="0" y="0"/>
                    </a:moveTo>
                    <a:cubicBezTo>
                      <a:pt x="925" y="0"/>
                      <a:pt x="925" y="0"/>
                      <a:pt x="925" y="0"/>
                    </a:cubicBezTo>
                    <a:cubicBezTo>
                      <a:pt x="925" y="258"/>
                      <a:pt x="925" y="258"/>
                      <a:pt x="925" y="258"/>
                    </a:cubicBezTo>
                    <a:cubicBezTo>
                      <a:pt x="925" y="258"/>
                      <a:pt x="878" y="156"/>
                      <a:pt x="778" y="156"/>
                    </a:cubicBezTo>
                    <a:cubicBezTo>
                      <a:pt x="349" y="156"/>
                      <a:pt x="349" y="156"/>
                      <a:pt x="349" y="156"/>
                    </a:cubicBezTo>
                    <a:cubicBezTo>
                      <a:pt x="349" y="601"/>
                      <a:pt x="349" y="601"/>
                      <a:pt x="349" y="601"/>
                    </a:cubicBezTo>
                    <a:cubicBezTo>
                      <a:pt x="814" y="601"/>
                      <a:pt x="814" y="601"/>
                      <a:pt x="814" y="601"/>
                    </a:cubicBezTo>
                    <a:cubicBezTo>
                      <a:pt x="814" y="836"/>
                      <a:pt x="814" y="836"/>
                      <a:pt x="814" y="836"/>
                    </a:cubicBezTo>
                    <a:cubicBezTo>
                      <a:pt x="814" y="836"/>
                      <a:pt x="799" y="761"/>
                      <a:pt x="687" y="761"/>
                    </a:cubicBezTo>
                    <a:cubicBezTo>
                      <a:pt x="349" y="761"/>
                      <a:pt x="349" y="761"/>
                      <a:pt x="349" y="761"/>
                    </a:cubicBezTo>
                    <a:cubicBezTo>
                      <a:pt x="349" y="1369"/>
                      <a:pt x="349" y="1369"/>
                      <a:pt x="349" y="1369"/>
                    </a:cubicBezTo>
                    <a:cubicBezTo>
                      <a:pt x="349" y="1458"/>
                      <a:pt x="446" y="1511"/>
                      <a:pt x="446" y="1511"/>
                    </a:cubicBezTo>
                    <a:cubicBezTo>
                      <a:pt x="6" y="1511"/>
                      <a:pt x="6" y="1511"/>
                      <a:pt x="6" y="1511"/>
                    </a:cubicBezTo>
                    <a:cubicBezTo>
                      <a:pt x="6" y="1511"/>
                      <a:pt x="98" y="1465"/>
                      <a:pt x="98" y="1369"/>
                    </a:cubicBezTo>
                    <a:cubicBezTo>
                      <a:pt x="98" y="158"/>
                      <a:pt x="98" y="158"/>
                      <a:pt x="98" y="158"/>
                    </a:cubicBezTo>
                    <a:cubicBezTo>
                      <a:pt x="99" y="57"/>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2" name="Freeform 36"/>
              <p:cNvSpPr>
                <a:spLocks/>
              </p:cNvSpPr>
              <p:nvPr/>
            </p:nvSpPr>
            <p:spPr bwMode="gray">
              <a:xfrm>
                <a:off x="2900" y="1834"/>
                <a:ext cx="122" cy="421"/>
              </a:xfrm>
              <a:custGeom>
                <a:avLst/>
                <a:gdLst>
                  <a:gd name="T0" fmla="*/ 140 w 611"/>
                  <a:gd name="T1" fmla="*/ 0 h 2106"/>
                  <a:gd name="T2" fmla="*/ 611 w 611"/>
                  <a:gd name="T3" fmla="*/ 0 h 2106"/>
                  <a:gd name="T4" fmla="*/ 505 w 611"/>
                  <a:gd name="T5" fmla="*/ 131 h 2106"/>
                  <a:gd name="T6" fmla="*/ 505 w 611"/>
                  <a:gd name="T7" fmla="*/ 1549 h 2106"/>
                  <a:gd name="T8" fmla="*/ 0 w 611"/>
                  <a:gd name="T9" fmla="*/ 2105 h 2106"/>
                  <a:gd name="T10" fmla="*/ 241 w 611"/>
                  <a:gd name="T11" fmla="*/ 1549 h 2106"/>
                  <a:gd name="T12" fmla="*/ 241 w 611"/>
                  <a:gd name="T13" fmla="*/ 131 h 2106"/>
                  <a:gd name="T14" fmla="*/ 140 w 611"/>
                  <a:gd name="T15" fmla="*/ 0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1" h="2106">
                    <a:moveTo>
                      <a:pt x="140" y="0"/>
                    </a:moveTo>
                    <a:cubicBezTo>
                      <a:pt x="611" y="0"/>
                      <a:pt x="611" y="0"/>
                      <a:pt x="611" y="0"/>
                    </a:cubicBezTo>
                    <a:cubicBezTo>
                      <a:pt x="611" y="0"/>
                      <a:pt x="505" y="50"/>
                      <a:pt x="505" y="131"/>
                    </a:cubicBezTo>
                    <a:cubicBezTo>
                      <a:pt x="505" y="1549"/>
                      <a:pt x="505" y="1549"/>
                      <a:pt x="505" y="1549"/>
                    </a:cubicBezTo>
                    <a:cubicBezTo>
                      <a:pt x="505" y="2028"/>
                      <a:pt x="25" y="2106"/>
                      <a:pt x="0" y="2105"/>
                    </a:cubicBezTo>
                    <a:cubicBezTo>
                      <a:pt x="41" y="2079"/>
                      <a:pt x="240" y="1909"/>
                      <a:pt x="241" y="1549"/>
                    </a:cubicBezTo>
                    <a:cubicBezTo>
                      <a:pt x="241" y="131"/>
                      <a:pt x="241" y="131"/>
                      <a:pt x="241" y="131"/>
                    </a:cubicBezTo>
                    <a:cubicBezTo>
                      <a:pt x="241" y="54"/>
                      <a:pt x="140" y="0"/>
                      <a:pt x="14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3" name="Freeform 37"/>
              <p:cNvSpPr>
                <a:spLocks/>
              </p:cNvSpPr>
              <p:nvPr/>
            </p:nvSpPr>
            <p:spPr bwMode="gray">
              <a:xfrm>
                <a:off x="3035" y="1834"/>
                <a:ext cx="95" cy="302"/>
              </a:xfrm>
              <a:custGeom>
                <a:avLst/>
                <a:gdLst>
                  <a:gd name="T0" fmla="*/ 0 w 472"/>
                  <a:gd name="T1" fmla="*/ 0 h 1512"/>
                  <a:gd name="T2" fmla="*/ 472 w 472"/>
                  <a:gd name="T3" fmla="*/ 0 h 1512"/>
                  <a:gd name="T4" fmla="*/ 367 w 472"/>
                  <a:gd name="T5" fmla="*/ 134 h 1512"/>
                  <a:gd name="T6" fmla="*/ 367 w 472"/>
                  <a:gd name="T7" fmla="*/ 1369 h 1512"/>
                  <a:gd name="T8" fmla="*/ 472 w 472"/>
                  <a:gd name="T9" fmla="*/ 1512 h 1512"/>
                  <a:gd name="T10" fmla="*/ 0 w 472"/>
                  <a:gd name="T11" fmla="*/ 1512 h 1512"/>
                  <a:gd name="T12" fmla="*/ 105 w 472"/>
                  <a:gd name="T13" fmla="*/ 1369 h 1512"/>
                  <a:gd name="T14" fmla="*/ 105 w 472"/>
                  <a:gd name="T15" fmla="*/ 134 h 1512"/>
                  <a:gd name="T16" fmla="*/ 0 w 472"/>
                  <a:gd name="T17"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1512">
                    <a:moveTo>
                      <a:pt x="0" y="0"/>
                    </a:moveTo>
                    <a:cubicBezTo>
                      <a:pt x="472" y="0"/>
                      <a:pt x="472" y="0"/>
                      <a:pt x="472" y="0"/>
                    </a:cubicBezTo>
                    <a:cubicBezTo>
                      <a:pt x="472" y="0"/>
                      <a:pt x="367" y="51"/>
                      <a:pt x="367" y="134"/>
                    </a:cubicBezTo>
                    <a:cubicBezTo>
                      <a:pt x="367" y="1369"/>
                      <a:pt x="367" y="1369"/>
                      <a:pt x="367" y="1369"/>
                    </a:cubicBezTo>
                    <a:cubicBezTo>
                      <a:pt x="367" y="1457"/>
                      <a:pt x="472" y="1512"/>
                      <a:pt x="472" y="1512"/>
                    </a:cubicBezTo>
                    <a:cubicBezTo>
                      <a:pt x="0" y="1512"/>
                      <a:pt x="0" y="1512"/>
                      <a:pt x="0" y="1512"/>
                    </a:cubicBezTo>
                    <a:cubicBezTo>
                      <a:pt x="0" y="1512"/>
                      <a:pt x="105" y="1458"/>
                      <a:pt x="105" y="1369"/>
                    </a:cubicBezTo>
                    <a:cubicBezTo>
                      <a:pt x="105" y="134"/>
                      <a:pt x="105" y="134"/>
                      <a:pt x="105" y="134"/>
                    </a:cubicBezTo>
                    <a:cubicBezTo>
                      <a:pt x="105" y="51"/>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4" name="Freeform 38"/>
              <p:cNvSpPr>
                <a:spLocks/>
              </p:cNvSpPr>
              <p:nvPr/>
            </p:nvSpPr>
            <p:spPr bwMode="gray">
              <a:xfrm>
                <a:off x="3130" y="1834"/>
                <a:ext cx="227" cy="302"/>
              </a:xfrm>
              <a:custGeom>
                <a:avLst/>
                <a:gdLst>
                  <a:gd name="T0" fmla="*/ 93 w 1132"/>
                  <a:gd name="T1" fmla="*/ 0 h 1511"/>
                  <a:gd name="T2" fmla="*/ 1132 w 1132"/>
                  <a:gd name="T3" fmla="*/ 0 h 1511"/>
                  <a:gd name="T4" fmla="*/ 1043 w 1132"/>
                  <a:gd name="T5" fmla="*/ 275 h 1511"/>
                  <a:gd name="T6" fmla="*/ 917 w 1132"/>
                  <a:gd name="T7" fmla="*/ 159 h 1511"/>
                  <a:gd name="T8" fmla="*/ 701 w 1132"/>
                  <a:gd name="T9" fmla="*/ 159 h 1511"/>
                  <a:gd name="T10" fmla="*/ 701 w 1132"/>
                  <a:gd name="T11" fmla="*/ 1369 h 1511"/>
                  <a:gd name="T12" fmla="*/ 802 w 1132"/>
                  <a:gd name="T13" fmla="*/ 1511 h 1511"/>
                  <a:gd name="T14" fmla="*/ 340 w 1132"/>
                  <a:gd name="T15" fmla="*/ 1511 h 1511"/>
                  <a:gd name="T16" fmla="*/ 440 w 1132"/>
                  <a:gd name="T17" fmla="*/ 1369 h 1511"/>
                  <a:gd name="T18" fmla="*/ 440 w 1132"/>
                  <a:gd name="T19" fmla="*/ 159 h 1511"/>
                  <a:gd name="T20" fmla="*/ 180 w 1132"/>
                  <a:gd name="T21" fmla="*/ 159 h 1511"/>
                  <a:gd name="T22" fmla="*/ 0 w 1132"/>
                  <a:gd name="T23" fmla="*/ 298 h 1511"/>
                  <a:gd name="T24" fmla="*/ 93 w 1132"/>
                  <a:gd name="T25"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1511">
                    <a:moveTo>
                      <a:pt x="93" y="0"/>
                    </a:moveTo>
                    <a:cubicBezTo>
                      <a:pt x="1132" y="0"/>
                      <a:pt x="1132" y="0"/>
                      <a:pt x="1132" y="0"/>
                    </a:cubicBezTo>
                    <a:cubicBezTo>
                      <a:pt x="1043" y="275"/>
                      <a:pt x="1043" y="275"/>
                      <a:pt x="1043" y="275"/>
                    </a:cubicBezTo>
                    <a:cubicBezTo>
                      <a:pt x="1043" y="275"/>
                      <a:pt x="1017" y="159"/>
                      <a:pt x="917" y="159"/>
                    </a:cubicBezTo>
                    <a:cubicBezTo>
                      <a:pt x="701" y="159"/>
                      <a:pt x="701" y="159"/>
                      <a:pt x="701" y="159"/>
                    </a:cubicBezTo>
                    <a:cubicBezTo>
                      <a:pt x="701" y="1369"/>
                      <a:pt x="701" y="1369"/>
                      <a:pt x="701" y="1369"/>
                    </a:cubicBezTo>
                    <a:cubicBezTo>
                      <a:pt x="701" y="1445"/>
                      <a:pt x="802" y="1511"/>
                      <a:pt x="802" y="1511"/>
                    </a:cubicBezTo>
                    <a:cubicBezTo>
                      <a:pt x="340" y="1511"/>
                      <a:pt x="340" y="1511"/>
                      <a:pt x="340" y="1511"/>
                    </a:cubicBezTo>
                    <a:cubicBezTo>
                      <a:pt x="340" y="1511"/>
                      <a:pt x="440" y="1452"/>
                      <a:pt x="440" y="1369"/>
                    </a:cubicBezTo>
                    <a:cubicBezTo>
                      <a:pt x="440" y="159"/>
                      <a:pt x="440" y="159"/>
                      <a:pt x="440" y="159"/>
                    </a:cubicBezTo>
                    <a:cubicBezTo>
                      <a:pt x="180" y="159"/>
                      <a:pt x="180" y="159"/>
                      <a:pt x="180" y="159"/>
                    </a:cubicBezTo>
                    <a:cubicBezTo>
                      <a:pt x="106" y="160"/>
                      <a:pt x="0" y="298"/>
                      <a:pt x="0" y="298"/>
                    </a:cubicBezTo>
                    <a:lnTo>
                      <a:pt x="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5" name="Freeform 39"/>
              <p:cNvSpPr>
                <a:spLocks/>
              </p:cNvSpPr>
              <p:nvPr/>
            </p:nvSpPr>
            <p:spPr bwMode="gray">
              <a:xfrm>
                <a:off x="3542" y="1834"/>
                <a:ext cx="253" cy="307"/>
              </a:xfrm>
              <a:custGeom>
                <a:avLst/>
                <a:gdLst>
                  <a:gd name="T0" fmla="*/ 810 w 1265"/>
                  <a:gd name="T1" fmla="*/ 0 h 1535"/>
                  <a:gd name="T2" fmla="*/ 1265 w 1265"/>
                  <a:gd name="T3" fmla="*/ 0 h 1535"/>
                  <a:gd name="T4" fmla="*/ 1167 w 1265"/>
                  <a:gd name="T5" fmla="*/ 134 h 1535"/>
                  <a:gd name="T6" fmla="*/ 1167 w 1265"/>
                  <a:gd name="T7" fmla="*/ 1049 h 1535"/>
                  <a:gd name="T8" fmla="*/ 645 w 1265"/>
                  <a:gd name="T9" fmla="*/ 1535 h 1535"/>
                  <a:gd name="T10" fmla="*/ 100 w 1265"/>
                  <a:gd name="T11" fmla="*/ 1049 h 1535"/>
                  <a:gd name="T12" fmla="*/ 100 w 1265"/>
                  <a:gd name="T13" fmla="*/ 134 h 1535"/>
                  <a:gd name="T14" fmla="*/ 0 w 1265"/>
                  <a:gd name="T15" fmla="*/ 0 h 1535"/>
                  <a:gd name="T16" fmla="*/ 468 w 1265"/>
                  <a:gd name="T17" fmla="*/ 0 h 1535"/>
                  <a:gd name="T18" fmla="*/ 364 w 1265"/>
                  <a:gd name="T19" fmla="*/ 134 h 1535"/>
                  <a:gd name="T20" fmla="*/ 364 w 1265"/>
                  <a:gd name="T21" fmla="*/ 1049 h 1535"/>
                  <a:gd name="T22" fmla="*/ 645 w 1265"/>
                  <a:gd name="T23" fmla="*/ 1372 h 1535"/>
                  <a:gd name="T24" fmla="*/ 912 w 1265"/>
                  <a:gd name="T25" fmla="*/ 1049 h 1535"/>
                  <a:gd name="T26" fmla="*/ 912 w 1265"/>
                  <a:gd name="T27" fmla="*/ 134 h 1535"/>
                  <a:gd name="T28" fmla="*/ 810 w 1265"/>
                  <a:gd name="T29"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5" h="1535">
                    <a:moveTo>
                      <a:pt x="810" y="0"/>
                    </a:moveTo>
                    <a:cubicBezTo>
                      <a:pt x="1265" y="0"/>
                      <a:pt x="1265" y="0"/>
                      <a:pt x="1265" y="0"/>
                    </a:cubicBezTo>
                    <a:cubicBezTo>
                      <a:pt x="1265" y="0"/>
                      <a:pt x="1167" y="52"/>
                      <a:pt x="1167" y="134"/>
                    </a:cubicBezTo>
                    <a:cubicBezTo>
                      <a:pt x="1167" y="1049"/>
                      <a:pt x="1167" y="1049"/>
                      <a:pt x="1167" y="1049"/>
                    </a:cubicBezTo>
                    <a:cubicBezTo>
                      <a:pt x="1167" y="1421"/>
                      <a:pt x="859" y="1535"/>
                      <a:pt x="645" y="1535"/>
                    </a:cubicBezTo>
                    <a:cubicBezTo>
                      <a:pt x="433" y="1535"/>
                      <a:pt x="100" y="1419"/>
                      <a:pt x="100" y="1049"/>
                    </a:cubicBezTo>
                    <a:cubicBezTo>
                      <a:pt x="100" y="134"/>
                      <a:pt x="100" y="134"/>
                      <a:pt x="100" y="134"/>
                    </a:cubicBezTo>
                    <a:cubicBezTo>
                      <a:pt x="101" y="52"/>
                      <a:pt x="0" y="0"/>
                      <a:pt x="0" y="0"/>
                    </a:cubicBezTo>
                    <a:cubicBezTo>
                      <a:pt x="468" y="0"/>
                      <a:pt x="468" y="0"/>
                      <a:pt x="468" y="0"/>
                    </a:cubicBezTo>
                    <a:cubicBezTo>
                      <a:pt x="468" y="0"/>
                      <a:pt x="364" y="51"/>
                      <a:pt x="364" y="134"/>
                    </a:cubicBezTo>
                    <a:cubicBezTo>
                      <a:pt x="364" y="1049"/>
                      <a:pt x="364" y="1049"/>
                      <a:pt x="364" y="1049"/>
                    </a:cubicBezTo>
                    <a:cubicBezTo>
                      <a:pt x="364" y="1244"/>
                      <a:pt x="493" y="1372"/>
                      <a:pt x="645" y="1372"/>
                    </a:cubicBezTo>
                    <a:cubicBezTo>
                      <a:pt x="797" y="1372"/>
                      <a:pt x="912" y="1239"/>
                      <a:pt x="912" y="1049"/>
                    </a:cubicBezTo>
                    <a:cubicBezTo>
                      <a:pt x="912" y="134"/>
                      <a:pt x="912" y="134"/>
                      <a:pt x="912" y="134"/>
                    </a:cubicBezTo>
                    <a:cubicBezTo>
                      <a:pt x="913" y="52"/>
                      <a:pt x="810" y="0"/>
                      <a:pt x="81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6" name="Freeform 40"/>
              <p:cNvSpPr>
                <a:spLocks/>
              </p:cNvSpPr>
              <p:nvPr/>
            </p:nvSpPr>
            <p:spPr bwMode="gray">
              <a:xfrm>
                <a:off x="2656" y="1834"/>
                <a:ext cx="256" cy="308"/>
              </a:xfrm>
              <a:custGeom>
                <a:avLst/>
                <a:gdLst>
                  <a:gd name="T0" fmla="*/ 814 w 1277"/>
                  <a:gd name="T1" fmla="*/ 0 h 1539"/>
                  <a:gd name="T2" fmla="*/ 1277 w 1277"/>
                  <a:gd name="T3" fmla="*/ 0 h 1539"/>
                  <a:gd name="T4" fmla="*/ 1179 w 1277"/>
                  <a:gd name="T5" fmla="*/ 135 h 1539"/>
                  <a:gd name="T6" fmla="*/ 1178 w 1277"/>
                  <a:gd name="T7" fmla="*/ 1048 h 1539"/>
                  <a:gd name="T8" fmla="*/ 640 w 1277"/>
                  <a:gd name="T9" fmla="*/ 1539 h 1539"/>
                  <a:gd name="T10" fmla="*/ 95 w 1277"/>
                  <a:gd name="T11" fmla="*/ 1048 h 1539"/>
                  <a:gd name="T12" fmla="*/ 94 w 1277"/>
                  <a:gd name="T13" fmla="*/ 135 h 1539"/>
                  <a:gd name="T14" fmla="*/ 0 w 1277"/>
                  <a:gd name="T15" fmla="*/ 0 h 1539"/>
                  <a:gd name="T16" fmla="*/ 468 w 1277"/>
                  <a:gd name="T17" fmla="*/ 0 h 1539"/>
                  <a:gd name="T18" fmla="*/ 360 w 1277"/>
                  <a:gd name="T19" fmla="*/ 135 h 1539"/>
                  <a:gd name="T20" fmla="*/ 359 w 1277"/>
                  <a:gd name="T21" fmla="*/ 1048 h 1539"/>
                  <a:gd name="T22" fmla="*/ 640 w 1277"/>
                  <a:gd name="T23" fmla="*/ 1376 h 1539"/>
                  <a:gd name="T24" fmla="*/ 913 w 1277"/>
                  <a:gd name="T25" fmla="*/ 1048 h 1539"/>
                  <a:gd name="T26" fmla="*/ 914 w 1277"/>
                  <a:gd name="T27" fmla="*/ 135 h 1539"/>
                  <a:gd name="T28" fmla="*/ 814 w 1277"/>
                  <a:gd name="T29" fmla="*/ 0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539">
                    <a:moveTo>
                      <a:pt x="814" y="0"/>
                    </a:moveTo>
                    <a:cubicBezTo>
                      <a:pt x="1277" y="0"/>
                      <a:pt x="1277" y="0"/>
                      <a:pt x="1277" y="0"/>
                    </a:cubicBezTo>
                    <a:cubicBezTo>
                      <a:pt x="1277" y="0"/>
                      <a:pt x="1179" y="54"/>
                      <a:pt x="1179" y="135"/>
                    </a:cubicBezTo>
                    <a:cubicBezTo>
                      <a:pt x="1179" y="136"/>
                      <a:pt x="1178" y="1048"/>
                      <a:pt x="1178" y="1048"/>
                    </a:cubicBezTo>
                    <a:cubicBezTo>
                      <a:pt x="1178" y="1422"/>
                      <a:pt x="856" y="1539"/>
                      <a:pt x="640" y="1539"/>
                    </a:cubicBezTo>
                    <a:cubicBezTo>
                      <a:pt x="427" y="1539"/>
                      <a:pt x="95" y="1420"/>
                      <a:pt x="95" y="1048"/>
                    </a:cubicBezTo>
                    <a:cubicBezTo>
                      <a:pt x="94" y="135"/>
                      <a:pt x="94" y="135"/>
                      <a:pt x="94" y="135"/>
                    </a:cubicBezTo>
                    <a:cubicBezTo>
                      <a:pt x="94" y="54"/>
                      <a:pt x="0" y="0"/>
                      <a:pt x="0" y="0"/>
                    </a:cubicBezTo>
                    <a:cubicBezTo>
                      <a:pt x="468" y="0"/>
                      <a:pt x="468" y="0"/>
                      <a:pt x="468" y="0"/>
                    </a:cubicBezTo>
                    <a:cubicBezTo>
                      <a:pt x="468" y="0"/>
                      <a:pt x="360" y="54"/>
                      <a:pt x="360" y="135"/>
                    </a:cubicBezTo>
                    <a:cubicBezTo>
                      <a:pt x="359" y="1048"/>
                      <a:pt x="359" y="1048"/>
                      <a:pt x="359" y="1048"/>
                    </a:cubicBezTo>
                    <a:cubicBezTo>
                      <a:pt x="359" y="1241"/>
                      <a:pt x="488" y="1375"/>
                      <a:pt x="640" y="1376"/>
                    </a:cubicBezTo>
                    <a:cubicBezTo>
                      <a:pt x="791" y="1376"/>
                      <a:pt x="913" y="1240"/>
                      <a:pt x="913" y="1048"/>
                    </a:cubicBezTo>
                    <a:cubicBezTo>
                      <a:pt x="914" y="135"/>
                      <a:pt x="914" y="135"/>
                      <a:pt x="914" y="135"/>
                    </a:cubicBezTo>
                    <a:cubicBezTo>
                      <a:pt x="914" y="54"/>
                      <a:pt x="814" y="0"/>
                      <a:pt x="814"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7" name="Freeform 41"/>
              <p:cNvSpPr>
                <a:spLocks/>
              </p:cNvSpPr>
              <p:nvPr/>
            </p:nvSpPr>
            <p:spPr bwMode="gray">
              <a:xfrm>
                <a:off x="3347" y="1828"/>
                <a:ext cx="194" cy="314"/>
              </a:xfrm>
              <a:custGeom>
                <a:avLst/>
                <a:gdLst>
                  <a:gd name="T0" fmla="*/ 836 w 973"/>
                  <a:gd name="T1" fmla="*/ 272 h 1570"/>
                  <a:gd name="T2" fmla="*/ 581 w 973"/>
                  <a:gd name="T3" fmla="*/ 157 h 1570"/>
                  <a:gd name="T4" fmla="*/ 287 w 973"/>
                  <a:gd name="T5" fmla="*/ 385 h 1570"/>
                  <a:gd name="T6" fmla="*/ 567 w 973"/>
                  <a:gd name="T7" fmla="*/ 669 h 1570"/>
                  <a:gd name="T8" fmla="*/ 972 w 973"/>
                  <a:gd name="T9" fmla="*/ 1124 h 1570"/>
                  <a:gd name="T10" fmla="*/ 371 w 973"/>
                  <a:gd name="T11" fmla="*/ 1570 h 1570"/>
                  <a:gd name="T12" fmla="*/ 88 w 973"/>
                  <a:gd name="T13" fmla="*/ 1531 h 1570"/>
                  <a:gd name="T14" fmla="*/ 0 w 973"/>
                  <a:gd name="T15" fmla="*/ 1240 h 1570"/>
                  <a:gd name="T16" fmla="*/ 375 w 973"/>
                  <a:gd name="T17" fmla="*/ 1405 h 1570"/>
                  <a:gd name="T18" fmla="*/ 713 w 973"/>
                  <a:gd name="T19" fmla="*/ 1157 h 1570"/>
                  <a:gd name="T20" fmla="*/ 26 w 973"/>
                  <a:gd name="T21" fmla="*/ 416 h 1570"/>
                  <a:gd name="T22" fmla="*/ 555 w 973"/>
                  <a:gd name="T23" fmla="*/ 0 h 1570"/>
                  <a:gd name="T24" fmla="*/ 836 w 973"/>
                  <a:gd name="T25" fmla="*/ 39 h 1570"/>
                  <a:gd name="T26" fmla="*/ 836 w 973"/>
                  <a:gd name="T27" fmla="*/ 272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3" h="1570">
                    <a:moveTo>
                      <a:pt x="836" y="272"/>
                    </a:moveTo>
                    <a:cubicBezTo>
                      <a:pt x="836" y="272"/>
                      <a:pt x="770" y="157"/>
                      <a:pt x="581" y="157"/>
                    </a:cubicBezTo>
                    <a:cubicBezTo>
                      <a:pt x="391" y="156"/>
                      <a:pt x="288" y="256"/>
                      <a:pt x="287" y="385"/>
                    </a:cubicBezTo>
                    <a:cubicBezTo>
                      <a:pt x="287" y="532"/>
                      <a:pt x="397" y="587"/>
                      <a:pt x="567" y="669"/>
                    </a:cubicBezTo>
                    <a:cubicBezTo>
                      <a:pt x="729" y="747"/>
                      <a:pt x="973" y="854"/>
                      <a:pt x="972" y="1124"/>
                    </a:cubicBezTo>
                    <a:cubicBezTo>
                      <a:pt x="971" y="1367"/>
                      <a:pt x="756" y="1570"/>
                      <a:pt x="371" y="1570"/>
                    </a:cubicBezTo>
                    <a:cubicBezTo>
                      <a:pt x="252" y="1569"/>
                      <a:pt x="88" y="1531"/>
                      <a:pt x="88" y="1531"/>
                    </a:cubicBezTo>
                    <a:cubicBezTo>
                      <a:pt x="0" y="1240"/>
                      <a:pt x="0" y="1240"/>
                      <a:pt x="0" y="1240"/>
                    </a:cubicBezTo>
                    <a:cubicBezTo>
                      <a:pt x="81" y="1320"/>
                      <a:pt x="226" y="1405"/>
                      <a:pt x="375" y="1405"/>
                    </a:cubicBezTo>
                    <a:cubicBezTo>
                      <a:pt x="529" y="1405"/>
                      <a:pt x="713" y="1310"/>
                      <a:pt x="713" y="1157"/>
                    </a:cubicBezTo>
                    <a:cubicBezTo>
                      <a:pt x="713" y="861"/>
                      <a:pt x="26" y="911"/>
                      <a:pt x="26" y="416"/>
                    </a:cubicBezTo>
                    <a:cubicBezTo>
                      <a:pt x="26" y="246"/>
                      <a:pt x="145" y="0"/>
                      <a:pt x="555" y="0"/>
                    </a:cubicBezTo>
                    <a:cubicBezTo>
                      <a:pt x="688" y="0"/>
                      <a:pt x="836" y="39"/>
                      <a:pt x="836" y="39"/>
                    </a:cubicBezTo>
                    <a:lnTo>
                      <a:pt x="836" y="2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grpSp>
    </p:spTree>
    <p:extLst>
      <p:ext uri="{BB962C8B-B14F-4D97-AF65-F5344CB8AC3E}">
        <p14:creationId xmlns:p14="http://schemas.microsoft.com/office/powerpoint/2010/main" val="1007419936"/>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646627" name="Group 35"/>
          <p:cNvGrpSpPr>
            <a:grpSpLocks noChangeAspect="1"/>
          </p:cNvGrpSpPr>
          <p:nvPr userDrawn="1"/>
        </p:nvGrpSpPr>
        <p:grpSpPr bwMode="auto">
          <a:xfrm>
            <a:off x="8209039" y="-115637"/>
            <a:ext cx="1696961" cy="948099"/>
            <a:chOff x="4969" y="50"/>
            <a:chExt cx="741" cy="414"/>
          </a:xfrm>
        </p:grpSpPr>
        <p:sp>
          <p:nvSpPr>
            <p:cNvPr id="1646628"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1646629"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0"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1"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2"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3"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4"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5"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6"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sp>
        <p:nvSpPr>
          <p:cNvPr id="1646594" name="Rectangle 2"/>
          <p:cNvSpPr>
            <a:spLocks noGrp="1" noChangeArrowheads="1"/>
          </p:cNvSpPr>
          <p:nvPr>
            <p:ph type="body" idx="1"/>
          </p:nvPr>
        </p:nvSpPr>
        <p:spPr bwMode="gray">
          <a:xfrm>
            <a:off x="320675" y="896938"/>
            <a:ext cx="7280772"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p>
            <a:pPr lvl="0"/>
            <a:r>
              <a:rPr lang="ja-JP" altLang="en-US" dirty="0"/>
              <a:t>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a:t>
            </a:r>
          </a:p>
          <a:p>
            <a:pPr lvl="1"/>
            <a:r>
              <a:rPr lang="ja-JP" altLang="en-US" dirty="0"/>
              <a:t>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a:t>
            </a:r>
          </a:p>
          <a:p>
            <a:pPr lvl="2"/>
            <a:r>
              <a:rPr lang="ja-JP" altLang="en-US" dirty="0"/>
              <a:t>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a:t>
            </a:r>
          </a:p>
          <a:p>
            <a:pPr lvl="3"/>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a:t>
            </a:r>
          </a:p>
          <a:p>
            <a:pPr lvl="4"/>
            <a:r>
              <a:rPr lang="ja-JP" altLang="en-US" dirty="0"/>
              <a:t>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a:t>
            </a:r>
          </a:p>
        </p:txBody>
      </p:sp>
      <p:sp>
        <p:nvSpPr>
          <p:cNvPr id="1646599" name="AutoShape 7"/>
          <p:cNvSpPr>
            <a:spLocks noChangeArrowheads="1"/>
          </p:cNvSpPr>
          <p:nvPr userDrawn="1"/>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28" tIns="45714" rIns="91428" bIns="45714"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6600" name="Rectangle 8"/>
          <p:cNvSpPr>
            <a:spLocks noGrp="1" noChangeArrowheads="1"/>
          </p:cNvSpPr>
          <p:nvPr>
            <p:ph type="title"/>
          </p:nvPr>
        </p:nvSpPr>
        <p:spPr bwMode="gray">
          <a:xfrm>
            <a:off x="170935" y="171088"/>
            <a:ext cx="8383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ctr" anchorCtr="0" compatLnSpc="1">
            <a:prstTxWarp prst="textNoShape">
              <a:avLst/>
            </a:prstTxWarp>
          </a:bodyPr>
          <a:lstStyle/>
          <a:p>
            <a:pPr lvl="0"/>
            <a:r>
              <a:rPr lang="en-US" altLang="ja-JP" dirty="0"/>
              <a:t>Master Slide Title</a:t>
            </a:r>
            <a:endParaRPr lang="ja-JP" altLang="en-US" dirty="0"/>
          </a:p>
        </p:txBody>
      </p:sp>
      <p:sp>
        <p:nvSpPr>
          <p:cNvPr id="1646614" name="Rectangle 22"/>
          <p:cNvSpPr>
            <a:spLocks noGrp="1" noChangeArrowheads="1"/>
          </p:cNvSpPr>
          <p:nvPr>
            <p:ph type="sldNum" sz="quarter" idx="4"/>
          </p:nvPr>
        </p:nvSpPr>
        <p:spPr bwMode="gray">
          <a:xfrm rot="5400000">
            <a:off x="9461133" y="1442738"/>
            <a:ext cx="725488" cy="173337"/>
          </a:xfrm>
          <a:prstGeom prst="rect">
            <a:avLst/>
          </a:prstGeom>
          <a:solidFill>
            <a:srgbClr val="FF0000"/>
          </a:solidFill>
          <a:ln>
            <a:noFill/>
          </a:ln>
          <a:effectLst/>
          <a:extLst/>
        </p:spPr>
        <p:txBody>
          <a:bodyPr vert="horz" wrap="none" lIns="0" tIns="0" rIns="0" bIns="0" numCol="1" anchor="ctr" anchorCtr="0" compatLnSpc="1">
            <a:prstTxWarp prst="textNoShape">
              <a:avLst/>
            </a:prstTxWarp>
          </a:bodyPr>
          <a:lstStyle>
            <a:lvl1pPr defTabSz="958898">
              <a:defRPr sz="1000" b="1">
                <a:solidFill>
                  <a:schemeClr val="bg1"/>
                </a:solidFill>
                <a:latin typeface="Fujitsu Sans" panose="020B0404060202020204" pitchFamily="34" charset="0"/>
              </a:defRPr>
            </a:lvl1pPr>
          </a:lstStyle>
          <a:p>
            <a:r>
              <a:rPr lang="en-US" altLang="ja-JP"/>
              <a:t>PAGE    </a:t>
            </a:r>
            <a:fld id="{08DF107D-060D-43D3-997D-8A34C269D30F}" type="slidenum">
              <a:rPr lang="en-US" altLang="ja-JP" smtClean="0"/>
              <a:pPr/>
              <a:t>‹#›</a:t>
            </a:fld>
            <a:endParaRPr lang="en-US" altLang="ja-JP" dirty="0"/>
          </a:p>
        </p:txBody>
      </p:sp>
      <p:sp>
        <p:nvSpPr>
          <p:cNvPr id="22" name="角丸四角形 21"/>
          <p:cNvSpPr/>
          <p:nvPr userDrawn="1"/>
        </p:nvSpPr>
        <p:spPr bwMode="gray">
          <a:xfrm>
            <a:off x="8670697" y="6635047"/>
            <a:ext cx="1176338"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800" b="1" kern="0" dirty="0">
                <a:solidFill>
                  <a:srgbClr val="C00000"/>
                </a:solidFill>
                <a:latin typeface="Fujitsu Sans" panose="020B0404060202020204" pitchFamily="34" charset="0"/>
                <a:ea typeface="Meiryo UI" panose="020B0604030504040204" pitchFamily="50" charset="-128"/>
              </a:rPr>
              <a:t> INTERNAL   USE  </a:t>
            </a:r>
            <a:r>
              <a:rPr kumimoji="1" lang="en-US" altLang="ja-JP" sz="800" b="1" kern="0" baseline="0" dirty="0">
                <a:solidFill>
                  <a:srgbClr val="C00000"/>
                </a:solidFill>
                <a:latin typeface="Fujitsu Sans" panose="020B0404060202020204" pitchFamily="34" charset="0"/>
                <a:ea typeface="Meiryo UI" panose="020B0604030504040204" pitchFamily="50" charset="-128"/>
              </a:rPr>
              <a:t> ONLY</a:t>
            </a:r>
            <a:endParaRPr kumimoji="1" lang="ja-JP" altLang="en-US" sz="800" b="1" kern="0" dirty="0">
              <a:solidFill>
                <a:srgbClr val="C00000"/>
              </a:solidFill>
              <a:latin typeface="Fujitsu Sans" panose="020B0404060202020204" pitchFamily="34" charset="0"/>
              <a:ea typeface="Meiryo UI" panose="020B0604030504040204" pitchFamily="50" charset="-128"/>
            </a:endParaRPr>
          </a:p>
        </p:txBody>
      </p:sp>
      <p:sp>
        <p:nvSpPr>
          <p:cNvPr id="4" name="円/楕円 3"/>
          <p:cNvSpPr/>
          <p:nvPr userDrawn="1"/>
        </p:nvSpPr>
        <p:spPr bwMode="gray">
          <a:xfrm>
            <a:off x="8708213" y="6667425"/>
            <a:ext cx="83161" cy="86606"/>
          </a:xfrm>
          <a:prstGeom prst="ellipse">
            <a:avLst/>
          </a:prstGeom>
          <a:solidFill>
            <a:schemeClr val="bg1"/>
          </a:solidFill>
          <a:ln w="127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cxnSp>
        <p:nvCxnSpPr>
          <p:cNvPr id="7" name="直線コネクタ 6"/>
          <p:cNvCxnSpPr>
            <a:stCxn id="4" idx="1"/>
            <a:endCxn id="4" idx="5"/>
          </p:cNvCxnSpPr>
          <p:nvPr userDrawn="1"/>
        </p:nvCxnSpPr>
        <p:spPr bwMode="auto">
          <a:xfrm>
            <a:off x="8720392" y="6680108"/>
            <a:ext cx="58803" cy="61240"/>
          </a:xfrm>
          <a:prstGeom prst="line">
            <a:avLst/>
          </a:prstGeom>
          <a:gradFill rotWithShape="0">
            <a:gsLst>
              <a:gs pos="0">
                <a:srgbClr val="FFFFFF"/>
              </a:gs>
              <a:gs pos="100000">
                <a:srgbClr val="CACAC7"/>
              </a:gs>
            </a:gsLst>
            <a:lin ang="5400000" scaled="1"/>
          </a:gra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角丸四角形 33"/>
          <p:cNvSpPr/>
          <p:nvPr userDrawn="1"/>
        </p:nvSpPr>
        <p:spPr bwMode="gray">
          <a:xfrm>
            <a:off x="6977349" y="6635047"/>
            <a:ext cx="1571617"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kumimoji="1" lang="en-US" altLang="ja-JP" sz="800" b="1" kern="0" dirty="0">
                <a:solidFill>
                  <a:srgbClr val="C00000"/>
                </a:solidFill>
                <a:latin typeface="Fujitsu Sans" panose="020B0404060202020204" pitchFamily="34" charset="0"/>
                <a:ea typeface="Meiryo UI" panose="020B0604030504040204" pitchFamily="50" charset="-128"/>
              </a:rPr>
              <a:t>Copyright 2018 FUJITSU LIMITED</a:t>
            </a:r>
          </a:p>
        </p:txBody>
      </p:sp>
    </p:spTree>
  </p:cSld>
  <p:clrMap bg1="lt1" tx1="dk1" bg2="lt2" tx2="dk2" accent1="accent1" accent2="accent2" accent3="accent3" accent4="accent4" accent5="accent5" accent6="accent6" hlink="hlink" folHlink="folHlink"/>
  <p:sldLayoutIdLst>
    <p:sldLayoutId id="2147483667" r:id="rId1"/>
    <p:sldLayoutId id="2147483670" r:id="rId2"/>
    <p:sldLayoutId id="2147483669" r:id="rId3"/>
    <p:sldLayoutId id="2147483671" r:id="rId4"/>
    <p:sldLayoutId id="2147483664" r:id="rId5"/>
  </p:sldLayoutIdLst>
  <p:timing>
    <p:tnLst>
      <p:par>
        <p:cTn id="1" dur="indefinite" restart="never" nodeType="tmRoot"/>
      </p:par>
    </p:tnLst>
  </p:timing>
  <p:hf hdr="0"/>
  <p:txStyles>
    <p:titleStyle>
      <a:lvl1pPr algn="l" defTabSz="958898" rtl="0" fontAlgn="ctr">
        <a:spcBef>
          <a:spcPct val="0"/>
        </a:spcBef>
        <a:spcAft>
          <a:spcPct val="0"/>
        </a:spcAft>
        <a:defRPr kumimoji="1" sz="3200" b="0" baseline="0">
          <a:solidFill>
            <a:schemeClr val="tx1"/>
          </a:solidFill>
          <a:latin typeface="Fujitsu Sans" panose="020B0404060202020204" pitchFamily="34" charset="0"/>
          <a:ea typeface="Meiryo UI" panose="020B0604030504040204" pitchFamily="50" charset="-128"/>
          <a:cs typeface="Fujitsu Sans" panose="020B0404060202020204" pitchFamily="34" charset="0"/>
        </a:defRPr>
      </a:lvl1pPr>
      <a:lvl2pPr algn="l" defTabSz="958898" rtl="0" fontAlgn="ctr">
        <a:spcBef>
          <a:spcPct val="0"/>
        </a:spcBef>
        <a:spcAft>
          <a:spcPct val="0"/>
        </a:spcAft>
        <a:defRPr kumimoji="1">
          <a:solidFill>
            <a:schemeClr val="tx1"/>
          </a:solidFill>
          <a:latin typeface="Arial" charset="0"/>
          <a:ea typeface="ＭＳ Ｐゴシック" pitchFamily="50" charset="-128"/>
        </a:defRPr>
      </a:lvl2pPr>
      <a:lvl3pPr algn="l" defTabSz="958898" rtl="0" fontAlgn="ctr">
        <a:spcBef>
          <a:spcPct val="0"/>
        </a:spcBef>
        <a:spcAft>
          <a:spcPct val="0"/>
        </a:spcAft>
        <a:defRPr kumimoji="1">
          <a:solidFill>
            <a:schemeClr val="tx1"/>
          </a:solidFill>
          <a:latin typeface="Arial" charset="0"/>
          <a:ea typeface="ＭＳ Ｐゴシック" pitchFamily="50" charset="-128"/>
        </a:defRPr>
      </a:lvl3pPr>
      <a:lvl4pPr algn="l" defTabSz="958898" rtl="0" fontAlgn="ctr">
        <a:spcBef>
          <a:spcPct val="0"/>
        </a:spcBef>
        <a:spcAft>
          <a:spcPct val="0"/>
        </a:spcAft>
        <a:defRPr kumimoji="1">
          <a:solidFill>
            <a:schemeClr val="tx1"/>
          </a:solidFill>
          <a:latin typeface="Arial" charset="0"/>
          <a:ea typeface="ＭＳ Ｐゴシック" pitchFamily="50" charset="-128"/>
        </a:defRPr>
      </a:lvl4pPr>
      <a:lvl5pPr algn="l" defTabSz="958898" rtl="0" fontAlgn="ctr">
        <a:spcBef>
          <a:spcPct val="0"/>
        </a:spcBef>
        <a:spcAft>
          <a:spcPct val="0"/>
        </a:spcAft>
        <a:defRPr kumimoji="1">
          <a:solidFill>
            <a:schemeClr val="tx1"/>
          </a:solidFill>
          <a:latin typeface="Arial" charset="0"/>
          <a:ea typeface="ＭＳ Ｐゴシック" pitchFamily="50" charset="-128"/>
        </a:defRPr>
      </a:lvl5pPr>
      <a:lvl6pPr marL="457224" algn="l" defTabSz="958898" rtl="0" fontAlgn="ctr">
        <a:spcBef>
          <a:spcPct val="0"/>
        </a:spcBef>
        <a:spcAft>
          <a:spcPct val="0"/>
        </a:spcAft>
        <a:defRPr kumimoji="1">
          <a:solidFill>
            <a:schemeClr val="tx1"/>
          </a:solidFill>
          <a:latin typeface="Arial" charset="0"/>
          <a:ea typeface="ＭＳ Ｐゴシック" pitchFamily="50" charset="-128"/>
        </a:defRPr>
      </a:lvl6pPr>
      <a:lvl7pPr marL="914446" algn="l" defTabSz="958898" rtl="0" fontAlgn="ctr">
        <a:spcBef>
          <a:spcPct val="0"/>
        </a:spcBef>
        <a:spcAft>
          <a:spcPct val="0"/>
        </a:spcAft>
        <a:defRPr kumimoji="1">
          <a:solidFill>
            <a:schemeClr val="tx1"/>
          </a:solidFill>
          <a:latin typeface="Arial" charset="0"/>
          <a:ea typeface="ＭＳ Ｐゴシック" pitchFamily="50" charset="-128"/>
        </a:defRPr>
      </a:lvl7pPr>
      <a:lvl8pPr marL="1371668" algn="l" defTabSz="958898" rtl="0" fontAlgn="ctr">
        <a:spcBef>
          <a:spcPct val="0"/>
        </a:spcBef>
        <a:spcAft>
          <a:spcPct val="0"/>
        </a:spcAft>
        <a:defRPr kumimoji="1">
          <a:solidFill>
            <a:schemeClr val="tx1"/>
          </a:solidFill>
          <a:latin typeface="Arial" charset="0"/>
          <a:ea typeface="ＭＳ Ｐゴシック" pitchFamily="50" charset="-128"/>
        </a:defRPr>
      </a:lvl8pPr>
      <a:lvl9pPr marL="1828892" algn="l" defTabSz="958898" rtl="0" fontAlgn="ctr">
        <a:spcBef>
          <a:spcPct val="0"/>
        </a:spcBef>
        <a:spcAft>
          <a:spcPct val="0"/>
        </a:spcAft>
        <a:defRPr kumimoji="1">
          <a:solidFill>
            <a:schemeClr val="tx1"/>
          </a:solidFill>
          <a:latin typeface="Arial" charset="0"/>
          <a:ea typeface="ＭＳ Ｐゴシック" pitchFamily="50" charset="-128"/>
        </a:defRPr>
      </a:lvl9pPr>
    </p:titleStyle>
    <p:bodyStyle>
      <a:lvl1pPr marL="179398" indent="-179398"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361968" indent="-171459"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449285" indent="-179398"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393720" algn="l" defTabSz="958898" rtl="0" fontAlgn="ctr">
        <a:lnSpc>
          <a:spcPct val="110000"/>
        </a:lnSpc>
        <a:spcBef>
          <a:spcPct val="10000"/>
        </a:spcBef>
        <a:spcAft>
          <a:spcPct val="10000"/>
        </a:spcAft>
        <a:buClr>
          <a:schemeClr val="tx1"/>
        </a:buCl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90649"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p:bodyStyle>
    <p:otherStyle>
      <a:defPPr>
        <a:defRPr lang="ja-JP"/>
      </a:defPPr>
      <a:lvl1pPr marL="0" algn="l" defTabSz="914446" rtl="0" eaLnBrk="1" latinLnBrk="0" hangingPunct="1">
        <a:defRPr kumimoji="1" sz="1800" kern="1200">
          <a:solidFill>
            <a:schemeClr val="tx1"/>
          </a:solidFill>
          <a:latin typeface="+mn-lt"/>
          <a:ea typeface="+mn-ea"/>
          <a:cs typeface="+mn-cs"/>
        </a:defRPr>
      </a:lvl1pPr>
      <a:lvl2pPr marL="457224" algn="l" defTabSz="914446" rtl="0" eaLnBrk="1" latinLnBrk="0" hangingPunct="1">
        <a:defRPr kumimoji="1" sz="1800" kern="1200">
          <a:solidFill>
            <a:schemeClr val="tx1"/>
          </a:solidFill>
          <a:latin typeface="+mn-lt"/>
          <a:ea typeface="+mn-ea"/>
          <a:cs typeface="+mn-cs"/>
        </a:defRPr>
      </a:lvl2pPr>
      <a:lvl3pPr marL="914446" algn="l" defTabSz="914446" rtl="0" eaLnBrk="1" latinLnBrk="0" hangingPunct="1">
        <a:defRPr kumimoji="1" sz="1800" kern="1200">
          <a:solidFill>
            <a:schemeClr val="tx1"/>
          </a:solidFill>
          <a:latin typeface="+mn-lt"/>
          <a:ea typeface="+mn-ea"/>
          <a:cs typeface="+mn-cs"/>
        </a:defRPr>
      </a:lvl3pPr>
      <a:lvl4pPr marL="1371668" algn="l" defTabSz="914446" rtl="0" eaLnBrk="1" latinLnBrk="0" hangingPunct="1">
        <a:defRPr kumimoji="1" sz="1800" kern="1200">
          <a:solidFill>
            <a:schemeClr val="tx1"/>
          </a:solidFill>
          <a:latin typeface="+mn-lt"/>
          <a:ea typeface="+mn-ea"/>
          <a:cs typeface="+mn-cs"/>
        </a:defRPr>
      </a:lvl4pPr>
      <a:lvl5pPr marL="1828892" algn="l" defTabSz="914446" rtl="0" eaLnBrk="1" latinLnBrk="0" hangingPunct="1">
        <a:defRPr kumimoji="1" sz="1800" kern="1200">
          <a:solidFill>
            <a:schemeClr val="tx1"/>
          </a:solidFill>
          <a:latin typeface="+mn-lt"/>
          <a:ea typeface="+mn-ea"/>
          <a:cs typeface="+mn-cs"/>
        </a:defRPr>
      </a:lvl5pPr>
      <a:lvl6pPr marL="2286114" algn="l" defTabSz="914446" rtl="0" eaLnBrk="1" latinLnBrk="0" hangingPunct="1">
        <a:defRPr kumimoji="1" sz="1800" kern="1200">
          <a:solidFill>
            <a:schemeClr val="tx1"/>
          </a:solidFill>
          <a:latin typeface="+mn-lt"/>
          <a:ea typeface="+mn-ea"/>
          <a:cs typeface="+mn-cs"/>
        </a:defRPr>
      </a:lvl6pPr>
      <a:lvl7pPr marL="2743337" algn="l" defTabSz="914446" rtl="0" eaLnBrk="1" latinLnBrk="0" hangingPunct="1">
        <a:defRPr kumimoji="1" sz="1800" kern="1200">
          <a:solidFill>
            <a:schemeClr val="tx1"/>
          </a:solidFill>
          <a:latin typeface="+mn-lt"/>
          <a:ea typeface="+mn-ea"/>
          <a:cs typeface="+mn-cs"/>
        </a:defRPr>
      </a:lvl7pPr>
      <a:lvl8pPr marL="3200560" algn="l" defTabSz="914446" rtl="0" eaLnBrk="1" latinLnBrk="0" hangingPunct="1">
        <a:defRPr kumimoji="1" sz="1800" kern="1200">
          <a:solidFill>
            <a:schemeClr val="tx1"/>
          </a:solidFill>
          <a:latin typeface="+mn-lt"/>
          <a:ea typeface="+mn-ea"/>
          <a:cs typeface="+mn-cs"/>
        </a:defRPr>
      </a:lvl8pPr>
      <a:lvl9pPr marL="3657782" algn="l" defTabSz="914446"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30.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DADock Bootcamp for Developers</a:t>
            </a:r>
            <a:endParaRPr kumimoji="1" lang="ja-JP" altLang="en-US" dirty="0"/>
          </a:p>
        </p:txBody>
      </p:sp>
      <p:sp>
        <p:nvSpPr>
          <p:cNvPr id="5" name="テキスト プレースホルダー 4"/>
          <p:cNvSpPr>
            <a:spLocks noGrp="1"/>
          </p:cNvSpPr>
          <p:nvPr>
            <p:ph type="body" sz="quarter" idx="10"/>
          </p:nvPr>
        </p:nvSpPr>
        <p:spPr/>
        <p:txBody>
          <a:bodyPr/>
          <a:lstStyle/>
          <a:p>
            <a:r>
              <a:rPr lang="en-US" altLang="ja-JP" sz="3200" b="1" dirty="0">
                <a:solidFill>
                  <a:srgbClr val="FF0000"/>
                </a:solidFill>
              </a:rPr>
              <a:t> Chat Primer</a:t>
            </a:r>
            <a:br>
              <a:rPr lang="en-US" altLang="ja-JP" sz="3200" b="1" dirty="0">
                <a:solidFill>
                  <a:srgbClr val="FF0000"/>
                </a:solidFill>
              </a:rPr>
            </a:br>
            <a:r>
              <a:rPr lang="en-US" altLang="ja-JP" sz="3200" b="1" dirty="0">
                <a:solidFill>
                  <a:srgbClr val="FF0000"/>
                </a:solidFill>
              </a:rPr>
              <a:t>(with Mattermost)</a:t>
            </a:r>
          </a:p>
          <a:p>
            <a:endParaRPr kumimoji="1" lang="ja-JP" altLang="en-US" sz="3200" b="1" dirty="0">
              <a:solidFill>
                <a:srgbClr val="FF0000"/>
              </a:solidFill>
            </a:endParaRPr>
          </a:p>
        </p:txBody>
      </p:sp>
      <p:sp>
        <p:nvSpPr>
          <p:cNvPr id="6" name="テキスト プレースホルダー 5"/>
          <p:cNvSpPr>
            <a:spLocks noGrp="1"/>
          </p:cNvSpPr>
          <p:nvPr>
            <p:ph type="body" sz="quarter" idx="11"/>
          </p:nvPr>
        </p:nvSpPr>
        <p:spPr>
          <a:xfrm>
            <a:off x="6124575" y="5124450"/>
            <a:ext cx="3603107" cy="957057"/>
          </a:xfrm>
        </p:spPr>
        <p:txBody>
          <a:bodyPr/>
          <a:lstStyle/>
          <a:p>
            <a:r>
              <a:rPr kumimoji="1" lang="en-US" altLang="ja-JP" dirty="0"/>
              <a:t>Service Technology Unit</a:t>
            </a:r>
            <a:br>
              <a:rPr kumimoji="1" lang="en-US" altLang="ja-JP" dirty="0"/>
            </a:br>
            <a:r>
              <a:rPr kumimoji="1" lang="en-US" altLang="ja-JP" dirty="0"/>
              <a:t>Field Engagement Div.</a:t>
            </a:r>
            <a:br>
              <a:rPr kumimoji="1" lang="en-US" altLang="ja-JP" dirty="0"/>
            </a:br>
            <a:r>
              <a:rPr kumimoji="1" lang="en-US" altLang="ja-JP" dirty="0"/>
              <a:t>Hiroaki Kobayashi</a:t>
            </a:r>
          </a:p>
        </p:txBody>
      </p:sp>
    </p:spTree>
    <p:extLst>
      <p:ext uri="{BB962C8B-B14F-4D97-AF65-F5344CB8AC3E}">
        <p14:creationId xmlns:p14="http://schemas.microsoft.com/office/powerpoint/2010/main" val="989607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Features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Definition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1673842"/>
            <a:ext cx="9446924" cy="4417469"/>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Enables an “Open” communication</a:t>
            </a:r>
            <a:r>
              <a:rPr lang="en-US" altLang="ja-JP" sz="1800" dirty="0" smtClean="0">
                <a:latin typeface="+mj-lt"/>
              </a:rPr>
              <a:t>.</a:t>
            </a:r>
          </a:p>
          <a:p>
            <a:pPr algn="l"/>
            <a:endParaRPr lang="ja-JP" altLang="en-US" sz="1800" dirty="0">
              <a:latin typeface="+mj-lt"/>
            </a:endParaRPr>
          </a:p>
          <a:p>
            <a:pPr algn="l"/>
            <a:r>
              <a:rPr lang="en-US" altLang="ja-JP" sz="1800" dirty="0" smtClean="0">
                <a:latin typeface="+mj-lt"/>
              </a:rPr>
              <a:t>In communication types such as e-mail and Lync, details can only be seen by those involved in the mailing list or included in the invite.</a:t>
            </a:r>
            <a:endParaRPr lang="ja-JP" altLang="en-US" sz="1800" dirty="0">
              <a:latin typeface="+mj-lt"/>
            </a:endParaRPr>
          </a:p>
          <a:p>
            <a:pPr algn="l"/>
            <a:r>
              <a:rPr lang="en-US" altLang="ja-JP" sz="1800" dirty="0" smtClean="0">
                <a:latin typeface="+mj-lt"/>
              </a:rPr>
              <a:t>There is a realization to “make the discussion a closed door session”. </a:t>
            </a:r>
          </a:p>
          <a:p>
            <a:pPr algn="l"/>
            <a:r>
              <a:rPr lang="en-US" altLang="ja-JP" sz="1800" dirty="0" smtClean="0">
                <a:latin typeface="+mj-lt"/>
              </a:rPr>
              <a:t>In the first place, the company’s work should only involve few closed door sessions. </a:t>
            </a:r>
          </a:p>
          <a:p>
            <a:pPr algn="l"/>
            <a:r>
              <a:rPr lang="en-US" altLang="ja-JP" sz="1800" dirty="0" smtClean="0">
                <a:latin typeface="+mj-lt"/>
              </a:rPr>
              <a:t>Opening the communication should be good as long as it does not involve personnel information, private information and hatred or cursing speech.</a:t>
            </a:r>
            <a:endParaRPr lang="ja-JP" altLang="en-US" sz="1800" dirty="0">
              <a:latin typeface="+mj-lt"/>
            </a:endParaRPr>
          </a:p>
          <a:p>
            <a:pPr algn="l"/>
            <a:endParaRPr lang="en-US" altLang="ja-JP" sz="1800" dirty="0" smtClean="0">
              <a:latin typeface="+mj-lt"/>
            </a:endParaRPr>
          </a:p>
          <a:p>
            <a:pPr algn="l"/>
            <a:r>
              <a:rPr lang="en-US" altLang="ja-JP" sz="1800" dirty="0" smtClean="0">
                <a:latin typeface="+mj-lt"/>
              </a:rPr>
              <a:t>Furthermore, the main advantage of “Open” communication is </a:t>
            </a:r>
            <a:r>
              <a:rPr lang="en-US" altLang="ja-JP" sz="1800" b="1" dirty="0">
                <a:solidFill>
                  <a:srgbClr val="FF0000"/>
                </a:solidFill>
                <a:latin typeface="+mj-lt"/>
              </a:rPr>
              <a:t>“Sharing one’s emotions or feelings</a:t>
            </a:r>
            <a:r>
              <a:rPr lang="en-US" altLang="ja-JP" sz="1800" b="1" dirty="0" smtClean="0">
                <a:solidFill>
                  <a:srgbClr val="FF0000"/>
                </a:solidFill>
                <a:latin typeface="+mj-lt"/>
              </a:rPr>
              <a:t>”.</a:t>
            </a:r>
            <a:endParaRPr lang="en-US" altLang="ja-JP" sz="1800" dirty="0" smtClean="0">
              <a:latin typeface="+mj-lt"/>
            </a:endParaRPr>
          </a:p>
          <a:p>
            <a:pPr algn="l"/>
            <a:endParaRPr lang="ja-JP" altLang="en-US" sz="1800" dirty="0">
              <a:latin typeface="+mj-lt"/>
            </a:endParaRPr>
          </a:p>
          <a:p>
            <a:pPr algn="l"/>
            <a:r>
              <a:rPr lang="en-US" altLang="ja-JP" sz="1800" dirty="0" smtClean="0">
                <a:latin typeface="+mj-lt"/>
              </a:rPr>
              <a:t>Visualizing/Sharing what “kind of thoughts/feelings” do everyone have when doing their respective work can be done.</a:t>
            </a:r>
            <a:endParaRPr lang="ja-JP" altLang="en-US" sz="1800" dirty="0">
              <a:latin typeface="+mj-lt"/>
            </a:endParaRPr>
          </a:p>
          <a:p>
            <a:pPr algn="l"/>
            <a:r>
              <a:rPr lang="en-US" altLang="ja-JP" sz="1800" dirty="0" smtClean="0">
                <a:latin typeface="+mj-lt"/>
              </a:rPr>
              <a:t>Through this, context can be shared on a deeper level within the team. Also, it is prospected that coordination will be done more smoothly and quality will also improve.</a:t>
            </a:r>
            <a:endParaRPr lang="ja-JP" altLang="en-US" sz="18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1078921"/>
            <a:ext cx="9446924"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2. </a:t>
            </a:r>
            <a:r>
              <a:rPr lang="en-US" altLang="ja-JP" sz="3200" b="1" kern="0" dirty="0" smtClean="0">
                <a:solidFill>
                  <a:schemeClr val="bg1"/>
                </a:solidFill>
                <a:latin typeface="Fujitsu Sans" panose="020B0404060202020204" pitchFamily="34" charset="0"/>
                <a:ea typeface="Meiryo UI" panose="020B0604030504040204" pitchFamily="50" charset="-128"/>
              </a:rPr>
              <a:t>Open</a:t>
            </a:r>
            <a:endParaRPr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15" name="スライド番号プレースホルダー 14"/>
          <p:cNvSpPr>
            <a:spLocks noGrp="1"/>
          </p:cNvSpPr>
          <p:nvPr>
            <p:ph type="sldNum" sz="quarter" idx="10"/>
          </p:nvPr>
        </p:nvSpPr>
        <p:spPr/>
        <p:txBody>
          <a:bodyPr/>
          <a:lstStyle/>
          <a:p>
            <a:r>
              <a:rPr lang="en-US" altLang="ja-JP" smtClean="0"/>
              <a:t>PAGE    </a:t>
            </a:r>
            <a:fld id="{08DF107D-060D-43D3-997D-8A34C269D30F}" type="slidenum">
              <a:rPr lang="en-US" altLang="ja-JP" smtClean="0"/>
              <a:pPr/>
              <a:t>9</a:t>
            </a:fld>
            <a:endParaRPr lang="en-US" altLang="ja-JP" dirty="0"/>
          </a:p>
        </p:txBody>
      </p:sp>
    </p:spTree>
    <p:extLst>
      <p:ext uri="{BB962C8B-B14F-4D97-AF65-F5344CB8AC3E}">
        <p14:creationId xmlns:p14="http://schemas.microsoft.com/office/powerpoint/2010/main" val="1485977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Features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Definition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1673842"/>
            <a:ext cx="9446924" cy="202947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smtClean="0">
                <a:latin typeface="+mj-lt"/>
              </a:rPr>
              <a:t>Linking various tools is easy.</a:t>
            </a:r>
            <a:endParaRPr lang="ja-JP" altLang="en-US" sz="1600" dirty="0">
              <a:latin typeface="+mj-lt"/>
            </a:endParaRPr>
          </a:p>
          <a:p>
            <a:pPr algn="l"/>
            <a:r>
              <a:rPr lang="en-US" altLang="ja-JP" sz="1600" dirty="0" smtClean="0">
                <a:latin typeface="+mj-lt"/>
              </a:rPr>
              <a:t>For example:</a:t>
            </a:r>
          </a:p>
          <a:p>
            <a:pPr algn="l"/>
            <a:r>
              <a:rPr lang="en-US" altLang="ja-JP" sz="1600" dirty="0" smtClean="0">
                <a:latin typeface="+mj-lt"/>
              </a:rPr>
              <a:t>When updating, committing tickets during development, the information of the CI/CD pipeline will be notified in the chat tool.</a:t>
            </a:r>
            <a:endParaRPr lang="ja-JP" altLang="en-US" sz="1600" dirty="0">
              <a:latin typeface="+mj-lt"/>
            </a:endParaRPr>
          </a:p>
          <a:p>
            <a:pPr algn="l"/>
            <a:r>
              <a:rPr lang="en-US" altLang="ja-JP" sz="1600" dirty="0" smtClean="0">
                <a:latin typeface="+mj-lt"/>
              </a:rPr>
              <a:t>Or,</a:t>
            </a:r>
          </a:p>
          <a:p>
            <a:pPr algn="l"/>
            <a:r>
              <a:rPr lang="en-US" altLang="ja-JP" sz="1600" dirty="0" smtClean="0">
                <a:latin typeface="+mj-lt"/>
              </a:rPr>
              <a:t>By regularly monitoring the operation monitoring-related metrics and by notifying to the chat tool in case alert has occurred, status can be detected/shared and handled early and oversight will be reduced.</a:t>
            </a:r>
            <a:endParaRPr lang="ja-JP" altLang="en-US" sz="16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1078921"/>
            <a:ext cx="9446924"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3</a:t>
            </a:r>
            <a:r>
              <a:rPr lang="en-US" altLang="ja-JP" sz="3200" b="1" kern="0" dirty="0" smtClean="0">
                <a:solidFill>
                  <a:schemeClr val="bg1"/>
                </a:solidFill>
                <a:latin typeface="Fujitsu Sans" panose="020B0404060202020204" pitchFamily="34" charset="0"/>
                <a:ea typeface="Meiryo UI" panose="020B0604030504040204" pitchFamily="50" charset="-128"/>
              </a:rPr>
              <a:t>. Easy to link systems</a:t>
            </a:r>
            <a:endParaRPr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15" name="スライド番号プレースホルダー 14"/>
          <p:cNvSpPr>
            <a:spLocks noGrp="1"/>
          </p:cNvSpPr>
          <p:nvPr>
            <p:ph type="sldNum" sz="quarter" idx="10"/>
          </p:nvPr>
        </p:nvSpPr>
        <p:spPr/>
        <p:txBody>
          <a:bodyPr/>
          <a:lstStyle/>
          <a:p>
            <a:r>
              <a:rPr lang="en-US" altLang="ja-JP" smtClean="0"/>
              <a:t>PAGE    </a:t>
            </a:r>
            <a:fld id="{08DF107D-060D-43D3-997D-8A34C269D30F}" type="slidenum">
              <a:rPr lang="en-US" altLang="ja-JP" smtClean="0"/>
              <a:pPr/>
              <a:t>10</a:t>
            </a:fld>
            <a:endParaRPr lang="en-US" altLang="ja-JP" dirty="0"/>
          </a:p>
        </p:txBody>
      </p:sp>
    </p:spTree>
    <p:extLst>
      <p:ext uri="{BB962C8B-B14F-4D97-AF65-F5344CB8AC3E}">
        <p14:creationId xmlns:p14="http://schemas.microsoft.com/office/powerpoint/2010/main" val="3665875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Features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Definition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Rectangle 27"/>
          <p:cNvSpPr>
            <a:spLocks noChangeArrowheads="1"/>
          </p:cNvSpPr>
          <p:nvPr/>
        </p:nvSpPr>
        <p:spPr bwMode="gray">
          <a:xfrm>
            <a:off x="347225" y="1649801"/>
            <a:ext cx="9071621" cy="4925575"/>
          </a:xfrm>
          <a:prstGeom prst="rect">
            <a:avLst/>
          </a:prstGeom>
          <a:solidFill>
            <a:schemeClr val="bg1">
              <a:lumMod val="95000"/>
            </a:schemeClr>
          </a:solidFill>
          <a:ln w="9525" algn="ctr">
            <a:solidFill>
              <a:srgbClr val="57564F"/>
            </a:solidFill>
            <a:miter lim="800000"/>
            <a:headEnd/>
            <a:tailEnd/>
          </a:ln>
          <a:effectLst/>
          <a:extLst/>
        </p:spPr>
        <p:txBody>
          <a:bodyPr wrap="none" anchor="ct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endParaRPr lang="ja-JP" altLang="en-US" sz="1400">
              <a:latin typeface="Fujitsu Sans" panose="020B0404060202020204" pitchFamily="34" charset="0"/>
            </a:endParaRPr>
          </a:p>
        </p:txBody>
      </p:sp>
      <p:sp>
        <p:nvSpPr>
          <p:cNvPr id="19" name="Line 19"/>
          <p:cNvSpPr>
            <a:spLocks noChangeShapeType="1"/>
          </p:cNvSpPr>
          <p:nvPr/>
        </p:nvSpPr>
        <p:spPr bwMode="gray">
          <a:xfrm flipV="1">
            <a:off x="1209160" y="4076086"/>
            <a:ext cx="7345362" cy="0"/>
          </a:xfrm>
          <a:prstGeom prst="line">
            <a:avLst/>
          </a:prstGeom>
          <a:noFill/>
          <a:ln w="76200">
            <a:solidFill>
              <a:srgbClr val="57564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2000">
              <a:latin typeface="Fujitsu Sans" panose="020B0404060202020204" pitchFamily="34" charset="0"/>
            </a:endParaRPr>
          </a:p>
        </p:txBody>
      </p:sp>
      <p:sp>
        <p:nvSpPr>
          <p:cNvPr id="20" name="Line 20"/>
          <p:cNvSpPr>
            <a:spLocks noChangeShapeType="1"/>
          </p:cNvSpPr>
          <p:nvPr/>
        </p:nvSpPr>
        <p:spPr bwMode="gray">
          <a:xfrm flipV="1">
            <a:off x="4893721" y="1953598"/>
            <a:ext cx="0" cy="4188121"/>
          </a:xfrm>
          <a:prstGeom prst="line">
            <a:avLst/>
          </a:prstGeom>
          <a:noFill/>
          <a:ln w="76200">
            <a:solidFill>
              <a:srgbClr val="57564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Fujitsu Sans" panose="020B0404060202020204" pitchFamily="34" charset="0"/>
            </a:endParaRPr>
          </a:p>
        </p:txBody>
      </p:sp>
      <p:sp>
        <p:nvSpPr>
          <p:cNvPr id="21" name="Text Box 21"/>
          <p:cNvSpPr txBox="1">
            <a:spLocks noChangeArrowheads="1"/>
          </p:cNvSpPr>
          <p:nvPr/>
        </p:nvSpPr>
        <p:spPr bwMode="gray">
          <a:xfrm>
            <a:off x="8520942" y="3922198"/>
            <a:ext cx="907621" cy="707886"/>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a:defRPr/>
            </a:pPr>
            <a:r>
              <a:rPr lang="en-US" altLang="ja-JP" sz="2000"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Closed</a:t>
            </a:r>
            <a:endParaRPr lang="en-US" altLang="ja-JP" sz="2000"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a:p>
            <a:pPr>
              <a:defRPr/>
            </a:pPr>
            <a:endParaRPr lang="ja-JP" altLang="en-US" sz="2000" b="1" dirty="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22" name="Text Box 22"/>
          <p:cNvSpPr txBox="1">
            <a:spLocks noChangeArrowheads="1"/>
          </p:cNvSpPr>
          <p:nvPr/>
        </p:nvSpPr>
        <p:spPr bwMode="gray">
          <a:xfrm>
            <a:off x="4084700" y="1645821"/>
            <a:ext cx="1594284" cy="400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a:defRPr/>
            </a:pPr>
            <a:r>
              <a:rPr lang="en-US" altLang="ja-JP" sz="2000"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Synchronous</a:t>
            </a:r>
            <a:endParaRPr lang="ja-JP" altLang="en-US" sz="2000" b="1" dirty="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1" name="Text Box 21"/>
          <p:cNvSpPr txBox="1">
            <a:spLocks noChangeArrowheads="1"/>
          </p:cNvSpPr>
          <p:nvPr/>
        </p:nvSpPr>
        <p:spPr bwMode="gray">
          <a:xfrm>
            <a:off x="129058" y="3922198"/>
            <a:ext cx="1048685" cy="400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a:defRPr/>
            </a:pPr>
            <a:r>
              <a:rPr lang="en-US" altLang="ja-JP" sz="2000"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Opened</a:t>
            </a:r>
            <a:endParaRPr lang="en-US" altLang="ja-JP" sz="2000"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2" name="Text Box 22"/>
          <p:cNvSpPr txBox="1">
            <a:spLocks noChangeArrowheads="1"/>
          </p:cNvSpPr>
          <p:nvPr/>
        </p:nvSpPr>
        <p:spPr bwMode="gray">
          <a:xfrm>
            <a:off x="4040817" y="6175077"/>
            <a:ext cx="1717714" cy="400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a:defRPr/>
            </a:pPr>
            <a:r>
              <a:rPr lang="en-US" altLang="ja-JP" sz="2000" b="1" dirty="0" smtClean="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Asynchronous</a:t>
            </a:r>
            <a:endParaRPr lang="ja-JP" altLang="en-US" sz="2000" b="1" dirty="0">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 xmlns:a16="http://schemas.microsoft.com/office/drawing/2014/main" id="{9B8EAA3B-8777-43E7-9A7C-EB659CE4F72B}"/>
              </a:ext>
            </a:extLst>
          </p:cNvPr>
          <p:cNvSpPr/>
          <p:nvPr/>
        </p:nvSpPr>
        <p:spPr bwMode="gray">
          <a:xfrm>
            <a:off x="347225" y="1033201"/>
            <a:ext cx="9071621" cy="594423"/>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Difference of Each Communication Tool</a:t>
            </a:r>
            <a:endParaRPr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34" name="Text Box 21"/>
          <p:cNvSpPr txBox="1">
            <a:spLocks noChangeArrowheads="1"/>
          </p:cNvSpPr>
          <p:nvPr/>
        </p:nvSpPr>
        <p:spPr bwMode="gray">
          <a:xfrm>
            <a:off x="1879511" y="5079209"/>
            <a:ext cx="1728037"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marL="285750" indent="-285750">
              <a:buFont typeface="Wingdings" panose="05000000000000000000" pitchFamily="2" charset="2"/>
              <a:buChar char="u"/>
              <a:defRPr/>
            </a:pPr>
            <a:r>
              <a:rPr lang="en-US" altLang="ja-JP" sz="2400" b="1" dirty="0" smtClean="0">
                <a:solidFill>
                  <a:srgbClr val="FF0000"/>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Chat Tool</a:t>
            </a:r>
            <a:endParaRPr lang="ja-JP" altLang="en-US" sz="2400" b="1" dirty="0">
              <a:solidFill>
                <a:srgbClr val="FF0000"/>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5" name="Text Box 21"/>
          <p:cNvSpPr txBox="1">
            <a:spLocks noChangeArrowheads="1"/>
          </p:cNvSpPr>
          <p:nvPr/>
        </p:nvSpPr>
        <p:spPr bwMode="gray">
          <a:xfrm>
            <a:off x="731822" y="5827197"/>
            <a:ext cx="1002197"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marL="285750" indent="-285750">
              <a:buFont typeface="Wingdings" panose="05000000000000000000" pitchFamily="2" charset="2"/>
              <a:buChar char="u"/>
              <a:defRPr/>
            </a:pPr>
            <a:r>
              <a:rPr lang="en-US" altLang="ja-JP" sz="2400" b="1" dirty="0" smtClean="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SNS</a:t>
            </a:r>
            <a:endParaRPr lang="ja-JP" altLang="en-US" sz="2400" b="1" dirty="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6" name="Text Box 21"/>
          <p:cNvSpPr txBox="1">
            <a:spLocks noChangeArrowheads="1"/>
          </p:cNvSpPr>
          <p:nvPr/>
        </p:nvSpPr>
        <p:spPr bwMode="gray">
          <a:xfrm>
            <a:off x="1190924" y="5447970"/>
            <a:ext cx="2416624"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marL="285750" indent="-285750">
              <a:buFont typeface="Wingdings" panose="05000000000000000000" pitchFamily="2" charset="2"/>
              <a:buChar char="u"/>
              <a:defRPr/>
            </a:pPr>
            <a:r>
              <a:rPr lang="en-US" altLang="ja-JP" sz="2400" b="1" dirty="0" smtClean="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Bulletin Board</a:t>
            </a:r>
            <a:endParaRPr lang="ja-JP" altLang="en-US" sz="2400" b="1" dirty="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Text Box 21"/>
          <p:cNvSpPr txBox="1">
            <a:spLocks noChangeArrowheads="1"/>
          </p:cNvSpPr>
          <p:nvPr/>
        </p:nvSpPr>
        <p:spPr bwMode="gray">
          <a:xfrm>
            <a:off x="3529750" y="4655722"/>
            <a:ext cx="1103187"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marL="285750" indent="-285750">
              <a:buFont typeface="Wingdings" panose="05000000000000000000" pitchFamily="2" charset="2"/>
              <a:buChar char="u"/>
              <a:defRPr/>
            </a:pPr>
            <a:r>
              <a:rPr lang="en-US" altLang="ja-JP" sz="2400" b="1" dirty="0" smtClean="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LINE</a:t>
            </a:r>
            <a:endParaRPr lang="ja-JP" altLang="en-US" sz="2400" b="1" dirty="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8" name="Text Box 21"/>
          <p:cNvSpPr txBox="1">
            <a:spLocks noChangeArrowheads="1"/>
          </p:cNvSpPr>
          <p:nvPr/>
        </p:nvSpPr>
        <p:spPr bwMode="gray">
          <a:xfrm>
            <a:off x="5993356" y="5678802"/>
            <a:ext cx="1079143"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marL="285750" indent="-285750">
              <a:buFont typeface="Wingdings" panose="05000000000000000000" pitchFamily="2" charset="2"/>
              <a:buChar char="u"/>
              <a:defRPr/>
            </a:pPr>
            <a:r>
              <a:rPr lang="en-US" altLang="ja-JP" sz="2400" b="1" dirty="0" smtClean="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Mail</a:t>
            </a:r>
            <a:endParaRPr lang="ja-JP" altLang="en-US" sz="2400" b="1" dirty="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9" name="Text Box 21"/>
          <p:cNvSpPr txBox="1">
            <a:spLocks noChangeArrowheads="1"/>
          </p:cNvSpPr>
          <p:nvPr/>
        </p:nvSpPr>
        <p:spPr bwMode="gray">
          <a:xfrm>
            <a:off x="6632506" y="3234951"/>
            <a:ext cx="1962397"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marL="285750" indent="-285750">
              <a:buFont typeface="Wingdings" panose="05000000000000000000" pitchFamily="2" charset="2"/>
              <a:buChar char="u"/>
              <a:defRPr/>
            </a:pPr>
            <a:r>
              <a:rPr lang="en-US" altLang="ja-JP" sz="2400" b="1" dirty="0" smtClean="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Skype Chat</a:t>
            </a:r>
            <a:endParaRPr lang="ja-JP" altLang="en-US" sz="2400" b="1" dirty="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Text Box 21"/>
          <p:cNvSpPr txBox="1">
            <a:spLocks noChangeArrowheads="1"/>
          </p:cNvSpPr>
          <p:nvPr/>
        </p:nvSpPr>
        <p:spPr bwMode="gray">
          <a:xfrm>
            <a:off x="7161352" y="1685729"/>
            <a:ext cx="2675990"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marL="285750" indent="-285750">
              <a:buFont typeface="Wingdings" panose="05000000000000000000" pitchFamily="2" charset="2"/>
              <a:buChar char="u"/>
              <a:defRPr/>
            </a:pPr>
            <a:r>
              <a:rPr lang="en-US" altLang="ja-JP" sz="2400" b="1" dirty="0" smtClean="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Meeting directly</a:t>
            </a:r>
            <a:endParaRPr lang="ja-JP" altLang="en-US" sz="2400" b="1" dirty="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41" name="Text Box 21"/>
          <p:cNvSpPr txBox="1">
            <a:spLocks noChangeArrowheads="1"/>
          </p:cNvSpPr>
          <p:nvPr/>
        </p:nvSpPr>
        <p:spPr bwMode="gray">
          <a:xfrm>
            <a:off x="6631705" y="2155116"/>
            <a:ext cx="2787944"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p>
            <a:pPr marL="285750" indent="-285750">
              <a:buFont typeface="Wingdings" panose="05000000000000000000" pitchFamily="2" charset="2"/>
              <a:buChar char="u"/>
              <a:defRPr/>
            </a:pPr>
            <a:r>
              <a:rPr lang="en-US" altLang="ja-JP" sz="2400" b="1" dirty="0" smtClean="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rPr>
              <a:t>Skype Call/phone</a:t>
            </a:r>
            <a:endParaRPr lang="ja-JP" altLang="en-US" sz="2400" b="1" dirty="0">
              <a:solidFill>
                <a:schemeClr val="tx1"/>
              </a:solidFill>
              <a:effectLst>
                <a:outerShdw blurRad="38100" dist="38100" dir="2700000" algn="tl">
                  <a:srgbClr val="C0C0C0"/>
                </a:outerShdw>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11</a:t>
            </a:fld>
            <a:endParaRPr lang="en-US" altLang="ja-JP" dirty="0"/>
          </a:p>
        </p:txBody>
      </p:sp>
    </p:spTree>
    <p:extLst>
      <p:ext uri="{BB962C8B-B14F-4D97-AF65-F5344CB8AC3E}">
        <p14:creationId xmlns:p14="http://schemas.microsoft.com/office/powerpoint/2010/main" val="1234342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Features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Definition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1673842"/>
            <a:ext cx="9446924" cy="457455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b="1" dirty="0" smtClean="0">
                <a:solidFill>
                  <a:srgbClr val="FF0000"/>
                </a:solidFill>
                <a:latin typeface="+mj-lt"/>
              </a:rPr>
              <a:t>Lync is different</a:t>
            </a:r>
            <a:r>
              <a:rPr lang="en-US" altLang="ja-JP" sz="1800" dirty="0" smtClean="0">
                <a:latin typeface="+mj-lt"/>
              </a:rPr>
              <a:t>. Not necessarily good or bad, but its </a:t>
            </a:r>
            <a:r>
              <a:rPr lang="en-US" altLang="ja-JP" sz="1800" b="1" dirty="0" smtClean="0">
                <a:latin typeface="+mj-lt"/>
              </a:rPr>
              <a:t>purposes are different</a:t>
            </a:r>
            <a:r>
              <a:rPr lang="en-US" altLang="ja-JP" sz="1800" dirty="0" smtClean="0">
                <a:latin typeface="+mj-lt"/>
              </a:rPr>
              <a:t>.</a:t>
            </a:r>
            <a:endParaRPr lang="ja-JP" altLang="en-US" sz="1800" dirty="0">
              <a:latin typeface="+mj-lt"/>
            </a:endParaRPr>
          </a:p>
          <a:p>
            <a:pPr algn="l"/>
            <a:r>
              <a:rPr lang="en-US" altLang="ja-JP" sz="1800" b="1" dirty="0" smtClean="0">
                <a:latin typeface="+mj-lt"/>
              </a:rPr>
              <a:t>Lync is a closed </a:t>
            </a:r>
            <a:r>
              <a:rPr lang="en-US" altLang="ja-JP" sz="1800" dirty="0" smtClean="0">
                <a:latin typeface="+mj-lt"/>
              </a:rPr>
              <a:t>door communication and covers </a:t>
            </a:r>
            <a:r>
              <a:rPr lang="en-US" altLang="ja-JP" sz="1800" b="1" dirty="0" smtClean="0">
                <a:latin typeface="+mj-lt"/>
              </a:rPr>
              <a:t>synchronous</a:t>
            </a:r>
            <a:r>
              <a:rPr lang="en-US" altLang="ja-JP" sz="1800" dirty="0" smtClean="0">
                <a:latin typeface="+mj-lt"/>
              </a:rPr>
              <a:t> area</a:t>
            </a:r>
            <a:r>
              <a:rPr lang="en-US" altLang="ja-JP" sz="1800" dirty="0" smtClean="0">
                <a:latin typeface="+mj-lt"/>
              </a:rPr>
              <a:t>.</a:t>
            </a:r>
          </a:p>
          <a:p>
            <a:pPr algn="l"/>
            <a:endParaRPr lang="ja-JP" altLang="en-US" sz="1800" dirty="0">
              <a:latin typeface="+mj-lt"/>
            </a:endParaRPr>
          </a:p>
          <a:p>
            <a:pPr algn="l"/>
            <a:r>
              <a:rPr lang="en-US" altLang="ja-JP" sz="1800" dirty="0" smtClean="0">
                <a:latin typeface="+mj-lt"/>
              </a:rPr>
              <a:t>To decide the time with P2P or with small no. of people, to gather, discuss in chat and disperse afterwards are the example purpose.</a:t>
            </a:r>
          </a:p>
          <a:p>
            <a:pPr algn="l"/>
            <a:endParaRPr lang="ja-JP" altLang="en-US" sz="1800" dirty="0" smtClean="0">
              <a:latin typeface="+mj-lt"/>
            </a:endParaRPr>
          </a:p>
          <a:p>
            <a:pPr algn="l"/>
            <a:r>
              <a:rPr lang="en-US" altLang="ja-JP" sz="1800" dirty="0" smtClean="0">
                <a:latin typeface="+mj-lt"/>
              </a:rPr>
              <a:t>On the other hand, </a:t>
            </a:r>
            <a:r>
              <a:rPr lang="en-US" altLang="ja-JP" sz="1800" b="1" dirty="0" smtClean="0">
                <a:latin typeface="+mj-lt"/>
              </a:rPr>
              <a:t>chat tools are used for the purpose of having open, asynchronous </a:t>
            </a:r>
            <a:r>
              <a:rPr lang="en-US" altLang="ja-JP" sz="1800" dirty="0" smtClean="0">
                <a:latin typeface="+mj-lt"/>
              </a:rPr>
              <a:t>communication.</a:t>
            </a:r>
            <a:r>
              <a:rPr lang="ja-JP" altLang="en-US" sz="1800" dirty="0" smtClean="0">
                <a:latin typeface="+mj-lt"/>
              </a:rPr>
              <a:t> </a:t>
            </a:r>
            <a:r>
              <a:rPr lang="en-US" altLang="ja-JP" sz="1800" dirty="0" smtClean="0">
                <a:latin typeface="+mj-lt"/>
              </a:rPr>
              <a:t>I’ve mentioned it earlier, but see </a:t>
            </a:r>
            <a:r>
              <a:rPr lang="ja-JP" altLang="en-US" sz="1800" dirty="0" smtClean="0">
                <a:latin typeface="+mj-lt"/>
              </a:rPr>
              <a:t>↓ </a:t>
            </a:r>
            <a:r>
              <a:rPr lang="en-US" altLang="ja-JP" sz="1800" dirty="0" smtClean="0">
                <a:latin typeface="+mj-lt"/>
              </a:rPr>
              <a:t>for easier reference. </a:t>
            </a:r>
            <a:r>
              <a:rPr lang="ja-JP" altLang="en-US" sz="1800" dirty="0">
                <a:latin typeface="+mj-lt"/>
              </a:rPr>
              <a:t> </a:t>
            </a:r>
            <a:r>
              <a:rPr lang="en-US" altLang="ja-JP" sz="1800" dirty="0" smtClean="0">
                <a:latin typeface="+mj-lt"/>
              </a:rPr>
              <a:t>(on the contrary, I’m not good with Lync)</a:t>
            </a:r>
          </a:p>
          <a:p>
            <a:pPr algn="l"/>
            <a:endParaRPr lang="ja-JP" altLang="en-US" sz="1800" dirty="0">
              <a:latin typeface="+mj-lt"/>
            </a:endParaRPr>
          </a:p>
          <a:p>
            <a:pPr marL="285750" indent="-285750" algn="l">
              <a:buFont typeface="Wingdings" panose="05000000000000000000" pitchFamily="2" charset="2"/>
              <a:buChar char="l"/>
            </a:pPr>
            <a:r>
              <a:rPr lang="en-US" altLang="ja-JP" sz="1800" b="1" dirty="0" smtClean="0">
                <a:latin typeface="+mj-lt"/>
              </a:rPr>
              <a:t>Asynchronous</a:t>
            </a:r>
            <a:r>
              <a:rPr lang="en-US" altLang="ja-JP" sz="1800" dirty="0" smtClean="0">
                <a:latin typeface="+mj-lt"/>
              </a:rPr>
              <a:t>: Discussion will proceed even if times do not match.</a:t>
            </a:r>
            <a:endParaRPr lang="ja-JP" altLang="en-US" sz="1800" dirty="0">
              <a:latin typeface="+mj-lt"/>
            </a:endParaRPr>
          </a:p>
          <a:p>
            <a:pPr marL="285750" indent="-285750" algn="l">
              <a:buFont typeface="Wingdings" panose="05000000000000000000" pitchFamily="2" charset="2"/>
              <a:buChar char="l"/>
            </a:pPr>
            <a:r>
              <a:rPr lang="en-US" altLang="ja-JP" sz="1800" b="1" dirty="0" smtClean="0">
                <a:latin typeface="+mj-lt"/>
              </a:rPr>
              <a:t>Open</a:t>
            </a:r>
            <a:r>
              <a:rPr lang="en-US" altLang="ja-JP" sz="1800" dirty="0" smtClean="0">
                <a:latin typeface="+mj-lt"/>
              </a:rPr>
              <a:t>: Details of the discussion can be easily shared to everyone. Easy to share </a:t>
            </a:r>
            <a:r>
              <a:rPr lang="en-US" altLang="ja-JP" sz="1800" dirty="0" smtClean="0">
                <a:latin typeface="+mj-lt"/>
              </a:rPr>
              <a:t>emotions.</a:t>
            </a:r>
            <a:endParaRPr lang="ja-JP" altLang="en-US" sz="1800" dirty="0">
              <a:latin typeface="+mj-lt"/>
            </a:endParaRPr>
          </a:p>
          <a:p>
            <a:pPr marL="285750" indent="-285750" algn="l">
              <a:buFont typeface="Wingdings" panose="05000000000000000000" pitchFamily="2" charset="2"/>
              <a:buChar char="l"/>
              <a:tabLst>
                <a:tab pos="5738813" algn="l"/>
              </a:tabLst>
            </a:pPr>
            <a:r>
              <a:rPr lang="en-US" altLang="ja-JP" sz="1800" b="1" dirty="0" smtClean="0">
                <a:latin typeface="+mj-lt"/>
              </a:rPr>
              <a:t>Tool Link</a:t>
            </a:r>
            <a:r>
              <a:rPr lang="en-US" altLang="ja-JP" sz="1800" dirty="0" smtClean="0">
                <a:latin typeface="+mj-lt"/>
              </a:rPr>
              <a:t>: Functions related to linking tools are plenty.</a:t>
            </a:r>
            <a:endParaRPr lang="ja-JP" altLang="en-US" sz="18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1078921"/>
            <a:ext cx="9446924"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smtClean="0">
                <a:solidFill>
                  <a:schemeClr val="bg1"/>
                </a:solidFill>
                <a:latin typeface="Fujitsu Sans" panose="020B0404060202020204" pitchFamily="34" charset="0"/>
                <a:ea typeface="Meiryo UI" panose="020B0604030504040204" pitchFamily="50" charset="-128"/>
              </a:rPr>
              <a:t>Column: Is the chat function of Lync(Skype) different?</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5" name="スライド番号プレースホルダー 14"/>
          <p:cNvSpPr>
            <a:spLocks noGrp="1"/>
          </p:cNvSpPr>
          <p:nvPr>
            <p:ph type="sldNum" sz="quarter" idx="10"/>
          </p:nvPr>
        </p:nvSpPr>
        <p:spPr/>
        <p:txBody>
          <a:bodyPr/>
          <a:lstStyle/>
          <a:p>
            <a:r>
              <a:rPr lang="en-US" altLang="ja-JP" smtClean="0"/>
              <a:t>PAGE    </a:t>
            </a:r>
            <a:fld id="{08DF107D-060D-43D3-997D-8A34C269D30F}" type="slidenum">
              <a:rPr lang="en-US" altLang="ja-JP" smtClean="0"/>
              <a:pPr/>
              <a:t>12</a:t>
            </a:fld>
            <a:endParaRPr lang="en-US" altLang="ja-JP" dirty="0"/>
          </a:p>
        </p:txBody>
      </p:sp>
    </p:spTree>
    <p:extLst>
      <p:ext uri="{BB962C8B-B14F-4D97-AF65-F5344CB8AC3E}">
        <p14:creationId xmlns:p14="http://schemas.microsoft.com/office/powerpoint/2010/main" val="1234342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21254"/>
            <a:ext cx="4600575" cy="1536699"/>
          </a:xfrm>
        </p:spPr>
        <p:txBody>
          <a:bodyPr/>
          <a:lstStyle/>
          <a:p>
            <a:r>
              <a:rPr lang="en-US" altLang="ja-JP" sz="4400" dirty="0" smtClean="0"/>
              <a:t>Chat Tool: Merits</a:t>
            </a:r>
            <a:endParaRPr lang="en-US" altLang="ja-JP" sz="4400" dirty="0"/>
          </a:p>
        </p:txBody>
      </p:sp>
      <p:sp>
        <p:nvSpPr>
          <p:cNvPr id="3" name="テキスト プレースホルダー 2"/>
          <p:cNvSpPr>
            <a:spLocks noGrp="1"/>
          </p:cNvSpPr>
          <p:nvPr>
            <p:ph type="body" sz="quarter" idx="11"/>
          </p:nvPr>
        </p:nvSpPr>
        <p:spPr>
          <a:xfrm>
            <a:off x="5153026" y="2857214"/>
            <a:ext cx="4581526" cy="1536699"/>
          </a:xfrm>
        </p:spPr>
        <p:txBody>
          <a:bodyPr/>
          <a:lstStyle/>
          <a:p>
            <a:pPr algn="ctr"/>
            <a:r>
              <a:rPr lang="en-US" altLang="ja-JP" dirty="0" smtClean="0"/>
              <a:t> Story-based</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Chat Tool: Merits (by story-based)</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55299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Prerequisite 1 : </a:t>
            </a:r>
            <a:r>
              <a:rPr lang="en-US" altLang="ja-JP" dirty="0" smtClean="0"/>
              <a:t>Team Structure</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solidFill>
                  <a:schemeClr val="lt1"/>
                </a:solidFill>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8" name="正方形/長方形 7"/>
          <p:cNvSpPr/>
          <p:nvPr/>
        </p:nvSpPr>
        <p:spPr bwMode="gray">
          <a:xfrm>
            <a:off x="244875" y="2993148"/>
            <a:ext cx="2011001" cy="2919971"/>
          </a:xfrm>
          <a:prstGeom prst="rect">
            <a:avLst/>
          </a:prstGeom>
          <a:solidFill>
            <a:schemeClr val="bg1">
              <a:lumMod val="9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244875" y="2568755"/>
            <a:ext cx="2011001" cy="1119325"/>
          </a:xfrm>
          <a:prstGeom prst="rect">
            <a:avLst/>
          </a:prstGeom>
          <a:solidFill>
            <a:srgbClr val="FF0000"/>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000" b="1" dirty="0" smtClean="0">
                <a:solidFill>
                  <a:schemeClr val="bg1"/>
                </a:solidFill>
                <a:latin typeface="Fujitsu Sans" panose="020B0404060202020204" pitchFamily="34" charset="0"/>
                <a:ea typeface="Meiryo UI" panose="020B0604030504040204" pitchFamily="50" charset="-128"/>
              </a:rPr>
              <a:t>Sales Team</a:t>
            </a:r>
          </a:p>
        </p:txBody>
      </p:sp>
      <p:sp>
        <p:nvSpPr>
          <p:cNvPr id="10" name="正方形/長方形 9"/>
          <p:cNvSpPr/>
          <p:nvPr/>
        </p:nvSpPr>
        <p:spPr bwMode="gray">
          <a:xfrm>
            <a:off x="2655366" y="2993148"/>
            <a:ext cx="2011001" cy="2919971"/>
          </a:xfrm>
          <a:prstGeom prst="rect">
            <a:avLst/>
          </a:prstGeom>
          <a:solidFill>
            <a:schemeClr val="bg1">
              <a:lumMod val="9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11" name="正方形/長方形 10"/>
          <p:cNvSpPr/>
          <p:nvPr/>
        </p:nvSpPr>
        <p:spPr bwMode="gray">
          <a:xfrm>
            <a:off x="2655366" y="2568755"/>
            <a:ext cx="2011001" cy="1119325"/>
          </a:xfrm>
          <a:prstGeom prst="rect">
            <a:avLst/>
          </a:prstGeom>
          <a:solidFill>
            <a:srgbClr val="0070C0"/>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000" b="1" dirty="0" smtClean="0">
                <a:solidFill>
                  <a:schemeClr val="bg1"/>
                </a:solidFill>
                <a:latin typeface="Fujitsu Sans" panose="020B0404060202020204" pitchFamily="34" charset="0"/>
                <a:ea typeface="Meiryo UI" panose="020B0604030504040204" pitchFamily="50" charset="-128"/>
              </a:rPr>
              <a:t>Development</a:t>
            </a:r>
            <a:r>
              <a:rPr lang="ja-JP" altLang="en-US" sz="2000" b="1" dirty="0" smtClean="0">
                <a:solidFill>
                  <a:schemeClr val="bg1"/>
                </a:solidFill>
                <a:latin typeface="Fujitsu Sans" panose="020B0404060202020204" pitchFamily="34" charset="0"/>
                <a:ea typeface="Meiryo UI" panose="020B0604030504040204" pitchFamily="50" charset="-128"/>
              </a:rPr>
              <a:t> </a:t>
            </a:r>
            <a:endParaRPr lang="en-US" altLang="ja-JP" sz="2000" b="1" dirty="0" smtClean="0">
              <a:solidFill>
                <a:schemeClr val="bg1"/>
              </a:solidFill>
              <a:latin typeface="Fujitsu Sans" panose="020B0404060202020204" pitchFamily="34" charset="0"/>
              <a:ea typeface="Meiryo UI" panose="020B0604030504040204" pitchFamily="50" charset="-128"/>
            </a:endParaRPr>
          </a:p>
          <a:p>
            <a:r>
              <a:rPr lang="en-US" altLang="ja-JP" sz="2000" b="1" dirty="0" smtClean="0">
                <a:solidFill>
                  <a:schemeClr val="bg1"/>
                </a:solidFill>
                <a:latin typeface="Fujitsu Sans" panose="020B0404060202020204" pitchFamily="34" charset="0"/>
                <a:ea typeface="Meiryo UI" panose="020B0604030504040204" pitchFamily="50" charset="-128"/>
              </a:rPr>
              <a:t>Team</a:t>
            </a:r>
            <a:r>
              <a:rPr lang="ja-JP" altLang="en-US" sz="2000" b="1" dirty="0" smtClean="0">
                <a:solidFill>
                  <a:schemeClr val="bg1"/>
                </a:solidFill>
                <a:latin typeface="Fujitsu Sans" panose="020B0404060202020204" pitchFamily="34" charset="0"/>
                <a:ea typeface="Meiryo UI" panose="020B0604030504040204" pitchFamily="50" charset="-128"/>
              </a:rPr>
              <a:t> </a:t>
            </a:r>
            <a:r>
              <a:rPr lang="en-US" altLang="ja-JP" sz="2000" b="1" dirty="0" smtClean="0">
                <a:solidFill>
                  <a:schemeClr val="bg1"/>
                </a:solidFill>
                <a:latin typeface="Fujitsu Sans" panose="020B0404060202020204" pitchFamily="34" charset="0"/>
                <a:ea typeface="Meiryo UI" panose="020B0604030504040204" pitchFamily="50" charset="-128"/>
              </a:rPr>
              <a:t>A</a:t>
            </a:r>
          </a:p>
        </p:txBody>
      </p:sp>
      <p:grpSp>
        <p:nvGrpSpPr>
          <p:cNvPr id="3" name="グループ化 2"/>
          <p:cNvGrpSpPr/>
          <p:nvPr/>
        </p:nvGrpSpPr>
        <p:grpSpPr>
          <a:xfrm>
            <a:off x="603747" y="3947159"/>
            <a:ext cx="1224339" cy="461665"/>
            <a:chOff x="2113580" y="4325243"/>
            <a:chExt cx="784339" cy="316537"/>
          </a:xfrm>
        </p:grpSpPr>
        <p:sp>
          <p:nvSpPr>
            <p:cNvPr id="15"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22" name="テキスト ボックス 21"/>
            <p:cNvSpPr txBox="1"/>
            <p:nvPr/>
          </p:nvSpPr>
          <p:spPr>
            <a:xfrm>
              <a:off x="2373984" y="4325243"/>
              <a:ext cx="523935" cy="316537"/>
            </a:xfrm>
            <a:prstGeom prst="rect">
              <a:avLst/>
            </a:prstGeom>
            <a:noFill/>
          </p:spPr>
          <p:txBody>
            <a:bodyPr wrap="none" rtlCol="0">
              <a:spAutoFit/>
            </a:bodyPr>
            <a:lstStyle/>
            <a:p>
              <a:pPr algn="l"/>
              <a:r>
                <a:rPr lang="en-US" altLang="ja-JP" sz="2400" dirty="0">
                  <a:latin typeface="Fujitsu Sans" panose="020B0404060202020204" pitchFamily="34" charset="0"/>
                  <a:ea typeface="Meiryo UI" panose="020B0604030504040204" pitchFamily="50" charset="-128"/>
                  <a:cs typeface="Meiryo UI" panose="020B0604030504040204" pitchFamily="50" charset="-128"/>
                </a:rPr>
                <a:t>Mick</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grpSp>
      <p:sp>
        <p:nvSpPr>
          <p:cNvPr id="24" name="角丸四角形 23"/>
          <p:cNvSpPr/>
          <p:nvPr/>
        </p:nvSpPr>
        <p:spPr bwMode="gray">
          <a:xfrm>
            <a:off x="183916" y="1158994"/>
            <a:ext cx="9295364" cy="1150681"/>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800" dirty="0" smtClean="0">
                <a:latin typeface="Fujitsu Sans" panose="020B0404060202020204" pitchFamily="34" charset="0"/>
                <a:ea typeface="Meiryo UI" panose="020B0604030504040204" pitchFamily="50" charset="-128"/>
              </a:rPr>
              <a:t>Assuming below teams exist.</a:t>
            </a:r>
            <a:r>
              <a:rPr lang="ja-JP" altLang="en-US" sz="2800" dirty="0" smtClean="0">
                <a:latin typeface="Fujitsu Sans" panose="020B0404060202020204" pitchFamily="34" charset="0"/>
                <a:ea typeface="Meiryo UI" panose="020B0604030504040204" pitchFamily="50" charset="-128"/>
              </a:rPr>
              <a:t> </a:t>
            </a:r>
            <a:r>
              <a:rPr lang="en-US" altLang="ja-JP" sz="2800" dirty="0" smtClean="0">
                <a:latin typeface="Fujitsu Sans" panose="020B0404060202020204" pitchFamily="34" charset="0"/>
                <a:ea typeface="Meiryo UI" panose="020B0604030504040204" pitchFamily="50" charset="-128"/>
              </a:rPr>
              <a:t/>
            </a:r>
            <a:br>
              <a:rPr lang="en-US" altLang="ja-JP" sz="2800" dirty="0" smtClean="0">
                <a:latin typeface="Fujitsu Sans" panose="020B0404060202020204" pitchFamily="34" charset="0"/>
                <a:ea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rPr>
              <a:t>(</a:t>
            </a:r>
            <a:r>
              <a:rPr lang="en-US" altLang="ja-JP" sz="2800" dirty="0" smtClean="0">
                <a:latin typeface="Fujitsu Sans" panose="020B0404060202020204" pitchFamily="34" charset="0"/>
                <a:ea typeface="Meiryo UI" panose="020B0604030504040204" pitchFamily="50" charset="-128"/>
              </a:rPr>
              <a:t>Department that develops SaaS)</a:t>
            </a:r>
            <a:endParaRPr lang="ja-JP" altLang="en-US" sz="2800" dirty="0">
              <a:latin typeface="Fujitsu Sans" panose="020B0404060202020204" pitchFamily="34" charset="0"/>
              <a:ea typeface="Meiryo UI" panose="020B0604030504040204" pitchFamily="50" charset="-128"/>
            </a:endParaRPr>
          </a:p>
        </p:txBody>
      </p:sp>
      <p:sp>
        <p:nvSpPr>
          <p:cNvPr id="25" name="正方形/長方形 24"/>
          <p:cNvSpPr/>
          <p:nvPr/>
        </p:nvSpPr>
        <p:spPr bwMode="gray">
          <a:xfrm>
            <a:off x="5060004" y="2993148"/>
            <a:ext cx="2011001" cy="2919971"/>
          </a:xfrm>
          <a:prstGeom prst="rect">
            <a:avLst/>
          </a:prstGeom>
          <a:solidFill>
            <a:schemeClr val="bg1">
              <a:lumMod val="9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26" name="正方形/長方形 25"/>
          <p:cNvSpPr/>
          <p:nvPr/>
        </p:nvSpPr>
        <p:spPr bwMode="gray">
          <a:xfrm>
            <a:off x="5060004" y="2568755"/>
            <a:ext cx="2011001" cy="1119325"/>
          </a:xfrm>
          <a:prstGeom prst="rect">
            <a:avLst/>
          </a:prstGeom>
          <a:solidFill>
            <a:srgbClr val="00B050"/>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000" b="1" dirty="0">
                <a:solidFill>
                  <a:schemeClr val="bg1"/>
                </a:solidFill>
                <a:latin typeface="Fujitsu Sans" panose="020B0404060202020204" pitchFamily="34" charset="0"/>
                <a:ea typeface="Meiryo UI" panose="020B0604030504040204" pitchFamily="50" charset="-128"/>
              </a:rPr>
              <a:t>Development</a:t>
            </a:r>
            <a:r>
              <a:rPr lang="ja-JP" altLang="en-US" sz="2000" b="1" dirty="0">
                <a:solidFill>
                  <a:schemeClr val="bg1"/>
                </a:solidFill>
                <a:latin typeface="Fujitsu Sans" panose="020B0404060202020204" pitchFamily="34" charset="0"/>
                <a:ea typeface="Meiryo UI" panose="020B0604030504040204" pitchFamily="50" charset="-128"/>
              </a:rPr>
              <a:t> </a:t>
            </a:r>
            <a:endParaRPr lang="en-US" altLang="ja-JP" sz="2000" b="1" dirty="0">
              <a:solidFill>
                <a:schemeClr val="bg1"/>
              </a:solidFill>
              <a:latin typeface="Fujitsu Sans" panose="020B0404060202020204" pitchFamily="34" charset="0"/>
              <a:ea typeface="Meiryo UI" panose="020B0604030504040204" pitchFamily="50" charset="-128"/>
            </a:endParaRPr>
          </a:p>
          <a:p>
            <a:r>
              <a:rPr lang="en-US" altLang="ja-JP" sz="2000" b="1" dirty="0">
                <a:solidFill>
                  <a:schemeClr val="bg1"/>
                </a:solidFill>
                <a:latin typeface="Fujitsu Sans" panose="020B0404060202020204" pitchFamily="34" charset="0"/>
                <a:ea typeface="Meiryo UI" panose="020B0604030504040204" pitchFamily="50" charset="-128"/>
              </a:rPr>
              <a:t>Team</a:t>
            </a:r>
            <a:r>
              <a:rPr lang="ja-JP" altLang="en-US" sz="2000" b="1" dirty="0">
                <a:solidFill>
                  <a:schemeClr val="bg1"/>
                </a:solidFill>
                <a:latin typeface="Fujitsu Sans" panose="020B0404060202020204" pitchFamily="34" charset="0"/>
                <a:ea typeface="Meiryo UI" panose="020B0604030504040204" pitchFamily="50" charset="-128"/>
              </a:rPr>
              <a:t> </a:t>
            </a:r>
            <a:r>
              <a:rPr lang="en-US" altLang="ja-JP" sz="2000" b="1" dirty="0" smtClean="0">
                <a:solidFill>
                  <a:schemeClr val="bg1"/>
                </a:solidFill>
                <a:latin typeface="Fujitsu Sans" panose="020B0404060202020204" pitchFamily="34" charset="0"/>
                <a:ea typeface="Meiryo UI" panose="020B0604030504040204" pitchFamily="50" charset="-128"/>
              </a:rPr>
              <a:t>B</a:t>
            </a:r>
            <a:endParaRPr lang="en-US" altLang="ja-JP" sz="2000" b="1" dirty="0">
              <a:solidFill>
                <a:schemeClr val="bg1"/>
              </a:solidFill>
              <a:latin typeface="Fujitsu Sans" panose="020B0404060202020204" pitchFamily="34" charset="0"/>
              <a:ea typeface="Meiryo UI" panose="020B0604030504040204" pitchFamily="50" charset="-128"/>
            </a:endParaRPr>
          </a:p>
        </p:txBody>
      </p:sp>
      <p:sp>
        <p:nvSpPr>
          <p:cNvPr id="27" name="正方形/長方形 26"/>
          <p:cNvSpPr/>
          <p:nvPr/>
        </p:nvSpPr>
        <p:spPr bwMode="gray">
          <a:xfrm>
            <a:off x="7455255" y="2993148"/>
            <a:ext cx="2011001" cy="2919971"/>
          </a:xfrm>
          <a:prstGeom prst="rect">
            <a:avLst/>
          </a:prstGeom>
          <a:solidFill>
            <a:schemeClr val="bg1">
              <a:lumMod val="9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28" name="正方形/長方形 27"/>
          <p:cNvSpPr/>
          <p:nvPr/>
        </p:nvSpPr>
        <p:spPr bwMode="gray">
          <a:xfrm>
            <a:off x="7455255" y="2568755"/>
            <a:ext cx="2011001" cy="1119325"/>
          </a:xfrm>
          <a:prstGeom prst="rect">
            <a:avLst/>
          </a:prstGeom>
          <a:solidFill>
            <a:srgbClr val="FFFF00"/>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000" b="1" dirty="0" smtClean="0">
                <a:solidFill>
                  <a:schemeClr val="tx1"/>
                </a:solidFill>
                <a:latin typeface="Fujitsu Sans" panose="020B0404060202020204" pitchFamily="34" charset="0"/>
                <a:ea typeface="Meiryo UI" panose="020B0604030504040204" pitchFamily="50" charset="-128"/>
              </a:rPr>
              <a:t>Operation</a:t>
            </a:r>
            <a:endParaRPr lang="en-US" altLang="ja-JP" sz="2000" b="1" dirty="0">
              <a:solidFill>
                <a:schemeClr val="tx1"/>
              </a:solidFill>
              <a:latin typeface="Fujitsu Sans" panose="020B0404060202020204" pitchFamily="34" charset="0"/>
              <a:ea typeface="Meiryo UI" panose="020B0604030504040204" pitchFamily="50" charset="-128"/>
            </a:endParaRPr>
          </a:p>
          <a:p>
            <a:r>
              <a:rPr lang="en-US" altLang="ja-JP" sz="2000" b="1" dirty="0" smtClean="0">
                <a:solidFill>
                  <a:schemeClr val="tx1"/>
                </a:solidFill>
                <a:latin typeface="Fujitsu Sans" panose="020B0404060202020204" pitchFamily="34" charset="0"/>
                <a:ea typeface="Meiryo UI" panose="020B0604030504040204" pitchFamily="50" charset="-128"/>
              </a:rPr>
              <a:t>Team</a:t>
            </a:r>
            <a:endParaRPr lang="en-US" altLang="ja-JP" sz="2000" b="1" dirty="0">
              <a:solidFill>
                <a:schemeClr val="tx1"/>
              </a:solidFill>
              <a:latin typeface="Fujitsu Sans" panose="020B0404060202020204" pitchFamily="34" charset="0"/>
              <a:ea typeface="Meiryo UI" panose="020B0604030504040204" pitchFamily="50" charset="-128"/>
            </a:endParaRPr>
          </a:p>
        </p:txBody>
      </p:sp>
      <p:grpSp>
        <p:nvGrpSpPr>
          <p:cNvPr id="29" name="グループ化 28"/>
          <p:cNvGrpSpPr/>
          <p:nvPr/>
        </p:nvGrpSpPr>
        <p:grpSpPr>
          <a:xfrm>
            <a:off x="603741" y="4561224"/>
            <a:ext cx="1293267" cy="461665"/>
            <a:chOff x="2113580" y="4325243"/>
            <a:chExt cx="828497" cy="316537"/>
          </a:xfrm>
        </p:grpSpPr>
        <p:sp>
          <p:nvSpPr>
            <p:cNvPr id="30"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1" name="テキスト ボックス 30"/>
            <p:cNvSpPr txBox="1"/>
            <p:nvPr/>
          </p:nvSpPr>
          <p:spPr>
            <a:xfrm>
              <a:off x="2373984" y="4325243"/>
              <a:ext cx="568093" cy="316537"/>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Keith</a:t>
              </a:r>
            </a:p>
          </p:txBody>
        </p:sp>
      </p:grpSp>
      <p:grpSp>
        <p:nvGrpSpPr>
          <p:cNvPr id="32" name="グループ化 31"/>
          <p:cNvGrpSpPr/>
          <p:nvPr/>
        </p:nvGrpSpPr>
        <p:grpSpPr>
          <a:xfrm>
            <a:off x="588217" y="5175293"/>
            <a:ext cx="1310903" cy="461665"/>
            <a:chOff x="2113580" y="4325246"/>
            <a:chExt cx="839794" cy="316537"/>
          </a:xfrm>
        </p:grpSpPr>
        <p:sp>
          <p:nvSpPr>
            <p:cNvPr id="33"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4" name="テキスト ボックス 33"/>
            <p:cNvSpPr txBox="1"/>
            <p:nvPr/>
          </p:nvSpPr>
          <p:spPr>
            <a:xfrm>
              <a:off x="2373985" y="4325246"/>
              <a:ext cx="579389" cy="316537"/>
            </a:xfrm>
            <a:prstGeom prst="rect">
              <a:avLst/>
            </a:prstGeom>
            <a:noFill/>
          </p:spPr>
          <p:txBody>
            <a:bodyPr wrap="none" rtlCol="0">
              <a:spAutoFit/>
            </a:bodyPr>
            <a:lstStyle/>
            <a:p>
              <a:pPr algn="l"/>
              <a:r>
                <a:rPr lang="en-US" altLang="ja-JP" sz="2400" dirty="0">
                  <a:latin typeface="Fujitsu Sans" panose="020B0404060202020204" pitchFamily="34" charset="0"/>
                  <a:ea typeface="Meiryo UI" panose="020B0604030504040204" pitchFamily="50" charset="-128"/>
                  <a:cs typeface="Meiryo UI" panose="020B0604030504040204" pitchFamily="50" charset="-128"/>
                </a:rPr>
                <a:t>Brian</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grpSp>
      <p:grpSp>
        <p:nvGrpSpPr>
          <p:cNvPr id="35" name="グループ化 34"/>
          <p:cNvGrpSpPr/>
          <p:nvPr/>
        </p:nvGrpSpPr>
        <p:grpSpPr>
          <a:xfrm>
            <a:off x="3033457" y="3950495"/>
            <a:ext cx="1259605" cy="461665"/>
            <a:chOff x="2113580" y="4325243"/>
            <a:chExt cx="806931" cy="316537"/>
          </a:xfrm>
        </p:grpSpPr>
        <p:sp>
          <p:nvSpPr>
            <p:cNvPr id="36"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7" name="テキスト ボックス 36"/>
            <p:cNvSpPr txBox="1"/>
            <p:nvPr/>
          </p:nvSpPr>
          <p:spPr>
            <a:xfrm>
              <a:off x="2373984" y="4325243"/>
              <a:ext cx="546527" cy="316537"/>
            </a:xfrm>
            <a:prstGeom prst="rect">
              <a:avLst/>
            </a:prstGeom>
            <a:noFill/>
          </p:spPr>
          <p:txBody>
            <a:bodyPr wrap="none" rtlCol="0">
              <a:spAutoFit/>
            </a:bodyPr>
            <a:lstStyle/>
            <a:p>
              <a:pPr algn="l"/>
              <a:r>
                <a:rPr lang="en-US" altLang="ja-JP" sz="2400" dirty="0">
                  <a:latin typeface="Fujitsu Sans" panose="020B0404060202020204" pitchFamily="34" charset="0"/>
                  <a:ea typeface="Meiryo UI" panose="020B0604030504040204" pitchFamily="50" charset="-128"/>
                  <a:cs typeface="Meiryo UI" panose="020B0604030504040204" pitchFamily="50" charset="-128"/>
                </a:rPr>
                <a:t>John</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grpSp>
      <p:grpSp>
        <p:nvGrpSpPr>
          <p:cNvPr id="38" name="グループ化 37"/>
          <p:cNvGrpSpPr/>
          <p:nvPr/>
        </p:nvGrpSpPr>
        <p:grpSpPr>
          <a:xfrm>
            <a:off x="3033450" y="4564560"/>
            <a:ext cx="1208309" cy="461665"/>
            <a:chOff x="2113580" y="4325243"/>
            <a:chExt cx="774071" cy="316537"/>
          </a:xfrm>
        </p:grpSpPr>
        <p:sp>
          <p:nvSpPr>
            <p:cNvPr id="39"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0" name="テキスト ボックス 39"/>
            <p:cNvSpPr txBox="1"/>
            <p:nvPr/>
          </p:nvSpPr>
          <p:spPr>
            <a:xfrm>
              <a:off x="2373984" y="4325243"/>
              <a:ext cx="513667" cy="316537"/>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Paul</a:t>
              </a:r>
            </a:p>
          </p:txBody>
        </p:sp>
      </p:grpSp>
      <p:grpSp>
        <p:nvGrpSpPr>
          <p:cNvPr id="41" name="グループ化 40"/>
          <p:cNvGrpSpPr/>
          <p:nvPr/>
        </p:nvGrpSpPr>
        <p:grpSpPr>
          <a:xfrm>
            <a:off x="3017925" y="5178629"/>
            <a:ext cx="1397464" cy="461665"/>
            <a:chOff x="2113580" y="4325246"/>
            <a:chExt cx="895247" cy="316537"/>
          </a:xfrm>
        </p:grpSpPr>
        <p:sp>
          <p:nvSpPr>
            <p:cNvPr id="42"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3" name="テキスト ボックス 42"/>
            <p:cNvSpPr txBox="1"/>
            <p:nvPr/>
          </p:nvSpPr>
          <p:spPr>
            <a:xfrm>
              <a:off x="2373985" y="4325246"/>
              <a:ext cx="634842" cy="316537"/>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Ringo</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grpSp>
      <p:grpSp>
        <p:nvGrpSpPr>
          <p:cNvPr id="45" name="グループ化 44"/>
          <p:cNvGrpSpPr/>
          <p:nvPr/>
        </p:nvGrpSpPr>
        <p:grpSpPr>
          <a:xfrm>
            <a:off x="5453331" y="3980975"/>
            <a:ext cx="1105716" cy="461665"/>
            <a:chOff x="2113580" y="4325243"/>
            <a:chExt cx="708347" cy="316537"/>
          </a:xfrm>
        </p:grpSpPr>
        <p:sp>
          <p:nvSpPr>
            <p:cNvPr id="46"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7" name="テキスト ボックス 46"/>
            <p:cNvSpPr txBox="1"/>
            <p:nvPr/>
          </p:nvSpPr>
          <p:spPr>
            <a:xfrm>
              <a:off x="2373984" y="4325243"/>
              <a:ext cx="447943" cy="316537"/>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Phil</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grpSp>
      <p:grpSp>
        <p:nvGrpSpPr>
          <p:cNvPr id="48" name="グループ化 47"/>
          <p:cNvGrpSpPr/>
          <p:nvPr/>
        </p:nvGrpSpPr>
        <p:grpSpPr>
          <a:xfrm>
            <a:off x="5453330" y="4595040"/>
            <a:ext cx="1241971" cy="461665"/>
            <a:chOff x="2113580" y="4325243"/>
            <a:chExt cx="795635" cy="316537"/>
          </a:xfrm>
        </p:grpSpPr>
        <p:sp>
          <p:nvSpPr>
            <p:cNvPr id="49"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0" name="テキスト ボックス 49"/>
            <p:cNvSpPr txBox="1"/>
            <p:nvPr/>
          </p:nvSpPr>
          <p:spPr>
            <a:xfrm>
              <a:off x="2373984" y="4325243"/>
              <a:ext cx="535231" cy="316537"/>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Mike</a:t>
              </a:r>
            </a:p>
          </p:txBody>
        </p:sp>
      </p:grpSp>
      <p:grpSp>
        <p:nvGrpSpPr>
          <p:cNvPr id="51" name="グループ化 50"/>
          <p:cNvGrpSpPr/>
          <p:nvPr/>
        </p:nvGrpSpPr>
        <p:grpSpPr>
          <a:xfrm>
            <a:off x="5437804" y="5209109"/>
            <a:ext cx="1275636" cy="461665"/>
            <a:chOff x="2113580" y="4325246"/>
            <a:chExt cx="817201" cy="316537"/>
          </a:xfrm>
        </p:grpSpPr>
        <p:sp>
          <p:nvSpPr>
            <p:cNvPr id="52"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3" name="テキスト ボックス 52"/>
            <p:cNvSpPr txBox="1"/>
            <p:nvPr/>
          </p:nvSpPr>
          <p:spPr>
            <a:xfrm>
              <a:off x="2373985" y="4325246"/>
              <a:ext cx="556796" cy="316537"/>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Tony</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grpSp>
      <p:grpSp>
        <p:nvGrpSpPr>
          <p:cNvPr id="54" name="グループ化 53"/>
          <p:cNvGrpSpPr/>
          <p:nvPr/>
        </p:nvGrpSpPr>
        <p:grpSpPr>
          <a:xfrm>
            <a:off x="7848584" y="3985158"/>
            <a:ext cx="1121746" cy="461665"/>
            <a:chOff x="2113580" y="4325243"/>
            <a:chExt cx="718616" cy="316537"/>
          </a:xfrm>
        </p:grpSpPr>
        <p:sp>
          <p:nvSpPr>
            <p:cNvPr id="55"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6" name="テキスト ボックス 55"/>
            <p:cNvSpPr txBox="1"/>
            <p:nvPr/>
          </p:nvSpPr>
          <p:spPr>
            <a:xfrm>
              <a:off x="2373984" y="4325243"/>
              <a:ext cx="458212" cy="316537"/>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Eric</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grpSp>
      <p:grpSp>
        <p:nvGrpSpPr>
          <p:cNvPr id="57" name="グループ化 56"/>
          <p:cNvGrpSpPr/>
          <p:nvPr/>
        </p:nvGrpSpPr>
        <p:grpSpPr>
          <a:xfrm>
            <a:off x="7848579" y="4599223"/>
            <a:ext cx="1480819" cy="461665"/>
            <a:chOff x="2113580" y="4325243"/>
            <a:chExt cx="948647" cy="316537"/>
          </a:xfrm>
        </p:grpSpPr>
        <p:sp>
          <p:nvSpPr>
            <p:cNvPr id="58"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9" name="テキスト ボックス 58"/>
            <p:cNvSpPr txBox="1"/>
            <p:nvPr/>
          </p:nvSpPr>
          <p:spPr>
            <a:xfrm>
              <a:off x="2373984" y="4325243"/>
              <a:ext cx="688243" cy="316537"/>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Jimmy</a:t>
              </a:r>
            </a:p>
          </p:txBody>
        </p:sp>
      </p:grpSp>
      <p:grpSp>
        <p:nvGrpSpPr>
          <p:cNvPr id="60" name="グループ化 59"/>
          <p:cNvGrpSpPr/>
          <p:nvPr/>
        </p:nvGrpSpPr>
        <p:grpSpPr>
          <a:xfrm>
            <a:off x="7833057" y="5213292"/>
            <a:ext cx="1086481" cy="461665"/>
            <a:chOff x="2113580" y="4325246"/>
            <a:chExt cx="696024" cy="316537"/>
          </a:xfrm>
        </p:grpSpPr>
        <p:sp>
          <p:nvSpPr>
            <p:cNvPr id="61" name="Freeform 2750"/>
            <p:cNvSpPr>
              <a:spLocks noEditPoints="1"/>
            </p:cNvSpPr>
            <p:nvPr/>
          </p:nvSpPr>
          <p:spPr bwMode="auto">
            <a:xfrm>
              <a:off x="2113580" y="4348429"/>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62" name="テキスト ボックス 61"/>
            <p:cNvSpPr txBox="1"/>
            <p:nvPr/>
          </p:nvSpPr>
          <p:spPr>
            <a:xfrm>
              <a:off x="2373985" y="4325246"/>
              <a:ext cx="435619" cy="316537"/>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Jeff</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grpSp>
      <p:sp>
        <p:nvSpPr>
          <p:cNvPr id="18" name="スライド番号プレースホルダー 17"/>
          <p:cNvSpPr>
            <a:spLocks noGrp="1"/>
          </p:cNvSpPr>
          <p:nvPr>
            <p:ph type="sldNum" sz="quarter" idx="10"/>
          </p:nvPr>
        </p:nvSpPr>
        <p:spPr/>
        <p:txBody>
          <a:bodyPr/>
          <a:lstStyle/>
          <a:p>
            <a:r>
              <a:rPr lang="en-US" altLang="ja-JP" smtClean="0"/>
              <a:t>PAGE    </a:t>
            </a:r>
            <a:fld id="{08DF107D-060D-43D3-997D-8A34C269D30F}" type="slidenum">
              <a:rPr lang="en-US" altLang="ja-JP" smtClean="0"/>
              <a:pPr/>
              <a:t>14</a:t>
            </a:fld>
            <a:endParaRPr lang="en-US" altLang="ja-JP" dirty="0"/>
          </a:p>
        </p:txBody>
      </p:sp>
    </p:spTree>
    <p:extLst>
      <p:ext uri="{BB962C8B-B14F-4D97-AF65-F5344CB8AC3E}">
        <p14:creationId xmlns:p14="http://schemas.microsoft.com/office/powerpoint/2010/main" val="3392344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Prerequisite </a:t>
            </a:r>
            <a:r>
              <a:rPr lang="en-US" altLang="ja-JP" dirty="0" smtClean="0">
                <a:latin typeface="+mj-lt"/>
              </a:rPr>
              <a:t>2 : </a:t>
            </a:r>
            <a:r>
              <a:rPr lang="en-US" altLang="ja-JP" dirty="0" smtClean="0">
                <a:latin typeface="+mj-lt"/>
              </a:rPr>
              <a:t>Channel Structure</a:t>
            </a:r>
            <a:endParaRPr kumimoji="1" lang="ja-JP" altLang="en-US"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mj-lt"/>
                <a:ea typeface="Roboto Black" panose="02000000000000000000" pitchFamily="2" charset="0"/>
                <a:cs typeface="Calibri" panose="020F0502020204030204" pitchFamily="34" charset="0"/>
              </a:rPr>
              <a:t>Chat Tool: Merits</a:t>
            </a:r>
            <a:endParaRPr lang="ja-JP" altLang="en-US" sz="1800" dirty="0">
              <a:latin typeface="+mj-lt"/>
              <a:ea typeface="Roboto Black" panose="02000000000000000000" pitchFamily="2" charset="0"/>
              <a:cs typeface="Calibri" panose="020F0502020204030204" pitchFamily="34" charset="0"/>
            </a:endParaRPr>
          </a:p>
        </p:txBody>
      </p:sp>
      <p:sp>
        <p:nvSpPr>
          <p:cNvPr id="24" name="角丸四角形 23"/>
          <p:cNvSpPr/>
          <p:nvPr/>
        </p:nvSpPr>
        <p:spPr bwMode="gray">
          <a:xfrm>
            <a:off x="183916" y="1158994"/>
            <a:ext cx="9295364" cy="733158"/>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mj-lt"/>
                <a:ea typeface="Meiryo UI" panose="020B0604030504040204" pitchFamily="50" charset="-128"/>
              </a:rPr>
              <a:t>In the chat tool, </a:t>
            </a:r>
            <a:r>
              <a:rPr lang="en-US" altLang="ja-JP" sz="2400" b="1" dirty="0" smtClean="0">
                <a:solidFill>
                  <a:srgbClr val="FF0000"/>
                </a:solidFill>
                <a:latin typeface="+mj-lt"/>
                <a:ea typeface="Meiryo UI" panose="020B0604030504040204" pitchFamily="50" charset="-128"/>
              </a:rPr>
              <a:t>creating channels can be done freely.</a:t>
            </a:r>
            <a:endParaRPr lang="ja-JP" altLang="en-US" sz="2400" b="1" dirty="0">
              <a:solidFill>
                <a:srgbClr val="FF0000"/>
              </a:solidFill>
              <a:latin typeface="+mj-lt"/>
              <a:ea typeface="Meiryo UI" panose="020B0604030504040204" pitchFamily="50" charset="-128"/>
            </a:endParaRPr>
          </a:p>
          <a:p>
            <a:pPr lvl="0" algn="l"/>
            <a:r>
              <a:rPr lang="en-US" altLang="ja-JP" sz="2400" dirty="0" smtClean="0">
                <a:latin typeface="+mj-lt"/>
                <a:ea typeface="Meiryo UI" panose="020B0604030504040204" pitchFamily="50" charset="-128"/>
              </a:rPr>
              <a:t>For now, below channel structure was assumed and built.</a:t>
            </a:r>
            <a:endParaRPr lang="ja-JP" altLang="en-US" sz="2400" dirty="0">
              <a:latin typeface="+mj-lt"/>
              <a:ea typeface="Meiryo UI" panose="020B0604030504040204" pitchFamily="50" charset="-128"/>
            </a:endParaRPr>
          </a:p>
        </p:txBody>
      </p:sp>
      <p:sp>
        <p:nvSpPr>
          <p:cNvPr id="83" name="正方形/長方形 82">
            <a:extLst>
              <a:ext uri="{FF2B5EF4-FFF2-40B4-BE49-F238E27FC236}">
                <a16:creationId xmlns="" xmlns:a16="http://schemas.microsoft.com/office/drawing/2014/main" id="{150844AD-4FE2-4A52-A4A3-AA78CAEC4A85}"/>
              </a:ext>
            </a:extLst>
          </p:cNvPr>
          <p:cNvSpPr/>
          <p:nvPr/>
        </p:nvSpPr>
        <p:spPr bwMode="gray">
          <a:xfrm>
            <a:off x="183917" y="2560324"/>
            <a:ext cx="2254483" cy="384047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Channel to write topics related to the specific “project”.</a:t>
            </a:r>
            <a:endParaRPr lang="ja-JP" altLang="en-US" sz="1800" dirty="0">
              <a:latin typeface="+mj-lt"/>
            </a:endParaRPr>
          </a:p>
          <a:p>
            <a:pPr algn="l"/>
            <a:r>
              <a:rPr lang="en-US" altLang="ja-JP" sz="1800" dirty="0" smtClean="0">
                <a:latin typeface="+mj-lt"/>
              </a:rPr>
              <a:t>All members on each team related to the project will participate.</a:t>
            </a:r>
          </a:p>
          <a:p>
            <a:pPr marL="285750" indent="-285750" algn="l">
              <a:buFont typeface="Arial" panose="020B0604020202020204" pitchFamily="34" charset="0"/>
              <a:buChar char="•"/>
            </a:pPr>
            <a:endParaRPr lang="ja-JP" altLang="en-US" sz="1800" dirty="0">
              <a:latin typeface="+mj-lt"/>
            </a:endParaRPr>
          </a:p>
          <a:p>
            <a:pPr marL="92075" indent="-92075" algn="l">
              <a:buFont typeface="Arial" panose="020B0604020202020204" pitchFamily="34" charset="0"/>
              <a:buChar char="•"/>
            </a:pPr>
            <a:r>
              <a:rPr lang="en-US" altLang="ja-JP" sz="1800" dirty="0" err="1" smtClean="0">
                <a:latin typeface="+mj-lt"/>
              </a:rPr>
              <a:t>pjct_promotion</a:t>
            </a:r>
            <a:endParaRPr lang="en-US" altLang="ja-JP" sz="1800" dirty="0" smtClean="0">
              <a:latin typeface="+mj-lt"/>
            </a:endParaRPr>
          </a:p>
          <a:p>
            <a:pPr marL="92075" indent="-92075" algn="l">
              <a:buFont typeface="Arial" panose="020B0604020202020204" pitchFamily="34" charset="0"/>
              <a:buChar char="•"/>
            </a:pPr>
            <a:r>
              <a:rPr lang="en-US" altLang="ja-JP" sz="1800" dirty="0" err="1" smtClean="0">
                <a:latin typeface="+mj-lt"/>
              </a:rPr>
              <a:t>pjct_dev_common_lib</a:t>
            </a:r>
            <a:endParaRPr lang="en-US" altLang="ja-JP" sz="1800" dirty="0" smtClean="0">
              <a:latin typeface="+mj-lt"/>
            </a:endParaRPr>
          </a:p>
          <a:p>
            <a:pPr marL="92075" indent="-92075" algn="l">
              <a:buFont typeface="Arial" panose="020B0604020202020204" pitchFamily="34" charset="0"/>
              <a:buChar char="•"/>
            </a:pPr>
            <a:r>
              <a:rPr lang="en-US" altLang="ja-JP" sz="1800" dirty="0" err="1">
                <a:latin typeface="+mj-lt"/>
              </a:rPr>
              <a:t>pjct_dev_business_logic</a:t>
            </a:r>
            <a:endParaRPr lang="en-US" altLang="ja-JP" sz="1800" dirty="0" smtClean="0">
              <a:latin typeface="+mj-lt"/>
            </a:endParaRPr>
          </a:p>
        </p:txBody>
      </p:sp>
      <p:sp>
        <p:nvSpPr>
          <p:cNvPr id="84" name="正方形/長方形 83">
            <a:extLst>
              <a:ext uri="{FF2B5EF4-FFF2-40B4-BE49-F238E27FC236}">
                <a16:creationId xmlns="" xmlns:a16="http://schemas.microsoft.com/office/drawing/2014/main" id="{9B8EAA3B-8777-43E7-9A7C-EB659CE4F72B}"/>
              </a:ext>
            </a:extLst>
          </p:cNvPr>
          <p:cNvSpPr/>
          <p:nvPr/>
        </p:nvSpPr>
        <p:spPr bwMode="gray">
          <a:xfrm>
            <a:off x="183917" y="2139495"/>
            <a:ext cx="2254483" cy="420827"/>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err="1">
                <a:solidFill>
                  <a:schemeClr val="bg1"/>
                </a:solidFill>
                <a:latin typeface="+mj-lt"/>
                <a:ea typeface="Meiryo UI" panose="020B0604030504040204" pitchFamily="50" charset="-128"/>
              </a:rPr>
              <a:t>pjct_xxxx</a:t>
            </a:r>
            <a:endParaRPr lang="ja-JP" altLang="en-US" sz="2800" b="1" kern="0" dirty="0">
              <a:solidFill>
                <a:schemeClr val="bg1"/>
              </a:solidFill>
              <a:latin typeface="+mj-lt"/>
              <a:ea typeface="Meiryo UI" panose="020B0604030504040204" pitchFamily="50" charset="-128"/>
            </a:endParaRPr>
          </a:p>
        </p:txBody>
      </p:sp>
      <p:sp>
        <p:nvSpPr>
          <p:cNvPr id="85" name="正方形/長方形 84">
            <a:extLst>
              <a:ext uri="{FF2B5EF4-FFF2-40B4-BE49-F238E27FC236}">
                <a16:creationId xmlns="" xmlns:a16="http://schemas.microsoft.com/office/drawing/2014/main" id="{150844AD-4FE2-4A52-A4A3-AA78CAEC4A85}"/>
              </a:ext>
            </a:extLst>
          </p:cNvPr>
          <p:cNvSpPr/>
          <p:nvPr/>
        </p:nvSpPr>
        <p:spPr bwMode="gray">
          <a:xfrm>
            <a:off x="2576597" y="2560323"/>
            <a:ext cx="2071603" cy="384047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Channel prepared for each team. Other members who are not affiliated with the team can also join.</a:t>
            </a:r>
          </a:p>
          <a:p>
            <a:pPr algn="l"/>
            <a:endParaRPr lang="ja-JP" altLang="en-US" sz="1800" dirty="0">
              <a:latin typeface="+mj-lt"/>
            </a:endParaRPr>
          </a:p>
          <a:p>
            <a:pPr marL="285750" indent="-285750" algn="l">
              <a:buFont typeface="Arial" panose="020B0604020202020204" pitchFamily="34" charset="0"/>
              <a:buChar char="•"/>
            </a:pPr>
            <a:r>
              <a:rPr lang="en-US" altLang="ja-JP" sz="1800" dirty="0" err="1">
                <a:latin typeface="+mj-lt"/>
              </a:rPr>
              <a:t>team_sales</a:t>
            </a:r>
            <a:endParaRPr lang="en-US" altLang="ja-JP" sz="1800" dirty="0">
              <a:latin typeface="+mj-lt"/>
            </a:endParaRPr>
          </a:p>
          <a:p>
            <a:pPr marL="285750" indent="-285750" algn="l">
              <a:buFont typeface="Arial" panose="020B0604020202020204" pitchFamily="34" charset="0"/>
              <a:buChar char="•"/>
            </a:pPr>
            <a:r>
              <a:rPr lang="en-US" altLang="ja-JP" sz="1800" dirty="0" err="1">
                <a:latin typeface="+mj-lt"/>
              </a:rPr>
              <a:t>team_dev_a</a:t>
            </a:r>
            <a:endParaRPr lang="en-US" altLang="ja-JP" sz="1800" dirty="0">
              <a:latin typeface="+mj-lt"/>
            </a:endParaRPr>
          </a:p>
          <a:p>
            <a:pPr marL="285750" indent="-285750" algn="l">
              <a:buFont typeface="Arial" panose="020B0604020202020204" pitchFamily="34" charset="0"/>
              <a:buChar char="•"/>
            </a:pPr>
            <a:r>
              <a:rPr lang="en-US" altLang="ja-JP" sz="1800" dirty="0" err="1">
                <a:latin typeface="+mj-lt"/>
              </a:rPr>
              <a:t>team_dev_b</a:t>
            </a:r>
            <a:endParaRPr lang="en-US" altLang="ja-JP" sz="1800" dirty="0">
              <a:latin typeface="+mj-lt"/>
            </a:endParaRPr>
          </a:p>
          <a:p>
            <a:pPr marL="285750" indent="-285750" algn="l">
              <a:buFont typeface="Arial" panose="020B0604020202020204" pitchFamily="34" charset="0"/>
              <a:buChar char="•"/>
            </a:pPr>
            <a:r>
              <a:rPr lang="en-US" altLang="ja-JP" sz="1800" dirty="0" err="1">
                <a:latin typeface="+mj-lt"/>
              </a:rPr>
              <a:t>team_ops</a:t>
            </a:r>
            <a:endParaRPr lang="en-US" altLang="ja-JP" sz="1800" dirty="0" smtClean="0">
              <a:latin typeface="+mj-lt"/>
            </a:endParaRPr>
          </a:p>
        </p:txBody>
      </p:sp>
      <p:sp>
        <p:nvSpPr>
          <p:cNvPr id="86" name="正方形/長方形 85">
            <a:extLst>
              <a:ext uri="{FF2B5EF4-FFF2-40B4-BE49-F238E27FC236}">
                <a16:creationId xmlns="" xmlns:a16="http://schemas.microsoft.com/office/drawing/2014/main" id="{9B8EAA3B-8777-43E7-9A7C-EB659CE4F72B}"/>
              </a:ext>
            </a:extLst>
          </p:cNvPr>
          <p:cNvSpPr/>
          <p:nvPr/>
        </p:nvSpPr>
        <p:spPr bwMode="gray">
          <a:xfrm>
            <a:off x="2576597" y="2139494"/>
            <a:ext cx="2071603" cy="420827"/>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err="1">
                <a:solidFill>
                  <a:schemeClr val="bg1"/>
                </a:solidFill>
                <a:latin typeface="+mj-lt"/>
                <a:ea typeface="Meiryo UI" panose="020B0604030504040204" pitchFamily="50" charset="-128"/>
              </a:rPr>
              <a:t>team_xxxx</a:t>
            </a:r>
            <a:endParaRPr lang="ja-JP" altLang="en-US" sz="2800" b="1" kern="0" dirty="0">
              <a:solidFill>
                <a:schemeClr val="bg1"/>
              </a:solidFill>
              <a:latin typeface="+mj-lt"/>
              <a:ea typeface="Meiryo UI" panose="020B0604030504040204" pitchFamily="50" charset="-128"/>
            </a:endParaRPr>
          </a:p>
        </p:txBody>
      </p:sp>
      <p:sp>
        <p:nvSpPr>
          <p:cNvPr id="87" name="正方形/長方形 86">
            <a:extLst>
              <a:ext uri="{FF2B5EF4-FFF2-40B4-BE49-F238E27FC236}">
                <a16:creationId xmlns="" xmlns:a16="http://schemas.microsoft.com/office/drawing/2014/main" id="{150844AD-4FE2-4A52-A4A3-AA78CAEC4A85}"/>
              </a:ext>
            </a:extLst>
          </p:cNvPr>
          <p:cNvSpPr/>
          <p:nvPr/>
        </p:nvSpPr>
        <p:spPr bwMode="gray">
          <a:xfrm>
            <a:off x="4831598" y="2560322"/>
            <a:ext cx="4791851" cy="384047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Channel for personal use. How the person operates/uses the channel will depend on them. It can be used to write or discuss one’s own “thoughts” and “feelings”.</a:t>
            </a:r>
            <a:endParaRPr lang="ja-JP" altLang="en-US" sz="1800" dirty="0">
              <a:latin typeface="+mj-lt"/>
            </a:endParaRPr>
          </a:p>
          <a:p>
            <a:pPr algn="l"/>
            <a:r>
              <a:rPr lang="en-US" altLang="ja-JP" sz="1800" dirty="0" smtClean="0">
                <a:latin typeface="+mj-lt"/>
              </a:rPr>
              <a:t>This is actually a vital channel. It is a factor to determine whether one can overall participate actively. As such, it is recommended to make it as a rule to create personal channels.</a:t>
            </a:r>
            <a:endParaRPr lang="en-US" altLang="ja-JP" sz="1800" dirty="0">
              <a:latin typeface="+mj-lt"/>
            </a:endParaRPr>
          </a:p>
        </p:txBody>
      </p:sp>
      <p:sp>
        <p:nvSpPr>
          <p:cNvPr id="88" name="正方形/長方形 87">
            <a:extLst>
              <a:ext uri="{FF2B5EF4-FFF2-40B4-BE49-F238E27FC236}">
                <a16:creationId xmlns="" xmlns:a16="http://schemas.microsoft.com/office/drawing/2014/main" id="{9B8EAA3B-8777-43E7-9A7C-EB659CE4F72B}"/>
              </a:ext>
            </a:extLst>
          </p:cNvPr>
          <p:cNvSpPr/>
          <p:nvPr/>
        </p:nvSpPr>
        <p:spPr bwMode="gray">
          <a:xfrm>
            <a:off x="4831598" y="2139493"/>
            <a:ext cx="4791851" cy="420827"/>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err="1">
                <a:solidFill>
                  <a:schemeClr val="bg1"/>
                </a:solidFill>
                <a:latin typeface="+mj-lt"/>
                <a:ea typeface="Meiryo UI" panose="020B0604030504040204" pitchFamily="50" charset="-128"/>
              </a:rPr>
              <a:t>time_xxxx</a:t>
            </a:r>
            <a:endParaRPr lang="ja-JP" altLang="en-US" sz="2800" b="1" kern="0" dirty="0">
              <a:solidFill>
                <a:schemeClr val="bg1"/>
              </a:solidFill>
              <a:latin typeface="+mj-lt"/>
              <a:ea typeface="Meiryo UI" panose="020B0604030504040204" pitchFamily="50" charset="-128"/>
            </a:endParaRPr>
          </a:p>
        </p:txBody>
      </p:sp>
      <p:sp>
        <p:nvSpPr>
          <p:cNvPr id="4" name="テキスト ボックス 3"/>
          <p:cNvSpPr txBox="1"/>
          <p:nvPr/>
        </p:nvSpPr>
        <p:spPr>
          <a:xfrm>
            <a:off x="4831598" y="4986988"/>
            <a:ext cx="1645402" cy="1169551"/>
          </a:xfrm>
          <a:prstGeom prst="rect">
            <a:avLst/>
          </a:prstGeom>
          <a:noFill/>
        </p:spPr>
        <p:txBody>
          <a:bodyPr wrap="square" rtlCol="0">
            <a:spAutoFit/>
          </a:bodyPr>
          <a:lstStyle/>
          <a:p>
            <a:pPr marL="285750" indent="-285750" algn="l">
              <a:buFont typeface="Arial" panose="020B0604020202020204" pitchFamily="34" charset="0"/>
              <a:buChar char="•"/>
            </a:pPr>
            <a:r>
              <a:rPr lang="en-US" altLang="ja-JP" dirty="0" err="1" smtClean="0">
                <a:latin typeface="+mj-lt"/>
              </a:rPr>
              <a:t>time_tony</a:t>
            </a:r>
            <a:endParaRPr lang="en-US" altLang="ja-JP" dirty="0">
              <a:latin typeface="+mj-lt"/>
            </a:endParaRPr>
          </a:p>
          <a:p>
            <a:pPr marL="285750" indent="-285750" algn="l">
              <a:buFont typeface="Arial" panose="020B0604020202020204" pitchFamily="34" charset="0"/>
              <a:buChar char="•"/>
            </a:pPr>
            <a:r>
              <a:rPr lang="en-US" altLang="ja-JP" dirty="0" err="1">
                <a:latin typeface="+mj-lt"/>
              </a:rPr>
              <a:t>time_eric</a:t>
            </a:r>
            <a:endParaRPr lang="en-US" altLang="ja-JP" dirty="0">
              <a:latin typeface="+mj-lt"/>
            </a:endParaRPr>
          </a:p>
          <a:p>
            <a:pPr marL="285750" indent="-285750" algn="l">
              <a:buFont typeface="Arial" panose="020B0604020202020204" pitchFamily="34" charset="0"/>
              <a:buChar char="•"/>
            </a:pPr>
            <a:r>
              <a:rPr lang="en-US" altLang="ja-JP" dirty="0" err="1">
                <a:latin typeface="+mj-lt"/>
              </a:rPr>
              <a:t>time_jimmy</a:t>
            </a:r>
            <a:endParaRPr lang="en-US" altLang="ja-JP" dirty="0">
              <a:latin typeface="+mj-lt"/>
            </a:endParaRPr>
          </a:p>
          <a:p>
            <a:pPr marL="285750" indent="-285750" algn="l">
              <a:buFont typeface="Arial" panose="020B0604020202020204" pitchFamily="34" charset="0"/>
              <a:buChar char="•"/>
            </a:pPr>
            <a:r>
              <a:rPr lang="en-US" altLang="ja-JP" dirty="0" err="1">
                <a:latin typeface="+mj-lt"/>
              </a:rPr>
              <a:t>time_jeff</a:t>
            </a:r>
            <a:endParaRPr lang="en-US" altLang="ja-JP" dirty="0">
              <a:latin typeface="+mj-lt"/>
            </a:endParaRPr>
          </a:p>
          <a:p>
            <a:pPr marL="285750" indent="-285750" algn="l">
              <a:buFont typeface="Arial" panose="020B0604020202020204" pitchFamily="34" charset="0"/>
              <a:buChar char="•"/>
            </a:pPr>
            <a:endParaRPr kumimoji="1" lang="ja-JP" altLang="en-US" dirty="0" err="1" smtClean="0">
              <a:latin typeface="+mj-lt"/>
              <a:ea typeface="Meiryo UI" panose="020B0604030504040204" pitchFamily="50" charset="-128"/>
              <a:cs typeface="Meiryo UI" panose="020B0604030504040204" pitchFamily="50" charset="-128"/>
            </a:endParaRPr>
          </a:p>
        </p:txBody>
      </p:sp>
      <p:sp>
        <p:nvSpPr>
          <p:cNvPr id="89" name="テキスト ボックス 88"/>
          <p:cNvSpPr txBox="1"/>
          <p:nvPr/>
        </p:nvSpPr>
        <p:spPr>
          <a:xfrm>
            <a:off x="6404822" y="5002228"/>
            <a:ext cx="1645402" cy="954107"/>
          </a:xfrm>
          <a:prstGeom prst="rect">
            <a:avLst/>
          </a:prstGeom>
          <a:noFill/>
        </p:spPr>
        <p:txBody>
          <a:bodyPr wrap="square" rtlCol="0">
            <a:spAutoFit/>
          </a:bodyPr>
          <a:lstStyle/>
          <a:p>
            <a:pPr marL="285750" indent="-285750" algn="l">
              <a:buFont typeface="Arial" panose="020B0604020202020204" pitchFamily="34" charset="0"/>
              <a:buChar char="•"/>
            </a:pPr>
            <a:r>
              <a:rPr lang="en-US" altLang="ja-JP" dirty="0" err="1" smtClean="0">
                <a:latin typeface="+mj-lt"/>
              </a:rPr>
              <a:t>time_paul</a:t>
            </a:r>
            <a:endParaRPr lang="en-US" altLang="ja-JP" dirty="0">
              <a:latin typeface="+mj-lt"/>
            </a:endParaRPr>
          </a:p>
          <a:p>
            <a:pPr marL="285750" indent="-285750" algn="l">
              <a:buFont typeface="Arial" panose="020B0604020202020204" pitchFamily="34" charset="0"/>
              <a:buChar char="•"/>
            </a:pPr>
            <a:r>
              <a:rPr lang="en-US" altLang="ja-JP" dirty="0" err="1">
                <a:latin typeface="+mj-lt"/>
              </a:rPr>
              <a:t>time_ringo</a:t>
            </a:r>
            <a:endParaRPr lang="en-US" altLang="ja-JP" dirty="0">
              <a:latin typeface="+mj-lt"/>
            </a:endParaRPr>
          </a:p>
          <a:p>
            <a:pPr marL="285750" indent="-285750" algn="l">
              <a:buFont typeface="Arial" panose="020B0604020202020204" pitchFamily="34" charset="0"/>
              <a:buChar char="•"/>
            </a:pPr>
            <a:r>
              <a:rPr lang="en-US" altLang="ja-JP" dirty="0" err="1">
                <a:latin typeface="+mj-lt"/>
              </a:rPr>
              <a:t>time_phil</a:t>
            </a:r>
            <a:endParaRPr lang="en-US" altLang="ja-JP" dirty="0">
              <a:latin typeface="+mj-lt"/>
            </a:endParaRPr>
          </a:p>
          <a:p>
            <a:pPr marL="285750" indent="-285750" algn="l">
              <a:buFont typeface="Arial" panose="020B0604020202020204" pitchFamily="34" charset="0"/>
              <a:buChar char="•"/>
            </a:pPr>
            <a:r>
              <a:rPr lang="en-US" altLang="ja-JP" dirty="0" err="1" smtClean="0">
                <a:latin typeface="+mj-lt"/>
              </a:rPr>
              <a:t>time_mike</a:t>
            </a:r>
            <a:endParaRPr lang="en-US" altLang="ja-JP" dirty="0">
              <a:latin typeface="+mj-lt"/>
            </a:endParaRPr>
          </a:p>
        </p:txBody>
      </p:sp>
      <p:sp>
        <p:nvSpPr>
          <p:cNvPr id="90" name="テキスト ボックス 89"/>
          <p:cNvSpPr txBox="1"/>
          <p:nvPr/>
        </p:nvSpPr>
        <p:spPr>
          <a:xfrm>
            <a:off x="7883102" y="5002228"/>
            <a:ext cx="1645402" cy="1169551"/>
          </a:xfrm>
          <a:prstGeom prst="rect">
            <a:avLst/>
          </a:prstGeom>
          <a:noFill/>
        </p:spPr>
        <p:txBody>
          <a:bodyPr wrap="square" rtlCol="0">
            <a:spAutoFit/>
          </a:bodyPr>
          <a:lstStyle/>
          <a:p>
            <a:pPr marL="285750" indent="-285750" algn="l">
              <a:buFont typeface="Arial" panose="020B0604020202020204" pitchFamily="34" charset="0"/>
              <a:buChar char="•"/>
            </a:pPr>
            <a:r>
              <a:rPr lang="en-US" altLang="ja-JP" dirty="0" err="1" smtClean="0">
                <a:latin typeface="+mj-lt"/>
              </a:rPr>
              <a:t>time_tony</a:t>
            </a:r>
            <a:endParaRPr lang="en-US" altLang="ja-JP" dirty="0">
              <a:latin typeface="+mj-lt"/>
            </a:endParaRPr>
          </a:p>
          <a:p>
            <a:pPr marL="285750" indent="-285750" algn="l">
              <a:buFont typeface="Arial" panose="020B0604020202020204" pitchFamily="34" charset="0"/>
              <a:buChar char="•"/>
            </a:pPr>
            <a:r>
              <a:rPr lang="en-US" altLang="ja-JP" dirty="0" err="1">
                <a:latin typeface="+mj-lt"/>
              </a:rPr>
              <a:t>time_eric</a:t>
            </a:r>
            <a:endParaRPr lang="en-US" altLang="ja-JP" dirty="0">
              <a:latin typeface="+mj-lt"/>
            </a:endParaRPr>
          </a:p>
          <a:p>
            <a:pPr marL="285750" indent="-285750" algn="l">
              <a:buFont typeface="Arial" panose="020B0604020202020204" pitchFamily="34" charset="0"/>
              <a:buChar char="•"/>
            </a:pPr>
            <a:r>
              <a:rPr lang="en-US" altLang="ja-JP" dirty="0" err="1">
                <a:latin typeface="+mj-lt"/>
              </a:rPr>
              <a:t>time_jimmy</a:t>
            </a:r>
            <a:endParaRPr lang="en-US" altLang="ja-JP" dirty="0">
              <a:latin typeface="+mj-lt"/>
            </a:endParaRPr>
          </a:p>
          <a:p>
            <a:pPr marL="285750" indent="-285750" algn="l">
              <a:buFont typeface="Arial" panose="020B0604020202020204" pitchFamily="34" charset="0"/>
              <a:buChar char="•"/>
            </a:pPr>
            <a:r>
              <a:rPr lang="en-US" altLang="ja-JP" dirty="0" err="1">
                <a:latin typeface="+mj-lt"/>
              </a:rPr>
              <a:t>time_jeff</a:t>
            </a:r>
            <a:endParaRPr lang="en-US" altLang="ja-JP" dirty="0">
              <a:latin typeface="+mj-lt"/>
            </a:endParaRPr>
          </a:p>
          <a:p>
            <a:pPr marL="285750" indent="-285750" algn="l">
              <a:buFont typeface="Arial" panose="020B0604020202020204" pitchFamily="34" charset="0"/>
              <a:buChar char="•"/>
            </a:pPr>
            <a:endParaRPr kumimoji="1" lang="ja-JP" altLang="en-US" dirty="0" err="1" smtClean="0">
              <a:latin typeface="+mj-lt"/>
              <a:ea typeface="Meiryo UI" panose="020B0604030504040204" pitchFamily="50" charset="-128"/>
              <a:cs typeface="Meiryo UI" panose="020B0604030504040204" pitchFamily="50" charset="-128"/>
            </a:endParaRPr>
          </a:p>
        </p:txBody>
      </p:sp>
      <p:sp>
        <p:nvSpPr>
          <p:cNvPr id="14" name="スライド番号プレースホルダー 13"/>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15</a:t>
            </a:fld>
            <a:endParaRPr lang="en-US" altLang="ja-JP" dirty="0">
              <a:latin typeface="+mj-lt"/>
            </a:endParaRPr>
          </a:p>
        </p:txBody>
      </p:sp>
    </p:spTree>
    <p:extLst>
      <p:ext uri="{BB962C8B-B14F-4D97-AF65-F5344CB8AC3E}">
        <p14:creationId xmlns:p14="http://schemas.microsoft.com/office/powerpoint/2010/main" val="2234313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21254"/>
            <a:ext cx="4600575" cy="1536699"/>
          </a:xfrm>
        </p:spPr>
        <p:txBody>
          <a:bodyPr/>
          <a:lstStyle/>
          <a:p>
            <a:r>
              <a:rPr lang="en-US" altLang="ja-JP" sz="4400" dirty="0" smtClean="0"/>
              <a:t>Chat Tool: Merits</a:t>
            </a:r>
            <a:endParaRPr lang="en-US" altLang="ja-JP" sz="4400" dirty="0"/>
          </a:p>
        </p:txBody>
      </p:sp>
      <p:sp>
        <p:nvSpPr>
          <p:cNvPr id="3" name="テキスト プレースホルダー 2"/>
          <p:cNvSpPr>
            <a:spLocks noGrp="1"/>
          </p:cNvSpPr>
          <p:nvPr>
            <p:ph type="body" sz="quarter" idx="11"/>
          </p:nvPr>
        </p:nvSpPr>
        <p:spPr>
          <a:xfrm>
            <a:off x="5153026" y="2857214"/>
            <a:ext cx="4581526" cy="1536699"/>
          </a:xfrm>
        </p:spPr>
        <p:txBody>
          <a:bodyPr/>
          <a:lstStyle/>
          <a:p>
            <a:pPr algn="ctr"/>
            <a:r>
              <a:rPr lang="en-US" altLang="ja-JP" dirty="0" smtClean="0"/>
              <a:t>Story 1</a:t>
            </a:r>
            <a:r>
              <a:rPr lang="en-US" altLang="ja-JP" dirty="0"/>
              <a:t/>
            </a:r>
            <a:br>
              <a:rPr lang="en-US" altLang="ja-JP" dirty="0"/>
            </a:br>
            <a:r>
              <a:rPr lang="en-US" altLang="ja-JP" dirty="0"/>
              <a:t>“Asynchronous Communication”</a:t>
            </a:r>
            <a:endParaRPr lang="en-US" altLang="ja-JP" dirty="0" smtClean="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Chat Tool: Merits (by story-based)</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44720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Story 1: Asynchronous Communication</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5" name="正方形/長方形 14"/>
          <p:cNvSpPr/>
          <p:nvPr/>
        </p:nvSpPr>
        <p:spPr bwMode="gray">
          <a:xfrm>
            <a:off x="1929110" y="2220951"/>
            <a:ext cx="7626370" cy="4271289"/>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17" name="正方形/長方形 16"/>
          <p:cNvSpPr/>
          <p:nvPr/>
        </p:nvSpPr>
        <p:spPr bwMode="gray">
          <a:xfrm>
            <a:off x="195352" y="229715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team_sales</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18" name="正方形/長方形 17"/>
          <p:cNvSpPr/>
          <p:nvPr/>
        </p:nvSpPr>
        <p:spPr bwMode="gray">
          <a:xfrm>
            <a:off x="195352" y="2880382"/>
            <a:ext cx="1733758" cy="424393"/>
          </a:xfrm>
          <a:prstGeom prst="rect">
            <a:avLst/>
          </a:prstGeom>
          <a:solidFill>
            <a:schemeClr val="accent4">
              <a:lumMod val="2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team_dev_a</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19" name="正方形/長方形 18"/>
          <p:cNvSpPr/>
          <p:nvPr/>
        </p:nvSpPr>
        <p:spPr bwMode="gray">
          <a:xfrm>
            <a:off x="195352" y="4090705"/>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team_ops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20" name="正方形/長方形 19"/>
          <p:cNvSpPr/>
          <p:nvPr/>
        </p:nvSpPr>
        <p:spPr bwMode="gray">
          <a:xfrm>
            <a:off x="195352" y="469142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time_brian</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21" name="正方形/長方形 20"/>
          <p:cNvSpPr/>
          <p:nvPr/>
        </p:nvSpPr>
        <p:spPr bwMode="gray">
          <a:xfrm>
            <a:off x="2043423" y="2397695"/>
            <a:ext cx="7390137" cy="85436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 </a:t>
            </a:r>
            <a:r>
              <a:rPr kumimoji="1" lang="ja-JP" altLang="en-US" sz="1600" b="1" kern="0" dirty="0" smtClean="0">
                <a:latin typeface="Fujitsu Sans" panose="020B0404060202020204" pitchFamily="34" charset="0"/>
                <a:ea typeface="Meiryo UI" panose="020B0604030504040204" pitchFamily="50" charset="-128"/>
              </a:rPr>
              <a:t>    </a:t>
            </a:r>
            <a:r>
              <a:rPr kumimoji="1" lang="en-US" altLang="ja-JP" sz="1600" b="1" kern="0" dirty="0" smtClean="0">
                <a:latin typeface="Fujitsu Sans" panose="020B0404060202020204" pitchFamily="34" charset="0"/>
                <a:ea typeface="Meiryo UI" panose="020B0604030504040204" pitchFamily="50" charset="-128"/>
              </a:rPr>
              <a:t>2018.10.22 10:00</a:t>
            </a:r>
          </a:p>
        </p:txBody>
      </p:sp>
      <p:sp>
        <p:nvSpPr>
          <p:cNvPr id="22" name="Freeform 2750"/>
          <p:cNvSpPr>
            <a:spLocks noEditPoints="1"/>
          </p:cNvSpPr>
          <p:nvPr/>
        </p:nvSpPr>
        <p:spPr bwMode="auto">
          <a:xfrm>
            <a:off x="2083168" y="2457137"/>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23" name="正方形/長方形 22"/>
          <p:cNvSpPr/>
          <p:nvPr/>
        </p:nvSpPr>
        <p:spPr bwMode="gray">
          <a:xfrm>
            <a:off x="2043423" y="3358735"/>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Paul</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a:t>
            </a:r>
            <a:r>
              <a:rPr kumimoji="1" lang="en-US" altLang="ja-JP" sz="1600" b="1" kern="0" dirty="0" smtClean="0">
                <a:latin typeface="Fujitsu Sans" panose="020B0404060202020204" pitchFamily="34" charset="0"/>
                <a:ea typeface="Meiryo UI" panose="020B0604030504040204" pitchFamily="50" charset="-128"/>
              </a:rPr>
              <a:t>11:00</a:t>
            </a:r>
          </a:p>
        </p:txBody>
      </p:sp>
      <p:sp>
        <p:nvSpPr>
          <p:cNvPr id="25" name="Freeform 2750"/>
          <p:cNvSpPr>
            <a:spLocks noEditPoints="1"/>
          </p:cNvSpPr>
          <p:nvPr/>
        </p:nvSpPr>
        <p:spPr bwMode="auto">
          <a:xfrm>
            <a:off x="2083168" y="3418177"/>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26" name="正方形/長方形 25"/>
          <p:cNvSpPr/>
          <p:nvPr/>
        </p:nvSpPr>
        <p:spPr bwMode="gray">
          <a:xfrm>
            <a:off x="2043423" y="4115704"/>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Ringo</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a:t>
            </a:r>
            <a:r>
              <a:rPr kumimoji="1" lang="en-US" altLang="ja-JP" sz="1600" b="1" kern="0" dirty="0" smtClean="0">
                <a:latin typeface="Fujitsu Sans" panose="020B0404060202020204" pitchFamily="34" charset="0"/>
                <a:ea typeface="Meiryo UI" panose="020B0604030504040204" pitchFamily="50" charset="-128"/>
              </a:rPr>
              <a:t>15:00</a:t>
            </a:r>
          </a:p>
          <a:p>
            <a:pPr algn="l"/>
            <a:r>
              <a:rPr kumimoji="1" lang="en-US" altLang="ja-JP" sz="1600" kern="0" dirty="0" smtClean="0">
                <a:latin typeface="Fujitsu Sans" panose="020B0404060202020204" pitchFamily="34" charset="0"/>
                <a:ea typeface="Meiryo UI" panose="020B0604030504040204" pitchFamily="50" charset="-128"/>
              </a:rPr>
              <a:t>     </a:t>
            </a:r>
            <a:endParaRPr kumimoji="1" lang="ja-JP" altLang="en-US" sz="1600" kern="0" dirty="0" smtClean="0">
              <a:latin typeface="Fujitsu Sans" panose="020B0404060202020204" pitchFamily="34" charset="0"/>
              <a:ea typeface="Meiryo UI" panose="020B0604030504040204" pitchFamily="50" charset="-128"/>
            </a:endParaRPr>
          </a:p>
        </p:txBody>
      </p:sp>
      <p:sp>
        <p:nvSpPr>
          <p:cNvPr id="27" name="Freeform 2750"/>
          <p:cNvSpPr>
            <a:spLocks noEditPoints="1"/>
          </p:cNvSpPr>
          <p:nvPr/>
        </p:nvSpPr>
        <p:spPr bwMode="auto">
          <a:xfrm>
            <a:off x="2083168" y="4175146"/>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28" name="正方形/長方形 27"/>
          <p:cNvSpPr/>
          <p:nvPr/>
        </p:nvSpPr>
        <p:spPr bwMode="gray">
          <a:xfrm>
            <a:off x="195352" y="348427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team_dev_b</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3" name="テキスト ボックス 2"/>
          <p:cNvSpPr txBox="1"/>
          <p:nvPr/>
        </p:nvSpPr>
        <p:spPr>
          <a:xfrm>
            <a:off x="2486443" y="2684631"/>
            <a:ext cx="5974713" cy="523220"/>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I want to decide how to implement component A..I think either A or B is okay.</a:t>
            </a:r>
          </a:p>
          <a:p>
            <a:pPr algn="l"/>
            <a:r>
              <a:rPr lang="en-US" altLang="ja-JP" kern="0" dirty="0" smtClean="0">
                <a:latin typeface="Fujitsu Sans" panose="020B0404060202020204" pitchFamily="34" charset="0"/>
                <a:ea typeface="Meiryo UI" panose="020B0604030504040204" pitchFamily="50" charset="-128"/>
              </a:rPr>
              <a:t>Hoping for your responses by tomorrow!</a:t>
            </a:r>
            <a:endParaRPr lang="ja-JP" altLang="en-US" kern="0" dirty="0">
              <a:latin typeface="Fujitsu Sans" panose="020B0404060202020204" pitchFamily="34" charset="0"/>
              <a:ea typeface="Meiryo UI" panose="020B0604030504040204" pitchFamily="50" charset="-128"/>
            </a:endParaRPr>
          </a:p>
        </p:txBody>
      </p:sp>
      <p:sp>
        <p:nvSpPr>
          <p:cNvPr id="29" name="テキスト ボックス 28"/>
          <p:cNvSpPr txBox="1"/>
          <p:nvPr/>
        </p:nvSpPr>
        <p:spPr>
          <a:xfrm>
            <a:off x="2486443" y="3611667"/>
            <a:ext cx="3225563"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Well, for me it’s B…mainly based from ~. </a:t>
            </a:r>
            <a:endParaRPr lang="ja-JP" altLang="en-US" kern="0" dirty="0">
              <a:latin typeface="Fujitsu Sans" panose="020B0404060202020204" pitchFamily="34" charset="0"/>
              <a:ea typeface="Meiryo UI" panose="020B0604030504040204" pitchFamily="50" charset="-128"/>
            </a:endParaRPr>
          </a:p>
        </p:txBody>
      </p:sp>
      <p:sp>
        <p:nvSpPr>
          <p:cNvPr id="30" name="テキスト ボックス 29"/>
          <p:cNvSpPr txBox="1"/>
          <p:nvPr/>
        </p:nvSpPr>
        <p:spPr>
          <a:xfrm>
            <a:off x="2486443" y="4417182"/>
            <a:ext cx="6681637"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I thought about it more, like thinking cases of this and that…and I feel like C is better.</a:t>
            </a:r>
            <a:endParaRPr lang="ja-JP" altLang="en-US" kern="0" dirty="0">
              <a:latin typeface="Fujitsu Sans" panose="020B0404060202020204" pitchFamily="34" charset="0"/>
              <a:ea typeface="Meiryo UI" panose="020B0604030504040204" pitchFamily="50" charset="-128"/>
            </a:endParaRPr>
          </a:p>
        </p:txBody>
      </p:sp>
      <p:sp>
        <p:nvSpPr>
          <p:cNvPr id="31" name="正方形/長方形 30"/>
          <p:cNvSpPr/>
          <p:nvPr/>
        </p:nvSpPr>
        <p:spPr bwMode="gray">
          <a:xfrm>
            <a:off x="2043422" y="4903624"/>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Paul</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2018.10.23 09</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32" name="Freeform 2750"/>
          <p:cNvSpPr>
            <a:spLocks noEditPoints="1"/>
          </p:cNvSpPr>
          <p:nvPr/>
        </p:nvSpPr>
        <p:spPr bwMode="auto">
          <a:xfrm>
            <a:off x="2083167" y="4963066"/>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3" name="テキスト ボックス 32"/>
          <p:cNvSpPr txBox="1"/>
          <p:nvPr/>
        </p:nvSpPr>
        <p:spPr>
          <a:xfrm>
            <a:off x="2486443" y="5156556"/>
            <a:ext cx="824265"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That’s it!</a:t>
            </a:r>
            <a:endParaRPr lang="ja-JP" altLang="en-US" kern="0" dirty="0">
              <a:latin typeface="Fujitsu Sans" panose="020B0404060202020204" pitchFamily="34" charset="0"/>
              <a:ea typeface="Meiryo UI" panose="020B0604030504040204" pitchFamily="50" charset="-128"/>
            </a:endParaRPr>
          </a:p>
        </p:txBody>
      </p:sp>
      <p:sp>
        <p:nvSpPr>
          <p:cNvPr id="34" name="正方形/長方形 33"/>
          <p:cNvSpPr/>
          <p:nvPr/>
        </p:nvSpPr>
        <p:spPr bwMode="gray">
          <a:xfrm>
            <a:off x="2047226" y="5703685"/>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2018.10.23 </a:t>
            </a:r>
            <a:r>
              <a:rPr kumimoji="1" lang="en-US" altLang="ja-JP" sz="1600" b="1" kern="0" dirty="0" smtClean="0">
                <a:latin typeface="Fujitsu Sans" panose="020B0404060202020204" pitchFamily="34" charset="0"/>
                <a:ea typeface="Meiryo UI" panose="020B0604030504040204" pitchFamily="50" charset="-128"/>
              </a:rPr>
              <a:t>10:00</a:t>
            </a:r>
          </a:p>
        </p:txBody>
      </p:sp>
      <p:sp>
        <p:nvSpPr>
          <p:cNvPr id="35" name="Freeform 2750"/>
          <p:cNvSpPr>
            <a:spLocks noEditPoints="1"/>
          </p:cNvSpPr>
          <p:nvPr/>
        </p:nvSpPr>
        <p:spPr bwMode="auto">
          <a:xfrm>
            <a:off x="2086971" y="5763127"/>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6" name="テキスト ボックス 35"/>
          <p:cNvSpPr txBox="1"/>
          <p:nvPr/>
        </p:nvSpPr>
        <p:spPr>
          <a:xfrm>
            <a:off x="2486443" y="5956617"/>
            <a:ext cx="1880643" cy="307777"/>
          </a:xfrm>
          <a:prstGeom prst="rect">
            <a:avLst/>
          </a:prstGeom>
          <a:noFill/>
        </p:spPr>
        <p:txBody>
          <a:bodyPr wrap="none" rtlCol="0">
            <a:spAutoFit/>
          </a:bodyPr>
          <a:lstStyle/>
          <a:p>
            <a:pPr algn="l"/>
            <a:r>
              <a:rPr lang="en-US" altLang="ja-JP" kern="0" dirty="0" smtClean="0">
                <a:solidFill>
                  <a:schemeClr val="tx1"/>
                </a:solidFill>
                <a:latin typeface="Fujitsu Sans" panose="020B0404060202020204" pitchFamily="34" charset="0"/>
                <a:ea typeface="Meiryo UI" panose="020B0604030504040204" pitchFamily="50" charset="-128"/>
              </a:rPr>
              <a:t>I see. Well, it’s C then!!</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In the </a:t>
            </a:r>
            <a:r>
              <a:rPr lang="en-US" altLang="ja-JP" sz="2400" dirty="0" err="1" smtClean="0">
                <a:latin typeface="Fujitsu Sans" panose="020B0404060202020204" pitchFamily="34" charset="0"/>
                <a:ea typeface="Meiryo UI" panose="020B0604030504040204" pitchFamily="50" charset="-128"/>
              </a:rPr>
              <a:t>team_dev_a</a:t>
            </a:r>
            <a:r>
              <a:rPr lang="ja-JP" altLang="en-US" sz="2400" dirty="0" smtClean="0">
                <a:latin typeface="Fujitsu Sans" panose="020B0404060202020204" pitchFamily="34" charset="0"/>
                <a:ea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rPr>
              <a:t>Channel…</a:t>
            </a:r>
            <a:endParaRPr lang="ja-JP" altLang="en-US" sz="2400" dirty="0">
              <a:latin typeface="Fujitsu Sans" panose="020B0404060202020204" pitchFamily="34" charset="0"/>
              <a:ea typeface="Meiryo UI" panose="020B0604030504040204" pitchFamily="50" charset="-128"/>
            </a:endParaRPr>
          </a:p>
        </p:txBody>
      </p:sp>
      <p:sp>
        <p:nvSpPr>
          <p:cNvPr id="38" name="正方形/長方形 37"/>
          <p:cNvSpPr/>
          <p:nvPr/>
        </p:nvSpPr>
        <p:spPr bwMode="gray">
          <a:xfrm>
            <a:off x="195352" y="5252754"/>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Fujitsu Sans" panose="020B0404060202020204" pitchFamily="34" charset="0"/>
                <a:ea typeface="Meiryo UI" panose="020B0604030504040204" pitchFamily="50" charset="-128"/>
              </a:rPr>
              <a:t>time_eric</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39" name="正方形/長方形 38"/>
          <p:cNvSpPr/>
          <p:nvPr/>
        </p:nvSpPr>
        <p:spPr bwMode="gray">
          <a:xfrm>
            <a:off x="214396" y="584240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Fujitsu Sans" panose="020B0404060202020204" pitchFamily="34" charset="0"/>
                <a:ea typeface="Meiryo UI" panose="020B0604030504040204" pitchFamily="50" charset="-128"/>
              </a:rPr>
              <a:t>time_jeff</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smtClean="0">
                <a:solidFill>
                  <a:schemeClr val="bg1"/>
                </a:solidFill>
                <a:latin typeface="+mj-lt"/>
                <a:ea typeface="Meiryo UI" panose="020B0604030504040204" pitchFamily="50" charset="-128"/>
              </a:rPr>
              <a:t>How is it done in </a:t>
            </a:r>
            <a:r>
              <a:rPr kumimoji="1" lang="en-US" altLang="ja-JP" sz="3200" b="1" kern="0" dirty="0" smtClean="0">
                <a:solidFill>
                  <a:schemeClr val="bg1"/>
                </a:solidFill>
                <a:latin typeface="+mj-lt"/>
                <a:ea typeface="Meiryo UI" panose="020B0604030504040204" pitchFamily="50" charset="-128"/>
              </a:rPr>
              <a:t>Chat Tool?</a:t>
            </a:r>
            <a:endParaRPr kumimoji="1" lang="ja-JP" altLang="en-US" sz="3200" b="1" kern="0" dirty="0">
              <a:solidFill>
                <a:schemeClr val="bg1"/>
              </a:solidFill>
              <a:latin typeface="+mj-lt"/>
              <a:ea typeface="Meiryo UI" panose="020B0604030504040204" pitchFamily="50" charset="-128"/>
            </a:endParaRPr>
          </a:p>
        </p:txBody>
      </p:sp>
      <p:sp>
        <p:nvSpPr>
          <p:cNvPr id="14" name="スライド番号プレースホルダー 13"/>
          <p:cNvSpPr>
            <a:spLocks noGrp="1"/>
          </p:cNvSpPr>
          <p:nvPr>
            <p:ph type="sldNum" sz="quarter" idx="10"/>
          </p:nvPr>
        </p:nvSpPr>
        <p:spPr/>
        <p:txBody>
          <a:bodyPr/>
          <a:lstStyle/>
          <a:p>
            <a:r>
              <a:rPr lang="en-US" altLang="ja-JP" smtClean="0"/>
              <a:t>PAGE    </a:t>
            </a:r>
            <a:fld id="{08DF107D-060D-43D3-997D-8A34C269D30F}" type="slidenum">
              <a:rPr lang="en-US" altLang="ja-JP" smtClean="0"/>
              <a:pPr/>
              <a:t>17</a:t>
            </a:fld>
            <a:endParaRPr lang="en-US" altLang="ja-JP" dirty="0"/>
          </a:p>
        </p:txBody>
      </p:sp>
    </p:spTree>
    <p:extLst>
      <p:ext uri="{BB962C8B-B14F-4D97-AF65-F5344CB8AC3E}">
        <p14:creationId xmlns:p14="http://schemas.microsoft.com/office/powerpoint/2010/main" val="1911808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bwMode="gray">
          <a:xfrm>
            <a:off x="197336" y="2298759"/>
            <a:ext cx="5628442" cy="3416241"/>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2400" dirty="0" smtClean="0">
                <a:solidFill>
                  <a:schemeClr val="accent4">
                    <a:lumMod val="50000"/>
                  </a:schemeClr>
                </a:solidFill>
                <a:latin typeface="+mj-lt"/>
                <a:ea typeface="Meiryo UI" panose="020B0604030504040204" pitchFamily="50" charset="-128"/>
              </a:rPr>
              <a:t>Meeting</a:t>
            </a:r>
            <a:r>
              <a:rPr lang="ja-JP" altLang="en-US" sz="2400" dirty="0" smtClean="0">
                <a:solidFill>
                  <a:schemeClr val="accent4">
                    <a:lumMod val="50000"/>
                  </a:schemeClr>
                </a:solidFill>
                <a:latin typeface="+mj-lt"/>
                <a:ea typeface="Meiryo UI" panose="020B0604030504040204" pitchFamily="50" charset="-128"/>
              </a:rPr>
              <a:t> </a:t>
            </a:r>
            <a:r>
              <a:rPr lang="en-US" altLang="ja-JP" sz="2400" dirty="0" smtClean="0">
                <a:solidFill>
                  <a:schemeClr val="accent4">
                    <a:lumMod val="50000"/>
                  </a:schemeClr>
                </a:solidFill>
                <a:latin typeface="+mj-lt"/>
                <a:ea typeface="Meiryo UI" panose="020B0604030504040204" pitchFamily="50" charset="-128"/>
              </a:rPr>
              <a:t>Room</a:t>
            </a:r>
            <a:endParaRPr lang="en-US" altLang="ja-JP" sz="2400" dirty="0">
              <a:solidFill>
                <a:schemeClr val="accent4">
                  <a:lumMod val="50000"/>
                </a:schemeClr>
              </a:solidFill>
              <a:latin typeface="+mj-lt"/>
              <a:ea typeface="Meiryo UI" panose="020B0604030504040204" pitchFamily="50" charset="-128"/>
            </a:endParaRPr>
          </a:p>
        </p:txBody>
      </p:sp>
      <p:sp>
        <p:nvSpPr>
          <p:cNvPr id="4" name="円/楕円 3"/>
          <p:cNvSpPr/>
          <p:nvPr/>
        </p:nvSpPr>
        <p:spPr bwMode="gray">
          <a:xfrm>
            <a:off x="1566683" y="4315346"/>
            <a:ext cx="2564992" cy="1169239"/>
          </a:xfrm>
          <a:prstGeom prst="ellipse">
            <a:avLst/>
          </a:prstGeom>
          <a:solidFill>
            <a:schemeClr val="accent3">
              <a:lumMod val="40000"/>
              <a:lumOff val="6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latin typeface="+mj-lt"/>
              </a:rPr>
              <a:t>Story </a:t>
            </a:r>
            <a:r>
              <a:rPr lang="en-US" altLang="ja-JP" dirty="0" smtClean="0">
                <a:latin typeface="+mj-lt"/>
              </a:rPr>
              <a:t>1: </a:t>
            </a:r>
            <a:r>
              <a:rPr lang="en-US" altLang="ja-JP" dirty="0">
                <a:latin typeface="+mj-lt"/>
              </a:rPr>
              <a:t>Asynchronous Communication</a:t>
            </a:r>
            <a:endParaRPr kumimoji="1" lang="ja-JP" altLang="en-US"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mj-lt"/>
                <a:ea typeface="Roboto Black" panose="02000000000000000000" pitchFamily="2" charset="0"/>
                <a:cs typeface="Calibri" panose="020F0502020204030204" pitchFamily="34" charset="0"/>
              </a:rPr>
              <a:t>Chat Tool: Merits</a:t>
            </a:r>
            <a:endParaRPr lang="ja-JP" altLang="en-US" sz="1800" dirty="0">
              <a:latin typeface="+mj-lt"/>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mj-lt"/>
                <a:ea typeface="Meiryo UI" panose="020B0604030504040204" pitchFamily="50" charset="-128"/>
              </a:rPr>
              <a:t>In a meeting…</a:t>
            </a:r>
            <a:endParaRPr lang="ja-JP" altLang="en-US" sz="2400" dirty="0">
              <a:latin typeface="+mj-lt"/>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3200" b="1" kern="0" dirty="0" smtClean="0">
                <a:solidFill>
                  <a:schemeClr val="bg1"/>
                </a:solidFill>
                <a:latin typeface="+mj-lt"/>
                <a:ea typeface="Meiryo UI" panose="020B0604030504040204" pitchFamily="50" charset="-128"/>
              </a:rPr>
              <a:t>How about in previous practice?</a:t>
            </a:r>
            <a:endParaRPr kumimoji="1" lang="ja-JP" altLang="en-US" sz="3200" b="1" kern="0" dirty="0">
              <a:solidFill>
                <a:schemeClr val="bg1"/>
              </a:solidFill>
              <a:latin typeface="+mj-lt"/>
              <a:ea typeface="Meiryo UI" panose="020B0604030504040204" pitchFamily="50" charset="-128"/>
            </a:endParaRPr>
          </a:p>
        </p:txBody>
      </p:sp>
      <p:sp>
        <p:nvSpPr>
          <p:cNvPr id="41" name="Freeform 2883"/>
          <p:cNvSpPr>
            <a:spLocks noEditPoints="1"/>
          </p:cNvSpPr>
          <p:nvPr/>
        </p:nvSpPr>
        <p:spPr bwMode="auto">
          <a:xfrm>
            <a:off x="864720" y="3515889"/>
            <a:ext cx="511175" cy="511175"/>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88 w 160"/>
              <a:gd name="T19" fmla="*/ 72 h 160"/>
              <a:gd name="T20" fmla="*/ 72 w 160"/>
              <a:gd name="T21" fmla="*/ 72 h 160"/>
              <a:gd name="T22" fmla="*/ 72 w 160"/>
              <a:gd name="T23" fmla="*/ 24 h 160"/>
              <a:gd name="T24" fmla="*/ 88 w 160"/>
              <a:gd name="T25" fmla="*/ 24 h 160"/>
              <a:gd name="T26" fmla="*/ 88 w 160"/>
              <a:gd name="T27" fmla="*/ 72 h 160"/>
              <a:gd name="T28" fmla="*/ 88 w 160"/>
              <a:gd name="T29" fmla="*/ 104 h 160"/>
              <a:gd name="T30" fmla="*/ 72 w 160"/>
              <a:gd name="T31" fmla="*/ 104 h 160"/>
              <a:gd name="T32" fmla="*/ 72 w 160"/>
              <a:gd name="T33" fmla="*/ 88 h 160"/>
              <a:gd name="T34" fmla="*/ 88 w 160"/>
              <a:gd name="T35" fmla="*/ 88 h 160"/>
              <a:gd name="T36" fmla="*/ 88 w 160"/>
              <a:gd name="T37" fmla="*/ 10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88" y="72"/>
                </a:moveTo>
                <a:cubicBezTo>
                  <a:pt x="72" y="72"/>
                  <a:pt x="72" y="72"/>
                  <a:pt x="72" y="72"/>
                </a:cubicBezTo>
                <a:cubicBezTo>
                  <a:pt x="72" y="24"/>
                  <a:pt x="72" y="24"/>
                  <a:pt x="72" y="24"/>
                </a:cubicBezTo>
                <a:cubicBezTo>
                  <a:pt x="88" y="24"/>
                  <a:pt x="88" y="24"/>
                  <a:pt x="88" y="24"/>
                </a:cubicBezTo>
                <a:lnTo>
                  <a:pt x="88" y="72"/>
                </a:lnTo>
                <a:close/>
                <a:moveTo>
                  <a:pt x="88" y="104"/>
                </a:moveTo>
                <a:cubicBezTo>
                  <a:pt x="72" y="104"/>
                  <a:pt x="72" y="104"/>
                  <a:pt x="72" y="104"/>
                </a:cubicBezTo>
                <a:cubicBezTo>
                  <a:pt x="72" y="88"/>
                  <a:pt x="72" y="88"/>
                  <a:pt x="72" y="88"/>
                </a:cubicBezTo>
                <a:cubicBezTo>
                  <a:pt x="88" y="88"/>
                  <a:pt x="88" y="88"/>
                  <a:pt x="88" y="88"/>
                </a:cubicBezTo>
                <a:lnTo>
                  <a:pt x="88" y="10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42" name="Freeform 1918"/>
          <p:cNvSpPr>
            <a:spLocks noEditPoints="1"/>
          </p:cNvSpPr>
          <p:nvPr/>
        </p:nvSpPr>
        <p:spPr bwMode="auto">
          <a:xfrm>
            <a:off x="3037956" y="2988534"/>
            <a:ext cx="511175" cy="511175"/>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56 w 160"/>
              <a:gd name="T19" fmla="*/ 72 h 160"/>
              <a:gd name="T20" fmla="*/ 40 w 160"/>
              <a:gd name="T21" fmla="*/ 72 h 160"/>
              <a:gd name="T22" fmla="*/ 40 w 160"/>
              <a:gd name="T23" fmla="*/ 56 h 160"/>
              <a:gd name="T24" fmla="*/ 56 w 160"/>
              <a:gd name="T25" fmla="*/ 56 h 160"/>
              <a:gd name="T26" fmla="*/ 56 w 160"/>
              <a:gd name="T27" fmla="*/ 72 h 160"/>
              <a:gd name="T28" fmla="*/ 88 w 160"/>
              <a:gd name="T29" fmla="*/ 72 h 160"/>
              <a:gd name="T30" fmla="*/ 72 w 160"/>
              <a:gd name="T31" fmla="*/ 72 h 160"/>
              <a:gd name="T32" fmla="*/ 72 w 160"/>
              <a:gd name="T33" fmla="*/ 56 h 160"/>
              <a:gd name="T34" fmla="*/ 88 w 160"/>
              <a:gd name="T35" fmla="*/ 56 h 160"/>
              <a:gd name="T36" fmla="*/ 88 w 160"/>
              <a:gd name="T37" fmla="*/ 72 h 160"/>
              <a:gd name="T38" fmla="*/ 120 w 160"/>
              <a:gd name="T39" fmla="*/ 72 h 160"/>
              <a:gd name="T40" fmla="*/ 104 w 160"/>
              <a:gd name="T41" fmla="*/ 72 h 160"/>
              <a:gd name="T42" fmla="*/ 104 w 160"/>
              <a:gd name="T43" fmla="*/ 56 h 160"/>
              <a:gd name="T44" fmla="*/ 120 w 160"/>
              <a:gd name="T45" fmla="*/ 56 h 160"/>
              <a:gd name="T46" fmla="*/ 120 w 160"/>
              <a:gd name="T47" fmla="*/ 7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56" y="72"/>
                </a:moveTo>
                <a:cubicBezTo>
                  <a:pt x="40" y="72"/>
                  <a:pt x="40" y="72"/>
                  <a:pt x="40" y="72"/>
                </a:cubicBezTo>
                <a:cubicBezTo>
                  <a:pt x="40" y="56"/>
                  <a:pt x="40" y="56"/>
                  <a:pt x="40" y="56"/>
                </a:cubicBezTo>
                <a:cubicBezTo>
                  <a:pt x="56" y="56"/>
                  <a:pt x="56" y="56"/>
                  <a:pt x="56" y="56"/>
                </a:cubicBezTo>
                <a:lnTo>
                  <a:pt x="56" y="72"/>
                </a:lnTo>
                <a:close/>
                <a:moveTo>
                  <a:pt x="88" y="72"/>
                </a:moveTo>
                <a:cubicBezTo>
                  <a:pt x="72" y="72"/>
                  <a:pt x="72" y="72"/>
                  <a:pt x="72" y="72"/>
                </a:cubicBezTo>
                <a:cubicBezTo>
                  <a:pt x="72" y="56"/>
                  <a:pt x="72" y="56"/>
                  <a:pt x="72" y="56"/>
                </a:cubicBezTo>
                <a:cubicBezTo>
                  <a:pt x="88" y="56"/>
                  <a:pt x="88" y="56"/>
                  <a:pt x="88" y="56"/>
                </a:cubicBezTo>
                <a:lnTo>
                  <a:pt x="88" y="72"/>
                </a:lnTo>
                <a:close/>
                <a:moveTo>
                  <a:pt x="120" y="72"/>
                </a:moveTo>
                <a:cubicBezTo>
                  <a:pt x="104" y="72"/>
                  <a:pt x="104" y="72"/>
                  <a:pt x="104" y="72"/>
                </a:cubicBezTo>
                <a:cubicBezTo>
                  <a:pt x="104" y="56"/>
                  <a:pt x="104" y="56"/>
                  <a:pt x="104" y="56"/>
                </a:cubicBezTo>
                <a:cubicBezTo>
                  <a:pt x="120" y="56"/>
                  <a:pt x="120" y="56"/>
                  <a:pt x="120" y="56"/>
                </a:cubicBezTo>
                <a:lnTo>
                  <a:pt x="120" y="7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43" name="Freeform 159"/>
          <p:cNvSpPr>
            <a:spLocks noEditPoints="1"/>
          </p:cNvSpPr>
          <p:nvPr/>
        </p:nvSpPr>
        <p:spPr bwMode="auto">
          <a:xfrm>
            <a:off x="2722179" y="4408601"/>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46" name="Freeform 2750"/>
          <p:cNvSpPr>
            <a:spLocks noEditPoints="1"/>
          </p:cNvSpPr>
          <p:nvPr/>
        </p:nvSpPr>
        <p:spPr bwMode="auto">
          <a:xfrm>
            <a:off x="2429075" y="3541263"/>
            <a:ext cx="764709"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47" name="テキスト ボックス 46"/>
          <p:cNvSpPr txBox="1"/>
          <p:nvPr/>
        </p:nvSpPr>
        <p:spPr>
          <a:xfrm>
            <a:off x="3122571" y="3645760"/>
            <a:ext cx="766557" cy="461665"/>
          </a:xfrm>
          <a:prstGeom prst="rect">
            <a:avLst/>
          </a:prstGeom>
          <a:noFill/>
        </p:spPr>
        <p:txBody>
          <a:bodyPr wrap="none" rtlCol="0">
            <a:spAutoFit/>
          </a:bodyPr>
          <a:lstStyle/>
          <a:p>
            <a:pPr algn="l"/>
            <a:r>
              <a:rPr lang="en-US" altLang="ja-JP" sz="2400" dirty="0">
                <a:latin typeface="+mj-lt"/>
                <a:ea typeface="Meiryo UI" panose="020B0604030504040204" pitchFamily="50" charset="-128"/>
                <a:cs typeface="Meiryo UI" panose="020B0604030504040204" pitchFamily="50" charset="-128"/>
              </a:rPr>
              <a:t>John</a:t>
            </a:r>
            <a:endParaRPr kumimoji="1" lang="ja-JP" altLang="en-US" sz="2400" dirty="0" smtClean="0">
              <a:latin typeface="+mj-lt"/>
              <a:ea typeface="Meiryo UI" panose="020B0604030504040204" pitchFamily="50" charset="-128"/>
              <a:cs typeface="Meiryo UI" panose="020B0604030504040204" pitchFamily="50" charset="-128"/>
            </a:endParaRPr>
          </a:p>
        </p:txBody>
      </p:sp>
      <p:sp>
        <p:nvSpPr>
          <p:cNvPr id="49" name="Freeform 2750"/>
          <p:cNvSpPr>
            <a:spLocks noEditPoints="1"/>
          </p:cNvSpPr>
          <p:nvPr/>
        </p:nvSpPr>
        <p:spPr bwMode="auto">
          <a:xfrm>
            <a:off x="496253" y="4082617"/>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50" name="テキスト ボックス 49"/>
          <p:cNvSpPr txBox="1"/>
          <p:nvPr/>
        </p:nvSpPr>
        <p:spPr>
          <a:xfrm>
            <a:off x="496253" y="4764269"/>
            <a:ext cx="741678" cy="461665"/>
          </a:xfrm>
          <a:prstGeom prst="rect">
            <a:avLst/>
          </a:prstGeom>
          <a:noFill/>
        </p:spPr>
        <p:txBody>
          <a:bodyPr wrap="none" rtlCol="0">
            <a:spAutoFit/>
          </a:bodyPr>
          <a:lstStyle/>
          <a:p>
            <a:pPr algn="l"/>
            <a:r>
              <a:rPr lang="en-US" altLang="ja-JP" sz="2400" dirty="0" smtClean="0">
                <a:latin typeface="+mj-lt"/>
                <a:ea typeface="Meiryo UI" panose="020B0604030504040204" pitchFamily="50" charset="-128"/>
                <a:cs typeface="Meiryo UI" panose="020B0604030504040204" pitchFamily="50" charset="-128"/>
              </a:rPr>
              <a:t>Paul</a:t>
            </a:r>
          </a:p>
        </p:txBody>
      </p:sp>
      <p:sp>
        <p:nvSpPr>
          <p:cNvPr id="52" name="Freeform 2750"/>
          <p:cNvSpPr>
            <a:spLocks noEditPoints="1"/>
          </p:cNvSpPr>
          <p:nvPr/>
        </p:nvSpPr>
        <p:spPr bwMode="auto">
          <a:xfrm>
            <a:off x="4481272" y="4095312"/>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53" name="テキスト ボックス 52"/>
          <p:cNvSpPr txBox="1"/>
          <p:nvPr/>
        </p:nvSpPr>
        <p:spPr>
          <a:xfrm>
            <a:off x="4414176" y="4754855"/>
            <a:ext cx="923651" cy="461665"/>
          </a:xfrm>
          <a:prstGeom prst="rect">
            <a:avLst/>
          </a:prstGeom>
          <a:noFill/>
        </p:spPr>
        <p:txBody>
          <a:bodyPr wrap="none" rtlCol="0">
            <a:spAutoFit/>
          </a:bodyPr>
          <a:lstStyle/>
          <a:p>
            <a:pPr algn="l"/>
            <a:r>
              <a:rPr lang="en-US" altLang="ja-JP" sz="2400" dirty="0" smtClean="0">
                <a:latin typeface="+mj-lt"/>
                <a:ea typeface="Meiryo UI" panose="020B0604030504040204" pitchFamily="50" charset="-128"/>
                <a:cs typeface="Meiryo UI" panose="020B0604030504040204" pitchFamily="50" charset="-128"/>
              </a:rPr>
              <a:t>Ringo</a:t>
            </a:r>
            <a:endParaRPr kumimoji="1" lang="ja-JP" altLang="en-US" sz="2400" dirty="0" smtClean="0">
              <a:latin typeface="+mj-lt"/>
              <a:ea typeface="Meiryo UI" panose="020B0604030504040204" pitchFamily="50" charset="-128"/>
              <a:cs typeface="Meiryo UI" panose="020B0604030504040204" pitchFamily="50" charset="-128"/>
            </a:endParaRPr>
          </a:p>
        </p:txBody>
      </p:sp>
      <p:sp>
        <p:nvSpPr>
          <p:cNvPr id="54" name="Freeform 159"/>
          <p:cNvSpPr>
            <a:spLocks noEditPoints="1"/>
          </p:cNvSpPr>
          <p:nvPr/>
        </p:nvSpPr>
        <p:spPr bwMode="auto">
          <a:xfrm>
            <a:off x="1801956" y="4738046"/>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55" name="Freeform 159"/>
          <p:cNvSpPr>
            <a:spLocks noEditPoints="1"/>
          </p:cNvSpPr>
          <p:nvPr/>
        </p:nvSpPr>
        <p:spPr bwMode="auto">
          <a:xfrm>
            <a:off x="3579610" y="4747460"/>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56" name="Freeform 2439"/>
          <p:cNvSpPr>
            <a:spLocks noEditPoints="1"/>
          </p:cNvSpPr>
          <p:nvPr/>
        </p:nvSpPr>
        <p:spPr bwMode="auto">
          <a:xfrm>
            <a:off x="4831598" y="3482077"/>
            <a:ext cx="511175" cy="511175"/>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48 w 160"/>
              <a:gd name="T19" fmla="*/ 96 h 160"/>
              <a:gd name="T20" fmla="*/ 32 w 160"/>
              <a:gd name="T21" fmla="*/ 96 h 160"/>
              <a:gd name="T22" fmla="*/ 32 w 160"/>
              <a:gd name="T23" fmla="*/ 80 h 160"/>
              <a:gd name="T24" fmla="*/ 48 w 160"/>
              <a:gd name="T25" fmla="*/ 80 h 160"/>
              <a:gd name="T26" fmla="*/ 48 w 160"/>
              <a:gd name="T27" fmla="*/ 96 h 160"/>
              <a:gd name="T28" fmla="*/ 48 w 160"/>
              <a:gd name="T29" fmla="*/ 72 h 160"/>
              <a:gd name="T30" fmla="*/ 32 w 160"/>
              <a:gd name="T31" fmla="*/ 72 h 160"/>
              <a:gd name="T32" fmla="*/ 32 w 160"/>
              <a:gd name="T33" fmla="*/ 56 h 160"/>
              <a:gd name="T34" fmla="*/ 48 w 160"/>
              <a:gd name="T35" fmla="*/ 56 h 160"/>
              <a:gd name="T36" fmla="*/ 48 w 160"/>
              <a:gd name="T37" fmla="*/ 72 h 160"/>
              <a:gd name="T38" fmla="*/ 48 w 160"/>
              <a:gd name="T39" fmla="*/ 48 h 160"/>
              <a:gd name="T40" fmla="*/ 32 w 160"/>
              <a:gd name="T41" fmla="*/ 48 h 160"/>
              <a:gd name="T42" fmla="*/ 32 w 160"/>
              <a:gd name="T43" fmla="*/ 32 h 160"/>
              <a:gd name="T44" fmla="*/ 48 w 160"/>
              <a:gd name="T45" fmla="*/ 32 h 160"/>
              <a:gd name="T46" fmla="*/ 48 w 160"/>
              <a:gd name="T47" fmla="*/ 48 h 160"/>
              <a:gd name="T48" fmla="*/ 104 w 160"/>
              <a:gd name="T49" fmla="*/ 96 h 160"/>
              <a:gd name="T50" fmla="*/ 64 w 160"/>
              <a:gd name="T51" fmla="*/ 96 h 160"/>
              <a:gd name="T52" fmla="*/ 64 w 160"/>
              <a:gd name="T53" fmla="*/ 80 h 160"/>
              <a:gd name="T54" fmla="*/ 104 w 160"/>
              <a:gd name="T55" fmla="*/ 80 h 160"/>
              <a:gd name="T56" fmla="*/ 104 w 160"/>
              <a:gd name="T57" fmla="*/ 96 h 160"/>
              <a:gd name="T58" fmla="*/ 128 w 160"/>
              <a:gd name="T59" fmla="*/ 72 h 160"/>
              <a:gd name="T60" fmla="*/ 64 w 160"/>
              <a:gd name="T61" fmla="*/ 72 h 160"/>
              <a:gd name="T62" fmla="*/ 64 w 160"/>
              <a:gd name="T63" fmla="*/ 56 h 160"/>
              <a:gd name="T64" fmla="*/ 128 w 160"/>
              <a:gd name="T65" fmla="*/ 56 h 160"/>
              <a:gd name="T66" fmla="*/ 128 w 160"/>
              <a:gd name="T67" fmla="*/ 72 h 160"/>
              <a:gd name="T68" fmla="*/ 128 w 160"/>
              <a:gd name="T69" fmla="*/ 48 h 160"/>
              <a:gd name="T70" fmla="*/ 64 w 160"/>
              <a:gd name="T71" fmla="*/ 48 h 160"/>
              <a:gd name="T72" fmla="*/ 64 w 160"/>
              <a:gd name="T73" fmla="*/ 32 h 160"/>
              <a:gd name="T74" fmla="*/ 128 w 160"/>
              <a:gd name="T75" fmla="*/ 32 h 160"/>
              <a:gd name="T76" fmla="*/ 128 w 160"/>
              <a:gd name="T77" fmla="*/ 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48" y="96"/>
                </a:moveTo>
                <a:cubicBezTo>
                  <a:pt x="32" y="96"/>
                  <a:pt x="32" y="96"/>
                  <a:pt x="32" y="96"/>
                </a:cubicBezTo>
                <a:cubicBezTo>
                  <a:pt x="32" y="80"/>
                  <a:pt x="32" y="80"/>
                  <a:pt x="32" y="80"/>
                </a:cubicBezTo>
                <a:cubicBezTo>
                  <a:pt x="48" y="80"/>
                  <a:pt x="48" y="80"/>
                  <a:pt x="48" y="80"/>
                </a:cubicBezTo>
                <a:lnTo>
                  <a:pt x="48" y="96"/>
                </a:lnTo>
                <a:close/>
                <a:moveTo>
                  <a:pt x="48" y="72"/>
                </a:moveTo>
                <a:cubicBezTo>
                  <a:pt x="32" y="72"/>
                  <a:pt x="32" y="72"/>
                  <a:pt x="32" y="72"/>
                </a:cubicBezTo>
                <a:cubicBezTo>
                  <a:pt x="32" y="56"/>
                  <a:pt x="32" y="56"/>
                  <a:pt x="32" y="56"/>
                </a:cubicBezTo>
                <a:cubicBezTo>
                  <a:pt x="48" y="56"/>
                  <a:pt x="48" y="56"/>
                  <a:pt x="48" y="56"/>
                </a:cubicBezTo>
                <a:lnTo>
                  <a:pt x="48" y="72"/>
                </a:lnTo>
                <a:close/>
                <a:moveTo>
                  <a:pt x="48" y="48"/>
                </a:moveTo>
                <a:cubicBezTo>
                  <a:pt x="32" y="48"/>
                  <a:pt x="32" y="48"/>
                  <a:pt x="32" y="48"/>
                </a:cubicBezTo>
                <a:cubicBezTo>
                  <a:pt x="32" y="32"/>
                  <a:pt x="32" y="32"/>
                  <a:pt x="32" y="32"/>
                </a:cubicBezTo>
                <a:cubicBezTo>
                  <a:pt x="48" y="32"/>
                  <a:pt x="48" y="32"/>
                  <a:pt x="48" y="32"/>
                </a:cubicBezTo>
                <a:lnTo>
                  <a:pt x="48" y="48"/>
                </a:lnTo>
                <a:close/>
                <a:moveTo>
                  <a:pt x="104" y="96"/>
                </a:moveTo>
                <a:cubicBezTo>
                  <a:pt x="64" y="96"/>
                  <a:pt x="64" y="96"/>
                  <a:pt x="64" y="96"/>
                </a:cubicBezTo>
                <a:cubicBezTo>
                  <a:pt x="64" y="80"/>
                  <a:pt x="64" y="80"/>
                  <a:pt x="64" y="80"/>
                </a:cubicBezTo>
                <a:cubicBezTo>
                  <a:pt x="104" y="80"/>
                  <a:pt x="104" y="80"/>
                  <a:pt x="104" y="80"/>
                </a:cubicBezTo>
                <a:lnTo>
                  <a:pt x="104" y="96"/>
                </a:lnTo>
                <a:close/>
                <a:moveTo>
                  <a:pt x="128" y="72"/>
                </a:moveTo>
                <a:cubicBezTo>
                  <a:pt x="64" y="72"/>
                  <a:pt x="64" y="72"/>
                  <a:pt x="64" y="72"/>
                </a:cubicBezTo>
                <a:cubicBezTo>
                  <a:pt x="64" y="56"/>
                  <a:pt x="64" y="56"/>
                  <a:pt x="64" y="56"/>
                </a:cubicBezTo>
                <a:cubicBezTo>
                  <a:pt x="128" y="56"/>
                  <a:pt x="128" y="56"/>
                  <a:pt x="128" y="56"/>
                </a:cubicBezTo>
                <a:lnTo>
                  <a:pt x="128" y="72"/>
                </a:lnTo>
                <a:close/>
                <a:moveTo>
                  <a:pt x="128" y="48"/>
                </a:moveTo>
                <a:cubicBezTo>
                  <a:pt x="64" y="48"/>
                  <a:pt x="64" y="48"/>
                  <a:pt x="64" y="48"/>
                </a:cubicBezTo>
                <a:cubicBezTo>
                  <a:pt x="64" y="32"/>
                  <a:pt x="64" y="32"/>
                  <a:pt x="64" y="32"/>
                </a:cubicBezTo>
                <a:cubicBezTo>
                  <a:pt x="128" y="32"/>
                  <a:pt x="128" y="32"/>
                  <a:pt x="128" y="32"/>
                </a:cubicBezTo>
                <a:lnTo>
                  <a:pt x="128" y="4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57" name="Freeform 2009"/>
          <p:cNvSpPr>
            <a:spLocks noEditPoints="1"/>
          </p:cNvSpPr>
          <p:nvPr/>
        </p:nvSpPr>
        <p:spPr bwMode="auto">
          <a:xfrm>
            <a:off x="2033818" y="2987219"/>
            <a:ext cx="511175" cy="511175"/>
          </a:xfrm>
          <a:custGeom>
            <a:avLst/>
            <a:gdLst>
              <a:gd name="T0" fmla="*/ 160 w 160"/>
              <a:gd name="T1" fmla="*/ 16 h 160"/>
              <a:gd name="T2" fmla="*/ 144 w 160"/>
              <a:gd name="T3" fmla="*/ 0 h 160"/>
              <a:gd name="T4" fmla="*/ 16 w 160"/>
              <a:gd name="T5" fmla="*/ 0 h 160"/>
              <a:gd name="T6" fmla="*/ 0 w 160"/>
              <a:gd name="T7" fmla="*/ 16 h 160"/>
              <a:gd name="T8" fmla="*/ 0 w 160"/>
              <a:gd name="T9" fmla="*/ 112 h 160"/>
              <a:gd name="T10" fmla="*/ 16 w 160"/>
              <a:gd name="T11" fmla="*/ 128 h 160"/>
              <a:gd name="T12" fmla="*/ 128 w 160"/>
              <a:gd name="T13" fmla="*/ 128 h 160"/>
              <a:gd name="T14" fmla="*/ 160 w 160"/>
              <a:gd name="T15" fmla="*/ 160 h 160"/>
              <a:gd name="T16" fmla="*/ 160 w 160"/>
              <a:gd name="T17" fmla="*/ 16 h 160"/>
              <a:gd name="T18" fmla="*/ 128 w 160"/>
              <a:gd name="T19" fmla="*/ 96 h 160"/>
              <a:gd name="T20" fmla="*/ 32 w 160"/>
              <a:gd name="T21" fmla="*/ 96 h 160"/>
              <a:gd name="T22" fmla="*/ 32 w 160"/>
              <a:gd name="T23" fmla="*/ 80 h 160"/>
              <a:gd name="T24" fmla="*/ 128 w 160"/>
              <a:gd name="T25" fmla="*/ 80 h 160"/>
              <a:gd name="T26" fmla="*/ 128 w 160"/>
              <a:gd name="T27" fmla="*/ 96 h 160"/>
              <a:gd name="T28" fmla="*/ 128 w 160"/>
              <a:gd name="T29" fmla="*/ 72 h 160"/>
              <a:gd name="T30" fmla="*/ 32 w 160"/>
              <a:gd name="T31" fmla="*/ 72 h 160"/>
              <a:gd name="T32" fmla="*/ 32 w 160"/>
              <a:gd name="T33" fmla="*/ 56 h 160"/>
              <a:gd name="T34" fmla="*/ 128 w 160"/>
              <a:gd name="T35" fmla="*/ 56 h 160"/>
              <a:gd name="T36" fmla="*/ 128 w 160"/>
              <a:gd name="T37" fmla="*/ 72 h 160"/>
              <a:gd name="T38" fmla="*/ 128 w 160"/>
              <a:gd name="T39" fmla="*/ 48 h 160"/>
              <a:gd name="T40" fmla="*/ 32 w 160"/>
              <a:gd name="T41" fmla="*/ 48 h 160"/>
              <a:gd name="T42" fmla="*/ 32 w 160"/>
              <a:gd name="T43" fmla="*/ 32 h 160"/>
              <a:gd name="T44" fmla="*/ 128 w 160"/>
              <a:gd name="T45" fmla="*/ 32 h 160"/>
              <a:gd name="T46" fmla="*/ 128 w 160"/>
              <a:gd name="T47" fmla="*/ 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0">
                <a:moveTo>
                  <a:pt x="160" y="16"/>
                </a:moveTo>
                <a:cubicBezTo>
                  <a:pt x="160" y="7"/>
                  <a:pt x="153" y="0"/>
                  <a:pt x="144" y="0"/>
                </a:cubicBezTo>
                <a:cubicBezTo>
                  <a:pt x="16" y="0"/>
                  <a:pt x="16" y="0"/>
                  <a:pt x="16" y="0"/>
                </a:cubicBezTo>
                <a:cubicBezTo>
                  <a:pt x="7" y="0"/>
                  <a:pt x="0" y="7"/>
                  <a:pt x="0" y="16"/>
                </a:cubicBezTo>
                <a:cubicBezTo>
                  <a:pt x="0" y="112"/>
                  <a:pt x="0" y="112"/>
                  <a:pt x="0" y="112"/>
                </a:cubicBezTo>
                <a:cubicBezTo>
                  <a:pt x="0" y="121"/>
                  <a:pt x="7" y="128"/>
                  <a:pt x="16" y="128"/>
                </a:cubicBezTo>
                <a:cubicBezTo>
                  <a:pt x="128" y="128"/>
                  <a:pt x="128" y="128"/>
                  <a:pt x="128" y="128"/>
                </a:cubicBezTo>
                <a:cubicBezTo>
                  <a:pt x="160" y="160"/>
                  <a:pt x="160" y="160"/>
                  <a:pt x="160" y="160"/>
                </a:cubicBezTo>
                <a:lnTo>
                  <a:pt x="160" y="16"/>
                </a:lnTo>
                <a:close/>
                <a:moveTo>
                  <a:pt x="128" y="96"/>
                </a:moveTo>
                <a:cubicBezTo>
                  <a:pt x="32" y="96"/>
                  <a:pt x="32" y="96"/>
                  <a:pt x="32" y="96"/>
                </a:cubicBezTo>
                <a:cubicBezTo>
                  <a:pt x="32" y="80"/>
                  <a:pt x="32" y="80"/>
                  <a:pt x="32" y="80"/>
                </a:cubicBezTo>
                <a:cubicBezTo>
                  <a:pt x="128" y="80"/>
                  <a:pt x="128" y="80"/>
                  <a:pt x="128" y="80"/>
                </a:cubicBezTo>
                <a:lnTo>
                  <a:pt x="128" y="96"/>
                </a:lnTo>
                <a:close/>
                <a:moveTo>
                  <a:pt x="128" y="72"/>
                </a:moveTo>
                <a:cubicBezTo>
                  <a:pt x="32" y="72"/>
                  <a:pt x="32" y="72"/>
                  <a:pt x="32" y="72"/>
                </a:cubicBezTo>
                <a:cubicBezTo>
                  <a:pt x="32" y="56"/>
                  <a:pt x="32" y="56"/>
                  <a:pt x="32" y="56"/>
                </a:cubicBezTo>
                <a:cubicBezTo>
                  <a:pt x="128" y="56"/>
                  <a:pt x="128" y="56"/>
                  <a:pt x="128" y="56"/>
                </a:cubicBezTo>
                <a:lnTo>
                  <a:pt x="128" y="72"/>
                </a:lnTo>
                <a:close/>
                <a:moveTo>
                  <a:pt x="128" y="48"/>
                </a:moveTo>
                <a:cubicBezTo>
                  <a:pt x="32" y="48"/>
                  <a:pt x="32" y="48"/>
                  <a:pt x="32" y="48"/>
                </a:cubicBezTo>
                <a:cubicBezTo>
                  <a:pt x="32" y="32"/>
                  <a:pt x="32" y="32"/>
                  <a:pt x="32" y="32"/>
                </a:cubicBezTo>
                <a:cubicBezTo>
                  <a:pt x="128" y="32"/>
                  <a:pt x="128" y="32"/>
                  <a:pt x="128" y="32"/>
                </a:cubicBezTo>
                <a:lnTo>
                  <a:pt x="128" y="4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6" name="テキスト ボックス 5"/>
          <p:cNvSpPr txBox="1"/>
          <p:nvPr/>
        </p:nvSpPr>
        <p:spPr>
          <a:xfrm>
            <a:off x="5795299" y="2298758"/>
            <a:ext cx="3911430" cy="1569660"/>
          </a:xfrm>
          <a:prstGeom prst="rect">
            <a:avLst/>
          </a:prstGeom>
          <a:noFill/>
        </p:spPr>
        <p:txBody>
          <a:bodyPr wrap="square" rtlCol="0">
            <a:spAutoFit/>
          </a:bodyPr>
          <a:lstStyle/>
          <a:p>
            <a:pPr marL="285750" indent="-285750" algn="l">
              <a:buFont typeface="Wingdings" panose="05000000000000000000" pitchFamily="2" charset="2"/>
              <a:buChar char="l"/>
            </a:pPr>
            <a:r>
              <a:rPr lang="en-US" altLang="ja-JP" sz="1600" dirty="0" smtClean="0">
                <a:latin typeface="+mj-lt"/>
                <a:ea typeface="Meiryo UI" panose="020B0604030504040204" pitchFamily="50" charset="-128"/>
                <a:cs typeface="Meiryo UI" panose="020B0604030504040204" pitchFamily="50" charset="-128"/>
              </a:rPr>
              <a:t>Cost in gathering is high. Arranging is also hard.</a:t>
            </a:r>
            <a:endParaRPr lang="ja-JP" altLang="en-US" sz="1600" dirty="0">
              <a:latin typeface="+mj-lt"/>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l"/>
            </a:pPr>
            <a:r>
              <a:rPr lang="en-US" altLang="ja-JP" sz="1600" dirty="0" smtClean="0">
                <a:latin typeface="+mj-lt"/>
                <a:ea typeface="Meiryo UI" panose="020B0604030504040204" pitchFamily="50" charset="-128"/>
                <a:cs typeface="Meiryo UI" panose="020B0604030504040204" pitchFamily="50" charset="-128"/>
              </a:rPr>
              <a:t>Members who are not available could not participate.</a:t>
            </a:r>
            <a:endParaRPr lang="ja-JP" altLang="en-US" sz="1600" dirty="0">
              <a:latin typeface="+mj-lt"/>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l"/>
            </a:pPr>
            <a:r>
              <a:rPr lang="en-US" altLang="ja-JP" sz="1600" dirty="0" smtClean="0">
                <a:latin typeface="+mj-lt"/>
                <a:ea typeface="Meiryo UI" panose="020B0604030504040204" pitchFamily="50" charset="-128"/>
                <a:cs typeface="Meiryo UI" panose="020B0604030504040204" pitchFamily="50" charset="-128"/>
              </a:rPr>
              <a:t>Unable to talk in your own pace (as superiors have control)</a:t>
            </a:r>
            <a:endParaRPr kumimoji="1" lang="ja-JP" altLang="en-US" sz="1600" dirty="0" err="1" smtClean="0">
              <a:latin typeface="+mj-lt"/>
              <a:ea typeface="Meiryo UI" panose="020B0604030504040204" pitchFamily="50" charset="-128"/>
              <a:cs typeface="Meiryo UI" panose="020B0604030504040204" pitchFamily="50" charset="-128"/>
            </a:endParaRPr>
          </a:p>
        </p:txBody>
      </p:sp>
      <p:sp>
        <p:nvSpPr>
          <p:cNvPr id="7" name="下矢印 6"/>
          <p:cNvSpPr/>
          <p:nvPr/>
        </p:nvSpPr>
        <p:spPr bwMode="gray">
          <a:xfrm>
            <a:off x="7027398" y="3862393"/>
            <a:ext cx="1203960" cy="440447"/>
          </a:xfrm>
          <a:prstGeom prst="downArrow">
            <a:avLst/>
          </a:prstGeom>
          <a:solidFill>
            <a:schemeClr val="accent1">
              <a:lumMod val="40000"/>
              <a:lumOff val="6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000" dirty="0" smtClean="0">
                <a:latin typeface="+mj-lt"/>
                <a:ea typeface="Meiryo UI" panose="020B0604030504040204" pitchFamily="50" charset="-128"/>
              </a:rPr>
              <a:t>by Chat?</a:t>
            </a:r>
            <a:endParaRPr kumimoji="1" lang="ja-JP" altLang="en-US" sz="2000" dirty="0" smtClean="0">
              <a:latin typeface="+mj-lt"/>
              <a:ea typeface="Meiryo UI" panose="020B0604030504040204" pitchFamily="50" charset="-128"/>
            </a:endParaRPr>
          </a:p>
        </p:txBody>
      </p:sp>
      <p:sp>
        <p:nvSpPr>
          <p:cNvPr id="58" name="テキスト ボックス 57"/>
          <p:cNvSpPr txBox="1"/>
          <p:nvPr/>
        </p:nvSpPr>
        <p:spPr>
          <a:xfrm>
            <a:off x="5795298" y="4317234"/>
            <a:ext cx="3911430" cy="2308324"/>
          </a:xfrm>
          <a:prstGeom prst="rect">
            <a:avLst/>
          </a:prstGeom>
          <a:noFill/>
        </p:spPr>
        <p:txBody>
          <a:bodyPr wrap="square" rtlCol="0">
            <a:spAutoFit/>
          </a:bodyPr>
          <a:lstStyle/>
          <a:p>
            <a:pPr marL="285750" indent="-285750" algn="l">
              <a:buFont typeface="Wingdings" panose="05000000000000000000" pitchFamily="2" charset="2"/>
              <a:buChar char="l"/>
            </a:pPr>
            <a:r>
              <a:rPr lang="en-US" altLang="ja-JP" sz="1800" b="1" dirty="0" smtClean="0">
                <a:latin typeface="+mj-lt"/>
                <a:ea typeface="Meiryo UI" panose="020B0604030504040204" pitchFamily="50" charset="-128"/>
                <a:cs typeface="Meiryo UI" panose="020B0604030504040204" pitchFamily="50" charset="-128"/>
              </a:rPr>
              <a:t>Anyone</a:t>
            </a:r>
            <a:endParaRPr lang="ja-JP" altLang="en-US" sz="1800" b="1" dirty="0">
              <a:latin typeface="+mj-lt"/>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l"/>
            </a:pPr>
            <a:r>
              <a:rPr lang="en-US" altLang="ja-JP" sz="1800" b="1" dirty="0" smtClean="0">
                <a:latin typeface="+mj-lt"/>
                <a:ea typeface="Meiryo UI" panose="020B0604030504040204" pitchFamily="50" charset="-128"/>
                <a:cs typeface="Meiryo UI" panose="020B0604030504040204" pitchFamily="50" charset="-128"/>
              </a:rPr>
              <a:t>On their own timing</a:t>
            </a:r>
            <a:endParaRPr lang="ja-JP" altLang="en-US" sz="1800" b="1" dirty="0">
              <a:latin typeface="+mj-lt"/>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l"/>
            </a:pPr>
            <a:r>
              <a:rPr lang="en-US" altLang="ja-JP" sz="1800" b="1" dirty="0" smtClean="0">
                <a:latin typeface="+mj-lt"/>
                <a:ea typeface="Meiryo UI" panose="020B0604030504040204" pitchFamily="50" charset="-128"/>
                <a:cs typeface="Meiryo UI" panose="020B0604030504040204" pitchFamily="50" charset="-128"/>
              </a:rPr>
              <a:t>On their own pace</a:t>
            </a:r>
            <a:endParaRPr lang="ja-JP" altLang="en-US" sz="1800" b="1" dirty="0">
              <a:latin typeface="+mj-lt"/>
              <a:ea typeface="Meiryo UI" panose="020B0604030504040204" pitchFamily="50" charset="-128"/>
              <a:cs typeface="Meiryo UI" panose="020B0604030504040204" pitchFamily="50" charset="-128"/>
            </a:endParaRPr>
          </a:p>
          <a:p>
            <a:pPr algn="l"/>
            <a:r>
              <a:rPr lang="ja-JP" altLang="en-US" sz="1800" dirty="0" smtClean="0">
                <a:latin typeface="+mj-lt"/>
                <a:ea typeface="Meiryo UI" panose="020B0604030504040204" pitchFamily="50" charset="-128"/>
                <a:cs typeface="Meiryo UI" panose="020B0604030504040204" pitchFamily="50" charset="-128"/>
              </a:rPr>
              <a:t>　</a:t>
            </a:r>
            <a:r>
              <a:rPr lang="en-US" altLang="ja-JP" sz="1800" dirty="0" smtClean="0">
                <a:latin typeface="+mj-lt"/>
                <a:ea typeface="Meiryo UI" panose="020B0604030504040204" pitchFamily="50" charset="-128"/>
                <a:cs typeface="Meiryo UI" panose="020B0604030504040204" pitchFamily="50" charset="-128"/>
              </a:rPr>
              <a:t>can write or comment. With this,</a:t>
            </a:r>
            <a:endParaRPr lang="ja-JP" altLang="en-US" sz="1800" dirty="0">
              <a:latin typeface="+mj-lt"/>
              <a:ea typeface="Meiryo UI" panose="020B0604030504040204" pitchFamily="50" charset="-128"/>
              <a:cs typeface="Meiryo UI" panose="020B0604030504040204" pitchFamily="50" charset="-128"/>
            </a:endParaRPr>
          </a:p>
          <a:p>
            <a:pPr marL="631825" indent="-342900" algn="l">
              <a:buFont typeface="+mj-lt"/>
              <a:buAutoNum type="arabicPeriod"/>
            </a:pPr>
            <a:r>
              <a:rPr lang="en-US" altLang="ja-JP" sz="1800" dirty="0" smtClean="0">
                <a:latin typeface="+mj-lt"/>
                <a:ea typeface="Meiryo UI" panose="020B0604030504040204" pitchFamily="50" charset="-128"/>
                <a:cs typeface="Meiryo UI" panose="020B0604030504040204" pitchFamily="50" charset="-128"/>
              </a:rPr>
              <a:t>Reducing conflicts in ideas</a:t>
            </a:r>
            <a:endParaRPr lang="ja-JP" altLang="en-US" sz="1800" dirty="0">
              <a:latin typeface="+mj-lt"/>
              <a:ea typeface="Meiryo UI" panose="020B0604030504040204" pitchFamily="50" charset="-128"/>
              <a:cs typeface="Meiryo UI" panose="020B0604030504040204" pitchFamily="50" charset="-128"/>
            </a:endParaRPr>
          </a:p>
          <a:p>
            <a:pPr marL="631825" indent="-342900" algn="l">
              <a:buFont typeface="+mj-lt"/>
              <a:buAutoNum type="arabicPeriod"/>
            </a:pPr>
            <a:r>
              <a:rPr lang="en-US" altLang="ja-JP" sz="1800" dirty="0" smtClean="0">
                <a:latin typeface="+mj-lt"/>
                <a:ea typeface="Meiryo UI" panose="020B0604030504040204" pitchFamily="50" charset="-128"/>
                <a:cs typeface="Meiryo UI" panose="020B0604030504040204" pitchFamily="50" charset="-128"/>
              </a:rPr>
              <a:t>Supporting on own pace </a:t>
            </a:r>
          </a:p>
          <a:p>
            <a:pPr marL="631825" indent="-342900" algn="l">
              <a:buFont typeface="+mj-lt"/>
              <a:buAutoNum type="arabicPeriod"/>
            </a:pPr>
            <a:r>
              <a:rPr lang="en-US" altLang="ja-JP" sz="1800" dirty="0" smtClean="0">
                <a:latin typeface="+mj-lt"/>
                <a:ea typeface="Meiryo UI" panose="020B0604030504040204" pitchFamily="50" charset="-128"/>
                <a:cs typeface="Meiryo UI" panose="020B0604030504040204" pitchFamily="50" charset="-128"/>
              </a:rPr>
              <a:t>Clarifying thru contextualization</a:t>
            </a:r>
            <a:endParaRPr lang="en-US" altLang="ja-JP" sz="1800" dirty="0">
              <a:latin typeface="+mj-lt"/>
              <a:ea typeface="Meiryo UI" panose="020B0604030504040204" pitchFamily="50" charset="-128"/>
              <a:cs typeface="Meiryo UI" panose="020B0604030504040204" pitchFamily="50" charset="-128"/>
            </a:endParaRPr>
          </a:p>
          <a:p>
            <a:pPr marL="288925" algn="l"/>
            <a:r>
              <a:rPr lang="en-US" altLang="ja-JP" sz="1800" dirty="0">
                <a:latin typeface="+mj-lt"/>
                <a:ea typeface="Meiryo UI" panose="020B0604030504040204" pitchFamily="50" charset="-128"/>
                <a:cs typeface="Meiryo UI" panose="020B0604030504040204" pitchFamily="50" charset="-128"/>
              </a:rPr>
              <a:t>a</a:t>
            </a:r>
            <a:r>
              <a:rPr lang="en-US" altLang="ja-JP" sz="1800" dirty="0" smtClean="0">
                <a:latin typeface="+mj-lt"/>
                <a:ea typeface="Meiryo UI" panose="020B0604030504040204" pitchFamily="50" charset="-128"/>
                <a:cs typeface="Meiryo UI" panose="020B0604030504040204" pitchFamily="50" charset="-128"/>
              </a:rPr>
              <a:t>re all possible.</a:t>
            </a:r>
            <a:endParaRPr kumimoji="1" lang="ja-JP" altLang="en-US" sz="1800" dirty="0" smtClean="0">
              <a:latin typeface="+mj-lt"/>
              <a:ea typeface="Meiryo UI" panose="020B0604030504040204" pitchFamily="50" charset="-128"/>
              <a:cs typeface="Meiryo UI" panose="020B0604030504040204" pitchFamily="50" charset="-128"/>
            </a:endParaRPr>
          </a:p>
        </p:txBody>
      </p:sp>
      <p:sp>
        <p:nvSpPr>
          <p:cNvPr id="17" name="スライド番号プレースホルダー 16"/>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18</a:t>
            </a:fld>
            <a:endParaRPr lang="en-US" altLang="ja-JP" dirty="0">
              <a:latin typeface="+mj-lt"/>
            </a:endParaRPr>
          </a:p>
        </p:txBody>
      </p:sp>
    </p:spTree>
    <p:extLst>
      <p:ext uri="{BB962C8B-B14F-4D97-AF65-F5344CB8AC3E}">
        <p14:creationId xmlns:p14="http://schemas.microsoft.com/office/powerpoint/2010/main" val="882291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a:t>Training</a:t>
            </a:r>
            <a:r>
              <a:rPr lang="en-US" altLang="ja-JP" dirty="0"/>
              <a:t/>
            </a:r>
            <a:br>
              <a:rPr lang="en-US" altLang="ja-JP" dirty="0"/>
            </a:br>
            <a:r>
              <a:rPr lang="en-US" altLang="ja-JP" dirty="0"/>
              <a:t>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193621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21254"/>
            <a:ext cx="4600575" cy="1536699"/>
          </a:xfrm>
        </p:spPr>
        <p:txBody>
          <a:bodyPr/>
          <a:lstStyle/>
          <a:p>
            <a:r>
              <a:rPr lang="en-US" altLang="ja-JP" sz="4400" dirty="0" smtClean="0"/>
              <a:t>Chat Tool: Merits</a:t>
            </a:r>
            <a:endParaRPr lang="en-US" altLang="ja-JP" sz="4400" dirty="0"/>
          </a:p>
        </p:txBody>
      </p:sp>
      <p:sp>
        <p:nvSpPr>
          <p:cNvPr id="3" name="テキスト プレースホルダー 2"/>
          <p:cNvSpPr>
            <a:spLocks noGrp="1"/>
          </p:cNvSpPr>
          <p:nvPr>
            <p:ph type="body" sz="quarter" idx="11"/>
          </p:nvPr>
        </p:nvSpPr>
        <p:spPr>
          <a:xfrm>
            <a:off x="5153026" y="2857214"/>
            <a:ext cx="4581526" cy="1536699"/>
          </a:xfrm>
        </p:spPr>
        <p:txBody>
          <a:bodyPr/>
          <a:lstStyle/>
          <a:p>
            <a:pPr algn="ctr"/>
            <a:r>
              <a:rPr lang="en-US" altLang="ja-JP" dirty="0" smtClean="0"/>
              <a:t>Story 2</a:t>
            </a:r>
            <a:r>
              <a:rPr lang="en-US" altLang="ja-JP" dirty="0"/>
              <a:t/>
            </a:r>
            <a:br>
              <a:rPr lang="en-US" altLang="ja-JP" dirty="0"/>
            </a:br>
            <a:r>
              <a:rPr lang="en-US" altLang="ja-JP" dirty="0" smtClean="0"/>
              <a:t>“</a:t>
            </a:r>
            <a:r>
              <a:rPr lang="en-US" altLang="ja-JP" dirty="0"/>
              <a:t>Open Communication (Information Sharing)</a:t>
            </a:r>
            <a:r>
              <a:rPr lang="en-US" altLang="ja-JP" dirty="0" smtClean="0"/>
              <a:t>”</a:t>
            </a:r>
            <a:endParaRPr lang="en-US" altLang="ja-JP" dirty="0" smtClean="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Chat Tool: Merits (by story-based)</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89440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bwMode="gray">
          <a:xfrm>
            <a:off x="1929110" y="2220951"/>
            <a:ext cx="7626370" cy="4271289"/>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mj-lt"/>
              <a:ea typeface="Meiryo UI" panose="020B0604030504040204" pitchFamily="50" charset="-128"/>
            </a:endParaRPr>
          </a:p>
        </p:txBody>
      </p:sp>
      <p:sp>
        <p:nvSpPr>
          <p:cNvPr id="21" name="正方形/長方形 20"/>
          <p:cNvSpPr/>
          <p:nvPr/>
        </p:nvSpPr>
        <p:spPr bwMode="gray">
          <a:xfrm>
            <a:off x="2047225" y="4574241"/>
            <a:ext cx="7390137" cy="854360"/>
          </a:xfrm>
          <a:prstGeom prst="rect">
            <a:avLst/>
          </a:prstGeom>
          <a:solidFill>
            <a:srgbClr val="F6E6E8"/>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mj-lt"/>
                <a:ea typeface="Meiryo UI" panose="020B0604030504040204" pitchFamily="50" charset="-128"/>
              </a:rPr>
              <a:t>      Mike </a:t>
            </a:r>
            <a:r>
              <a:rPr kumimoji="1" lang="ja-JP" altLang="en-US" sz="1600" b="1" kern="0" dirty="0" smtClean="0">
                <a:latin typeface="+mj-lt"/>
                <a:ea typeface="Meiryo UI" panose="020B0604030504040204" pitchFamily="50" charset="-128"/>
              </a:rPr>
              <a:t>    </a:t>
            </a:r>
            <a:r>
              <a:rPr kumimoji="1" lang="en-US" altLang="ja-JP" sz="1600" b="1" kern="0" dirty="0" smtClean="0">
                <a:latin typeface="+mj-lt"/>
                <a:ea typeface="Meiryo UI" panose="020B0604030504040204" pitchFamily="50" charset="-128"/>
              </a:rPr>
              <a:t>2018.10.23 11:00</a:t>
            </a:r>
          </a:p>
        </p:txBody>
      </p:sp>
      <p:sp>
        <p:nvSpPr>
          <p:cNvPr id="41" name="正方形/長方形 40"/>
          <p:cNvSpPr/>
          <p:nvPr/>
        </p:nvSpPr>
        <p:spPr bwMode="gray">
          <a:xfrm>
            <a:off x="2043421" y="5521204"/>
            <a:ext cx="7390137" cy="647700"/>
          </a:xfrm>
          <a:prstGeom prst="rect">
            <a:avLst/>
          </a:prstGeom>
          <a:solidFill>
            <a:srgbClr val="F6E6E8"/>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mj-lt"/>
                <a:ea typeface="Meiryo UI" panose="020B0604030504040204" pitchFamily="50" charset="-128"/>
              </a:rPr>
              <a:t>      </a:t>
            </a:r>
            <a:r>
              <a:rPr lang="en-US" altLang="ja-JP" sz="1600" b="1" kern="0" dirty="0" smtClean="0">
                <a:latin typeface="+mj-lt"/>
                <a:ea typeface="Meiryo UI" panose="020B0604030504040204" pitchFamily="50" charset="-128"/>
              </a:rPr>
              <a:t>Phil</a:t>
            </a:r>
            <a:r>
              <a:rPr lang="ja-JP" altLang="en-US" sz="1600" b="1" kern="0" dirty="0" smtClean="0">
                <a:latin typeface="+mj-lt"/>
                <a:ea typeface="Meiryo UI" panose="020B0604030504040204" pitchFamily="50" charset="-128"/>
              </a:rPr>
              <a:t>      </a:t>
            </a:r>
            <a:r>
              <a:rPr lang="en-US" altLang="ja-JP" sz="1600" b="1" kern="0" dirty="0" smtClean="0">
                <a:latin typeface="+mj-lt"/>
                <a:ea typeface="Meiryo UI" panose="020B0604030504040204" pitchFamily="50" charset="-128"/>
              </a:rPr>
              <a:t>2018.10.23 </a:t>
            </a:r>
            <a:r>
              <a:rPr kumimoji="1" lang="en-US" altLang="ja-JP" sz="1600" b="1" kern="0" dirty="0" smtClean="0">
                <a:latin typeface="+mj-lt"/>
                <a:ea typeface="Meiryo UI" panose="020B0604030504040204" pitchFamily="50" charset="-128"/>
              </a:rPr>
              <a:t>11:10</a:t>
            </a:r>
          </a:p>
        </p:txBody>
      </p:sp>
      <p:sp>
        <p:nvSpPr>
          <p:cNvPr id="2" name="タイトル 1"/>
          <p:cNvSpPr>
            <a:spLocks noGrp="1"/>
          </p:cNvSpPr>
          <p:nvPr>
            <p:ph type="title"/>
          </p:nvPr>
        </p:nvSpPr>
        <p:spPr/>
        <p:txBody>
          <a:bodyPr/>
          <a:lstStyle/>
          <a:p>
            <a:r>
              <a:rPr lang="en-US" altLang="ja-JP" sz="2800" dirty="0" smtClean="0">
                <a:latin typeface="+mj-lt"/>
              </a:rPr>
              <a:t>Story 2: Open Communication (Information Sharing)</a:t>
            </a:r>
            <a:endParaRPr kumimoji="1" lang="ja-JP" altLang="en-US" sz="2800"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mj-lt"/>
                <a:ea typeface="Roboto Black" panose="02000000000000000000" pitchFamily="2" charset="0"/>
                <a:cs typeface="Calibri" panose="020F0502020204030204" pitchFamily="34" charset="0"/>
              </a:rPr>
              <a:t>Chat Tool: Merits</a:t>
            </a:r>
            <a:endParaRPr lang="ja-JP" altLang="en-US" sz="1800" dirty="0">
              <a:latin typeface="+mj-lt"/>
              <a:ea typeface="Roboto Black" panose="02000000000000000000" pitchFamily="2" charset="0"/>
              <a:cs typeface="Calibri" panose="020F0502020204030204" pitchFamily="34" charset="0"/>
            </a:endParaRPr>
          </a:p>
        </p:txBody>
      </p:sp>
      <p:sp>
        <p:nvSpPr>
          <p:cNvPr id="17" name="正方形/長方形 16"/>
          <p:cNvSpPr/>
          <p:nvPr/>
        </p:nvSpPr>
        <p:spPr bwMode="gray">
          <a:xfrm>
            <a:off x="195352" y="229715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mj-lt"/>
                <a:ea typeface="Meiryo UI" panose="020B0604030504040204" pitchFamily="50" charset="-128"/>
              </a:rPr>
              <a:t>team_sales</a:t>
            </a:r>
            <a:endParaRPr lang="ja-JP" altLang="en-US" sz="2000" b="1" dirty="0" err="1">
              <a:solidFill>
                <a:schemeClr val="bg1"/>
              </a:solidFill>
              <a:latin typeface="+mj-lt"/>
              <a:ea typeface="Meiryo UI" panose="020B0604030504040204" pitchFamily="50" charset="-128"/>
            </a:endParaRPr>
          </a:p>
        </p:txBody>
      </p:sp>
      <p:sp>
        <p:nvSpPr>
          <p:cNvPr id="18" name="正方形/長方形 17"/>
          <p:cNvSpPr/>
          <p:nvPr/>
        </p:nvSpPr>
        <p:spPr bwMode="gray">
          <a:xfrm>
            <a:off x="195352" y="2880382"/>
            <a:ext cx="1733758" cy="424393"/>
          </a:xfrm>
          <a:prstGeom prst="rect">
            <a:avLst/>
          </a:prstGeom>
          <a:solidFill>
            <a:schemeClr val="accent4">
              <a:lumMod val="2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mj-lt"/>
                <a:ea typeface="Meiryo UI" panose="020B0604030504040204" pitchFamily="50" charset="-128"/>
              </a:rPr>
              <a:t>team_dev_a</a:t>
            </a:r>
            <a:endParaRPr lang="ja-JP" altLang="en-US" sz="2000" b="1" dirty="0" err="1">
              <a:solidFill>
                <a:schemeClr val="bg1"/>
              </a:solidFill>
              <a:latin typeface="+mj-lt"/>
              <a:ea typeface="Meiryo UI" panose="020B0604030504040204" pitchFamily="50" charset="-128"/>
            </a:endParaRPr>
          </a:p>
        </p:txBody>
      </p:sp>
      <p:sp>
        <p:nvSpPr>
          <p:cNvPr id="19" name="正方形/長方形 18"/>
          <p:cNvSpPr/>
          <p:nvPr/>
        </p:nvSpPr>
        <p:spPr bwMode="gray">
          <a:xfrm>
            <a:off x="195352" y="4090705"/>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mj-lt"/>
                <a:ea typeface="Meiryo UI" panose="020B0604030504040204" pitchFamily="50" charset="-128"/>
              </a:rPr>
              <a:t>team_ops</a:t>
            </a:r>
            <a:endParaRPr kumimoji="1" lang="ja-JP" altLang="en-US" sz="2000" b="1" i="0" u="none" strike="noStrike" cap="none" normalizeH="0" baseline="0" dirty="0" err="1" smtClean="0">
              <a:ln>
                <a:noFill/>
              </a:ln>
              <a:solidFill>
                <a:schemeClr val="bg1"/>
              </a:solidFill>
              <a:effectLst/>
              <a:latin typeface="+mj-lt"/>
              <a:ea typeface="Meiryo UI" panose="020B0604030504040204" pitchFamily="50" charset="-128"/>
            </a:endParaRPr>
          </a:p>
        </p:txBody>
      </p:sp>
      <p:sp>
        <p:nvSpPr>
          <p:cNvPr id="20" name="正方形/長方形 19"/>
          <p:cNvSpPr/>
          <p:nvPr/>
        </p:nvSpPr>
        <p:spPr bwMode="gray">
          <a:xfrm>
            <a:off x="195352" y="469142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mj-lt"/>
                <a:ea typeface="Meiryo UI" panose="020B0604030504040204" pitchFamily="50" charset="-128"/>
              </a:rPr>
              <a:t>time_brian</a:t>
            </a:r>
            <a:endParaRPr lang="ja-JP" altLang="en-US" sz="2000" b="1" dirty="0" err="1">
              <a:solidFill>
                <a:schemeClr val="bg1"/>
              </a:solidFill>
              <a:latin typeface="+mj-lt"/>
              <a:ea typeface="Meiryo UI" panose="020B0604030504040204" pitchFamily="50" charset="-128"/>
            </a:endParaRPr>
          </a:p>
        </p:txBody>
      </p:sp>
      <p:sp>
        <p:nvSpPr>
          <p:cNvPr id="22" name="Freeform 2750"/>
          <p:cNvSpPr>
            <a:spLocks noEditPoints="1"/>
          </p:cNvSpPr>
          <p:nvPr/>
        </p:nvSpPr>
        <p:spPr bwMode="auto">
          <a:xfrm>
            <a:off x="2086970" y="4625908"/>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latin typeface="+mj-lt"/>
            </a:endParaRPr>
          </a:p>
        </p:txBody>
      </p:sp>
      <p:sp>
        <p:nvSpPr>
          <p:cNvPr id="26" name="正方形/長方形 25"/>
          <p:cNvSpPr/>
          <p:nvPr/>
        </p:nvSpPr>
        <p:spPr bwMode="gray">
          <a:xfrm>
            <a:off x="2043423" y="2433490"/>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mj-lt"/>
                <a:ea typeface="Meiryo UI" panose="020B0604030504040204" pitchFamily="50" charset="-128"/>
              </a:rPr>
              <a:t>      </a:t>
            </a:r>
            <a:r>
              <a:rPr lang="en-US" altLang="ja-JP" sz="1600" b="1" kern="0" dirty="0" smtClean="0">
                <a:latin typeface="+mj-lt"/>
                <a:ea typeface="Meiryo UI" panose="020B0604030504040204" pitchFamily="50" charset="-128"/>
              </a:rPr>
              <a:t>Ringo</a:t>
            </a:r>
            <a:r>
              <a:rPr lang="ja-JP" altLang="en-US" sz="1600" b="1" kern="0" dirty="0" smtClean="0">
                <a:latin typeface="+mj-lt"/>
                <a:ea typeface="Meiryo UI" panose="020B0604030504040204" pitchFamily="50" charset="-128"/>
              </a:rPr>
              <a:t>    </a:t>
            </a:r>
            <a:r>
              <a:rPr lang="en-US" altLang="ja-JP" sz="1600" b="1" kern="0" dirty="0" smtClean="0">
                <a:latin typeface="+mj-lt"/>
                <a:ea typeface="Meiryo UI" panose="020B0604030504040204" pitchFamily="50" charset="-128"/>
              </a:rPr>
              <a:t>2018.10.22 </a:t>
            </a:r>
            <a:r>
              <a:rPr kumimoji="1" lang="en-US" altLang="ja-JP" sz="1600" b="1" kern="0" dirty="0" smtClean="0">
                <a:latin typeface="+mj-lt"/>
                <a:ea typeface="Meiryo UI" panose="020B0604030504040204" pitchFamily="50" charset="-128"/>
              </a:rPr>
              <a:t>15:00</a:t>
            </a:r>
          </a:p>
          <a:p>
            <a:pPr algn="l"/>
            <a:r>
              <a:rPr kumimoji="1" lang="en-US" altLang="ja-JP" sz="1600" kern="0" dirty="0" smtClean="0">
                <a:latin typeface="+mj-lt"/>
                <a:ea typeface="Meiryo UI" panose="020B0604030504040204" pitchFamily="50" charset="-128"/>
              </a:rPr>
              <a:t>     </a:t>
            </a:r>
            <a:endParaRPr kumimoji="1" lang="ja-JP" altLang="en-US" sz="1600" kern="0" dirty="0" smtClean="0">
              <a:latin typeface="+mj-lt"/>
              <a:ea typeface="Meiryo UI" panose="020B0604030504040204" pitchFamily="50" charset="-128"/>
            </a:endParaRPr>
          </a:p>
        </p:txBody>
      </p:sp>
      <p:sp>
        <p:nvSpPr>
          <p:cNvPr id="27" name="Freeform 2750"/>
          <p:cNvSpPr>
            <a:spLocks noEditPoints="1"/>
          </p:cNvSpPr>
          <p:nvPr/>
        </p:nvSpPr>
        <p:spPr bwMode="auto">
          <a:xfrm>
            <a:off x="2083168" y="249293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latin typeface="+mj-lt"/>
            </a:endParaRPr>
          </a:p>
        </p:txBody>
      </p:sp>
      <p:sp>
        <p:nvSpPr>
          <p:cNvPr id="28" name="正方形/長方形 27"/>
          <p:cNvSpPr/>
          <p:nvPr/>
        </p:nvSpPr>
        <p:spPr bwMode="gray">
          <a:xfrm>
            <a:off x="195352" y="348427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mj-lt"/>
                <a:ea typeface="Meiryo UI" panose="020B0604030504040204" pitchFamily="50" charset="-128"/>
              </a:rPr>
              <a:t>team_dev_b</a:t>
            </a:r>
            <a:endParaRPr kumimoji="1" lang="ja-JP" altLang="en-US" sz="2000" b="1" i="0" u="none" strike="noStrike" cap="none" normalizeH="0" baseline="0" dirty="0" err="1" smtClean="0">
              <a:ln>
                <a:noFill/>
              </a:ln>
              <a:solidFill>
                <a:schemeClr val="bg1"/>
              </a:solidFill>
              <a:effectLst/>
              <a:latin typeface="+mj-lt"/>
              <a:ea typeface="Meiryo UI" panose="020B0604030504040204" pitchFamily="50" charset="-128"/>
            </a:endParaRPr>
          </a:p>
        </p:txBody>
      </p:sp>
      <p:sp>
        <p:nvSpPr>
          <p:cNvPr id="3" name="テキスト ボックス 2"/>
          <p:cNvSpPr txBox="1"/>
          <p:nvPr/>
        </p:nvSpPr>
        <p:spPr>
          <a:xfrm>
            <a:off x="2490245" y="4861177"/>
            <a:ext cx="3845925" cy="523220"/>
          </a:xfrm>
          <a:prstGeom prst="rect">
            <a:avLst/>
          </a:prstGeom>
          <a:solidFill>
            <a:srgbClr val="F6E6E8"/>
          </a:solidFill>
        </p:spPr>
        <p:txBody>
          <a:bodyPr wrap="none" rtlCol="0">
            <a:spAutoFit/>
          </a:bodyPr>
          <a:lstStyle/>
          <a:p>
            <a:pPr algn="l"/>
            <a:r>
              <a:rPr lang="en-US" altLang="ja-JP" kern="0" dirty="0" smtClean="0">
                <a:latin typeface="+mj-lt"/>
                <a:ea typeface="Meiryo UI" panose="020B0604030504040204" pitchFamily="50" charset="-128"/>
              </a:rPr>
              <a:t>Great idea!</a:t>
            </a:r>
          </a:p>
          <a:p>
            <a:pPr algn="l"/>
            <a:r>
              <a:rPr lang="en-US" altLang="ja-JP" kern="0" dirty="0">
                <a:latin typeface="+mj-lt"/>
                <a:ea typeface="Meiryo UI" panose="020B0604030504040204" pitchFamily="50" charset="-128"/>
              </a:rPr>
              <a:t>@</a:t>
            </a:r>
            <a:r>
              <a:rPr lang="en-US" altLang="ja-JP" kern="0" dirty="0" smtClean="0">
                <a:latin typeface="+mj-lt"/>
                <a:ea typeface="Meiryo UI" panose="020B0604030504040204" pitchFamily="50" charset="-128"/>
              </a:rPr>
              <a:t>Phil Can you do the same thing for the</a:t>
            </a:r>
            <a:r>
              <a:rPr lang="ja-JP" altLang="en-US" kern="0" dirty="0" smtClean="0">
                <a:latin typeface="+mj-lt"/>
                <a:ea typeface="Meiryo UI" panose="020B0604030504040204" pitchFamily="50" charset="-128"/>
              </a:rPr>
              <a:t> </a:t>
            </a:r>
            <a:r>
              <a:rPr lang="en-US" altLang="ja-JP" kern="0" dirty="0" smtClean="0">
                <a:latin typeface="+mj-lt"/>
                <a:ea typeface="Meiryo UI" panose="020B0604030504040204" pitchFamily="50" charset="-128"/>
              </a:rPr>
              <a:t>b team?</a:t>
            </a:r>
            <a:endParaRPr lang="ja-JP" altLang="en-US" kern="0" dirty="0">
              <a:latin typeface="+mj-lt"/>
              <a:ea typeface="Meiryo UI" panose="020B0604030504040204" pitchFamily="50" charset="-128"/>
            </a:endParaRPr>
          </a:p>
        </p:txBody>
      </p:sp>
      <p:sp>
        <p:nvSpPr>
          <p:cNvPr id="30" name="テキスト ボックス 29"/>
          <p:cNvSpPr txBox="1"/>
          <p:nvPr/>
        </p:nvSpPr>
        <p:spPr>
          <a:xfrm>
            <a:off x="2486443" y="2734968"/>
            <a:ext cx="6563015" cy="307777"/>
          </a:xfrm>
          <a:prstGeom prst="rect">
            <a:avLst/>
          </a:prstGeom>
          <a:noFill/>
        </p:spPr>
        <p:txBody>
          <a:bodyPr wrap="none" rtlCol="0">
            <a:spAutoFit/>
          </a:bodyPr>
          <a:lstStyle/>
          <a:p>
            <a:pPr algn="l"/>
            <a:r>
              <a:rPr lang="en-US" altLang="ja-JP" kern="0" dirty="0">
                <a:latin typeface="Fujitsu Sans" panose="020B0404060202020204" pitchFamily="34" charset="0"/>
                <a:ea typeface="Meiryo UI" panose="020B0604030504040204" pitchFamily="50" charset="-128"/>
              </a:rPr>
              <a:t>I thought about it more, like thinking cases of this and that…and I feel like C is better.</a:t>
            </a:r>
            <a:endParaRPr lang="ja-JP" altLang="en-US" kern="0" dirty="0">
              <a:latin typeface="Fujitsu Sans" panose="020B0404060202020204" pitchFamily="34" charset="0"/>
              <a:ea typeface="Meiryo UI" panose="020B0604030504040204" pitchFamily="50" charset="-128"/>
            </a:endParaRPr>
          </a:p>
        </p:txBody>
      </p:sp>
      <p:sp>
        <p:nvSpPr>
          <p:cNvPr id="31" name="正方形/長方形 30"/>
          <p:cNvSpPr/>
          <p:nvPr/>
        </p:nvSpPr>
        <p:spPr bwMode="gray">
          <a:xfrm>
            <a:off x="2043422" y="3145210"/>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mj-lt"/>
                <a:ea typeface="Meiryo UI" panose="020B0604030504040204" pitchFamily="50" charset="-128"/>
              </a:rPr>
              <a:t>      </a:t>
            </a:r>
            <a:r>
              <a:rPr lang="en-US" altLang="ja-JP" sz="1600" b="1" kern="0" dirty="0" smtClean="0">
                <a:latin typeface="+mj-lt"/>
                <a:ea typeface="Meiryo UI" panose="020B0604030504040204" pitchFamily="50" charset="-128"/>
              </a:rPr>
              <a:t>Paul</a:t>
            </a:r>
            <a:r>
              <a:rPr lang="ja-JP" altLang="en-US" sz="1600" b="1" kern="0" dirty="0" smtClean="0">
                <a:latin typeface="+mj-lt"/>
                <a:ea typeface="Meiryo UI" panose="020B0604030504040204" pitchFamily="50" charset="-128"/>
              </a:rPr>
              <a:t>      </a:t>
            </a:r>
            <a:r>
              <a:rPr lang="en-US" altLang="ja-JP" sz="1600" b="1" kern="0" dirty="0" smtClean="0">
                <a:latin typeface="+mj-lt"/>
                <a:ea typeface="Meiryo UI" panose="020B0604030504040204" pitchFamily="50" charset="-128"/>
              </a:rPr>
              <a:t>2018.10.23 09</a:t>
            </a:r>
            <a:r>
              <a:rPr kumimoji="1" lang="en-US" altLang="ja-JP" sz="1600" b="1" kern="0" dirty="0" smtClean="0">
                <a:latin typeface="+mj-lt"/>
                <a:ea typeface="Meiryo UI" panose="020B0604030504040204" pitchFamily="50" charset="-128"/>
              </a:rPr>
              <a:t>:00</a:t>
            </a:r>
          </a:p>
        </p:txBody>
      </p:sp>
      <p:sp>
        <p:nvSpPr>
          <p:cNvPr id="32" name="Freeform 2750"/>
          <p:cNvSpPr>
            <a:spLocks noEditPoints="1"/>
          </p:cNvSpPr>
          <p:nvPr/>
        </p:nvSpPr>
        <p:spPr bwMode="auto">
          <a:xfrm>
            <a:off x="2083167" y="320465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latin typeface="+mj-lt"/>
            </a:endParaRPr>
          </a:p>
        </p:txBody>
      </p:sp>
      <p:sp>
        <p:nvSpPr>
          <p:cNvPr id="33" name="テキスト ボックス 32"/>
          <p:cNvSpPr txBox="1"/>
          <p:nvPr/>
        </p:nvSpPr>
        <p:spPr>
          <a:xfrm>
            <a:off x="2486443" y="3398142"/>
            <a:ext cx="824265" cy="307777"/>
          </a:xfrm>
          <a:prstGeom prst="rect">
            <a:avLst/>
          </a:prstGeom>
          <a:noFill/>
        </p:spPr>
        <p:txBody>
          <a:bodyPr wrap="none" rtlCol="0">
            <a:spAutoFit/>
          </a:bodyPr>
          <a:lstStyle/>
          <a:p>
            <a:pPr algn="l"/>
            <a:r>
              <a:rPr lang="en-US" altLang="ja-JP" kern="0" dirty="0">
                <a:latin typeface="Fujitsu Sans" panose="020B0404060202020204" pitchFamily="34" charset="0"/>
                <a:ea typeface="Meiryo UI" panose="020B0604030504040204" pitchFamily="50" charset="-128"/>
              </a:rPr>
              <a:t>That’s it!</a:t>
            </a:r>
            <a:endParaRPr lang="ja-JP" altLang="en-US" kern="0" dirty="0">
              <a:latin typeface="Fujitsu Sans" panose="020B0404060202020204" pitchFamily="34" charset="0"/>
              <a:ea typeface="Meiryo UI" panose="020B0604030504040204" pitchFamily="50" charset="-128"/>
            </a:endParaRPr>
          </a:p>
        </p:txBody>
      </p:sp>
      <p:sp>
        <p:nvSpPr>
          <p:cNvPr id="34" name="正方形/長方形 33"/>
          <p:cNvSpPr/>
          <p:nvPr/>
        </p:nvSpPr>
        <p:spPr bwMode="gray">
          <a:xfrm>
            <a:off x="2047226" y="3853831"/>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mj-lt"/>
                <a:ea typeface="Meiryo UI" panose="020B0604030504040204" pitchFamily="50" charset="-128"/>
              </a:rPr>
              <a:t>      John</a:t>
            </a:r>
            <a:r>
              <a:rPr lang="ja-JP" altLang="en-US" sz="1600" b="1" kern="0" dirty="0" smtClean="0">
                <a:latin typeface="+mj-lt"/>
                <a:ea typeface="Meiryo UI" panose="020B0604030504040204" pitchFamily="50" charset="-128"/>
              </a:rPr>
              <a:t>      </a:t>
            </a:r>
            <a:r>
              <a:rPr lang="en-US" altLang="ja-JP" sz="1600" b="1" kern="0" dirty="0" smtClean="0">
                <a:latin typeface="+mj-lt"/>
                <a:ea typeface="Meiryo UI" panose="020B0604030504040204" pitchFamily="50" charset="-128"/>
              </a:rPr>
              <a:t>2018.10.23 </a:t>
            </a:r>
            <a:r>
              <a:rPr kumimoji="1" lang="en-US" altLang="ja-JP" sz="1600" b="1" kern="0" dirty="0" smtClean="0">
                <a:latin typeface="+mj-lt"/>
                <a:ea typeface="Meiryo UI" panose="020B0604030504040204" pitchFamily="50" charset="-128"/>
              </a:rPr>
              <a:t>10:00</a:t>
            </a:r>
          </a:p>
        </p:txBody>
      </p:sp>
      <p:sp>
        <p:nvSpPr>
          <p:cNvPr id="35" name="Freeform 2750"/>
          <p:cNvSpPr>
            <a:spLocks noEditPoints="1"/>
          </p:cNvSpPr>
          <p:nvPr/>
        </p:nvSpPr>
        <p:spPr bwMode="auto">
          <a:xfrm>
            <a:off x="2086971" y="3913273"/>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latin typeface="+mj-lt"/>
            </a:endParaRPr>
          </a:p>
        </p:txBody>
      </p:sp>
      <p:sp>
        <p:nvSpPr>
          <p:cNvPr id="36" name="テキスト ボックス 35"/>
          <p:cNvSpPr txBox="1"/>
          <p:nvPr/>
        </p:nvSpPr>
        <p:spPr>
          <a:xfrm>
            <a:off x="2486443" y="4106763"/>
            <a:ext cx="1880643" cy="307777"/>
          </a:xfrm>
          <a:prstGeom prst="rect">
            <a:avLst/>
          </a:prstGeom>
          <a:noFill/>
        </p:spPr>
        <p:txBody>
          <a:bodyPr wrap="none" rtlCol="0">
            <a:spAutoFit/>
          </a:bodyPr>
          <a:lstStyle/>
          <a:p>
            <a:pPr algn="l"/>
            <a:r>
              <a:rPr lang="en-US" altLang="ja-JP" kern="0" dirty="0">
                <a:solidFill>
                  <a:schemeClr val="tx1"/>
                </a:solidFill>
                <a:latin typeface="Fujitsu Sans" panose="020B0404060202020204" pitchFamily="34" charset="0"/>
                <a:ea typeface="Meiryo UI" panose="020B0604030504040204" pitchFamily="50" charset="-128"/>
              </a:rPr>
              <a:t>I see. Well, it’s C then!!</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Afterwards, in </a:t>
            </a:r>
            <a:r>
              <a:rPr lang="en-US" altLang="ja-JP" sz="2400" dirty="0">
                <a:latin typeface="Fujitsu Sans" panose="020B0404060202020204" pitchFamily="34" charset="0"/>
                <a:ea typeface="Meiryo UI" panose="020B0604030504040204" pitchFamily="50" charset="-128"/>
              </a:rPr>
              <a:t>the </a:t>
            </a:r>
            <a:r>
              <a:rPr lang="en-US" altLang="ja-JP" sz="2400" dirty="0" err="1" smtClean="0">
                <a:latin typeface="Fujitsu Sans" panose="020B0404060202020204" pitchFamily="34" charset="0"/>
                <a:ea typeface="Meiryo UI" panose="020B0604030504040204" pitchFamily="50" charset="-128"/>
              </a:rPr>
              <a:t>team_dev_a</a:t>
            </a:r>
            <a:r>
              <a:rPr lang="ja-JP" altLang="en-US" sz="2400" dirty="0" smtClean="0">
                <a:latin typeface="Fujitsu Sans" panose="020B0404060202020204" pitchFamily="34" charset="0"/>
                <a:ea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rPr>
              <a:t>Channel…</a:t>
            </a:r>
            <a:endParaRPr lang="ja-JP" altLang="en-US" sz="2400" dirty="0">
              <a:latin typeface="Fujitsu Sans" panose="020B0404060202020204" pitchFamily="34" charset="0"/>
              <a:ea typeface="Meiryo UI" panose="020B0604030504040204" pitchFamily="50" charset="-128"/>
            </a:endParaRPr>
          </a:p>
        </p:txBody>
      </p:sp>
      <p:sp>
        <p:nvSpPr>
          <p:cNvPr id="38" name="正方形/長方形 37"/>
          <p:cNvSpPr/>
          <p:nvPr/>
        </p:nvSpPr>
        <p:spPr bwMode="gray">
          <a:xfrm>
            <a:off x="195352" y="5252754"/>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mj-lt"/>
                <a:ea typeface="Meiryo UI" panose="020B0604030504040204" pitchFamily="50" charset="-128"/>
              </a:rPr>
              <a:t>time_eric</a:t>
            </a:r>
            <a:endParaRPr lang="ja-JP" altLang="en-US" sz="2000" b="1" dirty="0" err="1">
              <a:solidFill>
                <a:schemeClr val="bg1"/>
              </a:solidFill>
              <a:latin typeface="+mj-lt"/>
              <a:ea typeface="Meiryo UI" panose="020B0604030504040204" pitchFamily="50" charset="-128"/>
            </a:endParaRPr>
          </a:p>
        </p:txBody>
      </p:sp>
      <p:sp>
        <p:nvSpPr>
          <p:cNvPr id="39" name="正方形/長方形 38"/>
          <p:cNvSpPr/>
          <p:nvPr/>
        </p:nvSpPr>
        <p:spPr bwMode="gray">
          <a:xfrm>
            <a:off x="214396" y="584240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mj-lt"/>
                <a:ea typeface="Meiryo UI" panose="020B0604030504040204" pitchFamily="50" charset="-128"/>
              </a:rPr>
              <a:t>time_jeff</a:t>
            </a:r>
            <a:endParaRPr lang="ja-JP" altLang="en-US" sz="2000" b="1" dirty="0" err="1">
              <a:solidFill>
                <a:schemeClr val="bg1"/>
              </a:solidFill>
              <a:latin typeface="+mj-lt"/>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is it done in Chat Tool?</a:t>
            </a:r>
            <a:endParaRPr kumimoji="1" lang="ja-JP" altLang="en-US" sz="3200" b="1" kern="0" dirty="0">
              <a:solidFill>
                <a:schemeClr val="bg1"/>
              </a:solidFill>
              <a:latin typeface="+mj-lt"/>
              <a:ea typeface="Meiryo UI" panose="020B0604030504040204" pitchFamily="50" charset="-128"/>
            </a:endParaRPr>
          </a:p>
        </p:txBody>
      </p:sp>
      <p:sp>
        <p:nvSpPr>
          <p:cNvPr id="42" name="Freeform 2750"/>
          <p:cNvSpPr>
            <a:spLocks noEditPoints="1"/>
          </p:cNvSpPr>
          <p:nvPr/>
        </p:nvSpPr>
        <p:spPr bwMode="auto">
          <a:xfrm>
            <a:off x="2083166" y="5580646"/>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latin typeface="+mj-lt"/>
            </a:endParaRPr>
          </a:p>
        </p:txBody>
      </p:sp>
      <p:sp>
        <p:nvSpPr>
          <p:cNvPr id="43" name="テキスト ボックス 42"/>
          <p:cNvSpPr txBox="1"/>
          <p:nvPr/>
        </p:nvSpPr>
        <p:spPr>
          <a:xfrm>
            <a:off x="2486442" y="5774136"/>
            <a:ext cx="2996333" cy="307777"/>
          </a:xfrm>
          <a:prstGeom prst="rect">
            <a:avLst/>
          </a:prstGeom>
          <a:solidFill>
            <a:srgbClr val="F6E6E8"/>
          </a:solidFill>
        </p:spPr>
        <p:txBody>
          <a:bodyPr wrap="none" rtlCol="0">
            <a:spAutoFit/>
          </a:bodyPr>
          <a:lstStyle/>
          <a:p>
            <a:pPr algn="l"/>
            <a:r>
              <a:rPr lang="en-US" altLang="ja-JP" kern="0" dirty="0" smtClean="0">
                <a:latin typeface="+mj-lt"/>
                <a:ea typeface="Meiryo UI" panose="020B0604030504040204" pitchFamily="50" charset="-128"/>
              </a:rPr>
              <a:t>Alright! Will do the same! FYA</a:t>
            </a:r>
            <a:r>
              <a:rPr lang="ja-JP" altLang="en-US" kern="0" dirty="0" smtClean="0">
                <a:latin typeface="+mj-lt"/>
                <a:ea typeface="Meiryo UI" panose="020B0604030504040204" pitchFamily="50" charset="-128"/>
              </a:rPr>
              <a:t> </a:t>
            </a:r>
            <a:r>
              <a:rPr lang="en-US" altLang="ja-JP" kern="0" dirty="0" smtClean="0">
                <a:latin typeface="+mj-lt"/>
                <a:ea typeface="Meiryo UI" panose="020B0604030504040204" pitchFamily="50" charset="-128"/>
              </a:rPr>
              <a:t>@tony!</a:t>
            </a:r>
            <a:endParaRPr lang="ja-JP" altLang="en-US" kern="0" dirty="0">
              <a:latin typeface="+mj-lt"/>
              <a:ea typeface="Meiryo UI" panose="020B0604030504040204" pitchFamily="50" charset="-128"/>
            </a:endParaRPr>
          </a:p>
        </p:txBody>
      </p:sp>
      <p:sp>
        <p:nvSpPr>
          <p:cNvPr id="45" name="Freeform 2750"/>
          <p:cNvSpPr>
            <a:spLocks noEditPoints="1"/>
          </p:cNvSpPr>
          <p:nvPr/>
        </p:nvSpPr>
        <p:spPr bwMode="auto">
          <a:xfrm>
            <a:off x="2083165" y="4615757"/>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latin typeface="+mj-lt"/>
            </a:endParaRPr>
          </a:p>
        </p:txBody>
      </p:sp>
      <p:sp>
        <p:nvSpPr>
          <p:cNvPr id="46" name="Freeform 2750"/>
          <p:cNvSpPr>
            <a:spLocks noEditPoints="1"/>
          </p:cNvSpPr>
          <p:nvPr/>
        </p:nvSpPr>
        <p:spPr bwMode="auto">
          <a:xfrm>
            <a:off x="2083165" y="5560463"/>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latin typeface="+mj-lt"/>
            </a:endParaRPr>
          </a:p>
        </p:txBody>
      </p:sp>
      <p:sp>
        <p:nvSpPr>
          <p:cNvPr id="14" name="スライド番号プレースホルダー 13"/>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20</a:t>
            </a:fld>
            <a:endParaRPr lang="en-US" altLang="ja-JP" dirty="0">
              <a:latin typeface="+mj-lt"/>
            </a:endParaRPr>
          </a:p>
        </p:txBody>
      </p:sp>
    </p:spTree>
    <p:extLst>
      <p:ext uri="{BB962C8B-B14F-4D97-AF65-F5344CB8AC3E}">
        <p14:creationId xmlns:p14="http://schemas.microsoft.com/office/powerpoint/2010/main" val="37765630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bwMode="gray">
          <a:xfrm>
            <a:off x="197336" y="2298760"/>
            <a:ext cx="5628442" cy="3215775"/>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2400" dirty="0" smtClean="0">
                <a:solidFill>
                  <a:schemeClr val="accent4">
                    <a:lumMod val="50000"/>
                  </a:schemeClr>
                </a:solidFill>
                <a:latin typeface="Fujitsu Sans" panose="020B0404060202020204" pitchFamily="34" charset="0"/>
                <a:ea typeface="Meiryo UI" panose="020B0604030504040204" pitchFamily="50" charset="-128"/>
              </a:rPr>
              <a:t>Meeting</a:t>
            </a:r>
            <a:r>
              <a:rPr lang="ja-JP" altLang="en-US" sz="2400" dirty="0" smtClean="0">
                <a:solidFill>
                  <a:schemeClr val="accent4">
                    <a:lumMod val="50000"/>
                  </a:schemeClr>
                </a:solidFill>
                <a:latin typeface="Fujitsu Sans" panose="020B0404060202020204" pitchFamily="34" charset="0"/>
                <a:ea typeface="Meiryo UI" panose="020B0604030504040204" pitchFamily="50" charset="-128"/>
              </a:rPr>
              <a:t> </a:t>
            </a:r>
            <a:r>
              <a:rPr lang="en-US" altLang="ja-JP" sz="2400" dirty="0" smtClean="0">
                <a:solidFill>
                  <a:schemeClr val="accent4">
                    <a:lumMod val="50000"/>
                  </a:schemeClr>
                </a:solidFill>
                <a:latin typeface="Fujitsu Sans" panose="020B0404060202020204" pitchFamily="34" charset="0"/>
                <a:ea typeface="Meiryo UI" panose="020B0604030504040204" pitchFamily="50" charset="-128"/>
              </a:rPr>
              <a:t>Room</a:t>
            </a:r>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4" name="円/楕円 3"/>
          <p:cNvSpPr/>
          <p:nvPr/>
        </p:nvSpPr>
        <p:spPr bwMode="gray">
          <a:xfrm>
            <a:off x="1566683" y="4230938"/>
            <a:ext cx="2564992" cy="1169239"/>
          </a:xfrm>
          <a:prstGeom prst="ellipse">
            <a:avLst/>
          </a:prstGeom>
          <a:solidFill>
            <a:schemeClr val="accent3">
              <a:lumMod val="40000"/>
              <a:lumOff val="6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sz="2800" dirty="0"/>
              <a:t>Story 2: Open Communication (Information Sharing)</a:t>
            </a:r>
            <a:endParaRPr kumimoji="1"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In the meeting of executives…</a:t>
            </a:r>
            <a:endParaRPr lang="ja-JP" altLang="en-US" sz="240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about in previous practice?</a:t>
            </a:r>
            <a:endParaRPr lang="ja-JP" altLang="en-US" sz="3200" b="1" kern="0" dirty="0">
              <a:solidFill>
                <a:schemeClr val="bg1"/>
              </a:solidFill>
              <a:latin typeface="+mj-lt"/>
              <a:ea typeface="Meiryo UI" panose="020B0604030504040204" pitchFamily="50" charset="-128"/>
            </a:endParaRPr>
          </a:p>
        </p:txBody>
      </p:sp>
      <p:sp>
        <p:nvSpPr>
          <p:cNvPr id="41" name="Freeform 2883"/>
          <p:cNvSpPr>
            <a:spLocks noEditPoints="1"/>
          </p:cNvSpPr>
          <p:nvPr/>
        </p:nvSpPr>
        <p:spPr bwMode="auto">
          <a:xfrm>
            <a:off x="864720" y="3431481"/>
            <a:ext cx="511175" cy="511175"/>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88 w 160"/>
              <a:gd name="T19" fmla="*/ 72 h 160"/>
              <a:gd name="T20" fmla="*/ 72 w 160"/>
              <a:gd name="T21" fmla="*/ 72 h 160"/>
              <a:gd name="T22" fmla="*/ 72 w 160"/>
              <a:gd name="T23" fmla="*/ 24 h 160"/>
              <a:gd name="T24" fmla="*/ 88 w 160"/>
              <a:gd name="T25" fmla="*/ 24 h 160"/>
              <a:gd name="T26" fmla="*/ 88 w 160"/>
              <a:gd name="T27" fmla="*/ 72 h 160"/>
              <a:gd name="T28" fmla="*/ 88 w 160"/>
              <a:gd name="T29" fmla="*/ 104 h 160"/>
              <a:gd name="T30" fmla="*/ 72 w 160"/>
              <a:gd name="T31" fmla="*/ 104 h 160"/>
              <a:gd name="T32" fmla="*/ 72 w 160"/>
              <a:gd name="T33" fmla="*/ 88 h 160"/>
              <a:gd name="T34" fmla="*/ 88 w 160"/>
              <a:gd name="T35" fmla="*/ 88 h 160"/>
              <a:gd name="T36" fmla="*/ 88 w 160"/>
              <a:gd name="T37" fmla="*/ 10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88" y="72"/>
                </a:moveTo>
                <a:cubicBezTo>
                  <a:pt x="72" y="72"/>
                  <a:pt x="72" y="72"/>
                  <a:pt x="72" y="72"/>
                </a:cubicBezTo>
                <a:cubicBezTo>
                  <a:pt x="72" y="24"/>
                  <a:pt x="72" y="24"/>
                  <a:pt x="72" y="24"/>
                </a:cubicBezTo>
                <a:cubicBezTo>
                  <a:pt x="88" y="24"/>
                  <a:pt x="88" y="24"/>
                  <a:pt x="88" y="24"/>
                </a:cubicBezTo>
                <a:lnTo>
                  <a:pt x="88" y="72"/>
                </a:lnTo>
                <a:close/>
                <a:moveTo>
                  <a:pt x="88" y="104"/>
                </a:moveTo>
                <a:cubicBezTo>
                  <a:pt x="72" y="104"/>
                  <a:pt x="72" y="104"/>
                  <a:pt x="72" y="104"/>
                </a:cubicBezTo>
                <a:cubicBezTo>
                  <a:pt x="72" y="88"/>
                  <a:pt x="72" y="88"/>
                  <a:pt x="72" y="88"/>
                </a:cubicBezTo>
                <a:cubicBezTo>
                  <a:pt x="88" y="88"/>
                  <a:pt x="88" y="88"/>
                  <a:pt x="88" y="88"/>
                </a:cubicBezTo>
                <a:lnTo>
                  <a:pt x="88" y="10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2" name="Freeform 1918"/>
          <p:cNvSpPr>
            <a:spLocks noEditPoints="1"/>
          </p:cNvSpPr>
          <p:nvPr/>
        </p:nvSpPr>
        <p:spPr bwMode="auto">
          <a:xfrm>
            <a:off x="3706610" y="2714462"/>
            <a:ext cx="511175" cy="511175"/>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56 w 160"/>
              <a:gd name="T19" fmla="*/ 72 h 160"/>
              <a:gd name="T20" fmla="*/ 40 w 160"/>
              <a:gd name="T21" fmla="*/ 72 h 160"/>
              <a:gd name="T22" fmla="*/ 40 w 160"/>
              <a:gd name="T23" fmla="*/ 56 h 160"/>
              <a:gd name="T24" fmla="*/ 56 w 160"/>
              <a:gd name="T25" fmla="*/ 56 h 160"/>
              <a:gd name="T26" fmla="*/ 56 w 160"/>
              <a:gd name="T27" fmla="*/ 72 h 160"/>
              <a:gd name="T28" fmla="*/ 88 w 160"/>
              <a:gd name="T29" fmla="*/ 72 h 160"/>
              <a:gd name="T30" fmla="*/ 72 w 160"/>
              <a:gd name="T31" fmla="*/ 72 h 160"/>
              <a:gd name="T32" fmla="*/ 72 w 160"/>
              <a:gd name="T33" fmla="*/ 56 h 160"/>
              <a:gd name="T34" fmla="*/ 88 w 160"/>
              <a:gd name="T35" fmla="*/ 56 h 160"/>
              <a:gd name="T36" fmla="*/ 88 w 160"/>
              <a:gd name="T37" fmla="*/ 72 h 160"/>
              <a:gd name="T38" fmla="*/ 120 w 160"/>
              <a:gd name="T39" fmla="*/ 72 h 160"/>
              <a:gd name="T40" fmla="*/ 104 w 160"/>
              <a:gd name="T41" fmla="*/ 72 h 160"/>
              <a:gd name="T42" fmla="*/ 104 w 160"/>
              <a:gd name="T43" fmla="*/ 56 h 160"/>
              <a:gd name="T44" fmla="*/ 120 w 160"/>
              <a:gd name="T45" fmla="*/ 56 h 160"/>
              <a:gd name="T46" fmla="*/ 120 w 160"/>
              <a:gd name="T47" fmla="*/ 7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56" y="72"/>
                </a:moveTo>
                <a:cubicBezTo>
                  <a:pt x="40" y="72"/>
                  <a:pt x="40" y="72"/>
                  <a:pt x="40" y="72"/>
                </a:cubicBezTo>
                <a:cubicBezTo>
                  <a:pt x="40" y="56"/>
                  <a:pt x="40" y="56"/>
                  <a:pt x="40" y="56"/>
                </a:cubicBezTo>
                <a:cubicBezTo>
                  <a:pt x="56" y="56"/>
                  <a:pt x="56" y="56"/>
                  <a:pt x="56" y="56"/>
                </a:cubicBezTo>
                <a:lnTo>
                  <a:pt x="56" y="72"/>
                </a:lnTo>
                <a:close/>
                <a:moveTo>
                  <a:pt x="88" y="72"/>
                </a:moveTo>
                <a:cubicBezTo>
                  <a:pt x="72" y="72"/>
                  <a:pt x="72" y="72"/>
                  <a:pt x="72" y="72"/>
                </a:cubicBezTo>
                <a:cubicBezTo>
                  <a:pt x="72" y="56"/>
                  <a:pt x="72" y="56"/>
                  <a:pt x="72" y="56"/>
                </a:cubicBezTo>
                <a:cubicBezTo>
                  <a:pt x="88" y="56"/>
                  <a:pt x="88" y="56"/>
                  <a:pt x="88" y="56"/>
                </a:cubicBezTo>
                <a:lnTo>
                  <a:pt x="88" y="72"/>
                </a:lnTo>
                <a:close/>
                <a:moveTo>
                  <a:pt x="120" y="72"/>
                </a:moveTo>
                <a:cubicBezTo>
                  <a:pt x="104" y="72"/>
                  <a:pt x="104" y="72"/>
                  <a:pt x="104" y="72"/>
                </a:cubicBezTo>
                <a:cubicBezTo>
                  <a:pt x="104" y="56"/>
                  <a:pt x="104" y="56"/>
                  <a:pt x="104" y="56"/>
                </a:cubicBezTo>
                <a:cubicBezTo>
                  <a:pt x="120" y="56"/>
                  <a:pt x="120" y="56"/>
                  <a:pt x="120" y="56"/>
                </a:cubicBezTo>
                <a:lnTo>
                  <a:pt x="120" y="7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3" name="Freeform 159"/>
          <p:cNvSpPr>
            <a:spLocks noEditPoints="1"/>
          </p:cNvSpPr>
          <p:nvPr/>
        </p:nvSpPr>
        <p:spPr bwMode="auto">
          <a:xfrm>
            <a:off x="2282002" y="4324193"/>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6" name="Freeform 2750"/>
          <p:cNvSpPr>
            <a:spLocks noEditPoints="1"/>
          </p:cNvSpPr>
          <p:nvPr/>
        </p:nvSpPr>
        <p:spPr bwMode="auto">
          <a:xfrm>
            <a:off x="2911188" y="3059554"/>
            <a:ext cx="764709"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7" name="テキスト ボックス 46"/>
          <p:cNvSpPr txBox="1"/>
          <p:nvPr/>
        </p:nvSpPr>
        <p:spPr>
          <a:xfrm>
            <a:off x="2943816" y="3616849"/>
            <a:ext cx="1196161" cy="707886"/>
          </a:xfrm>
          <a:prstGeom prst="rect">
            <a:avLst/>
          </a:prstGeom>
          <a:noFill/>
        </p:spPr>
        <p:txBody>
          <a:bodyPr wrap="none" rtlCol="0">
            <a:spAutoFit/>
          </a:bodyPr>
          <a:lstStyle/>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Dev</a:t>
            </a:r>
            <a:r>
              <a:rPr kumimoji="1" lang="ja-JP" altLang="en-US" sz="2000" dirty="0" smtClean="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B</a:t>
            </a:r>
          </a:p>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Manager</a:t>
            </a:r>
            <a:endParaRPr kumimoji="1" lang="ja-JP" altLang="en-US" sz="20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9" name="Freeform 2750"/>
          <p:cNvSpPr>
            <a:spLocks noEditPoints="1"/>
          </p:cNvSpPr>
          <p:nvPr/>
        </p:nvSpPr>
        <p:spPr bwMode="auto">
          <a:xfrm>
            <a:off x="496253" y="3998209"/>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0" name="テキスト ボックス 49"/>
          <p:cNvSpPr txBox="1"/>
          <p:nvPr/>
        </p:nvSpPr>
        <p:spPr>
          <a:xfrm>
            <a:off x="496253" y="4679861"/>
            <a:ext cx="1196161" cy="707886"/>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Dev</a:t>
            </a:r>
            <a:r>
              <a:rPr lang="ja-JP" altLang="en-US" sz="20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A</a:t>
            </a:r>
          </a:p>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Manager</a:t>
            </a:r>
            <a:endParaRPr lang="en-US" altLang="ja-JP" sz="20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2" name="Freeform 2750"/>
          <p:cNvSpPr>
            <a:spLocks noEditPoints="1"/>
          </p:cNvSpPr>
          <p:nvPr/>
        </p:nvSpPr>
        <p:spPr bwMode="auto">
          <a:xfrm>
            <a:off x="4481272" y="4010904"/>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3" name="テキスト ボックス 52"/>
          <p:cNvSpPr txBox="1"/>
          <p:nvPr/>
        </p:nvSpPr>
        <p:spPr>
          <a:xfrm>
            <a:off x="4414176" y="4670447"/>
            <a:ext cx="1196161" cy="707886"/>
          </a:xfrm>
          <a:prstGeom prst="rect">
            <a:avLst/>
          </a:prstGeom>
          <a:noFill/>
        </p:spPr>
        <p:txBody>
          <a:bodyPr wrap="none" rtlCol="0">
            <a:spAutoFit/>
          </a:bodyPr>
          <a:lstStyle/>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Ops</a:t>
            </a:r>
            <a:b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Manager</a:t>
            </a:r>
            <a:endParaRPr kumimoji="1" lang="ja-JP" altLang="en-US" sz="20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4" name="Freeform 159"/>
          <p:cNvSpPr>
            <a:spLocks noEditPoints="1"/>
          </p:cNvSpPr>
          <p:nvPr/>
        </p:nvSpPr>
        <p:spPr bwMode="auto">
          <a:xfrm>
            <a:off x="1801956" y="4653638"/>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5" name="Freeform 159"/>
          <p:cNvSpPr>
            <a:spLocks noEditPoints="1"/>
          </p:cNvSpPr>
          <p:nvPr/>
        </p:nvSpPr>
        <p:spPr bwMode="auto">
          <a:xfrm>
            <a:off x="3579610" y="4663052"/>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6" name="Freeform 2439"/>
          <p:cNvSpPr>
            <a:spLocks noEditPoints="1"/>
          </p:cNvSpPr>
          <p:nvPr/>
        </p:nvSpPr>
        <p:spPr bwMode="auto">
          <a:xfrm>
            <a:off x="4831598" y="3397669"/>
            <a:ext cx="511175" cy="511175"/>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48 w 160"/>
              <a:gd name="T19" fmla="*/ 96 h 160"/>
              <a:gd name="T20" fmla="*/ 32 w 160"/>
              <a:gd name="T21" fmla="*/ 96 h 160"/>
              <a:gd name="T22" fmla="*/ 32 w 160"/>
              <a:gd name="T23" fmla="*/ 80 h 160"/>
              <a:gd name="T24" fmla="*/ 48 w 160"/>
              <a:gd name="T25" fmla="*/ 80 h 160"/>
              <a:gd name="T26" fmla="*/ 48 w 160"/>
              <a:gd name="T27" fmla="*/ 96 h 160"/>
              <a:gd name="T28" fmla="*/ 48 w 160"/>
              <a:gd name="T29" fmla="*/ 72 h 160"/>
              <a:gd name="T30" fmla="*/ 32 w 160"/>
              <a:gd name="T31" fmla="*/ 72 h 160"/>
              <a:gd name="T32" fmla="*/ 32 w 160"/>
              <a:gd name="T33" fmla="*/ 56 h 160"/>
              <a:gd name="T34" fmla="*/ 48 w 160"/>
              <a:gd name="T35" fmla="*/ 56 h 160"/>
              <a:gd name="T36" fmla="*/ 48 w 160"/>
              <a:gd name="T37" fmla="*/ 72 h 160"/>
              <a:gd name="T38" fmla="*/ 48 w 160"/>
              <a:gd name="T39" fmla="*/ 48 h 160"/>
              <a:gd name="T40" fmla="*/ 32 w 160"/>
              <a:gd name="T41" fmla="*/ 48 h 160"/>
              <a:gd name="T42" fmla="*/ 32 w 160"/>
              <a:gd name="T43" fmla="*/ 32 h 160"/>
              <a:gd name="T44" fmla="*/ 48 w 160"/>
              <a:gd name="T45" fmla="*/ 32 h 160"/>
              <a:gd name="T46" fmla="*/ 48 w 160"/>
              <a:gd name="T47" fmla="*/ 48 h 160"/>
              <a:gd name="T48" fmla="*/ 104 w 160"/>
              <a:gd name="T49" fmla="*/ 96 h 160"/>
              <a:gd name="T50" fmla="*/ 64 w 160"/>
              <a:gd name="T51" fmla="*/ 96 h 160"/>
              <a:gd name="T52" fmla="*/ 64 w 160"/>
              <a:gd name="T53" fmla="*/ 80 h 160"/>
              <a:gd name="T54" fmla="*/ 104 w 160"/>
              <a:gd name="T55" fmla="*/ 80 h 160"/>
              <a:gd name="T56" fmla="*/ 104 w 160"/>
              <a:gd name="T57" fmla="*/ 96 h 160"/>
              <a:gd name="T58" fmla="*/ 128 w 160"/>
              <a:gd name="T59" fmla="*/ 72 h 160"/>
              <a:gd name="T60" fmla="*/ 64 w 160"/>
              <a:gd name="T61" fmla="*/ 72 h 160"/>
              <a:gd name="T62" fmla="*/ 64 w 160"/>
              <a:gd name="T63" fmla="*/ 56 h 160"/>
              <a:gd name="T64" fmla="*/ 128 w 160"/>
              <a:gd name="T65" fmla="*/ 56 h 160"/>
              <a:gd name="T66" fmla="*/ 128 w 160"/>
              <a:gd name="T67" fmla="*/ 72 h 160"/>
              <a:gd name="T68" fmla="*/ 128 w 160"/>
              <a:gd name="T69" fmla="*/ 48 h 160"/>
              <a:gd name="T70" fmla="*/ 64 w 160"/>
              <a:gd name="T71" fmla="*/ 48 h 160"/>
              <a:gd name="T72" fmla="*/ 64 w 160"/>
              <a:gd name="T73" fmla="*/ 32 h 160"/>
              <a:gd name="T74" fmla="*/ 128 w 160"/>
              <a:gd name="T75" fmla="*/ 32 h 160"/>
              <a:gd name="T76" fmla="*/ 128 w 160"/>
              <a:gd name="T77" fmla="*/ 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48" y="96"/>
                </a:moveTo>
                <a:cubicBezTo>
                  <a:pt x="32" y="96"/>
                  <a:pt x="32" y="96"/>
                  <a:pt x="32" y="96"/>
                </a:cubicBezTo>
                <a:cubicBezTo>
                  <a:pt x="32" y="80"/>
                  <a:pt x="32" y="80"/>
                  <a:pt x="32" y="80"/>
                </a:cubicBezTo>
                <a:cubicBezTo>
                  <a:pt x="48" y="80"/>
                  <a:pt x="48" y="80"/>
                  <a:pt x="48" y="80"/>
                </a:cubicBezTo>
                <a:lnTo>
                  <a:pt x="48" y="96"/>
                </a:lnTo>
                <a:close/>
                <a:moveTo>
                  <a:pt x="48" y="72"/>
                </a:moveTo>
                <a:cubicBezTo>
                  <a:pt x="32" y="72"/>
                  <a:pt x="32" y="72"/>
                  <a:pt x="32" y="72"/>
                </a:cubicBezTo>
                <a:cubicBezTo>
                  <a:pt x="32" y="56"/>
                  <a:pt x="32" y="56"/>
                  <a:pt x="32" y="56"/>
                </a:cubicBezTo>
                <a:cubicBezTo>
                  <a:pt x="48" y="56"/>
                  <a:pt x="48" y="56"/>
                  <a:pt x="48" y="56"/>
                </a:cubicBezTo>
                <a:lnTo>
                  <a:pt x="48" y="72"/>
                </a:lnTo>
                <a:close/>
                <a:moveTo>
                  <a:pt x="48" y="48"/>
                </a:moveTo>
                <a:cubicBezTo>
                  <a:pt x="32" y="48"/>
                  <a:pt x="32" y="48"/>
                  <a:pt x="32" y="48"/>
                </a:cubicBezTo>
                <a:cubicBezTo>
                  <a:pt x="32" y="32"/>
                  <a:pt x="32" y="32"/>
                  <a:pt x="32" y="32"/>
                </a:cubicBezTo>
                <a:cubicBezTo>
                  <a:pt x="48" y="32"/>
                  <a:pt x="48" y="32"/>
                  <a:pt x="48" y="32"/>
                </a:cubicBezTo>
                <a:lnTo>
                  <a:pt x="48" y="48"/>
                </a:lnTo>
                <a:close/>
                <a:moveTo>
                  <a:pt x="104" y="96"/>
                </a:moveTo>
                <a:cubicBezTo>
                  <a:pt x="64" y="96"/>
                  <a:pt x="64" y="96"/>
                  <a:pt x="64" y="96"/>
                </a:cubicBezTo>
                <a:cubicBezTo>
                  <a:pt x="64" y="80"/>
                  <a:pt x="64" y="80"/>
                  <a:pt x="64" y="80"/>
                </a:cubicBezTo>
                <a:cubicBezTo>
                  <a:pt x="104" y="80"/>
                  <a:pt x="104" y="80"/>
                  <a:pt x="104" y="80"/>
                </a:cubicBezTo>
                <a:lnTo>
                  <a:pt x="104" y="96"/>
                </a:lnTo>
                <a:close/>
                <a:moveTo>
                  <a:pt x="128" y="72"/>
                </a:moveTo>
                <a:cubicBezTo>
                  <a:pt x="64" y="72"/>
                  <a:pt x="64" y="72"/>
                  <a:pt x="64" y="72"/>
                </a:cubicBezTo>
                <a:cubicBezTo>
                  <a:pt x="64" y="56"/>
                  <a:pt x="64" y="56"/>
                  <a:pt x="64" y="56"/>
                </a:cubicBezTo>
                <a:cubicBezTo>
                  <a:pt x="128" y="56"/>
                  <a:pt x="128" y="56"/>
                  <a:pt x="128" y="56"/>
                </a:cubicBezTo>
                <a:lnTo>
                  <a:pt x="128" y="72"/>
                </a:lnTo>
                <a:close/>
                <a:moveTo>
                  <a:pt x="128" y="48"/>
                </a:moveTo>
                <a:cubicBezTo>
                  <a:pt x="64" y="48"/>
                  <a:pt x="64" y="48"/>
                  <a:pt x="64" y="48"/>
                </a:cubicBezTo>
                <a:cubicBezTo>
                  <a:pt x="64" y="32"/>
                  <a:pt x="64" y="32"/>
                  <a:pt x="64" y="32"/>
                </a:cubicBezTo>
                <a:cubicBezTo>
                  <a:pt x="128" y="32"/>
                  <a:pt x="128" y="32"/>
                  <a:pt x="128" y="32"/>
                </a:cubicBezTo>
                <a:lnTo>
                  <a:pt x="128" y="4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7" name="Freeform 2009"/>
          <p:cNvSpPr>
            <a:spLocks noEditPoints="1"/>
          </p:cNvSpPr>
          <p:nvPr/>
        </p:nvSpPr>
        <p:spPr bwMode="auto">
          <a:xfrm>
            <a:off x="1194912" y="2640744"/>
            <a:ext cx="511175" cy="511175"/>
          </a:xfrm>
          <a:custGeom>
            <a:avLst/>
            <a:gdLst>
              <a:gd name="T0" fmla="*/ 160 w 160"/>
              <a:gd name="T1" fmla="*/ 16 h 160"/>
              <a:gd name="T2" fmla="*/ 144 w 160"/>
              <a:gd name="T3" fmla="*/ 0 h 160"/>
              <a:gd name="T4" fmla="*/ 16 w 160"/>
              <a:gd name="T5" fmla="*/ 0 h 160"/>
              <a:gd name="T6" fmla="*/ 0 w 160"/>
              <a:gd name="T7" fmla="*/ 16 h 160"/>
              <a:gd name="T8" fmla="*/ 0 w 160"/>
              <a:gd name="T9" fmla="*/ 112 h 160"/>
              <a:gd name="T10" fmla="*/ 16 w 160"/>
              <a:gd name="T11" fmla="*/ 128 h 160"/>
              <a:gd name="T12" fmla="*/ 128 w 160"/>
              <a:gd name="T13" fmla="*/ 128 h 160"/>
              <a:gd name="T14" fmla="*/ 160 w 160"/>
              <a:gd name="T15" fmla="*/ 160 h 160"/>
              <a:gd name="T16" fmla="*/ 160 w 160"/>
              <a:gd name="T17" fmla="*/ 16 h 160"/>
              <a:gd name="T18" fmla="*/ 128 w 160"/>
              <a:gd name="T19" fmla="*/ 96 h 160"/>
              <a:gd name="T20" fmla="*/ 32 w 160"/>
              <a:gd name="T21" fmla="*/ 96 h 160"/>
              <a:gd name="T22" fmla="*/ 32 w 160"/>
              <a:gd name="T23" fmla="*/ 80 h 160"/>
              <a:gd name="T24" fmla="*/ 128 w 160"/>
              <a:gd name="T25" fmla="*/ 80 h 160"/>
              <a:gd name="T26" fmla="*/ 128 w 160"/>
              <a:gd name="T27" fmla="*/ 96 h 160"/>
              <a:gd name="T28" fmla="*/ 128 w 160"/>
              <a:gd name="T29" fmla="*/ 72 h 160"/>
              <a:gd name="T30" fmla="*/ 32 w 160"/>
              <a:gd name="T31" fmla="*/ 72 h 160"/>
              <a:gd name="T32" fmla="*/ 32 w 160"/>
              <a:gd name="T33" fmla="*/ 56 h 160"/>
              <a:gd name="T34" fmla="*/ 128 w 160"/>
              <a:gd name="T35" fmla="*/ 56 h 160"/>
              <a:gd name="T36" fmla="*/ 128 w 160"/>
              <a:gd name="T37" fmla="*/ 72 h 160"/>
              <a:gd name="T38" fmla="*/ 128 w 160"/>
              <a:gd name="T39" fmla="*/ 48 h 160"/>
              <a:gd name="T40" fmla="*/ 32 w 160"/>
              <a:gd name="T41" fmla="*/ 48 h 160"/>
              <a:gd name="T42" fmla="*/ 32 w 160"/>
              <a:gd name="T43" fmla="*/ 32 h 160"/>
              <a:gd name="T44" fmla="*/ 128 w 160"/>
              <a:gd name="T45" fmla="*/ 32 h 160"/>
              <a:gd name="T46" fmla="*/ 128 w 160"/>
              <a:gd name="T47" fmla="*/ 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0">
                <a:moveTo>
                  <a:pt x="160" y="16"/>
                </a:moveTo>
                <a:cubicBezTo>
                  <a:pt x="160" y="7"/>
                  <a:pt x="153" y="0"/>
                  <a:pt x="144" y="0"/>
                </a:cubicBezTo>
                <a:cubicBezTo>
                  <a:pt x="16" y="0"/>
                  <a:pt x="16" y="0"/>
                  <a:pt x="16" y="0"/>
                </a:cubicBezTo>
                <a:cubicBezTo>
                  <a:pt x="7" y="0"/>
                  <a:pt x="0" y="7"/>
                  <a:pt x="0" y="16"/>
                </a:cubicBezTo>
                <a:cubicBezTo>
                  <a:pt x="0" y="112"/>
                  <a:pt x="0" y="112"/>
                  <a:pt x="0" y="112"/>
                </a:cubicBezTo>
                <a:cubicBezTo>
                  <a:pt x="0" y="121"/>
                  <a:pt x="7" y="128"/>
                  <a:pt x="16" y="128"/>
                </a:cubicBezTo>
                <a:cubicBezTo>
                  <a:pt x="128" y="128"/>
                  <a:pt x="128" y="128"/>
                  <a:pt x="128" y="128"/>
                </a:cubicBezTo>
                <a:cubicBezTo>
                  <a:pt x="160" y="160"/>
                  <a:pt x="160" y="160"/>
                  <a:pt x="160" y="160"/>
                </a:cubicBezTo>
                <a:lnTo>
                  <a:pt x="160" y="16"/>
                </a:lnTo>
                <a:close/>
                <a:moveTo>
                  <a:pt x="128" y="96"/>
                </a:moveTo>
                <a:cubicBezTo>
                  <a:pt x="32" y="96"/>
                  <a:pt x="32" y="96"/>
                  <a:pt x="32" y="96"/>
                </a:cubicBezTo>
                <a:cubicBezTo>
                  <a:pt x="32" y="80"/>
                  <a:pt x="32" y="80"/>
                  <a:pt x="32" y="80"/>
                </a:cubicBezTo>
                <a:cubicBezTo>
                  <a:pt x="128" y="80"/>
                  <a:pt x="128" y="80"/>
                  <a:pt x="128" y="80"/>
                </a:cubicBezTo>
                <a:lnTo>
                  <a:pt x="128" y="96"/>
                </a:lnTo>
                <a:close/>
                <a:moveTo>
                  <a:pt x="128" y="72"/>
                </a:moveTo>
                <a:cubicBezTo>
                  <a:pt x="32" y="72"/>
                  <a:pt x="32" y="72"/>
                  <a:pt x="32" y="72"/>
                </a:cubicBezTo>
                <a:cubicBezTo>
                  <a:pt x="32" y="56"/>
                  <a:pt x="32" y="56"/>
                  <a:pt x="32" y="56"/>
                </a:cubicBezTo>
                <a:cubicBezTo>
                  <a:pt x="128" y="56"/>
                  <a:pt x="128" y="56"/>
                  <a:pt x="128" y="56"/>
                </a:cubicBezTo>
                <a:lnTo>
                  <a:pt x="128" y="72"/>
                </a:lnTo>
                <a:close/>
                <a:moveTo>
                  <a:pt x="128" y="48"/>
                </a:moveTo>
                <a:cubicBezTo>
                  <a:pt x="32" y="48"/>
                  <a:pt x="32" y="48"/>
                  <a:pt x="32" y="48"/>
                </a:cubicBezTo>
                <a:cubicBezTo>
                  <a:pt x="32" y="32"/>
                  <a:pt x="32" y="32"/>
                  <a:pt x="32" y="32"/>
                </a:cubicBezTo>
                <a:cubicBezTo>
                  <a:pt x="128" y="32"/>
                  <a:pt x="128" y="32"/>
                  <a:pt x="128" y="32"/>
                </a:cubicBezTo>
                <a:lnTo>
                  <a:pt x="128" y="4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6" name="テキスト ボックス 5"/>
          <p:cNvSpPr txBox="1"/>
          <p:nvPr/>
        </p:nvSpPr>
        <p:spPr>
          <a:xfrm>
            <a:off x="5795299" y="2298758"/>
            <a:ext cx="3911430" cy="1569660"/>
          </a:xfrm>
          <a:prstGeom prst="rect">
            <a:avLst/>
          </a:prstGeom>
          <a:noFill/>
        </p:spPr>
        <p:txBody>
          <a:bodyPr wrap="square" rtlCol="0">
            <a:spAutoFit/>
          </a:bodyPr>
          <a:lstStyle/>
          <a:p>
            <a:pPr algn="l"/>
            <a:r>
              <a:rPr lang="en-US" altLang="ja-JP" sz="1600" dirty="0">
                <a:latin typeface="Fujitsu Sans" panose="020B0404060202020204" pitchFamily="34" charset="0"/>
                <a:ea typeface="Meiryo UI" panose="020B0604030504040204" pitchFamily="50" charset="-128"/>
                <a:cs typeface="Meiryo UI" panose="020B0604030504040204" pitchFamily="50" charset="-128"/>
              </a:rPr>
              <a:t>C</a:t>
            </a:r>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onducts regular gathering of executives and a </a:t>
            </a:r>
            <a:r>
              <a:rPr lang="en-US" altLang="ja-JP" sz="1600" b="1" dirty="0" smtClean="0">
                <a:latin typeface="Fujitsu Sans" panose="020B0404060202020204" pitchFamily="34" charset="0"/>
                <a:ea typeface="Meiryo UI" panose="020B0604030504040204" pitchFamily="50" charset="-128"/>
                <a:cs typeface="Meiryo UI" panose="020B0604030504040204" pitchFamily="50" charset="-128"/>
              </a:rPr>
              <a:t>venue for exchanging technical information among the experts</a:t>
            </a:r>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a:t>
            </a:r>
            <a:endParaRPr lang="ja-JP" altLang="en-US" sz="1600" dirty="0">
              <a:latin typeface="Fujitsu Sans" panose="020B0404060202020204" pitchFamily="34" charset="0"/>
              <a:ea typeface="Meiryo UI" panose="020B0604030504040204" pitchFamily="50" charset="-128"/>
              <a:cs typeface="Meiryo UI" panose="020B0604030504040204" pitchFamily="50" charset="-128"/>
            </a:endParaRPr>
          </a:p>
          <a:p>
            <a:pPr algn="l"/>
            <a:endParaRPr lang="ja-JP" altLang="en-US" sz="1600" dirty="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In this case, only </a:t>
            </a:r>
            <a:r>
              <a:rPr lang="en-US" altLang="ja-JP" sz="1600" b="1" dirty="0" smtClean="0">
                <a:latin typeface="Fujitsu Sans" panose="020B0404060202020204" pitchFamily="34" charset="0"/>
                <a:ea typeface="Meiryo UI" panose="020B0604030504040204" pitchFamily="50" charset="-128"/>
                <a:cs typeface="Meiryo UI" panose="020B0604030504040204" pitchFamily="50" charset="-128"/>
              </a:rPr>
              <a:t>general things are discussed</a:t>
            </a:r>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 and specific details are missed</a:t>
            </a:r>
            <a:r>
              <a:rPr lang="en-US" altLang="ja-JP" sz="1600" dirty="0">
                <a:latin typeface="Fujitsu Sans" panose="020B0404060202020204" pitchFamily="34" charset="0"/>
                <a:ea typeface="Meiryo UI" panose="020B0604030504040204" pitchFamily="50" charset="-128"/>
                <a:cs typeface="Meiryo UI" panose="020B0604030504040204" pitchFamily="50" charset="-128"/>
              </a:rPr>
              <a:t>.</a:t>
            </a:r>
            <a:endParaRPr kumimoji="1" lang="ja-JP" altLang="en-US" sz="16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 name="下矢印 6"/>
          <p:cNvSpPr/>
          <p:nvPr/>
        </p:nvSpPr>
        <p:spPr bwMode="gray">
          <a:xfrm>
            <a:off x="7132320" y="4106244"/>
            <a:ext cx="1203960" cy="440447"/>
          </a:xfrm>
          <a:prstGeom prst="downArrow">
            <a:avLst/>
          </a:prstGeom>
          <a:solidFill>
            <a:schemeClr val="accent1">
              <a:lumMod val="40000"/>
              <a:lumOff val="6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58" name="テキスト ボックス 57"/>
          <p:cNvSpPr txBox="1"/>
          <p:nvPr/>
        </p:nvSpPr>
        <p:spPr>
          <a:xfrm>
            <a:off x="5795298" y="4543640"/>
            <a:ext cx="3911430" cy="1754326"/>
          </a:xfrm>
          <a:prstGeom prst="rect">
            <a:avLst/>
          </a:prstGeom>
          <a:noFill/>
        </p:spPr>
        <p:txBody>
          <a:bodyPr wrap="square" rtlCol="0">
            <a:spAutoFit/>
          </a:bodyPr>
          <a:lstStyle/>
          <a:p>
            <a:pPr marL="285750" indent="-285750" algn="l">
              <a:buFont typeface="Wingdings" panose="05000000000000000000" pitchFamily="2" charset="2"/>
              <a:buChar char="l"/>
            </a:pP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Information dissemination can be done light-heartedly.</a:t>
            </a:r>
          </a:p>
          <a:p>
            <a:pPr marL="285750" indent="-285750" algn="l">
              <a:buFont typeface="Wingdings" panose="05000000000000000000" pitchFamily="2" charset="2"/>
              <a:buChar char="l"/>
            </a:pP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Possible to reach unexpected people.</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l"/>
            </a:pP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Detailed but vital information can be shared at bottom level.</a:t>
            </a:r>
            <a:endParaRPr kumimoji="1"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3" name="Freeform 2750"/>
          <p:cNvSpPr>
            <a:spLocks noEditPoints="1"/>
          </p:cNvSpPr>
          <p:nvPr/>
        </p:nvSpPr>
        <p:spPr bwMode="auto">
          <a:xfrm>
            <a:off x="1643789" y="3055744"/>
            <a:ext cx="764709"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4" name="テキスト ボックス 33"/>
          <p:cNvSpPr txBox="1"/>
          <p:nvPr/>
        </p:nvSpPr>
        <p:spPr>
          <a:xfrm>
            <a:off x="1676417" y="3613039"/>
            <a:ext cx="1196161" cy="707886"/>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Sales</a:t>
            </a:r>
          </a:p>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Manager</a:t>
            </a:r>
            <a:endParaRPr kumimoji="1" lang="ja-JP" altLang="en-US" sz="20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5" name="Freeform 2750"/>
          <p:cNvSpPr>
            <a:spLocks noEditPoints="1"/>
          </p:cNvSpPr>
          <p:nvPr/>
        </p:nvSpPr>
        <p:spPr bwMode="auto">
          <a:xfrm>
            <a:off x="310426" y="5685638"/>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6" name="テキスト ボックス 35"/>
          <p:cNvSpPr txBox="1"/>
          <p:nvPr/>
        </p:nvSpPr>
        <p:spPr>
          <a:xfrm>
            <a:off x="204532" y="6249154"/>
            <a:ext cx="1124026"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Member</a:t>
            </a:r>
          </a:p>
        </p:txBody>
      </p:sp>
      <p:sp>
        <p:nvSpPr>
          <p:cNvPr id="38" name="Freeform 159"/>
          <p:cNvSpPr>
            <a:spLocks noEditPoints="1"/>
          </p:cNvSpPr>
          <p:nvPr/>
        </p:nvSpPr>
        <p:spPr bwMode="auto">
          <a:xfrm>
            <a:off x="3128579" y="4311904"/>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9" name="角丸四角形吹き出し 38"/>
          <p:cNvSpPr/>
          <p:nvPr/>
        </p:nvSpPr>
        <p:spPr bwMode="gray">
          <a:xfrm>
            <a:off x="1566683" y="5685638"/>
            <a:ext cx="4228615" cy="909646"/>
          </a:xfrm>
          <a:prstGeom prst="wedgeRoundRectCallout">
            <a:avLst>
              <a:gd name="adj1" fmla="val -56985"/>
              <a:gd name="adj2" fmla="val -1838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600" dirty="0" smtClean="0">
                <a:latin typeface="Fujitsu Sans" panose="020B0404060202020204" pitchFamily="34" charset="0"/>
                <a:ea typeface="Meiryo UI" panose="020B0604030504040204" pitchFamily="50" charset="-128"/>
              </a:rPr>
              <a:t>I do not know what the other teams are doing…</a:t>
            </a:r>
            <a:endParaRPr kumimoji="1" lang="ja-JP" altLang="en-US" sz="1600" dirty="0" smtClean="0">
              <a:latin typeface="Fujitsu Sans" panose="020B0404060202020204" pitchFamily="34" charset="0"/>
              <a:ea typeface="Meiryo UI" panose="020B0604030504040204" pitchFamily="50" charset="-128"/>
            </a:endParaRPr>
          </a:p>
        </p:txBody>
      </p:sp>
      <p:sp>
        <p:nvSpPr>
          <p:cNvPr id="18" name="スライド番号プレースホルダー 17"/>
          <p:cNvSpPr>
            <a:spLocks noGrp="1"/>
          </p:cNvSpPr>
          <p:nvPr>
            <p:ph type="sldNum" sz="quarter" idx="10"/>
          </p:nvPr>
        </p:nvSpPr>
        <p:spPr/>
        <p:txBody>
          <a:bodyPr/>
          <a:lstStyle/>
          <a:p>
            <a:r>
              <a:rPr lang="en-US" altLang="ja-JP" smtClean="0"/>
              <a:t>PAGE    </a:t>
            </a:r>
            <a:fld id="{08DF107D-060D-43D3-997D-8A34C269D30F}" type="slidenum">
              <a:rPr lang="en-US" altLang="ja-JP" smtClean="0"/>
              <a:pPr/>
              <a:t>21</a:t>
            </a:fld>
            <a:endParaRPr lang="en-US" altLang="ja-JP" dirty="0"/>
          </a:p>
        </p:txBody>
      </p:sp>
    </p:spTree>
    <p:extLst>
      <p:ext uri="{BB962C8B-B14F-4D97-AF65-F5344CB8AC3E}">
        <p14:creationId xmlns:p14="http://schemas.microsoft.com/office/powerpoint/2010/main" val="2663835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21254"/>
            <a:ext cx="4600575" cy="1536699"/>
          </a:xfrm>
        </p:spPr>
        <p:txBody>
          <a:bodyPr/>
          <a:lstStyle/>
          <a:p>
            <a:r>
              <a:rPr lang="en-US" altLang="ja-JP" sz="4400" dirty="0" smtClean="0"/>
              <a:t>Chat Tool: Merits</a:t>
            </a:r>
            <a:endParaRPr lang="en-US" altLang="ja-JP" sz="4400" dirty="0"/>
          </a:p>
        </p:txBody>
      </p:sp>
      <p:sp>
        <p:nvSpPr>
          <p:cNvPr id="3" name="テキスト プレースホルダー 2"/>
          <p:cNvSpPr>
            <a:spLocks noGrp="1"/>
          </p:cNvSpPr>
          <p:nvPr>
            <p:ph type="body" sz="quarter" idx="11"/>
          </p:nvPr>
        </p:nvSpPr>
        <p:spPr>
          <a:xfrm>
            <a:off x="5153026" y="2857214"/>
            <a:ext cx="4581526" cy="1536699"/>
          </a:xfrm>
        </p:spPr>
        <p:txBody>
          <a:bodyPr/>
          <a:lstStyle/>
          <a:p>
            <a:pPr algn="ctr"/>
            <a:r>
              <a:rPr lang="en-US" altLang="ja-JP" dirty="0" smtClean="0"/>
              <a:t>Story 3</a:t>
            </a:r>
            <a:r>
              <a:rPr lang="en-US" altLang="ja-JP" dirty="0"/>
              <a:t/>
            </a:r>
            <a:br>
              <a:rPr lang="en-US" altLang="ja-JP" dirty="0"/>
            </a:br>
            <a:r>
              <a:rPr lang="en-US" altLang="ja-JP" dirty="0" smtClean="0"/>
              <a:t>“</a:t>
            </a:r>
            <a:r>
              <a:rPr lang="en-US" altLang="ja-JP" dirty="0"/>
              <a:t>Open Communication (</a:t>
            </a:r>
            <a:r>
              <a:rPr lang="en-US" altLang="ja-JP" b="1" dirty="0">
                <a:solidFill>
                  <a:srgbClr val="FF0000"/>
                </a:solidFill>
              </a:rPr>
              <a:t>Emotion</a:t>
            </a:r>
            <a:r>
              <a:rPr lang="en-US" altLang="ja-JP" dirty="0"/>
              <a:t> Sharing)</a:t>
            </a:r>
            <a:r>
              <a:rPr lang="en-US" altLang="ja-JP" dirty="0" smtClean="0"/>
              <a:t>”</a:t>
            </a:r>
            <a:endParaRPr lang="en-US" altLang="ja-JP" dirty="0" smtClean="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Chat Tool: Merits (by story-based)</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15567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bwMode="gray">
          <a:xfrm>
            <a:off x="1929110" y="2220952"/>
            <a:ext cx="7626370" cy="3031802"/>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21" name="正方形/長方形 20"/>
          <p:cNvSpPr/>
          <p:nvPr/>
        </p:nvSpPr>
        <p:spPr bwMode="gray">
          <a:xfrm>
            <a:off x="2047225" y="4467561"/>
            <a:ext cx="7390137" cy="678513"/>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Phil </a:t>
            </a:r>
            <a:r>
              <a:rPr kumimoji="1" lang="ja-JP" altLang="en-US" sz="1600" b="1" kern="0" dirty="0" smtClean="0">
                <a:latin typeface="Fujitsu Sans" panose="020B0404060202020204" pitchFamily="34" charset="0"/>
                <a:ea typeface="Meiryo UI" panose="020B0604030504040204" pitchFamily="50" charset="-128"/>
              </a:rPr>
              <a:t>  </a:t>
            </a:r>
            <a:r>
              <a:rPr kumimoji="1" lang="en-US" altLang="ja-JP" sz="1600" b="1" kern="0" dirty="0" smtClean="0">
                <a:latin typeface="Fujitsu Sans" panose="020B0404060202020204" pitchFamily="34" charset="0"/>
                <a:ea typeface="Meiryo UI" panose="020B0604030504040204" pitchFamily="50" charset="-128"/>
              </a:rPr>
              <a:t>2018.10.22 10:00</a:t>
            </a:r>
          </a:p>
        </p:txBody>
      </p:sp>
      <p:sp>
        <p:nvSpPr>
          <p:cNvPr id="2" name="タイトル 1"/>
          <p:cNvSpPr>
            <a:spLocks noGrp="1"/>
          </p:cNvSpPr>
          <p:nvPr>
            <p:ph type="title"/>
          </p:nvPr>
        </p:nvSpPr>
        <p:spPr/>
        <p:txBody>
          <a:bodyPr/>
          <a:lstStyle/>
          <a:p>
            <a:r>
              <a:rPr lang="en-US" altLang="ja-JP" sz="2800" dirty="0" smtClean="0"/>
              <a:t>Story 3: Open Communication (Emotion Sharing)</a:t>
            </a:r>
            <a:endParaRPr kumimoji="1"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7" name="正方形/長方形 16"/>
          <p:cNvSpPr/>
          <p:nvPr/>
        </p:nvSpPr>
        <p:spPr bwMode="gray">
          <a:xfrm>
            <a:off x="195352" y="229715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team_sales</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18" name="正方形/長方形 17"/>
          <p:cNvSpPr/>
          <p:nvPr/>
        </p:nvSpPr>
        <p:spPr bwMode="gray">
          <a:xfrm>
            <a:off x="195352" y="288038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team_dev_a</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19" name="正方形/長方形 18"/>
          <p:cNvSpPr/>
          <p:nvPr/>
        </p:nvSpPr>
        <p:spPr bwMode="gray">
          <a:xfrm>
            <a:off x="195352" y="4090705"/>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team_ops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20" name="正方形/長方形 19"/>
          <p:cNvSpPr/>
          <p:nvPr/>
        </p:nvSpPr>
        <p:spPr bwMode="gray">
          <a:xfrm>
            <a:off x="195352" y="469142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time_brian</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22" name="Freeform 2750"/>
          <p:cNvSpPr>
            <a:spLocks noEditPoints="1"/>
          </p:cNvSpPr>
          <p:nvPr/>
        </p:nvSpPr>
        <p:spPr bwMode="auto">
          <a:xfrm>
            <a:off x="2086970" y="4519228"/>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26" name="正方形/長方形 25"/>
          <p:cNvSpPr/>
          <p:nvPr/>
        </p:nvSpPr>
        <p:spPr bwMode="gray">
          <a:xfrm>
            <a:off x="2043423" y="2326810"/>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Phil</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a:t>
            </a:r>
            <a:r>
              <a:rPr kumimoji="1" lang="en-US" altLang="ja-JP" sz="1600" b="1" kern="0" dirty="0" smtClean="0">
                <a:latin typeface="Fujitsu Sans" panose="020B0404060202020204" pitchFamily="34" charset="0"/>
                <a:ea typeface="Meiryo UI" panose="020B0604030504040204" pitchFamily="50" charset="-128"/>
              </a:rPr>
              <a:t>10:00</a:t>
            </a:r>
          </a:p>
          <a:p>
            <a:pPr algn="l"/>
            <a:r>
              <a:rPr kumimoji="1" lang="en-US" altLang="ja-JP" sz="1600" kern="0" dirty="0" smtClean="0">
                <a:latin typeface="Fujitsu Sans" panose="020B0404060202020204" pitchFamily="34" charset="0"/>
                <a:ea typeface="Meiryo UI" panose="020B0604030504040204" pitchFamily="50" charset="-128"/>
              </a:rPr>
              <a:t>     </a:t>
            </a:r>
            <a:endParaRPr kumimoji="1" lang="ja-JP" altLang="en-US" sz="1600" kern="0" dirty="0" smtClean="0">
              <a:latin typeface="Fujitsu Sans" panose="020B0404060202020204" pitchFamily="34" charset="0"/>
              <a:ea typeface="Meiryo UI" panose="020B0604030504040204" pitchFamily="50" charset="-128"/>
            </a:endParaRPr>
          </a:p>
        </p:txBody>
      </p:sp>
      <p:sp>
        <p:nvSpPr>
          <p:cNvPr id="27" name="Freeform 2750"/>
          <p:cNvSpPr>
            <a:spLocks noEditPoints="1"/>
          </p:cNvSpPr>
          <p:nvPr/>
        </p:nvSpPr>
        <p:spPr bwMode="auto">
          <a:xfrm>
            <a:off x="2083168" y="238625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28" name="正方形/長方形 27"/>
          <p:cNvSpPr/>
          <p:nvPr/>
        </p:nvSpPr>
        <p:spPr bwMode="gray">
          <a:xfrm>
            <a:off x="195352" y="3484272"/>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team_dev_b</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3" name="テキスト ボックス 2"/>
          <p:cNvSpPr txBox="1"/>
          <p:nvPr/>
        </p:nvSpPr>
        <p:spPr>
          <a:xfrm>
            <a:off x="2490245" y="4754497"/>
            <a:ext cx="3252814" cy="307777"/>
          </a:xfrm>
          <a:prstGeom prst="rect">
            <a:avLst/>
          </a:prstGeom>
          <a:solidFill>
            <a:srgbClr val="F6E6E8"/>
          </a:solid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Alright then, that’s what should be done!</a:t>
            </a:r>
            <a:endParaRPr lang="ja-JP" altLang="en-US" kern="0" dirty="0">
              <a:latin typeface="Fujitsu Sans" panose="020B0404060202020204" pitchFamily="34" charset="0"/>
              <a:ea typeface="Meiryo UI" panose="020B0604030504040204" pitchFamily="50" charset="-128"/>
            </a:endParaRPr>
          </a:p>
        </p:txBody>
      </p:sp>
      <p:sp>
        <p:nvSpPr>
          <p:cNvPr id="30" name="テキスト ボックス 29"/>
          <p:cNvSpPr txBox="1"/>
          <p:nvPr/>
        </p:nvSpPr>
        <p:spPr>
          <a:xfrm>
            <a:off x="2486443" y="2628288"/>
            <a:ext cx="6622326"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As for the specs of the function A, user is targeting its use for…, isn’t it better this way?</a:t>
            </a:r>
            <a:endParaRPr lang="ja-JP" altLang="en-US" kern="0" dirty="0">
              <a:latin typeface="Fujitsu Sans" panose="020B0404060202020204" pitchFamily="34" charset="0"/>
              <a:ea typeface="Meiryo UI" panose="020B0604030504040204" pitchFamily="50" charset="-128"/>
            </a:endParaRPr>
          </a:p>
        </p:txBody>
      </p:sp>
      <p:sp>
        <p:nvSpPr>
          <p:cNvPr id="31" name="正方形/長方形 30"/>
          <p:cNvSpPr/>
          <p:nvPr/>
        </p:nvSpPr>
        <p:spPr bwMode="gray">
          <a:xfrm>
            <a:off x="2043422" y="3038530"/>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Mike</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2018.10.22 10</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32" name="Freeform 2750"/>
          <p:cNvSpPr>
            <a:spLocks noEditPoints="1"/>
          </p:cNvSpPr>
          <p:nvPr/>
        </p:nvSpPr>
        <p:spPr bwMode="auto">
          <a:xfrm>
            <a:off x="2083167" y="309797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3" name="テキスト ボックス 32"/>
          <p:cNvSpPr txBox="1"/>
          <p:nvPr/>
        </p:nvSpPr>
        <p:spPr>
          <a:xfrm>
            <a:off x="2486443" y="3291462"/>
            <a:ext cx="4615366"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Ah.. you’re right. Maybe if this… is done, it would be better.</a:t>
            </a:r>
            <a:endParaRPr lang="ja-JP" altLang="en-US" kern="0" dirty="0">
              <a:latin typeface="Fujitsu Sans" panose="020B0404060202020204" pitchFamily="34" charset="0"/>
              <a:ea typeface="Meiryo UI" panose="020B0604030504040204" pitchFamily="50" charset="-128"/>
            </a:endParaRPr>
          </a:p>
        </p:txBody>
      </p:sp>
      <p:sp>
        <p:nvSpPr>
          <p:cNvPr id="34" name="正方形/長方形 33"/>
          <p:cNvSpPr/>
          <p:nvPr/>
        </p:nvSpPr>
        <p:spPr bwMode="gray">
          <a:xfrm>
            <a:off x="2047226" y="3747151"/>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Tony</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a:t>
            </a:r>
            <a:r>
              <a:rPr kumimoji="1" lang="en-US" altLang="ja-JP" sz="1600" b="1" kern="0" dirty="0" smtClean="0">
                <a:latin typeface="Fujitsu Sans" panose="020B0404060202020204" pitchFamily="34" charset="0"/>
                <a:ea typeface="Meiryo UI" panose="020B0604030504040204" pitchFamily="50" charset="-128"/>
              </a:rPr>
              <a:t>10:00</a:t>
            </a:r>
          </a:p>
        </p:txBody>
      </p:sp>
      <p:sp>
        <p:nvSpPr>
          <p:cNvPr id="35" name="Freeform 2750"/>
          <p:cNvSpPr>
            <a:spLocks noEditPoints="1"/>
          </p:cNvSpPr>
          <p:nvPr/>
        </p:nvSpPr>
        <p:spPr bwMode="auto">
          <a:xfrm>
            <a:off x="2086971" y="3806593"/>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6" name="テキスト ボックス 35"/>
          <p:cNvSpPr txBox="1"/>
          <p:nvPr/>
        </p:nvSpPr>
        <p:spPr>
          <a:xfrm>
            <a:off x="2486443" y="4000083"/>
            <a:ext cx="3626314" cy="307777"/>
          </a:xfrm>
          <a:prstGeom prst="rect">
            <a:avLst/>
          </a:prstGeom>
          <a:noFill/>
        </p:spPr>
        <p:txBody>
          <a:bodyPr wrap="none" rtlCol="0">
            <a:spAutoFit/>
          </a:bodyPr>
          <a:lstStyle/>
          <a:p>
            <a:pPr algn="l"/>
            <a:r>
              <a:rPr lang="en-US" altLang="ja-JP" kern="0" dirty="0" smtClean="0">
                <a:solidFill>
                  <a:schemeClr val="tx1"/>
                </a:solidFill>
                <a:latin typeface="Fujitsu Sans" panose="020B0404060202020204" pitchFamily="34" charset="0"/>
                <a:ea typeface="Meiryo UI" panose="020B0604030504040204" pitchFamily="50" charset="-128"/>
              </a:rPr>
              <a:t>True that! I think this will be a good function!!</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a:latin typeface="Fujitsu Sans" panose="020B0404060202020204" pitchFamily="34" charset="0"/>
                <a:ea typeface="Meiryo UI" panose="020B0604030504040204" pitchFamily="50" charset="-128"/>
              </a:rPr>
              <a:t>Afterwards, in the </a:t>
            </a:r>
            <a:r>
              <a:rPr lang="en-US" altLang="ja-JP" sz="2400" dirty="0" err="1" smtClean="0">
                <a:latin typeface="Fujitsu Sans" panose="020B0404060202020204" pitchFamily="34" charset="0"/>
                <a:ea typeface="Meiryo UI" panose="020B0604030504040204" pitchFamily="50" charset="-128"/>
              </a:rPr>
              <a:t>team_dev_b</a:t>
            </a:r>
            <a:r>
              <a:rPr lang="ja-JP" altLang="en-US" sz="2400" dirty="0" smtClean="0">
                <a:latin typeface="Fujitsu Sans" panose="020B0404060202020204" pitchFamily="34" charset="0"/>
                <a:ea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rPr>
              <a:t>Channel…</a:t>
            </a:r>
            <a:endParaRPr lang="ja-JP" altLang="en-US" sz="240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smtClean="0">
                <a:solidFill>
                  <a:schemeClr val="bg1"/>
                </a:solidFill>
                <a:latin typeface="+mj-lt"/>
                <a:ea typeface="Meiryo UI" panose="020B0604030504040204" pitchFamily="50" charset="-128"/>
              </a:rPr>
              <a:t>How is it done in Chat Tool?</a:t>
            </a:r>
            <a:endParaRPr lang="ja-JP" altLang="en-US" sz="3200" b="1" kern="0" dirty="0">
              <a:solidFill>
                <a:schemeClr val="bg1"/>
              </a:solidFill>
              <a:latin typeface="+mj-lt"/>
              <a:ea typeface="Meiryo UI" panose="020B0604030504040204" pitchFamily="50" charset="-128"/>
            </a:endParaRPr>
          </a:p>
        </p:txBody>
      </p:sp>
      <p:sp>
        <p:nvSpPr>
          <p:cNvPr id="45" name="Freeform 2750"/>
          <p:cNvSpPr>
            <a:spLocks noEditPoints="1"/>
          </p:cNvSpPr>
          <p:nvPr/>
        </p:nvSpPr>
        <p:spPr bwMode="auto">
          <a:xfrm>
            <a:off x="2083165" y="4509077"/>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47" name="Freeform 2750"/>
          <p:cNvSpPr>
            <a:spLocks noEditPoints="1"/>
          </p:cNvSpPr>
          <p:nvPr/>
        </p:nvSpPr>
        <p:spPr bwMode="auto">
          <a:xfrm>
            <a:off x="649396" y="5363903"/>
            <a:ext cx="764709"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8" name="テキスト ボックス 47"/>
          <p:cNvSpPr txBox="1"/>
          <p:nvPr/>
        </p:nvSpPr>
        <p:spPr>
          <a:xfrm>
            <a:off x="176881" y="5930065"/>
            <a:ext cx="1723549" cy="707886"/>
          </a:xfrm>
          <a:prstGeom prst="rect">
            <a:avLst/>
          </a:prstGeom>
          <a:noFill/>
        </p:spPr>
        <p:txBody>
          <a:bodyPr wrap="none" rtlCol="0">
            <a:spAutoFit/>
          </a:bodyPr>
          <a:lstStyle/>
          <a:p>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Keith</a:t>
            </a:r>
          </a:p>
          <a:p>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(Sales</a:t>
            </a:r>
            <a:r>
              <a:rPr lang="ja-JP" altLang="en-US" sz="20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Team)</a:t>
            </a:r>
            <a:endParaRPr kumimoji="1" lang="ja-JP" altLang="en-US" sz="20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角丸四角形吹き出し 3"/>
          <p:cNvSpPr/>
          <p:nvPr/>
        </p:nvSpPr>
        <p:spPr bwMode="gray">
          <a:xfrm>
            <a:off x="1982462" y="5419231"/>
            <a:ext cx="7512058" cy="1027290"/>
          </a:xfrm>
          <a:prstGeom prst="wedgeRoundRectCallout">
            <a:avLst>
              <a:gd name="adj1" fmla="val -55322"/>
              <a:gd name="adj2" fmla="val -1838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smtClean="0">
                <a:latin typeface="Fujitsu Sans" panose="020B0404060202020204" pitchFamily="34" charset="0"/>
                <a:ea typeface="Meiryo UI" panose="020B0604030504040204" pitchFamily="50" charset="-128"/>
              </a:rPr>
              <a:t>Oh, so that’s the kind of thoughts they had when they created the function.</a:t>
            </a:r>
            <a:endParaRPr lang="ja-JP" altLang="en-US" sz="1600" dirty="0">
              <a:latin typeface="Fujitsu Sans" panose="020B0404060202020204" pitchFamily="34" charset="0"/>
              <a:ea typeface="Meiryo UI" panose="020B0604030504040204" pitchFamily="50" charset="-128"/>
            </a:endParaRPr>
          </a:p>
          <a:p>
            <a:pPr algn="l"/>
            <a:r>
              <a:rPr lang="en-US" altLang="ja-JP" sz="1600" b="1" dirty="0" smtClean="0">
                <a:latin typeface="Fujitsu Sans" panose="020B0404060202020204" pitchFamily="34" charset="0"/>
                <a:ea typeface="Meiryo UI" panose="020B0604030504040204" pitchFamily="50" charset="-128"/>
              </a:rPr>
              <a:t>It certainly looks like a great function.  </a:t>
            </a:r>
          </a:p>
          <a:p>
            <a:pPr algn="l"/>
            <a:r>
              <a:rPr lang="en-US" altLang="ja-JP" sz="1600" b="1" dirty="0" smtClean="0">
                <a:latin typeface="Fujitsu Sans" panose="020B0404060202020204" pitchFamily="34" charset="0"/>
                <a:ea typeface="Meiryo UI" panose="020B0604030504040204" pitchFamily="50" charset="-128"/>
              </a:rPr>
              <a:t>Should be mentioned extensively in the promotional materials.</a:t>
            </a:r>
            <a:endParaRPr lang="ja-JP" altLang="en-US" sz="1600" b="1" dirty="0">
              <a:latin typeface="Fujitsu Sans" panose="020B0404060202020204" pitchFamily="34" charset="0"/>
              <a:ea typeface="Meiryo UI" panose="020B0604030504040204" pitchFamily="50" charset="-128"/>
            </a:endParaRPr>
          </a:p>
          <a:p>
            <a:pPr algn="l"/>
            <a:r>
              <a:rPr lang="en-US" altLang="ja-JP" sz="1600" dirty="0" smtClean="0">
                <a:latin typeface="Fujitsu Sans" panose="020B0404060202020204" pitchFamily="34" charset="0"/>
                <a:ea typeface="Meiryo UI" panose="020B0604030504040204" pitchFamily="50" charset="-128"/>
              </a:rPr>
              <a:t>I should also have a background when creating presentations.</a:t>
            </a:r>
            <a:endParaRPr kumimoji="1" lang="ja-JP" altLang="en-US" sz="1600" dirty="0" smtClean="0">
              <a:latin typeface="Fujitsu Sans" panose="020B0404060202020204" pitchFamily="34" charset="0"/>
              <a:ea typeface="Meiryo UI" panose="020B0604030504040204" pitchFamily="50" charset="-128"/>
            </a:endParaRPr>
          </a:p>
        </p:txBody>
      </p:sp>
      <p:sp>
        <p:nvSpPr>
          <p:cNvPr id="16" name="スライド番号プレースホルダー 15"/>
          <p:cNvSpPr>
            <a:spLocks noGrp="1"/>
          </p:cNvSpPr>
          <p:nvPr>
            <p:ph type="sldNum" sz="quarter" idx="10"/>
          </p:nvPr>
        </p:nvSpPr>
        <p:spPr/>
        <p:txBody>
          <a:bodyPr/>
          <a:lstStyle/>
          <a:p>
            <a:r>
              <a:rPr lang="en-US" altLang="ja-JP" smtClean="0"/>
              <a:t>PAGE    </a:t>
            </a:r>
            <a:fld id="{08DF107D-060D-43D3-997D-8A34C269D30F}" type="slidenum">
              <a:rPr lang="en-US" altLang="ja-JP" smtClean="0"/>
              <a:pPr/>
              <a:t>23</a:t>
            </a:fld>
            <a:endParaRPr lang="en-US" altLang="ja-JP" dirty="0"/>
          </a:p>
        </p:txBody>
      </p:sp>
    </p:spTree>
    <p:extLst>
      <p:ext uri="{BB962C8B-B14F-4D97-AF65-F5344CB8AC3E}">
        <p14:creationId xmlns:p14="http://schemas.microsoft.com/office/powerpoint/2010/main" val="1336319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latin typeface="+mj-lt"/>
              </a:rPr>
              <a:t>Story 3: Open Communication (Emotion Sharing)</a:t>
            </a:r>
            <a:endParaRPr kumimoji="1" lang="ja-JP" altLang="en-US" sz="2800"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mj-lt"/>
                <a:ea typeface="Roboto Black" panose="02000000000000000000" pitchFamily="2" charset="0"/>
                <a:cs typeface="Calibri" panose="020F0502020204030204" pitchFamily="34" charset="0"/>
              </a:rPr>
              <a:t>Chat Tool: Merits</a:t>
            </a:r>
            <a:endParaRPr lang="ja-JP" altLang="en-US" sz="1800" dirty="0">
              <a:latin typeface="+mj-lt"/>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mj-lt"/>
                <a:ea typeface="Meiryo UI" panose="020B0604030504040204" pitchFamily="50" charset="-128"/>
              </a:rPr>
              <a:t>In the Promotion/Development regular meeting…</a:t>
            </a:r>
            <a:endParaRPr lang="ja-JP" altLang="en-US" sz="2400" dirty="0">
              <a:latin typeface="+mj-lt"/>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about in previous practice?</a:t>
            </a:r>
            <a:endParaRPr lang="ja-JP" altLang="en-US" sz="3200" b="1" kern="0" dirty="0">
              <a:solidFill>
                <a:schemeClr val="bg1"/>
              </a:solidFill>
              <a:latin typeface="+mj-lt"/>
              <a:ea typeface="Meiryo UI" panose="020B0604030504040204" pitchFamily="50" charset="-128"/>
            </a:endParaRPr>
          </a:p>
        </p:txBody>
      </p:sp>
      <p:sp>
        <p:nvSpPr>
          <p:cNvPr id="6" name="テキスト ボックス 5"/>
          <p:cNvSpPr txBox="1"/>
          <p:nvPr/>
        </p:nvSpPr>
        <p:spPr>
          <a:xfrm>
            <a:off x="5837503" y="2298758"/>
            <a:ext cx="3911430" cy="830997"/>
          </a:xfrm>
          <a:prstGeom prst="rect">
            <a:avLst/>
          </a:prstGeom>
          <a:noFill/>
        </p:spPr>
        <p:txBody>
          <a:bodyPr wrap="square" rtlCol="0">
            <a:spAutoFit/>
          </a:bodyPr>
          <a:lstStyle/>
          <a:p>
            <a:pPr marL="285750" indent="-285750" algn="l">
              <a:buFont typeface="Wingdings" panose="05000000000000000000" pitchFamily="2" charset="2"/>
              <a:buChar char="l"/>
            </a:pPr>
            <a:r>
              <a:rPr lang="en-US" altLang="ja-JP" sz="1600" dirty="0" smtClean="0">
                <a:latin typeface="+mj-lt"/>
                <a:ea typeface="Meiryo UI" panose="020B0604030504040204" pitchFamily="50" charset="-128"/>
                <a:cs typeface="Meiryo UI" panose="020B0604030504040204" pitchFamily="50" charset="-128"/>
              </a:rPr>
              <a:t>Conveying the most important  “Emotion” is omitted.</a:t>
            </a:r>
            <a:endParaRPr lang="ja-JP" altLang="en-US" sz="1600" dirty="0">
              <a:latin typeface="+mj-lt"/>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l"/>
            </a:pPr>
            <a:r>
              <a:rPr lang="en-US" altLang="ja-JP" sz="1600" dirty="0" smtClean="0">
                <a:latin typeface="+mj-lt"/>
                <a:ea typeface="Meiryo UI" panose="020B0604030504040204" pitchFamily="50" charset="-128"/>
                <a:cs typeface="Meiryo UI" panose="020B0604030504040204" pitchFamily="50" charset="-128"/>
              </a:rPr>
              <a:t>Business passion/interest is not ignited.</a:t>
            </a:r>
            <a:endParaRPr lang="ja-JP" altLang="en-US" sz="1600" dirty="0">
              <a:latin typeface="+mj-lt"/>
              <a:ea typeface="Meiryo UI" panose="020B0604030504040204" pitchFamily="50" charset="-128"/>
              <a:cs typeface="Meiryo UI" panose="020B0604030504040204" pitchFamily="50" charset="-128"/>
            </a:endParaRPr>
          </a:p>
        </p:txBody>
      </p:sp>
      <p:sp>
        <p:nvSpPr>
          <p:cNvPr id="7" name="下矢印 6"/>
          <p:cNvSpPr/>
          <p:nvPr/>
        </p:nvSpPr>
        <p:spPr bwMode="gray">
          <a:xfrm>
            <a:off x="7132320" y="3177445"/>
            <a:ext cx="1203960" cy="440447"/>
          </a:xfrm>
          <a:prstGeom prst="downArrow">
            <a:avLst/>
          </a:prstGeom>
          <a:solidFill>
            <a:schemeClr val="accent1">
              <a:lumMod val="40000"/>
              <a:lumOff val="6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sp>
        <p:nvSpPr>
          <p:cNvPr id="58" name="テキスト ボックス 57"/>
          <p:cNvSpPr txBox="1"/>
          <p:nvPr/>
        </p:nvSpPr>
        <p:spPr>
          <a:xfrm>
            <a:off x="5867982" y="3850239"/>
            <a:ext cx="3911430" cy="1200329"/>
          </a:xfrm>
          <a:prstGeom prst="rect">
            <a:avLst/>
          </a:prstGeom>
          <a:noFill/>
        </p:spPr>
        <p:txBody>
          <a:bodyPr wrap="square" rtlCol="0">
            <a:spAutoFit/>
          </a:bodyPr>
          <a:lstStyle/>
          <a:p>
            <a:pPr marL="285750" indent="-285750" algn="l">
              <a:buFont typeface="Wingdings" panose="05000000000000000000" pitchFamily="2" charset="2"/>
              <a:buChar char="l"/>
            </a:pPr>
            <a:r>
              <a:rPr lang="en-US" altLang="ja-JP" sz="1800" dirty="0" smtClean="0">
                <a:latin typeface="+mj-lt"/>
                <a:ea typeface="Meiryo UI" panose="020B0604030504040204" pitchFamily="50" charset="-128"/>
                <a:cs typeface="Meiryo UI" panose="020B0604030504040204" pitchFamily="50" charset="-128"/>
              </a:rPr>
              <a:t>Information Sharing</a:t>
            </a:r>
            <a:endParaRPr lang="ja-JP" altLang="en-US" sz="1800" dirty="0">
              <a:latin typeface="+mj-lt"/>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l"/>
            </a:pPr>
            <a:r>
              <a:rPr lang="en-US" altLang="ja-JP" sz="1800" dirty="0" smtClean="0">
                <a:latin typeface="+mj-lt"/>
                <a:ea typeface="Meiryo UI" panose="020B0604030504040204" pitchFamily="50" charset="-128"/>
                <a:cs typeface="Meiryo UI" panose="020B0604030504040204" pitchFamily="50" charset="-128"/>
              </a:rPr>
              <a:t>Forming the team’s sense of unity</a:t>
            </a:r>
            <a:endParaRPr lang="ja-JP" altLang="en-US" sz="1800" dirty="0" smtClean="0">
              <a:latin typeface="+mj-lt"/>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l"/>
            </a:pPr>
            <a:r>
              <a:rPr lang="en-US" altLang="ja-JP" sz="1800" dirty="0" smtClean="0">
                <a:latin typeface="+mj-lt"/>
                <a:ea typeface="Meiryo UI" panose="020B0604030504040204" pitchFamily="50" charset="-128"/>
                <a:cs typeface="Meiryo UI" panose="020B0604030504040204" pitchFamily="50" charset="-128"/>
              </a:rPr>
              <a:t>Fostering a spirit of mutual understanding</a:t>
            </a:r>
            <a:endParaRPr lang="ja-JP" altLang="en-US" sz="1800" dirty="0">
              <a:latin typeface="+mj-lt"/>
              <a:ea typeface="Meiryo UI" panose="020B0604030504040204" pitchFamily="50" charset="-128"/>
              <a:cs typeface="Meiryo UI" panose="020B0604030504040204" pitchFamily="50" charset="-128"/>
            </a:endParaRPr>
          </a:p>
        </p:txBody>
      </p:sp>
      <p:sp>
        <p:nvSpPr>
          <p:cNvPr id="33" name="正方形/長方形 32"/>
          <p:cNvSpPr/>
          <p:nvPr/>
        </p:nvSpPr>
        <p:spPr bwMode="gray">
          <a:xfrm>
            <a:off x="197336" y="2298760"/>
            <a:ext cx="5628442" cy="2990651"/>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2400" dirty="0" smtClean="0">
                <a:solidFill>
                  <a:schemeClr val="accent4">
                    <a:lumMod val="50000"/>
                  </a:schemeClr>
                </a:solidFill>
                <a:latin typeface="+mj-lt"/>
                <a:ea typeface="Meiryo UI" panose="020B0604030504040204" pitchFamily="50" charset="-128"/>
              </a:rPr>
              <a:t>Meeting</a:t>
            </a:r>
            <a:r>
              <a:rPr lang="ja-JP" altLang="en-US" sz="2400" dirty="0" smtClean="0">
                <a:solidFill>
                  <a:schemeClr val="accent4">
                    <a:lumMod val="50000"/>
                  </a:schemeClr>
                </a:solidFill>
                <a:latin typeface="+mj-lt"/>
                <a:ea typeface="Meiryo UI" panose="020B0604030504040204" pitchFamily="50" charset="-128"/>
              </a:rPr>
              <a:t> </a:t>
            </a:r>
            <a:r>
              <a:rPr lang="en-US" altLang="ja-JP" sz="2400" dirty="0" smtClean="0">
                <a:solidFill>
                  <a:schemeClr val="accent4">
                    <a:lumMod val="50000"/>
                  </a:schemeClr>
                </a:solidFill>
                <a:latin typeface="+mj-lt"/>
                <a:ea typeface="Meiryo UI" panose="020B0604030504040204" pitchFamily="50" charset="-128"/>
              </a:rPr>
              <a:t>Room</a:t>
            </a:r>
            <a:endParaRPr lang="en-US" altLang="ja-JP" sz="2400" dirty="0">
              <a:solidFill>
                <a:schemeClr val="accent4">
                  <a:lumMod val="50000"/>
                </a:schemeClr>
              </a:solidFill>
              <a:latin typeface="+mj-lt"/>
              <a:ea typeface="Meiryo UI" panose="020B0604030504040204" pitchFamily="50" charset="-128"/>
            </a:endParaRPr>
          </a:p>
        </p:txBody>
      </p:sp>
      <p:sp>
        <p:nvSpPr>
          <p:cNvPr id="34" name="円/楕円 33"/>
          <p:cNvSpPr/>
          <p:nvPr/>
        </p:nvSpPr>
        <p:spPr bwMode="gray">
          <a:xfrm>
            <a:off x="1566683" y="4230938"/>
            <a:ext cx="2564992" cy="931905"/>
          </a:xfrm>
          <a:prstGeom prst="ellipse">
            <a:avLst/>
          </a:prstGeom>
          <a:solidFill>
            <a:schemeClr val="accent3">
              <a:lumMod val="40000"/>
              <a:lumOff val="6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sp>
        <p:nvSpPr>
          <p:cNvPr id="35" name="Freeform 2883"/>
          <p:cNvSpPr>
            <a:spLocks noEditPoints="1"/>
          </p:cNvSpPr>
          <p:nvPr/>
        </p:nvSpPr>
        <p:spPr bwMode="auto">
          <a:xfrm>
            <a:off x="864720" y="3431481"/>
            <a:ext cx="511175" cy="511175"/>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88 w 160"/>
              <a:gd name="T19" fmla="*/ 72 h 160"/>
              <a:gd name="T20" fmla="*/ 72 w 160"/>
              <a:gd name="T21" fmla="*/ 72 h 160"/>
              <a:gd name="T22" fmla="*/ 72 w 160"/>
              <a:gd name="T23" fmla="*/ 24 h 160"/>
              <a:gd name="T24" fmla="*/ 88 w 160"/>
              <a:gd name="T25" fmla="*/ 24 h 160"/>
              <a:gd name="T26" fmla="*/ 88 w 160"/>
              <a:gd name="T27" fmla="*/ 72 h 160"/>
              <a:gd name="T28" fmla="*/ 88 w 160"/>
              <a:gd name="T29" fmla="*/ 104 h 160"/>
              <a:gd name="T30" fmla="*/ 72 w 160"/>
              <a:gd name="T31" fmla="*/ 104 h 160"/>
              <a:gd name="T32" fmla="*/ 72 w 160"/>
              <a:gd name="T33" fmla="*/ 88 h 160"/>
              <a:gd name="T34" fmla="*/ 88 w 160"/>
              <a:gd name="T35" fmla="*/ 88 h 160"/>
              <a:gd name="T36" fmla="*/ 88 w 160"/>
              <a:gd name="T37" fmla="*/ 10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88" y="72"/>
                </a:moveTo>
                <a:cubicBezTo>
                  <a:pt x="72" y="72"/>
                  <a:pt x="72" y="72"/>
                  <a:pt x="72" y="72"/>
                </a:cubicBezTo>
                <a:cubicBezTo>
                  <a:pt x="72" y="24"/>
                  <a:pt x="72" y="24"/>
                  <a:pt x="72" y="24"/>
                </a:cubicBezTo>
                <a:cubicBezTo>
                  <a:pt x="88" y="24"/>
                  <a:pt x="88" y="24"/>
                  <a:pt x="88" y="24"/>
                </a:cubicBezTo>
                <a:lnTo>
                  <a:pt x="88" y="72"/>
                </a:lnTo>
                <a:close/>
                <a:moveTo>
                  <a:pt x="88" y="104"/>
                </a:moveTo>
                <a:cubicBezTo>
                  <a:pt x="72" y="104"/>
                  <a:pt x="72" y="104"/>
                  <a:pt x="72" y="104"/>
                </a:cubicBezTo>
                <a:cubicBezTo>
                  <a:pt x="72" y="88"/>
                  <a:pt x="72" y="88"/>
                  <a:pt x="72" y="88"/>
                </a:cubicBezTo>
                <a:cubicBezTo>
                  <a:pt x="88" y="88"/>
                  <a:pt x="88" y="88"/>
                  <a:pt x="88" y="88"/>
                </a:cubicBezTo>
                <a:lnTo>
                  <a:pt x="88" y="10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36" name="Freeform 1918"/>
          <p:cNvSpPr>
            <a:spLocks noEditPoints="1"/>
          </p:cNvSpPr>
          <p:nvPr/>
        </p:nvSpPr>
        <p:spPr bwMode="auto">
          <a:xfrm>
            <a:off x="3706610" y="2714462"/>
            <a:ext cx="511175" cy="511175"/>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56 w 160"/>
              <a:gd name="T19" fmla="*/ 72 h 160"/>
              <a:gd name="T20" fmla="*/ 40 w 160"/>
              <a:gd name="T21" fmla="*/ 72 h 160"/>
              <a:gd name="T22" fmla="*/ 40 w 160"/>
              <a:gd name="T23" fmla="*/ 56 h 160"/>
              <a:gd name="T24" fmla="*/ 56 w 160"/>
              <a:gd name="T25" fmla="*/ 56 h 160"/>
              <a:gd name="T26" fmla="*/ 56 w 160"/>
              <a:gd name="T27" fmla="*/ 72 h 160"/>
              <a:gd name="T28" fmla="*/ 88 w 160"/>
              <a:gd name="T29" fmla="*/ 72 h 160"/>
              <a:gd name="T30" fmla="*/ 72 w 160"/>
              <a:gd name="T31" fmla="*/ 72 h 160"/>
              <a:gd name="T32" fmla="*/ 72 w 160"/>
              <a:gd name="T33" fmla="*/ 56 h 160"/>
              <a:gd name="T34" fmla="*/ 88 w 160"/>
              <a:gd name="T35" fmla="*/ 56 h 160"/>
              <a:gd name="T36" fmla="*/ 88 w 160"/>
              <a:gd name="T37" fmla="*/ 72 h 160"/>
              <a:gd name="T38" fmla="*/ 120 w 160"/>
              <a:gd name="T39" fmla="*/ 72 h 160"/>
              <a:gd name="T40" fmla="*/ 104 w 160"/>
              <a:gd name="T41" fmla="*/ 72 h 160"/>
              <a:gd name="T42" fmla="*/ 104 w 160"/>
              <a:gd name="T43" fmla="*/ 56 h 160"/>
              <a:gd name="T44" fmla="*/ 120 w 160"/>
              <a:gd name="T45" fmla="*/ 56 h 160"/>
              <a:gd name="T46" fmla="*/ 120 w 160"/>
              <a:gd name="T47" fmla="*/ 7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56" y="72"/>
                </a:moveTo>
                <a:cubicBezTo>
                  <a:pt x="40" y="72"/>
                  <a:pt x="40" y="72"/>
                  <a:pt x="40" y="72"/>
                </a:cubicBezTo>
                <a:cubicBezTo>
                  <a:pt x="40" y="56"/>
                  <a:pt x="40" y="56"/>
                  <a:pt x="40" y="56"/>
                </a:cubicBezTo>
                <a:cubicBezTo>
                  <a:pt x="56" y="56"/>
                  <a:pt x="56" y="56"/>
                  <a:pt x="56" y="56"/>
                </a:cubicBezTo>
                <a:lnTo>
                  <a:pt x="56" y="72"/>
                </a:lnTo>
                <a:close/>
                <a:moveTo>
                  <a:pt x="88" y="72"/>
                </a:moveTo>
                <a:cubicBezTo>
                  <a:pt x="72" y="72"/>
                  <a:pt x="72" y="72"/>
                  <a:pt x="72" y="72"/>
                </a:cubicBezTo>
                <a:cubicBezTo>
                  <a:pt x="72" y="56"/>
                  <a:pt x="72" y="56"/>
                  <a:pt x="72" y="56"/>
                </a:cubicBezTo>
                <a:cubicBezTo>
                  <a:pt x="88" y="56"/>
                  <a:pt x="88" y="56"/>
                  <a:pt x="88" y="56"/>
                </a:cubicBezTo>
                <a:lnTo>
                  <a:pt x="88" y="72"/>
                </a:lnTo>
                <a:close/>
                <a:moveTo>
                  <a:pt x="120" y="72"/>
                </a:moveTo>
                <a:cubicBezTo>
                  <a:pt x="104" y="72"/>
                  <a:pt x="104" y="72"/>
                  <a:pt x="104" y="72"/>
                </a:cubicBezTo>
                <a:cubicBezTo>
                  <a:pt x="104" y="56"/>
                  <a:pt x="104" y="56"/>
                  <a:pt x="104" y="56"/>
                </a:cubicBezTo>
                <a:cubicBezTo>
                  <a:pt x="120" y="56"/>
                  <a:pt x="120" y="56"/>
                  <a:pt x="120" y="56"/>
                </a:cubicBezTo>
                <a:lnTo>
                  <a:pt x="120" y="7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38" name="Freeform 159"/>
          <p:cNvSpPr>
            <a:spLocks noEditPoints="1"/>
          </p:cNvSpPr>
          <p:nvPr/>
        </p:nvSpPr>
        <p:spPr bwMode="auto">
          <a:xfrm>
            <a:off x="2282002" y="4324193"/>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39" name="Freeform 2750"/>
          <p:cNvSpPr>
            <a:spLocks noEditPoints="1"/>
          </p:cNvSpPr>
          <p:nvPr/>
        </p:nvSpPr>
        <p:spPr bwMode="auto">
          <a:xfrm>
            <a:off x="2911188" y="3059554"/>
            <a:ext cx="764709"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45" name="テキスト ボックス 44"/>
          <p:cNvSpPr txBox="1"/>
          <p:nvPr/>
        </p:nvSpPr>
        <p:spPr>
          <a:xfrm>
            <a:off x="2943816" y="3616849"/>
            <a:ext cx="1136850" cy="707886"/>
          </a:xfrm>
          <a:prstGeom prst="rect">
            <a:avLst/>
          </a:prstGeom>
          <a:noFill/>
        </p:spPr>
        <p:txBody>
          <a:bodyPr wrap="none" rtlCol="0">
            <a:spAutoFit/>
          </a:bodyPr>
          <a:lstStyle/>
          <a:p>
            <a:pPr algn="l"/>
            <a:r>
              <a:rPr kumimoji="1" lang="en-US" altLang="ja-JP" sz="2000" dirty="0" smtClean="0">
                <a:latin typeface="+mj-lt"/>
                <a:ea typeface="Meiryo UI" panose="020B0604030504040204" pitchFamily="50" charset="-128"/>
                <a:cs typeface="Meiryo UI" panose="020B0604030504040204" pitchFamily="50" charset="-128"/>
              </a:rPr>
              <a:t>Dev</a:t>
            </a:r>
            <a:r>
              <a:rPr kumimoji="1" lang="ja-JP" altLang="en-US" sz="2000" dirty="0" smtClean="0">
                <a:latin typeface="+mj-lt"/>
                <a:ea typeface="Meiryo UI" panose="020B0604030504040204" pitchFamily="50" charset="-128"/>
                <a:cs typeface="Meiryo UI" panose="020B0604030504040204" pitchFamily="50" charset="-128"/>
              </a:rPr>
              <a:t> </a:t>
            </a:r>
            <a:r>
              <a:rPr kumimoji="1" lang="en-US" altLang="ja-JP" sz="2000" dirty="0" smtClean="0">
                <a:latin typeface="+mj-lt"/>
                <a:ea typeface="Meiryo UI" panose="020B0604030504040204" pitchFamily="50" charset="-128"/>
                <a:cs typeface="Meiryo UI" panose="020B0604030504040204" pitchFamily="50" charset="-128"/>
              </a:rPr>
              <a:t>B</a:t>
            </a:r>
          </a:p>
          <a:p>
            <a:pPr algn="l"/>
            <a:r>
              <a:rPr lang="en-US" altLang="ja-JP" sz="2000" dirty="0">
                <a:latin typeface="+mj-lt"/>
                <a:ea typeface="Meiryo UI" panose="020B0604030504040204" pitchFamily="50" charset="-128"/>
                <a:cs typeface="Meiryo UI" panose="020B0604030504040204" pitchFamily="50" charset="-128"/>
              </a:rPr>
              <a:t>Manager</a:t>
            </a:r>
            <a:endParaRPr kumimoji="1" lang="ja-JP" altLang="en-US" sz="2000" dirty="0" smtClean="0">
              <a:latin typeface="+mj-lt"/>
              <a:ea typeface="Meiryo UI" panose="020B0604030504040204" pitchFamily="50" charset="-128"/>
              <a:cs typeface="Meiryo UI" panose="020B0604030504040204" pitchFamily="50" charset="-128"/>
            </a:endParaRPr>
          </a:p>
        </p:txBody>
      </p:sp>
      <p:sp>
        <p:nvSpPr>
          <p:cNvPr id="48" name="Freeform 2750"/>
          <p:cNvSpPr>
            <a:spLocks noEditPoints="1"/>
          </p:cNvSpPr>
          <p:nvPr/>
        </p:nvSpPr>
        <p:spPr bwMode="auto">
          <a:xfrm>
            <a:off x="496253" y="3998209"/>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51" name="テキスト ボックス 50"/>
          <p:cNvSpPr txBox="1"/>
          <p:nvPr/>
        </p:nvSpPr>
        <p:spPr>
          <a:xfrm>
            <a:off x="496253" y="4581385"/>
            <a:ext cx="1136850" cy="707886"/>
          </a:xfrm>
          <a:prstGeom prst="rect">
            <a:avLst/>
          </a:prstGeom>
          <a:noFill/>
        </p:spPr>
        <p:txBody>
          <a:bodyPr wrap="none" rtlCol="0">
            <a:spAutoFit/>
          </a:bodyPr>
          <a:lstStyle/>
          <a:p>
            <a:pPr algn="l"/>
            <a:r>
              <a:rPr lang="en-US" altLang="ja-JP" sz="2000" dirty="0" smtClean="0">
                <a:latin typeface="+mj-lt"/>
                <a:ea typeface="Meiryo UI" panose="020B0604030504040204" pitchFamily="50" charset="-128"/>
                <a:cs typeface="Meiryo UI" panose="020B0604030504040204" pitchFamily="50" charset="-128"/>
              </a:rPr>
              <a:t>Dev</a:t>
            </a:r>
            <a:r>
              <a:rPr lang="ja-JP" altLang="en-US" sz="2000" dirty="0" smtClean="0">
                <a:latin typeface="+mj-lt"/>
                <a:ea typeface="Meiryo UI" panose="020B0604030504040204" pitchFamily="50" charset="-128"/>
                <a:cs typeface="Meiryo UI" panose="020B0604030504040204" pitchFamily="50" charset="-128"/>
              </a:rPr>
              <a:t> </a:t>
            </a:r>
            <a:r>
              <a:rPr lang="en-US" altLang="ja-JP" sz="2000" dirty="0" smtClean="0">
                <a:latin typeface="+mj-lt"/>
                <a:ea typeface="Meiryo UI" panose="020B0604030504040204" pitchFamily="50" charset="-128"/>
                <a:cs typeface="Meiryo UI" panose="020B0604030504040204" pitchFamily="50" charset="-128"/>
              </a:rPr>
              <a:t>A</a:t>
            </a:r>
          </a:p>
          <a:p>
            <a:pPr algn="l"/>
            <a:r>
              <a:rPr lang="en-US" altLang="ja-JP" sz="2000" dirty="0">
                <a:latin typeface="+mj-lt"/>
                <a:ea typeface="Meiryo UI" panose="020B0604030504040204" pitchFamily="50" charset="-128"/>
                <a:cs typeface="Meiryo UI" panose="020B0604030504040204" pitchFamily="50" charset="-128"/>
              </a:rPr>
              <a:t>Manager</a:t>
            </a:r>
            <a:endParaRPr lang="en-US" altLang="ja-JP" sz="2000" dirty="0" smtClean="0">
              <a:latin typeface="+mj-lt"/>
              <a:ea typeface="Meiryo UI" panose="020B0604030504040204" pitchFamily="50" charset="-128"/>
              <a:cs typeface="Meiryo UI" panose="020B0604030504040204" pitchFamily="50" charset="-128"/>
            </a:endParaRPr>
          </a:p>
        </p:txBody>
      </p:sp>
      <p:sp>
        <p:nvSpPr>
          <p:cNvPr id="59" name="Freeform 2750"/>
          <p:cNvSpPr>
            <a:spLocks noEditPoints="1"/>
          </p:cNvSpPr>
          <p:nvPr/>
        </p:nvSpPr>
        <p:spPr bwMode="auto">
          <a:xfrm>
            <a:off x="4481272" y="4010904"/>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60" name="テキスト ボックス 59"/>
          <p:cNvSpPr txBox="1"/>
          <p:nvPr/>
        </p:nvSpPr>
        <p:spPr>
          <a:xfrm>
            <a:off x="4414176" y="4571971"/>
            <a:ext cx="1136850" cy="707886"/>
          </a:xfrm>
          <a:prstGeom prst="rect">
            <a:avLst/>
          </a:prstGeom>
          <a:noFill/>
        </p:spPr>
        <p:txBody>
          <a:bodyPr wrap="none" rtlCol="0">
            <a:spAutoFit/>
          </a:bodyPr>
          <a:lstStyle/>
          <a:p>
            <a:pPr algn="l"/>
            <a:r>
              <a:rPr kumimoji="1" lang="en-US" altLang="ja-JP" sz="2000" dirty="0" smtClean="0">
                <a:latin typeface="+mj-lt"/>
                <a:ea typeface="Meiryo UI" panose="020B0604030504040204" pitchFamily="50" charset="-128"/>
                <a:cs typeface="Meiryo UI" panose="020B0604030504040204" pitchFamily="50" charset="-128"/>
              </a:rPr>
              <a:t>Ops</a:t>
            </a:r>
            <a:br>
              <a:rPr kumimoji="1" lang="en-US" altLang="ja-JP" sz="2000" dirty="0" smtClean="0">
                <a:latin typeface="+mj-lt"/>
                <a:ea typeface="Meiryo UI" panose="020B0604030504040204" pitchFamily="50" charset="-128"/>
                <a:cs typeface="Meiryo UI" panose="020B0604030504040204" pitchFamily="50" charset="-128"/>
              </a:rPr>
            </a:br>
            <a:r>
              <a:rPr kumimoji="1" lang="en-US" altLang="ja-JP" sz="2000" dirty="0" smtClean="0">
                <a:latin typeface="+mj-lt"/>
                <a:ea typeface="Meiryo UI" panose="020B0604030504040204" pitchFamily="50" charset="-128"/>
                <a:cs typeface="Meiryo UI" panose="020B0604030504040204" pitchFamily="50" charset="-128"/>
              </a:rPr>
              <a:t>Manager</a:t>
            </a:r>
            <a:endParaRPr kumimoji="1" lang="ja-JP" altLang="en-US" sz="2000" dirty="0" smtClean="0">
              <a:latin typeface="+mj-lt"/>
              <a:ea typeface="Meiryo UI" panose="020B0604030504040204" pitchFamily="50" charset="-128"/>
              <a:cs typeface="Meiryo UI" panose="020B0604030504040204" pitchFamily="50" charset="-128"/>
            </a:endParaRPr>
          </a:p>
        </p:txBody>
      </p:sp>
      <p:sp>
        <p:nvSpPr>
          <p:cNvPr id="61" name="Freeform 159"/>
          <p:cNvSpPr>
            <a:spLocks noEditPoints="1"/>
          </p:cNvSpPr>
          <p:nvPr/>
        </p:nvSpPr>
        <p:spPr bwMode="auto">
          <a:xfrm>
            <a:off x="1801956" y="4653638"/>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62" name="Freeform 159"/>
          <p:cNvSpPr>
            <a:spLocks noEditPoints="1"/>
          </p:cNvSpPr>
          <p:nvPr/>
        </p:nvSpPr>
        <p:spPr bwMode="auto">
          <a:xfrm>
            <a:off x="3579610" y="4663052"/>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63" name="Freeform 2439"/>
          <p:cNvSpPr>
            <a:spLocks noEditPoints="1"/>
          </p:cNvSpPr>
          <p:nvPr/>
        </p:nvSpPr>
        <p:spPr bwMode="auto">
          <a:xfrm>
            <a:off x="4831598" y="3397669"/>
            <a:ext cx="511175" cy="511175"/>
          </a:xfrm>
          <a:custGeom>
            <a:avLst/>
            <a:gdLst>
              <a:gd name="T0" fmla="*/ 144 w 160"/>
              <a:gd name="T1" fmla="*/ 0 h 160"/>
              <a:gd name="T2" fmla="*/ 16 w 160"/>
              <a:gd name="T3" fmla="*/ 0 h 160"/>
              <a:gd name="T4" fmla="*/ 0 w 160"/>
              <a:gd name="T5" fmla="*/ 16 h 160"/>
              <a:gd name="T6" fmla="*/ 0 w 160"/>
              <a:gd name="T7" fmla="*/ 160 h 160"/>
              <a:gd name="T8" fmla="*/ 32 w 160"/>
              <a:gd name="T9" fmla="*/ 128 h 160"/>
              <a:gd name="T10" fmla="*/ 144 w 160"/>
              <a:gd name="T11" fmla="*/ 128 h 160"/>
              <a:gd name="T12" fmla="*/ 160 w 160"/>
              <a:gd name="T13" fmla="*/ 112 h 160"/>
              <a:gd name="T14" fmla="*/ 160 w 160"/>
              <a:gd name="T15" fmla="*/ 16 h 160"/>
              <a:gd name="T16" fmla="*/ 144 w 160"/>
              <a:gd name="T17" fmla="*/ 0 h 160"/>
              <a:gd name="T18" fmla="*/ 48 w 160"/>
              <a:gd name="T19" fmla="*/ 96 h 160"/>
              <a:gd name="T20" fmla="*/ 32 w 160"/>
              <a:gd name="T21" fmla="*/ 96 h 160"/>
              <a:gd name="T22" fmla="*/ 32 w 160"/>
              <a:gd name="T23" fmla="*/ 80 h 160"/>
              <a:gd name="T24" fmla="*/ 48 w 160"/>
              <a:gd name="T25" fmla="*/ 80 h 160"/>
              <a:gd name="T26" fmla="*/ 48 w 160"/>
              <a:gd name="T27" fmla="*/ 96 h 160"/>
              <a:gd name="T28" fmla="*/ 48 w 160"/>
              <a:gd name="T29" fmla="*/ 72 h 160"/>
              <a:gd name="T30" fmla="*/ 32 w 160"/>
              <a:gd name="T31" fmla="*/ 72 h 160"/>
              <a:gd name="T32" fmla="*/ 32 w 160"/>
              <a:gd name="T33" fmla="*/ 56 h 160"/>
              <a:gd name="T34" fmla="*/ 48 w 160"/>
              <a:gd name="T35" fmla="*/ 56 h 160"/>
              <a:gd name="T36" fmla="*/ 48 w 160"/>
              <a:gd name="T37" fmla="*/ 72 h 160"/>
              <a:gd name="T38" fmla="*/ 48 w 160"/>
              <a:gd name="T39" fmla="*/ 48 h 160"/>
              <a:gd name="T40" fmla="*/ 32 w 160"/>
              <a:gd name="T41" fmla="*/ 48 h 160"/>
              <a:gd name="T42" fmla="*/ 32 w 160"/>
              <a:gd name="T43" fmla="*/ 32 h 160"/>
              <a:gd name="T44" fmla="*/ 48 w 160"/>
              <a:gd name="T45" fmla="*/ 32 h 160"/>
              <a:gd name="T46" fmla="*/ 48 w 160"/>
              <a:gd name="T47" fmla="*/ 48 h 160"/>
              <a:gd name="T48" fmla="*/ 104 w 160"/>
              <a:gd name="T49" fmla="*/ 96 h 160"/>
              <a:gd name="T50" fmla="*/ 64 w 160"/>
              <a:gd name="T51" fmla="*/ 96 h 160"/>
              <a:gd name="T52" fmla="*/ 64 w 160"/>
              <a:gd name="T53" fmla="*/ 80 h 160"/>
              <a:gd name="T54" fmla="*/ 104 w 160"/>
              <a:gd name="T55" fmla="*/ 80 h 160"/>
              <a:gd name="T56" fmla="*/ 104 w 160"/>
              <a:gd name="T57" fmla="*/ 96 h 160"/>
              <a:gd name="T58" fmla="*/ 128 w 160"/>
              <a:gd name="T59" fmla="*/ 72 h 160"/>
              <a:gd name="T60" fmla="*/ 64 w 160"/>
              <a:gd name="T61" fmla="*/ 72 h 160"/>
              <a:gd name="T62" fmla="*/ 64 w 160"/>
              <a:gd name="T63" fmla="*/ 56 h 160"/>
              <a:gd name="T64" fmla="*/ 128 w 160"/>
              <a:gd name="T65" fmla="*/ 56 h 160"/>
              <a:gd name="T66" fmla="*/ 128 w 160"/>
              <a:gd name="T67" fmla="*/ 72 h 160"/>
              <a:gd name="T68" fmla="*/ 128 w 160"/>
              <a:gd name="T69" fmla="*/ 48 h 160"/>
              <a:gd name="T70" fmla="*/ 64 w 160"/>
              <a:gd name="T71" fmla="*/ 48 h 160"/>
              <a:gd name="T72" fmla="*/ 64 w 160"/>
              <a:gd name="T73" fmla="*/ 32 h 160"/>
              <a:gd name="T74" fmla="*/ 128 w 160"/>
              <a:gd name="T75" fmla="*/ 32 h 160"/>
              <a:gd name="T76" fmla="*/ 128 w 160"/>
              <a:gd name="T77" fmla="*/ 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160">
                <a:moveTo>
                  <a:pt x="144" y="0"/>
                </a:moveTo>
                <a:cubicBezTo>
                  <a:pt x="16" y="0"/>
                  <a:pt x="16" y="0"/>
                  <a:pt x="16" y="0"/>
                </a:cubicBezTo>
                <a:cubicBezTo>
                  <a:pt x="7" y="0"/>
                  <a:pt x="0" y="7"/>
                  <a:pt x="0" y="16"/>
                </a:cubicBezTo>
                <a:cubicBezTo>
                  <a:pt x="0" y="160"/>
                  <a:pt x="0" y="160"/>
                  <a:pt x="0" y="160"/>
                </a:cubicBezTo>
                <a:cubicBezTo>
                  <a:pt x="32" y="128"/>
                  <a:pt x="32" y="128"/>
                  <a:pt x="32"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48" y="96"/>
                </a:moveTo>
                <a:cubicBezTo>
                  <a:pt x="32" y="96"/>
                  <a:pt x="32" y="96"/>
                  <a:pt x="32" y="96"/>
                </a:cubicBezTo>
                <a:cubicBezTo>
                  <a:pt x="32" y="80"/>
                  <a:pt x="32" y="80"/>
                  <a:pt x="32" y="80"/>
                </a:cubicBezTo>
                <a:cubicBezTo>
                  <a:pt x="48" y="80"/>
                  <a:pt x="48" y="80"/>
                  <a:pt x="48" y="80"/>
                </a:cubicBezTo>
                <a:lnTo>
                  <a:pt x="48" y="96"/>
                </a:lnTo>
                <a:close/>
                <a:moveTo>
                  <a:pt x="48" y="72"/>
                </a:moveTo>
                <a:cubicBezTo>
                  <a:pt x="32" y="72"/>
                  <a:pt x="32" y="72"/>
                  <a:pt x="32" y="72"/>
                </a:cubicBezTo>
                <a:cubicBezTo>
                  <a:pt x="32" y="56"/>
                  <a:pt x="32" y="56"/>
                  <a:pt x="32" y="56"/>
                </a:cubicBezTo>
                <a:cubicBezTo>
                  <a:pt x="48" y="56"/>
                  <a:pt x="48" y="56"/>
                  <a:pt x="48" y="56"/>
                </a:cubicBezTo>
                <a:lnTo>
                  <a:pt x="48" y="72"/>
                </a:lnTo>
                <a:close/>
                <a:moveTo>
                  <a:pt x="48" y="48"/>
                </a:moveTo>
                <a:cubicBezTo>
                  <a:pt x="32" y="48"/>
                  <a:pt x="32" y="48"/>
                  <a:pt x="32" y="48"/>
                </a:cubicBezTo>
                <a:cubicBezTo>
                  <a:pt x="32" y="32"/>
                  <a:pt x="32" y="32"/>
                  <a:pt x="32" y="32"/>
                </a:cubicBezTo>
                <a:cubicBezTo>
                  <a:pt x="48" y="32"/>
                  <a:pt x="48" y="32"/>
                  <a:pt x="48" y="32"/>
                </a:cubicBezTo>
                <a:lnTo>
                  <a:pt x="48" y="48"/>
                </a:lnTo>
                <a:close/>
                <a:moveTo>
                  <a:pt x="104" y="96"/>
                </a:moveTo>
                <a:cubicBezTo>
                  <a:pt x="64" y="96"/>
                  <a:pt x="64" y="96"/>
                  <a:pt x="64" y="96"/>
                </a:cubicBezTo>
                <a:cubicBezTo>
                  <a:pt x="64" y="80"/>
                  <a:pt x="64" y="80"/>
                  <a:pt x="64" y="80"/>
                </a:cubicBezTo>
                <a:cubicBezTo>
                  <a:pt x="104" y="80"/>
                  <a:pt x="104" y="80"/>
                  <a:pt x="104" y="80"/>
                </a:cubicBezTo>
                <a:lnTo>
                  <a:pt x="104" y="96"/>
                </a:lnTo>
                <a:close/>
                <a:moveTo>
                  <a:pt x="128" y="72"/>
                </a:moveTo>
                <a:cubicBezTo>
                  <a:pt x="64" y="72"/>
                  <a:pt x="64" y="72"/>
                  <a:pt x="64" y="72"/>
                </a:cubicBezTo>
                <a:cubicBezTo>
                  <a:pt x="64" y="56"/>
                  <a:pt x="64" y="56"/>
                  <a:pt x="64" y="56"/>
                </a:cubicBezTo>
                <a:cubicBezTo>
                  <a:pt x="128" y="56"/>
                  <a:pt x="128" y="56"/>
                  <a:pt x="128" y="56"/>
                </a:cubicBezTo>
                <a:lnTo>
                  <a:pt x="128" y="72"/>
                </a:lnTo>
                <a:close/>
                <a:moveTo>
                  <a:pt x="128" y="48"/>
                </a:moveTo>
                <a:cubicBezTo>
                  <a:pt x="64" y="48"/>
                  <a:pt x="64" y="48"/>
                  <a:pt x="64" y="48"/>
                </a:cubicBezTo>
                <a:cubicBezTo>
                  <a:pt x="64" y="32"/>
                  <a:pt x="64" y="32"/>
                  <a:pt x="64" y="32"/>
                </a:cubicBezTo>
                <a:cubicBezTo>
                  <a:pt x="128" y="32"/>
                  <a:pt x="128" y="32"/>
                  <a:pt x="128" y="32"/>
                </a:cubicBezTo>
                <a:lnTo>
                  <a:pt x="128" y="4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64" name="Freeform 2009"/>
          <p:cNvSpPr>
            <a:spLocks noEditPoints="1"/>
          </p:cNvSpPr>
          <p:nvPr/>
        </p:nvSpPr>
        <p:spPr bwMode="auto">
          <a:xfrm>
            <a:off x="1194912" y="2640744"/>
            <a:ext cx="511175" cy="511175"/>
          </a:xfrm>
          <a:custGeom>
            <a:avLst/>
            <a:gdLst>
              <a:gd name="T0" fmla="*/ 160 w 160"/>
              <a:gd name="T1" fmla="*/ 16 h 160"/>
              <a:gd name="T2" fmla="*/ 144 w 160"/>
              <a:gd name="T3" fmla="*/ 0 h 160"/>
              <a:gd name="T4" fmla="*/ 16 w 160"/>
              <a:gd name="T5" fmla="*/ 0 h 160"/>
              <a:gd name="T6" fmla="*/ 0 w 160"/>
              <a:gd name="T7" fmla="*/ 16 h 160"/>
              <a:gd name="T8" fmla="*/ 0 w 160"/>
              <a:gd name="T9" fmla="*/ 112 h 160"/>
              <a:gd name="T10" fmla="*/ 16 w 160"/>
              <a:gd name="T11" fmla="*/ 128 h 160"/>
              <a:gd name="T12" fmla="*/ 128 w 160"/>
              <a:gd name="T13" fmla="*/ 128 h 160"/>
              <a:gd name="T14" fmla="*/ 160 w 160"/>
              <a:gd name="T15" fmla="*/ 160 h 160"/>
              <a:gd name="T16" fmla="*/ 160 w 160"/>
              <a:gd name="T17" fmla="*/ 16 h 160"/>
              <a:gd name="T18" fmla="*/ 128 w 160"/>
              <a:gd name="T19" fmla="*/ 96 h 160"/>
              <a:gd name="T20" fmla="*/ 32 w 160"/>
              <a:gd name="T21" fmla="*/ 96 h 160"/>
              <a:gd name="T22" fmla="*/ 32 w 160"/>
              <a:gd name="T23" fmla="*/ 80 h 160"/>
              <a:gd name="T24" fmla="*/ 128 w 160"/>
              <a:gd name="T25" fmla="*/ 80 h 160"/>
              <a:gd name="T26" fmla="*/ 128 w 160"/>
              <a:gd name="T27" fmla="*/ 96 h 160"/>
              <a:gd name="T28" fmla="*/ 128 w 160"/>
              <a:gd name="T29" fmla="*/ 72 h 160"/>
              <a:gd name="T30" fmla="*/ 32 w 160"/>
              <a:gd name="T31" fmla="*/ 72 h 160"/>
              <a:gd name="T32" fmla="*/ 32 w 160"/>
              <a:gd name="T33" fmla="*/ 56 h 160"/>
              <a:gd name="T34" fmla="*/ 128 w 160"/>
              <a:gd name="T35" fmla="*/ 56 h 160"/>
              <a:gd name="T36" fmla="*/ 128 w 160"/>
              <a:gd name="T37" fmla="*/ 72 h 160"/>
              <a:gd name="T38" fmla="*/ 128 w 160"/>
              <a:gd name="T39" fmla="*/ 48 h 160"/>
              <a:gd name="T40" fmla="*/ 32 w 160"/>
              <a:gd name="T41" fmla="*/ 48 h 160"/>
              <a:gd name="T42" fmla="*/ 32 w 160"/>
              <a:gd name="T43" fmla="*/ 32 h 160"/>
              <a:gd name="T44" fmla="*/ 128 w 160"/>
              <a:gd name="T45" fmla="*/ 32 h 160"/>
              <a:gd name="T46" fmla="*/ 128 w 160"/>
              <a:gd name="T47" fmla="*/ 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0">
                <a:moveTo>
                  <a:pt x="160" y="16"/>
                </a:moveTo>
                <a:cubicBezTo>
                  <a:pt x="160" y="7"/>
                  <a:pt x="153" y="0"/>
                  <a:pt x="144" y="0"/>
                </a:cubicBezTo>
                <a:cubicBezTo>
                  <a:pt x="16" y="0"/>
                  <a:pt x="16" y="0"/>
                  <a:pt x="16" y="0"/>
                </a:cubicBezTo>
                <a:cubicBezTo>
                  <a:pt x="7" y="0"/>
                  <a:pt x="0" y="7"/>
                  <a:pt x="0" y="16"/>
                </a:cubicBezTo>
                <a:cubicBezTo>
                  <a:pt x="0" y="112"/>
                  <a:pt x="0" y="112"/>
                  <a:pt x="0" y="112"/>
                </a:cubicBezTo>
                <a:cubicBezTo>
                  <a:pt x="0" y="121"/>
                  <a:pt x="7" y="128"/>
                  <a:pt x="16" y="128"/>
                </a:cubicBezTo>
                <a:cubicBezTo>
                  <a:pt x="128" y="128"/>
                  <a:pt x="128" y="128"/>
                  <a:pt x="128" y="128"/>
                </a:cubicBezTo>
                <a:cubicBezTo>
                  <a:pt x="160" y="160"/>
                  <a:pt x="160" y="160"/>
                  <a:pt x="160" y="160"/>
                </a:cubicBezTo>
                <a:lnTo>
                  <a:pt x="160" y="16"/>
                </a:lnTo>
                <a:close/>
                <a:moveTo>
                  <a:pt x="128" y="96"/>
                </a:moveTo>
                <a:cubicBezTo>
                  <a:pt x="32" y="96"/>
                  <a:pt x="32" y="96"/>
                  <a:pt x="32" y="96"/>
                </a:cubicBezTo>
                <a:cubicBezTo>
                  <a:pt x="32" y="80"/>
                  <a:pt x="32" y="80"/>
                  <a:pt x="32" y="80"/>
                </a:cubicBezTo>
                <a:cubicBezTo>
                  <a:pt x="128" y="80"/>
                  <a:pt x="128" y="80"/>
                  <a:pt x="128" y="80"/>
                </a:cubicBezTo>
                <a:lnTo>
                  <a:pt x="128" y="96"/>
                </a:lnTo>
                <a:close/>
                <a:moveTo>
                  <a:pt x="128" y="72"/>
                </a:moveTo>
                <a:cubicBezTo>
                  <a:pt x="32" y="72"/>
                  <a:pt x="32" y="72"/>
                  <a:pt x="32" y="72"/>
                </a:cubicBezTo>
                <a:cubicBezTo>
                  <a:pt x="32" y="56"/>
                  <a:pt x="32" y="56"/>
                  <a:pt x="32" y="56"/>
                </a:cubicBezTo>
                <a:cubicBezTo>
                  <a:pt x="128" y="56"/>
                  <a:pt x="128" y="56"/>
                  <a:pt x="128" y="56"/>
                </a:cubicBezTo>
                <a:lnTo>
                  <a:pt x="128" y="72"/>
                </a:lnTo>
                <a:close/>
                <a:moveTo>
                  <a:pt x="128" y="48"/>
                </a:moveTo>
                <a:cubicBezTo>
                  <a:pt x="32" y="48"/>
                  <a:pt x="32" y="48"/>
                  <a:pt x="32" y="48"/>
                </a:cubicBezTo>
                <a:cubicBezTo>
                  <a:pt x="32" y="32"/>
                  <a:pt x="32" y="32"/>
                  <a:pt x="32" y="32"/>
                </a:cubicBezTo>
                <a:cubicBezTo>
                  <a:pt x="128" y="32"/>
                  <a:pt x="128" y="32"/>
                  <a:pt x="128" y="32"/>
                </a:cubicBezTo>
                <a:lnTo>
                  <a:pt x="128" y="4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65" name="Freeform 2750"/>
          <p:cNvSpPr>
            <a:spLocks noEditPoints="1"/>
          </p:cNvSpPr>
          <p:nvPr/>
        </p:nvSpPr>
        <p:spPr bwMode="auto">
          <a:xfrm>
            <a:off x="1643789" y="3055744"/>
            <a:ext cx="764709"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66" name="テキスト ボックス 65"/>
          <p:cNvSpPr txBox="1"/>
          <p:nvPr/>
        </p:nvSpPr>
        <p:spPr>
          <a:xfrm>
            <a:off x="1676417" y="3613039"/>
            <a:ext cx="1136850" cy="707886"/>
          </a:xfrm>
          <a:prstGeom prst="rect">
            <a:avLst/>
          </a:prstGeom>
          <a:noFill/>
        </p:spPr>
        <p:txBody>
          <a:bodyPr wrap="none" rtlCol="0">
            <a:spAutoFit/>
          </a:bodyPr>
          <a:lstStyle/>
          <a:p>
            <a:pPr algn="l"/>
            <a:r>
              <a:rPr lang="en-US" altLang="ja-JP" sz="2000" dirty="0" smtClean="0">
                <a:latin typeface="+mj-lt"/>
                <a:ea typeface="Meiryo UI" panose="020B0604030504040204" pitchFamily="50" charset="-128"/>
                <a:cs typeface="Meiryo UI" panose="020B0604030504040204" pitchFamily="50" charset="-128"/>
              </a:rPr>
              <a:t>Sales</a:t>
            </a:r>
          </a:p>
          <a:p>
            <a:pPr algn="l"/>
            <a:r>
              <a:rPr lang="en-US" altLang="ja-JP" sz="2000" dirty="0" smtClean="0">
                <a:latin typeface="+mj-lt"/>
                <a:ea typeface="Meiryo UI" panose="020B0604030504040204" pitchFamily="50" charset="-128"/>
                <a:cs typeface="Meiryo UI" panose="020B0604030504040204" pitchFamily="50" charset="-128"/>
              </a:rPr>
              <a:t>Manager</a:t>
            </a:r>
            <a:endParaRPr kumimoji="1" lang="ja-JP" altLang="en-US" sz="2000" dirty="0" smtClean="0">
              <a:latin typeface="+mj-lt"/>
              <a:ea typeface="Meiryo UI" panose="020B0604030504040204" pitchFamily="50" charset="-128"/>
              <a:cs typeface="Meiryo UI" panose="020B0604030504040204" pitchFamily="50" charset="-128"/>
            </a:endParaRPr>
          </a:p>
        </p:txBody>
      </p:sp>
      <p:sp>
        <p:nvSpPr>
          <p:cNvPr id="67" name="Freeform 2750"/>
          <p:cNvSpPr>
            <a:spLocks noEditPoints="1"/>
          </p:cNvSpPr>
          <p:nvPr/>
        </p:nvSpPr>
        <p:spPr bwMode="auto">
          <a:xfrm>
            <a:off x="329626" y="5469801"/>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68" name="テキスト ボックス 67"/>
          <p:cNvSpPr txBox="1"/>
          <p:nvPr/>
        </p:nvSpPr>
        <p:spPr>
          <a:xfrm>
            <a:off x="223732" y="6033317"/>
            <a:ext cx="1136850" cy="707886"/>
          </a:xfrm>
          <a:prstGeom prst="rect">
            <a:avLst/>
          </a:prstGeom>
          <a:noFill/>
        </p:spPr>
        <p:txBody>
          <a:bodyPr wrap="none" rtlCol="0">
            <a:spAutoFit/>
          </a:bodyPr>
          <a:lstStyle/>
          <a:p>
            <a:pPr algn="l"/>
            <a:r>
              <a:rPr lang="en-US" altLang="ja-JP" sz="2000" dirty="0" smtClean="0">
                <a:latin typeface="+mj-lt"/>
                <a:ea typeface="Meiryo UI" panose="020B0604030504040204" pitchFamily="50" charset="-128"/>
                <a:cs typeface="Meiryo UI" panose="020B0604030504040204" pitchFamily="50" charset="-128"/>
              </a:rPr>
              <a:t>Sales</a:t>
            </a:r>
          </a:p>
          <a:p>
            <a:pPr algn="l"/>
            <a:r>
              <a:rPr lang="en-US" altLang="ja-JP" sz="2000" dirty="0" smtClean="0">
                <a:latin typeface="+mj-lt"/>
                <a:ea typeface="Meiryo UI" panose="020B0604030504040204" pitchFamily="50" charset="-128"/>
                <a:cs typeface="Meiryo UI" panose="020B0604030504040204" pitchFamily="50" charset="-128"/>
              </a:rPr>
              <a:t>Manager</a:t>
            </a:r>
          </a:p>
        </p:txBody>
      </p:sp>
      <p:sp>
        <p:nvSpPr>
          <p:cNvPr id="69" name="Freeform 159"/>
          <p:cNvSpPr>
            <a:spLocks noEditPoints="1"/>
          </p:cNvSpPr>
          <p:nvPr/>
        </p:nvSpPr>
        <p:spPr bwMode="auto">
          <a:xfrm>
            <a:off x="3128579" y="4311904"/>
            <a:ext cx="254000" cy="323841"/>
          </a:xfrm>
          <a:custGeom>
            <a:avLst/>
            <a:gdLst>
              <a:gd name="T0" fmla="*/ 128 w 144"/>
              <a:gd name="T1" fmla="*/ 0 h 144"/>
              <a:gd name="T2" fmla="*/ 0 w 144"/>
              <a:gd name="T3" fmla="*/ 0 h 144"/>
              <a:gd name="T4" fmla="*/ 0 w 144"/>
              <a:gd name="T5" fmla="*/ 80 h 144"/>
              <a:gd name="T6" fmla="*/ 32 w 144"/>
              <a:gd name="T7" fmla="*/ 112 h 144"/>
              <a:gd name="T8" fmla="*/ 80 w 144"/>
              <a:gd name="T9" fmla="*/ 112 h 144"/>
              <a:gd name="T10" fmla="*/ 112 w 144"/>
              <a:gd name="T11" fmla="*/ 80 h 144"/>
              <a:gd name="T12" fmla="*/ 112 w 144"/>
              <a:gd name="T13" fmla="*/ 56 h 144"/>
              <a:gd name="T14" fmla="*/ 128 w 144"/>
              <a:gd name="T15" fmla="*/ 56 h 144"/>
              <a:gd name="T16" fmla="*/ 144 w 144"/>
              <a:gd name="T17" fmla="*/ 40 h 144"/>
              <a:gd name="T18" fmla="*/ 144 w 144"/>
              <a:gd name="T19" fmla="*/ 16 h 144"/>
              <a:gd name="T20" fmla="*/ 128 w 144"/>
              <a:gd name="T21" fmla="*/ 0 h 144"/>
              <a:gd name="T22" fmla="*/ 128 w 144"/>
              <a:gd name="T23" fmla="*/ 40 h 144"/>
              <a:gd name="T24" fmla="*/ 112 w 144"/>
              <a:gd name="T25" fmla="*/ 40 h 144"/>
              <a:gd name="T26" fmla="*/ 112 w 144"/>
              <a:gd name="T27" fmla="*/ 16 h 144"/>
              <a:gd name="T28" fmla="*/ 128 w 144"/>
              <a:gd name="T29" fmla="*/ 16 h 144"/>
              <a:gd name="T30" fmla="*/ 128 w 144"/>
              <a:gd name="T31" fmla="*/ 40 h 144"/>
              <a:gd name="T32" fmla="*/ 0 w 144"/>
              <a:gd name="T33" fmla="*/ 128 h 144"/>
              <a:gd name="T34" fmla="*/ 128 w 144"/>
              <a:gd name="T35" fmla="*/ 128 h 144"/>
              <a:gd name="T36" fmla="*/ 128 w 144"/>
              <a:gd name="T37" fmla="*/ 144 h 144"/>
              <a:gd name="T38" fmla="*/ 0 w 144"/>
              <a:gd name="T39" fmla="*/ 144 h 144"/>
              <a:gd name="T40" fmla="*/ 0 w 144"/>
              <a:gd name="T41"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28" y="0"/>
                </a:moveTo>
                <a:cubicBezTo>
                  <a:pt x="0" y="0"/>
                  <a:pt x="0" y="0"/>
                  <a:pt x="0" y="0"/>
                </a:cubicBezTo>
                <a:cubicBezTo>
                  <a:pt x="0" y="80"/>
                  <a:pt x="0" y="80"/>
                  <a:pt x="0" y="80"/>
                </a:cubicBezTo>
                <a:cubicBezTo>
                  <a:pt x="0" y="98"/>
                  <a:pt x="14" y="112"/>
                  <a:pt x="32" y="112"/>
                </a:cubicBezTo>
                <a:cubicBezTo>
                  <a:pt x="80" y="112"/>
                  <a:pt x="80" y="112"/>
                  <a:pt x="80" y="112"/>
                </a:cubicBezTo>
                <a:cubicBezTo>
                  <a:pt x="98" y="112"/>
                  <a:pt x="112" y="98"/>
                  <a:pt x="112" y="80"/>
                </a:cubicBezTo>
                <a:cubicBezTo>
                  <a:pt x="112" y="56"/>
                  <a:pt x="112" y="56"/>
                  <a:pt x="112" y="56"/>
                </a:cubicBezTo>
                <a:cubicBezTo>
                  <a:pt x="128" y="56"/>
                  <a:pt x="128" y="56"/>
                  <a:pt x="128" y="56"/>
                </a:cubicBezTo>
                <a:cubicBezTo>
                  <a:pt x="137" y="56"/>
                  <a:pt x="144" y="49"/>
                  <a:pt x="144" y="40"/>
                </a:cubicBezTo>
                <a:cubicBezTo>
                  <a:pt x="144" y="16"/>
                  <a:pt x="144" y="16"/>
                  <a:pt x="144" y="16"/>
                </a:cubicBezTo>
                <a:cubicBezTo>
                  <a:pt x="144" y="7"/>
                  <a:pt x="137" y="0"/>
                  <a:pt x="128" y="0"/>
                </a:cubicBezTo>
                <a:close/>
                <a:moveTo>
                  <a:pt x="128" y="40"/>
                </a:moveTo>
                <a:cubicBezTo>
                  <a:pt x="112" y="40"/>
                  <a:pt x="112" y="40"/>
                  <a:pt x="112" y="40"/>
                </a:cubicBezTo>
                <a:cubicBezTo>
                  <a:pt x="112" y="16"/>
                  <a:pt x="112" y="16"/>
                  <a:pt x="112" y="16"/>
                </a:cubicBezTo>
                <a:cubicBezTo>
                  <a:pt x="128" y="16"/>
                  <a:pt x="128" y="16"/>
                  <a:pt x="128" y="16"/>
                </a:cubicBezTo>
                <a:lnTo>
                  <a:pt x="128" y="40"/>
                </a:lnTo>
                <a:close/>
                <a:moveTo>
                  <a:pt x="0" y="128"/>
                </a:moveTo>
                <a:cubicBezTo>
                  <a:pt x="128" y="128"/>
                  <a:pt x="128" y="128"/>
                  <a:pt x="128" y="128"/>
                </a:cubicBezTo>
                <a:cubicBezTo>
                  <a:pt x="128" y="144"/>
                  <a:pt x="128" y="144"/>
                  <a:pt x="128" y="144"/>
                </a:cubicBezTo>
                <a:cubicBezTo>
                  <a:pt x="0" y="144"/>
                  <a:pt x="0" y="144"/>
                  <a:pt x="0" y="144"/>
                </a:cubicBezTo>
                <a:lnTo>
                  <a:pt x="0" y="12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70" name="角丸四角形吹き出し 69"/>
          <p:cNvSpPr/>
          <p:nvPr/>
        </p:nvSpPr>
        <p:spPr bwMode="gray">
          <a:xfrm>
            <a:off x="1487446" y="5531404"/>
            <a:ext cx="3855327" cy="1052276"/>
          </a:xfrm>
          <a:prstGeom prst="wedgeRoundRectCallout">
            <a:avLst>
              <a:gd name="adj1" fmla="val -56985"/>
              <a:gd name="adj2" fmla="val -1838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600" dirty="0" smtClean="0">
                <a:latin typeface="+mj-lt"/>
                <a:ea typeface="Meiryo UI" panose="020B0604030504040204" pitchFamily="50" charset="-128"/>
              </a:rPr>
              <a:t>The next version has the new function of … </a:t>
            </a:r>
          </a:p>
          <a:p>
            <a:pPr algn="l"/>
            <a:r>
              <a:rPr lang="en-US" altLang="ja-JP" sz="1600" dirty="0" smtClean="0">
                <a:latin typeface="+mj-lt"/>
                <a:ea typeface="Meiryo UI" panose="020B0604030504040204" pitchFamily="50" charset="-128"/>
              </a:rPr>
              <a:t>a</a:t>
            </a:r>
            <a:r>
              <a:rPr kumimoji="1" lang="en-US" altLang="ja-JP" sz="1600" dirty="0" smtClean="0">
                <a:latin typeface="+mj-lt"/>
                <a:ea typeface="Meiryo UI" panose="020B0604030504040204" pitchFamily="50" charset="-128"/>
              </a:rPr>
              <a:t>s it’s selling point.</a:t>
            </a:r>
            <a:endParaRPr kumimoji="1" lang="ja-JP" altLang="en-US" sz="1600" dirty="0" smtClean="0">
              <a:latin typeface="+mj-lt"/>
              <a:ea typeface="Meiryo UI" panose="020B0604030504040204" pitchFamily="50" charset="-128"/>
            </a:endParaRPr>
          </a:p>
        </p:txBody>
      </p:sp>
      <p:sp>
        <p:nvSpPr>
          <p:cNvPr id="71" name="Freeform 2750"/>
          <p:cNvSpPr>
            <a:spLocks noEditPoints="1"/>
          </p:cNvSpPr>
          <p:nvPr/>
        </p:nvSpPr>
        <p:spPr bwMode="auto">
          <a:xfrm>
            <a:off x="5610337" y="5469801"/>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latin typeface="+mj-lt"/>
            </a:endParaRPr>
          </a:p>
        </p:txBody>
      </p:sp>
      <p:sp>
        <p:nvSpPr>
          <p:cNvPr id="72" name="テキスト ボックス 71"/>
          <p:cNvSpPr txBox="1"/>
          <p:nvPr/>
        </p:nvSpPr>
        <p:spPr>
          <a:xfrm>
            <a:off x="5504443" y="6033317"/>
            <a:ext cx="1077539" cy="707886"/>
          </a:xfrm>
          <a:prstGeom prst="rect">
            <a:avLst/>
          </a:prstGeom>
          <a:noFill/>
        </p:spPr>
        <p:txBody>
          <a:bodyPr wrap="none" rtlCol="0">
            <a:spAutoFit/>
          </a:bodyPr>
          <a:lstStyle/>
          <a:p>
            <a:pPr algn="l"/>
            <a:r>
              <a:rPr lang="en-US" altLang="ja-JP" sz="2000" dirty="0" smtClean="0">
                <a:latin typeface="+mj-lt"/>
                <a:ea typeface="Meiryo UI" panose="020B0604030504040204" pitchFamily="50" charset="-128"/>
                <a:cs typeface="Meiryo UI" panose="020B0604030504040204" pitchFamily="50" charset="-128"/>
              </a:rPr>
              <a:t>Sales</a:t>
            </a:r>
          </a:p>
          <a:p>
            <a:pPr algn="l"/>
            <a:r>
              <a:rPr lang="en-US" altLang="ja-JP" sz="2000" dirty="0" smtClean="0">
                <a:latin typeface="+mj-lt"/>
                <a:ea typeface="Meiryo UI" panose="020B0604030504040204" pitchFamily="50" charset="-128"/>
                <a:cs typeface="Meiryo UI" panose="020B0604030504040204" pitchFamily="50" charset="-128"/>
              </a:rPr>
              <a:t>Member</a:t>
            </a:r>
          </a:p>
        </p:txBody>
      </p:sp>
      <p:sp>
        <p:nvSpPr>
          <p:cNvPr id="73" name="角丸四角形吹き出し 72"/>
          <p:cNvSpPr/>
          <p:nvPr/>
        </p:nvSpPr>
        <p:spPr bwMode="gray">
          <a:xfrm>
            <a:off x="6664598" y="5468078"/>
            <a:ext cx="3042131" cy="1052276"/>
          </a:xfrm>
          <a:prstGeom prst="wedgeRoundRectCallout">
            <a:avLst>
              <a:gd name="adj1" fmla="val -56985"/>
              <a:gd name="adj2" fmla="val -1838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mj-lt"/>
                <a:ea typeface="Meiryo UI" panose="020B0604030504040204" pitchFamily="50" charset="-128"/>
              </a:rPr>
              <a:t>Understood. Well, it is written </a:t>
            </a:r>
          </a:p>
          <a:p>
            <a:pPr algn="l"/>
            <a:r>
              <a:rPr kumimoji="1" lang="en-US" altLang="ja-JP" sz="1800" dirty="0" smtClean="0">
                <a:latin typeface="+mj-lt"/>
                <a:ea typeface="Meiryo UI" panose="020B0604030504040204" pitchFamily="50" charset="-128"/>
              </a:rPr>
              <a:t>accordingly in this catalogue.</a:t>
            </a:r>
            <a:endParaRPr kumimoji="1" lang="ja-JP" altLang="en-US" sz="1800" dirty="0" smtClean="0">
              <a:latin typeface="+mj-lt"/>
              <a:ea typeface="Meiryo UI" panose="020B0604030504040204" pitchFamily="50" charset="-128"/>
            </a:endParaRPr>
          </a:p>
        </p:txBody>
      </p:sp>
      <p:sp>
        <p:nvSpPr>
          <p:cNvPr id="18" name="スライド番号プレースホルダー 17"/>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24</a:t>
            </a:fld>
            <a:endParaRPr lang="en-US" altLang="ja-JP" dirty="0">
              <a:latin typeface="+mj-lt"/>
            </a:endParaRPr>
          </a:p>
        </p:txBody>
      </p:sp>
    </p:spTree>
    <p:extLst>
      <p:ext uri="{BB962C8B-B14F-4D97-AF65-F5344CB8AC3E}">
        <p14:creationId xmlns:p14="http://schemas.microsoft.com/office/powerpoint/2010/main" val="878478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21254"/>
            <a:ext cx="4600575" cy="1536699"/>
          </a:xfrm>
        </p:spPr>
        <p:txBody>
          <a:bodyPr/>
          <a:lstStyle/>
          <a:p>
            <a:r>
              <a:rPr lang="en-US" altLang="ja-JP" sz="4400" dirty="0" smtClean="0"/>
              <a:t>Chat Tool: Merits</a:t>
            </a:r>
            <a:endParaRPr lang="en-US" altLang="ja-JP" sz="4400" dirty="0"/>
          </a:p>
        </p:txBody>
      </p:sp>
      <p:sp>
        <p:nvSpPr>
          <p:cNvPr id="3" name="テキスト プレースホルダー 2"/>
          <p:cNvSpPr>
            <a:spLocks noGrp="1"/>
          </p:cNvSpPr>
          <p:nvPr>
            <p:ph type="body" sz="quarter" idx="11"/>
          </p:nvPr>
        </p:nvSpPr>
        <p:spPr>
          <a:xfrm>
            <a:off x="5153026" y="2857214"/>
            <a:ext cx="4581526" cy="1536699"/>
          </a:xfrm>
        </p:spPr>
        <p:txBody>
          <a:bodyPr/>
          <a:lstStyle/>
          <a:p>
            <a:pPr algn="ctr"/>
            <a:r>
              <a:rPr lang="en-US" altLang="ja-JP" dirty="0" smtClean="0"/>
              <a:t>Story 1</a:t>
            </a:r>
            <a:r>
              <a:rPr lang="en-US" altLang="ja-JP" dirty="0"/>
              <a:t/>
            </a:r>
            <a:br>
              <a:rPr lang="en-US" altLang="ja-JP" dirty="0"/>
            </a:br>
            <a:r>
              <a:rPr lang="en-US" altLang="ja-JP" dirty="0" smtClean="0"/>
              <a:t>“</a:t>
            </a:r>
            <a:r>
              <a:rPr lang="en-US" altLang="ja-JP" dirty="0"/>
              <a:t>Linking Systems (Dev part)</a:t>
            </a:r>
            <a:r>
              <a:rPr lang="en-US" altLang="ja-JP" dirty="0" smtClean="0"/>
              <a:t>”</a:t>
            </a:r>
            <a:endParaRPr lang="en-US" altLang="ja-JP" dirty="0" smtClean="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Chat Tool: Merits (by story-based)</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17008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Story 4: Linking Systems (Dev part)</a:t>
            </a:r>
            <a:endParaRPr kumimoji="1"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a:latin typeface="Fujitsu Sans" panose="020B0404060202020204" pitchFamily="34" charset="0"/>
                <a:ea typeface="Meiryo UI" panose="020B0604030504040204" pitchFamily="50" charset="-128"/>
              </a:rPr>
              <a:t>One day in </a:t>
            </a:r>
            <a:r>
              <a:rPr lang="en-US" altLang="ja-JP" sz="2400" dirty="0" err="1">
                <a:latin typeface="Fujitsu Sans" panose="020B0404060202020204" pitchFamily="34" charset="0"/>
                <a:ea typeface="Meiryo UI" panose="020B0604030504040204" pitchFamily="50" charset="-128"/>
              </a:rPr>
              <a:t>team_dev_a</a:t>
            </a:r>
            <a:r>
              <a:rPr lang="en-US" altLang="ja-JP" sz="2400" dirty="0">
                <a:latin typeface="Fujitsu Sans" panose="020B0404060202020204" pitchFamily="34" charset="0"/>
                <a:ea typeface="Meiryo UI" panose="020B0604030504040204" pitchFamily="50" charset="-128"/>
              </a:rPr>
              <a:t> channel...</a:t>
            </a:r>
            <a:endParaRPr lang="ja-JP" altLang="en-US" sz="240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is it done in Chat Tool?</a:t>
            </a:r>
            <a:endParaRPr lang="ja-JP" altLang="en-US" sz="3200" b="1" kern="0" dirty="0">
              <a:solidFill>
                <a:schemeClr val="bg1"/>
              </a:solidFill>
              <a:latin typeface="+mj-lt"/>
              <a:ea typeface="Meiryo UI" panose="020B0604030504040204" pitchFamily="50" charset="-128"/>
            </a:endParaRPr>
          </a:p>
        </p:txBody>
      </p:sp>
      <p:sp>
        <p:nvSpPr>
          <p:cNvPr id="62" name="正方形/長方形 61"/>
          <p:cNvSpPr/>
          <p:nvPr/>
        </p:nvSpPr>
        <p:spPr bwMode="gray">
          <a:xfrm>
            <a:off x="1929110" y="2220952"/>
            <a:ext cx="7626370" cy="3031802"/>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63" name="正方形/長方形 62"/>
          <p:cNvSpPr/>
          <p:nvPr/>
        </p:nvSpPr>
        <p:spPr bwMode="gray">
          <a:xfrm>
            <a:off x="2047225" y="4467561"/>
            <a:ext cx="7390137" cy="678513"/>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Ringo </a:t>
            </a:r>
            <a:r>
              <a:rPr kumimoji="1" lang="ja-JP" altLang="en-US" sz="1600" b="1" kern="0" dirty="0" smtClean="0">
                <a:latin typeface="Fujitsu Sans" panose="020B0404060202020204" pitchFamily="34" charset="0"/>
                <a:ea typeface="Meiryo UI" panose="020B0604030504040204" pitchFamily="50" charset="-128"/>
              </a:rPr>
              <a:t>  </a:t>
            </a:r>
            <a:r>
              <a:rPr kumimoji="1" lang="en-US" altLang="ja-JP" sz="1600" b="1" kern="0" dirty="0" smtClean="0">
                <a:latin typeface="Fujitsu Sans" panose="020B0404060202020204" pitchFamily="34" charset="0"/>
                <a:ea typeface="Meiryo UI" panose="020B0604030504040204" pitchFamily="50" charset="-128"/>
              </a:rPr>
              <a:t>2018.10.23 10:00</a:t>
            </a:r>
          </a:p>
        </p:txBody>
      </p:sp>
      <p:sp>
        <p:nvSpPr>
          <p:cNvPr id="64" name="正方形/長方形 63"/>
          <p:cNvSpPr/>
          <p:nvPr/>
        </p:nvSpPr>
        <p:spPr bwMode="gray">
          <a:xfrm>
            <a:off x="195352" y="229715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team_sales</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5" name="正方形/長方形 64"/>
          <p:cNvSpPr/>
          <p:nvPr/>
        </p:nvSpPr>
        <p:spPr bwMode="gray">
          <a:xfrm>
            <a:off x="195352" y="2880382"/>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team_dev_a</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6" name="正方形/長方形 65"/>
          <p:cNvSpPr/>
          <p:nvPr/>
        </p:nvSpPr>
        <p:spPr bwMode="gray">
          <a:xfrm>
            <a:off x="195352" y="4090705"/>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team_ops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67" name="正方形/長方形 66"/>
          <p:cNvSpPr/>
          <p:nvPr/>
        </p:nvSpPr>
        <p:spPr bwMode="gray">
          <a:xfrm>
            <a:off x="195352" y="469142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time_brian</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8" name="Freeform 2750"/>
          <p:cNvSpPr>
            <a:spLocks noEditPoints="1"/>
          </p:cNvSpPr>
          <p:nvPr/>
        </p:nvSpPr>
        <p:spPr bwMode="auto">
          <a:xfrm>
            <a:off x="2086970" y="4519228"/>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69" name="正方形/長方形 68"/>
          <p:cNvSpPr/>
          <p:nvPr/>
        </p:nvSpPr>
        <p:spPr bwMode="gray">
          <a:xfrm>
            <a:off x="2043423" y="2326810"/>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kumimoji="1" lang="en-US" altLang="ja-JP" sz="1600" b="1" kern="0" dirty="0" err="1" smtClean="0">
                <a:latin typeface="Fujitsu Sans" panose="020B0404060202020204" pitchFamily="34" charset="0"/>
                <a:ea typeface="Meiryo UI" panose="020B0604030504040204" pitchFamily="50" charset="-128"/>
              </a:rPr>
              <a:t>GitLab</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a:t>
            </a:r>
            <a:r>
              <a:rPr kumimoji="1" lang="en-US" altLang="ja-JP" sz="1600" b="1" kern="0" dirty="0" smtClean="0">
                <a:latin typeface="Fujitsu Sans" panose="020B0404060202020204" pitchFamily="34" charset="0"/>
                <a:ea typeface="Meiryo UI" panose="020B0604030504040204" pitchFamily="50" charset="-128"/>
              </a:rPr>
              <a:t>10:00</a:t>
            </a:r>
          </a:p>
          <a:p>
            <a:pPr algn="l"/>
            <a:r>
              <a:rPr kumimoji="1" lang="en-US" altLang="ja-JP" sz="1600" kern="0" dirty="0" smtClean="0">
                <a:latin typeface="Fujitsu Sans" panose="020B0404060202020204" pitchFamily="34" charset="0"/>
                <a:ea typeface="Meiryo UI" panose="020B0604030504040204" pitchFamily="50" charset="-128"/>
              </a:rPr>
              <a:t>     </a:t>
            </a:r>
            <a:endParaRPr kumimoji="1" lang="ja-JP" altLang="en-US" sz="1600" kern="0" dirty="0" smtClean="0">
              <a:latin typeface="Fujitsu Sans" panose="020B0404060202020204" pitchFamily="34" charset="0"/>
              <a:ea typeface="Meiryo UI" panose="020B0604030504040204" pitchFamily="50" charset="-128"/>
            </a:endParaRPr>
          </a:p>
        </p:txBody>
      </p:sp>
      <p:sp>
        <p:nvSpPr>
          <p:cNvPr id="71" name="正方形/長方形 70"/>
          <p:cNvSpPr/>
          <p:nvPr/>
        </p:nvSpPr>
        <p:spPr bwMode="gray">
          <a:xfrm>
            <a:off x="195352" y="348427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team_dev_b</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72" name="テキスト ボックス 71"/>
          <p:cNvSpPr txBox="1"/>
          <p:nvPr/>
        </p:nvSpPr>
        <p:spPr>
          <a:xfrm>
            <a:off x="2490245" y="4754497"/>
            <a:ext cx="705642" cy="307777"/>
          </a:xfrm>
          <a:prstGeom prst="rect">
            <a:avLst/>
          </a:prstGeom>
          <a:solidFill>
            <a:schemeClr val="bg1"/>
          </a:solid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Okay~!</a:t>
            </a:r>
            <a:endParaRPr lang="ja-JP" altLang="en-US" kern="0" dirty="0">
              <a:latin typeface="Fujitsu Sans" panose="020B0404060202020204" pitchFamily="34" charset="0"/>
              <a:ea typeface="Meiryo UI" panose="020B0604030504040204" pitchFamily="50" charset="-128"/>
            </a:endParaRPr>
          </a:p>
        </p:txBody>
      </p:sp>
      <p:sp>
        <p:nvSpPr>
          <p:cNvPr id="73" name="テキスト ボックス 72"/>
          <p:cNvSpPr txBox="1"/>
          <p:nvPr/>
        </p:nvSpPr>
        <p:spPr>
          <a:xfrm>
            <a:off x="2486443" y="2628288"/>
            <a:ext cx="4280339" cy="307777"/>
          </a:xfrm>
          <a:prstGeom prst="rect">
            <a:avLst/>
          </a:prstGeom>
          <a:noFill/>
        </p:spPr>
        <p:txBody>
          <a:bodyPr wrap="none" rtlCol="0">
            <a:spAutoFit/>
          </a:bodyPr>
          <a:lstStyle/>
          <a:p>
            <a:pPr algn="l"/>
            <a:r>
              <a:rPr lang="en-US" altLang="ja-JP" b="1" kern="0" dirty="0" smtClean="0">
                <a:latin typeface="Fujitsu Sans" panose="020B0404060202020204" pitchFamily="34" charset="0"/>
                <a:ea typeface="Meiryo UI" panose="020B0604030504040204" pitchFamily="50" charset="-128"/>
              </a:rPr>
              <a:t>“Notice: Ringo has sent a merge request (URL link).”</a:t>
            </a:r>
            <a:endParaRPr lang="ja-JP" altLang="en-US" b="1" kern="0" dirty="0">
              <a:latin typeface="Fujitsu Sans" panose="020B0404060202020204" pitchFamily="34" charset="0"/>
              <a:ea typeface="Meiryo UI" panose="020B0604030504040204" pitchFamily="50" charset="-128"/>
            </a:endParaRPr>
          </a:p>
        </p:txBody>
      </p:sp>
      <p:sp>
        <p:nvSpPr>
          <p:cNvPr id="74" name="正方形/長方形 73"/>
          <p:cNvSpPr/>
          <p:nvPr/>
        </p:nvSpPr>
        <p:spPr bwMode="gray">
          <a:xfrm>
            <a:off x="2043422" y="3038530"/>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Ringo</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2018.10.22 11</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75" name="Freeform 2750"/>
          <p:cNvSpPr>
            <a:spLocks noEditPoints="1"/>
          </p:cNvSpPr>
          <p:nvPr/>
        </p:nvSpPr>
        <p:spPr bwMode="auto">
          <a:xfrm>
            <a:off x="2083167" y="309797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6" name="テキスト ボックス 75"/>
          <p:cNvSpPr txBox="1"/>
          <p:nvPr/>
        </p:nvSpPr>
        <p:spPr>
          <a:xfrm>
            <a:off x="2486443" y="3291462"/>
            <a:ext cx="1967205" cy="307777"/>
          </a:xfrm>
          <a:prstGeom prst="rect">
            <a:avLst/>
          </a:prstGeom>
          <a:noFill/>
        </p:spPr>
        <p:txBody>
          <a:bodyPr wrap="none" rtlCol="0">
            <a:spAutoFit/>
          </a:bodyPr>
          <a:lstStyle/>
          <a:p>
            <a:pPr algn="l"/>
            <a:r>
              <a:rPr lang="en-US" altLang="ja-JP" kern="0" dirty="0">
                <a:latin typeface="Fujitsu Sans" panose="020B0404060202020204" pitchFamily="34" charset="0"/>
                <a:ea typeface="Meiryo UI" panose="020B0604030504040204" pitchFamily="50" charset="-128"/>
              </a:rPr>
              <a:t>@John </a:t>
            </a:r>
            <a:r>
              <a:rPr lang="en-US" altLang="ja-JP" kern="0" dirty="0" smtClean="0">
                <a:latin typeface="Fujitsu Sans" panose="020B0404060202020204" pitchFamily="34" charset="0"/>
                <a:ea typeface="Meiryo UI" panose="020B0604030504040204" pitchFamily="50" charset="-128"/>
              </a:rPr>
              <a:t>Please review ↑.</a:t>
            </a:r>
            <a:endParaRPr lang="ja-JP" altLang="en-US" kern="0" dirty="0">
              <a:latin typeface="Fujitsu Sans" panose="020B0404060202020204" pitchFamily="34" charset="0"/>
              <a:ea typeface="Meiryo UI" panose="020B0604030504040204" pitchFamily="50" charset="-128"/>
            </a:endParaRPr>
          </a:p>
        </p:txBody>
      </p:sp>
      <p:sp>
        <p:nvSpPr>
          <p:cNvPr id="77" name="正方形/長方形 76"/>
          <p:cNvSpPr/>
          <p:nvPr/>
        </p:nvSpPr>
        <p:spPr bwMode="gray">
          <a:xfrm>
            <a:off x="2047226" y="3747151"/>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a:t>
            </a:r>
            <a:r>
              <a:rPr kumimoji="1" lang="en-US" altLang="ja-JP" sz="1600" b="1" kern="0" dirty="0" smtClean="0">
                <a:latin typeface="Fujitsu Sans" panose="020B0404060202020204" pitchFamily="34" charset="0"/>
                <a:ea typeface="Meiryo UI" panose="020B0604030504040204" pitchFamily="50" charset="-128"/>
              </a:rPr>
              <a:t>13:00</a:t>
            </a:r>
          </a:p>
        </p:txBody>
      </p:sp>
      <p:sp>
        <p:nvSpPr>
          <p:cNvPr id="78" name="Freeform 2750"/>
          <p:cNvSpPr>
            <a:spLocks noEditPoints="1"/>
          </p:cNvSpPr>
          <p:nvPr/>
        </p:nvSpPr>
        <p:spPr bwMode="auto">
          <a:xfrm>
            <a:off x="2086971" y="3806593"/>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9" name="テキスト ボックス 78"/>
          <p:cNvSpPr txBox="1"/>
          <p:nvPr/>
        </p:nvSpPr>
        <p:spPr>
          <a:xfrm>
            <a:off x="2486443" y="4000083"/>
            <a:ext cx="3727302" cy="307777"/>
          </a:xfrm>
          <a:prstGeom prst="rect">
            <a:avLst/>
          </a:prstGeom>
          <a:noFill/>
        </p:spPr>
        <p:txBody>
          <a:bodyPr wrap="none" rtlCol="0">
            <a:spAutoFit/>
          </a:bodyPr>
          <a:lstStyle/>
          <a:p>
            <a:pPr algn="l"/>
            <a:r>
              <a:rPr lang="en-US" altLang="ja-JP" kern="0" dirty="0">
                <a:solidFill>
                  <a:schemeClr val="tx1"/>
                </a:solidFill>
                <a:latin typeface="Fujitsu Sans" panose="020B0404060202020204" pitchFamily="34" charset="0"/>
                <a:ea typeface="Meiryo UI" panose="020B0604030504040204" pitchFamily="50" charset="-128"/>
              </a:rPr>
              <a:t>@Ringo </a:t>
            </a:r>
            <a:r>
              <a:rPr lang="en-US" altLang="ja-JP" kern="0" dirty="0" smtClean="0">
                <a:solidFill>
                  <a:schemeClr val="tx1"/>
                </a:solidFill>
                <a:latin typeface="Fujitsu Sans" panose="020B0404060202020204" pitchFamily="34" charset="0"/>
                <a:ea typeface="Meiryo UI" panose="020B0604030504040204" pitchFamily="50" charset="-128"/>
              </a:rPr>
              <a:t>Alright~. See the comments I’ve added.</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80" name="Freeform 2750"/>
          <p:cNvSpPr>
            <a:spLocks noEditPoints="1"/>
          </p:cNvSpPr>
          <p:nvPr/>
        </p:nvSpPr>
        <p:spPr bwMode="auto">
          <a:xfrm>
            <a:off x="2083165" y="4509077"/>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81" name="Freeform 2696"/>
          <p:cNvSpPr>
            <a:spLocks noEditPoints="1"/>
          </p:cNvSpPr>
          <p:nvPr/>
        </p:nvSpPr>
        <p:spPr bwMode="auto">
          <a:xfrm>
            <a:off x="2017116" y="2380501"/>
            <a:ext cx="369686" cy="285400"/>
          </a:xfrm>
          <a:custGeom>
            <a:avLst/>
            <a:gdLst>
              <a:gd name="T0" fmla="*/ 96 w 168"/>
              <a:gd name="T1" fmla="*/ 0 h 144"/>
              <a:gd name="T2" fmla="*/ 24 w 168"/>
              <a:gd name="T3" fmla="*/ 72 h 144"/>
              <a:gd name="T4" fmla="*/ 0 w 168"/>
              <a:gd name="T5" fmla="*/ 72 h 144"/>
              <a:gd name="T6" fmla="*/ 31 w 168"/>
              <a:gd name="T7" fmla="*/ 103 h 144"/>
              <a:gd name="T8" fmla="*/ 32 w 168"/>
              <a:gd name="T9" fmla="*/ 104 h 144"/>
              <a:gd name="T10" fmla="*/ 64 w 168"/>
              <a:gd name="T11" fmla="*/ 72 h 144"/>
              <a:gd name="T12" fmla="*/ 40 w 168"/>
              <a:gd name="T13" fmla="*/ 72 h 144"/>
              <a:gd name="T14" fmla="*/ 96 w 168"/>
              <a:gd name="T15" fmla="*/ 16 h 144"/>
              <a:gd name="T16" fmla="*/ 152 w 168"/>
              <a:gd name="T17" fmla="*/ 72 h 144"/>
              <a:gd name="T18" fmla="*/ 96 w 168"/>
              <a:gd name="T19" fmla="*/ 128 h 144"/>
              <a:gd name="T20" fmla="*/ 56 w 168"/>
              <a:gd name="T21" fmla="*/ 112 h 144"/>
              <a:gd name="T22" fmla="*/ 45 w 168"/>
              <a:gd name="T23" fmla="*/ 123 h 144"/>
              <a:gd name="T24" fmla="*/ 96 w 168"/>
              <a:gd name="T25" fmla="*/ 144 h 144"/>
              <a:gd name="T26" fmla="*/ 168 w 168"/>
              <a:gd name="T27" fmla="*/ 72 h 144"/>
              <a:gd name="T28" fmla="*/ 96 w 168"/>
              <a:gd name="T29" fmla="*/ 0 h 144"/>
              <a:gd name="T30" fmla="*/ 88 w 168"/>
              <a:gd name="T31" fmla="*/ 40 h 144"/>
              <a:gd name="T32" fmla="*/ 88 w 168"/>
              <a:gd name="T33" fmla="*/ 80 h 144"/>
              <a:gd name="T34" fmla="*/ 122 w 168"/>
              <a:gd name="T35" fmla="*/ 100 h 144"/>
              <a:gd name="T36" fmla="*/ 128 w 168"/>
              <a:gd name="T37" fmla="*/ 91 h 144"/>
              <a:gd name="T38" fmla="*/ 100 w 168"/>
              <a:gd name="T39" fmla="*/ 74 h 144"/>
              <a:gd name="T40" fmla="*/ 100 w 168"/>
              <a:gd name="T41" fmla="*/ 40 h 144"/>
              <a:gd name="T42" fmla="*/ 88 w 168"/>
              <a:gd name="T43" fmla="*/ 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8" h="144">
                <a:moveTo>
                  <a:pt x="96" y="0"/>
                </a:moveTo>
                <a:cubicBezTo>
                  <a:pt x="56" y="0"/>
                  <a:pt x="24" y="32"/>
                  <a:pt x="24" y="72"/>
                </a:cubicBezTo>
                <a:cubicBezTo>
                  <a:pt x="0" y="72"/>
                  <a:pt x="0" y="72"/>
                  <a:pt x="0" y="72"/>
                </a:cubicBezTo>
                <a:cubicBezTo>
                  <a:pt x="31" y="103"/>
                  <a:pt x="31" y="103"/>
                  <a:pt x="31" y="103"/>
                </a:cubicBezTo>
                <a:cubicBezTo>
                  <a:pt x="32" y="104"/>
                  <a:pt x="32" y="104"/>
                  <a:pt x="32" y="104"/>
                </a:cubicBezTo>
                <a:cubicBezTo>
                  <a:pt x="64" y="72"/>
                  <a:pt x="64" y="72"/>
                  <a:pt x="64" y="72"/>
                </a:cubicBezTo>
                <a:cubicBezTo>
                  <a:pt x="40" y="72"/>
                  <a:pt x="40" y="72"/>
                  <a:pt x="40" y="72"/>
                </a:cubicBezTo>
                <a:cubicBezTo>
                  <a:pt x="40" y="41"/>
                  <a:pt x="65" y="16"/>
                  <a:pt x="96" y="16"/>
                </a:cubicBezTo>
                <a:cubicBezTo>
                  <a:pt x="127" y="16"/>
                  <a:pt x="152" y="41"/>
                  <a:pt x="152" y="72"/>
                </a:cubicBezTo>
                <a:cubicBezTo>
                  <a:pt x="152" y="103"/>
                  <a:pt x="127" y="128"/>
                  <a:pt x="96" y="128"/>
                </a:cubicBezTo>
                <a:cubicBezTo>
                  <a:pt x="81" y="128"/>
                  <a:pt x="67" y="122"/>
                  <a:pt x="56" y="112"/>
                </a:cubicBezTo>
                <a:cubicBezTo>
                  <a:pt x="45" y="123"/>
                  <a:pt x="45" y="123"/>
                  <a:pt x="45" y="123"/>
                </a:cubicBezTo>
                <a:cubicBezTo>
                  <a:pt x="58" y="136"/>
                  <a:pt x="76" y="144"/>
                  <a:pt x="96" y="144"/>
                </a:cubicBezTo>
                <a:cubicBezTo>
                  <a:pt x="136" y="144"/>
                  <a:pt x="168" y="112"/>
                  <a:pt x="168" y="72"/>
                </a:cubicBezTo>
                <a:cubicBezTo>
                  <a:pt x="168" y="32"/>
                  <a:pt x="136" y="0"/>
                  <a:pt x="96" y="0"/>
                </a:cubicBezTo>
                <a:close/>
                <a:moveTo>
                  <a:pt x="88" y="40"/>
                </a:moveTo>
                <a:cubicBezTo>
                  <a:pt x="88" y="80"/>
                  <a:pt x="88" y="80"/>
                  <a:pt x="88" y="80"/>
                </a:cubicBezTo>
                <a:cubicBezTo>
                  <a:pt x="122" y="100"/>
                  <a:pt x="122" y="100"/>
                  <a:pt x="122" y="100"/>
                </a:cubicBezTo>
                <a:cubicBezTo>
                  <a:pt x="128" y="91"/>
                  <a:pt x="128" y="91"/>
                  <a:pt x="128" y="91"/>
                </a:cubicBezTo>
                <a:cubicBezTo>
                  <a:pt x="100" y="74"/>
                  <a:pt x="100" y="74"/>
                  <a:pt x="100" y="74"/>
                </a:cubicBezTo>
                <a:cubicBezTo>
                  <a:pt x="100" y="40"/>
                  <a:pt x="100" y="40"/>
                  <a:pt x="100" y="40"/>
                </a:cubicBezTo>
                <a:lnTo>
                  <a:pt x="88" y="4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26</a:t>
            </a:fld>
            <a:endParaRPr lang="en-US" altLang="ja-JP" dirty="0"/>
          </a:p>
        </p:txBody>
      </p:sp>
    </p:spTree>
    <p:extLst>
      <p:ext uri="{BB962C8B-B14F-4D97-AF65-F5344CB8AC3E}">
        <p14:creationId xmlns:p14="http://schemas.microsoft.com/office/powerpoint/2010/main" val="2289596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smtClean="0"/>
              <a:t>Story 4: Linking Systems (Dev part)</a:t>
            </a:r>
            <a:endParaRPr kumimoji="1"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One day in </a:t>
            </a:r>
            <a:r>
              <a:rPr lang="en-US" altLang="ja-JP" sz="2400" dirty="0" err="1" smtClean="0">
                <a:latin typeface="Fujitsu Sans" panose="020B0404060202020204" pitchFamily="34" charset="0"/>
                <a:ea typeface="Meiryo UI" panose="020B0604030504040204" pitchFamily="50" charset="-128"/>
              </a:rPr>
              <a:t>team_dev_a</a:t>
            </a:r>
            <a:r>
              <a:rPr lang="en-US" altLang="ja-JP" sz="2400" dirty="0" smtClean="0">
                <a:latin typeface="Fujitsu Sans" panose="020B0404060202020204" pitchFamily="34" charset="0"/>
                <a:ea typeface="Meiryo UI" panose="020B0604030504040204" pitchFamily="50" charset="-128"/>
              </a:rPr>
              <a:t> channel...</a:t>
            </a:r>
            <a:endParaRPr lang="ja-JP" altLang="en-US" sz="240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is it done in Chat Tool?</a:t>
            </a:r>
            <a:endParaRPr lang="ja-JP" altLang="en-US" sz="3200" b="1" kern="0" dirty="0">
              <a:solidFill>
                <a:schemeClr val="bg1"/>
              </a:solidFill>
              <a:latin typeface="+mj-lt"/>
              <a:ea typeface="Meiryo UI" panose="020B0604030504040204" pitchFamily="50" charset="-128"/>
            </a:endParaRPr>
          </a:p>
        </p:txBody>
      </p:sp>
      <p:sp>
        <p:nvSpPr>
          <p:cNvPr id="62" name="正方形/長方形 61"/>
          <p:cNvSpPr/>
          <p:nvPr/>
        </p:nvSpPr>
        <p:spPr bwMode="gray">
          <a:xfrm>
            <a:off x="1929110" y="2220952"/>
            <a:ext cx="7626370" cy="4210328"/>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63" name="正方形/長方形 62"/>
          <p:cNvSpPr/>
          <p:nvPr/>
        </p:nvSpPr>
        <p:spPr bwMode="gray">
          <a:xfrm>
            <a:off x="2047225" y="4035742"/>
            <a:ext cx="7390137" cy="543046"/>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Ringo</a:t>
            </a:r>
            <a:r>
              <a:rPr kumimoji="1"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10:00</a:t>
            </a:r>
          </a:p>
        </p:txBody>
      </p:sp>
      <p:sp>
        <p:nvSpPr>
          <p:cNvPr id="64" name="正方形/長方形 63"/>
          <p:cNvSpPr/>
          <p:nvPr/>
        </p:nvSpPr>
        <p:spPr bwMode="gray">
          <a:xfrm>
            <a:off x="195352" y="229715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team_sales</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5" name="正方形/長方形 64"/>
          <p:cNvSpPr/>
          <p:nvPr/>
        </p:nvSpPr>
        <p:spPr bwMode="gray">
          <a:xfrm>
            <a:off x="195352" y="2880382"/>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team_dev_a</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6" name="正方形/長方形 65"/>
          <p:cNvSpPr/>
          <p:nvPr/>
        </p:nvSpPr>
        <p:spPr bwMode="gray">
          <a:xfrm>
            <a:off x="195352" y="4090705"/>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team_ops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67" name="正方形/長方形 66"/>
          <p:cNvSpPr/>
          <p:nvPr/>
        </p:nvSpPr>
        <p:spPr bwMode="gray">
          <a:xfrm>
            <a:off x="195352" y="469142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time_brian</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8" name="Freeform 2750"/>
          <p:cNvSpPr>
            <a:spLocks noEditPoints="1"/>
          </p:cNvSpPr>
          <p:nvPr/>
        </p:nvSpPr>
        <p:spPr bwMode="auto">
          <a:xfrm>
            <a:off x="2086970" y="405098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69" name="正方形/長方形 68"/>
          <p:cNvSpPr/>
          <p:nvPr/>
        </p:nvSpPr>
        <p:spPr bwMode="gray">
          <a:xfrm>
            <a:off x="2043423" y="2326810"/>
            <a:ext cx="7390137" cy="553572"/>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kumimoji="1" lang="en-US" altLang="ja-JP" sz="1600" b="1" kern="0" dirty="0" err="1" smtClean="0">
                <a:latin typeface="Fujitsu Sans" panose="020B0404060202020204" pitchFamily="34" charset="0"/>
                <a:ea typeface="Meiryo UI" panose="020B0604030504040204" pitchFamily="50" charset="-128"/>
              </a:rPr>
              <a:t>GitLab</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2018.10.22 24</a:t>
            </a:r>
            <a:r>
              <a:rPr kumimoji="1" lang="en-US" altLang="ja-JP" sz="1600" b="1" kern="0" dirty="0" smtClean="0">
                <a:latin typeface="Fujitsu Sans" panose="020B0404060202020204" pitchFamily="34" charset="0"/>
                <a:ea typeface="Meiryo UI" panose="020B0604030504040204" pitchFamily="50" charset="-128"/>
              </a:rPr>
              <a:t>:00</a:t>
            </a:r>
          </a:p>
          <a:p>
            <a:pPr algn="l"/>
            <a:r>
              <a:rPr kumimoji="1" lang="en-US" altLang="ja-JP" sz="1600" kern="0" dirty="0" smtClean="0">
                <a:latin typeface="Fujitsu Sans" panose="020B0404060202020204" pitchFamily="34" charset="0"/>
                <a:ea typeface="Meiryo UI" panose="020B0604030504040204" pitchFamily="50" charset="-128"/>
              </a:rPr>
              <a:t>     </a:t>
            </a:r>
            <a:endParaRPr kumimoji="1" lang="ja-JP" altLang="en-US" sz="1600" kern="0" dirty="0" smtClean="0">
              <a:latin typeface="Fujitsu Sans" panose="020B0404060202020204" pitchFamily="34" charset="0"/>
              <a:ea typeface="Meiryo UI" panose="020B0604030504040204" pitchFamily="50" charset="-128"/>
            </a:endParaRPr>
          </a:p>
        </p:txBody>
      </p:sp>
      <p:sp>
        <p:nvSpPr>
          <p:cNvPr id="71" name="正方形/長方形 70"/>
          <p:cNvSpPr/>
          <p:nvPr/>
        </p:nvSpPr>
        <p:spPr bwMode="gray">
          <a:xfrm>
            <a:off x="195352" y="348427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team_dev_b</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72" name="テキスト ボックス 71"/>
          <p:cNvSpPr txBox="1"/>
          <p:nvPr/>
        </p:nvSpPr>
        <p:spPr>
          <a:xfrm>
            <a:off x="2490245" y="4295776"/>
            <a:ext cx="712054" cy="276999"/>
          </a:xfrm>
          <a:prstGeom prst="rect">
            <a:avLst/>
          </a:prstGeom>
          <a:solidFill>
            <a:schemeClr val="bg1"/>
          </a:solidFill>
        </p:spPr>
        <p:txBody>
          <a:bodyPr wrap="none" rtlCol="0">
            <a:spAutoFit/>
          </a:bodyPr>
          <a:lstStyle/>
          <a:p>
            <a:pPr algn="l"/>
            <a:r>
              <a:rPr lang="en-US" altLang="ja-JP" sz="1200" kern="0" dirty="0" smtClean="0">
                <a:latin typeface="Fujitsu Sans" panose="020B0404060202020204" pitchFamily="34" charset="0"/>
                <a:ea typeface="Meiryo UI" panose="020B0604030504040204" pitchFamily="50" charset="-128"/>
              </a:rPr>
              <a:t>Oh why!</a:t>
            </a:r>
            <a:endParaRPr lang="ja-JP" altLang="en-US" sz="1200" kern="0" dirty="0">
              <a:latin typeface="Fujitsu Sans" panose="020B0404060202020204" pitchFamily="34" charset="0"/>
              <a:ea typeface="Meiryo UI" panose="020B0604030504040204" pitchFamily="50" charset="-128"/>
            </a:endParaRPr>
          </a:p>
        </p:txBody>
      </p:sp>
      <p:sp>
        <p:nvSpPr>
          <p:cNvPr id="73" name="テキスト ボックス 72"/>
          <p:cNvSpPr txBox="1"/>
          <p:nvPr/>
        </p:nvSpPr>
        <p:spPr>
          <a:xfrm>
            <a:off x="2486443" y="2580990"/>
            <a:ext cx="6760184" cy="276999"/>
          </a:xfrm>
          <a:prstGeom prst="rect">
            <a:avLst/>
          </a:prstGeom>
          <a:noFill/>
        </p:spPr>
        <p:txBody>
          <a:bodyPr wrap="none" rtlCol="0">
            <a:spAutoFit/>
          </a:bodyPr>
          <a:lstStyle/>
          <a:p>
            <a:pPr algn="l"/>
            <a:r>
              <a:rPr lang="en-US" altLang="ja-JP" sz="1200" kern="0" dirty="0" smtClean="0">
                <a:latin typeface="+mj-lt"/>
                <a:ea typeface="Meiryo UI" panose="020B0604030504040204" pitchFamily="50" charset="-128"/>
              </a:rPr>
              <a:t>“[Warning] Automation of build</a:t>
            </a:r>
            <a:r>
              <a:rPr lang="en-US" altLang="ja-JP" sz="1200" kern="0" dirty="0">
                <a:latin typeface="+mj-lt"/>
                <a:ea typeface="Meiryo UI" panose="020B0604030504040204" pitchFamily="50" charset="-128"/>
              </a:rPr>
              <a:t> </a:t>
            </a:r>
            <a:r>
              <a:rPr lang="en-US" altLang="ja-JP" sz="1200" kern="0" dirty="0" smtClean="0">
                <a:latin typeface="+mj-lt"/>
                <a:ea typeface="Meiryo UI" panose="020B0604030504040204" pitchFamily="50" charset="-128"/>
              </a:rPr>
              <a:t>and regression test have been executed. Error (URL link) has occurred.”</a:t>
            </a:r>
            <a:endParaRPr lang="ja-JP" altLang="en-US" sz="1200" kern="0" dirty="0">
              <a:latin typeface="+mj-lt"/>
              <a:ea typeface="Meiryo UI" panose="020B0604030504040204" pitchFamily="50" charset="-128"/>
            </a:endParaRPr>
          </a:p>
        </p:txBody>
      </p:sp>
      <p:sp>
        <p:nvSpPr>
          <p:cNvPr id="74" name="正方形/長方形 73"/>
          <p:cNvSpPr/>
          <p:nvPr/>
        </p:nvSpPr>
        <p:spPr bwMode="gray">
          <a:xfrm>
            <a:off x="2043422" y="2925072"/>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2018.10.23 10</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75" name="Freeform 2750"/>
          <p:cNvSpPr>
            <a:spLocks noEditPoints="1"/>
          </p:cNvSpPr>
          <p:nvPr/>
        </p:nvSpPr>
        <p:spPr bwMode="auto">
          <a:xfrm>
            <a:off x="2083167" y="294031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6" name="テキスト ボックス 75"/>
          <p:cNvSpPr txBox="1"/>
          <p:nvPr/>
        </p:nvSpPr>
        <p:spPr>
          <a:xfrm>
            <a:off x="2486443" y="3133802"/>
            <a:ext cx="686406"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Oh no!</a:t>
            </a:r>
            <a:endParaRPr lang="ja-JP" altLang="en-US" kern="0" dirty="0">
              <a:latin typeface="Fujitsu Sans" panose="020B0404060202020204" pitchFamily="34" charset="0"/>
              <a:ea typeface="Meiryo UI" panose="020B0604030504040204" pitchFamily="50" charset="-128"/>
            </a:endParaRPr>
          </a:p>
        </p:txBody>
      </p:sp>
      <p:sp>
        <p:nvSpPr>
          <p:cNvPr id="77" name="正方形/長方形 76"/>
          <p:cNvSpPr/>
          <p:nvPr/>
        </p:nvSpPr>
        <p:spPr bwMode="gray">
          <a:xfrm>
            <a:off x="2047226" y="3478137"/>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Paul</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10:00</a:t>
            </a:r>
          </a:p>
        </p:txBody>
      </p:sp>
      <p:sp>
        <p:nvSpPr>
          <p:cNvPr id="78" name="Freeform 2750"/>
          <p:cNvSpPr>
            <a:spLocks noEditPoints="1"/>
          </p:cNvSpPr>
          <p:nvPr/>
        </p:nvSpPr>
        <p:spPr bwMode="auto">
          <a:xfrm>
            <a:off x="2086971" y="346237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9" name="テキスト ボックス 78"/>
          <p:cNvSpPr txBox="1"/>
          <p:nvPr/>
        </p:nvSpPr>
        <p:spPr>
          <a:xfrm>
            <a:off x="2486443" y="3671627"/>
            <a:ext cx="723275" cy="307777"/>
          </a:xfrm>
          <a:prstGeom prst="rect">
            <a:avLst/>
          </a:prstGeom>
          <a:noFill/>
        </p:spPr>
        <p:txBody>
          <a:bodyPr wrap="none" rtlCol="0">
            <a:spAutoFit/>
          </a:bodyPr>
          <a:lstStyle/>
          <a:p>
            <a:pPr algn="l"/>
            <a:r>
              <a:rPr lang="en-US" altLang="ja-JP" kern="0" dirty="0" smtClean="0">
                <a:solidFill>
                  <a:schemeClr val="tx1"/>
                </a:solidFill>
                <a:latin typeface="Fujitsu Sans" panose="020B0404060202020204" pitchFamily="34" charset="0"/>
                <a:ea typeface="Meiryo UI" panose="020B0604030504040204" pitchFamily="50" charset="-128"/>
              </a:rPr>
              <a:t>Oh my!</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80" name="Freeform 2750"/>
          <p:cNvSpPr>
            <a:spLocks noEditPoints="1"/>
          </p:cNvSpPr>
          <p:nvPr/>
        </p:nvSpPr>
        <p:spPr bwMode="auto">
          <a:xfrm>
            <a:off x="2083165" y="404083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81" name="Freeform 2696"/>
          <p:cNvSpPr>
            <a:spLocks noEditPoints="1"/>
          </p:cNvSpPr>
          <p:nvPr/>
        </p:nvSpPr>
        <p:spPr bwMode="auto">
          <a:xfrm>
            <a:off x="2017116" y="2380501"/>
            <a:ext cx="369686" cy="285400"/>
          </a:xfrm>
          <a:custGeom>
            <a:avLst/>
            <a:gdLst>
              <a:gd name="T0" fmla="*/ 96 w 168"/>
              <a:gd name="T1" fmla="*/ 0 h 144"/>
              <a:gd name="T2" fmla="*/ 24 w 168"/>
              <a:gd name="T3" fmla="*/ 72 h 144"/>
              <a:gd name="T4" fmla="*/ 0 w 168"/>
              <a:gd name="T5" fmla="*/ 72 h 144"/>
              <a:gd name="T6" fmla="*/ 31 w 168"/>
              <a:gd name="T7" fmla="*/ 103 h 144"/>
              <a:gd name="T8" fmla="*/ 32 w 168"/>
              <a:gd name="T9" fmla="*/ 104 h 144"/>
              <a:gd name="T10" fmla="*/ 64 w 168"/>
              <a:gd name="T11" fmla="*/ 72 h 144"/>
              <a:gd name="T12" fmla="*/ 40 w 168"/>
              <a:gd name="T13" fmla="*/ 72 h 144"/>
              <a:gd name="T14" fmla="*/ 96 w 168"/>
              <a:gd name="T15" fmla="*/ 16 h 144"/>
              <a:gd name="T16" fmla="*/ 152 w 168"/>
              <a:gd name="T17" fmla="*/ 72 h 144"/>
              <a:gd name="T18" fmla="*/ 96 w 168"/>
              <a:gd name="T19" fmla="*/ 128 h 144"/>
              <a:gd name="T20" fmla="*/ 56 w 168"/>
              <a:gd name="T21" fmla="*/ 112 h 144"/>
              <a:gd name="T22" fmla="*/ 45 w 168"/>
              <a:gd name="T23" fmla="*/ 123 h 144"/>
              <a:gd name="T24" fmla="*/ 96 w 168"/>
              <a:gd name="T25" fmla="*/ 144 h 144"/>
              <a:gd name="T26" fmla="*/ 168 w 168"/>
              <a:gd name="T27" fmla="*/ 72 h 144"/>
              <a:gd name="T28" fmla="*/ 96 w 168"/>
              <a:gd name="T29" fmla="*/ 0 h 144"/>
              <a:gd name="T30" fmla="*/ 88 w 168"/>
              <a:gd name="T31" fmla="*/ 40 h 144"/>
              <a:gd name="T32" fmla="*/ 88 w 168"/>
              <a:gd name="T33" fmla="*/ 80 h 144"/>
              <a:gd name="T34" fmla="*/ 122 w 168"/>
              <a:gd name="T35" fmla="*/ 100 h 144"/>
              <a:gd name="T36" fmla="*/ 128 w 168"/>
              <a:gd name="T37" fmla="*/ 91 h 144"/>
              <a:gd name="T38" fmla="*/ 100 w 168"/>
              <a:gd name="T39" fmla="*/ 74 h 144"/>
              <a:gd name="T40" fmla="*/ 100 w 168"/>
              <a:gd name="T41" fmla="*/ 40 h 144"/>
              <a:gd name="T42" fmla="*/ 88 w 168"/>
              <a:gd name="T43" fmla="*/ 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8" h="144">
                <a:moveTo>
                  <a:pt x="96" y="0"/>
                </a:moveTo>
                <a:cubicBezTo>
                  <a:pt x="56" y="0"/>
                  <a:pt x="24" y="32"/>
                  <a:pt x="24" y="72"/>
                </a:cubicBezTo>
                <a:cubicBezTo>
                  <a:pt x="0" y="72"/>
                  <a:pt x="0" y="72"/>
                  <a:pt x="0" y="72"/>
                </a:cubicBezTo>
                <a:cubicBezTo>
                  <a:pt x="31" y="103"/>
                  <a:pt x="31" y="103"/>
                  <a:pt x="31" y="103"/>
                </a:cubicBezTo>
                <a:cubicBezTo>
                  <a:pt x="32" y="104"/>
                  <a:pt x="32" y="104"/>
                  <a:pt x="32" y="104"/>
                </a:cubicBezTo>
                <a:cubicBezTo>
                  <a:pt x="64" y="72"/>
                  <a:pt x="64" y="72"/>
                  <a:pt x="64" y="72"/>
                </a:cubicBezTo>
                <a:cubicBezTo>
                  <a:pt x="40" y="72"/>
                  <a:pt x="40" y="72"/>
                  <a:pt x="40" y="72"/>
                </a:cubicBezTo>
                <a:cubicBezTo>
                  <a:pt x="40" y="41"/>
                  <a:pt x="65" y="16"/>
                  <a:pt x="96" y="16"/>
                </a:cubicBezTo>
                <a:cubicBezTo>
                  <a:pt x="127" y="16"/>
                  <a:pt x="152" y="41"/>
                  <a:pt x="152" y="72"/>
                </a:cubicBezTo>
                <a:cubicBezTo>
                  <a:pt x="152" y="103"/>
                  <a:pt x="127" y="128"/>
                  <a:pt x="96" y="128"/>
                </a:cubicBezTo>
                <a:cubicBezTo>
                  <a:pt x="81" y="128"/>
                  <a:pt x="67" y="122"/>
                  <a:pt x="56" y="112"/>
                </a:cubicBezTo>
                <a:cubicBezTo>
                  <a:pt x="45" y="123"/>
                  <a:pt x="45" y="123"/>
                  <a:pt x="45" y="123"/>
                </a:cubicBezTo>
                <a:cubicBezTo>
                  <a:pt x="58" y="136"/>
                  <a:pt x="76" y="144"/>
                  <a:pt x="96" y="144"/>
                </a:cubicBezTo>
                <a:cubicBezTo>
                  <a:pt x="136" y="144"/>
                  <a:pt x="168" y="112"/>
                  <a:pt x="168" y="72"/>
                </a:cubicBezTo>
                <a:cubicBezTo>
                  <a:pt x="168" y="32"/>
                  <a:pt x="136" y="0"/>
                  <a:pt x="96" y="0"/>
                </a:cubicBezTo>
                <a:close/>
                <a:moveTo>
                  <a:pt x="88" y="40"/>
                </a:moveTo>
                <a:cubicBezTo>
                  <a:pt x="88" y="80"/>
                  <a:pt x="88" y="80"/>
                  <a:pt x="88" y="80"/>
                </a:cubicBezTo>
                <a:cubicBezTo>
                  <a:pt x="122" y="100"/>
                  <a:pt x="122" y="100"/>
                  <a:pt x="122" y="100"/>
                </a:cubicBezTo>
                <a:cubicBezTo>
                  <a:pt x="128" y="91"/>
                  <a:pt x="128" y="91"/>
                  <a:pt x="128" y="91"/>
                </a:cubicBezTo>
                <a:cubicBezTo>
                  <a:pt x="100" y="74"/>
                  <a:pt x="100" y="74"/>
                  <a:pt x="100" y="74"/>
                </a:cubicBezTo>
                <a:cubicBezTo>
                  <a:pt x="100" y="40"/>
                  <a:pt x="100" y="40"/>
                  <a:pt x="100" y="40"/>
                </a:cubicBezTo>
                <a:lnTo>
                  <a:pt x="88" y="4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28" name="正方形/長方形 27"/>
          <p:cNvSpPr/>
          <p:nvPr/>
        </p:nvSpPr>
        <p:spPr bwMode="gray">
          <a:xfrm>
            <a:off x="195352" y="5252754"/>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Fujitsu Sans" panose="020B0404060202020204" pitchFamily="34" charset="0"/>
                <a:ea typeface="Meiryo UI" panose="020B0604030504040204" pitchFamily="50" charset="-128"/>
              </a:rPr>
              <a:t>time_eric</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29" name="正方形/長方形 28"/>
          <p:cNvSpPr/>
          <p:nvPr/>
        </p:nvSpPr>
        <p:spPr bwMode="gray">
          <a:xfrm>
            <a:off x="214396" y="584240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Fujitsu Sans" panose="020B0404060202020204" pitchFamily="34" charset="0"/>
                <a:ea typeface="Meiryo UI" panose="020B0604030504040204" pitchFamily="50" charset="-128"/>
              </a:rPr>
              <a:t>time_jeff</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30" name="正方形/長方形 29"/>
          <p:cNvSpPr/>
          <p:nvPr/>
        </p:nvSpPr>
        <p:spPr bwMode="gray">
          <a:xfrm>
            <a:off x="2051029" y="5197641"/>
            <a:ext cx="7390137" cy="543046"/>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Ringo</a:t>
            </a:r>
            <a:r>
              <a:rPr kumimoji="1"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10:00</a:t>
            </a:r>
          </a:p>
        </p:txBody>
      </p:sp>
      <p:sp>
        <p:nvSpPr>
          <p:cNvPr id="32" name="テキスト ボックス 31"/>
          <p:cNvSpPr txBox="1"/>
          <p:nvPr/>
        </p:nvSpPr>
        <p:spPr>
          <a:xfrm>
            <a:off x="2494049" y="5448150"/>
            <a:ext cx="1188146"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Oh that one…</a:t>
            </a:r>
            <a:endParaRPr lang="ja-JP" altLang="en-US" kern="0" dirty="0">
              <a:latin typeface="Fujitsu Sans" panose="020B0404060202020204" pitchFamily="34" charset="0"/>
              <a:ea typeface="Meiryo UI" panose="020B0604030504040204" pitchFamily="50" charset="-128"/>
            </a:endParaRPr>
          </a:p>
        </p:txBody>
      </p:sp>
      <p:sp>
        <p:nvSpPr>
          <p:cNvPr id="33" name="正方形/長方形 32"/>
          <p:cNvSpPr/>
          <p:nvPr/>
        </p:nvSpPr>
        <p:spPr bwMode="gray">
          <a:xfrm>
            <a:off x="2047226" y="4638781"/>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10:00</a:t>
            </a:r>
          </a:p>
        </p:txBody>
      </p:sp>
      <p:sp>
        <p:nvSpPr>
          <p:cNvPr id="34" name="Freeform 2750"/>
          <p:cNvSpPr>
            <a:spLocks noEditPoints="1"/>
          </p:cNvSpPr>
          <p:nvPr/>
        </p:nvSpPr>
        <p:spPr bwMode="auto">
          <a:xfrm>
            <a:off x="2086971" y="465402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5" name="テキスト ボックス 34"/>
          <p:cNvSpPr txBox="1"/>
          <p:nvPr/>
        </p:nvSpPr>
        <p:spPr>
          <a:xfrm>
            <a:off x="2490247" y="4847511"/>
            <a:ext cx="3254417"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Let’s fix it! @Ringo, what happened to…?</a:t>
            </a:r>
            <a:endParaRPr lang="ja-JP" altLang="en-US" kern="0" dirty="0">
              <a:latin typeface="Fujitsu Sans" panose="020B0404060202020204" pitchFamily="34" charset="0"/>
              <a:ea typeface="Meiryo UI" panose="020B0604030504040204" pitchFamily="50" charset="-128"/>
            </a:endParaRPr>
          </a:p>
        </p:txBody>
      </p:sp>
      <p:sp>
        <p:nvSpPr>
          <p:cNvPr id="36" name="正方形/長方形 35"/>
          <p:cNvSpPr/>
          <p:nvPr/>
        </p:nvSpPr>
        <p:spPr bwMode="gray">
          <a:xfrm>
            <a:off x="2059187" y="5835502"/>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Paul</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10:00</a:t>
            </a:r>
          </a:p>
        </p:txBody>
      </p:sp>
      <p:sp>
        <p:nvSpPr>
          <p:cNvPr id="38" name="Freeform 2750"/>
          <p:cNvSpPr>
            <a:spLocks noEditPoints="1"/>
          </p:cNvSpPr>
          <p:nvPr/>
        </p:nvSpPr>
        <p:spPr bwMode="auto">
          <a:xfrm>
            <a:off x="2098932" y="583550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9" name="テキスト ボックス 38"/>
          <p:cNvSpPr txBox="1"/>
          <p:nvPr/>
        </p:nvSpPr>
        <p:spPr>
          <a:xfrm>
            <a:off x="2498404" y="6028992"/>
            <a:ext cx="1798890" cy="307777"/>
          </a:xfrm>
          <a:prstGeom prst="rect">
            <a:avLst/>
          </a:prstGeom>
          <a:noFill/>
        </p:spPr>
        <p:txBody>
          <a:bodyPr wrap="none" rtlCol="0">
            <a:spAutoFit/>
          </a:bodyPr>
          <a:lstStyle/>
          <a:p>
            <a:pPr algn="l"/>
            <a:r>
              <a:rPr lang="en-US" altLang="ja-JP" kern="0" dirty="0" smtClean="0">
                <a:solidFill>
                  <a:schemeClr val="tx1"/>
                </a:solidFill>
                <a:latin typeface="Fujitsu Sans" panose="020B0404060202020204" pitchFamily="34" charset="0"/>
                <a:ea typeface="Meiryo UI" panose="020B0604030504040204" pitchFamily="50" charset="-128"/>
              </a:rPr>
              <a:t>(Ah…mine is bad too)</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41" name="Freeform 2750"/>
          <p:cNvSpPr>
            <a:spLocks noEditPoints="1"/>
          </p:cNvSpPr>
          <p:nvPr/>
        </p:nvSpPr>
        <p:spPr bwMode="auto">
          <a:xfrm>
            <a:off x="2086969" y="5217970"/>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27</a:t>
            </a:fld>
            <a:endParaRPr lang="en-US" altLang="ja-JP" dirty="0"/>
          </a:p>
        </p:txBody>
      </p:sp>
    </p:spTree>
    <p:extLst>
      <p:ext uri="{BB962C8B-B14F-4D97-AF65-F5344CB8AC3E}">
        <p14:creationId xmlns:p14="http://schemas.microsoft.com/office/powerpoint/2010/main" val="3151955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Story 4: Linking Systems (Dev part)</a:t>
            </a:r>
            <a:endParaRPr kumimoji="1"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a:latin typeface="Fujitsu Sans" panose="020B0404060202020204" pitchFamily="34" charset="0"/>
                <a:ea typeface="Meiryo UI" panose="020B0604030504040204" pitchFamily="50" charset="-128"/>
              </a:rPr>
              <a:t>One day in </a:t>
            </a:r>
            <a:r>
              <a:rPr lang="en-US" altLang="ja-JP" sz="2400" dirty="0" err="1">
                <a:latin typeface="Fujitsu Sans" panose="020B0404060202020204" pitchFamily="34" charset="0"/>
                <a:ea typeface="Meiryo UI" panose="020B0604030504040204" pitchFamily="50" charset="-128"/>
              </a:rPr>
              <a:t>team_dev_a</a:t>
            </a:r>
            <a:r>
              <a:rPr lang="en-US" altLang="ja-JP" sz="2400" dirty="0">
                <a:latin typeface="Fujitsu Sans" panose="020B0404060202020204" pitchFamily="34" charset="0"/>
                <a:ea typeface="Meiryo UI" panose="020B0604030504040204" pitchFamily="50" charset="-128"/>
              </a:rPr>
              <a:t> channel...</a:t>
            </a:r>
            <a:endParaRPr lang="ja-JP" altLang="en-US" sz="240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is it done in Chat Tool?</a:t>
            </a:r>
            <a:endParaRPr lang="ja-JP" altLang="en-US" sz="3200" b="1" kern="0" dirty="0">
              <a:solidFill>
                <a:schemeClr val="bg1"/>
              </a:solidFill>
              <a:latin typeface="+mj-lt"/>
              <a:ea typeface="Meiryo UI" panose="020B0604030504040204" pitchFamily="50" charset="-128"/>
            </a:endParaRPr>
          </a:p>
        </p:txBody>
      </p:sp>
      <p:sp>
        <p:nvSpPr>
          <p:cNvPr id="62" name="正方形/長方形 61"/>
          <p:cNvSpPr/>
          <p:nvPr/>
        </p:nvSpPr>
        <p:spPr bwMode="gray">
          <a:xfrm>
            <a:off x="1929110" y="2220952"/>
            <a:ext cx="7626370" cy="3031802"/>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63" name="正方形/長方形 62"/>
          <p:cNvSpPr/>
          <p:nvPr/>
        </p:nvSpPr>
        <p:spPr bwMode="gray">
          <a:xfrm>
            <a:off x="2047225" y="4467561"/>
            <a:ext cx="7390137" cy="678513"/>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Paul </a:t>
            </a:r>
            <a:r>
              <a:rPr kumimoji="1" lang="ja-JP" altLang="en-US" sz="1600" b="1" kern="0" dirty="0" smtClean="0">
                <a:latin typeface="Fujitsu Sans" panose="020B0404060202020204" pitchFamily="34" charset="0"/>
                <a:ea typeface="Meiryo UI" panose="020B0604030504040204" pitchFamily="50" charset="-128"/>
              </a:rPr>
              <a:t>  </a:t>
            </a:r>
            <a:r>
              <a:rPr kumimoji="1" lang="en-US" altLang="ja-JP" sz="1600" b="1" kern="0" dirty="0" smtClean="0">
                <a:latin typeface="Fujitsu Sans" panose="020B0404060202020204" pitchFamily="34" charset="0"/>
                <a:ea typeface="Meiryo UI" panose="020B0604030504040204" pitchFamily="50" charset="-128"/>
              </a:rPr>
              <a:t>2018.10.23 10:00</a:t>
            </a:r>
          </a:p>
        </p:txBody>
      </p:sp>
      <p:sp>
        <p:nvSpPr>
          <p:cNvPr id="64" name="正方形/長方形 63"/>
          <p:cNvSpPr/>
          <p:nvPr/>
        </p:nvSpPr>
        <p:spPr bwMode="gray">
          <a:xfrm>
            <a:off x="195352" y="229715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team_sales</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5" name="正方形/長方形 64"/>
          <p:cNvSpPr/>
          <p:nvPr/>
        </p:nvSpPr>
        <p:spPr bwMode="gray">
          <a:xfrm>
            <a:off x="195352" y="2880382"/>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team_dev_a</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6" name="正方形/長方形 65"/>
          <p:cNvSpPr/>
          <p:nvPr/>
        </p:nvSpPr>
        <p:spPr bwMode="gray">
          <a:xfrm>
            <a:off x="195352" y="4090705"/>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team_ops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67" name="正方形/長方形 66"/>
          <p:cNvSpPr/>
          <p:nvPr/>
        </p:nvSpPr>
        <p:spPr bwMode="gray">
          <a:xfrm>
            <a:off x="195352" y="469142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time_brian</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8" name="Freeform 2750"/>
          <p:cNvSpPr>
            <a:spLocks noEditPoints="1"/>
          </p:cNvSpPr>
          <p:nvPr/>
        </p:nvSpPr>
        <p:spPr bwMode="auto">
          <a:xfrm>
            <a:off x="2086970" y="4519228"/>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69" name="正方形/長方形 68"/>
          <p:cNvSpPr/>
          <p:nvPr/>
        </p:nvSpPr>
        <p:spPr bwMode="gray">
          <a:xfrm>
            <a:off x="2043423" y="2326810"/>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kumimoji="1" lang="en-US" altLang="ja-JP" sz="1600" b="1" kern="0" dirty="0" err="1" smtClean="0">
                <a:latin typeface="Fujitsu Sans" panose="020B0404060202020204" pitchFamily="34" charset="0"/>
                <a:ea typeface="Meiryo UI" panose="020B0604030504040204" pitchFamily="50" charset="-128"/>
              </a:rPr>
              <a:t>GitLab</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a:t>
            </a:r>
            <a:r>
              <a:rPr kumimoji="1" lang="en-US" altLang="ja-JP" sz="1600" b="1" kern="0" dirty="0" smtClean="0">
                <a:latin typeface="Fujitsu Sans" panose="020B0404060202020204" pitchFamily="34" charset="0"/>
                <a:ea typeface="Meiryo UI" panose="020B0604030504040204" pitchFamily="50" charset="-128"/>
              </a:rPr>
              <a:t>19:00</a:t>
            </a:r>
          </a:p>
          <a:p>
            <a:pPr algn="l"/>
            <a:r>
              <a:rPr kumimoji="1" lang="en-US" altLang="ja-JP" sz="1600" kern="0" dirty="0" smtClean="0">
                <a:latin typeface="Fujitsu Sans" panose="020B0404060202020204" pitchFamily="34" charset="0"/>
                <a:ea typeface="Meiryo UI" panose="020B0604030504040204" pitchFamily="50" charset="-128"/>
              </a:rPr>
              <a:t>     </a:t>
            </a:r>
            <a:endParaRPr kumimoji="1" lang="ja-JP" altLang="en-US" sz="1600" kern="0" dirty="0" smtClean="0">
              <a:latin typeface="Fujitsu Sans" panose="020B0404060202020204" pitchFamily="34" charset="0"/>
              <a:ea typeface="Meiryo UI" panose="020B0604030504040204" pitchFamily="50" charset="-128"/>
            </a:endParaRPr>
          </a:p>
        </p:txBody>
      </p:sp>
      <p:sp>
        <p:nvSpPr>
          <p:cNvPr id="71" name="正方形/長方形 70"/>
          <p:cNvSpPr/>
          <p:nvPr/>
        </p:nvSpPr>
        <p:spPr bwMode="gray">
          <a:xfrm>
            <a:off x="195352" y="348427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team_dev_b</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72" name="テキスト ボックス 71"/>
          <p:cNvSpPr txBox="1"/>
          <p:nvPr/>
        </p:nvSpPr>
        <p:spPr>
          <a:xfrm>
            <a:off x="2490245" y="4754497"/>
            <a:ext cx="686406" cy="307777"/>
          </a:xfrm>
          <a:prstGeom prst="rect">
            <a:avLst/>
          </a:prstGeom>
          <a:solidFill>
            <a:schemeClr val="bg1"/>
          </a:solid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Oh no!</a:t>
            </a:r>
            <a:endParaRPr lang="ja-JP" altLang="en-US" kern="0" dirty="0">
              <a:latin typeface="Fujitsu Sans" panose="020B0404060202020204" pitchFamily="34" charset="0"/>
              <a:ea typeface="Meiryo UI" panose="020B0604030504040204" pitchFamily="50" charset="-128"/>
            </a:endParaRPr>
          </a:p>
        </p:txBody>
      </p:sp>
      <p:sp>
        <p:nvSpPr>
          <p:cNvPr id="73" name="テキスト ボックス 72"/>
          <p:cNvSpPr txBox="1"/>
          <p:nvPr/>
        </p:nvSpPr>
        <p:spPr>
          <a:xfrm>
            <a:off x="2486443" y="2628288"/>
            <a:ext cx="2653290"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“Notice: Paul has closed ticket ~.”</a:t>
            </a:r>
            <a:endParaRPr lang="ja-JP" altLang="en-US" kern="0" dirty="0">
              <a:latin typeface="Fujitsu Sans" panose="020B0404060202020204" pitchFamily="34" charset="0"/>
              <a:ea typeface="Meiryo UI" panose="020B0604030504040204" pitchFamily="50" charset="-128"/>
            </a:endParaRPr>
          </a:p>
        </p:txBody>
      </p:sp>
      <p:sp>
        <p:nvSpPr>
          <p:cNvPr id="74" name="正方形/長方形 73"/>
          <p:cNvSpPr/>
          <p:nvPr/>
        </p:nvSpPr>
        <p:spPr bwMode="gray">
          <a:xfrm>
            <a:off x="2043422" y="3038530"/>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2018.10.22 20</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75" name="Freeform 2750"/>
          <p:cNvSpPr>
            <a:spLocks noEditPoints="1"/>
          </p:cNvSpPr>
          <p:nvPr/>
        </p:nvSpPr>
        <p:spPr bwMode="auto">
          <a:xfrm>
            <a:off x="2083167" y="309797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6" name="テキスト ボックス 75"/>
          <p:cNvSpPr txBox="1"/>
          <p:nvPr/>
        </p:nvSpPr>
        <p:spPr>
          <a:xfrm>
            <a:off x="2486443" y="3291462"/>
            <a:ext cx="2432076"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Hey, did you check the status?</a:t>
            </a:r>
            <a:endParaRPr lang="ja-JP" altLang="en-US" kern="0" dirty="0">
              <a:latin typeface="Fujitsu Sans" panose="020B0404060202020204" pitchFamily="34" charset="0"/>
              <a:ea typeface="Meiryo UI" panose="020B0604030504040204" pitchFamily="50" charset="-128"/>
            </a:endParaRPr>
          </a:p>
        </p:txBody>
      </p:sp>
      <p:sp>
        <p:nvSpPr>
          <p:cNvPr id="77" name="正方形/長方形 76"/>
          <p:cNvSpPr/>
          <p:nvPr/>
        </p:nvSpPr>
        <p:spPr bwMode="gray">
          <a:xfrm>
            <a:off x="2047226" y="3747151"/>
            <a:ext cx="7390137" cy="64770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2018.10.22 </a:t>
            </a:r>
            <a:r>
              <a:rPr kumimoji="1" lang="en-US" altLang="ja-JP" sz="1600" b="1" kern="0" dirty="0" smtClean="0">
                <a:latin typeface="Fujitsu Sans" panose="020B0404060202020204" pitchFamily="34" charset="0"/>
                <a:ea typeface="Meiryo UI" panose="020B0604030504040204" pitchFamily="50" charset="-128"/>
              </a:rPr>
              <a:t>20:10</a:t>
            </a:r>
          </a:p>
        </p:txBody>
      </p:sp>
      <p:sp>
        <p:nvSpPr>
          <p:cNvPr id="78" name="Freeform 2750"/>
          <p:cNvSpPr>
            <a:spLocks noEditPoints="1"/>
          </p:cNvSpPr>
          <p:nvPr/>
        </p:nvSpPr>
        <p:spPr bwMode="auto">
          <a:xfrm>
            <a:off x="2086971" y="3806593"/>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9" name="テキスト ボックス 78"/>
          <p:cNvSpPr txBox="1"/>
          <p:nvPr/>
        </p:nvSpPr>
        <p:spPr>
          <a:xfrm>
            <a:off x="2486443" y="4000083"/>
            <a:ext cx="3411511" cy="307777"/>
          </a:xfrm>
          <a:prstGeom prst="rect">
            <a:avLst/>
          </a:prstGeom>
          <a:noFill/>
        </p:spPr>
        <p:txBody>
          <a:bodyPr wrap="none" rtlCol="0">
            <a:spAutoFit/>
          </a:bodyPr>
          <a:lstStyle/>
          <a:p>
            <a:pPr algn="l"/>
            <a:r>
              <a:rPr lang="en-US" altLang="ja-JP" kern="0" dirty="0" smtClean="0">
                <a:solidFill>
                  <a:schemeClr val="tx1"/>
                </a:solidFill>
                <a:latin typeface="Fujitsu Sans" panose="020B0404060202020204" pitchFamily="34" charset="0"/>
                <a:ea typeface="Meiryo UI" panose="020B0604030504040204" pitchFamily="50" charset="-128"/>
              </a:rPr>
              <a:t>This is not good, @Paul tell me the status!</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80" name="Freeform 2750"/>
          <p:cNvSpPr>
            <a:spLocks noEditPoints="1"/>
          </p:cNvSpPr>
          <p:nvPr/>
        </p:nvSpPr>
        <p:spPr bwMode="auto">
          <a:xfrm>
            <a:off x="2083165" y="4509077"/>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81" name="Freeform 2696"/>
          <p:cNvSpPr>
            <a:spLocks noEditPoints="1"/>
          </p:cNvSpPr>
          <p:nvPr/>
        </p:nvSpPr>
        <p:spPr bwMode="auto">
          <a:xfrm>
            <a:off x="2017116" y="2380501"/>
            <a:ext cx="369686" cy="285400"/>
          </a:xfrm>
          <a:custGeom>
            <a:avLst/>
            <a:gdLst>
              <a:gd name="T0" fmla="*/ 96 w 168"/>
              <a:gd name="T1" fmla="*/ 0 h 144"/>
              <a:gd name="T2" fmla="*/ 24 w 168"/>
              <a:gd name="T3" fmla="*/ 72 h 144"/>
              <a:gd name="T4" fmla="*/ 0 w 168"/>
              <a:gd name="T5" fmla="*/ 72 h 144"/>
              <a:gd name="T6" fmla="*/ 31 w 168"/>
              <a:gd name="T7" fmla="*/ 103 h 144"/>
              <a:gd name="T8" fmla="*/ 32 w 168"/>
              <a:gd name="T9" fmla="*/ 104 h 144"/>
              <a:gd name="T10" fmla="*/ 64 w 168"/>
              <a:gd name="T11" fmla="*/ 72 h 144"/>
              <a:gd name="T12" fmla="*/ 40 w 168"/>
              <a:gd name="T13" fmla="*/ 72 h 144"/>
              <a:gd name="T14" fmla="*/ 96 w 168"/>
              <a:gd name="T15" fmla="*/ 16 h 144"/>
              <a:gd name="T16" fmla="*/ 152 w 168"/>
              <a:gd name="T17" fmla="*/ 72 h 144"/>
              <a:gd name="T18" fmla="*/ 96 w 168"/>
              <a:gd name="T19" fmla="*/ 128 h 144"/>
              <a:gd name="T20" fmla="*/ 56 w 168"/>
              <a:gd name="T21" fmla="*/ 112 h 144"/>
              <a:gd name="T22" fmla="*/ 45 w 168"/>
              <a:gd name="T23" fmla="*/ 123 h 144"/>
              <a:gd name="T24" fmla="*/ 96 w 168"/>
              <a:gd name="T25" fmla="*/ 144 h 144"/>
              <a:gd name="T26" fmla="*/ 168 w 168"/>
              <a:gd name="T27" fmla="*/ 72 h 144"/>
              <a:gd name="T28" fmla="*/ 96 w 168"/>
              <a:gd name="T29" fmla="*/ 0 h 144"/>
              <a:gd name="T30" fmla="*/ 88 w 168"/>
              <a:gd name="T31" fmla="*/ 40 h 144"/>
              <a:gd name="T32" fmla="*/ 88 w 168"/>
              <a:gd name="T33" fmla="*/ 80 h 144"/>
              <a:gd name="T34" fmla="*/ 122 w 168"/>
              <a:gd name="T35" fmla="*/ 100 h 144"/>
              <a:gd name="T36" fmla="*/ 128 w 168"/>
              <a:gd name="T37" fmla="*/ 91 h 144"/>
              <a:gd name="T38" fmla="*/ 100 w 168"/>
              <a:gd name="T39" fmla="*/ 74 h 144"/>
              <a:gd name="T40" fmla="*/ 100 w 168"/>
              <a:gd name="T41" fmla="*/ 40 h 144"/>
              <a:gd name="T42" fmla="*/ 88 w 168"/>
              <a:gd name="T43" fmla="*/ 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8" h="144">
                <a:moveTo>
                  <a:pt x="96" y="0"/>
                </a:moveTo>
                <a:cubicBezTo>
                  <a:pt x="56" y="0"/>
                  <a:pt x="24" y="32"/>
                  <a:pt x="24" y="72"/>
                </a:cubicBezTo>
                <a:cubicBezTo>
                  <a:pt x="0" y="72"/>
                  <a:pt x="0" y="72"/>
                  <a:pt x="0" y="72"/>
                </a:cubicBezTo>
                <a:cubicBezTo>
                  <a:pt x="31" y="103"/>
                  <a:pt x="31" y="103"/>
                  <a:pt x="31" y="103"/>
                </a:cubicBezTo>
                <a:cubicBezTo>
                  <a:pt x="32" y="104"/>
                  <a:pt x="32" y="104"/>
                  <a:pt x="32" y="104"/>
                </a:cubicBezTo>
                <a:cubicBezTo>
                  <a:pt x="64" y="72"/>
                  <a:pt x="64" y="72"/>
                  <a:pt x="64" y="72"/>
                </a:cubicBezTo>
                <a:cubicBezTo>
                  <a:pt x="40" y="72"/>
                  <a:pt x="40" y="72"/>
                  <a:pt x="40" y="72"/>
                </a:cubicBezTo>
                <a:cubicBezTo>
                  <a:pt x="40" y="41"/>
                  <a:pt x="65" y="16"/>
                  <a:pt x="96" y="16"/>
                </a:cubicBezTo>
                <a:cubicBezTo>
                  <a:pt x="127" y="16"/>
                  <a:pt x="152" y="41"/>
                  <a:pt x="152" y="72"/>
                </a:cubicBezTo>
                <a:cubicBezTo>
                  <a:pt x="152" y="103"/>
                  <a:pt x="127" y="128"/>
                  <a:pt x="96" y="128"/>
                </a:cubicBezTo>
                <a:cubicBezTo>
                  <a:pt x="81" y="128"/>
                  <a:pt x="67" y="122"/>
                  <a:pt x="56" y="112"/>
                </a:cubicBezTo>
                <a:cubicBezTo>
                  <a:pt x="45" y="123"/>
                  <a:pt x="45" y="123"/>
                  <a:pt x="45" y="123"/>
                </a:cubicBezTo>
                <a:cubicBezTo>
                  <a:pt x="58" y="136"/>
                  <a:pt x="76" y="144"/>
                  <a:pt x="96" y="144"/>
                </a:cubicBezTo>
                <a:cubicBezTo>
                  <a:pt x="136" y="144"/>
                  <a:pt x="168" y="112"/>
                  <a:pt x="168" y="72"/>
                </a:cubicBezTo>
                <a:cubicBezTo>
                  <a:pt x="168" y="32"/>
                  <a:pt x="136" y="0"/>
                  <a:pt x="96" y="0"/>
                </a:cubicBezTo>
                <a:close/>
                <a:moveTo>
                  <a:pt x="88" y="40"/>
                </a:moveTo>
                <a:cubicBezTo>
                  <a:pt x="88" y="80"/>
                  <a:pt x="88" y="80"/>
                  <a:pt x="88" y="80"/>
                </a:cubicBezTo>
                <a:cubicBezTo>
                  <a:pt x="122" y="100"/>
                  <a:pt x="122" y="100"/>
                  <a:pt x="122" y="100"/>
                </a:cubicBezTo>
                <a:cubicBezTo>
                  <a:pt x="128" y="91"/>
                  <a:pt x="128" y="91"/>
                  <a:pt x="128" y="91"/>
                </a:cubicBezTo>
                <a:cubicBezTo>
                  <a:pt x="100" y="74"/>
                  <a:pt x="100" y="74"/>
                  <a:pt x="100" y="74"/>
                </a:cubicBezTo>
                <a:cubicBezTo>
                  <a:pt x="100" y="40"/>
                  <a:pt x="100" y="40"/>
                  <a:pt x="100" y="40"/>
                </a:cubicBezTo>
                <a:lnTo>
                  <a:pt x="88" y="4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28</a:t>
            </a:fld>
            <a:endParaRPr lang="en-US" altLang="ja-JP" dirty="0"/>
          </a:p>
        </p:txBody>
      </p:sp>
    </p:spTree>
    <p:extLst>
      <p:ext uri="{BB962C8B-B14F-4D97-AF65-F5344CB8AC3E}">
        <p14:creationId xmlns:p14="http://schemas.microsoft.com/office/powerpoint/2010/main" val="4074940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a:t>
            </a:r>
            <a:r>
              <a:rPr lang="en-US" altLang="ja-JP" b="1" dirty="0"/>
              <a:t>Chat </a:t>
            </a:r>
            <a:r>
              <a:rPr lang="en-US" altLang="ja-JP" b="1" dirty="0" smtClean="0"/>
              <a:t>Primer</a:t>
            </a:r>
            <a:r>
              <a:rPr lang="ja-JP" altLang="en-US" b="1" dirty="0" smtClean="0"/>
              <a:t> </a:t>
            </a:r>
            <a:r>
              <a:rPr lang="en-US" altLang="ja-JP" b="1" dirty="0" smtClean="0"/>
              <a:t>(with </a:t>
            </a:r>
            <a:r>
              <a:rPr lang="en-US" altLang="ja-JP" b="1" dirty="0"/>
              <a:t>Mattermost</a:t>
            </a:r>
            <a:r>
              <a:rPr lang="en-US" altLang="ja-JP" b="1" dirty="0" smtClean="0"/>
              <a:t>)</a:t>
            </a:r>
            <a:endParaRPr kumimoji="1" lang="ja-JP" altLang="en-US" dirty="0"/>
          </a:p>
        </p:txBody>
      </p:sp>
      <p:sp>
        <p:nvSpPr>
          <p:cNvPr id="36" name="テキスト ボックス 35">
            <a:extLst>
              <a:ext uri="{FF2B5EF4-FFF2-40B4-BE49-F238E27FC236}">
                <a16:creationId xmlns="" xmlns:a16="http://schemas.microsoft.com/office/drawing/2014/main" id="{1F882247-613C-4186-B645-24E77B456C4F}"/>
              </a:ext>
            </a:extLst>
          </p:cNvPr>
          <p:cNvSpPr txBox="1"/>
          <p:nvPr/>
        </p:nvSpPr>
        <p:spPr>
          <a:xfrm>
            <a:off x="335668" y="789676"/>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Abstract</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テキスト ボックス 36">
            <a:extLst>
              <a:ext uri="{FF2B5EF4-FFF2-40B4-BE49-F238E27FC236}">
                <a16:creationId xmlns="" xmlns:a16="http://schemas.microsoft.com/office/drawing/2014/main" id="{51BF9551-0AD7-46DD-9705-6F6FA2CFA73D}"/>
              </a:ext>
            </a:extLst>
          </p:cNvPr>
          <p:cNvSpPr txBox="1"/>
          <p:nvPr/>
        </p:nvSpPr>
        <p:spPr>
          <a:xfrm>
            <a:off x="5265412" y="804654"/>
            <a:ext cx="3289110" cy="584775"/>
          </a:xfrm>
          <a:prstGeom prst="rect">
            <a:avLst/>
          </a:prstGeom>
          <a:noFill/>
        </p:spPr>
        <p:txBody>
          <a:bodyPr wrap="square" rtlCol="0">
            <a:spAutoFit/>
          </a:bodyPr>
          <a:lstStyle/>
          <a:p>
            <a:pPr algn="l"/>
            <a:r>
              <a:rPr kumimoji="1" lang="en-US" altLang="ja-JP" sz="3200" b="1" dirty="0" smtClean="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Prerequisite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テキスト ボックス 39">
            <a:extLst>
              <a:ext uri="{FF2B5EF4-FFF2-40B4-BE49-F238E27FC236}">
                <a16:creationId xmlns="" xmlns:a16="http://schemas.microsoft.com/office/drawing/2014/main" id="{40ACA77A-5DD4-49CA-96CF-F1388E38A48C}"/>
              </a:ext>
            </a:extLst>
          </p:cNvPr>
          <p:cNvSpPr txBox="1"/>
          <p:nvPr/>
        </p:nvSpPr>
        <p:spPr>
          <a:xfrm>
            <a:off x="359795" y="1244789"/>
            <a:ext cx="3916907" cy="1384995"/>
          </a:xfrm>
          <a:prstGeom prst="rect">
            <a:avLst/>
          </a:prstGeom>
          <a:noFill/>
        </p:spPr>
        <p:txBody>
          <a:bodyPr wrap="square" rtlCol="0">
            <a:spAutoFit/>
          </a:bodyPr>
          <a:lstStyle/>
          <a:p>
            <a:pPr algn="l"/>
            <a:r>
              <a:rPr kumimoji="1"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TO LEARN ABOUT </a:t>
            </a:r>
            <a:r>
              <a:rPr kumimoji="1" lang="en-US" altLang="ja-JP" b="1" dirty="0" smtClean="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Chat</a:t>
            </a:r>
            <a:r>
              <a:rPr kumimoji="1" lang="ja-JP" altLang="en-US" b="1" dirty="0" smtClean="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b="1" dirty="0" smtClean="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tool</a:t>
            </a:r>
            <a:endParaRPr kumimoji="1"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INTRODUCTION</a:t>
            </a: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 for each CI/CD elements </a:t>
            </a:r>
            <a:br>
              <a:rPr kumimoji="1" lang="en-US" altLang="ja-JP" dirty="0">
                <a:latin typeface="Fujitsu Sans" panose="020B0404060202020204" pitchFamily="34" charset="0"/>
                <a:ea typeface="Meiryo UI" panose="020B0604030504040204" pitchFamily="50" charset="-128"/>
                <a:cs typeface="Meiryo UI" panose="020B0604030504040204" pitchFamily="50" charset="-128"/>
              </a:rPr>
            </a:b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  based on tools which is included in DADock.</a:t>
            </a:r>
          </a:p>
          <a:p>
            <a:pPr algn="l"/>
            <a:r>
              <a:rPr lang="en-US" altLang="ja-JP"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DEVELOPERS</a:t>
            </a: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who are in charge of doing actual   </a:t>
            </a:r>
            <a:b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b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development such as </a:t>
            </a:r>
            <a:r>
              <a:rPr lang="en-US" altLang="ja-JP"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programing/testing</a:t>
            </a:r>
            <a:endPar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a:t>
            </a:r>
            <a:r>
              <a:rPr lang="en-US" altLang="ja-JP"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are</a:t>
            </a:r>
            <a:r>
              <a:rPr kumimoji="1" lang="en-US" altLang="ja-JP"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the target </a:t>
            </a:r>
            <a:r>
              <a:rPr kumimoji="1" lang="en-US" altLang="ja-JP"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for this </a:t>
            </a:r>
            <a:r>
              <a:rPr kumimoji="1"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training.</a:t>
            </a:r>
            <a:endParaRPr kumimoji="1" lang="ja-JP" altLang="en-US"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4" name="テキスト ボックス 43">
            <a:extLst>
              <a:ext uri="{FF2B5EF4-FFF2-40B4-BE49-F238E27FC236}">
                <a16:creationId xmlns="" xmlns:a16="http://schemas.microsoft.com/office/drawing/2014/main" id="{9CD6D6C1-4187-4D5B-9F3F-C5DE5D0D9655}"/>
              </a:ext>
            </a:extLst>
          </p:cNvPr>
          <p:cNvSpPr txBox="1"/>
          <p:nvPr/>
        </p:nvSpPr>
        <p:spPr>
          <a:xfrm>
            <a:off x="5456481" y="1247775"/>
            <a:ext cx="3916907" cy="523220"/>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SE’s who </a:t>
            </a:r>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have experience </a:t>
            </a: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on Programing/Testing </a:t>
            </a:r>
            <a:endPar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dirty="0" smtClean="0">
                <a:latin typeface="Fujitsu Sans" panose="020B0404060202020204" pitchFamily="34" charset="0"/>
                <a:ea typeface="Meiryo UI" panose="020B0604030504040204" pitchFamily="50" charset="-128"/>
                <a:cs typeface="Meiryo UI" panose="020B0604030504040204" pitchFamily="50" charset="-128"/>
              </a:rPr>
              <a:t>in </a:t>
            </a: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any language.</a:t>
            </a:r>
            <a:endParaRPr kumimoji="1" lang="ja-JP" altLang="en-US"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スライド番号プレースホルダー 12"/>
          <p:cNvSpPr>
            <a:spLocks noGrp="1"/>
          </p:cNvSpPr>
          <p:nvPr>
            <p:ph type="sldNum" sz="quarter" idx="10"/>
          </p:nvPr>
        </p:nvSpPr>
        <p:spPr/>
        <p:txBody>
          <a:bodyPr/>
          <a:lstStyle/>
          <a:p>
            <a:r>
              <a:rPr lang="en-US" altLang="ja-JP" dirty="0" smtClean="0"/>
              <a:t>PAGE    </a:t>
            </a:r>
            <a:fld id="{08DF107D-060D-43D3-997D-8A34C269D30F}" type="slidenum">
              <a:rPr lang="en-US" altLang="ja-JP" smtClean="0"/>
              <a:pPr/>
              <a:t>2</a:t>
            </a:fld>
            <a:endParaRPr lang="en-US" altLang="ja-JP" dirty="0"/>
          </a:p>
        </p:txBody>
      </p:sp>
    </p:spTree>
    <p:extLst>
      <p:ext uri="{BB962C8B-B14F-4D97-AF65-F5344CB8AC3E}">
        <p14:creationId xmlns:p14="http://schemas.microsoft.com/office/powerpoint/2010/main" val="329763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Story 4: Linking Systems (Dev part)</a:t>
            </a:r>
            <a:endParaRPr kumimoji="1"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b="1" dirty="0" smtClean="0">
                <a:latin typeface="Fujitsu Sans" panose="020B0404060202020204" pitchFamily="34" charset="0"/>
                <a:ea typeface="Meiryo UI" panose="020B0604030504040204" pitchFamily="50" charset="-128"/>
              </a:rPr>
              <a:t>Linking systems can also be done in mail.</a:t>
            </a:r>
            <a:endParaRPr lang="ja-JP" altLang="en-US" sz="2400" b="1"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about in previous practice?</a:t>
            </a:r>
            <a:endParaRPr lang="ja-JP" altLang="en-US" sz="3200" b="1" kern="0" dirty="0">
              <a:solidFill>
                <a:schemeClr val="bg1"/>
              </a:solidFill>
              <a:latin typeface="+mj-lt"/>
              <a:ea typeface="Meiryo UI" panose="020B0604030504040204" pitchFamily="50" charset="-128"/>
            </a:endParaRPr>
          </a:p>
        </p:txBody>
      </p:sp>
      <p:sp>
        <p:nvSpPr>
          <p:cNvPr id="46" name="Freeform 2750"/>
          <p:cNvSpPr>
            <a:spLocks noEditPoints="1"/>
          </p:cNvSpPr>
          <p:nvPr/>
        </p:nvSpPr>
        <p:spPr bwMode="auto">
          <a:xfrm>
            <a:off x="624635" y="4174209"/>
            <a:ext cx="764709"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7" name="テキスト ボックス 46"/>
          <p:cNvSpPr txBox="1"/>
          <p:nvPr/>
        </p:nvSpPr>
        <p:spPr>
          <a:xfrm>
            <a:off x="580429" y="4758203"/>
            <a:ext cx="853119" cy="461665"/>
          </a:xfrm>
          <a:prstGeom prst="rect">
            <a:avLst/>
          </a:prstGeom>
          <a:noFill/>
        </p:spPr>
        <p:txBody>
          <a:bodyPr wrap="none" rtlCol="0">
            <a:spAutoFit/>
          </a:bodyPr>
          <a:lstStyle/>
          <a:p>
            <a:pPr algn="l"/>
            <a:r>
              <a:rPr lang="en-US" altLang="ja-JP" sz="2400" dirty="0">
                <a:latin typeface="Fujitsu Sans" panose="020B0404060202020204" pitchFamily="34" charset="0"/>
                <a:ea typeface="Meiryo UI" panose="020B0604030504040204" pitchFamily="50" charset="-128"/>
                <a:cs typeface="Meiryo UI" panose="020B0604030504040204" pitchFamily="50" charset="-128"/>
              </a:rPr>
              <a:t>John</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9" name="Freeform 2750"/>
          <p:cNvSpPr>
            <a:spLocks noEditPoints="1"/>
          </p:cNvSpPr>
          <p:nvPr/>
        </p:nvSpPr>
        <p:spPr bwMode="auto">
          <a:xfrm>
            <a:off x="4083686" y="5570001"/>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0" name="テキスト ボックス 49"/>
          <p:cNvSpPr txBox="1"/>
          <p:nvPr/>
        </p:nvSpPr>
        <p:spPr>
          <a:xfrm>
            <a:off x="4083686" y="6251653"/>
            <a:ext cx="801824" cy="461665"/>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Paul</a:t>
            </a:r>
          </a:p>
        </p:txBody>
      </p:sp>
      <p:sp>
        <p:nvSpPr>
          <p:cNvPr id="52" name="Freeform 2750"/>
          <p:cNvSpPr>
            <a:spLocks noEditPoints="1"/>
          </p:cNvSpPr>
          <p:nvPr/>
        </p:nvSpPr>
        <p:spPr bwMode="auto">
          <a:xfrm>
            <a:off x="5049940" y="5570001"/>
            <a:ext cx="764707"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3" name="テキスト ボックス 52"/>
          <p:cNvSpPr txBox="1"/>
          <p:nvPr/>
        </p:nvSpPr>
        <p:spPr>
          <a:xfrm>
            <a:off x="4982844" y="6229544"/>
            <a:ext cx="990977" cy="461665"/>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Ringo</a:t>
            </a:r>
            <a:endParaRPr kumimoji="1" lang="ja-JP" altLang="en-US" sz="24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 name="テキスト ボックス 5"/>
          <p:cNvSpPr txBox="1"/>
          <p:nvPr/>
        </p:nvSpPr>
        <p:spPr>
          <a:xfrm>
            <a:off x="5795299" y="2298758"/>
            <a:ext cx="3911430" cy="369332"/>
          </a:xfrm>
          <a:prstGeom prst="rect">
            <a:avLst/>
          </a:prstGeom>
          <a:noFill/>
        </p:spPr>
        <p:txBody>
          <a:bodyPr wrap="square" rtlCol="0">
            <a:spAutoFit/>
          </a:bodyPr>
          <a:lstStyle/>
          <a:p>
            <a:pPr algn="l"/>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However, if it’s done in the Chat tool…</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 name="下矢印 6"/>
          <p:cNvSpPr/>
          <p:nvPr/>
        </p:nvSpPr>
        <p:spPr bwMode="gray">
          <a:xfrm>
            <a:off x="7132320" y="3157378"/>
            <a:ext cx="1203960" cy="440447"/>
          </a:xfrm>
          <a:prstGeom prst="downArrow">
            <a:avLst/>
          </a:prstGeom>
          <a:solidFill>
            <a:schemeClr val="accent1">
              <a:lumMod val="40000"/>
              <a:lumOff val="6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58" name="テキスト ボックス 57"/>
          <p:cNvSpPr txBox="1"/>
          <p:nvPr/>
        </p:nvSpPr>
        <p:spPr>
          <a:xfrm>
            <a:off x="5795298" y="4101680"/>
            <a:ext cx="3911430" cy="1754326"/>
          </a:xfrm>
          <a:prstGeom prst="rect">
            <a:avLst/>
          </a:prstGeom>
          <a:noFill/>
        </p:spPr>
        <p:txBody>
          <a:bodyPr wrap="square" rtlCol="0">
            <a:spAutoFit/>
          </a:bodyPr>
          <a:lstStyle/>
          <a:p>
            <a:pPr marL="285750" indent="-285750" algn="l">
              <a:buFont typeface="Wingdings" panose="05000000000000000000" pitchFamily="2" charset="2"/>
              <a:buChar char="l"/>
            </a:pP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Hard not to overlook</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l"/>
            </a:pP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Making it open is easy</a:t>
            </a:r>
            <a:b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(Others can be informed of the status as well)</a:t>
            </a:r>
          </a:p>
          <a:p>
            <a:pPr marL="285750" indent="-285750" algn="l">
              <a:buFont typeface="Wingdings" panose="05000000000000000000" pitchFamily="2" charset="2"/>
              <a:buChar char="l"/>
            </a:pPr>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Discussion can be made immediately</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5" name="Freeform 1846"/>
          <p:cNvSpPr>
            <a:spLocks noEditPoints="1"/>
          </p:cNvSpPr>
          <p:nvPr/>
        </p:nvSpPr>
        <p:spPr bwMode="auto">
          <a:xfrm>
            <a:off x="367431" y="2668090"/>
            <a:ext cx="511175" cy="411692"/>
          </a:xfrm>
          <a:custGeom>
            <a:avLst/>
            <a:gdLst>
              <a:gd name="T0" fmla="*/ 144 w 160"/>
              <a:gd name="T1" fmla="*/ 0 h 128"/>
              <a:gd name="T2" fmla="*/ 16 w 160"/>
              <a:gd name="T3" fmla="*/ 0 h 128"/>
              <a:gd name="T4" fmla="*/ 0 w 160"/>
              <a:gd name="T5" fmla="*/ 16 h 128"/>
              <a:gd name="T6" fmla="*/ 0 w 160"/>
              <a:gd name="T7" fmla="*/ 112 h 128"/>
              <a:gd name="T8" fmla="*/ 16 w 160"/>
              <a:gd name="T9" fmla="*/ 128 h 128"/>
              <a:gd name="T10" fmla="*/ 144 w 160"/>
              <a:gd name="T11" fmla="*/ 128 h 128"/>
              <a:gd name="T12" fmla="*/ 160 w 160"/>
              <a:gd name="T13" fmla="*/ 112 h 128"/>
              <a:gd name="T14" fmla="*/ 160 w 160"/>
              <a:gd name="T15" fmla="*/ 16 h 128"/>
              <a:gd name="T16" fmla="*/ 144 w 160"/>
              <a:gd name="T17" fmla="*/ 0 h 128"/>
              <a:gd name="T18" fmla="*/ 144 w 160"/>
              <a:gd name="T19" fmla="*/ 32 h 128"/>
              <a:gd name="T20" fmla="*/ 80 w 160"/>
              <a:gd name="T21" fmla="*/ 72 h 128"/>
              <a:gd name="T22" fmla="*/ 16 w 160"/>
              <a:gd name="T23" fmla="*/ 32 h 128"/>
              <a:gd name="T24" fmla="*/ 16 w 160"/>
              <a:gd name="T25" fmla="*/ 16 h 128"/>
              <a:gd name="T26" fmla="*/ 80 w 160"/>
              <a:gd name="T27" fmla="*/ 56 h 128"/>
              <a:gd name="T28" fmla="*/ 144 w 160"/>
              <a:gd name="T29" fmla="*/ 16 h 128"/>
              <a:gd name="T30" fmla="*/ 144 w 160"/>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28">
                <a:moveTo>
                  <a:pt x="144" y="0"/>
                </a:moveTo>
                <a:cubicBezTo>
                  <a:pt x="16" y="0"/>
                  <a:pt x="16" y="0"/>
                  <a:pt x="16" y="0"/>
                </a:cubicBezTo>
                <a:cubicBezTo>
                  <a:pt x="7" y="0"/>
                  <a:pt x="0" y="7"/>
                  <a:pt x="0" y="16"/>
                </a:cubicBezTo>
                <a:cubicBezTo>
                  <a:pt x="0" y="112"/>
                  <a:pt x="0" y="112"/>
                  <a:pt x="0" y="112"/>
                </a:cubicBezTo>
                <a:cubicBezTo>
                  <a:pt x="0" y="121"/>
                  <a:pt x="7" y="128"/>
                  <a:pt x="16"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144" y="32"/>
                </a:moveTo>
                <a:cubicBezTo>
                  <a:pt x="80" y="72"/>
                  <a:pt x="80" y="72"/>
                  <a:pt x="80" y="72"/>
                </a:cubicBezTo>
                <a:cubicBezTo>
                  <a:pt x="16" y="32"/>
                  <a:pt x="16" y="32"/>
                  <a:pt x="16" y="32"/>
                </a:cubicBezTo>
                <a:cubicBezTo>
                  <a:pt x="16" y="16"/>
                  <a:pt x="16" y="16"/>
                  <a:pt x="16" y="16"/>
                </a:cubicBezTo>
                <a:cubicBezTo>
                  <a:pt x="80" y="56"/>
                  <a:pt x="80" y="56"/>
                  <a:pt x="80" y="56"/>
                </a:cubicBezTo>
                <a:cubicBezTo>
                  <a:pt x="144" y="16"/>
                  <a:pt x="144" y="16"/>
                  <a:pt x="144" y="16"/>
                </a:cubicBezTo>
                <a:lnTo>
                  <a:pt x="144" y="3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6" name="Freeform 1846"/>
          <p:cNvSpPr>
            <a:spLocks noEditPoints="1"/>
          </p:cNvSpPr>
          <p:nvPr/>
        </p:nvSpPr>
        <p:spPr bwMode="auto">
          <a:xfrm>
            <a:off x="945728" y="2555545"/>
            <a:ext cx="511175" cy="411692"/>
          </a:xfrm>
          <a:custGeom>
            <a:avLst/>
            <a:gdLst>
              <a:gd name="T0" fmla="*/ 144 w 160"/>
              <a:gd name="T1" fmla="*/ 0 h 128"/>
              <a:gd name="T2" fmla="*/ 16 w 160"/>
              <a:gd name="T3" fmla="*/ 0 h 128"/>
              <a:gd name="T4" fmla="*/ 0 w 160"/>
              <a:gd name="T5" fmla="*/ 16 h 128"/>
              <a:gd name="T6" fmla="*/ 0 w 160"/>
              <a:gd name="T7" fmla="*/ 112 h 128"/>
              <a:gd name="T8" fmla="*/ 16 w 160"/>
              <a:gd name="T9" fmla="*/ 128 h 128"/>
              <a:gd name="T10" fmla="*/ 144 w 160"/>
              <a:gd name="T11" fmla="*/ 128 h 128"/>
              <a:gd name="T12" fmla="*/ 160 w 160"/>
              <a:gd name="T13" fmla="*/ 112 h 128"/>
              <a:gd name="T14" fmla="*/ 160 w 160"/>
              <a:gd name="T15" fmla="*/ 16 h 128"/>
              <a:gd name="T16" fmla="*/ 144 w 160"/>
              <a:gd name="T17" fmla="*/ 0 h 128"/>
              <a:gd name="T18" fmla="*/ 144 w 160"/>
              <a:gd name="T19" fmla="*/ 32 h 128"/>
              <a:gd name="T20" fmla="*/ 80 w 160"/>
              <a:gd name="T21" fmla="*/ 72 h 128"/>
              <a:gd name="T22" fmla="*/ 16 w 160"/>
              <a:gd name="T23" fmla="*/ 32 h 128"/>
              <a:gd name="T24" fmla="*/ 16 w 160"/>
              <a:gd name="T25" fmla="*/ 16 h 128"/>
              <a:gd name="T26" fmla="*/ 80 w 160"/>
              <a:gd name="T27" fmla="*/ 56 h 128"/>
              <a:gd name="T28" fmla="*/ 144 w 160"/>
              <a:gd name="T29" fmla="*/ 16 h 128"/>
              <a:gd name="T30" fmla="*/ 144 w 160"/>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28">
                <a:moveTo>
                  <a:pt x="144" y="0"/>
                </a:moveTo>
                <a:cubicBezTo>
                  <a:pt x="16" y="0"/>
                  <a:pt x="16" y="0"/>
                  <a:pt x="16" y="0"/>
                </a:cubicBezTo>
                <a:cubicBezTo>
                  <a:pt x="7" y="0"/>
                  <a:pt x="0" y="7"/>
                  <a:pt x="0" y="16"/>
                </a:cubicBezTo>
                <a:cubicBezTo>
                  <a:pt x="0" y="112"/>
                  <a:pt x="0" y="112"/>
                  <a:pt x="0" y="112"/>
                </a:cubicBezTo>
                <a:cubicBezTo>
                  <a:pt x="0" y="121"/>
                  <a:pt x="7" y="128"/>
                  <a:pt x="16"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144" y="32"/>
                </a:moveTo>
                <a:cubicBezTo>
                  <a:pt x="80" y="72"/>
                  <a:pt x="80" y="72"/>
                  <a:pt x="80" y="72"/>
                </a:cubicBezTo>
                <a:cubicBezTo>
                  <a:pt x="16" y="32"/>
                  <a:pt x="16" y="32"/>
                  <a:pt x="16" y="32"/>
                </a:cubicBezTo>
                <a:cubicBezTo>
                  <a:pt x="16" y="16"/>
                  <a:pt x="16" y="16"/>
                  <a:pt x="16" y="16"/>
                </a:cubicBezTo>
                <a:cubicBezTo>
                  <a:pt x="80" y="56"/>
                  <a:pt x="80" y="56"/>
                  <a:pt x="80" y="56"/>
                </a:cubicBezTo>
                <a:cubicBezTo>
                  <a:pt x="144" y="16"/>
                  <a:pt x="144" y="16"/>
                  <a:pt x="144" y="16"/>
                </a:cubicBezTo>
                <a:lnTo>
                  <a:pt x="144" y="3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8" name="Freeform 1846"/>
          <p:cNvSpPr>
            <a:spLocks noEditPoints="1"/>
          </p:cNvSpPr>
          <p:nvPr/>
        </p:nvSpPr>
        <p:spPr bwMode="auto">
          <a:xfrm>
            <a:off x="329718" y="3224244"/>
            <a:ext cx="511175" cy="411692"/>
          </a:xfrm>
          <a:custGeom>
            <a:avLst/>
            <a:gdLst>
              <a:gd name="T0" fmla="*/ 144 w 160"/>
              <a:gd name="T1" fmla="*/ 0 h 128"/>
              <a:gd name="T2" fmla="*/ 16 w 160"/>
              <a:gd name="T3" fmla="*/ 0 h 128"/>
              <a:gd name="T4" fmla="*/ 0 w 160"/>
              <a:gd name="T5" fmla="*/ 16 h 128"/>
              <a:gd name="T6" fmla="*/ 0 w 160"/>
              <a:gd name="T7" fmla="*/ 112 h 128"/>
              <a:gd name="T8" fmla="*/ 16 w 160"/>
              <a:gd name="T9" fmla="*/ 128 h 128"/>
              <a:gd name="T10" fmla="*/ 144 w 160"/>
              <a:gd name="T11" fmla="*/ 128 h 128"/>
              <a:gd name="T12" fmla="*/ 160 w 160"/>
              <a:gd name="T13" fmla="*/ 112 h 128"/>
              <a:gd name="T14" fmla="*/ 160 w 160"/>
              <a:gd name="T15" fmla="*/ 16 h 128"/>
              <a:gd name="T16" fmla="*/ 144 w 160"/>
              <a:gd name="T17" fmla="*/ 0 h 128"/>
              <a:gd name="T18" fmla="*/ 144 w 160"/>
              <a:gd name="T19" fmla="*/ 32 h 128"/>
              <a:gd name="T20" fmla="*/ 80 w 160"/>
              <a:gd name="T21" fmla="*/ 72 h 128"/>
              <a:gd name="T22" fmla="*/ 16 w 160"/>
              <a:gd name="T23" fmla="*/ 32 h 128"/>
              <a:gd name="T24" fmla="*/ 16 w 160"/>
              <a:gd name="T25" fmla="*/ 16 h 128"/>
              <a:gd name="T26" fmla="*/ 80 w 160"/>
              <a:gd name="T27" fmla="*/ 56 h 128"/>
              <a:gd name="T28" fmla="*/ 144 w 160"/>
              <a:gd name="T29" fmla="*/ 16 h 128"/>
              <a:gd name="T30" fmla="*/ 144 w 160"/>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28">
                <a:moveTo>
                  <a:pt x="144" y="0"/>
                </a:moveTo>
                <a:cubicBezTo>
                  <a:pt x="16" y="0"/>
                  <a:pt x="16" y="0"/>
                  <a:pt x="16" y="0"/>
                </a:cubicBezTo>
                <a:cubicBezTo>
                  <a:pt x="7" y="0"/>
                  <a:pt x="0" y="7"/>
                  <a:pt x="0" y="16"/>
                </a:cubicBezTo>
                <a:cubicBezTo>
                  <a:pt x="0" y="112"/>
                  <a:pt x="0" y="112"/>
                  <a:pt x="0" y="112"/>
                </a:cubicBezTo>
                <a:cubicBezTo>
                  <a:pt x="0" y="121"/>
                  <a:pt x="7" y="128"/>
                  <a:pt x="16"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144" y="32"/>
                </a:moveTo>
                <a:cubicBezTo>
                  <a:pt x="80" y="72"/>
                  <a:pt x="80" y="72"/>
                  <a:pt x="80" y="72"/>
                </a:cubicBezTo>
                <a:cubicBezTo>
                  <a:pt x="16" y="32"/>
                  <a:pt x="16" y="32"/>
                  <a:pt x="16" y="32"/>
                </a:cubicBezTo>
                <a:cubicBezTo>
                  <a:pt x="16" y="16"/>
                  <a:pt x="16" y="16"/>
                  <a:pt x="16" y="16"/>
                </a:cubicBezTo>
                <a:cubicBezTo>
                  <a:pt x="80" y="56"/>
                  <a:pt x="80" y="56"/>
                  <a:pt x="80" y="56"/>
                </a:cubicBezTo>
                <a:cubicBezTo>
                  <a:pt x="144" y="16"/>
                  <a:pt x="144" y="16"/>
                  <a:pt x="144" y="16"/>
                </a:cubicBezTo>
                <a:lnTo>
                  <a:pt x="144" y="3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9" name="Freeform 1846"/>
          <p:cNvSpPr>
            <a:spLocks noEditPoints="1"/>
          </p:cNvSpPr>
          <p:nvPr/>
        </p:nvSpPr>
        <p:spPr bwMode="auto">
          <a:xfrm>
            <a:off x="824631" y="3125290"/>
            <a:ext cx="511175" cy="411692"/>
          </a:xfrm>
          <a:custGeom>
            <a:avLst/>
            <a:gdLst>
              <a:gd name="T0" fmla="*/ 144 w 160"/>
              <a:gd name="T1" fmla="*/ 0 h 128"/>
              <a:gd name="T2" fmla="*/ 16 w 160"/>
              <a:gd name="T3" fmla="*/ 0 h 128"/>
              <a:gd name="T4" fmla="*/ 0 w 160"/>
              <a:gd name="T5" fmla="*/ 16 h 128"/>
              <a:gd name="T6" fmla="*/ 0 w 160"/>
              <a:gd name="T7" fmla="*/ 112 h 128"/>
              <a:gd name="T8" fmla="*/ 16 w 160"/>
              <a:gd name="T9" fmla="*/ 128 h 128"/>
              <a:gd name="T10" fmla="*/ 144 w 160"/>
              <a:gd name="T11" fmla="*/ 128 h 128"/>
              <a:gd name="T12" fmla="*/ 160 w 160"/>
              <a:gd name="T13" fmla="*/ 112 h 128"/>
              <a:gd name="T14" fmla="*/ 160 w 160"/>
              <a:gd name="T15" fmla="*/ 16 h 128"/>
              <a:gd name="T16" fmla="*/ 144 w 160"/>
              <a:gd name="T17" fmla="*/ 0 h 128"/>
              <a:gd name="T18" fmla="*/ 144 w 160"/>
              <a:gd name="T19" fmla="*/ 32 h 128"/>
              <a:gd name="T20" fmla="*/ 80 w 160"/>
              <a:gd name="T21" fmla="*/ 72 h 128"/>
              <a:gd name="T22" fmla="*/ 16 w 160"/>
              <a:gd name="T23" fmla="*/ 32 h 128"/>
              <a:gd name="T24" fmla="*/ 16 w 160"/>
              <a:gd name="T25" fmla="*/ 16 h 128"/>
              <a:gd name="T26" fmla="*/ 80 w 160"/>
              <a:gd name="T27" fmla="*/ 56 h 128"/>
              <a:gd name="T28" fmla="*/ 144 w 160"/>
              <a:gd name="T29" fmla="*/ 16 h 128"/>
              <a:gd name="T30" fmla="*/ 144 w 160"/>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28">
                <a:moveTo>
                  <a:pt x="144" y="0"/>
                </a:moveTo>
                <a:cubicBezTo>
                  <a:pt x="16" y="0"/>
                  <a:pt x="16" y="0"/>
                  <a:pt x="16" y="0"/>
                </a:cubicBezTo>
                <a:cubicBezTo>
                  <a:pt x="7" y="0"/>
                  <a:pt x="0" y="7"/>
                  <a:pt x="0" y="16"/>
                </a:cubicBezTo>
                <a:cubicBezTo>
                  <a:pt x="0" y="112"/>
                  <a:pt x="0" y="112"/>
                  <a:pt x="0" y="112"/>
                </a:cubicBezTo>
                <a:cubicBezTo>
                  <a:pt x="0" y="121"/>
                  <a:pt x="7" y="128"/>
                  <a:pt x="16"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144" y="32"/>
                </a:moveTo>
                <a:cubicBezTo>
                  <a:pt x="80" y="72"/>
                  <a:pt x="80" y="72"/>
                  <a:pt x="80" y="72"/>
                </a:cubicBezTo>
                <a:cubicBezTo>
                  <a:pt x="16" y="32"/>
                  <a:pt x="16" y="32"/>
                  <a:pt x="16" y="32"/>
                </a:cubicBezTo>
                <a:cubicBezTo>
                  <a:pt x="16" y="16"/>
                  <a:pt x="16" y="16"/>
                  <a:pt x="16" y="16"/>
                </a:cubicBezTo>
                <a:cubicBezTo>
                  <a:pt x="80" y="56"/>
                  <a:pt x="80" y="56"/>
                  <a:pt x="80" y="56"/>
                </a:cubicBezTo>
                <a:cubicBezTo>
                  <a:pt x="144" y="16"/>
                  <a:pt x="144" y="16"/>
                  <a:pt x="144" y="16"/>
                </a:cubicBezTo>
                <a:lnTo>
                  <a:pt x="144" y="3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5" name="Freeform 1846"/>
          <p:cNvSpPr>
            <a:spLocks noEditPoints="1"/>
          </p:cNvSpPr>
          <p:nvPr/>
        </p:nvSpPr>
        <p:spPr bwMode="auto">
          <a:xfrm>
            <a:off x="1385018" y="3136451"/>
            <a:ext cx="511175" cy="411692"/>
          </a:xfrm>
          <a:custGeom>
            <a:avLst/>
            <a:gdLst>
              <a:gd name="T0" fmla="*/ 144 w 160"/>
              <a:gd name="T1" fmla="*/ 0 h 128"/>
              <a:gd name="T2" fmla="*/ 16 w 160"/>
              <a:gd name="T3" fmla="*/ 0 h 128"/>
              <a:gd name="T4" fmla="*/ 0 w 160"/>
              <a:gd name="T5" fmla="*/ 16 h 128"/>
              <a:gd name="T6" fmla="*/ 0 w 160"/>
              <a:gd name="T7" fmla="*/ 112 h 128"/>
              <a:gd name="T8" fmla="*/ 16 w 160"/>
              <a:gd name="T9" fmla="*/ 128 h 128"/>
              <a:gd name="T10" fmla="*/ 144 w 160"/>
              <a:gd name="T11" fmla="*/ 128 h 128"/>
              <a:gd name="T12" fmla="*/ 160 w 160"/>
              <a:gd name="T13" fmla="*/ 112 h 128"/>
              <a:gd name="T14" fmla="*/ 160 w 160"/>
              <a:gd name="T15" fmla="*/ 16 h 128"/>
              <a:gd name="T16" fmla="*/ 144 w 160"/>
              <a:gd name="T17" fmla="*/ 0 h 128"/>
              <a:gd name="T18" fmla="*/ 144 w 160"/>
              <a:gd name="T19" fmla="*/ 32 h 128"/>
              <a:gd name="T20" fmla="*/ 80 w 160"/>
              <a:gd name="T21" fmla="*/ 72 h 128"/>
              <a:gd name="T22" fmla="*/ 16 w 160"/>
              <a:gd name="T23" fmla="*/ 32 h 128"/>
              <a:gd name="T24" fmla="*/ 16 w 160"/>
              <a:gd name="T25" fmla="*/ 16 h 128"/>
              <a:gd name="T26" fmla="*/ 80 w 160"/>
              <a:gd name="T27" fmla="*/ 56 h 128"/>
              <a:gd name="T28" fmla="*/ 144 w 160"/>
              <a:gd name="T29" fmla="*/ 16 h 128"/>
              <a:gd name="T30" fmla="*/ 144 w 160"/>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28">
                <a:moveTo>
                  <a:pt x="144" y="0"/>
                </a:moveTo>
                <a:cubicBezTo>
                  <a:pt x="16" y="0"/>
                  <a:pt x="16" y="0"/>
                  <a:pt x="16" y="0"/>
                </a:cubicBezTo>
                <a:cubicBezTo>
                  <a:pt x="7" y="0"/>
                  <a:pt x="0" y="7"/>
                  <a:pt x="0" y="16"/>
                </a:cubicBezTo>
                <a:cubicBezTo>
                  <a:pt x="0" y="112"/>
                  <a:pt x="0" y="112"/>
                  <a:pt x="0" y="112"/>
                </a:cubicBezTo>
                <a:cubicBezTo>
                  <a:pt x="0" y="121"/>
                  <a:pt x="7" y="128"/>
                  <a:pt x="16"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144" y="32"/>
                </a:moveTo>
                <a:cubicBezTo>
                  <a:pt x="80" y="72"/>
                  <a:pt x="80" y="72"/>
                  <a:pt x="80" y="72"/>
                </a:cubicBezTo>
                <a:cubicBezTo>
                  <a:pt x="16" y="32"/>
                  <a:pt x="16" y="32"/>
                  <a:pt x="16" y="32"/>
                </a:cubicBezTo>
                <a:cubicBezTo>
                  <a:pt x="16" y="16"/>
                  <a:pt x="16" y="16"/>
                  <a:pt x="16" y="16"/>
                </a:cubicBezTo>
                <a:cubicBezTo>
                  <a:pt x="80" y="56"/>
                  <a:pt x="80" y="56"/>
                  <a:pt x="80" y="56"/>
                </a:cubicBezTo>
                <a:cubicBezTo>
                  <a:pt x="144" y="16"/>
                  <a:pt x="144" y="16"/>
                  <a:pt x="144" y="16"/>
                </a:cubicBezTo>
                <a:lnTo>
                  <a:pt x="144" y="3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8" name="Freeform 1846"/>
          <p:cNvSpPr>
            <a:spLocks noEditPoints="1"/>
          </p:cNvSpPr>
          <p:nvPr/>
        </p:nvSpPr>
        <p:spPr bwMode="auto">
          <a:xfrm>
            <a:off x="1093611" y="3550609"/>
            <a:ext cx="511175" cy="411692"/>
          </a:xfrm>
          <a:custGeom>
            <a:avLst/>
            <a:gdLst>
              <a:gd name="T0" fmla="*/ 144 w 160"/>
              <a:gd name="T1" fmla="*/ 0 h 128"/>
              <a:gd name="T2" fmla="*/ 16 w 160"/>
              <a:gd name="T3" fmla="*/ 0 h 128"/>
              <a:gd name="T4" fmla="*/ 0 w 160"/>
              <a:gd name="T5" fmla="*/ 16 h 128"/>
              <a:gd name="T6" fmla="*/ 0 w 160"/>
              <a:gd name="T7" fmla="*/ 112 h 128"/>
              <a:gd name="T8" fmla="*/ 16 w 160"/>
              <a:gd name="T9" fmla="*/ 128 h 128"/>
              <a:gd name="T10" fmla="*/ 144 w 160"/>
              <a:gd name="T11" fmla="*/ 128 h 128"/>
              <a:gd name="T12" fmla="*/ 160 w 160"/>
              <a:gd name="T13" fmla="*/ 112 h 128"/>
              <a:gd name="T14" fmla="*/ 160 w 160"/>
              <a:gd name="T15" fmla="*/ 16 h 128"/>
              <a:gd name="T16" fmla="*/ 144 w 160"/>
              <a:gd name="T17" fmla="*/ 0 h 128"/>
              <a:gd name="T18" fmla="*/ 144 w 160"/>
              <a:gd name="T19" fmla="*/ 32 h 128"/>
              <a:gd name="T20" fmla="*/ 80 w 160"/>
              <a:gd name="T21" fmla="*/ 72 h 128"/>
              <a:gd name="T22" fmla="*/ 16 w 160"/>
              <a:gd name="T23" fmla="*/ 32 h 128"/>
              <a:gd name="T24" fmla="*/ 16 w 160"/>
              <a:gd name="T25" fmla="*/ 16 h 128"/>
              <a:gd name="T26" fmla="*/ 80 w 160"/>
              <a:gd name="T27" fmla="*/ 56 h 128"/>
              <a:gd name="T28" fmla="*/ 144 w 160"/>
              <a:gd name="T29" fmla="*/ 16 h 128"/>
              <a:gd name="T30" fmla="*/ 144 w 160"/>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28">
                <a:moveTo>
                  <a:pt x="144" y="0"/>
                </a:moveTo>
                <a:cubicBezTo>
                  <a:pt x="16" y="0"/>
                  <a:pt x="16" y="0"/>
                  <a:pt x="16" y="0"/>
                </a:cubicBezTo>
                <a:cubicBezTo>
                  <a:pt x="7" y="0"/>
                  <a:pt x="0" y="7"/>
                  <a:pt x="0" y="16"/>
                </a:cubicBezTo>
                <a:cubicBezTo>
                  <a:pt x="0" y="112"/>
                  <a:pt x="0" y="112"/>
                  <a:pt x="0" y="112"/>
                </a:cubicBezTo>
                <a:cubicBezTo>
                  <a:pt x="0" y="121"/>
                  <a:pt x="7" y="128"/>
                  <a:pt x="16"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144" y="32"/>
                </a:moveTo>
                <a:cubicBezTo>
                  <a:pt x="80" y="72"/>
                  <a:pt x="80" y="72"/>
                  <a:pt x="80" y="72"/>
                </a:cubicBezTo>
                <a:cubicBezTo>
                  <a:pt x="16" y="32"/>
                  <a:pt x="16" y="32"/>
                  <a:pt x="16" y="32"/>
                </a:cubicBezTo>
                <a:cubicBezTo>
                  <a:pt x="16" y="16"/>
                  <a:pt x="16" y="16"/>
                  <a:pt x="16" y="16"/>
                </a:cubicBezTo>
                <a:cubicBezTo>
                  <a:pt x="80" y="56"/>
                  <a:pt x="80" y="56"/>
                  <a:pt x="80" y="56"/>
                </a:cubicBezTo>
                <a:cubicBezTo>
                  <a:pt x="144" y="16"/>
                  <a:pt x="144" y="16"/>
                  <a:pt x="144" y="16"/>
                </a:cubicBezTo>
                <a:lnTo>
                  <a:pt x="144" y="3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51" name="角丸四角形吹き出し 50"/>
          <p:cNvSpPr/>
          <p:nvPr/>
        </p:nvSpPr>
        <p:spPr bwMode="gray">
          <a:xfrm>
            <a:off x="2134560" y="2298758"/>
            <a:ext cx="3225232" cy="2403086"/>
          </a:xfrm>
          <a:prstGeom prst="wedgeRoundRectCallout">
            <a:avLst>
              <a:gd name="adj1" fmla="val -60252"/>
              <a:gd name="adj2" fmla="val 3336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kumimoji="1" lang="en-US" altLang="ja-JP" sz="2000" dirty="0" err="1" smtClean="0">
                <a:latin typeface="Fujitsu Sans" panose="020B0404060202020204" pitchFamily="34" charset="0"/>
                <a:ea typeface="Meiryo UI" panose="020B0604030504040204" pitchFamily="50" charset="-128"/>
              </a:rPr>
              <a:t>Waaa</a:t>
            </a:r>
            <a:r>
              <a:rPr kumimoji="1" lang="en-US" altLang="ja-JP" sz="2000" dirty="0" smtClean="0">
                <a:latin typeface="Fujitsu Sans" panose="020B0404060202020204" pitchFamily="34" charset="0"/>
                <a:ea typeface="Meiryo UI" panose="020B0604030504040204" pitchFamily="50" charset="-128"/>
              </a:rPr>
              <a:t>!</a:t>
            </a:r>
          </a:p>
          <a:p>
            <a:pPr algn="l"/>
            <a:r>
              <a:rPr lang="en-US" altLang="ja-JP" sz="2000" dirty="0" smtClean="0">
                <a:latin typeface="Fujitsu Sans" panose="020B0404060202020204" pitchFamily="34" charset="0"/>
                <a:ea typeface="Meiryo UI" panose="020B0604030504040204" pitchFamily="50" charset="-128"/>
              </a:rPr>
              <a:t>3 days ago, there was also a build error message that came…</a:t>
            </a:r>
          </a:p>
          <a:p>
            <a:pPr algn="l"/>
            <a:r>
              <a:rPr kumimoji="1" lang="en-US" altLang="ja-JP" sz="2000" dirty="0" smtClean="0">
                <a:latin typeface="Fujitsu Sans" panose="020B0404060202020204" pitchFamily="34" charset="0"/>
                <a:ea typeface="Meiryo UI" panose="020B0604030504040204" pitchFamily="50" charset="-128"/>
              </a:rPr>
              <a:t>I got piled-up of mails that I did not notice…</a:t>
            </a:r>
          </a:p>
          <a:p>
            <a:pPr algn="l"/>
            <a:endParaRPr lang="en-US" altLang="ja-JP" sz="2000" dirty="0">
              <a:latin typeface="Fujitsu Sans" panose="020B0404060202020204" pitchFamily="34" charset="0"/>
              <a:ea typeface="Meiryo UI" panose="020B0604030504040204" pitchFamily="50" charset="-128"/>
            </a:endParaRPr>
          </a:p>
          <a:p>
            <a:pPr algn="l"/>
            <a:r>
              <a:rPr kumimoji="1" lang="en-US" altLang="ja-JP" sz="2000" dirty="0" smtClean="0">
                <a:latin typeface="Fujitsu Sans" panose="020B0404060202020204" pitchFamily="34" charset="0"/>
                <a:ea typeface="Meiryo UI" panose="020B0604030504040204" pitchFamily="50" charset="-128"/>
              </a:rPr>
              <a:t>Everyone, pls. inform me~</a:t>
            </a:r>
            <a:endParaRPr kumimoji="1" lang="ja-JP" altLang="en-US" sz="2000" dirty="0" smtClean="0">
              <a:latin typeface="Fujitsu Sans" panose="020B0404060202020204" pitchFamily="34" charset="0"/>
              <a:ea typeface="Meiryo UI" panose="020B0604030504040204" pitchFamily="50" charset="-128"/>
            </a:endParaRPr>
          </a:p>
        </p:txBody>
      </p:sp>
      <p:sp>
        <p:nvSpPr>
          <p:cNvPr id="59" name="角丸四角形吹き出し 58"/>
          <p:cNvSpPr/>
          <p:nvPr/>
        </p:nvSpPr>
        <p:spPr bwMode="gray">
          <a:xfrm>
            <a:off x="283577" y="5302009"/>
            <a:ext cx="3225232" cy="1268111"/>
          </a:xfrm>
          <a:prstGeom prst="wedgeRoundRectCallout">
            <a:avLst>
              <a:gd name="adj1" fmla="val 64059"/>
              <a:gd name="adj2" fmla="val 1360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Hmm..</a:t>
            </a:r>
            <a:endParaRPr kumimoji="1" lang="en-US" altLang="ja-JP" sz="2000" dirty="0" smtClean="0">
              <a:latin typeface="Fujitsu Sans" panose="020B0404060202020204" pitchFamily="34" charset="0"/>
              <a:ea typeface="Meiryo UI" panose="020B0604030504040204" pitchFamily="50" charset="-128"/>
            </a:endParaRPr>
          </a:p>
          <a:p>
            <a:pPr algn="l"/>
            <a:r>
              <a:rPr lang="en-US" altLang="ja-JP" sz="2000" dirty="0" smtClean="0">
                <a:latin typeface="Fujitsu Sans" panose="020B0404060202020204" pitchFamily="34" charset="0"/>
                <a:ea typeface="Meiryo UI" panose="020B0604030504040204" pitchFamily="50" charset="-128"/>
              </a:rPr>
              <a:t>We are not included in the mail recipients.</a:t>
            </a:r>
            <a:endParaRPr kumimoji="1" lang="ja-JP" altLang="en-US" sz="2000" dirty="0" smtClean="0">
              <a:latin typeface="Fujitsu Sans" panose="020B0404060202020204" pitchFamily="34" charset="0"/>
              <a:ea typeface="Meiryo UI" panose="020B0604030504040204" pitchFamily="50" charset="-128"/>
            </a:endParaRPr>
          </a:p>
        </p:txBody>
      </p:sp>
      <p:sp>
        <p:nvSpPr>
          <p:cNvPr id="18" name="スライド番号プレースホルダー 17"/>
          <p:cNvSpPr>
            <a:spLocks noGrp="1"/>
          </p:cNvSpPr>
          <p:nvPr>
            <p:ph type="sldNum" sz="quarter" idx="10"/>
          </p:nvPr>
        </p:nvSpPr>
        <p:spPr/>
        <p:txBody>
          <a:bodyPr/>
          <a:lstStyle/>
          <a:p>
            <a:r>
              <a:rPr lang="en-US" altLang="ja-JP" smtClean="0"/>
              <a:t>PAGE    </a:t>
            </a:r>
            <a:fld id="{08DF107D-060D-43D3-997D-8A34C269D30F}" type="slidenum">
              <a:rPr lang="en-US" altLang="ja-JP" smtClean="0"/>
              <a:pPr/>
              <a:t>29</a:t>
            </a:fld>
            <a:endParaRPr lang="en-US" altLang="ja-JP" dirty="0"/>
          </a:p>
        </p:txBody>
      </p:sp>
    </p:spTree>
    <p:extLst>
      <p:ext uri="{BB962C8B-B14F-4D97-AF65-F5344CB8AC3E}">
        <p14:creationId xmlns:p14="http://schemas.microsoft.com/office/powerpoint/2010/main" val="2023923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21254"/>
            <a:ext cx="4600575" cy="1536699"/>
          </a:xfrm>
        </p:spPr>
        <p:txBody>
          <a:bodyPr/>
          <a:lstStyle/>
          <a:p>
            <a:r>
              <a:rPr lang="en-US" altLang="ja-JP" sz="4400" dirty="0" smtClean="0"/>
              <a:t>Chat Tool: Merits</a:t>
            </a:r>
            <a:endParaRPr lang="en-US" altLang="ja-JP" sz="4400" dirty="0"/>
          </a:p>
        </p:txBody>
      </p:sp>
      <p:sp>
        <p:nvSpPr>
          <p:cNvPr id="3" name="テキスト プレースホルダー 2"/>
          <p:cNvSpPr>
            <a:spLocks noGrp="1"/>
          </p:cNvSpPr>
          <p:nvPr>
            <p:ph type="body" sz="quarter" idx="11"/>
          </p:nvPr>
        </p:nvSpPr>
        <p:spPr>
          <a:xfrm>
            <a:off x="5153026" y="2857214"/>
            <a:ext cx="4581526" cy="1536699"/>
          </a:xfrm>
        </p:spPr>
        <p:txBody>
          <a:bodyPr/>
          <a:lstStyle/>
          <a:p>
            <a:pPr algn="ctr"/>
            <a:r>
              <a:rPr lang="en-US" altLang="ja-JP" dirty="0" smtClean="0"/>
              <a:t>Story 5</a:t>
            </a:r>
            <a:r>
              <a:rPr lang="en-US" altLang="ja-JP" dirty="0"/>
              <a:t/>
            </a:r>
            <a:br>
              <a:rPr lang="en-US" altLang="ja-JP" dirty="0"/>
            </a:br>
            <a:r>
              <a:rPr lang="en-US" altLang="ja-JP" dirty="0" smtClean="0"/>
              <a:t>“</a:t>
            </a:r>
            <a:r>
              <a:rPr lang="en-US" altLang="ja-JP" dirty="0"/>
              <a:t>Linking Systems (Ops part)</a:t>
            </a:r>
            <a:r>
              <a:rPr lang="en-US" altLang="ja-JP" dirty="0" smtClean="0"/>
              <a:t>”</a:t>
            </a:r>
            <a:endParaRPr lang="en-US" altLang="ja-JP" dirty="0" smtClean="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Chat Tool: Merits (by story-based)</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56917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Story </a:t>
            </a:r>
            <a:r>
              <a:rPr lang="en-US" altLang="ja-JP" sz="2800" dirty="0" smtClean="0"/>
              <a:t>5: </a:t>
            </a:r>
            <a:r>
              <a:rPr lang="en-US" altLang="ja-JP" sz="2800" dirty="0"/>
              <a:t>Linking Systems </a:t>
            </a:r>
            <a:r>
              <a:rPr lang="en-US" altLang="ja-JP" sz="2800" dirty="0" smtClean="0"/>
              <a:t>(Ops </a:t>
            </a:r>
            <a:r>
              <a:rPr lang="en-US" altLang="ja-JP" sz="2800" dirty="0"/>
              <a:t>part)</a:t>
            </a:r>
            <a:endParaRPr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One day in the </a:t>
            </a:r>
            <a:r>
              <a:rPr lang="en-US" altLang="ja-JP" sz="2400" dirty="0" err="1" smtClean="0">
                <a:latin typeface="Fujitsu Sans" panose="020B0404060202020204" pitchFamily="34" charset="0"/>
                <a:ea typeface="Meiryo UI" panose="020B0604030504040204" pitchFamily="50" charset="-128"/>
              </a:rPr>
              <a:t>team_ops</a:t>
            </a:r>
            <a:r>
              <a:rPr lang="en-US" altLang="ja-JP" sz="2400" dirty="0" smtClean="0">
                <a:latin typeface="Fujitsu Sans" panose="020B0404060202020204" pitchFamily="34" charset="0"/>
                <a:ea typeface="Meiryo UI" panose="020B0604030504040204" pitchFamily="50" charset="-128"/>
              </a:rPr>
              <a:t> channel…</a:t>
            </a:r>
            <a:endParaRPr lang="ja-JP" altLang="en-US" sz="240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is it done in Chat Tool?</a:t>
            </a:r>
            <a:endParaRPr lang="ja-JP" altLang="en-US" sz="3200" b="1" kern="0" dirty="0">
              <a:solidFill>
                <a:schemeClr val="bg1"/>
              </a:solidFill>
              <a:latin typeface="+mj-lt"/>
              <a:ea typeface="Meiryo UI" panose="020B0604030504040204" pitchFamily="50" charset="-128"/>
            </a:endParaRPr>
          </a:p>
        </p:txBody>
      </p:sp>
      <p:sp>
        <p:nvSpPr>
          <p:cNvPr id="62" name="正方形/長方形 61"/>
          <p:cNvSpPr/>
          <p:nvPr/>
        </p:nvSpPr>
        <p:spPr bwMode="gray">
          <a:xfrm>
            <a:off x="1929110" y="2220952"/>
            <a:ext cx="7626370" cy="4210328"/>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63" name="正方形/長方形 62"/>
          <p:cNvSpPr/>
          <p:nvPr/>
        </p:nvSpPr>
        <p:spPr bwMode="gray">
          <a:xfrm>
            <a:off x="2047225" y="4035742"/>
            <a:ext cx="7390137" cy="543046"/>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Jeff</a:t>
            </a:r>
            <a:r>
              <a:rPr kumimoji="1"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16:00</a:t>
            </a:r>
            <a:endParaRPr lang="en-US" altLang="ja-JP" sz="1600" b="1" kern="0" dirty="0">
              <a:latin typeface="Fujitsu Sans" panose="020B0404060202020204" pitchFamily="34" charset="0"/>
              <a:ea typeface="Meiryo UI" panose="020B0604030504040204" pitchFamily="50" charset="-128"/>
            </a:endParaRPr>
          </a:p>
        </p:txBody>
      </p:sp>
      <p:sp>
        <p:nvSpPr>
          <p:cNvPr id="64" name="正方形/長方形 63"/>
          <p:cNvSpPr/>
          <p:nvPr/>
        </p:nvSpPr>
        <p:spPr bwMode="gray">
          <a:xfrm>
            <a:off x="195352" y="229715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team_sales</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5" name="正方形/長方形 64"/>
          <p:cNvSpPr/>
          <p:nvPr/>
        </p:nvSpPr>
        <p:spPr bwMode="gray">
          <a:xfrm>
            <a:off x="195352" y="288038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team_dev_a</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6" name="正方形/長方形 65"/>
          <p:cNvSpPr/>
          <p:nvPr/>
        </p:nvSpPr>
        <p:spPr bwMode="gray">
          <a:xfrm>
            <a:off x="195352" y="4090705"/>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team_ops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67" name="正方形/長方形 66"/>
          <p:cNvSpPr/>
          <p:nvPr/>
        </p:nvSpPr>
        <p:spPr bwMode="gray">
          <a:xfrm>
            <a:off x="195352" y="469142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time_brian</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8" name="Freeform 2750"/>
          <p:cNvSpPr>
            <a:spLocks noEditPoints="1"/>
          </p:cNvSpPr>
          <p:nvPr/>
        </p:nvSpPr>
        <p:spPr bwMode="auto">
          <a:xfrm>
            <a:off x="2086970" y="405098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1" name="正方形/長方形 70"/>
          <p:cNvSpPr/>
          <p:nvPr/>
        </p:nvSpPr>
        <p:spPr bwMode="gray">
          <a:xfrm>
            <a:off x="195352" y="348427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team_dev_b</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72" name="テキスト ボックス 71"/>
          <p:cNvSpPr txBox="1"/>
          <p:nvPr/>
        </p:nvSpPr>
        <p:spPr>
          <a:xfrm>
            <a:off x="2490245" y="4286251"/>
            <a:ext cx="1111202" cy="307777"/>
          </a:xfrm>
          <a:prstGeom prst="rect">
            <a:avLst/>
          </a:prstGeom>
          <a:noFill/>
        </p:spPr>
        <p:txBody>
          <a:bodyPr wrap="none" rtlCol="0">
            <a:spAutoFit/>
          </a:bodyPr>
          <a:lstStyle/>
          <a:p>
            <a:pPr algn="l"/>
            <a:r>
              <a:rPr lang="en-US" altLang="ja-JP" kern="0" dirty="0">
                <a:solidFill>
                  <a:schemeClr val="tx1"/>
                </a:solidFill>
                <a:latin typeface="Fujitsu Sans" panose="020B0404060202020204" pitchFamily="34" charset="0"/>
                <a:ea typeface="Meiryo UI" panose="020B0604030504040204" pitchFamily="50" charset="-128"/>
              </a:rPr>
              <a:t>No problem.</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74" name="正方形/長方形 73"/>
          <p:cNvSpPr/>
          <p:nvPr/>
        </p:nvSpPr>
        <p:spPr bwMode="gray">
          <a:xfrm>
            <a:off x="2043422" y="2925072"/>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Jimmy</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2018.10.23 11</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75" name="Freeform 2750"/>
          <p:cNvSpPr>
            <a:spLocks noEditPoints="1"/>
          </p:cNvSpPr>
          <p:nvPr/>
        </p:nvSpPr>
        <p:spPr bwMode="auto">
          <a:xfrm>
            <a:off x="2083167" y="294031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6" name="テキスト ボックス 75"/>
          <p:cNvSpPr txBox="1"/>
          <p:nvPr/>
        </p:nvSpPr>
        <p:spPr>
          <a:xfrm>
            <a:off x="2486443" y="3133802"/>
            <a:ext cx="4112023"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Alright. Kindly confirm the test results @Eric &amp; @Jeff.</a:t>
            </a:r>
            <a:endParaRPr lang="ja-JP" altLang="en-US" kern="0" dirty="0">
              <a:latin typeface="Fujitsu Sans" panose="020B0404060202020204" pitchFamily="34" charset="0"/>
              <a:ea typeface="Meiryo UI" panose="020B0604030504040204" pitchFamily="50" charset="-128"/>
            </a:endParaRPr>
          </a:p>
        </p:txBody>
      </p:sp>
      <p:sp>
        <p:nvSpPr>
          <p:cNvPr id="77" name="正方形/長方形 76"/>
          <p:cNvSpPr/>
          <p:nvPr/>
        </p:nvSpPr>
        <p:spPr bwMode="gray">
          <a:xfrm>
            <a:off x="2047226" y="3478137"/>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Eric</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13:00</a:t>
            </a:r>
            <a:endParaRPr lang="en-US" altLang="ja-JP" sz="1600" b="1" kern="0" dirty="0">
              <a:latin typeface="Fujitsu Sans" panose="020B0404060202020204" pitchFamily="34" charset="0"/>
              <a:ea typeface="Meiryo UI" panose="020B0604030504040204" pitchFamily="50" charset="-128"/>
            </a:endParaRPr>
          </a:p>
        </p:txBody>
      </p:sp>
      <p:sp>
        <p:nvSpPr>
          <p:cNvPr id="78" name="Freeform 2750"/>
          <p:cNvSpPr>
            <a:spLocks noEditPoints="1"/>
          </p:cNvSpPr>
          <p:nvPr/>
        </p:nvSpPr>
        <p:spPr bwMode="auto">
          <a:xfrm>
            <a:off x="2086971" y="346237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9" name="テキスト ボックス 78"/>
          <p:cNvSpPr txBox="1"/>
          <p:nvPr/>
        </p:nvSpPr>
        <p:spPr>
          <a:xfrm>
            <a:off x="2486443" y="3671627"/>
            <a:ext cx="1111202" cy="307777"/>
          </a:xfrm>
          <a:prstGeom prst="rect">
            <a:avLst/>
          </a:prstGeom>
          <a:noFill/>
        </p:spPr>
        <p:txBody>
          <a:bodyPr wrap="none" rtlCol="0">
            <a:spAutoFit/>
          </a:bodyPr>
          <a:lstStyle/>
          <a:p>
            <a:pPr algn="l"/>
            <a:r>
              <a:rPr lang="en-US" altLang="ja-JP" kern="0" dirty="0" smtClean="0">
                <a:solidFill>
                  <a:schemeClr val="tx1"/>
                </a:solidFill>
                <a:latin typeface="Fujitsu Sans" panose="020B0404060202020204" pitchFamily="34" charset="0"/>
                <a:ea typeface="Meiryo UI" panose="020B0604030504040204" pitchFamily="50" charset="-128"/>
              </a:rPr>
              <a:t>No problem.</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80" name="Freeform 2750"/>
          <p:cNvSpPr>
            <a:spLocks noEditPoints="1"/>
          </p:cNvSpPr>
          <p:nvPr/>
        </p:nvSpPr>
        <p:spPr bwMode="auto">
          <a:xfrm>
            <a:off x="2083165" y="404083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28" name="正方形/長方形 27"/>
          <p:cNvSpPr/>
          <p:nvPr/>
        </p:nvSpPr>
        <p:spPr bwMode="gray">
          <a:xfrm>
            <a:off x="195352" y="5252754"/>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Fujitsu Sans" panose="020B0404060202020204" pitchFamily="34" charset="0"/>
                <a:ea typeface="Meiryo UI" panose="020B0604030504040204" pitchFamily="50" charset="-128"/>
              </a:rPr>
              <a:t>time_eric</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29" name="正方形/長方形 28"/>
          <p:cNvSpPr/>
          <p:nvPr/>
        </p:nvSpPr>
        <p:spPr bwMode="gray">
          <a:xfrm>
            <a:off x="214396" y="584240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Fujitsu Sans" panose="020B0404060202020204" pitchFamily="34" charset="0"/>
                <a:ea typeface="Meiryo UI" panose="020B0604030504040204" pitchFamily="50" charset="-128"/>
              </a:rPr>
              <a:t>time_jeff</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30" name="正方形/長方形 29"/>
          <p:cNvSpPr/>
          <p:nvPr/>
        </p:nvSpPr>
        <p:spPr bwMode="gray">
          <a:xfrm>
            <a:off x="2051029" y="5197641"/>
            <a:ext cx="7390137" cy="543046"/>
          </a:xfrm>
          <a:prstGeom prst="rect">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b="1" kern="0" dirty="0" smtClean="0">
                <a:latin typeface="Fujitsu Sans" panose="020B0404060202020204" pitchFamily="34" charset="0"/>
                <a:ea typeface="Meiryo UI" panose="020B0604030504040204" pitchFamily="50" charset="-128"/>
              </a:rPr>
              <a:t>~ Release notification, exchanges~</a:t>
            </a:r>
            <a:endParaRPr lang="en-US" altLang="ja-JP" sz="2000" b="1" kern="0" dirty="0">
              <a:latin typeface="Fujitsu Sans" panose="020B0404060202020204" pitchFamily="34" charset="0"/>
              <a:ea typeface="Meiryo UI" panose="020B0604030504040204" pitchFamily="50" charset="-128"/>
            </a:endParaRPr>
          </a:p>
        </p:txBody>
      </p:sp>
      <p:sp>
        <p:nvSpPr>
          <p:cNvPr id="31" name="Freeform 2750"/>
          <p:cNvSpPr>
            <a:spLocks noEditPoints="1"/>
          </p:cNvSpPr>
          <p:nvPr/>
        </p:nvSpPr>
        <p:spPr bwMode="auto">
          <a:xfrm>
            <a:off x="2090774" y="6348033"/>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3" name="正方形/長方形 32"/>
          <p:cNvSpPr/>
          <p:nvPr/>
        </p:nvSpPr>
        <p:spPr bwMode="gray">
          <a:xfrm>
            <a:off x="2047226" y="4638781"/>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Jeff</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18:00</a:t>
            </a:r>
            <a:endParaRPr lang="en-US" altLang="ja-JP" sz="1600" b="1" kern="0" dirty="0">
              <a:latin typeface="Fujitsu Sans" panose="020B0404060202020204" pitchFamily="34" charset="0"/>
              <a:ea typeface="Meiryo UI" panose="020B0604030504040204" pitchFamily="50" charset="-128"/>
            </a:endParaRPr>
          </a:p>
        </p:txBody>
      </p:sp>
      <p:sp>
        <p:nvSpPr>
          <p:cNvPr id="34" name="Freeform 2750"/>
          <p:cNvSpPr>
            <a:spLocks noEditPoints="1"/>
          </p:cNvSpPr>
          <p:nvPr/>
        </p:nvSpPr>
        <p:spPr bwMode="auto">
          <a:xfrm>
            <a:off x="2086971" y="465402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5" name="テキスト ボックス 34"/>
          <p:cNvSpPr txBox="1"/>
          <p:nvPr/>
        </p:nvSpPr>
        <p:spPr>
          <a:xfrm>
            <a:off x="2490247" y="4847511"/>
            <a:ext cx="3143809"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OK, Leader, you can deploy it anytime~.</a:t>
            </a:r>
            <a:endParaRPr lang="ja-JP" altLang="en-US" kern="0" dirty="0">
              <a:latin typeface="Fujitsu Sans" panose="020B0404060202020204" pitchFamily="34" charset="0"/>
              <a:ea typeface="Meiryo UI" panose="020B0604030504040204" pitchFamily="50" charset="-128"/>
            </a:endParaRPr>
          </a:p>
        </p:txBody>
      </p:sp>
      <p:sp>
        <p:nvSpPr>
          <p:cNvPr id="36" name="正方形/長方形 35"/>
          <p:cNvSpPr/>
          <p:nvPr/>
        </p:nvSpPr>
        <p:spPr bwMode="gray">
          <a:xfrm>
            <a:off x="2059187" y="5835502"/>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Leader</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2018.10.31 18:00</a:t>
            </a:r>
            <a:endParaRPr lang="en-US" altLang="ja-JP" sz="1600" b="1" kern="0" dirty="0">
              <a:latin typeface="Fujitsu Sans" panose="020B0404060202020204" pitchFamily="34" charset="0"/>
              <a:ea typeface="Meiryo UI" panose="020B0604030504040204" pitchFamily="50" charset="-128"/>
            </a:endParaRPr>
          </a:p>
        </p:txBody>
      </p:sp>
      <p:sp>
        <p:nvSpPr>
          <p:cNvPr id="38" name="Freeform 2750"/>
          <p:cNvSpPr>
            <a:spLocks noEditPoints="1"/>
          </p:cNvSpPr>
          <p:nvPr/>
        </p:nvSpPr>
        <p:spPr bwMode="auto">
          <a:xfrm>
            <a:off x="2098932" y="583550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9" name="テキスト ボックス 38"/>
          <p:cNvSpPr txBox="1"/>
          <p:nvPr/>
        </p:nvSpPr>
        <p:spPr>
          <a:xfrm>
            <a:off x="2498404" y="6028992"/>
            <a:ext cx="2242922" cy="307777"/>
          </a:xfrm>
          <a:prstGeom prst="rect">
            <a:avLst/>
          </a:prstGeom>
          <a:noFill/>
        </p:spPr>
        <p:txBody>
          <a:bodyPr wrap="none" rtlCol="0">
            <a:spAutoFit/>
          </a:bodyPr>
          <a:lstStyle/>
          <a:p>
            <a:pPr algn="l"/>
            <a:r>
              <a:rPr lang="en-US" altLang="ja-JP" kern="0" dirty="0">
                <a:solidFill>
                  <a:schemeClr val="tx1"/>
                </a:solidFill>
                <a:latin typeface="Fujitsu Sans" panose="020B0404060202020204" pitchFamily="34" charset="0"/>
                <a:ea typeface="Meiryo UI" panose="020B0604030504040204" pitchFamily="50" charset="-128"/>
              </a:rPr>
              <a:t>/deploy master production</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42" name="正方形/長方形 41"/>
          <p:cNvSpPr/>
          <p:nvPr/>
        </p:nvSpPr>
        <p:spPr bwMode="gray">
          <a:xfrm>
            <a:off x="2043422" y="2361214"/>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John</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2018.10.23 10</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43" name="Freeform 2750"/>
          <p:cNvSpPr>
            <a:spLocks noEditPoints="1"/>
          </p:cNvSpPr>
          <p:nvPr/>
        </p:nvSpPr>
        <p:spPr bwMode="auto">
          <a:xfrm>
            <a:off x="2083167" y="2376454"/>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45" name="テキスト ボックス 44"/>
          <p:cNvSpPr txBox="1"/>
          <p:nvPr/>
        </p:nvSpPr>
        <p:spPr>
          <a:xfrm>
            <a:off x="2486443" y="2569944"/>
            <a:ext cx="7013458"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All tests (URL Link) have been completed. I uploaded it to the master branch, please deploy.</a:t>
            </a:r>
            <a:endParaRPr lang="ja-JP" altLang="en-US" kern="0" dirty="0">
              <a:latin typeface="Fujitsu Sans" panose="020B0404060202020204" pitchFamily="34" charset="0"/>
              <a:ea typeface="Meiryo UI" panose="020B0604030504040204" pitchFamily="50" charset="-128"/>
            </a:endParaRPr>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31</a:t>
            </a:fld>
            <a:endParaRPr lang="en-US" altLang="ja-JP" dirty="0"/>
          </a:p>
        </p:txBody>
      </p:sp>
    </p:spTree>
    <p:extLst>
      <p:ext uri="{BB962C8B-B14F-4D97-AF65-F5344CB8AC3E}">
        <p14:creationId xmlns:p14="http://schemas.microsoft.com/office/powerpoint/2010/main" val="2826058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Story 5: Linking Systems (Ops part)</a:t>
            </a:r>
            <a:endParaRPr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a:latin typeface="Fujitsu Sans" panose="020B0404060202020204" pitchFamily="34" charset="0"/>
                <a:ea typeface="Meiryo UI" panose="020B0604030504040204" pitchFamily="50" charset="-128"/>
              </a:rPr>
              <a:t>One day in the </a:t>
            </a:r>
            <a:r>
              <a:rPr lang="en-US" altLang="ja-JP" sz="2400" dirty="0" err="1">
                <a:latin typeface="Fujitsu Sans" panose="020B0404060202020204" pitchFamily="34" charset="0"/>
                <a:ea typeface="Meiryo UI" panose="020B0604030504040204" pitchFamily="50" charset="-128"/>
              </a:rPr>
              <a:t>team_ops</a:t>
            </a:r>
            <a:r>
              <a:rPr lang="en-US" altLang="ja-JP" sz="2400" dirty="0">
                <a:latin typeface="Fujitsu Sans" panose="020B0404060202020204" pitchFamily="34" charset="0"/>
                <a:ea typeface="Meiryo UI" panose="020B0604030504040204" pitchFamily="50" charset="-128"/>
              </a:rPr>
              <a:t> channel…</a:t>
            </a:r>
            <a:endParaRPr lang="ja-JP" altLang="en-US" sz="240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is it done in Chat Tool?</a:t>
            </a:r>
            <a:endParaRPr lang="ja-JP" altLang="en-US" sz="3200" b="1" kern="0" dirty="0">
              <a:solidFill>
                <a:schemeClr val="bg1"/>
              </a:solidFill>
              <a:latin typeface="+mj-lt"/>
              <a:ea typeface="Meiryo UI" panose="020B0604030504040204" pitchFamily="50" charset="-128"/>
            </a:endParaRPr>
          </a:p>
        </p:txBody>
      </p:sp>
      <p:sp>
        <p:nvSpPr>
          <p:cNvPr id="62" name="正方形/長方形 61"/>
          <p:cNvSpPr/>
          <p:nvPr/>
        </p:nvSpPr>
        <p:spPr bwMode="gray">
          <a:xfrm>
            <a:off x="1929110" y="2220952"/>
            <a:ext cx="7626370" cy="4210328"/>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63" name="正方形/長方形 62"/>
          <p:cNvSpPr/>
          <p:nvPr/>
        </p:nvSpPr>
        <p:spPr bwMode="gray">
          <a:xfrm>
            <a:off x="2047225" y="4035742"/>
            <a:ext cx="7390137" cy="543046"/>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Jeff</a:t>
            </a:r>
            <a:r>
              <a:rPr kumimoji="1"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09:00</a:t>
            </a:r>
            <a:endParaRPr lang="en-US" altLang="ja-JP" sz="1600" b="1" kern="0" dirty="0">
              <a:latin typeface="Fujitsu Sans" panose="020B0404060202020204" pitchFamily="34" charset="0"/>
              <a:ea typeface="Meiryo UI" panose="020B0604030504040204" pitchFamily="50" charset="-128"/>
            </a:endParaRPr>
          </a:p>
        </p:txBody>
      </p:sp>
      <p:sp>
        <p:nvSpPr>
          <p:cNvPr id="64" name="正方形/長方形 63"/>
          <p:cNvSpPr/>
          <p:nvPr/>
        </p:nvSpPr>
        <p:spPr bwMode="gray">
          <a:xfrm>
            <a:off x="195352" y="229715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team_sales</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5" name="正方形/長方形 64"/>
          <p:cNvSpPr/>
          <p:nvPr/>
        </p:nvSpPr>
        <p:spPr bwMode="gray">
          <a:xfrm>
            <a:off x="195352" y="288038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team_dev_a</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6" name="正方形/長方形 65"/>
          <p:cNvSpPr/>
          <p:nvPr/>
        </p:nvSpPr>
        <p:spPr bwMode="gray">
          <a:xfrm>
            <a:off x="195352" y="4090705"/>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team_ops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67" name="正方形/長方形 66"/>
          <p:cNvSpPr/>
          <p:nvPr/>
        </p:nvSpPr>
        <p:spPr bwMode="gray">
          <a:xfrm>
            <a:off x="195352" y="469142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time_brian</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8" name="Freeform 2750"/>
          <p:cNvSpPr>
            <a:spLocks noEditPoints="1"/>
          </p:cNvSpPr>
          <p:nvPr/>
        </p:nvSpPr>
        <p:spPr bwMode="auto">
          <a:xfrm>
            <a:off x="2086970" y="405098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69" name="正方形/長方形 68"/>
          <p:cNvSpPr/>
          <p:nvPr/>
        </p:nvSpPr>
        <p:spPr bwMode="gray">
          <a:xfrm>
            <a:off x="2043423" y="2326810"/>
            <a:ext cx="7390137" cy="553572"/>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kumimoji="1" lang="en-US" altLang="ja-JP" sz="1600" b="1" kern="0" dirty="0" err="1" smtClean="0">
                <a:latin typeface="Fujitsu Sans" panose="020B0404060202020204" pitchFamily="34" charset="0"/>
                <a:ea typeface="Meiryo UI" panose="020B0604030504040204" pitchFamily="50" charset="-128"/>
              </a:rPr>
              <a:t>Zabbix</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2018.10.23 09</a:t>
            </a:r>
            <a:r>
              <a:rPr kumimoji="1" lang="en-US" altLang="ja-JP" sz="1600" b="1" kern="0" dirty="0" smtClean="0">
                <a:latin typeface="Fujitsu Sans" panose="020B0404060202020204" pitchFamily="34" charset="0"/>
                <a:ea typeface="Meiryo UI" panose="020B0604030504040204" pitchFamily="50" charset="-128"/>
              </a:rPr>
              <a:t>:00</a:t>
            </a:r>
          </a:p>
          <a:p>
            <a:pPr algn="l"/>
            <a:r>
              <a:rPr kumimoji="1" lang="en-US" altLang="ja-JP" sz="1600" kern="0" dirty="0" smtClean="0">
                <a:latin typeface="Fujitsu Sans" panose="020B0404060202020204" pitchFamily="34" charset="0"/>
                <a:ea typeface="Meiryo UI" panose="020B0604030504040204" pitchFamily="50" charset="-128"/>
              </a:rPr>
              <a:t>     </a:t>
            </a:r>
            <a:endParaRPr kumimoji="1" lang="ja-JP" altLang="en-US" sz="1600" kern="0" dirty="0" smtClean="0">
              <a:latin typeface="Fujitsu Sans" panose="020B0404060202020204" pitchFamily="34" charset="0"/>
              <a:ea typeface="Meiryo UI" panose="020B0604030504040204" pitchFamily="50" charset="-128"/>
            </a:endParaRPr>
          </a:p>
        </p:txBody>
      </p:sp>
      <p:sp>
        <p:nvSpPr>
          <p:cNvPr id="71" name="正方形/長方形 70"/>
          <p:cNvSpPr/>
          <p:nvPr/>
        </p:nvSpPr>
        <p:spPr bwMode="gray">
          <a:xfrm>
            <a:off x="195352" y="348427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team_dev_b</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72" name="テキスト ボックス 71"/>
          <p:cNvSpPr txBox="1"/>
          <p:nvPr/>
        </p:nvSpPr>
        <p:spPr>
          <a:xfrm>
            <a:off x="2490245" y="4286251"/>
            <a:ext cx="798617"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Oh why!</a:t>
            </a:r>
            <a:endParaRPr lang="ja-JP" altLang="en-US" kern="0" dirty="0">
              <a:latin typeface="Fujitsu Sans" panose="020B0404060202020204" pitchFamily="34" charset="0"/>
              <a:ea typeface="Meiryo UI" panose="020B0604030504040204" pitchFamily="50" charset="-128"/>
            </a:endParaRPr>
          </a:p>
        </p:txBody>
      </p:sp>
      <p:sp>
        <p:nvSpPr>
          <p:cNvPr id="73" name="テキスト ボックス 72"/>
          <p:cNvSpPr txBox="1"/>
          <p:nvPr/>
        </p:nvSpPr>
        <p:spPr>
          <a:xfrm>
            <a:off x="2486443" y="2580990"/>
            <a:ext cx="4540025" cy="338554"/>
          </a:xfrm>
          <a:prstGeom prst="rect">
            <a:avLst/>
          </a:prstGeom>
          <a:noFill/>
        </p:spPr>
        <p:txBody>
          <a:bodyPr wrap="none" rtlCol="0">
            <a:spAutoFit/>
          </a:bodyPr>
          <a:lstStyle/>
          <a:p>
            <a:pPr algn="l"/>
            <a:r>
              <a:rPr lang="en-US" altLang="ja-JP" sz="1600" b="1" kern="0" dirty="0">
                <a:latin typeface="+mj-lt"/>
                <a:ea typeface="Meiryo UI" panose="020B0604030504040204" pitchFamily="50" charset="-128"/>
              </a:rPr>
              <a:t>“[Warning] </a:t>
            </a:r>
            <a:r>
              <a:rPr lang="en-US" altLang="ja-JP" sz="1600" b="1" kern="0" dirty="0" smtClean="0">
                <a:latin typeface="+mj-lt"/>
                <a:ea typeface="Meiryo UI" panose="020B0604030504040204" pitchFamily="50" charset="-128"/>
              </a:rPr>
              <a:t>The disk usage is about to be 100%</a:t>
            </a:r>
            <a:r>
              <a:rPr lang="en-US" altLang="ja-JP" sz="1600" b="1" kern="0" dirty="0" smtClean="0">
                <a:latin typeface="+mj-lt"/>
                <a:ea typeface="Meiryo UI" panose="020B0604030504040204" pitchFamily="50" charset="-128"/>
              </a:rPr>
              <a:t>.”</a:t>
            </a:r>
            <a:endParaRPr lang="ja-JP" altLang="en-US" sz="1600" b="1" kern="0" dirty="0">
              <a:latin typeface="+mj-lt"/>
              <a:ea typeface="Meiryo UI" panose="020B0604030504040204" pitchFamily="50" charset="-128"/>
            </a:endParaRPr>
          </a:p>
        </p:txBody>
      </p:sp>
      <p:sp>
        <p:nvSpPr>
          <p:cNvPr id="74" name="正方形/長方形 73"/>
          <p:cNvSpPr/>
          <p:nvPr/>
        </p:nvSpPr>
        <p:spPr bwMode="gray">
          <a:xfrm>
            <a:off x="2043422" y="2925072"/>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kumimoji="1" lang="en-US" altLang="ja-JP" sz="1600" b="1" kern="0" dirty="0" err="1" smtClean="0">
                <a:latin typeface="Fujitsu Sans" panose="020B0404060202020204" pitchFamily="34" charset="0"/>
                <a:ea typeface="Meiryo UI" panose="020B0604030504040204" pitchFamily="50" charset="-128"/>
              </a:rPr>
              <a:t>Jimi</a:t>
            </a:r>
            <a:r>
              <a:rPr lang="en-US" altLang="ja-JP" sz="1600" b="1" kern="0" dirty="0" err="1">
                <a:latin typeface="Fujitsu Sans" panose="020B0404060202020204" pitchFamily="34" charset="0"/>
                <a:ea typeface="Meiryo UI" panose="020B0604030504040204" pitchFamily="50" charset="-128"/>
              </a:rPr>
              <a:t>my</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2018.10.23 09</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75" name="Freeform 2750"/>
          <p:cNvSpPr>
            <a:spLocks noEditPoints="1"/>
          </p:cNvSpPr>
          <p:nvPr/>
        </p:nvSpPr>
        <p:spPr bwMode="auto">
          <a:xfrm>
            <a:off x="2083167" y="294031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6" name="テキスト ボックス 75"/>
          <p:cNvSpPr txBox="1"/>
          <p:nvPr/>
        </p:nvSpPr>
        <p:spPr>
          <a:xfrm>
            <a:off x="2486443" y="3133802"/>
            <a:ext cx="686406"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Oh no!</a:t>
            </a:r>
            <a:endParaRPr lang="ja-JP" altLang="en-US" kern="0" dirty="0">
              <a:latin typeface="Fujitsu Sans" panose="020B0404060202020204" pitchFamily="34" charset="0"/>
              <a:ea typeface="Meiryo UI" panose="020B0604030504040204" pitchFamily="50" charset="-128"/>
            </a:endParaRPr>
          </a:p>
        </p:txBody>
      </p:sp>
      <p:sp>
        <p:nvSpPr>
          <p:cNvPr id="77" name="正方形/長方形 76"/>
          <p:cNvSpPr/>
          <p:nvPr/>
        </p:nvSpPr>
        <p:spPr bwMode="gray">
          <a:xfrm>
            <a:off x="2047226" y="3478137"/>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Eric</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09:00</a:t>
            </a:r>
            <a:endParaRPr lang="en-US" altLang="ja-JP" sz="1600" b="1" kern="0" dirty="0">
              <a:latin typeface="Fujitsu Sans" panose="020B0404060202020204" pitchFamily="34" charset="0"/>
              <a:ea typeface="Meiryo UI" panose="020B0604030504040204" pitchFamily="50" charset="-128"/>
            </a:endParaRPr>
          </a:p>
        </p:txBody>
      </p:sp>
      <p:sp>
        <p:nvSpPr>
          <p:cNvPr id="78" name="Freeform 2750"/>
          <p:cNvSpPr>
            <a:spLocks noEditPoints="1"/>
          </p:cNvSpPr>
          <p:nvPr/>
        </p:nvSpPr>
        <p:spPr bwMode="auto">
          <a:xfrm>
            <a:off x="2086971" y="346237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9" name="テキスト ボックス 78"/>
          <p:cNvSpPr txBox="1"/>
          <p:nvPr/>
        </p:nvSpPr>
        <p:spPr>
          <a:xfrm>
            <a:off x="2486443" y="3671627"/>
            <a:ext cx="723275" cy="307777"/>
          </a:xfrm>
          <a:prstGeom prst="rect">
            <a:avLst/>
          </a:prstGeom>
          <a:noFill/>
        </p:spPr>
        <p:txBody>
          <a:bodyPr wrap="none" rtlCol="0">
            <a:spAutoFit/>
          </a:bodyPr>
          <a:lstStyle/>
          <a:p>
            <a:pPr algn="l"/>
            <a:r>
              <a:rPr lang="en-US" altLang="ja-JP" kern="0" dirty="0" smtClean="0">
                <a:solidFill>
                  <a:schemeClr val="tx1"/>
                </a:solidFill>
                <a:latin typeface="Fujitsu Sans" panose="020B0404060202020204" pitchFamily="34" charset="0"/>
                <a:ea typeface="Meiryo UI" panose="020B0604030504040204" pitchFamily="50" charset="-128"/>
              </a:rPr>
              <a:t>Oh my!</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80" name="Freeform 2750"/>
          <p:cNvSpPr>
            <a:spLocks noEditPoints="1"/>
          </p:cNvSpPr>
          <p:nvPr/>
        </p:nvSpPr>
        <p:spPr bwMode="auto">
          <a:xfrm>
            <a:off x="2083165" y="404083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81" name="Freeform 2696"/>
          <p:cNvSpPr>
            <a:spLocks noEditPoints="1"/>
          </p:cNvSpPr>
          <p:nvPr/>
        </p:nvSpPr>
        <p:spPr bwMode="auto">
          <a:xfrm>
            <a:off x="2017116" y="2380501"/>
            <a:ext cx="369686" cy="285400"/>
          </a:xfrm>
          <a:custGeom>
            <a:avLst/>
            <a:gdLst>
              <a:gd name="T0" fmla="*/ 96 w 168"/>
              <a:gd name="T1" fmla="*/ 0 h 144"/>
              <a:gd name="T2" fmla="*/ 24 w 168"/>
              <a:gd name="T3" fmla="*/ 72 h 144"/>
              <a:gd name="T4" fmla="*/ 0 w 168"/>
              <a:gd name="T5" fmla="*/ 72 h 144"/>
              <a:gd name="T6" fmla="*/ 31 w 168"/>
              <a:gd name="T7" fmla="*/ 103 h 144"/>
              <a:gd name="T8" fmla="*/ 32 w 168"/>
              <a:gd name="T9" fmla="*/ 104 h 144"/>
              <a:gd name="T10" fmla="*/ 64 w 168"/>
              <a:gd name="T11" fmla="*/ 72 h 144"/>
              <a:gd name="T12" fmla="*/ 40 w 168"/>
              <a:gd name="T13" fmla="*/ 72 h 144"/>
              <a:gd name="T14" fmla="*/ 96 w 168"/>
              <a:gd name="T15" fmla="*/ 16 h 144"/>
              <a:gd name="T16" fmla="*/ 152 w 168"/>
              <a:gd name="T17" fmla="*/ 72 h 144"/>
              <a:gd name="T18" fmla="*/ 96 w 168"/>
              <a:gd name="T19" fmla="*/ 128 h 144"/>
              <a:gd name="T20" fmla="*/ 56 w 168"/>
              <a:gd name="T21" fmla="*/ 112 h 144"/>
              <a:gd name="T22" fmla="*/ 45 w 168"/>
              <a:gd name="T23" fmla="*/ 123 h 144"/>
              <a:gd name="T24" fmla="*/ 96 w 168"/>
              <a:gd name="T25" fmla="*/ 144 h 144"/>
              <a:gd name="T26" fmla="*/ 168 w 168"/>
              <a:gd name="T27" fmla="*/ 72 h 144"/>
              <a:gd name="T28" fmla="*/ 96 w 168"/>
              <a:gd name="T29" fmla="*/ 0 h 144"/>
              <a:gd name="T30" fmla="*/ 88 w 168"/>
              <a:gd name="T31" fmla="*/ 40 h 144"/>
              <a:gd name="T32" fmla="*/ 88 w 168"/>
              <a:gd name="T33" fmla="*/ 80 h 144"/>
              <a:gd name="T34" fmla="*/ 122 w 168"/>
              <a:gd name="T35" fmla="*/ 100 h 144"/>
              <a:gd name="T36" fmla="*/ 128 w 168"/>
              <a:gd name="T37" fmla="*/ 91 h 144"/>
              <a:gd name="T38" fmla="*/ 100 w 168"/>
              <a:gd name="T39" fmla="*/ 74 h 144"/>
              <a:gd name="T40" fmla="*/ 100 w 168"/>
              <a:gd name="T41" fmla="*/ 40 h 144"/>
              <a:gd name="T42" fmla="*/ 88 w 168"/>
              <a:gd name="T43" fmla="*/ 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8" h="144">
                <a:moveTo>
                  <a:pt x="96" y="0"/>
                </a:moveTo>
                <a:cubicBezTo>
                  <a:pt x="56" y="0"/>
                  <a:pt x="24" y="32"/>
                  <a:pt x="24" y="72"/>
                </a:cubicBezTo>
                <a:cubicBezTo>
                  <a:pt x="0" y="72"/>
                  <a:pt x="0" y="72"/>
                  <a:pt x="0" y="72"/>
                </a:cubicBezTo>
                <a:cubicBezTo>
                  <a:pt x="31" y="103"/>
                  <a:pt x="31" y="103"/>
                  <a:pt x="31" y="103"/>
                </a:cubicBezTo>
                <a:cubicBezTo>
                  <a:pt x="32" y="104"/>
                  <a:pt x="32" y="104"/>
                  <a:pt x="32" y="104"/>
                </a:cubicBezTo>
                <a:cubicBezTo>
                  <a:pt x="64" y="72"/>
                  <a:pt x="64" y="72"/>
                  <a:pt x="64" y="72"/>
                </a:cubicBezTo>
                <a:cubicBezTo>
                  <a:pt x="40" y="72"/>
                  <a:pt x="40" y="72"/>
                  <a:pt x="40" y="72"/>
                </a:cubicBezTo>
                <a:cubicBezTo>
                  <a:pt x="40" y="41"/>
                  <a:pt x="65" y="16"/>
                  <a:pt x="96" y="16"/>
                </a:cubicBezTo>
                <a:cubicBezTo>
                  <a:pt x="127" y="16"/>
                  <a:pt x="152" y="41"/>
                  <a:pt x="152" y="72"/>
                </a:cubicBezTo>
                <a:cubicBezTo>
                  <a:pt x="152" y="103"/>
                  <a:pt x="127" y="128"/>
                  <a:pt x="96" y="128"/>
                </a:cubicBezTo>
                <a:cubicBezTo>
                  <a:pt x="81" y="128"/>
                  <a:pt x="67" y="122"/>
                  <a:pt x="56" y="112"/>
                </a:cubicBezTo>
                <a:cubicBezTo>
                  <a:pt x="45" y="123"/>
                  <a:pt x="45" y="123"/>
                  <a:pt x="45" y="123"/>
                </a:cubicBezTo>
                <a:cubicBezTo>
                  <a:pt x="58" y="136"/>
                  <a:pt x="76" y="144"/>
                  <a:pt x="96" y="144"/>
                </a:cubicBezTo>
                <a:cubicBezTo>
                  <a:pt x="136" y="144"/>
                  <a:pt x="168" y="112"/>
                  <a:pt x="168" y="72"/>
                </a:cubicBezTo>
                <a:cubicBezTo>
                  <a:pt x="168" y="32"/>
                  <a:pt x="136" y="0"/>
                  <a:pt x="96" y="0"/>
                </a:cubicBezTo>
                <a:close/>
                <a:moveTo>
                  <a:pt x="88" y="40"/>
                </a:moveTo>
                <a:cubicBezTo>
                  <a:pt x="88" y="80"/>
                  <a:pt x="88" y="80"/>
                  <a:pt x="88" y="80"/>
                </a:cubicBezTo>
                <a:cubicBezTo>
                  <a:pt x="122" y="100"/>
                  <a:pt x="122" y="100"/>
                  <a:pt x="122" y="100"/>
                </a:cubicBezTo>
                <a:cubicBezTo>
                  <a:pt x="128" y="91"/>
                  <a:pt x="128" y="91"/>
                  <a:pt x="128" y="91"/>
                </a:cubicBezTo>
                <a:cubicBezTo>
                  <a:pt x="100" y="74"/>
                  <a:pt x="100" y="74"/>
                  <a:pt x="100" y="74"/>
                </a:cubicBezTo>
                <a:cubicBezTo>
                  <a:pt x="100" y="40"/>
                  <a:pt x="100" y="40"/>
                  <a:pt x="100" y="40"/>
                </a:cubicBezTo>
                <a:lnTo>
                  <a:pt x="88" y="4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28" name="正方形/長方形 27"/>
          <p:cNvSpPr/>
          <p:nvPr/>
        </p:nvSpPr>
        <p:spPr bwMode="gray">
          <a:xfrm>
            <a:off x="195352" y="5252754"/>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Fujitsu Sans" panose="020B0404060202020204" pitchFamily="34" charset="0"/>
                <a:ea typeface="Meiryo UI" panose="020B0604030504040204" pitchFamily="50" charset="-128"/>
              </a:rPr>
              <a:t>time_eric</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29" name="正方形/長方形 28"/>
          <p:cNvSpPr/>
          <p:nvPr/>
        </p:nvSpPr>
        <p:spPr bwMode="gray">
          <a:xfrm>
            <a:off x="214396" y="584240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smtClean="0">
                <a:solidFill>
                  <a:schemeClr val="bg1"/>
                </a:solidFill>
                <a:latin typeface="Fujitsu Sans" panose="020B0404060202020204" pitchFamily="34" charset="0"/>
                <a:ea typeface="Meiryo UI" panose="020B0604030504040204" pitchFamily="50" charset="-128"/>
              </a:rPr>
              <a:t>time_jeff</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30" name="正方形/長方形 29"/>
          <p:cNvSpPr/>
          <p:nvPr/>
        </p:nvSpPr>
        <p:spPr bwMode="gray">
          <a:xfrm>
            <a:off x="2051029" y="5197641"/>
            <a:ext cx="7390137" cy="543046"/>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Eric</a:t>
            </a:r>
            <a:r>
              <a:rPr kumimoji="1"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09:00</a:t>
            </a:r>
            <a:endParaRPr lang="en-US" altLang="ja-JP" sz="1600" b="1" kern="0" dirty="0">
              <a:latin typeface="Fujitsu Sans" panose="020B0404060202020204" pitchFamily="34" charset="0"/>
              <a:ea typeface="Meiryo UI" panose="020B0604030504040204" pitchFamily="50" charset="-128"/>
            </a:endParaRPr>
          </a:p>
        </p:txBody>
      </p:sp>
      <p:sp>
        <p:nvSpPr>
          <p:cNvPr id="31" name="Freeform 2750"/>
          <p:cNvSpPr>
            <a:spLocks noEditPoints="1"/>
          </p:cNvSpPr>
          <p:nvPr/>
        </p:nvSpPr>
        <p:spPr bwMode="auto">
          <a:xfrm>
            <a:off x="2090774" y="6348033"/>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2" name="テキスト ボックス 31"/>
          <p:cNvSpPr txBox="1"/>
          <p:nvPr/>
        </p:nvSpPr>
        <p:spPr>
          <a:xfrm>
            <a:off x="2494049" y="5448150"/>
            <a:ext cx="1781257"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Only if @Jeff will help</a:t>
            </a:r>
            <a:endParaRPr lang="ja-JP" altLang="en-US" kern="0" dirty="0">
              <a:latin typeface="Fujitsu Sans" panose="020B0404060202020204" pitchFamily="34" charset="0"/>
              <a:ea typeface="Meiryo UI" panose="020B0604030504040204" pitchFamily="50" charset="-128"/>
            </a:endParaRPr>
          </a:p>
        </p:txBody>
      </p:sp>
      <p:sp>
        <p:nvSpPr>
          <p:cNvPr id="33" name="正方形/長方形 32"/>
          <p:cNvSpPr/>
          <p:nvPr/>
        </p:nvSpPr>
        <p:spPr bwMode="gray">
          <a:xfrm>
            <a:off x="2047226" y="4638781"/>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Jimmy</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09:00</a:t>
            </a:r>
            <a:endParaRPr lang="en-US" altLang="ja-JP" sz="1600" b="1" kern="0" dirty="0">
              <a:latin typeface="Fujitsu Sans" panose="020B0404060202020204" pitchFamily="34" charset="0"/>
              <a:ea typeface="Meiryo UI" panose="020B0604030504040204" pitchFamily="50" charset="-128"/>
            </a:endParaRPr>
          </a:p>
        </p:txBody>
      </p:sp>
      <p:sp>
        <p:nvSpPr>
          <p:cNvPr id="34" name="Freeform 2750"/>
          <p:cNvSpPr>
            <a:spLocks noEditPoints="1"/>
          </p:cNvSpPr>
          <p:nvPr/>
        </p:nvSpPr>
        <p:spPr bwMode="auto">
          <a:xfrm>
            <a:off x="2086971" y="465402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5" name="テキスト ボックス 34"/>
          <p:cNvSpPr txBox="1"/>
          <p:nvPr/>
        </p:nvSpPr>
        <p:spPr>
          <a:xfrm>
            <a:off x="2490247" y="4847511"/>
            <a:ext cx="4695516"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Let’s narrow down the disk! You think you can do it @Eric?</a:t>
            </a:r>
            <a:endParaRPr lang="ja-JP" altLang="en-US" kern="0" dirty="0">
              <a:latin typeface="Fujitsu Sans" panose="020B0404060202020204" pitchFamily="34" charset="0"/>
              <a:ea typeface="Meiryo UI" panose="020B0604030504040204" pitchFamily="50" charset="-128"/>
            </a:endParaRPr>
          </a:p>
        </p:txBody>
      </p:sp>
      <p:sp>
        <p:nvSpPr>
          <p:cNvPr id="36" name="正方形/長方形 35"/>
          <p:cNvSpPr/>
          <p:nvPr/>
        </p:nvSpPr>
        <p:spPr bwMode="gray">
          <a:xfrm>
            <a:off x="2059187" y="5835502"/>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Jeff</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09:00</a:t>
            </a:r>
            <a:endParaRPr lang="en-US" altLang="ja-JP" sz="1600" b="1" kern="0" dirty="0">
              <a:latin typeface="Fujitsu Sans" panose="020B0404060202020204" pitchFamily="34" charset="0"/>
              <a:ea typeface="Meiryo UI" panose="020B0604030504040204" pitchFamily="50" charset="-128"/>
            </a:endParaRPr>
          </a:p>
        </p:txBody>
      </p:sp>
      <p:sp>
        <p:nvSpPr>
          <p:cNvPr id="38" name="Freeform 2750"/>
          <p:cNvSpPr>
            <a:spLocks noEditPoints="1"/>
          </p:cNvSpPr>
          <p:nvPr/>
        </p:nvSpPr>
        <p:spPr bwMode="auto">
          <a:xfrm>
            <a:off x="2098932" y="583550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9" name="テキスト ボックス 38"/>
          <p:cNvSpPr txBox="1"/>
          <p:nvPr/>
        </p:nvSpPr>
        <p:spPr>
          <a:xfrm>
            <a:off x="2498404" y="6028992"/>
            <a:ext cx="444352" cy="307777"/>
          </a:xfrm>
          <a:prstGeom prst="rect">
            <a:avLst/>
          </a:prstGeom>
          <a:noFill/>
        </p:spPr>
        <p:txBody>
          <a:bodyPr wrap="none" rtlCol="0">
            <a:spAutoFit/>
          </a:bodyPr>
          <a:lstStyle/>
          <a:p>
            <a:pPr algn="l"/>
            <a:r>
              <a:rPr lang="en-US" altLang="ja-JP" kern="0" dirty="0">
                <a:solidFill>
                  <a:schemeClr val="tx1"/>
                </a:solidFill>
                <a:latin typeface="Fujitsu Sans" panose="020B0404060202020204" pitchFamily="34" charset="0"/>
                <a:ea typeface="Meiryo UI" panose="020B0604030504040204" pitchFamily="50" charset="-128"/>
              </a:rPr>
              <a:t>OK</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41" name="Freeform 2750"/>
          <p:cNvSpPr>
            <a:spLocks noEditPoints="1"/>
          </p:cNvSpPr>
          <p:nvPr/>
        </p:nvSpPr>
        <p:spPr bwMode="auto">
          <a:xfrm>
            <a:off x="2086969" y="5217970"/>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32</a:t>
            </a:fld>
            <a:endParaRPr lang="en-US" altLang="ja-JP" dirty="0"/>
          </a:p>
        </p:txBody>
      </p:sp>
    </p:spTree>
    <p:extLst>
      <p:ext uri="{BB962C8B-B14F-4D97-AF65-F5344CB8AC3E}">
        <p14:creationId xmlns:p14="http://schemas.microsoft.com/office/powerpoint/2010/main" val="1619466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bwMode="gray">
          <a:xfrm>
            <a:off x="183916" y="3736352"/>
            <a:ext cx="9295364" cy="2664448"/>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342900" lvl="0" indent="-342900" algn="l">
              <a:buFont typeface="Wingdings" panose="05000000000000000000" pitchFamily="2" charset="2"/>
              <a:buChar char="p"/>
            </a:pPr>
            <a:r>
              <a:rPr lang="en-US" altLang="ja-JP" sz="2400" dirty="0" smtClean="0">
                <a:latin typeface="+mj-lt"/>
                <a:ea typeface="Meiryo UI" panose="020B0604030504040204" pitchFamily="50" charset="-128"/>
              </a:rPr>
              <a:t>Common Interface</a:t>
            </a:r>
            <a:endParaRPr lang="ja-JP" altLang="en-US" sz="2400" dirty="0">
              <a:latin typeface="+mj-lt"/>
              <a:ea typeface="Meiryo UI" panose="020B0604030504040204" pitchFamily="50" charset="-128"/>
            </a:endParaRPr>
          </a:p>
          <a:p>
            <a:pPr lvl="0" algn="l"/>
            <a:r>
              <a:rPr lang="en-US" altLang="ja-JP" sz="1600" dirty="0" smtClean="0">
                <a:latin typeface="+mj-lt"/>
                <a:ea typeface="Meiryo UI" panose="020B0604030504040204" pitchFamily="50" charset="-128"/>
              </a:rPr>
              <a:t>With Chat tool, all operations, discussions, workflows can be covered.</a:t>
            </a:r>
          </a:p>
          <a:p>
            <a:pPr lvl="0" algn="l"/>
            <a:r>
              <a:rPr lang="en-US" altLang="ja-JP" sz="1600" dirty="0" smtClean="0">
                <a:latin typeface="+mj-lt"/>
                <a:ea typeface="Meiryo UI" panose="020B0604030504040204" pitchFamily="50" charset="-128"/>
              </a:rPr>
              <a:t>Intricate tasks such as doing this in this format, writing this document in this format becomes unnecessary.</a:t>
            </a:r>
            <a:endParaRPr lang="ja-JP" altLang="en-US" sz="1600" dirty="0">
              <a:latin typeface="+mj-lt"/>
              <a:ea typeface="Meiryo UI" panose="020B0604030504040204" pitchFamily="50" charset="-128"/>
            </a:endParaRPr>
          </a:p>
          <a:p>
            <a:pPr marL="342900" lvl="0" indent="-342900" algn="l">
              <a:buFont typeface="Wingdings" panose="05000000000000000000" pitchFamily="2" charset="2"/>
              <a:buChar char="p"/>
            </a:pPr>
            <a:r>
              <a:rPr lang="en-US" altLang="ja-JP" sz="2400" dirty="0" smtClean="0">
                <a:latin typeface="+mj-lt"/>
                <a:ea typeface="Meiryo UI" panose="020B0604030504040204" pitchFamily="50" charset="-128"/>
              </a:rPr>
              <a:t>Sharing is easy, Recording info is easy</a:t>
            </a:r>
            <a:endParaRPr lang="ja-JP" altLang="en-US" sz="2400" dirty="0">
              <a:latin typeface="+mj-lt"/>
              <a:ea typeface="Meiryo UI" panose="020B0604030504040204" pitchFamily="50" charset="-128"/>
            </a:endParaRPr>
          </a:p>
          <a:p>
            <a:pPr lvl="0" algn="l"/>
            <a:r>
              <a:rPr lang="en-US" altLang="ja-JP" sz="1600" dirty="0">
                <a:latin typeface="+mj-lt"/>
                <a:ea typeface="Meiryo UI" panose="020B0604030504040204" pitchFamily="50" charset="-128"/>
              </a:rPr>
              <a:t>Sharing and recording of information becomes exceptionally easy.</a:t>
            </a:r>
            <a:endParaRPr lang="ja-JP" altLang="en-US" sz="1600" dirty="0">
              <a:latin typeface="+mj-lt"/>
              <a:ea typeface="Meiryo UI" panose="020B0604030504040204" pitchFamily="50" charset="-128"/>
            </a:endParaRPr>
          </a:p>
        </p:txBody>
      </p:sp>
      <p:sp>
        <p:nvSpPr>
          <p:cNvPr id="37" name="角丸四角形 36"/>
          <p:cNvSpPr/>
          <p:nvPr/>
        </p:nvSpPr>
        <p:spPr bwMode="gray">
          <a:xfrm>
            <a:off x="183916" y="1677154"/>
            <a:ext cx="9295364" cy="1310065"/>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342900" lvl="0" indent="-342900" algn="l">
              <a:buFont typeface="Arial" panose="020B0604020202020204" pitchFamily="34" charset="0"/>
              <a:buChar char="•"/>
            </a:pPr>
            <a:r>
              <a:rPr lang="en-US" altLang="ja-JP" sz="2400" dirty="0" smtClean="0">
                <a:latin typeface="+mj-lt"/>
                <a:ea typeface="Meiryo UI" panose="020B0604030504040204" pitchFamily="50" charset="-128"/>
              </a:rPr>
              <a:t>Need to implement various exchanges in different routes</a:t>
            </a:r>
            <a:endParaRPr lang="ja-JP" altLang="en-US" sz="2400" dirty="0">
              <a:latin typeface="+mj-lt"/>
              <a:ea typeface="Meiryo UI" panose="020B0604030504040204" pitchFamily="50" charset="-128"/>
            </a:endParaRPr>
          </a:p>
          <a:p>
            <a:pPr marL="342900" lvl="0" indent="-342900" algn="l">
              <a:buFont typeface="Arial" panose="020B0604020202020204" pitchFamily="34" charset="0"/>
              <a:buChar char="•"/>
            </a:pPr>
            <a:r>
              <a:rPr lang="en-US" altLang="ja-JP" sz="2400" dirty="0" smtClean="0">
                <a:latin typeface="+mj-lt"/>
                <a:ea typeface="Meiryo UI" panose="020B0604030504040204" pitchFamily="50" charset="-128"/>
              </a:rPr>
              <a:t>Writing down information is troublesome</a:t>
            </a:r>
            <a:endParaRPr lang="ja-JP" altLang="en-US" sz="2400" dirty="0">
              <a:latin typeface="+mj-lt"/>
              <a:ea typeface="Meiryo UI" panose="020B0604030504040204" pitchFamily="50" charset="-128"/>
            </a:endParaRPr>
          </a:p>
          <a:p>
            <a:pPr marL="342900" lvl="0" indent="-342900" algn="l">
              <a:buFont typeface="Arial" panose="020B0604020202020204" pitchFamily="34" charset="0"/>
              <a:buChar char="•"/>
            </a:pPr>
            <a:r>
              <a:rPr lang="en-US" altLang="ja-JP" sz="2400" dirty="0" smtClean="0">
                <a:latin typeface="+mj-lt"/>
                <a:ea typeface="Meiryo UI" panose="020B0604030504040204" pitchFamily="50" charset="-128"/>
              </a:rPr>
              <a:t>Sharing information is troublesome</a:t>
            </a:r>
            <a:endParaRPr lang="ja-JP" altLang="en-US" sz="2400" dirty="0">
              <a:latin typeface="+mj-lt"/>
              <a:ea typeface="Meiryo UI" panose="020B0604030504040204" pitchFamily="50" charset="-128"/>
            </a:endParaRPr>
          </a:p>
        </p:txBody>
      </p:sp>
      <p:sp>
        <p:nvSpPr>
          <p:cNvPr id="2" name="タイトル 1"/>
          <p:cNvSpPr>
            <a:spLocks noGrp="1"/>
          </p:cNvSpPr>
          <p:nvPr>
            <p:ph type="title"/>
          </p:nvPr>
        </p:nvSpPr>
        <p:spPr/>
        <p:txBody>
          <a:bodyPr/>
          <a:lstStyle/>
          <a:p>
            <a:r>
              <a:rPr lang="en-US" altLang="ja-JP" sz="2800" dirty="0"/>
              <a:t>Story 5: Linking Systems (Ops part)</a:t>
            </a:r>
            <a:endParaRPr kumimoji="1" lang="ja-JP" altLang="en-US" sz="2800"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mj-lt"/>
                <a:ea typeface="Roboto Black" panose="02000000000000000000" pitchFamily="2" charset="0"/>
                <a:cs typeface="Calibri" panose="020F0502020204030204" pitchFamily="34" charset="0"/>
              </a:rPr>
              <a:t>Chat Tool: Merits</a:t>
            </a:r>
            <a:endParaRPr lang="ja-JP" altLang="en-US" sz="1800" dirty="0">
              <a:latin typeface="+mj-lt"/>
              <a:ea typeface="Roboto Black" panose="02000000000000000000" pitchFamily="2" charset="0"/>
              <a:cs typeface="Calibri" panose="020F0502020204030204" pitchFamily="34" charset="0"/>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about in previous practice?</a:t>
            </a:r>
          </a:p>
        </p:txBody>
      </p:sp>
      <p:sp>
        <p:nvSpPr>
          <p:cNvPr id="7" name="下矢印 6"/>
          <p:cNvSpPr/>
          <p:nvPr/>
        </p:nvSpPr>
        <p:spPr bwMode="gray">
          <a:xfrm>
            <a:off x="2710204" y="3157377"/>
            <a:ext cx="3995395" cy="440447"/>
          </a:xfrm>
          <a:prstGeom prst="downArrow">
            <a:avLst>
              <a:gd name="adj1" fmla="val 75813"/>
              <a:gd name="adj2" fmla="val 50000"/>
            </a:avLst>
          </a:prstGeom>
          <a:solidFill>
            <a:schemeClr val="accent1">
              <a:lumMod val="40000"/>
              <a:lumOff val="6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400" dirty="0" smtClean="0">
                <a:latin typeface="+mj-lt"/>
                <a:ea typeface="Meiryo UI" panose="020B0604030504040204" pitchFamily="50" charset="-128"/>
              </a:rPr>
              <a:t>Good points</a:t>
            </a:r>
            <a:endParaRPr kumimoji="1" lang="ja-JP" altLang="en-US" sz="2400" dirty="0" smtClean="0">
              <a:latin typeface="+mj-lt"/>
              <a:ea typeface="Meiryo UI" panose="020B0604030504040204" pitchFamily="50" charset="-128"/>
            </a:endParaRPr>
          </a:p>
        </p:txBody>
      </p:sp>
      <p:sp>
        <p:nvSpPr>
          <p:cNvPr id="14" name="スライド番号プレースホルダー 13"/>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33</a:t>
            </a:fld>
            <a:endParaRPr lang="en-US" altLang="ja-JP" dirty="0">
              <a:latin typeface="+mj-lt"/>
            </a:endParaRPr>
          </a:p>
        </p:txBody>
      </p:sp>
    </p:spTree>
    <p:extLst>
      <p:ext uri="{BB962C8B-B14F-4D97-AF65-F5344CB8AC3E}">
        <p14:creationId xmlns:p14="http://schemas.microsoft.com/office/powerpoint/2010/main" val="3560375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21254"/>
            <a:ext cx="4600575" cy="1536699"/>
          </a:xfrm>
        </p:spPr>
        <p:txBody>
          <a:bodyPr/>
          <a:lstStyle/>
          <a:p>
            <a:r>
              <a:rPr lang="en-US" altLang="ja-JP" sz="4400" dirty="0" smtClean="0"/>
              <a:t>Chat Tool: Merits</a:t>
            </a:r>
            <a:endParaRPr lang="en-US" altLang="ja-JP" sz="4400" dirty="0"/>
          </a:p>
        </p:txBody>
      </p:sp>
      <p:sp>
        <p:nvSpPr>
          <p:cNvPr id="3" name="テキスト プレースホルダー 2"/>
          <p:cNvSpPr>
            <a:spLocks noGrp="1"/>
          </p:cNvSpPr>
          <p:nvPr>
            <p:ph type="body" sz="quarter" idx="11"/>
          </p:nvPr>
        </p:nvSpPr>
        <p:spPr>
          <a:xfrm>
            <a:off x="5153026" y="2857214"/>
            <a:ext cx="4581526" cy="1536699"/>
          </a:xfrm>
        </p:spPr>
        <p:txBody>
          <a:bodyPr/>
          <a:lstStyle/>
          <a:p>
            <a:pPr algn="ctr"/>
            <a:r>
              <a:rPr lang="en-US" altLang="ja-JP" dirty="0"/>
              <a:t>Extra Story(1): Sharing </a:t>
            </a:r>
            <a:r>
              <a:rPr lang="en-US" altLang="ja-JP" dirty="0" smtClean="0"/>
              <a:t>of</a:t>
            </a:r>
            <a:br>
              <a:rPr lang="en-US" altLang="ja-JP" dirty="0" smtClean="0"/>
            </a:br>
            <a:r>
              <a:rPr lang="en-US" altLang="ja-JP" dirty="0" smtClean="0"/>
              <a:t> </a:t>
            </a:r>
            <a:r>
              <a:rPr lang="en-US" altLang="ja-JP" dirty="0"/>
              <a:t>“Who Knows”</a:t>
            </a:r>
            <a:endParaRPr lang="en-US" altLang="ja-JP" dirty="0" smtClean="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Chat Tool: Merits (by story-based)</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177857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smtClean="0"/>
              <a:t>Extra </a:t>
            </a:r>
            <a:r>
              <a:rPr lang="en-US" altLang="ja-JP" sz="2800" dirty="0" smtClean="0"/>
              <a:t>Story(1</a:t>
            </a:r>
            <a:r>
              <a:rPr lang="en-US" altLang="ja-JP" sz="2800" dirty="0" smtClean="0"/>
              <a:t>): Sharing of “Who Knows”</a:t>
            </a:r>
            <a:endParaRPr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37" name="角丸四角形 36"/>
          <p:cNvSpPr/>
          <p:nvPr/>
        </p:nvSpPr>
        <p:spPr bwMode="gray">
          <a:xfrm>
            <a:off x="183916" y="1677154"/>
            <a:ext cx="9295364" cy="446221"/>
          </a:xfrm>
          <a:prstGeom prst="roundRect">
            <a:avLst>
              <a:gd name="adj" fmla="val 1205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One day in the </a:t>
            </a:r>
            <a:r>
              <a:rPr lang="en-US" altLang="ja-JP" sz="2400" dirty="0" err="1" smtClean="0">
                <a:latin typeface="Fujitsu Sans" panose="020B0404060202020204" pitchFamily="34" charset="0"/>
                <a:ea typeface="Meiryo UI" panose="020B0604030504040204" pitchFamily="50" charset="-128"/>
              </a:rPr>
              <a:t>team_ops</a:t>
            </a:r>
            <a:r>
              <a:rPr lang="en-US" altLang="ja-JP" sz="2400" dirty="0" smtClean="0">
                <a:latin typeface="Fujitsu Sans" panose="020B0404060202020204" pitchFamily="34" charset="0"/>
                <a:ea typeface="Meiryo UI" panose="020B0604030504040204" pitchFamily="50" charset="-128"/>
              </a:rPr>
              <a:t> channel…</a:t>
            </a:r>
            <a:endParaRPr lang="ja-JP" altLang="en-US" sz="240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is it done in Chat Tool?</a:t>
            </a:r>
            <a:endParaRPr lang="ja-JP" altLang="en-US" sz="3200" b="1" kern="0" dirty="0">
              <a:solidFill>
                <a:schemeClr val="bg1"/>
              </a:solidFill>
              <a:latin typeface="+mj-lt"/>
              <a:ea typeface="Meiryo UI" panose="020B0604030504040204" pitchFamily="50" charset="-128"/>
            </a:endParaRPr>
          </a:p>
        </p:txBody>
      </p:sp>
      <p:sp>
        <p:nvSpPr>
          <p:cNvPr id="62" name="正方形/長方形 61"/>
          <p:cNvSpPr/>
          <p:nvPr/>
        </p:nvSpPr>
        <p:spPr bwMode="gray">
          <a:xfrm>
            <a:off x="1929110" y="2220952"/>
            <a:ext cx="7626370" cy="3067328"/>
          </a:xfrm>
          <a:prstGeom prst="rect">
            <a:avLst/>
          </a:prstGeom>
          <a:solidFill>
            <a:schemeClr val="bg1">
              <a:lumMod val="95000"/>
            </a:schemeClr>
          </a:solidFill>
          <a:ln w="9525" cap="flat" cmpd="sng" algn="ctr">
            <a:solidFill>
              <a:schemeClr val="bg2">
                <a:lumMod val="50000"/>
              </a:schemeClr>
            </a:solid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endParaRPr lang="en-US" altLang="ja-JP" sz="2400" dirty="0">
              <a:solidFill>
                <a:schemeClr val="accent4">
                  <a:lumMod val="50000"/>
                </a:schemeClr>
              </a:solidFill>
              <a:latin typeface="Fujitsu Sans" panose="020B0404060202020204" pitchFamily="34" charset="0"/>
              <a:ea typeface="Meiryo UI" panose="020B0604030504040204" pitchFamily="50" charset="-128"/>
            </a:endParaRPr>
          </a:p>
        </p:txBody>
      </p:sp>
      <p:sp>
        <p:nvSpPr>
          <p:cNvPr id="63" name="正方形/長方形 62"/>
          <p:cNvSpPr/>
          <p:nvPr/>
        </p:nvSpPr>
        <p:spPr bwMode="gray">
          <a:xfrm>
            <a:off x="2047225" y="4035742"/>
            <a:ext cx="7390137" cy="543046"/>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Eric</a:t>
            </a:r>
            <a:r>
              <a:rPr kumimoji="1"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12:00</a:t>
            </a:r>
            <a:endParaRPr lang="en-US" altLang="ja-JP" sz="1600" b="1" kern="0" dirty="0">
              <a:latin typeface="Fujitsu Sans" panose="020B0404060202020204" pitchFamily="34" charset="0"/>
              <a:ea typeface="Meiryo UI" panose="020B0604030504040204" pitchFamily="50" charset="-128"/>
            </a:endParaRPr>
          </a:p>
        </p:txBody>
      </p:sp>
      <p:sp>
        <p:nvSpPr>
          <p:cNvPr id="64" name="正方形/長方形 63"/>
          <p:cNvSpPr/>
          <p:nvPr/>
        </p:nvSpPr>
        <p:spPr bwMode="gray">
          <a:xfrm>
            <a:off x="195352" y="229715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team_sales</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5" name="正方形/長方形 64"/>
          <p:cNvSpPr/>
          <p:nvPr/>
        </p:nvSpPr>
        <p:spPr bwMode="gray">
          <a:xfrm>
            <a:off x="195352" y="288038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team_dev_a</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6" name="正方形/長方形 65"/>
          <p:cNvSpPr/>
          <p:nvPr/>
        </p:nvSpPr>
        <p:spPr bwMode="gray">
          <a:xfrm>
            <a:off x="195352" y="4090705"/>
            <a:ext cx="1733758" cy="424393"/>
          </a:xfrm>
          <a:prstGeom prst="rect">
            <a:avLst/>
          </a:prstGeom>
          <a:solidFill>
            <a:schemeClr val="accent4">
              <a:lumMod val="50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team_ops</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67" name="正方形/長方形 66"/>
          <p:cNvSpPr/>
          <p:nvPr/>
        </p:nvSpPr>
        <p:spPr bwMode="gray">
          <a:xfrm>
            <a:off x="195352" y="4691428"/>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time_brian</a:t>
            </a:r>
            <a:endParaRPr lang="ja-JP" altLang="en-US" sz="2000" b="1" dirty="0" err="1">
              <a:solidFill>
                <a:schemeClr val="bg1"/>
              </a:solidFill>
              <a:latin typeface="Fujitsu Sans" panose="020B0404060202020204" pitchFamily="34" charset="0"/>
              <a:ea typeface="Meiryo UI" panose="020B0604030504040204" pitchFamily="50" charset="-128"/>
            </a:endParaRPr>
          </a:p>
        </p:txBody>
      </p:sp>
      <p:sp>
        <p:nvSpPr>
          <p:cNvPr id="68" name="Freeform 2750"/>
          <p:cNvSpPr>
            <a:spLocks noEditPoints="1"/>
          </p:cNvSpPr>
          <p:nvPr/>
        </p:nvSpPr>
        <p:spPr bwMode="auto">
          <a:xfrm>
            <a:off x="2086970" y="405098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F6E6E8"/>
          </a:solidFill>
          <a:ln>
            <a:noFill/>
          </a:ln>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1" name="正方形/長方形 70"/>
          <p:cNvSpPr/>
          <p:nvPr/>
        </p:nvSpPr>
        <p:spPr bwMode="gray">
          <a:xfrm>
            <a:off x="195352" y="3484272"/>
            <a:ext cx="1733758" cy="424393"/>
          </a:xfrm>
          <a:prstGeom prst="rect">
            <a:avLst/>
          </a:prstGeom>
          <a:solidFill>
            <a:schemeClr val="bg2">
              <a:lumMod val="75000"/>
            </a:schemeClr>
          </a:solidFill>
          <a:ln w="9525" cap="flat" cmpd="sng" algn="ctr">
            <a:noFill/>
            <a:prstDash val="solid"/>
            <a:round/>
            <a:headEnd type="none" w="med" len="med"/>
            <a:tailEnd type="none" w="med" len="med"/>
          </a:ln>
          <a:effectLst>
            <a:outerShdw blurRad="63500" algn="ctr"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dirty="0" err="1">
                <a:solidFill>
                  <a:schemeClr val="bg1"/>
                </a:solidFill>
                <a:latin typeface="Fujitsu Sans" panose="020B0404060202020204" pitchFamily="34" charset="0"/>
                <a:ea typeface="Meiryo UI" panose="020B0604030504040204" pitchFamily="50" charset="-128"/>
              </a:rPr>
              <a:t>team_dev_b</a:t>
            </a:r>
            <a:endParaRPr kumimoji="1" lang="ja-JP" altLang="en-US" sz="2000" b="1" i="0" u="none" strike="noStrike" cap="none" normalizeH="0" baseline="0" dirty="0" err="1" smtClean="0">
              <a:ln>
                <a:noFill/>
              </a:ln>
              <a:solidFill>
                <a:schemeClr val="bg1"/>
              </a:solidFill>
              <a:effectLst/>
              <a:latin typeface="Fujitsu Sans" panose="020B0404060202020204" pitchFamily="34" charset="0"/>
              <a:ea typeface="Meiryo UI" panose="020B0604030504040204" pitchFamily="50" charset="-128"/>
            </a:endParaRPr>
          </a:p>
        </p:txBody>
      </p:sp>
      <p:sp>
        <p:nvSpPr>
          <p:cNvPr id="72" name="テキスト ボックス 71"/>
          <p:cNvSpPr txBox="1"/>
          <p:nvPr/>
        </p:nvSpPr>
        <p:spPr>
          <a:xfrm>
            <a:off x="2490245" y="4286251"/>
            <a:ext cx="1383712"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Ah, about that…</a:t>
            </a:r>
            <a:endParaRPr lang="en-US" altLang="ja-JP" kern="0" dirty="0">
              <a:latin typeface="Fujitsu Sans" panose="020B0404060202020204" pitchFamily="34" charset="0"/>
              <a:ea typeface="Meiryo UI" panose="020B0604030504040204" pitchFamily="50" charset="-128"/>
            </a:endParaRPr>
          </a:p>
        </p:txBody>
      </p:sp>
      <p:sp>
        <p:nvSpPr>
          <p:cNvPr id="74" name="正方形/長方形 73"/>
          <p:cNvSpPr/>
          <p:nvPr/>
        </p:nvSpPr>
        <p:spPr bwMode="gray">
          <a:xfrm>
            <a:off x="2043422" y="2925072"/>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Jimmy</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2018.10.23 11</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75" name="Freeform 2750"/>
          <p:cNvSpPr>
            <a:spLocks noEditPoints="1"/>
          </p:cNvSpPr>
          <p:nvPr/>
        </p:nvSpPr>
        <p:spPr bwMode="auto">
          <a:xfrm>
            <a:off x="2083167" y="2940312"/>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6" name="テキスト ボックス 75"/>
          <p:cNvSpPr txBox="1"/>
          <p:nvPr/>
        </p:nvSpPr>
        <p:spPr>
          <a:xfrm>
            <a:off x="2486443" y="3133802"/>
            <a:ext cx="5396029"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Actually, @Eric previously posted about that on a channel somewhere!</a:t>
            </a:r>
            <a:endParaRPr lang="ja-JP" altLang="en-US" kern="0" dirty="0">
              <a:latin typeface="Fujitsu Sans" panose="020B0404060202020204" pitchFamily="34" charset="0"/>
              <a:ea typeface="Meiryo UI" panose="020B0604030504040204" pitchFamily="50" charset="-128"/>
            </a:endParaRPr>
          </a:p>
        </p:txBody>
      </p:sp>
      <p:sp>
        <p:nvSpPr>
          <p:cNvPr id="77" name="正方形/長方形 76"/>
          <p:cNvSpPr/>
          <p:nvPr/>
        </p:nvSpPr>
        <p:spPr bwMode="gray">
          <a:xfrm>
            <a:off x="2047226" y="3478137"/>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Jeff</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11:00</a:t>
            </a:r>
            <a:endParaRPr lang="en-US" altLang="ja-JP" sz="1600" b="1" kern="0" dirty="0">
              <a:latin typeface="Fujitsu Sans" panose="020B0404060202020204" pitchFamily="34" charset="0"/>
              <a:ea typeface="Meiryo UI" panose="020B0604030504040204" pitchFamily="50" charset="-128"/>
            </a:endParaRPr>
          </a:p>
        </p:txBody>
      </p:sp>
      <p:sp>
        <p:nvSpPr>
          <p:cNvPr id="78" name="Freeform 2750"/>
          <p:cNvSpPr>
            <a:spLocks noEditPoints="1"/>
          </p:cNvSpPr>
          <p:nvPr/>
        </p:nvSpPr>
        <p:spPr bwMode="auto">
          <a:xfrm>
            <a:off x="2086971" y="346237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79" name="テキスト ボックス 78"/>
          <p:cNvSpPr txBox="1"/>
          <p:nvPr/>
        </p:nvSpPr>
        <p:spPr>
          <a:xfrm>
            <a:off x="2486443" y="3671627"/>
            <a:ext cx="2640466" cy="307777"/>
          </a:xfrm>
          <a:prstGeom prst="rect">
            <a:avLst/>
          </a:prstGeom>
          <a:noFill/>
        </p:spPr>
        <p:txBody>
          <a:bodyPr wrap="none" rtlCol="0">
            <a:spAutoFit/>
          </a:bodyPr>
          <a:lstStyle/>
          <a:p>
            <a:pPr algn="l"/>
            <a:r>
              <a:rPr lang="en-US" altLang="ja-JP" kern="0" dirty="0" smtClean="0">
                <a:solidFill>
                  <a:schemeClr val="tx1"/>
                </a:solidFill>
                <a:latin typeface="Fujitsu Sans" panose="020B0404060202020204" pitchFamily="34" charset="0"/>
                <a:ea typeface="Meiryo UI" panose="020B0604030504040204" pitchFamily="50" charset="-128"/>
              </a:rPr>
              <a:t>Seriously? @</a:t>
            </a:r>
            <a:r>
              <a:rPr lang="en-US" altLang="ja-JP" kern="0" dirty="0" err="1" smtClean="0">
                <a:solidFill>
                  <a:schemeClr val="tx1"/>
                </a:solidFill>
                <a:latin typeface="Fujitsu Sans" panose="020B0404060202020204" pitchFamily="34" charset="0"/>
                <a:ea typeface="Meiryo UI" panose="020B0604030504040204" pitchFamily="50" charset="-128"/>
              </a:rPr>
              <a:t>Eric,tell</a:t>
            </a:r>
            <a:r>
              <a:rPr lang="en-US" altLang="ja-JP" kern="0" dirty="0" smtClean="0">
                <a:solidFill>
                  <a:schemeClr val="tx1"/>
                </a:solidFill>
                <a:latin typeface="Fujitsu Sans" panose="020B0404060202020204" pitchFamily="34" charset="0"/>
                <a:ea typeface="Meiryo UI" panose="020B0604030504040204" pitchFamily="50" charset="-128"/>
              </a:rPr>
              <a:t> me about it!</a:t>
            </a:r>
            <a:endParaRPr lang="ja-JP" altLang="en-US" kern="0" dirty="0">
              <a:solidFill>
                <a:schemeClr val="tx1"/>
              </a:solidFill>
              <a:latin typeface="Fujitsu Sans" panose="020B0404060202020204" pitchFamily="34" charset="0"/>
              <a:ea typeface="Meiryo UI" panose="020B0604030504040204" pitchFamily="50" charset="-128"/>
            </a:endParaRPr>
          </a:p>
        </p:txBody>
      </p:sp>
      <p:sp>
        <p:nvSpPr>
          <p:cNvPr id="80" name="Freeform 2750"/>
          <p:cNvSpPr>
            <a:spLocks noEditPoints="1"/>
          </p:cNvSpPr>
          <p:nvPr/>
        </p:nvSpPr>
        <p:spPr bwMode="auto">
          <a:xfrm>
            <a:off x="2083165" y="404083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3" name="正方形/長方形 32"/>
          <p:cNvSpPr/>
          <p:nvPr/>
        </p:nvSpPr>
        <p:spPr bwMode="gray">
          <a:xfrm>
            <a:off x="2047226" y="4638781"/>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Jeff</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a:latin typeface="Fujitsu Sans" panose="020B0404060202020204" pitchFamily="34" charset="0"/>
                <a:ea typeface="Meiryo UI" panose="020B0604030504040204" pitchFamily="50" charset="-128"/>
              </a:rPr>
              <a:t>2018.10.23 </a:t>
            </a:r>
            <a:r>
              <a:rPr lang="en-US" altLang="ja-JP" sz="1600" b="1" kern="0" dirty="0" smtClean="0">
                <a:latin typeface="Fujitsu Sans" panose="020B0404060202020204" pitchFamily="34" charset="0"/>
                <a:ea typeface="Meiryo UI" panose="020B0604030504040204" pitchFamily="50" charset="-128"/>
              </a:rPr>
              <a:t>13:00</a:t>
            </a:r>
            <a:endParaRPr lang="en-US" altLang="ja-JP" sz="1600" b="1" kern="0" dirty="0">
              <a:latin typeface="Fujitsu Sans" panose="020B0404060202020204" pitchFamily="34" charset="0"/>
              <a:ea typeface="Meiryo UI" panose="020B0604030504040204" pitchFamily="50" charset="-128"/>
            </a:endParaRPr>
          </a:p>
        </p:txBody>
      </p:sp>
      <p:sp>
        <p:nvSpPr>
          <p:cNvPr id="34" name="Freeform 2750"/>
          <p:cNvSpPr>
            <a:spLocks noEditPoints="1"/>
          </p:cNvSpPr>
          <p:nvPr/>
        </p:nvSpPr>
        <p:spPr bwMode="auto">
          <a:xfrm>
            <a:off x="2086971" y="4654021"/>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35" name="テキスト ボックス 34"/>
          <p:cNvSpPr txBox="1"/>
          <p:nvPr/>
        </p:nvSpPr>
        <p:spPr>
          <a:xfrm>
            <a:off x="2490247" y="4847511"/>
            <a:ext cx="862737"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Thanks~!</a:t>
            </a:r>
            <a:endParaRPr lang="ja-JP" altLang="en-US" kern="0" dirty="0">
              <a:latin typeface="Fujitsu Sans" panose="020B0404060202020204" pitchFamily="34" charset="0"/>
              <a:ea typeface="Meiryo UI" panose="020B0604030504040204" pitchFamily="50" charset="-128"/>
            </a:endParaRPr>
          </a:p>
        </p:txBody>
      </p:sp>
      <p:sp>
        <p:nvSpPr>
          <p:cNvPr id="42" name="正方形/長方形 41"/>
          <p:cNvSpPr/>
          <p:nvPr/>
        </p:nvSpPr>
        <p:spPr bwMode="gray">
          <a:xfrm>
            <a:off x="2043422" y="2361214"/>
            <a:ext cx="7390137" cy="501267"/>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600" b="1" kern="0" dirty="0" smtClean="0">
                <a:latin typeface="Fujitsu Sans" panose="020B0404060202020204" pitchFamily="34" charset="0"/>
                <a:ea typeface="Meiryo UI" panose="020B0604030504040204" pitchFamily="50" charset="-128"/>
              </a:rPr>
              <a:t>      Jeff</a:t>
            </a:r>
            <a:r>
              <a:rPr lang="ja-JP" altLang="en-US" sz="1600" b="1" kern="0" dirty="0" smtClean="0">
                <a:latin typeface="Fujitsu Sans" panose="020B0404060202020204" pitchFamily="34" charset="0"/>
                <a:ea typeface="Meiryo UI" panose="020B0604030504040204" pitchFamily="50" charset="-128"/>
              </a:rPr>
              <a:t>   </a:t>
            </a:r>
            <a:r>
              <a:rPr lang="en-US" altLang="ja-JP" sz="1600" b="1" kern="0" dirty="0" smtClean="0">
                <a:latin typeface="Fujitsu Sans" panose="020B0404060202020204" pitchFamily="34" charset="0"/>
                <a:ea typeface="Meiryo UI" panose="020B0604030504040204" pitchFamily="50" charset="-128"/>
              </a:rPr>
              <a:t>2018.10.23 10</a:t>
            </a:r>
            <a:r>
              <a:rPr kumimoji="1" lang="en-US" altLang="ja-JP" sz="1600" b="1" kern="0" dirty="0" smtClean="0">
                <a:latin typeface="Fujitsu Sans" panose="020B0404060202020204" pitchFamily="34" charset="0"/>
                <a:ea typeface="Meiryo UI" panose="020B0604030504040204" pitchFamily="50" charset="-128"/>
              </a:rPr>
              <a:t>:00</a:t>
            </a:r>
          </a:p>
        </p:txBody>
      </p:sp>
      <p:sp>
        <p:nvSpPr>
          <p:cNvPr id="43" name="Freeform 2750"/>
          <p:cNvSpPr>
            <a:spLocks noEditPoints="1"/>
          </p:cNvSpPr>
          <p:nvPr/>
        </p:nvSpPr>
        <p:spPr bwMode="auto">
          <a:xfrm>
            <a:off x="2083167" y="2376454"/>
            <a:ext cx="284591" cy="284591"/>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algn="l"/>
            <a:endParaRPr lang="ja-JP" altLang="en-US" sz="1200"/>
          </a:p>
        </p:txBody>
      </p:sp>
      <p:sp>
        <p:nvSpPr>
          <p:cNvPr id="45" name="テキスト ボックス 44"/>
          <p:cNvSpPr txBox="1"/>
          <p:nvPr/>
        </p:nvSpPr>
        <p:spPr>
          <a:xfrm>
            <a:off x="2486443" y="2569944"/>
            <a:ext cx="1426994" cy="307777"/>
          </a:xfrm>
          <a:prstGeom prst="rect">
            <a:avLst/>
          </a:prstGeom>
          <a:noFill/>
        </p:spPr>
        <p:txBody>
          <a:bodyPr wrap="none" rtlCol="0">
            <a:spAutoFit/>
          </a:bodyPr>
          <a:lstStyle/>
          <a:p>
            <a:pPr algn="l"/>
            <a:r>
              <a:rPr lang="en-US" altLang="ja-JP" kern="0" dirty="0" smtClean="0">
                <a:latin typeface="Fujitsu Sans" panose="020B0404060202020204" pitchFamily="34" charset="0"/>
                <a:ea typeface="Meiryo UI" panose="020B0604030504040204" pitchFamily="50" charset="-128"/>
              </a:rPr>
              <a:t>I want to do XX…</a:t>
            </a:r>
            <a:endParaRPr lang="ja-JP" altLang="en-US" kern="0" dirty="0">
              <a:latin typeface="Fujitsu Sans" panose="020B0404060202020204" pitchFamily="34" charset="0"/>
              <a:ea typeface="Meiryo UI" panose="020B0604030504040204" pitchFamily="50" charset="-128"/>
            </a:endParaRPr>
          </a:p>
        </p:txBody>
      </p:sp>
      <p:sp>
        <p:nvSpPr>
          <p:cNvPr id="46" name="Freeform 2750"/>
          <p:cNvSpPr>
            <a:spLocks noEditPoints="1"/>
          </p:cNvSpPr>
          <p:nvPr/>
        </p:nvSpPr>
        <p:spPr bwMode="auto">
          <a:xfrm>
            <a:off x="170935" y="5317547"/>
            <a:ext cx="624195"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7" name="テキスト ボックス 46"/>
          <p:cNvSpPr txBox="1"/>
          <p:nvPr/>
        </p:nvSpPr>
        <p:spPr>
          <a:xfrm>
            <a:off x="400875" y="6046222"/>
            <a:ext cx="1413720" cy="707886"/>
          </a:xfrm>
          <a:prstGeom prst="rect">
            <a:avLst/>
          </a:prstGeom>
          <a:noFill/>
        </p:spPr>
        <p:txBody>
          <a:bodyPr wrap="none" rtlCol="0">
            <a:spAutoFit/>
          </a:bodyPr>
          <a:lstStyle/>
          <a:p>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Other Team</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Members</a:t>
            </a:r>
            <a:endParaRPr kumimoji="1" lang="ja-JP" altLang="en-US" sz="20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8" name="角丸四角形吹き出し 47"/>
          <p:cNvSpPr/>
          <p:nvPr/>
        </p:nvSpPr>
        <p:spPr bwMode="gray">
          <a:xfrm>
            <a:off x="2804927" y="5531266"/>
            <a:ext cx="6628632" cy="710508"/>
          </a:xfrm>
          <a:prstGeom prst="wedgeRoundRectCallout">
            <a:avLst>
              <a:gd name="adj1" fmla="val -59826"/>
              <a:gd name="adj2" fmla="val -1200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b="1" dirty="0" smtClean="0">
                <a:latin typeface="Fujitsu Sans" panose="020B0404060202020204" pitchFamily="34" charset="0"/>
                <a:ea typeface="Meiryo UI" panose="020B0604030504040204" pitchFamily="50" charset="-128"/>
              </a:rPr>
              <a:t>I remembered </a:t>
            </a:r>
            <a:r>
              <a:rPr lang="en-US" altLang="ja-JP" sz="2000" b="1" dirty="0" smtClean="0">
                <a:latin typeface="Fujitsu Sans" panose="020B0404060202020204" pitchFamily="34" charset="0"/>
                <a:ea typeface="Meiryo UI" panose="020B0604030504040204" pitchFamily="50" charset="-128"/>
              </a:rPr>
              <a:t>that Eric is familiar with XX!!</a:t>
            </a:r>
            <a:endParaRPr kumimoji="1" lang="ja-JP" altLang="en-US" sz="2000" b="1" dirty="0" smtClean="0">
              <a:latin typeface="Fujitsu Sans" panose="020B0404060202020204" pitchFamily="34" charset="0"/>
              <a:ea typeface="Meiryo UI" panose="020B0604030504040204" pitchFamily="50" charset="-128"/>
            </a:endParaRPr>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35</a:t>
            </a:fld>
            <a:endParaRPr lang="en-US" altLang="ja-JP" dirty="0"/>
          </a:p>
        </p:txBody>
      </p:sp>
      <p:sp>
        <p:nvSpPr>
          <p:cNvPr id="36" name="Freeform 2750"/>
          <p:cNvSpPr>
            <a:spLocks noEditPoints="1"/>
          </p:cNvSpPr>
          <p:nvPr/>
        </p:nvSpPr>
        <p:spPr bwMode="auto">
          <a:xfrm>
            <a:off x="795637" y="5317547"/>
            <a:ext cx="624195"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41" name="Freeform 2750"/>
          <p:cNvSpPr>
            <a:spLocks noEditPoints="1"/>
          </p:cNvSpPr>
          <p:nvPr/>
        </p:nvSpPr>
        <p:spPr bwMode="auto">
          <a:xfrm>
            <a:off x="1419227" y="5317547"/>
            <a:ext cx="624195" cy="670660"/>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Tree>
    <p:extLst>
      <p:ext uri="{BB962C8B-B14F-4D97-AF65-F5344CB8AC3E}">
        <p14:creationId xmlns:p14="http://schemas.microsoft.com/office/powerpoint/2010/main" val="2530372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smtClean="0"/>
              <a:t>Extra </a:t>
            </a:r>
            <a:r>
              <a:rPr lang="en-US" altLang="ja-JP" sz="2800" dirty="0" smtClean="0"/>
              <a:t>Story(1</a:t>
            </a:r>
            <a:r>
              <a:rPr lang="en-US" altLang="ja-JP" sz="2800" dirty="0" smtClean="0"/>
              <a:t>): Sharing of “Who Knows”</a:t>
            </a:r>
            <a:endParaRPr lang="ja-JP" altLang="en-US" sz="2800"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Merits</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36</a:t>
            </a:fld>
            <a:endParaRPr lang="en-US" altLang="ja-JP" dirty="0"/>
          </a:p>
        </p:txBody>
      </p:sp>
      <p:sp>
        <p:nvSpPr>
          <p:cNvPr id="3" name="正方形/長方形 2"/>
          <p:cNvSpPr/>
          <p:nvPr/>
        </p:nvSpPr>
        <p:spPr>
          <a:xfrm>
            <a:off x="329862" y="1134632"/>
            <a:ext cx="8363779" cy="5047536"/>
          </a:xfrm>
          <a:prstGeom prst="rect">
            <a:avLst/>
          </a:prstGeom>
        </p:spPr>
        <p:txBody>
          <a:bodyPr wrap="square">
            <a:spAutoFit/>
          </a:bodyPr>
          <a:lstStyle/>
          <a:p>
            <a:pPr algn="l"/>
            <a:r>
              <a:rPr lang="en-US" altLang="ja-JP" sz="2400" b="1" dirty="0" smtClean="0">
                <a:solidFill>
                  <a:schemeClr val="tx1"/>
                </a:solidFill>
                <a:latin typeface="+mn-lt"/>
              </a:rPr>
              <a:t>Point of this story</a:t>
            </a:r>
          </a:p>
          <a:p>
            <a:pPr algn="l"/>
            <a:r>
              <a:rPr lang="en-US" altLang="ja-JP" sz="1800" dirty="0" smtClean="0">
                <a:solidFill>
                  <a:schemeClr val="tx1"/>
                </a:solidFill>
                <a:latin typeface="+mn-lt"/>
              </a:rPr>
              <a:t>Nowadays, technologies/business/organization are becoming complex. And there are </a:t>
            </a:r>
            <a:r>
              <a:rPr lang="en-US" altLang="ja-JP" sz="1800" b="1" dirty="0" smtClean="0">
                <a:solidFill>
                  <a:schemeClr val="tx1"/>
                </a:solidFill>
                <a:latin typeface="+mn-lt"/>
              </a:rPr>
              <a:t>so many relating information</a:t>
            </a:r>
            <a:endParaRPr lang="ja-JP" altLang="en-US" sz="1800" b="1" dirty="0">
              <a:solidFill>
                <a:schemeClr val="tx1"/>
              </a:solidFill>
              <a:latin typeface="+mn-lt"/>
            </a:endParaRPr>
          </a:p>
          <a:p>
            <a:pPr algn="l"/>
            <a:endParaRPr lang="en-US" altLang="ja-JP" sz="1800" b="1" dirty="0" smtClean="0">
              <a:solidFill>
                <a:schemeClr val="tx1"/>
              </a:solidFill>
              <a:latin typeface="+mn-lt"/>
            </a:endParaRPr>
          </a:p>
          <a:p>
            <a:pPr algn="l"/>
            <a:r>
              <a:rPr lang="en-US" altLang="ja-JP" sz="1800" dirty="0" smtClean="0">
                <a:solidFill>
                  <a:schemeClr val="tx1"/>
                </a:solidFill>
                <a:latin typeface="+mn-lt"/>
              </a:rPr>
              <a:t>And there are many cases that we need specialist</a:t>
            </a:r>
          </a:p>
          <a:p>
            <a:pPr algn="l"/>
            <a:r>
              <a:rPr lang="en-US" altLang="ja-JP" sz="1800" dirty="0" smtClean="0">
                <a:solidFill>
                  <a:schemeClr val="tx1"/>
                </a:solidFill>
                <a:latin typeface="+mn-lt"/>
              </a:rPr>
              <a:t> when we want to do something</a:t>
            </a:r>
            <a:br>
              <a:rPr lang="en-US" altLang="ja-JP" sz="1800" dirty="0" smtClean="0">
                <a:solidFill>
                  <a:schemeClr val="tx1"/>
                </a:solidFill>
                <a:latin typeface="+mn-lt"/>
              </a:rPr>
            </a:br>
            <a:endParaRPr lang="en-US" altLang="ja-JP" sz="1800" dirty="0" smtClean="0">
              <a:solidFill>
                <a:schemeClr val="tx1"/>
              </a:solidFill>
              <a:latin typeface="+mn-lt"/>
            </a:endParaRPr>
          </a:p>
          <a:p>
            <a:pPr algn="l"/>
            <a:r>
              <a:rPr lang="en-US" altLang="ja-JP" sz="1800" dirty="0" smtClean="0">
                <a:solidFill>
                  <a:schemeClr val="tx1"/>
                </a:solidFill>
                <a:latin typeface="+mn-lt"/>
              </a:rPr>
              <a:t>e.g. AI related things, </a:t>
            </a:r>
            <a:r>
              <a:rPr lang="en-US" altLang="ja-JP" sz="1800" dirty="0" err="1" smtClean="0">
                <a:solidFill>
                  <a:schemeClr val="tx1"/>
                </a:solidFill>
                <a:latin typeface="+mn-lt"/>
              </a:rPr>
              <a:t>Kubernates</a:t>
            </a:r>
            <a:r>
              <a:rPr lang="en-US" altLang="ja-JP" sz="1800" dirty="0" smtClean="0">
                <a:solidFill>
                  <a:schemeClr val="tx1"/>
                </a:solidFill>
                <a:latin typeface="+mn-lt"/>
              </a:rPr>
              <a:t> related things, annoying paper work thing…</a:t>
            </a:r>
          </a:p>
          <a:p>
            <a:pPr algn="l"/>
            <a:endParaRPr lang="en-US" altLang="ja-JP" b="1" dirty="0">
              <a:solidFill>
                <a:schemeClr val="tx1"/>
              </a:solidFill>
              <a:latin typeface="+mn-lt"/>
            </a:endParaRPr>
          </a:p>
          <a:p>
            <a:pPr algn="l"/>
            <a:r>
              <a:rPr lang="en-US" altLang="ja-JP" sz="2400" b="1" dirty="0" smtClean="0">
                <a:solidFill>
                  <a:schemeClr val="tx1"/>
                </a:solidFill>
                <a:latin typeface="+mn-lt"/>
              </a:rPr>
              <a:t>In such situation</a:t>
            </a:r>
            <a:br>
              <a:rPr lang="en-US" altLang="ja-JP" sz="2400" b="1" dirty="0" smtClean="0">
                <a:solidFill>
                  <a:schemeClr val="tx1"/>
                </a:solidFill>
                <a:latin typeface="+mn-lt"/>
              </a:rPr>
            </a:br>
            <a:r>
              <a:rPr lang="en-US" altLang="ja-JP" sz="1800" dirty="0" smtClean="0">
                <a:solidFill>
                  <a:schemeClr val="tx1"/>
                </a:solidFill>
                <a:latin typeface="+mn-lt"/>
              </a:rPr>
              <a:t>There are various cases that it is better to share</a:t>
            </a:r>
            <a:endParaRPr lang="ja-JP" altLang="en-US" sz="1800" dirty="0">
              <a:solidFill>
                <a:schemeClr val="tx1"/>
              </a:solidFill>
              <a:latin typeface="+mn-lt"/>
            </a:endParaRPr>
          </a:p>
          <a:p>
            <a:pPr algn="l"/>
            <a:r>
              <a:rPr lang="en-US" altLang="ja-JP" sz="2400" dirty="0">
                <a:solidFill>
                  <a:schemeClr val="tx1"/>
                </a:solidFill>
                <a:latin typeface="+mn-lt"/>
              </a:rPr>
              <a:t>“Know Who”</a:t>
            </a:r>
            <a:r>
              <a:rPr lang="ja-JP" altLang="en-US" sz="2400" dirty="0">
                <a:solidFill>
                  <a:schemeClr val="tx1"/>
                </a:solidFill>
                <a:latin typeface="+mn-lt"/>
              </a:rPr>
              <a:t> </a:t>
            </a:r>
            <a:r>
              <a:rPr lang="en-US" altLang="ja-JP" sz="2400" dirty="0">
                <a:solidFill>
                  <a:schemeClr val="tx1"/>
                </a:solidFill>
                <a:latin typeface="+mn-lt"/>
              </a:rPr>
              <a:t>= </a:t>
            </a:r>
            <a:r>
              <a:rPr lang="en-US" altLang="ja-JP" sz="2400" dirty="0" smtClean="0">
                <a:solidFill>
                  <a:schemeClr val="tx1"/>
                </a:solidFill>
                <a:latin typeface="+mn-lt"/>
              </a:rPr>
              <a:t>“Who knows that well?”</a:t>
            </a:r>
            <a:r>
              <a:rPr lang="en-US" altLang="ja-JP" sz="1800" dirty="0" smtClean="0">
                <a:solidFill>
                  <a:schemeClr val="tx1"/>
                </a:solidFill>
                <a:latin typeface="+mn-lt"/>
              </a:rPr>
              <a:t/>
            </a:r>
            <a:br>
              <a:rPr lang="en-US" altLang="ja-JP" sz="1800" dirty="0" smtClean="0">
                <a:solidFill>
                  <a:schemeClr val="tx1"/>
                </a:solidFill>
                <a:latin typeface="+mn-lt"/>
              </a:rPr>
            </a:br>
            <a:r>
              <a:rPr lang="en-US" altLang="ja-JP" sz="1800" dirty="0" smtClean="0">
                <a:solidFill>
                  <a:schemeClr val="tx1"/>
                </a:solidFill>
                <a:latin typeface="+mn-lt"/>
              </a:rPr>
              <a:t>rather than</a:t>
            </a:r>
            <a:endParaRPr lang="ja-JP" altLang="en-US" sz="1800" dirty="0">
              <a:solidFill>
                <a:schemeClr val="tx1"/>
              </a:solidFill>
              <a:latin typeface="+mn-lt"/>
            </a:endParaRPr>
          </a:p>
          <a:p>
            <a:pPr algn="l"/>
            <a:r>
              <a:rPr lang="en-US" altLang="ja-JP" sz="2400" dirty="0" smtClean="0">
                <a:solidFill>
                  <a:schemeClr val="tx1"/>
                </a:solidFill>
                <a:latin typeface="+mn-lt"/>
              </a:rPr>
              <a:t>“Know How”</a:t>
            </a:r>
            <a:r>
              <a:rPr lang="ja-JP" altLang="en-US" sz="2400" dirty="0" smtClean="0">
                <a:solidFill>
                  <a:schemeClr val="tx1"/>
                </a:solidFill>
                <a:latin typeface="+mn-lt"/>
              </a:rPr>
              <a:t> </a:t>
            </a:r>
            <a:r>
              <a:rPr lang="en-US" altLang="ja-JP" sz="2400" dirty="0">
                <a:solidFill>
                  <a:schemeClr val="tx1"/>
                </a:solidFill>
                <a:latin typeface="+mn-lt"/>
              </a:rPr>
              <a:t>= </a:t>
            </a:r>
            <a:r>
              <a:rPr lang="en-US" altLang="ja-JP" sz="2400" dirty="0" smtClean="0">
                <a:solidFill>
                  <a:schemeClr val="tx1"/>
                </a:solidFill>
                <a:latin typeface="+mn-lt"/>
              </a:rPr>
              <a:t>“How to do it?”</a:t>
            </a:r>
          </a:p>
          <a:p>
            <a:pPr algn="l"/>
            <a:endParaRPr lang="en-US" altLang="ja-JP" sz="1800" dirty="0">
              <a:solidFill>
                <a:schemeClr val="tx1"/>
              </a:solidFill>
              <a:latin typeface="+mn-lt"/>
            </a:endParaRPr>
          </a:p>
          <a:p>
            <a:pPr algn="l"/>
            <a:r>
              <a:rPr lang="en-US" altLang="ja-JP" sz="1800" dirty="0" smtClean="0">
                <a:solidFill>
                  <a:schemeClr val="tx1"/>
                </a:solidFill>
                <a:latin typeface="+mn-lt"/>
              </a:rPr>
              <a:t>By using chat tool we can share “Know Who” widely.</a:t>
            </a:r>
            <a:r>
              <a:rPr lang="en-US" altLang="ja-JP" b="1" dirty="0" smtClean="0">
                <a:solidFill>
                  <a:schemeClr val="tx1"/>
                </a:solidFill>
                <a:latin typeface="+mn-lt"/>
              </a:rPr>
              <a:t/>
            </a:r>
            <a:br>
              <a:rPr lang="en-US" altLang="ja-JP" b="1" dirty="0" smtClean="0">
                <a:solidFill>
                  <a:schemeClr val="tx1"/>
                </a:solidFill>
                <a:latin typeface="+mn-lt"/>
              </a:rPr>
            </a:br>
            <a:endParaRPr lang="ja-JP" altLang="en-US" dirty="0">
              <a:latin typeface="+mn-lt"/>
            </a:endParaRPr>
          </a:p>
        </p:txBody>
      </p:sp>
    </p:spTree>
    <p:extLst>
      <p:ext uri="{BB962C8B-B14F-4D97-AF65-F5344CB8AC3E}">
        <p14:creationId xmlns:p14="http://schemas.microsoft.com/office/powerpoint/2010/main" val="3567004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21254"/>
            <a:ext cx="4600575" cy="1536699"/>
          </a:xfrm>
        </p:spPr>
        <p:txBody>
          <a:bodyPr/>
          <a:lstStyle/>
          <a:p>
            <a:r>
              <a:rPr lang="en-US" altLang="ja-JP" sz="4400" dirty="0" smtClean="0"/>
              <a:t>Chat Tool: Merits</a:t>
            </a:r>
            <a:endParaRPr lang="en-US" altLang="ja-JP" sz="4400" dirty="0"/>
          </a:p>
        </p:txBody>
      </p:sp>
      <p:sp>
        <p:nvSpPr>
          <p:cNvPr id="3" name="テキスト プレースホルダー 2"/>
          <p:cNvSpPr>
            <a:spLocks noGrp="1"/>
          </p:cNvSpPr>
          <p:nvPr>
            <p:ph type="body" sz="quarter" idx="11"/>
          </p:nvPr>
        </p:nvSpPr>
        <p:spPr>
          <a:xfrm>
            <a:off x="5153026" y="2857214"/>
            <a:ext cx="4581526" cy="1536699"/>
          </a:xfrm>
        </p:spPr>
        <p:txBody>
          <a:bodyPr/>
          <a:lstStyle/>
          <a:p>
            <a:pPr algn="ctr"/>
            <a:r>
              <a:rPr lang="en-US" altLang="ja-JP" dirty="0"/>
              <a:t>Extra Edition(2): One day in A’s </a:t>
            </a:r>
            <a:r>
              <a:rPr lang="en-US" altLang="ja-JP" dirty="0" smtClean="0"/>
              <a:t>Channel</a:t>
            </a:r>
            <a:endParaRPr lang="en-US" altLang="ja-JP" dirty="0" smtClean="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554545"/>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Chat Tool: Merits (by story-based)</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2171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latin typeface="+mj-lt"/>
              </a:rPr>
              <a:t>Extra </a:t>
            </a:r>
            <a:r>
              <a:rPr lang="en-US" altLang="ja-JP" sz="2800" dirty="0" smtClean="0">
                <a:latin typeface="+mj-lt"/>
              </a:rPr>
              <a:t>Edition(2): One day in A’s Channel</a:t>
            </a:r>
            <a:endParaRPr lang="ja-JP" altLang="en-US" sz="2800"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mj-lt"/>
                <a:ea typeface="Roboto Black" panose="02000000000000000000" pitchFamily="2" charset="0"/>
                <a:cs typeface="Calibri" panose="020F0502020204030204" pitchFamily="34" charset="0"/>
              </a:rPr>
              <a:t>Chat Tool: Merits</a:t>
            </a:r>
            <a:endParaRPr lang="ja-JP" altLang="en-US" sz="1800" dirty="0">
              <a:latin typeface="+mj-lt"/>
              <a:ea typeface="Roboto Black" panose="02000000000000000000" pitchFamily="2" charset="0"/>
              <a:cs typeface="Calibri" panose="020F0502020204030204" pitchFamily="34" charset="0"/>
            </a:endParaRPr>
          </a:p>
        </p:txBody>
      </p:sp>
      <p:sp>
        <p:nvSpPr>
          <p:cNvPr id="40" name="正方形/長方形 39">
            <a:extLst>
              <a:ext uri="{FF2B5EF4-FFF2-40B4-BE49-F238E27FC236}">
                <a16:creationId xmlns="" xmlns:a16="http://schemas.microsoft.com/office/drawing/2014/main" id="{E0098B71-4879-4C69-90E7-EFFDB45E4925}"/>
              </a:ext>
            </a:extLst>
          </p:cNvPr>
          <p:cNvSpPr/>
          <p:nvPr/>
        </p:nvSpPr>
        <p:spPr bwMode="gray">
          <a:xfrm>
            <a:off x="152671" y="990939"/>
            <a:ext cx="9326609" cy="625255"/>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3200" b="1" kern="0" dirty="0">
                <a:solidFill>
                  <a:schemeClr val="bg1"/>
                </a:solidFill>
                <a:latin typeface="+mj-lt"/>
                <a:ea typeface="Meiryo UI" panose="020B0604030504040204" pitchFamily="50" charset="-128"/>
              </a:rPr>
              <a:t>How is it done in Chat Tool?</a:t>
            </a:r>
            <a:endParaRPr lang="ja-JP" altLang="en-US" sz="3200" b="1" kern="0" dirty="0">
              <a:solidFill>
                <a:schemeClr val="bg1"/>
              </a:solidFill>
              <a:latin typeface="+mj-lt"/>
              <a:ea typeface="Meiryo UI" panose="020B0604030504040204" pitchFamily="50" charset="-128"/>
            </a:endParaRPr>
          </a:p>
        </p:txBody>
      </p:sp>
      <p:grpSp>
        <p:nvGrpSpPr>
          <p:cNvPr id="38" name="グループ化 37"/>
          <p:cNvGrpSpPr/>
          <p:nvPr/>
        </p:nvGrpSpPr>
        <p:grpSpPr>
          <a:xfrm>
            <a:off x="69916" y="1832103"/>
            <a:ext cx="9635449" cy="4038101"/>
            <a:chOff x="9756576" y="1515823"/>
            <a:chExt cx="8894261" cy="4038101"/>
          </a:xfrm>
        </p:grpSpPr>
        <p:grpSp>
          <p:nvGrpSpPr>
            <p:cNvPr id="39" name="グループ化 38"/>
            <p:cNvGrpSpPr/>
            <p:nvPr/>
          </p:nvGrpSpPr>
          <p:grpSpPr>
            <a:xfrm>
              <a:off x="9756576" y="1515823"/>
              <a:ext cx="8894261" cy="4038101"/>
              <a:chOff x="9756576" y="1515823"/>
              <a:chExt cx="8894261" cy="4038101"/>
            </a:xfrm>
          </p:grpSpPr>
          <p:sp>
            <p:nvSpPr>
              <p:cNvPr id="51" name="正方形/長方形 50"/>
              <p:cNvSpPr/>
              <p:nvPr/>
            </p:nvSpPr>
            <p:spPr bwMode="auto">
              <a:xfrm>
                <a:off x="9756576" y="1515823"/>
                <a:ext cx="8844941" cy="4038101"/>
              </a:xfrm>
              <a:prstGeom prst="rect">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52" name="正方形/長方形 51"/>
              <p:cNvSpPr/>
              <p:nvPr/>
            </p:nvSpPr>
            <p:spPr bwMode="auto">
              <a:xfrm>
                <a:off x="11925634" y="1681480"/>
                <a:ext cx="4456622" cy="3708000"/>
              </a:xfrm>
              <a:prstGeom prst="rect">
                <a:avLst/>
              </a:prstGeom>
              <a:solidFill>
                <a:schemeClr val="tx1">
                  <a:lumMod val="75000"/>
                  <a:lumOff val="25000"/>
                </a:schemeClr>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grpSp>
            <p:nvGrpSpPr>
              <p:cNvPr id="53" name="グループ化 52"/>
              <p:cNvGrpSpPr/>
              <p:nvPr/>
            </p:nvGrpSpPr>
            <p:grpSpPr>
              <a:xfrm>
                <a:off x="11942519" y="1689101"/>
                <a:ext cx="4427303" cy="3684115"/>
                <a:chOff x="1859093" y="1590902"/>
                <a:chExt cx="4916365" cy="4185331"/>
              </a:xfrm>
            </p:grpSpPr>
            <p:grpSp>
              <p:nvGrpSpPr>
                <p:cNvPr id="132" name="グループ化 131"/>
                <p:cNvGrpSpPr/>
                <p:nvPr/>
              </p:nvGrpSpPr>
              <p:grpSpPr>
                <a:xfrm>
                  <a:off x="1859094" y="1590902"/>
                  <a:ext cx="4916364" cy="4185331"/>
                  <a:chOff x="1859094" y="1590902"/>
                  <a:chExt cx="4916364" cy="4185331"/>
                </a:xfrm>
                <a:effectLst>
                  <a:outerShdw blurRad="50800" dist="38100" dir="2700000" algn="tl" rotWithShape="0">
                    <a:prstClr val="black">
                      <a:alpha val="40000"/>
                    </a:prstClr>
                  </a:outerShdw>
                </a:effectLst>
              </p:grpSpPr>
              <p:pic>
                <p:nvPicPr>
                  <p:cNvPr id="135" name="Picture 6" descr="C:\Users\j_iwahata\AppData\Local\work\images\gitlab_mattermost_integrations_11_cutiwa_kar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094" y="3363389"/>
                    <a:ext cx="4916364" cy="2412844"/>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36" name="Picture 6" descr="C:\Users\j_iwahata\AppData\Local\work\images\gitlab_mattermost_integrations_11_cutiwa_kar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094" y="1590902"/>
                    <a:ext cx="4916364" cy="2412844"/>
                  </a:xfrm>
                  <a:prstGeom prst="rect">
                    <a:avLst/>
                  </a:prstGeom>
                  <a:noFill/>
                  <a:ln>
                    <a:noFill/>
                  </a:ln>
                  <a:effectLst/>
                  <a:extLst>
                    <a:ext uri="{909E8E84-426E-40DD-AFC4-6F175D3DCCD1}">
                      <a14:hiddenFill xmlns:a14="http://schemas.microsoft.com/office/drawing/2010/main">
                        <a:solidFill>
                          <a:srgbClr val="FFFFFF"/>
                        </a:solidFill>
                      </a14:hiddenFill>
                    </a:ext>
                  </a:extLst>
                </p:spPr>
              </p:pic>
            </p:grpSp>
            <p:sp>
              <p:nvSpPr>
                <p:cNvPr id="133" name="正方形/長方形 132"/>
                <p:cNvSpPr/>
                <p:nvPr/>
              </p:nvSpPr>
              <p:spPr bwMode="auto">
                <a:xfrm>
                  <a:off x="1859093" y="2369525"/>
                  <a:ext cx="1112707" cy="195379"/>
                </a:xfrm>
                <a:prstGeom prst="rect">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700" b="1" i="0" u="none" strike="noStrike" cap="none" normalizeH="0" baseline="0" err="1" smtClean="0">
                      <a:ln>
                        <a:noFill/>
                      </a:ln>
                      <a:solidFill>
                        <a:srgbClr val="B1C6CD"/>
                      </a:solidFill>
                      <a:effectLst/>
                      <a:latin typeface="+mj-lt"/>
                      <a:ea typeface="MS UI Gothic" panose="020B0600070205080204" pitchFamily="50" charset="-128"/>
                    </a:rPr>
                    <a:t>time_taro</a:t>
                  </a:r>
                  <a:r>
                    <a:rPr kumimoji="1" lang="ja-JP" altLang="en-US" sz="700" b="1" i="0" u="none" strike="noStrike" cap="none" normalizeH="0" baseline="0" smtClean="0">
                      <a:ln>
                        <a:noFill/>
                      </a:ln>
                      <a:solidFill>
                        <a:srgbClr val="B1C6CD"/>
                      </a:solidFill>
                      <a:effectLst/>
                      <a:latin typeface="+mj-lt"/>
                      <a:ea typeface="MS UI Gothic" panose="020B0600070205080204" pitchFamily="50" charset="-128"/>
                    </a:rPr>
                    <a:t> </a:t>
                  </a:r>
                </a:p>
              </p:txBody>
            </p:sp>
            <p:sp>
              <p:nvSpPr>
                <p:cNvPr id="134" name="正方形/長方形 133"/>
                <p:cNvSpPr/>
                <p:nvPr/>
              </p:nvSpPr>
              <p:spPr bwMode="auto">
                <a:xfrm>
                  <a:off x="3194503" y="1624406"/>
                  <a:ext cx="1112707" cy="195379"/>
                </a:xfrm>
                <a:prstGeom prst="rect">
                  <a:avLst/>
                </a:prstGeom>
                <a:solidFill>
                  <a:schemeClr val="bg1"/>
                </a:solidFill>
                <a:ln w="9525" cap="flat" cmpd="sng" algn="ctr">
                  <a:noFill/>
                  <a:prstDash val="solid"/>
                  <a:round/>
                  <a:headEnd type="none" w="med" len="med"/>
                  <a:tailEnd type="none" w="med" len="med"/>
                </a:ln>
                <a:effectLst/>
                <a:extLst/>
              </p:spPr>
              <p:txBody>
                <a:bodyPr vert="horz" wrap="none" lIns="0" tIns="45720" rIns="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700" b="1" i="0" u="none" strike="noStrike" cap="none" normalizeH="0" baseline="0" err="1" smtClean="0">
                      <a:ln>
                        <a:noFill/>
                      </a:ln>
                      <a:solidFill>
                        <a:srgbClr val="B1C6CD"/>
                      </a:solidFill>
                      <a:effectLst/>
                      <a:latin typeface="+mj-lt"/>
                      <a:ea typeface="MS UI Gothic" panose="020B0600070205080204" pitchFamily="50" charset="-128"/>
                    </a:rPr>
                    <a:t>time_taro</a:t>
                  </a:r>
                  <a:r>
                    <a:rPr kumimoji="1" lang="ja-JP" altLang="en-US" sz="700" b="1" i="0" u="none" strike="noStrike" cap="none" normalizeH="0" baseline="0" smtClean="0">
                      <a:ln>
                        <a:noFill/>
                      </a:ln>
                      <a:solidFill>
                        <a:srgbClr val="B1C6CD"/>
                      </a:solidFill>
                      <a:effectLst/>
                      <a:latin typeface="+mj-lt"/>
                      <a:ea typeface="MS UI Gothic" panose="020B0600070205080204" pitchFamily="50" charset="-128"/>
                    </a:rPr>
                    <a:t> </a:t>
                  </a:r>
                </a:p>
              </p:txBody>
            </p:sp>
          </p:grpSp>
          <p:pic>
            <p:nvPicPr>
              <p:cNvPr id="54" name="Picture 2" descr="Mattermost Logo"/>
              <p:cNvPicPr>
                <a:picLocks noChangeAspect="1" noChangeArrowheads="1"/>
              </p:cNvPicPr>
              <p:nvPr/>
            </p:nvPicPr>
            <p:blipFill>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4739892" y="1718593"/>
                <a:ext cx="1574151" cy="257791"/>
              </a:xfrm>
              <a:prstGeom prst="rect">
                <a:avLst/>
              </a:prstGeom>
              <a:solidFill>
                <a:schemeClr val="bg1"/>
              </a:solidFill>
              <a:extLst/>
            </p:spPr>
          </p:pic>
          <p:grpSp>
            <p:nvGrpSpPr>
              <p:cNvPr id="55" name="グループ化 54"/>
              <p:cNvGrpSpPr/>
              <p:nvPr/>
            </p:nvGrpSpPr>
            <p:grpSpPr>
              <a:xfrm>
                <a:off x="13066300" y="2009586"/>
                <a:ext cx="3247742" cy="1100301"/>
                <a:chOff x="3508409" y="2009586"/>
                <a:chExt cx="3247742" cy="1100301"/>
              </a:xfrm>
            </p:grpSpPr>
            <p:sp>
              <p:nvSpPr>
                <p:cNvPr id="127" name="正方形/長方形 126"/>
                <p:cNvSpPr/>
                <p:nvPr/>
              </p:nvSpPr>
              <p:spPr>
                <a:xfrm>
                  <a:off x="3786066" y="2009586"/>
                  <a:ext cx="2970085" cy="1100301"/>
                </a:xfrm>
                <a:prstGeom prst="rect">
                  <a:avLst/>
                </a:prstGeom>
              </p:spPr>
              <p:txBody>
                <a:bodyPr wrap="square">
                  <a:spAutoFit/>
                </a:bodyPr>
                <a:lstStyle/>
                <a:p>
                  <a:pPr algn="l"/>
                  <a:r>
                    <a:rPr lang="en-US" altLang="ja-JP" sz="1050" dirty="0" err="1"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fujitsu.taro</a:t>
                  </a:r>
                  <a: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r>
                    <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09:03</a:t>
                  </a:r>
                  <a:r>
                    <a:rPr lang="ja-JP" altLang="en-US"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 </a:t>
                  </a:r>
                  <a:endPar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endParaRPr>
                </a:p>
                <a:p>
                  <a:pPr algn="l"/>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I slept well today. I feel recharged!</a:t>
                  </a:r>
                  <a:r>
                    <a:rPr lang="ja-JP" altLang="en-US"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endPar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endParaRPr>
                </a:p>
                <a:p>
                  <a:pPr algn="l"/>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What to do:</a:t>
                  </a:r>
                  <a:r>
                    <a:rPr lang="ja-JP" altLang="en-US"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a:t>
                  </a:r>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UI Brush-up</a:t>
                  </a:r>
                </a:p>
                <a:p>
                  <a:pPr algn="l"/>
                  <a:r>
                    <a:rPr lang="ja-JP" altLang="en-US"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Changing Selenium codes</a:t>
                  </a:r>
                </a:p>
                <a:p>
                  <a:pPr algn="l"/>
                  <a:r>
                    <a:rPr lang="ja-JP" altLang="en-US"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Checking automated tests</a:t>
                  </a:r>
                  <a:b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br>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r>
                    <a:rPr lang="ja-JP" altLang="en-US"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a:t>
                  </a:r>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Completing the tests (if possible…)</a:t>
                  </a:r>
                </a:p>
              </p:txBody>
            </p:sp>
            <p:grpSp>
              <p:nvGrpSpPr>
                <p:cNvPr id="128" name="グループ化 127"/>
                <p:cNvGrpSpPr/>
                <p:nvPr/>
              </p:nvGrpSpPr>
              <p:grpSpPr>
                <a:xfrm>
                  <a:off x="3508409" y="2038123"/>
                  <a:ext cx="261052" cy="308185"/>
                  <a:chOff x="-657779" y="919626"/>
                  <a:chExt cx="338664" cy="399810"/>
                </a:xfrm>
              </p:grpSpPr>
              <p:sp>
                <p:nvSpPr>
                  <p:cNvPr id="129" name="円/楕円 128"/>
                  <p:cNvSpPr/>
                  <p:nvPr/>
                </p:nvSpPr>
                <p:spPr bwMode="auto">
                  <a:xfrm>
                    <a:off x="-624898" y="945655"/>
                    <a:ext cx="305783" cy="305783"/>
                  </a:xfrm>
                  <a:prstGeom prst="ellipse">
                    <a:avLst/>
                  </a:prstGeom>
                  <a:solidFill>
                    <a:schemeClr val="accent1">
                      <a:lumMod val="75000"/>
                    </a:schemeClr>
                  </a:solidFill>
                  <a:ln w="9525" cap="flat" cmpd="sng" algn="ctr">
                    <a:solidFill>
                      <a:schemeClr val="accent1">
                        <a:lumMod val="9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pic>
                <p:nvPicPr>
                  <p:cNvPr id="1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91405">
                    <a:off x="-657779" y="919626"/>
                    <a:ext cx="328100" cy="39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円/楕円 130"/>
                  <p:cNvSpPr/>
                  <p:nvPr/>
                </p:nvSpPr>
                <p:spPr bwMode="auto">
                  <a:xfrm>
                    <a:off x="-430751" y="1178955"/>
                    <a:ext cx="97712" cy="97712"/>
                  </a:xfrm>
                  <a:prstGeom prst="ellipse">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grpSp>
          </p:grpSp>
          <p:grpSp>
            <p:nvGrpSpPr>
              <p:cNvPr id="56" name="グループ化 55"/>
              <p:cNvGrpSpPr/>
              <p:nvPr/>
            </p:nvGrpSpPr>
            <p:grpSpPr>
              <a:xfrm>
                <a:off x="13049771" y="4753685"/>
                <a:ext cx="3160083" cy="577081"/>
                <a:chOff x="3491880" y="3847744"/>
                <a:chExt cx="3160083" cy="577081"/>
              </a:xfrm>
            </p:grpSpPr>
            <p:grpSp>
              <p:nvGrpSpPr>
                <p:cNvPr id="121" name="グループ化 120"/>
                <p:cNvGrpSpPr/>
                <p:nvPr/>
              </p:nvGrpSpPr>
              <p:grpSpPr>
                <a:xfrm>
                  <a:off x="3491880" y="3857427"/>
                  <a:ext cx="298416" cy="292521"/>
                  <a:chOff x="-557838" y="1388670"/>
                  <a:chExt cx="355934" cy="348903"/>
                </a:xfrm>
              </p:grpSpPr>
              <p:grpSp>
                <p:nvGrpSpPr>
                  <p:cNvPr id="123" name="グループ化 122"/>
                  <p:cNvGrpSpPr/>
                  <p:nvPr/>
                </p:nvGrpSpPr>
                <p:grpSpPr>
                  <a:xfrm>
                    <a:off x="-507687" y="1399035"/>
                    <a:ext cx="305783" cy="331012"/>
                    <a:chOff x="-624898" y="945655"/>
                    <a:chExt cx="305783" cy="331012"/>
                  </a:xfrm>
                  <a:solidFill>
                    <a:srgbClr val="7030A0"/>
                  </a:solidFill>
                </p:grpSpPr>
                <p:sp>
                  <p:nvSpPr>
                    <p:cNvPr id="125" name="円/楕円 124"/>
                    <p:cNvSpPr/>
                    <p:nvPr/>
                  </p:nvSpPr>
                  <p:spPr bwMode="auto">
                    <a:xfrm>
                      <a:off x="-624898" y="945655"/>
                      <a:ext cx="305783" cy="305783"/>
                    </a:xfrm>
                    <a:prstGeom prst="ellipse">
                      <a:avLst/>
                    </a:prstGeom>
                    <a:grpFill/>
                    <a:ln w="9525" cap="flat" cmpd="sng" algn="ctr">
                      <a:solidFill>
                        <a:srgbClr val="BF95D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126" name="円/楕円 125"/>
                    <p:cNvSpPr/>
                    <p:nvPr/>
                  </p:nvSpPr>
                  <p:spPr bwMode="auto">
                    <a:xfrm>
                      <a:off x="-430751" y="1178955"/>
                      <a:ext cx="97712" cy="97712"/>
                    </a:xfrm>
                    <a:prstGeom prst="ellipse">
                      <a:avLst/>
                    </a:prstGeom>
                    <a:solidFill>
                      <a:schemeClr val="bg1"/>
                    </a:solidFill>
                    <a:ln w="9525" cap="flat" cmpd="sng" algn="ctr">
                      <a:solidFill>
                        <a:srgbClr val="BF95D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grpSp>
              <p:pic>
                <p:nvPicPr>
                  <p:cNvPr id="1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11724">
                    <a:off x="-557838" y="1388670"/>
                    <a:ext cx="353391" cy="3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2" name="正方形/長方形 121"/>
                <p:cNvSpPr/>
                <p:nvPr/>
              </p:nvSpPr>
              <p:spPr>
                <a:xfrm>
                  <a:off x="3786067" y="3847744"/>
                  <a:ext cx="2865896" cy="577081"/>
                </a:xfrm>
                <a:prstGeom prst="rect">
                  <a:avLst/>
                </a:prstGeom>
              </p:spPr>
              <p:txBody>
                <a:bodyPr wrap="square">
                  <a:spAutoFit/>
                </a:bodyPr>
                <a:lstStyle/>
                <a:p>
                  <a:pPr algn="l"/>
                  <a:r>
                    <a:rPr lang="en-US" altLang="ja-JP" sz="1050" dirty="0" err="1"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leader.jiro</a:t>
                  </a:r>
                  <a: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r>
                    <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09:15</a:t>
                  </a:r>
                  <a:r>
                    <a:rPr lang="ja-JP" altLang="en-US"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 </a:t>
                  </a:r>
                  <a:endPar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endParaRPr>
                </a:p>
                <a:p>
                  <a:pPr algn="l"/>
                  <a: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You seem to be in trouble still…</a:t>
                  </a:r>
                  <a:b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br>
                  <a: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a:t>
                  </a:r>
                  <a:r>
                    <a:rPr lang="en-US" altLang="ja-JP" sz="1050" dirty="0" err="1"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misaki</a:t>
                  </a:r>
                  <a: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knows best, do take a look in this issue!!</a:t>
                  </a:r>
                  <a:endPar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endParaRPr>
                </a:p>
              </p:txBody>
            </p:sp>
          </p:grpSp>
          <p:sp>
            <p:nvSpPr>
              <p:cNvPr id="57" name="テキスト ボックス 56"/>
              <p:cNvSpPr txBox="1"/>
              <p:nvPr/>
            </p:nvSpPr>
            <p:spPr>
              <a:xfrm>
                <a:off x="13013835" y="1689101"/>
                <a:ext cx="1598925" cy="307777"/>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l"/>
                <a:r>
                  <a:rPr kumimoji="1" lang="en-US" altLang="ja-JP" sz="1400" dirty="0" smtClean="0">
                    <a:latin typeface="+mj-lt"/>
                    <a:ea typeface="Meiryo UI" panose="020B0604030504040204" pitchFamily="50" charset="-128"/>
                    <a:cs typeface="Meiryo UI" panose="020B0604030504040204" pitchFamily="50" charset="-128"/>
                  </a:rPr>
                  <a:t>Report</a:t>
                </a:r>
                <a:r>
                  <a:rPr kumimoji="1" lang="ja-JP" altLang="en-US" sz="1400" dirty="0" smtClean="0">
                    <a:latin typeface="+mj-lt"/>
                    <a:ea typeface="Meiryo UI" panose="020B0604030504040204" pitchFamily="50" charset="-128"/>
                    <a:cs typeface="Meiryo UI" panose="020B0604030504040204" pitchFamily="50" charset="-128"/>
                  </a:rPr>
                  <a:t> </a:t>
                </a:r>
                <a:r>
                  <a:rPr kumimoji="1" lang="en-US" altLang="ja-JP" sz="1400" b="1" dirty="0" err="1" smtClean="0">
                    <a:solidFill>
                      <a:srgbClr val="002060"/>
                    </a:solidFill>
                    <a:latin typeface="+mj-lt"/>
                    <a:ea typeface="Meiryo UI" panose="020B0604030504040204" pitchFamily="50" charset="-128"/>
                    <a:cs typeface="Meiryo UI" panose="020B0604030504040204" pitchFamily="50" charset="-128"/>
                  </a:rPr>
                  <a:t>time_Taro</a:t>
                </a:r>
                <a:endParaRPr kumimoji="1" lang="ja-JP" altLang="en-US" sz="1400" b="1" dirty="0">
                  <a:solidFill>
                    <a:srgbClr val="002060"/>
                  </a:solidFill>
                  <a:latin typeface="+mj-lt"/>
                  <a:ea typeface="Meiryo UI" panose="020B0604030504040204" pitchFamily="50" charset="-128"/>
                  <a:cs typeface="Meiryo UI" panose="020B0604030504040204" pitchFamily="50" charset="-128"/>
                </a:endParaRPr>
              </a:p>
            </p:txBody>
          </p:sp>
          <p:grpSp>
            <p:nvGrpSpPr>
              <p:cNvPr id="58" name="グループ化 57"/>
              <p:cNvGrpSpPr/>
              <p:nvPr/>
            </p:nvGrpSpPr>
            <p:grpSpPr>
              <a:xfrm>
                <a:off x="13066300" y="3038250"/>
                <a:ext cx="3143554" cy="931024"/>
                <a:chOff x="3508409" y="2009586"/>
                <a:chExt cx="3143554" cy="931024"/>
              </a:xfrm>
            </p:grpSpPr>
            <p:sp>
              <p:nvSpPr>
                <p:cNvPr id="116" name="正方形/長方形 115"/>
                <p:cNvSpPr/>
                <p:nvPr/>
              </p:nvSpPr>
              <p:spPr>
                <a:xfrm>
                  <a:off x="3786067" y="2009586"/>
                  <a:ext cx="2865896" cy="931024"/>
                </a:xfrm>
                <a:prstGeom prst="rect">
                  <a:avLst/>
                </a:prstGeom>
              </p:spPr>
              <p:txBody>
                <a:bodyPr wrap="square">
                  <a:spAutoFit/>
                </a:bodyPr>
                <a:lstStyle/>
                <a:p>
                  <a:pPr algn="l"/>
                  <a:r>
                    <a:rPr lang="en-US" altLang="ja-JP" sz="1050" dirty="0" err="1"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fujitsu.taro</a:t>
                  </a:r>
                  <a: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r>
                    <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10:33</a:t>
                  </a:r>
                  <a:r>
                    <a:rPr lang="ja-JP" altLang="en-US"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 </a:t>
                  </a:r>
                  <a:endPar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endParaRPr>
                </a:p>
                <a:p>
                  <a:pPr algn="l"/>
                  <a:r>
                    <a:rPr lang="ja-JP" altLang="en-US"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a:t>
                  </a:r>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UI</a:t>
                  </a:r>
                  <a:r>
                    <a:rPr lang="ja-JP" altLang="en-US"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Brush-up – Done. Let’s take a break.</a:t>
                  </a:r>
                </a:p>
                <a:p>
                  <a:pPr algn="l"/>
                  <a:endPar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endParaRPr>
                </a:p>
                <a:p>
                  <a:pPr algn="l"/>
                  <a:endParaRPr lang="en-US" altLang="ja-JP" sz="1100" dirty="0">
                    <a:solidFill>
                      <a:schemeClr val="tx1">
                        <a:lumMod val="65000"/>
                        <a:lumOff val="35000"/>
                      </a:schemeClr>
                    </a:solidFill>
                    <a:latin typeface="+mj-lt"/>
                    <a:ea typeface="たぬき油性マジック" panose="02000600000000000000" pitchFamily="2" charset="-128"/>
                    <a:cs typeface="Meiryo UI" panose="020B0604030504040204" pitchFamily="50" charset="-128"/>
                  </a:endParaRPr>
                </a:p>
                <a:p>
                  <a:pPr algn="l"/>
                  <a:endPar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endParaRPr>
                </a:p>
              </p:txBody>
            </p:sp>
            <p:grpSp>
              <p:nvGrpSpPr>
                <p:cNvPr id="117" name="グループ化 116"/>
                <p:cNvGrpSpPr/>
                <p:nvPr/>
              </p:nvGrpSpPr>
              <p:grpSpPr>
                <a:xfrm>
                  <a:off x="3508409" y="2038123"/>
                  <a:ext cx="261052" cy="308185"/>
                  <a:chOff x="-657779" y="919626"/>
                  <a:chExt cx="338664" cy="399810"/>
                </a:xfrm>
              </p:grpSpPr>
              <p:sp>
                <p:nvSpPr>
                  <p:cNvPr id="118" name="円/楕円 117"/>
                  <p:cNvSpPr/>
                  <p:nvPr/>
                </p:nvSpPr>
                <p:spPr bwMode="auto">
                  <a:xfrm>
                    <a:off x="-624898" y="945655"/>
                    <a:ext cx="305783" cy="305783"/>
                  </a:xfrm>
                  <a:prstGeom prst="ellipse">
                    <a:avLst/>
                  </a:prstGeom>
                  <a:solidFill>
                    <a:schemeClr val="accent1">
                      <a:lumMod val="75000"/>
                    </a:schemeClr>
                  </a:solidFill>
                  <a:ln w="9525" cap="flat" cmpd="sng" algn="ctr">
                    <a:solidFill>
                      <a:schemeClr val="accent1">
                        <a:lumMod val="9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pic>
                <p:nvPicPr>
                  <p:cNvPr id="119"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91405">
                    <a:off x="-657779" y="919626"/>
                    <a:ext cx="328100" cy="39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 name="円/楕円 119"/>
                  <p:cNvSpPr/>
                  <p:nvPr/>
                </p:nvSpPr>
                <p:spPr bwMode="auto">
                  <a:xfrm>
                    <a:off x="-430751" y="1178955"/>
                    <a:ext cx="97712" cy="97712"/>
                  </a:xfrm>
                  <a:prstGeom prst="ellipse">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grpSp>
          </p:grpSp>
          <p:pic>
            <p:nvPicPr>
              <p:cNvPr id="59" name="Picture 9"/>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27734" b="25559"/>
              <a:stretch/>
            </p:blipFill>
            <p:spPr bwMode="auto">
              <a:xfrm>
                <a:off x="13534428" y="3446175"/>
                <a:ext cx="823603" cy="478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正方形/長方形 59"/>
              <p:cNvSpPr/>
              <p:nvPr/>
            </p:nvSpPr>
            <p:spPr>
              <a:xfrm>
                <a:off x="14294593" y="3432246"/>
                <a:ext cx="984136" cy="338554"/>
              </a:xfrm>
              <a:prstGeom prst="rect">
                <a:avLst/>
              </a:prstGeom>
            </p:spPr>
            <p:txBody>
              <a:bodyPr wrap="square">
                <a:spAutoFit/>
              </a:bodyPr>
              <a:lstStyle/>
              <a:p>
                <a:pPr algn="l"/>
                <a:r>
                  <a:rPr lang="en-US" altLang="ja-JP" sz="800" dirty="0" smtClean="0">
                    <a:solidFill>
                      <a:schemeClr val="bg1">
                        <a:lumMod val="50000"/>
                      </a:schemeClr>
                    </a:solidFill>
                    <a:latin typeface="+mj-lt"/>
                    <a:ea typeface="たぬき油性マジック" panose="02000600000000000000" pitchFamily="2" charset="-128"/>
                    <a:cs typeface="Meiryo UI" panose="020B0604030504040204" pitchFamily="50" charset="-128"/>
                  </a:rPr>
                  <a:t>Screen UI Screen</a:t>
                </a:r>
              </a:p>
              <a:p>
                <a:pPr algn="l"/>
                <a:r>
                  <a:rPr lang="en-US" altLang="ja-JP" sz="800" dirty="0" smtClean="0">
                    <a:solidFill>
                      <a:schemeClr val="bg1">
                        <a:lumMod val="50000"/>
                      </a:schemeClr>
                    </a:solidFill>
                    <a:latin typeface="+mj-lt"/>
                    <a:ea typeface="たぬき油性マジック" panose="02000600000000000000" pitchFamily="2" charset="-128"/>
                    <a:cs typeface="Meiryo UI" panose="020B0604030504040204" pitchFamily="50" charset="-128"/>
                  </a:rPr>
                  <a:t>.</a:t>
                </a:r>
                <a:r>
                  <a:rPr lang="en-US" altLang="ja-JP" sz="800" dirty="0" err="1" smtClean="0">
                    <a:solidFill>
                      <a:schemeClr val="bg1">
                        <a:lumMod val="50000"/>
                      </a:schemeClr>
                    </a:solidFill>
                    <a:latin typeface="+mj-lt"/>
                    <a:ea typeface="たぬき油性マジック" panose="02000600000000000000" pitchFamily="2" charset="-128"/>
                    <a:cs typeface="Meiryo UI" panose="020B0604030504040204" pitchFamily="50" charset="-128"/>
                  </a:rPr>
                  <a:t>png</a:t>
                </a:r>
                <a:endParaRPr lang="en-US" altLang="ja-JP" sz="800" dirty="0" smtClean="0">
                  <a:solidFill>
                    <a:schemeClr val="bg1">
                      <a:lumMod val="50000"/>
                    </a:schemeClr>
                  </a:solidFill>
                  <a:latin typeface="+mj-lt"/>
                  <a:ea typeface="たぬき油性マジック" panose="02000600000000000000" pitchFamily="2" charset="-128"/>
                  <a:cs typeface="Meiryo UI" panose="020B0604030504040204" pitchFamily="50" charset="-128"/>
                </a:endParaRPr>
              </a:p>
            </p:txBody>
          </p:sp>
          <p:pic>
            <p:nvPicPr>
              <p:cNvPr id="6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51226" y="3641859"/>
                <a:ext cx="683505" cy="242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四角形吹き出し 68"/>
              <p:cNvSpPr/>
              <p:nvPr/>
            </p:nvSpPr>
            <p:spPr bwMode="auto">
              <a:xfrm>
                <a:off x="15855304" y="3361153"/>
                <a:ext cx="1299397" cy="414886"/>
              </a:xfrm>
              <a:prstGeom prst="wedgeRectCallout">
                <a:avLst>
                  <a:gd name="adj1" fmla="val -70279"/>
                  <a:gd name="adj2" fmla="val 29747"/>
                </a:avLst>
              </a:prstGeom>
              <a:solidFill>
                <a:schemeClr val="tx1">
                  <a:lumMod val="75000"/>
                  <a:lumOff val="25000"/>
                </a:schemeClr>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r>
                  <a:rPr lang="en-US" altLang="ja-JP" sz="800" dirty="0" err="1" smtClean="0">
                    <a:solidFill>
                      <a:schemeClr val="bg1"/>
                    </a:solidFill>
                    <a:latin typeface="+mj-lt"/>
                    <a:ea typeface="たぬき油性マジック" panose="02000600000000000000" pitchFamily="2" charset="-128"/>
                  </a:rPr>
                  <a:t>leader,j,sasaki,misaki</a:t>
                </a:r>
                <a:r>
                  <a:rPr lang="ja-JP" altLang="en-US" sz="800" dirty="0">
                    <a:solidFill>
                      <a:schemeClr val="bg1"/>
                    </a:solidFill>
                    <a:latin typeface="+mj-lt"/>
                    <a:ea typeface="たぬき油性マジック" panose="02000600000000000000" pitchFamily="2" charset="-128"/>
                  </a:rPr>
                  <a:t> </a:t>
                </a:r>
                <a:r>
                  <a:rPr lang="en-US" altLang="ja-JP" sz="800" dirty="0" smtClean="0">
                    <a:solidFill>
                      <a:schemeClr val="bg1"/>
                    </a:solidFill>
                    <a:latin typeface="+mj-lt"/>
                    <a:ea typeface="たぬき油性マジック" panose="02000600000000000000" pitchFamily="2" charset="-128"/>
                  </a:rPr>
                  <a:t>has reacted with :god;</a:t>
                </a:r>
                <a:r>
                  <a:rPr lang="ja-JP" altLang="en-US" sz="800" dirty="0" smtClean="0">
                    <a:solidFill>
                      <a:schemeClr val="bg1"/>
                    </a:solidFill>
                    <a:latin typeface="+mj-lt"/>
                    <a:ea typeface="たぬき油性マジック" panose="02000600000000000000" pitchFamily="2" charset="-128"/>
                  </a:rPr>
                  <a:t> </a:t>
                </a:r>
                <a:r>
                  <a:rPr lang="en-US" altLang="ja-JP" sz="800" dirty="0" smtClean="0">
                    <a:solidFill>
                      <a:schemeClr val="bg1"/>
                    </a:solidFill>
                    <a:latin typeface="+mj-lt"/>
                    <a:ea typeface="たぬき油性マジック" panose="02000600000000000000" pitchFamily="2" charset="-128"/>
                  </a:rPr>
                  <a:t>(click to add)</a:t>
                </a:r>
                <a:endParaRPr kumimoji="1" lang="ja-JP" altLang="en-US" sz="800" b="0" i="0" u="none" strike="noStrike" cap="none" normalizeH="0" baseline="0" dirty="0" smtClean="0">
                  <a:ln>
                    <a:noFill/>
                  </a:ln>
                  <a:solidFill>
                    <a:schemeClr val="bg1"/>
                  </a:solidFill>
                  <a:effectLst/>
                  <a:latin typeface="+mj-lt"/>
                  <a:ea typeface="たぬき油性マジック" panose="02000600000000000000" pitchFamily="2" charset="-128"/>
                </a:endParaRPr>
              </a:p>
            </p:txBody>
          </p:sp>
          <p:grpSp>
            <p:nvGrpSpPr>
              <p:cNvPr id="70" name="グループ化 69"/>
              <p:cNvGrpSpPr/>
              <p:nvPr/>
            </p:nvGrpSpPr>
            <p:grpSpPr>
              <a:xfrm>
                <a:off x="13066300" y="3956591"/>
                <a:ext cx="3143554" cy="931024"/>
                <a:chOff x="3508409" y="2009586"/>
                <a:chExt cx="3143554" cy="931024"/>
              </a:xfrm>
            </p:grpSpPr>
            <p:sp>
              <p:nvSpPr>
                <p:cNvPr id="111" name="正方形/長方形 110"/>
                <p:cNvSpPr/>
                <p:nvPr/>
              </p:nvSpPr>
              <p:spPr>
                <a:xfrm>
                  <a:off x="3786067" y="2009586"/>
                  <a:ext cx="2865896" cy="931024"/>
                </a:xfrm>
                <a:prstGeom prst="rect">
                  <a:avLst/>
                </a:prstGeom>
              </p:spPr>
              <p:txBody>
                <a:bodyPr wrap="square">
                  <a:spAutoFit/>
                </a:bodyPr>
                <a:lstStyle/>
                <a:p>
                  <a:pPr algn="l"/>
                  <a:r>
                    <a:rPr lang="en-US" altLang="ja-JP" sz="1050" dirty="0" err="1"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fujitsu.taro</a:t>
                  </a:r>
                  <a: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r>
                    <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10:45</a:t>
                  </a:r>
                  <a:r>
                    <a:rPr lang="ja-JP" altLang="en-US"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 </a:t>
                  </a:r>
                  <a:endPar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endParaRPr>
                </a:p>
                <a:p>
                  <a:pPr algn="l"/>
                  <a:r>
                    <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Thanks. Will start working on Selenium!</a:t>
                  </a:r>
                </a:p>
                <a:p>
                  <a:pPr algn="l"/>
                  <a:endParaRPr lang="en-US" altLang="ja-JP" sz="1100" dirty="0">
                    <a:solidFill>
                      <a:schemeClr val="tx1">
                        <a:lumMod val="65000"/>
                        <a:lumOff val="35000"/>
                      </a:schemeClr>
                    </a:solidFill>
                    <a:latin typeface="+mj-lt"/>
                    <a:ea typeface="たぬき油性マジック" panose="02000600000000000000" pitchFamily="2" charset="-128"/>
                    <a:cs typeface="Meiryo UI" panose="020B0604030504040204" pitchFamily="50" charset="-128"/>
                  </a:endParaRPr>
                </a:p>
                <a:p>
                  <a:pPr algn="l"/>
                  <a:endPar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endParaRPr>
                </a:p>
                <a:p>
                  <a:pPr algn="l"/>
                  <a:endParaRPr lang="en-US" altLang="ja-JP" sz="110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endParaRPr>
                </a:p>
              </p:txBody>
            </p:sp>
            <p:grpSp>
              <p:nvGrpSpPr>
                <p:cNvPr id="112" name="グループ化 111"/>
                <p:cNvGrpSpPr/>
                <p:nvPr/>
              </p:nvGrpSpPr>
              <p:grpSpPr>
                <a:xfrm>
                  <a:off x="3508409" y="2038123"/>
                  <a:ext cx="261052" cy="308185"/>
                  <a:chOff x="-657779" y="919626"/>
                  <a:chExt cx="338664" cy="399810"/>
                </a:xfrm>
              </p:grpSpPr>
              <p:sp>
                <p:nvSpPr>
                  <p:cNvPr id="113" name="円/楕円 112"/>
                  <p:cNvSpPr/>
                  <p:nvPr/>
                </p:nvSpPr>
                <p:spPr bwMode="auto">
                  <a:xfrm>
                    <a:off x="-624898" y="945655"/>
                    <a:ext cx="305783" cy="305783"/>
                  </a:xfrm>
                  <a:prstGeom prst="ellipse">
                    <a:avLst/>
                  </a:prstGeom>
                  <a:solidFill>
                    <a:schemeClr val="accent1">
                      <a:lumMod val="75000"/>
                    </a:schemeClr>
                  </a:solidFill>
                  <a:ln w="9525" cap="flat" cmpd="sng" algn="ctr">
                    <a:solidFill>
                      <a:schemeClr val="accent1">
                        <a:lumMod val="9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pic>
                <p:nvPicPr>
                  <p:cNvPr id="11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91405">
                    <a:off x="-657779" y="919626"/>
                    <a:ext cx="328100" cy="39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円/楕円 114"/>
                  <p:cNvSpPr/>
                  <p:nvPr/>
                </p:nvSpPr>
                <p:spPr bwMode="auto">
                  <a:xfrm>
                    <a:off x="-430751" y="1178955"/>
                    <a:ext cx="97712" cy="97712"/>
                  </a:xfrm>
                  <a:prstGeom prst="ellipse">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grpSp>
          </p:grpSp>
          <p:grpSp>
            <p:nvGrpSpPr>
              <p:cNvPr id="73" name="グループ化 72"/>
              <p:cNvGrpSpPr/>
              <p:nvPr/>
            </p:nvGrpSpPr>
            <p:grpSpPr>
              <a:xfrm>
                <a:off x="13066300" y="4362582"/>
                <a:ext cx="3247742" cy="423193"/>
                <a:chOff x="3508409" y="2009586"/>
                <a:chExt cx="3247742" cy="423193"/>
              </a:xfrm>
            </p:grpSpPr>
            <p:sp>
              <p:nvSpPr>
                <p:cNvPr id="106" name="正方形/長方形 105"/>
                <p:cNvSpPr/>
                <p:nvPr/>
              </p:nvSpPr>
              <p:spPr>
                <a:xfrm>
                  <a:off x="3786066" y="2009586"/>
                  <a:ext cx="2970085" cy="423193"/>
                </a:xfrm>
                <a:prstGeom prst="rect">
                  <a:avLst/>
                </a:prstGeom>
              </p:spPr>
              <p:txBody>
                <a:bodyPr wrap="square">
                  <a:spAutoFit/>
                </a:bodyPr>
                <a:lstStyle/>
                <a:p>
                  <a:pPr algn="l"/>
                  <a:r>
                    <a:rPr lang="en-US" altLang="ja-JP" sz="1050" dirty="0" err="1"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fujitsu.taro</a:t>
                  </a:r>
                  <a: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 </a:t>
                  </a:r>
                  <a:r>
                    <a:rPr lang="en-US" altLang="ja-JP"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13:55</a:t>
                  </a:r>
                  <a:r>
                    <a:rPr lang="ja-JP" altLang="en-US" sz="1050" dirty="0" smtClean="0">
                      <a:solidFill>
                        <a:schemeClr val="bg1">
                          <a:lumMod val="50000"/>
                        </a:schemeClr>
                      </a:solidFill>
                      <a:latin typeface="+mj-lt"/>
                      <a:ea typeface="たぬき油性マジック" panose="02000600000000000000" pitchFamily="2" charset="-128"/>
                      <a:cs typeface="Meiryo UI" panose="020B0604030504040204" pitchFamily="50" charset="-128"/>
                    </a:rPr>
                    <a:t> </a:t>
                  </a:r>
                  <a:endParaRPr lang="en-US" altLang="ja-JP" sz="1000" dirty="0" smtClean="0">
                    <a:solidFill>
                      <a:schemeClr val="bg1">
                        <a:lumMod val="50000"/>
                      </a:schemeClr>
                    </a:solidFill>
                    <a:latin typeface="+mj-lt"/>
                    <a:ea typeface="たぬき油性マジック" panose="02000600000000000000" pitchFamily="2" charset="-128"/>
                    <a:cs typeface="Meiryo UI" panose="020B0604030504040204" pitchFamily="50" charset="-128"/>
                  </a:endParaRPr>
                </a:p>
                <a:p>
                  <a:pPr algn="l"/>
                  <a:r>
                    <a:rPr lang="ja-JP" altLang="en-US"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a:t>
                  </a:r>
                  <a:r>
                    <a:rPr lang="en-US" altLang="ja-JP" sz="1050" dirty="0" smtClean="0">
                      <a:solidFill>
                        <a:schemeClr val="tx1">
                          <a:lumMod val="65000"/>
                          <a:lumOff val="35000"/>
                        </a:schemeClr>
                      </a:solidFill>
                      <a:latin typeface="+mj-lt"/>
                      <a:ea typeface="たぬき油性マジック" panose="02000600000000000000" pitchFamily="2" charset="-128"/>
                      <a:cs typeface="Meiryo UI" panose="020B0604030504040204" pitchFamily="50" charset="-128"/>
                    </a:rPr>
                    <a:t>Selenium is not working, is it broken? Not good…</a:t>
                  </a:r>
                </a:p>
              </p:txBody>
            </p:sp>
            <p:grpSp>
              <p:nvGrpSpPr>
                <p:cNvPr id="107" name="グループ化 106"/>
                <p:cNvGrpSpPr/>
                <p:nvPr/>
              </p:nvGrpSpPr>
              <p:grpSpPr>
                <a:xfrm>
                  <a:off x="3508409" y="2038123"/>
                  <a:ext cx="261052" cy="308185"/>
                  <a:chOff x="-657779" y="919626"/>
                  <a:chExt cx="338664" cy="399810"/>
                </a:xfrm>
              </p:grpSpPr>
              <p:sp>
                <p:nvSpPr>
                  <p:cNvPr id="108" name="円/楕円 107"/>
                  <p:cNvSpPr/>
                  <p:nvPr/>
                </p:nvSpPr>
                <p:spPr bwMode="auto">
                  <a:xfrm>
                    <a:off x="-624898" y="945655"/>
                    <a:ext cx="305783" cy="305783"/>
                  </a:xfrm>
                  <a:prstGeom prst="ellipse">
                    <a:avLst/>
                  </a:prstGeom>
                  <a:solidFill>
                    <a:schemeClr val="accent1">
                      <a:lumMod val="75000"/>
                    </a:schemeClr>
                  </a:solidFill>
                  <a:ln w="9525" cap="flat" cmpd="sng" algn="ctr">
                    <a:solidFill>
                      <a:schemeClr val="accent1">
                        <a:lumMod val="9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pic>
                <p:nvPicPr>
                  <p:cNvPr id="109"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91405">
                    <a:off x="-657779" y="919626"/>
                    <a:ext cx="328100" cy="39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 name="円/楕円 109"/>
                  <p:cNvSpPr/>
                  <p:nvPr/>
                </p:nvSpPr>
                <p:spPr bwMode="auto">
                  <a:xfrm>
                    <a:off x="-430751" y="1178955"/>
                    <a:ext cx="97712" cy="97712"/>
                  </a:xfrm>
                  <a:prstGeom prst="ellipse">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grpSp>
          </p:grpSp>
          <p:pic>
            <p:nvPicPr>
              <p:cNvPr id="81" name="Picture 13"/>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74107" y="4464971"/>
                <a:ext cx="300529" cy="2639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角丸四角形吹き出し 81"/>
              <p:cNvSpPr/>
              <p:nvPr/>
            </p:nvSpPr>
            <p:spPr bwMode="auto">
              <a:xfrm>
                <a:off x="10780266" y="1689101"/>
                <a:ext cx="1062745" cy="445791"/>
              </a:xfrm>
              <a:prstGeom prst="wedgeRoundRectCallout">
                <a:avLst>
                  <a:gd name="adj1" fmla="val 166273"/>
                  <a:gd name="adj2" fmla="val 85291"/>
                  <a:gd name="adj3" fmla="val 16667"/>
                </a:avLst>
              </a:prstGeom>
              <a:solidFill>
                <a:schemeClr val="bg1">
                  <a:lumMod val="95000"/>
                </a:schemeClr>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Feeling</a:t>
                </a:r>
                <a:endParaRPr kumimoji="1" lang="ja-JP" altLang="en-US"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83" name="角丸四角形吹き出し 82"/>
              <p:cNvSpPr/>
              <p:nvPr/>
            </p:nvSpPr>
            <p:spPr bwMode="auto">
              <a:xfrm>
                <a:off x="10780266" y="2378312"/>
                <a:ext cx="1062745" cy="445791"/>
              </a:xfrm>
              <a:prstGeom prst="wedgeRoundRectCallout">
                <a:avLst>
                  <a:gd name="adj1" fmla="val 164907"/>
                  <a:gd name="adj2" fmla="val 26686"/>
                  <a:gd name="adj3" fmla="val 16667"/>
                </a:avLst>
              </a:prstGeom>
              <a:solidFill>
                <a:schemeClr val="bg1">
                  <a:lumMod val="95000"/>
                </a:schemeClr>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altLang="ja-JP" sz="1200" dirty="0" smtClean="0">
                    <a:latin typeface="+mj-lt"/>
                    <a:ea typeface="Meiryo UI" panose="020B0604030504040204" pitchFamily="50" charset="-128"/>
                    <a:cs typeface="Meiryo UI" panose="020B0604030504040204" pitchFamily="50" charset="-128"/>
                  </a:rPr>
                  <a:t>Planned Tasks</a:t>
                </a:r>
                <a:endParaRPr kumimoji="1" lang="ja-JP" altLang="en-US"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84" name="角丸四角形吹き出し 83"/>
              <p:cNvSpPr/>
              <p:nvPr/>
            </p:nvSpPr>
            <p:spPr bwMode="auto">
              <a:xfrm>
                <a:off x="10780266" y="3145651"/>
                <a:ext cx="1062745" cy="445791"/>
              </a:xfrm>
              <a:prstGeom prst="wedgeRoundRectCallout">
                <a:avLst>
                  <a:gd name="adj1" fmla="val 164907"/>
                  <a:gd name="adj2" fmla="val 26686"/>
                  <a:gd name="adj3" fmla="val 16667"/>
                </a:avLst>
              </a:prstGeom>
              <a:solidFill>
                <a:schemeClr val="bg1">
                  <a:lumMod val="95000"/>
                </a:schemeClr>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altLang="ja-JP" sz="1200" dirty="0" smtClean="0">
                    <a:latin typeface="+mj-lt"/>
                    <a:ea typeface="Meiryo UI" panose="020B0604030504040204" pitchFamily="50" charset="-128"/>
                    <a:cs typeface="Meiryo UI" panose="020B0604030504040204" pitchFamily="50" charset="-128"/>
                  </a:rPr>
                  <a:t>Work Status</a:t>
                </a:r>
                <a:endParaRPr kumimoji="1" lang="ja-JP" altLang="en-US"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85" name="角丸四角形吹き出し 84"/>
              <p:cNvSpPr/>
              <p:nvPr/>
            </p:nvSpPr>
            <p:spPr bwMode="auto">
              <a:xfrm>
                <a:off x="16550986" y="1689101"/>
                <a:ext cx="1062745" cy="445791"/>
              </a:xfrm>
              <a:prstGeom prst="wedgeRoundRectCallout">
                <a:avLst>
                  <a:gd name="adj1" fmla="val -119166"/>
                  <a:gd name="adj2" fmla="val 72268"/>
                  <a:gd name="adj3" fmla="val 16667"/>
                </a:avLst>
              </a:prstGeom>
              <a:solidFill>
                <a:schemeClr val="accent1"/>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Condition/</a:t>
                </a:r>
              </a:p>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Motivation</a:t>
                </a:r>
                <a:endParaRPr kumimoji="1" lang="ja-JP" altLang="en-US"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86" name="角丸四角形吹き出し 85"/>
              <p:cNvSpPr/>
              <p:nvPr/>
            </p:nvSpPr>
            <p:spPr bwMode="auto">
              <a:xfrm>
                <a:off x="16550986" y="2323565"/>
                <a:ext cx="1062745" cy="445791"/>
              </a:xfrm>
              <a:prstGeom prst="wedgeRoundRectCallout">
                <a:avLst>
                  <a:gd name="adj1" fmla="val -105509"/>
                  <a:gd name="adj2" fmla="val 52733"/>
                  <a:gd name="adj3" fmla="val 16667"/>
                </a:avLst>
              </a:prstGeom>
              <a:solidFill>
                <a:schemeClr val="accent1"/>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Schedule/</a:t>
                </a:r>
              </a:p>
              <a:p>
                <a:pPr marL="0" marR="0" indent="0" algn="l"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eiryo UI" panose="020B0604030504040204" pitchFamily="50" charset="-128"/>
                    <a:cs typeface="Meiryo UI" panose="020B0604030504040204" pitchFamily="50" charset="-128"/>
                  </a:rPr>
                  <a:t>Work Confirmation</a:t>
                </a:r>
                <a:endParaRPr kumimoji="1" lang="ja-JP" altLang="en-US" sz="10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87" name="角丸四角形吹き出し 86"/>
              <p:cNvSpPr/>
              <p:nvPr/>
            </p:nvSpPr>
            <p:spPr bwMode="auto">
              <a:xfrm>
                <a:off x="16550986" y="4326474"/>
                <a:ext cx="1062745" cy="445791"/>
              </a:xfrm>
              <a:prstGeom prst="wedgeRoundRectCallout">
                <a:avLst>
                  <a:gd name="adj1" fmla="val -74097"/>
                  <a:gd name="adj2" fmla="val -18896"/>
                  <a:gd name="adj3" fmla="val 16667"/>
                </a:avLst>
              </a:prstGeom>
              <a:solidFill>
                <a:schemeClr val="accent1"/>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Check Problems</a:t>
                </a:r>
                <a:endParaRPr kumimoji="1" lang="ja-JP" altLang="en-US"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88" name="角丸四角形吹き出し 87"/>
              <p:cNvSpPr/>
              <p:nvPr/>
            </p:nvSpPr>
            <p:spPr bwMode="auto">
              <a:xfrm>
                <a:off x="16550198" y="3814554"/>
                <a:ext cx="1062745" cy="445791"/>
              </a:xfrm>
              <a:prstGeom prst="wedgeRoundRectCallout">
                <a:avLst>
                  <a:gd name="adj1" fmla="val -72731"/>
                  <a:gd name="adj2" fmla="val -51454"/>
                  <a:gd name="adj3" fmla="val 16667"/>
                </a:avLst>
              </a:prstGeom>
              <a:solidFill>
                <a:schemeClr val="bg1">
                  <a:lumMod val="95000"/>
                </a:schemeClr>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Assessment/</a:t>
                </a:r>
              </a:p>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Compliments</a:t>
                </a:r>
                <a:endParaRPr kumimoji="1" lang="ja-JP" altLang="en-US"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89" name="角丸四角形吹き出し 88"/>
              <p:cNvSpPr/>
              <p:nvPr/>
            </p:nvSpPr>
            <p:spPr bwMode="auto">
              <a:xfrm>
                <a:off x="10780266" y="3672303"/>
                <a:ext cx="1062745" cy="445791"/>
              </a:xfrm>
              <a:prstGeom prst="wedgeRoundRectCallout">
                <a:avLst>
                  <a:gd name="adj1" fmla="val 323332"/>
                  <a:gd name="adj2" fmla="val 639"/>
                  <a:gd name="adj3" fmla="val 16667"/>
                </a:avLst>
              </a:prstGeom>
              <a:solidFill>
                <a:schemeClr val="accent1"/>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Feedback</a:t>
                </a:r>
              </a:p>
              <a:p>
                <a:pPr marL="0" marR="0" indent="0" algn="l" defTabSz="914400" rtl="0" eaLnBrk="1" fontAlgn="ctr" latinLnBrk="0" hangingPunct="1">
                  <a:lnSpc>
                    <a:spcPct val="100000"/>
                  </a:lnSpc>
                  <a:spcBef>
                    <a:spcPct val="0"/>
                  </a:spcBef>
                  <a:spcAft>
                    <a:spcPct val="0"/>
                  </a:spcAft>
                  <a:buClrTx/>
                  <a:buSzTx/>
                  <a:buFontTx/>
                  <a:buNone/>
                  <a:tabLst/>
                </a:pPr>
                <a:r>
                  <a:rPr lang="en-US" altLang="ja-JP" sz="1200" dirty="0" smtClean="0">
                    <a:latin typeface="+mj-lt"/>
                    <a:ea typeface="Meiryo UI" panose="020B0604030504040204" pitchFamily="50" charset="-128"/>
                    <a:cs typeface="Meiryo UI" panose="020B0604030504040204" pitchFamily="50" charset="-128"/>
                  </a:rPr>
                  <a:t>Motivation UP</a:t>
                </a:r>
                <a:endParaRPr kumimoji="1" lang="ja-JP" altLang="en-US"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90" name="角丸四角形吹き出し 89"/>
              <p:cNvSpPr/>
              <p:nvPr/>
            </p:nvSpPr>
            <p:spPr bwMode="auto">
              <a:xfrm>
                <a:off x="10780266" y="4339465"/>
                <a:ext cx="1062745" cy="445791"/>
              </a:xfrm>
              <a:prstGeom prst="wedgeRoundRectCallout">
                <a:avLst>
                  <a:gd name="adj1" fmla="val 164907"/>
                  <a:gd name="adj2" fmla="val 26686"/>
                  <a:gd name="adj3" fmla="val 16667"/>
                </a:avLst>
              </a:prstGeom>
              <a:solidFill>
                <a:schemeClr val="bg1">
                  <a:lumMod val="95000"/>
                </a:schemeClr>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Work Status/</a:t>
                </a:r>
              </a:p>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Worries/Issues</a:t>
                </a:r>
                <a:endParaRPr kumimoji="1" lang="ja-JP" altLang="en-US" sz="12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91" name="角丸四角形吹き出し 90"/>
              <p:cNvSpPr/>
              <p:nvPr/>
            </p:nvSpPr>
            <p:spPr bwMode="auto">
              <a:xfrm>
                <a:off x="16550986" y="2876751"/>
                <a:ext cx="1185584" cy="445791"/>
              </a:xfrm>
              <a:prstGeom prst="wedgeRoundRectCallout">
                <a:avLst>
                  <a:gd name="adj1" fmla="val -105509"/>
                  <a:gd name="adj2" fmla="val 52733"/>
                  <a:gd name="adj3" fmla="val 16667"/>
                </a:avLst>
              </a:prstGeom>
              <a:solidFill>
                <a:schemeClr val="accent1"/>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Progress</a:t>
                </a:r>
                <a:r>
                  <a:rPr kumimoji="1" lang="en-US" altLang="ja-JP" sz="800" b="0" i="0" u="none" strike="noStrike" cap="none" normalizeH="0" dirty="0" smtClean="0">
                    <a:ln>
                      <a:noFill/>
                    </a:ln>
                    <a:solidFill>
                      <a:srgbClr val="000000"/>
                    </a:solidFill>
                    <a:effectLst/>
                    <a:latin typeface="+mj-lt"/>
                    <a:ea typeface="Meiryo UI" panose="020B0604030504040204" pitchFamily="50" charset="-128"/>
                    <a:cs typeface="Meiryo UI" panose="020B0604030504040204" pitchFamily="50" charset="-128"/>
                  </a:rPr>
                  <a:t> Understanding/</a:t>
                </a:r>
              </a:p>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dirty="0" smtClean="0">
                    <a:ln>
                      <a:noFill/>
                    </a:ln>
                    <a:solidFill>
                      <a:srgbClr val="000000"/>
                    </a:solidFill>
                    <a:effectLst/>
                    <a:latin typeface="+mj-lt"/>
                    <a:ea typeface="Meiryo UI" panose="020B0604030504040204" pitchFamily="50" charset="-128"/>
                    <a:cs typeface="Meiryo UI" panose="020B0604030504040204" pitchFamily="50" charset="-128"/>
                  </a:rPr>
                  <a:t>Output Confirmation</a:t>
                </a:r>
                <a:endParaRPr kumimoji="1" lang="en-US" altLang="ja-JP" sz="8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92" name="角丸四角形吹き出し 91"/>
              <p:cNvSpPr/>
              <p:nvPr/>
            </p:nvSpPr>
            <p:spPr bwMode="auto">
              <a:xfrm>
                <a:off x="16550986" y="4884975"/>
                <a:ext cx="1062745" cy="445791"/>
              </a:xfrm>
              <a:prstGeom prst="wedgeRoundRectCallout">
                <a:avLst>
                  <a:gd name="adj1" fmla="val -83657"/>
                  <a:gd name="adj2" fmla="val -5873"/>
                  <a:gd name="adj3" fmla="val 16667"/>
                </a:avLst>
              </a:prstGeom>
              <a:solidFill>
                <a:schemeClr val="bg1">
                  <a:lumMod val="95000"/>
                </a:schemeClr>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altLang="ja-JP" sz="1050" dirty="0" smtClean="0">
                    <a:latin typeface="+mj-lt"/>
                    <a:ea typeface="Meiryo UI" panose="020B0604030504040204" pitchFamily="50" charset="-128"/>
                    <a:cs typeface="Meiryo UI" panose="020B0604030504040204" pitchFamily="50" charset="-128"/>
                  </a:rPr>
                  <a:t>Support/Member</a:t>
                </a:r>
              </a:p>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05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Dispatch</a:t>
                </a:r>
                <a:endParaRPr kumimoji="1" lang="ja-JP" altLang="en-US" sz="105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sp>
            <p:nvSpPr>
              <p:cNvPr id="93" name="角丸四角形吹き出し 92"/>
              <p:cNvSpPr/>
              <p:nvPr/>
            </p:nvSpPr>
            <p:spPr bwMode="auto">
              <a:xfrm>
                <a:off x="10780266" y="5008618"/>
                <a:ext cx="1062745" cy="445791"/>
              </a:xfrm>
              <a:prstGeom prst="wedgeRoundRectCallout">
                <a:avLst>
                  <a:gd name="adj1" fmla="val 158078"/>
                  <a:gd name="adj2" fmla="val -38431"/>
                  <a:gd name="adj3" fmla="val 16667"/>
                </a:avLst>
              </a:prstGeom>
              <a:solidFill>
                <a:schemeClr val="accent1"/>
              </a:solidFill>
              <a:ln w="9525"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Relief/</a:t>
                </a:r>
              </a:p>
              <a:p>
                <a:pPr marL="0" marR="0" indent="0" algn="l"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eiryo UI" panose="020B0604030504040204" pitchFamily="50" charset="-128"/>
                    <a:cs typeface="Meiryo UI" panose="020B0604030504040204" pitchFamily="50" charset="-128"/>
                  </a:rPr>
                  <a:t>Solution to </a:t>
                </a:r>
                <a:r>
                  <a:rPr kumimoji="1" lang="en-US" altLang="ja-JP" sz="10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rPr>
                  <a:t>Problem</a:t>
                </a:r>
                <a:endParaRPr kumimoji="1" lang="ja-JP" altLang="en-US" sz="1000" b="0" i="0" u="none" strike="noStrike" cap="none" normalizeH="0" baseline="0" dirty="0" smtClean="0">
                  <a:ln>
                    <a:noFill/>
                  </a:ln>
                  <a:solidFill>
                    <a:srgbClr val="000000"/>
                  </a:solidFill>
                  <a:effectLst/>
                  <a:latin typeface="+mj-lt"/>
                  <a:ea typeface="Meiryo UI" panose="020B0604030504040204" pitchFamily="50" charset="-128"/>
                  <a:cs typeface="Meiryo UI" panose="020B0604030504040204" pitchFamily="50" charset="-128"/>
                </a:endParaRPr>
              </a:p>
            </p:txBody>
          </p:sp>
          <p:pic>
            <p:nvPicPr>
              <p:cNvPr id="94" name="Picture 14" descr="C:\Users\j_iwahata\AppData\Local\work\images\figure_fighting_pose.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40436"/>
              <a:stretch/>
            </p:blipFill>
            <p:spPr bwMode="auto">
              <a:xfrm>
                <a:off x="9942160" y="1612963"/>
                <a:ext cx="750375" cy="5552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5" name="Picture 16" descr="C:\Users\j_iwahata\AppData\Local\work\images\figure_question (1).png"/>
              <p:cNvPicPr>
                <a:picLocks noChangeAspect="1" noChangeArrowheads="1"/>
              </p:cNvPicPr>
              <p:nvPr/>
            </p:nvPicPr>
            <p:blipFill rotWithShape="1">
              <a:blip r:embed="rId11" cstate="print">
                <a:duotone>
                  <a:prstClr val="black"/>
                  <a:schemeClr val="accent1">
                    <a:tint val="45000"/>
                    <a:satMod val="400000"/>
                  </a:schemeClr>
                </a:duotone>
                <a:extLst>
                  <a:ext uri="{28A0092B-C50C-407E-A947-70E740481C1C}">
                    <a14:useLocalDpi xmlns:a14="http://schemas.microsoft.com/office/drawing/2010/main" val="0"/>
                  </a:ext>
                </a:extLst>
              </a:blip>
              <a:srcRect b="40991"/>
              <a:stretch/>
            </p:blipFill>
            <p:spPr bwMode="auto">
              <a:xfrm>
                <a:off x="17622848" y="2440473"/>
                <a:ext cx="981444" cy="7933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6" name="Picture 17" descr="C:\Users\j_iwahata\AppData\Local\work\images\figure_running.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9973819" y="3108701"/>
                <a:ext cx="687057" cy="60443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7" name="Picture 19" descr="C:\Users\j_iwahata\AppData\Local\work\images\上昇グラフ.png"/>
              <p:cNvPicPr>
                <a:picLocks noChangeAspect="1" noChangeArrowheads="1"/>
              </p:cNvPicPr>
              <p:nvPr/>
            </p:nvPicPr>
            <p:blipFill>
              <a:blip r:embed="rId13"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72385" y="3764290"/>
                <a:ext cx="689925" cy="4233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8" name="Picture 21" descr="C:\Users\j_iwahata\AppData\Local\work\images\figure_ojigi.png"/>
              <p:cNvPicPr>
                <a:picLocks noChangeAspect="1" noChangeArrowheads="1"/>
              </p:cNvPicPr>
              <p:nvPr/>
            </p:nvPicPr>
            <p:blipFill rotWithShape="1">
              <a:blip r:embed="rId14" cstate="print">
                <a:duotone>
                  <a:prstClr val="black"/>
                  <a:schemeClr val="accent1">
                    <a:tint val="45000"/>
                    <a:satMod val="400000"/>
                  </a:schemeClr>
                </a:duotone>
                <a:extLst>
                  <a:ext uri="{28A0092B-C50C-407E-A947-70E740481C1C}">
                    <a14:useLocalDpi xmlns:a14="http://schemas.microsoft.com/office/drawing/2010/main" val="0"/>
                  </a:ext>
                </a:extLst>
              </a:blip>
              <a:srcRect b="46534"/>
              <a:stretch/>
            </p:blipFill>
            <p:spPr bwMode="auto">
              <a:xfrm>
                <a:off x="9912546" y="4938173"/>
                <a:ext cx="809603" cy="5585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9" name="Picture 22" descr="C:\Users\j_iwahata\AppData\Local\work\images\figure_blank.png"/>
              <p:cNvPicPr>
                <a:picLocks noChangeAspect="1" noChangeArrowheads="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11473" y="2302934"/>
                <a:ext cx="612439" cy="5634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0" name="右矢印 99"/>
              <p:cNvSpPr/>
              <p:nvPr/>
            </p:nvSpPr>
            <p:spPr bwMode="auto">
              <a:xfrm>
                <a:off x="10250909" y="2697352"/>
                <a:ext cx="260697" cy="45719"/>
              </a:xfrm>
              <a:prstGeom prst="rightArrow">
                <a:avLst/>
              </a:prstGeom>
              <a:solidFill>
                <a:srgbClr val="00B0F0"/>
              </a:solidFill>
              <a:ln w="317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101" name="右矢印 100"/>
              <p:cNvSpPr/>
              <p:nvPr/>
            </p:nvSpPr>
            <p:spPr bwMode="auto">
              <a:xfrm>
                <a:off x="10154368" y="2561796"/>
                <a:ext cx="260697" cy="45719"/>
              </a:xfrm>
              <a:prstGeom prst="rightArrow">
                <a:avLst/>
              </a:prstGeom>
              <a:solidFill>
                <a:schemeClr val="accent1">
                  <a:lumMod val="75000"/>
                </a:schemeClr>
              </a:solidFill>
              <a:ln w="317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sp>
            <p:nvSpPr>
              <p:cNvPr id="102" name="右矢印 101"/>
              <p:cNvSpPr/>
              <p:nvPr/>
            </p:nvSpPr>
            <p:spPr bwMode="auto">
              <a:xfrm>
                <a:off x="10183598" y="2632607"/>
                <a:ext cx="260697" cy="45719"/>
              </a:xfrm>
              <a:prstGeom prst="rightArrow">
                <a:avLst/>
              </a:prstGeom>
              <a:solidFill>
                <a:schemeClr val="accent2">
                  <a:lumMod val="20000"/>
                  <a:lumOff val="80000"/>
                </a:schemeClr>
              </a:solidFill>
              <a:ln w="3175"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mj-lt"/>
                  <a:ea typeface="ＭＳ Ｐゴシック" charset="-128"/>
                </a:endParaRPr>
              </a:p>
            </p:txBody>
          </p:sp>
          <p:pic>
            <p:nvPicPr>
              <p:cNvPr id="103" name="Picture 23" descr="C:\Users\j_iwahata\AppData\Local\work\images\figure_hand_maru.png"/>
              <p:cNvPicPr>
                <a:picLocks noChangeAspect="1" noChangeArrowheads="1"/>
              </p:cNvPicPr>
              <p:nvPr/>
            </p:nvPicPr>
            <p:blipFill rotWithShape="1">
              <a:blip r:embed="rId16" cstate="print">
                <a:duotone>
                  <a:prstClr val="black"/>
                  <a:schemeClr val="accent1">
                    <a:tint val="45000"/>
                    <a:satMod val="400000"/>
                  </a:schemeClr>
                </a:duotone>
                <a:extLst>
                  <a:ext uri="{28A0092B-C50C-407E-A947-70E740481C1C}">
                    <a14:useLocalDpi xmlns:a14="http://schemas.microsoft.com/office/drawing/2010/main" val="0"/>
                  </a:ext>
                </a:extLst>
              </a:blip>
              <a:srcRect b="50000"/>
              <a:stretch/>
            </p:blipFill>
            <p:spPr bwMode="auto">
              <a:xfrm>
                <a:off x="17625624" y="1576763"/>
                <a:ext cx="975893" cy="6527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 name="Picture 24" descr="C:\Users\j_iwahata\AppData\Local\work\images\figure_goodjob.pn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44851"/>
              <a:stretch/>
            </p:blipFill>
            <p:spPr bwMode="auto">
              <a:xfrm>
                <a:off x="17586607" y="3356992"/>
                <a:ext cx="991537" cy="67300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5" name="Picture 27" descr="C:\Users\j_iwahata\AppData\Local\work\images\figure_stop.png"/>
              <p:cNvPicPr>
                <a:picLocks noChangeAspect="1" noChangeArrowheads="1"/>
              </p:cNvPicPr>
              <p:nvPr/>
            </p:nvPicPr>
            <p:blipFill rotWithShape="1">
              <a:blip r:embed="rId18" cstate="print">
                <a:duotone>
                  <a:prstClr val="black"/>
                  <a:schemeClr val="accent1">
                    <a:tint val="45000"/>
                    <a:satMod val="400000"/>
                  </a:schemeClr>
                </a:duotone>
                <a:extLst>
                  <a:ext uri="{28A0092B-C50C-407E-A947-70E740481C1C}">
                    <a14:useLocalDpi xmlns:a14="http://schemas.microsoft.com/office/drawing/2010/main" val="0"/>
                  </a:ext>
                </a:extLst>
              </a:blip>
              <a:srcRect t="-1" b="53516"/>
              <a:stretch/>
            </p:blipFill>
            <p:spPr bwMode="auto">
              <a:xfrm>
                <a:off x="17576304" y="4131532"/>
                <a:ext cx="1074533" cy="5842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pic>
          <p:nvPicPr>
            <p:cNvPr id="49" name="Picture 3" descr="C:\Users\j_iwahata\AppData\Local\work\images\figure_tasuke.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7736570" y="4743015"/>
              <a:ext cx="781162" cy="77920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j_iwahata\AppData\Local\work\images\半身_赤バック.png"/>
            <p:cNvPicPr>
              <a:picLocks noChangeAspect="1" noChangeArrowheads="1"/>
            </p:cNvPicPr>
            <p:nvPr/>
          </p:nvPicPr>
          <p:blipFill>
            <a:blip r:embed="rId20" cstate="print">
              <a:clrChange>
                <a:clrFrom>
                  <a:srgbClr val="ED1C24"/>
                </a:clrFrom>
                <a:clrTo>
                  <a:srgbClr val="ED1C24">
                    <a:alpha val="0"/>
                  </a:srgbClr>
                </a:clrTo>
              </a:clrChange>
              <a:extLst>
                <a:ext uri="{28A0092B-C50C-407E-A947-70E740481C1C}">
                  <a14:useLocalDpi xmlns:a14="http://schemas.microsoft.com/office/drawing/2010/main" val="0"/>
                </a:ext>
              </a:extLst>
            </a:blip>
            <a:srcRect/>
            <a:stretch>
              <a:fillRect/>
            </a:stretch>
          </p:blipFill>
          <p:spPr bwMode="auto">
            <a:xfrm>
              <a:off x="9965183" y="4248085"/>
              <a:ext cx="689420" cy="5685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3" name="スライド番号プレースホルダー 12"/>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38</a:t>
            </a:fld>
            <a:endParaRPr lang="en-US" altLang="ja-JP" dirty="0">
              <a:latin typeface="+mj-lt"/>
            </a:endParaRPr>
          </a:p>
        </p:txBody>
      </p:sp>
    </p:spTree>
    <p:extLst>
      <p:ext uri="{BB962C8B-B14F-4D97-AF65-F5344CB8AC3E}">
        <p14:creationId xmlns:p14="http://schemas.microsoft.com/office/powerpoint/2010/main" val="1635242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Agenda of </a:t>
            </a:r>
            <a:r>
              <a:rPr lang="en-US" altLang="ja-JP" dirty="0" err="1"/>
              <a:t>DADock</a:t>
            </a:r>
            <a:r>
              <a:rPr lang="en-US" altLang="ja-JP" dirty="0"/>
              <a:t> Bootcamp for Developers</a:t>
            </a:r>
            <a:endParaRPr kumimoji="1" lang="ja-JP" altLang="en-US" dirty="0"/>
          </a:p>
        </p:txBody>
      </p:sp>
      <p:sp>
        <p:nvSpPr>
          <p:cNvPr id="82" name="正方形/長方形 81">
            <a:extLst>
              <a:ext uri="{FF2B5EF4-FFF2-40B4-BE49-F238E27FC236}">
                <a16:creationId xmlns="" xmlns:a16="http://schemas.microsoft.com/office/drawing/2014/main" id="{C47D1031-A291-4DAA-BF1C-BB9760003AB5}"/>
              </a:ext>
            </a:extLst>
          </p:cNvPr>
          <p:cNvSpPr/>
          <p:nvPr/>
        </p:nvSpPr>
        <p:spPr bwMode="gray">
          <a:xfrm>
            <a:off x="4908078" y="5581933"/>
            <a:ext cx="4798650" cy="878458"/>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 xmlns:a16="http://schemas.microsoft.com/office/drawing/2014/main" id="{ABC2ADC3-A0DA-4723-A92C-B985EBFE630D}"/>
              </a:ext>
            </a:extLst>
          </p:cNvPr>
          <p:cNvSpPr/>
          <p:nvPr/>
        </p:nvSpPr>
        <p:spPr bwMode="gray">
          <a:xfrm>
            <a:off x="4879503" y="5298568"/>
            <a:ext cx="1338475" cy="283983"/>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solidFill>
                  <a:schemeClr val="bg1"/>
                </a:solidFill>
                <a:latin typeface="Fujitsu Sans" panose="020B0404060202020204" pitchFamily="34" charset="0"/>
                <a:ea typeface="Meiryo UI" panose="020B0604030504040204" pitchFamily="50" charset="-128"/>
              </a:rPr>
              <a:t>Now Here!!</a:t>
            </a:r>
            <a:endParaRPr kumimoji="1" lang="ja-JP" altLang="en-US" sz="16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 xmlns:a16="http://schemas.microsoft.com/office/drawing/2014/main" id="{844F5D1D-D7EF-4053-B6AB-79C3248A47A5}"/>
              </a:ext>
            </a:extLst>
          </p:cNvPr>
          <p:cNvSpPr/>
          <p:nvPr/>
        </p:nvSpPr>
        <p:spPr bwMode="gray">
          <a:xfrm>
            <a:off x="102680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kern="0" dirty="0">
                <a:latin typeface="Fujitsu Sans" panose="020B0404060202020204" pitchFamily="34" charset="0"/>
                <a:ea typeface="Meiryo UI" panose="020B0604030504040204" pitchFamily="50" charset="-128"/>
              </a:rPr>
              <a:t>Introduction Part</a:t>
            </a:r>
            <a:endParaRPr lang="ja-JP" altLang="en-US" sz="2000" b="1"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 xmlns:a16="http://schemas.microsoft.com/office/drawing/2014/main" id="{FBBEB21E-56EE-46BE-8044-3C117D7F8F0A}"/>
              </a:ext>
            </a:extLst>
          </p:cNvPr>
          <p:cNvSpPr/>
          <p:nvPr/>
        </p:nvSpPr>
        <p:spPr bwMode="gray">
          <a:xfrm>
            <a:off x="15657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4000" b="1" kern="0" dirty="0">
                <a:solidFill>
                  <a:schemeClr val="bg1"/>
                </a:solidFill>
                <a:latin typeface="Fujitsu Sans" panose="020B0404060202020204" pitchFamily="34" charset="0"/>
                <a:ea typeface="Meiryo UI" panose="020B0604030504040204" pitchFamily="50" charset="-128"/>
              </a:rPr>
              <a:t>01</a:t>
            </a:r>
            <a:endParaRPr lang="ja-JP" altLang="en-US" sz="4000" b="1" kern="0" dirty="0">
              <a:solidFill>
                <a:schemeClr val="bg1"/>
              </a:solidFill>
              <a:latin typeface="Fujitsu Sans" panose="020B0404060202020204" pitchFamily="34" charset="0"/>
              <a:ea typeface="Meiryo UI" panose="020B0604030504040204" pitchFamily="50" charset="-128"/>
            </a:endParaRPr>
          </a:p>
        </p:txBody>
      </p:sp>
      <p:grpSp>
        <p:nvGrpSpPr>
          <p:cNvPr id="44" name="グループ化 43">
            <a:extLst>
              <a:ext uri="{FF2B5EF4-FFF2-40B4-BE49-F238E27FC236}">
                <a16:creationId xmlns="" xmlns:a16="http://schemas.microsoft.com/office/drawing/2014/main" id="{F7381A1A-3E62-49C8-A2D5-D38CEA56B804}"/>
              </a:ext>
            </a:extLst>
          </p:cNvPr>
          <p:cNvGrpSpPr/>
          <p:nvPr/>
        </p:nvGrpSpPr>
        <p:grpSpPr>
          <a:xfrm>
            <a:off x="156572" y="3429001"/>
            <a:ext cx="4565858" cy="673427"/>
            <a:chOff x="156572" y="2959865"/>
            <a:chExt cx="4565858" cy="673427"/>
          </a:xfrm>
        </p:grpSpPr>
        <p:sp>
          <p:nvSpPr>
            <p:cNvPr id="45" name="正方形/長方形 44">
              <a:extLst>
                <a:ext uri="{FF2B5EF4-FFF2-40B4-BE49-F238E27FC236}">
                  <a16:creationId xmlns="" xmlns:a16="http://schemas.microsoft.com/office/drawing/2014/main" id="{8AC02F2E-8E14-4FFF-B904-433A46A98E5F}"/>
                </a:ext>
              </a:extLst>
            </p:cNvPr>
            <p:cNvSpPr/>
            <p:nvPr/>
          </p:nvSpPr>
          <p:spPr bwMode="gray">
            <a:xfrm>
              <a:off x="1026809" y="295986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Demonstration</a:t>
              </a:r>
            </a:p>
            <a:p>
              <a:pPr algn="l"/>
              <a:r>
                <a:rPr kumimoji="1" lang="en-US" altLang="ja-JP" sz="2000" b="1" kern="0" dirty="0">
                  <a:latin typeface="Fujitsu Sans" panose="020B0404060202020204" pitchFamily="34" charset="0"/>
                  <a:ea typeface="Meiryo UI" panose="020B0604030504040204" pitchFamily="50" charset="-128"/>
                </a:rPr>
                <a:t>(with </a:t>
              </a:r>
              <a:r>
                <a:rPr kumimoji="1" lang="en-US" altLang="ja-JP" sz="2000" b="1" kern="0" dirty="0" err="1">
                  <a:latin typeface="Fujitsu Sans" panose="020B0404060202020204" pitchFamily="34" charset="0"/>
                  <a:ea typeface="Meiryo UI" panose="020B0604030504040204" pitchFamily="50" charset="-128"/>
                </a:rPr>
                <a:t>DADock</a:t>
              </a:r>
              <a:r>
                <a:rPr kumimoji="1" lang="en-US" altLang="ja-JP" sz="2000" b="1" kern="0" dirty="0">
                  <a:latin typeface="Fujitsu Sans" panose="020B0404060202020204" pitchFamily="34" charset="0"/>
                  <a:ea typeface="Meiryo UI" panose="020B0604030504040204" pitchFamily="50" charset="-128"/>
                </a:rPr>
                <a:t>)</a:t>
              </a:r>
              <a:endParaRPr kumimoji="1" lang="ja-JP" altLang="en-US" sz="20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 xmlns:a16="http://schemas.microsoft.com/office/drawing/2014/main" id="{262EF443-38D6-4075-9655-8291FF485EC4}"/>
                </a:ext>
              </a:extLst>
            </p:cNvPr>
            <p:cNvSpPr/>
            <p:nvPr/>
          </p:nvSpPr>
          <p:spPr bwMode="gray">
            <a:xfrm>
              <a:off x="156572" y="295986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7" name="グループ化 46">
            <a:extLst>
              <a:ext uri="{FF2B5EF4-FFF2-40B4-BE49-F238E27FC236}">
                <a16:creationId xmlns="" xmlns:a16="http://schemas.microsoft.com/office/drawing/2014/main" id="{9B7D76A7-DECC-451E-A54B-9C52BFD56E75}"/>
              </a:ext>
            </a:extLst>
          </p:cNvPr>
          <p:cNvGrpSpPr/>
          <p:nvPr/>
        </p:nvGrpSpPr>
        <p:grpSpPr>
          <a:xfrm>
            <a:off x="156572" y="4551188"/>
            <a:ext cx="4565858" cy="673427"/>
            <a:chOff x="156572" y="3943215"/>
            <a:chExt cx="4565858" cy="673427"/>
          </a:xfrm>
        </p:grpSpPr>
        <p:sp>
          <p:nvSpPr>
            <p:cNvPr id="57" name="正方形/長方形 56">
              <a:extLst>
                <a:ext uri="{FF2B5EF4-FFF2-40B4-BE49-F238E27FC236}">
                  <a16:creationId xmlns="" xmlns:a16="http://schemas.microsoft.com/office/drawing/2014/main" id="{C2768950-C941-46CA-8999-4292DFFF7176}"/>
                </a:ext>
              </a:extLst>
            </p:cNvPr>
            <p:cNvSpPr/>
            <p:nvPr/>
          </p:nvSpPr>
          <p:spPr bwMode="gray">
            <a:xfrm>
              <a:off x="1026809" y="394321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solidFill>
                    <a:srgbClr val="FF0000"/>
                  </a:solidFill>
                  <a:latin typeface="Fujitsu Sans" panose="020B0404060202020204" pitchFamily="34" charset="0"/>
                  <a:ea typeface="Meiryo UI" panose="020B0604030504040204" pitchFamily="50" charset="-128"/>
                </a:rPr>
                <a:t>VCS</a:t>
              </a:r>
              <a:r>
                <a:rPr kumimoji="1" lang="en-US" altLang="ja-JP" sz="2000" b="1" kern="0" dirty="0">
                  <a:latin typeface="Fujitsu Sans" panose="020B0404060202020204" pitchFamily="34" charset="0"/>
                  <a:ea typeface="Meiryo UI" panose="020B0604030504040204" pitchFamily="50" charset="-128"/>
                </a:rPr>
                <a:t> Primer</a:t>
              </a:r>
            </a:p>
            <a:p>
              <a:pPr algn="l"/>
              <a:r>
                <a:rPr kumimoji="1" lang="en-US" altLang="ja-JP" sz="2000" b="1" kern="0" dirty="0">
                  <a:latin typeface="Fujitsu Sans" panose="020B0404060202020204" pitchFamily="34" charset="0"/>
                  <a:ea typeface="Meiryo UI" panose="020B0604030504040204" pitchFamily="50" charset="-128"/>
                </a:rPr>
                <a:t>(with Git)</a:t>
              </a:r>
              <a:endParaRPr kumimoji="1" lang="ja-JP" altLang="en-US" sz="2000" b="1" kern="0" dirty="0">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 xmlns:a16="http://schemas.microsoft.com/office/drawing/2014/main" id="{9DF1E22A-4180-4C6D-92B6-27904C2F9FF3}"/>
                </a:ext>
              </a:extLst>
            </p:cNvPr>
            <p:cNvSpPr/>
            <p:nvPr/>
          </p:nvSpPr>
          <p:spPr bwMode="gray">
            <a:xfrm>
              <a:off x="156572" y="394321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9" name="グループ化 58">
            <a:extLst>
              <a:ext uri="{FF2B5EF4-FFF2-40B4-BE49-F238E27FC236}">
                <a16:creationId xmlns="" xmlns:a16="http://schemas.microsoft.com/office/drawing/2014/main" id="{C97B2D6B-FAE8-4557-AA61-9C370D7DC84B}"/>
              </a:ext>
            </a:extLst>
          </p:cNvPr>
          <p:cNvGrpSpPr/>
          <p:nvPr/>
        </p:nvGrpSpPr>
        <p:grpSpPr>
          <a:xfrm>
            <a:off x="156572" y="5673373"/>
            <a:ext cx="4565858" cy="673427"/>
            <a:chOff x="156572" y="4827463"/>
            <a:chExt cx="4565858" cy="673427"/>
          </a:xfrm>
        </p:grpSpPr>
        <p:sp>
          <p:nvSpPr>
            <p:cNvPr id="60" name="正方形/長方形 59">
              <a:extLst>
                <a:ext uri="{FF2B5EF4-FFF2-40B4-BE49-F238E27FC236}">
                  <a16:creationId xmlns="" xmlns:a16="http://schemas.microsoft.com/office/drawing/2014/main" id="{5CD3F257-2E96-4E22-B40E-3798467F58D0}"/>
                </a:ext>
              </a:extLst>
            </p:cNvPr>
            <p:cNvSpPr/>
            <p:nvPr/>
          </p:nvSpPr>
          <p:spPr bwMode="gray">
            <a:xfrm>
              <a:off x="1026809" y="4827463"/>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CI/CD Pipeline </a:t>
              </a:r>
              <a:r>
                <a:rPr lang="en-US" altLang="ja-JP" sz="2000" b="1" kern="0" dirty="0">
                  <a:latin typeface="Fujitsu Sans" panose="020B0404060202020204" pitchFamily="34" charset="0"/>
                  <a:ea typeface="Meiryo UI" panose="020B0604030504040204" pitchFamily="50" charset="-128"/>
                </a:rPr>
                <a:t>Primer</a:t>
              </a:r>
            </a:p>
            <a:p>
              <a:pPr algn="l"/>
              <a:r>
                <a:rPr lang="en-US" altLang="ja-JP" sz="2000" b="1" kern="0" dirty="0">
                  <a:latin typeface="Fujitsu Sans" panose="020B0404060202020204" pitchFamily="34" charset="0"/>
                  <a:ea typeface="Meiryo UI" panose="020B0604030504040204" pitchFamily="50" charset="-128"/>
                </a:rPr>
                <a:t>(with GitLab)</a:t>
              </a:r>
              <a:endParaRPr kumimoji="1" lang="ja-JP" altLang="en-US" sz="2000" b="1"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 xmlns:a16="http://schemas.microsoft.com/office/drawing/2014/main" id="{06222FD6-6C8C-492D-AAEE-733BA07235FC}"/>
                </a:ext>
              </a:extLst>
            </p:cNvPr>
            <p:cNvSpPr/>
            <p:nvPr/>
          </p:nvSpPr>
          <p:spPr bwMode="gray">
            <a:xfrm>
              <a:off x="156572" y="4827463"/>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2" name="グループ化 61">
            <a:extLst>
              <a:ext uri="{FF2B5EF4-FFF2-40B4-BE49-F238E27FC236}">
                <a16:creationId xmlns="" xmlns:a16="http://schemas.microsoft.com/office/drawing/2014/main" id="{60E8CD11-80DC-4526-9221-78385F7C62C1}"/>
              </a:ext>
            </a:extLst>
          </p:cNvPr>
          <p:cNvGrpSpPr/>
          <p:nvPr/>
        </p:nvGrpSpPr>
        <p:grpSpPr>
          <a:xfrm>
            <a:off x="5026602" y="1184627"/>
            <a:ext cx="4565858" cy="673427"/>
            <a:chOff x="5026602" y="1184627"/>
            <a:chExt cx="4565858" cy="673427"/>
          </a:xfrm>
        </p:grpSpPr>
        <p:sp>
          <p:nvSpPr>
            <p:cNvPr id="63" name="正方形/長方形 62">
              <a:extLst>
                <a:ext uri="{FF2B5EF4-FFF2-40B4-BE49-F238E27FC236}">
                  <a16:creationId xmlns="" xmlns:a16="http://schemas.microsoft.com/office/drawing/2014/main"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Automated </a:t>
              </a:r>
              <a:r>
                <a:rPr kumimoji="1" lang="en-US" altLang="ja-JP" sz="2000" b="1" kern="0" dirty="0">
                  <a:solidFill>
                    <a:srgbClr val="FF0000"/>
                  </a:solidFill>
                  <a:latin typeface="Fujitsu Sans" panose="020B0404060202020204" pitchFamily="34" charset="0"/>
                  <a:ea typeface="Meiryo UI" panose="020B0604030504040204" pitchFamily="50" charset="-128"/>
                </a:rPr>
                <a:t>Build</a:t>
              </a:r>
              <a:r>
                <a:rPr kumimoji="1" lang="en-US" altLang="ja-JP" sz="2000" b="1" kern="0" dirty="0">
                  <a:latin typeface="Fujitsu Sans" panose="020B0404060202020204" pitchFamily="34" charset="0"/>
                  <a:ea typeface="Meiryo UI" panose="020B0604030504040204" pitchFamily="50" charset="-128"/>
                </a:rPr>
                <a:t> Primer</a:t>
              </a:r>
              <a:br>
                <a:rPr kumimoji="1" lang="en-US" altLang="ja-JP" sz="2000" b="1" kern="0" dirty="0">
                  <a:latin typeface="Fujitsu Sans" panose="020B0404060202020204" pitchFamily="34" charset="0"/>
                  <a:ea typeface="Meiryo UI" panose="020B0604030504040204" pitchFamily="50" charset="-128"/>
                </a:rPr>
              </a:br>
              <a:r>
                <a:rPr kumimoji="1" lang="en-US" altLang="ja-JP" sz="2000" b="1" kern="0" dirty="0">
                  <a:latin typeface="Fujitsu Sans" panose="020B0404060202020204" pitchFamily="34" charset="0"/>
                  <a:ea typeface="Meiryo UI" panose="020B0604030504040204" pitchFamily="50" charset="-128"/>
                </a:rPr>
                <a:t>(with Gradle)</a:t>
              </a:r>
              <a:endParaRPr kumimoji="1" lang="ja-JP" altLang="en-US" sz="2000" b="1" kern="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 xmlns:a16="http://schemas.microsoft.com/office/drawing/2014/main"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81" name="グループ化 80">
            <a:extLst>
              <a:ext uri="{FF2B5EF4-FFF2-40B4-BE49-F238E27FC236}">
                <a16:creationId xmlns="" xmlns:a16="http://schemas.microsoft.com/office/drawing/2014/main" id="{00A14C57-8DEC-429E-BC10-2DED0E4217E3}"/>
              </a:ext>
            </a:extLst>
          </p:cNvPr>
          <p:cNvGrpSpPr/>
          <p:nvPr/>
        </p:nvGrpSpPr>
        <p:grpSpPr>
          <a:xfrm>
            <a:off x="5026602" y="2306814"/>
            <a:ext cx="4565858" cy="673427"/>
            <a:chOff x="5026602" y="2067035"/>
            <a:chExt cx="4565858" cy="673427"/>
          </a:xfrm>
        </p:grpSpPr>
        <p:sp>
          <p:nvSpPr>
            <p:cNvPr id="83" name="正方形/長方形 82">
              <a:extLst>
                <a:ext uri="{FF2B5EF4-FFF2-40B4-BE49-F238E27FC236}">
                  <a16:creationId xmlns="" xmlns:a16="http://schemas.microsoft.com/office/drawing/2014/main" id="{27E1F70B-2490-40C9-B7FB-86EB22035310}"/>
                </a:ext>
              </a:extLst>
            </p:cNvPr>
            <p:cNvSpPr/>
            <p:nvPr/>
          </p:nvSpPr>
          <p:spPr bwMode="gray">
            <a:xfrm>
              <a:off x="5896839" y="206703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Unit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JUnit)</a:t>
              </a:r>
              <a:endParaRPr lang="ja-JP" altLang="en-US" sz="2000" b="1" kern="0" dirty="0">
                <a:latin typeface="Fujitsu Sans" panose="020B0404060202020204" pitchFamily="34" charset="0"/>
                <a:ea typeface="Meiryo UI" panose="020B0604030504040204" pitchFamily="50" charset="-128"/>
              </a:endParaRPr>
            </a:p>
          </p:txBody>
        </p:sp>
        <p:sp>
          <p:nvSpPr>
            <p:cNvPr id="95" name="正方形/長方形 94">
              <a:extLst>
                <a:ext uri="{FF2B5EF4-FFF2-40B4-BE49-F238E27FC236}">
                  <a16:creationId xmlns="" xmlns:a16="http://schemas.microsoft.com/office/drawing/2014/main" id="{233549CD-E33F-491B-A79D-4003F9F8DFF6}"/>
                </a:ext>
              </a:extLst>
            </p:cNvPr>
            <p:cNvSpPr/>
            <p:nvPr/>
          </p:nvSpPr>
          <p:spPr bwMode="gray">
            <a:xfrm>
              <a:off x="5026602" y="206703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6" name="グループ化 95">
            <a:extLst>
              <a:ext uri="{FF2B5EF4-FFF2-40B4-BE49-F238E27FC236}">
                <a16:creationId xmlns="" xmlns:a16="http://schemas.microsoft.com/office/drawing/2014/main" id="{4D3A6986-571F-4732-A40C-C2DCD08E98F1}"/>
              </a:ext>
            </a:extLst>
          </p:cNvPr>
          <p:cNvGrpSpPr/>
          <p:nvPr/>
        </p:nvGrpSpPr>
        <p:grpSpPr>
          <a:xfrm>
            <a:off x="5026602" y="3429001"/>
            <a:ext cx="4565858" cy="673427"/>
            <a:chOff x="5026602" y="2941722"/>
            <a:chExt cx="4565858" cy="673427"/>
          </a:xfrm>
        </p:grpSpPr>
        <p:sp>
          <p:nvSpPr>
            <p:cNvPr id="97" name="正方形/長方形 96">
              <a:extLst>
                <a:ext uri="{FF2B5EF4-FFF2-40B4-BE49-F238E27FC236}">
                  <a16:creationId xmlns="" xmlns:a16="http://schemas.microsoft.com/office/drawing/2014/main" id="{1CAF107F-30C7-4BFA-BFB1-40ED1C7F8A56}"/>
                </a:ext>
              </a:extLst>
            </p:cNvPr>
            <p:cNvSpPr/>
            <p:nvPr/>
          </p:nvSpPr>
          <p:spPr bwMode="gray">
            <a:xfrm>
              <a:off x="5896839" y="294172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err="1">
                  <a:solidFill>
                    <a:srgbClr val="FF0000"/>
                  </a:solidFill>
                  <a:latin typeface="Fujitsu Sans" panose="020B0404060202020204" pitchFamily="34" charset="0"/>
                  <a:ea typeface="Meiryo UI" panose="020B0604030504040204" pitchFamily="50" charset="-128"/>
                </a:rPr>
                <a:t>Integ</a:t>
              </a:r>
              <a:r>
                <a:rPr lang="en-US" altLang="ja-JP" sz="2000" b="1" kern="0" dirty="0">
                  <a:solidFill>
                    <a:srgbClr val="FF0000"/>
                  </a:solidFill>
                  <a:latin typeface="Fujitsu Sans" panose="020B0404060202020204" pitchFamily="34" charset="0"/>
                  <a:ea typeface="Meiryo UI" panose="020B0604030504040204" pitchFamily="50" charset="-128"/>
                </a:rPr>
                <a: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Selenium)</a:t>
              </a:r>
              <a:endParaRPr lang="ja-JP" altLang="en-US" sz="2000" b="1" kern="0" dirty="0">
                <a:latin typeface="Fujitsu Sans" panose="020B0404060202020204" pitchFamily="34" charset="0"/>
                <a:ea typeface="Meiryo UI" panose="020B0604030504040204" pitchFamily="50" charset="-128"/>
              </a:endParaRPr>
            </a:p>
          </p:txBody>
        </p:sp>
        <p:sp>
          <p:nvSpPr>
            <p:cNvPr id="98" name="正方形/長方形 97">
              <a:extLst>
                <a:ext uri="{FF2B5EF4-FFF2-40B4-BE49-F238E27FC236}">
                  <a16:creationId xmlns="" xmlns:a16="http://schemas.microsoft.com/office/drawing/2014/main" id="{A3194FEF-C95B-4FB9-96BE-B4647ED67210}"/>
                </a:ext>
              </a:extLst>
            </p:cNvPr>
            <p:cNvSpPr/>
            <p:nvPr/>
          </p:nvSpPr>
          <p:spPr bwMode="gray">
            <a:xfrm>
              <a:off x="5026602" y="294172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07</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9" name="グループ化 98">
            <a:extLst>
              <a:ext uri="{FF2B5EF4-FFF2-40B4-BE49-F238E27FC236}">
                <a16:creationId xmlns="" xmlns:a16="http://schemas.microsoft.com/office/drawing/2014/main" id="{72331A47-53E7-40D8-A784-BE08244168FC}"/>
              </a:ext>
            </a:extLst>
          </p:cNvPr>
          <p:cNvGrpSpPr/>
          <p:nvPr/>
        </p:nvGrpSpPr>
        <p:grpSpPr>
          <a:xfrm>
            <a:off x="5026602" y="4551188"/>
            <a:ext cx="4565858" cy="673427"/>
            <a:chOff x="5026602" y="3804932"/>
            <a:chExt cx="4565858" cy="673427"/>
          </a:xfrm>
        </p:grpSpPr>
        <p:sp>
          <p:nvSpPr>
            <p:cNvPr id="100" name="正方形/長方形 99">
              <a:extLst>
                <a:ext uri="{FF2B5EF4-FFF2-40B4-BE49-F238E27FC236}">
                  <a16:creationId xmlns="" xmlns:a16="http://schemas.microsoft.com/office/drawing/2014/main" id="{610304DA-8CF2-4E0D-B70C-027AE9E08795}"/>
                </a:ext>
              </a:extLst>
            </p:cNvPr>
            <p:cNvSpPr/>
            <p:nvPr/>
          </p:nvSpPr>
          <p:spPr bwMode="gray">
            <a:xfrm>
              <a:off x="5896839" y="380493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Deployment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Ansible)</a:t>
              </a:r>
              <a:endParaRPr lang="ja-JP" altLang="en-US" sz="2000" b="1" kern="0" dirty="0">
                <a:latin typeface="Fujitsu Sans" panose="020B0404060202020204" pitchFamily="34" charset="0"/>
                <a:ea typeface="Meiryo UI" panose="020B0604030504040204" pitchFamily="50" charset="-128"/>
              </a:endParaRPr>
            </a:p>
          </p:txBody>
        </p:sp>
        <p:sp>
          <p:nvSpPr>
            <p:cNvPr id="101" name="正方形/長方形 100">
              <a:extLst>
                <a:ext uri="{FF2B5EF4-FFF2-40B4-BE49-F238E27FC236}">
                  <a16:creationId xmlns="" xmlns:a16="http://schemas.microsoft.com/office/drawing/2014/main" id="{020C1494-A968-44D0-A369-25B172DA3C9F}"/>
                </a:ext>
              </a:extLst>
            </p:cNvPr>
            <p:cNvSpPr/>
            <p:nvPr/>
          </p:nvSpPr>
          <p:spPr bwMode="gray">
            <a:xfrm>
              <a:off x="5026602" y="380493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08</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2" name="グループ化 101">
            <a:extLst>
              <a:ext uri="{FF2B5EF4-FFF2-40B4-BE49-F238E27FC236}">
                <a16:creationId xmlns="" xmlns:a16="http://schemas.microsoft.com/office/drawing/2014/main" id="{1D68891B-167B-41B4-BFF4-2895720365DF}"/>
              </a:ext>
            </a:extLst>
          </p:cNvPr>
          <p:cNvGrpSpPr/>
          <p:nvPr/>
        </p:nvGrpSpPr>
        <p:grpSpPr>
          <a:xfrm>
            <a:off x="5026602" y="5673373"/>
            <a:ext cx="4565858" cy="673427"/>
            <a:chOff x="5026602" y="4792094"/>
            <a:chExt cx="4565858" cy="673427"/>
          </a:xfrm>
        </p:grpSpPr>
        <p:sp>
          <p:nvSpPr>
            <p:cNvPr id="103" name="正方形/長方形 102">
              <a:extLst>
                <a:ext uri="{FF2B5EF4-FFF2-40B4-BE49-F238E27FC236}">
                  <a16:creationId xmlns="" xmlns:a16="http://schemas.microsoft.com/office/drawing/2014/main" id="{D062050F-02CA-4093-92C2-ABC8C8696849}"/>
                </a:ext>
              </a:extLst>
            </p:cNvPr>
            <p:cNvSpPr/>
            <p:nvPr/>
          </p:nvSpPr>
          <p:spPr bwMode="gray">
            <a:xfrm>
              <a:off x="5896839" y="4792094"/>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Chat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t>
              </a:r>
              <a:r>
                <a:rPr lang="en-US" altLang="ja-JP" sz="2000" b="1" kern="0" dirty="0" err="1">
                  <a:latin typeface="Fujitsu Sans" panose="020B0404060202020204" pitchFamily="34" charset="0"/>
                  <a:ea typeface="Meiryo UI" panose="020B0604030504040204" pitchFamily="50" charset="-128"/>
                </a:rPr>
                <a:t>Mattermost</a:t>
              </a:r>
              <a:r>
                <a:rPr lang="en-US" altLang="ja-JP" sz="2000" b="1" kern="0" dirty="0">
                  <a:latin typeface="Fujitsu Sans" panose="020B0404060202020204" pitchFamily="34" charset="0"/>
                  <a:ea typeface="Meiryo UI" panose="020B0604030504040204" pitchFamily="50" charset="-128"/>
                </a:rPr>
                <a:t>)</a:t>
              </a:r>
              <a:endParaRPr lang="ja-JP" altLang="en-US" sz="2000" b="1" kern="0" dirty="0">
                <a:latin typeface="Fujitsu Sans" panose="020B0404060202020204" pitchFamily="34" charset="0"/>
                <a:ea typeface="Meiryo UI" panose="020B0604030504040204" pitchFamily="50" charset="-128"/>
              </a:endParaRPr>
            </a:p>
          </p:txBody>
        </p:sp>
        <p:sp>
          <p:nvSpPr>
            <p:cNvPr id="104" name="正方形/長方形 103">
              <a:extLst>
                <a:ext uri="{FF2B5EF4-FFF2-40B4-BE49-F238E27FC236}">
                  <a16:creationId xmlns="" xmlns:a16="http://schemas.microsoft.com/office/drawing/2014/main" id="{79E1F74E-AA4D-447B-B4B8-B3C3A9D4B0EB}"/>
                </a:ext>
              </a:extLst>
            </p:cNvPr>
            <p:cNvSpPr/>
            <p:nvPr/>
          </p:nvSpPr>
          <p:spPr bwMode="gray">
            <a:xfrm>
              <a:off x="5026602" y="4792094"/>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09</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05" name="正方形/長方形 104">
            <a:extLst>
              <a:ext uri="{FF2B5EF4-FFF2-40B4-BE49-F238E27FC236}">
                <a16:creationId xmlns="" xmlns:a16="http://schemas.microsoft.com/office/drawing/2014/main" id="{5684FDE2-2F18-43AC-A41A-8847CCD083CE}"/>
              </a:ext>
            </a:extLst>
          </p:cNvPr>
          <p:cNvSpPr/>
          <p:nvPr/>
        </p:nvSpPr>
        <p:spPr bwMode="gray">
          <a:xfrm>
            <a:off x="1026809" y="1951628"/>
            <a:ext cx="3695621" cy="12282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Background</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err="1">
                <a:latin typeface="Fujitsu Sans" panose="020B0404060202020204" pitchFamily="34" charset="0"/>
                <a:ea typeface="Meiryo UI" panose="020B0604030504040204" pitchFamily="50" charset="-128"/>
              </a:rPr>
              <a:t>DADock</a:t>
            </a:r>
            <a:r>
              <a:rPr lang="en-US" altLang="ja-JP" sz="2000" kern="0" dirty="0">
                <a:latin typeface="Fujitsu Sans" panose="020B0404060202020204" pitchFamily="34" charset="0"/>
                <a:ea typeface="Meiryo UI" panose="020B0604030504040204" pitchFamily="50" charset="-128"/>
              </a:rPr>
              <a:t> Introduction</a:t>
            </a:r>
          </a:p>
          <a:p>
            <a:pPr algn="l"/>
            <a:r>
              <a:rPr kumimoji="1" lang="ja-JP" altLang="en-US" sz="2000" kern="0" dirty="0">
                <a:latin typeface="Fujitsu Sans" panose="020B0404060202020204" pitchFamily="34" charset="0"/>
                <a:ea typeface="Meiryo UI" panose="020B0604030504040204" pitchFamily="50" charset="-128"/>
              </a:rPr>
              <a:t>・</a:t>
            </a:r>
            <a:r>
              <a:rPr kumimoji="1" lang="en-US" altLang="ja-JP" sz="2000" kern="0" dirty="0">
                <a:latin typeface="Fujitsu Sans" panose="020B0404060202020204" pitchFamily="34" charset="0"/>
                <a:ea typeface="Meiryo UI" panose="020B0604030504040204" pitchFamily="50" charset="-128"/>
              </a:rPr>
              <a:t>CI Introduction</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CD Introduction</a:t>
            </a:r>
            <a:endParaRPr kumimoji="1" lang="ja-JP" altLang="en-US" sz="2000" kern="0" dirty="0">
              <a:latin typeface="Fujitsu Sans" panose="020B0404060202020204" pitchFamily="34" charset="0"/>
              <a:ea typeface="Meiryo UI" panose="020B0604030504040204" pitchFamily="50" charset="-128"/>
            </a:endParaRPr>
          </a:p>
        </p:txBody>
      </p:sp>
      <p:sp>
        <p:nvSpPr>
          <p:cNvPr id="106" name="正方形/長方形 105">
            <a:extLst>
              <a:ext uri="{FF2B5EF4-FFF2-40B4-BE49-F238E27FC236}">
                <a16:creationId xmlns="" xmlns:a16="http://schemas.microsoft.com/office/drawing/2014/main" id="{1F1C6FD1-FE65-402C-A4AD-2B3BF7C502EB}"/>
              </a:ext>
            </a:extLst>
          </p:cNvPr>
          <p:cNvSpPr/>
          <p:nvPr/>
        </p:nvSpPr>
        <p:spPr bwMode="gray">
          <a:xfrm>
            <a:off x="3986815"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7" name="正方形/長方形 106">
            <a:extLst>
              <a:ext uri="{FF2B5EF4-FFF2-40B4-BE49-F238E27FC236}">
                <a16:creationId xmlns="" xmlns:a16="http://schemas.microsoft.com/office/drawing/2014/main" id="{5C13B60B-1678-48AC-939E-219D17692433}"/>
              </a:ext>
            </a:extLst>
          </p:cNvPr>
          <p:cNvSpPr/>
          <p:nvPr/>
        </p:nvSpPr>
        <p:spPr bwMode="gray">
          <a:xfrm>
            <a:off x="3986815" y="375389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8" name="正方形/長方形 107">
            <a:extLst>
              <a:ext uri="{FF2B5EF4-FFF2-40B4-BE49-F238E27FC236}">
                <a16:creationId xmlns="" xmlns:a16="http://schemas.microsoft.com/office/drawing/2014/main" id="{7FC0B355-8809-4676-B670-BC43DFF57CBC}"/>
              </a:ext>
            </a:extLst>
          </p:cNvPr>
          <p:cNvSpPr/>
          <p:nvPr/>
        </p:nvSpPr>
        <p:spPr bwMode="gray">
          <a:xfrm>
            <a:off x="3986815" y="4887901"/>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9" name="正方形/長方形 108">
            <a:extLst>
              <a:ext uri="{FF2B5EF4-FFF2-40B4-BE49-F238E27FC236}">
                <a16:creationId xmlns="" xmlns:a16="http://schemas.microsoft.com/office/drawing/2014/main" id="{2F88FFB1-D250-46BF-8BAA-D4B165D4E66A}"/>
              </a:ext>
            </a:extLst>
          </p:cNvPr>
          <p:cNvSpPr/>
          <p:nvPr/>
        </p:nvSpPr>
        <p:spPr bwMode="gray">
          <a:xfrm>
            <a:off x="3986815" y="598181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0" name="正方形/長方形 109">
            <a:extLst>
              <a:ext uri="{FF2B5EF4-FFF2-40B4-BE49-F238E27FC236}">
                <a16:creationId xmlns="" xmlns:a16="http://schemas.microsoft.com/office/drawing/2014/main" id="{29B028B4-2915-4661-953F-F5A54DB6E637}"/>
              </a:ext>
            </a:extLst>
          </p:cNvPr>
          <p:cNvSpPr/>
          <p:nvPr/>
        </p:nvSpPr>
        <p:spPr bwMode="gray">
          <a:xfrm>
            <a:off x="8844623"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1" name="正方形/長方形 110">
            <a:extLst>
              <a:ext uri="{FF2B5EF4-FFF2-40B4-BE49-F238E27FC236}">
                <a16:creationId xmlns="" xmlns:a16="http://schemas.microsoft.com/office/drawing/2014/main" id="{FE98AB7A-CDC6-4B1C-A0B5-7452A2ED6583}"/>
              </a:ext>
            </a:extLst>
          </p:cNvPr>
          <p:cNvSpPr/>
          <p:nvPr/>
        </p:nvSpPr>
        <p:spPr bwMode="gray">
          <a:xfrm>
            <a:off x="8844623" y="2643527"/>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2" name="正方形/長方形 111">
            <a:extLst>
              <a:ext uri="{FF2B5EF4-FFF2-40B4-BE49-F238E27FC236}">
                <a16:creationId xmlns="" xmlns:a16="http://schemas.microsoft.com/office/drawing/2014/main" id="{2C06AB0F-546D-4A60-A5C5-AC336DC92617}"/>
              </a:ext>
            </a:extLst>
          </p:cNvPr>
          <p:cNvSpPr/>
          <p:nvPr/>
        </p:nvSpPr>
        <p:spPr bwMode="gray">
          <a:xfrm>
            <a:off x="8844623" y="3753898"/>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3" name="正方形/長方形 112">
            <a:extLst>
              <a:ext uri="{FF2B5EF4-FFF2-40B4-BE49-F238E27FC236}">
                <a16:creationId xmlns="" xmlns:a16="http://schemas.microsoft.com/office/drawing/2014/main" id="{3E839C55-B6ED-4EF9-821E-B82131877743}"/>
              </a:ext>
            </a:extLst>
          </p:cNvPr>
          <p:cNvSpPr/>
          <p:nvPr/>
        </p:nvSpPr>
        <p:spPr bwMode="gray">
          <a:xfrm>
            <a:off x="8844623" y="48642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4" name="正方形/長方形 113">
            <a:extLst>
              <a:ext uri="{FF2B5EF4-FFF2-40B4-BE49-F238E27FC236}">
                <a16:creationId xmlns="" xmlns:a16="http://schemas.microsoft.com/office/drawing/2014/main" id="{601DBFE6-0F58-44E0-B707-95B12DA1EF72}"/>
              </a:ext>
            </a:extLst>
          </p:cNvPr>
          <p:cNvSpPr/>
          <p:nvPr/>
        </p:nvSpPr>
        <p:spPr bwMode="gray">
          <a:xfrm>
            <a:off x="8844623" y="5981815"/>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3</a:t>
            </a:fld>
            <a:endParaRPr lang="en-US" altLang="ja-JP" dirty="0"/>
          </a:p>
        </p:txBody>
      </p:sp>
    </p:spTree>
    <p:extLst>
      <p:ext uri="{BB962C8B-B14F-4D97-AF65-F5344CB8AC3E}">
        <p14:creationId xmlns:p14="http://schemas.microsoft.com/office/powerpoint/2010/main" val="2256406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90774"/>
            <a:ext cx="4600575" cy="1536699"/>
          </a:xfrm>
        </p:spPr>
        <p:txBody>
          <a:bodyPr/>
          <a:lstStyle/>
          <a:p>
            <a:r>
              <a:rPr lang="en-US" altLang="ja-JP" sz="3600" b="1" dirty="0"/>
              <a:t>Chat Operation: </a:t>
            </a:r>
            <a:r>
              <a:rPr lang="en-US" altLang="ja-JP" sz="3200" b="1" dirty="0" smtClean="0"/>
              <a:t>Challenges &amp; Counterplans</a:t>
            </a:r>
            <a:endParaRPr lang="ja-JP" altLang="en-US" sz="3200" b="1"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246769"/>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Merits (by story-based)</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760502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Challenges</a:t>
            </a:r>
            <a:endParaRPr kumimoji="1" lang="ja-JP" altLang="en-US"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600" b="1" dirty="0">
                <a:latin typeface="+mj-lt"/>
                <a:ea typeface="Meiryo UI" panose="020B0604030504040204" pitchFamily="50" charset="-128"/>
                <a:cs typeface="Meiryo UI" panose="020B0604030504040204" pitchFamily="50" charset="-128"/>
              </a:rPr>
              <a:t>Chat Operation: Challenges </a:t>
            </a:r>
            <a:r>
              <a:rPr lang="en-US" altLang="ja-JP" sz="1600" b="1" dirty="0" smtClean="0">
                <a:latin typeface="+mj-lt"/>
                <a:ea typeface="Meiryo UI" panose="020B0604030504040204" pitchFamily="50" charset="-128"/>
                <a:cs typeface="Meiryo UI" panose="020B0604030504040204" pitchFamily="50" charset="-128"/>
              </a:rPr>
              <a:t>&amp; Counterplans</a:t>
            </a:r>
            <a:endParaRPr lang="ja-JP" altLang="en-US" sz="1600" dirty="0">
              <a:latin typeface="+mj-lt"/>
              <a:ea typeface="Roboto Black" panose="02000000000000000000" pitchFamily="2" charset="0"/>
              <a:cs typeface="Calibri" panose="020F0502020204030204" pitchFamily="34" charset="0"/>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1734803"/>
            <a:ext cx="9446924" cy="125223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Seriously, no one writes. I think 99% of experienced people who started operation of this has faced the same issue.</a:t>
            </a:r>
            <a:endParaRPr lang="ja-JP" altLang="en-US" sz="1800" dirty="0">
              <a:latin typeface="+mj-lt"/>
            </a:endParaRPr>
          </a:p>
          <a:p>
            <a:pPr algn="l"/>
            <a:r>
              <a:rPr lang="en-US" altLang="ja-JP" sz="1800" dirty="0" smtClean="0">
                <a:latin typeface="+mj-lt"/>
              </a:rPr>
              <a:t>It is already a miracle if it has been activated naturally.</a:t>
            </a:r>
            <a:endParaRPr lang="ja-JP" altLang="en-US" sz="18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1139881"/>
            <a:ext cx="9446924"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mj-lt"/>
                <a:ea typeface="Meiryo UI" panose="020B0604030504040204" pitchFamily="50" charset="-128"/>
              </a:rPr>
              <a:t>1. No one writes</a:t>
            </a:r>
            <a:endParaRPr lang="en-US" altLang="ja-JP" sz="3200" b="1" kern="0" dirty="0">
              <a:solidFill>
                <a:schemeClr val="bg1"/>
              </a:solidFill>
              <a:latin typeface="+mj-lt"/>
              <a:ea typeface="Meiryo UI" panose="020B0604030504040204" pitchFamily="50" charset="-128"/>
            </a:endParaRPr>
          </a:p>
        </p:txBody>
      </p:sp>
      <p:sp>
        <p:nvSpPr>
          <p:cNvPr id="10" name="正方形/長方形 9">
            <a:extLst>
              <a:ext uri="{FF2B5EF4-FFF2-40B4-BE49-F238E27FC236}">
                <a16:creationId xmlns="" xmlns:a16="http://schemas.microsoft.com/office/drawing/2014/main" id="{150844AD-4FE2-4A52-A4A3-AA78CAEC4A85}"/>
              </a:ext>
            </a:extLst>
          </p:cNvPr>
          <p:cNvSpPr/>
          <p:nvPr/>
        </p:nvSpPr>
        <p:spPr bwMode="gray">
          <a:xfrm>
            <a:off x="170935" y="3721514"/>
            <a:ext cx="9446924" cy="652366"/>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If no one writes, then no one reads. This is the sad truth.</a:t>
            </a:r>
            <a:endParaRPr lang="ja-JP" altLang="en-US" sz="1800" dirty="0">
              <a:latin typeface="+mj-lt"/>
            </a:endParaRPr>
          </a:p>
        </p:txBody>
      </p:sp>
      <p:sp>
        <p:nvSpPr>
          <p:cNvPr id="11" name="正方形/長方形 10">
            <a:extLst>
              <a:ext uri="{FF2B5EF4-FFF2-40B4-BE49-F238E27FC236}">
                <a16:creationId xmlns="" xmlns:a16="http://schemas.microsoft.com/office/drawing/2014/main" id="{9B8EAA3B-8777-43E7-9A7C-EB659CE4F72B}"/>
              </a:ext>
            </a:extLst>
          </p:cNvPr>
          <p:cNvSpPr/>
          <p:nvPr/>
        </p:nvSpPr>
        <p:spPr bwMode="gray">
          <a:xfrm>
            <a:off x="170935" y="3126592"/>
            <a:ext cx="9446924"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mj-lt"/>
                <a:ea typeface="Meiryo UI" panose="020B0604030504040204" pitchFamily="50" charset="-128"/>
              </a:rPr>
              <a:t>2. No </a:t>
            </a:r>
            <a:r>
              <a:rPr lang="en-US" altLang="ja-JP" sz="3200" b="1" kern="0" dirty="0">
                <a:solidFill>
                  <a:schemeClr val="bg1"/>
                </a:solidFill>
                <a:latin typeface="+mj-lt"/>
                <a:ea typeface="Meiryo UI" panose="020B0604030504040204" pitchFamily="50" charset="-128"/>
              </a:rPr>
              <a:t>one </a:t>
            </a:r>
            <a:r>
              <a:rPr lang="en-US" altLang="ja-JP" sz="3200" b="1" kern="0" dirty="0" smtClean="0">
                <a:solidFill>
                  <a:schemeClr val="bg1"/>
                </a:solidFill>
                <a:latin typeface="+mj-lt"/>
                <a:ea typeface="Meiryo UI" panose="020B0604030504040204" pitchFamily="50" charset="-128"/>
              </a:rPr>
              <a:t>reads</a:t>
            </a:r>
            <a:endParaRPr lang="en-US" altLang="ja-JP" sz="3200" b="1" kern="0" dirty="0">
              <a:solidFill>
                <a:schemeClr val="bg1"/>
              </a:solidFill>
              <a:latin typeface="+mj-lt"/>
              <a:ea typeface="Meiryo UI" panose="020B0604030504040204" pitchFamily="50" charset="-128"/>
            </a:endParaRPr>
          </a:p>
        </p:txBody>
      </p:sp>
      <p:sp>
        <p:nvSpPr>
          <p:cNvPr id="12" name="正方形/長方形 11">
            <a:extLst>
              <a:ext uri="{FF2B5EF4-FFF2-40B4-BE49-F238E27FC236}">
                <a16:creationId xmlns="" xmlns:a16="http://schemas.microsoft.com/office/drawing/2014/main" id="{150844AD-4FE2-4A52-A4A3-AA78CAEC4A85}"/>
              </a:ext>
            </a:extLst>
          </p:cNvPr>
          <p:cNvSpPr/>
          <p:nvPr/>
        </p:nvSpPr>
        <p:spPr bwMode="gray">
          <a:xfrm>
            <a:off x="170935" y="5204116"/>
            <a:ext cx="9446924" cy="125764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dirty="0" smtClean="0">
                <a:latin typeface="+mj-lt"/>
              </a:rPr>
              <a:t>Furthermore,  just the term “chat” is thought to be bad and only about play.</a:t>
            </a:r>
            <a:endParaRPr lang="ja-JP" altLang="en-US" sz="1800" dirty="0">
              <a:latin typeface="+mj-lt"/>
            </a:endParaRPr>
          </a:p>
          <a:p>
            <a:pPr algn="l"/>
            <a:r>
              <a:rPr lang="en-US" altLang="ja-JP" sz="1800" dirty="0" smtClean="0">
                <a:latin typeface="+mj-lt"/>
              </a:rPr>
              <a:t>That’s coming from a world view that “Messenger is prohibited”.</a:t>
            </a:r>
            <a:endParaRPr lang="ja-JP" altLang="en-US" sz="1800" dirty="0">
              <a:latin typeface="+mj-lt"/>
            </a:endParaRPr>
          </a:p>
          <a:p>
            <a:pPr algn="l"/>
            <a:r>
              <a:rPr lang="en-US" altLang="ja-JP" sz="1800" dirty="0" smtClean="0">
                <a:latin typeface="+mj-lt"/>
              </a:rPr>
              <a:t>It will make you think, “Isn’t it better to just use your pen and note than use your computer/laptop?”</a:t>
            </a:r>
            <a:endParaRPr lang="ja-JP" altLang="en-US" sz="1800" dirty="0">
              <a:latin typeface="+mj-lt"/>
            </a:endParaRPr>
          </a:p>
        </p:txBody>
      </p:sp>
      <p:sp>
        <p:nvSpPr>
          <p:cNvPr id="13" name="正方形/長方形 12">
            <a:extLst>
              <a:ext uri="{FF2B5EF4-FFF2-40B4-BE49-F238E27FC236}">
                <a16:creationId xmlns="" xmlns:a16="http://schemas.microsoft.com/office/drawing/2014/main" id="{9B8EAA3B-8777-43E7-9A7C-EB659CE4F72B}"/>
              </a:ext>
            </a:extLst>
          </p:cNvPr>
          <p:cNvSpPr/>
          <p:nvPr/>
        </p:nvSpPr>
        <p:spPr bwMode="gray">
          <a:xfrm>
            <a:off x="170935" y="4587240"/>
            <a:ext cx="9446924"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mj-lt"/>
                <a:ea typeface="Meiryo UI" panose="020B0604030504040204" pitchFamily="50" charset="-128"/>
              </a:rPr>
              <a:t>3. Misunderstood to be </a:t>
            </a:r>
            <a:r>
              <a:rPr lang="en-US" altLang="ja-JP" sz="3200" b="1" kern="0" dirty="0" smtClean="0">
                <a:solidFill>
                  <a:schemeClr val="bg1"/>
                </a:solidFill>
                <a:latin typeface="+mj-lt"/>
                <a:ea typeface="Meiryo UI" panose="020B0604030504040204" pitchFamily="50" charset="-128"/>
              </a:rPr>
              <a:t>Playing(by Manager)</a:t>
            </a:r>
            <a:endParaRPr lang="en-US" altLang="ja-JP" sz="3200" b="1" kern="0" dirty="0">
              <a:solidFill>
                <a:schemeClr val="bg1"/>
              </a:solidFill>
              <a:latin typeface="+mj-lt"/>
              <a:ea typeface="Meiryo UI" panose="020B0604030504040204" pitchFamily="50" charset="-128"/>
            </a:endParaRPr>
          </a:p>
        </p:txBody>
      </p:sp>
      <p:sp>
        <p:nvSpPr>
          <p:cNvPr id="19" name="スライド番号プレースホルダー 18"/>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40</a:t>
            </a:fld>
            <a:endParaRPr lang="en-US" altLang="ja-JP" dirty="0">
              <a:latin typeface="+mj-lt"/>
            </a:endParaRPr>
          </a:p>
        </p:txBody>
      </p:sp>
    </p:spTree>
    <p:extLst>
      <p:ext uri="{BB962C8B-B14F-4D97-AF65-F5344CB8AC3E}">
        <p14:creationId xmlns:p14="http://schemas.microsoft.com/office/powerpoint/2010/main" val="2176572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Counterplans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600" b="1" dirty="0">
                <a:ea typeface="Meiryo UI" panose="020B0604030504040204" pitchFamily="50" charset="-128"/>
                <a:cs typeface="Meiryo UI" panose="020B0604030504040204" pitchFamily="50" charset="-128"/>
              </a:rPr>
              <a:t>Chat Operation: Challenges &amp; Counterplans</a:t>
            </a:r>
            <a:endParaRPr lang="ja-JP" altLang="en-US" sz="1600" dirty="0">
              <a:ea typeface="Roboto Black" panose="02000000000000000000" pitchFamily="2" charset="0"/>
              <a:cs typeface="Calibri" panose="020F0502020204030204" pitchFamily="34" charset="0"/>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2331719"/>
            <a:ext cx="9446924" cy="2987042"/>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Certainly.</a:t>
            </a:r>
            <a:endParaRPr lang="ja-JP" altLang="en-US" sz="1800" dirty="0">
              <a:latin typeface="+mj-lt"/>
            </a:endParaRPr>
          </a:p>
          <a:p>
            <a:pPr algn="l"/>
            <a:endParaRPr lang="ja-JP" altLang="en-US" sz="1800" dirty="0">
              <a:latin typeface="+mj-lt"/>
            </a:endParaRPr>
          </a:p>
          <a:p>
            <a:pPr algn="l"/>
            <a:r>
              <a:rPr lang="en-US" altLang="ja-JP" sz="1800" dirty="0" smtClean="0">
                <a:latin typeface="+mj-lt"/>
              </a:rPr>
              <a:t>This is the part that needs the most “effort”.</a:t>
            </a:r>
            <a:endParaRPr lang="ja-JP" altLang="en-US" sz="1800" dirty="0">
              <a:latin typeface="+mj-lt"/>
            </a:endParaRPr>
          </a:p>
          <a:p>
            <a:pPr algn="l"/>
            <a:r>
              <a:rPr lang="en-US" altLang="ja-JP" sz="1800" dirty="0" smtClean="0">
                <a:latin typeface="+mj-lt"/>
              </a:rPr>
              <a:t>I will write it this way. Even when no one will read or react.</a:t>
            </a:r>
            <a:endParaRPr lang="ja-JP" altLang="en-US" sz="1800" dirty="0">
              <a:latin typeface="+mj-lt"/>
            </a:endParaRPr>
          </a:p>
          <a:p>
            <a:pPr algn="l"/>
            <a:r>
              <a:rPr lang="en-US" altLang="ja-JP" sz="1800" dirty="0" smtClean="0">
                <a:latin typeface="+mj-lt"/>
              </a:rPr>
              <a:t>“Please react!”</a:t>
            </a:r>
            <a:endParaRPr lang="ja-JP" altLang="en-US" sz="1800" dirty="0">
              <a:latin typeface="+mj-lt"/>
            </a:endParaRPr>
          </a:p>
          <a:p>
            <a:pPr algn="l"/>
            <a:r>
              <a:rPr lang="en-US" altLang="ja-JP" sz="1800" dirty="0" smtClean="0">
                <a:latin typeface="+mj-lt"/>
              </a:rPr>
              <a:t>“It’s okay even if you’ll just give an emoticon reaction!”</a:t>
            </a:r>
            <a:endParaRPr lang="ja-JP" altLang="en-US" sz="1800" dirty="0">
              <a:latin typeface="+mj-lt"/>
            </a:endParaRPr>
          </a:p>
          <a:p>
            <a:pPr algn="l"/>
            <a:r>
              <a:rPr lang="en-US" altLang="ja-JP" sz="1800" dirty="0" smtClean="0">
                <a:latin typeface="+mj-lt"/>
              </a:rPr>
              <a:t>Even if you argue in chat, but no one opposes to it. Even if you are offline.</a:t>
            </a:r>
            <a:endParaRPr lang="ja-JP" altLang="en-US" sz="1800" dirty="0">
              <a:latin typeface="+mj-lt"/>
            </a:endParaRPr>
          </a:p>
          <a:p>
            <a:pPr algn="l"/>
            <a:endParaRPr lang="ja-JP" altLang="en-US" sz="1800" dirty="0">
              <a:latin typeface="+mj-lt"/>
            </a:endParaRPr>
          </a:p>
          <a:p>
            <a:pPr algn="l"/>
            <a:r>
              <a:rPr lang="en-US" altLang="ja-JP" sz="1800" dirty="0" smtClean="0">
                <a:latin typeface="+mj-lt"/>
              </a:rPr>
              <a:t>It may seem hard, but this is “absolutely” necessary.</a:t>
            </a:r>
            <a:endParaRPr lang="ja-JP" altLang="en-US" sz="18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1139880"/>
            <a:ext cx="9446924" cy="1191839"/>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Take the initiative to write. Click emoticons.</a:t>
            </a:r>
          </a:p>
          <a:p>
            <a:pPr algn="l"/>
            <a:r>
              <a:rPr lang="en-US" altLang="ja-JP" sz="3200" b="1" kern="0" dirty="0" smtClean="0">
                <a:solidFill>
                  <a:schemeClr val="bg1"/>
                </a:solidFill>
                <a:latin typeface="Fujitsu Sans" panose="020B0404060202020204" pitchFamily="34" charset="0"/>
                <a:ea typeface="Meiryo UI" panose="020B0604030504040204" pitchFamily="50" charset="-128"/>
              </a:rPr>
              <a:t>Continue to talk (like that).</a:t>
            </a:r>
            <a:endParaRPr lang="en-US" altLang="ja-JP" sz="3200" b="1" kern="0" dirty="0">
              <a:solidFill>
                <a:schemeClr val="bg1"/>
              </a:solidFill>
              <a:latin typeface="Fujitsu Sans" panose="020B0404060202020204" pitchFamily="34" charset="0"/>
              <a:ea typeface="Meiryo UI" panose="020B0604030504040204" pitchFamily="50" charset="-128"/>
            </a:endParaRPr>
          </a:p>
        </p:txBody>
      </p:sp>
      <p:sp>
        <p:nvSpPr>
          <p:cNvPr id="15" name="スライド番号プレースホルダー 14"/>
          <p:cNvSpPr>
            <a:spLocks noGrp="1"/>
          </p:cNvSpPr>
          <p:nvPr>
            <p:ph type="sldNum" sz="quarter" idx="10"/>
          </p:nvPr>
        </p:nvSpPr>
        <p:spPr/>
        <p:txBody>
          <a:bodyPr/>
          <a:lstStyle/>
          <a:p>
            <a:r>
              <a:rPr lang="en-US" altLang="ja-JP" dirty="0" smtClean="0"/>
              <a:t>PAGE    </a:t>
            </a:r>
            <a:fld id="{08DF107D-060D-43D3-997D-8A34C269D30F}" type="slidenum">
              <a:rPr lang="en-US" altLang="ja-JP" smtClean="0"/>
              <a:pPr/>
              <a:t>41</a:t>
            </a:fld>
            <a:endParaRPr lang="en-US" altLang="ja-JP" dirty="0"/>
          </a:p>
        </p:txBody>
      </p:sp>
    </p:spTree>
    <p:extLst>
      <p:ext uri="{BB962C8B-B14F-4D97-AF65-F5344CB8AC3E}">
        <p14:creationId xmlns:p14="http://schemas.microsoft.com/office/powerpoint/2010/main" val="2151522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Counterplans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600" b="1" dirty="0">
                <a:ea typeface="Meiryo UI" panose="020B0604030504040204" pitchFamily="50" charset="-128"/>
                <a:cs typeface="Meiryo UI" panose="020B0604030504040204" pitchFamily="50" charset="-128"/>
              </a:rPr>
              <a:t>Chat Operation: Challenges &amp; Counterplans</a:t>
            </a:r>
            <a:endParaRPr lang="ja-JP" altLang="en-US" sz="1600" dirty="0">
              <a:ea typeface="Roboto Black" panose="02000000000000000000" pitchFamily="2" charset="0"/>
              <a:cs typeface="Calibri" panose="020F0502020204030204" pitchFamily="34" charset="0"/>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1139880"/>
            <a:ext cx="9446924" cy="75227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Write in different channels.</a:t>
            </a:r>
            <a:endParaRPr lang="en-US" altLang="ja-JP" sz="32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 xmlns:a16="http://schemas.microsoft.com/office/drawing/2014/main" id="{9B8EAA3B-8777-43E7-9A7C-EB659CE4F72B}"/>
              </a:ext>
            </a:extLst>
          </p:cNvPr>
          <p:cNvSpPr/>
          <p:nvPr/>
        </p:nvSpPr>
        <p:spPr bwMode="gray">
          <a:xfrm>
            <a:off x="170935" y="2044551"/>
            <a:ext cx="9446924" cy="75227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Must react on what was written.</a:t>
            </a:r>
            <a:endParaRPr lang="en-US" altLang="ja-JP" sz="32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 xmlns:a16="http://schemas.microsoft.com/office/drawing/2014/main" id="{150844AD-4FE2-4A52-A4A3-AA78CAEC4A85}"/>
              </a:ext>
            </a:extLst>
          </p:cNvPr>
          <p:cNvSpPr/>
          <p:nvPr/>
        </p:nvSpPr>
        <p:spPr bwMode="gray">
          <a:xfrm>
            <a:off x="170935" y="2796822"/>
            <a:ext cx="9446924" cy="151609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700" dirty="0" smtClean="0">
                <a:latin typeface="+mj-lt"/>
              </a:rPr>
              <a:t>If you say “Good Morning!” and no one reacted to it, of course it will make you lose the will to greet.</a:t>
            </a:r>
            <a:endParaRPr lang="ja-JP" altLang="en-US" sz="1700" dirty="0">
              <a:latin typeface="+mj-lt"/>
            </a:endParaRPr>
          </a:p>
          <a:p>
            <a:pPr algn="l"/>
            <a:r>
              <a:rPr lang="en-US" altLang="ja-JP" sz="1700" dirty="0" smtClean="0">
                <a:latin typeface="+mj-lt"/>
              </a:rPr>
              <a:t>Similarly in chat, if you write something and no one reacted to it, it will also make you lose the will to write.</a:t>
            </a:r>
          </a:p>
          <a:p>
            <a:pPr algn="l"/>
            <a:endParaRPr lang="en-US" altLang="ja-JP" sz="1700" dirty="0">
              <a:latin typeface="+mj-lt"/>
            </a:endParaRPr>
          </a:p>
          <a:p>
            <a:pPr algn="l"/>
            <a:r>
              <a:rPr lang="en-US" altLang="ja-JP" sz="1700" dirty="0" smtClean="0">
                <a:latin typeface="+mj-lt"/>
              </a:rPr>
              <a:t>What is important is conveying that “you read or have seen what someone has written”.</a:t>
            </a:r>
            <a:endParaRPr lang="ja-JP" altLang="en-US" sz="1700" dirty="0">
              <a:latin typeface="+mj-lt"/>
            </a:endParaRPr>
          </a:p>
        </p:txBody>
      </p:sp>
      <p:sp>
        <p:nvSpPr>
          <p:cNvPr id="12" name="正方形/長方形 11">
            <a:extLst>
              <a:ext uri="{FF2B5EF4-FFF2-40B4-BE49-F238E27FC236}">
                <a16:creationId xmlns="" xmlns:a16="http://schemas.microsoft.com/office/drawing/2014/main" id="{9B8EAA3B-8777-43E7-9A7C-EB659CE4F72B}"/>
              </a:ext>
            </a:extLst>
          </p:cNvPr>
          <p:cNvSpPr/>
          <p:nvPr/>
        </p:nvSpPr>
        <p:spPr bwMode="gray">
          <a:xfrm>
            <a:off x="170935" y="4446960"/>
            <a:ext cx="9446924" cy="75227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Important to write everything in Chat.</a:t>
            </a:r>
            <a:endParaRPr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9B8EAA3B-8777-43E7-9A7C-EB659CE4F72B}"/>
              </a:ext>
            </a:extLst>
          </p:cNvPr>
          <p:cNvSpPr/>
          <p:nvPr/>
        </p:nvSpPr>
        <p:spPr bwMode="gray">
          <a:xfrm>
            <a:off x="170935" y="5351631"/>
            <a:ext cx="9446924" cy="752271"/>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Think “this was not read” as a premise.</a:t>
            </a:r>
            <a:endParaRPr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18" name="スライド番号プレースホルダー 17"/>
          <p:cNvSpPr>
            <a:spLocks noGrp="1"/>
          </p:cNvSpPr>
          <p:nvPr>
            <p:ph type="sldNum" sz="quarter" idx="10"/>
          </p:nvPr>
        </p:nvSpPr>
        <p:spPr/>
        <p:txBody>
          <a:bodyPr/>
          <a:lstStyle/>
          <a:p>
            <a:r>
              <a:rPr lang="en-US" altLang="ja-JP" smtClean="0"/>
              <a:t>PAGE    </a:t>
            </a:r>
            <a:fld id="{08DF107D-060D-43D3-997D-8A34C269D30F}" type="slidenum">
              <a:rPr lang="en-US" altLang="ja-JP" smtClean="0"/>
              <a:pPr/>
              <a:t>42</a:t>
            </a:fld>
            <a:endParaRPr lang="en-US" altLang="ja-JP" dirty="0"/>
          </a:p>
        </p:txBody>
      </p:sp>
    </p:spTree>
    <p:extLst>
      <p:ext uri="{BB962C8B-B14F-4D97-AF65-F5344CB8AC3E}">
        <p14:creationId xmlns:p14="http://schemas.microsoft.com/office/powerpoint/2010/main" val="1174411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Counterplans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600" b="1" dirty="0">
                <a:ea typeface="Meiryo UI" panose="020B0604030504040204" pitchFamily="50" charset="-128"/>
                <a:cs typeface="Meiryo UI" panose="020B0604030504040204" pitchFamily="50" charset="-128"/>
              </a:rPr>
              <a:t>Chat Operation: Challenges &amp; </a:t>
            </a:r>
            <a:r>
              <a:rPr lang="en-US" altLang="ja-JP" sz="1600" b="1" dirty="0" smtClean="0">
                <a:ea typeface="Meiryo UI" panose="020B0604030504040204" pitchFamily="50" charset="-128"/>
                <a:cs typeface="Meiryo UI" panose="020B0604030504040204" pitchFamily="50" charset="-128"/>
              </a:rPr>
              <a:t>Counterplans</a:t>
            </a:r>
            <a:endParaRPr lang="ja-JP" altLang="en-US" sz="1600" dirty="0">
              <a:ea typeface="Roboto Black" panose="02000000000000000000" pitchFamily="2" charset="0"/>
              <a:cs typeface="Calibri" panose="020F0502020204030204" pitchFamily="34" charset="0"/>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1920238"/>
            <a:ext cx="9446924" cy="3855721"/>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600" dirty="0" smtClean="0">
                <a:latin typeface="+mj-lt"/>
              </a:rPr>
              <a:t>If you activate/enable chat, your world will be wonderful!</a:t>
            </a:r>
            <a:endParaRPr lang="ja-JP" altLang="en-US" sz="1600" dirty="0">
              <a:latin typeface="+mj-lt"/>
            </a:endParaRPr>
          </a:p>
          <a:p>
            <a:pPr algn="l"/>
            <a:endParaRPr lang="en-US" altLang="ja-JP" sz="1600" dirty="0" smtClean="0">
              <a:latin typeface="+mj-lt"/>
            </a:endParaRPr>
          </a:p>
          <a:p>
            <a:pPr algn="l"/>
            <a:r>
              <a:rPr lang="en-US" altLang="ja-JP" sz="1600" dirty="0" smtClean="0">
                <a:latin typeface="+mj-lt"/>
              </a:rPr>
              <a:t>But, that wonderful world will exist only if the members will use it willingly.</a:t>
            </a:r>
          </a:p>
          <a:p>
            <a:pPr algn="l"/>
            <a:r>
              <a:rPr lang="en-US" altLang="ja-JP" sz="1600" dirty="0" smtClean="0">
                <a:latin typeface="+mj-lt"/>
              </a:rPr>
              <a:t>Among the members, some will probably find it hard to convey.</a:t>
            </a:r>
            <a:endParaRPr lang="ja-JP" altLang="en-US" sz="1600" dirty="0">
              <a:latin typeface="+mj-lt"/>
            </a:endParaRPr>
          </a:p>
          <a:p>
            <a:pPr algn="l"/>
            <a:r>
              <a:rPr lang="en-US" altLang="ja-JP" sz="1600" dirty="0" smtClean="0">
                <a:latin typeface="+mj-lt"/>
              </a:rPr>
              <a:t>As there are different types of people in a team, it’s up to the team to decide how you will operate things around. There is probably no correct way of doing it.</a:t>
            </a:r>
            <a:endParaRPr lang="ja-JP" altLang="en-US" sz="1600" dirty="0" smtClean="0">
              <a:latin typeface="+mj-lt"/>
            </a:endParaRPr>
          </a:p>
          <a:p>
            <a:pPr algn="l"/>
            <a:endParaRPr lang="en-US" altLang="ja-JP" sz="1600" dirty="0" smtClean="0">
              <a:latin typeface="+mj-lt"/>
            </a:endParaRPr>
          </a:p>
          <a:p>
            <a:pPr algn="l"/>
            <a:r>
              <a:rPr lang="en-US" altLang="ja-JP" sz="1600" dirty="0" smtClean="0">
                <a:latin typeface="+mj-lt"/>
              </a:rPr>
              <a:t>But, it is a fact that certain people will have something to say.</a:t>
            </a:r>
            <a:endParaRPr lang="ja-JP" altLang="en-US" sz="1600" dirty="0" smtClean="0">
              <a:latin typeface="+mj-lt"/>
            </a:endParaRPr>
          </a:p>
          <a:p>
            <a:pPr algn="l"/>
            <a:r>
              <a:rPr lang="en-US" altLang="ja-JP" sz="1600" dirty="0" smtClean="0">
                <a:latin typeface="+mj-lt"/>
              </a:rPr>
              <a:t>Mostly I have stopped saying, “I think this is better, let’s stop this...”</a:t>
            </a:r>
            <a:endParaRPr lang="ja-JP" altLang="en-US" sz="1600" dirty="0">
              <a:latin typeface="+mj-lt"/>
            </a:endParaRPr>
          </a:p>
          <a:p>
            <a:pPr algn="l"/>
            <a:endParaRPr lang="en-US" altLang="ja-JP" sz="1600" dirty="0" smtClean="0">
              <a:latin typeface="+mj-lt"/>
            </a:endParaRPr>
          </a:p>
          <a:p>
            <a:pPr algn="l"/>
            <a:r>
              <a:rPr lang="en-US" altLang="ja-JP" sz="1600" dirty="0" smtClean="0">
                <a:latin typeface="+mj-lt"/>
              </a:rPr>
              <a:t>To be able to convey properly, it’s important for someone to guarantee their own security (they won’t get into trouble). Once that happens, I think the team will be more united and effective than ever.</a:t>
            </a:r>
          </a:p>
          <a:p>
            <a:pPr algn="l"/>
            <a:endParaRPr lang="en-US" altLang="ja-JP" sz="1600" dirty="0" smtClean="0">
              <a:latin typeface="+mj-lt"/>
            </a:endParaRPr>
          </a:p>
          <a:p>
            <a:pPr algn="l"/>
            <a:r>
              <a:rPr lang="en-US" altLang="ja-JP" sz="1600" dirty="0" smtClean="0">
                <a:latin typeface="+mj-lt"/>
              </a:rPr>
              <a:t>Have a great chat life!</a:t>
            </a:r>
            <a:endParaRPr lang="ja-JP" altLang="en-US" sz="16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1324319"/>
            <a:ext cx="9446924" cy="595920"/>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An “Emotional” Talk</a:t>
            </a:r>
            <a:endParaRPr lang="en-US" altLang="ja-JP" sz="3200" b="1" kern="0" dirty="0">
              <a:solidFill>
                <a:schemeClr val="bg1"/>
              </a:solidFill>
              <a:latin typeface="Fujitsu Sans" panose="020B0404060202020204" pitchFamily="34" charset="0"/>
              <a:ea typeface="Meiryo UI" panose="020B0604030504040204" pitchFamily="50" charset="-128"/>
            </a:endParaRPr>
          </a:p>
        </p:txBody>
      </p:sp>
      <p:sp>
        <p:nvSpPr>
          <p:cNvPr id="15" name="スライド番号プレースホルダー 14"/>
          <p:cNvSpPr>
            <a:spLocks noGrp="1"/>
          </p:cNvSpPr>
          <p:nvPr>
            <p:ph type="sldNum" sz="quarter" idx="10"/>
          </p:nvPr>
        </p:nvSpPr>
        <p:spPr/>
        <p:txBody>
          <a:bodyPr/>
          <a:lstStyle/>
          <a:p>
            <a:r>
              <a:rPr lang="en-US" altLang="ja-JP" smtClean="0"/>
              <a:t>PAGE    </a:t>
            </a:r>
            <a:fld id="{08DF107D-060D-43D3-997D-8A34C269D30F}" type="slidenum">
              <a:rPr lang="en-US" altLang="ja-JP" smtClean="0"/>
              <a:pPr/>
              <a:t>43</a:t>
            </a:fld>
            <a:endParaRPr lang="en-US" altLang="ja-JP" dirty="0"/>
          </a:p>
        </p:txBody>
      </p:sp>
    </p:spTree>
    <p:extLst>
      <p:ext uri="{BB962C8B-B14F-4D97-AF65-F5344CB8AC3E}">
        <p14:creationId xmlns:p14="http://schemas.microsoft.com/office/powerpoint/2010/main" val="42263023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421254"/>
            <a:ext cx="4600575" cy="1536699"/>
          </a:xfrm>
        </p:spPr>
        <p:txBody>
          <a:bodyPr/>
          <a:lstStyle/>
          <a:p>
            <a:r>
              <a:rPr lang="en-US" altLang="ja-JP" sz="3200" b="1" dirty="0" smtClean="0"/>
              <a:t>Mattermost</a:t>
            </a:r>
            <a:r>
              <a:rPr lang="en-US" altLang="ja-JP" sz="3200" b="1" dirty="0"/>
              <a:t>: </a:t>
            </a:r>
            <a:r>
              <a:rPr lang="en-US" altLang="ja-JP" sz="3200" b="1" dirty="0" smtClean="0"/>
              <a:t>Overview/Basic </a:t>
            </a:r>
            <a:r>
              <a:rPr lang="en-US" altLang="ja-JP" sz="3200" b="1" dirty="0"/>
              <a:t>Functions</a:t>
            </a:r>
            <a:endParaRPr lang="ja-JP" altLang="en-US" sz="3200" b="1"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246769"/>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Merits (by story-based)</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618288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Markdown Supported</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角丸四角形 13"/>
          <p:cNvSpPr/>
          <p:nvPr/>
        </p:nvSpPr>
        <p:spPr bwMode="gray">
          <a:xfrm>
            <a:off x="170935" y="1105703"/>
            <a:ext cx="9295364" cy="832168"/>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mj-lt"/>
              </a:rPr>
              <a:t>Notation via Markdown is supported, enabling quick and beautiful </a:t>
            </a:r>
          </a:p>
          <a:p>
            <a:pPr algn="l"/>
            <a:r>
              <a:rPr lang="en-US" altLang="ja-JP" sz="2400" dirty="0" smtClean="0">
                <a:latin typeface="+mj-lt"/>
              </a:rPr>
              <a:t>sentences to be written.</a:t>
            </a:r>
            <a:endParaRPr lang="ja-JP" altLang="en-US" sz="2400" dirty="0">
              <a:latin typeface="+mj-lt"/>
            </a:endParaRPr>
          </a:p>
        </p:txBody>
      </p:sp>
      <p:sp>
        <p:nvSpPr>
          <p:cNvPr id="4" name="正方形/長方形 3"/>
          <p:cNvSpPr/>
          <p:nvPr/>
        </p:nvSpPr>
        <p:spPr>
          <a:xfrm>
            <a:off x="183916" y="5909548"/>
            <a:ext cx="9446924" cy="523220"/>
          </a:xfrm>
          <a:prstGeom prst="rect">
            <a:avLst/>
          </a:prstGeom>
        </p:spPr>
        <p:txBody>
          <a:bodyPr wrap="square">
            <a:spAutoFit/>
          </a:bodyPr>
          <a:lstStyle/>
          <a:p>
            <a:pPr algn="l"/>
            <a:r>
              <a:rPr lang="en-US" altLang="ja-JP" dirty="0" smtClean="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://docs.mattermost.com/help/messaging/formatting-text.html</a:t>
            </a:r>
            <a:endParaRPr lang="ja-JP" altLang="en-US" dirty="0">
              <a:latin typeface="+mj-lt"/>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16" y="2746873"/>
            <a:ext cx="9446924" cy="2372031"/>
          </a:xfrm>
          <a:prstGeom prst="rect">
            <a:avLst/>
          </a:prstGeom>
          <a:ln>
            <a:solidFill>
              <a:schemeClr val="tx1"/>
            </a:solidFill>
          </a:ln>
        </p:spPr>
      </p:pic>
      <p:sp>
        <p:nvSpPr>
          <p:cNvPr id="10" name="正方形/長方形 9">
            <a:extLst>
              <a:ext uri="{FF2B5EF4-FFF2-40B4-BE49-F238E27FC236}">
                <a16:creationId xmlns="" xmlns:a16="http://schemas.microsoft.com/office/drawing/2014/main" id="{150844AD-4FE2-4A52-A4A3-AA78CAEC4A85}"/>
              </a:ext>
            </a:extLst>
          </p:cNvPr>
          <p:cNvSpPr/>
          <p:nvPr/>
        </p:nvSpPr>
        <p:spPr bwMode="gray">
          <a:xfrm>
            <a:off x="170935" y="2111662"/>
            <a:ext cx="9446924" cy="47977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For example, below table form can be created:</a:t>
            </a:r>
            <a:endParaRPr lang="ja-JP" altLang="en-US" sz="1800" dirty="0">
              <a:latin typeface="+mj-lt"/>
            </a:endParaRPr>
          </a:p>
        </p:txBody>
      </p:sp>
      <p:sp>
        <p:nvSpPr>
          <p:cNvPr id="19" name="スライド番号プレースホルダー 18"/>
          <p:cNvSpPr>
            <a:spLocks noGrp="1"/>
          </p:cNvSpPr>
          <p:nvPr>
            <p:ph type="sldNum" sz="quarter" idx="10"/>
          </p:nvPr>
        </p:nvSpPr>
        <p:spPr/>
        <p:txBody>
          <a:bodyPr/>
          <a:lstStyle/>
          <a:p>
            <a:r>
              <a:rPr lang="en-US" altLang="ja-JP" smtClean="0"/>
              <a:t>PAGE    </a:t>
            </a:r>
            <a:fld id="{08DF107D-060D-43D3-997D-8A34C269D30F}" type="slidenum">
              <a:rPr lang="en-US" altLang="ja-JP" smtClean="0"/>
              <a:pPr/>
              <a:t>45</a:t>
            </a:fld>
            <a:endParaRPr lang="en-US" altLang="ja-JP" dirty="0"/>
          </a:p>
        </p:txBody>
      </p:sp>
    </p:spTree>
    <p:extLst>
      <p:ext uri="{BB962C8B-B14F-4D97-AF65-F5344CB8AC3E}">
        <p14:creationId xmlns:p14="http://schemas.microsoft.com/office/powerpoint/2010/main" val="31875662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 Markdown</a:t>
            </a:r>
            <a:r>
              <a:rPr kumimoji="1" lang="ja-JP" altLang="en-US" dirty="0" smtClean="0"/>
              <a:t> </a:t>
            </a:r>
            <a:r>
              <a:rPr kumimoji="1" lang="en-US" altLang="ja-JP" dirty="0" smtClean="0"/>
              <a:t>Notation</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p:cNvSpPr/>
          <p:nvPr/>
        </p:nvSpPr>
        <p:spPr>
          <a:xfrm>
            <a:off x="183916" y="5909548"/>
            <a:ext cx="9446924"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://docs.mattermost.com/help/messaging/formatting-text.html</a:t>
            </a:r>
            <a:endParaRPr lang="ja-JP" altLang="en-US" dirty="0">
              <a:latin typeface="+mj-lt"/>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678" y="984170"/>
            <a:ext cx="8702040" cy="4894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スライド番号プレースホルダー 14"/>
          <p:cNvSpPr>
            <a:spLocks noGrp="1"/>
          </p:cNvSpPr>
          <p:nvPr>
            <p:ph type="sldNum" sz="quarter" idx="10"/>
          </p:nvPr>
        </p:nvSpPr>
        <p:spPr/>
        <p:txBody>
          <a:bodyPr/>
          <a:lstStyle/>
          <a:p>
            <a:r>
              <a:rPr lang="en-US" altLang="ja-JP" smtClean="0"/>
              <a:t>PAGE    </a:t>
            </a:r>
            <a:fld id="{08DF107D-060D-43D3-997D-8A34C269D30F}" type="slidenum">
              <a:rPr lang="en-US" altLang="ja-JP" smtClean="0"/>
              <a:pPr/>
              <a:t>46</a:t>
            </a:fld>
            <a:endParaRPr lang="en-US" altLang="ja-JP" dirty="0"/>
          </a:p>
        </p:txBody>
      </p:sp>
    </p:spTree>
    <p:extLst>
      <p:ext uri="{BB962C8B-B14F-4D97-AF65-F5344CB8AC3E}">
        <p14:creationId xmlns:p14="http://schemas.microsoft.com/office/powerpoint/2010/main" val="203914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0240" y="1791246"/>
            <a:ext cx="7680120" cy="4320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ja-JP" dirty="0" smtClean="0"/>
              <a:t>Team &amp; </a:t>
            </a:r>
            <a:r>
              <a:rPr lang="en-US" altLang="ja-JP" dirty="0" smtClean="0"/>
              <a:t>Channel</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p:cNvSpPr/>
          <p:nvPr/>
        </p:nvSpPr>
        <p:spPr>
          <a:xfrm>
            <a:off x="183916" y="5909548"/>
            <a:ext cx="9446924" cy="738664"/>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://docs.mattermost.com/help/getting-started/creating-teams.html</a:t>
            </a:r>
          </a:p>
          <a:p>
            <a:pPr algn="l"/>
            <a:r>
              <a:rPr lang="en-US" altLang="ja-JP" dirty="0" smtClean="0">
                <a:latin typeface="+mj-lt"/>
              </a:rPr>
              <a:t>https</a:t>
            </a:r>
            <a:r>
              <a:rPr lang="en-US" altLang="ja-JP" dirty="0">
                <a:latin typeface="+mj-lt"/>
              </a:rPr>
              <a:t>://docs.mattermost.com/help/getting-started/organizing.html</a:t>
            </a:r>
            <a:endParaRPr lang="ja-JP" altLang="en-US" dirty="0">
              <a:latin typeface="+mj-lt"/>
            </a:endParaRPr>
          </a:p>
        </p:txBody>
      </p:sp>
      <p:sp>
        <p:nvSpPr>
          <p:cNvPr id="3" name="角丸四角形 2"/>
          <p:cNvSpPr/>
          <p:nvPr/>
        </p:nvSpPr>
        <p:spPr bwMode="gray">
          <a:xfrm>
            <a:off x="1823176" y="2286000"/>
            <a:ext cx="502920" cy="716280"/>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5" name="四角形吹き出し 4"/>
          <p:cNvSpPr/>
          <p:nvPr/>
        </p:nvSpPr>
        <p:spPr bwMode="gray">
          <a:xfrm>
            <a:off x="183916" y="2021691"/>
            <a:ext cx="1370564" cy="716280"/>
          </a:xfrm>
          <a:prstGeom prst="wedgeRectCallout">
            <a:avLst>
              <a:gd name="adj1" fmla="val 67011"/>
              <a:gd name="adj2" fmla="val 1994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Teams</a:t>
            </a:r>
            <a:endParaRPr kumimoji="1" lang="ja-JP" altLang="en-US" sz="2400" dirty="0" smtClean="0">
              <a:latin typeface="Fujitsu Sans" panose="020B0404060202020204" pitchFamily="34" charset="0"/>
              <a:ea typeface="Meiryo UI" panose="020B0604030504040204" pitchFamily="50" charset="-128"/>
            </a:endParaRPr>
          </a:p>
        </p:txBody>
      </p:sp>
      <p:sp>
        <p:nvSpPr>
          <p:cNvPr id="11" name="四角形吹き出し 10"/>
          <p:cNvSpPr/>
          <p:nvPr/>
        </p:nvSpPr>
        <p:spPr bwMode="gray">
          <a:xfrm>
            <a:off x="183916" y="3124200"/>
            <a:ext cx="1639260" cy="716280"/>
          </a:xfrm>
          <a:prstGeom prst="wedgeRectCallout">
            <a:avLst>
              <a:gd name="adj1" fmla="val 83836"/>
              <a:gd name="adj2" fmla="val 22074"/>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Channels</a:t>
            </a:r>
            <a:endParaRPr kumimoji="1" lang="ja-JP" altLang="en-US" sz="2400" dirty="0" smtClean="0">
              <a:latin typeface="Fujitsu Sans" panose="020B0404060202020204" pitchFamily="34" charset="0"/>
              <a:ea typeface="Meiryo UI" panose="020B0604030504040204" pitchFamily="50" charset="-128"/>
            </a:endParaRPr>
          </a:p>
        </p:txBody>
      </p:sp>
      <p:sp>
        <p:nvSpPr>
          <p:cNvPr id="12" name="角丸四角形 11"/>
          <p:cNvSpPr/>
          <p:nvPr/>
        </p:nvSpPr>
        <p:spPr bwMode="gray">
          <a:xfrm>
            <a:off x="2387056" y="2811780"/>
            <a:ext cx="965744" cy="1988820"/>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4" name="角丸四角形 13"/>
          <p:cNvSpPr/>
          <p:nvPr/>
        </p:nvSpPr>
        <p:spPr bwMode="gray">
          <a:xfrm>
            <a:off x="170935" y="983783"/>
            <a:ext cx="9295364" cy="716023"/>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As an overview, there are ‘Teams’ and ‘Channels’.</a:t>
            </a:r>
            <a:endParaRPr lang="ja-JP" altLang="en-US" sz="2400" dirty="0">
              <a:latin typeface="Fujitsu Sans" panose="020B0404060202020204" pitchFamily="34" charset="0"/>
              <a:ea typeface="Meiryo UI" panose="020B0604030504040204" pitchFamily="50" charset="-128"/>
            </a:endParaRPr>
          </a:p>
          <a:p>
            <a:pPr lvl="0" algn="l"/>
            <a:r>
              <a:rPr lang="en-US" altLang="ja-JP" sz="2400" dirty="0" smtClean="0">
                <a:latin typeface="Fujitsu Sans" panose="020B0404060202020204" pitchFamily="34" charset="0"/>
                <a:ea typeface="Meiryo UI" panose="020B0604030504040204" pitchFamily="50" charset="-128"/>
              </a:rPr>
              <a:t>A ‘Team’ is comprised of multiple ‘Channels”.</a:t>
            </a:r>
            <a:endParaRPr lang="ja-JP" altLang="en-US" sz="2400" dirty="0">
              <a:latin typeface="Fujitsu Sans" panose="020B0404060202020204" pitchFamily="34" charset="0"/>
              <a:ea typeface="Meiryo UI" panose="020B0604030504040204" pitchFamily="50" charset="-128"/>
            </a:endParaRPr>
          </a:p>
        </p:txBody>
      </p:sp>
      <p:sp>
        <p:nvSpPr>
          <p:cNvPr id="21" name="スライド番号プレースホルダー 20"/>
          <p:cNvSpPr>
            <a:spLocks noGrp="1"/>
          </p:cNvSpPr>
          <p:nvPr>
            <p:ph type="sldNum" sz="quarter" idx="10"/>
          </p:nvPr>
        </p:nvSpPr>
        <p:spPr/>
        <p:txBody>
          <a:bodyPr/>
          <a:lstStyle/>
          <a:p>
            <a:r>
              <a:rPr lang="en-US" altLang="ja-JP" smtClean="0"/>
              <a:t>PAGE    </a:t>
            </a:r>
            <a:fld id="{08DF107D-060D-43D3-997D-8A34C269D30F}" type="slidenum">
              <a:rPr lang="en-US" altLang="ja-JP" smtClean="0"/>
              <a:pPr/>
              <a:t>47</a:t>
            </a:fld>
            <a:endParaRPr lang="en-US" altLang="ja-JP" dirty="0"/>
          </a:p>
        </p:txBody>
      </p:sp>
    </p:spTree>
    <p:extLst>
      <p:ext uri="{BB962C8B-B14F-4D97-AF65-F5344CB8AC3E}">
        <p14:creationId xmlns:p14="http://schemas.microsoft.com/office/powerpoint/2010/main" val="38697961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1846"/>
          <p:cNvSpPr>
            <a:spLocks noEditPoints="1"/>
          </p:cNvSpPr>
          <p:nvPr/>
        </p:nvSpPr>
        <p:spPr bwMode="auto">
          <a:xfrm>
            <a:off x="5202889" y="5805210"/>
            <a:ext cx="511175" cy="411692"/>
          </a:xfrm>
          <a:custGeom>
            <a:avLst/>
            <a:gdLst>
              <a:gd name="T0" fmla="*/ 144 w 160"/>
              <a:gd name="T1" fmla="*/ 0 h 128"/>
              <a:gd name="T2" fmla="*/ 16 w 160"/>
              <a:gd name="T3" fmla="*/ 0 h 128"/>
              <a:gd name="T4" fmla="*/ 0 w 160"/>
              <a:gd name="T5" fmla="*/ 16 h 128"/>
              <a:gd name="T6" fmla="*/ 0 w 160"/>
              <a:gd name="T7" fmla="*/ 112 h 128"/>
              <a:gd name="T8" fmla="*/ 16 w 160"/>
              <a:gd name="T9" fmla="*/ 128 h 128"/>
              <a:gd name="T10" fmla="*/ 144 w 160"/>
              <a:gd name="T11" fmla="*/ 128 h 128"/>
              <a:gd name="T12" fmla="*/ 160 w 160"/>
              <a:gd name="T13" fmla="*/ 112 h 128"/>
              <a:gd name="T14" fmla="*/ 160 w 160"/>
              <a:gd name="T15" fmla="*/ 16 h 128"/>
              <a:gd name="T16" fmla="*/ 144 w 160"/>
              <a:gd name="T17" fmla="*/ 0 h 128"/>
              <a:gd name="T18" fmla="*/ 144 w 160"/>
              <a:gd name="T19" fmla="*/ 32 h 128"/>
              <a:gd name="T20" fmla="*/ 80 w 160"/>
              <a:gd name="T21" fmla="*/ 72 h 128"/>
              <a:gd name="T22" fmla="*/ 16 w 160"/>
              <a:gd name="T23" fmla="*/ 32 h 128"/>
              <a:gd name="T24" fmla="*/ 16 w 160"/>
              <a:gd name="T25" fmla="*/ 16 h 128"/>
              <a:gd name="T26" fmla="*/ 80 w 160"/>
              <a:gd name="T27" fmla="*/ 56 h 128"/>
              <a:gd name="T28" fmla="*/ 144 w 160"/>
              <a:gd name="T29" fmla="*/ 16 h 128"/>
              <a:gd name="T30" fmla="*/ 144 w 160"/>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28">
                <a:moveTo>
                  <a:pt x="144" y="0"/>
                </a:moveTo>
                <a:cubicBezTo>
                  <a:pt x="16" y="0"/>
                  <a:pt x="16" y="0"/>
                  <a:pt x="16" y="0"/>
                </a:cubicBezTo>
                <a:cubicBezTo>
                  <a:pt x="7" y="0"/>
                  <a:pt x="0" y="7"/>
                  <a:pt x="0" y="16"/>
                </a:cubicBezTo>
                <a:cubicBezTo>
                  <a:pt x="0" y="112"/>
                  <a:pt x="0" y="112"/>
                  <a:pt x="0" y="112"/>
                </a:cubicBezTo>
                <a:cubicBezTo>
                  <a:pt x="0" y="121"/>
                  <a:pt x="7" y="128"/>
                  <a:pt x="16" y="128"/>
                </a:cubicBezTo>
                <a:cubicBezTo>
                  <a:pt x="144" y="128"/>
                  <a:pt x="144" y="128"/>
                  <a:pt x="144" y="128"/>
                </a:cubicBezTo>
                <a:cubicBezTo>
                  <a:pt x="153" y="128"/>
                  <a:pt x="160" y="121"/>
                  <a:pt x="160" y="112"/>
                </a:cubicBezTo>
                <a:cubicBezTo>
                  <a:pt x="160" y="16"/>
                  <a:pt x="160" y="16"/>
                  <a:pt x="160" y="16"/>
                </a:cubicBezTo>
                <a:cubicBezTo>
                  <a:pt x="160" y="7"/>
                  <a:pt x="153" y="0"/>
                  <a:pt x="144" y="0"/>
                </a:cubicBezTo>
                <a:close/>
                <a:moveTo>
                  <a:pt x="144" y="32"/>
                </a:moveTo>
                <a:cubicBezTo>
                  <a:pt x="80" y="72"/>
                  <a:pt x="80" y="72"/>
                  <a:pt x="80" y="72"/>
                </a:cubicBezTo>
                <a:cubicBezTo>
                  <a:pt x="16" y="32"/>
                  <a:pt x="16" y="32"/>
                  <a:pt x="16" y="32"/>
                </a:cubicBezTo>
                <a:cubicBezTo>
                  <a:pt x="16" y="16"/>
                  <a:pt x="16" y="16"/>
                  <a:pt x="16" y="16"/>
                </a:cubicBezTo>
                <a:cubicBezTo>
                  <a:pt x="80" y="56"/>
                  <a:pt x="80" y="56"/>
                  <a:pt x="80" y="56"/>
                </a:cubicBezTo>
                <a:cubicBezTo>
                  <a:pt x="144" y="16"/>
                  <a:pt x="144" y="16"/>
                  <a:pt x="144" y="16"/>
                </a:cubicBezTo>
                <a:lnTo>
                  <a:pt x="144" y="3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8616" y="2703356"/>
            <a:ext cx="5035313" cy="2860726"/>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273" y="2954043"/>
            <a:ext cx="3353091" cy="2583404"/>
          </a:xfrm>
          <a:prstGeom prst="rect">
            <a:avLst/>
          </a:prstGeom>
        </p:spPr>
      </p:pic>
      <p:sp>
        <p:nvSpPr>
          <p:cNvPr id="21" name="角丸四角形 20"/>
          <p:cNvSpPr/>
          <p:nvPr/>
        </p:nvSpPr>
        <p:spPr bwMode="gray">
          <a:xfrm>
            <a:off x="3276733" y="4359624"/>
            <a:ext cx="549495" cy="411303"/>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3" name="図 2"/>
          <p:cNvPicPr>
            <a:picLocks noChangeAspect="1"/>
          </p:cNvPicPr>
          <p:nvPr/>
        </p:nvPicPr>
        <p:blipFill rotWithShape="1">
          <a:blip r:embed="rId5">
            <a:extLst>
              <a:ext uri="{28A0092B-C50C-407E-A947-70E740481C1C}">
                <a14:useLocalDpi xmlns:a14="http://schemas.microsoft.com/office/drawing/2010/main" val="0"/>
              </a:ext>
            </a:extLst>
          </a:blip>
          <a:srcRect r="54454"/>
          <a:stretch/>
        </p:blipFill>
        <p:spPr>
          <a:xfrm>
            <a:off x="306865" y="2005701"/>
            <a:ext cx="4511752" cy="980387"/>
          </a:xfrm>
          <a:prstGeom prst="rect">
            <a:avLst/>
          </a:prstGeom>
        </p:spPr>
      </p:pic>
      <p:sp>
        <p:nvSpPr>
          <p:cNvPr id="2" name="タイトル 1"/>
          <p:cNvSpPr>
            <a:spLocks noGrp="1"/>
          </p:cNvSpPr>
          <p:nvPr>
            <p:ph type="title"/>
          </p:nvPr>
        </p:nvSpPr>
        <p:spPr/>
        <p:txBody>
          <a:bodyPr/>
          <a:lstStyle/>
          <a:p>
            <a:r>
              <a:rPr lang="en-US" altLang="ja-JP" dirty="0" smtClean="0"/>
              <a:t>Mention: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角丸四角形 13"/>
          <p:cNvSpPr/>
          <p:nvPr/>
        </p:nvSpPr>
        <p:spPr bwMode="gray">
          <a:xfrm>
            <a:off x="170935" y="1059983"/>
            <a:ext cx="9295364" cy="723097"/>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1800" dirty="0" smtClean="0">
                <a:latin typeface="Fujitsu Sans" panose="020B0404060202020204" pitchFamily="34" charset="0"/>
                <a:ea typeface="Meiryo UI" panose="020B0604030504040204" pitchFamily="50" charset="-128"/>
              </a:rPr>
              <a:t>When writing messages, let’s practice to write “@&lt;insert someone&gt;” wherever we write.</a:t>
            </a:r>
            <a:endParaRPr lang="ja-JP" altLang="en-US" sz="1800" dirty="0">
              <a:latin typeface="Fujitsu Sans" panose="020B0404060202020204" pitchFamily="34" charset="0"/>
              <a:ea typeface="Meiryo UI" panose="020B0604030504040204" pitchFamily="50" charset="-128"/>
            </a:endParaRPr>
          </a:p>
        </p:txBody>
      </p:sp>
      <p:sp>
        <p:nvSpPr>
          <p:cNvPr id="4" name="正方形/長方形 3"/>
          <p:cNvSpPr/>
          <p:nvPr/>
        </p:nvSpPr>
        <p:spPr>
          <a:xfrm>
            <a:off x="183916" y="6254318"/>
            <a:ext cx="9446924"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://docs.mattermost.com/help/messaging/mentioning-teammates.html</a:t>
            </a:r>
          </a:p>
        </p:txBody>
      </p:sp>
      <p:sp>
        <p:nvSpPr>
          <p:cNvPr id="34" name="角丸四角形 33"/>
          <p:cNvSpPr/>
          <p:nvPr/>
        </p:nvSpPr>
        <p:spPr bwMode="gray">
          <a:xfrm>
            <a:off x="532008" y="2283245"/>
            <a:ext cx="549495" cy="411303"/>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5" name="四角形吹き出し 34"/>
          <p:cNvSpPr/>
          <p:nvPr/>
        </p:nvSpPr>
        <p:spPr bwMode="gray">
          <a:xfrm>
            <a:off x="3276733" y="3666907"/>
            <a:ext cx="1370564" cy="490294"/>
          </a:xfrm>
          <a:prstGeom prst="wedgeRectCallout">
            <a:avLst>
              <a:gd name="adj1" fmla="val -22346"/>
              <a:gd name="adj2" fmla="val 80826"/>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Notice!</a:t>
            </a:r>
            <a:endParaRPr kumimoji="1" lang="ja-JP" altLang="en-US" sz="2400" dirty="0" smtClean="0">
              <a:latin typeface="Fujitsu Sans" panose="020B0404060202020204" pitchFamily="34" charset="0"/>
              <a:ea typeface="Meiryo UI" panose="020B0604030504040204" pitchFamily="50" charset="-128"/>
            </a:endParaRPr>
          </a:p>
        </p:txBody>
      </p:sp>
      <p:sp>
        <p:nvSpPr>
          <p:cNvPr id="38" name="角丸四角形 37"/>
          <p:cNvSpPr/>
          <p:nvPr/>
        </p:nvSpPr>
        <p:spPr bwMode="gray">
          <a:xfrm>
            <a:off x="6100997" y="4901791"/>
            <a:ext cx="3752931" cy="455776"/>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6" name="カギ線コネクタ 5"/>
          <p:cNvCxnSpPr>
            <a:stCxn id="21" idx="3"/>
            <a:endCxn id="38" idx="1"/>
          </p:cNvCxnSpPr>
          <p:nvPr/>
        </p:nvCxnSpPr>
        <p:spPr bwMode="auto">
          <a:xfrm>
            <a:off x="3826228" y="4565276"/>
            <a:ext cx="2274769" cy="564403"/>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0" name="四角形吹き出し 39"/>
          <p:cNvSpPr/>
          <p:nvPr/>
        </p:nvSpPr>
        <p:spPr bwMode="gray">
          <a:xfrm>
            <a:off x="6100996" y="5726608"/>
            <a:ext cx="3636211" cy="490294"/>
          </a:xfrm>
          <a:prstGeom prst="wedgeRectCallout">
            <a:avLst>
              <a:gd name="adj1" fmla="val -59429"/>
              <a:gd name="adj2" fmla="val 17895"/>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Mail is addressed </a:t>
            </a:r>
            <a:r>
              <a:rPr lang="en-US" altLang="ja-JP" sz="2400" dirty="0">
                <a:latin typeface="Fujitsu Sans" panose="020B0404060202020204" pitchFamily="34" charset="0"/>
                <a:ea typeface="Meiryo UI" panose="020B0604030504040204" pitchFamily="50" charset="-128"/>
              </a:rPr>
              <a:t>to John</a:t>
            </a:r>
            <a:endParaRPr kumimoji="1" lang="ja-JP" altLang="en-US" sz="2400" dirty="0" smtClean="0">
              <a:latin typeface="Fujitsu Sans" panose="020B0404060202020204" pitchFamily="34" charset="0"/>
              <a:ea typeface="Meiryo UI" panose="020B0604030504040204" pitchFamily="50" charset="-128"/>
            </a:endParaRPr>
          </a:p>
        </p:txBody>
      </p:sp>
      <p:cxnSp>
        <p:nvCxnSpPr>
          <p:cNvPr id="31" name="カギ線コネクタ 30"/>
          <p:cNvCxnSpPr>
            <a:stCxn id="34" idx="2"/>
          </p:cNvCxnSpPr>
          <p:nvPr/>
        </p:nvCxnSpPr>
        <p:spPr bwMode="auto">
          <a:xfrm rot="16200000" flipH="1">
            <a:off x="1405878" y="2095426"/>
            <a:ext cx="3316508" cy="4514752"/>
          </a:xfrm>
          <a:prstGeom prst="bentConnector2">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9" name="カギ線コネクタ 38"/>
          <p:cNvCxnSpPr>
            <a:stCxn id="34" idx="2"/>
            <a:endCxn id="21" idx="1"/>
          </p:cNvCxnSpPr>
          <p:nvPr/>
        </p:nvCxnSpPr>
        <p:spPr bwMode="auto">
          <a:xfrm rot="16200000" flipH="1">
            <a:off x="1106380" y="2394923"/>
            <a:ext cx="1870728" cy="2469977"/>
          </a:xfrm>
          <a:prstGeom prst="bentConnector2">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7" name="スライド番号プレースホルダー 26"/>
          <p:cNvSpPr>
            <a:spLocks noGrp="1"/>
          </p:cNvSpPr>
          <p:nvPr>
            <p:ph type="sldNum" sz="quarter" idx="10"/>
          </p:nvPr>
        </p:nvSpPr>
        <p:spPr/>
        <p:txBody>
          <a:bodyPr/>
          <a:lstStyle/>
          <a:p>
            <a:r>
              <a:rPr lang="en-US" altLang="ja-JP" smtClean="0"/>
              <a:t>PAGE    </a:t>
            </a:r>
            <a:fld id="{08DF107D-060D-43D3-997D-8A34C269D30F}" type="slidenum">
              <a:rPr lang="en-US" altLang="ja-JP" smtClean="0"/>
              <a:pPr/>
              <a:t>48</a:t>
            </a:fld>
            <a:endParaRPr lang="en-US" altLang="ja-JP" dirty="0"/>
          </a:p>
        </p:txBody>
      </p:sp>
    </p:spTree>
    <p:extLst>
      <p:ext uri="{BB962C8B-B14F-4D97-AF65-F5344CB8AC3E}">
        <p14:creationId xmlns:p14="http://schemas.microsoft.com/office/powerpoint/2010/main" val="1580801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Introduction Part Agenda</a:t>
            </a:r>
            <a:endParaRPr kumimoji="1" lang="ja-JP" altLang="en-US" dirty="0"/>
          </a:p>
        </p:txBody>
      </p:sp>
      <p:sp>
        <p:nvSpPr>
          <p:cNvPr id="34" name="テキスト ボックス 33">
            <a:extLst>
              <a:ext uri="{FF2B5EF4-FFF2-40B4-BE49-F238E27FC236}">
                <a16:creationId xmlns="" xmlns:a16="http://schemas.microsoft.com/office/drawing/2014/main" id="{BB09656B-958A-4AFD-9F25-79213744E826}"/>
              </a:ext>
            </a:extLst>
          </p:cNvPr>
          <p:cNvSpPr txBox="1"/>
          <p:nvPr/>
        </p:nvSpPr>
        <p:spPr>
          <a:xfrm>
            <a:off x="348344" y="934434"/>
            <a:ext cx="9388864" cy="5262979"/>
          </a:xfrm>
          <a:prstGeom prst="rect">
            <a:avLst/>
          </a:prstGeom>
          <a:noFill/>
        </p:spPr>
        <p:txBody>
          <a:bodyPr wrap="square" rtlCol="0">
            <a:spAutoFit/>
          </a:bodyPr>
          <a:lstStyle/>
          <a:p>
            <a:pPr marL="342900" indent="-342900" algn="l">
              <a:buFont typeface="+mj-lt"/>
              <a:buAutoNum type="arabicPeriod"/>
            </a:pPr>
            <a:r>
              <a:rPr lang="en-US" altLang="ja-JP" sz="4800" dirty="0" smtClean="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4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800" dirty="0" smtClean="0">
                <a:latin typeface="Fujitsu Sans" panose="020B0404060202020204" pitchFamily="34" charset="0"/>
                <a:ea typeface="Meiryo UI" panose="020B0604030504040204" pitchFamily="50" charset="-128"/>
                <a:cs typeface="Meiryo UI" panose="020B0604030504040204" pitchFamily="50" charset="-128"/>
              </a:rPr>
              <a:t> Chat Tool: Merits (by story-based)</a:t>
            </a:r>
            <a:endParaRPr lang="ja-JP" altLang="en-US" sz="48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800" dirty="0" smtClean="0">
                <a:latin typeface="Fujitsu Sans" panose="020B0404060202020204" pitchFamily="34" charset="0"/>
                <a:ea typeface="Meiryo UI" panose="020B0604030504040204" pitchFamily="50" charset="-128"/>
                <a:cs typeface="Meiryo UI" panose="020B0604030504040204" pitchFamily="50" charset="-128"/>
              </a:rPr>
              <a:t> Chat Operation: Challenges &amp;                    Counterplans</a:t>
            </a:r>
            <a:endParaRPr lang="ja-JP" altLang="en-US" sz="48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800" dirty="0" smtClean="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4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800" dirty="0" smtClean="0">
                <a:latin typeface="Fujitsu Sans" panose="020B0404060202020204" pitchFamily="34" charset="0"/>
                <a:ea typeface="Meiryo UI" panose="020B0604030504040204" pitchFamily="50" charset="-128"/>
                <a:cs typeface="Meiryo UI" panose="020B0604030504040204" pitchFamily="50" charset="-128"/>
              </a:rPr>
              <a:t> Appendix: Chat Start-up</a:t>
            </a:r>
            <a:endParaRPr kumimoji="1" lang="ja-JP" altLang="en-US" sz="4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4</a:t>
            </a:fld>
            <a:endParaRPr lang="en-US" altLang="ja-JP" dirty="0"/>
          </a:p>
        </p:txBody>
      </p:sp>
    </p:spTree>
    <p:extLst>
      <p:ext uri="{BB962C8B-B14F-4D97-AF65-F5344CB8AC3E}">
        <p14:creationId xmlns:p14="http://schemas.microsoft.com/office/powerpoint/2010/main" val="41057358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Flag: Important</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角丸四角形 13"/>
          <p:cNvSpPr/>
          <p:nvPr/>
        </p:nvSpPr>
        <p:spPr bwMode="gray">
          <a:xfrm>
            <a:off x="170935" y="1059983"/>
            <a:ext cx="9295364" cy="723097"/>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1600" dirty="0" smtClean="0">
                <a:latin typeface="Fujitsu Sans" panose="020B0404060202020204" pitchFamily="34" charset="0"/>
                <a:ea typeface="Meiryo UI" panose="020B0604030504040204" pitchFamily="50" charset="-128"/>
              </a:rPr>
              <a:t>“Flag” is a function to reduce overlooked items.</a:t>
            </a:r>
          </a:p>
          <a:p>
            <a:pPr lvl="0" algn="l"/>
            <a:r>
              <a:rPr lang="en-US" altLang="ja-JP" sz="1600" dirty="0" smtClean="0">
                <a:latin typeface="Fujitsu Sans" panose="020B0404060202020204" pitchFamily="34" charset="0"/>
                <a:ea typeface="Meiryo UI" panose="020B0604030504040204" pitchFamily="50" charset="-128"/>
              </a:rPr>
              <a:t>If you have a message that you think “this is something I should not forget”, it can be handled as follows.</a:t>
            </a:r>
            <a:endParaRPr lang="ja-JP" altLang="en-US" sz="1600" dirty="0">
              <a:latin typeface="Fujitsu Sans" panose="020B0404060202020204" pitchFamily="34" charset="0"/>
              <a:ea typeface="Meiryo UI" panose="020B0604030504040204" pitchFamily="50" charset="-128"/>
            </a:endParaRPr>
          </a:p>
        </p:txBody>
      </p:sp>
      <p:sp>
        <p:nvSpPr>
          <p:cNvPr id="4" name="正方形/長方形 3"/>
          <p:cNvSpPr/>
          <p:nvPr/>
        </p:nvSpPr>
        <p:spPr>
          <a:xfrm>
            <a:off x="183916" y="5909548"/>
            <a:ext cx="9446924"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://docs.mattermost.com/help/messaging/flagging-messages.html</a:t>
            </a:r>
          </a:p>
        </p:txBody>
      </p:sp>
      <p:pic>
        <p:nvPicPr>
          <p:cNvPr id="307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3982" r="26183" b="38395"/>
          <a:stretch/>
        </p:blipFill>
        <p:spPr bwMode="auto">
          <a:xfrm>
            <a:off x="243840" y="2194560"/>
            <a:ext cx="5654040" cy="1279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角丸四角形 33"/>
          <p:cNvSpPr/>
          <p:nvPr/>
        </p:nvSpPr>
        <p:spPr bwMode="gray">
          <a:xfrm>
            <a:off x="2853178" y="2651760"/>
            <a:ext cx="549495" cy="451971"/>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5" name="四角形吹き出し 34"/>
          <p:cNvSpPr/>
          <p:nvPr/>
        </p:nvSpPr>
        <p:spPr bwMode="gray">
          <a:xfrm>
            <a:off x="4042892" y="2505673"/>
            <a:ext cx="1370564" cy="490294"/>
          </a:xfrm>
          <a:prstGeom prst="wedgeRectCallout">
            <a:avLst>
              <a:gd name="adj1" fmla="val -113125"/>
              <a:gd name="adj2" fmla="val 13564"/>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Click!</a:t>
            </a:r>
            <a:endParaRPr kumimoji="1" lang="ja-JP" altLang="en-US" sz="2400" dirty="0" smtClean="0">
              <a:latin typeface="Fujitsu Sans" panose="020B0404060202020204" pitchFamily="34" charset="0"/>
              <a:ea typeface="Meiryo UI" panose="020B0604030504040204" pitchFamily="50" charset="-128"/>
            </a:endParaRPr>
          </a:p>
        </p:txBody>
      </p:sp>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4337847"/>
            <a:ext cx="57721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角丸四角形 37"/>
          <p:cNvSpPr/>
          <p:nvPr/>
        </p:nvSpPr>
        <p:spPr bwMode="gray">
          <a:xfrm>
            <a:off x="2849585" y="4337847"/>
            <a:ext cx="427148" cy="266560"/>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6" name="カギ線コネクタ 5"/>
          <p:cNvCxnSpPr>
            <a:stCxn id="35" idx="2"/>
            <a:endCxn id="38" idx="0"/>
          </p:cNvCxnSpPr>
          <p:nvPr/>
        </p:nvCxnSpPr>
        <p:spPr bwMode="auto">
          <a:xfrm rot="5400000">
            <a:off x="3224727" y="2834400"/>
            <a:ext cx="1341880" cy="1665015"/>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0" name="四角形吹き出し 39"/>
          <p:cNvSpPr/>
          <p:nvPr/>
        </p:nvSpPr>
        <p:spPr bwMode="gray">
          <a:xfrm>
            <a:off x="3895667" y="3790515"/>
            <a:ext cx="1370564" cy="490294"/>
          </a:xfrm>
          <a:prstGeom prst="wedgeRectCallout">
            <a:avLst>
              <a:gd name="adj1" fmla="val -104229"/>
              <a:gd name="adj2" fmla="val 9127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a:latin typeface="Fujitsu Sans" panose="020B0404060202020204" pitchFamily="34" charset="0"/>
                <a:ea typeface="Meiryo UI" panose="020B0604030504040204" pitchFamily="50" charset="-128"/>
              </a:rPr>
              <a:t>flagged!</a:t>
            </a:r>
            <a:endParaRPr kumimoji="1" lang="ja-JP" altLang="en-US" sz="2400" dirty="0" smtClean="0">
              <a:latin typeface="Fujitsu Sans" panose="020B0404060202020204" pitchFamily="34" charset="0"/>
              <a:ea typeface="Meiryo UI" panose="020B0604030504040204" pitchFamily="50" charset="-128"/>
            </a:endParaRPr>
          </a:p>
        </p:txBody>
      </p:sp>
      <p:cxnSp>
        <p:nvCxnSpPr>
          <p:cNvPr id="33" name="直線コネクタ 32"/>
          <p:cNvCxnSpPr/>
          <p:nvPr/>
        </p:nvCxnSpPr>
        <p:spPr bwMode="auto">
          <a:xfrm>
            <a:off x="6248400" y="2468404"/>
            <a:ext cx="0" cy="3261836"/>
          </a:xfrm>
          <a:prstGeom prst="line">
            <a:avLst/>
          </a:prstGeom>
          <a:gradFill rotWithShape="0">
            <a:gsLst>
              <a:gs pos="0">
                <a:srgbClr val="FFFFFF"/>
              </a:gs>
              <a:gs pos="100000">
                <a:srgbClr val="CACAC7"/>
              </a:gs>
            </a:gsLst>
            <a:lin ang="5400000" scaled="1"/>
          </a:gradFill>
          <a:ln w="57150" cap="flat" cmpd="sng" algn="ctr">
            <a:solidFill>
              <a:srgbClr val="57564F"/>
            </a:solidFill>
            <a:prstDash val="lgDash"/>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30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8333" y="3137867"/>
            <a:ext cx="2767965" cy="308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四角形吹き出し 46"/>
          <p:cNvSpPr/>
          <p:nvPr/>
        </p:nvSpPr>
        <p:spPr bwMode="gray">
          <a:xfrm>
            <a:off x="6698333" y="2144918"/>
            <a:ext cx="2932507" cy="841170"/>
          </a:xfrm>
          <a:prstGeom prst="wedgeRectCallout">
            <a:avLst>
              <a:gd name="adj1" fmla="val 36013"/>
              <a:gd name="adj2" fmla="val 79706"/>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800" dirty="0" smtClean="0">
                <a:latin typeface="Fujitsu Sans" panose="020B0404060202020204" pitchFamily="34" charset="0"/>
                <a:ea typeface="Meiryo UI" panose="020B0604030504040204" pitchFamily="50" charset="-128"/>
              </a:rPr>
              <a:t>Later on, all flagged </a:t>
            </a:r>
          </a:p>
          <a:p>
            <a:pPr algn="l"/>
            <a:r>
              <a:rPr lang="en-US" altLang="ja-JP" sz="1800" dirty="0" smtClean="0">
                <a:latin typeface="Fujitsu Sans" panose="020B0404060202020204" pitchFamily="34" charset="0"/>
                <a:ea typeface="Meiryo UI" panose="020B0604030504040204" pitchFamily="50" charset="-128"/>
              </a:rPr>
              <a:t>messages will be displayed.</a:t>
            </a:r>
            <a:endParaRPr lang="ja-JP" altLang="en-US" sz="1800" dirty="0">
              <a:latin typeface="Fujitsu Sans" panose="020B0404060202020204" pitchFamily="34" charset="0"/>
              <a:ea typeface="Meiryo UI" panose="020B0604030504040204" pitchFamily="50" charset="-128"/>
            </a:endParaRPr>
          </a:p>
        </p:txBody>
      </p:sp>
      <p:sp>
        <p:nvSpPr>
          <p:cNvPr id="49" name="スライド番号プレースホルダー 48"/>
          <p:cNvSpPr>
            <a:spLocks noGrp="1"/>
          </p:cNvSpPr>
          <p:nvPr>
            <p:ph type="sldNum" sz="quarter" idx="10"/>
          </p:nvPr>
        </p:nvSpPr>
        <p:spPr/>
        <p:txBody>
          <a:bodyPr/>
          <a:lstStyle/>
          <a:p>
            <a:r>
              <a:rPr lang="en-US" altLang="ja-JP" dirty="0" smtClean="0"/>
              <a:t>PAGE    </a:t>
            </a:r>
            <a:fld id="{08DF107D-060D-43D3-997D-8A34C269D30F}" type="slidenum">
              <a:rPr lang="en-US" altLang="ja-JP" smtClean="0"/>
              <a:pPr/>
              <a:t>49</a:t>
            </a:fld>
            <a:endParaRPr lang="en-US" altLang="ja-JP" dirty="0"/>
          </a:p>
        </p:txBody>
      </p:sp>
    </p:spTree>
    <p:extLst>
      <p:ext uri="{BB962C8B-B14F-4D97-AF65-F5344CB8AC3E}">
        <p14:creationId xmlns:p14="http://schemas.microsoft.com/office/powerpoint/2010/main" val="40106402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Group Unread Channels: Important</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角丸四角形 13"/>
          <p:cNvSpPr/>
          <p:nvPr/>
        </p:nvSpPr>
        <p:spPr bwMode="gray">
          <a:xfrm>
            <a:off x="170935" y="1059983"/>
            <a:ext cx="9295364" cy="723097"/>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000" dirty="0" smtClean="0">
                <a:latin typeface="Fujitsu Sans" panose="020B0404060202020204" pitchFamily="34" charset="0"/>
                <a:ea typeface="Meiryo UI" panose="020B0604030504040204" pitchFamily="50" charset="-128"/>
              </a:rPr>
              <a:t>Problem occurs when you have many unread channels and you feel overwhelmed.</a:t>
            </a:r>
            <a:endParaRPr lang="ja-JP" altLang="en-US" sz="2000" dirty="0">
              <a:latin typeface="Fujitsu Sans" panose="020B0404060202020204" pitchFamily="34" charset="0"/>
              <a:ea typeface="Meiryo UI" panose="020B0604030504040204" pitchFamily="50" charset="-128"/>
            </a:endParaRPr>
          </a:p>
          <a:p>
            <a:pPr lvl="0" algn="l"/>
            <a:r>
              <a:rPr lang="en-US" altLang="ja-JP" sz="2000" dirty="0" smtClean="0">
                <a:latin typeface="Fujitsu Sans" panose="020B0404060202020204" pitchFamily="34" charset="0"/>
                <a:ea typeface="Meiryo UI" panose="020B0604030504040204" pitchFamily="50" charset="-128"/>
              </a:rPr>
              <a:t>To resolve this, you can use “Group unread </a:t>
            </a:r>
            <a:r>
              <a:rPr lang="en-US" altLang="ja-JP" sz="2000" dirty="0">
                <a:latin typeface="Fujitsu Sans" panose="020B0404060202020204" pitchFamily="34" charset="0"/>
                <a:ea typeface="Meiryo UI" panose="020B0604030504040204" pitchFamily="50" charset="-128"/>
              </a:rPr>
              <a:t>c</a:t>
            </a:r>
            <a:r>
              <a:rPr lang="en-US" altLang="ja-JP" sz="2000" dirty="0" smtClean="0">
                <a:latin typeface="Fujitsu Sans" panose="020B0404060202020204" pitchFamily="34" charset="0"/>
                <a:ea typeface="Meiryo UI" panose="020B0604030504040204" pitchFamily="50" charset="-128"/>
              </a:rPr>
              <a:t>hannels”.</a:t>
            </a:r>
            <a:endParaRPr lang="ja-JP" altLang="en-US" sz="2000" dirty="0">
              <a:latin typeface="Fujitsu Sans" panose="020B0404060202020204" pitchFamily="34" charset="0"/>
              <a:ea typeface="Meiryo UI" panose="020B0604030504040204" pitchFamily="50" charset="-128"/>
            </a:endParaRPr>
          </a:p>
        </p:txBody>
      </p:sp>
      <p:sp>
        <p:nvSpPr>
          <p:cNvPr id="4" name="正方形/長方形 3"/>
          <p:cNvSpPr/>
          <p:nvPr/>
        </p:nvSpPr>
        <p:spPr>
          <a:xfrm>
            <a:off x="183916" y="6183868"/>
            <a:ext cx="9446924"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://docs.mattermost.com/help/settings/account-settings.html#group-unreads-channels</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62" y="1892151"/>
            <a:ext cx="1355007" cy="4341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991" y="3018873"/>
            <a:ext cx="4758133" cy="246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4330" y="1906986"/>
            <a:ext cx="1369842" cy="4327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正方形/長方形 35">
            <a:extLst>
              <a:ext uri="{FF2B5EF4-FFF2-40B4-BE49-F238E27FC236}">
                <a16:creationId xmlns="" xmlns:a16="http://schemas.microsoft.com/office/drawing/2014/main" id="{150844AD-4FE2-4A52-A4A3-AA78CAEC4A85}"/>
              </a:ext>
            </a:extLst>
          </p:cNvPr>
          <p:cNvSpPr/>
          <p:nvPr/>
        </p:nvSpPr>
        <p:spPr bwMode="gray">
          <a:xfrm>
            <a:off x="1695549" y="1906986"/>
            <a:ext cx="5452011" cy="88193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a:t>
            </a:r>
            <a:r>
              <a:rPr lang="en-US" altLang="ja-JP" sz="1800" dirty="0" err="1" smtClean="0">
                <a:latin typeface="+mj-lt"/>
              </a:rPr>
              <a:t>MainMenu</a:t>
            </a:r>
            <a:r>
              <a:rPr lang="en-US" altLang="ja-JP" sz="1800" dirty="0" smtClean="0">
                <a:latin typeface="+mj-lt"/>
              </a:rPr>
              <a:t>]&gt;[Account Settings]&gt;[Sidebar]&gt;[Group unread channels]</a:t>
            </a:r>
          </a:p>
          <a:p>
            <a:pPr algn="l"/>
            <a:r>
              <a:rPr lang="en-US" altLang="ja-JP" sz="1800" dirty="0" smtClean="0">
                <a:latin typeface="+mj-lt"/>
              </a:rPr>
              <a:t>Select [At the top of the channel sidebar]</a:t>
            </a:r>
            <a:endParaRPr lang="ja-JP" altLang="en-US" sz="1800" dirty="0">
              <a:latin typeface="+mj-lt"/>
            </a:endParaRPr>
          </a:p>
        </p:txBody>
      </p:sp>
      <p:sp>
        <p:nvSpPr>
          <p:cNvPr id="34" name="角丸四角形 33"/>
          <p:cNvSpPr/>
          <p:nvPr/>
        </p:nvSpPr>
        <p:spPr bwMode="gray">
          <a:xfrm>
            <a:off x="3856432" y="3964018"/>
            <a:ext cx="1919528" cy="285815"/>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8" name="角丸四角形 37"/>
          <p:cNvSpPr/>
          <p:nvPr/>
        </p:nvSpPr>
        <p:spPr bwMode="gray">
          <a:xfrm>
            <a:off x="8193165" y="1947099"/>
            <a:ext cx="1027035" cy="1238061"/>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6" name="カギ線コネクタ 5"/>
          <p:cNvCxnSpPr>
            <a:stCxn id="35" idx="3"/>
            <a:endCxn id="38" idx="1"/>
          </p:cNvCxnSpPr>
          <p:nvPr/>
        </p:nvCxnSpPr>
        <p:spPr bwMode="auto">
          <a:xfrm flipV="1">
            <a:off x="6813486" y="2566130"/>
            <a:ext cx="1379679" cy="2503971"/>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四角形吹き出し 34"/>
          <p:cNvSpPr/>
          <p:nvPr/>
        </p:nvSpPr>
        <p:spPr bwMode="gray">
          <a:xfrm>
            <a:off x="5273040" y="4659409"/>
            <a:ext cx="1540446" cy="821384"/>
          </a:xfrm>
          <a:prstGeom prst="wedgeRectCallout">
            <a:avLst>
              <a:gd name="adj1" fmla="val -40847"/>
              <a:gd name="adj2" fmla="val -113878"/>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Select</a:t>
            </a:r>
            <a:r>
              <a:rPr kumimoji="1" lang="en-US" altLang="ja-JP" sz="2400" dirty="0" smtClean="0">
                <a:latin typeface="Fujitsu Sans" panose="020B0404060202020204" pitchFamily="34" charset="0"/>
                <a:ea typeface="Meiryo UI" panose="020B0604030504040204" pitchFamily="50" charset="-128"/>
              </a:rPr>
              <a:t>!</a:t>
            </a:r>
          </a:p>
          <a:p>
            <a:pPr algn="l"/>
            <a:r>
              <a:rPr lang="en-US" altLang="ja-JP" sz="2400" dirty="0" smtClean="0">
                <a:latin typeface="Fujitsu Sans" panose="020B0404060202020204" pitchFamily="34" charset="0"/>
                <a:ea typeface="Meiryo UI" panose="020B0604030504040204" pitchFamily="50" charset="-128"/>
              </a:rPr>
              <a:t>And Save.</a:t>
            </a:r>
            <a:endParaRPr kumimoji="1" lang="ja-JP" altLang="en-US" sz="2400" dirty="0" smtClean="0">
              <a:latin typeface="Fujitsu Sans" panose="020B0404060202020204" pitchFamily="34" charset="0"/>
              <a:ea typeface="Meiryo UI" panose="020B0604030504040204" pitchFamily="50" charset="-128"/>
            </a:endParaRPr>
          </a:p>
        </p:txBody>
      </p:sp>
      <p:sp>
        <p:nvSpPr>
          <p:cNvPr id="41" name="スライド番号プレースホルダー 40"/>
          <p:cNvSpPr>
            <a:spLocks noGrp="1"/>
          </p:cNvSpPr>
          <p:nvPr>
            <p:ph type="sldNum" sz="quarter" idx="10"/>
          </p:nvPr>
        </p:nvSpPr>
        <p:spPr/>
        <p:txBody>
          <a:bodyPr/>
          <a:lstStyle/>
          <a:p>
            <a:r>
              <a:rPr lang="en-US" altLang="ja-JP" smtClean="0"/>
              <a:t>PAGE    </a:t>
            </a:r>
            <a:fld id="{08DF107D-060D-43D3-997D-8A34C269D30F}" type="slidenum">
              <a:rPr lang="en-US" altLang="ja-JP" smtClean="0"/>
              <a:pPr/>
              <a:t>50</a:t>
            </a:fld>
            <a:endParaRPr lang="en-US" altLang="ja-JP" dirty="0"/>
          </a:p>
        </p:txBody>
      </p:sp>
    </p:spTree>
    <p:extLst>
      <p:ext uri="{BB962C8B-B14F-4D97-AF65-F5344CB8AC3E}">
        <p14:creationId xmlns:p14="http://schemas.microsoft.com/office/powerpoint/2010/main" val="3498365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416" y="5012231"/>
            <a:ext cx="3492401" cy="785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029" y="1862093"/>
            <a:ext cx="1528270" cy="4203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ja-JP" dirty="0" smtClean="0"/>
              <a:t>Favorites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角丸四角形 13"/>
          <p:cNvSpPr/>
          <p:nvPr/>
        </p:nvSpPr>
        <p:spPr bwMode="gray">
          <a:xfrm>
            <a:off x="170935" y="1059983"/>
            <a:ext cx="9295364" cy="723097"/>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1800" dirty="0" smtClean="0">
                <a:latin typeface="Fujitsu Sans" panose="020B0404060202020204" pitchFamily="34" charset="0"/>
                <a:ea typeface="Meiryo UI" panose="020B0604030504040204" pitchFamily="50" charset="-128"/>
              </a:rPr>
              <a:t>Problem occurs when you don’t know what is happening as there are many channels displayed.</a:t>
            </a:r>
            <a:endParaRPr lang="ja-JP" altLang="en-US" sz="1800" dirty="0">
              <a:latin typeface="Fujitsu Sans" panose="020B0404060202020204" pitchFamily="34" charset="0"/>
              <a:ea typeface="Meiryo UI" panose="020B0604030504040204" pitchFamily="50" charset="-128"/>
            </a:endParaRPr>
          </a:p>
          <a:p>
            <a:pPr lvl="0" algn="l"/>
            <a:r>
              <a:rPr lang="en-US" altLang="ja-JP" sz="1800" dirty="0">
                <a:latin typeface="Fujitsu Sans" panose="020B0404060202020204" pitchFamily="34" charset="0"/>
                <a:ea typeface="Meiryo UI" panose="020B0604030504040204" pitchFamily="50" charset="-128"/>
              </a:rPr>
              <a:t>To resolve this </a:t>
            </a:r>
            <a:r>
              <a:rPr lang="en-US" altLang="ja-JP" sz="1800" dirty="0" smtClean="0">
                <a:latin typeface="Fujitsu Sans" panose="020B0404060202020204" pitchFamily="34" charset="0"/>
                <a:ea typeface="Meiryo UI" panose="020B0604030504040204" pitchFamily="50" charset="-128"/>
              </a:rPr>
              <a:t>, you can use “FAVORITE CHANNELS”.</a:t>
            </a:r>
            <a:endParaRPr lang="ja-JP" altLang="en-US" sz="1800" dirty="0">
              <a:latin typeface="Fujitsu Sans" panose="020B0404060202020204" pitchFamily="34" charset="0"/>
              <a:ea typeface="Meiryo UI" panose="020B0604030504040204" pitchFamily="50" charset="-128"/>
            </a:endParaRPr>
          </a:p>
        </p:txBody>
      </p:sp>
      <p:sp>
        <p:nvSpPr>
          <p:cNvPr id="4" name="正方形/長方形 3"/>
          <p:cNvSpPr/>
          <p:nvPr/>
        </p:nvSpPr>
        <p:spPr>
          <a:xfrm>
            <a:off x="183916" y="6183868"/>
            <a:ext cx="9446924"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://docs.mattermost.com/help/settings/account-settings.html#group-unreads-channels</a:t>
            </a:r>
          </a:p>
        </p:txBody>
      </p:sp>
      <p:sp>
        <p:nvSpPr>
          <p:cNvPr id="36" name="正方形/長方形 35">
            <a:extLst>
              <a:ext uri="{FF2B5EF4-FFF2-40B4-BE49-F238E27FC236}">
                <a16:creationId xmlns="" xmlns:a16="http://schemas.microsoft.com/office/drawing/2014/main" id="{150844AD-4FE2-4A52-A4A3-AA78CAEC4A85}"/>
              </a:ext>
            </a:extLst>
          </p:cNvPr>
          <p:cNvSpPr/>
          <p:nvPr/>
        </p:nvSpPr>
        <p:spPr bwMode="gray">
          <a:xfrm>
            <a:off x="1785747" y="1892573"/>
            <a:ext cx="4889374" cy="76400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1800" dirty="0" smtClean="0">
                <a:latin typeface="+mj-lt"/>
              </a:rPr>
              <a:t>By clicking the </a:t>
            </a:r>
            <a:r>
              <a:rPr lang="ja-JP" altLang="en-US" sz="1800" dirty="0" smtClean="0">
                <a:latin typeface="+mj-lt"/>
              </a:rPr>
              <a:t>☆ </a:t>
            </a:r>
            <a:r>
              <a:rPr lang="en-US" altLang="ja-JP" sz="1800" dirty="0" smtClean="0">
                <a:latin typeface="+mj-lt"/>
              </a:rPr>
              <a:t>on the left side of the channel, that channel will be added in the “Favorites”.</a:t>
            </a:r>
            <a:endParaRPr lang="ja-JP" altLang="en-US" sz="1800" dirty="0">
              <a:latin typeface="+mj-lt"/>
            </a:endParaRPr>
          </a:p>
        </p:txBody>
      </p:sp>
      <p:sp>
        <p:nvSpPr>
          <p:cNvPr id="38" name="角丸四角形 37"/>
          <p:cNvSpPr/>
          <p:nvPr/>
        </p:nvSpPr>
        <p:spPr bwMode="gray">
          <a:xfrm>
            <a:off x="7938029" y="2407475"/>
            <a:ext cx="1221211" cy="1079406"/>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72" y="1874520"/>
            <a:ext cx="1514611" cy="4221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r="65352"/>
          <a:stretch/>
        </p:blipFill>
        <p:spPr bwMode="auto">
          <a:xfrm>
            <a:off x="2039719" y="2838941"/>
            <a:ext cx="3355241" cy="92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角丸四角形 33"/>
          <p:cNvSpPr/>
          <p:nvPr/>
        </p:nvSpPr>
        <p:spPr bwMode="gray">
          <a:xfrm>
            <a:off x="2530552" y="2916807"/>
            <a:ext cx="319328" cy="285815"/>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3" name="角丸四角形 22"/>
          <p:cNvSpPr/>
          <p:nvPr/>
        </p:nvSpPr>
        <p:spPr bwMode="gray">
          <a:xfrm>
            <a:off x="3213441" y="5119311"/>
            <a:ext cx="319328" cy="285815"/>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24" name="カギ線コネクタ 23"/>
          <p:cNvCxnSpPr>
            <a:stCxn id="35" idx="2"/>
            <a:endCxn id="23" idx="0"/>
          </p:cNvCxnSpPr>
          <p:nvPr/>
        </p:nvCxnSpPr>
        <p:spPr bwMode="auto">
          <a:xfrm rot="16200000" flipH="1">
            <a:off x="3098302" y="4844508"/>
            <a:ext cx="538236" cy="11370"/>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四角形吹き出し 34"/>
          <p:cNvSpPr/>
          <p:nvPr/>
        </p:nvSpPr>
        <p:spPr bwMode="gray">
          <a:xfrm>
            <a:off x="2591512" y="3759691"/>
            <a:ext cx="1540446" cy="821384"/>
          </a:xfrm>
          <a:prstGeom prst="wedgeRectCallout">
            <a:avLst>
              <a:gd name="adj1" fmla="val -40847"/>
              <a:gd name="adj2" fmla="val -113878"/>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Click!!</a:t>
            </a:r>
            <a:endParaRPr kumimoji="1" lang="ja-JP" altLang="en-US" sz="2400" dirty="0" smtClean="0">
              <a:latin typeface="Fujitsu Sans" panose="020B0404060202020204" pitchFamily="34" charset="0"/>
              <a:ea typeface="Meiryo UI" panose="020B0604030504040204" pitchFamily="50" charset="-128"/>
            </a:endParaRPr>
          </a:p>
        </p:txBody>
      </p:sp>
      <p:sp>
        <p:nvSpPr>
          <p:cNvPr id="11" name="右矢印 10"/>
          <p:cNvSpPr/>
          <p:nvPr/>
        </p:nvSpPr>
        <p:spPr bwMode="gray">
          <a:xfrm>
            <a:off x="6934200" y="2547302"/>
            <a:ext cx="868680" cy="1359620"/>
          </a:xfrm>
          <a:prstGeom prst="rightArrow">
            <a:avLst/>
          </a:prstGeom>
          <a:solidFill>
            <a:srgbClr val="DAD9D6"/>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1" name="スライド番号プレースホルダー 20"/>
          <p:cNvSpPr>
            <a:spLocks noGrp="1"/>
          </p:cNvSpPr>
          <p:nvPr>
            <p:ph type="sldNum" sz="quarter" idx="10"/>
          </p:nvPr>
        </p:nvSpPr>
        <p:spPr/>
        <p:txBody>
          <a:bodyPr/>
          <a:lstStyle/>
          <a:p>
            <a:r>
              <a:rPr lang="en-US" altLang="ja-JP" smtClean="0"/>
              <a:t>PAGE    </a:t>
            </a:r>
            <a:fld id="{08DF107D-060D-43D3-997D-8A34C269D30F}" type="slidenum">
              <a:rPr lang="en-US" altLang="ja-JP" smtClean="0"/>
              <a:pPr/>
              <a:t>51</a:t>
            </a:fld>
            <a:endParaRPr lang="en-US" altLang="ja-JP" dirty="0"/>
          </a:p>
        </p:txBody>
      </p:sp>
    </p:spTree>
    <p:extLst>
      <p:ext uri="{BB962C8B-B14F-4D97-AF65-F5344CB8AC3E}">
        <p14:creationId xmlns:p14="http://schemas.microsoft.com/office/powerpoint/2010/main" val="3221116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1865" y="2160952"/>
            <a:ext cx="2725343" cy="1123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68649"/>
          <a:stretch/>
        </p:blipFill>
        <p:spPr bwMode="auto">
          <a:xfrm>
            <a:off x="4303272" y="1866900"/>
            <a:ext cx="287867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ja-JP" dirty="0" smtClean="0"/>
              <a:t>Emoticons/Customized Emoticons: Important</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p:cNvSpPr/>
          <p:nvPr/>
        </p:nvSpPr>
        <p:spPr>
          <a:xfrm>
            <a:off x="183916" y="6183868"/>
            <a:ext cx="9446924"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://docs.mattermost.com/help/settings/custom-emoji.html</a:t>
            </a:r>
          </a:p>
        </p:txBody>
      </p:sp>
      <p:sp>
        <p:nvSpPr>
          <p:cNvPr id="38" name="角丸四角形 37"/>
          <p:cNvSpPr/>
          <p:nvPr/>
        </p:nvSpPr>
        <p:spPr bwMode="gray">
          <a:xfrm>
            <a:off x="6562485" y="5764292"/>
            <a:ext cx="295515" cy="321433"/>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6" name="カギ線コネクタ 5"/>
          <p:cNvCxnSpPr>
            <a:stCxn id="38" idx="0"/>
          </p:cNvCxnSpPr>
          <p:nvPr/>
        </p:nvCxnSpPr>
        <p:spPr bwMode="auto">
          <a:xfrm rot="16200000" flipV="1">
            <a:off x="6001225" y="5055273"/>
            <a:ext cx="441960" cy="976077"/>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四角形吹き出し 34"/>
          <p:cNvSpPr/>
          <p:nvPr/>
        </p:nvSpPr>
        <p:spPr bwMode="gray">
          <a:xfrm>
            <a:off x="5184923" y="6085726"/>
            <a:ext cx="1098486" cy="379606"/>
          </a:xfrm>
          <a:prstGeom prst="wedgeRectCallout">
            <a:avLst>
              <a:gd name="adj1" fmla="val 75691"/>
              <a:gd name="adj2" fmla="val -46924"/>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Click</a:t>
            </a:r>
            <a:endParaRPr kumimoji="1" lang="ja-JP" altLang="en-US" sz="2400" dirty="0" smtClean="0">
              <a:latin typeface="Fujitsu Sans" panose="020B0404060202020204" pitchFamily="34" charset="0"/>
              <a:ea typeface="Meiryo UI" panose="020B0604030504040204" pitchFamily="50" charset="-128"/>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190" y="4325891"/>
            <a:ext cx="32194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055833"/>
            <a:ext cx="3823015" cy="1799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角丸四角形 13"/>
          <p:cNvSpPr/>
          <p:nvPr/>
        </p:nvSpPr>
        <p:spPr bwMode="gray">
          <a:xfrm>
            <a:off x="170935" y="1059983"/>
            <a:ext cx="9295364" cy="723097"/>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000" dirty="0" smtClean="0">
                <a:latin typeface="Fujitsu Sans" panose="020B0404060202020204" pitchFamily="34" charset="0"/>
                <a:ea typeface="Meiryo UI" panose="020B0604030504040204" pitchFamily="50" charset="-128"/>
              </a:rPr>
              <a:t>“Emoji” has an unexpected important function though it is likely to be neglected.</a:t>
            </a:r>
            <a:endParaRPr lang="ja-JP" altLang="en-US" sz="2000" dirty="0">
              <a:latin typeface="Fujitsu Sans" panose="020B0404060202020204" pitchFamily="34" charset="0"/>
              <a:ea typeface="Meiryo UI" panose="020B0604030504040204" pitchFamily="50" charset="-128"/>
            </a:endParaRPr>
          </a:p>
        </p:txBody>
      </p:sp>
      <p:sp>
        <p:nvSpPr>
          <p:cNvPr id="26" name="角丸四角形 25"/>
          <p:cNvSpPr/>
          <p:nvPr/>
        </p:nvSpPr>
        <p:spPr bwMode="gray">
          <a:xfrm>
            <a:off x="4364697" y="2722755"/>
            <a:ext cx="325067" cy="321433"/>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27" name="カギ線コネクタ 26"/>
          <p:cNvCxnSpPr>
            <a:stCxn id="26" idx="0"/>
            <a:endCxn id="30" idx="1"/>
          </p:cNvCxnSpPr>
          <p:nvPr/>
        </p:nvCxnSpPr>
        <p:spPr bwMode="auto">
          <a:xfrm rot="16200000" flipH="1">
            <a:off x="6063030" y="1186955"/>
            <a:ext cx="213335" cy="3284934"/>
          </a:xfrm>
          <a:prstGeom prst="bentConnector4">
            <a:avLst>
              <a:gd name="adj1" fmla="val -107155"/>
              <a:gd name="adj2" fmla="val 52474"/>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0" name="角丸四角形 29"/>
          <p:cNvSpPr/>
          <p:nvPr/>
        </p:nvSpPr>
        <p:spPr bwMode="gray">
          <a:xfrm>
            <a:off x="7812165" y="2737996"/>
            <a:ext cx="531891" cy="396188"/>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2" name="角丸四角形 31"/>
          <p:cNvSpPr/>
          <p:nvPr/>
        </p:nvSpPr>
        <p:spPr bwMode="gray">
          <a:xfrm>
            <a:off x="695085" y="3413812"/>
            <a:ext cx="1072755" cy="396188"/>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3" name="角丸四角形 32"/>
          <p:cNvSpPr/>
          <p:nvPr/>
        </p:nvSpPr>
        <p:spPr bwMode="gray">
          <a:xfrm>
            <a:off x="1551502" y="5086162"/>
            <a:ext cx="643414" cy="544653"/>
          </a:xfrm>
          <a:prstGeom prst="roundRect">
            <a:avLst>
              <a:gd name="adj" fmla="val 0"/>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4" name="スライド番号プレースホルダー 23"/>
          <p:cNvSpPr>
            <a:spLocks noGrp="1"/>
          </p:cNvSpPr>
          <p:nvPr>
            <p:ph type="sldNum" sz="quarter" idx="10"/>
          </p:nvPr>
        </p:nvSpPr>
        <p:spPr/>
        <p:txBody>
          <a:bodyPr/>
          <a:lstStyle/>
          <a:p>
            <a:r>
              <a:rPr lang="en-US" altLang="ja-JP" smtClean="0"/>
              <a:t>PAGE    </a:t>
            </a:r>
            <a:fld id="{08DF107D-060D-43D3-997D-8A34C269D30F}" type="slidenum">
              <a:rPr lang="en-US" altLang="ja-JP" smtClean="0"/>
              <a:pPr/>
              <a:t>52</a:t>
            </a:fld>
            <a:endParaRPr lang="en-US" altLang="ja-JP" dirty="0"/>
          </a:p>
        </p:txBody>
      </p:sp>
    </p:spTree>
    <p:extLst>
      <p:ext uri="{BB962C8B-B14F-4D97-AF65-F5344CB8AC3E}">
        <p14:creationId xmlns:p14="http://schemas.microsoft.com/office/powerpoint/2010/main" val="32211169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397" y="1630680"/>
            <a:ext cx="8097443" cy="169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ja-JP" dirty="0" smtClean="0"/>
              <a:t>Permalink: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4" name="角丸四角形 33"/>
          <p:cNvSpPr/>
          <p:nvPr/>
        </p:nvSpPr>
        <p:spPr bwMode="gray">
          <a:xfrm>
            <a:off x="7644169" y="2148153"/>
            <a:ext cx="959764" cy="285815"/>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6" name="カギ線コネクタ 5"/>
          <p:cNvCxnSpPr>
            <a:stCxn id="34" idx="1"/>
            <a:endCxn id="7172" idx="3"/>
          </p:cNvCxnSpPr>
          <p:nvPr/>
        </p:nvCxnSpPr>
        <p:spPr bwMode="auto">
          <a:xfrm rot="10800000" flipV="1">
            <a:off x="4789113" y="2291061"/>
            <a:ext cx="2855056" cy="2013694"/>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13" y="3323680"/>
            <a:ext cx="44577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9629" y="4747604"/>
            <a:ext cx="706755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60811"/>
          <a:stretch/>
        </p:blipFill>
        <p:spPr bwMode="auto">
          <a:xfrm>
            <a:off x="183916" y="1078230"/>
            <a:ext cx="70675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四角形吹き出し 34"/>
          <p:cNvSpPr/>
          <p:nvPr/>
        </p:nvSpPr>
        <p:spPr bwMode="gray">
          <a:xfrm>
            <a:off x="6500078" y="1737461"/>
            <a:ext cx="1144090" cy="410692"/>
          </a:xfrm>
          <a:prstGeom prst="wedgeRectCallout">
            <a:avLst>
              <a:gd name="adj1" fmla="val 66989"/>
              <a:gd name="adj2" fmla="val 49398"/>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Click</a:t>
            </a:r>
            <a:r>
              <a:rPr lang="en-US" altLang="ja-JP" sz="2400" dirty="0">
                <a:latin typeface="Fujitsu Sans" panose="020B0404060202020204" pitchFamily="34" charset="0"/>
                <a:ea typeface="Meiryo UI" panose="020B0604030504040204" pitchFamily="50" charset="-128"/>
              </a:rPr>
              <a:t>!</a:t>
            </a:r>
            <a:endParaRPr kumimoji="1" lang="en-US" altLang="ja-JP" sz="2400" dirty="0" smtClean="0">
              <a:latin typeface="Fujitsu Sans" panose="020B0404060202020204" pitchFamily="34" charset="0"/>
              <a:ea typeface="Meiryo UI" panose="020B0604030504040204" pitchFamily="50" charset="-128"/>
            </a:endParaRPr>
          </a:p>
        </p:txBody>
      </p:sp>
      <p:sp>
        <p:nvSpPr>
          <p:cNvPr id="38" name="角丸四角形 37"/>
          <p:cNvSpPr/>
          <p:nvPr/>
        </p:nvSpPr>
        <p:spPr bwMode="gray">
          <a:xfrm>
            <a:off x="350464" y="4887051"/>
            <a:ext cx="842010" cy="342631"/>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7" name="角丸四角形 26"/>
          <p:cNvSpPr/>
          <p:nvPr/>
        </p:nvSpPr>
        <p:spPr bwMode="gray">
          <a:xfrm>
            <a:off x="3373640" y="5721253"/>
            <a:ext cx="6156960" cy="285815"/>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28" name="カギ線コネクタ 27"/>
          <p:cNvCxnSpPr>
            <a:stCxn id="38" idx="2"/>
            <a:endCxn id="27" idx="1"/>
          </p:cNvCxnSpPr>
          <p:nvPr/>
        </p:nvCxnSpPr>
        <p:spPr bwMode="auto">
          <a:xfrm rot="16200000" flipH="1">
            <a:off x="1755315" y="4245835"/>
            <a:ext cx="634479" cy="2602171"/>
          </a:xfrm>
          <a:prstGeom prst="bentConnector2">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1" name="四角形吹き出し 30"/>
          <p:cNvSpPr/>
          <p:nvPr/>
        </p:nvSpPr>
        <p:spPr bwMode="gray">
          <a:xfrm>
            <a:off x="864437" y="5347498"/>
            <a:ext cx="2031164" cy="398843"/>
          </a:xfrm>
          <a:prstGeom prst="wedgeRectCallout">
            <a:avLst>
              <a:gd name="adj1" fmla="val 18212"/>
              <a:gd name="adj2" fmla="val 7236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Copy</a:t>
            </a:r>
            <a:r>
              <a:rPr kumimoji="1" lang="ja-JP" altLang="en-US" sz="2400" dirty="0" smtClean="0">
                <a:latin typeface="Fujitsu Sans" panose="020B0404060202020204" pitchFamily="34" charset="0"/>
                <a:ea typeface="Meiryo UI" panose="020B0604030504040204" pitchFamily="50" charset="-128"/>
              </a:rPr>
              <a:t> </a:t>
            </a:r>
            <a:r>
              <a:rPr kumimoji="1" lang="en-US" altLang="ja-JP" sz="2400" dirty="0" smtClean="0">
                <a:latin typeface="Fujitsu Sans" panose="020B0404060202020204" pitchFamily="34" charset="0"/>
                <a:ea typeface="Meiryo UI" panose="020B0604030504040204" pitchFamily="50" charset="-128"/>
              </a:rPr>
              <a:t>&amp; Paste</a:t>
            </a:r>
          </a:p>
        </p:txBody>
      </p:sp>
      <p:sp>
        <p:nvSpPr>
          <p:cNvPr id="32" name="四角形吹き出し 31"/>
          <p:cNvSpPr/>
          <p:nvPr/>
        </p:nvSpPr>
        <p:spPr bwMode="gray">
          <a:xfrm>
            <a:off x="6369213" y="5009096"/>
            <a:ext cx="1957410" cy="410692"/>
          </a:xfrm>
          <a:prstGeom prst="wedgeRectCallout">
            <a:avLst>
              <a:gd name="adj1" fmla="val -23815"/>
              <a:gd name="adj2" fmla="val 9392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Link click</a:t>
            </a:r>
            <a:r>
              <a:rPr lang="en-US" altLang="ja-JP" sz="2400" dirty="0">
                <a:latin typeface="Fujitsu Sans" panose="020B0404060202020204" pitchFamily="34" charset="0"/>
                <a:ea typeface="Meiryo UI" panose="020B0604030504040204" pitchFamily="50" charset="-128"/>
              </a:rPr>
              <a:t>!</a:t>
            </a:r>
            <a:endParaRPr kumimoji="1" lang="en-US" altLang="ja-JP" sz="2400" dirty="0" smtClean="0">
              <a:latin typeface="Fujitsu Sans" panose="020B0404060202020204" pitchFamily="34" charset="0"/>
              <a:ea typeface="Meiryo UI" panose="020B0604030504040204" pitchFamily="50" charset="-128"/>
            </a:endParaRPr>
          </a:p>
        </p:txBody>
      </p:sp>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5875" y="3655016"/>
            <a:ext cx="6317219" cy="2708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スライド番号プレースホルダー 29"/>
          <p:cNvSpPr>
            <a:spLocks noGrp="1"/>
          </p:cNvSpPr>
          <p:nvPr>
            <p:ph type="sldNum" sz="quarter" idx="10"/>
          </p:nvPr>
        </p:nvSpPr>
        <p:spPr/>
        <p:txBody>
          <a:bodyPr/>
          <a:lstStyle/>
          <a:p>
            <a:r>
              <a:rPr lang="en-US" altLang="ja-JP" smtClean="0"/>
              <a:t>PAGE    </a:t>
            </a:r>
            <a:fld id="{08DF107D-060D-43D3-997D-8A34C269D30F}" type="slidenum">
              <a:rPr lang="en-US" altLang="ja-JP" smtClean="0"/>
              <a:pPr/>
              <a:t>53</a:t>
            </a:fld>
            <a:endParaRPr lang="en-US" altLang="ja-JP" dirty="0"/>
          </a:p>
        </p:txBody>
      </p:sp>
    </p:spTree>
    <p:extLst>
      <p:ext uri="{BB962C8B-B14F-4D97-AF65-F5344CB8AC3E}">
        <p14:creationId xmlns:p14="http://schemas.microsoft.com/office/powerpoint/2010/main" val="32211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500" fill="hold"/>
                                        <p:tgtEl>
                                          <p:spTgt spid="7175"/>
                                        </p:tgtEl>
                                        <p:attrNameLst>
                                          <p:attrName>ppt_w</p:attrName>
                                        </p:attrNameLst>
                                      </p:cBhvr>
                                      <p:tavLst>
                                        <p:tav tm="0">
                                          <p:val>
                                            <p:fltVal val="0"/>
                                          </p:val>
                                        </p:tav>
                                        <p:tav tm="100000">
                                          <p:val>
                                            <p:strVal val="#ppt_w"/>
                                          </p:val>
                                        </p:tav>
                                      </p:tavLst>
                                    </p:anim>
                                    <p:anim calcmode="lin" valueType="num">
                                      <p:cBhvr>
                                        <p:cTn id="8" dur="500" fill="hold"/>
                                        <p:tgtEl>
                                          <p:spTgt spid="7175"/>
                                        </p:tgtEl>
                                        <p:attrNameLst>
                                          <p:attrName>ppt_h</p:attrName>
                                        </p:attrNameLst>
                                      </p:cBhvr>
                                      <p:tavLst>
                                        <p:tav tm="0">
                                          <p:val>
                                            <p:fltVal val="0"/>
                                          </p:val>
                                        </p:tav>
                                        <p:tav tm="100000">
                                          <p:val>
                                            <p:strVal val="#ppt_h"/>
                                          </p:val>
                                        </p:tav>
                                      </p:tavLst>
                                    </p:anim>
                                    <p:animEffect transition="in" filter="fade">
                                      <p:cBhvr>
                                        <p:cTn id="9"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432" y="3635628"/>
            <a:ext cx="3885587" cy="238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zh-TW" dirty="0" smtClean="0"/>
              <a:t>Integrated Functions: Important</a:t>
            </a:r>
            <a:endParaRPr lang="zh-TW"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角丸四角形 13"/>
          <p:cNvSpPr/>
          <p:nvPr/>
        </p:nvSpPr>
        <p:spPr bwMode="gray">
          <a:xfrm>
            <a:off x="183916" y="1100097"/>
            <a:ext cx="9295364" cy="469624"/>
          </a:xfrm>
          <a:prstGeom prst="roundRect">
            <a:avLst>
              <a:gd name="adj" fmla="val 12052"/>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lvl="0" algn="l"/>
            <a:r>
              <a:rPr lang="en-US" altLang="ja-JP" sz="2400" dirty="0" smtClean="0">
                <a:latin typeface="Fujitsu Sans" panose="020B0404060202020204" pitchFamily="34" charset="0"/>
                <a:ea typeface="Meiryo UI" panose="020B0604030504040204" pitchFamily="50" charset="-128"/>
              </a:rPr>
              <a:t>A function for linking Mattermost to external tools and the likes.</a:t>
            </a:r>
            <a:endParaRPr lang="ja-JP" altLang="en-US" sz="2400" dirty="0">
              <a:latin typeface="Fujitsu Sans" panose="020B0404060202020204" pitchFamily="34" charset="0"/>
              <a:ea typeface="Meiryo UI" panose="020B0604030504040204" pitchFamily="50" charset="-128"/>
            </a:endParaRPr>
          </a:p>
        </p:txBody>
      </p:sp>
      <p:sp>
        <p:nvSpPr>
          <p:cNvPr id="4" name="正方形/長方形 3"/>
          <p:cNvSpPr/>
          <p:nvPr/>
        </p:nvSpPr>
        <p:spPr>
          <a:xfrm>
            <a:off x="183916" y="6183868"/>
            <a:ext cx="9446924"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://docs.mattermost.com/developer/slash-commands.html</a:t>
            </a:r>
          </a:p>
        </p:txBody>
      </p:sp>
      <p:sp>
        <p:nvSpPr>
          <p:cNvPr id="16" name="正方形/長方形 15">
            <a:extLst>
              <a:ext uri="{FF2B5EF4-FFF2-40B4-BE49-F238E27FC236}">
                <a16:creationId xmlns="" xmlns:a16="http://schemas.microsoft.com/office/drawing/2014/main" id="{873BAA83-42AA-43D6-8756-1B7BE2FA1095}"/>
              </a:ext>
            </a:extLst>
          </p:cNvPr>
          <p:cNvSpPr/>
          <p:nvPr/>
        </p:nvSpPr>
        <p:spPr bwMode="gray">
          <a:xfrm>
            <a:off x="336153" y="1678774"/>
            <a:ext cx="8990890"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Custom Slash Command</a:t>
            </a:r>
          </a:p>
        </p:txBody>
      </p:sp>
      <p:sp>
        <p:nvSpPr>
          <p:cNvPr id="17" name="正方形/長方形 16">
            <a:extLst>
              <a:ext uri="{FF2B5EF4-FFF2-40B4-BE49-F238E27FC236}">
                <a16:creationId xmlns="" xmlns:a16="http://schemas.microsoft.com/office/drawing/2014/main" id="{78FB52F2-43CD-4DC2-9754-E553E3B9CB7F}"/>
              </a:ext>
            </a:extLst>
          </p:cNvPr>
          <p:cNvSpPr/>
          <p:nvPr/>
        </p:nvSpPr>
        <p:spPr bwMode="gray">
          <a:xfrm>
            <a:off x="336151" y="2254820"/>
            <a:ext cx="8984822" cy="57421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450" kern="0" dirty="0" smtClean="0">
                <a:latin typeface="Fujitsu Sans" panose="020B0404060202020204" pitchFamily="34" charset="0"/>
                <a:ea typeface="Meiryo UI" panose="020B0604030504040204" pitchFamily="50" charset="-128"/>
              </a:rPr>
              <a:t>A function that sends Web API request to the external server when striking a command on the Mattermost message.</a:t>
            </a:r>
            <a:endParaRPr lang="ja-JP" altLang="en-US" sz="1450" kern="0" dirty="0">
              <a:latin typeface="Fujitsu Sans" panose="020B0404060202020204" pitchFamily="34" charset="0"/>
              <a:ea typeface="Meiryo UI" panose="020B0604030504040204" pitchFamily="50" charset="-128"/>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 y="2883219"/>
            <a:ext cx="6989445" cy="692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角丸四角形 33"/>
          <p:cNvSpPr/>
          <p:nvPr/>
        </p:nvSpPr>
        <p:spPr bwMode="gray">
          <a:xfrm>
            <a:off x="427432" y="3040950"/>
            <a:ext cx="1081328" cy="285815"/>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8" name="角丸四角形 37"/>
          <p:cNvSpPr/>
          <p:nvPr/>
        </p:nvSpPr>
        <p:spPr bwMode="gray">
          <a:xfrm>
            <a:off x="8452245" y="3866070"/>
            <a:ext cx="1284963" cy="1528890"/>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6" name="カギ線コネクタ 5"/>
          <p:cNvCxnSpPr>
            <a:stCxn id="34" idx="3"/>
            <a:endCxn id="38" idx="1"/>
          </p:cNvCxnSpPr>
          <p:nvPr/>
        </p:nvCxnSpPr>
        <p:spPr bwMode="auto">
          <a:xfrm>
            <a:off x="1508760" y="3183858"/>
            <a:ext cx="6943485" cy="1446657"/>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四角形吹き出し 34"/>
          <p:cNvSpPr/>
          <p:nvPr/>
        </p:nvSpPr>
        <p:spPr bwMode="gray">
          <a:xfrm>
            <a:off x="5172538" y="3337694"/>
            <a:ext cx="4315804" cy="410692"/>
          </a:xfrm>
          <a:prstGeom prst="wedgeRectCallout">
            <a:avLst>
              <a:gd name="adj1" fmla="val -53559"/>
              <a:gd name="adj2" fmla="val -6934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Custom Slash Command send.</a:t>
            </a:r>
            <a:endParaRPr kumimoji="1" lang="ja-JP" altLang="en-US" sz="2400" dirty="0" smtClean="0">
              <a:latin typeface="Fujitsu Sans" panose="020B0404060202020204" pitchFamily="34" charset="0"/>
              <a:ea typeface="Meiryo UI" panose="020B0604030504040204" pitchFamily="50" charset="-128"/>
            </a:endParaRPr>
          </a:p>
        </p:txBody>
      </p:sp>
      <p:sp>
        <p:nvSpPr>
          <p:cNvPr id="10" name="正方形/長方形 9"/>
          <p:cNvSpPr/>
          <p:nvPr/>
        </p:nvSpPr>
        <p:spPr>
          <a:xfrm>
            <a:off x="5033999" y="4078566"/>
            <a:ext cx="2494401" cy="523220"/>
          </a:xfrm>
          <a:prstGeom prst="rect">
            <a:avLst/>
          </a:prstGeom>
        </p:spPr>
        <p:txBody>
          <a:bodyPr wrap="none">
            <a:spAutoFit/>
          </a:bodyPr>
          <a:lstStyle/>
          <a:p>
            <a:r>
              <a:rPr lang="en-US" altLang="ja-JP" dirty="0"/>
              <a:t>Web API </a:t>
            </a:r>
            <a:r>
              <a:rPr lang="en-US" altLang="ja-JP" dirty="0" smtClean="0"/>
              <a:t>requests</a:t>
            </a:r>
          </a:p>
          <a:p>
            <a:r>
              <a:rPr lang="en-US" altLang="ja-JP" dirty="0" smtClean="0"/>
              <a:t> </a:t>
            </a:r>
            <a:r>
              <a:rPr lang="en-US" altLang="ja-JP" dirty="0"/>
              <a:t>(HTTP POST or HTTP </a:t>
            </a:r>
            <a:r>
              <a:rPr lang="en-US" altLang="ja-JP" dirty="0" smtClean="0"/>
              <a:t>GET)</a:t>
            </a:r>
            <a:endParaRPr lang="ja-JP" altLang="en-US" dirty="0"/>
          </a:p>
        </p:txBody>
      </p:sp>
      <p:sp>
        <p:nvSpPr>
          <p:cNvPr id="25" name="正方形/長方形 24"/>
          <p:cNvSpPr/>
          <p:nvPr/>
        </p:nvSpPr>
        <p:spPr>
          <a:xfrm>
            <a:off x="8497237" y="4166726"/>
            <a:ext cx="1224732" cy="954107"/>
          </a:xfrm>
          <a:prstGeom prst="rect">
            <a:avLst/>
          </a:prstGeom>
        </p:spPr>
        <p:txBody>
          <a:bodyPr wrap="square">
            <a:spAutoFit/>
          </a:bodyPr>
          <a:lstStyle/>
          <a:p>
            <a:r>
              <a:rPr lang="en-US" altLang="ja-JP" dirty="0" smtClean="0">
                <a:latin typeface="+mj-lt"/>
              </a:rPr>
              <a:t>Weather</a:t>
            </a:r>
          </a:p>
          <a:p>
            <a:r>
              <a:rPr lang="en-US" altLang="ja-JP" dirty="0" smtClean="0">
                <a:latin typeface="+mj-lt"/>
              </a:rPr>
              <a:t>News</a:t>
            </a:r>
          </a:p>
          <a:p>
            <a:r>
              <a:rPr lang="en-US" altLang="ja-JP" dirty="0" smtClean="0">
                <a:latin typeface="+mj-lt"/>
              </a:rPr>
              <a:t>Service</a:t>
            </a:r>
          </a:p>
          <a:p>
            <a:r>
              <a:rPr lang="en-US" altLang="ja-JP" dirty="0" smtClean="0">
                <a:latin typeface="+mj-lt"/>
              </a:rPr>
              <a:t>Server</a:t>
            </a:r>
            <a:endParaRPr lang="ja-JP" altLang="en-US" dirty="0">
              <a:latin typeface="+mj-lt"/>
            </a:endParaRPr>
          </a:p>
        </p:txBody>
      </p:sp>
      <p:cxnSp>
        <p:nvCxnSpPr>
          <p:cNvPr id="29" name="カギ線コネクタ 28"/>
          <p:cNvCxnSpPr>
            <a:endCxn id="8195" idx="3"/>
          </p:cNvCxnSpPr>
          <p:nvPr/>
        </p:nvCxnSpPr>
        <p:spPr bwMode="auto">
          <a:xfrm rot="10800000" flipV="1">
            <a:off x="4313020" y="4754879"/>
            <a:ext cx="4068981" cy="73651"/>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7" name="正方形/長方形 36"/>
          <p:cNvSpPr/>
          <p:nvPr/>
        </p:nvSpPr>
        <p:spPr>
          <a:xfrm>
            <a:off x="4591718" y="4871377"/>
            <a:ext cx="1292853" cy="307777"/>
          </a:xfrm>
          <a:prstGeom prst="rect">
            <a:avLst/>
          </a:prstGeom>
        </p:spPr>
        <p:txBody>
          <a:bodyPr wrap="none">
            <a:spAutoFit/>
          </a:bodyPr>
          <a:lstStyle/>
          <a:p>
            <a:r>
              <a:rPr lang="en-US" altLang="ja-JP" dirty="0">
                <a:latin typeface="+mj-lt"/>
              </a:rPr>
              <a:t> JSON response</a:t>
            </a:r>
            <a:endParaRPr lang="ja-JP" altLang="en-US" dirty="0">
              <a:latin typeface="+mj-lt"/>
            </a:endParaRPr>
          </a:p>
        </p:txBody>
      </p:sp>
      <p:sp>
        <p:nvSpPr>
          <p:cNvPr id="31" name="スライド番号プレースホルダー 30"/>
          <p:cNvSpPr>
            <a:spLocks noGrp="1"/>
          </p:cNvSpPr>
          <p:nvPr>
            <p:ph type="sldNum" sz="quarter" idx="10"/>
          </p:nvPr>
        </p:nvSpPr>
        <p:spPr/>
        <p:txBody>
          <a:bodyPr/>
          <a:lstStyle/>
          <a:p>
            <a:r>
              <a:rPr lang="en-US" altLang="ja-JP" smtClean="0"/>
              <a:t>PAGE    </a:t>
            </a:r>
            <a:fld id="{08DF107D-060D-43D3-997D-8A34C269D30F}" type="slidenum">
              <a:rPr lang="en-US" altLang="ja-JP" smtClean="0"/>
              <a:pPr/>
              <a:t>54</a:t>
            </a:fld>
            <a:endParaRPr lang="en-US" altLang="ja-JP" dirty="0"/>
          </a:p>
        </p:txBody>
      </p:sp>
    </p:spTree>
    <p:extLst>
      <p:ext uri="{BB962C8B-B14F-4D97-AF65-F5344CB8AC3E}">
        <p14:creationId xmlns:p14="http://schemas.microsoft.com/office/powerpoint/2010/main" val="32211169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zh-TW" dirty="0"/>
              <a:t>Integrated Functions: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p:cNvSpPr/>
          <p:nvPr/>
        </p:nvSpPr>
        <p:spPr>
          <a:xfrm>
            <a:off x="183916" y="6183868"/>
            <a:ext cx="9446924"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://docs.mattermost.com/developer/webhooks-outgoing.html</a:t>
            </a:r>
          </a:p>
        </p:txBody>
      </p:sp>
      <p:sp>
        <p:nvSpPr>
          <p:cNvPr id="35" name="四角形吹き出し 34"/>
          <p:cNvSpPr/>
          <p:nvPr/>
        </p:nvSpPr>
        <p:spPr bwMode="gray">
          <a:xfrm>
            <a:off x="349442" y="4319923"/>
            <a:ext cx="4229591" cy="560424"/>
          </a:xfrm>
          <a:prstGeom prst="wedgeRectCallout">
            <a:avLst>
              <a:gd name="adj1" fmla="val 48163"/>
              <a:gd name="adj2" fmla="val -7582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Sends the API that retrieves the Issue list</a:t>
            </a:r>
            <a:endParaRPr kumimoji="1" lang="ja-JP" altLang="en-US" sz="1800" dirty="0" smtClean="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873BAA83-42AA-43D6-8756-1B7BE2FA1095}"/>
              </a:ext>
            </a:extLst>
          </p:cNvPr>
          <p:cNvSpPr/>
          <p:nvPr/>
        </p:nvSpPr>
        <p:spPr bwMode="gray">
          <a:xfrm>
            <a:off x="231606" y="1028998"/>
            <a:ext cx="9300757"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Web Hook</a:t>
            </a:r>
          </a:p>
        </p:txBody>
      </p:sp>
      <p:sp>
        <p:nvSpPr>
          <p:cNvPr id="17" name="正方形/長方形 16">
            <a:extLst>
              <a:ext uri="{FF2B5EF4-FFF2-40B4-BE49-F238E27FC236}">
                <a16:creationId xmlns="" xmlns:a16="http://schemas.microsoft.com/office/drawing/2014/main" id="{78FB52F2-43CD-4DC2-9754-E553E3B9CB7F}"/>
              </a:ext>
            </a:extLst>
          </p:cNvPr>
          <p:cNvSpPr/>
          <p:nvPr/>
        </p:nvSpPr>
        <p:spPr bwMode="gray">
          <a:xfrm>
            <a:off x="231605" y="1605044"/>
            <a:ext cx="9294480" cy="57421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kern="0" dirty="0" smtClean="0">
                <a:latin typeface="Fujitsu Sans" panose="020B0404060202020204" pitchFamily="34" charset="0"/>
                <a:ea typeface="Meiryo UI" panose="020B0604030504040204" pitchFamily="50" charset="-128"/>
              </a:rPr>
              <a:t>A function that sends request to external tools/receives request from external tools.</a:t>
            </a:r>
            <a:endParaRPr lang="ja-JP" altLang="en-US" sz="2000" kern="0" dirty="0">
              <a:latin typeface="Fujitsu Sans" panose="020B0404060202020204" pitchFamily="34" charset="0"/>
              <a:ea typeface="Meiryo UI" panose="020B0604030504040204" pitchFamily="50" charset="-128"/>
            </a:endParaRPr>
          </a:p>
        </p:txBody>
      </p:sp>
      <p:sp>
        <p:nvSpPr>
          <p:cNvPr id="18" name="正方形/長方形 17">
            <a:extLst>
              <a:ext uri="{FF2B5EF4-FFF2-40B4-BE49-F238E27FC236}">
                <a16:creationId xmlns="" xmlns:a16="http://schemas.microsoft.com/office/drawing/2014/main" id="{873BAA83-42AA-43D6-8756-1B7BE2FA1095}"/>
              </a:ext>
            </a:extLst>
          </p:cNvPr>
          <p:cNvSpPr/>
          <p:nvPr/>
        </p:nvSpPr>
        <p:spPr bwMode="gray">
          <a:xfrm>
            <a:off x="604911" y="2363371"/>
            <a:ext cx="8927452" cy="488015"/>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Outgoing Web Hook</a:t>
            </a:r>
          </a:p>
        </p:txBody>
      </p:sp>
      <p:sp>
        <p:nvSpPr>
          <p:cNvPr id="19" name="正方形/長方形 18">
            <a:extLst>
              <a:ext uri="{FF2B5EF4-FFF2-40B4-BE49-F238E27FC236}">
                <a16:creationId xmlns="" xmlns:a16="http://schemas.microsoft.com/office/drawing/2014/main" id="{78FB52F2-43CD-4DC2-9754-E553E3B9CB7F}"/>
              </a:ext>
            </a:extLst>
          </p:cNvPr>
          <p:cNvSpPr/>
          <p:nvPr/>
        </p:nvSpPr>
        <p:spPr bwMode="gray">
          <a:xfrm>
            <a:off x="604657" y="2810557"/>
            <a:ext cx="8921427" cy="37460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smtClean="0">
                <a:latin typeface="Fujitsu Sans" panose="020B0404060202020204" pitchFamily="34" charset="0"/>
                <a:ea typeface="Meiryo UI" panose="020B0604030504040204" pitchFamily="50" charset="-128"/>
              </a:rPr>
              <a:t>Sends the Web API request to the external server.</a:t>
            </a:r>
            <a:endParaRPr lang="ja-JP" altLang="en-US" sz="1800" kern="0" dirty="0">
              <a:latin typeface="Fujitsu Sans" panose="020B0404060202020204" pitchFamily="34" charset="0"/>
              <a:ea typeface="Meiryo UI" panose="020B0604030504040204" pitchFamily="50" charset="-128"/>
            </a:endParaRPr>
          </a:p>
        </p:txBody>
      </p:sp>
      <p:sp>
        <p:nvSpPr>
          <p:cNvPr id="12" name="スライド番号プレースホルダー 11"/>
          <p:cNvSpPr>
            <a:spLocks noGrp="1"/>
          </p:cNvSpPr>
          <p:nvPr>
            <p:ph type="sldNum" sz="quarter" idx="10"/>
          </p:nvPr>
        </p:nvSpPr>
        <p:spPr/>
        <p:txBody>
          <a:bodyPr/>
          <a:lstStyle/>
          <a:p>
            <a:r>
              <a:rPr lang="en-US" altLang="ja-JP" smtClean="0"/>
              <a:t>PAGE    </a:t>
            </a:r>
            <a:fld id="{08DF107D-060D-43D3-997D-8A34C269D30F}" type="slidenum">
              <a:rPr lang="en-US" altLang="ja-JP" smtClean="0"/>
              <a:pPr/>
              <a:t>55</a:t>
            </a:fld>
            <a:endParaRPr lang="en-US" altLang="ja-JP"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11" y="3325908"/>
            <a:ext cx="6203852" cy="8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角丸四角形 33"/>
          <p:cNvSpPr/>
          <p:nvPr/>
        </p:nvSpPr>
        <p:spPr bwMode="gray">
          <a:xfrm>
            <a:off x="1507127" y="3744970"/>
            <a:ext cx="1123531" cy="285815"/>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2949" y="4045889"/>
            <a:ext cx="3079020" cy="2144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角丸四角形 26"/>
          <p:cNvSpPr/>
          <p:nvPr/>
        </p:nvSpPr>
        <p:spPr bwMode="gray">
          <a:xfrm>
            <a:off x="6527411" y="3681381"/>
            <a:ext cx="3237934" cy="2509443"/>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6" name="カギ線コネクタ 5"/>
          <p:cNvCxnSpPr>
            <a:stCxn id="34" idx="3"/>
          </p:cNvCxnSpPr>
          <p:nvPr/>
        </p:nvCxnSpPr>
        <p:spPr bwMode="auto">
          <a:xfrm>
            <a:off x="2630658" y="3887878"/>
            <a:ext cx="3896753" cy="529377"/>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1" name="正方形/長方形 30"/>
          <p:cNvSpPr/>
          <p:nvPr/>
        </p:nvSpPr>
        <p:spPr>
          <a:xfrm>
            <a:off x="4636357" y="4075573"/>
            <a:ext cx="1679369" cy="307777"/>
          </a:xfrm>
          <a:prstGeom prst="rect">
            <a:avLst/>
          </a:prstGeom>
        </p:spPr>
        <p:txBody>
          <a:bodyPr wrap="none">
            <a:spAutoFit/>
          </a:bodyPr>
          <a:lstStyle/>
          <a:p>
            <a:r>
              <a:rPr lang="en-US" altLang="ja-JP" dirty="0" smtClean="0">
                <a:latin typeface="+mj-lt"/>
              </a:rPr>
              <a:t>Outgoing</a:t>
            </a:r>
            <a:r>
              <a:rPr lang="ja-JP" altLang="en-US" dirty="0" smtClean="0">
                <a:latin typeface="+mj-lt"/>
              </a:rPr>
              <a:t> </a:t>
            </a:r>
            <a:r>
              <a:rPr lang="en-US" altLang="ja-JP" dirty="0" smtClean="0">
                <a:latin typeface="+mj-lt"/>
              </a:rPr>
              <a:t>Web</a:t>
            </a:r>
            <a:r>
              <a:rPr lang="ja-JP" altLang="en-US" dirty="0" smtClean="0">
                <a:latin typeface="+mj-lt"/>
              </a:rPr>
              <a:t> </a:t>
            </a:r>
            <a:r>
              <a:rPr lang="en-US" altLang="ja-JP" dirty="0" smtClean="0">
                <a:latin typeface="+mj-lt"/>
              </a:rPr>
              <a:t>Hook</a:t>
            </a:r>
          </a:p>
        </p:txBody>
      </p:sp>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855" y="5004596"/>
            <a:ext cx="3071907" cy="1314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カギ線コネクタ 32"/>
          <p:cNvCxnSpPr>
            <a:stCxn id="27" idx="1"/>
            <a:endCxn id="12291" idx="3"/>
          </p:cNvCxnSpPr>
          <p:nvPr/>
        </p:nvCxnSpPr>
        <p:spPr bwMode="auto">
          <a:xfrm rot="10800000" flipV="1">
            <a:off x="4522763" y="4936103"/>
            <a:ext cx="2004649" cy="725628"/>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7" name="四角形吹き出し 36"/>
          <p:cNvSpPr/>
          <p:nvPr/>
        </p:nvSpPr>
        <p:spPr bwMode="gray">
          <a:xfrm>
            <a:off x="4593101" y="5910612"/>
            <a:ext cx="2541238" cy="560424"/>
          </a:xfrm>
          <a:prstGeom prst="wedgeRectCallout">
            <a:avLst>
              <a:gd name="adj1" fmla="val 555"/>
              <a:gd name="adj2" fmla="val -110962"/>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000" dirty="0" smtClean="0">
                <a:latin typeface="Fujitsu Sans" panose="020B0404060202020204" pitchFamily="34" charset="0"/>
                <a:ea typeface="Meiryo UI" panose="020B0604030504040204" pitchFamily="50" charset="-128"/>
              </a:rPr>
              <a:t>Returns the Issue list</a:t>
            </a: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8782655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6642949" y="3779053"/>
            <a:ext cx="3044214" cy="307777"/>
          </a:xfrm>
          <a:prstGeom prst="rect">
            <a:avLst/>
          </a:prstGeom>
        </p:spPr>
        <p:txBody>
          <a:bodyPr wrap="square">
            <a:spAutoFit/>
          </a:bodyPr>
          <a:lstStyle/>
          <a:p>
            <a:r>
              <a:rPr lang="en-US" altLang="ja-JP" dirty="0" err="1" smtClean="0"/>
              <a:t>GitLab</a:t>
            </a:r>
            <a:endParaRPr lang="ja-JP" alt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2949" y="4045889"/>
            <a:ext cx="3079020" cy="2144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zh-TW" dirty="0"/>
              <a:t>Integrated Functions: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p:cNvSpPr/>
          <p:nvPr/>
        </p:nvSpPr>
        <p:spPr>
          <a:xfrm>
            <a:off x="183916" y="6183868"/>
            <a:ext cx="9446924"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://docs.mattermost.com/developer/webhooks-incoming.html</a:t>
            </a:r>
          </a:p>
        </p:txBody>
      </p:sp>
      <p:sp>
        <p:nvSpPr>
          <p:cNvPr id="38" name="角丸四角形 37"/>
          <p:cNvSpPr/>
          <p:nvPr/>
        </p:nvSpPr>
        <p:spPr bwMode="gray">
          <a:xfrm>
            <a:off x="1876771" y="3681381"/>
            <a:ext cx="1027035" cy="1238061"/>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873BAA83-42AA-43D6-8756-1B7BE2FA1095}"/>
              </a:ext>
            </a:extLst>
          </p:cNvPr>
          <p:cNvSpPr/>
          <p:nvPr/>
        </p:nvSpPr>
        <p:spPr bwMode="gray">
          <a:xfrm>
            <a:off x="231606" y="1028998"/>
            <a:ext cx="9300757"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Web Hook</a:t>
            </a:r>
          </a:p>
        </p:txBody>
      </p:sp>
      <p:sp>
        <p:nvSpPr>
          <p:cNvPr id="17" name="正方形/長方形 16">
            <a:extLst>
              <a:ext uri="{FF2B5EF4-FFF2-40B4-BE49-F238E27FC236}">
                <a16:creationId xmlns="" xmlns:a16="http://schemas.microsoft.com/office/drawing/2014/main" id="{78FB52F2-43CD-4DC2-9754-E553E3B9CB7F}"/>
              </a:ext>
            </a:extLst>
          </p:cNvPr>
          <p:cNvSpPr/>
          <p:nvPr/>
        </p:nvSpPr>
        <p:spPr bwMode="gray">
          <a:xfrm>
            <a:off x="231605" y="1605044"/>
            <a:ext cx="9294480" cy="57421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A function that sends request to external tools/receives request from external tools.</a:t>
            </a:r>
            <a:endParaRPr lang="ja-JP" altLang="en-US" sz="1800" kern="0" dirty="0">
              <a:latin typeface="Fujitsu Sans" panose="020B0404060202020204" pitchFamily="34" charset="0"/>
              <a:ea typeface="Meiryo UI" panose="020B0604030504040204" pitchFamily="50" charset="-128"/>
            </a:endParaRPr>
          </a:p>
        </p:txBody>
      </p:sp>
      <p:sp>
        <p:nvSpPr>
          <p:cNvPr id="18" name="正方形/長方形 17">
            <a:extLst>
              <a:ext uri="{FF2B5EF4-FFF2-40B4-BE49-F238E27FC236}">
                <a16:creationId xmlns="" xmlns:a16="http://schemas.microsoft.com/office/drawing/2014/main" id="{873BAA83-42AA-43D6-8756-1B7BE2FA1095}"/>
              </a:ext>
            </a:extLst>
          </p:cNvPr>
          <p:cNvSpPr/>
          <p:nvPr/>
        </p:nvSpPr>
        <p:spPr bwMode="gray">
          <a:xfrm>
            <a:off x="604911" y="2363371"/>
            <a:ext cx="8927452" cy="488015"/>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Incoming Web Hook</a:t>
            </a:r>
          </a:p>
        </p:txBody>
      </p:sp>
      <p:sp>
        <p:nvSpPr>
          <p:cNvPr id="19" name="正方形/長方形 18">
            <a:extLst>
              <a:ext uri="{FF2B5EF4-FFF2-40B4-BE49-F238E27FC236}">
                <a16:creationId xmlns="" xmlns:a16="http://schemas.microsoft.com/office/drawing/2014/main" id="{78FB52F2-43CD-4DC2-9754-E553E3B9CB7F}"/>
              </a:ext>
            </a:extLst>
          </p:cNvPr>
          <p:cNvSpPr/>
          <p:nvPr/>
        </p:nvSpPr>
        <p:spPr bwMode="gray">
          <a:xfrm>
            <a:off x="604657" y="2810557"/>
            <a:ext cx="8921427" cy="37460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smtClean="0">
                <a:latin typeface="Fujitsu Sans" panose="020B0404060202020204" pitchFamily="34" charset="0"/>
                <a:ea typeface="Meiryo UI" panose="020B0604030504040204" pitchFamily="50" charset="-128"/>
              </a:rPr>
              <a:t>Receives the request from external server and displays it as a message.</a:t>
            </a:r>
            <a:endParaRPr lang="ja-JP" altLang="en-US" sz="1800" kern="0" dirty="0">
              <a:latin typeface="Fujitsu Sans" panose="020B0404060202020204" pitchFamily="34" charset="0"/>
              <a:ea typeface="Meiryo UI" panose="020B0604030504040204" pitchFamily="50" charset="-128"/>
            </a:endParaRPr>
          </a:p>
        </p:txBody>
      </p:sp>
      <p:sp>
        <p:nvSpPr>
          <p:cNvPr id="12" name="スライド番号プレースホルダー 11"/>
          <p:cNvSpPr>
            <a:spLocks noGrp="1"/>
          </p:cNvSpPr>
          <p:nvPr>
            <p:ph type="sldNum" sz="quarter" idx="10"/>
          </p:nvPr>
        </p:nvSpPr>
        <p:spPr/>
        <p:txBody>
          <a:bodyPr/>
          <a:lstStyle/>
          <a:p>
            <a:r>
              <a:rPr lang="en-US" altLang="ja-JP" smtClean="0"/>
              <a:t>PAGE    </a:t>
            </a:r>
            <a:fld id="{08DF107D-060D-43D3-997D-8A34C269D30F}" type="slidenum">
              <a:rPr lang="en-US" altLang="ja-JP" smtClean="0"/>
              <a:pPr/>
              <a:t>56</a:t>
            </a:fld>
            <a:endParaRPr lang="en-US" altLang="ja-JP" dirty="0"/>
          </a:p>
        </p:txBody>
      </p:sp>
      <p:pic>
        <p:nvPicPr>
          <p:cNvPr id="2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474"/>
          <a:stretch/>
        </p:blipFill>
        <p:spPr bwMode="auto">
          <a:xfrm>
            <a:off x="638785" y="3304263"/>
            <a:ext cx="3924937" cy="2923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角丸四角形 21"/>
          <p:cNvSpPr/>
          <p:nvPr/>
        </p:nvSpPr>
        <p:spPr bwMode="gray">
          <a:xfrm>
            <a:off x="6527411" y="3681381"/>
            <a:ext cx="3237934" cy="2509443"/>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24" name="カギ線コネクタ 23"/>
          <p:cNvCxnSpPr>
            <a:stCxn id="22" idx="1"/>
            <a:endCxn id="34" idx="3"/>
          </p:cNvCxnSpPr>
          <p:nvPr/>
        </p:nvCxnSpPr>
        <p:spPr bwMode="auto">
          <a:xfrm rot="10800000">
            <a:off x="4417227" y="4479105"/>
            <a:ext cx="2110184" cy="456999"/>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5" name="正方形/長方形 24"/>
          <p:cNvSpPr/>
          <p:nvPr/>
        </p:nvSpPr>
        <p:spPr>
          <a:xfrm>
            <a:off x="4616159" y="4936105"/>
            <a:ext cx="1684179" cy="523220"/>
          </a:xfrm>
          <a:prstGeom prst="rect">
            <a:avLst/>
          </a:prstGeom>
        </p:spPr>
        <p:txBody>
          <a:bodyPr wrap="none">
            <a:spAutoFit/>
          </a:bodyPr>
          <a:lstStyle/>
          <a:p>
            <a:r>
              <a:rPr lang="en-US" altLang="ja-JP" dirty="0" smtClean="0">
                <a:latin typeface="+mj-lt"/>
              </a:rPr>
              <a:t>Incoming</a:t>
            </a:r>
            <a:r>
              <a:rPr lang="ja-JP" altLang="en-US" dirty="0" smtClean="0">
                <a:latin typeface="+mj-lt"/>
              </a:rPr>
              <a:t> </a:t>
            </a:r>
            <a:r>
              <a:rPr lang="en-US" altLang="ja-JP" dirty="0" smtClean="0">
                <a:latin typeface="+mj-lt"/>
              </a:rPr>
              <a:t>Web</a:t>
            </a:r>
            <a:r>
              <a:rPr lang="ja-JP" altLang="en-US" dirty="0" smtClean="0">
                <a:latin typeface="+mj-lt"/>
              </a:rPr>
              <a:t> </a:t>
            </a:r>
            <a:r>
              <a:rPr lang="en-US" altLang="ja-JP" dirty="0" smtClean="0">
                <a:latin typeface="+mj-lt"/>
              </a:rPr>
              <a:t>Hook</a:t>
            </a:r>
          </a:p>
          <a:p>
            <a:r>
              <a:rPr lang="en-US" altLang="ja-JP" dirty="0" smtClean="0">
                <a:latin typeface="+mj-lt"/>
              </a:rPr>
              <a:t>(JSON</a:t>
            </a:r>
            <a:r>
              <a:rPr lang="ja-JP" altLang="en-US" dirty="0" smtClean="0">
                <a:latin typeface="+mj-lt"/>
              </a:rPr>
              <a:t> </a:t>
            </a:r>
            <a:r>
              <a:rPr lang="en-US" altLang="ja-JP" dirty="0" smtClean="0">
                <a:latin typeface="+mj-lt"/>
              </a:rPr>
              <a:t>format)</a:t>
            </a:r>
            <a:endParaRPr lang="ja-JP" altLang="en-US" dirty="0">
              <a:latin typeface="+mj-lt"/>
            </a:endParaRPr>
          </a:p>
        </p:txBody>
      </p:sp>
      <p:sp>
        <p:nvSpPr>
          <p:cNvPr id="34" name="角丸四角形 33"/>
          <p:cNvSpPr/>
          <p:nvPr/>
        </p:nvSpPr>
        <p:spPr bwMode="gray">
          <a:xfrm>
            <a:off x="638786" y="4086830"/>
            <a:ext cx="3778441" cy="784547"/>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0766389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zh-TW" dirty="0"/>
              <a:t>Integrated Functions: Important</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p:cNvSpPr/>
          <p:nvPr/>
        </p:nvSpPr>
        <p:spPr>
          <a:xfrm>
            <a:off x="183916" y="6127596"/>
            <a:ext cx="9446924" cy="738664"/>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 </a:t>
            </a:r>
            <a:r>
              <a:rPr lang="en-US" altLang="ja-JP" dirty="0">
                <a:latin typeface="+mj-lt"/>
              </a:rPr>
              <a:t>https://docs.mattermost.com/developer/interactive-message-buttons.html</a:t>
            </a:r>
          </a:p>
          <a:p>
            <a:pPr algn="l"/>
            <a:r>
              <a:rPr lang="en-US" altLang="ja-JP" dirty="0" smtClean="0">
                <a:latin typeface="+mj-lt"/>
              </a:rPr>
              <a:t> </a:t>
            </a:r>
            <a:r>
              <a:rPr lang="en-US" altLang="ja-JP" dirty="0">
                <a:latin typeface="+mj-lt"/>
              </a:rPr>
              <a:t>https://developers.mattermost.com/integrate/getting-started/</a:t>
            </a:r>
          </a:p>
        </p:txBody>
      </p:sp>
      <p:sp>
        <p:nvSpPr>
          <p:cNvPr id="16" name="正方形/長方形 15">
            <a:extLst>
              <a:ext uri="{FF2B5EF4-FFF2-40B4-BE49-F238E27FC236}">
                <a16:creationId xmlns="" xmlns:a16="http://schemas.microsoft.com/office/drawing/2014/main" id="{873BAA83-42AA-43D6-8756-1B7BE2FA1095}"/>
              </a:ext>
            </a:extLst>
          </p:cNvPr>
          <p:cNvSpPr/>
          <p:nvPr/>
        </p:nvSpPr>
        <p:spPr bwMode="gray">
          <a:xfrm>
            <a:off x="231606" y="1028998"/>
            <a:ext cx="9300757"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solidFill>
                  <a:schemeClr val="bg1"/>
                </a:solidFill>
                <a:latin typeface="Fujitsu Sans" panose="020B0404060202020204" pitchFamily="34" charset="0"/>
                <a:ea typeface="Meiryo UI" panose="020B0604030504040204" pitchFamily="50" charset="-128"/>
              </a:rPr>
              <a:t>Web </a:t>
            </a:r>
            <a:r>
              <a:rPr lang="en-US" altLang="ja-JP" sz="3200" b="1" kern="0" dirty="0" smtClean="0">
                <a:solidFill>
                  <a:schemeClr val="bg1"/>
                </a:solidFill>
                <a:latin typeface="Fujitsu Sans" panose="020B0404060202020204" pitchFamily="34" charset="0"/>
                <a:ea typeface="Meiryo UI" panose="020B0604030504040204" pitchFamily="50" charset="-128"/>
              </a:rPr>
              <a:t>API</a:t>
            </a:r>
          </a:p>
        </p:txBody>
      </p:sp>
      <p:sp>
        <p:nvSpPr>
          <p:cNvPr id="17" name="正方形/長方形 16">
            <a:extLst>
              <a:ext uri="{FF2B5EF4-FFF2-40B4-BE49-F238E27FC236}">
                <a16:creationId xmlns="" xmlns:a16="http://schemas.microsoft.com/office/drawing/2014/main" id="{78FB52F2-43CD-4DC2-9754-E553E3B9CB7F}"/>
              </a:ext>
            </a:extLst>
          </p:cNvPr>
          <p:cNvSpPr/>
          <p:nvPr/>
        </p:nvSpPr>
        <p:spPr bwMode="gray">
          <a:xfrm>
            <a:off x="231605" y="1605044"/>
            <a:ext cx="9294480" cy="34205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smtClean="0">
                <a:latin typeface="Fujitsu Sans" panose="020B0404060202020204" pitchFamily="34" charset="0"/>
                <a:ea typeface="Meiryo UI" panose="020B0604030504040204" pitchFamily="50" charset="-128"/>
              </a:rPr>
              <a:t>A function for accessing the versatile functions of Mattermost.</a:t>
            </a:r>
            <a:endParaRPr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873BAA83-42AA-43D6-8756-1B7BE2FA1095}"/>
              </a:ext>
            </a:extLst>
          </p:cNvPr>
          <p:cNvSpPr/>
          <p:nvPr/>
        </p:nvSpPr>
        <p:spPr bwMode="gray">
          <a:xfrm>
            <a:off x="256999" y="2630410"/>
            <a:ext cx="9300757"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Interactive Messaging</a:t>
            </a:r>
          </a:p>
        </p:txBody>
      </p:sp>
      <p:sp>
        <p:nvSpPr>
          <p:cNvPr id="21" name="正方形/長方形 20">
            <a:extLst>
              <a:ext uri="{FF2B5EF4-FFF2-40B4-BE49-F238E27FC236}">
                <a16:creationId xmlns="" xmlns:a16="http://schemas.microsoft.com/office/drawing/2014/main" id="{78FB52F2-43CD-4DC2-9754-E553E3B9CB7F}"/>
              </a:ext>
            </a:extLst>
          </p:cNvPr>
          <p:cNvSpPr/>
          <p:nvPr/>
        </p:nvSpPr>
        <p:spPr bwMode="gray">
          <a:xfrm>
            <a:off x="256998" y="3206455"/>
            <a:ext cx="9294480" cy="2772313"/>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1450" kern="0" dirty="0" smtClean="0">
                <a:latin typeface="Fujitsu Sans" panose="020B0404060202020204" pitchFamily="34" charset="0"/>
                <a:ea typeface="Meiryo UI" panose="020B0604030504040204" pitchFamily="50" charset="-128"/>
              </a:rPr>
              <a:t>Enables interactive function such as displaying button in the messages and allowing users to click and give responses.</a:t>
            </a:r>
            <a:endParaRPr lang="ja-JP" altLang="en-US" sz="1450" kern="0" dirty="0">
              <a:latin typeface="Fujitsu Sans" panose="020B0404060202020204" pitchFamily="34" charset="0"/>
              <a:ea typeface="Meiryo UI" panose="020B0604030504040204" pitchFamily="50" charset="-128"/>
            </a:endParaRPr>
          </a:p>
        </p:txBody>
      </p:sp>
      <p:sp>
        <p:nvSpPr>
          <p:cNvPr id="22" name="正方形/長方形 21"/>
          <p:cNvSpPr/>
          <p:nvPr/>
        </p:nvSpPr>
        <p:spPr>
          <a:xfrm>
            <a:off x="5641145" y="2000706"/>
            <a:ext cx="3884940" cy="523220"/>
          </a:xfrm>
          <a:prstGeom prst="rect">
            <a:avLst/>
          </a:prstGeom>
        </p:spPr>
        <p:txBody>
          <a:bodyPr wrap="square">
            <a:spAutoFit/>
          </a:bodyPr>
          <a:lstStyle/>
          <a:p>
            <a:pPr algn="l"/>
            <a:r>
              <a:rPr lang="en-US" altLang="ja-JP" dirty="0" smtClean="0">
                <a:latin typeface="+mj-lt"/>
              </a:rPr>
              <a:t>For more details:</a:t>
            </a:r>
            <a:endParaRPr lang="ja-JP" altLang="en-US" dirty="0">
              <a:latin typeface="+mj-lt"/>
            </a:endParaRPr>
          </a:p>
          <a:p>
            <a:pPr algn="l"/>
            <a:r>
              <a:rPr lang="en-US" altLang="ja-JP" dirty="0">
                <a:latin typeface="+mj-lt"/>
              </a:rPr>
              <a:t>https://api.mattermost.com/</a:t>
            </a:r>
          </a:p>
        </p:txBody>
      </p:sp>
      <p:sp>
        <p:nvSpPr>
          <p:cNvPr id="12" name="スライド番号プレースホルダー 11"/>
          <p:cNvSpPr>
            <a:spLocks noGrp="1"/>
          </p:cNvSpPr>
          <p:nvPr>
            <p:ph type="sldNum" sz="quarter" idx="10"/>
          </p:nvPr>
        </p:nvSpPr>
        <p:spPr/>
        <p:txBody>
          <a:bodyPr/>
          <a:lstStyle/>
          <a:p>
            <a:r>
              <a:rPr lang="en-US" altLang="ja-JP" smtClean="0"/>
              <a:t>PAGE    </a:t>
            </a:r>
            <a:fld id="{08DF107D-060D-43D3-997D-8A34C269D30F}" type="slidenum">
              <a:rPr lang="en-US" altLang="ja-JP" smtClean="0"/>
              <a:pPr/>
              <a:t>57</a:t>
            </a:fld>
            <a:endParaRPr lang="en-US" altLang="ja-JP"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88" y="3964017"/>
            <a:ext cx="8991513" cy="1877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6137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Other Functions</a:t>
            </a:r>
            <a:endParaRPr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cs typeface="Meiryo UI" panose="020B0604030504040204" pitchFamily="50" charset="-128"/>
              </a:rPr>
              <a:t>Mattermost: Overview/Basic Functions</a:t>
            </a:r>
            <a:endParaRPr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p:cNvSpPr/>
          <p:nvPr/>
        </p:nvSpPr>
        <p:spPr>
          <a:xfrm>
            <a:off x="5134708" y="4117789"/>
            <a:ext cx="4423048"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://docs.mattermost.com/deployment/webrtc.html</a:t>
            </a:r>
          </a:p>
        </p:txBody>
      </p:sp>
      <p:sp>
        <p:nvSpPr>
          <p:cNvPr id="16" name="正方形/長方形 15">
            <a:extLst>
              <a:ext uri="{FF2B5EF4-FFF2-40B4-BE49-F238E27FC236}">
                <a16:creationId xmlns="" xmlns:a16="http://schemas.microsoft.com/office/drawing/2014/main" id="{873BAA83-42AA-43D6-8756-1B7BE2FA1095}"/>
              </a:ext>
            </a:extLst>
          </p:cNvPr>
          <p:cNvSpPr/>
          <p:nvPr/>
        </p:nvSpPr>
        <p:spPr bwMode="gray">
          <a:xfrm>
            <a:off x="231606" y="1028998"/>
            <a:ext cx="9300757"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Plugin (</a:t>
            </a:r>
            <a:r>
              <a:rPr lang="el-GR" altLang="ja-JP" sz="3200" b="1" kern="0" dirty="0">
                <a:solidFill>
                  <a:schemeClr val="bg1"/>
                </a:solidFill>
                <a:latin typeface="Fujitsu Sans" panose="020B0404060202020204" pitchFamily="34" charset="0"/>
                <a:ea typeface="Meiryo UI" panose="020B0604030504040204" pitchFamily="50" charset="-128"/>
              </a:rPr>
              <a:t>β)</a:t>
            </a:r>
          </a:p>
        </p:txBody>
      </p:sp>
      <p:sp>
        <p:nvSpPr>
          <p:cNvPr id="17" name="正方形/長方形 16">
            <a:extLst>
              <a:ext uri="{FF2B5EF4-FFF2-40B4-BE49-F238E27FC236}">
                <a16:creationId xmlns="" xmlns:a16="http://schemas.microsoft.com/office/drawing/2014/main" id="{78FB52F2-43CD-4DC2-9754-E553E3B9CB7F}"/>
              </a:ext>
            </a:extLst>
          </p:cNvPr>
          <p:cNvSpPr/>
          <p:nvPr/>
        </p:nvSpPr>
        <p:spPr bwMode="gray">
          <a:xfrm>
            <a:off x="231605" y="1605043"/>
            <a:ext cx="9294480" cy="53324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kern="0" dirty="0" smtClean="0">
                <a:latin typeface="Fujitsu Sans" panose="020B0404060202020204" pitchFamily="34" charset="0"/>
                <a:ea typeface="Meiryo UI" panose="020B0604030504040204" pitchFamily="50" charset="-128"/>
              </a:rPr>
              <a:t>A function for obtaining Mattermost screen, expanding server side processes.</a:t>
            </a:r>
            <a:endParaRPr lang="ja-JP" altLang="en-US" sz="20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873BAA83-42AA-43D6-8756-1B7BE2FA1095}"/>
              </a:ext>
            </a:extLst>
          </p:cNvPr>
          <p:cNvSpPr/>
          <p:nvPr/>
        </p:nvSpPr>
        <p:spPr bwMode="gray">
          <a:xfrm>
            <a:off x="256999" y="2841430"/>
            <a:ext cx="9300757"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Voice Call(</a:t>
            </a:r>
            <a:r>
              <a:rPr lang="el-GR" altLang="ja-JP" sz="3200" b="1" kern="0" dirty="0">
                <a:solidFill>
                  <a:schemeClr val="bg1"/>
                </a:solidFill>
                <a:latin typeface="Fujitsu Sans" panose="020B0404060202020204" pitchFamily="34" charset="0"/>
                <a:ea typeface="Meiryo UI" panose="020B0604030504040204" pitchFamily="50" charset="-128"/>
              </a:rPr>
              <a:t>β)</a:t>
            </a:r>
          </a:p>
        </p:txBody>
      </p:sp>
      <p:sp>
        <p:nvSpPr>
          <p:cNvPr id="21" name="正方形/長方形 20">
            <a:extLst>
              <a:ext uri="{FF2B5EF4-FFF2-40B4-BE49-F238E27FC236}">
                <a16:creationId xmlns="" xmlns:a16="http://schemas.microsoft.com/office/drawing/2014/main" id="{78FB52F2-43CD-4DC2-9754-E553E3B9CB7F}"/>
              </a:ext>
            </a:extLst>
          </p:cNvPr>
          <p:cNvSpPr/>
          <p:nvPr/>
        </p:nvSpPr>
        <p:spPr bwMode="gray">
          <a:xfrm>
            <a:off x="256998" y="3417476"/>
            <a:ext cx="9294480" cy="574214"/>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smtClean="0">
                <a:latin typeface="Fujitsu Sans" panose="020B0404060202020204" pitchFamily="34" charset="0"/>
                <a:ea typeface="Meiryo UI" panose="020B0604030504040204" pitchFamily="50" charset="-128"/>
              </a:rPr>
              <a:t>Although still in β version, voice/video calls are also supported.</a:t>
            </a:r>
            <a:endParaRPr lang="ja-JP" altLang="en-US" sz="1800" kern="0" dirty="0">
              <a:latin typeface="Fujitsu Sans" panose="020B0404060202020204" pitchFamily="34" charset="0"/>
              <a:ea typeface="Meiryo UI" panose="020B0604030504040204" pitchFamily="50" charset="-128"/>
            </a:endParaRPr>
          </a:p>
        </p:txBody>
      </p:sp>
      <p:sp>
        <p:nvSpPr>
          <p:cNvPr id="22" name="正方形/長方形 21"/>
          <p:cNvSpPr/>
          <p:nvPr/>
        </p:nvSpPr>
        <p:spPr>
          <a:xfrm>
            <a:off x="7034753" y="2141386"/>
            <a:ext cx="2491331" cy="523220"/>
          </a:xfrm>
          <a:prstGeom prst="rect">
            <a:avLst/>
          </a:prstGeom>
        </p:spPr>
        <p:txBody>
          <a:bodyPr wrap="square">
            <a:spAutoFit/>
          </a:bodyPr>
          <a:lstStyle/>
          <a:p>
            <a:pPr algn="l"/>
            <a:r>
              <a:rPr lang="en-US" altLang="ja-JP" dirty="0">
                <a:latin typeface="+mj-lt"/>
              </a:rPr>
              <a:t>For more details:</a:t>
            </a:r>
            <a:endParaRPr lang="ja-JP" altLang="en-US" dirty="0">
              <a:latin typeface="+mj-lt"/>
            </a:endParaRPr>
          </a:p>
          <a:p>
            <a:pPr algn="l"/>
            <a:r>
              <a:rPr lang="en-US" altLang="ja-JP" dirty="0" smtClean="0">
                <a:latin typeface="+mj-lt"/>
              </a:rPr>
              <a:t>https</a:t>
            </a:r>
            <a:r>
              <a:rPr lang="en-US" altLang="ja-JP" dirty="0">
                <a:latin typeface="+mj-lt"/>
              </a:rPr>
              <a:t>://api.mattermost.com/</a:t>
            </a:r>
          </a:p>
        </p:txBody>
      </p:sp>
      <p:sp>
        <p:nvSpPr>
          <p:cNvPr id="11" name="スライド番号プレースホルダー 10"/>
          <p:cNvSpPr>
            <a:spLocks noGrp="1"/>
          </p:cNvSpPr>
          <p:nvPr>
            <p:ph type="sldNum" sz="quarter" idx="10"/>
          </p:nvPr>
        </p:nvSpPr>
        <p:spPr/>
        <p:txBody>
          <a:bodyPr/>
          <a:lstStyle/>
          <a:p>
            <a:r>
              <a:rPr lang="en-US" altLang="ja-JP" smtClean="0"/>
              <a:t>PAGE    </a:t>
            </a:r>
            <a:fld id="{08DF107D-060D-43D3-997D-8A34C269D30F}" type="slidenum">
              <a:rPr lang="en-US" altLang="ja-JP" smtClean="0"/>
              <a:pPr/>
              <a:t>58</a:t>
            </a:fld>
            <a:endParaRPr lang="en-US" altLang="ja-JP" dirty="0"/>
          </a:p>
        </p:txBody>
      </p:sp>
    </p:spTree>
    <p:extLst>
      <p:ext uri="{BB962C8B-B14F-4D97-AF65-F5344CB8AC3E}">
        <p14:creationId xmlns:p14="http://schemas.microsoft.com/office/powerpoint/2010/main" val="3837629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lang="en-US" altLang="ja-JP" sz="3600" dirty="0" smtClean="0"/>
              <a:t>Chat Tool: Definition</a:t>
            </a:r>
            <a:endParaRPr lang="en-US" altLang="ja-JP" sz="3600"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 xmlns:a16="http://schemas.microsoft.com/office/drawing/2014/main" id="{6FEE3E88-E120-40D5-86F5-3ECBAA5EF8A5}"/>
              </a:ext>
            </a:extLst>
          </p:cNvPr>
          <p:cNvSpPr txBox="1"/>
          <p:nvPr/>
        </p:nvSpPr>
        <p:spPr>
          <a:xfrm>
            <a:off x="342900" y="4125231"/>
            <a:ext cx="4134271" cy="2246769"/>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000" b="1" dirty="0">
                <a:latin typeface="Fujitsu Sans" panose="020B0404060202020204" pitchFamily="34" charset="0"/>
                <a:ea typeface="Meiryo UI" panose="020B0604030504040204" pitchFamily="50" charset="-128"/>
                <a:cs typeface="Meiryo UI" panose="020B0604030504040204" pitchFamily="50" charset="-128"/>
              </a:rPr>
              <a:t> Chat Tool: Definition</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Tool: Merits (by story-based)</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Chat Operation: Challenges &amp;                    </a:t>
            </a: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Counterplans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Mattermost: Overview/Basic Functions</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Appendix: Chat Start-up</a:t>
            </a:r>
            <a:endParaRPr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99020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Sample of Integrated Functions</a:t>
            </a:r>
            <a:endParaRPr lang="ja-JP" altLang="en-US" dirty="0">
              <a:latin typeface="+mj-lt"/>
            </a:endParaRPr>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mj-lt"/>
                <a:ea typeface="Meiryo UI" panose="020B0604030504040204" pitchFamily="50" charset="-128"/>
                <a:cs typeface="Meiryo UI" panose="020B0604030504040204" pitchFamily="50" charset="-128"/>
              </a:rPr>
              <a:t>Mattermost: Overview/Basic Functions</a:t>
            </a:r>
            <a:endParaRPr lang="ja-JP" altLang="en-US" sz="1800" dirty="0">
              <a:latin typeface="+mj-lt"/>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 xmlns:a16="http://schemas.microsoft.com/office/drawing/2014/main" id="{873BAA83-42AA-43D6-8756-1B7BE2FA1095}"/>
              </a:ext>
            </a:extLst>
          </p:cNvPr>
          <p:cNvSpPr/>
          <p:nvPr/>
        </p:nvSpPr>
        <p:spPr bwMode="gray">
          <a:xfrm>
            <a:off x="231606" y="1028998"/>
            <a:ext cx="9300757"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mj-lt"/>
                <a:ea typeface="Meiryo UI" panose="020B0604030504040204" pitchFamily="50" charset="-128"/>
              </a:rPr>
              <a:t>Tried integrating Pipeline of GitLab</a:t>
            </a:r>
            <a:endParaRPr lang="el-GR" altLang="ja-JP" sz="3200" b="1" kern="0" dirty="0">
              <a:solidFill>
                <a:schemeClr val="bg1"/>
              </a:solidFill>
              <a:latin typeface="+mj-lt"/>
              <a:ea typeface="Meiryo UI" panose="020B0604030504040204" pitchFamily="50" charset="-128"/>
            </a:endParaRPr>
          </a:p>
        </p:txBody>
      </p:sp>
      <p:sp>
        <p:nvSpPr>
          <p:cNvPr id="20" name="正方形/長方形 19">
            <a:extLst>
              <a:ext uri="{FF2B5EF4-FFF2-40B4-BE49-F238E27FC236}">
                <a16:creationId xmlns="" xmlns:a16="http://schemas.microsoft.com/office/drawing/2014/main" id="{873BAA83-42AA-43D6-8756-1B7BE2FA1095}"/>
              </a:ext>
            </a:extLst>
          </p:cNvPr>
          <p:cNvSpPr/>
          <p:nvPr/>
        </p:nvSpPr>
        <p:spPr bwMode="gray">
          <a:xfrm>
            <a:off x="231604" y="4106925"/>
            <a:ext cx="9300757"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mj-lt"/>
                <a:ea typeface="Meiryo UI" panose="020B0604030504040204" pitchFamily="50" charset="-128"/>
              </a:rPr>
              <a:t>Tried incorporating Translation Tool</a:t>
            </a:r>
            <a:endParaRPr lang="ja-JP" altLang="en-US" sz="3200" b="1" kern="0" dirty="0">
              <a:solidFill>
                <a:schemeClr val="bg1"/>
              </a:solidFill>
              <a:latin typeface="+mj-lt"/>
              <a:ea typeface="Meiryo UI" panose="020B0604030504040204" pitchFamily="50" charset="-128"/>
            </a:endParaRPr>
          </a:p>
        </p:txBody>
      </p:sp>
      <p:sp>
        <p:nvSpPr>
          <p:cNvPr id="11" name="スライド番号プレースホルダー 10"/>
          <p:cNvSpPr>
            <a:spLocks noGrp="1"/>
          </p:cNvSpPr>
          <p:nvPr>
            <p:ph type="sldNum" sz="quarter" idx="10"/>
          </p:nvPr>
        </p:nvSpPr>
        <p:spPr/>
        <p:txBody>
          <a:bodyPr/>
          <a:lstStyle/>
          <a:p>
            <a:r>
              <a:rPr lang="en-US" altLang="ja-JP" smtClean="0">
                <a:latin typeface="+mj-lt"/>
              </a:rPr>
              <a:t>PAGE    </a:t>
            </a:r>
            <a:fld id="{08DF107D-060D-43D3-997D-8A34C269D30F}" type="slidenum">
              <a:rPr lang="en-US" altLang="ja-JP" smtClean="0">
                <a:latin typeface="+mj-lt"/>
              </a:rPr>
              <a:pPr/>
              <a:t>59</a:t>
            </a:fld>
            <a:endParaRPr lang="en-US" altLang="ja-JP" dirty="0">
              <a:latin typeface="+mj-lt"/>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464" y="1826473"/>
            <a:ext cx="2434058" cy="2252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正方形/長方形 22"/>
          <p:cNvSpPr/>
          <p:nvPr/>
        </p:nvSpPr>
        <p:spPr>
          <a:xfrm>
            <a:off x="340623" y="1680791"/>
            <a:ext cx="3044214" cy="307777"/>
          </a:xfrm>
          <a:prstGeom prst="rect">
            <a:avLst/>
          </a:prstGeom>
        </p:spPr>
        <p:txBody>
          <a:bodyPr wrap="square">
            <a:spAutoFit/>
          </a:bodyPr>
          <a:lstStyle/>
          <a:p>
            <a:r>
              <a:rPr lang="en-US" altLang="ja-JP" dirty="0" err="1" smtClean="0">
                <a:latin typeface="+mj-lt"/>
              </a:rPr>
              <a:t>GitLab</a:t>
            </a:r>
            <a:endParaRPr lang="ja-JP" altLang="en-US" dirty="0">
              <a:latin typeface="+mj-lt"/>
            </a:endParaRPr>
          </a:p>
        </p:txBody>
      </p:sp>
      <p:pic>
        <p:nvPicPr>
          <p:cNvPr id="2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623" y="1947627"/>
            <a:ext cx="3079020" cy="2144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右矢印 11"/>
          <p:cNvSpPr/>
          <p:nvPr/>
        </p:nvSpPr>
        <p:spPr bwMode="gray">
          <a:xfrm>
            <a:off x="3713871" y="3155887"/>
            <a:ext cx="2264898" cy="858130"/>
          </a:xfrm>
          <a:prstGeom prst="rightArrow">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sp>
        <p:nvSpPr>
          <p:cNvPr id="26" name="正方形/長方形 25"/>
          <p:cNvSpPr/>
          <p:nvPr/>
        </p:nvSpPr>
        <p:spPr>
          <a:xfrm>
            <a:off x="3657251" y="2017439"/>
            <a:ext cx="2321517" cy="954107"/>
          </a:xfrm>
          <a:prstGeom prst="rect">
            <a:avLst/>
          </a:prstGeom>
        </p:spPr>
        <p:txBody>
          <a:bodyPr wrap="square">
            <a:spAutoFit/>
          </a:bodyPr>
          <a:lstStyle/>
          <a:p>
            <a:r>
              <a:rPr lang="en-US" altLang="ja-JP" dirty="0" smtClean="0">
                <a:latin typeface="+mj-lt"/>
              </a:rPr>
              <a:t>Edits the execution result of pipeline in the easy to view Markdown and sends to Incoming Web Hook.</a:t>
            </a:r>
            <a:endParaRPr lang="ja-JP" altLang="en-US" dirty="0">
              <a:latin typeface="+mj-lt"/>
            </a:endParaRPr>
          </a:p>
        </p:txBody>
      </p:sp>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8769" y="5436682"/>
            <a:ext cx="3437994" cy="1097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623" y="4942816"/>
            <a:ext cx="23622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角丸四角形 28"/>
          <p:cNvSpPr/>
          <p:nvPr/>
        </p:nvSpPr>
        <p:spPr bwMode="gray">
          <a:xfrm>
            <a:off x="2702822" y="6027674"/>
            <a:ext cx="2488155" cy="428282"/>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sp>
        <p:nvSpPr>
          <p:cNvPr id="30" name="正方形/長方形 29"/>
          <p:cNvSpPr/>
          <p:nvPr/>
        </p:nvSpPr>
        <p:spPr>
          <a:xfrm>
            <a:off x="2702823" y="6105975"/>
            <a:ext cx="2321517" cy="307777"/>
          </a:xfrm>
          <a:prstGeom prst="rect">
            <a:avLst/>
          </a:prstGeom>
        </p:spPr>
        <p:txBody>
          <a:bodyPr wrap="square">
            <a:spAutoFit/>
          </a:bodyPr>
          <a:lstStyle/>
          <a:p>
            <a:r>
              <a:rPr lang="en-US" altLang="ja-JP" dirty="0" err="1" smtClean="0">
                <a:latin typeface="+mj-lt"/>
              </a:rPr>
              <a:t>Transration</a:t>
            </a:r>
            <a:r>
              <a:rPr lang="ja-JP" altLang="en-US" dirty="0" smtClean="0">
                <a:latin typeface="+mj-lt"/>
              </a:rPr>
              <a:t> </a:t>
            </a:r>
            <a:r>
              <a:rPr lang="en-US" altLang="ja-JP" dirty="0" smtClean="0">
                <a:latin typeface="+mj-lt"/>
              </a:rPr>
              <a:t>Service</a:t>
            </a:r>
            <a:r>
              <a:rPr lang="ja-JP" altLang="en-US" dirty="0" smtClean="0">
                <a:latin typeface="+mj-lt"/>
              </a:rPr>
              <a:t> </a:t>
            </a:r>
            <a:r>
              <a:rPr lang="en-US" altLang="ja-JP" dirty="0" smtClean="0">
                <a:latin typeface="+mj-lt"/>
              </a:rPr>
              <a:t>Server</a:t>
            </a:r>
            <a:endParaRPr lang="ja-JP" altLang="en-US" dirty="0">
              <a:latin typeface="+mj-lt"/>
            </a:endParaRPr>
          </a:p>
        </p:txBody>
      </p:sp>
      <p:sp>
        <p:nvSpPr>
          <p:cNvPr id="34" name="角丸四角形 33"/>
          <p:cNvSpPr/>
          <p:nvPr/>
        </p:nvSpPr>
        <p:spPr bwMode="gray">
          <a:xfrm>
            <a:off x="920369" y="5138189"/>
            <a:ext cx="1335507" cy="285815"/>
          </a:xfrm>
          <a:prstGeom prst="roundRect">
            <a:avLst/>
          </a:prstGeom>
          <a:noFill/>
          <a:ln w="38100"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mj-lt"/>
              <a:ea typeface="Meiryo UI" panose="020B0604030504040204" pitchFamily="50" charset="-128"/>
            </a:endParaRPr>
          </a:p>
        </p:txBody>
      </p:sp>
      <p:cxnSp>
        <p:nvCxnSpPr>
          <p:cNvPr id="6" name="カギ線コネクタ 5"/>
          <p:cNvCxnSpPr>
            <a:stCxn id="34" idx="2"/>
            <a:endCxn id="29" idx="1"/>
          </p:cNvCxnSpPr>
          <p:nvPr/>
        </p:nvCxnSpPr>
        <p:spPr bwMode="auto">
          <a:xfrm rot="16200000" flipH="1">
            <a:off x="1736567" y="5275559"/>
            <a:ext cx="817811" cy="1114699"/>
          </a:xfrm>
          <a:prstGeom prst="bentConnector2">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3" name="カギ線コネクタ 32"/>
          <p:cNvCxnSpPr>
            <a:stCxn id="29" idx="3"/>
            <a:endCxn id="14339" idx="1"/>
          </p:cNvCxnSpPr>
          <p:nvPr/>
        </p:nvCxnSpPr>
        <p:spPr bwMode="auto">
          <a:xfrm flipV="1">
            <a:off x="5190977" y="5985470"/>
            <a:ext cx="787792" cy="256345"/>
          </a:xfrm>
          <a:prstGeom prst="bentConnector3">
            <a:avLst>
              <a:gd name="adj1" fmla="val 50000"/>
            </a:avLst>
          </a:prstGeom>
          <a:gradFill rotWithShape="0">
            <a:gsLst>
              <a:gs pos="0">
                <a:srgbClr val="FFFFFF"/>
              </a:gs>
              <a:gs pos="100000">
                <a:srgbClr val="CACAC7"/>
              </a:gs>
            </a:gsLst>
            <a:lin ang="5400000" scaled="1"/>
          </a:gradFill>
          <a:ln w="28575" cap="flat" cmpd="sng" algn="ctr">
            <a:solidFill>
              <a:srgbClr val="E60000"/>
            </a:solidFill>
            <a:prstDash val="sysDash"/>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四角形吹き出し 34"/>
          <p:cNvSpPr/>
          <p:nvPr/>
        </p:nvSpPr>
        <p:spPr bwMode="gray">
          <a:xfrm>
            <a:off x="2773625" y="4858755"/>
            <a:ext cx="3476254" cy="422342"/>
          </a:xfrm>
          <a:prstGeom prst="wedgeRectCallout">
            <a:avLst>
              <a:gd name="adj1" fmla="val -61675"/>
              <a:gd name="adj2" fmla="val 2643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mj-lt"/>
                <a:ea typeface="Meiryo UI" panose="020B0604030504040204" pitchFamily="50" charset="-128"/>
              </a:rPr>
              <a:t>Custom</a:t>
            </a:r>
            <a:r>
              <a:rPr kumimoji="1" lang="ja-JP" altLang="en-US" sz="2400" dirty="0" smtClean="0">
                <a:latin typeface="+mj-lt"/>
                <a:ea typeface="Meiryo UI" panose="020B0604030504040204" pitchFamily="50" charset="-128"/>
              </a:rPr>
              <a:t> </a:t>
            </a:r>
            <a:r>
              <a:rPr kumimoji="1" lang="en-US" altLang="ja-JP" sz="2400" dirty="0" smtClean="0">
                <a:latin typeface="+mj-lt"/>
                <a:ea typeface="Meiryo UI" panose="020B0604030504040204" pitchFamily="50" charset="-128"/>
              </a:rPr>
              <a:t>Slash</a:t>
            </a:r>
            <a:r>
              <a:rPr lang="ja-JP" altLang="en-US" sz="2400" dirty="0">
                <a:latin typeface="+mj-lt"/>
                <a:ea typeface="Meiryo UI" panose="020B0604030504040204" pitchFamily="50" charset="-128"/>
              </a:rPr>
              <a:t> </a:t>
            </a:r>
            <a:r>
              <a:rPr lang="en-US" altLang="ja-JP" sz="2400" dirty="0" smtClean="0">
                <a:latin typeface="+mj-lt"/>
                <a:ea typeface="Meiryo UI" panose="020B0604030504040204" pitchFamily="50" charset="-128"/>
              </a:rPr>
              <a:t>Command</a:t>
            </a:r>
            <a:endParaRPr kumimoji="1" lang="ja-JP" altLang="en-US" sz="2400" dirty="0" smtClean="0">
              <a:latin typeface="+mj-lt"/>
              <a:ea typeface="Meiryo UI" panose="020B0604030504040204" pitchFamily="50" charset="-128"/>
            </a:endParaRPr>
          </a:p>
        </p:txBody>
      </p:sp>
    </p:spTree>
    <p:extLst>
      <p:ext uri="{BB962C8B-B14F-4D97-AF65-F5344CB8AC3E}">
        <p14:creationId xmlns:p14="http://schemas.microsoft.com/office/powerpoint/2010/main" val="1036922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p:cNvSpPr>
            <a:spLocks noGrp="1"/>
          </p:cNvSpPr>
          <p:nvPr>
            <p:ph type="ftr" sz="quarter" idx="3"/>
          </p:nvPr>
        </p:nvSpPr>
        <p:spPr/>
        <p:txBody>
          <a:bodyPr/>
          <a:lstStyle/>
          <a:p>
            <a:r>
              <a:rPr lang="en-US" altLang="ja-JP" dirty="0"/>
              <a:t>Copyright 2017-2018 FUJITSU LIMITED</a:t>
            </a:r>
          </a:p>
        </p:txBody>
      </p:sp>
    </p:spTree>
    <p:extLst>
      <p:ext uri="{BB962C8B-B14F-4D97-AF65-F5344CB8AC3E}">
        <p14:creationId xmlns:p14="http://schemas.microsoft.com/office/powerpoint/2010/main" val="854500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Background	</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Chat Tool: Definition</a:t>
            </a:r>
            <a:endParaRPr lang="ja-JP" altLang="en-US" sz="1800" dirty="0">
              <a:solidFill>
                <a:schemeClr val="lt1"/>
              </a:solidFill>
              <a:latin typeface="Fujitsu Sans" panose="020B0404060202020204" pitchFamily="34" charset="0"/>
              <a:ea typeface="Roboto Black" panose="02000000000000000000" pitchFamily="2" charset="0"/>
              <a:cs typeface="Calibri" panose="020F0502020204030204" pitchFamily="34" charset="0"/>
            </a:endParaRPr>
          </a:p>
        </p:txBody>
      </p:sp>
      <p:sp>
        <p:nvSpPr>
          <p:cNvPr id="17" name="正方形/長方形 16">
            <a:extLst>
              <a:ext uri="{FF2B5EF4-FFF2-40B4-BE49-F238E27FC236}">
                <a16:creationId xmlns="" xmlns:a16="http://schemas.microsoft.com/office/drawing/2014/main" id="{150844AD-4FE2-4A52-A4A3-AA78CAEC4A85}"/>
              </a:ext>
            </a:extLst>
          </p:cNvPr>
          <p:cNvSpPr/>
          <p:nvPr/>
        </p:nvSpPr>
        <p:spPr bwMode="gray">
          <a:xfrm>
            <a:off x="78170" y="1764106"/>
            <a:ext cx="9566273" cy="122175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lgn="l">
              <a:buFont typeface="Arial" panose="020B0604020202020204" pitchFamily="34" charset="0"/>
              <a:buChar char="•"/>
            </a:pPr>
            <a:r>
              <a:rPr lang="en-US" altLang="ja-JP" sz="1800" dirty="0" smtClean="0">
                <a:latin typeface="+mj-lt"/>
              </a:rPr>
              <a:t>Recently, </a:t>
            </a:r>
            <a:r>
              <a:rPr lang="en-US" altLang="ja-JP" sz="1800" b="1" dirty="0" smtClean="0">
                <a:latin typeface="+mj-lt"/>
              </a:rPr>
              <a:t>next-generation chat tools</a:t>
            </a:r>
            <a:r>
              <a:rPr lang="en-US" altLang="ja-JP" sz="1800" dirty="0" smtClean="0">
                <a:latin typeface="+mj-lt"/>
              </a:rPr>
              <a:t> such as Slack, HipChat, Mattermost are gaining attention.</a:t>
            </a:r>
            <a:endParaRPr lang="ja-JP" altLang="en-US" sz="1800" dirty="0">
              <a:latin typeface="+mj-lt"/>
            </a:endParaRPr>
          </a:p>
          <a:p>
            <a:pPr marL="285750" indent="-285750" algn="l">
              <a:buFont typeface="Arial" panose="020B0604020202020204" pitchFamily="34" charset="0"/>
              <a:buChar char="•"/>
            </a:pPr>
            <a:r>
              <a:rPr lang="en-US" altLang="ja-JP" sz="1800" dirty="0" smtClean="0">
                <a:latin typeface="+mj-lt"/>
              </a:rPr>
              <a:t>There are various tools available, however, </a:t>
            </a:r>
            <a:r>
              <a:rPr lang="en-US" altLang="ja-JP" sz="1800" b="1" dirty="0" smtClean="0">
                <a:latin typeface="+mj-lt"/>
              </a:rPr>
              <a:t>no major differences </a:t>
            </a:r>
            <a:r>
              <a:rPr lang="en-US" altLang="ja-JP" sz="1800" dirty="0" smtClean="0">
                <a:latin typeface="+mj-lt"/>
              </a:rPr>
              <a:t>can be observed. Hence, presentation will be done collectively.</a:t>
            </a:r>
            <a:endParaRPr lang="ja-JP" altLang="en-US" sz="1800" dirty="0">
              <a:latin typeface="+mj-lt"/>
            </a:endParaRPr>
          </a:p>
        </p:txBody>
      </p:sp>
      <p:sp>
        <p:nvSpPr>
          <p:cNvPr id="18" name="正方形/長方形 17">
            <a:extLst>
              <a:ext uri="{FF2B5EF4-FFF2-40B4-BE49-F238E27FC236}">
                <a16:creationId xmlns="" xmlns:a16="http://schemas.microsoft.com/office/drawing/2014/main" id="{9B8EAA3B-8777-43E7-9A7C-EB659CE4F72B}"/>
              </a:ext>
            </a:extLst>
          </p:cNvPr>
          <p:cNvSpPr/>
          <p:nvPr/>
        </p:nvSpPr>
        <p:spPr bwMode="gray">
          <a:xfrm>
            <a:off x="78171" y="1169185"/>
            <a:ext cx="9566272"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Fujitsu Sans" panose="020B0404060202020204" pitchFamily="34" charset="0"/>
                <a:ea typeface="Meiryo UI" panose="020B0604030504040204" pitchFamily="50" charset="-128"/>
              </a:rPr>
              <a:t>Recent Chat Tools</a:t>
            </a:r>
            <a:endParaRPr lang="en-US" altLang="ja-JP" sz="3200" b="1" kern="0" dirty="0">
              <a:solidFill>
                <a:schemeClr val="bg1"/>
              </a:solidFill>
              <a:latin typeface="Fujitsu Sans" panose="020B0404060202020204" pitchFamily="34" charset="0"/>
              <a:ea typeface="Meiryo UI" panose="020B0604030504040204" pitchFamily="50" charset="-128"/>
            </a:endParaRPr>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419" y="3336715"/>
            <a:ext cx="4182334" cy="1199154"/>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86" y="5291210"/>
            <a:ext cx="1257300" cy="1234440"/>
          </a:xfrm>
          <a:prstGeom prst="rect">
            <a:avLst/>
          </a:prstGeom>
        </p:spPr>
      </p:pic>
      <p:pic>
        <p:nvPicPr>
          <p:cNvPr id="9218" name="Picture 2" descr="C:\Users\masaru.k\AppData\Local\Microsoft\Windows\Temporary Internet Files\Content.IE5\4VGC3O4N\HipChat_Logo.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8816" y="3154680"/>
            <a:ext cx="4949043" cy="1748662"/>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303" y="5149947"/>
            <a:ext cx="2645209" cy="758483"/>
          </a:xfrm>
          <a:prstGeom prst="rect">
            <a:avLst/>
          </a:prstGeom>
        </p:spPr>
      </p:pic>
      <p:pic>
        <p:nvPicPr>
          <p:cNvPr id="13" name="図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0169" y="5529188"/>
            <a:ext cx="3018106" cy="1104741"/>
          </a:xfrm>
          <a:prstGeom prst="rect">
            <a:avLst/>
          </a:prstGeom>
        </p:spPr>
      </p:pic>
      <p:pic>
        <p:nvPicPr>
          <p:cNvPr id="14" name="図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6301" y="4774808"/>
            <a:ext cx="3878580" cy="754380"/>
          </a:xfrm>
          <a:prstGeom prst="rect">
            <a:avLst/>
          </a:prstGeom>
        </p:spPr>
      </p:pic>
      <p:sp>
        <p:nvSpPr>
          <p:cNvPr id="20" name="スライド番号プレースホルダー 19"/>
          <p:cNvSpPr>
            <a:spLocks noGrp="1"/>
          </p:cNvSpPr>
          <p:nvPr>
            <p:ph type="sldNum" sz="quarter" idx="10"/>
          </p:nvPr>
        </p:nvSpPr>
        <p:spPr/>
        <p:txBody>
          <a:bodyPr/>
          <a:lstStyle/>
          <a:p>
            <a:r>
              <a:rPr lang="en-US" altLang="ja-JP" smtClean="0"/>
              <a:t>PAGE    </a:t>
            </a:r>
            <a:fld id="{08DF107D-060D-43D3-997D-8A34C269D30F}" type="slidenum">
              <a:rPr lang="en-US" altLang="ja-JP" smtClean="0"/>
              <a:pPr/>
              <a:t>6</a:t>
            </a:fld>
            <a:endParaRPr lang="en-US" altLang="ja-JP" dirty="0"/>
          </a:p>
        </p:txBody>
      </p:sp>
    </p:spTree>
    <p:extLst>
      <p:ext uri="{BB962C8B-B14F-4D97-AF65-F5344CB8AC3E}">
        <p14:creationId xmlns:p14="http://schemas.microsoft.com/office/powerpoint/2010/main" val="800307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Image</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Definition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35" y="1037634"/>
            <a:ext cx="8790185" cy="4133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471" y="2157054"/>
            <a:ext cx="6839095" cy="427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スライド番号プレースホルダー 12"/>
          <p:cNvSpPr>
            <a:spLocks noGrp="1"/>
          </p:cNvSpPr>
          <p:nvPr>
            <p:ph type="sldNum" sz="quarter" idx="10"/>
          </p:nvPr>
        </p:nvSpPr>
        <p:spPr/>
        <p:txBody>
          <a:bodyPr/>
          <a:lstStyle/>
          <a:p>
            <a:r>
              <a:rPr lang="en-US" altLang="ja-JP" smtClean="0"/>
              <a:t>PAGE    </a:t>
            </a:r>
            <a:fld id="{08DF107D-060D-43D3-997D-8A34C269D30F}" type="slidenum">
              <a:rPr lang="en-US" altLang="ja-JP" smtClean="0"/>
              <a:pPr/>
              <a:t>7</a:t>
            </a:fld>
            <a:endParaRPr lang="en-US" altLang="ja-JP" dirty="0"/>
          </a:p>
        </p:txBody>
      </p:sp>
    </p:spTree>
    <p:extLst>
      <p:ext uri="{BB962C8B-B14F-4D97-AF65-F5344CB8AC3E}">
        <p14:creationId xmlns:p14="http://schemas.microsoft.com/office/powerpoint/2010/main" val="3586785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Features</a:t>
            </a:r>
            <a:endParaRPr kumimoji="1" lang="ja-JP" altLang="en-US"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Chat Tool: Definition</a:t>
            </a:r>
            <a:endParaRPr lang="ja-JP" altLang="en-US"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正方形/長方形 6">
            <a:extLst>
              <a:ext uri="{FF2B5EF4-FFF2-40B4-BE49-F238E27FC236}">
                <a16:creationId xmlns="" xmlns:a16="http://schemas.microsoft.com/office/drawing/2014/main" id="{150844AD-4FE2-4A52-A4A3-AA78CAEC4A85}"/>
              </a:ext>
            </a:extLst>
          </p:cNvPr>
          <p:cNvSpPr/>
          <p:nvPr/>
        </p:nvSpPr>
        <p:spPr bwMode="gray">
          <a:xfrm>
            <a:off x="170935" y="1932922"/>
            <a:ext cx="9446924" cy="3126758"/>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l"/>
            <a:r>
              <a:rPr lang="en-US" altLang="ja-JP" sz="1800" b="1" dirty="0" smtClean="0">
                <a:latin typeface="+mj-lt"/>
              </a:rPr>
              <a:t>Enables an “Asynchronous” communication.</a:t>
            </a:r>
            <a:endParaRPr lang="ja-JP" altLang="en-US" sz="1800" b="1" dirty="0">
              <a:latin typeface="+mj-lt"/>
            </a:endParaRPr>
          </a:p>
          <a:p>
            <a:pPr algn="l"/>
            <a:r>
              <a:rPr lang="en-US" altLang="ja-JP" sz="1800" dirty="0" smtClean="0">
                <a:latin typeface="+mj-lt"/>
              </a:rPr>
              <a:t>Synchronous communication (face-to-face/call/Lync) restricts parties involved.</a:t>
            </a:r>
            <a:endParaRPr lang="ja-JP" altLang="en-US" sz="1800" dirty="0">
              <a:latin typeface="+mj-lt"/>
            </a:endParaRPr>
          </a:p>
          <a:p>
            <a:pPr algn="l"/>
            <a:r>
              <a:rPr lang="en-US" altLang="ja-JP" sz="1800" dirty="0" smtClean="0">
                <a:latin typeface="+mj-lt"/>
              </a:rPr>
              <a:t>It can be good when both parties have prepared well and have active exchanges, but that’s not something achieved every time.</a:t>
            </a:r>
            <a:endParaRPr lang="ja-JP" altLang="en-US" sz="1800" dirty="0">
              <a:latin typeface="+mj-lt"/>
            </a:endParaRPr>
          </a:p>
          <a:p>
            <a:pPr algn="l"/>
            <a:r>
              <a:rPr lang="en-US" altLang="ja-JP" sz="1800" dirty="0" smtClean="0">
                <a:latin typeface="+mj-lt"/>
              </a:rPr>
              <a:t>Specially, there are possibilities that only superficial results will come up during face-to-face discussion and it’s risky to have a weird sense of accomplishment.</a:t>
            </a:r>
            <a:endParaRPr lang="ja-JP" altLang="en-US" sz="1800" dirty="0">
              <a:latin typeface="+mj-lt"/>
            </a:endParaRPr>
          </a:p>
          <a:p>
            <a:pPr algn="l"/>
            <a:r>
              <a:rPr lang="en-US" altLang="ja-JP" sz="1800" dirty="0" smtClean="0">
                <a:latin typeface="+mj-lt"/>
              </a:rPr>
              <a:t>In an “Asynchronous” communication, you can read the text/content and receive information “when” the timing best suits you. And, you can write and send information “when” the timing best suits you.</a:t>
            </a:r>
            <a:endParaRPr lang="ja-JP" altLang="en-US" sz="1800" dirty="0">
              <a:latin typeface="+mj-lt"/>
            </a:endParaRPr>
          </a:p>
        </p:txBody>
      </p:sp>
      <p:sp>
        <p:nvSpPr>
          <p:cNvPr id="8" name="正方形/長方形 7">
            <a:extLst>
              <a:ext uri="{FF2B5EF4-FFF2-40B4-BE49-F238E27FC236}">
                <a16:creationId xmlns="" xmlns:a16="http://schemas.microsoft.com/office/drawing/2014/main" id="{9B8EAA3B-8777-43E7-9A7C-EB659CE4F72B}"/>
              </a:ext>
            </a:extLst>
          </p:cNvPr>
          <p:cNvSpPr/>
          <p:nvPr/>
        </p:nvSpPr>
        <p:spPr bwMode="gray">
          <a:xfrm>
            <a:off x="170935" y="1338001"/>
            <a:ext cx="9446924" cy="616876"/>
          </a:xfrm>
          <a:prstGeom prst="rect">
            <a:avLst/>
          </a:prstGeom>
          <a:solidFill>
            <a:schemeClr val="tx1">
              <a:lumMod val="50000"/>
              <a:lumOff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solidFill>
                  <a:schemeClr val="bg1"/>
                </a:solidFill>
                <a:latin typeface="+mj-lt"/>
                <a:ea typeface="Meiryo UI" panose="020B0604030504040204" pitchFamily="50" charset="-128"/>
              </a:rPr>
              <a:t>1. Asynchronous</a:t>
            </a:r>
            <a:endParaRPr lang="en-US" altLang="ja-JP" sz="3200" b="1" kern="0" dirty="0">
              <a:solidFill>
                <a:schemeClr val="bg1"/>
              </a:solidFill>
              <a:latin typeface="+mj-lt"/>
              <a:ea typeface="Meiryo UI" panose="020B0604030504040204" pitchFamily="50" charset="-128"/>
            </a:endParaRPr>
          </a:p>
        </p:txBody>
      </p:sp>
      <p:sp>
        <p:nvSpPr>
          <p:cNvPr id="15" name="スライド番号プレースホルダー 14"/>
          <p:cNvSpPr>
            <a:spLocks noGrp="1"/>
          </p:cNvSpPr>
          <p:nvPr>
            <p:ph type="sldNum" sz="quarter" idx="10"/>
          </p:nvPr>
        </p:nvSpPr>
        <p:spPr/>
        <p:txBody>
          <a:bodyPr/>
          <a:lstStyle/>
          <a:p>
            <a:r>
              <a:rPr lang="en-US" altLang="ja-JP" smtClean="0"/>
              <a:t>PAGE    </a:t>
            </a:r>
            <a:fld id="{08DF107D-060D-43D3-997D-8A34C269D30F}" type="slidenum">
              <a:rPr lang="en-US" altLang="ja-JP" smtClean="0"/>
              <a:pPr/>
              <a:t>8</a:t>
            </a:fld>
            <a:endParaRPr lang="en-US" altLang="ja-JP" dirty="0"/>
          </a:p>
        </p:txBody>
      </p:sp>
    </p:spTree>
    <p:extLst>
      <p:ext uri="{BB962C8B-B14F-4D97-AF65-F5344CB8AC3E}">
        <p14:creationId xmlns:p14="http://schemas.microsoft.com/office/powerpoint/2010/main" val="4261968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3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2">
      <a:majorFont>
        <a:latin typeface="Fujitsu Sans"/>
        <a:ea typeface="ＭＳ Ｐゴシック"/>
        <a:cs typeface=""/>
      </a:majorFont>
      <a:minorFont>
        <a:latin typeface="Fujitsu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a:spPr>
      <a:bodyPr vert="horz" wrap="none" lIns="91440" tIns="45720" rIns="91440" bIns="45720" numCol="1" rtlCol="0" anchor="ctr" anchorCtr="0" compatLnSpc="1">
        <a:prstTxWarp prst="textNoShape">
          <a:avLst/>
        </a:prstTxWarp>
      </a:bodyPr>
      <a:lstStyle>
        <a:defPPr algn="l">
          <a:defRPr sz="2400" dirty="0" smtClean="0">
            <a:latin typeface="Fujitsu Sans" panose="020B0404060202020204" pitchFamily="34" charset="0"/>
            <a:ea typeface="Meiryo UI" panose="020B0604030504040204" pitchFamily="50" charset="-128"/>
          </a:defRPr>
        </a:defPPr>
      </a:lstStyle>
    </a:spDef>
    <a:ln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square" rtlCol="0">
        <a:spAutoFit/>
      </a:bodyPr>
      <a:lstStyle>
        <a:defPPr algn="l">
          <a:defRPr kumimoji="1" dirty="0" err="1" smtClean="0">
            <a:latin typeface="Fujitsu Sans" panose="020B0404060202020204" pitchFamily="34" charset="0"/>
            <a:ea typeface="Meiryo UI" panose="020B0604030504040204" pitchFamily="50" charset="-128"/>
            <a:cs typeface="Meiryo UI" panose="020B0604030504040204" pitchFamily="50" charset="-128"/>
          </a:defRPr>
        </a:defPPr>
      </a:lstStyle>
    </a:txDef>
  </a:objectDefaults>
  <a:extraClrSchemeLst>
    <a:extraClrScheme>
      <a:clrScheme name="F_Tool_3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12160</Words>
  <Application>Microsoft Office PowerPoint</Application>
  <PresentationFormat>A4 210 x 297 mm</PresentationFormat>
  <Paragraphs>1781</Paragraphs>
  <Slides>61</Slides>
  <Notes>50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61</vt:i4>
      </vt:variant>
    </vt:vector>
  </HeadingPairs>
  <TitlesOfParts>
    <vt:vector size="71" baseType="lpstr">
      <vt:lpstr>Meiryo UI</vt:lpstr>
      <vt:lpstr>ＭＳ Ｐゴシック</vt:lpstr>
      <vt:lpstr>MS UI Gothic</vt:lpstr>
      <vt:lpstr>Roboto Black</vt:lpstr>
      <vt:lpstr>たぬき油性マジック</vt:lpstr>
      <vt:lpstr>Arial</vt:lpstr>
      <vt:lpstr>Calibri</vt:lpstr>
      <vt:lpstr>Fujitsu Sans</vt:lpstr>
      <vt:lpstr>Wingdings</vt:lpstr>
      <vt:lpstr>F_Tool_3_JA_R</vt:lpstr>
      <vt:lpstr>DADock Bootcamp for Developers</vt:lpstr>
      <vt:lpstr>PowerPoint プレゼンテーション</vt:lpstr>
      <vt:lpstr>About Chat Primer (with Mattermost)</vt:lpstr>
      <vt:lpstr>Agenda of DADock Bootcamp for Developers</vt:lpstr>
      <vt:lpstr>Introduction Part Agenda</vt:lpstr>
      <vt:lpstr>PowerPoint プレゼンテーション</vt:lpstr>
      <vt:lpstr>Background </vt:lpstr>
      <vt:lpstr>Image</vt:lpstr>
      <vt:lpstr>Features</vt:lpstr>
      <vt:lpstr>Features</vt:lpstr>
      <vt:lpstr>Features</vt:lpstr>
      <vt:lpstr>Features</vt:lpstr>
      <vt:lpstr>Features</vt:lpstr>
      <vt:lpstr>PowerPoint プレゼンテーション</vt:lpstr>
      <vt:lpstr>Prerequisite 1 : Team Structure</vt:lpstr>
      <vt:lpstr>Prerequisite 2 : Channel Structure</vt:lpstr>
      <vt:lpstr>PowerPoint プレゼンテーション</vt:lpstr>
      <vt:lpstr>Story 1: Asynchronous Communication</vt:lpstr>
      <vt:lpstr>Story 1: Asynchronous Communication</vt:lpstr>
      <vt:lpstr>PowerPoint プレゼンテーション</vt:lpstr>
      <vt:lpstr>Story 2: Open Communication (Information Sharing)</vt:lpstr>
      <vt:lpstr>Story 2: Open Communication (Information Sharing)</vt:lpstr>
      <vt:lpstr>PowerPoint プレゼンテーション</vt:lpstr>
      <vt:lpstr>Story 3: Open Communication (Emotion Sharing)</vt:lpstr>
      <vt:lpstr>Story 3: Open Communication (Emotion Sharing)</vt:lpstr>
      <vt:lpstr>PowerPoint プレゼンテーション</vt:lpstr>
      <vt:lpstr>Story 4: Linking Systems (Dev part)</vt:lpstr>
      <vt:lpstr>Story 4: Linking Systems (Dev part)</vt:lpstr>
      <vt:lpstr>Story 4: Linking Systems (Dev part)</vt:lpstr>
      <vt:lpstr>Story 4: Linking Systems (Dev part)</vt:lpstr>
      <vt:lpstr>PowerPoint プレゼンテーション</vt:lpstr>
      <vt:lpstr>Story 5: Linking Systems (Ops part)</vt:lpstr>
      <vt:lpstr>Story 5: Linking Systems (Ops part)</vt:lpstr>
      <vt:lpstr>Story 5: Linking Systems (Ops part)</vt:lpstr>
      <vt:lpstr>PowerPoint プレゼンテーション</vt:lpstr>
      <vt:lpstr>Extra Story(1): Sharing of “Who Knows”</vt:lpstr>
      <vt:lpstr>Extra Story(1): Sharing of “Who Knows”</vt:lpstr>
      <vt:lpstr>PowerPoint プレゼンテーション</vt:lpstr>
      <vt:lpstr>Extra Edition(2): One day in A’s Channel</vt:lpstr>
      <vt:lpstr>PowerPoint プレゼンテーション</vt:lpstr>
      <vt:lpstr>Challenges</vt:lpstr>
      <vt:lpstr>Counterplans</vt:lpstr>
      <vt:lpstr>Counterplans</vt:lpstr>
      <vt:lpstr>Counterplans</vt:lpstr>
      <vt:lpstr>PowerPoint プレゼンテーション</vt:lpstr>
      <vt:lpstr>Markdown Supported</vt:lpstr>
      <vt:lpstr>Ex) Markdown Notation</vt:lpstr>
      <vt:lpstr>Team &amp; Channel</vt:lpstr>
      <vt:lpstr>Mention: Important</vt:lpstr>
      <vt:lpstr>Flag: Important</vt:lpstr>
      <vt:lpstr>Group Unread Channels: Important</vt:lpstr>
      <vt:lpstr>Favorites</vt:lpstr>
      <vt:lpstr>Emoticons/Customized Emoticons: Important</vt:lpstr>
      <vt:lpstr>Permalink: Important</vt:lpstr>
      <vt:lpstr>Integrated Functions: Important</vt:lpstr>
      <vt:lpstr>Integrated Functions: Important</vt:lpstr>
      <vt:lpstr>Integrated Functions: Important</vt:lpstr>
      <vt:lpstr>Integrated Functions: Important</vt:lpstr>
      <vt:lpstr>Other Functions</vt:lpstr>
      <vt:lpstr>Sample of Integrated Functions</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2001-12-20T12:02:52Z</dcterms:created>
  <dcterms:modified xsi:type="dcterms:W3CDTF">2018-10-18T16:44:05Z</dcterms:modified>
</cp:coreProperties>
</file>