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8" r:id="rId2"/>
    <p:sldId id="258" r:id="rId3"/>
    <p:sldId id="314" r:id="rId4"/>
    <p:sldId id="315" r:id="rId5"/>
    <p:sldId id="317" r:id="rId6"/>
    <p:sldId id="329" r:id="rId7"/>
    <p:sldId id="330" r:id="rId8"/>
    <p:sldId id="331" r:id="rId9"/>
    <p:sldId id="332" r:id="rId10"/>
    <p:sldId id="333" r:id="rId11"/>
    <p:sldId id="337" r:id="rId12"/>
    <p:sldId id="334" r:id="rId13"/>
    <p:sldId id="335" r:id="rId14"/>
    <p:sldId id="336" r:id="rId15"/>
    <p:sldId id="319" r:id="rId16"/>
  </p:sldIdLst>
  <p:sldSz cx="9144000" cy="6858000" type="screen4x3"/>
  <p:notesSz cx="9872663" cy="6797675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15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6CB6C-1BCF-224C-86C6-CB61C4406B24}" type="datetimeFigureOut">
              <a:rPr lang="en-US" smtClean="0"/>
              <a:t>02/04/2019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49313"/>
            <a:ext cx="3059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7813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8312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F2ABC-0D4E-1141-8404-24405FA8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CA" baseline="0" dirty="0"/>
              <a:t>A bit of the history – of agile testing. Testing features / stories are more than customer tests / developer tests</a:t>
            </a:r>
          </a:p>
          <a:p>
            <a:pPr defTabSz="966612">
              <a:defRPr/>
            </a:pPr>
            <a:r>
              <a:rPr lang="en-CA" baseline="0" dirty="0"/>
              <a:t>Note: Product Owners represent the customer / business</a:t>
            </a:r>
          </a:p>
          <a:p>
            <a:pPr defTabSz="966612">
              <a:defRPr/>
            </a:pPr>
            <a:endParaRPr lang="en-CA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A066C7-F601-4268-9612-97EBE3B9B7C3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2240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30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66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6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87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90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913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62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1549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21806">
              <a:defRPr/>
            </a:pPr>
            <a:r>
              <a:rPr lang="en-GB" dirty="0">
                <a:latin typeface="Arial" charset="0"/>
              </a:rPr>
              <a:t>I'm seeing a lot of teams keep over-committing, they can never get traction if they don't start under-committing until they get the skills and get into a test-code-test and building rhythm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90965-7DD9-489A-AF3B-9E066BA09935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Module 1: Agile - What is It?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D3CA4F0-06F2-4673-B307-7B0DDC9D7FDD}" type="datetime3">
              <a:rPr lang="en-CA" smtClean="0"/>
              <a:t>2 April 2019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666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1303338"/>
            <a:ext cx="9163050" cy="5556250"/>
            <a:chOff x="0" y="821"/>
            <a:chExt cx="5772" cy="3500"/>
          </a:xfrm>
        </p:grpSpPr>
        <p:pic>
          <p:nvPicPr>
            <p:cNvPr id="5" name="Picture 16" descr="AP_Gray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821"/>
              <a:ext cx="3984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14"/>
            <p:cNvSpPr>
              <a:spLocks/>
            </p:cNvSpPr>
            <p:nvPr/>
          </p:nvSpPr>
          <p:spPr bwMode="auto">
            <a:xfrm flipV="1">
              <a:off x="0" y="3664"/>
              <a:ext cx="5772" cy="656"/>
            </a:xfrm>
            <a:custGeom>
              <a:avLst/>
              <a:gdLst>
                <a:gd name="T0" fmla="*/ 6 w 5772"/>
                <a:gd name="T1" fmla="*/ 2 h 656"/>
                <a:gd name="T2" fmla="*/ 2542 w 5772"/>
                <a:gd name="T3" fmla="*/ 0 h 656"/>
                <a:gd name="T4" fmla="*/ 4374 w 5772"/>
                <a:gd name="T5" fmla="*/ 367 h 656"/>
                <a:gd name="T6" fmla="*/ 5766 w 5772"/>
                <a:gd name="T7" fmla="*/ 55 h 656"/>
                <a:gd name="T8" fmla="*/ 5772 w 5772"/>
                <a:gd name="T9" fmla="*/ 213 h 656"/>
                <a:gd name="T10" fmla="*/ 4302 w 5772"/>
                <a:gd name="T11" fmla="*/ 439 h 656"/>
                <a:gd name="T12" fmla="*/ 1488 w 5772"/>
                <a:gd name="T13" fmla="*/ 201 h 656"/>
                <a:gd name="T14" fmla="*/ 0 w 5772"/>
                <a:gd name="T15" fmla="*/ 656 h 656"/>
                <a:gd name="T16" fmla="*/ 6 w 5772"/>
                <a:gd name="T17" fmla="*/ 2 h 6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72"/>
                <a:gd name="T28" fmla="*/ 0 h 656"/>
                <a:gd name="T29" fmla="*/ 5772 w 5772"/>
                <a:gd name="T30" fmla="*/ 656 h 6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spect="1" noChangeArrowheads="1"/>
            </p:cNvSpPr>
            <p:nvPr/>
          </p:nvSpPr>
          <p:spPr bwMode="auto">
            <a:xfrm>
              <a:off x="0" y="4108"/>
              <a:ext cx="57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</a:rPr>
                <a:t>Toyota Daihatsu</a:t>
              </a:r>
              <a:r>
                <a:rPr lang="en-US" sz="1600" baseline="0" dirty="0">
                  <a:latin typeface="Arial" charset="0"/>
                </a:rPr>
                <a:t> </a:t>
              </a:r>
              <a:r>
                <a:rPr lang="en-US" sz="1600" dirty="0">
                  <a:latin typeface="Arial" charset="0"/>
                </a:rPr>
                <a:t>Engineering &amp; Manufacturing Co., Ltd.</a:t>
              </a:r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8" name="Freeform 18"/>
          <p:cNvSpPr>
            <a:spLocks/>
          </p:cNvSpPr>
          <p:nvPr/>
        </p:nvSpPr>
        <p:spPr bwMode="auto">
          <a:xfrm flipV="1">
            <a:off x="4392613" y="6165850"/>
            <a:ext cx="4787900" cy="719138"/>
          </a:xfrm>
          <a:custGeom>
            <a:avLst/>
            <a:gdLst>
              <a:gd name="T0" fmla="*/ 0 w 3000"/>
              <a:gd name="T1" fmla="*/ 0 h 595"/>
              <a:gd name="T2" fmla="*/ 2147483646 w 3000"/>
              <a:gd name="T3" fmla="*/ 2147483646 h 595"/>
              <a:gd name="T4" fmla="*/ 2147483646 w 3000"/>
              <a:gd name="T5" fmla="*/ 2147483646 h 595"/>
              <a:gd name="T6" fmla="*/ 2147483646 w 3000"/>
              <a:gd name="T7" fmla="*/ 214748364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US"/>
          </a:p>
        </p:txBody>
      </p:sp>
      <p:pic>
        <p:nvPicPr>
          <p:cNvPr id="9" name="Picture 18" descr="Toyota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219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05264"/>
            <a:ext cx="6400800" cy="1366837"/>
          </a:xfrm>
        </p:spPr>
        <p:txBody>
          <a:bodyPr/>
          <a:lstStyle>
            <a:lvl1pPr marL="0" indent="0" algn="ctr">
              <a:buFontTx/>
              <a:buNone/>
              <a:defRPr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th-TH" noProof="0"/>
          </a:p>
        </p:txBody>
      </p:sp>
      <p:sp>
        <p:nvSpPr>
          <p:cNvPr id="24591" name="AutoShape 15"/>
          <p:cNvSpPr>
            <a:spLocks noGrp="1" noChangeArrowheads="1"/>
          </p:cNvSpPr>
          <p:nvPr>
            <p:ph type="ctrTitle" sz="quarter"/>
          </p:nvPr>
        </p:nvSpPr>
        <p:spPr>
          <a:xfrm>
            <a:off x="755652" y="1773240"/>
            <a:ext cx="7777163" cy="1800225"/>
          </a:xfrm>
          <a:prstGeom prst="roundRect">
            <a:avLst>
              <a:gd name="adj" fmla="val 50000"/>
            </a:avLst>
          </a:prstGeom>
          <a:ln w="28575">
            <a:solidFill>
              <a:srgbClr val="F60000"/>
            </a:solidFill>
            <a:round/>
            <a:headEnd/>
            <a:tailEnd/>
          </a:ln>
        </p:spPr>
        <p:txBody>
          <a:bodyPr/>
          <a:lstStyle>
            <a:lvl1pPr>
              <a:defRPr sz="4400" b="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th-TH" noProof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4925" y="65976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378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4CF8-0E2E-4ABF-A4DE-4E771F794AE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62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88914"/>
            <a:ext cx="2058988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188914"/>
            <a:ext cx="6029325" cy="596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1255F-3C53-4823-B084-19E8D30F3FD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95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3B32F-2F50-4C5C-87DD-35B80123A48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908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13C11-EDF9-4EE6-B51C-F11F61F453E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149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66800"/>
            <a:ext cx="4038600" cy="5087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066800"/>
            <a:ext cx="4038600" cy="5087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F81B-B66F-4E38-8C4E-E80CDED1D13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72826-A486-4D2A-93DD-21393761768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28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44161-83E3-43D5-A0A3-D21FECBE69D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32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A6727-F69F-4C8C-9F15-47D2F3DC562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82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108A3-2484-49F3-944A-E9BE00FD021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425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132E-188C-46BF-AA90-3196051C727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0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AP_Gra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7138"/>
            <a:ext cx="63246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66800"/>
            <a:ext cx="8229600" cy="508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30" name="Freeform 15"/>
          <p:cNvSpPr>
            <a:spLocks/>
          </p:cNvSpPr>
          <p:nvPr/>
        </p:nvSpPr>
        <p:spPr bwMode="auto">
          <a:xfrm flipV="1">
            <a:off x="0" y="5816600"/>
            <a:ext cx="9163050" cy="1041400"/>
          </a:xfrm>
          <a:custGeom>
            <a:avLst/>
            <a:gdLst>
              <a:gd name="T0" fmla="*/ 2147483646 w 5772"/>
              <a:gd name="T1" fmla="*/ 2147483646 h 656"/>
              <a:gd name="T2" fmla="*/ 2147483646 w 5772"/>
              <a:gd name="T3" fmla="*/ 0 h 656"/>
              <a:gd name="T4" fmla="*/ 2147483646 w 5772"/>
              <a:gd name="T5" fmla="*/ 2147483646 h 656"/>
              <a:gd name="T6" fmla="*/ 2147483646 w 5772"/>
              <a:gd name="T7" fmla="*/ 2147483646 h 656"/>
              <a:gd name="T8" fmla="*/ 2147483646 w 5772"/>
              <a:gd name="T9" fmla="*/ 2147483646 h 656"/>
              <a:gd name="T10" fmla="*/ 2147483646 w 5772"/>
              <a:gd name="T11" fmla="*/ 2147483646 h 656"/>
              <a:gd name="T12" fmla="*/ 2147483646 w 5772"/>
              <a:gd name="T13" fmla="*/ 2147483646 h 656"/>
              <a:gd name="T14" fmla="*/ 0 w 5772"/>
              <a:gd name="T15" fmla="*/ 2147483646 h 656"/>
              <a:gd name="T16" fmla="*/ 2147483646 w 5772"/>
              <a:gd name="T17" fmla="*/ 2147483646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03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7FFBAB-BFE7-48A4-A180-6AC4813028C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1032" name="Freeform 16"/>
          <p:cNvSpPr>
            <a:spLocks/>
          </p:cNvSpPr>
          <p:nvPr/>
        </p:nvSpPr>
        <p:spPr bwMode="auto">
          <a:xfrm flipV="1">
            <a:off x="4392613" y="6165850"/>
            <a:ext cx="4787900" cy="719138"/>
          </a:xfrm>
          <a:custGeom>
            <a:avLst/>
            <a:gdLst>
              <a:gd name="T0" fmla="*/ 0 w 3000"/>
              <a:gd name="T1" fmla="*/ 0 h 595"/>
              <a:gd name="T2" fmla="*/ 2147483646 w 3000"/>
              <a:gd name="T3" fmla="*/ 2147483646 h 595"/>
              <a:gd name="T4" fmla="*/ 2147483646 w 3000"/>
              <a:gd name="T5" fmla="*/ 2147483646 h 595"/>
              <a:gd name="T6" fmla="*/ 2147483646 w 3000"/>
              <a:gd name="T7" fmla="*/ 214748364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en-US"/>
          </a:p>
        </p:txBody>
      </p:sp>
      <p:sp>
        <p:nvSpPr>
          <p:cNvPr id="1040" name="Text Box 16"/>
          <p:cNvSpPr txBox="1">
            <a:spLocks noChangeAspect="1" noChangeArrowheads="1"/>
          </p:cNvSpPr>
          <p:nvPr/>
        </p:nvSpPr>
        <p:spPr bwMode="auto">
          <a:xfrm>
            <a:off x="0" y="6521450"/>
            <a:ext cx="914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latin typeface="Arial" charset="0"/>
              </a:rPr>
              <a:t>Toyota Daihatsu</a:t>
            </a:r>
            <a:r>
              <a:rPr lang="en-US" sz="1600" baseline="0" dirty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Engineering &amp; Manufacturing Co., Ltd.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" name="Line 22"/>
          <p:cNvSpPr>
            <a:spLocks noChangeShapeType="1"/>
          </p:cNvSpPr>
          <p:nvPr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3" descr="Toyota"/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219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b="1" dirty="0"/>
              <a:t>F&amp;I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0550E58-6946-6543-A5B7-F8C75CB34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7816"/>
            <a:ext cx="9144000" cy="1366837"/>
          </a:xfrm>
        </p:spPr>
        <p:txBody>
          <a:bodyPr/>
          <a:lstStyle/>
          <a:p>
            <a:r>
              <a:rPr lang="en-US" dirty="0"/>
              <a:t>Agile Development and Delivery Approach</a:t>
            </a:r>
          </a:p>
          <a:p>
            <a:r>
              <a:rPr lang="en-US" sz="1600" b="0" dirty="0"/>
              <a:t>Last Updated: Tuesday, March 26, 2019</a:t>
            </a:r>
          </a:p>
        </p:txBody>
      </p:sp>
    </p:spTree>
    <p:extLst>
      <p:ext uri="{BB962C8B-B14F-4D97-AF65-F5344CB8AC3E}">
        <p14:creationId xmlns:p14="http://schemas.microsoft.com/office/powerpoint/2010/main" val="9910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71F03323-73A0-054C-9E57-AE5C3911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96" y="1284960"/>
            <a:ext cx="2057400" cy="35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Arial" charset="0"/>
                <a:cs typeface="+mn-cs"/>
              </a:rPr>
              <a:t>Product Backlog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6D3D5C5-334B-674C-BF9E-9E3CBE1F0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295080"/>
              </p:ext>
            </p:extLst>
          </p:nvPr>
        </p:nvGraphicFramePr>
        <p:xfrm>
          <a:off x="620576" y="1801280"/>
          <a:ext cx="1060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Visio" r:id="rId4" imgW="1060319" imgH="785927" progId="Visio.Drawing.11">
                  <p:embed/>
                </p:oleObj>
              </mc:Choice>
              <mc:Fallback>
                <p:oleObj name="Visio" r:id="rId4" imgW="1060319" imgH="785927" progId="Visio.Drawing.11">
                  <p:embed/>
                  <p:pic>
                    <p:nvPicPr>
                      <p:cNvPr id="31" name="Object 3">
                        <a:extLst>
                          <a:ext uri="{FF2B5EF4-FFF2-40B4-BE49-F238E27FC236}">
                            <a16:creationId xmlns:a16="http://schemas.microsoft.com/office/drawing/2014/main" id="{9D1EABA0-BF56-DC4E-956B-4D71B1AF6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6" y="1801280"/>
                        <a:ext cx="1060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CDF62E7-B194-BC48-A2A9-9CEAD5740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5429"/>
              </p:ext>
            </p:extLst>
          </p:nvPr>
        </p:nvGraphicFramePr>
        <p:xfrm>
          <a:off x="620576" y="2563280"/>
          <a:ext cx="1060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Visio" r:id="rId6" imgW="1060319" imgH="785927" progId="Visio.Drawing.11">
                  <p:embed/>
                </p:oleObj>
              </mc:Choice>
              <mc:Fallback>
                <p:oleObj name="Visio" r:id="rId6" imgW="1060319" imgH="785927" progId="Visio.Drawing.11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AF0979E4-612A-F844-840A-E5A1F963A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6" y="2563280"/>
                        <a:ext cx="1060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9CE456D-65C8-1B4A-A6ED-2A6E19F80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211109"/>
              </p:ext>
            </p:extLst>
          </p:nvPr>
        </p:nvGraphicFramePr>
        <p:xfrm>
          <a:off x="620576" y="3325280"/>
          <a:ext cx="1060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Visio" r:id="rId7" imgW="1060319" imgH="785927" progId="Visio.Drawing.11">
                  <p:embed/>
                </p:oleObj>
              </mc:Choice>
              <mc:Fallback>
                <p:oleObj name="Visio" r:id="rId7" imgW="1060319" imgH="785927" progId="Visio.Drawing.11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id="{31078CAA-5C5B-C242-BC14-E4B611CB6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6" y="3325280"/>
                        <a:ext cx="1060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65330F3-E840-5840-B0F8-27459695C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41697"/>
              </p:ext>
            </p:extLst>
          </p:nvPr>
        </p:nvGraphicFramePr>
        <p:xfrm>
          <a:off x="620576" y="4087280"/>
          <a:ext cx="1060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Visio" r:id="rId8" imgW="1060319" imgH="785927" progId="Visio.Drawing.11">
                  <p:embed/>
                </p:oleObj>
              </mc:Choice>
              <mc:Fallback>
                <p:oleObj name="Visio" r:id="rId8" imgW="1060319" imgH="785927" progId="Visio.Drawing.11">
                  <p:embed/>
                  <p:pic>
                    <p:nvPicPr>
                      <p:cNvPr id="35" name="Object 6">
                        <a:extLst>
                          <a:ext uri="{FF2B5EF4-FFF2-40B4-BE49-F238E27FC236}">
                            <a16:creationId xmlns:a16="http://schemas.microsoft.com/office/drawing/2014/main" id="{CA4DFD2D-3A94-944F-AF86-78ACC613A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6" y="4087280"/>
                        <a:ext cx="1060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9423DF18-73A1-5A4C-8308-E0FB06607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40575"/>
              </p:ext>
            </p:extLst>
          </p:nvPr>
        </p:nvGraphicFramePr>
        <p:xfrm>
          <a:off x="620576" y="4849280"/>
          <a:ext cx="1060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Visio" r:id="rId9" imgW="1060319" imgH="785927" progId="Visio.Drawing.11">
                  <p:embed/>
                </p:oleObj>
              </mc:Choice>
              <mc:Fallback>
                <p:oleObj name="Visio" r:id="rId9" imgW="1060319" imgH="785927" progId="Visio.Drawing.11">
                  <p:embed/>
                  <p:pic>
                    <p:nvPicPr>
                      <p:cNvPr id="36" name="Object 7">
                        <a:extLst>
                          <a:ext uri="{FF2B5EF4-FFF2-40B4-BE49-F238E27FC236}">
                            <a16:creationId xmlns:a16="http://schemas.microsoft.com/office/drawing/2014/main" id="{8933B244-E6DE-E043-B8B6-C4A75F7AC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76" y="4849280"/>
                        <a:ext cx="1060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16C3BA2-1C64-644A-ACFE-24799688869C}"/>
              </a:ext>
            </a:extLst>
          </p:cNvPr>
          <p:cNvGrpSpPr/>
          <p:nvPr/>
        </p:nvGrpSpPr>
        <p:grpSpPr>
          <a:xfrm>
            <a:off x="1801402" y="2060075"/>
            <a:ext cx="6649178" cy="3480898"/>
            <a:chOff x="1801402" y="2653202"/>
            <a:chExt cx="6649178" cy="3480898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BBD9CF0-409C-BE4B-B972-45940C945C87}"/>
                </a:ext>
              </a:extLst>
            </p:cNvPr>
            <p:cNvSpPr/>
            <p:nvPr/>
          </p:nvSpPr>
          <p:spPr bwMode="auto">
            <a:xfrm>
              <a:off x="1801402" y="2729168"/>
              <a:ext cx="679039" cy="537670"/>
            </a:xfrm>
            <a:prstGeom prst="rightArrow">
              <a:avLst>
                <a:gd name="adj1" fmla="val 50000"/>
                <a:gd name="adj2" fmla="val 49085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9E18076-2BF6-6C4F-A944-E421D563B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606" y="2653202"/>
              <a:ext cx="5738649" cy="6995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>
                <a:defRPr/>
              </a:pPr>
              <a:r>
                <a:rPr lang="en-US" sz="2500" b="1" dirty="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Release Planning Meeting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9534B99-C50F-E04C-A745-B4AEF93C9658}"/>
                </a:ext>
              </a:extLst>
            </p:cNvPr>
            <p:cNvSpPr/>
            <p:nvPr/>
          </p:nvSpPr>
          <p:spPr bwMode="auto">
            <a:xfrm>
              <a:off x="2636976" y="3859029"/>
              <a:ext cx="862970" cy="439701"/>
            </a:xfrm>
            <a:prstGeom prst="rightArrow">
              <a:avLst>
                <a:gd name="adj1" fmla="val 50000"/>
                <a:gd name="adj2" fmla="val 49085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>
                  <a:solidFill>
                    <a:schemeClr val="bg1"/>
                  </a:solidFill>
                  <a:latin typeface="Arial" pitchFamily="34" charset="0"/>
                </a:rPr>
                <a:t>Pre-Game</a:t>
              </a: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7D21649E-3CB4-FC44-B151-6F26865C778A}"/>
                </a:ext>
              </a:extLst>
            </p:cNvPr>
            <p:cNvSpPr/>
            <p:nvPr/>
          </p:nvSpPr>
          <p:spPr bwMode="auto">
            <a:xfrm>
              <a:off x="3636755" y="3806476"/>
              <a:ext cx="3699466" cy="471234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ngsana New" pitchFamily="18" charset="-34"/>
                </a:rPr>
                <a:t>Game (Iterations / Sprints)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1410D67-1B40-DC47-A07B-AF2BBD54FC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56704" y="3864496"/>
              <a:ext cx="0" cy="22446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A983A81E-547F-A84C-8102-94A56968BECF}"/>
                </a:ext>
              </a:extLst>
            </p:cNvPr>
            <p:cNvSpPr/>
            <p:nvPr/>
          </p:nvSpPr>
          <p:spPr bwMode="auto">
            <a:xfrm>
              <a:off x="7476988" y="3832753"/>
              <a:ext cx="920775" cy="439701"/>
            </a:xfrm>
            <a:prstGeom prst="rightArrow">
              <a:avLst>
                <a:gd name="adj1" fmla="val 50000"/>
                <a:gd name="adj2" fmla="val 49085"/>
              </a:avLst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b="1" dirty="0">
                  <a:solidFill>
                    <a:schemeClr val="bg1"/>
                  </a:solidFill>
                  <a:latin typeface="Arial" pitchFamily="34" charset="0"/>
                </a:rPr>
                <a:t>Post-Game</a:t>
              </a: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C82C2A-068B-124A-999C-C72324E806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8233" y="3857486"/>
              <a:ext cx="0" cy="224466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3AAFDA-D556-294D-9B0E-2EB23A7C65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6474" y="4186040"/>
              <a:ext cx="0" cy="19286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22" name="Object 3">
              <a:extLst>
                <a:ext uri="{FF2B5EF4-FFF2-40B4-BE49-F238E27FC236}">
                  <a16:creationId xmlns:a16="http://schemas.microsoft.com/office/drawing/2014/main" id="{001C9C4A-3949-274F-8402-AB1CDB7686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5189052"/>
                </p:ext>
              </p:extLst>
            </p:nvPr>
          </p:nvGraphicFramePr>
          <p:xfrm>
            <a:off x="3661168" y="4909196"/>
            <a:ext cx="593205" cy="43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Visio" r:id="rId4" imgW="1060319" imgH="785927" progId="Visio.Drawing.11">
                    <p:embed/>
                  </p:oleObj>
                </mc:Choice>
                <mc:Fallback>
                  <p:oleObj name="Visio" r:id="rId4" imgW="1060319" imgH="785927" progId="Visio.Drawing.11">
                    <p:embed/>
                    <p:pic>
                      <p:nvPicPr>
                        <p:cNvPr id="6" name="Object 3">
                          <a:extLst>
                            <a:ext uri="{FF2B5EF4-FFF2-40B4-BE49-F238E27FC236}">
                              <a16:creationId xmlns:a16="http://schemas.microsoft.com/office/drawing/2014/main" id="{A6D3D5C5-334B-674C-BF9E-9E3CBE1F06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168" y="4909196"/>
                          <a:ext cx="593205" cy="43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7C625B59-5288-514A-92AE-3F095F77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093" y="4219584"/>
              <a:ext cx="70177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  <a:cs typeface="+mn-cs"/>
                </a:rPr>
                <a:t>Iteration 1</a:t>
              </a:r>
            </a:p>
          </p:txBody>
        </p:sp>
        <p:graphicFrame>
          <p:nvGraphicFramePr>
            <p:cNvPr id="24" name="Object 3">
              <a:extLst>
                <a:ext uri="{FF2B5EF4-FFF2-40B4-BE49-F238E27FC236}">
                  <a16:creationId xmlns:a16="http://schemas.microsoft.com/office/drawing/2014/main" id="{EF0F3449-C57A-0F4B-8BAA-0AD5FF0BCD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460828"/>
                </p:ext>
              </p:extLst>
            </p:nvPr>
          </p:nvGraphicFramePr>
          <p:xfrm>
            <a:off x="4447961" y="4904092"/>
            <a:ext cx="593205" cy="43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Visio" r:id="rId4" imgW="1060319" imgH="785927" progId="Visio.Drawing.11">
                    <p:embed/>
                  </p:oleObj>
                </mc:Choice>
                <mc:Fallback>
                  <p:oleObj name="Visio" r:id="rId4" imgW="1060319" imgH="785927" progId="Visio.Drawing.11">
                    <p:embed/>
                    <p:pic>
                      <p:nvPicPr>
                        <p:cNvPr id="22" name="Object 3">
                          <a:extLst>
                            <a:ext uri="{FF2B5EF4-FFF2-40B4-BE49-F238E27FC236}">
                              <a16:creationId xmlns:a16="http://schemas.microsoft.com/office/drawing/2014/main" id="{001C9C4A-3949-274F-8402-AB1CDB7686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961" y="4904092"/>
                          <a:ext cx="593205" cy="43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FC0881-DC87-534A-A3B9-97B3BD9F88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8889" y="4180936"/>
              <a:ext cx="0" cy="19286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E10830D1-6F49-7749-9ABE-C31609695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744" y="4214480"/>
              <a:ext cx="69564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  <a:cs typeface="+mn-cs"/>
                </a:rPr>
                <a:t>Iteration 2</a:t>
              </a:r>
            </a:p>
          </p:txBody>
        </p: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11BACE01-07F3-C64A-B278-505211B8AD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664098"/>
                </p:ext>
              </p:extLst>
            </p:nvPr>
          </p:nvGraphicFramePr>
          <p:xfrm>
            <a:off x="5746643" y="4916487"/>
            <a:ext cx="593205" cy="43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Visio" r:id="rId4" imgW="1060319" imgH="785927" progId="Visio.Drawing.11">
                    <p:embed/>
                  </p:oleObj>
                </mc:Choice>
                <mc:Fallback>
                  <p:oleObj name="Visio" r:id="rId4" imgW="1060319" imgH="785927" progId="Visio.Drawing.11">
                    <p:embed/>
                    <p:pic>
                      <p:nvPicPr>
                        <p:cNvPr id="24" name="Object 3">
                          <a:extLst>
                            <a:ext uri="{FF2B5EF4-FFF2-40B4-BE49-F238E27FC236}">
                              <a16:creationId xmlns:a16="http://schemas.microsoft.com/office/drawing/2014/main" id="{EF0F3449-C57A-0F4B-8BAA-0AD5FF0BCD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6643" y="4916487"/>
                          <a:ext cx="593205" cy="43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3D037F-228E-0B44-94A8-34E28DC212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7549" y="4182044"/>
              <a:ext cx="0" cy="19286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776D01F2-C959-3D4B-A23E-15E6F2E6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048" y="4222501"/>
              <a:ext cx="69564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  <a:cs typeface="+mn-cs"/>
                </a:rPr>
                <a:t>Iteration </a:t>
              </a:r>
              <a:r>
                <a:rPr lang="en-US" sz="800" b="1" dirty="0" smtClean="0">
                  <a:solidFill>
                    <a:prstClr val="black"/>
                  </a:solidFill>
                  <a:latin typeface="Arial" charset="0"/>
                  <a:cs typeface="+mn-cs"/>
                </a:rPr>
                <a:t>4</a:t>
              </a:r>
              <a:endParaRPr lang="en-US" sz="800" b="1" dirty="0">
                <a:solidFill>
                  <a:prstClr val="black"/>
                </a:solidFill>
                <a:latin typeface="Arial" charset="0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22FEE1-983E-7244-BFB1-50965E0737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63195" y="4181475"/>
              <a:ext cx="0" cy="19286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A0DE8B-8453-764E-91DB-25EC49A86A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15214" y="4178208"/>
              <a:ext cx="0" cy="19286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BD86D75B-2810-234D-8D59-78A627E7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289" y="4223040"/>
              <a:ext cx="94826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  <a:cs typeface="+mn-cs"/>
                </a:rPr>
                <a:t>End Game</a:t>
              </a: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E9C733D8-A00D-D94C-880B-CB5E729D2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551" y="4974293"/>
              <a:ext cx="69564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Arial" charset="0"/>
                  <a:cs typeface="+mn-cs"/>
                </a:rPr>
                <a:t>…</a:t>
              </a:r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E541B81B-24CD-0548-92EB-004F6F63B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306" y="3406140"/>
              <a:ext cx="5916274" cy="2727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r>
                <a:rPr lang="en-US" sz="2000" b="1" dirty="0"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Release Plan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B004920-CC3B-8B44-AF33-36FE57983045}"/>
              </a:ext>
            </a:extLst>
          </p:cNvPr>
          <p:cNvSpPr/>
          <p:nvPr/>
        </p:nvSpPr>
        <p:spPr>
          <a:xfrm>
            <a:off x="6151859" y="5930961"/>
            <a:ext cx="23555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March 26, 2019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4028" y="2961144"/>
            <a:ext cx="863347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27 Jul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35601" y="2945991"/>
            <a:ext cx="754103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 May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3188" y="3767111"/>
            <a:ext cx="880137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6 May – 25 May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5254" y="3767111"/>
            <a:ext cx="907361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27 May – 15 Jun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8704" y="3776953"/>
            <a:ext cx="789112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17 Jun – 6 Jul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5393" y="3782891"/>
            <a:ext cx="810792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8</a:t>
            </a:r>
            <a:r>
              <a:rPr lang="en-US" sz="800" b="1" dirty="0" smtClean="0">
                <a:solidFill>
                  <a:srgbClr val="FF0000"/>
                </a:solidFill>
              </a:rPr>
              <a:t> Jul – 27 Jul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65618" y="3794734"/>
            <a:ext cx="810792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22 Jul – 27 Jul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E10830D1-6F49-7749-9ABE-C31609695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488" y="3626015"/>
            <a:ext cx="6956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sz="800" b="1" dirty="0">
                <a:solidFill>
                  <a:prstClr val="black"/>
                </a:solidFill>
                <a:latin typeface="Arial" charset="0"/>
                <a:cs typeface="+mn-cs"/>
              </a:rPr>
              <a:t>Iteration </a:t>
            </a:r>
            <a:r>
              <a:rPr lang="en-US" sz="800" b="1" dirty="0" smtClean="0">
                <a:solidFill>
                  <a:prstClr val="black"/>
                </a:solidFill>
                <a:latin typeface="Arial" charset="0"/>
                <a:cs typeface="+mn-cs"/>
              </a:rPr>
              <a:t>3</a:t>
            </a:r>
            <a:endParaRPr lang="en-US" sz="800" b="1" dirty="0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39761" y="3976341"/>
            <a:ext cx="880137" cy="22133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0070C0"/>
                </a:solidFill>
              </a:rPr>
              <a:t>6 May – 17 May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67998" y="3980233"/>
            <a:ext cx="969790" cy="22133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0070C0"/>
                </a:solidFill>
              </a:rPr>
              <a:t>20 May – 31 May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01593" y="3984600"/>
            <a:ext cx="969790" cy="22133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0070C0"/>
                </a:solidFill>
              </a:rPr>
              <a:t>3 Jun – 14 Jun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28158" y="3980232"/>
            <a:ext cx="969790" cy="22133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0070C0"/>
                </a:solidFill>
              </a:rPr>
              <a:t>17 Jun – 28 Jun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26915" y="3984600"/>
            <a:ext cx="969790" cy="22133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rgbClr val="0070C0"/>
                </a:solidFill>
              </a:rPr>
              <a:t>1 Jul – 12 Jul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60388" y="3965737"/>
            <a:ext cx="969790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70C0"/>
                </a:solidFill>
              </a:rPr>
              <a:t>15 Jul – 26 Jul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8003" y="4155330"/>
            <a:ext cx="969790" cy="23836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70C0"/>
                </a:solidFill>
              </a:rPr>
              <a:t>22 Jul – 26 Jul</a:t>
            </a:r>
            <a:endParaRPr lang="en-US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4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3B32F-2F50-4C5C-87DD-35B80123A48F}" type="slidenum">
              <a:rPr lang="en-US" smtClean="0"/>
              <a:pPr>
                <a:defRPr/>
              </a:pPr>
              <a:t>11</a:t>
            </a:fld>
            <a:endParaRPr lang="th-TH"/>
          </a:p>
        </p:txBody>
      </p:sp>
      <p:pic>
        <p:nvPicPr>
          <p:cNvPr id="2050" name="Picture 2" descr="169dc08c2c350888627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10132" r="8604" b="10497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5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 Framework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BA189D-9B02-9D49-AE40-86507AEC3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" y="1029435"/>
            <a:ext cx="8144707" cy="4901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FB334A-6E6D-7E45-95C6-A45F2BCE9F67}"/>
              </a:ext>
            </a:extLst>
          </p:cNvPr>
          <p:cNvSpPr/>
          <p:nvPr/>
        </p:nvSpPr>
        <p:spPr>
          <a:xfrm>
            <a:off x="6164216" y="5943318"/>
            <a:ext cx="23555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March 26, 2019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188913"/>
            <a:ext cx="8402595" cy="792162"/>
          </a:xfrm>
        </p:spPr>
        <p:txBody>
          <a:bodyPr/>
          <a:lstStyle/>
          <a:p>
            <a:r>
              <a:rPr lang="en-CA" dirty="0"/>
              <a:t>Acceptance Test Driven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B334A-6E6D-7E45-95C6-A45F2BCE9F67}"/>
              </a:ext>
            </a:extLst>
          </p:cNvPr>
          <p:cNvSpPr/>
          <p:nvPr/>
        </p:nvSpPr>
        <p:spPr>
          <a:xfrm>
            <a:off x="6164216" y="5943318"/>
            <a:ext cx="23555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March 26, 2019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9A0E4-D4DE-3E40-8FFF-D465803E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9" y="989918"/>
            <a:ext cx="8266670" cy="4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Feature to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B334A-6E6D-7E45-95C6-A45F2BCE9F67}"/>
              </a:ext>
            </a:extLst>
          </p:cNvPr>
          <p:cNvSpPr/>
          <p:nvPr/>
        </p:nvSpPr>
        <p:spPr>
          <a:xfrm>
            <a:off x="6164216" y="5943318"/>
            <a:ext cx="23555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March 26, 2019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D6830-A625-0649-9F15-2598B9E8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" y="1007089"/>
            <a:ext cx="7643191" cy="49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392EBB-FA1B-1B42-860F-1751E0CC205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6000" b="1" dirty="0"/>
              <a:t>End of Documents</a:t>
            </a:r>
          </a:p>
        </p:txBody>
      </p:sp>
    </p:spTree>
    <p:extLst>
      <p:ext uri="{BB962C8B-B14F-4D97-AF65-F5344CB8AC3E}">
        <p14:creationId xmlns:p14="http://schemas.microsoft.com/office/powerpoint/2010/main" val="22375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C1050E2-91D1-DB4F-B9C9-253883B6BE80}"/>
              </a:ext>
            </a:extLst>
          </p:cNvPr>
          <p:cNvGrpSpPr/>
          <p:nvPr/>
        </p:nvGrpSpPr>
        <p:grpSpPr>
          <a:xfrm>
            <a:off x="2059161" y="4357039"/>
            <a:ext cx="999433" cy="1739259"/>
            <a:chOff x="2127991" y="4361917"/>
            <a:chExt cx="999433" cy="1739259"/>
          </a:xfrm>
          <a:solidFill>
            <a:schemeClr val="accent6">
              <a:lumMod val="75000"/>
            </a:schemeClr>
          </a:solidFill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14EAB2B-8AD2-E84A-AD9B-2DE068B3CCE0}"/>
                </a:ext>
              </a:extLst>
            </p:cNvPr>
            <p:cNvGrpSpPr/>
            <p:nvPr/>
          </p:nvGrpSpPr>
          <p:grpSpPr>
            <a:xfrm>
              <a:off x="2127991" y="4361917"/>
              <a:ext cx="999433" cy="1739259"/>
              <a:chOff x="1998776" y="4600353"/>
              <a:chExt cx="999433" cy="1271519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7D1FE47-3BC7-DD4E-BFEC-897449E2CA77}"/>
                  </a:ext>
                </a:extLst>
              </p:cNvPr>
              <p:cNvSpPr/>
              <p:nvPr/>
            </p:nvSpPr>
            <p:spPr>
              <a:xfrm>
                <a:off x="1998776" y="4600353"/>
                <a:ext cx="999433" cy="127151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42C851-1681-4445-87E5-BAD53ACBC5CA}"/>
                  </a:ext>
                </a:extLst>
              </p:cNvPr>
              <p:cNvSpPr txBox="1"/>
              <p:nvPr/>
            </p:nvSpPr>
            <p:spPr>
              <a:xfrm>
                <a:off x="1998776" y="4612291"/>
                <a:ext cx="999433" cy="1800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Iteration 1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2B20FBC-4852-7E4D-9CE4-1642E1587C2A}"/>
                </a:ext>
              </a:extLst>
            </p:cNvPr>
            <p:cNvGrpSpPr/>
            <p:nvPr/>
          </p:nvGrpSpPr>
          <p:grpSpPr>
            <a:xfrm>
              <a:off x="2389535" y="5776329"/>
              <a:ext cx="501603" cy="231112"/>
              <a:chOff x="612135" y="3005966"/>
              <a:chExt cx="501603" cy="231112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30E94B-A53F-0C4C-AB66-185357A21B5C}"/>
                  </a:ext>
                </a:extLst>
              </p:cNvPr>
              <p:cNvSpPr/>
              <p:nvPr/>
            </p:nvSpPr>
            <p:spPr>
              <a:xfrm>
                <a:off x="612135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1177F20-6FCF-5946-8A46-134B0170EB0D}"/>
                  </a:ext>
                </a:extLst>
              </p:cNvPr>
              <p:cNvSpPr/>
              <p:nvPr/>
            </p:nvSpPr>
            <p:spPr>
              <a:xfrm>
                <a:off x="882626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5E97B74-8032-3343-9074-53BF76B309A0}"/>
              </a:ext>
            </a:extLst>
          </p:cNvPr>
          <p:cNvGrpSpPr/>
          <p:nvPr/>
        </p:nvGrpSpPr>
        <p:grpSpPr>
          <a:xfrm>
            <a:off x="5613510" y="4357397"/>
            <a:ext cx="999433" cy="1734381"/>
            <a:chOff x="5874738" y="4361917"/>
            <a:chExt cx="999433" cy="1734381"/>
          </a:xfrm>
          <a:solidFill>
            <a:schemeClr val="accent6">
              <a:lumMod val="75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2D12F8F-0C22-5246-8DAB-D88D94FE35BB}"/>
                </a:ext>
              </a:extLst>
            </p:cNvPr>
            <p:cNvGrpSpPr/>
            <p:nvPr/>
          </p:nvGrpSpPr>
          <p:grpSpPr>
            <a:xfrm>
              <a:off x="5874738" y="4361917"/>
              <a:ext cx="999433" cy="1734381"/>
              <a:chOff x="1998776" y="4600353"/>
              <a:chExt cx="999433" cy="1271519"/>
            </a:xfrm>
            <a:grpFill/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00DA015-803C-F34C-BC41-BBAA71FEB89F}"/>
                  </a:ext>
                </a:extLst>
              </p:cNvPr>
              <p:cNvSpPr/>
              <p:nvPr/>
            </p:nvSpPr>
            <p:spPr>
              <a:xfrm>
                <a:off x="1998776" y="4600353"/>
                <a:ext cx="999433" cy="127151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2BC8EC9-FFB2-904F-A754-039BBFA06621}"/>
                  </a:ext>
                </a:extLst>
              </p:cNvPr>
              <p:cNvSpPr txBox="1"/>
              <p:nvPr/>
            </p:nvSpPr>
            <p:spPr>
              <a:xfrm>
                <a:off x="1998776" y="4612291"/>
                <a:ext cx="999433" cy="1805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Iteration 4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F82FCFD-CD21-7D4C-B5FA-32F9ED57790E}"/>
                </a:ext>
              </a:extLst>
            </p:cNvPr>
            <p:cNvGrpSpPr/>
            <p:nvPr/>
          </p:nvGrpSpPr>
          <p:grpSpPr>
            <a:xfrm>
              <a:off x="6123652" y="4959585"/>
              <a:ext cx="501604" cy="1042467"/>
              <a:chOff x="612134" y="2194611"/>
              <a:chExt cx="501604" cy="1042467"/>
            </a:xfrm>
            <a:grpFill/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789A388-DFA6-2644-B3DB-96E86200B6E7}"/>
                  </a:ext>
                </a:extLst>
              </p:cNvPr>
              <p:cNvSpPr/>
              <p:nvPr/>
            </p:nvSpPr>
            <p:spPr>
              <a:xfrm>
                <a:off x="612135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A2FE1FF-14D7-0645-9FC8-25AB88A6C320}"/>
                  </a:ext>
                </a:extLst>
              </p:cNvPr>
              <p:cNvSpPr/>
              <p:nvPr/>
            </p:nvSpPr>
            <p:spPr>
              <a:xfrm>
                <a:off x="882626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96E324B-18BD-7B45-B501-5E8ECF8D2CAB}"/>
                  </a:ext>
                </a:extLst>
              </p:cNvPr>
              <p:cNvSpPr/>
              <p:nvPr/>
            </p:nvSpPr>
            <p:spPr>
              <a:xfrm>
                <a:off x="612134" y="2738148"/>
                <a:ext cx="501603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7525751-7854-614E-8642-57E93492CBFD}"/>
                  </a:ext>
                </a:extLst>
              </p:cNvPr>
              <p:cNvSpPr/>
              <p:nvPr/>
            </p:nvSpPr>
            <p:spPr>
              <a:xfrm>
                <a:off x="612134" y="2470330"/>
                <a:ext cx="501603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B6D6F81-33B7-5042-AAF9-451E1C004FEF}"/>
                  </a:ext>
                </a:extLst>
              </p:cNvPr>
              <p:cNvSpPr/>
              <p:nvPr/>
            </p:nvSpPr>
            <p:spPr>
              <a:xfrm>
                <a:off x="612135" y="2194611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7E07E7C-51D3-F643-A620-B49898B11361}"/>
                  </a:ext>
                </a:extLst>
              </p:cNvPr>
              <p:cNvSpPr/>
              <p:nvPr/>
            </p:nvSpPr>
            <p:spPr>
              <a:xfrm>
                <a:off x="882626" y="2194611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73AA52-8166-D14B-B768-C5116B93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Change Development Approach from Phasing to IID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C341E-37D7-684C-B107-30E2F07D2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3B32F-2F50-4C5C-87DD-35B80123A48F}" type="slidenum">
              <a:rPr lang="en-US" smtClean="0"/>
              <a:pPr>
                <a:defRPr/>
              </a:pPr>
              <a:t>2</a:t>
            </a:fld>
            <a:endParaRPr lang="th-T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C4F5A3-585E-CB41-A2FD-4F88113FF2EA}"/>
              </a:ext>
            </a:extLst>
          </p:cNvPr>
          <p:cNvCxnSpPr/>
          <p:nvPr/>
        </p:nvCxnSpPr>
        <p:spPr>
          <a:xfrm flipV="1">
            <a:off x="381837" y="3768132"/>
            <a:ext cx="8304963" cy="90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EEDE9-1FBF-2643-895A-BBFC5E39994E}"/>
              </a:ext>
            </a:extLst>
          </p:cNvPr>
          <p:cNvSpPr txBox="1"/>
          <p:nvPr/>
        </p:nvSpPr>
        <p:spPr>
          <a:xfrm>
            <a:off x="3859216" y="3522243"/>
            <a:ext cx="660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198F5-9DE3-7E4C-9D1A-BFAAEC71E09D}"/>
              </a:ext>
            </a:extLst>
          </p:cNvPr>
          <p:cNvSpPr txBox="1"/>
          <p:nvPr/>
        </p:nvSpPr>
        <p:spPr>
          <a:xfrm>
            <a:off x="6667593" y="987840"/>
            <a:ext cx="2019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  <a:latin typeface="+mj-lt"/>
              </a:rPr>
              <a:t>From: Phasing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1550F-6399-F14C-B330-28B6A49F6DA4}"/>
              </a:ext>
            </a:extLst>
          </p:cNvPr>
          <p:cNvSpPr txBox="1"/>
          <p:nvPr/>
        </p:nvSpPr>
        <p:spPr>
          <a:xfrm>
            <a:off x="1938309" y="3932068"/>
            <a:ext cx="668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  <a:latin typeface="+mj-lt"/>
              </a:rPr>
              <a:t>To: Iterative and Incremental Development Approach IID): Agile for Software Development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410B54-BFBC-794E-A6A7-3015A6CB10E8}"/>
              </a:ext>
            </a:extLst>
          </p:cNvPr>
          <p:cNvGrpSpPr/>
          <p:nvPr/>
        </p:nvGrpSpPr>
        <p:grpSpPr>
          <a:xfrm>
            <a:off x="998182" y="2147606"/>
            <a:ext cx="501604" cy="1042467"/>
            <a:chOff x="612134" y="2194611"/>
            <a:chExt cx="501604" cy="10424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4FA406-8FCB-0B47-AC2E-38ED60664369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626747-8C82-4B46-AB99-FB02F727AB98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5E5E16-ED68-ED49-9ABA-A809C2DD688E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875FB0-DB02-9C42-8BA2-FD15E74C564C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9D633D-A692-6746-8D24-8DD3DF7BB0D3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A6BBE6-EF7D-BD46-8A8A-6B9479268DAF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23" name="Pentagon 22">
            <a:extLst>
              <a:ext uri="{FF2B5EF4-FFF2-40B4-BE49-F238E27FC236}">
                <a16:creationId xmlns:a16="http://schemas.microsoft.com/office/drawing/2014/main" id="{4C747352-EB69-224A-BF3F-1BFCB62CCB28}"/>
              </a:ext>
            </a:extLst>
          </p:cNvPr>
          <p:cNvSpPr/>
          <p:nvPr/>
        </p:nvSpPr>
        <p:spPr>
          <a:xfrm>
            <a:off x="747380" y="1599569"/>
            <a:ext cx="1220410" cy="422031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Requirements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2ADDE742-0EE1-F848-B099-5CAB3184CE83}"/>
              </a:ext>
            </a:extLst>
          </p:cNvPr>
          <p:cNvSpPr/>
          <p:nvPr/>
        </p:nvSpPr>
        <p:spPr>
          <a:xfrm>
            <a:off x="1872795" y="1595887"/>
            <a:ext cx="1220410" cy="422031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Analyst &amp; Design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98D697F4-F3E3-C94E-847E-7B1F0E3253C0}"/>
              </a:ext>
            </a:extLst>
          </p:cNvPr>
          <p:cNvSpPr/>
          <p:nvPr/>
        </p:nvSpPr>
        <p:spPr>
          <a:xfrm>
            <a:off x="2998210" y="1592205"/>
            <a:ext cx="1220410" cy="422031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794C2F3E-2778-A440-998D-6C19791027DF}"/>
              </a:ext>
            </a:extLst>
          </p:cNvPr>
          <p:cNvSpPr/>
          <p:nvPr/>
        </p:nvSpPr>
        <p:spPr>
          <a:xfrm>
            <a:off x="4123625" y="1584844"/>
            <a:ext cx="1220410" cy="422031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CB7135FE-4968-EF47-9A2D-D96D95630C7A}"/>
              </a:ext>
            </a:extLst>
          </p:cNvPr>
          <p:cNvSpPr/>
          <p:nvPr/>
        </p:nvSpPr>
        <p:spPr>
          <a:xfrm>
            <a:off x="5249040" y="1584844"/>
            <a:ext cx="1220410" cy="422031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Accepted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22FB860F-D3E8-454C-82F7-26DF10ADA9A5}"/>
              </a:ext>
            </a:extLst>
          </p:cNvPr>
          <p:cNvSpPr/>
          <p:nvPr/>
        </p:nvSpPr>
        <p:spPr>
          <a:xfrm>
            <a:off x="6374455" y="1584844"/>
            <a:ext cx="1220410" cy="422031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Big  Bang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Release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76755-DB10-9742-9969-467B55D3AC3D}"/>
              </a:ext>
            </a:extLst>
          </p:cNvPr>
          <p:cNvGrpSpPr/>
          <p:nvPr/>
        </p:nvGrpSpPr>
        <p:grpSpPr>
          <a:xfrm>
            <a:off x="2128778" y="2147606"/>
            <a:ext cx="501604" cy="1042467"/>
            <a:chOff x="612134" y="2194611"/>
            <a:chExt cx="501604" cy="104246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00DA1D-D71D-9D4B-BD7D-A2DBBD029E4F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ACE03C-3E98-9B49-A612-E851977762C0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075B191-9A86-034D-B5AB-A7EE3448C2C0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0BBB21-1681-C843-95A0-E48E31337F1D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144406F-B307-1849-821B-CD6270DB666E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1FFCD1-9B41-BC4F-B1A5-4C773C2BB425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80EAF0-5911-C74F-AE0C-3767E2095F5C}"/>
              </a:ext>
            </a:extLst>
          </p:cNvPr>
          <p:cNvGrpSpPr/>
          <p:nvPr/>
        </p:nvGrpSpPr>
        <p:grpSpPr>
          <a:xfrm>
            <a:off x="3357613" y="2147606"/>
            <a:ext cx="501604" cy="1042467"/>
            <a:chOff x="612134" y="2194611"/>
            <a:chExt cx="501604" cy="10424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C4E8DD-3941-8B48-8CF8-06CCE81096E7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F8A756-BDCC-0D49-A9FA-5E46FE570EE7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634842-A846-1249-B0AA-7CD509D18111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FDDDDB-D53E-8F45-963F-836BFB726A18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9CB000-2D6D-964E-93FB-6431486B9984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65159C-10F7-094A-94E3-8A8E8F78684F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38B865-D271-7F48-8B70-61A69B2F46EE}"/>
              </a:ext>
            </a:extLst>
          </p:cNvPr>
          <p:cNvGrpSpPr/>
          <p:nvPr/>
        </p:nvGrpSpPr>
        <p:grpSpPr>
          <a:xfrm>
            <a:off x="4483028" y="2147606"/>
            <a:ext cx="501604" cy="1042467"/>
            <a:chOff x="612134" y="2194611"/>
            <a:chExt cx="501604" cy="104246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6F3CAA-40DF-CE41-8657-9241761A336A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5D9E3C-1B05-C243-80E8-8CD8692733C3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904E55-2C3D-3B4F-A233-1981CFCAFB02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4C2FBA-C987-794F-9111-7E3D5064EA3D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DB20C4-FADF-124B-AC50-566C35F70F16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C3779A-2812-DA47-AE17-40B7E7954A0B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0C49F-41F2-9746-A4DA-0B2B77A20839}"/>
              </a:ext>
            </a:extLst>
          </p:cNvPr>
          <p:cNvGrpSpPr/>
          <p:nvPr/>
        </p:nvGrpSpPr>
        <p:grpSpPr>
          <a:xfrm>
            <a:off x="5538284" y="2142792"/>
            <a:ext cx="501604" cy="1042467"/>
            <a:chOff x="612134" y="2194611"/>
            <a:chExt cx="501604" cy="104246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70B42E4-CB9F-FC4E-B734-6A5579B72082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3682B2-C25D-2D49-A5E3-74E91F51C3DC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E33B58-E006-F64A-B1D3-03BCCF1A6265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8F42CE-F2ED-2646-94BE-125F6AFC22A5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2B28E99-44B4-A841-94DF-B48361677817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63C326-4B7D-CD4E-BF05-11F335CB5EA7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9D51F0-91B8-8748-9751-3FAA08C86328}"/>
              </a:ext>
            </a:extLst>
          </p:cNvPr>
          <p:cNvGrpSpPr/>
          <p:nvPr/>
        </p:nvGrpSpPr>
        <p:grpSpPr>
          <a:xfrm>
            <a:off x="6683388" y="2142792"/>
            <a:ext cx="501604" cy="1042467"/>
            <a:chOff x="612134" y="2194611"/>
            <a:chExt cx="501604" cy="104246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7442EA-BEC0-4944-81D0-0754BD6B8177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F2DB4E-F76E-9A46-8419-3769E693F37A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AE9028-BDCD-F346-95EC-C081FC0877B5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CAE8369-C713-744A-A05E-AC0B437373C2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E6D327-109C-5C46-9355-FDBBEE51BBD8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1604CED-C5CA-B746-8FE8-005587B61575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1DC52DC-DAA1-764A-A585-516EDA8D354A}"/>
              </a:ext>
            </a:extLst>
          </p:cNvPr>
          <p:cNvGrpSpPr/>
          <p:nvPr/>
        </p:nvGrpSpPr>
        <p:grpSpPr>
          <a:xfrm>
            <a:off x="998182" y="4942671"/>
            <a:ext cx="501604" cy="1042467"/>
            <a:chOff x="612134" y="2194611"/>
            <a:chExt cx="501604" cy="10424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3900FB-4D84-D347-833E-79C9752A313A}"/>
                </a:ext>
              </a:extLst>
            </p:cNvPr>
            <p:cNvSpPr/>
            <p:nvPr/>
          </p:nvSpPr>
          <p:spPr>
            <a:xfrm>
              <a:off x="612135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87ACCA-7FB6-E849-A59F-81AB792F6018}"/>
                </a:ext>
              </a:extLst>
            </p:cNvPr>
            <p:cNvSpPr/>
            <p:nvPr/>
          </p:nvSpPr>
          <p:spPr>
            <a:xfrm>
              <a:off x="882626" y="3005966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E182E2-2CCA-0246-9928-1C13F64FBE90}"/>
                </a:ext>
              </a:extLst>
            </p:cNvPr>
            <p:cNvSpPr/>
            <p:nvPr/>
          </p:nvSpPr>
          <p:spPr>
            <a:xfrm>
              <a:off x="612134" y="2738148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B5A4BD9-2EE0-754A-A899-382E6A284840}"/>
                </a:ext>
              </a:extLst>
            </p:cNvPr>
            <p:cNvSpPr/>
            <p:nvPr/>
          </p:nvSpPr>
          <p:spPr>
            <a:xfrm>
              <a:off x="612134" y="2470330"/>
              <a:ext cx="501603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0173A0-552F-6742-AFEA-8F675A51BB1E}"/>
                </a:ext>
              </a:extLst>
            </p:cNvPr>
            <p:cNvSpPr/>
            <p:nvPr/>
          </p:nvSpPr>
          <p:spPr>
            <a:xfrm>
              <a:off x="612135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C9E192E-87E9-1A49-BE01-EA4363FC18AD}"/>
                </a:ext>
              </a:extLst>
            </p:cNvPr>
            <p:cNvSpPr/>
            <p:nvPr/>
          </p:nvSpPr>
          <p:spPr>
            <a:xfrm>
              <a:off x="882626" y="2194611"/>
              <a:ext cx="231112" cy="231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sp>
        <p:nvSpPr>
          <p:cNvPr id="102" name="Pentagon 101">
            <a:extLst>
              <a:ext uri="{FF2B5EF4-FFF2-40B4-BE49-F238E27FC236}">
                <a16:creationId xmlns:a16="http://schemas.microsoft.com/office/drawing/2014/main" id="{28AB89AD-48B6-B746-8F39-FD6DF35E9A48}"/>
              </a:ext>
            </a:extLst>
          </p:cNvPr>
          <p:cNvSpPr/>
          <p:nvPr/>
        </p:nvSpPr>
        <p:spPr>
          <a:xfrm>
            <a:off x="747380" y="4362428"/>
            <a:ext cx="1220410" cy="422031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Requirements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E08999C-B80D-9B43-A09C-7D58EB542AD1}"/>
              </a:ext>
            </a:extLst>
          </p:cNvPr>
          <p:cNvGrpSpPr/>
          <p:nvPr/>
        </p:nvGrpSpPr>
        <p:grpSpPr>
          <a:xfrm>
            <a:off x="3243944" y="4361917"/>
            <a:ext cx="999433" cy="1734381"/>
            <a:chOff x="3359499" y="4362428"/>
            <a:chExt cx="999433" cy="1734381"/>
          </a:xfrm>
          <a:solidFill>
            <a:schemeClr val="accent6">
              <a:lumMod val="75000"/>
            </a:schemeClr>
          </a:solidFill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E806201-1C21-AD44-BC84-4034DB1B38F5}"/>
                </a:ext>
              </a:extLst>
            </p:cNvPr>
            <p:cNvGrpSpPr/>
            <p:nvPr/>
          </p:nvGrpSpPr>
          <p:grpSpPr>
            <a:xfrm>
              <a:off x="3359499" y="4362428"/>
              <a:ext cx="999433" cy="1734381"/>
              <a:chOff x="1998776" y="4600353"/>
              <a:chExt cx="999433" cy="1271519"/>
            </a:xfrm>
            <a:grpFill/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DB7BF99-67B7-F94D-94DE-3F8860EE474D}"/>
                  </a:ext>
                </a:extLst>
              </p:cNvPr>
              <p:cNvSpPr/>
              <p:nvPr/>
            </p:nvSpPr>
            <p:spPr>
              <a:xfrm>
                <a:off x="1998776" y="4600353"/>
                <a:ext cx="999433" cy="127151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6E5C4C7-5BF4-A347-BABC-75F746A4C82D}"/>
                  </a:ext>
                </a:extLst>
              </p:cNvPr>
              <p:cNvSpPr txBox="1"/>
              <p:nvPr/>
            </p:nvSpPr>
            <p:spPr>
              <a:xfrm>
                <a:off x="1998776" y="4612291"/>
                <a:ext cx="999433" cy="1805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Iteration 2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57F4FDC-6E6A-9941-85E8-F873B0619C4C}"/>
                </a:ext>
              </a:extLst>
            </p:cNvPr>
            <p:cNvGrpSpPr/>
            <p:nvPr/>
          </p:nvGrpSpPr>
          <p:grpSpPr>
            <a:xfrm>
              <a:off x="3608413" y="5503633"/>
              <a:ext cx="501604" cy="498930"/>
              <a:chOff x="612134" y="2738148"/>
              <a:chExt cx="501604" cy="498930"/>
            </a:xfrm>
            <a:grp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BA6FAA1-3A8F-7349-A2E7-48493D1790ED}"/>
                  </a:ext>
                </a:extLst>
              </p:cNvPr>
              <p:cNvSpPr/>
              <p:nvPr/>
            </p:nvSpPr>
            <p:spPr>
              <a:xfrm>
                <a:off x="612135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E552E94-96F8-0D48-B98F-E4CCCCF299D4}"/>
                  </a:ext>
                </a:extLst>
              </p:cNvPr>
              <p:cNvSpPr/>
              <p:nvPr/>
            </p:nvSpPr>
            <p:spPr>
              <a:xfrm>
                <a:off x="882626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2628263-80FC-934C-ABA2-CBE8548AEA17}"/>
                  </a:ext>
                </a:extLst>
              </p:cNvPr>
              <p:cNvSpPr/>
              <p:nvPr/>
            </p:nvSpPr>
            <p:spPr>
              <a:xfrm>
                <a:off x="612134" y="2738148"/>
                <a:ext cx="501603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656A2E7-C1EE-7945-9845-EF199D046BA4}"/>
              </a:ext>
            </a:extLst>
          </p:cNvPr>
          <p:cNvGrpSpPr/>
          <p:nvPr/>
        </p:nvGrpSpPr>
        <p:grpSpPr>
          <a:xfrm>
            <a:off x="4428727" y="4351199"/>
            <a:ext cx="999433" cy="1734381"/>
            <a:chOff x="4607846" y="4351199"/>
            <a:chExt cx="999433" cy="1734381"/>
          </a:xfrm>
          <a:solidFill>
            <a:schemeClr val="accent6">
              <a:lumMod val="75000"/>
            </a:schemeClr>
          </a:solidFill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E26AEE2-3C87-354E-98DE-0E4EFCAD0321}"/>
                </a:ext>
              </a:extLst>
            </p:cNvPr>
            <p:cNvGrpSpPr/>
            <p:nvPr/>
          </p:nvGrpSpPr>
          <p:grpSpPr>
            <a:xfrm>
              <a:off x="4607846" y="4351199"/>
              <a:ext cx="999433" cy="1734381"/>
              <a:chOff x="1998776" y="4600353"/>
              <a:chExt cx="999433" cy="1271519"/>
            </a:xfrm>
            <a:grpFill/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333CA43-8C1B-3F42-A35E-8EBED32B34B0}"/>
                  </a:ext>
                </a:extLst>
              </p:cNvPr>
              <p:cNvSpPr/>
              <p:nvPr/>
            </p:nvSpPr>
            <p:spPr>
              <a:xfrm>
                <a:off x="1998776" y="4600353"/>
                <a:ext cx="999433" cy="1271519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0FE3C7E-F6B9-E04E-9CF8-CBB4A80115E4}"/>
                  </a:ext>
                </a:extLst>
              </p:cNvPr>
              <p:cNvSpPr txBox="1"/>
              <p:nvPr/>
            </p:nvSpPr>
            <p:spPr>
              <a:xfrm>
                <a:off x="1998776" y="4612291"/>
                <a:ext cx="999433" cy="1805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+mj-lt"/>
                  </a:rPr>
                  <a:t>Iteration 3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F177E54-8281-5A44-B407-9900094813E4}"/>
                </a:ext>
              </a:extLst>
            </p:cNvPr>
            <p:cNvGrpSpPr/>
            <p:nvPr/>
          </p:nvGrpSpPr>
          <p:grpSpPr>
            <a:xfrm>
              <a:off x="4856760" y="5224586"/>
              <a:ext cx="501604" cy="766748"/>
              <a:chOff x="612134" y="2470330"/>
              <a:chExt cx="501604" cy="766748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C483168-F2BD-A640-9BED-B90082663FB5}"/>
                  </a:ext>
                </a:extLst>
              </p:cNvPr>
              <p:cNvSpPr/>
              <p:nvPr/>
            </p:nvSpPr>
            <p:spPr>
              <a:xfrm>
                <a:off x="612135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B76657-3726-7646-8010-4EB6CC5F90CF}"/>
                  </a:ext>
                </a:extLst>
              </p:cNvPr>
              <p:cNvSpPr/>
              <p:nvPr/>
            </p:nvSpPr>
            <p:spPr>
              <a:xfrm>
                <a:off x="882626" y="3005966"/>
                <a:ext cx="231112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2FEC276-C71D-7049-88B4-7FD1271046FC}"/>
                  </a:ext>
                </a:extLst>
              </p:cNvPr>
              <p:cNvSpPr/>
              <p:nvPr/>
            </p:nvSpPr>
            <p:spPr>
              <a:xfrm>
                <a:off x="612134" y="2738148"/>
                <a:ext cx="501603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704C954-1D15-1F4E-8A29-0E2B3C3E2E25}"/>
                  </a:ext>
                </a:extLst>
              </p:cNvPr>
              <p:cNvSpPr/>
              <p:nvPr/>
            </p:nvSpPr>
            <p:spPr>
              <a:xfrm>
                <a:off x="612134" y="2470330"/>
                <a:ext cx="501603" cy="2311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951580F0-812D-284E-94A6-96D32944D2BE}"/>
              </a:ext>
            </a:extLst>
          </p:cNvPr>
          <p:cNvSpPr txBox="1"/>
          <p:nvPr/>
        </p:nvSpPr>
        <p:spPr>
          <a:xfrm>
            <a:off x="6720915" y="4341751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1. Each story is expanded, 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coded and tested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5A5CE42-63E2-8840-8074-1B73C9C0B657}"/>
              </a:ext>
            </a:extLst>
          </p:cNvPr>
          <p:cNvSpPr txBox="1"/>
          <p:nvPr/>
        </p:nvSpPr>
        <p:spPr>
          <a:xfrm>
            <a:off x="6740604" y="4860463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2. Possible release after</a:t>
            </a:r>
            <a:br>
              <a:rPr lang="en-US" sz="1200" b="1" dirty="0">
                <a:latin typeface="+mj-lt"/>
              </a:rPr>
            </a:br>
            <a:r>
              <a:rPr lang="en-US" sz="1200" b="1" dirty="0">
                <a:latin typeface="+mj-lt"/>
              </a:rPr>
              <a:t>of each iteration</a:t>
            </a:r>
          </a:p>
          <a:p>
            <a:r>
              <a:rPr lang="en-US" sz="1200" b="1" dirty="0">
                <a:latin typeface="+mj-lt"/>
              </a:rPr>
              <a:t>(small release)</a:t>
            </a:r>
          </a:p>
        </p:txBody>
      </p:sp>
    </p:spTree>
    <p:extLst>
      <p:ext uri="{BB962C8B-B14F-4D97-AF65-F5344CB8AC3E}">
        <p14:creationId xmlns:p14="http://schemas.microsoft.com/office/powerpoint/2010/main" val="12173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102" grpId="0" animBg="1"/>
      <p:bldP spid="141" grpId="0"/>
      <p:bldP spid="1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Agile is a term to describe methods that: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358888"/>
            <a:ext cx="8310077" cy="48180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CA" dirty="0"/>
              <a:t>Have fast feedback cycles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CA" dirty="0"/>
              <a:t>Requires active participation from the business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Deliver business value at regular intervals</a:t>
            </a:r>
            <a:endParaRPr lang="en-CA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CA" dirty="0"/>
              <a:t>Demands whole team collaboration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CA" dirty="0"/>
              <a:t>Test features as they are coded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Based on sustainable pace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dirty="0"/>
              <a:t>Adapt their processes based on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0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5816" y="1403999"/>
            <a:ext cx="5688632" cy="4329257"/>
          </a:xfrm>
        </p:spPr>
        <p:txBody>
          <a:bodyPr>
            <a:no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Incremental changes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Common values - trust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Continuous integration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Discipline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Verbal communication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Automation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Retrospectives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Agile Building Blocks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412776"/>
            <a:ext cx="1440160" cy="4557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0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AA52-8166-D14B-B768-C5116B93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Agile?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C341E-37D7-684C-B107-30E2F07D2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3B32F-2F50-4C5C-87DD-35B80123A48F}" type="slidenum">
              <a:rPr lang="en-US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35C945C-A5ED-1445-9AEF-BD6584706757}"/>
              </a:ext>
            </a:extLst>
          </p:cNvPr>
          <p:cNvSpPr txBox="1">
            <a:spLocks/>
          </p:cNvSpPr>
          <p:nvPr/>
        </p:nvSpPr>
        <p:spPr bwMode="auto">
          <a:xfrm>
            <a:off x="457200" y="1169503"/>
            <a:ext cx="7975600" cy="175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kern="0"/>
              <a:t>A set of principles rather than a particular model</a:t>
            </a:r>
          </a:p>
          <a:p>
            <a: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kern="0"/>
              <a:t>An umbrella to describe methodologies that follow the Agile Manifesto principles</a:t>
            </a:r>
            <a:endParaRPr lang="en-GB" kern="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99A1CE2-40B4-4441-AA93-3A4D53CA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3108737"/>
            <a:ext cx="7842250" cy="28790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highlight>
                  <a:srgbClr val="FFFF00"/>
                </a:highlight>
                <a:latin typeface="+mn-lt"/>
              </a:rPr>
              <a:t>Scrum Framework </a:t>
            </a:r>
            <a:r>
              <a:rPr lang="en-GB" sz="1600" i="1" dirty="0">
                <a:highlight>
                  <a:srgbClr val="FFFF00"/>
                </a:highlight>
                <a:latin typeface="+mn-lt"/>
              </a:rPr>
              <a:t>(be used in this project for a project management framework)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>
                <a:highlight>
                  <a:srgbClr val="FFFF00"/>
                </a:highlight>
                <a:latin typeface="+mn-lt"/>
              </a:rPr>
              <a:t>XP: Extreme Programming</a:t>
            </a:r>
            <a:r>
              <a:rPr lang="en-GB" sz="2400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GB" sz="1600" dirty="0">
                <a:highlight>
                  <a:srgbClr val="FFFF00"/>
                </a:highlight>
                <a:latin typeface="+mn-lt"/>
              </a:rPr>
              <a:t>(</a:t>
            </a:r>
            <a:r>
              <a:rPr lang="en-GB" sz="1600" i="1" dirty="0">
                <a:highlight>
                  <a:srgbClr val="FFFF00"/>
                </a:highlight>
                <a:latin typeface="+mn-lt"/>
              </a:rPr>
              <a:t>be adopted in this project for software engineering practices) </a:t>
            </a:r>
            <a:endParaRPr lang="en-GB" sz="2400" b="1" dirty="0">
              <a:highlight>
                <a:srgbClr val="FFFF00"/>
              </a:highlight>
              <a:latin typeface="+mn-lt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n-lt"/>
              </a:rPr>
              <a:t>Kanban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n-lt"/>
              </a:rPr>
              <a:t>DSDM: Dynamic Systems Development Method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n-lt"/>
              </a:rPr>
              <a:t>Crystal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+mn-lt"/>
              </a:rPr>
              <a:t>Feature Driven Development (FDD)</a:t>
            </a:r>
            <a:r>
              <a:rPr lang="ar-SA" sz="2400" dirty="0">
                <a:latin typeface="+mn-lt"/>
              </a:rPr>
              <a:t>‏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1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and Delivery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4C0467E-B724-3E4F-9BF6-5B2FEFFA6631}"/>
              </a:ext>
            </a:extLst>
          </p:cNvPr>
          <p:cNvSpPr/>
          <p:nvPr/>
        </p:nvSpPr>
        <p:spPr bwMode="auto">
          <a:xfrm>
            <a:off x="328335" y="1016755"/>
            <a:ext cx="8658010" cy="652885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b="1" dirty="0">
                <a:solidFill>
                  <a:schemeClr val="bg1"/>
                </a:solidFill>
                <a:latin typeface="Arial" pitchFamily="34" charset="0"/>
              </a:rPr>
              <a:t>Release</a:t>
            </a: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D6C16BD3-82E5-734B-B6D7-1AC7696D56AF}"/>
              </a:ext>
            </a:extLst>
          </p:cNvPr>
          <p:cNvSpPr/>
          <p:nvPr/>
        </p:nvSpPr>
        <p:spPr bwMode="auto">
          <a:xfrm>
            <a:off x="366740" y="1746451"/>
            <a:ext cx="1115219" cy="537670"/>
          </a:xfrm>
          <a:prstGeom prst="rightArrow">
            <a:avLst>
              <a:gd name="adj1" fmla="val 50000"/>
              <a:gd name="adj2" fmla="val 490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itchFamily="34" charset="0"/>
              </a:rPr>
              <a:t>Pre-Game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F14B8627-3DBF-044F-88F7-BD5E1121B688}"/>
              </a:ext>
            </a:extLst>
          </p:cNvPr>
          <p:cNvSpPr/>
          <p:nvPr/>
        </p:nvSpPr>
        <p:spPr bwMode="auto">
          <a:xfrm>
            <a:off x="1702851" y="1746450"/>
            <a:ext cx="5914370" cy="5376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rPr>
              <a:t>Game </a:t>
            </a: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rPr>
              <a:t>(Iterations / Sprints)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BAD3CB34-119A-C54C-B960-B50B535012FC}"/>
              </a:ext>
            </a:extLst>
          </p:cNvPr>
          <p:cNvSpPr>
            <a:spLocks/>
          </p:cNvSpPr>
          <p:nvPr/>
        </p:nvSpPr>
        <p:spPr bwMode="auto">
          <a:xfrm>
            <a:off x="366740" y="2437741"/>
            <a:ext cx="1115219" cy="460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Initiated 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Project Backlog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E2FE6AA6-DBBA-B440-A078-FEA8877E5794}"/>
              </a:ext>
            </a:extLst>
          </p:cNvPr>
          <p:cNvSpPr>
            <a:spLocks/>
          </p:cNvSpPr>
          <p:nvPr/>
        </p:nvSpPr>
        <p:spPr bwMode="auto">
          <a:xfrm>
            <a:off x="366740" y="3475331"/>
            <a:ext cx="1115219" cy="460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Initiated</a:t>
            </a:r>
          </a:p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Release Planning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21674EFF-11A1-8E49-94B0-C0A14758508F}"/>
              </a:ext>
            </a:extLst>
          </p:cNvPr>
          <p:cNvSpPr>
            <a:spLocks/>
          </p:cNvSpPr>
          <p:nvPr/>
        </p:nvSpPr>
        <p:spPr bwMode="auto">
          <a:xfrm>
            <a:off x="356230" y="4546380"/>
            <a:ext cx="1115219" cy="460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Stories Readiness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Workshops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1FEFBF8-1471-D549-A730-6E68E002F0B0}"/>
              </a:ext>
            </a:extLst>
          </p:cNvPr>
          <p:cNvSpPr>
            <a:spLocks/>
          </p:cNvSpPr>
          <p:nvPr/>
        </p:nvSpPr>
        <p:spPr bwMode="auto">
          <a:xfrm>
            <a:off x="365182" y="4008826"/>
            <a:ext cx="1115219" cy="460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/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Approved 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High Level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Architecture</a:t>
            </a: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EBF8EFBC-2CBC-0145-8C2C-39DFEA80FE77}"/>
              </a:ext>
            </a:extLst>
          </p:cNvPr>
          <p:cNvSpPr>
            <a:spLocks/>
          </p:cNvSpPr>
          <p:nvPr/>
        </p:nvSpPr>
        <p:spPr bwMode="auto">
          <a:xfrm>
            <a:off x="366738" y="2953099"/>
            <a:ext cx="1115219" cy="460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Define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Automation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Test Strategy</a:t>
            </a:r>
          </a:p>
        </p:txBody>
      </p:sp>
      <p:sp>
        <p:nvSpPr>
          <p:cNvPr id="74" name="Pentagon 73">
            <a:extLst>
              <a:ext uri="{FF2B5EF4-FFF2-40B4-BE49-F238E27FC236}">
                <a16:creationId xmlns:a16="http://schemas.microsoft.com/office/drawing/2014/main" id="{4C002400-9818-C441-82E2-248FECF7156C}"/>
              </a:ext>
            </a:extLst>
          </p:cNvPr>
          <p:cNvSpPr/>
          <p:nvPr/>
        </p:nvSpPr>
        <p:spPr bwMode="auto">
          <a:xfrm>
            <a:off x="306864" y="5919125"/>
            <a:ext cx="8461950" cy="345645"/>
          </a:xfrm>
          <a:prstGeom prst="homePlat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ngsana New" pitchFamily="18" charset="-34"/>
              </a:rPr>
              <a:t>Project Management – Monitor and Management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389275-EC8E-9F43-B6CF-C82F1845DBB2}"/>
              </a:ext>
            </a:extLst>
          </p:cNvPr>
          <p:cNvCxnSpPr>
            <a:cxnSpLocks/>
          </p:cNvCxnSpPr>
          <p:nvPr/>
        </p:nvCxnSpPr>
        <p:spPr bwMode="auto">
          <a:xfrm>
            <a:off x="1601779" y="1641746"/>
            <a:ext cx="0" cy="39557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89D48A9-FC1E-B949-B610-63924CD4AD1C}"/>
              </a:ext>
            </a:extLst>
          </p:cNvPr>
          <p:cNvGrpSpPr/>
          <p:nvPr/>
        </p:nvGrpSpPr>
        <p:grpSpPr>
          <a:xfrm>
            <a:off x="5696975" y="2975411"/>
            <a:ext cx="1881845" cy="2074272"/>
            <a:chOff x="5834789" y="3044950"/>
            <a:chExt cx="1881845" cy="207427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20D55D-9E3E-3446-800F-019B08B53AA9}"/>
                </a:ext>
              </a:extLst>
            </p:cNvPr>
            <p:cNvSpPr/>
            <p:nvPr/>
          </p:nvSpPr>
          <p:spPr>
            <a:xfrm>
              <a:off x="5834789" y="3044950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User Acceptance Testing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3BC901A-7066-F246-A4F2-F87B447D3EC6}"/>
                </a:ext>
              </a:extLst>
            </p:cNvPr>
            <p:cNvSpPr/>
            <p:nvPr/>
          </p:nvSpPr>
          <p:spPr>
            <a:xfrm>
              <a:off x="5834789" y="3274978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Regression Testing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5ACCC1-395B-9F4E-BAAC-F0F847908CD3}"/>
                </a:ext>
              </a:extLst>
            </p:cNvPr>
            <p:cNvSpPr/>
            <p:nvPr/>
          </p:nvSpPr>
          <p:spPr>
            <a:xfrm>
              <a:off x="5834789" y="3505408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System Testing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CBEFE8C-A1A4-C74B-802C-3964E42244F9}"/>
                </a:ext>
              </a:extLst>
            </p:cNvPr>
            <p:cNvSpPr/>
            <p:nvPr/>
          </p:nvSpPr>
          <p:spPr>
            <a:xfrm>
              <a:off x="5834789" y="3736240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to End Tests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D697FDB-4BCE-344E-B6F6-D94CD5E0BAAB}"/>
                </a:ext>
              </a:extLst>
            </p:cNvPr>
            <p:cNvSpPr/>
            <p:nvPr/>
          </p:nvSpPr>
          <p:spPr>
            <a:xfrm>
              <a:off x="5834789" y="3966670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Load/Performance Tests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36B03-0099-3246-AA0C-9B26182A9D96}"/>
                </a:ext>
              </a:extLst>
            </p:cNvPr>
            <p:cNvSpPr/>
            <p:nvPr/>
          </p:nvSpPr>
          <p:spPr>
            <a:xfrm>
              <a:off x="5834789" y="4197100"/>
              <a:ext cx="188027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Conversion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AF6416-2209-5B4F-97C2-B8820915D626}"/>
                </a:ext>
              </a:extLst>
            </p:cNvPr>
            <p:cNvSpPr/>
            <p:nvPr/>
          </p:nvSpPr>
          <p:spPr>
            <a:xfrm>
              <a:off x="5834789" y="4427530"/>
              <a:ext cx="188027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Install Tests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C6B659F-A0F2-D14D-9647-36C6354AF3F1}"/>
                </a:ext>
              </a:extLst>
            </p:cNvPr>
            <p:cNvSpPr/>
            <p:nvPr/>
          </p:nvSpPr>
          <p:spPr>
            <a:xfrm>
              <a:off x="5834789" y="4657960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 Readiness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2156A9F-B049-7844-8B3C-00A88013C6FE}"/>
                </a:ext>
              </a:extLst>
            </p:cNvPr>
            <p:cNvSpPr/>
            <p:nvPr/>
          </p:nvSpPr>
          <p:spPr>
            <a:xfrm>
              <a:off x="5834789" y="4888390"/>
              <a:ext cx="188184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 Retrospective</a:t>
              </a:r>
              <a:endPara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18C46C3-5136-454E-BF9C-8C8C330F4902}"/>
              </a:ext>
            </a:extLst>
          </p:cNvPr>
          <p:cNvSpPr/>
          <p:nvPr/>
        </p:nvSpPr>
        <p:spPr>
          <a:xfrm>
            <a:off x="6473135" y="5980388"/>
            <a:ext cx="23555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March 26, 2019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4A2716-737F-284A-904D-05B04336B20F}"/>
              </a:ext>
            </a:extLst>
          </p:cNvPr>
          <p:cNvCxnSpPr>
            <a:cxnSpLocks/>
          </p:cNvCxnSpPr>
          <p:nvPr/>
        </p:nvCxnSpPr>
        <p:spPr bwMode="auto">
          <a:xfrm>
            <a:off x="7700910" y="1631236"/>
            <a:ext cx="0" cy="39557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99A0B7-258A-3F42-8616-0A8BB7E719A3}"/>
              </a:ext>
            </a:extLst>
          </p:cNvPr>
          <p:cNvGrpSpPr/>
          <p:nvPr/>
        </p:nvGrpSpPr>
        <p:grpSpPr>
          <a:xfrm>
            <a:off x="5696971" y="2437742"/>
            <a:ext cx="1881845" cy="2957184"/>
            <a:chOff x="6142030" y="2507281"/>
            <a:chExt cx="1881845" cy="2957184"/>
          </a:xfrm>
        </p:grpSpPr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CF06CFB0-623E-F546-96FF-44309CB6A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30" y="2507281"/>
              <a:ext cx="1881845" cy="3072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End Game</a:t>
              </a:r>
            </a:p>
          </p:txBody>
        </p:sp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E85E2B7E-80EF-1F47-A646-2DE6674A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030" y="2814520"/>
              <a:ext cx="1881845" cy="26499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F14B0B21-07D9-5545-895B-A85F2E5EB8F6}"/>
              </a:ext>
            </a:extLst>
          </p:cNvPr>
          <p:cNvSpPr/>
          <p:nvPr/>
        </p:nvSpPr>
        <p:spPr>
          <a:xfrm>
            <a:off x="366740" y="6024123"/>
            <a:ext cx="4186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Iteration is timebox that be used in Extreme Programming (XP)</a:t>
            </a:r>
          </a:p>
          <a:p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is timebox that be used in Scrum Framework</a:t>
            </a:r>
            <a:endParaRPr lang="en-US" sz="9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9FD3F3-43DE-C74A-981F-BEB70F01A5FD}"/>
              </a:ext>
            </a:extLst>
          </p:cNvPr>
          <p:cNvGrpSpPr/>
          <p:nvPr/>
        </p:nvGrpSpPr>
        <p:grpSpPr>
          <a:xfrm>
            <a:off x="1702851" y="2399335"/>
            <a:ext cx="2880375" cy="2957185"/>
            <a:chOff x="2018155" y="2399335"/>
            <a:chExt cx="2880375" cy="2957185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EA41F885-C586-B743-8888-967C5E2C26D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323926" y="2322526"/>
              <a:ext cx="268835" cy="18050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0F24D0A2-C3DF-D140-A0D8-87D7976C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860" y="3090625"/>
              <a:ext cx="268835" cy="22658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2BF04FB2-3E43-C243-99F9-3B73392F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695" y="3090625"/>
              <a:ext cx="268835" cy="22658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7FDCEF31-D231-AA46-9154-28207FAD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155" y="3090625"/>
              <a:ext cx="537670" cy="22658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BFE77CA0-0E3B-2046-9CA4-AC32170D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155" y="2399335"/>
              <a:ext cx="2880375" cy="307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E2367CA-C789-CC41-93CD-D605FBCAD173}"/>
                </a:ext>
              </a:extLst>
            </p:cNvPr>
            <p:cNvGrpSpPr/>
            <p:nvPr/>
          </p:nvGrpSpPr>
          <p:grpSpPr>
            <a:xfrm>
              <a:off x="2018155" y="2399335"/>
              <a:ext cx="2880375" cy="2957184"/>
              <a:chOff x="2186315" y="2353661"/>
              <a:chExt cx="2880375" cy="2957184"/>
            </a:xfrm>
          </p:grpSpPr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EF57AAE0-C27D-C149-8446-F27E3084D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6315" y="2660900"/>
                <a:ext cx="2880375" cy="2649945"/>
              </a:xfrm>
              <a:prstGeom prst="rect">
                <a:avLst/>
              </a:prstGeom>
              <a:noFill/>
              <a:ln>
                <a:solidFill>
                  <a:srgbClr val="00B150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t"/>
              <a:lstStyle/>
              <a:p>
                <a:pPr algn="ctr">
                  <a:defRPr/>
                </a:pPr>
                <a:endParaRPr lang="en-US" sz="1000" b="1" dirty="0">
                  <a:latin typeface="Arial" charset="0"/>
                  <a:ea typeface="ＭＳ Ｐゴシック" charset="0"/>
                  <a:cs typeface="Arial" charset="0"/>
                  <a:sym typeface="Arial" charset="0"/>
                </a:endParaRPr>
              </a:p>
            </p:txBody>
          </p:sp>
          <p:sp>
            <p:nvSpPr>
              <p:cNvPr id="101" name="Pentagon 100">
                <a:extLst>
                  <a:ext uri="{FF2B5EF4-FFF2-40B4-BE49-F238E27FC236}">
                    <a16:creationId xmlns:a16="http://schemas.microsoft.com/office/drawing/2014/main" id="{2F813D33-BAB7-724B-8101-E145DB58D5DF}"/>
                  </a:ext>
                </a:extLst>
              </p:cNvPr>
              <p:cNvSpPr/>
              <p:nvPr/>
            </p:nvSpPr>
            <p:spPr bwMode="auto">
              <a:xfrm>
                <a:off x="2186315" y="2353662"/>
                <a:ext cx="2265895" cy="307240"/>
              </a:xfrm>
              <a:prstGeom prst="homePlat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ngsana New" pitchFamily="18" charset="-34"/>
                  </a:rPr>
                  <a:t>Iteration X Length 10 Days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84D822B-0A1E-504F-ABE7-F2951F025ACB}"/>
                  </a:ext>
                </a:extLst>
              </p:cNvPr>
              <p:cNvSpPr/>
              <p:nvPr/>
            </p:nvSpPr>
            <p:spPr>
              <a:xfrm>
                <a:off x="4413805" y="2353661"/>
                <a:ext cx="652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endParaRPr lang="en-US" sz="14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ctangle 8">
              <a:extLst>
                <a:ext uri="{FF2B5EF4-FFF2-40B4-BE49-F238E27FC236}">
                  <a16:creationId xmlns:a16="http://schemas.microsoft.com/office/drawing/2014/main" id="{9E609297-00EC-9E48-A597-A2D5C3A23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155" y="2706575"/>
              <a:ext cx="537670" cy="2649945"/>
            </a:xfrm>
            <a:prstGeom prst="rect">
              <a:avLst/>
            </a:prstGeom>
            <a:noFill/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C36B2A-ED19-A445-98EA-88E26EF2B7DF}"/>
                </a:ext>
              </a:extLst>
            </p:cNvPr>
            <p:cNvSpPr/>
            <p:nvPr/>
          </p:nvSpPr>
          <p:spPr>
            <a:xfrm rot="16200000">
              <a:off x="1286654" y="4225177"/>
              <a:ext cx="2016463" cy="24622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Iteration Plan</a:t>
              </a:r>
              <a:endPara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0FF88D-57A7-F143-B687-D64ABA14B5C9}"/>
                </a:ext>
              </a:extLst>
            </p:cNvPr>
            <p:cNvSpPr/>
            <p:nvPr/>
          </p:nvSpPr>
          <p:spPr>
            <a:xfrm rot="16200000">
              <a:off x="3498353" y="4225178"/>
              <a:ext cx="2016463" cy="24622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Iteration Review</a:t>
              </a:r>
              <a:endPara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50D02D9-80EA-AD41-9D95-CBAD5F710FF9}"/>
                </a:ext>
              </a:extLst>
            </p:cNvPr>
            <p:cNvSpPr/>
            <p:nvPr/>
          </p:nvSpPr>
          <p:spPr>
            <a:xfrm rot="16200000">
              <a:off x="3767188" y="4225178"/>
              <a:ext cx="2016463" cy="24622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Iteration Retrospective</a:t>
              </a:r>
              <a:endPara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16BC74DE-6B70-0C4B-8D1E-771005E2D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860" y="2706575"/>
              <a:ext cx="537670" cy="2649945"/>
            </a:xfrm>
            <a:prstGeom prst="rect">
              <a:avLst/>
            </a:prstGeom>
            <a:noFill/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108" name="Rectangle 8">
              <a:extLst>
                <a:ext uri="{FF2B5EF4-FFF2-40B4-BE49-F238E27FC236}">
                  <a16:creationId xmlns:a16="http://schemas.microsoft.com/office/drawing/2014/main" id="{BEA41260-AE0D-F14E-91B3-6EFE345FD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542" y="2744980"/>
              <a:ext cx="453878" cy="3072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Day 1</a:t>
              </a:r>
            </a:p>
          </p:txBody>
        </p:sp>
        <p:sp>
          <p:nvSpPr>
            <p:cNvPr id="109" name="Pentagon 108">
              <a:extLst>
                <a:ext uri="{FF2B5EF4-FFF2-40B4-BE49-F238E27FC236}">
                  <a16:creationId xmlns:a16="http://schemas.microsoft.com/office/drawing/2014/main" id="{F9A3AB73-6616-A74C-A9E0-78AFC7E9B483}"/>
                </a:ext>
              </a:extLst>
            </p:cNvPr>
            <p:cNvSpPr/>
            <p:nvPr/>
          </p:nvSpPr>
          <p:spPr bwMode="auto">
            <a:xfrm>
              <a:off x="2594230" y="2744980"/>
              <a:ext cx="1728225" cy="307240"/>
            </a:xfrm>
            <a:prstGeom prst="homePlat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ngsana New" pitchFamily="18" charset="-34"/>
                </a:rPr>
                <a:t>Day 2 – Day 9</a:t>
              </a:r>
            </a:p>
          </p:txBody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FED6B496-724D-C14F-B851-00132A15E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265" y="2744980"/>
              <a:ext cx="453878" cy="3072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Day 10</a:t>
              </a:r>
            </a:p>
          </p:txBody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7C3247C0-05CA-8E45-9D0B-8C6D3A79E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24" y="3090625"/>
              <a:ext cx="1805035" cy="22658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15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t"/>
            <a:lstStyle/>
            <a:p>
              <a:pPr algn="ctr">
                <a:defRPr/>
              </a:pPr>
              <a:endParaRPr lang="en-US" sz="1000" b="1" dirty="0">
                <a:latin typeface="Arial" charset="0"/>
                <a:ea typeface="ＭＳ Ｐゴシック" charset="0"/>
                <a:cs typeface="Arial" charset="0"/>
                <a:sym typeface="Arial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EDA501-6BA7-FE4C-B426-A8FAD1F7E306}"/>
                </a:ext>
              </a:extLst>
            </p:cNvPr>
            <p:cNvSpPr/>
            <p:nvPr/>
          </p:nvSpPr>
          <p:spPr>
            <a:xfrm>
              <a:off x="2555825" y="3090625"/>
              <a:ext cx="1805035" cy="246221"/>
            </a:xfrm>
            <a:prstGeom prst="rect">
              <a:avLst/>
            </a:prstGeom>
            <a:ln>
              <a:solidFill>
                <a:srgbClr val="00B150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 Sync Up</a:t>
              </a:r>
              <a:endPara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64F7F24-B8C5-9C46-9F95-99F337FB9D43}"/>
                </a:ext>
              </a:extLst>
            </p:cNvPr>
            <p:cNvSpPr/>
            <p:nvPr/>
          </p:nvSpPr>
          <p:spPr>
            <a:xfrm>
              <a:off x="2555825" y="4089155"/>
              <a:ext cx="1805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  <a:endPara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D22EC7C-A249-294C-949B-13B477C97371}"/>
              </a:ext>
            </a:extLst>
          </p:cNvPr>
          <p:cNvSpPr/>
          <p:nvPr/>
        </p:nvSpPr>
        <p:spPr>
          <a:xfrm>
            <a:off x="4583226" y="3935535"/>
            <a:ext cx="5760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B8304EC-4C58-C746-9C61-5275BB3D7F62}"/>
              </a:ext>
            </a:extLst>
          </p:cNvPr>
          <p:cNvSpPr/>
          <p:nvPr/>
        </p:nvSpPr>
        <p:spPr>
          <a:xfrm rot="16200000">
            <a:off x="3815396" y="3781646"/>
            <a:ext cx="299559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Iterations</a:t>
            </a:r>
            <a:endParaRPr lang="en-US" sz="1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BB468EFE-C1D6-3846-B949-BB690B157DEB}"/>
              </a:ext>
            </a:extLst>
          </p:cNvPr>
          <p:cNvSpPr/>
          <p:nvPr/>
        </p:nvSpPr>
        <p:spPr bwMode="auto">
          <a:xfrm>
            <a:off x="7813319" y="1762216"/>
            <a:ext cx="1115219" cy="537670"/>
          </a:xfrm>
          <a:prstGeom prst="rightArrow">
            <a:avLst>
              <a:gd name="adj1" fmla="val 50000"/>
              <a:gd name="adj2" fmla="val 4908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itchFamily="34" charset="0"/>
              </a:rPr>
              <a:t>Post-Game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3B2E7663-4B61-3448-ACB7-0A7E8AAD6D10}"/>
              </a:ext>
            </a:extLst>
          </p:cNvPr>
          <p:cNvSpPr>
            <a:spLocks/>
          </p:cNvSpPr>
          <p:nvPr/>
        </p:nvSpPr>
        <p:spPr bwMode="auto">
          <a:xfrm>
            <a:off x="7813319" y="2453506"/>
            <a:ext cx="1115219" cy="29593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Following</a:t>
            </a:r>
          </a:p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the activities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of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current process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 deploy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tested software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</a:t>
            </a:r>
          </a:p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Production servers</a:t>
            </a: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936F86EA-F500-734C-A218-131F20C7747D}"/>
              </a:ext>
            </a:extLst>
          </p:cNvPr>
          <p:cNvSpPr>
            <a:spLocks/>
          </p:cNvSpPr>
          <p:nvPr/>
        </p:nvSpPr>
        <p:spPr bwMode="auto">
          <a:xfrm>
            <a:off x="361485" y="5077153"/>
            <a:ext cx="1115219" cy="4608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>
              <a:defRPr/>
            </a:pP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Prepare</a:t>
            </a:r>
            <a:b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</a:br>
            <a:r>
              <a:rPr lang="en-US" sz="9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to Develop</a:t>
            </a:r>
          </a:p>
        </p:txBody>
      </p:sp>
      <p:sp>
        <p:nvSpPr>
          <p:cNvPr id="2" name="Left Brace 1"/>
          <p:cNvSpPr/>
          <p:nvPr/>
        </p:nvSpPr>
        <p:spPr>
          <a:xfrm>
            <a:off x="228910" y="2453506"/>
            <a:ext cx="99425" cy="14436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22EC7C-A249-294C-949B-13B477C97371}"/>
              </a:ext>
            </a:extLst>
          </p:cNvPr>
          <p:cNvSpPr/>
          <p:nvPr/>
        </p:nvSpPr>
        <p:spPr>
          <a:xfrm>
            <a:off x="-210893" y="3050266"/>
            <a:ext cx="5760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endParaRPr lang="en-US" sz="105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Left Brace 57"/>
          <p:cNvSpPr/>
          <p:nvPr/>
        </p:nvSpPr>
        <p:spPr>
          <a:xfrm>
            <a:off x="206297" y="4008826"/>
            <a:ext cx="100568" cy="9984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22EC7C-A249-294C-949B-13B477C97371}"/>
              </a:ext>
            </a:extLst>
          </p:cNvPr>
          <p:cNvSpPr/>
          <p:nvPr/>
        </p:nvSpPr>
        <p:spPr>
          <a:xfrm>
            <a:off x="-203256" y="4382116"/>
            <a:ext cx="5760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105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Pre-Game: Release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FFB5A84-768D-4849-8150-C0DEFF30B87B}"/>
              </a:ext>
            </a:extLst>
          </p:cNvPr>
          <p:cNvSpPr txBox="1">
            <a:spLocks/>
          </p:cNvSpPr>
          <p:nvPr/>
        </p:nvSpPr>
        <p:spPr>
          <a:xfrm>
            <a:off x="496495" y="1688614"/>
            <a:ext cx="8321684" cy="44914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Understand the business problem</a:t>
            </a:r>
          </a:p>
          <a:p>
            <a:r>
              <a:rPr lang="en-CA" sz="2800" dirty="0"/>
              <a:t>Understand the technical challenges</a:t>
            </a:r>
          </a:p>
          <a:p>
            <a:r>
              <a:rPr lang="en-CA" sz="2800" dirty="0"/>
              <a:t>Ensure resources for testing will be available</a:t>
            </a:r>
          </a:p>
          <a:p>
            <a:r>
              <a:rPr lang="en-CA" sz="2800" dirty="0"/>
              <a:t>Plan customer involvement</a:t>
            </a:r>
          </a:p>
          <a:p>
            <a:r>
              <a:rPr lang="en-CA" sz="2800" dirty="0"/>
              <a:t>Plan ahead for release activities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Packaging, delivery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Training, documentation, 3</a:t>
            </a:r>
            <a:r>
              <a:rPr lang="en-CA" baseline="30000" dirty="0">
                <a:solidFill>
                  <a:schemeClr val="tx1"/>
                </a:solidFill>
              </a:rPr>
              <a:t>rd</a:t>
            </a:r>
            <a:r>
              <a:rPr lang="en-CA" dirty="0">
                <a:solidFill>
                  <a:schemeClr val="tx1"/>
                </a:solidFill>
              </a:rPr>
              <a:t> party interaction</a:t>
            </a:r>
          </a:p>
          <a:p>
            <a:r>
              <a:rPr lang="en-CA" sz="2800" dirty="0"/>
              <a:t>Plan for communication, course corrections</a:t>
            </a:r>
          </a:p>
          <a:p>
            <a:r>
              <a:rPr lang="en-CA" sz="2800" dirty="0"/>
              <a:t>Consider dependencies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C1504E7-E7DE-1A4C-A6E4-122868129306}"/>
              </a:ext>
            </a:extLst>
          </p:cNvPr>
          <p:cNvSpPr txBox="1">
            <a:spLocks/>
          </p:cNvSpPr>
          <p:nvPr/>
        </p:nvSpPr>
        <p:spPr bwMode="auto">
          <a:xfrm>
            <a:off x="315310" y="919380"/>
            <a:ext cx="83557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l"/>
            <a:r>
              <a:rPr lang="en-CA" sz="3200" kern="0" dirty="0"/>
              <a:t>Define the Schedule</a:t>
            </a:r>
          </a:p>
        </p:txBody>
      </p:sp>
    </p:spTree>
    <p:extLst>
      <p:ext uri="{BB962C8B-B14F-4D97-AF65-F5344CB8AC3E}">
        <p14:creationId xmlns:p14="http://schemas.microsoft.com/office/powerpoint/2010/main" val="29081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Pre-Game: Release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33DF727-8D25-B44D-837D-3E373C395FCB}"/>
              </a:ext>
            </a:extLst>
          </p:cNvPr>
          <p:cNvSpPr txBox="1">
            <a:spLocks/>
          </p:cNvSpPr>
          <p:nvPr/>
        </p:nvSpPr>
        <p:spPr bwMode="auto">
          <a:xfrm>
            <a:off x="447580" y="1632036"/>
            <a:ext cx="8370600" cy="280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187325" indent="-1873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575" indent="-1841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39825" indent="-1841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CA" sz="3000" kern="0" dirty="0"/>
              <a:t>Tracking testing tasks, 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kern="0" dirty="0"/>
              <a:t>Stories, tasks, defects</a:t>
            </a:r>
          </a:p>
          <a:p>
            <a:r>
              <a:rPr lang="en-CA" sz="3000" kern="0" dirty="0"/>
              <a:t>Tracking &amp; communicating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kern="0" dirty="0"/>
              <a:t>Build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kern="0" dirty="0"/>
              <a:t>Test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600" kern="0" dirty="0"/>
              <a:t>Metrics</a:t>
            </a:r>
          </a:p>
          <a:p>
            <a:endParaRPr lang="en-CA" kern="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9E69204-3A7F-FD4E-A13E-9441087EFAE4}"/>
              </a:ext>
            </a:extLst>
          </p:cNvPr>
          <p:cNvSpPr txBox="1">
            <a:spLocks/>
          </p:cNvSpPr>
          <p:nvPr/>
        </p:nvSpPr>
        <p:spPr bwMode="auto">
          <a:xfrm>
            <a:off x="315310" y="919380"/>
            <a:ext cx="83557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l"/>
            <a:r>
              <a:rPr lang="en-CA" sz="3200" kern="0" dirty="0"/>
              <a:t>Status and Visibility</a:t>
            </a:r>
          </a:p>
        </p:txBody>
      </p:sp>
    </p:spTree>
    <p:extLst>
      <p:ext uri="{BB962C8B-B14F-4D97-AF65-F5344CB8AC3E}">
        <p14:creationId xmlns:p14="http://schemas.microsoft.com/office/powerpoint/2010/main" val="20036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Agile Building Blocks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4488-B39D-4957-BFBE-33C88B4C1D60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650D1D-9F87-D049-B4F0-1F3EE659D0FE}"/>
              </a:ext>
            </a:extLst>
          </p:cNvPr>
          <p:cNvSpPr txBox="1">
            <a:spLocks/>
          </p:cNvSpPr>
          <p:nvPr/>
        </p:nvSpPr>
        <p:spPr bwMode="auto">
          <a:xfrm>
            <a:off x="376447" y="1807474"/>
            <a:ext cx="8362950" cy="379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732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3575" indent="-1841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39825" indent="-1841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CA" sz="2800" kern="0" dirty="0"/>
              <a:t>Identify expertise not on the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kern="0" dirty="0"/>
              <a:t>Bring specialist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kern="0" dirty="0"/>
              <a:t>Budget time to develop expertise</a:t>
            </a:r>
          </a:p>
          <a:p>
            <a:r>
              <a:rPr lang="en-CA" sz="2800" kern="0" dirty="0"/>
              <a:t>Spike technical solutions</a:t>
            </a:r>
          </a:p>
          <a:p>
            <a:r>
              <a:rPr lang="en-CA" sz="2800" kern="0" dirty="0"/>
              <a:t>May need stories to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kern="0" dirty="0"/>
              <a:t>Technologies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400" kern="0" dirty="0"/>
              <a:t>Architecture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A70249B-2762-6E4C-BC8F-48F217001DD0}"/>
              </a:ext>
            </a:extLst>
          </p:cNvPr>
          <p:cNvSpPr txBox="1">
            <a:spLocks/>
          </p:cNvSpPr>
          <p:nvPr/>
        </p:nvSpPr>
        <p:spPr bwMode="auto">
          <a:xfrm>
            <a:off x="315310" y="919380"/>
            <a:ext cx="83557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ngsana New" pitchFamily="18" charset="-34"/>
              </a:defRPr>
            </a:lvl9pPr>
          </a:lstStyle>
          <a:p>
            <a:pPr algn="l"/>
            <a:r>
              <a:rPr lang="en-CA" sz="3200" kern="0" dirty="0"/>
              <a:t>Expertise and Solutions</a:t>
            </a:r>
          </a:p>
        </p:txBody>
      </p:sp>
    </p:spTree>
    <p:extLst>
      <p:ext uri="{BB962C8B-B14F-4D97-AF65-F5344CB8AC3E}">
        <p14:creationId xmlns:p14="http://schemas.microsoft.com/office/powerpoint/2010/main" val="2718660026"/>
      </p:ext>
    </p:extLst>
  </p:cSld>
  <p:clrMapOvr>
    <a:masterClrMapping/>
  </p:clrMapOvr>
</p:sld>
</file>

<file path=ppt/theme/theme1.xml><?xml version="1.0" encoding="utf-8"?>
<a:theme xmlns:a="http://schemas.openxmlformats.org/drawingml/2006/main" name="Toyota Theme">
  <a:themeElements>
    <a:clrScheme name="tmap-em_Template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tmap-em_Template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map-em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ap-em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ap-em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ap-em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ap-em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ap-em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ap-em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ap-em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ap-em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ap-em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ap-em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ap-em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Toyota Theme</Template>
  <TotalTime>3238</TotalTime>
  <Words>1055</Words>
  <Application>Microsoft Office PowerPoint</Application>
  <PresentationFormat>On-screen Show (4:3)</PresentationFormat>
  <Paragraphs>264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Angsana New</vt:lpstr>
      <vt:lpstr>Arial</vt:lpstr>
      <vt:lpstr>Calibri</vt:lpstr>
      <vt:lpstr>Times New Roman</vt:lpstr>
      <vt:lpstr>Toyota Theme</vt:lpstr>
      <vt:lpstr>Visio</vt:lpstr>
      <vt:lpstr>F&amp;I</vt:lpstr>
      <vt:lpstr>Change Development Approach from Phasing to IID</vt:lpstr>
      <vt:lpstr>Agile is a term to describe methods that:</vt:lpstr>
      <vt:lpstr>Basic Agile Building Blocks</vt:lpstr>
      <vt:lpstr>So, What is Agile?</vt:lpstr>
      <vt:lpstr>Development and Delivery Approach</vt:lpstr>
      <vt:lpstr>Pre-Game: Release Planning</vt:lpstr>
      <vt:lpstr>Pre-Game: Release Planning</vt:lpstr>
      <vt:lpstr>Basic Agile Building Blocks</vt:lpstr>
      <vt:lpstr>Release Planning</vt:lpstr>
      <vt:lpstr>PowerPoint Presentation</vt:lpstr>
      <vt:lpstr>Iteration Framework</vt:lpstr>
      <vt:lpstr>Acceptance Test Driven Development</vt:lpstr>
      <vt:lpstr>From Feature to Tasks</vt:lpstr>
      <vt:lpstr>End of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Prathan D.</dc:creator>
  <cp:lastModifiedBy>Supachai !!!!</cp:lastModifiedBy>
  <cp:revision>127</cp:revision>
  <dcterms:created xsi:type="dcterms:W3CDTF">2018-09-18T04:28:15Z</dcterms:created>
  <dcterms:modified xsi:type="dcterms:W3CDTF">2019-04-02T03:30:25Z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