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77" r:id="rId7"/>
    <p:sldId id="265" r:id="rId8"/>
    <p:sldId id="278" r:id="rId9"/>
    <p:sldId id="276" r:id="rId10"/>
    <p:sldId id="275" r:id="rId11"/>
    <p:sldId id="274" r:id="rId12"/>
    <p:sldId id="273" r:id="rId13"/>
    <p:sldId id="272" r:id="rId14"/>
    <p:sldId id="271" r:id="rId15"/>
    <p:sldId id="270" r:id="rId16"/>
    <p:sldId id="269" r:id="rId17"/>
    <p:sldId id="268" r:id="rId18"/>
    <p:sldId id="267" r:id="rId19"/>
    <p:sldId id="266" r:id="rId20"/>
    <p:sldId id="264" r:id="rId21"/>
    <p:sldId id="263" r:id="rId22"/>
    <p:sldId id="262" r:id="rId23"/>
    <p:sldId id="261" r:id="rId24"/>
    <p:sldId id="279" r:id="rId25"/>
    <p:sldId id="280" r:id="rId26"/>
    <p:sldId id="282" r:id="rId27"/>
    <p:sldId id="283" r:id="rId28"/>
    <p:sldId id="289" r:id="rId29"/>
    <p:sldId id="281" r:id="rId30"/>
    <p:sldId id="290" r:id="rId31"/>
    <p:sldId id="284" r:id="rId32"/>
    <p:sldId id="286" r:id="rId33"/>
    <p:sldId id="287" r:id="rId34"/>
    <p:sldId id="288" r:id="rId35"/>
    <p:sldId id="285" r:id="rId36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4660"/>
  </p:normalViewPr>
  <p:slideViewPr>
    <p:cSldViewPr snapToGrid="0">
      <p:cViewPr>
        <p:scale>
          <a:sx n="66" d="100"/>
          <a:sy n="66" d="100"/>
        </p:scale>
        <p:origin x="84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 smtClean="0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990D04E-89F5-4CB5-8091-8965019DEABF}" type="datetimeFigureOut">
              <a:rPr lang="th-TH" smtClean="0"/>
              <a:t>21/04/65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4E934EA-4B14-4E43-A45C-7941560E2319}" type="slidenum">
              <a:rPr lang="th-TH" smtClean="0"/>
              <a:t>‹#›</a:t>
            </a:fld>
            <a:endParaRPr lang="th-TH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81869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รูปภาพพาโนราม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 smtClean="0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0D04E-89F5-4CB5-8091-8965019DEABF}" type="datetimeFigureOut">
              <a:rPr lang="th-TH" smtClean="0"/>
              <a:t>21/04/65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34EA-4B14-4E43-A45C-7941560E231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11775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ชื่อและ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0D04E-89F5-4CB5-8091-8965019DEABF}" type="datetimeFigureOut">
              <a:rPr lang="th-TH" smtClean="0"/>
              <a:t>21/04/65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34EA-4B14-4E43-A45C-7941560E231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27395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คำอ้างอิงพร้อม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0D04E-89F5-4CB5-8091-8965019DEABF}" type="datetimeFigureOut">
              <a:rPr lang="th-TH" smtClean="0"/>
              <a:t>21/04/65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34EA-4B14-4E43-A45C-7941560E2319}" type="slidenum">
              <a:rPr lang="th-TH" smtClean="0"/>
              <a:t>‹#›</a:t>
            </a:fld>
            <a:endParaRPr lang="th-TH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73386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นามบัต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0D04E-89F5-4CB5-8091-8965019DEABF}" type="datetimeFigureOut">
              <a:rPr lang="th-TH" smtClean="0"/>
              <a:t>21/04/65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34EA-4B14-4E43-A45C-7941560E231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54076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คอลัมน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0D04E-89F5-4CB5-8091-8965019DEABF}" type="datetimeFigureOut">
              <a:rPr lang="th-TH" smtClean="0"/>
              <a:t>21/04/65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34EA-4B14-4E43-A45C-7941560E231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8724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คอลัมน์รูปภาพ 3 รูป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 smtClean="0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 smtClean="0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 smtClean="0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0D04E-89F5-4CB5-8091-8965019DEABF}" type="datetimeFigureOut">
              <a:rPr lang="th-TH" smtClean="0"/>
              <a:t>21/04/65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34EA-4B14-4E43-A45C-7941560E231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28939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0D04E-89F5-4CB5-8091-8965019DEABF}" type="datetimeFigureOut">
              <a:rPr lang="th-TH" smtClean="0"/>
              <a:t>21/04/65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34EA-4B14-4E43-A45C-7941560E231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173069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0D04E-89F5-4CB5-8091-8965019DEABF}" type="datetimeFigureOut">
              <a:rPr lang="th-TH" smtClean="0"/>
              <a:t>21/04/65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34EA-4B14-4E43-A45C-7941560E231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69205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0D04E-89F5-4CB5-8091-8965019DEABF}" type="datetimeFigureOut">
              <a:rPr lang="th-TH" smtClean="0"/>
              <a:t>21/04/65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34EA-4B14-4E43-A45C-7941560E231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65691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0D04E-89F5-4CB5-8091-8965019DEABF}" type="datetimeFigureOut">
              <a:rPr lang="th-TH" smtClean="0"/>
              <a:t>21/04/65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34EA-4B14-4E43-A45C-7941560E231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70223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0D04E-89F5-4CB5-8091-8965019DEABF}" type="datetimeFigureOut">
              <a:rPr lang="th-TH" smtClean="0"/>
              <a:t>21/04/65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34EA-4B14-4E43-A45C-7941560E231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58898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0D04E-89F5-4CB5-8091-8965019DEABF}" type="datetimeFigureOut">
              <a:rPr lang="th-TH" smtClean="0"/>
              <a:t>21/04/65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34EA-4B14-4E43-A45C-7941560E231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41633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0D04E-89F5-4CB5-8091-8965019DEABF}" type="datetimeFigureOut">
              <a:rPr lang="th-TH" smtClean="0"/>
              <a:t>21/04/65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34EA-4B14-4E43-A45C-7941560E231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99026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0D04E-89F5-4CB5-8091-8965019DEABF}" type="datetimeFigureOut">
              <a:rPr lang="th-TH" smtClean="0"/>
              <a:t>21/04/65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34EA-4B14-4E43-A45C-7941560E231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98225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0D04E-89F5-4CB5-8091-8965019DEABF}" type="datetimeFigureOut">
              <a:rPr lang="th-TH" smtClean="0"/>
              <a:t>21/04/65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34EA-4B14-4E43-A45C-7941560E231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74169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 smtClean="0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0D04E-89F5-4CB5-8091-8965019DEABF}" type="datetimeFigureOut">
              <a:rPr lang="th-TH" smtClean="0"/>
              <a:t>21/04/65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34EA-4B14-4E43-A45C-7941560E231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15217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990D04E-89F5-4CB5-8091-8965019DEABF}" type="datetimeFigureOut">
              <a:rPr lang="th-TH" smtClean="0"/>
              <a:t>21/04/65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4E934EA-4B14-4E43-A45C-7941560E231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48564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ndphp.com/%E0%B8%84%E0%B8%B9%E0%B9%88%E0%B8%A1%E0%B8%B7%E0%B8%AD/73-%E0%B8%84%E0%B8%B7%E0%B8%AD%E0%B8%AD%E0%B8%B0%E0%B9%84%E0%B8%A3/3491-mvc-%E0%B8%84%E0%B8%B7%E0%B8%AD.html" TargetMode="External"/><Relationship Id="rId2" Type="http://schemas.openxmlformats.org/officeDocument/2006/relationships/hyperlink" Target="https://www.mindphp.com/%E0%B8%84%E0%B8%B9%E0%B9%88%E0%B8%A1%E0%B8%B7%E0%B8%AD/73-%E0%B8%84%E0%B8%B7%E0%B8%AD%E0%B8%AD%E0%B8%B0%E0%B9%84%E0%B8%A3/2127-php-%E0%B8%84%E0%B8%B7%E0%B8%AD%E0%B8%AD%E0%B8%B0%E0%B9%84%E0%B8%A3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laravel.com/docs/9.x/installation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MVC-basic.svg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13800" dirty="0" err="1" smtClean="0"/>
              <a:t>Laravel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tutorial for beginning </a:t>
            </a:r>
            <a:endParaRPr lang="th-TH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Aphiwat Noiluea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166879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เตรียมพร้อมก่อนใช้งาน </a:t>
            </a:r>
            <a:r>
              <a:rPr lang="en-US" dirty="0" err="1" smtClean="0"/>
              <a:t>Laravel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4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XAMPP</a:t>
            </a:r>
          </a:p>
          <a:p>
            <a:r>
              <a:rPr lang="en-US" sz="4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Composer</a:t>
            </a:r>
          </a:p>
          <a:p>
            <a:r>
              <a:rPr lang="en-US" sz="4000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Nodejs</a:t>
            </a:r>
            <a:endParaRPr lang="en-US" sz="40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buNone/>
            </a:pP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71576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85801" y="773438"/>
            <a:ext cx="10396882" cy="1151965"/>
          </a:xfrm>
        </p:spPr>
        <p:txBody>
          <a:bodyPr/>
          <a:lstStyle/>
          <a:p>
            <a:r>
              <a:rPr lang="en-US" dirty="0" smtClean="0"/>
              <a:t>XAMPP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quarter" idx="13"/>
          </p:nvPr>
        </p:nvSpPr>
        <p:spPr>
          <a:xfrm>
            <a:off x="687976" y="2267894"/>
            <a:ext cx="10394707" cy="3311189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XAMPP</a:t>
            </a:r>
            <a:r>
              <a:rPr 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รวบรวม </a:t>
            </a:r>
            <a:r>
              <a:rPr lang="en-US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Software </a:t>
            </a:r>
            <a:r>
              <a:rPr 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จำเป็นใน</a:t>
            </a:r>
            <a:r>
              <a:rPr 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การทำเว็บไชต์หรือเซิร์ฟเวอร์ เช่น </a:t>
            </a:r>
            <a:endParaRPr lang="en-US" sz="32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buNone/>
            </a:pPr>
            <a:r>
              <a:rPr lang="en-US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Apache (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เซิร์ฟ</a:t>
            </a:r>
            <a:r>
              <a:rPr 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เวอร์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ให้บริการ</a:t>
            </a:r>
            <a:r>
              <a:rPr 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เว็บ)</a:t>
            </a:r>
            <a:r>
              <a:rPr lang="en-US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, PHP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ไม่มีในรายการ แต่ผูกเข้ากับ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Apache</a:t>
            </a:r>
            <a:r>
              <a:rPr lang="en-US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),</a:t>
            </a:r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buNone/>
            </a:pPr>
            <a:r>
              <a:rPr lang="en-US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MySQL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ฐานข้อมูล)</a:t>
            </a:r>
          </a:p>
          <a:p>
            <a:endParaRPr lang="th-TH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3074" name="Picture 2" descr="วิธีติดตั้ง XAMPP บน Ubuntu 12.04 Desktop Install Web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848" y="396919"/>
            <a:ext cx="2600325" cy="190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116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composer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Composer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เครื่องมือที่มีไว้สำหรับการจัดการ </a:t>
            </a:r>
            <a:r>
              <a:rPr lang="en-US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Library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 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ต่างๆที่จะนำมาใช้กับ </a:t>
            </a:r>
            <a:r>
              <a:rPr lang="en-US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PHP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 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เพื่อให้มีความเป็นระเบียบ และมีความปลอดภัยต่อ ระบบหรือโปรแกรมที่จะพัฒนาขึ้น</a:t>
            </a:r>
          </a:p>
        </p:txBody>
      </p:sp>
      <p:pic>
        <p:nvPicPr>
          <p:cNvPr id="4098" name="Picture 2" descr="วิธีติดตั้งโปรแกรม Compos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693" y="277586"/>
            <a:ext cx="4156814" cy="2726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831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r>
              <a:rPr lang="en-US" dirty="0" smtClean="0"/>
              <a:t> 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Open Source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ซึ่งเขียนด้วยภาษา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JavaScript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สรุปรวมๆ </a:t>
            </a:r>
            <a:r>
              <a:rPr lang="en-US" sz="32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NodeJS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ก็คือ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Platform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ตัวหนึ่งที่เขียนด้วย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JavaScript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สำหรับเป็น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Web Server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นั่นเอง</a:t>
            </a:r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3153" y="1058279"/>
            <a:ext cx="4435003" cy="155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60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เริ่มต้นใช้งาน </a:t>
            </a:r>
            <a:r>
              <a:rPr lang="en-US" dirty="0" err="1" smtClean="0"/>
              <a:t>laravel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sz="2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 </a:t>
            </a:r>
            <a:r>
              <a:rPr lang="en-US" sz="2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Install </a:t>
            </a:r>
            <a:r>
              <a:rPr lang="en-US" sz="2800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laravel</a:t>
            </a:r>
            <a:endParaRPr lang="en-US" sz="28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buNone/>
            </a:pPr>
            <a:r>
              <a:rPr lang="th-TH" sz="2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เข้า </a:t>
            </a:r>
            <a:r>
              <a:rPr lang="en-US" sz="2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Command line </a:t>
            </a:r>
            <a:r>
              <a:rPr lang="th-TH" sz="2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ใช้คำสั่ง</a:t>
            </a:r>
          </a:p>
          <a:p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composer create-project </a:t>
            </a:r>
            <a:r>
              <a:rPr lang="en-US"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laravel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/</a:t>
            </a:r>
            <a:r>
              <a:rPr lang="en-US"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laravel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example-app // </a:t>
            </a:r>
            <a:r>
              <a:rPr lang="th-TH" sz="28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ชื่อโฟลเดอร์ </a:t>
            </a:r>
            <a:r>
              <a:rPr lang="en-US" sz="28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Project</a:t>
            </a:r>
            <a:endParaRPr lang="en-US" sz="2800" b="1" dirty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cd </a:t>
            </a:r>
            <a:r>
              <a:rPr lang="en-US" sz="2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example-app</a:t>
            </a:r>
            <a:endParaRPr lang="en-US" sz="2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php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artisan </a:t>
            </a:r>
            <a:r>
              <a:rPr lang="en-US" sz="2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serve </a:t>
            </a:r>
            <a:r>
              <a:rPr lang="en-US" sz="28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// Run server </a:t>
            </a:r>
            <a:r>
              <a:rPr lang="th-TH" sz="2800" b="1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ของ </a:t>
            </a:r>
            <a:r>
              <a:rPr lang="en-US" sz="2800" b="1" dirty="0" err="1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Laravel</a:t>
            </a:r>
            <a:endParaRPr lang="en-US" sz="2800" b="1" dirty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buNone/>
            </a:pP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16191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โครงสร้างของ </a:t>
            </a:r>
            <a:r>
              <a:rPr lang="en-US" dirty="0" err="1" smtClean="0"/>
              <a:t>Laravel</a:t>
            </a:r>
            <a:r>
              <a:rPr lang="en-US" dirty="0" smtClean="0"/>
              <a:t> </a:t>
            </a:r>
            <a:r>
              <a:rPr lang="th-TH" dirty="0" smtClean="0"/>
              <a:t>หลังจากถูกสร้าง</a:t>
            </a:r>
            <a:endParaRPr lang="th-TH" dirty="0"/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877786" y="2072368"/>
            <a:ext cx="2171699" cy="3160017"/>
          </a:xfrm>
          <a:prstGeom prst="rect">
            <a:avLst/>
          </a:prstGeom>
        </p:spPr>
      </p:pic>
      <p:pic>
        <p:nvPicPr>
          <p:cNvPr id="5" name="รูปภาพ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1446" y="2684008"/>
            <a:ext cx="1390650" cy="2828925"/>
          </a:xfrm>
          <a:prstGeom prst="rect">
            <a:avLst/>
          </a:prstGeom>
        </p:spPr>
      </p:pic>
      <p:pic>
        <p:nvPicPr>
          <p:cNvPr id="6" name="รูปภาพ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4057" y="2346993"/>
            <a:ext cx="2233613" cy="245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99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โฟลเดอร์ </a:t>
            </a:r>
            <a:r>
              <a:rPr lang="en-US" dirty="0"/>
              <a:t>vendor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9290957" cy="3311189"/>
          </a:xfrm>
        </p:spPr>
        <p:txBody>
          <a:bodyPr/>
          <a:lstStyle/>
          <a:p>
            <a:pPr marL="0" indent="0">
              <a:buNone/>
            </a:pP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ไว้สำหรับเก็บไฟล์ต่าง ๆ ที่ถูกดาวน์โหลดมาจาก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composer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คล้าย ๆ </a:t>
            </a:r>
            <a:r>
              <a:rPr lang="en-US" sz="32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node_modules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นั่นเอง โดยปกติแล้วก็จะไม่เข้ามาแก้ไขใด ๆ</a:t>
            </a:r>
          </a:p>
          <a:p>
            <a:endParaRPr lang="th-TH" dirty="0"/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844" y="802541"/>
            <a:ext cx="2792186" cy="918482"/>
          </a:xfrm>
          <a:prstGeom prst="rect">
            <a:avLst/>
          </a:prstGeom>
        </p:spPr>
      </p:pic>
      <p:pic>
        <p:nvPicPr>
          <p:cNvPr id="5" name="รูปภาพ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4087" y="476982"/>
            <a:ext cx="1818596" cy="498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47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โฟลเดอร์ </a:t>
            </a:r>
            <a:r>
              <a:rPr lang="en-US" dirty="0"/>
              <a:t>bootstrap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quarter" idx="13"/>
          </p:nvPr>
        </p:nvSpPr>
        <p:spPr>
          <a:xfrm>
            <a:off x="685801" y="2063396"/>
            <a:ext cx="8294914" cy="3311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มีหน้าที่เก็บไฟล์ </a:t>
            </a:r>
            <a:r>
              <a:rPr lang="en-US" sz="32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app.php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สำหรับเริ่มการทำงานของ </a:t>
            </a:r>
            <a:r>
              <a:rPr lang="en-US" sz="32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Laravel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รวมถึงไฟล์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cache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ต่าง ๆ ที่ </a:t>
            </a:r>
            <a:r>
              <a:rPr lang="en-US" sz="32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Laravel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สร้างมาให้เรา โดยปกติแล้วเราจะไม่ต้องเข้ามาแก้ไขไฟล์ใด ๆ เช่นกัน</a:t>
            </a:r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572" y="685800"/>
            <a:ext cx="2445885" cy="762695"/>
          </a:xfrm>
          <a:prstGeom prst="rect">
            <a:avLst/>
          </a:prstGeom>
        </p:spPr>
      </p:pic>
      <p:pic>
        <p:nvPicPr>
          <p:cNvPr id="5" name="รูปภาพ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0715" y="2063396"/>
            <a:ext cx="2411635" cy="219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9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โฟลเดอร์ </a:t>
            </a:r>
            <a:r>
              <a:rPr lang="en-US" dirty="0"/>
              <a:t>public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quarter" idx="13"/>
          </p:nvPr>
        </p:nvSpPr>
        <p:spPr>
          <a:xfrm>
            <a:off x="685801" y="2063396"/>
            <a:ext cx="7398124" cy="3311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สำหรับเก็บไฟล์ </a:t>
            </a:r>
            <a:r>
              <a:rPr lang="en-US" sz="32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index.php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ซึ่งเป็นไฟล์แรกที่จะถูกเรียกเมื่อมีคนเข้าเว็บไซต์ของเรา</a:t>
            </a:r>
            <a:r>
              <a:rPr 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นั่นเอง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ในทางปฏิบัติเราแทบจะไม่ต้องเข้ามาแก้ไขไฟล์ใด ๆ ในโฟลเดอร์นี้เลย</a:t>
            </a:r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9109" y="850907"/>
            <a:ext cx="2434815" cy="821750"/>
          </a:xfrm>
          <a:prstGeom prst="rect">
            <a:avLst/>
          </a:prstGeom>
        </p:spPr>
      </p:pic>
      <p:pic>
        <p:nvPicPr>
          <p:cNvPr id="5" name="รูปภาพ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1498" y="2303848"/>
            <a:ext cx="2411185" cy="241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63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โฟลเดอร์ </a:t>
            </a:r>
            <a:r>
              <a:rPr lang="en-US" dirty="0"/>
              <a:t>storage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quarter" idx="13"/>
          </p:nvPr>
        </p:nvSpPr>
        <p:spPr>
          <a:xfrm>
            <a:off x="250885" y="1837765"/>
            <a:ext cx="11266714" cy="417114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th-TH" sz="3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เป็นโฟลเดอร์ที่ใช้สำหรับเก็บไฟล์อื่น ๆ ที่ไม่ใช่ไฟล์โค้ดของระบบเรา ( ไม่ใช่ไฟล์ </a:t>
            </a:r>
            <a:r>
              <a:rPr lang="en-US" sz="3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php</a:t>
            </a:r>
            <a:r>
              <a:rPr lang="en-US" sz="3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, </a:t>
            </a:r>
            <a:r>
              <a:rPr lang="en-US" sz="3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js</a:t>
            </a:r>
            <a:r>
              <a:rPr lang="en-US" sz="3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 </a:t>
            </a:r>
            <a:r>
              <a:rPr lang="en-US" sz="3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css</a:t>
            </a:r>
            <a:r>
              <a:rPr lang="en-US" sz="3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) </a:t>
            </a:r>
            <a:r>
              <a:rPr lang="th-TH" sz="3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ประกอบไปด้วยโฟลเดอร์ย่อยหลัก ๆ 3 โฟลเดอร์</a:t>
            </a:r>
            <a:r>
              <a:rPr lang="th-TH" sz="3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</a:t>
            </a:r>
          </a:p>
          <a:p>
            <a:r>
              <a:rPr lang="en-US" sz="3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app</a:t>
            </a:r>
            <a:br>
              <a:rPr lang="en-US" sz="3400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3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คือโฟลเดอร์ที่ใช้เก็บไฟล์ที่ใช้ในระบบ เช่น ไฟล์ที่เกิดจาก</a:t>
            </a:r>
            <a:r>
              <a:rPr lang="th-TH" sz="3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การอัป</a:t>
            </a:r>
            <a:r>
              <a:rPr lang="th-TH" sz="3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โหลดของหน้าเว็บไซต์ </a:t>
            </a:r>
            <a:endParaRPr lang="en-US" sz="34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34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framework</a:t>
            </a:r>
            <a:r>
              <a:rPr lang="en-US" sz="3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3400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3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ไฟล์ที่เกิดจากสร้างโดย </a:t>
            </a:r>
            <a:r>
              <a:rPr lang="en-US" sz="3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Laravel</a:t>
            </a:r>
            <a:r>
              <a:rPr lang="en-US" sz="3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เองเช่นไฟล์ </a:t>
            </a:r>
            <a:r>
              <a:rPr lang="en-US" sz="3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cache </a:t>
            </a:r>
            <a:r>
              <a:rPr lang="th-TH" sz="3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sz="3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session </a:t>
            </a:r>
            <a:r>
              <a:rPr lang="th-TH" sz="3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เป็นต้น โดยปกติแล้วเราจะไม่ได้แก้ไขโฟลเดอร์นี้</a:t>
            </a:r>
          </a:p>
          <a:p>
            <a:r>
              <a:rPr lang="en-US" sz="3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logs</a:t>
            </a:r>
            <a:br>
              <a:rPr lang="en-US" sz="3400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3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ที่สำหรับเก็บ </a:t>
            </a:r>
            <a:r>
              <a:rPr lang="en-US" sz="3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log </a:t>
            </a:r>
            <a:r>
              <a:rPr lang="th-TH" sz="3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ไฟล์นั่นเอง โดยสามารถเก็บได้ทั้ง </a:t>
            </a:r>
            <a:r>
              <a:rPr lang="en-US" sz="3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log </a:t>
            </a:r>
            <a:r>
              <a:rPr lang="th-TH" sz="3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ที่เกิดจาก </a:t>
            </a:r>
            <a:r>
              <a:rPr lang="en-US" sz="3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Laravel</a:t>
            </a:r>
            <a:r>
              <a:rPr lang="en-US" sz="3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sz="3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log </a:t>
            </a:r>
            <a:r>
              <a:rPr lang="th-TH" sz="3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ที่เราสร้างขึ้นเองได้ด้วยในกรณีที่ระบบเกิดมีปัญหาขึ้นมา</a:t>
            </a:r>
          </a:p>
          <a:p>
            <a:pPr marL="0" indent="0">
              <a:buNone/>
            </a:pPr>
            <a:endParaRPr lang="th-TH" dirty="0"/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9122" y="2189905"/>
            <a:ext cx="1975078" cy="1599650"/>
          </a:xfrm>
          <a:prstGeom prst="rect">
            <a:avLst/>
          </a:prstGeom>
        </p:spPr>
      </p:pic>
      <p:pic>
        <p:nvPicPr>
          <p:cNvPr id="5" name="รูปภาพ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399" y="685800"/>
            <a:ext cx="2367643" cy="88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40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Laravel</a:t>
            </a:r>
            <a:r>
              <a:rPr lang="en-US" dirty="0" smtClean="0"/>
              <a:t> 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quarter" idx="13"/>
          </p:nvPr>
        </p:nvSpPr>
        <p:spPr>
          <a:xfrm>
            <a:off x="685800" y="2057400"/>
            <a:ext cx="10394707" cy="3317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</a:t>
            </a:r>
            <a:r>
              <a:rPr lang="en-US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3600" u="sng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  <a:hlinkClick r:id="rId2" tooltip="PHP คืออะไร พีเอซพี คือภาษาคอมพิวเตอร์ ใช้ในการเขียนโปรแกรมในเว็บ::PHP คืออะไร     PHP ย่อมาจาก..."/>
              </a:rPr>
              <a:t>PHP</a:t>
            </a:r>
            <a:r>
              <a:rPr lang="en-US" sz="3600" u="sng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 </a:t>
            </a:r>
            <a:r>
              <a:rPr lang="en-US" sz="3600" u="sng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Framework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ที่เน้นไปในการให้ใช้งาน</a:t>
            </a: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ง่าย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ถูกออกแบบมาเพื่อพัฒนาเว็บแอปพลิเคชั่นในรูปแบบของ 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  <a:hlinkClick r:id="rId3" tooltip="Model View Controller โมเดล วิว คอนโทรลเลอร์ หรือ MVC เอ็มวีซี คืออะไร:: &#10;Model View Controller..."/>
              </a:rPr>
              <a:t>Model View Controller </a:t>
            </a: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คือรูปแบบ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ของสถาปัตยกรรมชนิดหนึ่งที่เป็น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Framework (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เฟรมเวิร์ค) สำหรับสร้างเว็บไซต์</a:t>
            </a:r>
          </a:p>
        </p:txBody>
      </p:sp>
    </p:spTree>
    <p:extLst>
      <p:ext uri="{BB962C8B-B14F-4D97-AF65-F5344CB8AC3E}">
        <p14:creationId xmlns:p14="http://schemas.microsoft.com/office/powerpoint/2010/main" val="35693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โฟลเดอร์ </a:t>
            </a:r>
            <a:r>
              <a:rPr lang="en-US" dirty="0"/>
              <a:t>tests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7445829" cy="3311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ก็ตรงตัวตามชื่อเลยคือไว้สำหรับเก็บไฟล์สำหรับทำเทสนั่นเอง โดยสามารถทำได้ตั้งแต่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unit test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ไปจนถึงการ</a:t>
            </a:r>
            <a:r>
              <a:rPr lang="th-TH" sz="32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เทส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ที่ซับซ้อนได้</a:t>
            </a:r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992" y="779747"/>
            <a:ext cx="2177690" cy="833437"/>
          </a:xfrm>
          <a:prstGeom prst="rect">
            <a:avLst/>
          </a:prstGeom>
        </p:spPr>
      </p:pic>
      <p:pic>
        <p:nvPicPr>
          <p:cNvPr id="5" name="รูปภาพ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3813" y="2498272"/>
            <a:ext cx="2878870" cy="209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65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โฟลเดอร์ </a:t>
            </a:r>
            <a:r>
              <a:rPr lang="en-US" dirty="0"/>
              <a:t>database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quarter" idx="13"/>
          </p:nvPr>
        </p:nvSpPr>
        <p:spPr>
          <a:xfrm>
            <a:off x="685801" y="1837765"/>
            <a:ext cx="10394707" cy="3880204"/>
          </a:xfrm>
        </p:spPr>
        <p:txBody>
          <a:bodyPr>
            <a:normAutofit lnSpcReduction="10000"/>
          </a:bodyPr>
          <a:lstStyle/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มีหน้าที่หลัก ๆ คือจัดการเกี่ยวกับฐานข้อมูล ประกอบไปด้วยโฟลเดอร์ย่อย 3 โฟลเดอร์คือ</a:t>
            </a:r>
          </a:p>
          <a:p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factories</a:t>
            </a:r>
            <a:b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ใช้สำหรับจำลองข้อมูลจากฐานข้อมูลแทนการดึงข้อมูลจริง ๆ</a:t>
            </a:r>
          </a:p>
          <a:p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migrations</a:t>
            </a:r>
            <a:b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ใช้สำหรับเก็บไฟล์สำหรับสร้างฐานข้อมูล </a:t>
            </a:r>
            <a:endParaRPr lang="en-US" sz="28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2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seeders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ใช้สำหรับเก็บไฟล์สำหรับการนำข้อมูลตั้งต้นเข้าสู่</a:t>
            </a:r>
            <a:r>
              <a:rPr lang="th-TH" sz="2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ฐานข้อมูล</a:t>
            </a:r>
            <a:endParaRPr lang="th-TH" dirty="0"/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5181" y="794035"/>
            <a:ext cx="2934379" cy="772205"/>
          </a:xfrm>
          <a:prstGeom prst="rect">
            <a:avLst/>
          </a:prstGeom>
        </p:spPr>
      </p:pic>
      <p:pic>
        <p:nvPicPr>
          <p:cNvPr id="5" name="รูปภาพ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9061" y="2718205"/>
            <a:ext cx="2091996" cy="244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3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โฟลเดอร์ </a:t>
            </a:r>
            <a:r>
              <a:rPr lang="en-US" dirty="0" err="1"/>
              <a:t>config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7053943" cy="3311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มีหน้าที่เก็บ</a:t>
            </a:r>
            <a:r>
              <a:rPr 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ไฟล์ </a:t>
            </a:r>
            <a:r>
              <a:rPr lang="en-US" sz="3200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Config</a:t>
            </a:r>
            <a:r>
              <a:rPr lang="en-US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ต่าง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ๆ ทั้งหมดของ </a:t>
            </a:r>
            <a:r>
              <a:rPr lang="en-US" sz="32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Laravel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ไม่ว่าจะเป็นการเชื่อมต่อฐานข้อมูลหรือการจัดการภาษาหรือเวลา เป็นต้น</a:t>
            </a:r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969" y="759620"/>
            <a:ext cx="2637128" cy="793974"/>
          </a:xfrm>
          <a:prstGeom prst="rect">
            <a:avLst/>
          </a:prstGeom>
        </p:spPr>
      </p:pic>
      <p:pic>
        <p:nvPicPr>
          <p:cNvPr id="5" name="รูปภาพ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7644" y="408724"/>
            <a:ext cx="1972356" cy="496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57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โฟลเดอร์ </a:t>
            </a:r>
            <a:r>
              <a:rPr lang="en-US" dirty="0"/>
              <a:t>routes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6841671" cy="3311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ไว้สำหรับเก็บไฟล์ที่จัดการเรื่อง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routing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ให้เรา สำหรับส่งค่าไปยัง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controller</a:t>
            </a:r>
            <a:endParaRPr lang="th-TH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946" y="884046"/>
            <a:ext cx="1821996" cy="711023"/>
          </a:xfrm>
          <a:prstGeom prst="rect">
            <a:avLst/>
          </a:prstGeom>
        </p:spPr>
      </p:pic>
      <p:pic>
        <p:nvPicPr>
          <p:cNvPr id="6" name="รูปภาพ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9100" y="2203087"/>
            <a:ext cx="2819400" cy="272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35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โฟลเดอร์ </a:t>
            </a:r>
            <a:r>
              <a:rPr lang="en-US" dirty="0"/>
              <a:t>resources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quarter" idx="13"/>
          </p:nvPr>
        </p:nvSpPr>
        <p:spPr>
          <a:xfrm>
            <a:off x="685801" y="2063396"/>
            <a:ext cx="6237514" cy="3311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ไว้สำหรับเก็บไฟล์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html , </a:t>
            </a:r>
            <a:r>
              <a:rPr lang="en-US" sz="32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js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sz="32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css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ก่อนที่จะถูก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build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ไปไว้ในโฟลเดอร์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public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โดยปกติแล้วการแก้ไข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html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หน้าเว็บใด ๆ ก็ตามจะจัดการที่โฟลเดอร์นี้</a:t>
            </a:r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721" y="838197"/>
            <a:ext cx="3101190" cy="741589"/>
          </a:xfrm>
          <a:prstGeom prst="rect">
            <a:avLst/>
          </a:prstGeom>
        </p:spPr>
      </p:pic>
      <p:pic>
        <p:nvPicPr>
          <p:cNvPr id="5" name="รูปภาพ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5787" y="1947964"/>
            <a:ext cx="2876896" cy="342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96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โฟลเดอร์ </a:t>
            </a:r>
            <a:r>
              <a:rPr lang="en-US" dirty="0"/>
              <a:t>app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quarter" idx="13"/>
          </p:nvPr>
        </p:nvSpPr>
        <p:spPr>
          <a:xfrm>
            <a:off x="359228" y="2073729"/>
            <a:ext cx="11430000" cy="391885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App Directory </a:t>
            </a:r>
            <a:r>
              <a:rPr lang="th-TH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จะเอาไว้เก็บ </a:t>
            </a:r>
            <a:r>
              <a:rPr lang="en-US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Code </a:t>
            </a:r>
            <a:r>
              <a:rPr lang="th-TH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หลักๆของ </a:t>
            </a:r>
            <a:r>
              <a:rPr lang="en-US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Project </a:t>
            </a:r>
            <a:r>
              <a:rPr lang="th-TH" sz="4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เราทั้งในส่วนของ </a:t>
            </a:r>
            <a:r>
              <a:rPr lang="en-US" sz="4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Model </a:t>
            </a:r>
            <a:r>
              <a:rPr lang="th-TH" sz="4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sz="4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Controller </a:t>
            </a:r>
            <a:r>
              <a:rPr lang="th-TH" sz="4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หลักประกอบด้วย</a:t>
            </a:r>
          </a:p>
          <a:p>
            <a:r>
              <a:rPr lang="en-US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Console </a:t>
            </a:r>
            <a:r>
              <a:rPr lang="th-TH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จะเอาไว้เก็บคำสั่งที่เป็น </a:t>
            </a:r>
            <a:r>
              <a:rPr lang="en-US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cli </a:t>
            </a:r>
            <a:r>
              <a:rPr lang="th-TH" sz="4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เพื่อเรียกใช้ผ่าน </a:t>
            </a:r>
            <a:r>
              <a:rPr lang="en-US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Command Line </a:t>
            </a:r>
            <a:r>
              <a:rPr lang="th-TH" sz="4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ของเรา ซึ่ง</a:t>
            </a:r>
            <a:r>
              <a:rPr lang="th-TH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จะเรียกใช้ ผ่าน </a:t>
            </a:r>
            <a:r>
              <a:rPr lang="en-US" sz="40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php</a:t>
            </a:r>
            <a:r>
              <a:rPr lang="en-US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artisan </a:t>
            </a:r>
            <a:endParaRPr lang="en-US" sz="40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40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Exceptions</a:t>
            </a:r>
            <a:r>
              <a:rPr lang="en-US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 </a:t>
            </a:r>
            <a:r>
              <a:rPr lang="th-TH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จะเอาไว้เก็บคำสั่งที่ใช้สำหรับดัก </a:t>
            </a:r>
            <a:r>
              <a:rPr lang="en-US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Error </a:t>
            </a:r>
            <a:r>
              <a:rPr lang="th-TH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ในเหตุการณ์ต่างๆ หากใครเคยใช้ </a:t>
            </a:r>
            <a:r>
              <a:rPr lang="en-US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try…catch </a:t>
            </a:r>
            <a:r>
              <a:rPr lang="th-TH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มาก่อน </a:t>
            </a:r>
            <a:r>
              <a:rPr lang="en-US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Exceptions </a:t>
            </a:r>
            <a:r>
              <a:rPr lang="th-TH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ก็คือ </a:t>
            </a:r>
            <a:r>
              <a:rPr lang="en-US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catch </a:t>
            </a:r>
            <a:endParaRPr lang="en-US" sz="40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40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Http</a:t>
            </a:r>
            <a:r>
              <a:rPr lang="en-US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 </a:t>
            </a:r>
            <a:r>
              <a:rPr lang="th-TH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จะเอาไว้เก็บคำสั่งที่ใช้ควบคุม</a:t>
            </a:r>
            <a:r>
              <a:rPr lang="th-TH" sz="40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โปรเจ็ค</a:t>
            </a:r>
            <a:r>
              <a:rPr lang="th-TH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ของเรา ประกอบไปด้วย </a:t>
            </a:r>
            <a:r>
              <a:rPr lang="en-US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Controller , Middleware </a:t>
            </a:r>
            <a:r>
              <a:rPr lang="th-TH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sz="4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Request</a:t>
            </a:r>
          </a:p>
          <a:p>
            <a:r>
              <a:rPr lang="en-US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Providers </a:t>
            </a:r>
            <a:r>
              <a:rPr lang="th-TH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จะเอาไว้เก็บ </a:t>
            </a:r>
            <a:r>
              <a:rPr lang="en-US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Service </a:t>
            </a:r>
            <a:r>
              <a:rPr lang="th-TH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ต่างๆของ </a:t>
            </a:r>
            <a:r>
              <a:rPr lang="en-US" sz="4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Project</a:t>
            </a:r>
          </a:p>
          <a:p>
            <a:r>
              <a:rPr lang="en-US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Models </a:t>
            </a:r>
            <a:r>
              <a:rPr lang="th-TH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จะเอาไว้เก็บ </a:t>
            </a:r>
            <a:r>
              <a:rPr lang="en-US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Code </a:t>
            </a:r>
            <a:r>
              <a:rPr lang="th-TH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ในส่วนของ </a:t>
            </a:r>
            <a:r>
              <a:rPr lang="en-US" sz="4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Model </a:t>
            </a:r>
            <a:r>
              <a:rPr lang="th-TH" sz="4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ทั้งหมด</a:t>
            </a:r>
            <a:r>
              <a:rPr lang="en-US" sz="4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4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ซึ่งส่วนใหญ่จะเกี่ยวข้องกับฐานข้อมูล</a:t>
            </a:r>
            <a:endParaRPr lang="en-US" sz="40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3200" dirty="0"/>
          </a:p>
          <a:p>
            <a:pPr marL="0" indent="0">
              <a:buNone/>
            </a:pPr>
            <a:endParaRPr lang="th-TH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302" y="832758"/>
            <a:ext cx="1905000" cy="687917"/>
          </a:xfrm>
          <a:prstGeom prst="rect">
            <a:avLst/>
          </a:prstGeom>
        </p:spPr>
      </p:pic>
      <p:pic>
        <p:nvPicPr>
          <p:cNvPr id="6" name="รูปภาพ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9557" y="4201296"/>
            <a:ext cx="1943101" cy="209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70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ไฟล์ </a:t>
            </a:r>
            <a:r>
              <a:rPr lang="en-US" dirty="0" smtClean="0"/>
              <a:t>.</a:t>
            </a:r>
            <a:r>
              <a:rPr lang="en-US" dirty="0" err="1" smtClean="0"/>
              <a:t>env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quarter" idx="13"/>
          </p:nvPr>
        </p:nvSpPr>
        <p:spPr>
          <a:xfrm>
            <a:off x="685801" y="822307"/>
            <a:ext cx="10394707" cy="3311189"/>
          </a:xfrm>
        </p:spPr>
        <p:txBody>
          <a:bodyPr>
            <a:normAutofit/>
          </a:bodyPr>
          <a:lstStyle/>
          <a:p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เป็นไฟล์ที่ใช้ </a:t>
            </a:r>
            <a:r>
              <a:rPr lang="en-US" sz="32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config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32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laravel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กับ ฐานข้อมูล</a:t>
            </a:r>
            <a:endParaRPr lang="th-TH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6538" y="2063396"/>
            <a:ext cx="3663798" cy="2390085"/>
          </a:xfrm>
          <a:prstGeom prst="rect">
            <a:avLst/>
          </a:prstGeom>
        </p:spPr>
      </p:pic>
      <p:pic>
        <p:nvPicPr>
          <p:cNvPr id="5" name="รูปภาพ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299" y="865152"/>
            <a:ext cx="1493923" cy="723619"/>
          </a:xfrm>
          <a:prstGeom prst="rect">
            <a:avLst/>
          </a:prstGeom>
        </p:spPr>
      </p:pic>
      <p:pic>
        <p:nvPicPr>
          <p:cNvPr id="6" name="รูปภาพ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356" y="3171920"/>
            <a:ext cx="1863209" cy="2243137"/>
          </a:xfrm>
          <a:prstGeom prst="rect">
            <a:avLst/>
          </a:prstGeom>
        </p:spPr>
      </p:pic>
      <p:pic>
        <p:nvPicPr>
          <p:cNvPr id="7" name="รูปภาพ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3562" y="3130622"/>
            <a:ext cx="3188565" cy="227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54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 </a:t>
            </a:r>
            <a:r>
              <a:rPr lang="en-US" dirty="0" smtClean="0"/>
              <a:t>Routing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Route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 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 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class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 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ที่ใช้จัดการกับเส้นทาง เข้า-ออก ของเว็บไซต์เรา พูดให้เข้าใจ</a:t>
            </a:r>
            <a:r>
              <a:rPr 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ง่ายๆ คือ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เป็นตัวกำหนด 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Path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 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ว่า 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Path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 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นี้ให้ทำงานที่ 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Controller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 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ไหน หรือ แสดง 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View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 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ไหน รวมถึงสามารถระบุการส่ง 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 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ผ่านเจ้าตัว </a:t>
            </a:r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Route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 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ได้</a:t>
            </a:r>
            <a:r>
              <a:rPr 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ด้วย</a:t>
            </a:r>
            <a:endParaRPr lang="th-TH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8602" y="443515"/>
            <a:ext cx="2187697" cy="182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66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Medthod</a:t>
            </a:r>
            <a:r>
              <a:rPr lang="en-US" dirty="0" smtClean="0"/>
              <a:t> </a:t>
            </a:r>
            <a:r>
              <a:rPr lang="th-TH" dirty="0" smtClean="0"/>
              <a:t>ของการ </a:t>
            </a:r>
            <a:r>
              <a:rPr lang="en-US" dirty="0" smtClean="0"/>
              <a:t>routing </a:t>
            </a:r>
            <a:r>
              <a:rPr lang="th-TH" dirty="0" smtClean="0"/>
              <a:t>แบบต่างๆ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quarter" idx="13"/>
          </p:nvPr>
        </p:nvSpPr>
        <p:spPr>
          <a:xfrm>
            <a:off x="685801" y="1586574"/>
            <a:ext cx="5088714" cy="4090661"/>
          </a:xfrm>
        </p:spPr>
        <p:txBody>
          <a:bodyPr>
            <a:noAutofit/>
          </a:bodyPr>
          <a:lstStyle/>
          <a:p>
            <a:pPr fontAlgn="base"/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GET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457200" lvl="1" indent="0" fontAlgn="base">
              <a:buNone/>
            </a:pP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มีการเก็บ 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cached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 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request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ได้</a:t>
            </a:r>
          </a:p>
          <a:p>
            <a:pPr marL="457200" lvl="1" indent="0" fontAlgn="base">
              <a:buNone/>
            </a:pPr>
            <a:r>
              <a:rPr lang="th-TH" sz="2000" b="1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ไม่ควรอย่างยิ่งสำหรับการส่ง </a:t>
            </a:r>
            <a:r>
              <a:rPr lang="en-US" sz="2000" b="1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sensitive data </a:t>
            </a:r>
            <a:r>
              <a:rPr lang="th-TH" sz="2000" b="1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มากับ </a:t>
            </a:r>
            <a:r>
              <a:rPr lang="en-US" sz="2000" b="1" i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url</a:t>
            </a:r>
            <a:endParaRPr lang="en-US" sz="2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457200" lvl="1" indent="0" fontAlgn="base">
              <a:buNone/>
            </a:pP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มีข้อจำกัดเรื่องความยาวของ </a:t>
            </a:r>
            <a:r>
              <a:rPr lang="en-US" sz="20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url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+ parameters</a:t>
            </a:r>
          </a:p>
          <a:p>
            <a:pPr marL="457200" lvl="1" indent="0" fontAlgn="base">
              <a:buNone/>
            </a:pP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ใช้สำหรับขอข้อมูลเท่านั้น ไม่เหมาะกับการแก้ไขข้อมูล</a:t>
            </a:r>
          </a:p>
          <a:p>
            <a:pPr fontAlgn="base"/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POST</a:t>
            </a:r>
            <a:endParaRPr lang="en-US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457200" lvl="1" indent="0" fontAlgn="base">
              <a:buNone/>
            </a:pP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ไม่ถูกเก็บ 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cached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เอาไว้ (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request body)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จะไม่ถูกเก็บไว้</a:t>
            </a:r>
          </a:p>
          <a:p>
            <a:pPr marL="457200" lvl="1" indent="0" fontAlgn="base">
              <a:buNone/>
            </a:pP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ไม่อยู่ในประวัติของ </a:t>
            </a:r>
            <a:r>
              <a:rPr lang="en-US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browser</a:t>
            </a:r>
          </a:p>
          <a:p>
            <a:pPr marL="457200" lvl="1" indent="0" fontAlgn="base">
              <a:buNone/>
            </a:pPr>
            <a:r>
              <a:rPr lang="en-US" sz="2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request </a:t>
            </a:r>
            <a:r>
              <a:rPr lang="en-US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body </a:t>
            </a:r>
            <a:r>
              <a:rPr lang="th-TH" sz="2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สามารถกำหนดได้ยาว ขนาดใหญ่</a:t>
            </a:r>
          </a:p>
          <a:p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quarter" idx="14"/>
          </p:nvPr>
        </p:nvSpPr>
        <p:spPr>
          <a:xfrm>
            <a:off x="5884242" y="1976309"/>
            <a:ext cx="5086538" cy="3311189"/>
          </a:xfrm>
        </p:spPr>
        <p:txBody>
          <a:bodyPr/>
          <a:lstStyle/>
          <a:p>
            <a:pPr fontAlgn="base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PUT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เป็นลักษณะการสร้าง (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created)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 อัพเดท (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update)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ข้อมูลฝั่ง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serve</a:t>
            </a:r>
          </a:p>
          <a:p>
            <a:pPr fontAlgn="base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HEAD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คล้ายกันกับ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GET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แต่ไม่มีการคืนค่ากลับ</a:t>
            </a:r>
          </a:p>
          <a:p>
            <a:pPr fontAlgn="base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DELETE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การลบข้อมูลที่เป็น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unique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โดยส่วนใหญ่จะเป็น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uuid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id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ที่ระบุเป็นเฉพาะเจาะจง</a:t>
            </a:r>
          </a:p>
          <a:p>
            <a:pPr fontAlgn="base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PATCH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เพื่อปรับเปลี่ยนบางอย่างของข้อมูลฝั่ง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server</a:t>
            </a:r>
          </a:p>
          <a:p>
            <a:pPr fontAlgn="base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OPTIONS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เพื่ออธิบายการทำงานของ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data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ฝั่ง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server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06175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พื้นฐานการ </a:t>
            </a:r>
            <a:r>
              <a:rPr lang="en-US" dirty="0" smtClean="0"/>
              <a:t>routing</a:t>
            </a:r>
            <a:endParaRPr lang="th-TH" dirty="0"/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273623" y="2946400"/>
            <a:ext cx="7221237" cy="1410833"/>
          </a:xfrm>
          <a:prstGeom prst="rect">
            <a:avLst/>
          </a:prstGeom>
        </p:spPr>
      </p:pic>
      <p:sp>
        <p:nvSpPr>
          <p:cNvPr id="5" name="กล่องข้อความ 4"/>
          <p:cNvSpPr txBox="1"/>
          <p:nvPr/>
        </p:nvSpPr>
        <p:spPr>
          <a:xfrm>
            <a:off x="1698171" y="1973943"/>
            <a:ext cx="142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Method</a:t>
            </a:r>
            <a:endParaRPr lang="th-TH" dirty="0"/>
          </a:p>
        </p:txBody>
      </p:sp>
      <p:sp>
        <p:nvSpPr>
          <p:cNvPr id="6" name="กล่องข้อความ 5"/>
          <p:cNvSpPr txBox="1"/>
          <p:nvPr/>
        </p:nvSpPr>
        <p:spPr>
          <a:xfrm>
            <a:off x="4049486" y="1837765"/>
            <a:ext cx="1553028" cy="542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Path</a:t>
            </a:r>
            <a:endParaRPr lang="th-TH" dirty="0"/>
          </a:p>
        </p:txBody>
      </p:sp>
      <p:sp>
        <p:nvSpPr>
          <p:cNvPr id="7" name="กล่องข้อความ 6"/>
          <p:cNvSpPr txBox="1"/>
          <p:nvPr/>
        </p:nvSpPr>
        <p:spPr>
          <a:xfrm>
            <a:off x="6484256" y="1837765"/>
            <a:ext cx="2394858" cy="542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ตัวแปรที่ติดมาด้วย</a:t>
            </a:r>
            <a:endParaRPr lang="th-TH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กล่องข้อความ 7"/>
          <p:cNvSpPr txBox="1"/>
          <p:nvPr/>
        </p:nvSpPr>
        <p:spPr>
          <a:xfrm>
            <a:off x="3489383" y="4806470"/>
            <a:ext cx="2394858" cy="542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ผลลัพธ์ที่ได้</a:t>
            </a:r>
            <a:endParaRPr lang="th-TH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1" name="ลูกศรขวา 10"/>
          <p:cNvSpPr/>
          <p:nvPr/>
        </p:nvSpPr>
        <p:spPr>
          <a:xfrm rot="1990215">
            <a:off x="2573356" y="2533576"/>
            <a:ext cx="1118749" cy="3603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ลูกศรขวา 11"/>
          <p:cNvSpPr/>
          <p:nvPr/>
        </p:nvSpPr>
        <p:spPr>
          <a:xfrm rot="4997819">
            <a:off x="4317660" y="2444397"/>
            <a:ext cx="637421" cy="3603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ลูกศรขวา 12"/>
          <p:cNvSpPr/>
          <p:nvPr/>
        </p:nvSpPr>
        <p:spPr>
          <a:xfrm rot="3987418">
            <a:off x="7613087" y="2444395"/>
            <a:ext cx="778503" cy="3603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" name="ลูกศรขวา 13"/>
          <p:cNvSpPr/>
          <p:nvPr/>
        </p:nvSpPr>
        <p:spPr>
          <a:xfrm rot="8197706">
            <a:off x="5763845" y="2475333"/>
            <a:ext cx="1118749" cy="3603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6" name="ตัวเชื่อมต่อตรง 15"/>
          <p:cNvCxnSpPr/>
          <p:nvPr/>
        </p:nvCxnSpPr>
        <p:spPr>
          <a:xfrm>
            <a:off x="3132730" y="3695358"/>
            <a:ext cx="559035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ลูกศรขวา 16"/>
          <p:cNvSpPr/>
          <p:nvPr/>
        </p:nvSpPr>
        <p:spPr>
          <a:xfrm rot="18305095">
            <a:off x="3995351" y="4080644"/>
            <a:ext cx="1118749" cy="3603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8" name="รูปภาพ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342" y="3976609"/>
            <a:ext cx="5479544" cy="160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98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 idx="4294967295"/>
          </p:nvPr>
        </p:nvSpPr>
        <p:spPr>
          <a:xfrm>
            <a:off x="653143" y="800100"/>
            <a:ext cx="10396538" cy="1152525"/>
          </a:xfrm>
        </p:spPr>
        <p:txBody>
          <a:bodyPr/>
          <a:lstStyle/>
          <a:p>
            <a:r>
              <a:rPr lang="en-US" dirty="0" smtClean="0"/>
              <a:t>Framework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quarter" idx="4294967295"/>
          </p:nvPr>
        </p:nvSpPr>
        <p:spPr>
          <a:xfrm>
            <a:off x="653143" y="1838325"/>
            <a:ext cx="10396538" cy="1349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ชุดคำสั่ง เครื่องมือ หรือโครงสร้างอย่างใดอย่างหนึ่ง</a:t>
            </a:r>
            <a:b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ที่สร้างขึ้นมาเพื่ออำนวยความสะดวกแก่</a:t>
            </a: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ผู้ใช้งาน โดยมีนักพัฒนาออกแบบมาแล้ว </a:t>
            </a:r>
            <a:endParaRPr lang="th-TH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9644" y="1195387"/>
            <a:ext cx="1419225" cy="4238625"/>
          </a:xfrm>
          <a:prstGeom prst="rect">
            <a:avLst/>
          </a:prstGeom>
        </p:spPr>
      </p:pic>
      <p:pic>
        <p:nvPicPr>
          <p:cNvPr id="6" name="รูปภาพ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368" y="3314699"/>
            <a:ext cx="1352550" cy="2647950"/>
          </a:xfrm>
          <a:prstGeom prst="rect">
            <a:avLst/>
          </a:prstGeom>
        </p:spPr>
      </p:pic>
      <p:sp>
        <p:nvSpPr>
          <p:cNvPr id="7" name="AutoShape 4" descr="สอน Laravel 5 : การใช้งานไฟล์ assets ต่าง ๆ ใน View - บริษัท โค๊ดบี จำกัด"/>
          <p:cNvSpPr>
            <a:spLocks noChangeAspect="1" noChangeArrowheads="1"/>
          </p:cNvSpPr>
          <p:nvPr/>
        </p:nvSpPr>
        <p:spPr bwMode="auto">
          <a:xfrm>
            <a:off x="190500" y="-2127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pic>
        <p:nvPicPr>
          <p:cNvPr id="1030" name="Picture 6" descr="รีวิว Laravel Framework (ข้อดี vs. ข้อเสีย)  แบบละเอียดโดยฉบับผู้ใช้งานจริงจัง | Kongvut's Dev Blog!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918" y="3994795"/>
            <a:ext cx="3852170" cy="128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ทำความรู้จักกับ Flutter เครื่องมือที่จะช่วยสร้าง Mobile App ทั้งบน iOS และ  Android | by Panjamapong Sermsawatsri | TakeMeTour Engineering | Medium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088" y="3924300"/>
            <a:ext cx="1428748" cy="1428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859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พื้นฐานการ </a:t>
            </a:r>
            <a:r>
              <a:rPr lang="en-US" dirty="0" smtClean="0"/>
              <a:t>routing (</a:t>
            </a:r>
            <a:r>
              <a:rPr lang="th-TH" dirty="0" smtClean="0"/>
              <a:t>ต่อ</a:t>
            </a:r>
            <a:r>
              <a:rPr lang="en-US" dirty="0" smtClean="0"/>
              <a:t>)</a:t>
            </a:r>
            <a:endParaRPr lang="th-TH" dirty="0"/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85801" y="2078718"/>
            <a:ext cx="5454700" cy="1056368"/>
          </a:xfrm>
          <a:prstGeom prst="rect">
            <a:avLst/>
          </a:prstGeom>
        </p:spPr>
      </p:pic>
      <p:pic>
        <p:nvPicPr>
          <p:cNvPr id="5" name="รูปภาพ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146" y="1654628"/>
            <a:ext cx="4859094" cy="3627211"/>
          </a:xfrm>
          <a:prstGeom prst="rect">
            <a:avLst/>
          </a:prstGeom>
        </p:spPr>
      </p:pic>
      <p:sp>
        <p:nvSpPr>
          <p:cNvPr id="11" name="ลูกศรขวา 10"/>
          <p:cNvSpPr/>
          <p:nvPr/>
        </p:nvSpPr>
        <p:spPr>
          <a:xfrm rot="16200000">
            <a:off x="4245574" y="3215351"/>
            <a:ext cx="1233714" cy="2474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ลูกศรขวา 11"/>
          <p:cNvSpPr/>
          <p:nvPr/>
        </p:nvSpPr>
        <p:spPr>
          <a:xfrm rot="16200000">
            <a:off x="8733137" y="3469922"/>
            <a:ext cx="1359094" cy="305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สี่เหลี่ยมผืนผ้า 12"/>
          <p:cNvSpPr/>
          <p:nvPr/>
        </p:nvSpPr>
        <p:spPr>
          <a:xfrm rot="256099">
            <a:off x="4804675" y="3948713"/>
            <a:ext cx="4586307" cy="182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545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อ้างอิง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https://www.codebee.co.th/labs/mvc-%E0%B8%84%E0%B8%B7%E0%B8%AD%E0%B8%AD%E0%B8%B0%E0%B9%84%E0%B8%A3-%E0%B8%97%E0%B8%B3%E0%B8%84%E0%B8%A7%E0%B8%B2%E0%B8%A1%E0%B9%80%E0%B8%82%E0%B9%89%E0%B8%B2%E0%B9%83%E0%B8%88%E0%B8%A3%E0%B8%B9/</a:t>
            </a:r>
          </a:p>
          <a:p>
            <a:r>
              <a:rPr lang="en-US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https://www.mindphp.com/developer/26-%E0%B9%80%E0%B8%97%E0%B8%84%E0%B8%99%E0%B8%B4%E0%B8%84-%E0%B8%81%E0%B8%B2%E0%B8%A3%E0%B9%80%E0%B8%82%E0%B8%B5%E0%B8%A2%E0%B8%99-php/4860-laravel.html</a:t>
            </a:r>
          </a:p>
          <a:p>
            <a:r>
              <a:rPr lang="en-US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https://medium.com/computer-science-kmitl/%E0%B8%81%E0%B8%B2%E0%B8%A3%E0%B9%80%E0%B8%82%E0%B8%B5%E0%B8%A2%E0%B8%99%E0%B9%82%E0%B8%9B%E0%B8%A3%E0%B9%81%E0%B8%81%E0%B8%A3%E0%B8%A1%E0%B9%81%E0%B8%9A%E0%B8%9A-mvc-%E0%B8%84%E0%B8%B7%E0%B8%AD%E0%B8%AD%E0%B8%B0%E0%B9%84%E0%B8%A3-57112d932dde</a:t>
            </a:r>
          </a:p>
          <a:p>
            <a:endParaRPr lang="th-TH" sz="1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4004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อ้างอิง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https://www.amplysoft.com/knowledge/Class%20%E0%B9%81%E0%B8%A5%E0%B8%B0%20Object%20%E0%B8%84%E0%B8%B7%E0%B8%AD%E0%B8%AD%E0%B8%B0%E0%B9%84%E0%B8%A3%E0%B9%83%E0%B8%99%E0%B8%A0%E0%B8%B2%E0%B8%A9%E0%B8%B2%20Java%20%E0%B8%A1%E0%B8%B2%E0%B9%80%E0%B8%A3%E0%B8%B5%E0%B8%A2%E0%B8%99%E0%B8%A3%E0%B8%B9%E0%B9%89%E0%B8%81%E0%B8%B1%E0%B8%99.html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https://medium.com/@snilos/class-%E0%B8%84%E0%B8%B7%E0%B8%AD%E0%B8%AD%E0%B8%B0%E0%B9%84%E0%B8%A3-740a025dcce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https://medium.com/@iamheart/xampp-%E0%B8%84%E0%B8%B7%E0%B8%AD%E0%B9%80%E0%B8%AB%E0%B8%B5%E0%B9%89%E0%B8%A2%E0%B8%AD%E0%B8%B0%E0%B9%84%E0%B8%A3%E0%B8%A7%E0%B8%B0-7f78c7eea28a</a:t>
            </a:r>
          </a:p>
          <a:p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5913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อ้างอิง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quarter" idx="13"/>
          </p:nvPr>
        </p:nvSpPr>
        <p:spPr>
          <a:xfrm>
            <a:off x="685801" y="2308324"/>
            <a:ext cx="10394707" cy="3311189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https://www.mindphp.com/forums/viewtopic.php?f=72&amp;t=57456</a:t>
            </a: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https://www.devahoy.com/blog/2015/07/getting-started-with-nodejs</a:t>
            </a: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  <a:hlinkClick r:id="rId2"/>
              </a:rPr>
              <a:t>https://</a:t>
            </a:r>
            <a:r>
              <a:rPr lang="en-US" sz="2400" dirty="0" smtClean="0">
                <a:latin typeface="TH SarabunPSK" panose="020B0500040200020003" pitchFamily="34" charset="-34"/>
                <a:cs typeface="TH SarabunPSK" panose="020B0500040200020003" pitchFamily="34" charset="-34"/>
                <a:hlinkClick r:id="rId2"/>
              </a:rPr>
              <a:t>laravel.com/docs/9.x/installation</a:t>
            </a:r>
            <a:endParaRPr lang="en-US" sz="24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https://www.arnpaiter.com/directory-structure-laravel/</a:t>
            </a:r>
          </a:p>
          <a:p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https://mosprogramer.medium.com/%E0%B9%80%E0%B8%A3%E0%B8%B5%E0%B8%A2%E0%B8%99-laravel-%E0%B8%81%E0%B8%B1%E0%B8%9A-mos-programmer-%E0%B8%95%E0%B8%AD%E0%B8%99%E0%B8%97%E0%B8%B5%E0%B9%88-1-26bb954ac085</a:t>
            </a:r>
          </a:p>
          <a:p>
            <a:endParaRPr lang="th-TH" sz="24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043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อ้างอิง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http://www.comscicafe.com/article/253/laravel-57-lesson-05#.YmGZYNr7SUk</a:t>
            </a:r>
          </a:p>
          <a:p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https://www.youtube.com/watch?v=nswjmJBTvZo</a:t>
            </a:r>
            <a:endParaRPr lang="th-TH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8794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3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450285" cy="4686300"/>
          </a:xfrm>
        </p:spPr>
        <p:txBody>
          <a:bodyPr>
            <a:normAutofit/>
          </a:bodyPr>
          <a:lstStyle/>
          <a:p>
            <a:pPr algn="ctr"/>
            <a:r>
              <a:rPr lang="th-TH" sz="19900" dirty="0" smtClean="0"/>
              <a:t>จบการนำเสนอ</a:t>
            </a:r>
            <a:endParaRPr lang="th-TH" sz="19900" dirty="0"/>
          </a:p>
        </p:txBody>
      </p:sp>
    </p:spTree>
    <p:extLst>
      <p:ext uri="{BB962C8B-B14F-4D97-AF65-F5344CB8AC3E}">
        <p14:creationId xmlns:p14="http://schemas.microsoft.com/office/powerpoint/2010/main" val="89192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View </a:t>
            </a:r>
            <a:r>
              <a:rPr lang="en-US" dirty="0" smtClean="0"/>
              <a:t>Controller</a:t>
            </a:r>
            <a:r>
              <a:rPr lang="th-TH" dirty="0" smtClean="0"/>
              <a:t> </a:t>
            </a:r>
            <a:r>
              <a:rPr lang="en-US" dirty="0" smtClean="0"/>
              <a:t>(MVC)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MVC </a:t>
            </a:r>
            <a:r>
              <a:rPr 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</a:t>
            </a:r>
            <a:r>
              <a:rPr lang="en-US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Software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Design Pattern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หรือแนวทางการออกแบบซอฟต์แวร์ บางคนจะเรียกว่าเป็น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Framework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 กรอบการทำงาน ทั้งสองตัวความหมายคล้าย ๆ กันคือ เป็นรูปแบบหนึ่งของการเขียนซอฟต์แวร์ที่ไว้แก้ปัญหาอย่างใดอย่างหนึ่ง</a:t>
            </a:r>
          </a:p>
        </p:txBody>
      </p:sp>
    </p:spTree>
    <p:extLst>
      <p:ext uri="{BB962C8B-B14F-4D97-AF65-F5344CB8AC3E}">
        <p14:creationId xmlns:p14="http://schemas.microsoft.com/office/powerpoint/2010/main" val="163276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/>
              <a:t>ส่วนของ </a:t>
            </a:r>
            <a:r>
              <a:rPr lang="en-US" dirty="0"/>
              <a:t>Model (M</a:t>
            </a:r>
            <a:r>
              <a:rPr lang="en-US" dirty="0" smtClean="0"/>
              <a:t>)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model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คือส่วนของการเก็บรวบรวมข้อมูล ไม่ว่าข้อมูลนั้น ๆ จะถูกจัดเก็บในรูปแบบใดก็ตาม ในฐานข้อมูล</a:t>
            </a:r>
            <a:b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แบบเป็น </a:t>
            </a:r>
            <a:r>
              <a:rPr lang="en-US" sz="2800" u="sng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Object </a:t>
            </a:r>
            <a:r>
              <a:rPr lang="en-US" sz="2800" u="sng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Class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หรือเก็บเป็นไฟล์ข้อมูลเลย</a:t>
            </a:r>
            <a:endParaRPr lang="th-TH" sz="2800" u="sng" dirty="0" smtClean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เมื่อ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ข้อมูลถูกโหลดเข้ามาจากที่ต่าง ๆ และเข้ามายังส่วนของโมเดล ตัวโมเดลจะทำการ</a:t>
            </a:r>
            <a:r>
              <a:rPr lang="th-TH" sz="2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จัดการเตรียม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ข้อมูลให้เป็นรูปแบบที่เหมาะสม เพื่อรอการร้องขอข้อมูลจากส่วนของ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Controller</a:t>
            </a:r>
            <a:endParaRPr lang="th-TH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0021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&amp; Class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quarter" idx="13"/>
          </p:nvPr>
        </p:nvSpPr>
        <p:spPr>
          <a:xfrm>
            <a:off x="685800" y="2063397"/>
            <a:ext cx="10394707" cy="1594204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Class </a:t>
            </a: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เป็นเหมือนกับพิมพ์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เขียว </a:t>
            </a: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นำไปสร้าง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Object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ต่าง </a:t>
            </a: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ๆ</a:t>
            </a:r>
          </a:p>
          <a:p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Object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 วัตถุที่สร้างขึ้นมาจาก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Class</a:t>
            </a:r>
            <a:endParaRPr lang="th-TH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243" y="3657601"/>
            <a:ext cx="1992086" cy="2546701"/>
          </a:xfrm>
          <a:prstGeom prst="rect">
            <a:avLst/>
          </a:prstGeom>
        </p:spPr>
      </p:pic>
      <p:pic>
        <p:nvPicPr>
          <p:cNvPr id="5" name="รูปภาพ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829" y="4310744"/>
            <a:ext cx="4132660" cy="99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56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/>
              <a:t>ส่วนของ </a:t>
            </a:r>
            <a:r>
              <a:rPr lang="en-US" dirty="0"/>
              <a:t>View (V</a:t>
            </a:r>
            <a:r>
              <a:rPr lang="en-US" dirty="0" smtClean="0"/>
              <a:t>)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view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คือส่วนของการแสดงผล หรือส่วนที่จะปฏิสัมพันธ์กับผู้ใช้งาน (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User Interface )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หน้าที่ของ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view</a:t>
            </a:r>
            <a:b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ในการเขียนโปรแกรมแบบ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MVC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คือคอยรับคำสั่งจากส่วนของ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Controller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End User</a:t>
            </a:r>
            <a:endParaRPr lang="th-TH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0470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/>
              <a:t>ส่วนของ </a:t>
            </a:r>
            <a:r>
              <a:rPr lang="en-US" dirty="0"/>
              <a:t>Controller (C</a:t>
            </a:r>
            <a:r>
              <a:rPr lang="en-US" dirty="0" smtClean="0"/>
              <a:t>)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quarter" idx="13"/>
          </p:nvPr>
        </p:nvSpPr>
        <p:spPr>
          <a:xfrm>
            <a:off x="210063" y="1837765"/>
            <a:ext cx="11348358" cy="3311189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controller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คือส่วนของการเริ่มทำงาน และรับคำสั่ง โดยที่คำสั่งนั้นจะเกิดขึ้นในส่วนการติดต่อกับผู้ใช้งานคือ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view</a:t>
            </a:r>
            <a:b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เมื่อผู้ใช้งานทำการ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Interactive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กับ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UI </a:t>
            </a:r>
            <a:r>
              <a:rPr lang="en-US" sz="2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view</a:t>
            </a:r>
          </a:p>
          <a:p>
            <a:r>
              <a:rPr lang="th-TH" sz="2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 </a:t>
            </a:r>
            <a:r>
              <a:rPr lang="en-US" sz="2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View </a:t>
            </a:r>
            <a:r>
              <a:rPr lang="th-TH" sz="2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จะ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ส่งข้อมูล</a:t>
            </a:r>
            <a:r>
              <a:rPr lang="th-TH" sz="2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นั้นมายัง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controller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controller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จะทำการประมวลผลโดยบางคำสั่งอาจจะต้อง</a:t>
            </a:r>
            <a:r>
              <a:rPr lang="th-TH" sz="2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ไป</a:t>
            </a:r>
          </a:p>
          <a:p>
            <a:pPr marL="0" indent="0">
              <a:buNone/>
            </a:pP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ติดต่อ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กับ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model </a:t>
            </a:r>
            <a:r>
              <a:rPr lang="th-TH" sz="2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ก่อน เพื่อ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ทำการประมวลผลข้อมูลอย่างถูกต้องเรียบร้อยแล้วก็จะส่งไปยัง </a:t>
            </a:r>
            <a:r>
              <a:rPr lang="en-US" sz="2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view</a:t>
            </a:r>
          </a:p>
          <a:p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Controller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จะทำหน้าที่เป็นตัวกลางระหว่าง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Model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sz="28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View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เพื่อแสดงผลตามคำสั่งที่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end user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ร้องขอมา</a:t>
            </a:r>
          </a:p>
        </p:txBody>
      </p:sp>
    </p:spTree>
    <p:extLst>
      <p:ext uri="{BB962C8B-B14F-4D97-AF65-F5344CB8AC3E}">
        <p14:creationId xmlns:p14="http://schemas.microsoft.com/office/powerpoint/2010/main" val="145181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View Controller</a:t>
            </a:r>
            <a:r>
              <a:rPr lang="th-TH" dirty="0"/>
              <a:t> </a:t>
            </a:r>
            <a:r>
              <a:rPr lang="en-US" dirty="0"/>
              <a:t>(MVC)</a:t>
            </a:r>
            <a:endParaRPr lang="th-TH" dirty="0"/>
          </a:p>
        </p:txBody>
      </p:sp>
      <p:pic>
        <p:nvPicPr>
          <p:cNvPr id="2050" name="Picture 2" descr="https://miro.medium.com/max/1200/0*Pc-wP0dzwrb9LQCU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098" y="1837765"/>
            <a:ext cx="5538287" cy="332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กล่องข้อความ 3"/>
          <p:cNvSpPr txBox="1"/>
          <p:nvPr/>
        </p:nvSpPr>
        <p:spPr>
          <a:xfrm>
            <a:off x="2520555" y="5045529"/>
            <a:ext cx="6727371" cy="52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H SarabunPSK" panose="020B0500040200020003" pitchFamily="34" charset="-34"/>
                <a:cs typeface="TH SarabunPSK" panose="020B0500040200020003" pitchFamily="34" charset="-34"/>
                <a:hlinkClick r:id="rId3"/>
              </a:rPr>
              <a:t>Ref. : https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  <a:hlinkClick r:id="rId3"/>
              </a:rPr>
              <a:t>://commons.wikimedia.org/wiki/File:MVC-basic.svg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4985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เหตุการณ์หลัก">
  <a:themeElements>
    <a:clrScheme name="เหตุการณ์หลัก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เหตุการณ์หลัก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เหตุการณ์หลัก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TM04033927[[fn=เหตุการณ์หลัก]]</Template>
  <TotalTime>710</TotalTime>
  <Words>841</Words>
  <Application>Microsoft Office PowerPoint</Application>
  <PresentationFormat>แบบจอกว้าง</PresentationFormat>
  <Paragraphs>116</Paragraphs>
  <Slides>35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35</vt:i4>
      </vt:variant>
    </vt:vector>
  </HeadingPairs>
  <TitlesOfParts>
    <vt:vector size="41" baseType="lpstr">
      <vt:lpstr>Angsana New</vt:lpstr>
      <vt:lpstr>Arial</vt:lpstr>
      <vt:lpstr>Cordia New</vt:lpstr>
      <vt:lpstr>Impact</vt:lpstr>
      <vt:lpstr>TH SarabunPSK</vt:lpstr>
      <vt:lpstr>เหตุการณ์หลัก</vt:lpstr>
      <vt:lpstr>Laravel tutorial for beginning </vt:lpstr>
      <vt:lpstr>Laravel </vt:lpstr>
      <vt:lpstr>Framework</vt:lpstr>
      <vt:lpstr>Model View Controller (MVC)</vt:lpstr>
      <vt:lpstr>ส่วนของ Model (M)</vt:lpstr>
      <vt:lpstr>Object &amp; Class</vt:lpstr>
      <vt:lpstr>ส่วนของ View (V)</vt:lpstr>
      <vt:lpstr>ส่วนของ Controller (C)</vt:lpstr>
      <vt:lpstr>Model View Controller (MVC)</vt:lpstr>
      <vt:lpstr>เตรียมพร้อมก่อนใช้งาน Laravel</vt:lpstr>
      <vt:lpstr>XAMPP</vt:lpstr>
      <vt:lpstr>composer</vt:lpstr>
      <vt:lpstr>Nodejs </vt:lpstr>
      <vt:lpstr>เริ่มต้นใช้งาน laravel</vt:lpstr>
      <vt:lpstr>โครงสร้างของ Laravel หลังจากถูกสร้าง</vt:lpstr>
      <vt:lpstr>โฟลเดอร์ vendor</vt:lpstr>
      <vt:lpstr>โฟลเดอร์ bootstrap</vt:lpstr>
      <vt:lpstr>โฟลเดอร์ public</vt:lpstr>
      <vt:lpstr>โฟลเดอร์ storage</vt:lpstr>
      <vt:lpstr>โฟลเดอร์ tests</vt:lpstr>
      <vt:lpstr>โฟลเดอร์ database</vt:lpstr>
      <vt:lpstr>โฟลเดอร์ config</vt:lpstr>
      <vt:lpstr>โฟลเดอร์ routes</vt:lpstr>
      <vt:lpstr>โฟลเดอร์ resources</vt:lpstr>
      <vt:lpstr>โฟลเดอร์ app</vt:lpstr>
      <vt:lpstr>ไฟล์ .env</vt:lpstr>
      <vt:lpstr>การ Routing</vt:lpstr>
      <vt:lpstr>Medthod ของการ routing แบบต่างๆ</vt:lpstr>
      <vt:lpstr>พื้นฐานการ routing</vt:lpstr>
      <vt:lpstr>พื้นฐานการ routing (ต่อ)</vt:lpstr>
      <vt:lpstr>อ้างอิง</vt:lpstr>
      <vt:lpstr>อ้างอิง</vt:lpstr>
      <vt:lpstr>อ้างอิง</vt:lpstr>
      <vt:lpstr>อ้างอิง</vt:lpstr>
      <vt:lpstr>จบการนำเสนอ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Laravel tutorial for beginning</dc:title>
  <dc:creator>aphiwat noiluea</dc:creator>
  <cp:lastModifiedBy>aphiwat noiluea</cp:lastModifiedBy>
  <cp:revision>24</cp:revision>
  <dcterms:created xsi:type="dcterms:W3CDTF">2022-04-20T16:50:28Z</dcterms:created>
  <dcterms:modified xsi:type="dcterms:W3CDTF">2022-04-21T18:14:35Z</dcterms:modified>
</cp:coreProperties>
</file>