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5" r:id="rId8"/>
    <p:sldId id="278" r:id="rId9"/>
    <p:sldId id="276" r:id="rId10"/>
    <p:sldId id="275" r:id="rId11"/>
    <p:sldId id="274" r:id="rId12"/>
    <p:sldId id="273" r:id="rId13"/>
    <p:sldId id="317" r:id="rId14"/>
    <p:sldId id="271" r:id="rId15"/>
    <p:sldId id="270" r:id="rId16"/>
    <p:sldId id="269" r:id="rId17"/>
    <p:sldId id="268" r:id="rId18"/>
    <p:sldId id="267" r:id="rId19"/>
    <p:sldId id="266" r:id="rId20"/>
    <p:sldId id="264" r:id="rId21"/>
    <p:sldId id="263" r:id="rId22"/>
    <p:sldId id="262" r:id="rId23"/>
    <p:sldId id="261" r:id="rId24"/>
    <p:sldId id="279" r:id="rId25"/>
    <p:sldId id="280" r:id="rId26"/>
    <p:sldId id="282" r:id="rId27"/>
    <p:sldId id="283" r:id="rId28"/>
    <p:sldId id="289" r:id="rId29"/>
    <p:sldId id="281" r:id="rId30"/>
    <p:sldId id="290" r:id="rId31"/>
    <p:sldId id="284" r:id="rId32"/>
    <p:sldId id="286" r:id="rId33"/>
    <p:sldId id="287" r:id="rId34"/>
    <p:sldId id="288" r:id="rId35"/>
    <p:sldId id="285" r:id="rId3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4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86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1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739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33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407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7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893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730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92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56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2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889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63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902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822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416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52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90D04E-89F5-4CB5-8091-8965019DEABF}" type="datetimeFigureOut">
              <a:rPr lang="th-TH" smtClean="0"/>
              <a:t>25/04/65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856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php.com/%E0%B8%84%E0%B8%B9%E0%B9%88%E0%B8%A1%E0%B8%B7%E0%B8%AD/73-%E0%B8%84%E0%B8%B7%E0%B8%AD%E0%B8%AD%E0%B8%B0%E0%B9%84%E0%B8%A3/3491-mvc-%E0%B8%84%E0%B8%B7%E0%B8%AD.html" TargetMode="External"/><Relationship Id="rId2" Type="http://schemas.openxmlformats.org/officeDocument/2006/relationships/hyperlink" Target="https://www.mindphp.com/%E0%B8%84%E0%B8%B9%E0%B9%88%E0%B8%A1%E0%B8%B7%E0%B8%AD/73-%E0%B8%84%E0%B8%B7%E0%B8%AD%E0%B8%AD%E0%B8%B0%E0%B9%84%E0%B8%A3/2127-php-%E0%B8%84%E0%B8%B7%E0%B8%AD%E0%B8%AD%E0%B8%B0%E0%B9%84%E0%B8%A3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9.x/installati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VC-basic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 err="1" smtClean="0"/>
              <a:t>Laravel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tutorial for beginning 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Aphiwat Noiluea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668790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เตรียมพร้อมก่อนใช้งาน </a:t>
            </a:r>
            <a:r>
              <a:rPr lang="en-US" dirty="0" err="1" smtClean="0"/>
              <a:t>Laravel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XAMPP</a:t>
            </a:r>
          </a:p>
          <a:p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Composer</a:t>
            </a:r>
          </a:p>
          <a:p>
            <a:r>
              <a:rPr lang="en-US" sz="40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Nodejs</a:t>
            </a:r>
            <a:endParaRPr lang="en-US" sz="4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15767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1" y="773438"/>
            <a:ext cx="10396882" cy="1151965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7976" y="2267894"/>
            <a:ext cx="10394707" cy="33111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XAMPP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รวบรวม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Software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จำเป็นใน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การทำเว็บไชต์หรือเซิร์ฟเวอร์ เช่น 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Apache (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เซิร์ฟ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เวอร์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ให้บริการ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เว็บ)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, PHP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ไม่มีในรายการ แต่ผูกเข้ากับ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Apache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),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MySQL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ฐานข้อมูล)</a:t>
            </a:r>
          </a:p>
          <a:p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74" name="Picture 2" descr="วิธีติดตั้ง XAMPP บน Ubuntu 12.04 Desktop Install We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8" y="396919"/>
            <a:ext cx="2600325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67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Composer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 เครื่องมือที่มีไว้สำหรับการจัดการ 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Library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ต่างๆที่จะนำมาใช้กับ 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เพื่อให้มีความเป็นระเบียบ และมีความปลอดภัยต่อ ระบบหรือโปรแกรมที่จะพัฒนาขึ้น</a:t>
            </a:r>
          </a:p>
        </p:txBody>
      </p:sp>
      <p:pic>
        <p:nvPicPr>
          <p:cNvPr id="4098" name="Picture 2" descr="วิธีติดตั้งโปรแกรม Compo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693" y="277586"/>
            <a:ext cx="4156814" cy="27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1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IntelliJ </a:t>
            </a:r>
            <a:r>
              <a:rPr lang="en-US" b="1" dirty="0" smtClean="0"/>
              <a:t>IDEA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การพัฒนาโปรแกรม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คอมพิวเตอร์ โดยจะพัฒนาในรูปแบบ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IDE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ทำงานคล้ายกับ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 </a:t>
            </a:r>
            <a:endParaRPr lang="th-TH" sz="3200" u="sng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60" y="557970"/>
            <a:ext cx="1968601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5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เริ่มต้นใช้งาน </a:t>
            </a:r>
            <a:r>
              <a:rPr lang="en-US" dirty="0" err="1" smtClean="0"/>
              <a:t>laravel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Install </a:t>
            </a:r>
            <a:r>
              <a:rPr lang="en-US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เข้า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Command line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ใช้คำสั่ง</a:t>
            </a:r>
          </a:p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composer create-project </a:t>
            </a:r>
            <a:r>
              <a:rPr lang="en-US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en-US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example-app // </a:t>
            </a:r>
            <a:r>
              <a:rPr lang="th-TH" sz="2800" b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ชื่อโฟลเดอร์ </a:t>
            </a:r>
            <a:r>
              <a:rPr lang="en-US" sz="2800" b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Project</a:t>
            </a:r>
            <a:endParaRPr lang="en-US" sz="28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cd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example-app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artisan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serve </a:t>
            </a:r>
            <a:r>
              <a:rPr lang="en-US" sz="2800" b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// Run server </a:t>
            </a:r>
            <a:r>
              <a:rPr lang="th-TH" sz="2800" b="1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sz="2800" b="1" dirty="0" err="1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endParaRPr lang="en-US" sz="28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6191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โครงสร้างของ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th-TH" dirty="0" smtClean="0"/>
              <a:t>หลังจากถูกสร้าง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77786" y="2072368"/>
            <a:ext cx="2171699" cy="3160017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446" y="2684008"/>
            <a:ext cx="1390650" cy="282892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057" y="2346993"/>
            <a:ext cx="2233613" cy="24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vendor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9290957" cy="3311189"/>
          </a:xfrm>
        </p:spPr>
        <p:txBody>
          <a:bodyPr/>
          <a:lstStyle/>
          <a:p>
            <a:pPr marL="0" indent="0">
              <a:buNone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ไว้สำหรับเก็บไฟล์ต่าง ๆ ที่ถูกดาวน์โหลดมาจาก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composer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คล้าย ๆ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node_modules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นั่นเอง โดยปกติแล้วก็จะไม่เข้ามาแก้ไขใด ๆ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44" y="802541"/>
            <a:ext cx="2792186" cy="918482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087" y="476982"/>
            <a:ext cx="1818596" cy="49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bootstrap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829491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มีหน้าที่เก็บไฟล์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app.php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สำหรับเริ่มการทำงานของ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รวมถึงไฟล์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cache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ต่าง ๆ ที่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สร้างมาให้เรา โดยปกติแล้วเราจะไม่ต้องเข้ามาแก้ไขไฟล์ใด ๆ เช่นกัน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72" y="685800"/>
            <a:ext cx="2445885" cy="76269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15" y="2063396"/>
            <a:ext cx="2411635" cy="21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public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739812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สำหรับเก็บไฟล์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index.php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ซึ่งเป็นไฟล์แรกที่จะถูกเรียกเมื่อมีคนเข้าเว็บไซต์ของเรา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นั่นเอง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ในทางปฏิบัติเราแทบจะไม่ต้องเข้ามาแก้ไขไฟล์ใด ๆ ในโฟลเดอร์นี้เลย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09" y="850907"/>
            <a:ext cx="2434815" cy="82175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498" y="2303848"/>
            <a:ext cx="2411185" cy="24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storage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250885" y="1837765"/>
            <a:ext cx="11266714" cy="4171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เป็นโฟลเดอร์ที่ใช้สำหรับเก็บไฟล์อื่น ๆ ที่ไม่ใช่ไฟล์โค้ดของระบบเรา ( ไม่ใช่ไฟล์ </a:t>
            </a:r>
            <a:r>
              <a:rPr lang="en-US" sz="3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 , </a:t>
            </a:r>
            <a:r>
              <a:rPr lang="en-US" sz="3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js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3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css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 ) 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ประกอบไปด้วยโฟลเดอร์ย่อยหลัก ๆ 3 โฟลเดอร์</a:t>
            </a:r>
            <a:r>
              <a:rPr lang="th-TH" sz="3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</a:p>
          <a:p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b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คือโฟลเดอร์ที่ใช้เก็บไฟล์ที่ใช้ในระบบ เช่น ไฟล์ที่เกิดจาก</a:t>
            </a:r>
            <a:r>
              <a:rPr lang="th-TH" sz="3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การอัป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โหลดของหน้าเว็บไซต์ </a:t>
            </a:r>
            <a:endParaRPr lang="en-US" sz="3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3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framework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ไฟล์ที่เกิดจากสร้างโดย </a:t>
            </a:r>
            <a:r>
              <a:rPr lang="en-US" sz="3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เองเช่นไฟล์ 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cache 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session 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เป็นต้น โดยปกติแล้วเราจะไม่ได้แก้ไขโฟลเดอร์นี้</a:t>
            </a:r>
          </a:p>
          <a:p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logs</a:t>
            </a:r>
            <a:b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ที่สำหรับเก็บ 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log 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ไฟล์นั่นเอง โดยสามารถเก็บได้ทั้ง 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log 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ที่เกิดจาก </a:t>
            </a:r>
            <a:r>
              <a:rPr lang="en-US" sz="3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log </a:t>
            </a:r>
            <a:r>
              <a:rPr lang="th-TH" sz="3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ที่เราสร้างขึ้นเองได้ด้วยในกรณีที่ระบบเกิดมีปัญหาขึ้นมา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122" y="2189905"/>
            <a:ext cx="1975078" cy="159965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685800"/>
            <a:ext cx="2367643" cy="8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0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57400"/>
            <a:ext cx="10394707" cy="331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u="sng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  <a:hlinkClick r:id="rId2" tooltip="PHP คืออะไร พีเอซพี คือภาษาคอมพิวเตอร์ ใช้ในการเขียนโปรแกรมในเว็บ::PHP คืออะไร     PHP ย่อมาจาก..."/>
              </a:rPr>
              <a:t>PHP</a:t>
            </a:r>
            <a:r>
              <a:rPr lang="en-US" sz="3600" u="sng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3600" u="sng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Framework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ที่เน้นไปในการให้ใช้งาน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ง่าย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ถูกออกแบบมาเพื่อพัฒนาเว็บแอปพลิเคชั่นในรูปแบบของ 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  <a:hlinkClick r:id="rId3" tooltip="Model View Controller โมเดล วิว คอนโทรลเลอร์ หรือ MVC เอ็มวีซี คืออะไร:: &#10;Model View Controller..."/>
              </a:rPr>
              <a:t>Model View Controller 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คือรูปแบบ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ของสถาปัตยกรรมชนิดหนึ่งที่เป็น 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Framework (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เฟรมเวิร์ค) สำหรับสร้างเว็บไซต์</a:t>
            </a:r>
          </a:p>
        </p:txBody>
      </p:sp>
    </p:spTree>
    <p:extLst>
      <p:ext uri="{BB962C8B-B14F-4D97-AF65-F5344CB8AC3E}">
        <p14:creationId xmlns:p14="http://schemas.microsoft.com/office/powerpoint/2010/main" val="35693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tests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7445829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ก็ตรงตัวตามชื่อเลยคือไว้สำหรับเก็บไฟล์สำหรับทำเทสนั่นเอง โดยสามารถทำได้ตั้งแต่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unit test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ไปจนถึงการ</a:t>
            </a:r>
            <a:r>
              <a:rPr 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เทส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ที่ซับซ้อนได้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992" y="779747"/>
            <a:ext cx="2177690" cy="833437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13" y="2498272"/>
            <a:ext cx="2878870" cy="20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database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880204"/>
          </a:xfrm>
        </p:spPr>
        <p:txBody>
          <a:bodyPr>
            <a:normAutofit lnSpcReduction="10000"/>
          </a:bodyPr>
          <a:lstStyle/>
          <a:p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มีหน้าที่หลัก ๆ คือจัดการเกี่ยวกับฐานข้อมูล ประกอบไปด้วยโฟลเดอร์ย่อย 3 โฟลเดอร์คือ</a:t>
            </a:r>
          </a:p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factories</a:t>
            </a:r>
            <a:b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ใช้สำหรับจำลองข้อมูลจากฐานข้อมูลแทนการดึงข้อมูลจริง ๆ</a:t>
            </a:r>
          </a:p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migrations</a:t>
            </a:r>
            <a:b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ใช้สำหรับเก็บไฟล์สำหรับสร้างฐานข้อมูล 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seeders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ใช้สำหรับเก็บไฟล์สำหรับการนำข้อมูลตั้งต้นเข้าสู่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ฐานข้อมูล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81" y="794035"/>
            <a:ext cx="2934379" cy="77220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61" y="2718205"/>
            <a:ext cx="2091996" cy="24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1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 err="1"/>
              <a:t>config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7053943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มีหน้าที่เก็บ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ไฟล์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Config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ต่าง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ๆ ทั้งหมดของ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ไม่ว่าจะเป็นการเชื่อมต่อฐานข้อมูลหรือการจัดการภาษาหรือเวลา เป็นต้น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69" y="759620"/>
            <a:ext cx="2637128" cy="793974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44" y="408724"/>
            <a:ext cx="1972356" cy="49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58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routes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6841671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ไว้สำหรับเก็บไฟล์ที่จัดการเรื่อง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routing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ให้เรา สำหรับส่งค่าไปยัง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46" y="884046"/>
            <a:ext cx="1821996" cy="711023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2203087"/>
            <a:ext cx="2819400" cy="27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resources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623751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ไว้สำหรับเก็บไฟล์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html ,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js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css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ก่อนที่จะถูก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build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ไปไว้ในโฟลเดอร์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public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โดยปกติแล้วการแก้ไข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html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หน้าเว็บใด ๆ ก็ตามจะจัดการที่โฟลเดอร์นี้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21" y="838197"/>
            <a:ext cx="3101190" cy="741589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87" y="1947964"/>
            <a:ext cx="2876896" cy="3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app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359228" y="2073729"/>
            <a:ext cx="11430000" cy="39188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App Directory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จะเอาไว้เก็บ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Code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หลักๆของ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Project 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เราทั้งในส่วนของ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Model 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Controller 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หลักประกอบด้วย</a:t>
            </a:r>
          </a:p>
          <a:p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Console 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จะเอาไว้เก็บคำสั่งที่เป็น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cli 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เพื่อเรียกใช้ผ่าน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Command Line 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 ซึ่ง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จะเรียกใช้ ผ่าน </a:t>
            </a:r>
            <a:r>
              <a:rPr lang="en-US" sz="4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artisan </a:t>
            </a:r>
            <a:endParaRPr lang="en-US" sz="4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Exceptions</a:t>
            </a:r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จะเอาไว้เก็บคำสั่งที่ใช้สำหรับดัก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Error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ในเหตุการณ์ต่างๆ หากใครเคยใช้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try…catch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มาก่อน </a:t>
            </a:r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Exceptions 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ก็คือ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catch </a:t>
            </a:r>
            <a:endParaRPr lang="en-US" sz="4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Http</a:t>
            </a:r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จะเอาไว้เก็บคำสั่งที่ใช้ควบคุม</a:t>
            </a:r>
            <a:r>
              <a:rPr lang="th-TH" sz="4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โปรเจ็ค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 ประกอบไปด้วย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 , Middleware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Request</a:t>
            </a:r>
          </a:p>
          <a:p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Providers 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จะเอาไว้เก็บ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Service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ต่างๆของ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Project</a:t>
            </a:r>
          </a:p>
          <a:p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Models 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จะเอาไว้เก็บ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Code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ในส่วนของ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Model 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ทั้งหมด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ซึ่งส่วนใหญ่จะเกี่ยวข้องกับฐานข้อมูล</a:t>
            </a:r>
            <a:endParaRPr lang="en-US" sz="4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3200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2" y="832758"/>
            <a:ext cx="1905000" cy="687917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557" y="4201296"/>
            <a:ext cx="1943101" cy="20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0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ไฟล์ </a:t>
            </a:r>
            <a:r>
              <a:rPr lang="en-US" dirty="0" smtClean="0"/>
              <a:t>.</a:t>
            </a:r>
            <a:r>
              <a:rPr lang="en-US" dirty="0" err="1" smtClean="0"/>
              <a:t>env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822307"/>
            <a:ext cx="10394707" cy="3311189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เป็นไฟล์ที่ใช้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config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laravel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กับ ฐานข้อมูล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38" y="2063396"/>
            <a:ext cx="3663798" cy="239008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99" y="865152"/>
            <a:ext cx="1493923" cy="723619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56" y="3171920"/>
            <a:ext cx="1863209" cy="2243137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562" y="3130622"/>
            <a:ext cx="3188565" cy="22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 </a:t>
            </a:r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Route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 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ที่ใช้จัดการกับเส้นทาง เข้า-ออก ของเว็บไซต์เรา พูดให้เข้าใจ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ง่ายๆ คือ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เป็นตัวกำหนด 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Path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ว่า 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Path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นี้ให้ทำงานที่ 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ไหน หรือ แสดง 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View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ไหน รวมถึงสามารถระบุการส่ง 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Parameter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ผ่านเจ้าตัว 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Route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ด้วย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602" y="443515"/>
            <a:ext cx="2187697" cy="18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6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Medthod</a:t>
            </a:r>
            <a:r>
              <a:rPr lang="en-US" dirty="0" smtClean="0"/>
              <a:t> </a:t>
            </a:r>
            <a:r>
              <a:rPr lang="th-TH" dirty="0" smtClean="0"/>
              <a:t>ของการ </a:t>
            </a:r>
            <a:r>
              <a:rPr lang="en-US" dirty="0" smtClean="0"/>
              <a:t>routing </a:t>
            </a:r>
            <a:r>
              <a:rPr lang="th-TH" dirty="0" smtClean="0"/>
              <a:t>แบบต่างๆ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1586574"/>
            <a:ext cx="5088714" cy="4090661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GET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lvl="1" indent="0" fontAlgn="base">
              <a:buNone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มีการเก็บ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cached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request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</a:p>
          <a:p>
            <a:pPr marL="457200" lvl="1" indent="0" fontAlgn="base">
              <a:buNone/>
            </a:pPr>
            <a:r>
              <a:rPr lang="th-TH" sz="20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ไม่ควรอย่างยิ่งสำหรับการส่ง </a:t>
            </a:r>
            <a:r>
              <a:rPr lang="en-US" sz="20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sensitive data </a:t>
            </a:r>
            <a:r>
              <a:rPr lang="th-TH" sz="20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มากับ </a:t>
            </a:r>
            <a:r>
              <a:rPr lang="en-US" sz="2000" b="1" i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url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lvl="1" indent="0" fontAlgn="base">
              <a:buNone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มีข้อจำกัดเรื่องความยาวของ </a:t>
            </a:r>
            <a:r>
              <a:rPr lang="en-US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url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+ parameters</a:t>
            </a:r>
          </a:p>
          <a:p>
            <a:pPr marL="457200" lvl="1" indent="0" fontAlgn="base">
              <a:buNone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ใช้สำหรับขอข้อมูลเท่านั้น ไม่เหมาะกับการแก้ไขข้อมูล</a:t>
            </a:r>
          </a:p>
          <a:p>
            <a:pPr fontAlgn="base"/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POST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lvl="1" indent="0" fontAlgn="base">
              <a:buNone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ไม่ถูกเก็บ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cached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เอาไว้ (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request body)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จะไม่ถูกเก็บไว้</a:t>
            </a:r>
          </a:p>
          <a:p>
            <a:pPr marL="457200" lvl="1" indent="0" fontAlgn="base">
              <a:buNone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ไม่อยู่ในประวัติของ </a:t>
            </a:r>
            <a:r>
              <a:rPr lang="en-US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browser</a:t>
            </a:r>
          </a:p>
          <a:p>
            <a:pPr marL="457200" lvl="1" indent="0" fontAlgn="base">
              <a:buNone/>
            </a:pPr>
            <a:r>
              <a:rPr lang="en-US" sz="2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request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body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สามารถกำหนดได้ยาว ขนาดใหญ่</a:t>
            </a:r>
          </a:p>
          <a:p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4"/>
          </p:nvPr>
        </p:nvSpPr>
        <p:spPr>
          <a:xfrm>
            <a:off x="5884242" y="1976309"/>
            <a:ext cx="5086538" cy="3311189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PUT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เป็นลักษณะการสร้าง 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created)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อัพเดท 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update)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ข้อมูลฝั่ง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serve</a:t>
            </a:r>
          </a:p>
          <a:p>
            <a:pPr fontAlgn="base"/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HEAD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คล้ายกันกับ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GET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แต่ไม่มีการคืนค่ากลับ</a:t>
            </a:r>
          </a:p>
          <a:p>
            <a:pPr fontAlgn="base"/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DELETE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การลบข้อมูลที่เป็น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unique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โดยส่วนใหญ่จะเป็น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uuid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id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ที่ระบุเป็นเฉพาะเจาะจง</a:t>
            </a:r>
          </a:p>
          <a:p>
            <a:pPr fontAlgn="base"/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PATCH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เพื่อปรับเปลี่ยนบางอย่างของข้อมูลฝั่ง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server</a:t>
            </a:r>
          </a:p>
          <a:p>
            <a:pPr fontAlgn="base"/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OPTIONS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เพื่ออธิบายการทำงานของ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data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ฝั่ง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server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6175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พื้นฐานการ </a:t>
            </a:r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698171" y="1973943"/>
            <a:ext cx="142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th-TH" dirty="0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49486" y="1837765"/>
            <a:ext cx="1553028" cy="54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</a:t>
            </a:r>
            <a:endParaRPr lang="th-TH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484256" y="1837765"/>
            <a:ext cx="2394858" cy="54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ตัวแปรที่ติดมาด้วย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489383" y="4806470"/>
            <a:ext cx="2394858" cy="54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ผลลัพธ์ที่ได้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6" name="ตัวเชื่อมต่อตรง 15"/>
          <p:cNvCxnSpPr/>
          <p:nvPr/>
        </p:nvCxnSpPr>
        <p:spPr>
          <a:xfrm>
            <a:off x="3132730" y="3695358"/>
            <a:ext cx="55903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ลูกศรขวา 16"/>
          <p:cNvSpPr/>
          <p:nvPr/>
        </p:nvSpPr>
        <p:spPr>
          <a:xfrm rot="18305095">
            <a:off x="4627810" y="4343779"/>
            <a:ext cx="1118749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3623" y="2946400"/>
            <a:ext cx="7221237" cy="10302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Rout::get(‘/student/{name}’ ,function($name) {</a:t>
            </a:r>
          </a:p>
          <a:p>
            <a:pPr algn="ctr"/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echo “&lt;h2&gt;You can routing : $name &lt;/h2&gt;” ; });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ลูกศรขวา 13"/>
          <p:cNvSpPr/>
          <p:nvPr/>
        </p:nvSpPr>
        <p:spPr>
          <a:xfrm rot="8197706">
            <a:off x="5745206" y="2483767"/>
            <a:ext cx="973894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ลูกศรขวา 10"/>
          <p:cNvSpPr/>
          <p:nvPr/>
        </p:nvSpPr>
        <p:spPr>
          <a:xfrm rot="1990215">
            <a:off x="2825936" y="2541615"/>
            <a:ext cx="1173406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ลูกศรขวา 11"/>
          <p:cNvSpPr/>
          <p:nvPr/>
        </p:nvSpPr>
        <p:spPr>
          <a:xfrm rot="4997819">
            <a:off x="4326950" y="2431552"/>
            <a:ext cx="637421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ลูกศรขวา 12"/>
          <p:cNvSpPr/>
          <p:nvPr/>
        </p:nvSpPr>
        <p:spPr>
          <a:xfrm rot="3987418">
            <a:off x="7533908" y="2467788"/>
            <a:ext cx="778503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7006590" y="4261416"/>
            <a:ext cx="3634740" cy="1234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Route::get(‘/’, function () {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return view(‘welcome’);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});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298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idx="4294967295"/>
          </p:nvPr>
        </p:nvSpPr>
        <p:spPr>
          <a:xfrm>
            <a:off x="653143" y="800100"/>
            <a:ext cx="10396538" cy="1152525"/>
          </a:xfrm>
        </p:spPr>
        <p:txBody>
          <a:bodyPr/>
          <a:lstStyle/>
          <a:p>
            <a:r>
              <a:rPr lang="en-US" dirty="0" smtClean="0"/>
              <a:t>Framework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53143" y="1838325"/>
            <a:ext cx="10396538" cy="134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ชุดคำสั่ง เครื่องมือ หรือโครงสร้างอย่างใดอย่างหนึ่ง</a:t>
            </a:r>
            <a:b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ที่สร้างขึ้นมาเพื่ออำนวยความสะดวกแก่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ผู้ใช้งาน โดยมีนักพัฒนาออกแบบมาแล้ว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644" y="1195387"/>
            <a:ext cx="1419225" cy="423862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68" y="3314699"/>
            <a:ext cx="1352550" cy="2647950"/>
          </a:xfrm>
          <a:prstGeom prst="rect">
            <a:avLst/>
          </a:prstGeom>
        </p:spPr>
      </p:pic>
      <p:sp>
        <p:nvSpPr>
          <p:cNvPr id="7" name="AutoShape 4" descr="สอน Laravel 5 : การใช้งานไฟล์ assets ต่าง ๆ ใน View - บริษัท โค๊ดบี จำกัด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30" name="Picture 6" descr="รีวิว Laravel Framework (ข้อดี vs. ข้อเสีย)  แบบละเอียดโดยฉบับผู้ใช้งานจริงจัง | Kongvut's Dev Blo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18" y="3994795"/>
            <a:ext cx="3852170" cy="12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ทำความรู้จักกับ Flutter เครื่องมือที่จะช่วยสร้าง Mobile App ทั้งบน iOS และ  Android | by Panjamapong Sermsawatsri | TakeMeTour Engineering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088" y="3924300"/>
            <a:ext cx="1428748" cy="14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9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พื้นฐานการ </a:t>
            </a:r>
            <a:r>
              <a:rPr lang="en-US" dirty="0" smtClean="0"/>
              <a:t>routing 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2078718"/>
            <a:ext cx="5454700" cy="1056368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46" y="1654628"/>
            <a:ext cx="4859094" cy="3627211"/>
          </a:xfrm>
          <a:prstGeom prst="rect">
            <a:avLst/>
          </a:prstGeom>
        </p:spPr>
      </p:pic>
      <p:sp>
        <p:nvSpPr>
          <p:cNvPr id="11" name="ลูกศรขวา 10"/>
          <p:cNvSpPr/>
          <p:nvPr/>
        </p:nvSpPr>
        <p:spPr>
          <a:xfrm rot="16200000">
            <a:off x="4245574" y="3215351"/>
            <a:ext cx="1233714" cy="24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ลูกศรขวา 11"/>
          <p:cNvSpPr/>
          <p:nvPr/>
        </p:nvSpPr>
        <p:spPr>
          <a:xfrm rot="16200000">
            <a:off x="8733137" y="3469922"/>
            <a:ext cx="1359094" cy="30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 rot="256099">
            <a:off x="4804675" y="3948713"/>
            <a:ext cx="4586307" cy="18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4589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อ้างอิง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https://www.codebee.co.th/labs/mvc-%E0%B8%84%E0%B8%B7%E0%B8%AD%E0%B8%AD%E0%B8%B0%E0%B9%84%E0%B8%A3-%E0%B8%97%E0%B8%B3%E0%B8%84%E0%B8%A7%E0%B8%B2%E0%B8%A1%E0%B9%80%E0%B8%82%E0%B9%89%E0%B8%B2%E0%B9%83%E0%B8%88%E0%B8%A3%E0%B8%B9/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https://www.mindphp.com/developer/26-%E0%B9%80%E0%B8%97%E0%B8%84%E0%B8%99%E0%B8%B4%E0%B8%84-%E0%B8%81%E0%B8%B2%E0%B8%A3%E0%B9%80%E0%B8%82%E0%B8%B5%E0%B8%A2%E0%B8%99-php/4860-laravel.html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medium.com/computer-science-kmitl/%E0%B8%81%E0%B8%B2%E0%B8%A3%E0%B9%80%E0%B8%82%E0%B8%B5%E0%B8%A2%E0%B8%99%E0%B9%82%E0%B8%9B%E0%B8%A3%E0%B9%81%E0%B8%81%E0%B8%A3%E0%B8%A1%E0%B9%81%E0%B8%9A%E0%B8%9A-mvc-%E0%B8%84%E0%B8%B7%E0%B8%AD%E0%B8%AD%E0%B8%B0%E0%B9%84%E0%B8%A3-57112d932dde</a:t>
            </a:r>
          </a:p>
          <a:p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004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อ้างอิง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www.amplysoft.com/knowledge/Class%20%E0%B9%81%E0%B8%A5%E0%B8%B0%20Object%20%E0%B8%84%E0%B8%B7%E0%B8%AD%E0%B8%AD%E0%B8%B0%E0%B9%84%E0%B8%A3%E0%B9%83%E0%B8%99%E0%B8%A0%E0%B8%B2%E0%B8%A9%E0%B8%B2%20Java%20%E0%B8%A1%E0%B8%B2%E0%B9%80%E0%B8%A3%E0%B8%B5%E0%B8%A2%E0%B8%99%E0%B8%A3%E0%B8%B9%E0%B9%89%E0%B8%81%E0%B8%B1%E0%B8%99.html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https://medium.com/@snilos/class-%E0%B8%84%E0%B8%B7%E0%B8%AD%E0%B8%AD%E0%B8%B0%E0%B9%84%E0%B8%A3-740a025dcce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https://medium.com/@iamheart/xampp-%E0%B8%84%E0%B8%B7%E0%B8%AD%E0%B9%80%E0%B8%AB%E0%B8%B5%E0%B9%89%E0%B8%A2%E0%B8%AD%E0%B8%B0%E0%B9%84%E0%B8%A3%E0%B8%A7%E0%B8%B0-7f78c7eea28a</a:t>
            </a:r>
          </a:p>
          <a:p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9134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อ้างอิง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308324"/>
            <a:ext cx="10394707" cy="33111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https://www.mindphp.com/forums/viewtopic.php?f=72&amp;t=57456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https://www.devahoy.com/blog/2015/07/getting-started-with-nodejs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laravel.com/docs/9.x/installation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https://www.arnpaiter.com/directory-structure-laravel/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https://mosprogramer.medium.com/%E0%B9%80%E0%B8%A3%E0%B8%B5%E0%B8%A2%E0%B8%99-laravel-%E0%B8%81%E0%B8%B1%E0%B8%9A-mos-programmer-%E0%B8%95%E0%B8%AD%E0%B8%99%E0%B8%97%E0%B8%B5%E0%B9%88-1-26bb954ac085</a:t>
            </a:r>
          </a:p>
          <a:p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4301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อ้างอิง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http://www.comscicafe.com/article/253/laravel-57-lesson-05#.YmGZYNr7SUk</a:t>
            </a:r>
          </a:p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https://www.youtube.com/watch?v=nswjmJBTvZo</a:t>
            </a:r>
            <a:endParaRPr lang="th-TH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7948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450285" cy="4686300"/>
          </a:xfrm>
        </p:spPr>
        <p:txBody>
          <a:bodyPr>
            <a:normAutofit/>
          </a:bodyPr>
          <a:lstStyle/>
          <a:p>
            <a:pPr algn="ctr"/>
            <a:r>
              <a:rPr lang="th-TH" sz="19900" dirty="0" smtClean="0"/>
              <a:t>จบการนำเสนอ</a:t>
            </a:r>
            <a:endParaRPr lang="th-TH" sz="19900" dirty="0"/>
          </a:p>
        </p:txBody>
      </p:sp>
    </p:spTree>
    <p:extLst>
      <p:ext uri="{BB962C8B-B14F-4D97-AF65-F5344CB8AC3E}">
        <p14:creationId xmlns:p14="http://schemas.microsoft.com/office/powerpoint/2010/main" val="891928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smtClean="0"/>
              <a:t>Controller</a:t>
            </a:r>
            <a:r>
              <a:rPr lang="th-TH" dirty="0" smtClean="0"/>
              <a:t> </a:t>
            </a:r>
            <a:r>
              <a:rPr lang="en-US" dirty="0" smtClean="0"/>
              <a:t>(MVC)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MVC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Software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Design Pattern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หรือแนวทางการออกแบบซอฟต์แวร์ บางคนจะเรียกว่าเป็น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Framework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กรอบการทำงาน ทั้งสองตัวความหมายคล้าย ๆ กันคือ เป็นรูปแบบหนึ่งของการเขียนซอฟต์แวร์ที่ไว้แก้ปัญหาอย่างใดอย่างหนึ่ง</a:t>
            </a:r>
          </a:p>
        </p:txBody>
      </p:sp>
    </p:spTree>
    <p:extLst>
      <p:ext uri="{BB962C8B-B14F-4D97-AF65-F5344CB8AC3E}">
        <p14:creationId xmlns:p14="http://schemas.microsoft.com/office/powerpoint/2010/main" val="1632764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ส่วนของ </a:t>
            </a:r>
            <a:r>
              <a:rPr lang="en-US" dirty="0"/>
              <a:t>Model (M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model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คือส่วนของการเก็บรวบรวมข้อมูล ไม่ว่าข้อมูลนั้น ๆ จะถูกจัดเก็บในรูปแบบใดก็ตาม ในฐานข้อมูล</a:t>
            </a:r>
            <a:b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แบบเป็น </a:t>
            </a:r>
            <a:r>
              <a:rPr lang="en-US" sz="2800" u="sng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en-US" sz="2800" u="sng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หรือเก็บเป็นไฟล์ข้อมูลเลย</a:t>
            </a:r>
            <a:endParaRPr lang="th-TH" sz="2800" u="sng" dirty="0" smtClean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ข้อมูลถูกโหลดเข้ามาจากที่ต่าง ๆ และเข้ามายังส่วนของโมเดล ตัวโมเดลจะทำการ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จัดการเตรียม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ข้อมูลให้เป็นรูปแบบที่เหมาะสม เพื่อรอการร้องขอข้อมูลจากส่วนของ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</a:t>
            </a:r>
            <a:endParaRPr lang="th-TH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0217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&amp;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159420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เป็นเหมือนกับพิมพ์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เขียว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นำไปสร้าง 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ต่าง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ๆ</a:t>
            </a:r>
          </a:p>
          <a:p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 วัตถุที่สร้างขึ้นมาจาก 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Class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3424" y="3737610"/>
            <a:ext cx="1833816" cy="22136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Class Product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{</a:t>
            </a:r>
          </a:p>
          <a:p>
            <a:r>
              <a:rPr lang="en-US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String 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id, name;</a:t>
            </a:r>
          </a:p>
          <a:p>
            <a:r>
              <a:rPr lang="en-US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double 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price;</a:t>
            </a:r>
          </a:p>
          <a:p>
            <a:r>
              <a:rPr lang="en-US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</a:t>
            </a:r>
            <a:r>
              <a:rPr lang="en-US" sz="16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int</a:t>
            </a:r>
            <a:r>
              <a:rPr lang="en-US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6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qty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;</a:t>
            </a:r>
          </a:p>
          <a:p>
            <a:endParaRPr lang="en-US" sz="1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double </a:t>
            </a:r>
            <a:r>
              <a:rPr lang="en-US" sz="16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getPrice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() {</a:t>
            </a:r>
          </a:p>
          <a:p>
            <a:r>
              <a:rPr lang="en-US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return </a:t>
            </a:r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price;</a:t>
            </a:r>
          </a:p>
          <a:p>
            <a:r>
              <a:rPr lang="en-US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}</a:t>
            </a:r>
            <a:endParaRPr lang="en-US" sz="1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}</a:t>
            </a:r>
            <a:endParaRPr lang="en-US" sz="1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7370" y="4366260"/>
            <a:ext cx="2990850" cy="6591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Product p = new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Product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();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3566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ส่วนของ </a:t>
            </a:r>
            <a:r>
              <a:rPr lang="en-US" dirty="0"/>
              <a:t>View (V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view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คือส่วนของการแสดงผล หรือส่วนที่จะปฏิสัมพันธ์กับผู้ใช้งาน (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User Interface )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หน้าที่ของ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view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ในการเขียนโปรแกรมแบบ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MVC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คือคอยรับคำสั่งจากส่วนของ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End User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4706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0081" y="327660"/>
            <a:ext cx="10396882" cy="1151965"/>
          </a:xfrm>
        </p:spPr>
        <p:txBody>
          <a:bodyPr>
            <a:normAutofit/>
          </a:bodyPr>
          <a:lstStyle/>
          <a:p>
            <a:r>
              <a:rPr lang="th-TH" dirty="0"/>
              <a:t>ส่วนของ </a:t>
            </a:r>
            <a:r>
              <a:rPr lang="en-US" dirty="0"/>
              <a:t>Controller (C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210063" y="1837765"/>
            <a:ext cx="11348358" cy="331118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คือส่วนของการเริ่มทำงาน และรับคำสั่ง โดยที่คำสั่งนั้นจะเกิดขึ้นในส่วนการติดต่อกับผู้ใช้งานคือ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view</a:t>
            </a:r>
            <a:b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เมื่อผู้ใช้งานทำการ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Interactive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กับ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UI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view</a:t>
            </a:r>
          </a:p>
          <a:p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View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จะ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ส่งข้อมูล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นั้นมายัง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จะทำการประมวลผลโดยบางคำสั่งอาจจะต้อง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ไป</a:t>
            </a:r>
          </a:p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ติดต่อ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กับ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model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ก่อน เพื่อ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ทำการประมวลผลข้อมูลอย่างถูกต้องเรียบร้อยแล้วก็จะส่งไปยัง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view</a:t>
            </a:r>
          </a:p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จะทำหน้าที่เป็นตัวกลางระหว่าง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Model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View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เพื่อแสดงผลตามคำสั่งที่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end user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ร้องขอมา</a:t>
            </a:r>
          </a:p>
        </p:txBody>
      </p:sp>
    </p:spTree>
    <p:extLst>
      <p:ext uri="{BB962C8B-B14F-4D97-AF65-F5344CB8AC3E}">
        <p14:creationId xmlns:p14="http://schemas.microsoft.com/office/powerpoint/2010/main" val="1451818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  <a:r>
              <a:rPr lang="th-TH" dirty="0"/>
              <a:t> </a:t>
            </a:r>
            <a:r>
              <a:rPr lang="en-US" dirty="0"/>
              <a:t>(MVC)</a:t>
            </a:r>
            <a:endParaRPr lang="th-TH" dirty="0"/>
          </a:p>
        </p:txBody>
      </p:sp>
      <p:pic>
        <p:nvPicPr>
          <p:cNvPr id="2050" name="Picture 2" descr="https://miro.medium.com/max/1200/0*Pc-wP0dzwrb9LQCU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98" y="1837765"/>
            <a:ext cx="5538287" cy="332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/>
          <p:cNvSpPr txBox="1"/>
          <p:nvPr/>
        </p:nvSpPr>
        <p:spPr>
          <a:xfrm>
            <a:off x="2520555" y="5045529"/>
            <a:ext cx="672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Ref. : https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://commons.wikimedia.org/wiki/File:MVC-basic.svg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9851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หตุการณ์หลัก">
  <a:themeElements>
    <a:clrScheme name="เหตุการณ์หลัก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เหตุการณ์หลัก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ตุการณ์หลัก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TM04033927[[fn=เหตุการณ์หลัก]]</Template>
  <TotalTime>1131</TotalTime>
  <Words>891</Words>
  <Application>Microsoft Office PowerPoint</Application>
  <PresentationFormat>Widescreen</PresentationFormat>
  <Paragraphs>131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Angsana New</vt:lpstr>
      <vt:lpstr>Arial</vt:lpstr>
      <vt:lpstr>Cordia New</vt:lpstr>
      <vt:lpstr>Impact</vt:lpstr>
      <vt:lpstr>เหตุการณ์หลัก</vt:lpstr>
      <vt:lpstr>Laravel tutorial for beginning </vt:lpstr>
      <vt:lpstr>Laravel </vt:lpstr>
      <vt:lpstr>Framework</vt:lpstr>
      <vt:lpstr>Model View Controller (MVC)</vt:lpstr>
      <vt:lpstr>ส่วนของ Model (M)</vt:lpstr>
      <vt:lpstr>Object &amp; Class</vt:lpstr>
      <vt:lpstr>ส่วนของ View (V)</vt:lpstr>
      <vt:lpstr>ส่วนของ Controller (C)</vt:lpstr>
      <vt:lpstr>Model View Controller (MVC)</vt:lpstr>
      <vt:lpstr>เตรียมพร้อมก่อนใช้งาน Laravel</vt:lpstr>
      <vt:lpstr>XAMPP</vt:lpstr>
      <vt:lpstr>composer</vt:lpstr>
      <vt:lpstr>IntelliJ IDEA</vt:lpstr>
      <vt:lpstr>เริ่มต้นใช้งาน laravel</vt:lpstr>
      <vt:lpstr>โครงสร้างของ Laravel หลังจากถูกสร้าง</vt:lpstr>
      <vt:lpstr>โฟลเดอร์ vendor</vt:lpstr>
      <vt:lpstr>โฟลเดอร์ bootstrap</vt:lpstr>
      <vt:lpstr>โฟลเดอร์ public</vt:lpstr>
      <vt:lpstr>โฟลเดอร์ storage</vt:lpstr>
      <vt:lpstr>โฟลเดอร์ tests</vt:lpstr>
      <vt:lpstr>โฟลเดอร์ database</vt:lpstr>
      <vt:lpstr>โฟลเดอร์ config</vt:lpstr>
      <vt:lpstr>โฟลเดอร์ routes</vt:lpstr>
      <vt:lpstr>โฟลเดอร์ resources</vt:lpstr>
      <vt:lpstr>โฟลเดอร์ app</vt:lpstr>
      <vt:lpstr>ไฟล์ .env</vt:lpstr>
      <vt:lpstr>การ Routing</vt:lpstr>
      <vt:lpstr>Medthod ของการ routing แบบต่างๆ</vt:lpstr>
      <vt:lpstr>พื้นฐานการ routing</vt:lpstr>
      <vt:lpstr>พื้นฐานการ routing (ต่อ)</vt:lpstr>
      <vt:lpstr>อ้างอิง</vt:lpstr>
      <vt:lpstr>อ้างอิง</vt:lpstr>
      <vt:lpstr>อ้างอิง</vt:lpstr>
      <vt:lpstr>อ้างอิง</vt:lpstr>
      <vt:lpstr>จบการนำเสนอ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tutorial for beginning</dc:title>
  <dc:creator>aphiwat noiluea</dc:creator>
  <cp:lastModifiedBy>ADMIN</cp:lastModifiedBy>
  <cp:revision>45</cp:revision>
  <dcterms:created xsi:type="dcterms:W3CDTF">2022-04-20T16:50:28Z</dcterms:created>
  <dcterms:modified xsi:type="dcterms:W3CDTF">2022-04-25T09:12:41Z</dcterms:modified>
</cp:coreProperties>
</file>