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7"/>
  </p:sldMasterIdLst>
  <p:sldIdLst>
    <p:sldId id="256" r:id="rId8"/>
    <p:sldId id="258" r:id="rId9"/>
    <p:sldId id="259" r:id="rId10"/>
    <p:sldId id="257" r:id="rId11"/>
    <p:sldId id="261" r:id="rId12"/>
    <p:sldId id="278" r:id="rId13"/>
    <p:sldId id="274" r:id="rId14"/>
    <p:sldId id="260" r:id="rId15"/>
    <p:sldId id="262" r:id="rId16"/>
    <p:sldId id="263" r:id="rId17"/>
    <p:sldId id="264" r:id="rId18"/>
    <p:sldId id="265" r:id="rId19"/>
    <p:sldId id="277" r:id="rId20"/>
    <p:sldId id="270" r:id="rId21"/>
    <p:sldId id="267" r:id="rId22"/>
    <p:sldId id="266" r:id="rId23"/>
    <p:sldId id="268" r:id="rId24"/>
    <p:sldId id="269" r:id="rId25"/>
    <p:sldId id="271"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C76AB-CDDA-48D2-BAE7-5A9BBDC4C7E8}" type="doc">
      <dgm:prSet loTypeId="urn:microsoft.com/office/officeart/2005/8/layout/lProcess2" loCatId="list" qsTypeId="urn:microsoft.com/office/officeart/2005/8/quickstyle/simple1" qsCatId="simple" csTypeId="urn:microsoft.com/office/officeart/2005/8/colors/accent1_2" csCatId="accent1" phldr="1"/>
      <dgm:spPr/>
    </dgm:pt>
    <dgm:pt modelId="{9FD9F718-D335-4AF0-B31D-97734D29FBC1}">
      <dgm:prSet phldrT="[Text]" custT="1"/>
      <dgm:spPr/>
      <dgm:t>
        <a:bodyPr/>
        <a:lstStyle/>
        <a:p>
          <a:endParaRPr lang="en-GB" sz="2400" dirty="0" smtClean="0"/>
        </a:p>
        <a:p>
          <a:endParaRPr lang="en-GB" sz="2400" dirty="0" smtClean="0"/>
        </a:p>
        <a:p>
          <a:endParaRPr lang="en-GB" sz="2400" dirty="0" smtClean="0"/>
        </a:p>
        <a:p>
          <a:r>
            <a:rPr lang="en-GB" sz="2400" dirty="0" smtClean="0"/>
            <a:t>IP Clear Wires Only</a:t>
          </a:r>
        </a:p>
        <a:p>
          <a:r>
            <a:rPr lang="en-GB" sz="1800" dirty="0" smtClean="0"/>
            <a:t>- Unbundled service</a:t>
          </a:r>
        </a:p>
        <a:p>
          <a:r>
            <a:rPr lang="en-GB" sz="1800" dirty="0" smtClean="0"/>
            <a:t>-No CPE ordered or managed by BT</a:t>
          </a:r>
        </a:p>
        <a:p>
          <a:r>
            <a:rPr lang="en-GB" sz="1800" dirty="0" smtClean="0"/>
            <a:t>-End customer billed for IP Clear service</a:t>
          </a:r>
          <a:endParaRPr lang="en-GB" sz="1800" dirty="0"/>
        </a:p>
      </dgm:t>
    </dgm:pt>
    <dgm:pt modelId="{2AB28BAA-9514-4354-B551-B28EC73C3A0B}" type="parTrans" cxnId="{1191A6DC-D707-467E-8C35-5D632691CF85}">
      <dgm:prSet/>
      <dgm:spPr/>
      <dgm:t>
        <a:bodyPr/>
        <a:lstStyle/>
        <a:p>
          <a:endParaRPr lang="en-GB"/>
        </a:p>
      </dgm:t>
    </dgm:pt>
    <dgm:pt modelId="{7B07C545-7571-404A-B08E-BD638925392F}" type="sibTrans" cxnId="{1191A6DC-D707-467E-8C35-5D632691CF85}">
      <dgm:prSet/>
      <dgm:spPr/>
      <dgm:t>
        <a:bodyPr/>
        <a:lstStyle/>
        <a:p>
          <a:endParaRPr lang="en-GB"/>
        </a:p>
      </dgm:t>
    </dgm:pt>
    <dgm:pt modelId="{D6E3F991-D4E3-4928-8018-DA692F1ACD6D}">
      <dgm:prSet phldrT="[Text]" custT="1"/>
      <dgm:spPr/>
      <dgm:t>
        <a:bodyPr/>
        <a:lstStyle/>
        <a:p>
          <a:endParaRPr lang="en-GB" sz="2400" dirty="0" smtClean="0"/>
        </a:p>
        <a:p>
          <a:endParaRPr lang="en-GB" sz="2400" dirty="0" smtClean="0"/>
        </a:p>
        <a:p>
          <a:endParaRPr lang="en-GB" sz="2400" dirty="0" smtClean="0"/>
        </a:p>
        <a:p>
          <a:r>
            <a:rPr lang="en-GB" sz="2400" dirty="0" smtClean="0"/>
            <a:t>IP Clear Managed</a:t>
          </a:r>
        </a:p>
        <a:p>
          <a:r>
            <a:rPr lang="en-GB" sz="1800" dirty="0" smtClean="0"/>
            <a:t>-Bundled Service</a:t>
          </a:r>
        </a:p>
        <a:p>
          <a:r>
            <a:rPr lang="en-GB" sz="1800" dirty="0" smtClean="0"/>
            <a:t>-CPE ordered AND managed by  BT</a:t>
          </a:r>
        </a:p>
        <a:p>
          <a:r>
            <a:rPr lang="en-GB" sz="1800" dirty="0" smtClean="0"/>
            <a:t>- CS gets billed for IP Clear service which in turn bills customer.</a:t>
          </a:r>
        </a:p>
        <a:p>
          <a:r>
            <a:rPr lang="en-GB" sz="1800" dirty="0" smtClean="0"/>
            <a:t>-This is pick and choose service i.e. customer can have CE of  their choice.</a:t>
          </a:r>
          <a:endParaRPr lang="en-GB" sz="1800" dirty="0"/>
        </a:p>
      </dgm:t>
    </dgm:pt>
    <dgm:pt modelId="{D8CF2B15-5A05-4BE4-A61D-D0262BEFAEC7}" type="parTrans" cxnId="{5F4C2A5A-E585-49B5-8E76-5ABC9BC7A581}">
      <dgm:prSet/>
      <dgm:spPr/>
      <dgm:t>
        <a:bodyPr/>
        <a:lstStyle/>
        <a:p>
          <a:endParaRPr lang="en-GB"/>
        </a:p>
      </dgm:t>
    </dgm:pt>
    <dgm:pt modelId="{BCC284B8-2579-449B-819F-FB5D4AE957B4}" type="sibTrans" cxnId="{5F4C2A5A-E585-49B5-8E76-5ABC9BC7A581}">
      <dgm:prSet/>
      <dgm:spPr/>
      <dgm:t>
        <a:bodyPr/>
        <a:lstStyle/>
        <a:p>
          <a:endParaRPr lang="en-GB"/>
        </a:p>
      </dgm:t>
    </dgm:pt>
    <dgm:pt modelId="{4AC1F11D-0636-4A63-B69B-60FAB993FA0D}">
      <dgm:prSet phldrT="[Text]" custT="1"/>
      <dgm:spPr/>
      <dgm:t>
        <a:bodyPr/>
        <a:lstStyle/>
        <a:p>
          <a:endParaRPr lang="en-GB" sz="2400" dirty="0" smtClean="0"/>
        </a:p>
        <a:p>
          <a:endParaRPr lang="en-GB" sz="2400" dirty="0" smtClean="0"/>
        </a:p>
        <a:p>
          <a:endParaRPr lang="en-GB" sz="2400" dirty="0" smtClean="0"/>
        </a:p>
        <a:p>
          <a:endParaRPr lang="en-GB" sz="2400" dirty="0" smtClean="0"/>
        </a:p>
        <a:p>
          <a:endParaRPr lang="en-GB" sz="2400" dirty="0" smtClean="0"/>
        </a:p>
        <a:p>
          <a:r>
            <a:rPr lang="en-GB" sz="2400" dirty="0" smtClean="0"/>
            <a:t>IP Converge</a:t>
          </a:r>
        </a:p>
        <a:p>
          <a:r>
            <a:rPr lang="en-GB" sz="1800" dirty="0" smtClean="0"/>
            <a:t>-Bundled Service</a:t>
          </a:r>
        </a:p>
        <a:p>
          <a:r>
            <a:rPr lang="en-GB" sz="1800" dirty="0" smtClean="0"/>
            <a:t>-CPE ordered  and managed by  BT.</a:t>
          </a:r>
        </a:p>
        <a:p>
          <a:r>
            <a:rPr lang="en-GB" sz="1800" dirty="0" smtClean="0"/>
            <a:t>-Bundled pricing for whole service i.e. no bills generated from IP Clear</a:t>
          </a:r>
        </a:p>
        <a:p>
          <a:r>
            <a:rPr lang="en-GB" sz="1800" dirty="0" smtClean="0"/>
            <a:t>-Pre-build product with no flexibility to change CPE.</a:t>
          </a:r>
        </a:p>
        <a:p>
          <a:endParaRPr lang="en-GB" sz="1800" dirty="0" smtClean="0"/>
        </a:p>
        <a:p>
          <a:endParaRPr lang="en-GB" sz="1800" dirty="0" smtClean="0"/>
        </a:p>
        <a:p>
          <a:endParaRPr lang="en-GB" sz="1800" dirty="0"/>
        </a:p>
      </dgm:t>
    </dgm:pt>
    <dgm:pt modelId="{23EF44D0-2C4E-4229-AF76-D20F1CD1698F}" type="parTrans" cxnId="{A5385E65-982E-4B2B-AF5B-676ABB6907D2}">
      <dgm:prSet/>
      <dgm:spPr/>
      <dgm:t>
        <a:bodyPr/>
        <a:lstStyle/>
        <a:p>
          <a:endParaRPr lang="en-GB"/>
        </a:p>
      </dgm:t>
    </dgm:pt>
    <dgm:pt modelId="{0A82FD8F-9127-4FDC-8784-3F2553513878}" type="sibTrans" cxnId="{A5385E65-982E-4B2B-AF5B-676ABB6907D2}">
      <dgm:prSet/>
      <dgm:spPr/>
      <dgm:t>
        <a:bodyPr/>
        <a:lstStyle/>
        <a:p>
          <a:endParaRPr lang="en-GB"/>
        </a:p>
      </dgm:t>
    </dgm:pt>
    <dgm:pt modelId="{914DA51B-138D-450C-AF5B-55862D68C1B6}" type="pres">
      <dgm:prSet presAssocID="{269C76AB-CDDA-48D2-BAE7-5A9BBDC4C7E8}" presName="theList" presStyleCnt="0">
        <dgm:presLayoutVars>
          <dgm:dir/>
          <dgm:animLvl val="lvl"/>
          <dgm:resizeHandles val="exact"/>
        </dgm:presLayoutVars>
      </dgm:prSet>
      <dgm:spPr/>
    </dgm:pt>
    <dgm:pt modelId="{EA4C3AFA-DF60-445A-8423-EFB7D653D2BB}" type="pres">
      <dgm:prSet presAssocID="{9FD9F718-D335-4AF0-B31D-97734D29FBC1}" presName="compNode" presStyleCnt="0"/>
      <dgm:spPr/>
    </dgm:pt>
    <dgm:pt modelId="{0CD348A0-4C73-498B-AD2F-332624292B08}" type="pres">
      <dgm:prSet presAssocID="{9FD9F718-D335-4AF0-B31D-97734D29FBC1}" presName="aNode" presStyleLbl="bgShp" presStyleIdx="0" presStyleCnt="3"/>
      <dgm:spPr/>
      <dgm:t>
        <a:bodyPr/>
        <a:lstStyle/>
        <a:p>
          <a:endParaRPr lang="en-GB"/>
        </a:p>
      </dgm:t>
    </dgm:pt>
    <dgm:pt modelId="{4600B367-7B0F-4E71-89B7-3AF4B900CCE3}" type="pres">
      <dgm:prSet presAssocID="{9FD9F718-D335-4AF0-B31D-97734D29FBC1}" presName="textNode" presStyleLbl="bgShp" presStyleIdx="0" presStyleCnt="3"/>
      <dgm:spPr/>
      <dgm:t>
        <a:bodyPr/>
        <a:lstStyle/>
        <a:p>
          <a:endParaRPr lang="en-GB"/>
        </a:p>
      </dgm:t>
    </dgm:pt>
    <dgm:pt modelId="{43CD3C4F-172E-422B-A911-B7D743FCA246}" type="pres">
      <dgm:prSet presAssocID="{9FD9F718-D335-4AF0-B31D-97734D29FBC1}" presName="compChildNode" presStyleCnt="0"/>
      <dgm:spPr/>
    </dgm:pt>
    <dgm:pt modelId="{37C566C2-526F-4FCE-A09E-9747EC2DF0E9}" type="pres">
      <dgm:prSet presAssocID="{9FD9F718-D335-4AF0-B31D-97734D29FBC1}" presName="theInnerList" presStyleCnt="0"/>
      <dgm:spPr/>
    </dgm:pt>
    <dgm:pt modelId="{281600F6-03F0-4046-91EE-1BE418CAFD86}" type="pres">
      <dgm:prSet presAssocID="{9FD9F718-D335-4AF0-B31D-97734D29FBC1}" presName="aSpace" presStyleCnt="0"/>
      <dgm:spPr/>
    </dgm:pt>
    <dgm:pt modelId="{E7680EDE-C365-48FB-AE57-F45AEDFEEF24}" type="pres">
      <dgm:prSet presAssocID="{D6E3F991-D4E3-4928-8018-DA692F1ACD6D}" presName="compNode" presStyleCnt="0"/>
      <dgm:spPr/>
    </dgm:pt>
    <dgm:pt modelId="{F7D89657-3120-43DB-BE0A-6767B05F2581}" type="pres">
      <dgm:prSet presAssocID="{D6E3F991-D4E3-4928-8018-DA692F1ACD6D}" presName="aNode" presStyleLbl="bgShp" presStyleIdx="1" presStyleCnt="3"/>
      <dgm:spPr/>
      <dgm:t>
        <a:bodyPr/>
        <a:lstStyle/>
        <a:p>
          <a:endParaRPr lang="en-GB"/>
        </a:p>
      </dgm:t>
    </dgm:pt>
    <dgm:pt modelId="{7814C9DE-2CDE-411D-9611-C357C63FCFBE}" type="pres">
      <dgm:prSet presAssocID="{D6E3F991-D4E3-4928-8018-DA692F1ACD6D}" presName="textNode" presStyleLbl="bgShp" presStyleIdx="1" presStyleCnt="3"/>
      <dgm:spPr/>
      <dgm:t>
        <a:bodyPr/>
        <a:lstStyle/>
        <a:p>
          <a:endParaRPr lang="en-GB"/>
        </a:p>
      </dgm:t>
    </dgm:pt>
    <dgm:pt modelId="{61055FA5-2F11-40C5-B994-06A63FD790FA}" type="pres">
      <dgm:prSet presAssocID="{D6E3F991-D4E3-4928-8018-DA692F1ACD6D}" presName="compChildNode" presStyleCnt="0"/>
      <dgm:spPr/>
    </dgm:pt>
    <dgm:pt modelId="{700CE580-9207-46F1-9A18-C0164ABC324D}" type="pres">
      <dgm:prSet presAssocID="{D6E3F991-D4E3-4928-8018-DA692F1ACD6D}" presName="theInnerList" presStyleCnt="0"/>
      <dgm:spPr/>
    </dgm:pt>
    <dgm:pt modelId="{85DFAF3B-8F4E-439E-B515-B042C26F6C96}" type="pres">
      <dgm:prSet presAssocID="{D6E3F991-D4E3-4928-8018-DA692F1ACD6D}" presName="aSpace" presStyleCnt="0"/>
      <dgm:spPr/>
    </dgm:pt>
    <dgm:pt modelId="{297E4BED-B275-4310-9B8B-2AE45D4755C3}" type="pres">
      <dgm:prSet presAssocID="{4AC1F11D-0636-4A63-B69B-60FAB993FA0D}" presName="compNode" presStyleCnt="0"/>
      <dgm:spPr/>
    </dgm:pt>
    <dgm:pt modelId="{E323FC89-2A20-420E-BD06-EEB43A4C30CD}" type="pres">
      <dgm:prSet presAssocID="{4AC1F11D-0636-4A63-B69B-60FAB993FA0D}" presName="aNode" presStyleLbl="bgShp" presStyleIdx="2" presStyleCnt="3"/>
      <dgm:spPr/>
      <dgm:t>
        <a:bodyPr/>
        <a:lstStyle/>
        <a:p>
          <a:endParaRPr lang="en-GB"/>
        </a:p>
      </dgm:t>
    </dgm:pt>
    <dgm:pt modelId="{E154F44B-C611-4FA6-B1A0-FED67EB1BDB2}" type="pres">
      <dgm:prSet presAssocID="{4AC1F11D-0636-4A63-B69B-60FAB993FA0D}" presName="textNode" presStyleLbl="bgShp" presStyleIdx="2" presStyleCnt="3"/>
      <dgm:spPr/>
      <dgm:t>
        <a:bodyPr/>
        <a:lstStyle/>
        <a:p>
          <a:endParaRPr lang="en-GB"/>
        </a:p>
      </dgm:t>
    </dgm:pt>
    <dgm:pt modelId="{68DFB072-DE54-4DB1-9848-E3010F541379}" type="pres">
      <dgm:prSet presAssocID="{4AC1F11D-0636-4A63-B69B-60FAB993FA0D}" presName="compChildNode" presStyleCnt="0"/>
      <dgm:spPr/>
    </dgm:pt>
    <dgm:pt modelId="{6684E07B-39B2-420C-8747-5EE260B849B8}" type="pres">
      <dgm:prSet presAssocID="{4AC1F11D-0636-4A63-B69B-60FAB993FA0D}" presName="theInnerList" presStyleCnt="0"/>
      <dgm:spPr/>
    </dgm:pt>
  </dgm:ptLst>
  <dgm:cxnLst>
    <dgm:cxn modelId="{AACD2362-84C8-4288-894E-6D215275AB38}" type="presOf" srcId="{4AC1F11D-0636-4A63-B69B-60FAB993FA0D}" destId="{E154F44B-C611-4FA6-B1A0-FED67EB1BDB2}" srcOrd="1" destOrd="0" presId="urn:microsoft.com/office/officeart/2005/8/layout/lProcess2"/>
    <dgm:cxn modelId="{ED11136D-A455-47C8-A4BA-F8C2E07E6805}" type="presOf" srcId="{4AC1F11D-0636-4A63-B69B-60FAB993FA0D}" destId="{E323FC89-2A20-420E-BD06-EEB43A4C30CD}" srcOrd="0" destOrd="0" presId="urn:microsoft.com/office/officeart/2005/8/layout/lProcess2"/>
    <dgm:cxn modelId="{9F7987AC-F91A-4175-95AE-E6BF7B418488}" type="presOf" srcId="{9FD9F718-D335-4AF0-B31D-97734D29FBC1}" destId="{4600B367-7B0F-4E71-89B7-3AF4B900CCE3}" srcOrd="1" destOrd="0" presId="urn:microsoft.com/office/officeart/2005/8/layout/lProcess2"/>
    <dgm:cxn modelId="{A5385E65-982E-4B2B-AF5B-676ABB6907D2}" srcId="{269C76AB-CDDA-48D2-BAE7-5A9BBDC4C7E8}" destId="{4AC1F11D-0636-4A63-B69B-60FAB993FA0D}" srcOrd="2" destOrd="0" parTransId="{23EF44D0-2C4E-4229-AF76-D20F1CD1698F}" sibTransId="{0A82FD8F-9127-4FDC-8784-3F2553513878}"/>
    <dgm:cxn modelId="{5F4C2A5A-E585-49B5-8E76-5ABC9BC7A581}" srcId="{269C76AB-CDDA-48D2-BAE7-5A9BBDC4C7E8}" destId="{D6E3F991-D4E3-4928-8018-DA692F1ACD6D}" srcOrd="1" destOrd="0" parTransId="{D8CF2B15-5A05-4BE4-A61D-D0262BEFAEC7}" sibTransId="{BCC284B8-2579-449B-819F-FB5D4AE957B4}"/>
    <dgm:cxn modelId="{8E4D06B1-FA91-4421-A1F2-F63BFBBC0B43}" type="presOf" srcId="{269C76AB-CDDA-48D2-BAE7-5A9BBDC4C7E8}" destId="{914DA51B-138D-450C-AF5B-55862D68C1B6}" srcOrd="0" destOrd="0" presId="urn:microsoft.com/office/officeart/2005/8/layout/lProcess2"/>
    <dgm:cxn modelId="{2F82D990-CE22-4325-AC8A-CE13616D5112}" type="presOf" srcId="{D6E3F991-D4E3-4928-8018-DA692F1ACD6D}" destId="{F7D89657-3120-43DB-BE0A-6767B05F2581}" srcOrd="0" destOrd="0" presId="urn:microsoft.com/office/officeart/2005/8/layout/lProcess2"/>
    <dgm:cxn modelId="{1191A6DC-D707-467E-8C35-5D632691CF85}" srcId="{269C76AB-CDDA-48D2-BAE7-5A9BBDC4C7E8}" destId="{9FD9F718-D335-4AF0-B31D-97734D29FBC1}" srcOrd="0" destOrd="0" parTransId="{2AB28BAA-9514-4354-B551-B28EC73C3A0B}" sibTransId="{7B07C545-7571-404A-B08E-BD638925392F}"/>
    <dgm:cxn modelId="{200158D3-ABC9-4CF6-BEB3-037C2CB3AFEA}" type="presOf" srcId="{D6E3F991-D4E3-4928-8018-DA692F1ACD6D}" destId="{7814C9DE-2CDE-411D-9611-C357C63FCFBE}" srcOrd="1" destOrd="0" presId="urn:microsoft.com/office/officeart/2005/8/layout/lProcess2"/>
    <dgm:cxn modelId="{E64E6910-0E5D-485C-98A0-41E827134E24}" type="presOf" srcId="{9FD9F718-D335-4AF0-B31D-97734D29FBC1}" destId="{0CD348A0-4C73-498B-AD2F-332624292B08}" srcOrd="0" destOrd="0" presId="urn:microsoft.com/office/officeart/2005/8/layout/lProcess2"/>
    <dgm:cxn modelId="{14B7AC13-07C0-412A-BEC6-BC246C144C3B}" type="presParOf" srcId="{914DA51B-138D-450C-AF5B-55862D68C1B6}" destId="{EA4C3AFA-DF60-445A-8423-EFB7D653D2BB}" srcOrd="0" destOrd="0" presId="urn:microsoft.com/office/officeart/2005/8/layout/lProcess2"/>
    <dgm:cxn modelId="{738D37E2-A6AA-4E92-AB2F-13D9CC83B0C6}" type="presParOf" srcId="{EA4C3AFA-DF60-445A-8423-EFB7D653D2BB}" destId="{0CD348A0-4C73-498B-AD2F-332624292B08}" srcOrd="0" destOrd="0" presId="urn:microsoft.com/office/officeart/2005/8/layout/lProcess2"/>
    <dgm:cxn modelId="{62F237A1-7550-4786-B189-CE677BC63ADD}" type="presParOf" srcId="{EA4C3AFA-DF60-445A-8423-EFB7D653D2BB}" destId="{4600B367-7B0F-4E71-89B7-3AF4B900CCE3}" srcOrd="1" destOrd="0" presId="urn:microsoft.com/office/officeart/2005/8/layout/lProcess2"/>
    <dgm:cxn modelId="{D518F24D-D18B-4076-8394-5580487BEEF7}" type="presParOf" srcId="{EA4C3AFA-DF60-445A-8423-EFB7D653D2BB}" destId="{43CD3C4F-172E-422B-A911-B7D743FCA246}" srcOrd="2" destOrd="0" presId="urn:microsoft.com/office/officeart/2005/8/layout/lProcess2"/>
    <dgm:cxn modelId="{CEADA2CC-47CC-4162-B600-4B3D74C72C6C}" type="presParOf" srcId="{43CD3C4F-172E-422B-A911-B7D743FCA246}" destId="{37C566C2-526F-4FCE-A09E-9747EC2DF0E9}" srcOrd="0" destOrd="0" presId="urn:microsoft.com/office/officeart/2005/8/layout/lProcess2"/>
    <dgm:cxn modelId="{24F56AF7-3419-4D24-8107-0798FCC83562}" type="presParOf" srcId="{914DA51B-138D-450C-AF5B-55862D68C1B6}" destId="{281600F6-03F0-4046-91EE-1BE418CAFD86}" srcOrd="1" destOrd="0" presId="urn:microsoft.com/office/officeart/2005/8/layout/lProcess2"/>
    <dgm:cxn modelId="{B2948040-7EBF-45CF-8C67-D1D11C96AAD3}" type="presParOf" srcId="{914DA51B-138D-450C-AF5B-55862D68C1B6}" destId="{E7680EDE-C365-48FB-AE57-F45AEDFEEF24}" srcOrd="2" destOrd="0" presId="urn:microsoft.com/office/officeart/2005/8/layout/lProcess2"/>
    <dgm:cxn modelId="{AF1EF95C-3AAC-4E67-B708-444A4E0354CD}" type="presParOf" srcId="{E7680EDE-C365-48FB-AE57-F45AEDFEEF24}" destId="{F7D89657-3120-43DB-BE0A-6767B05F2581}" srcOrd="0" destOrd="0" presId="urn:microsoft.com/office/officeart/2005/8/layout/lProcess2"/>
    <dgm:cxn modelId="{16B3AB6E-19A4-4B52-ACD5-741A3097D935}" type="presParOf" srcId="{E7680EDE-C365-48FB-AE57-F45AEDFEEF24}" destId="{7814C9DE-2CDE-411D-9611-C357C63FCFBE}" srcOrd="1" destOrd="0" presId="urn:microsoft.com/office/officeart/2005/8/layout/lProcess2"/>
    <dgm:cxn modelId="{D7FAC70E-E882-4C54-99FC-CB68E17E0A8C}" type="presParOf" srcId="{E7680EDE-C365-48FB-AE57-F45AEDFEEF24}" destId="{61055FA5-2F11-40C5-B994-06A63FD790FA}" srcOrd="2" destOrd="0" presId="urn:microsoft.com/office/officeart/2005/8/layout/lProcess2"/>
    <dgm:cxn modelId="{ABE178C9-ED84-47D4-AED2-C27716721757}" type="presParOf" srcId="{61055FA5-2F11-40C5-B994-06A63FD790FA}" destId="{700CE580-9207-46F1-9A18-C0164ABC324D}" srcOrd="0" destOrd="0" presId="urn:microsoft.com/office/officeart/2005/8/layout/lProcess2"/>
    <dgm:cxn modelId="{82E91EF2-4449-4137-8FC3-075406907049}" type="presParOf" srcId="{914DA51B-138D-450C-AF5B-55862D68C1B6}" destId="{85DFAF3B-8F4E-439E-B515-B042C26F6C96}" srcOrd="3" destOrd="0" presId="urn:microsoft.com/office/officeart/2005/8/layout/lProcess2"/>
    <dgm:cxn modelId="{F4F65428-C45F-45A4-A3A2-F3558D2849C5}" type="presParOf" srcId="{914DA51B-138D-450C-AF5B-55862D68C1B6}" destId="{297E4BED-B275-4310-9B8B-2AE45D4755C3}" srcOrd="4" destOrd="0" presId="urn:microsoft.com/office/officeart/2005/8/layout/lProcess2"/>
    <dgm:cxn modelId="{0DDBB410-23B4-4F23-911F-B502F37333E1}" type="presParOf" srcId="{297E4BED-B275-4310-9B8B-2AE45D4755C3}" destId="{E323FC89-2A20-420E-BD06-EEB43A4C30CD}" srcOrd="0" destOrd="0" presId="urn:microsoft.com/office/officeart/2005/8/layout/lProcess2"/>
    <dgm:cxn modelId="{D6B6CF01-48FD-42D6-992C-A443F5053285}" type="presParOf" srcId="{297E4BED-B275-4310-9B8B-2AE45D4755C3}" destId="{E154F44B-C611-4FA6-B1A0-FED67EB1BDB2}" srcOrd="1" destOrd="0" presId="urn:microsoft.com/office/officeart/2005/8/layout/lProcess2"/>
    <dgm:cxn modelId="{0016A97B-96DB-491B-93D1-E8AFE75E02FF}" type="presParOf" srcId="{297E4BED-B275-4310-9B8B-2AE45D4755C3}" destId="{68DFB072-DE54-4DB1-9848-E3010F541379}" srcOrd="2" destOrd="0" presId="urn:microsoft.com/office/officeart/2005/8/layout/lProcess2"/>
    <dgm:cxn modelId="{963CB160-CBA5-428D-911D-CD040F49ADF5}" type="presParOf" srcId="{68DFB072-DE54-4DB1-9848-E3010F541379}" destId="{6684E07B-39B2-420C-8747-5EE260B849B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9C76AB-CDDA-48D2-BAE7-5A9BBDC4C7E8}" type="doc">
      <dgm:prSet loTypeId="urn:microsoft.com/office/officeart/2005/8/layout/lProcess2" loCatId="list" qsTypeId="urn:microsoft.com/office/officeart/2005/8/quickstyle/simple1" qsCatId="simple" csTypeId="urn:microsoft.com/office/officeart/2005/8/colors/accent1_2" csCatId="accent1" phldr="1"/>
      <dgm:spPr/>
    </dgm:pt>
    <dgm:pt modelId="{9FD9F718-D335-4AF0-B31D-97734D29FBC1}">
      <dgm:prSet phldrT="[Text]" custT="1"/>
      <dgm:spPr/>
      <dgm:t>
        <a:bodyPr/>
        <a:lstStyle/>
        <a:p>
          <a:pPr algn="ctr"/>
          <a:endParaRPr lang="en-GB" sz="2400" dirty="0" smtClean="0"/>
        </a:p>
        <a:p>
          <a:pPr algn="ctr"/>
          <a:endParaRPr lang="en-GB" sz="2400" dirty="0" smtClean="0"/>
        </a:p>
        <a:p>
          <a:pPr algn="ctr"/>
          <a:r>
            <a:rPr lang="en-GB" sz="2400" dirty="0" smtClean="0"/>
            <a:t>IP Clear Reach In</a:t>
          </a:r>
        </a:p>
        <a:p>
          <a:pPr algn="just"/>
          <a:r>
            <a:rPr lang="en-GB" altLang="en-US" sz="1800" dirty="0" smtClean="0"/>
            <a:t>-BT MPLS manage end to end service provision and repair.  </a:t>
          </a:r>
        </a:p>
        <a:p>
          <a:pPr algn="just"/>
          <a:r>
            <a:rPr lang="en-GB" sz="1800" dirty="0" smtClean="0"/>
            <a:t>-This product is ordered when majority of sites are ROW .</a:t>
          </a:r>
          <a:endParaRPr lang="en-GB" sz="1800" dirty="0"/>
        </a:p>
      </dgm:t>
    </dgm:pt>
    <dgm:pt modelId="{2AB28BAA-9514-4354-B551-B28EC73C3A0B}" type="parTrans" cxnId="{1191A6DC-D707-467E-8C35-5D632691CF85}">
      <dgm:prSet/>
      <dgm:spPr/>
      <dgm:t>
        <a:bodyPr/>
        <a:lstStyle/>
        <a:p>
          <a:endParaRPr lang="en-GB"/>
        </a:p>
      </dgm:t>
    </dgm:pt>
    <dgm:pt modelId="{7B07C545-7571-404A-B08E-BD638925392F}" type="sibTrans" cxnId="{1191A6DC-D707-467E-8C35-5D632691CF85}">
      <dgm:prSet/>
      <dgm:spPr/>
      <dgm:t>
        <a:bodyPr/>
        <a:lstStyle/>
        <a:p>
          <a:endParaRPr lang="en-GB"/>
        </a:p>
      </dgm:t>
    </dgm:pt>
    <dgm:pt modelId="{D6E3F991-D4E3-4928-8018-DA692F1ACD6D}">
      <dgm:prSet phldrT="[Text]" custT="1"/>
      <dgm:spPr/>
      <dgm:t>
        <a:bodyPr/>
        <a:lstStyle/>
        <a:p>
          <a:pPr algn="ctr"/>
          <a:endParaRPr lang="en-GB" sz="2400" dirty="0" smtClean="0"/>
        </a:p>
        <a:p>
          <a:pPr algn="ctr"/>
          <a:endParaRPr lang="en-GB" sz="2400" dirty="0" smtClean="0"/>
        </a:p>
        <a:p>
          <a:pPr algn="ctr"/>
          <a:endParaRPr lang="en-GB" sz="2400" dirty="0" smtClean="0"/>
        </a:p>
        <a:p>
          <a:pPr algn="ctr"/>
          <a:r>
            <a:rPr lang="en-GB" sz="2400" dirty="0" smtClean="0"/>
            <a:t>IP Clear Reach Out</a:t>
          </a:r>
        </a:p>
        <a:p>
          <a:pPr algn="just"/>
          <a:r>
            <a:rPr lang="en-GB" sz="1800" dirty="0" smtClean="0"/>
            <a:t>--</a:t>
          </a:r>
          <a:r>
            <a:rPr lang="en-GB" altLang="en-US" sz="1800" dirty="0" smtClean="0"/>
            <a:t>IP Connect Managed will manage end to end service provision and repair.</a:t>
          </a:r>
        </a:p>
        <a:p>
          <a:pPr algn="just"/>
          <a:r>
            <a:rPr lang="en-GB" sz="1800" dirty="0" smtClean="0"/>
            <a:t>-This  product is ordered when majority of sites are UK .</a:t>
          </a:r>
          <a:endParaRPr lang="en-GB" sz="1800" dirty="0"/>
        </a:p>
      </dgm:t>
    </dgm:pt>
    <dgm:pt modelId="{D8CF2B15-5A05-4BE4-A61D-D0262BEFAEC7}" type="parTrans" cxnId="{5F4C2A5A-E585-49B5-8E76-5ABC9BC7A581}">
      <dgm:prSet/>
      <dgm:spPr/>
      <dgm:t>
        <a:bodyPr/>
        <a:lstStyle/>
        <a:p>
          <a:endParaRPr lang="en-GB"/>
        </a:p>
      </dgm:t>
    </dgm:pt>
    <dgm:pt modelId="{BCC284B8-2579-449B-819F-FB5D4AE957B4}" type="sibTrans" cxnId="{5F4C2A5A-E585-49B5-8E76-5ABC9BC7A581}">
      <dgm:prSet/>
      <dgm:spPr/>
      <dgm:t>
        <a:bodyPr/>
        <a:lstStyle/>
        <a:p>
          <a:endParaRPr lang="en-GB"/>
        </a:p>
      </dgm:t>
    </dgm:pt>
    <dgm:pt modelId="{914DA51B-138D-450C-AF5B-55862D68C1B6}" type="pres">
      <dgm:prSet presAssocID="{269C76AB-CDDA-48D2-BAE7-5A9BBDC4C7E8}" presName="theList" presStyleCnt="0">
        <dgm:presLayoutVars>
          <dgm:dir/>
          <dgm:animLvl val="lvl"/>
          <dgm:resizeHandles val="exact"/>
        </dgm:presLayoutVars>
      </dgm:prSet>
      <dgm:spPr/>
    </dgm:pt>
    <dgm:pt modelId="{EA4C3AFA-DF60-445A-8423-EFB7D653D2BB}" type="pres">
      <dgm:prSet presAssocID="{9FD9F718-D335-4AF0-B31D-97734D29FBC1}" presName="compNode" presStyleCnt="0"/>
      <dgm:spPr/>
    </dgm:pt>
    <dgm:pt modelId="{0CD348A0-4C73-498B-AD2F-332624292B08}" type="pres">
      <dgm:prSet presAssocID="{9FD9F718-D335-4AF0-B31D-97734D29FBC1}" presName="aNode" presStyleLbl="bgShp" presStyleIdx="0" presStyleCnt="2"/>
      <dgm:spPr/>
      <dgm:t>
        <a:bodyPr/>
        <a:lstStyle/>
        <a:p>
          <a:endParaRPr lang="en-GB"/>
        </a:p>
      </dgm:t>
    </dgm:pt>
    <dgm:pt modelId="{4600B367-7B0F-4E71-89B7-3AF4B900CCE3}" type="pres">
      <dgm:prSet presAssocID="{9FD9F718-D335-4AF0-B31D-97734D29FBC1}" presName="textNode" presStyleLbl="bgShp" presStyleIdx="0" presStyleCnt="2"/>
      <dgm:spPr/>
      <dgm:t>
        <a:bodyPr/>
        <a:lstStyle/>
        <a:p>
          <a:endParaRPr lang="en-GB"/>
        </a:p>
      </dgm:t>
    </dgm:pt>
    <dgm:pt modelId="{43CD3C4F-172E-422B-A911-B7D743FCA246}" type="pres">
      <dgm:prSet presAssocID="{9FD9F718-D335-4AF0-B31D-97734D29FBC1}" presName="compChildNode" presStyleCnt="0"/>
      <dgm:spPr/>
    </dgm:pt>
    <dgm:pt modelId="{37C566C2-526F-4FCE-A09E-9747EC2DF0E9}" type="pres">
      <dgm:prSet presAssocID="{9FD9F718-D335-4AF0-B31D-97734D29FBC1}" presName="theInnerList" presStyleCnt="0"/>
      <dgm:spPr/>
    </dgm:pt>
    <dgm:pt modelId="{281600F6-03F0-4046-91EE-1BE418CAFD86}" type="pres">
      <dgm:prSet presAssocID="{9FD9F718-D335-4AF0-B31D-97734D29FBC1}" presName="aSpace" presStyleCnt="0"/>
      <dgm:spPr/>
    </dgm:pt>
    <dgm:pt modelId="{E7680EDE-C365-48FB-AE57-F45AEDFEEF24}" type="pres">
      <dgm:prSet presAssocID="{D6E3F991-D4E3-4928-8018-DA692F1ACD6D}" presName="compNode" presStyleCnt="0"/>
      <dgm:spPr/>
    </dgm:pt>
    <dgm:pt modelId="{F7D89657-3120-43DB-BE0A-6767B05F2581}" type="pres">
      <dgm:prSet presAssocID="{D6E3F991-D4E3-4928-8018-DA692F1ACD6D}" presName="aNode" presStyleLbl="bgShp" presStyleIdx="1" presStyleCnt="2"/>
      <dgm:spPr/>
      <dgm:t>
        <a:bodyPr/>
        <a:lstStyle/>
        <a:p>
          <a:endParaRPr lang="en-GB"/>
        </a:p>
      </dgm:t>
    </dgm:pt>
    <dgm:pt modelId="{7814C9DE-2CDE-411D-9611-C357C63FCFBE}" type="pres">
      <dgm:prSet presAssocID="{D6E3F991-D4E3-4928-8018-DA692F1ACD6D}" presName="textNode" presStyleLbl="bgShp" presStyleIdx="1" presStyleCnt="2"/>
      <dgm:spPr/>
      <dgm:t>
        <a:bodyPr/>
        <a:lstStyle/>
        <a:p>
          <a:endParaRPr lang="en-GB"/>
        </a:p>
      </dgm:t>
    </dgm:pt>
    <dgm:pt modelId="{61055FA5-2F11-40C5-B994-06A63FD790FA}" type="pres">
      <dgm:prSet presAssocID="{D6E3F991-D4E3-4928-8018-DA692F1ACD6D}" presName="compChildNode" presStyleCnt="0"/>
      <dgm:spPr/>
    </dgm:pt>
    <dgm:pt modelId="{700CE580-9207-46F1-9A18-C0164ABC324D}" type="pres">
      <dgm:prSet presAssocID="{D6E3F991-D4E3-4928-8018-DA692F1ACD6D}" presName="theInnerList" presStyleCnt="0"/>
      <dgm:spPr/>
    </dgm:pt>
  </dgm:ptLst>
  <dgm:cxnLst>
    <dgm:cxn modelId="{9A9D6A5D-ED5A-4CAF-892C-66D36F2FB2F4}" type="presOf" srcId="{D6E3F991-D4E3-4928-8018-DA692F1ACD6D}" destId="{7814C9DE-2CDE-411D-9611-C357C63FCFBE}" srcOrd="1" destOrd="0" presId="urn:microsoft.com/office/officeart/2005/8/layout/lProcess2"/>
    <dgm:cxn modelId="{5BD309AD-7438-4ABF-A9C0-D6827BA88D7C}" type="presOf" srcId="{9FD9F718-D335-4AF0-B31D-97734D29FBC1}" destId="{0CD348A0-4C73-498B-AD2F-332624292B08}" srcOrd="0" destOrd="0" presId="urn:microsoft.com/office/officeart/2005/8/layout/lProcess2"/>
    <dgm:cxn modelId="{65581FC3-BA9E-42EF-A6FB-E8AA6CFA44AF}" type="presOf" srcId="{269C76AB-CDDA-48D2-BAE7-5A9BBDC4C7E8}" destId="{914DA51B-138D-450C-AF5B-55862D68C1B6}" srcOrd="0" destOrd="0" presId="urn:microsoft.com/office/officeart/2005/8/layout/lProcess2"/>
    <dgm:cxn modelId="{5F4C2A5A-E585-49B5-8E76-5ABC9BC7A581}" srcId="{269C76AB-CDDA-48D2-BAE7-5A9BBDC4C7E8}" destId="{D6E3F991-D4E3-4928-8018-DA692F1ACD6D}" srcOrd="1" destOrd="0" parTransId="{D8CF2B15-5A05-4BE4-A61D-D0262BEFAEC7}" sibTransId="{BCC284B8-2579-449B-819F-FB5D4AE957B4}"/>
    <dgm:cxn modelId="{FEBD6681-64ED-49E8-864B-D911A60FC72A}" type="presOf" srcId="{D6E3F991-D4E3-4928-8018-DA692F1ACD6D}" destId="{F7D89657-3120-43DB-BE0A-6767B05F2581}" srcOrd="0" destOrd="0" presId="urn:microsoft.com/office/officeart/2005/8/layout/lProcess2"/>
    <dgm:cxn modelId="{2EF477D8-6C2F-4F66-9338-729F6E0053F3}" type="presOf" srcId="{9FD9F718-D335-4AF0-B31D-97734D29FBC1}" destId="{4600B367-7B0F-4E71-89B7-3AF4B900CCE3}" srcOrd="1" destOrd="0" presId="urn:microsoft.com/office/officeart/2005/8/layout/lProcess2"/>
    <dgm:cxn modelId="{1191A6DC-D707-467E-8C35-5D632691CF85}" srcId="{269C76AB-CDDA-48D2-BAE7-5A9BBDC4C7E8}" destId="{9FD9F718-D335-4AF0-B31D-97734D29FBC1}" srcOrd="0" destOrd="0" parTransId="{2AB28BAA-9514-4354-B551-B28EC73C3A0B}" sibTransId="{7B07C545-7571-404A-B08E-BD638925392F}"/>
    <dgm:cxn modelId="{37423A2A-083A-4C73-B9B6-F9491828BDDE}" type="presParOf" srcId="{914DA51B-138D-450C-AF5B-55862D68C1B6}" destId="{EA4C3AFA-DF60-445A-8423-EFB7D653D2BB}" srcOrd="0" destOrd="0" presId="urn:microsoft.com/office/officeart/2005/8/layout/lProcess2"/>
    <dgm:cxn modelId="{9214DBB5-E89B-43AB-A508-C2CB3159692B}" type="presParOf" srcId="{EA4C3AFA-DF60-445A-8423-EFB7D653D2BB}" destId="{0CD348A0-4C73-498B-AD2F-332624292B08}" srcOrd="0" destOrd="0" presId="urn:microsoft.com/office/officeart/2005/8/layout/lProcess2"/>
    <dgm:cxn modelId="{FF017858-DD9F-42CA-BE73-4941D2472455}" type="presParOf" srcId="{EA4C3AFA-DF60-445A-8423-EFB7D653D2BB}" destId="{4600B367-7B0F-4E71-89B7-3AF4B900CCE3}" srcOrd="1" destOrd="0" presId="urn:microsoft.com/office/officeart/2005/8/layout/lProcess2"/>
    <dgm:cxn modelId="{C6F67A16-84B5-4BB3-89A7-F3BB0E64DFC6}" type="presParOf" srcId="{EA4C3AFA-DF60-445A-8423-EFB7D653D2BB}" destId="{43CD3C4F-172E-422B-A911-B7D743FCA246}" srcOrd="2" destOrd="0" presId="urn:microsoft.com/office/officeart/2005/8/layout/lProcess2"/>
    <dgm:cxn modelId="{D4437768-2430-4A3E-B38A-D8CED3578A0B}" type="presParOf" srcId="{43CD3C4F-172E-422B-A911-B7D743FCA246}" destId="{37C566C2-526F-4FCE-A09E-9747EC2DF0E9}" srcOrd="0" destOrd="0" presId="urn:microsoft.com/office/officeart/2005/8/layout/lProcess2"/>
    <dgm:cxn modelId="{254DE1EA-4770-48F3-9A2D-BD5F6D8A8BB5}" type="presParOf" srcId="{914DA51B-138D-450C-AF5B-55862D68C1B6}" destId="{281600F6-03F0-4046-91EE-1BE418CAFD86}" srcOrd="1" destOrd="0" presId="urn:microsoft.com/office/officeart/2005/8/layout/lProcess2"/>
    <dgm:cxn modelId="{DAC92C50-21B3-490A-ACC5-E012F5EBEB2F}" type="presParOf" srcId="{914DA51B-138D-450C-AF5B-55862D68C1B6}" destId="{E7680EDE-C365-48FB-AE57-F45AEDFEEF24}" srcOrd="2" destOrd="0" presId="urn:microsoft.com/office/officeart/2005/8/layout/lProcess2"/>
    <dgm:cxn modelId="{AFACAF4D-8740-4F42-8674-504C1E916CB8}" type="presParOf" srcId="{E7680EDE-C365-48FB-AE57-F45AEDFEEF24}" destId="{F7D89657-3120-43DB-BE0A-6767B05F2581}" srcOrd="0" destOrd="0" presId="urn:microsoft.com/office/officeart/2005/8/layout/lProcess2"/>
    <dgm:cxn modelId="{A6217A44-86B9-4412-82FE-E828F4C68CFA}" type="presParOf" srcId="{E7680EDE-C365-48FB-AE57-F45AEDFEEF24}" destId="{7814C9DE-2CDE-411D-9611-C357C63FCFBE}" srcOrd="1" destOrd="0" presId="urn:microsoft.com/office/officeart/2005/8/layout/lProcess2"/>
    <dgm:cxn modelId="{78B49F82-8670-445F-9504-E3D92297CD25}" type="presParOf" srcId="{E7680EDE-C365-48FB-AE57-F45AEDFEEF24}" destId="{61055FA5-2F11-40C5-B994-06A63FD790FA}" srcOrd="2" destOrd="0" presId="urn:microsoft.com/office/officeart/2005/8/layout/lProcess2"/>
    <dgm:cxn modelId="{99F6E9E6-57A5-4536-92E0-99088D81A7B6}" type="presParOf" srcId="{61055FA5-2F11-40C5-B994-06A63FD790FA}" destId="{700CE580-9207-46F1-9A18-C0164ABC324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B8988-5B2B-4A41-A1B9-A8145E7398D9}"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GB"/>
        </a:p>
      </dgm:t>
    </dgm:pt>
    <dgm:pt modelId="{B8F5A1C2-3C73-4AA4-B487-53FE515DFA7D}">
      <dgm:prSet phldrT="[Text]" custT="1"/>
      <dgm:spPr/>
      <dgm:t>
        <a:bodyPr/>
        <a:lstStyle/>
        <a:p>
          <a:r>
            <a:rPr lang="en-GB" sz="1200" dirty="0" smtClean="0"/>
            <a:t>Access</a:t>
          </a:r>
          <a:endParaRPr lang="en-GB" sz="1200" dirty="0"/>
        </a:p>
      </dgm:t>
    </dgm:pt>
    <dgm:pt modelId="{66409DE6-12A4-4CCA-A5C1-D998093BD4BF}" type="parTrans" cxnId="{545466F2-FF48-4C96-8F4B-8DD312F1D442}">
      <dgm:prSet/>
      <dgm:spPr/>
      <dgm:t>
        <a:bodyPr/>
        <a:lstStyle/>
        <a:p>
          <a:endParaRPr lang="en-GB" sz="1200"/>
        </a:p>
      </dgm:t>
    </dgm:pt>
    <dgm:pt modelId="{12187E5C-F1D7-49A2-B507-B0AADC6AE9C4}" type="sibTrans" cxnId="{545466F2-FF48-4C96-8F4B-8DD312F1D442}">
      <dgm:prSet/>
      <dgm:spPr/>
      <dgm:t>
        <a:bodyPr/>
        <a:lstStyle/>
        <a:p>
          <a:endParaRPr lang="en-GB" sz="1200"/>
        </a:p>
      </dgm:t>
    </dgm:pt>
    <dgm:pt modelId="{A79CC70E-90AC-4DFF-9FCE-E07AFCDB26BB}">
      <dgm:prSet phldrT="[Text]" custT="1"/>
      <dgm:spPr/>
      <dgm:t>
        <a:bodyPr/>
        <a:lstStyle/>
        <a:p>
          <a:r>
            <a:rPr lang="en-GB" sz="1200" dirty="0" smtClean="0"/>
            <a:t>Order WILL have one access i.e. one site order.</a:t>
          </a:r>
          <a:endParaRPr lang="en-GB" sz="1200" dirty="0"/>
        </a:p>
      </dgm:t>
    </dgm:pt>
    <dgm:pt modelId="{D004F991-4359-4425-A97A-F11D651B138F}" type="parTrans" cxnId="{6EE2D635-A49F-4B00-A9D2-3861030C3DAC}">
      <dgm:prSet/>
      <dgm:spPr/>
      <dgm:t>
        <a:bodyPr/>
        <a:lstStyle/>
        <a:p>
          <a:endParaRPr lang="en-GB" sz="1200"/>
        </a:p>
      </dgm:t>
    </dgm:pt>
    <dgm:pt modelId="{1E3360CB-ED44-4569-81AD-0A52C03841E4}" type="sibTrans" cxnId="{6EE2D635-A49F-4B00-A9D2-3861030C3DAC}">
      <dgm:prSet/>
      <dgm:spPr/>
      <dgm:t>
        <a:bodyPr/>
        <a:lstStyle/>
        <a:p>
          <a:endParaRPr lang="en-GB" sz="1200"/>
        </a:p>
      </dgm:t>
    </dgm:pt>
    <dgm:pt modelId="{35097D1E-2632-483B-938D-4D12721518E8}">
      <dgm:prSet phldrT="[Text]" custT="1"/>
      <dgm:spPr/>
      <dgm:t>
        <a:bodyPr/>
        <a:lstStyle/>
        <a:p>
          <a:r>
            <a:rPr lang="en-GB" sz="1200" dirty="0" smtClean="0"/>
            <a:t>VCG1</a:t>
          </a:r>
          <a:endParaRPr lang="en-GB" sz="1200" dirty="0"/>
        </a:p>
      </dgm:t>
    </dgm:pt>
    <dgm:pt modelId="{F9ED9416-7D9A-401D-A7F3-68F066350545}" type="parTrans" cxnId="{B5A76B69-EEFB-4EE8-93EB-CD8E560603A4}">
      <dgm:prSet/>
      <dgm:spPr/>
      <dgm:t>
        <a:bodyPr/>
        <a:lstStyle/>
        <a:p>
          <a:endParaRPr lang="en-GB" sz="1200"/>
        </a:p>
      </dgm:t>
    </dgm:pt>
    <dgm:pt modelId="{318960C5-1A42-418F-BF43-9DEEABC9E2D7}" type="sibTrans" cxnId="{B5A76B69-EEFB-4EE8-93EB-CD8E560603A4}">
      <dgm:prSet/>
      <dgm:spPr/>
      <dgm:t>
        <a:bodyPr/>
        <a:lstStyle/>
        <a:p>
          <a:endParaRPr lang="en-GB" sz="1200"/>
        </a:p>
      </dgm:t>
    </dgm:pt>
    <dgm:pt modelId="{F716539F-EADD-4D3F-8122-C8C8CA04131E}">
      <dgm:prSet phldrT="[Text]" custT="1"/>
      <dgm:spPr/>
      <dgm:t>
        <a:bodyPr/>
        <a:lstStyle/>
        <a:p>
          <a:r>
            <a:rPr lang="en-GB" sz="1200" dirty="0" smtClean="0"/>
            <a:t>Order WILL  have one VCG</a:t>
          </a:r>
          <a:endParaRPr lang="en-GB" sz="1200" dirty="0"/>
        </a:p>
      </dgm:t>
    </dgm:pt>
    <dgm:pt modelId="{D0E5BFF7-48C4-4700-B729-4B54DACD70E5}" type="parTrans" cxnId="{0627EE42-6523-4430-AB54-B2679AFF12D1}">
      <dgm:prSet/>
      <dgm:spPr/>
      <dgm:t>
        <a:bodyPr/>
        <a:lstStyle/>
        <a:p>
          <a:endParaRPr lang="en-GB" sz="1200"/>
        </a:p>
      </dgm:t>
    </dgm:pt>
    <dgm:pt modelId="{3B1A1B1A-B116-4966-9B8E-3684EE3006C7}" type="sibTrans" cxnId="{0627EE42-6523-4430-AB54-B2679AFF12D1}">
      <dgm:prSet/>
      <dgm:spPr/>
      <dgm:t>
        <a:bodyPr/>
        <a:lstStyle/>
        <a:p>
          <a:endParaRPr lang="en-GB" sz="1200"/>
        </a:p>
      </dgm:t>
    </dgm:pt>
    <dgm:pt modelId="{65A89FEA-BFA6-4FCA-BAC1-3C89FD581E92}">
      <dgm:prSet phldrT="[Text]" custT="1"/>
      <dgm:spPr/>
      <dgm:t>
        <a:bodyPr/>
        <a:lstStyle/>
        <a:p>
          <a:r>
            <a:rPr lang="en-GB" sz="1200" dirty="0" smtClean="0"/>
            <a:t>Connection</a:t>
          </a:r>
          <a:endParaRPr lang="en-GB" sz="1200" dirty="0"/>
        </a:p>
      </dgm:t>
    </dgm:pt>
    <dgm:pt modelId="{4474B072-951B-4A93-9C75-8A483FD559D2}" type="parTrans" cxnId="{4552744C-E34C-4DAE-A6F1-5B4145CCC87C}">
      <dgm:prSet/>
      <dgm:spPr/>
      <dgm:t>
        <a:bodyPr/>
        <a:lstStyle/>
        <a:p>
          <a:endParaRPr lang="en-GB" sz="1200"/>
        </a:p>
      </dgm:t>
    </dgm:pt>
    <dgm:pt modelId="{2994AF89-80EB-4EAC-B4D8-B1DFF3622AA9}" type="sibTrans" cxnId="{4552744C-E34C-4DAE-A6F1-5B4145CCC87C}">
      <dgm:prSet/>
      <dgm:spPr/>
      <dgm:t>
        <a:bodyPr/>
        <a:lstStyle/>
        <a:p>
          <a:endParaRPr lang="en-GB" sz="1200"/>
        </a:p>
      </dgm:t>
    </dgm:pt>
    <dgm:pt modelId="{AD4F48C8-8F4C-4559-88E4-F3662C269F8D}">
      <dgm:prSet phldrT="[Text]" custT="1"/>
      <dgm:spPr/>
      <dgm:t>
        <a:bodyPr/>
        <a:lstStyle/>
        <a:p>
          <a:r>
            <a:rPr lang="en-GB" sz="1200" dirty="0" smtClean="0"/>
            <a:t>Order WILL have one or more connections and all connection will belong to same VCG.</a:t>
          </a:r>
          <a:endParaRPr lang="en-GB" sz="1200" dirty="0"/>
        </a:p>
      </dgm:t>
    </dgm:pt>
    <dgm:pt modelId="{57F4EC54-DD51-46AA-B5DB-69422F43C55C}" type="parTrans" cxnId="{A1D0F093-9EFF-4242-BD16-71C015CB163E}">
      <dgm:prSet/>
      <dgm:spPr/>
      <dgm:t>
        <a:bodyPr/>
        <a:lstStyle/>
        <a:p>
          <a:endParaRPr lang="en-GB" sz="1200"/>
        </a:p>
      </dgm:t>
    </dgm:pt>
    <dgm:pt modelId="{147E1FED-42D4-4397-B4A9-24A14C1D6A11}" type="sibTrans" cxnId="{A1D0F093-9EFF-4242-BD16-71C015CB163E}">
      <dgm:prSet/>
      <dgm:spPr/>
      <dgm:t>
        <a:bodyPr/>
        <a:lstStyle/>
        <a:p>
          <a:endParaRPr lang="en-GB" sz="1200"/>
        </a:p>
      </dgm:t>
    </dgm:pt>
    <dgm:pt modelId="{3AA78A12-DC22-48F9-8C59-805551F5C81A}" type="pres">
      <dgm:prSet presAssocID="{9F0B8988-5B2B-4A41-A1B9-A8145E7398D9}" presName="Name0" presStyleCnt="0">
        <dgm:presLayoutVars>
          <dgm:dir/>
          <dgm:animLvl val="lvl"/>
          <dgm:resizeHandles/>
        </dgm:presLayoutVars>
      </dgm:prSet>
      <dgm:spPr/>
      <dgm:t>
        <a:bodyPr/>
        <a:lstStyle/>
        <a:p>
          <a:endParaRPr lang="en-GB"/>
        </a:p>
      </dgm:t>
    </dgm:pt>
    <dgm:pt modelId="{4541A547-D433-4CFE-99EF-EB69BE60BF6D}" type="pres">
      <dgm:prSet presAssocID="{B8F5A1C2-3C73-4AA4-B487-53FE515DFA7D}" presName="linNode" presStyleCnt="0"/>
      <dgm:spPr/>
    </dgm:pt>
    <dgm:pt modelId="{86BD6266-A3F7-4C0A-B98E-96DBC2766AC9}" type="pres">
      <dgm:prSet presAssocID="{B8F5A1C2-3C73-4AA4-B487-53FE515DFA7D}" presName="parentShp" presStyleLbl="node1" presStyleIdx="0" presStyleCnt="3" custScaleX="47247">
        <dgm:presLayoutVars>
          <dgm:bulletEnabled val="1"/>
        </dgm:presLayoutVars>
      </dgm:prSet>
      <dgm:spPr/>
      <dgm:t>
        <a:bodyPr/>
        <a:lstStyle/>
        <a:p>
          <a:endParaRPr lang="en-GB"/>
        </a:p>
      </dgm:t>
    </dgm:pt>
    <dgm:pt modelId="{E064D276-CB73-42CF-BA3F-87058D35D912}" type="pres">
      <dgm:prSet presAssocID="{B8F5A1C2-3C73-4AA4-B487-53FE515DFA7D}" presName="childShp" presStyleLbl="bgAccFollowNode1" presStyleIdx="0" presStyleCnt="3">
        <dgm:presLayoutVars>
          <dgm:bulletEnabled val="1"/>
        </dgm:presLayoutVars>
      </dgm:prSet>
      <dgm:spPr/>
      <dgm:t>
        <a:bodyPr/>
        <a:lstStyle/>
        <a:p>
          <a:endParaRPr lang="en-GB"/>
        </a:p>
      </dgm:t>
    </dgm:pt>
    <dgm:pt modelId="{3B932083-4FE7-4FFD-9BD6-C7849B202302}" type="pres">
      <dgm:prSet presAssocID="{12187E5C-F1D7-49A2-B507-B0AADC6AE9C4}" presName="spacing" presStyleCnt="0"/>
      <dgm:spPr/>
    </dgm:pt>
    <dgm:pt modelId="{98914295-2560-4AFB-9C1D-5C412BCB79E1}" type="pres">
      <dgm:prSet presAssocID="{35097D1E-2632-483B-938D-4D12721518E8}" presName="linNode" presStyleCnt="0"/>
      <dgm:spPr/>
    </dgm:pt>
    <dgm:pt modelId="{20E8D928-65F8-4082-938F-4E05D29759D6}" type="pres">
      <dgm:prSet presAssocID="{35097D1E-2632-483B-938D-4D12721518E8}" presName="parentShp" presStyleLbl="node1" presStyleIdx="1" presStyleCnt="3" custScaleX="46363">
        <dgm:presLayoutVars>
          <dgm:bulletEnabled val="1"/>
        </dgm:presLayoutVars>
      </dgm:prSet>
      <dgm:spPr/>
      <dgm:t>
        <a:bodyPr/>
        <a:lstStyle/>
        <a:p>
          <a:endParaRPr lang="en-GB"/>
        </a:p>
      </dgm:t>
    </dgm:pt>
    <dgm:pt modelId="{7D222A26-CC84-4FF0-BD15-C6381CAED33F}" type="pres">
      <dgm:prSet presAssocID="{35097D1E-2632-483B-938D-4D12721518E8}" presName="childShp" presStyleLbl="bgAccFollowNode1" presStyleIdx="1" presStyleCnt="3">
        <dgm:presLayoutVars>
          <dgm:bulletEnabled val="1"/>
        </dgm:presLayoutVars>
      </dgm:prSet>
      <dgm:spPr/>
      <dgm:t>
        <a:bodyPr/>
        <a:lstStyle/>
        <a:p>
          <a:endParaRPr lang="en-GB"/>
        </a:p>
      </dgm:t>
    </dgm:pt>
    <dgm:pt modelId="{680F45AA-00CA-44F5-8CA7-582ED2E06513}" type="pres">
      <dgm:prSet presAssocID="{318960C5-1A42-418F-BF43-9DEEABC9E2D7}" presName="spacing" presStyleCnt="0"/>
      <dgm:spPr/>
    </dgm:pt>
    <dgm:pt modelId="{3AE3C2DB-7E09-4059-A560-346830C3A8B2}" type="pres">
      <dgm:prSet presAssocID="{65A89FEA-BFA6-4FCA-BAC1-3C89FD581E92}" presName="linNode" presStyleCnt="0"/>
      <dgm:spPr/>
    </dgm:pt>
    <dgm:pt modelId="{B9A56D0F-ED21-4D02-BA96-05D5802800D2}" type="pres">
      <dgm:prSet presAssocID="{65A89FEA-BFA6-4FCA-BAC1-3C89FD581E92}" presName="parentShp" presStyleLbl="node1" presStyleIdx="2" presStyleCnt="3" custScaleX="47247">
        <dgm:presLayoutVars>
          <dgm:bulletEnabled val="1"/>
        </dgm:presLayoutVars>
      </dgm:prSet>
      <dgm:spPr/>
      <dgm:t>
        <a:bodyPr/>
        <a:lstStyle/>
        <a:p>
          <a:endParaRPr lang="en-GB"/>
        </a:p>
      </dgm:t>
    </dgm:pt>
    <dgm:pt modelId="{A5F3FB1B-4833-4B8E-8F9C-85434A5BAF37}" type="pres">
      <dgm:prSet presAssocID="{65A89FEA-BFA6-4FCA-BAC1-3C89FD581E92}" presName="childShp" presStyleLbl="bgAccFollowNode1" presStyleIdx="2" presStyleCnt="3">
        <dgm:presLayoutVars>
          <dgm:bulletEnabled val="1"/>
        </dgm:presLayoutVars>
      </dgm:prSet>
      <dgm:spPr/>
      <dgm:t>
        <a:bodyPr/>
        <a:lstStyle/>
        <a:p>
          <a:endParaRPr lang="en-GB"/>
        </a:p>
      </dgm:t>
    </dgm:pt>
  </dgm:ptLst>
  <dgm:cxnLst>
    <dgm:cxn modelId="{545466F2-FF48-4C96-8F4B-8DD312F1D442}" srcId="{9F0B8988-5B2B-4A41-A1B9-A8145E7398D9}" destId="{B8F5A1C2-3C73-4AA4-B487-53FE515DFA7D}" srcOrd="0" destOrd="0" parTransId="{66409DE6-12A4-4CCA-A5C1-D998093BD4BF}" sibTransId="{12187E5C-F1D7-49A2-B507-B0AADC6AE9C4}"/>
    <dgm:cxn modelId="{338C518F-4D30-411A-86C8-79AF966D7ADA}" type="presOf" srcId="{B8F5A1C2-3C73-4AA4-B487-53FE515DFA7D}" destId="{86BD6266-A3F7-4C0A-B98E-96DBC2766AC9}" srcOrd="0" destOrd="0" presId="urn:microsoft.com/office/officeart/2005/8/layout/vList6"/>
    <dgm:cxn modelId="{A4085321-23E1-46FF-9FB2-005D0D47886F}" type="presOf" srcId="{A79CC70E-90AC-4DFF-9FCE-E07AFCDB26BB}" destId="{E064D276-CB73-42CF-BA3F-87058D35D912}" srcOrd="0" destOrd="0" presId="urn:microsoft.com/office/officeart/2005/8/layout/vList6"/>
    <dgm:cxn modelId="{4552744C-E34C-4DAE-A6F1-5B4145CCC87C}" srcId="{9F0B8988-5B2B-4A41-A1B9-A8145E7398D9}" destId="{65A89FEA-BFA6-4FCA-BAC1-3C89FD581E92}" srcOrd="2" destOrd="0" parTransId="{4474B072-951B-4A93-9C75-8A483FD559D2}" sibTransId="{2994AF89-80EB-4EAC-B4D8-B1DFF3622AA9}"/>
    <dgm:cxn modelId="{3AAC98AF-853D-4DDA-A285-0A6B5023CEA4}" type="presOf" srcId="{65A89FEA-BFA6-4FCA-BAC1-3C89FD581E92}" destId="{B9A56D0F-ED21-4D02-BA96-05D5802800D2}" srcOrd="0" destOrd="0" presId="urn:microsoft.com/office/officeart/2005/8/layout/vList6"/>
    <dgm:cxn modelId="{34CC8508-AB57-4B47-96A3-0DA5D882E345}" type="presOf" srcId="{AD4F48C8-8F4C-4559-88E4-F3662C269F8D}" destId="{A5F3FB1B-4833-4B8E-8F9C-85434A5BAF37}" srcOrd="0" destOrd="0" presId="urn:microsoft.com/office/officeart/2005/8/layout/vList6"/>
    <dgm:cxn modelId="{A1786C87-F457-4D32-9799-5039E0BF3D0A}" type="presOf" srcId="{F716539F-EADD-4D3F-8122-C8C8CA04131E}" destId="{7D222A26-CC84-4FF0-BD15-C6381CAED33F}" srcOrd="0" destOrd="0" presId="urn:microsoft.com/office/officeart/2005/8/layout/vList6"/>
    <dgm:cxn modelId="{B5A76B69-EEFB-4EE8-93EB-CD8E560603A4}" srcId="{9F0B8988-5B2B-4A41-A1B9-A8145E7398D9}" destId="{35097D1E-2632-483B-938D-4D12721518E8}" srcOrd="1" destOrd="0" parTransId="{F9ED9416-7D9A-401D-A7F3-68F066350545}" sibTransId="{318960C5-1A42-418F-BF43-9DEEABC9E2D7}"/>
    <dgm:cxn modelId="{89415856-0B2C-46AA-B846-061A870920DC}" type="presOf" srcId="{35097D1E-2632-483B-938D-4D12721518E8}" destId="{20E8D928-65F8-4082-938F-4E05D29759D6}" srcOrd="0" destOrd="0" presId="urn:microsoft.com/office/officeart/2005/8/layout/vList6"/>
    <dgm:cxn modelId="{A1D0F093-9EFF-4242-BD16-71C015CB163E}" srcId="{65A89FEA-BFA6-4FCA-BAC1-3C89FD581E92}" destId="{AD4F48C8-8F4C-4559-88E4-F3662C269F8D}" srcOrd="0" destOrd="0" parTransId="{57F4EC54-DD51-46AA-B5DB-69422F43C55C}" sibTransId="{147E1FED-42D4-4397-B4A9-24A14C1D6A11}"/>
    <dgm:cxn modelId="{C8BF3571-3A2A-426F-93D7-F896601AE766}" type="presOf" srcId="{9F0B8988-5B2B-4A41-A1B9-A8145E7398D9}" destId="{3AA78A12-DC22-48F9-8C59-805551F5C81A}" srcOrd="0" destOrd="0" presId="urn:microsoft.com/office/officeart/2005/8/layout/vList6"/>
    <dgm:cxn modelId="{6EE2D635-A49F-4B00-A9D2-3861030C3DAC}" srcId="{B8F5A1C2-3C73-4AA4-B487-53FE515DFA7D}" destId="{A79CC70E-90AC-4DFF-9FCE-E07AFCDB26BB}" srcOrd="0" destOrd="0" parTransId="{D004F991-4359-4425-A97A-F11D651B138F}" sibTransId="{1E3360CB-ED44-4569-81AD-0A52C03841E4}"/>
    <dgm:cxn modelId="{0627EE42-6523-4430-AB54-B2679AFF12D1}" srcId="{35097D1E-2632-483B-938D-4D12721518E8}" destId="{F716539F-EADD-4D3F-8122-C8C8CA04131E}" srcOrd="0" destOrd="0" parTransId="{D0E5BFF7-48C4-4700-B729-4B54DACD70E5}" sibTransId="{3B1A1B1A-B116-4966-9B8E-3684EE3006C7}"/>
    <dgm:cxn modelId="{EE1218E2-B482-420B-94E4-077D21FF2034}" type="presParOf" srcId="{3AA78A12-DC22-48F9-8C59-805551F5C81A}" destId="{4541A547-D433-4CFE-99EF-EB69BE60BF6D}" srcOrd="0" destOrd="0" presId="urn:microsoft.com/office/officeart/2005/8/layout/vList6"/>
    <dgm:cxn modelId="{98C9A673-83AB-443E-AF71-9F90D8BC5591}" type="presParOf" srcId="{4541A547-D433-4CFE-99EF-EB69BE60BF6D}" destId="{86BD6266-A3F7-4C0A-B98E-96DBC2766AC9}" srcOrd="0" destOrd="0" presId="urn:microsoft.com/office/officeart/2005/8/layout/vList6"/>
    <dgm:cxn modelId="{BB42F9F9-D885-46EF-804E-902B47845A90}" type="presParOf" srcId="{4541A547-D433-4CFE-99EF-EB69BE60BF6D}" destId="{E064D276-CB73-42CF-BA3F-87058D35D912}" srcOrd="1" destOrd="0" presId="urn:microsoft.com/office/officeart/2005/8/layout/vList6"/>
    <dgm:cxn modelId="{3933C7E9-4476-456F-9A68-E4B14525DB9C}" type="presParOf" srcId="{3AA78A12-DC22-48F9-8C59-805551F5C81A}" destId="{3B932083-4FE7-4FFD-9BD6-C7849B202302}" srcOrd="1" destOrd="0" presId="urn:microsoft.com/office/officeart/2005/8/layout/vList6"/>
    <dgm:cxn modelId="{48B4C6D2-8701-4BB5-B11D-D7655EB77A35}" type="presParOf" srcId="{3AA78A12-DC22-48F9-8C59-805551F5C81A}" destId="{98914295-2560-4AFB-9C1D-5C412BCB79E1}" srcOrd="2" destOrd="0" presId="urn:microsoft.com/office/officeart/2005/8/layout/vList6"/>
    <dgm:cxn modelId="{457F26AE-4790-4EA2-BF0C-4EFF42922D64}" type="presParOf" srcId="{98914295-2560-4AFB-9C1D-5C412BCB79E1}" destId="{20E8D928-65F8-4082-938F-4E05D29759D6}" srcOrd="0" destOrd="0" presId="urn:microsoft.com/office/officeart/2005/8/layout/vList6"/>
    <dgm:cxn modelId="{93017E13-6B95-4D6B-A0C7-4B0036A733EC}" type="presParOf" srcId="{98914295-2560-4AFB-9C1D-5C412BCB79E1}" destId="{7D222A26-CC84-4FF0-BD15-C6381CAED33F}" srcOrd="1" destOrd="0" presId="urn:microsoft.com/office/officeart/2005/8/layout/vList6"/>
    <dgm:cxn modelId="{A3EEE066-D854-4168-B478-C546917207FF}" type="presParOf" srcId="{3AA78A12-DC22-48F9-8C59-805551F5C81A}" destId="{680F45AA-00CA-44F5-8CA7-582ED2E06513}" srcOrd="3" destOrd="0" presId="urn:microsoft.com/office/officeart/2005/8/layout/vList6"/>
    <dgm:cxn modelId="{2DDFDBA2-4983-4160-BDE4-8E817750234C}" type="presParOf" srcId="{3AA78A12-DC22-48F9-8C59-805551F5C81A}" destId="{3AE3C2DB-7E09-4059-A560-346830C3A8B2}" srcOrd="4" destOrd="0" presId="urn:microsoft.com/office/officeart/2005/8/layout/vList6"/>
    <dgm:cxn modelId="{1024E8A9-CEEB-47BF-9B72-7A509423EFDA}" type="presParOf" srcId="{3AE3C2DB-7E09-4059-A560-346830C3A8B2}" destId="{B9A56D0F-ED21-4D02-BA96-05D5802800D2}" srcOrd="0" destOrd="0" presId="urn:microsoft.com/office/officeart/2005/8/layout/vList6"/>
    <dgm:cxn modelId="{45E42BD0-ED59-45FB-B0A0-6D55C5D47557}" type="presParOf" srcId="{3AE3C2DB-7E09-4059-A560-346830C3A8B2}" destId="{A5F3FB1B-4833-4B8E-8F9C-85434A5BAF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0B8988-5B2B-4A41-A1B9-A8145E7398D9}"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GB"/>
        </a:p>
      </dgm:t>
    </dgm:pt>
    <dgm:pt modelId="{B8F5A1C2-3C73-4AA4-B487-53FE515DFA7D}">
      <dgm:prSet phldrT="[Text]" custT="1"/>
      <dgm:spPr/>
      <dgm:t>
        <a:bodyPr/>
        <a:lstStyle/>
        <a:p>
          <a:r>
            <a:rPr lang="en-GB" sz="1200" dirty="0" smtClean="0"/>
            <a:t>Access</a:t>
          </a:r>
          <a:endParaRPr lang="en-GB" sz="1200" dirty="0"/>
        </a:p>
      </dgm:t>
    </dgm:pt>
    <dgm:pt modelId="{66409DE6-12A4-4CCA-A5C1-D998093BD4BF}" type="parTrans" cxnId="{545466F2-FF48-4C96-8F4B-8DD312F1D442}">
      <dgm:prSet/>
      <dgm:spPr/>
      <dgm:t>
        <a:bodyPr/>
        <a:lstStyle/>
        <a:p>
          <a:endParaRPr lang="en-GB" sz="1200"/>
        </a:p>
      </dgm:t>
    </dgm:pt>
    <dgm:pt modelId="{12187E5C-F1D7-49A2-B507-B0AADC6AE9C4}" type="sibTrans" cxnId="{545466F2-FF48-4C96-8F4B-8DD312F1D442}">
      <dgm:prSet/>
      <dgm:spPr/>
      <dgm:t>
        <a:bodyPr/>
        <a:lstStyle/>
        <a:p>
          <a:endParaRPr lang="en-GB" sz="1200"/>
        </a:p>
      </dgm:t>
    </dgm:pt>
    <dgm:pt modelId="{A79CC70E-90AC-4DFF-9FCE-E07AFCDB26BB}">
      <dgm:prSet phldrT="[Text]" custT="1"/>
      <dgm:spPr/>
      <dgm:t>
        <a:bodyPr/>
        <a:lstStyle/>
        <a:p>
          <a:r>
            <a:rPr lang="en-GB" sz="1200" dirty="0" smtClean="0"/>
            <a:t>Order can have one access i.e. one site order.</a:t>
          </a:r>
          <a:endParaRPr lang="en-GB" sz="1200" dirty="0"/>
        </a:p>
      </dgm:t>
    </dgm:pt>
    <dgm:pt modelId="{D004F991-4359-4425-A97A-F11D651B138F}" type="parTrans" cxnId="{6EE2D635-A49F-4B00-A9D2-3861030C3DAC}">
      <dgm:prSet/>
      <dgm:spPr/>
      <dgm:t>
        <a:bodyPr/>
        <a:lstStyle/>
        <a:p>
          <a:endParaRPr lang="en-GB" sz="1200"/>
        </a:p>
      </dgm:t>
    </dgm:pt>
    <dgm:pt modelId="{1E3360CB-ED44-4569-81AD-0A52C03841E4}" type="sibTrans" cxnId="{6EE2D635-A49F-4B00-A9D2-3861030C3DAC}">
      <dgm:prSet/>
      <dgm:spPr/>
      <dgm:t>
        <a:bodyPr/>
        <a:lstStyle/>
        <a:p>
          <a:endParaRPr lang="en-GB" sz="1200"/>
        </a:p>
      </dgm:t>
    </dgm:pt>
    <dgm:pt modelId="{35097D1E-2632-483B-938D-4D12721518E8}">
      <dgm:prSet phldrT="[Text]" custT="1"/>
      <dgm:spPr/>
      <dgm:t>
        <a:bodyPr/>
        <a:lstStyle/>
        <a:p>
          <a:r>
            <a:rPr lang="en-GB" sz="1200" dirty="0" smtClean="0"/>
            <a:t>VCG1</a:t>
          </a:r>
          <a:endParaRPr lang="en-GB" sz="1200" dirty="0"/>
        </a:p>
      </dgm:t>
    </dgm:pt>
    <dgm:pt modelId="{F9ED9416-7D9A-401D-A7F3-68F066350545}" type="parTrans" cxnId="{B5A76B69-EEFB-4EE8-93EB-CD8E560603A4}">
      <dgm:prSet/>
      <dgm:spPr/>
      <dgm:t>
        <a:bodyPr/>
        <a:lstStyle/>
        <a:p>
          <a:endParaRPr lang="en-GB" sz="1200"/>
        </a:p>
      </dgm:t>
    </dgm:pt>
    <dgm:pt modelId="{318960C5-1A42-418F-BF43-9DEEABC9E2D7}" type="sibTrans" cxnId="{B5A76B69-EEFB-4EE8-93EB-CD8E560603A4}">
      <dgm:prSet/>
      <dgm:spPr/>
      <dgm:t>
        <a:bodyPr/>
        <a:lstStyle/>
        <a:p>
          <a:endParaRPr lang="en-GB" sz="1200"/>
        </a:p>
      </dgm:t>
    </dgm:pt>
    <dgm:pt modelId="{F716539F-EADD-4D3F-8122-C8C8CA04131E}">
      <dgm:prSet phldrT="[Text]" custT="1"/>
      <dgm:spPr/>
      <dgm:t>
        <a:bodyPr/>
        <a:lstStyle/>
        <a:p>
          <a:r>
            <a:rPr lang="en-GB" sz="1200" dirty="0" smtClean="0"/>
            <a:t>Order can have multiple VCG and there is one to one mapping between VCG and connection.</a:t>
          </a:r>
          <a:endParaRPr lang="en-GB" sz="1200" dirty="0"/>
        </a:p>
      </dgm:t>
    </dgm:pt>
    <dgm:pt modelId="{D0E5BFF7-48C4-4700-B729-4B54DACD70E5}" type="parTrans" cxnId="{0627EE42-6523-4430-AB54-B2679AFF12D1}">
      <dgm:prSet/>
      <dgm:spPr/>
      <dgm:t>
        <a:bodyPr/>
        <a:lstStyle/>
        <a:p>
          <a:endParaRPr lang="en-GB" sz="1200"/>
        </a:p>
      </dgm:t>
    </dgm:pt>
    <dgm:pt modelId="{3B1A1B1A-B116-4966-9B8E-3684EE3006C7}" type="sibTrans" cxnId="{0627EE42-6523-4430-AB54-B2679AFF12D1}">
      <dgm:prSet/>
      <dgm:spPr/>
      <dgm:t>
        <a:bodyPr/>
        <a:lstStyle/>
        <a:p>
          <a:endParaRPr lang="en-GB" sz="1200"/>
        </a:p>
      </dgm:t>
    </dgm:pt>
    <dgm:pt modelId="{65A89FEA-BFA6-4FCA-BAC1-3C89FD581E92}">
      <dgm:prSet phldrT="[Text]" custT="1"/>
      <dgm:spPr/>
      <dgm:t>
        <a:bodyPr/>
        <a:lstStyle/>
        <a:p>
          <a:r>
            <a:rPr lang="en-GB" sz="1200" dirty="0" smtClean="0"/>
            <a:t>Connection</a:t>
          </a:r>
          <a:endParaRPr lang="en-GB" sz="1200" dirty="0"/>
        </a:p>
      </dgm:t>
    </dgm:pt>
    <dgm:pt modelId="{4474B072-951B-4A93-9C75-8A483FD559D2}" type="parTrans" cxnId="{4552744C-E34C-4DAE-A6F1-5B4145CCC87C}">
      <dgm:prSet/>
      <dgm:spPr/>
      <dgm:t>
        <a:bodyPr/>
        <a:lstStyle/>
        <a:p>
          <a:endParaRPr lang="en-GB" sz="1200"/>
        </a:p>
      </dgm:t>
    </dgm:pt>
    <dgm:pt modelId="{2994AF89-80EB-4EAC-B4D8-B1DFF3622AA9}" type="sibTrans" cxnId="{4552744C-E34C-4DAE-A6F1-5B4145CCC87C}">
      <dgm:prSet/>
      <dgm:spPr/>
      <dgm:t>
        <a:bodyPr/>
        <a:lstStyle/>
        <a:p>
          <a:endParaRPr lang="en-GB" sz="1200"/>
        </a:p>
      </dgm:t>
    </dgm:pt>
    <dgm:pt modelId="{AD4F48C8-8F4C-4559-88E4-F3662C269F8D}">
      <dgm:prSet phldrT="[Text]" custT="1"/>
      <dgm:spPr/>
      <dgm:t>
        <a:bodyPr/>
        <a:lstStyle/>
        <a:p>
          <a:r>
            <a:rPr lang="en-GB" sz="1200" dirty="0" smtClean="0"/>
            <a:t>Order can have one or more connections and there is one to one mapping between VCG and connection.</a:t>
          </a:r>
          <a:endParaRPr lang="en-GB" sz="1200" dirty="0"/>
        </a:p>
      </dgm:t>
    </dgm:pt>
    <dgm:pt modelId="{57F4EC54-DD51-46AA-B5DB-69422F43C55C}" type="parTrans" cxnId="{A1D0F093-9EFF-4242-BD16-71C015CB163E}">
      <dgm:prSet/>
      <dgm:spPr/>
      <dgm:t>
        <a:bodyPr/>
        <a:lstStyle/>
        <a:p>
          <a:endParaRPr lang="en-GB" sz="1200"/>
        </a:p>
      </dgm:t>
    </dgm:pt>
    <dgm:pt modelId="{147E1FED-42D4-4397-B4A9-24A14C1D6A11}" type="sibTrans" cxnId="{A1D0F093-9EFF-4242-BD16-71C015CB163E}">
      <dgm:prSet/>
      <dgm:spPr/>
      <dgm:t>
        <a:bodyPr/>
        <a:lstStyle/>
        <a:p>
          <a:endParaRPr lang="en-GB" sz="1200"/>
        </a:p>
      </dgm:t>
    </dgm:pt>
    <dgm:pt modelId="{3AA78A12-DC22-48F9-8C59-805551F5C81A}" type="pres">
      <dgm:prSet presAssocID="{9F0B8988-5B2B-4A41-A1B9-A8145E7398D9}" presName="Name0" presStyleCnt="0">
        <dgm:presLayoutVars>
          <dgm:dir/>
          <dgm:animLvl val="lvl"/>
          <dgm:resizeHandles/>
        </dgm:presLayoutVars>
      </dgm:prSet>
      <dgm:spPr/>
      <dgm:t>
        <a:bodyPr/>
        <a:lstStyle/>
        <a:p>
          <a:endParaRPr lang="en-GB"/>
        </a:p>
      </dgm:t>
    </dgm:pt>
    <dgm:pt modelId="{4541A547-D433-4CFE-99EF-EB69BE60BF6D}" type="pres">
      <dgm:prSet presAssocID="{B8F5A1C2-3C73-4AA4-B487-53FE515DFA7D}" presName="linNode" presStyleCnt="0"/>
      <dgm:spPr/>
    </dgm:pt>
    <dgm:pt modelId="{86BD6266-A3F7-4C0A-B98E-96DBC2766AC9}" type="pres">
      <dgm:prSet presAssocID="{B8F5A1C2-3C73-4AA4-B487-53FE515DFA7D}" presName="parentShp" presStyleLbl="node1" presStyleIdx="0" presStyleCnt="3" custScaleX="47247">
        <dgm:presLayoutVars>
          <dgm:bulletEnabled val="1"/>
        </dgm:presLayoutVars>
      </dgm:prSet>
      <dgm:spPr/>
      <dgm:t>
        <a:bodyPr/>
        <a:lstStyle/>
        <a:p>
          <a:endParaRPr lang="en-GB"/>
        </a:p>
      </dgm:t>
    </dgm:pt>
    <dgm:pt modelId="{E064D276-CB73-42CF-BA3F-87058D35D912}" type="pres">
      <dgm:prSet presAssocID="{B8F5A1C2-3C73-4AA4-B487-53FE515DFA7D}" presName="childShp" presStyleLbl="bgAccFollowNode1" presStyleIdx="0" presStyleCnt="3">
        <dgm:presLayoutVars>
          <dgm:bulletEnabled val="1"/>
        </dgm:presLayoutVars>
      </dgm:prSet>
      <dgm:spPr/>
      <dgm:t>
        <a:bodyPr/>
        <a:lstStyle/>
        <a:p>
          <a:endParaRPr lang="en-GB"/>
        </a:p>
      </dgm:t>
    </dgm:pt>
    <dgm:pt modelId="{3B932083-4FE7-4FFD-9BD6-C7849B202302}" type="pres">
      <dgm:prSet presAssocID="{12187E5C-F1D7-49A2-B507-B0AADC6AE9C4}" presName="spacing" presStyleCnt="0"/>
      <dgm:spPr/>
    </dgm:pt>
    <dgm:pt modelId="{98914295-2560-4AFB-9C1D-5C412BCB79E1}" type="pres">
      <dgm:prSet presAssocID="{35097D1E-2632-483B-938D-4D12721518E8}" presName="linNode" presStyleCnt="0"/>
      <dgm:spPr/>
    </dgm:pt>
    <dgm:pt modelId="{20E8D928-65F8-4082-938F-4E05D29759D6}" type="pres">
      <dgm:prSet presAssocID="{35097D1E-2632-483B-938D-4D12721518E8}" presName="parentShp" presStyleLbl="node1" presStyleIdx="1" presStyleCnt="3" custScaleX="46363">
        <dgm:presLayoutVars>
          <dgm:bulletEnabled val="1"/>
        </dgm:presLayoutVars>
      </dgm:prSet>
      <dgm:spPr/>
      <dgm:t>
        <a:bodyPr/>
        <a:lstStyle/>
        <a:p>
          <a:endParaRPr lang="en-GB"/>
        </a:p>
      </dgm:t>
    </dgm:pt>
    <dgm:pt modelId="{7D222A26-CC84-4FF0-BD15-C6381CAED33F}" type="pres">
      <dgm:prSet presAssocID="{35097D1E-2632-483B-938D-4D12721518E8}" presName="childShp" presStyleLbl="bgAccFollowNode1" presStyleIdx="1" presStyleCnt="3">
        <dgm:presLayoutVars>
          <dgm:bulletEnabled val="1"/>
        </dgm:presLayoutVars>
      </dgm:prSet>
      <dgm:spPr/>
      <dgm:t>
        <a:bodyPr/>
        <a:lstStyle/>
        <a:p>
          <a:endParaRPr lang="en-GB"/>
        </a:p>
      </dgm:t>
    </dgm:pt>
    <dgm:pt modelId="{680F45AA-00CA-44F5-8CA7-582ED2E06513}" type="pres">
      <dgm:prSet presAssocID="{318960C5-1A42-418F-BF43-9DEEABC9E2D7}" presName="spacing" presStyleCnt="0"/>
      <dgm:spPr/>
    </dgm:pt>
    <dgm:pt modelId="{3AE3C2DB-7E09-4059-A560-346830C3A8B2}" type="pres">
      <dgm:prSet presAssocID="{65A89FEA-BFA6-4FCA-BAC1-3C89FD581E92}" presName="linNode" presStyleCnt="0"/>
      <dgm:spPr/>
    </dgm:pt>
    <dgm:pt modelId="{B9A56D0F-ED21-4D02-BA96-05D5802800D2}" type="pres">
      <dgm:prSet presAssocID="{65A89FEA-BFA6-4FCA-BAC1-3C89FD581E92}" presName="parentShp" presStyleLbl="node1" presStyleIdx="2" presStyleCnt="3" custScaleX="47247">
        <dgm:presLayoutVars>
          <dgm:bulletEnabled val="1"/>
        </dgm:presLayoutVars>
      </dgm:prSet>
      <dgm:spPr/>
      <dgm:t>
        <a:bodyPr/>
        <a:lstStyle/>
        <a:p>
          <a:endParaRPr lang="en-GB"/>
        </a:p>
      </dgm:t>
    </dgm:pt>
    <dgm:pt modelId="{A5F3FB1B-4833-4B8E-8F9C-85434A5BAF37}" type="pres">
      <dgm:prSet presAssocID="{65A89FEA-BFA6-4FCA-BAC1-3C89FD581E92}" presName="childShp" presStyleLbl="bgAccFollowNode1" presStyleIdx="2" presStyleCnt="3">
        <dgm:presLayoutVars>
          <dgm:bulletEnabled val="1"/>
        </dgm:presLayoutVars>
      </dgm:prSet>
      <dgm:spPr/>
      <dgm:t>
        <a:bodyPr/>
        <a:lstStyle/>
        <a:p>
          <a:endParaRPr lang="en-GB"/>
        </a:p>
      </dgm:t>
    </dgm:pt>
  </dgm:ptLst>
  <dgm:cxnLst>
    <dgm:cxn modelId="{6EE2D635-A49F-4B00-A9D2-3861030C3DAC}" srcId="{B8F5A1C2-3C73-4AA4-B487-53FE515DFA7D}" destId="{A79CC70E-90AC-4DFF-9FCE-E07AFCDB26BB}" srcOrd="0" destOrd="0" parTransId="{D004F991-4359-4425-A97A-F11D651B138F}" sibTransId="{1E3360CB-ED44-4569-81AD-0A52C03841E4}"/>
    <dgm:cxn modelId="{545466F2-FF48-4C96-8F4B-8DD312F1D442}" srcId="{9F0B8988-5B2B-4A41-A1B9-A8145E7398D9}" destId="{B8F5A1C2-3C73-4AA4-B487-53FE515DFA7D}" srcOrd="0" destOrd="0" parTransId="{66409DE6-12A4-4CCA-A5C1-D998093BD4BF}" sibTransId="{12187E5C-F1D7-49A2-B507-B0AADC6AE9C4}"/>
    <dgm:cxn modelId="{4ABBBC42-F819-4A9E-8A1B-320D6014A3B3}" type="presOf" srcId="{F716539F-EADD-4D3F-8122-C8C8CA04131E}" destId="{7D222A26-CC84-4FF0-BD15-C6381CAED33F}" srcOrd="0" destOrd="0" presId="urn:microsoft.com/office/officeart/2005/8/layout/vList6"/>
    <dgm:cxn modelId="{36D56915-D956-4E39-BFA3-2AC2CED86924}" type="presOf" srcId="{35097D1E-2632-483B-938D-4D12721518E8}" destId="{20E8D928-65F8-4082-938F-4E05D29759D6}" srcOrd="0" destOrd="0" presId="urn:microsoft.com/office/officeart/2005/8/layout/vList6"/>
    <dgm:cxn modelId="{A1D0F093-9EFF-4242-BD16-71C015CB163E}" srcId="{65A89FEA-BFA6-4FCA-BAC1-3C89FD581E92}" destId="{AD4F48C8-8F4C-4559-88E4-F3662C269F8D}" srcOrd="0" destOrd="0" parTransId="{57F4EC54-DD51-46AA-B5DB-69422F43C55C}" sibTransId="{147E1FED-42D4-4397-B4A9-24A14C1D6A11}"/>
    <dgm:cxn modelId="{B5A76B69-EEFB-4EE8-93EB-CD8E560603A4}" srcId="{9F0B8988-5B2B-4A41-A1B9-A8145E7398D9}" destId="{35097D1E-2632-483B-938D-4D12721518E8}" srcOrd="1" destOrd="0" parTransId="{F9ED9416-7D9A-401D-A7F3-68F066350545}" sibTransId="{318960C5-1A42-418F-BF43-9DEEABC9E2D7}"/>
    <dgm:cxn modelId="{E53B2232-97D8-4010-B993-EBEB4288655C}" type="presOf" srcId="{B8F5A1C2-3C73-4AA4-B487-53FE515DFA7D}" destId="{86BD6266-A3F7-4C0A-B98E-96DBC2766AC9}" srcOrd="0" destOrd="0" presId="urn:microsoft.com/office/officeart/2005/8/layout/vList6"/>
    <dgm:cxn modelId="{680F11D4-32C6-4C33-A639-9DA12A82EF36}" type="presOf" srcId="{65A89FEA-BFA6-4FCA-BAC1-3C89FD581E92}" destId="{B9A56D0F-ED21-4D02-BA96-05D5802800D2}" srcOrd="0" destOrd="0" presId="urn:microsoft.com/office/officeart/2005/8/layout/vList6"/>
    <dgm:cxn modelId="{84CF2D87-0807-4F41-8C52-C06D8C0EB5CE}" type="presOf" srcId="{A79CC70E-90AC-4DFF-9FCE-E07AFCDB26BB}" destId="{E064D276-CB73-42CF-BA3F-87058D35D912}" srcOrd="0" destOrd="0" presId="urn:microsoft.com/office/officeart/2005/8/layout/vList6"/>
    <dgm:cxn modelId="{096D3D7B-4270-4C48-AA20-033F34B37B18}" type="presOf" srcId="{AD4F48C8-8F4C-4559-88E4-F3662C269F8D}" destId="{A5F3FB1B-4833-4B8E-8F9C-85434A5BAF37}" srcOrd="0" destOrd="0" presId="urn:microsoft.com/office/officeart/2005/8/layout/vList6"/>
    <dgm:cxn modelId="{45B32694-2F6E-40B8-B129-F5814CDE25A4}" type="presOf" srcId="{9F0B8988-5B2B-4A41-A1B9-A8145E7398D9}" destId="{3AA78A12-DC22-48F9-8C59-805551F5C81A}" srcOrd="0" destOrd="0" presId="urn:microsoft.com/office/officeart/2005/8/layout/vList6"/>
    <dgm:cxn modelId="{0627EE42-6523-4430-AB54-B2679AFF12D1}" srcId="{35097D1E-2632-483B-938D-4D12721518E8}" destId="{F716539F-EADD-4D3F-8122-C8C8CA04131E}" srcOrd="0" destOrd="0" parTransId="{D0E5BFF7-48C4-4700-B729-4B54DACD70E5}" sibTransId="{3B1A1B1A-B116-4966-9B8E-3684EE3006C7}"/>
    <dgm:cxn modelId="{4552744C-E34C-4DAE-A6F1-5B4145CCC87C}" srcId="{9F0B8988-5B2B-4A41-A1B9-A8145E7398D9}" destId="{65A89FEA-BFA6-4FCA-BAC1-3C89FD581E92}" srcOrd="2" destOrd="0" parTransId="{4474B072-951B-4A93-9C75-8A483FD559D2}" sibTransId="{2994AF89-80EB-4EAC-B4D8-B1DFF3622AA9}"/>
    <dgm:cxn modelId="{4D7CB9EA-F914-40F0-BA1C-390E445F8B17}" type="presParOf" srcId="{3AA78A12-DC22-48F9-8C59-805551F5C81A}" destId="{4541A547-D433-4CFE-99EF-EB69BE60BF6D}" srcOrd="0" destOrd="0" presId="urn:microsoft.com/office/officeart/2005/8/layout/vList6"/>
    <dgm:cxn modelId="{799BA4C7-3F2D-4D58-9133-F45E3D0448B9}" type="presParOf" srcId="{4541A547-D433-4CFE-99EF-EB69BE60BF6D}" destId="{86BD6266-A3F7-4C0A-B98E-96DBC2766AC9}" srcOrd="0" destOrd="0" presId="urn:microsoft.com/office/officeart/2005/8/layout/vList6"/>
    <dgm:cxn modelId="{3FB302B4-0B5B-4973-84D0-AF4ABD0B5844}" type="presParOf" srcId="{4541A547-D433-4CFE-99EF-EB69BE60BF6D}" destId="{E064D276-CB73-42CF-BA3F-87058D35D912}" srcOrd="1" destOrd="0" presId="urn:microsoft.com/office/officeart/2005/8/layout/vList6"/>
    <dgm:cxn modelId="{B2C2DF55-32D7-4AC7-8642-5C8B2E42E268}" type="presParOf" srcId="{3AA78A12-DC22-48F9-8C59-805551F5C81A}" destId="{3B932083-4FE7-4FFD-9BD6-C7849B202302}" srcOrd="1" destOrd="0" presId="urn:microsoft.com/office/officeart/2005/8/layout/vList6"/>
    <dgm:cxn modelId="{61A8B636-6CC6-4758-BCB8-AEBFE53E4780}" type="presParOf" srcId="{3AA78A12-DC22-48F9-8C59-805551F5C81A}" destId="{98914295-2560-4AFB-9C1D-5C412BCB79E1}" srcOrd="2" destOrd="0" presId="urn:microsoft.com/office/officeart/2005/8/layout/vList6"/>
    <dgm:cxn modelId="{410EF498-4BC6-40F6-9D15-0FEBB7E0AE6E}" type="presParOf" srcId="{98914295-2560-4AFB-9C1D-5C412BCB79E1}" destId="{20E8D928-65F8-4082-938F-4E05D29759D6}" srcOrd="0" destOrd="0" presId="urn:microsoft.com/office/officeart/2005/8/layout/vList6"/>
    <dgm:cxn modelId="{363FB04E-1DEE-46C5-8ABB-BA50D36B88FB}" type="presParOf" srcId="{98914295-2560-4AFB-9C1D-5C412BCB79E1}" destId="{7D222A26-CC84-4FF0-BD15-C6381CAED33F}" srcOrd="1" destOrd="0" presId="urn:microsoft.com/office/officeart/2005/8/layout/vList6"/>
    <dgm:cxn modelId="{323CC3D2-3996-4556-BA14-D5D7E953A8E2}" type="presParOf" srcId="{3AA78A12-DC22-48F9-8C59-805551F5C81A}" destId="{680F45AA-00CA-44F5-8CA7-582ED2E06513}" srcOrd="3" destOrd="0" presId="urn:microsoft.com/office/officeart/2005/8/layout/vList6"/>
    <dgm:cxn modelId="{56424C95-6B0D-499D-96DC-2D27B1845ACE}" type="presParOf" srcId="{3AA78A12-DC22-48F9-8C59-805551F5C81A}" destId="{3AE3C2DB-7E09-4059-A560-346830C3A8B2}" srcOrd="4" destOrd="0" presId="urn:microsoft.com/office/officeart/2005/8/layout/vList6"/>
    <dgm:cxn modelId="{4047382A-9D81-48E5-8EA1-48E6C76AABD8}" type="presParOf" srcId="{3AE3C2DB-7E09-4059-A560-346830C3A8B2}" destId="{B9A56D0F-ED21-4D02-BA96-05D5802800D2}" srcOrd="0" destOrd="0" presId="urn:microsoft.com/office/officeart/2005/8/layout/vList6"/>
    <dgm:cxn modelId="{FBF1ED75-DD05-4E70-9939-2D19113F13F7}" type="presParOf" srcId="{3AE3C2DB-7E09-4059-A560-346830C3A8B2}" destId="{A5F3FB1B-4833-4B8E-8F9C-85434A5BAF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348A0-4C73-498B-AD2F-332624292B08}">
      <dsp:nvSpPr>
        <dsp:cNvPr id="0" name=""/>
        <dsp:cNvSpPr/>
      </dsp:nvSpPr>
      <dsp:spPr>
        <a:xfrm>
          <a:off x="1004" y="0"/>
          <a:ext cx="2611933" cy="2476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r>
            <a:rPr lang="en-GB" sz="2400" kern="1200" dirty="0" smtClean="0"/>
            <a:t>IP Clear Wires Only</a:t>
          </a:r>
        </a:p>
        <a:p>
          <a:pPr lvl="0" algn="ctr" defTabSz="1066800">
            <a:lnSpc>
              <a:spcPct val="90000"/>
            </a:lnSpc>
            <a:spcBef>
              <a:spcPct val="0"/>
            </a:spcBef>
            <a:spcAft>
              <a:spcPct val="35000"/>
            </a:spcAft>
          </a:pPr>
          <a:r>
            <a:rPr lang="en-GB" sz="1800" kern="1200" dirty="0" smtClean="0"/>
            <a:t>- Unbundled service</a:t>
          </a:r>
        </a:p>
        <a:p>
          <a:pPr lvl="0" algn="ctr" defTabSz="1066800">
            <a:lnSpc>
              <a:spcPct val="90000"/>
            </a:lnSpc>
            <a:spcBef>
              <a:spcPct val="0"/>
            </a:spcBef>
            <a:spcAft>
              <a:spcPct val="35000"/>
            </a:spcAft>
          </a:pPr>
          <a:r>
            <a:rPr lang="en-GB" sz="1800" kern="1200" dirty="0" smtClean="0"/>
            <a:t>-No CPE ordered or managed by BT</a:t>
          </a:r>
        </a:p>
        <a:p>
          <a:pPr lvl="0" algn="ctr" defTabSz="1066800">
            <a:lnSpc>
              <a:spcPct val="90000"/>
            </a:lnSpc>
            <a:spcBef>
              <a:spcPct val="0"/>
            </a:spcBef>
            <a:spcAft>
              <a:spcPct val="35000"/>
            </a:spcAft>
          </a:pPr>
          <a:r>
            <a:rPr lang="en-GB" sz="1800" kern="1200" dirty="0" smtClean="0"/>
            <a:t>-End customer billed for IP Clear service</a:t>
          </a:r>
          <a:endParaRPr lang="en-GB" sz="1800" kern="1200" dirty="0"/>
        </a:p>
      </dsp:txBody>
      <dsp:txXfrm>
        <a:off x="1004" y="0"/>
        <a:ext cx="2611933" cy="743061"/>
      </dsp:txXfrm>
    </dsp:sp>
    <dsp:sp modelId="{F7D89657-3120-43DB-BE0A-6767B05F2581}">
      <dsp:nvSpPr>
        <dsp:cNvPr id="0" name=""/>
        <dsp:cNvSpPr/>
      </dsp:nvSpPr>
      <dsp:spPr>
        <a:xfrm>
          <a:off x="2808833" y="0"/>
          <a:ext cx="2611933" cy="2476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r>
            <a:rPr lang="en-GB" sz="2400" kern="1200" dirty="0" smtClean="0"/>
            <a:t>IP Clear Managed</a:t>
          </a:r>
        </a:p>
        <a:p>
          <a:pPr lvl="0" algn="ctr" defTabSz="1066800">
            <a:lnSpc>
              <a:spcPct val="90000"/>
            </a:lnSpc>
            <a:spcBef>
              <a:spcPct val="0"/>
            </a:spcBef>
            <a:spcAft>
              <a:spcPct val="35000"/>
            </a:spcAft>
          </a:pPr>
          <a:r>
            <a:rPr lang="en-GB" sz="1800" kern="1200" dirty="0" smtClean="0"/>
            <a:t>-Bundled Service</a:t>
          </a:r>
        </a:p>
        <a:p>
          <a:pPr lvl="0" algn="ctr" defTabSz="1066800">
            <a:lnSpc>
              <a:spcPct val="90000"/>
            </a:lnSpc>
            <a:spcBef>
              <a:spcPct val="0"/>
            </a:spcBef>
            <a:spcAft>
              <a:spcPct val="35000"/>
            </a:spcAft>
          </a:pPr>
          <a:r>
            <a:rPr lang="en-GB" sz="1800" kern="1200" dirty="0" smtClean="0"/>
            <a:t>-CPE ordered AND managed by  BT</a:t>
          </a:r>
        </a:p>
        <a:p>
          <a:pPr lvl="0" algn="ctr" defTabSz="1066800">
            <a:lnSpc>
              <a:spcPct val="90000"/>
            </a:lnSpc>
            <a:spcBef>
              <a:spcPct val="0"/>
            </a:spcBef>
            <a:spcAft>
              <a:spcPct val="35000"/>
            </a:spcAft>
          </a:pPr>
          <a:r>
            <a:rPr lang="en-GB" sz="1800" kern="1200" dirty="0" smtClean="0"/>
            <a:t>- CS gets billed for IP Clear service which in turn bills customer.</a:t>
          </a:r>
        </a:p>
        <a:p>
          <a:pPr lvl="0" algn="ctr" defTabSz="1066800">
            <a:lnSpc>
              <a:spcPct val="90000"/>
            </a:lnSpc>
            <a:spcBef>
              <a:spcPct val="0"/>
            </a:spcBef>
            <a:spcAft>
              <a:spcPct val="35000"/>
            </a:spcAft>
          </a:pPr>
          <a:r>
            <a:rPr lang="en-GB" sz="1800" kern="1200" dirty="0" smtClean="0"/>
            <a:t>-This is pick and choose service i.e. customer can have CE of  their choice.</a:t>
          </a:r>
          <a:endParaRPr lang="en-GB" sz="1800" kern="1200" dirty="0"/>
        </a:p>
      </dsp:txBody>
      <dsp:txXfrm>
        <a:off x="2808833" y="0"/>
        <a:ext cx="2611933" cy="743061"/>
      </dsp:txXfrm>
    </dsp:sp>
    <dsp:sp modelId="{E323FC89-2A20-420E-BD06-EEB43A4C30CD}">
      <dsp:nvSpPr>
        <dsp:cNvPr id="0" name=""/>
        <dsp:cNvSpPr/>
      </dsp:nvSpPr>
      <dsp:spPr>
        <a:xfrm>
          <a:off x="5616661" y="0"/>
          <a:ext cx="2611933" cy="2476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r>
            <a:rPr lang="en-GB" sz="2400" kern="1200" dirty="0" smtClean="0"/>
            <a:t>IP Converge</a:t>
          </a:r>
        </a:p>
        <a:p>
          <a:pPr lvl="0" algn="ctr" defTabSz="1066800">
            <a:lnSpc>
              <a:spcPct val="90000"/>
            </a:lnSpc>
            <a:spcBef>
              <a:spcPct val="0"/>
            </a:spcBef>
            <a:spcAft>
              <a:spcPct val="35000"/>
            </a:spcAft>
          </a:pPr>
          <a:r>
            <a:rPr lang="en-GB" sz="1800" kern="1200" dirty="0" smtClean="0"/>
            <a:t>-Bundled Service</a:t>
          </a:r>
        </a:p>
        <a:p>
          <a:pPr lvl="0" algn="ctr" defTabSz="1066800">
            <a:lnSpc>
              <a:spcPct val="90000"/>
            </a:lnSpc>
            <a:spcBef>
              <a:spcPct val="0"/>
            </a:spcBef>
            <a:spcAft>
              <a:spcPct val="35000"/>
            </a:spcAft>
          </a:pPr>
          <a:r>
            <a:rPr lang="en-GB" sz="1800" kern="1200" dirty="0" smtClean="0"/>
            <a:t>-CPE ordered  and managed by  BT.</a:t>
          </a:r>
        </a:p>
        <a:p>
          <a:pPr lvl="0" algn="ctr" defTabSz="1066800">
            <a:lnSpc>
              <a:spcPct val="90000"/>
            </a:lnSpc>
            <a:spcBef>
              <a:spcPct val="0"/>
            </a:spcBef>
            <a:spcAft>
              <a:spcPct val="35000"/>
            </a:spcAft>
          </a:pPr>
          <a:r>
            <a:rPr lang="en-GB" sz="1800" kern="1200" dirty="0" smtClean="0"/>
            <a:t>-Bundled pricing for whole service i.e. no bills generated from IP Clear</a:t>
          </a:r>
        </a:p>
        <a:p>
          <a:pPr lvl="0" algn="ctr" defTabSz="1066800">
            <a:lnSpc>
              <a:spcPct val="90000"/>
            </a:lnSpc>
            <a:spcBef>
              <a:spcPct val="0"/>
            </a:spcBef>
            <a:spcAft>
              <a:spcPct val="35000"/>
            </a:spcAft>
          </a:pPr>
          <a:r>
            <a:rPr lang="en-GB" sz="1800" kern="1200" dirty="0" smtClean="0"/>
            <a:t>-Pre-build product with no flexibility to change CPE.</a:t>
          </a:r>
        </a:p>
        <a:p>
          <a:pPr lvl="0" algn="ctr" defTabSz="1066800">
            <a:lnSpc>
              <a:spcPct val="90000"/>
            </a:lnSpc>
            <a:spcBef>
              <a:spcPct val="0"/>
            </a:spcBef>
            <a:spcAft>
              <a:spcPct val="35000"/>
            </a:spcAft>
          </a:pPr>
          <a:endParaRPr lang="en-GB" sz="1800" kern="1200" dirty="0" smtClean="0"/>
        </a:p>
        <a:p>
          <a:pPr lvl="0" algn="ctr" defTabSz="1066800">
            <a:lnSpc>
              <a:spcPct val="90000"/>
            </a:lnSpc>
            <a:spcBef>
              <a:spcPct val="0"/>
            </a:spcBef>
            <a:spcAft>
              <a:spcPct val="35000"/>
            </a:spcAft>
          </a:pPr>
          <a:endParaRPr lang="en-GB" sz="1800" kern="1200" dirty="0" smtClean="0"/>
        </a:p>
        <a:p>
          <a:pPr lvl="0" algn="ctr" defTabSz="1066800">
            <a:lnSpc>
              <a:spcPct val="90000"/>
            </a:lnSpc>
            <a:spcBef>
              <a:spcPct val="0"/>
            </a:spcBef>
            <a:spcAft>
              <a:spcPct val="35000"/>
            </a:spcAft>
          </a:pPr>
          <a:endParaRPr lang="en-GB" sz="1800" kern="1200" dirty="0"/>
        </a:p>
      </dsp:txBody>
      <dsp:txXfrm>
        <a:off x="5616661" y="0"/>
        <a:ext cx="2611933" cy="743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348A0-4C73-498B-AD2F-332624292B08}">
      <dsp:nvSpPr>
        <dsp:cNvPr id="0" name=""/>
        <dsp:cNvSpPr/>
      </dsp:nvSpPr>
      <dsp:spPr>
        <a:xfrm>
          <a:off x="4118" y="0"/>
          <a:ext cx="3962102" cy="2476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r>
            <a:rPr lang="en-GB" sz="2400" kern="1200" dirty="0" smtClean="0"/>
            <a:t>IP Clear Reach In</a:t>
          </a:r>
        </a:p>
        <a:p>
          <a:pPr lvl="0" algn="just" defTabSz="1066800">
            <a:lnSpc>
              <a:spcPct val="90000"/>
            </a:lnSpc>
            <a:spcBef>
              <a:spcPct val="0"/>
            </a:spcBef>
            <a:spcAft>
              <a:spcPct val="35000"/>
            </a:spcAft>
          </a:pPr>
          <a:r>
            <a:rPr lang="en-GB" altLang="en-US" sz="1800" kern="1200" dirty="0" smtClean="0"/>
            <a:t>-BT MPLS manage end to end service provision and repair.  </a:t>
          </a:r>
        </a:p>
        <a:p>
          <a:pPr lvl="0" algn="just" defTabSz="1066800">
            <a:lnSpc>
              <a:spcPct val="90000"/>
            </a:lnSpc>
            <a:spcBef>
              <a:spcPct val="0"/>
            </a:spcBef>
            <a:spcAft>
              <a:spcPct val="35000"/>
            </a:spcAft>
          </a:pPr>
          <a:r>
            <a:rPr lang="en-GB" sz="1800" kern="1200" dirty="0" smtClean="0"/>
            <a:t>-This product is ordered when majority of sites are ROW .</a:t>
          </a:r>
          <a:endParaRPr lang="en-GB" sz="1800" kern="1200" dirty="0"/>
        </a:p>
      </dsp:txBody>
      <dsp:txXfrm>
        <a:off x="4118" y="0"/>
        <a:ext cx="3962102" cy="743061"/>
      </dsp:txXfrm>
    </dsp:sp>
    <dsp:sp modelId="{F7D89657-3120-43DB-BE0A-6767B05F2581}">
      <dsp:nvSpPr>
        <dsp:cNvPr id="0" name=""/>
        <dsp:cNvSpPr/>
      </dsp:nvSpPr>
      <dsp:spPr>
        <a:xfrm>
          <a:off x="4263378" y="0"/>
          <a:ext cx="3962102" cy="2476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endParaRPr lang="en-GB" sz="2400" kern="1200" dirty="0" smtClean="0"/>
        </a:p>
        <a:p>
          <a:pPr lvl="0" algn="ctr" defTabSz="1066800">
            <a:lnSpc>
              <a:spcPct val="90000"/>
            </a:lnSpc>
            <a:spcBef>
              <a:spcPct val="0"/>
            </a:spcBef>
            <a:spcAft>
              <a:spcPct val="35000"/>
            </a:spcAft>
          </a:pPr>
          <a:r>
            <a:rPr lang="en-GB" sz="2400" kern="1200" dirty="0" smtClean="0"/>
            <a:t>IP Clear Reach Out</a:t>
          </a:r>
        </a:p>
        <a:p>
          <a:pPr lvl="0" algn="just" defTabSz="1066800">
            <a:lnSpc>
              <a:spcPct val="90000"/>
            </a:lnSpc>
            <a:spcBef>
              <a:spcPct val="0"/>
            </a:spcBef>
            <a:spcAft>
              <a:spcPct val="35000"/>
            </a:spcAft>
          </a:pPr>
          <a:r>
            <a:rPr lang="en-GB" sz="1800" kern="1200" dirty="0" smtClean="0"/>
            <a:t>--</a:t>
          </a:r>
          <a:r>
            <a:rPr lang="en-GB" altLang="en-US" sz="1800" kern="1200" dirty="0" smtClean="0"/>
            <a:t>IP Connect Managed will manage end to end service provision and repair.</a:t>
          </a:r>
        </a:p>
        <a:p>
          <a:pPr lvl="0" algn="just" defTabSz="1066800">
            <a:lnSpc>
              <a:spcPct val="90000"/>
            </a:lnSpc>
            <a:spcBef>
              <a:spcPct val="0"/>
            </a:spcBef>
            <a:spcAft>
              <a:spcPct val="35000"/>
            </a:spcAft>
          </a:pPr>
          <a:r>
            <a:rPr lang="en-GB" sz="1800" kern="1200" dirty="0" smtClean="0"/>
            <a:t>-This  product is ordered when majority of sites are UK .</a:t>
          </a:r>
          <a:endParaRPr lang="en-GB" sz="1800" kern="1200" dirty="0"/>
        </a:p>
      </dsp:txBody>
      <dsp:txXfrm>
        <a:off x="4263378" y="0"/>
        <a:ext cx="3962102" cy="74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4D276-CB73-42CF-BA3F-87058D35D912}">
      <dsp:nvSpPr>
        <dsp:cNvPr id="0" name=""/>
        <dsp:cNvSpPr/>
      </dsp:nvSpPr>
      <dsp:spPr>
        <a:xfrm>
          <a:off x="2038814" y="0"/>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WILL have one access i.e. one site order.</a:t>
          </a:r>
          <a:endParaRPr lang="en-GB" sz="1200" kern="1200" dirty="0"/>
        </a:p>
      </dsp:txBody>
      <dsp:txXfrm>
        <a:off x="2038814" y="54561"/>
        <a:ext cx="3990186" cy="327363"/>
      </dsp:txXfrm>
    </dsp:sp>
    <dsp:sp modelId="{86BD6266-A3F7-4C0A-B98E-96DBC2766AC9}">
      <dsp:nvSpPr>
        <dsp:cNvPr id="0" name=""/>
        <dsp:cNvSpPr/>
      </dsp:nvSpPr>
      <dsp:spPr>
        <a:xfrm>
          <a:off x="730429" y="0"/>
          <a:ext cx="1308385"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Access</a:t>
          </a:r>
          <a:endParaRPr lang="en-GB" sz="1200" kern="1200" dirty="0"/>
        </a:p>
      </dsp:txBody>
      <dsp:txXfrm>
        <a:off x="751736" y="21307"/>
        <a:ext cx="1265771" cy="393870"/>
      </dsp:txXfrm>
    </dsp:sp>
    <dsp:sp modelId="{7D222A26-CC84-4FF0-BD15-C6381CAED33F}">
      <dsp:nvSpPr>
        <dsp:cNvPr id="0" name=""/>
        <dsp:cNvSpPr/>
      </dsp:nvSpPr>
      <dsp:spPr>
        <a:xfrm>
          <a:off x="2026574" y="480133"/>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WILL  have one VCG</a:t>
          </a:r>
          <a:endParaRPr lang="en-GB" sz="1200" kern="1200" dirty="0"/>
        </a:p>
      </dsp:txBody>
      <dsp:txXfrm>
        <a:off x="2026574" y="534694"/>
        <a:ext cx="3990186" cy="327363"/>
      </dsp:txXfrm>
    </dsp:sp>
    <dsp:sp modelId="{20E8D928-65F8-4082-938F-4E05D29759D6}">
      <dsp:nvSpPr>
        <dsp:cNvPr id="0" name=""/>
        <dsp:cNvSpPr/>
      </dsp:nvSpPr>
      <dsp:spPr>
        <a:xfrm>
          <a:off x="742669" y="480133"/>
          <a:ext cx="1283904"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VCG1</a:t>
          </a:r>
          <a:endParaRPr lang="en-GB" sz="1200" kern="1200" dirty="0"/>
        </a:p>
      </dsp:txBody>
      <dsp:txXfrm>
        <a:off x="763976" y="501440"/>
        <a:ext cx="1241290" cy="393870"/>
      </dsp:txXfrm>
    </dsp:sp>
    <dsp:sp modelId="{A5F3FB1B-4833-4B8E-8F9C-85434A5BAF37}">
      <dsp:nvSpPr>
        <dsp:cNvPr id="0" name=""/>
        <dsp:cNvSpPr/>
      </dsp:nvSpPr>
      <dsp:spPr>
        <a:xfrm>
          <a:off x="2038814" y="960266"/>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WILL have one or more connections and all connection will belong to same VCG.</a:t>
          </a:r>
          <a:endParaRPr lang="en-GB" sz="1200" kern="1200" dirty="0"/>
        </a:p>
      </dsp:txBody>
      <dsp:txXfrm>
        <a:off x="2038814" y="1014827"/>
        <a:ext cx="3990186" cy="327363"/>
      </dsp:txXfrm>
    </dsp:sp>
    <dsp:sp modelId="{B9A56D0F-ED21-4D02-BA96-05D5802800D2}">
      <dsp:nvSpPr>
        <dsp:cNvPr id="0" name=""/>
        <dsp:cNvSpPr/>
      </dsp:nvSpPr>
      <dsp:spPr>
        <a:xfrm>
          <a:off x="730429" y="960266"/>
          <a:ext cx="1308385"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Connection</a:t>
          </a:r>
          <a:endParaRPr lang="en-GB" sz="1200" kern="1200" dirty="0"/>
        </a:p>
      </dsp:txBody>
      <dsp:txXfrm>
        <a:off x="751736" y="981573"/>
        <a:ext cx="1265771" cy="3938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4D276-CB73-42CF-BA3F-87058D35D912}">
      <dsp:nvSpPr>
        <dsp:cNvPr id="0" name=""/>
        <dsp:cNvSpPr/>
      </dsp:nvSpPr>
      <dsp:spPr>
        <a:xfrm>
          <a:off x="2038814" y="0"/>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can have one access i.e. one site order.</a:t>
          </a:r>
          <a:endParaRPr lang="en-GB" sz="1200" kern="1200" dirty="0"/>
        </a:p>
      </dsp:txBody>
      <dsp:txXfrm>
        <a:off x="2038814" y="54561"/>
        <a:ext cx="3990186" cy="327363"/>
      </dsp:txXfrm>
    </dsp:sp>
    <dsp:sp modelId="{86BD6266-A3F7-4C0A-B98E-96DBC2766AC9}">
      <dsp:nvSpPr>
        <dsp:cNvPr id="0" name=""/>
        <dsp:cNvSpPr/>
      </dsp:nvSpPr>
      <dsp:spPr>
        <a:xfrm>
          <a:off x="730429" y="0"/>
          <a:ext cx="1308385"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Access</a:t>
          </a:r>
          <a:endParaRPr lang="en-GB" sz="1200" kern="1200" dirty="0"/>
        </a:p>
      </dsp:txBody>
      <dsp:txXfrm>
        <a:off x="751736" y="21307"/>
        <a:ext cx="1265771" cy="393870"/>
      </dsp:txXfrm>
    </dsp:sp>
    <dsp:sp modelId="{7D222A26-CC84-4FF0-BD15-C6381CAED33F}">
      <dsp:nvSpPr>
        <dsp:cNvPr id="0" name=""/>
        <dsp:cNvSpPr/>
      </dsp:nvSpPr>
      <dsp:spPr>
        <a:xfrm>
          <a:off x="2026574" y="480133"/>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can have multiple VCG and there is one to one mapping between VCG and connection.</a:t>
          </a:r>
          <a:endParaRPr lang="en-GB" sz="1200" kern="1200" dirty="0"/>
        </a:p>
      </dsp:txBody>
      <dsp:txXfrm>
        <a:off x="2026574" y="534694"/>
        <a:ext cx="3990186" cy="327363"/>
      </dsp:txXfrm>
    </dsp:sp>
    <dsp:sp modelId="{20E8D928-65F8-4082-938F-4E05D29759D6}">
      <dsp:nvSpPr>
        <dsp:cNvPr id="0" name=""/>
        <dsp:cNvSpPr/>
      </dsp:nvSpPr>
      <dsp:spPr>
        <a:xfrm>
          <a:off x="742669" y="480133"/>
          <a:ext cx="1283904"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VCG1</a:t>
          </a:r>
          <a:endParaRPr lang="en-GB" sz="1200" kern="1200" dirty="0"/>
        </a:p>
      </dsp:txBody>
      <dsp:txXfrm>
        <a:off x="763976" y="501440"/>
        <a:ext cx="1241290" cy="393870"/>
      </dsp:txXfrm>
    </dsp:sp>
    <dsp:sp modelId="{A5F3FB1B-4833-4B8E-8F9C-85434A5BAF37}">
      <dsp:nvSpPr>
        <dsp:cNvPr id="0" name=""/>
        <dsp:cNvSpPr/>
      </dsp:nvSpPr>
      <dsp:spPr>
        <a:xfrm>
          <a:off x="2038814" y="960266"/>
          <a:ext cx="4153867" cy="43648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rotWithShape="0">
            <a:srgbClr val="000000">
              <a:alpha val="37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Order can have one or more connections and there is one to one mapping between VCG and connection.</a:t>
          </a:r>
          <a:endParaRPr lang="en-GB" sz="1200" kern="1200" dirty="0"/>
        </a:p>
      </dsp:txBody>
      <dsp:txXfrm>
        <a:off x="2038814" y="1014827"/>
        <a:ext cx="3990186" cy="327363"/>
      </dsp:txXfrm>
    </dsp:sp>
    <dsp:sp modelId="{B9A56D0F-ED21-4D02-BA96-05D5802800D2}">
      <dsp:nvSpPr>
        <dsp:cNvPr id="0" name=""/>
        <dsp:cNvSpPr/>
      </dsp:nvSpPr>
      <dsp:spPr>
        <a:xfrm>
          <a:off x="730429" y="960266"/>
          <a:ext cx="1308385" cy="436484"/>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GB" sz="1200" kern="1200" dirty="0" smtClean="0"/>
            <a:t>Connection</a:t>
          </a:r>
          <a:endParaRPr lang="en-GB" sz="1200" kern="1200" dirty="0"/>
        </a:p>
      </dsp:txBody>
      <dsp:txXfrm>
        <a:off x="751736" y="981573"/>
        <a:ext cx="1265771" cy="39387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CF59BF0D-FA77-4EF3-915F-BCFE7C545CF8}" type="datetimeFigureOut">
              <a:rPr lang="en-GB" smtClean="0"/>
              <a:t>27/06/2018</a:t>
            </a:fld>
            <a:endParaRPr lang="en-GB"/>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GB"/>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05A6C3FA-9C46-4F99-8F6F-155BB7A4BAE5}" type="slidenum">
              <a:rPr lang="en-GB" smtClean="0"/>
              <a:t>‹#›</a:t>
            </a:fld>
            <a:endParaRPr lang="en-GB"/>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9BF0D-FA77-4EF3-915F-BCFE7C545CF8}"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9BF0D-FA77-4EF3-915F-BCFE7C545CF8}"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9BF0D-FA77-4EF3-915F-BCFE7C545CF8}"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59BF0D-FA77-4EF3-915F-BCFE7C545CF8}"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F59BF0D-FA77-4EF3-915F-BCFE7C545CF8}"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A6C3FA-9C46-4F99-8F6F-155BB7A4BAE5}" type="slidenum">
              <a:rPr lang="en-GB" smtClean="0"/>
              <a:t>‹#›</a:t>
            </a:fld>
            <a:endParaRPr lang="en-GB"/>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F59BF0D-FA77-4EF3-915F-BCFE7C545CF8}" type="datetimeFigureOut">
              <a:rPr lang="en-GB" smtClean="0"/>
              <a:t>27/06/2018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A6C3FA-9C46-4F99-8F6F-155BB7A4BAE5}" type="slidenum">
              <a:rPr lang="en-GB" smtClean="0"/>
              <a:t>‹#›</a:t>
            </a:fld>
            <a:endParaRPr lang="en-GB"/>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59BF0D-FA77-4EF3-915F-BCFE7C545CF8}" type="datetimeFigureOut">
              <a:rPr lang="en-GB" smtClean="0"/>
              <a:t>27/06/2018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9BF0D-FA77-4EF3-915F-BCFE7C545CF8}" type="datetimeFigureOut">
              <a:rPr lang="en-GB" smtClean="0"/>
              <a:t>27/06/2018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9BF0D-FA77-4EF3-915F-BCFE7C545CF8}"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9BF0D-FA77-4EF3-915F-BCFE7C545CF8}"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A6C3FA-9C46-4F99-8F6F-155BB7A4BAE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CF59BF0D-FA77-4EF3-915F-BCFE7C545CF8}" type="datetimeFigureOut">
              <a:rPr lang="en-GB" smtClean="0"/>
              <a:t>27/06/2018</a:t>
            </a:fld>
            <a:endParaRPr lang="en-GB"/>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GB"/>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05A6C3FA-9C46-4F99-8F6F-155BB7A4BAE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ebopedia.com/TERM/P/packet.html" TargetMode="External"/><Relationship Id="rId2" Type="http://schemas.openxmlformats.org/officeDocument/2006/relationships/hyperlink" Target="http://www.webopedia.com/TERM/I/IP.html" TargetMode="External"/><Relationship Id="rId1" Type="http://schemas.openxmlformats.org/officeDocument/2006/relationships/slideLayout" Target="../slideLayouts/slideLayout2.xml"/><Relationship Id="rId5" Type="http://schemas.openxmlformats.org/officeDocument/2006/relationships/hyperlink" Target="http://www.webopedia.com/TERM/3/32_bit.html" TargetMode="External"/><Relationship Id="rId4" Type="http://schemas.openxmlformats.org/officeDocument/2006/relationships/hyperlink" Target="http://www.webopedia.com/TERM/N/networ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IP Connect UK	</a:t>
            </a:r>
            <a:endParaRPr lang="en-GB" dirty="0"/>
          </a:p>
        </p:txBody>
      </p:sp>
      <p:sp>
        <p:nvSpPr>
          <p:cNvPr id="3" name="Subtitle 2"/>
          <p:cNvSpPr>
            <a:spLocks noGrp="1"/>
          </p:cNvSpPr>
          <p:nvPr>
            <p:ph type="subTitle" idx="1"/>
          </p:nvPr>
        </p:nvSpPr>
        <p:spPr/>
        <p:txBody>
          <a:bodyPr/>
          <a:lstStyle/>
          <a:p>
            <a:r>
              <a:rPr lang="en-GB" dirty="0" smtClean="0"/>
              <a:t>Meenakshi Bhatt</a:t>
            </a:r>
            <a:endParaRPr lang="en-GB" dirty="0"/>
          </a:p>
        </p:txBody>
      </p:sp>
    </p:spTree>
    <p:extLst>
      <p:ext uri="{BB962C8B-B14F-4D97-AF65-F5344CB8AC3E}">
        <p14:creationId xmlns:p14="http://schemas.microsoft.com/office/powerpoint/2010/main" val="3557056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Resilence</a:t>
            </a:r>
            <a:r>
              <a:rPr lang="en-GB" dirty="0" smtClean="0"/>
              <a:t> </a:t>
            </a:r>
            <a:r>
              <a:rPr lang="en-GB" dirty="0" err="1" smtClean="0"/>
              <a:t>contd</a:t>
            </a:r>
            <a:r>
              <a:rPr lang="en-GB" dirty="0" smtClean="0"/>
              <a:t>…</a:t>
            </a:r>
            <a:endParaRPr lang="en-GB" dirty="0"/>
          </a:p>
        </p:txBody>
      </p:sp>
      <p:sp>
        <p:nvSpPr>
          <p:cNvPr id="3" name="Content Placeholder 2"/>
          <p:cNvSpPr>
            <a:spLocks noGrp="1"/>
          </p:cNvSpPr>
          <p:nvPr>
            <p:ph idx="1"/>
          </p:nvPr>
        </p:nvSpPr>
        <p:spPr>
          <a:xfrm>
            <a:off x="457200" y="1340768"/>
            <a:ext cx="8229600" cy="3124944"/>
          </a:xfrm>
        </p:spPr>
        <p:txBody>
          <a:bodyPr>
            <a:normAutofit lnSpcReduction="10000"/>
          </a:bodyPr>
          <a:lstStyle/>
          <a:p>
            <a:pPr marL="0" indent="0">
              <a:buNone/>
            </a:pPr>
            <a:r>
              <a:rPr lang="en-GB" dirty="0" smtClean="0"/>
              <a:t>Secure</a:t>
            </a:r>
          </a:p>
          <a:p>
            <a:r>
              <a:rPr lang="en-GB" dirty="0"/>
              <a:t>This is provided using 2x CE Routers at the customer’s site and would require separate access connections back to 2x MPLS PE Routers (separate circuits / separate NTE) located within a </a:t>
            </a:r>
            <a:r>
              <a:rPr lang="en-GB" b="1" u="sng" dirty="0"/>
              <a:t>single </a:t>
            </a:r>
            <a:r>
              <a:rPr lang="en-GB" b="1" u="sng" dirty="0" err="1"/>
              <a:t>PoP</a:t>
            </a:r>
            <a:r>
              <a:rPr lang="en-GB" dirty="0"/>
              <a:t> site</a:t>
            </a:r>
            <a:r>
              <a:rPr lang="en-GB" dirty="0" smtClean="0"/>
              <a:t>.</a:t>
            </a:r>
          </a:p>
          <a:p>
            <a:r>
              <a:rPr lang="en-GB" dirty="0" smtClean="0"/>
              <a:t>2 site orders raised (with same CSAC) each having a separate connection . However in 21C , two access orders are raised .</a:t>
            </a:r>
            <a:endParaRPr lang="en-GB" dirty="0"/>
          </a:p>
          <a:p>
            <a:endParaRPr lang="en-GB" dirty="0" smtClean="0"/>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01302804"/>
              </p:ext>
            </p:extLst>
          </p:nvPr>
        </p:nvGraphicFramePr>
        <p:xfrm>
          <a:off x="386089" y="4581129"/>
          <a:ext cx="8467950" cy="1944216"/>
        </p:xfrm>
        <a:graphic>
          <a:graphicData uri="http://schemas.openxmlformats.org/presentationml/2006/ole">
            <mc:AlternateContent xmlns:mc="http://schemas.openxmlformats.org/markup-compatibility/2006">
              <mc:Choice xmlns:v="urn:schemas-microsoft-com:vml" Requires="v">
                <p:oleObj spid="_x0000_s4144" r:id="rId3" imgW="7102221" imgH="2485644" progId="">
                  <p:embed/>
                </p:oleObj>
              </mc:Choice>
              <mc:Fallback>
                <p:oleObj r:id="rId3" imgW="7102221" imgH="248564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9" y="4581129"/>
                        <a:ext cx="8467950" cy="19442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14537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041440" cy="1196752"/>
          </a:xfrm>
        </p:spPr>
        <p:txBody>
          <a:bodyPr/>
          <a:lstStyle/>
          <a:p>
            <a:r>
              <a:rPr lang="en-GB" dirty="0" err="1" smtClean="0"/>
              <a:t>Resilence</a:t>
            </a:r>
            <a:r>
              <a:rPr lang="en-GB" dirty="0" smtClean="0"/>
              <a:t> </a:t>
            </a:r>
            <a:r>
              <a:rPr lang="en-GB" dirty="0" err="1" smtClean="0"/>
              <a:t>contd</a:t>
            </a:r>
            <a:r>
              <a:rPr lang="en-GB" dirty="0" smtClean="0"/>
              <a:t>…</a:t>
            </a:r>
            <a:endParaRPr lang="en-GB" dirty="0"/>
          </a:p>
        </p:txBody>
      </p:sp>
      <p:sp>
        <p:nvSpPr>
          <p:cNvPr id="3" name="Content Placeholder 2"/>
          <p:cNvSpPr>
            <a:spLocks noGrp="1"/>
          </p:cNvSpPr>
          <p:nvPr>
            <p:ph idx="1"/>
          </p:nvPr>
        </p:nvSpPr>
        <p:spPr>
          <a:xfrm>
            <a:off x="395536" y="1052736"/>
            <a:ext cx="8229600" cy="2808312"/>
          </a:xfrm>
        </p:spPr>
        <p:txBody>
          <a:bodyPr>
            <a:normAutofit fontScale="92500"/>
          </a:bodyPr>
          <a:lstStyle/>
          <a:p>
            <a:pPr marL="0" indent="0">
              <a:buNone/>
            </a:pPr>
            <a:r>
              <a:rPr lang="en-GB" dirty="0" smtClean="0"/>
              <a:t>Secure+</a:t>
            </a:r>
          </a:p>
          <a:p>
            <a:r>
              <a:rPr lang="en-GB" dirty="0" smtClean="0"/>
              <a:t>It uses 2x CE Routers at the customers site, 2 Access Circuits terminating in separate Metro Nodes, Separate 7750 switches, and finally will connect to 2x MPLS PE Routers in separate </a:t>
            </a:r>
            <a:r>
              <a:rPr lang="en-GB" dirty="0" err="1" smtClean="0"/>
              <a:t>PoP</a:t>
            </a:r>
            <a:r>
              <a:rPr lang="en-GB" dirty="0" smtClean="0"/>
              <a:t> sites.</a:t>
            </a:r>
          </a:p>
          <a:p>
            <a:r>
              <a:rPr lang="en-GB" dirty="0"/>
              <a:t>2 site orders raised (with </a:t>
            </a:r>
            <a:r>
              <a:rPr lang="en-GB" dirty="0" smtClean="0"/>
              <a:t>different </a:t>
            </a:r>
            <a:r>
              <a:rPr lang="en-GB" dirty="0"/>
              <a:t>CSAC) each having a separate connection . </a:t>
            </a:r>
            <a:r>
              <a:rPr lang="en-GB" dirty="0" smtClean="0"/>
              <a:t>In 21C also </a:t>
            </a:r>
            <a:r>
              <a:rPr lang="en-GB" dirty="0"/>
              <a:t>, two access orders are raised .</a:t>
            </a:r>
          </a:p>
          <a:p>
            <a:endParaRPr lang="en-GB"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4068867745"/>
              </p:ext>
            </p:extLst>
          </p:nvPr>
        </p:nvGraphicFramePr>
        <p:xfrm>
          <a:off x="1187624" y="3933056"/>
          <a:ext cx="7272808" cy="2245017"/>
        </p:xfrm>
        <a:graphic>
          <a:graphicData uri="http://schemas.openxmlformats.org/presentationml/2006/ole">
            <mc:AlternateContent xmlns:mc="http://schemas.openxmlformats.org/markup-compatibility/2006">
              <mc:Choice xmlns:v="urn:schemas-microsoft-com:vml" Requires="v">
                <p:oleObj spid="_x0000_s5168" r:id="rId3" imgW="7102221" imgH="2485644" progId="">
                  <p:embed/>
                </p:oleObj>
              </mc:Choice>
              <mc:Fallback>
                <p:oleObj r:id="rId3" imgW="7102221" imgH="248564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933056"/>
                        <a:ext cx="7272808" cy="22450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14191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4624"/>
            <a:ext cx="8041440" cy="1442674"/>
          </a:xfrm>
        </p:spPr>
        <p:txBody>
          <a:bodyPr/>
          <a:lstStyle/>
          <a:p>
            <a:r>
              <a:rPr lang="en-GB" dirty="0" smtClean="0"/>
              <a:t>Shared Access</a:t>
            </a:r>
            <a:endParaRPr lang="en-GB" dirty="0"/>
          </a:p>
        </p:txBody>
      </p:sp>
      <p:sp>
        <p:nvSpPr>
          <p:cNvPr id="3" name="Content Placeholder 2"/>
          <p:cNvSpPr>
            <a:spLocks noGrp="1"/>
          </p:cNvSpPr>
          <p:nvPr>
            <p:ph idx="1"/>
          </p:nvPr>
        </p:nvSpPr>
        <p:spPr>
          <a:xfrm>
            <a:off x="838200" y="1268760"/>
            <a:ext cx="7467600" cy="4824536"/>
          </a:xfrm>
        </p:spPr>
        <p:txBody>
          <a:bodyPr>
            <a:normAutofit fontScale="92500" lnSpcReduction="10000"/>
          </a:bodyPr>
          <a:lstStyle/>
          <a:p>
            <a:r>
              <a:rPr lang="en-GB" dirty="0"/>
              <a:t>Shared </a:t>
            </a:r>
            <a:r>
              <a:rPr lang="en-GB" dirty="0" smtClean="0"/>
              <a:t>Access  allows </a:t>
            </a:r>
            <a:r>
              <a:rPr lang="en-GB" dirty="0"/>
              <a:t>a customer who owns an IP Connect UK access to give connectivity (via an additional VPN connection) to a completely different IP Connect UK customer. The “Main” customer is the customer who owns the access that is shared with another customer. The “Sharing” customer (or customers) are those who have VPN connections extended through another customer’s access</a:t>
            </a:r>
            <a:r>
              <a:rPr lang="en-GB" dirty="0" smtClean="0"/>
              <a:t>.</a:t>
            </a:r>
          </a:p>
          <a:p>
            <a:endParaRPr lang="en-GB" dirty="0" smtClean="0"/>
          </a:p>
          <a:p>
            <a:r>
              <a:rPr lang="en-GB" dirty="0" smtClean="0"/>
              <a:t>Why we need shared access?</a:t>
            </a:r>
          </a:p>
          <a:p>
            <a:pPr lvl="1"/>
            <a:r>
              <a:rPr lang="en-GB" dirty="0" smtClean="0"/>
              <a:t>To support company mergers or provide extranet connectivity to different suppliers.</a:t>
            </a:r>
          </a:p>
          <a:p>
            <a:pPr lvl="1"/>
            <a:r>
              <a:rPr lang="en-GB" dirty="0" smtClean="0"/>
              <a:t>An application hosting customer .</a:t>
            </a:r>
          </a:p>
          <a:p>
            <a:pPr lvl="1"/>
            <a:r>
              <a:rPr lang="en-GB" dirty="0" smtClean="0"/>
              <a:t>Use for Network Management</a:t>
            </a:r>
          </a:p>
          <a:p>
            <a:endParaRPr lang="en-GB" dirty="0"/>
          </a:p>
          <a:p>
            <a:endParaRPr lang="en-GB" dirty="0" smtClean="0"/>
          </a:p>
          <a:p>
            <a:endParaRPr lang="en-GB" dirty="0"/>
          </a:p>
        </p:txBody>
      </p:sp>
    </p:spTree>
    <p:extLst>
      <p:ext uri="{BB962C8B-B14F-4D97-AF65-F5344CB8AC3E}">
        <p14:creationId xmlns:p14="http://schemas.microsoft.com/office/powerpoint/2010/main" val="101678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467544" y="188640"/>
            <a:ext cx="4388781" cy="3168352"/>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5004048" y="188640"/>
            <a:ext cx="3881040" cy="3358877"/>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1618109" y="3356992"/>
            <a:ext cx="5619750" cy="3308996"/>
          </a:xfrm>
          <a:prstGeom prst="rect">
            <a:avLst/>
          </a:prstGeom>
          <a:noFill/>
          <a:ln w="9525">
            <a:noFill/>
            <a:miter lim="800000"/>
            <a:headEnd/>
            <a:tailEnd/>
          </a:ln>
        </p:spPr>
      </p:pic>
    </p:spTree>
    <p:extLst>
      <p:ext uri="{BB962C8B-B14F-4D97-AF65-F5344CB8AC3E}">
        <p14:creationId xmlns:p14="http://schemas.microsoft.com/office/powerpoint/2010/main" val="2914487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041440" cy="1120229"/>
          </a:xfrm>
        </p:spPr>
        <p:txBody>
          <a:bodyPr/>
          <a:lstStyle/>
          <a:p>
            <a:r>
              <a:rPr lang="en-GB" dirty="0" smtClean="0"/>
              <a:t>Multiple VPN’s</a:t>
            </a:r>
            <a:endParaRPr lang="en-GB" dirty="0"/>
          </a:p>
        </p:txBody>
      </p:sp>
      <p:sp>
        <p:nvSpPr>
          <p:cNvPr id="3" name="Content Placeholder 2"/>
          <p:cNvSpPr>
            <a:spLocks noGrp="1"/>
          </p:cNvSpPr>
          <p:nvPr>
            <p:ph idx="1"/>
          </p:nvPr>
        </p:nvSpPr>
        <p:spPr>
          <a:xfrm>
            <a:off x="838200" y="1628801"/>
            <a:ext cx="7467600" cy="1584175"/>
          </a:xfrm>
        </p:spPr>
        <p:txBody>
          <a:bodyPr>
            <a:normAutofit fontScale="70000" lnSpcReduction="20000"/>
          </a:bodyPr>
          <a:lstStyle/>
          <a:p>
            <a:r>
              <a:rPr lang="en-GB" dirty="0"/>
              <a:t>Multiple VPN’S is a standard feature that allows the customer to segregate their traffic into separate VPN </a:t>
            </a:r>
            <a:r>
              <a:rPr lang="en-GB" dirty="0" smtClean="0"/>
              <a:t>connections i.e. connectivity </a:t>
            </a:r>
            <a:r>
              <a:rPr lang="en-GB" dirty="0"/>
              <a:t>across a single access into more than one VPN owned by the customer</a:t>
            </a:r>
            <a:r>
              <a:rPr lang="en-GB" dirty="0" smtClean="0"/>
              <a:t>  </a:t>
            </a:r>
            <a:endParaRPr lang="en-GB" dirty="0"/>
          </a:p>
          <a:p>
            <a:r>
              <a:rPr lang="en-GB" dirty="0"/>
              <a:t>It enables the same physical infrastructure to provide logical separation to support for example different business units within the same </a:t>
            </a:r>
            <a:r>
              <a:rPr lang="en-GB" dirty="0" smtClean="0"/>
              <a:t>company which do not wish to support direct connectivity between each other.</a:t>
            </a:r>
            <a:endParaRPr lang="en-GB" dirty="0"/>
          </a:p>
        </p:txBody>
      </p:sp>
      <p:pic>
        <p:nvPicPr>
          <p:cNvPr id="8" name="Picture 7"/>
          <p:cNvPicPr/>
          <p:nvPr/>
        </p:nvPicPr>
        <p:blipFill>
          <a:blip r:embed="rId2"/>
          <a:srcRect/>
          <a:stretch>
            <a:fillRect/>
          </a:stretch>
        </p:blipFill>
        <p:spPr bwMode="auto">
          <a:xfrm>
            <a:off x="1634439" y="3068960"/>
            <a:ext cx="5924550" cy="3930402"/>
          </a:xfrm>
          <a:prstGeom prst="rect">
            <a:avLst/>
          </a:prstGeom>
          <a:noFill/>
          <a:ln w="9525">
            <a:noFill/>
            <a:miter lim="800000"/>
            <a:headEnd/>
            <a:tailEnd/>
          </a:ln>
        </p:spPr>
      </p:pic>
    </p:spTree>
    <p:extLst>
      <p:ext uri="{BB962C8B-B14F-4D97-AF65-F5344CB8AC3E}">
        <p14:creationId xmlns:p14="http://schemas.microsoft.com/office/powerpoint/2010/main" val="2082048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Class Of Service (CoS)</a:t>
            </a:r>
            <a:endParaRPr lang="en-GB" dirty="0"/>
          </a:p>
        </p:txBody>
      </p:sp>
      <p:sp>
        <p:nvSpPr>
          <p:cNvPr id="3" name="Content Placeholder 2"/>
          <p:cNvSpPr>
            <a:spLocks noGrp="1"/>
          </p:cNvSpPr>
          <p:nvPr>
            <p:ph idx="1"/>
          </p:nvPr>
        </p:nvSpPr>
        <p:spPr>
          <a:xfrm>
            <a:off x="457200" y="1340769"/>
            <a:ext cx="8229600" cy="1440160"/>
          </a:xfrm>
        </p:spPr>
        <p:txBody>
          <a:bodyPr>
            <a:normAutofit fontScale="70000" lnSpcReduction="20000"/>
          </a:bodyPr>
          <a:lstStyle/>
          <a:p>
            <a:r>
              <a:rPr lang="en-GB" dirty="0"/>
              <a:t>Class of Service (CoS) is a way of managing traffic in a network by grouping similar types of traffic (for example, e-mail, streaming video, voice, large document file transfer) together and treating each type as a class with its own level of service priority.</a:t>
            </a:r>
          </a:p>
          <a:p>
            <a:r>
              <a:rPr lang="en-GB" dirty="0" smtClean="0"/>
              <a:t>IP Connect UK supports 6 CoS model which supports 6 classes- </a:t>
            </a:r>
            <a:r>
              <a:rPr lang="en-GB" dirty="0"/>
              <a:t>EF, AF1, AF2, AF3, AF4 &amp; </a:t>
            </a:r>
            <a:r>
              <a:rPr lang="en-GB" dirty="0" smtClean="0"/>
              <a:t>DE</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44613399"/>
              </p:ext>
            </p:extLst>
          </p:nvPr>
        </p:nvGraphicFramePr>
        <p:xfrm>
          <a:off x="251520" y="2924943"/>
          <a:ext cx="8280920" cy="2498576"/>
        </p:xfrm>
        <a:graphic>
          <a:graphicData uri="http://schemas.openxmlformats.org/drawingml/2006/table">
            <a:tbl>
              <a:tblPr firstRow="1" firstCol="1" lastRow="1" lastCol="1" bandRow="1" bandCol="1">
                <a:tableStyleId>{8FD4443E-F989-4FC4-A0C8-D5A2AF1F390B}</a:tableStyleId>
              </a:tblPr>
              <a:tblGrid>
                <a:gridCol w="735975">
                  <a:extLst>
                    <a:ext uri="{9D8B030D-6E8A-4147-A177-3AD203B41FA5}">
                      <a16:colId xmlns:a16="http://schemas.microsoft.com/office/drawing/2014/main" val="20000"/>
                    </a:ext>
                  </a:extLst>
                </a:gridCol>
                <a:gridCol w="2065482">
                  <a:extLst>
                    <a:ext uri="{9D8B030D-6E8A-4147-A177-3AD203B41FA5}">
                      <a16:colId xmlns:a16="http://schemas.microsoft.com/office/drawing/2014/main" val="20001"/>
                    </a:ext>
                  </a:extLst>
                </a:gridCol>
                <a:gridCol w="5479463">
                  <a:extLst>
                    <a:ext uri="{9D8B030D-6E8A-4147-A177-3AD203B41FA5}">
                      <a16:colId xmlns:a16="http://schemas.microsoft.com/office/drawing/2014/main" val="20002"/>
                    </a:ext>
                  </a:extLst>
                </a:gridCol>
              </a:tblGrid>
              <a:tr h="290193">
                <a:tc>
                  <a:txBody>
                    <a:bodyPr/>
                    <a:lstStyle/>
                    <a:p>
                      <a:pPr algn="ctr">
                        <a:lnSpc>
                          <a:spcPts val="1200"/>
                        </a:lnSpc>
                        <a:spcAft>
                          <a:spcPts val="300"/>
                        </a:spcAft>
                      </a:pPr>
                      <a:r>
                        <a:rPr lang="en-GB" sz="1200" dirty="0">
                          <a:effectLst/>
                        </a:rPr>
                        <a:t>Class</a:t>
                      </a:r>
                      <a:endParaRPr lang="en-GB" sz="1200"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300"/>
                        </a:spcAft>
                      </a:pPr>
                      <a:r>
                        <a:rPr lang="en-GB" sz="1200">
                          <a:effectLst/>
                        </a:rPr>
                        <a:t> </a:t>
                      </a:r>
                      <a:endParaRPr lang="en-GB" sz="120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Aft>
                          <a:spcPts val="300"/>
                        </a:spcAft>
                      </a:pPr>
                      <a:r>
                        <a:rPr lang="en-GB" sz="1200" dirty="0">
                          <a:effectLst/>
                        </a:rPr>
                        <a:t>Description</a:t>
                      </a:r>
                      <a:endParaRPr lang="en-GB" sz="1200"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9879">
                <a:tc>
                  <a:txBody>
                    <a:bodyPr/>
                    <a:lstStyle/>
                    <a:p>
                      <a:pPr algn="ctr">
                        <a:lnSpc>
                          <a:spcPts val="1200"/>
                        </a:lnSpc>
                        <a:spcAft>
                          <a:spcPts val="0"/>
                        </a:spcAft>
                      </a:pPr>
                      <a:r>
                        <a:rPr lang="en-GB" sz="1200">
                          <a:effectLst/>
                        </a:rPr>
                        <a:t>EF</a:t>
                      </a:r>
                      <a:endParaRPr lang="en-GB" sz="120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Aft>
                          <a:spcPts val="0"/>
                        </a:spcAft>
                      </a:pPr>
                      <a:endParaRPr lang="en-GB" sz="1200" b="1" dirty="0" smtClean="0">
                        <a:effectLst/>
                      </a:endParaRPr>
                    </a:p>
                    <a:p>
                      <a:pPr>
                        <a:lnSpc>
                          <a:spcPts val="1200"/>
                        </a:lnSpc>
                        <a:spcAft>
                          <a:spcPts val="0"/>
                        </a:spcAft>
                      </a:pPr>
                      <a:r>
                        <a:rPr lang="en-GB" sz="1200" b="1" dirty="0" smtClean="0">
                          <a:effectLst/>
                        </a:rPr>
                        <a:t>Expedited </a:t>
                      </a:r>
                      <a:r>
                        <a:rPr lang="en-GB" sz="1200" b="1" dirty="0">
                          <a:effectLst/>
                        </a:rPr>
                        <a:t>Forwarding</a:t>
                      </a:r>
                      <a:endParaRPr lang="en-GB" sz="1200" b="1"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r>
                        <a:rPr lang="en-GB" sz="1200" b="1" kern="1200" dirty="0" smtClean="0">
                          <a:solidFill>
                            <a:schemeClr val="lt1"/>
                          </a:solidFill>
                          <a:effectLst/>
                          <a:latin typeface="+mn-lt"/>
                          <a:ea typeface="+mn-ea"/>
                          <a:cs typeface="+mn-cs"/>
                        </a:rPr>
                        <a:t> optimised to support real time Voice over IP (VoIP) applications. Packets marked as EF are treated with priority throughout the core network and on access egress and are always served in preference to AF and DE traffic. The Class is particularly designed to deliver low end-to-end delay and jitter suitable for voice </a:t>
                      </a:r>
                      <a:endParaRPr lang="en-GB" sz="12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4104">
                <a:tc>
                  <a:txBody>
                    <a:bodyPr/>
                    <a:lstStyle/>
                    <a:p>
                      <a:pPr algn="ctr">
                        <a:lnSpc>
                          <a:spcPts val="1200"/>
                        </a:lnSpc>
                        <a:spcAft>
                          <a:spcPts val="0"/>
                        </a:spcAft>
                      </a:pPr>
                      <a:r>
                        <a:rPr lang="en-GB" sz="1200">
                          <a:effectLst/>
                        </a:rPr>
                        <a:t>AF</a:t>
                      </a:r>
                      <a:endParaRPr lang="en-GB" sz="120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Aft>
                          <a:spcPts val="0"/>
                        </a:spcAft>
                      </a:pPr>
                      <a:r>
                        <a:rPr lang="en-GB" sz="1200" b="1" dirty="0">
                          <a:effectLst/>
                        </a:rPr>
                        <a:t>Assured Forwarding</a:t>
                      </a:r>
                      <a:endParaRPr lang="en-GB" sz="1200" b="1"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Aft>
                          <a:spcPts val="0"/>
                        </a:spcAft>
                      </a:pPr>
                      <a:r>
                        <a:rPr lang="en-GB" sz="1200" dirty="0" smtClean="0">
                          <a:effectLst/>
                        </a:rPr>
                        <a:t>A </a:t>
                      </a:r>
                      <a:r>
                        <a:rPr lang="en-GB" sz="1200" dirty="0">
                          <a:effectLst/>
                        </a:rPr>
                        <a:t>group of </a:t>
                      </a:r>
                      <a:r>
                        <a:rPr lang="en-GB" sz="1200" dirty="0" smtClean="0">
                          <a:effectLst/>
                        </a:rPr>
                        <a:t>four </a:t>
                      </a:r>
                      <a:r>
                        <a:rPr lang="en-GB" sz="1200" dirty="0">
                          <a:effectLst/>
                        </a:rPr>
                        <a:t>classes (AF4, AF3, AF2 and AF1 with no prescribed order of performance). These classes would be used for premium, delay sensitive data applications</a:t>
                      </a:r>
                      <a:r>
                        <a:rPr lang="en-GB" sz="1200" dirty="0" smtClean="0">
                          <a:effectLst/>
                        </a:rPr>
                        <a:t>..</a:t>
                      </a:r>
                      <a:endParaRPr lang="en-GB" sz="1200"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9879">
                <a:tc>
                  <a:txBody>
                    <a:bodyPr/>
                    <a:lstStyle/>
                    <a:p>
                      <a:pPr algn="ctr">
                        <a:lnSpc>
                          <a:spcPts val="1200"/>
                        </a:lnSpc>
                        <a:spcAft>
                          <a:spcPts val="0"/>
                        </a:spcAft>
                      </a:pPr>
                      <a:r>
                        <a:rPr lang="en-GB" sz="1200">
                          <a:effectLst/>
                        </a:rPr>
                        <a:t>DE</a:t>
                      </a:r>
                      <a:endParaRPr lang="en-GB" sz="120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Aft>
                          <a:spcPts val="0"/>
                        </a:spcAft>
                      </a:pPr>
                      <a:r>
                        <a:rPr lang="en-GB" sz="1200" b="1" dirty="0">
                          <a:effectLst/>
                        </a:rPr>
                        <a:t>Default</a:t>
                      </a:r>
                      <a:endParaRPr lang="en-GB" sz="1200" b="1"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Aft>
                          <a:spcPts val="0"/>
                        </a:spcAft>
                      </a:pPr>
                      <a:r>
                        <a:rPr lang="en-GB" sz="1200" dirty="0">
                          <a:effectLst/>
                        </a:rPr>
                        <a:t>This is a “best effort” class, which would be used non mission-critical, non-delay sensitive </a:t>
                      </a:r>
                      <a:r>
                        <a:rPr lang="en-GB" sz="1200" dirty="0" smtClean="0">
                          <a:effectLst/>
                        </a:rPr>
                        <a:t>applications like email or web browsing.</a:t>
                      </a:r>
                      <a:endParaRPr lang="en-GB" sz="1200" dirty="0">
                        <a:effectLst/>
                        <a:latin typeface="BTMedium"/>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5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fontScale="90000"/>
          </a:bodyPr>
          <a:lstStyle/>
          <a:p>
            <a:r>
              <a:rPr lang="en-GB" dirty="0" smtClean="0"/>
              <a:t>CPPA</a:t>
            </a:r>
            <a:br>
              <a:rPr lang="en-GB" dirty="0" smtClean="0"/>
            </a:br>
            <a:r>
              <a:rPr lang="en-GB" dirty="0" smtClean="0"/>
              <a:t>CoS Policy per Access</a:t>
            </a:r>
            <a:endParaRPr lang="en-GB" dirty="0"/>
          </a:p>
        </p:txBody>
      </p:sp>
      <p:sp>
        <p:nvSpPr>
          <p:cNvPr id="3" name="Content Placeholder 2"/>
          <p:cNvSpPr>
            <a:spLocks noGrp="1"/>
          </p:cNvSpPr>
          <p:nvPr>
            <p:ph idx="1"/>
          </p:nvPr>
        </p:nvSpPr>
        <p:spPr>
          <a:xfrm>
            <a:off x="374848" y="1412776"/>
            <a:ext cx="8229600" cy="820687"/>
          </a:xfrm>
        </p:spPr>
        <p:txBody>
          <a:bodyPr vert="horz" lIns="91440" tIns="45720" rIns="91440" bIns="45720" rtlCol="0">
            <a:noAutofit/>
          </a:bodyPr>
          <a:lstStyle/>
          <a:p>
            <a:r>
              <a:rPr lang="en-GB" sz="2400" dirty="0" smtClean="0"/>
              <a:t>CPPA </a:t>
            </a:r>
            <a:r>
              <a:rPr lang="en-GB" sz="2400" dirty="0"/>
              <a:t>works on the basis that all traffic flowing through the access circuit will have the same CoS policy applied too it.</a:t>
            </a:r>
          </a:p>
          <a:p>
            <a:endParaRPr lang="en-GB" sz="2400" dirty="0"/>
          </a:p>
          <a:p>
            <a:r>
              <a:rPr lang="en-GB" sz="2400" dirty="0"/>
              <a:t> </a:t>
            </a:r>
          </a:p>
          <a:p>
            <a:endParaRPr lang="en-GB" sz="24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30125"/>
            <a:ext cx="5832648"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91680" y="2586390"/>
            <a:ext cx="1800200" cy="338554"/>
          </a:xfrm>
          <a:prstGeom prst="rect">
            <a:avLst/>
          </a:prstGeom>
          <a:noFill/>
        </p:spPr>
        <p:txBody>
          <a:bodyPr wrap="square" rtlCol="0">
            <a:spAutoFit/>
          </a:bodyPr>
          <a:lstStyle/>
          <a:p>
            <a:r>
              <a:rPr lang="en-GB" sz="800" dirty="0" smtClean="0"/>
              <a:t>All connection in a VCG will have same CoS policy </a:t>
            </a:r>
            <a:r>
              <a:rPr lang="en-GB" sz="800" dirty="0" err="1" smtClean="0"/>
              <a:t>i.e</a:t>
            </a:r>
            <a:r>
              <a:rPr lang="en-GB" sz="800" dirty="0" smtClean="0"/>
              <a:t> AF,EF,DE</a:t>
            </a:r>
            <a:endParaRPr lang="en-GB" sz="800" dirty="0"/>
          </a:p>
        </p:txBody>
      </p:sp>
      <p:graphicFrame>
        <p:nvGraphicFramePr>
          <p:cNvPr id="8" name="Content Placeholder 3"/>
          <p:cNvGraphicFramePr>
            <a:graphicFrameLocks/>
          </p:cNvGraphicFramePr>
          <p:nvPr>
            <p:extLst>
              <p:ext uri="{D42A27DB-BD31-4B8C-83A1-F6EECF244321}">
                <p14:modId xmlns:p14="http://schemas.microsoft.com/office/powerpoint/2010/main" val="3452005233"/>
              </p:ext>
            </p:extLst>
          </p:nvPr>
        </p:nvGraphicFramePr>
        <p:xfrm>
          <a:off x="539552" y="4604648"/>
          <a:ext cx="6923112" cy="1396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79512" y="3958317"/>
            <a:ext cx="8604448" cy="646331"/>
          </a:xfrm>
          <a:prstGeom prst="rect">
            <a:avLst/>
          </a:prstGeom>
        </p:spPr>
        <p:txBody>
          <a:bodyPr wrap="square">
            <a:spAutoFit/>
          </a:bodyPr>
          <a:lstStyle/>
          <a:p>
            <a:r>
              <a:rPr lang="en-GB" dirty="0" smtClean="0"/>
              <a:t>In terms of order on OSS, the circuit Id mapping is  as follows:</a:t>
            </a:r>
          </a:p>
          <a:p>
            <a:endParaRPr lang="en-GB" dirty="0"/>
          </a:p>
        </p:txBody>
      </p:sp>
    </p:spTree>
    <p:extLst>
      <p:ext uri="{BB962C8B-B14F-4D97-AF65-F5344CB8AC3E}">
        <p14:creationId xmlns:p14="http://schemas.microsoft.com/office/powerpoint/2010/main" val="143588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041440" cy="1120229"/>
          </a:xfrm>
        </p:spPr>
        <p:txBody>
          <a:bodyPr>
            <a:normAutofit fontScale="90000"/>
          </a:bodyPr>
          <a:lstStyle/>
          <a:p>
            <a:r>
              <a:rPr lang="en-GB" dirty="0" smtClean="0"/>
              <a:t>CPPC</a:t>
            </a:r>
            <a:br>
              <a:rPr lang="en-GB" dirty="0" smtClean="0"/>
            </a:br>
            <a:r>
              <a:rPr lang="en-GB" dirty="0" smtClean="0"/>
              <a:t>CoS Policy per Connection</a:t>
            </a:r>
            <a:endParaRPr lang="en-GB" dirty="0"/>
          </a:p>
        </p:txBody>
      </p:sp>
      <p:sp>
        <p:nvSpPr>
          <p:cNvPr id="3" name="Content Placeholder 2"/>
          <p:cNvSpPr>
            <a:spLocks noGrp="1"/>
          </p:cNvSpPr>
          <p:nvPr>
            <p:ph idx="1"/>
          </p:nvPr>
        </p:nvSpPr>
        <p:spPr>
          <a:xfrm>
            <a:off x="838200" y="2038389"/>
            <a:ext cx="7467600" cy="886556"/>
          </a:xfrm>
        </p:spPr>
        <p:txBody>
          <a:bodyPr>
            <a:normAutofit/>
          </a:bodyPr>
          <a:lstStyle/>
          <a:p>
            <a:pPr marL="0" indent="0">
              <a:buNone/>
            </a:pPr>
            <a:r>
              <a:rPr lang="en-GB" dirty="0" smtClean="0"/>
              <a:t>CPPC allows customer to configure separate CoS policies for each VPN connection.   </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5"/>
            <a:ext cx="7848871" cy="199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Content Placeholder 3"/>
          <p:cNvGraphicFramePr>
            <a:graphicFrameLocks/>
          </p:cNvGraphicFramePr>
          <p:nvPr>
            <p:extLst>
              <p:ext uri="{D42A27DB-BD31-4B8C-83A1-F6EECF244321}">
                <p14:modId xmlns:p14="http://schemas.microsoft.com/office/powerpoint/2010/main" val="3824165678"/>
              </p:ext>
            </p:extLst>
          </p:nvPr>
        </p:nvGraphicFramePr>
        <p:xfrm>
          <a:off x="539552" y="5229200"/>
          <a:ext cx="6923112" cy="1396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2008" y="4744609"/>
            <a:ext cx="8604448" cy="646331"/>
          </a:xfrm>
          <a:prstGeom prst="rect">
            <a:avLst/>
          </a:prstGeom>
        </p:spPr>
        <p:txBody>
          <a:bodyPr wrap="square">
            <a:spAutoFit/>
          </a:bodyPr>
          <a:lstStyle/>
          <a:p>
            <a:r>
              <a:rPr lang="en-GB" dirty="0" smtClean="0"/>
              <a:t>In terms of order on OSS, the circuit Id mapping is  as follows:</a:t>
            </a:r>
          </a:p>
          <a:p>
            <a:endParaRPr lang="en-GB" dirty="0"/>
          </a:p>
        </p:txBody>
      </p:sp>
    </p:spTree>
    <p:extLst>
      <p:ext uri="{BB962C8B-B14F-4D97-AF65-F5344CB8AC3E}">
        <p14:creationId xmlns:p14="http://schemas.microsoft.com/office/powerpoint/2010/main" val="3217015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94" y="19472"/>
            <a:ext cx="8041440" cy="889248"/>
          </a:xfrm>
        </p:spPr>
        <p:txBody>
          <a:bodyPr/>
          <a:lstStyle/>
          <a:p>
            <a:r>
              <a:rPr lang="en-GB" dirty="0" smtClean="0"/>
              <a:t>BGP</a:t>
            </a:r>
            <a:endParaRPr lang="en-GB" dirty="0"/>
          </a:p>
        </p:txBody>
      </p:sp>
      <p:sp>
        <p:nvSpPr>
          <p:cNvPr id="3" name="Content Placeholder 2"/>
          <p:cNvSpPr>
            <a:spLocks noGrp="1"/>
          </p:cNvSpPr>
          <p:nvPr>
            <p:ph idx="1"/>
          </p:nvPr>
        </p:nvSpPr>
        <p:spPr>
          <a:xfrm>
            <a:off x="719238" y="980728"/>
            <a:ext cx="7467600" cy="2304256"/>
          </a:xfrm>
        </p:spPr>
        <p:txBody>
          <a:bodyPr>
            <a:normAutofit fontScale="77500" lnSpcReduction="20000"/>
          </a:bodyPr>
          <a:lstStyle/>
          <a:p>
            <a:r>
              <a:rPr lang="en-GB" dirty="0" smtClean="0"/>
              <a:t>Border </a:t>
            </a:r>
            <a:r>
              <a:rPr lang="en-GB" dirty="0"/>
              <a:t>Gateway Protocol (BGP) is a routing protocol used to transfer data and information between different </a:t>
            </a:r>
            <a:r>
              <a:rPr lang="en-GB" dirty="0" smtClean="0"/>
              <a:t>gateways</a:t>
            </a:r>
            <a:r>
              <a:rPr lang="en-GB" dirty="0"/>
              <a:t>, the Internet or autonomous systems. IBGP is formed between </a:t>
            </a:r>
            <a:r>
              <a:rPr lang="en-GB" dirty="0" smtClean="0"/>
              <a:t>Neighbours </a:t>
            </a:r>
            <a:r>
              <a:rPr lang="en-GB" dirty="0"/>
              <a:t>within the same AS whereas EBGP is formed between </a:t>
            </a:r>
            <a:r>
              <a:rPr lang="en-GB" dirty="0" smtClean="0"/>
              <a:t>neighbours </a:t>
            </a:r>
            <a:r>
              <a:rPr lang="en-GB" dirty="0"/>
              <a:t>in different AS</a:t>
            </a:r>
            <a:r>
              <a:rPr lang="en-GB" dirty="0" smtClean="0"/>
              <a:t>.</a:t>
            </a:r>
          </a:p>
          <a:p>
            <a:r>
              <a:rPr lang="en-GB" dirty="0" smtClean="0"/>
              <a:t>An </a:t>
            </a:r>
            <a:r>
              <a:rPr lang="en-GB" dirty="0"/>
              <a:t>Autonomous System (AS) is a collection of networks, or routers, administered as a group and sharing a common set of routing policies. AS numbers, the unique identifiers for these groups</a:t>
            </a:r>
          </a:p>
          <a:p>
            <a:endParaRPr lang="en-GB" dirty="0"/>
          </a:p>
        </p:txBody>
      </p:sp>
      <p:grpSp>
        <p:nvGrpSpPr>
          <p:cNvPr id="42" name="Group 41"/>
          <p:cNvGrpSpPr/>
          <p:nvPr/>
        </p:nvGrpSpPr>
        <p:grpSpPr>
          <a:xfrm>
            <a:off x="179512" y="3495689"/>
            <a:ext cx="8474320" cy="2452782"/>
            <a:chOff x="179512" y="2169423"/>
            <a:chExt cx="8726348" cy="3779048"/>
          </a:xfrm>
        </p:grpSpPr>
        <p:sp>
          <p:nvSpPr>
            <p:cNvPr id="43" name="TextBox 42"/>
            <p:cNvSpPr txBox="1"/>
            <p:nvPr/>
          </p:nvSpPr>
          <p:spPr>
            <a:xfrm>
              <a:off x="7651849" y="5549855"/>
              <a:ext cx="689612" cy="369332"/>
            </a:xfrm>
            <a:prstGeom prst="rect">
              <a:avLst/>
            </a:prstGeom>
            <a:noFill/>
          </p:spPr>
          <p:txBody>
            <a:bodyPr wrap="none" rtlCol="0">
              <a:spAutoFit/>
            </a:bodyPr>
            <a:lstStyle/>
            <a:p>
              <a:r>
                <a:rPr lang="en-GB" dirty="0"/>
                <a:t>e</a:t>
              </a:r>
              <a:r>
                <a:rPr lang="en-GB" dirty="0" smtClean="0"/>
                <a:t>BGP</a:t>
              </a:r>
              <a:endParaRPr lang="en-GB" dirty="0"/>
            </a:p>
          </p:txBody>
        </p:sp>
        <p:sp>
          <p:nvSpPr>
            <p:cNvPr id="44" name="TextBox 43"/>
            <p:cNvSpPr txBox="1"/>
            <p:nvPr/>
          </p:nvSpPr>
          <p:spPr>
            <a:xfrm>
              <a:off x="763420" y="5579139"/>
              <a:ext cx="689612" cy="369332"/>
            </a:xfrm>
            <a:prstGeom prst="rect">
              <a:avLst/>
            </a:prstGeom>
            <a:noFill/>
          </p:spPr>
          <p:txBody>
            <a:bodyPr wrap="none" rtlCol="0">
              <a:spAutoFit/>
            </a:bodyPr>
            <a:lstStyle/>
            <a:p>
              <a:r>
                <a:rPr lang="en-GB" dirty="0"/>
                <a:t>e</a:t>
              </a:r>
              <a:r>
                <a:rPr lang="en-GB" dirty="0" smtClean="0"/>
                <a:t>BGP</a:t>
              </a:r>
              <a:endParaRPr lang="en-GB" dirty="0"/>
            </a:p>
          </p:txBody>
        </p:sp>
        <p:sp>
          <p:nvSpPr>
            <p:cNvPr id="45" name="Rounded Rectangle 44"/>
            <p:cNvSpPr/>
            <p:nvPr/>
          </p:nvSpPr>
          <p:spPr>
            <a:xfrm>
              <a:off x="6948264" y="4413567"/>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grpSp>
          <p:nvGrpSpPr>
            <p:cNvPr id="46" name="Group 45"/>
            <p:cNvGrpSpPr/>
            <p:nvPr/>
          </p:nvGrpSpPr>
          <p:grpSpPr>
            <a:xfrm>
              <a:off x="179512" y="2169423"/>
              <a:ext cx="8726348" cy="3565098"/>
              <a:chOff x="179512" y="2169423"/>
              <a:chExt cx="8726348" cy="3565098"/>
            </a:xfrm>
          </p:grpSpPr>
          <p:cxnSp>
            <p:nvCxnSpPr>
              <p:cNvPr id="47" name="Straight Connector 46"/>
              <p:cNvCxnSpPr/>
              <p:nvPr/>
            </p:nvCxnSpPr>
            <p:spPr>
              <a:xfrm>
                <a:off x="547223" y="3632714"/>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547223" y="4784403"/>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21550" y="2480147"/>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flipV="1">
                <a:off x="4508743" y="3261439"/>
                <a:ext cx="0" cy="756415"/>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H="1" flipV="1">
                <a:off x="1979713" y="2540259"/>
                <a:ext cx="2529030" cy="508712"/>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flipV="1">
                <a:off x="1795070" y="3135649"/>
                <a:ext cx="2488898" cy="496626"/>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1795070" y="3624194"/>
                <a:ext cx="2560906" cy="512137"/>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flipV="1">
                <a:off x="1835913" y="3272235"/>
                <a:ext cx="2448055" cy="1525616"/>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1979712" y="2540259"/>
                <a:ext cx="2376264" cy="1340003"/>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flipV="1">
                <a:off x="1895166" y="4208339"/>
                <a:ext cx="2460810" cy="589512"/>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a:endCxn id="70" idx="3"/>
              </p:cNvCxnSpPr>
              <p:nvPr/>
            </p:nvCxnSpPr>
            <p:spPr>
              <a:xfrm flipH="1" flipV="1">
                <a:off x="4850781" y="3135649"/>
                <a:ext cx="2429435" cy="473292"/>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4716016" y="3272235"/>
                <a:ext cx="2574286" cy="1525616"/>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4716016" y="4136331"/>
                <a:ext cx="2564200" cy="66152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flipV="1">
                <a:off x="4716016" y="2529463"/>
                <a:ext cx="2588740" cy="1350799"/>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flipV="1">
                <a:off x="4716016" y="3635872"/>
                <a:ext cx="2588740" cy="381981"/>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flipV="1">
                <a:off x="4644008" y="2502531"/>
                <a:ext cx="2636208" cy="530912"/>
              </a:xfrm>
              <a:prstGeom prst="line">
                <a:avLst/>
              </a:prstGeom>
            </p:spPr>
            <p:style>
              <a:lnRef idx="3">
                <a:schemeClr val="dk1"/>
              </a:lnRef>
              <a:fillRef idx="0">
                <a:schemeClr val="dk1"/>
              </a:fillRef>
              <a:effectRef idx="2">
                <a:schemeClr val="dk1"/>
              </a:effectRef>
              <a:fontRef idx="minor">
                <a:schemeClr val="tx1"/>
              </a:fontRef>
            </p:style>
          </p:cxnSp>
          <p:sp>
            <p:nvSpPr>
              <p:cNvPr id="63" name="Rounded Rectangle 62"/>
              <p:cNvSpPr/>
              <p:nvPr/>
            </p:nvSpPr>
            <p:spPr>
              <a:xfrm>
                <a:off x="4198570" y="365781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RR</a:t>
                </a:r>
                <a:endParaRPr lang="en-GB" dirty="0"/>
              </a:p>
            </p:txBody>
          </p:sp>
          <p:sp>
            <p:nvSpPr>
              <p:cNvPr id="64" name="Rounded Rectangle 63"/>
              <p:cNvSpPr/>
              <p:nvPr/>
            </p:nvSpPr>
            <p:spPr>
              <a:xfrm>
                <a:off x="179512" y="2180219"/>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65" name="Rounded Rectangle 64"/>
              <p:cNvSpPr/>
              <p:nvPr/>
            </p:nvSpPr>
            <p:spPr>
              <a:xfrm>
                <a:off x="179512" y="3272235"/>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66" name="Rounded Rectangle 65"/>
              <p:cNvSpPr/>
              <p:nvPr/>
            </p:nvSpPr>
            <p:spPr>
              <a:xfrm>
                <a:off x="179512" y="442436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67" name="Rounded Rectangle 66"/>
              <p:cNvSpPr/>
              <p:nvPr/>
            </p:nvSpPr>
            <p:spPr>
              <a:xfrm>
                <a:off x="1453032" y="2180219"/>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68" name="Rounded Rectangle 67"/>
              <p:cNvSpPr/>
              <p:nvPr/>
            </p:nvSpPr>
            <p:spPr>
              <a:xfrm>
                <a:off x="1453032" y="3272235"/>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69" name="Rounded Rectangle 68"/>
              <p:cNvSpPr/>
              <p:nvPr/>
            </p:nvSpPr>
            <p:spPr>
              <a:xfrm>
                <a:off x="1453032" y="442436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70" name="Rounded Rectangle 69"/>
              <p:cNvSpPr/>
              <p:nvPr/>
            </p:nvSpPr>
            <p:spPr>
              <a:xfrm>
                <a:off x="4166705" y="2775609"/>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RR</a:t>
                </a:r>
                <a:endParaRPr lang="en-GB" dirty="0"/>
              </a:p>
            </p:txBody>
          </p:sp>
          <p:sp>
            <p:nvSpPr>
              <p:cNvPr id="71" name="TextBox 70"/>
              <p:cNvSpPr txBox="1"/>
              <p:nvPr/>
            </p:nvSpPr>
            <p:spPr>
              <a:xfrm>
                <a:off x="4274395" y="5365189"/>
                <a:ext cx="627095" cy="369332"/>
              </a:xfrm>
              <a:prstGeom prst="rect">
                <a:avLst/>
              </a:prstGeom>
              <a:noFill/>
            </p:spPr>
            <p:txBody>
              <a:bodyPr wrap="none" rtlCol="0">
                <a:spAutoFit/>
              </a:bodyPr>
              <a:lstStyle/>
              <a:p>
                <a:r>
                  <a:rPr lang="en-GB" dirty="0" smtClean="0"/>
                  <a:t>iBGP</a:t>
                </a:r>
                <a:endParaRPr lang="en-GB" dirty="0"/>
              </a:p>
            </p:txBody>
          </p:sp>
          <p:cxnSp>
            <p:nvCxnSpPr>
              <p:cNvPr id="72" name="Straight Arrow Connector 71"/>
              <p:cNvCxnSpPr>
                <a:stCxn id="43" idx="0"/>
              </p:cNvCxnSpPr>
              <p:nvPr/>
            </p:nvCxnSpPr>
            <p:spPr>
              <a:xfrm flipH="1" flipV="1">
                <a:off x="7970982" y="4831487"/>
                <a:ext cx="25673" cy="718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4716016" y="4503095"/>
                <a:ext cx="792088" cy="862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1" idx="0"/>
              </p:cNvCxnSpPr>
              <p:nvPr/>
            </p:nvCxnSpPr>
            <p:spPr>
              <a:xfrm flipH="1" flipV="1">
                <a:off x="3707904" y="4503095"/>
                <a:ext cx="880039" cy="862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0"/>
              </p:cNvCxnSpPr>
              <p:nvPr/>
            </p:nvCxnSpPr>
            <p:spPr>
              <a:xfrm flipH="1" flipV="1">
                <a:off x="1082553" y="4860771"/>
                <a:ext cx="25673" cy="718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280216" y="2502531"/>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7304756" y="3608940"/>
                <a:ext cx="1349076"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7321059" y="4770918"/>
                <a:ext cx="1273520" cy="0"/>
              </a:xfrm>
              <a:prstGeom prst="line">
                <a:avLst/>
              </a:prstGeom>
            </p:spPr>
            <p:style>
              <a:lnRef idx="3">
                <a:schemeClr val="dk1"/>
              </a:lnRef>
              <a:fillRef idx="0">
                <a:schemeClr val="dk1"/>
              </a:fillRef>
              <a:effectRef idx="2">
                <a:schemeClr val="dk1"/>
              </a:effectRef>
              <a:fontRef idx="minor">
                <a:schemeClr val="tx1"/>
              </a:fontRef>
            </p:style>
          </p:cxnSp>
          <p:sp>
            <p:nvSpPr>
              <p:cNvPr id="79" name="Rounded Rectangle 78"/>
              <p:cNvSpPr/>
              <p:nvPr/>
            </p:nvSpPr>
            <p:spPr>
              <a:xfrm>
                <a:off x="6948264" y="216942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80" name="Rounded Rectangle 79"/>
              <p:cNvSpPr/>
              <p:nvPr/>
            </p:nvSpPr>
            <p:spPr>
              <a:xfrm>
                <a:off x="6948264" y="3261439"/>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81" name="Rounded Rectangle 80"/>
              <p:cNvSpPr/>
              <p:nvPr/>
            </p:nvSpPr>
            <p:spPr>
              <a:xfrm>
                <a:off x="8221784" y="216942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82" name="Rounded Rectangle 81"/>
              <p:cNvSpPr/>
              <p:nvPr/>
            </p:nvSpPr>
            <p:spPr>
              <a:xfrm>
                <a:off x="8221784" y="3261439"/>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83" name="Rounded Rectangle 82"/>
              <p:cNvSpPr/>
              <p:nvPr/>
            </p:nvSpPr>
            <p:spPr>
              <a:xfrm>
                <a:off x="8221784" y="4413567"/>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grpSp>
      </p:grpSp>
    </p:spTree>
    <p:extLst>
      <p:ext uri="{BB962C8B-B14F-4D97-AF65-F5344CB8AC3E}">
        <p14:creationId xmlns:p14="http://schemas.microsoft.com/office/powerpoint/2010/main" val="1015923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544165"/>
          </a:xfrm>
        </p:spPr>
        <p:txBody>
          <a:bodyPr>
            <a:normAutofit fontScale="90000"/>
          </a:bodyPr>
          <a:lstStyle/>
          <a:p>
            <a:r>
              <a:rPr lang="en-GB" dirty="0" smtClean="0"/>
              <a:t>IPV4/IPV6</a:t>
            </a:r>
            <a:endParaRPr lang="en-GB" dirty="0"/>
          </a:p>
        </p:txBody>
      </p:sp>
      <p:sp>
        <p:nvSpPr>
          <p:cNvPr id="3" name="Content Placeholder 2"/>
          <p:cNvSpPr>
            <a:spLocks noGrp="1"/>
          </p:cNvSpPr>
          <p:nvPr>
            <p:ph idx="1"/>
          </p:nvPr>
        </p:nvSpPr>
        <p:spPr>
          <a:xfrm>
            <a:off x="683568" y="1412776"/>
            <a:ext cx="7467600" cy="3951337"/>
          </a:xfrm>
        </p:spPr>
        <p:txBody>
          <a:bodyPr>
            <a:normAutofit/>
          </a:bodyPr>
          <a:lstStyle/>
          <a:p>
            <a:r>
              <a:rPr lang="en-GB" dirty="0"/>
              <a:t>IP (short for </a:t>
            </a:r>
            <a:r>
              <a:rPr lang="en-GB" dirty="0">
                <a:hlinkClick r:id="rId2"/>
              </a:rPr>
              <a:t>Internet Protocol</a:t>
            </a:r>
            <a:r>
              <a:rPr lang="en-GB" dirty="0"/>
              <a:t>) specifies the technical format of </a:t>
            </a:r>
            <a:r>
              <a:rPr lang="en-GB" dirty="0">
                <a:hlinkClick r:id="rId3"/>
              </a:rPr>
              <a:t>packets</a:t>
            </a:r>
            <a:r>
              <a:rPr lang="en-GB" dirty="0"/>
              <a:t> and the addressing scheme for computers to communicate over a </a:t>
            </a:r>
            <a:r>
              <a:rPr lang="en-GB" dirty="0" smtClean="0">
                <a:hlinkClick r:id="rId4"/>
              </a:rPr>
              <a:t>network</a:t>
            </a:r>
            <a:endParaRPr lang="en-GB" dirty="0" smtClean="0"/>
          </a:p>
          <a:p>
            <a:r>
              <a:rPr lang="en-GB" dirty="0"/>
              <a:t>IPv4 uses a </a:t>
            </a:r>
            <a:r>
              <a:rPr lang="en-GB" dirty="0">
                <a:hlinkClick r:id="rId5"/>
              </a:rPr>
              <a:t>32-bit</a:t>
            </a:r>
            <a:r>
              <a:rPr lang="en-GB" dirty="0"/>
              <a:t> address scheme allowing for a total of 2^32 addresses (just over 4 billion addresses</a:t>
            </a:r>
            <a:r>
              <a:rPr lang="en-GB" dirty="0" smtClean="0"/>
              <a:t>).</a:t>
            </a:r>
          </a:p>
          <a:p>
            <a:r>
              <a:rPr lang="en-GB" dirty="0"/>
              <a:t>IPv6 which provides not only a greater address range of 128 bits but other network benefits such as improved security. IPv6 offers 2</a:t>
            </a:r>
            <a:r>
              <a:rPr lang="en-GB" baseline="30000" dirty="0"/>
              <a:t>128</a:t>
            </a:r>
            <a:r>
              <a:rPr lang="en-GB" dirty="0"/>
              <a:t> ≈ 3.4 x 10</a:t>
            </a:r>
            <a:r>
              <a:rPr lang="en-GB" baseline="30000" dirty="0"/>
              <a:t>38</a:t>
            </a:r>
            <a:r>
              <a:rPr lang="en-GB" dirty="0"/>
              <a:t> or 340 trillion </a:t>
            </a:r>
            <a:r>
              <a:rPr lang="en-GB" dirty="0" err="1"/>
              <a:t>trillion</a:t>
            </a:r>
            <a:r>
              <a:rPr lang="en-GB" dirty="0"/>
              <a:t> </a:t>
            </a:r>
            <a:r>
              <a:rPr lang="en-GB" dirty="0" err="1"/>
              <a:t>trillion</a:t>
            </a:r>
            <a:r>
              <a:rPr lang="en-GB" dirty="0"/>
              <a:t> addresses.</a:t>
            </a:r>
          </a:p>
          <a:p>
            <a:endParaRPr lang="en-GB" dirty="0"/>
          </a:p>
        </p:txBody>
      </p:sp>
    </p:spTree>
    <p:extLst>
      <p:ext uri="{BB962C8B-B14F-4D97-AF65-F5344CB8AC3E}">
        <p14:creationId xmlns:p14="http://schemas.microsoft.com/office/powerpoint/2010/main" val="781547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IP Connect UK?</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smtClean="0">
                <a:effectLst/>
              </a:rPr>
              <a:t>IP Connect  UK or IP Clear  lets you connect different sites with different needs, locally and around the UK in the fastest, most efficient way to unlock your full business potential. It can simplify your communications over a single IP (MPLS) network with built-in security and scope to expand. It is also called UKMPLS as it runs over MPLS network which is connectionless.</a:t>
            </a:r>
          </a:p>
          <a:p>
            <a:pPr algn="just"/>
            <a:r>
              <a:rPr lang="en-GB" dirty="0"/>
              <a:t>IP Connect UK offers two network topologies in terms of VPN construction, any to any and hub/spoke</a:t>
            </a:r>
            <a:r>
              <a:rPr lang="en-GB" dirty="0" smtClean="0"/>
              <a:t>.</a:t>
            </a:r>
          </a:p>
          <a:p>
            <a:pPr algn="just"/>
            <a:r>
              <a:rPr lang="en-GB" dirty="0" smtClean="0"/>
              <a:t>IP Connect UK is also called as IP Clear  or UKMPLS. </a:t>
            </a:r>
          </a:p>
          <a:p>
            <a:pPr algn="just"/>
            <a:endParaRPr lang="en-GB" dirty="0"/>
          </a:p>
          <a:p>
            <a:pPr algn="just"/>
            <a:r>
              <a:rPr lang="en-GB" dirty="0" smtClean="0"/>
              <a:t>Note :</a:t>
            </a:r>
            <a:r>
              <a:rPr lang="en-GB" dirty="0" err="1" smtClean="0"/>
              <a:t>OnOSS</a:t>
            </a:r>
            <a:r>
              <a:rPr lang="en-GB" dirty="0" smtClean="0"/>
              <a:t>, the product is built as ‘IP Clear’. </a:t>
            </a:r>
            <a:endParaRPr lang="en-GB" dirty="0"/>
          </a:p>
          <a:p>
            <a:pPr marL="0" indent="0" algn="just">
              <a:buNone/>
            </a:pPr>
            <a:endParaRPr lang="en-GB" dirty="0" smtClean="0">
              <a:effectLst/>
            </a:endParaRPr>
          </a:p>
          <a:p>
            <a:pPr marL="0" indent="0">
              <a:buNone/>
            </a:pPr>
            <a:endParaRPr lang="en-GB" dirty="0" smtClean="0">
              <a:effectLst/>
            </a:endParaRPr>
          </a:p>
          <a:p>
            <a:pPr marL="0" indent="0">
              <a:buNone/>
            </a:pPr>
            <a:r>
              <a:rPr lang="en-GB" dirty="0" smtClean="0">
                <a:effectLst/>
              </a:rPr>
              <a:t> </a:t>
            </a:r>
            <a:endParaRPr lang="en-US" altLang="en-US" dirty="0"/>
          </a:p>
        </p:txBody>
      </p:sp>
    </p:spTree>
    <p:extLst>
      <p:ext uri="{BB962C8B-B14F-4D97-AF65-F5344CB8AC3E}">
        <p14:creationId xmlns:p14="http://schemas.microsoft.com/office/powerpoint/2010/main" val="402915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00772" y="548680"/>
            <a:ext cx="8223250" cy="4321175"/>
            <a:chOff x="587375" y="1412875"/>
            <a:chExt cx="8223250" cy="4321175"/>
          </a:xfrm>
        </p:grpSpPr>
        <p:sp>
          <p:nvSpPr>
            <p:cNvPr id="15" name="Cloud 14"/>
            <p:cNvSpPr/>
            <p:nvPr/>
          </p:nvSpPr>
          <p:spPr>
            <a:xfrm>
              <a:off x="1223963" y="1412875"/>
              <a:ext cx="7127875" cy="4321175"/>
            </a:xfrm>
            <a:prstGeom prst="cloud">
              <a:avLst/>
            </a:prstGeom>
            <a:solidFill>
              <a:srgbClr val="F3F9FB"/>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grpSp>
          <p:nvGrpSpPr>
            <p:cNvPr id="16" name="Group 15"/>
            <p:cNvGrpSpPr/>
            <p:nvPr/>
          </p:nvGrpSpPr>
          <p:grpSpPr>
            <a:xfrm>
              <a:off x="587375" y="1638300"/>
              <a:ext cx="8223250" cy="2992438"/>
              <a:chOff x="587375" y="1638300"/>
              <a:chExt cx="8223250" cy="2992438"/>
            </a:xfrm>
          </p:grpSpPr>
          <p:sp>
            <p:nvSpPr>
              <p:cNvPr id="17" name="Oval 16"/>
              <p:cNvSpPr/>
              <p:nvPr/>
            </p:nvSpPr>
            <p:spPr>
              <a:xfrm>
                <a:off x="4284663" y="2565400"/>
                <a:ext cx="1008062" cy="5762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8" name="TextBox 17"/>
              <p:cNvSpPr txBox="1">
                <a:spLocks noChangeArrowheads="1"/>
              </p:cNvSpPr>
              <p:nvPr/>
            </p:nvSpPr>
            <p:spPr bwMode="auto">
              <a:xfrm>
                <a:off x="4175919" y="2601798"/>
                <a:ext cx="1296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900" b="1" dirty="0" smtClean="0">
                    <a:solidFill>
                      <a:schemeClr val="bg1"/>
                    </a:solidFill>
                  </a:rPr>
                  <a:t>V4</a:t>
                </a:r>
              </a:p>
              <a:p>
                <a:pPr algn="ctr" eaLnBrk="1" hangingPunct="1"/>
                <a:r>
                  <a:rPr lang="en-GB" altLang="en-US" sz="900" b="1" dirty="0" smtClean="0">
                    <a:solidFill>
                      <a:schemeClr val="bg1"/>
                    </a:solidFill>
                  </a:rPr>
                  <a:t>VPN1 </a:t>
                </a:r>
                <a:endParaRPr lang="en-GB" altLang="en-US" sz="900" dirty="0">
                  <a:solidFill>
                    <a:schemeClr val="bg1"/>
                  </a:solidFill>
                  <a:latin typeface="Calibri" pitchFamily="34" charset="0"/>
                </a:endParaRPr>
              </a:p>
            </p:txBody>
          </p:sp>
          <p:pic>
            <p:nvPicPr>
              <p:cNvPr id="19"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5825" y="1992313"/>
                <a:ext cx="30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375" y="2214563"/>
                <a:ext cx="3048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76"/>
              <p:cNvSpPr txBox="1">
                <a:spLocks noChangeArrowheads="1"/>
              </p:cNvSpPr>
              <p:nvPr/>
            </p:nvSpPr>
            <p:spPr bwMode="auto">
              <a:xfrm>
                <a:off x="2987675" y="2205038"/>
                <a:ext cx="368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800"/>
                  <a:t>12K</a:t>
                </a:r>
              </a:p>
            </p:txBody>
          </p:sp>
          <p:sp>
            <p:nvSpPr>
              <p:cNvPr id="22" name="TextBox 21"/>
              <p:cNvSpPr txBox="1"/>
              <p:nvPr/>
            </p:nvSpPr>
            <p:spPr>
              <a:xfrm rot="20762849">
                <a:off x="7280275" y="1638300"/>
                <a:ext cx="1458913" cy="254000"/>
              </a:xfrm>
              <a:prstGeom prst="rect">
                <a:avLst/>
              </a:prstGeom>
              <a:noFill/>
            </p:spPr>
            <p:txBody>
              <a:bodyPr wrap="none">
                <a:spAutoFit/>
              </a:bodyPr>
              <a:lstStyle/>
              <a:p>
                <a:pPr fontAlgn="auto">
                  <a:spcBef>
                    <a:spcPts val="0"/>
                  </a:spcBef>
                  <a:spcAft>
                    <a:spcPts val="0"/>
                  </a:spcAft>
                  <a:defRPr/>
                </a:pPr>
                <a:r>
                  <a:rPr lang="en-GB" sz="1050" dirty="0">
                    <a:latin typeface="+mn-lt"/>
                  </a:rPr>
                  <a:t>(512Kbit/s LL Standard)</a:t>
                </a:r>
              </a:p>
            </p:txBody>
          </p:sp>
          <p:sp>
            <p:nvSpPr>
              <p:cNvPr id="23" name="TextBox 22"/>
              <p:cNvSpPr txBox="1"/>
              <p:nvPr/>
            </p:nvSpPr>
            <p:spPr>
              <a:xfrm>
                <a:off x="1000125" y="1785938"/>
                <a:ext cx="962025" cy="415925"/>
              </a:xfrm>
              <a:prstGeom prst="rect">
                <a:avLst/>
              </a:prstGeom>
              <a:noFill/>
            </p:spPr>
            <p:txBody>
              <a:bodyPr wrap="none">
                <a:spAutoFit/>
              </a:bodyPr>
              <a:lstStyle/>
              <a:p>
                <a:pPr fontAlgn="auto">
                  <a:spcBef>
                    <a:spcPts val="0"/>
                  </a:spcBef>
                  <a:spcAft>
                    <a:spcPts val="0"/>
                  </a:spcAft>
                  <a:defRPr/>
                </a:pPr>
                <a:r>
                  <a:rPr lang="en-GB" sz="1050" dirty="0">
                    <a:latin typeface="+mn-lt"/>
                  </a:rPr>
                  <a:t>(HE  10M EFM</a:t>
                </a:r>
              </a:p>
              <a:p>
                <a:pPr fontAlgn="auto">
                  <a:spcBef>
                    <a:spcPts val="0"/>
                  </a:spcBef>
                  <a:spcAft>
                    <a:spcPts val="0"/>
                  </a:spcAft>
                  <a:defRPr/>
                </a:pPr>
                <a:r>
                  <a:rPr lang="en-GB" sz="1050" dirty="0">
                    <a:latin typeface="+mn-lt"/>
                  </a:rPr>
                  <a:t>Standard)</a:t>
                </a:r>
              </a:p>
            </p:txBody>
          </p:sp>
          <p:sp>
            <p:nvSpPr>
              <p:cNvPr id="24" name="TextBox 134"/>
              <p:cNvSpPr txBox="1">
                <a:spLocks noChangeArrowheads="1"/>
              </p:cNvSpPr>
              <p:nvPr/>
            </p:nvSpPr>
            <p:spPr bwMode="auto">
              <a:xfrm>
                <a:off x="6500813" y="2357438"/>
                <a:ext cx="368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800"/>
                  <a:t>10K</a:t>
                </a:r>
              </a:p>
            </p:txBody>
          </p:sp>
          <p:sp>
            <p:nvSpPr>
              <p:cNvPr id="25" name="Freeform 24"/>
              <p:cNvSpPr/>
              <p:nvPr/>
            </p:nvSpPr>
            <p:spPr>
              <a:xfrm>
                <a:off x="876300" y="2314575"/>
                <a:ext cx="3495675" cy="552450"/>
              </a:xfrm>
              <a:custGeom>
                <a:avLst/>
                <a:gdLst>
                  <a:gd name="connsiteX0" fmla="*/ 0 w 3495675"/>
                  <a:gd name="connsiteY0" fmla="*/ 0 h 552450"/>
                  <a:gd name="connsiteX1" fmla="*/ 1600200 w 3495675"/>
                  <a:gd name="connsiteY1" fmla="*/ 123825 h 552450"/>
                  <a:gd name="connsiteX2" fmla="*/ 2543175 w 3495675"/>
                  <a:gd name="connsiteY2" fmla="*/ 257175 h 552450"/>
                  <a:gd name="connsiteX3" fmla="*/ 3495675 w 3495675"/>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495675" h="552450">
                    <a:moveTo>
                      <a:pt x="0" y="0"/>
                    </a:moveTo>
                    <a:lnTo>
                      <a:pt x="1600200" y="123825"/>
                    </a:lnTo>
                    <a:cubicBezTo>
                      <a:pt x="2024062" y="166687"/>
                      <a:pt x="2227263" y="185738"/>
                      <a:pt x="2543175" y="257175"/>
                    </a:cubicBezTo>
                    <a:cubicBezTo>
                      <a:pt x="2859088" y="328613"/>
                      <a:pt x="3177381" y="440531"/>
                      <a:pt x="3495675" y="552450"/>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6" name="Freeform 25"/>
              <p:cNvSpPr/>
              <p:nvPr/>
            </p:nvSpPr>
            <p:spPr>
              <a:xfrm>
                <a:off x="5534025" y="2133600"/>
                <a:ext cx="3038475" cy="1400175"/>
              </a:xfrm>
              <a:custGeom>
                <a:avLst/>
                <a:gdLst>
                  <a:gd name="connsiteX0" fmla="*/ 3038475 w 3038475"/>
                  <a:gd name="connsiteY0" fmla="*/ 0 h 1400175"/>
                  <a:gd name="connsiteX1" fmla="*/ 1333500 w 3038475"/>
                  <a:gd name="connsiteY1" fmla="*/ 466725 h 1400175"/>
                  <a:gd name="connsiteX2" fmla="*/ 0 w 3038475"/>
                  <a:gd name="connsiteY2" fmla="*/ 1400175 h 1400175"/>
                </a:gdLst>
                <a:ahLst/>
                <a:cxnLst>
                  <a:cxn ang="0">
                    <a:pos x="connsiteX0" y="connsiteY0"/>
                  </a:cxn>
                  <a:cxn ang="0">
                    <a:pos x="connsiteX1" y="connsiteY1"/>
                  </a:cxn>
                  <a:cxn ang="0">
                    <a:pos x="connsiteX2" y="connsiteY2"/>
                  </a:cxn>
                </a:cxnLst>
                <a:rect l="l" t="t" r="r" b="b"/>
                <a:pathLst>
                  <a:path w="3038475" h="1400175">
                    <a:moveTo>
                      <a:pt x="3038475" y="0"/>
                    </a:moveTo>
                    <a:cubicBezTo>
                      <a:pt x="2439193" y="116681"/>
                      <a:pt x="1839912" y="233363"/>
                      <a:pt x="1333500" y="466725"/>
                    </a:cubicBezTo>
                    <a:cubicBezTo>
                      <a:pt x="827088" y="700087"/>
                      <a:pt x="413544" y="1050131"/>
                      <a:pt x="0" y="140017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7" name="TextBox 26"/>
              <p:cNvSpPr txBox="1"/>
              <p:nvPr/>
            </p:nvSpPr>
            <p:spPr>
              <a:xfrm rot="19695565">
                <a:off x="6472238" y="2854325"/>
                <a:ext cx="330200" cy="254000"/>
              </a:xfrm>
              <a:prstGeom prst="rect">
                <a:avLst/>
              </a:prstGeom>
              <a:noFill/>
            </p:spPr>
            <p:txBody>
              <a:bodyPr wrap="none">
                <a:spAutoFit/>
              </a:bodyPr>
              <a:lstStyle/>
              <a:p>
                <a:pPr fontAlgn="auto">
                  <a:spcBef>
                    <a:spcPts val="0"/>
                  </a:spcBef>
                  <a:spcAft>
                    <a:spcPts val="0"/>
                  </a:spcAft>
                  <a:defRPr/>
                </a:pPr>
                <a:r>
                  <a:rPr lang="en-GB" sz="1050" dirty="0">
                    <a:solidFill>
                      <a:srgbClr val="FF0000"/>
                    </a:solidFill>
                    <a:latin typeface="+mn-lt"/>
                  </a:rPr>
                  <a:t>V4</a:t>
                </a:r>
              </a:p>
            </p:txBody>
          </p:sp>
          <p:sp>
            <p:nvSpPr>
              <p:cNvPr id="28" name="Freeform 27"/>
              <p:cNvSpPr/>
              <p:nvPr/>
            </p:nvSpPr>
            <p:spPr>
              <a:xfrm flipV="1">
                <a:off x="5686425" y="3686175"/>
                <a:ext cx="2957513" cy="457200"/>
              </a:xfrm>
              <a:custGeom>
                <a:avLst/>
                <a:gdLst>
                  <a:gd name="connsiteX0" fmla="*/ 3038475 w 3038475"/>
                  <a:gd name="connsiteY0" fmla="*/ 0 h 1400175"/>
                  <a:gd name="connsiteX1" fmla="*/ 1333500 w 3038475"/>
                  <a:gd name="connsiteY1" fmla="*/ 466725 h 1400175"/>
                  <a:gd name="connsiteX2" fmla="*/ 0 w 3038475"/>
                  <a:gd name="connsiteY2" fmla="*/ 1400175 h 1400175"/>
                </a:gdLst>
                <a:ahLst/>
                <a:cxnLst>
                  <a:cxn ang="0">
                    <a:pos x="connsiteX0" y="connsiteY0"/>
                  </a:cxn>
                  <a:cxn ang="0">
                    <a:pos x="connsiteX1" y="connsiteY1"/>
                  </a:cxn>
                  <a:cxn ang="0">
                    <a:pos x="connsiteX2" y="connsiteY2"/>
                  </a:cxn>
                </a:cxnLst>
                <a:rect l="l" t="t" r="r" b="b"/>
                <a:pathLst>
                  <a:path w="3038475" h="1400175">
                    <a:moveTo>
                      <a:pt x="3038475" y="0"/>
                    </a:moveTo>
                    <a:cubicBezTo>
                      <a:pt x="2439193" y="116681"/>
                      <a:pt x="1839912" y="233363"/>
                      <a:pt x="1333500" y="466725"/>
                    </a:cubicBezTo>
                    <a:cubicBezTo>
                      <a:pt x="827088" y="700087"/>
                      <a:pt x="413544" y="1050131"/>
                      <a:pt x="0" y="1400175"/>
                    </a:cubicBez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b="1" dirty="0"/>
              </a:p>
            </p:txBody>
          </p:sp>
          <p:pic>
            <p:nvPicPr>
              <p:cNvPr id="29"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1063" y="4071938"/>
                <a:ext cx="3048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2" descr="MGX8000MultiserviceSwi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438" y="3857625"/>
                <a:ext cx="6477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rot="783598">
                <a:off x="6381750" y="3962400"/>
                <a:ext cx="331788" cy="254000"/>
              </a:xfrm>
              <a:prstGeom prst="rect">
                <a:avLst/>
              </a:prstGeom>
              <a:noFill/>
            </p:spPr>
            <p:txBody>
              <a:bodyPr wrap="none">
                <a:spAutoFit/>
              </a:bodyPr>
              <a:lstStyle/>
              <a:p>
                <a:pPr fontAlgn="auto">
                  <a:spcBef>
                    <a:spcPts val="0"/>
                  </a:spcBef>
                  <a:spcAft>
                    <a:spcPts val="0"/>
                  </a:spcAft>
                  <a:defRPr/>
                </a:pPr>
                <a:r>
                  <a:rPr lang="en-GB" sz="1050" dirty="0">
                    <a:solidFill>
                      <a:srgbClr val="FF0000"/>
                    </a:solidFill>
                    <a:latin typeface="+mn-lt"/>
                  </a:rPr>
                  <a:t>V6</a:t>
                </a:r>
              </a:p>
            </p:txBody>
          </p:sp>
          <p:sp>
            <p:nvSpPr>
              <p:cNvPr id="32" name="TextBox 76"/>
              <p:cNvSpPr txBox="1">
                <a:spLocks noChangeArrowheads="1"/>
              </p:cNvSpPr>
              <p:nvPr/>
            </p:nvSpPr>
            <p:spPr bwMode="auto">
              <a:xfrm>
                <a:off x="7072313" y="3571875"/>
                <a:ext cx="368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800"/>
                  <a:t>12K</a:t>
                </a:r>
              </a:p>
            </p:txBody>
          </p:sp>
          <p:sp>
            <p:nvSpPr>
              <p:cNvPr id="33" name="TextBox 32"/>
              <p:cNvSpPr txBox="1"/>
              <p:nvPr/>
            </p:nvSpPr>
            <p:spPr>
              <a:xfrm>
                <a:off x="7500938" y="4214813"/>
                <a:ext cx="1065212" cy="415925"/>
              </a:xfrm>
              <a:prstGeom prst="rect">
                <a:avLst/>
              </a:prstGeom>
              <a:noFill/>
            </p:spPr>
            <p:txBody>
              <a:bodyPr wrap="none">
                <a:spAutoFit/>
              </a:bodyPr>
              <a:lstStyle/>
              <a:p>
                <a:pPr fontAlgn="auto">
                  <a:spcBef>
                    <a:spcPts val="0"/>
                  </a:spcBef>
                  <a:spcAft>
                    <a:spcPts val="0"/>
                  </a:spcAft>
                  <a:defRPr/>
                </a:pPr>
                <a:r>
                  <a:rPr lang="en-GB" sz="1050" dirty="0">
                    <a:latin typeface="+mn-lt"/>
                  </a:rPr>
                  <a:t>(HE  100M </a:t>
                </a:r>
                <a:r>
                  <a:rPr lang="en-GB" sz="1050" dirty="0" err="1">
                    <a:latin typeface="+mn-lt"/>
                  </a:rPr>
                  <a:t>Fiber</a:t>
                </a:r>
                <a:endParaRPr lang="en-GB" sz="1050" dirty="0">
                  <a:latin typeface="+mn-lt"/>
                </a:endParaRPr>
              </a:p>
              <a:p>
                <a:pPr fontAlgn="auto">
                  <a:spcBef>
                    <a:spcPts val="0"/>
                  </a:spcBef>
                  <a:spcAft>
                    <a:spcPts val="0"/>
                  </a:spcAft>
                  <a:defRPr/>
                </a:pPr>
                <a:r>
                  <a:rPr lang="en-GB" sz="1050" dirty="0">
                    <a:latin typeface="+mn-lt"/>
                  </a:rPr>
                  <a:t>Standard)</a:t>
                </a:r>
              </a:p>
            </p:txBody>
          </p:sp>
          <p:grpSp>
            <p:nvGrpSpPr>
              <p:cNvPr id="34" name="Group 78"/>
              <p:cNvGrpSpPr>
                <a:grpSpLocks/>
              </p:cNvGrpSpPr>
              <p:nvPr/>
            </p:nvGrpSpPr>
            <p:grpSpPr bwMode="auto">
              <a:xfrm>
                <a:off x="4718050" y="3357563"/>
                <a:ext cx="1158875" cy="647700"/>
                <a:chOff x="4356719" y="3357364"/>
                <a:chExt cx="1378152" cy="647700"/>
              </a:xfrm>
            </p:grpSpPr>
            <p:sp>
              <p:nvSpPr>
                <p:cNvPr id="43" name="Oval 42"/>
                <p:cNvSpPr/>
                <p:nvPr/>
              </p:nvSpPr>
              <p:spPr>
                <a:xfrm>
                  <a:off x="4356719" y="3357364"/>
                  <a:ext cx="1225234" cy="647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100"/>
                </a:p>
              </p:txBody>
            </p:sp>
            <p:sp>
              <p:nvSpPr>
                <p:cNvPr id="44" name="TextBox 17"/>
                <p:cNvSpPr txBox="1">
                  <a:spLocks noChangeArrowheads="1"/>
                </p:cNvSpPr>
                <p:nvPr/>
              </p:nvSpPr>
              <p:spPr bwMode="auto">
                <a:xfrm>
                  <a:off x="4437884" y="3500239"/>
                  <a:ext cx="1296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900" dirty="0" smtClean="0">
                      <a:solidFill>
                        <a:schemeClr val="bg1"/>
                      </a:solidFill>
                      <a:latin typeface="Calibri" pitchFamily="34" charset="0"/>
                    </a:rPr>
                    <a:t>        V4/V6 </a:t>
                  </a:r>
                </a:p>
                <a:p>
                  <a:pPr eaLnBrk="1" hangingPunct="1"/>
                  <a:r>
                    <a:rPr lang="en-GB" altLang="en-US" sz="900" dirty="0" smtClean="0">
                      <a:solidFill>
                        <a:schemeClr val="bg1"/>
                      </a:solidFill>
                      <a:latin typeface="Calibri" pitchFamily="34" charset="0"/>
                    </a:rPr>
                    <a:t>         VPN3</a:t>
                  </a:r>
                  <a:endParaRPr lang="en-GB" altLang="en-US" sz="900" dirty="0">
                    <a:solidFill>
                      <a:schemeClr val="bg1"/>
                    </a:solidFill>
                    <a:latin typeface="Calibri" pitchFamily="34" charset="0"/>
                  </a:endParaRPr>
                </a:p>
              </p:txBody>
            </p:sp>
          </p:grpSp>
          <p:pic>
            <p:nvPicPr>
              <p:cNvPr id="35" name="Picture 12" descr="MGX8000MultiserviceSwi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5125" y="2500313"/>
                <a:ext cx="3921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 descr="MGX8000MultiserviceSwi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413" y="2239963"/>
                <a:ext cx="6477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6"/>
              <p:cNvSpPr/>
              <p:nvPr/>
            </p:nvSpPr>
            <p:spPr>
              <a:xfrm>
                <a:off x="3059113" y="3176186"/>
                <a:ext cx="1008062" cy="5762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900" b="1" dirty="0">
                    <a:solidFill>
                      <a:schemeClr val="bg1"/>
                    </a:solidFill>
                    <a:latin typeface="Arial" pitchFamily="34" charset="0"/>
                  </a:rPr>
                  <a:t>V6</a:t>
                </a:r>
              </a:p>
              <a:p>
                <a:pPr algn="ctr">
                  <a:defRPr/>
                </a:pPr>
                <a:r>
                  <a:rPr lang="en-GB" sz="900" b="1" dirty="0">
                    <a:solidFill>
                      <a:schemeClr val="bg1"/>
                    </a:solidFill>
                    <a:latin typeface="Arial" pitchFamily="34" charset="0"/>
                  </a:rPr>
                  <a:t>VPN2</a:t>
                </a:r>
              </a:p>
            </p:txBody>
          </p:sp>
          <p:sp>
            <p:nvSpPr>
              <p:cNvPr id="38" name="Freeform 37"/>
              <p:cNvSpPr/>
              <p:nvPr/>
            </p:nvSpPr>
            <p:spPr>
              <a:xfrm>
                <a:off x="704057" y="2278067"/>
                <a:ext cx="2955652" cy="1016794"/>
              </a:xfrm>
              <a:custGeom>
                <a:avLst/>
                <a:gdLst>
                  <a:gd name="connsiteX0" fmla="*/ 0 w 3495675"/>
                  <a:gd name="connsiteY0" fmla="*/ 0 h 552450"/>
                  <a:gd name="connsiteX1" fmla="*/ 1600200 w 3495675"/>
                  <a:gd name="connsiteY1" fmla="*/ 123825 h 552450"/>
                  <a:gd name="connsiteX2" fmla="*/ 2543175 w 3495675"/>
                  <a:gd name="connsiteY2" fmla="*/ 257175 h 552450"/>
                  <a:gd name="connsiteX3" fmla="*/ 3495675 w 3495675"/>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495675" h="552450">
                    <a:moveTo>
                      <a:pt x="0" y="0"/>
                    </a:moveTo>
                    <a:lnTo>
                      <a:pt x="1600200" y="123825"/>
                    </a:lnTo>
                    <a:cubicBezTo>
                      <a:pt x="2024062" y="166687"/>
                      <a:pt x="2227263" y="185738"/>
                      <a:pt x="2543175" y="257175"/>
                    </a:cubicBezTo>
                    <a:cubicBezTo>
                      <a:pt x="2859088" y="328613"/>
                      <a:pt x="3177381" y="440531"/>
                      <a:pt x="3495675" y="552450"/>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9" name="TextBox 38"/>
              <p:cNvSpPr txBox="1"/>
              <p:nvPr/>
            </p:nvSpPr>
            <p:spPr>
              <a:xfrm rot="19695565">
                <a:off x="1785752" y="2132299"/>
                <a:ext cx="330200" cy="254000"/>
              </a:xfrm>
              <a:prstGeom prst="rect">
                <a:avLst/>
              </a:prstGeom>
              <a:noFill/>
            </p:spPr>
            <p:txBody>
              <a:bodyPr wrap="none">
                <a:spAutoFit/>
              </a:bodyPr>
              <a:lstStyle/>
              <a:p>
                <a:pPr fontAlgn="auto">
                  <a:spcBef>
                    <a:spcPts val="0"/>
                  </a:spcBef>
                  <a:spcAft>
                    <a:spcPts val="0"/>
                  </a:spcAft>
                  <a:defRPr/>
                </a:pPr>
                <a:r>
                  <a:rPr lang="en-GB" sz="1050" dirty="0">
                    <a:solidFill>
                      <a:srgbClr val="FF0000"/>
                    </a:solidFill>
                    <a:latin typeface="+mn-lt"/>
                  </a:rPr>
                  <a:t>V4</a:t>
                </a:r>
              </a:p>
            </p:txBody>
          </p:sp>
          <p:sp>
            <p:nvSpPr>
              <p:cNvPr id="40" name="TextBox 39"/>
              <p:cNvSpPr txBox="1"/>
              <p:nvPr/>
            </p:nvSpPr>
            <p:spPr>
              <a:xfrm rot="19695565">
                <a:off x="1965147" y="2636480"/>
                <a:ext cx="314510" cy="253916"/>
              </a:xfrm>
              <a:prstGeom prst="rect">
                <a:avLst/>
              </a:prstGeom>
              <a:noFill/>
            </p:spPr>
            <p:txBody>
              <a:bodyPr wrap="none">
                <a:spAutoFit/>
              </a:bodyPr>
              <a:lstStyle/>
              <a:p>
                <a:pPr fontAlgn="auto">
                  <a:spcBef>
                    <a:spcPts val="0"/>
                  </a:spcBef>
                  <a:spcAft>
                    <a:spcPts val="0"/>
                  </a:spcAft>
                  <a:defRPr/>
                </a:pPr>
                <a:r>
                  <a:rPr lang="en-GB" sz="1050" dirty="0" smtClean="0">
                    <a:solidFill>
                      <a:srgbClr val="FF0000"/>
                    </a:solidFill>
                    <a:latin typeface="+mn-lt"/>
                  </a:rPr>
                  <a:t>v6</a:t>
                </a:r>
                <a:endParaRPr lang="en-GB" sz="1050" dirty="0">
                  <a:solidFill>
                    <a:srgbClr val="FF0000"/>
                  </a:solidFill>
                  <a:latin typeface="+mn-lt"/>
                </a:endParaRPr>
              </a:p>
            </p:txBody>
          </p:sp>
          <p:sp>
            <p:nvSpPr>
              <p:cNvPr id="41" name="Freeform 40"/>
              <p:cNvSpPr/>
              <p:nvPr/>
            </p:nvSpPr>
            <p:spPr>
              <a:xfrm>
                <a:off x="5605463" y="2235201"/>
                <a:ext cx="3038475" cy="1400175"/>
              </a:xfrm>
              <a:custGeom>
                <a:avLst/>
                <a:gdLst>
                  <a:gd name="connsiteX0" fmla="*/ 3038475 w 3038475"/>
                  <a:gd name="connsiteY0" fmla="*/ 0 h 1400175"/>
                  <a:gd name="connsiteX1" fmla="*/ 1333500 w 3038475"/>
                  <a:gd name="connsiteY1" fmla="*/ 466725 h 1400175"/>
                  <a:gd name="connsiteX2" fmla="*/ 0 w 3038475"/>
                  <a:gd name="connsiteY2" fmla="*/ 1400175 h 1400175"/>
                </a:gdLst>
                <a:ahLst/>
                <a:cxnLst>
                  <a:cxn ang="0">
                    <a:pos x="connsiteX0" y="connsiteY0"/>
                  </a:cxn>
                  <a:cxn ang="0">
                    <a:pos x="connsiteX1" y="connsiteY1"/>
                  </a:cxn>
                  <a:cxn ang="0">
                    <a:pos x="connsiteX2" y="connsiteY2"/>
                  </a:cxn>
                </a:cxnLst>
                <a:rect l="l" t="t" r="r" b="b"/>
                <a:pathLst>
                  <a:path w="3038475" h="1400175">
                    <a:moveTo>
                      <a:pt x="3038475" y="0"/>
                    </a:moveTo>
                    <a:cubicBezTo>
                      <a:pt x="2439193" y="116681"/>
                      <a:pt x="1839912" y="233363"/>
                      <a:pt x="1333500" y="466725"/>
                    </a:cubicBezTo>
                    <a:cubicBezTo>
                      <a:pt x="827088" y="700087"/>
                      <a:pt x="413544" y="1050131"/>
                      <a:pt x="0" y="140017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2" name="TextBox 41"/>
              <p:cNvSpPr txBox="1"/>
              <p:nvPr/>
            </p:nvSpPr>
            <p:spPr>
              <a:xfrm rot="19695565">
                <a:off x="5886270" y="2776178"/>
                <a:ext cx="527709" cy="253916"/>
              </a:xfrm>
              <a:prstGeom prst="rect">
                <a:avLst/>
              </a:prstGeom>
              <a:noFill/>
            </p:spPr>
            <p:txBody>
              <a:bodyPr wrap="none">
                <a:spAutoFit/>
              </a:bodyPr>
              <a:lstStyle/>
              <a:p>
                <a:pPr fontAlgn="auto">
                  <a:spcBef>
                    <a:spcPts val="0"/>
                  </a:spcBef>
                  <a:spcAft>
                    <a:spcPts val="0"/>
                  </a:spcAft>
                  <a:defRPr/>
                </a:pPr>
                <a:r>
                  <a:rPr lang="en-GB" sz="1050" dirty="0" smtClean="0">
                    <a:solidFill>
                      <a:srgbClr val="FF0000"/>
                    </a:solidFill>
                    <a:latin typeface="+mn-lt"/>
                  </a:rPr>
                  <a:t>V4+v6</a:t>
                </a:r>
                <a:endParaRPr lang="en-GB" sz="1050" dirty="0">
                  <a:solidFill>
                    <a:srgbClr val="FF0000"/>
                  </a:solidFill>
                  <a:latin typeface="+mn-lt"/>
                </a:endParaRPr>
              </a:p>
            </p:txBody>
          </p:sp>
        </p:grpSp>
      </p:grpSp>
      <p:graphicFrame>
        <p:nvGraphicFramePr>
          <p:cNvPr id="45" name="Content Placeholder 3"/>
          <p:cNvGraphicFramePr>
            <a:graphicFrameLocks/>
          </p:cNvGraphicFramePr>
          <p:nvPr>
            <p:extLst>
              <p:ext uri="{D42A27DB-BD31-4B8C-83A1-F6EECF244321}">
                <p14:modId xmlns:p14="http://schemas.microsoft.com/office/powerpoint/2010/main" val="3414149744"/>
              </p:ext>
            </p:extLst>
          </p:nvPr>
        </p:nvGraphicFramePr>
        <p:xfrm>
          <a:off x="919331" y="5085184"/>
          <a:ext cx="7642353" cy="1554480"/>
        </p:xfrm>
        <a:graphic>
          <a:graphicData uri="http://schemas.openxmlformats.org/drawingml/2006/table">
            <a:tbl>
              <a:tblPr firstRow="1" bandRow="1">
                <a:tableStyleId>{5C22544A-7EE6-4342-B048-85BDC9FD1C3A}</a:tableStyleId>
              </a:tblPr>
              <a:tblGrid>
                <a:gridCol w="2547451">
                  <a:extLst>
                    <a:ext uri="{9D8B030D-6E8A-4147-A177-3AD203B41FA5}">
                      <a16:colId xmlns:a16="http://schemas.microsoft.com/office/drawing/2014/main" val="20000"/>
                    </a:ext>
                  </a:extLst>
                </a:gridCol>
                <a:gridCol w="2547451">
                  <a:extLst>
                    <a:ext uri="{9D8B030D-6E8A-4147-A177-3AD203B41FA5}">
                      <a16:colId xmlns:a16="http://schemas.microsoft.com/office/drawing/2014/main" val="20001"/>
                    </a:ext>
                  </a:extLst>
                </a:gridCol>
                <a:gridCol w="2547451">
                  <a:extLst>
                    <a:ext uri="{9D8B030D-6E8A-4147-A177-3AD203B41FA5}">
                      <a16:colId xmlns:a16="http://schemas.microsoft.com/office/drawing/2014/main" val="20002"/>
                    </a:ext>
                  </a:extLst>
                </a:gridCol>
              </a:tblGrid>
              <a:tr h="132318">
                <a:tc>
                  <a:txBody>
                    <a:bodyPr/>
                    <a:lstStyle/>
                    <a:p>
                      <a:r>
                        <a:rPr lang="en-GB" dirty="0" smtClean="0"/>
                        <a:t>VPN</a:t>
                      </a:r>
                      <a:endParaRPr lang="en-GB" dirty="0"/>
                    </a:p>
                  </a:txBody>
                  <a:tcPr/>
                </a:tc>
                <a:tc>
                  <a:txBody>
                    <a:bodyPr/>
                    <a:lstStyle/>
                    <a:p>
                      <a:r>
                        <a:rPr lang="en-GB" dirty="0" smtClean="0"/>
                        <a:t>Access</a:t>
                      </a:r>
                      <a:endParaRPr lang="en-GB" dirty="0"/>
                    </a:p>
                  </a:txBody>
                  <a:tcPr/>
                </a:tc>
                <a:tc>
                  <a:txBody>
                    <a:bodyPr/>
                    <a:lstStyle/>
                    <a:p>
                      <a:r>
                        <a:rPr lang="en-GB" dirty="0" smtClean="0"/>
                        <a:t>Connection</a:t>
                      </a:r>
                      <a:endParaRPr lang="en-GB" dirty="0"/>
                    </a:p>
                  </a:txBody>
                  <a:tcPr/>
                </a:tc>
                <a:extLst>
                  <a:ext uri="{0D108BD9-81ED-4DB2-BD59-A6C34878D82A}">
                    <a16:rowId xmlns:a16="http://schemas.microsoft.com/office/drawing/2014/main" val="10000"/>
                  </a:ext>
                </a:extLst>
              </a:tr>
              <a:tr h="370840">
                <a:tc>
                  <a:txBody>
                    <a:bodyPr/>
                    <a:lstStyle/>
                    <a:p>
                      <a:r>
                        <a:rPr lang="en-GB" dirty="0" smtClean="0"/>
                        <a:t>V4 or dual V4+V6)</a:t>
                      </a:r>
                      <a:endParaRPr lang="en-GB" dirty="0"/>
                    </a:p>
                  </a:txBody>
                  <a:tcPr/>
                </a:tc>
                <a:tc>
                  <a:txBody>
                    <a:bodyPr/>
                    <a:lstStyle/>
                    <a:p>
                      <a:pPr lvl="0"/>
                      <a:r>
                        <a:rPr lang="hu-HU" sz="1800" kern="1200" dirty="0" smtClean="0">
                          <a:solidFill>
                            <a:schemeClr val="dk1"/>
                          </a:solidFill>
                          <a:effectLst/>
                          <a:latin typeface="+mn-lt"/>
                          <a:ea typeface="+mn-ea"/>
                          <a:cs typeface="+mn-cs"/>
                        </a:rPr>
                        <a:t>IP Clear Fixed Rate 2M</a:t>
                      </a:r>
                      <a:endParaRPr lang="en-GB" sz="1800" kern="1200" dirty="0" smtClean="0">
                        <a:solidFill>
                          <a:schemeClr val="dk1"/>
                        </a:solidFill>
                        <a:effectLst/>
                        <a:latin typeface="+mn-lt"/>
                        <a:ea typeface="+mn-ea"/>
                        <a:cs typeface="+mn-cs"/>
                      </a:endParaRPr>
                    </a:p>
                    <a:p>
                      <a:pPr lvl="0"/>
                      <a:r>
                        <a:rPr lang="hu-HU" sz="1800" kern="1200" dirty="0" smtClean="0">
                          <a:solidFill>
                            <a:schemeClr val="dk1"/>
                          </a:solidFill>
                          <a:effectLst/>
                          <a:latin typeface="+mn-lt"/>
                          <a:ea typeface="+mn-ea"/>
                          <a:cs typeface="+mn-cs"/>
                        </a:rPr>
                        <a:t>IP Clear 2M Flex</a:t>
                      </a:r>
                      <a:endParaRPr lang="en-GB" sz="1800" kern="1200" dirty="0" smtClean="0">
                        <a:solidFill>
                          <a:schemeClr val="dk1"/>
                        </a:solidFill>
                        <a:effectLst/>
                        <a:latin typeface="+mn-lt"/>
                        <a:ea typeface="+mn-ea"/>
                        <a:cs typeface="+mn-cs"/>
                      </a:endParaRPr>
                    </a:p>
                    <a:p>
                      <a:pPr lvl="0"/>
                      <a:r>
                        <a:rPr lang="hu-HU" sz="1800" kern="1200" dirty="0" smtClean="0">
                          <a:solidFill>
                            <a:schemeClr val="dk1"/>
                          </a:solidFill>
                          <a:effectLst/>
                          <a:latin typeface="+mn-lt"/>
                          <a:ea typeface="+mn-ea"/>
                          <a:cs typeface="+mn-cs"/>
                        </a:rPr>
                        <a:t>IP Clear 21C HE Fibre &amp; EFM</a:t>
                      </a:r>
                      <a:endParaRPr lang="en-GB" dirty="0"/>
                    </a:p>
                  </a:txBody>
                  <a:tcPr/>
                </a:tc>
                <a:tc>
                  <a:txBody>
                    <a:bodyPr/>
                    <a:lstStyle/>
                    <a:p>
                      <a:r>
                        <a:rPr lang="en-GB" dirty="0" smtClean="0"/>
                        <a:t>Address Type- IPV4, IPV6, IPV4+IPV6</a:t>
                      </a:r>
                      <a:endParaRPr lang="en-GB"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8256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normAutofit fontScale="90000"/>
          </a:bodyPr>
          <a:lstStyle/>
          <a:p>
            <a:r>
              <a:rPr lang="en-GB" dirty="0" smtClean="0"/>
              <a:t>IP Connect UK Service Components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4538"/>
            <a:ext cx="91440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Line Callout 1 72"/>
          <p:cNvSpPr/>
          <p:nvPr/>
        </p:nvSpPr>
        <p:spPr>
          <a:xfrm>
            <a:off x="3260692" y="1131168"/>
            <a:ext cx="1296144" cy="300881"/>
          </a:xfrm>
          <a:prstGeom prst="borderCallout1">
            <a:avLst>
              <a:gd name="adj1" fmla="val 117750"/>
              <a:gd name="adj2" fmla="val 40837"/>
              <a:gd name="adj3" fmla="val 517710"/>
              <a:gd name="adj4" fmla="val -162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Access</a:t>
            </a:r>
            <a:endParaRPr lang="en-GB" dirty="0"/>
          </a:p>
        </p:txBody>
      </p:sp>
      <p:sp>
        <p:nvSpPr>
          <p:cNvPr id="75" name="Line Callout 1 74"/>
          <p:cNvSpPr/>
          <p:nvPr/>
        </p:nvSpPr>
        <p:spPr>
          <a:xfrm>
            <a:off x="4045109" y="6450401"/>
            <a:ext cx="1296144" cy="300881"/>
          </a:xfrm>
          <a:prstGeom prst="borderCallout1">
            <a:avLst>
              <a:gd name="adj1" fmla="val 2634"/>
              <a:gd name="adj2" fmla="val 48319"/>
              <a:gd name="adj3" fmla="val -780804"/>
              <a:gd name="adj4" fmla="val -181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PoP</a:t>
            </a:r>
            <a:endParaRPr lang="en-GB" dirty="0"/>
          </a:p>
        </p:txBody>
      </p:sp>
      <p:sp>
        <p:nvSpPr>
          <p:cNvPr id="76" name="Line Callout 1 75"/>
          <p:cNvSpPr/>
          <p:nvPr/>
        </p:nvSpPr>
        <p:spPr>
          <a:xfrm>
            <a:off x="4045109" y="5589240"/>
            <a:ext cx="1296144" cy="300881"/>
          </a:xfrm>
          <a:prstGeom prst="borderCallout1">
            <a:avLst>
              <a:gd name="adj1" fmla="val -6575"/>
              <a:gd name="adj2" fmla="val 28010"/>
              <a:gd name="adj3" fmla="val -545967"/>
              <a:gd name="adj4" fmla="val -1698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Port</a:t>
            </a:r>
            <a:endParaRPr lang="en-GB" dirty="0"/>
          </a:p>
        </p:txBody>
      </p:sp>
      <p:sp>
        <p:nvSpPr>
          <p:cNvPr id="77" name="Line Callout 1 76"/>
          <p:cNvSpPr/>
          <p:nvPr/>
        </p:nvSpPr>
        <p:spPr>
          <a:xfrm>
            <a:off x="3923928" y="4843463"/>
            <a:ext cx="1512168" cy="300881"/>
          </a:xfrm>
          <a:prstGeom prst="borderCallout1">
            <a:avLst>
              <a:gd name="adj1" fmla="val 2634"/>
              <a:gd name="adj2" fmla="val 48319"/>
              <a:gd name="adj3" fmla="val -578199"/>
              <a:gd name="adj4" fmla="val -66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Connections</a:t>
            </a:r>
            <a:endParaRPr lang="en-GB" dirty="0"/>
          </a:p>
        </p:txBody>
      </p:sp>
      <p:cxnSp>
        <p:nvCxnSpPr>
          <p:cNvPr id="80" name="Straight Connector 79"/>
          <p:cNvCxnSpPr>
            <a:stCxn id="73" idx="1"/>
          </p:cNvCxnSpPr>
          <p:nvPr/>
        </p:nvCxnSpPr>
        <p:spPr>
          <a:xfrm>
            <a:off x="3908764" y="1432049"/>
            <a:ext cx="3903596" cy="12832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p:cNvCxnSpPr/>
          <p:nvPr/>
        </p:nvCxnSpPr>
        <p:spPr>
          <a:xfrm flipV="1">
            <a:off x="4999616" y="4149080"/>
            <a:ext cx="2308688" cy="2301322"/>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77" idx="3"/>
          </p:cNvCxnSpPr>
          <p:nvPr/>
        </p:nvCxnSpPr>
        <p:spPr>
          <a:xfrm flipV="1">
            <a:off x="4680012" y="3140968"/>
            <a:ext cx="1180550" cy="1702495"/>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p:cNvCxnSpPr/>
          <p:nvPr/>
        </p:nvCxnSpPr>
        <p:spPr>
          <a:xfrm flipV="1">
            <a:off x="5159834" y="3429000"/>
            <a:ext cx="2220478" cy="2160240"/>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2048" name="TextBox 2047"/>
          <p:cNvSpPr txBox="1"/>
          <p:nvPr/>
        </p:nvSpPr>
        <p:spPr>
          <a:xfrm>
            <a:off x="4693181" y="1111116"/>
            <a:ext cx="4343315" cy="261610"/>
          </a:xfrm>
          <a:prstGeom prst="rect">
            <a:avLst/>
          </a:prstGeom>
          <a:noFill/>
        </p:spPr>
        <p:txBody>
          <a:bodyPr wrap="square" rtlCol="0">
            <a:spAutoFit/>
          </a:bodyPr>
          <a:lstStyle/>
          <a:p>
            <a:r>
              <a:rPr lang="en-GB" sz="1100" dirty="0" smtClean="0"/>
              <a:t>Physical connection between customer site and BT network.</a:t>
            </a:r>
            <a:endParaRPr lang="en-GB" sz="1100" dirty="0"/>
          </a:p>
        </p:txBody>
      </p:sp>
      <p:sp>
        <p:nvSpPr>
          <p:cNvPr id="98" name="TextBox 97"/>
          <p:cNvSpPr txBox="1"/>
          <p:nvPr/>
        </p:nvSpPr>
        <p:spPr>
          <a:xfrm>
            <a:off x="5404227" y="6505599"/>
            <a:ext cx="2912190" cy="307777"/>
          </a:xfrm>
          <a:prstGeom prst="rect">
            <a:avLst/>
          </a:prstGeom>
          <a:noFill/>
        </p:spPr>
        <p:txBody>
          <a:bodyPr wrap="square" rtlCol="0">
            <a:spAutoFit/>
          </a:bodyPr>
          <a:lstStyle/>
          <a:p>
            <a:r>
              <a:rPr lang="en-GB" sz="1400" dirty="0" smtClean="0"/>
              <a:t>BT footprints in UK i.e. BT exchange</a:t>
            </a:r>
            <a:endParaRPr lang="en-GB" sz="1400" dirty="0"/>
          </a:p>
        </p:txBody>
      </p:sp>
      <p:sp>
        <p:nvSpPr>
          <p:cNvPr id="99" name="TextBox 98"/>
          <p:cNvSpPr txBox="1"/>
          <p:nvPr/>
        </p:nvSpPr>
        <p:spPr>
          <a:xfrm>
            <a:off x="5860563" y="5478070"/>
            <a:ext cx="3175934" cy="307777"/>
          </a:xfrm>
          <a:prstGeom prst="rect">
            <a:avLst/>
          </a:prstGeom>
          <a:noFill/>
        </p:spPr>
        <p:txBody>
          <a:bodyPr wrap="square" rtlCol="0">
            <a:spAutoFit/>
          </a:bodyPr>
          <a:lstStyle/>
          <a:p>
            <a:r>
              <a:rPr lang="en-GB" sz="1400" dirty="0" smtClean="0"/>
              <a:t>Where access circuit terminates</a:t>
            </a:r>
            <a:endParaRPr lang="en-GB" sz="1400" dirty="0"/>
          </a:p>
        </p:txBody>
      </p:sp>
    </p:spTree>
    <p:extLst>
      <p:ext uri="{BB962C8B-B14F-4D97-AF65-F5344CB8AC3E}">
        <p14:creationId xmlns:p14="http://schemas.microsoft.com/office/powerpoint/2010/main" val="90515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4624"/>
            <a:ext cx="8041440" cy="1080120"/>
          </a:xfrm>
        </p:spPr>
        <p:txBody>
          <a:bodyPr/>
          <a:lstStyle/>
          <a:p>
            <a:r>
              <a:rPr lang="en-GB" dirty="0" smtClean="0"/>
              <a:t>Product Offering</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5559643"/>
              </p:ext>
            </p:extLst>
          </p:nvPr>
        </p:nvGraphicFramePr>
        <p:xfrm>
          <a:off x="457200" y="1600201"/>
          <a:ext cx="8229600" cy="2476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5436096" y="4739772"/>
            <a:ext cx="2195736" cy="720080"/>
          </a:xfrm>
          <a:prstGeom prst="clou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IP VPN </a:t>
            </a:r>
            <a:endParaRPr lang="en-GB" dirty="0"/>
          </a:p>
        </p:txBody>
      </p:sp>
      <p:sp>
        <p:nvSpPr>
          <p:cNvPr id="6" name="Cloud 5"/>
          <p:cNvSpPr/>
          <p:nvPr/>
        </p:nvSpPr>
        <p:spPr>
          <a:xfrm>
            <a:off x="1699472" y="4815889"/>
            <a:ext cx="3347864"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Access Supplier</a:t>
            </a:r>
            <a:endParaRPr lang="en-GB"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2108" y="4839892"/>
            <a:ext cx="483988" cy="519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5" y="4853839"/>
            <a:ext cx="617215" cy="66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27584" y="5535969"/>
            <a:ext cx="871888" cy="276999"/>
          </a:xfrm>
          <a:prstGeom prst="rect">
            <a:avLst/>
          </a:prstGeom>
          <a:noFill/>
        </p:spPr>
        <p:txBody>
          <a:bodyPr wrap="square" rtlCol="0">
            <a:spAutoFit/>
          </a:bodyPr>
          <a:lstStyle/>
          <a:p>
            <a:r>
              <a:rPr lang="en-GB" sz="1200" dirty="0" smtClean="0"/>
              <a:t>CE Router</a:t>
            </a:r>
            <a:endParaRPr lang="en-GB" sz="1200" dirty="0"/>
          </a:p>
        </p:txBody>
      </p:sp>
      <p:sp>
        <p:nvSpPr>
          <p:cNvPr id="11" name="TextBox 10"/>
          <p:cNvSpPr txBox="1"/>
          <p:nvPr/>
        </p:nvSpPr>
        <p:spPr>
          <a:xfrm>
            <a:off x="4846386" y="5459852"/>
            <a:ext cx="871888" cy="276999"/>
          </a:xfrm>
          <a:prstGeom prst="rect">
            <a:avLst/>
          </a:prstGeom>
          <a:noFill/>
        </p:spPr>
        <p:txBody>
          <a:bodyPr wrap="square" rtlCol="0">
            <a:spAutoFit/>
          </a:bodyPr>
          <a:lstStyle/>
          <a:p>
            <a:r>
              <a:rPr lang="en-GB" sz="1200" dirty="0" smtClean="0"/>
              <a:t>Gateway</a:t>
            </a:r>
            <a:endParaRPr lang="en-GB" sz="1200" dirty="0"/>
          </a:p>
        </p:txBody>
      </p:sp>
      <p:sp>
        <p:nvSpPr>
          <p:cNvPr id="9" name="Rectangle 8"/>
          <p:cNvSpPr/>
          <p:nvPr/>
        </p:nvSpPr>
        <p:spPr>
          <a:xfrm>
            <a:off x="1979712" y="5759546"/>
            <a:ext cx="5760640" cy="13908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IP Clear Wires Only</a:t>
            </a:r>
            <a:endParaRPr lang="en-GB" sz="1200" dirty="0"/>
          </a:p>
        </p:txBody>
      </p:sp>
      <p:sp>
        <p:nvSpPr>
          <p:cNvPr id="13" name="Rectangle 12"/>
          <p:cNvSpPr/>
          <p:nvPr/>
        </p:nvSpPr>
        <p:spPr>
          <a:xfrm>
            <a:off x="1979712" y="6054056"/>
            <a:ext cx="5760640" cy="1897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IP Clear Managed</a:t>
            </a:r>
          </a:p>
        </p:txBody>
      </p:sp>
      <p:sp>
        <p:nvSpPr>
          <p:cNvPr id="14" name="Rectangle 13"/>
          <p:cNvSpPr/>
          <p:nvPr/>
        </p:nvSpPr>
        <p:spPr>
          <a:xfrm>
            <a:off x="827584" y="6037706"/>
            <a:ext cx="936104" cy="2060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5" name="Rectangle 14"/>
          <p:cNvSpPr/>
          <p:nvPr/>
        </p:nvSpPr>
        <p:spPr>
          <a:xfrm>
            <a:off x="827584" y="6453336"/>
            <a:ext cx="6912768" cy="1897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IP Converge</a:t>
            </a:r>
          </a:p>
        </p:txBody>
      </p:sp>
    </p:spTree>
    <p:extLst>
      <p:ext uri="{BB962C8B-B14F-4D97-AF65-F5344CB8AC3E}">
        <p14:creationId xmlns:p14="http://schemas.microsoft.com/office/powerpoint/2010/main" val="427469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7384"/>
            <a:ext cx="8041440" cy="1442674"/>
          </a:xfrm>
        </p:spPr>
        <p:txBody>
          <a:bodyPr/>
          <a:lstStyle/>
          <a:p>
            <a:r>
              <a:rPr lang="en-GB" dirty="0" smtClean="0"/>
              <a:t>Product Offering</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402332"/>
              </p:ext>
            </p:extLst>
          </p:nvPr>
        </p:nvGraphicFramePr>
        <p:xfrm>
          <a:off x="457200" y="1600201"/>
          <a:ext cx="8229600" cy="2476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4427985" y="4739772"/>
            <a:ext cx="2195736" cy="720080"/>
          </a:xfrm>
          <a:prstGeom prst="clou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IP VPN </a:t>
            </a:r>
            <a:endParaRPr lang="en-GB" dirty="0"/>
          </a:p>
        </p:txBody>
      </p:sp>
      <p:sp>
        <p:nvSpPr>
          <p:cNvPr id="6" name="Cloud 5"/>
          <p:cNvSpPr/>
          <p:nvPr/>
        </p:nvSpPr>
        <p:spPr>
          <a:xfrm>
            <a:off x="691361" y="4815889"/>
            <a:ext cx="3347864"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Access Supplier</a:t>
            </a:r>
            <a:endParaRPr lang="en-GB"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3997" y="4839892"/>
            <a:ext cx="483988" cy="519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4853839"/>
            <a:ext cx="617215" cy="66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4674" y="5535969"/>
            <a:ext cx="871888" cy="276999"/>
          </a:xfrm>
          <a:prstGeom prst="rect">
            <a:avLst/>
          </a:prstGeom>
          <a:noFill/>
        </p:spPr>
        <p:txBody>
          <a:bodyPr wrap="square" rtlCol="0">
            <a:spAutoFit/>
          </a:bodyPr>
          <a:lstStyle/>
          <a:p>
            <a:r>
              <a:rPr lang="en-GB" sz="1200" dirty="0" smtClean="0"/>
              <a:t>CE Router</a:t>
            </a:r>
            <a:endParaRPr lang="en-GB" sz="1200" dirty="0"/>
          </a:p>
        </p:txBody>
      </p:sp>
      <p:sp>
        <p:nvSpPr>
          <p:cNvPr id="11" name="TextBox 10"/>
          <p:cNvSpPr txBox="1"/>
          <p:nvPr/>
        </p:nvSpPr>
        <p:spPr>
          <a:xfrm>
            <a:off x="3844128" y="5459852"/>
            <a:ext cx="871888" cy="276999"/>
          </a:xfrm>
          <a:prstGeom prst="rect">
            <a:avLst/>
          </a:prstGeom>
          <a:noFill/>
        </p:spPr>
        <p:txBody>
          <a:bodyPr wrap="square" rtlCol="0">
            <a:spAutoFit/>
          </a:bodyPr>
          <a:lstStyle/>
          <a:p>
            <a:r>
              <a:rPr lang="en-GB" sz="1200" dirty="0" smtClean="0"/>
              <a:t>Gateway</a:t>
            </a:r>
            <a:endParaRPr lang="en-GB" sz="1200" dirty="0"/>
          </a:p>
        </p:txBody>
      </p:sp>
      <p:sp>
        <p:nvSpPr>
          <p:cNvPr id="16" name="Cloud 15"/>
          <p:cNvSpPr/>
          <p:nvPr/>
        </p:nvSpPr>
        <p:spPr>
          <a:xfrm>
            <a:off x="6968988" y="4639651"/>
            <a:ext cx="2195736" cy="720080"/>
          </a:xfrm>
          <a:prstGeom prst="clou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BTMPLS</a:t>
            </a:r>
            <a:endParaRPr lang="en-GB" dirty="0"/>
          </a:p>
        </p:txBody>
      </p:sp>
      <p:pic>
        <p:nvPicPr>
          <p:cNvPr id="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4276" y="4739772"/>
            <a:ext cx="483988" cy="519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228184" y="5384249"/>
            <a:ext cx="1512168" cy="461665"/>
          </a:xfrm>
          <a:prstGeom prst="rect">
            <a:avLst/>
          </a:prstGeom>
          <a:noFill/>
        </p:spPr>
        <p:txBody>
          <a:bodyPr wrap="square" rtlCol="0">
            <a:spAutoFit/>
          </a:bodyPr>
          <a:lstStyle/>
          <a:p>
            <a:r>
              <a:rPr lang="en-GB" sz="1200" dirty="0" smtClean="0"/>
              <a:t>Interconnect Gateway</a:t>
            </a:r>
            <a:endParaRPr lang="en-GB" sz="1200" dirty="0"/>
          </a:p>
        </p:txBody>
      </p:sp>
      <p:sp>
        <p:nvSpPr>
          <p:cNvPr id="7" name="Right Arrow 6"/>
          <p:cNvSpPr/>
          <p:nvPr/>
        </p:nvSpPr>
        <p:spPr>
          <a:xfrm>
            <a:off x="827584" y="5805264"/>
            <a:ext cx="7776864" cy="463891"/>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IP Clear Reach Out</a:t>
            </a:r>
            <a:endParaRPr lang="en-GB" dirty="0"/>
          </a:p>
        </p:txBody>
      </p:sp>
      <p:sp>
        <p:nvSpPr>
          <p:cNvPr id="10" name="Left Arrow 9"/>
          <p:cNvSpPr/>
          <p:nvPr/>
        </p:nvSpPr>
        <p:spPr>
          <a:xfrm>
            <a:off x="691361" y="6237312"/>
            <a:ext cx="7697063" cy="404664"/>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IP Clear Reach In</a:t>
            </a:r>
            <a:endParaRPr lang="en-GB" dirty="0"/>
          </a:p>
        </p:txBody>
      </p:sp>
    </p:spTree>
    <p:extLst>
      <p:ext uri="{BB962C8B-B14F-4D97-AF65-F5344CB8AC3E}">
        <p14:creationId xmlns:p14="http://schemas.microsoft.com/office/powerpoint/2010/main" val="1412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ounded Rectangle 109"/>
          <p:cNvSpPr/>
          <p:nvPr/>
        </p:nvSpPr>
        <p:spPr>
          <a:xfrm>
            <a:off x="179512" y="2165378"/>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11" name="Rounded Rectangle 110"/>
          <p:cNvSpPr/>
          <p:nvPr/>
        </p:nvSpPr>
        <p:spPr>
          <a:xfrm>
            <a:off x="179512" y="3257394"/>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12" name="Rounded Rectangle 111"/>
          <p:cNvSpPr/>
          <p:nvPr/>
        </p:nvSpPr>
        <p:spPr>
          <a:xfrm>
            <a:off x="179512" y="440952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13" name="Title 81"/>
          <p:cNvSpPr>
            <a:spLocks noGrp="1"/>
          </p:cNvSpPr>
          <p:nvPr>
            <p:ph type="title"/>
          </p:nvPr>
        </p:nvSpPr>
        <p:spPr>
          <a:xfrm>
            <a:off x="457200" y="274638"/>
            <a:ext cx="8229600" cy="1143000"/>
          </a:xfrm>
        </p:spPr>
        <p:txBody>
          <a:bodyPr/>
          <a:lstStyle/>
          <a:p>
            <a:pPr algn="l"/>
            <a:r>
              <a:rPr lang="en-GB" dirty="0" smtClean="0"/>
              <a:t>Physical Topology</a:t>
            </a:r>
            <a:endParaRPr lang="en-GB" dirty="0"/>
          </a:p>
        </p:txBody>
      </p:sp>
      <p:grpSp>
        <p:nvGrpSpPr>
          <p:cNvPr id="114" name="Group 113"/>
          <p:cNvGrpSpPr/>
          <p:nvPr/>
        </p:nvGrpSpPr>
        <p:grpSpPr>
          <a:xfrm>
            <a:off x="387445" y="1386058"/>
            <a:ext cx="8518415" cy="4946382"/>
            <a:chOff x="387445" y="1386058"/>
            <a:chExt cx="8518415" cy="4946382"/>
          </a:xfrm>
        </p:grpSpPr>
        <p:cxnSp>
          <p:nvCxnSpPr>
            <p:cNvPr id="115" name="Straight Connector 114"/>
            <p:cNvCxnSpPr/>
            <p:nvPr/>
          </p:nvCxnSpPr>
          <p:spPr>
            <a:xfrm>
              <a:off x="3329862" y="4409522"/>
              <a:ext cx="2396196" cy="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3334054" y="3018602"/>
              <a:ext cx="0" cy="139092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flipH="1">
              <a:off x="5726058" y="3034130"/>
              <a:ext cx="21102" cy="1375392"/>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flipH="1" flipV="1">
              <a:off x="1979712" y="2525418"/>
              <a:ext cx="1354342" cy="508712"/>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p:nvPr/>
          </p:nvCxnSpPr>
          <p:spPr>
            <a:xfrm flipV="1">
              <a:off x="1795070" y="3034130"/>
              <a:ext cx="1538984" cy="583304"/>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1795070" y="3609353"/>
              <a:ext cx="1538984" cy="757891"/>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p:nvPr/>
          </p:nvCxnSpPr>
          <p:spPr>
            <a:xfrm flipV="1">
              <a:off x="1835913" y="4409522"/>
              <a:ext cx="1498141" cy="373487"/>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a:off x="521550" y="2514622"/>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a:off x="1979712" y="2525418"/>
              <a:ext cx="1350150" cy="1884104"/>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flipV="1">
              <a:off x="1895166" y="3018602"/>
              <a:ext cx="1434696" cy="1764408"/>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p:nvPr/>
          </p:nvCxnSpPr>
          <p:spPr>
            <a:xfrm>
              <a:off x="3329862" y="3018602"/>
              <a:ext cx="2396196" cy="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p:cNvCxnSpPr/>
            <p:nvPr/>
          </p:nvCxnSpPr>
          <p:spPr>
            <a:xfrm>
              <a:off x="621646" y="3621031"/>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p:nvPr/>
          </p:nvCxnSpPr>
          <p:spPr>
            <a:xfrm>
              <a:off x="562393" y="4783009"/>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p:cNvCxnSpPr/>
            <p:nvPr/>
          </p:nvCxnSpPr>
          <p:spPr>
            <a:xfrm flipH="1" flipV="1">
              <a:off x="3334055" y="3034130"/>
              <a:ext cx="2413105" cy="1375392"/>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flipH="1">
              <a:off x="3334056" y="3034130"/>
              <a:ext cx="2413104" cy="1333114"/>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129"/>
            <p:cNvCxnSpPr/>
            <p:nvPr/>
          </p:nvCxnSpPr>
          <p:spPr>
            <a:xfrm>
              <a:off x="7280216" y="2487690"/>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131" name="Straight Connector 130"/>
            <p:cNvCxnSpPr/>
            <p:nvPr/>
          </p:nvCxnSpPr>
          <p:spPr>
            <a:xfrm>
              <a:off x="7304756" y="3594099"/>
              <a:ext cx="1349076" cy="0"/>
            </a:xfrm>
            <a:prstGeom prst="line">
              <a:avLst/>
            </a:prstGeom>
          </p:spPr>
          <p:style>
            <a:lnRef idx="3">
              <a:schemeClr val="dk1"/>
            </a:lnRef>
            <a:fillRef idx="0">
              <a:schemeClr val="dk1"/>
            </a:fillRef>
            <a:effectRef idx="2">
              <a:schemeClr val="dk1"/>
            </a:effectRef>
            <a:fontRef idx="minor">
              <a:schemeClr val="tx1"/>
            </a:fontRef>
          </p:style>
        </p:cxnSp>
        <p:cxnSp>
          <p:nvCxnSpPr>
            <p:cNvPr id="132" name="Straight Connector 131"/>
            <p:cNvCxnSpPr/>
            <p:nvPr/>
          </p:nvCxnSpPr>
          <p:spPr>
            <a:xfrm>
              <a:off x="7321059" y="4756077"/>
              <a:ext cx="1273520" cy="0"/>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p:cNvCxnSpPr/>
            <p:nvPr/>
          </p:nvCxnSpPr>
          <p:spPr>
            <a:xfrm flipH="1" flipV="1">
              <a:off x="5751154" y="3034130"/>
              <a:ext cx="1529062" cy="559969"/>
            </a:xfrm>
            <a:prstGeom prst="line">
              <a:avLst/>
            </a:prstGeom>
          </p:spPr>
          <p:style>
            <a:lnRef idx="3">
              <a:schemeClr val="dk1"/>
            </a:lnRef>
            <a:fillRef idx="0">
              <a:schemeClr val="dk1"/>
            </a:fillRef>
            <a:effectRef idx="2">
              <a:schemeClr val="dk1"/>
            </a:effectRef>
            <a:fontRef idx="minor">
              <a:schemeClr val="tx1"/>
            </a:fontRef>
          </p:style>
        </p:cxnSp>
        <p:cxnSp>
          <p:nvCxnSpPr>
            <p:cNvPr id="134" name="Straight Connector 133"/>
            <p:cNvCxnSpPr/>
            <p:nvPr/>
          </p:nvCxnSpPr>
          <p:spPr>
            <a:xfrm>
              <a:off x="5765772" y="3018602"/>
              <a:ext cx="1524530" cy="1764408"/>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134"/>
            <p:cNvCxnSpPr/>
            <p:nvPr/>
          </p:nvCxnSpPr>
          <p:spPr>
            <a:xfrm>
              <a:off x="5765772" y="4360915"/>
              <a:ext cx="1514444" cy="422095"/>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flipV="1">
              <a:off x="5789667" y="2514622"/>
              <a:ext cx="1515089" cy="1884104"/>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flipV="1">
              <a:off x="5789667" y="3621031"/>
              <a:ext cx="1515089" cy="697714"/>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flipV="1">
              <a:off x="5765772" y="2487690"/>
              <a:ext cx="1514444" cy="530912"/>
            </a:xfrm>
            <a:prstGeom prst="line">
              <a:avLst/>
            </a:prstGeom>
          </p:spPr>
          <p:style>
            <a:lnRef idx="3">
              <a:schemeClr val="dk1"/>
            </a:lnRef>
            <a:fillRef idx="0">
              <a:schemeClr val="dk1"/>
            </a:fillRef>
            <a:effectRef idx="2">
              <a:schemeClr val="dk1"/>
            </a:effectRef>
            <a:fontRef idx="minor">
              <a:schemeClr val="tx1"/>
            </a:fontRef>
          </p:style>
        </p:cxnSp>
        <p:sp>
          <p:nvSpPr>
            <p:cNvPr id="139" name="Rounded Rectangle 138"/>
            <p:cNvSpPr/>
            <p:nvPr/>
          </p:nvSpPr>
          <p:spPr>
            <a:xfrm>
              <a:off x="4139952" y="3338223"/>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a:t>
              </a:r>
              <a:endParaRPr lang="en-GB" dirty="0"/>
            </a:p>
          </p:txBody>
        </p:sp>
        <p:sp>
          <p:nvSpPr>
            <p:cNvPr id="140" name="Rounded Rectangle 139"/>
            <p:cNvSpPr/>
            <p:nvPr/>
          </p:nvSpPr>
          <p:spPr>
            <a:xfrm>
              <a:off x="1453032" y="2165378"/>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1" name="Rounded Rectangle 140"/>
            <p:cNvSpPr/>
            <p:nvPr/>
          </p:nvSpPr>
          <p:spPr>
            <a:xfrm>
              <a:off x="1453032" y="3257394"/>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2" name="Rounded Rectangle 141"/>
            <p:cNvSpPr/>
            <p:nvPr/>
          </p:nvSpPr>
          <p:spPr>
            <a:xfrm>
              <a:off x="1453032" y="440952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3" name="Rounded Rectangle 142"/>
            <p:cNvSpPr/>
            <p:nvPr/>
          </p:nvSpPr>
          <p:spPr>
            <a:xfrm>
              <a:off x="6948264" y="215458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4" name="Rounded Rectangle 143"/>
            <p:cNvSpPr/>
            <p:nvPr/>
          </p:nvSpPr>
          <p:spPr>
            <a:xfrm>
              <a:off x="6948264" y="3246598"/>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5" name="Rounded Rectangle 144"/>
            <p:cNvSpPr/>
            <p:nvPr/>
          </p:nvSpPr>
          <p:spPr>
            <a:xfrm>
              <a:off x="6948264" y="4398726"/>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a:t>
              </a:r>
              <a:endParaRPr lang="en-GB" dirty="0"/>
            </a:p>
          </p:txBody>
        </p:sp>
        <p:sp>
          <p:nvSpPr>
            <p:cNvPr id="146" name="Rounded Rectangle 145"/>
            <p:cNvSpPr/>
            <p:nvPr/>
          </p:nvSpPr>
          <p:spPr>
            <a:xfrm>
              <a:off x="8221784" y="215458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47" name="Rounded Rectangle 146"/>
            <p:cNvSpPr/>
            <p:nvPr/>
          </p:nvSpPr>
          <p:spPr>
            <a:xfrm>
              <a:off x="8221784" y="3246598"/>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48" name="Rounded Rectangle 147"/>
            <p:cNvSpPr/>
            <p:nvPr/>
          </p:nvSpPr>
          <p:spPr>
            <a:xfrm>
              <a:off x="8221784" y="4398726"/>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CE</a:t>
              </a:r>
              <a:endParaRPr lang="en-GB" dirty="0"/>
            </a:p>
          </p:txBody>
        </p:sp>
        <p:sp>
          <p:nvSpPr>
            <p:cNvPr id="149" name="Rounded Rectangle 148"/>
            <p:cNvSpPr/>
            <p:nvPr/>
          </p:nvSpPr>
          <p:spPr>
            <a:xfrm>
              <a:off x="2987824" y="4007204"/>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a:t>
              </a:r>
              <a:endParaRPr lang="en-GB" dirty="0"/>
            </a:p>
          </p:txBody>
        </p:sp>
        <p:sp>
          <p:nvSpPr>
            <p:cNvPr id="150" name="Rounded Rectangle 149"/>
            <p:cNvSpPr/>
            <p:nvPr/>
          </p:nvSpPr>
          <p:spPr>
            <a:xfrm>
              <a:off x="5384020" y="265856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a:t>
              </a:r>
              <a:endParaRPr lang="en-GB" dirty="0"/>
            </a:p>
          </p:txBody>
        </p:sp>
        <p:sp>
          <p:nvSpPr>
            <p:cNvPr id="151" name="Rounded Rectangle 150"/>
            <p:cNvSpPr/>
            <p:nvPr/>
          </p:nvSpPr>
          <p:spPr>
            <a:xfrm>
              <a:off x="2843808" y="2674090"/>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a:t>
              </a:r>
              <a:endParaRPr lang="en-GB" dirty="0"/>
            </a:p>
          </p:txBody>
        </p:sp>
        <p:sp>
          <p:nvSpPr>
            <p:cNvPr id="152" name="Rounded Rectangle 151"/>
            <p:cNvSpPr/>
            <p:nvPr/>
          </p:nvSpPr>
          <p:spPr>
            <a:xfrm>
              <a:off x="5384020" y="4049482"/>
              <a:ext cx="6840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a:t>
              </a:r>
              <a:endParaRPr lang="en-GB" dirty="0"/>
            </a:p>
          </p:txBody>
        </p:sp>
        <p:sp>
          <p:nvSpPr>
            <p:cNvPr id="153" name="TextBox 152"/>
            <p:cNvSpPr txBox="1"/>
            <p:nvPr/>
          </p:nvSpPr>
          <p:spPr>
            <a:xfrm>
              <a:off x="433886" y="1386058"/>
              <a:ext cx="884473" cy="646331"/>
            </a:xfrm>
            <a:prstGeom prst="rect">
              <a:avLst/>
            </a:prstGeom>
            <a:noFill/>
          </p:spPr>
          <p:txBody>
            <a:bodyPr wrap="none" rtlCol="0">
              <a:spAutoFit/>
            </a:bodyPr>
            <a:lstStyle/>
            <a:p>
              <a:r>
                <a:rPr lang="en-GB" dirty="0" smtClean="0"/>
                <a:t>ACCESS</a:t>
              </a:r>
            </a:p>
            <a:p>
              <a:r>
                <a:rPr lang="en-GB" dirty="0" smtClean="0"/>
                <a:t>(WAN)</a:t>
              </a:r>
              <a:endParaRPr lang="en-GB" dirty="0"/>
            </a:p>
          </p:txBody>
        </p:sp>
        <p:cxnSp>
          <p:nvCxnSpPr>
            <p:cNvPr id="154" name="Straight Arrow Connector 153"/>
            <p:cNvCxnSpPr/>
            <p:nvPr/>
          </p:nvCxnSpPr>
          <p:spPr>
            <a:xfrm>
              <a:off x="1158310" y="1889242"/>
              <a:ext cx="0" cy="598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142" idx="1"/>
            </p:cNvCxnSpPr>
            <p:nvPr/>
          </p:nvCxnSpPr>
          <p:spPr>
            <a:xfrm flipV="1">
              <a:off x="1158310" y="4769562"/>
              <a:ext cx="294722" cy="9905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6" name="TextBox 155"/>
            <p:cNvSpPr txBox="1"/>
            <p:nvPr/>
          </p:nvSpPr>
          <p:spPr>
            <a:xfrm>
              <a:off x="387445" y="5686109"/>
              <a:ext cx="1252138" cy="646331"/>
            </a:xfrm>
            <a:prstGeom prst="rect">
              <a:avLst/>
            </a:prstGeom>
            <a:noFill/>
          </p:spPr>
          <p:txBody>
            <a:bodyPr wrap="none" rtlCol="0">
              <a:spAutoFit/>
            </a:bodyPr>
            <a:lstStyle/>
            <a:p>
              <a:pPr algn="ctr"/>
              <a:r>
                <a:rPr lang="en-GB" dirty="0" smtClean="0"/>
                <a:t>CUSTOMER</a:t>
              </a:r>
            </a:p>
            <a:p>
              <a:pPr algn="ctr"/>
              <a:r>
                <a:rPr lang="en-GB" dirty="0" smtClean="0"/>
                <a:t>PORT</a:t>
              </a:r>
              <a:endParaRPr lang="en-GB" dirty="0"/>
            </a:p>
          </p:txBody>
        </p:sp>
        <p:cxnSp>
          <p:nvCxnSpPr>
            <p:cNvPr id="157" name="Straight Arrow Connector 156"/>
            <p:cNvCxnSpPr/>
            <p:nvPr/>
          </p:nvCxnSpPr>
          <p:spPr>
            <a:xfrm flipH="1" flipV="1">
              <a:off x="4481990" y="4409523"/>
              <a:ext cx="194691" cy="882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4454618" y="5233984"/>
              <a:ext cx="695575" cy="646331"/>
            </a:xfrm>
            <a:prstGeom prst="rect">
              <a:avLst/>
            </a:prstGeom>
            <a:noFill/>
          </p:spPr>
          <p:txBody>
            <a:bodyPr wrap="none" rtlCol="0">
              <a:spAutoFit/>
            </a:bodyPr>
            <a:lstStyle/>
            <a:p>
              <a:r>
                <a:rPr lang="en-GB" dirty="0" smtClean="0"/>
                <a:t>CORE</a:t>
              </a:r>
            </a:p>
            <a:p>
              <a:r>
                <a:rPr lang="en-GB" dirty="0" smtClean="0"/>
                <a:t>WAN</a:t>
              </a:r>
              <a:endParaRPr lang="en-GB" dirty="0"/>
            </a:p>
          </p:txBody>
        </p:sp>
        <p:cxnSp>
          <p:nvCxnSpPr>
            <p:cNvPr id="159" name="Straight Arrow Connector 158"/>
            <p:cNvCxnSpPr/>
            <p:nvPr/>
          </p:nvCxnSpPr>
          <p:spPr>
            <a:xfrm flipV="1">
              <a:off x="6229350" y="4638501"/>
              <a:ext cx="317861" cy="53992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5877883" y="5107249"/>
              <a:ext cx="564578" cy="369332"/>
            </a:xfrm>
            <a:prstGeom prst="rect">
              <a:avLst/>
            </a:prstGeom>
            <a:noFill/>
          </p:spPr>
          <p:txBody>
            <a:bodyPr wrap="none" rtlCol="0">
              <a:spAutoFit/>
            </a:bodyPr>
            <a:lstStyle/>
            <a:p>
              <a:r>
                <a:rPr lang="en-GB" dirty="0" smtClean="0"/>
                <a:t>LAN</a:t>
              </a:r>
              <a:endParaRPr lang="en-GB" dirty="0"/>
            </a:p>
          </p:txBody>
        </p:sp>
      </p:grpSp>
      <p:grpSp>
        <p:nvGrpSpPr>
          <p:cNvPr id="161" name="Group 160"/>
          <p:cNvGrpSpPr/>
          <p:nvPr/>
        </p:nvGrpSpPr>
        <p:grpSpPr>
          <a:xfrm>
            <a:off x="5939989" y="291366"/>
            <a:ext cx="2820728" cy="1440159"/>
            <a:chOff x="5939989" y="291366"/>
            <a:chExt cx="2820728" cy="1440159"/>
          </a:xfrm>
        </p:grpSpPr>
        <p:sp>
          <p:nvSpPr>
            <p:cNvPr id="162" name="Rectangle 161"/>
            <p:cNvSpPr/>
            <p:nvPr/>
          </p:nvSpPr>
          <p:spPr>
            <a:xfrm>
              <a:off x="5939989" y="291366"/>
              <a:ext cx="2736304" cy="14401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63" name="TextBox 162"/>
            <p:cNvSpPr txBox="1"/>
            <p:nvPr/>
          </p:nvSpPr>
          <p:spPr>
            <a:xfrm>
              <a:off x="6465743" y="816700"/>
              <a:ext cx="2167901" cy="369332"/>
            </a:xfrm>
            <a:prstGeom prst="rect">
              <a:avLst/>
            </a:prstGeom>
            <a:noFill/>
          </p:spPr>
          <p:txBody>
            <a:bodyPr wrap="none" rtlCol="0">
              <a:spAutoFit/>
            </a:bodyPr>
            <a:lstStyle/>
            <a:p>
              <a:r>
                <a:rPr lang="en-GB" dirty="0" smtClean="0"/>
                <a:t>Provider Edge Router</a:t>
              </a:r>
            </a:p>
          </p:txBody>
        </p:sp>
        <p:sp>
          <p:nvSpPr>
            <p:cNvPr id="164" name="Rounded Rectangle 163"/>
            <p:cNvSpPr/>
            <p:nvPr/>
          </p:nvSpPr>
          <p:spPr>
            <a:xfrm>
              <a:off x="6009775" y="406104"/>
              <a:ext cx="455968"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CE</a:t>
              </a:r>
              <a:endParaRPr lang="en-GB" b="1" dirty="0"/>
            </a:p>
          </p:txBody>
        </p:sp>
        <p:sp>
          <p:nvSpPr>
            <p:cNvPr id="165" name="Rounded Rectangle 164"/>
            <p:cNvSpPr/>
            <p:nvPr/>
          </p:nvSpPr>
          <p:spPr>
            <a:xfrm>
              <a:off x="6009775" y="835292"/>
              <a:ext cx="455968"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t>P</a:t>
              </a:r>
              <a:r>
                <a:rPr lang="en-GB" b="1" dirty="0" smtClean="0"/>
                <a:t>E</a:t>
              </a:r>
              <a:endParaRPr lang="en-GB" b="1" dirty="0"/>
            </a:p>
          </p:txBody>
        </p:sp>
        <p:sp>
          <p:nvSpPr>
            <p:cNvPr id="166" name="Rounded Rectangle 165"/>
            <p:cNvSpPr/>
            <p:nvPr/>
          </p:nvSpPr>
          <p:spPr>
            <a:xfrm>
              <a:off x="6009775" y="1279354"/>
              <a:ext cx="455968" cy="3600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P</a:t>
              </a:r>
              <a:endParaRPr lang="en-GB" b="1" dirty="0"/>
            </a:p>
          </p:txBody>
        </p:sp>
        <p:sp>
          <p:nvSpPr>
            <p:cNvPr id="167" name="TextBox 166"/>
            <p:cNvSpPr txBox="1"/>
            <p:nvPr/>
          </p:nvSpPr>
          <p:spPr>
            <a:xfrm>
              <a:off x="6467076" y="1265564"/>
              <a:ext cx="2293641" cy="369332"/>
            </a:xfrm>
            <a:prstGeom prst="rect">
              <a:avLst/>
            </a:prstGeom>
            <a:noFill/>
          </p:spPr>
          <p:txBody>
            <a:bodyPr wrap="none" rtlCol="0">
              <a:spAutoFit/>
            </a:bodyPr>
            <a:lstStyle/>
            <a:p>
              <a:r>
                <a:rPr lang="en-GB" dirty="0" smtClean="0"/>
                <a:t>Provider (Core) Router</a:t>
              </a:r>
              <a:endParaRPr lang="en-GB" dirty="0"/>
            </a:p>
          </p:txBody>
        </p:sp>
        <p:sp>
          <p:nvSpPr>
            <p:cNvPr id="168" name="TextBox 167"/>
            <p:cNvSpPr txBox="1"/>
            <p:nvPr/>
          </p:nvSpPr>
          <p:spPr>
            <a:xfrm>
              <a:off x="6470667" y="401458"/>
              <a:ext cx="2286460" cy="369332"/>
            </a:xfrm>
            <a:prstGeom prst="rect">
              <a:avLst/>
            </a:prstGeom>
            <a:noFill/>
          </p:spPr>
          <p:txBody>
            <a:bodyPr wrap="none" rtlCol="0">
              <a:spAutoFit/>
            </a:bodyPr>
            <a:lstStyle/>
            <a:p>
              <a:r>
                <a:rPr lang="en-GB" dirty="0" smtClean="0"/>
                <a:t>Customer Edge Router</a:t>
              </a:r>
              <a:endParaRPr lang="en-GB" dirty="0"/>
            </a:p>
          </p:txBody>
        </p:sp>
      </p:grpSp>
    </p:spTree>
    <p:extLst>
      <p:ext uri="{BB962C8B-B14F-4D97-AF65-F5344CB8AC3E}">
        <p14:creationId xmlns:p14="http://schemas.microsoft.com/office/powerpoint/2010/main" val="50067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041440" cy="1442674"/>
          </a:xfrm>
        </p:spPr>
        <p:txBody>
          <a:bodyPr/>
          <a:lstStyle/>
          <a:p>
            <a:r>
              <a:rPr lang="en-GB" dirty="0" smtClean="0"/>
              <a:t>Access Types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7863375"/>
              </p:ext>
            </p:extLst>
          </p:nvPr>
        </p:nvGraphicFramePr>
        <p:xfrm>
          <a:off x="323528" y="1268760"/>
          <a:ext cx="8280920" cy="502920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360040">
                <a:tc>
                  <a:txBody>
                    <a:bodyPr/>
                    <a:lstStyle/>
                    <a:p>
                      <a:r>
                        <a:rPr lang="en-GB" dirty="0" smtClean="0"/>
                        <a:t>IP Clear Wires Only /Managed</a:t>
                      </a:r>
                      <a:endParaRPr lang="en-GB" dirty="0"/>
                    </a:p>
                  </a:txBody>
                  <a:tcPr/>
                </a:tc>
                <a:tc>
                  <a:txBody>
                    <a:bodyPr/>
                    <a:lstStyle/>
                    <a:p>
                      <a:r>
                        <a:rPr lang="en-GB" dirty="0" smtClean="0"/>
                        <a:t>IP Converge</a:t>
                      </a:r>
                      <a:endParaRPr lang="en-GB" dirty="0"/>
                    </a:p>
                  </a:txBody>
                  <a:tcPr/>
                </a:tc>
                <a:extLst>
                  <a:ext uri="{0D108BD9-81ED-4DB2-BD59-A6C34878D82A}">
                    <a16:rowId xmlns:a16="http://schemas.microsoft.com/office/drawing/2014/main" val="10000"/>
                  </a:ext>
                </a:extLst>
              </a:tr>
              <a:tr h="473227">
                <a:tc>
                  <a:txBody>
                    <a:bodyPr/>
                    <a:lstStyle/>
                    <a:p>
                      <a:r>
                        <a:rPr lang="en-GB" dirty="0" smtClean="0"/>
                        <a:t>IP Clear 10 M Flex / Local</a:t>
                      </a:r>
                    </a:p>
                    <a:p>
                      <a:r>
                        <a:rPr lang="en-GB" dirty="0" smtClean="0"/>
                        <a:t>IP Clear 100M Flex/Local</a:t>
                      </a:r>
                    </a:p>
                    <a:p>
                      <a:r>
                        <a:rPr lang="en-GB" dirty="0" smtClean="0"/>
                        <a:t>IP Clear GigE Flex/Local</a:t>
                      </a:r>
                    </a:p>
                    <a:p>
                      <a:r>
                        <a:rPr lang="en-GB" dirty="0" smtClean="0"/>
                        <a:t>IP Clear 10Gig </a:t>
                      </a:r>
                    </a:p>
                    <a:p>
                      <a:r>
                        <a:rPr lang="en-GB" dirty="0" smtClean="0"/>
                        <a:t>IP Clear 10M EFM</a:t>
                      </a:r>
                    </a:p>
                    <a:p>
                      <a:r>
                        <a:rPr lang="en-GB" dirty="0" smtClean="0"/>
                        <a:t>IP Clear Superfast GEA</a:t>
                      </a:r>
                    </a:p>
                    <a:p>
                      <a:r>
                        <a:rPr lang="en-GB" dirty="0" smtClean="0"/>
                        <a:t>IP Clear Port Only</a:t>
                      </a:r>
                      <a:endParaRPr lang="en-GB" dirty="0"/>
                    </a:p>
                  </a:txBody>
                  <a:tcPr/>
                </a:tc>
                <a:tc>
                  <a:txBody>
                    <a:bodyPr/>
                    <a:lstStyle/>
                    <a:p>
                      <a:r>
                        <a:rPr lang="en-GB" dirty="0" smtClean="0"/>
                        <a:t>IP Converge 10 M Flex / Local</a:t>
                      </a:r>
                    </a:p>
                    <a:p>
                      <a:r>
                        <a:rPr lang="en-GB" dirty="0" smtClean="0"/>
                        <a:t>IP Converge 100M Flex/Local</a:t>
                      </a:r>
                    </a:p>
                    <a:p>
                      <a:r>
                        <a:rPr lang="en-GB" dirty="0" smtClean="0"/>
                        <a:t>IP Converge 1000M Flex/Local</a:t>
                      </a:r>
                    </a:p>
                    <a:p>
                      <a:r>
                        <a:rPr lang="en-GB" dirty="0" smtClean="0"/>
                        <a:t>IP Converge 10Gig </a:t>
                      </a:r>
                    </a:p>
                    <a:p>
                      <a:r>
                        <a:rPr lang="en-GB" dirty="0" smtClean="0"/>
                        <a:t>IP Converge 10M EFM</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IP Converge Superfast GEA</a:t>
                      </a:r>
                    </a:p>
                    <a:p>
                      <a:endParaRPr lang="en-GB" dirty="0"/>
                    </a:p>
                  </a:txBody>
                  <a:tcPr/>
                </a:tc>
                <a:extLst>
                  <a:ext uri="{0D108BD9-81ED-4DB2-BD59-A6C34878D82A}">
                    <a16:rowId xmlns:a16="http://schemas.microsoft.com/office/drawing/2014/main" val="10001"/>
                  </a:ext>
                </a:extLst>
              </a:tr>
              <a:tr h="473227">
                <a:tc>
                  <a:txBody>
                    <a:bodyPr/>
                    <a:lstStyle/>
                    <a:p>
                      <a:r>
                        <a:rPr lang="en-GB" dirty="0" smtClean="0"/>
                        <a:t>IP Clear ADSL Connect</a:t>
                      </a:r>
                    </a:p>
                    <a:p>
                      <a:r>
                        <a:rPr lang="en-GB" dirty="0" smtClean="0"/>
                        <a:t>IP Clear Superfast Connect</a:t>
                      </a:r>
                    </a:p>
                    <a:p>
                      <a:r>
                        <a:rPr lang="en-GB" dirty="0" smtClean="0"/>
                        <a:t>IP Clear ADSL Connect Max</a:t>
                      </a:r>
                      <a:endParaRPr lang="en-GB" dirty="0"/>
                    </a:p>
                  </a:txBody>
                  <a:tcPr/>
                </a:tc>
                <a:tc>
                  <a:txBody>
                    <a:bodyPr/>
                    <a:lstStyle/>
                    <a:p>
                      <a:r>
                        <a:rPr lang="en-GB" dirty="0" smtClean="0"/>
                        <a:t>IP Converge ADSL Connect</a:t>
                      </a:r>
                    </a:p>
                    <a:p>
                      <a:r>
                        <a:rPr lang="en-GB" dirty="0" smtClean="0"/>
                        <a:t>IP Converge Superfast Connect</a:t>
                      </a:r>
                    </a:p>
                    <a:p>
                      <a:r>
                        <a:rPr lang="en-GB" dirty="0" smtClean="0"/>
                        <a:t>IP Converge ADSL Connect Max</a:t>
                      </a:r>
                    </a:p>
                    <a:p>
                      <a:endParaRPr lang="en-GB" dirty="0"/>
                    </a:p>
                  </a:txBody>
                  <a:tcPr/>
                </a:tc>
                <a:extLst>
                  <a:ext uri="{0D108BD9-81ED-4DB2-BD59-A6C34878D82A}">
                    <a16:rowId xmlns:a16="http://schemas.microsoft.com/office/drawing/2014/main" val="10002"/>
                  </a:ext>
                </a:extLst>
              </a:tr>
              <a:tr h="473227">
                <a:tc>
                  <a:txBody>
                    <a:bodyPr/>
                    <a:lstStyle/>
                    <a:p>
                      <a:r>
                        <a:rPr lang="en-GB" dirty="0" smtClean="0"/>
                        <a:t>IP Clear  2MB Flex</a:t>
                      </a:r>
                    </a:p>
                    <a:p>
                      <a:r>
                        <a:rPr lang="en-GB" sz="1800" kern="1200" dirty="0" smtClean="0">
                          <a:solidFill>
                            <a:schemeClr val="dk1"/>
                          </a:solidFill>
                          <a:effectLst/>
                          <a:latin typeface="+mn-lt"/>
                          <a:ea typeface="+mn-ea"/>
                          <a:cs typeface="+mn-cs"/>
                        </a:rPr>
                        <a:t>IP Clear 2Mbit/s </a:t>
                      </a:r>
                      <a:endParaRPr lang="en-GB" dirty="0" smtClean="0"/>
                    </a:p>
                    <a:p>
                      <a:r>
                        <a:rPr lang="en-GB" sz="1800" kern="1200" dirty="0" smtClean="0">
                          <a:solidFill>
                            <a:schemeClr val="dk1"/>
                          </a:solidFill>
                          <a:effectLst/>
                          <a:latin typeface="+mn-lt"/>
                          <a:ea typeface="+mn-ea"/>
                          <a:cs typeface="+mn-cs"/>
                        </a:rPr>
                        <a:t>IP Clear 34Mbit/s Access</a:t>
                      </a:r>
                    </a:p>
                    <a:p>
                      <a:r>
                        <a:rPr lang="en-GB" sz="1800" kern="1200" dirty="0" smtClean="0">
                          <a:solidFill>
                            <a:schemeClr val="dk1"/>
                          </a:solidFill>
                          <a:effectLst/>
                          <a:latin typeface="+mn-lt"/>
                          <a:ea typeface="+mn-ea"/>
                          <a:cs typeface="+mn-cs"/>
                        </a:rPr>
                        <a:t>IP Clear 155Mbit/s Access </a:t>
                      </a:r>
                      <a:endParaRPr lang="en-GB" dirty="0"/>
                    </a:p>
                  </a:txBody>
                  <a:tcPr/>
                </a:tc>
                <a:tc>
                  <a:txBody>
                    <a:bodyPr/>
                    <a:lstStyle/>
                    <a:p>
                      <a:r>
                        <a:rPr lang="en-GB" dirty="0" smtClean="0"/>
                        <a:t>IP Converge 2MB Flex</a:t>
                      </a:r>
                    </a:p>
                    <a:p>
                      <a:r>
                        <a:rPr lang="en-GB" sz="1800" kern="1200" dirty="0" smtClean="0">
                          <a:solidFill>
                            <a:schemeClr val="dk1"/>
                          </a:solidFill>
                          <a:effectLst/>
                          <a:latin typeface="+mn-lt"/>
                          <a:ea typeface="+mn-ea"/>
                          <a:cs typeface="+mn-cs"/>
                        </a:rPr>
                        <a:t>IP </a:t>
                      </a:r>
                      <a:r>
                        <a:rPr lang="en-GB" dirty="0" smtClean="0"/>
                        <a:t>Converge</a:t>
                      </a:r>
                      <a:r>
                        <a:rPr lang="en-GB" sz="1800" kern="1200" dirty="0" smtClean="0">
                          <a:solidFill>
                            <a:schemeClr val="dk1"/>
                          </a:solidFill>
                          <a:effectLst/>
                          <a:latin typeface="+mn-lt"/>
                          <a:ea typeface="+mn-ea"/>
                          <a:cs typeface="+mn-cs"/>
                        </a:rPr>
                        <a:t> 2Mbit/s </a:t>
                      </a:r>
                      <a:endParaRPr lang="en-GB" dirty="0" smtClean="0"/>
                    </a:p>
                    <a:p>
                      <a:r>
                        <a:rPr lang="en-GB" sz="1800" kern="1200" dirty="0" smtClean="0">
                          <a:solidFill>
                            <a:schemeClr val="dk1"/>
                          </a:solidFill>
                          <a:effectLst/>
                          <a:latin typeface="+mn-lt"/>
                          <a:ea typeface="+mn-ea"/>
                          <a:cs typeface="+mn-cs"/>
                        </a:rPr>
                        <a:t>IP </a:t>
                      </a:r>
                      <a:r>
                        <a:rPr lang="en-GB" dirty="0" smtClean="0"/>
                        <a:t>Converge</a:t>
                      </a:r>
                      <a:r>
                        <a:rPr lang="en-GB" sz="1800" kern="1200" dirty="0" smtClean="0">
                          <a:solidFill>
                            <a:schemeClr val="dk1"/>
                          </a:solidFill>
                          <a:effectLst/>
                          <a:latin typeface="+mn-lt"/>
                          <a:ea typeface="+mn-ea"/>
                          <a:cs typeface="+mn-cs"/>
                        </a:rPr>
                        <a:t> 34Mbit/s Access</a:t>
                      </a:r>
                    </a:p>
                    <a:p>
                      <a:r>
                        <a:rPr lang="en-GB" sz="1800" kern="1200" dirty="0" smtClean="0">
                          <a:solidFill>
                            <a:schemeClr val="dk1"/>
                          </a:solidFill>
                          <a:effectLst/>
                          <a:latin typeface="+mn-lt"/>
                          <a:ea typeface="+mn-ea"/>
                          <a:cs typeface="+mn-cs"/>
                        </a:rPr>
                        <a:t>IP </a:t>
                      </a:r>
                      <a:r>
                        <a:rPr lang="en-GB" dirty="0" smtClean="0"/>
                        <a:t>Converge</a:t>
                      </a:r>
                      <a:r>
                        <a:rPr lang="en-GB" sz="1800" kern="1200" dirty="0" smtClean="0">
                          <a:solidFill>
                            <a:schemeClr val="dk1"/>
                          </a:solidFill>
                          <a:effectLst/>
                          <a:latin typeface="+mn-lt"/>
                          <a:ea typeface="+mn-ea"/>
                          <a:cs typeface="+mn-cs"/>
                        </a:rPr>
                        <a:t> 155Mbit/s Access </a:t>
                      </a:r>
                      <a:endParaRPr lang="en-GB" dirty="0" smtClean="0"/>
                    </a:p>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27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16632"/>
            <a:ext cx="8041440" cy="1442674"/>
          </a:xfrm>
        </p:spPr>
        <p:txBody>
          <a:bodyPr/>
          <a:lstStyle/>
          <a:p>
            <a:r>
              <a:rPr lang="en-GB" dirty="0" smtClean="0"/>
              <a:t>Features Supported</a:t>
            </a:r>
            <a:endParaRPr lang="en-GB" dirty="0"/>
          </a:p>
        </p:txBody>
      </p:sp>
      <p:sp>
        <p:nvSpPr>
          <p:cNvPr id="3" name="Content Placeholder 2"/>
          <p:cNvSpPr>
            <a:spLocks noGrp="1"/>
          </p:cNvSpPr>
          <p:nvPr>
            <p:ph idx="1"/>
          </p:nvPr>
        </p:nvSpPr>
        <p:spPr>
          <a:xfrm>
            <a:off x="827584" y="1772816"/>
            <a:ext cx="7467600" cy="3951337"/>
          </a:xfrm>
        </p:spPr>
        <p:txBody>
          <a:bodyPr>
            <a:normAutofit/>
          </a:bodyPr>
          <a:lstStyle/>
          <a:p>
            <a:r>
              <a:rPr lang="en-GB" dirty="0" smtClean="0"/>
              <a:t>Resilience</a:t>
            </a:r>
          </a:p>
          <a:p>
            <a:r>
              <a:rPr lang="en-GB" dirty="0" smtClean="0"/>
              <a:t>Shared Access</a:t>
            </a:r>
          </a:p>
          <a:p>
            <a:r>
              <a:rPr lang="en-GB" dirty="0" smtClean="0"/>
              <a:t>Multiple VPN’s</a:t>
            </a:r>
          </a:p>
          <a:p>
            <a:r>
              <a:rPr lang="en-GB" dirty="0"/>
              <a:t>CoS</a:t>
            </a:r>
          </a:p>
          <a:p>
            <a:r>
              <a:rPr lang="en-GB" dirty="0" smtClean="0"/>
              <a:t>CPPA/CPPC</a:t>
            </a:r>
          </a:p>
          <a:p>
            <a:r>
              <a:rPr lang="en-GB" dirty="0" smtClean="0"/>
              <a:t>BGP</a:t>
            </a:r>
          </a:p>
          <a:p>
            <a:r>
              <a:rPr lang="en-GB" dirty="0" smtClean="0"/>
              <a:t>IPV4/IPV6</a:t>
            </a:r>
          </a:p>
          <a:p>
            <a:r>
              <a:rPr lang="en-GB" dirty="0" smtClean="0"/>
              <a:t>Multicast</a:t>
            </a:r>
          </a:p>
          <a:p>
            <a:endParaRPr lang="en-GB" dirty="0" smtClean="0"/>
          </a:p>
        </p:txBody>
      </p:sp>
    </p:spTree>
    <p:extLst>
      <p:ext uri="{BB962C8B-B14F-4D97-AF65-F5344CB8AC3E}">
        <p14:creationId xmlns:p14="http://schemas.microsoft.com/office/powerpoint/2010/main" val="273346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4624"/>
            <a:ext cx="8041440" cy="1442674"/>
          </a:xfrm>
        </p:spPr>
        <p:txBody>
          <a:bodyPr/>
          <a:lstStyle/>
          <a:p>
            <a:r>
              <a:rPr lang="en-GB" dirty="0" smtClean="0"/>
              <a:t>Resilience</a:t>
            </a:r>
            <a:endParaRPr lang="en-GB" dirty="0"/>
          </a:p>
        </p:txBody>
      </p:sp>
      <p:sp>
        <p:nvSpPr>
          <p:cNvPr id="9" name="Content Placeholder 8"/>
          <p:cNvSpPr>
            <a:spLocks noGrp="1"/>
          </p:cNvSpPr>
          <p:nvPr>
            <p:ph idx="1"/>
          </p:nvPr>
        </p:nvSpPr>
        <p:spPr>
          <a:xfrm>
            <a:off x="467544" y="1196753"/>
            <a:ext cx="8229600" cy="2232248"/>
          </a:xfrm>
        </p:spPr>
        <p:txBody>
          <a:bodyPr vert="horz" lIns="91440" tIns="45720" rIns="91440" bIns="45720" rtlCol="0">
            <a:noAutofit/>
          </a:bodyPr>
          <a:lstStyle/>
          <a:p>
            <a:pPr marL="0" indent="0">
              <a:buNone/>
            </a:pPr>
            <a:r>
              <a:rPr lang="en-GB" dirty="0"/>
              <a:t>Standard</a:t>
            </a:r>
          </a:p>
          <a:p>
            <a:pPr marL="0" indent="0" algn="just">
              <a:buNone/>
            </a:pPr>
            <a:r>
              <a:rPr lang="en-GB" dirty="0"/>
              <a:t>Single access circuit terminated on a single CE router at customer’s premises.  There is no resilience and no automatic re-routing of traffic in the event of a failure within the access component</a:t>
            </a:r>
            <a:r>
              <a:rPr lang="en-GB" dirty="0" smtClean="0"/>
              <a:t>.</a:t>
            </a:r>
          </a:p>
          <a:p>
            <a:pPr marL="0" indent="0">
              <a:buNone/>
            </a:pPr>
            <a:r>
              <a:rPr lang="en-GB" dirty="0"/>
              <a:t/>
            </a:r>
            <a:br>
              <a:rPr lang="en-GB" dirty="0"/>
            </a:br>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04666935"/>
              </p:ext>
            </p:extLst>
          </p:nvPr>
        </p:nvGraphicFramePr>
        <p:xfrm>
          <a:off x="539552" y="4077072"/>
          <a:ext cx="7704856" cy="1950630"/>
        </p:xfrm>
        <a:graphic>
          <a:graphicData uri="http://schemas.openxmlformats.org/presentationml/2006/ole">
            <mc:AlternateContent xmlns:mc="http://schemas.openxmlformats.org/markup-compatibility/2006">
              <mc:Choice xmlns:v="urn:schemas-microsoft-com:vml" Requires="v">
                <p:oleObj spid="_x0000_s3122" r:id="rId3" imgW="7019163" imgH="1772412" progId="">
                  <p:embed/>
                </p:oleObj>
              </mc:Choice>
              <mc:Fallback>
                <p:oleObj r:id="rId3" imgW="7019163" imgH="1772412"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077072"/>
                        <a:ext cx="7704856" cy="19506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00950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242584ab-b7b4-45ad-9c64-f936d5cb8ab7" ContentTypeId="0x0101005EEE68971716474CABDF87371185FDEC00EC6EA5ED20A94112869E9D0DC08914F4" PreviousValue="false"/>
</file>

<file path=customXml/item2.xml><?xml version="1.0" encoding="utf-8"?>
<p:properties xmlns:p="http://schemas.microsoft.com/office/2006/metadata/properties" xmlns:xsi="http://www.w3.org/2001/XMLSchema-instance" xmlns:pc="http://schemas.microsoft.com/office/infopath/2007/PartnerControls">
  <documentManagement>
    <BT_x0020_Document_x0020_Owner xmlns="e0e35bac-e255-4a69-af54-5f01336af94f">
      <UserInfo>
        <DisplayName/>
        <AccountId xsi:nil="true"/>
        <AccountType/>
      </UserInfo>
    </BT_x0020_Document_x0020_Owner>
    <BT_x0020_Data_x0020_Classification xmlns="e0e35bac-e255-4a69-af54-5f01336af94f">In Confidence</BT_x0020_Data_x0020_Classification>
    <TaxCatchAll xmlns="e0e35bac-e255-4a69-af54-5f01336af94f"/>
    <_dlc_DocId xmlns="e0e35bac-e255-4a69-af54-5f01336af94f">R2YTE47N4WHU-566-141</_dlc_DocId>
    <_dlc_DocIdUrl xmlns="e0e35bac-e255-4a69-af54-5f01336af94f">
      <Url>https://office.bt.com/sites/CAO/DesignPoint/Gs designPoint/GSProductsPA/DesignMap/v2.0/_layouts/DocIdRedir.aspx?ID=R2YTE47N4WHU-566-141</Url>
      <Description>R2YTE47N4WHU-566-141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BT Default Item" ma:contentTypeID="0x0101005EEE68971716474CABDF87371185FDEC00EC6EA5ED20A94112869E9D0DC08914F4004333F7B0BBABFC4790F09E17E68D2C15" ma:contentTypeVersion="30" ma:contentTypeDescription="Default item with a two year maximum retention period." ma:contentTypeScope="" ma:versionID="87fff096696e134f40c19addf4d143fb">
  <xsd:schema xmlns:xsd="http://www.w3.org/2001/XMLSchema" xmlns:xs="http://www.w3.org/2001/XMLSchema" xmlns:p="http://schemas.microsoft.com/office/2006/metadata/properties" xmlns:ns2="e0e35bac-e255-4a69-af54-5f01336af94f" targetNamespace="http://schemas.microsoft.com/office/2006/metadata/properties" ma:root="true" ma:fieldsID="2b9040c4d5d0c80aeb7cf4874533bc5c" ns2:_="">
    <xsd:import namespace="e0e35bac-e255-4a69-af54-5f01336af94f"/>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2:BT_x0020_Document_x0020_Owner" minOccurs="0"/>
                <xsd:element ref="ns2:BT_x0020_Data_x0020_Classifi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e35bac-e255-4a69-af54-5f01336af94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d4a224ca-60cd-4099-82c3-2f388805fb4b}" ma:internalName="TaxCatchAll" ma:showField="CatchAllData" ma:web="ca37180a-7ef7-4a0a-8255-e746f77f52a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d4a224ca-60cd-4099-82c3-2f388805fb4b}" ma:internalName="TaxCatchAllLabel" ma:readOnly="true" ma:showField="CatchAllDataLabel" ma:web="ca37180a-7ef7-4a0a-8255-e746f77f52a9">
      <xsd:complexType>
        <xsd:complexContent>
          <xsd:extension base="dms:MultiChoiceLookup">
            <xsd:sequence>
              <xsd:element name="Value" type="dms:Lookup" maxOccurs="unbounded" minOccurs="0" nillable="true"/>
            </xsd:sequence>
          </xsd:extension>
        </xsd:complexContent>
      </xsd:complexType>
    </xsd:element>
    <xsd:element name="BT_x0020_Document_x0020_Owner" ma:index="13" nillable="true" ma:displayName="BT Content Owner" ma:list="UserInfo" ma:SharePointGroup="0" ma:internalName="BT_x0020_Documen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T_x0020_Data_x0020_Classification" ma:index="14" nillable="true" ma:displayName="BT Data Classification" ma:default="In Confidence" ma:description="To understand more about BT Data Classifications: https://office.bt.com/sites/BTFixIt/Lists/How%20To%20Articles/DispForm_Cust.aspx?ID=1937&#10;&#10;Please note that data classified as IN STRICTEST CONFIDENCE must be encrypted before it is uploaded to office.bt.com.&#10;&#10;To understand how to easily encrypt IN STRICTEST CONFIDENCE information: https://office.bt.com/sites/BTFixIt/SitePages/view.aspx?article=11561" ma:format="Dropdown" ma:internalName="BT_x0020_Data_x0020_Classification" ma:readOnly="false">
      <xsd:simpleType>
        <xsd:restriction base="dms:Choice">
          <xsd:enumeration value="Public"/>
          <xsd:enumeration value="BT Internal"/>
          <xsd:enumeration value="In Confidence"/>
          <xsd:enumeration value="In Strictest Confidenc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customXsn xmlns="http://schemas.microsoft.com/office/2006/metadata/customXsn">
  <xsnLocation/>
  <cached>True</cached>
  <openByDefault>False</openByDefault>
  <xsnScope/>
</customXsn>
</file>

<file path=customXml/item6.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AB27DAE-503D-4AE5-AEF5-9B64E07EBE29}">
  <ds:schemaRefs>
    <ds:schemaRef ds:uri="Microsoft.SharePoint.Taxonomy.ContentTypeSync"/>
  </ds:schemaRefs>
</ds:datastoreItem>
</file>

<file path=customXml/itemProps2.xml><?xml version="1.0" encoding="utf-8"?>
<ds:datastoreItem xmlns:ds="http://schemas.openxmlformats.org/officeDocument/2006/customXml" ds:itemID="{820DFD12-E023-4FF2-BF5C-0115D9CB2E9C}">
  <ds:schemaRefs>
    <ds:schemaRef ds:uri="e0e35bac-e255-4a69-af54-5f01336af94f"/>
    <ds:schemaRef ds:uri="http://schemas.microsoft.com/office/2006/documentManagement/types"/>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473E3B12-03E4-41F4-83F3-D2E21E91C8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e35bac-e255-4a69-af54-5f01336af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6D62DC5-F2AF-4FD1-83ED-050BE6FBD93B}">
  <ds:schemaRefs>
    <ds:schemaRef ds:uri="http://schemas.microsoft.com/sharepoint/v3/contenttype/forms"/>
  </ds:schemaRefs>
</ds:datastoreItem>
</file>

<file path=customXml/itemProps5.xml><?xml version="1.0" encoding="utf-8"?>
<ds:datastoreItem xmlns:ds="http://schemas.openxmlformats.org/officeDocument/2006/customXml" ds:itemID="{3680FCD5-38E3-4030-B56F-71D9146AA4FA}">
  <ds:schemaRefs>
    <ds:schemaRef ds:uri="http://schemas.microsoft.com/office/2006/metadata/customXsn"/>
  </ds:schemaRefs>
</ds:datastoreItem>
</file>

<file path=customXml/itemProps6.xml><?xml version="1.0" encoding="utf-8"?>
<ds:datastoreItem xmlns:ds="http://schemas.openxmlformats.org/officeDocument/2006/customXml" ds:itemID="{9EB4A5B6-BC51-4EFD-AB05-9601E816B25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Sketchbook</Template>
  <TotalTime>6782</TotalTime>
  <Words>1486</Words>
  <Application>Microsoft Office PowerPoint</Application>
  <PresentationFormat>On-screen Show (4:3)</PresentationFormat>
  <Paragraphs>254</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8" baseType="lpstr">
      <vt:lpstr>Arial</vt:lpstr>
      <vt:lpstr>Bradley Hand ITC TT-Bold</vt:lpstr>
      <vt:lpstr>BTMedium</vt:lpstr>
      <vt:lpstr>Calibri</vt:lpstr>
      <vt:lpstr>Cambria</vt:lpstr>
      <vt:lpstr>Rage Italic</vt:lpstr>
      <vt:lpstr>Times New Roman</vt:lpstr>
      <vt:lpstr>Sketchbook</vt:lpstr>
      <vt:lpstr>IP Connect UK </vt:lpstr>
      <vt:lpstr>What is IP Connect UK?</vt:lpstr>
      <vt:lpstr>IP Connect UK Service Components</vt:lpstr>
      <vt:lpstr>Product Offering</vt:lpstr>
      <vt:lpstr>Product Offering</vt:lpstr>
      <vt:lpstr>Physical Topology</vt:lpstr>
      <vt:lpstr>Access Types</vt:lpstr>
      <vt:lpstr>Features Supported</vt:lpstr>
      <vt:lpstr>Resilience</vt:lpstr>
      <vt:lpstr>Resilence contd…</vt:lpstr>
      <vt:lpstr>Resilence contd…</vt:lpstr>
      <vt:lpstr>Shared Access</vt:lpstr>
      <vt:lpstr>PowerPoint Presentation</vt:lpstr>
      <vt:lpstr>Multiple VPN’s</vt:lpstr>
      <vt:lpstr>Class Of Service (CoS)</vt:lpstr>
      <vt:lpstr>CPPA CoS Policy per Access</vt:lpstr>
      <vt:lpstr>CPPC CoS Policy per Connection</vt:lpstr>
      <vt:lpstr>BGP</vt:lpstr>
      <vt:lpstr>IPV4/IPV6</vt:lpstr>
      <vt:lpstr>PowerPoint Presentation</vt:lpstr>
    </vt:vector>
  </TitlesOfParts>
  <Company>BT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UKMPLS</dc:title>
  <dc:creator>601556005</dc:creator>
  <cp:lastModifiedBy>Manjunatha Batthall Venkataswamy</cp:lastModifiedBy>
  <cp:revision>78</cp:revision>
  <dcterms:created xsi:type="dcterms:W3CDTF">2014-06-30T13:42:54Z</dcterms:created>
  <dcterms:modified xsi:type="dcterms:W3CDTF">2018-06-27T11:02:03Z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0x0101005EEE68971716474CABDF87371185FDEC00EC6EA5ED20A94112869E9D0DC08914F4004333F7B0BBABFC4790F09E17E68D2C15</vt:lpwstr>
  </property>
  <property fmtid="{D5CDD505-2E9C-101B-9397-08002B2CF9AE}" pid="3" name="_dlc_DocIdItemGuid">
    <vt:lpwstr>04028f5d-011b-4bc1-bbdf-5f395110c01e</vt:lpwstr>
  </property>
</Properties>
</file>