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34ABF-D7E2-4986-8A2A-97AC3B97E4F5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D926ACFD-30FB-4516-8796-303A9421A280}">
      <dgm:prSet phldrT="[Text]" custT="1"/>
      <dgm:spPr/>
      <dgm:t>
        <a:bodyPr/>
        <a:lstStyle/>
        <a:p>
          <a:r>
            <a:rPr lang="en-US" sz="1600" dirty="0" smtClean="0"/>
            <a:t>Phase 1:</a:t>
          </a:r>
        </a:p>
        <a:p>
          <a:r>
            <a:rPr lang="en-GB" sz="1600" b="1" dirty="0" smtClean="0"/>
            <a:t>Bespoke Access(</a:t>
          </a:r>
          <a:r>
            <a:rPr lang="en-GB" sz="1600" dirty="0" smtClean="0"/>
            <a:t>100M, and </a:t>
          </a:r>
          <a:r>
            <a:rPr lang="en-GB" sz="1600" dirty="0" err="1" smtClean="0"/>
            <a:t>Gige</a:t>
          </a:r>
          <a:r>
            <a:rPr lang="en-GB" sz="1600" dirty="0" smtClean="0"/>
            <a:t> flex products)</a:t>
          </a:r>
          <a:endParaRPr lang="en-GB" sz="1600" b="1" dirty="0" smtClean="0"/>
        </a:p>
        <a:p>
          <a:endParaRPr lang="en-GB" sz="1600" dirty="0" smtClean="0"/>
        </a:p>
        <a:p>
          <a:r>
            <a:rPr lang="en-GB" sz="1600" b="1" dirty="0" err="1" smtClean="0"/>
            <a:t>DataCentre</a:t>
          </a:r>
          <a:endParaRPr lang="en-GB" sz="1600" dirty="0"/>
        </a:p>
      </dgm:t>
    </dgm:pt>
    <dgm:pt modelId="{1E1E5123-6913-49AA-BFC3-8524F9CFBDCE}" type="parTrans" cxnId="{5329708A-9632-499E-A5C0-66AF4BA4EFEC}">
      <dgm:prSet/>
      <dgm:spPr/>
      <dgm:t>
        <a:bodyPr/>
        <a:lstStyle/>
        <a:p>
          <a:endParaRPr lang="en-GB"/>
        </a:p>
      </dgm:t>
    </dgm:pt>
    <dgm:pt modelId="{884CC15E-C7D7-424F-9B3A-9F1018B1640C}" type="sibTrans" cxnId="{5329708A-9632-499E-A5C0-66AF4BA4EFEC}">
      <dgm:prSet/>
      <dgm:spPr/>
      <dgm:t>
        <a:bodyPr/>
        <a:lstStyle/>
        <a:p>
          <a:endParaRPr lang="en-GB"/>
        </a:p>
      </dgm:t>
    </dgm:pt>
    <dgm:pt modelId="{52E7CE36-BCC8-4448-9EBE-860E9BADB490}">
      <dgm:prSet phldrT="[Text]" custT="1"/>
      <dgm:spPr/>
      <dgm:t>
        <a:bodyPr/>
        <a:lstStyle/>
        <a:p>
          <a:r>
            <a:rPr lang="en-US" sz="1600" dirty="0" smtClean="0"/>
            <a:t>Phase 2:</a:t>
          </a:r>
        </a:p>
        <a:p>
          <a:r>
            <a:rPr lang="en-GB" sz="1600" dirty="0" smtClean="0"/>
            <a:t>OLO: The ability to provide access into Other Licensed Operator such as Hull(</a:t>
          </a:r>
          <a:r>
            <a:rPr lang="en-GB" sz="1600" b="1" dirty="0" smtClean="0"/>
            <a:t>100M and 1000M </a:t>
          </a:r>
          <a:r>
            <a:rPr lang="en-GB" sz="1600" b="1" dirty="0" err="1" smtClean="0"/>
            <a:t>ethernet</a:t>
          </a:r>
          <a:r>
            <a:rPr lang="en-GB" sz="1600" b="1" dirty="0" smtClean="0"/>
            <a:t> )</a:t>
          </a:r>
          <a:endParaRPr lang="en-GB" sz="1600" dirty="0"/>
        </a:p>
      </dgm:t>
    </dgm:pt>
    <dgm:pt modelId="{1648D833-B6B8-47B5-A55E-D396B3B4574C}" type="parTrans" cxnId="{CF9D1347-9FFD-402D-AE97-8CE8CC724314}">
      <dgm:prSet/>
      <dgm:spPr/>
      <dgm:t>
        <a:bodyPr/>
        <a:lstStyle/>
        <a:p>
          <a:endParaRPr lang="en-GB"/>
        </a:p>
      </dgm:t>
    </dgm:pt>
    <dgm:pt modelId="{237B1F5C-DF69-4BF0-846C-2B15C5C0AC6A}" type="sibTrans" cxnId="{CF9D1347-9FFD-402D-AE97-8CE8CC724314}">
      <dgm:prSet/>
      <dgm:spPr/>
      <dgm:t>
        <a:bodyPr/>
        <a:lstStyle/>
        <a:p>
          <a:endParaRPr lang="en-GB"/>
        </a:p>
      </dgm:t>
    </dgm:pt>
    <dgm:pt modelId="{153D5582-88AA-419F-96A1-8F45F09F9566}">
      <dgm:prSet phldrT="[Text]" phldr="1" custT="1"/>
      <dgm:spPr/>
      <dgm:t>
        <a:bodyPr/>
        <a:lstStyle/>
        <a:p>
          <a:endParaRPr lang="en-GB" sz="1600"/>
        </a:p>
      </dgm:t>
    </dgm:pt>
    <dgm:pt modelId="{FCB34068-C5CD-44E5-9590-CF13DC106C46}" type="parTrans" cxnId="{B884CC8B-C6A5-4586-A467-F7F221E84349}">
      <dgm:prSet/>
      <dgm:spPr/>
      <dgm:t>
        <a:bodyPr/>
        <a:lstStyle/>
        <a:p>
          <a:endParaRPr lang="en-GB"/>
        </a:p>
      </dgm:t>
    </dgm:pt>
    <dgm:pt modelId="{D26DAAF2-4B84-4FDC-8791-3EF7CD81CD74}" type="sibTrans" cxnId="{B884CC8B-C6A5-4586-A467-F7F221E84349}">
      <dgm:prSet/>
      <dgm:spPr/>
      <dgm:t>
        <a:bodyPr/>
        <a:lstStyle/>
        <a:p>
          <a:endParaRPr lang="en-GB"/>
        </a:p>
      </dgm:t>
    </dgm:pt>
    <dgm:pt modelId="{01EA2FF0-7602-47C7-8F2F-E1ADDD5D1138}" type="pres">
      <dgm:prSet presAssocID="{60434ABF-D7E2-4986-8A2A-97AC3B97E4F5}" presName="CompostProcess" presStyleCnt="0">
        <dgm:presLayoutVars>
          <dgm:dir/>
          <dgm:resizeHandles val="exact"/>
        </dgm:presLayoutVars>
      </dgm:prSet>
      <dgm:spPr/>
    </dgm:pt>
    <dgm:pt modelId="{D81CD68F-719A-4FF3-A91F-102BCAA23B70}" type="pres">
      <dgm:prSet presAssocID="{60434ABF-D7E2-4986-8A2A-97AC3B97E4F5}" presName="arrow" presStyleLbl="bgShp" presStyleIdx="0" presStyleCnt="1"/>
      <dgm:spPr/>
    </dgm:pt>
    <dgm:pt modelId="{DB4C0C29-FFC2-45B9-8438-94C4A45DB980}" type="pres">
      <dgm:prSet presAssocID="{60434ABF-D7E2-4986-8A2A-97AC3B97E4F5}" presName="linearProcess" presStyleCnt="0"/>
      <dgm:spPr/>
    </dgm:pt>
    <dgm:pt modelId="{80E74E09-126A-4C63-A73E-CC0327EF9051}" type="pres">
      <dgm:prSet presAssocID="{D926ACFD-30FB-4516-8796-303A9421A28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2340DF-290A-4A87-B3B7-B3C9CD83D4FD}" type="pres">
      <dgm:prSet presAssocID="{884CC15E-C7D7-424F-9B3A-9F1018B1640C}" presName="sibTrans" presStyleCnt="0"/>
      <dgm:spPr/>
    </dgm:pt>
    <dgm:pt modelId="{87CFD18A-E650-4E63-8B07-C30B5607926E}" type="pres">
      <dgm:prSet presAssocID="{52E7CE36-BCC8-4448-9EBE-860E9BADB49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C8BFD9-9A98-4D5F-8329-E39C2A3330AA}" type="pres">
      <dgm:prSet presAssocID="{237B1F5C-DF69-4BF0-846C-2B15C5C0AC6A}" presName="sibTrans" presStyleCnt="0"/>
      <dgm:spPr/>
    </dgm:pt>
    <dgm:pt modelId="{1B587C97-5A94-4E45-9F4F-9821DA6D8C22}" type="pres">
      <dgm:prSet presAssocID="{153D5582-88AA-419F-96A1-8F45F09F956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329708A-9632-499E-A5C0-66AF4BA4EFEC}" srcId="{60434ABF-D7E2-4986-8A2A-97AC3B97E4F5}" destId="{D926ACFD-30FB-4516-8796-303A9421A280}" srcOrd="0" destOrd="0" parTransId="{1E1E5123-6913-49AA-BFC3-8524F9CFBDCE}" sibTransId="{884CC15E-C7D7-424F-9B3A-9F1018B1640C}"/>
    <dgm:cxn modelId="{660DEF17-4F05-402D-AAE3-C0254DF84663}" type="presOf" srcId="{60434ABF-D7E2-4986-8A2A-97AC3B97E4F5}" destId="{01EA2FF0-7602-47C7-8F2F-E1ADDD5D1138}" srcOrd="0" destOrd="0" presId="urn:microsoft.com/office/officeart/2005/8/layout/hProcess9"/>
    <dgm:cxn modelId="{4E5FB4BF-6D93-4C6C-9DE9-C5A209211757}" type="presOf" srcId="{52E7CE36-BCC8-4448-9EBE-860E9BADB490}" destId="{87CFD18A-E650-4E63-8B07-C30B5607926E}" srcOrd="0" destOrd="0" presId="urn:microsoft.com/office/officeart/2005/8/layout/hProcess9"/>
    <dgm:cxn modelId="{CF9D1347-9FFD-402D-AE97-8CE8CC724314}" srcId="{60434ABF-D7E2-4986-8A2A-97AC3B97E4F5}" destId="{52E7CE36-BCC8-4448-9EBE-860E9BADB490}" srcOrd="1" destOrd="0" parTransId="{1648D833-B6B8-47B5-A55E-D396B3B4574C}" sibTransId="{237B1F5C-DF69-4BF0-846C-2B15C5C0AC6A}"/>
    <dgm:cxn modelId="{B884CC8B-C6A5-4586-A467-F7F221E84349}" srcId="{60434ABF-D7E2-4986-8A2A-97AC3B97E4F5}" destId="{153D5582-88AA-419F-96A1-8F45F09F9566}" srcOrd="2" destOrd="0" parTransId="{FCB34068-C5CD-44E5-9590-CF13DC106C46}" sibTransId="{D26DAAF2-4B84-4FDC-8791-3EF7CD81CD74}"/>
    <dgm:cxn modelId="{F0FB25B2-0B69-478D-818F-C72D59432427}" type="presOf" srcId="{153D5582-88AA-419F-96A1-8F45F09F9566}" destId="{1B587C97-5A94-4E45-9F4F-9821DA6D8C22}" srcOrd="0" destOrd="0" presId="urn:microsoft.com/office/officeart/2005/8/layout/hProcess9"/>
    <dgm:cxn modelId="{8B9AD65B-4824-4B99-84C4-8DA33E367F5A}" type="presOf" srcId="{D926ACFD-30FB-4516-8796-303A9421A280}" destId="{80E74E09-126A-4C63-A73E-CC0327EF9051}" srcOrd="0" destOrd="0" presId="urn:microsoft.com/office/officeart/2005/8/layout/hProcess9"/>
    <dgm:cxn modelId="{FA24530A-F8E6-48F7-88B6-BC5681FD0733}" type="presParOf" srcId="{01EA2FF0-7602-47C7-8F2F-E1ADDD5D1138}" destId="{D81CD68F-719A-4FF3-A91F-102BCAA23B70}" srcOrd="0" destOrd="0" presId="urn:microsoft.com/office/officeart/2005/8/layout/hProcess9"/>
    <dgm:cxn modelId="{DF3ADBED-7BD9-442D-BC6F-F316EE2B8A2C}" type="presParOf" srcId="{01EA2FF0-7602-47C7-8F2F-E1ADDD5D1138}" destId="{DB4C0C29-FFC2-45B9-8438-94C4A45DB980}" srcOrd="1" destOrd="0" presId="urn:microsoft.com/office/officeart/2005/8/layout/hProcess9"/>
    <dgm:cxn modelId="{58D844A6-1A02-40B1-8BFF-24499A879D20}" type="presParOf" srcId="{DB4C0C29-FFC2-45B9-8438-94C4A45DB980}" destId="{80E74E09-126A-4C63-A73E-CC0327EF9051}" srcOrd="0" destOrd="0" presId="urn:microsoft.com/office/officeart/2005/8/layout/hProcess9"/>
    <dgm:cxn modelId="{F6ACBA81-FD28-4363-9E58-3D7BC93F3441}" type="presParOf" srcId="{DB4C0C29-FFC2-45B9-8438-94C4A45DB980}" destId="{2B2340DF-290A-4A87-B3B7-B3C9CD83D4FD}" srcOrd="1" destOrd="0" presId="urn:microsoft.com/office/officeart/2005/8/layout/hProcess9"/>
    <dgm:cxn modelId="{57ABBBC7-B8BA-4C79-8E80-03A0660621BE}" type="presParOf" srcId="{DB4C0C29-FFC2-45B9-8438-94C4A45DB980}" destId="{87CFD18A-E650-4E63-8B07-C30B5607926E}" srcOrd="2" destOrd="0" presId="urn:microsoft.com/office/officeart/2005/8/layout/hProcess9"/>
    <dgm:cxn modelId="{21C002E0-80CD-4371-9FE3-962163419269}" type="presParOf" srcId="{DB4C0C29-FFC2-45B9-8438-94C4A45DB980}" destId="{5FC8BFD9-9A98-4D5F-8329-E39C2A3330AA}" srcOrd="3" destOrd="0" presId="urn:microsoft.com/office/officeart/2005/8/layout/hProcess9"/>
    <dgm:cxn modelId="{F96ABB23-1BE6-45D4-A6EA-BB7B11A88644}" type="presParOf" srcId="{DB4C0C29-FFC2-45B9-8438-94C4A45DB980}" destId="{1B587C97-5A94-4E45-9F4F-9821DA6D8C2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CD68F-719A-4FF3-A91F-102BCAA23B70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0E74E09-126A-4C63-A73E-CC0327EF9051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 1: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Bespoke Access(</a:t>
          </a:r>
          <a:r>
            <a:rPr lang="en-GB" sz="1600" kern="1200" dirty="0" smtClean="0"/>
            <a:t>100M, and </a:t>
          </a:r>
          <a:r>
            <a:rPr lang="en-GB" sz="1600" kern="1200" dirty="0" err="1" smtClean="0"/>
            <a:t>Gige</a:t>
          </a:r>
          <a:r>
            <a:rPr lang="en-GB" sz="1600" kern="1200" dirty="0" smtClean="0"/>
            <a:t> flex products)</a:t>
          </a:r>
          <a:endParaRPr lang="en-GB" sz="1600" b="1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err="1" smtClean="0"/>
            <a:t>DataCentre</a:t>
          </a:r>
          <a:endParaRPr lang="en-GB" sz="1600" kern="1200" dirty="0"/>
        </a:p>
      </dsp:txBody>
      <dsp:txXfrm>
        <a:off x="88376" y="1446164"/>
        <a:ext cx="2292128" cy="1633633"/>
      </dsp:txXfrm>
    </dsp:sp>
    <dsp:sp modelId="{87CFD18A-E650-4E63-8B07-C30B5607926E}">
      <dsp:nvSpPr>
        <dsp:cNvPr id="0" name=""/>
        <dsp:cNvSpPr/>
      </dsp:nvSpPr>
      <dsp:spPr>
        <a:xfrm>
          <a:off x="2880359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Phase 2: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OLO: The ability to provide access into Other Licensed Operator such as Hull(</a:t>
          </a:r>
          <a:r>
            <a:rPr lang="en-GB" sz="1600" b="1" kern="1200" dirty="0" smtClean="0"/>
            <a:t>100M and 1000M </a:t>
          </a:r>
          <a:r>
            <a:rPr lang="en-GB" sz="1600" b="1" kern="1200" dirty="0" err="1" smtClean="0"/>
            <a:t>ethernet</a:t>
          </a:r>
          <a:r>
            <a:rPr lang="en-GB" sz="1600" b="1" kern="1200" dirty="0" smtClean="0"/>
            <a:t> )</a:t>
          </a:r>
          <a:endParaRPr lang="en-GB" sz="1600" kern="1200" dirty="0"/>
        </a:p>
      </dsp:txBody>
      <dsp:txXfrm>
        <a:off x="2968735" y="1446164"/>
        <a:ext cx="2292128" cy="1633633"/>
      </dsp:txXfrm>
    </dsp:sp>
    <dsp:sp modelId="{1B587C97-5A94-4E45-9F4F-9821DA6D8C22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849096" y="1446164"/>
        <a:ext cx="2292128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EB4B-4F18-4A2F-BD3B-AC01845618E9}" type="datetimeFigureOut">
              <a:rPr lang="en-GB" smtClean="0"/>
              <a:t>27/06/2018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A8FAB-9E2B-41CC-9555-78F4C737D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5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form of CSAC??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A8FAB-9E2B-41CC-9555-78F4C737D95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9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UK MPLS Variant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Anshul Aima/ Saurabh </a:t>
            </a:r>
            <a:r>
              <a:rPr lang="en-US" dirty="0" err="1" smtClean="0"/>
              <a:t>Ektare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05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R33:GSCE-132699- 10 gig direct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stCxn id="9" idx="6"/>
            <a:endCxn id="7" idx="2"/>
          </p:cNvCxnSpPr>
          <p:nvPr/>
        </p:nvCxnSpPr>
        <p:spPr>
          <a:xfrm flipV="1">
            <a:off x="7162800" y="3695699"/>
            <a:ext cx="685800" cy="1905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2" name="Line Callout 1 11"/>
          <p:cNvSpPr/>
          <p:nvPr/>
        </p:nvSpPr>
        <p:spPr>
          <a:xfrm>
            <a:off x="2954482" y="1143000"/>
            <a:ext cx="2074718" cy="762000"/>
          </a:xfrm>
          <a:prstGeom prst="borderCallout1">
            <a:avLst>
              <a:gd name="adj1" fmla="val 18750"/>
              <a:gd name="adj2" fmla="val -3728"/>
              <a:gd name="adj3" fmla="val 309515"/>
              <a:gd name="adj4" fmla="val -28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gig</a:t>
            </a:r>
            <a:endParaRPr lang="en-GB" dirty="0"/>
          </a:p>
        </p:txBody>
      </p:sp>
      <p:sp>
        <p:nvSpPr>
          <p:cNvPr id="3" name="Curved Up Arrow 2"/>
          <p:cNvSpPr/>
          <p:nvPr/>
        </p:nvSpPr>
        <p:spPr>
          <a:xfrm>
            <a:off x="2954482" y="3939886"/>
            <a:ext cx="5656118" cy="1698914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9961" y="52762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help of OR , based on Survey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R34:GSCE-126381- 10 gig ( strategic)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6"/>
            <a:endCxn id="7" idx="2"/>
          </p:cNvCxnSpPr>
          <p:nvPr/>
        </p:nvCxnSpPr>
        <p:spPr>
          <a:xfrm flipV="1">
            <a:off x="7162800" y="3695699"/>
            <a:ext cx="685800" cy="190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54482" y="1143000"/>
            <a:ext cx="2074718" cy="762000"/>
          </a:xfrm>
          <a:prstGeom prst="borderCallout1">
            <a:avLst>
              <a:gd name="adj1" fmla="val 18750"/>
              <a:gd name="adj2" fmla="val -3728"/>
              <a:gd name="adj3" fmla="val 309515"/>
              <a:gd name="adj4" fmla="val -28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gig</a:t>
            </a:r>
            <a:endParaRPr lang="en-GB" dirty="0"/>
          </a:p>
        </p:txBody>
      </p:sp>
      <p:sp>
        <p:nvSpPr>
          <p:cNvPr id="13" name="Line Callout 1 12"/>
          <p:cNvSpPr/>
          <p:nvPr/>
        </p:nvSpPr>
        <p:spPr>
          <a:xfrm>
            <a:off x="4554682" y="4876800"/>
            <a:ext cx="2074718" cy="762000"/>
          </a:xfrm>
          <a:prstGeom prst="borderCallout1">
            <a:avLst>
              <a:gd name="adj1" fmla="val 18750"/>
              <a:gd name="adj2" fmla="val -3728"/>
              <a:gd name="adj3" fmla="val -134664"/>
              <a:gd name="adj4" fmla="val -291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2.5 +2.5 gig </a:t>
            </a:r>
            <a:r>
              <a:rPr lang="en-US" dirty="0" err="1" smtClean="0"/>
              <a:t>etherflow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Bespoke access Phases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122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50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Diagram </a:t>
            </a:r>
            <a:r>
              <a:rPr lang="en-US" smtClean="0"/>
              <a:t>- evaluate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53291" y="1212273"/>
            <a:ext cx="2687782" cy="16764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352800" y="1143000"/>
            <a:ext cx="2667000" cy="167640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7897091" y="1562100"/>
            <a:ext cx="914400" cy="609600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Site/CPE</a:t>
            </a:r>
            <a:endParaRPr lang="en-GB" dirty="0"/>
          </a:p>
        </p:txBody>
      </p:sp>
      <p:sp>
        <p:nvSpPr>
          <p:cNvPr id="7" name="Flowchart: Preparation 6"/>
          <p:cNvSpPr/>
          <p:nvPr/>
        </p:nvSpPr>
        <p:spPr>
          <a:xfrm>
            <a:off x="914400" y="2098964"/>
            <a:ext cx="1011382" cy="3810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2514600" y="1676400"/>
            <a:ext cx="637309" cy="609600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10" name="Flowchart: Summing Junction 9"/>
          <p:cNvSpPr/>
          <p:nvPr/>
        </p:nvSpPr>
        <p:spPr>
          <a:xfrm>
            <a:off x="3297382" y="1676400"/>
            <a:ext cx="637309" cy="609600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11" name="Flowchart: Summing Junction 10"/>
          <p:cNvSpPr/>
          <p:nvPr/>
        </p:nvSpPr>
        <p:spPr>
          <a:xfrm>
            <a:off x="5701145" y="1447800"/>
            <a:ext cx="928255" cy="838200"/>
          </a:xfrm>
          <a:prstGeom prst="flowChartSummingJunc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 POP/PE</a:t>
            </a:r>
            <a:endParaRPr lang="en-GB" dirty="0"/>
          </a:p>
        </p:txBody>
      </p:sp>
      <p:cxnSp>
        <p:nvCxnSpPr>
          <p:cNvPr id="13" name="Straight Connector 12"/>
          <p:cNvCxnSpPr>
            <a:stCxn id="8" idx="6"/>
            <a:endCxn id="10" idx="2"/>
          </p:cNvCxnSpPr>
          <p:nvPr/>
        </p:nvCxnSpPr>
        <p:spPr>
          <a:xfrm>
            <a:off x="3151909" y="1981200"/>
            <a:ext cx="1454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6"/>
          </p:cNvCxnSpPr>
          <p:nvPr/>
        </p:nvCxnSpPr>
        <p:spPr>
          <a:xfrm flipH="1">
            <a:off x="6629400" y="1866900"/>
            <a:ext cx="1267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</p:cNvCxnSpPr>
          <p:nvPr/>
        </p:nvCxnSpPr>
        <p:spPr>
          <a:xfrm>
            <a:off x="1420091" y="2479964"/>
            <a:ext cx="0" cy="131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54291" y="2098964"/>
            <a:ext cx="0" cy="36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5272" y="2289464"/>
            <a:ext cx="0" cy="36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9109" y="2289464"/>
            <a:ext cx="0" cy="36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685800" y="3792682"/>
            <a:ext cx="12954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VPNN id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20091" y="3136323"/>
            <a:ext cx="6934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4691" y="2889312"/>
            <a:ext cx="29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CSAC ( VPN to site)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47954" y="3938000"/>
            <a:ext cx="23656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86300" y="3583816"/>
            <a:ext cx="292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 way ETHA ( ordered with supplier – Ethernet Access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65272" y="4953000"/>
            <a:ext cx="22634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71009" y="4648200"/>
            <a:ext cx="48577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8881" y="4768334"/>
            <a:ext cx="1832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 flow –ETHC – Ethernet Connection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460547" y="5137666"/>
            <a:ext cx="167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EAD (OR order) – Ethernet Access Direct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1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UK MPLS -Ethernet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Variants:</a:t>
            </a:r>
          </a:p>
          <a:p>
            <a:pPr lvl="1"/>
            <a:r>
              <a:rPr lang="en-US" dirty="0" smtClean="0"/>
              <a:t>Port only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Flex</a:t>
            </a:r>
          </a:p>
          <a:p>
            <a:pPr lvl="1"/>
            <a:r>
              <a:rPr lang="en-US" dirty="0" smtClean="0"/>
              <a:t>Data center</a:t>
            </a:r>
          </a:p>
          <a:p>
            <a:pPr lvl="1"/>
            <a:r>
              <a:rPr lang="en-US" dirty="0" smtClean="0"/>
              <a:t>Be spoke</a:t>
            </a:r>
            <a:endParaRPr lang="en-US" dirty="0"/>
          </a:p>
          <a:p>
            <a:r>
              <a:rPr lang="en-US" dirty="0" smtClean="0"/>
              <a:t>Sub variant</a:t>
            </a:r>
          </a:p>
          <a:p>
            <a:pPr lvl="1"/>
            <a:r>
              <a:rPr lang="en-US" dirty="0" smtClean="0"/>
              <a:t>10M</a:t>
            </a:r>
          </a:p>
          <a:p>
            <a:pPr lvl="1"/>
            <a:r>
              <a:rPr lang="en-US" dirty="0" smtClean="0"/>
              <a:t>100M</a:t>
            </a:r>
          </a:p>
          <a:p>
            <a:pPr lvl="1"/>
            <a:r>
              <a:rPr lang="en-US" dirty="0" smtClean="0"/>
              <a:t>1000M ( 1 Gig)</a:t>
            </a:r>
          </a:p>
          <a:p>
            <a:pPr lvl="1"/>
            <a:r>
              <a:rPr lang="en-US" dirty="0" smtClean="0"/>
              <a:t>10000M(10 Gig)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only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200"/>
            <a:ext cx="762000" cy="381000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7"/>
            <a:endCxn id="7" idx="4"/>
          </p:cNvCxnSpPr>
          <p:nvPr/>
        </p:nvCxnSpPr>
        <p:spPr>
          <a:xfrm>
            <a:off x="7006571" y="3593517"/>
            <a:ext cx="1223029" cy="29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6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Local(main link distance = zero)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1628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0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" idx="6"/>
            <a:endCxn id="7" idx="2"/>
          </p:cNvCxnSpPr>
          <p:nvPr/>
        </p:nvCxnSpPr>
        <p:spPr>
          <a:xfrm flipV="1">
            <a:off x="7162800" y="3695699"/>
            <a:ext cx="685800" cy="190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362200"/>
            <a:ext cx="2590800" cy="19050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2971800"/>
            <a:ext cx="1409700" cy="9144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C00000"/>
                </a:solidFill>
              </a:rPr>
              <a:t>HE POP  /PE = Data center </a:t>
            </a:r>
            <a:endParaRPr lang="en-GB" sz="1500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" idx="6"/>
            <a:endCxn id="7" idx="2"/>
          </p:cNvCxnSpPr>
          <p:nvPr/>
        </p:nvCxnSpPr>
        <p:spPr>
          <a:xfrm>
            <a:off x="7505700" y="3429000"/>
            <a:ext cx="342900" cy="2666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rved Up Arrow 14"/>
          <p:cNvSpPr/>
          <p:nvPr/>
        </p:nvSpPr>
        <p:spPr>
          <a:xfrm>
            <a:off x="6837218" y="3939886"/>
            <a:ext cx="1330037" cy="9680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ETBA link ordered with BAS team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spoke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6075218" y="4953000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lowchart: Summing Junction 10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12" name="Flowchart: Summing Junction 11"/>
          <p:cNvSpPr/>
          <p:nvPr/>
        </p:nvSpPr>
        <p:spPr>
          <a:xfrm>
            <a:off x="7786255" y="4949536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>
            <a:endCxn id="7" idx="0"/>
          </p:cNvCxnSpPr>
          <p:nvPr/>
        </p:nvCxnSpPr>
        <p:spPr>
          <a:xfrm flipH="1">
            <a:off x="6456218" y="3790949"/>
            <a:ext cx="249382" cy="11620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4"/>
          </p:cNvCxnSpPr>
          <p:nvPr/>
        </p:nvCxnSpPr>
        <p:spPr>
          <a:xfrm>
            <a:off x="8229600" y="3886199"/>
            <a:ext cx="31173" cy="10217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12972" y="5143500"/>
            <a:ext cx="949037" cy="3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urved Up Arrow 20"/>
          <p:cNvSpPr/>
          <p:nvPr/>
        </p:nvSpPr>
        <p:spPr>
          <a:xfrm>
            <a:off x="6837218" y="3939886"/>
            <a:ext cx="1330037" cy="9680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ETBA link ordered with BAS team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 spoke in HULL - </a:t>
            </a:r>
            <a:r>
              <a:rPr lang="en-US" sz="2000" dirty="0" smtClean="0"/>
              <a:t>here HE POP is fixed POP located in HULL</a:t>
            </a:r>
            <a:endParaRPr lang="en-GB" sz="2000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lowchart: Summing Junction 10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18" name="Cloud 17"/>
          <p:cNvSpPr/>
          <p:nvPr/>
        </p:nvSpPr>
        <p:spPr>
          <a:xfrm>
            <a:off x="6019800" y="44196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Kingston cloud</a:t>
            </a:r>
            <a:endParaRPr lang="en-GB" dirty="0"/>
          </a:p>
        </p:txBody>
      </p:sp>
      <p:sp>
        <p:nvSpPr>
          <p:cNvPr id="21" name="Curved Up Arrow 20"/>
          <p:cNvSpPr/>
          <p:nvPr/>
        </p:nvSpPr>
        <p:spPr>
          <a:xfrm>
            <a:off x="6837218" y="3939886"/>
            <a:ext cx="1330037" cy="9680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ETBA link ordered with Kingston – K Con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R29:GSCE-118044- 10 gig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990600" y="2971800"/>
            <a:ext cx="20574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UK MPLS</a:t>
            </a:r>
            <a:endParaRPr lang="en-GB" dirty="0"/>
          </a:p>
        </p:txBody>
      </p:sp>
      <p:sp>
        <p:nvSpPr>
          <p:cNvPr id="5" name="Cloud 4"/>
          <p:cNvSpPr/>
          <p:nvPr/>
        </p:nvSpPr>
        <p:spPr>
          <a:xfrm>
            <a:off x="3733800" y="2819400"/>
            <a:ext cx="2590800" cy="14478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 CN HE</a:t>
            </a:r>
            <a:endParaRPr lang="en-GB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514600" y="3520786"/>
            <a:ext cx="879764" cy="4191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7848600" y="3505199"/>
            <a:ext cx="762000" cy="3810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CPE</a:t>
            </a:r>
            <a:endParaRPr lang="en-GB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3699164" y="3650672"/>
            <a:ext cx="644236" cy="235527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</a:t>
            </a:r>
            <a:endParaRPr lang="en-GB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6096000" y="3543300"/>
            <a:ext cx="1066800" cy="342900"/>
          </a:xfrm>
          <a:prstGeom prst="flowChartSummingJuncti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HE POP /PE</a:t>
            </a:r>
            <a:endParaRPr lang="en-GB" sz="15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17273" y="3768436"/>
            <a:ext cx="879764" cy="450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6"/>
            <a:endCxn id="7" idx="2"/>
          </p:cNvCxnSpPr>
          <p:nvPr/>
        </p:nvCxnSpPr>
        <p:spPr>
          <a:xfrm flipV="1">
            <a:off x="7162800" y="3695699"/>
            <a:ext cx="685800" cy="190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54482" y="1143000"/>
            <a:ext cx="2074718" cy="762000"/>
          </a:xfrm>
          <a:prstGeom prst="borderCallout1">
            <a:avLst>
              <a:gd name="adj1" fmla="val 18750"/>
              <a:gd name="adj2" fmla="val -3728"/>
              <a:gd name="adj3" fmla="val 309515"/>
              <a:gd name="adj4" fmla="val -28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gig</a:t>
            </a:r>
            <a:endParaRPr lang="en-GB" dirty="0"/>
          </a:p>
        </p:txBody>
      </p:sp>
      <p:sp>
        <p:nvSpPr>
          <p:cNvPr id="13" name="Line Callout 1 12"/>
          <p:cNvSpPr/>
          <p:nvPr/>
        </p:nvSpPr>
        <p:spPr>
          <a:xfrm>
            <a:off x="4554682" y="4876800"/>
            <a:ext cx="2074718" cy="762000"/>
          </a:xfrm>
          <a:prstGeom prst="borderCallout1">
            <a:avLst>
              <a:gd name="adj1" fmla="val 18750"/>
              <a:gd name="adj2" fmla="val -3728"/>
              <a:gd name="adj3" fmla="val -134664"/>
              <a:gd name="adj4" fmla="val -291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gig ( 800 + 800)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53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329</Words>
  <Application>Microsoft Office PowerPoint</Application>
  <PresentationFormat>On-screen Show (4:3)</PresentationFormat>
  <Paragraphs>115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UK MPLS Variant</vt:lpstr>
      <vt:lpstr>UK MPLS -Ethernet</vt:lpstr>
      <vt:lpstr>Port only</vt:lpstr>
      <vt:lpstr>Local(main link distance = zero)</vt:lpstr>
      <vt:lpstr>Flex</vt:lpstr>
      <vt:lpstr>Datacenter</vt:lpstr>
      <vt:lpstr>Be spoke</vt:lpstr>
      <vt:lpstr>Be spoke in HULL - here HE POP is fixed POP located in HULL</vt:lpstr>
      <vt:lpstr>R29:GSCE-118044- 10 gig</vt:lpstr>
      <vt:lpstr>R33:GSCE-132699- 10 gig direct</vt:lpstr>
      <vt:lpstr>R34:GSCE-126381- 10 gig ( strategic)</vt:lpstr>
      <vt:lpstr> Bespoke access Phases</vt:lpstr>
      <vt:lpstr>Reference Diagram - evaluate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MPLS Variant</dc:title>
  <dc:creator>Aima,A,Anshul,TAQ2 C</dc:creator>
  <cp:lastModifiedBy>Manjunatha Batthall Venkataswamy</cp:lastModifiedBy>
  <cp:revision>27</cp:revision>
  <dcterms:created xsi:type="dcterms:W3CDTF">2006-08-16T00:00:00Z</dcterms:created>
  <dcterms:modified xsi:type="dcterms:W3CDTF">2018-06-27T11:01:11Z</dcterms:modified>
</cp:coreProperties>
</file>