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7"/>
  </p:sldMasterIdLst>
  <p:notesMasterIdLst>
    <p:notesMasterId r:id="rId33"/>
  </p:notesMasterIdLst>
  <p:sldIdLst>
    <p:sldId id="258" r:id="rId8"/>
    <p:sldId id="303" r:id="rId9"/>
    <p:sldId id="300" r:id="rId10"/>
    <p:sldId id="301" r:id="rId11"/>
    <p:sldId id="308" r:id="rId12"/>
    <p:sldId id="309" r:id="rId13"/>
    <p:sldId id="310" r:id="rId14"/>
    <p:sldId id="311" r:id="rId15"/>
    <p:sldId id="312" r:id="rId16"/>
    <p:sldId id="302" r:id="rId17"/>
    <p:sldId id="314" r:id="rId18"/>
    <p:sldId id="315" r:id="rId19"/>
    <p:sldId id="317" r:id="rId20"/>
    <p:sldId id="318" r:id="rId21"/>
    <p:sldId id="319" r:id="rId22"/>
    <p:sldId id="320" r:id="rId23"/>
    <p:sldId id="322" r:id="rId24"/>
    <p:sldId id="323" r:id="rId25"/>
    <p:sldId id="321" r:id="rId26"/>
    <p:sldId id="324" r:id="rId27"/>
    <p:sldId id="325" r:id="rId28"/>
    <p:sldId id="326" r:id="rId29"/>
    <p:sldId id="306" r:id="rId30"/>
    <p:sldId id="307" r:id="rId31"/>
    <p:sldId id="257" r:id="rId32"/>
  </p:sldIdLst>
  <p:sldSz cx="1223962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howGuides="1">
      <p:cViewPr varScale="1">
        <p:scale>
          <a:sx n="71" d="100"/>
          <a:sy n="71" d="100"/>
        </p:scale>
        <p:origin x="54" y="66"/>
      </p:cViewPr>
      <p:guideLst>
        <p:guide orient="horz" pos="2199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66EBB-0E58-47B2-8EA8-A694003FD0F2}" type="datetimeFigureOut">
              <a:rPr lang="en-GB" smtClean="0"/>
              <a:t>30/07/2019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0299-5D49-4341-93C4-E56654763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3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only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0" y="2368800"/>
            <a:ext cx="3124206" cy="17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288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16016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18557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small text)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16016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148661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980000"/>
            <a:ext cx="11232000" cy="234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980000"/>
            <a:ext cx="11232000" cy="234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17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980000"/>
            <a:ext cx="11232000" cy="234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5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980000"/>
            <a:ext cx="11232000" cy="2340000"/>
          </a:xfrm>
        </p:spPr>
        <p:txBody>
          <a:bodyPr anchor="ctr" anchorCtr="0"/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800000"/>
            <a:ext cx="6480000" cy="972000"/>
          </a:xfrm>
        </p:spPr>
        <p:txBody>
          <a:bodyPr/>
          <a:lstStyle>
            <a:lvl1pPr>
              <a:defRPr sz="4400" b="0" i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2772000"/>
            <a:ext cx="7596000" cy="3168000"/>
          </a:xfrm>
        </p:spPr>
        <p:txBody>
          <a:bodyPr/>
          <a:lstStyle>
            <a:lvl1pPr>
              <a:spcAft>
                <a:spcPts val="3000"/>
              </a:spcAft>
              <a:defRPr sz="24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Arial" panose="020B0604020202020204" pitchFamily="34" charset="0"/>
              <a:buChar char="•"/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6152400"/>
            <a:ext cx="780290" cy="43281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02895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12000"/>
            <a:ext cx="6300000" cy="4464000"/>
          </a:xfrm>
        </p:spPr>
        <p:txBody>
          <a:bodyPr/>
          <a:lstStyle>
            <a:lvl1pPr>
              <a:spcAft>
                <a:spcPts val="3000"/>
              </a:spcAft>
              <a:defRPr sz="24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Arial" panose="020B0604020202020204" pitchFamily="34" charset="0"/>
              <a:buChar char="•"/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284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12000"/>
            <a:ext cx="6300000" cy="4464000"/>
          </a:xfrm>
        </p:spPr>
        <p:txBody>
          <a:bodyPr/>
          <a:lstStyle>
            <a:lvl1pPr>
              <a:spcAft>
                <a:spcPts val="3000"/>
              </a:spcAft>
              <a:defRPr sz="24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Arial" panose="020B0604020202020204" pitchFamily="34" charset="0"/>
              <a:buChar char="•"/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127999" y="1512000"/>
            <a:ext cx="4572000" cy="44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529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12000"/>
            <a:ext cx="6300000" cy="4464000"/>
          </a:xfrm>
        </p:spPr>
        <p:txBody>
          <a:bodyPr/>
          <a:lstStyle>
            <a:lvl1pPr>
              <a:spcAft>
                <a:spcPts val="3000"/>
              </a:spcAft>
              <a:defRPr sz="2400" b="0" i="0" baseline="0">
                <a:latin typeface="+mn-lt"/>
              </a:defRPr>
            </a:lvl1pPr>
            <a:lvl2pPr marL="180000" indent="-180000">
              <a:spcAft>
                <a:spcPts val="0"/>
              </a:spcAft>
              <a:buFont typeface="Arial" panose="020B0604020202020204" pitchFamily="34" charset="0"/>
              <a:buChar char="•"/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7127999" y="1512000"/>
            <a:ext cx="4572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7127999" y="3816000"/>
            <a:ext cx="4572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1800000"/>
            <a:ext cx="5760000" cy="1260000"/>
          </a:xfrm>
        </p:spPr>
        <p:txBody>
          <a:bodyPr/>
          <a:lstStyle>
            <a:lvl1pPr algn="l">
              <a:lnSpc>
                <a:spcPct val="85000"/>
              </a:lnSpc>
              <a:defRPr sz="4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875" y="3204245"/>
            <a:ext cx="5760000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32000"/>
            <a:ext cx="1007999" cy="5591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0953035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12000"/>
            <a:ext cx="55440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12000"/>
            <a:ext cx="55440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12000"/>
            <a:ext cx="36468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800" y="1512000"/>
            <a:ext cx="36468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85600" y="1512000"/>
            <a:ext cx="3646800" cy="44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933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12000"/>
            <a:ext cx="38880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752000" y="1512000"/>
            <a:ext cx="3420000" cy="442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8280000" y="1512000"/>
            <a:ext cx="3420000" cy="442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825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12000"/>
            <a:ext cx="38880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4752000" y="1512000"/>
            <a:ext cx="3420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4752000" y="3780000"/>
            <a:ext cx="3420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8280000" y="1512000"/>
            <a:ext cx="3420000" cy="442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967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12000"/>
            <a:ext cx="3888000" cy="44640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4752000" y="1512000"/>
            <a:ext cx="3420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/>
          </p:nvPr>
        </p:nvSpPr>
        <p:spPr>
          <a:xfrm>
            <a:off x="4752000" y="3780000"/>
            <a:ext cx="3420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8"/>
          </p:nvPr>
        </p:nvSpPr>
        <p:spPr>
          <a:xfrm>
            <a:off x="8280000" y="1512000"/>
            <a:ext cx="3420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/>
          </p:nvPr>
        </p:nvSpPr>
        <p:spPr>
          <a:xfrm>
            <a:off x="8280000" y="3780000"/>
            <a:ext cx="3420000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420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99" y="1512000"/>
            <a:ext cx="3646800" cy="8856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800" y="1512000"/>
            <a:ext cx="3646800" cy="8856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085600" y="1512000"/>
            <a:ext cx="3646800" cy="88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7"/>
          </p:nvPr>
        </p:nvSpPr>
        <p:spPr>
          <a:xfrm>
            <a:off x="504000" y="2736000"/>
            <a:ext cx="3646800" cy="323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8"/>
          </p:nvPr>
        </p:nvSpPr>
        <p:spPr>
          <a:xfrm>
            <a:off x="4294800" y="2736000"/>
            <a:ext cx="3646800" cy="323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9"/>
          </p:nvPr>
        </p:nvSpPr>
        <p:spPr>
          <a:xfrm>
            <a:off x="8085600" y="2736000"/>
            <a:ext cx="3646800" cy="323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92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000" y="5796000"/>
            <a:ext cx="3754800" cy="36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504000" y="1512000"/>
            <a:ext cx="11232000" cy="415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86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6152400"/>
            <a:ext cx="780290" cy="43281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1800000"/>
            <a:ext cx="5760000" cy="1260000"/>
          </a:xfrm>
        </p:spPr>
        <p:txBody>
          <a:bodyPr/>
          <a:lstStyle>
            <a:lvl1pPr algn="l">
              <a:lnSpc>
                <a:spcPct val="85000"/>
              </a:lnSpc>
              <a:defRPr sz="44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875" y="3204245"/>
            <a:ext cx="5760000" cy="71816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date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32000"/>
            <a:ext cx="1007999" cy="55912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288089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8640000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2845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8640000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6584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large text) (blu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8640000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11035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(large text) (blank)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8640000" cy="16200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225428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urpl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16016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23221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small text) (pin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0" y="1799999"/>
            <a:ext cx="6480000" cy="324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Divider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28000" y="6228581"/>
            <a:ext cx="3600000" cy="2872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09" y="2160160"/>
            <a:ext cx="6480000" cy="1620000"/>
          </a:xfrm>
        </p:spPr>
        <p:txBody>
          <a:bodyPr/>
          <a:lstStyle>
            <a:lvl1pPr>
              <a:lnSpc>
                <a:spcPct val="10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0629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24000"/>
            <a:ext cx="11232000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512000"/>
            <a:ext cx="11232000" cy="44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7924" y="6228000"/>
            <a:ext cx="3600000" cy="2872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000" y="6228581"/>
            <a:ext cx="360000" cy="2872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4000" y="936000"/>
            <a:ext cx="11232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56" y="6152400"/>
            <a:ext cx="780290" cy="432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7484" y="6254795"/>
            <a:ext cx="2160000" cy="26181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© British Telecommunications plc 2018</a:t>
            </a:r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88" r:id="rId3"/>
    <p:sldLayoutId id="2147483651" r:id="rId4"/>
    <p:sldLayoutId id="2147483656" r:id="rId5"/>
    <p:sldLayoutId id="2147483657" r:id="rId6"/>
    <p:sldLayoutId id="2147483689" r:id="rId7"/>
    <p:sldLayoutId id="2147483668" r:id="rId8"/>
    <p:sldLayoutId id="2147483669" r:id="rId9"/>
    <p:sldLayoutId id="2147483670" r:id="rId10"/>
    <p:sldLayoutId id="2147483690" r:id="rId11"/>
    <p:sldLayoutId id="2147483674" r:id="rId12"/>
    <p:sldLayoutId id="2147483675" r:id="rId13"/>
    <p:sldLayoutId id="2147483676" r:id="rId14"/>
    <p:sldLayoutId id="2147483691" r:id="rId15"/>
    <p:sldLayoutId id="2147483687" r:id="rId16"/>
    <p:sldLayoutId id="2147483684" r:id="rId17"/>
    <p:sldLayoutId id="2147483685" r:id="rId18"/>
    <p:sldLayoutId id="2147483686" r:id="rId19"/>
    <p:sldLayoutId id="2147483650" r:id="rId20"/>
    <p:sldLayoutId id="2147483652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54" r:id="rId28"/>
    <p:sldLayoutId id="2147483655" r:id="rId29"/>
  </p:sldLayoutIdLst>
  <p:hf hdr="0" ftr="0"/>
  <p:txStyles>
    <p:titleStyle>
      <a:lvl1pPr algn="l" defTabSz="912114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500" b="1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2114" rtl="0" eaLnBrk="1" latinLnBrk="0" hangingPunct="1">
        <a:lnSpc>
          <a:spcPct val="110000"/>
        </a:lnSpc>
        <a:spcBef>
          <a:spcPts val="0"/>
        </a:spcBef>
        <a:spcAft>
          <a:spcPts val="195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&gt;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2114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BT Font Light" panose="020B0403030204020203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75" userDrawn="1">
          <p15:clr>
            <a:srgbClr val="F26B43"/>
          </p15:clr>
        </p15:guide>
        <p15:guide id="2" pos="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sqe.agile.nat.bt.com/projects/GSCD/" TargetMode="Externa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.bt.com/sites/CAO/DesignPoint/Gs%20designPoint/GSProductsPA/Lists/GS%20Arch%20Review%20Surgery%20Schedule/AIS%20Surgery%20Schedule.aspx" TargetMode="External"/><Relationship Id="rId2" Type="http://schemas.openxmlformats.org/officeDocument/2006/relationships/hyperlink" Target="http://rsqe.agile.nat.bt.com/projects/GSCD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office2.bt.com/sites/BTGS-C2M-SolutionDesign/SitePages/AIS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.bt.com/sites/CAO/DesignPoint/Gs%20designPoint/GSProductsPA/Lists/GS%20Arch%20Review%20Surgery%20Schedule/AIS%20Surgery%20Schedul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1800000"/>
            <a:ext cx="10296332" cy="1260000"/>
          </a:xfrm>
        </p:spPr>
        <p:txBody>
          <a:bodyPr/>
          <a:lstStyle/>
          <a:p>
            <a:r>
              <a:rPr lang="en-GB" b="1" dirty="0" smtClean="0"/>
              <a:t>AIS Booking and JIRA Creation Slide Pack 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148" y="5869497"/>
            <a:ext cx="5760000" cy="718167"/>
          </a:xfrm>
        </p:spPr>
        <p:txBody>
          <a:bodyPr/>
          <a:lstStyle/>
          <a:p>
            <a:r>
              <a:rPr lang="en-GB" sz="1600" dirty="0" smtClean="0">
                <a:latin typeface="+mj-lt"/>
              </a:rPr>
              <a:t>Thanasekaran Varadharajan</a:t>
            </a:r>
          </a:p>
          <a:p>
            <a:r>
              <a:rPr lang="en-GB" sz="1600" dirty="0" smtClean="0">
                <a:latin typeface="+mj-lt"/>
              </a:rPr>
              <a:t>Draft </a:t>
            </a:r>
            <a:r>
              <a:rPr lang="en-GB" sz="1600" dirty="0" smtClean="0">
                <a:latin typeface="+mj-lt"/>
              </a:rPr>
              <a:t>0.1</a:t>
            </a:r>
          </a:p>
          <a:p>
            <a:r>
              <a:rPr lang="en-GB" sz="1600" dirty="0" smtClean="0">
                <a:latin typeface="+mj-lt"/>
              </a:rPr>
              <a:t>30 July 2019</a:t>
            </a:r>
            <a:endParaRPr lang="en-GB" sz="16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0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to a new version of JIRA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7" y="1692077"/>
            <a:ext cx="4953535" cy="37151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08" y="1692077"/>
            <a:ext cx="4953536" cy="3715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7753" y="5606668"/>
            <a:ext cx="4493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http://rsqe.agile.nat.bt.com/secure/Dashboard.jspa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007" y="5606668"/>
            <a:ext cx="4955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https://collaborate.bt.com/issues/secure/Dashboard.jspa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2758" y="33073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1180" y="1087715"/>
            <a:ext cx="7560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is moved to New JIRA from the old one. Please use the new JIRA link for </a:t>
            </a: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</a:t>
            </a:r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creation </a:t>
            </a:r>
          </a:p>
        </p:txBody>
      </p:sp>
    </p:spTree>
    <p:extLst>
      <p:ext uri="{BB962C8B-B14F-4D97-AF65-F5344CB8AC3E}">
        <p14:creationId xmlns:p14="http://schemas.microsoft.com/office/powerpoint/2010/main" val="21359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New JIRA Creation – Main Page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1116013"/>
            <a:ext cx="114484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the below link to create the JIRA Issue for story: </a:t>
            </a:r>
          </a:p>
          <a:p>
            <a:pPr>
              <a:spcAft>
                <a:spcPts val="0"/>
              </a:spcAft>
            </a:pPr>
            <a:endParaRPr lang="en-GB" sz="16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hlinkClick r:id="rId2"/>
              </a:rPr>
              <a:t>http://rsqe.agile.nat.bt.com/projects/GSCD/</a:t>
            </a:r>
            <a:r>
              <a:rPr lang="en-GB" sz="1600" dirty="0"/>
              <a:t> </a:t>
            </a:r>
          </a:p>
          <a:p>
            <a:pPr>
              <a:spcAft>
                <a:spcPts val="0"/>
              </a:spcAft>
            </a:pPr>
            <a:endParaRPr lang="en-GB" sz="16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Below screen will be </a:t>
            </a: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populated </a:t>
            </a:r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:-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84" y="2470230"/>
            <a:ext cx="9577063" cy="37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Enter Details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 on the “Create” button then it would populate the below screens.  Please fill the details accordingly.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310551"/>
            <a:ext cx="5657850" cy="521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11" y="1334153"/>
            <a:ext cx="5857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- CA Phase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you complete the last slide and create the Issue, then you could see the below screen for your story.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you could see the status is :TO DO, This is the status when design create the issue.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soon as, the story is moved to CA phase, then we need to create the Pre-AIS task which is one of the QG for CA.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 on the “Assigned” button to create the Pre-AIS task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9" y="2412157"/>
            <a:ext cx="1142214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CA Phase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you click on the “Assigned” then you could see the below POP up, click assigned again.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Story status changed from “TO DO” to “ Accepted” and “Pre-AIS Approval” task is generated automatically.</a:t>
            </a:r>
          </a:p>
          <a:p>
            <a:pPr>
              <a:spcAft>
                <a:spcPts val="0"/>
              </a:spcAft>
            </a:pPr>
            <a:endParaRPr lang="en-GB" sz="1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Pre-AIS  Approval task is not assigned to any architect, hence we should assign the task against architect by click on the task.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1" y="2052117"/>
            <a:ext cx="5781675" cy="445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5" y="2080692"/>
            <a:ext cx="5524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CA Phase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you click on the “Pre-AIS Approval” task, then you could see the below screen.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Please click on the “Assigned” button, the new below POP up would be populated. 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select the Architect name and click on the assign button. It would be assigned to the selected architect automatically  (Please use this link while booking the Pre-AIS slot)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1" y="2020048"/>
            <a:ext cx="5791200" cy="449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00" y="2191498"/>
            <a:ext cx="4581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CFT Phase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16</a:t>
            </a:fld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487" y="1044005"/>
            <a:ext cx="11232000" cy="9000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2114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</a:t>
            </a:r>
            <a:r>
              <a:rPr lang="en-GB" sz="1600" b="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CA </a:t>
            </a:r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QG are completed and story moved to CFT then, Click on the “CFT” button, new POP up would be generated, By clicking on the CFT button , 3 (Post AIS, DA Review, ACF Signoff) task would be generated automatically.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you could see the story status moved to “IN progress” from “Accepted”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lang="en-GB" sz="1600" b="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2" y="1944057"/>
            <a:ext cx="5448300" cy="45717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16" y="1872515"/>
            <a:ext cx="5905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CFT Phase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17</a:t>
            </a:fld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8487" y="1044005"/>
            <a:ext cx="11232000" cy="9000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2114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 on the CFT, We could see 3 task. Now we should assign the task to respective person.  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E.g. For DA Lead Review, Click on “Assign”, then you can select the DA lead name and submit. Once you assign, Click on the “Assigned” button and submit.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Now you could see story status moved to “In Review” and 2 buttons enabled for signoff/Reject.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lang="en-GB" sz="1600" b="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0" y="2198264"/>
            <a:ext cx="5908063" cy="432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87" y="2145876"/>
            <a:ext cx="606051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CFT Phase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18</a:t>
            </a:fld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3646" y="1010284"/>
            <a:ext cx="11232000" cy="9000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2114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Architect/DA approve the Pre-AIS / DA lead Review then the task would be closed automatically. 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GB" sz="1600" b="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Architect/DA </a:t>
            </a:r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reject </a:t>
            </a:r>
            <a:r>
              <a:rPr lang="en-GB" sz="1600" b="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Pre-AIS / DA lead Review then </a:t>
            </a:r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designer should Review the task again by clicking the “Review” button. So that your task moved to “Review” again from “Rejected” and you could see the Signoff/Reject button </a:t>
            </a:r>
          </a:p>
          <a:p>
            <a:r>
              <a:rPr lang="en-GB" sz="1600" b="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lang="en-GB" sz="1600" b="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6" y="1913460"/>
            <a:ext cx="5688632" cy="4741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88" y="1910336"/>
            <a:ext cx="55805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Story Closure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all the sub tasks are closed/approved then you can close the story by clicking the “Closure” button.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60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closure the story, you could see the status of the story as “DONE”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1" y="1875503"/>
            <a:ext cx="6317403" cy="460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42" y="2025355"/>
            <a:ext cx="5155078" cy="34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AIS Leads and Area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</a:t>
            </a:fld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190277"/>
              </p:ext>
            </p:extLst>
          </p:nvPr>
        </p:nvGraphicFramePr>
        <p:xfrm>
          <a:off x="1007244" y="1116011"/>
          <a:ext cx="9309769" cy="3095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Design Area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Design </a:t>
                      </a: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Area 2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Lead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DyNS SD </a:t>
                      </a:r>
                      <a:r>
                        <a:rPr lang="en-GB" sz="1400" b="0" u="none" strike="noStrike" dirty="0" smtClean="0">
                          <a:effectLst/>
                          <a:latin typeface="+mj-lt"/>
                        </a:rPr>
                        <a:t>WAN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Glew,R,Richard,TAQ2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DyNS - Edge/Virtualisation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DGS Transformation SD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Race,M,Mark,TAQ2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BT Connect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Scott,D,Dave,TAQ2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Contact, Voice &amp; Collaboration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Brame,SM,Shaun,TAQ2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BT Connect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Scott,D,Dave,TAQ2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Contact, Voice &amp; Collaboration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Brame,SM,Shaun,TAQ2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DGS Transformation SA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Varathappa Ganapathy,V,Vijay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BT Connect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Scott,D,Dave,TAQ2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Security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u="none" strike="noStrike" dirty="0">
                          <a:effectLst/>
                          <a:latin typeface="+mj-lt"/>
                        </a:rPr>
                        <a:t>Alexander,SJ,Stephanie,TAQ2 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Backlog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case the story is de-scoped then, click on the “Descoped” button and submit. Once you submit the story, you could see the status of the story as “BACKLOG”.  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case if you would like to scope again, then it can be enabled by clicking on the “Scoped” button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7" y="1873628"/>
            <a:ext cx="5773312" cy="461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66" y="1873628"/>
            <a:ext cx="5629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On Hold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case the story is “ON Hold”  then, click on the “Blocked” button and submit. Once you submit the story, you could see the status of the story as “ON HOLD”.  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case if you would like to progress again, then it can be enabled by clicking on the “Unblocked” button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3" y="1980109"/>
            <a:ext cx="5832648" cy="464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06" y="1980109"/>
            <a:ext cx="5275485" cy="37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JIRA Creation – E2E Flow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81" y="971997"/>
            <a:ext cx="11448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E2E flow diagram for JIRA Creation :-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84" y="1629569"/>
            <a:ext cx="9649071" cy="45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12000"/>
            <a:ext cx="10296332" cy="446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b="1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hlinkClick r:id="rId2"/>
              </a:rPr>
              <a:t>http://rsqe.agile.nat.bt.com/projects/GSCD/</a:t>
            </a:r>
            <a:r>
              <a:rPr lang="en-GB" sz="1800" dirty="0"/>
              <a:t> </a:t>
            </a:r>
            <a:endParaRPr lang="en-GB" sz="1800" dirty="0" smtClean="0"/>
          </a:p>
          <a:p>
            <a:pPr>
              <a:lnSpc>
                <a:spcPct val="100000"/>
              </a:lnSpc>
            </a:pPr>
            <a:r>
              <a:rPr lang="en-GB" sz="1800" b="1" dirty="0" smtClean="0"/>
              <a:t>AIS Booking Schedule</a:t>
            </a:r>
          </a:p>
          <a:p>
            <a:pPr>
              <a:lnSpc>
                <a:spcPct val="100000"/>
              </a:lnSpc>
            </a:pPr>
            <a:r>
              <a:rPr lang="en-GB" sz="1800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GB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://</a:t>
            </a:r>
            <a:r>
              <a:rPr lang="en-GB" sz="1800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office.bt.com/sites/CAO/DesignPoint/Gs%20designPoint/GSProductsPA/Lists/GS%20Arch%20Review%20Surgery%20Schedule/AIS%20Surgery%20Schedule.aspx</a:t>
            </a:r>
            <a:endParaRPr lang="en-GB" sz="1800" dirty="0" smtClean="0"/>
          </a:p>
          <a:p>
            <a:r>
              <a:rPr lang="en-GB" sz="1800" b="1" dirty="0" smtClean="0"/>
              <a:t>AIS SharePoint Site</a:t>
            </a:r>
          </a:p>
          <a:p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office2.bt.com/sites/BTGS-C2M-SolutionDesign/SitePages/AIS.aspx</a:t>
            </a:r>
            <a:endParaRPr lang="en-GB" sz="1800" dirty="0" smtClean="0"/>
          </a:p>
          <a:p>
            <a:endParaRPr lang="en-GB" sz="18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7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12000"/>
            <a:ext cx="9864284" cy="4464000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Request Access:</a:t>
            </a:r>
          </a:p>
          <a:p>
            <a:pPr lvl="0"/>
            <a:r>
              <a:rPr lang="en-GB" sz="2000" dirty="0">
                <a:latin typeface="+mj-lt"/>
              </a:rPr>
              <a:t>Place an order in Order Gateway for System Access -&gt; IUSER Domain (Group Connection)</a:t>
            </a:r>
          </a:p>
          <a:p>
            <a:pPr lvl="0"/>
            <a:r>
              <a:rPr lang="en-GB" sz="2000" dirty="0">
                <a:latin typeface="+mj-lt"/>
              </a:rPr>
              <a:t>Fill in “jira-software-project-gs-component-design” in the group required.</a:t>
            </a:r>
          </a:p>
          <a:p>
            <a:pPr lvl="0"/>
            <a:r>
              <a:rPr lang="en-GB" sz="2000" dirty="0">
                <a:latin typeface="+mj-lt"/>
              </a:rPr>
              <a:t>Submit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Call Structure	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976592"/>
              </p:ext>
            </p:extLst>
          </p:nvPr>
        </p:nvGraphicFramePr>
        <p:xfrm>
          <a:off x="503238" y="971997"/>
          <a:ext cx="10801149" cy="5256585"/>
        </p:xfrm>
        <a:graphic>
          <a:graphicData uri="http://schemas.openxmlformats.org/drawingml/2006/table">
            <a:tbl>
              <a:tblPr/>
              <a:tblGrid>
                <a:gridCol w="115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Friday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09:00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10:00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DyNS SD WAN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Glew,R,Richard,TAQ2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Friday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10:00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11:00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DyNS - Edge/Virtualisation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DGS Transformation SD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Race,M,Mark,TAQ2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Thursday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09:00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10:30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BT Connect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Scott,D,Dave,TAQ2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Thursday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11:30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12:30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Contact, Voice &amp; Collaboration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Brame,SM,Shaun,TAQ2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Wednesday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09:00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10:30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BT Connect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Scott,D,Dave,TAQ2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Wednesday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11:00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12:00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Contact, Voice &amp; Collaboration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Brame,SM,Shaun,TAQ2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Tuesday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07:30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08:30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DGS Transformation SA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Varathappa Ganapathy,V,Vijay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BT Connect -IPCG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Monday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09.00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10:30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BT Connect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Scott,D,Dave,TAQ2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Monday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09:00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17:00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Security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>
                          <a:effectLst/>
                          <a:latin typeface="+mj-lt"/>
                        </a:rPr>
                        <a:t>Alexander,SJ,Stephanie,TAQ2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dirty="0"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2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Booking AIS Slots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97" y="2717155"/>
            <a:ext cx="7458438" cy="35280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1116013"/>
            <a:ext cx="11448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the below AIS link to book the slots: </a:t>
            </a:r>
          </a:p>
          <a:p>
            <a:pPr>
              <a:spcAft>
                <a:spcPts val="0"/>
              </a:spcAft>
            </a:pPr>
            <a:endParaRPr lang="en-GB" sz="16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://</a:t>
            </a:r>
            <a:r>
              <a:rPr lang="en-GB" sz="1600" u="sng" dirty="0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office.bt.com/sites/CAO/DesignPoint/Gs%20designPoint/GSProductsPA/Lists/GS%20Arch%20Review%20Surgery%20Schedule/AIS%20Surgery%20Schedule.aspx</a:t>
            </a:r>
            <a:endParaRPr lang="en-GB" sz="1600" u="sng" dirty="0" smtClean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6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Below screen will be Populated :-</a:t>
            </a:r>
          </a:p>
        </p:txBody>
      </p:sp>
    </p:spTree>
    <p:extLst>
      <p:ext uri="{BB962C8B-B14F-4D97-AF65-F5344CB8AC3E}">
        <p14:creationId xmlns:p14="http://schemas.microsoft.com/office/powerpoint/2010/main" val="14799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Booking AIS Slots  - Find free Slots from Calendar 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1116013"/>
            <a:ext cx="11448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 on the “LIST”, then click on the “AIS Surgery Calendar View” LOV from create column in Menu.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you could see the free slots available on the weekly basis and get an idea of list of free slots   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6" y="1773510"/>
            <a:ext cx="10793288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Booking AIS Slots – Create new slot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1116013"/>
            <a:ext cx="11448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you find out the free slots, then Click on the “ITEMS”, then click on the “New Item” from Menu.</a:t>
            </a: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Here, you could see the POP up which should be filled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03" y="2010009"/>
            <a:ext cx="10080253" cy="42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Booking AIS Slots – Enter the details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1116013"/>
            <a:ext cx="11448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Enter the below details in New Item POP up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66" y="1579114"/>
            <a:ext cx="9563100" cy="45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Booking AIS Slots – Enter the details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963286"/>
            <a:ext cx="11448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Enter the below details in New Item POP up and submit. Once Submit, then you could see your slot on the main page.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548061"/>
            <a:ext cx="7639050" cy="4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16" y="143953"/>
            <a:ext cx="11232000" cy="432000"/>
          </a:xfrm>
        </p:spPr>
        <p:txBody>
          <a:bodyPr/>
          <a:lstStyle/>
          <a:p>
            <a:r>
              <a:rPr lang="en-GB" dirty="0" smtClean="0"/>
              <a:t>Booking AIS Slots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4000" y="963286"/>
            <a:ext cx="114484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Please Note: Once you book the slot, you will </a:t>
            </a:r>
            <a:r>
              <a:rPr lang="en-GB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get any meeting invite from anyone. Hence you should either remember or book the meeting in your calendar for the same.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Please use the below link to join the call : 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://lsrp.bt.com/bt/meet/graham.bass/W0S81PFK, Audio (+443316640100, +448000288318 Conference ID: 689363 </a:t>
            </a: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30" y="2324078"/>
            <a:ext cx="10221986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T_ppt_widescreen_blank(calibri)">
  <a:themeElements>
    <a:clrScheme name="BT">
      <a:dk1>
        <a:srgbClr val="000000"/>
      </a:dk1>
      <a:lt1>
        <a:srgbClr val="FFFFFF"/>
      </a:lt1>
      <a:dk2>
        <a:srgbClr val="000000"/>
      </a:dk2>
      <a:lt2>
        <a:srgbClr val="3C3C3B"/>
      </a:lt2>
      <a:accent1>
        <a:srgbClr val="6400AA"/>
      </a:accent1>
      <a:accent2>
        <a:srgbClr val="E60050"/>
      </a:accent2>
      <a:accent3>
        <a:srgbClr val="00A0D6"/>
      </a:accent3>
      <a:accent4>
        <a:srgbClr val="000000"/>
      </a:accent4>
      <a:accent5>
        <a:srgbClr val="9D9D9D"/>
      </a:accent5>
      <a:accent6>
        <a:srgbClr val="DADADA"/>
      </a:accent6>
      <a:hlink>
        <a:srgbClr val="6400AA"/>
      </a:hlink>
      <a:folHlink>
        <a:srgbClr val="E60050"/>
      </a:folHlink>
    </a:clrScheme>
    <a:fontScheme name="Calibri &amp; Calibri Ligh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2" id="{EAFEC1C0-85E5-4681-AB57-969A0272932E}" vid="{F9320051-E00A-4D96-B3FD-D4AAAE7B72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T_x0020_Document_x0020_Owner xmlns="e0e35bac-e255-4a69-af54-5f01336af94f">
      <UserInfo>
        <DisplayName/>
        <AccountId xsi:nil="true"/>
        <AccountType/>
      </UserInfo>
    </BT_x0020_Document_x0020_Owner>
    <BT_x0020_Data_x0020_Classification xmlns="e0e35bac-e255-4a69-af54-5f01336af94f">In Confidence</BT_x0020_Data_x0020_Classification>
    <TaxCatchAll xmlns="e0e35bac-e255-4a69-af54-5f01336af94f">
      <Value>1</Value>
    </TaxCatchAll>
    <_dlc_DocId xmlns="e0e35bac-e255-4a69-af54-5f01336af94f">6AQS4J57QJ3H-19-7</_dlc_DocId>
    <_dlc_DocIdUrl xmlns="e0e35bac-e255-4a69-af54-5f01336af94f">
      <Url>https://office2.bt.com/sites/BTGS-C2M-SolutionDesign/_layouts/15/DocIdRedir.aspx?ID=6AQS4J57QJ3H-19-7</Url>
      <Description>6AQS4J57QJ3H-19-7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T Default Item" ma:contentTypeID="0x0101005EEE68971716474CABDF87371185FDEC00EC6EA5ED20A94112869E9D0DC08914F40082939FC870A51841A3D0461FF0E9DCF8" ma:contentTypeVersion="12" ma:contentTypeDescription="Default item with a two year maximum retention period." ma:contentTypeScope="" ma:versionID="e8b75ad7e5e2a9d8fbbb5671aa433117">
  <xsd:schema xmlns:xsd="http://www.w3.org/2001/XMLSchema" xmlns:xs="http://www.w3.org/2001/XMLSchema" xmlns:p="http://schemas.microsoft.com/office/2006/metadata/properties" xmlns:ns2="e0e35bac-e255-4a69-af54-5f01336af94f" targetNamespace="http://schemas.microsoft.com/office/2006/metadata/properties" ma:root="true" ma:fieldsID="1ec73bf1876ffeae8b6f09a646a1aae7" ns2:_="">
    <xsd:import namespace="e0e35bac-e255-4a69-af54-5f01336af9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2:BT_x0020_Document_x0020_Owner" minOccurs="0"/>
                <xsd:element ref="ns2:BT_x0020_Data_x0020_Classifi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35bac-e255-4a69-af54-5f01336af94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cebcfcee-00cf-4249-aa43-ffaf99611952}" ma:internalName="TaxCatchAll" ma:showField="CatchAllData" ma:web="6b2c43db-ffca-4174-a78c-aaa0cf4197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cebcfcee-00cf-4249-aa43-ffaf99611952}" ma:internalName="TaxCatchAllLabel" ma:readOnly="true" ma:showField="CatchAllDataLabel" ma:web="6b2c43db-ffca-4174-a78c-aaa0cf4197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T_x0020_Document_x0020_Owner" ma:index="13" nillable="true" ma:displayName="BT Content Owner" ma:list="UserInfo" ma:SharePointGroup="0" ma:internalName="BT_x0020_Document_x0020_Own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T_x0020_Data_x0020_Classification" ma:index="14" nillable="true" ma:displayName="BT Data Classification" ma:default="In Confidence" ma:description="TEST - To understand more about BT Data Classifications: https://office.bt.com/sites/BTFixIt/Lists/How%20To%20Articles/DispForm_Cust.aspx?ID=1937&#10;&#10;Please note that data classified as IN STRICTEST CONFIDENCE must be encrypted before it is uploaded to office.bt.com.&#10;&#10;To understand how to easily encrypt IN STRICTEST CONFIDENCE information: https://office.bt.com/sites/BTFixIt/SitePages/view.aspx?article=11561" ma:format="Dropdown" ma:internalName="BT_x0020_Data_x0020_Classification">
      <xsd:simpleType>
        <xsd:restriction base="dms:Choice">
          <xsd:enumeration value="Public"/>
          <xsd:enumeration value="BT Internal"/>
          <xsd:enumeration value="In Confidence"/>
          <xsd:enumeration value="In Strictest Confiden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069a240f-df65-428c-a9b5-939f90c78c0b" ContentTypeId="0x0101005EEE68971716474CABDF87371185FDEC00EC6EA5ED20A94112869E9D0DC08914F4" PreviousValue="true"/>
</file>

<file path=customXml/itemProps1.xml><?xml version="1.0" encoding="utf-8"?>
<ds:datastoreItem xmlns:ds="http://schemas.openxmlformats.org/officeDocument/2006/customXml" ds:itemID="{0EF72AD0-A5CC-43D4-B00D-296631D5CD4A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867C2A0A-0037-4561-B0CB-6D6F5A8B3209}">
  <ds:schemaRefs>
    <ds:schemaRef ds:uri="http://purl.org/dc/elements/1.1/"/>
    <ds:schemaRef ds:uri="http://purl.org/dc/terms/"/>
    <ds:schemaRef ds:uri="http://purl.org/dc/dcmitype/"/>
    <ds:schemaRef ds:uri="e0e35bac-e255-4a69-af54-5f01336af94f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72382A-ED8F-48A2-AA62-9238BD3EC2C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9689780-D51C-4F96-9ED5-C8F4DC766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e35bac-e255-4a69-af54-5f01336af9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9C6866F-9B2D-47B8-B13B-28BD791B9B77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292C9D45-AC51-4122-81B0-B748E7B24945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01.02,calibri_widescreen_mountainpotx</Template>
  <TotalTime>20833</TotalTime>
  <Words>1201</Words>
  <Application>Microsoft Office PowerPoint</Application>
  <PresentationFormat>Custom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BT Font Light</vt:lpstr>
      <vt:lpstr>Calibri</vt:lpstr>
      <vt:lpstr>Calibri Light</vt:lpstr>
      <vt:lpstr>Times New Roman</vt:lpstr>
      <vt:lpstr>BT_ppt_widescreen_blank(calibri)</vt:lpstr>
      <vt:lpstr>AIS Booking and JIRA Creation Slide Pack </vt:lpstr>
      <vt:lpstr>AIS Leads and Area</vt:lpstr>
      <vt:lpstr>New Call Structure </vt:lpstr>
      <vt:lpstr>Booking AIS Slots</vt:lpstr>
      <vt:lpstr>Booking AIS Slots  - Find free Slots from Calendar View</vt:lpstr>
      <vt:lpstr>Booking AIS Slots – Create new slot </vt:lpstr>
      <vt:lpstr>Booking AIS Slots – Enter the details </vt:lpstr>
      <vt:lpstr>Booking AIS Slots – Enter the details </vt:lpstr>
      <vt:lpstr>Booking AIS Slots  </vt:lpstr>
      <vt:lpstr>Moving to a new version of JIRA</vt:lpstr>
      <vt:lpstr>New JIRA Creation – Main Page  </vt:lpstr>
      <vt:lpstr>JIRA Creation – Enter Details  </vt:lpstr>
      <vt:lpstr>JIRA Creation - CA Phase  </vt:lpstr>
      <vt:lpstr>JIRA Creation – CA Phase  </vt:lpstr>
      <vt:lpstr>JIRA Creation – CA Phase  </vt:lpstr>
      <vt:lpstr>JIRA Creation – CFT Phase  </vt:lpstr>
      <vt:lpstr>JIRA Creation – CFT Phase  </vt:lpstr>
      <vt:lpstr>JIRA Creation – CFT Phase  </vt:lpstr>
      <vt:lpstr>JIRA Creation – Story Closure  </vt:lpstr>
      <vt:lpstr>JIRA Creation – Backlog  </vt:lpstr>
      <vt:lpstr>JIRA Creation – On Hold   </vt:lpstr>
      <vt:lpstr>JIRA Creation – E2E Flow   </vt:lpstr>
      <vt:lpstr>Useful Links</vt:lpstr>
      <vt:lpstr>JIRA Access</vt:lpstr>
      <vt:lpstr>PowerPoint Presentation</vt:lpstr>
    </vt:vector>
  </TitlesOfParts>
  <Company>BT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Re-inventing AIS</dc:title>
  <dc:creator>Scott,D,Dave,TAQ2 R</dc:creator>
  <cp:lastModifiedBy>Thanasekaran Varadharajan</cp:lastModifiedBy>
  <cp:revision>131</cp:revision>
  <dcterms:created xsi:type="dcterms:W3CDTF">2018-11-07T12:46:02Z</dcterms:created>
  <dcterms:modified xsi:type="dcterms:W3CDTF">2019-07-30T15:02:08Z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0x0101005EEE68971716474CABDF87371185FDEC00EC6EA5ED20A94112869E9D0DC08914F40082939FC870A51841A3D0461FF0E9DCF8</vt:lpwstr>
  </property>
  <property fmtid="{D5CDD505-2E9C-101B-9397-08002B2CF9AE}" pid="3" name="Document LanguageTaxHTField0">
    <vt:lpwstr>English|6b8bacaf-8426-4946-be39-8600aacd45b4</vt:lpwstr>
  </property>
  <property fmtid="{D5CDD505-2E9C-101B-9397-08002B2CF9AE}" pid="4" name="_dlc_DocIdItemGuid">
    <vt:lpwstr>1ed8656c-aad3-4cf9-9fbd-7e3eceba8a35</vt:lpwstr>
  </property>
  <property fmtid="{D5CDD505-2E9C-101B-9397-08002B2CF9AE}" pid="5" name="Document Language">
    <vt:lpwstr>1;#English|6b8bacaf-8426-4946-be39-8600aacd45b4</vt:lpwstr>
  </property>
  <property fmtid="{D5CDD505-2E9C-101B-9397-08002B2CF9AE}" pid="6" name="DLPManualFileClassification">
    <vt:lpwstr>{1A067545-A4E2-4FA1-8094-0D7902669705}</vt:lpwstr>
  </property>
  <property fmtid="{D5CDD505-2E9C-101B-9397-08002B2CF9AE}" pid="7" name="DLPManualFileClassificationLastModifiedBy">
    <vt:lpwstr>TECHMAHINDRA\KX00609832</vt:lpwstr>
  </property>
  <property fmtid="{D5CDD505-2E9C-101B-9397-08002B2CF9AE}" pid="8" name="DLPManualFileClassificationLastModificationDate">
    <vt:lpwstr>1563452628</vt:lpwstr>
  </property>
  <property fmtid="{D5CDD505-2E9C-101B-9397-08002B2CF9AE}" pid="9" name="DLPManualFileClassificationVersion">
    <vt:lpwstr>11.1.0.61</vt:lpwstr>
  </property>
</Properties>
</file>