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82" r:id="rId5"/>
    <p:sldId id="266" r:id="rId6"/>
    <p:sldId id="284" r:id="rId7"/>
    <p:sldId id="285" r:id="rId8"/>
    <p:sldId id="286" r:id="rId9"/>
    <p:sldId id="287" r:id="rId10"/>
    <p:sldId id="292" r:id="rId11"/>
    <p:sldId id="267" r:id="rId12"/>
    <p:sldId id="299" r:id="rId13"/>
    <p:sldId id="300" r:id="rId14"/>
    <p:sldId id="301" r:id="rId15"/>
    <p:sldId id="271" r:id="rId16"/>
    <p:sldId id="288" r:id="rId17"/>
    <p:sldId id="289" r:id="rId18"/>
    <p:sldId id="290" r:id="rId19"/>
    <p:sldId id="293" r:id="rId20"/>
    <p:sldId id="277" r:id="rId21"/>
    <p:sldId id="294" r:id="rId22"/>
    <p:sldId id="295" r:id="rId23"/>
    <p:sldId id="296" r:id="rId24"/>
    <p:sldId id="297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948d1a1d18424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8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75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3894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34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72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1C72-E65B-4BF4-B544-911232F8321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EC90-84FA-4356-B6B5-5A270420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public.tableau.com/profile/thanate.banchonhattakij#!/vizhome/HospitalManagement/HospitalManagementDashboard?publish=yes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thanate.banchonhattakij#!/vizhome/HospitalManagement/HospitalManagementDashboard?publish=yes" TargetMode="External"/><Relationship Id="rId2" Type="http://schemas.openxmlformats.org/officeDocument/2006/relationships/hyperlink" Target="https://public.tableau.com/profile/thanate.banchonhattakij#!/vizhome/HealthcareWorkers/HealthcareWorkersDashboard?publish=yes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thanate.banchonhattakij#!/vizhome/HospitalManagement/HospitalManagementDashboard?publish=yes" TargetMode="External"/><Relationship Id="rId2" Type="http://schemas.openxmlformats.org/officeDocument/2006/relationships/hyperlink" Target="https://public.tableau.com/profile/thanate.banchonhattakij#!/vizhome/OtherHospitalAnalysts/OtherHospitalAnalystsDashboard?publish=yes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=""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=""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086568"/>
            <a:ext cx="516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CSC8008: DATA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EXPLORATION, ANALYTICS, AND VISUALIZATION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4707190"/>
            <a:ext cx="500844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FINAL PROJECT </a:t>
            </a:r>
            <a:endParaRPr lang="en-US" sz="5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THANATE  BANCHONHATTAKIJ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997" y="6469618"/>
            <a:ext cx="1080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URL: </a:t>
            </a:r>
            <a:r>
              <a:rPr lang="en-US" sz="1400" dirty="0" smtClean="0">
                <a:hlinkClick r:id="rId2"/>
              </a:rPr>
              <a:t>https://public.tableau.com/profile/thanate.banchonhattakij#!/vizhome/HospitalManagement/HospitalManagementDashboard?publish=yes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3" y="512065"/>
            <a:ext cx="11317170" cy="58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Overall of the hospital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HOSPITAL MANAGEMENT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Common information for people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rgbClr val="FFFF00"/>
                  </a:solidFill>
                  <a:cs typeface="Arial" pitchFamily="34" charset="0"/>
                </a:rPr>
                <a:t>THE LAY PUBLIC</a:t>
              </a:r>
              <a:endParaRPr lang="ko-KR" altLang="en-US" sz="27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FFF00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Technical information for work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HEALTHCARE WORKERS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Analytical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OTHER HOSPITAL ANALYSTS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OUTLINE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THE LAY PUBLIC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24546" y="1983061"/>
            <a:ext cx="3280754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Create an infographic</a:t>
            </a:r>
            <a:r>
              <a:rPr lang="ko-KR" alt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to present </a:t>
            </a:r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them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  <a:cs typeface="Arial" pitchFamily="34" charset="0"/>
              </a:rPr>
              <a:t>what vaccine they should </a:t>
            </a:r>
            <a:r>
              <a:rPr lang="en-US" altLang="ko-KR" sz="2400" b="1" dirty="0" smtClean="0">
                <a:solidFill>
                  <a:srgbClr val="0070C0"/>
                </a:solidFill>
                <a:cs typeface="Arial" pitchFamily="34" charset="0"/>
              </a:rPr>
              <a:t>take</a:t>
            </a:r>
            <a:r>
              <a:rPr lang="en-US" altLang="ko-KR" sz="2400" b="1" dirty="0">
                <a:solidFill>
                  <a:srgbClr val="0070C0"/>
                </a:solidFill>
                <a:cs typeface="Arial" pitchFamily="34" charset="0"/>
              </a:rPr>
              <a:t>?</a:t>
            </a:r>
            <a:endParaRPr lang="th-TH" altLang="ko-KR" sz="2400" b="1" dirty="0" smtClean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in each age group of people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7088"/>
            <a:ext cx="7232904" cy="40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8299760" y="1960312"/>
            <a:ext cx="3568440" cy="15696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cs typeface="Arial" pitchFamily="34" charset="0"/>
              </a:rPr>
              <a:t>Create an infographic</a:t>
            </a:r>
            <a:r>
              <a:rPr lang="ko-KR" alt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cs typeface="Arial" pitchFamily="34" charset="0"/>
              </a:rPr>
              <a:t>to </a:t>
            </a:r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tell parents the MMR vaccine that prevents their children from measles</a:t>
            </a:r>
            <a:endParaRPr lang="en-US" altLang="ko-KR" sz="24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THE LAY PUBLIC</a:t>
            </a:r>
            <a:endParaRPr lang="ko-KR" altLang="en-US" sz="48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47088"/>
            <a:ext cx="7232904" cy="40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8" y="710094"/>
            <a:ext cx="63765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THE LAY PUBLIC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24128" y="1984248"/>
            <a:ext cx="3252597" cy="15696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cs typeface="Arial" pitchFamily="34" charset="0"/>
              </a:rPr>
              <a:t>Create an infographic</a:t>
            </a:r>
            <a:r>
              <a:rPr lang="ko-KR" altLang="en-US" sz="24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to awake old people which vaccine they should take when they are 60+ years</a:t>
            </a:r>
            <a:endParaRPr lang="en-US" altLang="ko-KR" sz="2400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7088"/>
            <a:ext cx="7232904" cy="40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Overall of the hospital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HOSPITAL MANAGEMENT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Common information for people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THE LAY PUBLIC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Technical information for work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rgbClr val="FFFF00"/>
                  </a:solidFill>
                  <a:cs typeface="Arial" pitchFamily="34" charset="0"/>
                </a:rPr>
                <a:t>HEALTHCARE WORKERS</a:t>
              </a:r>
              <a:endParaRPr lang="ko-KR" altLang="en-US" sz="27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FFF00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Analytical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OTHER HOSPITAL ANALYSTS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OUTLINE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HEALTHCARE WORKERS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024546" y="2886696"/>
            <a:ext cx="3568439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Peak of female:	        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65+ years</a:t>
            </a:r>
          </a:p>
          <a:p>
            <a:r>
              <a:rPr lang="en-US" altLang="ko-KR" dirty="0" smtClean="0">
                <a:cs typeface="Arial" pitchFamily="34" charset="0"/>
              </a:rPr>
              <a:t>		     73,214 cases</a:t>
            </a:r>
            <a:endParaRPr lang="en-US" altLang="ko-KR" dirty="0">
              <a:cs typeface="Arial" pitchFamily="34" charset="0"/>
            </a:endParaRPr>
          </a:p>
          <a:p>
            <a:endParaRPr lang="en-US" altLang="ko-KR" dirty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Peak of male:	        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1 – 2 years</a:t>
            </a:r>
          </a:p>
          <a:p>
            <a:r>
              <a:rPr lang="en-US" altLang="ko-KR" dirty="0" smtClean="0">
                <a:cs typeface="Arial" pitchFamily="34" charset="0"/>
              </a:rPr>
              <a:t>		     74,228 cases</a:t>
            </a:r>
            <a:endParaRPr lang="en-US" altLang="ko-KR" dirty="0">
              <a:cs typeface="Arial" pitchFamily="34" charset="0"/>
            </a:endParaRPr>
          </a:p>
          <a:p>
            <a:endParaRPr lang="en-US" altLang="ko-KR" dirty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Peak of unknown:	        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Unknown*</a:t>
            </a:r>
          </a:p>
          <a:p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*</a:t>
            </a:r>
            <a:r>
              <a:rPr lang="en-US" altLang="ko-KR" dirty="0" smtClean="0">
                <a:solidFill>
                  <a:srgbClr val="00B050"/>
                </a:solidFill>
                <a:cs typeface="Arial" pitchFamily="34" charset="0"/>
              </a:rPr>
              <a:t>Unknown information</a:t>
            </a:r>
            <a:endParaRPr lang="en-US" altLang="ko-KR" b="1" dirty="0" smtClean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24546" y="1983061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Trends of events in people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7088"/>
            <a:ext cx="7232904" cy="37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8299760" y="1960312"/>
            <a:ext cx="3568440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Table of vaccine code</a:t>
            </a:r>
            <a:endParaRPr lang="en-US" altLang="ko-KR" sz="2400" dirty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cs typeface="Arial" pitchFamily="34" charset="0"/>
              </a:rPr>
              <a:t>	</a:t>
            </a:r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in each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HEALTHCARE WORKERS</a:t>
            </a:r>
            <a:endParaRPr lang="ko-KR" altLang="en-US" sz="4800" b="1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47088"/>
            <a:ext cx="7232904" cy="3796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8299761" y="3210530"/>
            <a:ext cx="3568439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Show: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8" y="710094"/>
            <a:ext cx="63765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HEALTHCARE WORKERS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843798" y="1960312"/>
            <a:ext cx="378086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Table of vaccine code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	In each gender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950012" y="3210530"/>
            <a:ext cx="3568439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Show: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7088"/>
            <a:ext cx="7232904" cy="37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997" y="6469618"/>
            <a:ext cx="10440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URL</a:t>
            </a:r>
            <a:r>
              <a:rPr lang="en-US" sz="1400" smtClean="0"/>
              <a:t>: </a:t>
            </a:r>
            <a:r>
              <a:rPr lang="en-US" sz="1400">
                <a:hlinkClick r:id="rId2"/>
              </a:rPr>
              <a:t>https://public.tableau.com/profile/thanate.banchonhattakij#!/vizhome/HealthcareWorkers/HealthcareWorkersDashboard?publish=yes</a:t>
            </a:r>
            <a:endParaRPr lang="en-US" sz="1400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512065"/>
            <a:ext cx="11337798" cy="58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607834" y="2945553"/>
            <a:ext cx="54626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DATA VISUALIZATIONS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93577"/>
            <a:ext cx="477709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U.S. HOSPITAL CONSULTANT</a:t>
            </a:r>
          </a:p>
          <a:p>
            <a:pPr algn="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CDC 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WONDER 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DATASETS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Overall of the hospital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HOSPITAL MANAGEMENT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Common information for people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THE LAY PUBLIC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Technical information for work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HEALTHCARE WORKERS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Analytical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rgbClr val="FFFF00"/>
                  </a:solidFill>
                  <a:cs typeface="Arial" pitchFamily="34" charset="0"/>
                </a:rPr>
                <a:t>OTHER HOSPITAL ANALYSTS</a:t>
              </a:r>
              <a:endParaRPr lang="ko-KR" altLang="en-US" sz="27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FFF00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OUTLINE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OTHER HOSPITAL ANALYSTS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024546" y="3256028"/>
            <a:ext cx="3568439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Show:</a:t>
            </a:r>
            <a:endParaRPr lang="en-US" altLang="ko-KR" b="1" dirty="0" smtClean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24546" y="1983061"/>
            <a:ext cx="3568440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Top 5 vaccine</a:t>
            </a:r>
            <a:endParaRPr lang="en-US" altLang="ko-KR" sz="2400" dirty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cs typeface="Arial" pitchFamily="34" charset="0"/>
              </a:rPr>
              <a:t>	</a:t>
            </a:r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in each age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7088"/>
            <a:ext cx="7232904" cy="37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8299760" y="1960312"/>
            <a:ext cx="3568440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Overall vaccine type</a:t>
            </a:r>
            <a:endParaRPr lang="en-US" altLang="ko-KR" sz="2400" dirty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cs typeface="Arial" pitchFamily="34" charset="0"/>
              </a:rPr>
              <a:t>	</a:t>
            </a:r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in each age and 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	gender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8299761" y="3579862"/>
            <a:ext cx="3568439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Show: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OTHER HOSPITAL ANALYSTS</a:t>
            </a:r>
            <a:endParaRPr lang="ko-KR" altLang="en-US" sz="48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47088"/>
            <a:ext cx="7232904" cy="37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OTHER HOSPITAL ANALYSTS</a:t>
            </a:r>
            <a:endParaRPr lang="ko-KR" altLang="en-US" sz="48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7088"/>
            <a:ext cx="7232904" cy="3779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024546" y="2886696"/>
            <a:ext cx="3568439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Most cases: 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1 – 2 years</a:t>
            </a:r>
          </a:p>
          <a:p>
            <a:r>
              <a:rPr lang="en-US" altLang="ko-KR" dirty="0" smtClean="0">
                <a:cs typeface="Arial" pitchFamily="34" charset="0"/>
              </a:rPr>
              <a:t>  145,005 cases (13.99% of Total)</a:t>
            </a:r>
          </a:p>
          <a:p>
            <a:endParaRPr lang="en-US" altLang="ko-KR" dirty="0" smtClean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Least cases: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60 – 64 years</a:t>
            </a:r>
          </a:p>
          <a:p>
            <a:r>
              <a:rPr lang="en-US" altLang="ko-KR" dirty="0" smtClean="0">
                <a:cs typeface="Arial" pitchFamily="34" charset="0"/>
              </a:rPr>
              <a:t>  35,317 cases (3.41 % of Total)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24546" y="1983061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Overall events reported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997" y="6469618"/>
            <a:ext cx="10905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URL: </a:t>
            </a:r>
            <a:r>
              <a:rPr lang="en-US" sz="1400" dirty="0" smtClean="0">
                <a:hlinkClick r:id="rId2"/>
              </a:rPr>
              <a:t>https://public.tableau.com/profile/thanate.banchonhattakij#!/vizhome/OtherHospitalAnalysts/OtherHospitalAnalystsDashboard?publish=yes</a:t>
            </a:r>
            <a:endParaRPr lang="en-US" sz="1400" dirty="0" smtClean="0">
              <a:hlinkClick r:id="rId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512064"/>
            <a:ext cx="11366373" cy="58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FEEDBACK</a:t>
            </a:r>
            <a:endParaRPr lang="en-US" b="1" dirty="0"/>
          </a:p>
        </p:txBody>
      </p:sp>
      <p:sp>
        <p:nvSpPr>
          <p:cNvPr id="3" name="Hexagon 68">
            <a:extLst>
              <a:ext uri="{FF2B5EF4-FFF2-40B4-BE49-F238E27FC236}">
                <a16:creationId xmlns=""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=""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D37A9A8-7A33-42EE-950E-3AC5569D3C2B}"/>
              </a:ext>
            </a:extLst>
          </p:cNvPr>
          <p:cNvGrpSpPr/>
          <p:nvPr/>
        </p:nvGrpSpPr>
        <p:grpSpPr>
          <a:xfrm>
            <a:off x="7896414" y="1734884"/>
            <a:ext cx="3582230" cy="923330"/>
            <a:chOff x="2551706" y="4283314"/>
            <a:chExt cx="1468131" cy="92333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D693D52-FE32-47B8-BDC8-D146CC7DE48B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feedbacks from audiences to adjust, change, and create new topics or details for the next data visualization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A4C1AE3-E0A6-40BD-9259-61A7BD9AF92C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 THE NEXT VISUALIZATION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3FBDB6-C76A-486A-B0E5-9460E0D44E8F}"/>
              </a:ext>
            </a:extLst>
          </p:cNvPr>
          <p:cNvGrpSpPr/>
          <p:nvPr/>
        </p:nvGrpSpPr>
        <p:grpSpPr>
          <a:xfrm>
            <a:off x="680936" y="4965455"/>
            <a:ext cx="3648076" cy="923330"/>
            <a:chOff x="2551706" y="4283314"/>
            <a:chExt cx="1480091" cy="92333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9B56C42-6585-4C6F-8390-1406C65F4EC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presenting data visualization, I will ask audiences to get their feedbacks, and give them a survey about data visualization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6C29BE71-457C-4F50-B78F-1D5131505E9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FEEDBACK FROM AUDIENCES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55A70DC-4154-4F4C-9A7F-D2F37FC6006C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="" xmlns:a16="http://schemas.microsoft.com/office/drawing/2014/main" id="{6CF560B6-2E95-49C6-A7CB-6E20C009412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="" xmlns:a16="http://schemas.microsoft.com/office/drawing/2014/main" id="{A807C4C6-AAE6-4BE4-B16E-EE49778F25F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SURVEY &amp; FEEDBACK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F92501D-DF4E-4BE8-8F91-C301B6CBD706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="" xmlns:a16="http://schemas.microsoft.com/office/drawing/2014/main" id="{767B08B4-DA02-4099-B5A3-DBC58A2B0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 the meaning of the data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="" xmlns:a16="http://schemas.microsoft.com/office/drawing/2014/main" id="{D8DB3064-49E0-407A-9741-5C9625228E6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VISUALIZATION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=""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 Placeholder 12">
            <a:extLst>
              <a:ext uri="{FF2B5EF4-FFF2-40B4-BE49-F238E27FC236}">
                <a16:creationId xmlns="" xmlns:a16="http://schemas.microsoft.com/office/drawing/2014/main" id="{767B08B4-DA02-4099-B5A3-DBC58A2B033A}"/>
              </a:ext>
            </a:extLst>
          </p:cNvPr>
          <p:cNvSpPr txBox="1">
            <a:spLocks/>
          </p:cNvSpPr>
          <p:nvPr/>
        </p:nvSpPr>
        <p:spPr>
          <a:xfrm>
            <a:off x="4002657" y="3606610"/>
            <a:ext cx="1949328" cy="4667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Questions about the details of data visualization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xmlns="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xmlns="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xmlns="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xmlns="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THANATE BANCHONHATTAKIJ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xmlns="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687213"/>
            <a:chOff x="-475010" y="1114178"/>
            <a:chExt cx="4241713" cy="687213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cs typeface="Arial" pitchFamily="34" charset="0"/>
                </a:rPr>
                <a:t>VACCINE TYPE &amp; CODE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cs typeface="Arial" pitchFamily="34" charset="0"/>
                </a:rPr>
                <a:t>The name of vaccine and vaccine code based on diseases.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687213"/>
            <a:chOff x="-475010" y="1114178"/>
            <a:chExt cx="4241713" cy="687213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cs typeface="Arial" pitchFamily="34" charset="0"/>
                </a:rPr>
                <a:t>EVENTS REPORTED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cs typeface="Arial" pitchFamily="34" charset="0"/>
                </a:rPr>
                <a:t>The number of reported events from U.S. hospitals.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241211"/>
            <a:chOff x="-475010" y="1114178"/>
            <a:chExt cx="4241713" cy="1241211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cs typeface="Arial" pitchFamily="34" charset="0"/>
                </a:rPr>
                <a:t>AGE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cs typeface="Arial" pitchFamily="34" charset="0"/>
                </a:rPr>
                <a:t>The groups of people’s age contains </a:t>
              </a:r>
              <a:br>
                <a:rPr lang="en-US" altLang="ko-KR" sz="1200" dirty="0" smtClean="0">
                  <a:cs typeface="Arial" pitchFamily="34" charset="0"/>
                </a:rPr>
              </a:br>
              <a:r>
                <a:rPr lang="en-US" altLang="ko-KR" sz="1200" dirty="0" smtClean="0">
                  <a:cs typeface="Arial" pitchFamily="34" charset="0"/>
                </a:rPr>
                <a:t>&lt; 6 months, 6-11 months, 1-2 years, </a:t>
              </a:r>
              <a:br>
                <a:rPr lang="en-US" altLang="ko-KR" sz="1200" dirty="0" smtClean="0">
                  <a:cs typeface="Arial" pitchFamily="34" charset="0"/>
                </a:rPr>
              </a:br>
              <a:r>
                <a:rPr lang="en-US" altLang="ko-KR" sz="1200" dirty="0" smtClean="0">
                  <a:cs typeface="Arial" pitchFamily="34" charset="0"/>
                </a:rPr>
                <a:t>3-5 years, 6-17 years, 18-29 years, </a:t>
              </a:r>
              <a:br>
                <a:rPr lang="en-US" altLang="ko-KR" sz="1200" dirty="0" smtClean="0">
                  <a:cs typeface="Arial" pitchFamily="34" charset="0"/>
                </a:rPr>
              </a:br>
              <a:r>
                <a:rPr lang="en-US" altLang="ko-KR" sz="1200" dirty="0" smtClean="0">
                  <a:cs typeface="Arial" pitchFamily="34" charset="0"/>
                </a:rPr>
                <a:t>30-39 years, 40-49 years, 50-59 years, 60-64 years, 65+ years, and unknown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871879"/>
            <a:chOff x="-475010" y="1114178"/>
            <a:chExt cx="4241713" cy="871879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cs typeface="Arial" pitchFamily="34" charset="0"/>
                </a:rPr>
                <a:t>GENDER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cs typeface="Arial" pitchFamily="34" charset="0"/>
                </a:rPr>
                <a:t>The groups of people divided by genders consists of </a:t>
              </a:r>
              <a:br>
                <a:rPr lang="en-US" altLang="ko-KR" sz="1200" dirty="0" smtClean="0">
                  <a:cs typeface="Arial" pitchFamily="34" charset="0"/>
                </a:rPr>
              </a:br>
              <a:r>
                <a:rPr lang="en-US" altLang="ko-KR" sz="1200" dirty="0" smtClean="0">
                  <a:cs typeface="Arial" pitchFamily="34" charset="0"/>
                </a:rPr>
                <a:t>male, female, and unknown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503768" y="4462713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Donut 15">
            <a:extLst>
              <a:ext uri="{FF2B5EF4-FFF2-40B4-BE49-F238E27FC236}">
                <a16:creationId xmlns=""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9930272" y="4599913"/>
            <a:ext cx="271809" cy="27222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10001611" y="1940982"/>
            <a:ext cx="129133" cy="505052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1621394" y="4580714"/>
            <a:ext cx="321295" cy="33018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2303550" y="4444037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2425887" y="4562541"/>
            <a:ext cx="320040" cy="329184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VISUALIZATION TOOL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=""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4"/>
                </a:solidFill>
                <a:cs typeface="Arial" pitchFamily="34" charset="0"/>
              </a:rPr>
              <a:t>THE PURPOSE AND</a:t>
            </a:r>
          </a:p>
          <a:p>
            <a:r>
              <a:rPr lang="en-US" altLang="ko-KR" sz="2800" dirty="0" smtClean="0">
                <a:solidFill>
                  <a:schemeClr val="accent4"/>
                </a:solidFill>
                <a:cs typeface="Arial" pitchFamily="34" charset="0"/>
              </a:rPr>
              <a:t>TARGET AUDIENCES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902374"/>
            <a:ext cx="45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The purpose of this presentation is to help hospital develop a vaccine policy for hospital management, healthcare workers, the lay public, and other hospital analysts.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=""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b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Visualization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Free version of Tableau for analysis</a:t>
              </a:r>
              <a:b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create visualizations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TABLEAU PUBLIC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549733"/>
            <a:chOff x="539552" y="3029577"/>
            <a:chExt cx="1872208" cy="549733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Age, Vaccine type, Gender, and Events Reported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 FROM CDC WONDER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=""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=""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=""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=""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=""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=""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=""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=""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2" name="Picture 8" descr="Share your Tableau Tips in April | Tableau Publ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5072453"/>
            <a:ext cx="2485705" cy="141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21">
            <a:extLst>
              <a:ext uri="{FF2B5EF4-FFF2-40B4-BE49-F238E27FC236}">
                <a16:creationId xmlns=""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327632" y="4594448"/>
            <a:ext cx="685432" cy="60073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538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Overall of the hospital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FF00"/>
                  </a:solidFill>
                  <a:cs typeface="Arial" pitchFamily="34" charset="0"/>
                </a:rPr>
                <a:t>HOSPITAL MANAGEMENT</a:t>
              </a:r>
              <a:endParaRPr lang="ko-KR" altLang="en-US" sz="2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FFF00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Common information for people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THE LAY PUBLIC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Technical information for work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HEALTHCARE WORKERS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Analytical information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OTHER HOSPITAL ANALYSTS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OUTLINE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HOSPITAL MANAGEMENT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024546" y="2886696"/>
            <a:ext cx="3568439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Most cases: 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1 – 2 years</a:t>
            </a:r>
          </a:p>
          <a:p>
            <a:r>
              <a:rPr lang="en-US" altLang="ko-KR" dirty="0" smtClean="0">
                <a:cs typeface="Arial" pitchFamily="34" charset="0"/>
              </a:rPr>
              <a:t>  145,005 cases (13.99% of Total)</a:t>
            </a:r>
          </a:p>
          <a:p>
            <a:endParaRPr lang="en-US" altLang="ko-KR" dirty="0" smtClean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Least cases: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60 – 64 years</a:t>
            </a:r>
          </a:p>
          <a:p>
            <a:r>
              <a:rPr lang="en-US" altLang="ko-KR" dirty="0" smtClean="0">
                <a:cs typeface="Arial" pitchFamily="34" charset="0"/>
              </a:rPr>
              <a:t>  35,317 cases (3.41 % of Total)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24546" y="1983061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Overall events reported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31" y="1850078"/>
            <a:ext cx="7232904" cy="39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8216726" y="2732707"/>
            <a:ext cx="3568439" cy="286232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Top vaccine: 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INFLUENZA VIRUS VACCINE, TRIVALENT (INJECTED)</a:t>
            </a:r>
          </a:p>
          <a:p>
            <a:r>
              <a:rPr lang="en-US" altLang="ko-KR" dirty="0" smtClean="0">
                <a:cs typeface="Arial" pitchFamily="34" charset="0"/>
              </a:rPr>
              <a:t>  92,975 cases (8.96 % of Total)</a:t>
            </a:r>
          </a:p>
          <a:p>
            <a:endParaRPr lang="en-US" altLang="ko-KR" dirty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Female:	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66.53%</a:t>
            </a:r>
          </a:p>
          <a:p>
            <a:r>
              <a:rPr lang="en-US" altLang="ko-KR" dirty="0" smtClean="0">
                <a:cs typeface="Arial" pitchFamily="34" charset="0"/>
              </a:rPr>
              <a:t>  		61,853 cases</a:t>
            </a:r>
            <a:endParaRPr lang="en-US" altLang="ko-KR" dirty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Male:	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28.85%</a:t>
            </a:r>
          </a:p>
          <a:p>
            <a:r>
              <a:rPr lang="en-US" altLang="ko-KR" dirty="0" smtClean="0">
                <a:cs typeface="Arial" pitchFamily="34" charset="0"/>
              </a:rPr>
              <a:t>  		26,823 cases</a:t>
            </a:r>
            <a:endParaRPr lang="en-US" altLang="ko-KR" dirty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Unknown: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4.62%</a:t>
            </a:r>
          </a:p>
          <a:p>
            <a:r>
              <a:rPr lang="en-US" altLang="ko-KR" dirty="0" smtClean="0">
                <a:cs typeface="Arial" pitchFamily="34" charset="0"/>
              </a:rPr>
              <a:t>		4,299 cases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8299760" y="1960312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Top 10 vaccines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47088"/>
            <a:ext cx="7232904" cy="3787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HOSPITAL MANAGEMENT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843798" y="1960312"/>
            <a:ext cx="37808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Proportion of patients’ cases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7088"/>
            <a:ext cx="7232904" cy="3801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024546" y="2886696"/>
            <a:ext cx="3568439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Most cases: 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1 – 2 years</a:t>
            </a:r>
          </a:p>
          <a:p>
            <a:r>
              <a:rPr lang="en-US" altLang="ko-KR" dirty="0" smtClean="0">
                <a:cs typeface="Arial" pitchFamily="34" charset="0"/>
              </a:rPr>
              <a:t>  145,005 cases (13.99% of Total)</a:t>
            </a:r>
          </a:p>
          <a:p>
            <a:endParaRPr lang="en-US" altLang="ko-KR" dirty="0" smtClean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Least cases: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60 – 64 years</a:t>
            </a:r>
          </a:p>
          <a:p>
            <a:r>
              <a:rPr lang="en-US" altLang="ko-KR" dirty="0" smtClean="0">
                <a:cs typeface="Arial" pitchFamily="34" charset="0"/>
              </a:rPr>
              <a:t>  35,317 cases (3.41 % of Total)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HOSPITAL MANAGEMENT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8299760" y="1960312"/>
            <a:ext cx="40963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Proportion of patients’ gender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47088"/>
            <a:ext cx="7232904" cy="379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8216726" y="2732707"/>
            <a:ext cx="3568439" cy="258532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Female:	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53.32%</a:t>
            </a:r>
          </a:p>
          <a:p>
            <a:r>
              <a:rPr lang="en-US" altLang="ko-KR" dirty="0" smtClean="0">
                <a:cs typeface="Arial" pitchFamily="34" charset="0"/>
              </a:rPr>
              <a:t>		552,583 cases</a:t>
            </a:r>
          </a:p>
          <a:p>
            <a:endParaRPr lang="en-US" altLang="ko-KR" dirty="0" smtClean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Male:	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37.44%</a:t>
            </a:r>
          </a:p>
          <a:p>
            <a:r>
              <a:rPr lang="en-US" altLang="ko-KR" dirty="0">
                <a:cs typeface="Arial" pitchFamily="34" charset="0"/>
              </a:rPr>
              <a:t>	</a:t>
            </a:r>
            <a:r>
              <a:rPr lang="en-US" altLang="ko-KR" dirty="0" smtClean="0">
                <a:cs typeface="Arial" pitchFamily="34" charset="0"/>
              </a:rPr>
              <a:t>	387,961 cases</a:t>
            </a:r>
            <a:endParaRPr lang="en-US" altLang="ko-KR" dirty="0">
              <a:cs typeface="Arial" pitchFamily="34" charset="0"/>
            </a:endParaRPr>
          </a:p>
          <a:p>
            <a:endParaRPr lang="en-US" altLang="ko-KR" dirty="0" smtClean="0">
              <a:cs typeface="Arial" pitchFamily="34" charset="0"/>
            </a:endParaRPr>
          </a:p>
          <a:p>
            <a:r>
              <a:rPr lang="en-US" altLang="ko-KR" dirty="0" smtClean="0">
                <a:cs typeface="Arial" pitchFamily="34" charset="0"/>
              </a:rPr>
              <a:t>Unknown:	</a:t>
            </a:r>
            <a:r>
              <a:rPr lang="en-US" altLang="ko-KR" b="1" dirty="0" smtClean="0">
                <a:solidFill>
                  <a:srgbClr val="00B050"/>
                </a:solidFill>
                <a:cs typeface="Arial" pitchFamily="34" charset="0"/>
              </a:rPr>
              <a:t>9.24%</a:t>
            </a:r>
          </a:p>
          <a:p>
            <a:r>
              <a:rPr lang="en-US" altLang="ko-KR" dirty="0">
                <a:cs typeface="Arial" pitchFamily="34" charset="0"/>
              </a:rPr>
              <a:t>	</a:t>
            </a:r>
            <a:r>
              <a:rPr lang="en-US" altLang="ko-KR" dirty="0" smtClean="0">
                <a:cs typeface="Arial" pitchFamily="34" charset="0"/>
              </a:rPr>
              <a:t>	95,760 cases</a:t>
            </a:r>
            <a:endParaRPr lang="en-US" altLang="ko-KR" dirty="0">
              <a:cs typeface="Arial" pitchFamily="34" charset="0"/>
            </a:endParaRPr>
          </a:p>
          <a:p>
            <a:endParaRPr lang="ko-KR" altLang="en-US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843797" y="710094"/>
            <a:ext cx="11107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HOSPITAL MANAGEMENT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507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38</cp:revision>
  <dcterms:created xsi:type="dcterms:W3CDTF">2020-08-06T21:02:00Z</dcterms:created>
  <dcterms:modified xsi:type="dcterms:W3CDTF">2020-08-08T13:46:35Z</dcterms:modified>
</cp:coreProperties>
</file>