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1CE2EA-E6A9-40A1-B8A6-BE345BE652DF}" type="datetimeFigureOut">
              <a:rPr lang="en-US" smtClean="0"/>
              <a:t>6/16/2021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70051C-2F08-4A96-AD8F-DD88246FD88C}" type="slidenum">
              <a:rPr lang="en-US" smtClean="0"/>
              <a:t>‹#›</a:t>
            </a:fld>
            <a:endParaRPr lang="en-US"/>
          </a:p>
        </p:txBody>
      </p:sp>
    </p:spTree>
    <p:extLst>
      <p:ext uri="{BB962C8B-B14F-4D97-AF65-F5344CB8AC3E}">
        <p14:creationId xmlns:p14="http://schemas.microsoft.com/office/powerpoint/2010/main" val="344217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F464F6D-35C1-4B98-83D8-AA6C54545358}" type="slidenum">
              <a:rPr lang="en-US" smtClean="0"/>
              <a:pPr/>
              <a:t>1</a:t>
            </a:fld>
            <a:endParaRPr lang="en-US" dirty="0"/>
          </a:p>
        </p:txBody>
      </p:sp>
    </p:spTree>
    <p:extLst>
      <p:ext uri="{BB962C8B-B14F-4D97-AF65-F5344CB8AC3E}">
        <p14:creationId xmlns:p14="http://schemas.microsoft.com/office/powerpoint/2010/main" val="3726501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BAD4FEB-D0FD-9740-B48D-BD97FFBCE6E1}" type="datetime1">
              <a:rPr lang="en-IN" smtClean="0"/>
              <a:t>16-06-2021</a:t>
            </a:fld>
            <a:endParaRPr lang="en-US"/>
          </a:p>
        </p:txBody>
      </p:sp>
      <p:sp>
        <p:nvSpPr>
          <p:cNvPr id="5" name="Footer Placeholder 4"/>
          <p:cNvSpPr>
            <a:spLocks noGrp="1"/>
          </p:cNvSpPr>
          <p:nvPr>
            <p:ph type="ftr" sz="quarter" idx="11"/>
          </p:nvPr>
        </p:nvSpPr>
        <p:spPr/>
        <p:txBody>
          <a:bodyPr/>
          <a:lstStyle/>
          <a:p>
            <a:r>
              <a:rPr lang="en-US"/>
              <a:t>Methodist college of engineering and technology, Department CSE </a:t>
            </a:r>
          </a:p>
        </p:txBody>
      </p:sp>
      <p:sp>
        <p:nvSpPr>
          <p:cNvPr id="6" name="Slide Number Placeholder 5"/>
          <p:cNvSpPr>
            <a:spLocks noGrp="1"/>
          </p:cNvSpPr>
          <p:nvPr>
            <p:ph type="sldNum" sz="quarter" idx="12"/>
          </p:nvPr>
        </p:nvSpPr>
        <p:spPr/>
        <p:txBody>
          <a:bodyPr/>
          <a:lstStyle/>
          <a:p>
            <a:fld id="{3F0F0C72-E115-43EF-8ED3-8A8F1062AFB0}" type="slidenum">
              <a:rPr lang="en-US" smtClean="0"/>
              <a:t>‹#›</a:t>
            </a:fld>
            <a:endParaRPr lang="en-US"/>
          </a:p>
        </p:txBody>
      </p:sp>
    </p:spTree>
    <p:extLst>
      <p:ext uri="{BB962C8B-B14F-4D97-AF65-F5344CB8AC3E}">
        <p14:creationId xmlns:p14="http://schemas.microsoft.com/office/powerpoint/2010/main" val="3624816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50F93F-BD0A-C147-8C09-F80407CE42D4}" type="datetime1">
              <a:rPr lang="en-IN" smtClean="0"/>
              <a:t>16-06-2021</a:t>
            </a:fld>
            <a:endParaRPr lang="en-US"/>
          </a:p>
        </p:txBody>
      </p:sp>
      <p:sp>
        <p:nvSpPr>
          <p:cNvPr id="5" name="Footer Placeholder 4"/>
          <p:cNvSpPr>
            <a:spLocks noGrp="1"/>
          </p:cNvSpPr>
          <p:nvPr>
            <p:ph type="ftr" sz="quarter" idx="11"/>
          </p:nvPr>
        </p:nvSpPr>
        <p:spPr/>
        <p:txBody>
          <a:bodyPr/>
          <a:lstStyle/>
          <a:p>
            <a:r>
              <a:rPr lang="en-US"/>
              <a:t>Methodist college of engineering and technology, Department CSE </a:t>
            </a:r>
          </a:p>
        </p:txBody>
      </p:sp>
      <p:sp>
        <p:nvSpPr>
          <p:cNvPr id="6" name="Slide Number Placeholder 5"/>
          <p:cNvSpPr>
            <a:spLocks noGrp="1"/>
          </p:cNvSpPr>
          <p:nvPr>
            <p:ph type="sldNum" sz="quarter" idx="12"/>
          </p:nvPr>
        </p:nvSpPr>
        <p:spPr/>
        <p:txBody>
          <a:bodyPr/>
          <a:lstStyle/>
          <a:p>
            <a:fld id="{3F0F0C72-E115-43EF-8ED3-8A8F1062AFB0}" type="slidenum">
              <a:rPr lang="en-US" smtClean="0"/>
              <a:t>‹#›</a:t>
            </a:fld>
            <a:endParaRPr lang="en-US"/>
          </a:p>
        </p:txBody>
      </p:sp>
    </p:spTree>
    <p:extLst>
      <p:ext uri="{BB962C8B-B14F-4D97-AF65-F5344CB8AC3E}">
        <p14:creationId xmlns:p14="http://schemas.microsoft.com/office/powerpoint/2010/main" val="1109626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E0C154-5F04-F043-82BA-DA578CDFBE39}" type="datetime1">
              <a:rPr lang="en-IN" smtClean="0"/>
              <a:t>16-06-2021</a:t>
            </a:fld>
            <a:endParaRPr lang="en-US"/>
          </a:p>
        </p:txBody>
      </p:sp>
      <p:sp>
        <p:nvSpPr>
          <p:cNvPr id="5" name="Footer Placeholder 4"/>
          <p:cNvSpPr>
            <a:spLocks noGrp="1"/>
          </p:cNvSpPr>
          <p:nvPr>
            <p:ph type="ftr" sz="quarter" idx="11"/>
          </p:nvPr>
        </p:nvSpPr>
        <p:spPr/>
        <p:txBody>
          <a:bodyPr/>
          <a:lstStyle/>
          <a:p>
            <a:r>
              <a:rPr lang="en-US"/>
              <a:t>Methodist college of engineering and technology, Department CSE </a:t>
            </a:r>
          </a:p>
        </p:txBody>
      </p:sp>
      <p:sp>
        <p:nvSpPr>
          <p:cNvPr id="6" name="Slide Number Placeholder 5"/>
          <p:cNvSpPr>
            <a:spLocks noGrp="1"/>
          </p:cNvSpPr>
          <p:nvPr>
            <p:ph type="sldNum" sz="quarter" idx="12"/>
          </p:nvPr>
        </p:nvSpPr>
        <p:spPr/>
        <p:txBody>
          <a:bodyPr/>
          <a:lstStyle/>
          <a:p>
            <a:fld id="{3F0F0C72-E115-43EF-8ED3-8A8F1062AFB0}" type="slidenum">
              <a:rPr lang="en-US" smtClean="0"/>
              <a:t>‹#›</a:t>
            </a:fld>
            <a:endParaRPr lang="en-US"/>
          </a:p>
        </p:txBody>
      </p:sp>
    </p:spTree>
    <p:extLst>
      <p:ext uri="{BB962C8B-B14F-4D97-AF65-F5344CB8AC3E}">
        <p14:creationId xmlns:p14="http://schemas.microsoft.com/office/powerpoint/2010/main" val="681972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6F87AB-300E-D743-AF7E-46619937659E}" type="datetime1">
              <a:rPr lang="en-IN" smtClean="0"/>
              <a:t>16-06-2021</a:t>
            </a:fld>
            <a:endParaRPr lang="en-US"/>
          </a:p>
        </p:txBody>
      </p:sp>
      <p:sp>
        <p:nvSpPr>
          <p:cNvPr id="5" name="Footer Placeholder 4"/>
          <p:cNvSpPr>
            <a:spLocks noGrp="1"/>
          </p:cNvSpPr>
          <p:nvPr>
            <p:ph type="ftr" sz="quarter" idx="11"/>
          </p:nvPr>
        </p:nvSpPr>
        <p:spPr/>
        <p:txBody>
          <a:bodyPr/>
          <a:lstStyle/>
          <a:p>
            <a:r>
              <a:rPr lang="en-US"/>
              <a:t>Methodist college of engineering and technology, Department CSE </a:t>
            </a:r>
          </a:p>
        </p:txBody>
      </p:sp>
      <p:sp>
        <p:nvSpPr>
          <p:cNvPr id="6" name="Slide Number Placeholder 5"/>
          <p:cNvSpPr>
            <a:spLocks noGrp="1"/>
          </p:cNvSpPr>
          <p:nvPr>
            <p:ph type="sldNum" sz="quarter" idx="12"/>
          </p:nvPr>
        </p:nvSpPr>
        <p:spPr/>
        <p:txBody>
          <a:bodyPr/>
          <a:lstStyle/>
          <a:p>
            <a:fld id="{3F0F0C72-E115-43EF-8ED3-8A8F1062AFB0}" type="slidenum">
              <a:rPr lang="en-US" smtClean="0"/>
              <a:t>‹#›</a:t>
            </a:fld>
            <a:endParaRPr lang="en-US"/>
          </a:p>
        </p:txBody>
      </p:sp>
    </p:spTree>
    <p:extLst>
      <p:ext uri="{BB962C8B-B14F-4D97-AF65-F5344CB8AC3E}">
        <p14:creationId xmlns:p14="http://schemas.microsoft.com/office/powerpoint/2010/main" val="1846178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E36649-F6EA-6745-ADD3-F046AF17DF14}" type="datetime1">
              <a:rPr lang="en-IN" smtClean="0"/>
              <a:t>16-06-2021</a:t>
            </a:fld>
            <a:endParaRPr lang="en-US"/>
          </a:p>
        </p:txBody>
      </p:sp>
      <p:sp>
        <p:nvSpPr>
          <p:cNvPr id="5" name="Footer Placeholder 4"/>
          <p:cNvSpPr>
            <a:spLocks noGrp="1"/>
          </p:cNvSpPr>
          <p:nvPr>
            <p:ph type="ftr" sz="quarter" idx="11"/>
          </p:nvPr>
        </p:nvSpPr>
        <p:spPr/>
        <p:txBody>
          <a:bodyPr/>
          <a:lstStyle/>
          <a:p>
            <a:r>
              <a:rPr lang="en-US"/>
              <a:t>Methodist college of engineering and technology, Department CSE </a:t>
            </a:r>
          </a:p>
        </p:txBody>
      </p:sp>
      <p:sp>
        <p:nvSpPr>
          <p:cNvPr id="6" name="Slide Number Placeholder 5"/>
          <p:cNvSpPr>
            <a:spLocks noGrp="1"/>
          </p:cNvSpPr>
          <p:nvPr>
            <p:ph type="sldNum" sz="quarter" idx="12"/>
          </p:nvPr>
        </p:nvSpPr>
        <p:spPr/>
        <p:txBody>
          <a:bodyPr/>
          <a:lstStyle/>
          <a:p>
            <a:fld id="{3F0F0C72-E115-43EF-8ED3-8A8F1062AFB0}" type="slidenum">
              <a:rPr lang="en-US" smtClean="0"/>
              <a:t>‹#›</a:t>
            </a:fld>
            <a:endParaRPr lang="en-US"/>
          </a:p>
        </p:txBody>
      </p:sp>
    </p:spTree>
    <p:extLst>
      <p:ext uri="{BB962C8B-B14F-4D97-AF65-F5344CB8AC3E}">
        <p14:creationId xmlns:p14="http://schemas.microsoft.com/office/powerpoint/2010/main" val="3152761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A5B18E-1A81-3944-A4D4-AF09399D53C2}" type="datetime1">
              <a:rPr lang="en-IN" smtClean="0"/>
              <a:t>16-06-2021</a:t>
            </a:fld>
            <a:endParaRPr lang="en-US"/>
          </a:p>
        </p:txBody>
      </p:sp>
      <p:sp>
        <p:nvSpPr>
          <p:cNvPr id="6" name="Footer Placeholder 5"/>
          <p:cNvSpPr>
            <a:spLocks noGrp="1"/>
          </p:cNvSpPr>
          <p:nvPr>
            <p:ph type="ftr" sz="quarter" idx="11"/>
          </p:nvPr>
        </p:nvSpPr>
        <p:spPr/>
        <p:txBody>
          <a:bodyPr/>
          <a:lstStyle/>
          <a:p>
            <a:r>
              <a:rPr lang="en-US"/>
              <a:t>Methodist college of engineering and technology, Department CSE </a:t>
            </a:r>
          </a:p>
        </p:txBody>
      </p:sp>
      <p:sp>
        <p:nvSpPr>
          <p:cNvPr id="7" name="Slide Number Placeholder 6"/>
          <p:cNvSpPr>
            <a:spLocks noGrp="1"/>
          </p:cNvSpPr>
          <p:nvPr>
            <p:ph type="sldNum" sz="quarter" idx="12"/>
          </p:nvPr>
        </p:nvSpPr>
        <p:spPr/>
        <p:txBody>
          <a:bodyPr/>
          <a:lstStyle/>
          <a:p>
            <a:fld id="{3F0F0C72-E115-43EF-8ED3-8A8F1062AFB0}" type="slidenum">
              <a:rPr lang="en-US" smtClean="0"/>
              <a:t>‹#›</a:t>
            </a:fld>
            <a:endParaRPr lang="en-US"/>
          </a:p>
        </p:txBody>
      </p:sp>
    </p:spTree>
    <p:extLst>
      <p:ext uri="{BB962C8B-B14F-4D97-AF65-F5344CB8AC3E}">
        <p14:creationId xmlns:p14="http://schemas.microsoft.com/office/powerpoint/2010/main" val="2818494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2396AAA-6851-194D-89F1-344EF775D9D2}" type="datetime1">
              <a:rPr lang="en-IN" smtClean="0"/>
              <a:t>16-06-2021</a:t>
            </a:fld>
            <a:endParaRPr lang="en-US"/>
          </a:p>
        </p:txBody>
      </p:sp>
      <p:sp>
        <p:nvSpPr>
          <p:cNvPr id="8" name="Footer Placeholder 7"/>
          <p:cNvSpPr>
            <a:spLocks noGrp="1"/>
          </p:cNvSpPr>
          <p:nvPr>
            <p:ph type="ftr" sz="quarter" idx="11"/>
          </p:nvPr>
        </p:nvSpPr>
        <p:spPr/>
        <p:txBody>
          <a:bodyPr/>
          <a:lstStyle/>
          <a:p>
            <a:r>
              <a:rPr lang="en-US"/>
              <a:t>Methodist college of engineering and technology, Department CSE </a:t>
            </a:r>
          </a:p>
        </p:txBody>
      </p:sp>
      <p:sp>
        <p:nvSpPr>
          <p:cNvPr id="9" name="Slide Number Placeholder 8"/>
          <p:cNvSpPr>
            <a:spLocks noGrp="1"/>
          </p:cNvSpPr>
          <p:nvPr>
            <p:ph type="sldNum" sz="quarter" idx="12"/>
          </p:nvPr>
        </p:nvSpPr>
        <p:spPr/>
        <p:txBody>
          <a:bodyPr/>
          <a:lstStyle/>
          <a:p>
            <a:fld id="{3F0F0C72-E115-43EF-8ED3-8A8F1062AFB0}" type="slidenum">
              <a:rPr lang="en-US" smtClean="0"/>
              <a:t>‹#›</a:t>
            </a:fld>
            <a:endParaRPr lang="en-US"/>
          </a:p>
        </p:txBody>
      </p:sp>
    </p:spTree>
    <p:extLst>
      <p:ext uri="{BB962C8B-B14F-4D97-AF65-F5344CB8AC3E}">
        <p14:creationId xmlns:p14="http://schemas.microsoft.com/office/powerpoint/2010/main" val="1208718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5B326AA-281C-E545-A871-4F160024A65C}" type="datetime1">
              <a:rPr lang="en-IN" smtClean="0"/>
              <a:t>16-06-2021</a:t>
            </a:fld>
            <a:endParaRPr lang="en-US"/>
          </a:p>
        </p:txBody>
      </p:sp>
      <p:sp>
        <p:nvSpPr>
          <p:cNvPr id="4" name="Footer Placeholder 3"/>
          <p:cNvSpPr>
            <a:spLocks noGrp="1"/>
          </p:cNvSpPr>
          <p:nvPr>
            <p:ph type="ftr" sz="quarter" idx="11"/>
          </p:nvPr>
        </p:nvSpPr>
        <p:spPr/>
        <p:txBody>
          <a:bodyPr/>
          <a:lstStyle/>
          <a:p>
            <a:r>
              <a:rPr lang="en-US"/>
              <a:t>Methodist college of engineering and technology, Department CSE </a:t>
            </a:r>
          </a:p>
        </p:txBody>
      </p:sp>
      <p:sp>
        <p:nvSpPr>
          <p:cNvPr id="5" name="Slide Number Placeholder 4"/>
          <p:cNvSpPr>
            <a:spLocks noGrp="1"/>
          </p:cNvSpPr>
          <p:nvPr>
            <p:ph type="sldNum" sz="quarter" idx="12"/>
          </p:nvPr>
        </p:nvSpPr>
        <p:spPr/>
        <p:txBody>
          <a:bodyPr/>
          <a:lstStyle/>
          <a:p>
            <a:fld id="{3F0F0C72-E115-43EF-8ED3-8A8F1062AFB0}" type="slidenum">
              <a:rPr lang="en-US" smtClean="0"/>
              <a:t>‹#›</a:t>
            </a:fld>
            <a:endParaRPr lang="en-US"/>
          </a:p>
        </p:txBody>
      </p:sp>
    </p:spTree>
    <p:extLst>
      <p:ext uri="{BB962C8B-B14F-4D97-AF65-F5344CB8AC3E}">
        <p14:creationId xmlns:p14="http://schemas.microsoft.com/office/powerpoint/2010/main" val="2433624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A0D91B-B3BB-2249-9427-E75F4259391B}" type="datetime1">
              <a:rPr lang="en-IN" smtClean="0"/>
              <a:t>16-06-2021</a:t>
            </a:fld>
            <a:endParaRPr lang="en-US"/>
          </a:p>
        </p:txBody>
      </p:sp>
      <p:sp>
        <p:nvSpPr>
          <p:cNvPr id="3" name="Footer Placeholder 2"/>
          <p:cNvSpPr>
            <a:spLocks noGrp="1"/>
          </p:cNvSpPr>
          <p:nvPr>
            <p:ph type="ftr" sz="quarter" idx="11"/>
          </p:nvPr>
        </p:nvSpPr>
        <p:spPr/>
        <p:txBody>
          <a:bodyPr/>
          <a:lstStyle/>
          <a:p>
            <a:r>
              <a:rPr lang="en-US"/>
              <a:t>Methodist college of engineering and technology, Department CSE </a:t>
            </a:r>
          </a:p>
        </p:txBody>
      </p:sp>
      <p:sp>
        <p:nvSpPr>
          <p:cNvPr id="4" name="Slide Number Placeholder 3"/>
          <p:cNvSpPr>
            <a:spLocks noGrp="1"/>
          </p:cNvSpPr>
          <p:nvPr>
            <p:ph type="sldNum" sz="quarter" idx="12"/>
          </p:nvPr>
        </p:nvSpPr>
        <p:spPr/>
        <p:txBody>
          <a:bodyPr/>
          <a:lstStyle/>
          <a:p>
            <a:fld id="{3F0F0C72-E115-43EF-8ED3-8A8F1062AFB0}" type="slidenum">
              <a:rPr lang="en-US" smtClean="0"/>
              <a:t>‹#›</a:t>
            </a:fld>
            <a:endParaRPr lang="en-US"/>
          </a:p>
        </p:txBody>
      </p:sp>
    </p:spTree>
    <p:extLst>
      <p:ext uri="{BB962C8B-B14F-4D97-AF65-F5344CB8AC3E}">
        <p14:creationId xmlns:p14="http://schemas.microsoft.com/office/powerpoint/2010/main" val="2318789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5EDB18-261E-0341-B342-2AE7B3C44C1C}" type="datetime1">
              <a:rPr lang="en-IN" smtClean="0"/>
              <a:t>16-06-2021</a:t>
            </a:fld>
            <a:endParaRPr lang="en-US"/>
          </a:p>
        </p:txBody>
      </p:sp>
      <p:sp>
        <p:nvSpPr>
          <p:cNvPr id="6" name="Footer Placeholder 5"/>
          <p:cNvSpPr>
            <a:spLocks noGrp="1"/>
          </p:cNvSpPr>
          <p:nvPr>
            <p:ph type="ftr" sz="quarter" idx="11"/>
          </p:nvPr>
        </p:nvSpPr>
        <p:spPr/>
        <p:txBody>
          <a:bodyPr/>
          <a:lstStyle/>
          <a:p>
            <a:r>
              <a:rPr lang="en-US"/>
              <a:t>Methodist college of engineering and technology, Department CSE </a:t>
            </a:r>
          </a:p>
        </p:txBody>
      </p:sp>
      <p:sp>
        <p:nvSpPr>
          <p:cNvPr id="7" name="Slide Number Placeholder 6"/>
          <p:cNvSpPr>
            <a:spLocks noGrp="1"/>
          </p:cNvSpPr>
          <p:nvPr>
            <p:ph type="sldNum" sz="quarter" idx="12"/>
          </p:nvPr>
        </p:nvSpPr>
        <p:spPr/>
        <p:txBody>
          <a:bodyPr/>
          <a:lstStyle/>
          <a:p>
            <a:fld id="{3F0F0C72-E115-43EF-8ED3-8A8F1062AFB0}" type="slidenum">
              <a:rPr lang="en-US" smtClean="0"/>
              <a:t>‹#›</a:t>
            </a:fld>
            <a:endParaRPr lang="en-US"/>
          </a:p>
        </p:txBody>
      </p:sp>
    </p:spTree>
    <p:extLst>
      <p:ext uri="{BB962C8B-B14F-4D97-AF65-F5344CB8AC3E}">
        <p14:creationId xmlns:p14="http://schemas.microsoft.com/office/powerpoint/2010/main" val="361063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F26AAF2-935B-CA4E-9B4A-CEE3FCC6AE57}" type="datetime1">
              <a:rPr lang="en-IN" smtClean="0"/>
              <a:t>16-06-2021</a:t>
            </a:fld>
            <a:endParaRPr lang="en-US"/>
          </a:p>
        </p:txBody>
      </p:sp>
      <p:sp>
        <p:nvSpPr>
          <p:cNvPr id="6" name="Footer Placeholder 5"/>
          <p:cNvSpPr>
            <a:spLocks noGrp="1"/>
          </p:cNvSpPr>
          <p:nvPr>
            <p:ph type="ftr" sz="quarter" idx="11"/>
          </p:nvPr>
        </p:nvSpPr>
        <p:spPr/>
        <p:txBody>
          <a:bodyPr/>
          <a:lstStyle/>
          <a:p>
            <a:r>
              <a:rPr lang="en-US"/>
              <a:t>Methodist college of engineering and technology, Department CSE </a:t>
            </a:r>
          </a:p>
        </p:txBody>
      </p:sp>
      <p:sp>
        <p:nvSpPr>
          <p:cNvPr id="7" name="Slide Number Placeholder 6"/>
          <p:cNvSpPr>
            <a:spLocks noGrp="1"/>
          </p:cNvSpPr>
          <p:nvPr>
            <p:ph type="sldNum" sz="quarter" idx="12"/>
          </p:nvPr>
        </p:nvSpPr>
        <p:spPr/>
        <p:txBody>
          <a:bodyPr/>
          <a:lstStyle/>
          <a:p>
            <a:fld id="{3F0F0C72-E115-43EF-8ED3-8A8F1062AFB0}" type="slidenum">
              <a:rPr lang="en-US" smtClean="0"/>
              <a:t>‹#›</a:t>
            </a:fld>
            <a:endParaRPr lang="en-US"/>
          </a:p>
        </p:txBody>
      </p:sp>
    </p:spTree>
    <p:extLst>
      <p:ext uri="{BB962C8B-B14F-4D97-AF65-F5344CB8AC3E}">
        <p14:creationId xmlns:p14="http://schemas.microsoft.com/office/powerpoint/2010/main" val="2920460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E0831C-28C9-2348-9D9E-56AC79DC8773}" type="datetime1">
              <a:rPr lang="en-IN" smtClean="0"/>
              <a:t>16-06-2021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Methodist college of engineering and technology, Department CSE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0F0C72-E115-43EF-8ED3-8A8F1062AFB0}" type="slidenum">
              <a:rPr lang="en-US" smtClean="0"/>
              <a:t>‹#›</a:t>
            </a:fld>
            <a:endParaRPr lang="en-US"/>
          </a:p>
        </p:txBody>
      </p:sp>
    </p:spTree>
    <p:extLst>
      <p:ext uri="{BB962C8B-B14F-4D97-AF65-F5344CB8AC3E}">
        <p14:creationId xmlns:p14="http://schemas.microsoft.com/office/powerpoint/2010/main" val="3537060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6855" y="0"/>
            <a:ext cx="9291145" cy="796908"/>
          </a:xfrm>
        </p:spPr>
        <p:txBody>
          <a:bodyPr>
            <a:normAutofit fontScale="90000"/>
          </a:bodyPr>
          <a:lstStyle/>
          <a:p>
            <a:pPr algn="ctr"/>
            <a:r>
              <a:rPr lang="en-IN" dirty="0"/>
              <a:t>              </a:t>
            </a:r>
            <a:r>
              <a:rPr lang="en-IN" sz="3100" b="1" dirty="0"/>
              <a:t>Methodist College of Engineering &amp; Technology</a:t>
            </a:r>
            <a:endParaRPr lang="en-US" b="1" dirty="0"/>
          </a:p>
        </p:txBody>
      </p:sp>
      <p:pic>
        <p:nvPicPr>
          <p:cNvPr id="4" name="image2.png"/>
          <p:cNvPicPr preferRelativeResize="0"/>
          <p:nvPr/>
        </p:nvPicPr>
        <p:blipFill>
          <a:blip r:embed="rId3" cstate="print"/>
          <a:stretch>
            <a:fillRect/>
          </a:stretch>
        </p:blipFill>
        <p:spPr>
          <a:xfrm>
            <a:off x="1884766" y="0"/>
            <a:ext cx="1214446" cy="928694"/>
          </a:xfrm>
          <a:prstGeom prst="rect">
            <a:avLst/>
          </a:prstGeom>
          <a:noFill/>
        </p:spPr>
      </p:pic>
      <p:sp>
        <p:nvSpPr>
          <p:cNvPr id="5" name="TextBox 4"/>
          <p:cNvSpPr txBox="1"/>
          <p:nvPr/>
        </p:nvSpPr>
        <p:spPr>
          <a:xfrm>
            <a:off x="462455" y="928694"/>
            <a:ext cx="10972800" cy="2308324"/>
          </a:xfrm>
          <a:prstGeom prst="rect">
            <a:avLst/>
          </a:prstGeom>
          <a:noFill/>
        </p:spPr>
        <p:txBody>
          <a:bodyPr wrap="square" rtlCol="0">
            <a:spAutoFit/>
          </a:bodyPr>
          <a:lstStyle/>
          <a:p>
            <a:pPr>
              <a:lnSpc>
                <a:spcPct val="150000"/>
              </a:lnSpc>
            </a:pPr>
            <a:r>
              <a:rPr lang="en-US" sz="2400" b="1" dirty="0"/>
              <a:t>Project Team: </a:t>
            </a:r>
            <a:r>
              <a:rPr lang="en-US" sz="2400" dirty="0"/>
              <a:t>961CS-A05</a:t>
            </a:r>
            <a:r>
              <a:rPr lang="en-US" sz="2400" b="1" dirty="0"/>
              <a:t> </a:t>
            </a:r>
          </a:p>
          <a:p>
            <a:pPr>
              <a:lnSpc>
                <a:spcPct val="150000"/>
              </a:lnSpc>
            </a:pPr>
            <a:r>
              <a:rPr lang="en-US" sz="2400" b="1" dirty="0"/>
              <a:t>Domain:</a:t>
            </a:r>
            <a:r>
              <a:rPr lang="en-US" sz="2400" dirty="0"/>
              <a:t> Machine Learning</a:t>
            </a:r>
          </a:p>
          <a:p>
            <a:pPr>
              <a:lnSpc>
                <a:spcPct val="150000"/>
              </a:lnSpc>
            </a:pPr>
            <a:r>
              <a:rPr lang="en-US" sz="2400" b="1" dirty="0"/>
              <a:t>Project  Title: </a:t>
            </a:r>
            <a:r>
              <a:rPr lang="en-US" sz="2400" dirty="0"/>
              <a:t>Voice Based Email System</a:t>
            </a:r>
          </a:p>
          <a:p>
            <a:pPr>
              <a:lnSpc>
                <a:spcPct val="150000"/>
              </a:lnSpc>
            </a:pPr>
            <a:r>
              <a:rPr lang="en-US" sz="2400" b="1" dirty="0"/>
              <a:t>Guide Name: </a:t>
            </a:r>
            <a:r>
              <a:rPr lang="en-US" sz="2400" dirty="0"/>
              <a:t>Ms. Unnati K</a:t>
            </a:r>
          </a:p>
        </p:txBody>
      </p:sp>
      <p:sp>
        <p:nvSpPr>
          <p:cNvPr id="7" name="Subtitle 2"/>
          <p:cNvSpPr txBox="1">
            <a:spLocks/>
          </p:cNvSpPr>
          <p:nvPr/>
        </p:nvSpPr>
        <p:spPr>
          <a:xfrm>
            <a:off x="462455" y="5143513"/>
            <a:ext cx="11267090" cy="1536709"/>
          </a:xfrm>
          <a:prstGeom prst="rect">
            <a:avLst/>
          </a:prstGeom>
        </p:spPr>
        <p:txBody>
          <a:bodyPr vert="horz" lIns="91440" tIns="45720" rIns="91440" bIns="45720" rtlCol="0">
            <a:noAutofit/>
          </a:bodyPr>
          <a:lstStyle/>
          <a:p>
            <a:pPr marL="342900" indent="-342900" algn="just">
              <a:spcBef>
                <a:spcPct val="20000"/>
              </a:spcBef>
              <a:defRPr/>
            </a:pPr>
            <a:r>
              <a:rPr lang="en-US" sz="2000" b="1" dirty="0">
                <a:latin typeface="Times New Roman" panose="02020603050405020304" pitchFamily="18" charset="0"/>
                <a:cs typeface="Times New Roman" panose="02020603050405020304" pitchFamily="18" charset="0"/>
              </a:rPr>
              <a:t> Under  the guidance of</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Project Coordinator</a:t>
            </a:r>
          </a:p>
          <a:p>
            <a:pPr marL="342900" indent="-342900" algn="just">
              <a:spcBef>
                <a:spcPct val="20000"/>
              </a:spcBef>
              <a:defRPr/>
            </a:pPr>
            <a:r>
              <a:rPr lang="en-US" sz="2000" dirty="0">
                <a:latin typeface="Times New Roman" panose="02020603050405020304" pitchFamily="18" charset="0"/>
                <a:cs typeface="Times New Roman" panose="02020603050405020304" pitchFamily="18" charset="0"/>
              </a:rPr>
              <a:t> Ms. Unnati K                                                                     		           Mr. M. Krishnamurthy</a:t>
            </a:r>
          </a:p>
          <a:p>
            <a:pPr marL="342900" indent="-342900" algn="just"/>
            <a:r>
              <a:rPr lang="en-US" sz="2000" dirty="0">
                <a:latin typeface="Times New Roman" panose="02020603050405020304" pitchFamily="18" charset="0"/>
                <a:cs typeface="Times New Roman" panose="02020603050405020304" pitchFamily="18" charset="0"/>
              </a:rPr>
              <a:t> Assistant Professor	                                                    		           Assistant Professor</a:t>
            </a:r>
            <a:r>
              <a:rPr lang="en-US" sz="2000" b="1" dirty="0">
                <a:latin typeface="Times New Roman" panose="02020603050405020304" pitchFamily="18" charset="0"/>
                <a:cs typeface="Times New Roman" panose="02020603050405020304" pitchFamily="18" charset="0"/>
              </a:rPr>
              <a:t> 	    </a:t>
            </a:r>
          </a:p>
          <a:p>
            <a:pPr marL="342900" indent="-342900" algn="just"/>
            <a:r>
              <a:rPr lang="en-US" sz="2000" dirty="0">
                <a:latin typeface="Times New Roman" panose="02020603050405020304" pitchFamily="18" charset="0"/>
                <a:cs typeface="Times New Roman" panose="02020603050405020304" pitchFamily="18" charset="0"/>
              </a:rPr>
              <a:t> Department of CSE 		                                      		           Department of CSE</a:t>
            </a:r>
          </a:p>
          <a:p>
            <a:pPr marL="342900" indent="-342900" algn="just">
              <a:defRPr/>
            </a:pPr>
            <a:r>
              <a:rPr lang="en-US" sz="2000" dirty="0">
                <a:latin typeface="Times New Roman" panose="02020603050405020304" pitchFamily="18" charset="0"/>
                <a:cs typeface="Times New Roman" panose="02020603050405020304" pitchFamily="18" charset="0"/>
              </a:rPr>
              <a:t>	</a:t>
            </a:r>
          </a:p>
        </p:txBody>
      </p:sp>
      <p:graphicFrame>
        <p:nvGraphicFramePr>
          <p:cNvPr id="8" name="Table 7"/>
          <p:cNvGraphicFramePr>
            <a:graphicFrameLocks noGrp="1"/>
          </p:cNvGraphicFramePr>
          <p:nvPr>
            <p:extLst>
              <p:ext uri="{D42A27DB-BD31-4B8C-83A1-F6EECF244321}">
                <p14:modId xmlns:p14="http://schemas.microsoft.com/office/powerpoint/2010/main" val="4033667798"/>
              </p:ext>
            </p:extLst>
          </p:nvPr>
        </p:nvGraphicFramePr>
        <p:xfrm>
          <a:off x="462455" y="3176328"/>
          <a:ext cx="10891345" cy="1885299"/>
        </p:xfrm>
        <a:graphic>
          <a:graphicData uri="http://schemas.openxmlformats.org/drawingml/2006/table">
            <a:tbl>
              <a:tblPr/>
              <a:tblGrid>
                <a:gridCol w="1196878">
                  <a:extLst>
                    <a:ext uri="{9D8B030D-6E8A-4147-A177-3AD203B41FA5}">
                      <a16:colId xmlns:a16="http://schemas.microsoft.com/office/drawing/2014/main" val="20000"/>
                    </a:ext>
                  </a:extLst>
                </a:gridCol>
                <a:gridCol w="2872674">
                  <a:extLst>
                    <a:ext uri="{9D8B030D-6E8A-4147-A177-3AD203B41FA5}">
                      <a16:colId xmlns:a16="http://schemas.microsoft.com/office/drawing/2014/main" val="20001"/>
                    </a:ext>
                  </a:extLst>
                </a:gridCol>
                <a:gridCol w="4174530">
                  <a:extLst>
                    <a:ext uri="{9D8B030D-6E8A-4147-A177-3AD203B41FA5}">
                      <a16:colId xmlns:a16="http://schemas.microsoft.com/office/drawing/2014/main" val="20002"/>
                    </a:ext>
                  </a:extLst>
                </a:gridCol>
                <a:gridCol w="2647263">
                  <a:extLst>
                    <a:ext uri="{9D8B030D-6E8A-4147-A177-3AD203B41FA5}">
                      <a16:colId xmlns:a16="http://schemas.microsoft.com/office/drawing/2014/main" val="20003"/>
                    </a:ext>
                  </a:extLst>
                </a:gridCol>
              </a:tblGrid>
              <a:tr h="389710">
                <a:tc>
                  <a:txBody>
                    <a:bodyPr/>
                    <a:lstStyle/>
                    <a:p>
                      <a:pPr marL="67945" algn="ctr">
                        <a:lnSpc>
                          <a:spcPts val="1050"/>
                        </a:lnSpc>
                        <a:spcAft>
                          <a:spcPts val="0"/>
                        </a:spcAft>
                      </a:pPr>
                      <a:r>
                        <a:rPr lang="en-US" sz="2000" b="1" dirty="0">
                          <a:latin typeface="Times New Roman" panose="02020603050405020304" pitchFamily="18" charset="0"/>
                          <a:ea typeface="Times New Roman"/>
                          <a:cs typeface="Times New Roman" panose="02020603050405020304" pitchFamily="18" charset="0"/>
                        </a:rPr>
                        <a:t>S. No.</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050"/>
                        </a:lnSpc>
                        <a:spcAft>
                          <a:spcPts val="0"/>
                        </a:spcAft>
                      </a:pPr>
                      <a:r>
                        <a:rPr lang="en-US" sz="2000" b="1" dirty="0">
                          <a:latin typeface="Times New Roman" panose="02020603050405020304" pitchFamily="18" charset="0"/>
                          <a:ea typeface="Times New Roman"/>
                          <a:cs typeface="Times New Roman" panose="02020603050405020304" pitchFamily="18" charset="0"/>
                        </a:rPr>
                        <a:t> Roll no.</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050"/>
                        </a:lnSpc>
                        <a:spcAft>
                          <a:spcPts val="0"/>
                        </a:spcAft>
                      </a:pPr>
                      <a:r>
                        <a:rPr lang="en-US" sz="2000" b="1" dirty="0">
                          <a:latin typeface="Times New Roman" panose="02020603050405020304" pitchFamily="18" charset="0"/>
                          <a:ea typeface="Times New Roman"/>
                          <a:cs typeface="Times New Roman" panose="02020603050405020304" pitchFamily="18" charset="0"/>
                        </a:rPr>
                        <a:t>Student Name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050"/>
                        </a:lnSpc>
                        <a:spcAft>
                          <a:spcPts val="0"/>
                        </a:spcAft>
                      </a:pPr>
                      <a:r>
                        <a:rPr lang="en-US" sz="2000" b="1" dirty="0">
                          <a:latin typeface="Times New Roman" panose="02020603050405020304" pitchFamily="18" charset="0"/>
                          <a:ea typeface="Times New Roman"/>
                          <a:cs typeface="Times New Roman" panose="02020603050405020304" pitchFamily="18" charset="0"/>
                        </a:rPr>
                        <a:t>Role in Team</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56754">
                <a:tc>
                  <a:txBody>
                    <a:bodyPr/>
                    <a:lstStyle/>
                    <a:p>
                      <a:pPr algn="ctr">
                        <a:spcAft>
                          <a:spcPts val="0"/>
                        </a:spcAft>
                      </a:pPr>
                      <a:r>
                        <a:rPr lang="en-US" sz="2000" dirty="0">
                          <a:latin typeface="Times New Roman" panose="02020603050405020304" pitchFamily="18" charset="0"/>
                          <a:ea typeface="Times New Roman"/>
                          <a:cs typeface="Times New Roman" panose="02020603050405020304" pitchFamily="18" charset="0"/>
                        </a:rPr>
                        <a:t>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dirty="0">
                          <a:latin typeface="Times New Roman" panose="02020603050405020304" pitchFamily="18" charset="0"/>
                          <a:ea typeface="Times New Roman"/>
                          <a:cs typeface="Times New Roman" panose="02020603050405020304" pitchFamily="18" charset="0"/>
                        </a:rPr>
                        <a:t>160717733008</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000" baseline="0" dirty="0">
                          <a:latin typeface="Times New Roman" panose="02020603050405020304" pitchFamily="18" charset="0"/>
                          <a:ea typeface="Times New Roman"/>
                          <a:cs typeface="Times New Roman" panose="02020603050405020304" pitchFamily="18" charset="0"/>
                        </a:rPr>
                        <a:t>   </a:t>
                      </a:r>
                      <a:r>
                        <a:rPr lang="en-US" sz="2000" dirty="0">
                          <a:latin typeface="Times New Roman" panose="02020603050405020304" pitchFamily="18" charset="0"/>
                          <a:ea typeface="Times New Roman"/>
                          <a:cs typeface="Times New Roman" panose="02020603050405020304" pitchFamily="18" charset="0"/>
                        </a:rPr>
                        <a:t>T SAI CHARAN REDDY</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dirty="0">
                          <a:latin typeface="Times New Roman" panose="02020603050405020304" pitchFamily="18" charset="0"/>
                          <a:ea typeface="Times New Roman"/>
                          <a:cs typeface="Times New Roman" panose="02020603050405020304" pitchFamily="18" charset="0"/>
                        </a:rPr>
                        <a:t> Team Leader</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29235">
                <a:tc>
                  <a:txBody>
                    <a:bodyPr/>
                    <a:lstStyle/>
                    <a:p>
                      <a:pPr algn="ctr">
                        <a:spcAft>
                          <a:spcPts val="0"/>
                        </a:spcAft>
                      </a:pPr>
                      <a:r>
                        <a:rPr lang="en-US" sz="2000" dirty="0">
                          <a:latin typeface="Times New Roman" panose="02020603050405020304" pitchFamily="18" charset="0"/>
                          <a:ea typeface="Times New Roman"/>
                          <a:cs typeface="Times New Roman" panose="02020603050405020304" pitchFamily="18" charset="0"/>
                        </a:rPr>
                        <a:t>2</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dirty="0">
                          <a:latin typeface="Times New Roman" panose="02020603050405020304" pitchFamily="18" charset="0"/>
                          <a:ea typeface="Times New Roman"/>
                          <a:cs typeface="Times New Roman" panose="02020603050405020304" pitchFamily="18" charset="0"/>
                        </a:rPr>
                        <a:t>160717733004</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000" dirty="0">
                          <a:latin typeface="Times New Roman" panose="02020603050405020304" pitchFamily="18" charset="0"/>
                          <a:ea typeface="Times New Roman"/>
                          <a:cs typeface="Times New Roman" panose="02020603050405020304" pitchFamily="18" charset="0"/>
                        </a:rPr>
                        <a:t>   N GAGAN KUMAR</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dirty="0">
                          <a:latin typeface="Times New Roman" panose="02020603050405020304" pitchFamily="18" charset="0"/>
                          <a:ea typeface="Times New Roman"/>
                          <a:cs typeface="Times New Roman" panose="02020603050405020304" pitchFamily="18" charset="0"/>
                        </a:rPr>
                        <a:t>    Team Member</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59700">
                <a:tc>
                  <a:txBody>
                    <a:bodyPr/>
                    <a:lstStyle/>
                    <a:p>
                      <a:pPr algn="ctr">
                        <a:spcAft>
                          <a:spcPts val="0"/>
                        </a:spcAft>
                      </a:pPr>
                      <a:r>
                        <a:rPr lang="en-US" sz="2000" dirty="0">
                          <a:latin typeface="Times New Roman" panose="02020603050405020304" pitchFamily="18" charset="0"/>
                          <a:ea typeface="Times New Roman"/>
                          <a:cs typeface="Times New Roman" panose="02020603050405020304" pitchFamily="18" charset="0"/>
                        </a:rPr>
                        <a:t>3</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dirty="0">
                          <a:latin typeface="Times New Roman" panose="02020603050405020304" pitchFamily="18" charset="0"/>
                          <a:ea typeface="Times New Roman"/>
                          <a:cs typeface="Times New Roman" panose="02020603050405020304" pitchFamily="18" charset="0"/>
                        </a:rPr>
                        <a:t>160717733032</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000" dirty="0">
                          <a:latin typeface="Times New Roman" panose="02020603050405020304" pitchFamily="18" charset="0"/>
                          <a:ea typeface="Times New Roman"/>
                          <a:cs typeface="Times New Roman" panose="02020603050405020304" pitchFamily="18" charset="0"/>
                        </a:rPr>
                        <a:t>   A SREEKAR</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ea typeface="Times New Roman"/>
                          <a:cs typeface="Times New Roman" panose="02020603050405020304" pitchFamily="18" charset="0"/>
                        </a:rPr>
                        <a:t>    Team Member</a:t>
                      </a:r>
                    </a:p>
                    <a:p>
                      <a:pPr algn="ctr">
                        <a:spcAft>
                          <a:spcPts val="0"/>
                        </a:spcAft>
                      </a:pPr>
                      <a:endParaRPr lang="en-US" sz="2000" dirty="0">
                        <a:latin typeface="Times New Roman" panose="02020603050405020304" pitchFamily="18" charset="0"/>
                        <a:ea typeface="Times New Roman"/>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Slide Number Placeholder 2"/>
          <p:cNvSpPr>
            <a:spLocks noGrp="1"/>
          </p:cNvSpPr>
          <p:nvPr>
            <p:ph type="sldNum" sz="quarter" idx="12"/>
          </p:nvPr>
        </p:nvSpPr>
        <p:spPr/>
        <p:txBody>
          <a:bodyPr/>
          <a:lstStyle/>
          <a:p>
            <a:fld id="{E8B313F7-BC2E-477F-AC94-53CCA4750217}" type="slidenum">
              <a:rPr lang="en-US" smtClean="0"/>
              <a:t>1</a:t>
            </a:fld>
            <a:endParaRPr lang="en-US" dirty="0"/>
          </a:p>
        </p:txBody>
      </p:sp>
      <p:sp>
        <p:nvSpPr>
          <p:cNvPr id="9" name="Footer Placeholder 8"/>
          <p:cNvSpPr>
            <a:spLocks noGrp="1"/>
          </p:cNvSpPr>
          <p:nvPr>
            <p:ph type="ftr" sz="quarter" idx="11"/>
          </p:nvPr>
        </p:nvSpPr>
        <p:spPr>
          <a:xfrm>
            <a:off x="4493705" y="6394574"/>
            <a:ext cx="3276600" cy="365125"/>
          </a:xfrm>
        </p:spPr>
        <p:txBody>
          <a:bodyPr/>
          <a:lstStyle/>
          <a:p>
            <a:r>
              <a:rPr lang="en-US" dirty="0"/>
              <a:t>Methodist </a:t>
            </a:r>
            <a:r>
              <a:rPr lang="en-US" dirty="0" smtClean="0"/>
              <a:t>College </a:t>
            </a:r>
            <a:r>
              <a:rPr lang="en-US" dirty="0"/>
              <a:t>of </a:t>
            </a:r>
            <a:r>
              <a:rPr lang="en-US" dirty="0" smtClean="0"/>
              <a:t>Engineering </a:t>
            </a:r>
            <a:r>
              <a:rPr lang="en-US" dirty="0"/>
              <a:t>and </a:t>
            </a:r>
            <a:r>
              <a:rPr lang="en-US" dirty="0" smtClean="0"/>
              <a:t>Technology</a:t>
            </a:r>
            <a:r>
              <a:rPr lang="en-US" dirty="0"/>
              <a:t>, Department CSE </a:t>
            </a:r>
          </a:p>
        </p:txBody>
      </p:sp>
    </p:spTree>
    <p:extLst>
      <p:ext uri="{BB962C8B-B14F-4D97-AF65-F5344CB8AC3E}">
        <p14:creationId xmlns:p14="http://schemas.microsoft.com/office/powerpoint/2010/main" val="2211669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3475" y="404665"/>
            <a:ext cx="11204027" cy="5721499"/>
          </a:xfrm>
        </p:spPr>
        <p:txBody>
          <a:bodyPr>
            <a:normAutofit/>
          </a:bodyPr>
          <a:lstStyle/>
          <a:p>
            <a:pPr marL="0" indent="0" algn="just">
              <a:buNone/>
            </a:pPr>
            <a:r>
              <a:rPr lang="en-US" sz="3000" dirty="0">
                <a:latin typeface="Times New Roman" panose="02020603050405020304" pitchFamily="18" charset="0"/>
                <a:cs typeface="Times New Roman" panose="02020603050405020304" pitchFamily="18" charset="0"/>
              </a:rPr>
              <a:t>2. An Interactive Email for Visually Impaired</a:t>
            </a:r>
          </a:p>
          <a:p>
            <a:pPr marL="0" indent="0" algn="just">
              <a:buNone/>
            </a:pPr>
            <a:r>
              <a:rPr lang="en-US"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a:t>
            </a:r>
            <a:r>
              <a:rPr lang="en-IN" sz="2500" dirty="0">
                <a:latin typeface="Times New Roman" panose="02020603050405020304" pitchFamily="18" charset="0"/>
                <a:cs typeface="Times New Roman" panose="02020603050405020304" pitchFamily="18" charset="0"/>
              </a:rPr>
              <a:t> G. Anusha , V. Jeevitha</a:t>
            </a:r>
            <a:endParaRPr lang="en-US" sz="2500" dirty="0">
              <a:latin typeface="Times New Roman" panose="02020603050405020304" pitchFamily="18" charset="0"/>
              <a:cs typeface="Times New Roman" panose="02020603050405020304" pitchFamily="18" charset="0"/>
            </a:endParaRPr>
          </a:p>
          <a:p>
            <a:pPr algn="just"/>
            <a:r>
              <a:rPr lang="en-IN" sz="2500" dirty="0">
                <a:latin typeface="Times New Roman" panose="02020603050405020304" pitchFamily="18" charset="0"/>
                <a:cs typeface="Times New Roman" panose="02020603050405020304" pitchFamily="18" charset="0"/>
              </a:rPr>
              <a:t>This paper explains the design and implementation of an interactive system for visually challenged people. Web accessibility stands as the inclusive practice of creating web based applications that can be used by people of all kind. </a:t>
            </a:r>
          </a:p>
          <a:p>
            <a:pPr algn="just"/>
            <a:r>
              <a:rPr lang="en-US" sz="2500" dirty="0">
                <a:latin typeface="Times New Roman" panose="02020603050405020304" pitchFamily="18" charset="0"/>
                <a:cs typeface="Times New Roman" panose="02020603050405020304" pitchFamily="18" charset="0"/>
              </a:rPr>
              <a:t>The very basic and important need for using the internet is accessing emails. Micro systematic applied research has been done on how a visually challenged user can have an access to his emails and this paper completely concentrates in filling  few gaps in doing that.</a:t>
            </a:r>
            <a:endParaRPr lang="en-IN" sz="2500" dirty="0">
              <a:latin typeface="Times New Roman" panose="02020603050405020304" pitchFamily="18" charset="0"/>
              <a:cs typeface="Times New Roman" panose="02020603050405020304" pitchFamily="18" charset="0"/>
            </a:endParaRPr>
          </a:p>
          <a:p>
            <a:pPr marL="0" indent="0">
              <a:buNone/>
            </a:pPr>
            <a:r>
              <a:rPr lang="en-US" sz="2500" dirty="0">
                <a:latin typeface="Times New Roman" panose="02020603050405020304" pitchFamily="18" charset="0"/>
                <a:cs typeface="Times New Roman" panose="02020603050405020304" pitchFamily="18" charset="0"/>
              </a:rPr>
              <a:t>            				</a:t>
            </a:r>
          </a:p>
        </p:txBody>
      </p:sp>
      <p:sp>
        <p:nvSpPr>
          <p:cNvPr id="4" name="Footer Placeholder 3"/>
          <p:cNvSpPr>
            <a:spLocks noGrp="1"/>
          </p:cNvSpPr>
          <p:nvPr>
            <p:ph type="ftr" sz="quarter" idx="11"/>
          </p:nvPr>
        </p:nvSpPr>
        <p:spPr/>
        <p:txBody>
          <a:bodyPr/>
          <a:lstStyle/>
          <a:p>
            <a:r>
              <a:rPr lang="en-US" dirty="0"/>
              <a:t>Methodist </a:t>
            </a:r>
            <a:r>
              <a:rPr lang="en-US" dirty="0" smtClean="0"/>
              <a:t>College </a:t>
            </a:r>
            <a:r>
              <a:rPr lang="en-US" dirty="0"/>
              <a:t>of </a:t>
            </a:r>
            <a:r>
              <a:rPr lang="en-US" dirty="0" smtClean="0"/>
              <a:t>Engineering </a:t>
            </a:r>
            <a:r>
              <a:rPr lang="en-US" dirty="0"/>
              <a:t>and </a:t>
            </a:r>
            <a:r>
              <a:rPr lang="en-US" dirty="0" smtClean="0"/>
              <a:t>Technology</a:t>
            </a:r>
            <a:r>
              <a:rPr lang="en-US" dirty="0"/>
              <a:t>,</a:t>
            </a:r>
          </a:p>
          <a:p>
            <a:r>
              <a:rPr lang="en-US" dirty="0"/>
              <a:t> Department CSE </a:t>
            </a:r>
          </a:p>
        </p:txBody>
      </p:sp>
      <p:sp>
        <p:nvSpPr>
          <p:cNvPr id="5" name="Slide Number Placeholder 4">
            <a:extLst>
              <a:ext uri="{FF2B5EF4-FFF2-40B4-BE49-F238E27FC236}">
                <a16:creationId xmlns:a16="http://schemas.microsoft.com/office/drawing/2014/main" id="{470F3827-E9AF-764F-B3FB-4F18A6FB713F}"/>
              </a:ext>
            </a:extLst>
          </p:cNvPr>
          <p:cNvSpPr>
            <a:spLocks noGrp="1"/>
          </p:cNvSpPr>
          <p:nvPr>
            <p:ph type="sldNum" sz="quarter" idx="12"/>
          </p:nvPr>
        </p:nvSpPr>
        <p:spPr/>
        <p:txBody>
          <a:bodyPr/>
          <a:lstStyle/>
          <a:p>
            <a:fld id="{572C329E-87AC-4652-B9F2-EA0A254CE2FF}" type="slidenum">
              <a:rPr lang="en-US" smtClean="0"/>
              <a:t>10</a:t>
            </a:fld>
            <a:endParaRPr lang="en-US" dirty="0"/>
          </a:p>
        </p:txBody>
      </p:sp>
    </p:spTree>
    <p:extLst>
      <p:ext uri="{BB962C8B-B14F-4D97-AF65-F5344CB8AC3E}">
        <p14:creationId xmlns:p14="http://schemas.microsoft.com/office/powerpoint/2010/main" val="2317393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FCFCA2-7AC3-9A4A-85B3-232ABE71028D}"/>
              </a:ext>
            </a:extLst>
          </p:cNvPr>
          <p:cNvSpPr>
            <a:spLocks noGrp="1"/>
          </p:cNvSpPr>
          <p:nvPr>
            <p:ph idx="1"/>
          </p:nvPr>
        </p:nvSpPr>
        <p:spPr>
          <a:xfrm>
            <a:off x="273269" y="260649"/>
            <a:ext cx="11782097" cy="6279489"/>
          </a:xfrm>
        </p:spPr>
        <p:txBody>
          <a:bodyPr>
            <a:normAutofit/>
          </a:bodyPr>
          <a:lstStyle/>
          <a:p>
            <a:pPr marL="0" indent="0" algn="just">
              <a:buNone/>
            </a:pPr>
            <a:r>
              <a:rPr lang="en-IN" sz="3000" dirty="0">
                <a:latin typeface="Times New Roman" panose="02020603050405020304" pitchFamily="18" charset="0"/>
                <a:cs typeface="Times New Roman" panose="02020603050405020304" pitchFamily="18" charset="0"/>
              </a:rPr>
              <a:t>3. Voice Based Search Engine and Web page Reader</a:t>
            </a:r>
          </a:p>
          <a:p>
            <a:pPr marL="0" indent="0" algn="just">
              <a:buNone/>
            </a:pPr>
            <a:r>
              <a:rPr lang="en-IN" sz="2500" dirty="0">
                <a:latin typeface="Times New Roman" panose="02020603050405020304" pitchFamily="18" charset="0"/>
                <a:cs typeface="Times New Roman" panose="02020603050405020304" pitchFamily="18" charset="0"/>
              </a:rPr>
              <a:t>			         				        -Ummuhanysifa U.,Nizar Banu P K</a:t>
            </a:r>
            <a:r>
              <a:rPr lang="en-IN" sz="3000" dirty="0">
                <a:latin typeface="Times New Roman" panose="02020603050405020304" pitchFamily="18" charset="0"/>
                <a:cs typeface="Times New Roman" panose="02020603050405020304" pitchFamily="18" charset="0"/>
              </a:rPr>
              <a:t> </a:t>
            </a:r>
          </a:p>
          <a:p>
            <a:pPr algn="just"/>
            <a:r>
              <a:rPr lang="en-IN" sz="2500" dirty="0">
                <a:latin typeface="Times New Roman" panose="02020603050405020304" pitchFamily="18" charset="0"/>
                <a:cs typeface="Times New Roman" panose="02020603050405020304" pitchFamily="18" charset="0"/>
              </a:rPr>
              <a:t>This paper aims to develop a search engine which supports Man-Machine interaction purely in the form of voice. A novel Voice based Search Engine and Web-page Reader which allows the users to command and control the web browser through their voice, is introduced. The existing Search Engines get request from the user in the form of text and respond by retrieving the relevant documents from the server and displays in the form of text.</a:t>
            </a:r>
          </a:p>
          <a:p>
            <a:pPr marL="0" indent="0" algn="just">
              <a:buNone/>
            </a:pPr>
            <a:r>
              <a:rPr lang="en-IN" sz="2500" dirty="0">
                <a:latin typeface="Times New Roman" panose="02020603050405020304" pitchFamily="18" charset="0"/>
                <a:cs typeface="Times New Roman" panose="02020603050405020304" pitchFamily="18" charset="0"/>
              </a:rPr>
              <a:t>			</a:t>
            </a:r>
          </a:p>
          <a:p>
            <a:endParaRPr lang="en-US" dirty="0"/>
          </a:p>
        </p:txBody>
      </p:sp>
      <p:sp>
        <p:nvSpPr>
          <p:cNvPr id="4" name="Footer Placeholder 3">
            <a:extLst>
              <a:ext uri="{FF2B5EF4-FFF2-40B4-BE49-F238E27FC236}">
                <a16:creationId xmlns:a16="http://schemas.microsoft.com/office/drawing/2014/main" id="{A0109091-6AE1-F645-9246-BE9C5C213A95}"/>
              </a:ext>
            </a:extLst>
          </p:cNvPr>
          <p:cNvSpPr>
            <a:spLocks noGrp="1"/>
          </p:cNvSpPr>
          <p:nvPr>
            <p:ph type="ftr" sz="quarter" idx="11"/>
          </p:nvPr>
        </p:nvSpPr>
        <p:spPr/>
        <p:txBody>
          <a:bodyPr/>
          <a:lstStyle/>
          <a:p>
            <a:r>
              <a:rPr lang="en-US" dirty="0"/>
              <a:t>Methodist </a:t>
            </a:r>
            <a:r>
              <a:rPr lang="en-US" dirty="0" smtClean="0"/>
              <a:t>College </a:t>
            </a:r>
            <a:r>
              <a:rPr lang="en-US" dirty="0"/>
              <a:t>of </a:t>
            </a:r>
            <a:r>
              <a:rPr lang="en-US" dirty="0" smtClean="0"/>
              <a:t>Engineering </a:t>
            </a:r>
            <a:r>
              <a:rPr lang="en-US" dirty="0"/>
              <a:t>and </a:t>
            </a:r>
            <a:r>
              <a:rPr lang="en-US" dirty="0" smtClean="0"/>
              <a:t>Technology</a:t>
            </a:r>
            <a:r>
              <a:rPr lang="en-US" dirty="0"/>
              <a:t>, </a:t>
            </a:r>
          </a:p>
          <a:p>
            <a:r>
              <a:rPr lang="en-US" dirty="0"/>
              <a:t>Department CSE </a:t>
            </a:r>
          </a:p>
        </p:txBody>
      </p:sp>
      <p:sp>
        <p:nvSpPr>
          <p:cNvPr id="5" name="Slide Number Placeholder 4">
            <a:extLst>
              <a:ext uri="{FF2B5EF4-FFF2-40B4-BE49-F238E27FC236}">
                <a16:creationId xmlns:a16="http://schemas.microsoft.com/office/drawing/2014/main" id="{F29A1E07-D2E8-6D4E-9D4C-3C895AA09579}"/>
              </a:ext>
            </a:extLst>
          </p:cNvPr>
          <p:cNvSpPr>
            <a:spLocks noGrp="1"/>
          </p:cNvSpPr>
          <p:nvPr>
            <p:ph type="sldNum" sz="quarter" idx="12"/>
          </p:nvPr>
        </p:nvSpPr>
        <p:spPr/>
        <p:txBody>
          <a:bodyPr/>
          <a:lstStyle/>
          <a:p>
            <a:fld id="{572C329E-87AC-4652-B9F2-EA0A254CE2FF}" type="slidenum">
              <a:rPr lang="en-US" smtClean="0"/>
              <a:t>11</a:t>
            </a:fld>
            <a:endParaRPr lang="en-US" dirty="0"/>
          </a:p>
        </p:txBody>
      </p:sp>
    </p:spTree>
    <p:extLst>
      <p:ext uri="{BB962C8B-B14F-4D97-AF65-F5344CB8AC3E}">
        <p14:creationId xmlns:p14="http://schemas.microsoft.com/office/powerpoint/2010/main" val="2482987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8229600" cy="1143000"/>
          </a:xfrm>
        </p:spPr>
        <p:txBody>
          <a:bodyPr/>
          <a:lstStyle/>
          <a:p>
            <a:pPr algn="ctr"/>
            <a:r>
              <a:rPr lang="en-US" b="1" dirty="0">
                <a:latin typeface="Times New Roman" panose="02020603050405020304" pitchFamily="18" charset="0"/>
                <a:cs typeface="Times New Roman" panose="02020603050405020304" pitchFamily="18" charset="0"/>
              </a:rPr>
              <a:t>EXISTING SYSTEM </a:t>
            </a:r>
          </a:p>
        </p:txBody>
      </p:sp>
      <p:sp>
        <p:nvSpPr>
          <p:cNvPr id="3" name="Content Placeholder 2"/>
          <p:cNvSpPr>
            <a:spLocks noGrp="1"/>
          </p:cNvSpPr>
          <p:nvPr>
            <p:ph idx="1"/>
          </p:nvPr>
        </p:nvSpPr>
        <p:spPr>
          <a:xfrm>
            <a:off x="441434" y="1259633"/>
            <a:ext cx="11151476" cy="4866531"/>
          </a:xfrm>
        </p:spPr>
        <p:txBody>
          <a:bodyPr>
            <a:normAutofit/>
          </a:bodyPr>
          <a:lstStyle/>
          <a:p>
            <a:pPr algn="just"/>
            <a:r>
              <a:rPr lang="en-US" sz="2500" dirty="0">
                <a:latin typeface="Times New Roman" panose="02020603050405020304" pitchFamily="18" charset="0"/>
                <a:cs typeface="Times New Roman" panose="02020603050405020304" pitchFamily="18" charset="0"/>
              </a:rPr>
              <a:t>Composing, reading and sending mail is a challenge to visually impaired as they can’t type through keyboard.</a:t>
            </a:r>
            <a:endParaRPr lang="en-IN" sz="2500" dirty="0">
              <a:latin typeface="Times New Roman" panose="02020603050405020304" pitchFamily="18" charset="0"/>
              <a:cs typeface="Times New Roman" panose="02020603050405020304" pitchFamily="18" charset="0"/>
            </a:endParaRPr>
          </a:p>
          <a:p>
            <a:pPr algn="just"/>
            <a:r>
              <a:rPr lang="en-IN" sz="2500" dirty="0">
                <a:latin typeface="Times New Roman" panose="02020603050405020304" pitchFamily="18" charset="0"/>
                <a:cs typeface="Times New Roman" panose="02020603050405020304" pitchFamily="18" charset="0"/>
              </a:rPr>
              <a:t>The  way by which a visually challenged person can send an E-mail is, they have to speak the entire content of the mail to another person(not visually challenged) and then second person will compose the mail and send on the behalf of the visually challenged person. But this is not a right way to deal with the problem.</a:t>
            </a:r>
            <a:endParaRPr lang="en-US" sz="2500" dirty="0">
              <a:latin typeface="Times New Roman" panose="02020603050405020304" pitchFamily="18" charset="0"/>
              <a:cs typeface="Times New Roman" panose="02020603050405020304" pitchFamily="18" charset="0"/>
            </a:endParaRPr>
          </a:p>
          <a:p>
            <a:pPr algn="just"/>
            <a:endParaRPr lang="en-US" sz="25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dirty="0"/>
              <a:t>Methodist </a:t>
            </a:r>
            <a:r>
              <a:rPr lang="en-US" dirty="0" smtClean="0"/>
              <a:t>College </a:t>
            </a:r>
            <a:r>
              <a:rPr lang="en-US" dirty="0"/>
              <a:t>of </a:t>
            </a:r>
            <a:r>
              <a:rPr lang="en-US" dirty="0" smtClean="0"/>
              <a:t>Engineering </a:t>
            </a:r>
            <a:r>
              <a:rPr lang="en-US" dirty="0"/>
              <a:t>and </a:t>
            </a:r>
            <a:r>
              <a:rPr lang="en-US" dirty="0" smtClean="0"/>
              <a:t>Technology</a:t>
            </a:r>
            <a:r>
              <a:rPr lang="en-US" dirty="0"/>
              <a:t>, </a:t>
            </a:r>
          </a:p>
          <a:p>
            <a:r>
              <a:rPr lang="en-US" dirty="0"/>
              <a:t>Department CSE </a:t>
            </a:r>
          </a:p>
        </p:txBody>
      </p:sp>
      <p:sp>
        <p:nvSpPr>
          <p:cNvPr id="5" name="Slide Number Placeholder 4">
            <a:extLst>
              <a:ext uri="{FF2B5EF4-FFF2-40B4-BE49-F238E27FC236}">
                <a16:creationId xmlns:a16="http://schemas.microsoft.com/office/drawing/2014/main" id="{54B2B67E-A299-E440-8396-19D1DEB62519}"/>
              </a:ext>
            </a:extLst>
          </p:cNvPr>
          <p:cNvSpPr>
            <a:spLocks noGrp="1"/>
          </p:cNvSpPr>
          <p:nvPr>
            <p:ph type="sldNum" sz="quarter" idx="12"/>
          </p:nvPr>
        </p:nvSpPr>
        <p:spPr/>
        <p:txBody>
          <a:bodyPr/>
          <a:lstStyle/>
          <a:p>
            <a:fld id="{572C329E-87AC-4652-B9F2-EA0A254CE2FF}" type="slidenum">
              <a:rPr lang="en-US" smtClean="0"/>
              <a:t>12</a:t>
            </a:fld>
            <a:endParaRPr lang="en-US" dirty="0"/>
          </a:p>
        </p:txBody>
      </p:sp>
    </p:spTree>
    <p:extLst>
      <p:ext uri="{BB962C8B-B14F-4D97-AF65-F5344CB8AC3E}">
        <p14:creationId xmlns:p14="http://schemas.microsoft.com/office/powerpoint/2010/main" val="1799590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4842"/>
            <a:ext cx="8229600" cy="1143000"/>
          </a:xfrm>
        </p:spPr>
        <p:txBody>
          <a:bodyPr/>
          <a:lstStyle/>
          <a:p>
            <a:pPr algn="ctr"/>
            <a:r>
              <a:rPr lang="en-US" b="1" dirty="0">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a:xfrm>
            <a:off x="462455" y="1157843"/>
            <a:ext cx="11172497" cy="4968321"/>
          </a:xfrm>
        </p:spPr>
        <p:txBody>
          <a:bodyPr>
            <a:normAutofit/>
          </a:bodyPr>
          <a:lstStyle/>
          <a:p>
            <a:pPr algn="just"/>
            <a:r>
              <a:rPr lang="en-IN" sz="2500" dirty="0">
                <a:latin typeface="Times New Roman" panose="02020603050405020304" pitchFamily="18" charset="0"/>
                <a:ea typeface="Calibri" panose="020F0502020204030204" pitchFamily="34" charset="0"/>
                <a:cs typeface="Times New Roman" panose="02020603050405020304" pitchFamily="18" charset="0"/>
              </a:rPr>
              <a:t>This application provide a voice based mailing service where they could read and send mail on their own. Here, the users have to use certain keywords which will perform certain actions for e.g. Read, Send, Compose Mail etc.</a:t>
            </a:r>
          </a:p>
          <a:p>
            <a:pPr algn="just"/>
            <a:r>
              <a:rPr lang="en-IN" sz="2500" dirty="0">
                <a:latin typeface="Times New Roman" panose="02020603050405020304" pitchFamily="18" charset="0"/>
                <a:cs typeface="Times New Roman" panose="02020603050405020304" pitchFamily="18" charset="0"/>
              </a:rPr>
              <a:t>One of the major advantages of this system is that user won’t require to use the keyboard.</a:t>
            </a:r>
            <a:endParaRPr lang="en-IN" sz="2500"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2500" dirty="0">
              <a:latin typeface="Times New Roman" panose="02020603050405020304" pitchFamily="18" charset="0"/>
              <a:cs typeface="Times New Roman" panose="02020603050405020304" pitchFamily="18" charset="0"/>
            </a:endParaRPr>
          </a:p>
          <a:p>
            <a:endParaRPr lang="en-US" sz="2500" dirty="0"/>
          </a:p>
        </p:txBody>
      </p:sp>
      <p:sp>
        <p:nvSpPr>
          <p:cNvPr id="4" name="Footer Placeholder 3"/>
          <p:cNvSpPr>
            <a:spLocks noGrp="1"/>
          </p:cNvSpPr>
          <p:nvPr>
            <p:ph type="ftr" sz="quarter" idx="11"/>
          </p:nvPr>
        </p:nvSpPr>
        <p:spPr>
          <a:xfrm>
            <a:off x="4038600" y="6462377"/>
            <a:ext cx="4114800" cy="365125"/>
          </a:xfrm>
        </p:spPr>
        <p:txBody>
          <a:bodyPr/>
          <a:lstStyle/>
          <a:p>
            <a:r>
              <a:rPr lang="en-US" dirty="0"/>
              <a:t>Methodist </a:t>
            </a:r>
            <a:r>
              <a:rPr lang="en-US" dirty="0"/>
              <a:t>C</a:t>
            </a:r>
            <a:r>
              <a:rPr lang="en-US" dirty="0" smtClean="0"/>
              <a:t>o</a:t>
            </a:r>
            <a:r>
              <a:rPr lang="en-US" dirty="0" smtClean="0"/>
              <a:t>llege </a:t>
            </a:r>
            <a:r>
              <a:rPr lang="en-US" dirty="0"/>
              <a:t>of </a:t>
            </a:r>
            <a:r>
              <a:rPr lang="en-US" dirty="0" smtClean="0"/>
              <a:t>Engineering </a:t>
            </a:r>
            <a:r>
              <a:rPr lang="en-US" dirty="0"/>
              <a:t>and </a:t>
            </a:r>
            <a:r>
              <a:rPr lang="en-US" dirty="0" smtClean="0"/>
              <a:t>Technology</a:t>
            </a:r>
            <a:r>
              <a:rPr lang="en-US" dirty="0"/>
              <a:t>, </a:t>
            </a:r>
          </a:p>
          <a:p>
            <a:r>
              <a:rPr lang="en-US" dirty="0"/>
              <a:t>Department CSE </a:t>
            </a:r>
          </a:p>
        </p:txBody>
      </p:sp>
      <p:sp>
        <p:nvSpPr>
          <p:cNvPr id="5" name="Slide Number Placeholder 4">
            <a:extLst>
              <a:ext uri="{FF2B5EF4-FFF2-40B4-BE49-F238E27FC236}">
                <a16:creationId xmlns:a16="http://schemas.microsoft.com/office/drawing/2014/main" id="{58E73FA5-7E3E-2A45-A620-3882055E133C}"/>
              </a:ext>
            </a:extLst>
          </p:cNvPr>
          <p:cNvSpPr>
            <a:spLocks noGrp="1"/>
          </p:cNvSpPr>
          <p:nvPr>
            <p:ph type="sldNum" sz="quarter" idx="12"/>
          </p:nvPr>
        </p:nvSpPr>
        <p:spPr/>
        <p:txBody>
          <a:bodyPr/>
          <a:lstStyle/>
          <a:p>
            <a:fld id="{572C329E-87AC-4652-B9F2-EA0A254CE2FF}" type="slidenum">
              <a:rPr lang="en-US" smtClean="0"/>
              <a:t>13</a:t>
            </a:fld>
            <a:endParaRPr lang="en-US" dirty="0"/>
          </a:p>
        </p:txBody>
      </p:sp>
      <p:pic>
        <p:nvPicPr>
          <p:cNvPr id="3074" name="Picture 2" descr="Windows 10: Lists of vocal commands for speech recognition and dictation -  TechRepubl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9696" y="3363111"/>
            <a:ext cx="5112568" cy="2763053"/>
          </a:xfrm>
          <a:prstGeom prst="rect">
            <a:avLst/>
          </a:prstGeom>
        </p:spPr>
        <p:style>
          <a:lnRef idx="1">
            <a:schemeClr val="dk1"/>
          </a:lnRef>
          <a:fillRef idx="2">
            <a:schemeClr val="dk1"/>
          </a:fillRef>
          <a:effectRef idx="1">
            <a:schemeClr val="dk1"/>
          </a:effectRef>
          <a:fontRef idx="minor">
            <a:schemeClr val="dk1"/>
          </a:fontRef>
        </p:style>
      </p:pic>
    </p:spTree>
    <p:extLst>
      <p:ext uri="{BB962C8B-B14F-4D97-AF65-F5344CB8AC3E}">
        <p14:creationId xmlns:p14="http://schemas.microsoft.com/office/powerpoint/2010/main" val="1279686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634" y="0"/>
            <a:ext cx="11740056" cy="1143000"/>
          </a:xfrm>
        </p:spPr>
        <p:txBody>
          <a:bodyPr>
            <a:noAutofit/>
          </a:bodyPr>
          <a:lstStyle/>
          <a:p>
            <a:pPr algn="ctr"/>
            <a:r>
              <a:rPr lang="en-US" b="1" dirty="0">
                <a:latin typeface="Times New Roman" panose="02020603050405020304" pitchFamily="18" charset="0"/>
                <a:cs typeface="Times New Roman" panose="02020603050405020304" pitchFamily="18" charset="0"/>
              </a:rPr>
              <a:t>PROJECT PLANNING - GANTT CHART</a:t>
            </a:r>
          </a:p>
        </p:txBody>
      </p:sp>
      <p:sp>
        <p:nvSpPr>
          <p:cNvPr id="4" name="Footer Placeholder 3"/>
          <p:cNvSpPr>
            <a:spLocks noGrp="1"/>
          </p:cNvSpPr>
          <p:nvPr>
            <p:ph type="ftr" sz="quarter" idx="11"/>
          </p:nvPr>
        </p:nvSpPr>
        <p:spPr/>
        <p:txBody>
          <a:bodyPr/>
          <a:lstStyle/>
          <a:p>
            <a:r>
              <a:rPr lang="en-US" dirty="0"/>
              <a:t>Methodist </a:t>
            </a:r>
            <a:r>
              <a:rPr lang="en-US" dirty="0" smtClean="0"/>
              <a:t>College </a:t>
            </a:r>
            <a:r>
              <a:rPr lang="en-US" dirty="0"/>
              <a:t>of </a:t>
            </a:r>
            <a:r>
              <a:rPr lang="en-US" dirty="0" smtClean="0"/>
              <a:t>Engineering </a:t>
            </a:r>
            <a:r>
              <a:rPr lang="en-US" dirty="0"/>
              <a:t>and </a:t>
            </a:r>
            <a:r>
              <a:rPr lang="en-US" dirty="0" smtClean="0"/>
              <a:t>Technology</a:t>
            </a:r>
            <a:r>
              <a:rPr lang="en-US" dirty="0"/>
              <a:t>,</a:t>
            </a:r>
          </a:p>
          <a:p>
            <a:r>
              <a:rPr lang="en-US" dirty="0"/>
              <a:t> Department CSE </a:t>
            </a:r>
          </a:p>
        </p:txBody>
      </p:sp>
      <p:sp>
        <p:nvSpPr>
          <p:cNvPr id="6" name="Rectangle 5"/>
          <p:cNvSpPr/>
          <p:nvPr/>
        </p:nvSpPr>
        <p:spPr>
          <a:xfrm>
            <a:off x="1845663" y="1265399"/>
            <a:ext cx="8568952" cy="496855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78C5BA7-34A3-4308-BF3A-9C69E752056D}"/>
              </a:ext>
            </a:extLst>
          </p:cNvPr>
          <p:cNvSpPr/>
          <p:nvPr/>
        </p:nvSpPr>
        <p:spPr>
          <a:xfrm rot="10800000">
            <a:off x="5298465" y="2335763"/>
            <a:ext cx="1292803" cy="144520"/>
          </a:xfrm>
          <a:prstGeom prst="rect">
            <a:avLst/>
          </a:prstGeom>
          <a:solidFill>
            <a:srgbClr val="4F81BD"/>
          </a:solidFill>
          <a:ln w="25400" cap="flat" cmpd="sng" algn="ctr">
            <a:solidFill>
              <a:srgbClr val="4F81BD">
                <a:shade val="50000"/>
              </a:srgb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dirty="0"/>
          </a:p>
        </p:txBody>
      </p:sp>
      <p:sp>
        <p:nvSpPr>
          <p:cNvPr id="23" name="Rectangle 22">
            <a:extLst>
              <a:ext uri="{FF2B5EF4-FFF2-40B4-BE49-F238E27FC236}">
                <a16:creationId xmlns:a16="http://schemas.microsoft.com/office/drawing/2014/main" id="{B6302687-7768-440D-BA08-A880A50D4E18}"/>
              </a:ext>
            </a:extLst>
          </p:cNvPr>
          <p:cNvSpPr/>
          <p:nvPr/>
        </p:nvSpPr>
        <p:spPr>
          <a:xfrm rot="10800000">
            <a:off x="5303913" y="2840070"/>
            <a:ext cx="1292803" cy="144520"/>
          </a:xfrm>
          <a:prstGeom prst="rect">
            <a:avLst/>
          </a:prstGeom>
          <a:solidFill>
            <a:srgbClr val="C0504D"/>
          </a:solidFill>
          <a:ln w="25400" cap="flat" cmpd="sng" algn="ctr">
            <a:solidFill>
              <a:srgbClr val="C0504D">
                <a:shade val="50000"/>
              </a:srgb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dirty="0"/>
          </a:p>
        </p:txBody>
      </p:sp>
      <p:sp>
        <p:nvSpPr>
          <p:cNvPr id="30" name="Rectangle 29">
            <a:extLst>
              <a:ext uri="{FF2B5EF4-FFF2-40B4-BE49-F238E27FC236}">
                <a16:creationId xmlns:a16="http://schemas.microsoft.com/office/drawing/2014/main" id="{C856CCEA-B784-46EB-96E7-7DFA9944325C}"/>
              </a:ext>
            </a:extLst>
          </p:cNvPr>
          <p:cNvSpPr/>
          <p:nvPr/>
        </p:nvSpPr>
        <p:spPr>
          <a:xfrm rot="10800000">
            <a:off x="5303911" y="3405455"/>
            <a:ext cx="1967243" cy="191107"/>
          </a:xfrm>
          <a:prstGeom prst="rect">
            <a:avLst/>
          </a:prstGeom>
          <a:solidFill>
            <a:srgbClr val="9BBB59"/>
          </a:solidFill>
          <a:ln w="25400" cap="flat" cmpd="sng" algn="ctr">
            <a:solidFill>
              <a:srgbClr val="9BBB59">
                <a:shade val="50000"/>
              </a:srgb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dirty="0"/>
          </a:p>
        </p:txBody>
      </p:sp>
      <p:sp>
        <p:nvSpPr>
          <p:cNvPr id="31" name="Rectangle 30">
            <a:extLst>
              <a:ext uri="{FF2B5EF4-FFF2-40B4-BE49-F238E27FC236}">
                <a16:creationId xmlns:a16="http://schemas.microsoft.com/office/drawing/2014/main" id="{0BA469FB-B0BF-4F64-8AED-42762931AD44}"/>
              </a:ext>
            </a:extLst>
          </p:cNvPr>
          <p:cNvSpPr/>
          <p:nvPr/>
        </p:nvSpPr>
        <p:spPr>
          <a:xfrm rot="10800000">
            <a:off x="6596716" y="3926417"/>
            <a:ext cx="1299485" cy="189275"/>
          </a:xfrm>
          <a:prstGeom prst="rect">
            <a:avLst/>
          </a:prstGeom>
          <a:solidFill>
            <a:srgbClr val="8064A2"/>
          </a:solidFill>
          <a:ln w="25400" cap="flat" cmpd="sng" algn="ctr">
            <a:solidFill>
              <a:srgbClr val="8064A2">
                <a:shade val="50000"/>
              </a:srgb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dirty="0"/>
          </a:p>
        </p:txBody>
      </p:sp>
      <p:sp>
        <p:nvSpPr>
          <p:cNvPr id="32" name="Rectangle 31">
            <a:extLst>
              <a:ext uri="{FF2B5EF4-FFF2-40B4-BE49-F238E27FC236}">
                <a16:creationId xmlns:a16="http://schemas.microsoft.com/office/drawing/2014/main" id="{F0D5442C-5F09-473B-B7BC-44F7BC014998}"/>
              </a:ext>
            </a:extLst>
          </p:cNvPr>
          <p:cNvSpPr/>
          <p:nvPr/>
        </p:nvSpPr>
        <p:spPr>
          <a:xfrm rot="10800000">
            <a:off x="7032103" y="4474034"/>
            <a:ext cx="2880316" cy="184331"/>
          </a:xfrm>
          <a:prstGeom prst="rect">
            <a:avLst/>
          </a:prstGeom>
          <a:solidFill>
            <a:srgbClr val="4BACC6"/>
          </a:solidFill>
          <a:ln w="25400" cap="flat" cmpd="sng" algn="ctr">
            <a:solidFill>
              <a:srgbClr val="4BACC6">
                <a:shade val="50000"/>
              </a:srgb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dirty="0"/>
          </a:p>
        </p:txBody>
      </p:sp>
      <p:sp>
        <p:nvSpPr>
          <p:cNvPr id="33" name="Rectangle 32">
            <a:extLst>
              <a:ext uri="{FF2B5EF4-FFF2-40B4-BE49-F238E27FC236}">
                <a16:creationId xmlns:a16="http://schemas.microsoft.com/office/drawing/2014/main" id="{D8A7C17E-1F16-40F7-A0BD-B96D98DB26E4}"/>
              </a:ext>
            </a:extLst>
          </p:cNvPr>
          <p:cNvSpPr/>
          <p:nvPr/>
        </p:nvSpPr>
        <p:spPr>
          <a:xfrm rot="10800000">
            <a:off x="7462477" y="5027991"/>
            <a:ext cx="1360254" cy="206665"/>
          </a:xfrm>
          <a:prstGeom prst="rect">
            <a:avLst/>
          </a:prstGeom>
          <a:solidFill>
            <a:srgbClr val="F79646"/>
          </a:solidFill>
          <a:ln w="25400" cap="flat" cmpd="sng" algn="ctr">
            <a:solidFill>
              <a:srgbClr val="F79646">
                <a:shade val="50000"/>
              </a:srgb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endParaRPr lang="en-IN" sz="1100" dirty="0">
              <a:latin typeface="Calibri" panose="020F0502020204030204" pitchFamily="34" charset="0"/>
              <a:ea typeface="Calibri" panose="020F0502020204030204" pitchFamily="34" charset="0"/>
              <a:cs typeface="Times New Roman" panose="02020603050405020304" pitchFamily="18" charset="0"/>
            </a:endParaRPr>
          </a:p>
        </p:txBody>
      </p:sp>
      <p:cxnSp>
        <p:nvCxnSpPr>
          <p:cNvPr id="34" name="Straight Connector 33"/>
          <p:cNvCxnSpPr/>
          <p:nvPr/>
        </p:nvCxnSpPr>
        <p:spPr>
          <a:xfrm>
            <a:off x="5093858" y="2420888"/>
            <a:ext cx="489988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093858" y="2922959"/>
            <a:ext cx="489988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012539" y="3501008"/>
            <a:ext cx="489988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012539" y="4005064"/>
            <a:ext cx="489988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982063" y="4569946"/>
            <a:ext cx="489988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012536" y="5117372"/>
            <a:ext cx="489988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012536" y="5717332"/>
            <a:ext cx="489988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7930076" y="5631704"/>
            <a:ext cx="1986014" cy="206666"/>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1939757" y="1449193"/>
            <a:ext cx="3031335" cy="4524315"/>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Task</a:t>
            </a:r>
          </a:p>
          <a:p>
            <a:pPr>
              <a:lnSpc>
                <a:spcPct val="150000"/>
              </a:lnSpc>
            </a:pPr>
            <a:r>
              <a:rPr lang="en-US" sz="2400" dirty="0">
                <a:latin typeface="Times New Roman" panose="02020603050405020304" pitchFamily="18" charset="0"/>
                <a:cs typeface="Times New Roman" panose="02020603050405020304" pitchFamily="18" charset="0"/>
              </a:rPr>
              <a:t>Understanding domain</a:t>
            </a:r>
          </a:p>
          <a:p>
            <a:pPr>
              <a:lnSpc>
                <a:spcPct val="150000"/>
              </a:lnSpc>
            </a:pPr>
            <a:r>
              <a:rPr lang="en-US" sz="2400" dirty="0">
                <a:latin typeface="Times New Roman" panose="02020603050405020304" pitchFamily="18" charset="0"/>
                <a:cs typeface="Times New Roman" panose="02020603050405020304" pitchFamily="18" charset="0"/>
              </a:rPr>
              <a:t>Finalization abstract</a:t>
            </a:r>
          </a:p>
          <a:p>
            <a:pPr>
              <a:lnSpc>
                <a:spcPct val="150000"/>
              </a:lnSpc>
            </a:pPr>
            <a:r>
              <a:rPr lang="en-US" sz="2400" dirty="0">
                <a:latin typeface="Times New Roman" panose="02020603050405020304" pitchFamily="18" charset="0"/>
                <a:cs typeface="Times New Roman" panose="02020603050405020304" pitchFamily="18" charset="0"/>
              </a:rPr>
              <a:t>Analysis</a:t>
            </a:r>
          </a:p>
          <a:p>
            <a:pPr>
              <a:lnSpc>
                <a:spcPct val="150000"/>
              </a:lnSpc>
            </a:pPr>
            <a:r>
              <a:rPr lang="en-US" sz="2400" dirty="0">
                <a:latin typeface="Times New Roman" panose="02020603050405020304" pitchFamily="18" charset="0"/>
                <a:cs typeface="Times New Roman" panose="02020603050405020304" pitchFamily="18" charset="0"/>
              </a:rPr>
              <a:t>Design</a:t>
            </a:r>
          </a:p>
          <a:p>
            <a:pPr>
              <a:lnSpc>
                <a:spcPct val="150000"/>
              </a:lnSpc>
            </a:pPr>
            <a:r>
              <a:rPr lang="en-US" sz="2400" dirty="0">
                <a:latin typeface="Times New Roman" panose="02020603050405020304" pitchFamily="18" charset="0"/>
                <a:cs typeface="Times New Roman" panose="02020603050405020304" pitchFamily="18" charset="0"/>
              </a:rPr>
              <a:t>Development</a:t>
            </a:r>
          </a:p>
          <a:p>
            <a:pPr>
              <a:lnSpc>
                <a:spcPct val="150000"/>
              </a:lnSpc>
            </a:pPr>
            <a:r>
              <a:rPr lang="en-US" sz="2400" dirty="0">
                <a:latin typeface="Times New Roman" panose="02020603050405020304" pitchFamily="18" charset="0"/>
                <a:cs typeface="Times New Roman" panose="02020603050405020304" pitchFamily="18" charset="0"/>
              </a:rPr>
              <a:t>Testing</a:t>
            </a:r>
          </a:p>
          <a:p>
            <a:pPr>
              <a:lnSpc>
                <a:spcPct val="150000"/>
              </a:lnSpc>
            </a:pPr>
            <a:r>
              <a:rPr lang="en-US" sz="2400" dirty="0">
                <a:latin typeface="Times New Roman" panose="02020603050405020304" pitchFamily="18" charset="0"/>
                <a:cs typeface="Times New Roman" panose="02020603050405020304" pitchFamily="18" charset="0"/>
              </a:rPr>
              <a:t>Finalization</a:t>
            </a:r>
          </a:p>
        </p:txBody>
      </p:sp>
      <p:sp>
        <p:nvSpPr>
          <p:cNvPr id="14" name="TextBox 13"/>
          <p:cNvSpPr txBox="1"/>
          <p:nvPr/>
        </p:nvSpPr>
        <p:spPr>
          <a:xfrm>
            <a:off x="5093857" y="1602891"/>
            <a:ext cx="7079178"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February               March               April</a:t>
            </a:r>
          </a:p>
        </p:txBody>
      </p:sp>
      <p:sp>
        <p:nvSpPr>
          <p:cNvPr id="3" name="Slide Number Placeholder 2">
            <a:extLst>
              <a:ext uri="{FF2B5EF4-FFF2-40B4-BE49-F238E27FC236}">
                <a16:creationId xmlns:a16="http://schemas.microsoft.com/office/drawing/2014/main" id="{B4FED763-7F74-F14F-B403-76B026EAD7B7}"/>
              </a:ext>
            </a:extLst>
          </p:cNvPr>
          <p:cNvSpPr>
            <a:spLocks noGrp="1"/>
          </p:cNvSpPr>
          <p:nvPr>
            <p:ph type="sldNum" sz="quarter" idx="12"/>
          </p:nvPr>
        </p:nvSpPr>
        <p:spPr/>
        <p:txBody>
          <a:bodyPr/>
          <a:lstStyle/>
          <a:p>
            <a:fld id="{572C329E-87AC-4652-B9F2-EA0A254CE2FF}" type="slidenum">
              <a:rPr lang="en-US" smtClean="0"/>
              <a:t>14</a:t>
            </a:fld>
            <a:endParaRPr lang="en-US" dirty="0"/>
          </a:p>
        </p:txBody>
      </p:sp>
    </p:spTree>
    <p:extLst>
      <p:ext uri="{BB962C8B-B14F-4D97-AF65-F5344CB8AC3E}">
        <p14:creationId xmlns:p14="http://schemas.microsoft.com/office/powerpoint/2010/main" val="3644068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269" y="0"/>
            <a:ext cx="11676993" cy="1157842"/>
          </a:xfrm>
        </p:spPr>
        <p:txBody>
          <a:bodyPr>
            <a:noAutofit/>
          </a:bodyPr>
          <a:lstStyle/>
          <a:p>
            <a:r>
              <a:rPr lang="en-US" b="1" dirty="0">
                <a:latin typeface="Times New Roman" panose="02020603050405020304" pitchFamily="18" charset="0"/>
                <a:cs typeface="Times New Roman" panose="02020603050405020304" pitchFamily="18" charset="0"/>
              </a:rPr>
              <a:t>FACILITIES REQUIRED FOR PROPOSED WORK</a:t>
            </a:r>
          </a:p>
        </p:txBody>
      </p:sp>
      <p:sp>
        <p:nvSpPr>
          <p:cNvPr id="3" name="Content Placeholder 2"/>
          <p:cNvSpPr>
            <a:spLocks noGrp="1"/>
          </p:cNvSpPr>
          <p:nvPr>
            <p:ph idx="1"/>
          </p:nvPr>
        </p:nvSpPr>
        <p:spPr>
          <a:xfrm>
            <a:off x="551793" y="1437589"/>
            <a:ext cx="11088413" cy="4857403"/>
          </a:xfrm>
        </p:spPr>
        <p:txBody>
          <a:bodyPr>
            <a:normAutofit/>
          </a:bodyPr>
          <a:lstStyle/>
          <a:p>
            <a:pPr marL="0" indent="0" algn="just">
              <a:buNone/>
            </a:pPr>
            <a:r>
              <a:rPr lang="en-US" sz="3000" b="1" dirty="0">
                <a:latin typeface="Times New Roman" panose="02020603050405020304" pitchFamily="18" charset="0"/>
                <a:cs typeface="Times New Roman" panose="02020603050405020304" pitchFamily="18" charset="0"/>
              </a:rPr>
              <a:t>Software Requirements</a:t>
            </a:r>
          </a:p>
          <a:p>
            <a:pPr algn="just"/>
            <a:r>
              <a:rPr lang="en-US" sz="2500" dirty="0">
                <a:latin typeface="Times New Roman" panose="02020603050405020304" pitchFamily="18" charset="0"/>
                <a:cs typeface="Times New Roman" panose="02020603050405020304" pitchFamily="18" charset="0"/>
              </a:rPr>
              <a:t>Python IDE’s ( Jupyter, PyCharm , anaconda ,etc.. )</a:t>
            </a:r>
          </a:p>
          <a:p>
            <a:pPr algn="just"/>
            <a:r>
              <a:rPr lang="en-IN" sz="2500" dirty="0">
                <a:latin typeface="Times New Roman" panose="02020603050405020304" pitchFamily="18" charset="0"/>
                <a:ea typeface="Calibri" panose="020F0502020204030204" pitchFamily="34" charset="0"/>
                <a:cs typeface="Times New Roman" panose="02020603050405020304" pitchFamily="18" charset="0"/>
              </a:rPr>
              <a:t>Pyttsx - text to speech api in python.</a:t>
            </a:r>
          </a:p>
          <a:p>
            <a:pPr algn="just"/>
            <a:r>
              <a:rPr lang="en-IN" sz="2500" dirty="0">
                <a:latin typeface="Times New Roman" panose="02020603050405020304" pitchFamily="18" charset="0"/>
                <a:ea typeface="Calibri" panose="020F0502020204030204" pitchFamily="34" charset="0"/>
                <a:cs typeface="Times New Roman" panose="02020603050405020304" pitchFamily="18" charset="0"/>
              </a:rPr>
              <a:t>Google Speech-to-text and text-to-speech Converters. </a:t>
            </a:r>
          </a:p>
          <a:p>
            <a:pPr algn="just"/>
            <a:r>
              <a:rPr lang="en-IN" sz="2500" dirty="0">
                <a:latin typeface="Times New Roman" panose="02020603050405020304" pitchFamily="18" charset="0"/>
                <a:ea typeface="Calibri" panose="020F0502020204030204" pitchFamily="34" charset="0"/>
                <a:cs typeface="Times New Roman" panose="02020603050405020304" pitchFamily="18" charset="0"/>
              </a:rPr>
              <a:t>Windows Operating System.</a:t>
            </a:r>
          </a:p>
          <a:p>
            <a:pPr marL="0" indent="0" algn="just">
              <a:buNone/>
            </a:pPr>
            <a:r>
              <a:rPr lang="en-US" sz="3000" b="1" dirty="0">
                <a:latin typeface="Times New Roman" panose="02020603050405020304" pitchFamily="18" charset="0"/>
                <a:cs typeface="Times New Roman" panose="02020603050405020304" pitchFamily="18" charset="0"/>
              </a:rPr>
              <a:t>Hardware Requirements</a:t>
            </a:r>
          </a:p>
          <a:p>
            <a:pPr algn="just"/>
            <a:r>
              <a:rPr lang="en-US" sz="2500" dirty="0">
                <a:latin typeface="Times New Roman" panose="02020603050405020304" pitchFamily="18" charset="0"/>
                <a:cs typeface="Times New Roman" panose="02020603050405020304" pitchFamily="18" charset="0"/>
              </a:rPr>
              <a:t>RAM: 2 GB</a:t>
            </a:r>
          </a:p>
          <a:p>
            <a:pPr algn="just"/>
            <a:r>
              <a:rPr lang="en-US" sz="2500" dirty="0">
                <a:latin typeface="Times New Roman" panose="02020603050405020304" pitchFamily="18" charset="0"/>
                <a:cs typeface="Times New Roman" panose="02020603050405020304" pitchFamily="18" charset="0"/>
              </a:rPr>
              <a:t>Disk Space: 100 GB</a:t>
            </a:r>
          </a:p>
          <a:p>
            <a:pPr algn="just"/>
            <a:r>
              <a:rPr lang="en-US" sz="2500" dirty="0">
                <a:latin typeface="Times New Roman" panose="02020603050405020304" pitchFamily="18" charset="0"/>
                <a:cs typeface="Times New Roman" panose="02020603050405020304" pitchFamily="18" charset="0"/>
              </a:rPr>
              <a:t>Desktop / Laptop</a:t>
            </a:r>
          </a:p>
        </p:txBody>
      </p:sp>
      <p:sp>
        <p:nvSpPr>
          <p:cNvPr id="4" name="Footer Placeholder 3"/>
          <p:cNvSpPr>
            <a:spLocks noGrp="1"/>
          </p:cNvSpPr>
          <p:nvPr>
            <p:ph type="ftr" sz="quarter" idx="11"/>
          </p:nvPr>
        </p:nvSpPr>
        <p:spPr/>
        <p:txBody>
          <a:bodyPr/>
          <a:lstStyle/>
          <a:p>
            <a:r>
              <a:rPr lang="en-US" dirty="0"/>
              <a:t>Methodist </a:t>
            </a:r>
            <a:r>
              <a:rPr lang="en-US" dirty="0" smtClean="0"/>
              <a:t>College </a:t>
            </a:r>
            <a:r>
              <a:rPr lang="en-US" dirty="0"/>
              <a:t>of </a:t>
            </a:r>
            <a:r>
              <a:rPr lang="en-US" dirty="0" smtClean="0"/>
              <a:t>Engineering </a:t>
            </a:r>
            <a:r>
              <a:rPr lang="en-US" dirty="0"/>
              <a:t>and </a:t>
            </a:r>
            <a:r>
              <a:rPr lang="en-US" dirty="0" smtClean="0"/>
              <a:t>Technology</a:t>
            </a:r>
            <a:r>
              <a:rPr lang="en-US" dirty="0"/>
              <a:t>,</a:t>
            </a:r>
          </a:p>
          <a:p>
            <a:r>
              <a:rPr lang="en-US" dirty="0"/>
              <a:t> Department CSE </a:t>
            </a:r>
          </a:p>
        </p:txBody>
      </p:sp>
      <p:sp>
        <p:nvSpPr>
          <p:cNvPr id="5" name="Slide Number Placeholder 4">
            <a:extLst>
              <a:ext uri="{FF2B5EF4-FFF2-40B4-BE49-F238E27FC236}">
                <a16:creationId xmlns:a16="http://schemas.microsoft.com/office/drawing/2014/main" id="{58E73FA5-7E3E-2A45-A620-3882055E133C}"/>
              </a:ext>
            </a:extLst>
          </p:cNvPr>
          <p:cNvSpPr>
            <a:spLocks noGrp="1"/>
          </p:cNvSpPr>
          <p:nvPr>
            <p:ph type="sldNum" sz="quarter" idx="12"/>
          </p:nvPr>
        </p:nvSpPr>
        <p:spPr/>
        <p:txBody>
          <a:bodyPr/>
          <a:lstStyle/>
          <a:p>
            <a:fld id="{572C329E-87AC-4652-B9F2-EA0A254CE2FF}" type="slidenum">
              <a:rPr lang="en-US" smtClean="0"/>
              <a:t>15</a:t>
            </a:fld>
            <a:endParaRPr lang="en-US" dirty="0"/>
          </a:p>
        </p:txBody>
      </p:sp>
    </p:spTree>
    <p:extLst>
      <p:ext uri="{BB962C8B-B14F-4D97-AF65-F5344CB8AC3E}">
        <p14:creationId xmlns:p14="http://schemas.microsoft.com/office/powerpoint/2010/main" val="2588795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
            <a:ext cx="10515600" cy="1325563"/>
          </a:xfrm>
        </p:spPr>
        <p:txBody>
          <a:bodyPr>
            <a:normAutofit/>
          </a:bodyPr>
          <a:lstStyle/>
          <a:p>
            <a:pPr algn="ctr"/>
            <a:r>
              <a:rPr lang="en-US" b="1" dirty="0">
                <a:latin typeface="Times New Roman" pitchFamily="18" charset="0"/>
                <a:cs typeface="Times New Roman" pitchFamily="18" charset="0"/>
              </a:rPr>
              <a:t>SYSTEM DESIGN</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536028" y="1325453"/>
            <a:ext cx="11288110" cy="4351338"/>
          </a:xfrm>
        </p:spPr>
        <p:txBody>
          <a:bodyPr>
            <a:normAutofit/>
          </a:bodyPr>
          <a:lstStyle/>
          <a:p>
            <a:r>
              <a:rPr lang="en-US" sz="3000" b="1" dirty="0">
                <a:latin typeface="Times New Roman" pitchFamily="18" charset="0"/>
                <a:cs typeface="Times New Roman" pitchFamily="18" charset="0"/>
              </a:rPr>
              <a:t>System Architecture</a:t>
            </a:r>
          </a:p>
          <a:p>
            <a:r>
              <a:rPr lang="en-IN" sz="3000" b="1" dirty="0">
                <a:latin typeface="Times New Roman" pitchFamily="18" charset="0"/>
                <a:cs typeface="Times New Roman" pitchFamily="18" charset="0"/>
              </a:rPr>
              <a:t>DFD’S</a:t>
            </a:r>
          </a:p>
          <a:p>
            <a:r>
              <a:rPr lang="en-US" sz="3000" b="1" dirty="0">
                <a:latin typeface="Times New Roman" pitchFamily="18" charset="0"/>
                <a:cs typeface="Times New Roman" pitchFamily="18" charset="0"/>
              </a:rPr>
              <a:t>UML Diagrams</a:t>
            </a:r>
          </a:p>
          <a:p>
            <a:pPr lvl="1"/>
            <a:r>
              <a:rPr lang="en-US" sz="2500" dirty="0">
                <a:latin typeface="Times New Roman" pitchFamily="18" charset="0"/>
                <a:cs typeface="Times New Roman" pitchFamily="18" charset="0"/>
              </a:rPr>
              <a:t>Class Diagram</a:t>
            </a:r>
          </a:p>
          <a:p>
            <a:pPr lvl="1"/>
            <a:r>
              <a:rPr lang="en-US" sz="2500" dirty="0">
                <a:latin typeface="Times New Roman" pitchFamily="18" charset="0"/>
                <a:cs typeface="Times New Roman" pitchFamily="18" charset="0"/>
              </a:rPr>
              <a:t>Use Case Diagram</a:t>
            </a:r>
          </a:p>
          <a:p>
            <a:pPr lvl="1"/>
            <a:r>
              <a:rPr lang="en-US" sz="2500" dirty="0">
                <a:latin typeface="Times New Roman" pitchFamily="18" charset="0"/>
                <a:cs typeface="Times New Roman" pitchFamily="18" charset="0"/>
              </a:rPr>
              <a:t>Sequence Diagram</a:t>
            </a:r>
          </a:p>
          <a:p>
            <a:pPr lvl="1"/>
            <a:r>
              <a:rPr lang="en-US" sz="2500" dirty="0">
                <a:latin typeface="Times New Roman" pitchFamily="18" charset="0"/>
                <a:cs typeface="Times New Roman" pitchFamily="18" charset="0"/>
              </a:rPr>
              <a:t>Activity Diagram</a:t>
            </a:r>
          </a:p>
          <a:p>
            <a:pPr lvl="1"/>
            <a:r>
              <a:rPr lang="en-US" sz="2500" dirty="0">
                <a:latin typeface="Times New Roman" pitchFamily="18" charset="0"/>
                <a:cs typeface="Times New Roman" pitchFamily="18" charset="0"/>
              </a:rPr>
              <a:t>State Chart Diagram </a:t>
            </a:r>
          </a:p>
          <a:p>
            <a:pPr lvl="1"/>
            <a:r>
              <a:rPr lang="en-US" sz="2500" dirty="0">
                <a:latin typeface="Times New Roman" pitchFamily="18" charset="0"/>
                <a:cs typeface="Times New Roman" pitchFamily="18" charset="0"/>
              </a:rPr>
              <a:t>Deployment Diagram</a:t>
            </a:r>
          </a:p>
          <a:p>
            <a:endParaRPr lang="en-IN"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8B313F7-BC2E-477F-AC94-53CCA4750217}" type="slidenum">
              <a:rPr lang="en-US" smtClean="0"/>
              <a:t>16</a:t>
            </a:fld>
            <a:endParaRPr lang="en-US" dirty="0"/>
          </a:p>
        </p:txBody>
      </p:sp>
      <p:sp>
        <p:nvSpPr>
          <p:cNvPr id="6" name="Footer Placeholder 3"/>
          <p:cNvSpPr>
            <a:spLocks noGrp="1"/>
          </p:cNvSpPr>
          <p:nvPr>
            <p:ph type="ftr" sz="quarter" idx="11"/>
          </p:nvPr>
        </p:nvSpPr>
        <p:spPr>
          <a:xfrm>
            <a:off x="4655840" y="6356351"/>
            <a:ext cx="3437126" cy="365125"/>
          </a:xfrm>
        </p:spPr>
        <p:txBody>
          <a:bodyPr/>
          <a:lstStyle/>
          <a:p>
            <a:r>
              <a:rPr lang="en-US" dirty="0"/>
              <a:t>Methodist </a:t>
            </a:r>
            <a:r>
              <a:rPr lang="en-US" dirty="0" smtClean="0"/>
              <a:t>College </a:t>
            </a:r>
            <a:r>
              <a:rPr lang="en-US" dirty="0"/>
              <a:t>of </a:t>
            </a:r>
            <a:r>
              <a:rPr lang="en-US" dirty="0" smtClean="0"/>
              <a:t>Engineering </a:t>
            </a:r>
            <a:r>
              <a:rPr lang="en-US" dirty="0"/>
              <a:t>and </a:t>
            </a:r>
            <a:r>
              <a:rPr lang="en-US" dirty="0" smtClean="0"/>
              <a:t>Technology</a:t>
            </a:r>
            <a:r>
              <a:rPr lang="en-US" dirty="0"/>
              <a:t>, Department CSE </a:t>
            </a:r>
          </a:p>
        </p:txBody>
      </p:sp>
    </p:spTree>
    <p:extLst>
      <p:ext uri="{BB962C8B-B14F-4D97-AF65-F5344CB8AC3E}">
        <p14:creationId xmlns:p14="http://schemas.microsoft.com/office/powerpoint/2010/main" val="3000787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2374" y="0"/>
            <a:ext cx="8198426" cy="908720"/>
          </a:xfrm>
        </p:spPr>
        <p:txBody>
          <a:bodyPr>
            <a:noAutofit/>
          </a:bodyPr>
          <a:lstStyle/>
          <a:p>
            <a:pPr algn="ct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SYSTEM ARCHITECTURE</a:t>
            </a:r>
            <a:r>
              <a:rPr lang="en-IN" b="1" dirty="0">
                <a:latin typeface="Times New Roman" pitchFamily="18" charset="0"/>
                <a:cs typeface="Times New Roman" pitchFamily="18" charset="0"/>
              </a:rPr>
              <a:t/>
            </a:r>
            <a:br>
              <a:rPr lang="en-IN" b="1" dirty="0">
                <a:latin typeface="Times New Roman" pitchFamily="18" charset="0"/>
                <a:cs typeface="Times New Roman" pitchFamily="18" charset="0"/>
              </a:rPr>
            </a:br>
            <a:endParaRPr lang="en-US" dirty="0"/>
          </a:p>
        </p:txBody>
      </p:sp>
      <p:sp>
        <p:nvSpPr>
          <p:cNvPr id="5" name="Rectangle 4"/>
          <p:cNvSpPr/>
          <p:nvPr/>
        </p:nvSpPr>
        <p:spPr>
          <a:xfrm>
            <a:off x="2013331" y="1392915"/>
            <a:ext cx="1152128" cy="58346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FRIEND</a:t>
            </a:r>
          </a:p>
        </p:txBody>
      </p:sp>
      <p:sp>
        <p:nvSpPr>
          <p:cNvPr id="6" name="Rectangle 5"/>
          <p:cNvSpPr/>
          <p:nvPr/>
        </p:nvSpPr>
        <p:spPr>
          <a:xfrm>
            <a:off x="2012374" y="2238555"/>
            <a:ext cx="1152128" cy="98090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VISUALLY IMPAIRED USER</a:t>
            </a:r>
          </a:p>
        </p:txBody>
      </p:sp>
      <p:sp>
        <p:nvSpPr>
          <p:cNvPr id="8" name="Rectangle 7"/>
          <p:cNvSpPr/>
          <p:nvPr/>
        </p:nvSpPr>
        <p:spPr>
          <a:xfrm>
            <a:off x="4219715" y="4330286"/>
            <a:ext cx="1916596" cy="61088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LISTEN USER</a:t>
            </a:r>
          </a:p>
        </p:txBody>
      </p:sp>
      <p:sp>
        <p:nvSpPr>
          <p:cNvPr id="9" name="Rectangle 8"/>
          <p:cNvSpPr/>
          <p:nvPr/>
        </p:nvSpPr>
        <p:spPr>
          <a:xfrm>
            <a:off x="4219715" y="3241615"/>
            <a:ext cx="1916596" cy="57606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RECOGINZE SPEECH</a:t>
            </a:r>
          </a:p>
        </p:txBody>
      </p:sp>
      <p:sp>
        <p:nvSpPr>
          <p:cNvPr id="10" name="Rectangle 9"/>
          <p:cNvSpPr/>
          <p:nvPr/>
        </p:nvSpPr>
        <p:spPr>
          <a:xfrm>
            <a:off x="6742604" y="1392914"/>
            <a:ext cx="1657652" cy="57606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SERVER</a:t>
            </a:r>
            <a:endParaRPr lang="en-US" dirty="0"/>
          </a:p>
        </p:txBody>
      </p:sp>
      <p:sp>
        <p:nvSpPr>
          <p:cNvPr id="11" name="Rectangle 10"/>
          <p:cNvSpPr/>
          <p:nvPr/>
        </p:nvSpPr>
        <p:spPr>
          <a:xfrm>
            <a:off x="6843132" y="3614278"/>
            <a:ext cx="1440160" cy="57606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APPLICATION</a:t>
            </a:r>
          </a:p>
        </p:txBody>
      </p:sp>
      <p:sp>
        <p:nvSpPr>
          <p:cNvPr id="13" name="Rectangle 12"/>
          <p:cNvSpPr/>
          <p:nvPr/>
        </p:nvSpPr>
        <p:spPr>
          <a:xfrm>
            <a:off x="6990542" y="2530204"/>
            <a:ext cx="1152128" cy="57606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NOTIFY USER</a:t>
            </a:r>
            <a:endParaRPr lang="en-US" dirty="0"/>
          </a:p>
        </p:txBody>
      </p:sp>
      <p:sp>
        <p:nvSpPr>
          <p:cNvPr id="15" name="Rectangle 14"/>
          <p:cNvSpPr/>
          <p:nvPr/>
        </p:nvSpPr>
        <p:spPr>
          <a:xfrm>
            <a:off x="6967786" y="5027672"/>
            <a:ext cx="1152128" cy="57606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 TO SPEECH</a:t>
            </a:r>
          </a:p>
        </p:txBody>
      </p:sp>
      <p:sp>
        <p:nvSpPr>
          <p:cNvPr id="16" name="Rectangle 15"/>
          <p:cNvSpPr/>
          <p:nvPr/>
        </p:nvSpPr>
        <p:spPr>
          <a:xfrm>
            <a:off x="8976320" y="4905268"/>
            <a:ext cx="1584176" cy="57606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SEND EMAIL NOTIFICATION</a:t>
            </a:r>
          </a:p>
        </p:txBody>
      </p:sp>
      <p:sp>
        <p:nvSpPr>
          <p:cNvPr id="17" name="Rectangle 16"/>
          <p:cNvSpPr/>
          <p:nvPr/>
        </p:nvSpPr>
        <p:spPr>
          <a:xfrm>
            <a:off x="9087018" y="2530205"/>
            <a:ext cx="1312079" cy="118211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EMAIL SERVER</a:t>
            </a:r>
          </a:p>
        </p:txBody>
      </p:sp>
      <p:sp>
        <p:nvSpPr>
          <p:cNvPr id="18" name="Rectangle 17"/>
          <p:cNvSpPr/>
          <p:nvPr/>
        </p:nvSpPr>
        <p:spPr>
          <a:xfrm>
            <a:off x="9087018" y="1400313"/>
            <a:ext cx="1312079" cy="57606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SEND/READ EMAIL</a:t>
            </a:r>
            <a:endParaRPr lang="en-US" dirty="0"/>
          </a:p>
        </p:txBody>
      </p:sp>
      <p:sp>
        <p:nvSpPr>
          <p:cNvPr id="20" name="Rectangle 19"/>
          <p:cNvSpPr/>
          <p:nvPr/>
        </p:nvSpPr>
        <p:spPr>
          <a:xfrm>
            <a:off x="2012374" y="3891798"/>
            <a:ext cx="1152128" cy="57606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VOICE MESSAGE</a:t>
            </a:r>
          </a:p>
        </p:txBody>
      </p:sp>
      <p:sp>
        <p:nvSpPr>
          <p:cNvPr id="21" name="Rectangle 20"/>
          <p:cNvSpPr/>
          <p:nvPr/>
        </p:nvSpPr>
        <p:spPr>
          <a:xfrm>
            <a:off x="4219715" y="1400313"/>
            <a:ext cx="1916596" cy="57606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REGISTER BLIND USER</a:t>
            </a:r>
          </a:p>
        </p:txBody>
      </p:sp>
      <p:sp>
        <p:nvSpPr>
          <p:cNvPr id="22" name="Rectangle 21"/>
          <p:cNvSpPr/>
          <p:nvPr/>
        </p:nvSpPr>
        <p:spPr>
          <a:xfrm>
            <a:off x="4211360" y="2440976"/>
            <a:ext cx="1916596" cy="57606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SPEECH COMMAND</a:t>
            </a:r>
          </a:p>
        </p:txBody>
      </p:sp>
      <p:sp>
        <p:nvSpPr>
          <p:cNvPr id="24" name="Rectangle 23"/>
          <p:cNvSpPr/>
          <p:nvPr/>
        </p:nvSpPr>
        <p:spPr>
          <a:xfrm>
            <a:off x="4219715" y="5445224"/>
            <a:ext cx="1916596" cy="57606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SPEECH TO TEXT</a:t>
            </a:r>
          </a:p>
        </p:txBody>
      </p:sp>
      <p:cxnSp>
        <p:nvCxnSpPr>
          <p:cNvPr id="26" name="Straight Arrow Connector 25"/>
          <p:cNvCxnSpPr>
            <a:stCxn id="5" idx="3"/>
            <a:endCxn id="21" idx="1"/>
          </p:cNvCxnSpPr>
          <p:nvPr/>
        </p:nvCxnSpPr>
        <p:spPr>
          <a:xfrm>
            <a:off x="3165459" y="1684647"/>
            <a:ext cx="1054256" cy="3699"/>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 idx="3"/>
            <a:endCxn id="18" idx="1"/>
          </p:cNvCxnSpPr>
          <p:nvPr/>
        </p:nvCxnSpPr>
        <p:spPr>
          <a:xfrm>
            <a:off x="8400257" y="1680947"/>
            <a:ext cx="686761" cy="7399"/>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0" idx="1"/>
          </p:cNvCxnSpPr>
          <p:nvPr/>
        </p:nvCxnSpPr>
        <p:spPr>
          <a:xfrm flipV="1">
            <a:off x="6155082" y="1680946"/>
            <a:ext cx="587522" cy="370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2" idx="2"/>
            <a:endCxn id="9" idx="0"/>
          </p:cNvCxnSpPr>
          <p:nvPr/>
        </p:nvCxnSpPr>
        <p:spPr>
          <a:xfrm>
            <a:off x="5169659" y="3017041"/>
            <a:ext cx="8355" cy="22457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1" idx="2"/>
            <a:endCxn id="22" idx="0"/>
          </p:cNvCxnSpPr>
          <p:nvPr/>
        </p:nvCxnSpPr>
        <p:spPr>
          <a:xfrm flipH="1">
            <a:off x="5169659" y="1976378"/>
            <a:ext cx="8355" cy="464599"/>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8" idx="2"/>
            <a:endCxn id="24" idx="0"/>
          </p:cNvCxnSpPr>
          <p:nvPr/>
        </p:nvCxnSpPr>
        <p:spPr>
          <a:xfrm>
            <a:off x="5178013" y="4941168"/>
            <a:ext cx="0" cy="50405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9" idx="2"/>
            <a:endCxn id="8" idx="0"/>
          </p:cNvCxnSpPr>
          <p:nvPr/>
        </p:nvCxnSpPr>
        <p:spPr>
          <a:xfrm>
            <a:off x="5178013" y="3817680"/>
            <a:ext cx="0" cy="512607"/>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6" idx="2"/>
            <a:endCxn id="20" idx="0"/>
          </p:cNvCxnSpPr>
          <p:nvPr/>
        </p:nvCxnSpPr>
        <p:spPr>
          <a:xfrm>
            <a:off x="2588438" y="3219462"/>
            <a:ext cx="0" cy="672337"/>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9743056" y="1976378"/>
            <a:ext cx="0" cy="553827"/>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0" idx="2"/>
            <a:endCxn id="13" idx="0"/>
          </p:cNvCxnSpPr>
          <p:nvPr/>
        </p:nvCxnSpPr>
        <p:spPr>
          <a:xfrm flipH="1">
            <a:off x="7566606" y="1968978"/>
            <a:ext cx="4824" cy="56122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1" idx="2"/>
            <a:endCxn id="15" idx="0"/>
          </p:cNvCxnSpPr>
          <p:nvPr/>
        </p:nvCxnSpPr>
        <p:spPr>
          <a:xfrm flipH="1">
            <a:off x="7543850" y="4190342"/>
            <a:ext cx="19362" cy="83733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3" idx="2"/>
            <a:endCxn id="11" idx="0"/>
          </p:cNvCxnSpPr>
          <p:nvPr/>
        </p:nvCxnSpPr>
        <p:spPr>
          <a:xfrm flipH="1">
            <a:off x="7563212" y="3106268"/>
            <a:ext cx="3394" cy="50801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7" idx="2"/>
            <a:endCxn id="16" idx="0"/>
          </p:cNvCxnSpPr>
          <p:nvPr/>
        </p:nvCxnSpPr>
        <p:spPr>
          <a:xfrm>
            <a:off x="9743058" y="3712316"/>
            <a:ext cx="25351" cy="1192953"/>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p:nvPr/>
        </p:nvCxnSpPr>
        <p:spPr>
          <a:xfrm rot="5400000" flipH="1" flipV="1">
            <a:off x="4105502" y="3316417"/>
            <a:ext cx="4044911" cy="1350035"/>
          </a:xfrm>
          <a:prstGeom prst="bentConnector3">
            <a:avLst>
              <a:gd name="adj1" fmla="val -5652"/>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15" idx="2"/>
            <a:endCxn id="6" idx="1"/>
          </p:cNvCxnSpPr>
          <p:nvPr/>
        </p:nvCxnSpPr>
        <p:spPr>
          <a:xfrm rot="5400000" flipH="1">
            <a:off x="3340748" y="1400634"/>
            <a:ext cx="2874728" cy="5531476"/>
          </a:xfrm>
          <a:prstGeom prst="bentConnector4">
            <a:avLst>
              <a:gd name="adj1" fmla="val -29842"/>
              <a:gd name="adj2" fmla="val 104133"/>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Elbow Connector 93"/>
          <p:cNvCxnSpPr/>
          <p:nvPr/>
        </p:nvCxnSpPr>
        <p:spPr>
          <a:xfrm rot="16200000" flipH="1">
            <a:off x="3320145" y="3736157"/>
            <a:ext cx="167865" cy="1631277"/>
          </a:xfrm>
          <a:prstGeom prst="bentConnector2">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Elbow Connector 95"/>
          <p:cNvCxnSpPr>
            <a:stCxn id="11" idx="1"/>
            <a:endCxn id="9" idx="3"/>
          </p:cNvCxnSpPr>
          <p:nvPr/>
        </p:nvCxnSpPr>
        <p:spPr>
          <a:xfrm rot="10800000">
            <a:off x="6136313" y="3529649"/>
            <a:ext cx="706821" cy="372663"/>
          </a:xfrm>
          <a:prstGeom prst="bentConnector3">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Elbow Connector 97"/>
          <p:cNvCxnSpPr>
            <a:stCxn id="16" idx="2"/>
          </p:cNvCxnSpPr>
          <p:nvPr/>
        </p:nvCxnSpPr>
        <p:spPr>
          <a:xfrm rot="5400000" flipH="1">
            <a:off x="7268606" y="2981530"/>
            <a:ext cx="3526128" cy="1473476"/>
          </a:xfrm>
          <a:prstGeom prst="bentConnector3">
            <a:avLst>
              <a:gd name="adj1" fmla="val -6483"/>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6" idx="3"/>
            <a:endCxn id="22" idx="1"/>
          </p:cNvCxnSpPr>
          <p:nvPr/>
        </p:nvCxnSpPr>
        <p:spPr>
          <a:xfrm>
            <a:off x="3164502" y="2729008"/>
            <a:ext cx="1046858"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Slide Number Placeholder 22"/>
          <p:cNvSpPr>
            <a:spLocks noGrp="1"/>
          </p:cNvSpPr>
          <p:nvPr>
            <p:ph type="sldNum" sz="quarter" idx="12"/>
          </p:nvPr>
        </p:nvSpPr>
        <p:spPr/>
        <p:txBody>
          <a:bodyPr/>
          <a:lstStyle/>
          <a:p>
            <a:fld id="{E8B313F7-BC2E-477F-AC94-53CCA4750217}" type="slidenum">
              <a:rPr lang="en-US" smtClean="0"/>
              <a:t>17</a:t>
            </a:fld>
            <a:endParaRPr lang="en-US" dirty="0"/>
          </a:p>
        </p:txBody>
      </p:sp>
      <p:sp>
        <p:nvSpPr>
          <p:cNvPr id="3" name="Footer Placeholder 2">
            <a:extLst>
              <a:ext uri="{FF2B5EF4-FFF2-40B4-BE49-F238E27FC236}">
                <a16:creationId xmlns:a16="http://schemas.microsoft.com/office/drawing/2014/main" id="{72B2D0AC-06A6-A54D-B24D-C0C6E6066ABA}"/>
              </a:ext>
            </a:extLst>
          </p:cNvPr>
          <p:cNvSpPr>
            <a:spLocks noGrp="1"/>
          </p:cNvSpPr>
          <p:nvPr>
            <p:ph type="ftr" sz="quarter" idx="11"/>
          </p:nvPr>
        </p:nvSpPr>
        <p:spPr>
          <a:xfrm>
            <a:off x="4070556" y="6420220"/>
            <a:ext cx="4114800" cy="365125"/>
          </a:xfrm>
        </p:spPr>
        <p:txBody>
          <a:bodyPr/>
          <a:lstStyle/>
          <a:p>
            <a:r>
              <a:rPr lang="en-US" dirty="0"/>
              <a:t>Methodist </a:t>
            </a:r>
            <a:r>
              <a:rPr lang="en-US" dirty="0" smtClean="0"/>
              <a:t>College </a:t>
            </a:r>
            <a:r>
              <a:rPr lang="en-US" dirty="0"/>
              <a:t>of </a:t>
            </a:r>
            <a:r>
              <a:rPr lang="en-US" dirty="0" smtClean="0"/>
              <a:t>Engineering </a:t>
            </a:r>
            <a:r>
              <a:rPr lang="en-US" dirty="0"/>
              <a:t>and </a:t>
            </a:r>
            <a:r>
              <a:rPr lang="en-US" dirty="0" smtClean="0"/>
              <a:t>Technology</a:t>
            </a:r>
            <a:r>
              <a:rPr lang="en-US" dirty="0"/>
              <a:t>, </a:t>
            </a:r>
          </a:p>
          <a:p>
            <a:r>
              <a:rPr lang="en-US" dirty="0"/>
              <a:t>Department CSE </a:t>
            </a:r>
          </a:p>
        </p:txBody>
      </p:sp>
    </p:spTree>
    <p:extLst>
      <p:ext uri="{BB962C8B-B14F-4D97-AF65-F5344CB8AC3E}">
        <p14:creationId xmlns:p14="http://schemas.microsoft.com/office/powerpoint/2010/main" val="679592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7485"/>
            <a:ext cx="8229600" cy="634082"/>
          </a:xfrm>
        </p:spPr>
        <p:txBody>
          <a:bodyPr>
            <a:noAutofit/>
          </a:bodyPr>
          <a:lstStyle/>
          <a:p>
            <a:pPr lvl="1" algn="ctr"/>
            <a:r>
              <a:rPr lang="en-US" sz="4400" b="1" dirty="0">
                <a:latin typeface="Times New Roman" pitchFamily="18" charset="0"/>
                <a:cs typeface="Times New Roman" pitchFamily="18" charset="0"/>
              </a:rPr>
              <a:t> DATA FLOW DIAGRAM </a:t>
            </a:r>
          </a:p>
        </p:txBody>
      </p:sp>
      <p:pic>
        <p:nvPicPr>
          <p:cNvPr id="4" name="Picture 3"/>
          <p:cNvPicPr>
            <a:picLocks noChangeAspect="1"/>
          </p:cNvPicPr>
          <p:nvPr/>
        </p:nvPicPr>
        <p:blipFill>
          <a:blip r:embed="rId2"/>
          <a:stretch>
            <a:fillRect/>
          </a:stretch>
        </p:blipFill>
        <p:spPr>
          <a:xfrm>
            <a:off x="2639616" y="895582"/>
            <a:ext cx="6624736" cy="1957355"/>
          </a:xfrm>
          <a:prstGeom prst="rect">
            <a:avLst/>
          </a:prstGeom>
        </p:spPr>
        <p:style>
          <a:lnRef idx="2">
            <a:schemeClr val="dk1"/>
          </a:lnRef>
          <a:fillRef idx="1">
            <a:schemeClr val="lt1"/>
          </a:fillRef>
          <a:effectRef idx="0">
            <a:schemeClr val="dk1"/>
          </a:effectRef>
          <a:fontRef idx="minor">
            <a:schemeClr val="dk1"/>
          </a:fontRef>
        </p:style>
      </p:pic>
      <p:sp>
        <p:nvSpPr>
          <p:cNvPr id="46" name="Slide Number Placeholder 2"/>
          <p:cNvSpPr>
            <a:spLocks noGrp="1"/>
          </p:cNvSpPr>
          <p:nvPr>
            <p:ph type="sldNum" sz="quarter" idx="12"/>
          </p:nvPr>
        </p:nvSpPr>
        <p:spPr>
          <a:xfrm>
            <a:off x="9144000" y="6356351"/>
            <a:ext cx="2133600" cy="365125"/>
          </a:xfrm>
        </p:spPr>
        <p:txBody>
          <a:bodyPr/>
          <a:lstStyle/>
          <a:p>
            <a:fld id="{E8B313F7-BC2E-477F-AC94-53CCA4750217}" type="slidenum">
              <a:rPr lang="en-US" smtClean="0"/>
              <a:t>18</a:t>
            </a:fld>
            <a:endParaRPr lang="en-US" dirty="0"/>
          </a:p>
        </p:txBody>
      </p:sp>
      <p:pic>
        <p:nvPicPr>
          <p:cNvPr id="6" name="Picture 5"/>
          <p:cNvPicPr>
            <a:picLocks noChangeAspect="1"/>
          </p:cNvPicPr>
          <p:nvPr/>
        </p:nvPicPr>
        <p:blipFill>
          <a:blip r:embed="rId3"/>
          <a:stretch>
            <a:fillRect/>
          </a:stretch>
        </p:blipFill>
        <p:spPr>
          <a:xfrm>
            <a:off x="2639617" y="2996952"/>
            <a:ext cx="6211167" cy="3359398"/>
          </a:xfrm>
          <a:prstGeom prst="rect">
            <a:avLst/>
          </a:prstGeom>
        </p:spPr>
        <p:style>
          <a:lnRef idx="2">
            <a:schemeClr val="dk1"/>
          </a:lnRef>
          <a:fillRef idx="1">
            <a:schemeClr val="lt1"/>
          </a:fillRef>
          <a:effectRef idx="0">
            <a:schemeClr val="dk1"/>
          </a:effectRef>
          <a:fontRef idx="minor">
            <a:schemeClr val="dk1"/>
          </a:fontRef>
        </p:style>
      </p:pic>
      <p:sp>
        <p:nvSpPr>
          <p:cNvPr id="7" name="Footer Placeholder 3"/>
          <p:cNvSpPr>
            <a:spLocks noGrp="1"/>
          </p:cNvSpPr>
          <p:nvPr>
            <p:ph type="ftr" sz="quarter" idx="11"/>
          </p:nvPr>
        </p:nvSpPr>
        <p:spPr>
          <a:xfrm>
            <a:off x="4655840" y="6356351"/>
            <a:ext cx="3421360" cy="365125"/>
          </a:xfrm>
        </p:spPr>
        <p:txBody>
          <a:bodyPr/>
          <a:lstStyle/>
          <a:p>
            <a:r>
              <a:rPr lang="en-US" dirty="0"/>
              <a:t>Methodist </a:t>
            </a:r>
            <a:r>
              <a:rPr lang="en-US" dirty="0" smtClean="0"/>
              <a:t>College </a:t>
            </a:r>
            <a:r>
              <a:rPr lang="en-US" dirty="0"/>
              <a:t>of </a:t>
            </a:r>
            <a:r>
              <a:rPr lang="en-US" dirty="0" smtClean="0"/>
              <a:t>Engineering </a:t>
            </a:r>
            <a:r>
              <a:rPr lang="en-US" dirty="0"/>
              <a:t>and </a:t>
            </a:r>
            <a:r>
              <a:rPr lang="en-US" dirty="0" smtClean="0"/>
              <a:t>Technology</a:t>
            </a:r>
            <a:r>
              <a:rPr lang="en-US" dirty="0"/>
              <a:t>, Department CSE </a:t>
            </a:r>
          </a:p>
        </p:txBody>
      </p:sp>
    </p:spTree>
    <p:extLst>
      <p:ext uri="{BB962C8B-B14F-4D97-AF65-F5344CB8AC3E}">
        <p14:creationId xmlns:p14="http://schemas.microsoft.com/office/powerpoint/2010/main" val="4496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5520" y="476672"/>
            <a:ext cx="8229600" cy="5962674"/>
          </a:xfrm>
        </p:spPr>
        <p:txBody>
          <a:bodyPr>
            <a:normAutofit/>
          </a:bodyPr>
          <a:lstStyle/>
          <a:p>
            <a:pPr algn="ctr"/>
            <a:r>
              <a:rPr lang="en-US" sz="6000" b="1" dirty="0">
                <a:latin typeface="Times New Roman" panose="02020603050405020304" pitchFamily="18" charset="0"/>
                <a:cs typeface="Times New Roman" panose="02020603050405020304" pitchFamily="18" charset="0"/>
              </a:rPr>
              <a:t>UML DIAGRAM’S</a:t>
            </a:r>
          </a:p>
        </p:txBody>
      </p:sp>
      <p:sp>
        <p:nvSpPr>
          <p:cNvPr id="3" name="Slide Number Placeholder 2"/>
          <p:cNvSpPr>
            <a:spLocks noGrp="1"/>
          </p:cNvSpPr>
          <p:nvPr>
            <p:ph type="sldNum" sz="quarter" idx="12"/>
          </p:nvPr>
        </p:nvSpPr>
        <p:spPr/>
        <p:txBody>
          <a:bodyPr/>
          <a:lstStyle/>
          <a:p>
            <a:fld id="{E8B313F7-BC2E-477F-AC94-53CCA4750217}" type="slidenum">
              <a:rPr lang="en-US" smtClean="0"/>
              <a:t>19</a:t>
            </a:fld>
            <a:endParaRPr lang="en-US" dirty="0"/>
          </a:p>
        </p:txBody>
      </p:sp>
      <p:sp>
        <p:nvSpPr>
          <p:cNvPr id="4" name="Footer Placeholder 3"/>
          <p:cNvSpPr>
            <a:spLocks noGrp="1"/>
          </p:cNvSpPr>
          <p:nvPr>
            <p:ph type="ftr" sz="quarter" idx="11"/>
          </p:nvPr>
        </p:nvSpPr>
        <p:spPr>
          <a:xfrm>
            <a:off x="4655839" y="6356351"/>
            <a:ext cx="3374063" cy="365125"/>
          </a:xfrm>
        </p:spPr>
        <p:txBody>
          <a:bodyPr/>
          <a:lstStyle/>
          <a:p>
            <a:r>
              <a:rPr lang="en-US" dirty="0"/>
              <a:t>Methodist </a:t>
            </a:r>
            <a:r>
              <a:rPr lang="en-US" dirty="0" smtClean="0"/>
              <a:t>College </a:t>
            </a:r>
            <a:r>
              <a:rPr lang="en-US" dirty="0"/>
              <a:t>of </a:t>
            </a:r>
            <a:r>
              <a:rPr lang="en-US" dirty="0" smtClean="0"/>
              <a:t>Engineering </a:t>
            </a:r>
            <a:r>
              <a:rPr lang="en-US" dirty="0"/>
              <a:t>and </a:t>
            </a:r>
            <a:r>
              <a:rPr lang="en-US" dirty="0" smtClean="0"/>
              <a:t>Technology</a:t>
            </a:r>
            <a:r>
              <a:rPr lang="en-US" dirty="0"/>
              <a:t>, Department CSE </a:t>
            </a:r>
          </a:p>
        </p:txBody>
      </p:sp>
    </p:spTree>
    <p:extLst>
      <p:ext uri="{BB962C8B-B14F-4D97-AF65-F5344CB8AC3E}">
        <p14:creationId xmlns:p14="http://schemas.microsoft.com/office/powerpoint/2010/main" val="4141698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C5321-6929-8B4C-A565-60B5F7189F59}"/>
              </a:ext>
            </a:extLst>
          </p:cNvPr>
          <p:cNvSpPr>
            <a:spLocks noGrp="1"/>
          </p:cNvSpPr>
          <p:nvPr>
            <p:ph type="title"/>
          </p:nvPr>
        </p:nvSpPr>
        <p:spPr>
          <a:xfrm>
            <a:off x="210207" y="188641"/>
            <a:ext cx="12107917" cy="1034637"/>
          </a:xfrm>
        </p:spPr>
        <p:txBody>
          <a:bodyPr>
            <a:noAutofit/>
          </a:bodyPr>
          <a:lstStyle/>
          <a:p>
            <a:pPr algn="ctr"/>
            <a:r>
              <a:rPr lang="en-US" b="1" dirty="0">
                <a:latin typeface="Times New Roman" panose="02020603050405020304" pitchFamily="18" charset="0"/>
                <a:cs typeface="Times New Roman" panose="02020603050405020304" pitchFamily="18" charset="0"/>
              </a:rPr>
              <a:t>DOMAIN: MACHINE LEARNING</a:t>
            </a:r>
          </a:p>
        </p:txBody>
      </p:sp>
      <p:sp>
        <p:nvSpPr>
          <p:cNvPr id="3" name="Content Placeholder 2">
            <a:extLst>
              <a:ext uri="{FF2B5EF4-FFF2-40B4-BE49-F238E27FC236}">
                <a16:creationId xmlns:a16="http://schemas.microsoft.com/office/drawing/2014/main" id="{602ADD04-C28C-5A41-B102-16D5AD08698B}"/>
              </a:ext>
            </a:extLst>
          </p:cNvPr>
          <p:cNvSpPr>
            <a:spLocks noGrp="1"/>
          </p:cNvSpPr>
          <p:nvPr>
            <p:ph idx="1"/>
          </p:nvPr>
        </p:nvSpPr>
        <p:spPr>
          <a:xfrm>
            <a:off x="735723" y="1412776"/>
            <a:ext cx="10762593" cy="2354928"/>
          </a:xfrm>
        </p:spPr>
        <p:txBody>
          <a:bodyPr>
            <a:noAutofit/>
          </a:bodyPr>
          <a:lstStyle/>
          <a:p>
            <a:pPr marL="0" indent="0" algn="just">
              <a:buNone/>
            </a:pPr>
            <a:r>
              <a:rPr lang="en-IN" sz="2500" dirty="0">
                <a:latin typeface="Times New Roman" panose="02020603050405020304" pitchFamily="18" charset="0"/>
                <a:cs typeface="Times New Roman" panose="02020603050405020304" pitchFamily="18" charset="0"/>
              </a:rPr>
              <a:t>Machine learning is an application of artificial intelligence (AI) that provides systems the ability to automatically learn and improve from experience without being explicitly programmed.</a:t>
            </a:r>
            <a:r>
              <a:rPr lang="en-IN" sz="2500" b="1" dirty="0">
                <a:latin typeface="Times New Roman" panose="02020603050405020304" pitchFamily="18" charset="0"/>
                <a:cs typeface="Times New Roman" panose="02020603050405020304" pitchFamily="18" charset="0"/>
              </a:rPr>
              <a:t> </a:t>
            </a:r>
            <a:r>
              <a:rPr lang="en-IN" sz="2500" dirty="0">
                <a:latin typeface="Times New Roman" panose="02020603050405020304" pitchFamily="18" charset="0"/>
                <a:cs typeface="Times New Roman" panose="02020603050405020304" pitchFamily="18" charset="0"/>
              </a:rPr>
              <a:t>Machine learning focuses on the development of computer programs that can access data and use it to learn for themselves on the basis of past experience.</a:t>
            </a:r>
          </a:p>
          <a:p>
            <a:pPr algn="just"/>
            <a:endParaRPr lang="en-IN" sz="2500" dirty="0">
              <a:latin typeface="Times New Roman" panose="02020603050405020304" pitchFamily="18" charset="0"/>
              <a:cs typeface="Times New Roman" panose="02020603050405020304" pitchFamily="18" charset="0"/>
            </a:endParaRPr>
          </a:p>
          <a:p>
            <a:pPr algn="just"/>
            <a:endParaRPr lang="en-US" sz="25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783632" y="3767704"/>
            <a:ext cx="6049240" cy="2409640"/>
          </a:xfrm>
          <a:prstGeom prst="rect">
            <a:avLst/>
          </a:prstGeom>
        </p:spPr>
        <p:style>
          <a:lnRef idx="1">
            <a:schemeClr val="dk1"/>
          </a:lnRef>
          <a:fillRef idx="2">
            <a:schemeClr val="dk1"/>
          </a:fillRef>
          <a:effectRef idx="1">
            <a:schemeClr val="dk1"/>
          </a:effectRef>
          <a:fontRef idx="minor">
            <a:schemeClr val="dk1"/>
          </a:fontRef>
        </p:style>
      </p:pic>
      <p:sp>
        <p:nvSpPr>
          <p:cNvPr id="5" name="Footer Placeholder 3"/>
          <p:cNvSpPr>
            <a:spLocks noGrp="1"/>
          </p:cNvSpPr>
          <p:nvPr>
            <p:ph type="ftr" sz="quarter" idx="11"/>
          </p:nvPr>
        </p:nvSpPr>
        <p:spPr>
          <a:xfrm>
            <a:off x="4648200" y="6356351"/>
            <a:ext cx="3429000" cy="365125"/>
          </a:xfrm>
        </p:spPr>
        <p:txBody>
          <a:bodyPr/>
          <a:lstStyle/>
          <a:p>
            <a:r>
              <a:rPr lang="en-US" dirty="0"/>
              <a:t>Methodist </a:t>
            </a:r>
            <a:r>
              <a:rPr lang="en-US" dirty="0" smtClean="0"/>
              <a:t>College </a:t>
            </a:r>
            <a:r>
              <a:rPr lang="en-US" dirty="0"/>
              <a:t>of </a:t>
            </a:r>
            <a:r>
              <a:rPr lang="en-US" dirty="0" smtClean="0"/>
              <a:t>Engineering </a:t>
            </a:r>
            <a:r>
              <a:rPr lang="en-US" dirty="0"/>
              <a:t>and </a:t>
            </a:r>
            <a:r>
              <a:rPr lang="en-US" dirty="0" smtClean="0"/>
              <a:t>Technology</a:t>
            </a:r>
            <a:r>
              <a:rPr lang="en-US" dirty="0"/>
              <a:t>, Department CSE </a:t>
            </a:r>
          </a:p>
        </p:txBody>
      </p:sp>
      <p:sp>
        <p:nvSpPr>
          <p:cNvPr id="6" name="Slide Number Placeholder 2"/>
          <p:cNvSpPr>
            <a:spLocks noGrp="1"/>
          </p:cNvSpPr>
          <p:nvPr>
            <p:ph type="sldNum" sz="quarter" idx="12"/>
          </p:nvPr>
        </p:nvSpPr>
        <p:spPr>
          <a:xfrm>
            <a:off x="9182757" y="6374964"/>
            <a:ext cx="2133600" cy="365125"/>
          </a:xfrm>
        </p:spPr>
        <p:txBody>
          <a:bodyPr/>
          <a:lstStyle/>
          <a:p>
            <a:r>
              <a:rPr lang="en-US" dirty="0"/>
              <a:t>2</a:t>
            </a:r>
          </a:p>
        </p:txBody>
      </p:sp>
    </p:spTree>
    <p:extLst>
      <p:ext uri="{BB962C8B-B14F-4D97-AF65-F5344CB8AC3E}">
        <p14:creationId xmlns:p14="http://schemas.microsoft.com/office/powerpoint/2010/main" val="3993049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5520" y="130599"/>
            <a:ext cx="8229600" cy="653746"/>
          </a:xfrm>
        </p:spPr>
        <p:txBody>
          <a:bodyPr>
            <a:noAutofit/>
          </a:bodyPr>
          <a:lstStyle/>
          <a:p>
            <a:pPr algn="ctr"/>
            <a:r>
              <a:rPr lang="en-US" b="1" dirty="0">
                <a:latin typeface="Times New Roman" panose="02020603050405020304" pitchFamily="18" charset="0"/>
                <a:cs typeface="Times New Roman" panose="02020603050405020304" pitchFamily="18" charset="0"/>
              </a:rPr>
              <a:t>CLASS DIAGRAM</a:t>
            </a:r>
          </a:p>
        </p:txBody>
      </p:sp>
      <p:pic>
        <p:nvPicPr>
          <p:cNvPr id="5" name="Picture 4"/>
          <p:cNvPicPr>
            <a:picLocks noChangeAspect="1"/>
          </p:cNvPicPr>
          <p:nvPr/>
        </p:nvPicPr>
        <p:blipFill>
          <a:blip r:embed="rId2"/>
          <a:stretch>
            <a:fillRect/>
          </a:stretch>
        </p:blipFill>
        <p:spPr>
          <a:xfrm>
            <a:off x="1775520" y="908720"/>
            <a:ext cx="8435280" cy="5256584"/>
          </a:xfrm>
          <a:prstGeom prst="rect">
            <a:avLst/>
          </a:prstGeom>
        </p:spPr>
        <p:style>
          <a:lnRef idx="2">
            <a:schemeClr val="dk1"/>
          </a:lnRef>
          <a:fillRef idx="1">
            <a:schemeClr val="lt1"/>
          </a:fillRef>
          <a:effectRef idx="0">
            <a:schemeClr val="dk1"/>
          </a:effectRef>
          <a:fontRef idx="minor">
            <a:schemeClr val="dk1"/>
          </a:fontRef>
        </p:style>
      </p:pic>
      <p:sp>
        <p:nvSpPr>
          <p:cNvPr id="6" name="Slide Number Placeholder 2"/>
          <p:cNvSpPr>
            <a:spLocks noGrp="1"/>
          </p:cNvSpPr>
          <p:nvPr>
            <p:ph type="sldNum" sz="quarter" idx="12"/>
          </p:nvPr>
        </p:nvSpPr>
        <p:spPr>
          <a:xfrm>
            <a:off x="9327931" y="6374964"/>
            <a:ext cx="2133600" cy="365125"/>
          </a:xfrm>
        </p:spPr>
        <p:txBody>
          <a:bodyPr/>
          <a:lstStyle/>
          <a:p>
            <a:fld id="{E8B313F7-BC2E-477F-AC94-53CCA4750217}" type="slidenum">
              <a:rPr lang="en-US" smtClean="0"/>
              <a:t>20</a:t>
            </a:fld>
            <a:endParaRPr lang="en-US" dirty="0"/>
          </a:p>
        </p:txBody>
      </p:sp>
      <p:sp>
        <p:nvSpPr>
          <p:cNvPr id="7" name="Footer Placeholder 3"/>
          <p:cNvSpPr>
            <a:spLocks noGrp="1"/>
          </p:cNvSpPr>
          <p:nvPr>
            <p:ph type="ftr" sz="quarter" idx="11"/>
          </p:nvPr>
        </p:nvSpPr>
        <p:spPr>
          <a:xfrm>
            <a:off x="4655840" y="6356351"/>
            <a:ext cx="3421360" cy="365125"/>
          </a:xfrm>
        </p:spPr>
        <p:txBody>
          <a:bodyPr/>
          <a:lstStyle/>
          <a:p>
            <a:r>
              <a:rPr lang="en-US" dirty="0"/>
              <a:t>Methodist </a:t>
            </a:r>
            <a:r>
              <a:rPr lang="en-US" dirty="0" smtClean="0"/>
              <a:t>College </a:t>
            </a:r>
            <a:r>
              <a:rPr lang="en-US" dirty="0"/>
              <a:t>of </a:t>
            </a:r>
            <a:r>
              <a:rPr lang="en-US" dirty="0" smtClean="0"/>
              <a:t>Engineering </a:t>
            </a:r>
            <a:r>
              <a:rPr lang="en-US" dirty="0"/>
              <a:t>and </a:t>
            </a:r>
            <a:r>
              <a:rPr lang="en-US" dirty="0" smtClean="0"/>
              <a:t>Technology</a:t>
            </a:r>
            <a:r>
              <a:rPr lang="en-US" dirty="0"/>
              <a:t>, Department CSE </a:t>
            </a:r>
          </a:p>
        </p:txBody>
      </p:sp>
    </p:spTree>
    <p:extLst>
      <p:ext uri="{BB962C8B-B14F-4D97-AF65-F5344CB8AC3E}">
        <p14:creationId xmlns:p14="http://schemas.microsoft.com/office/powerpoint/2010/main" val="1892158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7014"/>
            <a:ext cx="8229600" cy="634082"/>
          </a:xfrm>
        </p:spPr>
        <p:txBody>
          <a:bodyPr>
            <a:noAutofit/>
          </a:bodyPr>
          <a:lstStyle/>
          <a:p>
            <a:pPr lvl="1" algn="ctr"/>
            <a:r>
              <a:rPr lang="en-US" sz="4400" b="1" dirty="0">
                <a:latin typeface="Times New Roman" pitchFamily="18" charset="0"/>
                <a:cs typeface="Times New Roman" pitchFamily="18" charset="0"/>
              </a:rPr>
              <a:t>USE CASE DIAGRAM</a:t>
            </a:r>
          </a:p>
        </p:txBody>
      </p:sp>
      <p:sp>
        <p:nvSpPr>
          <p:cNvPr id="6" name="Slide Number Placeholder 49"/>
          <p:cNvSpPr>
            <a:spLocks noGrp="1"/>
          </p:cNvSpPr>
          <p:nvPr>
            <p:ph type="sldNum" sz="quarter" idx="12"/>
          </p:nvPr>
        </p:nvSpPr>
        <p:spPr>
          <a:xfrm>
            <a:off x="9443545" y="6360839"/>
            <a:ext cx="2133600" cy="340147"/>
          </a:xfrm>
        </p:spPr>
        <p:txBody>
          <a:bodyPr/>
          <a:lstStyle/>
          <a:p>
            <a:fld id="{E8B313F7-BC2E-477F-AC94-53CCA4750217}" type="slidenum">
              <a:rPr lang="en-US" smtClean="0"/>
              <a:t>21</a:t>
            </a:fld>
            <a:endParaRPr lang="en-US" dirty="0"/>
          </a:p>
        </p:txBody>
      </p:sp>
      <p:sp>
        <p:nvSpPr>
          <p:cNvPr id="9" name="Footer Placeholder 3"/>
          <p:cNvSpPr>
            <a:spLocks noGrp="1"/>
          </p:cNvSpPr>
          <p:nvPr>
            <p:ph type="ftr" sz="quarter" idx="11"/>
          </p:nvPr>
        </p:nvSpPr>
        <p:spPr>
          <a:xfrm>
            <a:off x="4655840" y="6359799"/>
            <a:ext cx="3421360" cy="365125"/>
          </a:xfrm>
        </p:spPr>
        <p:txBody>
          <a:bodyPr/>
          <a:lstStyle/>
          <a:p>
            <a:r>
              <a:rPr lang="en-US" dirty="0"/>
              <a:t>Methodist </a:t>
            </a:r>
            <a:r>
              <a:rPr lang="en-US" dirty="0" smtClean="0"/>
              <a:t>College </a:t>
            </a:r>
            <a:r>
              <a:rPr lang="en-US" dirty="0"/>
              <a:t>of </a:t>
            </a:r>
            <a:r>
              <a:rPr lang="en-US" dirty="0" smtClean="0"/>
              <a:t>Engineering </a:t>
            </a:r>
            <a:r>
              <a:rPr lang="en-US" dirty="0"/>
              <a:t>and </a:t>
            </a:r>
            <a:r>
              <a:rPr lang="en-US" dirty="0" smtClean="0"/>
              <a:t>Technology</a:t>
            </a:r>
            <a:r>
              <a:rPr lang="en-US" dirty="0"/>
              <a:t>, Department CSE </a:t>
            </a:r>
          </a:p>
        </p:txBody>
      </p:sp>
      <p:pic>
        <p:nvPicPr>
          <p:cNvPr id="4" name="Picture 3"/>
          <p:cNvPicPr>
            <a:picLocks noChangeAspect="1"/>
          </p:cNvPicPr>
          <p:nvPr/>
        </p:nvPicPr>
        <p:blipFill>
          <a:blip r:embed="rId2"/>
          <a:stretch>
            <a:fillRect/>
          </a:stretch>
        </p:blipFill>
        <p:spPr>
          <a:xfrm>
            <a:off x="3215681" y="1052736"/>
            <a:ext cx="5264979" cy="5112568"/>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47654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5600" y="180556"/>
            <a:ext cx="7715200" cy="634082"/>
          </a:xfrm>
        </p:spPr>
        <p:txBody>
          <a:bodyPr>
            <a:noAutofit/>
          </a:bodyPr>
          <a:lstStyle/>
          <a:p>
            <a:pPr lvl="1" algn="ctr"/>
            <a:r>
              <a:rPr lang="en-US" sz="4400" b="1" dirty="0">
                <a:latin typeface="Times New Roman" pitchFamily="18" charset="0"/>
                <a:cs typeface="Times New Roman" pitchFamily="18" charset="0"/>
              </a:rPr>
              <a:t>SEQUENCE DIAGRAM</a:t>
            </a:r>
          </a:p>
        </p:txBody>
      </p:sp>
      <p:sp>
        <p:nvSpPr>
          <p:cNvPr id="4" name="Slide Number Placeholder 3"/>
          <p:cNvSpPr>
            <a:spLocks noGrp="1"/>
          </p:cNvSpPr>
          <p:nvPr>
            <p:ph type="sldNum" sz="quarter" idx="12"/>
          </p:nvPr>
        </p:nvSpPr>
        <p:spPr/>
        <p:txBody>
          <a:bodyPr/>
          <a:lstStyle/>
          <a:p>
            <a:fld id="{E8B313F7-BC2E-477F-AC94-53CCA4750217}" type="slidenum">
              <a:rPr lang="en-US" smtClean="0"/>
              <a:t>22</a:t>
            </a:fld>
            <a:endParaRPr lang="en-US" dirty="0"/>
          </a:p>
        </p:txBody>
      </p:sp>
      <p:sp>
        <p:nvSpPr>
          <p:cNvPr id="5" name="Footer Placeholder 3"/>
          <p:cNvSpPr>
            <a:spLocks noGrp="1"/>
          </p:cNvSpPr>
          <p:nvPr>
            <p:ph type="ftr" sz="quarter" idx="11"/>
          </p:nvPr>
        </p:nvSpPr>
        <p:spPr>
          <a:xfrm>
            <a:off x="4655840" y="6356351"/>
            <a:ext cx="3395084" cy="365125"/>
          </a:xfrm>
        </p:spPr>
        <p:txBody>
          <a:bodyPr/>
          <a:lstStyle/>
          <a:p>
            <a:r>
              <a:rPr lang="en-US" dirty="0"/>
              <a:t>Methodist </a:t>
            </a:r>
            <a:r>
              <a:rPr lang="en-US" dirty="0" smtClean="0"/>
              <a:t>College </a:t>
            </a:r>
            <a:r>
              <a:rPr lang="en-US" dirty="0"/>
              <a:t>of </a:t>
            </a:r>
            <a:r>
              <a:rPr lang="en-US" dirty="0" smtClean="0"/>
              <a:t>Engineering </a:t>
            </a:r>
            <a:r>
              <a:rPr lang="en-US" dirty="0"/>
              <a:t>and </a:t>
            </a:r>
            <a:r>
              <a:rPr lang="en-US" dirty="0" smtClean="0"/>
              <a:t>Technology</a:t>
            </a:r>
            <a:r>
              <a:rPr lang="en-US" dirty="0"/>
              <a:t>, Department CSE </a:t>
            </a:r>
          </a:p>
        </p:txBody>
      </p:sp>
      <p:pic>
        <p:nvPicPr>
          <p:cNvPr id="7" name="Picture 6"/>
          <p:cNvPicPr>
            <a:picLocks noChangeAspect="1"/>
          </p:cNvPicPr>
          <p:nvPr/>
        </p:nvPicPr>
        <p:blipFill>
          <a:blip r:embed="rId2"/>
          <a:stretch>
            <a:fillRect/>
          </a:stretch>
        </p:blipFill>
        <p:spPr>
          <a:xfrm>
            <a:off x="2661758" y="1347497"/>
            <a:ext cx="6868484" cy="4163006"/>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017305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1190"/>
            <a:ext cx="8229600" cy="634082"/>
          </a:xfrm>
        </p:spPr>
        <p:txBody>
          <a:bodyPr>
            <a:noAutofit/>
          </a:bodyPr>
          <a:lstStyle/>
          <a:p>
            <a:pPr lvl="1" algn="ctr"/>
            <a:r>
              <a:rPr lang="en-US" sz="4400" b="1" dirty="0">
                <a:latin typeface="Times New Roman" pitchFamily="18" charset="0"/>
                <a:cs typeface="Times New Roman" pitchFamily="18" charset="0"/>
              </a:rPr>
              <a:t>ACTIVITY DIAGRAM</a:t>
            </a:r>
          </a:p>
        </p:txBody>
      </p:sp>
      <p:sp>
        <p:nvSpPr>
          <p:cNvPr id="6" name="Slide Number Placeholder 49"/>
          <p:cNvSpPr>
            <a:spLocks noGrp="1"/>
          </p:cNvSpPr>
          <p:nvPr>
            <p:ph type="sldNum" sz="quarter" idx="12"/>
          </p:nvPr>
        </p:nvSpPr>
        <p:spPr>
          <a:xfrm>
            <a:off x="9144000" y="6356350"/>
            <a:ext cx="2133600" cy="365125"/>
          </a:xfrm>
        </p:spPr>
        <p:txBody>
          <a:bodyPr/>
          <a:lstStyle/>
          <a:p>
            <a:fld id="{E8B313F7-BC2E-477F-AC94-53CCA4750217}" type="slidenum">
              <a:rPr lang="en-US" smtClean="0"/>
              <a:t>23</a:t>
            </a:fld>
            <a:endParaRPr lang="en-US" dirty="0"/>
          </a:p>
        </p:txBody>
      </p:sp>
      <p:sp>
        <p:nvSpPr>
          <p:cNvPr id="5" name="Footer Placeholder 3"/>
          <p:cNvSpPr>
            <a:spLocks noGrp="1"/>
          </p:cNvSpPr>
          <p:nvPr>
            <p:ph type="ftr" sz="quarter" idx="11"/>
          </p:nvPr>
        </p:nvSpPr>
        <p:spPr>
          <a:xfrm>
            <a:off x="4655840" y="6356351"/>
            <a:ext cx="3342532" cy="365125"/>
          </a:xfrm>
        </p:spPr>
        <p:txBody>
          <a:bodyPr/>
          <a:lstStyle/>
          <a:p>
            <a:r>
              <a:rPr lang="en-US" dirty="0"/>
              <a:t>Methodist </a:t>
            </a:r>
            <a:r>
              <a:rPr lang="en-US" dirty="0" smtClean="0"/>
              <a:t>College </a:t>
            </a:r>
            <a:r>
              <a:rPr lang="en-US" dirty="0"/>
              <a:t>of </a:t>
            </a:r>
            <a:r>
              <a:rPr lang="en-US" dirty="0" smtClean="0"/>
              <a:t>Engineering </a:t>
            </a:r>
            <a:r>
              <a:rPr lang="en-US" dirty="0"/>
              <a:t>and </a:t>
            </a:r>
            <a:r>
              <a:rPr lang="en-US" dirty="0" smtClean="0"/>
              <a:t>Technology</a:t>
            </a:r>
            <a:r>
              <a:rPr lang="en-US" dirty="0"/>
              <a:t>, Department CSE </a:t>
            </a:r>
          </a:p>
        </p:txBody>
      </p:sp>
      <p:pic>
        <p:nvPicPr>
          <p:cNvPr id="3" name="Picture 2"/>
          <p:cNvPicPr>
            <a:picLocks noChangeAspect="1"/>
          </p:cNvPicPr>
          <p:nvPr/>
        </p:nvPicPr>
        <p:blipFill>
          <a:blip r:embed="rId2"/>
          <a:stretch>
            <a:fillRect/>
          </a:stretch>
        </p:blipFill>
        <p:spPr>
          <a:xfrm>
            <a:off x="3548888" y="1070491"/>
            <a:ext cx="4561840" cy="5120640"/>
          </a:xfrm>
          <a:prstGeom prst="rect">
            <a:avLst/>
          </a:prstGeom>
          <a:ln>
            <a:solidFill>
              <a:schemeClr val="tx1"/>
            </a:solidFill>
          </a:ln>
        </p:spPr>
      </p:pic>
    </p:spTree>
    <p:extLst>
      <p:ext uri="{BB962C8B-B14F-4D97-AF65-F5344CB8AC3E}">
        <p14:creationId xmlns:p14="http://schemas.microsoft.com/office/powerpoint/2010/main" val="2036690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4082"/>
          </a:xfrm>
        </p:spPr>
        <p:txBody>
          <a:bodyPr>
            <a:noAutofit/>
          </a:bodyPr>
          <a:lstStyle/>
          <a:p>
            <a:pPr lvl="1" algn="ctr"/>
            <a:r>
              <a:rPr lang="en-US" sz="4400" b="1" dirty="0">
                <a:latin typeface="Times New Roman" pitchFamily="18" charset="0"/>
                <a:cs typeface="Times New Roman" pitchFamily="18" charset="0"/>
              </a:rPr>
              <a:t>STATE CHART DIAGRAM </a:t>
            </a:r>
          </a:p>
        </p:txBody>
      </p:sp>
      <p:sp>
        <p:nvSpPr>
          <p:cNvPr id="6" name="Rectangle 5"/>
          <p:cNvSpPr/>
          <p:nvPr/>
        </p:nvSpPr>
        <p:spPr>
          <a:xfrm>
            <a:off x="2063552" y="1700808"/>
            <a:ext cx="1584176" cy="8640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User</a:t>
            </a:r>
          </a:p>
        </p:txBody>
      </p:sp>
      <p:sp>
        <p:nvSpPr>
          <p:cNvPr id="7" name="Rectangle 6"/>
          <p:cNvSpPr/>
          <p:nvPr/>
        </p:nvSpPr>
        <p:spPr>
          <a:xfrm>
            <a:off x="7968208" y="4797152"/>
            <a:ext cx="1584176" cy="8640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Text to voice converter</a:t>
            </a:r>
          </a:p>
        </p:txBody>
      </p:sp>
      <p:sp>
        <p:nvSpPr>
          <p:cNvPr id="8" name="Rectangle 7"/>
          <p:cNvSpPr/>
          <p:nvPr/>
        </p:nvSpPr>
        <p:spPr>
          <a:xfrm>
            <a:off x="7968208" y="1700808"/>
            <a:ext cx="1584176" cy="8640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Voice to text converter</a:t>
            </a:r>
          </a:p>
        </p:txBody>
      </p:sp>
      <p:sp>
        <p:nvSpPr>
          <p:cNvPr id="9" name="Rectangle 8"/>
          <p:cNvSpPr/>
          <p:nvPr/>
        </p:nvSpPr>
        <p:spPr>
          <a:xfrm>
            <a:off x="2063697" y="4797152"/>
            <a:ext cx="1584176" cy="8640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Receiver</a:t>
            </a:r>
          </a:p>
        </p:txBody>
      </p:sp>
      <p:sp>
        <p:nvSpPr>
          <p:cNvPr id="10" name="Oval 9"/>
          <p:cNvSpPr/>
          <p:nvPr/>
        </p:nvSpPr>
        <p:spPr>
          <a:xfrm>
            <a:off x="5015880" y="2924944"/>
            <a:ext cx="1440160" cy="14401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Voice based email</a:t>
            </a:r>
          </a:p>
        </p:txBody>
      </p:sp>
      <p:cxnSp>
        <p:nvCxnSpPr>
          <p:cNvPr id="14" name="Straight Arrow Connector 13"/>
          <p:cNvCxnSpPr>
            <a:endCxn id="10" idx="7"/>
          </p:cNvCxnSpPr>
          <p:nvPr/>
        </p:nvCxnSpPr>
        <p:spPr>
          <a:xfrm flipH="1">
            <a:off x="6245134" y="1974583"/>
            <a:ext cx="1700559" cy="11612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6456040" y="3778806"/>
            <a:ext cx="1512168" cy="109291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5"/>
          </p:cNvCxnSpPr>
          <p:nvPr/>
        </p:nvCxnSpPr>
        <p:spPr>
          <a:xfrm>
            <a:off x="6245134" y="4154198"/>
            <a:ext cx="1723075" cy="129102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3647730" y="1844824"/>
            <a:ext cx="1841321" cy="113275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3647728" y="4325262"/>
            <a:ext cx="1841322" cy="111996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6371322" y="2249493"/>
            <a:ext cx="1596887" cy="10871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3647729" y="4085148"/>
            <a:ext cx="1484149" cy="96659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668597" y="2418331"/>
            <a:ext cx="1449560" cy="88200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rot="1907557" flipH="1">
            <a:off x="3820346" y="2024846"/>
            <a:ext cx="1574462" cy="369332"/>
          </a:xfrm>
          <a:prstGeom prst="rect">
            <a:avLst/>
          </a:prstGeom>
          <a:noFill/>
        </p:spPr>
        <p:txBody>
          <a:bodyPr wrap="square" rtlCol="0">
            <a:spAutoFit/>
          </a:bodyPr>
          <a:lstStyle/>
          <a:p>
            <a:r>
              <a:rPr lang="en-US" dirty="0"/>
              <a:t>Alter message</a:t>
            </a:r>
          </a:p>
        </p:txBody>
      </p:sp>
      <p:sp>
        <p:nvSpPr>
          <p:cNvPr id="48" name="TextBox 47"/>
          <p:cNvSpPr txBox="1"/>
          <p:nvPr/>
        </p:nvSpPr>
        <p:spPr>
          <a:xfrm rot="1678096" flipH="1">
            <a:off x="3523603" y="2829081"/>
            <a:ext cx="1574462" cy="369332"/>
          </a:xfrm>
          <a:prstGeom prst="rect">
            <a:avLst/>
          </a:prstGeom>
          <a:noFill/>
        </p:spPr>
        <p:txBody>
          <a:bodyPr wrap="square" rtlCol="0">
            <a:spAutoFit/>
          </a:bodyPr>
          <a:lstStyle/>
          <a:p>
            <a:r>
              <a:rPr lang="en-US" dirty="0"/>
              <a:t>Send message</a:t>
            </a:r>
          </a:p>
        </p:txBody>
      </p:sp>
      <p:sp>
        <p:nvSpPr>
          <p:cNvPr id="49" name="TextBox 48"/>
          <p:cNvSpPr txBox="1"/>
          <p:nvPr/>
        </p:nvSpPr>
        <p:spPr>
          <a:xfrm rot="19576327" flipH="1">
            <a:off x="6495243" y="2126381"/>
            <a:ext cx="1574462" cy="369332"/>
          </a:xfrm>
          <a:prstGeom prst="rect">
            <a:avLst/>
          </a:prstGeom>
          <a:noFill/>
        </p:spPr>
        <p:txBody>
          <a:bodyPr wrap="square" rtlCol="0">
            <a:spAutoFit/>
          </a:bodyPr>
          <a:lstStyle/>
          <a:p>
            <a:r>
              <a:rPr lang="en-US" dirty="0"/>
              <a:t>Send text</a:t>
            </a:r>
          </a:p>
        </p:txBody>
      </p:sp>
      <p:sp>
        <p:nvSpPr>
          <p:cNvPr id="50" name="TextBox 49"/>
          <p:cNvSpPr txBox="1"/>
          <p:nvPr/>
        </p:nvSpPr>
        <p:spPr>
          <a:xfrm rot="19538321" flipH="1">
            <a:off x="6710298" y="2706652"/>
            <a:ext cx="1574462" cy="369332"/>
          </a:xfrm>
          <a:prstGeom prst="rect">
            <a:avLst/>
          </a:prstGeom>
          <a:noFill/>
        </p:spPr>
        <p:txBody>
          <a:bodyPr wrap="square" rtlCol="0">
            <a:spAutoFit/>
          </a:bodyPr>
          <a:lstStyle/>
          <a:p>
            <a:r>
              <a:rPr lang="en-US" dirty="0"/>
              <a:t>Send voice</a:t>
            </a:r>
          </a:p>
        </p:txBody>
      </p:sp>
      <p:sp>
        <p:nvSpPr>
          <p:cNvPr id="51" name="TextBox 50"/>
          <p:cNvSpPr txBox="1"/>
          <p:nvPr/>
        </p:nvSpPr>
        <p:spPr>
          <a:xfrm rot="2131329" flipH="1">
            <a:off x="6532820" y="4015955"/>
            <a:ext cx="1574462" cy="369332"/>
          </a:xfrm>
          <a:prstGeom prst="rect">
            <a:avLst/>
          </a:prstGeom>
          <a:noFill/>
        </p:spPr>
        <p:txBody>
          <a:bodyPr wrap="square" rtlCol="0">
            <a:spAutoFit/>
          </a:bodyPr>
          <a:lstStyle/>
          <a:p>
            <a:r>
              <a:rPr lang="en-US" dirty="0"/>
              <a:t>Voice message</a:t>
            </a:r>
          </a:p>
        </p:txBody>
      </p:sp>
      <p:sp>
        <p:nvSpPr>
          <p:cNvPr id="52" name="TextBox 51"/>
          <p:cNvSpPr txBox="1"/>
          <p:nvPr/>
        </p:nvSpPr>
        <p:spPr>
          <a:xfrm rot="2126800" flipH="1">
            <a:off x="6245018" y="4687052"/>
            <a:ext cx="1574462" cy="369332"/>
          </a:xfrm>
          <a:prstGeom prst="rect">
            <a:avLst/>
          </a:prstGeom>
          <a:noFill/>
        </p:spPr>
        <p:txBody>
          <a:bodyPr wrap="square" rtlCol="0">
            <a:spAutoFit/>
          </a:bodyPr>
          <a:lstStyle/>
          <a:p>
            <a:r>
              <a:rPr lang="en-US" dirty="0"/>
              <a:t>Text message</a:t>
            </a:r>
          </a:p>
        </p:txBody>
      </p:sp>
      <p:sp>
        <p:nvSpPr>
          <p:cNvPr id="53" name="TextBox 52"/>
          <p:cNvSpPr txBox="1"/>
          <p:nvPr/>
        </p:nvSpPr>
        <p:spPr>
          <a:xfrm rot="19712520" flipH="1">
            <a:off x="3686384" y="4192515"/>
            <a:ext cx="1574462" cy="646331"/>
          </a:xfrm>
          <a:prstGeom prst="rect">
            <a:avLst/>
          </a:prstGeom>
          <a:noFill/>
        </p:spPr>
        <p:txBody>
          <a:bodyPr wrap="square" rtlCol="0">
            <a:spAutoFit/>
          </a:bodyPr>
          <a:lstStyle/>
          <a:p>
            <a:r>
              <a:rPr lang="en-US" dirty="0"/>
              <a:t>Delivering report</a:t>
            </a:r>
          </a:p>
        </p:txBody>
      </p:sp>
      <p:sp>
        <p:nvSpPr>
          <p:cNvPr id="54" name="TextBox 53"/>
          <p:cNvSpPr txBox="1"/>
          <p:nvPr/>
        </p:nvSpPr>
        <p:spPr>
          <a:xfrm rot="19724554" flipH="1">
            <a:off x="4072968" y="4721735"/>
            <a:ext cx="1574462" cy="369332"/>
          </a:xfrm>
          <a:prstGeom prst="rect">
            <a:avLst/>
          </a:prstGeom>
          <a:noFill/>
        </p:spPr>
        <p:txBody>
          <a:bodyPr wrap="square" rtlCol="0">
            <a:spAutoFit/>
          </a:bodyPr>
          <a:lstStyle/>
          <a:p>
            <a:r>
              <a:rPr lang="en-US" dirty="0"/>
              <a:t>Voice message</a:t>
            </a:r>
          </a:p>
        </p:txBody>
      </p:sp>
      <p:sp>
        <p:nvSpPr>
          <p:cNvPr id="3" name="Slide Number Placeholder 2"/>
          <p:cNvSpPr>
            <a:spLocks noGrp="1"/>
          </p:cNvSpPr>
          <p:nvPr>
            <p:ph type="sldNum" sz="quarter" idx="12"/>
          </p:nvPr>
        </p:nvSpPr>
        <p:spPr/>
        <p:txBody>
          <a:bodyPr/>
          <a:lstStyle/>
          <a:p>
            <a:fld id="{E8B313F7-BC2E-477F-AC94-53CCA4750217}" type="slidenum">
              <a:rPr lang="en-US" smtClean="0"/>
              <a:t>24</a:t>
            </a:fld>
            <a:endParaRPr lang="en-US" dirty="0"/>
          </a:p>
        </p:txBody>
      </p:sp>
      <p:sp>
        <p:nvSpPr>
          <p:cNvPr id="25" name="Footer Placeholder 3"/>
          <p:cNvSpPr>
            <a:spLocks noGrp="1"/>
          </p:cNvSpPr>
          <p:nvPr>
            <p:ph type="ftr" sz="quarter" idx="11"/>
          </p:nvPr>
        </p:nvSpPr>
        <p:spPr>
          <a:xfrm>
            <a:off x="4655840" y="6356351"/>
            <a:ext cx="3312368" cy="365125"/>
          </a:xfrm>
        </p:spPr>
        <p:txBody>
          <a:bodyPr/>
          <a:lstStyle/>
          <a:p>
            <a:r>
              <a:rPr lang="en-US" dirty="0"/>
              <a:t>Methodist </a:t>
            </a:r>
            <a:r>
              <a:rPr lang="en-US" dirty="0" smtClean="0"/>
              <a:t>College </a:t>
            </a:r>
            <a:r>
              <a:rPr lang="en-US" dirty="0"/>
              <a:t>of </a:t>
            </a:r>
            <a:r>
              <a:rPr lang="en-US" dirty="0" smtClean="0"/>
              <a:t>Engineering </a:t>
            </a:r>
            <a:r>
              <a:rPr lang="en-US" dirty="0"/>
              <a:t>and </a:t>
            </a:r>
            <a:r>
              <a:rPr lang="en-US" dirty="0" smtClean="0"/>
              <a:t>Technology</a:t>
            </a:r>
            <a:r>
              <a:rPr lang="en-US" dirty="0"/>
              <a:t>, Department CSE </a:t>
            </a:r>
          </a:p>
        </p:txBody>
      </p:sp>
      <p:cxnSp>
        <p:nvCxnSpPr>
          <p:cNvPr id="5" name="Straight Connector 4"/>
          <p:cNvCxnSpPr/>
          <p:nvPr/>
        </p:nvCxnSpPr>
        <p:spPr>
          <a:xfrm>
            <a:off x="1981200" y="1484784"/>
            <a:ext cx="7859216" cy="0"/>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flipV="1">
            <a:off x="1981200" y="6021288"/>
            <a:ext cx="7859216" cy="72008"/>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p:cNvCxnSpPr/>
          <p:nvPr/>
        </p:nvCxnSpPr>
        <p:spPr>
          <a:xfrm>
            <a:off x="1981200" y="1484784"/>
            <a:ext cx="0" cy="4536504"/>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a:off x="9840416" y="1484784"/>
            <a:ext cx="0" cy="4536504"/>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38390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1190"/>
            <a:ext cx="8229600" cy="634082"/>
          </a:xfrm>
        </p:spPr>
        <p:txBody>
          <a:bodyPr>
            <a:noAutofit/>
          </a:bodyPr>
          <a:lstStyle/>
          <a:p>
            <a:pPr lvl="1" algn="ctr"/>
            <a:r>
              <a:rPr lang="en-US" sz="3600" b="1" dirty="0">
                <a:latin typeface="Times New Roman" pitchFamily="18" charset="0"/>
                <a:cs typeface="Times New Roman" pitchFamily="18" charset="0"/>
              </a:rPr>
              <a:t>DEPLOYMENT DIAGRAM</a:t>
            </a:r>
          </a:p>
        </p:txBody>
      </p:sp>
      <p:sp>
        <p:nvSpPr>
          <p:cNvPr id="50" name="Slide Number Placeholder 49"/>
          <p:cNvSpPr>
            <a:spLocks noGrp="1"/>
          </p:cNvSpPr>
          <p:nvPr>
            <p:ph type="sldNum" sz="quarter" idx="12"/>
          </p:nvPr>
        </p:nvSpPr>
        <p:spPr>
          <a:xfrm>
            <a:off x="8497380" y="6385474"/>
            <a:ext cx="2743200" cy="365125"/>
          </a:xfrm>
        </p:spPr>
        <p:txBody>
          <a:bodyPr/>
          <a:lstStyle/>
          <a:p>
            <a:fld id="{E8B313F7-BC2E-477F-AC94-53CCA4750217}" type="slidenum">
              <a:rPr lang="en-US" smtClean="0"/>
              <a:t>25</a:t>
            </a:fld>
            <a:endParaRPr lang="en-US" dirty="0"/>
          </a:p>
        </p:txBody>
      </p:sp>
      <p:pic>
        <p:nvPicPr>
          <p:cNvPr id="3" name="Picture 2"/>
          <p:cNvPicPr>
            <a:picLocks noChangeAspect="1"/>
          </p:cNvPicPr>
          <p:nvPr/>
        </p:nvPicPr>
        <p:blipFill>
          <a:blip r:embed="rId2"/>
          <a:stretch>
            <a:fillRect/>
          </a:stretch>
        </p:blipFill>
        <p:spPr>
          <a:xfrm>
            <a:off x="2495601" y="1556793"/>
            <a:ext cx="7373379" cy="3105583"/>
          </a:xfrm>
          <a:prstGeom prst="rect">
            <a:avLst/>
          </a:prstGeom>
        </p:spPr>
        <p:style>
          <a:lnRef idx="2">
            <a:schemeClr val="dk1"/>
          </a:lnRef>
          <a:fillRef idx="1">
            <a:schemeClr val="lt1"/>
          </a:fillRef>
          <a:effectRef idx="0">
            <a:schemeClr val="dk1"/>
          </a:effectRef>
          <a:fontRef idx="minor">
            <a:schemeClr val="dk1"/>
          </a:fontRef>
        </p:style>
      </p:pic>
      <p:sp>
        <p:nvSpPr>
          <p:cNvPr id="5" name="Footer Placeholder 3"/>
          <p:cNvSpPr>
            <a:spLocks noGrp="1"/>
          </p:cNvSpPr>
          <p:nvPr>
            <p:ph type="ftr" sz="quarter" idx="11"/>
          </p:nvPr>
        </p:nvSpPr>
        <p:spPr>
          <a:xfrm>
            <a:off x="4655839" y="6356351"/>
            <a:ext cx="3300491" cy="365125"/>
          </a:xfrm>
        </p:spPr>
        <p:txBody>
          <a:bodyPr/>
          <a:lstStyle/>
          <a:p>
            <a:r>
              <a:rPr lang="en-US" dirty="0"/>
              <a:t>Methodist </a:t>
            </a:r>
            <a:r>
              <a:rPr lang="en-US" dirty="0" smtClean="0"/>
              <a:t>College </a:t>
            </a:r>
            <a:r>
              <a:rPr lang="en-US" dirty="0"/>
              <a:t>of </a:t>
            </a:r>
            <a:r>
              <a:rPr lang="en-US" dirty="0" smtClean="0"/>
              <a:t>Engineering </a:t>
            </a:r>
            <a:r>
              <a:rPr lang="en-US" dirty="0"/>
              <a:t>and </a:t>
            </a:r>
            <a:r>
              <a:rPr lang="en-US" dirty="0" smtClean="0"/>
              <a:t>Technology</a:t>
            </a:r>
            <a:r>
              <a:rPr lang="en-US" dirty="0"/>
              <a:t>, Department CSE </a:t>
            </a:r>
          </a:p>
        </p:txBody>
      </p:sp>
    </p:spTree>
    <p:extLst>
      <p:ext uri="{BB962C8B-B14F-4D97-AF65-F5344CB8AC3E}">
        <p14:creationId xmlns:p14="http://schemas.microsoft.com/office/powerpoint/2010/main" val="40708539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0E71-D9E7-426F-AB61-BE119FDDFD54}"/>
              </a:ext>
            </a:extLst>
          </p:cNvPr>
          <p:cNvSpPr>
            <a:spLocks noGrp="1"/>
          </p:cNvSpPr>
          <p:nvPr>
            <p:ph type="title"/>
          </p:nvPr>
        </p:nvSpPr>
        <p:spPr>
          <a:xfrm>
            <a:off x="1981200" y="116632"/>
            <a:ext cx="8229600" cy="936104"/>
          </a:xfrm>
        </p:spPr>
        <p:txBody>
          <a:bodyPr/>
          <a:lstStyle/>
          <a:p>
            <a:pPr algn="ctr"/>
            <a:r>
              <a:rPr lang="en-US" b="1" dirty="0">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197FE88A-1469-4266-982A-C7330EE7AF5F}"/>
              </a:ext>
            </a:extLst>
          </p:cNvPr>
          <p:cNvSpPr>
            <a:spLocks noGrp="1"/>
          </p:cNvSpPr>
          <p:nvPr>
            <p:ph idx="1"/>
          </p:nvPr>
        </p:nvSpPr>
        <p:spPr>
          <a:xfrm>
            <a:off x="451945" y="1196753"/>
            <a:ext cx="11098924" cy="4929411"/>
          </a:xfrm>
        </p:spPr>
        <p:txBody>
          <a:bodyPr>
            <a:noAutofit/>
          </a:bodyPr>
          <a:lstStyle/>
          <a:p>
            <a:pPr marL="0" indent="0" algn="just">
              <a:buNone/>
            </a:pPr>
            <a:r>
              <a:rPr lang="en-US" sz="3000" b="1" dirty="0">
                <a:latin typeface="Times New Roman" panose="02020603050405020304" pitchFamily="18" charset="0"/>
                <a:cs typeface="Times New Roman" panose="02020603050405020304" pitchFamily="18" charset="0"/>
              </a:rPr>
              <a:t>Voice Based Email: </a:t>
            </a:r>
          </a:p>
          <a:p>
            <a:pPr marL="0" indent="0" algn="just">
              <a:buNone/>
            </a:pPr>
            <a:r>
              <a:rPr lang="en-US" sz="2500" dirty="0">
                <a:latin typeface="Times New Roman" panose="02020603050405020304" pitchFamily="18" charset="0"/>
                <a:cs typeface="Times New Roman" panose="02020603050405020304" pitchFamily="18" charset="0"/>
              </a:rPr>
              <a:t>The following operations can be performed in the application are :</a:t>
            </a:r>
          </a:p>
          <a:p>
            <a:pPr algn="just"/>
            <a:r>
              <a:rPr lang="en-US" sz="2500" dirty="0">
                <a:latin typeface="Times New Roman" panose="02020603050405020304" pitchFamily="18" charset="0"/>
                <a:cs typeface="Times New Roman" panose="02020603050405020304" pitchFamily="18" charset="0"/>
              </a:rPr>
              <a:t>Voice Based email</a:t>
            </a:r>
          </a:p>
          <a:p>
            <a:pPr lvl="1" algn="just"/>
            <a:r>
              <a:rPr lang="en-US" sz="2500" dirty="0">
                <a:latin typeface="Times New Roman" panose="02020603050405020304" pitchFamily="18" charset="0"/>
                <a:cs typeface="Times New Roman" panose="02020603050405020304" pitchFamily="18" charset="0"/>
              </a:rPr>
              <a:t>Compose mail</a:t>
            </a:r>
          </a:p>
          <a:p>
            <a:pPr lvl="1" algn="just"/>
            <a:r>
              <a:rPr lang="en-US" sz="2500" dirty="0">
                <a:latin typeface="Times New Roman" panose="02020603050405020304" pitchFamily="18" charset="0"/>
                <a:cs typeface="Times New Roman" panose="02020603050405020304" pitchFamily="18" charset="0"/>
              </a:rPr>
              <a:t>Checking Inbox</a:t>
            </a:r>
          </a:p>
          <a:p>
            <a:pPr algn="just"/>
            <a:r>
              <a:rPr lang="en-US" sz="2500" dirty="0">
                <a:latin typeface="Times New Roman" panose="02020603050405020304" pitchFamily="18" charset="0"/>
                <a:cs typeface="Times New Roman" panose="02020603050405020304" pitchFamily="18" charset="0"/>
              </a:rPr>
              <a:t>Smart Computer</a:t>
            </a:r>
          </a:p>
          <a:p>
            <a:pPr lvl="1" algn="just"/>
            <a:r>
              <a:rPr lang="en-US" sz="2500" dirty="0">
                <a:latin typeface="Times New Roman" panose="02020603050405020304" pitchFamily="18" charset="0"/>
                <a:cs typeface="Times New Roman" panose="02020603050405020304" pitchFamily="18" charset="0"/>
              </a:rPr>
              <a:t>Accessing Drives </a:t>
            </a:r>
          </a:p>
          <a:p>
            <a:pPr lvl="1" algn="just"/>
            <a:r>
              <a:rPr lang="en-US" sz="2500" dirty="0">
                <a:latin typeface="Times New Roman" panose="02020603050405020304" pitchFamily="18" charset="0"/>
                <a:cs typeface="Times New Roman" panose="02020603050405020304" pitchFamily="18" charset="0"/>
              </a:rPr>
              <a:t>Opening Applications</a:t>
            </a:r>
          </a:p>
          <a:p>
            <a:pPr algn="just"/>
            <a:r>
              <a:rPr lang="en-US" sz="2500" dirty="0">
                <a:latin typeface="Times New Roman" panose="02020603050405020304" pitchFamily="18" charset="0"/>
                <a:cs typeface="Times New Roman" panose="02020603050405020304" pitchFamily="18" charset="0"/>
              </a:rPr>
              <a:t>Exit</a:t>
            </a:r>
          </a:p>
        </p:txBody>
      </p:sp>
      <p:sp>
        <p:nvSpPr>
          <p:cNvPr id="4" name="Footer Placeholder 3"/>
          <p:cNvSpPr>
            <a:spLocks noGrp="1"/>
          </p:cNvSpPr>
          <p:nvPr>
            <p:ph type="ftr" sz="quarter" idx="11"/>
          </p:nvPr>
        </p:nvSpPr>
        <p:spPr>
          <a:xfrm>
            <a:off x="4655839" y="6356351"/>
            <a:ext cx="3300491" cy="365125"/>
          </a:xfrm>
        </p:spPr>
        <p:txBody>
          <a:bodyPr/>
          <a:lstStyle/>
          <a:p>
            <a:r>
              <a:rPr lang="en-US" dirty="0"/>
              <a:t>Methodist </a:t>
            </a:r>
            <a:r>
              <a:rPr lang="en-US" dirty="0" smtClean="0"/>
              <a:t>College </a:t>
            </a:r>
            <a:r>
              <a:rPr lang="en-US" dirty="0"/>
              <a:t>of </a:t>
            </a:r>
            <a:r>
              <a:rPr lang="en-US" dirty="0" smtClean="0"/>
              <a:t>Engineering </a:t>
            </a:r>
            <a:r>
              <a:rPr lang="en-US" dirty="0"/>
              <a:t>and </a:t>
            </a:r>
            <a:r>
              <a:rPr lang="en-US" dirty="0" smtClean="0"/>
              <a:t>Technology</a:t>
            </a:r>
            <a:r>
              <a:rPr lang="en-US" dirty="0"/>
              <a:t>, Department CSE </a:t>
            </a:r>
          </a:p>
        </p:txBody>
      </p:sp>
      <p:sp>
        <p:nvSpPr>
          <p:cNvPr id="5" name="Slide Number Placeholder 49"/>
          <p:cNvSpPr>
            <a:spLocks noGrp="1"/>
          </p:cNvSpPr>
          <p:nvPr>
            <p:ph type="sldNum" sz="quarter" idx="12"/>
          </p:nvPr>
        </p:nvSpPr>
        <p:spPr>
          <a:xfrm>
            <a:off x="9496096" y="6366860"/>
            <a:ext cx="2133600" cy="365125"/>
          </a:xfrm>
        </p:spPr>
        <p:txBody>
          <a:bodyPr/>
          <a:lstStyle/>
          <a:p>
            <a:r>
              <a:rPr lang="en-US" dirty="0"/>
              <a:t>26</a:t>
            </a:r>
          </a:p>
        </p:txBody>
      </p:sp>
    </p:spTree>
    <p:extLst>
      <p:ext uri="{BB962C8B-B14F-4D97-AF65-F5344CB8AC3E}">
        <p14:creationId xmlns:p14="http://schemas.microsoft.com/office/powerpoint/2010/main" val="2343969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9D95E-4CBB-4C1B-A7E4-F84227AF4FB9}"/>
              </a:ext>
            </a:extLst>
          </p:cNvPr>
          <p:cNvSpPr>
            <a:spLocks noGrp="1"/>
          </p:cNvSpPr>
          <p:nvPr>
            <p:ph type="title"/>
          </p:nvPr>
        </p:nvSpPr>
        <p:spPr>
          <a:xfrm>
            <a:off x="94593" y="116632"/>
            <a:ext cx="11740055" cy="1143000"/>
          </a:xfrm>
        </p:spPr>
        <p:txBody>
          <a:bodyPr>
            <a:normAutofit/>
          </a:bodyPr>
          <a:lstStyle/>
          <a:p>
            <a:pPr algn="ctr"/>
            <a:r>
              <a:rPr lang="en-US" b="1" dirty="0">
                <a:latin typeface="Times New Roman" panose="02020603050405020304" pitchFamily="18" charset="0"/>
                <a:cs typeface="Times New Roman" panose="02020603050405020304" pitchFamily="18" charset="0"/>
              </a:rPr>
              <a:t>IMPLEMENTATION ALGORITHM</a:t>
            </a:r>
          </a:p>
        </p:txBody>
      </p:sp>
      <p:sp>
        <p:nvSpPr>
          <p:cNvPr id="3" name="Content Placeholder 2">
            <a:extLst>
              <a:ext uri="{FF2B5EF4-FFF2-40B4-BE49-F238E27FC236}">
                <a16:creationId xmlns:a16="http://schemas.microsoft.com/office/drawing/2014/main" id="{637C0A7F-701C-4F3E-B297-D4AD14DB292D}"/>
              </a:ext>
            </a:extLst>
          </p:cNvPr>
          <p:cNvSpPr>
            <a:spLocks noGrp="1"/>
          </p:cNvSpPr>
          <p:nvPr>
            <p:ph idx="1"/>
          </p:nvPr>
        </p:nvSpPr>
        <p:spPr>
          <a:xfrm>
            <a:off x="549164" y="1415294"/>
            <a:ext cx="11106808" cy="4785395"/>
          </a:xfrm>
        </p:spPr>
        <p:txBody>
          <a:bodyPr>
            <a:normAutofit/>
          </a:bodyPr>
          <a:lstStyle/>
          <a:p>
            <a:pPr algn="just"/>
            <a:r>
              <a:rPr lang="en-US" sz="2500" dirty="0">
                <a:latin typeface="Times New Roman" panose="02020603050405020304" pitchFamily="18" charset="0"/>
                <a:cs typeface="Times New Roman" panose="02020603050405020304" pitchFamily="18" charset="0"/>
              </a:rPr>
              <a:t>For voice based email system, we used speech recognition, pyttsx3, gTTS (packages) which is open source and free to use.</a:t>
            </a:r>
          </a:p>
          <a:p>
            <a:pPr algn="just"/>
            <a:r>
              <a:rPr lang="en-US" sz="2500" dirty="0">
                <a:latin typeface="Times New Roman" panose="02020603050405020304" pitchFamily="18" charset="0"/>
                <a:cs typeface="Times New Roman" panose="02020603050405020304" pitchFamily="18" charset="0"/>
              </a:rPr>
              <a:t>For connecting with Gmail server, we used imaplib, email packages.</a:t>
            </a:r>
          </a:p>
          <a:p>
            <a:pPr algn="just"/>
            <a:r>
              <a:rPr lang="en-US" sz="2500" dirty="0">
                <a:latin typeface="Times New Roman" panose="02020603050405020304" pitchFamily="18" charset="0"/>
                <a:cs typeface="Times New Roman" panose="02020603050405020304" pitchFamily="18" charset="0"/>
              </a:rPr>
              <a:t>All the operations on mails are done with the help of commands which are defined in the application.</a:t>
            </a:r>
          </a:p>
        </p:txBody>
      </p:sp>
      <p:sp>
        <p:nvSpPr>
          <p:cNvPr id="4" name="Footer Placeholder 3"/>
          <p:cNvSpPr>
            <a:spLocks noGrp="1"/>
          </p:cNvSpPr>
          <p:nvPr>
            <p:ph type="ftr" sz="quarter" idx="11"/>
          </p:nvPr>
        </p:nvSpPr>
        <p:spPr>
          <a:xfrm>
            <a:off x="4655840" y="6356351"/>
            <a:ext cx="3342532" cy="365125"/>
          </a:xfrm>
        </p:spPr>
        <p:txBody>
          <a:bodyPr/>
          <a:lstStyle/>
          <a:p>
            <a:r>
              <a:rPr lang="en-US" dirty="0"/>
              <a:t>Methodist </a:t>
            </a:r>
            <a:r>
              <a:rPr lang="en-US" dirty="0" smtClean="0"/>
              <a:t>College </a:t>
            </a:r>
            <a:r>
              <a:rPr lang="en-US" dirty="0"/>
              <a:t>of </a:t>
            </a:r>
            <a:r>
              <a:rPr lang="en-US" dirty="0" smtClean="0"/>
              <a:t>Engineering </a:t>
            </a:r>
            <a:r>
              <a:rPr lang="en-US" dirty="0"/>
              <a:t>and </a:t>
            </a:r>
            <a:r>
              <a:rPr lang="en-US" dirty="0" smtClean="0"/>
              <a:t>Technology</a:t>
            </a:r>
            <a:r>
              <a:rPr lang="en-US" dirty="0"/>
              <a:t>, Department CSE </a:t>
            </a:r>
          </a:p>
        </p:txBody>
      </p:sp>
      <p:sp>
        <p:nvSpPr>
          <p:cNvPr id="5" name="Slide Number Placeholder 49"/>
          <p:cNvSpPr>
            <a:spLocks noGrp="1"/>
          </p:cNvSpPr>
          <p:nvPr>
            <p:ph type="sldNum" sz="quarter" idx="12"/>
          </p:nvPr>
        </p:nvSpPr>
        <p:spPr>
          <a:xfrm>
            <a:off x="9222828" y="6332923"/>
            <a:ext cx="2133600" cy="365125"/>
          </a:xfrm>
        </p:spPr>
        <p:txBody>
          <a:bodyPr/>
          <a:lstStyle/>
          <a:p>
            <a:r>
              <a:rPr lang="en-US" dirty="0"/>
              <a:t>27</a:t>
            </a:r>
          </a:p>
        </p:txBody>
      </p:sp>
    </p:spTree>
    <p:extLst>
      <p:ext uri="{BB962C8B-B14F-4D97-AF65-F5344CB8AC3E}">
        <p14:creationId xmlns:p14="http://schemas.microsoft.com/office/powerpoint/2010/main" val="21664140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7C0A7F-701C-4F3E-B297-D4AD14DB292D}"/>
              </a:ext>
            </a:extLst>
          </p:cNvPr>
          <p:cNvSpPr>
            <a:spLocks noGrp="1"/>
          </p:cNvSpPr>
          <p:nvPr>
            <p:ph idx="1"/>
          </p:nvPr>
        </p:nvSpPr>
        <p:spPr>
          <a:xfrm>
            <a:off x="620109" y="386695"/>
            <a:ext cx="10851931" cy="2448272"/>
          </a:xfrm>
        </p:spPr>
        <p:txBody>
          <a:bodyPr>
            <a:normAutofit/>
          </a:bodyPr>
          <a:lstStyle/>
          <a:p>
            <a:pPr marL="0" indent="0" algn="just">
              <a:buNone/>
            </a:pPr>
            <a:r>
              <a:rPr lang="en-US" sz="3000" b="1" dirty="0">
                <a:latin typeface="Times New Roman" panose="02020603050405020304" pitchFamily="18" charset="0"/>
                <a:cs typeface="Times New Roman" panose="02020603050405020304" pitchFamily="18" charset="0"/>
              </a:rPr>
              <a:t>TEXT TO SPEECH</a:t>
            </a:r>
            <a:r>
              <a:rPr lang="en-US" sz="3000" dirty="0">
                <a:latin typeface="Times New Roman" panose="02020603050405020304" pitchFamily="18" charset="0"/>
                <a:cs typeface="Times New Roman" panose="02020603050405020304" pitchFamily="18" charset="0"/>
              </a:rPr>
              <a:t>:</a:t>
            </a:r>
          </a:p>
          <a:p>
            <a:pPr marL="0" indent="0" algn="just">
              <a:buNone/>
            </a:pPr>
            <a:r>
              <a:rPr lang="en-US" sz="2500" dirty="0">
                <a:latin typeface="Times New Roman" panose="02020603050405020304" pitchFamily="18" charset="0"/>
                <a:cs typeface="Times New Roman" panose="02020603050405020304" pitchFamily="18" charset="0"/>
              </a:rPr>
              <a:t>It converts normal text messages into speech format. A normal text can be heard through audio file. The input is a plain text and the output is in audio format which can only be heard. Each word can be heard through sound and the blind person can successfully be able to read the whole message using this API. </a:t>
            </a:r>
          </a:p>
        </p:txBody>
      </p:sp>
      <p:sp>
        <p:nvSpPr>
          <p:cNvPr id="4" name="Footer Placeholder 3"/>
          <p:cNvSpPr>
            <a:spLocks noGrp="1"/>
          </p:cNvSpPr>
          <p:nvPr>
            <p:ph type="ftr" sz="quarter" idx="11"/>
          </p:nvPr>
        </p:nvSpPr>
        <p:spPr>
          <a:xfrm>
            <a:off x="4655839" y="6356351"/>
            <a:ext cx="3289981" cy="365125"/>
          </a:xfrm>
        </p:spPr>
        <p:txBody>
          <a:bodyPr/>
          <a:lstStyle/>
          <a:p>
            <a:r>
              <a:rPr lang="en-US" dirty="0"/>
              <a:t>Methodist </a:t>
            </a:r>
            <a:r>
              <a:rPr lang="en-US" dirty="0" smtClean="0"/>
              <a:t>College </a:t>
            </a:r>
            <a:r>
              <a:rPr lang="en-US" dirty="0"/>
              <a:t>of </a:t>
            </a:r>
            <a:r>
              <a:rPr lang="en-US" dirty="0" smtClean="0"/>
              <a:t>Engineering </a:t>
            </a:r>
            <a:r>
              <a:rPr lang="en-US" dirty="0"/>
              <a:t>and </a:t>
            </a:r>
            <a:r>
              <a:rPr lang="en-US" dirty="0" smtClean="0"/>
              <a:t>Technology</a:t>
            </a:r>
            <a:r>
              <a:rPr lang="en-US" dirty="0"/>
              <a:t>, Department CSE </a:t>
            </a:r>
          </a:p>
        </p:txBody>
      </p:sp>
      <p:sp>
        <p:nvSpPr>
          <p:cNvPr id="5" name="Slide Number Placeholder 49"/>
          <p:cNvSpPr>
            <a:spLocks noGrp="1"/>
          </p:cNvSpPr>
          <p:nvPr>
            <p:ph type="sldNum" sz="quarter" idx="12"/>
          </p:nvPr>
        </p:nvSpPr>
        <p:spPr>
          <a:xfrm>
            <a:off x="9338441" y="6356350"/>
            <a:ext cx="2133600" cy="365125"/>
          </a:xfrm>
        </p:spPr>
        <p:txBody>
          <a:bodyPr/>
          <a:lstStyle/>
          <a:p>
            <a:r>
              <a:rPr lang="en-US" dirty="0"/>
              <a:t>28</a:t>
            </a:r>
          </a:p>
        </p:txBody>
      </p:sp>
      <p:pic>
        <p:nvPicPr>
          <p:cNvPr id="1026" name="Picture 2" descr="Top 16 Best Text To Speech Apps For Android And iOS - Easy Tech Tri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1744" y="3068961"/>
            <a:ext cx="4572000" cy="2819401"/>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2276212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7C0A7F-701C-4F3E-B297-D4AD14DB292D}"/>
              </a:ext>
            </a:extLst>
          </p:cNvPr>
          <p:cNvSpPr>
            <a:spLocks noGrp="1"/>
          </p:cNvSpPr>
          <p:nvPr>
            <p:ph idx="1"/>
          </p:nvPr>
        </p:nvSpPr>
        <p:spPr>
          <a:xfrm>
            <a:off x="409902" y="276427"/>
            <a:ext cx="11403725" cy="5865515"/>
          </a:xfrm>
        </p:spPr>
        <p:txBody>
          <a:bodyPr>
            <a:normAutofit/>
          </a:bodyPr>
          <a:lstStyle/>
          <a:p>
            <a:pPr marL="0" indent="0" algn="just">
              <a:buNone/>
            </a:pPr>
            <a:r>
              <a:rPr lang="en-US" sz="3000" b="1" dirty="0">
                <a:latin typeface="Times New Roman" panose="02020603050405020304" pitchFamily="18" charset="0"/>
                <a:cs typeface="Times New Roman" panose="02020603050405020304" pitchFamily="18" charset="0"/>
              </a:rPr>
              <a:t>SPEECH RECOGNITION:</a:t>
            </a:r>
          </a:p>
          <a:p>
            <a:pPr marL="0" indent="0" algn="just">
              <a:buNone/>
            </a:pPr>
            <a:r>
              <a:rPr lang="en-US" sz="2500" dirty="0">
                <a:latin typeface="Times New Roman" panose="02020603050405020304" pitchFamily="18" charset="0"/>
                <a:cs typeface="Times New Roman" panose="02020603050405020304" pitchFamily="18" charset="0"/>
              </a:rPr>
              <a:t>It is used for individuals to perform actions through voice instead of using keyboard. This software takes input through voice and saves in mp3 format. After saving, it performs particular task and delete after the function is over. The user dictates the messages and the system accepts the message in voice format.</a:t>
            </a:r>
          </a:p>
        </p:txBody>
      </p:sp>
      <p:sp>
        <p:nvSpPr>
          <p:cNvPr id="4" name="Footer Placeholder 3"/>
          <p:cNvSpPr>
            <a:spLocks noGrp="1"/>
          </p:cNvSpPr>
          <p:nvPr>
            <p:ph type="ftr" sz="quarter" idx="11"/>
          </p:nvPr>
        </p:nvSpPr>
        <p:spPr>
          <a:xfrm>
            <a:off x="4655840" y="6356351"/>
            <a:ext cx="3421360" cy="365125"/>
          </a:xfrm>
        </p:spPr>
        <p:txBody>
          <a:bodyPr/>
          <a:lstStyle/>
          <a:p>
            <a:r>
              <a:rPr lang="en-US" dirty="0"/>
              <a:t>Methodist </a:t>
            </a:r>
            <a:r>
              <a:rPr lang="en-US" dirty="0" smtClean="0"/>
              <a:t>College </a:t>
            </a:r>
            <a:r>
              <a:rPr lang="en-US" dirty="0"/>
              <a:t>of </a:t>
            </a:r>
            <a:r>
              <a:rPr lang="en-US" dirty="0" smtClean="0"/>
              <a:t>Engineering </a:t>
            </a:r>
            <a:r>
              <a:rPr lang="en-US" dirty="0"/>
              <a:t>and </a:t>
            </a:r>
            <a:r>
              <a:rPr lang="en-US" dirty="0" smtClean="0"/>
              <a:t>Technology</a:t>
            </a:r>
            <a:r>
              <a:rPr lang="en-US" dirty="0"/>
              <a:t>, Department CSE </a:t>
            </a:r>
          </a:p>
        </p:txBody>
      </p:sp>
      <p:sp>
        <p:nvSpPr>
          <p:cNvPr id="5" name="Slide Number Placeholder 49"/>
          <p:cNvSpPr>
            <a:spLocks noGrp="1"/>
          </p:cNvSpPr>
          <p:nvPr>
            <p:ph type="sldNum" sz="quarter" idx="12"/>
          </p:nvPr>
        </p:nvSpPr>
        <p:spPr>
          <a:xfrm>
            <a:off x="9401504" y="6343433"/>
            <a:ext cx="2133600" cy="365125"/>
          </a:xfrm>
        </p:spPr>
        <p:txBody>
          <a:bodyPr/>
          <a:lstStyle/>
          <a:p>
            <a:r>
              <a:rPr lang="en-US" dirty="0"/>
              <a:t>29</a:t>
            </a:r>
          </a:p>
        </p:txBody>
      </p:sp>
      <p:pic>
        <p:nvPicPr>
          <p:cNvPr id="6" name="Picture 5"/>
          <p:cNvPicPr>
            <a:picLocks noChangeAspect="1"/>
          </p:cNvPicPr>
          <p:nvPr/>
        </p:nvPicPr>
        <p:blipFill>
          <a:blip r:embed="rId2"/>
          <a:stretch>
            <a:fillRect/>
          </a:stretch>
        </p:blipFill>
        <p:spPr>
          <a:xfrm>
            <a:off x="1981200" y="3073523"/>
            <a:ext cx="8229600" cy="2753109"/>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039491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7528" y="44624"/>
            <a:ext cx="8229600" cy="1143000"/>
          </a:xfrm>
        </p:spPr>
        <p:txBody>
          <a:bodyPr/>
          <a:lstStyle/>
          <a:p>
            <a:pPr algn="ctr"/>
            <a:r>
              <a:rPr lang="en-US" b="1" dirty="0">
                <a:latin typeface="Times New Roman" panose="02020603050405020304" pitchFamily="18" charset="0"/>
                <a:cs typeface="Times New Roman" panose="02020603050405020304" pitchFamily="18" charset="0"/>
              </a:rPr>
              <a:t>  ABSTRACT</a:t>
            </a:r>
          </a:p>
        </p:txBody>
      </p:sp>
      <p:sp>
        <p:nvSpPr>
          <p:cNvPr id="3" name="Content Placeholder 2"/>
          <p:cNvSpPr>
            <a:spLocks noGrp="1"/>
          </p:cNvSpPr>
          <p:nvPr>
            <p:ph idx="1"/>
          </p:nvPr>
        </p:nvSpPr>
        <p:spPr>
          <a:xfrm>
            <a:off x="430924" y="1187624"/>
            <a:ext cx="11330152" cy="5375622"/>
          </a:xfrm>
        </p:spPr>
        <p:txBody>
          <a:bodyPr>
            <a:noAutofit/>
          </a:bodyPr>
          <a:lstStyle/>
          <a:p>
            <a:pPr algn="just"/>
            <a:r>
              <a:rPr lang="en-IN" sz="2500" dirty="0">
                <a:latin typeface="Times New Roman" panose="02020603050405020304" pitchFamily="18" charset="0"/>
                <a:cs typeface="Times New Roman" panose="02020603050405020304" pitchFamily="18" charset="0"/>
              </a:rPr>
              <a:t>As the technology is enhancing, people are coming closer to digital life and digital communication. In this new advanced era there are many ways to communicate with others through internet in this new advanced era.</a:t>
            </a:r>
          </a:p>
          <a:p>
            <a:pPr algn="just"/>
            <a:r>
              <a:rPr lang="en-IN" sz="2500" dirty="0">
                <a:latin typeface="Times New Roman" panose="02020603050405020304" pitchFamily="18" charset="0"/>
                <a:cs typeface="Times New Roman" panose="02020603050405020304" pitchFamily="18" charset="0"/>
              </a:rPr>
              <a:t>E-mail is one of the technologies that enables user to contact with others by sending mails and also helps in business world communication.</a:t>
            </a:r>
          </a:p>
          <a:p>
            <a:pPr algn="just"/>
            <a:r>
              <a:rPr lang="en-IN" sz="2500" dirty="0">
                <a:latin typeface="Times New Roman" panose="02020603050405020304" pitchFamily="18" charset="0"/>
                <a:cs typeface="Times New Roman" panose="02020603050405020304" pitchFamily="18" charset="0"/>
              </a:rPr>
              <a:t>There are people who cannot use these technologies because either they are illiterate or do not have ability to view the screen. So, to make this technology closer to visually challenged people we proposed a Voice Based E-mail System.</a:t>
            </a:r>
          </a:p>
          <a:p>
            <a:pPr algn="just"/>
            <a:r>
              <a:rPr lang="en-IN" sz="2500" dirty="0">
                <a:latin typeface="Times New Roman" panose="02020603050405020304" pitchFamily="18" charset="0"/>
                <a:cs typeface="Times New Roman" panose="02020603050405020304" pitchFamily="18" charset="0"/>
              </a:rPr>
              <a:t>This architecture will help visually challenged people to access e-mail. This system provides them the facility to communication and make them much stronger and independent. </a:t>
            </a:r>
          </a:p>
          <a:p>
            <a:pPr algn="just"/>
            <a:endParaRPr lang="en-IN" sz="2500" dirty="0">
              <a:latin typeface="Times New Roman" panose="02020603050405020304" pitchFamily="18" charset="0"/>
              <a:cs typeface="Times New Roman" panose="02020603050405020304" pitchFamily="18" charset="0"/>
            </a:endParaRPr>
          </a:p>
          <a:p>
            <a:pPr algn="just"/>
            <a:endParaRPr lang="en-IN" sz="2500" dirty="0">
              <a:latin typeface="Times New Roman" panose="02020603050405020304" pitchFamily="18" charset="0"/>
              <a:ea typeface="Calibri" panose="020F0502020204030204" pitchFamily="34" charset="0"/>
              <a:cs typeface="Times New Roman" panose="02020603050405020304" pitchFamily="18" charset="0"/>
            </a:endParaRPr>
          </a:p>
          <a:p>
            <a:pPr algn="just">
              <a:buNone/>
            </a:pPr>
            <a:endParaRPr lang="en-US" sz="25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dirty="0"/>
              <a:t>Methodist </a:t>
            </a:r>
            <a:r>
              <a:rPr lang="en-US" dirty="0" smtClean="0"/>
              <a:t>College </a:t>
            </a:r>
            <a:r>
              <a:rPr lang="en-US" dirty="0"/>
              <a:t>of </a:t>
            </a:r>
            <a:r>
              <a:rPr lang="en-US" dirty="0" smtClean="0"/>
              <a:t>Engineering </a:t>
            </a:r>
            <a:r>
              <a:rPr lang="en-US" dirty="0"/>
              <a:t>and </a:t>
            </a:r>
            <a:r>
              <a:rPr lang="en-US" dirty="0" smtClean="0"/>
              <a:t>Technology</a:t>
            </a:r>
            <a:r>
              <a:rPr lang="en-US" dirty="0"/>
              <a:t>, </a:t>
            </a:r>
          </a:p>
          <a:p>
            <a:r>
              <a:rPr lang="en-US" dirty="0"/>
              <a:t>Department CSE </a:t>
            </a:r>
          </a:p>
        </p:txBody>
      </p:sp>
      <p:sp>
        <p:nvSpPr>
          <p:cNvPr id="5" name="Slide Number Placeholder 4">
            <a:extLst>
              <a:ext uri="{FF2B5EF4-FFF2-40B4-BE49-F238E27FC236}">
                <a16:creationId xmlns:a16="http://schemas.microsoft.com/office/drawing/2014/main" id="{B968C35B-8BB3-8546-8C17-E835E1E5E6F9}"/>
              </a:ext>
            </a:extLst>
          </p:cNvPr>
          <p:cNvSpPr>
            <a:spLocks noGrp="1"/>
          </p:cNvSpPr>
          <p:nvPr>
            <p:ph type="sldNum" sz="quarter" idx="12"/>
          </p:nvPr>
        </p:nvSpPr>
        <p:spPr/>
        <p:txBody>
          <a:bodyPr/>
          <a:lstStyle/>
          <a:p>
            <a:fld id="{572C329E-87AC-4652-B9F2-EA0A254CE2FF}" type="slidenum">
              <a:rPr lang="en-US" smtClean="0"/>
              <a:t>3</a:t>
            </a:fld>
            <a:endParaRPr lang="en-US" dirty="0"/>
          </a:p>
        </p:txBody>
      </p:sp>
    </p:spTree>
    <p:extLst>
      <p:ext uri="{BB962C8B-B14F-4D97-AF65-F5344CB8AC3E}">
        <p14:creationId xmlns:p14="http://schemas.microsoft.com/office/powerpoint/2010/main" val="14140996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7C0A7F-701C-4F3E-B297-D4AD14DB292D}"/>
              </a:ext>
            </a:extLst>
          </p:cNvPr>
          <p:cNvSpPr>
            <a:spLocks noGrp="1"/>
          </p:cNvSpPr>
          <p:nvPr>
            <p:ph idx="1"/>
          </p:nvPr>
        </p:nvSpPr>
        <p:spPr>
          <a:xfrm>
            <a:off x="262759" y="260649"/>
            <a:ext cx="11698013" cy="5865515"/>
          </a:xfrm>
        </p:spPr>
        <p:txBody>
          <a:bodyPr>
            <a:normAutofit/>
          </a:bodyPr>
          <a:lstStyle/>
          <a:p>
            <a:pPr marL="0" indent="0" algn="just">
              <a:buNone/>
            </a:pPr>
            <a:r>
              <a:rPr lang="en-US" sz="3000" b="1" dirty="0">
                <a:latin typeface="Times New Roman" panose="02020603050405020304" pitchFamily="18" charset="0"/>
                <a:cs typeface="Times New Roman" panose="02020603050405020304" pitchFamily="18" charset="0"/>
              </a:rPr>
              <a:t>IMAP:</a:t>
            </a:r>
            <a:r>
              <a:rPr lang="en-US" sz="2500" b="1" dirty="0">
                <a:latin typeface="Times New Roman" panose="02020603050405020304" pitchFamily="18" charset="0"/>
                <a:cs typeface="Times New Roman" panose="02020603050405020304" pitchFamily="18" charset="0"/>
              </a:rPr>
              <a:t> </a:t>
            </a:r>
          </a:p>
          <a:p>
            <a:pPr marL="0" indent="0" algn="just">
              <a:buNone/>
            </a:pPr>
            <a:r>
              <a:rPr lang="en-US" sz="2500" dirty="0">
                <a:latin typeface="Times New Roman" panose="02020603050405020304" pitchFamily="18" charset="0"/>
                <a:cs typeface="Times New Roman" panose="02020603050405020304" pitchFamily="18" charset="0"/>
              </a:rPr>
              <a:t>Internet message access protocol is used to fetch mails from Gmail so that the receiver can read the messages easily. The received messages are in the Gmail itself IMAP helps the user to connect to Gmail. </a:t>
            </a:r>
          </a:p>
          <a:p>
            <a:pPr marL="0" indent="0" algn="just">
              <a:buNone/>
            </a:pPr>
            <a:endParaRPr lang="en-US" sz="2500" dirty="0">
              <a:latin typeface="Times New Roman" panose="02020603050405020304" pitchFamily="18" charset="0"/>
              <a:cs typeface="Times New Roman" panose="02020603050405020304" pitchFamily="18" charset="0"/>
            </a:endParaRPr>
          </a:p>
          <a:p>
            <a:pPr marL="0" indent="0" algn="just">
              <a:buNone/>
            </a:pPr>
            <a:r>
              <a:rPr lang="en-US" sz="3000" b="1" dirty="0">
                <a:latin typeface="Times New Roman" panose="02020603050405020304" pitchFamily="18" charset="0"/>
                <a:cs typeface="Times New Roman" panose="02020603050405020304" pitchFamily="18" charset="0"/>
              </a:rPr>
              <a:t>SMTP:</a:t>
            </a:r>
            <a:r>
              <a:rPr lang="en-US" sz="2500" b="1" dirty="0">
                <a:latin typeface="Times New Roman" panose="02020603050405020304" pitchFamily="18" charset="0"/>
                <a:cs typeface="Times New Roman" panose="02020603050405020304" pitchFamily="18" charset="0"/>
              </a:rPr>
              <a:t> </a:t>
            </a:r>
          </a:p>
          <a:p>
            <a:pPr marL="0" indent="0" algn="just">
              <a:buNone/>
            </a:pPr>
            <a:r>
              <a:rPr lang="en-US" sz="2500" dirty="0">
                <a:latin typeface="Times New Roman" panose="02020603050405020304" pitchFamily="18" charset="0"/>
                <a:cs typeface="Times New Roman" panose="02020603050405020304" pitchFamily="18" charset="0"/>
              </a:rPr>
              <a:t>Simple mail transfer protocol helps to connect to Gmail. It helps in composing mails. It also acts as a connection to Gmail which helps in send of mails. </a:t>
            </a:r>
          </a:p>
        </p:txBody>
      </p:sp>
      <p:sp>
        <p:nvSpPr>
          <p:cNvPr id="4" name="Footer Placeholder 3"/>
          <p:cNvSpPr>
            <a:spLocks noGrp="1"/>
          </p:cNvSpPr>
          <p:nvPr>
            <p:ph type="ftr" sz="quarter" idx="11"/>
          </p:nvPr>
        </p:nvSpPr>
        <p:spPr>
          <a:xfrm>
            <a:off x="4655840" y="6356351"/>
            <a:ext cx="3421360" cy="365125"/>
          </a:xfrm>
        </p:spPr>
        <p:txBody>
          <a:bodyPr/>
          <a:lstStyle/>
          <a:p>
            <a:r>
              <a:rPr lang="en-US" dirty="0"/>
              <a:t>Methodist </a:t>
            </a:r>
            <a:r>
              <a:rPr lang="en-US" dirty="0" smtClean="0"/>
              <a:t>College </a:t>
            </a:r>
            <a:r>
              <a:rPr lang="en-US" dirty="0"/>
              <a:t>of </a:t>
            </a:r>
            <a:r>
              <a:rPr lang="en-US" dirty="0" smtClean="0"/>
              <a:t>Engineering </a:t>
            </a:r>
            <a:r>
              <a:rPr lang="en-US" dirty="0"/>
              <a:t>and </a:t>
            </a:r>
            <a:r>
              <a:rPr lang="en-US" dirty="0" smtClean="0"/>
              <a:t>Technology</a:t>
            </a:r>
            <a:r>
              <a:rPr lang="en-US" dirty="0"/>
              <a:t>, Department CSE </a:t>
            </a:r>
          </a:p>
        </p:txBody>
      </p:sp>
      <p:sp>
        <p:nvSpPr>
          <p:cNvPr id="5" name="Slide Number Placeholder 49"/>
          <p:cNvSpPr>
            <a:spLocks noGrp="1"/>
          </p:cNvSpPr>
          <p:nvPr>
            <p:ph type="sldNum" sz="quarter" idx="12"/>
          </p:nvPr>
        </p:nvSpPr>
        <p:spPr>
          <a:xfrm>
            <a:off x="9285890" y="6356350"/>
            <a:ext cx="2133600" cy="365125"/>
          </a:xfrm>
        </p:spPr>
        <p:txBody>
          <a:bodyPr/>
          <a:lstStyle/>
          <a:p>
            <a:r>
              <a:rPr lang="en-US" dirty="0"/>
              <a:t>30</a:t>
            </a:r>
          </a:p>
        </p:txBody>
      </p:sp>
    </p:spTree>
    <p:extLst>
      <p:ext uri="{BB962C8B-B14F-4D97-AF65-F5344CB8AC3E}">
        <p14:creationId xmlns:p14="http://schemas.microsoft.com/office/powerpoint/2010/main" val="29415442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655840" y="6356351"/>
            <a:ext cx="3332022" cy="365125"/>
          </a:xfrm>
        </p:spPr>
        <p:txBody>
          <a:bodyPr/>
          <a:lstStyle/>
          <a:p>
            <a:r>
              <a:rPr lang="en-US" dirty="0"/>
              <a:t>Methodist </a:t>
            </a:r>
            <a:r>
              <a:rPr lang="en-US" dirty="0" smtClean="0"/>
              <a:t>College </a:t>
            </a:r>
            <a:r>
              <a:rPr lang="en-US" dirty="0"/>
              <a:t>of </a:t>
            </a:r>
            <a:r>
              <a:rPr lang="en-US" dirty="0" smtClean="0"/>
              <a:t>Engineering </a:t>
            </a:r>
            <a:r>
              <a:rPr lang="en-US" dirty="0"/>
              <a:t>and </a:t>
            </a:r>
            <a:r>
              <a:rPr lang="en-US" dirty="0" smtClean="0"/>
              <a:t>Technology</a:t>
            </a:r>
            <a:r>
              <a:rPr lang="en-US" dirty="0"/>
              <a:t>, Department CSE </a:t>
            </a:r>
          </a:p>
        </p:txBody>
      </p:sp>
      <p:sp>
        <p:nvSpPr>
          <p:cNvPr id="5" name="Slide Number Placeholder 49"/>
          <p:cNvSpPr>
            <a:spLocks noGrp="1"/>
          </p:cNvSpPr>
          <p:nvPr>
            <p:ph type="sldNum" sz="quarter" idx="12"/>
          </p:nvPr>
        </p:nvSpPr>
        <p:spPr>
          <a:xfrm>
            <a:off x="9464566" y="6356351"/>
            <a:ext cx="2133600" cy="365125"/>
          </a:xfrm>
        </p:spPr>
        <p:txBody>
          <a:bodyPr/>
          <a:lstStyle/>
          <a:p>
            <a:r>
              <a:rPr lang="en-US" dirty="0"/>
              <a:t>31</a:t>
            </a:r>
          </a:p>
        </p:txBody>
      </p:sp>
      <p:pic>
        <p:nvPicPr>
          <p:cNvPr id="2" name="Picture 1"/>
          <p:cNvPicPr>
            <a:picLocks noChangeAspect="1"/>
          </p:cNvPicPr>
          <p:nvPr/>
        </p:nvPicPr>
        <p:blipFill>
          <a:blip r:embed="rId2"/>
          <a:stretch>
            <a:fillRect/>
          </a:stretch>
        </p:blipFill>
        <p:spPr>
          <a:xfrm>
            <a:off x="2207568" y="620688"/>
            <a:ext cx="7560840" cy="4608512"/>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6549966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0F681-01A2-4BEF-8FAE-B2A5B9A9BCC4}"/>
              </a:ext>
            </a:extLst>
          </p:cNvPr>
          <p:cNvSpPr>
            <a:spLocks noGrp="1"/>
          </p:cNvSpPr>
          <p:nvPr>
            <p:ph type="title"/>
          </p:nvPr>
        </p:nvSpPr>
        <p:spPr>
          <a:xfrm>
            <a:off x="325821" y="0"/>
            <a:ext cx="10741571" cy="1223778"/>
          </a:xfrm>
        </p:spPr>
        <p:txBody>
          <a:bodyPr vert="horz" lIns="91440" tIns="45720" rIns="91440" bIns="45720" rtlCol="0" anchor="b">
            <a:noAutofit/>
          </a:bodyPr>
          <a:lstStyle/>
          <a:p>
            <a:pPr algn="ctr">
              <a:lnSpc>
                <a:spcPct val="90000"/>
              </a:lnSpc>
            </a:pPr>
            <a:r>
              <a:rPr lang="en-US" b="1" kern="1200" dirty="0">
                <a:solidFill>
                  <a:schemeClr val="tx1"/>
                </a:solidFill>
                <a:latin typeface="Times New Roman" panose="02020603050405020304" pitchFamily="18" charset="0"/>
                <a:cs typeface="Times New Roman" panose="02020603050405020304" pitchFamily="18" charset="0"/>
              </a:rPr>
              <a:t>TEST CASES</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sz="30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6FB21F86-3AE9-46D7-8AEE-70CBA0D4BDFA}"/>
              </a:ext>
            </a:extLst>
          </p:cNvPr>
          <p:cNvGraphicFramePr>
            <a:graphicFrameLocks noGrp="1"/>
          </p:cNvGraphicFramePr>
          <p:nvPr>
            <p:ph idx="1"/>
            <p:extLst>
              <p:ext uri="{D42A27DB-BD31-4B8C-83A1-F6EECF244321}">
                <p14:modId xmlns:p14="http://schemas.microsoft.com/office/powerpoint/2010/main" val="2543790854"/>
              </p:ext>
            </p:extLst>
          </p:nvPr>
        </p:nvGraphicFramePr>
        <p:xfrm>
          <a:off x="2152649" y="1250290"/>
          <a:ext cx="7886699" cy="4874537"/>
        </p:xfrm>
        <a:graphic>
          <a:graphicData uri="http://schemas.openxmlformats.org/drawingml/2006/table">
            <a:tbl>
              <a:tblPr firstRow="1" bandRow="1">
                <a:tableStyleId>{5C22544A-7EE6-4342-B048-85BDC9FD1C3A}</a:tableStyleId>
              </a:tblPr>
              <a:tblGrid>
                <a:gridCol w="4732774">
                  <a:extLst>
                    <a:ext uri="{9D8B030D-6E8A-4147-A177-3AD203B41FA5}">
                      <a16:colId xmlns:a16="http://schemas.microsoft.com/office/drawing/2014/main" val="3778227733"/>
                    </a:ext>
                  </a:extLst>
                </a:gridCol>
                <a:gridCol w="259893">
                  <a:extLst>
                    <a:ext uri="{9D8B030D-6E8A-4147-A177-3AD203B41FA5}">
                      <a16:colId xmlns:a16="http://schemas.microsoft.com/office/drawing/2014/main" val="3336307068"/>
                    </a:ext>
                  </a:extLst>
                </a:gridCol>
                <a:gridCol w="2894032">
                  <a:extLst>
                    <a:ext uri="{9D8B030D-6E8A-4147-A177-3AD203B41FA5}">
                      <a16:colId xmlns:a16="http://schemas.microsoft.com/office/drawing/2014/main" val="3687247107"/>
                    </a:ext>
                  </a:extLst>
                </a:gridCol>
              </a:tblGrid>
              <a:tr h="702441">
                <a:tc gridSpan="2">
                  <a:txBody>
                    <a:bodyPr/>
                    <a:lstStyle/>
                    <a:p>
                      <a:pPr marL="0" marR="0" algn="l">
                        <a:lnSpc>
                          <a:spcPct val="107000"/>
                        </a:lnSpc>
                        <a:spcBef>
                          <a:spcPts val="0"/>
                        </a:spcBef>
                        <a:spcAft>
                          <a:spcPts val="800"/>
                        </a:spcAft>
                      </a:pPr>
                      <a:r>
                        <a:rPr lang="en-IN" sz="1600" b="1" dirty="0">
                          <a:effectLst/>
                        </a:rPr>
                        <a:t>Test case 1:</a:t>
                      </a:r>
                      <a:r>
                        <a:rPr lang="en-IN" sz="1600" dirty="0">
                          <a:effectLst/>
                        </a:rPr>
                        <a:t> Verifying the Voice</a:t>
                      </a:r>
                      <a:r>
                        <a:rPr lang="en-IN" sz="1600" baseline="0" dirty="0">
                          <a:effectLst/>
                        </a:rPr>
                        <a:t> Based Email </a:t>
                      </a:r>
                      <a:endParaRPr lang="en-US" sz="1600" dirty="0">
                        <a:effectLst/>
                      </a:endParaRPr>
                    </a:p>
                    <a:p>
                      <a:pPr marL="0" marR="0" algn="l">
                        <a:lnSpc>
                          <a:spcPct val="107000"/>
                        </a:lnSpc>
                        <a:spcBef>
                          <a:spcPts val="0"/>
                        </a:spcBef>
                        <a:spcAft>
                          <a:spcPts val="800"/>
                        </a:spcAft>
                      </a:pPr>
                      <a:r>
                        <a:rPr lang="en-IN"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9865" marR="79865" marT="0" marB="0"/>
                </a:tc>
                <a:tc hMerge="1">
                  <a:txBody>
                    <a:bodyPr/>
                    <a:lstStyle/>
                    <a:p>
                      <a:endParaRPr lang="en-US"/>
                    </a:p>
                  </a:txBody>
                  <a:tcPr/>
                </a:tc>
                <a:tc>
                  <a:txBody>
                    <a:bodyPr/>
                    <a:lstStyle/>
                    <a:p>
                      <a:pPr marL="0" marR="0" algn="l">
                        <a:lnSpc>
                          <a:spcPct val="107000"/>
                        </a:lnSpc>
                        <a:spcBef>
                          <a:spcPts val="0"/>
                        </a:spcBef>
                        <a:spcAft>
                          <a:spcPts val="800"/>
                        </a:spcAft>
                      </a:pPr>
                      <a:r>
                        <a:rPr lang="en-IN" sz="1600" dirty="0">
                          <a:effectLst/>
                        </a:rPr>
                        <a:t>Priority (H, L): High</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9865" marR="79865" marT="0" marB="0"/>
                </a:tc>
                <a:extLst>
                  <a:ext uri="{0D108BD9-81ED-4DB2-BD59-A6C34878D82A}">
                    <a16:rowId xmlns:a16="http://schemas.microsoft.com/office/drawing/2014/main" val="2175647985"/>
                  </a:ext>
                </a:extLst>
              </a:tr>
              <a:tr h="300630">
                <a:tc gridSpan="3">
                  <a:txBody>
                    <a:bodyPr/>
                    <a:lstStyle/>
                    <a:p>
                      <a:pPr marL="457200" marR="0" indent="-457200" algn="l" defTabSz="914400" rtl="0" eaLnBrk="1" fontAlgn="auto" latinLnBrk="0" hangingPunct="1">
                        <a:lnSpc>
                          <a:spcPct val="107000"/>
                        </a:lnSpc>
                        <a:spcBef>
                          <a:spcPts val="0"/>
                        </a:spcBef>
                        <a:spcAft>
                          <a:spcPts val="800"/>
                        </a:spcAft>
                        <a:buClrTx/>
                        <a:buSzTx/>
                        <a:buFontTx/>
                        <a:buNone/>
                        <a:tabLst/>
                        <a:defRPr/>
                      </a:pPr>
                      <a:r>
                        <a:rPr lang="en-IN" sz="1600" dirty="0">
                          <a:effectLst/>
                        </a:rPr>
                        <a:t>Test Objective: To verify Voice</a:t>
                      </a:r>
                      <a:r>
                        <a:rPr lang="en-IN" sz="1600" baseline="0" dirty="0">
                          <a:effectLst/>
                        </a:rPr>
                        <a:t> Based Email</a:t>
                      </a:r>
                      <a:r>
                        <a:rPr lang="en-IN"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9865" marR="79865"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68878983"/>
                  </a:ext>
                </a:extLst>
              </a:tr>
              <a:tr h="1238060">
                <a:tc gridSpan="3">
                  <a:txBody>
                    <a:bodyPr/>
                    <a:lstStyle/>
                    <a:p>
                      <a:pPr>
                        <a:buFont typeface="Wingdings" panose="05000000000000000000" pitchFamily="2" charset="2"/>
                        <a:buNone/>
                      </a:pPr>
                      <a:r>
                        <a:rPr lang="en-IN" sz="1600" dirty="0">
                          <a:effectLst/>
                        </a:rPr>
                        <a:t>Test Description: Voice Operations like </a:t>
                      </a:r>
                    </a:p>
                    <a:p>
                      <a:pPr marL="285750" indent="-285750">
                        <a:buFont typeface="Wingdings" panose="05000000000000000000" pitchFamily="2" charset="2"/>
                        <a:buChar char="ü"/>
                      </a:pPr>
                      <a:r>
                        <a:rPr lang="en-US" sz="1600" dirty="0"/>
                        <a:t>Composing</a:t>
                      </a:r>
                      <a:r>
                        <a:rPr lang="en-US" sz="1600" baseline="0" dirty="0"/>
                        <a:t> mails</a:t>
                      </a:r>
                      <a:endParaRPr lang="en-US" sz="1600" dirty="0"/>
                    </a:p>
                    <a:p>
                      <a:pPr marL="285750" indent="-285750">
                        <a:buFont typeface="Wingdings" panose="05000000000000000000" pitchFamily="2" charset="2"/>
                        <a:buChar char="ü"/>
                      </a:pPr>
                      <a:r>
                        <a:rPr lang="en-US" sz="1600" dirty="0"/>
                        <a:t>Reading</a:t>
                      </a:r>
                      <a:r>
                        <a:rPr lang="en-US" sz="1600" baseline="0" dirty="0"/>
                        <a:t> unseen mails(Inbox)</a:t>
                      </a:r>
                    </a:p>
                    <a:p>
                      <a:pPr marL="285750" indent="-285750">
                        <a:buFont typeface="Wingdings" panose="05000000000000000000" pitchFamily="2" charset="2"/>
                        <a:buChar char="ü"/>
                      </a:pPr>
                      <a:endParaRPr lang="en-US" sz="1600" baseline="0" dirty="0"/>
                    </a:p>
                    <a:p>
                      <a:pPr marL="285750" indent="-285750">
                        <a:buFont typeface="Wingdings" panose="05000000000000000000" pitchFamily="2" charset="2"/>
                        <a:buChar char="ü"/>
                      </a:pPr>
                      <a:endParaRPr lang="en-US" sz="1600" baseline="0" dirty="0"/>
                    </a:p>
                  </a:txBody>
                  <a:tcPr marL="79865" marR="79865"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09983436"/>
                  </a:ext>
                </a:extLst>
              </a:tr>
              <a:tr h="300630">
                <a:tc gridSpan="3">
                  <a:txBody>
                    <a:bodyPr/>
                    <a:lstStyle/>
                    <a:p>
                      <a:pPr marL="0" marR="0" algn="l">
                        <a:lnSpc>
                          <a:spcPct val="107000"/>
                        </a:lnSpc>
                        <a:spcBef>
                          <a:spcPts val="0"/>
                        </a:spcBef>
                        <a:spcAft>
                          <a:spcPts val="800"/>
                        </a:spcAft>
                      </a:pPr>
                      <a:r>
                        <a:rPr lang="en-IN" sz="1600" dirty="0">
                          <a:effectLst/>
                        </a:rPr>
                        <a:t>Requirements Verified: Yes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9865" marR="79865"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20645744"/>
                  </a:ext>
                </a:extLst>
              </a:tr>
              <a:tr h="565128">
                <a:tc gridSpan="3">
                  <a:txBody>
                    <a:bodyPr/>
                    <a:lstStyle/>
                    <a:p>
                      <a:pPr marL="0" marR="0" algn="l">
                        <a:lnSpc>
                          <a:spcPct val="107000"/>
                        </a:lnSpc>
                        <a:spcBef>
                          <a:spcPts val="0"/>
                        </a:spcBef>
                        <a:spcAft>
                          <a:spcPts val="800"/>
                        </a:spcAft>
                      </a:pPr>
                      <a:r>
                        <a:rPr lang="en-IN" sz="1600" dirty="0">
                          <a:effectLst/>
                        </a:rPr>
                        <a:t>Test Environment: Windows 7 system and newer , 4GB RAM, i3 processor.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9865" marR="79865"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40410358"/>
                  </a:ext>
                </a:extLst>
              </a:tr>
              <a:tr h="300630">
                <a:tc>
                  <a:txBody>
                    <a:bodyPr/>
                    <a:lstStyle/>
                    <a:p>
                      <a:pPr marL="0" marR="0" algn="l">
                        <a:lnSpc>
                          <a:spcPct val="107000"/>
                        </a:lnSpc>
                        <a:spcBef>
                          <a:spcPts val="1200"/>
                        </a:spcBef>
                        <a:spcAft>
                          <a:spcPts val="0"/>
                        </a:spcAft>
                      </a:pPr>
                      <a:r>
                        <a:rPr lang="en-IN" sz="1600" kern="0" dirty="0">
                          <a:effectLst/>
                        </a:rPr>
                        <a:t>Actions</a:t>
                      </a:r>
                      <a:endParaRPr lang="en-US" sz="1600" b="1" kern="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79865" marR="79865" marT="0" marB="0"/>
                </a:tc>
                <a:tc gridSpan="2">
                  <a:txBody>
                    <a:bodyPr/>
                    <a:lstStyle/>
                    <a:p>
                      <a:pPr marL="0" marR="0" algn="l">
                        <a:lnSpc>
                          <a:spcPct val="107000"/>
                        </a:lnSpc>
                        <a:spcBef>
                          <a:spcPts val="1200"/>
                        </a:spcBef>
                        <a:spcAft>
                          <a:spcPts val="0"/>
                        </a:spcAft>
                      </a:pPr>
                      <a:r>
                        <a:rPr lang="en-IN" sz="1600" kern="0" dirty="0">
                          <a:effectLst/>
                        </a:rPr>
                        <a:t>Expected Results</a:t>
                      </a:r>
                      <a:endParaRPr lang="en-US" sz="1600" b="1" kern="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79865" marR="79865" marT="0" marB="0"/>
                </a:tc>
                <a:tc hMerge="1">
                  <a:txBody>
                    <a:bodyPr/>
                    <a:lstStyle/>
                    <a:p>
                      <a:endParaRPr lang="en-US"/>
                    </a:p>
                  </a:txBody>
                  <a:tcPr/>
                </a:tc>
                <a:extLst>
                  <a:ext uri="{0D108BD9-81ED-4DB2-BD59-A6C34878D82A}">
                    <a16:rowId xmlns:a16="http://schemas.microsoft.com/office/drawing/2014/main" val="1532294544"/>
                  </a:ext>
                </a:extLst>
              </a:tr>
              <a:tr h="565128">
                <a:tc>
                  <a:txBody>
                    <a:bodyPr/>
                    <a:lstStyle/>
                    <a:p>
                      <a:pPr marL="0" marR="0" algn="l">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Doing</a:t>
                      </a:r>
                      <a:r>
                        <a:rPr lang="en-US" sz="1600" baseline="0" dirty="0">
                          <a:effectLst/>
                          <a:latin typeface="Calibri" panose="020F0502020204030204" pitchFamily="34" charset="0"/>
                          <a:ea typeface="Calibri" panose="020F0502020204030204" pitchFamily="34" charset="0"/>
                          <a:cs typeface="Times New Roman" panose="02020603050405020304" pitchFamily="18" charset="0"/>
                        </a:rPr>
                        <a:t> operation with Voice commands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9865" marR="79865" marT="0" marB="0"/>
                </a:tc>
                <a:tc gridSpan="2">
                  <a:txBody>
                    <a:bodyPr/>
                    <a:lstStyle/>
                    <a:p>
                      <a:pPr marL="0" marR="0" algn="l">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Outputs of all voice</a:t>
                      </a:r>
                      <a:r>
                        <a:rPr lang="en-US" sz="1600" baseline="0" dirty="0">
                          <a:effectLst/>
                          <a:latin typeface="Calibri" panose="020F0502020204030204" pitchFamily="34" charset="0"/>
                          <a:ea typeface="Calibri" panose="020F0502020204030204" pitchFamily="34" charset="0"/>
                          <a:cs typeface="Times New Roman" panose="02020603050405020304" pitchFamily="18" charset="0"/>
                        </a:rPr>
                        <a:t> commands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9865" marR="79865" marT="0" marB="0"/>
                </a:tc>
                <a:tc hMerge="1">
                  <a:txBody>
                    <a:bodyPr/>
                    <a:lstStyle/>
                    <a:p>
                      <a:endParaRPr lang="en-US"/>
                    </a:p>
                  </a:txBody>
                  <a:tcPr/>
                </a:tc>
                <a:extLst>
                  <a:ext uri="{0D108BD9-81ED-4DB2-BD59-A6C34878D82A}">
                    <a16:rowId xmlns:a16="http://schemas.microsoft.com/office/drawing/2014/main" val="1131742517"/>
                  </a:ext>
                </a:extLst>
              </a:tr>
              <a:tr h="300630">
                <a:tc gridSpan="3">
                  <a:txBody>
                    <a:bodyPr/>
                    <a:lstStyle/>
                    <a:p>
                      <a:pPr marL="0" marR="0" algn="l">
                        <a:lnSpc>
                          <a:spcPct val="107000"/>
                        </a:lnSpc>
                        <a:spcBef>
                          <a:spcPts val="0"/>
                        </a:spcBef>
                        <a:spcAft>
                          <a:spcPts val="800"/>
                        </a:spcAft>
                      </a:pPr>
                      <a:r>
                        <a:rPr lang="en-IN" sz="1600" dirty="0">
                          <a:effectLst/>
                        </a:rPr>
                        <a:t>       Pass: Yes                                 Conditions pass: Yes                                Fail: No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9865" marR="79865"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70354576"/>
                  </a:ext>
                </a:extLst>
              </a:tr>
              <a:tr h="300630">
                <a:tc gridSpan="3">
                  <a:txBody>
                    <a:bodyPr/>
                    <a:lstStyle/>
                    <a:p>
                      <a:pPr marL="0" marR="0" algn="l">
                        <a:lnSpc>
                          <a:spcPct val="107000"/>
                        </a:lnSpc>
                        <a:spcBef>
                          <a:spcPts val="0"/>
                        </a:spcBef>
                        <a:spcAft>
                          <a:spcPts val="800"/>
                        </a:spcAft>
                      </a:pPr>
                      <a:r>
                        <a:rPr lang="en-IN" sz="1600" dirty="0">
                          <a:effectLst/>
                        </a:rPr>
                        <a:t>Problems / Issues: NIL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9865" marR="79865"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5545469"/>
                  </a:ext>
                </a:extLst>
              </a:tr>
              <a:tr h="300630">
                <a:tc gridSpan="3">
                  <a:txBody>
                    <a:bodyPr/>
                    <a:lstStyle/>
                    <a:p>
                      <a:pPr marL="0" marR="0" algn="l">
                        <a:lnSpc>
                          <a:spcPct val="107000"/>
                        </a:lnSpc>
                        <a:spcBef>
                          <a:spcPts val="0"/>
                        </a:spcBef>
                        <a:spcAft>
                          <a:spcPts val="800"/>
                        </a:spcAft>
                      </a:pPr>
                      <a:r>
                        <a:rPr lang="en-IN" sz="1600" dirty="0">
                          <a:effectLst/>
                        </a:rPr>
                        <a:t>Notes: Successfully Executed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9865" marR="79865"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3562432"/>
                  </a:ext>
                </a:extLst>
              </a:tr>
            </a:tbl>
          </a:graphicData>
        </a:graphic>
      </p:graphicFrame>
      <p:sp>
        <p:nvSpPr>
          <p:cNvPr id="5" name="Footer Placeholder 3"/>
          <p:cNvSpPr>
            <a:spLocks noGrp="1"/>
          </p:cNvSpPr>
          <p:nvPr>
            <p:ph type="ftr" sz="quarter" idx="11"/>
          </p:nvPr>
        </p:nvSpPr>
        <p:spPr>
          <a:xfrm>
            <a:off x="4655839" y="6356351"/>
            <a:ext cx="3311001" cy="365125"/>
          </a:xfrm>
        </p:spPr>
        <p:txBody>
          <a:bodyPr/>
          <a:lstStyle/>
          <a:p>
            <a:r>
              <a:rPr lang="en-US" dirty="0"/>
              <a:t>Methodist </a:t>
            </a:r>
            <a:r>
              <a:rPr lang="en-US" dirty="0" smtClean="0"/>
              <a:t>College </a:t>
            </a:r>
            <a:r>
              <a:rPr lang="en-US" dirty="0"/>
              <a:t>of </a:t>
            </a:r>
            <a:r>
              <a:rPr lang="en-US" dirty="0" smtClean="0"/>
              <a:t>Engineering </a:t>
            </a:r>
            <a:r>
              <a:rPr lang="en-US" dirty="0"/>
              <a:t>and </a:t>
            </a:r>
            <a:r>
              <a:rPr lang="en-US" dirty="0" smtClean="0"/>
              <a:t>Technology</a:t>
            </a:r>
            <a:r>
              <a:rPr lang="en-US" dirty="0"/>
              <a:t>, Department CSE </a:t>
            </a:r>
          </a:p>
        </p:txBody>
      </p:sp>
      <p:sp>
        <p:nvSpPr>
          <p:cNvPr id="6" name="Slide Number Placeholder 49"/>
          <p:cNvSpPr>
            <a:spLocks noGrp="1"/>
          </p:cNvSpPr>
          <p:nvPr>
            <p:ph type="sldNum" sz="quarter" idx="12"/>
          </p:nvPr>
        </p:nvSpPr>
        <p:spPr>
          <a:xfrm>
            <a:off x="9433035" y="6332923"/>
            <a:ext cx="2133600" cy="365125"/>
          </a:xfrm>
        </p:spPr>
        <p:txBody>
          <a:bodyPr/>
          <a:lstStyle/>
          <a:p>
            <a:r>
              <a:rPr lang="en-US" dirty="0"/>
              <a:t>32</a:t>
            </a:r>
          </a:p>
        </p:txBody>
      </p:sp>
      <p:sp>
        <p:nvSpPr>
          <p:cNvPr id="7" name="TextBox 6">
            <a:extLst>
              <a:ext uri="{FF2B5EF4-FFF2-40B4-BE49-F238E27FC236}">
                <a16:creationId xmlns:a16="http://schemas.microsoft.com/office/drawing/2014/main" id="{9A8CE4E7-EA1E-F04F-8B57-FCAE0C154A43}"/>
              </a:ext>
            </a:extLst>
          </p:cNvPr>
          <p:cNvSpPr txBox="1"/>
          <p:nvPr/>
        </p:nvSpPr>
        <p:spPr>
          <a:xfrm>
            <a:off x="273270" y="537523"/>
            <a:ext cx="2608538" cy="553998"/>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TEST CASE 1</a:t>
            </a:r>
          </a:p>
        </p:txBody>
      </p:sp>
    </p:spTree>
    <p:extLst>
      <p:ext uri="{BB962C8B-B14F-4D97-AF65-F5344CB8AC3E}">
        <p14:creationId xmlns:p14="http://schemas.microsoft.com/office/powerpoint/2010/main" val="3075227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0F681-01A2-4BEF-8FAE-B2A5B9A9BCC4}"/>
              </a:ext>
            </a:extLst>
          </p:cNvPr>
          <p:cNvSpPr>
            <a:spLocks noGrp="1"/>
          </p:cNvSpPr>
          <p:nvPr>
            <p:ph type="title"/>
          </p:nvPr>
        </p:nvSpPr>
        <p:spPr>
          <a:xfrm>
            <a:off x="346842" y="28026"/>
            <a:ext cx="9692506" cy="932688"/>
          </a:xfrm>
        </p:spPr>
        <p:txBody>
          <a:bodyPr vert="horz" lIns="91440" tIns="45720" rIns="91440" bIns="45720" rtlCol="0" anchor="b">
            <a:normAutofit/>
          </a:bodyPr>
          <a:lstStyle/>
          <a:p>
            <a:pPr algn="l">
              <a:lnSpc>
                <a:spcPct val="90000"/>
              </a:lnSpc>
            </a:pPr>
            <a:r>
              <a:rPr lang="en-US" sz="3000" dirty="0">
                <a:latin typeface="Times New Roman" panose="02020603050405020304" pitchFamily="18" charset="0"/>
                <a:cs typeface="Times New Roman" panose="02020603050405020304" pitchFamily="18" charset="0"/>
              </a:rPr>
              <a:t>TEST CASE 2</a:t>
            </a:r>
          </a:p>
        </p:txBody>
      </p:sp>
      <p:graphicFrame>
        <p:nvGraphicFramePr>
          <p:cNvPr id="4" name="Content Placeholder 3">
            <a:extLst>
              <a:ext uri="{FF2B5EF4-FFF2-40B4-BE49-F238E27FC236}">
                <a16:creationId xmlns:a16="http://schemas.microsoft.com/office/drawing/2014/main" id="{6FB21F86-3AE9-46D7-8AEE-70CBA0D4BDFA}"/>
              </a:ext>
            </a:extLst>
          </p:cNvPr>
          <p:cNvGraphicFramePr>
            <a:graphicFrameLocks noGrp="1"/>
          </p:cNvGraphicFramePr>
          <p:nvPr>
            <p:ph idx="1"/>
          </p:nvPr>
        </p:nvGraphicFramePr>
        <p:xfrm>
          <a:off x="2152649" y="1218760"/>
          <a:ext cx="7886699" cy="4874537"/>
        </p:xfrm>
        <a:graphic>
          <a:graphicData uri="http://schemas.openxmlformats.org/drawingml/2006/table">
            <a:tbl>
              <a:tblPr firstRow="1" bandRow="1">
                <a:tableStyleId>{5C22544A-7EE6-4342-B048-85BDC9FD1C3A}</a:tableStyleId>
              </a:tblPr>
              <a:tblGrid>
                <a:gridCol w="4732774">
                  <a:extLst>
                    <a:ext uri="{9D8B030D-6E8A-4147-A177-3AD203B41FA5}">
                      <a16:colId xmlns:a16="http://schemas.microsoft.com/office/drawing/2014/main" val="3778227733"/>
                    </a:ext>
                  </a:extLst>
                </a:gridCol>
                <a:gridCol w="259893">
                  <a:extLst>
                    <a:ext uri="{9D8B030D-6E8A-4147-A177-3AD203B41FA5}">
                      <a16:colId xmlns:a16="http://schemas.microsoft.com/office/drawing/2014/main" val="3336307068"/>
                    </a:ext>
                  </a:extLst>
                </a:gridCol>
                <a:gridCol w="2894032">
                  <a:extLst>
                    <a:ext uri="{9D8B030D-6E8A-4147-A177-3AD203B41FA5}">
                      <a16:colId xmlns:a16="http://schemas.microsoft.com/office/drawing/2014/main" val="3687247107"/>
                    </a:ext>
                  </a:extLst>
                </a:gridCol>
              </a:tblGrid>
              <a:tr h="702441">
                <a:tc gridSpan="2">
                  <a:txBody>
                    <a:bodyPr/>
                    <a:lstStyle/>
                    <a:p>
                      <a:pPr marL="0" marR="0" algn="l">
                        <a:lnSpc>
                          <a:spcPct val="107000"/>
                        </a:lnSpc>
                        <a:spcBef>
                          <a:spcPts val="0"/>
                        </a:spcBef>
                        <a:spcAft>
                          <a:spcPts val="800"/>
                        </a:spcAft>
                      </a:pPr>
                      <a:r>
                        <a:rPr lang="en-IN" sz="1600" dirty="0">
                          <a:effectLst/>
                        </a:rPr>
                        <a:t>Test case 2:</a:t>
                      </a:r>
                      <a:r>
                        <a:rPr lang="en-IN" sz="1600" baseline="0" dirty="0">
                          <a:effectLst/>
                        </a:rPr>
                        <a:t> Smart Computer</a:t>
                      </a:r>
                      <a:r>
                        <a:rPr lang="en-IN"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9865" marR="79865" marT="0" marB="0"/>
                </a:tc>
                <a:tc hMerge="1">
                  <a:txBody>
                    <a:bodyPr/>
                    <a:lstStyle/>
                    <a:p>
                      <a:endParaRPr lang="en-US"/>
                    </a:p>
                  </a:txBody>
                  <a:tcPr/>
                </a:tc>
                <a:tc>
                  <a:txBody>
                    <a:bodyPr/>
                    <a:lstStyle/>
                    <a:p>
                      <a:pPr marL="0" marR="0" algn="l">
                        <a:lnSpc>
                          <a:spcPct val="107000"/>
                        </a:lnSpc>
                        <a:spcBef>
                          <a:spcPts val="0"/>
                        </a:spcBef>
                        <a:spcAft>
                          <a:spcPts val="800"/>
                        </a:spcAft>
                      </a:pPr>
                      <a:r>
                        <a:rPr lang="en-IN" sz="1600" dirty="0">
                          <a:effectLst/>
                        </a:rPr>
                        <a:t>Priority (H, L): High</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9865" marR="79865" marT="0" marB="0"/>
                </a:tc>
                <a:extLst>
                  <a:ext uri="{0D108BD9-81ED-4DB2-BD59-A6C34878D82A}">
                    <a16:rowId xmlns:a16="http://schemas.microsoft.com/office/drawing/2014/main" val="2175647985"/>
                  </a:ext>
                </a:extLst>
              </a:tr>
              <a:tr h="300630">
                <a:tc gridSpan="3">
                  <a:txBody>
                    <a:bodyPr/>
                    <a:lstStyle/>
                    <a:p>
                      <a:pPr marL="457200" marR="0" indent="-457200" algn="l" defTabSz="914400" rtl="0" eaLnBrk="1" fontAlgn="auto" latinLnBrk="0" hangingPunct="1">
                        <a:lnSpc>
                          <a:spcPct val="107000"/>
                        </a:lnSpc>
                        <a:spcBef>
                          <a:spcPts val="0"/>
                        </a:spcBef>
                        <a:spcAft>
                          <a:spcPts val="800"/>
                        </a:spcAft>
                        <a:buClrTx/>
                        <a:buSzTx/>
                        <a:buFontTx/>
                        <a:buNone/>
                        <a:tabLst/>
                        <a:defRPr/>
                      </a:pPr>
                      <a:r>
                        <a:rPr lang="en-IN" sz="1600" dirty="0">
                          <a:effectLst/>
                        </a:rPr>
                        <a:t>Test Objective: To verify </a:t>
                      </a:r>
                      <a:r>
                        <a:rPr lang="en-IN" sz="1600" baseline="0" dirty="0">
                          <a:effectLst/>
                        </a:rPr>
                        <a:t>Smart Computer</a:t>
                      </a:r>
                      <a:r>
                        <a:rPr lang="en-IN"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9865" marR="79865"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68878983"/>
                  </a:ext>
                </a:extLst>
              </a:tr>
              <a:tr h="1238060">
                <a:tc gridSpan="3">
                  <a:txBody>
                    <a:bodyPr/>
                    <a:lstStyle/>
                    <a:p>
                      <a:pPr>
                        <a:buFont typeface="Wingdings" panose="05000000000000000000" pitchFamily="2" charset="2"/>
                        <a:buNone/>
                      </a:pPr>
                      <a:r>
                        <a:rPr lang="en-IN" sz="1600" dirty="0">
                          <a:effectLst/>
                        </a:rPr>
                        <a:t>Test Description: Voice Operations like </a:t>
                      </a:r>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600" dirty="0"/>
                        <a:t>Opening</a:t>
                      </a:r>
                      <a:r>
                        <a:rPr lang="en-US" sz="1600" baseline="0" dirty="0"/>
                        <a:t> drives(C-drive , D-drive )</a:t>
                      </a:r>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600" dirty="0"/>
                        <a:t>Opening</a:t>
                      </a:r>
                      <a:r>
                        <a:rPr lang="en-US" sz="1600" baseline="0" dirty="0"/>
                        <a:t> applications(Facebook , chrome)</a:t>
                      </a:r>
                      <a:endParaRPr lang="en-US" sz="1600" dirty="0"/>
                    </a:p>
                  </a:txBody>
                  <a:tcPr marL="79865" marR="79865"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09983436"/>
                  </a:ext>
                </a:extLst>
              </a:tr>
              <a:tr h="300630">
                <a:tc gridSpan="3">
                  <a:txBody>
                    <a:bodyPr/>
                    <a:lstStyle/>
                    <a:p>
                      <a:pPr marL="0" marR="0" algn="l">
                        <a:lnSpc>
                          <a:spcPct val="107000"/>
                        </a:lnSpc>
                        <a:spcBef>
                          <a:spcPts val="0"/>
                        </a:spcBef>
                        <a:spcAft>
                          <a:spcPts val="800"/>
                        </a:spcAft>
                      </a:pPr>
                      <a:r>
                        <a:rPr lang="en-IN" sz="1600" dirty="0">
                          <a:effectLst/>
                        </a:rPr>
                        <a:t>Requirements Verified: Yes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9865" marR="79865"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20645744"/>
                  </a:ext>
                </a:extLst>
              </a:tr>
              <a:tr h="565128">
                <a:tc gridSpan="3">
                  <a:txBody>
                    <a:bodyPr/>
                    <a:lstStyle/>
                    <a:p>
                      <a:pPr marL="0" marR="0" algn="l">
                        <a:lnSpc>
                          <a:spcPct val="107000"/>
                        </a:lnSpc>
                        <a:spcBef>
                          <a:spcPts val="0"/>
                        </a:spcBef>
                        <a:spcAft>
                          <a:spcPts val="800"/>
                        </a:spcAft>
                      </a:pPr>
                      <a:r>
                        <a:rPr lang="en-IN" sz="1600" dirty="0">
                          <a:effectLst/>
                        </a:rPr>
                        <a:t>Test Environment: Windows 7 system and newer , 4GB RAM, i3 processor.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9865" marR="79865"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40410358"/>
                  </a:ext>
                </a:extLst>
              </a:tr>
              <a:tr h="300630">
                <a:tc>
                  <a:txBody>
                    <a:bodyPr/>
                    <a:lstStyle/>
                    <a:p>
                      <a:pPr marL="0" marR="0" algn="l">
                        <a:lnSpc>
                          <a:spcPct val="107000"/>
                        </a:lnSpc>
                        <a:spcBef>
                          <a:spcPts val="1200"/>
                        </a:spcBef>
                        <a:spcAft>
                          <a:spcPts val="0"/>
                        </a:spcAft>
                      </a:pPr>
                      <a:r>
                        <a:rPr lang="en-IN" sz="1600" kern="0" dirty="0">
                          <a:effectLst/>
                        </a:rPr>
                        <a:t>Actions</a:t>
                      </a:r>
                      <a:endParaRPr lang="en-US" sz="1600" b="1" kern="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79865" marR="79865" marT="0" marB="0"/>
                </a:tc>
                <a:tc gridSpan="2">
                  <a:txBody>
                    <a:bodyPr/>
                    <a:lstStyle/>
                    <a:p>
                      <a:pPr marL="0" marR="0" algn="l">
                        <a:lnSpc>
                          <a:spcPct val="107000"/>
                        </a:lnSpc>
                        <a:spcBef>
                          <a:spcPts val="1200"/>
                        </a:spcBef>
                        <a:spcAft>
                          <a:spcPts val="0"/>
                        </a:spcAft>
                      </a:pPr>
                      <a:r>
                        <a:rPr lang="en-IN" sz="1600" kern="0" dirty="0">
                          <a:effectLst/>
                        </a:rPr>
                        <a:t>Expected Results</a:t>
                      </a:r>
                      <a:endParaRPr lang="en-US" sz="1600" b="1" kern="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79865" marR="79865" marT="0" marB="0"/>
                </a:tc>
                <a:tc hMerge="1">
                  <a:txBody>
                    <a:bodyPr/>
                    <a:lstStyle/>
                    <a:p>
                      <a:endParaRPr lang="en-US"/>
                    </a:p>
                  </a:txBody>
                  <a:tcPr/>
                </a:tc>
                <a:extLst>
                  <a:ext uri="{0D108BD9-81ED-4DB2-BD59-A6C34878D82A}">
                    <a16:rowId xmlns:a16="http://schemas.microsoft.com/office/drawing/2014/main" val="1532294544"/>
                  </a:ext>
                </a:extLst>
              </a:tr>
              <a:tr h="565128">
                <a:tc>
                  <a:txBody>
                    <a:bodyPr/>
                    <a:lstStyle/>
                    <a:p>
                      <a:pPr marL="0" marR="0" algn="l">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Doing</a:t>
                      </a:r>
                      <a:r>
                        <a:rPr lang="en-US" sz="1600" baseline="0" dirty="0">
                          <a:effectLst/>
                          <a:latin typeface="Calibri" panose="020F0502020204030204" pitchFamily="34" charset="0"/>
                          <a:ea typeface="Calibri" panose="020F0502020204030204" pitchFamily="34" charset="0"/>
                          <a:cs typeface="Times New Roman" panose="02020603050405020304" pitchFamily="18" charset="0"/>
                        </a:rPr>
                        <a:t> operation with Voice commands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9865" marR="79865" marT="0" marB="0"/>
                </a:tc>
                <a:tc gridSpan="2">
                  <a:txBody>
                    <a:bodyPr/>
                    <a:lstStyle/>
                    <a:p>
                      <a:pPr marL="0" marR="0" algn="l">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Outputs of all voice</a:t>
                      </a:r>
                      <a:r>
                        <a:rPr lang="en-US" sz="1600" baseline="0" dirty="0">
                          <a:effectLst/>
                          <a:latin typeface="Calibri" panose="020F0502020204030204" pitchFamily="34" charset="0"/>
                          <a:ea typeface="Calibri" panose="020F0502020204030204" pitchFamily="34" charset="0"/>
                          <a:cs typeface="Times New Roman" panose="02020603050405020304" pitchFamily="18" charset="0"/>
                        </a:rPr>
                        <a:t> commands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9865" marR="79865" marT="0" marB="0"/>
                </a:tc>
                <a:tc hMerge="1">
                  <a:txBody>
                    <a:bodyPr/>
                    <a:lstStyle/>
                    <a:p>
                      <a:endParaRPr lang="en-US"/>
                    </a:p>
                  </a:txBody>
                  <a:tcPr/>
                </a:tc>
                <a:extLst>
                  <a:ext uri="{0D108BD9-81ED-4DB2-BD59-A6C34878D82A}">
                    <a16:rowId xmlns:a16="http://schemas.microsoft.com/office/drawing/2014/main" val="1131742517"/>
                  </a:ext>
                </a:extLst>
              </a:tr>
              <a:tr h="300630">
                <a:tc gridSpan="3">
                  <a:txBody>
                    <a:bodyPr/>
                    <a:lstStyle/>
                    <a:p>
                      <a:pPr marL="0" marR="0" algn="l">
                        <a:lnSpc>
                          <a:spcPct val="107000"/>
                        </a:lnSpc>
                        <a:spcBef>
                          <a:spcPts val="0"/>
                        </a:spcBef>
                        <a:spcAft>
                          <a:spcPts val="800"/>
                        </a:spcAft>
                      </a:pPr>
                      <a:r>
                        <a:rPr lang="en-IN" sz="1600" dirty="0">
                          <a:effectLst/>
                        </a:rPr>
                        <a:t>       Pass: Yes                                 Conditions pass: Yes                                Fail: No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9865" marR="79865"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70354576"/>
                  </a:ext>
                </a:extLst>
              </a:tr>
              <a:tr h="300630">
                <a:tc gridSpan="3">
                  <a:txBody>
                    <a:bodyPr/>
                    <a:lstStyle/>
                    <a:p>
                      <a:pPr marL="0" marR="0" algn="l">
                        <a:lnSpc>
                          <a:spcPct val="107000"/>
                        </a:lnSpc>
                        <a:spcBef>
                          <a:spcPts val="0"/>
                        </a:spcBef>
                        <a:spcAft>
                          <a:spcPts val="800"/>
                        </a:spcAft>
                      </a:pPr>
                      <a:r>
                        <a:rPr lang="en-IN" sz="1600" dirty="0">
                          <a:effectLst/>
                        </a:rPr>
                        <a:t>Problems / Issues: NIL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9865" marR="79865"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5545469"/>
                  </a:ext>
                </a:extLst>
              </a:tr>
              <a:tr h="300630">
                <a:tc gridSpan="3">
                  <a:txBody>
                    <a:bodyPr/>
                    <a:lstStyle/>
                    <a:p>
                      <a:pPr marL="0" marR="0" algn="l">
                        <a:lnSpc>
                          <a:spcPct val="107000"/>
                        </a:lnSpc>
                        <a:spcBef>
                          <a:spcPts val="0"/>
                        </a:spcBef>
                        <a:spcAft>
                          <a:spcPts val="800"/>
                        </a:spcAft>
                      </a:pPr>
                      <a:r>
                        <a:rPr lang="en-IN" sz="1600" dirty="0">
                          <a:effectLst/>
                        </a:rPr>
                        <a:t>Notes: Successfully Executed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9865" marR="79865"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3562432"/>
                  </a:ext>
                </a:extLst>
              </a:tr>
            </a:tbl>
          </a:graphicData>
        </a:graphic>
      </p:graphicFrame>
      <p:sp>
        <p:nvSpPr>
          <p:cNvPr id="5" name="Footer Placeholder 3"/>
          <p:cNvSpPr>
            <a:spLocks noGrp="1"/>
          </p:cNvSpPr>
          <p:nvPr>
            <p:ph type="ftr" sz="quarter" idx="11"/>
          </p:nvPr>
        </p:nvSpPr>
        <p:spPr>
          <a:xfrm>
            <a:off x="4655840" y="6356351"/>
            <a:ext cx="3421360" cy="365125"/>
          </a:xfrm>
        </p:spPr>
        <p:txBody>
          <a:bodyPr/>
          <a:lstStyle/>
          <a:p>
            <a:r>
              <a:rPr lang="en-US" dirty="0"/>
              <a:t>Methodist </a:t>
            </a:r>
            <a:r>
              <a:rPr lang="en-US" dirty="0" smtClean="0"/>
              <a:t>College </a:t>
            </a:r>
            <a:r>
              <a:rPr lang="en-US" dirty="0"/>
              <a:t>of </a:t>
            </a:r>
            <a:r>
              <a:rPr lang="en-US" dirty="0" smtClean="0"/>
              <a:t>Engineering </a:t>
            </a:r>
            <a:r>
              <a:rPr lang="en-US" dirty="0"/>
              <a:t>and </a:t>
            </a:r>
            <a:r>
              <a:rPr lang="en-US" dirty="0" smtClean="0"/>
              <a:t>Technology</a:t>
            </a:r>
            <a:r>
              <a:rPr lang="en-US" dirty="0"/>
              <a:t>, Department CSE </a:t>
            </a:r>
          </a:p>
        </p:txBody>
      </p:sp>
      <p:sp>
        <p:nvSpPr>
          <p:cNvPr id="6" name="Slide Number Placeholder 49"/>
          <p:cNvSpPr>
            <a:spLocks noGrp="1"/>
          </p:cNvSpPr>
          <p:nvPr>
            <p:ph type="sldNum" sz="quarter" idx="12"/>
          </p:nvPr>
        </p:nvSpPr>
        <p:spPr>
          <a:xfrm>
            <a:off x="9422524" y="6356351"/>
            <a:ext cx="2133600" cy="365125"/>
          </a:xfrm>
        </p:spPr>
        <p:txBody>
          <a:bodyPr/>
          <a:lstStyle/>
          <a:p>
            <a:r>
              <a:rPr lang="en-US" dirty="0"/>
              <a:t>33</a:t>
            </a:r>
          </a:p>
        </p:txBody>
      </p:sp>
    </p:spTree>
    <p:extLst>
      <p:ext uri="{BB962C8B-B14F-4D97-AF65-F5344CB8AC3E}">
        <p14:creationId xmlns:p14="http://schemas.microsoft.com/office/powerpoint/2010/main" val="31213239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7614" y="14842"/>
            <a:ext cx="8229600" cy="1109902"/>
          </a:xfrm>
        </p:spPr>
        <p:txBody>
          <a:bodyPr>
            <a:normAutofit/>
          </a:bodyPr>
          <a:lstStyle/>
          <a:p>
            <a:pPr algn="ctr"/>
            <a:r>
              <a:rPr lang="en-US" b="1" dirty="0">
                <a:latin typeface="Times New Roman" panose="02020603050405020304" pitchFamily="18" charset="0"/>
                <a:ea typeface="Malgun Gothic" panose="020B0503020000020004" pitchFamily="34" charset="-127"/>
                <a:cs typeface="Times New Roman" panose="02020603050405020304" pitchFamily="18" charset="0"/>
              </a:rPr>
              <a:t>OBSERVATION AND</a:t>
            </a:r>
            <a:r>
              <a:rPr lang="en-IN" b="1" dirty="0">
                <a:latin typeface="Times New Roman" panose="02020603050405020304" pitchFamily="18" charset="0"/>
                <a:ea typeface="Malgun Gothic" panose="020B0503020000020004" pitchFamily="34" charset="-127"/>
                <a:cs typeface="Times New Roman" panose="02020603050405020304" pitchFamily="18" charset="0"/>
              </a:rPr>
              <a:t> RECORD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124745"/>
            <a:ext cx="11655972" cy="5001419"/>
          </a:xfrm>
        </p:spPr>
        <p:txBody>
          <a:bodyPr>
            <a:normAutofit/>
          </a:bodyPr>
          <a:lstStyle/>
          <a:p>
            <a:pPr lvl="1" algn="just">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We had observed all the operation and voice commands are running successfully with some limitations.</a:t>
            </a:r>
          </a:p>
          <a:p>
            <a:pPr lvl="2" algn="just"/>
            <a:r>
              <a:rPr lang="en-US" sz="2500" dirty="0"/>
              <a:t>This application will not work if the user is unable to speak .</a:t>
            </a:r>
          </a:p>
          <a:p>
            <a:pPr lvl="2" algn="just"/>
            <a:r>
              <a:rPr lang="en-US" sz="2500" dirty="0">
                <a:latin typeface="Times New Roman" panose="02020603050405020304" pitchFamily="18" charset="0"/>
                <a:cs typeface="Times New Roman" panose="02020603050405020304" pitchFamily="18" charset="0"/>
              </a:rPr>
              <a:t>Pronunciation should be accurate.</a:t>
            </a:r>
          </a:p>
          <a:p>
            <a:pPr lvl="2" algn="just"/>
            <a:r>
              <a:rPr lang="en-US" sz="2500" dirty="0">
                <a:latin typeface="Times New Roman" panose="02020603050405020304" pitchFamily="18" charset="0"/>
                <a:cs typeface="Times New Roman" panose="02020603050405020304" pitchFamily="18" charset="0"/>
              </a:rPr>
              <a:t>System should be connected with microphone.</a:t>
            </a:r>
          </a:p>
          <a:p>
            <a:pPr lvl="1" algn="just">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The project was successfully implemented and executed.</a:t>
            </a:r>
          </a:p>
        </p:txBody>
      </p:sp>
      <p:sp>
        <p:nvSpPr>
          <p:cNvPr id="4" name="Footer Placeholder 3"/>
          <p:cNvSpPr>
            <a:spLocks noGrp="1"/>
          </p:cNvSpPr>
          <p:nvPr>
            <p:ph type="ftr" sz="quarter" idx="11"/>
          </p:nvPr>
        </p:nvSpPr>
        <p:spPr>
          <a:xfrm>
            <a:off x="4655840" y="6356351"/>
            <a:ext cx="3342532" cy="365125"/>
          </a:xfrm>
        </p:spPr>
        <p:txBody>
          <a:bodyPr/>
          <a:lstStyle/>
          <a:p>
            <a:r>
              <a:rPr lang="en-US" dirty="0"/>
              <a:t>Methodist </a:t>
            </a:r>
            <a:r>
              <a:rPr lang="en-US" dirty="0" smtClean="0"/>
              <a:t>College </a:t>
            </a:r>
            <a:r>
              <a:rPr lang="en-US" dirty="0"/>
              <a:t>of </a:t>
            </a:r>
            <a:r>
              <a:rPr lang="en-US" dirty="0" smtClean="0"/>
              <a:t>Engineering </a:t>
            </a:r>
            <a:r>
              <a:rPr lang="en-US" dirty="0"/>
              <a:t>and </a:t>
            </a:r>
            <a:r>
              <a:rPr lang="en-US" dirty="0" smtClean="0"/>
              <a:t>Technology</a:t>
            </a:r>
            <a:r>
              <a:rPr lang="en-US" dirty="0"/>
              <a:t>, Department CSE </a:t>
            </a:r>
          </a:p>
        </p:txBody>
      </p:sp>
      <p:sp>
        <p:nvSpPr>
          <p:cNvPr id="5" name="Slide Number Placeholder 49"/>
          <p:cNvSpPr>
            <a:spLocks noGrp="1"/>
          </p:cNvSpPr>
          <p:nvPr>
            <p:ph type="sldNum" sz="quarter" idx="12"/>
          </p:nvPr>
        </p:nvSpPr>
        <p:spPr>
          <a:xfrm>
            <a:off x="9317421" y="6356350"/>
            <a:ext cx="2133600" cy="365125"/>
          </a:xfrm>
        </p:spPr>
        <p:txBody>
          <a:bodyPr/>
          <a:lstStyle/>
          <a:p>
            <a:r>
              <a:rPr lang="en-US" dirty="0"/>
              <a:t>34</a:t>
            </a:r>
          </a:p>
        </p:txBody>
      </p:sp>
    </p:spTree>
    <p:extLst>
      <p:ext uri="{BB962C8B-B14F-4D97-AF65-F5344CB8AC3E}">
        <p14:creationId xmlns:p14="http://schemas.microsoft.com/office/powerpoint/2010/main" val="5290297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SCREENSHOTS</a:t>
            </a:r>
            <a:endParaRPr lang="en-US" dirty="0"/>
          </a:p>
        </p:txBody>
      </p:sp>
      <p:pic>
        <p:nvPicPr>
          <p:cNvPr id="7" name="Content Placeholder 6"/>
          <p:cNvPicPr>
            <a:picLocks noGrp="1" noChangeAspect="1"/>
          </p:cNvPicPr>
          <p:nvPr>
            <p:ph idx="1"/>
          </p:nvPr>
        </p:nvPicPr>
        <p:blipFill>
          <a:blip r:embed="rId2"/>
          <a:stretch>
            <a:fillRect/>
          </a:stretch>
        </p:blipFill>
        <p:spPr>
          <a:xfrm>
            <a:off x="3359696" y="2253620"/>
            <a:ext cx="5043088" cy="3038808"/>
          </a:xfrm>
          <a:prstGeom prst="rect">
            <a:avLst/>
          </a:prstGeom>
        </p:spPr>
      </p:pic>
      <p:sp>
        <p:nvSpPr>
          <p:cNvPr id="4" name="Footer Placeholder 3"/>
          <p:cNvSpPr>
            <a:spLocks noGrp="1"/>
          </p:cNvSpPr>
          <p:nvPr>
            <p:ph type="ftr" sz="quarter" idx="11"/>
          </p:nvPr>
        </p:nvSpPr>
        <p:spPr/>
        <p:txBody>
          <a:bodyPr/>
          <a:lstStyle/>
          <a:p>
            <a:r>
              <a:rPr lang="en-US" dirty="0"/>
              <a:t>Methodist </a:t>
            </a:r>
            <a:r>
              <a:rPr lang="en-US" dirty="0" smtClean="0"/>
              <a:t>College </a:t>
            </a:r>
            <a:r>
              <a:rPr lang="en-US" dirty="0"/>
              <a:t>of </a:t>
            </a:r>
            <a:r>
              <a:rPr lang="en-US" dirty="0" smtClean="0"/>
              <a:t>Engineering </a:t>
            </a:r>
            <a:r>
              <a:rPr lang="en-US" dirty="0"/>
              <a:t>and </a:t>
            </a:r>
            <a:r>
              <a:rPr lang="en-US" dirty="0"/>
              <a:t>T</a:t>
            </a:r>
            <a:r>
              <a:rPr lang="en-US" dirty="0" smtClean="0"/>
              <a:t>echnology</a:t>
            </a:r>
            <a:r>
              <a:rPr lang="en-US" dirty="0"/>
              <a:t>, </a:t>
            </a:r>
          </a:p>
          <a:p>
            <a:r>
              <a:rPr lang="en-US" dirty="0"/>
              <a:t>Department CSE </a:t>
            </a:r>
          </a:p>
        </p:txBody>
      </p:sp>
      <p:sp>
        <p:nvSpPr>
          <p:cNvPr id="5" name="Slide Number Placeholder 4"/>
          <p:cNvSpPr>
            <a:spLocks noGrp="1"/>
          </p:cNvSpPr>
          <p:nvPr>
            <p:ph type="sldNum" sz="quarter" idx="12"/>
          </p:nvPr>
        </p:nvSpPr>
        <p:spPr/>
        <p:txBody>
          <a:bodyPr/>
          <a:lstStyle/>
          <a:p>
            <a:fld id="{350B5072-E8EF-487E-ACD1-E88F6DE75E52}" type="slidenum">
              <a:rPr lang="en-US" smtClean="0"/>
              <a:t>35</a:t>
            </a:fld>
            <a:endParaRPr lang="en-US"/>
          </a:p>
        </p:txBody>
      </p:sp>
      <p:sp>
        <p:nvSpPr>
          <p:cNvPr id="9" name="Rectangle 8"/>
          <p:cNvSpPr/>
          <p:nvPr/>
        </p:nvSpPr>
        <p:spPr>
          <a:xfrm>
            <a:off x="4347210" y="1864270"/>
            <a:ext cx="2484334" cy="346249"/>
          </a:xfrm>
          <a:prstGeom prst="rect">
            <a:avLst/>
          </a:prstGeom>
        </p:spPr>
        <p:txBody>
          <a:bodyPr wrap="none">
            <a:spAutoFit/>
          </a:bodyPr>
          <a:lstStyle/>
          <a:p>
            <a:r>
              <a:rPr lang="en-IN" sz="1650" b="1" dirty="0">
                <a:solidFill>
                  <a:srgbClr val="000000"/>
                </a:solidFill>
                <a:latin typeface="Times New Roman" panose="02020603050405020304" pitchFamily="18" charset="0"/>
                <a:ea typeface="Calibri" panose="020F0502020204030204" pitchFamily="34" charset="0"/>
              </a:rPr>
              <a:t>Screenshot of m</a:t>
            </a:r>
            <a:r>
              <a:rPr lang="en-US" sz="1650" b="1" dirty="0" err="1">
                <a:latin typeface="Times New Roman" panose="02020603050405020304" pitchFamily="18" charset="0"/>
                <a:ea typeface="Calibri" panose="020F0502020204030204" pitchFamily="34" charset="0"/>
              </a:rPr>
              <a:t>enu</a:t>
            </a:r>
            <a:r>
              <a:rPr lang="en-US" sz="1650" b="1" dirty="0">
                <a:latin typeface="Times New Roman" panose="02020603050405020304" pitchFamily="18" charset="0"/>
                <a:ea typeface="Calibri" panose="020F0502020204030204" pitchFamily="34" charset="0"/>
              </a:rPr>
              <a:t> page</a:t>
            </a:r>
            <a:r>
              <a:rPr lang="en-US" sz="1650" dirty="0">
                <a:solidFill>
                  <a:srgbClr val="000000"/>
                </a:solidFill>
                <a:latin typeface="Times New Roman" panose="02020603050405020304" pitchFamily="18" charset="0"/>
                <a:ea typeface="Times New Roman" panose="02020603050405020304" pitchFamily="18" charset="0"/>
              </a:rPr>
              <a:t> </a:t>
            </a:r>
            <a:endParaRPr lang="en-US" sz="1650" dirty="0"/>
          </a:p>
        </p:txBody>
      </p:sp>
    </p:spTree>
    <p:extLst>
      <p:ext uri="{BB962C8B-B14F-4D97-AF65-F5344CB8AC3E}">
        <p14:creationId xmlns:p14="http://schemas.microsoft.com/office/powerpoint/2010/main" val="22580434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Methodist </a:t>
            </a:r>
            <a:r>
              <a:rPr lang="en-US" dirty="0" smtClean="0"/>
              <a:t>College </a:t>
            </a:r>
            <a:r>
              <a:rPr lang="en-US" dirty="0"/>
              <a:t>of </a:t>
            </a:r>
            <a:r>
              <a:rPr lang="en-US" dirty="0" smtClean="0"/>
              <a:t>Engineering </a:t>
            </a:r>
            <a:r>
              <a:rPr lang="en-US" dirty="0"/>
              <a:t>and </a:t>
            </a:r>
            <a:r>
              <a:rPr lang="en-US" dirty="0" smtClean="0"/>
              <a:t>Technology</a:t>
            </a:r>
            <a:r>
              <a:rPr lang="en-US" dirty="0"/>
              <a:t>,</a:t>
            </a:r>
          </a:p>
          <a:p>
            <a:r>
              <a:rPr lang="en-US" dirty="0"/>
              <a:t> Department CSE </a:t>
            </a:r>
          </a:p>
        </p:txBody>
      </p:sp>
      <p:sp>
        <p:nvSpPr>
          <p:cNvPr id="5" name="Slide Number Placeholder 4"/>
          <p:cNvSpPr>
            <a:spLocks noGrp="1"/>
          </p:cNvSpPr>
          <p:nvPr>
            <p:ph type="sldNum" sz="quarter" idx="12"/>
          </p:nvPr>
        </p:nvSpPr>
        <p:spPr/>
        <p:txBody>
          <a:bodyPr/>
          <a:lstStyle/>
          <a:p>
            <a:fld id="{350B5072-E8EF-487E-ACD1-E88F6DE75E52}" type="slidenum">
              <a:rPr lang="en-US" smtClean="0"/>
              <a:t>36</a:t>
            </a:fld>
            <a:endParaRPr lang="en-US"/>
          </a:p>
        </p:txBody>
      </p:sp>
      <p:pic>
        <p:nvPicPr>
          <p:cNvPr id="6" name="Content Placeholder 5"/>
          <p:cNvPicPr>
            <a:picLocks noGrp="1" noChangeAspect="1"/>
          </p:cNvPicPr>
          <p:nvPr>
            <p:ph idx="1"/>
          </p:nvPr>
        </p:nvPicPr>
        <p:blipFill>
          <a:blip r:embed="rId2"/>
          <a:stretch>
            <a:fillRect/>
          </a:stretch>
        </p:blipFill>
        <p:spPr>
          <a:xfrm>
            <a:off x="1674876" y="1961430"/>
            <a:ext cx="4169664" cy="3319272"/>
          </a:xfrm>
          <a:prstGeom prst="rect">
            <a:avLst/>
          </a:prstGeom>
        </p:spPr>
      </p:pic>
      <p:pic>
        <p:nvPicPr>
          <p:cNvPr id="11" name="Picture 10"/>
          <p:cNvPicPr>
            <a:picLocks noChangeAspect="1"/>
          </p:cNvPicPr>
          <p:nvPr/>
        </p:nvPicPr>
        <p:blipFill>
          <a:blip r:embed="rId3"/>
          <a:stretch>
            <a:fillRect/>
          </a:stretch>
        </p:blipFill>
        <p:spPr>
          <a:xfrm>
            <a:off x="5997358" y="1961432"/>
            <a:ext cx="4469474" cy="3307595"/>
          </a:xfrm>
          <a:prstGeom prst="rect">
            <a:avLst/>
          </a:prstGeom>
        </p:spPr>
      </p:pic>
      <p:sp>
        <p:nvSpPr>
          <p:cNvPr id="13" name="Rectangle 12"/>
          <p:cNvSpPr/>
          <p:nvPr/>
        </p:nvSpPr>
        <p:spPr>
          <a:xfrm>
            <a:off x="1652241" y="1349147"/>
            <a:ext cx="3996928" cy="427618"/>
          </a:xfrm>
          <a:prstGeom prst="rect">
            <a:avLst/>
          </a:prstGeom>
        </p:spPr>
        <p:txBody>
          <a:bodyPr wrap="none">
            <a:spAutoFit/>
          </a:bodyPr>
          <a:lstStyle/>
          <a:p>
            <a:pPr algn="just">
              <a:lnSpc>
                <a:spcPct val="150000"/>
              </a:lnSpc>
              <a:spcBef>
                <a:spcPts val="450"/>
              </a:spcBef>
              <a:spcAft>
                <a:spcPts val="450"/>
              </a:spcAft>
            </a:pPr>
            <a:r>
              <a:rPr lang="en-IN" sz="165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Screenshot of </a:t>
            </a:r>
            <a:r>
              <a:rPr lang="en-US" sz="1650" b="1" dirty="0">
                <a:latin typeface="Times New Roman" panose="02020603050405020304" pitchFamily="18" charset="0"/>
                <a:ea typeface="Calibri" panose="020F0502020204030204" pitchFamily="34" charset="0"/>
                <a:cs typeface="Times New Roman" panose="02020603050405020304" pitchFamily="18" charset="0"/>
              </a:rPr>
              <a:t>menu page for smart system</a:t>
            </a:r>
            <a:endParaRPr lang="en-US" sz="165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Rectangle 13"/>
          <p:cNvSpPr/>
          <p:nvPr/>
        </p:nvSpPr>
        <p:spPr>
          <a:xfrm>
            <a:off x="5974299" y="1346913"/>
            <a:ext cx="3436518" cy="473206"/>
          </a:xfrm>
          <a:prstGeom prst="rect">
            <a:avLst/>
          </a:prstGeom>
        </p:spPr>
        <p:txBody>
          <a:bodyPr wrap="none">
            <a:spAutoFit/>
          </a:bodyPr>
          <a:lstStyle/>
          <a:p>
            <a:pPr algn="just">
              <a:lnSpc>
                <a:spcPct val="150000"/>
              </a:lnSpc>
              <a:spcBef>
                <a:spcPts val="450"/>
              </a:spcBef>
              <a:spcAft>
                <a:spcPts val="450"/>
              </a:spcAft>
            </a:pPr>
            <a:r>
              <a:rPr lang="en-IN" sz="165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Screenshot of opening drives system</a:t>
            </a:r>
            <a:endParaRPr lang="en-US" sz="165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46496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Methodist </a:t>
            </a:r>
            <a:r>
              <a:rPr lang="en-US" dirty="0" smtClean="0"/>
              <a:t>College </a:t>
            </a:r>
            <a:r>
              <a:rPr lang="en-US" dirty="0"/>
              <a:t>of </a:t>
            </a:r>
            <a:r>
              <a:rPr lang="en-US" dirty="0" smtClean="0"/>
              <a:t>Engineering </a:t>
            </a:r>
            <a:r>
              <a:rPr lang="en-US" dirty="0"/>
              <a:t>and </a:t>
            </a:r>
            <a:r>
              <a:rPr lang="en-US" dirty="0"/>
              <a:t>T</a:t>
            </a:r>
            <a:r>
              <a:rPr lang="en-US" dirty="0" smtClean="0"/>
              <a:t>echnology</a:t>
            </a:r>
            <a:r>
              <a:rPr lang="en-US" dirty="0"/>
              <a:t>,</a:t>
            </a:r>
          </a:p>
          <a:p>
            <a:r>
              <a:rPr lang="en-US" dirty="0"/>
              <a:t> Department CSE </a:t>
            </a:r>
          </a:p>
        </p:txBody>
      </p:sp>
      <p:sp>
        <p:nvSpPr>
          <p:cNvPr id="5" name="Slide Number Placeholder 4"/>
          <p:cNvSpPr>
            <a:spLocks noGrp="1"/>
          </p:cNvSpPr>
          <p:nvPr>
            <p:ph type="sldNum" sz="quarter" idx="12"/>
          </p:nvPr>
        </p:nvSpPr>
        <p:spPr/>
        <p:txBody>
          <a:bodyPr/>
          <a:lstStyle/>
          <a:p>
            <a:fld id="{350B5072-E8EF-487E-ACD1-E88F6DE75E52}" type="slidenum">
              <a:rPr lang="en-US" smtClean="0"/>
              <a:t>37</a:t>
            </a:fld>
            <a:endParaRPr lang="en-US" dirty="0"/>
          </a:p>
        </p:txBody>
      </p:sp>
      <p:pic>
        <p:nvPicPr>
          <p:cNvPr id="3" name="Picture 2"/>
          <p:cNvPicPr>
            <a:picLocks noChangeAspect="1"/>
          </p:cNvPicPr>
          <p:nvPr/>
        </p:nvPicPr>
        <p:blipFill>
          <a:blip r:embed="rId2"/>
          <a:stretch>
            <a:fillRect/>
          </a:stretch>
        </p:blipFill>
        <p:spPr>
          <a:xfrm>
            <a:off x="1955882" y="1817370"/>
            <a:ext cx="3900089" cy="3338312"/>
          </a:xfrm>
          <a:prstGeom prst="rect">
            <a:avLst/>
          </a:prstGeom>
        </p:spPr>
      </p:pic>
      <p:sp>
        <p:nvSpPr>
          <p:cNvPr id="7" name="Rectangle 6"/>
          <p:cNvSpPr/>
          <p:nvPr/>
        </p:nvSpPr>
        <p:spPr>
          <a:xfrm>
            <a:off x="1932045" y="1282296"/>
            <a:ext cx="3035126" cy="473206"/>
          </a:xfrm>
          <a:prstGeom prst="rect">
            <a:avLst/>
          </a:prstGeom>
        </p:spPr>
        <p:txBody>
          <a:bodyPr wrap="none">
            <a:spAutoFit/>
          </a:bodyPr>
          <a:lstStyle/>
          <a:p>
            <a:pPr algn="just">
              <a:lnSpc>
                <a:spcPct val="150000"/>
              </a:lnSpc>
              <a:spcBef>
                <a:spcPts val="450"/>
              </a:spcBef>
              <a:spcAft>
                <a:spcPts val="450"/>
              </a:spcAft>
              <a:tabLst>
                <a:tab pos="1731645" algn="l"/>
              </a:tabLst>
            </a:pPr>
            <a:r>
              <a:rPr lang="en-IN" sz="165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Screenshot of search in internet</a:t>
            </a:r>
            <a:endParaRPr lang="en-US" sz="165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0" name="Picture 9"/>
          <p:cNvPicPr>
            <a:picLocks noChangeAspect="1"/>
          </p:cNvPicPr>
          <p:nvPr/>
        </p:nvPicPr>
        <p:blipFill>
          <a:blip r:embed="rId3"/>
          <a:stretch>
            <a:fillRect/>
          </a:stretch>
        </p:blipFill>
        <p:spPr>
          <a:xfrm>
            <a:off x="6053138" y="1817370"/>
            <a:ext cx="4413695" cy="3338312"/>
          </a:xfrm>
          <a:prstGeom prst="rect">
            <a:avLst/>
          </a:prstGeom>
        </p:spPr>
      </p:pic>
      <p:sp>
        <p:nvSpPr>
          <p:cNvPr id="15" name="Rectangle 14"/>
          <p:cNvSpPr/>
          <p:nvPr/>
        </p:nvSpPr>
        <p:spPr>
          <a:xfrm>
            <a:off x="6090730" y="1312831"/>
            <a:ext cx="4648517" cy="438582"/>
          </a:xfrm>
          <a:prstGeom prst="rect">
            <a:avLst/>
          </a:prstGeom>
        </p:spPr>
        <p:txBody>
          <a:bodyPr wrap="none">
            <a:spAutoFit/>
          </a:bodyPr>
          <a:lstStyle/>
          <a:p>
            <a:pPr algn="just">
              <a:lnSpc>
                <a:spcPct val="150000"/>
              </a:lnSpc>
              <a:spcBef>
                <a:spcPts val="450"/>
              </a:spcBef>
              <a:spcAft>
                <a:spcPts val="450"/>
              </a:spcAft>
            </a:pPr>
            <a:r>
              <a:rPr lang="en-IN" sz="15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Screenshot of m</a:t>
            </a:r>
            <a:r>
              <a:rPr lang="en-US" sz="1500" b="1" dirty="0" err="1">
                <a:latin typeface="Times New Roman" panose="02020603050405020304" pitchFamily="18" charset="0"/>
                <a:ea typeface="Calibri" panose="020F0502020204030204" pitchFamily="34" charset="0"/>
                <a:cs typeface="Times New Roman" panose="02020603050405020304" pitchFamily="18" charset="0"/>
              </a:rPr>
              <a:t>enu</a:t>
            </a:r>
            <a:r>
              <a:rPr lang="en-US" sz="1500" b="1" dirty="0">
                <a:latin typeface="Times New Roman" panose="02020603050405020304" pitchFamily="18" charset="0"/>
                <a:ea typeface="Calibri" panose="020F0502020204030204" pitchFamily="34" charset="0"/>
                <a:cs typeface="Times New Roman" panose="02020603050405020304" pitchFamily="18" charset="0"/>
              </a:rPr>
              <a:t> page  for voice based email system</a:t>
            </a:r>
            <a:endParaRPr lang="en-US" sz="15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054726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476885" y="6401990"/>
            <a:ext cx="3278263" cy="273844"/>
          </a:xfrm>
        </p:spPr>
        <p:txBody>
          <a:bodyPr/>
          <a:lstStyle/>
          <a:p>
            <a:r>
              <a:rPr lang="en-US" dirty="0"/>
              <a:t>Methodist </a:t>
            </a:r>
            <a:r>
              <a:rPr lang="en-US" dirty="0" smtClean="0"/>
              <a:t>College </a:t>
            </a:r>
            <a:r>
              <a:rPr lang="en-US" dirty="0"/>
              <a:t>of </a:t>
            </a:r>
            <a:r>
              <a:rPr lang="en-US" dirty="0" smtClean="0"/>
              <a:t>Engineering </a:t>
            </a:r>
            <a:r>
              <a:rPr lang="en-US" dirty="0"/>
              <a:t>and </a:t>
            </a:r>
            <a:r>
              <a:rPr lang="en-US" dirty="0" smtClean="0"/>
              <a:t>Technology</a:t>
            </a:r>
            <a:r>
              <a:rPr lang="en-US" dirty="0"/>
              <a:t>, Department CSE </a:t>
            </a:r>
          </a:p>
        </p:txBody>
      </p:sp>
      <p:sp>
        <p:nvSpPr>
          <p:cNvPr id="5" name="Slide Number Placeholder 4"/>
          <p:cNvSpPr>
            <a:spLocks noGrp="1"/>
          </p:cNvSpPr>
          <p:nvPr>
            <p:ph type="sldNum" sz="quarter" idx="12"/>
          </p:nvPr>
        </p:nvSpPr>
        <p:spPr/>
        <p:txBody>
          <a:bodyPr/>
          <a:lstStyle/>
          <a:p>
            <a:fld id="{350B5072-E8EF-487E-ACD1-E88F6DE75E52}" type="slidenum">
              <a:rPr lang="en-US" smtClean="0"/>
              <a:t>38</a:t>
            </a:fld>
            <a:endParaRPr lang="en-US" dirty="0"/>
          </a:p>
        </p:txBody>
      </p:sp>
      <p:sp>
        <p:nvSpPr>
          <p:cNvPr id="7" name="Rectangle 6"/>
          <p:cNvSpPr/>
          <p:nvPr/>
        </p:nvSpPr>
        <p:spPr>
          <a:xfrm>
            <a:off x="1955883" y="1282297"/>
            <a:ext cx="2745623" cy="346249"/>
          </a:xfrm>
          <a:prstGeom prst="rect">
            <a:avLst/>
          </a:prstGeom>
        </p:spPr>
        <p:txBody>
          <a:bodyPr wrap="none">
            <a:spAutoFit/>
          </a:bodyPr>
          <a:lstStyle/>
          <a:p>
            <a:r>
              <a:rPr lang="en-IN" sz="1650" b="1" dirty="0">
                <a:latin typeface="Times New Roman" panose="02020603050405020304" pitchFamily="18" charset="0"/>
                <a:cs typeface="Times New Roman" panose="02020603050405020304" pitchFamily="18" charset="0"/>
              </a:rPr>
              <a:t>Screenshot of login to Gmail</a:t>
            </a:r>
            <a:endParaRPr lang="en-US" sz="1650" dirty="0">
              <a:latin typeface="Times New Roman" panose="02020603050405020304" pitchFamily="18" charset="0"/>
              <a:cs typeface="Times New Roman" panose="02020603050405020304" pitchFamily="18" charset="0"/>
            </a:endParaRPr>
          </a:p>
        </p:txBody>
      </p:sp>
      <p:sp>
        <p:nvSpPr>
          <p:cNvPr id="15" name="Rectangle 14"/>
          <p:cNvSpPr/>
          <p:nvPr/>
        </p:nvSpPr>
        <p:spPr>
          <a:xfrm>
            <a:off x="6116017" y="1312833"/>
            <a:ext cx="2596545" cy="346249"/>
          </a:xfrm>
          <a:prstGeom prst="rect">
            <a:avLst/>
          </a:prstGeom>
        </p:spPr>
        <p:txBody>
          <a:bodyPr wrap="none">
            <a:spAutoFit/>
          </a:bodyPr>
          <a:lstStyle/>
          <a:p>
            <a:r>
              <a:rPr lang="en-IN" sz="1650" b="1" dirty="0">
                <a:latin typeface="Times New Roman" panose="02020603050405020304" pitchFamily="18" charset="0"/>
                <a:cs typeface="Times New Roman" panose="02020603050405020304" pitchFamily="18" charset="0"/>
              </a:rPr>
              <a:t>Screenshot of sending mail</a:t>
            </a:r>
            <a:endParaRPr lang="en-US" sz="165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823294" y="1817370"/>
            <a:ext cx="3973412" cy="3338312"/>
          </a:xfrm>
          <a:prstGeom prst="rect">
            <a:avLst/>
          </a:prstGeom>
        </p:spPr>
      </p:pic>
      <p:pic>
        <p:nvPicPr>
          <p:cNvPr id="6" name="Picture 5"/>
          <p:cNvPicPr>
            <a:picLocks noChangeAspect="1"/>
          </p:cNvPicPr>
          <p:nvPr/>
        </p:nvPicPr>
        <p:blipFill>
          <a:blip r:embed="rId3"/>
          <a:stretch>
            <a:fillRect/>
          </a:stretch>
        </p:blipFill>
        <p:spPr>
          <a:xfrm>
            <a:off x="6116017" y="1817370"/>
            <a:ext cx="4439971" cy="3338312"/>
          </a:xfrm>
          <a:prstGeom prst="rect">
            <a:avLst/>
          </a:prstGeom>
        </p:spPr>
      </p:pic>
    </p:spTree>
    <p:extLst>
      <p:ext uri="{BB962C8B-B14F-4D97-AF65-F5344CB8AC3E}">
        <p14:creationId xmlns:p14="http://schemas.microsoft.com/office/powerpoint/2010/main" val="16926411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487394" y="6254496"/>
            <a:ext cx="3367302" cy="347472"/>
          </a:xfrm>
        </p:spPr>
        <p:txBody>
          <a:bodyPr/>
          <a:lstStyle/>
          <a:p>
            <a:r>
              <a:rPr lang="en-US" dirty="0"/>
              <a:t>Methodist </a:t>
            </a:r>
            <a:r>
              <a:rPr lang="en-US" dirty="0" smtClean="0"/>
              <a:t>College </a:t>
            </a:r>
            <a:r>
              <a:rPr lang="en-US" dirty="0"/>
              <a:t>of </a:t>
            </a:r>
            <a:r>
              <a:rPr lang="en-US" dirty="0" smtClean="0"/>
              <a:t>Engineering </a:t>
            </a:r>
            <a:r>
              <a:rPr lang="en-US" dirty="0"/>
              <a:t>and </a:t>
            </a:r>
            <a:r>
              <a:rPr lang="en-US" dirty="0"/>
              <a:t>T</a:t>
            </a:r>
            <a:r>
              <a:rPr lang="en-US" dirty="0" smtClean="0"/>
              <a:t>echnology</a:t>
            </a:r>
            <a:r>
              <a:rPr lang="en-US" dirty="0"/>
              <a:t>, Department CSE </a:t>
            </a:r>
          </a:p>
        </p:txBody>
      </p:sp>
      <p:sp>
        <p:nvSpPr>
          <p:cNvPr id="5" name="Slide Number Placeholder 4"/>
          <p:cNvSpPr>
            <a:spLocks noGrp="1"/>
          </p:cNvSpPr>
          <p:nvPr>
            <p:ph type="sldNum" sz="quarter" idx="12"/>
          </p:nvPr>
        </p:nvSpPr>
        <p:spPr/>
        <p:txBody>
          <a:bodyPr/>
          <a:lstStyle/>
          <a:p>
            <a:fld id="{350B5072-E8EF-487E-ACD1-E88F6DE75E52}" type="slidenum">
              <a:rPr lang="en-US" smtClean="0"/>
              <a:t>39</a:t>
            </a:fld>
            <a:endParaRPr lang="en-US" dirty="0"/>
          </a:p>
        </p:txBody>
      </p:sp>
      <p:sp>
        <p:nvSpPr>
          <p:cNvPr id="7" name="Rectangle 6"/>
          <p:cNvSpPr/>
          <p:nvPr/>
        </p:nvSpPr>
        <p:spPr>
          <a:xfrm>
            <a:off x="1955883" y="1282297"/>
            <a:ext cx="2312171" cy="346249"/>
          </a:xfrm>
          <a:prstGeom prst="rect">
            <a:avLst/>
          </a:prstGeom>
        </p:spPr>
        <p:txBody>
          <a:bodyPr wrap="none">
            <a:spAutoFit/>
          </a:bodyPr>
          <a:lstStyle/>
          <a:p>
            <a:r>
              <a:rPr lang="en-IN" sz="1650" b="1" dirty="0">
                <a:latin typeface="Times New Roman" panose="02020603050405020304" pitchFamily="18" charset="0"/>
                <a:cs typeface="Times New Roman" panose="02020603050405020304" pitchFamily="18" charset="0"/>
              </a:rPr>
              <a:t>Screenshot of read mail</a:t>
            </a:r>
            <a:endParaRPr lang="en-US" sz="1650" dirty="0">
              <a:latin typeface="Times New Roman" panose="02020603050405020304" pitchFamily="18" charset="0"/>
              <a:cs typeface="Times New Roman" panose="02020603050405020304" pitchFamily="18" charset="0"/>
            </a:endParaRPr>
          </a:p>
        </p:txBody>
      </p:sp>
      <p:sp>
        <p:nvSpPr>
          <p:cNvPr id="15" name="Rectangle 14"/>
          <p:cNvSpPr/>
          <p:nvPr/>
        </p:nvSpPr>
        <p:spPr>
          <a:xfrm>
            <a:off x="6116015" y="1312833"/>
            <a:ext cx="2655214" cy="346249"/>
          </a:xfrm>
          <a:prstGeom prst="rect">
            <a:avLst/>
          </a:prstGeom>
        </p:spPr>
        <p:txBody>
          <a:bodyPr wrap="none">
            <a:spAutoFit/>
          </a:bodyPr>
          <a:lstStyle/>
          <a:p>
            <a:r>
              <a:rPr lang="en-IN" sz="1650" b="1" dirty="0">
                <a:latin typeface="Times New Roman" panose="02020603050405020304" pitchFamily="18" charset="0"/>
                <a:cs typeface="Times New Roman" panose="02020603050405020304" pitchFamily="18" charset="0"/>
              </a:rPr>
              <a:t>Screenshot of received mail</a:t>
            </a:r>
            <a:endParaRPr lang="en-US" sz="165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955882" y="1817370"/>
            <a:ext cx="3973412" cy="3338312"/>
          </a:xfrm>
          <a:prstGeom prst="rect">
            <a:avLst/>
          </a:prstGeom>
        </p:spPr>
      </p:pic>
      <p:pic>
        <p:nvPicPr>
          <p:cNvPr id="9" name="Picture 8"/>
          <p:cNvPicPr>
            <a:picLocks noChangeAspect="1"/>
          </p:cNvPicPr>
          <p:nvPr/>
        </p:nvPicPr>
        <p:blipFill>
          <a:blip r:embed="rId3"/>
          <a:stretch>
            <a:fillRect/>
          </a:stretch>
        </p:blipFill>
        <p:spPr>
          <a:xfrm>
            <a:off x="6116015" y="1817370"/>
            <a:ext cx="4225406" cy="3338312"/>
          </a:xfrm>
          <a:prstGeom prst="rect">
            <a:avLst/>
          </a:prstGeom>
        </p:spPr>
      </p:pic>
    </p:spTree>
    <p:extLst>
      <p:ext uri="{BB962C8B-B14F-4D97-AF65-F5344CB8AC3E}">
        <p14:creationId xmlns:p14="http://schemas.microsoft.com/office/powerpoint/2010/main" val="3234648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0"/>
            <a:ext cx="8229600" cy="939784"/>
          </a:xfrm>
        </p:spPr>
        <p:txBody>
          <a:bodyPr>
            <a:normAutofit/>
          </a:bodyPr>
          <a:lstStyle/>
          <a:p>
            <a:pPr algn="just"/>
            <a:r>
              <a:rPr lang="en-US" b="1" dirty="0">
                <a:latin typeface="Times New Roman" pitchFamily="18" charset="0"/>
                <a:cs typeface="Times New Roman" pitchFamily="18" charset="0"/>
              </a:rPr>
              <a:t>                  CONTENTS</a:t>
            </a:r>
          </a:p>
        </p:txBody>
      </p:sp>
      <p:sp>
        <p:nvSpPr>
          <p:cNvPr id="3" name="Content Placeholder 2"/>
          <p:cNvSpPr>
            <a:spLocks noGrp="1"/>
          </p:cNvSpPr>
          <p:nvPr>
            <p:ph idx="1"/>
          </p:nvPr>
        </p:nvSpPr>
        <p:spPr>
          <a:xfrm>
            <a:off x="472966" y="836713"/>
            <a:ext cx="9766438" cy="5289451"/>
          </a:xfrm>
        </p:spPr>
        <p:txBody>
          <a:bodyPr>
            <a:noAutofit/>
          </a:bodyPr>
          <a:lstStyle/>
          <a:p>
            <a:pPr marL="457200" indent="-457200"/>
            <a:r>
              <a:rPr lang="en-US" sz="2500" b="1" dirty="0">
                <a:latin typeface="Times New Roman" panose="02020603050405020304" pitchFamily="18" charset="0"/>
                <a:cs typeface="Times New Roman" panose="02020603050405020304" pitchFamily="18" charset="0"/>
              </a:rPr>
              <a:t>Introduction </a:t>
            </a:r>
          </a:p>
          <a:p>
            <a:pPr marL="457200" indent="-457200"/>
            <a:r>
              <a:rPr lang="en-US" sz="2500" b="1" dirty="0">
                <a:latin typeface="Times New Roman" panose="02020603050405020304" pitchFamily="18" charset="0"/>
                <a:cs typeface="Times New Roman" panose="02020603050405020304" pitchFamily="18" charset="0"/>
              </a:rPr>
              <a:t>Rationale </a:t>
            </a:r>
          </a:p>
          <a:p>
            <a:pPr marL="457200" indent="-457200"/>
            <a:r>
              <a:rPr lang="en-US" sz="2500" b="1" dirty="0">
                <a:latin typeface="Times New Roman" panose="02020603050405020304" pitchFamily="18" charset="0"/>
                <a:cs typeface="Times New Roman" panose="02020603050405020304" pitchFamily="18" charset="0"/>
              </a:rPr>
              <a:t>Objectives </a:t>
            </a:r>
          </a:p>
          <a:p>
            <a:pPr marL="457200" indent="-457200"/>
            <a:r>
              <a:rPr lang="en-US" sz="2500" b="1" dirty="0">
                <a:latin typeface="Times New Roman" panose="02020603050405020304" pitchFamily="18" charset="0"/>
                <a:cs typeface="Times New Roman" panose="02020603050405020304" pitchFamily="18" charset="0"/>
              </a:rPr>
              <a:t>Literature Survey </a:t>
            </a:r>
          </a:p>
          <a:p>
            <a:pPr lvl="1"/>
            <a:r>
              <a:rPr lang="en-US" sz="2100" dirty="0">
                <a:latin typeface="Times New Roman" panose="02020603050405020304" pitchFamily="18" charset="0"/>
                <a:cs typeface="Times New Roman" panose="02020603050405020304" pitchFamily="18" charset="0"/>
              </a:rPr>
              <a:t>Existing System </a:t>
            </a:r>
          </a:p>
          <a:p>
            <a:pPr lvl="1"/>
            <a:r>
              <a:rPr lang="en-US" sz="2100" dirty="0">
                <a:latin typeface="Times New Roman" panose="02020603050405020304" pitchFamily="18" charset="0"/>
                <a:cs typeface="Times New Roman" panose="02020603050405020304" pitchFamily="18" charset="0"/>
              </a:rPr>
              <a:t>Proposed System</a:t>
            </a:r>
          </a:p>
          <a:p>
            <a:r>
              <a:rPr lang="en-US" sz="2500" b="1" dirty="0">
                <a:latin typeface="Times New Roman" panose="02020603050405020304" pitchFamily="18" charset="0"/>
                <a:cs typeface="Times New Roman" panose="02020603050405020304" pitchFamily="18" charset="0"/>
              </a:rPr>
              <a:t> Feasibility Study</a:t>
            </a:r>
            <a:endParaRPr lang="en-US" sz="2500" dirty="0">
              <a:latin typeface="Times New Roman" panose="02020603050405020304" pitchFamily="18" charset="0"/>
              <a:cs typeface="Times New Roman" panose="02020603050405020304" pitchFamily="18" charset="0"/>
            </a:endParaRPr>
          </a:p>
          <a:p>
            <a:pPr marL="457200" indent="-457200"/>
            <a:r>
              <a:rPr lang="en-US" sz="2500" b="1" dirty="0">
                <a:latin typeface="Times New Roman" panose="02020603050405020304" pitchFamily="18" charset="0"/>
                <a:cs typeface="Times New Roman" panose="02020603050405020304" pitchFamily="18" charset="0"/>
              </a:rPr>
              <a:t>Project Planning </a:t>
            </a:r>
          </a:p>
          <a:p>
            <a:pPr lvl="1"/>
            <a:r>
              <a:rPr lang="en-US" sz="2100" dirty="0">
                <a:latin typeface="Times New Roman" panose="02020603050405020304" pitchFamily="18" charset="0"/>
                <a:cs typeface="Times New Roman" panose="02020603050405020304" pitchFamily="18" charset="0"/>
              </a:rPr>
              <a:t>Gantt Chart </a:t>
            </a:r>
          </a:p>
          <a:p>
            <a:pPr marL="457200" indent="-457200"/>
            <a:r>
              <a:rPr lang="en-US" sz="2500" b="1" dirty="0">
                <a:latin typeface="Times New Roman" panose="02020603050405020304" pitchFamily="18" charset="0"/>
                <a:cs typeface="Times New Roman" panose="02020603050405020304" pitchFamily="18" charset="0"/>
              </a:rPr>
              <a:t>Facilities Required for the proposed work </a:t>
            </a:r>
          </a:p>
        </p:txBody>
      </p:sp>
      <p:sp>
        <p:nvSpPr>
          <p:cNvPr id="4" name="Footer Placeholder 3"/>
          <p:cNvSpPr>
            <a:spLocks noGrp="1"/>
          </p:cNvSpPr>
          <p:nvPr>
            <p:ph type="ftr" sz="quarter" idx="11"/>
          </p:nvPr>
        </p:nvSpPr>
        <p:spPr/>
        <p:txBody>
          <a:bodyPr/>
          <a:lstStyle/>
          <a:p>
            <a:r>
              <a:rPr lang="en-IN" dirty="0"/>
              <a:t>Methodist </a:t>
            </a:r>
            <a:r>
              <a:rPr lang="en-IN" dirty="0" smtClean="0"/>
              <a:t>College </a:t>
            </a:r>
            <a:r>
              <a:rPr lang="en-IN" dirty="0"/>
              <a:t>of </a:t>
            </a:r>
            <a:r>
              <a:rPr lang="en-IN" dirty="0" smtClean="0"/>
              <a:t>Engineering </a:t>
            </a:r>
            <a:r>
              <a:rPr lang="en-IN" dirty="0"/>
              <a:t>and </a:t>
            </a:r>
            <a:r>
              <a:rPr lang="en-IN" dirty="0" smtClean="0"/>
              <a:t>Technology</a:t>
            </a:r>
            <a:r>
              <a:rPr lang="en-IN" dirty="0"/>
              <a:t>,</a:t>
            </a:r>
          </a:p>
          <a:p>
            <a:r>
              <a:rPr lang="en-IN" dirty="0"/>
              <a:t> Department CSE </a:t>
            </a:r>
            <a:endParaRPr lang="en-US" dirty="0"/>
          </a:p>
        </p:txBody>
      </p:sp>
      <p:sp>
        <p:nvSpPr>
          <p:cNvPr id="5" name="Slide Number Placeholder 4">
            <a:extLst>
              <a:ext uri="{FF2B5EF4-FFF2-40B4-BE49-F238E27FC236}">
                <a16:creationId xmlns:a16="http://schemas.microsoft.com/office/drawing/2014/main" id="{FCE8C40F-851F-2F44-8D95-9FA8E7BA6588}"/>
              </a:ext>
            </a:extLst>
          </p:cNvPr>
          <p:cNvSpPr>
            <a:spLocks noGrp="1"/>
          </p:cNvSpPr>
          <p:nvPr>
            <p:ph type="sldNum" sz="quarter" idx="12"/>
          </p:nvPr>
        </p:nvSpPr>
        <p:spPr/>
        <p:txBody>
          <a:bodyPr/>
          <a:lstStyle/>
          <a:p>
            <a:fld id="{572C329E-87AC-4652-B9F2-EA0A254CE2FF}" type="slidenum">
              <a:rPr lang="en-US" smtClean="0"/>
              <a:t>4</a:t>
            </a:fld>
            <a:endParaRPr lang="en-US" dirty="0"/>
          </a:p>
        </p:txBody>
      </p:sp>
    </p:spTree>
    <p:extLst>
      <p:ext uri="{BB962C8B-B14F-4D97-AF65-F5344CB8AC3E}">
        <p14:creationId xmlns:p14="http://schemas.microsoft.com/office/powerpoint/2010/main" val="14570677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4624"/>
            <a:ext cx="8229600" cy="864096"/>
          </a:xfrm>
        </p:spPr>
        <p:txBody>
          <a:bodyPr/>
          <a:lstStyle/>
          <a:p>
            <a:pPr algn="ctr"/>
            <a:r>
              <a:rPr lang="en-US"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294290" y="980729"/>
            <a:ext cx="11592910" cy="5145435"/>
          </a:xfrm>
        </p:spPr>
        <p:txBody>
          <a:bodyPr>
            <a:normAutofit/>
          </a:bodyPr>
          <a:lstStyle/>
          <a:p>
            <a:pPr algn="just"/>
            <a:r>
              <a:rPr lang="en-US" sz="2500" dirty="0">
                <a:latin typeface="Times New Roman" panose="02020603050405020304" pitchFamily="18" charset="0"/>
                <a:cs typeface="Times New Roman" panose="02020603050405020304" pitchFamily="18" charset="0"/>
              </a:rPr>
              <a:t>We have proposed an application which will help the visually impaired people to access the email services easily and efficiently. </a:t>
            </a:r>
          </a:p>
          <a:p>
            <a:pPr algn="just"/>
            <a:r>
              <a:rPr lang="en-US" sz="2500" dirty="0">
                <a:latin typeface="Times New Roman" panose="02020603050405020304" pitchFamily="18" charset="0"/>
                <a:cs typeface="Times New Roman" panose="02020603050405020304" pitchFamily="18" charset="0"/>
              </a:rPr>
              <a:t>This system will help in overcoming certain issues that the visually impaired people had to face earlier in using email systems. </a:t>
            </a:r>
          </a:p>
          <a:p>
            <a:pPr algn="just"/>
            <a:r>
              <a:rPr lang="en-US" sz="2500" dirty="0">
                <a:latin typeface="Times New Roman" panose="02020603050405020304" pitchFamily="18" charset="0"/>
                <a:cs typeface="Times New Roman" panose="02020603050405020304" pitchFamily="18" charset="0"/>
              </a:rPr>
              <a:t>Also we have completely eliminated the concept of using keyboard shortcuts and also the use of screen readers which may help in reducing the stress load of remembering the location of the keys on the keyboard. And user can use this system efficiently. </a:t>
            </a:r>
          </a:p>
        </p:txBody>
      </p:sp>
      <p:sp>
        <p:nvSpPr>
          <p:cNvPr id="4" name="Footer Placeholder 3"/>
          <p:cNvSpPr>
            <a:spLocks noGrp="1"/>
          </p:cNvSpPr>
          <p:nvPr>
            <p:ph type="ftr" sz="quarter" idx="11"/>
          </p:nvPr>
        </p:nvSpPr>
        <p:spPr>
          <a:xfrm>
            <a:off x="4655839" y="6356351"/>
            <a:ext cx="3345161" cy="365125"/>
          </a:xfrm>
        </p:spPr>
        <p:txBody>
          <a:bodyPr/>
          <a:lstStyle/>
          <a:p>
            <a:r>
              <a:rPr lang="en-US" dirty="0"/>
              <a:t>Methodist </a:t>
            </a:r>
            <a:r>
              <a:rPr lang="en-US" dirty="0"/>
              <a:t>C</a:t>
            </a:r>
            <a:r>
              <a:rPr lang="en-US" dirty="0" smtClean="0"/>
              <a:t>ollege </a:t>
            </a:r>
            <a:r>
              <a:rPr lang="en-US" dirty="0"/>
              <a:t>of </a:t>
            </a:r>
            <a:r>
              <a:rPr lang="en-US" dirty="0" smtClean="0"/>
              <a:t>Engineering </a:t>
            </a:r>
            <a:r>
              <a:rPr lang="en-US" dirty="0"/>
              <a:t>and </a:t>
            </a:r>
            <a:r>
              <a:rPr lang="en-US" dirty="0" smtClean="0"/>
              <a:t>Technology</a:t>
            </a:r>
            <a:r>
              <a:rPr lang="en-US" dirty="0"/>
              <a:t>, Department CSE </a:t>
            </a:r>
          </a:p>
        </p:txBody>
      </p:sp>
      <p:sp>
        <p:nvSpPr>
          <p:cNvPr id="5" name="Slide Number Placeholder 49"/>
          <p:cNvSpPr>
            <a:spLocks noGrp="1"/>
          </p:cNvSpPr>
          <p:nvPr>
            <p:ph type="sldNum" sz="quarter" idx="12"/>
          </p:nvPr>
        </p:nvSpPr>
        <p:spPr>
          <a:xfrm>
            <a:off x="9306911" y="6356351"/>
            <a:ext cx="2133600" cy="365125"/>
          </a:xfrm>
        </p:spPr>
        <p:txBody>
          <a:bodyPr/>
          <a:lstStyle/>
          <a:p>
            <a:r>
              <a:rPr lang="en-US" dirty="0"/>
              <a:t>40</a:t>
            </a:r>
          </a:p>
        </p:txBody>
      </p:sp>
    </p:spTree>
    <p:extLst>
      <p:ext uri="{BB962C8B-B14F-4D97-AF65-F5344CB8AC3E}">
        <p14:creationId xmlns:p14="http://schemas.microsoft.com/office/powerpoint/2010/main" val="26273239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7614" y="14842"/>
            <a:ext cx="8229600" cy="1109902"/>
          </a:xfrm>
        </p:spPr>
        <p:txBody>
          <a:bodyPr>
            <a:normAutofit/>
          </a:bodyPr>
          <a:lstStyle/>
          <a:p>
            <a:pPr algn="ctr"/>
            <a:r>
              <a:rPr lang="en-IN" b="1" dirty="0">
                <a:latin typeface="Times New Roman" panose="02020603050405020304" pitchFamily="18" charset="0"/>
                <a:ea typeface="Malgun Gothic" panose="020B0503020000020004" pitchFamily="34" charset="-127"/>
                <a:cs typeface="Times New Roman" panose="02020603050405020304" pitchFamily="18" charset="0"/>
              </a:rPr>
              <a:t>FUTURE SCOPE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4883" y="1145902"/>
            <a:ext cx="11529849" cy="5001419"/>
          </a:xfrm>
        </p:spPr>
        <p:txBody>
          <a:bodyPr>
            <a:normAutofit/>
          </a:bodyPr>
          <a:lstStyle/>
          <a:p>
            <a:pPr algn="just"/>
            <a:r>
              <a:rPr lang="en-US" sz="2500" dirty="0">
                <a:latin typeface="Times New Roman" panose="02020603050405020304" pitchFamily="18" charset="0"/>
                <a:cs typeface="Times New Roman" panose="02020603050405020304" pitchFamily="18" charset="0"/>
              </a:rPr>
              <a:t>Voice could be extended to image attachments and other options such as indentation, fonts, file attachment, downloading the file etc., that are available as in normal E-Mail.</a:t>
            </a:r>
          </a:p>
          <a:p>
            <a:pPr algn="just"/>
            <a:r>
              <a:rPr lang="en-US" sz="2500" dirty="0">
                <a:latin typeface="Times New Roman" panose="02020603050405020304" pitchFamily="18" charset="0"/>
                <a:cs typeface="Times New Roman" panose="02020603050405020304" pitchFamily="18" charset="0"/>
              </a:rPr>
              <a:t>Advanced features like accessing any particular file on a computer with the help of voice commands can be added to the application.</a:t>
            </a:r>
          </a:p>
          <a:p>
            <a:pPr marL="457200" lvl="1" indent="0" algn="just">
              <a:buNone/>
            </a:pPr>
            <a:r>
              <a:rPr lang="en-US" sz="2500" dirty="0">
                <a:latin typeface="Times New Roman" panose="02020603050405020304" pitchFamily="18" charset="0"/>
                <a:cs typeface="Times New Roman" panose="02020603050405020304" pitchFamily="18" charset="0"/>
              </a:rPr>
              <a:t>	</a:t>
            </a:r>
          </a:p>
        </p:txBody>
      </p:sp>
      <p:sp>
        <p:nvSpPr>
          <p:cNvPr id="4" name="Footer Placeholder 3"/>
          <p:cNvSpPr>
            <a:spLocks noGrp="1"/>
          </p:cNvSpPr>
          <p:nvPr>
            <p:ph type="ftr" sz="quarter" idx="11"/>
          </p:nvPr>
        </p:nvSpPr>
        <p:spPr>
          <a:xfrm>
            <a:off x="4655839" y="6356352"/>
            <a:ext cx="3381737" cy="365123"/>
          </a:xfrm>
        </p:spPr>
        <p:txBody>
          <a:bodyPr/>
          <a:lstStyle/>
          <a:p>
            <a:r>
              <a:rPr lang="en-US" dirty="0"/>
              <a:t>Methodist </a:t>
            </a:r>
            <a:r>
              <a:rPr lang="en-US" dirty="0" smtClean="0"/>
              <a:t>College </a:t>
            </a:r>
            <a:r>
              <a:rPr lang="en-US" dirty="0"/>
              <a:t>of </a:t>
            </a:r>
            <a:r>
              <a:rPr lang="en-US" dirty="0" smtClean="0"/>
              <a:t>Engineering </a:t>
            </a:r>
            <a:r>
              <a:rPr lang="en-US" dirty="0"/>
              <a:t>and </a:t>
            </a:r>
            <a:r>
              <a:rPr lang="en-US" dirty="0" smtClean="0"/>
              <a:t>Technology</a:t>
            </a:r>
            <a:r>
              <a:rPr lang="en-US" dirty="0"/>
              <a:t>, Department CSE </a:t>
            </a:r>
          </a:p>
        </p:txBody>
      </p:sp>
      <p:sp>
        <p:nvSpPr>
          <p:cNvPr id="5" name="Slide Number Placeholder 49"/>
          <p:cNvSpPr>
            <a:spLocks noGrp="1"/>
          </p:cNvSpPr>
          <p:nvPr>
            <p:ph type="sldNum" sz="quarter" idx="12"/>
          </p:nvPr>
        </p:nvSpPr>
        <p:spPr>
          <a:xfrm>
            <a:off x="9222828" y="6356350"/>
            <a:ext cx="2133600" cy="365125"/>
          </a:xfrm>
        </p:spPr>
        <p:txBody>
          <a:bodyPr/>
          <a:lstStyle/>
          <a:p>
            <a:r>
              <a:rPr lang="en-US" dirty="0"/>
              <a:t>41</a:t>
            </a:r>
          </a:p>
        </p:txBody>
      </p:sp>
    </p:spTree>
    <p:extLst>
      <p:ext uri="{BB962C8B-B14F-4D97-AF65-F5344CB8AC3E}">
        <p14:creationId xmlns:p14="http://schemas.microsoft.com/office/powerpoint/2010/main" val="22494191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4625"/>
            <a:ext cx="8229600" cy="936104"/>
          </a:xfrm>
        </p:spPr>
        <p:txBody>
          <a:bodyPr>
            <a:noAutofit/>
          </a:bodyPr>
          <a:lstStyle/>
          <a:p>
            <a:pPr algn="ctr"/>
            <a:r>
              <a:rPr lang="en-US" b="1" dirty="0">
                <a:latin typeface="Times New Roman" panose="02020603050405020304" pitchFamily="18" charset="0"/>
                <a:cs typeface="Times New Roman" panose="02020603050405020304" pitchFamily="18" charset="0"/>
              </a:rPr>
              <a:t>BIBILOGRAPHY</a:t>
            </a:r>
          </a:p>
        </p:txBody>
      </p:sp>
      <p:sp>
        <p:nvSpPr>
          <p:cNvPr id="3" name="Content Placeholder 2"/>
          <p:cNvSpPr>
            <a:spLocks noGrp="1"/>
          </p:cNvSpPr>
          <p:nvPr>
            <p:ph idx="1"/>
          </p:nvPr>
        </p:nvSpPr>
        <p:spPr>
          <a:xfrm>
            <a:off x="420413" y="980729"/>
            <a:ext cx="11256579" cy="4824536"/>
          </a:xfrm>
        </p:spPr>
        <p:txBody>
          <a:bodyPr>
            <a:noAutofit/>
          </a:bodyPr>
          <a:lstStyle/>
          <a:p>
            <a:pPr marL="0" indent="0" algn="just">
              <a:lnSpc>
                <a:spcPct val="120000"/>
              </a:lnSpc>
              <a:buNone/>
            </a:pPr>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Ummuhanysifa</a:t>
            </a:r>
            <a:r>
              <a:rPr lang="en-IN" sz="2500" dirty="0">
                <a:latin typeface="Times New Roman" panose="02020603050405020304" pitchFamily="18" charset="0"/>
                <a:cs typeface="Times New Roman" panose="02020603050405020304" pitchFamily="18" charset="0"/>
              </a:rPr>
              <a:t> U.,Nizar Banu P K , “Voice Based Search Engine and Web page Reader”. In International Journal of Computational Engineering Research (IJCER). Pages 1-5. </a:t>
            </a:r>
          </a:p>
          <a:p>
            <a:pPr marL="0" indent="0" algn="just">
              <a:lnSpc>
                <a:spcPct val="120000"/>
              </a:lnSpc>
              <a:buNone/>
            </a:pPr>
            <a:r>
              <a:rPr lang="en-IN" sz="2500" dirty="0">
                <a:latin typeface="Times New Roman" panose="02020603050405020304" pitchFamily="18" charset="0"/>
                <a:cs typeface="Times New Roman" panose="02020603050405020304" pitchFamily="18" charset="0"/>
              </a:rPr>
              <a:t>• G. Shoba, G. Anusha, V. Jeevitha, R. Shanmathi. “AN Interactive Email for Visually Impaired”. In International Journal of Advanced Research in Computer and Communication Engineering (IJARCCE), 2014 on Pages 5089-5092. </a:t>
            </a:r>
          </a:p>
          <a:p>
            <a:pPr marL="0" indent="0" algn="just">
              <a:lnSpc>
                <a:spcPct val="120000"/>
              </a:lnSpc>
              <a:buNone/>
            </a:pPr>
            <a:r>
              <a:rPr lang="en-IN" sz="2500" dirty="0">
                <a:latin typeface="Times New Roman" panose="02020603050405020304" pitchFamily="18" charset="0"/>
                <a:cs typeface="Times New Roman" panose="02020603050405020304" pitchFamily="18" charset="0"/>
              </a:rPr>
              <a:t>• Jagtap Nilesh, Pawan Alai, Chavhan Swapnil and Bendre M.R.. “Voice Based System in Desktop and Mobile Devices for Blind People”. In International Journal of Emerging Technology and Advanced Engineering (IJETAE), 2014 on Pages 404-407 (Volume 4, issue 2).</a:t>
            </a:r>
            <a:endParaRPr lang="en-US" sz="2500" dirty="0"/>
          </a:p>
        </p:txBody>
      </p:sp>
      <p:sp>
        <p:nvSpPr>
          <p:cNvPr id="4" name="Footer Placeholder 3"/>
          <p:cNvSpPr>
            <a:spLocks noGrp="1"/>
          </p:cNvSpPr>
          <p:nvPr>
            <p:ph type="ftr" sz="quarter" idx="11"/>
          </p:nvPr>
        </p:nvSpPr>
        <p:spPr>
          <a:xfrm>
            <a:off x="4655840" y="6356351"/>
            <a:ext cx="3954760" cy="365125"/>
          </a:xfrm>
        </p:spPr>
        <p:txBody>
          <a:bodyPr/>
          <a:lstStyle/>
          <a:p>
            <a:r>
              <a:rPr lang="en-US" dirty="0"/>
              <a:t>Methodist </a:t>
            </a:r>
            <a:r>
              <a:rPr lang="en-US" dirty="0" smtClean="0"/>
              <a:t>College </a:t>
            </a:r>
            <a:r>
              <a:rPr lang="en-US" dirty="0"/>
              <a:t>of </a:t>
            </a:r>
            <a:r>
              <a:rPr lang="en-US" dirty="0" smtClean="0"/>
              <a:t>Engineering </a:t>
            </a:r>
            <a:r>
              <a:rPr lang="en-US" dirty="0"/>
              <a:t>and </a:t>
            </a:r>
            <a:r>
              <a:rPr lang="en-US" dirty="0" smtClean="0"/>
              <a:t>Technology</a:t>
            </a:r>
            <a:r>
              <a:rPr lang="en-US" dirty="0"/>
              <a:t>, Department CSE </a:t>
            </a:r>
          </a:p>
        </p:txBody>
      </p:sp>
      <p:sp>
        <p:nvSpPr>
          <p:cNvPr id="5" name="Slide Number Placeholder 4">
            <a:extLst>
              <a:ext uri="{FF2B5EF4-FFF2-40B4-BE49-F238E27FC236}">
                <a16:creationId xmlns:a16="http://schemas.microsoft.com/office/drawing/2014/main" id="{28A2AB8B-EE2F-4842-8C32-5EF6D704A62F}"/>
              </a:ext>
            </a:extLst>
          </p:cNvPr>
          <p:cNvSpPr>
            <a:spLocks noGrp="1"/>
          </p:cNvSpPr>
          <p:nvPr>
            <p:ph type="sldNum" sz="quarter" idx="12"/>
          </p:nvPr>
        </p:nvSpPr>
        <p:spPr/>
        <p:txBody>
          <a:bodyPr/>
          <a:lstStyle/>
          <a:p>
            <a:fld id="{572C329E-87AC-4652-B9F2-EA0A254CE2FF}" type="slidenum">
              <a:rPr lang="en-US" smtClean="0"/>
              <a:t>42</a:t>
            </a:fld>
            <a:endParaRPr lang="en-US" dirty="0"/>
          </a:p>
        </p:txBody>
      </p:sp>
    </p:spTree>
    <p:extLst>
      <p:ext uri="{BB962C8B-B14F-4D97-AF65-F5344CB8AC3E}">
        <p14:creationId xmlns:p14="http://schemas.microsoft.com/office/powerpoint/2010/main" val="5190152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6D4F7-5D4F-3245-AB87-A9B1526238F9}"/>
              </a:ext>
            </a:extLst>
          </p:cNvPr>
          <p:cNvSpPr>
            <a:spLocks noGrp="1"/>
          </p:cNvSpPr>
          <p:nvPr>
            <p:ph type="title"/>
          </p:nvPr>
        </p:nvSpPr>
        <p:spPr>
          <a:xfrm>
            <a:off x="1981200" y="2857500"/>
            <a:ext cx="8229600" cy="1143000"/>
          </a:xfrm>
        </p:spPr>
        <p:txBody>
          <a:bodyPr/>
          <a:lstStyle/>
          <a:p>
            <a:pPr algn="ctr"/>
            <a:r>
              <a:rPr lang="en-US" b="1" dirty="0">
                <a:latin typeface="Times New Roman" panose="02020603050405020304" pitchFamily="18" charset="0"/>
                <a:cs typeface="Times New Roman" panose="02020603050405020304" pitchFamily="18" charset="0"/>
              </a:rPr>
              <a:t>ANY QUERIES??</a:t>
            </a:r>
          </a:p>
        </p:txBody>
      </p:sp>
      <p:sp>
        <p:nvSpPr>
          <p:cNvPr id="4" name="Footer Placeholder 3">
            <a:extLst>
              <a:ext uri="{FF2B5EF4-FFF2-40B4-BE49-F238E27FC236}">
                <a16:creationId xmlns:a16="http://schemas.microsoft.com/office/drawing/2014/main" id="{E93C53B8-806F-3842-9903-25E9DC577705}"/>
              </a:ext>
            </a:extLst>
          </p:cNvPr>
          <p:cNvSpPr>
            <a:spLocks noGrp="1"/>
          </p:cNvSpPr>
          <p:nvPr>
            <p:ph type="ftr" sz="quarter" idx="11"/>
          </p:nvPr>
        </p:nvSpPr>
        <p:spPr/>
        <p:txBody>
          <a:bodyPr/>
          <a:lstStyle/>
          <a:p>
            <a:r>
              <a:rPr lang="en-US" dirty="0"/>
              <a:t>Methodist </a:t>
            </a:r>
            <a:r>
              <a:rPr lang="en-US" dirty="0" smtClean="0"/>
              <a:t>College </a:t>
            </a:r>
            <a:r>
              <a:rPr lang="en-US" dirty="0"/>
              <a:t>of </a:t>
            </a:r>
            <a:r>
              <a:rPr lang="en-US" dirty="0" smtClean="0"/>
              <a:t>Engineering </a:t>
            </a:r>
            <a:r>
              <a:rPr lang="en-US" dirty="0"/>
              <a:t>and </a:t>
            </a:r>
            <a:r>
              <a:rPr lang="en-US" dirty="0" smtClean="0"/>
              <a:t>Technology</a:t>
            </a:r>
            <a:r>
              <a:rPr lang="en-US" dirty="0"/>
              <a:t>, </a:t>
            </a:r>
            <a:endParaRPr lang="en-US" dirty="0" smtClean="0"/>
          </a:p>
          <a:p>
            <a:r>
              <a:rPr lang="en-US" dirty="0" smtClean="0"/>
              <a:t>Department </a:t>
            </a:r>
            <a:r>
              <a:rPr lang="en-US" dirty="0"/>
              <a:t>CSE </a:t>
            </a:r>
          </a:p>
        </p:txBody>
      </p:sp>
      <p:sp>
        <p:nvSpPr>
          <p:cNvPr id="3" name="Slide Number Placeholder 2">
            <a:extLst>
              <a:ext uri="{FF2B5EF4-FFF2-40B4-BE49-F238E27FC236}">
                <a16:creationId xmlns:a16="http://schemas.microsoft.com/office/drawing/2014/main" id="{89AFB075-1E59-6046-A9D7-3A7CFBB712E7}"/>
              </a:ext>
            </a:extLst>
          </p:cNvPr>
          <p:cNvSpPr>
            <a:spLocks noGrp="1"/>
          </p:cNvSpPr>
          <p:nvPr>
            <p:ph type="sldNum" sz="quarter" idx="12"/>
          </p:nvPr>
        </p:nvSpPr>
        <p:spPr/>
        <p:txBody>
          <a:bodyPr/>
          <a:lstStyle/>
          <a:p>
            <a:fld id="{572C329E-87AC-4652-B9F2-EA0A254CE2FF}" type="slidenum">
              <a:rPr lang="en-US" smtClean="0"/>
              <a:t>43</a:t>
            </a:fld>
            <a:endParaRPr lang="en-US" dirty="0"/>
          </a:p>
        </p:txBody>
      </p:sp>
    </p:spTree>
    <p:extLst>
      <p:ext uri="{BB962C8B-B14F-4D97-AF65-F5344CB8AC3E}">
        <p14:creationId xmlns:p14="http://schemas.microsoft.com/office/powerpoint/2010/main" val="10650874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D33B1-8AEF-9148-B30B-C385985211B0}"/>
              </a:ext>
            </a:extLst>
          </p:cNvPr>
          <p:cNvSpPr>
            <a:spLocks noGrp="1"/>
          </p:cNvSpPr>
          <p:nvPr>
            <p:ph type="title"/>
          </p:nvPr>
        </p:nvSpPr>
        <p:spPr>
          <a:xfrm>
            <a:off x="1981200" y="2857500"/>
            <a:ext cx="8229600" cy="1143000"/>
          </a:xfrm>
        </p:spPr>
        <p:txBody>
          <a:bodyPr/>
          <a:lstStyle/>
          <a:p>
            <a:pPr algn="ctr"/>
            <a:r>
              <a:rPr lang="en-US" b="1" dirty="0">
                <a:latin typeface="Times New Roman" panose="02020603050405020304" pitchFamily="18" charset="0"/>
                <a:cs typeface="Times New Roman" panose="02020603050405020304" pitchFamily="18" charset="0"/>
              </a:rPr>
              <a:t>THANK YOU!!</a:t>
            </a:r>
          </a:p>
        </p:txBody>
      </p:sp>
      <p:sp>
        <p:nvSpPr>
          <p:cNvPr id="4" name="Footer Placeholder 3">
            <a:extLst>
              <a:ext uri="{FF2B5EF4-FFF2-40B4-BE49-F238E27FC236}">
                <a16:creationId xmlns:a16="http://schemas.microsoft.com/office/drawing/2014/main" id="{708B1AB8-245B-F04F-8739-CCE8EB552A1D}"/>
              </a:ext>
            </a:extLst>
          </p:cNvPr>
          <p:cNvSpPr>
            <a:spLocks noGrp="1"/>
          </p:cNvSpPr>
          <p:nvPr>
            <p:ph type="ftr" sz="quarter" idx="11"/>
          </p:nvPr>
        </p:nvSpPr>
        <p:spPr/>
        <p:txBody>
          <a:bodyPr/>
          <a:lstStyle/>
          <a:p>
            <a:r>
              <a:rPr lang="en-US" dirty="0"/>
              <a:t>Methodist </a:t>
            </a:r>
            <a:r>
              <a:rPr lang="en-US" dirty="0" smtClean="0"/>
              <a:t>College </a:t>
            </a:r>
            <a:r>
              <a:rPr lang="en-US" dirty="0"/>
              <a:t>of </a:t>
            </a:r>
            <a:r>
              <a:rPr lang="en-US" dirty="0" smtClean="0"/>
              <a:t>Engineering </a:t>
            </a:r>
            <a:r>
              <a:rPr lang="en-US" dirty="0"/>
              <a:t>and </a:t>
            </a:r>
            <a:r>
              <a:rPr lang="en-US" dirty="0" smtClean="0"/>
              <a:t>Technology</a:t>
            </a:r>
            <a:r>
              <a:rPr lang="en-US" dirty="0"/>
              <a:t>, </a:t>
            </a:r>
            <a:endParaRPr lang="en-US" dirty="0" smtClean="0"/>
          </a:p>
          <a:p>
            <a:r>
              <a:rPr lang="en-US" dirty="0" smtClean="0"/>
              <a:t>Department </a:t>
            </a:r>
            <a:r>
              <a:rPr lang="en-US" dirty="0"/>
              <a:t>CSE </a:t>
            </a:r>
          </a:p>
        </p:txBody>
      </p:sp>
      <p:sp>
        <p:nvSpPr>
          <p:cNvPr id="3" name="Slide Number Placeholder 2">
            <a:extLst>
              <a:ext uri="{FF2B5EF4-FFF2-40B4-BE49-F238E27FC236}">
                <a16:creationId xmlns:a16="http://schemas.microsoft.com/office/drawing/2014/main" id="{F181D954-A0D4-EA45-81D4-6F35CCEADCE7}"/>
              </a:ext>
            </a:extLst>
          </p:cNvPr>
          <p:cNvSpPr>
            <a:spLocks noGrp="1"/>
          </p:cNvSpPr>
          <p:nvPr>
            <p:ph type="sldNum" sz="quarter" idx="12"/>
          </p:nvPr>
        </p:nvSpPr>
        <p:spPr/>
        <p:txBody>
          <a:bodyPr/>
          <a:lstStyle/>
          <a:p>
            <a:fld id="{572C329E-87AC-4652-B9F2-EA0A254CE2FF}" type="slidenum">
              <a:rPr lang="en-US" smtClean="0"/>
              <a:t>44</a:t>
            </a:fld>
            <a:endParaRPr lang="en-US" dirty="0"/>
          </a:p>
        </p:txBody>
      </p:sp>
    </p:spTree>
    <p:extLst>
      <p:ext uri="{BB962C8B-B14F-4D97-AF65-F5344CB8AC3E}">
        <p14:creationId xmlns:p14="http://schemas.microsoft.com/office/powerpoint/2010/main" val="2161090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7559" y="332657"/>
            <a:ext cx="11288110" cy="5793507"/>
          </a:xfrm>
        </p:spPr>
        <p:txBody>
          <a:bodyPr>
            <a:noAutofit/>
          </a:bodyPr>
          <a:lstStyle/>
          <a:p>
            <a:pPr marL="457200" indent="-457200"/>
            <a:r>
              <a:rPr lang="en-US" sz="2500" b="1" dirty="0">
                <a:latin typeface="Times New Roman" panose="02020603050405020304" pitchFamily="18" charset="0"/>
                <a:cs typeface="Times New Roman" panose="02020603050405020304" pitchFamily="18" charset="0"/>
              </a:rPr>
              <a:t>System Design </a:t>
            </a:r>
          </a:p>
          <a:p>
            <a:pPr lvl="1"/>
            <a:r>
              <a:rPr lang="en-US" sz="2100" dirty="0">
                <a:latin typeface="Times New Roman" panose="02020603050405020304" pitchFamily="18" charset="0"/>
                <a:cs typeface="Times New Roman" panose="02020603050405020304" pitchFamily="18" charset="0"/>
              </a:rPr>
              <a:t>System Architecture</a:t>
            </a:r>
          </a:p>
          <a:p>
            <a:pPr lvl="1"/>
            <a:r>
              <a:rPr lang="en-US" sz="2100" dirty="0">
                <a:latin typeface="Times New Roman" panose="02020603050405020304" pitchFamily="18" charset="0"/>
                <a:cs typeface="Times New Roman" panose="02020603050405020304" pitchFamily="18" charset="0"/>
              </a:rPr>
              <a:t>DFD’S</a:t>
            </a:r>
          </a:p>
          <a:p>
            <a:pPr lvl="1"/>
            <a:r>
              <a:rPr lang="en-US" sz="2100" dirty="0">
                <a:latin typeface="Times New Roman" panose="02020603050405020304" pitchFamily="18" charset="0"/>
                <a:cs typeface="Times New Roman" panose="02020603050405020304" pitchFamily="18" charset="0"/>
              </a:rPr>
              <a:t>UML Diagrams </a:t>
            </a:r>
            <a:endParaRPr lang="en-US" sz="2100" b="1" dirty="0">
              <a:latin typeface="Times New Roman" panose="02020603050405020304" pitchFamily="18" charset="0"/>
              <a:cs typeface="Times New Roman" panose="02020603050405020304" pitchFamily="18" charset="0"/>
            </a:endParaRPr>
          </a:p>
          <a:p>
            <a:pPr marL="457200" indent="-457200"/>
            <a:r>
              <a:rPr lang="en-US" sz="2500" b="1" dirty="0">
                <a:latin typeface="Times New Roman" panose="02020603050405020304" pitchFamily="18" charset="0"/>
                <a:cs typeface="Times New Roman" panose="02020603050405020304" pitchFamily="18" charset="0"/>
              </a:rPr>
              <a:t>Modules </a:t>
            </a:r>
          </a:p>
          <a:p>
            <a:pPr marL="457200" indent="-457200"/>
            <a:r>
              <a:rPr lang="en-US" sz="2500" b="1" dirty="0">
                <a:latin typeface="Times New Roman" panose="02020603050405020304" pitchFamily="18" charset="0"/>
                <a:cs typeface="Times New Roman" panose="02020603050405020304" pitchFamily="18" charset="0"/>
              </a:rPr>
              <a:t>Implementation </a:t>
            </a:r>
          </a:p>
          <a:p>
            <a:pPr lvl="1"/>
            <a:r>
              <a:rPr lang="en-US" sz="2100" dirty="0">
                <a:latin typeface="Times New Roman" panose="02020603050405020304" pitchFamily="18" charset="0"/>
                <a:cs typeface="Times New Roman" panose="02020603050405020304" pitchFamily="18" charset="0"/>
              </a:rPr>
              <a:t>Algorithms </a:t>
            </a:r>
          </a:p>
          <a:p>
            <a:pPr lvl="1"/>
            <a:r>
              <a:rPr lang="en-US" sz="2100" dirty="0">
                <a:latin typeface="Times New Roman" panose="02020603050405020304" pitchFamily="18" charset="0"/>
                <a:cs typeface="Times New Roman" panose="02020603050405020304" pitchFamily="18" charset="0"/>
              </a:rPr>
              <a:t>Test cases </a:t>
            </a:r>
          </a:p>
          <a:p>
            <a:pPr marL="457200" indent="-457200"/>
            <a:r>
              <a:rPr lang="en-US" sz="2500" b="1" dirty="0">
                <a:latin typeface="Times New Roman" panose="02020603050405020304" pitchFamily="18" charset="0"/>
                <a:cs typeface="Times New Roman" panose="02020603050405020304" pitchFamily="18" charset="0"/>
              </a:rPr>
              <a:t>Observations and results </a:t>
            </a:r>
          </a:p>
          <a:p>
            <a:pPr lvl="1"/>
            <a:r>
              <a:rPr lang="en-US" sz="2100" dirty="0">
                <a:latin typeface="Times New Roman" panose="02020603050405020304" pitchFamily="18" charset="0"/>
                <a:cs typeface="Times New Roman" panose="02020603050405020304" pitchFamily="18" charset="0"/>
              </a:rPr>
              <a:t>Screenshots </a:t>
            </a:r>
          </a:p>
          <a:p>
            <a:pPr marL="457200" indent="-457200"/>
            <a:r>
              <a:rPr lang="en-US" sz="2500" b="1" dirty="0">
                <a:latin typeface="Times New Roman" panose="02020603050405020304" pitchFamily="18" charset="0"/>
                <a:cs typeface="Times New Roman" panose="02020603050405020304" pitchFamily="18" charset="0"/>
              </a:rPr>
              <a:t>Conclusion </a:t>
            </a:r>
          </a:p>
          <a:p>
            <a:pPr marL="457200" indent="-457200"/>
            <a:r>
              <a:rPr lang="en-US" sz="2500" b="1" dirty="0">
                <a:latin typeface="Times New Roman" panose="02020603050405020304" pitchFamily="18" charset="0"/>
                <a:cs typeface="Times New Roman" panose="02020603050405020304" pitchFamily="18" charset="0"/>
              </a:rPr>
              <a:t>Future scope </a:t>
            </a:r>
          </a:p>
          <a:p>
            <a:pPr marL="457200" indent="-457200"/>
            <a:r>
              <a:rPr lang="en-US" sz="2500" b="1" dirty="0">
                <a:latin typeface="Times New Roman" panose="02020603050405020304" pitchFamily="18" charset="0"/>
                <a:cs typeface="Times New Roman" panose="02020603050405020304" pitchFamily="18" charset="0"/>
              </a:rPr>
              <a:t>Bibliography as per IEEE format</a:t>
            </a:r>
          </a:p>
        </p:txBody>
      </p:sp>
      <p:sp>
        <p:nvSpPr>
          <p:cNvPr id="4" name="Footer Placeholder 3"/>
          <p:cNvSpPr>
            <a:spLocks noGrp="1"/>
          </p:cNvSpPr>
          <p:nvPr>
            <p:ph type="ftr" sz="quarter" idx="11"/>
          </p:nvPr>
        </p:nvSpPr>
        <p:spPr/>
        <p:txBody>
          <a:bodyPr/>
          <a:lstStyle/>
          <a:p>
            <a:r>
              <a:rPr lang="en-IN" dirty="0"/>
              <a:t>Methodist </a:t>
            </a:r>
            <a:r>
              <a:rPr lang="en-IN" dirty="0" smtClean="0"/>
              <a:t>College </a:t>
            </a:r>
            <a:r>
              <a:rPr lang="en-IN" dirty="0"/>
              <a:t>of </a:t>
            </a:r>
            <a:r>
              <a:rPr lang="en-IN" dirty="0" smtClean="0"/>
              <a:t>Engineering </a:t>
            </a:r>
            <a:r>
              <a:rPr lang="en-IN" dirty="0"/>
              <a:t>and </a:t>
            </a:r>
            <a:r>
              <a:rPr lang="en-IN" dirty="0" smtClean="0"/>
              <a:t>Technology</a:t>
            </a:r>
            <a:r>
              <a:rPr lang="en-IN" dirty="0"/>
              <a:t>,</a:t>
            </a:r>
          </a:p>
          <a:p>
            <a:r>
              <a:rPr lang="en-IN" dirty="0"/>
              <a:t> Department CSE </a:t>
            </a:r>
            <a:endParaRPr lang="en-US" dirty="0"/>
          </a:p>
        </p:txBody>
      </p:sp>
      <p:sp>
        <p:nvSpPr>
          <p:cNvPr id="5" name="Slide Number Placeholder 4">
            <a:extLst>
              <a:ext uri="{FF2B5EF4-FFF2-40B4-BE49-F238E27FC236}">
                <a16:creationId xmlns:a16="http://schemas.microsoft.com/office/drawing/2014/main" id="{FCE8C40F-851F-2F44-8D95-9FA8E7BA6588}"/>
              </a:ext>
            </a:extLst>
          </p:cNvPr>
          <p:cNvSpPr>
            <a:spLocks noGrp="1"/>
          </p:cNvSpPr>
          <p:nvPr>
            <p:ph type="sldNum" sz="quarter" idx="12"/>
          </p:nvPr>
        </p:nvSpPr>
        <p:spPr/>
        <p:txBody>
          <a:bodyPr/>
          <a:lstStyle/>
          <a:p>
            <a:fld id="{572C329E-87AC-4652-B9F2-EA0A254CE2FF}" type="slidenum">
              <a:rPr lang="en-US" smtClean="0"/>
              <a:t>5</a:t>
            </a:fld>
            <a:endParaRPr lang="en-US" dirty="0"/>
          </a:p>
        </p:txBody>
      </p:sp>
    </p:spTree>
    <p:extLst>
      <p:ext uri="{BB962C8B-B14F-4D97-AF65-F5344CB8AC3E}">
        <p14:creationId xmlns:p14="http://schemas.microsoft.com/office/powerpoint/2010/main" val="617111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716BC-58CE-3B48-8E3B-243E760D031F}"/>
              </a:ext>
            </a:extLst>
          </p:cNvPr>
          <p:cNvSpPr>
            <a:spLocks noGrp="1"/>
          </p:cNvSpPr>
          <p:nvPr>
            <p:ph type="title"/>
          </p:nvPr>
        </p:nvSpPr>
        <p:spPr>
          <a:xfrm>
            <a:off x="1981200" y="93214"/>
            <a:ext cx="8229600" cy="959522"/>
          </a:xfrm>
        </p:spPr>
        <p:txBody>
          <a:bodyPr>
            <a:normAutofit/>
          </a:bodyPr>
          <a:lstStyle/>
          <a:p>
            <a:pPr algn="ctr"/>
            <a:r>
              <a:rPr lang="en-US" b="1" dirty="0">
                <a:latin typeface="Times New Roman" panose="02020603050405020304" pitchFamily="18" charset="0"/>
                <a:cs typeface="Times New Roman" panose="02020603050405020304" pitchFamily="18" charset="0"/>
              </a:rPr>
              <a:t>INTRODUCTION</a:t>
            </a:r>
            <a:endParaRPr lang="en-US" dirty="0"/>
          </a:p>
        </p:txBody>
      </p:sp>
      <p:sp>
        <p:nvSpPr>
          <p:cNvPr id="3" name="Content Placeholder 2">
            <a:extLst>
              <a:ext uri="{FF2B5EF4-FFF2-40B4-BE49-F238E27FC236}">
                <a16:creationId xmlns:a16="http://schemas.microsoft.com/office/drawing/2014/main" id="{2005195D-C9FF-1B4F-9E96-F9C40B820EC5}"/>
              </a:ext>
            </a:extLst>
          </p:cNvPr>
          <p:cNvSpPr>
            <a:spLocks noGrp="1"/>
          </p:cNvSpPr>
          <p:nvPr>
            <p:ph idx="1"/>
          </p:nvPr>
        </p:nvSpPr>
        <p:spPr>
          <a:xfrm>
            <a:off x="325821" y="1196752"/>
            <a:ext cx="11351172" cy="4608512"/>
          </a:xfrm>
        </p:spPr>
        <p:txBody>
          <a:bodyPr>
            <a:noAutofit/>
          </a:bodyPr>
          <a:lstStyle/>
          <a:p>
            <a:pPr algn="just"/>
            <a:r>
              <a:rPr lang="en-IN" sz="2500" dirty="0">
                <a:latin typeface="Times New Roman" panose="02020603050405020304" pitchFamily="18" charset="0"/>
                <a:cs typeface="Times New Roman" panose="02020603050405020304" pitchFamily="18" charset="0"/>
              </a:rPr>
              <a:t>We have seen that the introduction of Internet has revolutionized many fields. Communication is one of the main fields which is  changed by Internet. </a:t>
            </a:r>
          </a:p>
          <a:p>
            <a:pPr algn="just"/>
            <a:r>
              <a:rPr lang="en-IN" sz="2500" dirty="0">
                <a:latin typeface="Times New Roman" panose="02020603050405020304" pitchFamily="18" charset="0"/>
                <a:cs typeface="Times New Roman" panose="02020603050405020304" pitchFamily="18" charset="0"/>
              </a:rPr>
              <a:t>E-mails are the most dependable way of communication over Internet, for sending and receiving some important information. But there is a certain norm for humans to access the Internet and the norm is we must be able to see. </a:t>
            </a:r>
          </a:p>
          <a:p>
            <a:pPr algn="just"/>
            <a:r>
              <a:rPr lang="en-IN" sz="2500" dirty="0">
                <a:latin typeface="Times New Roman" panose="02020603050405020304" pitchFamily="18" charset="0"/>
                <a:cs typeface="Times New Roman" panose="02020603050405020304" pitchFamily="18" charset="0"/>
              </a:rPr>
              <a:t>But there are also differently abled people in our society who are not gifted with what we have. There are some visually impaired people who can’t see the computer screen or keyboard. </a:t>
            </a:r>
            <a:endParaRPr lang="en-IN" sz="25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40788D1-FE7C-4C45-ADB9-0744BB1E6249}"/>
              </a:ext>
            </a:extLst>
          </p:cNvPr>
          <p:cNvSpPr>
            <a:spLocks noGrp="1"/>
          </p:cNvSpPr>
          <p:nvPr>
            <p:ph type="ftr" sz="quarter" idx="11"/>
          </p:nvPr>
        </p:nvSpPr>
        <p:spPr/>
        <p:txBody>
          <a:bodyPr/>
          <a:lstStyle/>
          <a:p>
            <a:r>
              <a:rPr lang="en-US" dirty="0"/>
              <a:t>Methodist </a:t>
            </a:r>
            <a:r>
              <a:rPr lang="en-US" dirty="0" smtClean="0"/>
              <a:t>College </a:t>
            </a:r>
            <a:r>
              <a:rPr lang="en-US" dirty="0"/>
              <a:t>of </a:t>
            </a:r>
            <a:r>
              <a:rPr lang="en-US" dirty="0" smtClean="0"/>
              <a:t>Engineering </a:t>
            </a:r>
            <a:r>
              <a:rPr lang="en-US" dirty="0"/>
              <a:t>and </a:t>
            </a:r>
            <a:r>
              <a:rPr lang="en-US" dirty="0"/>
              <a:t>T</a:t>
            </a:r>
            <a:r>
              <a:rPr lang="en-US" dirty="0" smtClean="0"/>
              <a:t>echnology</a:t>
            </a:r>
            <a:r>
              <a:rPr lang="en-US" dirty="0"/>
              <a:t>, </a:t>
            </a:r>
          </a:p>
          <a:p>
            <a:r>
              <a:rPr lang="en-US" dirty="0"/>
              <a:t>Department CSE </a:t>
            </a:r>
          </a:p>
        </p:txBody>
      </p:sp>
      <p:sp>
        <p:nvSpPr>
          <p:cNvPr id="6" name="Slide Number Placeholder 5">
            <a:extLst>
              <a:ext uri="{FF2B5EF4-FFF2-40B4-BE49-F238E27FC236}">
                <a16:creationId xmlns:a16="http://schemas.microsoft.com/office/drawing/2014/main" id="{D22C39E1-96BC-4C4F-AD84-E8077B7D74AE}"/>
              </a:ext>
            </a:extLst>
          </p:cNvPr>
          <p:cNvSpPr>
            <a:spLocks noGrp="1"/>
          </p:cNvSpPr>
          <p:nvPr>
            <p:ph type="sldNum" sz="quarter" idx="12"/>
          </p:nvPr>
        </p:nvSpPr>
        <p:spPr/>
        <p:txBody>
          <a:bodyPr/>
          <a:lstStyle/>
          <a:p>
            <a:fld id="{572C329E-87AC-4652-B9F2-EA0A254CE2FF}" type="slidenum">
              <a:rPr lang="en-US" smtClean="0"/>
              <a:t>6</a:t>
            </a:fld>
            <a:endParaRPr lang="en-US" dirty="0"/>
          </a:p>
        </p:txBody>
      </p:sp>
    </p:spTree>
    <p:extLst>
      <p:ext uri="{BB962C8B-B14F-4D97-AF65-F5344CB8AC3E}">
        <p14:creationId xmlns:p14="http://schemas.microsoft.com/office/powerpoint/2010/main" val="3149590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1830"/>
            <a:ext cx="8368444" cy="1206699"/>
          </a:xfrm>
        </p:spPr>
        <p:txBody>
          <a:bodyPr>
            <a:noAutofit/>
          </a:bodyPr>
          <a:lstStyle/>
          <a:p>
            <a:pPr algn="ctr"/>
            <a:r>
              <a:rPr lang="en-US" b="1" dirty="0">
                <a:latin typeface="Times New Roman" panose="02020603050405020304" pitchFamily="18" charset="0"/>
                <a:cs typeface="Times New Roman" panose="02020603050405020304" pitchFamily="18" charset="0"/>
              </a:rPr>
              <a:t>RATIONALE</a:t>
            </a:r>
          </a:p>
        </p:txBody>
      </p:sp>
      <p:sp>
        <p:nvSpPr>
          <p:cNvPr id="3" name="Content Placeholder 2"/>
          <p:cNvSpPr>
            <a:spLocks noGrp="1"/>
          </p:cNvSpPr>
          <p:nvPr>
            <p:ph idx="1"/>
          </p:nvPr>
        </p:nvSpPr>
        <p:spPr>
          <a:xfrm>
            <a:off x="325821" y="1258528"/>
            <a:ext cx="11393213" cy="4834768"/>
          </a:xfrm>
        </p:spPr>
        <p:txBody>
          <a:bodyPr>
            <a:noAutofit/>
          </a:bodyPr>
          <a:lstStyle/>
          <a:p>
            <a:pPr algn="just"/>
            <a:r>
              <a:rPr lang="en-US" sz="2500" dirty="0">
                <a:latin typeface="Times New Roman" panose="02020603050405020304" pitchFamily="18" charset="0"/>
                <a:cs typeface="Times New Roman" panose="02020603050405020304" pitchFamily="18" charset="0"/>
              </a:rPr>
              <a:t>A survey has shown that there are more than 240 million visually impaired people around the globe. That is, around 240 million people are unaware of how to use Internet or E-mail.</a:t>
            </a:r>
          </a:p>
          <a:p>
            <a:pPr algn="just"/>
            <a:r>
              <a:rPr lang="en-US" sz="2500" dirty="0">
                <a:latin typeface="Times New Roman" panose="02020603050405020304" pitchFamily="18" charset="0"/>
                <a:cs typeface="Times New Roman" panose="02020603050405020304" pitchFamily="18" charset="0"/>
              </a:rPr>
              <a:t> The only way by which a visually challenged person can send an E-mail is, they have to speak the entire content of the mail to another person(not visually challenged) and then that third person will compose the mail and send on the behalf of the visually challenged person.</a:t>
            </a:r>
          </a:p>
          <a:p>
            <a:pPr algn="just"/>
            <a:r>
              <a:rPr lang="en-US" sz="2500" dirty="0">
                <a:latin typeface="Times New Roman" panose="02020603050405020304" pitchFamily="18" charset="0"/>
                <a:cs typeface="Times New Roman" panose="02020603050405020304" pitchFamily="18" charset="0"/>
              </a:rPr>
              <a:t>But this is not a right way to deal with the problem. It is very unlikely that every time a visually impaired person can find someone for help.</a:t>
            </a:r>
            <a:endParaRPr lang="en-IN" sz="2500" dirty="0">
              <a:latin typeface="Times New Roman" panose="02020603050405020304" pitchFamily="18" charset="0"/>
              <a:cs typeface="Times New Roman" panose="02020603050405020304" pitchFamily="18" charset="0"/>
            </a:endParaRPr>
          </a:p>
          <a:p>
            <a:pPr algn="just"/>
            <a:endParaRPr lang="en-US" sz="2500" dirty="0"/>
          </a:p>
        </p:txBody>
      </p:sp>
      <p:sp>
        <p:nvSpPr>
          <p:cNvPr id="4" name="Footer Placeholder 3"/>
          <p:cNvSpPr>
            <a:spLocks noGrp="1"/>
          </p:cNvSpPr>
          <p:nvPr>
            <p:ph type="ftr" sz="quarter" idx="11"/>
          </p:nvPr>
        </p:nvSpPr>
        <p:spPr/>
        <p:txBody>
          <a:bodyPr/>
          <a:lstStyle/>
          <a:p>
            <a:r>
              <a:rPr lang="en-US" dirty="0"/>
              <a:t>Methodist </a:t>
            </a:r>
            <a:r>
              <a:rPr lang="en-US" dirty="0" smtClean="0"/>
              <a:t>College </a:t>
            </a:r>
            <a:r>
              <a:rPr lang="en-US" dirty="0"/>
              <a:t>of </a:t>
            </a:r>
            <a:r>
              <a:rPr lang="en-US" dirty="0" smtClean="0"/>
              <a:t>Engineering </a:t>
            </a:r>
            <a:r>
              <a:rPr lang="en-US" dirty="0"/>
              <a:t>and </a:t>
            </a:r>
            <a:r>
              <a:rPr lang="en-US" dirty="0" smtClean="0"/>
              <a:t>Technology</a:t>
            </a:r>
            <a:r>
              <a:rPr lang="en-US" dirty="0"/>
              <a:t>,</a:t>
            </a:r>
          </a:p>
          <a:p>
            <a:r>
              <a:rPr lang="en-US" dirty="0"/>
              <a:t> Department CSE </a:t>
            </a:r>
          </a:p>
        </p:txBody>
      </p:sp>
      <p:sp>
        <p:nvSpPr>
          <p:cNvPr id="5" name="Slide Number Placeholder 4">
            <a:extLst>
              <a:ext uri="{FF2B5EF4-FFF2-40B4-BE49-F238E27FC236}">
                <a16:creationId xmlns:a16="http://schemas.microsoft.com/office/drawing/2014/main" id="{85828148-42E5-B648-A530-0885016DD962}"/>
              </a:ext>
            </a:extLst>
          </p:cNvPr>
          <p:cNvSpPr>
            <a:spLocks noGrp="1"/>
          </p:cNvSpPr>
          <p:nvPr>
            <p:ph type="sldNum" sz="quarter" idx="12"/>
          </p:nvPr>
        </p:nvSpPr>
        <p:spPr/>
        <p:txBody>
          <a:bodyPr/>
          <a:lstStyle/>
          <a:p>
            <a:fld id="{572C329E-87AC-4652-B9F2-EA0A254CE2FF}" type="slidenum">
              <a:rPr lang="en-US" smtClean="0"/>
              <a:t>7</a:t>
            </a:fld>
            <a:endParaRPr lang="en-US" dirty="0"/>
          </a:p>
        </p:txBody>
      </p:sp>
    </p:spTree>
    <p:extLst>
      <p:ext uri="{BB962C8B-B14F-4D97-AF65-F5344CB8AC3E}">
        <p14:creationId xmlns:p14="http://schemas.microsoft.com/office/powerpoint/2010/main" val="3588477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1EEB8-FFA2-674B-B87C-EC3BB6B3AE9C}"/>
              </a:ext>
            </a:extLst>
          </p:cNvPr>
          <p:cNvSpPr>
            <a:spLocks noGrp="1"/>
          </p:cNvSpPr>
          <p:nvPr>
            <p:ph type="title"/>
          </p:nvPr>
        </p:nvSpPr>
        <p:spPr>
          <a:xfrm>
            <a:off x="1981200" y="21492"/>
            <a:ext cx="8229600" cy="1143000"/>
          </a:xfrm>
        </p:spPr>
        <p:txBody>
          <a:bodyPr>
            <a:noAutofit/>
          </a:bodyPr>
          <a:lstStyle/>
          <a:p>
            <a:pPr algn="ctr"/>
            <a:r>
              <a:rPr lang="en-US"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17DD0A9E-DE4E-184D-B712-027E1D1F91E2}"/>
              </a:ext>
            </a:extLst>
          </p:cNvPr>
          <p:cNvSpPr>
            <a:spLocks noGrp="1"/>
          </p:cNvSpPr>
          <p:nvPr>
            <p:ph idx="1"/>
          </p:nvPr>
        </p:nvSpPr>
        <p:spPr>
          <a:xfrm>
            <a:off x="357352" y="1250614"/>
            <a:ext cx="11477296" cy="5019614"/>
          </a:xfrm>
        </p:spPr>
        <p:txBody>
          <a:bodyPr>
            <a:normAutofit/>
          </a:bodyPr>
          <a:lstStyle/>
          <a:p>
            <a:pPr algn="just"/>
            <a:r>
              <a:rPr lang="en-IN" sz="2500" dirty="0">
                <a:latin typeface="Times New Roman" panose="02020603050405020304" pitchFamily="18" charset="0"/>
                <a:ea typeface="Calibri" panose="020F0502020204030204" pitchFamily="34" charset="0"/>
                <a:cs typeface="Times New Roman" panose="02020603050405020304" pitchFamily="18" charset="0"/>
              </a:rPr>
              <a:t>The application will be a python-based application. For visually challenged persons we use IVR- Interactive voice response. </a:t>
            </a:r>
          </a:p>
          <a:p>
            <a:pPr algn="just"/>
            <a:r>
              <a:rPr lang="en-IN" sz="2500" dirty="0">
                <a:latin typeface="Times New Roman" panose="02020603050405020304" pitchFamily="18" charset="0"/>
                <a:ea typeface="Calibri" panose="020F0502020204030204" pitchFamily="34" charset="0"/>
                <a:cs typeface="Times New Roman" panose="02020603050405020304" pitchFamily="18" charset="0"/>
              </a:rPr>
              <a:t>Everyone can control their mail accounts using their voice and can be able to read, send, and perform all the other useful tasks.</a:t>
            </a:r>
            <a:endParaRPr lang="en-IN" sz="2500" dirty="0">
              <a:latin typeface="Times New Roman" panose="02020603050405020304" pitchFamily="18" charset="0"/>
              <a:cs typeface="Times New Roman" panose="02020603050405020304" pitchFamily="18" charset="0"/>
            </a:endParaRPr>
          </a:p>
          <a:p>
            <a:pPr algn="just"/>
            <a:r>
              <a:rPr lang="en-IN" sz="2500" dirty="0">
                <a:latin typeface="Times New Roman" panose="02020603050405020304" pitchFamily="18" charset="0"/>
                <a:cs typeface="Times New Roman" panose="02020603050405020304" pitchFamily="18" charset="0"/>
              </a:rPr>
              <a:t>This project aims to help the visually impaired people to be a part of growing digital India by using internet and also aims to make life of such people quite easy.</a:t>
            </a:r>
            <a:endParaRPr lang="en-US" sz="2500" dirty="0"/>
          </a:p>
        </p:txBody>
      </p:sp>
      <p:sp>
        <p:nvSpPr>
          <p:cNvPr id="4" name="Footer Placeholder 3">
            <a:extLst>
              <a:ext uri="{FF2B5EF4-FFF2-40B4-BE49-F238E27FC236}">
                <a16:creationId xmlns:a16="http://schemas.microsoft.com/office/drawing/2014/main" id="{95C236B8-159E-5140-816E-2D3CD15D3FAA}"/>
              </a:ext>
            </a:extLst>
          </p:cNvPr>
          <p:cNvSpPr>
            <a:spLocks noGrp="1"/>
          </p:cNvSpPr>
          <p:nvPr>
            <p:ph type="ftr" sz="quarter" idx="11"/>
          </p:nvPr>
        </p:nvSpPr>
        <p:spPr/>
        <p:txBody>
          <a:bodyPr/>
          <a:lstStyle/>
          <a:p>
            <a:r>
              <a:rPr lang="en-US" dirty="0"/>
              <a:t>Methodist </a:t>
            </a:r>
            <a:r>
              <a:rPr lang="en-US" dirty="0" smtClean="0"/>
              <a:t>College </a:t>
            </a:r>
            <a:r>
              <a:rPr lang="en-US" dirty="0"/>
              <a:t>of </a:t>
            </a:r>
            <a:r>
              <a:rPr lang="en-US" dirty="0" smtClean="0"/>
              <a:t>Engineering </a:t>
            </a:r>
            <a:r>
              <a:rPr lang="en-US" dirty="0"/>
              <a:t>and </a:t>
            </a:r>
            <a:r>
              <a:rPr lang="en-US" dirty="0" smtClean="0"/>
              <a:t>Technology</a:t>
            </a:r>
            <a:r>
              <a:rPr lang="en-US" dirty="0"/>
              <a:t>,</a:t>
            </a:r>
          </a:p>
          <a:p>
            <a:r>
              <a:rPr lang="en-US" dirty="0"/>
              <a:t> Department CSE </a:t>
            </a:r>
          </a:p>
        </p:txBody>
      </p:sp>
      <p:sp>
        <p:nvSpPr>
          <p:cNvPr id="5" name="Slide Number Placeholder 4">
            <a:extLst>
              <a:ext uri="{FF2B5EF4-FFF2-40B4-BE49-F238E27FC236}">
                <a16:creationId xmlns:a16="http://schemas.microsoft.com/office/drawing/2014/main" id="{EEE9C095-B4E5-5745-AC7C-718DC9E8DE54}"/>
              </a:ext>
            </a:extLst>
          </p:cNvPr>
          <p:cNvSpPr>
            <a:spLocks noGrp="1"/>
          </p:cNvSpPr>
          <p:nvPr>
            <p:ph type="sldNum" sz="quarter" idx="12"/>
          </p:nvPr>
        </p:nvSpPr>
        <p:spPr/>
        <p:txBody>
          <a:bodyPr/>
          <a:lstStyle/>
          <a:p>
            <a:fld id="{572C329E-87AC-4652-B9F2-EA0A254CE2FF}" type="slidenum">
              <a:rPr lang="en-US" smtClean="0"/>
              <a:t>8</a:t>
            </a:fld>
            <a:endParaRPr lang="en-US" dirty="0"/>
          </a:p>
        </p:txBody>
      </p:sp>
    </p:spTree>
    <p:extLst>
      <p:ext uri="{BB962C8B-B14F-4D97-AF65-F5344CB8AC3E}">
        <p14:creationId xmlns:p14="http://schemas.microsoft.com/office/powerpoint/2010/main" val="3734720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8229600" cy="1143000"/>
          </a:xfrm>
        </p:spPr>
        <p:txBody>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3" name="Content Placeholder 2"/>
          <p:cNvSpPr>
            <a:spLocks noGrp="1"/>
          </p:cNvSpPr>
          <p:nvPr>
            <p:ph idx="1"/>
          </p:nvPr>
        </p:nvSpPr>
        <p:spPr>
          <a:xfrm>
            <a:off x="504497" y="1259633"/>
            <a:ext cx="11382703" cy="4866531"/>
          </a:xfrm>
        </p:spPr>
        <p:txBody>
          <a:bodyPr>
            <a:normAutofit/>
          </a:bodyPr>
          <a:lstStyle/>
          <a:p>
            <a:pPr marL="0" indent="0" algn="just">
              <a:buNone/>
            </a:pPr>
            <a:r>
              <a:rPr lang="en-US" sz="3000" dirty="0">
                <a:solidFill>
                  <a:srgbClr val="000000"/>
                </a:solidFill>
                <a:latin typeface="Times New Roman" panose="02020603050405020304" pitchFamily="18" charset="0"/>
                <a:cs typeface="Times New Roman" panose="02020603050405020304" pitchFamily="18" charset="0"/>
              </a:rPr>
              <a:t>1.Voice Based System in Desktop for Blind People</a:t>
            </a:r>
          </a:p>
          <a:p>
            <a:pPr marL="0" indent="0" algn="just">
              <a:buNone/>
            </a:pPr>
            <a:r>
              <a:rPr lang="en-US" sz="3000" dirty="0">
                <a:solidFill>
                  <a:srgbClr val="000000"/>
                </a:solidFill>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       				   - </a:t>
            </a:r>
            <a:r>
              <a:rPr lang="en-IN" sz="2500" dirty="0">
                <a:latin typeface="Times New Roman" panose="02020603050405020304" pitchFamily="18" charset="0"/>
                <a:cs typeface="Times New Roman" panose="02020603050405020304" pitchFamily="18" charset="0"/>
              </a:rPr>
              <a:t>Jagtap Nilesh, Pawan Alai</a:t>
            </a:r>
            <a:r>
              <a:rPr lang="en-US" sz="2500" dirty="0">
                <a:solidFill>
                  <a:srgbClr val="000000"/>
                </a:solidFill>
                <a:latin typeface="Times New Roman" panose="02020603050405020304" pitchFamily="18" charset="0"/>
                <a:cs typeface="Times New Roman" panose="02020603050405020304" pitchFamily="18" charset="0"/>
              </a:rPr>
              <a:t> </a:t>
            </a:r>
          </a:p>
          <a:p>
            <a:pPr algn="just"/>
            <a:r>
              <a:rPr lang="en-US" sz="2500" dirty="0">
                <a:solidFill>
                  <a:srgbClr val="000000"/>
                </a:solidFill>
                <a:latin typeface="Times New Roman" panose="02020603050405020304" pitchFamily="18" charset="0"/>
                <a:cs typeface="Times New Roman" panose="02020603050405020304" pitchFamily="18" charset="0"/>
              </a:rPr>
              <a:t>This paper describes the voice mail architecture used by blind people to access E-mail and multimedia functions of operating system easily and efficiently. This architecture will also reduce cognitive load taken by blind to remember and type characters using keyboard. It also helps handicapped and illiterate people.</a:t>
            </a:r>
            <a:endParaRPr lang="en-IN" sz="2500" dirty="0">
              <a:latin typeface="Times New Roman" panose="02020603050405020304" pitchFamily="18" charset="0"/>
              <a:cs typeface="Times New Roman" panose="02020603050405020304" pitchFamily="18" charset="0"/>
            </a:endParaRPr>
          </a:p>
          <a:p>
            <a:pPr marL="0" indent="0">
              <a:buNone/>
            </a:pPr>
            <a:r>
              <a:rPr lang="en-US" sz="2500" dirty="0">
                <a:latin typeface="Times New Roman" panose="02020603050405020304" pitchFamily="18" charset="0"/>
                <a:cs typeface="Times New Roman" panose="02020603050405020304" pitchFamily="18" charset="0"/>
              </a:rPr>
              <a:t>				</a:t>
            </a:r>
            <a:endParaRPr lang="en-US" dirty="0"/>
          </a:p>
          <a:p>
            <a:pPr marL="0" indent="0">
              <a:buNone/>
            </a:pPr>
            <a:endParaRPr lang="en-US" sz="25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Footer Placeholder 3"/>
          <p:cNvSpPr>
            <a:spLocks noGrp="1"/>
          </p:cNvSpPr>
          <p:nvPr>
            <p:ph type="ftr" sz="quarter" idx="11"/>
          </p:nvPr>
        </p:nvSpPr>
        <p:spPr/>
        <p:txBody>
          <a:bodyPr/>
          <a:lstStyle/>
          <a:p>
            <a:r>
              <a:rPr lang="en-US" dirty="0"/>
              <a:t>Methodist </a:t>
            </a:r>
            <a:r>
              <a:rPr lang="en-US" dirty="0" smtClean="0"/>
              <a:t>College </a:t>
            </a:r>
            <a:r>
              <a:rPr lang="en-US" dirty="0"/>
              <a:t>of </a:t>
            </a:r>
            <a:r>
              <a:rPr lang="en-US" dirty="0" smtClean="0"/>
              <a:t>Engineering </a:t>
            </a:r>
            <a:r>
              <a:rPr lang="en-US" dirty="0"/>
              <a:t>and </a:t>
            </a:r>
            <a:r>
              <a:rPr lang="en-US" dirty="0" smtClean="0"/>
              <a:t>Technology</a:t>
            </a:r>
            <a:r>
              <a:rPr lang="en-US" dirty="0"/>
              <a:t>,</a:t>
            </a:r>
          </a:p>
          <a:p>
            <a:r>
              <a:rPr lang="en-US" dirty="0"/>
              <a:t> Department CSE </a:t>
            </a:r>
          </a:p>
        </p:txBody>
      </p:sp>
      <p:sp>
        <p:nvSpPr>
          <p:cNvPr id="5" name="Slide Number Placeholder 4">
            <a:extLst>
              <a:ext uri="{FF2B5EF4-FFF2-40B4-BE49-F238E27FC236}">
                <a16:creationId xmlns:a16="http://schemas.microsoft.com/office/drawing/2014/main" id="{CF97BB35-62B9-4347-965B-098E354575C8}"/>
              </a:ext>
            </a:extLst>
          </p:cNvPr>
          <p:cNvSpPr>
            <a:spLocks noGrp="1"/>
          </p:cNvSpPr>
          <p:nvPr>
            <p:ph type="sldNum" sz="quarter" idx="12"/>
          </p:nvPr>
        </p:nvSpPr>
        <p:spPr/>
        <p:txBody>
          <a:bodyPr/>
          <a:lstStyle/>
          <a:p>
            <a:fld id="{572C329E-87AC-4652-B9F2-EA0A254CE2FF}" type="slidenum">
              <a:rPr lang="en-US" smtClean="0"/>
              <a:t>9</a:t>
            </a:fld>
            <a:endParaRPr lang="en-US" dirty="0"/>
          </a:p>
        </p:txBody>
      </p:sp>
    </p:spTree>
    <p:extLst>
      <p:ext uri="{BB962C8B-B14F-4D97-AF65-F5344CB8AC3E}">
        <p14:creationId xmlns:p14="http://schemas.microsoft.com/office/powerpoint/2010/main" val="1032076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2214</Words>
  <Application>Microsoft Office PowerPoint</Application>
  <PresentationFormat>Widescreen</PresentationFormat>
  <Paragraphs>353</Paragraphs>
  <Slides>44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Malgun Gothic</vt:lpstr>
      <vt:lpstr>Arial</vt:lpstr>
      <vt:lpstr>Calibri</vt:lpstr>
      <vt:lpstr>Calibri Light</vt:lpstr>
      <vt:lpstr>Times New Roman</vt:lpstr>
      <vt:lpstr>Wingdings</vt:lpstr>
      <vt:lpstr>Office Theme</vt:lpstr>
      <vt:lpstr>              Methodist College of Engineering &amp; Technology</vt:lpstr>
      <vt:lpstr>DOMAIN: MACHINE LEARNING</vt:lpstr>
      <vt:lpstr>  ABSTRACT</vt:lpstr>
      <vt:lpstr>                  CONTENTS</vt:lpstr>
      <vt:lpstr>PowerPoint Presentation</vt:lpstr>
      <vt:lpstr>INTRODUCTION</vt:lpstr>
      <vt:lpstr>RATIONALE</vt:lpstr>
      <vt:lpstr>OBJECTIVE</vt:lpstr>
      <vt:lpstr>LITERATURE SURVEY</vt:lpstr>
      <vt:lpstr>PowerPoint Presentation</vt:lpstr>
      <vt:lpstr>PowerPoint Presentation</vt:lpstr>
      <vt:lpstr>EXISTING SYSTEM </vt:lpstr>
      <vt:lpstr>PROPOSED SYSTEM</vt:lpstr>
      <vt:lpstr>PROJECT PLANNING - GANTT CHART</vt:lpstr>
      <vt:lpstr>FACILITIES REQUIRED FOR PROPOSED WORK</vt:lpstr>
      <vt:lpstr>SYSTEM DESIGN</vt:lpstr>
      <vt:lpstr> SYSTEM ARCHITECTURE </vt:lpstr>
      <vt:lpstr> DATA FLOW DIAGRAM </vt:lpstr>
      <vt:lpstr>UML DIAGRAM’S</vt:lpstr>
      <vt:lpstr>CLASS DIAGRAM</vt:lpstr>
      <vt:lpstr>USE CASE DIAGRAM</vt:lpstr>
      <vt:lpstr>SEQUENCE DIAGRAM</vt:lpstr>
      <vt:lpstr>ACTIVITY DIAGRAM</vt:lpstr>
      <vt:lpstr>STATE CHART DIAGRAM </vt:lpstr>
      <vt:lpstr>DEPLOYMENT DIAGRAM</vt:lpstr>
      <vt:lpstr>MODULES</vt:lpstr>
      <vt:lpstr>IMPLEMENTATION ALGORITHM</vt:lpstr>
      <vt:lpstr>PowerPoint Presentation</vt:lpstr>
      <vt:lpstr>PowerPoint Presentation</vt:lpstr>
      <vt:lpstr>PowerPoint Presentation</vt:lpstr>
      <vt:lpstr>PowerPoint Presentation</vt:lpstr>
      <vt:lpstr>TEST CASES </vt:lpstr>
      <vt:lpstr>TEST CASE 2</vt:lpstr>
      <vt:lpstr>OBSERVATION AND RECORD</vt:lpstr>
      <vt:lpstr>SCREENSHOTS</vt:lpstr>
      <vt:lpstr>PowerPoint Presentation</vt:lpstr>
      <vt:lpstr>PowerPoint Presentation</vt:lpstr>
      <vt:lpstr>PowerPoint Presentation</vt:lpstr>
      <vt:lpstr>PowerPoint Presentation</vt:lpstr>
      <vt:lpstr>CONCLUSION</vt:lpstr>
      <vt:lpstr>FUTURE SCOPE</vt:lpstr>
      <vt:lpstr>BIBILOGRAPHY</vt:lpstr>
      <vt:lpstr>ANY QUERIES??</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Methodist College of Engineering &amp; Technology</dc:title>
  <dc:creator>SaiCharan Thandra</dc:creator>
  <cp:lastModifiedBy>SaiCharan Thandra</cp:lastModifiedBy>
  <cp:revision>15</cp:revision>
  <dcterms:created xsi:type="dcterms:W3CDTF">2021-06-13T03:01:48Z</dcterms:created>
  <dcterms:modified xsi:type="dcterms:W3CDTF">2021-06-16T04:40:24Z</dcterms:modified>
</cp:coreProperties>
</file>