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5" r:id="rId2"/>
    <p:sldId id="259" r:id="rId3"/>
    <p:sldId id="260" r:id="rId4"/>
    <p:sldId id="290" r:id="rId5"/>
    <p:sldId id="272" r:id="rId6"/>
    <p:sldId id="293" r:id="rId7"/>
    <p:sldId id="283" r:id="rId8"/>
    <p:sldId id="285" r:id="rId9"/>
    <p:sldId id="300" r:id="rId10"/>
    <p:sldId id="287" r:id="rId11"/>
    <p:sldId id="288" r:id="rId12"/>
    <p:sldId id="299" r:id="rId13"/>
    <p:sldId id="296" r:id="rId14"/>
    <p:sldId id="297" r:id="rId15"/>
    <p:sldId id="294" r:id="rId16"/>
    <p:sldId id="289" r:id="rId17"/>
    <p:sldId id="291"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Charan Thandra" initials="ST" lastIdx="1" clrIdx="0">
    <p:extLst>
      <p:ext uri="{19B8F6BF-5375-455C-9EA6-DF929625EA0E}">
        <p15:presenceInfo xmlns:p15="http://schemas.microsoft.com/office/powerpoint/2012/main" userId="672b625884487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p:cViewPr>
        <p:scale>
          <a:sx n="72" d="100"/>
          <a:sy n="72" d="100"/>
        </p:scale>
        <p:origin x="112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EA749-AC0E-429E-85FA-DA5F71E9A80A}" type="datetimeFigureOut">
              <a:rPr lang="en-US" smtClean="0"/>
              <a:t>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40218B-C438-4FD6-99C6-596265D454DB}" type="slidenum">
              <a:rPr lang="en-US" smtClean="0"/>
              <a:t>‹#›</a:t>
            </a:fld>
            <a:endParaRPr lang="en-US"/>
          </a:p>
        </p:txBody>
      </p:sp>
    </p:spTree>
    <p:extLst>
      <p:ext uri="{BB962C8B-B14F-4D97-AF65-F5344CB8AC3E}">
        <p14:creationId xmlns:p14="http://schemas.microsoft.com/office/powerpoint/2010/main" val="19295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40218B-C438-4FD6-99C6-596265D454DB}" type="slidenum">
              <a:rPr lang="en-US" smtClean="0"/>
              <a:t>1</a:t>
            </a:fld>
            <a:endParaRPr lang="en-US"/>
          </a:p>
        </p:txBody>
      </p:sp>
    </p:spTree>
    <p:extLst>
      <p:ext uri="{BB962C8B-B14F-4D97-AF65-F5344CB8AC3E}">
        <p14:creationId xmlns:p14="http://schemas.microsoft.com/office/powerpoint/2010/main" val="35105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51B880-D6CB-434D-B8CB-6B7C4C03D7C0}" type="datetime1">
              <a:rPr lang="en-IN" smtClean="0"/>
              <a:t>15-02-2021</a:t>
            </a:fld>
            <a:endParaRPr lang="en-US"/>
          </a:p>
        </p:txBody>
      </p:sp>
      <p:sp>
        <p:nvSpPr>
          <p:cNvPr id="5" name="Footer Placeholder 4"/>
          <p:cNvSpPr>
            <a:spLocks noGrp="1"/>
          </p:cNvSpPr>
          <p:nvPr>
            <p:ph type="ftr" sz="quarter" idx="11"/>
          </p:nvPr>
        </p:nvSpPr>
        <p:spPr/>
        <p:txBody>
          <a:bodyPr/>
          <a:lstStyle/>
          <a:p>
            <a:r>
              <a:rPr lang="en-US"/>
              <a:t>Methodist college of engineering and technology,Department CSE </a:t>
            </a:r>
          </a:p>
        </p:txBody>
      </p:sp>
      <p:sp>
        <p:nvSpPr>
          <p:cNvPr id="6" name="Slide Number Placeholder 5"/>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343E2-09E3-8D45-A56B-F929C7FFC331}" type="datetime1">
              <a:rPr lang="en-IN" smtClean="0"/>
              <a:t>15-02-2021</a:t>
            </a:fld>
            <a:endParaRPr lang="en-US"/>
          </a:p>
        </p:txBody>
      </p:sp>
      <p:sp>
        <p:nvSpPr>
          <p:cNvPr id="5" name="Footer Placeholder 4"/>
          <p:cNvSpPr>
            <a:spLocks noGrp="1"/>
          </p:cNvSpPr>
          <p:nvPr>
            <p:ph type="ftr" sz="quarter" idx="11"/>
          </p:nvPr>
        </p:nvSpPr>
        <p:spPr/>
        <p:txBody>
          <a:bodyPr/>
          <a:lstStyle/>
          <a:p>
            <a:r>
              <a:rPr lang="en-US"/>
              <a:t>Methodist college of engineering and technology,Department CSE </a:t>
            </a:r>
          </a:p>
        </p:txBody>
      </p:sp>
      <p:sp>
        <p:nvSpPr>
          <p:cNvPr id="6" name="Slide Number Placeholder 5"/>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972706-83F3-DE4F-B05C-7390F3019018}" type="datetime1">
              <a:rPr lang="en-IN" smtClean="0"/>
              <a:t>15-02-2021</a:t>
            </a:fld>
            <a:endParaRPr lang="en-US"/>
          </a:p>
        </p:txBody>
      </p:sp>
      <p:sp>
        <p:nvSpPr>
          <p:cNvPr id="5" name="Footer Placeholder 4"/>
          <p:cNvSpPr>
            <a:spLocks noGrp="1"/>
          </p:cNvSpPr>
          <p:nvPr>
            <p:ph type="ftr" sz="quarter" idx="11"/>
          </p:nvPr>
        </p:nvSpPr>
        <p:spPr/>
        <p:txBody>
          <a:bodyPr/>
          <a:lstStyle/>
          <a:p>
            <a:r>
              <a:rPr lang="en-US"/>
              <a:t>Methodist college of engineering and technology,Department CSE </a:t>
            </a:r>
          </a:p>
        </p:txBody>
      </p:sp>
      <p:sp>
        <p:nvSpPr>
          <p:cNvPr id="6" name="Slide Number Placeholder 5"/>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A7BFB-61ED-124E-97E6-077F8F0F40E4}" type="datetime1">
              <a:rPr lang="en-IN" smtClean="0"/>
              <a:t>15-02-2021</a:t>
            </a:fld>
            <a:endParaRPr lang="en-US"/>
          </a:p>
        </p:txBody>
      </p:sp>
      <p:sp>
        <p:nvSpPr>
          <p:cNvPr id="5" name="Footer Placeholder 4"/>
          <p:cNvSpPr>
            <a:spLocks noGrp="1"/>
          </p:cNvSpPr>
          <p:nvPr>
            <p:ph type="ftr" sz="quarter" idx="11"/>
          </p:nvPr>
        </p:nvSpPr>
        <p:spPr/>
        <p:txBody>
          <a:bodyPr/>
          <a:lstStyle/>
          <a:p>
            <a:r>
              <a:rPr lang="en-US"/>
              <a:t>Methodist college of engineering and technology,Department CSE </a:t>
            </a:r>
          </a:p>
        </p:txBody>
      </p:sp>
      <p:sp>
        <p:nvSpPr>
          <p:cNvPr id="6" name="Slide Number Placeholder 5"/>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4EA7D-03DD-F24A-8BCC-62B9450E81CB}" type="datetime1">
              <a:rPr lang="en-IN" smtClean="0"/>
              <a:t>15-02-2021</a:t>
            </a:fld>
            <a:endParaRPr lang="en-US"/>
          </a:p>
        </p:txBody>
      </p:sp>
      <p:sp>
        <p:nvSpPr>
          <p:cNvPr id="5" name="Footer Placeholder 4"/>
          <p:cNvSpPr>
            <a:spLocks noGrp="1"/>
          </p:cNvSpPr>
          <p:nvPr>
            <p:ph type="ftr" sz="quarter" idx="11"/>
          </p:nvPr>
        </p:nvSpPr>
        <p:spPr/>
        <p:txBody>
          <a:bodyPr/>
          <a:lstStyle/>
          <a:p>
            <a:r>
              <a:rPr lang="en-US"/>
              <a:t>Methodist college of engineering and technology,Department CSE </a:t>
            </a:r>
          </a:p>
        </p:txBody>
      </p:sp>
      <p:sp>
        <p:nvSpPr>
          <p:cNvPr id="6" name="Slide Number Placeholder 5"/>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545668-483E-4745-BD86-1F3184DD3EC9}" type="datetime1">
              <a:rPr lang="en-IN" smtClean="0"/>
              <a:t>15-02-2021</a:t>
            </a:fld>
            <a:endParaRPr lang="en-US"/>
          </a:p>
        </p:txBody>
      </p:sp>
      <p:sp>
        <p:nvSpPr>
          <p:cNvPr id="6" name="Footer Placeholder 5"/>
          <p:cNvSpPr>
            <a:spLocks noGrp="1"/>
          </p:cNvSpPr>
          <p:nvPr>
            <p:ph type="ftr" sz="quarter" idx="11"/>
          </p:nvPr>
        </p:nvSpPr>
        <p:spPr/>
        <p:txBody>
          <a:bodyPr/>
          <a:lstStyle/>
          <a:p>
            <a:r>
              <a:rPr lang="en-US"/>
              <a:t>Methodist college of engineering and technology,Department CSE </a:t>
            </a:r>
          </a:p>
        </p:txBody>
      </p:sp>
      <p:sp>
        <p:nvSpPr>
          <p:cNvPr id="7" name="Slide Number Placeholder 6"/>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E267B-632D-3C47-9CCE-8A386040639A}" type="datetime1">
              <a:rPr lang="en-IN" smtClean="0"/>
              <a:t>15-02-2021</a:t>
            </a:fld>
            <a:endParaRPr lang="en-US"/>
          </a:p>
        </p:txBody>
      </p:sp>
      <p:sp>
        <p:nvSpPr>
          <p:cNvPr id="8" name="Footer Placeholder 7"/>
          <p:cNvSpPr>
            <a:spLocks noGrp="1"/>
          </p:cNvSpPr>
          <p:nvPr>
            <p:ph type="ftr" sz="quarter" idx="11"/>
          </p:nvPr>
        </p:nvSpPr>
        <p:spPr/>
        <p:txBody>
          <a:bodyPr/>
          <a:lstStyle/>
          <a:p>
            <a:r>
              <a:rPr lang="en-US"/>
              <a:t>Methodist college of engineering and technology,Department CSE </a:t>
            </a:r>
          </a:p>
        </p:txBody>
      </p:sp>
      <p:sp>
        <p:nvSpPr>
          <p:cNvPr id="9" name="Slide Number Placeholder 8"/>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DC2E97-67EB-4F40-A569-DB86EB52F2E0}" type="datetime1">
              <a:rPr lang="en-IN" smtClean="0"/>
              <a:t>15-02-2021</a:t>
            </a:fld>
            <a:endParaRPr lang="en-US"/>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8A5B6-660B-264F-B864-C65EBE491B71}" type="datetime1">
              <a:rPr lang="en-IN" smtClean="0"/>
              <a:t>15-02-2021</a:t>
            </a:fld>
            <a:endParaRPr lang="en-US"/>
          </a:p>
        </p:txBody>
      </p:sp>
      <p:sp>
        <p:nvSpPr>
          <p:cNvPr id="3" name="Footer Placeholder 2"/>
          <p:cNvSpPr>
            <a:spLocks noGrp="1"/>
          </p:cNvSpPr>
          <p:nvPr>
            <p:ph type="ftr" sz="quarter" idx="11"/>
          </p:nvPr>
        </p:nvSpPr>
        <p:spPr/>
        <p:txBody>
          <a:bodyPr/>
          <a:lstStyle/>
          <a:p>
            <a:r>
              <a:rPr lang="en-US"/>
              <a:t>Methodist college of engineering and technology,Department CSE </a:t>
            </a:r>
          </a:p>
        </p:txBody>
      </p:sp>
      <p:sp>
        <p:nvSpPr>
          <p:cNvPr id="4" name="Slide Number Placeholder 3"/>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74A13-7579-0441-9135-076293956321}" type="datetime1">
              <a:rPr lang="en-IN" smtClean="0"/>
              <a:t>15-02-2021</a:t>
            </a:fld>
            <a:endParaRPr lang="en-US"/>
          </a:p>
        </p:txBody>
      </p:sp>
      <p:sp>
        <p:nvSpPr>
          <p:cNvPr id="6" name="Footer Placeholder 5"/>
          <p:cNvSpPr>
            <a:spLocks noGrp="1"/>
          </p:cNvSpPr>
          <p:nvPr>
            <p:ph type="ftr" sz="quarter" idx="11"/>
          </p:nvPr>
        </p:nvSpPr>
        <p:spPr/>
        <p:txBody>
          <a:bodyPr/>
          <a:lstStyle/>
          <a:p>
            <a:r>
              <a:rPr lang="en-US"/>
              <a:t>Methodist college of engineering and technology,Department CSE </a:t>
            </a:r>
          </a:p>
        </p:txBody>
      </p:sp>
      <p:sp>
        <p:nvSpPr>
          <p:cNvPr id="7" name="Slide Number Placeholder 6"/>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C6DAA-B6B6-6643-8BDF-5F6329795EFF}" type="datetime1">
              <a:rPr lang="en-IN" smtClean="0"/>
              <a:t>15-02-2021</a:t>
            </a:fld>
            <a:endParaRPr lang="en-US"/>
          </a:p>
        </p:txBody>
      </p:sp>
      <p:sp>
        <p:nvSpPr>
          <p:cNvPr id="6" name="Footer Placeholder 5"/>
          <p:cNvSpPr>
            <a:spLocks noGrp="1"/>
          </p:cNvSpPr>
          <p:nvPr>
            <p:ph type="ftr" sz="quarter" idx="11"/>
          </p:nvPr>
        </p:nvSpPr>
        <p:spPr/>
        <p:txBody>
          <a:bodyPr/>
          <a:lstStyle/>
          <a:p>
            <a:r>
              <a:rPr lang="en-US"/>
              <a:t>Methodist college of engineering and technology,Department CSE </a:t>
            </a:r>
          </a:p>
        </p:txBody>
      </p:sp>
      <p:sp>
        <p:nvSpPr>
          <p:cNvPr id="7" name="Slide Number Placeholder 6"/>
          <p:cNvSpPr>
            <a:spLocks noGrp="1"/>
          </p:cNvSpPr>
          <p:nvPr>
            <p:ph type="sldNum" sz="quarter" idx="12"/>
          </p:nvPr>
        </p:nvSpPr>
        <p:spPr/>
        <p:txBody>
          <a:bodyPr/>
          <a:lstStyle/>
          <a:p>
            <a:fld id="{572C329E-87AC-4652-B9F2-EA0A254CE2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145D5-1D6F-9443-9F87-FB47FEC47B8B}" type="datetime1">
              <a:rPr lang="en-IN" smtClean="0"/>
              <a:t>15-02-2021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Methodist college of engineering and technology,Department CSE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C329E-87AC-4652-B9F2-EA0A254CE2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786874" cy="868346"/>
          </a:xfrm>
        </p:spPr>
        <p:txBody>
          <a:bodyPr>
            <a:normAutofit fontScale="90000"/>
          </a:bodyPr>
          <a:lstStyle/>
          <a:p>
            <a:pPr algn="l"/>
            <a:r>
              <a:rPr lang="en-IN" dirty="0"/>
              <a:t>              </a:t>
            </a:r>
            <a:r>
              <a:rPr lang="en-IN" sz="3100" b="1" dirty="0"/>
              <a:t>Methodist College of Engineering &amp; Technology</a:t>
            </a:r>
            <a:endParaRPr lang="en-US" b="1" dirty="0"/>
          </a:p>
        </p:txBody>
      </p:sp>
      <p:pic>
        <p:nvPicPr>
          <p:cNvPr id="5" name="image2.png"/>
          <p:cNvPicPr preferRelativeResize="0"/>
          <p:nvPr/>
        </p:nvPicPr>
        <p:blipFill>
          <a:blip r:embed="rId3" cstate="print"/>
          <a:stretch>
            <a:fillRect/>
          </a:stretch>
        </p:blipFill>
        <p:spPr>
          <a:xfrm>
            <a:off x="214282" y="0"/>
            <a:ext cx="1214446" cy="928694"/>
          </a:xfrm>
          <a:prstGeom prst="rect">
            <a:avLst/>
          </a:prstGeom>
          <a:noFill/>
        </p:spPr>
      </p:pic>
      <p:sp>
        <p:nvSpPr>
          <p:cNvPr id="7" name="TextBox 6"/>
          <p:cNvSpPr txBox="1"/>
          <p:nvPr/>
        </p:nvSpPr>
        <p:spPr>
          <a:xfrm>
            <a:off x="323528" y="2071678"/>
            <a:ext cx="8463346" cy="1077218"/>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VOICE BASED EMAIL SYSTEM FOR VISUALLY IMPAIRED</a:t>
            </a:r>
            <a:endParaRPr lang="en-US" sz="3200" b="1" dirty="0"/>
          </a:p>
        </p:txBody>
      </p:sp>
      <p:sp>
        <p:nvSpPr>
          <p:cNvPr id="8" name="Subtitle 2"/>
          <p:cNvSpPr txBox="1">
            <a:spLocks/>
          </p:cNvSpPr>
          <p:nvPr/>
        </p:nvSpPr>
        <p:spPr>
          <a:xfrm>
            <a:off x="0" y="4291880"/>
            <a:ext cx="9144000" cy="180141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Batch: Team</a:t>
            </a:r>
            <a:r>
              <a:rPr kumimoji="0" lang="en-US" b="1" i="0" u="none" strike="noStrike" kern="1200" cap="none" spc="0" normalizeH="0" noProof="0" dirty="0">
                <a:ln>
                  <a:noFill/>
                </a:ln>
                <a:solidFill>
                  <a:schemeClr val="tx1"/>
                </a:solidFill>
                <a:effectLst/>
                <a:uLnTx/>
                <a:uFillTx/>
                <a:latin typeface="Times New Roman" pitchFamily="18" charset="0"/>
                <a:cs typeface="Times New Roman" pitchFamily="18" charset="0"/>
              </a:rPr>
              <a:t> No: 5           </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Under  the guidance of</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Project Coordinator</a:t>
            </a:r>
          </a:p>
          <a:p>
            <a:pPr marL="342900" indent="-342900" algn="just"/>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lang="en-US" dirty="0">
                <a:ea typeface="Times New Roman"/>
                <a:cs typeface="Gautami"/>
              </a:rPr>
              <a:t>N GAGAN KUMAR(160717733004) </a:t>
            </a:r>
            <a:r>
              <a:rPr lang="en-US" dirty="0">
                <a:latin typeface="Times New Roman" pitchFamily="18" charset="0"/>
                <a:cs typeface="Times New Roman" pitchFamily="18" charset="0"/>
              </a:rPr>
              <a:t> Ms. Unnati K	         Mrs. V. Sailaja</a:t>
            </a:r>
          </a:p>
          <a:p>
            <a:pPr marL="342900" indent="-342900"/>
            <a:r>
              <a:rPr lang="en-US" dirty="0">
                <a:latin typeface="Times New Roman" pitchFamily="18" charset="0"/>
                <a:cs typeface="Times New Roman" pitchFamily="18" charset="0"/>
              </a:rPr>
              <a:t> </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lang="en-US" dirty="0">
                <a:ea typeface="Times New Roman"/>
                <a:cs typeface="Gautami"/>
              </a:rPr>
              <a:t>A SREEKAR(160717733032)             </a:t>
            </a:r>
            <a:r>
              <a:rPr lang="en-US" dirty="0">
                <a:latin typeface="Times New Roman" pitchFamily="18" charset="0"/>
                <a:cs typeface="Times New Roman" pitchFamily="18" charset="0"/>
              </a:rPr>
              <a:t>  Assistant Professor</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lang="en-US" noProof="0" dirty="0">
                <a:latin typeface="Times New Roman" pitchFamily="18" charset="0"/>
                <a:cs typeface="Times New Roman" pitchFamily="18" charset="0"/>
              </a:rPr>
              <a:t>             </a:t>
            </a:r>
            <a:r>
              <a:rPr lang="en-US" dirty="0">
                <a:latin typeface="Times New Roman" pitchFamily="18" charset="0"/>
                <a:cs typeface="Times New Roman" pitchFamily="18" charset="0"/>
              </a:rPr>
              <a:t>Assistant Professor           </a:t>
            </a:r>
          </a:p>
          <a:p>
            <a:pPr marL="342900" indent="-342900"/>
            <a:r>
              <a:rPr lang="en-US" dirty="0">
                <a:latin typeface="Times New Roman" pitchFamily="18" charset="0"/>
                <a:cs typeface="Times New Roman" pitchFamily="18" charset="0"/>
              </a:rPr>
              <a:t>  </a:t>
            </a:r>
            <a:r>
              <a:rPr lang="en-US" dirty="0">
                <a:ea typeface="Times New Roman"/>
                <a:cs typeface="Gautami"/>
              </a:rPr>
              <a:t>T SAI CHARAN(160717733008)  </a:t>
            </a:r>
            <a:r>
              <a:rPr lang="en-US" dirty="0">
                <a:latin typeface="Times New Roman" panose="02020603050405020304" pitchFamily="18" charset="0"/>
                <a:cs typeface="Times New Roman" pitchFamily="18" charset="0"/>
              </a:rPr>
              <a:t>       Department of CSE             Mr. Krishnamurthy  </a:t>
            </a:r>
          </a:p>
          <a:p>
            <a:pPr marL="342900" indent="-342900"/>
            <a:r>
              <a:rPr lang="en-US" dirty="0">
                <a:latin typeface="Times New Roman" panose="02020603050405020304" pitchFamily="18" charset="0"/>
                <a:cs typeface="Times New Roman" pitchFamily="18" charset="0"/>
              </a:rPr>
              <a:t>                                                                                                         Assistant Professor</a:t>
            </a:r>
          </a:p>
          <a:p>
            <a:pPr marL="342900" indent="-342900"/>
            <a:r>
              <a:rPr lang="en-US" dirty="0">
                <a:latin typeface="Times New Roman" panose="02020603050405020304" pitchFamily="18" charset="0"/>
                <a:cs typeface="Times New Roman" pitchFamily="18" charset="0"/>
              </a:rPr>
              <a:t>                                                                                                         Department of CSE</a:t>
            </a:r>
          </a:p>
        </p:txBody>
      </p:sp>
      <p:sp>
        <p:nvSpPr>
          <p:cNvPr id="9" name="Footer Placeholder 8"/>
          <p:cNvSpPr>
            <a:spLocks noGrp="1"/>
          </p:cNvSpPr>
          <p:nvPr>
            <p:ph type="ftr" sz="quarter" idx="11"/>
          </p:nvPr>
        </p:nvSpPr>
        <p:spPr/>
        <p:txBody>
          <a:bodyPr/>
          <a:lstStyle/>
          <a:p>
            <a:r>
              <a:rPr lang="en-US" dirty="0"/>
              <a:t>Methodist college of engineering and </a:t>
            </a:r>
            <a:r>
              <a:rPr lang="en-US" dirty="0" err="1"/>
              <a:t>technology,Department</a:t>
            </a:r>
            <a:r>
              <a:rPr lang="en-US" dirty="0"/>
              <a:t> CSE </a:t>
            </a:r>
          </a:p>
        </p:txBody>
      </p:sp>
      <p:sp>
        <p:nvSpPr>
          <p:cNvPr id="3" name="Slide Number Placeholder 2">
            <a:extLst>
              <a:ext uri="{FF2B5EF4-FFF2-40B4-BE49-F238E27FC236}">
                <a16:creationId xmlns:a16="http://schemas.microsoft.com/office/drawing/2014/main" xmlns="" id="{AC9D852D-FF98-674B-A764-F998A0766E5F}"/>
              </a:ext>
            </a:extLst>
          </p:cNvPr>
          <p:cNvSpPr>
            <a:spLocks noGrp="1"/>
          </p:cNvSpPr>
          <p:nvPr>
            <p:ph type="sldNum" sz="quarter" idx="12"/>
          </p:nvPr>
        </p:nvSpPr>
        <p:spPr/>
        <p:txBody>
          <a:bodyPr/>
          <a:lstStyle/>
          <a:p>
            <a:fld id="{572C329E-87AC-4652-B9F2-EA0A254CE2FF}" type="slidenum">
              <a:rPr lang="en-US" smtClean="0"/>
              <a:t>1</a:t>
            </a:fld>
            <a:endParaRPr lang="en-US"/>
          </a:p>
        </p:txBody>
      </p:sp>
    </p:spTree>
    <p:extLst>
      <p:ext uri="{BB962C8B-B14F-4D97-AF65-F5344CB8AC3E}">
        <p14:creationId xmlns:p14="http://schemas.microsoft.com/office/powerpoint/2010/main" val="220945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Composing, reading and sending mail is a challenge to visually impaired as they can’t type through keyboard.</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way by which a visually challenged person can send an E-mail is, they have to speak the entire content of the mail to another person( not visually challenged ) and then that third person will compose the mail and send on the behalf of the visually challenged person. But this is not a right way to deal with the problem.</a:t>
            </a:r>
            <a:endParaRPr lang="en-US" sz="24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54B2B67E-A299-E440-8396-19D1DEB62519}"/>
              </a:ext>
            </a:extLst>
          </p:cNvPr>
          <p:cNvSpPr>
            <a:spLocks noGrp="1"/>
          </p:cNvSpPr>
          <p:nvPr>
            <p:ph type="sldNum" sz="quarter" idx="12"/>
          </p:nvPr>
        </p:nvSpPr>
        <p:spPr/>
        <p:txBody>
          <a:bodyPr/>
          <a:lstStyle/>
          <a:p>
            <a:fld id="{572C329E-87AC-4652-B9F2-EA0A254CE2FF}" type="slidenum">
              <a:rPr lang="en-US" smtClean="0"/>
              <a:t>10</a:t>
            </a:fld>
            <a:endParaRPr lang="en-US"/>
          </a:p>
        </p:txBody>
      </p:sp>
    </p:spTree>
    <p:extLst>
      <p:ext uri="{BB962C8B-B14F-4D97-AF65-F5344CB8AC3E}">
        <p14:creationId xmlns:p14="http://schemas.microsoft.com/office/powerpoint/2010/main" val="20811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This application provide a voice based mailing service where they could read and send mail on their own. Here, the users have to use certain keywords which will perform certain actions for e.g. Read, Send, Compose Mail etc.</a:t>
            </a:r>
          </a:p>
          <a:p>
            <a:pPr algn="just"/>
            <a:r>
              <a:rPr lang="en-IN" sz="2400" dirty="0">
                <a:latin typeface="Times New Roman" panose="02020603050405020304" pitchFamily="18" charset="0"/>
                <a:cs typeface="Times New Roman" panose="02020603050405020304" pitchFamily="18" charset="0"/>
              </a:rPr>
              <a:t>One of the major advantages of this system is that user won’t require to use the keyboard.</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58E73FA5-7E3E-2A45-A620-3882055E133C}"/>
              </a:ext>
            </a:extLst>
          </p:cNvPr>
          <p:cNvSpPr>
            <a:spLocks noGrp="1"/>
          </p:cNvSpPr>
          <p:nvPr>
            <p:ph type="sldNum" sz="quarter" idx="12"/>
          </p:nvPr>
        </p:nvSpPr>
        <p:spPr/>
        <p:txBody>
          <a:bodyPr/>
          <a:lstStyle/>
          <a:p>
            <a:fld id="{572C329E-87AC-4652-B9F2-EA0A254CE2FF}" type="slidenum">
              <a:rPr lang="en-US" smtClean="0"/>
              <a:t>11</a:t>
            </a:fld>
            <a:endParaRPr lang="en-US"/>
          </a:p>
        </p:txBody>
      </p:sp>
    </p:spTree>
    <p:extLst>
      <p:ext uri="{BB962C8B-B14F-4D97-AF65-F5344CB8AC3E}">
        <p14:creationId xmlns:p14="http://schemas.microsoft.com/office/powerpoint/2010/main" val="215928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ECFA1-5E91-4C4C-99AA-A6AF3A330D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xmlns="" id="{18C51D51-C05C-D54D-A678-DBF2739012F7}"/>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In this project, we adopted  “Waterfall Model”. </a:t>
            </a:r>
          </a:p>
          <a:p>
            <a:pPr marL="0" indent="0" algn="just">
              <a:buNone/>
            </a:pPr>
            <a:r>
              <a:rPr lang="en-US" sz="24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Phases of Waterfall Model:</a:t>
            </a:r>
            <a:endParaRPr lang="en-IN" sz="24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Requirement Analysis</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System Design</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Implementation</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Testing</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Deployment</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Maintenance</a:t>
            </a:r>
          </a:p>
          <a:p>
            <a:endParaRPr lang="en-US" dirty="0"/>
          </a:p>
        </p:txBody>
      </p:sp>
      <p:sp>
        <p:nvSpPr>
          <p:cNvPr id="4" name="Footer Placeholder 3">
            <a:extLst>
              <a:ext uri="{FF2B5EF4-FFF2-40B4-BE49-F238E27FC236}">
                <a16:creationId xmlns:a16="http://schemas.microsoft.com/office/drawing/2014/main" xmlns="" id="{5D2677CE-84B5-BB47-B46A-E93E45E89BA8}"/>
              </a:ext>
            </a:extLst>
          </p:cNvPr>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F3FAA4D2-F886-014A-9455-8B223C0758D9}"/>
              </a:ext>
            </a:extLst>
          </p:cNvPr>
          <p:cNvSpPr>
            <a:spLocks noGrp="1"/>
          </p:cNvSpPr>
          <p:nvPr>
            <p:ph type="sldNum" sz="quarter" idx="12"/>
          </p:nvPr>
        </p:nvSpPr>
        <p:spPr/>
        <p:txBody>
          <a:bodyPr/>
          <a:lstStyle/>
          <a:p>
            <a:fld id="{572C329E-87AC-4652-B9F2-EA0A254CE2FF}" type="slidenum">
              <a:rPr lang="en-US" smtClean="0"/>
              <a:t>12</a:t>
            </a:fld>
            <a:endParaRPr lang="en-US"/>
          </a:p>
        </p:txBody>
      </p:sp>
    </p:spTree>
    <p:extLst>
      <p:ext uri="{BB962C8B-B14F-4D97-AF65-F5344CB8AC3E}">
        <p14:creationId xmlns:p14="http://schemas.microsoft.com/office/powerpoint/2010/main" val="105729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Planning of work - Gantt Chart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Methodist college of engineering and technology,Department CSE </a:t>
            </a:r>
            <a:endParaRPr lang="en-US" dirty="0"/>
          </a:p>
        </p:txBody>
      </p:sp>
      <p:sp>
        <p:nvSpPr>
          <p:cNvPr id="6" name="Rectangle 5"/>
          <p:cNvSpPr/>
          <p:nvPr/>
        </p:nvSpPr>
        <p:spPr>
          <a:xfrm>
            <a:off x="323528" y="1268760"/>
            <a:ext cx="8568952" cy="4968552"/>
          </a:xfrm>
          <a:prstGeom prst="rect">
            <a:avLst/>
          </a:prstGeom>
          <a:solidFill>
            <a:schemeClr val="bg2">
              <a:lumMod val="90000"/>
            </a:schemeClr>
          </a:solidFill>
          <a:ln>
            <a:solidFill>
              <a:schemeClr val="bg2">
                <a:lumMod val="9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C78C5BA7-34A3-4308-BF3A-9C69E752056D}"/>
              </a:ext>
            </a:extLst>
          </p:cNvPr>
          <p:cNvSpPr/>
          <p:nvPr/>
        </p:nvSpPr>
        <p:spPr>
          <a:xfrm rot="10800000">
            <a:off x="3774464" y="2335763"/>
            <a:ext cx="1292803" cy="144520"/>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3" name="Rectangle 22">
            <a:extLst>
              <a:ext uri="{FF2B5EF4-FFF2-40B4-BE49-F238E27FC236}">
                <a16:creationId xmlns:a16="http://schemas.microsoft.com/office/drawing/2014/main" xmlns="" id="{B6302687-7768-440D-BA08-A880A50D4E18}"/>
              </a:ext>
            </a:extLst>
          </p:cNvPr>
          <p:cNvSpPr/>
          <p:nvPr/>
        </p:nvSpPr>
        <p:spPr>
          <a:xfrm rot="10800000">
            <a:off x="3779912" y="2840070"/>
            <a:ext cx="1292803" cy="144520"/>
          </a:xfrm>
          <a:prstGeom prst="rect">
            <a:avLst/>
          </a:prstGeom>
          <a:solidFill>
            <a:srgbClr val="C0504D"/>
          </a:solidFill>
          <a:ln w="25400" cap="flat" cmpd="sng" algn="ctr">
            <a:solidFill>
              <a:srgbClr val="C0504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30" name="Rectangle 29">
            <a:extLst>
              <a:ext uri="{FF2B5EF4-FFF2-40B4-BE49-F238E27FC236}">
                <a16:creationId xmlns:a16="http://schemas.microsoft.com/office/drawing/2014/main" xmlns="" id="{C856CCEA-B784-46EB-96E7-7DFA9944325C}"/>
              </a:ext>
            </a:extLst>
          </p:cNvPr>
          <p:cNvSpPr/>
          <p:nvPr/>
        </p:nvSpPr>
        <p:spPr>
          <a:xfrm rot="10800000">
            <a:off x="3779910" y="3405454"/>
            <a:ext cx="1967243" cy="191107"/>
          </a:xfrm>
          <a:prstGeom prst="rect">
            <a:avLst/>
          </a:prstGeom>
          <a:solidFill>
            <a:srgbClr val="9BBB59"/>
          </a:solidFill>
          <a:ln w="25400" cap="flat" cmpd="sng" algn="ctr">
            <a:solidFill>
              <a:srgbClr val="9BBB59">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31" name="Rectangle 30">
            <a:extLst>
              <a:ext uri="{FF2B5EF4-FFF2-40B4-BE49-F238E27FC236}">
                <a16:creationId xmlns:a16="http://schemas.microsoft.com/office/drawing/2014/main" xmlns="" id="{0BA469FB-B0BF-4F64-8AED-42762931AD44}"/>
              </a:ext>
            </a:extLst>
          </p:cNvPr>
          <p:cNvSpPr/>
          <p:nvPr/>
        </p:nvSpPr>
        <p:spPr>
          <a:xfrm rot="10800000">
            <a:off x="5072715" y="3926416"/>
            <a:ext cx="1299485" cy="189275"/>
          </a:xfrm>
          <a:prstGeom prst="rect">
            <a:avLst/>
          </a:prstGeom>
          <a:solidFill>
            <a:srgbClr val="8064A2"/>
          </a:solidFill>
          <a:ln w="25400" cap="flat" cmpd="sng" algn="ctr">
            <a:solidFill>
              <a:srgbClr val="8064A2">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32" name="Rectangle 31">
            <a:extLst>
              <a:ext uri="{FF2B5EF4-FFF2-40B4-BE49-F238E27FC236}">
                <a16:creationId xmlns:a16="http://schemas.microsoft.com/office/drawing/2014/main" xmlns="" id="{F0D5442C-5F09-473B-B7BC-44F7BC014998}"/>
              </a:ext>
            </a:extLst>
          </p:cNvPr>
          <p:cNvSpPr/>
          <p:nvPr/>
        </p:nvSpPr>
        <p:spPr>
          <a:xfrm rot="10800000">
            <a:off x="5508103" y="4474033"/>
            <a:ext cx="2880316" cy="184331"/>
          </a:xfrm>
          <a:prstGeom prst="rect">
            <a:avLst/>
          </a:prstGeom>
          <a:solidFill>
            <a:srgbClr val="4BACC6"/>
          </a:solidFill>
          <a:ln w="25400" cap="flat" cmpd="sng" algn="ctr">
            <a:solidFill>
              <a:srgbClr val="4BACC6">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33" name="Rectangle 32">
            <a:extLst>
              <a:ext uri="{FF2B5EF4-FFF2-40B4-BE49-F238E27FC236}">
                <a16:creationId xmlns:a16="http://schemas.microsoft.com/office/drawing/2014/main" xmlns="" id="{D8A7C17E-1F16-40F7-A0BD-B96D98DB26E4}"/>
              </a:ext>
            </a:extLst>
          </p:cNvPr>
          <p:cNvSpPr/>
          <p:nvPr/>
        </p:nvSpPr>
        <p:spPr>
          <a:xfrm rot="10800000">
            <a:off x="5938477" y="5027990"/>
            <a:ext cx="1360254" cy="206665"/>
          </a:xfrm>
          <a:prstGeom prst="rect">
            <a:avLst/>
          </a:prstGeom>
          <a:solidFill>
            <a:srgbClr val="F79646"/>
          </a:solidFill>
          <a:ln w="25400" cap="flat" cmpd="sng" algn="ctr">
            <a:solidFill>
              <a:srgbClr val="F79646">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Connector 33"/>
          <p:cNvCxnSpPr/>
          <p:nvPr/>
        </p:nvCxnSpPr>
        <p:spPr>
          <a:xfrm>
            <a:off x="3569857" y="2420888"/>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69857" y="2922959"/>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88538" y="3501008"/>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88538" y="4005064"/>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458062" y="4569946"/>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88535" y="5117372"/>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88535" y="5717332"/>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406076" y="5631704"/>
            <a:ext cx="1986014" cy="20666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5756" y="1449192"/>
            <a:ext cx="3031335" cy="4467057"/>
          </a:xfrm>
          <a:prstGeom prst="rect">
            <a:avLst/>
          </a:prstGeom>
          <a:noFill/>
        </p:spPr>
        <p:txBody>
          <a:bodyPr wrap="square" rtlCol="0">
            <a:spAutoFit/>
          </a:bodyPr>
          <a:lstStyle/>
          <a:p>
            <a:pPr>
              <a:lnSpc>
                <a:spcPct val="150000"/>
              </a:lnSpc>
            </a:pPr>
            <a:r>
              <a:rPr lang="en-US" sz="2400" b="1" dirty="0"/>
              <a:t>Task</a:t>
            </a:r>
          </a:p>
          <a:p>
            <a:pPr>
              <a:lnSpc>
                <a:spcPct val="150000"/>
              </a:lnSpc>
            </a:pPr>
            <a:r>
              <a:rPr lang="en-US" sz="2400" dirty="0"/>
              <a:t>Understanding domain</a:t>
            </a:r>
          </a:p>
          <a:p>
            <a:pPr>
              <a:lnSpc>
                <a:spcPct val="150000"/>
              </a:lnSpc>
            </a:pPr>
            <a:r>
              <a:rPr lang="en-US" sz="2400" dirty="0"/>
              <a:t>Finalization abstract</a:t>
            </a:r>
          </a:p>
          <a:p>
            <a:pPr>
              <a:lnSpc>
                <a:spcPct val="150000"/>
              </a:lnSpc>
            </a:pPr>
            <a:r>
              <a:rPr lang="en-US" sz="2400" dirty="0"/>
              <a:t>Analysis</a:t>
            </a:r>
          </a:p>
          <a:p>
            <a:pPr>
              <a:lnSpc>
                <a:spcPct val="150000"/>
              </a:lnSpc>
            </a:pPr>
            <a:r>
              <a:rPr lang="en-US" sz="2400" dirty="0"/>
              <a:t>Design</a:t>
            </a:r>
          </a:p>
          <a:p>
            <a:pPr>
              <a:lnSpc>
                <a:spcPct val="150000"/>
              </a:lnSpc>
            </a:pPr>
            <a:r>
              <a:rPr lang="en-US" sz="2400" dirty="0"/>
              <a:t>Development</a:t>
            </a:r>
          </a:p>
          <a:p>
            <a:pPr>
              <a:lnSpc>
                <a:spcPct val="150000"/>
              </a:lnSpc>
            </a:pPr>
            <a:r>
              <a:rPr lang="en-US" sz="2400" dirty="0"/>
              <a:t>Testing</a:t>
            </a:r>
          </a:p>
          <a:p>
            <a:pPr>
              <a:lnSpc>
                <a:spcPct val="150000"/>
              </a:lnSpc>
            </a:pPr>
            <a:r>
              <a:rPr lang="en-US" sz="2400" dirty="0"/>
              <a:t>Finalization</a:t>
            </a:r>
          </a:p>
        </p:txBody>
      </p:sp>
      <p:sp>
        <p:nvSpPr>
          <p:cNvPr id="14" name="TextBox 13"/>
          <p:cNvSpPr txBox="1"/>
          <p:nvPr/>
        </p:nvSpPr>
        <p:spPr>
          <a:xfrm>
            <a:off x="3569857" y="1583747"/>
            <a:ext cx="7079178" cy="461665"/>
          </a:xfrm>
          <a:prstGeom prst="rect">
            <a:avLst/>
          </a:prstGeom>
          <a:noFill/>
        </p:spPr>
        <p:txBody>
          <a:bodyPr wrap="square" rtlCol="0">
            <a:spAutoFit/>
          </a:bodyPr>
          <a:lstStyle/>
          <a:p>
            <a:r>
              <a:rPr lang="en-US" sz="2400" dirty="0"/>
              <a:t> February               March               April</a:t>
            </a:r>
          </a:p>
        </p:txBody>
      </p:sp>
      <p:sp>
        <p:nvSpPr>
          <p:cNvPr id="3" name="Slide Number Placeholder 2">
            <a:extLst>
              <a:ext uri="{FF2B5EF4-FFF2-40B4-BE49-F238E27FC236}">
                <a16:creationId xmlns:a16="http://schemas.microsoft.com/office/drawing/2014/main" xmlns="" id="{B4FED763-7F74-F14F-B403-76B026EAD7B7}"/>
              </a:ext>
            </a:extLst>
          </p:cNvPr>
          <p:cNvSpPr>
            <a:spLocks noGrp="1"/>
          </p:cNvSpPr>
          <p:nvPr>
            <p:ph type="sldNum" sz="quarter" idx="12"/>
          </p:nvPr>
        </p:nvSpPr>
        <p:spPr/>
        <p:txBody>
          <a:bodyPr/>
          <a:lstStyle/>
          <a:p>
            <a:fld id="{572C329E-87AC-4652-B9F2-EA0A254CE2FF}" type="slidenum">
              <a:rPr lang="en-US" smtClean="0"/>
              <a:t>13</a:t>
            </a:fld>
            <a:endParaRPr lang="en-US"/>
          </a:p>
        </p:txBody>
      </p:sp>
    </p:spTree>
    <p:extLst>
      <p:ext uri="{BB962C8B-B14F-4D97-AF65-F5344CB8AC3E}">
        <p14:creationId xmlns:p14="http://schemas.microsoft.com/office/powerpoint/2010/main" val="331212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63" y="16928"/>
            <a:ext cx="8229600" cy="1143000"/>
          </a:xfrm>
        </p:spPr>
        <p:txBody>
          <a:bodyPr>
            <a:normAutofit/>
          </a:bodyPr>
          <a:lstStyle/>
          <a:p>
            <a:r>
              <a:rPr lang="en-IN" dirty="0">
                <a:latin typeface="Times New Roman" panose="02020603050405020304" pitchFamily="18" charset="0"/>
                <a:cs typeface="Times New Roman" panose="02020603050405020304" pitchFamily="18" charset="0"/>
              </a:rPr>
              <a:t>SIMPLE PROJECT FLOW</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Methodist college of engineering and technology,Department CSE </a:t>
            </a:r>
            <a:endParaRPr lang="en-US" dirty="0"/>
          </a:p>
        </p:txBody>
      </p:sp>
      <p:sp>
        <p:nvSpPr>
          <p:cNvPr id="3" name="Rectangle 2"/>
          <p:cNvSpPr/>
          <p:nvPr/>
        </p:nvSpPr>
        <p:spPr>
          <a:xfrm>
            <a:off x="418610" y="969053"/>
            <a:ext cx="8481628" cy="51838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Rectangle 82"/>
          <p:cNvSpPr/>
          <p:nvPr/>
        </p:nvSpPr>
        <p:spPr>
          <a:xfrm>
            <a:off x="760262" y="3107051"/>
            <a:ext cx="1152128" cy="76007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ysClr val="windowText" lastClr="000000"/>
                </a:solidFill>
              </a:rPr>
              <a:t>USER</a:t>
            </a:r>
            <a:endParaRPr lang="en-US" sz="1700" dirty="0">
              <a:solidFill>
                <a:sysClr val="windowText" lastClr="000000"/>
              </a:solidFill>
            </a:endParaRPr>
          </a:p>
        </p:txBody>
      </p:sp>
      <p:sp>
        <p:nvSpPr>
          <p:cNvPr id="87" name="Flowchart: Connector 86"/>
          <p:cNvSpPr/>
          <p:nvPr/>
        </p:nvSpPr>
        <p:spPr>
          <a:xfrm>
            <a:off x="5508104" y="2535549"/>
            <a:ext cx="1260140" cy="79241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SEND MAIL</a:t>
            </a:r>
            <a:endParaRPr lang="en-US" sz="1400" dirty="0">
              <a:solidFill>
                <a:schemeClr val="tx1"/>
              </a:solidFill>
            </a:endParaRPr>
          </a:p>
        </p:txBody>
      </p:sp>
      <p:sp>
        <p:nvSpPr>
          <p:cNvPr id="89" name="Flowchart: Connector 88"/>
          <p:cNvSpPr/>
          <p:nvPr/>
        </p:nvSpPr>
        <p:spPr>
          <a:xfrm>
            <a:off x="3255876" y="2535549"/>
            <a:ext cx="1316124" cy="79241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COMPOSE</a:t>
            </a:r>
          </a:p>
          <a:p>
            <a:pPr algn="ctr"/>
            <a:r>
              <a:rPr lang="en-US" sz="1400" dirty="0" smtClean="0">
                <a:solidFill>
                  <a:schemeClr val="tx1"/>
                </a:solidFill>
              </a:rPr>
              <a:t>MAIL</a:t>
            </a:r>
            <a:endParaRPr lang="en-US" sz="1400" dirty="0">
              <a:solidFill>
                <a:schemeClr val="tx1"/>
              </a:solidFill>
            </a:endParaRPr>
          </a:p>
        </p:txBody>
      </p:sp>
      <p:sp>
        <p:nvSpPr>
          <p:cNvPr id="100" name="TextBox 99"/>
          <p:cNvSpPr txBox="1"/>
          <p:nvPr/>
        </p:nvSpPr>
        <p:spPr>
          <a:xfrm>
            <a:off x="2319772" y="2697341"/>
            <a:ext cx="936104" cy="523220"/>
          </a:xfrm>
          <a:prstGeom prst="rect">
            <a:avLst/>
          </a:prstGeom>
          <a:noFill/>
        </p:spPr>
        <p:txBody>
          <a:bodyPr wrap="square" rtlCol="0">
            <a:spAutoFit/>
          </a:bodyPr>
          <a:lstStyle/>
          <a:p>
            <a:r>
              <a:rPr lang="en-US" sz="1400" dirty="0" smtClean="0"/>
              <a:t>VOICE </a:t>
            </a:r>
          </a:p>
          <a:p>
            <a:r>
              <a:rPr lang="en-US" sz="1400" dirty="0" smtClean="0"/>
              <a:t>INPUT</a:t>
            </a:r>
            <a:endParaRPr lang="en-US" sz="1400" dirty="0"/>
          </a:p>
        </p:txBody>
      </p:sp>
      <p:sp>
        <p:nvSpPr>
          <p:cNvPr id="103" name="TextBox 102"/>
          <p:cNvSpPr txBox="1"/>
          <p:nvPr/>
        </p:nvSpPr>
        <p:spPr>
          <a:xfrm>
            <a:off x="4659424" y="2477061"/>
            <a:ext cx="848680" cy="523220"/>
          </a:xfrm>
          <a:prstGeom prst="rect">
            <a:avLst/>
          </a:prstGeom>
          <a:noFill/>
        </p:spPr>
        <p:txBody>
          <a:bodyPr wrap="square" rtlCol="0">
            <a:spAutoFit/>
          </a:bodyPr>
          <a:lstStyle/>
          <a:p>
            <a:r>
              <a:rPr lang="en-US" sz="1400" dirty="0" smtClean="0"/>
              <a:t>VOICE</a:t>
            </a:r>
          </a:p>
          <a:p>
            <a:r>
              <a:rPr lang="en-US" sz="1400" dirty="0" smtClean="0"/>
              <a:t>INPUT </a:t>
            </a:r>
            <a:endParaRPr lang="en-US" sz="1400" dirty="0"/>
          </a:p>
        </p:txBody>
      </p:sp>
      <p:sp>
        <p:nvSpPr>
          <p:cNvPr id="5" name="Slide Number Placeholder 4">
            <a:extLst>
              <a:ext uri="{FF2B5EF4-FFF2-40B4-BE49-F238E27FC236}">
                <a16:creationId xmlns:a16="http://schemas.microsoft.com/office/drawing/2014/main" xmlns="" id="{D329A328-D691-1944-A58C-996CDF81D8BF}"/>
              </a:ext>
            </a:extLst>
          </p:cNvPr>
          <p:cNvSpPr>
            <a:spLocks noGrp="1"/>
          </p:cNvSpPr>
          <p:nvPr>
            <p:ph type="sldNum" sz="quarter" idx="12"/>
          </p:nvPr>
        </p:nvSpPr>
        <p:spPr/>
        <p:txBody>
          <a:bodyPr/>
          <a:lstStyle/>
          <a:p>
            <a:fld id="{572C329E-87AC-4652-B9F2-EA0A254CE2FF}" type="slidenum">
              <a:rPr lang="en-US" smtClean="0"/>
              <a:t>14</a:t>
            </a:fld>
            <a:endParaRPr lang="en-US"/>
          </a:p>
        </p:txBody>
      </p:sp>
      <p:sp>
        <p:nvSpPr>
          <p:cNvPr id="6" name="Oval 5"/>
          <p:cNvSpPr/>
          <p:nvPr/>
        </p:nvSpPr>
        <p:spPr>
          <a:xfrm>
            <a:off x="3255876" y="4022355"/>
            <a:ext cx="1316124" cy="84680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INBOX</a:t>
            </a:r>
            <a:endParaRPr lang="en-US" sz="1400" dirty="0">
              <a:solidFill>
                <a:schemeClr val="tx1"/>
              </a:solidFill>
            </a:endParaRPr>
          </a:p>
        </p:txBody>
      </p:sp>
      <p:sp>
        <p:nvSpPr>
          <p:cNvPr id="12" name="Oval 11"/>
          <p:cNvSpPr/>
          <p:nvPr/>
        </p:nvSpPr>
        <p:spPr>
          <a:xfrm>
            <a:off x="5508104" y="4022355"/>
            <a:ext cx="1260140" cy="84680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READ  MAILS</a:t>
            </a:r>
            <a:endParaRPr lang="en-US" sz="1400" dirty="0">
              <a:solidFill>
                <a:schemeClr val="tx1"/>
              </a:solidFill>
            </a:endParaRPr>
          </a:p>
        </p:txBody>
      </p:sp>
      <p:sp>
        <p:nvSpPr>
          <p:cNvPr id="43" name="TextBox 42"/>
          <p:cNvSpPr txBox="1"/>
          <p:nvPr/>
        </p:nvSpPr>
        <p:spPr>
          <a:xfrm>
            <a:off x="2198079" y="3994229"/>
            <a:ext cx="936104" cy="738664"/>
          </a:xfrm>
          <a:prstGeom prst="rect">
            <a:avLst/>
          </a:prstGeom>
          <a:noFill/>
        </p:spPr>
        <p:txBody>
          <a:bodyPr wrap="square" rtlCol="0">
            <a:spAutoFit/>
          </a:bodyPr>
          <a:lstStyle/>
          <a:p>
            <a:r>
              <a:rPr lang="en-US" sz="1400" dirty="0"/>
              <a:t>VOICE </a:t>
            </a:r>
          </a:p>
          <a:p>
            <a:r>
              <a:rPr lang="en-US" sz="1400" dirty="0"/>
              <a:t>INPUT</a:t>
            </a:r>
          </a:p>
          <a:p>
            <a:endParaRPr lang="en-US" sz="1400" dirty="0"/>
          </a:p>
        </p:txBody>
      </p:sp>
      <p:sp>
        <p:nvSpPr>
          <p:cNvPr id="50" name="TextBox 49"/>
          <p:cNvSpPr txBox="1"/>
          <p:nvPr/>
        </p:nvSpPr>
        <p:spPr>
          <a:xfrm>
            <a:off x="4630562" y="4407444"/>
            <a:ext cx="704664" cy="738664"/>
          </a:xfrm>
          <a:prstGeom prst="rect">
            <a:avLst/>
          </a:prstGeom>
          <a:noFill/>
        </p:spPr>
        <p:txBody>
          <a:bodyPr wrap="square" rtlCol="0">
            <a:spAutoFit/>
          </a:bodyPr>
          <a:lstStyle/>
          <a:p>
            <a:r>
              <a:rPr lang="en-US" sz="1400" dirty="0"/>
              <a:t>VOICE</a:t>
            </a:r>
          </a:p>
          <a:p>
            <a:r>
              <a:rPr lang="en-US" sz="1400" dirty="0"/>
              <a:t>INPUT </a:t>
            </a:r>
          </a:p>
          <a:p>
            <a:endParaRPr lang="en-US" sz="1400" dirty="0"/>
          </a:p>
        </p:txBody>
      </p:sp>
      <p:cxnSp>
        <p:nvCxnSpPr>
          <p:cNvPr id="56" name="Straight Connector 55"/>
          <p:cNvCxnSpPr>
            <a:endCxn id="179" idx="1"/>
          </p:cNvCxnSpPr>
          <p:nvPr/>
        </p:nvCxnSpPr>
        <p:spPr>
          <a:xfrm>
            <a:off x="6768244" y="2958952"/>
            <a:ext cx="425878" cy="638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179" idx="1"/>
          </p:cNvCxnSpPr>
          <p:nvPr/>
        </p:nvCxnSpPr>
        <p:spPr>
          <a:xfrm flipV="1">
            <a:off x="6768244" y="3597545"/>
            <a:ext cx="425878" cy="851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83" idx="3"/>
            <a:endCxn id="6" idx="2"/>
          </p:cNvCxnSpPr>
          <p:nvPr/>
        </p:nvCxnSpPr>
        <p:spPr>
          <a:xfrm>
            <a:off x="1912390" y="3487089"/>
            <a:ext cx="1343486" cy="958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83" idx="3"/>
            <a:endCxn id="89" idx="2"/>
          </p:cNvCxnSpPr>
          <p:nvPr/>
        </p:nvCxnSpPr>
        <p:spPr>
          <a:xfrm flipV="1">
            <a:off x="1912390" y="2931756"/>
            <a:ext cx="1343486" cy="555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89" idx="6"/>
            <a:endCxn id="87" idx="2"/>
          </p:cNvCxnSpPr>
          <p:nvPr/>
        </p:nvCxnSpPr>
        <p:spPr>
          <a:xfrm>
            <a:off x="4572000" y="2931756"/>
            <a:ext cx="9361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6" idx="6"/>
            <a:endCxn id="12" idx="2"/>
          </p:cNvCxnSpPr>
          <p:nvPr/>
        </p:nvCxnSpPr>
        <p:spPr>
          <a:xfrm>
            <a:off x="4572000" y="4445758"/>
            <a:ext cx="9361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83" idx="0"/>
          </p:cNvCxnSpPr>
          <p:nvPr/>
        </p:nvCxnSpPr>
        <p:spPr>
          <a:xfrm>
            <a:off x="1334840" y="2535549"/>
            <a:ext cx="1486" cy="571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866788" y="1920004"/>
            <a:ext cx="936104" cy="60294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sp>
        <p:nvSpPr>
          <p:cNvPr id="159" name="Oval 158"/>
          <p:cNvSpPr/>
          <p:nvPr/>
        </p:nvSpPr>
        <p:spPr>
          <a:xfrm>
            <a:off x="8084368" y="4220286"/>
            <a:ext cx="763226" cy="648875"/>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EXIT</a:t>
            </a:r>
            <a:endParaRPr lang="en-US" sz="1400" dirty="0">
              <a:solidFill>
                <a:schemeClr val="tx1"/>
              </a:solidFill>
            </a:endParaRPr>
          </a:p>
        </p:txBody>
      </p:sp>
      <p:cxnSp>
        <p:nvCxnSpPr>
          <p:cNvPr id="173" name="Elbow Connector 172"/>
          <p:cNvCxnSpPr>
            <a:stCxn id="179" idx="2"/>
          </p:cNvCxnSpPr>
          <p:nvPr/>
        </p:nvCxnSpPr>
        <p:spPr>
          <a:xfrm rot="5400000" flipH="1">
            <a:off x="4608438" y="612284"/>
            <a:ext cx="5040" cy="6504646"/>
          </a:xfrm>
          <a:prstGeom prst="bentConnector4">
            <a:avLst>
              <a:gd name="adj1" fmla="val -24913571"/>
              <a:gd name="adj2" fmla="val 999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Flowchart: Decision 178"/>
          <p:cNvSpPr/>
          <p:nvPr/>
        </p:nvSpPr>
        <p:spPr>
          <a:xfrm>
            <a:off x="7194122" y="3327962"/>
            <a:ext cx="1338318" cy="539165"/>
          </a:xfrm>
          <a:prstGeom prst="flowChartDecisio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MENU</a:t>
            </a:r>
            <a:endParaRPr lang="en-US" sz="1400" dirty="0">
              <a:solidFill>
                <a:schemeClr val="tx1"/>
              </a:solidFill>
            </a:endParaRPr>
          </a:p>
        </p:txBody>
      </p:sp>
      <p:cxnSp>
        <p:nvCxnSpPr>
          <p:cNvPr id="211" name="Straight Connector 210"/>
          <p:cNvCxnSpPr>
            <a:stCxn id="179" idx="3"/>
          </p:cNvCxnSpPr>
          <p:nvPr/>
        </p:nvCxnSpPr>
        <p:spPr>
          <a:xfrm flipV="1">
            <a:off x="8532440" y="3597544"/>
            <a:ext cx="720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8604448" y="3597544"/>
            <a:ext cx="0" cy="623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7409266" y="4220286"/>
            <a:ext cx="454015" cy="307777"/>
          </a:xfrm>
          <a:prstGeom prst="rect">
            <a:avLst/>
          </a:prstGeom>
          <a:noFill/>
        </p:spPr>
        <p:txBody>
          <a:bodyPr wrap="square" rtlCol="0">
            <a:spAutoFit/>
          </a:bodyPr>
          <a:lstStyle/>
          <a:p>
            <a:r>
              <a:rPr lang="en-US" sz="1400" dirty="0" smtClean="0"/>
              <a:t>YES</a:t>
            </a:r>
            <a:endParaRPr lang="en-US" sz="1400" dirty="0"/>
          </a:p>
        </p:txBody>
      </p:sp>
      <p:sp>
        <p:nvSpPr>
          <p:cNvPr id="224" name="TextBox 223"/>
          <p:cNvSpPr txBox="1"/>
          <p:nvPr/>
        </p:nvSpPr>
        <p:spPr>
          <a:xfrm>
            <a:off x="8244407" y="3717032"/>
            <a:ext cx="451155" cy="307777"/>
          </a:xfrm>
          <a:prstGeom prst="rect">
            <a:avLst/>
          </a:prstGeom>
          <a:noFill/>
        </p:spPr>
        <p:txBody>
          <a:bodyPr wrap="square" rtlCol="0">
            <a:spAutoFit/>
          </a:bodyPr>
          <a:lstStyle/>
          <a:p>
            <a:r>
              <a:rPr lang="en-US" sz="1400" dirty="0" smtClean="0"/>
              <a:t>NO</a:t>
            </a:r>
            <a:endParaRPr lang="en-US" sz="1400" dirty="0"/>
          </a:p>
        </p:txBody>
      </p:sp>
    </p:spTree>
    <p:extLst>
      <p:ext uri="{BB962C8B-B14F-4D97-AF65-F5344CB8AC3E}">
        <p14:creationId xmlns:p14="http://schemas.microsoft.com/office/powerpoint/2010/main" val="410264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7A07A-F447-B34C-9E50-CF91E2FE3BCC}"/>
              </a:ext>
            </a:extLst>
          </p:cNvPr>
          <p:cNvSpPr>
            <a:spLocks noGrp="1"/>
          </p:cNvSpPr>
          <p:nvPr>
            <p:ph idx="1"/>
          </p:nvPr>
        </p:nvSpPr>
        <p:spPr>
          <a:xfrm>
            <a:off x="457200" y="260648"/>
            <a:ext cx="8229600" cy="5832648"/>
          </a:xfrm>
        </p:spPr>
        <p:txBody>
          <a:bodyPr>
            <a:normAutofit lnSpcReduction="10000"/>
          </a:bodyPr>
          <a:lstStyle/>
          <a:p>
            <a:pPr marL="0" indent="0">
              <a:buNone/>
            </a:pPr>
            <a:r>
              <a:rPr lang="en-US" sz="4400" dirty="0">
                <a:latin typeface="Times New Roman" panose="02020603050405020304" pitchFamily="18" charset="0"/>
                <a:cs typeface="Times New Roman" panose="02020603050405020304" pitchFamily="18" charset="0"/>
              </a:rPr>
              <a:t>Facilities required for proposed work</a:t>
            </a:r>
          </a:p>
          <a:p>
            <a:pPr marL="0" indent="0">
              <a:buNone/>
            </a:pPr>
            <a:r>
              <a:rPr lang="en-US" dirty="0">
                <a:latin typeface="Times New Roman" panose="02020603050405020304" pitchFamily="18" charset="0"/>
                <a:cs typeface="Times New Roman" panose="02020603050405020304" pitchFamily="18" charset="0"/>
              </a:rPr>
              <a:t>Software Requirements</a:t>
            </a:r>
          </a:p>
          <a:p>
            <a:r>
              <a:rPr lang="en-US" sz="2400" dirty="0">
                <a:latin typeface="Times New Roman" panose="02020603050405020304" pitchFamily="18" charset="0"/>
                <a:cs typeface="Times New Roman" panose="02020603050405020304" pitchFamily="18" charset="0"/>
              </a:rPr>
              <a:t>Python IDE’s ( Jupyter, </a:t>
            </a:r>
            <a:r>
              <a:rPr lang="en-US" sz="2400" dirty="0" smtClean="0">
                <a:latin typeface="Times New Roman" panose="02020603050405020304" pitchFamily="18" charset="0"/>
                <a:cs typeface="Times New Roman" panose="02020603050405020304" pitchFamily="18" charset="0"/>
              </a:rPr>
              <a:t>PyCharm,etc </a:t>
            </a:r>
            <a:r>
              <a:rPr lang="en-US"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ea typeface="Calibri" panose="020F0502020204030204" pitchFamily="34" charset="0"/>
                <a:cs typeface="Times New Roman" panose="02020603050405020304" pitchFamily="18" charset="0"/>
              </a:rPr>
              <a:t>Pyttsx text to speech api in python.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Google Speech-to-text and text-to-speech Converters. </a:t>
            </a:r>
          </a:p>
          <a:p>
            <a:r>
              <a:rPr lang="en-IN" sz="2400" dirty="0">
                <a:latin typeface="Times New Roman" panose="02020603050405020304" pitchFamily="18" charset="0"/>
                <a:ea typeface="Calibri" panose="020F0502020204030204" pitchFamily="34" charset="0"/>
                <a:cs typeface="Times New Roman" panose="02020603050405020304" pitchFamily="18" charset="0"/>
              </a:rPr>
              <a:t>Windows Operating System.</a:t>
            </a:r>
          </a:p>
          <a:p>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Hardware Requirements</a:t>
            </a:r>
          </a:p>
          <a:p>
            <a:r>
              <a:rPr lang="en-US" sz="2400" dirty="0">
                <a:latin typeface="Times New Roman" panose="02020603050405020304" pitchFamily="18" charset="0"/>
                <a:cs typeface="Times New Roman" panose="02020603050405020304" pitchFamily="18" charset="0"/>
              </a:rPr>
              <a:t>RAM: 2 GB</a:t>
            </a:r>
          </a:p>
          <a:p>
            <a:r>
              <a:rPr lang="en-US" sz="2400" dirty="0">
                <a:latin typeface="Times New Roman" panose="02020603050405020304" pitchFamily="18" charset="0"/>
                <a:cs typeface="Times New Roman" panose="02020603050405020304" pitchFamily="18" charset="0"/>
              </a:rPr>
              <a:t>Disk Space: 100 GB</a:t>
            </a:r>
          </a:p>
          <a:p>
            <a:r>
              <a:rPr lang="en-US" sz="2400" dirty="0">
                <a:latin typeface="Times New Roman" panose="02020603050405020304" pitchFamily="18" charset="0"/>
                <a:cs typeface="Times New Roman" panose="02020603050405020304" pitchFamily="18" charset="0"/>
              </a:rPr>
              <a:t>Desktop / Laptop</a:t>
            </a:r>
          </a:p>
        </p:txBody>
      </p:sp>
      <p:sp>
        <p:nvSpPr>
          <p:cNvPr id="4" name="Footer Placeholder 3">
            <a:extLst>
              <a:ext uri="{FF2B5EF4-FFF2-40B4-BE49-F238E27FC236}">
                <a16:creationId xmlns:a16="http://schemas.microsoft.com/office/drawing/2014/main" xmlns="" id="{09548975-2763-A844-ADD6-0CC771E37D24}"/>
              </a:ext>
            </a:extLst>
          </p:cNvPr>
          <p:cNvSpPr>
            <a:spLocks noGrp="1"/>
          </p:cNvSpPr>
          <p:nvPr>
            <p:ph type="ftr" sz="quarter" idx="11"/>
          </p:nvPr>
        </p:nvSpPr>
        <p:spPr/>
        <p:txBody>
          <a:bodyPr/>
          <a:lstStyle/>
          <a:p>
            <a:r>
              <a:rPr lang="en-US"/>
              <a:t>Methodist college of engineering and technology,Department CSE </a:t>
            </a:r>
          </a:p>
        </p:txBody>
      </p:sp>
      <p:sp>
        <p:nvSpPr>
          <p:cNvPr id="2" name="Slide Number Placeholder 1">
            <a:extLst>
              <a:ext uri="{FF2B5EF4-FFF2-40B4-BE49-F238E27FC236}">
                <a16:creationId xmlns:a16="http://schemas.microsoft.com/office/drawing/2014/main" xmlns="" id="{E0CDAE35-679B-534B-81D2-9B49009333BC}"/>
              </a:ext>
            </a:extLst>
          </p:cNvPr>
          <p:cNvSpPr>
            <a:spLocks noGrp="1"/>
          </p:cNvSpPr>
          <p:nvPr>
            <p:ph type="sldNum" sz="quarter" idx="12"/>
          </p:nvPr>
        </p:nvSpPr>
        <p:spPr/>
        <p:txBody>
          <a:bodyPr/>
          <a:lstStyle/>
          <a:p>
            <a:fld id="{572C329E-87AC-4652-B9F2-EA0A254CE2FF}" type="slidenum">
              <a:rPr lang="en-US" smtClean="0"/>
              <a:t>15</a:t>
            </a:fld>
            <a:endParaRPr lang="en-US"/>
          </a:p>
        </p:txBody>
      </p:sp>
    </p:spTree>
    <p:extLst>
      <p:ext uri="{BB962C8B-B14F-4D97-AF65-F5344CB8AC3E}">
        <p14:creationId xmlns:p14="http://schemas.microsoft.com/office/powerpoint/2010/main" val="96092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BIBILOGRAPHY</a:t>
            </a:r>
          </a:p>
        </p:txBody>
      </p:sp>
      <p:sp>
        <p:nvSpPr>
          <p:cNvPr id="3" name="Content Placeholder 2"/>
          <p:cNvSpPr>
            <a:spLocks noGrp="1"/>
          </p:cNvSpPr>
          <p:nvPr>
            <p:ph idx="1"/>
          </p:nvPr>
        </p:nvSpPr>
        <p:spPr/>
        <p:txBody>
          <a:bodyPr>
            <a:normAutofit fontScale="70000" lnSpcReduction="20000"/>
          </a:bodyPr>
          <a:lstStyle/>
          <a:p>
            <a:pPr marL="0" indent="0" algn="just">
              <a:lnSpc>
                <a:spcPct val="120000"/>
              </a:lnSpc>
              <a:buNone/>
            </a:pPr>
            <a:r>
              <a:rPr lang="en-IN" sz="3400" dirty="0">
                <a:latin typeface="Times New Roman" panose="02020603050405020304" pitchFamily="18" charset="0"/>
                <a:cs typeface="Times New Roman" panose="02020603050405020304" pitchFamily="18" charset="0"/>
              </a:rPr>
              <a:t>• Ummuhanysifa U.,Nizar Banu P K , “Voice Based Search Engine and Web page Reader”. In International Journal of Computational Engineering Research (IJCER). Pages 1-5. </a:t>
            </a:r>
          </a:p>
          <a:p>
            <a:pPr marL="0" indent="0" algn="just">
              <a:lnSpc>
                <a:spcPct val="120000"/>
              </a:lnSpc>
              <a:buNone/>
            </a:pPr>
            <a:r>
              <a:rPr lang="en-IN" sz="3400" dirty="0">
                <a:latin typeface="Times New Roman" panose="02020603050405020304" pitchFamily="18" charset="0"/>
                <a:cs typeface="Times New Roman" panose="02020603050405020304" pitchFamily="18" charset="0"/>
              </a:rPr>
              <a:t>• G. Shoba, G. Anusha, V. Jeevitha, R. Shanmathi. “AN Interactive Email for Visually Impaired”. In International Journal of Advanced Research in Computer and Communication Engineering (IJARCCE), 2014 on Pages 5089-5092. </a:t>
            </a:r>
          </a:p>
          <a:p>
            <a:pPr marL="0" indent="0" algn="just">
              <a:lnSpc>
                <a:spcPct val="120000"/>
              </a:lnSpc>
              <a:buNone/>
            </a:pPr>
            <a:r>
              <a:rPr lang="en-IN" sz="3400" dirty="0">
                <a:latin typeface="Times New Roman" panose="02020603050405020304" pitchFamily="18" charset="0"/>
                <a:cs typeface="Times New Roman" panose="02020603050405020304" pitchFamily="18" charset="0"/>
              </a:rPr>
              <a:t>•The Radicati website. [Online]. Available: http://www.radicati.com/wp/wpcontent/uploads/2014/01/EmailStatistics-Report-2014-2018-Executive-Summary.pdf.</a:t>
            </a:r>
          </a:p>
          <a:p>
            <a:pPr algn="just"/>
            <a:endParaRPr lang="en-US" dirty="0"/>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28A2AB8B-EE2F-4842-8C32-5EF6D704A62F}"/>
              </a:ext>
            </a:extLst>
          </p:cNvPr>
          <p:cNvSpPr>
            <a:spLocks noGrp="1"/>
          </p:cNvSpPr>
          <p:nvPr>
            <p:ph type="sldNum" sz="quarter" idx="12"/>
          </p:nvPr>
        </p:nvSpPr>
        <p:spPr/>
        <p:txBody>
          <a:bodyPr/>
          <a:lstStyle/>
          <a:p>
            <a:fld id="{572C329E-87AC-4652-B9F2-EA0A254CE2FF}" type="slidenum">
              <a:rPr lang="en-US" smtClean="0"/>
              <a:t>16</a:t>
            </a:fld>
            <a:endParaRPr lang="en-US"/>
          </a:p>
        </p:txBody>
      </p:sp>
    </p:spTree>
    <p:extLst>
      <p:ext uri="{BB962C8B-B14F-4D97-AF65-F5344CB8AC3E}">
        <p14:creationId xmlns:p14="http://schemas.microsoft.com/office/powerpoint/2010/main" val="423589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6D4F7-5D4F-3245-AB87-A9B1526238F9}"/>
              </a:ext>
            </a:extLst>
          </p:cNvPr>
          <p:cNvSpPr>
            <a:spLocks noGrp="1"/>
          </p:cNvSpPr>
          <p:nvPr>
            <p:ph type="title"/>
          </p:nvPr>
        </p:nvSpPr>
        <p:spPr>
          <a:xfrm>
            <a:off x="457200" y="2857500"/>
            <a:ext cx="8229600" cy="1143000"/>
          </a:xfrm>
        </p:spPr>
        <p:txBody>
          <a:bodyPr/>
          <a:lstStyle/>
          <a:p>
            <a:r>
              <a:rPr lang="en-US" dirty="0"/>
              <a:t>ANY QUERIES??</a:t>
            </a:r>
          </a:p>
        </p:txBody>
      </p:sp>
      <p:sp>
        <p:nvSpPr>
          <p:cNvPr id="4" name="Footer Placeholder 3">
            <a:extLst>
              <a:ext uri="{FF2B5EF4-FFF2-40B4-BE49-F238E27FC236}">
                <a16:creationId xmlns:a16="http://schemas.microsoft.com/office/drawing/2014/main" xmlns="" id="{E93C53B8-806F-3842-9903-25E9DC577705}"/>
              </a:ext>
            </a:extLst>
          </p:cNvPr>
          <p:cNvSpPr>
            <a:spLocks noGrp="1"/>
          </p:cNvSpPr>
          <p:nvPr>
            <p:ph type="ftr" sz="quarter" idx="11"/>
          </p:nvPr>
        </p:nvSpPr>
        <p:spPr/>
        <p:txBody>
          <a:bodyPr/>
          <a:lstStyle/>
          <a:p>
            <a:r>
              <a:rPr lang="en-US"/>
              <a:t>Methodist college of engineering and technology,Department CSE </a:t>
            </a:r>
          </a:p>
        </p:txBody>
      </p:sp>
      <p:sp>
        <p:nvSpPr>
          <p:cNvPr id="3" name="Slide Number Placeholder 2">
            <a:extLst>
              <a:ext uri="{FF2B5EF4-FFF2-40B4-BE49-F238E27FC236}">
                <a16:creationId xmlns:a16="http://schemas.microsoft.com/office/drawing/2014/main" xmlns="" id="{89AFB075-1E59-6046-A9D7-3A7CFBB712E7}"/>
              </a:ext>
            </a:extLst>
          </p:cNvPr>
          <p:cNvSpPr>
            <a:spLocks noGrp="1"/>
          </p:cNvSpPr>
          <p:nvPr>
            <p:ph type="sldNum" sz="quarter" idx="12"/>
          </p:nvPr>
        </p:nvSpPr>
        <p:spPr/>
        <p:txBody>
          <a:bodyPr/>
          <a:lstStyle/>
          <a:p>
            <a:fld id="{572C329E-87AC-4652-B9F2-EA0A254CE2FF}" type="slidenum">
              <a:rPr lang="en-US" smtClean="0"/>
              <a:t>17</a:t>
            </a:fld>
            <a:endParaRPr lang="en-US"/>
          </a:p>
        </p:txBody>
      </p:sp>
    </p:spTree>
    <p:extLst>
      <p:ext uri="{BB962C8B-B14F-4D97-AF65-F5344CB8AC3E}">
        <p14:creationId xmlns:p14="http://schemas.microsoft.com/office/powerpoint/2010/main" val="188743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D33B1-8AEF-9148-B30B-C385985211B0}"/>
              </a:ext>
            </a:extLst>
          </p:cNvPr>
          <p:cNvSpPr>
            <a:spLocks noGrp="1"/>
          </p:cNvSpPr>
          <p:nvPr>
            <p:ph type="title"/>
          </p:nvPr>
        </p:nvSpPr>
        <p:spPr>
          <a:xfrm>
            <a:off x="457200" y="2857500"/>
            <a:ext cx="8229600" cy="1143000"/>
          </a:xfrm>
        </p:spPr>
        <p:txBody>
          <a:bodyPr/>
          <a:lstStyle/>
          <a:p>
            <a:r>
              <a:rPr lang="en-US" dirty="0"/>
              <a:t>THANK YOU!!</a:t>
            </a:r>
          </a:p>
        </p:txBody>
      </p:sp>
      <p:sp>
        <p:nvSpPr>
          <p:cNvPr id="4" name="Footer Placeholder 3">
            <a:extLst>
              <a:ext uri="{FF2B5EF4-FFF2-40B4-BE49-F238E27FC236}">
                <a16:creationId xmlns:a16="http://schemas.microsoft.com/office/drawing/2014/main" xmlns="" id="{708B1AB8-245B-F04F-8739-CCE8EB552A1D}"/>
              </a:ext>
            </a:extLst>
          </p:cNvPr>
          <p:cNvSpPr>
            <a:spLocks noGrp="1"/>
          </p:cNvSpPr>
          <p:nvPr>
            <p:ph type="ftr" sz="quarter" idx="11"/>
          </p:nvPr>
        </p:nvSpPr>
        <p:spPr/>
        <p:txBody>
          <a:bodyPr/>
          <a:lstStyle/>
          <a:p>
            <a:r>
              <a:rPr lang="en-US"/>
              <a:t>Methodist college of engineering and technology,Department CSE </a:t>
            </a:r>
          </a:p>
        </p:txBody>
      </p:sp>
      <p:sp>
        <p:nvSpPr>
          <p:cNvPr id="3" name="Slide Number Placeholder 2">
            <a:extLst>
              <a:ext uri="{FF2B5EF4-FFF2-40B4-BE49-F238E27FC236}">
                <a16:creationId xmlns:a16="http://schemas.microsoft.com/office/drawing/2014/main" xmlns="" id="{F181D954-A0D4-EA45-81D4-6F35CCEADCE7}"/>
              </a:ext>
            </a:extLst>
          </p:cNvPr>
          <p:cNvSpPr>
            <a:spLocks noGrp="1"/>
          </p:cNvSpPr>
          <p:nvPr>
            <p:ph type="sldNum" sz="quarter" idx="12"/>
          </p:nvPr>
        </p:nvSpPr>
        <p:spPr/>
        <p:txBody>
          <a:bodyPr/>
          <a:lstStyle/>
          <a:p>
            <a:fld id="{572C329E-87AC-4652-B9F2-EA0A254CE2FF}" type="slidenum">
              <a:rPr lang="en-US" smtClean="0"/>
              <a:t>18</a:t>
            </a:fld>
            <a:endParaRPr lang="en-US"/>
          </a:p>
        </p:txBody>
      </p:sp>
    </p:spTree>
    <p:extLst>
      <p:ext uri="{BB962C8B-B14F-4D97-AF65-F5344CB8AC3E}">
        <p14:creationId xmlns:p14="http://schemas.microsoft.com/office/powerpoint/2010/main" val="105410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pPr algn="l"/>
            <a:r>
              <a:rPr lang="en-US" dirty="0">
                <a:latin typeface="Times New Roman" panose="02020603050405020304" pitchFamily="18" charset="0"/>
                <a:cs typeface="Times New Roman" panose="02020603050405020304" pitchFamily="18" charset="0"/>
              </a:rPr>
              <a:t>			ABSTRACT</a:t>
            </a:r>
          </a:p>
        </p:txBody>
      </p:sp>
      <p:sp>
        <p:nvSpPr>
          <p:cNvPr id="3" name="Content Placeholder 2"/>
          <p:cNvSpPr>
            <a:spLocks noGrp="1"/>
          </p:cNvSpPr>
          <p:nvPr>
            <p:ph idx="1"/>
          </p:nvPr>
        </p:nvSpPr>
        <p:spPr>
          <a:xfrm>
            <a:off x="323528" y="1315790"/>
            <a:ext cx="8229600" cy="5040560"/>
          </a:xfrm>
        </p:spPr>
        <p:txBody>
          <a:bodyPr>
            <a:noAutofit/>
          </a:bodyPr>
          <a:lstStyle/>
          <a:p>
            <a:pPr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As the technology is enhancing, people are coming closer to digital life and digital communication. There are many ways to communicate with others through internet in this new advanced era. E-mail is one of the technologies that enables user to contact with others by sending mails and also helps in business world communication. There are people who cannot use these technologies because either they are illiterate or do not have ability to </a:t>
            </a:r>
            <a:r>
              <a:rPr lang="en-IN" sz="2400" dirty="0" smtClean="0">
                <a:latin typeface="Times New Roman" panose="02020603050405020304" pitchFamily="18" charset="0"/>
                <a:cs typeface="Times New Roman" panose="02020603050405020304" pitchFamily="18" charset="0"/>
              </a:rPr>
              <a:t>view</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screen. So, to make this technology closer to visually challenged people. We proposed a Voice Based E-mail System. This architecture will help visually challenged people to access e-mail. This system provides them the facility of communication and make them much stronger and independent. </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B968C35B-8BB3-8546-8C17-E835E1E5E6F9}"/>
              </a:ext>
            </a:extLst>
          </p:cNvPr>
          <p:cNvSpPr>
            <a:spLocks noGrp="1"/>
          </p:cNvSpPr>
          <p:nvPr>
            <p:ph type="sldNum" sz="quarter" idx="12"/>
          </p:nvPr>
        </p:nvSpPr>
        <p:spPr/>
        <p:txBody>
          <a:bodyPr/>
          <a:lstStyle/>
          <a:p>
            <a:fld id="{572C329E-87AC-4652-B9F2-EA0A254CE2F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normAutofit/>
          </a:bodyPr>
          <a:lstStyle/>
          <a:p>
            <a:pPr algn="just"/>
            <a:r>
              <a:rPr lang="en-US" dirty="0">
                <a:latin typeface="Times New Roman" pitchFamily="18" charset="0"/>
                <a:cs typeface="Times New Roman" pitchFamily="18" charset="0"/>
              </a:rPr>
              <a:t>                  CONTENTS</a:t>
            </a:r>
          </a:p>
        </p:txBody>
      </p:sp>
      <p:sp>
        <p:nvSpPr>
          <p:cNvPr id="3" name="Content Placeholder 2"/>
          <p:cNvSpPr>
            <a:spLocks noGrp="1"/>
          </p:cNvSpPr>
          <p:nvPr>
            <p:ph idx="1"/>
          </p:nvPr>
        </p:nvSpPr>
        <p:spPr>
          <a:xfrm>
            <a:off x="457200" y="1000108"/>
            <a:ext cx="8229600" cy="5126055"/>
          </a:xfrm>
        </p:spPr>
        <p:txBody>
          <a:bodyPr>
            <a:normAutofit/>
          </a:bodyPr>
          <a:lstStyle/>
          <a:p>
            <a:pPr marL="457200" indent="-457200"/>
            <a:r>
              <a:rPr lang="en-US" sz="2400" dirty="0">
                <a:latin typeface="Times New Roman" panose="02020603050405020304" pitchFamily="18" charset="0"/>
                <a:cs typeface="Times New Roman" panose="02020603050405020304" pitchFamily="18" charset="0"/>
              </a:rPr>
              <a:t>Introduction</a:t>
            </a:r>
          </a:p>
          <a:p>
            <a:pPr marL="457200" indent="-457200"/>
            <a:r>
              <a:rPr lang="en-IN" sz="2400" dirty="0">
                <a:latin typeface="Times New Roman" panose="02020603050405020304" pitchFamily="18" charset="0"/>
                <a:cs typeface="Times New Roman" panose="02020603050405020304" pitchFamily="18" charset="0"/>
              </a:rPr>
              <a:t>Rationale</a:t>
            </a:r>
          </a:p>
          <a:p>
            <a:pPr marL="457200" indent="-457200"/>
            <a:r>
              <a:rPr lang="en-IN" sz="2400"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pPr marL="457200" indent="-457200"/>
            <a:r>
              <a:rPr lang="en-US" sz="2400" dirty="0">
                <a:latin typeface="Times New Roman" panose="02020603050405020304" pitchFamily="18" charset="0"/>
                <a:cs typeface="Times New Roman" panose="02020603050405020304" pitchFamily="18" charset="0"/>
              </a:rPr>
              <a:t> Literature Survey    </a:t>
            </a:r>
          </a:p>
          <a:p>
            <a:pPr marL="457200" indent="-457200">
              <a:buNone/>
            </a:pPr>
            <a:r>
              <a:rPr lang="en-US" sz="2400" dirty="0">
                <a:latin typeface="Times New Roman" panose="02020603050405020304" pitchFamily="18" charset="0"/>
                <a:cs typeface="Times New Roman" panose="02020603050405020304" pitchFamily="18" charset="0"/>
              </a:rPr>
              <a:t>  		 Existing System   </a:t>
            </a:r>
          </a:p>
          <a:p>
            <a:pPr marL="457200" indent="-457200">
              <a:buNone/>
            </a:pPr>
            <a:r>
              <a:rPr lang="en-US" sz="2400" dirty="0">
                <a:latin typeface="Times New Roman" panose="02020603050405020304" pitchFamily="18" charset="0"/>
                <a:cs typeface="Times New Roman" panose="02020603050405020304" pitchFamily="18" charset="0"/>
              </a:rPr>
              <a:t>            Proposed System</a:t>
            </a:r>
          </a:p>
          <a:p>
            <a:pPr marL="457200" indent="-457200"/>
            <a:r>
              <a:rPr lang="en-IN" sz="2400" dirty="0">
                <a:latin typeface="Times New Roman" panose="02020603050405020304" pitchFamily="18" charset="0"/>
                <a:cs typeface="Times New Roman" panose="02020603050405020304" pitchFamily="18" charset="0"/>
              </a:rPr>
              <a:t>Feasibility Study</a:t>
            </a:r>
          </a:p>
          <a:p>
            <a:pPr marL="457200" indent="-457200"/>
            <a:r>
              <a:rPr lang="en-IN" sz="2400" dirty="0">
                <a:latin typeface="Times New Roman" panose="02020603050405020304" pitchFamily="18" charset="0"/>
                <a:cs typeface="Times New Roman" panose="02020603050405020304" pitchFamily="18" charset="0"/>
              </a:rPr>
              <a:t>Project Planning – Gantt Chart</a:t>
            </a:r>
            <a:endParaRPr lang="en-US" sz="2400" dirty="0">
              <a:latin typeface="Times New Roman" panose="02020603050405020304" pitchFamily="18" charset="0"/>
              <a:cs typeface="Times New Roman" panose="02020603050405020304" pitchFamily="18" charset="0"/>
            </a:endParaRPr>
          </a:p>
          <a:p>
            <a:pPr marL="457200" indent="-457200"/>
            <a:r>
              <a:rPr lang="en-US" sz="2400" dirty="0">
                <a:latin typeface="Times New Roman" panose="02020603050405020304" pitchFamily="18" charset="0"/>
                <a:cs typeface="Times New Roman" panose="02020603050405020304" pitchFamily="18" charset="0"/>
              </a:rPr>
              <a:t>Simple Project Flow</a:t>
            </a:r>
          </a:p>
          <a:p>
            <a:pPr marL="457200" indent="-457200"/>
            <a:r>
              <a:rPr lang="en-US" sz="2400" dirty="0">
                <a:latin typeface="Times New Roman" panose="02020603050405020304" pitchFamily="18" charset="0"/>
                <a:cs typeface="Times New Roman" panose="02020603050405020304" pitchFamily="18" charset="0"/>
              </a:rPr>
              <a:t>Facilities Required for the proposed work</a:t>
            </a:r>
          </a:p>
          <a:p>
            <a:pPr marL="457200" indent="-457200"/>
            <a:r>
              <a:rPr lang="en-US" sz="2400" dirty="0">
                <a:latin typeface="Times New Roman" panose="02020603050405020304" pitchFamily="18" charset="0"/>
                <a:cs typeface="Times New Roman" panose="02020603050405020304" pitchFamily="18" charset="0"/>
              </a:rPr>
              <a:t>Bibliography</a:t>
            </a:r>
          </a:p>
        </p:txBody>
      </p:sp>
      <p:sp>
        <p:nvSpPr>
          <p:cNvPr id="4" name="Footer Placeholder 3"/>
          <p:cNvSpPr>
            <a:spLocks noGrp="1"/>
          </p:cNvSpPr>
          <p:nvPr>
            <p:ph type="ftr" sz="quarter" idx="11"/>
          </p:nvPr>
        </p:nvSpPr>
        <p:spPr/>
        <p:txBody>
          <a:bodyPr/>
          <a:lstStyle/>
          <a:p>
            <a:r>
              <a:rPr lang="en-IN"/>
              <a:t>Methodist college of engineering and technology,Department CSE </a:t>
            </a:r>
            <a:endParaRPr lang="en-US" dirty="0"/>
          </a:p>
        </p:txBody>
      </p:sp>
      <p:sp>
        <p:nvSpPr>
          <p:cNvPr id="5" name="Slide Number Placeholder 4">
            <a:extLst>
              <a:ext uri="{FF2B5EF4-FFF2-40B4-BE49-F238E27FC236}">
                <a16:creationId xmlns:a16="http://schemas.microsoft.com/office/drawing/2014/main" xmlns="" id="{FCE8C40F-851F-2F44-8D95-9FA8E7BA6588}"/>
              </a:ext>
            </a:extLst>
          </p:cNvPr>
          <p:cNvSpPr>
            <a:spLocks noGrp="1"/>
          </p:cNvSpPr>
          <p:nvPr>
            <p:ph type="sldNum" sz="quarter" idx="12"/>
          </p:nvPr>
        </p:nvSpPr>
        <p:spPr/>
        <p:txBody>
          <a:bodyPr/>
          <a:lstStyle/>
          <a:p>
            <a:fld id="{572C329E-87AC-4652-B9F2-EA0A254CE2F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716BC-58CE-3B48-8E3B-243E760D031F}"/>
              </a:ext>
            </a:extLst>
          </p:cNvPr>
          <p:cNvSpPr>
            <a:spLocks noGrp="1"/>
          </p:cNvSpPr>
          <p:nvPr>
            <p:ph type="title"/>
          </p:nvPr>
        </p:nvSpPr>
        <p:spPr>
          <a:xfrm>
            <a:off x="457200" y="404664"/>
            <a:ext cx="8229600" cy="1143000"/>
          </a:xfrm>
        </p:spPr>
        <p:txBody>
          <a:bodyPr>
            <a:normAutofit fontScale="90000"/>
          </a:bodyPr>
          <a:lstStyle/>
          <a:p>
            <a:r>
              <a:rPr lang="en-US" sz="4900" dirty="0">
                <a:latin typeface="Times New Roman" panose="02020603050405020304" pitchFamily="18" charset="0"/>
                <a:cs typeface="Times New Roman" panose="02020603050405020304" pitchFamily="18" charset="0"/>
              </a:rPr>
              <a:t>INTRODUCTION</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2005195D-C9FF-1B4F-9E96-F9C40B820EC5}"/>
              </a:ext>
            </a:extLst>
          </p:cNvPr>
          <p:cNvSpPr>
            <a:spLocks noGrp="1"/>
          </p:cNvSpPr>
          <p:nvPr>
            <p:ph idx="1"/>
          </p:nvPr>
        </p:nvSpPr>
        <p:spPr>
          <a:xfrm>
            <a:off x="457200" y="1412776"/>
            <a:ext cx="8229600" cy="4392488"/>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We have seen that the introduction of Internet has revolutionized many fields. Communication is one of the main fields highly changed by Internet. </a:t>
            </a:r>
          </a:p>
          <a:p>
            <a:pPr marL="0" indent="0" algn="just">
              <a:buNone/>
            </a:pPr>
            <a:r>
              <a:rPr lang="en-IN" sz="2400" dirty="0">
                <a:latin typeface="Times New Roman" panose="02020603050405020304" pitchFamily="18" charset="0"/>
                <a:cs typeface="Times New Roman" panose="02020603050405020304" pitchFamily="18" charset="0"/>
              </a:rPr>
              <a:t>E-mails are the most dependable way of communication over Internet, for sending and receiving some important information. But there is a certain norm for humans to access the Internet and the norm </a:t>
            </a:r>
            <a:r>
              <a:rPr lang="en-IN" sz="2400" dirty="0" smtClean="0">
                <a:latin typeface="Times New Roman" panose="02020603050405020304" pitchFamily="18" charset="0"/>
                <a:cs typeface="Times New Roman" panose="02020603050405020304" pitchFamily="18" charset="0"/>
              </a:rPr>
              <a:t>is we </a:t>
            </a:r>
            <a:r>
              <a:rPr lang="en-IN" sz="2400" dirty="0">
                <a:latin typeface="Times New Roman" panose="02020603050405020304" pitchFamily="18" charset="0"/>
                <a:cs typeface="Times New Roman" panose="02020603050405020304" pitchFamily="18" charset="0"/>
              </a:rPr>
              <a:t>must be able to see. </a:t>
            </a:r>
          </a:p>
          <a:p>
            <a:pPr marL="0" indent="0" algn="just">
              <a:buNone/>
            </a:pPr>
            <a:r>
              <a:rPr lang="en-IN" sz="2400" dirty="0">
                <a:latin typeface="Times New Roman" panose="02020603050405020304" pitchFamily="18" charset="0"/>
                <a:cs typeface="Times New Roman" panose="02020603050405020304" pitchFamily="18" charset="0"/>
              </a:rPr>
              <a:t>But there are also differently abled people in our society who are not gifted with what </a:t>
            </a:r>
            <a:r>
              <a:rPr lang="en-IN" sz="2400" dirty="0" smtClean="0">
                <a:latin typeface="Times New Roman" panose="02020603050405020304" pitchFamily="18" charset="0"/>
                <a:cs typeface="Times New Roman" panose="02020603050405020304" pitchFamily="18" charset="0"/>
              </a:rPr>
              <a:t>we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have. There are some visually impaired people who can’t see the computer screen or keyboard.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040788D1-FE7C-4C45-ADB9-0744BB1E6249}"/>
              </a:ext>
            </a:extLst>
          </p:cNvPr>
          <p:cNvSpPr>
            <a:spLocks noGrp="1"/>
          </p:cNvSpPr>
          <p:nvPr>
            <p:ph type="ftr" sz="quarter" idx="11"/>
          </p:nvPr>
        </p:nvSpPr>
        <p:spPr/>
        <p:txBody>
          <a:bodyPr/>
          <a:lstStyle/>
          <a:p>
            <a:r>
              <a:rPr lang="en-US" dirty="0"/>
              <a:t>Methodist college of engineering and </a:t>
            </a:r>
            <a:r>
              <a:rPr lang="en-US" dirty="0" err="1"/>
              <a:t>technology,Department</a:t>
            </a:r>
            <a:r>
              <a:rPr lang="en-US" dirty="0"/>
              <a:t> CSE </a:t>
            </a:r>
          </a:p>
        </p:txBody>
      </p:sp>
      <p:sp>
        <p:nvSpPr>
          <p:cNvPr id="6" name="Slide Number Placeholder 5">
            <a:extLst>
              <a:ext uri="{FF2B5EF4-FFF2-40B4-BE49-F238E27FC236}">
                <a16:creationId xmlns:a16="http://schemas.microsoft.com/office/drawing/2014/main" xmlns="" id="{D22C39E1-96BC-4C4F-AD84-E8077B7D74AE}"/>
              </a:ext>
            </a:extLst>
          </p:cNvPr>
          <p:cNvSpPr>
            <a:spLocks noGrp="1"/>
          </p:cNvSpPr>
          <p:nvPr>
            <p:ph type="sldNum" sz="quarter" idx="12"/>
          </p:nvPr>
        </p:nvSpPr>
        <p:spPr/>
        <p:txBody>
          <a:bodyPr/>
          <a:lstStyle/>
          <a:p>
            <a:fld id="{572C329E-87AC-4652-B9F2-EA0A254CE2FF}" type="slidenum">
              <a:rPr lang="en-US" smtClean="0"/>
              <a:t>4</a:t>
            </a:fld>
            <a:endParaRPr lang="en-US"/>
          </a:p>
        </p:txBody>
      </p:sp>
    </p:spTree>
    <p:extLst>
      <p:ext uri="{BB962C8B-B14F-4D97-AF65-F5344CB8AC3E}">
        <p14:creationId xmlns:p14="http://schemas.microsoft.com/office/powerpoint/2010/main" val="73007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1143000"/>
          </a:xfrm>
        </p:spPr>
        <p:txBody>
          <a:bodyPr>
            <a:noAutofit/>
          </a:bodyPr>
          <a:lstStyle/>
          <a:p>
            <a:r>
              <a:rPr lang="en-US" dirty="0">
                <a:latin typeface="Times New Roman" panose="02020603050405020304" pitchFamily="18" charset="0"/>
                <a:cs typeface="Times New Roman" panose="02020603050405020304" pitchFamily="18" charset="0"/>
              </a:rPr>
              <a:t>RATIONALE</a:t>
            </a:r>
          </a:p>
        </p:txBody>
      </p:sp>
      <p:sp>
        <p:nvSpPr>
          <p:cNvPr id="3" name="Content Placeholder 2"/>
          <p:cNvSpPr>
            <a:spLocks noGrp="1"/>
          </p:cNvSpPr>
          <p:nvPr>
            <p:ph idx="1"/>
          </p:nvPr>
        </p:nvSpPr>
        <p:spPr>
          <a:xfrm>
            <a:off x="457200" y="1417638"/>
            <a:ext cx="8363272" cy="4493096"/>
          </a:xfrm>
        </p:spPr>
        <p:txBody>
          <a:bodyPr>
            <a:normAutofit/>
          </a:bodyPr>
          <a:lstStyle/>
          <a:p>
            <a:pPr algn="just"/>
            <a:r>
              <a:rPr lang="en-US" sz="2400" dirty="0">
                <a:latin typeface="Times New Roman" panose="02020603050405020304" pitchFamily="18" charset="0"/>
                <a:cs typeface="Times New Roman" panose="02020603050405020304" pitchFamily="18" charset="0"/>
              </a:rPr>
              <a:t>A survey has shown that there are more than 240 million visually impaired people around the globe. That is, around 240 million people are unaware of how to use Internet or E-mail.</a:t>
            </a:r>
          </a:p>
          <a:p>
            <a:pPr algn="just"/>
            <a:r>
              <a:rPr lang="en-US" sz="2400" dirty="0">
                <a:latin typeface="Times New Roman" panose="02020603050405020304" pitchFamily="18" charset="0"/>
                <a:cs typeface="Times New Roman" panose="02020603050405020304" pitchFamily="18" charset="0"/>
              </a:rPr>
              <a:t> The only way by which a visually challenged person can send an E-mail is, they have to speak the entire content of the mail to another person( not visually challenged ) and then that third person will compose the mail and send on the behalf of the visually challenged person.</a:t>
            </a:r>
          </a:p>
          <a:p>
            <a:pPr algn="just"/>
            <a:r>
              <a:rPr lang="en-US" sz="2400" dirty="0">
                <a:latin typeface="Times New Roman" panose="02020603050405020304" pitchFamily="18" charset="0"/>
                <a:cs typeface="Times New Roman" panose="02020603050405020304" pitchFamily="18" charset="0"/>
              </a:rPr>
              <a:t>But this is not a right way to deal with the problem. It is very unlikely that every time a visually impaired person can find someone for help.</a:t>
            </a:r>
            <a:endParaRPr lang="en-IN" sz="2400" dirty="0">
              <a:latin typeface="Times New Roman" panose="02020603050405020304" pitchFamily="18" charset="0"/>
              <a:cs typeface="Times New Roman" panose="02020603050405020304" pitchFamily="18" charset="0"/>
            </a:endParaRPr>
          </a:p>
          <a:p>
            <a:pPr algn="just"/>
            <a:endParaRPr lang="en-US" sz="2400" dirty="0"/>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85828148-42E5-B648-A530-0885016DD962}"/>
              </a:ext>
            </a:extLst>
          </p:cNvPr>
          <p:cNvSpPr>
            <a:spLocks noGrp="1"/>
          </p:cNvSpPr>
          <p:nvPr>
            <p:ph type="sldNum" sz="quarter" idx="12"/>
          </p:nvPr>
        </p:nvSpPr>
        <p:spPr/>
        <p:txBody>
          <a:bodyPr/>
          <a:lstStyle/>
          <a:p>
            <a:fld id="{572C329E-87AC-4652-B9F2-EA0A254CE2FF}" type="slidenum">
              <a:rPr lang="en-US" smtClean="0"/>
              <a:t>5</a:t>
            </a:fld>
            <a:endParaRPr lang="en-US"/>
          </a:p>
        </p:txBody>
      </p:sp>
    </p:spTree>
    <p:extLst>
      <p:ext uri="{BB962C8B-B14F-4D97-AF65-F5344CB8AC3E}">
        <p14:creationId xmlns:p14="http://schemas.microsoft.com/office/powerpoint/2010/main" val="160700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21EEB8-FFA2-674B-B87C-EC3BB6B3AE9C}"/>
              </a:ext>
            </a:extLst>
          </p:cNvPr>
          <p:cNvSpPr>
            <a:spLocks noGrp="1"/>
          </p:cNvSpPr>
          <p:nvPr>
            <p:ph type="title"/>
          </p:nvPr>
        </p:nvSpPr>
        <p:spPr>
          <a:xfrm>
            <a:off x="457200" y="519026"/>
            <a:ext cx="8229600" cy="1143000"/>
          </a:xfrm>
        </p:spPr>
        <p:txBody>
          <a:bodyPr>
            <a:noAutofit/>
          </a:bodyPr>
          <a:lstStyle/>
          <a:p>
            <a:r>
              <a:rPr lang="en-US" dirty="0">
                <a:latin typeface="Times New Roman" panose="02020603050405020304" pitchFamily="18" charset="0"/>
                <a:cs typeface="Times New Roman" panose="02020603050405020304" pitchFamily="18" charset="0"/>
              </a:rPr>
              <a:t>OBJECTIVE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7DD0A9E-DE4E-184D-B712-027E1D1F91E2}"/>
              </a:ext>
            </a:extLst>
          </p:cNvPr>
          <p:cNvSpPr>
            <a:spLocks noGrp="1"/>
          </p:cNvSpPr>
          <p:nvPr>
            <p:ph idx="1"/>
          </p:nvPr>
        </p:nvSpPr>
        <p:spPr>
          <a:xfrm>
            <a:off x="457200" y="1658143"/>
            <a:ext cx="8229600" cy="4525963"/>
          </a:xfrm>
        </p:spPr>
        <p:txBody>
          <a:bodyPr>
            <a:normAutofit/>
          </a:bodyPr>
          <a:lstStyle/>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The application will be a python-based application. For visually challenged persons using IVR- Interactive voice response, thus sanctioning everyone to control their mail accounts using their voice and to be able to read, send, and perform all the other useful tasks.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project aims to help the visually impaired people to be a part of growing digital India by using internet and also aims to make life of such people quite easy.</a:t>
            </a:r>
            <a:endParaRPr lang="en-US" sz="2400" dirty="0"/>
          </a:p>
        </p:txBody>
      </p:sp>
      <p:sp>
        <p:nvSpPr>
          <p:cNvPr id="4" name="Footer Placeholder 3">
            <a:extLst>
              <a:ext uri="{FF2B5EF4-FFF2-40B4-BE49-F238E27FC236}">
                <a16:creationId xmlns:a16="http://schemas.microsoft.com/office/drawing/2014/main" xmlns="" id="{95C236B8-159E-5140-816E-2D3CD15D3FAA}"/>
              </a:ext>
            </a:extLst>
          </p:cNvPr>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EEE9C095-B4E5-5745-AC7C-718DC9E8DE54}"/>
              </a:ext>
            </a:extLst>
          </p:cNvPr>
          <p:cNvSpPr>
            <a:spLocks noGrp="1"/>
          </p:cNvSpPr>
          <p:nvPr>
            <p:ph type="sldNum" sz="quarter" idx="12"/>
          </p:nvPr>
        </p:nvSpPr>
        <p:spPr/>
        <p:txBody>
          <a:bodyPr/>
          <a:lstStyle/>
          <a:p>
            <a:fld id="{572C329E-87AC-4652-B9F2-EA0A254CE2FF}" type="slidenum">
              <a:rPr lang="en-US" smtClean="0"/>
              <a:t>6</a:t>
            </a:fld>
            <a:endParaRPr lang="en-US"/>
          </a:p>
        </p:txBody>
      </p:sp>
    </p:spTree>
    <p:extLst>
      <p:ext uri="{BB962C8B-B14F-4D97-AF65-F5344CB8AC3E}">
        <p14:creationId xmlns:p14="http://schemas.microsoft.com/office/powerpoint/2010/main" val="137062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normAutofit/>
          </a:bodyPr>
          <a:lstStyle/>
          <a:p>
            <a:pPr marL="0" indent="0" algn="just">
              <a:buNone/>
            </a:pPr>
            <a:r>
              <a:rPr lang="en-US" dirty="0">
                <a:solidFill>
                  <a:srgbClr val="000000"/>
                </a:solidFill>
                <a:latin typeface="Times New Roman" panose="02020603050405020304" pitchFamily="18" charset="0"/>
                <a:cs typeface="Times New Roman" panose="02020603050405020304" pitchFamily="18" charset="0"/>
              </a:rPr>
              <a:t>Voice Based System in Desktop for Blind People</a:t>
            </a:r>
            <a:r>
              <a:rPr lang="en-US" sz="2400" dirty="0">
                <a:solidFill>
                  <a:srgbClr val="000000"/>
                </a:solidFill>
                <a:latin typeface="Times New Roman" panose="02020603050405020304" pitchFamily="18" charset="0"/>
                <a:cs typeface="Times New Roman" panose="02020603050405020304" pitchFamily="18" charset="0"/>
              </a:rPr>
              <a:t/>
            </a:r>
            <a:br>
              <a:rPr lang="en-US" sz="2400" dirty="0">
                <a:solidFill>
                  <a:srgbClr val="000000"/>
                </a:solidFill>
                <a:latin typeface="Times New Roman" panose="02020603050405020304" pitchFamily="18" charset="0"/>
                <a:cs typeface="Times New Roman" panose="02020603050405020304" pitchFamily="18" charset="0"/>
              </a:rPr>
            </a:b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This paper describes the voice mail architecture used by blind people to access E-mail and multimedia functions of operating system easily and efficiently. This architecture will also reduce cognitive load taken by blind to remember and type characters using keyboard. It also helps handicapped and illiterate people.</a:t>
            </a:r>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CF97BB35-62B9-4347-965B-098E354575C8}"/>
              </a:ext>
            </a:extLst>
          </p:cNvPr>
          <p:cNvSpPr>
            <a:spLocks noGrp="1"/>
          </p:cNvSpPr>
          <p:nvPr>
            <p:ph type="sldNum" sz="quarter" idx="12"/>
          </p:nvPr>
        </p:nvSpPr>
        <p:spPr/>
        <p:txBody>
          <a:bodyPr/>
          <a:lstStyle/>
          <a:p>
            <a:fld id="{572C329E-87AC-4652-B9F2-EA0A254CE2FF}" type="slidenum">
              <a:rPr lang="en-US" smtClean="0"/>
              <a:t>7</a:t>
            </a:fld>
            <a:endParaRPr lang="en-US"/>
          </a:p>
        </p:txBody>
      </p:sp>
    </p:spTree>
    <p:extLst>
      <p:ext uri="{BB962C8B-B14F-4D97-AF65-F5344CB8AC3E}">
        <p14:creationId xmlns:p14="http://schemas.microsoft.com/office/powerpoint/2010/main" val="418552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 Interactive Email for Visually Impaired</a:t>
            </a:r>
            <a:endParaRPr lang="en-US" sz="3600" dirty="0"/>
          </a:p>
        </p:txBody>
      </p:sp>
      <p:sp>
        <p:nvSpPr>
          <p:cNvPr id="3" name="Content Placeholder 2"/>
          <p:cNvSpPr>
            <a:spLocks noGrp="1"/>
          </p:cNvSpPr>
          <p:nvPr>
            <p:ph idx="1"/>
          </p:nvPr>
        </p:nvSpPr>
        <p:spPr/>
        <p:txBody>
          <a:bodyPr>
            <a:normAutofit/>
          </a:bodyPr>
          <a:lstStyle/>
          <a:p>
            <a:pPr algn="just"/>
            <a:r>
              <a:rPr lang="en-IN" sz="2600" dirty="0">
                <a:latin typeface="Times New Roman" panose="02020603050405020304" pitchFamily="18" charset="0"/>
                <a:cs typeface="Times New Roman" panose="02020603050405020304" pitchFamily="18" charset="0"/>
              </a:rPr>
              <a:t>This paper explains the design and implementation of such an interactive system for visually challenged people. Web accessibility stands as the inclusive practice of creating web based applications that can be used by people of all kind. </a:t>
            </a:r>
          </a:p>
          <a:p>
            <a:pPr algn="just"/>
            <a:r>
              <a:rPr lang="en-US" sz="2600" dirty="0">
                <a:latin typeface="Times New Roman" panose="02020603050405020304" pitchFamily="18" charset="0"/>
                <a:cs typeface="Times New Roman" panose="02020603050405020304" pitchFamily="18" charset="0"/>
              </a:rPr>
              <a:t>The very basic and important need for using the internet is accessing emails. Micro systematic applied research has been done on how a visually challenged user can have an access to his emails and this paper completely concentrates in filling a few gaps in doing that.</a:t>
            </a:r>
            <a:endParaRPr lang="en-IN" sz="2600"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470F3827-E9AF-764F-B3FB-4F18A6FB713F}"/>
              </a:ext>
            </a:extLst>
          </p:cNvPr>
          <p:cNvSpPr>
            <a:spLocks noGrp="1"/>
          </p:cNvSpPr>
          <p:nvPr>
            <p:ph type="sldNum" sz="quarter" idx="12"/>
          </p:nvPr>
        </p:nvSpPr>
        <p:spPr/>
        <p:txBody>
          <a:bodyPr/>
          <a:lstStyle/>
          <a:p>
            <a:fld id="{572C329E-87AC-4652-B9F2-EA0A254CE2FF}" type="slidenum">
              <a:rPr lang="en-US" smtClean="0"/>
              <a:t>8</a:t>
            </a:fld>
            <a:endParaRPr lang="en-US"/>
          </a:p>
        </p:txBody>
      </p:sp>
    </p:spTree>
    <p:extLst>
      <p:ext uri="{BB962C8B-B14F-4D97-AF65-F5344CB8AC3E}">
        <p14:creationId xmlns:p14="http://schemas.microsoft.com/office/powerpoint/2010/main" val="205902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F4B2B-8E69-504F-9A88-6EED94DD6776}"/>
              </a:ext>
            </a:extLst>
          </p:cNvPr>
          <p:cNvSpPr>
            <a:spLocks noGrp="1"/>
          </p:cNvSpPr>
          <p:nvPr>
            <p:ph type="title"/>
          </p:nvPr>
        </p:nvSpPr>
        <p:spPr>
          <a:xfrm>
            <a:off x="457200" y="689836"/>
            <a:ext cx="8229600" cy="1143000"/>
          </a:xfrm>
        </p:spPr>
        <p:txBody>
          <a:bodyPr>
            <a:noAutofit/>
          </a:bodyPr>
          <a:lstStyle/>
          <a:p>
            <a:r>
              <a:rPr lang="en-IN" sz="3600" dirty="0">
                <a:latin typeface="Times New Roman" panose="02020603050405020304" pitchFamily="18" charset="0"/>
                <a:cs typeface="Times New Roman" panose="02020603050405020304" pitchFamily="18" charset="0"/>
              </a:rPr>
              <a:t>Voice Based Search Engine and Web page Reader </a:t>
            </a:r>
            <a:br>
              <a:rPr lang="en-IN"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4FCFCA2-7AC3-9A4A-85B3-232ABE71028D}"/>
              </a:ext>
            </a:extLst>
          </p:cNvPr>
          <p:cNvSpPr>
            <a:spLocks noGrp="1"/>
          </p:cNvSpPr>
          <p:nvPr>
            <p:ph idx="1"/>
          </p:nvPr>
        </p:nvSpPr>
        <p:spPr>
          <a:xfrm>
            <a:off x="457200" y="2014174"/>
            <a:ext cx="8229600" cy="452596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This paper aims to develop a search engine which supports Man-Machine interaction purely in the form of voice. A novel Voice based Search Engine and Web-page Reader which allows the users to command and control the web browser through their voice, is introduced. The existing Search Engines get request from the user in the form of text and respond by retrieving the relevant documents from the server and displays in the form of text </a:t>
            </a:r>
          </a:p>
          <a:p>
            <a:endParaRPr lang="en-US" dirty="0"/>
          </a:p>
        </p:txBody>
      </p:sp>
      <p:sp>
        <p:nvSpPr>
          <p:cNvPr id="4" name="Footer Placeholder 3">
            <a:extLst>
              <a:ext uri="{FF2B5EF4-FFF2-40B4-BE49-F238E27FC236}">
                <a16:creationId xmlns:a16="http://schemas.microsoft.com/office/drawing/2014/main" xmlns="" id="{A0109091-6AE1-F645-9246-BE9C5C213A95}"/>
              </a:ext>
            </a:extLst>
          </p:cNvPr>
          <p:cNvSpPr>
            <a:spLocks noGrp="1"/>
          </p:cNvSpPr>
          <p:nvPr>
            <p:ph type="ftr" sz="quarter" idx="11"/>
          </p:nvPr>
        </p:nvSpPr>
        <p:spPr/>
        <p:txBody>
          <a:bodyPr/>
          <a:lstStyle/>
          <a:p>
            <a:r>
              <a:rPr lang="en-US"/>
              <a:t>Methodist college of engineering and technology,Department CSE </a:t>
            </a:r>
          </a:p>
        </p:txBody>
      </p:sp>
      <p:sp>
        <p:nvSpPr>
          <p:cNvPr id="5" name="Slide Number Placeholder 4">
            <a:extLst>
              <a:ext uri="{FF2B5EF4-FFF2-40B4-BE49-F238E27FC236}">
                <a16:creationId xmlns:a16="http://schemas.microsoft.com/office/drawing/2014/main" xmlns="" id="{F29A1E07-D2E8-6D4E-9D4C-3C895AA09579}"/>
              </a:ext>
            </a:extLst>
          </p:cNvPr>
          <p:cNvSpPr>
            <a:spLocks noGrp="1"/>
          </p:cNvSpPr>
          <p:nvPr>
            <p:ph type="sldNum" sz="quarter" idx="12"/>
          </p:nvPr>
        </p:nvSpPr>
        <p:spPr/>
        <p:txBody>
          <a:bodyPr/>
          <a:lstStyle/>
          <a:p>
            <a:fld id="{572C329E-87AC-4652-B9F2-EA0A254CE2FF}" type="slidenum">
              <a:rPr lang="en-US" smtClean="0"/>
              <a:t>9</a:t>
            </a:fld>
            <a:endParaRPr lang="en-US"/>
          </a:p>
        </p:txBody>
      </p:sp>
    </p:spTree>
    <p:extLst>
      <p:ext uri="{BB962C8B-B14F-4D97-AF65-F5344CB8AC3E}">
        <p14:creationId xmlns:p14="http://schemas.microsoft.com/office/powerpoint/2010/main" val="424794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1043</Words>
  <Application>Microsoft Office PowerPoint</Application>
  <PresentationFormat>On-screen Show (4:3)</PresentationFormat>
  <Paragraphs>142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Gautami</vt:lpstr>
      <vt:lpstr>Tahoma</vt:lpstr>
      <vt:lpstr>Times New Roman</vt:lpstr>
      <vt:lpstr>Office Theme</vt:lpstr>
      <vt:lpstr>              Methodist College of Engineering &amp; Technology</vt:lpstr>
      <vt:lpstr>   ABSTRACT</vt:lpstr>
      <vt:lpstr>                  CONTENTS</vt:lpstr>
      <vt:lpstr>INTRODUCTION </vt:lpstr>
      <vt:lpstr>RATIONALE</vt:lpstr>
      <vt:lpstr>OBJECTIVE </vt:lpstr>
      <vt:lpstr>LITERATURE SURVEY</vt:lpstr>
      <vt:lpstr> An Interactive Email for Visually Impaired</vt:lpstr>
      <vt:lpstr>Voice Based Search Engine and Web page Reader  </vt:lpstr>
      <vt:lpstr>EXISTING SYSTEM </vt:lpstr>
      <vt:lpstr>PROPOSED SYSTEM</vt:lpstr>
      <vt:lpstr>FEASIBILITY STUDY</vt:lpstr>
      <vt:lpstr>Planning of work - Gantt Chart </vt:lpstr>
      <vt:lpstr>SIMPLE PROJECT FLOW</vt:lpstr>
      <vt:lpstr>PowerPoint Presentation</vt:lpstr>
      <vt:lpstr>BIBILOGRAPHY</vt:lpstr>
      <vt:lpstr>ANY QUERIES??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Methodist College of Engineering &amp; Technology</dc:title>
  <dc:creator>HP</dc:creator>
  <cp:lastModifiedBy>Microsoft account</cp:lastModifiedBy>
  <cp:revision>98</cp:revision>
  <dcterms:created xsi:type="dcterms:W3CDTF">2021-02-03T04:07:18Z</dcterms:created>
  <dcterms:modified xsi:type="dcterms:W3CDTF">2021-02-15T08:24:29Z</dcterms:modified>
</cp:coreProperties>
</file>