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4" r:id="rId1"/>
  </p:sldMasterIdLst>
  <p:notesMasterIdLst>
    <p:notesMasterId r:id="rId19"/>
  </p:notesMasterIdLst>
  <p:sldIdLst>
    <p:sldId id="259" r:id="rId2"/>
    <p:sldId id="263" r:id="rId3"/>
    <p:sldId id="257" r:id="rId4"/>
    <p:sldId id="277" r:id="rId5"/>
    <p:sldId id="278" r:id="rId6"/>
    <p:sldId id="279" r:id="rId7"/>
    <p:sldId id="269" r:id="rId8"/>
    <p:sldId id="270" r:id="rId9"/>
    <p:sldId id="272" r:id="rId10"/>
    <p:sldId id="273" r:id="rId11"/>
    <p:sldId id="267" r:id="rId12"/>
    <p:sldId id="276" r:id="rId13"/>
    <p:sldId id="275" r:id="rId14"/>
    <p:sldId id="264" r:id="rId15"/>
    <p:sldId id="265" r:id="rId16"/>
    <p:sldId id="274"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405"/>
  </p:normalViewPr>
  <p:slideViewPr>
    <p:cSldViewPr snapToGrid="0" snapToObjects="1">
      <p:cViewPr varScale="1">
        <p:scale>
          <a:sx n="69" d="100"/>
          <a:sy n="69" d="100"/>
        </p:scale>
        <p:origin x="5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C115DA-3E5B-F940-83FE-22DAEE475603}" type="datetimeFigureOut">
              <a:rPr lang="en-US" smtClean="0"/>
              <a:t>1/21/2021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B836F5-970C-E24C-AB1F-170E136372AA}" type="slidenum">
              <a:rPr lang="en-US" smtClean="0"/>
              <a:t>‹#›</a:t>
            </a:fld>
            <a:endParaRPr lang="en-US"/>
          </a:p>
        </p:txBody>
      </p:sp>
    </p:spTree>
    <p:extLst>
      <p:ext uri="{BB962C8B-B14F-4D97-AF65-F5344CB8AC3E}">
        <p14:creationId xmlns:p14="http://schemas.microsoft.com/office/powerpoint/2010/main" val="2779780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464F6D-35C1-4B98-83D8-AA6C54545358}" type="slidenum">
              <a:rPr lang="en-US" smtClean="0"/>
              <a:t>1</a:t>
            </a:fld>
            <a:endParaRPr lang="en-US"/>
          </a:p>
        </p:txBody>
      </p:sp>
    </p:spTree>
    <p:extLst>
      <p:ext uri="{BB962C8B-B14F-4D97-AF65-F5344CB8AC3E}">
        <p14:creationId xmlns:p14="http://schemas.microsoft.com/office/powerpoint/2010/main" val="3904708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CD40E-7624-F149-A1F9-82F3AD7A0CA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86210D7-2789-7049-B7F1-A13A5EAAC3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F702438-8A44-BF41-8240-F6D7F97209B1}"/>
              </a:ext>
            </a:extLst>
          </p:cNvPr>
          <p:cNvSpPr>
            <a:spLocks noGrp="1"/>
          </p:cNvSpPr>
          <p:nvPr>
            <p:ph type="dt" sz="half" idx="10"/>
          </p:nvPr>
        </p:nvSpPr>
        <p:spPr/>
        <p:txBody>
          <a:bodyPr/>
          <a:lstStyle/>
          <a:p>
            <a:fld id="{E0089F26-E09F-A844-B0AE-7D9C80EA11FD}" type="datetimeFigureOut">
              <a:rPr lang="en-US" smtClean="0"/>
              <a:t>1/21/2021</a:t>
            </a:fld>
            <a:endParaRPr lang="en-US"/>
          </a:p>
        </p:txBody>
      </p:sp>
      <p:sp>
        <p:nvSpPr>
          <p:cNvPr id="5" name="Footer Placeholder 4">
            <a:extLst>
              <a:ext uri="{FF2B5EF4-FFF2-40B4-BE49-F238E27FC236}">
                <a16:creationId xmlns:a16="http://schemas.microsoft.com/office/drawing/2014/main" id="{5139E49F-5BC1-CE4B-A286-EBF9983DE3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3424FF-11A3-B445-B6F4-D1F73A4F799D}"/>
              </a:ext>
            </a:extLst>
          </p:cNvPr>
          <p:cNvSpPr>
            <a:spLocks noGrp="1"/>
          </p:cNvSpPr>
          <p:nvPr>
            <p:ph type="sldNum" sz="quarter" idx="12"/>
          </p:nvPr>
        </p:nvSpPr>
        <p:spPr/>
        <p:txBody>
          <a:bodyPr/>
          <a:lstStyle/>
          <a:p>
            <a:fld id="{39B99DFC-E9F8-B145-BA88-4C92409340FA}" type="slidenum">
              <a:rPr lang="en-US" smtClean="0"/>
              <a:t>‹#›</a:t>
            </a:fld>
            <a:endParaRPr lang="en-US"/>
          </a:p>
        </p:txBody>
      </p:sp>
    </p:spTree>
    <p:extLst>
      <p:ext uri="{BB962C8B-B14F-4D97-AF65-F5344CB8AC3E}">
        <p14:creationId xmlns:p14="http://schemas.microsoft.com/office/powerpoint/2010/main" val="3527425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1AA52-083C-FF44-A40F-3B11DB1D4E5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82A421D-7D65-C942-9D11-6D251E0947F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6A6E375-01C9-1042-8D0B-E91D8FE7C98D}"/>
              </a:ext>
            </a:extLst>
          </p:cNvPr>
          <p:cNvSpPr>
            <a:spLocks noGrp="1"/>
          </p:cNvSpPr>
          <p:nvPr>
            <p:ph type="dt" sz="half" idx="10"/>
          </p:nvPr>
        </p:nvSpPr>
        <p:spPr/>
        <p:txBody>
          <a:bodyPr/>
          <a:lstStyle/>
          <a:p>
            <a:fld id="{E0089F26-E09F-A844-B0AE-7D9C80EA11FD}" type="datetimeFigureOut">
              <a:rPr lang="en-US" smtClean="0"/>
              <a:t>1/21/2021</a:t>
            </a:fld>
            <a:endParaRPr lang="en-US"/>
          </a:p>
        </p:txBody>
      </p:sp>
      <p:sp>
        <p:nvSpPr>
          <p:cNvPr id="5" name="Footer Placeholder 4">
            <a:extLst>
              <a:ext uri="{FF2B5EF4-FFF2-40B4-BE49-F238E27FC236}">
                <a16:creationId xmlns:a16="http://schemas.microsoft.com/office/drawing/2014/main" id="{FEA9AF59-3EF1-3341-8018-2A948B77A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28426A-5DBA-0543-A439-4264BDD15CE3}"/>
              </a:ext>
            </a:extLst>
          </p:cNvPr>
          <p:cNvSpPr>
            <a:spLocks noGrp="1"/>
          </p:cNvSpPr>
          <p:nvPr>
            <p:ph type="sldNum" sz="quarter" idx="12"/>
          </p:nvPr>
        </p:nvSpPr>
        <p:spPr/>
        <p:txBody>
          <a:bodyPr/>
          <a:lstStyle/>
          <a:p>
            <a:fld id="{39B99DFC-E9F8-B145-BA88-4C92409340FA}" type="slidenum">
              <a:rPr lang="en-US" smtClean="0"/>
              <a:t>‹#›</a:t>
            </a:fld>
            <a:endParaRPr lang="en-US"/>
          </a:p>
        </p:txBody>
      </p:sp>
    </p:spTree>
    <p:extLst>
      <p:ext uri="{BB962C8B-B14F-4D97-AF65-F5344CB8AC3E}">
        <p14:creationId xmlns:p14="http://schemas.microsoft.com/office/powerpoint/2010/main" val="4271915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10A37D-BBE5-6047-A8B9-C11B4CBED9D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EACA61F-1EF4-C647-A9DF-FFD5345E79B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219C074-53C4-1442-865D-35F8903632F8}"/>
              </a:ext>
            </a:extLst>
          </p:cNvPr>
          <p:cNvSpPr>
            <a:spLocks noGrp="1"/>
          </p:cNvSpPr>
          <p:nvPr>
            <p:ph type="dt" sz="half" idx="10"/>
          </p:nvPr>
        </p:nvSpPr>
        <p:spPr/>
        <p:txBody>
          <a:bodyPr/>
          <a:lstStyle/>
          <a:p>
            <a:fld id="{E0089F26-E09F-A844-B0AE-7D9C80EA11FD}" type="datetimeFigureOut">
              <a:rPr lang="en-US" smtClean="0"/>
              <a:t>1/21/2021</a:t>
            </a:fld>
            <a:endParaRPr lang="en-US"/>
          </a:p>
        </p:txBody>
      </p:sp>
      <p:sp>
        <p:nvSpPr>
          <p:cNvPr id="5" name="Footer Placeholder 4">
            <a:extLst>
              <a:ext uri="{FF2B5EF4-FFF2-40B4-BE49-F238E27FC236}">
                <a16:creationId xmlns:a16="http://schemas.microsoft.com/office/drawing/2014/main" id="{1CE42C7E-7E50-0846-89C6-A2B3B9D312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D91128-44E5-964D-8A33-5D203D1F9295}"/>
              </a:ext>
            </a:extLst>
          </p:cNvPr>
          <p:cNvSpPr>
            <a:spLocks noGrp="1"/>
          </p:cNvSpPr>
          <p:nvPr>
            <p:ph type="sldNum" sz="quarter" idx="12"/>
          </p:nvPr>
        </p:nvSpPr>
        <p:spPr/>
        <p:txBody>
          <a:bodyPr/>
          <a:lstStyle/>
          <a:p>
            <a:fld id="{39B99DFC-E9F8-B145-BA88-4C92409340FA}" type="slidenum">
              <a:rPr lang="en-US" smtClean="0"/>
              <a:t>‹#›</a:t>
            </a:fld>
            <a:endParaRPr lang="en-US"/>
          </a:p>
        </p:txBody>
      </p:sp>
    </p:spTree>
    <p:extLst>
      <p:ext uri="{BB962C8B-B14F-4D97-AF65-F5344CB8AC3E}">
        <p14:creationId xmlns:p14="http://schemas.microsoft.com/office/powerpoint/2010/main" val="2978989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8B515-0AE8-0D47-BA6F-EB8720A0567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936E400-1B9D-274E-B95E-83DEDFE513E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988925F-DF97-8F47-B5AA-8E76AC865A02}"/>
              </a:ext>
            </a:extLst>
          </p:cNvPr>
          <p:cNvSpPr>
            <a:spLocks noGrp="1"/>
          </p:cNvSpPr>
          <p:nvPr>
            <p:ph type="dt" sz="half" idx="10"/>
          </p:nvPr>
        </p:nvSpPr>
        <p:spPr/>
        <p:txBody>
          <a:bodyPr/>
          <a:lstStyle/>
          <a:p>
            <a:fld id="{E0089F26-E09F-A844-B0AE-7D9C80EA11FD}" type="datetimeFigureOut">
              <a:rPr lang="en-US" smtClean="0"/>
              <a:t>1/21/2021</a:t>
            </a:fld>
            <a:endParaRPr lang="en-US"/>
          </a:p>
        </p:txBody>
      </p:sp>
      <p:sp>
        <p:nvSpPr>
          <p:cNvPr id="5" name="Footer Placeholder 4">
            <a:extLst>
              <a:ext uri="{FF2B5EF4-FFF2-40B4-BE49-F238E27FC236}">
                <a16:creationId xmlns:a16="http://schemas.microsoft.com/office/drawing/2014/main" id="{22C31E91-5FAD-3445-9B48-F0ACEC04D4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61A324-ED32-034E-9838-A70CB29E03DF}"/>
              </a:ext>
            </a:extLst>
          </p:cNvPr>
          <p:cNvSpPr>
            <a:spLocks noGrp="1"/>
          </p:cNvSpPr>
          <p:nvPr>
            <p:ph type="sldNum" sz="quarter" idx="12"/>
          </p:nvPr>
        </p:nvSpPr>
        <p:spPr/>
        <p:txBody>
          <a:bodyPr/>
          <a:lstStyle/>
          <a:p>
            <a:fld id="{39B99DFC-E9F8-B145-BA88-4C92409340FA}" type="slidenum">
              <a:rPr lang="en-US" smtClean="0"/>
              <a:t>‹#›</a:t>
            </a:fld>
            <a:endParaRPr lang="en-US"/>
          </a:p>
        </p:txBody>
      </p:sp>
    </p:spTree>
    <p:extLst>
      <p:ext uri="{BB962C8B-B14F-4D97-AF65-F5344CB8AC3E}">
        <p14:creationId xmlns:p14="http://schemas.microsoft.com/office/powerpoint/2010/main" val="359579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1D447-51DA-1C49-8891-46BC83779A8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0246E6D-342F-A941-9765-1B9863BF32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235305F-FB74-3043-8B5B-3BDEA3FD662E}"/>
              </a:ext>
            </a:extLst>
          </p:cNvPr>
          <p:cNvSpPr>
            <a:spLocks noGrp="1"/>
          </p:cNvSpPr>
          <p:nvPr>
            <p:ph type="dt" sz="half" idx="10"/>
          </p:nvPr>
        </p:nvSpPr>
        <p:spPr/>
        <p:txBody>
          <a:bodyPr/>
          <a:lstStyle/>
          <a:p>
            <a:fld id="{E0089F26-E09F-A844-B0AE-7D9C80EA11FD}" type="datetimeFigureOut">
              <a:rPr lang="en-US" smtClean="0"/>
              <a:t>1/21/2021</a:t>
            </a:fld>
            <a:endParaRPr lang="en-US"/>
          </a:p>
        </p:txBody>
      </p:sp>
      <p:sp>
        <p:nvSpPr>
          <p:cNvPr id="5" name="Footer Placeholder 4">
            <a:extLst>
              <a:ext uri="{FF2B5EF4-FFF2-40B4-BE49-F238E27FC236}">
                <a16:creationId xmlns:a16="http://schemas.microsoft.com/office/drawing/2014/main" id="{A1DED732-B443-4F46-8010-508346BBDA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9954EE-AEC2-4149-80AE-0361342377A4}"/>
              </a:ext>
            </a:extLst>
          </p:cNvPr>
          <p:cNvSpPr>
            <a:spLocks noGrp="1"/>
          </p:cNvSpPr>
          <p:nvPr>
            <p:ph type="sldNum" sz="quarter" idx="12"/>
          </p:nvPr>
        </p:nvSpPr>
        <p:spPr/>
        <p:txBody>
          <a:bodyPr/>
          <a:lstStyle/>
          <a:p>
            <a:fld id="{39B99DFC-E9F8-B145-BA88-4C92409340FA}" type="slidenum">
              <a:rPr lang="en-US" smtClean="0"/>
              <a:t>‹#›</a:t>
            </a:fld>
            <a:endParaRPr lang="en-US"/>
          </a:p>
        </p:txBody>
      </p:sp>
    </p:spTree>
    <p:extLst>
      <p:ext uri="{BB962C8B-B14F-4D97-AF65-F5344CB8AC3E}">
        <p14:creationId xmlns:p14="http://schemas.microsoft.com/office/powerpoint/2010/main" val="2788275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F8508-D7F3-AC40-9513-C26C5167822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381AE4C-7326-D74C-8782-7757A42ECEA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F063F8B-685A-664D-8FBC-FB6C36AF244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E1723AF-5D9A-7740-B07E-E90F38833E2D}"/>
              </a:ext>
            </a:extLst>
          </p:cNvPr>
          <p:cNvSpPr>
            <a:spLocks noGrp="1"/>
          </p:cNvSpPr>
          <p:nvPr>
            <p:ph type="dt" sz="half" idx="10"/>
          </p:nvPr>
        </p:nvSpPr>
        <p:spPr/>
        <p:txBody>
          <a:bodyPr/>
          <a:lstStyle/>
          <a:p>
            <a:fld id="{E0089F26-E09F-A844-B0AE-7D9C80EA11FD}" type="datetimeFigureOut">
              <a:rPr lang="en-US" smtClean="0"/>
              <a:t>1/21/2021</a:t>
            </a:fld>
            <a:endParaRPr lang="en-US"/>
          </a:p>
        </p:txBody>
      </p:sp>
      <p:sp>
        <p:nvSpPr>
          <p:cNvPr id="6" name="Footer Placeholder 5">
            <a:extLst>
              <a:ext uri="{FF2B5EF4-FFF2-40B4-BE49-F238E27FC236}">
                <a16:creationId xmlns:a16="http://schemas.microsoft.com/office/drawing/2014/main" id="{317B9299-8AD1-A946-AFAB-8C350D236B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A4849E-36E4-6D49-BD18-E92FD973CA06}"/>
              </a:ext>
            </a:extLst>
          </p:cNvPr>
          <p:cNvSpPr>
            <a:spLocks noGrp="1"/>
          </p:cNvSpPr>
          <p:nvPr>
            <p:ph type="sldNum" sz="quarter" idx="12"/>
          </p:nvPr>
        </p:nvSpPr>
        <p:spPr/>
        <p:txBody>
          <a:bodyPr/>
          <a:lstStyle/>
          <a:p>
            <a:fld id="{39B99DFC-E9F8-B145-BA88-4C92409340FA}" type="slidenum">
              <a:rPr lang="en-US" smtClean="0"/>
              <a:t>‹#›</a:t>
            </a:fld>
            <a:endParaRPr lang="en-US"/>
          </a:p>
        </p:txBody>
      </p:sp>
    </p:spTree>
    <p:extLst>
      <p:ext uri="{BB962C8B-B14F-4D97-AF65-F5344CB8AC3E}">
        <p14:creationId xmlns:p14="http://schemas.microsoft.com/office/powerpoint/2010/main" val="1878544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3CB51-397D-2746-A783-A1847430C65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BB15DB8-46DB-E44B-AD8C-AA9E4A4A28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B4C4F8D-3F10-174A-AE2F-163F0C050FA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A557D9F-9E5C-1243-B4C0-E206E6594C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171EC40-DEF4-4B48-92B3-BA784794FE8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902EF55-551B-6949-B889-76DA60689538}"/>
              </a:ext>
            </a:extLst>
          </p:cNvPr>
          <p:cNvSpPr>
            <a:spLocks noGrp="1"/>
          </p:cNvSpPr>
          <p:nvPr>
            <p:ph type="dt" sz="half" idx="10"/>
          </p:nvPr>
        </p:nvSpPr>
        <p:spPr/>
        <p:txBody>
          <a:bodyPr/>
          <a:lstStyle/>
          <a:p>
            <a:fld id="{E0089F26-E09F-A844-B0AE-7D9C80EA11FD}" type="datetimeFigureOut">
              <a:rPr lang="en-US" smtClean="0"/>
              <a:t>1/21/2021</a:t>
            </a:fld>
            <a:endParaRPr lang="en-US"/>
          </a:p>
        </p:txBody>
      </p:sp>
      <p:sp>
        <p:nvSpPr>
          <p:cNvPr id="8" name="Footer Placeholder 7">
            <a:extLst>
              <a:ext uri="{FF2B5EF4-FFF2-40B4-BE49-F238E27FC236}">
                <a16:creationId xmlns:a16="http://schemas.microsoft.com/office/drawing/2014/main" id="{FA8B6FC8-95BF-6343-B3FA-7664ED8DCF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DFE9FA-DCD3-4249-8CB8-5F8FC05AA3DF}"/>
              </a:ext>
            </a:extLst>
          </p:cNvPr>
          <p:cNvSpPr>
            <a:spLocks noGrp="1"/>
          </p:cNvSpPr>
          <p:nvPr>
            <p:ph type="sldNum" sz="quarter" idx="12"/>
          </p:nvPr>
        </p:nvSpPr>
        <p:spPr/>
        <p:txBody>
          <a:bodyPr/>
          <a:lstStyle/>
          <a:p>
            <a:fld id="{39B99DFC-E9F8-B145-BA88-4C92409340FA}" type="slidenum">
              <a:rPr lang="en-US" smtClean="0"/>
              <a:t>‹#›</a:t>
            </a:fld>
            <a:endParaRPr lang="en-US"/>
          </a:p>
        </p:txBody>
      </p:sp>
    </p:spTree>
    <p:extLst>
      <p:ext uri="{BB962C8B-B14F-4D97-AF65-F5344CB8AC3E}">
        <p14:creationId xmlns:p14="http://schemas.microsoft.com/office/powerpoint/2010/main" val="2797339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827DC-EF9F-8041-B6A6-57C841864DC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480D514-6D94-8842-82E6-9433138DE03A}"/>
              </a:ext>
            </a:extLst>
          </p:cNvPr>
          <p:cNvSpPr>
            <a:spLocks noGrp="1"/>
          </p:cNvSpPr>
          <p:nvPr>
            <p:ph type="dt" sz="half" idx="10"/>
          </p:nvPr>
        </p:nvSpPr>
        <p:spPr/>
        <p:txBody>
          <a:bodyPr/>
          <a:lstStyle/>
          <a:p>
            <a:fld id="{E0089F26-E09F-A844-B0AE-7D9C80EA11FD}" type="datetimeFigureOut">
              <a:rPr lang="en-US" smtClean="0"/>
              <a:t>1/21/2021</a:t>
            </a:fld>
            <a:endParaRPr lang="en-US"/>
          </a:p>
        </p:txBody>
      </p:sp>
      <p:sp>
        <p:nvSpPr>
          <p:cNvPr id="4" name="Footer Placeholder 3">
            <a:extLst>
              <a:ext uri="{FF2B5EF4-FFF2-40B4-BE49-F238E27FC236}">
                <a16:creationId xmlns:a16="http://schemas.microsoft.com/office/drawing/2014/main" id="{5B80E970-BF51-2040-AD4C-041CE88045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7191C0-CF6C-BC4E-9E70-9C6B253F6554}"/>
              </a:ext>
            </a:extLst>
          </p:cNvPr>
          <p:cNvSpPr>
            <a:spLocks noGrp="1"/>
          </p:cNvSpPr>
          <p:nvPr>
            <p:ph type="sldNum" sz="quarter" idx="12"/>
          </p:nvPr>
        </p:nvSpPr>
        <p:spPr/>
        <p:txBody>
          <a:bodyPr/>
          <a:lstStyle/>
          <a:p>
            <a:fld id="{39B99DFC-E9F8-B145-BA88-4C92409340FA}" type="slidenum">
              <a:rPr lang="en-US" smtClean="0"/>
              <a:t>‹#›</a:t>
            </a:fld>
            <a:endParaRPr lang="en-US"/>
          </a:p>
        </p:txBody>
      </p:sp>
    </p:spTree>
    <p:extLst>
      <p:ext uri="{BB962C8B-B14F-4D97-AF65-F5344CB8AC3E}">
        <p14:creationId xmlns:p14="http://schemas.microsoft.com/office/powerpoint/2010/main" val="3831542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D5C73C-696D-DA4D-A847-6C2C36D483DF}"/>
              </a:ext>
            </a:extLst>
          </p:cNvPr>
          <p:cNvSpPr>
            <a:spLocks noGrp="1"/>
          </p:cNvSpPr>
          <p:nvPr>
            <p:ph type="dt" sz="half" idx="10"/>
          </p:nvPr>
        </p:nvSpPr>
        <p:spPr/>
        <p:txBody>
          <a:bodyPr/>
          <a:lstStyle/>
          <a:p>
            <a:fld id="{E0089F26-E09F-A844-B0AE-7D9C80EA11FD}" type="datetimeFigureOut">
              <a:rPr lang="en-US" smtClean="0"/>
              <a:t>1/21/2021</a:t>
            </a:fld>
            <a:endParaRPr lang="en-US"/>
          </a:p>
        </p:txBody>
      </p:sp>
      <p:sp>
        <p:nvSpPr>
          <p:cNvPr id="3" name="Footer Placeholder 2">
            <a:extLst>
              <a:ext uri="{FF2B5EF4-FFF2-40B4-BE49-F238E27FC236}">
                <a16:creationId xmlns:a16="http://schemas.microsoft.com/office/drawing/2014/main" id="{E3B157A9-24DF-4744-80C8-D8E28D63FE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2A694E-3292-184F-A89F-6B0DEC89838A}"/>
              </a:ext>
            </a:extLst>
          </p:cNvPr>
          <p:cNvSpPr>
            <a:spLocks noGrp="1"/>
          </p:cNvSpPr>
          <p:nvPr>
            <p:ph type="sldNum" sz="quarter" idx="12"/>
          </p:nvPr>
        </p:nvSpPr>
        <p:spPr/>
        <p:txBody>
          <a:bodyPr/>
          <a:lstStyle/>
          <a:p>
            <a:fld id="{39B99DFC-E9F8-B145-BA88-4C92409340FA}" type="slidenum">
              <a:rPr lang="en-US" smtClean="0"/>
              <a:t>‹#›</a:t>
            </a:fld>
            <a:endParaRPr lang="en-US"/>
          </a:p>
        </p:txBody>
      </p:sp>
    </p:spTree>
    <p:extLst>
      <p:ext uri="{BB962C8B-B14F-4D97-AF65-F5344CB8AC3E}">
        <p14:creationId xmlns:p14="http://schemas.microsoft.com/office/powerpoint/2010/main" val="888073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31333-2172-0143-8927-E9FF61EAB1A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4853887-BA5A-B84A-85B6-5DAB40B41D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6F6D4E5-02CF-3440-86DB-75E17DFDDC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1EFD526-C24A-E649-9077-FBA6D0BF2318}"/>
              </a:ext>
            </a:extLst>
          </p:cNvPr>
          <p:cNvSpPr>
            <a:spLocks noGrp="1"/>
          </p:cNvSpPr>
          <p:nvPr>
            <p:ph type="dt" sz="half" idx="10"/>
          </p:nvPr>
        </p:nvSpPr>
        <p:spPr/>
        <p:txBody>
          <a:bodyPr/>
          <a:lstStyle/>
          <a:p>
            <a:fld id="{E0089F26-E09F-A844-B0AE-7D9C80EA11FD}" type="datetimeFigureOut">
              <a:rPr lang="en-US" smtClean="0"/>
              <a:t>1/21/2021</a:t>
            </a:fld>
            <a:endParaRPr lang="en-US"/>
          </a:p>
        </p:txBody>
      </p:sp>
      <p:sp>
        <p:nvSpPr>
          <p:cNvPr id="6" name="Footer Placeholder 5">
            <a:extLst>
              <a:ext uri="{FF2B5EF4-FFF2-40B4-BE49-F238E27FC236}">
                <a16:creationId xmlns:a16="http://schemas.microsoft.com/office/drawing/2014/main" id="{0F8780AA-1335-234E-810B-53AB9B69A1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32ADB1-4D77-C24D-8C44-DBB7CC7C62AF}"/>
              </a:ext>
            </a:extLst>
          </p:cNvPr>
          <p:cNvSpPr>
            <a:spLocks noGrp="1"/>
          </p:cNvSpPr>
          <p:nvPr>
            <p:ph type="sldNum" sz="quarter" idx="12"/>
          </p:nvPr>
        </p:nvSpPr>
        <p:spPr/>
        <p:txBody>
          <a:bodyPr/>
          <a:lstStyle/>
          <a:p>
            <a:fld id="{39B99DFC-E9F8-B145-BA88-4C92409340FA}" type="slidenum">
              <a:rPr lang="en-US" smtClean="0"/>
              <a:t>‹#›</a:t>
            </a:fld>
            <a:endParaRPr lang="en-US"/>
          </a:p>
        </p:txBody>
      </p:sp>
    </p:spTree>
    <p:extLst>
      <p:ext uri="{BB962C8B-B14F-4D97-AF65-F5344CB8AC3E}">
        <p14:creationId xmlns:p14="http://schemas.microsoft.com/office/powerpoint/2010/main" val="4077563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0ED2F-59E8-6847-AC5C-5C59AD8BE66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CFC787E-984B-AA48-A133-1E9EE12CD2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6A75CB-FAB2-6A47-8FB6-5977FB1E3D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E732541-ACE1-894C-ADD8-D9E84DA80F13}"/>
              </a:ext>
            </a:extLst>
          </p:cNvPr>
          <p:cNvSpPr>
            <a:spLocks noGrp="1"/>
          </p:cNvSpPr>
          <p:nvPr>
            <p:ph type="dt" sz="half" idx="10"/>
          </p:nvPr>
        </p:nvSpPr>
        <p:spPr/>
        <p:txBody>
          <a:bodyPr/>
          <a:lstStyle/>
          <a:p>
            <a:fld id="{E0089F26-E09F-A844-B0AE-7D9C80EA11FD}" type="datetimeFigureOut">
              <a:rPr lang="en-US" smtClean="0"/>
              <a:t>1/21/2021</a:t>
            </a:fld>
            <a:endParaRPr lang="en-US"/>
          </a:p>
        </p:txBody>
      </p:sp>
      <p:sp>
        <p:nvSpPr>
          <p:cNvPr id="6" name="Footer Placeholder 5">
            <a:extLst>
              <a:ext uri="{FF2B5EF4-FFF2-40B4-BE49-F238E27FC236}">
                <a16:creationId xmlns:a16="http://schemas.microsoft.com/office/drawing/2014/main" id="{DEF236E6-2440-D54C-A93D-88C19BF369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E3056C-5558-0B41-939D-D6F923A06A40}"/>
              </a:ext>
            </a:extLst>
          </p:cNvPr>
          <p:cNvSpPr>
            <a:spLocks noGrp="1"/>
          </p:cNvSpPr>
          <p:nvPr>
            <p:ph type="sldNum" sz="quarter" idx="12"/>
          </p:nvPr>
        </p:nvSpPr>
        <p:spPr/>
        <p:txBody>
          <a:bodyPr/>
          <a:lstStyle/>
          <a:p>
            <a:fld id="{39B99DFC-E9F8-B145-BA88-4C92409340FA}" type="slidenum">
              <a:rPr lang="en-US" smtClean="0"/>
              <a:t>‹#›</a:t>
            </a:fld>
            <a:endParaRPr lang="en-US"/>
          </a:p>
        </p:txBody>
      </p:sp>
    </p:spTree>
    <p:extLst>
      <p:ext uri="{BB962C8B-B14F-4D97-AF65-F5344CB8AC3E}">
        <p14:creationId xmlns:p14="http://schemas.microsoft.com/office/powerpoint/2010/main" val="44521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CED86-8C17-AD4E-851B-52D0383742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35300D1-E6B4-094C-BD3A-3D62614559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E363595-A9FE-0E48-8AF7-51E454B5CC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089F26-E09F-A844-B0AE-7D9C80EA11FD}" type="datetimeFigureOut">
              <a:rPr lang="en-US" smtClean="0"/>
              <a:t>1/21/2021</a:t>
            </a:fld>
            <a:endParaRPr lang="en-US"/>
          </a:p>
        </p:txBody>
      </p:sp>
      <p:sp>
        <p:nvSpPr>
          <p:cNvPr id="5" name="Footer Placeholder 4">
            <a:extLst>
              <a:ext uri="{FF2B5EF4-FFF2-40B4-BE49-F238E27FC236}">
                <a16:creationId xmlns:a16="http://schemas.microsoft.com/office/drawing/2014/main" id="{D14CA0CA-31E8-184C-9BA1-9761F6B71E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213E3D-7ABC-504E-92E6-CA3B8AF2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B99DFC-E9F8-B145-BA88-4C92409340FA}" type="slidenum">
              <a:rPr lang="en-US" smtClean="0"/>
              <a:t>‹#›</a:t>
            </a:fld>
            <a:endParaRPr lang="en-US"/>
          </a:p>
        </p:txBody>
      </p:sp>
    </p:spTree>
    <p:extLst>
      <p:ext uri="{BB962C8B-B14F-4D97-AF65-F5344CB8AC3E}">
        <p14:creationId xmlns:p14="http://schemas.microsoft.com/office/powerpoint/2010/main" val="3839957049"/>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844" y="0"/>
            <a:ext cx="9001156" cy="796908"/>
          </a:xfrm>
        </p:spPr>
        <p:txBody>
          <a:bodyPr>
            <a:normAutofit fontScale="90000"/>
          </a:bodyPr>
          <a:lstStyle/>
          <a:p>
            <a:pPr algn="l"/>
            <a:r>
              <a:rPr lang="en-IN" dirty="0"/>
              <a:t>              </a:t>
            </a:r>
            <a:r>
              <a:rPr lang="en-IN" sz="3100" b="1" dirty="0"/>
              <a:t>Methodist College of Engineering &amp; Technology</a:t>
            </a:r>
            <a:endParaRPr lang="en-US" b="1" dirty="0"/>
          </a:p>
        </p:txBody>
      </p:sp>
      <p:pic>
        <p:nvPicPr>
          <p:cNvPr id="4" name="image2.png"/>
          <p:cNvPicPr preferRelativeResize="0"/>
          <p:nvPr/>
        </p:nvPicPr>
        <p:blipFill>
          <a:blip r:embed="rId3" cstate="print"/>
          <a:stretch>
            <a:fillRect/>
          </a:stretch>
        </p:blipFill>
        <p:spPr>
          <a:xfrm>
            <a:off x="1738282" y="0"/>
            <a:ext cx="1214446" cy="928694"/>
          </a:xfrm>
          <a:prstGeom prst="rect">
            <a:avLst/>
          </a:prstGeom>
          <a:noFill/>
        </p:spPr>
      </p:pic>
      <p:sp>
        <p:nvSpPr>
          <p:cNvPr id="5" name="TextBox 4"/>
          <p:cNvSpPr txBox="1"/>
          <p:nvPr/>
        </p:nvSpPr>
        <p:spPr>
          <a:xfrm>
            <a:off x="2136130" y="903285"/>
            <a:ext cx="8531870" cy="2251065"/>
          </a:xfrm>
          <a:prstGeom prst="rect">
            <a:avLst/>
          </a:prstGeom>
          <a:noFill/>
        </p:spPr>
        <p:txBody>
          <a:bodyPr wrap="square" rtlCol="0">
            <a:spAutoFit/>
          </a:bodyPr>
          <a:lstStyle/>
          <a:p>
            <a:pPr>
              <a:lnSpc>
                <a:spcPct val="150000"/>
              </a:lnSpc>
            </a:pPr>
            <a:r>
              <a:rPr lang="en-US" sz="2400" b="1" dirty="0"/>
              <a:t>Group Number: 05</a:t>
            </a:r>
          </a:p>
          <a:p>
            <a:pPr>
              <a:lnSpc>
                <a:spcPct val="150000"/>
              </a:lnSpc>
            </a:pPr>
            <a:r>
              <a:rPr lang="en-US" sz="2400" b="1" dirty="0"/>
              <a:t>Guide Name: Ms. Unnati K</a:t>
            </a:r>
          </a:p>
          <a:p>
            <a:pPr>
              <a:lnSpc>
                <a:spcPct val="150000"/>
              </a:lnSpc>
            </a:pPr>
            <a:r>
              <a:rPr lang="en-US" sz="2400" b="1" dirty="0"/>
              <a:t>Domain/Context: Machine Learning</a:t>
            </a:r>
            <a:endParaRPr lang="en-US" sz="2400" dirty="0"/>
          </a:p>
          <a:p>
            <a:pPr>
              <a:lnSpc>
                <a:spcPct val="150000"/>
              </a:lnSpc>
            </a:pPr>
            <a:r>
              <a:rPr lang="en-US" sz="2400" b="1" dirty="0"/>
              <a:t>Project Team:</a:t>
            </a:r>
            <a:endParaRPr lang="en-US" sz="2400" dirty="0"/>
          </a:p>
        </p:txBody>
      </p:sp>
      <p:graphicFrame>
        <p:nvGraphicFramePr>
          <p:cNvPr id="6" name="Table 5"/>
          <p:cNvGraphicFramePr>
            <a:graphicFrameLocks noGrp="1"/>
          </p:cNvGraphicFramePr>
          <p:nvPr/>
        </p:nvGraphicFramePr>
        <p:xfrm>
          <a:off x="2222087" y="3429001"/>
          <a:ext cx="7890671" cy="1854569"/>
        </p:xfrm>
        <a:graphic>
          <a:graphicData uri="http://schemas.openxmlformats.org/drawingml/2006/table">
            <a:tbl>
              <a:tblPr/>
              <a:tblGrid>
                <a:gridCol w="867126">
                  <a:extLst>
                    <a:ext uri="{9D8B030D-6E8A-4147-A177-3AD203B41FA5}">
                      <a16:colId xmlns:a16="http://schemas.microsoft.com/office/drawing/2014/main" val="20000"/>
                    </a:ext>
                  </a:extLst>
                </a:gridCol>
                <a:gridCol w="2339916">
                  <a:extLst>
                    <a:ext uri="{9D8B030D-6E8A-4147-A177-3AD203B41FA5}">
                      <a16:colId xmlns:a16="http://schemas.microsoft.com/office/drawing/2014/main" val="20001"/>
                    </a:ext>
                  </a:extLst>
                </a:gridCol>
                <a:gridCol w="2339916">
                  <a:extLst>
                    <a:ext uri="{9D8B030D-6E8A-4147-A177-3AD203B41FA5}">
                      <a16:colId xmlns:a16="http://schemas.microsoft.com/office/drawing/2014/main" val="20002"/>
                    </a:ext>
                  </a:extLst>
                </a:gridCol>
                <a:gridCol w="2343713">
                  <a:extLst>
                    <a:ext uri="{9D8B030D-6E8A-4147-A177-3AD203B41FA5}">
                      <a16:colId xmlns:a16="http://schemas.microsoft.com/office/drawing/2014/main" val="20003"/>
                    </a:ext>
                  </a:extLst>
                </a:gridCol>
              </a:tblGrid>
              <a:tr h="414579">
                <a:tc>
                  <a:txBody>
                    <a:bodyPr/>
                    <a:lstStyle/>
                    <a:p>
                      <a:pPr marL="67945" algn="ctr">
                        <a:lnSpc>
                          <a:spcPts val="1050"/>
                        </a:lnSpc>
                        <a:spcAft>
                          <a:spcPts val="0"/>
                        </a:spcAft>
                      </a:pPr>
                      <a:r>
                        <a:rPr lang="en-US" sz="1800" b="1" dirty="0">
                          <a:latin typeface="+mn-lt"/>
                          <a:ea typeface="Times New Roman"/>
                          <a:cs typeface="Arial" pitchFamily="34" charset="0"/>
                        </a:rPr>
                        <a:t>S. No.</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050"/>
                        </a:lnSpc>
                        <a:spcAft>
                          <a:spcPts val="0"/>
                        </a:spcAft>
                      </a:pPr>
                      <a:r>
                        <a:rPr lang="en-US" sz="1800" b="1" dirty="0">
                          <a:latin typeface="+mn-lt"/>
                          <a:ea typeface="Times New Roman"/>
                          <a:cs typeface="Arial" pitchFamily="34" charset="0"/>
                        </a:rPr>
                        <a:t> Roll no.</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050"/>
                        </a:lnSpc>
                        <a:spcAft>
                          <a:spcPts val="0"/>
                        </a:spcAft>
                      </a:pPr>
                      <a:r>
                        <a:rPr lang="en-US" sz="1800" b="1" dirty="0">
                          <a:latin typeface="+mn-lt"/>
                          <a:ea typeface="Times New Roman"/>
                          <a:cs typeface="Arial" pitchFamily="34" charset="0"/>
                        </a:rPr>
                        <a:t>Student Name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050"/>
                        </a:lnSpc>
                        <a:spcAft>
                          <a:spcPts val="0"/>
                        </a:spcAft>
                      </a:pPr>
                      <a:r>
                        <a:rPr lang="en-US" sz="1800" b="1" dirty="0">
                          <a:latin typeface="+mn-lt"/>
                          <a:ea typeface="Times New Roman"/>
                          <a:cs typeface="Arial" pitchFamily="34" charset="0"/>
                        </a:rPr>
                        <a:t>Role in Team</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4704">
                <a:tc>
                  <a:txBody>
                    <a:bodyPr/>
                    <a:lstStyle/>
                    <a:p>
                      <a:pPr algn="ctr">
                        <a:spcAft>
                          <a:spcPts val="0"/>
                        </a:spcAft>
                      </a:pPr>
                      <a:r>
                        <a:rPr lang="en-US" sz="1800" dirty="0">
                          <a:latin typeface="+mn-lt"/>
                          <a:ea typeface="Times New Roman"/>
                          <a:cs typeface="Gautami"/>
                        </a:rPr>
                        <a:t>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dirty="0">
                          <a:latin typeface="+mn-lt"/>
                          <a:ea typeface="Times New Roman"/>
                          <a:cs typeface="Gautami"/>
                        </a:rPr>
                        <a:t>160717733008</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dirty="0">
                          <a:latin typeface="+mn-lt"/>
                          <a:ea typeface="Times New Roman"/>
                          <a:cs typeface="Gautami"/>
                        </a:rPr>
                        <a:t>T SAI CHARAN</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dirty="0">
                          <a:latin typeface="+mn-lt"/>
                          <a:ea typeface="Times New Roman"/>
                          <a:cs typeface="Gautami"/>
                        </a:rPr>
                        <a:t>Team Leader</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46646">
                <a:tc>
                  <a:txBody>
                    <a:bodyPr/>
                    <a:lstStyle/>
                    <a:p>
                      <a:pPr algn="ctr">
                        <a:spcAft>
                          <a:spcPts val="0"/>
                        </a:spcAft>
                      </a:pPr>
                      <a:r>
                        <a:rPr lang="en-US" sz="1800" dirty="0">
                          <a:latin typeface="+mn-lt"/>
                          <a:ea typeface="Times New Roman"/>
                          <a:cs typeface="Gautami"/>
                        </a:rPr>
                        <a:t>2</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dirty="0">
                          <a:latin typeface="+mn-lt"/>
                          <a:ea typeface="Times New Roman"/>
                          <a:cs typeface="Gautami"/>
                        </a:rPr>
                        <a:t>160717733004</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dirty="0">
                          <a:latin typeface="+mn-lt"/>
                          <a:ea typeface="Times New Roman"/>
                          <a:cs typeface="Gautami"/>
                        </a:rPr>
                        <a:t>N GAGAN KUMAR</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dirty="0">
                          <a:latin typeface="+mn-lt"/>
                          <a:ea typeface="Times New Roman"/>
                          <a:cs typeface="Gautami"/>
                        </a:rPr>
                        <a:t>Team Member</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46646">
                <a:tc>
                  <a:txBody>
                    <a:bodyPr/>
                    <a:lstStyle/>
                    <a:p>
                      <a:pPr algn="ctr">
                        <a:spcAft>
                          <a:spcPts val="0"/>
                        </a:spcAft>
                      </a:pPr>
                      <a:r>
                        <a:rPr lang="en-US" sz="1800" dirty="0">
                          <a:latin typeface="+mn-lt"/>
                          <a:ea typeface="Times New Roman"/>
                          <a:cs typeface="Gautami"/>
                        </a:rPr>
                        <a:t>3</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dirty="0">
                          <a:latin typeface="+mn-lt"/>
                          <a:ea typeface="Times New Roman"/>
                          <a:cs typeface="Gautami"/>
                        </a:rPr>
                        <a:t>160717733032</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dirty="0">
                          <a:latin typeface="+mn-lt"/>
                          <a:ea typeface="Times New Roman"/>
                          <a:cs typeface="Gautami"/>
                        </a:rPr>
                        <a:t>A SREEKAR</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mn-lt"/>
                          <a:ea typeface="Times New Roman"/>
                          <a:cs typeface="Gautami"/>
                        </a:rPr>
                        <a:t>Team Member</a:t>
                      </a:r>
                    </a:p>
                    <a:p>
                      <a:pPr algn="ctr">
                        <a:spcAft>
                          <a:spcPts val="0"/>
                        </a:spcAft>
                      </a:pPr>
                      <a:endParaRPr lang="en-US" sz="1800" dirty="0">
                        <a:latin typeface="+mn-lt"/>
                        <a:ea typeface="Times New Roman"/>
                        <a:cs typeface="Gautam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7170" name="Rectangle 2"/>
          <p:cNvSpPr>
            <a:spLocks noChangeArrowheads="1"/>
          </p:cNvSpPr>
          <p:nvPr/>
        </p:nvSpPr>
        <p:spPr bwMode="auto">
          <a:xfrm>
            <a:off x="1738282" y="5643579"/>
            <a:ext cx="8071440"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tabLst>
                <a:tab pos="4711700" algn="l"/>
              </a:tabLst>
            </a:pPr>
            <a:r>
              <a:rPr lang="en-US" b="1" dirty="0">
                <a:latin typeface="Arial" pitchFamily="34" charset="0"/>
                <a:ea typeface="Times New Roman" pitchFamily="18" charset="0"/>
                <a:cs typeface="Arial" pitchFamily="34" charset="0"/>
              </a:rPr>
              <a:t>Signatures                                          Guide		 Project Co-</a:t>
            </a:r>
            <a:r>
              <a:rPr lang="en-US" b="1" dirty="0" err="1">
                <a:latin typeface="Arial" pitchFamily="34" charset="0"/>
                <a:ea typeface="Times New Roman" pitchFamily="18" charset="0"/>
                <a:cs typeface="Arial" pitchFamily="34" charset="0"/>
              </a:rPr>
              <a:t>Ordinator</a:t>
            </a:r>
            <a:endParaRPr lang="en-US" b="1" dirty="0">
              <a:latin typeface="Arial" pitchFamily="34" charset="0"/>
              <a:ea typeface="Times New Roman" pitchFamily="18" charset="0"/>
              <a:cs typeface="Arial" pitchFamily="34" charset="0"/>
            </a:endParaRPr>
          </a:p>
          <a:p>
            <a:pPr fontAlgn="base">
              <a:spcBef>
                <a:spcPct val="0"/>
              </a:spcBef>
              <a:spcAft>
                <a:spcPct val="0"/>
              </a:spcAft>
              <a:tabLst>
                <a:tab pos="4711700" algn="l"/>
              </a:tabLst>
            </a:pPr>
            <a:r>
              <a:rPr lang="en-US" b="1" dirty="0">
                <a:latin typeface="Arial" pitchFamily="34" charset="0"/>
                <a:ea typeface="Times New Roman" pitchFamily="18" charset="0"/>
                <a:cs typeface="Arial" pitchFamily="34" charset="0"/>
              </a:rPr>
              <a:t>(Team Members) </a:t>
            </a:r>
            <a:r>
              <a:rPr lang="en-US" sz="1100" dirty="0">
                <a:latin typeface="Arial" pitchFamily="34" charset="0"/>
                <a:ea typeface="Times New Roman" pitchFamily="18" charset="0"/>
                <a:cs typeface="Arial" pitchFamily="34" charset="0"/>
              </a:rPr>
              <a:t>			</a:t>
            </a:r>
            <a:endParaRPr lang="en-US" sz="4000" dirty="0">
              <a:latin typeface="Arial" pitchFamily="34" charset="0"/>
              <a:cs typeface="Arial" pitchFamily="34" charset="0"/>
            </a:endParaRPr>
          </a:p>
        </p:txBody>
      </p:sp>
    </p:spTree>
    <p:extLst>
      <p:ext uri="{BB962C8B-B14F-4D97-AF65-F5344CB8AC3E}">
        <p14:creationId xmlns:p14="http://schemas.microsoft.com/office/powerpoint/2010/main" val="3465692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5564"/>
            <a:ext cx="10515600" cy="1117600"/>
          </a:xfrm>
        </p:spPr>
        <p:txBody>
          <a:bodyPr>
            <a:normAutofit lnSpcReduction="10000"/>
          </a:bodyPr>
          <a:lstStyle/>
          <a:p>
            <a:r>
              <a:rPr lang="en-US" dirty="0">
                <a:solidFill>
                  <a:srgbClr val="292929"/>
                </a:solidFill>
              </a:rPr>
              <a:t>A </a:t>
            </a:r>
            <a:r>
              <a:rPr lang="en-US" b="1" dirty="0">
                <a:solidFill>
                  <a:srgbClr val="292929"/>
                </a:solidFill>
              </a:rPr>
              <a:t>reinforcement learning </a:t>
            </a:r>
            <a:r>
              <a:rPr lang="en-US" dirty="0">
                <a:solidFill>
                  <a:srgbClr val="292929"/>
                </a:solidFill>
              </a:rPr>
              <a:t>algorithm, or agent, learns by interacting with its environment. The agent receives </a:t>
            </a:r>
            <a:r>
              <a:rPr lang="en-US" dirty="0" smtClean="0">
                <a:solidFill>
                  <a:srgbClr val="292929"/>
                </a:solidFill>
              </a:rPr>
              <a:t>rewards or feedback </a:t>
            </a:r>
            <a:r>
              <a:rPr lang="en-US" dirty="0">
                <a:solidFill>
                  <a:srgbClr val="292929"/>
                </a:solidFill>
              </a:rPr>
              <a:t>by performing correctly and penalties for performing incorrectly. </a:t>
            </a:r>
          </a:p>
          <a:p>
            <a:endParaRPr lang="en-US" dirty="0">
              <a:solidFill>
                <a:srgbClr val="292929"/>
              </a:solidFill>
            </a:endParaRPr>
          </a:p>
        </p:txBody>
      </p:sp>
      <p:pic>
        <p:nvPicPr>
          <p:cNvPr id="4" name="Picture 3"/>
          <p:cNvPicPr>
            <a:picLocks noChangeAspect="1"/>
          </p:cNvPicPr>
          <p:nvPr/>
        </p:nvPicPr>
        <p:blipFill>
          <a:blip r:embed="rId2"/>
          <a:stretch>
            <a:fillRect/>
          </a:stretch>
        </p:blipFill>
        <p:spPr>
          <a:xfrm>
            <a:off x="1382002" y="1797882"/>
            <a:ext cx="8116433" cy="4610743"/>
          </a:xfrm>
          <a:prstGeom prst="rect">
            <a:avLst/>
          </a:prstGeom>
        </p:spPr>
      </p:pic>
    </p:spTree>
    <p:extLst>
      <p:ext uri="{BB962C8B-B14F-4D97-AF65-F5344CB8AC3E}">
        <p14:creationId xmlns:p14="http://schemas.microsoft.com/office/powerpoint/2010/main" val="1366193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59C8D-42A6-AB46-87AE-D3CF06B8611E}"/>
              </a:ext>
            </a:extLst>
          </p:cNvPr>
          <p:cNvSpPr>
            <a:spLocks noGrp="1"/>
          </p:cNvSpPr>
          <p:nvPr>
            <p:ph type="title"/>
          </p:nvPr>
        </p:nvSpPr>
        <p:spPr>
          <a:xfrm>
            <a:off x="838200" y="0"/>
            <a:ext cx="10515600" cy="1325563"/>
          </a:xfrm>
        </p:spPr>
        <p:txBody>
          <a:bodyPr>
            <a:normAutofit/>
          </a:bodyPr>
          <a:lstStyle/>
          <a:p>
            <a:r>
              <a:rPr lang="en-US" sz="3200" dirty="0"/>
              <a:t>Limitations:</a:t>
            </a:r>
          </a:p>
        </p:txBody>
      </p:sp>
      <p:sp>
        <p:nvSpPr>
          <p:cNvPr id="3" name="Content Placeholder 2">
            <a:extLst>
              <a:ext uri="{FF2B5EF4-FFF2-40B4-BE49-F238E27FC236}">
                <a16:creationId xmlns:a16="http://schemas.microsoft.com/office/drawing/2014/main" id="{71F57D2A-CBED-B845-849C-7413D220BF2F}"/>
              </a:ext>
            </a:extLst>
          </p:cNvPr>
          <p:cNvSpPr>
            <a:spLocks noGrp="1"/>
          </p:cNvSpPr>
          <p:nvPr>
            <p:ph idx="1"/>
          </p:nvPr>
        </p:nvSpPr>
        <p:spPr>
          <a:xfrm>
            <a:off x="838200" y="1131942"/>
            <a:ext cx="10515600" cy="4351338"/>
          </a:xfrm>
        </p:spPr>
        <p:txBody>
          <a:bodyPr/>
          <a:lstStyle/>
          <a:p>
            <a:r>
              <a:rPr lang="en-US" dirty="0"/>
              <a:t>Lack of Data</a:t>
            </a:r>
          </a:p>
          <a:p>
            <a:r>
              <a:rPr lang="en-US" dirty="0"/>
              <a:t>Lack of access to the Data</a:t>
            </a:r>
          </a:p>
          <a:p>
            <a:r>
              <a:rPr lang="en-US" dirty="0"/>
              <a:t>Privacy problems</a:t>
            </a:r>
          </a:p>
          <a:p>
            <a:r>
              <a:rPr lang="en-US" dirty="0"/>
              <a:t>Lack of resources</a:t>
            </a:r>
          </a:p>
          <a:p>
            <a:r>
              <a:rPr lang="en-US" dirty="0"/>
              <a:t>Time – Training requires a lot of computational time.</a:t>
            </a:r>
          </a:p>
        </p:txBody>
      </p:sp>
    </p:spTree>
    <p:extLst>
      <p:ext uri="{BB962C8B-B14F-4D97-AF65-F5344CB8AC3E}">
        <p14:creationId xmlns:p14="http://schemas.microsoft.com/office/powerpoint/2010/main" val="3370157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59C8D-42A6-AB46-87AE-D3CF06B8611E}"/>
              </a:ext>
            </a:extLst>
          </p:cNvPr>
          <p:cNvSpPr>
            <a:spLocks noGrp="1"/>
          </p:cNvSpPr>
          <p:nvPr>
            <p:ph type="title"/>
          </p:nvPr>
        </p:nvSpPr>
        <p:spPr>
          <a:xfrm>
            <a:off x="838200" y="0"/>
            <a:ext cx="10515600" cy="1325563"/>
          </a:xfrm>
        </p:spPr>
        <p:txBody>
          <a:bodyPr>
            <a:normAutofit/>
          </a:bodyPr>
          <a:lstStyle/>
          <a:p>
            <a:r>
              <a:rPr lang="en-US" sz="3200" dirty="0" smtClean="0"/>
              <a:t>Applications</a:t>
            </a:r>
            <a:r>
              <a:rPr lang="en-US" sz="3200" dirty="0"/>
              <a:t>:</a:t>
            </a:r>
          </a:p>
        </p:txBody>
      </p:sp>
      <p:sp>
        <p:nvSpPr>
          <p:cNvPr id="3" name="Content Placeholder 2">
            <a:extLst>
              <a:ext uri="{FF2B5EF4-FFF2-40B4-BE49-F238E27FC236}">
                <a16:creationId xmlns:a16="http://schemas.microsoft.com/office/drawing/2014/main" id="{71F57D2A-CBED-B845-849C-7413D220BF2F}"/>
              </a:ext>
            </a:extLst>
          </p:cNvPr>
          <p:cNvSpPr>
            <a:spLocks noGrp="1"/>
          </p:cNvSpPr>
          <p:nvPr>
            <p:ph idx="1"/>
          </p:nvPr>
        </p:nvSpPr>
        <p:spPr>
          <a:xfrm>
            <a:off x="838200" y="1131942"/>
            <a:ext cx="10515600" cy="2036560"/>
          </a:xfrm>
        </p:spPr>
        <p:txBody>
          <a:bodyPr/>
          <a:lstStyle/>
          <a:p>
            <a:r>
              <a:rPr lang="en-US" dirty="0" smtClean="0"/>
              <a:t>Online </a:t>
            </a:r>
            <a:r>
              <a:rPr lang="en-US" dirty="0"/>
              <a:t>Fraud Detection</a:t>
            </a:r>
          </a:p>
          <a:p>
            <a:r>
              <a:rPr lang="en-US" dirty="0"/>
              <a:t>Recommendation system</a:t>
            </a:r>
          </a:p>
          <a:p>
            <a:r>
              <a:rPr lang="en-US" dirty="0"/>
              <a:t>Email Spam and Malware Filtering</a:t>
            </a:r>
          </a:p>
          <a:p>
            <a:r>
              <a:rPr lang="en-US" dirty="0"/>
              <a:t>Face Recognition</a:t>
            </a:r>
          </a:p>
          <a:p>
            <a:pPr marL="0" indent="0">
              <a:buNone/>
            </a:pPr>
            <a:endParaRPr lang="en-US" dirty="0"/>
          </a:p>
        </p:txBody>
      </p:sp>
      <p:pic>
        <p:nvPicPr>
          <p:cNvPr id="4" name="Picture 3"/>
          <p:cNvPicPr>
            <a:picLocks noChangeAspect="1"/>
          </p:cNvPicPr>
          <p:nvPr/>
        </p:nvPicPr>
        <p:blipFill>
          <a:blip r:embed="rId2"/>
          <a:stretch>
            <a:fillRect/>
          </a:stretch>
        </p:blipFill>
        <p:spPr>
          <a:xfrm>
            <a:off x="411110" y="3638363"/>
            <a:ext cx="2406517" cy="1709813"/>
          </a:xfrm>
          <a:prstGeom prst="rect">
            <a:avLst/>
          </a:prstGeom>
        </p:spPr>
      </p:pic>
      <p:pic>
        <p:nvPicPr>
          <p:cNvPr id="5" name="Picture 4"/>
          <p:cNvPicPr>
            <a:picLocks noChangeAspect="1"/>
          </p:cNvPicPr>
          <p:nvPr/>
        </p:nvPicPr>
        <p:blipFill>
          <a:blip r:embed="rId3"/>
          <a:stretch>
            <a:fillRect/>
          </a:stretch>
        </p:blipFill>
        <p:spPr>
          <a:xfrm>
            <a:off x="9420447" y="3638362"/>
            <a:ext cx="2313733" cy="1709813"/>
          </a:xfrm>
          <a:prstGeom prst="rect">
            <a:avLst/>
          </a:prstGeom>
        </p:spPr>
      </p:pic>
      <p:pic>
        <p:nvPicPr>
          <p:cNvPr id="6" name="Picture 5"/>
          <p:cNvPicPr>
            <a:picLocks noChangeAspect="1"/>
          </p:cNvPicPr>
          <p:nvPr/>
        </p:nvPicPr>
        <p:blipFill>
          <a:blip r:embed="rId4"/>
          <a:stretch>
            <a:fillRect/>
          </a:stretch>
        </p:blipFill>
        <p:spPr>
          <a:xfrm>
            <a:off x="3646803" y="3638361"/>
            <a:ext cx="1935126" cy="1709813"/>
          </a:xfrm>
          <a:prstGeom prst="rect">
            <a:avLst/>
          </a:prstGeom>
        </p:spPr>
      </p:pic>
      <p:pic>
        <p:nvPicPr>
          <p:cNvPr id="7" name="Picture 6"/>
          <p:cNvPicPr>
            <a:picLocks noChangeAspect="1"/>
          </p:cNvPicPr>
          <p:nvPr/>
        </p:nvPicPr>
        <p:blipFill>
          <a:blip r:embed="rId5"/>
          <a:stretch>
            <a:fillRect/>
          </a:stretch>
        </p:blipFill>
        <p:spPr>
          <a:xfrm>
            <a:off x="5965198" y="3314064"/>
            <a:ext cx="3086100" cy="2286000"/>
          </a:xfrm>
          <a:prstGeom prst="rect">
            <a:avLst/>
          </a:prstGeom>
        </p:spPr>
      </p:pic>
    </p:spTree>
    <p:extLst>
      <p:ext uri="{BB962C8B-B14F-4D97-AF65-F5344CB8AC3E}">
        <p14:creationId xmlns:p14="http://schemas.microsoft.com/office/powerpoint/2010/main" val="3799290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idx="1"/>
          </p:nvPr>
        </p:nvSpPr>
        <p:spPr>
          <a:xfrm>
            <a:off x="200246" y="166946"/>
            <a:ext cx="11718851" cy="6233854"/>
          </a:xfrm>
        </p:spPr>
        <p:txBody>
          <a:bodyPr>
            <a:normAutofit/>
          </a:bodyPr>
          <a:lstStyle/>
          <a:p>
            <a:pPr marL="0" indent="0">
              <a:buNone/>
            </a:pPr>
            <a:r>
              <a:rPr lang="en-US" dirty="0"/>
              <a:t>Few popular frameworks:</a:t>
            </a:r>
          </a:p>
          <a:p>
            <a:r>
              <a:rPr lang="en-IN" dirty="0" err="1"/>
              <a:t>Scikit</a:t>
            </a:r>
            <a:r>
              <a:rPr lang="en-IN" dirty="0"/>
              <a:t>-Learn</a:t>
            </a:r>
          </a:p>
          <a:p>
            <a:r>
              <a:rPr lang="en-IN" dirty="0" err="1"/>
              <a:t>Tensorflow</a:t>
            </a:r>
            <a:endParaRPr lang="en-IN" dirty="0"/>
          </a:p>
          <a:p>
            <a:r>
              <a:rPr lang="en-IN" dirty="0" err="1"/>
              <a:t>PyTorch</a:t>
            </a:r>
            <a:endParaRPr lang="en-IN" dirty="0"/>
          </a:p>
          <a:p>
            <a:r>
              <a:rPr lang="en-IN" dirty="0" err="1"/>
              <a:t>Keras</a:t>
            </a:r>
            <a:endParaRPr lang="en-IN" dirty="0"/>
          </a:p>
          <a:p>
            <a:r>
              <a:rPr lang="en-IN" dirty="0"/>
              <a:t>Pandas</a:t>
            </a:r>
          </a:p>
          <a:p>
            <a:pPr marL="0" indent="0">
              <a:buNone/>
            </a:pPr>
            <a:r>
              <a:rPr lang="en-IN" sz="3600" dirty="0"/>
              <a:t>Popular </a:t>
            </a:r>
            <a:r>
              <a:rPr lang="en-IN" sz="3600" dirty="0" smtClean="0"/>
              <a:t>Languages uses machine </a:t>
            </a:r>
            <a:r>
              <a:rPr lang="en-US" sz="3600" dirty="0" smtClean="0"/>
              <a:t>learning</a:t>
            </a:r>
            <a:r>
              <a:rPr lang="en-IN" sz="3600" dirty="0" smtClean="0"/>
              <a:t>:</a:t>
            </a:r>
            <a:endParaRPr lang="en-IN" sz="3600" dirty="0"/>
          </a:p>
          <a:p>
            <a:r>
              <a:rPr lang="en-IN" dirty="0"/>
              <a:t>Python</a:t>
            </a:r>
          </a:p>
          <a:p>
            <a:r>
              <a:rPr lang="en-IN" dirty="0"/>
              <a:t>R</a:t>
            </a:r>
          </a:p>
          <a:p>
            <a:r>
              <a:rPr lang="en-IN" dirty="0"/>
              <a:t>Julia</a:t>
            </a:r>
          </a:p>
          <a:p>
            <a:r>
              <a:rPr lang="en-IN" dirty="0"/>
              <a:t>Java</a:t>
            </a:r>
            <a:endParaRPr lang="en-US" dirty="0"/>
          </a:p>
          <a:p>
            <a:pPr marL="0" indent="0">
              <a:buNone/>
            </a:pPr>
            <a:r>
              <a:rPr lang="en-US" dirty="0"/>
              <a:t> </a:t>
            </a:r>
          </a:p>
          <a:p>
            <a:pPr marL="0" indent="0">
              <a:buNone/>
            </a:pPr>
            <a:endParaRPr lang="en-IN" dirty="0"/>
          </a:p>
        </p:txBody>
      </p:sp>
    </p:spTree>
    <p:extLst>
      <p:ext uri="{BB962C8B-B14F-4D97-AF65-F5344CB8AC3E}">
        <p14:creationId xmlns:p14="http://schemas.microsoft.com/office/powerpoint/2010/main" val="528663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37315-100D-954E-A067-73D32857BE25}"/>
              </a:ext>
            </a:extLst>
          </p:cNvPr>
          <p:cNvSpPr>
            <a:spLocks noGrp="1"/>
          </p:cNvSpPr>
          <p:nvPr>
            <p:ph type="title"/>
          </p:nvPr>
        </p:nvSpPr>
        <p:spPr>
          <a:xfrm>
            <a:off x="838200" y="-97330"/>
            <a:ext cx="10515600" cy="1325563"/>
          </a:xfrm>
        </p:spPr>
        <p:txBody>
          <a:bodyPr>
            <a:normAutofit/>
          </a:bodyPr>
          <a:lstStyle/>
          <a:p>
            <a:r>
              <a:rPr lang="en-US" sz="3200" dirty="0"/>
              <a:t>Why Machine Learning?</a:t>
            </a:r>
          </a:p>
        </p:txBody>
      </p:sp>
      <p:sp>
        <p:nvSpPr>
          <p:cNvPr id="3" name="Content Placeholder 2">
            <a:extLst>
              <a:ext uri="{FF2B5EF4-FFF2-40B4-BE49-F238E27FC236}">
                <a16:creationId xmlns:a16="http://schemas.microsoft.com/office/drawing/2014/main" id="{F061FCCC-377E-834C-95FE-98A2D485A65B}"/>
              </a:ext>
            </a:extLst>
          </p:cNvPr>
          <p:cNvSpPr>
            <a:spLocks noGrp="1"/>
          </p:cNvSpPr>
          <p:nvPr>
            <p:ph idx="1"/>
          </p:nvPr>
        </p:nvSpPr>
        <p:spPr>
          <a:xfrm>
            <a:off x="838200" y="1100411"/>
            <a:ext cx="10515600" cy="5195286"/>
          </a:xfrm>
        </p:spPr>
        <p:txBody>
          <a:bodyPr>
            <a:normAutofit/>
          </a:bodyPr>
          <a:lstStyle/>
          <a:p>
            <a:r>
              <a:rPr lang="en-US" dirty="0"/>
              <a:t>Machine learning is one modern innovation that has helped man enhance many industrial and professional processes but also advances everyday living.</a:t>
            </a:r>
          </a:p>
          <a:p>
            <a:endParaRPr lang="en-US" dirty="0"/>
          </a:p>
          <a:p>
            <a:r>
              <a:rPr lang="en-IN" dirty="0"/>
              <a:t>Currently, machine learning has been used in multiple fields and industries. For example, medical diagnosis, image processing, prediction, classification, learning association, regression etc.</a:t>
            </a:r>
          </a:p>
          <a:p>
            <a:endParaRPr lang="en-IN" dirty="0"/>
          </a:p>
          <a:p>
            <a:r>
              <a:rPr lang="en-IN" dirty="0"/>
              <a:t>Machine learning applications provide results on the basis of past experience. </a:t>
            </a:r>
            <a:endParaRPr lang="en-US" dirty="0"/>
          </a:p>
        </p:txBody>
      </p:sp>
    </p:spTree>
    <p:extLst>
      <p:ext uri="{BB962C8B-B14F-4D97-AF65-F5344CB8AC3E}">
        <p14:creationId xmlns:p14="http://schemas.microsoft.com/office/powerpoint/2010/main" val="1079077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6C33-2033-1745-866E-235B915F227D}"/>
              </a:ext>
            </a:extLst>
          </p:cNvPr>
          <p:cNvSpPr>
            <a:spLocks noGrp="1"/>
          </p:cNvSpPr>
          <p:nvPr>
            <p:ph type="title"/>
          </p:nvPr>
        </p:nvSpPr>
        <p:spPr>
          <a:xfrm>
            <a:off x="754118" y="-128861"/>
            <a:ext cx="10515600" cy="1325563"/>
          </a:xfrm>
        </p:spPr>
        <p:txBody>
          <a:bodyPr>
            <a:normAutofit/>
          </a:bodyPr>
          <a:lstStyle/>
          <a:p>
            <a:r>
              <a:rPr lang="en-US" sz="3200" dirty="0"/>
              <a:t>Applications:</a:t>
            </a:r>
          </a:p>
        </p:txBody>
      </p:sp>
      <p:sp>
        <p:nvSpPr>
          <p:cNvPr id="3" name="Content Placeholder 2">
            <a:extLst>
              <a:ext uri="{FF2B5EF4-FFF2-40B4-BE49-F238E27FC236}">
                <a16:creationId xmlns:a16="http://schemas.microsoft.com/office/drawing/2014/main" id="{956ED83E-181D-4948-BC86-81F92142DC58}"/>
              </a:ext>
            </a:extLst>
          </p:cNvPr>
          <p:cNvSpPr>
            <a:spLocks noGrp="1"/>
          </p:cNvSpPr>
          <p:nvPr>
            <p:ph idx="1"/>
          </p:nvPr>
        </p:nvSpPr>
        <p:spPr>
          <a:xfrm>
            <a:off x="754118" y="837652"/>
            <a:ext cx="10515600" cy="5615699"/>
          </a:xfrm>
        </p:spPr>
        <p:txBody>
          <a:bodyPr>
            <a:normAutofit/>
          </a:bodyPr>
          <a:lstStyle/>
          <a:p>
            <a:r>
              <a:rPr lang="en-US" dirty="0"/>
              <a:t>Image Recognition</a:t>
            </a:r>
          </a:p>
          <a:p>
            <a:r>
              <a:rPr lang="en-US" dirty="0"/>
              <a:t>Speech Recognition</a:t>
            </a:r>
          </a:p>
          <a:p>
            <a:r>
              <a:rPr lang="en-US" dirty="0"/>
              <a:t>Medical Diagnosis</a:t>
            </a:r>
          </a:p>
          <a:p>
            <a:r>
              <a:rPr lang="en-US" dirty="0"/>
              <a:t>Learning Associations</a:t>
            </a:r>
          </a:p>
          <a:p>
            <a:r>
              <a:rPr lang="en-US" dirty="0"/>
              <a:t>Classification</a:t>
            </a:r>
          </a:p>
          <a:p>
            <a:r>
              <a:rPr lang="en-US" dirty="0"/>
              <a:t>Prediction</a:t>
            </a:r>
          </a:p>
          <a:p>
            <a:r>
              <a:rPr lang="en-US" dirty="0"/>
              <a:t>Extraction </a:t>
            </a:r>
          </a:p>
          <a:p>
            <a:r>
              <a:rPr lang="en-US" dirty="0"/>
              <a:t>Regression</a:t>
            </a:r>
          </a:p>
          <a:p>
            <a:r>
              <a:rPr lang="en-US" dirty="0"/>
              <a:t>Handwriting Recognition </a:t>
            </a:r>
          </a:p>
          <a:p>
            <a:r>
              <a:rPr lang="en-US" dirty="0"/>
              <a:t>Recommendation System</a:t>
            </a:r>
          </a:p>
          <a:p>
            <a:endParaRPr lang="en-US" dirty="0"/>
          </a:p>
          <a:p>
            <a:endParaRPr lang="en-US" dirty="0"/>
          </a:p>
        </p:txBody>
      </p:sp>
    </p:spTree>
    <p:extLst>
      <p:ext uri="{BB962C8B-B14F-4D97-AF65-F5344CB8AC3E}">
        <p14:creationId xmlns:p14="http://schemas.microsoft.com/office/powerpoint/2010/main" val="1785238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7712"/>
            <a:ext cx="10515600" cy="5879251"/>
          </a:xfrm>
        </p:spPr>
        <p:txBody>
          <a:bodyPr/>
          <a:lstStyle/>
          <a:p>
            <a:pPr marL="0" indent="0">
              <a:buNone/>
            </a:pPr>
            <a:r>
              <a:rPr lang="en-US" dirty="0" smtClean="0"/>
              <a:t>Regular life example we mostly seen: UBER</a:t>
            </a:r>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549" y="1153113"/>
            <a:ext cx="4540102" cy="182400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7516" y="914492"/>
            <a:ext cx="4625163" cy="2062624"/>
          </a:xfrm>
          <a:prstGeom prst="rect">
            <a:avLst/>
          </a:prstGeom>
        </p:spPr>
      </p:pic>
      <p:pic>
        <p:nvPicPr>
          <p:cNvPr id="8" name="Picture 7"/>
          <p:cNvPicPr>
            <a:picLocks noChangeAspect="1"/>
          </p:cNvPicPr>
          <p:nvPr/>
        </p:nvPicPr>
        <p:blipFill>
          <a:blip r:embed="rId4"/>
          <a:stretch>
            <a:fillRect/>
          </a:stretch>
        </p:blipFill>
        <p:spPr>
          <a:xfrm>
            <a:off x="2232838" y="3599120"/>
            <a:ext cx="6315740" cy="3258880"/>
          </a:xfrm>
          <a:prstGeom prst="rect">
            <a:avLst/>
          </a:prstGeom>
        </p:spPr>
      </p:pic>
    </p:spTree>
    <p:extLst>
      <p:ext uri="{BB962C8B-B14F-4D97-AF65-F5344CB8AC3E}">
        <p14:creationId xmlns:p14="http://schemas.microsoft.com/office/powerpoint/2010/main" val="4153630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2B610-0176-424D-9281-4AA0FB6A6CED}"/>
              </a:ext>
            </a:extLst>
          </p:cNvPr>
          <p:cNvSpPr>
            <a:spLocks noGrp="1"/>
          </p:cNvSpPr>
          <p:nvPr>
            <p:ph type="title"/>
          </p:nvPr>
        </p:nvSpPr>
        <p:spPr>
          <a:xfrm>
            <a:off x="838200" y="2766218"/>
            <a:ext cx="10515600" cy="1325563"/>
          </a:xfrm>
        </p:spPr>
        <p:txBody>
          <a:bodyPr/>
          <a:lstStyle/>
          <a:p>
            <a:r>
              <a:rPr lang="en-US" dirty="0"/>
              <a:t>				</a:t>
            </a:r>
            <a:r>
              <a:rPr lang="en-US" b="1" i="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740726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C5321-6929-8B4C-A565-60B5F7189F59}"/>
              </a:ext>
            </a:extLst>
          </p:cNvPr>
          <p:cNvSpPr>
            <a:spLocks noGrp="1"/>
          </p:cNvSpPr>
          <p:nvPr>
            <p:ph type="title"/>
          </p:nvPr>
        </p:nvSpPr>
        <p:spPr>
          <a:xfrm>
            <a:off x="838200" y="18255"/>
            <a:ext cx="10515600" cy="1325563"/>
          </a:xfrm>
        </p:spPr>
        <p:txBody>
          <a:bodyPr>
            <a:normAutofit/>
          </a:bodyPr>
          <a:lstStyle/>
          <a:p>
            <a:r>
              <a:rPr lang="en-US" sz="3200" dirty="0"/>
              <a:t>Definition:</a:t>
            </a:r>
          </a:p>
        </p:txBody>
      </p:sp>
      <p:sp>
        <p:nvSpPr>
          <p:cNvPr id="3" name="Content Placeholder 2">
            <a:extLst>
              <a:ext uri="{FF2B5EF4-FFF2-40B4-BE49-F238E27FC236}">
                <a16:creationId xmlns:a16="http://schemas.microsoft.com/office/drawing/2014/main" id="{602ADD04-C28C-5A41-B102-16D5AD08698B}"/>
              </a:ext>
            </a:extLst>
          </p:cNvPr>
          <p:cNvSpPr>
            <a:spLocks noGrp="1"/>
          </p:cNvSpPr>
          <p:nvPr>
            <p:ph idx="1"/>
          </p:nvPr>
        </p:nvSpPr>
        <p:spPr>
          <a:xfrm>
            <a:off x="838200" y="1110922"/>
            <a:ext cx="10515600" cy="2514780"/>
          </a:xfrm>
        </p:spPr>
        <p:txBody>
          <a:bodyPr>
            <a:normAutofit/>
          </a:bodyPr>
          <a:lstStyle/>
          <a:p>
            <a:pPr algn="just"/>
            <a:r>
              <a:rPr lang="en-IN" dirty="0"/>
              <a:t>Machine learning is an application of artificial intelligence (AI) that provides systems the ability to automatically learn and improve from experience without being explicitly programmed.</a:t>
            </a:r>
            <a:r>
              <a:rPr lang="en-IN" b="1" dirty="0"/>
              <a:t> </a:t>
            </a:r>
            <a:r>
              <a:rPr lang="en-IN" dirty="0"/>
              <a:t>Machine learning focuses on the development of computer programs that can access data and use it to learn for </a:t>
            </a:r>
            <a:r>
              <a:rPr lang="en-IN" dirty="0" smtClean="0"/>
              <a:t>themselves on </a:t>
            </a:r>
            <a:r>
              <a:rPr lang="en-IN" dirty="0"/>
              <a:t>the basis of past experience.</a:t>
            </a:r>
          </a:p>
          <a:p>
            <a:pPr algn="just"/>
            <a:endParaRPr lang="en-IN" dirty="0"/>
          </a:p>
          <a:p>
            <a:pPr algn="just"/>
            <a:endParaRPr lang="en-US" dirty="0"/>
          </a:p>
        </p:txBody>
      </p:sp>
      <p:pic>
        <p:nvPicPr>
          <p:cNvPr id="4" name="Picture 3"/>
          <p:cNvPicPr>
            <a:picLocks noChangeAspect="1"/>
          </p:cNvPicPr>
          <p:nvPr/>
        </p:nvPicPr>
        <p:blipFill>
          <a:blip r:embed="rId2"/>
          <a:stretch>
            <a:fillRect/>
          </a:stretch>
        </p:blipFill>
        <p:spPr>
          <a:xfrm>
            <a:off x="1697184" y="3496393"/>
            <a:ext cx="8065653" cy="3212853"/>
          </a:xfrm>
          <a:prstGeom prst="rect">
            <a:avLst/>
          </a:prstGeom>
        </p:spPr>
      </p:pic>
    </p:spTree>
    <p:extLst>
      <p:ext uri="{BB962C8B-B14F-4D97-AF65-F5344CB8AC3E}">
        <p14:creationId xmlns:p14="http://schemas.microsoft.com/office/powerpoint/2010/main" val="2739106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60C9E-4DB2-5943-850A-BBEE94065D32}"/>
              </a:ext>
            </a:extLst>
          </p:cNvPr>
          <p:cNvSpPr>
            <a:spLocks noGrp="1"/>
          </p:cNvSpPr>
          <p:nvPr>
            <p:ph type="title"/>
          </p:nvPr>
        </p:nvSpPr>
        <p:spPr>
          <a:xfrm>
            <a:off x="838200" y="18255"/>
            <a:ext cx="10515600" cy="1325563"/>
          </a:xfrm>
        </p:spPr>
        <p:txBody>
          <a:bodyPr>
            <a:normAutofit/>
          </a:bodyPr>
          <a:lstStyle/>
          <a:p>
            <a:r>
              <a:rPr lang="en-US" sz="3200" dirty="0"/>
              <a:t>History:</a:t>
            </a:r>
          </a:p>
        </p:txBody>
      </p:sp>
      <p:sp>
        <p:nvSpPr>
          <p:cNvPr id="3" name="Content Placeholder 2">
            <a:extLst>
              <a:ext uri="{FF2B5EF4-FFF2-40B4-BE49-F238E27FC236}">
                <a16:creationId xmlns:a16="http://schemas.microsoft.com/office/drawing/2014/main" id="{A069807B-DE1F-3947-B82B-30D7143AF74F}"/>
              </a:ext>
            </a:extLst>
          </p:cNvPr>
          <p:cNvSpPr>
            <a:spLocks noGrp="1"/>
          </p:cNvSpPr>
          <p:nvPr>
            <p:ph idx="1"/>
          </p:nvPr>
        </p:nvSpPr>
        <p:spPr>
          <a:xfrm>
            <a:off x="838200" y="1152963"/>
            <a:ext cx="10515600" cy="5447534"/>
          </a:xfrm>
        </p:spPr>
        <p:txBody>
          <a:bodyPr>
            <a:normAutofit fontScale="92500" lnSpcReduction="20000"/>
          </a:bodyPr>
          <a:lstStyle/>
          <a:p>
            <a:r>
              <a:rPr lang="en-US" sz="3000" dirty="0"/>
              <a:t>Machine Learning is a sub-set of artificial intelligence where computer algorithms are used to autonomously learn from data and information. In machine learning computers don’t have to be explicitly programmed but can change and improve their algorithms by themselves.</a:t>
            </a:r>
          </a:p>
          <a:p>
            <a:endParaRPr lang="en-US" sz="3000" dirty="0"/>
          </a:p>
          <a:p>
            <a:r>
              <a:rPr lang="en-US" sz="3000" dirty="0"/>
              <a:t>1950 — Alan Turing creates the “Turing Test” to determine if a computer has real intelligence. To pass the test, a computer must be able to fool a human into believing it is also human.</a:t>
            </a:r>
          </a:p>
          <a:p>
            <a:endParaRPr lang="en-US" sz="3000" dirty="0"/>
          </a:p>
          <a:p>
            <a:r>
              <a:rPr lang="en-US" sz="3000" dirty="0"/>
              <a:t>1952 — Arthur Samuel wrote the first computer learning program. The program was the game of checkers, and the IBM computer improved at the game the more it played, studying which moves made up winning strategies and incorporating those moves into its program.</a:t>
            </a:r>
          </a:p>
          <a:p>
            <a:endParaRPr lang="en-US" dirty="0"/>
          </a:p>
          <a:p>
            <a:endParaRPr lang="en-US" dirty="0"/>
          </a:p>
          <a:p>
            <a:endParaRPr lang="en-US" dirty="0"/>
          </a:p>
        </p:txBody>
      </p:sp>
    </p:spTree>
    <p:extLst>
      <p:ext uri="{BB962C8B-B14F-4D97-AF65-F5344CB8AC3E}">
        <p14:creationId xmlns:p14="http://schemas.microsoft.com/office/powerpoint/2010/main" val="1014837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1F649D-9CC8-7D4F-819E-B6968105D0EC}"/>
              </a:ext>
            </a:extLst>
          </p:cNvPr>
          <p:cNvSpPr>
            <a:spLocks noGrp="1"/>
          </p:cNvSpPr>
          <p:nvPr>
            <p:ph idx="1"/>
          </p:nvPr>
        </p:nvSpPr>
        <p:spPr>
          <a:xfrm>
            <a:off x="922283" y="375196"/>
            <a:ext cx="10515600" cy="6162237"/>
          </a:xfrm>
        </p:spPr>
        <p:txBody>
          <a:bodyPr>
            <a:normAutofit lnSpcReduction="10000"/>
          </a:bodyPr>
          <a:lstStyle/>
          <a:p>
            <a:r>
              <a:rPr lang="en-US" dirty="0"/>
              <a:t>1957 — Frank Rosenblatt designed the first neural network for computers (the perceptron), which simulate the thought processes of the human brain.</a:t>
            </a:r>
          </a:p>
          <a:p>
            <a:endParaRPr lang="en-US" dirty="0"/>
          </a:p>
          <a:p>
            <a:r>
              <a:rPr lang="en-IN" dirty="0"/>
              <a:t>1979 — Students at Stanford University invent the “Stanford Cart” which can navigate obstacles in a room on its own.</a:t>
            </a:r>
          </a:p>
          <a:p>
            <a:endParaRPr lang="en-IN" dirty="0"/>
          </a:p>
          <a:p>
            <a:r>
              <a:rPr lang="en-IN" dirty="0"/>
              <a:t>1981 — Gerald </a:t>
            </a:r>
            <a:r>
              <a:rPr lang="en-IN" dirty="0" err="1"/>
              <a:t>Dejong</a:t>
            </a:r>
            <a:r>
              <a:rPr lang="en-IN" dirty="0"/>
              <a:t> introduces the concept of Explanation Based Learning (EBL), in which a computer analyses training data and creates a general rule it can follow by discarding unimportant data.</a:t>
            </a:r>
          </a:p>
          <a:p>
            <a:endParaRPr lang="en-IN" dirty="0"/>
          </a:p>
          <a:p>
            <a:r>
              <a:rPr lang="en-IN" dirty="0"/>
              <a:t>1990s — Work on machine learning shifts from a knowledge-driven approach to a data-driven approach.  Scientists begin creating programs for computers to </a:t>
            </a:r>
            <a:r>
              <a:rPr lang="en-IN" dirty="0" err="1"/>
              <a:t>analyze</a:t>
            </a:r>
            <a:r>
              <a:rPr lang="en-IN" dirty="0"/>
              <a:t> large amounts of data and draw conclusions — or “learn” — from the results.</a:t>
            </a:r>
            <a:endParaRPr lang="en-US" dirty="0"/>
          </a:p>
        </p:txBody>
      </p:sp>
    </p:spTree>
    <p:extLst>
      <p:ext uri="{BB962C8B-B14F-4D97-AF65-F5344CB8AC3E}">
        <p14:creationId xmlns:p14="http://schemas.microsoft.com/office/powerpoint/2010/main" val="827080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135BEC-E7A6-174F-8D40-E2AE48F1B021}"/>
              </a:ext>
            </a:extLst>
          </p:cNvPr>
          <p:cNvSpPr>
            <a:spLocks noGrp="1"/>
          </p:cNvSpPr>
          <p:nvPr>
            <p:ph idx="1"/>
          </p:nvPr>
        </p:nvSpPr>
        <p:spPr>
          <a:xfrm>
            <a:off x="838200" y="343665"/>
            <a:ext cx="10515600" cy="6256831"/>
          </a:xfrm>
        </p:spPr>
        <p:txBody>
          <a:bodyPr/>
          <a:lstStyle/>
          <a:p>
            <a:r>
              <a:rPr lang="en-IN" dirty="0"/>
              <a:t>1997 — IBM’s Deep Blue beats the world champion at chess.</a:t>
            </a:r>
          </a:p>
          <a:p>
            <a:endParaRPr lang="en-IN" dirty="0"/>
          </a:p>
          <a:p>
            <a:r>
              <a:rPr lang="en-IN" dirty="0"/>
              <a:t>2006 — Geoffrey Hinton coins the term “deep learning” to explain new algorithms that let computers “see” and distinguish objects and text in images and videos</a:t>
            </a:r>
          </a:p>
          <a:p>
            <a:endParaRPr lang="en-IN" dirty="0"/>
          </a:p>
          <a:p>
            <a:r>
              <a:rPr lang="en-IN" dirty="0"/>
              <a:t>2010 — The MICROSOFT Kinect can track 20 human features at a rate of 30 times per second, allowing people to interact with the computer via movements and gestures.</a:t>
            </a:r>
          </a:p>
          <a:p>
            <a:endParaRPr lang="en-IN" dirty="0"/>
          </a:p>
          <a:p>
            <a:r>
              <a:rPr lang="en-IN" dirty="0"/>
              <a:t>2014 – FACEBOOK develops Deep Face, a software algorithm that is able to recognize or verify individuals on photos to the same level as humans can.</a:t>
            </a:r>
          </a:p>
          <a:p>
            <a:pPr marL="0" indent="0">
              <a:buNone/>
            </a:pPr>
            <a:endParaRPr lang="en-IN" dirty="0"/>
          </a:p>
        </p:txBody>
      </p:sp>
    </p:spTree>
    <p:extLst>
      <p:ext uri="{BB962C8B-B14F-4D97-AF65-F5344CB8AC3E}">
        <p14:creationId xmlns:p14="http://schemas.microsoft.com/office/powerpoint/2010/main" val="3910592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A2F606-9C6E-4343-A433-2D3C9B3315CB}"/>
              </a:ext>
            </a:extLst>
          </p:cNvPr>
          <p:cNvSpPr>
            <a:spLocks noGrp="1"/>
          </p:cNvSpPr>
          <p:nvPr>
            <p:ph idx="1"/>
          </p:nvPr>
        </p:nvSpPr>
        <p:spPr>
          <a:xfrm>
            <a:off x="838200" y="249073"/>
            <a:ext cx="10515600" cy="6067644"/>
          </a:xfrm>
        </p:spPr>
        <p:txBody>
          <a:bodyPr/>
          <a:lstStyle/>
          <a:p>
            <a:r>
              <a:rPr lang="en-IN" dirty="0"/>
              <a:t>2015 – Amazon launched its own machine learning platform.</a:t>
            </a:r>
          </a:p>
          <a:p>
            <a:endParaRPr lang="en-IN" dirty="0"/>
          </a:p>
          <a:p>
            <a:r>
              <a:rPr lang="en-IN" dirty="0"/>
              <a:t>2015 – Over 3,000 AI and Robotics researchers, endorsed by Stephen Hawking, Elon Musk and Steve Wozniak (among many others), sign an open letter warning of the danger of autonomous weapons which select and engage targets without human intervention.</a:t>
            </a:r>
          </a:p>
          <a:p>
            <a:endParaRPr lang="en-IN" dirty="0"/>
          </a:p>
          <a:p>
            <a:r>
              <a:rPr lang="en-IN" dirty="0"/>
              <a:t>2016 – Google’s artificial intelligence algorithm beats a professional player at the Chinese board game Go, which is considered the world’s most complex board game and is many times harder than chess. The AlphaGo algorithm developed by Google DeepMind managed to win five games out of five in the Go competition.</a:t>
            </a:r>
          </a:p>
        </p:txBody>
      </p:sp>
    </p:spTree>
    <p:extLst>
      <p:ext uri="{BB962C8B-B14F-4D97-AF65-F5344CB8AC3E}">
        <p14:creationId xmlns:p14="http://schemas.microsoft.com/office/powerpoint/2010/main" val="1978479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9348"/>
          </a:xfrm>
        </p:spPr>
        <p:txBody>
          <a:bodyPr>
            <a:normAutofit fontScale="90000"/>
          </a:bodyPr>
          <a:lstStyle/>
          <a:p>
            <a:r>
              <a:rPr lang="en-US" dirty="0" smtClean="0">
                <a:latin typeface="Arial" panose="020B0604020202020204" pitchFamily="34" charset="0"/>
                <a:cs typeface="Arial" panose="020B0604020202020204" pitchFamily="34" charset="0"/>
              </a:rPr>
              <a:t>Types of machine learning:</a:t>
            </a:r>
            <a:endParaRPr lang="en-US" b="1" dirty="0"/>
          </a:p>
        </p:txBody>
      </p:sp>
      <p:sp>
        <p:nvSpPr>
          <p:cNvPr id="3" name="Content Placeholder 2"/>
          <p:cNvSpPr>
            <a:spLocks noGrp="1"/>
          </p:cNvSpPr>
          <p:nvPr>
            <p:ph idx="1"/>
          </p:nvPr>
        </p:nvSpPr>
        <p:spPr>
          <a:xfrm>
            <a:off x="838200" y="1357745"/>
            <a:ext cx="10515600" cy="2225964"/>
          </a:xfrm>
        </p:spPr>
        <p:txBody>
          <a:bodyPr>
            <a:normAutofit/>
          </a:bodyPr>
          <a:lstStyle/>
          <a:p>
            <a:pPr marL="285750" indent="-285750"/>
            <a:r>
              <a:rPr lang="en-US" dirty="0" smtClean="0">
                <a:solidFill>
                  <a:srgbClr val="292929"/>
                </a:solidFill>
              </a:rPr>
              <a:t>Machine </a:t>
            </a:r>
            <a:r>
              <a:rPr lang="en-US" dirty="0">
                <a:solidFill>
                  <a:srgbClr val="292929"/>
                </a:solidFill>
              </a:rPr>
              <a:t>learning can be classified </a:t>
            </a:r>
            <a:r>
              <a:rPr lang="en-US" dirty="0" smtClean="0">
                <a:solidFill>
                  <a:srgbClr val="292929"/>
                </a:solidFill>
              </a:rPr>
              <a:t>into 3 types of algorithms.</a:t>
            </a:r>
          </a:p>
          <a:p>
            <a:pPr>
              <a:buFont typeface="+mj-lt"/>
              <a:buAutoNum type="arabicPeriod"/>
            </a:pPr>
            <a:r>
              <a:rPr lang="en-US" dirty="0" smtClean="0">
                <a:solidFill>
                  <a:srgbClr val="292929"/>
                </a:solidFill>
              </a:rPr>
              <a:t>Supervised </a:t>
            </a:r>
            <a:r>
              <a:rPr lang="en-US" dirty="0">
                <a:solidFill>
                  <a:srgbClr val="292929"/>
                </a:solidFill>
              </a:rPr>
              <a:t>Learning</a:t>
            </a:r>
          </a:p>
          <a:p>
            <a:pPr>
              <a:buFont typeface="+mj-lt"/>
              <a:buAutoNum type="arabicPeriod"/>
            </a:pPr>
            <a:r>
              <a:rPr lang="en-US" dirty="0">
                <a:solidFill>
                  <a:srgbClr val="292929"/>
                </a:solidFill>
              </a:rPr>
              <a:t>Unsupervised Learning </a:t>
            </a:r>
          </a:p>
          <a:p>
            <a:pPr>
              <a:buFont typeface="+mj-lt"/>
              <a:buAutoNum type="arabicPeriod"/>
            </a:pPr>
            <a:r>
              <a:rPr lang="en-US" dirty="0">
                <a:solidFill>
                  <a:srgbClr val="292929"/>
                </a:solidFill>
              </a:rPr>
              <a:t>Reinforcement Learning</a:t>
            </a:r>
          </a:p>
          <a:p>
            <a:endParaRPr lang="en-US" dirty="0"/>
          </a:p>
        </p:txBody>
      </p:sp>
    </p:spTree>
    <p:extLst>
      <p:ext uri="{BB962C8B-B14F-4D97-AF65-F5344CB8AC3E}">
        <p14:creationId xmlns:p14="http://schemas.microsoft.com/office/powerpoint/2010/main" val="2890319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5564"/>
            <a:ext cx="10515600" cy="960581"/>
          </a:xfrm>
        </p:spPr>
        <p:txBody>
          <a:bodyPr/>
          <a:lstStyle/>
          <a:p>
            <a:r>
              <a:rPr lang="en-US" dirty="0">
                <a:solidFill>
                  <a:srgbClr val="292929"/>
                </a:solidFill>
              </a:rPr>
              <a:t>In </a:t>
            </a:r>
            <a:r>
              <a:rPr lang="en-US" b="1" dirty="0">
                <a:solidFill>
                  <a:srgbClr val="292929"/>
                </a:solidFill>
              </a:rPr>
              <a:t>Supervised learning</a:t>
            </a:r>
            <a:r>
              <a:rPr lang="en-US" dirty="0">
                <a:solidFill>
                  <a:srgbClr val="292929"/>
                </a:solidFill>
              </a:rPr>
              <a:t>, an AI system is presented with data which is labeled, which means that each </a:t>
            </a:r>
            <a:r>
              <a:rPr lang="en-US" dirty="0" smtClean="0">
                <a:solidFill>
                  <a:srgbClr val="292929"/>
                </a:solidFill>
              </a:rPr>
              <a:t>data </a:t>
            </a:r>
            <a:r>
              <a:rPr lang="en-US" dirty="0">
                <a:solidFill>
                  <a:srgbClr val="292929"/>
                </a:solidFill>
              </a:rPr>
              <a:t>tagged with the correct label</a:t>
            </a:r>
            <a:r>
              <a:rPr lang="en-US" dirty="0" smtClean="0">
                <a:solidFill>
                  <a:srgbClr val="292929"/>
                </a:solidFill>
              </a:rPr>
              <a:t>.</a:t>
            </a:r>
            <a:endParaRPr lang="en-US" dirty="0">
              <a:solidFill>
                <a:srgbClr val="292929"/>
              </a:solidFill>
            </a:endParaRPr>
          </a:p>
        </p:txBody>
      </p:sp>
      <p:pic>
        <p:nvPicPr>
          <p:cNvPr id="4" name="Picture 3"/>
          <p:cNvPicPr>
            <a:picLocks noChangeAspect="1"/>
          </p:cNvPicPr>
          <p:nvPr/>
        </p:nvPicPr>
        <p:blipFill>
          <a:blip r:embed="rId2"/>
          <a:stretch>
            <a:fillRect/>
          </a:stretch>
        </p:blipFill>
        <p:spPr>
          <a:xfrm>
            <a:off x="1282098" y="1499753"/>
            <a:ext cx="8611802" cy="4172532"/>
          </a:xfrm>
          <a:prstGeom prst="rect">
            <a:avLst/>
          </a:prstGeom>
        </p:spPr>
      </p:pic>
    </p:spTree>
    <p:extLst>
      <p:ext uri="{BB962C8B-B14F-4D97-AF65-F5344CB8AC3E}">
        <p14:creationId xmlns:p14="http://schemas.microsoft.com/office/powerpoint/2010/main" val="920565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5564"/>
            <a:ext cx="10515600" cy="1117600"/>
          </a:xfrm>
        </p:spPr>
        <p:txBody>
          <a:bodyPr>
            <a:normAutofit fontScale="92500" lnSpcReduction="10000"/>
          </a:bodyPr>
          <a:lstStyle/>
          <a:p>
            <a:r>
              <a:rPr lang="en-US" dirty="0">
                <a:solidFill>
                  <a:srgbClr val="292929"/>
                </a:solidFill>
              </a:rPr>
              <a:t>In </a:t>
            </a:r>
            <a:r>
              <a:rPr lang="en-US" b="1" dirty="0">
                <a:solidFill>
                  <a:srgbClr val="292929"/>
                </a:solidFill>
              </a:rPr>
              <a:t>unsupervised learning</a:t>
            </a:r>
            <a:r>
              <a:rPr lang="en-US" dirty="0">
                <a:solidFill>
                  <a:srgbClr val="292929"/>
                </a:solidFill>
              </a:rPr>
              <a:t>, an AI system is presented with unlabeled, uncategorized data and the system’s algorithms act on the data without prior </a:t>
            </a:r>
            <a:r>
              <a:rPr lang="en-US" dirty="0" smtClean="0">
                <a:solidFill>
                  <a:srgbClr val="292929"/>
                </a:solidFill>
              </a:rPr>
              <a:t>training the </a:t>
            </a:r>
            <a:r>
              <a:rPr lang="en-US" dirty="0">
                <a:solidFill>
                  <a:srgbClr val="292929"/>
                </a:solidFill>
              </a:rPr>
              <a:t>output is dependent upon the coded algorithms. </a:t>
            </a:r>
            <a:endParaRPr lang="en-IN" dirty="0"/>
          </a:p>
          <a:p>
            <a:endParaRPr lang="en-US" dirty="0">
              <a:solidFill>
                <a:srgbClr val="292929"/>
              </a:solidFill>
            </a:endParaRPr>
          </a:p>
        </p:txBody>
      </p:sp>
      <p:pic>
        <p:nvPicPr>
          <p:cNvPr id="2" name="Picture 1"/>
          <p:cNvPicPr>
            <a:picLocks noChangeAspect="1"/>
          </p:cNvPicPr>
          <p:nvPr/>
        </p:nvPicPr>
        <p:blipFill>
          <a:blip r:embed="rId2"/>
          <a:stretch>
            <a:fillRect/>
          </a:stretch>
        </p:blipFill>
        <p:spPr>
          <a:xfrm>
            <a:off x="1612910" y="1731365"/>
            <a:ext cx="8116433" cy="4429743"/>
          </a:xfrm>
          <a:prstGeom prst="rect">
            <a:avLst/>
          </a:prstGeom>
        </p:spPr>
      </p:pic>
    </p:spTree>
    <p:extLst>
      <p:ext uri="{BB962C8B-B14F-4D97-AF65-F5344CB8AC3E}">
        <p14:creationId xmlns:p14="http://schemas.microsoft.com/office/powerpoint/2010/main" val="2793972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TotalTime>
  <Words>562</Words>
  <Application>Microsoft Office PowerPoint</Application>
  <PresentationFormat>Widescreen</PresentationFormat>
  <Paragraphs>102</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Gautami</vt:lpstr>
      <vt:lpstr>Times New Roman</vt:lpstr>
      <vt:lpstr>Office Theme</vt:lpstr>
      <vt:lpstr>              Methodist College of Engineering &amp; Technology</vt:lpstr>
      <vt:lpstr>Definition:</vt:lpstr>
      <vt:lpstr>History:</vt:lpstr>
      <vt:lpstr>PowerPoint Presentation</vt:lpstr>
      <vt:lpstr>PowerPoint Presentation</vt:lpstr>
      <vt:lpstr>PowerPoint Presentation</vt:lpstr>
      <vt:lpstr>Types of machine learning:</vt:lpstr>
      <vt:lpstr>PowerPoint Presentation</vt:lpstr>
      <vt:lpstr>PowerPoint Presentation</vt:lpstr>
      <vt:lpstr>PowerPoint Presentation</vt:lpstr>
      <vt:lpstr>Limitations:</vt:lpstr>
      <vt:lpstr>Applications:</vt:lpstr>
      <vt:lpstr>PowerPoint Presentation</vt:lpstr>
      <vt:lpstr>Why Machine Learning?</vt:lpstr>
      <vt:lpstr>Applications:</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Methodist College of Engineering &amp; Technology</dc:title>
  <dc:creator>Gagan Kumar</dc:creator>
  <cp:lastModifiedBy>SaiCharan Thandra</cp:lastModifiedBy>
  <cp:revision>15</cp:revision>
  <dcterms:created xsi:type="dcterms:W3CDTF">2021-01-20T16:37:00Z</dcterms:created>
  <dcterms:modified xsi:type="dcterms:W3CDTF">2021-01-21T07:06:28Z</dcterms:modified>
</cp:coreProperties>
</file>