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51"/>
  </p:notesMasterIdLst>
  <p:sldIdLst>
    <p:sldId id="257" r:id="rId2"/>
    <p:sldId id="258" r:id="rId3"/>
    <p:sldId id="259" r:id="rId4"/>
    <p:sldId id="261" r:id="rId5"/>
    <p:sldId id="280" r:id="rId6"/>
    <p:sldId id="262" r:id="rId7"/>
    <p:sldId id="266" r:id="rId8"/>
    <p:sldId id="267" r:id="rId9"/>
    <p:sldId id="268" r:id="rId10"/>
    <p:sldId id="278" r:id="rId11"/>
    <p:sldId id="276" r:id="rId12"/>
    <p:sldId id="277" r:id="rId13"/>
    <p:sldId id="279" r:id="rId14"/>
    <p:sldId id="281" r:id="rId15"/>
    <p:sldId id="282" r:id="rId16"/>
    <p:sldId id="283" r:id="rId17"/>
    <p:sldId id="284" r:id="rId18"/>
    <p:sldId id="285" r:id="rId19"/>
    <p:sldId id="286" r:id="rId20"/>
    <p:sldId id="287" r:id="rId21"/>
    <p:sldId id="288" r:id="rId22"/>
    <p:sldId id="291" r:id="rId23"/>
    <p:sldId id="292" r:id="rId24"/>
    <p:sldId id="293" r:id="rId25"/>
    <p:sldId id="294" r:id="rId26"/>
    <p:sldId id="295" r:id="rId27"/>
    <p:sldId id="296" r:id="rId28"/>
    <p:sldId id="289" r:id="rId29"/>
    <p:sldId id="290" r:id="rId30"/>
    <p:sldId id="297" r:id="rId31"/>
    <p:sldId id="298" r:id="rId32"/>
    <p:sldId id="299" r:id="rId33"/>
    <p:sldId id="300" r:id="rId34"/>
    <p:sldId id="301" r:id="rId35"/>
    <p:sldId id="269" r:id="rId36"/>
    <p:sldId id="274" r:id="rId37"/>
    <p:sldId id="275" r:id="rId38"/>
    <p:sldId id="302" r:id="rId39"/>
    <p:sldId id="303" r:id="rId40"/>
    <p:sldId id="304" r:id="rId41"/>
    <p:sldId id="305" r:id="rId42"/>
    <p:sldId id="306" r:id="rId43"/>
    <p:sldId id="307" r:id="rId44"/>
    <p:sldId id="271" r:id="rId45"/>
    <p:sldId id="272" r:id="rId46"/>
    <p:sldId id="273" r:id="rId47"/>
    <p:sldId id="263" r:id="rId48"/>
    <p:sldId id="264" r:id="rId49"/>
    <p:sldId id="265"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B6768-CA54-4F3D-A0C2-B8E839CFB2F7}" type="datetimeFigureOut">
              <a:rPr lang="en-US" smtClean="0"/>
              <a:t>5/23/2021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561C1E-C9E4-4FDF-A886-4C399EC95B35}" type="slidenum">
              <a:rPr lang="en-US" smtClean="0"/>
              <a:t>‹#›</a:t>
            </a:fld>
            <a:endParaRPr lang="en-US"/>
          </a:p>
        </p:txBody>
      </p:sp>
    </p:spTree>
    <p:extLst>
      <p:ext uri="{BB962C8B-B14F-4D97-AF65-F5344CB8AC3E}">
        <p14:creationId xmlns:p14="http://schemas.microsoft.com/office/powerpoint/2010/main" val="2116275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464F6D-35C1-4B98-83D8-AA6C54545358}" type="slidenum">
              <a:rPr lang="en-US" smtClean="0"/>
              <a:pPr/>
              <a:t>1</a:t>
            </a:fld>
            <a:endParaRPr lang="en-US" dirty="0"/>
          </a:p>
        </p:txBody>
      </p:sp>
    </p:spTree>
    <p:extLst>
      <p:ext uri="{BB962C8B-B14F-4D97-AF65-F5344CB8AC3E}">
        <p14:creationId xmlns:p14="http://schemas.microsoft.com/office/powerpoint/2010/main" val="2067929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960879-2F47-4D42-9638-A87936CC3972}" type="datetime1">
              <a:rPr lang="en-US" smtClean="0"/>
              <a:t>5/23/2021</a:t>
            </a:fld>
            <a:endParaRPr lang="en-US"/>
          </a:p>
        </p:txBody>
      </p:sp>
      <p:sp>
        <p:nvSpPr>
          <p:cNvPr id="5" name="Footer Placeholder 4"/>
          <p:cNvSpPr>
            <a:spLocks noGrp="1"/>
          </p:cNvSpPr>
          <p:nvPr>
            <p:ph type="ftr" sz="quarter" idx="11"/>
          </p:nvPr>
        </p:nvSpPr>
        <p:spPr/>
        <p:txBody>
          <a:bodyPr/>
          <a:lstStyle/>
          <a:p>
            <a:r>
              <a:rPr lang="en-US" smtClean="0"/>
              <a:t>Methodist college of engineering and technology, Department CSE </a:t>
            </a:r>
            <a:endParaRPr lang="en-US"/>
          </a:p>
        </p:txBody>
      </p:sp>
      <p:sp>
        <p:nvSpPr>
          <p:cNvPr id="6" name="Slide Number Placeholder 5"/>
          <p:cNvSpPr>
            <a:spLocks noGrp="1"/>
          </p:cNvSpPr>
          <p:nvPr>
            <p:ph type="sldNum" sz="quarter" idx="12"/>
          </p:nvPr>
        </p:nvSpPr>
        <p:spPr/>
        <p:txBody>
          <a:bodyPr/>
          <a:lstStyle/>
          <a:p>
            <a:fld id="{350B5072-E8EF-487E-ACD1-E88F6DE75E52}" type="slidenum">
              <a:rPr lang="en-US" smtClean="0"/>
              <a:t>‹#›</a:t>
            </a:fld>
            <a:endParaRPr lang="en-US"/>
          </a:p>
        </p:txBody>
      </p:sp>
    </p:spTree>
    <p:extLst>
      <p:ext uri="{BB962C8B-B14F-4D97-AF65-F5344CB8AC3E}">
        <p14:creationId xmlns:p14="http://schemas.microsoft.com/office/powerpoint/2010/main" val="142966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CD76D4-3A65-4475-9923-B4FDC9A54AF1}" type="datetime1">
              <a:rPr lang="en-US" smtClean="0"/>
              <a:t>5/23/2021</a:t>
            </a:fld>
            <a:endParaRPr lang="en-US"/>
          </a:p>
        </p:txBody>
      </p:sp>
      <p:sp>
        <p:nvSpPr>
          <p:cNvPr id="5" name="Footer Placeholder 4"/>
          <p:cNvSpPr>
            <a:spLocks noGrp="1"/>
          </p:cNvSpPr>
          <p:nvPr>
            <p:ph type="ftr" sz="quarter" idx="11"/>
          </p:nvPr>
        </p:nvSpPr>
        <p:spPr/>
        <p:txBody>
          <a:bodyPr/>
          <a:lstStyle/>
          <a:p>
            <a:r>
              <a:rPr lang="en-US" smtClean="0"/>
              <a:t>Methodist college of engineering and technology, Department CSE </a:t>
            </a:r>
            <a:endParaRPr lang="en-US"/>
          </a:p>
        </p:txBody>
      </p:sp>
      <p:sp>
        <p:nvSpPr>
          <p:cNvPr id="6" name="Slide Number Placeholder 5"/>
          <p:cNvSpPr>
            <a:spLocks noGrp="1"/>
          </p:cNvSpPr>
          <p:nvPr>
            <p:ph type="sldNum" sz="quarter" idx="12"/>
          </p:nvPr>
        </p:nvSpPr>
        <p:spPr/>
        <p:txBody>
          <a:bodyPr/>
          <a:lstStyle/>
          <a:p>
            <a:fld id="{350B5072-E8EF-487E-ACD1-E88F6DE75E52}" type="slidenum">
              <a:rPr lang="en-US" smtClean="0"/>
              <a:t>‹#›</a:t>
            </a:fld>
            <a:endParaRPr lang="en-US"/>
          </a:p>
        </p:txBody>
      </p:sp>
    </p:spTree>
    <p:extLst>
      <p:ext uri="{BB962C8B-B14F-4D97-AF65-F5344CB8AC3E}">
        <p14:creationId xmlns:p14="http://schemas.microsoft.com/office/powerpoint/2010/main" val="1801936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0AA961-5535-4FA2-9FB2-7A04C44AD355}" type="datetime1">
              <a:rPr lang="en-US" smtClean="0"/>
              <a:t>5/23/2021</a:t>
            </a:fld>
            <a:endParaRPr lang="en-US"/>
          </a:p>
        </p:txBody>
      </p:sp>
      <p:sp>
        <p:nvSpPr>
          <p:cNvPr id="5" name="Footer Placeholder 4"/>
          <p:cNvSpPr>
            <a:spLocks noGrp="1"/>
          </p:cNvSpPr>
          <p:nvPr>
            <p:ph type="ftr" sz="quarter" idx="11"/>
          </p:nvPr>
        </p:nvSpPr>
        <p:spPr/>
        <p:txBody>
          <a:bodyPr/>
          <a:lstStyle/>
          <a:p>
            <a:r>
              <a:rPr lang="en-US" smtClean="0"/>
              <a:t>Methodist college of engineering and technology, Department CSE </a:t>
            </a:r>
            <a:endParaRPr lang="en-US"/>
          </a:p>
        </p:txBody>
      </p:sp>
      <p:sp>
        <p:nvSpPr>
          <p:cNvPr id="6" name="Slide Number Placeholder 5"/>
          <p:cNvSpPr>
            <a:spLocks noGrp="1"/>
          </p:cNvSpPr>
          <p:nvPr>
            <p:ph type="sldNum" sz="quarter" idx="12"/>
          </p:nvPr>
        </p:nvSpPr>
        <p:spPr/>
        <p:txBody>
          <a:bodyPr/>
          <a:lstStyle/>
          <a:p>
            <a:fld id="{350B5072-E8EF-487E-ACD1-E88F6DE75E52}" type="slidenum">
              <a:rPr lang="en-US" smtClean="0"/>
              <a:t>‹#›</a:t>
            </a:fld>
            <a:endParaRPr lang="en-US"/>
          </a:p>
        </p:txBody>
      </p:sp>
    </p:spTree>
    <p:extLst>
      <p:ext uri="{BB962C8B-B14F-4D97-AF65-F5344CB8AC3E}">
        <p14:creationId xmlns:p14="http://schemas.microsoft.com/office/powerpoint/2010/main" val="3900890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6C7FA3-E4C2-4719-8DF7-3871B7C6860D}" type="datetime1">
              <a:rPr lang="en-US" smtClean="0"/>
              <a:t>5/23/2021</a:t>
            </a:fld>
            <a:endParaRPr lang="en-US"/>
          </a:p>
        </p:txBody>
      </p:sp>
      <p:sp>
        <p:nvSpPr>
          <p:cNvPr id="5" name="Footer Placeholder 4"/>
          <p:cNvSpPr>
            <a:spLocks noGrp="1"/>
          </p:cNvSpPr>
          <p:nvPr>
            <p:ph type="ftr" sz="quarter" idx="11"/>
          </p:nvPr>
        </p:nvSpPr>
        <p:spPr/>
        <p:txBody>
          <a:bodyPr/>
          <a:lstStyle/>
          <a:p>
            <a:r>
              <a:rPr lang="en-US" smtClean="0"/>
              <a:t>Methodist college of engineering and technology, Department CSE </a:t>
            </a:r>
            <a:endParaRPr lang="en-US"/>
          </a:p>
        </p:txBody>
      </p:sp>
      <p:sp>
        <p:nvSpPr>
          <p:cNvPr id="6" name="Slide Number Placeholder 5"/>
          <p:cNvSpPr>
            <a:spLocks noGrp="1"/>
          </p:cNvSpPr>
          <p:nvPr>
            <p:ph type="sldNum" sz="quarter" idx="12"/>
          </p:nvPr>
        </p:nvSpPr>
        <p:spPr/>
        <p:txBody>
          <a:bodyPr/>
          <a:lstStyle/>
          <a:p>
            <a:fld id="{350B5072-E8EF-487E-ACD1-E88F6DE75E52}" type="slidenum">
              <a:rPr lang="en-US" smtClean="0"/>
              <a:t>‹#›</a:t>
            </a:fld>
            <a:endParaRPr lang="en-US"/>
          </a:p>
        </p:txBody>
      </p:sp>
    </p:spTree>
    <p:extLst>
      <p:ext uri="{BB962C8B-B14F-4D97-AF65-F5344CB8AC3E}">
        <p14:creationId xmlns:p14="http://schemas.microsoft.com/office/powerpoint/2010/main" val="404113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971E2E-1625-4834-8EC8-94C029E0FFCB}" type="datetime1">
              <a:rPr lang="en-US" smtClean="0"/>
              <a:t>5/23/2021</a:t>
            </a:fld>
            <a:endParaRPr lang="en-US"/>
          </a:p>
        </p:txBody>
      </p:sp>
      <p:sp>
        <p:nvSpPr>
          <p:cNvPr id="5" name="Footer Placeholder 4"/>
          <p:cNvSpPr>
            <a:spLocks noGrp="1"/>
          </p:cNvSpPr>
          <p:nvPr>
            <p:ph type="ftr" sz="quarter" idx="11"/>
          </p:nvPr>
        </p:nvSpPr>
        <p:spPr/>
        <p:txBody>
          <a:bodyPr/>
          <a:lstStyle/>
          <a:p>
            <a:r>
              <a:rPr lang="en-US" smtClean="0"/>
              <a:t>Methodist college of engineering and technology, Department CSE </a:t>
            </a:r>
            <a:endParaRPr lang="en-US"/>
          </a:p>
        </p:txBody>
      </p:sp>
      <p:sp>
        <p:nvSpPr>
          <p:cNvPr id="6" name="Slide Number Placeholder 5"/>
          <p:cNvSpPr>
            <a:spLocks noGrp="1"/>
          </p:cNvSpPr>
          <p:nvPr>
            <p:ph type="sldNum" sz="quarter" idx="12"/>
          </p:nvPr>
        </p:nvSpPr>
        <p:spPr/>
        <p:txBody>
          <a:bodyPr/>
          <a:lstStyle/>
          <a:p>
            <a:fld id="{350B5072-E8EF-487E-ACD1-E88F6DE75E52}" type="slidenum">
              <a:rPr lang="en-US" smtClean="0"/>
              <a:t>‹#›</a:t>
            </a:fld>
            <a:endParaRPr lang="en-US"/>
          </a:p>
        </p:txBody>
      </p:sp>
    </p:spTree>
    <p:extLst>
      <p:ext uri="{BB962C8B-B14F-4D97-AF65-F5344CB8AC3E}">
        <p14:creationId xmlns:p14="http://schemas.microsoft.com/office/powerpoint/2010/main" val="54055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2002AF-EC0E-4918-A0AA-CC1327E99277}" type="datetime1">
              <a:rPr lang="en-US" smtClean="0"/>
              <a:t>5/23/2021</a:t>
            </a:fld>
            <a:endParaRPr lang="en-US"/>
          </a:p>
        </p:txBody>
      </p:sp>
      <p:sp>
        <p:nvSpPr>
          <p:cNvPr id="6" name="Footer Placeholder 5"/>
          <p:cNvSpPr>
            <a:spLocks noGrp="1"/>
          </p:cNvSpPr>
          <p:nvPr>
            <p:ph type="ftr" sz="quarter" idx="11"/>
          </p:nvPr>
        </p:nvSpPr>
        <p:spPr/>
        <p:txBody>
          <a:bodyPr/>
          <a:lstStyle/>
          <a:p>
            <a:r>
              <a:rPr lang="en-US" smtClean="0"/>
              <a:t>Methodist college of engineering and technology, Department CSE </a:t>
            </a:r>
            <a:endParaRPr lang="en-US"/>
          </a:p>
        </p:txBody>
      </p:sp>
      <p:sp>
        <p:nvSpPr>
          <p:cNvPr id="7" name="Slide Number Placeholder 6"/>
          <p:cNvSpPr>
            <a:spLocks noGrp="1"/>
          </p:cNvSpPr>
          <p:nvPr>
            <p:ph type="sldNum" sz="quarter" idx="12"/>
          </p:nvPr>
        </p:nvSpPr>
        <p:spPr/>
        <p:txBody>
          <a:bodyPr/>
          <a:lstStyle/>
          <a:p>
            <a:fld id="{350B5072-E8EF-487E-ACD1-E88F6DE75E52}" type="slidenum">
              <a:rPr lang="en-US" smtClean="0"/>
              <a:t>‹#›</a:t>
            </a:fld>
            <a:endParaRPr lang="en-US"/>
          </a:p>
        </p:txBody>
      </p:sp>
    </p:spTree>
    <p:extLst>
      <p:ext uri="{BB962C8B-B14F-4D97-AF65-F5344CB8AC3E}">
        <p14:creationId xmlns:p14="http://schemas.microsoft.com/office/powerpoint/2010/main" val="2918684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955DBA-2B49-4B03-9FD6-A4F5A9694F87}" type="datetime1">
              <a:rPr lang="en-US" smtClean="0"/>
              <a:t>5/23/2021</a:t>
            </a:fld>
            <a:endParaRPr lang="en-US"/>
          </a:p>
        </p:txBody>
      </p:sp>
      <p:sp>
        <p:nvSpPr>
          <p:cNvPr id="8" name="Footer Placeholder 7"/>
          <p:cNvSpPr>
            <a:spLocks noGrp="1"/>
          </p:cNvSpPr>
          <p:nvPr>
            <p:ph type="ftr" sz="quarter" idx="11"/>
          </p:nvPr>
        </p:nvSpPr>
        <p:spPr/>
        <p:txBody>
          <a:bodyPr/>
          <a:lstStyle/>
          <a:p>
            <a:r>
              <a:rPr lang="en-US" smtClean="0"/>
              <a:t>Methodist college of engineering and technology, Department CSE </a:t>
            </a:r>
            <a:endParaRPr lang="en-US"/>
          </a:p>
        </p:txBody>
      </p:sp>
      <p:sp>
        <p:nvSpPr>
          <p:cNvPr id="9" name="Slide Number Placeholder 8"/>
          <p:cNvSpPr>
            <a:spLocks noGrp="1"/>
          </p:cNvSpPr>
          <p:nvPr>
            <p:ph type="sldNum" sz="quarter" idx="12"/>
          </p:nvPr>
        </p:nvSpPr>
        <p:spPr/>
        <p:txBody>
          <a:bodyPr/>
          <a:lstStyle/>
          <a:p>
            <a:fld id="{350B5072-E8EF-487E-ACD1-E88F6DE75E52}" type="slidenum">
              <a:rPr lang="en-US" smtClean="0"/>
              <a:t>‹#›</a:t>
            </a:fld>
            <a:endParaRPr lang="en-US"/>
          </a:p>
        </p:txBody>
      </p:sp>
    </p:spTree>
    <p:extLst>
      <p:ext uri="{BB962C8B-B14F-4D97-AF65-F5344CB8AC3E}">
        <p14:creationId xmlns:p14="http://schemas.microsoft.com/office/powerpoint/2010/main" val="3147325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6DE9DD-71D9-4665-A11D-390A0BA4139B}" type="datetime1">
              <a:rPr lang="en-US" smtClean="0"/>
              <a:t>5/23/2021</a:t>
            </a:fld>
            <a:endParaRPr lang="en-US"/>
          </a:p>
        </p:txBody>
      </p:sp>
      <p:sp>
        <p:nvSpPr>
          <p:cNvPr id="4" name="Footer Placeholder 3"/>
          <p:cNvSpPr>
            <a:spLocks noGrp="1"/>
          </p:cNvSpPr>
          <p:nvPr>
            <p:ph type="ftr" sz="quarter" idx="11"/>
          </p:nvPr>
        </p:nvSpPr>
        <p:spPr/>
        <p:txBody>
          <a:bodyPr/>
          <a:lstStyle/>
          <a:p>
            <a:r>
              <a:rPr lang="en-US" smtClean="0"/>
              <a:t>Methodist college of engineering and technology, Department CSE </a:t>
            </a:r>
            <a:endParaRPr lang="en-US"/>
          </a:p>
        </p:txBody>
      </p:sp>
      <p:sp>
        <p:nvSpPr>
          <p:cNvPr id="5" name="Slide Number Placeholder 4"/>
          <p:cNvSpPr>
            <a:spLocks noGrp="1"/>
          </p:cNvSpPr>
          <p:nvPr>
            <p:ph type="sldNum" sz="quarter" idx="12"/>
          </p:nvPr>
        </p:nvSpPr>
        <p:spPr/>
        <p:txBody>
          <a:bodyPr/>
          <a:lstStyle/>
          <a:p>
            <a:fld id="{350B5072-E8EF-487E-ACD1-E88F6DE75E52}" type="slidenum">
              <a:rPr lang="en-US" smtClean="0"/>
              <a:t>‹#›</a:t>
            </a:fld>
            <a:endParaRPr lang="en-US"/>
          </a:p>
        </p:txBody>
      </p:sp>
    </p:spTree>
    <p:extLst>
      <p:ext uri="{BB962C8B-B14F-4D97-AF65-F5344CB8AC3E}">
        <p14:creationId xmlns:p14="http://schemas.microsoft.com/office/powerpoint/2010/main" val="1633648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2D1476-2C47-4566-B326-66A8F3A69D6D}" type="datetime1">
              <a:rPr lang="en-US" smtClean="0"/>
              <a:t>5/23/2021</a:t>
            </a:fld>
            <a:endParaRPr lang="en-US"/>
          </a:p>
        </p:txBody>
      </p:sp>
      <p:sp>
        <p:nvSpPr>
          <p:cNvPr id="3" name="Footer Placeholder 2"/>
          <p:cNvSpPr>
            <a:spLocks noGrp="1"/>
          </p:cNvSpPr>
          <p:nvPr>
            <p:ph type="ftr" sz="quarter" idx="11"/>
          </p:nvPr>
        </p:nvSpPr>
        <p:spPr/>
        <p:txBody>
          <a:bodyPr/>
          <a:lstStyle/>
          <a:p>
            <a:r>
              <a:rPr lang="en-US" smtClean="0"/>
              <a:t>Methodist college of engineering and technology, Department CSE </a:t>
            </a:r>
            <a:endParaRPr lang="en-US"/>
          </a:p>
        </p:txBody>
      </p:sp>
      <p:sp>
        <p:nvSpPr>
          <p:cNvPr id="4" name="Slide Number Placeholder 3"/>
          <p:cNvSpPr>
            <a:spLocks noGrp="1"/>
          </p:cNvSpPr>
          <p:nvPr>
            <p:ph type="sldNum" sz="quarter" idx="12"/>
          </p:nvPr>
        </p:nvSpPr>
        <p:spPr/>
        <p:txBody>
          <a:bodyPr/>
          <a:lstStyle/>
          <a:p>
            <a:fld id="{350B5072-E8EF-487E-ACD1-E88F6DE75E52}" type="slidenum">
              <a:rPr lang="en-US" smtClean="0"/>
              <a:t>‹#›</a:t>
            </a:fld>
            <a:endParaRPr lang="en-US"/>
          </a:p>
        </p:txBody>
      </p:sp>
    </p:spTree>
    <p:extLst>
      <p:ext uri="{BB962C8B-B14F-4D97-AF65-F5344CB8AC3E}">
        <p14:creationId xmlns:p14="http://schemas.microsoft.com/office/powerpoint/2010/main" val="1039044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089BA08-76FA-42B4-A5AE-4C66D1D2CA3A}" type="datetime1">
              <a:rPr lang="en-US" smtClean="0"/>
              <a:t>5/23/2021</a:t>
            </a:fld>
            <a:endParaRPr lang="en-US"/>
          </a:p>
        </p:txBody>
      </p:sp>
      <p:sp>
        <p:nvSpPr>
          <p:cNvPr id="6" name="Footer Placeholder 5"/>
          <p:cNvSpPr>
            <a:spLocks noGrp="1"/>
          </p:cNvSpPr>
          <p:nvPr>
            <p:ph type="ftr" sz="quarter" idx="11"/>
          </p:nvPr>
        </p:nvSpPr>
        <p:spPr/>
        <p:txBody>
          <a:bodyPr/>
          <a:lstStyle/>
          <a:p>
            <a:r>
              <a:rPr lang="en-US" smtClean="0"/>
              <a:t>Methodist college of engineering and technology, Department CSE </a:t>
            </a:r>
            <a:endParaRPr lang="en-US"/>
          </a:p>
        </p:txBody>
      </p:sp>
      <p:sp>
        <p:nvSpPr>
          <p:cNvPr id="7" name="Slide Number Placeholder 6"/>
          <p:cNvSpPr>
            <a:spLocks noGrp="1"/>
          </p:cNvSpPr>
          <p:nvPr>
            <p:ph type="sldNum" sz="quarter" idx="12"/>
          </p:nvPr>
        </p:nvSpPr>
        <p:spPr/>
        <p:txBody>
          <a:bodyPr/>
          <a:lstStyle/>
          <a:p>
            <a:fld id="{350B5072-E8EF-487E-ACD1-E88F6DE75E52}" type="slidenum">
              <a:rPr lang="en-US" smtClean="0"/>
              <a:t>‹#›</a:t>
            </a:fld>
            <a:endParaRPr lang="en-US"/>
          </a:p>
        </p:txBody>
      </p:sp>
    </p:spTree>
    <p:extLst>
      <p:ext uri="{BB962C8B-B14F-4D97-AF65-F5344CB8AC3E}">
        <p14:creationId xmlns:p14="http://schemas.microsoft.com/office/powerpoint/2010/main" val="365101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03AC23A-9304-4E47-BFF6-6470547F2E96}" type="datetime1">
              <a:rPr lang="en-US" smtClean="0"/>
              <a:t>5/23/2021</a:t>
            </a:fld>
            <a:endParaRPr lang="en-US"/>
          </a:p>
        </p:txBody>
      </p:sp>
      <p:sp>
        <p:nvSpPr>
          <p:cNvPr id="6" name="Footer Placeholder 5"/>
          <p:cNvSpPr>
            <a:spLocks noGrp="1"/>
          </p:cNvSpPr>
          <p:nvPr>
            <p:ph type="ftr" sz="quarter" idx="11"/>
          </p:nvPr>
        </p:nvSpPr>
        <p:spPr/>
        <p:txBody>
          <a:bodyPr/>
          <a:lstStyle/>
          <a:p>
            <a:r>
              <a:rPr lang="en-US" smtClean="0"/>
              <a:t>Methodist college of engineering and technology, Department CSE </a:t>
            </a:r>
            <a:endParaRPr lang="en-US"/>
          </a:p>
        </p:txBody>
      </p:sp>
      <p:sp>
        <p:nvSpPr>
          <p:cNvPr id="7" name="Slide Number Placeholder 6"/>
          <p:cNvSpPr>
            <a:spLocks noGrp="1"/>
          </p:cNvSpPr>
          <p:nvPr>
            <p:ph type="sldNum" sz="quarter" idx="12"/>
          </p:nvPr>
        </p:nvSpPr>
        <p:spPr/>
        <p:txBody>
          <a:bodyPr/>
          <a:lstStyle/>
          <a:p>
            <a:fld id="{350B5072-E8EF-487E-ACD1-E88F6DE75E52}" type="slidenum">
              <a:rPr lang="en-US" smtClean="0"/>
              <a:t>‹#›</a:t>
            </a:fld>
            <a:endParaRPr lang="en-US"/>
          </a:p>
        </p:txBody>
      </p:sp>
    </p:spTree>
    <p:extLst>
      <p:ext uri="{BB962C8B-B14F-4D97-AF65-F5344CB8AC3E}">
        <p14:creationId xmlns:p14="http://schemas.microsoft.com/office/powerpoint/2010/main" val="2757059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53200B-32B5-496D-B066-B38B66F4F0F4}" type="datetime1">
              <a:rPr lang="en-US" smtClean="0"/>
              <a:t>5/23/2021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Methodist college of engineering and technology, Department CSE </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0B5072-E8EF-487E-ACD1-E88F6DE75E52}" type="slidenum">
              <a:rPr lang="en-US" smtClean="0"/>
              <a:t>‹#›</a:t>
            </a:fld>
            <a:endParaRPr lang="en-US"/>
          </a:p>
        </p:txBody>
      </p:sp>
    </p:spTree>
    <p:extLst>
      <p:ext uri="{BB962C8B-B14F-4D97-AF65-F5344CB8AC3E}">
        <p14:creationId xmlns:p14="http://schemas.microsoft.com/office/powerpoint/2010/main" val="223330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844" y="0"/>
            <a:ext cx="9001156" cy="796908"/>
          </a:xfrm>
        </p:spPr>
        <p:txBody>
          <a:bodyPr>
            <a:normAutofit fontScale="90000"/>
          </a:bodyPr>
          <a:lstStyle/>
          <a:p>
            <a:pPr algn="l"/>
            <a:r>
              <a:rPr lang="en-IN" dirty="0">
                <a:latin typeface="Times New Roman" panose="02020603050405020304" pitchFamily="18" charset="0"/>
                <a:cs typeface="Times New Roman" panose="02020603050405020304" pitchFamily="18" charset="0"/>
              </a:rPr>
              <a:t>          </a:t>
            </a:r>
            <a:r>
              <a:rPr lang="en-IN" sz="3100" b="1" dirty="0" smtClean="0">
                <a:latin typeface="Times New Roman" panose="02020603050405020304" pitchFamily="18" charset="0"/>
                <a:cs typeface="Times New Roman" panose="02020603050405020304" pitchFamily="18" charset="0"/>
              </a:rPr>
              <a:t>Methodist </a:t>
            </a:r>
            <a:r>
              <a:rPr lang="en-IN" sz="3100" b="1" dirty="0">
                <a:latin typeface="Times New Roman" panose="02020603050405020304" pitchFamily="18" charset="0"/>
                <a:cs typeface="Times New Roman" panose="02020603050405020304" pitchFamily="18" charset="0"/>
              </a:rPr>
              <a:t>College of Engineering &amp; Technology</a:t>
            </a:r>
            <a:endParaRPr lang="en-US" b="1" dirty="0">
              <a:latin typeface="Times New Roman" panose="02020603050405020304" pitchFamily="18" charset="0"/>
              <a:cs typeface="Times New Roman" panose="02020603050405020304" pitchFamily="18" charset="0"/>
            </a:endParaRPr>
          </a:p>
        </p:txBody>
      </p:sp>
      <p:pic>
        <p:nvPicPr>
          <p:cNvPr id="4" name="image2.png"/>
          <p:cNvPicPr preferRelativeResize="0"/>
          <p:nvPr/>
        </p:nvPicPr>
        <p:blipFill>
          <a:blip r:embed="rId3" cstate="print"/>
          <a:stretch>
            <a:fillRect/>
          </a:stretch>
        </p:blipFill>
        <p:spPr>
          <a:xfrm>
            <a:off x="1738282" y="0"/>
            <a:ext cx="1214446" cy="928694"/>
          </a:xfrm>
          <a:prstGeom prst="rect">
            <a:avLst/>
          </a:prstGeom>
          <a:noFill/>
        </p:spPr>
      </p:pic>
      <p:sp>
        <p:nvSpPr>
          <p:cNvPr id="5" name="TextBox 4"/>
          <p:cNvSpPr txBox="1"/>
          <p:nvPr/>
        </p:nvSpPr>
        <p:spPr>
          <a:xfrm>
            <a:off x="1738282" y="928694"/>
            <a:ext cx="7453784" cy="2308324"/>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Project Team: </a:t>
            </a:r>
            <a:r>
              <a:rPr lang="en-US" sz="2400" dirty="0">
                <a:latin typeface="Times New Roman" panose="02020603050405020304" pitchFamily="18" charset="0"/>
                <a:cs typeface="Times New Roman" panose="02020603050405020304" pitchFamily="18" charset="0"/>
              </a:rPr>
              <a:t>961CS-A05</a:t>
            </a:r>
            <a:r>
              <a:rPr lang="en-US" sz="2400" b="1" dirty="0">
                <a:latin typeface="Times New Roman" panose="02020603050405020304" pitchFamily="18" charset="0"/>
                <a:cs typeface="Times New Roman" panose="02020603050405020304" pitchFamily="18" charset="0"/>
              </a:rPr>
              <a:t> </a:t>
            </a:r>
          </a:p>
          <a:p>
            <a:pPr>
              <a:lnSpc>
                <a:spcPct val="150000"/>
              </a:lnSpc>
            </a:pPr>
            <a:r>
              <a:rPr lang="en-US" sz="2400" b="1" dirty="0">
                <a:latin typeface="Times New Roman" panose="02020603050405020304" pitchFamily="18" charset="0"/>
                <a:cs typeface="Times New Roman" panose="02020603050405020304" pitchFamily="18" charset="0"/>
              </a:rPr>
              <a:t>Domain:</a:t>
            </a:r>
            <a:r>
              <a:rPr lang="en-US" sz="2400" dirty="0">
                <a:latin typeface="Times New Roman" panose="02020603050405020304" pitchFamily="18" charset="0"/>
                <a:cs typeface="Times New Roman" panose="02020603050405020304" pitchFamily="18" charset="0"/>
              </a:rPr>
              <a:t> Machine Learning</a:t>
            </a:r>
          </a:p>
          <a:p>
            <a:pPr>
              <a:lnSpc>
                <a:spcPct val="150000"/>
              </a:lnSpc>
            </a:pPr>
            <a:r>
              <a:rPr lang="en-US" sz="2400" b="1" dirty="0">
                <a:latin typeface="Times New Roman" panose="02020603050405020304" pitchFamily="18" charset="0"/>
                <a:cs typeface="Times New Roman" panose="02020603050405020304" pitchFamily="18" charset="0"/>
              </a:rPr>
              <a:t>Project  Title: </a:t>
            </a:r>
            <a:r>
              <a:rPr lang="en-US" sz="2400" dirty="0">
                <a:latin typeface="Times New Roman" panose="02020603050405020304" pitchFamily="18" charset="0"/>
                <a:cs typeface="Times New Roman" panose="02020603050405020304" pitchFamily="18" charset="0"/>
              </a:rPr>
              <a:t>Voice Based Email System</a:t>
            </a:r>
          </a:p>
          <a:p>
            <a:pPr>
              <a:lnSpc>
                <a:spcPct val="150000"/>
              </a:lnSpc>
            </a:pPr>
            <a:r>
              <a:rPr lang="en-US" sz="2400" b="1" dirty="0">
                <a:latin typeface="Times New Roman" panose="02020603050405020304" pitchFamily="18" charset="0"/>
                <a:cs typeface="Times New Roman" panose="02020603050405020304" pitchFamily="18" charset="0"/>
              </a:rPr>
              <a:t>Guide Name: </a:t>
            </a:r>
            <a:r>
              <a:rPr lang="en-US" sz="2400" dirty="0">
                <a:latin typeface="Times New Roman" panose="02020603050405020304" pitchFamily="18" charset="0"/>
                <a:cs typeface="Times New Roman" panose="02020603050405020304" pitchFamily="18" charset="0"/>
              </a:rPr>
              <a:t>Ms. Unnati K</a:t>
            </a:r>
          </a:p>
        </p:txBody>
      </p:sp>
      <p:sp>
        <p:nvSpPr>
          <p:cNvPr id="7" name="Subtitle 2"/>
          <p:cNvSpPr txBox="1">
            <a:spLocks/>
          </p:cNvSpPr>
          <p:nvPr/>
        </p:nvSpPr>
        <p:spPr>
          <a:xfrm>
            <a:off x="1524000" y="5143513"/>
            <a:ext cx="9144000" cy="1536709"/>
          </a:xfrm>
          <a:prstGeom prst="rect">
            <a:avLst/>
          </a:prstGeom>
        </p:spPr>
        <p:txBody>
          <a:bodyPr vert="horz" lIns="91440" tIns="45720" rIns="91440" bIns="45720" rtlCol="0">
            <a:noAutofit/>
          </a:bodyPr>
          <a:lstStyle/>
          <a:p>
            <a:pPr marL="342900" indent="-342900" algn="just">
              <a:spcBef>
                <a:spcPct val="20000"/>
              </a:spcBef>
              <a:defRPr/>
            </a:pPr>
            <a:r>
              <a:rPr lang="en-US" sz="2000" b="1" dirty="0">
                <a:latin typeface="Times New Roman" panose="02020603050405020304" pitchFamily="18" charset="0"/>
                <a:cs typeface="Times New Roman" panose="02020603050405020304" pitchFamily="18" charset="0"/>
              </a:rPr>
              <a:t>     Under  the guidance of</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Project Coordinator</a:t>
            </a:r>
          </a:p>
          <a:p>
            <a:pPr marL="342900" indent="-342900" algn="just"/>
            <a:r>
              <a:rPr lang="en-US" sz="2000" dirty="0">
                <a:latin typeface="Times New Roman" panose="02020603050405020304" pitchFamily="18" charset="0"/>
                <a:cs typeface="Times New Roman" panose="02020603050405020304" pitchFamily="18" charset="0"/>
              </a:rPr>
              <a:t>     Ms. Unnati K                                                                     Mr. M. Krishnamurthy</a:t>
            </a:r>
          </a:p>
          <a:p>
            <a:pPr marL="342900" indent="-342900" algn="just"/>
            <a:r>
              <a:rPr lang="en-US" sz="2000" dirty="0">
                <a:latin typeface="Times New Roman" panose="02020603050405020304" pitchFamily="18" charset="0"/>
                <a:cs typeface="Times New Roman" panose="02020603050405020304" pitchFamily="18" charset="0"/>
              </a:rPr>
              <a:t>     Assistant Professor	                                                     Assistant Professor</a:t>
            </a:r>
            <a:r>
              <a:rPr lang="en-US" sz="2000" b="1" dirty="0">
                <a:latin typeface="Times New Roman" panose="02020603050405020304" pitchFamily="18" charset="0"/>
                <a:cs typeface="Times New Roman" panose="02020603050405020304" pitchFamily="18" charset="0"/>
              </a:rPr>
              <a:t> 	    </a:t>
            </a:r>
          </a:p>
          <a:p>
            <a:pPr marL="342900" indent="-342900" algn="just"/>
            <a:r>
              <a:rPr lang="en-US" sz="2000" dirty="0">
                <a:latin typeface="Times New Roman" panose="02020603050405020304" pitchFamily="18" charset="0"/>
                <a:cs typeface="Times New Roman" panose="02020603050405020304" pitchFamily="18" charset="0"/>
              </a:rPr>
              <a:t>     Department of CSE 		                                       Department of CSE</a:t>
            </a:r>
          </a:p>
          <a:p>
            <a:pPr marL="342900" indent="-342900" algn="just">
              <a:defRPr/>
            </a:pPr>
            <a:r>
              <a:rPr lang="en-US" sz="2000" dirty="0">
                <a:latin typeface="Times New Roman" panose="02020603050405020304" pitchFamily="18" charset="0"/>
                <a:cs typeface="Times New Roman" panose="02020603050405020304" pitchFamily="18" charset="0"/>
              </a:rPr>
              <a:t>	</a:t>
            </a:r>
          </a:p>
        </p:txBody>
      </p:sp>
      <p:graphicFrame>
        <p:nvGraphicFramePr>
          <p:cNvPr id="8" name="Table 7"/>
          <p:cNvGraphicFramePr>
            <a:graphicFrameLocks noGrp="1"/>
          </p:cNvGraphicFramePr>
          <p:nvPr>
            <p:extLst>
              <p:ext uri="{D42A27DB-BD31-4B8C-83A1-F6EECF244321}">
                <p14:modId xmlns:p14="http://schemas.microsoft.com/office/powerpoint/2010/main" val="2587957790"/>
              </p:ext>
            </p:extLst>
          </p:nvPr>
        </p:nvGraphicFramePr>
        <p:xfrm>
          <a:off x="1847529" y="3176328"/>
          <a:ext cx="8568953" cy="1885299"/>
        </p:xfrm>
        <a:graphic>
          <a:graphicData uri="http://schemas.openxmlformats.org/drawingml/2006/table">
            <a:tbl>
              <a:tblPr/>
              <a:tblGrid>
                <a:gridCol w="941665">
                  <a:extLst>
                    <a:ext uri="{9D8B030D-6E8A-4147-A177-3AD203B41FA5}">
                      <a16:colId xmlns:a16="http://schemas.microsoft.com/office/drawing/2014/main" val="20000"/>
                    </a:ext>
                  </a:extLst>
                </a:gridCol>
                <a:gridCol w="2260125">
                  <a:extLst>
                    <a:ext uri="{9D8B030D-6E8A-4147-A177-3AD203B41FA5}">
                      <a16:colId xmlns:a16="http://schemas.microsoft.com/office/drawing/2014/main" val="20001"/>
                    </a:ext>
                  </a:extLst>
                </a:gridCol>
                <a:gridCol w="3284384">
                  <a:extLst>
                    <a:ext uri="{9D8B030D-6E8A-4147-A177-3AD203B41FA5}">
                      <a16:colId xmlns:a16="http://schemas.microsoft.com/office/drawing/2014/main" val="20002"/>
                    </a:ext>
                  </a:extLst>
                </a:gridCol>
                <a:gridCol w="2082779">
                  <a:extLst>
                    <a:ext uri="{9D8B030D-6E8A-4147-A177-3AD203B41FA5}">
                      <a16:colId xmlns:a16="http://schemas.microsoft.com/office/drawing/2014/main" val="20003"/>
                    </a:ext>
                  </a:extLst>
                </a:gridCol>
              </a:tblGrid>
              <a:tr h="389710">
                <a:tc>
                  <a:txBody>
                    <a:bodyPr/>
                    <a:lstStyle/>
                    <a:p>
                      <a:pPr marL="67945" algn="ctr">
                        <a:lnSpc>
                          <a:spcPts val="1050"/>
                        </a:lnSpc>
                        <a:spcAft>
                          <a:spcPts val="0"/>
                        </a:spcAft>
                      </a:pPr>
                      <a:r>
                        <a:rPr lang="en-US" sz="2000" b="1" dirty="0">
                          <a:latin typeface="Times New Roman" panose="02020603050405020304" pitchFamily="18" charset="0"/>
                          <a:ea typeface="Times New Roman"/>
                          <a:cs typeface="Times New Roman" panose="02020603050405020304" pitchFamily="18" charset="0"/>
                        </a:rPr>
                        <a:t>S. No.</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050"/>
                        </a:lnSpc>
                        <a:spcAft>
                          <a:spcPts val="0"/>
                        </a:spcAft>
                      </a:pPr>
                      <a:r>
                        <a:rPr lang="en-US" sz="2000" b="1" dirty="0">
                          <a:latin typeface="Times New Roman" panose="02020603050405020304" pitchFamily="18" charset="0"/>
                          <a:ea typeface="Times New Roman"/>
                          <a:cs typeface="Times New Roman" panose="02020603050405020304" pitchFamily="18" charset="0"/>
                        </a:rPr>
                        <a:t> Roll no.</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050"/>
                        </a:lnSpc>
                        <a:spcAft>
                          <a:spcPts val="0"/>
                        </a:spcAft>
                      </a:pPr>
                      <a:r>
                        <a:rPr lang="en-US" sz="2000" b="1" dirty="0">
                          <a:latin typeface="Times New Roman" panose="02020603050405020304" pitchFamily="18" charset="0"/>
                          <a:ea typeface="Times New Roman"/>
                          <a:cs typeface="Times New Roman" panose="02020603050405020304" pitchFamily="18" charset="0"/>
                        </a:rPr>
                        <a:t>Student Name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050"/>
                        </a:lnSpc>
                        <a:spcAft>
                          <a:spcPts val="0"/>
                        </a:spcAft>
                      </a:pPr>
                      <a:r>
                        <a:rPr lang="en-US" sz="2000" b="1" dirty="0">
                          <a:latin typeface="Times New Roman" panose="02020603050405020304" pitchFamily="18" charset="0"/>
                          <a:ea typeface="Times New Roman"/>
                          <a:cs typeface="Times New Roman" panose="02020603050405020304" pitchFamily="18" charset="0"/>
                        </a:rPr>
                        <a:t>Role in Team</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56754">
                <a:tc>
                  <a:txBody>
                    <a:bodyPr/>
                    <a:lstStyle/>
                    <a:p>
                      <a:pPr algn="ctr">
                        <a:spcAft>
                          <a:spcPts val="0"/>
                        </a:spcAft>
                      </a:pPr>
                      <a:r>
                        <a:rPr lang="en-US" sz="2000" dirty="0">
                          <a:latin typeface="Times New Roman" panose="02020603050405020304" pitchFamily="18" charset="0"/>
                          <a:ea typeface="Times New Roman"/>
                          <a:cs typeface="Times New Roman" panose="02020603050405020304" pitchFamily="18" charset="0"/>
                        </a:rPr>
                        <a:t>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dirty="0">
                          <a:latin typeface="Times New Roman" panose="02020603050405020304" pitchFamily="18" charset="0"/>
                          <a:ea typeface="Times New Roman"/>
                          <a:cs typeface="Times New Roman" panose="02020603050405020304" pitchFamily="18" charset="0"/>
                        </a:rPr>
                        <a:t>160717733008</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000" baseline="0" dirty="0" smtClean="0">
                          <a:latin typeface="Times New Roman" panose="02020603050405020304" pitchFamily="18" charset="0"/>
                          <a:ea typeface="Times New Roman"/>
                          <a:cs typeface="Times New Roman" panose="02020603050405020304" pitchFamily="18" charset="0"/>
                        </a:rPr>
                        <a:t>   </a:t>
                      </a:r>
                      <a:r>
                        <a:rPr lang="en-US" sz="2000" dirty="0" smtClean="0">
                          <a:latin typeface="Times New Roman" panose="02020603050405020304" pitchFamily="18" charset="0"/>
                          <a:ea typeface="Times New Roman"/>
                          <a:cs typeface="Times New Roman" panose="02020603050405020304" pitchFamily="18" charset="0"/>
                        </a:rPr>
                        <a:t>T </a:t>
                      </a:r>
                      <a:r>
                        <a:rPr lang="en-US" sz="2000" dirty="0">
                          <a:latin typeface="Times New Roman" panose="02020603050405020304" pitchFamily="18" charset="0"/>
                          <a:ea typeface="Times New Roman"/>
                          <a:cs typeface="Times New Roman" panose="02020603050405020304" pitchFamily="18" charset="0"/>
                        </a:rPr>
                        <a:t>SAI </a:t>
                      </a:r>
                      <a:r>
                        <a:rPr lang="en-US" sz="2000" dirty="0" smtClean="0">
                          <a:latin typeface="Times New Roman" panose="02020603050405020304" pitchFamily="18" charset="0"/>
                          <a:ea typeface="Times New Roman"/>
                          <a:cs typeface="Times New Roman" panose="02020603050405020304" pitchFamily="18" charset="0"/>
                        </a:rPr>
                        <a:t>CHARAN REDDY</a:t>
                      </a:r>
                      <a:endParaRPr lang="en-US" sz="2000" dirty="0">
                        <a:latin typeface="Times New Roman" panose="02020603050405020304" pitchFamily="18" charset="0"/>
                        <a:ea typeface="Times New Roman"/>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dirty="0" smtClean="0">
                          <a:latin typeface="Times New Roman" panose="02020603050405020304" pitchFamily="18" charset="0"/>
                          <a:ea typeface="Times New Roman"/>
                          <a:cs typeface="Times New Roman" panose="02020603050405020304" pitchFamily="18" charset="0"/>
                        </a:rPr>
                        <a:t> Team </a:t>
                      </a:r>
                      <a:r>
                        <a:rPr lang="en-US" sz="2000" dirty="0">
                          <a:latin typeface="Times New Roman" panose="02020603050405020304" pitchFamily="18" charset="0"/>
                          <a:ea typeface="Times New Roman"/>
                          <a:cs typeface="Times New Roman" panose="02020603050405020304" pitchFamily="18" charset="0"/>
                        </a:rPr>
                        <a:t>Leader</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29235">
                <a:tc>
                  <a:txBody>
                    <a:bodyPr/>
                    <a:lstStyle/>
                    <a:p>
                      <a:pPr algn="ctr">
                        <a:spcAft>
                          <a:spcPts val="0"/>
                        </a:spcAft>
                      </a:pPr>
                      <a:r>
                        <a:rPr lang="en-US" sz="2000" dirty="0">
                          <a:latin typeface="Times New Roman" panose="02020603050405020304" pitchFamily="18" charset="0"/>
                          <a:ea typeface="Times New Roman"/>
                          <a:cs typeface="Times New Roman" panose="02020603050405020304" pitchFamily="18" charset="0"/>
                        </a:rPr>
                        <a:t>2</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dirty="0">
                          <a:latin typeface="Times New Roman" panose="02020603050405020304" pitchFamily="18" charset="0"/>
                          <a:ea typeface="Times New Roman"/>
                          <a:cs typeface="Times New Roman" panose="02020603050405020304" pitchFamily="18" charset="0"/>
                        </a:rPr>
                        <a:t>160717733004</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000" dirty="0" smtClean="0">
                          <a:latin typeface="Times New Roman" panose="02020603050405020304" pitchFamily="18" charset="0"/>
                          <a:ea typeface="Times New Roman"/>
                          <a:cs typeface="Times New Roman" panose="02020603050405020304" pitchFamily="18" charset="0"/>
                        </a:rPr>
                        <a:t>   N </a:t>
                      </a:r>
                      <a:r>
                        <a:rPr lang="en-US" sz="2000" dirty="0">
                          <a:latin typeface="Times New Roman" panose="02020603050405020304" pitchFamily="18" charset="0"/>
                          <a:ea typeface="Times New Roman"/>
                          <a:cs typeface="Times New Roman" panose="02020603050405020304" pitchFamily="18" charset="0"/>
                        </a:rPr>
                        <a:t>GAGAN KUMAR</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dirty="0" smtClean="0">
                          <a:latin typeface="Times New Roman" panose="02020603050405020304" pitchFamily="18" charset="0"/>
                          <a:ea typeface="Times New Roman"/>
                          <a:cs typeface="Times New Roman" panose="02020603050405020304" pitchFamily="18" charset="0"/>
                        </a:rPr>
                        <a:t>    Team </a:t>
                      </a:r>
                      <a:r>
                        <a:rPr lang="en-US" sz="2000" dirty="0">
                          <a:latin typeface="Times New Roman" panose="02020603050405020304" pitchFamily="18" charset="0"/>
                          <a:ea typeface="Times New Roman"/>
                          <a:cs typeface="Times New Roman" panose="02020603050405020304" pitchFamily="18" charset="0"/>
                        </a:rPr>
                        <a:t>Member</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59700">
                <a:tc>
                  <a:txBody>
                    <a:bodyPr/>
                    <a:lstStyle/>
                    <a:p>
                      <a:pPr algn="ctr">
                        <a:spcAft>
                          <a:spcPts val="0"/>
                        </a:spcAft>
                      </a:pPr>
                      <a:r>
                        <a:rPr lang="en-US" sz="2000" dirty="0">
                          <a:latin typeface="Times New Roman" panose="02020603050405020304" pitchFamily="18" charset="0"/>
                          <a:ea typeface="Times New Roman"/>
                          <a:cs typeface="Times New Roman" panose="02020603050405020304" pitchFamily="18" charset="0"/>
                        </a:rPr>
                        <a:t>3</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dirty="0">
                          <a:latin typeface="Times New Roman" panose="02020603050405020304" pitchFamily="18" charset="0"/>
                          <a:ea typeface="Times New Roman"/>
                          <a:cs typeface="Times New Roman" panose="02020603050405020304" pitchFamily="18" charset="0"/>
                        </a:rPr>
                        <a:t>160717733032</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000" dirty="0" smtClean="0">
                          <a:latin typeface="Times New Roman" panose="02020603050405020304" pitchFamily="18" charset="0"/>
                          <a:ea typeface="Times New Roman"/>
                          <a:cs typeface="Times New Roman" panose="02020603050405020304" pitchFamily="18" charset="0"/>
                        </a:rPr>
                        <a:t>   A </a:t>
                      </a:r>
                      <a:r>
                        <a:rPr lang="en-US" sz="2000" dirty="0">
                          <a:latin typeface="Times New Roman" panose="02020603050405020304" pitchFamily="18" charset="0"/>
                          <a:ea typeface="Times New Roman"/>
                          <a:cs typeface="Times New Roman" panose="02020603050405020304" pitchFamily="18" charset="0"/>
                        </a:rPr>
                        <a:t>SREEKAR</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ea typeface="Times New Roman"/>
                          <a:cs typeface="Times New Roman" panose="02020603050405020304" pitchFamily="18" charset="0"/>
                        </a:rPr>
                        <a:t>    Team </a:t>
                      </a:r>
                      <a:r>
                        <a:rPr lang="en-US" sz="2000" dirty="0">
                          <a:latin typeface="Times New Roman" panose="02020603050405020304" pitchFamily="18" charset="0"/>
                          <a:ea typeface="Times New Roman"/>
                          <a:cs typeface="Times New Roman" panose="02020603050405020304" pitchFamily="18" charset="0"/>
                        </a:rPr>
                        <a:t>Member</a:t>
                      </a:r>
                    </a:p>
                    <a:p>
                      <a:pPr algn="ctr">
                        <a:spcAft>
                          <a:spcPts val="0"/>
                        </a:spcAft>
                      </a:pPr>
                      <a:endParaRPr lang="en-US" sz="2000" dirty="0">
                        <a:latin typeface="Times New Roman" panose="02020603050405020304" pitchFamily="18" charset="0"/>
                        <a:ea typeface="Times New Roman"/>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Slide Number Placeholder 2"/>
          <p:cNvSpPr>
            <a:spLocks noGrp="1"/>
          </p:cNvSpPr>
          <p:nvPr>
            <p:ph type="sldNum" sz="quarter" idx="12"/>
          </p:nvPr>
        </p:nvSpPr>
        <p:spPr/>
        <p:txBody>
          <a:bodyPr/>
          <a:lstStyle/>
          <a:p>
            <a:fld id="{E8B313F7-BC2E-477F-AC94-53CCA4750217}" type="slidenum">
              <a:rPr lang="en-US" smtClean="0">
                <a:latin typeface="Times New Roman" panose="02020603050405020304" pitchFamily="18" charset="0"/>
                <a:cs typeface="Times New Roman" panose="02020603050405020304" pitchFamily="18" charset="0"/>
              </a:rPr>
              <a:t>1</a:t>
            </a:fld>
            <a:endParaRPr lang="en-US" dirty="0">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a:xfrm>
            <a:off x="4648200" y="6356351"/>
            <a:ext cx="2895600" cy="365125"/>
          </a:xfrm>
        </p:spPr>
        <p:txBody>
          <a:bodyPr/>
          <a:lstStyle/>
          <a:p>
            <a:r>
              <a:rPr lang="en-US" smtClean="0">
                <a:latin typeface="Times New Roman" panose="02020603050405020304" pitchFamily="18" charset="0"/>
                <a:cs typeface="Times New Roman" panose="02020603050405020304" pitchFamily="18" charset="0"/>
              </a:rPr>
              <a:t>Methodist college of engineering and technology, Department CSE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015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5216"/>
            <a:ext cx="10515600" cy="5591747"/>
          </a:xfrm>
        </p:spPr>
        <p:txBody>
          <a:bodyPr/>
          <a:lstStyle/>
          <a:p>
            <a:pPr marL="0" indent="0">
              <a:buNone/>
            </a:pPr>
            <a:r>
              <a:rPr lang="en-US" sz="3000" b="1" dirty="0" smtClean="0">
                <a:latin typeface="Times New Roman" panose="02020603050405020304" pitchFamily="18" charset="0"/>
                <a:cs typeface="Times New Roman" panose="02020603050405020304" pitchFamily="18" charset="0"/>
              </a:rPr>
              <a:t>Drawbacks</a:t>
            </a:r>
            <a:endParaRPr lang="en-US" sz="3000" b="1" dirty="0">
              <a:latin typeface="Times New Roman" panose="02020603050405020304" pitchFamily="18" charset="0"/>
              <a:cs typeface="Times New Roman" panose="02020603050405020304" pitchFamily="18" charset="0"/>
            </a:endParaRPr>
          </a:p>
          <a:p>
            <a:pPr lvl="0"/>
            <a:r>
              <a:rPr lang="en-US" sz="2500" dirty="0">
                <a:latin typeface="Times New Roman" panose="02020603050405020304" pitchFamily="18" charset="0"/>
                <a:cs typeface="Times New Roman" panose="02020603050405020304" pitchFamily="18" charset="0"/>
              </a:rPr>
              <a:t>It becomes difficult for blind people to access E-Mail since the screen reader is containing noisy audio interface.</a:t>
            </a:r>
          </a:p>
          <a:p>
            <a:pPr lvl="0"/>
            <a:r>
              <a:rPr lang="en-US" sz="2500" dirty="0">
                <a:latin typeface="Times New Roman" panose="02020603050405020304" pitchFamily="18" charset="0"/>
                <a:cs typeface="Times New Roman" panose="02020603050405020304" pitchFamily="18" charset="0"/>
              </a:rPr>
              <a:t>Automatic Speech recognizer performance degrades if it contains noisy environment.</a:t>
            </a:r>
          </a:p>
          <a:p>
            <a:pPr lvl="0"/>
            <a:r>
              <a:rPr lang="en-US" sz="2500" dirty="0">
                <a:latin typeface="Times New Roman" panose="02020603050405020304" pitchFamily="18" charset="0"/>
                <a:cs typeface="Times New Roman" panose="02020603050405020304" pitchFamily="18" charset="0"/>
              </a:rPr>
              <a:t>One of the main drawbacks is that both automatic speech recognizer and text to speech are language dependent.</a:t>
            </a:r>
          </a:p>
          <a:p>
            <a:pPr lvl="0"/>
            <a:r>
              <a:rPr lang="en-US" sz="2500" dirty="0">
                <a:latin typeface="Times New Roman" panose="02020603050405020304" pitchFamily="18" charset="0"/>
                <a:cs typeface="Times New Roman" panose="02020603050405020304" pitchFamily="18" charset="0"/>
              </a:rPr>
              <a:t>Tools and technologies for blind people do not exist in mobile phones.</a:t>
            </a:r>
          </a:p>
          <a:p>
            <a:pPr lvl="0"/>
            <a:r>
              <a:rPr lang="en-US" sz="2500" dirty="0">
                <a:latin typeface="Times New Roman" panose="02020603050405020304" pitchFamily="18" charset="0"/>
                <a:cs typeface="Times New Roman" panose="02020603050405020304" pitchFamily="18" charset="0"/>
              </a:rPr>
              <a:t>There is a use of a keyboard where blind people have to recognize the character which is very difficult for blind people.</a:t>
            </a:r>
          </a:p>
          <a:p>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Methodist college of engineering and technology, Department CSE </a:t>
            </a:r>
            <a:endParaRPr lang="en-US"/>
          </a:p>
        </p:txBody>
      </p:sp>
      <p:sp>
        <p:nvSpPr>
          <p:cNvPr id="5" name="Slide Number Placeholder 4"/>
          <p:cNvSpPr>
            <a:spLocks noGrp="1"/>
          </p:cNvSpPr>
          <p:nvPr>
            <p:ph type="sldNum" sz="quarter" idx="12"/>
          </p:nvPr>
        </p:nvSpPr>
        <p:spPr/>
        <p:txBody>
          <a:bodyPr/>
          <a:lstStyle/>
          <a:p>
            <a:fld id="{350B5072-E8EF-487E-ACD1-E88F6DE75E52}" type="slidenum">
              <a:rPr lang="en-US" smtClean="0"/>
              <a:t>10</a:t>
            </a:fld>
            <a:endParaRPr lang="en-US"/>
          </a:p>
        </p:txBody>
      </p:sp>
    </p:spTree>
    <p:extLst>
      <p:ext uri="{BB962C8B-B14F-4D97-AF65-F5344CB8AC3E}">
        <p14:creationId xmlns:p14="http://schemas.microsoft.com/office/powerpoint/2010/main" val="1949599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Proposed System</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r>
              <a:rPr lang="en-US" sz="2500" dirty="0">
                <a:latin typeface="Times New Roman" panose="02020603050405020304" pitchFamily="18" charset="0"/>
                <a:cs typeface="Times New Roman" panose="02020603050405020304" pitchFamily="18" charset="0"/>
              </a:rPr>
              <a:t>This application provide a voice based mailing service where they could read and send mail on their own. Here, the users have to use certain keywords which will perform certain actions for e.g. Read, Send, Compose Mail etc.</a:t>
            </a:r>
          </a:p>
          <a:p>
            <a:r>
              <a:rPr lang="en-IN" sz="2500" dirty="0">
                <a:latin typeface="Times New Roman" panose="02020603050405020304" pitchFamily="18" charset="0"/>
                <a:cs typeface="Times New Roman" panose="02020603050405020304" pitchFamily="18" charset="0"/>
              </a:rPr>
              <a:t>One of the major advantages of this system is that user won’t require to use the keyboard</a:t>
            </a:r>
            <a:r>
              <a:rPr lang="en-IN" sz="2500" dirty="0" smtClean="0">
                <a:latin typeface="Times New Roman" panose="02020603050405020304" pitchFamily="18" charset="0"/>
                <a:cs typeface="Times New Roman" panose="02020603050405020304" pitchFamily="18" charset="0"/>
              </a:rPr>
              <a:t>.</a:t>
            </a:r>
          </a:p>
          <a:p>
            <a:pPr marL="0" indent="0">
              <a:buNone/>
            </a:pPr>
            <a:endParaRPr lang="en-US" sz="25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Methodist college of engineering and technology, Department CSE </a:t>
            </a:r>
            <a:endParaRPr lang="en-US"/>
          </a:p>
        </p:txBody>
      </p:sp>
      <p:sp>
        <p:nvSpPr>
          <p:cNvPr id="5" name="Slide Number Placeholder 4"/>
          <p:cNvSpPr>
            <a:spLocks noGrp="1"/>
          </p:cNvSpPr>
          <p:nvPr>
            <p:ph type="sldNum" sz="quarter" idx="12"/>
          </p:nvPr>
        </p:nvSpPr>
        <p:spPr/>
        <p:txBody>
          <a:bodyPr/>
          <a:lstStyle/>
          <a:p>
            <a:fld id="{350B5072-E8EF-487E-ACD1-E88F6DE75E52}" type="slidenum">
              <a:rPr lang="en-US" smtClean="0"/>
              <a:t>11</a:t>
            </a:fld>
            <a:endParaRPr lang="en-US"/>
          </a:p>
        </p:txBody>
      </p:sp>
      <p:pic>
        <p:nvPicPr>
          <p:cNvPr id="15" name="Picture 14" descr="Windows 10: Lists of vocal commands for speech recognition and dictation -  TechRepublic"/>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5130" y="3715253"/>
            <a:ext cx="3761740" cy="2221992"/>
          </a:xfrm>
          <a:prstGeom prst="rect">
            <a:avLst/>
          </a:prstGeom>
          <a:ln>
            <a:solidFill>
              <a:schemeClr val="tx1"/>
            </a:solidFill>
          </a:ln>
        </p:spPr>
      </p:pic>
      <p:sp>
        <p:nvSpPr>
          <p:cNvPr id="14" name="Rectangle 13"/>
          <p:cNvSpPr/>
          <p:nvPr/>
        </p:nvSpPr>
        <p:spPr>
          <a:xfrm>
            <a:off x="4644570" y="5943351"/>
            <a:ext cx="3140603" cy="261610"/>
          </a:xfrm>
          <a:prstGeom prst="rect">
            <a:avLst/>
          </a:prstGeom>
        </p:spPr>
        <p:txBody>
          <a:bodyPr wrap="none">
            <a:spAutoFit/>
          </a:bodyPr>
          <a:lstStyle/>
          <a:p>
            <a:pPr algn="ctr">
              <a:spcAft>
                <a:spcPts val="1000"/>
              </a:spcAft>
            </a:pPr>
            <a:r>
              <a:rPr lang="en-US" sz="1100" b="1" i="1" dirty="0">
                <a:solidFill>
                  <a:srgbClr val="44546A"/>
                </a:solidFill>
                <a:latin typeface="Times New Roman" panose="02020603050405020304" pitchFamily="18" charset="0"/>
                <a:ea typeface="Calibri" panose="020F0502020204030204" pitchFamily="34" charset="0"/>
              </a:rPr>
              <a:t>Figure 2  visually impaired giving voice commands</a:t>
            </a:r>
          </a:p>
        </p:txBody>
      </p:sp>
    </p:spTree>
    <p:extLst>
      <p:ext uri="{BB962C8B-B14F-4D97-AF65-F5344CB8AC3E}">
        <p14:creationId xmlns:p14="http://schemas.microsoft.com/office/powerpoint/2010/main" val="2630062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13232"/>
            <a:ext cx="10515600" cy="5463731"/>
          </a:xfrm>
        </p:spPr>
        <p:txBody>
          <a:bodyPr>
            <a:normAutofit/>
          </a:bodyPr>
          <a:lstStyle/>
          <a:p>
            <a:pPr marL="0" indent="0">
              <a:buNone/>
            </a:pPr>
            <a:r>
              <a:rPr lang="en-US" sz="3000" b="1" dirty="0">
                <a:latin typeface="Times New Roman" panose="02020603050405020304" pitchFamily="18" charset="0"/>
                <a:cs typeface="Times New Roman" panose="02020603050405020304" pitchFamily="18" charset="0"/>
              </a:rPr>
              <a:t>Advantages </a:t>
            </a:r>
          </a:p>
          <a:p>
            <a:r>
              <a:rPr lang="en-US" sz="2500" dirty="0" smtClean="0">
                <a:latin typeface="Times New Roman" panose="02020603050405020304" pitchFamily="18" charset="0"/>
                <a:cs typeface="Times New Roman" panose="02020603050405020304" pitchFamily="18" charset="0"/>
              </a:rPr>
              <a:t>This </a:t>
            </a:r>
            <a:r>
              <a:rPr lang="en-US" sz="2500" dirty="0">
                <a:latin typeface="Times New Roman" panose="02020603050405020304" pitchFamily="18" charset="0"/>
                <a:cs typeface="Times New Roman" panose="02020603050405020304" pitchFamily="18" charset="0"/>
              </a:rPr>
              <a:t>system makes the disabled people feel like a normal user.</a:t>
            </a:r>
          </a:p>
          <a:p>
            <a:r>
              <a:rPr lang="en-US" sz="2500" dirty="0" smtClean="0">
                <a:latin typeface="Times New Roman" panose="02020603050405020304" pitchFamily="18" charset="0"/>
                <a:cs typeface="Times New Roman" panose="02020603050405020304" pitchFamily="18" charset="0"/>
              </a:rPr>
              <a:t>They </a:t>
            </a:r>
            <a:r>
              <a:rPr lang="en-US" sz="2500" dirty="0">
                <a:latin typeface="Times New Roman" panose="02020603050405020304" pitchFamily="18" charset="0"/>
                <a:cs typeface="Times New Roman" panose="02020603050405020304" pitchFamily="18" charset="0"/>
              </a:rPr>
              <a:t>can be able to do all their tasks simply by their voice.</a:t>
            </a:r>
          </a:p>
          <a:p>
            <a:r>
              <a:rPr lang="en-US" sz="2500" dirty="0" smtClean="0">
                <a:latin typeface="Times New Roman" panose="02020603050405020304" pitchFamily="18" charset="0"/>
                <a:cs typeface="Times New Roman" panose="02020603050405020304" pitchFamily="18" charset="0"/>
              </a:rPr>
              <a:t>Elimination </a:t>
            </a:r>
            <a:r>
              <a:rPr lang="en-US" sz="2500" dirty="0">
                <a:latin typeface="Times New Roman" panose="02020603050405020304" pitchFamily="18" charset="0"/>
                <a:cs typeface="Times New Roman" panose="02020603050405020304" pitchFamily="18" charset="0"/>
              </a:rPr>
              <a:t>of Screen Readers.</a:t>
            </a:r>
          </a:p>
          <a:p>
            <a:r>
              <a:rPr lang="en-US" sz="2500" dirty="0" smtClean="0">
                <a:latin typeface="Times New Roman" panose="02020603050405020304" pitchFamily="18" charset="0"/>
                <a:cs typeface="Times New Roman" panose="02020603050405020304" pitchFamily="18" charset="0"/>
              </a:rPr>
              <a:t>No </a:t>
            </a:r>
            <a:r>
              <a:rPr lang="en-US" sz="2500" dirty="0">
                <a:latin typeface="Times New Roman" panose="02020603050405020304" pitchFamily="18" charset="0"/>
                <a:cs typeface="Times New Roman" panose="02020603050405020304" pitchFamily="18" charset="0"/>
              </a:rPr>
              <a:t>need to memorize keyboard shortcuts.</a:t>
            </a:r>
          </a:p>
          <a:p>
            <a:r>
              <a:rPr lang="en-US" sz="2500" dirty="0" smtClean="0">
                <a:latin typeface="Times New Roman" panose="02020603050405020304" pitchFamily="18" charset="0"/>
                <a:cs typeface="Times New Roman" panose="02020603050405020304" pitchFamily="18" charset="0"/>
              </a:rPr>
              <a:t>Voice </a:t>
            </a:r>
            <a:r>
              <a:rPr lang="en-US" sz="2500" dirty="0">
                <a:latin typeface="Times New Roman" panose="02020603050405020304" pitchFamily="18" charset="0"/>
                <a:cs typeface="Times New Roman" panose="02020603050405020304" pitchFamily="18" charset="0"/>
              </a:rPr>
              <a:t>response is interactive and </a:t>
            </a:r>
            <a:r>
              <a:rPr lang="en-US" sz="2500" dirty="0" smtClean="0">
                <a:latin typeface="Times New Roman" panose="02020603050405020304" pitchFamily="18" charset="0"/>
                <a:cs typeface="Times New Roman" panose="02020603050405020304" pitchFamily="18" charset="0"/>
              </a:rPr>
              <a:t>clear.</a:t>
            </a:r>
          </a:p>
          <a:p>
            <a:pPr marL="0" indent="0">
              <a:buNone/>
            </a:pPr>
            <a:r>
              <a:rPr lang="en-US" b="1" dirty="0" smtClean="0">
                <a:latin typeface="Times New Roman" panose="02020603050405020304" pitchFamily="18" charset="0"/>
                <a:cs typeface="Times New Roman" panose="02020603050405020304" pitchFamily="18" charset="0"/>
              </a:rPr>
              <a:t>Limitations</a:t>
            </a:r>
          </a:p>
          <a:p>
            <a:r>
              <a:rPr lang="en-US" sz="2500" dirty="0" smtClean="0">
                <a:latin typeface="Times New Roman" panose="02020603050405020304" pitchFamily="18" charset="0"/>
                <a:cs typeface="Times New Roman" panose="02020603050405020304" pitchFamily="18" charset="0"/>
              </a:rPr>
              <a:t>This application will not work if the user is unable to speak.</a:t>
            </a:r>
          </a:p>
          <a:p>
            <a:r>
              <a:rPr lang="en-US" sz="2500" dirty="0" smtClean="0">
                <a:latin typeface="Times New Roman" panose="02020603050405020304" pitchFamily="18" charset="0"/>
                <a:cs typeface="Times New Roman" panose="02020603050405020304" pitchFamily="18" charset="0"/>
              </a:rPr>
              <a:t>Pronunciation </a:t>
            </a:r>
            <a:r>
              <a:rPr lang="en-US" sz="2500" dirty="0">
                <a:latin typeface="Times New Roman" panose="02020603050405020304" pitchFamily="18" charset="0"/>
                <a:cs typeface="Times New Roman" panose="02020603050405020304" pitchFamily="18" charset="0"/>
              </a:rPr>
              <a:t>should be accurate.</a:t>
            </a:r>
          </a:p>
          <a:p>
            <a:r>
              <a:rPr lang="en-US" sz="2500" dirty="0" smtClean="0">
                <a:latin typeface="Times New Roman" panose="02020603050405020304" pitchFamily="18" charset="0"/>
                <a:cs typeface="Times New Roman" panose="02020603050405020304" pitchFamily="18" charset="0"/>
              </a:rPr>
              <a:t>System </a:t>
            </a:r>
            <a:r>
              <a:rPr lang="en-US" sz="2500" dirty="0">
                <a:latin typeface="Times New Roman" panose="02020603050405020304" pitchFamily="18" charset="0"/>
                <a:cs typeface="Times New Roman" panose="02020603050405020304" pitchFamily="18" charset="0"/>
              </a:rPr>
              <a:t>should be connected with microphone.</a:t>
            </a:r>
          </a:p>
          <a:p>
            <a:r>
              <a:rPr lang="en-US" sz="2500" dirty="0" smtClean="0">
                <a:latin typeface="Times New Roman" panose="02020603050405020304" pitchFamily="18" charset="0"/>
                <a:cs typeface="Times New Roman" panose="02020603050405020304" pitchFamily="18" charset="0"/>
              </a:rPr>
              <a:t>Security </a:t>
            </a:r>
            <a:r>
              <a:rPr lang="en-US" sz="2500" dirty="0">
                <a:latin typeface="Times New Roman" panose="02020603050405020304" pitchFamily="18" charset="0"/>
                <a:cs typeface="Times New Roman" panose="02020603050405020304" pitchFamily="18" charset="0"/>
              </a:rPr>
              <a:t>could be an issue.</a:t>
            </a:r>
          </a:p>
        </p:txBody>
      </p:sp>
      <p:sp>
        <p:nvSpPr>
          <p:cNvPr id="4" name="Footer Placeholder 3"/>
          <p:cNvSpPr>
            <a:spLocks noGrp="1"/>
          </p:cNvSpPr>
          <p:nvPr>
            <p:ph type="ftr" sz="quarter" idx="11"/>
          </p:nvPr>
        </p:nvSpPr>
        <p:spPr/>
        <p:txBody>
          <a:bodyPr/>
          <a:lstStyle/>
          <a:p>
            <a:r>
              <a:rPr lang="en-US" smtClean="0"/>
              <a:t>Methodist college of engineering and technology, Department CSE </a:t>
            </a:r>
            <a:endParaRPr lang="en-US"/>
          </a:p>
        </p:txBody>
      </p:sp>
      <p:sp>
        <p:nvSpPr>
          <p:cNvPr id="5" name="Slide Number Placeholder 4"/>
          <p:cNvSpPr>
            <a:spLocks noGrp="1"/>
          </p:cNvSpPr>
          <p:nvPr>
            <p:ph type="sldNum" sz="quarter" idx="12"/>
          </p:nvPr>
        </p:nvSpPr>
        <p:spPr/>
        <p:txBody>
          <a:bodyPr/>
          <a:lstStyle/>
          <a:p>
            <a:fld id="{350B5072-E8EF-487E-ACD1-E88F6DE75E52}" type="slidenum">
              <a:rPr lang="en-US" smtClean="0"/>
              <a:t>12</a:t>
            </a:fld>
            <a:endParaRPr lang="en-US"/>
          </a:p>
        </p:txBody>
      </p:sp>
    </p:spTree>
    <p:extLst>
      <p:ext uri="{BB962C8B-B14F-4D97-AF65-F5344CB8AC3E}">
        <p14:creationId xmlns:p14="http://schemas.microsoft.com/office/powerpoint/2010/main" val="139837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Objective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IN" sz="2500" dirty="0">
                <a:latin typeface="Times New Roman" panose="02020603050405020304" pitchFamily="18" charset="0"/>
                <a:ea typeface="Calibri" panose="020F0502020204030204" pitchFamily="34" charset="0"/>
                <a:cs typeface="Times New Roman" panose="02020603050405020304" pitchFamily="18" charset="0"/>
              </a:rPr>
              <a:t>The application will be a python-based application. For visually challenged persons we use IVR- Interactive voice response. </a:t>
            </a:r>
          </a:p>
          <a:p>
            <a:pPr algn="just"/>
            <a:r>
              <a:rPr lang="en-IN" sz="2500" dirty="0">
                <a:latin typeface="Times New Roman" panose="02020603050405020304" pitchFamily="18" charset="0"/>
                <a:ea typeface="Calibri" panose="020F0502020204030204" pitchFamily="34" charset="0"/>
                <a:cs typeface="Times New Roman" panose="02020603050405020304" pitchFamily="18" charset="0"/>
              </a:rPr>
              <a:t>Everyone can control their mail accounts using their voice and can be able to read, send, and perform all the other useful tasks.</a:t>
            </a:r>
            <a:endParaRPr lang="en-IN" sz="2500" dirty="0">
              <a:latin typeface="Times New Roman" panose="02020603050405020304" pitchFamily="18" charset="0"/>
              <a:cs typeface="Times New Roman" panose="02020603050405020304" pitchFamily="18" charset="0"/>
            </a:endParaRPr>
          </a:p>
          <a:p>
            <a:pPr algn="just"/>
            <a:r>
              <a:rPr lang="en-IN" sz="2500" dirty="0">
                <a:latin typeface="Times New Roman" panose="02020603050405020304" pitchFamily="18" charset="0"/>
                <a:cs typeface="Times New Roman" panose="02020603050405020304" pitchFamily="18" charset="0"/>
              </a:rPr>
              <a:t>This project aims to help the visually impaired people to be a part of growing digital India by using internet and also aims to make life of such people quite easy.</a:t>
            </a:r>
            <a:endParaRPr lang="en-US" sz="2500" dirty="0"/>
          </a:p>
        </p:txBody>
      </p:sp>
      <p:sp>
        <p:nvSpPr>
          <p:cNvPr id="4" name="Footer Placeholder 3"/>
          <p:cNvSpPr>
            <a:spLocks noGrp="1"/>
          </p:cNvSpPr>
          <p:nvPr>
            <p:ph type="ftr" sz="quarter" idx="11"/>
          </p:nvPr>
        </p:nvSpPr>
        <p:spPr/>
        <p:txBody>
          <a:bodyPr/>
          <a:lstStyle/>
          <a:p>
            <a:r>
              <a:rPr lang="en-US" smtClean="0"/>
              <a:t>Methodist college of engineering and technology, Department CSE </a:t>
            </a:r>
            <a:endParaRPr lang="en-US"/>
          </a:p>
        </p:txBody>
      </p:sp>
      <p:sp>
        <p:nvSpPr>
          <p:cNvPr id="5" name="Slide Number Placeholder 4"/>
          <p:cNvSpPr>
            <a:spLocks noGrp="1"/>
          </p:cNvSpPr>
          <p:nvPr>
            <p:ph type="sldNum" sz="quarter" idx="12"/>
          </p:nvPr>
        </p:nvSpPr>
        <p:spPr/>
        <p:txBody>
          <a:bodyPr/>
          <a:lstStyle/>
          <a:p>
            <a:fld id="{350B5072-E8EF-487E-ACD1-E88F6DE75E52}" type="slidenum">
              <a:rPr lang="en-US" smtClean="0"/>
              <a:t>13</a:t>
            </a:fld>
            <a:endParaRPr lang="en-US"/>
          </a:p>
        </p:txBody>
      </p:sp>
    </p:spTree>
    <p:extLst>
      <p:ext uri="{BB962C8B-B14F-4D97-AF65-F5344CB8AC3E}">
        <p14:creationId xmlns:p14="http://schemas.microsoft.com/office/powerpoint/2010/main" val="1504417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77973"/>
            <a:ext cx="10515600" cy="1325563"/>
          </a:xfrm>
        </p:spPr>
        <p:txBody>
          <a:bodyPr/>
          <a:lstStyle/>
          <a:p>
            <a:pPr algn="ctr"/>
            <a:r>
              <a:rPr lang="en-US" b="1" dirty="0">
                <a:latin typeface="Times New Roman" panose="02020603050405020304" pitchFamily="18" charset="0"/>
                <a:cs typeface="Times New Roman" panose="02020603050405020304" pitchFamily="18" charset="0"/>
              </a:rPr>
              <a:t>3. PROPOSED SYSTEM</a:t>
            </a:r>
          </a:p>
        </p:txBody>
      </p:sp>
      <p:sp>
        <p:nvSpPr>
          <p:cNvPr id="4" name="Footer Placeholder 3"/>
          <p:cNvSpPr>
            <a:spLocks noGrp="1"/>
          </p:cNvSpPr>
          <p:nvPr>
            <p:ph type="ftr" sz="quarter" idx="11"/>
          </p:nvPr>
        </p:nvSpPr>
        <p:spPr/>
        <p:txBody>
          <a:bodyPr/>
          <a:lstStyle/>
          <a:p>
            <a:r>
              <a:rPr lang="en-US" smtClean="0"/>
              <a:t>Methodist college of engineering and technology, Department CSE </a:t>
            </a:r>
            <a:endParaRPr lang="en-US"/>
          </a:p>
        </p:txBody>
      </p:sp>
      <p:sp>
        <p:nvSpPr>
          <p:cNvPr id="5" name="Slide Number Placeholder 4"/>
          <p:cNvSpPr>
            <a:spLocks noGrp="1"/>
          </p:cNvSpPr>
          <p:nvPr>
            <p:ph type="sldNum" sz="quarter" idx="12"/>
          </p:nvPr>
        </p:nvSpPr>
        <p:spPr/>
        <p:txBody>
          <a:bodyPr/>
          <a:lstStyle/>
          <a:p>
            <a:fld id="{350B5072-E8EF-487E-ACD1-E88F6DE75E52}" type="slidenum">
              <a:rPr lang="en-US" smtClean="0"/>
              <a:t>14</a:t>
            </a:fld>
            <a:endParaRPr lang="en-US"/>
          </a:p>
        </p:txBody>
      </p:sp>
    </p:spTree>
    <p:extLst>
      <p:ext uri="{BB962C8B-B14F-4D97-AF65-F5344CB8AC3E}">
        <p14:creationId xmlns:p14="http://schemas.microsoft.com/office/powerpoint/2010/main" val="2471904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3.1 PROJECT DESCRIPTION</a:t>
            </a:r>
          </a:p>
        </p:txBody>
      </p:sp>
      <p:sp>
        <p:nvSpPr>
          <p:cNvPr id="3" name="Content Placeholder 2"/>
          <p:cNvSpPr>
            <a:spLocks noGrp="1"/>
          </p:cNvSpPr>
          <p:nvPr>
            <p:ph idx="1"/>
          </p:nvPr>
        </p:nvSpPr>
        <p:spPr/>
        <p:txBody>
          <a:bodyPr/>
          <a:lstStyle/>
          <a:p>
            <a:pPr marL="0" indent="0">
              <a:buNone/>
            </a:pPr>
            <a:r>
              <a:rPr lang="en-US" sz="3000" b="1" dirty="0">
                <a:latin typeface="Times New Roman" panose="02020603050405020304" pitchFamily="18" charset="0"/>
                <a:cs typeface="Times New Roman" panose="02020603050405020304" pitchFamily="18" charset="0"/>
              </a:rPr>
              <a:t>Project </a:t>
            </a:r>
            <a:r>
              <a:rPr lang="en-US" sz="3000" b="1" dirty="0" smtClean="0">
                <a:latin typeface="Times New Roman" panose="02020603050405020304" pitchFamily="18" charset="0"/>
                <a:cs typeface="Times New Roman" panose="02020603050405020304" pitchFamily="18" charset="0"/>
              </a:rPr>
              <a:t>Type</a:t>
            </a:r>
          </a:p>
          <a:p>
            <a:r>
              <a:rPr lang="en-US" sz="2500" dirty="0" smtClean="0">
                <a:latin typeface="Times New Roman" panose="02020603050405020304" pitchFamily="18" charset="0"/>
                <a:cs typeface="Times New Roman" panose="02020603050405020304" pitchFamily="18" charset="0"/>
              </a:rPr>
              <a:t>This </a:t>
            </a:r>
            <a:r>
              <a:rPr lang="en-US" sz="2500" dirty="0">
                <a:latin typeface="Times New Roman" panose="02020603050405020304" pitchFamily="18" charset="0"/>
                <a:cs typeface="Times New Roman" panose="02020603050405020304" pitchFamily="18" charset="0"/>
              </a:rPr>
              <a:t>is an experimental research project which first, analyzes and second designs and finally evaluates </a:t>
            </a:r>
            <a:r>
              <a:rPr lang="en-US" sz="2500" dirty="0" smtClean="0">
                <a:latin typeface="Times New Roman" panose="02020603050405020304" pitchFamily="18" charset="0"/>
                <a:cs typeface="Times New Roman" panose="02020603050405020304" pitchFamily="18" charset="0"/>
              </a:rPr>
              <a:t>user </a:t>
            </a:r>
            <a:r>
              <a:rPr lang="en-US" sz="2500" dirty="0">
                <a:latin typeface="Times New Roman" panose="02020603050405020304" pitchFamily="18" charset="0"/>
                <a:cs typeface="Times New Roman" panose="02020603050405020304" pitchFamily="18" charset="0"/>
              </a:rPr>
              <a:t>to </a:t>
            </a:r>
            <a:r>
              <a:rPr lang="en-US" sz="2500" dirty="0" smtClean="0">
                <a:latin typeface="Times New Roman" panose="02020603050405020304" pitchFamily="18" charset="0"/>
                <a:cs typeface="Times New Roman" panose="02020603050405020304" pitchFamily="18" charset="0"/>
              </a:rPr>
              <a:t>access email through voice commands for visually impaired people without any help.</a:t>
            </a:r>
          </a:p>
          <a:p>
            <a:pPr marL="0" indent="0">
              <a:buNone/>
            </a:pPr>
            <a:r>
              <a:rPr lang="en-US" sz="3000" b="1" dirty="0">
                <a:latin typeface="Times New Roman" panose="02020603050405020304" pitchFamily="18" charset="0"/>
                <a:cs typeface="Times New Roman" panose="02020603050405020304" pitchFamily="18" charset="0"/>
              </a:rPr>
              <a:t>Project </a:t>
            </a:r>
            <a:r>
              <a:rPr lang="en-US" sz="3000" b="1" dirty="0" smtClean="0">
                <a:latin typeface="Times New Roman" panose="02020603050405020304" pitchFamily="18" charset="0"/>
                <a:cs typeface="Times New Roman" panose="02020603050405020304" pitchFamily="18" charset="0"/>
              </a:rPr>
              <a:t>Aim</a:t>
            </a:r>
          </a:p>
          <a:p>
            <a:r>
              <a:rPr lang="en-US" sz="2500" dirty="0">
                <a:latin typeface="Times New Roman" panose="02020603050405020304" pitchFamily="18" charset="0"/>
                <a:cs typeface="Times New Roman" panose="02020603050405020304" pitchFamily="18" charset="0"/>
              </a:rPr>
              <a:t>The project first investigated existing </a:t>
            </a:r>
            <a:r>
              <a:rPr lang="en-US" sz="2500" dirty="0" smtClean="0">
                <a:latin typeface="Times New Roman" panose="02020603050405020304" pitchFamily="18" charset="0"/>
                <a:cs typeface="Times New Roman" panose="02020603050405020304" pitchFamily="18" charset="0"/>
              </a:rPr>
              <a:t>email </a:t>
            </a:r>
            <a:r>
              <a:rPr lang="en-US" sz="2500" dirty="0">
                <a:latin typeface="Times New Roman" panose="02020603050405020304" pitchFamily="18" charset="0"/>
                <a:cs typeface="Times New Roman" panose="02020603050405020304" pitchFamily="18" charset="0"/>
              </a:rPr>
              <a:t>systems, </a:t>
            </a:r>
            <a:r>
              <a:rPr lang="en-US" sz="2500" dirty="0" smtClean="0">
                <a:latin typeface="Times New Roman" panose="02020603050405020304" pitchFamily="18" charset="0"/>
                <a:cs typeface="Times New Roman" panose="02020603050405020304" pitchFamily="18" charset="0"/>
              </a:rPr>
              <a:t>screen reader‘s, </a:t>
            </a:r>
            <a:r>
              <a:rPr lang="en-US" sz="2500" dirty="0">
                <a:latin typeface="Times New Roman" panose="02020603050405020304" pitchFamily="18" charset="0"/>
                <a:cs typeface="Times New Roman" panose="02020603050405020304" pitchFamily="18" charset="0"/>
              </a:rPr>
              <a:t>and </a:t>
            </a:r>
            <a:r>
              <a:rPr lang="en-US" sz="2500" dirty="0" smtClean="0">
                <a:latin typeface="Times New Roman" panose="02020603050405020304" pitchFamily="18" charset="0"/>
                <a:cs typeface="Times New Roman" panose="02020603050405020304" pitchFamily="18" charset="0"/>
              </a:rPr>
              <a:t>taking help from friends.</a:t>
            </a:r>
          </a:p>
          <a:p>
            <a:r>
              <a:rPr lang="en-US" sz="2500" dirty="0">
                <a:latin typeface="Times New Roman" panose="02020603050405020304" pitchFamily="18" charset="0"/>
                <a:cs typeface="Times New Roman" panose="02020603050405020304" pitchFamily="18" charset="0"/>
              </a:rPr>
              <a:t>The next step was to build a </a:t>
            </a:r>
            <a:r>
              <a:rPr lang="en-US" sz="2500" dirty="0" smtClean="0">
                <a:latin typeface="Times New Roman" panose="02020603050405020304" pitchFamily="18" charset="0"/>
                <a:cs typeface="Times New Roman" panose="02020603050405020304" pitchFamily="18" charset="0"/>
              </a:rPr>
              <a:t>voice based email system to </a:t>
            </a:r>
            <a:r>
              <a:rPr lang="en-US" sz="2500" dirty="0">
                <a:latin typeface="Times New Roman" panose="02020603050405020304" pitchFamily="18" charset="0"/>
                <a:cs typeface="Times New Roman" panose="02020603050405020304" pitchFamily="18" charset="0"/>
              </a:rPr>
              <a:t>easily implement and run various experiments on </a:t>
            </a:r>
            <a:r>
              <a:rPr lang="en-US" sz="2500" dirty="0" smtClean="0">
                <a:latin typeface="Times New Roman" panose="02020603050405020304" pitchFamily="18" charset="0"/>
                <a:cs typeface="Times New Roman" panose="02020603050405020304" pitchFamily="18" charset="0"/>
              </a:rPr>
              <a:t>system through voice.</a:t>
            </a:r>
            <a:endParaRPr lang="en-US" sz="2500" b="1" dirty="0" smtClean="0">
              <a:latin typeface="Times New Roman" panose="02020603050405020304" pitchFamily="18" charset="0"/>
              <a:cs typeface="Times New Roman" panose="02020603050405020304" pitchFamily="18" charset="0"/>
            </a:endParaRPr>
          </a:p>
          <a:p>
            <a:endParaRPr lang="en-US" sz="3000"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Methodist college of engineering and technology, Department CSE </a:t>
            </a:r>
            <a:endParaRPr lang="en-US"/>
          </a:p>
        </p:txBody>
      </p:sp>
      <p:sp>
        <p:nvSpPr>
          <p:cNvPr id="5" name="Slide Number Placeholder 4"/>
          <p:cNvSpPr>
            <a:spLocks noGrp="1"/>
          </p:cNvSpPr>
          <p:nvPr>
            <p:ph type="sldNum" sz="quarter" idx="12"/>
          </p:nvPr>
        </p:nvSpPr>
        <p:spPr/>
        <p:txBody>
          <a:bodyPr/>
          <a:lstStyle/>
          <a:p>
            <a:fld id="{350B5072-E8EF-487E-ACD1-E88F6DE75E52}" type="slidenum">
              <a:rPr lang="en-US" smtClean="0"/>
              <a:t>15</a:t>
            </a:fld>
            <a:endParaRPr lang="en-US"/>
          </a:p>
        </p:txBody>
      </p:sp>
    </p:spTree>
    <p:extLst>
      <p:ext uri="{BB962C8B-B14F-4D97-AF65-F5344CB8AC3E}">
        <p14:creationId xmlns:p14="http://schemas.microsoft.com/office/powerpoint/2010/main" val="4002860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3.2 </a:t>
            </a:r>
            <a:r>
              <a:rPr lang="en-US" b="1" dirty="0">
                <a:latin typeface="Times New Roman" panose="02020603050405020304" pitchFamily="18" charset="0"/>
                <a:cs typeface="Times New Roman" panose="02020603050405020304" pitchFamily="18" charset="0"/>
              </a:rPr>
              <a:t>PROJECT MODULES</a:t>
            </a:r>
          </a:p>
        </p:txBody>
      </p:sp>
      <p:sp>
        <p:nvSpPr>
          <p:cNvPr id="3" name="Content Placeholder 2"/>
          <p:cNvSpPr>
            <a:spLocks noGrp="1"/>
          </p:cNvSpPr>
          <p:nvPr>
            <p:ph idx="1"/>
          </p:nvPr>
        </p:nvSpPr>
        <p:spPr/>
        <p:txBody>
          <a:bodyPr/>
          <a:lstStyle/>
          <a:p>
            <a:pPr marL="0" indent="0">
              <a:buNone/>
            </a:pPr>
            <a:r>
              <a:rPr lang="en-US" sz="3000" b="1" dirty="0">
                <a:latin typeface="Times New Roman" panose="02020603050405020304" pitchFamily="18" charset="0"/>
                <a:cs typeface="Times New Roman" panose="02020603050405020304" pitchFamily="18" charset="0"/>
              </a:rPr>
              <a:t>Voice Based Email: </a:t>
            </a:r>
          </a:p>
          <a:p>
            <a:pPr marL="0" indent="0">
              <a:buNone/>
            </a:pPr>
            <a:r>
              <a:rPr lang="en-US" sz="2500" dirty="0">
                <a:latin typeface="Times New Roman" panose="02020603050405020304" pitchFamily="18" charset="0"/>
                <a:cs typeface="Times New Roman" panose="02020603050405020304" pitchFamily="18" charset="0"/>
              </a:rPr>
              <a:t>The following operations can be performed in the application are :</a:t>
            </a:r>
          </a:p>
          <a:p>
            <a:r>
              <a:rPr lang="en-US" sz="2500" dirty="0">
                <a:latin typeface="Times New Roman" panose="02020603050405020304" pitchFamily="18" charset="0"/>
                <a:cs typeface="Times New Roman" panose="02020603050405020304" pitchFamily="18" charset="0"/>
              </a:rPr>
              <a:t>Voice Based email</a:t>
            </a:r>
          </a:p>
          <a:p>
            <a:pPr lvl="1"/>
            <a:r>
              <a:rPr lang="en-US" sz="2500" dirty="0">
                <a:latin typeface="Times New Roman" panose="02020603050405020304" pitchFamily="18" charset="0"/>
                <a:cs typeface="Times New Roman" panose="02020603050405020304" pitchFamily="18" charset="0"/>
              </a:rPr>
              <a:t>Compose mail</a:t>
            </a:r>
          </a:p>
          <a:p>
            <a:pPr lvl="1"/>
            <a:r>
              <a:rPr lang="en-US" sz="2500" dirty="0">
                <a:latin typeface="Times New Roman" panose="02020603050405020304" pitchFamily="18" charset="0"/>
                <a:cs typeface="Times New Roman" panose="02020603050405020304" pitchFamily="18" charset="0"/>
              </a:rPr>
              <a:t>Checking Inbox</a:t>
            </a:r>
          </a:p>
          <a:p>
            <a:r>
              <a:rPr lang="en-US" sz="2500" dirty="0">
                <a:latin typeface="Times New Roman" panose="02020603050405020304" pitchFamily="18" charset="0"/>
                <a:cs typeface="Times New Roman" panose="02020603050405020304" pitchFamily="18" charset="0"/>
              </a:rPr>
              <a:t>Smart Computer</a:t>
            </a:r>
          </a:p>
          <a:p>
            <a:pPr lvl="1"/>
            <a:r>
              <a:rPr lang="en-US" sz="2500" dirty="0">
                <a:latin typeface="Times New Roman" panose="02020603050405020304" pitchFamily="18" charset="0"/>
                <a:cs typeface="Times New Roman" panose="02020603050405020304" pitchFamily="18" charset="0"/>
              </a:rPr>
              <a:t>Accessing Drives </a:t>
            </a:r>
          </a:p>
          <a:p>
            <a:pPr lvl="1"/>
            <a:r>
              <a:rPr lang="en-US" sz="2500" dirty="0">
                <a:latin typeface="Times New Roman" panose="02020603050405020304" pitchFamily="18" charset="0"/>
                <a:cs typeface="Times New Roman" panose="02020603050405020304" pitchFamily="18" charset="0"/>
              </a:rPr>
              <a:t>Opening Applications</a:t>
            </a:r>
          </a:p>
          <a:p>
            <a:r>
              <a:rPr lang="en-US" sz="2500" dirty="0" smtClean="0">
                <a:latin typeface="Times New Roman" panose="02020603050405020304" pitchFamily="18" charset="0"/>
                <a:cs typeface="Times New Roman" panose="02020603050405020304" pitchFamily="18" charset="0"/>
              </a:rPr>
              <a:t>Exit</a:t>
            </a:r>
            <a:endParaRPr lang="en-US" sz="25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Methodist college of engineering and technology, Department CSE </a:t>
            </a:r>
            <a:endParaRPr lang="en-US"/>
          </a:p>
        </p:txBody>
      </p:sp>
      <p:sp>
        <p:nvSpPr>
          <p:cNvPr id="5" name="Slide Number Placeholder 4"/>
          <p:cNvSpPr>
            <a:spLocks noGrp="1"/>
          </p:cNvSpPr>
          <p:nvPr>
            <p:ph type="sldNum" sz="quarter" idx="12"/>
          </p:nvPr>
        </p:nvSpPr>
        <p:spPr/>
        <p:txBody>
          <a:bodyPr/>
          <a:lstStyle/>
          <a:p>
            <a:fld id="{350B5072-E8EF-487E-ACD1-E88F6DE75E52}" type="slidenum">
              <a:rPr lang="en-US" smtClean="0"/>
              <a:t>16</a:t>
            </a:fld>
            <a:endParaRPr lang="en-US"/>
          </a:p>
        </p:txBody>
      </p:sp>
    </p:spTree>
    <p:extLst>
      <p:ext uri="{BB962C8B-B14F-4D97-AF65-F5344CB8AC3E}">
        <p14:creationId xmlns:p14="http://schemas.microsoft.com/office/powerpoint/2010/main" val="36427940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500" dirty="0" smtClean="0">
                <a:latin typeface="Times New Roman" panose="02020603050405020304" pitchFamily="18" charset="0"/>
                <a:cs typeface="Times New Roman" panose="02020603050405020304" pitchFamily="18" charset="0"/>
              </a:rPr>
              <a:t>All </a:t>
            </a:r>
            <a:r>
              <a:rPr lang="en-US" sz="2500" dirty="0">
                <a:latin typeface="Times New Roman" panose="02020603050405020304" pitchFamily="18" charset="0"/>
                <a:cs typeface="Times New Roman" panose="02020603050405020304" pitchFamily="18" charset="0"/>
              </a:rPr>
              <a:t>the mentioned operations can be done on computer and email sequentially </a:t>
            </a:r>
          </a:p>
          <a:p>
            <a:pPr algn="just"/>
            <a:r>
              <a:rPr lang="en-US" sz="2500" dirty="0">
                <a:latin typeface="Times New Roman" panose="02020603050405020304" pitchFamily="18" charset="0"/>
                <a:cs typeface="Times New Roman" panose="02020603050405020304" pitchFamily="18" charset="0"/>
              </a:rPr>
              <a:t>It can make user to do operation on computer(opening drives) and email depending on other for visually impaired people by giving voice </a:t>
            </a:r>
            <a:r>
              <a:rPr lang="en-US" sz="2500" dirty="0" smtClean="0">
                <a:latin typeface="Times New Roman" panose="02020603050405020304" pitchFamily="18" charset="0"/>
                <a:cs typeface="Times New Roman" panose="02020603050405020304" pitchFamily="18" charset="0"/>
              </a:rPr>
              <a:t>commands.</a:t>
            </a:r>
            <a:endParaRPr lang="en-US" sz="2500" dirty="0">
              <a:latin typeface="Times New Roman" panose="02020603050405020304" pitchFamily="18" charset="0"/>
              <a:cs typeface="Times New Roman" panose="02020603050405020304" pitchFamily="18" charset="0"/>
            </a:endParaRPr>
          </a:p>
          <a:p>
            <a:pPr marL="0" indent="0">
              <a:buNone/>
            </a:pPr>
            <a:endParaRPr lang="en-US" sz="2500" dirty="0"/>
          </a:p>
        </p:txBody>
      </p:sp>
      <p:sp>
        <p:nvSpPr>
          <p:cNvPr id="4" name="Footer Placeholder 3"/>
          <p:cNvSpPr>
            <a:spLocks noGrp="1"/>
          </p:cNvSpPr>
          <p:nvPr>
            <p:ph type="ftr" sz="quarter" idx="11"/>
          </p:nvPr>
        </p:nvSpPr>
        <p:spPr/>
        <p:txBody>
          <a:bodyPr/>
          <a:lstStyle/>
          <a:p>
            <a:r>
              <a:rPr lang="en-US" smtClean="0"/>
              <a:t>Methodist college of engineering and technology, Department CSE </a:t>
            </a:r>
            <a:endParaRPr lang="en-US"/>
          </a:p>
        </p:txBody>
      </p:sp>
      <p:sp>
        <p:nvSpPr>
          <p:cNvPr id="5" name="Slide Number Placeholder 4"/>
          <p:cNvSpPr>
            <a:spLocks noGrp="1"/>
          </p:cNvSpPr>
          <p:nvPr>
            <p:ph type="sldNum" sz="quarter" idx="12"/>
          </p:nvPr>
        </p:nvSpPr>
        <p:spPr/>
        <p:txBody>
          <a:bodyPr/>
          <a:lstStyle/>
          <a:p>
            <a:fld id="{350B5072-E8EF-487E-ACD1-E88F6DE75E52}" type="slidenum">
              <a:rPr lang="en-US" smtClean="0"/>
              <a:t>17</a:t>
            </a:fld>
            <a:endParaRPr lang="en-US"/>
          </a:p>
        </p:txBody>
      </p:sp>
    </p:spTree>
    <p:extLst>
      <p:ext uri="{BB962C8B-B14F-4D97-AF65-F5344CB8AC3E}">
        <p14:creationId xmlns:p14="http://schemas.microsoft.com/office/powerpoint/2010/main" val="18529527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97429"/>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4. </a:t>
            </a:r>
            <a:r>
              <a:rPr lang="en-US" b="1" dirty="0">
                <a:latin typeface="Times New Roman" panose="02020603050405020304" pitchFamily="18" charset="0"/>
                <a:cs typeface="Times New Roman" panose="02020603050405020304" pitchFamily="18" charset="0"/>
              </a:rPr>
              <a:t>DESIGN</a:t>
            </a:r>
          </a:p>
        </p:txBody>
      </p:sp>
      <p:sp>
        <p:nvSpPr>
          <p:cNvPr id="4" name="Footer Placeholder 3"/>
          <p:cNvSpPr>
            <a:spLocks noGrp="1"/>
          </p:cNvSpPr>
          <p:nvPr>
            <p:ph type="ftr" sz="quarter" idx="11"/>
          </p:nvPr>
        </p:nvSpPr>
        <p:spPr/>
        <p:txBody>
          <a:bodyPr/>
          <a:lstStyle/>
          <a:p>
            <a:r>
              <a:rPr lang="en-US" smtClean="0"/>
              <a:t>Methodist college of engineering and technology, Department CSE </a:t>
            </a:r>
            <a:endParaRPr lang="en-US"/>
          </a:p>
        </p:txBody>
      </p:sp>
      <p:sp>
        <p:nvSpPr>
          <p:cNvPr id="5" name="Slide Number Placeholder 4"/>
          <p:cNvSpPr>
            <a:spLocks noGrp="1"/>
          </p:cNvSpPr>
          <p:nvPr>
            <p:ph type="sldNum" sz="quarter" idx="12"/>
          </p:nvPr>
        </p:nvSpPr>
        <p:spPr/>
        <p:txBody>
          <a:bodyPr/>
          <a:lstStyle/>
          <a:p>
            <a:fld id="{350B5072-E8EF-487E-ACD1-E88F6DE75E52}" type="slidenum">
              <a:rPr lang="en-US" smtClean="0"/>
              <a:t>18</a:t>
            </a:fld>
            <a:endParaRPr lang="en-US"/>
          </a:p>
        </p:txBody>
      </p:sp>
    </p:spTree>
    <p:extLst>
      <p:ext uri="{BB962C8B-B14F-4D97-AF65-F5344CB8AC3E}">
        <p14:creationId xmlns:p14="http://schemas.microsoft.com/office/powerpoint/2010/main" val="295798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15619"/>
          </a:xfrm>
        </p:spPr>
        <p:txBody>
          <a:bodyPr/>
          <a:lstStyle/>
          <a:p>
            <a:r>
              <a:rPr lang="en-US" b="1" dirty="0" smtClean="0">
                <a:latin typeface="Times New Roman" panose="02020603050405020304" pitchFamily="18" charset="0"/>
                <a:cs typeface="Times New Roman" panose="02020603050405020304" pitchFamily="18" charset="0"/>
              </a:rPr>
              <a:t>4.1 </a:t>
            </a:r>
            <a:r>
              <a:rPr lang="en-US" b="1" dirty="0">
                <a:latin typeface="Times New Roman" panose="02020603050405020304" pitchFamily="18" charset="0"/>
                <a:cs typeface="Times New Roman" panose="02020603050405020304" pitchFamily="18" charset="0"/>
              </a:rPr>
              <a:t>SYSTEM ARCHITECTURE </a:t>
            </a:r>
          </a:p>
        </p:txBody>
      </p:sp>
      <p:pic>
        <p:nvPicPr>
          <p:cNvPr id="7" name="Content Placeholder 6"/>
          <p:cNvPicPr>
            <a:picLocks noGrp="1" noChangeAspect="1"/>
          </p:cNvPicPr>
          <p:nvPr>
            <p:ph idx="1"/>
          </p:nvPr>
        </p:nvPicPr>
        <p:blipFill>
          <a:blip r:embed="rId2"/>
          <a:stretch>
            <a:fillRect/>
          </a:stretch>
        </p:blipFill>
        <p:spPr>
          <a:xfrm>
            <a:off x="2004060" y="1380744"/>
            <a:ext cx="8183880" cy="4343400"/>
          </a:xfrm>
          <a:prstGeom prst="rect">
            <a:avLst/>
          </a:prstGeom>
        </p:spPr>
      </p:pic>
      <p:sp>
        <p:nvSpPr>
          <p:cNvPr id="4" name="Footer Placeholder 3"/>
          <p:cNvSpPr>
            <a:spLocks noGrp="1"/>
          </p:cNvSpPr>
          <p:nvPr>
            <p:ph type="ftr" sz="quarter" idx="11"/>
          </p:nvPr>
        </p:nvSpPr>
        <p:spPr/>
        <p:txBody>
          <a:bodyPr/>
          <a:lstStyle/>
          <a:p>
            <a:r>
              <a:rPr lang="en-US" smtClean="0"/>
              <a:t>Methodist college of engineering and technology, Department CSE </a:t>
            </a:r>
            <a:endParaRPr lang="en-US"/>
          </a:p>
        </p:txBody>
      </p:sp>
      <p:sp>
        <p:nvSpPr>
          <p:cNvPr id="5" name="Slide Number Placeholder 4"/>
          <p:cNvSpPr>
            <a:spLocks noGrp="1"/>
          </p:cNvSpPr>
          <p:nvPr>
            <p:ph type="sldNum" sz="quarter" idx="12"/>
          </p:nvPr>
        </p:nvSpPr>
        <p:spPr/>
        <p:txBody>
          <a:bodyPr/>
          <a:lstStyle/>
          <a:p>
            <a:fld id="{350B5072-E8EF-487E-ACD1-E88F6DE75E52}" type="slidenum">
              <a:rPr lang="en-US" smtClean="0"/>
              <a:t>19</a:t>
            </a:fld>
            <a:endParaRPr lang="en-US"/>
          </a:p>
        </p:txBody>
      </p:sp>
      <p:sp>
        <p:nvSpPr>
          <p:cNvPr id="8" name="Rectangle 7"/>
          <p:cNvSpPr/>
          <p:nvPr/>
        </p:nvSpPr>
        <p:spPr>
          <a:xfrm>
            <a:off x="4244126" y="5724144"/>
            <a:ext cx="3904915" cy="276999"/>
          </a:xfrm>
          <a:prstGeom prst="rect">
            <a:avLst/>
          </a:prstGeom>
        </p:spPr>
        <p:txBody>
          <a:bodyPr wrap="none">
            <a:spAutoFit/>
          </a:bodyPr>
          <a:lstStyle/>
          <a:p>
            <a:pPr algn="ctr">
              <a:spcAft>
                <a:spcPts val="1000"/>
              </a:spcAft>
            </a:pPr>
            <a:r>
              <a:rPr lang="en-US" sz="1200" b="1" i="1" dirty="0">
                <a:solidFill>
                  <a:srgbClr val="44546A"/>
                </a:solidFill>
                <a:latin typeface="Times New Roman" panose="02020603050405020304" pitchFamily="18" charset="0"/>
                <a:ea typeface="Calibri" panose="020F0502020204030204" pitchFamily="34" charset="0"/>
              </a:rPr>
              <a:t>Figure 3 System Architecture for Voice based email system</a:t>
            </a:r>
          </a:p>
        </p:txBody>
      </p:sp>
    </p:spTree>
    <p:extLst>
      <p:ext uri="{BB962C8B-B14F-4D97-AF65-F5344CB8AC3E}">
        <p14:creationId xmlns:p14="http://schemas.microsoft.com/office/powerpoint/2010/main" val="2699592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OUTLINE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dirty="0" smtClean="0">
                <a:latin typeface="Times New Roman" panose="02020603050405020304" pitchFamily="18" charset="0"/>
                <a:cs typeface="Times New Roman" panose="02020603050405020304" pitchFamily="18" charset="0"/>
              </a:rPr>
              <a:t>PART 1 : </a:t>
            </a:r>
          </a:p>
          <a:p>
            <a:pPr lvl="1"/>
            <a:r>
              <a:rPr lang="en-US" dirty="0" smtClean="0">
                <a:latin typeface="Times New Roman" panose="02020603050405020304" pitchFamily="18" charset="0"/>
                <a:cs typeface="Times New Roman" panose="02020603050405020304" pitchFamily="18" charset="0"/>
              </a:rPr>
              <a:t>Introduction(Motivation</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Abstract) </a:t>
            </a:r>
          </a:p>
          <a:p>
            <a:pPr lvl="1"/>
            <a:r>
              <a:rPr lang="en-US" dirty="0" smtClean="0">
                <a:latin typeface="Times New Roman" panose="02020603050405020304" pitchFamily="18" charset="0"/>
                <a:cs typeface="Times New Roman" panose="02020603050405020304" pitchFamily="18" charset="0"/>
              </a:rPr>
              <a:t>Literature Survey </a:t>
            </a:r>
          </a:p>
          <a:p>
            <a:pPr lvl="1"/>
            <a:r>
              <a:rPr lang="en-US" dirty="0" smtClean="0">
                <a:latin typeface="Times New Roman" panose="02020603050405020304" pitchFamily="18" charset="0"/>
                <a:cs typeface="Times New Roman" panose="02020603050405020304" pitchFamily="18" charset="0"/>
              </a:rPr>
              <a:t>Methodology </a:t>
            </a:r>
          </a:p>
          <a:p>
            <a:pPr lvl="1"/>
            <a:r>
              <a:rPr lang="en-US" dirty="0" smtClean="0">
                <a:latin typeface="Times New Roman" panose="02020603050405020304" pitchFamily="18" charset="0"/>
                <a:cs typeface="Times New Roman" panose="02020603050405020304" pitchFamily="18" charset="0"/>
              </a:rPr>
              <a:t>Design And Implementation </a:t>
            </a:r>
          </a:p>
          <a:p>
            <a:pPr lvl="1"/>
            <a:r>
              <a:rPr lang="en-US" dirty="0" smtClean="0">
                <a:latin typeface="Times New Roman" panose="02020603050405020304" pitchFamily="18" charset="0"/>
                <a:cs typeface="Times New Roman" panose="02020603050405020304" pitchFamily="18" charset="0"/>
              </a:rPr>
              <a:t>Result &amp; Conclusions(Summary) </a:t>
            </a:r>
          </a:p>
          <a:p>
            <a:r>
              <a:rPr lang="en-US" dirty="0" smtClean="0">
                <a:latin typeface="Times New Roman" panose="02020603050405020304" pitchFamily="18" charset="0"/>
                <a:cs typeface="Times New Roman" panose="02020603050405020304" pitchFamily="18" charset="0"/>
              </a:rPr>
              <a:t>PART 2 : </a:t>
            </a:r>
          </a:p>
          <a:p>
            <a:pPr lvl="1"/>
            <a:r>
              <a:rPr lang="en-US" dirty="0" smtClean="0">
                <a:latin typeface="Times New Roman" panose="02020603050405020304" pitchFamily="18" charset="0"/>
                <a:cs typeface="Times New Roman" panose="02020603050405020304" pitchFamily="18" charset="0"/>
              </a:rPr>
              <a:t>UML </a:t>
            </a:r>
            <a:r>
              <a:rPr lang="en-US" dirty="0" smtClean="0">
                <a:latin typeface="Times New Roman" panose="02020603050405020304" pitchFamily="18" charset="0"/>
                <a:cs typeface="Times New Roman" panose="02020603050405020304" pitchFamily="18" charset="0"/>
              </a:rPr>
              <a:t>Diagram </a:t>
            </a:r>
          </a:p>
          <a:p>
            <a:pPr lvl="1"/>
            <a:r>
              <a:rPr lang="en-US" dirty="0" smtClean="0">
                <a:latin typeface="Times New Roman" panose="02020603050405020304" pitchFamily="18" charset="0"/>
                <a:cs typeface="Times New Roman" panose="02020603050405020304" pitchFamily="18" charset="0"/>
              </a:rPr>
              <a:t>Project </a:t>
            </a:r>
            <a:r>
              <a:rPr lang="en-US" dirty="0" smtClean="0">
                <a:latin typeface="Times New Roman" panose="02020603050405020304" pitchFamily="18" charset="0"/>
                <a:cs typeface="Times New Roman" panose="02020603050405020304" pitchFamily="18" charset="0"/>
              </a:rPr>
              <a:t>Execution </a:t>
            </a:r>
          </a:p>
          <a:p>
            <a:r>
              <a:rPr lang="en-US" dirty="0" smtClean="0">
                <a:latin typeface="Times New Roman" panose="02020603050405020304" pitchFamily="18" charset="0"/>
                <a:cs typeface="Times New Roman" panose="02020603050405020304" pitchFamily="18" charset="0"/>
              </a:rPr>
              <a:t>PART 3 : </a:t>
            </a:r>
          </a:p>
          <a:p>
            <a:pPr lvl="1"/>
            <a:r>
              <a:rPr lang="en-US" dirty="0" smtClean="0">
                <a:latin typeface="Times New Roman" panose="02020603050405020304" pitchFamily="18" charset="0"/>
                <a:cs typeface="Times New Roman" panose="02020603050405020304" pitchFamily="18" charset="0"/>
              </a:rPr>
              <a:t>Quaternaries &amp; Suggestions</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Methodist college of engineering and technology, Department CSE </a:t>
            </a:r>
            <a:endParaRPr lang="en-US"/>
          </a:p>
        </p:txBody>
      </p:sp>
      <p:sp>
        <p:nvSpPr>
          <p:cNvPr id="5" name="Slide Number Placeholder 4"/>
          <p:cNvSpPr>
            <a:spLocks noGrp="1"/>
          </p:cNvSpPr>
          <p:nvPr>
            <p:ph type="sldNum" sz="quarter" idx="12"/>
          </p:nvPr>
        </p:nvSpPr>
        <p:spPr/>
        <p:txBody>
          <a:bodyPr/>
          <a:lstStyle/>
          <a:p>
            <a:fld id="{350B5072-E8EF-487E-ACD1-E88F6DE75E52}" type="slidenum">
              <a:rPr lang="en-US" smtClean="0"/>
              <a:t>2</a:t>
            </a:fld>
            <a:endParaRPr lang="en-US"/>
          </a:p>
        </p:txBody>
      </p:sp>
    </p:spTree>
    <p:extLst>
      <p:ext uri="{BB962C8B-B14F-4D97-AF65-F5344CB8AC3E}">
        <p14:creationId xmlns:p14="http://schemas.microsoft.com/office/powerpoint/2010/main" val="2353593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95093"/>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4.2 UML </a:t>
            </a:r>
            <a:r>
              <a:rPr lang="en-US" b="1" dirty="0">
                <a:latin typeface="Times New Roman" panose="02020603050405020304" pitchFamily="18" charset="0"/>
                <a:cs typeface="Times New Roman" panose="02020603050405020304" pitchFamily="18" charset="0"/>
              </a:rPr>
              <a:t>DIAGRAM</a:t>
            </a:r>
            <a:endParaRPr lang="en-US" dirty="0"/>
          </a:p>
        </p:txBody>
      </p:sp>
      <p:sp>
        <p:nvSpPr>
          <p:cNvPr id="4" name="Footer Placeholder 3"/>
          <p:cNvSpPr>
            <a:spLocks noGrp="1"/>
          </p:cNvSpPr>
          <p:nvPr>
            <p:ph type="ftr" sz="quarter" idx="11"/>
          </p:nvPr>
        </p:nvSpPr>
        <p:spPr/>
        <p:txBody>
          <a:bodyPr/>
          <a:lstStyle/>
          <a:p>
            <a:r>
              <a:rPr lang="en-US" smtClean="0"/>
              <a:t>Methodist college of engineering and technology, Department CSE </a:t>
            </a:r>
            <a:endParaRPr lang="en-US"/>
          </a:p>
        </p:txBody>
      </p:sp>
      <p:sp>
        <p:nvSpPr>
          <p:cNvPr id="5" name="Slide Number Placeholder 4"/>
          <p:cNvSpPr>
            <a:spLocks noGrp="1"/>
          </p:cNvSpPr>
          <p:nvPr>
            <p:ph type="sldNum" sz="quarter" idx="12"/>
          </p:nvPr>
        </p:nvSpPr>
        <p:spPr/>
        <p:txBody>
          <a:bodyPr/>
          <a:lstStyle/>
          <a:p>
            <a:fld id="{350B5072-E8EF-487E-ACD1-E88F6DE75E52}" type="slidenum">
              <a:rPr lang="en-US" smtClean="0"/>
              <a:t>20</a:t>
            </a:fld>
            <a:endParaRPr lang="en-US"/>
          </a:p>
        </p:txBody>
      </p:sp>
    </p:spTree>
    <p:extLst>
      <p:ext uri="{BB962C8B-B14F-4D97-AF65-F5344CB8AC3E}">
        <p14:creationId xmlns:p14="http://schemas.microsoft.com/office/powerpoint/2010/main" val="1407856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4.2.1 CLASS </a:t>
            </a:r>
            <a:r>
              <a:rPr lang="en-US" b="1" dirty="0">
                <a:latin typeface="Times New Roman" panose="02020603050405020304" pitchFamily="18" charset="0"/>
                <a:cs typeface="Times New Roman" panose="02020603050405020304" pitchFamily="18" charset="0"/>
              </a:rPr>
              <a:t>DIAGRAM</a:t>
            </a:r>
          </a:p>
        </p:txBody>
      </p:sp>
      <p:pic>
        <p:nvPicPr>
          <p:cNvPr id="7" name="Content Placeholder 6"/>
          <p:cNvPicPr>
            <a:picLocks noGrp="1" noChangeAspect="1"/>
          </p:cNvPicPr>
          <p:nvPr>
            <p:ph idx="1"/>
          </p:nvPr>
        </p:nvPicPr>
        <p:blipFill>
          <a:blip r:embed="rId2"/>
          <a:stretch>
            <a:fillRect/>
          </a:stretch>
        </p:blipFill>
        <p:spPr>
          <a:xfrm>
            <a:off x="2614930" y="1690688"/>
            <a:ext cx="6962140" cy="4143184"/>
          </a:xfrm>
          <a:prstGeom prst="rect">
            <a:avLst/>
          </a:prstGeom>
        </p:spPr>
      </p:pic>
      <p:sp>
        <p:nvSpPr>
          <p:cNvPr id="4" name="Footer Placeholder 3"/>
          <p:cNvSpPr>
            <a:spLocks noGrp="1"/>
          </p:cNvSpPr>
          <p:nvPr>
            <p:ph type="ftr" sz="quarter" idx="11"/>
          </p:nvPr>
        </p:nvSpPr>
        <p:spPr/>
        <p:txBody>
          <a:bodyPr/>
          <a:lstStyle/>
          <a:p>
            <a:r>
              <a:rPr lang="en-US" smtClean="0"/>
              <a:t>Methodist college of engineering and technology, Department CSE </a:t>
            </a:r>
            <a:endParaRPr lang="en-US"/>
          </a:p>
        </p:txBody>
      </p:sp>
      <p:sp>
        <p:nvSpPr>
          <p:cNvPr id="5" name="Slide Number Placeholder 4"/>
          <p:cNvSpPr>
            <a:spLocks noGrp="1"/>
          </p:cNvSpPr>
          <p:nvPr>
            <p:ph type="sldNum" sz="quarter" idx="12"/>
          </p:nvPr>
        </p:nvSpPr>
        <p:spPr/>
        <p:txBody>
          <a:bodyPr/>
          <a:lstStyle/>
          <a:p>
            <a:fld id="{350B5072-E8EF-487E-ACD1-E88F6DE75E52}" type="slidenum">
              <a:rPr lang="en-US" smtClean="0"/>
              <a:t>21</a:t>
            </a:fld>
            <a:endParaRPr lang="en-US"/>
          </a:p>
        </p:txBody>
      </p:sp>
      <p:sp>
        <p:nvSpPr>
          <p:cNvPr id="8" name="Rectangle 7"/>
          <p:cNvSpPr/>
          <p:nvPr/>
        </p:nvSpPr>
        <p:spPr>
          <a:xfrm>
            <a:off x="4409587" y="5833872"/>
            <a:ext cx="3573992" cy="276999"/>
          </a:xfrm>
          <a:prstGeom prst="rect">
            <a:avLst/>
          </a:prstGeom>
        </p:spPr>
        <p:txBody>
          <a:bodyPr wrap="none">
            <a:spAutoFit/>
          </a:bodyPr>
          <a:lstStyle/>
          <a:p>
            <a:pPr algn="ctr">
              <a:spcAft>
                <a:spcPts val="1000"/>
              </a:spcAft>
            </a:pPr>
            <a:r>
              <a:rPr lang="en-US" sz="1200" b="1" i="1" dirty="0">
                <a:solidFill>
                  <a:srgbClr val="44546A"/>
                </a:solidFill>
                <a:latin typeface="Times New Roman" panose="02020603050405020304" pitchFamily="18" charset="0"/>
                <a:ea typeface="Calibri" panose="020F0502020204030204" pitchFamily="34" charset="0"/>
              </a:rPr>
              <a:t>Figure 4 Class Diagram for Voice based email system</a:t>
            </a:r>
          </a:p>
        </p:txBody>
      </p:sp>
    </p:spTree>
    <p:extLst>
      <p:ext uri="{BB962C8B-B14F-4D97-AF65-F5344CB8AC3E}">
        <p14:creationId xmlns:p14="http://schemas.microsoft.com/office/powerpoint/2010/main" val="201194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4.2.2 USE CASE DIAGRAM</a:t>
            </a:r>
            <a:endParaRPr lang="en-US"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Methodist college of engineering and technology, Department CSE </a:t>
            </a:r>
            <a:endParaRPr lang="en-US"/>
          </a:p>
        </p:txBody>
      </p:sp>
      <p:sp>
        <p:nvSpPr>
          <p:cNvPr id="5" name="Slide Number Placeholder 4"/>
          <p:cNvSpPr>
            <a:spLocks noGrp="1"/>
          </p:cNvSpPr>
          <p:nvPr>
            <p:ph type="sldNum" sz="quarter" idx="12"/>
          </p:nvPr>
        </p:nvSpPr>
        <p:spPr/>
        <p:txBody>
          <a:bodyPr/>
          <a:lstStyle/>
          <a:p>
            <a:fld id="{350B5072-E8EF-487E-ACD1-E88F6DE75E52}" type="slidenum">
              <a:rPr lang="en-US" smtClean="0"/>
              <a:t>22</a:t>
            </a:fld>
            <a:endParaRPr lang="en-US"/>
          </a:p>
        </p:txBody>
      </p:sp>
      <p:sp>
        <p:nvSpPr>
          <p:cNvPr id="8" name="Rectangle 7"/>
          <p:cNvSpPr/>
          <p:nvPr/>
        </p:nvSpPr>
        <p:spPr>
          <a:xfrm>
            <a:off x="4287761" y="5833872"/>
            <a:ext cx="3817648" cy="276999"/>
          </a:xfrm>
          <a:prstGeom prst="rect">
            <a:avLst/>
          </a:prstGeom>
        </p:spPr>
        <p:txBody>
          <a:bodyPr wrap="none">
            <a:spAutoFit/>
          </a:bodyPr>
          <a:lstStyle/>
          <a:p>
            <a:pPr algn="ctr">
              <a:spcAft>
                <a:spcPts val="1000"/>
              </a:spcAft>
            </a:pPr>
            <a:r>
              <a:rPr lang="en-US" sz="1200" b="1" i="1" dirty="0">
                <a:solidFill>
                  <a:srgbClr val="44546A"/>
                </a:solidFill>
                <a:latin typeface="Times New Roman" panose="02020603050405020304" pitchFamily="18" charset="0"/>
                <a:ea typeface="Calibri" panose="020F0502020204030204" pitchFamily="34" charset="0"/>
              </a:rPr>
              <a:t>Figure </a:t>
            </a:r>
            <a:r>
              <a:rPr lang="en-US" sz="1200" b="1" i="1" dirty="0" smtClean="0">
                <a:solidFill>
                  <a:srgbClr val="44546A"/>
                </a:solidFill>
                <a:latin typeface="Times New Roman" panose="02020603050405020304" pitchFamily="18" charset="0"/>
                <a:ea typeface="Calibri" panose="020F0502020204030204" pitchFamily="34" charset="0"/>
              </a:rPr>
              <a:t>5 Use Case </a:t>
            </a:r>
            <a:r>
              <a:rPr lang="en-US" sz="1200" b="1" i="1" dirty="0">
                <a:solidFill>
                  <a:srgbClr val="44546A"/>
                </a:solidFill>
                <a:latin typeface="Times New Roman" panose="02020603050405020304" pitchFamily="18" charset="0"/>
                <a:ea typeface="Calibri" panose="020F0502020204030204" pitchFamily="34" charset="0"/>
              </a:rPr>
              <a:t>Diagram for Voice based email system</a:t>
            </a:r>
          </a:p>
        </p:txBody>
      </p:sp>
      <p:pic>
        <p:nvPicPr>
          <p:cNvPr id="6" name="Picture 5"/>
          <p:cNvPicPr>
            <a:picLocks noChangeAspect="1"/>
          </p:cNvPicPr>
          <p:nvPr/>
        </p:nvPicPr>
        <p:blipFill>
          <a:blip r:embed="rId2"/>
          <a:stretch>
            <a:fillRect/>
          </a:stretch>
        </p:blipFill>
        <p:spPr>
          <a:xfrm>
            <a:off x="3450106" y="1690688"/>
            <a:ext cx="5291787" cy="4079176"/>
          </a:xfrm>
          <a:prstGeom prst="rect">
            <a:avLst/>
          </a:prstGeom>
        </p:spPr>
      </p:pic>
    </p:spTree>
    <p:extLst>
      <p:ext uri="{BB962C8B-B14F-4D97-AF65-F5344CB8AC3E}">
        <p14:creationId xmlns:p14="http://schemas.microsoft.com/office/powerpoint/2010/main" val="1027741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4.2.3 ACTIVITY DIAGRAM</a:t>
            </a:r>
            <a:endParaRPr lang="en-US"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Methodist college of engineering and technology, Department CSE </a:t>
            </a:r>
            <a:endParaRPr lang="en-US"/>
          </a:p>
        </p:txBody>
      </p:sp>
      <p:sp>
        <p:nvSpPr>
          <p:cNvPr id="5" name="Slide Number Placeholder 4"/>
          <p:cNvSpPr>
            <a:spLocks noGrp="1"/>
          </p:cNvSpPr>
          <p:nvPr>
            <p:ph type="sldNum" sz="quarter" idx="12"/>
          </p:nvPr>
        </p:nvSpPr>
        <p:spPr/>
        <p:txBody>
          <a:bodyPr/>
          <a:lstStyle/>
          <a:p>
            <a:fld id="{350B5072-E8EF-487E-ACD1-E88F6DE75E52}" type="slidenum">
              <a:rPr lang="en-US" smtClean="0"/>
              <a:t>23</a:t>
            </a:fld>
            <a:endParaRPr lang="en-US"/>
          </a:p>
        </p:txBody>
      </p:sp>
      <p:sp>
        <p:nvSpPr>
          <p:cNvPr id="8" name="Rectangle 7"/>
          <p:cNvSpPr/>
          <p:nvPr/>
        </p:nvSpPr>
        <p:spPr>
          <a:xfrm>
            <a:off x="4341912" y="5833872"/>
            <a:ext cx="3709350" cy="276999"/>
          </a:xfrm>
          <a:prstGeom prst="rect">
            <a:avLst/>
          </a:prstGeom>
        </p:spPr>
        <p:txBody>
          <a:bodyPr wrap="none">
            <a:spAutoFit/>
          </a:bodyPr>
          <a:lstStyle/>
          <a:p>
            <a:pPr algn="ctr">
              <a:spcAft>
                <a:spcPts val="1000"/>
              </a:spcAft>
            </a:pPr>
            <a:r>
              <a:rPr lang="en-US" sz="1200" b="1" i="1" dirty="0">
                <a:solidFill>
                  <a:srgbClr val="44546A"/>
                </a:solidFill>
                <a:latin typeface="Times New Roman" panose="02020603050405020304" pitchFamily="18" charset="0"/>
                <a:ea typeface="Calibri" panose="020F0502020204030204" pitchFamily="34" charset="0"/>
              </a:rPr>
              <a:t>Figure 6</a:t>
            </a:r>
            <a:r>
              <a:rPr lang="en-US" sz="1200" b="1" i="1" dirty="0" smtClean="0">
                <a:solidFill>
                  <a:srgbClr val="44546A"/>
                </a:solidFill>
                <a:latin typeface="Times New Roman" panose="02020603050405020304" pitchFamily="18" charset="0"/>
                <a:ea typeface="Calibri" panose="020F0502020204030204" pitchFamily="34" charset="0"/>
              </a:rPr>
              <a:t> Activity </a:t>
            </a:r>
            <a:r>
              <a:rPr lang="en-US" sz="1200" b="1" i="1" dirty="0">
                <a:solidFill>
                  <a:srgbClr val="44546A"/>
                </a:solidFill>
                <a:latin typeface="Times New Roman" panose="02020603050405020304" pitchFamily="18" charset="0"/>
                <a:ea typeface="Calibri" panose="020F0502020204030204" pitchFamily="34" charset="0"/>
              </a:rPr>
              <a:t>Diagram for Voice based email system</a:t>
            </a:r>
          </a:p>
        </p:txBody>
      </p:sp>
      <p:pic>
        <p:nvPicPr>
          <p:cNvPr id="7" name="Picture 6"/>
          <p:cNvPicPr/>
          <p:nvPr/>
        </p:nvPicPr>
        <p:blipFill>
          <a:blip r:embed="rId2"/>
          <a:stretch>
            <a:fillRect/>
          </a:stretch>
        </p:blipFill>
        <p:spPr>
          <a:xfrm>
            <a:off x="3843337" y="1527048"/>
            <a:ext cx="4505325" cy="4306824"/>
          </a:xfrm>
          <a:prstGeom prst="rect">
            <a:avLst/>
          </a:prstGeom>
          <a:ln>
            <a:solidFill>
              <a:schemeClr val="tx1"/>
            </a:solidFill>
          </a:ln>
        </p:spPr>
      </p:pic>
    </p:spTree>
    <p:extLst>
      <p:ext uri="{BB962C8B-B14F-4D97-AF65-F5344CB8AC3E}">
        <p14:creationId xmlns:p14="http://schemas.microsoft.com/office/powerpoint/2010/main" val="2585896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4.2.4 SEQUENCE DIAGRAM</a:t>
            </a:r>
            <a:endParaRPr lang="en-US"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Methodist college of engineering and technology, Department CSE </a:t>
            </a:r>
            <a:endParaRPr lang="en-US"/>
          </a:p>
        </p:txBody>
      </p:sp>
      <p:sp>
        <p:nvSpPr>
          <p:cNvPr id="5" name="Slide Number Placeholder 4"/>
          <p:cNvSpPr>
            <a:spLocks noGrp="1"/>
          </p:cNvSpPr>
          <p:nvPr>
            <p:ph type="sldNum" sz="quarter" idx="12"/>
          </p:nvPr>
        </p:nvSpPr>
        <p:spPr/>
        <p:txBody>
          <a:bodyPr/>
          <a:lstStyle/>
          <a:p>
            <a:fld id="{350B5072-E8EF-487E-ACD1-E88F6DE75E52}" type="slidenum">
              <a:rPr lang="en-US" smtClean="0"/>
              <a:t>24</a:t>
            </a:fld>
            <a:endParaRPr lang="en-US"/>
          </a:p>
        </p:txBody>
      </p:sp>
      <p:sp>
        <p:nvSpPr>
          <p:cNvPr id="8" name="Rectangle 7"/>
          <p:cNvSpPr/>
          <p:nvPr/>
        </p:nvSpPr>
        <p:spPr>
          <a:xfrm>
            <a:off x="4276543" y="5833872"/>
            <a:ext cx="3840090" cy="276999"/>
          </a:xfrm>
          <a:prstGeom prst="rect">
            <a:avLst/>
          </a:prstGeom>
        </p:spPr>
        <p:txBody>
          <a:bodyPr wrap="none">
            <a:spAutoFit/>
          </a:bodyPr>
          <a:lstStyle/>
          <a:p>
            <a:pPr algn="ctr">
              <a:spcAft>
                <a:spcPts val="1000"/>
              </a:spcAft>
            </a:pPr>
            <a:r>
              <a:rPr lang="en-US" sz="1200" b="1" i="1" dirty="0">
                <a:solidFill>
                  <a:srgbClr val="44546A"/>
                </a:solidFill>
                <a:latin typeface="Times New Roman" panose="02020603050405020304" pitchFamily="18" charset="0"/>
                <a:ea typeface="Calibri" panose="020F0502020204030204" pitchFamily="34" charset="0"/>
              </a:rPr>
              <a:t>Figure </a:t>
            </a:r>
            <a:r>
              <a:rPr lang="en-US" sz="1200" b="1" i="1" dirty="0" smtClean="0">
                <a:solidFill>
                  <a:srgbClr val="44546A"/>
                </a:solidFill>
                <a:latin typeface="Times New Roman" panose="02020603050405020304" pitchFamily="18" charset="0"/>
                <a:ea typeface="Calibri" panose="020F0502020204030204" pitchFamily="34" charset="0"/>
              </a:rPr>
              <a:t>7 Sequence Diagram </a:t>
            </a:r>
            <a:r>
              <a:rPr lang="en-US" sz="1200" b="1" i="1" dirty="0">
                <a:solidFill>
                  <a:srgbClr val="44546A"/>
                </a:solidFill>
                <a:latin typeface="Times New Roman" panose="02020603050405020304" pitchFamily="18" charset="0"/>
                <a:ea typeface="Calibri" panose="020F0502020204030204" pitchFamily="34" charset="0"/>
              </a:rPr>
              <a:t>for Voice based email system</a:t>
            </a:r>
          </a:p>
        </p:txBody>
      </p:sp>
      <p:pic>
        <p:nvPicPr>
          <p:cNvPr id="3" name="Picture 2"/>
          <p:cNvPicPr>
            <a:picLocks noChangeAspect="1"/>
          </p:cNvPicPr>
          <p:nvPr/>
        </p:nvPicPr>
        <p:blipFill>
          <a:blip r:embed="rId2"/>
          <a:stretch>
            <a:fillRect/>
          </a:stretch>
        </p:blipFill>
        <p:spPr>
          <a:xfrm>
            <a:off x="2196086" y="1819516"/>
            <a:ext cx="8001000" cy="4014356"/>
          </a:xfrm>
          <a:prstGeom prst="rect">
            <a:avLst/>
          </a:prstGeom>
        </p:spPr>
      </p:pic>
    </p:spTree>
    <p:extLst>
      <p:ext uri="{BB962C8B-B14F-4D97-AF65-F5344CB8AC3E}">
        <p14:creationId xmlns:p14="http://schemas.microsoft.com/office/powerpoint/2010/main" val="7035330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4.2.5 DATA FLOW DIAGRAM</a:t>
            </a:r>
            <a:endParaRPr lang="en-US"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Methodist college of engineering and technology, Department CSE </a:t>
            </a:r>
            <a:endParaRPr lang="en-US"/>
          </a:p>
        </p:txBody>
      </p:sp>
      <p:sp>
        <p:nvSpPr>
          <p:cNvPr id="5" name="Slide Number Placeholder 4"/>
          <p:cNvSpPr>
            <a:spLocks noGrp="1"/>
          </p:cNvSpPr>
          <p:nvPr>
            <p:ph type="sldNum" sz="quarter" idx="12"/>
          </p:nvPr>
        </p:nvSpPr>
        <p:spPr/>
        <p:txBody>
          <a:bodyPr/>
          <a:lstStyle/>
          <a:p>
            <a:fld id="{350B5072-E8EF-487E-ACD1-E88F6DE75E52}" type="slidenum">
              <a:rPr lang="en-US" smtClean="0"/>
              <a:t>25</a:t>
            </a:fld>
            <a:endParaRPr lang="en-US"/>
          </a:p>
        </p:txBody>
      </p:sp>
      <p:sp>
        <p:nvSpPr>
          <p:cNvPr id="8" name="Rectangle 7"/>
          <p:cNvSpPr/>
          <p:nvPr/>
        </p:nvSpPr>
        <p:spPr>
          <a:xfrm>
            <a:off x="4206012" y="5833872"/>
            <a:ext cx="3981154" cy="276999"/>
          </a:xfrm>
          <a:prstGeom prst="rect">
            <a:avLst/>
          </a:prstGeom>
        </p:spPr>
        <p:txBody>
          <a:bodyPr wrap="none">
            <a:spAutoFit/>
          </a:bodyPr>
          <a:lstStyle/>
          <a:p>
            <a:pPr algn="ctr">
              <a:spcAft>
                <a:spcPts val="1000"/>
              </a:spcAft>
            </a:pPr>
            <a:r>
              <a:rPr lang="en-US" sz="1200" b="1" i="1" dirty="0">
                <a:solidFill>
                  <a:srgbClr val="44546A"/>
                </a:solidFill>
                <a:latin typeface="Times New Roman" panose="02020603050405020304" pitchFamily="18" charset="0"/>
                <a:ea typeface="Calibri" panose="020F0502020204030204" pitchFamily="34" charset="0"/>
              </a:rPr>
              <a:t>Figure </a:t>
            </a:r>
            <a:r>
              <a:rPr lang="en-US" sz="1200" b="1" i="1" dirty="0" smtClean="0">
                <a:solidFill>
                  <a:srgbClr val="44546A"/>
                </a:solidFill>
                <a:latin typeface="Times New Roman" panose="02020603050405020304" pitchFamily="18" charset="0"/>
                <a:ea typeface="Calibri" panose="020F0502020204030204" pitchFamily="34" charset="0"/>
              </a:rPr>
              <a:t>8 Data Flow Diagram 1 for </a:t>
            </a:r>
            <a:r>
              <a:rPr lang="en-US" sz="1200" b="1" i="1" dirty="0">
                <a:solidFill>
                  <a:srgbClr val="44546A"/>
                </a:solidFill>
                <a:latin typeface="Times New Roman" panose="02020603050405020304" pitchFamily="18" charset="0"/>
                <a:ea typeface="Calibri" panose="020F0502020204030204" pitchFamily="34" charset="0"/>
              </a:rPr>
              <a:t>Voice based email system</a:t>
            </a:r>
          </a:p>
        </p:txBody>
      </p:sp>
      <p:pic>
        <p:nvPicPr>
          <p:cNvPr id="6" name="Picture 5"/>
          <p:cNvPicPr>
            <a:picLocks noChangeAspect="1"/>
          </p:cNvPicPr>
          <p:nvPr/>
        </p:nvPicPr>
        <p:blipFill>
          <a:blip r:embed="rId2"/>
          <a:stretch>
            <a:fillRect/>
          </a:stretch>
        </p:blipFill>
        <p:spPr>
          <a:xfrm>
            <a:off x="2758150" y="1581912"/>
            <a:ext cx="6675699" cy="1609344"/>
          </a:xfrm>
          <a:prstGeom prst="rect">
            <a:avLst/>
          </a:prstGeom>
        </p:spPr>
      </p:pic>
      <p:sp>
        <p:nvSpPr>
          <p:cNvPr id="9" name="Rectangle 8"/>
          <p:cNvSpPr/>
          <p:nvPr/>
        </p:nvSpPr>
        <p:spPr>
          <a:xfrm>
            <a:off x="4218836" y="3257125"/>
            <a:ext cx="3968330" cy="276999"/>
          </a:xfrm>
          <a:prstGeom prst="rect">
            <a:avLst/>
          </a:prstGeom>
        </p:spPr>
        <p:txBody>
          <a:bodyPr wrap="none">
            <a:spAutoFit/>
          </a:bodyPr>
          <a:lstStyle/>
          <a:p>
            <a:pPr algn="ctr">
              <a:spcAft>
                <a:spcPts val="1000"/>
              </a:spcAft>
            </a:pPr>
            <a:r>
              <a:rPr lang="en-US" sz="1200" b="1" i="1" dirty="0">
                <a:solidFill>
                  <a:srgbClr val="44546A"/>
                </a:solidFill>
                <a:latin typeface="Times New Roman" panose="02020603050405020304" pitchFamily="18" charset="0"/>
                <a:ea typeface="Calibri" panose="020F0502020204030204" pitchFamily="34" charset="0"/>
              </a:rPr>
              <a:t>Figure 4 </a:t>
            </a:r>
            <a:r>
              <a:rPr lang="en-US" sz="1200" b="1" i="1" dirty="0" smtClean="0">
                <a:solidFill>
                  <a:srgbClr val="44546A"/>
                </a:solidFill>
                <a:latin typeface="Times New Roman" panose="02020603050405020304" pitchFamily="18" charset="0"/>
                <a:ea typeface="Calibri" panose="020F0502020204030204" pitchFamily="34" charset="0"/>
              </a:rPr>
              <a:t>Data flow Diagram 0 for </a:t>
            </a:r>
            <a:r>
              <a:rPr lang="en-US" sz="1200" b="1" i="1" dirty="0">
                <a:solidFill>
                  <a:srgbClr val="44546A"/>
                </a:solidFill>
                <a:latin typeface="Times New Roman" panose="02020603050405020304" pitchFamily="18" charset="0"/>
                <a:ea typeface="Calibri" panose="020F0502020204030204" pitchFamily="34" charset="0"/>
              </a:rPr>
              <a:t>Voice based email system</a:t>
            </a:r>
          </a:p>
        </p:txBody>
      </p:sp>
      <p:pic>
        <p:nvPicPr>
          <p:cNvPr id="11" name="Picture 10"/>
          <p:cNvPicPr>
            <a:picLocks noChangeAspect="1"/>
          </p:cNvPicPr>
          <p:nvPr/>
        </p:nvPicPr>
        <p:blipFill>
          <a:blip r:embed="rId3"/>
          <a:stretch>
            <a:fillRect/>
          </a:stretch>
        </p:blipFill>
        <p:spPr>
          <a:xfrm>
            <a:off x="2758150" y="3652564"/>
            <a:ext cx="6675699" cy="2181307"/>
          </a:xfrm>
          <a:prstGeom prst="rect">
            <a:avLst/>
          </a:prstGeom>
        </p:spPr>
      </p:pic>
    </p:spTree>
    <p:extLst>
      <p:ext uri="{BB962C8B-B14F-4D97-AF65-F5344CB8AC3E}">
        <p14:creationId xmlns:p14="http://schemas.microsoft.com/office/powerpoint/2010/main" val="42923870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4.2.6 STATE CHART DIAGRAM</a:t>
            </a:r>
            <a:endParaRPr lang="en-US"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Methodist college of engineering and technology, Department CSE </a:t>
            </a:r>
            <a:endParaRPr lang="en-US"/>
          </a:p>
        </p:txBody>
      </p:sp>
      <p:sp>
        <p:nvSpPr>
          <p:cNvPr id="5" name="Slide Number Placeholder 4"/>
          <p:cNvSpPr>
            <a:spLocks noGrp="1"/>
          </p:cNvSpPr>
          <p:nvPr>
            <p:ph type="sldNum" sz="quarter" idx="12"/>
          </p:nvPr>
        </p:nvSpPr>
        <p:spPr/>
        <p:txBody>
          <a:bodyPr/>
          <a:lstStyle/>
          <a:p>
            <a:fld id="{350B5072-E8EF-487E-ACD1-E88F6DE75E52}" type="slidenum">
              <a:rPr lang="en-US" smtClean="0"/>
              <a:t>26</a:t>
            </a:fld>
            <a:endParaRPr lang="en-US"/>
          </a:p>
        </p:txBody>
      </p:sp>
      <p:sp>
        <p:nvSpPr>
          <p:cNvPr id="8" name="Rectangle 7"/>
          <p:cNvSpPr/>
          <p:nvPr/>
        </p:nvSpPr>
        <p:spPr>
          <a:xfrm>
            <a:off x="4218838" y="5833872"/>
            <a:ext cx="3955505" cy="276999"/>
          </a:xfrm>
          <a:prstGeom prst="rect">
            <a:avLst/>
          </a:prstGeom>
        </p:spPr>
        <p:txBody>
          <a:bodyPr wrap="none">
            <a:spAutoFit/>
          </a:bodyPr>
          <a:lstStyle/>
          <a:p>
            <a:pPr algn="ctr">
              <a:spcAft>
                <a:spcPts val="1000"/>
              </a:spcAft>
            </a:pPr>
            <a:r>
              <a:rPr lang="en-US" sz="1200" b="1" i="1" dirty="0">
                <a:solidFill>
                  <a:srgbClr val="44546A"/>
                </a:solidFill>
                <a:latin typeface="Times New Roman" panose="02020603050405020304" pitchFamily="18" charset="0"/>
                <a:ea typeface="Calibri" panose="020F0502020204030204" pitchFamily="34" charset="0"/>
              </a:rPr>
              <a:t>Figure </a:t>
            </a:r>
            <a:r>
              <a:rPr lang="en-US" sz="1200" b="1" i="1" dirty="0" smtClean="0">
                <a:solidFill>
                  <a:srgbClr val="44546A"/>
                </a:solidFill>
                <a:latin typeface="Times New Roman" panose="02020603050405020304" pitchFamily="18" charset="0"/>
                <a:ea typeface="Calibri" panose="020F0502020204030204" pitchFamily="34" charset="0"/>
              </a:rPr>
              <a:t>9 State Chart Diagram </a:t>
            </a:r>
            <a:r>
              <a:rPr lang="en-US" sz="1200" b="1" i="1" dirty="0">
                <a:solidFill>
                  <a:srgbClr val="44546A"/>
                </a:solidFill>
                <a:latin typeface="Times New Roman" panose="02020603050405020304" pitchFamily="18" charset="0"/>
                <a:ea typeface="Calibri" panose="020F0502020204030204" pitchFamily="34" charset="0"/>
              </a:rPr>
              <a:t>for Voice based email system</a:t>
            </a:r>
          </a:p>
        </p:txBody>
      </p:sp>
      <p:pic>
        <p:nvPicPr>
          <p:cNvPr id="6" name="Picture 5"/>
          <p:cNvPicPr>
            <a:picLocks noChangeAspect="1"/>
          </p:cNvPicPr>
          <p:nvPr/>
        </p:nvPicPr>
        <p:blipFill>
          <a:blip r:embed="rId2"/>
          <a:stretch>
            <a:fillRect/>
          </a:stretch>
        </p:blipFill>
        <p:spPr>
          <a:xfrm>
            <a:off x="1892808" y="1754696"/>
            <a:ext cx="7589520" cy="4079176"/>
          </a:xfrm>
          <a:prstGeom prst="rect">
            <a:avLst/>
          </a:prstGeom>
        </p:spPr>
      </p:pic>
    </p:spTree>
    <p:extLst>
      <p:ext uri="{BB962C8B-B14F-4D97-AF65-F5344CB8AC3E}">
        <p14:creationId xmlns:p14="http://schemas.microsoft.com/office/powerpoint/2010/main" val="35843830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4.2.7 DEPLOYMENT DIAGRAM</a:t>
            </a:r>
            <a:endParaRPr lang="en-US"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Methodist college of engineering and technology, Department CSE </a:t>
            </a:r>
            <a:endParaRPr lang="en-US"/>
          </a:p>
        </p:txBody>
      </p:sp>
      <p:sp>
        <p:nvSpPr>
          <p:cNvPr id="5" name="Slide Number Placeholder 4"/>
          <p:cNvSpPr>
            <a:spLocks noGrp="1"/>
          </p:cNvSpPr>
          <p:nvPr>
            <p:ph type="sldNum" sz="quarter" idx="12"/>
          </p:nvPr>
        </p:nvSpPr>
        <p:spPr/>
        <p:txBody>
          <a:bodyPr/>
          <a:lstStyle/>
          <a:p>
            <a:fld id="{350B5072-E8EF-487E-ACD1-E88F6DE75E52}" type="slidenum">
              <a:rPr lang="en-US" smtClean="0"/>
              <a:t>27</a:t>
            </a:fld>
            <a:endParaRPr lang="en-US"/>
          </a:p>
        </p:txBody>
      </p:sp>
      <p:sp>
        <p:nvSpPr>
          <p:cNvPr id="8" name="Rectangle 7"/>
          <p:cNvSpPr/>
          <p:nvPr/>
        </p:nvSpPr>
        <p:spPr>
          <a:xfrm>
            <a:off x="3908975" y="5588393"/>
            <a:ext cx="4072525" cy="276999"/>
          </a:xfrm>
          <a:prstGeom prst="rect">
            <a:avLst/>
          </a:prstGeom>
        </p:spPr>
        <p:txBody>
          <a:bodyPr wrap="none">
            <a:spAutoFit/>
          </a:bodyPr>
          <a:lstStyle/>
          <a:p>
            <a:pPr algn="ctr">
              <a:spcAft>
                <a:spcPts val="1000"/>
              </a:spcAft>
            </a:pPr>
            <a:r>
              <a:rPr lang="en-US" sz="1200" b="1" i="1" dirty="0">
                <a:solidFill>
                  <a:srgbClr val="44546A"/>
                </a:solidFill>
                <a:latin typeface="Times New Roman" panose="02020603050405020304" pitchFamily="18" charset="0"/>
                <a:ea typeface="Calibri" panose="020F0502020204030204" pitchFamily="34" charset="0"/>
              </a:rPr>
              <a:t>Figure </a:t>
            </a:r>
            <a:r>
              <a:rPr lang="en-US" sz="1200" b="1" i="1" dirty="0" smtClean="0">
                <a:solidFill>
                  <a:srgbClr val="44546A"/>
                </a:solidFill>
                <a:latin typeface="Times New Roman" panose="02020603050405020304" pitchFamily="18" charset="0"/>
                <a:ea typeface="Calibri" panose="020F0502020204030204" pitchFamily="34" charset="0"/>
              </a:rPr>
              <a:t>10 Deployment Diagram </a:t>
            </a:r>
            <a:r>
              <a:rPr lang="en-US" sz="1200" b="1" i="1" dirty="0">
                <a:solidFill>
                  <a:srgbClr val="44546A"/>
                </a:solidFill>
                <a:latin typeface="Times New Roman" panose="02020603050405020304" pitchFamily="18" charset="0"/>
                <a:ea typeface="Calibri" panose="020F0502020204030204" pitchFamily="34" charset="0"/>
              </a:rPr>
              <a:t>for Voice based email system</a:t>
            </a:r>
          </a:p>
        </p:txBody>
      </p:sp>
      <p:pic>
        <p:nvPicPr>
          <p:cNvPr id="3" name="Picture 2"/>
          <p:cNvPicPr>
            <a:picLocks noChangeAspect="1"/>
          </p:cNvPicPr>
          <p:nvPr/>
        </p:nvPicPr>
        <p:blipFill>
          <a:blip r:embed="rId2"/>
          <a:stretch>
            <a:fillRect/>
          </a:stretch>
        </p:blipFill>
        <p:spPr>
          <a:xfrm>
            <a:off x="2404872" y="1936167"/>
            <a:ext cx="7080733" cy="3652226"/>
          </a:xfrm>
          <a:prstGeom prst="rect">
            <a:avLst/>
          </a:prstGeom>
        </p:spPr>
      </p:pic>
    </p:spTree>
    <p:extLst>
      <p:ext uri="{BB962C8B-B14F-4D97-AF65-F5344CB8AC3E}">
        <p14:creationId xmlns:p14="http://schemas.microsoft.com/office/powerpoint/2010/main" val="24298746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79725"/>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5. </a:t>
            </a:r>
            <a:r>
              <a:rPr lang="en-US" b="1" dirty="0">
                <a:latin typeface="Times New Roman" panose="02020603050405020304" pitchFamily="18" charset="0"/>
                <a:cs typeface="Times New Roman" panose="02020603050405020304" pitchFamily="18" charset="0"/>
              </a:rPr>
              <a:t>IMPLEMENTATION</a:t>
            </a:r>
          </a:p>
        </p:txBody>
      </p:sp>
      <p:sp>
        <p:nvSpPr>
          <p:cNvPr id="4" name="Footer Placeholder 3"/>
          <p:cNvSpPr>
            <a:spLocks noGrp="1"/>
          </p:cNvSpPr>
          <p:nvPr>
            <p:ph type="ftr" sz="quarter" idx="11"/>
          </p:nvPr>
        </p:nvSpPr>
        <p:spPr/>
        <p:txBody>
          <a:bodyPr/>
          <a:lstStyle/>
          <a:p>
            <a:r>
              <a:rPr lang="en-US" smtClean="0"/>
              <a:t>Methodist college of engineering and technology, Department CSE </a:t>
            </a:r>
            <a:endParaRPr lang="en-US"/>
          </a:p>
        </p:txBody>
      </p:sp>
      <p:sp>
        <p:nvSpPr>
          <p:cNvPr id="5" name="Slide Number Placeholder 4"/>
          <p:cNvSpPr>
            <a:spLocks noGrp="1"/>
          </p:cNvSpPr>
          <p:nvPr>
            <p:ph type="sldNum" sz="quarter" idx="12"/>
          </p:nvPr>
        </p:nvSpPr>
        <p:spPr/>
        <p:txBody>
          <a:bodyPr/>
          <a:lstStyle/>
          <a:p>
            <a:fld id="{350B5072-E8EF-487E-ACD1-E88F6DE75E52}" type="slidenum">
              <a:rPr lang="en-US" smtClean="0"/>
              <a:t>28</a:t>
            </a:fld>
            <a:endParaRPr lang="en-US"/>
          </a:p>
        </p:txBody>
      </p:sp>
    </p:spTree>
    <p:extLst>
      <p:ext uri="{BB962C8B-B14F-4D97-AF65-F5344CB8AC3E}">
        <p14:creationId xmlns:p14="http://schemas.microsoft.com/office/powerpoint/2010/main" val="21525946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5.1 IMPLANTATION ALGORITHM </a:t>
            </a:r>
            <a:endParaRPr lang="en-US" dirty="0"/>
          </a:p>
        </p:txBody>
      </p:sp>
      <p:sp>
        <p:nvSpPr>
          <p:cNvPr id="3" name="Content Placeholder 2"/>
          <p:cNvSpPr>
            <a:spLocks noGrp="1"/>
          </p:cNvSpPr>
          <p:nvPr>
            <p:ph idx="1"/>
          </p:nvPr>
        </p:nvSpPr>
        <p:spPr/>
        <p:txBody>
          <a:bodyPr>
            <a:normAutofit/>
          </a:bodyPr>
          <a:lstStyle/>
          <a:p>
            <a:pPr algn="just"/>
            <a:r>
              <a:rPr lang="en-US" sz="2500" dirty="0">
                <a:latin typeface="Times New Roman" panose="02020603050405020304" pitchFamily="18" charset="0"/>
                <a:cs typeface="Times New Roman" panose="02020603050405020304" pitchFamily="18" charset="0"/>
              </a:rPr>
              <a:t>For voice based email system, we used speech recognition, pyttsx3, gTTS (packages) which is open source and free to use.</a:t>
            </a:r>
          </a:p>
          <a:p>
            <a:pPr algn="just"/>
            <a:r>
              <a:rPr lang="en-US" sz="2500" dirty="0">
                <a:latin typeface="Times New Roman" panose="02020603050405020304" pitchFamily="18" charset="0"/>
                <a:cs typeface="Times New Roman" panose="02020603050405020304" pitchFamily="18" charset="0"/>
              </a:rPr>
              <a:t>For connecting with Gmail server, we used imaplib, email packages.</a:t>
            </a:r>
          </a:p>
          <a:p>
            <a:pPr algn="just"/>
            <a:r>
              <a:rPr lang="en-US" sz="2500" dirty="0">
                <a:latin typeface="Times New Roman" panose="02020603050405020304" pitchFamily="18" charset="0"/>
                <a:cs typeface="Times New Roman" panose="02020603050405020304" pitchFamily="18" charset="0"/>
              </a:rPr>
              <a:t>All the operations on mails are done with the help of commands which are defined in the application.</a:t>
            </a:r>
          </a:p>
          <a:p>
            <a:endParaRPr lang="en-US" sz="2500" dirty="0"/>
          </a:p>
        </p:txBody>
      </p:sp>
      <p:sp>
        <p:nvSpPr>
          <p:cNvPr id="4" name="Footer Placeholder 3"/>
          <p:cNvSpPr>
            <a:spLocks noGrp="1"/>
          </p:cNvSpPr>
          <p:nvPr>
            <p:ph type="ftr" sz="quarter" idx="11"/>
          </p:nvPr>
        </p:nvSpPr>
        <p:spPr/>
        <p:txBody>
          <a:bodyPr/>
          <a:lstStyle/>
          <a:p>
            <a:r>
              <a:rPr lang="en-US" smtClean="0"/>
              <a:t>Methodist college of engineering and technology, Department CSE </a:t>
            </a:r>
            <a:endParaRPr lang="en-US"/>
          </a:p>
        </p:txBody>
      </p:sp>
      <p:sp>
        <p:nvSpPr>
          <p:cNvPr id="5" name="Slide Number Placeholder 4"/>
          <p:cNvSpPr>
            <a:spLocks noGrp="1"/>
          </p:cNvSpPr>
          <p:nvPr>
            <p:ph type="sldNum" sz="quarter" idx="12"/>
          </p:nvPr>
        </p:nvSpPr>
        <p:spPr/>
        <p:txBody>
          <a:bodyPr/>
          <a:lstStyle/>
          <a:p>
            <a:fld id="{350B5072-E8EF-487E-ACD1-E88F6DE75E52}" type="slidenum">
              <a:rPr lang="en-US" smtClean="0"/>
              <a:t>29</a:t>
            </a:fld>
            <a:endParaRPr lang="en-US"/>
          </a:p>
        </p:txBody>
      </p:sp>
    </p:spTree>
    <p:extLst>
      <p:ext uri="{BB962C8B-B14F-4D97-AF65-F5344CB8AC3E}">
        <p14:creationId xmlns:p14="http://schemas.microsoft.com/office/powerpoint/2010/main" val="2612468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1.1MOTIVATION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WHY “VOICE BASED EMAIL SYSTEM FOR VISULLY IMPAIRED ” ?</a:t>
            </a:r>
          </a:p>
          <a:p>
            <a:r>
              <a:rPr lang="en-US" dirty="0" smtClean="0">
                <a:latin typeface="Times New Roman" panose="02020603050405020304" pitchFamily="18" charset="0"/>
                <a:cs typeface="Times New Roman" panose="02020603050405020304" pitchFamily="18" charset="0"/>
              </a:rPr>
              <a:t>WHAT IS THE MAIN PROBLEM ? </a:t>
            </a:r>
          </a:p>
          <a:p>
            <a:r>
              <a:rPr lang="en-US" dirty="0" smtClean="0">
                <a:latin typeface="Times New Roman" panose="02020603050405020304" pitchFamily="18" charset="0"/>
                <a:cs typeface="Times New Roman" panose="02020603050405020304" pitchFamily="18" charset="0"/>
              </a:rPr>
              <a:t>LIMITATIONS ? </a:t>
            </a:r>
          </a:p>
          <a:p>
            <a:r>
              <a:rPr lang="en-US" dirty="0" smtClean="0">
                <a:latin typeface="Times New Roman" panose="02020603050405020304" pitchFamily="18" charset="0"/>
                <a:cs typeface="Times New Roman" panose="02020603050405020304" pitchFamily="18" charset="0"/>
              </a:rPr>
              <a:t>SOLUTUION ? </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Methodist college of engineering and technology, Department CSE </a:t>
            </a:r>
            <a:endParaRPr lang="en-US"/>
          </a:p>
        </p:txBody>
      </p:sp>
      <p:sp>
        <p:nvSpPr>
          <p:cNvPr id="5" name="Slide Number Placeholder 4"/>
          <p:cNvSpPr>
            <a:spLocks noGrp="1"/>
          </p:cNvSpPr>
          <p:nvPr>
            <p:ph type="sldNum" sz="quarter" idx="12"/>
          </p:nvPr>
        </p:nvSpPr>
        <p:spPr/>
        <p:txBody>
          <a:bodyPr/>
          <a:lstStyle/>
          <a:p>
            <a:fld id="{350B5072-E8EF-487E-ACD1-E88F6DE75E52}" type="slidenum">
              <a:rPr lang="en-US" smtClean="0"/>
              <a:t>3</a:t>
            </a:fld>
            <a:endParaRPr lang="en-US"/>
          </a:p>
        </p:txBody>
      </p:sp>
    </p:spTree>
    <p:extLst>
      <p:ext uri="{BB962C8B-B14F-4D97-AF65-F5344CB8AC3E}">
        <p14:creationId xmlns:p14="http://schemas.microsoft.com/office/powerpoint/2010/main" val="8105349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4361"/>
            <a:ext cx="10515600" cy="1609344"/>
          </a:xfrm>
        </p:spPr>
        <p:txBody>
          <a:bodyPr>
            <a:noAutofit/>
          </a:bodyPr>
          <a:lstStyle/>
          <a:p>
            <a:pPr marL="0" indent="0" algn="just">
              <a:buNone/>
            </a:pPr>
            <a:r>
              <a:rPr lang="en-US" sz="3000" b="1" dirty="0">
                <a:latin typeface="Times New Roman" panose="02020603050405020304" pitchFamily="18" charset="0"/>
                <a:cs typeface="Times New Roman" panose="02020603050405020304" pitchFamily="18" charset="0"/>
              </a:rPr>
              <a:t>Text to Speech</a:t>
            </a:r>
            <a:r>
              <a:rPr lang="en-US" sz="3000" dirty="0">
                <a:latin typeface="Times New Roman" panose="02020603050405020304" pitchFamily="18" charset="0"/>
                <a:cs typeface="Times New Roman" panose="02020603050405020304" pitchFamily="18" charset="0"/>
              </a:rPr>
              <a:t>: </a:t>
            </a:r>
            <a:endParaRPr lang="en-US" sz="3000" dirty="0" smtClean="0">
              <a:latin typeface="Times New Roman" panose="02020603050405020304" pitchFamily="18" charset="0"/>
              <a:cs typeface="Times New Roman" panose="02020603050405020304" pitchFamily="18" charset="0"/>
            </a:endParaRPr>
          </a:p>
          <a:p>
            <a:pPr marL="0" indent="0" algn="just">
              <a:buNone/>
            </a:pPr>
            <a:r>
              <a:rPr lang="en-US" sz="2500" dirty="0" smtClean="0">
                <a:latin typeface="Times New Roman" panose="02020603050405020304" pitchFamily="18" charset="0"/>
                <a:cs typeface="Times New Roman" panose="02020603050405020304" pitchFamily="18" charset="0"/>
              </a:rPr>
              <a:t>It </a:t>
            </a:r>
            <a:r>
              <a:rPr lang="en-US" sz="2500" dirty="0">
                <a:latin typeface="Times New Roman" panose="02020603050405020304" pitchFamily="18" charset="0"/>
                <a:cs typeface="Times New Roman" panose="02020603050405020304" pitchFamily="18" charset="0"/>
              </a:rPr>
              <a:t>converts normal text messages into speech format. A normal text can be heard through audio file. The input is a plain text and the output is in audio format which can only be heard. Each word can be heard through sound and the blind person can successfully be able to read the whole message using this API. </a:t>
            </a:r>
          </a:p>
        </p:txBody>
      </p:sp>
      <p:sp>
        <p:nvSpPr>
          <p:cNvPr id="4" name="Footer Placeholder 3"/>
          <p:cNvSpPr>
            <a:spLocks noGrp="1"/>
          </p:cNvSpPr>
          <p:nvPr>
            <p:ph type="ftr" sz="quarter" idx="11"/>
          </p:nvPr>
        </p:nvSpPr>
        <p:spPr/>
        <p:txBody>
          <a:bodyPr/>
          <a:lstStyle/>
          <a:p>
            <a:r>
              <a:rPr lang="en-US" smtClean="0"/>
              <a:t>Methodist college of engineering and technology, Department CSE </a:t>
            </a:r>
            <a:endParaRPr lang="en-US"/>
          </a:p>
        </p:txBody>
      </p:sp>
      <p:sp>
        <p:nvSpPr>
          <p:cNvPr id="5" name="Slide Number Placeholder 4"/>
          <p:cNvSpPr>
            <a:spLocks noGrp="1"/>
          </p:cNvSpPr>
          <p:nvPr>
            <p:ph type="sldNum" sz="quarter" idx="12"/>
          </p:nvPr>
        </p:nvSpPr>
        <p:spPr/>
        <p:txBody>
          <a:bodyPr/>
          <a:lstStyle/>
          <a:p>
            <a:fld id="{350B5072-E8EF-487E-ACD1-E88F6DE75E52}" type="slidenum">
              <a:rPr lang="en-US" smtClean="0"/>
              <a:t>30</a:t>
            </a:fld>
            <a:endParaRPr lang="en-US"/>
          </a:p>
        </p:txBody>
      </p:sp>
      <p:pic>
        <p:nvPicPr>
          <p:cNvPr id="8" name="Picture 7"/>
          <p:cNvPicPr>
            <a:picLocks noChangeAspect="1"/>
          </p:cNvPicPr>
          <p:nvPr/>
        </p:nvPicPr>
        <p:blipFill>
          <a:blip r:embed="rId2"/>
          <a:stretch>
            <a:fillRect/>
          </a:stretch>
        </p:blipFill>
        <p:spPr>
          <a:xfrm>
            <a:off x="3721405" y="2749090"/>
            <a:ext cx="4621169" cy="2871465"/>
          </a:xfrm>
          <a:prstGeom prst="rect">
            <a:avLst/>
          </a:prstGeom>
        </p:spPr>
      </p:pic>
      <p:sp>
        <p:nvSpPr>
          <p:cNvPr id="10" name="Rectangle 9"/>
          <p:cNvSpPr/>
          <p:nvPr/>
        </p:nvSpPr>
        <p:spPr>
          <a:xfrm>
            <a:off x="5131006" y="5620555"/>
            <a:ext cx="1801968" cy="276999"/>
          </a:xfrm>
          <a:prstGeom prst="rect">
            <a:avLst/>
          </a:prstGeom>
        </p:spPr>
        <p:txBody>
          <a:bodyPr wrap="none">
            <a:spAutoFit/>
          </a:bodyPr>
          <a:lstStyle/>
          <a:p>
            <a:pPr algn="ctr">
              <a:spcAft>
                <a:spcPts val="1000"/>
              </a:spcAft>
            </a:pPr>
            <a:r>
              <a:rPr lang="en-US" sz="1200" b="1" i="1" dirty="0">
                <a:solidFill>
                  <a:srgbClr val="44546A"/>
                </a:solidFill>
                <a:latin typeface="Times New Roman" panose="02020603050405020304" pitchFamily="18" charset="0"/>
                <a:ea typeface="Calibri" panose="020F0502020204030204" pitchFamily="34" charset="0"/>
              </a:rPr>
              <a:t>Figure </a:t>
            </a:r>
            <a:r>
              <a:rPr lang="en-US" sz="1200" b="1" i="1" dirty="0" smtClean="0">
                <a:solidFill>
                  <a:srgbClr val="44546A"/>
                </a:solidFill>
                <a:latin typeface="Times New Roman" panose="02020603050405020304" pitchFamily="18" charset="0"/>
                <a:ea typeface="Calibri" panose="020F0502020204030204" pitchFamily="34" charset="0"/>
              </a:rPr>
              <a:t>11 Text to Speech </a:t>
            </a:r>
            <a:endParaRPr lang="en-US" sz="1200" b="1" i="1" dirty="0">
              <a:solidFill>
                <a:srgbClr val="44546A"/>
              </a:solidFill>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099039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4360"/>
            <a:ext cx="10515600" cy="2084831"/>
          </a:xfrm>
        </p:spPr>
        <p:txBody>
          <a:bodyPr>
            <a:noAutofit/>
          </a:bodyPr>
          <a:lstStyle/>
          <a:p>
            <a:pPr marL="0" indent="0" algn="just">
              <a:buNone/>
            </a:pPr>
            <a:r>
              <a:rPr lang="en-US" sz="3000" b="1" dirty="0">
                <a:latin typeface="Times New Roman" panose="02020603050405020304" pitchFamily="18" charset="0"/>
                <a:cs typeface="Times New Roman" panose="02020603050405020304" pitchFamily="18" charset="0"/>
              </a:rPr>
              <a:t>Speech Recognition:</a:t>
            </a:r>
          </a:p>
          <a:p>
            <a:pPr marL="0" indent="0" algn="just">
              <a:buNone/>
            </a:pPr>
            <a:r>
              <a:rPr lang="en-US" sz="2500" dirty="0">
                <a:latin typeface="Times New Roman" panose="02020603050405020304" pitchFamily="18" charset="0"/>
                <a:cs typeface="Times New Roman" panose="02020603050405020304" pitchFamily="18" charset="0"/>
              </a:rPr>
              <a:t>It is used for individuals to perform actions through voice instead of using keyboard. This software takes input through voice and saves in mp3 format. After saving, it performs particular task and delete after the function is over. The user dictates the messages and the system accepts the message in voice format.</a:t>
            </a:r>
          </a:p>
        </p:txBody>
      </p:sp>
      <p:sp>
        <p:nvSpPr>
          <p:cNvPr id="4" name="Footer Placeholder 3"/>
          <p:cNvSpPr>
            <a:spLocks noGrp="1"/>
          </p:cNvSpPr>
          <p:nvPr>
            <p:ph type="ftr" sz="quarter" idx="11"/>
          </p:nvPr>
        </p:nvSpPr>
        <p:spPr/>
        <p:txBody>
          <a:bodyPr/>
          <a:lstStyle/>
          <a:p>
            <a:r>
              <a:rPr lang="en-US" smtClean="0"/>
              <a:t>Methodist college of engineering and technology, Department CSE </a:t>
            </a:r>
            <a:endParaRPr lang="en-US"/>
          </a:p>
        </p:txBody>
      </p:sp>
      <p:sp>
        <p:nvSpPr>
          <p:cNvPr id="5" name="Slide Number Placeholder 4"/>
          <p:cNvSpPr>
            <a:spLocks noGrp="1"/>
          </p:cNvSpPr>
          <p:nvPr>
            <p:ph type="sldNum" sz="quarter" idx="12"/>
          </p:nvPr>
        </p:nvSpPr>
        <p:spPr/>
        <p:txBody>
          <a:bodyPr/>
          <a:lstStyle/>
          <a:p>
            <a:fld id="{350B5072-E8EF-487E-ACD1-E88F6DE75E52}" type="slidenum">
              <a:rPr lang="en-US" smtClean="0"/>
              <a:t>31</a:t>
            </a:fld>
            <a:endParaRPr lang="en-US"/>
          </a:p>
        </p:txBody>
      </p:sp>
      <p:sp>
        <p:nvSpPr>
          <p:cNvPr id="10" name="Rectangle 9"/>
          <p:cNvSpPr/>
          <p:nvPr/>
        </p:nvSpPr>
        <p:spPr>
          <a:xfrm>
            <a:off x="4684143" y="5522697"/>
            <a:ext cx="2153154" cy="276999"/>
          </a:xfrm>
          <a:prstGeom prst="rect">
            <a:avLst/>
          </a:prstGeom>
        </p:spPr>
        <p:txBody>
          <a:bodyPr wrap="none">
            <a:spAutoFit/>
          </a:bodyPr>
          <a:lstStyle/>
          <a:p>
            <a:pPr algn="ctr">
              <a:spcAft>
                <a:spcPts val="1000"/>
              </a:spcAft>
            </a:pPr>
            <a:r>
              <a:rPr lang="en-US" sz="1200" b="1" i="1" dirty="0">
                <a:solidFill>
                  <a:srgbClr val="44546A"/>
                </a:solidFill>
                <a:latin typeface="Times New Roman" panose="02020603050405020304" pitchFamily="18" charset="0"/>
                <a:ea typeface="Calibri" panose="020F0502020204030204" pitchFamily="34" charset="0"/>
              </a:rPr>
              <a:t>Figure </a:t>
            </a:r>
            <a:r>
              <a:rPr lang="en-US" sz="1200" b="1" i="1" dirty="0" smtClean="0">
                <a:solidFill>
                  <a:srgbClr val="44546A"/>
                </a:solidFill>
                <a:latin typeface="Times New Roman" panose="02020603050405020304" pitchFamily="18" charset="0"/>
                <a:ea typeface="Calibri" panose="020F0502020204030204" pitchFamily="34" charset="0"/>
              </a:rPr>
              <a:t>12 Speech Recognition </a:t>
            </a:r>
            <a:endParaRPr lang="en-US" sz="1200" b="1" i="1" dirty="0">
              <a:solidFill>
                <a:srgbClr val="44546A"/>
              </a:solidFill>
              <a:latin typeface="Times New Roman" panose="02020603050405020304" pitchFamily="18" charset="0"/>
              <a:ea typeface="Calibri" panose="020F0502020204030204" pitchFamily="34" charset="0"/>
            </a:endParaRPr>
          </a:p>
        </p:txBody>
      </p:sp>
      <p:pic>
        <p:nvPicPr>
          <p:cNvPr id="7" name="Picture 6"/>
          <p:cNvPicPr>
            <a:picLocks noChangeAspect="1"/>
          </p:cNvPicPr>
          <p:nvPr/>
        </p:nvPicPr>
        <p:blipFill>
          <a:blip r:embed="rId2"/>
          <a:stretch>
            <a:fillRect/>
          </a:stretch>
        </p:blipFill>
        <p:spPr>
          <a:xfrm>
            <a:off x="1645920" y="2760359"/>
            <a:ext cx="8229600" cy="2753109"/>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1145357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4361"/>
            <a:ext cx="10515600" cy="1609344"/>
          </a:xfrm>
        </p:spPr>
        <p:txBody>
          <a:bodyPr>
            <a:noAutofit/>
          </a:bodyPr>
          <a:lstStyle/>
          <a:p>
            <a:pPr marL="0" indent="0" algn="just">
              <a:buNone/>
            </a:pPr>
            <a:r>
              <a:rPr lang="en-US" sz="3000" b="1" dirty="0">
                <a:latin typeface="Times New Roman" panose="02020603050405020304" pitchFamily="18" charset="0"/>
                <a:cs typeface="Times New Roman" panose="02020603050405020304" pitchFamily="18" charset="0"/>
              </a:rPr>
              <a:t>Speech Recognition:</a:t>
            </a:r>
          </a:p>
          <a:p>
            <a:pPr marL="0" indent="0" algn="just">
              <a:buNone/>
            </a:pPr>
            <a:r>
              <a:rPr lang="en-US" sz="2500" dirty="0">
                <a:latin typeface="Times New Roman" panose="02020603050405020304" pitchFamily="18" charset="0"/>
                <a:cs typeface="Times New Roman" panose="02020603050405020304" pitchFamily="18" charset="0"/>
              </a:rPr>
              <a:t>It is used for individuals to perform actions through voice instead of using keyboard. This software takes input through voice and saves in mp3 format. After saving, it performs particular task and delete after the function is over. The user dictates the messages and the system accepts the message in voice format.</a:t>
            </a:r>
          </a:p>
        </p:txBody>
      </p:sp>
      <p:sp>
        <p:nvSpPr>
          <p:cNvPr id="4" name="Footer Placeholder 3"/>
          <p:cNvSpPr>
            <a:spLocks noGrp="1"/>
          </p:cNvSpPr>
          <p:nvPr>
            <p:ph type="ftr" sz="quarter" idx="11"/>
          </p:nvPr>
        </p:nvSpPr>
        <p:spPr/>
        <p:txBody>
          <a:bodyPr/>
          <a:lstStyle/>
          <a:p>
            <a:r>
              <a:rPr lang="en-US" smtClean="0"/>
              <a:t>Methodist college of engineering and technology, Department CSE </a:t>
            </a:r>
            <a:endParaRPr lang="en-US"/>
          </a:p>
        </p:txBody>
      </p:sp>
      <p:sp>
        <p:nvSpPr>
          <p:cNvPr id="5" name="Slide Number Placeholder 4"/>
          <p:cNvSpPr>
            <a:spLocks noGrp="1"/>
          </p:cNvSpPr>
          <p:nvPr>
            <p:ph type="sldNum" sz="quarter" idx="12"/>
          </p:nvPr>
        </p:nvSpPr>
        <p:spPr/>
        <p:txBody>
          <a:bodyPr/>
          <a:lstStyle/>
          <a:p>
            <a:fld id="{350B5072-E8EF-487E-ACD1-E88F6DE75E52}" type="slidenum">
              <a:rPr lang="en-US" smtClean="0"/>
              <a:t>32</a:t>
            </a:fld>
            <a:endParaRPr lang="en-US"/>
          </a:p>
        </p:txBody>
      </p:sp>
      <p:sp>
        <p:nvSpPr>
          <p:cNvPr id="10" name="Rectangle 9"/>
          <p:cNvSpPr/>
          <p:nvPr/>
        </p:nvSpPr>
        <p:spPr>
          <a:xfrm>
            <a:off x="4684147" y="5378255"/>
            <a:ext cx="2153154" cy="276999"/>
          </a:xfrm>
          <a:prstGeom prst="rect">
            <a:avLst/>
          </a:prstGeom>
        </p:spPr>
        <p:txBody>
          <a:bodyPr wrap="none">
            <a:spAutoFit/>
          </a:bodyPr>
          <a:lstStyle/>
          <a:p>
            <a:pPr algn="ctr">
              <a:spcAft>
                <a:spcPts val="1000"/>
              </a:spcAft>
            </a:pPr>
            <a:r>
              <a:rPr lang="en-US" sz="1200" b="1" i="1" dirty="0">
                <a:solidFill>
                  <a:srgbClr val="44546A"/>
                </a:solidFill>
                <a:latin typeface="Times New Roman" panose="02020603050405020304" pitchFamily="18" charset="0"/>
                <a:ea typeface="Calibri" panose="020F0502020204030204" pitchFamily="34" charset="0"/>
              </a:rPr>
              <a:t>Figure </a:t>
            </a:r>
            <a:r>
              <a:rPr lang="en-US" sz="1200" b="1" i="1" dirty="0" smtClean="0">
                <a:solidFill>
                  <a:srgbClr val="44546A"/>
                </a:solidFill>
                <a:latin typeface="Times New Roman" panose="02020603050405020304" pitchFamily="18" charset="0"/>
                <a:ea typeface="Calibri" panose="020F0502020204030204" pitchFamily="34" charset="0"/>
              </a:rPr>
              <a:t>13 Speech Recognition </a:t>
            </a:r>
            <a:endParaRPr lang="en-US" sz="1200" b="1" i="1" dirty="0">
              <a:solidFill>
                <a:srgbClr val="44546A"/>
              </a:solidFill>
              <a:latin typeface="Times New Roman" panose="02020603050405020304" pitchFamily="18" charset="0"/>
              <a:ea typeface="Calibri" panose="020F0502020204030204" pitchFamily="34" charset="0"/>
            </a:endParaRPr>
          </a:p>
        </p:txBody>
      </p:sp>
      <p:pic>
        <p:nvPicPr>
          <p:cNvPr id="7" name="Picture 6"/>
          <p:cNvPicPr>
            <a:picLocks noChangeAspect="1"/>
          </p:cNvPicPr>
          <p:nvPr/>
        </p:nvPicPr>
        <p:blipFill>
          <a:blip r:embed="rId2"/>
          <a:stretch>
            <a:fillRect/>
          </a:stretch>
        </p:blipFill>
        <p:spPr>
          <a:xfrm>
            <a:off x="1645920" y="2625146"/>
            <a:ext cx="8229600" cy="2753109"/>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6683431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4360"/>
            <a:ext cx="10515600" cy="4050791"/>
          </a:xfrm>
        </p:spPr>
        <p:txBody>
          <a:bodyPr>
            <a:noAutofit/>
          </a:bodyPr>
          <a:lstStyle/>
          <a:p>
            <a:pPr marL="0" indent="0" algn="just">
              <a:buNone/>
            </a:pPr>
            <a:r>
              <a:rPr lang="en-US" sz="3000" b="1" dirty="0">
                <a:latin typeface="Times New Roman" panose="02020603050405020304" pitchFamily="18" charset="0"/>
                <a:cs typeface="Times New Roman" panose="02020603050405020304" pitchFamily="18" charset="0"/>
              </a:rPr>
              <a:t>IMAP: </a:t>
            </a:r>
          </a:p>
          <a:p>
            <a:pPr marL="0" indent="0" algn="just">
              <a:buNone/>
            </a:pPr>
            <a:r>
              <a:rPr lang="en-US" sz="2500" dirty="0">
                <a:latin typeface="Times New Roman" panose="02020603050405020304" pitchFamily="18" charset="0"/>
                <a:cs typeface="Times New Roman" panose="02020603050405020304" pitchFamily="18" charset="0"/>
              </a:rPr>
              <a:t>Internet message access protocol is used to fetch mails from Gmail so that the receiver can read the messages easily. The received messages are in the Gmail itself IMAP helps the user to connect to Gmail. </a:t>
            </a:r>
          </a:p>
          <a:p>
            <a:pPr marL="0" indent="0" algn="just">
              <a:buNone/>
            </a:pPr>
            <a:endParaRPr lang="en-US" sz="2500" dirty="0">
              <a:latin typeface="Times New Roman" panose="02020603050405020304" pitchFamily="18" charset="0"/>
              <a:cs typeface="Times New Roman" panose="02020603050405020304" pitchFamily="18" charset="0"/>
            </a:endParaRPr>
          </a:p>
          <a:p>
            <a:pPr marL="0" indent="0" algn="just">
              <a:buNone/>
            </a:pPr>
            <a:r>
              <a:rPr lang="en-US" sz="3000" b="1" dirty="0">
                <a:latin typeface="Times New Roman" panose="02020603050405020304" pitchFamily="18" charset="0"/>
                <a:cs typeface="Times New Roman" panose="02020603050405020304" pitchFamily="18" charset="0"/>
              </a:rPr>
              <a:t>SMTP:</a:t>
            </a:r>
            <a:r>
              <a:rPr lang="en-US" sz="2500" b="1" dirty="0">
                <a:latin typeface="Times New Roman" panose="02020603050405020304" pitchFamily="18" charset="0"/>
                <a:cs typeface="Times New Roman" panose="02020603050405020304" pitchFamily="18" charset="0"/>
              </a:rPr>
              <a:t> </a:t>
            </a:r>
          </a:p>
          <a:p>
            <a:pPr marL="0" indent="0" algn="just">
              <a:buNone/>
            </a:pPr>
            <a:r>
              <a:rPr lang="en-US" sz="2500" dirty="0">
                <a:latin typeface="Times New Roman" panose="02020603050405020304" pitchFamily="18" charset="0"/>
                <a:cs typeface="Times New Roman" panose="02020603050405020304" pitchFamily="18" charset="0"/>
              </a:rPr>
              <a:t>Simple mail transfer protocol helps to connect to Gmail. It helps in composing mails. It also acts as a connection to Gmail which helps in send of mails. </a:t>
            </a:r>
            <a:endParaRPr lang="en-US" sz="25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Methodist college of engineering and technology, Department CSE </a:t>
            </a:r>
            <a:endParaRPr lang="en-US"/>
          </a:p>
        </p:txBody>
      </p:sp>
      <p:sp>
        <p:nvSpPr>
          <p:cNvPr id="5" name="Slide Number Placeholder 4"/>
          <p:cNvSpPr>
            <a:spLocks noGrp="1"/>
          </p:cNvSpPr>
          <p:nvPr>
            <p:ph type="sldNum" sz="quarter" idx="12"/>
          </p:nvPr>
        </p:nvSpPr>
        <p:spPr/>
        <p:txBody>
          <a:bodyPr/>
          <a:lstStyle/>
          <a:p>
            <a:fld id="{350B5072-E8EF-487E-ACD1-E88F6DE75E52}" type="slidenum">
              <a:rPr lang="en-US" smtClean="0"/>
              <a:t>33</a:t>
            </a:fld>
            <a:endParaRPr lang="en-US"/>
          </a:p>
        </p:txBody>
      </p:sp>
    </p:spTree>
    <p:extLst>
      <p:ext uri="{BB962C8B-B14F-4D97-AF65-F5344CB8AC3E}">
        <p14:creationId xmlns:p14="http://schemas.microsoft.com/office/powerpoint/2010/main" val="36982988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Methodist college of engineering and technology,</a:t>
            </a:r>
          </a:p>
          <a:p>
            <a:r>
              <a:rPr lang="en-US" dirty="0" smtClean="0"/>
              <a:t> Department CSE </a:t>
            </a:r>
            <a:endParaRPr lang="en-US" dirty="0"/>
          </a:p>
        </p:txBody>
      </p:sp>
      <p:sp>
        <p:nvSpPr>
          <p:cNvPr id="5" name="Slide Number Placeholder 4"/>
          <p:cNvSpPr>
            <a:spLocks noGrp="1"/>
          </p:cNvSpPr>
          <p:nvPr>
            <p:ph type="sldNum" sz="quarter" idx="12"/>
          </p:nvPr>
        </p:nvSpPr>
        <p:spPr/>
        <p:txBody>
          <a:bodyPr/>
          <a:lstStyle/>
          <a:p>
            <a:fld id="{350B5072-E8EF-487E-ACD1-E88F6DE75E52}" type="slidenum">
              <a:rPr lang="en-US" smtClean="0"/>
              <a:t>34</a:t>
            </a:fld>
            <a:endParaRPr lang="en-US"/>
          </a:p>
        </p:txBody>
      </p:sp>
      <p:sp>
        <p:nvSpPr>
          <p:cNvPr id="10" name="Rectangle 9"/>
          <p:cNvSpPr/>
          <p:nvPr/>
        </p:nvSpPr>
        <p:spPr>
          <a:xfrm>
            <a:off x="4680591" y="5378255"/>
            <a:ext cx="2160271" cy="276999"/>
          </a:xfrm>
          <a:prstGeom prst="rect">
            <a:avLst/>
          </a:prstGeom>
        </p:spPr>
        <p:txBody>
          <a:bodyPr wrap="none">
            <a:spAutoFit/>
          </a:bodyPr>
          <a:lstStyle/>
          <a:p>
            <a:pPr algn="ctr">
              <a:spcAft>
                <a:spcPts val="1000"/>
              </a:spcAft>
            </a:pPr>
            <a:r>
              <a:rPr lang="en-US" sz="1200" b="1" i="1" dirty="0">
                <a:solidFill>
                  <a:srgbClr val="44546A"/>
                </a:solidFill>
                <a:latin typeface="Times New Roman" panose="02020603050405020304" pitchFamily="18" charset="0"/>
                <a:ea typeface="Calibri" panose="020F0502020204030204" pitchFamily="34" charset="0"/>
              </a:rPr>
              <a:t>Figure </a:t>
            </a:r>
            <a:r>
              <a:rPr lang="en-US" sz="1200" b="1" i="1" dirty="0" smtClean="0">
                <a:solidFill>
                  <a:srgbClr val="44546A"/>
                </a:solidFill>
                <a:latin typeface="Times New Roman" panose="02020603050405020304" pitchFamily="18" charset="0"/>
                <a:ea typeface="Calibri" panose="020F0502020204030204" pitchFamily="34" charset="0"/>
              </a:rPr>
              <a:t>14 SMTP client - server</a:t>
            </a:r>
            <a:endParaRPr lang="en-US" sz="1200" b="1" i="1" dirty="0">
              <a:solidFill>
                <a:srgbClr val="44546A"/>
              </a:solidFill>
              <a:latin typeface="Times New Roman" panose="02020603050405020304" pitchFamily="18" charset="0"/>
              <a:ea typeface="Calibri" panose="020F0502020204030204" pitchFamily="34" charset="0"/>
            </a:endParaRPr>
          </a:p>
        </p:txBody>
      </p:sp>
      <p:pic>
        <p:nvPicPr>
          <p:cNvPr id="8" name="Picture 7"/>
          <p:cNvPicPr>
            <a:picLocks noChangeAspect="1"/>
          </p:cNvPicPr>
          <p:nvPr/>
        </p:nvPicPr>
        <p:blipFill>
          <a:blip r:embed="rId2"/>
          <a:stretch>
            <a:fillRect/>
          </a:stretch>
        </p:blipFill>
        <p:spPr>
          <a:xfrm>
            <a:off x="2315580" y="769743"/>
            <a:ext cx="7560840" cy="4608512"/>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3903948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06573"/>
            <a:ext cx="10515600" cy="1325563"/>
          </a:xfrm>
        </p:spPr>
        <p:txBody>
          <a:bodyPr/>
          <a:lstStyle/>
          <a:p>
            <a:pPr algn="ctr"/>
            <a:r>
              <a:rPr lang="en-US" b="1" dirty="0" smtClean="0">
                <a:latin typeface="Times New Roman" panose="02020603050405020304" pitchFamily="18" charset="0"/>
                <a:ea typeface="Tahoma" panose="020B0604030504040204" pitchFamily="34" charset="0"/>
                <a:cs typeface="Times New Roman" panose="02020603050405020304" pitchFamily="18" charset="0"/>
              </a:rPr>
              <a:t>6. </a:t>
            </a:r>
            <a:r>
              <a:rPr lang="en-US" b="1" dirty="0">
                <a:latin typeface="Times New Roman" panose="02020603050405020304" pitchFamily="18" charset="0"/>
                <a:ea typeface="Tahoma" panose="020B0604030504040204" pitchFamily="34" charset="0"/>
                <a:cs typeface="Times New Roman" panose="02020603050405020304" pitchFamily="18" charset="0"/>
              </a:rPr>
              <a:t>RESULT AND DISSCUSSIONS</a:t>
            </a:r>
            <a:endParaRPr lang="en-US"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t>Methodist college of engineering and technology, Department CSE </a:t>
            </a:r>
            <a:endParaRPr lang="en-US"/>
          </a:p>
        </p:txBody>
      </p:sp>
      <p:sp>
        <p:nvSpPr>
          <p:cNvPr id="6" name="Slide Number Placeholder 5"/>
          <p:cNvSpPr>
            <a:spLocks noGrp="1"/>
          </p:cNvSpPr>
          <p:nvPr>
            <p:ph type="sldNum" sz="quarter" idx="12"/>
          </p:nvPr>
        </p:nvSpPr>
        <p:spPr/>
        <p:txBody>
          <a:bodyPr/>
          <a:lstStyle/>
          <a:p>
            <a:fld id="{350B5072-E8EF-487E-ACD1-E88F6DE75E52}" type="slidenum">
              <a:rPr lang="en-US" smtClean="0"/>
              <a:t>35</a:t>
            </a:fld>
            <a:endParaRPr lang="en-US"/>
          </a:p>
        </p:txBody>
      </p:sp>
    </p:spTree>
    <p:extLst>
      <p:ext uri="{BB962C8B-B14F-4D97-AF65-F5344CB8AC3E}">
        <p14:creationId xmlns:p14="http://schemas.microsoft.com/office/powerpoint/2010/main" val="5674977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8731"/>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6.1 TEST CASE</a:t>
            </a:r>
            <a:br>
              <a:rPr lang="en-US" b="1"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Test </a:t>
            </a:r>
            <a:r>
              <a:rPr lang="en-US" sz="3200" dirty="0">
                <a:latin typeface="Times New Roman" panose="02020603050405020304" pitchFamily="18" charset="0"/>
                <a:cs typeface="Times New Roman" panose="02020603050405020304" pitchFamily="18" charset="0"/>
              </a:rPr>
              <a:t>Case 1</a:t>
            </a:r>
          </a:p>
        </p:txBody>
      </p:sp>
      <p:sp>
        <p:nvSpPr>
          <p:cNvPr id="4" name="Footer Placeholder 3"/>
          <p:cNvSpPr>
            <a:spLocks noGrp="1"/>
          </p:cNvSpPr>
          <p:nvPr>
            <p:ph type="ftr" sz="quarter" idx="11"/>
          </p:nvPr>
        </p:nvSpPr>
        <p:spPr/>
        <p:txBody>
          <a:bodyPr/>
          <a:lstStyle/>
          <a:p>
            <a:r>
              <a:rPr lang="en-US" smtClean="0"/>
              <a:t>Methodist college of engineering and technology, Department CSE </a:t>
            </a:r>
            <a:endParaRPr lang="en-US"/>
          </a:p>
        </p:txBody>
      </p:sp>
      <p:sp>
        <p:nvSpPr>
          <p:cNvPr id="5" name="Slide Number Placeholder 4"/>
          <p:cNvSpPr>
            <a:spLocks noGrp="1"/>
          </p:cNvSpPr>
          <p:nvPr>
            <p:ph type="sldNum" sz="quarter" idx="12"/>
          </p:nvPr>
        </p:nvSpPr>
        <p:spPr/>
        <p:txBody>
          <a:bodyPr/>
          <a:lstStyle/>
          <a:p>
            <a:fld id="{350B5072-E8EF-487E-ACD1-E88F6DE75E52}" type="slidenum">
              <a:rPr lang="en-US" smtClean="0"/>
              <a:t>36</a:t>
            </a:fld>
            <a:endParaRPr lang="en-US"/>
          </a:p>
        </p:txBody>
      </p:sp>
      <p:graphicFrame>
        <p:nvGraphicFramePr>
          <p:cNvPr id="20" name="Table 19"/>
          <p:cNvGraphicFramePr>
            <a:graphicFrameLocks noGrp="1"/>
          </p:cNvGraphicFramePr>
          <p:nvPr>
            <p:extLst>
              <p:ext uri="{D42A27DB-BD31-4B8C-83A1-F6EECF244321}">
                <p14:modId xmlns:p14="http://schemas.microsoft.com/office/powerpoint/2010/main" val="1224597792"/>
              </p:ext>
            </p:extLst>
          </p:nvPr>
        </p:nvGraphicFramePr>
        <p:xfrm>
          <a:off x="1871472" y="1307834"/>
          <a:ext cx="7886699" cy="4874537"/>
        </p:xfrm>
        <a:graphic>
          <a:graphicData uri="http://schemas.openxmlformats.org/drawingml/2006/table">
            <a:tbl>
              <a:tblPr firstRow="1" bandRow="1">
                <a:tableStyleId>{5C22544A-7EE6-4342-B048-85BDC9FD1C3A}</a:tableStyleId>
              </a:tblPr>
              <a:tblGrid>
                <a:gridCol w="4732774">
                  <a:extLst>
                    <a:ext uri="{9D8B030D-6E8A-4147-A177-3AD203B41FA5}">
                      <a16:colId xmlns:a16="http://schemas.microsoft.com/office/drawing/2014/main" val="2212274357"/>
                    </a:ext>
                  </a:extLst>
                </a:gridCol>
                <a:gridCol w="259893">
                  <a:extLst>
                    <a:ext uri="{9D8B030D-6E8A-4147-A177-3AD203B41FA5}">
                      <a16:colId xmlns:a16="http://schemas.microsoft.com/office/drawing/2014/main" val="312449185"/>
                    </a:ext>
                  </a:extLst>
                </a:gridCol>
                <a:gridCol w="2894032">
                  <a:extLst>
                    <a:ext uri="{9D8B030D-6E8A-4147-A177-3AD203B41FA5}">
                      <a16:colId xmlns:a16="http://schemas.microsoft.com/office/drawing/2014/main" val="1981334181"/>
                    </a:ext>
                  </a:extLst>
                </a:gridCol>
              </a:tblGrid>
              <a:tr h="702441">
                <a:tc gridSpan="2">
                  <a:txBody>
                    <a:bodyPr/>
                    <a:lstStyle/>
                    <a:p>
                      <a:pPr marL="0" marR="0" algn="l">
                        <a:lnSpc>
                          <a:spcPct val="107000"/>
                        </a:lnSpc>
                        <a:spcBef>
                          <a:spcPts val="0"/>
                        </a:spcBef>
                        <a:spcAft>
                          <a:spcPts val="800"/>
                        </a:spcAft>
                      </a:pPr>
                      <a:r>
                        <a:rPr lang="en-IN" sz="1600" b="1" dirty="0">
                          <a:effectLst/>
                        </a:rPr>
                        <a:t>Test case 1:</a:t>
                      </a:r>
                      <a:r>
                        <a:rPr lang="en-IN" sz="1600" dirty="0">
                          <a:effectLst/>
                        </a:rPr>
                        <a:t> Verifying the </a:t>
                      </a:r>
                      <a:r>
                        <a:rPr lang="en-IN" sz="1600" dirty="0" smtClean="0">
                          <a:effectLst/>
                        </a:rPr>
                        <a:t>Voice</a:t>
                      </a:r>
                      <a:r>
                        <a:rPr lang="en-IN" sz="1600" baseline="0" dirty="0" smtClean="0">
                          <a:effectLst/>
                        </a:rPr>
                        <a:t> Based Email </a:t>
                      </a:r>
                      <a:endParaRPr lang="en-US" sz="1600" dirty="0">
                        <a:effectLst/>
                      </a:endParaRPr>
                    </a:p>
                    <a:p>
                      <a:pPr marL="0" marR="0" algn="l">
                        <a:lnSpc>
                          <a:spcPct val="107000"/>
                        </a:lnSpc>
                        <a:spcBef>
                          <a:spcPts val="0"/>
                        </a:spcBef>
                        <a:spcAft>
                          <a:spcPts val="800"/>
                        </a:spcAft>
                      </a:pPr>
                      <a:r>
                        <a:rPr lang="en-IN"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9865" marR="79865" marT="0" marB="0"/>
                </a:tc>
                <a:tc hMerge="1">
                  <a:txBody>
                    <a:bodyPr/>
                    <a:lstStyle/>
                    <a:p>
                      <a:endParaRPr lang="en-US"/>
                    </a:p>
                  </a:txBody>
                  <a:tcPr/>
                </a:tc>
                <a:tc>
                  <a:txBody>
                    <a:bodyPr/>
                    <a:lstStyle/>
                    <a:p>
                      <a:pPr marL="0" marR="0" algn="l">
                        <a:lnSpc>
                          <a:spcPct val="107000"/>
                        </a:lnSpc>
                        <a:spcBef>
                          <a:spcPts val="0"/>
                        </a:spcBef>
                        <a:spcAft>
                          <a:spcPts val="800"/>
                        </a:spcAft>
                      </a:pPr>
                      <a:r>
                        <a:rPr lang="en-IN" sz="1600" dirty="0">
                          <a:effectLst/>
                        </a:rPr>
                        <a:t>Priority (H, L): High</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9865" marR="79865" marT="0" marB="0"/>
                </a:tc>
                <a:extLst>
                  <a:ext uri="{0D108BD9-81ED-4DB2-BD59-A6C34878D82A}">
                    <a16:rowId xmlns:a16="http://schemas.microsoft.com/office/drawing/2014/main" val="3467624508"/>
                  </a:ext>
                </a:extLst>
              </a:tr>
              <a:tr h="300630">
                <a:tc gridSpan="3">
                  <a:txBody>
                    <a:bodyPr/>
                    <a:lstStyle/>
                    <a:p>
                      <a:pPr marL="457200" marR="0" indent="-457200" algn="l" defTabSz="914400" rtl="0" eaLnBrk="1" fontAlgn="auto" latinLnBrk="0" hangingPunct="1">
                        <a:lnSpc>
                          <a:spcPct val="107000"/>
                        </a:lnSpc>
                        <a:spcBef>
                          <a:spcPts val="0"/>
                        </a:spcBef>
                        <a:spcAft>
                          <a:spcPts val="800"/>
                        </a:spcAft>
                        <a:buClrTx/>
                        <a:buSzTx/>
                        <a:buFontTx/>
                        <a:buNone/>
                        <a:tabLst/>
                        <a:defRPr/>
                      </a:pPr>
                      <a:r>
                        <a:rPr lang="en-IN" sz="1600" dirty="0">
                          <a:effectLst/>
                        </a:rPr>
                        <a:t>Test Objective: To </a:t>
                      </a:r>
                      <a:r>
                        <a:rPr lang="en-IN" sz="1600" dirty="0" smtClean="0">
                          <a:effectLst/>
                        </a:rPr>
                        <a:t>verify Voice</a:t>
                      </a:r>
                      <a:r>
                        <a:rPr lang="en-IN" sz="1600" baseline="0" dirty="0" smtClean="0">
                          <a:effectLst/>
                        </a:rPr>
                        <a:t> Based Email</a:t>
                      </a:r>
                      <a:r>
                        <a:rPr lang="en-IN" sz="1600" dirty="0" smtClean="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9865" marR="79865"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60670183"/>
                  </a:ext>
                </a:extLst>
              </a:tr>
              <a:tr h="1238060">
                <a:tc gridSpan="3">
                  <a:txBody>
                    <a:bodyPr/>
                    <a:lstStyle/>
                    <a:p>
                      <a:pPr>
                        <a:buFont typeface="Wingdings" panose="05000000000000000000" pitchFamily="2" charset="2"/>
                        <a:buNone/>
                      </a:pPr>
                      <a:r>
                        <a:rPr lang="en-IN" sz="1600" dirty="0">
                          <a:effectLst/>
                        </a:rPr>
                        <a:t>Test Description: </a:t>
                      </a:r>
                      <a:r>
                        <a:rPr lang="en-IN" sz="1600" dirty="0" smtClean="0">
                          <a:effectLst/>
                        </a:rPr>
                        <a:t>Voice </a:t>
                      </a:r>
                      <a:r>
                        <a:rPr lang="en-IN" sz="1600" dirty="0">
                          <a:effectLst/>
                        </a:rPr>
                        <a:t>O</a:t>
                      </a:r>
                      <a:r>
                        <a:rPr lang="en-IN" sz="1600" dirty="0" smtClean="0">
                          <a:effectLst/>
                        </a:rPr>
                        <a:t>perations </a:t>
                      </a:r>
                      <a:r>
                        <a:rPr lang="en-IN" sz="1600" dirty="0">
                          <a:effectLst/>
                        </a:rPr>
                        <a:t>like </a:t>
                      </a:r>
                    </a:p>
                    <a:p>
                      <a:pPr marL="285750" indent="-285750">
                        <a:buFont typeface="Wingdings" panose="05000000000000000000" pitchFamily="2" charset="2"/>
                        <a:buChar char="ü"/>
                      </a:pPr>
                      <a:r>
                        <a:rPr lang="en-US" sz="1600" dirty="0" smtClean="0"/>
                        <a:t>Composing</a:t>
                      </a:r>
                      <a:r>
                        <a:rPr lang="en-US" sz="1600" baseline="0" dirty="0" smtClean="0"/>
                        <a:t> mails</a:t>
                      </a:r>
                      <a:endParaRPr lang="en-US" sz="1600" dirty="0"/>
                    </a:p>
                    <a:p>
                      <a:pPr marL="285750" indent="-285750">
                        <a:buFont typeface="Wingdings" panose="05000000000000000000" pitchFamily="2" charset="2"/>
                        <a:buChar char="ü"/>
                      </a:pPr>
                      <a:r>
                        <a:rPr lang="en-US" sz="1600" dirty="0" smtClean="0"/>
                        <a:t>Reading</a:t>
                      </a:r>
                      <a:r>
                        <a:rPr lang="en-US" sz="1600" baseline="0" dirty="0" smtClean="0"/>
                        <a:t> unseen mails(Inbox)</a:t>
                      </a:r>
                    </a:p>
                    <a:p>
                      <a:pPr marL="285750" indent="-285750">
                        <a:buFont typeface="Wingdings" panose="05000000000000000000" pitchFamily="2" charset="2"/>
                        <a:buChar char="ü"/>
                      </a:pPr>
                      <a:endParaRPr lang="en-US" sz="1600" baseline="0" dirty="0" smtClean="0"/>
                    </a:p>
                    <a:p>
                      <a:pPr marL="285750" indent="-285750">
                        <a:buFont typeface="Wingdings" panose="05000000000000000000" pitchFamily="2" charset="2"/>
                        <a:buChar char="ü"/>
                      </a:pPr>
                      <a:endParaRPr lang="en-US" sz="1600" baseline="0" dirty="0" smtClean="0"/>
                    </a:p>
                  </a:txBody>
                  <a:tcPr marL="79865" marR="79865"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83093786"/>
                  </a:ext>
                </a:extLst>
              </a:tr>
              <a:tr h="300630">
                <a:tc gridSpan="3">
                  <a:txBody>
                    <a:bodyPr/>
                    <a:lstStyle/>
                    <a:p>
                      <a:pPr marL="0" marR="0" algn="l">
                        <a:lnSpc>
                          <a:spcPct val="107000"/>
                        </a:lnSpc>
                        <a:spcBef>
                          <a:spcPts val="0"/>
                        </a:spcBef>
                        <a:spcAft>
                          <a:spcPts val="800"/>
                        </a:spcAft>
                      </a:pPr>
                      <a:r>
                        <a:rPr lang="en-IN" sz="1600" dirty="0">
                          <a:effectLst/>
                        </a:rPr>
                        <a:t>Requirements Verified: Yes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9865" marR="79865"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57235482"/>
                  </a:ext>
                </a:extLst>
              </a:tr>
              <a:tr h="565128">
                <a:tc gridSpan="3">
                  <a:txBody>
                    <a:bodyPr/>
                    <a:lstStyle/>
                    <a:p>
                      <a:pPr marL="0" marR="0" algn="l">
                        <a:lnSpc>
                          <a:spcPct val="107000"/>
                        </a:lnSpc>
                        <a:spcBef>
                          <a:spcPts val="0"/>
                        </a:spcBef>
                        <a:spcAft>
                          <a:spcPts val="800"/>
                        </a:spcAft>
                      </a:pPr>
                      <a:r>
                        <a:rPr lang="en-IN" sz="1600" dirty="0">
                          <a:effectLst/>
                        </a:rPr>
                        <a:t>Test Environment: Windows </a:t>
                      </a:r>
                      <a:r>
                        <a:rPr lang="en-IN" sz="1600" dirty="0" smtClean="0">
                          <a:effectLst/>
                        </a:rPr>
                        <a:t>7 system and newer , 4GB </a:t>
                      </a:r>
                      <a:r>
                        <a:rPr lang="en-IN" sz="1600" dirty="0">
                          <a:effectLst/>
                        </a:rPr>
                        <a:t>RAM, i3 processor.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9865" marR="79865"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59595721"/>
                  </a:ext>
                </a:extLst>
              </a:tr>
              <a:tr h="300630">
                <a:tc>
                  <a:txBody>
                    <a:bodyPr/>
                    <a:lstStyle/>
                    <a:p>
                      <a:pPr marL="0" marR="0" algn="l">
                        <a:lnSpc>
                          <a:spcPct val="107000"/>
                        </a:lnSpc>
                        <a:spcBef>
                          <a:spcPts val="1200"/>
                        </a:spcBef>
                        <a:spcAft>
                          <a:spcPts val="0"/>
                        </a:spcAft>
                      </a:pPr>
                      <a:r>
                        <a:rPr lang="en-IN" sz="1600" kern="0" dirty="0">
                          <a:effectLst/>
                        </a:rPr>
                        <a:t>Actions</a:t>
                      </a:r>
                      <a:endParaRPr lang="en-US" sz="1600" b="1" kern="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79865" marR="79865" marT="0" marB="0"/>
                </a:tc>
                <a:tc gridSpan="2">
                  <a:txBody>
                    <a:bodyPr/>
                    <a:lstStyle/>
                    <a:p>
                      <a:pPr marL="0" marR="0" algn="l">
                        <a:lnSpc>
                          <a:spcPct val="107000"/>
                        </a:lnSpc>
                        <a:spcBef>
                          <a:spcPts val="1200"/>
                        </a:spcBef>
                        <a:spcAft>
                          <a:spcPts val="0"/>
                        </a:spcAft>
                      </a:pPr>
                      <a:r>
                        <a:rPr lang="en-IN" sz="1600" kern="0" dirty="0">
                          <a:effectLst/>
                        </a:rPr>
                        <a:t>Expected Results</a:t>
                      </a:r>
                      <a:endParaRPr lang="en-US" sz="1600" b="1" kern="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79865" marR="79865" marT="0" marB="0"/>
                </a:tc>
                <a:tc hMerge="1">
                  <a:txBody>
                    <a:bodyPr/>
                    <a:lstStyle/>
                    <a:p>
                      <a:endParaRPr lang="en-US"/>
                    </a:p>
                  </a:txBody>
                  <a:tcPr/>
                </a:tc>
                <a:extLst>
                  <a:ext uri="{0D108BD9-81ED-4DB2-BD59-A6C34878D82A}">
                    <a16:rowId xmlns:a16="http://schemas.microsoft.com/office/drawing/2014/main" val="3116631680"/>
                  </a:ext>
                </a:extLst>
              </a:tr>
              <a:tr h="565128">
                <a:tc>
                  <a:txBody>
                    <a:bodyPr/>
                    <a:lstStyle/>
                    <a:p>
                      <a:pPr marL="0" marR="0" algn="l">
                        <a:lnSpc>
                          <a:spcPct val="107000"/>
                        </a:lnSpc>
                        <a:spcBef>
                          <a:spcPts val="0"/>
                        </a:spcBef>
                        <a:spcAft>
                          <a:spcPts val="80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Doing</a:t>
                      </a:r>
                      <a:r>
                        <a:rPr lang="en-US" sz="1600" baseline="0" dirty="0" smtClean="0">
                          <a:effectLst/>
                          <a:latin typeface="Calibri" panose="020F0502020204030204" pitchFamily="34" charset="0"/>
                          <a:ea typeface="Calibri" panose="020F0502020204030204" pitchFamily="34" charset="0"/>
                          <a:cs typeface="Times New Roman" panose="02020603050405020304" pitchFamily="18" charset="0"/>
                        </a:rPr>
                        <a:t> operation with Voice commands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9865" marR="79865" marT="0" marB="0"/>
                </a:tc>
                <a:tc gridSpan="2">
                  <a:txBody>
                    <a:bodyPr/>
                    <a:lstStyle/>
                    <a:p>
                      <a:pPr marL="0" marR="0" algn="l">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Outputs of all </a:t>
                      </a: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voice</a:t>
                      </a:r>
                      <a:r>
                        <a:rPr lang="en-US" sz="1600" baseline="0" dirty="0" smtClean="0">
                          <a:effectLst/>
                          <a:latin typeface="Calibri" panose="020F0502020204030204" pitchFamily="34" charset="0"/>
                          <a:ea typeface="Calibri" panose="020F0502020204030204" pitchFamily="34" charset="0"/>
                          <a:cs typeface="Times New Roman" panose="02020603050405020304" pitchFamily="18" charset="0"/>
                        </a:rPr>
                        <a:t> commands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9865" marR="79865" marT="0" marB="0"/>
                </a:tc>
                <a:tc hMerge="1">
                  <a:txBody>
                    <a:bodyPr/>
                    <a:lstStyle/>
                    <a:p>
                      <a:endParaRPr lang="en-US"/>
                    </a:p>
                  </a:txBody>
                  <a:tcPr/>
                </a:tc>
                <a:extLst>
                  <a:ext uri="{0D108BD9-81ED-4DB2-BD59-A6C34878D82A}">
                    <a16:rowId xmlns:a16="http://schemas.microsoft.com/office/drawing/2014/main" val="3863129392"/>
                  </a:ext>
                </a:extLst>
              </a:tr>
              <a:tr h="300630">
                <a:tc gridSpan="3">
                  <a:txBody>
                    <a:bodyPr/>
                    <a:lstStyle/>
                    <a:p>
                      <a:pPr marL="0" marR="0" algn="l">
                        <a:lnSpc>
                          <a:spcPct val="107000"/>
                        </a:lnSpc>
                        <a:spcBef>
                          <a:spcPts val="0"/>
                        </a:spcBef>
                        <a:spcAft>
                          <a:spcPts val="800"/>
                        </a:spcAft>
                      </a:pPr>
                      <a:r>
                        <a:rPr lang="en-IN" sz="1600" dirty="0" smtClean="0">
                          <a:effectLst/>
                        </a:rPr>
                        <a:t>Pass</a:t>
                      </a:r>
                      <a:r>
                        <a:rPr lang="en-IN" sz="1600" dirty="0">
                          <a:effectLst/>
                        </a:rPr>
                        <a:t>: Yes                   </a:t>
                      </a:r>
                      <a:r>
                        <a:rPr lang="en-IN" sz="1600" dirty="0" smtClean="0">
                          <a:effectLst/>
                        </a:rPr>
                        <a:t>                              Conditions </a:t>
                      </a:r>
                      <a:r>
                        <a:rPr lang="en-IN" sz="1600" dirty="0">
                          <a:effectLst/>
                        </a:rPr>
                        <a:t>pass: Yes </a:t>
                      </a:r>
                      <a:r>
                        <a:rPr lang="en-IN" sz="1600" dirty="0" smtClean="0">
                          <a:effectLst/>
                        </a:rPr>
                        <a:t>                                                   </a:t>
                      </a:r>
                      <a:r>
                        <a:rPr lang="en-IN" sz="1600" dirty="0">
                          <a:effectLst/>
                        </a:rPr>
                        <a:t>Fail: No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9865" marR="79865"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72509398"/>
                  </a:ext>
                </a:extLst>
              </a:tr>
              <a:tr h="300630">
                <a:tc gridSpan="3">
                  <a:txBody>
                    <a:bodyPr/>
                    <a:lstStyle/>
                    <a:p>
                      <a:pPr marL="0" marR="0" algn="l">
                        <a:lnSpc>
                          <a:spcPct val="107000"/>
                        </a:lnSpc>
                        <a:spcBef>
                          <a:spcPts val="0"/>
                        </a:spcBef>
                        <a:spcAft>
                          <a:spcPts val="800"/>
                        </a:spcAft>
                      </a:pPr>
                      <a:r>
                        <a:rPr lang="en-IN" sz="1600" dirty="0">
                          <a:effectLst/>
                        </a:rPr>
                        <a:t>Problems / Issues: NIL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9865" marR="79865"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24117975"/>
                  </a:ext>
                </a:extLst>
              </a:tr>
              <a:tr h="300630">
                <a:tc gridSpan="3">
                  <a:txBody>
                    <a:bodyPr/>
                    <a:lstStyle/>
                    <a:p>
                      <a:pPr marL="0" marR="0" algn="l">
                        <a:lnSpc>
                          <a:spcPct val="107000"/>
                        </a:lnSpc>
                        <a:spcBef>
                          <a:spcPts val="0"/>
                        </a:spcBef>
                        <a:spcAft>
                          <a:spcPts val="800"/>
                        </a:spcAft>
                      </a:pPr>
                      <a:r>
                        <a:rPr lang="en-IN" sz="1600" dirty="0">
                          <a:effectLst/>
                        </a:rPr>
                        <a:t>Notes: Successfully Executed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9865" marR="79865"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73657292"/>
                  </a:ext>
                </a:extLst>
              </a:tr>
            </a:tbl>
          </a:graphicData>
        </a:graphic>
      </p:graphicFrame>
    </p:spTree>
    <p:extLst>
      <p:ext uri="{BB962C8B-B14F-4D97-AF65-F5344CB8AC3E}">
        <p14:creationId xmlns:p14="http://schemas.microsoft.com/office/powerpoint/2010/main" val="29879155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8731"/>
          </a:xfrm>
        </p:spPr>
        <p:txBody>
          <a:bodyPr>
            <a:normAutofit/>
          </a:bodyPr>
          <a:lstStyle/>
          <a:p>
            <a:r>
              <a:rPr lang="en-US" sz="2900" dirty="0" smtClean="0">
                <a:latin typeface="Times New Roman" panose="02020603050405020304" pitchFamily="18" charset="0"/>
                <a:cs typeface="Times New Roman" panose="02020603050405020304" pitchFamily="18" charset="0"/>
              </a:rPr>
              <a:t>Test </a:t>
            </a:r>
            <a:r>
              <a:rPr lang="en-US" sz="2900" dirty="0">
                <a:latin typeface="Times New Roman" panose="02020603050405020304" pitchFamily="18" charset="0"/>
                <a:cs typeface="Times New Roman" panose="02020603050405020304" pitchFamily="18" charset="0"/>
              </a:rPr>
              <a:t>Case </a:t>
            </a:r>
            <a:r>
              <a:rPr lang="en-US" sz="2900" dirty="0" smtClean="0">
                <a:latin typeface="Times New Roman" panose="02020603050405020304" pitchFamily="18" charset="0"/>
                <a:cs typeface="Times New Roman" panose="02020603050405020304" pitchFamily="18" charset="0"/>
              </a:rPr>
              <a:t>2</a:t>
            </a:r>
            <a:endParaRPr lang="en-US" sz="29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Methodist college of engineering and technology, Department CSE </a:t>
            </a:r>
            <a:endParaRPr lang="en-US"/>
          </a:p>
        </p:txBody>
      </p:sp>
      <p:sp>
        <p:nvSpPr>
          <p:cNvPr id="5" name="Slide Number Placeholder 4"/>
          <p:cNvSpPr>
            <a:spLocks noGrp="1"/>
          </p:cNvSpPr>
          <p:nvPr>
            <p:ph type="sldNum" sz="quarter" idx="12"/>
          </p:nvPr>
        </p:nvSpPr>
        <p:spPr/>
        <p:txBody>
          <a:bodyPr/>
          <a:lstStyle/>
          <a:p>
            <a:fld id="{350B5072-E8EF-487E-ACD1-E88F6DE75E52}" type="slidenum">
              <a:rPr lang="en-US" smtClean="0"/>
              <a:t>37</a:t>
            </a:fld>
            <a:endParaRPr lang="en-US"/>
          </a:p>
        </p:txBody>
      </p:sp>
      <p:graphicFrame>
        <p:nvGraphicFramePr>
          <p:cNvPr id="20" name="Table 19"/>
          <p:cNvGraphicFramePr>
            <a:graphicFrameLocks noGrp="1"/>
          </p:cNvGraphicFramePr>
          <p:nvPr>
            <p:extLst>
              <p:ext uri="{D42A27DB-BD31-4B8C-83A1-F6EECF244321}">
                <p14:modId xmlns:p14="http://schemas.microsoft.com/office/powerpoint/2010/main" val="51554553"/>
              </p:ext>
            </p:extLst>
          </p:nvPr>
        </p:nvGraphicFramePr>
        <p:xfrm>
          <a:off x="1871472" y="1307834"/>
          <a:ext cx="7886699" cy="4874537"/>
        </p:xfrm>
        <a:graphic>
          <a:graphicData uri="http://schemas.openxmlformats.org/drawingml/2006/table">
            <a:tbl>
              <a:tblPr firstRow="1" bandRow="1">
                <a:tableStyleId>{5C22544A-7EE6-4342-B048-85BDC9FD1C3A}</a:tableStyleId>
              </a:tblPr>
              <a:tblGrid>
                <a:gridCol w="4732774">
                  <a:extLst>
                    <a:ext uri="{9D8B030D-6E8A-4147-A177-3AD203B41FA5}">
                      <a16:colId xmlns:a16="http://schemas.microsoft.com/office/drawing/2014/main" val="2212274357"/>
                    </a:ext>
                  </a:extLst>
                </a:gridCol>
                <a:gridCol w="259893">
                  <a:extLst>
                    <a:ext uri="{9D8B030D-6E8A-4147-A177-3AD203B41FA5}">
                      <a16:colId xmlns:a16="http://schemas.microsoft.com/office/drawing/2014/main" val="312449185"/>
                    </a:ext>
                  </a:extLst>
                </a:gridCol>
                <a:gridCol w="2894032">
                  <a:extLst>
                    <a:ext uri="{9D8B030D-6E8A-4147-A177-3AD203B41FA5}">
                      <a16:colId xmlns:a16="http://schemas.microsoft.com/office/drawing/2014/main" val="1981334181"/>
                    </a:ext>
                  </a:extLst>
                </a:gridCol>
              </a:tblGrid>
              <a:tr h="702441">
                <a:tc gridSpan="2">
                  <a:txBody>
                    <a:bodyPr/>
                    <a:lstStyle/>
                    <a:p>
                      <a:pPr marL="0" marR="0" algn="l">
                        <a:lnSpc>
                          <a:spcPct val="107000"/>
                        </a:lnSpc>
                        <a:spcBef>
                          <a:spcPts val="0"/>
                        </a:spcBef>
                        <a:spcAft>
                          <a:spcPts val="800"/>
                        </a:spcAft>
                      </a:pPr>
                      <a:r>
                        <a:rPr lang="en-IN" sz="1600" dirty="0" smtClean="0">
                          <a:effectLst/>
                        </a:rPr>
                        <a:t>Test case 2:</a:t>
                      </a:r>
                      <a:r>
                        <a:rPr lang="en-IN" sz="1600" baseline="0" dirty="0" smtClean="0">
                          <a:effectLst/>
                        </a:rPr>
                        <a:t> Smart Computer</a:t>
                      </a:r>
                      <a:r>
                        <a:rPr lang="en-IN" sz="1600" dirty="0" smtClean="0">
                          <a:effectLst/>
                        </a:rPr>
                        <a:t> </a:t>
                      </a:r>
                      <a:r>
                        <a:rPr lang="en-IN"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9865" marR="79865" marT="0" marB="0"/>
                </a:tc>
                <a:tc hMerge="1">
                  <a:txBody>
                    <a:bodyPr/>
                    <a:lstStyle/>
                    <a:p>
                      <a:endParaRPr lang="en-US"/>
                    </a:p>
                  </a:txBody>
                  <a:tcPr/>
                </a:tc>
                <a:tc>
                  <a:txBody>
                    <a:bodyPr/>
                    <a:lstStyle/>
                    <a:p>
                      <a:pPr marL="0" marR="0" algn="l">
                        <a:lnSpc>
                          <a:spcPct val="107000"/>
                        </a:lnSpc>
                        <a:spcBef>
                          <a:spcPts val="0"/>
                        </a:spcBef>
                        <a:spcAft>
                          <a:spcPts val="800"/>
                        </a:spcAft>
                      </a:pPr>
                      <a:r>
                        <a:rPr lang="en-IN" sz="1600" dirty="0">
                          <a:effectLst/>
                        </a:rPr>
                        <a:t>Priority (H, L): High</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9865" marR="79865" marT="0" marB="0"/>
                </a:tc>
                <a:extLst>
                  <a:ext uri="{0D108BD9-81ED-4DB2-BD59-A6C34878D82A}">
                    <a16:rowId xmlns:a16="http://schemas.microsoft.com/office/drawing/2014/main" val="3467624508"/>
                  </a:ext>
                </a:extLst>
              </a:tr>
              <a:tr h="300630">
                <a:tc gridSpan="3">
                  <a:txBody>
                    <a:bodyPr/>
                    <a:lstStyle/>
                    <a:p>
                      <a:pPr marL="457200" marR="0" indent="-457200" algn="l" defTabSz="914400" rtl="0" eaLnBrk="1" fontAlgn="auto" latinLnBrk="0" hangingPunct="1">
                        <a:lnSpc>
                          <a:spcPct val="107000"/>
                        </a:lnSpc>
                        <a:spcBef>
                          <a:spcPts val="0"/>
                        </a:spcBef>
                        <a:spcAft>
                          <a:spcPts val="800"/>
                        </a:spcAft>
                        <a:buClrTx/>
                        <a:buSzTx/>
                        <a:buFontTx/>
                        <a:buNone/>
                        <a:tabLst/>
                        <a:defRPr/>
                      </a:pPr>
                      <a:r>
                        <a:rPr lang="en-IN" sz="1600" dirty="0">
                          <a:effectLst/>
                        </a:rPr>
                        <a:t>Test Objective: To </a:t>
                      </a:r>
                      <a:r>
                        <a:rPr lang="en-IN" sz="1600" dirty="0" smtClean="0">
                          <a:effectLst/>
                        </a:rPr>
                        <a:t>verify </a:t>
                      </a:r>
                      <a:r>
                        <a:rPr lang="en-IN" sz="1600" baseline="0" dirty="0" smtClean="0">
                          <a:effectLst/>
                        </a:rPr>
                        <a:t>Smart Computer</a:t>
                      </a:r>
                      <a:r>
                        <a:rPr lang="en-IN" sz="1600" dirty="0" smtClean="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9865" marR="79865"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60670183"/>
                  </a:ext>
                </a:extLst>
              </a:tr>
              <a:tr h="1238060">
                <a:tc gridSpan="3">
                  <a:txBody>
                    <a:bodyPr/>
                    <a:lstStyle/>
                    <a:p>
                      <a:pPr>
                        <a:buFont typeface="Wingdings" panose="05000000000000000000" pitchFamily="2" charset="2"/>
                        <a:buNone/>
                      </a:pPr>
                      <a:r>
                        <a:rPr lang="en-IN" sz="1600" dirty="0">
                          <a:effectLst/>
                        </a:rPr>
                        <a:t>Test Description: </a:t>
                      </a:r>
                      <a:r>
                        <a:rPr lang="en-IN" sz="1600" dirty="0" smtClean="0">
                          <a:effectLst/>
                        </a:rPr>
                        <a:t>Voice </a:t>
                      </a:r>
                      <a:r>
                        <a:rPr lang="en-IN" sz="1600" dirty="0">
                          <a:effectLst/>
                        </a:rPr>
                        <a:t>O</a:t>
                      </a:r>
                      <a:r>
                        <a:rPr lang="en-IN" sz="1600" dirty="0" smtClean="0">
                          <a:effectLst/>
                        </a:rPr>
                        <a:t>perations </a:t>
                      </a:r>
                      <a:r>
                        <a:rPr lang="en-IN" sz="1600" dirty="0">
                          <a:effectLst/>
                        </a:rPr>
                        <a:t>like </a:t>
                      </a:r>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600" dirty="0" smtClean="0"/>
                        <a:t>Opening</a:t>
                      </a:r>
                      <a:r>
                        <a:rPr lang="en-US" sz="1600" baseline="0" dirty="0" smtClean="0"/>
                        <a:t> drives(C-drive , D-drive )</a:t>
                      </a:r>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600" dirty="0" smtClean="0"/>
                        <a:t>Opening</a:t>
                      </a:r>
                      <a:r>
                        <a:rPr lang="en-US" sz="1600" baseline="0" dirty="0" smtClean="0"/>
                        <a:t> applications(Facebook , chrome)</a:t>
                      </a:r>
                      <a:endParaRPr lang="en-US" sz="1600" dirty="0" smtClean="0"/>
                    </a:p>
                  </a:txBody>
                  <a:tcPr marL="79865" marR="79865"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83093786"/>
                  </a:ext>
                </a:extLst>
              </a:tr>
              <a:tr h="300630">
                <a:tc gridSpan="3">
                  <a:txBody>
                    <a:bodyPr/>
                    <a:lstStyle/>
                    <a:p>
                      <a:pPr marL="0" marR="0" algn="l">
                        <a:lnSpc>
                          <a:spcPct val="107000"/>
                        </a:lnSpc>
                        <a:spcBef>
                          <a:spcPts val="0"/>
                        </a:spcBef>
                        <a:spcAft>
                          <a:spcPts val="800"/>
                        </a:spcAft>
                      </a:pPr>
                      <a:r>
                        <a:rPr lang="en-IN" sz="1600" dirty="0">
                          <a:effectLst/>
                        </a:rPr>
                        <a:t>Requirements Verified: Yes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9865" marR="79865"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57235482"/>
                  </a:ext>
                </a:extLst>
              </a:tr>
              <a:tr h="565128">
                <a:tc gridSpan="3">
                  <a:txBody>
                    <a:bodyPr/>
                    <a:lstStyle/>
                    <a:p>
                      <a:pPr marL="0" marR="0" algn="l">
                        <a:lnSpc>
                          <a:spcPct val="107000"/>
                        </a:lnSpc>
                        <a:spcBef>
                          <a:spcPts val="0"/>
                        </a:spcBef>
                        <a:spcAft>
                          <a:spcPts val="800"/>
                        </a:spcAft>
                      </a:pPr>
                      <a:r>
                        <a:rPr lang="en-IN" sz="1600" dirty="0">
                          <a:effectLst/>
                        </a:rPr>
                        <a:t>Test Environment: Windows </a:t>
                      </a:r>
                      <a:r>
                        <a:rPr lang="en-IN" sz="1600" dirty="0" smtClean="0">
                          <a:effectLst/>
                        </a:rPr>
                        <a:t>7 system and newer , 4GB </a:t>
                      </a:r>
                      <a:r>
                        <a:rPr lang="en-IN" sz="1600" dirty="0">
                          <a:effectLst/>
                        </a:rPr>
                        <a:t>RAM, i3 processor.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9865" marR="79865"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59595721"/>
                  </a:ext>
                </a:extLst>
              </a:tr>
              <a:tr h="300630">
                <a:tc>
                  <a:txBody>
                    <a:bodyPr/>
                    <a:lstStyle/>
                    <a:p>
                      <a:pPr marL="0" marR="0" algn="l">
                        <a:lnSpc>
                          <a:spcPct val="107000"/>
                        </a:lnSpc>
                        <a:spcBef>
                          <a:spcPts val="1200"/>
                        </a:spcBef>
                        <a:spcAft>
                          <a:spcPts val="0"/>
                        </a:spcAft>
                      </a:pPr>
                      <a:r>
                        <a:rPr lang="en-IN" sz="1600" kern="0" dirty="0">
                          <a:effectLst/>
                        </a:rPr>
                        <a:t>Actions</a:t>
                      </a:r>
                      <a:endParaRPr lang="en-US" sz="1600" b="1" kern="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79865" marR="79865" marT="0" marB="0"/>
                </a:tc>
                <a:tc gridSpan="2">
                  <a:txBody>
                    <a:bodyPr/>
                    <a:lstStyle/>
                    <a:p>
                      <a:pPr marL="0" marR="0" algn="l">
                        <a:lnSpc>
                          <a:spcPct val="107000"/>
                        </a:lnSpc>
                        <a:spcBef>
                          <a:spcPts val="1200"/>
                        </a:spcBef>
                        <a:spcAft>
                          <a:spcPts val="0"/>
                        </a:spcAft>
                      </a:pPr>
                      <a:r>
                        <a:rPr lang="en-IN" sz="1600" kern="0" dirty="0">
                          <a:effectLst/>
                        </a:rPr>
                        <a:t>Expected Results</a:t>
                      </a:r>
                      <a:endParaRPr lang="en-US" sz="1600" b="1" kern="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79865" marR="79865" marT="0" marB="0"/>
                </a:tc>
                <a:tc hMerge="1">
                  <a:txBody>
                    <a:bodyPr/>
                    <a:lstStyle/>
                    <a:p>
                      <a:endParaRPr lang="en-US"/>
                    </a:p>
                  </a:txBody>
                  <a:tcPr/>
                </a:tc>
                <a:extLst>
                  <a:ext uri="{0D108BD9-81ED-4DB2-BD59-A6C34878D82A}">
                    <a16:rowId xmlns:a16="http://schemas.microsoft.com/office/drawing/2014/main" val="3116631680"/>
                  </a:ext>
                </a:extLst>
              </a:tr>
              <a:tr h="565128">
                <a:tc>
                  <a:txBody>
                    <a:bodyPr/>
                    <a:lstStyle/>
                    <a:p>
                      <a:pPr marL="0" marR="0" algn="l">
                        <a:lnSpc>
                          <a:spcPct val="107000"/>
                        </a:lnSpc>
                        <a:spcBef>
                          <a:spcPts val="0"/>
                        </a:spcBef>
                        <a:spcAft>
                          <a:spcPts val="80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Doing</a:t>
                      </a:r>
                      <a:r>
                        <a:rPr lang="en-US" sz="1600" baseline="0" dirty="0" smtClean="0">
                          <a:effectLst/>
                          <a:latin typeface="Calibri" panose="020F0502020204030204" pitchFamily="34" charset="0"/>
                          <a:ea typeface="Calibri" panose="020F0502020204030204" pitchFamily="34" charset="0"/>
                          <a:cs typeface="Times New Roman" panose="02020603050405020304" pitchFamily="18" charset="0"/>
                        </a:rPr>
                        <a:t> operation with Voice commands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9865" marR="79865" marT="0" marB="0"/>
                </a:tc>
                <a:tc gridSpan="2">
                  <a:txBody>
                    <a:bodyPr/>
                    <a:lstStyle/>
                    <a:p>
                      <a:pPr marL="0" marR="0" algn="l">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Outputs of all </a:t>
                      </a: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voice</a:t>
                      </a:r>
                      <a:r>
                        <a:rPr lang="en-US" sz="1600" baseline="0" dirty="0" smtClean="0">
                          <a:effectLst/>
                          <a:latin typeface="Calibri" panose="020F0502020204030204" pitchFamily="34" charset="0"/>
                          <a:ea typeface="Calibri" panose="020F0502020204030204" pitchFamily="34" charset="0"/>
                          <a:cs typeface="Times New Roman" panose="02020603050405020304" pitchFamily="18" charset="0"/>
                        </a:rPr>
                        <a:t> commands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9865" marR="79865" marT="0" marB="0"/>
                </a:tc>
                <a:tc hMerge="1">
                  <a:txBody>
                    <a:bodyPr/>
                    <a:lstStyle/>
                    <a:p>
                      <a:endParaRPr lang="en-US"/>
                    </a:p>
                  </a:txBody>
                  <a:tcPr/>
                </a:tc>
                <a:extLst>
                  <a:ext uri="{0D108BD9-81ED-4DB2-BD59-A6C34878D82A}">
                    <a16:rowId xmlns:a16="http://schemas.microsoft.com/office/drawing/2014/main" val="3863129392"/>
                  </a:ext>
                </a:extLst>
              </a:tr>
              <a:tr h="300630">
                <a:tc gridSpan="3">
                  <a:txBody>
                    <a:bodyPr/>
                    <a:lstStyle/>
                    <a:p>
                      <a:pPr marL="0" marR="0" algn="l">
                        <a:lnSpc>
                          <a:spcPct val="107000"/>
                        </a:lnSpc>
                        <a:spcBef>
                          <a:spcPts val="0"/>
                        </a:spcBef>
                        <a:spcAft>
                          <a:spcPts val="800"/>
                        </a:spcAft>
                      </a:pPr>
                      <a:r>
                        <a:rPr lang="en-IN" sz="1600" dirty="0" smtClean="0">
                          <a:effectLst/>
                        </a:rPr>
                        <a:t>Pass</a:t>
                      </a:r>
                      <a:r>
                        <a:rPr lang="en-IN" sz="1600" dirty="0">
                          <a:effectLst/>
                        </a:rPr>
                        <a:t>: Yes </a:t>
                      </a:r>
                      <a:r>
                        <a:rPr lang="en-IN" sz="1600" dirty="0" smtClean="0">
                          <a:effectLst/>
                        </a:rPr>
                        <a:t>                                                   </a:t>
                      </a:r>
                      <a:r>
                        <a:rPr lang="en-IN" sz="1600" dirty="0">
                          <a:effectLst/>
                        </a:rPr>
                        <a:t>Conditions pass: Yes       </a:t>
                      </a:r>
                      <a:r>
                        <a:rPr lang="en-IN" sz="1600" dirty="0" smtClean="0">
                          <a:effectLst/>
                        </a:rPr>
                        <a:t>                                          </a:t>
                      </a:r>
                      <a:r>
                        <a:rPr lang="en-IN" sz="1600" dirty="0">
                          <a:effectLst/>
                        </a:rPr>
                        <a:t>Fail: No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9865" marR="79865"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72509398"/>
                  </a:ext>
                </a:extLst>
              </a:tr>
              <a:tr h="300630">
                <a:tc gridSpan="3">
                  <a:txBody>
                    <a:bodyPr/>
                    <a:lstStyle/>
                    <a:p>
                      <a:pPr marL="0" marR="0" algn="l">
                        <a:lnSpc>
                          <a:spcPct val="107000"/>
                        </a:lnSpc>
                        <a:spcBef>
                          <a:spcPts val="0"/>
                        </a:spcBef>
                        <a:spcAft>
                          <a:spcPts val="800"/>
                        </a:spcAft>
                      </a:pPr>
                      <a:r>
                        <a:rPr lang="en-IN" sz="1600" dirty="0">
                          <a:effectLst/>
                        </a:rPr>
                        <a:t>Problems / Issues: NIL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9865" marR="79865"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24117975"/>
                  </a:ext>
                </a:extLst>
              </a:tr>
              <a:tr h="300630">
                <a:tc gridSpan="3">
                  <a:txBody>
                    <a:bodyPr/>
                    <a:lstStyle/>
                    <a:p>
                      <a:pPr marL="0" marR="0" algn="l">
                        <a:lnSpc>
                          <a:spcPct val="107000"/>
                        </a:lnSpc>
                        <a:spcBef>
                          <a:spcPts val="0"/>
                        </a:spcBef>
                        <a:spcAft>
                          <a:spcPts val="800"/>
                        </a:spcAft>
                      </a:pPr>
                      <a:r>
                        <a:rPr lang="en-IN" sz="1600" dirty="0">
                          <a:effectLst/>
                        </a:rPr>
                        <a:t>Notes: Successfully Executed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9865" marR="79865"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73657292"/>
                  </a:ext>
                </a:extLst>
              </a:tr>
            </a:tbl>
          </a:graphicData>
        </a:graphic>
      </p:graphicFrame>
    </p:spTree>
    <p:extLst>
      <p:ext uri="{BB962C8B-B14F-4D97-AF65-F5344CB8AC3E}">
        <p14:creationId xmlns:p14="http://schemas.microsoft.com/office/powerpoint/2010/main" val="17469399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ea typeface="Malgun Gothic" panose="020B0503020000020004" pitchFamily="34" charset="-127"/>
                <a:cs typeface="Times New Roman" panose="02020603050405020304" pitchFamily="18" charset="0"/>
              </a:rPr>
              <a:t>6.2 OBSERVATION AND</a:t>
            </a:r>
            <a:r>
              <a:rPr lang="en-IN" b="1" dirty="0" smtClean="0">
                <a:latin typeface="Times New Roman" panose="02020603050405020304" pitchFamily="18" charset="0"/>
                <a:ea typeface="Malgun Gothic" panose="020B0503020000020004" pitchFamily="34" charset="-127"/>
                <a:cs typeface="Times New Roman" panose="02020603050405020304" pitchFamily="18" charset="0"/>
              </a:rPr>
              <a:t> RECORD</a:t>
            </a:r>
            <a:endParaRPr lang="en-US" dirty="0"/>
          </a:p>
        </p:txBody>
      </p:sp>
      <p:sp>
        <p:nvSpPr>
          <p:cNvPr id="3" name="Content Placeholder 2"/>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We had observed all the operation and voice commands are running successfully with some limitations.</a:t>
            </a:r>
          </a:p>
          <a:p>
            <a:pPr lvl="1"/>
            <a:r>
              <a:rPr lang="en-US" sz="2500" dirty="0">
                <a:latin typeface="Times New Roman" panose="02020603050405020304" pitchFamily="18" charset="0"/>
                <a:cs typeface="Times New Roman" panose="02020603050405020304" pitchFamily="18" charset="0"/>
              </a:rPr>
              <a:t>This application will not work if the user is unable to speak .</a:t>
            </a:r>
          </a:p>
          <a:p>
            <a:pPr lvl="1"/>
            <a:r>
              <a:rPr lang="en-US" sz="2500" dirty="0">
                <a:latin typeface="Times New Roman" panose="02020603050405020304" pitchFamily="18" charset="0"/>
                <a:cs typeface="Times New Roman" panose="02020603050405020304" pitchFamily="18" charset="0"/>
              </a:rPr>
              <a:t>Pronunciation should be accurate.</a:t>
            </a:r>
          </a:p>
          <a:p>
            <a:pPr lvl="1"/>
            <a:r>
              <a:rPr lang="en-US" sz="2500" dirty="0">
                <a:latin typeface="Times New Roman" panose="02020603050405020304" pitchFamily="18" charset="0"/>
                <a:cs typeface="Times New Roman" panose="02020603050405020304" pitchFamily="18" charset="0"/>
              </a:rPr>
              <a:t>System should be connected with microphone.</a:t>
            </a:r>
          </a:p>
          <a:p>
            <a:r>
              <a:rPr lang="en-US" sz="2500" dirty="0">
                <a:latin typeface="Times New Roman" panose="02020603050405020304" pitchFamily="18" charset="0"/>
                <a:cs typeface="Times New Roman" panose="02020603050405020304" pitchFamily="18" charset="0"/>
              </a:rPr>
              <a:t>The project was successfully implemented and executed.</a:t>
            </a:r>
          </a:p>
          <a:p>
            <a:endParaRPr lang="en-US" sz="25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Methodist college of engineering and technology, Department CSE </a:t>
            </a:r>
            <a:endParaRPr lang="en-US"/>
          </a:p>
        </p:txBody>
      </p:sp>
      <p:sp>
        <p:nvSpPr>
          <p:cNvPr id="5" name="Slide Number Placeholder 4"/>
          <p:cNvSpPr>
            <a:spLocks noGrp="1"/>
          </p:cNvSpPr>
          <p:nvPr>
            <p:ph type="sldNum" sz="quarter" idx="12"/>
          </p:nvPr>
        </p:nvSpPr>
        <p:spPr/>
        <p:txBody>
          <a:bodyPr/>
          <a:lstStyle/>
          <a:p>
            <a:fld id="{350B5072-E8EF-487E-ACD1-E88F6DE75E52}" type="slidenum">
              <a:rPr lang="en-US" smtClean="0"/>
              <a:t>38</a:t>
            </a:fld>
            <a:endParaRPr lang="en-US"/>
          </a:p>
        </p:txBody>
      </p:sp>
    </p:spTree>
    <p:extLst>
      <p:ext uri="{BB962C8B-B14F-4D97-AF65-F5344CB8AC3E}">
        <p14:creationId xmlns:p14="http://schemas.microsoft.com/office/powerpoint/2010/main" val="28939120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6.3 SCREENSHOTS</a:t>
            </a:r>
            <a:endParaRPr lang="en-US" dirty="0"/>
          </a:p>
        </p:txBody>
      </p:sp>
      <p:pic>
        <p:nvPicPr>
          <p:cNvPr id="7" name="Content Placeholder 6"/>
          <p:cNvPicPr>
            <a:picLocks noGrp="1" noChangeAspect="1"/>
          </p:cNvPicPr>
          <p:nvPr>
            <p:ph idx="1"/>
          </p:nvPr>
        </p:nvPicPr>
        <p:blipFill>
          <a:blip r:embed="rId2"/>
          <a:stretch>
            <a:fillRect/>
          </a:stretch>
        </p:blipFill>
        <p:spPr>
          <a:xfrm>
            <a:off x="2459736" y="1856469"/>
            <a:ext cx="6724117" cy="4051744"/>
          </a:xfrm>
          <a:prstGeom prst="rect">
            <a:avLst/>
          </a:prstGeom>
        </p:spPr>
      </p:pic>
      <p:sp>
        <p:nvSpPr>
          <p:cNvPr id="4" name="Footer Placeholder 3"/>
          <p:cNvSpPr>
            <a:spLocks noGrp="1"/>
          </p:cNvSpPr>
          <p:nvPr>
            <p:ph type="ftr" sz="quarter" idx="11"/>
          </p:nvPr>
        </p:nvSpPr>
        <p:spPr/>
        <p:txBody>
          <a:bodyPr/>
          <a:lstStyle/>
          <a:p>
            <a:r>
              <a:rPr lang="en-US" smtClean="0"/>
              <a:t>Methodist college of engineering and technology, Department CSE </a:t>
            </a:r>
            <a:endParaRPr lang="en-US"/>
          </a:p>
        </p:txBody>
      </p:sp>
      <p:sp>
        <p:nvSpPr>
          <p:cNvPr id="5" name="Slide Number Placeholder 4"/>
          <p:cNvSpPr>
            <a:spLocks noGrp="1"/>
          </p:cNvSpPr>
          <p:nvPr>
            <p:ph type="sldNum" sz="quarter" idx="12"/>
          </p:nvPr>
        </p:nvSpPr>
        <p:spPr/>
        <p:txBody>
          <a:bodyPr/>
          <a:lstStyle/>
          <a:p>
            <a:fld id="{350B5072-E8EF-487E-ACD1-E88F6DE75E52}" type="slidenum">
              <a:rPr lang="en-US" smtClean="0"/>
              <a:t>39</a:t>
            </a:fld>
            <a:endParaRPr lang="en-US"/>
          </a:p>
        </p:txBody>
      </p:sp>
      <p:sp>
        <p:nvSpPr>
          <p:cNvPr id="8" name="Rectangle 7"/>
          <p:cNvSpPr/>
          <p:nvPr/>
        </p:nvSpPr>
        <p:spPr>
          <a:xfrm>
            <a:off x="4819798" y="5913570"/>
            <a:ext cx="1564852" cy="276999"/>
          </a:xfrm>
          <a:prstGeom prst="rect">
            <a:avLst/>
          </a:prstGeom>
        </p:spPr>
        <p:txBody>
          <a:bodyPr wrap="none">
            <a:spAutoFit/>
          </a:bodyPr>
          <a:lstStyle/>
          <a:p>
            <a:pPr algn="ctr">
              <a:spcAft>
                <a:spcPts val="1000"/>
              </a:spcAft>
            </a:pPr>
            <a:r>
              <a:rPr lang="en-US" sz="1200" b="1" i="1" dirty="0">
                <a:solidFill>
                  <a:srgbClr val="44546A"/>
                </a:solidFill>
                <a:latin typeface="Times New Roman" panose="02020603050405020304" pitchFamily="18" charset="0"/>
                <a:ea typeface="Calibri" panose="020F0502020204030204" pitchFamily="34" charset="0"/>
              </a:rPr>
              <a:t>Figure </a:t>
            </a:r>
            <a:r>
              <a:rPr lang="en-US" sz="1200" b="1" i="1" dirty="0" smtClean="0">
                <a:solidFill>
                  <a:srgbClr val="44546A"/>
                </a:solidFill>
                <a:latin typeface="Times New Roman" panose="02020603050405020304" pitchFamily="18" charset="0"/>
                <a:ea typeface="Calibri" panose="020F0502020204030204" pitchFamily="34" charset="0"/>
              </a:rPr>
              <a:t>15 </a:t>
            </a:r>
            <a:r>
              <a:rPr lang="en-US" sz="1200" b="1" i="1" dirty="0">
                <a:solidFill>
                  <a:srgbClr val="44546A"/>
                </a:solidFill>
                <a:latin typeface="Times New Roman" panose="02020603050405020304" pitchFamily="18" charset="0"/>
                <a:ea typeface="Calibri" panose="020F0502020204030204" pitchFamily="34" charset="0"/>
              </a:rPr>
              <a:t>Menu page</a:t>
            </a:r>
          </a:p>
        </p:txBody>
      </p:sp>
      <p:sp>
        <p:nvSpPr>
          <p:cNvPr id="9" name="Rectangle 8"/>
          <p:cNvSpPr/>
          <p:nvPr/>
        </p:nvSpPr>
        <p:spPr>
          <a:xfrm>
            <a:off x="3764280" y="1342691"/>
            <a:ext cx="3252557" cy="430887"/>
          </a:xfrm>
          <a:prstGeom prst="rect">
            <a:avLst/>
          </a:prstGeom>
        </p:spPr>
        <p:txBody>
          <a:bodyPr wrap="none">
            <a:spAutoFit/>
          </a:bodyPr>
          <a:lstStyle/>
          <a:p>
            <a:r>
              <a:rPr lang="en-IN" sz="2200" b="1" dirty="0">
                <a:solidFill>
                  <a:srgbClr val="000000"/>
                </a:solidFill>
                <a:latin typeface="Times New Roman" panose="02020603050405020304" pitchFamily="18" charset="0"/>
                <a:ea typeface="Calibri" panose="020F0502020204030204" pitchFamily="34" charset="0"/>
              </a:rPr>
              <a:t>Screenshot of m</a:t>
            </a:r>
            <a:r>
              <a:rPr lang="en-US" sz="2200" b="1" dirty="0" err="1">
                <a:latin typeface="Times New Roman" panose="02020603050405020304" pitchFamily="18" charset="0"/>
                <a:ea typeface="Calibri" panose="020F0502020204030204" pitchFamily="34" charset="0"/>
              </a:rPr>
              <a:t>enu</a:t>
            </a:r>
            <a:r>
              <a:rPr lang="en-US" sz="2200" b="1" dirty="0">
                <a:latin typeface="Times New Roman" panose="02020603050405020304" pitchFamily="18" charset="0"/>
                <a:ea typeface="Calibri" panose="020F0502020204030204" pitchFamily="34" charset="0"/>
              </a:rPr>
              <a:t> page</a:t>
            </a:r>
            <a:r>
              <a:rPr lang="en-US" sz="2200" dirty="0">
                <a:solidFill>
                  <a:srgbClr val="000000"/>
                </a:solidFill>
                <a:latin typeface="Times New Roman" panose="02020603050405020304" pitchFamily="18" charset="0"/>
                <a:ea typeface="Times New Roman" panose="02020603050405020304" pitchFamily="18" charset="0"/>
              </a:rPr>
              <a:t> </a:t>
            </a:r>
            <a:endParaRPr lang="en-US" sz="2200" dirty="0"/>
          </a:p>
        </p:txBody>
      </p:sp>
    </p:spTree>
    <p:extLst>
      <p:ext uri="{BB962C8B-B14F-4D97-AF65-F5344CB8AC3E}">
        <p14:creationId xmlns:p14="http://schemas.microsoft.com/office/powerpoint/2010/main" val="37398532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1.2 </a:t>
            </a:r>
            <a:r>
              <a:rPr lang="en-US" b="1" dirty="0" smtClean="0">
                <a:latin typeface="Times New Roman" panose="02020603050405020304" pitchFamily="18" charset="0"/>
                <a:cs typeface="Times New Roman" panose="02020603050405020304" pitchFamily="18" charset="0"/>
              </a:rPr>
              <a:t>ABSTRACT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lgn="just">
              <a:buNone/>
            </a:pPr>
            <a:r>
              <a:rPr lang="en-US" sz="2700" dirty="0" smtClean="0">
                <a:latin typeface="Times New Roman" panose="02020603050405020304" pitchFamily="18" charset="0"/>
                <a:cs typeface="Times New Roman" panose="02020603050405020304" pitchFamily="18" charset="0"/>
              </a:rPr>
              <a:t>As the technology is enhancing, people are coming closer to digital life and digital communication. In this new advanced era there are many ways to communicate with others through internet in this new advanced era. E-mail is one of the technologies that enables user to contact with others by sending mails and also helps in business world communication. There are people who cannot use these technologies because either they are illiterate or do not have ability to view the screen. So, to make this technology closer to visually challenged people we proposed a Voice Based E-mail System. This architecture will help visually challenged people to access e-mail. This system provides them the facility to communication and make them much stronger and independent. </a:t>
            </a:r>
          </a:p>
          <a:p>
            <a:pPr marL="0" indent="0">
              <a:buNone/>
            </a:pPr>
            <a:endParaRPr lang="en-US" sz="2700" dirty="0" smtClean="0">
              <a:latin typeface="Times New Roman" panose="02020603050405020304" pitchFamily="18" charset="0"/>
              <a:cs typeface="Times New Roman" panose="02020603050405020304" pitchFamily="18" charset="0"/>
            </a:endParaRPr>
          </a:p>
          <a:p>
            <a:pPr marL="0" indent="0">
              <a:buNone/>
            </a:pPr>
            <a:endParaRPr lang="en-US" sz="27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Methodist college of engineering and technology, Department CSE </a:t>
            </a:r>
            <a:endParaRPr lang="en-US"/>
          </a:p>
        </p:txBody>
      </p:sp>
      <p:sp>
        <p:nvSpPr>
          <p:cNvPr id="5" name="Slide Number Placeholder 4"/>
          <p:cNvSpPr>
            <a:spLocks noGrp="1"/>
          </p:cNvSpPr>
          <p:nvPr>
            <p:ph type="sldNum" sz="quarter" idx="12"/>
          </p:nvPr>
        </p:nvSpPr>
        <p:spPr/>
        <p:txBody>
          <a:bodyPr/>
          <a:lstStyle/>
          <a:p>
            <a:fld id="{350B5072-E8EF-487E-ACD1-E88F6DE75E52}" type="slidenum">
              <a:rPr lang="en-US" smtClean="0"/>
              <a:t>4</a:t>
            </a:fld>
            <a:endParaRPr lang="en-US"/>
          </a:p>
        </p:txBody>
      </p:sp>
    </p:spTree>
    <p:extLst>
      <p:ext uri="{BB962C8B-B14F-4D97-AF65-F5344CB8AC3E}">
        <p14:creationId xmlns:p14="http://schemas.microsoft.com/office/powerpoint/2010/main" val="35905711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Methodist college of engineering and technology, Department CSE </a:t>
            </a:r>
            <a:endParaRPr lang="en-US"/>
          </a:p>
        </p:txBody>
      </p:sp>
      <p:sp>
        <p:nvSpPr>
          <p:cNvPr id="5" name="Slide Number Placeholder 4"/>
          <p:cNvSpPr>
            <a:spLocks noGrp="1"/>
          </p:cNvSpPr>
          <p:nvPr>
            <p:ph type="sldNum" sz="quarter" idx="12"/>
          </p:nvPr>
        </p:nvSpPr>
        <p:spPr/>
        <p:txBody>
          <a:bodyPr/>
          <a:lstStyle/>
          <a:p>
            <a:fld id="{350B5072-E8EF-487E-ACD1-E88F6DE75E52}" type="slidenum">
              <a:rPr lang="en-US" smtClean="0"/>
              <a:t>40</a:t>
            </a:fld>
            <a:endParaRPr lang="en-US"/>
          </a:p>
        </p:txBody>
      </p:sp>
      <p:sp>
        <p:nvSpPr>
          <p:cNvPr id="8" name="Rectangle 7"/>
          <p:cNvSpPr/>
          <p:nvPr/>
        </p:nvSpPr>
        <p:spPr>
          <a:xfrm>
            <a:off x="1052143" y="5897936"/>
            <a:ext cx="2685351" cy="276999"/>
          </a:xfrm>
          <a:prstGeom prst="rect">
            <a:avLst/>
          </a:prstGeom>
        </p:spPr>
        <p:txBody>
          <a:bodyPr wrap="none">
            <a:spAutoFit/>
          </a:bodyPr>
          <a:lstStyle/>
          <a:p>
            <a:pPr algn="ctr">
              <a:spcAft>
                <a:spcPts val="1000"/>
              </a:spcAft>
            </a:pPr>
            <a:r>
              <a:rPr lang="en-US" sz="1200" b="1" i="1" dirty="0">
                <a:solidFill>
                  <a:srgbClr val="44546A"/>
                </a:solidFill>
                <a:latin typeface="Times New Roman" panose="02020603050405020304" pitchFamily="18" charset="0"/>
                <a:ea typeface="Calibri" panose="020F0502020204030204" pitchFamily="34" charset="0"/>
              </a:rPr>
              <a:t>Figure </a:t>
            </a:r>
            <a:r>
              <a:rPr lang="en-US" sz="1200" b="1" i="1" dirty="0" smtClean="0">
                <a:solidFill>
                  <a:srgbClr val="44546A"/>
                </a:solidFill>
                <a:latin typeface="Times New Roman" panose="02020603050405020304" pitchFamily="18" charset="0"/>
                <a:ea typeface="Calibri" panose="020F0502020204030204" pitchFamily="34" charset="0"/>
              </a:rPr>
              <a:t>16 </a:t>
            </a:r>
            <a:r>
              <a:rPr lang="en-US" sz="1200" b="1" i="1" dirty="0">
                <a:solidFill>
                  <a:srgbClr val="44546A"/>
                </a:solidFill>
                <a:latin typeface="Times New Roman" panose="02020603050405020304" pitchFamily="18" charset="0"/>
                <a:ea typeface="Calibri" panose="020F0502020204030204" pitchFamily="34" charset="0"/>
              </a:rPr>
              <a:t>Menu page  for smart system</a:t>
            </a:r>
          </a:p>
        </p:txBody>
      </p:sp>
      <p:pic>
        <p:nvPicPr>
          <p:cNvPr id="6" name="Content Placeholder 5"/>
          <p:cNvPicPr>
            <a:picLocks noGrp="1" noChangeAspect="1"/>
          </p:cNvPicPr>
          <p:nvPr>
            <p:ph idx="1"/>
          </p:nvPr>
        </p:nvPicPr>
        <p:blipFill>
          <a:blip r:embed="rId2"/>
          <a:stretch>
            <a:fillRect/>
          </a:stretch>
        </p:blipFill>
        <p:spPr>
          <a:xfrm>
            <a:off x="201168" y="1472240"/>
            <a:ext cx="5559552" cy="4425696"/>
          </a:xfrm>
          <a:prstGeom prst="rect">
            <a:avLst/>
          </a:prstGeom>
        </p:spPr>
      </p:pic>
      <p:pic>
        <p:nvPicPr>
          <p:cNvPr id="11" name="Picture 10"/>
          <p:cNvPicPr>
            <a:picLocks noChangeAspect="1"/>
          </p:cNvPicPr>
          <p:nvPr/>
        </p:nvPicPr>
        <p:blipFill>
          <a:blip r:embed="rId3"/>
          <a:stretch>
            <a:fillRect/>
          </a:stretch>
        </p:blipFill>
        <p:spPr>
          <a:xfrm>
            <a:off x="5964477" y="1472240"/>
            <a:ext cx="5959299" cy="4410127"/>
          </a:xfrm>
          <a:prstGeom prst="rect">
            <a:avLst/>
          </a:prstGeom>
        </p:spPr>
      </p:pic>
      <p:sp>
        <p:nvSpPr>
          <p:cNvPr id="12" name="Rectangle 11"/>
          <p:cNvSpPr/>
          <p:nvPr/>
        </p:nvSpPr>
        <p:spPr>
          <a:xfrm>
            <a:off x="8145739" y="5897935"/>
            <a:ext cx="1779654" cy="276999"/>
          </a:xfrm>
          <a:prstGeom prst="rect">
            <a:avLst/>
          </a:prstGeom>
        </p:spPr>
        <p:txBody>
          <a:bodyPr wrap="none">
            <a:spAutoFit/>
          </a:bodyPr>
          <a:lstStyle/>
          <a:p>
            <a:pPr algn="ctr">
              <a:spcAft>
                <a:spcPts val="1000"/>
              </a:spcAft>
            </a:pPr>
            <a:r>
              <a:rPr lang="en-US" sz="1200" b="1" i="1" dirty="0">
                <a:solidFill>
                  <a:srgbClr val="44546A"/>
                </a:solidFill>
                <a:latin typeface="Times New Roman" panose="02020603050405020304" pitchFamily="18" charset="0"/>
                <a:ea typeface="Calibri" panose="020F0502020204030204" pitchFamily="34" charset="0"/>
              </a:rPr>
              <a:t>Figure </a:t>
            </a:r>
            <a:r>
              <a:rPr lang="en-US" sz="1200" b="1" i="1" dirty="0" smtClean="0">
                <a:solidFill>
                  <a:srgbClr val="44546A"/>
                </a:solidFill>
                <a:latin typeface="Times New Roman" panose="02020603050405020304" pitchFamily="18" charset="0"/>
                <a:ea typeface="Calibri" panose="020F0502020204030204" pitchFamily="34" charset="0"/>
              </a:rPr>
              <a:t>17 </a:t>
            </a:r>
            <a:r>
              <a:rPr lang="en-US" sz="1200" b="1" i="1" dirty="0">
                <a:solidFill>
                  <a:srgbClr val="44546A"/>
                </a:solidFill>
                <a:latin typeface="Times New Roman" panose="02020603050405020304" pitchFamily="18" charset="0"/>
                <a:ea typeface="Calibri" panose="020F0502020204030204" pitchFamily="34" charset="0"/>
              </a:rPr>
              <a:t>opening drives</a:t>
            </a:r>
          </a:p>
        </p:txBody>
      </p:sp>
      <p:sp>
        <p:nvSpPr>
          <p:cNvPr id="13" name="Rectangle 12"/>
          <p:cNvSpPr/>
          <p:nvPr/>
        </p:nvSpPr>
        <p:spPr>
          <a:xfrm>
            <a:off x="201168" y="655863"/>
            <a:ext cx="5268878" cy="539378"/>
          </a:xfrm>
          <a:prstGeom prst="rect">
            <a:avLst/>
          </a:prstGeom>
        </p:spPr>
        <p:txBody>
          <a:bodyPr wrap="none">
            <a:spAutoFit/>
          </a:bodyPr>
          <a:lstStyle/>
          <a:p>
            <a:pPr algn="just">
              <a:lnSpc>
                <a:spcPct val="150000"/>
              </a:lnSpc>
              <a:spcBef>
                <a:spcPts val="600"/>
              </a:spcBef>
              <a:spcAft>
                <a:spcPts val="600"/>
              </a:spcAft>
            </a:pPr>
            <a:r>
              <a:rPr lang="en-IN" sz="2200"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Screenshot of m</a:t>
            </a:r>
            <a:r>
              <a:rPr lang="en-US" sz="2200" b="1" dirty="0" err="1" smtClean="0">
                <a:latin typeface="Times New Roman" panose="02020603050405020304" pitchFamily="18" charset="0"/>
                <a:ea typeface="Calibri" panose="020F0502020204030204" pitchFamily="34" charset="0"/>
                <a:cs typeface="Times New Roman" panose="02020603050405020304" pitchFamily="18" charset="0"/>
              </a:rPr>
              <a:t>enu</a:t>
            </a:r>
            <a:r>
              <a:rPr lang="en-US" sz="2200" b="1" dirty="0" smtClean="0">
                <a:latin typeface="Times New Roman" panose="02020603050405020304" pitchFamily="18" charset="0"/>
                <a:ea typeface="Calibri" panose="020F0502020204030204" pitchFamily="34" charset="0"/>
                <a:cs typeface="Times New Roman" panose="02020603050405020304" pitchFamily="18" charset="0"/>
              </a:rPr>
              <a:t> page for smart system</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Rectangle 13"/>
          <p:cNvSpPr/>
          <p:nvPr/>
        </p:nvSpPr>
        <p:spPr>
          <a:xfrm>
            <a:off x="5964477" y="652884"/>
            <a:ext cx="4520533" cy="539378"/>
          </a:xfrm>
          <a:prstGeom prst="rect">
            <a:avLst/>
          </a:prstGeom>
        </p:spPr>
        <p:txBody>
          <a:bodyPr wrap="none">
            <a:spAutoFit/>
          </a:bodyPr>
          <a:lstStyle/>
          <a:p>
            <a:pPr algn="just">
              <a:lnSpc>
                <a:spcPct val="150000"/>
              </a:lnSpc>
              <a:spcBef>
                <a:spcPts val="600"/>
              </a:spcBef>
              <a:spcAft>
                <a:spcPts val="600"/>
              </a:spcAft>
            </a:pPr>
            <a:r>
              <a:rPr lang="en-IN" sz="22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Screenshot of opening drives system</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21753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Methodist college of engineering and technology, Department CSE </a:t>
            </a:r>
            <a:endParaRPr lang="en-US"/>
          </a:p>
        </p:txBody>
      </p:sp>
      <p:sp>
        <p:nvSpPr>
          <p:cNvPr id="5" name="Slide Number Placeholder 4"/>
          <p:cNvSpPr>
            <a:spLocks noGrp="1"/>
          </p:cNvSpPr>
          <p:nvPr>
            <p:ph type="sldNum" sz="quarter" idx="12"/>
          </p:nvPr>
        </p:nvSpPr>
        <p:spPr/>
        <p:txBody>
          <a:bodyPr/>
          <a:lstStyle/>
          <a:p>
            <a:fld id="{350B5072-E8EF-487E-ACD1-E88F6DE75E52}" type="slidenum">
              <a:rPr lang="en-US" smtClean="0"/>
              <a:t>41</a:t>
            </a:fld>
            <a:endParaRPr lang="en-US" dirty="0"/>
          </a:p>
        </p:txBody>
      </p:sp>
      <p:sp>
        <p:nvSpPr>
          <p:cNvPr id="8" name="Rectangle 7"/>
          <p:cNvSpPr/>
          <p:nvPr/>
        </p:nvSpPr>
        <p:spPr>
          <a:xfrm>
            <a:off x="2416337" y="5731243"/>
            <a:ext cx="1997663" cy="276999"/>
          </a:xfrm>
          <a:prstGeom prst="rect">
            <a:avLst/>
          </a:prstGeom>
        </p:spPr>
        <p:txBody>
          <a:bodyPr wrap="none">
            <a:spAutoFit/>
          </a:bodyPr>
          <a:lstStyle/>
          <a:p>
            <a:pPr algn="ctr">
              <a:spcAft>
                <a:spcPts val="1000"/>
              </a:spcAft>
            </a:pPr>
            <a:r>
              <a:rPr lang="en-US" sz="1200" b="1" i="1" dirty="0">
                <a:solidFill>
                  <a:srgbClr val="44546A"/>
                </a:solidFill>
                <a:latin typeface="Times New Roman" panose="02020603050405020304" pitchFamily="18" charset="0"/>
                <a:ea typeface="Calibri" panose="020F0502020204030204" pitchFamily="34" charset="0"/>
              </a:rPr>
              <a:t>Figure </a:t>
            </a:r>
            <a:r>
              <a:rPr lang="en-US" sz="1200" b="1" i="1" dirty="0" smtClean="0">
                <a:solidFill>
                  <a:srgbClr val="44546A"/>
                </a:solidFill>
                <a:latin typeface="Times New Roman" panose="02020603050405020304" pitchFamily="18" charset="0"/>
                <a:ea typeface="Calibri" panose="020F0502020204030204" pitchFamily="34" charset="0"/>
              </a:rPr>
              <a:t>18 Search </a:t>
            </a:r>
            <a:r>
              <a:rPr lang="en-US" sz="1200" b="1" i="1" dirty="0">
                <a:solidFill>
                  <a:srgbClr val="44546A"/>
                </a:solidFill>
                <a:latin typeface="Times New Roman" panose="02020603050405020304" pitchFamily="18" charset="0"/>
                <a:ea typeface="Calibri" panose="020F0502020204030204" pitchFamily="34" charset="0"/>
              </a:rPr>
              <a:t>in internet</a:t>
            </a:r>
          </a:p>
        </p:txBody>
      </p:sp>
      <p:sp>
        <p:nvSpPr>
          <p:cNvPr id="12" name="Rectangle 11"/>
          <p:cNvSpPr/>
          <p:nvPr/>
        </p:nvSpPr>
        <p:spPr>
          <a:xfrm>
            <a:off x="7475013" y="5736190"/>
            <a:ext cx="3425938" cy="276999"/>
          </a:xfrm>
          <a:prstGeom prst="rect">
            <a:avLst/>
          </a:prstGeom>
        </p:spPr>
        <p:txBody>
          <a:bodyPr wrap="none">
            <a:spAutoFit/>
          </a:bodyPr>
          <a:lstStyle/>
          <a:p>
            <a:pPr algn="ctr">
              <a:spcAft>
                <a:spcPts val="1000"/>
              </a:spcAft>
            </a:pPr>
            <a:r>
              <a:rPr lang="en-US" sz="1200" b="1" i="1" dirty="0">
                <a:solidFill>
                  <a:srgbClr val="44546A"/>
                </a:solidFill>
                <a:latin typeface="Times New Roman" panose="02020603050405020304" pitchFamily="18" charset="0"/>
                <a:ea typeface="Calibri" panose="020F0502020204030204" pitchFamily="34" charset="0"/>
              </a:rPr>
              <a:t>Figure </a:t>
            </a:r>
            <a:r>
              <a:rPr lang="en-US" sz="1200" b="1" i="1" dirty="0" smtClean="0">
                <a:solidFill>
                  <a:srgbClr val="44546A"/>
                </a:solidFill>
                <a:latin typeface="Times New Roman" panose="02020603050405020304" pitchFamily="18" charset="0"/>
                <a:ea typeface="Calibri" panose="020F0502020204030204" pitchFamily="34" charset="0"/>
              </a:rPr>
              <a:t>19 menu </a:t>
            </a:r>
            <a:r>
              <a:rPr lang="en-US" sz="1200" b="1" i="1" dirty="0">
                <a:solidFill>
                  <a:srgbClr val="44546A"/>
                </a:solidFill>
                <a:latin typeface="Times New Roman" panose="02020603050405020304" pitchFamily="18" charset="0"/>
                <a:ea typeface="Calibri" panose="020F0502020204030204" pitchFamily="34" charset="0"/>
              </a:rPr>
              <a:t>page  for voice based email system</a:t>
            </a:r>
          </a:p>
        </p:txBody>
      </p:sp>
      <p:pic>
        <p:nvPicPr>
          <p:cNvPr id="3" name="Picture 2"/>
          <p:cNvPicPr>
            <a:picLocks noChangeAspect="1"/>
          </p:cNvPicPr>
          <p:nvPr/>
        </p:nvPicPr>
        <p:blipFill>
          <a:blip r:embed="rId2"/>
          <a:stretch>
            <a:fillRect/>
          </a:stretch>
        </p:blipFill>
        <p:spPr>
          <a:xfrm>
            <a:off x="575842" y="1280159"/>
            <a:ext cx="5200118" cy="4451083"/>
          </a:xfrm>
          <a:prstGeom prst="rect">
            <a:avLst/>
          </a:prstGeom>
        </p:spPr>
      </p:pic>
      <p:sp>
        <p:nvSpPr>
          <p:cNvPr id="7" name="Rectangle 6"/>
          <p:cNvSpPr/>
          <p:nvPr/>
        </p:nvSpPr>
        <p:spPr>
          <a:xfrm>
            <a:off x="575842" y="566728"/>
            <a:ext cx="3983270" cy="539378"/>
          </a:xfrm>
          <a:prstGeom prst="rect">
            <a:avLst/>
          </a:prstGeom>
        </p:spPr>
        <p:txBody>
          <a:bodyPr wrap="none">
            <a:spAutoFit/>
          </a:bodyPr>
          <a:lstStyle/>
          <a:p>
            <a:pPr algn="just">
              <a:lnSpc>
                <a:spcPct val="150000"/>
              </a:lnSpc>
              <a:spcBef>
                <a:spcPts val="600"/>
              </a:spcBef>
              <a:spcAft>
                <a:spcPts val="600"/>
              </a:spcAft>
              <a:tabLst>
                <a:tab pos="2308860" algn="l"/>
              </a:tabLst>
            </a:pPr>
            <a:r>
              <a:rPr lang="en-IN" sz="22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Screenshot of search in internet</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0" name="Picture 9"/>
          <p:cNvPicPr>
            <a:picLocks noChangeAspect="1"/>
          </p:cNvPicPr>
          <p:nvPr/>
        </p:nvPicPr>
        <p:blipFill>
          <a:blip r:embed="rId3"/>
          <a:stretch>
            <a:fillRect/>
          </a:stretch>
        </p:blipFill>
        <p:spPr>
          <a:xfrm>
            <a:off x="6038850" y="1280159"/>
            <a:ext cx="5884926" cy="4451083"/>
          </a:xfrm>
          <a:prstGeom prst="rect">
            <a:avLst/>
          </a:prstGeom>
        </p:spPr>
      </p:pic>
      <p:sp>
        <p:nvSpPr>
          <p:cNvPr id="15" name="Rectangle 14"/>
          <p:cNvSpPr/>
          <p:nvPr/>
        </p:nvSpPr>
        <p:spPr>
          <a:xfrm>
            <a:off x="6122687" y="607442"/>
            <a:ext cx="6130589" cy="498663"/>
          </a:xfrm>
          <a:prstGeom prst="rect">
            <a:avLst/>
          </a:prstGeom>
        </p:spPr>
        <p:txBody>
          <a:bodyPr wrap="none">
            <a:spAutoFit/>
          </a:bodyPr>
          <a:lstStyle/>
          <a:p>
            <a:pPr algn="just">
              <a:lnSpc>
                <a:spcPct val="150000"/>
              </a:lnSpc>
              <a:spcBef>
                <a:spcPts val="600"/>
              </a:spcBef>
              <a:spcAft>
                <a:spcPts val="600"/>
              </a:spcAft>
            </a:pPr>
            <a:r>
              <a:rPr lang="en-IN"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Screenshot of m</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enu</a:t>
            </a:r>
            <a:r>
              <a:rPr lang="en-US" sz="2000" b="1" dirty="0">
                <a:latin typeface="Times New Roman" panose="02020603050405020304" pitchFamily="18" charset="0"/>
                <a:ea typeface="Calibri" panose="020F0502020204030204" pitchFamily="34" charset="0"/>
                <a:cs typeface="Times New Roman" panose="02020603050405020304" pitchFamily="18" charset="0"/>
              </a:rPr>
              <a:t> page  for voice based email system</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322526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065287" y="6356350"/>
            <a:ext cx="4114800" cy="365125"/>
          </a:xfrm>
        </p:spPr>
        <p:txBody>
          <a:bodyPr/>
          <a:lstStyle/>
          <a:p>
            <a:r>
              <a:rPr lang="en-US" smtClean="0"/>
              <a:t>Methodist college of engineering and technology, Department CSE </a:t>
            </a:r>
            <a:endParaRPr lang="en-US"/>
          </a:p>
        </p:txBody>
      </p:sp>
      <p:sp>
        <p:nvSpPr>
          <p:cNvPr id="5" name="Slide Number Placeholder 4"/>
          <p:cNvSpPr>
            <a:spLocks noGrp="1"/>
          </p:cNvSpPr>
          <p:nvPr>
            <p:ph type="sldNum" sz="quarter" idx="12"/>
          </p:nvPr>
        </p:nvSpPr>
        <p:spPr/>
        <p:txBody>
          <a:bodyPr/>
          <a:lstStyle/>
          <a:p>
            <a:fld id="{350B5072-E8EF-487E-ACD1-E88F6DE75E52}" type="slidenum">
              <a:rPr lang="en-US" smtClean="0"/>
              <a:t>42</a:t>
            </a:fld>
            <a:endParaRPr lang="en-US" dirty="0"/>
          </a:p>
        </p:txBody>
      </p:sp>
      <p:sp>
        <p:nvSpPr>
          <p:cNvPr id="8" name="Rectangle 7"/>
          <p:cNvSpPr/>
          <p:nvPr/>
        </p:nvSpPr>
        <p:spPr>
          <a:xfrm>
            <a:off x="2530951" y="5731243"/>
            <a:ext cx="1768434" cy="276999"/>
          </a:xfrm>
          <a:prstGeom prst="rect">
            <a:avLst/>
          </a:prstGeom>
        </p:spPr>
        <p:txBody>
          <a:bodyPr wrap="none">
            <a:spAutoFit/>
          </a:bodyPr>
          <a:lstStyle/>
          <a:p>
            <a:pPr algn="ctr">
              <a:spcAft>
                <a:spcPts val="1000"/>
              </a:spcAft>
            </a:pPr>
            <a:r>
              <a:rPr lang="en-US" sz="1200" b="1" i="1" dirty="0">
                <a:solidFill>
                  <a:srgbClr val="44546A"/>
                </a:solidFill>
                <a:latin typeface="Times New Roman" panose="02020603050405020304" pitchFamily="18" charset="0"/>
                <a:ea typeface="Calibri" panose="020F0502020204030204" pitchFamily="34" charset="0"/>
              </a:rPr>
              <a:t>Figure </a:t>
            </a:r>
            <a:r>
              <a:rPr lang="en-US" sz="1200" b="1" i="1" dirty="0" smtClean="0">
                <a:solidFill>
                  <a:srgbClr val="44546A"/>
                </a:solidFill>
                <a:latin typeface="Times New Roman" panose="02020603050405020304" pitchFamily="18" charset="0"/>
                <a:ea typeface="Calibri" panose="020F0502020204030204" pitchFamily="34" charset="0"/>
              </a:rPr>
              <a:t>20 login </a:t>
            </a:r>
            <a:r>
              <a:rPr lang="en-US" sz="1200" b="1" i="1" dirty="0">
                <a:solidFill>
                  <a:srgbClr val="44546A"/>
                </a:solidFill>
                <a:latin typeface="Times New Roman" panose="02020603050405020304" pitchFamily="18" charset="0"/>
                <a:ea typeface="Calibri" panose="020F0502020204030204" pitchFamily="34" charset="0"/>
              </a:rPr>
              <a:t>to Gmail</a:t>
            </a:r>
          </a:p>
        </p:txBody>
      </p:sp>
      <p:sp>
        <p:nvSpPr>
          <p:cNvPr id="12" name="Rectangle 11"/>
          <p:cNvSpPr/>
          <p:nvPr/>
        </p:nvSpPr>
        <p:spPr>
          <a:xfrm>
            <a:off x="8353456" y="5736190"/>
            <a:ext cx="1669048" cy="276999"/>
          </a:xfrm>
          <a:prstGeom prst="rect">
            <a:avLst/>
          </a:prstGeom>
        </p:spPr>
        <p:txBody>
          <a:bodyPr wrap="none">
            <a:spAutoFit/>
          </a:bodyPr>
          <a:lstStyle/>
          <a:p>
            <a:pPr algn="ctr">
              <a:spcAft>
                <a:spcPts val="1000"/>
              </a:spcAft>
            </a:pPr>
            <a:r>
              <a:rPr lang="en-US" sz="1200" b="1" i="1" dirty="0">
                <a:solidFill>
                  <a:srgbClr val="44546A"/>
                </a:solidFill>
                <a:latin typeface="Times New Roman" panose="02020603050405020304" pitchFamily="18" charset="0"/>
                <a:ea typeface="Calibri" panose="020F0502020204030204" pitchFamily="34" charset="0"/>
              </a:rPr>
              <a:t>Figure </a:t>
            </a:r>
            <a:r>
              <a:rPr lang="en-US" sz="1200" b="1" i="1" dirty="0" smtClean="0">
                <a:solidFill>
                  <a:srgbClr val="44546A"/>
                </a:solidFill>
                <a:latin typeface="Times New Roman" panose="02020603050405020304" pitchFamily="18" charset="0"/>
                <a:ea typeface="Calibri" panose="020F0502020204030204" pitchFamily="34" charset="0"/>
              </a:rPr>
              <a:t>21 </a:t>
            </a:r>
            <a:r>
              <a:rPr lang="en-US" sz="1200" b="1" i="1" dirty="0">
                <a:solidFill>
                  <a:srgbClr val="44546A"/>
                </a:solidFill>
                <a:latin typeface="Times New Roman" panose="02020603050405020304" pitchFamily="18" charset="0"/>
                <a:ea typeface="Calibri" panose="020F0502020204030204" pitchFamily="34" charset="0"/>
              </a:rPr>
              <a:t>sending mail</a:t>
            </a:r>
          </a:p>
        </p:txBody>
      </p:sp>
      <p:sp>
        <p:nvSpPr>
          <p:cNvPr id="7" name="Rectangle 6"/>
          <p:cNvSpPr/>
          <p:nvPr/>
        </p:nvSpPr>
        <p:spPr>
          <a:xfrm>
            <a:off x="575842" y="566728"/>
            <a:ext cx="3598806" cy="430887"/>
          </a:xfrm>
          <a:prstGeom prst="rect">
            <a:avLst/>
          </a:prstGeom>
        </p:spPr>
        <p:txBody>
          <a:bodyPr wrap="none">
            <a:spAutoFit/>
          </a:bodyPr>
          <a:lstStyle/>
          <a:p>
            <a:r>
              <a:rPr lang="en-IN" sz="2200" b="1" dirty="0">
                <a:latin typeface="Times New Roman" panose="02020603050405020304" pitchFamily="18" charset="0"/>
                <a:cs typeface="Times New Roman" panose="02020603050405020304" pitchFamily="18" charset="0"/>
              </a:rPr>
              <a:t>Screenshot of login to Gmail</a:t>
            </a:r>
            <a:endParaRPr lang="en-US" sz="2200" dirty="0">
              <a:latin typeface="Times New Roman" panose="02020603050405020304" pitchFamily="18" charset="0"/>
              <a:cs typeface="Times New Roman" panose="02020603050405020304" pitchFamily="18" charset="0"/>
            </a:endParaRPr>
          </a:p>
        </p:txBody>
      </p:sp>
      <p:sp>
        <p:nvSpPr>
          <p:cNvPr id="15" name="Rectangle 14"/>
          <p:cNvSpPr/>
          <p:nvPr/>
        </p:nvSpPr>
        <p:spPr>
          <a:xfrm>
            <a:off x="6122687" y="607442"/>
            <a:ext cx="3401637" cy="430887"/>
          </a:xfrm>
          <a:prstGeom prst="rect">
            <a:avLst/>
          </a:prstGeom>
        </p:spPr>
        <p:txBody>
          <a:bodyPr wrap="none">
            <a:spAutoFit/>
          </a:bodyPr>
          <a:lstStyle/>
          <a:p>
            <a:r>
              <a:rPr lang="en-IN" sz="2200" b="1" dirty="0">
                <a:latin typeface="Times New Roman" panose="02020603050405020304" pitchFamily="18" charset="0"/>
                <a:cs typeface="Times New Roman" panose="02020603050405020304" pitchFamily="18" charset="0"/>
              </a:rPr>
              <a:t>Screenshot of sending mail</a:t>
            </a:r>
            <a:endParaRPr lang="en-US" sz="22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399058" y="1280159"/>
            <a:ext cx="5297883" cy="4451083"/>
          </a:xfrm>
          <a:prstGeom prst="rect">
            <a:avLst/>
          </a:prstGeom>
        </p:spPr>
      </p:pic>
      <p:pic>
        <p:nvPicPr>
          <p:cNvPr id="6" name="Picture 5"/>
          <p:cNvPicPr>
            <a:picLocks noChangeAspect="1"/>
          </p:cNvPicPr>
          <p:nvPr/>
        </p:nvPicPr>
        <p:blipFill>
          <a:blip r:embed="rId3"/>
          <a:stretch>
            <a:fillRect/>
          </a:stretch>
        </p:blipFill>
        <p:spPr>
          <a:xfrm>
            <a:off x="6122687" y="1280159"/>
            <a:ext cx="5919961" cy="4451083"/>
          </a:xfrm>
          <a:prstGeom prst="rect">
            <a:avLst/>
          </a:prstGeom>
        </p:spPr>
      </p:pic>
    </p:spTree>
    <p:extLst>
      <p:ext uri="{BB962C8B-B14F-4D97-AF65-F5344CB8AC3E}">
        <p14:creationId xmlns:p14="http://schemas.microsoft.com/office/powerpoint/2010/main" val="31591085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065287" y="6356350"/>
            <a:ext cx="4114800" cy="365125"/>
          </a:xfrm>
        </p:spPr>
        <p:txBody>
          <a:bodyPr/>
          <a:lstStyle/>
          <a:p>
            <a:r>
              <a:rPr lang="en-US" smtClean="0"/>
              <a:t>Methodist college of engineering and technology, Department CSE </a:t>
            </a:r>
            <a:endParaRPr lang="en-US"/>
          </a:p>
        </p:txBody>
      </p:sp>
      <p:sp>
        <p:nvSpPr>
          <p:cNvPr id="5" name="Slide Number Placeholder 4"/>
          <p:cNvSpPr>
            <a:spLocks noGrp="1"/>
          </p:cNvSpPr>
          <p:nvPr>
            <p:ph type="sldNum" sz="quarter" idx="12"/>
          </p:nvPr>
        </p:nvSpPr>
        <p:spPr/>
        <p:txBody>
          <a:bodyPr/>
          <a:lstStyle/>
          <a:p>
            <a:fld id="{350B5072-E8EF-487E-ACD1-E88F6DE75E52}" type="slidenum">
              <a:rPr lang="en-US" smtClean="0"/>
              <a:t>43</a:t>
            </a:fld>
            <a:endParaRPr lang="en-US" dirty="0"/>
          </a:p>
        </p:txBody>
      </p:sp>
      <p:sp>
        <p:nvSpPr>
          <p:cNvPr id="8" name="Rectangle 7"/>
          <p:cNvSpPr/>
          <p:nvPr/>
        </p:nvSpPr>
        <p:spPr>
          <a:xfrm>
            <a:off x="2687243" y="5731243"/>
            <a:ext cx="1455848" cy="276999"/>
          </a:xfrm>
          <a:prstGeom prst="rect">
            <a:avLst/>
          </a:prstGeom>
        </p:spPr>
        <p:txBody>
          <a:bodyPr wrap="none">
            <a:spAutoFit/>
          </a:bodyPr>
          <a:lstStyle/>
          <a:p>
            <a:pPr algn="ctr">
              <a:spcAft>
                <a:spcPts val="1000"/>
              </a:spcAft>
            </a:pPr>
            <a:r>
              <a:rPr lang="en-US" sz="1200" b="1" i="1" dirty="0">
                <a:solidFill>
                  <a:srgbClr val="44546A"/>
                </a:solidFill>
                <a:latin typeface="Times New Roman" panose="02020603050405020304" pitchFamily="18" charset="0"/>
                <a:ea typeface="Calibri" panose="020F0502020204030204" pitchFamily="34" charset="0"/>
              </a:rPr>
              <a:t>Figure </a:t>
            </a:r>
            <a:r>
              <a:rPr lang="en-US" sz="1200" b="1" i="1" dirty="0" smtClean="0">
                <a:solidFill>
                  <a:srgbClr val="44546A"/>
                </a:solidFill>
                <a:latin typeface="Times New Roman" panose="02020603050405020304" pitchFamily="18" charset="0"/>
                <a:ea typeface="Calibri" panose="020F0502020204030204" pitchFamily="34" charset="0"/>
              </a:rPr>
              <a:t>22 </a:t>
            </a:r>
            <a:r>
              <a:rPr lang="en-US" sz="1200" b="1" i="1" dirty="0">
                <a:solidFill>
                  <a:srgbClr val="44546A"/>
                </a:solidFill>
                <a:latin typeface="Times New Roman" panose="02020603050405020304" pitchFamily="18" charset="0"/>
                <a:ea typeface="Calibri" panose="020F0502020204030204" pitchFamily="34" charset="0"/>
              </a:rPr>
              <a:t>read mail</a:t>
            </a:r>
          </a:p>
        </p:txBody>
      </p:sp>
      <p:sp>
        <p:nvSpPr>
          <p:cNvPr id="12" name="Rectangle 11"/>
          <p:cNvSpPr/>
          <p:nvPr/>
        </p:nvSpPr>
        <p:spPr>
          <a:xfrm>
            <a:off x="8339030" y="5736190"/>
            <a:ext cx="1697902" cy="276999"/>
          </a:xfrm>
          <a:prstGeom prst="rect">
            <a:avLst/>
          </a:prstGeom>
        </p:spPr>
        <p:txBody>
          <a:bodyPr wrap="none">
            <a:spAutoFit/>
          </a:bodyPr>
          <a:lstStyle/>
          <a:p>
            <a:pPr algn="ctr">
              <a:spcAft>
                <a:spcPts val="1000"/>
              </a:spcAft>
            </a:pPr>
            <a:r>
              <a:rPr lang="en-US" sz="1200" b="1" i="1" dirty="0">
                <a:solidFill>
                  <a:srgbClr val="44546A"/>
                </a:solidFill>
                <a:latin typeface="Times New Roman" panose="02020603050405020304" pitchFamily="18" charset="0"/>
                <a:ea typeface="Calibri" panose="020F0502020204030204" pitchFamily="34" charset="0"/>
              </a:rPr>
              <a:t>Figure </a:t>
            </a:r>
            <a:r>
              <a:rPr lang="en-US" sz="1200" b="1" i="1" dirty="0" smtClean="0">
                <a:solidFill>
                  <a:srgbClr val="44546A"/>
                </a:solidFill>
                <a:latin typeface="Times New Roman" panose="02020603050405020304" pitchFamily="18" charset="0"/>
                <a:ea typeface="Calibri" panose="020F0502020204030204" pitchFamily="34" charset="0"/>
              </a:rPr>
              <a:t>23 </a:t>
            </a:r>
            <a:r>
              <a:rPr lang="en-US" sz="1200" b="1" i="1" dirty="0">
                <a:solidFill>
                  <a:srgbClr val="44546A"/>
                </a:solidFill>
                <a:latin typeface="Times New Roman" panose="02020603050405020304" pitchFamily="18" charset="0"/>
                <a:ea typeface="Calibri" panose="020F0502020204030204" pitchFamily="34" charset="0"/>
              </a:rPr>
              <a:t>received mail</a:t>
            </a:r>
          </a:p>
        </p:txBody>
      </p:sp>
      <p:sp>
        <p:nvSpPr>
          <p:cNvPr id="7" name="Rectangle 6"/>
          <p:cNvSpPr/>
          <p:nvPr/>
        </p:nvSpPr>
        <p:spPr>
          <a:xfrm>
            <a:off x="575842" y="566728"/>
            <a:ext cx="3019866" cy="430887"/>
          </a:xfrm>
          <a:prstGeom prst="rect">
            <a:avLst/>
          </a:prstGeom>
        </p:spPr>
        <p:txBody>
          <a:bodyPr wrap="none">
            <a:spAutoFit/>
          </a:bodyPr>
          <a:lstStyle/>
          <a:p>
            <a:r>
              <a:rPr lang="en-IN" sz="2200" b="1" dirty="0">
                <a:latin typeface="Times New Roman" panose="02020603050405020304" pitchFamily="18" charset="0"/>
                <a:cs typeface="Times New Roman" panose="02020603050405020304" pitchFamily="18" charset="0"/>
              </a:rPr>
              <a:t>Screenshot of read mail</a:t>
            </a:r>
            <a:endParaRPr lang="en-US" sz="2200" dirty="0">
              <a:latin typeface="Times New Roman" panose="02020603050405020304" pitchFamily="18" charset="0"/>
              <a:cs typeface="Times New Roman" panose="02020603050405020304" pitchFamily="18" charset="0"/>
            </a:endParaRPr>
          </a:p>
        </p:txBody>
      </p:sp>
      <p:sp>
        <p:nvSpPr>
          <p:cNvPr id="15" name="Rectangle 14"/>
          <p:cNvSpPr/>
          <p:nvPr/>
        </p:nvSpPr>
        <p:spPr>
          <a:xfrm>
            <a:off x="6122687" y="607442"/>
            <a:ext cx="3473515" cy="430887"/>
          </a:xfrm>
          <a:prstGeom prst="rect">
            <a:avLst/>
          </a:prstGeom>
        </p:spPr>
        <p:txBody>
          <a:bodyPr wrap="none">
            <a:spAutoFit/>
          </a:bodyPr>
          <a:lstStyle/>
          <a:p>
            <a:r>
              <a:rPr lang="en-IN" sz="2200" b="1" dirty="0">
                <a:latin typeface="Times New Roman" panose="02020603050405020304" pitchFamily="18" charset="0"/>
                <a:cs typeface="Times New Roman" panose="02020603050405020304" pitchFamily="18" charset="0"/>
              </a:rPr>
              <a:t>Screenshot of received mail</a:t>
            </a:r>
            <a:endParaRPr lang="en-US" sz="2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575842" y="1280159"/>
            <a:ext cx="5297883" cy="4451083"/>
          </a:xfrm>
          <a:prstGeom prst="rect">
            <a:avLst/>
          </a:prstGeom>
        </p:spPr>
      </p:pic>
      <p:pic>
        <p:nvPicPr>
          <p:cNvPr id="9" name="Picture 8"/>
          <p:cNvPicPr>
            <a:picLocks noChangeAspect="1"/>
          </p:cNvPicPr>
          <p:nvPr/>
        </p:nvPicPr>
        <p:blipFill>
          <a:blip r:embed="rId3"/>
          <a:stretch>
            <a:fillRect/>
          </a:stretch>
        </p:blipFill>
        <p:spPr>
          <a:xfrm>
            <a:off x="6088734" y="1280159"/>
            <a:ext cx="5633874" cy="4451083"/>
          </a:xfrm>
          <a:prstGeom prst="rect">
            <a:avLst/>
          </a:prstGeom>
        </p:spPr>
      </p:pic>
    </p:spTree>
    <p:extLst>
      <p:ext uri="{BB962C8B-B14F-4D97-AF65-F5344CB8AC3E}">
        <p14:creationId xmlns:p14="http://schemas.microsoft.com/office/powerpoint/2010/main" val="2200231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208" y="2513965"/>
            <a:ext cx="10515600" cy="1325563"/>
          </a:xfrm>
        </p:spPr>
        <p:txBody>
          <a:bodyPr/>
          <a:lstStyle/>
          <a:p>
            <a:r>
              <a:rPr lang="en-US" b="1" dirty="0">
                <a:latin typeface="Times New Roman" panose="02020603050405020304" pitchFamily="18" charset="0"/>
                <a:cs typeface="Times New Roman" panose="02020603050405020304" pitchFamily="18" charset="0"/>
              </a:rPr>
              <a:t>7</a:t>
            </a:r>
            <a:r>
              <a:rPr lang="en-US" b="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CONCLUSION AND FUTURE SCOPE</a:t>
            </a:r>
            <a:endParaRPr lang="en-US" b="1"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Methodist college of engineering and technology, Department CSE </a:t>
            </a:r>
            <a:endParaRPr lang="en-US"/>
          </a:p>
        </p:txBody>
      </p:sp>
      <p:sp>
        <p:nvSpPr>
          <p:cNvPr id="4" name="Slide Number Placeholder 3"/>
          <p:cNvSpPr>
            <a:spLocks noGrp="1"/>
          </p:cNvSpPr>
          <p:nvPr>
            <p:ph type="sldNum" sz="quarter" idx="12"/>
          </p:nvPr>
        </p:nvSpPr>
        <p:spPr/>
        <p:txBody>
          <a:bodyPr/>
          <a:lstStyle/>
          <a:p>
            <a:fld id="{350B5072-E8EF-487E-ACD1-E88F6DE75E52}" type="slidenum">
              <a:rPr lang="en-US" smtClean="0"/>
              <a:t>44</a:t>
            </a:fld>
            <a:endParaRPr lang="en-US"/>
          </a:p>
        </p:txBody>
      </p:sp>
    </p:spTree>
    <p:extLst>
      <p:ext uri="{BB962C8B-B14F-4D97-AF65-F5344CB8AC3E}">
        <p14:creationId xmlns:p14="http://schemas.microsoft.com/office/powerpoint/2010/main" val="32351960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7</a:t>
            </a:r>
            <a:r>
              <a:rPr lang="en-US" b="1" dirty="0" smtClean="0">
                <a:latin typeface="Times New Roman" panose="02020603050405020304" pitchFamily="18" charset="0"/>
                <a:cs typeface="Times New Roman" panose="02020603050405020304" pitchFamily="18" charset="0"/>
              </a:rPr>
              <a:t>.1 </a:t>
            </a:r>
            <a:r>
              <a:rPr lang="en-US" b="1" dirty="0" smtClean="0">
                <a:latin typeface="Times New Roman" panose="02020603050405020304" pitchFamily="18" charset="0"/>
                <a:cs typeface="Times New Roman" panose="02020603050405020304" pitchFamily="18" charset="0"/>
              </a:rPr>
              <a:t>CONCLUSIONS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500" dirty="0">
                <a:latin typeface="Times New Roman" panose="02020603050405020304" pitchFamily="18" charset="0"/>
                <a:cs typeface="Times New Roman" panose="02020603050405020304" pitchFamily="18" charset="0"/>
              </a:rPr>
              <a:t>We have proposed an application which will help the visually impaired people to access the email services easily and efficiently. </a:t>
            </a:r>
          </a:p>
          <a:p>
            <a:pPr algn="just"/>
            <a:r>
              <a:rPr lang="en-US" sz="2500" dirty="0">
                <a:latin typeface="Times New Roman" panose="02020603050405020304" pitchFamily="18" charset="0"/>
                <a:cs typeface="Times New Roman" panose="02020603050405020304" pitchFamily="18" charset="0"/>
              </a:rPr>
              <a:t>This system will help in overcoming certain issues that the visually impaired people had to face earlier in using email systems. </a:t>
            </a:r>
          </a:p>
          <a:p>
            <a:pPr algn="just"/>
            <a:r>
              <a:rPr lang="en-US" sz="2500" dirty="0">
                <a:latin typeface="Times New Roman" panose="02020603050405020304" pitchFamily="18" charset="0"/>
                <a:cs typeface="Times New Roman" panose="02020603050405020304" pitchFamily="18" charset="0"/>
              </a:rPr>
              <a:t>Also we have completely eliminated the concept of using keyboard shortcuts and also the use of screen readers which may help in reducing the stress load of remembering the location of the keys on the keyboard. And user can use this system efficiently. </a:t>
            </a:r>
            <a:endParaRPr lang="en-US" sz="2500" dirty="0" smtClean="0"/>
          </a:p>
        </p:txBody>
      </p:sp>
      <p:sp>
        <p:nvSpPr>
          <p:cNvPr id="4" name="Footer Placeholder 3"/>
          <p:cNvSpPr>
            <a:spLocks noGrp="1"/>
          </p:cNvSpPr>
          <p:nvPr>
            <p:ph type="ftr" sz="quarter" idx="11"/>
          </p:nvPr>
        </p:nvSpPr>
        <p:spPr/>
        <p:txBody>
          <a:bodyPr/>
          <a:lstStyle/>
          <a:p>
            <a:r>
              <a:rPr lang="en-US" smtClean="0"/>
              <a:t>Methodist college of engineering and technology, Department CSE </a:t>
            </a:r>
            <a:endParaRPr lang="en-US"/>
          </a:p>
        </p:txBody>
      </p:sp>
      <p:sp>
        <p:nvSpPr>
          <p:cNvPr id="5" name="Slide Number Placeholder 4"/>
          <p:cNvSpPr>
            <a:spLocks noGrp="1"/>
          </p:cNvSpPr>
          <p:nvPr>
            <p:ph type="sldNum" sz="quarter" idx="12"/>
          </p:nvPr>
        </p:nvSpPr>
        <p:spPr/>
        <p:txBody>
          <a:bodyPr/>
          <a:lstStyle/>
          <a:p>
            <a:fld id="{350B5072-E8EF-487E-ACD1-E88F6DE75E52}" type="slidenum">
              <a:rPr lang="en-US" smtClean="0"/>
              <a:t>45</a:t>
            </a:fld>
            <a:endParaRPr lang="en-US"/>
          </a:p>
        </p:txBody>
      </p:sp>
    </p:spTree>
    <p:extLst>
      <p:ext uri="{BB962C8B-B14F-4D97-AF65-F5344CB8AC3E}">
        <p14:creationId xmlns:p14="http://schemas.microsoft.com/office/powerpoint/2010/main" val="5519891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7</a:t>
            </a:r>
            <a:r>
              <a:rPr lang="en-US" b="1" dirty="0" smtClean="0">
                <a:latin typeface="Times New Roman" panose="02020603050405020304" pitchFamily="18" charset="0"/>
                <a:cs typeface="Times New Roman" panose="02020603050405020304" pitchFamily="18" charset="0"/>
              </a:rPr>
              <a:t>.2 </a:t>
            </a:r>
            <a:r>
              <a:rPr lang="en-US" b="1" dirty="0" smtClean="0">
                <a:latin typeface="Times New Roman" panose="02020603050405020304" pitchFamily="18" charset="0"/>
                <a:cs typeface="Times New Roman" panose="02020603050405020304" pitchFamily="18" charset="0"/>
              </a:rPr>
              <a:t>FUTURE SCOPE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r>
              <a:rPr lang="en-US" sz="2500" dirty="0">
                <a:latin typeface="Times New Roman" panose="02020603050405020304" pitchFamily="18" charset="0"/>
                <a:cs typeface="Times New Roman" panose="02020603050405020304" pitchFamily="18" charset="0"/>
              </a:rPr>
              <a:t>Voice could be extended to image attachments and other options such as indentation, fonts, file attachment, downloading the file etc., that are available as in normal E-Mail.</a:t>
            </a:r>
          </a:p>
          <a:p>
            <a:pPr lvl="0"/>
            <a:r>
              <a:rPr lang="en-US" sz="2500" dirty="0">
                <a:latin typeface="Times New Roman" panose="02020603050405020304" pitchFamily="18" charset="0"/>
                <a:cs typeface="Times New Roman" panose="02020603050405020304" pitchFamily="18" charset="0"/>
              </a:rPr>
              <a:t>Advanced features like accessing any particular file on a computer with the help of voice commands can be added to the application.</a:t>
            </a:r>
          </a:p>
          <a:p>
            <a:endParaRPr lang="en-US" sz="25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Methodist college of engineering and technology, Department CSE </a:t>
            </a:r>
            <a:endParaRPr lang="en-US"/>
          </a:p>
        </p:txBody>
      </p:sp>
      <p:sp>
        <p:nvSpPr>
          <p:cNvPr id="5" name="Slide Number Placeholder 4"/>
          <p:cNvSpPr>
            <a:spLocks noGrp="1"/>
          </p:cNvSpPr>
          <p:nvPr>
            <p:ph type="sldNum" sz="quarter" idx="12"/>
          </p:nvPr>
        </p:nvSpPr>
        <p:spPr/>
        <p:txBody>
          <a:bodyPr/>
          <a:lstStyle/>
          <a:p>
            <a:fld id="{350B5072-E8EF-487E-ACD1-E88F6DE75E52}" type="slidenum">
              <a:rPr lang="en-US" smtClean="0"/>
              <a:t>46</a:t>
            </a:fld>
            <a:endParaRPr lang="en-US"/>
          </a:p>
        </p:txBody>
      </p:sp>
    </p:spTree>
    <p:extLst>
      <p:ext uri="{BB962C8B-B14F-4D97-AF65-F5344CB8AC3E}">
        <p14:creationId xmlns:p14="http://schemas.microsoft.com/office/powerpoint/2010/main" val="14920083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REFERENCES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pPr marL="0" indent="0" algn="just">
              <a:lnSpc>
                <a:spcPct val="120000"/>
              </a:lnSpc>
              <a:buNone/>
            </a:pPr>
            <a:r>
              <a:rPr lang="en-IN" dirty="0">
                <a:latin typeface="Times New Roman" panose="02020603050405020304" pitchFamily="18" charset="0"/>
                <a:cs typeface="Times New Roman" panose="02020603050405020304" pitchFamily="18" charset="0"/>
              </a:rPr>
              <a:t>• Ummuhanysifa U.,Nizar Banu P K , “Voice Based Search Engine and Web page Reader”. In International Journal of Computational Engineering Research (IJCER). Pages 1-5. </a:t>
            </a:r>
          </a:p>
          <a:p>
            <a:pPr marL="0" indent="0" algn="just">
              <a:lnSpc>
                <a:spcPct val="120000"/>
              </a:lnSpc>
              <a:buNone/>
            </a:pPr>
            <a:r>
              <a:rPr lang="en-IN" dirty="0">
                <a:latin typeface="Times New Roman" panose="02020603050405020304" pitchFamily="18" charset="0"/>
                <a:cs typeface="Times New Roman" panose="02020603050405020304" pitchFamily="18" charset="0"/>
              </a:rPr>
              <a:t>• G. Shoba, G. Anusha, V. Jeevitha, R. Shanmathi. “AN Interactive Email for Visually Impaired”. In International Journal of Advanced Research in Computer and Communication Engineering (IJARCCE), 2014 on Pages 5089-5092. </a:t>
            </a:r>
          </a:p>
          <a:p>
            <a:pPr marL="0" indent="0" algn="just">
              <a:lnSpc>
                <a:spcPct val="120000"/>
              </a:lnSpc>
              <a:buNone/>
            </a:pPr>
            <a:r>
              <a:rPr lang="en-IN" dirty="0">
                <a:latin typeface="Times New Roman" panose="02020603050405020304" pitchFamily="18" charset="0"/>
                <a:cs typeface="Times New Roman" panose="02020603050405020304" pitchFamily="18" charset="0"/>
              </a:rPr>
              <a:t>• Jagtap Nilesh, Pawan Alai, Chavhan Swapnil and Bendre M.R.. “Voice Based System in Desktop and Mobile Devices for Blind People”. In International Journal of Emerging Technology and Advanced Engineering (IJETAE), 2014 on Pages 404-407 (Volume 4, issue 2</a:t>
            </a:r>
            <a:r>
              <a:rPr lang="en-IN" dirty="0" smtClean="0">
                <a:latin typeface="Times New Roman" panose="02020603050405020304" pitchFamily="18" charset="0"/>
                <a:cs typeface="Times New Roman" panose="02020603050405020304" pitchFamily="18" charset="0"/>
              </a:rPr>
              <a:t>).</a:t>
            </a:r>
            <a:endParaRPr lang="en-US" dirty="0"/>
          </a:p>
        </p:txBody>
      </p:sp>
      <p:sp>
        <p:nvSpPr>
          <p:cNvPr id="4" name="Footer Placeholder 3"/>
          <p:cNvSpPr>
            <a:spLocks noGrp="1"/>
          </p:cNvSpPr>
          <p:nvPr>
            <p:ph type="ftr" sz="quarter" idx="11"/>
          </p:nvPr>
        </p:nvSpPr>
        <p:spPr/>
        <p:txBody>
          <a:bodyPr/>
          <a:lstStyle/>
          <a:p>
            <a:r>
              <a:rPr lang="en-US" smtClean="0"/>
              <a:t>Methodist college of engineering and technology, Department CSE </a:t>
            </a:r>
            <a:endParaRPr lang="en-US"/>
          </a:p>
        </p:txBody>
      </p:sp>
      <p:sp>
        <p:nvSpPr>
          <p:cNvPr id="5" name="Slide Number Placeholder 4"/>
          <p:cNvSpPr>
            <a:spLocks noGrp="1"/>
          </p:cNvSpPr>
          <p:nvPr>
            <p:ph type="sldNum" sz="quarter" idx="12"/>
          </p:nvPr>
        </p:nvSpPr>
        <p:spPr/>
        <p:txBody>
          <a:bodyPr/>
          <a:lstStyle/>
          <a:p>
            <a:fld id="{350B5072-E8EF-487E-ACD1-E88F6DE75E52}" type="slidenum">
              <a:rPr lang="en-US" smtClean="0"/>
              <a:t>47</a:t>
            </a:fld>
            <a:endParaRPr lang="en-US"/>
          </a:p>
        </p:txBody>
      </p:sp>
    </p:spTree>
    <p:extLst>
      <p:ext uri="{BB962C8B-B14F-4D97-AF65-F5344CB8AC3E}">
        <p14:creationId xmlns:p14="http://schemas.microsoft.com/office/powerpoint/2010/main" val="7507974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ACKNOLEDGEMENT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Mrs. Unnati K Mam (Project Guide) </a:t>
            </a:r>
          </a:p>
          <a:p>
            <a:pPr marL="0" indent="0">
              <a:buNone/>
            </a:pPr>
            <a:r>
              <a:rPr lang="en-US" dirty="0">
                <a:latin typeface="Times New Roman" panose="02020603050405020304" pitchFamily="18" charset="0"/>
                <a:cs typeface="Times New Roman" panose="02020603050405020304" pitchFamily="18" charset="0"/>
              </a:rPr>
              <a:t>Mr. M. </a:t>
            </a:r>
            <a:r>
              <a:rPr lang="en-US" dirty="0" smtClean="0">
                <a:latin typeface="Times New Roman" panose="02020603050405020304" pitchFamily="18" charset="0"/>
                <a:cs typeface="Times New Roman" panose="02020603050405020304" pitchFamily="18" charset="0"/>
              </a:rPr>
              <a:t>Krishnamurthy(Project Coordinator) </a:t>
            </a:r>
          </a:p>
          <a:p>
            <a:pPr marL="0" indent="0">
              <a:buNone/>
            </a:pPr>
            <a:r>
              <a:rPr lang="en-US" dirty="0" smtClean="0">
                <a:latin typeface="Times New Roman" panose="02020603050405020304" pitchFamily="18" charset="0"/>
                <a:cs typeface="Times New Roman" panose="02020603050405020304" pitchFamily="18" charset="0"/>
              </a:rPr>
              <a:t>Mrs. P Lavanya Mam (CSE Dept. HOD) </a:t>
            </a:r>
          </a:p>
          <a:p>
            <a:pPr marL="0" indent="0">
              <a:buNone/>
            </a:pPr>
            <a:r>
              <a:rPr lang="en-US" dirty="0" smtClean="0">
                <a:latin typeface="Times New Roman" panose="02020603050405020304" pitchFamily="18" charset="0"/>
                <a:cs typeface="Times New Roman" panose="02020603050405020304" pitchFamily="18" charset="0"/>
              </a:rPr>
              <a:t>All Faculty Members of Panel 3</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Methodist college of engineering and technology, Department CSE </a:t>
            </a:r>
            <a:endParaRPr lang="en-US"/>
          </a:p>
        </p:txBody>
      </p:sp>
      <p:sp>
        <p:nvSpPr>
          <p:cNvPr id="5" name="Slide Number Placeholder 4"/>
          <p:cNvSpPr>
            <a:spLocks noGrp="1"/>
          </p:cNvSpPr>
          <p:nvPr>
            <p:ph type="sldNum" sz="quarter" idx="12"/>
          </p:nvPr>
        </p:nvSpPr>
        <p:spPr/>
        <p:txBody>
          <a:bodyPr/>
          <a:lstStyle/>
          <a:p>
            <a:fld id="{350B5072-E8EF-487E-ACD1-E88F6DE75E52}" type="slidenum">
              <a:rPr lang="en-US" smtClean="0"/>
              <a:t>48</a:t>
            </a:fld>
            <a:endParaRPr lang="en-US"/>
          </a:p>
        </p:txBody>
      </p:sp>
    </p:spTree>
    <p:extLst>
      <p:ext uri="{BB962C8B-B14F-4D97-AF65-F5344CB8AC3E}">
        <p14:creationId xmlns:p14="http://schemas.microsoft.com/office/powerpoint/2010/main" val="19350275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648" y="2760853"/>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Q&amp;A SESSION</a:t>
            </a:r>
            <a:endParaRPr lang="en-US" b="1"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Methodist college of engineering and technology, Department CSE </a:t>
            </a:r>
            <a:endParaRPr lang="en-US"/>
          </a:p>
        </p:txBody>
      </p:sp>
      <p:sp>
        <p:nvSpPr>
          <p:cNvPr id="4" name="Slide Number Placeholder 3"/>
          <p:cNvSpPr>
            <a:spLocks noGrp="1"/>
          </p:cNvSpPr>
          <p:nvPr>
            <p:ph type="sldNum" sz="quarter" idx="12"/>
          </p:nvPr>
        </p:nvSpPr>
        <p:spPr/>
        <p:txBody>
          <a:bodyPr/>
          <a:lstStyle/>
          <a:p>
            <a:fld id="{350B5072-E8EF-487E-ACD1-E88F6DE75E52}" type="slidenum">
              <a:rPr lang="en-US" smtClean="0"/>
              <a:t>49</a:t>
            </a:fld>
            <a:endParaRPr lang="en-US"/>
          </a:p>
        </p:txBody>
      </p:sp>
    </p:spTree>
    <p:extLst>
      <p:ext uri="{BB962C8B-B14F-4D97-AF65-F5344CB8AC3E}">
        <p14:creationId xmlns:p14="http://schemas.microsoft.com/office/powerpoint/2010/main" val="3747229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1.3 </a:t>
            </a:r>
            <a:r>
              <a:rPr lang="en-US" b="1" dirty="0" smtClean="0">
                <a:latin typeface="Times New Roman" panose="02020603050405020304" pitchFamily="18" charset="0"/>
                <a:cs typeface="Times New Roman" panose="02020603050405020304" pitchFamily="18" charset="0"/>
              </a:rPr>
              <a:t>INTRODUCTION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IN" sz="2500" dirty="0">
                <a:latin typeface="Times New Roman" panose="02020603050405020304" pitchFamily="18" charset="0"/>
                <a:cs typeface="Times New Roman" panose="02020603050405020304" pitchFamily="18" charset="0"/>
              </a:rPr>
              <a:t>We have seen that the introduction of Internet has revolutionized many fields. Communication is one of the main fields which is  changed by Internet. </a:t>
            </a:r>
          </a:p>
          <a:p>
            <a:pPr algn="just"/>
            <a:r>
              <a:rPr lang="en-IN" sz="2500" dirty="0">
                <a:latin typeface="Times New Roman" panose="02020603050405020304" pitchFamily="18" charset="0"/>
                <a:cs typeface="Times New Roman" panose="02020603050405020304" pitchFamily="18" charset="0"/>
              </a:rPr>
              <a:t>E-mails are the most dependable way of communication over Internet, for sending and receiving some important information. But there is a certain norm for humans to access the Internet and the norm is we must be able to see. </a:t>
            </a:r>
          </a:p>
          <a:p>
            <a:pPr algn="just"/>
            <a:r>
              <a:rPr lang="en-IN" sz="2500" dirty="0">
                <a:latin typeface="Times New Roman" panose="02020603050405020304" pitchFamily="18" charset="0"/>
                <a:cs typeface="Times New Roman" panose="02020603050405020304" pitchFamily="18" charset="0"/>
              </a:rPr>
              <a:t>But there are also differently abled people in our society who are not gifted with what we have. There are some visually impaired people who can’t see the computer screen or keyboard. </a:t>
            </a:r>
            <a:endParaRPr lang="en-IN" sz="25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Methodist college of engineering and technology, Department CSE </a:t>
            </a:r>
            <a:endParaRPr lang="en-US"/>
          </a:p>
        </p:txBody>
      </p:sp>
      <p:sp>
        <p:nvSpPr>
          <p:cNvPr id="5" name="Slide Number Placeholder 4"/>
          <p:cNvSpPr>
            <a:spLocks noGrp="1"/>
          </p:cNvSpPr>
          <p:nvPr>
            <p:ph type="sldNum" sz="quarter" idx="12"/>
          </p:nvPr>
        </p:nvSpPr>
        <p:spPr/>
        <p:txBody>
          <a:bodyPr/>
          <a:lstStyle/>
          <a:p>
            <a:fld id="{350B5072-E8EF-487E-ACD1-E88F6DE75E52}" type="slidenum">
              <a:rPr lang="en-US" smtClean="0"/>
              <a:t>5</a:t>
            </a:fld>
            <a:endParaRPr lang="en-US"/>
          </a:p>
        </p:txBody>
      </p:sp>
    </p:spTree>
    <p:extLst>
      <p:ext uri="{BB962C8B-B14F-4D97-AF65-F5344CB8AC3E}">
        <p14:creationId xmlns:p14="http://schemas.microsoft.com/office/powerpoint/2010/main" val="3234693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752" y="2660269"/>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2. </a:t>
            </a:r>
            <a:r>
              <a:rPr lang="en-US" b="1" dirty="0" smtClean="0">
                <a:latin typeface="Times New Roman" panose="02020603050405020304" pitchFamily="18" charset="0"/>
                <a:cs typeface="Times New Roman" panose="02020603050405020304" pitchFamily="18" charset="0"/>
              </a:rPr>
              <a:t>LITERATURE SURVEY</a:t>
            </a:r>
            <a:endParaRPr lang="en-US" b="1"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Methodist college of engineering and technology, Department CSE </a:t>
            </a:r>
            <a:endParaRPr lang="en-US"/>
          </a:p>
        </p:txBody>
      </p:sp>
      <p:sp>
        <p:nvSpPr>
          <p:cNvPr id="4" name="Slide Number Placeholder 3"/>
          <p:cNvSpPr>
            <a:spLocks noGrp="1"/>
          </p:cNvSpPr>
          <p:nvPr>
            <p:ph type="sldNum" sz="quarter" idx="12"/>
          </p:nvPr>
        </p:nvSpPr>
        <p:spPr/>
        <p:txBody>
          <a:bodyPr/>
          <a:lstStyle/>
          <a:p>
            <a:fld id="{350B5072-E8EF-487E-ACD1-E88F6DE75E52}" type="slidenum">
              <a:rPr lang="en-US" smtClean="0"/>
              <a:t>6</a:t>
            </a:fld>
            <a:endParaRPr lang="en-US"/>
          </a:p>
        </p:txBody>
      </p:sp>
    </p:spTree>
    <p:extLst>
      <p:ext uri="{BB962C8B-B14F-4D97-AF65-F5344CB8AC3E}">
        <p14:creationId xmlns:p14="http://schemas.microsoft.com/office/powerpoint/2010/main" val="7268478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0715"/>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2.1 KEY FINDINGS</a:t>
            </a:r>
            <a:endParaRPr lang="en-US" b="1" dirty="0">
              <a:latin typeface="Times New Roman" panose="02020603050405020304" pitchFamily="18" charset="0"/>
              <a:cs typeface="Times New Roman" panose="02020603050405020304" pitchFamily="18" charset="0"/>
            </a:endParaRP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1324817052"/>
              </p:ext>
            </p:extLst>
          </p:nvPr>
        </p:nvGraphicFramePr>
        <p:xfrm>
          <a:off x="279709" y="1005840"/>
          <a:ext cx="10854749" cy="5467489"/>
        </p:xfrm>
        <a:graphic>
          <a:graphicData uri="http://schemas.openxmlformats.org/drawingml/2006/table">
            <a:tbl>
              <a:tblPr firstRow="1" bandRow="1">
                <a:tableStyleId>{5C22544A-7EE6-4342-B048-85BDC9FD1C3A}</a:tableStyleId>
              </a:tblPr>
              <a:tblGrid>
                <a:gridCol w="789096">
                  <a:extLst>
                    <a:ext uri="{9D8B030D-6E8A-4147-A177-3AD203B41FA5}">
                      <a16:colId xmlns:a16="http://schemas.microsoft.com/office/drawing/2014/main" val="2755844352"/>
                    </a:ext>
                  </a:extLst>
                </a:gridCol>
                <a:gridCol w="1631690">
                  <a:extLst>
                    <a:ext uri="{9D8B030D-6E8A-4147-A177-3AD203B41FA5}">
                      <a16:colId xmlns:a16="http://schemas.microsoft.com/office/drawing/2014/main" val="50438061"/>
                    </a:ext>
                  </a:extLst>
                </a:gridCol>
                <a:gridCol w="2594654">
                  <a:extLst>
                    <a:ext uri="{9D8B030D-6E8A-4147-A177-3AD203B41FA5}">
                      <a16:colId xmlns:a16="http://schemas.microsoft.com/office/drawing/2014/main" val="3274153944"/>
                    </a:ext>
                  </a:extLst>
                </a:gridCol>
                <a:gridCol w="1390949">
                  <a:extLst>
                    <a:ext uri="{9D8B030D-6E8A-4147-A177-3AD203B41FA5}">
                      <a16:colId xmlns:a16="http://schemas.microsoft.com/office/drawing/2014/main" val="1384766545"/>
                    </a:ext>
                  </a:extLst>
                </a:gridCol>
                <a:gridCol w="4448360">
                  <a:extLst>
                    <a:ext uri="{9D8B030D-6E8A-4147-A177-3AD203B41FA5}">
                      <a16:colId xmlns:a16="http://schemas.microsoft.com/office/drawing/2014/main" val="2031576596"/>
                    </a:ext>
                  </a:extLst>
                </a:gridCol>
              </a:tblGrid>
              <a:tr h="407809">
                <a:tc>
                  <a:txBody>
                    <a:bodyPr/>
                    <a:lstStyle/>
                    <a:p>
                      <a:r>
                        <a:rPr lang="en-US" dirty="0" smtClean="0">
                          <a:solidFill>
                            <a:schemeClr val="tx1"/>
                          </a:solidFill>
                        </a:rPr>
                        <a:t>SNO.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AUTHORS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 PAPER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 TITLE YEAR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DESCRIPTION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5051184"/>
                  </a:ext>
                </a:extLst>
              </a:tr>
              <a:tr h="1695311">
                <a:tc>
                  <a:txBody>
                    <a:bodyPr/>
                    <a:lstStyle/>
                    <a:p>
                      <a:pPr algn="ctr"/>
                      <a:r>
                        <a:rPr lang="en-US" b="1" dirty="0" smtClean="0">
                          <a:solidFill>
                            <a:schemeClr val="tx1"/>
                          </a:solidFill>
                        </a:rPr>
                        <a:t>1.</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err="1" smtClean="0">
                          <a:solidFill>
                            <a:schemeClr val="tx1"/>
                          </a:solidFill>
                        </a:rPr>
                        <a:t>Jagtap</a:t>
                      </a:r>
                      <a:r>
                        <a:rPr lang="en-US" b="1" dirty="0" smtClean="0">
                          <a:solidFill>
                            <a:schemeClr val="tx1"/>
                          </a:solidFill>
                        </a:rPr>
                        <a:t> </a:t>
                      </a:r>
                      <a:r>
                        <a:rPr lang="en-US" b="1" dirty="0" err="1" smtClean="0">
                          <a:solidFill>
                            <a:schemeClr val="tx1"/>
                          </a:solidFill>
                        </a:rPr>
                        <a:t>Nilesh</a:t>
                      </a:r>
                      <a:r>
                        <a:rPr lang="en-US" b="1" dirty="0" smtClean="0">
                          <a:solidFill>
                            <a:schemeClr val="tx1"/>
                          </a:solidFill>
                        </a:rPr>
                        <a:t>, </a:t>
                      </a:r>
                      <a:r>
                        <a:rPr lang="en-US" b="1" dirty="0" err="1" smtClean="0">
                          <a:solidFill>
                            <a:schemeClr val="tx1"/>
                          </a:solidFill>
                        </a:rPr>
                        <a:t>Pawan</a:t>
                      </a:r>
                      <a:r>
                        <a:rPr lang="en-US" b="1" dirty="0" smtClean="0">
                          <a:solidFill>
                            <a:schemeClr val="tx1"/>
                          </a:solidFill>
                        </a:rPr>
                        <a:t> Alai </a:t>
                      </a:r>
                    </a:p>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1" dirty="0" smtClean="0">
                          <a:solidFill>
                            <a:schemeClr val="tx1"/>
                          </a:solidFill>
                          <a:latin typeface="Times New Roman" panose="02020603050405020304" pitchFamily="18" charset="0"/>
                          <a:cs typeface="Times New Roman" panose="02020603050405020304" pitchFamily="18" charset="0"/>
                        </a:rPr>
                        <a:t>Voice Based System in Desktop for Blind People</a:t>
                      </a:r>
                    </a:p>
                    <a:p>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2014</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smtClean="0">
                          <a:solidFill>
                            <a:srgbClr val="000000"/>
                          </a:solidFill>
                          <a:latin typeface="Times New Roman" panose="02020603050405020304" pitchFamily="18" charset="0"/>
                          <a:cs typeface="Times New Roman" panose="02020603050405020304" pitchFamily="18" charset="0"/>
                        </a:rPr>
                        <a:t>This paper describes the voice mail architecture used by blind people to access E-mail and multimedia functions of operating system easily and efficiently. This architecture will also reduce cognitive load taken by blind to remember and type characters using keyboard. It also helps handicapped and illiterate people.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837409"/>
                  </a:ext>
                </a:extLst>
              </a:tr>
              <a:tr h="407809">
                <a:tc>
                  <a:txBody>
                    <a:bodyPr/>
                    <a:lstStyle/>
                    <a:p>
                      <a:pPr algn="ctr"/>
                      <a:r>
                        <a:rPr lang="en-US" b="1" dirty="0" smtClean="0">
                          <a:solidFill>
                            <a:schemeClr val="tx1"/>
                          </a:solidFill>
                        </a:rPr>
                        <a:t>2.</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1" dirty="0" smtClean="0">
                          <a:latin typeface="Times New Roman" panose="02020603050405020304" pitchFamily="18" charset="0"/>
                          <a:cs typeface="Times New Roman" panose="02020603050405020304" pitchFamily="18" charset="0"/>
                        </a:rPr>
                        <a:t>G. Anusha , </a:t>
                      </a:r>
                    </a:p>
                    <a:p>
                      <a:pPr marL="0" marR="0" indent="0" algn="ctr" defTabSz="914400" rtl="0" eaLnBrk="1" fontAlgn="auto" latinLnBrk="0" hangingPunct="1">
                        <a:lnSpc>
                          <a:spcPct val="100000"/>
                        </a:lnSpc>
                        <a:spcBef>
                          <a:spcPts val="0"/>
                        </a:spcBef>
                        <a:spcAft>
                          <a:spcPts val="0"/>
                        </a:spcAft>
                        <a:buClrTx/>
                        <a:buSzTx/>
                        <a:buFontTx/>
                        <a:buNone/>
                        <a:tabLst/>
                        <a:defRPr/>
                      </a:pPr>
                      <a:r>
                        <a:rPr lang="en-IN" sz="1800" b="1" dirty="0" smtClean="0">
                          <a:latin typeface="Times New Roman" panose="02020603050405020304" pitchFamily="18" charset="0"/>
                          <a:cs typeface="Times New Roman" panose="02020603050405020304" pitchFamily="18" charset="0"/>
                        </a:rPr>
                        <a:t>V. Jeevitha</a:t>
                      </a:r>
                      <a:endParaRPr lang="en-US" sz="1800" b="1" dirty="0" smtClean="0">
                        <a:latin typeface="Times New Roman" panose="02020603050405020304" pitchFamily="18" charset="0"/>
                        <a:cs typeface="Times New Roman" panose="02020603050405020304" pitchFamily="18" charset="0"/>
                      </a:endParaRPr>
                    </a:p>
                    <a:p>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1" dirty="0" smtClean="0">
                          <a:latin typeface="Times New Roman" panose="02020603050405020304" pitchFamily="18" charset="0"/>
                          <a:cs typeface="Times New Roman" panose="02020603050405020304" pitchFamily="18" charset="0"/>
                        </a:rPr>
                        <a:t>An Interactive Email for Visually Impaired</a:t>
                      </a:r>
                    </a:p>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2014</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just">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This paper explains the design and implementation of an interactive system for visually challenged people. Web accessibility stands as the inclusive practice of creating web based applications that can be used by people of all kind.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very basic and important need for using the internet is accessing emails. Micro systematic applied research has been done on how a visually challenged user can have an access to his emails and this paper completely concentrates in filling  few gaps in doing that.</a:t>
                      </a:r>
                      <a:endParaRPr lang="en-IN" sz="1600" dirty="0" smtClean="0">
                        <a:latin typeface="Times New Roman" panose="02020603050405020304" pitchFamily="18" charset="0"/>
                        <a:cs typeface="Times New Roman" panose="02020603050405020304" pitchFamily="18" charset="0"/>
                      </a:endParaRPr>
                    </a:p>
                    <a:p>
                      <a:pPr marL="0" indent="0">
                        <a:buNone/>
                      </a:pPr>
                      <a:r>
                        <a:rPr lang="en-US" sz="1600" dirty="0" smtClean="0">
                          <a:latin typeface="Times New Roman" panose="02020603050405020304" pitchFamily="18" charset="0"/>
                          <a:cs typeface="Times New Roman" panose="02020603050405020304" pitchFamily="18" charset="0"/>
                        </a:rPr>
                        <a:t> </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00681223"/>
                  </a:ext>
                </a:extLst>
              </a:tr>
            </a:tbl>
          </a:graphicData>
        </a:graphic>
      </p:graphicFrame>
      <p:sp>
        <p:nvSpPr>
          <p:cNvPr id="3" name="Footer Placeholder 2"/>
          <p:cNvSpPr>
            <a:spLocks noGrp="1"/>
          </p:cNvSpPr>
          <p:nvPr>
            <p:ph type="ftr" sz="quarter" idx="11"/>
          </p:nvPr>
        </p:nvSpPr>
        <p:spPr/>
        <p:txBody>
          <a:bodyPr/>
          <a:lstStyle/>
          <a:p>
            <a:r>
              <a:rPr lang="en-US" smtClean="0"/>
              <a:t>Methodist college of engineering and technology, Department CSE </a:t>
            </a:r>
            <a:endParaRPr lang="en-US"/>
          </a:p>
        </p:txBody>
      </p:sp>
      <p:sp>
        <p:nvSpPr>
          <p:cNvPr id="4" name="Slide Number Placeholder 3"/>
          <p:cNvSpPr>
            <a:spLocks noGrp="1"/>
          </p:cNvSpPr>
          <p:nvPr>
            <p:ph type="sldNum" sz="quarter" idx="12"/>
          </p:nvPr>
        </p:nvSpPr>
        <p:spPr/>
        <p:txBody>
          <a:bodyPr/>
          <a:lstStyle/>
          <a:p>
            <a:fld id="{350B5072-E8EF-487E-ACD1-E88F6DE75E52}" type="slidenum">
              <a:rPr lang="en-US" smtClean="0"/>
              <a:t>7</a:t>
            </a:fld>
            <a:endParaRPr lang="en-US"/>
          </a:p>
        </p:txBody>
      </p:sp>
    </p:spTree>
    <p:extLst>
      <p:ext uri="{BB962C8B-B14F-4D97-AF65-F5344CB8AC3E}">
        <p14:creationId xmlns:p14="http://schemas.microsoft.com/office/powerpoint/2010/main" val="20778159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7188772"/>
              </p:ext>
            </p:extLst>
          </p:nvPr>
        </p:nvGraphicFramePr>
        <p:xfrm>
          <a:off x="426720" y="777240"/>
          <a:ext cx="10927080" cy="2560320"/>
        </p:xfrm>
        <a:graphic>
          <a:graphicData uri="http://schemas.openxmlformats.org/drawingml/2006/table">
            <a:tbl>
              <a:tblPr firstRow="1" bandRow="1">
                <a:tableStyleId>{5C22544A-7EE6-4342-B048-85BDC9FD1C3A}</a:tableStyleId>
              </a:tblPr>
              <a:tblGrid>
                <a:gridCol w="775981">
                  <a:extLst>
                    <a:ext uri="{9D8B030D-6E8A-4147-A177-3AD203B41FA5}">
                      <a16:colId xmlns:a16="http://schemas.microsoft.com/office/drawing/2014/main" val="63903364"/>
                    </a:ext>
                  </a:extLst>
                </a:gridCol>
                <a:gridCol w="1753859">
                  <a:extLst>
                    <a:ext uri="{9D8B030D-6E8A-4147-A177-3AD203B41FA5}">
                      <a16:colId xmlns:a16="http://schemas.microsoft.com/office/drawing/2014/main" val="712298488"/>
                    </a:ext>
                  </a:extLst>
                </a:gridCol>
                <a:gridCol w="2225040">
                  <a:extLst>
                    <a:ext uri="{9D8B030D-6E8A-4147-A177-3AD203B41FA5}">
                      <a16:colId xmlns:a16="http://schemas.microsoft.com/office/drawing/2014/main" val="2215471251"/>
                    </a:ext>
                  </a:extLst>
                </a:gridCol>
                <a:gridCol w="1381760">
                  <a:extLst>
                    <a:ext uri="{9D8B030D-6E8A-4147-A177-3AD203B41FA5}">
                      <a16:colId xmlns:a16="http://schemas.microsoft.com/office/drawing/2014/main" val="3702019057"/>
                    </a:ext>
                  </a:extLst>
                </a:gridCol>
                <a:gridCol w="4790440">
                  <a:extLst>
                    <a:ext uri="{9D8B030D-6E8A-4147-A177-3AD203B41FA5}">
                      <a16:colId xmlns:a16="http://schemas.microsoft.com/office/drawing/2014/main" val="1495061422"/>
                    </a:ext>
                  </a:extLst>
                </a:gridCol>
              </a:tblGrid>
              <a:tr h="2423160">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3.</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Ummuhanysifa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U.,Nizar</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Banu</a:t>
                      </a:r>
                      <a:r>
                        <a:rPr lang="en-US" dirty="0" smtClean="0">
                          <a:solidFill>
                            <a:schemeClr val="tx1"/>
                          </a:solidFill>
                          <a:latin typeface="Times New Roman" panose="02020603050405020304" pitchFamily="18" charset="0"/>
                          <a:cs typeface="Times New Roman" panose="02020603050405020304" pitchFamily="18" charset="0"/>
                        </a:rPr>
                        <a:t> P K </a:t>
                      </a:r>
                    </a:p>
                    <a:p>
                      <a:pPr algn="ct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i="1" dirty="0" smtClean="0">
                          <a:solidFill>
                            <a:schemeClr val="tx1"/>
                          </a:solidFill>
                          <a:latin typeface="Times New Roman" panose="02020603050405020304" pitchFamily="18" charset="0"/>
                          <a:cs typeface="Times New Roman" panose="02020603050405020304" pitchFamily="18" charset="0"/>
                        </a:rPr>
                        <a:t>Voice Based Search Engine and Web page Reader</a:t>
                      </a:r>
                    </a:p>
                    <a:p>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2015</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buFont typeface="Arial" panose="020B0604020202020204" pitchFamily="34" charset="0"/>
                        <a:buChar char="•"/>
                      </a:pPr>
                      <a:r>
                        <a:rPr lang="en-US" sz="1600" b="0" dirty="0" smtClean="0">
                          <a:solidFill>
                            <a:schemeClr val="tx1"/>
                          </a:solidFill>
                          <a:latin typeface="Times New Roman" panose="02020603050405020304" pitchFamily="18" charset="0"/>
                          <a:cs typeface="Times New Roman" panose="02020603050405020304" pitchFamily="18" charset="0"/>
                        </a:rPr>
                        <a:t>This paper aims to develop a search engine which supports Man-Machine interaction purely in the form of voice. A novel Voice based Search Engine and Web-page Reader which allows the users to command and control the web browser through their voice, is introduced. The existing Search Engines get request from the user in the form of text and respond by retrieving the relevant documents from the server and displays in the form of text.</a:t>
                      </a:r>
                    </a:p>
                    <a:p>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29030883"/>
                  </a:ext>
                </a:extLst>
              </a:tr>
            </a:tbl>
          </a:graphicData>
        </a:graphic>
      </p:graphicFrame>
      <p:sp>
        <p:nvSpPr>
          <p:cNvPr id="2" name="Footer Placeholder 1"/>
          <p:cNvSpPr>
            <a:spLocks noGrp="1"/>
          </p:cNvSpPr>
          <p:nvPr>
            <p:ph type="ftr" sz="quarter" idx="11"/>
          </p:nvPr>
        </p:nvSpPr>
        <p:spPr/>
        <p:txBody>
          <a:bodyPr/>
          <a:lstStyle/>
          <a:p>
            <a:r>
              <a:rPr lang="en-US" smtClean="0"/>
              <a:t>Methodist college of engineering and technology, Department CSE </a:t>
            </a:r>
            <a:endParaRPr lang="en-US"/>
          </a:p>
        </p:txBody>
      </p:sp>
      <p:sp>
        <p:nvSpPr>
          <p:cNvPr id="3" name="Slide Number Placeholder 2"/>
          <p:cNvSpPr>
            <a:spLocks noGrp="1"/>
          </p:cNvSpPr>
          <p:nvPr>
            <p:ph type="sldNum" sz="quarter" idx="12"/>
          </p:nvPr>
        </p:nvSpPr>
        <p:spPr/>
        <p:txBody>
          <a:bodyPr/>
          <a:lstStyle/>
          <a:p>
            <a:fld id="{350B5072-E8EF-487E-ACD1-E88F6DE75E52}" type="slidenum">
              <a:rPr lang="en-US" smtClean="0"/>
              <a:t>8</a:t>
            </a:fld>
            <a:endParaRPr lang="en-US"/>
          </a:p>
        </p:txBody>
      </p:sp>
    </p:spTree>
    <p:extLst>
      <p:ext uri="{BB962C8B-B14F-4D97-AF65-F5344CB8AC3E}">
        <p14:creationId xmlns:p14="http://schemas.microsoft.com/office/powerpoint/2010/main" val="16811009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248" y="420624"/>
            <a:ext cx="10512552" cy="1270064"/>
          </a:xfrm>
        </p:spPr>
        <p:txBody>
          <a:bodyPr/>
          <a:lstStyle/>
          <a:p>
            <a:r>
              <a:rPr lang="en-US" b="1" dirty="0" smtClean="0">
                <a:latin typeface="Times New Roman" panose="02020603050405020304" pitchFamily="18" charset="0"/>
                <a:cs typeface="Times New Roman" panose="02020603050405020304" pitchFamily="18" charset="0"/>
              </a:rPr>
              <a:t>Existing </a:t>
            </a:r>
            <a:r>
              <a:rPr lang="en-US" b="1" dirty="0">
                <a:latin typeface="Times New Roman" panose="02020603050405020304" pitchFamily="18" charset="0"/>
                <a:cs typeface="Times New Roman" panose="02020603050405020304" pitchFamily="18" charset="0"/>
              </a:rPr>
              <a:t>System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72184"/>
            <a:ext cx="10515600" cy="4704779"/>
          </a:xfrm>
        </p:spPr>
        <p:txBody>
          <a:bodyPr>
            <a:normAutofit/>
          </a:bodyPr>
          <a:lstStyle/>
          <a:p>
            <a:pPr lvl="0"/>
            <a:r>
              <a:rPr lang="en-US" sz="2500" dirty="0">
                <a:latin typeface="Times New Roman" panose="02020603050405020304" pitchFamily="18" charset="0"/>
                <a:cs typeface="Times New Roman" panose="02020603050405020304" pitchFamily="18" charset="0"/>
              </a:rPr>
              <a:t>Composing, reading and sending mail is a challenge to visually impaired as they can’t type through keyboard.</a:t>
            </a:r>
          </a:p>
          <a:p>
            <a:pPr lvl="0"/>
            <a:r>
              <a:rPr lang="en-US" sz="2500" dirty="0">
                <a:latin typeface="Times New Roman" panose="02020603050405020304" pitchFamily="18" charset="0"/>
                <a:cs typeface="Times New Roman" panose="02020603050405020304" pitchFamily="18" charset="0"/>
              </a:rPr>
              <a:t>The way by which a visually challenged person can send an E-mail is, they have to speak the entire content of the mail to another person (not visually challenged) and then second person will compose the mail and send on the behalf of the visually challenged person. </a:t>
            </a:r>
            <a:r>
              <a:rPr lang="en-US" sz="2500" dirty="0" smtClean="0">
                <a:latin typeface="Times New Roman" panose="02020603050405020304" pitchFamily="18" charset="0"/>
                <a:cs typeface="Times New Roman" panose="02020603050405020304" pitchFamily="18" charset="0"/>
              </a:rPr>
              <a:t>But </a:t>
            </a:r>
            <a:r>
              <a:rPr lang="en-US" sz="2500" dirty="0">
                <a:latin typeface="Times New Roman" panose="02020603050405020304" pitchFamily="18" charset="0"/>
                <a:cs typeface="Times New Roman" panose="02020603050405020304" pitchFamily="18" charset="0"/>
              </a:rPr>
              <a:t>this is not a right way to deal with the problem</a:t>
            </a:r>
            <a:r>
              <a:rPr lang="en-US" sz="2500" dirty="0" smtClean="0">
                <a:latin typeface="Times New Roman" panose="02020603050405020304" pitchFamily="18" charset="0"/>
                <a:cs typeface="Times New Roman" panose="02020603050405020304" pitchFamily="18" charset="0"/>
              </a:rPr>
              <a:t>.</a:t>
            </a:r>
          </a:p>
          <a:p>
            <a:pPr marL="0" lvl="0" indent="0">
              <a:buNone/>
            </a:pPr>
            <a:endParaRPr lang="en-US" sz="25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Methodist college of engineering and technology, Department CSE </a:t>
            </a:r>
            <a:endParaRPr lang="en-US"/>
          </a:p>
        </p:txBody>
      </p:sp>
      <p:sp>
        <p:nvSpPr>
          <p:cNvPr id="5" name="Slide Number Placeholder 4"/>
          <p:cNvSpPr>
            <a:spLocks noGrp="1"/>
          </p:cNvSpPr>
          <p:nvPr>
            <p:ph type="sldNum" sz="quarter" idx="12"/>
          </p:nvPr>
        </p:nvSpPr>
        <p:spPr/>
        <p:txBody>
          <a:bodyPr/>
          <a:lstStyle/>
          <a:p>
            <a:fld id="{350B5072-E8EF-487E-ACD1-E88F6DE75E52}" type="slidenum">
              <a:rPr lang="en-US" smtClean="0"/>
              <a:t>9</a:t>
            </a:fld>
            <a:endParaRPr lang="en-US"/>
          </a:p>
        </p:txBody>
      </p:sp>
      <p:pic>
        <p:nvPicPr>
          <p:cNvPr id="6" name="Picture 5" descr="Next step for The Swedish Association of the Visually Impaired - Funka"/>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5380" y="4089242"/>
            <a:ext cx="2988691" cy="1772062"/>
          </a:xfrm>
          <a:prstGeom prst="rect">
            <a:avLst/>
          </a:prstGeom>
          <a:noFill/>
          <a:ln>
            <a:solidFill>
              <a:schemeClr val="tx1"/>
            </a:solidFill>
          </a:ln>
        </p:spPr>
      </p:pic>
      <p:sp>
        <p:nvSpPr>
          <p:cNvPr id="7" name="Rectangle 6"/>
          <p:cNvSpPr/>
          <p:nvPr/>
        </p:nvSpPr>
        <p:spPr>
          <a:xfrm>
            <a:off x="4964861" y="5861304"/>
            <a:ext cx="1677061" cy="276999"/>
          </a:xfrm>
          <a:prstGeom prst="rect">
            <a:avLst/>
          </a:prstGeom>
        </p:spPr>
        <p:txBody>
          <a:bodyPr wrap="none">
            <a:spAutoFit/>
          </a:bodyPr>
          <a:lstStyle/>
          <a:p>
            <a:pPr algn="ctr">
              <a:spcAft>
                <a:spcPts val="1000"/>
              </a:spcAft>
            </a:pPr>
            <a:r>
              <a:rPr lang="en-US" sz="1200" b="1" i="1" dirty="0">
                <a:solidFill>
                  <a:srgbClr val="44546A"/>
                </a:solidFill>
                <a:latin typeface="Times New Roman" panose="02020603050405020304" pitchFamily="18" charset="0"/>
                <a:ea typeface="Calibri" panose="020F0502020204030204" pitchFamily="34" charset="0"/>
              </a:rPr>
              <a:t>Figure 1 screen Reader</a:t>
            </a:r>
          </a:p>
        </p:txBody>
      </p:sp>
    </p:spTree>
    <p:extLst>
      <p:ext uri="{BB962C8B-B14F-4D97-AF65-F5344CB8AC3E}">
        <p14:creationId xmlns:p14="http://schemas.microsoft.com/office/powerpoint/2010/main" val="3219646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TotalTime>
  <Words>2818</Words>
  <Application>Microsoft Office PowerPoint</Application>
  <PresentationFormat>Widescreen</PresentationFormat>
  <Paragraphs>338</Paragraphs>
  <Slides>49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Malgun Gothic</vt:lpstr>
      <vt:lpstr>Arial</vt:lpstr>
      <vt:lpstr>Calibri</vt:lpstr>
      <vt:lpstr>Calibri Light</vt:lpstr>
      <vt:lpstr>Tahoma</vt:lpstr>
      <vt:lpstr>Times New Roman</vt:lpstr>
      <vt:lpstr>Wingdings</vt:lpstr>
      <vt:lpstr>Office Theme</vt:lpstr>
      <vt:lpstr>          Methodist College of Engineering &amp; Technology</vt:lpstr>
      <vt:lpstr>OUTLINE</vt:lpstr>
      <vt:lpstr>1.1MOTIVATION</vt:lpstr>
      <vt:lpstr>1.2 ABSTRACT</vt:lpstr>
      <vt:lpstr>1.3 INTRODUCTION</vt:lpstr>
      <vt:lpstr>2. LITERATURE SURVEY</vt:lpstr>
      <vt:lpstr>2.1 KEY FINDINGS</vt:lpstr>
      <vt:lpstr>PowerPoint Presentation</vt:lpstr>
      <vt:lpstr>Existing System</vt:lpstr>
      <vt:lpstr>PowerPoint Presentation</vt:lpstr>
      <vt:lpstr>Proposed System</vt:lpstr>
      <vt:lpstr>PowerPoint Presentation</vt:lpstr>
      <vt:lpstr>Objective</vt:lpstr>
      <vt:lpstr>3. PROPOSED SYSTEM</vt:lpstr>
      <vt:lpstr>3.1 PROJECT DESCRIPTION</vt:lpstr>
      <vt:lpstr>3.2 PROJECT MODULES</vt:lpstr>
      <vt:lpstr>PowerPoint Presentation</vt:lpstr>
      <vt:lpstr>4. DESIGN</vt:lpstr>
      <vt:lpstr>4.1 SYSTEM ARCHITECTURE </vt:lpstr>
      <vt:lpstr>4.2 UML DIAGRAM</vt:lpstr>
      <vt:lpstr>4.2.1 CLASS DIAGRAM</vt:lpstr>
      <vt:lpstr>4.2.2 USE CASE DIAGRAM</vt:lpstr>
      <vt:lpstr>4.2.3 ACTIVITY DIAGRAM</vt:lpstr>
      <vt:lpstr>4.2.4 SEQUENCE DIAGRAM</vt:lpstr>
      <vt:lpstr>4.2.5 DATA FLOW DIAGRAM</vt:lpstr>
      <vt:lpstr>4.2.6 STATE CHART DIAGRAM</vt:lpstr>
      <vt:lpstr>4.2.7 DEPLOYMENT DIAGRAM</vt:lpstr>
      <vt:lpstr>5. IMPLEMENTATION</vt:lpstr>
      <vt:lpstr>5.1 IMPLANTATION ALGORITHM </vt:lpstr>
      <vt:lpstr>PowerPoint Presentation</vt:lpstr>
      <vt:lpstr>PowerPoint Presentation</vt:lpstr>
      <vt:lpstr>PowerPoint Presentation</vt:lpstr>
      <vt:lpstr>PowerPoint Presentation</vt:lpstr>
      <vt:lpstr>PowerPoint Presentation</vt:lpstr>
      <vt:lpstr>6. RESULT AND DISSCUSSIONS</vt:lpstr>
      <vt:lpstr>6.1 TEST CASE Test Case 1</vt:lpstr>
      <vt:lpstr>Test Case 2</vt:lpstr>
      <vt:lpstr>6.2 OBSERVATION AND RECORD</vt:lpstr>
      <vt:lpstr>6.3 SCREENSHOTS</vt:lpstr>
      <vt:lpstr>PowerPoint Presentation</vt:lpstr>
      <vt:lpstr>PowerPoint Presentation</vt:lpstr>
      <vt:lpstr>PowerPoint Presentation</vt:lpstr>
      <vt:lpstr>PowerPoint Presentation</vt:lpstr>
      <vt:lpstr>7. CONCLUSION AND FUTURE SCOPE</vt:lpstr>
      <vt:lpstr>7.1 CONCLUSIONS</vt:lpstr>
      <vt:lpstr>7.2 FUTURE SCOPE</vt:lpstr>
      <vt:lpstr>REFERENCES</vt:lpstr>
      <vt:lpstr>ACKNOLEDGEMENT</vt:lpstr>
      <vt:lpstr>Q&amp;A SESSION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Methodist College of Engineering &amp; Technology</dc:title>
  <dc:creator>SaiCharan Thandra</dc:creator>
  <cp:lastModifiedBy>SaiCharan Thandra</cp:lastModifiedBy>
  <cp:revision>24</cp:revision>
  <dcterms:created xsi:type="dcterms:W3CDTF">2021-05-22T03:52:37Z</dcterms:created>
  <dcterms:modified xsi:type="dcterms:W3CDTF">2021-05-23T12:07:54Z</dcterms:modified>
</cp:coreProperties>
</file>