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7" r:id="rId3"/>
    <p:sldId id="258" r:id="rId4"/>
    <p:sldId id="260" r:id="rId5"/>
    <p:sldId id="272" r:id="rId6"/>
    <p:sldId id="261" r:id="rId7"/>
    <p:sldId id="262" r:id="rId8"/>
    <p:sldId id="263" r:id="rId9"/>
    <p:sldId id="264" r:id="rId10"/>
    <p:sldId id="265" r:id="rId11"/>
    <p:sldId id="266" r:id="rId12"/>
    <p:sldId id="267" r:id="rId13"/>
    <p:sldId id="268" r:id="rId14"/>
    <p:sldId id="270" r:id="rId15"/>
    <p:sldId id="271"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90" y="840"/>
      </p:cViewPr>
      <p:guideLst>
        <p:guide orient="horz" pos="2868"/>
        <p:guide pos="21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07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drive.google.com/file/d/1CHPnRob-gcW76spTcKjtVJaAyBcc3VAV/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277729" y="1201153"/>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60" name="Google Shape;60;p7"/>
          <p:cNvSpPr/>
          <p:nvPr/>
        </p:nvSpPr>
        <p:spPr>
          <a:xfrm>
            <a:off x="2196765" y="308309"/>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1" name="Google Shape;61;p7"/>
          <p:cNvSpPr/>
          <p:nvPr/>
        </p:nvSpPr>
        <p:spPr>
          <a:xfrm>
            <a:off x="576012" y="4940468"/>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2" name="Google Shape;62;p7"/>
          <p:cNvSpPr txBox="1"/>
          <p:nvPr/>
        </p:nvSpPr>
        <p:spPr>
          <a:xfrm>
            <a:off x="6096000" y="4395536"/>
            <a:ext cx="8229600" cy="1863321"/>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GB" sz="2400" dirty="0">
                <a:solidFill>
                  <a:schemeClr val="tx1">
                    <a:lumMod val="65000"/>
                    <a:lumOff val="35000"/>
                  </a:schemeClr>
                </a:solidFill>
                <a:latin typeface="+mn-lt"/>
                <a:ea typeface="Trebuchet MS" panose="020B0603020202020204"/>
                <a:cs typeface="Times New Roman" panose="02020603050405020304" charset="0"/>
                <a:sym typeface="Trebuchet MS" panose="020B0603020202020204"/>
              </a:rPr>
              <a:t>THANES M</a:t>
            </a:r>
            <a:endParaRPr sz="2400" dirty="0">
              <a:solidFill>
                <a:schemeClr val="tx1">
                  <a:lumMod val="65000"/>
                  <a:lumOff val="35000"/>
                </a:schemeClr>
              </a:solidFill>
              <a:latin typeface="+mn-lt"/>
              <a:ea typeface="Trebuchet MS" panose="020B0603020202020204"/>
              <a:cs typeface="Times New Roman" panose="02020603050405020304" charset="0"/>
              <a:sym typeface="Trebuchet MS" panose="020B0603020202020204"/>
            </a:endParaRPr>
          </a:p>
          <a:p>
            <a:pPr marL="12700" lvl="0" indent="0" algn="l" rtl="0">
              <a:lnSpc>
                <a:spcPct val="100000"/>
              </a:lnSpc>
              <a:spcBef>
                <a:spcPts val="0"/>
              </a:spcBef>
              <a:spcAft>
                <a:spcPts val="0"/>
              </a:spcAft>
              <a:buNone/>
            </a:pPr>
            <a:r>
              <a:rPr lang="en-GB" altLang="en-US" sz="2400" dirty="0">
                <a:solidFill>
                  <a:schemeClr val="tx1">
                    <a:lumMod val="65000"/>
                    <a:lumOff val="35000"/>
                  </a:schemeClr>
                </a:solidFill>
                <a:latin typeface="+mn-lt"/>
                <a:ea typeface="Trebuchet MS" panose="020B0603020202020204"/>
                <a:cs typeface="Times New Roman" panose="02020603050405020304" charset="0"/>
                <a:sym typeface="Trebuchet MS" panose="020B0603020202020204"/>
              </a:rPr>
              <a:t>2021503712</a:t>
            </a:r>
          </a:p>
          <a:p>
            <a:pPr marL="12700" lvl="0" indent="0" algn="l" rtl="0">
              <a:lnSpc>
                <a:spcPct val="100000"/>
              </a:lnSpc>
              <a:spcBef>
                <a:spcPts val="0"/>
              </a:spcBef>
              <a:spcAft>
                <a:spcPts val="0"/>
              </a:spcAft>
              <a:buNone/>
            </a:pPr>
            <a:r>
              <a:rPr lang="en-US" sz="2400" spc="15" dirty="0">
                <a:solidFill>
                  <a:schemeClr val="tx1">
                    <a:lumMod val="65000"/>
                    <a:lumOff val="35000"/>
                  </a:schemeClr>
                </a:solidFill>
                <a:latin typeface="+mn-lt"/>
                <a:cs typeface="Times New Roman" panose="02020603050405020304" charset="0"/>
                <a:sym typeface="+mn-ea"/>
              </a:rPr>
              <a:t>CT Dept.</a:t>
            </a:r>
            <a:br>
              <a:rPr lang="en-US" sz="2400" spc="15" dirty="0">
                <a:solidFill>
                  <a:schemeClr val="tx1">
                    <a:lumMod val="65000"/>
                    <a:lumOff val="35000"/>
                  </a:schemeClr>
                </a:solidFill>
                <a:latin typeface="+mn-lt"/>
                <a:cs typeface="Times New Roman" panose="02020603050405020304" charset="0"/>
                <a:sym typeface="+mn-ea"/>
              </a:rPr>
            </a:br>
            <a:r>
              <a:rPr lang="en-US" sz="2400" spc="15" dirty="0">
                <a:solidFill>
                  <a:schemeClr val="tx1">
                    <a:lumMod val="65000"/>
                    <a:lumOff val="35000"/>
                  </a:schemeClr>
                </a:solidFill>
                <a:latin typeface="+mn-lt"/>
                <a:cs typeface="Times New Roman" panose="02020603050405020304" charset="0"/>
                <a:sym typeface="+mn-ea"/>
              </a:rPr>
              <a:t>MIT, Anna University</a:t>
            </a:r>
            <a:endParaRPr sz="2400" spc="15" dirty="0">
              <a:solidFill>
                <a:schemeClr val="tx1">
                  <a:lumMod val="65000"/>
                  <a:lumOff val="35000"/>
                </a:schemeClr>
              </a:solidFill>
              <a:latin typeface="+mn-lt"/>
              <a:cs typeface="Times New Roman" panose="02020603050405020304" charset="0"/>
            </a:endParaRPr>
          </a:p>
          <a:p>
            <a:pPr marL="12700" lvl="0" indent="0" algn="l" rtl="0">
              <a:lnSpc>
                <a:spcPct val="100000"/>
              </a:lnSpc>
              <a:spcBef>
                <a:spcPts val="0"/>
              </a:spcBef>
              <a:spcAft>
                <a:spcPts val="0"/>
              </a:spcAft>
              <a:buNone/>
            </a:pPr>
            <a:endParaRPr lang="en-GB" altLang="en-US" sz="2400" spc="15" dirty="0">
              <a:solidFill>
                <a:schemeClr val="tx1">
                  <a:lumMod val="65000"/>
                  <a:lumOff val="35000"/>
                </a:schemeClr>
              </a:solidFill>
              <a:latin typeface="+mn-lt"/>
              <a:ea typeface="Trebuchet MS" panose="020B0603020202020204"/>
              <a:cs typeface="Times New Roman" panose="02020603050405020304" charset="0"/>
              <a:sym typeface="Trebuchet MS" panose="020B0603020202020204"/>
            </a:endParaRPr>
          </a:p>
        </p:txBody>
      </p:sp>
      <p:sp>
        <p:nvSpPr>
          <p:cNvPr id="63" name="Google Shape;63;p7"/>
          <p:cNvSpPr txBox="1"/>
          <p:nvPr/>
        </p:nvSpPr>
        <p:spPr>
          <a:xfrm>
            <a:off x="2967787" y="2797107"/>
            <a:ext cx="6721643" cy="518091"/>
          </a:xfrm>
          <a:prstGeom prst="rect">
            <a:avLst/>
          </a:prstGeom>
          <a:noFill/>
          <a:ln>
            <a:noFill/>
          </a:ln>
        </p:spPr>
        <p:txBody>
          <a:bodyPr spcFirstLastPara="1" wrap="square" lIns="0" tIns="12700" rIns="0" bIns="0" anchor="t" anchorCtr="0">
            <a:spAutoFit/>
          </a:bodyPr>
          <a:lstStyle/>
          <a:p>
            <a:pPr marL="12700">
              <a:lnSpc>
                <a:spcPct val="100000"/>
              </a:lnSpc>
              <a:spcBef>
                <a:spcPts val="100"/>
              </a:spcBef>
            </a:pPr>
            <a:r>
              <a:rPr lang="en-US" sz="3200" b="1" spc="10" dirty="0">
                <a:solidFill>
                  <a:srgbClr val="2D936B"/>
                </a:solidFill>
                <a:latin typeface="+mn-lt"/>
                <a:cs typeface="Trebuchet MS" panose="020B0603020202020204"/>
                <a:sym typeface="+mn-ea"/>
              </a:rPr>
              <a:t>TNSDC-Gen AI</a:t>
            </a:r>
            <a:r>
              <a:rPr lang="en-GB" altLang="en-US" sz="3200" b="1" spc="10" dirty="0">
                <a:solidFill>
                  <a:srgbClr val="2D936B"/>
                </a:solidFill>
                <a:latin typeface="+mn-lt"/>
                <a:cs typeface="Trebuchet MS" panose="020B0603020202020204"/>
                <a:sym typeface="+mn-ea"/>
              </a:rPr>
              <a:t> </a:t>
            </a:r>
            <a:r>
              <a:rPr lang="en-US" sz="3200" b="1" spc="10" dirty="0">
                <a:solidFill>
                  <a:srgbClr val="2D936B"/>
                </a:solidFill>
                <a:latin typeface="+mn-lt"/>
                <a:cs typeface="Trebuchet MS" panose="020B0603020202020204"/>
                <a:sym typeface="+mn-ea"/>
              </a:rPr>
              <a:t>Project</a:t>
            </a:r>
          </a:p>
        </p:txBody>
      </p:sp>
      <p:pic>
        <p:nvPicPr>
          <p:cNvPr id="64" name="Google Shape;64;p7"/>
          <p:cNvPicPr preferRelativeResize="0"/>
          <p:nvPr/>
        </p:nvPicPr>
        <p:blipFill rotWithShape="1">
          <a:blip r:embed="rId3"/>
          <a:srcRect/>
          <a:stretch>
            <a:fillRect/>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
        <p:nvSpPr>
          <p:cNvPr id="66" name="Google Shape;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lang="en-US"/>
          </a:p>
        </p:txBody>
      </p:sp>
      <p:sp>
        <p:nvSpPr>
          <p:cNvPr id="67" name="Google Shape;67;p7"/>
          <p:cNvSpPr txBox="1"/>
          <p:nvPr/>
        </p:nvSpPr>
        <p:spPr>
          <a:xfrm>
            <a:off x="5669406" y="3467397"/>
            <a:ext cx="58674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pic>
        <p:nvPicPr>
          <p:cNvPr id="213" name="Google Shape;213;p16"/>
          <p:cNvPicPr preferRelativeResize="0"/>
          <p:nvPr/>
        </p:nvPicPr>
        <p:blipFill rotWithShape="1">
          <a:blip r:embed="rId3"/>
          <a:srcRect/>
          <a:stretch>
            <a:fillRect/>
          </a:stretch>
        </p:blipFill>
        <p:spPr>
          <a:xfrm>
            <a:off x="66675" y="3381373"/>
            <a:ext cx="2466975" cy="3419475"/>
          </a:xfrm>
          <a:prstGeom prst="rect">
            <a:avLst/>
          </a:prstGeom>
          <a:noFill/>
          <a:ln>
            <a:noFill/>
          </a:ln>
        </p:spPr>
      </p:pic>
      <p:sp>
        <p:nvSpPr>
          <p:cNvPr id="214" name="Google Shape;214;p16"/>
          <p:cNvSpPr txBox="1">
            <a:spLocks noGrp="1"/>
          </p:cNvSpPr>
          <p:nvPr>
            <p:ph type="title"/>
          </p:nvPr>
        </p:nvSpPr>
        <p:spPr>
          <a:xfrm>
            <a:off x="558165" y="385444"/>
            <a:ext cx="9764395" cy="83947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3600" dirty="0">
                <a:latin typeface="+mn-lt"/>
                <a:cs typeface="Times New Roman" panose="02020603050405020304" charset="0"/>
              </a:rPr>
              <a:t>THE WOW IN MY SOLUTION</a:t>
            </a:r>
          </a:p>
        </p:txBody>
      </p:sp>
      <p:sp>
        <p:nvSpPr>
          <p:cNvPr id="215" name="Google Shape;215;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lang="en-US"/>
          </a:p>
        </p:txBody>
      </p:sp>
      <p:sp>
        <p:nvSpPr>
          <p:cNvPr id="216" name="Google Shape;216;p16"/>
          <p:cNvSpPr txBox="1"/>
          <p:nvPr/>
        </p:nvSpPr>
        <p:spPr>
          <a:xfrm>
            <a:off x="1382458" y="1508351"/>
            <a:ext cx="6770941" cy="13208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000" dirty="0">
                <a:latin typeface="+mn-lt"/>
                <a:ea typeface="Trebuchet MS" panose="020B0603020202020204"/>
                <a:cs typeface="Times New Roman" panose="02020603050405020304" charset="0"/>
                <a:sym typeface="Trebuchet MS" panose="020B0603020202020204"/>
              </a:rPr>
              <a:t>The "WOW" factor in our solution lies in its transformative impact on crime prevention strategies and law enforcement operations. By leveraging cutting-edge machine learning techniques, our solution offers:</a:t>
            </a:r>
          </a:p>
        </p:txBody>
      </p:sp>
      <p:sp>
        <p:nvSpPr>
          <p:cNvPr id="217" name="Google Shape;217;p16"/>
          <p:cNvSpPr txBox="1"/>
          <p:nvPr/>
        </p:nvSpPr>
        <p:spPr>
          <a:xfrm>
            <a:off x="2518786" y="3101321"/>
            <a:ext cx="7419900" cy="3416279"/>
          </a:xfrm>
          <a:prstGeom prst="rect">
            <a:avLst/>
          </a:prstGeom>
          <a:noFill/>
          <a:ln>
            <a:noFill/>
          </a:ln>
        </p:spPr>
        <p:txBody>
          <a:bodyPr spcFirstLastPara="1" wrap="square" lIns="91425" tIns="45700" rIns="91425" bIns="45700" anchor="t" anchorCtr="0">
            <a:spAutoFit/>
          </a:bodyPr>
          <a:lstStyle/>
          <a:p>
            <a:pPr algn="l"/>
            <a:r>
              <a:rPr lang="en-US" sz="1800" b="1" i="0" dirty="0">
                <a:solidFill>
                  <a:srgbClr val="0D0D0D"/>
                </a:solidFill>
                <a:effectLst/>
                <a:highlight>
                  <a:srgbClr val="FFFFFF"/>
                </a:highlight>
                <a:latin typeface="+mn-lt"/>
              </a:rPr>
              <a:t>Comprehensive Approach : </a:t>
            </a:r>
            <a:r>
              <a:rPr lang="en-US" sz="1800" b="0" i="0" dirty="0">
                <a:solidFill>
                  <a:srgbClr val="0D0D0D"/>
                </a:solidFill>
                <a:effectLst/>
                <a:highlight>
                  <a:srgbClr val="FFFFFF"/>
                </a:highlight>
                <a:latin typeface="+mn-lt"/>
              </a:rPr>
              <a:t>Our project adopts a holistic approach to crime analysis and prediction, integrating diverse methodologies including time series analysis, machine learning algorithms, and interpretable AI techniques. This ensures a thorough comprehension of crime patterns, trends, and influential factors.</a:t>
            </a:r>
          </a:p>
          <a:p>
            <a:pPr algn="l"/>
            <a:endParaRPr lang="en-US" sz="1800" b="0" i="0" dirty="0">
              <a:solidFill>
                <a:srgbClr val="0D0D0D"/>
              </a:solidFill>
              <a:effectLst/>
              <a:highlight>
                <a:srgbClr val="FFFFFF"/>
              </a:highlight>
              <a:latin typeface="+mn-lt"/>
            </a:endParaRPr>
          </a:p>
          <a:p>
            <a:pPr algn="l"/>
            <a:r>
              <a:rPr lang="en-US" sz="1800" b="1" i="0" dirty="0">
                <a:solidFill>
                  <a:srgbClr val="0D0D0D"/>
                </a:solidFill>
                <a:effectLst/>
                <a:highlight>
                  <a:srgbClr val="FFFFFF"/>
                </a:highlight>
                <a:latin typeface="+mn-lt"/>
              </a:rPr>
              <a:t>Practical Application : </a:t>
            </a:r>
            <a:r>
              <a:rPr lang="en-US" sz="1800" b="0" i="0" dirty="0">
                <a:solidFill>
                  <a:srgbClr val="0D0D0D"/>
                </a:solidFill>
                <a:effectLst/>
                <a:highlight>
                  <a:srgbClr val="FFFFFF"/>
                </a:highlight>
                <a:latin typeface="+mn-lt"/>
              </a:rPr>
              <a:t>Through deployment as a user-friendly web application using Flask, our solution offers law enforcement agencies and policymakers convenient access to actionable insights and predictive analytics. This empowers them to implement targeted crime prevention strategies, allocate resources efficiently, and enhance public safety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223" name="Google Shape;223;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5" name="Google Shape;225;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26" name="Google Shape;226;p17"/>
          <p:cNvPicPr preferRelativeResize="0"/>
          <p:nvPr/>
        </p:nvPicPr>
        <p:blipFill rotWithShape="1">
          <a:blip r:embed="rId3"/>
          <a:srcRect/>
          <a:stretch>
            <a:fillRect/>
          </a:stretch>
        </p:blipFill>
        <p:spPr>
          <a:xfrm>
            <a:off x="66675" y="3381373"/>
            <a:ext cx="2466975" cy="3419475"/>
          </a:xfrm>
          <a:prstGeom prst="rect">
            <a:avLst/>
          </a:prstGeom>
          <a:noFill/>
          <a:ln>
            <a:noFill/>
          </a:ln>
        </p:spPr>
      </p:pic>
      <p:sp>
        <p:nvSpPr>
          <p:cNvPr id="227" name="Google Shape;227;p17"/>
          <p:cNvSpPr txBox="1">
            <a:spLocks noGrp="1"/>
          </p:cNvSpPr>
          <p:nvPr>
            <p:ph type="title"/>
          </p:nvPr>
        </p:nvSpPr>
        <p:spPr>
          <a:xfrm>
            <a:off x="558165" y="385444"/>
            <a:ext cx="9764395" cy="939165"/>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dirty="0">
                <a:latin typeface="+mn-lt"/>
                <a:cs typeface="Times New Roman" panose="02020603050405020304" charset="0"/>
                <a:sym typeface="+mn-ea"/>
              </a:rPr>
              <a:t>THE WOW IN MY SOLUTION</a:t>
            </a:r>
            <a:endParaRPr sz="4250" dirty="0">
              <a:latin typeface="+mn-lt"/>
            </a:endParaRPr>
          </a:p>
        </p:txBody>
      </p:sp>
      <p:sp>
        <p:nvSpPr>
          <p:cNvPr id="228" name="Google Shape;228;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lang="en-US"/>
          </a:p>
        </p:txBody>
      </p:sp>
      <p:sp>
        <p:nvSpPr>
          <p:cNvPr id="229" name="Google Shape;229;p17"/>
          <p:cNvSpPr txBox="1"/>
          <p:nvPr/>
        </p:nvSpPr>
        <p:spPr>
          <a:xfrm>
            <a:off x="2233644" y="1675745"/>
            <a:ext cx="7419912" cy="4398645"/>
          </a:xfrm>
          <a:prstGeom prst="rect">
            <a:avLst/>
          </a:prstGeom>
          <a:noFill/>
          <a:ln>
            <a:noFill/>
          </a:ln>
        </p:spPr>
        <p:txBody>
          <a:bodyPr spcFirstLastPara="1" wrap="square" lIns="91425" tIns="45700" rIns="91425" bIns="45700" anchor="t" anchorCtr="0">
            <a:spAutoFit/>
          </a:bodyPr>
          <a:lstStyle/>
          <a:p>
            <a:pPr marL="285750" lvl="0" indent="-285750" algn="just" rtl="0">
              <a:spcBef>
                <a:spcPts val="0"/>
              </a:spcBef>
              <a:spcAft>
                <a:spcPts val="0"/>
              </a:spcAft>
              <a:buSzPts val="2000"/>
              <a:buFont typeface="Arial" panose="020B0604020202020204"/>
              <a:buChar char="•"/>
            </a:pPr>
            <a:r>
              <a:rPr lang="en-US" sz="2000" b="1" dirty="0">
                <a:latin typeface="+mn-lt"/>
                <a:cs typeface="Times New Roman" panose="02020603050405020304" charset="0"/>
              </a:rPr>
              <a:t>Insightful Visualizations: </a:t>
            </a:r>
            <a:r>
              <a:rPr lang="en-US" sz="2000" dirty="0">
                <a:latin typeface="+mn-lt"/>
                <a:cs typeface="Times New Roman" panose="02020603050405020304" charset="0"/>
              </a:rPr>
              <a:t>The use of visualizations such as the Kaplan-Meier curve, log-rank test plots, and values in the Flask app enhances the user experience and facilitates better decision-making.</a:t>
            </a:r>
          </a:p>
          <a:p>
            <a:pPr marL="285750" lvl="0" indent="-158750" algn="just" rtl="0">
              <a:spcBef>
                <a:spcPts val="0"/>
              </a:spcBef>
              <a:spcAft>
                <a:spcPts val="0"/>
              </a:spcAft>
              <a:buSzPts val="2000"/>
              <a:buFont typeface="Arial" panose="020B0604020202020204"/>
              <a:buNone/>
            </a:pPr>
            <a:endParaRPr sz="2000" dirty="0">
              <a:latin typeface="+mn-lt"/>
              <a:cs typeface="Times New Roman" panose="02020603050405020304" charset="0"/>
            </a:endParaRPr>
          </a:p>
          <a:p>
            <a:pPr marL="285750" lvl="0" indent="-285750" algn="just" rtl="0">
              <a:spcBef>
                <a:spcPts val="0"/>
              </a:spcBef>
              <a:spcAft>
                <a:spcPts val="0"/>
              </a:spcAft>
              <a:buSzPts val="2000"/>
              <a:buFont typeface="Arial" panose="020B0604020202020204"/>
              <a:buChar char="•"/>
            </a:pPr>
            <a:r>
              <a:rPr lang="en-US" sz="2000" b="1" dirty="0">
                <a:latin typeface="+mn-lt"/>
                <a:cs typeface="Times New Roman" panose="02020603050405020304" charset="0"/>
              </a:rPr>
              <a:t>Focus on Lifetime Value: </a:t>
            </a:r>
            <a:r>
              <a:rPr lang="en-US" sz="2000" dirty="0">
                <a:latin typeface="+mn-lt"/>
                <a:cs typeface="Times New Roman" panose="02020603050405020304" charset="0"/>
              </a:rPr>
              <a:t>Calculating the expected lifetime value of customers adds a valuable dimension to the analysis, helping businesses prioritize their retention efforts based on the potential value of each customer.</a:t>
            </a:r>
          </a:p>
          <a:p>
            <a:pPr marL="285750" lvl="0" indent="-158750" algn="just" rtl="0">
              <a:spcBef>
                <a:spcPts val="0"/>
              </a:spcBef>
              <a:spcAft>
                <a:spcPts val="0"/>
              </a:spcAft>
              <a:buSzPts val="2000"/>
              <a:buFont typeface="Arial" panose="020B0604020202020204"/>
              <a:buNone/>
            </a:pPr>
            <a:endParaRPr sz="2000" dirty="0">
              <a:latin typeface="+mn-lt"/>
              <a:cs typeface="Times New Roman" panose="02020603050405020304" charset="0"/>
            </a:endParaRPr>
          </a:p>
          <a:p>
            <a:pPr marL="285750" lvl="0" indent="-285750" algn="just" rtl="0">
              <a:spcBef>
                <a:spcPts val="0"/>
              </a:spcBef>
              <a:spcAft>
                <a:spcPts val="0"/>
              </a:spcAft>
              <a:buSzPts val="2000"/>
              <a:buFont typeface="Arial" panose="020B0604020202020204"/>
              <a:buChar char="•"/>
            </a:pPr>
            <a:r>
              <a:rPr lang="en-US" sz="2000" b="1" dirty="0">
                <a:latin typeface="+mn-lt"/>
                <a:cs typeface="Times New Roman" panose="02020603050405020304" charset="0"/>
              </a:rPr>
              <a:t>Business Impact: </a:t>
            </a:r>
            <a:r>
              <a:rPr lang="en-US" sz="2000" dirty="0">
                <a:latin typeface="+mn-lt"/>
                <a:cs typeface="Times New Roman" panose="02020603050405020304" charset="0"/>
              </a:rPr>
              <a:t>The ultimate "wow" factor lies in the potential business impact of your solution, which can lead to significant cost savings through reduced churn rates and increased customer retention and loyalty.</a:t>
            </a:r>
            <a:endParaRPr sz="2000" dirty="0">
              <a:latin typeface="+mn-lt"/>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7" name="Google Shape;237;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8" name="Google Shape;238;p18"/>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39" name="Google Shape;239;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lang="en-US"/>
          </a:p>
        </p:txBody>
      </p:sp>
      <p:sp>
        <p:nvSpPr>
          <p:cNvPr id="240" name="Google Shape;240;p18"/>
          <p:cNvSpPr txBox="1">
            <a:spLocks noGrp="1"/>
          </p:cNvSpPr>
          <p:nvPr>
            <p:ph type="ctrTitle"/>
          </p:nvPr>
        </p:nvSpPr>
        <p:spPr>
          <a:xfrm>
            <a:off x="739775" y="570865"/>
            <a:ext cx="5012690" cy="6896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dirty="0">
                <a:latin typeface="+mn-lt"/>
                <a:cs typeface="Times New Roman" panose="02020603050405020304" charset="0"/>
              </a:rPr>
              <a:t>MODELLING</a:t>
            </a:r>
          </a:p>
        </p:txBody>
      </p:sp>
      <p:sp>
        <p:nvSpPr>
          <p:cNvPr id="241" name="Google Shape;241;p18"/>
          <p:cNvSpPr txBox="1"/>
          <p:nvPr/>
        </p:nvSpPr>
        <p:spPr>
          <a:xfrm>
            <a:off x="738620" y="1593273"/>
            <a:ext cx="8010525" cy="4401164"/>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2000" b="1" i="0" dirty="0">
                <a:solidFill>
                  <a:srgbClr val="0D0D0D"/>
                </a:solidFill>
                <a:effectLst/>
                <a:highlight>
                  <a:srgbClr val="FFFFFF"/>
                </a:highlight>
                <a:latin typeface="+mn-lt"/>
              </a:rPr>
              <a:t>Data Preprocessing :</a:t>
            </a:r>
            <a:endParaRPr lang="en-US" sz="2000" b="0" i="0" dirty="0">
              <a:solidFill>
                <a:srgbClr val="0D0D0D"/>
              </a:solidFill>
              <a:effectLst/>
              <a:highlight>
                <a:srgbClr val="FFFFFF"/>
              </a:highlight>
              <a:latin typeface="+mn-lt"/>
            </a:endParaRP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Cleaning the dataset by handling missing values and outliers.</a:t>
            </a: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Encoding categorical variables for model compatibility.</a:t>
            </a: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Feature selection to identify relevant attributes for crime prediction.</a:t>
            </a: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Scaling numerical features to ensure uniformity in model training.</a:t>
            </a:r>
          </a:p>
          <a:p>
            <a:pPr algn="l">
              <a:buFont typeface="+mj-lt"/>
              <a:buAutoNum type="arabicPeriod"/>
            </a:pPr>
            <a:r>
              <a:rPr lang="en-US" sz="2000" b="1" i="0" dirty="0">
                <a:solidFill>
                  <a:srgbClr val="0D0D0D"/>
                </a:solidFill>
                <a:effectLst/>
                <a:highlight>
                  <a:srgbClr val="FFFFFF"/>
                </a:highlight>
                <a:latin typeface="+mn-lt"/>
              </a:rPr>
              <a:t>K-means Clustering :</a:t>
            </a:r>
            <a:endParaRPr lang="en-US" sz="2000" b="0" i="0" dirty="0">
              <a:solidFill>
                <a:srgbClr val="0D0D0D"/>
              </a:solidFill>
              <a:effectLst/>
              <a:highlight>
                <a:srgbClr val="FFFFFF"/>
              </a:highlight>
              <a:latin typeface="+mn-lt"/>
            </a:endParaRP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Utilizing K-means clustering to identify patterns and groupings within the dataset.</a:t>
            </a: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Clustering crime data based on spatial attributes such as latitude and longitude.</a:t>
            </a:r>
          </a:p>
          <a:p>
            <a:pPr marL="800100" lvl="1" indent="-342900" algn="l">
              <a:buFont typeface="Arial" panose="020B0604020202020204" pitchFamily="34" charset="0"/>
              <a:buChar char="•"/>
            </a:pPr>
            <a:r>
              <a:rPr lang="en-US" sz="2000" b="0" i="0" dirty="0">
                <a:solidFill>
                  <a:srgbClr val="0D0D0D"/>
                </a:solidFill>
                <a:effectLst/>
                <a:highlight>
                  <a:srgbClr val="FFFFFF"/>
                </a:highlight>
                <a:latin typeface="+mn-lt"/>
              </a:rPr>
              <a:t>Analyzing clusters to understand high-crime areas and temporal trends.</a:t>
            </a:r>
          </a:p>
        </p:txBody>
      </p:sp>
      <p:sp>
        <p:nvSpPr>
          <p:cNvPr id="2" name="Google Shape;65;p7">
            <a:extLst>
              <a:ext uri="{FF2B5EF4-FFF2-40B4-BE49-F238E27FC236}">
                <a16:creationId xmlns:a16="http://schemas.microsoft.com/office/drawing/2014/main" id="{3353CE8F-4008-11DD-A1B8-AEFE6FF37954}"/>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9" name="Google Shape;249;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50" name="Google Shape;250;p19"/>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51" name="Google Shape;251;p1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13</a:t>
            </a:fld>
            <a:endParaRPr lang="en-US"/>
          </a:p>
        </p:txBody>
      </p:sp>
      <p:sp>
        <p:nvSpPr>
          <p:cNvPr id="252" name="Google Shape;252;p19"/>
          <p:cNvSpPr txBox="1">
            <a:spLocks noGrp="1"/>
          </p:cNvSpPr>
          <p:nvPr>
            <p:ph type="ctrTitle"/>
          </p:nvPr>
        </p:nvSpPr>
        <p:spPr>
          <a:xfrm>
            <a:off x="739775" y="290830"/>
            <a:ext cx="4122420" cy="75120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latin typeface="Times New Roman" panose="02020603050405020304" charset="0"/>
                <a:cs typeface="Times New Roman" panose="02020603050405020304" charset="0"/>
                <a:sym typeface="+mn-ea"/>
              </a:rPr>
              <a:t>MODELLING</a:t>
            </a:r>
            <a:endParaRPr lang="en-US"/>
          </a:p>
        </p:txBody>
      </p:sp>
      <p:sp>
        <p:nvSpPr>
          <p:cNvPr id="253" name="Google Shape;253;p19"/>
          <p:cNvSpPr txBox="1"/>
          <p:nvPr/>
        </p:nvSpPr>
        <p:spPr>
          <a:xfrm>
            <a:off x="838200" y="1371600"/>
            <a:ext cx="8010525" cy="4401164"/>
          </a:xfrm>
          <a:prstGeom prst="rect">
            <a:avLst/>
          </a:prstGeom>
          <a:noFill/>
          <a:ln>
            <a:noFill/>
          </a:ln>
        </p:spPr>
        <p:txBody>
          <a:bodyPr spcFirstLastPara="1" wrap="square" lIns="91425" tIns="45700" rIns="91425" bIns="45700" anchor="t" anchorCtr="0">
            <a:spAutoFit/>
          </a:bodyPr>
          <a:lstStyle/>
          <a:p>
            <a:pPr algn="l"/>
            <a:r>
              <a:rPr lang="en-US" sz="2000" b="1" i="0" dirty="0">
                <a:solidFill>
                  <a:srgbClr val="0D0D0D"/>
                </a:solidFill>
                <a:effectLst/>
                <a:highlight>
                  <a:srgbClr val="FFFFFF"/>
                </a:highlight>
                <a:latin typeface="+mn-lt"/>
              </a:rPr>
              <a:t>3.Kernel SVM :</a:t>
            </a:r>
            <a:endParaRPr lang="en-US" sz="20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Implementing Kernel SVM for crime prediction, considering its ability to handle nonlinear relationships.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Training the SVM model using labeled crime data, with features such as location, time, and crime type.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Evaluating the SVM model's performance using appropriate metrics like accuracy, precision, and recall.</a:t>
            </a:r>
          </a:p>
          <a:p>
            <a:pPr algn="l"/>
            <a:r>
              <a:rPr lang="en-US" sz="2000" b="1" i="0" dirty="0">
                <a:solidFill>
                  <a:srgbClr val="0D0D0D"/>
                </a:solidFill>
                <a:effectLst/>
                <a:highlight>
                  <a:srgbClr val="FFFFFF"/>
                </a:highlight>
                <a:latin typeface="+mn-lt"/>
              </a:rPr>
              <a:t>4.Visualization :</a:t>
            </a:r>
            <a:endParaRPr lang="en-US" sz="20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Creating graphical representations to visualize crime trends over time and space.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Plotting crime density maps to identify hotspots and prioritize resource allocation.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mn-lt"/>
              </a:rPr>
              <a:t>Generating temporal graphs to depict variations in crime rates by time of day, month, or year.</a:t>
            </a:r>
          </a:p>
        </p:txBody>
      </p:sp>
      <p:sp>
        <p:nvSpPr>
          <p:cNvPr id="2" name="Google Shape;65;p7">
            <a:extLst>
              <a:ext uri="{FF2B5EF4-FFF2-40B4-BE49-F238E27FC236}">
                <a16:creationId xmlns:a16="http://schemas.microsoft.com/office/drawing/2014/main" id="{55F18930-6AD6-44A0-B629-70A068B7338B}"/>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2" name="Google Shape;262;p20"/>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558165" y="385444"/>
            <a:ext cx="9764395" cy="629008"/>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sz="4000" dirty="0">
                <a:latin typeface="+mn-lt"/>
                <a:cs typeface="Times New Roman" panose="02020603050405020304" charset="0"/>
              </a:rPr>
              <a:t>RESULTS</a:t>
            </a: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14</a:t>
            </a:fld>
            <a:endParaRPr lang="en-US"/>
          </a:p>
        </p:txBody>
      </p:sp>
      <p:sp>
        <p:nvSpPr>
          <p:cNvPr id="265" name="Google Shape;265;p20">
            <a:hlinkClick r:id="rId4"/>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indent="0">
              <a:buNone/>
            </a:pPr>
            <a:endParaRPr sz="2000"/>
          </a:p>
        </p:txBody>
      </p:sp>
      <p:sp>
        <p:nvSpPr>
          <p:cNvPr id="7" name="Text Box 6"/>
          <p:cNvSpPr txBox="1"/>
          <p:nvPr/>
        </p:nvSpPr>
        <p:spPr>
          <a:xfrm>
            <a:off x="899795" y="1362710"/>
            <a:ext cx="6096000" cy="306705"/>
          </a:xfrm>
          <a:prstGeom prst="rect">
            <a:avLst/>
          </a:prstGeom>
          <a:noFill/>
        </p:spPr>
        <p:txBody>
          <a:bodyPr wrap="square" rtlCol="0" anchor="t">
            <a:spAutoFit/>
          </a:bodyPr>
          <a:lstStyle/>
          <a:p>
            <a:r>
              <a:rPr lang="en-US" b="1"/>
              <a:t># Predicting Test Set</a:t>
            </a:r>
          </a:p>
        </p:txBody>
      </p:sp>
      <p:pic>
        <p:nvPicPr>
          <p:cNvPr id="2" name="Picture 1">
            <a:extLst>
              <a:ext uri="{FF2B5EF4-FFF2-40B4-BE49-F238E27FC236}">
                <a16:creationId xmlns:a16="http://schemas.microsoft.com/office/drawing/2014/main" id="{8B2968CB-C323-BC33-1AD7-3F2CD86AFBC6}"/>
              </a:ext>
            </a:extLst>
          </p:cNvPr>
          <p:cNvPicPr>
            <a:picLocks noChangeAspect="1"/>
          </p:cNvPicPr>
          <p:nvPr/>
        </p:nvPicPr>
        <p:blipFill>
          <a:blip r:embed="rId5"/>
          <a:stretch>
            <a:fillRect/>
          </a:stretch>
        </p:blipFill>
        <p:spPr>
          <a:xfrm>
            <a:off x="921328" y="1956666"/>
            <a:ext cx="8278090" cy="4024072"/>
          </a:xfrm>
          <a:prstGeom prst="rect">
            <a:avLst/>
          </a:prstGeom>
        </p:spPr>
      </p:pic>
      <p:sp>
        <p:nvSpPr>
          <p:cNvPr id="5" name="Google Shape;65;p7">
            <a:extLst>
              <a:ext uri="{FF2B5EF4-FFF2-40B4-BE49-F238E27FC236}">
                <a16:creationId xmlns:a16="http://schemas.microsoft.com/office/drawing/2014/main" id="{543D42DA-5768-B4C4-B99C-9BE115356D95}"/>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62" name="Google Shape;262;p20"/>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263" name="Google Shape;263;p20"/>
          <p:cNvSpPr txBox="1">
            <a:spLocks noGrp="1"/>
          </p:cNvSpPr>
          <p:nvPr>
            <p:ph type="title"/>
          </p:nvPr>
        </p:nvSpPr>
        <p:spPr>
          <a:xfrm>
            <a:off x="488893" y="498763"/>
            <a:ext cx="9764395" cy="629008"/>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sz="4000" dirty="0">
                <a:latin typeface="+mn-lt"/>
                <a:cs typeface="Times New Roman" panose="02020603050405020304" charset="0"/>
                <a:sym typeface="+mn-ea"/>
              </a:rPr>
              <a:t>GRAPHS</a:t>
            </a:r>
            <a:endParaRPr lang="en-US" sz="4000" dirty="0">
              <a:latin typeface="+mn-lt"/>
              <a:cs typeface="Times New Roman" panose="02020603050405020304" charset="0"/>
            </a:endParaRP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15</a:t>
            </a:fld>
            <a:endParaRPr lang="en-US"/>
          </a:p>
        </p:txBody>
      </p:sp>
      <p:pic>
        <p:nvPicPr>
          <p:cNvPr id="4" name="Picture 3">
            <a:extLst>
              <a:ext uri="{FF2B5EF4-FFF2-40B4-BE49-F238E27FC236}">
                <a16:creationId xmlns:a16="http://schemas.microsoft.com/office/drawing/2014/main" id="{2827AACB-68F2-2670-2ADF-2FF58D6C63B4}"/>
              </a:ext>
            </a:extLst>
          </p:cNvPr>
          <p:cNvPicPr>
            <a:picLocks noChangeAspect="1"/>
          </p:cNvPicPr>
          <p:nvPr/>
        </p:nvPicPr>
        <p:blipFill rotWithShape="1">
          <a:blip r:embed="rId4"/>
          <a:srcRect t="48453"/>
          <a:stretch/>
        </p:blipFill>
        <p:spPr>
          <a:xfrm>
            <a:off x="526529" y="1704109"/>
            <a:ext cx="9840543" cy="3463635"/>
          </a:xfrm>
          <a:prstGeom prst="rect">
            <a:avLst/>
          </a:prstGeom>
        </p:spPr>
      </p:pic>
      <p:sp>
        <p:nvSpPr>
          <p:cNvPr id="5" name="Google Shape;65;p7">
            <a:extLst>
              <a:ext uri="{FF2B5EF4-FFF2-40B4-BE49-F238E27FC236}">
                <a16:creationId xmlns:a16="http://schemas.microsoft.com/office/drawing/2014/main" id="{C1B12048-553D-9117-6FCC-FE463683B00C}"/>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8"/>
          <p:cNvSpPr/>
          <p:nvPr/>
        </p:nvSpPr>
        <p:spPr>
          <a:xfrm>
            <a:off x="0" y="2032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83" name="Google Shape;83;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4" name="Google Shape;8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8"/>
          <p:cNvSpPr txBox="1">
            <a:spLocks noGrp="1"/>
          </p:cNvSpPr>
          <p:nvPr>
            <p:ph type="title"/>
          </p:nvPr>
        </p:nvSpPr>
        <p:spPr>
          <a:xfrm>
            <a:off x="558165" y="385444"/>
            <a:ext cx="9764395" cy="1014095"/>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3600" dirty="0">
                <a:latin typeface="+mn-lt"/>
                <a:cs typeface="Times New Roman" panose="02020603050405020304" charset="0"/>
              </a:rPr>
              <a:t>PROJECT TITLE</a:t>
            </a:r>
            <a:endParaRPr sz="3600" dirty="0">
              <a:latin typeface="+mn-lt"/>
              <a:cs typeface="Times New Roman" panose="02020603050405020304" charset="0"/>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srcRect/>
            <a:stretch>
              <a:fill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srcRect/>
            <a:stretch>
              <a:fillRect/>
            </a:stretch>
          </p:blipFill>
          <p:spPr>
            <a:xfrm>
              <a:off x="466725" y="6410325"/>
              <a:ext cx="3705225" cy="295275"/>
            </a:xfrm>
            <a:prstGeom prst="rect">
              <a:avLst/>
            </a:prstGeom>
            <a:noFill/>
            <a:ln>
              <a:noFill/>
            </a:ln>
          </p:spPr>
        </p:pic>
      </p:grpSp>
      <p:sp>
        <p:nvSpPr>
          <p:cNvPr id="91" name="Google Shape;91;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lang="en-US"/>
          </a:p>
        </p:txBody>
      </p:sp>
      <p:sp>
        <p:nvSpPr>
          <p:cNvPr id="92" name="Google Shape;92;p8"/>
          <p:cNvSpPr txBox="1"/>
          <p:nvPr/>
        </p:nvSpPr>
        <p:spPr>
          <a:xfrm>
            <a:off x="944972" y="2656671"/>
            <a:ext cx="9043500" cy="2123618"/>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4400" b="1" dirty="0">
                <a:solidFill>
                  <a:srgbClr val="00B0F0"/>
                </a:solidFill>
                <a:latin typeface="+mn-lt"/>
                <a:cs typeface="Times New Roman" panose="02020603050405020304" charset="0"/>
              </a:rPr>
              <a:t>Topic : Crime Analysis and Prediction with Machine Learning</a:t>
            </a:r>
          </a:p>
        </p:txBody>
      </p:sp>
      <p:sp>
        <p:nvSpPr>
          <p:cNvPr id="2" name="Google Shape;65;p7">
            <a:extLst>
              <a:ext uri="{FF2B5EF4-FFF2-40B4-BE49-F238E27FC236}">
                <a16:creationId xmlns:a16="http://schemas.microsoft.com/office/drawing/2014/main" id="{691D115B-CAE7-3424-0BDD-EC722076E72D}"/>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4" name="Google Shape;104;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6" name="Google Shape;106;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8" name="Google Shape;108;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9" name="Google Shape;10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10" name="Google Shape;110;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1" name="Google Shape;111;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12" name="Google Shape;112;p9"/>
          <p:cNvPicPr preferRelativeResize="0"/>
          <p:nvPr/>
        </p:nvPicPr>
        <p:blipFill rotWithShape="1">
          <a:blip r:embed="rId3"/>
          <a:srcRect/>
          <a:stretch>
            <a:fillRect/>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srcRect/>
            <a:stretch>
              <a:fillRect/>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srcRect/>
            <a:stretch>
              <a:fillRect/>
            </a:stretch>
          </p:blipFill>
          <p:spPr>
            <a:xfrm>
              <a:off x="47625" y="3819523"/>
              <a:ext cx="1733550" cy="3009898"/>
            </a:xfrm>
            <a:prstGeom prst="rect">
              <a:avLst/>
            </a:prstGeom>
            <a:noFill/>
            <a:ln>
              <a:noFill/>
            </a:ln>
          </p:spPr>
        </p:pic>
      </p:grpSp>
      <p:sp>
        <p:nvSpPr>
          <p:cNvPr id="116" name="Google Shape;116;p9"/>
          <p:cNvSpPr txBox="1">
            <a:spLocks noGrp="1"/>
          </p:cNvSpPr>
          <p:nvPr>
            <p:ph type="title"/>
          </p:nvPr>
        </p:nvSpPr>
        <p:spPr>
          <a:xfrm>
            <a:off x="485344" y="779840"/>
            <a:ext cx="9764395" cy="81153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latin typeface="+mn-lt"/>
                <a:cs typeface="Times New Roman" panose="02020603050405020304" charset="0"/>
              </a:rPr>
              <a:t>AGENDA</a:t>
            </a:r>
          </a:p>
        </p:txBody>
      </p:sp>
      <p:sp>
        <p:nvSpPr>
          <p:cNvPr id="117" name="Google Shape;11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lang="en-US"/>
          </a:p>
        </p:txBody>
      </p:sp>
      <p:sp>
        <p:nvSpPr>
          <p:cNvPr id="118" name="Google Shape;118;p9"/>
          <p:cNvSpPr txBox="1"/>
          <p:nvPr/>
        </p:nvSpPr>
        <p:spPr>
          <a:xfrm>
            <a:off x="2028825" y="1902202"/>
            <a:ext cx="7601100" cy="2677616"/>
          </a:xfrm>
          <a:prstGeom prst="rect">
            <a:avLst/>
          </a:prstGeom>
          <a:noFill/>
          <a:ln>
            <a:noFill/>
          </a:ln>
        </p:spPr>
        <p:txBody>
          <a:bodyPr spcFirstLastPara="1" wrap="square" lIns="91425" tIns="45700" rIns="91425" bIns="45700" anchor="t" anchorCtr="0">
            <a:spAutoFit/>
          </a:bodyPr>
          <a:lstStyle/>
          <a:p>
            <a:pPr marL="342900" lvl="0" indent="-342900" algn="just" rtl="0">
              <a:spcBef>
                <a:spcPts val="0"/>
              </a:spcBef>
              <a:spcAft>
                <a:spcPts val="0"/>
              </a:spcAft>
              <a:buFont typeface="Wingdings" panose="05000000000000000000" charset="0"/>
              <a:buChar char="§"/>
            </a:pPr>
            <a:r>
              <a:rPr lang="en-US" sz="2400" dirty="0">
                <a:latin typeface="+mn-lt"/>
                <a:ea typeface="Trebuchet MS" panose="020B0603020202020204"/>
                <a:cs typeface="Times New Roman" panose="02020603050405020304" charset="0"/>
                <a:sym typeface="Trebuchet MS" panose="020B0603020202020204"/>
              </a:rPr>
              <a:t>Data collection, preprocessing, and feature engineering</a:t>
            </a:r>
          </a:p>
          <a:p>
            <a:pPr marL="342900" lvl="0" indent="-342900" algn="just" rtl="0">
              <a:spcBef>
                <a:spcPts val="0"/>
              </a:spcBef>
              <a:spcAft>
                <a:spcPts val="0"/>
              </a:spcAft>
              <a:buFont typeface="Wingdings" panose="05000000000000000000" charset="0"/>
              <a:buChar char="§"/>
            </a:pPr>
            <a:r>
              <a:rPr lang="en-US" sz="2400" dirty="0">
                <a:latin typeface="+mn-lt"/>
                <a:ea typeface="Trebuchet MS" panose="020B0603020202020204"/>
                <a:cs typeface="Times New Roman" panose="02020603050405020304" charset="0"/>
                <a:sym typeface="Trebuchet MS" panose="020B0603020202020204"/>
              </a:rPr>
              <a:t>Model selection, training, and evaluation</a:t>
            </a:r>
          </a:p>
          <a:p>
            <a:pPr marL="342900" lvl="0" indent="-342900" algn="just" rtl="0">
              <a:spcBef>
                <a:spcPts val="0"/>
              </a:spcBef>
              <a:spcAft>
                <a:spcPts val="0"/>
              </a:spcAft>
              <a:buFont typeface="Wingdings" panose="05000000000000000000" charset="0"/>
              <a:buChar char="§"/>
            </a:pPr>
            <a:r>
              <a:rPr lang="en-US" sz="2400" dirty="0">
                <a:latin typeface="+mn-lt"/>
                <a:ea typeface="Trebuchet MS" panose="020B0603020202020204"/>
                <a:cs typeface="Times New Roman" panose="02020603050405020304" charset="0"/>
                <a:sym typeface="Trebuchet MS" panose="020B0603020202020204"/>
              </a:rPr>
              <a:t>Interpretation of results</a:t>
            </a:r>
          </a:p>
          <a:p>
            <a:pPr marL="342900" lvl="0" indent="-342900" algn="just" rtl="0">
              <a:spcBef>
                <a:spcPts val="0"/>
              </a:spcBef>
              <a:spcAft>
                <a:spcPts val="0"/>
              </a:spcAft>
              <a:buFont typeface="Wingdings" panose="05000000000000000000" charset="0"/>
              <a:buChar char="§"/>
            </a:pPr>
            <a:r>
              <a:rPr lang="en-US" sz="2400" dirty="0">
                <a:latin typeface="+mn-lt"/>
                <a:ea typeface="Trebuchet MS" panose="020B0603020202020204"/>
                <a:cs typeface="Times New Roman" panose="02020603050405020304" charset="0"/>
                <a:sym typeface="Trebuchet MS" panose="020B0603020202020204"/>
              </a:rPr>
              <a:t>Deployment and integration</a:t>
            </a:r>
          </a:p>
          <a:p>
            <a:pPr marL="342900" lvl="0" indent="-342900" algn="just" rtl="0">
              <a:spcBef>
                <a:spcPts val="0"/>
              </a:spcBef>
              <a:spcAft>
                <a:spcPts val="0"/>
              </a:spcAft>
              <a:buFont typeface="Wingdings" panose="05000000000000000000" charset="0"/>
              <a:buChar char="§"/>
            </a:pPr>
            <a:r>
              <a:rPr lang="en-US" sz="2400" dirty="0">
                <a:latin typeface="+mn-lt"/>
                <a:ea typeface="Trebuchet MS" panose="020B0603020202020204"/>
                <a:cs typeface="Times New Roman" panose="02020603050405020304" charset="0"/>
                <a:sym typeface="Trebuchet MS" panose="020B0603020202020204"/>
              </a:rPr>
              <a:t>Future considerations for improvement and scalability</a:t>
            </a:r>
          </a:p>
        </p:txBody>
      </p:sp>
      <p:sp>
        <p:nvSpPr>
          <p:cNvPr id="2" name="Google Shape;65;p7">
            <a:extLst>
              <a:ext uri="{FF2B5EF4-FFF2-40B4-BE49-F238E27FC236}">
                <a16:creationId xmlns:a16="http://schemas.microsoft.com/office/drawing/2014/main" id="{86DCF1CD-4BF4-D001-5FDA-6838EAE12EEB}"/>
              </a:ext>
            </a:extLst>
          </p:cNvPr>
          <p:cNvSpPr txBox="1"/>
          <p:nvPr/>
        </p:nvSpPr>
        <p:spPr>
          <a:xfrm>
            <a:off x="1958975" y="6417918"/>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2" name="Google Shape;142;p11"/>
          <p:cNvSpPr txBox="1">
            <a:spLocks noGrp="1"/>
          </p:cNvSpPr>
          <p:nvPr>
            <p:ph type="title"/>
          </p:nvPr>
        </p:nvSpPr>
        <p:spPr>
          <a:xfrm>
            <a:off x="790402" y="688512"/>
            <a:ext cx="7467600" cy="631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latin typeface="+mn-lt"/>
                <a:cs typeface="Times New Roman" panose="02020603050405020304" charset="0"/>
              </a:rPr>
              <a:t>PROBLEM STATEMENT</a:t>
            </a:r>
          </a:p>
        </p:txBody>
      </p:sp>
      <p:pic>
        <p:nvPicPr>
          <p:cNvPr id="143" name="Google Shape;143;p11"/>
          <p:cNvPicPr preferRelativeResize="0"/>
          <p:nvPr/>
        </p:nvPicPr>
        <p:blipFill rotWithShape="1">
          <a:blip r:embed="rId3"/>
          <a:srcRect/>
          <a:stretch>
            <a:fillRect/>
          </a:stretch>
        </p:blipFill>
        <p:spPr>
          <a:xfrm>
            <a:off x="676275" y="6467475"/>
            <a:ext cx="2143125" cy="200025"/>
          </a:xfrm>
          <a:prstGeom prst="rect">
            <a:avLst/>
          </a:prstGeom>
          <a:noFill/>
          <a:ln>
            <a:noFill/>
          </a:ln>
        </p:spPr>
      </p:pic>
      <p:sp>
        <p:nvSpPr>
          <p:cNvPr id="145" name="Google Shape;145;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lang="en-US"/>
          </a:p>
        </p:txBody>
      </p:sp>
      <p:sp>
        <p:nvSpPr>
          <p:cNvPr id="147" name="Google Shape;147;p11"/>
          <p:cNvSpPr txBox="1"/>
          <p:nvPr/>
        </p:nvSpPr>
        <p:spPr>
          <a:xfrm>
            <a:off x="621030" y="1919820"/>
            <a:ext cx="7947000" cy="3170058"/>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Analyze the impact of modern technologies on increasing burglary, arson, and murder rates, based on Crime Record Bureau reports.</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Investigate swiftly identifying criminals and crime hotspots to aid law enforcement prevention strategies.</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Examine factors influencing crime prediction accuracy, including criminal intelligence, security measures, and geographical location.</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Evaluate crime analysis methods for pattern detection and actionable insights generation for law enforcement.</a:t>
            </a:r>
          </a:p>
        </p:txBody>
      </p:sp>
      <p:grpSp>
        <p:nvGrpSpPr>
          <p:cNvPr id="2" name="Google Shape;123;p10">
            <a:extLst>
              <a:ext uri="{FF2B5EF4-FFF2-40B4-BE49-F238E27FC236}">
                <a16:creationId xmlns:a16="http://schemas.microsoft.com/office/drawing/2014/main" id="{864AEACB-74A3-6872-05A4-FA14ED70446A}"/>
              </a:ext>
            </a:extLst>
          </p:cNvPr>
          <p:cNvGrpSpPr/>
          <p:nvPr/>
        </p:nvGrpSpPr>
        <p:grpSpPr>
          <a:xfrm>
            <a:off x="8825664" y="2805363"/>
            <a:ext cx="2762250" cy="3257550"/>
            <a:chOff x="7991475" y="2933700"/>
            <a:chExt cx="2762250" cy="3257550"/>
          </a:xfrm>
        </p:grpSpPr>
        <p:sp>
          <p:nvSpPr>
            <p:cNvPr id="3" name="Google Shape;124;p10">
              <a:extLst>
                <a:ext uri="{FF2B5EF4-FFF2-40B4-BE49-F238E27FC236}">
                  <a16:creationId xmlns:a16="http://schemas.microsoft.com/office/drawing/2014/main" id="{B7D06B0E-4FC5-6945-FD63-E0B10B6E67B2}"/>
                </a:ext>
              </a:extLst>
            </p:cNvPr>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 name="Google Shape;125;p10">
              <a:extLst>
                <a:ext uri="{FF2B5EF4-FFF2-40B4-BE49-F238E27FC236}">
                  <a16:creationId xmlns:a16="http://schemas.microsoft.com/office/drawing/2014/main" id="{C6713EEA-C7BA-9AB8-93A5-397C87CC7F4D}"/>
                </a:ext>
              </a:extLst>
            </p:cNvPr>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 name="Google Shape;126;p10">
              <a:extLst>
                <a:ext uri="{FF2B5EF4-FFF2-40B4-BE49-F238E27FC236}">
                  <a16:creationId xmlns:a16="http://schemas.microsoft.com/office/drawing/2014/main" id="{03D63DAD-25CE-B55D-06BC-2798BCF4F6AF}"/>
                </a:ext>
              </a:extLst>
            </p:cNvPr>
            <p:cNvPicPr preferRelativeResize="0"/>
            <p:nvPr/>
          </p:nvPicPr>
          <p:blipFill rotWithShape="1">
            <a:blip r:embed="rId4"/>
            <a:srcRect/>
            <a:stretch>
              <a:fillRect/>
            </a:stretch>
          </p:blipFill>
          <p:spPr>
            <a:xfrm>
              <a:off x="7991475" y="2933700"/>
              <a:ext cx="2762250" cy="3257550"/>
            </a:xfrm>
            <a:prstGeom prst="rect">
              <a:avLst/>
            </a:prstGeom>
            <a:noFill/>
            <a:ln>
              <a:noFill/>
            </a:ln>
          </p:spPr>
        </p:pic>
      </p:grpSp>
      <p:sp>
        <p:nvSpPr>
          <p:cNvPr id="6" name="Google Shape;65;p7">
            <a:extLst>
              <a:ext uri="{FF2B5EF4-FFF2-40B4-BE49-F238E27FC236}">
                <a16:creationId xmlns:a16="http://schemas.microsoft.com/office/drawing/2014/main" id="{B748F3B6-8BC9-0E21-D37B-142EFE13269F}"/>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9" name="Google Shape;139;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40" name="Google Shape;140;p11"/>
            <p:cNvPicPr preferRelativeResize="0"/>
            <p:nvPr/>
          </p:nvPicPr>
          <p:blipFill rotWithShape="1">
            <a:blip r:embed="rId3"/>
            <a:srcRect/>
            <a:stretch>
              <a:fillRect/>
            </a:stretch>
          </p:blipFill>
          <p:spPr>
            <a:xfrm>
              <a:off x="8658225" y="2647950"/>
              <a:ext cx="3533775" cy="3810000"/>
            </a:xfrm>
            <a:prstGeom prst="rect">
              <a:avLst/>
            </a:prstGeom>
            <a:noFill/>
            <a:ln>
              <a:noFill/>
            </a:ln>
          </p:spPr>
        </p:pic>
      </p:grpSp>
      <p:sp>
        <p:nvSpPr>
          <p:cNvPr id="142" name="Google Shape;142;p11"/>
          <p:cNvSpPr txBox="1">
            <a:spLocks noGrp="1"/>
          </p:cNvSpPr>
          <p:nvPr>
            <p:ph type="title"/>
          </p:nvPr>
        </p:nvSpPr>
        <p:spPr>
          <a:xfrm>
            <a:off x="430184" y="674658"/>
            <a:ext cx="7467600" cy="631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latin typeface="+mn-lt"/>
                <a:cs typeface="Times New Roman" panose="02020603050405020304" charset="0"/>
              </a:rPr>
              <a:t>PROJECT</a:t>
            </a:r>
            <a:r>
              <a:rPr lang="en-GB" altLang="en-US" sz="4000" dirty="0">
                <a:latin typeface="+mn-lt"/>
                <a:cs typeface="Times New Roman" panose="02020603050405020304" charset="0"/>
              </a:rPr>
              <a:t> </a:t>
            </a:r>
            <a:r>
              <a:rPr lang="en-US" sz="4000" dirty="0">
                <a:latin typeface="+mn-lt"/>
                <a:cs typeface="Times New Roman" panose="02020603050405020304" charset="0"/>
              </a:rPr>
              <a:t>OVERVIEW</a:t>
            </a:r>
          </a:p>
        </p:txBody>
      </p:sp>
      <p:pic>
        <p:nvPicPr>
          <p:cNvPr id="143" name="Google Shape;143;p11"/>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dirty="0">
              <a:latin typeface="Trebuchet MS" panose="020B0603020202020204"/>
              <a:ea typeface="Trebuchet MS" panose="020B0603020202020204"/>
              <a:cs typeface="Trebuchet MS" panose="020B0603020202020204"/>
              <a:sym typeface="Trebuchet MS" panose="020B0603020202020204"/>
            </a:endParaRPr>
          </a:p>
        </p:txBody>
      </p:sp>
      <p:sp>
        <p:nvSpPr>
          <p:cNvPr id="145" name="Google Shape;145;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lang="en-US"/>
          </a:p>
        </p:txBody>
      </p:sp>
      <p:sp>
        <p:nvSpPr>
          <p:cNvPr id="147" name="Google Shape;147;p11"/>
          <p:cNvSpPr txBox="1"/>
          <p:nvPr/>
        </p:nvSpPr>
        <p:spPr>
          <a:xfrm>
            <a:off x="648738" y="1781274"/>
            <a:ext cx="7947000" cy="4401164"/>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dirty="0">
                <a:latin typeface="+mn-lt"/>
                <a:ea typeface="Trebuchet MS" panose="020B0603020202020204"/>
                <a:cs typeface="Trebuchet MS" panose="020B0603020202020204"/>
                <a:sym typeface="Trebuchet MS" panose="020B0603020202020204"/>
              </a:rPr>
              <a:t>Data Preprocessing :</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Cleaning the dataset by handling missing values and outliers.</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Encoding categorical variables for model compatibility.</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Feature selection to identify relevant attributes for crime prediction.</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Scaling numerical features to ensure uniformity in model training.</a:t>
            </a:r>
          </a:p>
          <a:p>
            <a:pPr marL="0" lvl="0" indent="0" algn="l" rtl="0">
              <a:spcBef>
                <a:spcPts val="0"/>
              </a:spcBef>
              <a:spcAft>
                <a:spcPts val="0"/>
              </a:spcAft>
              <a:buNone/>
            </a:pPr>
            <a:endParaRPr lang="en-US" sz="2000" b="1" dirty="0">
              <a:latin typeface="+mn-lt"/>
              <a:ea typeface="Trebuchet MS" panose="020B0603020202020204"/>
              <a:cs typeface="Trebuchet MS" panose="020B0603020202020204"/>
              <a:sym typeface="Trebuchet MS" panose="020B0603020202020204"/>
            </a:endParaRPr>
          </a:p>
          <a:p>
            <a:pPr marL="0" lvl="0" indent="0" algn="l" rtl="0">
              <a:spcBef>
                <a:spcPts val="0"/>
              </a:spcBef>
              <a:spcAft>
                <a:spcPts val="0"/>
              </a:spcAft>
              <a:buNone/>
            </a:pPr>
            <a:r>
              <a:rPr lang="en-US" sz="2000" b="1" dirty="0">
                <a:latin typeface="+mn-lt"/>
                <a:ea typeface="Trebuchet MS" panose="020B0603020202020204"/>
                <a:cs typeface="Trebuchet MS" panose="020B0603020202020204"/>
                <a:sym typeface="Trebuchet MS" panose="020B0603020202020204"/>
              </a:rPr>
              <a:t>K-means Clustering :</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Utilizing K-means clustering to identify patterns and groupings within the dataset.</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Clustering crime data based on spatial attributes such as latitude and longitude.</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rebuchet MS" panose="020B0603020202020204"/>
                <a:sym typeface="Trebuchet MS" panose="020B0603020202020204"/>
              </a:rPr>
              <a:t>Analyzing clusters to understand high-crime areas and temporal trends.</a:t>
            </a:r>
          </a:p>
        </p:txBody>
      </p:sp>
    </p:spTree>
    <p:extLst>
      <p:ext uri="{BB962C8B-B14F-4D97-AF65-F5344CB8AC3E}">
        <p14:creationId xmlns:p14="http://schemas.microsoft.com/office/powerpoint/2010/main" val="174006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6" name="Google Shape;156;p12"/>
            <p:cNvPicPr preferRelativeResize="0"/>
            <p:nvPr/>
          </p:nvPicPr>
          <p:blipFill rotWithShape="1">
            <a:blip r:embed="rId3"/>
            <a:srcRect/>
            <a:stretch>
              <a:fillRect/>
            </a:stretch>
          </p:blipFill>
          <p:spPr>
            <a:xfrm>
              <a:off x="8658225" y="2647950"/>
              <a:ext cx="3533775" cy="3810000"/>
            </a:xfrm>
            <a:prstGeom prst="rect">
              <a:avLst/>
            </a:prstGeom>
            <a:noFill/>
            <a:ln>
              <a:noFill/>
            </a:ln>
          </p:spPr>
        </p:pic>
      </p:grpSp>
      <p:sp>
        <p:nvSpPr>
          <p:cNvPr id="158" name="Google Shape;158;p12"/>
          <p:cNvSpPr txBox="1">
            <a:spLocks noGrp="1"/>
          </p:cNvSpPr>
          <p:nvPr>
            <p:ph type="title"/>
          </p:nvPr>
        </p:nvSpPr>
        <p:spPr>
          <a:xfrm>
            <a:off x="863543" y="463145"/>
            <a:ext cx="6185535" cy="631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latin typeface="+mn-lt"/>
                <a:cs typeface="Times New Roman" panose="02020603050405020304" charset="0"/>
              </a:rPr>
              <a:t>PROJECT</a:t>
            </a:r>
            <a:r>
              <a:rPr lang="en-GB" altLang="en-US" sz="4000" dirty="0">
                <a:latin typeface="+mn-lt"/>
                <a:cs typeface="Times New Roman" panose="02020603050405020304" charset="0"/>
              </a:rPr>
              <a:t> </a:t>
            </a:r>
            <a:r>
              <a:rPr lang="en-US" sz="4000" dirty="0">
                <a:latin typeface="+mn-lt"/>
                <a:cs typeface="Times New Roman" panose="02020603050405020304" charset="0"/>
              </a:rPr>
              <a:t>OVERVIEW</a:t>
            </a:r>
          </a:p>
        </p:txBody>
      </p:sp>
      <p:pic>
        <p:nvPicPr>
          <p:cNvPr id="159" name="Google Shape;159;p12"/>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61" name="Google Shape;161;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lang="en-US"/>
          </a:p>
        </p:txBody>
      </p:sp>
      <p:sp>
        <p:nvSpPr>
          <p:cNvPr id="162" name="Google Shape;162;p12"/>
          <p:cNvSpPr txBox="1"/>
          <p:nvPr/>
        </p:nvSpPr>
        <p:spPr>
          <a:xfrm>
            <a:off x="436880" y="1561465"/>
            <a:ext cx="8647430" cy="395795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1" dirty="0">
                <a:latin typeface="+mn-lt"/>
                <a:ea typeface="Trebuchet MS" panose="020B0603020202020204"/>
                <a:cs typeface="Times New Roman" panose="02020603050405020304" charset="0"/>
                <a:sym typeface="Trebuchet MS" panose="020B0603020202020204"/>
              </a:rPr>
              <a:t>Kernel SVM :</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Implementing Kernel SVM for crime prediction, considering its ability to handle nonlinear relationships.</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Training the SVM model using labeled crime data, with features such as location, time, and crime type.</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Evaluating the SVM model's performance using appropriate metrics like accuracy, precision, and recall.</a:t>
            </a:r>
          </a:p>
          <a:p>
            <a:pPr marL="0" lvl="0" indent="0" algn="l" rtl="0">
              <a:spcBef>
                <a:spcPts val="0"/>
              </a:spcBef>
              <a:spcAft>
                <a:spcPts val="0"/>
              </a:spcAft>
              <a:buNone/>
            </a:pPr>
            <a:r>
              <a:rPr lang="en-US" sz="2000" b="1" dirty="0">
                <a:latin typeface="+mn-lt"/>
                <a:ea typeface="Trebuchet MS" panose="020B0603020202020204"/>
                <a:cs typeface="Times New Roman" panose="02020603050405020304" charset="0"/>
                <a:sym typeface="Trebuchet MS" panose="020B0603020202020204"/>
              </a:rPr>
              <a:t>Visualization :</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Creating graphical representations to visualize crime trends over time and space.</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Plotting crime density maps to identify hotspots and prioritize resource allocation.</a:t>
            </a:r>
          </a:p>
          <a:p>
            <a:pPr marL="342900" lvl="0" indent="-342900" algn="l" rtl="0">
              <a:spcBef>
                <a:spcPts val="0"/>
              </a:spcBef>
              <a:spcAft>
                <a:spcPts val="0"/>
              </a:spcAft>
              <a:buFont typeface="Arial" panose="020B0604020202020204" pitchFamily="34" charset="0"/>
              <a:buChar char="•"/>
            </a:pPr>
            <a:r>
              <a:rPr lang="en-US" sz="2000" dirty="0">
                <a:latin typeface="+mn-lt"/>
                <a:ea typeface="Trebuchet MS" panose="020B0603020202020204"/>
                <a:cs typeface="Times New Roman" panose="02020603050405020304" charset="0"/>
                <a:sym typeface="Trebuchet MS" panose="020B0603020202020204"/>
              </a:rPr>
              <a:t>Generating temporal graphs to depict variations in crime rates by time of day, month, or year.</a:t>
            </a:r>
          </a:p>
        </p:txBody>
      </p:sp>
      <p:sp>
        <p:nvSpPr>
          <p:cNvPr id="2" name="Google Shape;65;p7">
            <a:extLst>
              <a:ext uri="{FF2B5EF4-FFF2-40B4-BE49-F238E27FC236}">
                <a16:creationId xmlns:a16="http://schemas.microsoft.com/office/drawing/2014/main" id="{175247FF-A713-0EA2-5167-077A38CF32FE}"/>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3"/>
          <p:cNvSpPr txBox="1">
            <a:spLocks noGrp="1"/>
          </p:cNvSpPr>
          <p:nvPr>
            <p:ph type="title"/>
          </p:nvPr>
        </p:nvSpPr>
        <p:spPr>
          <a:xfrm>
            <a:off x="558165" y="385444"/>
            <a:ext cx="9764395" cy="1143509"/>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4000" dirty="0">
                <a:latin typeface="+mn-lt"/>
                <a:cs typeface="Times New Roman" panose="02020603050405020304" charset="0"/>
              </a:rPr>
              <a:t>WHO ARE THE END USERS?</a:t>
            </a:r>
            <a:endParaRPr sz="4000" dirty="0">
              <a:latin typeface="+mn-lt"/>
              <a:cs typeface="Times New Roman" panose="02020603050405020304" charset="0"/>
            </a:endParaRPr>
          </a:p>
        </p:txBody>
      </p:sp>
      <p:pic>
        <p:nvPicPr>
          <p:cNvPr id="173" name="Google Shape;173;p13"/>
          <p:cNvPicPr preferRelativeResize="0"/>
          <p:nvPr/>
        </p:nvPicPr>
        <p:blipFill rotWithShape="1">
          <a:blip r:embed="rId3"/>
          <a:srcRect/>
          <a:stretch>
            <a:fillRect/>
          </a:stretch>
        </p:blipFill>
        <p:spPr>
          <a:xfrm>
            <a:off x="723900" y="6172200"/>
            <a:ext cx="2181225" cy="485775"/>
          </a:xfrm>
          <a:prstGeom prst="rect">
            <a:avLst/>
          </a:prstGeom>
          <a:noFill/>
          <a:ln>
            <a:noFill/>
          </a:ln>
        </p:spPr>
      </p:pic>
      <p:sp>
        <p:nvSpPr>
          <p:cNvPr id="175" name="Google Shape;17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lang="en-US"/>
          </a:p>
        </p:txBody>
      </p:sp>
      <p:sp>
        <p:nvSpPr>
          <p:cNvPr id="176" name="Google Shape;176;p13"/>
          <p:cNvSpPr txBox="1"/>
          <p:nvPr/>
        </p:nvSpPr>
        <p:spPr>
          <a:xfrm>
            <a:off x="990600" y="2057400"/>
            <a:ext cx="7162800" cy="2554545"/>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SzPts val="3200"/>
              <a:buFont typeface="Arial" panose="020B0604020202020204"/>
              <a:buChar char="•"/>
            </a:pPr>
            <a:r>
              <a:rPr lang="en-US" sz="3200" dirty="0">
                <a:latin typeface="+mn-lt"/>
                <a:ea typeface="Trebuchet MS" panose="020B0603020202020204"/>
                <a:cs typeface="Trebuchet MS" panose="020B0603020202020204"/>
                <a:sym typeface="Trebuchet MS" panose="020B0603020202020204"/>
              </a:rPr>
              <a:t>Law Enforcement Personnel</a:t>
            </a:r>
          </a:p>
          <a:p>
            <a:pPr marL="342900" lvl="0" indent="-342900" algn="l" rtl="0">
              <a:spcBef>
                <a:spcPts val="0"/>
              </a:spcBef>
              <a:spcAft>
                <a:spcPts val="0"/>
              </a:spcAft>
              <a:buSzPts val="3200"/>
              <a:buFont typeface="Arial" panose="020B0604020202020204"/>
              <a:buChar char="•"/>
            </a:pPr>
            <a:r>
              <a:rPr lang="en-US" sz="3200" dirty="0">
                <a:latin typeface="+mn-lt"/>
                <a:ea typeface="Trebuchet MS" panose="020B0603020202020204"/>
                <a:cs typeface="Trebuchet MS" panose="020B0603020202020204"/>
                <a:sym typeface="Trebuchet MS" panose="020B0603020202020204"/>
              </a:rPr>
              <a:t>Government Officials</a:t>
            </a:r>
          </a:p>
          <a:p>
            <a:pPr marL="342900" lvl="0" indent="-342900" algn="l" rtl="0">
              <a:spcBef>
                <a:spcPts val="0"/>
              </a:spcBef>
              <a:spcAft>
                <a:spcPts val="0"/>
              </a:spcAft>
              <a:buSzPts val="3200"/>
              <a:buFont typeface="Arial" panose="020B0604020202020204"/>
              <a:buChar char="•"/>
            </a:pPr>
            <a:r>
              <a:rPr lang="en-US" sz="3200" dirty="0">
                <a:latin typeface="+mn-lt"/>
                <a:ea typeface="Trebuchet MS" panose="020B0603020202020204"/>
                <a:cs typeface="Trebuchet MS" panose="020B0603020202020204"/>
                <a:sym typeface="Trebuchet MS" panose="020B0603020202020204"/>
              </a:rPr>
              <a:t>Crime Analysts</a:t>
            </a:r>
          </a:p>
          <a:p>
            <a:pPr marL="342900" lvl="0" indent="-342900" algn="l" rtl="0">
              <a:spcBef>
                <a:spcPts val="0"/>
              </a:spcBef>
              <a:spcAft>
                <a:spcPts val="0"/>
              </a:spcAft>
              <a:buSzPts val="3200"/>
              <a:buFont typeface="Arial" panose="020B0604020202020204"/>
              <a:buChar char="•"/>
            </a:pPr>
            <a:r>
              <a:rPr lang="en-US" sz="3200" dirty="0">
                <a:latin typeface="+mn-lt"/>
                <a:ea typeface="Trebuchet MS" panose="020B0603020202020204"/>
                <a:cs typeface="Trebuchet MS" panose="020B0603020202020204"/>
                <a:sym typeface="Trebuchet MS" panose="020B0603020202020204"/>
              </a:rPr>
              <a:t>Community Policing Teams</a:t>
            </a:r>
          </a:p>
          <a:p>
            <a:pPr marL="342900" lvl="0" indent="-342900" algn="l" rtl="0">
              <a:spcBef>
                <a:spcPts val="0"/>
              </a:spcBef>
              <a:spcAft>
                <a:spcPts val="0"/>
              </a:spcAft>
              <a:buSzPts val="3200"/>
              <a:buFont typeface="Arial" panose="020B0604020202020204"/>
              <a:buChar char="•"/>
            </a:pPr>
            <a:r>
              <a:rPr lang="en-US" sz="3200" dirty="0">
                <a:latin typeface="+mn-lt"/>
                <a:ea typeface="Trebuchet MS" panose="020B0603020202020204"/>
                <a:cs typeface="Trebuchet MS" panose="020B0603020202020204"/>
                <a:sym typeface="Trebuchet MS" panose="020B0603020202020204"/>
              </a:rPr>
              <a:t>Researchers</a:t>
            </a:r>
          </a:p>
        </p:txBody>
      </p:sp>
      <p:sp>
        <p:nvSpPr>
          <p:cNvPr id="2" name="Google Shape;65;p7">
            <a:extLst>
              <a:ext uri="{FF2B5EF4-FFF2-40B4-BE49-F238E27FC236}">
                <a16:creationId xmlns:a16="http://schemas.microsoft.com/office/drawing/2014/main" id="{496E702B-EBE8-0BB9-0AB8-A4AE2D37ADCF}"/>
              </a:ext>
            </a:extLst>
          </p:cNvPr>
          <p:cNvSpPr txBox="1"/>
          <p:nvPr/>
        </p:nvSpPr>
        <p:spPr>
          <a:xfrm>
            <a:off x="892175" y="63209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srcRect/>
          <a:stretch>
            <a:fillRect/>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447328" y="191480"/>
            <a:ext cx="11412162" cy="1106072"/>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4000" dirty="0">
                <a:latin typeface="+mn-lt"/>
                <a:cs typeface="Times New Roman" panose="02020603050405020304" charset="0"/>
              </a:rPr>
              <a:t>MY SOLUTION AND ITS VALUE PROPOSITION</a:t>
            </a:r>
            <a:endParaRPr sz="4000" dirty="0">
              <a:latin typeface="+mn-lt"/>
              <a:cs typeface="Times New Roman" panose="02020603050405020304" charset="0"/>
            </a:endParaRPr>
          </a:p>
        </p:txBody>
      </p:sp>
      <p:pic>
        <p:nvPicPr>
          <p:cNvPr id="186" name="Google Shape;186;p14"/>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lang="en-US"/>
          </a:p>
        </p:txBody>
      </p:sp>
      <p:sp>
        <p:nvSpPr>
          <p:cNvPr id="189" name="Google Shape;189;p14"/>
          <p:cNvSpPr txBox="1"/>
          <p:nvPr/>
        </p:nvSpPr>
        <p:spPr>
          <a:xfrm>
            <a:off x="2867525" y="1728537"/>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dirty="0">
                <a:solidFill>
                  <a:schemeClr val="tx1"/>
                </a:solidFill>
              </a:rPr>
              <a:t>SOLUTION :</a:t>
            </a:r>
            <a:endParaRPr sz="2400" dirty="0">
              <a:solidFill>
                <a:schemeClr val="tx1"/>
              </a:solidFill>
            </a:endParaRPr>
          </a:p>
        </p:txBody>
      </p:sp>
      <p:sp>
        <p:nvSpPr>
          <p:cNvPr id="190" name="Google Shape;190;p14"/>
          <p:cNvSpPr txBox="1"/>
          <p:nvPr/>
        </p:nvSpPr>
        <p:spPr>
          <a:xfrm>
            <a:off x="2771274" y="2292739"/>
            <a:ext cx="6099000" cy="3477835"/>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panose="020B0604020202020204"/>
              <a:buChar char="•"/>
            </a:pPr>
            <a:r>
              <a:rPr lang="en-US" sz="2000" dirty="0">
                <a:latin typeface="+mn-lt"/>
                <a:ea typeface="Trebuchet MS" panose="020B0603020202020204"/>
                <a:cs typeface="Trebuchet MS" panose="020B0603020202020204"/>
                <a:sym typeface="Trebuchet MS" panose="020B0603020202020204"/>
              </a:rPr>
              <a:t>Develop a machine learning model using artificial neural networks (ANNs),Support Vector Machine Algorithm to predict crime analysis and prediction based on dataset.</a:t>
            </a:r>
          </a:p>
          <a:p>
            <a:pPr marL="285750" lvl="0" indent="-158750" algn="l" rtl="0">
              <a:spcBef>
                <a:spcPts val="0"/>
              </a:spcBef>
              <a:spcAft>
                <a:spcPts val="0"/>
              </a:spcAft>
              <a:buSzPts val="2000"/>
              <a:buFont typeface="Arial" panose="020B0604020202020204"/>
              <a:buNone/>
            </a:pPr>
            <a:endParaRPr sz="2000" dirty="0">
              <a:latin typeface="+mn-lt"/>
              <a:ea typeface="Trebuchet MS" panose="020B0603020202020204"/>
              <a:cs typeface="Trebuchet MS" panose="020B0603020202020204"/>
              <a:sym typeface="Trebuchet MS" panose="020B0603020202020204"/>
            </a:endParaRPr>
          </a:p>
          <a:p>
            <a:pPr marL="285750" lvl="0" indent="-285750" algn="l" rtl="0">
              <a:spcBef>
                <a:spcPts val="0"/>
              </a:spcBef>
              <a:spcAft>
                <a:spcPts val="0"/>
              </a:spcAft>
              <a:buSzPts val="2000"/>
              <a:buFont typeface="Arial" panose="020B0604020202020204"/>
              <a:buChar char="•"/>
            </a:pPr>
            <a:r>
              <a:rPr lang="en-US" sz="2000" dirty="0">
                <a:latin typeface="+mn-lt"/>
                <a:ea typeface="Trebuchet MS" panose="020B0603020202020204"/>
                <a:cs typeface="Trebuchet MS" panose="020B0603020202020204"/>
                <a:sym typeface="Trebuchet MS" panose="020B0603020202020204"/>
              </a:rPr>
              <a:t>Utilize Python programming language with libraries such as TensorFlow or </a:t>
            </a:r>
            <a:r>
              <a:rPr lang="en-US" sz="2000" dirty="0" err="1">
                <a:latin typeface="+mn-lt"/>
                <a:ea typeface="Trebuchet MS" panose="020B0603020202020204"/>
                <a:cs typeface="Trebuchet MS" panose="020B0603020202020204"/>
                <a:sym typeface="Trebuchet MS" panose="020B0603020202020204"/>
              </a:rPr>
              <a:t>PyTorch</a:t>
            </a:r>
            <a:r>
              <a:rPr lang="en-US" sz="2000" dirty="0">
                <a:latin typeface="+mn-lt"/>
                <a:ea typeface="Trebuchet MS" panose="020B0603020202020204"/>
                <a:cs typeface="Trebuchet MS" panose="020B0603020202020204"/>
                <a:sym typeface="Trebuchet MS" panose="020B0603020202020204"/>
              </a:rPr>
              <a:t> for ANN implementation.</a:t>
            </a:r>
          </a:p>
          <a:p>
            <a:pPr marL="285750" lvl="0" indent="-158750" algn="l" rtl="0">
              <a:spcBef>
                <a:spcPts val="0"/>
              </a:spcBef>
              <a:spcAft>
                <a:spcPts val="0"/>
              </a:spcAft>
              <a:buSzPts val="2000"/>
              <a:buFont typeface="Arial" panose="020B0604020202020204"/>
              <a:buNone/>
            </a:pPr>
            <a:endParaRPr sz="2000" dirty="0">
              <a:latin typeface="+mn-lt"/>
              <a:ea typeface="Trebuchet MS" panose="020B0603020202020204"/>
              <a:cs typeface="Trebuchet MS" panose="020B0603020202020204"/>
              <a:sym typeface="Trebuchet MS" panose="020B0603020202020204"/>
            </a:endParaRPr>
          </a:p>
          <a:p>
            <a:pPr marL="285750" lvl="0" indent="-285750" algn="l" rtl="0">
              <a:spcBef>
                <a:spcPts val="0"/>
              </a:spcBef>
              <a:spcAft>
                <a:spcPts val="0"/>
              </a:spcAft>
              <a:buSzPts val="2000"/>
              <a:buFont typeface="Arial" panose="020B0604020202020204"/>
              <a:buChar char="•"/>
            </a:pPr>
            <a:r>
              <a:rPr lang="en-US" sz="2000" dirty="0">
                <a:latin typeface="+mn-lt"/>
                <a:ea typeface="Trebuchet MS" panose="020B0603020202020204"/>
                <a:cs typeface="Trebuchet MS" panose="020B0603020202020204"/>
                <a:sym typeface="Trebuchet MS" panose="020B0603020202020204"/>
              </a:rPr>
              <a:t>Use </a:t>
            </a:r>
            <a:r>
              <a:rPr lang="en-GB" altLang="en-US" sz="2000" dirty="0" err="1">
                <a:latin typeface="+mn-lt"/>
                <a:ea typeface="Trebuchet MS" panose="020B0603020202020204"/>
                <a:cs typeface="Trebuchet MS" panose="020B0603020202020204"/>
                <a:sym typeface="Trebuchet MS" panose="020B0603020202020204"/>
              </a:rPr>
              <a:t>Colab</a:t>
            </a:r>
            <a:r>
              <a:rPr lang="en-US" sz="2000" dirty="0">
                <a:latin typeface="+mn-lt"/>
                <a:ea typeface="Trebuchet MS" panose="020B0603020202020204"/>
                <a:cs typeface="Trebuchet MS" panose="020B0603020202020204"/>
                <a:sym typeface="Trebuchet MS" panose="020B0603020202020204"/>
              </a:rPr>
              <a:t> Notebook for interactive development and documentation of the project.</a:t>
            </a:r>
          </a:p>
        </p:txBody>
      </p:sp>
      <p:sp>
        <p:nvSpPr>
          <p:cNvPr id="2" name="Google Shape;65;p7">
            <a:extLst>
              <a:ext uri="{FF2B5EF4-FFF2-40B4-BE49-F238E27FC236}">
                <a16:creationId xmlns:a16="http://schemas.microsoft.com/office/drawing/2014/main" id="{D9584963-F5EA-CEB1-86E3-97DF041057AC}"/>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5"/>
          <p:cNvPicPr preferRelativeResize="0"/>
          <p:nvPr/>
        </p:nvPicPr>
        <p:blipFill rotWithShape="1">
          <a:blip r:embed="rId3"/>
          <a:srcRect/>
          <a:stretch>
            <a:fillRect/>
          </a:stretch>
        </p:blipFill>
        <p:spPr>
          <a:xfrm>
            <a:off x="0" y="1476375"/>
            <a:ext cx="2695574" cy="3248025"/>
          </a:xfrm>
          <a:prstGeom prst="rect">
            <a:avLst/>
          </a:prstGeom>
          <a:noFill/>
          <a:ln>
            <a:noFill/>
          </a:ln>
        </p:spPr>
      </p:pic>
      <p:sp>
        <p:nvSpPr>
          <p:cNvPr id="196" name="Google Shape;196;p15"/>
          <p:cNvSpPr/>
          <p:nvPr/>
        </p:nvSpPr>
        <p:spPr>
          <a:xfrm>
            <a:off x="9694209" y="5532904"/>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txBox="1">
            <a:spLocks noGrp="1"/>
          </p:cNvSpPr>
          <p:nvPr>
            <p:ph type="title"/>
          </p:nvPr>
        </p:nvSpPr>
        <p:spPr>
          <a:xfrm>
            <a:off x="461183" y="193963"/>
            <a:ext cx="11633835" cy="1106072"/>
          </a:xfrm>
          <a:prstGeom prst="rect">
            <a:avLst/>
          </a:prstGeom>
          <a:noFill/>
          <a:ln>
            <a:noFill/>
          </a:ln>
        </p:spPr>
        <p:txBody>
          <a:bodyPr spcFirstLastPara="1" wrap="square" lIns="0" tIns="485775" rIns="0" bIns="0" anchor="t" anchorCtr="0">
            <a:spAutoFit/>
          </a:bodyPr>
          <a:lstStyle/>
          <a:p>
            <a:pPr marL="12700" lvl="0" indent="0" algn="ctr" rtl="0">
              <a:lnSpc>
                <a:spcPct val="100000"/>
              </a:lnSpc>
              <a:spcBef>
                <a:spcPts val="0"/>
              </a:spcBef>
              <a:spcAft>
                <a:spcPts val="0"/>
              </a:spcAft>
              <a:buNone/>
            </a:pPr>
            <a:r>
              <a:rPr lang="en-US" sz="4000" dirty="0">
                <a:latin typeface="+mn-lt"/>
                <a:cs typeface="Times New Roman" panose="02020603050405020304" charset="0"/>
              </a:rPr>
              <a:t>MY SOLUTION AND ITS VALUE PROPOSITION</a:t>
            </a:r>
            <a:endParaRPr sz="4000" dirty="0">
              <a:latin typeface="+mn-lt"/>
              <a:cs typeface="Times New Roman" panose="02020603050405020304" charset="0"/>
            </a:endParaRPr>
          </a:p>
        </p:txBody>
      </p:sp>
      <p:pic>
        <p:nvPicPr>
          <p:cNvPr id="200" name="Google Shape;200;p15"/>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202" name="Google Shape;20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9</a:t>
            </a:fld>
            <a:endParaRPr lang="en-US"/>
          </a:p>
        </p:txBody>
      </p:sp>
      <p:sp>
        <p:nvSpPr>
          <p:cNvPr id="203" name="Google Shape;203;p15"/>
          <p:cNvSpPr txBox="1"/>
          <p:nvPr/>
        </p:nvSpPr>
        <p:spPr>
          <a:xfrm>
            <a:off x="2785872" y="1788467"/>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dirty="0">
                <a:solidFill>
                  <a:schemeClr val="tx1"/>
                </a:solidFill>
              </a:rPr>
              <a:t>VALUE PROPOSITION :</a:t>
            </a:r>
            <a:endParaRPr sz="2400" dirty="0">
              <a:solidFill>
                <a:schemeClr val="tx1"/>
              </a:solidFill>
            </a:endParaRPr>
          </a:p>
        </p:txBody>
      </p:sp>
      <p:sp>
        <p:nvSpPr>
          <p:cNvPr id="204" name="Google Shape;204;p15"/>
          <p:cNvSpPr txBox="1"/>
          <p:nvPr/>
        </p:nvSpPr>
        <p:spPr>
          <a:xfrm>
            <a:off x="2864485" y="2346325"/>
            <a:ext cx="6945630" cy="2595245"/>
          </a:xfrm>
          <a:prstGeom prst="rect">
            <a:avLst/>
          </a:prstGeom>
          <a:noFill/>
          <a:ln>
            <a:noFill/>
          </a:ln>
        </p:spPr>
        <p:txBody>
          <a:bodyPr spcFirstLastPara="1" wrap="square" lIns="91425" tIns="45700" rIns="91425" bIns="45700" anchor="t" anchorCtr="0">
            <a:noAutofit/>
          </a:bodyPr>
          <a:lstStyle/>
          <a:p>
            <a:pPr marL="285750" lvl="0" indent="-171450" algn="just" rtl="0">
              <a:spcBef>
                <a:spcPts val="0"/>
              </a:spcBef>
              <a:spcAft>
                <a:spcPts val="0"/>
              </a:spcAft>
              <a:buSzPts val="1800"/>
              <a:buFont typeface="Arial" panose="020B0604020202020204"/>
              <a:buNone/>
            </a:pPr>
            <a:r>
              <a:rPr lang="en-US" sz="1800" dirty="0">
                <a:latin typeface="+mn-lt"/>
                <a:ea typeface="Trebuchet MS" panose="020B0603020202020204"/>
                <a:cs typeface="Trebuchet MS" panose="020B0603020202020204"/>
                <a:sym typeface="Trebuchet MS" panose="020B0603020202020204"/>
              </a:rPr>
              <a:t>Develop a machine learning model for predicting crime trends based on diverse data sources such as demographics, socioeconomic factors, and historical crime data.</a:t>
            </a:r>
          </a:p>
          <a:p>
            <a:pPr marL="285750" lvl="0" indent="-171450" algn="just" rtl="0">
              <a:spcBef>
                <a:spcPts val="0"/>
              </a:spcBef>
              <a:spcAft>
                <a:spcPts val="0"/>
              </a:spcAft>
              <a:buSzPts val="1800"/>
              <a:buFont typeface="Arial" panose="020B0604020202020204"/>
              <a:buNone/>
            </a:pPr>
            <a:endParaRPr lang="en-US" sz="1800" dirty="0">
              <a:latin typeface="+mn-lt"/>
              <a:ea typeface="Trebuchet MS" panose="020B0603020202020204"/>
              <a:cs typeface="Trebuchet MS" panose="020B0603020202020204"/>
              <a:sym typeface="Trebuchet MS" panose="020B0603020202020204"/>
            </a:endParaRPr>
          </a:p>
          <a:p>
            <a:pPr marL="285750" lvl="0" indent="-171450" algn="just" rtl="0">
              <a:spcBef>
                <a:spcPts val="0"/>
              </a:spcBef>
              <a:spcAft>
                <a:spcPts val="0"/>
              </a:spcAft>
              <a:buSzPts val="1800"/>
              <a:buFont typeface="Arial" panose="020B0604020202020204"/>
              <a:buNone/>
            </a:pPr>
            <a:r>
              <a:rPr lang="en-US" sz="1800" b="1" dirty="0">
                <a:latin typeface="+mn-lt"/>
                <a:ea typeface="Trebuchet MS" panose="020B0603020202020204"/>
                <a:cs typeface="Trebuchet MS" panose="020B0603020202020204"/>
                <a:sym typeface="Trebuchet MS" panose="020B0603020202020204"/>
              </a:rPr>
              <a:t>Impact : </a:t>
            </a:r>
            <a:r>
              <a:rPr lang="en-US" sz="1800" dirty="0">
                <a:latin typeface="+mn-lt"/>
                <a:ea typeface="Trebuchet MS" panose="020B0603020202020204"/>
                <a:cs typeface="Trebuchet MS" panose="020B0603020202020204"/>
                <a:sym typeface="Trebuchet MS" panose="020B0603020202020204"/>
              </a:rPr>
              <a:t>Empowers law enforcement agencies, policymakers, and community leaders with actionable insights for proactive crime prevention, resource allocation, and policy formulation.</a:t>
            </a:r>
          </a:p>
          <a:p>
            <a:pPr marL="285750" lvl="0" indent="-171450" algn="just" rtl="0">
              <a:spcBef>
                <a:spcPts val="0"/>
              </a:spcBef>
              <a:spcAft>
                <a:spcPts val="0"/>
              </a:spcAft>
              <a:buSzPts val="1800"/>
              <a:buFont typeface="Arial" panose="020B0604020202020204"/>
              <a:buNone/>
            </a:pPr>
            <a:endParaRPr lang="en-US" sz="1800" dirty="0">
              <a:latin typeface="+mn-lt"/>
              <a:ea typeface="Trebuchet MS" panose="020B0603020202020204"/>
              <a:cs typeface="Trebuchet MS" panose="020B0603020202020204"/>
              <a:sym typeface="Trebuchet MS" panose="020B0603020202020204"/>
            </a:endParaRPr>
          </a:p>
          <a:p>
            <a:pPr marL="285750" lvl="0" indent="-171450" algn="just" rtl="0">
              <a:spcBef>
                <a:spcPts val="0"/>
              </a:spcBef>
              <a:spcAft>
                <a:spcPts val="0"/>
              </a:spcAft>
              <a:buSzPts val="1800"/>
              <a:buFont typeface="Arial" panose="020B0604020202020204"/>
              <a:buNone/>
            </a:pPr>
            <a:r>
              <a:rPr lang="en-US" sz="1800" b="1" dirty="0">
                <a:latin typeface="+mn-lt"/>
                <a:ea typeface="Trebuchet MS" panose="020B0603020202020204"/>
                <a:cs typeface="Trebuchet MS" panose="020B0603020202020204"/>
                <a:sym typeface="Trebuchet MS" panose="020B0603020202020204"/>
              </a:rPr>
              <a:t>Benefits : </a:t>
            </a:r>
            <a:r>
              <a:rPr lang="en-US" sz="1800" dirty="0">
                <a:latin typeface="+mn-lt"/>
                <a:ea typeface="Trebuchet MS" panose="020B0603020202020204"/>
                <a:cs typeface="Trebuchet MS" panose="020B0603020202020204"/>
                <a:sym typeface="Trebuchet MS" panose="020B0603020202020204"/>
              </a:rPr>
              <a:t>Harnessing advanced algorithms to optimize law enforcement strategies, enhance public safety, and reduce crime rates, ultimately fostering safer communities and improving quality of life.</a:t>
            </a:r>
          </a:p>
        </p:txBody>
      </p:sp>
      <p:sp>
        <p:nvSpPr>
          <p:cNvPr id="2" name="Google Shape;65;p7">
            <a:extLst>
              <a:ext uri="{FF2B5EF4-FFF2-40B4-BE49-F238E27FC236}">
                <a16:creationId xmlns:a16="http://schemas.microsoft.com/office/drawing/2014/main" id="{1BAB45F3-9D06-2265-9D07-2A8894F4306D}"/>
              </a:ext>
            </a:extLst>
          </p:cNvPr>
          <p:cNvSpPr txBox="1"/>
          <p:nvPr/>
        </p:nvSpPr>
        <p:spPr>
          <a:xfrm>
            <a:off x="739775" y="6473337"/>
            <a:ext cx="1798955" cy="17632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dirty="0">
                <a:solidFill>
                  <a:srgbClr val="2D83C3"/>
                </a:solidFill>
                <a:latin typeface="Trebuchet MS" panose="020B0603020202020204"/>
                <a:ea typeface="Trebuchet MS" panose="020B0603020202020204"/>
                <a:cs typeface="Trebuchet MS" panose="020B0603020202020204"/>
                <a:sym typeface="Trebuchet MS" panose="020B0603020202020204"/>
              </a:rPr>
              <a:t>4/29/2024  </a:t>
            </a:r>
            <a:r>
              <a:rPr lang="en-US" sz="1100" b="1" dirty="0">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lang="en-US" sz="1100" dirty="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974</Words>
  <Application>Microsoft Office PowerPoint</Application>
  <PresentationFormat>Widescreen</PresentationFormat>
  <Paragraphs>121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lpstr>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THANES M</cp:lastModifiedBy>
  <cp:revision>26</cp:revision>
  <dcterms:created xsi:type="dcterms:W3CDTF">2024-04-28T19:24:54Z</dcterms:created>
  <dcterms:modified xsi:type="dcterms:W3CDTF">2024-04-29T15:23:04Z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B8220DD74163474EAEACE836DE6D3B7F_13</vt:lpwstr>
  </property>
  <property fmtid="{D5CDD505-2E9C-101B-9397-08002B2CF9AE}" pid="3" name="KSOProductBuildVer">
    <vt:lpwstr>1033-12.2.0.13472</vt:lpwstr>
  </property>
</Properties>
</file>