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3FE"/>
    <a:srgbClr val="FBB13F"/>
    <a:srgbClr val="889BA7"/>
    <a:srgbClr val="007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196" autoAdjust="0"/>
  </p:normalViewPr>
  <p:slideViewPr>
    <p:cSldViewPr snapToGrid="0">
      <p:cViewPr>
        <p:scale>
          <a:sx n="75" d="100"/>
          <a:sy n="75" d="100"/>
        </p:scale>
        <p:origin x="1511" y="16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0873FE"/>
                </a:solidFill>
              </a:rPr>
              <a:t>Revenue</a:t>
            </a:r>
            <a:r>
              <a:rPr lang="en-US" sz="1600" dirty="0"/>
              <a:t> and </a:t>
            </a:r>
            <a:r>
              <a:rPr lang="en-US" sz="1600" dirty="0">
                <a:solidFill>
                  <a:schemeClr val="accent2"/>
                </a:solidFill>
              </a:rPr>
              <a:t>Revenue/invoice</a:t>
            </a:r>
            <a:r>
              <a:rPr lang="en-US" sz="1600" baseline="0" dirty="0">
                <a:solidFill>
                  <a:schemeClr val="accent2"/>
                </a:solidFill>
              </a:rPr>
              <a:t> </a:t>
            </a:r>
            <a:r>
              <a:rPr lang="en-US" sz="1600" baseline="0" dirty="0"/>
              <a:t>of 3 employees</a:t>
            </a:r>
            <a:endParaRPr lang="en-US" sz="1600" dirty="0"/>
          </a:p>
        </c:rich>
      </c:tx>
      <c:layout>
        <c:manualLayout>
          <c:xMode val="edge"/>
          <c:yMode val="edge"/>
          <c:x val="0.1106984368592234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Steve Johnson</c:v>
                </c:pt>
                <c:pt idx="1">
                  <c:v>Margaret Park</c:v>
                </c:pt>
                <c:pt idx="2">
                  <c:v>Jane Peacock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720.16</c:v>
                </c:pt>
                <c:pt idx="1">
                  <c:v>775.4</c:v>
                </c:pt>
                <c:pt idx="2">
                  <c:v>833.04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8F-4E27-B924-B6589CDD56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6059720"/>
        <c:axId val="676063000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Revenue/invoice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8F-4E27-B924-B6589CDD560A}"/>
                </c:ext>
              </c:extLst>
            </c:dLbl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8F-4E27-B924-B6589CDD560A}"/>
                </c:ext>
              </c:extLst>
            </c:dLbl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8F-4E27-B924-B6589CDD56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Steve Johnson</c:v>
                </c:pt>
                <c:pt idx="1">
                  <c:v>Margaret Park</c:v>
                </c:pt>
                <c:pt idx="2">
                  <c:v>Jane Peacock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5.72</c:v>
                </c:pt>
                <c:pt idx="1">
                  <c:v>5.54</c:v>
                </c:pt>
                <c:pt idx="2">
                  <c:v>5.71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8F-4E27-B924-B6589CDD56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1411192"/>
        <c:axId val="671412832"/>
      </c:lineChart>
      <c:catAx>
        <c:axId val="676059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063000"/>
        <c:crosses val="autoZero"/>
        <c:auto val="1"/>
        <c:lblAlgn val="ctr"/>
        <c:lblOffset val="100"/>
        <c:noMultiLvlLbl val="0"/>
      </c:catAx>
      <c:valAx>
        <c:axId val="676063000"/>
        <c:scaling>
          <c:orientation val="minMax"/>
          <c:max val="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Total</a:t>
                </a:r>
                <a:r>
                  <a:rPr lang="en-US" sz="1050" baseline="0"/>
                  <a:t> Revenue</a:t>
                </a:r>
                <a:endParaRPr lang="en-US" sz="105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059720"/>
        <c:crosses val="autoZero"/>
        <c:crossBetween val="between"/>
      </c:valAx>
      <c:valAx>
        <c:axId val="671412832"/>
        <c:scaling>
          <c:orientation val="minMax"/>
          <c:max val="6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Revenue/invoice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411192"/>
        <c:crosses val="max"/>
        <c:crossBetween val="between"/>
      </c:valAx>
      <c:catAx>
        <c:axId val="6714111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14128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Protected vs non-protected in</a:t>
            </a:r>
            <a:r>
              <a:rPr lang="en-US" sz="2800" baseline="0" dirty="0"/>
              <a:t> total sales 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Total_tracks_sold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48-4F7B-986E-70495615B8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48-4F7B-986E-70495615B8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Protected</c:v>
                </c:pt>
                <c:pt idx="1">
                  <c:v>Not protected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257</c:v>
                </c:pt>
                <c:pt idx="1">
                  <c:v>1983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6-48DF-8873-8426491D7E2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Number</a:t>
            </a:r>
            <a:r>
              <a:rPr lang="en-US" sz="1800" baseline="0" dirty="0"/>
              <a:t> of </a:t>
            </a:r>
            <a:r>
              <a:rPr lang="en-US" sz="1800" b="0" i="0" u="none" strike="noStrike" baseline="0" dirty="0">
                <a:solidFill>
                  <a:srgbClr val="0873FE"/>
                </a:solidFill>
                <a:effectLst/>
              </a:rPr>
              <a:t>Customers</a:t>
            </a:r>
            <a:r>
              <a:rPr lang="en-US" sz="1800" b="0" i="0" u="none" strike="noStrike" baseline="0" dirty="0">
                <a:effectLst/>
              </a:rPr>
              <a:t> </a:t>
            </a:r>
            <a:r>
              <a:rPr lang="en-US" sz="1800" baseline="0" dirty="0"/>
              <a:t>and </a:t>
            </a: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effectLst/>
              </a:rPr>
              <a:t>Sales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customers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Steve Johnson</c:v>
                </c:pt>
                <c:pt idx="1">
                  <c:v>Margaret Park</c:v>
                </c:pt>
                <c:pt idx="2">
                  <c:v>Jane Peacock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</c:v>
                </c:pt>
                <c:pt idx="1">
                  <c:v>20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93-4C19-BEEA-1301FA26A4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of sales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Steve Johnson</c:v>
                </c:pt>
                <c:pt idx="1">
                  <c:v>Margaret Park</c:v>
                </c:pt>
                <c:pt idx="2">
                  <c:v>Jane Peacock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126</c:v>
                </c:pt>
                <c:pt idx="1">
                  <c:v>140</c:v>
                </c:pt>
                <c:pt idx="2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93-4C19-BEEA-1301FA26A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6139152"/>
        <c:axId val="606141120"/>
      </c:barChart>
      <c:catAx>
        <c:axId val="606139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141120"/>
        <c:crosses val="autoZero"/>
        <c:auto val="1"/>
        <c:lblAlgn val="ctr"/>
        <c:lblOffset val="100"/>
        <c:noMultiLvlLbl val="0"/>
      </c:catAx>
      <c:valAx>
        <c:axId val="60614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13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Total Sale</a:t>
            </a:r>
          </a:p>
        </c:rich>
      </c:tx>
      <c:layout>
        <c:manualLayout>
          <c:xMode val="edge"/>
          <c:yMode val="edge"/>
          <c:x val="0.30413274746667768"/>
          <c:y val="8.20131248190137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65-4915-BFF6-B2CFC7D93F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65-4915-BFF6-B2CFC7D93F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65-4915-BFF6-B2CFC7D93F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65-4915-BFF6-B2CFC7D93F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265-4915-BFF6-B2CFC7D93F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265-4915-BFF6-B2CFC7D93F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265-4915-BFF6-B2CFC7D93F7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265-4915-BFF6-B2CFC7D93F7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265-4915-BFF6-B2CFC7D93F7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265-4915-BFF6-B2CFC7D93F7A}"/>
              </c:ext>
            </c:extLst>
          </c:dPt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265-4915-BFF6-B2CFC7D93F7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265-4915-BFF6-B2CFC7D93F7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265-4915-BFF6-B2CFC7D93F7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265-4915-BFF6-B2CFC7D93F7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265-4915-BFF6-B2CFC7D93F7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Sheet1!$A$2:$A$11</c:f>
              <c:strCache>
                <c:ptCount val="10"/>
                <c:pt idx="0">
                  <c:v>Other</c:v>
                </c:pt>
                <c:pt idx="1">
                  <c:v>USA</c:v>
                </c:pt>
                <c:pt idx="2">
                  <c:v>Canada</c:v>
                </c:pt>
                <c:pt idx="3">
                  <c:v>France</c:v>
                </c:pt>
                <c:pt idx="4">
                  <c:v>Brazil</c:v>
                </c:pt>
                <c:pt idx="5">
                  <c:v>Germany</c:v>
                </c:pt>
                <c:pt idx="6">
                  <c:v>United Kingdom</c:v>
                </c:pt>
                <c:pt idx="7">
                  <c:v>Czech Republic</c:v>
                </c:pt>
                <c:pt idx="8">
                  <c:v>Portugal</c:v>
                </c:pt>
                <c:pt idx="9">
                  <c:v>India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604.29999999999995</c:v>
                </c:pt>
                <c:pt idx="1">
                  <c:v>523.05999999999995</c:v>
                </c:pt>
                <c:pt idx="2">
                  <c:v>303.95999999999998</c:v>
                </c:pt>
                <c:pt idx="3">
                  <c:v>195.1</c:v>
                </c:pt>
                <c:pt idx="4">
                  <c:v>190.1</c:v>
                </c:pt>
                <c:pt idx="5">
                  <c:v>156.47999999999999</c:v>
                </c:pt>
                <c:pt idx="6">
                  <c:v>112.86</c:v>
                </c:pt>
                <c:pt idx="7">
                  <c:v>90.24</c:v>
                </c:pt>
                <c:pt idx="8">
                  <c:v>77.239999999999995</c:v>
                </c:pt>
                <c:pt idx="9">
                  <c:v>75.260000000000005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265-4915-BFF6-B2CFC7D93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8537833784536015"/>
          <c:y val="7.2189853630808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no of 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66-42AF-87F7-EE3CAA6ED0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66-42AF-87F7-EE3CAA6ED0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66-42AF-87F7-EE3CAA6ED0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66-42AF-87F7-EE3CAA6ED0C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B66-42AF-87F7-EE3CAA6ED0C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B66-42AF-87F7-EE3CAA6ED0C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B66-42AF-87F7-EE3CAA6ED0C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B66-42AF-87F7-EE3CAA6ED0C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B66-42AF-87F7-EE3CAA6ED0C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B66-42AF-87F7-EE3CAA6ED0C3}"/>
              </c:ext>
            </c:extLst>
          </c:dPt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B66-42AF-87F7-EE3CAA6ED0C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B66-42AF-87F7-EE3CAA6ED0C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B66-42AF-87F7-EE3CAA6ED0C3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Sheet1!$A$2:$A$11</c:f>
              <c:strCache>
                <c:ptCount val="10"/>
                <c:pt idx="0">
                  <c:v>Other</c:v>
                </c:pt>
                <c:pt idx="1">
                  <c:v>USA</c:v>
                </c:pt>
                <c:pt idx="2">
                  <c:v>Canada</c:v>
                </c:pt>
                <c:pt idx="3">
                  <c:v>France</c:v>
                </c:pt>
                <c:pt idx="4">
                  <c:v>Brazil</c:v>
                </c:pt>
                <c:pt idx="5">
                  <c:v>Germany</c:v>
                </c:pt>
                <c:pt idx="6">
                  <c:v>United Kingdom</c:v>
                </c:pt>
                <c:pt idx="7">
                  <c:v>Czech Republic</c:v>
                </c:pt>
                <c:pt idx="8">
                  <c:v>Portugal</c:v>
                </c:pt>
                <c:pt idx="9">
                  <c:v>India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13</c:v>
                </c:pt>
                <c:pt idx="2">
                  <c:v>8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B66-42AF-87F7-EE3CAA6ED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09007352211025"/>
          <c:y val="0.15769965894557339"/>
          <c:w val="0.18037642843808216"/>
          <c:h val="0.723851428165411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AVG sales</a:t>
            </a:r>
            <a:r>
              <a:rPr lang="en-US" sz="1800" baseline="0"/>
              <a:t>/customer and AVG order value</a:t>
            </a:r>
            <a:endParaRPr lang="en-US" sz="1800"/>
          </a:p>
        </c:rich>
      </c:tx>
      <c:layout>
        <c:manualLayout>
          <c:xMode val="edge"/>
          <c:yMode val="edge"/>
          <c:x val="0.28196837926474433"/>
          <c:y val="6.00745669649601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value of sales per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Other</c:v>
                </c:pt>
                <c:pt idx="1">
                  <c:v>USA</c:v>
                </c:pt>
                <c:pt idx="2">
                  <c:v>Canada</c:v>
                </c:pt>
                <c:pt idx="3">
                  <c:v>France</c:v>
                </c:pt>
                <c:pt idx="4">
                  <c:v>Brazil</c:v>
                </c:pt>
                <c:pt idx="5">
                  <c:v>Germany</c:v>
                </c:pt>
                <c:pt idx="6">
                  <c:v>United Kingdom</c:v>
                </c:pt>
                <c:pt idx="7">
                  <c:v>Czech Republic</c:v>
                </c:pt>
                <c:pt idx="8">
                  <c:v>Portugal</c:v>
                </c:pt>
                <c:pt idx="9">
                  <c:v>India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40.29</c:v>
                </c:pt>
                <c:pt idx="1">
                  <c:v>40.24</c:v>
                </c:pt>
                <c:pt idx="2">
                  <c:v>38</c:v>
                </c:pt>
                <c:pt idx="3">
                  <c:v>39.020000000000003</c:v>
                </c:pt>
                <c:pt idx="4">
                  <c:v>38.020000000000003</c:v>
                </c:pt>
                <c:pt idx="5">
                  <c:v>39.119999999999997</c:v>
                </c:pt>
                <c:pt idx="6">
                  <c:v>37.619999999999997</c:v>
                </c:pt>
                <c:pt idx="7">
                  <c:v>45.12</c:v>
                </c:pt>
                <c:pt idx="8">
                  <c:v>38.619999999999997</c:v>
                </c:pt>
                <c:pt idx="9">
                  <c:v>37.630000000000003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D6-46B2-B406-115C02DFA4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904927696"/>
        <c:axId val="9049267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AVG order value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Other</c:v>
                </c:pt>
                <c:pt idx="1">
                  <c:v>USA</c:v>
                </c:pt>
                <c:pt idx="2">
                  <c:v>Canada</c:v>
                </c:pt>
                <c:pt idx="3">
                  <c:v>France</c:v>
                </c:pt>
                <c:pt idx="4">
                  <c:v>Brazil</c:v>
                </c:pt>
                <c:pt idx="5">
                  <c:v>Germany</c:v>
                </c:pt>
                <c:pt idx="6">
                  <c:v>United Kingdom</c:v>
                </c:pt>
                <c:pt idx="7">
                  <c:v>Czech Republic</c:v>
                </c:pt>
                <c:pt idx="8">
                  <c:v>Portugal</c:v>
                </c:pt>
                <c:pt idx="9">
                  <c:v>India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5.76</c:v>
                </c:pt>
                <c:pt idx="1">
                  <c:v>5.75</c:v>
                </c:pt>
                <c:pt idx="2">
                  <c:v>5.43</c:v>
                </c:pt>
                <c:pt idx="3">
                  <c:v>5.57</c:v>
                </c:pt>
                <c:pt idx="4">
                  <c:v>5.43</c:v>
                </c:pt>
                <c:pt idx="5">
                  <c:v>5.59</c:v>
                </c:pt>
                <c:pt idx="6">
                  <c:v>5.37</c:v>
                </c:pt>
                <c:pt idx="7">
                  <c:v>6.45</c:v>
                </c:pt>
                <c:pt idx="8">
                  <c:v>5.52</c:v>
                </c:pt>
                <c:pt idx="9">
                  <c:v>5.79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D6-46B2-B406-115C02DFA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2883008"/>
        <c:axId val="912877760"/>
      </c:lineChart>
      <c:catAx>
        <c:axId val="90492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926712"/>
        <c:crosses val="autoZero"/>
        <c:auto val="1"/>
        <c:lblAlgn val="ctr"/>
        <c:lblOffset val="100"/>
        <c:noMultiLvlLbl val="0"/>
      </c:catAx>
      <c:valAx>
        <c:axId val="9049267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Avg value of sales</a:t>
                </a:r>
                <a:r>
                  <a:rPr lang="en-US" sz="1400" baseline="0"/>
                  <a:t> per customer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927696"/>
        <c:crossesAt val="1"/>
        <c:crossBetween val="between"/>
      </c:valAx>
      <c:valAx>
        <c:axId val="9128777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Avg</a:t>
                </a:r>
                <a:r>
                  <a:rPr lang="en-US" sz="1200" baseline="0"/>
                  <a:t> order value</a:t>
                </a:r>
                <a:endParaRPr 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883008"/>
        <c:crosses val="max"/>
        <c:crossBetween val="between"/>
      </c:valAx>
      <c:catAx>
        <c:axId val="9128830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128777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Albums vs Individual Tracks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85-4388-BCA2-A42579BB5C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85-4388-BCA2-A42579BB5C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whole_albums_percentage</c:v>
                </c:pt>
                <c:pt idx="1">
                  <c:v>individual_tracks_percentage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85-4388-BCA2-A42579BB5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Tracks have been purchased vs not purchased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Tracks have been purchased vs. not purchased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D2-4995-95F3-F4D846DE35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D2-4995-95F3-F4D846DE35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Purchased</c:v>
                </c:pt>
                <c:pt idx="1">
                  <c:v>Not purchased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1984</c:v>
                </c:pt>
                <c:pt idx="1">
                  <c:v>1519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D2-4995-95F3-F4D846DE354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230645975009781E-2"/>
          <c:y val="0.1411417936891072"/>
          <c:w val="0.91644461472077132"/>
          <c:h val="0.510678523784733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Total_tracks_instore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9.3919334380493588E-3"/>
                  <c:y val="-3.69446297260363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3B-47D3-A95A-C6C9AB6F0F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TV Shows</c:v>
                </c:pt>
                <c:pt idx="6">
                  <c:v>Blues</c:v>
                </c:pt>
                <c:pt idx="7">
                  <c:v>Classical</c:v>
                </c:pt>
                <c:pt idx="8">
                  <c:v>Drama</c:v>
                </c:pt>
                <c:pt idx="9">
                  <c:v>R&amp;B/Soul</c:v>
                </c:pt>
                <c:pt idx="10">
                  <c:v>Reggae</c:v>
                </c:pt>
                <c:pt idx="11">
                  <c:v>Pop</c:v>
                </c:pt>
                <c:pt idx="12">
                  <c:v>Soundtrack</c:v>
                </c:pt>
                <c:pt idx="13">
                  <c:v>Alternative</c:v>
                </c:pt>
                <c:pt idx="14">
                  <c:v>Hip Hop/Rap</c:v>
                </c:pt>
                <c:pt idx="15">
                  <c:v>Electronica/Dance</c:v>
                </c:pt>
                <c:pt idx="16">
                  <c:v>World</c:v>
                </c:pt>
                <c:pt idx="17">
                  <c:v>Heavy Metal</c:v>
                </c:pt>
                <c:pt idx="18">
                  <c:v>Sci Fi &amp; Fantasy</c:v>
                </c:pt>
                <c:pt idx="19">
                  <c:v>Easy Listening</c:v>
                </c:pt>
                <c:pt idx="20">
                  <c:v>Comedy</c:v>
                </c:pt>
                <c:pt idx="21">
                  <c:v>Bossa Nova</c:v>
                </c:pt>
                <c:pt idx="22">
                  <c:v>Science Fiction</c:v>
                </c:pt>
                <c:pt idx="23">
                  <c:v>Rock And Roll</c:v>
                </c:pt>
                <c:pt idx="24">
                  <c:v>Opera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1297</c:v>
                </c:pt>
                <c:pt idx="1">
                  <c:v>579</c:v>
                </c:pt>
                <c:pt idx="2">
                  <c:v>374</c:v>
                </c:pt>
                <c:pt idx="3">
                  <c:v>332</c:v>
                </c:pt>
                <c:pt idx="4">
                  <c:v>130</c:v>
                </c:pt>
                <c:pt idx="5">
                  <c:v>93</c:v>
                </c:pt>
                <c:pt idx="6">
                  <c:v>81</c:v>
                </c:pt>
                <c:pt idx="7">
                  <c:v>74</c:v>
                </c:pt>
                <c:pt idx="8">
                  <c:v>64</c:v>
                </c:pt>
                <c:pt idx="9">
                  <c:v>61</c:v>
                </c:pt>
                <c:pt idx="10">
                  <c:v>58</c:v>
                </c:pt>
                <c:pt idx="11">
                  <c:v>48</c:v>
                </c:pt>
                <c:pt idx="12">
                  <c:v>43</c:v>
                </c:pt>
                <c:pt idx="13">
                  <c:v>40</c:v>
                </c:pt>
                <c:pt idx="14">
                  <c:v>35</c:v>
                </c:pt>
                <c:pt idx="15">
                  <c:v>30</c:v>
                </c:pt>
                <c:pt idx="16">
                  <c:v>28</c:v>
                </c:pt>
                <c:pt idx="17">
                  <c:v>28</c:v>
                </c:pt>
                <c:pt idx="18">
                  <c:v>26</c:v>
                </c:pt>
                <c:pt idx="19">
                  <c:v>24</c:v>
                </c:pt>
                <c:pt idx="20">
                  <c:v>17</c:v>
                </c:pt>
                <c:pt idx="21">
                  <c:v>15</c:v>
                </c:pt>
                <c:pt idx="22">
                  <c:v>13</c:v>
                </c:pt>
                <c:pt idx="23">
                  <c:v>12</c:v>
                </c:pt>
                <c:pt idx="2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3B-47D3-A95A-C6C9AB6F0F7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74794640"/>
        <c:axId val="674791360"/>
      </c:lineChart>
      <c:catAx>
        <c:axId val="67479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791360"/>
        <c:crosses val="autoZero"/>
        <c:auto val="1"/>
        <c:lblAlgn val="ctr"/>
        <c:lblOffset val="100"/>
        <c:noMultiLvlLbl val="0"/>
      </c:catAx>
      <c:valAx>
        <c:axId val="67479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79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589829636393532"/>
          <c:y val="2.1571100766929852E-2"/>
          <c:w val="0.24327023213225255"/>
          <c:h val="7.79204220081993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Range</a:t>
            </a:r>
            <a:r>
              <a:rPr lang="en-US" sz="2800" baseline="0" dirty="0"/>
              <a:t> of tracks in store reflective sales popularity</a:t>
            </a:r>
            <a:endParaRPr lang="en-US" sz="2800" dirty="0"/>
          </a:p>
        </c:rich>
      </c:tx>
      <c:layout>
        <c:manualLayout>
          <c:xMode val="edge"/>
          <c:yMode val="edge"/>
          <c:x val="0.1454041980340705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252498335937648E-2"/>
          <c:y val="0.20017893804569578"/>
          <c:w val="0.88389974365404544"/>
          <c:h val="0.5454198123329818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Proportion_tracks_sold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FEB-440E-9098-8E50110A37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TV Shows</c:v>
                </c:pt>
                <c:pt idx="6">
                  <c:v>Blues</c:v>
                </c:pt>
                <c:pt idx="7">
                  <c:v>Classical</c:v>
                </c:pt>
                <c:pt idx="8">
                  <c:v>Drama</c:v>
                </c:pt>
                <c:pt idx="9">
                  <c:v>R&amp;B/Soul</c:v>
                </c:pt>
                <c:pt idx="10">
                  <c:v>Reggae</c:v>
                </c:pt>
                <c:pt idx="11">
                  <c:v>Pop</c:v>
                </c:pt>
                <c:pt idx="12">
                  <c:v>Soundtrack</c:v>
                </c:pt>
                <c:pt idx="13">
                  <c:v>Alternative</c:v>
                </c:pt>
                <c:pt idx="14">
                  <c:v>Hip Hop/Rap</c:v>
                </c:pt>
                <c:pt idx="15">
                  <c:v>Electronica/Dance</c:v>
                </c:pt>
                <c:pt idx="16">
                  <c:v>World</c:v>
                </c:pt>
                <c:pt idx="17">
                  <c:v>Heavy Metal</c:v>
                </c:pt>
                <c:pt idx="18">
                  <c:v>Sci Fi &amp; Fantasy</c:v>
                </c:pt>
                <c:pt idx="19">
                  <c:v>Easy Listening</c:v>
                </c:pt>
                <c:pt idx="20">
                  <c:v>Comedy</c:v>
                </c:pt>
                <c:pt idx="21">
                  <c:v>Bossa Nova</c:v>
                </c:pt>
                <c:pt idx="22">
                  <c:v>Science Fiction</c:v>
                </c:pt>
                <c:pt idx="23">
                  <c:v>Rock And Roll</c:v>
                </c:pt>
                <c:pt idx="24">
                  <c:v>Opera</c:v>
                </c:pt>
              </c:strCache>
            </c:strRef>
          </c:cat>
          <c:val>
            <c:numRef>
              <c:f>Sheet1!$B$2:$B$26</c:f>
              <c:numCache>
                <c:formatCode>0</c:formatCode>
                <c:ptCount val="25"/>
                <c:pt idx="0">
                  <c:v>57.440199999999997</c:v>
                </c:pt>
                <c:pt idx="1">
                  <c:v>58.721899999999998</c:v>
                </c:pt>
                <c:pt idx="2">
                  <c:v>61.764699999999998</c:v>
                </c:pt>
                <c:pt idx="3">
                  <c:v>61.144599999999997</c:v>
                </c:pt>
                <c:pt idx="4">
                  <c:v>52.307699999999997</c:v>
                </c:pt>
                <c:pt idx="5">
                  <c:v>46.236600000000003</c:v>
                </c:pt>
                <c:pt idx="6">
                  <c:v>65.432100000000005</c:v>
                </c:pt>
                <c:pt idx="7">
                  <c:v>48.648600000000002</c:v>
                </c:pt>
                <c:pt idx="8">
                  <c:v>42.1875</c:v>
                </c:pt>
                <c:pt idx="9">
                  <c:v>60.655700000000003</c:v>
                </c:pt>
                <c:pt idx="10">
                  <c:v>48.2759</c:v>
                </c:pt>
                <c:pt idx="11">
                  <c:v>54.166699999999999</c:v>
                </c:pt>
                <c:pt idx="12">
                  <c:v>44.186</c:v>
                </c:pt>
                <c:pt idx="13">
                  <c:v>35</c:v>
                </c:pt>
                <c:pt idx="14">
                  <c:v>42.857100000000003</c:v>
                </c:pt>
                <c:pt idx="15">
                  <c:v>36.666699999999999</c:v>
                </c:pt>
                <c:pt idx="16">
                  <c:v>46.428600000000003</c:v>
                </c:pt>
                <c:pt idx="17">
                  <c:v>42.857100000000003</c:v>
                </c:pt>
                <c:pt idx="18">
                  <c:v>76.923100000000005</c:v>
                </c:pt>
                <c:pt idx="19">
                  <c:v>41.666699999999999</c:v>
                </c:pt>
                <c:pt idx="20">
                  <c:v>47.058799999999998</c:v>
                </c:pt>
                <c:pt idx="21">
                  <c:v>93.333299999999994</c:v>
                </c:pt>
                <c:pt idx="22">
                  <c:v>38.461500000000001</c:v>
                </c:pt>
                <c:pt idx="23">
                  <c:v>50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EB-440E-9098-8E50110A37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Proportion_tracks_not_sold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TV Shows</c:v>
                </c:pt>
                <c:pt idx="6">
                  <c:v>Blues</c:v>
                </c:pt>
                <c:pt idx="7">
                  <c:v>Classical</c:v>
                </c:pt>
                <c:pt idx="8">
                  <c:v>Drama</c:v>
                </c:pt>
                <c:pt idx="9">
                  <c:v>R&amp;B/Soul</c:v>
                </c:pt>
                <c:pt idx="10">
                  <c:v>Reggae</c:v>
                </c:pt>
                <c:pt idx="11">
                  <c:v>Pop</c:v>
                </c:pt>
                <c:pt idx="12">
                  <c:v>Soundtrack</c:v>
                </c:pt>
                <c:pt idx="13">
                  <c:v>Alternative</c:v>
                </c:pt>
                <c:pt idx="14">
                  <c:v>Hip Hop/Rap</c:v>
                </c:pt>
                <c:pt idx="15">
                  <c:v>Electronica/Dance</c:v>
                </c:pt>
                <c:pt idx="16">
                  <c:v>World</c:v>
                </c:pt>
                <c:pt idx="17">
                  <c:v>Heavy Metal</c:v>
                </c:pt>
                <c:pt idx="18">
                  <c:v>Sci Fi &amp; Fantasy</c:v>
                </c:pt>
                <c:pt idx="19">
                  <c:v>Easy Listening</c:v>
                </c:pt>
                <c:pt idx="20">
                  <c:v>Comedy</c:v>
                </c:pt>
                <c:pt idx="21">
                  <c:v>Bossa Nova</c:v>
                </c:pt>
                <c:pt idx="22">
                  <c:v>Science Fiction</c:v>
                </c:pt>
                <c:pt idx="23">
                  <c:v>Rock And Roll</c:v>
                </c:pt>
                <c:pt idx="24">
                  <c:v>Opera</c:v>
                </c:pt>
              </c:strCache>
            </c:strRef>
          </c:cat>
          <c:val>
            <c:numRef>
              <c:f>Sheet1!$C$2:$C$26</c:f>
              <c:numCache>
                <c:formatCode>0</c:formatCode>
                <c:ptCount val="25"/>
                <c:pt idx="0">
                  <c:v>42.559800000000003</c:v>
                </c:pt>
                <c:pt idx="1">
                  <c:v>41.278100000000002</c:v>
                </c:pt>
                <c:pt idx="2">
                  <c:v>38.235300000000002</c:v>
                </c:pt>
                <c:pt idx="3">
                  <c:v>38.855400000000003</c:v>
                </c:pt>
                <c:pt idx="4">
                  <c:v>47.692300000000003</c:v>
                </c:pt>
                <c:pt idx="5">
                  <c:v>53.763399999999997</c:v>
                </c:pt>
                <c:pt idx="6">
                  <c:v>34.567899999999995</c:v>
                </c:pt>
                <c:pt idx="7">
                  <c:v>51.351399999999998</c:v>
                </c:pt>
                <c:pt idx="8">
                  <c:v>57.8125</c:v>
                </c:pt>
                <c:pt idx="9">
                  <c:v>39.344299999999997</c:v>
                </c:pt>
                <c:pt idx="10">
                  <c:v>51.7241</c:v>
                </c:pt>
                <c:pt idx="11">
                  <c:v>45.833300000000001</c:v>
                </c:pt>
                <c:pt idx="12">
                  <c:v>55.814</c:v>
                </c:pt>
                <c:pt idx="13">
                  <c:v>65</c:v>
                </c:pt>
                <c:pt idx="14">
                  <c:v>57.142899999999997</c:v>
                </c:pt>
                <c:pt idx="15">
                  <c:v>63.333300000000001</c:v>
                </c:pt>
                <c:pt idx="16">
                  <c:v>53.571399999999997</c:v>
                </c:pt>
                <c:pt idx="17">
                  <c:v>57.142899999999997</c:v>
                </c:pt>
                <c:pt idx="18">
                  <c:v>23.076899999999995</c:v>
                </c:pt>
                <c:pt idx="19">
                  <c:v>58.333300000000001</c:v>
                </c:pt>
                <c:pt idx="20">
                  <c:v>52.941200000000002</c:v>
                </c:pt>
                <c:pt idx="21">
                  <c:v>6.6667000000000058</c:v>
                </c:pt>
                <c:pt idx="22">
                  <c:v>61.538499999999999</c:v>
                </c:pt>
                <c:pt idx="23">
                  <c:v>50</c:v>
                </c:pt>
                <c:pt idx="2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EB-440E-9098-8E50110A3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100"/>
        <c:axId val="1105109744"/>
        <c:axId val="110511564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Total_track_instore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Sheet1!$A$2:$A$26</c:f>
              <c:strCache>
                <c:ptCount val="25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TV Shows</c:v>
                </c:pt>
                <c:pt idx="6">
                  <c:v>Blues</c:v>
                </c:pt>
                <c:pt idx="7">
                  <c:v>Classical</c:v>
                </c:pt>
                <c:pt idx="8">
                  <c:v>Drama</c:v>
                </c:pt>
                <c:pt idx="9">
                  <c:v>R&amp;B/Soul</c:v>
                </c:pt>
                <c:pt idx="10">
                  <c:v>Reggae</c:v>
                </c:pt>
                <c:pt idx="11">
                  <c:v>Pop</c:v>
                </c:pt>
                <c:pt idx="12">
                  <c:v>Soundtrack</c:v>
                </c:pt>
                <c:pt idx="13">
                  <c:v>Alternative</c:v>
                </c:pt>
                <c:pt idx="14">
                  <c:v>Hip Hop/Rap</c:v>
                </c:pt>
                <c:pt idx="15">
                  <c:v>Electronica/Dance</c:v>
                </c:pt>
                <c:pt idx="16">
                  <c:v>World</c:v>
                </c:pt>
                <c:pt idx="17">
                  <c:v>Heavy Metal</c:v>
                </c:pt>
                <c:pt idx="18">
                  <c:v>Sci Fi &amp; Fantasy</c:v>
                </c:pt>
                <c:pt idx="19">
                  <c:v>Easy Listening</c:v>
                </c:pt>
                <c:pt idx="20">
                  <c:v>Comedy</c:v>
                </c:pt>
                <c:pt idx="21">
                  <c:v>Bossa Nova</c:v>
                </c:pt>
                <c:pt idx="22">
                  <c:v>Science Fiction</c:v>
                </c:pt>
                <c:pt idx="23">
                  <c:v>Rock And Roll</c:v>
                </c:pt>
                <c:pt idx="24">
                  <c:v>Opera</c:v>
                </c:pt>
              </c:strCache>
            </c:str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1297</c:v>
                </c:pt>
                <c:pt idx="1">
                  <c:v>579</c:v>
                </c:pt>
                <c:pt idx="2">
                  <c:v>374</c:v>
                </c:pt>
                <c:pt idx="3">
                  <c:v>332</c:v>
                </c:pt>
                <c:pt idx="4">
                  <c:v>130</c:v>
                </c:pt>
                <c:pt idx="5">
                  <c:v>93</c:v>
                </c:pt>
                <c:pt idx="6">
                  <c:v>81</c:v>
                </c:pt>
                <c:pt idx="7">
                  <c:v>74</c:v>
                </c:pt>
                <c:pt idx="8">
                  <c:v>64</c:v>
                </c:pt>
                <c:pt idx="9">
                  <c:v>61</c:v>
                </c:pt>
                <c:pt idx="10">
                  <c:v>58</c:v>
                </c:pt>
                <c:pt idx="11">
                  <c:v>48</c:v>
                </c:pt>
                <c:pt idx="12">
                  <c:v>43</c:v>
                </c:pt>
                <c:pt idx="13">
                  <c:v>40</c:v>
                </c:pt>
                <c:pt idx="14">
                  <c:v>35</c:v>
                </c:pt>
                <c:pt idx="15">
                  <c:v>30</c:v>
                </c:pt>
                <c:pt idx="16">
                  <c:v>28</c:v>
                </c:pt>
                <c:pt idx="17">
                  <c:v>28</c:v>
                </c:pt>
                <c:pt idx="18">
                  <c:v>26</c:v>
                </c:pt>
                <c:pt idx="19">
                  <c:v>24</c:v>
                </c:pt>
                <c:pt idx="20">
                  <c:v>17</c:v>
                </c:pt>
                <c:pt idx="21">
                  <c:v>15</c:v>
                </c:pt>
                <c:pt idx="22">
                  <c:v>13</c:v>
                </c:pt>
                <c:pt idx="23">
                  <c:v>12</c:v>
                </c:pt>
                <c:pt idx="2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EB-440E-9098-8E50110A3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1427152"/>
        <c:axId val="611428136"/>
      </c:lineChart>
      <c:catAx>
        <c:axId val="110510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115648"/>
        <c:crosses val="autoZero"/>
        <c:auto val="1"/>
        <c:lblAlgn val="ctr"/>
        <c:lblOffset val="100"/>
        <c:noMultiLvlLbl val="0"/>
      </c:catAx>
      <c:valAx>
        <c:axId val="110511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109744"/>
        <c:crosses val="autoZero"/>
        <c:crossBetween val="between"/>
      </c:valAx>
      <c:valAx>
        <c:axId val="61142813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err="1"/>
                  <a:t>Number_of_tracks</a:t>
                </a:r>
                <a:endParaRPr 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427152"/>
        <c:crosses val="max"/>
        <c:crossBetween val="between"/>
      </c:valAx>
      <c:catAx>
        <c:axId val="6114271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1428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213492565070352"/>
          <c:y val="0.11951722460297999"/>
          <c:w val="0.47234274190383679"/>
          <c:h val="4.532620681866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Rock</cx:pt>
          <cx:pt idx="1">Latin</cx:pt>
          <cx:pt idx="2">Metal</cx:pt>
          <cx:pt idx="3">Alternative &amp; Punk</cx:pt>
          <cx:pt idx="4">Jazz</cx:pt>
          <cx:pt idx="5">Blues</cx:pt>
          <cx:pt idx="6">TV Shows</cx:pt>
          <cx:pt idx="7">R&amp;B/Soul</cx:pt>
          <cx:pt idx="8">Comedy</cx:pt>
          <cx:pt idx="9">Classical</cx:pt>
          <cx:pt idx="10">Bossa Nova</cx:pt>
          <cx:pt idx="11">Reggae</cx:pt>
          <cx:pt idx="12">Drama</cx:pt>
          <cx:pt idx="13">Pop</cx:pt>
          <cx:pt idx="14">Sci Fi &amp; Fantasy</cx:pt>
          <cx:pt idx="15">Alternative</cx:pt>
        </cx:lvl>
        <cx:lvl ptCount="16"/>
        <cx:lvl ptCount="16"/>
      </cx:strDim>
      <cx:numDim type="size">
        <cx:f>Sheet1!$D$2:$D$17</cx:f>
        <cx:lvl ptCount="16" formatCode="General">
          <cx:pt idx="0">157</cx:pt>
          <cx:pt idx="1">91</cx:pt>
          <cx:pt idx="2">64</cx:pt>
          <cx:pt idx="3">50</cx:pt>
          <cx:pt idx="4">22</cx:pt>
          <cx:pt idx="5">15</cx:pt>
          <cx:pt idx="6">14</cx:pt>
          <cx:pt idx="7">12</cx:pt>
          <cx:pt idx="8">8</cx:pt>
          <cx:pt idx="9">8</cx:pt>
          <cx:pt idx="10">7</cx:pt>
          <cx:pt idx="11">6</cx:pt>
          <cx:pt idx="12">6</cx:pt>
          <cx:pt idx="13">5</cx:pt>
          <cx:pt idx="14">5</cx:pt>
          <cx:pt idx="15">5</cx:pt>
        </cx:lvl>
      </cx:numDim>
    </cx:data>
  </cx:chartData>
  <cx:chart>
    <cx:title pos="t" align="ctr" overlay="0">
      <cx:tx>
        <cx:txData>
          <cx:v>Which genre sell the most tracks in USA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Which genre sell the most tracks in USA</a:t>
          </a:r>
        </a:p>
      </cx:txPr>
    </cx:title>
    <cx:plotArea>
      <cx:plotAreaRegion>
        <cx:series layoutId="treemap" uniqueId="{06C99828-0FA1-4B03-ABE3-EB0A19CD1AF1}">
          <cx:tx>
            <cx:txData>
              <cx:f>Sheet1!$D$1</cx:f>
              <cx:v>Series1</cx:v>
            </cx:txData>
          </cx:tx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n-US" sz="1400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Sheet1!$A$2:$A$33</cx:f>
        <cx:lvl ptCount="32">
          <cx:pt idx="0">U2</cx:pt>
          <cx:pt idx="1">Deep Purple</cx:pt>
          <cx:pt idx="2">Iron Maiden</cx:pt>
          <cx:pt idx="3">Led Zeppelin</cx:pt>
          <cx:pt idx="4">The Cult</cx:pt>
          <cx:pt idx="5">Guns N' Roses</cx:pt>
          <cx:pt idx="6">The Rolling Stones</cx:pt>
          <cx:pt idx="7">Van Halen</cx:pt>
          <cx:pt idx="8">Soundgarden</cx:pt>
          <cx:pt idx="9">Foo Fighters</cx:pt>
          <cx:pt idx="10">Queen</cx:pt>
          <cx:pt idx="11">The Police</cx:pt>
          <cx:pt idx="12">David Coverdale</cx:pt>
          <cx:pt idx="13">Creedence Clearwater Revival</cx:pt>
          <cx:pt idx="14">Def Leppard</cx:pt>
          <cx:pt idx="15">Raul Seixas</cx:pt>
          <cx:pt idx="16">Red Hot Chili Peppers</cx:pt>
          <cx:pt idx="17">The Who</cx:pt>
          <cx:pt idx="18">Alanis Morissette</cx:pt>
          <cx:pt idx="19">Faith No More</cx:pt>
          <cx:pt idx="20">Page &amp; Plant</cx:pt>
          <cx:pt idx="21">Stone Temple Pilots</cx:pt>
          <cx:pt idx="22">The Doors</cx:pt>
          <cx:pt idx="23">Aerosmith</cx:pt>
          <cx:pt idx="24">Alice In Chains</cx:pt>
          <cx:pt idx="25">Audioslave</cx:pt>
          <cx:pt idx="26">Frank Zappa &amp; Captain Beefheart</cx:pt>
          <cx:pt idx="27">Santana</cx:pt>
          <cx:pt idx="28">Jamiroquai</cx:pt>
          <cx:pt idx="29">Ozzy Osbourne</cx:pt>
          <cx:pt idx="30">Terry Bozzio, Tony Levin &amp; Steve Stevens</cx:pt>
          <cx:pt idx="31">Velvet Revolver</cx:pt>
        </cx:lvl>
      </cx:strDim>
      <cx:numDim type="size">
        <cx:f>Sheet1!$B$2:$B$33</cx:f>
        <cx:lvl ptCount="32" formatCode="General">
          <cx:pt idx="0">23</cx:pt>
          <cx:pt idx="1">15</cx:pt>
          <cx:pt idx="2">14</cx:pt>
          <cx:pt idx="3">13</cx:pt>
          <cx:pt idx="4">9</cx:pt>
          <cx:pt idx="5">8</cx:pt>
          <cx:pt idx="6">8</cx:pt>
          <cx:pt idx="7">8</cx:pt>
          <cx:pt idx="8">7</cx:pt>
          <cx:pt idx="9">6</cx:pt>
          <cx:pt idx="10">5</cx:pt>
          <cx:pt idx="11">4</cx:pt>
          <cx:pt idx="12">3</cx:pt>
          <cx:pt idx="13">3</cx:pt>
          <cx:pt idx="14">3</cx:pt>
          <cx:pt idx="15">3</cx:pt>
          <cx:pt idx="16">3</cx:pt>
          <cx:pt idx="17">3</cx:pt>
          <cx:pt idx="18">2</cx:pt>
          <cx:pt idx="19">2</cx:pt>
          <cx:pt idx="20">2</cx:pt>
          <cx:pt idx="21">2</cx:pt>
          <cx:pt idx="22">2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</cx:lvl>
      </cx:numDim>
    </cx:data>
  </cx:chartData>
  <cx:chart>
    <cx:title pos="t" align="ctr" overlay="0">
      <cx:tx>
        <cx:txData>
          <cx:v>Total sales of Rock Artists in USA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2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Total sales of Rock Artists in USA</a:t>
          </a:r>
        </a:p>
      </cx:txPr>
    </cx:title>
    <cx:plotArea>
      <cx:plotAreaRegion>
        <cx:series layoutId="treemap" uniqueId="{229C5131-55B1-4F66-80E5-618B26442C89}">
          <cx:tx>
            <cx:txData>
              <cx:f>Sheet1!$B$1</cx:f>
              <cx:v>Sales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solidFill>
                      <a:schemeClr val="bg1"/>
                    </a:solidFill>
                  </a:defRPr>
                </a:pPr>
                <a:endParaRPr lang="en-US" sz="1050" b="0" i="0" u="none" strike="noStrike" kern="1200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, </cx:separator>
          </cx:dataLabels>
          <cx:dataId val="0"/>
          <cx:layoutPr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8AAA-F923-438E-8E7B-5949F7F9A99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71B6F-154D-4D81-A2EA-6F3439A0B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4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71B6F-154D-4D81-A2EA-6F3439A0BE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1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bán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71B6F-154D-4D81-A2EA-6F3439A0BE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11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71B6F-154D-4D81-A2EA-6F3439A0BE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37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 We can see percentage of sold tracks by genres are around 50%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 Only 2 cases in genre Bossa Nova (15 tracks)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SciFi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&amp; Fantasy (26 tracks) has proportion is over 70%, however, their number of total tracks is not much.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 Especial, nobody buy Opera track – and it is only has 1 track.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Range of tracks in store is not reflective sales popularity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71B6F-154D-4D81-A2EA-6F3439A0BE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71B6F-154D-4D81-A2EA-6F3439A0BE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 Chinook data model represents a digital media store, including tables for artists, albums, media tracks, invoices, and customers</a:t>
            </a:r>
          </a:p>
          <a:p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Media-related data was created using real data from an Apple iTunes library.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Customer and employee information was created using fictitious names and addresses that can be located on Google maps, and other well formatted data (phone, fax, email, etc.)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Sales information was auto generated using random data for a four-year period.</a:t>
            </a:r>
          </a:p>
          <a:p>
            <a:endParaRPr lang="en-US" dirty="0"/>
          </a:p>
          <a:p>
            <a:r>
              <a:rPr lang="vi-VN" dirty="0"/>
              <a:t>Tên của cơ sở dữ liệu mẫu này được dựa trên cơ sở dữ liệu Northwind. Chinooks là những cơn gió ở phía Tây nội địa của Bắc Mỹ, nơi các thảo nguyên và đồng bằng lớn của Canada gặp nhiều dãy núi khác nhau. Chinooks phổ biến nhất ở miền nam Alberta ở Canada.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71B6F-154D-4D81-A2EA-6F3439A0BE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71B6F-154D-4D81-A2EA-6F3439A0BE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71B6F-154D-4D81-A2EA-6F3439A0BE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2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Comment: 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Jane Peacock is the first sale agent of store and she has the highest revenue as well as number of customers and total invoices.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Although Steve Johnson is the newest sale agent, but he has the highest Revenue/invoice. He is the employee with the best performance.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71B6F-154D-4D81-A2EA-6F3439A0BE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0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hang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invoice </a:t>
            </a:r>
          </a:p>
          <a:p>
            <a:pPr marL="228600" indent="-228600">
              <a:buAutoNum type="arabicPeriod"/>
            </a:pPr>
            <a:r>
              <a:rPr lang="en-US" dirty="0" err="1"/>
              <a:t>Nhưng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Jane Peacock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cty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Steve Johnson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Nếu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/ invoice </a:t>
            </a:r>
            <a:r>
              <a:rPr lang="en-US" dirty="0" err="1"/>
              <a:t>thì</a:t>
            </a:r>
            <a:r>
              <a:rPr lang="en-US" dirty="0"/>
              <a:t> Steve Johnson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Steve Johnson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71B6F-154D-4D81-A2EA-6F3439A0BE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7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USA has the highest values in total customers, total sales.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71B6F-154D-4D81-A2EA-6F3439A0BE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56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71B6F-154D-4D81-A2EA-6F3439A0BE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14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Conductor: </a:t>
            </a:r>
            <a:r>
              <a:rPr lang="en-US" sz="1200" dirty="0" err="1"/>
              <a:t>nhạc</a:t>
            </a:r>
            <a:r>
              <a:rPr lang="en-US" sz="1200" dirty="0"/>
              <a:t> </a:t>
            </a:r>
            <a:r>
              <a:rPr lang="en-US" sz="1200" dirty="0" err="1"/>
              <a:t>trưởng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71B6F-154D-4D81-A2EA-6F3439A0BE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1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2607-BDE7-93E1-9C36-312B9ECD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956D2-A45F-9833-9514-69A3DD14B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685E-7F16-21BD-D7BE-6023A1E1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00C-58DF-49D3-8EDE-29764C3CAF2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8183-4687-5DCF-441F-2117C036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59AF-29E9-CC8C-C5D4-95C27030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EE86-A0E0-4F29-9D42-6907784D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3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E25F-1465-9DE7-449E-45E3F891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B5EC0-4695-9E22-0C7A-B6EEF5906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0F3D6-7187-2735-A521-CD285E04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00C-58DF-49D3-8EDE-29764C3CAF2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6E2-6F61-0125-702E-F6C1A66B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70E3-7250-2D3E-6D13-962FEEBC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EE86-A0E0-4F29-9D42-6907784D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1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FC274-55E3-9FBC-85B2-083808463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8C897-4DE8-6352-DA4A-B3CBDB8E1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9E84-A5C6-2BE5-3EA4-D9B728C4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00C-58DF-49D3-8EDE-29764C3CAF2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BEF4F-EB8C-3A0B-0F93-EDCBF57C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9FE4-0DB1-EC94-8894-681F1BD6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EE86-A0E0-4F29-9D42-6907784D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3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B449-5F9C-0127-A04B-FBE9739B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1547-B1E2-4FE6-EEFD-6E2570F7A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25CD-AA70-8D6B-2319-1063154D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00C-58DF-49D3-8EDE-29764C3CAF2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00F8-0AA0-43D7-FC03-5A775001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486F-FD99-0F53-AFF4-B5D2587C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EE86-A0E0-4F29-9D42-6907784D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C34C-9FA5-3FA5-977B-7E5B96DC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7C29-9146-62C6-19D4-9CFCCFADC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4D30F-AB40-D30A-42BE-8AF94E3A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00C-58DF-49D3-8EDE-29764C3CAF2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2411-FE77-68DF-5152-2A258E0A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65D0-A65B-6E32-2056-063C0E69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EE86-A0E0-4F29-9D42-6907784D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2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E089-3719-1E17-FEFC-FB902719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E08E-6CF2-B175-2F94-6FBADB88F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7E0D6-089C-4692-7CF2-6B5156E6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FE643-65C6-2866-FB88-7138DB9D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00C-58DF-49D3-8EDE-29764C3CAF2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39DBF-6B8C-7613-BBDC-C4B12146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46602-4731-81CD-C53C-B415F600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EE86-A0E0-4F29-9D42-6907784D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EA40-A695-4720-707B-D08E1344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AD0AD-2DA3-18AC-8009-E2D95AEAA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835C5-D3E6-0BB7-32F1-F93D5EB5B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EA761-2F43-7E4A-5E99-75B5DC984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DF449-6A9F-A64E-4E56-EC2AE7153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A634E-81A9-7D17-E660-2B2FF9B6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00C-58DF-49D3-8EDE-29764C3CAF2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85B8B-6E13-CFD8-334F-C2FB0EC3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A37EA-E8D7-16C6-BA5C-82D3AAF1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EE86-A0E0-4F29-9D42-6907784D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3293-EA3F-081D-E07C-91908B04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36313-649B-92C4-7144-F91F6369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00C-58DF-49D3-8EDE-29764C3CAF2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7D3DF-5DBA-9E52-DBD8-DEE76349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59FB3-23EB-9805-3F55-3CF99CA7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EE86-A0E0-4F29-9D42-6907784D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F536A-D25E-4308-4AF9-048549F5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00C-58DF-49D3-8EDE-29764C3CAF2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C934B-285A-AA65-6F04-E3AB0067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A3826-C943-0063-FD07-C6D8A259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EE86-A0E0-4F29-9D42-6907784D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EA29-6A52-F075-11C7-A3703A50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161C-DCF4-D70E-EA77-9D2AC86C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2A669-74F1-4482-B14B-2F29D4ABD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4D5E1-D719-1E9B-23B9-0E833AAC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00C-58DF-49D3-8EDE-29764C3CAF2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407AD-7A78-4A74-6EE3-2F154A8E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8FEE-865D-6651-DD26-E5209541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EE86-A0E0-4F29-9D42-6907784D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3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233E-733F-6045-579B-E6E44B25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02E91-A8F5-8F83-1722-0CED29ECB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70E41-25AC-CE2C-EF02-25CE1F0EE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1F032-8017-CBB6-4012-6CDADDE7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00C-58DF-49D3-8EDE-29764C3CAF2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0FCCE-8B2E-9506-3142-8351B3EC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DC88-E78A-5210-DDFE-7EF67438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EE86-A0E0-4F29-9D42-6907784D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F8779-9F2D-3261-46AB-A3E0071C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EE01E-D16E-6D40-B49D-9E758973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71987-66D1-65FA-2AA1-C2F1206C5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5500C-58DF-49D3-8EDE-29764C3CAF2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4E32-727D-9310-ED36-B8DD96645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D5C0-45C5-3C8D-651D-3A0D7BE17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EE86-A0E0-4F29-9D42-6907784D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14/relationships/chartEx" Target="../charts/chartEx2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774F-9D52-4996-2F94-AC595B636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rgbClr val="0873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CHINOOK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E159-FA84-E1DA-DBDD-360D9132C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0396" y="3602038"/>
            <a:ext cx="3947604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with SQL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 DT2201L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Group: 6</a:t>
            </a:r>
          </a:p>
        </p:txBody>
      </p:sp>
    </p:spTree>
    <p:extLst>
      <p:ext uri="{BB962C8B-B14F-4D97-AF65-F5344CB8AC3E}">
        <p14:creationId xmlns:p14="http://schemas.microsoft.com/office/powerpoint/2010/main" val="353205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27D3-AA8D-0679-BF42-1F51B1CF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77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Analyzing </a:t>
            </a:r>
            <a:r>
              <a:rPr lang="en-US" dirty="0">
                <a:solidFill>
                  <a:srgbClr val="0873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Country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B17EAA-397D-727C-7345-88AEF8A941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5742282"/>
              </p:ext>
            </p:extLst>
          </p:nvPr>
        </p:nvGraphicFramePr>
        <p:xfrm>
          <a:off x="8355797" y="814451"/>
          <a:ext cx="4355940" cy="294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9E0D487-BC7F-D593-E36B-52BAF5003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057019"/>
              </p:ext>
            </p:extLst>
          </p:nvPr>
        </p:nvGraphicFramePr>
        <p:xfrm>
          <a:off x="2426819" y="959994"/>
          <a:ext cx="7049308" cy="28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7ABFED1-7B69-F5E3-08F2-1B4F0FF67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61012"/>
              </p:ext>
            </p:extLst>
          </p:nvPr>
        </p:nvGraphicFramePr>
        <p:xfrm>
          <a:off x="2978552" y="3429000"/>
          <a:ext cx="9213448" cy="338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95FE-A02F-7A20-E031-5D1486E7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82" y="1770590"/>
            <a:ext cx="2484691" cy="1029934"/>
          </a:xfrm>
        </p:spPr>
        <p:txBody>
          <a:bodyPr>
            <a:normAutofit lnSpcReduction="10000"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USA has the highest values in </a:t>
            </a:r>
            <a:r>
              <a:rPr lang="en-US" sz="1800" dirty="0">
                <a:solidFill>
                  <a:srgbClr val="0873FE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total customers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total sales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7A5D2-AE0F-32BF-B52F-1586D0164105}"/>
              </a:ext>
            </a:extLst>
          </p:cNvPr>
          <p:cNvSpPr txBox="1"/>
          <p:nvPr/>
        </p:nvSpPr>
        <p:spPr>
          <a:xfrm>
            <a:off x="231182" y="3920337"/>
            <a:ext cx="2484691" cy="1850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Czech has the highest </a:t>
            </a:r>
            <a:r>
              <a:rPr lang="en-US" sz="1800" dirty="0">
                <a:solidFill>
                  <a:srgbClr val="0873FE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AVG order value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AVG value of sale/customer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but only have </a:t>
            </a:r>
            <a:r>
              <a:rPr lang="en-U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 customers</a:t>
            </a:r>
            <a:endParaRPr lang="en-US" sz="18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7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C6FAF7-3D07-35A1-1105-9DBC1F1A94B1}"/>
              </a:ext>
            </a:extLst>
          </p:cNvPr>
          <p:cNvSpPr txBox="1"/>
          <p:nvPr/>
        </p:nvSpPr>
        <p:spPr>
          <a:xfrm>
            <a:off x="594168" y="1946453"/>
            <a:ext cx="6094070" cy="2743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we will divide into 2 cases: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en-US" dirty="0" err="1">
                <a:effectLst/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album_track_count</a:t>
            </a:r>
            <a:r>
              <a:rPr lang="en-US" dirty="0">
                <a:effectLst/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effectLst/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invoice_track_count</a:t>
            </a:r>
            <a:r>
              <a:rPr lang="en-US" dirty="0">
                <a:effectLst/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effectLst/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invoice_track_count</a:t>
            </a:r>
            <a:r>
              <a:rPr lang="en-US" dirty="0">
                <a:effectLst/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&gt; 1.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Buying whole album.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endParaRPr lang="en-US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dirty="0" err="1">
                <a:effectLst/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album_track_count</a:t>
            </a:r>
            <a:r>
              <a:rPr lang="en-US" dirty="0">
                <a:effectLst/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&lt;&gt; </a:t>
            </a:r>
            <a:r>
              <a:rPr lang="en-US" dirty="0" err="1">
                <a:effectLst/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invoice_track_count</a:t>
            </a:r>
            <a:r>
              <a:rPr lang="en-US" dirty="0">
                <a:effectLst/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OR </a:t>
            </a:r>
            <a:r>
              <a:rPr lang="en-US" dirty="0" err="1">
                <a:effectLst/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invoice_track_count</a:t>
            </a:r>
            <a:r>
              <a:rPr lang="en-US" dirty="0">
                <a:effectLst/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= 1.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Buying individual tracks.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D38AE1-F7CF-E31C-0DC7-A1A3D1C96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518344"/>
              </p:ext>
            </p:extLst>
          </p:nvPr>
        </p:nvGraphicFramePr>
        <p:xfrm>
          <a:off x="7488820" y="1159375"/>
          <a:ext cx="4109012" cy="4836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7253">
                  <a:extLst>
                    <a:ext uri="{9D8B030D-6E8A-4147-A177-3AD203B41FA5}">
                      <a16:colId xmlns:a16="http://schemas.microsoft.com/office/drawing/2014/main" val="3002150195"/>
                    </a:ext>
                  </a:extLst>
                </a:gridCol>
                <a:gridCol w="1027253">
                  <a:extLst>
                    <a:ext uri="{9D8B030D-6E8A-4147-A177-3AD203B41FA5}">
                      <a16:colId xmlns:a16="http://schemas.microsoft.com/office/drawing/2014/main" val="3970319667"/>
                    </a:ext>
                  </a:extLst>
                </a:gridCol>
                <a:gridCol w="1027253">
                  <a:extLst>
                    <a:ext uri="{9D8B030D-6E8A-4147-A177-3AD203B41FA5}">
                      <a16:colId xmlns:a16="http://schemas.microsoft.com/office/drawing/2014/main" val="3830759667"/>
                    </a:ext>
                  </a:extLst>
                </a:gridCol>
                <a:gridCol w="1027253">
                  <a:extLst>
                    <a:ext uri="{9D8B030D-6E8A-4147-A177-3AD203B41FA5}">
                      <a16:colId xmlns:a16="http://schemas.microsoft.com/office/drawing/2014/main" val="1985903410"/>
                    </a:ext>
                  </a:extLst>
                </a:gridCol>
              </a:tblGrid>
              <a:tr h="737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Invoice Id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Album Id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Invoice track count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Album track count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extLst>
                  <a:ext uri="{0D108BD9-81ED-4DB2-BD59-A6C34878D82A}">
                    <a16:rowId xmlns:a16="http://schemas.microsoft.com/office/drawing/2014/main" val="4002842247"/>
                  </a:ext>
                </a:extLst>
              </a:tr>
              <a:tr h="409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extLst>
                  <a:ext uri="{0D108BD9-81ED-4DB2-BD59-A6C34878D82A}">
                    <a16:rowId xmlns:a16="http://schemas.microsoft.com/office/drawing/2014/main" val="1718581734"/>
                  </a:ext>
                </a:extLst>
              </a:tr>
              <a:tr h="409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extLst>
                  <a:ext uri="{0D108BD9-81ED-4DB2-BD59-A6C34878D82A}">
                    <a16:rowId xmlns:a16="http://schemas.microsoft.com/office/drawing/2014/main" val="1431666735"/>
                  </a:ext>
                </a:extLst>
              </a:tr>
              <a:tr h="409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extLst>
                  <a:ext uri="{0D108BD9-81ED-4DB2-BD59-A6C34878D82A}">
                    <a16:rowId xmlns:a16="http://schemas.microsoft.com/office/drawing/2014/main" val="492920227"/>
                  </a:ext>
                </a:extLst>
              </a:tr>
              <a:tr h="409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extLst>
                  <a:ext uri="{0D108BD9-81ED-4DB2-BD59-A6C34878D82A}">
                    <a16:rowId xmlns:a16="http://schemas.microsoft.com/office/drawing/2014/main" val="2723543801"/>
                  </a:ext>
                </a:extLst>
              </a:tr>
              <a:tr h="409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extLst>
                  <a:ext uri="{0D108BD9-81ED-4DB2-BD59-A6C34878D82A}">
                    <a16:rowId xmlns:a16="http://schemas.microsoft.com/office/drawing/2014/main" val="559783279"/>
                  </a:ext>
                </a:extLst>
              </a:tr>
              <a:tr h="409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extLst>
                  <a:ext uri="{0D108BD9-81ED-4DB2-BD59-A6C34878D82A}">
                    <a16:rowId xmlns:a16="http://schemas.microsoft.com/office/drawing/2014/main" val="366983783"/>
                  </a:ext>
                </a:extLst>
              </a:tr>
              <a:tr h="409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extLst>
                  <a:ext uri="{0D108BD9-81ED-4DB2-BD59-A6C34878D82A}">
                    <a16:rowId xmlns:a16="http://schemas.microsoft.com/office/drawing/2014/main" val="86173642"/>
                  </a:ext>
                </a:extLst>
              </a:tr>
              <a:tr h="409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extLst>
                  <a:ext uri="{0D108BD9-81ED-4DB2-BD59-A6C34878D82A}">
                    <a16:rowId xmlns:a16="http://schemas.microsoft.com/office/drawing/2014/main" val="2180619444"/>
                  </a:ext>
                </a:extLst>
              </a:tr>
              <a:tr h="409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extLst>
                  <a:ext uri="{0D108BD9-81ED-4DB2-BD59-A6C34878D82A}">
                    <a16:rowId xmlns:a16="http://schemas.microsoft.com/office/drawing/2014/main" val="3931954962"/>
                  </a:ext>
                </a:extLst>
              </a:tr>
              <a:tr h="409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15" marR="4115" marT="4115" marB="4115" anchor="ctr"/>
                </a:tc>
                <a:extLst>
                  <a:ext uri="{0D108BD9-81ED-4DB2-BD59-A6C34878D82A}">
                    <a16:rowId xmlns:a16="http://schemas.microsoft.com/office/drawing/2014/main" val="14524910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417A4FA-34AE-B4E5-1C14-B861264A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Albums vs Individual Tracks</a:t>
            </a:r>
          </a:p>
        </p:txBody>
      </p:sp>
    </p:spTree>
    <p:extLst>
      <p:ext uri="{BB962C8B-B14F-4D97-AF65-F5344CB8AC3E}">
        <p14:creationId xmlns:p14="http://schemas.microsoft.com/office/powerpoint/2010/main" val="39794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F82D-FD68-8A5C-DF0A-89422785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Albums vs Individual Tracks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39A3F0-FD66-6D8D-6268-B4EC4796B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349402"/>
              </p:ext>
            </p:extLst>
          </p:nvPr>
        </p:nvGraphicFramePr>
        <p:xfrm>
          <a:off x="6678592" y="1493134"/>
          <a:ext cx="4895127" cy="4463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77AF13-3095-B293-1234-1AC6BD3C86B9}"/>
              </a:ext>
            </a:extLst>
          </p:cNvPr>
          <p:cNvSpPr txBox="1"/>
          <p:nvPr/>
        </p:nvSpPr>
        <p:spPr>
          <a:xfrm>
            <a:off x="838200" y="2368757"/>
            <a:ext cx="609407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Arial" panose="020B0604020202020204" pitchFamily="34" charset="0"/>
              </a:rPr>
              <a:t>Customer only buy individual tracks, no one buy whole album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CHANGE STRATEGY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urchase only the most popular tracks from each album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889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2180-3704-3870-FB2C-14C53D2B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Which artist is used in the most playlists?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29BD-0E03-3C03-CFDC-72801803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80" y="2111766"/>
            <a:ext cx="3970116" cy="340613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873FE"/>
                </a:solidFill>
              </a:rPr>
              <a:t>Eugene Ormandy</a:t>
            </a:r>
            <a:r>
              <a:rPr lang="en-US" sz="2400" dirty="0"/>
              <a:t> appeared in </a:t>
            </a:r>
            <a:r>
              <a:rPr lang="en-US" sz="2400" dirty="0">
                <a:solidFill>
                  <a:srgbClr val="00B050"/>
                </a:solidFill>
              </a:rPr>
              <a:t>7</a:t>
            </a:r>
            <a:r>
              <a:rPr lang="en-US" sz="2400" dirty="0"/>
              <a:t> playlists: 1, 5, 8, 12, 13, 14, 15</a:t>
            </a:r>
          </a:p>
          <a:p>
            <a:pPr algn="just"/>
            <a:r>
              <a:rPr lang="en-US" sz="2400" dirty="0"/>
              <a:t>He was a Hungarian-born American </a:t>
            </a:r>
            <a:r>
              <a:rPr lang="en-US" sz="2400" dirty="0">
                <a:solidFill>
                  <a:srgbClr val="FBB13F"/>
                </a:solidFill>
              </a:rPr>
              <a:t>conductor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873FE"/>
                </a:solidFill>
              </a:rPr>
              <a:t>violinist</a:t>
            </a:r>
            <a:r>
              <a:rPr lang="en-US" sz="2400" dirty="0"/>
              <a:t>, best known for his association with the </a:t>
            </a:r>
            <a:r>
              <a:rPr lang="en-US" sz="2400" dirty="0">
                <a:solidFill>
                  <a:srgbClr val="007E9B"/>
                </a:solidFill>
              </a:rPr>
              <a:t>Philadelphia Orchestra</a:t>
            </a:r>
            <a:r>
              <a:rPr lang="en-US" sz="2400" dirty="0"/>
              <a:t>, as its </a:t>
            </a:r>
            <a:r>
              <a:rPr lang="en-US" sz="2400" dirty="0">
                <a:solidFill>
                  <a:srgbClr val="00B050"/>
                </a:solidFill>
              </a:rPr>
              <a:t>music director</a:t>
            </a:r>
            <a:r>
              <a:rPr lang="en-US" sz="2400" dirty="0"/>
              <a:t>.</a:t>
            </a: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B8F8B50C-6863-CAF1-CD54-AFD712ED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60" y="2581766"/>
            <a:ext cx="2457142" cy="19491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A22BBA-0AAD-A24B-971F-BCCC6A99B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9759"/>
              </p:ext>
            </p:extLst>
          </p:nvPr>
        </p:nvGraphicFramePr>
        <p:xfrm>
          <a:off x="7547933" y="1551792"/>
          <a:ext cx="4192231" cy="4829728"/>
        </p:xfrm>
        <a:graphic>
          <a:graphicData uri="http://schemas.openxmlformats.org/drawingml/2006/table">
            <a:tbl>
              <a:tblPr/>
              <a:tblGrid>
                <a:gridCol w="3229336">
                  <a:extLst>
                    <a:ext uri="{9D8B030D-6E8A-4147-A177-3AD203B41FA5}">
                      <a16:colId xmlns:a16="http://schemas.microsoft.com/office/drawing/2014/main" val="510342062"/>
                    </a:ext>
                  </a:extLst>
                </a:gridCol>
                <a:gridCol w="962895">
                  <a:extLst>
                    <a:ext uri="{9D8B030D-6E8A-4147-A177-3AD203B41FA5}">
                      <a16:colId xmlns:a16="http://schemas.microsoft.com/office/drawing/2014/main" val="2255947743"/>
                    </a:ext>
                  </a:extLst>
                </a:gridCol>
              </a:tblGrid>
              <a:tr h="1569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Track Name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PlayListId</a:t>
                      </a:r>
                      <a:endParaRPr lang="en-US" sz="1600" dirty="0"/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939751"/>
                  </a:ext>
                </a:extLst>
              </a:tr>
              <a:tr h="156921">
                <a:tc rowSpan="5">
                  <a:txBody>
                    <a:bodyPr/>
                    <a:lstStyle/>
                    <a:p>
                      <a:r>
                        <a:rPr lang="en-US" sz="1600" dirty="0"/>
                        <a:t>Jupiter, the Bringer of Jollity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641581"/>
                  </a:ext>
                </a:extLst>
              </a:tr>
              <a:tr h="156921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793638"/>
                  </a:ext>
                </a:extLst>
              </a:tr>
              <a:tr h="156921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319566"/>
                  </a:ext>
                </a:extLst>
              </a:tr>
              <a:tr h="156921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986386"/>
                  </a:ext>
                </a:extLst>
              </a:tr>
              <a:tr h="156921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020995"/>
                  </a:ext>
                </a:extLst>
              </a:tr>
              <a:tr h="156921">
                <a:tc rowSpan="5">
                  <a:txBody>
                    <a:bodyPr/>
                    <a:lstStyle/>
                    <a:p>
                      <a:r>
                        <a:rPr lang="en-US" sz="1600" dirty="0"/>
                        <a:t>On the Beautiful Blue Danube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668369"/>
                  </a:ext>
                </a:extLst>
              </a:tr>
              <a:tr h="156921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046547"/>
                  </a:ext>
                </a:extLst>
              </a:tr>
              <a:tr h="156921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611687"/>
                  </a:ext>
                </a:extLst>
              </a:tr>
              <a:tr h="156921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964792"/>
                  </a:ext>
                </a:extLst>
              </a:tr>
              <a:tr h="156921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769708"/>
                  </a:ext>
                </a:extLst>
              </a:tr>
              <a:tr h="156921">
                <a:tc rowSpan="5">
                  <a:txBody>
                    <a:bodyPr/>
                    <a:lstStyle/>
                    <a:p>
                      <a:r>
                        <a:rPr lang="it-IT" sz="1600" dirty="0"/>
                        <a:t>Pini Di Roma (Pinien Von Rom)  I Pini Della Via Appia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204716"/>
                  </a:ext>
                </a:extLst>
              </a:tr>
              <a:tr h="156921">
                <a:tc v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804188"/>
                  </a:ext>
                </a:extLst>
              </a:tr>
              <a:tr h="156921">
                <a:tc v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460211"/>
                  </a:ext>
                </a:extLst>
              </a:tr>
              <a:tr h="156921">
                <a:tc v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814305"/>
                  </a:ext>
                </a:extLst>
              </a:tr>
              <a:tr h="198321">
                <a:tc v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marL="58018" marR="58018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119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C15D-EBAD-FDA7-B994-B08EF816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How many tracks have been purchased vs not purchased?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1319-1C97-E8E1-76AC-677BA504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8370"/>
            <a:ext cx="5388980" cy="1982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total 3503 tracks in track table: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+ 1984 tracks have been </a:t>
            </a:r>
            <a:r>
              <a:rPr lang="en-US" sz="2400" dirty="0">
                <a:solidFill>
                  <a:srgbClr val="0873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+ 1519 tracks have </a:t>
            </a:r>
            <a:r>
              <a:rPr lang="en-US" sz="2400" dirty="0">
                <a:solidFill>
                  <a:srgbClr val="FBB1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been bought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anyone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AF6316-A090-E3E7-0D92-874B1CAEC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641587"/>
              </p:ext>
            </p:extLst>
          </p:nvPr>
        </p:nvGraphicFramePr>
        <p:xfrm>
          <a:off x="6327494" y="1690687"/>
          <a:ext cx="5486400" cy="4362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188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3C56-3D6D-486C-C47E-CF5BE4FE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Is the range of tracks in the store reflective of their sales popularity?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68A4-5066-88A3-E36A-C96E12164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372892"/>
            <a:ext cx="5134337" cy="28852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Choose </a:t>
            </a:r>
            <a:r>
              <a:rPr lang="en-US" dirty="0">
                <a:solidFill>
                  <a:srgbClr val="0873FE"/>
                </a:solidFill>
              </a:rPr>
              <a:t>Genre</a:t>
            </a:r>
            <a:r>
              <a:rPr lang="en-US" dirty="0"/>
              <a:t> to group by.</a:t>
            </a:r>
          </a:p>
          <a:p>
            <a:r>
              <a:rPr lang="en-US" dirty="0"/>
              <a:t>Need to find out: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How many tracks are sold for each genre?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How many tracks in each genre?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Determine the </a:t>
            </a:r>
            <a:r>
              <a:rPr lang="en-US" dirty="0">
                <a:solidFill>
                  <a:srgbClr val="0873FE"/>
                </a:solidFill>
                <a:sym typeface="Wingdings" panose="05000000000000000000" pitchFamily="2" charset="2"/>
              </a:rPr>
              <a:t>percentage of songs</a:t>
            </a:r>
            <a:r>
              <a:rPr lang="en-US" dirty="0">
                <a:sym typeface="Wingdings" panose="05000000000000000000" pitchFamily="2" charset="2"/>
              </a:rPr>
              <a:t> that have been sold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269287E-2D49-5BBE-C955-96552018E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85" y="2092961"/>
            <a:ext cx="5191554" cy="37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0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3C56-3D6D-486C-C47E-CF5BE4FE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Is the range of tracks in the store reflective of their sales popularity?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B6572B-904D-5AD3-3ED1-6F47B7C30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88654"/>
              </p:ext>
            </p:extLst>
          </p:nvPr>
        </p:nvGraphicFramePr>
        <p:xfrm>
          <a:off x="1264213" y="1788160"/>
          <a:ext cx="10273497" cy="491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16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3C56-3D6D-486C-C47E-CF5BE4FE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Is the range of tracks in the store reflective of their sales popularity?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1A68EC-C8BE-4AC6-1D9A-3600A635E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566645"/>
              </p:ext>
            </p:extLst>
          </p:nvPr>
        </p:nvGraphicFramePr>
        <p:xfrm>
          <a:off x="744638" y="1645173"/>
          <a:ext cx="10702724" cy="5093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760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5A50-6B3D-DAC1-11E9-4D0CB1D3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Do protected vs. non-protected media types influence popularity?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61E395-5284-645A-3C36-682719A89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708432"/>
              </p:ext>
            </p:extLst>
          </p:nvPr>
        </p:nvGraphicFramePr>
        <p:xfrm>
          <a:off x="6846276" y="1477108"/>
          <a:ext cx="4759570" cy="4699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8883EA-F538-3334-3648-FFDC9DCED6AD}"/>
              </a:ext>
            </a:extLst>
          </p:cNvPr>
          <p:cNvSpPr txBox="1"/>
          <p:nvPr/>
        </p:nvSpPr>
        <p:spPr>
          <a:xfrm>
            <a:off x="674077" y="2488207"/>
            <a:ext cx="55098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Customers tend not to care about whether their track’s format are protected or not.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More than 4/5 clients still purchase non-protected ones.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5291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11EB-6F19-334B-FB93-86B126350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6372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2777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CB23-4FC4-A842-8A42-32721B2C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73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9B04-5155-503C-9CF0-A6B61B3DF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57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B607-0B09-09AE-F82A-B28CEF96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73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7ED85-8456-55FF-B133-06F6D6E2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Chinook</a:t>
            </a:r>
          </a:p>
          <a:p>
            <a:pPr marL="571500" indent="-571500"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571500" indent="-571500"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1351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026A-0DFB-4771-F7E7-1D5322D3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73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ABOUT CHINOOK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82CDAFD-6B9E-32D0-595A-49758C955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471" y="2303074"/>
            <a:ext cx="11717058" cy="3999932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3E7501B-D5AF-49E1-6EE3-84C9B6F612FB}"/>
              </a:ext>
            </a:extLst>
          </p:cNvPr>
          <p:cNvSpPr txBox="1">
            <a:spLocks/>
          </p:cNvSpPr>
          <p:nvPr/>
        </p:nvSpPr>
        <p:spPr>
          <a:xfrm>
            <a:off x="838200" y="1581226"/>
            <a:ext cx="10515600" cy="83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 Chinook sample database includes11 tables and 15,000 rows of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5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5676-B616-074D-6919-D753EF3B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73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Analysis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5873-D394-ACDB-7DE9-6348C5C67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Identify which </a:t>
            </a:r>
            <a:r>
              <a:rPr lang="en-US" dirty="0">
                <a:solidFill>
                  <a:srgbClr val="0873FE"/>
                </a:solidFill>
              </a:rPr>
              <a:t>genre</a:t>
            </a:r>
            <a:r>
              <a:rPr lang="en-US" dirty="0"/>
              <a:t> sell the most tracks in USA and recommend </a:t>
            </a:r>
            <a:r>
              <a:rPr lang="en-US" dirty="0">
                <a:solidFill>
                  <a:srgbClr val="0873FE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0873FE"/>
                </a:solidFill>
              </a:rPr>
              <a:t>artists</a:t>
            </a:r>
            <a:r>
              <a:rPr lang="en-US" dirty="0"/>
              <a:t> we should buy?</a:t>
            </a:r>
          </a:p>
          <a:p>
            <a:pPr marL="0" indent="0">
              <a:buNone/>
            </a:pPr>
            <a:r>
              <a:rPr lang="en-US" dirty="0"/>
              <a:t>2. Analyzing </a:t>
            </a:r>
            <a:r>
              <a:rPr lang="en-US" dirty="0">
                <a:solidFill>
                  <a:srgbClr val="0873FE"/>
                </a:solidFill>
              </a:rPr>
              <a:t>Sales Agent performance</a:t>
            </a:r>
          </a:p>
          <a:p>
            <a:pPr marL="0" indent="0">
              <a:buNone/>
            </a:pPr>
            <a:r>
              <a:rPr lang="en-US" dirty="0"/>
              <a:t>3. Analyzing </a:t>
            </a:r>
            <a:r>
              <a:rPr lang="en-US" dirty="0">
                <a:solidFill>
                  <a:srgbClr val="0873FE"/>
                </a:solidFill>
              </a:rPr>
              <a:t>Sales by country</a:t>
            </a:r>
          </a:p>
          <a:p>
            <a:pPr marL="0" indent="0">
              <a:buNone/>
            </a:pPr>
            <a:r>
              <a:rPr lang="en-US" dirty="0"/>
              <a:t>4. Should we change purchasing strategy from </a:t>
            </a:r>
            <a:r>
              <a:rPr lang="en-US" dirty="0">
                <a:solidFill>
                  <a:srgbClr val="0873FE"/>
                </a:solidFill>
              </a:rPr>
              <a:t>buying a whole album </a:t>
            </a:r>
            <a:r>
              <a:rPr lang="en-US" dirty="0"/>
              <a:t>to </a:t>
            </a:r>
            <a:r>
              <a:rPr lang="en-US" dirty="0">
                <a:solidFill>
                  <a:srgbClr val="0873FE"/>
                </a:solidFill>
              </a:rPr>
              <a:t>purchasing only the most popular tracks </a:t>
            </a:r>
            <a:r>
              <a:rPr lang="en-US" dirty="0"/>
              <a:t>from album?</a:t>
            </a:r>
          </a:p>
          <a:p>
            <a:pPr marL="0" indent="0">
              <a:buNone/>
            </a:pPr>
            <a:r>
              <a:rPr lang="en-US" dirty="0"/>
              <a:t>5. Which </a:t>
            </a:r>
            <a:r>
              <a:rPr lang="en-US" dirty="0">
                <a:solidFill>
                  <a:srgbClr val="0873FE"/>
                </a:solidFill>
              </a:rPr>
              <a:t>artist</a:t>
            </a:r>
            <a:r>
              <a:rPr lang="en-US" dirty="0"/>
              <a:t>  is used in the most playlists?</a:t>
            </a:r>
          </a:p>
          <a:p>
            <a:pPr marL="0" indent="0">
              <a:buNone/>
            </a:pPr>
            <a:r>
              <a:rPr lang="en-US" dirty="0"/>
              <a:t>6. How many tracks have been </a:t>
            </a:r>
            <a:r>
              <a:rPr lang="en-US" dirty="0">
                <a:solidFill>
                  <a:srgbClr val="0873FE"/>
                </a:solidFill>
              </a:rPr>
              <a:t>purchased</a:t>
            </a:r>
            <a:r>
              <a:rPr lang="en-US" dirty="0"/>
              <a:t> vs </a:t>
            </a:r>
            <a:r>
              <a:rPr lang="en-US" dirty="0">
                <a:solidFill>
                  <a:srgbClr val="0873FE"/>
                </a:solidFill>
              </a:rPr>
              <a:t>not purchased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7. Is the </a:t>
            </a:r>
            <a:r>
              <a:rPr lang="en-US" dirty="0">
                <a:solidFill>
                  <a:srgbClr val="0873FE"/>
                </a:solidFill>
              </a:rPr>
              <a:t>range of tracks </a:t>
            </a:r>
            <a:r>
              <a:rPr lang="en-US" dirty="0"/>
              <a:t>in the store reflective of their </a:t>
            </a:r>
            <a:r>
              <a:rPr lang="en-US" dirty="0">
                <a:solidFill>
                  <a:srgbClr val="0873FE"/>
                </a:solidFill>
              </a:rPr>
              <a:t>sales popularity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8. Do </a:t>
            </a:r>
            <a:r>
              <a:rPr lang="en-US" dirty="0">
                <a:solidFill>
                  <a:srgbClr val="0873FE"/>
                </a:solidFill>
              </a:rPr>
              <a:t>protected</a:t>
            </a:r>
            <a:r>
              <a:rPr lang="en-US" dirty="0"/>
              <a:t> vs </a:t>
            </a:r>
            <a:r>
              <a:rPr lang="en-US" dirty="0">
                <a:solidFill>
                  <a:srgbClr val="0873FE"/>
                </a:solidFill>
              </a:rPr>
              <a:t>non-protective</a:t>
            </a:r>
            <a:r>
              <a:rPr lang="en-US" dirty="0"/>
              <a:t> media types influence </a:t>
            </a:r>
            <a:r>
              <a:rPr lang="en-US" dirty="0">
                <a:solidFill>
                  <a:srgbClr val="0873FE"/>
                </a:solidFill>
              </a:rPr>
              <a:t>popularity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443C-F15A-A07A-2B0A-09426C8A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Which </a:t>
            </a:r>
            <a:r>
              <a:rPr lang="en-US" dirty="0">
                <a:solidFill>
                  <a:srgbClr val="0873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sell the most tracks in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B1EB6-1214-A0C4-30F1-2C812408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48" y="3370054"/>
            <a:ext cx="5049253" cy="952081"/>
          </a:xfrm>
        </p:spPr>
        <p:txBody>
          <a:bodyPr/>
          <a:lstStyle/>
          <a:p>
            <a:r>
              <a:rPr lang="en-US" dirty="0"/>
              <a:t>Top 3 genre have most sells is Rock, Latin, Metal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BDB6AB46-FAAF-07EA-6608-613DABB0478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8968568"/>
                  </p:ext>
                </p:extLst>
              </p:nvPr>
            </p:nvGraphicFramePr>
            <p:xfrm>
              <a:off x="5350192" y="1690688"/>
              <a:ext cx="6347834" cy="46201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BDB6AB46-FAAF-07EA-6608-613DABB047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0192" y="1690688"/>
                <a:ext cx="6347834" cy="46201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0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D451-F8C6-8EA1-DE90-A3A811FF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70" y="365125"/>
            <a:ext cx="1112106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Recommend </a:t>
            </a:r>
            <a:r>
              <a:rPr lang="en-US" dirty="0">
                <a:solidFill>
                  <a:srgbClr val="0873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Rock artists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should buy in USA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059F-4EAD-B1A5-A07A-60CC9FC2E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89622"/>
            <a:ext cx="2923572" cy="569011"/>
          </a:xfrm>
        </p:spPr>
        <p:txBody>
          <a:bodyPr>
            <a:normAutofit/>
          </a:bodyPr>
          <a:lstStyle/>
          <a:p>
            <a:r>
              <a:rPr lang="en-US" dirty="0"/>
              <a:t>U2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8303EF-3AFB-E327-52F9-A9A845D0F443}"/>
              </a:ext>
            </a:extLst>
          </p:cNvPr>
          <p:cNvGrpSpPr/>
          <p:nvPr/>
        </p:nvGrpSpPr>
        <p:grpSpPr>
          <a:xfrm>
            <a:off x="3873260" y="1690688"/>
            <a:ext cx="7791896" cy="4520331"/>
            <a:chOff x="3864634" y="1690688"/>
            <a:chExt cx="7791896" cy="4520331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B96F06A5-C9D3-459A-D2BC-E49B85BFED1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067095708"/>
                    </p:ext>
                  </p:extLst>
                </p:nvPr>
              </p:nvGraphicFramePr>
              <p:xfrm>
                <a:off x="3864634" y="1690688"/>
                <a:ext cx="7791896" cy="4520331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>
            <p:pic>
              <p:nvPicPr>
                <p:cNvPr id="4" name="Chart 3">
                  <a:extLst>
                    <a:ext uri="{FF2B5EF4-FFF2-40B4-BE49-F238E27FC236}">
                      <a16:creationId xmlns:a16="http://schemas.microsoft.com/office/drawing/2014/main" id="{B96F06A5-C9D3-459A-D2BC-E49B85BFED1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73260" y="1690688"/>
                  <a:ext cx="7791896" cy="4520331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026" name="Picture 2" descr="U2">
              <a:extLst>
                <a:ext uri="{FF2B5EF4-FFF2-40B4-BE49-F238E27FC236}">
                  <a16:creationId xmlns:a16="http://schemas.microsoft.com/office/drawing/2014/main" id="{D4181254-D2FC-6417-B4B8-835497260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7125" y="2438400"/>
              <a:ext cx="1824990" cy="1824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eep Purple | Turismo Roma">
              <a:extLst>
                <a:ext uri="{FF2B5EF4-FFF2-40B4-BE49-F238E27FC236}">
                  <a16:creationId xmlns:a16="http://schemas.microsoft.com/office/drawing/2014/main" id="{D623DD11-7FEF-FB5A-4AD5-411961186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3380" y="4590747"/>
              <a:ext cx="1824990" cy="137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ron Maiden — слушать онлайн бесплатно на Яндекс Музыке в хорошем качестве">
              <a:extLst>
                <a:ext uri="{FF2B5EF4-FFF2-40B4-BE49-F238E27FC236}">
                  <a16:creationId xmlns:a16="http://schemas.microsoft.com/office/drawing/2014/main" id="{C8C6E37F-1154-4AF8-BF00-19A9668A5B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5" b="26443"/>
            <a:stretch/>
          </p:blipFill>
          <p:spPr bwMode="auto">
            <a:xfrm>
              <a:off x="5796915" y="2654918"/>
              <a:ext cx="1295401" cy="106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6A0788-377F-D0A2-EECE-EE5667BF22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1096"/>
            <a:stretch/>
          </p:blipFill>
          <p:spPr>
            <a:xfrm>
              <a:off x="5796915" y="4683760"/>
              <a:ext cx="1296259" cy="979053"/>
            </a:xfrm>
            <a:prstGeom prst="rect">
              <a:avLst/>
            </a:prstGeom>
          </p:spPr>
        </p:pic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BC821A-612A-0612-BF87-15A249F9E2D6}"/>
              </a:ext>
            </a:extLst>
          </p:cNvPr>
          <p:cNvSpPr txBox="1">
            <a:spLocks/>
          </p:cNvSpPr>
          <p:nvPr/>
        </p:nvSpPr>
        <p:spPr>
          <a:xfrm>
            <a:off x="838201" y="3604824"/>
            <a:ext cx="2923572" cy="56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Deep Purple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8195E4B-7339-1FC8-81A9-ABA5F4779C4D}"/>
              </a:ext>
            </a:extLst>
          </p:cNvPr>
          <p:cNvSpPr txBox="1">
            <a:spLocks/>
          </p:cNvSpPr>
          <p:nvPr/>
        </p:nvSpPr>
        <p:spPr>
          <a:xfrm>
            <a:off x="838201" y="4220025"/>
            <a:ext cx="2923572" cy="56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Iron Maiden</a:t>
            </a:r>
          </a:p>
        </p:txBody>
      </p:sp>
    </p:spTree>
    <p:extLst>
      <p:ext uri="{BB962C8B-B14F-4D97-AF65-F5344CB8AC3E}">
        <p14:creationId xmlns:p14="http://schemas.microsoft.com/office/powerpoint/2010/main" val="142089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66C5-F7D0-C8C2-7DC7-4DEDB3E2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Analyzing </a:t>
            </a:r>
            <a:r>
              <a:rPr lang="en-US" dirty="0">
                <a:solidFill>
                  <a:srgbClr val="0873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Agent performance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D12E-8FD5-0C8A-687A-B7CB6F4BA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0291"/>
          </a:xfrm>
        </p:spPr>
        <p:txBody>
          <a:bodyPr/>
          <a:lstStyle/>
          <a:p>
            <a:r>
              <a:rPr lang="en-US" dirty="0"/>
              <a:t>Identify performance through employee's seniority, Total Sales, Total Customer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50629A-5161-3C05-9242-7A8CD393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39422"/>
              </p:ext>
            </p:extLst>
          </p:nvPr>
        </p:nvGraphicFramePr>
        <p:xfrm>
          <a:off x="1285461" y="3015914"/>
          <a:ext cx="9621079" cy="2907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1803">
                  <a:extLst>
                    <a:ext uri="{9D8B030D-6E8A-4147-A177-3AD203B41FA5}">
                      <a16:colId xmlns:a16="http://schemas.microsoft.com/office/drawing/2014/main" val="3485003881"/>
                    </a:ext>
                  </a:extLst>
                </a:gridCol>
                <a:gridCol w="1530101">
                  <a:extLst>
                    <a:ext uri="{9D8B030D-6E8A-4147-A177-3AD203B41FA5}">
                      <a16:colId xmlns:a16="http://schemas.microsoft.com/office/drawing/2014/main" val="3692374108"/>
                    </a:ext>
                  </a:extLst>
                </a:gridCol>
                <a:gridCol w="1357881">
                  <a:extLst>
                    <a:ext uri="{9D8B030D-6E8A-4147-A177-3AD203B41FA5}">
                      <a16:colId xmlns:a16="http://schemas.microsoft.com/office/drawing/2014/main" val="3872851651"/>
                    </a:ext>
                  </a:extLst>
                </a:gridCol>
                <a:gridCol w="1181246">
                  <a:extLst>
                    <a:ext uri="{9D8B030D-6E8A-4147-A177-3AD203B41FA5}">
                      <a16:colId xmlns:a16="http://schemas.microsoft.com/office/drawing/2014/main" val="1912754091"/>
                    </a:ext>
                  </a:extLst>
                </a:gridCol>
                <a:gridCol w="1658158">
                  <a:extLst>
                    <a:ext uri="{9D8B030D-6E8A-4147-A177-3AD203B41FA5}">
                      <a16:colId xmlns:a16="http://schemas.microsoft.com/office/drawing/2014/main" val="1072077576"/>
                    </a:ext>
                  </a:extLst>
                </a:gridCol>
                <a:gridCol w="2111890">
                  <a:extLst>
                    <a:ext uri="{9D8B030D-6E8A-4147-A177-3AD203B41FA5}">
                      <a16:colId xmlns:a16="http://schemas.microsoft.com/office/drawing/2014/main" val="1580753156"/>
                    </a:ext>
                  </a:extLst>
                </a:gridCol>
              </a:tblGrid>
              <a:tr h="1109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Sale agent name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Hire Date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of sales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of customers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 Revenue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Revenue/invoice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5063919"/>
                  </a:ext>
                </a:extLst>
              </a:tr>
              <a:tr h="5993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Steve Johnson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</a:rPr>
                        <a:t>2003-10-17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720.16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5.72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19983188"/>
                  </a:ext>
                </a:extLst>
              </a:tr>
              <a:tr h="5993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Margaret Park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2003-05-03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775.40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5.54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5017361"/>
                  </a:ext>
                </a:extLst>
              </a:tr>
              <a:tr h="5993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Jane Peacock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</a:rPr>
                        <a:t>2002-04-01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833.04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5.71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691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77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883F-DED0-0823-7F71-D0AFC3B0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Analyzing </a:t>
            </a:r>
            <a:r>
              <a:rPr lang="en-US" dirty="0">
                <a:solidFill>
                  <a:srgbClr val="0873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Agent performance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8CCD3D-147B-2B73-2875-AB5B341D8B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976076"/>
              </p:ext>
            </p:extLst>
          </p:nvPr>
        </p:nvGraphicFramePr>
        <p:xfrm>
          <a:off x="6604320" y="3839903"/>
          <a:ext cx="5259731" cy="2890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B6C4A8-9CF4-563E-E233-7B7C94697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905634"/>
              </p:ext>
            </p:extLst>
          </p:nvPr>
        </p:nvGraphicFramePr>
        <p:xfrm>
          <a:off x="6604320" y="879676"/>
          <a:ext cx="5259731" cy="2890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E04ABB-DFFA-6739-97D3-81F13FD35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8" y="1688695"/>
            <a:ext cx="5795057" cy="894038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Jane Peacock is senior employee joined from 04/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Steve Johnson is the newest employee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joined 10/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6B7854-C25E-01AF-4DD0-6C057896D737}"/>
              </a:ext>
            </a:extLst>
          </p:cNvPr>
          <p:cNvSpPr txBox="1">
            <a:spLocks/>
          </p:cNvSpPr>
          <p:nvPr/>
        </p:nvSpPr>
        <p:spPr>
          <a:xfrm>
            <a:off x="171693" y="4945795"/>
            <a:ext cx="6470246" cy="447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Steve Johnson is the best performance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C7EC89-CAE7-6C16-0610-6A8773CB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8699">
            <a:off x="7235458" y="5784038"/>
            <a:ext cx="552472" cy="3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0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 uiExpand="1" build="allAtOnce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1215</Words>
  <Application>Microsoft Office PowerPoint</Application>
  <PresentationFormat>Widescreen</PresentationFormat>
  <Paragraphs>218</Paragraphs>
  <Slides>19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Symbol</vt:lpstr>
      <vt:lpstr>Times New Roman</vt:lpstr>
      <vt:lpstr>Wingdings</vt:lpstr>
      <vt:lpstr>Office Theme</vt:lpstr>
      <vt:lpstr>CHINOOK ANALYSIS</vt:lpstr>
      <vt:lpstr>TEAM MEMBER</vt:lpstr>
      <vt:lpstr>AGENDA</vt:lpstr>
      <vt:lpstr>I. ABOUT CHINOOK</vt:lpstr>
      <vt:lpstr>II. Analysis Questions</vt:lpstr>
      <vt:lpstr>1.1. Which genre sell the most tracks in USA</vt:lpstr>
      <vt:lpstr>1.2. Recommend 3 Rock artists we should buy in USA </vt:lpstr>
      <vt:lpstr>2. Analyzing Sales Agent performance</vt:lpstr>
      <vt:lpstr>2. Analyzing Sales Agent performance</vt:lpstr>
      <vt:lpstr>3. Analyzing Sales by Country</vt:lpstr>
      <vt:lpstr>4. Albums vs Individual Tracks</vt:lpstr>
      <vt:lpstr>4. Albums vs Individual Tracks</vt:lpstr>
      <vt:lpstr>5. Which artist is used in the most playlists?</vt:lpstr>
      <vt:lpstr>6. How many tracks have been purchased vs not purchased?</vt:lpstr>
      <vt:lpstr>7. Is the range of tracks in the store reflective of their sales popularity?</vt:lpstr>
      <vt:lpstr>7. Is the range of tracks in the store reflective of their sales popularity?</vt:lpstr>
      <vt:lpstr>7. Is the range of tracks in the store reflective of their sales popularity?</vt:lpstr>
      <vt:lpstr>8. Do protected vs. non-protected media types influence popularity?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CHINOOK ANALYSIS</dc:title>
  <dc:creator>Thang. Tran Truong Minh - CMC Global DU3.31</dc:creator>
  <cp:lastModifiedBy>Thang. Tran Truong Minh - CMC Global DU3.31</cp:lastModifiedBy>
  <cp:revision>5</cp:revision>
  <dcterms:created xsi:type="dcterms:W3CDTF">2023-03-06T07:27:27Z</dcterms:created>
  <dcterms:modified xsi:type="dcterms:W3CDTF">2023-03-07T04:14:55Z</dcterms:modified>
</cp:coreProperties>
</file>