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Lst>
  <p:notesMasterIdLst>
    <p:notesMasterId r:id="rId20"/>
  </p:notesMasterIdLst>
  <p:sldIdLst>
    <p:sldId id="256" r:id="rId6"/>
    <p:sldId id="258" r:id="rId7"/>
    <p:sldId id="259" r:id="rId8"/>
    <p:sldId id="260" r:id="rId9"/>
    <p:sldId id="262" r:id="rId10"/>
    <p:sldId id="264" r:id="rId11"/>
    <p:sldId id="267" r:id="rId12"/>
    <p:sldId id="269" r:id="rId13"/>
    <p:sldId id="279" r:id="rId14"/>
    <p:sldId id="272" r:id="rId15"/>
    <p:sldId id="273" r:id="rId16"/>
    <p:sldId id="274" r:id="rId17"/>
    <p:sldId id="277" r:id="rId18"/>
    <p:sldId id="275"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Microsoft YaHei" panose="020B0503020204020204" pitchFamily="34" charset="-122"/>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5E071E-3863-4434-B26A-A9BFC603B3CF}"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a:tcStyle>
        <a:tcBdr/>
        <a:fill>
          <a:solidFill>
            <a:srgbClr val="FFCCCC"/>
          </a:solidFill>
        </a:fill>
      </a:tcStyle>
    </a:band1H>
    <a:band2H>
      <a:tcTxStyle/>
      <a:tcStyle>
        <a:tcBdr/>
      </a:tcStyle>
    </a:band2H>
    <a:band1V>
      <a:tcTxStyle/>
      <a:tcStyle>
        <a:tcBdr/>
        <a:fill>
          <a:solidFill>
            <a:srgbClr val="FFCCCC"/>
          </a:solidFill>
        </a:fill>
      </a:tcStyle>
    </a:band1V>
    <a:band2V>
      <a:tcTxStyle/>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showGuides="1">
      <p:cViewPr varScale="1">
        <p:scale>
          <a:sx n="75" d="100"/>
          <a:sy n="75" d="100"/>
        </p:scale>
        <p:origin x="316" y="40"/>
      </p:cViewPr>
      <p:guideLst>
        <p:guide orient="horz" pos="2160"/>
        <p:guide pos="38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fld>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t>1</a:t>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13</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14</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3</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4</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panose="020B0604020202020204"/>
              <a:buAutoNum type="arabicPeriod"/>
            </a:pPr>
            <a:r>
              <a:rPr lang="en-US"/>
              <a:t>Mvc</a:t>
            </a:r>
          </a:p>
          <a:p>
            <a:pPr marL="0" lvl="0" indent="0" algn="l" rtl="0">
              <a:lnSpc>
                <a:spcPct val="100000"/>
              </a:lnSpc>
              <a:spcBef>
                <a:spcPts val="0"/>
              </a:spcBef>
              <a:spcAft>
                <a:spcPts val="0"/>
              </a:spcAft>
              <a:buClr>
                <a:schemeClr val="dk1"/>
              </a:buClr>
              <a:buSzPts val="1200"/>
              <a:buFont typeface="Arial" panose="020B0604020202020204"/>
              <a:buNone/>
            </a:pPr>
            <a:endParaRPr lang="en-US"/>
          </a:p>
          <a:p>
            <a:pPr marL="0" lvl="0" indent="0" algn="l" rtl="0">
              <a:lnSpc>
                <a:spcPct val="100000"/>
              </a:lnSpc>
              <a:spcBef>
                <a:spcPts val="0"/>
              </a:spcBef>
              <a:spcAft>
                <a:spcPts val="0"/>
              </a:spcAft>
              <a:buClr>
                <a:schemeClr val="dk1"/>
              </a:buClr>
              <a:buSzPts val="1200"/>
              <a:buFont typeface="Arial" panose="020B0604020202020204"/>
              <a:buNone/>
            </a:pPr>
            <a:r>
              <a:rPr lang="en-US" sz="1200">
                <a:solidFill>
                  <a:schemeClr val="dk1"/>
                </a:solidFill>
                <a:latin typeface="Arial" panose="020B0604020202020204"/>
                <a:ea typeface="Arial" panose="020B0604020202020204"/>
                <a:cs typeface="Arial" panose="020B0604020202020204"/>
                <a:sym typeface="Arial" panose="020B0604020202020204"/>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mô hình MVC giúp tách biệt 3 tầng trong mô hình lập trình web, vì vậy giúp tối ưu ứng dụng, dễ dàng thêm mới và chỉnh sửa code hoặc giao diện.</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endParaRPr sz="1200"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b="0" i="0">
                <a:solidFill>
                  <a:schemeClr val="dk1"/>
                </a:solidFill>
                <a:latin typeface="Arial" panose="020B0604020202020204"/>
                <a:ea typeface="Arial" panose="020B0604020202020204"/>
                <a:cs typeface="Arial" panose="020B0604020202020204"/>
                <a:sym typeface="Arial" panose="020B0604020202020204"/>
              </a:rPr>
              <a:t>Model (dữ liệu), View (giao diện) và Controller (bộ điều khiển).</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Model: ở phần trước mình đã nhắc lại cho các bạn về 3 tầng trong mô hình</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i="0">
                <a:solidFill>
                  <a:schemeClr val="dk1"/>
                </a:solidFill>
                <a:latin typeface="Arial" panose="020B0604020202020204"/>
                <a:ea typeface="Arial" panose="020B0604020202020204"/>
                <a:cs typeface="Arial" panose="020B0604020202020204"/>
                <a:sym typeface="Arial" panose="020B0604020202020204"/>
              </a:rPr>
              <a:t>View: là tầng giao diện, hiển thị dữ liệu được truy xuất từ tầng model</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i="0">
                <a:solidFill>
                  <a:schemeClr val="dk1"/>
                </a:solidFill>
                <a:latin typeface="Arial" panose="020B0604020202020204"/>
                <a:ea typeface="Arial" panose="020B0604020202020204"/>
                <a:cs typeface="Arial" panose="020B0604020202020204"/>
                <a:sym typeface="Arial" panose="020B0604020202020204"/>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r>
              <a:rPr lang="en-US"/>
              <a:t>Cơ chế hoạt động</a:t>
            </a: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228600" lvl="0" indent="-228600" algn="l" rtl="0">
              <a:lnSpc>
                <a:spcPct val="100000"/>
              </a:lnSpc>
              <a:spcBef>
                <a:spcPts val="0"/>
              </a:spcBef>
              <a:spcAft>
                <a:spcPts val="0"/>
              </a:spcAft>
              <a:buClr>
                <a:schemeClr val="dk1"/>
              </a:buClr>
              <a:buSzPts val="1200"/>
              <a:buFont typeface="Arial" panose="020B0604020202020204"/>
              <a:buAutoNum type="arabicPeriod"/>
            </a:pPr>
            <a:r>
              <a:rPr lang="en-US"/>
              <a:t>Microsoft sql server</a:t>
            </a: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228600" lvl="0" indent="-152400" algn="l" rtl="0">
              <a:lnSpc>
                <a:spcPct val="100000"/>
              </a:lnSpc>
              <a:spcBef>
                <a:spcPts val="0"/>
              </a:spcBef>
              <a:spcAft>
                <a:spcPts val="0"/>
              </a:spcAft>
              <a:buClr>
                <a:schemeClr val="dk1"/>
              </a:buClr>
              <a:buSzPts val="12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t>5</a:t>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6</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7</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8</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10</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8.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043030" y="1497229"/>
            <a:ext cx="7319632"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r>
              <a:rPr lang="en-US" sz="3600" b="1" i="0" u="none" strike="noStrike" cap="none">
                <a:solidFill>
                  <a:srgbClr val="ED1C2A"/>
                </a:solidFill>
                <a:latin typeface="Times New Roman" panose="02020603050405020304" pitchFamily="18" charset="0"/>
                <a:cs typeface="Times New Roman" panose="02020603050405020304" pitchFamily="18" charset="0"/>
                <a:sym typeface="Arial" panose="020B0604020202020204"/>
              </a:rPr>
              <a:t>ĐỒ ÁN TỐT NGHIỆP</a:t>
            </a:r>
            <a:endParaRPr sz="3600" b="1" i="0" u="none" strike="noStrike" cap="none">
              <a:solidFill>
                <a:srgbClr val="ED1C2A"/>
              </a:solidFill>
              <a:latin typeface="Times New Roman" panose="02020603050405020304" pitchFamily="18" charset="0"/>
              <a:cs typeface="Times New Roman" panose="02020603050405020304" pitchFamily="18" charset="0"/>
              <a:sym typeface="Arial" panose="020B0604020202020204"/>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Khoa công nghệ thông tin</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6" name="Google Shape;466;p1"/>
          <p:cNvSpPr txBox="1"/>
          <p:nvPr/>
        </p:nvSpPr>
        <p:spPr>
          <a:xfrm>
            <a:off x="3536732" y="4598459"/>
            <a:ext cx="6341743"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rPr>
              <a:t>MSV: </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panose="020B0604020202020204"/>
              </a:rPr>
              <a:t>2020603336</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7" name="Google Shape;467;p1"/>
          <p:cNvSpPr txBox="1"/>
          <p:nvPr/>
        </p:nvSpPr>
        <p:spPr>
          <a:xfrm>
            <a:off x="3536732" y="5148058"/>
            <a:ext cx="6341743"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rPr>
              <a:t>GVHD: </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panose="020B0604020202020204"/>
              </a:rPr>
              <a:t>TS</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rPr>
              <a:t>. </a:t>
            </a:r>
            <a:r>
              <a:rPr lang="en-US" sz="2800" b="1" i="0" u="none" strike="noStrike" cap="none" dirty="0" err="1" smtClean="0">
                <a:solidFill>
                  <a:schemeClr val="dk1"/>
                </a:solidFill>
                <a:latin typeface="Times New Roman" panose="02020603050405020304" pitchFamily="18" charset="0"/>
                <a:cs typeface="Times New Roman" panose="02020603050405020304" pitchFamily="18" charset="0"/>
                <a:sym typeface="Arial" panose="020B0604020202020204"/>
              </a:rPr>
              <a:t>Vũ</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panose="020B0604020202020204"/>
              </a:rPr>
              <a:t> </a:t>
            </a:r>
            <a:r>
              <a:rPr lang="en-US" sz="2800" b="1" i="0" u="none" strike="noStrike" cap="none" dirty="0" err="1" smtClean="0">
                <a:solidFill>
                  <a:schemeClr val="dk1"/>
                </a:solidFill>
                <a:latin typeface="Times New Roman" panose="02020603050405020304" pitchFamily="18" charset="0"/>
                <a:cs typeface="Times New Roman" panose="02020603050405020304" pitchFamily="18" charset="0"/>
                <a:sym typeface="Arial" panose="020B0604020202020204"/>
              </a:rPr>
              <a:t>Đình</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panose="020B0604020202020204"/>
              </a:rPr>
              <a:t> Minh</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8" name="Google Shape;468;p1"/>
          <p:cNvSpPr txBox="1"/>
          <p:nvPr/>
        </p:nvSpPr>
        <p:spPr>
          <a:xfrm>
            <a:off x="3536732" y="3963437"/>
            <a:ext cx="6526569"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panose="020B0604020202020204"/>
              </a:rPr>
              <a:t>Sinh</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panose="020B0604020202020204"/>
              </a:rPr>
              <a:t>viên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panose="020B0604020202020204"/>
              </a:rPr>
              <a:t>thực</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panose="020B0604020202020204"/>
              </a:rPr>
              <a:t>hiện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panose="020B0604020202020204"/>
              </a:rPr>
              <a:t>Nguyễn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rPr>
              <a:t> </a:t>
            </a:r>
            <a:r>
              <a:rPr lang="en-US" sz="2800" b="1" dirty="0" err="1" smtClean="0">
                <a:solidFill>
                  <a:schemeClr val="dk1"/>
                </a:solidFill>
                <a:latin typeface="Times New Roman" panose="02020603050405020304" pitchFamily="18" charset="0"/>
                <a:cs typeface="Times New Roman" panose="02020603050405020304" pitchFamily="18" charset="0"/>
              </a:rPr>
              <a:t>Đức</a:t>
            </a:r>
            <a:r>
              <a:rPr lang="en-US" sz="2800" b="1" dirty="0" smtClean="0">
                <a:solidFill>
                  <a:schemeClr val="dk1"/>
                </a:solidFill>
                <a:latin typeface="Times New Roman" panose="02020603050405020304" pitchFamily="18" charset="0"/>
                <a:cs typeface="Times New Roman" panose="02020603050405020304" pitchFamily="18" charset="0"/>
              </a:rPr>
              <a:t> </a:t>
            </a:r>
            <a:r>
              <a:rPr lang="en-US" sz="2800" b="1" dirty="0" err="1" smtClean="0">
                <a:solidFill>
                  <a:schemeClr val="dk1"/>
                </a:solidFill>
                <a:latin typeface="Times New Roman" panose="02020603050405020304" pitchFamily="18" charset="0"/>
                <a:cs typeface="Times New Roman" panose="02020603050405020304" pitchFamily="18" charset="0"/>
              </a:rPr>
              <a:t>Thắng</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9" name="Google Shape;469;p1"/>
          <p:cNvSpPr txBox="1"/>
          <p:nvPr/>
        </p:nvSpPr>
        <p:spPr>
          <a:xfrm>
            <a:off x="4114800" y="6270461"/>
            <a:ext cx="4457699" cy="3670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1" u="none" strike="noStrike" cap="none" dirty="0" err="1">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a:t>
            </a:r>
            <a:r>
              <a:rPr lang="en-US" sz="1800" b="0" i="1" u="none" strike="noStrike" cap="none" dirty="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b="0" i="1" u="none" strike="noStrike" cap="none" dirty="0" err="1">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Nội</a:t>
            </a:r>
            <a:r>
              <a:rPr lang="en-US" sz="1800" b="0" i="1" u="none" strike="noStrike" cap="none" dirty="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b="0" i="1" u="none" strike="noStrike" cap="none" dirty="0" err="1">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ngày</a:t>
            </a:r>
            <a:r>
              <a:rPr lang="en-US" sz="1800" b="0" i="1" u="none" strike="noStrike" cap="none" dirty="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i="1" dirty="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6</a:t>
            </a:r>
            <a:r>
              <a:rPr lang="en-US" sz="1800" b="0" i="1" u="none" strike="noStrike" cap="none" dirty="0" smtClean="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b="0" i="1" u="none" strike="noStrike" cap="none" dirty="0" err="1">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tháng</a:t>
            </a:r>
            <a:r>
              <a:rPr lang="en-US" sz="1800" b="0" i="1" u="none" strike="noStrike" cap="none" dirty="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i="1" dirty="0" smtClean="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10</a:t>
            </a:r>
            <a:r>
              <a:rPr lang="en-US" sz="1800" b="0" i="1" u="none" strike="noStrike" cap="none" dirty="0" smtClean="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b="0" i="1" u="none" strike="noStrike" cap="none" dirty="0" err="1">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năm</a:t>
            </a:r>
            <a:r>
              <a:rPr lang="en-US" sz="1800" b="0" i="1" u="none" strike="noStrike" cap="none" dirty="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2024</a:t>
            </a:r>
            <a:endParaRPr sz="14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0070C0"/>
                </a:solidFill>
                <a:latin typeface="Times New Roman" panose="02020603050405020304" pitchFamily="18" charset="0"/>
                <a:cs typeface="Times New Roman" panose="02020603050405020304" pitchFamily="18" charset="0"/>
                <a:sym typeface="Arial" panose="020B0604020202020204"/>
              </a:rPr>
              <a:t>ĐẠI HỌC CÔNG NGHIỆP HÀ NỘI</a:t>
            </a:r>
            <a:endParaRPr sz="4000" b="1" i="0" u="none" strike="noStrike" cap="none">
              <a:solidFill>
                <a:srgbClr val="0070C0"/>
              </a:solidFill>
              <a:latin typeface="Times New Roman" panose="02020603050405020304" pitchFamily="18" charset="0"/>
              <a:cs typeface="Times New Roman" panose="02020603050405020304" pitchFamily="18" charset="0"/>
              <a:sym typeface="Arial" panose="020B0604020202020204"/>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chemeClr val="accent4"/>
                </a:solidFill>
                <a:latin typeface="Times New Roman" panose="02020603050405020304" pitchFamily="18" charset="0"/>
                <a:cs typeface="Times New Roman" panose="02020603050405020304" pitchFamily="18" charset="0"/>
                <a:sym typeface="Arial" panose="020B0604020202020204"/>
              </a:rPr>
              <a:t>KHOA CÔNG NGHỆ THÔNG TIN</a:t>
            </a:r>
            <a:endParaRPr sz="2800" b="1" i="0" u="none" strike="noStrike" cap="none">
              <a:solidFill>
                <a:schemeClr val="accent4"/>
              </a:solidFill>
              <a:latin typeface="Times New Roman" panose="02020603050405020304" pitchFamily="18" charset="0"/>
              <a:cs typeface="Times New Roman" panose="02020603050405020304" pitchFamily="18" charset="0"/>
              <a:sym typeface="Arial" panose="020B0604020202020204"/>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74" name="Google Shape;474;p1"/>
          <p:cNvSpPr/>
          <p:nvPr/>
        </p:nvSpPr>
        <p:spPr>
          <a:xfrm>
            <a:off x="3043030" y="4064951"/>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pic>
        <p:nvPicPr>
          <p:cNvPr id="3" name="image3.png" descr="A red and white flag&#10;&#10;Description automatically generated with low confidence"/>
          <p:cNvPicPr/>
          <p:nvPr/>
        </p:nvPicPr>
        <p:blipFill>
          <a:blip r:embed="rId3"/>
          <a:srcRect/>
          <a:stretch>
            <a:fillRect/>
          </a:stretch>
        </p:blipFill>
        <p:spPr>
          <a:xfrm>
            <a:off x="252638" y="193084"/>
            <a:ext cx="1751260" cy="1577350"/>
          </a:xfrm>
          <a:prstGeom prst="rect">
            <a:avLst/>
          </a:prstGeom>
        </p:spPr>
      </p:pic>
      <p:sp>
        <p:nvSpPr>
          <p:cNvPr id="2" name="Google Shape;486;p2"/>
          <p:cNvSpPr txBox="1"/>
          <p:nvPr/>
        </p:nvSpPr>
        <p:spPr>
          <a:xfrm>
            <a:off x="552449" y="2465646"/>
            <a:ext cx="11582400" cy="1197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dirty="0">
                <a:solidFill>
                  <a:srgbClr val="ED1C2A"/>
                </a:solidFill>
                <a:latin typeface="Times New Roman" panose="02020603050405020304" pitchFamily="18" charset="0"/>
                <a:ea typeface="Calibri" panose="020F0502020204030204"/>
                <a:cs typeface="Times New Roman" panose="02020603050405020304" pitchFamily="18" charset="0"/>
                <a:sym typeface="Calibri" panose="020F0502020204030204"/>
              </a:rPr>
              <a:t>ĐỀ TÀI: XÂY DỰNG WEBSITE THƯƠNG MẠI BÁN ĐỒ TRANG SỨC </a:t>
            </a:r>
            <a:r>
              <a:rPr lang="en-US" sz="3600" b="1" i="0" u="none" strike="noStrike" cap="none" dirty="0" smtClean="0">
                <a:solidFill>
                  <a:srgbClr val="ED1C2A"/>
                </a:solidFill>
                <a:latin typeface="Times New Roman" panose="02020603050405020304" pitchFamily="18" charset="0"/>
                <a:ea typeface="Calibri" panose="020F0502020204030204"/>
                <a:cs typeface="Times New Roman" panose="02020603050405020304" pitchFamily="18" charset="0"/>
                <a:sym typeface="Calibri" panose="020F0502020204030204"/>
              </a:rPr>
              <a:t>THP </a:t>
            </a:r>
            <a:r>
              <a:rPr lang="en-US" sz="3600" b="1" i="0" u="none" strike="noStrike" cap="none" dirty="0">
                <a:solidFill>
                  <a:srgbClr val="ED1C2A"/>
                </a:solidFill>
                <a:latin typeface="Times New Roman" panose="02020603050405020304" pitchFamily="18" charset="0"/>
                <a:ea typeface="Calibri" panose="020F0502020204030204"/>
                <a:cs typeface="Times New Roman" panose="02020603050405020304" pitchFamily="18" charset="0"/>
                <a:sym typeface="Calibri" panose="020F0502020204030204"/>
              </a:rPr>
              <a:t>BẰNG ASP.NET</a:t>
            </a:r>
            <a:endParaRPr sz="3600" b="1" i="0" u="none" strike="noStrike" cap="none" dirty="0">
              <a:solidFill>
                <a:srgbClr val="ED1C2A"/>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03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a:solidFill>
                    <a:schemeClr val="dk1"/>
                  </a:solidFill>
                </a:rPr>
                <a:t>KẾT QUẢ ĐẠT ĐƯỢC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&amp;</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HƯỚNG PHÁT TRIỂN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ĐỀ TÀI</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Calibri" panose="020F0502020204030204"/>
                  <a:ea typeface="Calibri" panose="020F0502020204030204"/>
                  <a:cs typeface="Calibri" panose="020F0502020204030204"/>
                  <a:sym typeface="Calibri" panose="020F0502020204030204"/>
                </a:rPr>
                <a:t>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Calibri" panose="020F0502020204030204"/>
                <a:ea typeface="Calibri" panose="020F0502020204030204"/>
                <a:cs typeface="Calibri" panose="020F0502020204030204"/>
                <a:sym typeface="Calibri" panose="020F0502020204030204"/>
              </a:rPr>
              <a:t>Kết quả</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5" name="Rectangle: Diagonal Corners Rounded 4"/>
          <p:cNvSpPr/>
          <p:nvPr/>
        </p:nvSpPr>
        <p:spPr>
          <a:xfrm>
            <a:off x="2379651" y="2019018"/>
            <a:ext cx="8171233" cy="456120"/>
          </a:xfrm>
          <a:prstGeom prst="round2DiagRect">
            <a:avLst/>
          </a:prstGeom>
        </p:spPr>
        <p:style>
          <a:lnRef idx="0">
            <a:srgbClr val="FFFFFF"/>
          </a:lnRef>
          <a:fillRef idx="2">
            <a:schemeClr val="accent1"/>
          </a:fillRef>
          <a:effectRef idx="1">
            <a:schemeClr val="accent1"/>
          </a:effectRef>
          <a:fontRef idx="minor">
            <a:schemeClr val="dk1"/>
          </a:fontRef>
        </p:style>
        <p:txBody>
          <a:bodyPr rtlCol="0" anchor="ctr"/>
          <a:lstStyle/>
          <a:p>
            <a:pPr lvl="0">
              <a:lnSpc>
                <a:spcPct val="150000"/>
              </a:lnSpc>
              <a:spcBef>
                <a:spcPts val="400"/>
              </a:spcBef>
              <a:spcAft>
                <a:spcPts val="400"/>
              </a:spcAft>
            </a:pPr>
            <a:r>
              <a:rPr lang="en-US" sz="1800" spc="15" dirty="0" err="1">
                <a:solidFill>
                  <a:schemeClr val="tx1"/>
                </a:solidFill>
                <a:effectLst/>
                <a:latin typeface="Times New Roman" panose="02020603050405020304" pitchFamily="18" charset="0"/>
                <a:ea typeface="Calibri" panose="020F0502020204030204" pitchFamily="34" charset="0"/>
              </a:rPr>
              <a:t>Đáp</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ứng</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được</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nhu</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cầu</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sử</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dụng</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cơ</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bản</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của</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smtClean="0">
                <a:solidFill>
                  <a:schemeClr val="tx1"/>
                </a:solidFill>
                <a:latin typeface="Times New Roman" panose="02020603050405020304" pitchFamily="18" charset="0"/>
                <a:ea typeface="Calibri" panose="020F0502020204030204" pitchFamily="34" charset="0"/>
              </a:rPr>
              <a:t>khách</a:t>
            </a:r>
            <a:r>
              <a:rPr lang="en-US" sz="1800" spc="15" dirty="0" smtClean="0">
                <a:solidFill>
                  <a:schemeClr val="tx1"/>
                </a:solidFill>
                <a:latin typeface="Times New Roman" panose="02020603050405020304" pitchFamily="18" charset="0"/>
                <a:ea typeface="Calibri" panose="020F0502020204030204" pitchFamily="34" charset="0"/>
              </a:rPr>
              <a:t> </a:t>
            </a:r>
            <a:r>
              <a:rPr lang="en-US" sz="1800" spc="15" dirty="0" err="1" smtClean="0">
                <a:solidFill>
                  <a:schemeClr val="tx1"/>
                </a:solidFill>
                <a:latin typeface="Times New Roman" panose="02020603050405020304" pitchFamily="18" charset="0"/>
                <a:ea typeface="Calibri" panose="020F0502020204030204" pitchFamily="34" charset="0"/>
              </a:rPr>
              <a:t>hàng</a:t>
            </a:r>
            <a:r>
              <a:rPr lang="en-US" sz="1800" spc="15" dirty="0" smtClean="0">
                <a:solidFill>
                  <a:schemeClr val="tx1"/>
                </a:solidFill>
                <a:effectLst/>
                <a:latin typeface="Times New Roman" panose="02020603050405020304" pitchFamily="18" charset="0"/>
                <a:ea typeface="Calibri" panose="020F0502020204030204" pitchFamily="34" charset="0"/>
              </a:rPr>
              <a:t>.</a:t>
            </a:r>
            <a:r>
              <a:rPr lang="en-US" sz="1800" spc="15" dirty="0" smtClean="0">
                <a:solidFill>
                  <a:schemeClr val="bg1"/>
                </a:solidFill>
                <a:effectLst/>
                <a:latin typeface="Times New Roman" panose="02020603050405020304" pitchFamily="18" charset="0"/>
                <a:ea typeface="Calibri" panose="020F0502020204030204" pitchFamily="34" charset="0"/>
              </a:rPr>
              <a:t> </a:t>
            </a:r>
            <a:endParaRPr lang="en-US" sz="1800" spc="15" dirty="0">
              <a:solidFill>
                <a:schemeClr val="bg1"/>
              </a:solidFill>
              <a:effectLst/>
              <a:latin typeface="Times New Roman" panose="02020603050405020304" pitchFamily="18" charset="0"/>
              <a:ea typeface="Calibri" panose="020F0502020204030204" pitchFamily="34" charset="0"/>
            </a:endParaRPr>
          </a:p>
        </p:txBody>
      </p:sp>
      <p:sp>
        <p:nvSpPr>
          <p:cNvPr id="9" name="Rectangle: Diagonal Corners Rounded 8"/>
          <p:cNvSpPr/>
          <p:nvPr/>
        </p:nvSpPr>
        <p:spPr>
          <a:xfrm>
            <a:off x="2379651" y="2833568"/>
            <a:ext cx="8171232" cy="496300"/>
          </a:xfrm>
          <a:prstGeom prst="round2DiagRect">
            <a:avLst/>
          </a:prstGeom>
        </p:spPr>
        <p:style>
          <a:lnRef idx="0">
            <a:srgbClr val="FFFFFF"/>
          </a:lnRef>
          <a:fillRef idx="2">
            <a:schemeClr val="accent1"/>
          </a:fillRef>
          <a:effectRef idx="1">
            <a:schemeClr val="accent1"/>
          </a:effectRef>
          <a:fontRef idx="minor">
            <a:schemeClr val="dk1"/>
          </a:fontRef>
        </p:style>
        <p:txBody>
          <a:bodyPr rtlCol="0" anchor="ctr"/>
          <a:lstStyle/>
          <a:p>
            <a:pPr lvl="0" algn="just">
              <a:lnSpc>
                <a:spcPct val="150000"/>
              </a:lnSpc>
              <a:spcBef>
                <a:spcPts val="400"/>
              </a:spcBef>
              <a:spcAft>
                <a:spcPts val="400"/>
              </a:spcAft>
            </a:pPr>
            <a:r>
              <a:rPr lang="en-US" sz="1800" spc="15">
                <a:solidFill>
                  <a:schemeClr val="tx1"/>
                </a:solidFill>
                <a:effectLst/>
                <a:latin typeface="Times New Roman" panose="02020603050405020304" pitchFamily="18" charset="0"/>
                <a:ea typeface="Calibri" panose="020F0502020204030204" pitchFamily="34" charset="0"/>
              </a:rPr>
              <a:t>Sử dụng được cổng thanh toán VNPay cho khách hàng thanh toán online.</a:t>
            </a:r>
          </a:p>
        </p:txBody>
      </p:sp>
      <p:sp>
        <p:nvSpPr>
          <p:cNvPr id="2" name="Rectangle: Diagonal Corners Rounded 1"/>
          <p:cNvSpPr/>
          <p:nvPr/>
        </p:nvSpPr>
        <p:spPr>
          <a:xfrm>
            <a:off x="2379651" y="3712290"/>
            <a:ext cx="8171232" cy="496300"/>
          </a:xfrm>
          <a:prstGeom prst="round2DiagRect">
            <a:avLst/>
          </a:prstGeom>
        </p:spPr>
        <p:style>
          <a:lnRef idx="0">
            <a:srgbClr val="FFFFFF"/>
          </a:lnRef>
          <a:fillRef idx="2">
            <a:schemeClr val="accent1"/>
          </a:fillRef>
          <a:effectRef idx="1">
            <a:schemeClr val="accent1"/>
          </a:effectRef>
          <a:fontRef idx="minor">
            <a:schemeClr val="dk1"/>
          </a:fontRef>
        </p:style>
        <p:txBody>
          <a:bodyPr rtlCol="0" anchor="ctr"/>
          <a:lstStyle/>
          <a:p>
            <a:pPr lvl="0" algn="just">
              <a:lnSpc>
                <a:spcPct val="150000"/>
              </a:lnSpc>
              <a:spcBef>
                <a:spcPts val="400"/>
              </a:spcBef>
              <a:spcAft>
                <a:spcPts val="400"/>
              </a:spcAft>
            </a:pPr>
            <a:r>
              <a:rPr lang="en-US" sz="1800" spc="15" dirty="0" err="1">
                <a:solidFill>
                  <a:schemeClr val="tx1"/>
                </a:solidFill>
                <a:effectLst/>
                <a:latin typeface="Times New Roman" panose="02020603050405020304" pitchFamily="18" charset="0"/>
                <a:ea typeface="Calibri" panose="020F0502020204030204" pitchFamily="34" charset="0"/>
              </a:rPr>
              <a:t>Giao</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diện</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dễ</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sử</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dụng</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bắt</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mắt</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người</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dùng</a:t>
            </a:r>
            <a:r>
              <a:rPr lang="en-US" sz="1800" spc="15" dirty="0">
                <a:solidFill>
                  <a:schemeClr val="tx1"/>
                </a:solidFill>
                <a:effectLst/>
                <a:latin typeface="Times New Roman" panose="02020603050405020304" pitchFamily="18" charset="0"/>
                <a:ea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Hướng phát triển đề tài</a:t>
            </a:r>
            <a:endParaRPr sz="24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905" name="Google Shape;905;p19"/>
          <p:cNvPicPr preferRelativeResize="0"/>
          <p:nvPr/>
        </p:nvPicPr>
        <p:blipFill rotWithShape="1">
          <a:blip r:embed="rId3"/>
          <a:srcRect/>
          <a:stretch>
            <a:fill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918" name="Google Shape;918;p19"/>
          <p:cNvPicPr preferRelativeResize="0"/>
          <p:nvPr/>
        </p:nvPicPr>
        <p:blipFill rotWithShape="1">
          <a:blip r:embed="rId4"/>
          <a:srcRect/>
          <a:stretch>
            <a:fill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srcRect/>
          <a:stretch>
            <a:fill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srcRect/>
          <a:stretch>
            <a:fill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293006"/>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7" name="Google Shape;927;p19"/>
            <p:cNvSpPr txBox="1"/>
            <p:nvPr/>
          </p:nvSpPr>
          <p:spPr>
            <a:xfrm>
              <a:off x="7119352" y="1913299"/>
              <a:ext cx="4648200" cy="81506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Phát</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triển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thêm</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nhiều</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chức</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năng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của</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website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như</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a:solidFill>
                    <a:schemeClr val="lt1"/>
                  </a:solidFill>
                  <a:latin typeface="Times New Roman" panose="02020603050405020304" pitchFamily="18" charset="0"/>
                  <a:cs typeface="Times New Roman" panose="02020603050405020304" pitchFamily="18" charset="0"/>
                </a:rPr>
                <a:t>chia </a:t>
              </a:r>
              <a:r>
                <a:rPr lang="en-US" sz="1800" dirty="0" err="1">
                  <a:solidFill>
                    <a:schemeClr val="lt1"/>
                  </a:solidFill>
                  <a:latin typeface="Times New Roman" panose="02020603050405020304" pitchFamily="18" charset="0"/>
                  <a:cs typeface="Times New Roman" panose="02020603050405020304" pitchFamily="18" charset="0"/>
                </a:rPr>
                <a:t>sẻ</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sản</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phẩm</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đến</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bạn</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bè</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thêm</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phương</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thức</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thanh</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toán</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theo</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dõi</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tiến</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trình</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đơn</a:t>
              </a:r>
              <a:r>
                <a:rPr lang="en-US" sz="1800" dirty="0">
                  <a:solidFill>
                    <a:schemeClr val="lt1"/>
                  </a:solidFill>
                  <a:latin typeface="Times New Roman" panose="02020603050405020304" pitchFamily="18" charset="0"/>
                  <a:cs typeface="Times New Roman" panose="02020603050405020304" pitchFamily="18" charset="0"/>
                </a:rPr>
                <a:t> </a:t>
              </a:r>
              <a:r>
                <a:rPr lang="en-US" sz="1800" dirty="0" err="1">
                  <a:solidFill>
                    <a:schemeClr val="lt1"/>
                  </a:solidFill>
                  <a:latin typeface="Times New Roman" panose="02020603050405020304" pitchFamily="18" charset="0"/>
                  <a:cs typeface="Times New Roman" panose="02020603050405020304" pitchFamily="18" charset="0"/>
                </a:rPr>
                <a:t>hàng</a:t>
              </a:r>
              <a:r>
                <a:rPr lang="en-US" sz="1800" dirty="0">
                  <a:solidFill>
                    <a:schemeClr val="lt1"/>
                  </a:solidFill>
                  <a:latin typeface="Times New Roman" panose="02020603050405020304" pitchFamily="18" charset="0"/>
                  <a:cs typeface="Times New Roman" panose="02020603050405020304" pitchFamily="18" charset="0"/>
                </a:rPr>
                <a:t>.</a:t>
              </a:r>
              <a:endParaRPr sz="1800" b="0" i="0" u="none" strike="noStrike" cap="none" dirty="0">
                <a:solidFill>
                  <a:schemeClr val="lt1"/>
                </a:solidFill>
                <a:latin typeface="Times New Roman" panose="02020603050405020304" pitchFamily="18" charset="0"/>
                <a:ea typeface="Oi"/>
                <a:cs typeface="Times New Roman" panose="02020603050405020304" pitchFamily="18" charset="0"/>
                <a:sym typeface="Oi"/>
              </a:endParaRPr>
            </a:p>
          </p:txBody>
        </p:sp>
      </p:grpSp>
      <p:grpSp>
        <p:nvGrpSpPr>
          <p:cNvPr id="928" name="Google Shape;928;p19"/>
          <p:cNvGrpSpPr/>
          <p:nvPr/>
        </p:nvGrpSpPr>
        <p:grpSpPr>
          <a:xfrm>
            <a:off x="3335337" y="2868613"/>
            <a:ext cx="8323262" cy="1398548"/>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934" name="Google Shape;934;p19"/>
          <p:cNvGrpSpPr/>
          <p:nvPr/>
        </p:nvGrpSpPr>
        <p:grpSpPr>
          <a:xfrm>
            <a:off x="3370262" y="4106863"/>
            <a:ext cx="8288337" cy="1485900"/>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940" name="Google Shape;940;p19"/>
          <p:cNvSpPr txBox="1"/>
          <p:nvPr/>
        </p:nvSpPr>
        <p:spPr>
          <a:xfrm>
            <a:off x="6774864" y="4477068"/>
            <a:ext cx="4648200"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Phân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tích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dữ</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liệu</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thông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minh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để</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hiểu</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rõ</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hơn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về</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hành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vi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mua</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sắm</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của</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khách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hàng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và</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đề</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xuất</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sản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phẩm</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phù</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hợp</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giúp</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tăng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doanh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số</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bán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hàng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a:t>
            </a:r>
            <a:endParaRPr sz="1800" b="0" i="0" u="none" strike="noStrike" cap="none" dirty="0">
              <a:solidFill>
                <a:schemeClr val="lt1"/>
              </a:solidFill>
              <a:latin typeface="Times New Roman" panose="02020603050405020304" pitchFamily="18" charset="0"/>
              <a:ea typeface="Oi"/>
              <a:cs typeface="Times New Roman" panose="02020603050405020304" pitchFamily="18" charset="0"/>
              <a:sym typeface="Oi"/>
            </a:endParaRPr>
          </a:p>
        </p:txBody>
      </p:sp>
      <p:sp>
        <p:nvSpPr>
          <p:cNvPr id="941" name="Google Shape;941;p19"/>
          <p:cNvSpPr txBox="1"/>
          <p:nvPr/>
        </p:nvSpPr>
        <p:spPr>
          <a:xfrm>
            <a:off x="6774864" y="3064775"/>
            <a:ext cx="4648200" cy="9207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Thay</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đổi</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giao</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diện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cho</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website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thân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thiện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với</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người</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dùng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hơn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và</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thêm</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chức</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năng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tăng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khả</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năng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bảo</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mật</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rPr>
              <a:t>t</a:t>
            </a:r>
            <a:r>
              <a:rPr lang="en-US" sz="1800" b="0" i="0" u="none" strike="noStrike" cap="none" dirty="0" err="1" smtClean="0">
                <a:solidFill>
                  <a:schemeClr val="lt1"/>
                </a:solidFill>
                <a:latin typeface="Times New Roman" panose="02020603050405020304" pitchFamily="18" charset="0"/>
                <a:cs typeface="Times New Roman" panose="02020603050405020304" pitchFamily="18" charset="0"/>
                <a:sym typeface="Arial" panose="020B0604020202020204"/>
              </a:rPr>
              <a:t>ăng</a:t>
            </a:r>
            <a:r>
              <a:rPr lang="en-US" sz="1800" b="0" i="0" u="none" strike="noStrike" cap="none" dirty="0" smtClean="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độ</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quảng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bá</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thương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panose="020B0604020202020204"/>
              </a:rPr>
              <a:t>hiệu</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panose="020B0604020202020204"/>
              </a:rPr>
              <a:t>.</a:t>
            </a:r>
            <a:endParaRPr sz="1800" b="0" i="0" u="none" strike="noStrike" cap="none" dirty="0">
              <a:solidFill>
                <a:schemeClr val="lt1"/>
              </a:solidFill>
              <a:latin typeface="Times New Roman" panose="02020603050405020304" pitchFamily="18" charset="0"/>
              <a:ea typeface="Oi"/>
              <a:cs typeface="Times New Roman" panose="02020603050405020304" pitchFamily="18" charset="0"/>
              <a:sym typeface="Oi"/>
            </a:endParaRPr>
          </a:p>
        </p:txBody>
      </p:sp>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500" fill="hold"/>
                                        <p:tgtEl>
                                          <p:spTgt spid="921"/>
                                        </p:tgtEl>
                                        <p:attrNameLst>
                                          <p:attrName>ppt_x</p:attrName>
                                        </p:attrNameLst>
                                      </p:cBhvr>
                                      <p:tavLst>
                                        <p:tav tm="0">
                                          <p:val>
                                            <p:strVal val="#ppt_x"/>
                                          </p:val>
                                        </p:tav>
                                        <p:tav tm="100000">
                                          <p:val>
                                            <p:strVal val="#ppt_x"/>
                                          </p:val>
                                        </p:tav>
                                      </p:tavLst>
                                    </p:anim>
                                    <p:anim calcmode="lin" valueType="num">
                                      <p:cBhvr additive="base">
                                        <p:cTn id="8" dur="500" fill="hold"/>
                                        <p:tgtEl>
                                          <p:spTgt spid="9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8"/>
                                        </p:tgtEl>
                                        <p:attrNameLst>
                                          <p:attrName>style.visibility</p:attrName>
                                        </p:attrNameLst>
                                      </p:cBhvr>
                                      <p:to>
                                        <p:strVal val="visible"/>
                                      </p:to>
                                    </p:set>
                                    <p:anim calcmode="lin" valueType="num">
                                      <p:cBhvr additive="base">
                                        <p:cTn id="13" dur="500" fill="hold"/>
                                        <p:tgtEl>
                                          <p:spTgt spid="928"/>
                                        </p:tgtEl>
                                        <p:attrNameLst>
                                          <p:attrName>ppt_x</p:attrName>
                                        </p:attrNameLst>
                                      </p:cBhvr>
                                      <p:tavLst>
                                        <p:tav tm="0">
                                          <p:val>
                                            <p:strVal val="#ppt_x"/>
                                          </p:val>
                                        </p:tav>
                                        <p:tav tm="100000">
                                          <p:val>
                                            <p:strVal val="#ppt_x"/>
                                          </p:val>
                                        </p:tav>
                                      </p:tavLst>
                                    </p:anim>
                                    <p:anim calcmode="lin" valueType="num">
                                      <p:cBhvr additive="base">
                                        <p:cTn id="14" dur="500" fill="hold"/>
                                        <p:tgtEl>
                                          <p:spTgt spid="9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anim calcmode="lin" valueType="num">
                                      <p:cBhvr additive="base">
                                        <p:cTn id="19" dur="500" fill="hold"/>
                                        <p:tgtEl>
                                          <p:spTgt spid="934"/>
                                        </p:tgtEl>
                                        <p:attrNameLst>
                                          <p:attrName>ppt_x</p:attrName>
                                        </p:attrNameLst>
                                      </p:cBhvr>
                                      <p:tavLst>
                                        <p:tav tm="0">
                                          <p:val>
                                            <p:strVal val="#ppt_x"/>
                                          </p:val>
                                        </p:tav>
                                        <p:tav tm="100000">
                                          <p:val>
                                            <p:strVal val="#ppt_x"/>
                                          </p:val>
                                        </p:tav>
                                      </p:tavLst>
                                    </p:anim>
                                    <p:anim calcmode="lin" valueType="num">
                                      <p:cBhvr additive="base">
                                        <p:cTn id="20" dur="500" fill="hold"/>
                                        <p:tgtEl>
                                          <p:spTgt spid="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04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6" name="Google Shape;806;p12"/>
          <p:cNvSpPr/>
          <p:nvPr/>
        </p:nvSpPr>
        <p:spPr>
          <a:xfrm>
            <a:off x="5770114" y="3005534"/>
            <a:ext cx="5486399" cy="829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DEMO SẢN PHẨM</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8" name="Google Shape;808;p12"/>
          <p:cNvSpPr/>
          <p:nvPr/>
        </p:nvSpPr>
        <p:spPr>
          <a:xfrm>
            <a:off x="11188419" y="3015722"/>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3" name="Google Shape;953;p20"/>
          <p:cNvSpPr/>
          <p:nvPr/>
        </p:nvSpPr>
        <p:spPr>
          <a:xfrm>
            <a:off x="3097568" y="4290063"/>
            <a:ext cx="5996863" cy="977275"/>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2400"/>
              <a:buFont typeface="Arial" panose="020B0604020202020204"/>
              <a:buNone/>
            </a:pPr>
            <a:r>
              <a:rPr lang="en-US" sz="2400" b="0" i="0" u="none" strike="noStrike" cap="none">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Em xin chân thành cảm ơn hội đồng thầy cô đã lắng nghe và theo dõi bài thuyết trình của em.</a:t>
            </a:r>
            <a:endParaRPr sz="24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1026" name="Picture 2" descr="500+ hình ảnh thank you cute với nhiều phong cách và kiểu dáng khác nh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227" y="873684"/>
            <a:ext cx="3853546" cy="341637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panose="020B0604020202020204"/>
                <a:buNone/>
              </a:pPr>
              <a:r>
                <a:rPr lang="en-US"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NỘI DUNG</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panose="020B0604020202020204"/>
                <a:buNone/>
              </a:pPr>
              <a:r>
                <a:rPr lang="en-US"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CHÍNH</a:t>
              </a:r>
              <a:endParaRPr sz="4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499" name="Google Shape;499;p3"/>
            <p:cNvSpPr/>
            <p:nvPr/>
          </p:nvSpPr>
          <p:spPr>
            <a:xfrm>
              <a:off x="6021503" y="927340"/>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1</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sp>
        <p:nvSpPr>
          <p:cNvPr id="500" name="Google Shape;500;p3"/>
          <p:cNvSpPr/>
          <p:nvPr/>
        </p:nvSpPr>
        <p:spPr>
          <a:xfrm>
            <a:off x="786028" y="1311542"/>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Tổng quan về đề tài</a:t>
            </a:r>
            <a:endParaRPr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grpSp>
        <p:nvGrpSpPr>
          <p:cNvPr id="501" name="Google Shape;501;p3"/>
          <p:cNvGrpSpPr/>
          <p:nvPr/>
        </p:nvGrpSpPr>
        <p:grpSpPr>
          <a:xfrm rot="-5400000">
            <a:off x="5060705" y="871244"/>
            <a:ext cx="18288" cy="923289"/>
            <a:chOff x="5839691" y="2626372"/>
            <a:chExt cx="1406625" cy="1605257"/>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3" name="Google Shape;503;p3"/>
            <p:cNvSpPr/>
            <p:nvPr/>
          </p:nvSpPr>
          <p:spPr>
            <a:xfrm>
              <a:off x="6048593" y="2626372"/>
              <a:ext cx="988745" cy="1605257"/>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F2F2F2"/>
                </a:solidFill>
                <a:latin typeface="Times New Roman" panose="02020603050405020304" pitchFamily="18" charset="0"/>
                <a:cs typeface="Times New Roman" panose="02020603050405020304" pitchFamily="18" charset="0"/>
                <a:sym typeface="Arial" panose="020B0604020202020204"/>
              </a:rPr>
              <a:t>1</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513" name="Google Shape;513;p3"/>
          <p:cNvGrpSpPr/>
          <p:nvPr/>
        </p:nvGrpSpPr>
        <p:grpSpPr>
          <a:xfrm>
            <a:off x="6103978" y="2253126"/>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2</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grpSp>
        <p:nvGrpSpPr>
          <p:cNvPr id="516" name="Google Shape;516;p3"/>
          <p:cNvGrpSpPr/>
          <p:nvPr/>
        </p:nvGrpSpPr>
        <p:grpSpPr>
          <a:xfrm rot="-5400000">
            <a:off x="5084476" y="1999767"/>
            <a:ext cx="18288" cy="923289"/>
            <a:chOff x="5839691" y="2626372"/>
            <a:chExt cx="1406625" cy="1605257"/>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18" name="Google Shape;518;p3"/>
            <p:cNvSpPr/>
            <p:nvPr/>
          </p:nvSpPr>
          <p:spPr>
            <a:xfrm>
              <a:off x="6048593" y="2626372"/>
              <a:ext cx="988745" cy="1605257"/>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3</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grpSp>
        <p:nvGrpSpPr>
          <p:cNvPr id="523" name="Google Shape;523;p3"/>
          <p:cNvGrpSpPr/>
          <p:nvPr/>
        </p:nvGrpSpPr>
        <p:grpSpPr>
          <a:xfrm rot="-5400000">
            <a:off x="5090640" y="3137366"/>
            <a:ext cx="18288" cy="923289"/>
            <a:chOff x="5839691" y="2626372"/>
            <a:chExt cx="1406625" cy="1605257"/>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25" name="Google Shape;525;p3"/>
            <p:cNvSpPr/>
            <p:nvPr/>
          </p:nvSpPr>
          <p:spPr>
            <a:xfrm>
              <a:off x="6048593" y="2626372"/>
              <a:ext cx="988745" cy="1605257"/>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535" name="Google Shape;535;p3"/>
          <p:cNvGrpSpPr/>
          <p:nvPr/>
        </p:nvGrpSpPr>
        <p:grpSpPr>
          <a:xfrm>
            <a:off x="6136794" y="4564128"/>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37" name="Google Shape;537;p3"/>
            <p:cNvSpPr/>
            <p:nvPr/>
          </p:nvSpPr>
          <p:spPr>
            <a:xfrm>
              <a:off x="6021503" y="856658"/>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a:solidFill>
                    <a:schemeClr val="lt1"/>
                  </a:solidFill>
                  <a:latin typeface="Times New Roman" panose="02020603050405020304" pitchFamily="18" charset="0"/>
                  <a:cs typeface="Times New Roman" panose="02020603050405020304" pitchFamily="18" charset="0"/>
                </a:rPr>
                <a:t>4</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sp>
        <p:nvSpPr>
          <p:cNvPr id="538" name="Google Shape;538;p3"/>
          <p:cNvSpPr/>
          <p:nvPr/>
        </p:nvSpPr>
        <p:spPr>
          <a:xfrm>
            <a:off x="845923" y="3558573"/>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Kết quả và hướng phát triển</a:t>
            </a:r>
            <a:endParaRPr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grpSp>
        <p:nvGrpSpPr>
          <p:cNvPr id="539" name="Google Shape;539;p3"/>
          <p:cNvGrpSpPr/>
          <p:nvPr/>
        </p:nvGrpSpPr>
        <p:grpSpPr>
          <a:xfrm rot="-5400000">
            <a:off x="5111109" y="4349442"/>
            <a:ext cx="18288" cy="923289"/>
            <a:chOff x="5839691" y="2626372"/>
            <a:chExt cx="1406625" cy="1605257"/>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41" name="Google Shape;541;p3"/>
            <p:cNvSpPr/>
            <p:nvPr/>
          </p:nvSpPr>
          <p:spPr>
            <a:xfrm>
              <a:off x="6048593" y="2626372"/>
              <a:ext cx="988745" cy="1605257"/>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542" name="Google Shape;542;p3"/>
          <p:cNvSpPr/>
          <p:nvPr/>
        </p:nvSpPr>
        <p:spPr>
          <a:xfrm>
            <a:off x="780338" y="4596401"/>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43" name="Google Shape;543;p3"/>
          <p:cNvSpPr/>
          <p:nvPr/>
        </p:nvSpPr>
        <p:spPr>
          <a:xfrm>
            <a:off x="884289" y="4730091"/>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Demo sản phẩm</a:t>
            </a:r>
            <a:endParaRPr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544" name="Google Shape;544;p3"/>
          <p:cNvSpPr/>
          <p:nvPr/>
        </p:nvSpPr>
        <p:spPr>
          <a:xfrm>
            <a:off x="807558" y="2390978"/>
            <a:ext cx="4929923" cy="461665"/>
          </a:xfrm>
          <a:prstGeom prst="rect">
            <a:avLst/>
          </a:prstGeom>
          <a:noFill/>
          <a:ln>
            <a:noFill/>
          </a:ln>
        </p:spPr>
        <p:txBody>
          <a:bodyPr spcFirstLastPara="1" wrap="square" lIns="91425" tIns="45700" rIns="91425" bIns="45700" anchor="t" anchorCtr="0">
            <a:spAutoFit/>
          </a:bodyPr>
          <a:lstStyle/>
          <a:p>
            <a:pPr lvl="0">
              <a:buSzPts val="2400"/>
            </a:pPr>
            <a:r>
              <a:rPr lang="en-US" sz="240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Phân tích thiết kế hệ thống</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38"/>
                                        </p:tgtEl>
                                        <p:attrNameLst>
                                          <p:attrName>style.visibility</p:attrName>
                                        </p:attrNameLst>
                                      </p:cBhvr>
                                      <p:to>
                                        <p:strVal val="visible"/>
                                      </p:to>
                                    </p:set>
                                    <p:animEffect transition="in" filter="fade">
                                      <p:cBhvr>
                                        <p:cTn id="29" dur="500"/>
                                        <p:tgtEl>
                                          <p:spTgt spid="53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43"/>
                                        </p:tgtEl>
                                        <p:attrNameLst>
                                          <p:attrName>style.visibility</p:attrName>
                                        </p:attrNameLst>
                                      </p:cBhvr>
                                      <p:to>
                                        <p:strVal val="visible"/>
                                      </p:to>
                                    </p:set>
                                    <p:animEffect transition="in" filter="fade">
                                      <p:cBhvr>
                                        <p:cTn id="38"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Phần 01 :</a:t>
            </a:r>
            <a:endParaRPr sz="4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564" name="Google Shape;564;p4"/>
          <p:cNvGrpSpPr/>
          <p:nvPr/>
        </p:nvGrpSpPr>
        <p:grpSpPr>
          <a:xfrm>
            <a:off x="5867401" y="2495350"/>
            <a:ext cx="4937098" cy="1937540"/>
            <a:chOff x="5894486" y="1770109"/>
            <a:chExt cx="5259520" cy="242654"/>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414141"/>
                  </a:solidFill>
                  <a:latin typeface="Times New Roman" panose="02020603050405020304" pitchFamily="18" charset="0"/>
                  <a:ea typeface="Calibri" panose="020F0502020204030204"/>
                  <a:cs typeface="Times New Roman" panose="02020603050405020304" pitchFamily="18" charset="0"/>
                  <a:sym typeface="Calibri" panose="020F0502020204030204"/>
                </a:rPr>
                <a:t>TỔNG QUAN </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414141"/>
                  </a:solidFill>
                  <a:latin typeface="Times New Roman" panose="02020603050405020304" pitchFamily="18" charset="0"/>
                  <a:ea typeface="Calibri" panose="020F0502020204030204"/>
                  <a:cs typeface="Times New Roman" panose="02020603050405020304" pitchFamily="18" charset="0"/>
                  <a:sym typeface="Calibri" panose="020F0502020204030204"/>
                </a:rPr>
                <a:t>VỀ ĐỀ TÀI</a:t>
              </a:r>
              <a:endParaRPr sz="60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566" name="Google Shape;566;p4"/>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77" name="Google Shape;577;p5"/>
          <p:cNvSpPr/>
          <p:nvPr/>
        </p:nvSpPr>
        <p:spPr>
          <a:xfrm>
            <a:off x="4382364" y="2646589"/>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78" name="Google Shape;578;p5"/>
          <p:cNvSpPr/>
          <p:nvPr/>
        </p:nvSpPr>
        <p:spPr>
          <a:xfrm>
            <a:off x="927360" y="4388040"/>
            <a:ext cx="180936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panose="020B0604020202020204"/>
              <a:buNone/>
            </a:pPr>
            <a:r>
              <a:rPr lang="en-US" sz="1200" b="0" i="0" u="none" strike="noStrike" cap="none">
                <a:solidFill>
                  <a:srgbClr val="FFFFFF"/>
                </a:solidFill>
                <a:latin typeface="Times New Roman" panose="02020603050405020304" pitchFamily="18" charset="0"/>
                <a:cs typeface="Times New Roman" panose="02020603050405020304" pitchFamily="18" charset="0"/>
                <a:sym typeface="Arial" panose="020B0604020202020204"/>
              </a:rPr>
              <a:t>click to add your text here click to add your text here click to add your text here.</a:t>
            </a:r>
            <a:endParaRPr sz="12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1. TỔNG QUAN VỀ ĐỀ TÀI</a:t>
            </a:r>
            <a:endParaRPr sz="24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 name="TextBox 3"/>
          <p:cNvSpPr txBox="1"/>
          <p:nvPr/>
        </p:nvSpPr>
        <p:spPr>
          <a:xfrm>
            <a:off x="665970" y="1377851"/>
            <a:ext cx="6444949" cy="3156057"/>
          </a:xfrm>
          <a:prstGeom prst="rect">
            <a:avLst/>
          </a:prstGeom>
          <a:noFill/>
        </p:spPr>
        <p:txBody>
          <a:bodyPr wrap="square">
            <a:spAutoFit/>
          </a:bodyPr>
          <a:lstStyle/>
          <a:p>
            <a:pPr lvl="0" algn="just">
              <a:lnSpc>
                <a:spcPct val="120000"/>
              </a:lnSpc>
              <a:buSzPts val="2000"/>
            </a:pPr>
            <a:r>
              <a:rPr lang="vi-VN"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Trước đây, kinh doanh chủ yếu diễn ra trực tiếp, nhưng hình thức này gặp nhiều hạn chế. Ứng dụng web bán hàng online ra đời, mang lại hiệu quả về chi phí và thời gian cho cả người bán và người mua. Nhận thấy những ưu điểm này, em đã quyết định xây dựng ứng dụng web bán hàng làm nội dung đồ án tốt nghiệp của mình</a:t>
            </a:r>
            <a:r>
              <a:rPr lang="vi-VN" sz="2400" dirty="0" smtClean="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lang="en-US" sz="2400" dirty="0" smtClean="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3"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630" y="1634456"/>
            <a:ext cx="4608620" cy="27269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dirty="0">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2</a:t>
            </a:r>
            <a:r>
              <a:rPr lang="en-US" sz="2400" b="1" i="0" u="none" strike="noStrike" cap="none" dirty="0" smtClean="0">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400" b="1" i="0" u="none" strike="noStrike" cap="none" dirty="0">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CÔNG NGHỆ VÀ NGÔN NGỮ SỬ DỤNG</a:t>
            </a:r>
            <a:endParaRPr sz="2400" b="0" i="0" u="none" strike="noStrike" cap="none" dirty="0">
              <a:solidFill>
                <a:srgbClr val="FF0000"/>
              </a:solidFill>
              <a:latin typeface="Times New Roman" panose="02020603050405020304" pitchFamily="18" charset="0"/>
              <a:cs typeface="Times New Roman" panose="02020603050405020304" pitchFamily="18" charset="0"/>
              <a:sym typeface="Arial" panose="020B0604020202020204"/>
            </a:endParaRPr>
          </a:p>
        </p:txBody>
      </p:sp>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3" name="Picture 2" descr="tong-quan-ve-sql-server"/>
          <p:cNvPicPr>
            <a:picLocks noChangeAspect="1"/>
          </p:cNvPicPr>
          <p:nvPr/>
        </p:nvPicPr>
        <p:blipFill>
          <a:blip r:embed="rId3"/>
          <a:stretch>
            <a:fillRect/>
          </a:stretch>
        </p:blipFill>
        <p:spPr>
          <a:xfrm>
            <a:off x="7324725" y="1750695"/>
            <a:ext cx="4379595" cy="2737485"/>
          </a:xfrm>
          <a:prstGeom prst="rect">
            <a:avLst/>
          </a:prstGeom>
        </p:spPr>
      </p:pic>
      <p:pic>
        <p:nvPicPr>
          <p:cNvPr id="4" name="Picture 3" descr="images (8)"/>
          <p:cNvPicPr>
            <a:picLocks noChangeAspect="1"/>
          </p:cNvPicPr>
          <p:nvPr/>
        </p:nvPicPr>
        <p:blipFill>
          <a:blip r:embed="rId4"/>
          <a:stretch>
            <a:fillRect/>
          </a:stretch>
        </p:blipFill>
        <p:spPr>
          <a:xfrm>
            <a:off x="3289300" y="2078355"/>
            <a:ext cx="4035425" cy="2506345"/>
          </a:xfrm>
          <a:prstGeom prst="rect">
            <a:avLst/>
          </a:prstGeom>
        </p:spPr>
      </p:pic>
      <p:pic>
        <p:nvPicPr>
          <p:cNvPr id="5" name="Picture 4" descr="c-sharp-la-gi-10"/>
          <p:cNvPicPr>
            <a:picLocks noChangeAspect="1"/>
          </p:cNvPicPr>
          <p:nvPr/>
        </p:nvPicPr>
        <p:blipFill>
          <a:blip r:embed="rId5"/>
          <a:stretch>
            <a:fillRect/>
          </a:stretch>
        </p:blipFill>
        <p:spPr>
          <a:xfrm>
            <a:off x="77470" y="2212340"/>
            <a:ext cx="3689985" cy="23723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2184197" y="1821240"/>
            <a:ext cx="8586391" cy="3005640"/>
            <a:chOff x="1629720" y="2277360"/>
            <a:chExt cx="8810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8" name="Google Shape;678;p9"/>
            <p:cNvSpPr/>
            <p:nvPr/>
          </p:nvSpPr>
          <p:spPr>
            <a:xfrm>
              <a:off x="1629720" y="3706920"/>
              <a:ext cx="8491072" cy="1501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1</a:t>
              </a:r>
              <a:endParaRPr sz="1665" b="0" i="0" u="none" strike="noStrike" cap="none">
                <a:solidFill>
                  <a:schemeClr val="dk1"/>
                </a:solidFill>
                <a:sym typeface="Arial" panose="020B0604020202020204"/>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3</a:t>
              </a:r>
              <a:endParaRPr sz="1665" b="0" i="0" u="none" strike="noStrike" cap="none">
                <a:solidFill>
                  <a:schemeClr val="dk1"/>
                </a:solidFill>
                <a:sym typeface="Arial" panose="020B0604020202020204"/>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5</a:t>
              </a:r>
              <a:endParaRPr sz="1665" b="0" i="0" u="none" strike="noStrike" cap="none">
                <a:solidFill>
                  <a:schemeClr val="dk1"/>
                </a:solidFill>
                <a:sym typeface="Arial" panose="020B0604020202020204"/>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2</a:t>
              </a:r>
              <a:endParaRPr sz="1665" b="0" i="0" u="none" strike="noStrike" cap="none">
                <a:solidFill>
                  <a:schemeClr val="dk1"/>
                </a:solidFill>
                <a:sym typeface="Arial" panose="020B0604020202020204"/>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4</a:t>
              </a:r>
              <a:endParaRPr sz="1665" b="0" i="0" u="none" strike="noStrike" cap="none">
                <a:solidFill>
                  <a:schemeClr val="dk1"/>
                </a:solidFill>
                <a:sym typeface="Arial" panose="020B0604020202020204"/>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6</a:t>
              </a:r>
              <a:endParaRPr sz="1665" b="0" i="0" u="none" strike="noStrike" cap="none">
                <a:solidFill>
                  <a:schemeClr val="dk1"/>
                </a:solidFill>
                <a:sym typeface="Arial" panose="020B0604020202020204"/>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1310837" y="1747800"/>
            <a:ext cx="2241720" cy="1075615"/>
            <a:chOff x="756360" y="2203920"/>
            <a:chExt cx="2241720" cy="1075615"/>
          </a:xfrm>
        </p:grpSpPr>
        <p:sp>
          <p:nvSpPr>
            <p:cNvPr id="694" name="Google Shape;694;p9"/>
            <p:cNvSpPr/>
            <p:nvPr/>
          </p:nvSpPr>
          <p:spPr>
            <a:xfrm>
              <a:off x="871920" y="2544840"/>
              <a:ext cx="2010600" cy="73469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Truy cập website, Xem các thông tin sản phẩm, tìm kiếm sản phẩm</a:t>
              </a:r>
              <a:endParaRPr sz="1400" b="0" i="0" u="none" strike="noStrike" cap="none">
                <a:solidFill>
                  <a:schemeClr val="dk1"/>
                </a:solidFill>
                <a:sym typeface="Arial" panose="020B0604020202020204"/>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KHÁCH HÀNG</a:t>
              </a:r>
              <a:endParaRPr sz="1800" b="0" i="0" u="none" strike="noStrike" cap="none">
                <a:solidFill>
                  <a:schemeClr val="dk1"/>
                </a:solidFill>
                <a:sym typeface="Arial" panose="020B0604020202020204"/>
              </a:endParaRPr>
            </a:p>
          </p:txBody>
        </p:sp>
      </p:grpSp>
      <p:grpSp>
        <p:nvGrpSpPr>
          <p:cNvPr id="696" name="Google Shape;696;p9"/>
          <p:cNvGrpSpPr/>
          <p:nvPr/>
        </p:nvGrpSpPr>
        <p:grpSpPr>
          <a:xfrm>
            <a:off x="4133237" y="1747800"/>
            <a:ext cx="2241720" cy="1075615"/>
            <a:chOff x="3578760" y="2203920"/>
            <a:chExt cx="2241720" cy="1075615"/>
          </a:xfrm>
        </p:grpSpPr>
        <p:sp>
          <p:nvSpPr>
            <p:cNvPr id="697" name="Google Shape;697;p9"/>
            <p:cNvSpPr/>
            <p:nvPr/>
          </p:nvSpPr>
          <p:spPr>
            <a:xfrm>
              <a:off x="3694320" y="2544840"/>
              <a:ext cx="2010600" cy="73469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Kiểm tra thông tin sản phẩm, tiến hành thanh toán</a:t>
              </a:r>
              <a:endParaRPr sz="1400" b="0" i="0" u="none" strike="noStrike" cap="none">
                <a:solidFill>
                  <a:schemeClr val="dk1"/>
                </a:solidFill>
                <a:sym typeface="Arial" panose="020B0604020202020204"/>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QUẢN LÝ GIỎ HÀNG</a:t>
              </a:r>
              <a:endParaRPr sz="1800" b="0" i="0" u="none" strike="noStrike" cap="none">
                <a:solidFill>
                  <a:schemeClr val="dk1"/>
                </a:solidFill>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sym typeface="Arial" panose="020B0604020202020204"/>
              </a:endParaRPr>
            </a:p>
          </p:txBody>
        </p:sp>
      </p:grpSp>
      <p:grpSp>
        <p:nvGrpSpPr>
          <p:cNvPr id="699" name="Google Shape;699;p9"/>
          <p:cNvGrpSpPr/>
          <p:nvPr/>
        </p:nvGrpSpPr>
        <p:grpSpPr>
          <a:xfrm>
            <a:off x="6879077" y="1747800"/>
            <a:ext cx="2345040" cy="1075615"/>
            <a:chOff x="6408720" y="2203920"/>
            <a:chExt cx="2345040" cy="1075615"/>
          </a:xfrm>
        </p:grpSpPr>
        <p:sp>
          <p:nvSpPr>
            <p:cNvPr id="700" name="Google Shape;700;p9"/>
            <p:cNvSpPr/>
            <p:nvPr/>
          </p:nvSpPr>
          <p:spPr>
            <a:xfrm>
              <a:off x="6524280" y="2544840"/>
              <a:ext cx="2010600" cy="73469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Xác nhận đơn hàng, nhận thông báo đơn hàng </a:t>
              </a:r>
              <a:r>
                <a:rPr lang="en-US">
                  <a:solidFill>
                    <a:srgbClr val="595959"/>
                  </a:solidFill>
                  <a:latin typeface="Calibri" panose="020F0502020204030204"/>
                  <a:ea typeface="Calibri" panose="020F0502020204030204"/>
                  <a:cs typeface="Calibri" panose="020F0502020204030204"/>
                  <a:sym typeface="Calibri" panose="020F0502020204030204"/>
                </a:rPr>
                <a:t>đặt thành công </a:t>
              </a:r>
              <a:endParaRPr sz="1400" b="0" i="0" u="none" strike="noStrike" cap="none">
                <a:solidFill>
                  <a:schemeClr val="dk1"/>
                </a:solidFill>
                <a:sym typeface="Arial" panose="020B0604020202020204"/>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ĐẶT HÀNG</a:t>
              </a:r>
              <a:endParaRPr sz="1800" b="0" i="0" u="none" strike="noStrike" cap="none">
                <a:solidFill>
                  <a:schemeClr val="dk1"/>
                </a:solidFill>
                <a:sym typeface="Arial" panose="020B0604020202020204"/>
              </a:endParaRPr>
            </a:p>
          </p:txBody>
        </p:sp>
      </p:grpSp>
      <p:grpSp>
        <p:nvGrpSpPr>
          <p:cNvPr id="702" name="Google Shape;702;p9"/>
          <p:cNvGrpSpPr/>
          <p:nvPr/>
        </p:nvGrpSpPr>
        <p:grpSpPr>
          <a:xfrm>
            <a:off x="8332996" y="3908520"/>
            <a:ext cx="2441880" cy="1070640"/>
            <a:chOff x="9228240" y="2203920"/>
            <a:chExt cx="2441880" cy="1070640"/>
          </a:xfrm>
        </p:grpSpPr>
        <p:sp>
          <p:nvSpPr>
            <p:cNvPr id="703" name="Google Shape;703;p9"/>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Nhân viên kiểm tra xác nhận đơn hàng và giao cho khách hàng</a:t>
              </a:r>
              <a:endParaRPr sz="1400" b="0" i="0" u="none" strike="noStrike" cap="none">
                <a:solidFill>
                  <a:schemeClr val="dk1"/>
                </a:solidFill>
                <a:sym typeface="Arial" panose="020B0604020202020204"/>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CỬA HÀNG XÁC NHẬN</a:t>
              </a:r>
              <a:endParaRPr sz="1800" b="0" i="0" u="none" strike="noStrike" cap="none">
                <a:solidFill>
                  <a:schemeClr val="dk1"/>
                </a:solidFill>
                <a:sym typeface="Arial" panose="020B0604020202020204"/>
              </a:endParaRPr>
            </a:p>
          </p:txBody>
        </p:sp>
      </p:grpSp>
      <p:grpSp>
        <p:nvGrpSpPr>
          <p:cNvPr id="708" name="Google Shape;708;p9"/>
          <p:cNvGrpSpPr/>
          <p:nvPr/>
        </p:nvGrpSpPr>
        <p:grpSpPr>
          <a:xfrm>
            <a:off x="5552717" y="3908520"/>
            <a:ext cx="2241720" cy="1293573"/>
            <a:chOff x="4998240" y="4364640"/>
            <a:chExt cx="2241720" cy="1293573"/>
          </a:xfrm>
        </p:grpSpPr>
        <p:sp>
          <p:nvSpPr>
            <p:cNvPr id="709" name="Google Shape;709;p9"/>
            <p:cNvSpPr/>
            <p:nvPr/>
          </p:nvSpPr>
          <p:spPr>
            <a:xfrm>
              <a:off x="5113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Khách mua hàng bằng cách đăng nhập, nhập đầy đủ thông tin</a:t>
              </a:r>
              <a:r>
                <a:rPr lang="en-US">
                  <a:solidFill>
                    <a:srgbClr val="595959"/>
                  </a:solidFill>
                  <a:latin typeface="Calibri" panose="020F0502020204030204"/>
                  <a:ea typeface="Calibri" panose="020F0502020204030204"/>
                  <a:cs typeface="Calibri" panose="020F0502020204030204"/>
                  <a:sym typeface="Calibri" panose="020F0502020204030204"/>
                </a:rPr>
                <a:t> </a:t>
              </a: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và xác nhận đặt hàng</a:t>
              </a:r>
              <a:endParaRPr sz="1400" b="0" i="0" u="none" strike="noStrike" cap="none">
                <a:solidFill>
                  <a:schemeClr val="dk1"/>
                </a:solidFill>
                <a:sym typeface="Arial" panose="020B0604020202020204"/>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NHẬP THÔNG TIN</a:t>
              </a:r>
              <a:endParaRPr sz="1800" b="0" i="0" u="none" strike="noStrike" cap="none">
                <a:solidFill>
                  <a:schemeClr val="dk1"/>
                </a:solidFill>
                <a:sym typeface="Arial" panose="020B0604020202020204"/>
              </a:endParaRPr>
            </a:p>
          </p:txBody>
        </p:sp>
      </p:grpSp>
      <p:grpSp>
        <p:nvGrpSpPr>
          <p:cNvPr id="711" name="Google Shape;711;p9"/>
          <p:cNvGrpSpPr/>
          <p:nvPr/>
        </p:nvGrpSpPr>
        <p:grpSpPr>
          <a:xfrm>
            <a:off x="2708717" y="3908520"/>
            <a:ext cx="2381760" cy="1075615"/>
            <a:chOff x="2154240" y="4364640"/>
            <a:chExt cx="2381760" cy="1075615"/>
          </a:xfrm>
        </p:grpSpPr>
        <p:sp>
          <p:nvSpPr>
            <p:cNvPr id="712" name="Google Shape;712;p9"/>
            <p:cNvSpPr/>
            <p:nvPr/>
          </p:nvSpPr>
          <p:spPr>
            <a:xfrm>
              <a:off x="2269800" y="4705560"/>
              <a:ext cx="2010600" cy="73469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Chọn sản phẩm muốn mua, nhấn thêm sản phẩm vào giỏ hàng</a:t>
              </a:r>
              <a:endParaRPr sz="1400" b="0" i="0" u="none" strike="noStrike" cap="none">
                <a:solidFill>
                  <a:schemeClr val="dk1"/>
                </a:solidFill>
                <a:sym typeface="Arial" panose="020B0604020202020204"/>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CHỌN SẢN PHẨM</a:t>
              </a:r>
              <a:endParaRPr sz="1800" b="0" i="0" u="none" strike="noStrike" cap="none">
                <a:solidFill>
                  <a:schemeClr val="dk1"/>
                </a:solidFill>
                <a:sym typeface="Arial" panose="020B0604020202020204"/>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dirty="0">
                <a:solidFill>
                  <a:srgbClr val="FF0000"/>
                </a:solidFill>
                <a:latin typeface="Calibri" panose="020F0502020204030204"/>
                <a:ea typeface="Calibri" panose="020F0502020204030204"/>
                <a:cs typeface="Calibri" panose="020F0502020204030204"/>
                <a:sym typeface="Calibri" panose="020F0502020204030204"/>
              </a:rPr>
              <a:t>3</a:t>
            </a:r>
            <a:r>
              <a:rPr lang="en-US" sz="2400" b="1" i="0" u="none" strike="noStrike" cap="none" dirty="0" smtClean="0">
                <a:solidFill>
                  <a:srgbClr val="FF0000"/>
                </a:solidFill>
                <a:latin typeface="Calibri" panose="020F0502020204030204"/>
                <a:ea typeface="Calibri" panose="020F0502020204030204"/>
                <a:cs typeface="Calibri" panose="020F0502020204030204"/>
                <a:sym typeface="Calibri" panose="020F0502020204030204"/>
              </a:rPr>
              <a:t>. </a:t>
            </a:r>
            <a:r>
              <a:rPr lang="en-US" sz="24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QUY TRÌNH MUA HÀNG</a:t>
            </a:r>
            <a:endParaRPr sz="2400" b="0" i="0" u="none" strike="noStrike" cap="none" dirty="0">
              <a:solidFill>
                <a:srgbClr val="FF0000"/>
              </a:solidFill>
              <a:sym typeface="Arial" panose="020B0604020202020204"/>
            </a:endParaRPr>
          </a:p>
        </p:txBody>
      </p:sp>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fltVal val="0"/>
                                          </p:val>
                                        </p:tav>
                                        <p:tav tm="100000">
                                          <p:val>
                                            <p:strVal val="#ppt_w"/>
                                          </p:val>
                                        </p:tav>
                                      </p:tavLst>
                                    </p:anim>
                                    <p:anim calcmode="lin" valueType="num">
                                      <p:cBhvr additive="base">
                                        <p:cTn id="8" dur="500"/>
                                        <p:tgtEl>
                                          <p:spTgt spid="69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fltVal val="0"/>
                                          </p:val>
                                        </p:tav>
                                        <p:tav tm="100000">
                                          <p:val>
                                            <p:strVal val="#ppt_w"/>
                                          </p:val>
                                        </p:tav>
                                      </p:tavLst>
                                    </p:anim>
                                    <p:anim calcmode="lin" valueType="num">
                                      <p:cBhvr additive="base">
                                        <p:cTn id="14" dur="500"/>
                                        <p:tgtEl>
                                          <p:spTgt spid="71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fltVal val="0"/>
                                          </p:val>
                                        </p:tav>
                                        <p:tav tm="100000">
                                          <p:val>
                                            <p:strVal val="#ppt_w"/>
                                          </p:val>
                                        </p:tav>
                                      </p:tavLst>
                                    </p:anim>
                                    <p:anim calcmode="lin" valueType="num">
                                      <p:cBhvr additive="base">
                                        <p:cTn id="20" dur="500"/>
                                        <p:tgtEl>
                                          <p:spTgt spid="69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fltVal val="0"/>
                                          </p:val>
                                        </p:tav>
                                        <p:tav tm="100000">
                                          <p:val>
                                            <p:strVal val="#ppt_w"/>
                                          </p:val>
                                        </p:tav>
                                      </p:tavLst>
                                    </p:anim>
                                    <p:anim calcmode="lin" valueType="num">
                                      <p:cBhvr additive="base">
                                        <p:cTn id="26" dur="500"/>
                                        <p:tgtEl>
                                          <p:spTgt spid="708"/>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fltVal val="0"/>
                                          </p:val>
                                        </p:tav>
                                        <p:tav tm="100000">
                                          <p:val>
                                            <p:strVal val="#ppt_w"/>
                                          </p:val>
                                        </p:tav>
                                      </p:tavLst>
                                    </p:anim>
                                    <p:anim calcmode="lin" valueType="num">
                                      <p:cBhvr additive="base">
                                        <p:cTn id="32" dur="500"/>
                                        <p:tgtEl>
                                          <p:spTgt spid="699"/>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2"/>
                                        </p:tgtEl>
                                        <p:attrNameLst>
                                          <p:attrName>style.visibility</p:attrName>
                                        </p:attrNameLst>
                                      </p:cBhvr>
                                      <p:to>
                                        <p:strVal val="visible"/>
                                      </p:to>
                                    </p:set>
                                    <p:anim calcmode="lin" valueType="num">
                                      <p:cBhvr additive="base">
                                        <p:cTn id="37" dur="500"/>
                                        <p:tgtEl>
                                          <p:spTgt spid="702"/>
                                        </p:tgtEl>
                                        <p:attrNameLst>
                                          <p:attrName>ppt_w</p:attrName>
                                        </p:attrNameLst>
                                      </p:cBhvr>
                                      <p:tavLst>
                                        <p:tav tm="0">
                                          <p:val>
                                            <p:fltVal val="0"/>
                                          </p:val>
                                        </p:tav>
                                        <p:tav tm="100000">
                                          <p:val>
                                            <p:strVal val="#ppt_w"/>
                                          </p:val>
                                        </p:tav>
                                      </p:tavLst>
                                    </p:anim>
                                    <p:anim calcmode="lin" valueType="num">
                                      <p:cBhvr additive="base">
                                        <p:cTn id="38" dur="500"/>
                                        <p:tgtEl>
                                          <p:spTgt spid="7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02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PHÂN TÍCH THIẾT KẾ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HỆ THỐNG</a:t>
              </a:r>
              <a:endParaRPr sz="6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Calibri" panose="020F0502020204030204"/>
                  <a:ea typeface="Calibri" panose="020F0502020204030204"/>
                  <a:cs typeface="Calibri" panose="020F0502020204030204"/>
                  <a:sym typeface="Calibri" panose="020F0502020204030204"/>
                </a:rPr>
                <a:t>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Calibri" panose="020F0502020204030204"/>
                <a:ea typeface="Calibri" panose="020F0502020204030204"/>
                <a:cs typeface="Calibri" panose="020F0502020204030204"/>
                <a:sym typeface="Calibri" panose="020F0502020204030204"/>
              </a:rPr>
              <a:t>SƠ ĐỒ USECASE TỔNG QUÁT</a:t>
            </a:r>
            <a:endParaRPr sz="2400" b="0" i="0" u="none" strike="noStrike" cap="none">
              <a:solidFill>
                <a:schemeClr val="dk1"/>
              </a:solidFill>
              <a:sym typeface="Arial" panose="020B0604020202020204"/>
            </a:endParaRPr>
          </a:p>
        </p:txBody>
      </p:sp>
      <p:graphicFrame>
        <p:nvGraphicFramePr>
          <p:cNvPr id="5" name="Google Shape;816;p13"/>
          <p:cNvGraphicFramePr/>
          <p:nvPr>
            <p:extLst>
              <p:ext uri="{D42A27DB-BD31-4B8C-83A1-F6EECF244321}">
                <p14:modId xmlns:p14="http://schemas.microsoft.com/office/powerpoint/2010/main" val="2366847935"/>
              </p:ext>
            </p:extLst>
          </p:nvPr>
        </p:nvGraphicFramePr>
        <p:xfrm>
          <a:off x="-2938" y="1059812"/>
          <a:ext cx="6956169" cy="5068016"/>
        </p:xfrm>
        <a:graphic>
          <a:graphicData uri="http://schemas.openxmlformats.org/drawingml/2006/table">
            <a:tbl>
              <a:tblPr firstRow="1" firstCol="1" bandRow="1">
                <a:noFill/>
                <a:tableStyleId>{5F5E071E-3863-4434-B26A-A9BFC603B3CF}</a:tableStyleId>
              </a:tblPr>
              <a:tblGrid>
                <a:gridCol w="1934414">
                  <a:extLst>
                    <a:ext uri="{9D8B030D-6E8A-4147-A177-3AD203B41FA5}">
                      <a16:colId xmlns:a16="http://schemas.microsoft.com/office/drawing/2014/main" val="20000"/>
                    </a:ext>
                  </a:extLst>
                </a:gridCol>
                <a:gridCol w="5021755">
                  <a:extLst>
                    <a:ext uri="{9D8B030D-6E8A-4147-A177-3AD203B41FA5}">
                      <a16:colId xmlns:a16="http://schemas.microsoft.com/office/drawing/2014/main" val="20001"/>
                    </a:ext>
                  </a:extLst>
                </a:gridCol>
              </a:tblGrid>
              <a:tr h="390731">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r>
                        <a:rPr lang="en-US" sz="1800" u="none" strike="noStrike" cap="none"/>
                        <a:t>Tên Actor</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r>
                        <a:rPr lang="en-US" sz="1800" u="none" strike="noStrike" cap="none"/>
                        <a:t>Chức năng</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extLst>
                  <a:ext uri="{0D108BD9-81ED-4DB2-BD59-A6C34878D82A}">
                    <a16:rowId xmlns:a16="http://schemas.microsoft.com/office/drawing/2014/main" val="10000"/>
                  </a:ext>
                </a:extLst>
              </a:tr>
              <a:tr h="1856861">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endParaRPr sz="1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panose="020B0604020202020204"/>
                        <a:buNone/>
                      </a:pPr>
                      <a:r>
                        <a:rPr lang="en-US" sz="1800" u="none" strike="noStrike" cap="none" dirty="0" err="1"/>
                        <a:t>Là</a:t>
                      </a:r>
                      <a:r>
                        <a:rPr lang="en-US" sz="1800" u="none" strike="noStrike" cap="none" dirty="0"/>
                        <a:t> </a:t>
                      </a:r>
                      <a:r>
                        <a:rPr lang="en-US" sz="1800" u="none" strike="noStrike" cap="none" dirty="0" err="1"/>
                        <a:t>người</a:t>
                      </a:r>
                      <a:r>
                        <a:rPr lang="en-US" sz="1800" u="none" strike="noStrike" cap="none" dirty="0"/>
                        <a:t> </a:t>
                      </a:r>
                      <a:r>
                        <a:rPr lang="en-US" sz="1800" u="none" strike="noStrike" cap="none" dirty="0" err="1"/>
                        <a:t>có</a:t>
                      </a:r>
                      <a:r>
                        <a:rPr lang="en-US" sz="1800" u="none" strike="noStrike" cap="none" dirty="0"/>
                        <a:t> </a:t>
                      </a:r>
                      <a:r>
                        <a:rPr lang="en-US" sz="1800" u="none" strike="noStrike" cap="none" dirty="0" err="1"/>
                        <a:t>toàn</a:t>
                      </a:r>
                      <a:r>
                        <a:rPr lang="en-US" sz="1800" u="none" strike="noStrike" cap="none" dirty="0"/>
                        <a:t> </a:t>
                      </a:r>
                      <a:r>
                        <a:rPr lang="en-US" sz="1800" u="none" strike="noStrike" cap="none" dirty="0" err="1"/>
                        <a:t>quyền</a:t>
                      </a:r>
                      <a:r>
                        <a:rPr lang="en-US" sz="1800" u="none" strike="noStrike" cap="none" dirty="0"/>
                        <a:t> </a:t>
                      </a:r>
                      <a:r>
                        <a:rPr lang="en-US" sz="1800" u="none" strike="noStrike" cap="none" dirty="0" err="1"/>
                        <a:t>tương</a:t>
                      </a:r>
                      <a:r>
                        <a:rPr lang="en-US" sz="1800" u="none" strike="noStrike" cap="none" dirty="0"/>
                        <a:t> </a:t>
                      </a:r>
                      <a:r>
                        <a:rPr lang="en-US" sz="1800" u="none" strike="noStrike" cap="none" dirty="0" err="1"/>
                        <a:t>tác</a:t>
                      </a:r>
                      <a:r>
                        <a:rPr lang="en-US" sz="1800" u="none" strike="noStrike" cap="none" dirty="0"/>
                        <a:t> </a:t>
                      </a:r>
                      <a:r>
                        <a:rPr lang="en-US" sz="1800" u="none" strike="noStrike" cap="none" dirty="0" err="1"/>
                        <a:t>với</a:t>
                      </a:r>
                      <a:r>
                        <a:rPr lang="en-US" sz="1800" u="none" strike="noStrike" cap="none" dirty="0"/>
                        <a:t> </a:t>
                      </a:r>
                      <a:r>
                        <a:rPr lang="en-US" sz="1800" u="none" strike="noStrike" cap="none" dirty="0" err="1"/>
                        <a:t>hệ</a:t>
                      </a:r>
                      <a:r>
                        <a:rPr lang="en-US" sz="1800" u="none" strike="noStrike" cap="none" dirty="0"/>
                        <a:t> </a:t>
                      </a:r>
                      <a:r>
                        <a:rPr lang="en-US" sz="1800" u="none" strike="noStrike" cap="none" dirty="0" err="1"/>
                        <a:t>thống</a:t>
                      </a:r>
                      <a:r>
                        <a:rPr lang="en-US" sz="1800" u="none" strike="noStrike" cap="none" dirty="0"/>
                        <a:t>, </a:t>
                      </a:r>
                      <a:r>
                        <a:rPr lang="en-US" sz="1800" u="none" strike="noStrike" cap="none" dirty="0" err="1"/>
                        <a:t>có</a:t>
                      </a:r>
                      <a:r>
                        <a:rPr lang="en-US" sz="1800" u="none" strike="noStrike" cap="none" dirty="0"/>
                        <a:t> </a:t>
                      </a:r>
                      <a:r>
                        <a:rPr lang="en-US" sz="1800" u="none" strike="noStrike" cap="none" dirty="0" err="1"/>
                        <a:t>quyền</a:t>
                      </a:r>
                      <a:r>
                        <a:rPr lang="en-US" sz="1800" u="none" strike="noStrike" cap="none" dirty="0"/>
                        <a:t> </a:t>
                      </a:r>
                      <a:r>
                        <a:rPr lang="en-US" sz="1800" u="none" strike="noStrike" cap="none" dirty="0" err="1"/>
                        <a:t>điều</a:t>
                      </a:r>
                      <a:r>
                        <a:rPr lang="en-US" sz="1800" u="none" strike="noStrike" cap="none" dirty="0"/>
                        <a:t> </a:t>
                      </a:r>
                      <a:r>
                        <a:rPr lang="en-US" sz="1800" u="none" strike="noStrike" cap="none" dirty="0" err="1"/>
                        <a:t>khiển</a:t>
                      </a:r>
                      <a:r>
                        <a:rPr lang="en-US" sz="1800" u="none" strike="noStrike" cap="none" dirty="0"/>
                        <a:t> </a:t>
                      </a:r>
                      <a:r>
                        <a:rPr lang="en-US" sz="1800" u="none" strike="noStrike" cap="none" dirty="0" err="1"/>
                        <a:t>cũng</a:t>
                      </a:r>
                      <a:r>
                        <a:rPr lang="en-US" sz="1800" u="none" strike="noStrike" cap="none" dirty="0"/>
                        <a:t> </a:t>
                      </a:r>
                      <a:r>
                        <a:rPr lang="en-US" sz="1800" u="none" strike="noStrike" cap="none" dirty="0" err="1"/>
                        <a:t>như</a:t>
                      </a:r>
                      <a:r>
                        <a:rPr lang="en-US" sz="1800" u="none" strike="noStrike" cap="none" dirty="0"/>
                        <a:t> </a:t>
                      </a:r>
                      <a:r>
                        <a:rPr lang="en-US" sz="1800" u="none" strike="noStrike" cap="none" dirty="0" err="1"/>
                        <a:t>kiểm</a:t>
                      </a:r>
                      <a:r>
                        <a:rPr lang="en-US" sz="1800" u="none" strike="noStrike" cap="none" dirty="0"/>
                        <a:t> </a:t>
                      </a:r>
                      <a:r>
                        <a:rPr lang="en-US" sz="1800" u="none" strike="noStrike" cap="none" dirty="0" err="1"/>
                        <a:t>soát</a:t>
                      </a:r>
                      <a:r>
                        <a:rPr lang="en-US" sz="1800" u="none" strike="noStrike" cap="none" dirty="0"/>
                        <a:t> </a:t>
                      </a:r>
                      <a:r>
                        <a:rPr lang="en-US" sz="1800" u="none" strike="noStrike" cap="none" dirty="0" err="1"/>
                        <a:t>mọi</a:t>
                      </a:r>
                      <a:r>
                        <a:rPr lang="en-US" sz="1800" u="none" strike="noStrike" cap="none" dirty="0"/>
                        <a:t> </a:t>
                      </a:r>
                      <a:r>
                        <a:rPr lang="en-US" sz="1800" u="none" strike="noStrike" cap="none" dirty="0" err="1"/>
                        <a:t>hoạt</a:t>
                      </a:r>
                      <a:r>
                        <a:rPr lang="en-US" sz="1800" u="none" strike="noStrike" cap="none" dirty="0"/>
                        <a:t> </a:t>
                      </a:r>
                      <a:r>
                        <a:rPr lang="en-US" sz="1800" u="none" strike="noStrike" cap="none" dirty="0" err="1"/>
                        <a:t>động</a:t>
                      </a:r>
                      <a:r>
                        <a:rPr lang="en-US" sz="1800" u="none" strike="noStrike" cap="none" dirty="0"/>
                        <a:t> </a:t>
                      </a:r>
                      <a:r>
                        <a:rPr lang="en-US" sz="1800" u="none" strike="noStrike" cap="none" dirty="0" err="1"/>
                        <a:t>của</a:t>
                      </a:r>
                      <a:r>
                        <a:rPr lang="en-US" sz="1800" u="none" strike="noStrike" cap="none" dirty="0"/>
                        <a:t> </a:t>
                      </a:r>
                      <a:r>
                        <a:rPr lang="en-US" sz="1800" u="none" strike="noStrike" cap="none" dirty="0" err="1"/>
                        <a:t>hệ</a:t>
                      </a:r>
                      <a:r>
                        <a:rPr lang="en-US" sz="1800" u="none" strike="noStrike" cap="none" dirty="0"/>
                        <a:t> </a:t>
                      </a:r>
                      <a:r>
                        <a:rPr lang="en-US" sz="1800" u="none" strike="noStrike" cap="none" dirty="0" err="1"/>
                        <a:t>thống</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extLst>
                  <a:ext uri="{0D108BD9-81ED-4DB2-BD59-A6C34878D82A}">
                    <a16:rowId xmlns:a16="http://schemas.microsoft.com/office/drawing/2014/main" val="10001"/>
                  </a:ext>
                </a:extLst>
              </a:tr>
              <a:tr h="2799675">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endParaRPr sz="1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panose="020B0604020202020204"/>
                        <a:buNone/>
                      </a:pPr>
                      <a:r>
                        <a:rPr lang="en-US" sz="1800" u="none" strike="noStrike" cap="none" dirty="0" err="1"/>
                        <a:t>Khách</a:t>
                      </a:r>
                      <a:r>
                        <a:rPr lang="en-US" sz="1800" u="none" strike="noStrike" cap="none" dirty="0"/>
                        <a:t> </a:t>
                      </a:r>
                      <a:r>
                        <a:rPr lang="en-US" sz="1800" u="none" strike="noStrike" cap="none" dirty="0" err="1"/>
                        <a:t>hàng</a:t>
                      </a:r>
                      <a:r>
                        <a:rPr lang="en-US" sz="1800" u="none" strike="noStrike" cap="none" dirty="0"/>
                        <a:t> </a:t>
                      </a:r>
                      <a:r>
                        <a:rPr lang="en-US" sz="1800" u="none" strike="noStrike" cap="none" dirty="0" err="1"/>
                        <a:t>là</a:t>
                      </a:r>
                      <a:r>
                        <a:rPr lang="en-US" sz="1800" u="none" strike="noStrike" cap="none" dirty="0"/>
                        <a:t> </a:t>
                      </a:r>
                      <a:r>
                        <a:rPr lang="en-US" sz="1800" u="none" strike="noStrike" cap="none" dirty="0" err="1"/>
                        <a:t>người</a:t>
                      </a:r>
                      <a:r>
                        <a:rPr lang="en-US" sz="1800" u="none" strike="noStrike" cap="none" dirty="0"/>
                        <a:t> </a:t>
                      </a:r>
                      <a:r>
                        <a:rPr lang="en-US" sz="1800" u="none" strike="noStrike" cap="none" dirty="0" err="1"/>
                        <a:t>có</a:t>
                      </a:r>
                      <a:r>
                        <a:rPr lang="en-US" sz="1800" u="none" strike="noStrike" cap="none" dirty="0"/>
                        <a:t> </a:t>
                      </a:r>
                      <a:r>
                        <a:rPr lang="en-US" sz="1800" u="none" strike="noStrike" cap="none" dirty="0" err="1"/>
                        <a:t>thể</a:t>
                      </a:r>
                      <a:r>
                        <a:rPr lang="en-US" sz="1800" u="none" strike="noStrike" cap="none" dirty="0"/>
                        <a:t> </a:t>
                      </a:r>
                      <a:r>
                        <a:rPr lang="en-US" sz="1800" u="none" strike="noStrike" cap="none" dirty="0" err="1" smtClean="0"/>
                        <a:t>quản</a:t>
                      </a:r>
                      <a:r>
                        <a:rPr lang="en-US" sz="1800" u="none" strike="noStrike" cap="none" baseline="0" dirty="0" smtClean="0"/>
                        <a:t> </a:t>
                      </a:r>
                      <a:r>
                        <a:rPr lang="en-US" sz="1800" u="none" strike="noStrike" cap="none" baseline="0" dirty="0" err="1" smtClean="0"/>
                        <a:t>lý</a:t>
                      </a:r>
                      <a:r>
                        <a:rPr lang="en-US" sz="1800" u="none" strike="noStrike" cap="none" baseline="0" dirty="0" smtClean="0"/>
                        <a:t> </a:t>
                      </a:r>
                      <a:r>
                        <a:rPr lang="en-US" sz="1800" u="none" strike="noStrike" cap="none" baseline="0" dirty="0" err="1" smtClean="0"/>
                        <a:t>hàng</a:t>
                      </a:r>
                      <a:r>
                        <a:rPr lang="en-US" sz="1800" u="none" strike="noStrike" cap="none" baseline="0" dirty="0" smtClean="0"/>
                        <a:t> </a:t>
                      </a:r>
                      <a:r>
                        <a:rPr lang="en-US" sz="1800" u="none" strike="noStrike" cap="none" baseline="0" dirty="0" err="1" smtClean="0"/>
                        <a:t>hóa</a:t>
                      </a:r>
                      <a:r>
                        <a:rPr lang="en-US" sz="1800" u="none" strike="noStrike" cap="none" dirty="0" smtClean="0"/>
                        <a:t>, </a:t>
                      </a:r>
                      <a:r>
                        <a:rPr lang="en-US" sz="1800" u="none" strike="noStrike" cap="none" dirty="0" err="1"/>
                        <a:t>họ</a:t>
                      </a:r>
                      <a:r>
                        <a:rPr lang="en-US" sz="1800" u="none" strike="noStrike" cap="none" dirty="0"/>
                        <a:t> </a:t>
                      </a:r>
                      <a:r>
                        <a:rPr lang="en-US" sz="1800" u="none" strike="noStrike" cap="none" dirty="0" err="1"/>
                        <a:t>có</a:t>
                      </a:r>
                      <a:r>
                        <a:rPr lang="en-US" sz="1800" u="none" strike="noStrike" cap="none" dirty="0"/>
                        <a:t> </a:t>
                      </a:r>
                      <a:r>
                        <a:rPr lang="en-US" sz="1800" u="none" strike="noStrike" cap="none" dirty="0" err="1"/>
                        <a:t>thể</a:t>
                      </a:r>
                      <a:r>
                        <a:rPr lang="en-US" sz="1800" u="none" strike="noStrike" cap="none" dirty="0"/>
                        <a:t> </a:t>
                      </a:r>
                      <a:r>
                        <a:rPr lang="en-US" sz="1800" u="none" strike="noStrike" cap="none" dirty="0" err="1"/>
                        <a:t>tham</a:t>
                      </a:r>
                      <a:r>
                        <a:rPr lang="en-US" sz="1800" u="none" strike="noStrike" cap="none" dirty="0"/>
                        <a:t> </a:t>
                      </a:r>
                      <a:r>
                        <a:rPr lang="en-US" sz="1800" u="none" strike="noStrike" cap="none" dirty="0" err="1"/>
                        <a:t>khảo</a:t>
                      </a:r>
                      <a:r>
                        <a:rPr lang="en-US" sz="1800" u="none" strike="noStrike" cap="none" dirty="0"/>
                        <a:t> </a:t>
                      </a:r>
                      <a:r>
                        <a:rPr lang="en-US" sz="1800" u="none" strike="noStrike" cap="none" dirty="0" err="1"/>
                        <a:t>các</a:t>
                      </a:r>
                      <a:r>
                        <a:rPr lang="en-US" sz="1800" u="none" strike="noStrike" cap="none" dirty="0"/>
                        <a:t> </a:t>
                      </a:r>
                      <a:r>
                        <a:rPr lang="en-US" sz="1800" u="none" strike="noStrike" cap="none" dirty="0" err="1"/>
                        <a:t>sản</a:t>
                      </a:r>
                      <a:r>
                        <a:rPr lang="en-US" sz="1800" u="none" strike="noStrike" cap="none" dirty="0"/>
                        <a:t> </a:t>
                      </a:r>
                      <a:r>
                        <a:rPr lang="en-US" sz="1800" u="none" strike="noStrike" cap="none" dirty="0" err="1"/>
                        <a:t>phẩm</a:t>
                      </a:r>
                      <a:r>
                        <a:rPr lang="en-US" sz="1800" u="none" strike="noStrike" cap="none" dirty="0"/>
                        <a:t>, </a:t>
                      </a:r>
                      <a:r>
                        <a:rPr lang="en-US" sz="1800" u="none" strike="noStrike" cap="none" dirty="0" err="1" smtClean="0"/>
                        <a:t>đánh</a:t>
                      </a:r>
                      <a:r>
                        <a:rPr lang="en-US" sz="1800" u="none" strike="noStrike" cap="none" dirty="0" smtClean="0"/>
                        <a:t> </a:t>
                      </a:r>
                      <a:r>
                        <a:rPr lang="en-US" sz="1800" u="none" strike="noStrike" cap="none" dirty="0" err="1"/>
                        <a:t>giá</a:t>
                      </a:r>
                      <a:r>
                        <a:rPr lang="en-US" sz="1800" u="none" strike="noStrike" cap="none" dirty="0"/>
                        <a:t> </a:t>
                      </a:r>
                      <a:r>
                        <a:rPr lang="en-US" sz="1800" u="none" strike="noStrike" cap="none" dirty="0" err="1"/>
                        <a:t>sản</a:t>
                      </a:r>
                      <a:r>
                        <a:rPr lang="en-US" sz="1800" u="none" strike="noStrike" cap="none" dirty="0"/>
                        <a:t> </a:t>
                      </a:r>
                      <a:r>
                        <a:rPr lang="en-US" sz="1800" u="none" strike="noStrike" cap="none" dirty="0" err="1"/>
                        <a:t>phẩm</a:t>
                      </a:r>
                      <a:r>
                        <a:rPr lang="en-US" sz="1800" u="none" strike="noStrike" cap="none" dirty="0"/>
                        <a:t> </a:t>
                      </a:r>
                      <a:r>
                        <a:rPr lang="en-US" sz="1800" u="none" strike="noStrike" cap="none" dirty="0" err="1"/>
                        <a:t>theo</a:t>
                      </a:r>
                      <a:r>
                        <a:rPr lang="en-US" sz="1800" u="none" strike="noStrike" cap="none" dirty="0"/>
                        <a:t> </a:t>
                      </a:r>
                      <a:r>
                        <a:rPr lang="en-US" sz="1800" u="none" strike="noStrike" cap="none" dirty="0" err="1"/>
                        <a:t>tiêu</a:t>
                      </a:r>
                      <a:r>
                        <a:rPr lang="en-US" sz="1800" u="none" strike="noStrike" cap="none" dirty="0"/>
                        <a:t> </a:t>
                      </a:r>
                      <a:r>
                        <a:rPr lang="en-US" sz="1800" u="none" strike="noStrike" cap="none" dirty="0" err="1"/>
                        <a:t>chí</a:t>
                      </a:r>
                      <a:r>
                        <a:rPr lang="en-US" sz="1800" u="none" strike="noStrike" cap="none" dirty="0"/>
                        <a:t> </a:t>
                      </a:r>
                      <a:r>
                        <a:rPr lang="en-US" sz="1800" u="none" strike="noStrike" cap="none" dirty="0" err="1"/>
                        <a:t>nào</a:t>
                      </a:r>
                      <a:r>
                        <a:rPr lang="en-US" sz="1800" u="none" strike="noStrike" cap="none" dirty="0"/>
                        <a:t> </a:t>
                      </a:r>
                      <a:r>
                        <a:rPr lang="en-US" sz="1800" u="none" strike="noStrike" cap="none" dirty="0" err="1"/>
                        <a:t>đó</a:t>
                      </a:r>
                      <a:r>
                        <a:rPr lang="en-US" sz="1800" u="none" strike="noStrike" cap="none" dirty="0" smtClean="0"/>
                        <a:t>, </a:t>
                      </a:r>
                      <a:r>
                        <a:rPr lang="en-US" sz="1800" u="none" strike="noStrike" cap="none" dirty="0" err="1" smtClean="0"/>
                        <a:t>mua</a:t>
                      </a:r>
                      <a:r>
                        <a:rPr lang="en-US" sz="1800" u="none" strike="noStrike" cap="none" dirty="0" smtClean="0"/>
                        <a:t> </a:t>
                      </a:r>
                      <a:r>
                        <a:rPr lang="en-US" sz="1800" u="none" strike="noStrike" cap="none" dirty="0" err="1" smtClean="0"/>
                        <a:t>đặt</a:t>
                      </a:r>
                      <a:r>
                        <a:rPr lang="en-US" sz="1800" u="none" strike="noStrike" cap="none" dirty="0" smtClean="0"/>
                        <a:t> </a:t>
                      </a:r>
                      <a:r>
                        <a:rPr lang="en-US" sz="1800" u="none" strike="noStrike" cap="none" dirty="0" err="1"/>
                        <a:t>hàng</a:t>
                      </a:r>
                      <a:r>
                        <a:rPr lang="en-US" sz="1800" u="none" strike="noStrike" cap="none" dirty="0"/>
                        <a:t> </a:t>
                      </a:r>
                      <a:r>
                        <a:rPr lang="en-US" sz="1800" u="none" strike="noStrike" cap="none" dirty="0" smtClean="0"/>
                        <a:t>online, </a:t>
                      </a:r>
                      <a:r>
                        <a:rPr lang="en-US" sz="1800" u="none" strike="noStrike" cap="none" dirty="0" err="1" smtClean="0"/>
                        <a:t>quản</a:t>
                      </a:r>
                      <a:r>
                        <a:rPr lang="en-US" sz="1800" u="none" strike="noStrike" cap="none" baseline="0" dirty="0" smtClean="0"/>
                        <a:t> </a:t>
                      </a:r>
                      <a:r>
                        <a:rPr lang="en-US" sz="1800" u="none" strike="noStrike" cap="none" baseline="0" dirty="0" err="1" smtClean="0"/>
                        <a:t>lý</a:t>
                      </a:r>
                      <a:r>
                        <a:rPr lang="en-US" sz="1800" u="none" strike="noStrike" cap="none" baseline="0" dirty="0" smtClean="0"/>
                        <a:t> </a:t>
                      </a:r>
                      <a:r>
                        <a:rPr lang="en-US" sz="1800" u="none" strike="noStrike" cap="none" baseline="0" dirty="0" err="1" smtClean="0"/>
                        <a:t>tài</a:t>
                      </a:r>
                      <a:r>
                        <a:rPr lang="en-US" sz="1800" u="none" strike="noStrike" cap="none" baseline="0" dirty="0" smtClean="0"/>
                        <a:t> </a:t>
                      </a:r>
                      <a:r>
                        <a:rPr lang="en-US" sz="1800" u="none" strike="noStrike" cap="none" baseline="0" dirty="0" err="1" smtClean="0"/>
                        <a:t>khoản</a:t>
                      </a:r>
                      <a:r>
                        <a:rPr lang="en-US" sz="1800" u="none" strike="noStrike" cap="none" baseline="0" dirty="0" smtClean="0"/>
                        <a:t> </a:t>
                      </a:r>
                      <a:r>
                        <a:rPr lang="en-US" sz="1800" u="none" strike="noStrike" cap="none" baseline="0" dirty="0" err="1" smtClean="0"/>
                        <a:t>cá</a:t>
                      </a:r>
                      <a:r>
                        <a:rPr lang="en-US" sz="1800" u="none" strike="noStrike" cap="none" baseline="0" dirty="0" smtClean="0"/>
                        <a:t> </a:t>
                      </a:r>
                      <a:r>
                        <a:rPr lang="en-US" sz="1800" u="none" strike="noStrike" cap="none" baseline="0" dirty="0" err="1" smtClean="0"/>
                        <a:t>nhân</a:t>
                      </a:r>
                      <a:r>
                        <a:rPr lang="en-US" sz="1800" u="none" strike="noStrike" cap="none" baseline="0" dirty="0" smtClean="0"/>
                        <a:t> </a:t>
                      </a:r>
                      <a:r>
                        <a:rPr lang="en-US" sz="1800" u="none" strike="noStrike" cap="none" baseline="0" dirty="0" err="1" smtClean="0"/>
                        <a:t>của</a:t>
                      </a:r>
                      <a:r>
                        <a:rPr lang="en-US" sz="1800" u="none" strike="noStrike" cap="none" baseline="0" dirty="0" smtClean="0"/>
                        <a:t> </a:t>
                      </a:r>
                      <a:r>
                        <a:rPr lang="en-US" sz="1800" u="none" strike="noStrike" cap="none" baseline="0" dirty="0" err="1" smtClean="0"/>
                        <a:t>mình</a:t>
                      </a:r>
                      <a:r>
                        <a:rPr lang="en-US" sz="1800" u="none" strike="noStrike" cap="none" dirty="0" smtClean="0"/>
                        <a:t>.</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extLst>
                  <a:ext uri="{0D108BD9-81ED-4DB2-BD59-A6C34878D82A}">
                    <a16:rowId xmlns:a16="http://schemas.microsoft.com/office/drawing/2014/main" val="10002"/>
                  </a:ext>
                </a:extLst>
              </a:tr>
            </a:tbl>
          </a:graphicData>
        </a:graphic>
      </p:graphicFrame>
      <p:pic>
        <p:nvPicPr>
          <p:cNvPr id="6" name="Google Shape;817;p13"/>
          <p:cNvPicPr preferRelativeResize="0"/>
          <p:nvPr/>
        </p:nvPicPr>
        <p:blipFill rotWithShape="1">
          <a:blip r:embed="rId3"/>
          <a:srcRect/>
          <a:stretch>
            <a:fillRect/>
          </a:stretch>
        </p:blipFill>
        <p:spPr>
          <a:xfrm>
            <a:off x="601962" y="1870942"/>
            <a:ext cx="775302" cy="917300"/>
          </a:xfrm>
          <a:prstGeom prst="rect">
            <a:avLst/>
          </a:prstGeom>
          <a:noFill/>
          <a:ln>
            <a:noFill/>
          </a:ln>
        </p:spPr>
      </p:pic>
      <p:pic>
        <p:nvPicPr>
          <p:cNvPr id="11" name="Picture 10"/>
          <p:cNvPicPr>
            <a:picLocks noChangeAspect="1"/>
          </p:cNvPicPr>
          <p:nvPr/>
        </p:nvPicPr>
        <p:blipFill>
          <a:blip r:embed="rId4"/>
          <a:stretch>
            <a:fillRect/>
          </a:stretch>
        </p:blipFill>
        <p:spPr>
          <a:xfrm>
            <a:off x="601962" y="3899896"/>
            <a:ext cx="752580" cy="1095528"/>
          </a:xfrm>
          <a:prstGeom prst="rect">
            <a:avLst/>
          </a:prstGeom>
        </p:spPr>
      </p:pic>
      <p:sp>
        <p:nvSpPr>
          <p:cNvPr id="3"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0364" y="979307"/>
            <a:ext cx="4409036" cy="47500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054225" y="423545"/>
            <a:ext cx="6096000" cy="460375"/>
          </a:xfrm>
          <a:prstGeom prst="rect">
            <a:avLst/>
          </a:prstGeom>
          <a:noFill/>
        </p:spPr>
        <p:txBody>
          <a:bodyPr wrap="square" rtlCol="0" anchor="t">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a:solidFill>
                  <a:srgbClr val="FF3737"/>
                </a:solidFill>
                <a:latin typeface="Calibri" panose="020F0502020204030204"/>
                <a:ea typeface="Calibri" panose="020F0502020204030204"/>
                <a:cs typeface="Calibri" panose="020F0502020204030204"/>
                <a:sym typeface="Calibri" panose="020F0502020204030204"/>
              </a:rPr>
              <a:t>CƠ SỞ DỮ LIỆU </a:t>
            </a:r>
          </a:p>
        </p:txBody>
      </p:sp>
      <p:pic>
        <p:nvPicPr>
          <p:cNvPr id="670278158" name="Picture 1"/>
          <p:cNvPicPr>
            <a:picLocks noChangeAspect="1"/>
          </p:cNvPicPr>
          <p:nvPr/>
        </p:nvPicPr>
        <p:blipFill>
          <a:blip r:embed="rId2"/>
          <a:stretch>
            <a:fillRect/>
          </a:stretch>
        </p:blipFill>
        <p:spPr>
          <a:xfrm>
            <a:off x="2679700" y="951230"/>
            <a:ext cx="7097395" cy="565086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658</Words>
  <Application>Microsoft Office PowerPoint</Application>
  <PresentationFormat>Widescreen</PresentationFormat>
  <Paragraphs>121</Paragraphs>
  <Slides>14</Slides>
  <Notes>13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Times New Roman</vt:lpstr>
      <vt:lpstr>Century Gothic</vt:lpstr>
      <vt:lpstr>Arial</vt:lpstr>
      <vt:lpstr>Calibri</vt:lpstr>
      <vt:lpstr>Microsoft YaHei</vt:lpstr>
      <vt:lpstr>Oi</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thang</dc:creator>
  <cp:lastModifiedBy>Admin</cp:lastModifiedBy>
  <cp:revision>69</cp:revision>
  <dcterms:created xsi:type="dcterms:W3CDTF">2017-11-02T08:38:00Z</dcterms:created>
  <dcterms:modified xsi:type="dcterms:W3CDTF">2024-10-06T01:46:01Z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y fmtid="{D5CDD505-2E9C-101B-9397-08002B2CF9AE}" pid="12" name="ICV">
    <vt:lpwstr>6B7CAE8B6C2043409E7E956A44E95A83_12</vt:lpwstr>
  </property>
  <property fmtid="{D5CDD505-2E9C-101B-9397-08002B2CF9AE}" pid="13" name="KSOProductBuildVer">
    <vt:lpwstr>1033-12.2.0.16909</vt:lpwstr>
  </property>
</Properties>
</file>