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175200"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3" d="100"/>
          <a:sy n="33" d="100"/>
        </p:scale>
        <p:origin x="100"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3140" y="7003597"/>
            <a:ext cx="25648920" cy="14898735"/>
          </a:xfrm>
        </p:spPr>
        <p:txBody>
          <a:bodyPr anchor="b"/>
          <a:lstStyle>
            <a:lvl1pPr algn="ctr">
              <a:defRPr sz="19800"/>
            </a:lvl1pPr>
          </a:lstStyle>
          <a:p>
            <a:r>
              <a:rPr lang="en-US"/>
              <a:t>Click to edit Master title style</a:t>
            </a:r>
            <a:endParaRPr lang="en-US" dirty="0"/>
          </a:p>
        </p:txBody>
      </p:sp>
      <p:sp>
        <p:nvSpPr>
          <p:cNvPr id="3" name="Subtitle 2"/>
          <p:cNvSpPr>
            <a:spLocks noGrp="1"/>
          </p:cNvSpPr>
          <p:nvPr>
            <p:ph type="subTitle" idx="1"/>
          </p:nvPr>
        </p:nvSpPr>
        <p:spPr>
          <a:xfrm>
            <a:off x="3771900" y="22476884"/>
            <a:ext cx="22631400" cy="10332032"/>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94129" y="2278397"/>
            <a:ext cx="6506528"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4546" y="2278397"/>
            <a:ext cx="1914239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58830" y="10668854"/>
            <a:ext cx="26026110" cy="17801211"/>
          </a:xfrm>
        </p:spPr>
        <p:txBody>
          <a:bodyPr anchor="b"/>
          <a:lstStyle>
            <a:lvl1pPr>
              <a:defRPr sz="19800"/>
            </a:lvl1pPr>
          </a:lstStyle>
          <a:p>
            <a:r>
              <a:rPr lang="en-US"/>
              <a:t>Click to edit Master title style</a:t>
            </a:r>
            <a:endParaRPr lang="en-US" dirty="0"/>
          </a:p>
        </p:txBody>
      </p:sp>
      <p:sp>
        <p:nvSpPr>
          <p:cNvPr id="3" name="Text Placeholder 2"/>
          <p:cNvSpPr>
            <a:spLocks noGrp="1"/>
          </p:cNvSpPr>
          <p:nvPr>
            <p:ph type="body" idx="1"/>
          </p:nvPr>
        </p:nvSpPr>
        <p:spPr>
          <a:xfrm>
            <a:off x="2058830" y="28638472"/>
            <a:ext cx="26026110" cy="9361236"/>
          </a:xfrm>
        </p:spPr>
        <p:txBody>
          <a:bodyPr/>
          <a:lstStyle>
            <a:lvl1pPr marL="0" indent="0">
              <a:buNone/>
              <a:defRPr sz="7920">
                <a:solidFill>
                  <a:schemeClr val="tx1">
                    <a:tint val="82000"/>
                  </a:schemeClr>
                </a:solidFill>
              </a:defRPr>
            </a:lvl1pPr>
            <a:lvl2pPr marL="1508760" indent="0">
              <a:buNone/>
              <a:defRPr sz="6600">
                <a:solidFill>
                  <a:schemeClr val="tx1">
                    <a:tint val="82000"/>
                  </a:schemeClr>
                </a:solidFill>
              </a:defRPr>
            </a:lvl2pPr>
            <a:lvl3pPr marL="3017520" indent="0">
              <a:buNone/>
              <a:defRPr sz="5940">
                <a:solidFill>
                  <a:schemeClr val="tx1">
                    <a:tint val="82000"/>
                  </a:schemeClr>
                </a:solidFill>
              </a:defRPr>
            </a:lvl3pPr>
            <a:lvl4pPr marL="4526280" indent="0">
              <a:buNone/>
              <a:defRPr sz="5280">
                <a:solidFill>
                  <a:schemeClr val="tx1">
                    <a:tint val="82000"/>
                  </a:schemeClr>
                </a:solidFill>
              </a:defRPr>
            </a:lvl4pPr>
            <a:lvl5pPr marL="6035040" indent="0">
              <a:buNone/>
              <a:defRPr sz="5280">
                <a:solidFill>
                  <a:schemeClr val="tx1">
                    <a:tint val="82000"/>
                  </a:schemeClr>
                </a:solidFill>
              </a:defRPr>
            </a:lvl5pPr>
            <a:lvl6pPr marL="7543800" indent="0">
              <a:buNone/>
              <a:defRPr sz="5280">
                <a:solidFill>
                  <a:schemeClr val="tx1">
                    <a:tint val="82000"/>
                  </a:schemeClr>
                </a:solidFill>
              </a:defRPr>
            </a:lvl6pPr>
            <a:lvl7pPr marL="9052560" indent="0">
              <a:buNone/>
              <a:defRPr sz="5280">
                <a:solidFill>
                  <a:schemeClr val="tx1">
                    <a:tint val="82000"/>
                  </a:schemeClr>
                </a:solidFill>
              </a:defRPr>
            </a:lvl7pPr>
            <a:lvl8pPr marL="10561320" indent="0">
              <a:buNone/>
              <a:defRPr sz="5280">
                <a:solidFill>
                  <a:schemeClr val="tx1">
                    <a:tint val="82000"/>
                  </a:schemeClr>
                </a:solidFill>
              </a:defRPr>
            </a:lvl8pPr>
            <a:lvl9pPr marL="12070080" indent="0">
              <a:buNone/>
              <a:defRPr sz="52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EE8005-6F6D-492A-BE3A-6FE199EE67F3}"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4545" y="11391985"/>
            <a:ext cx="12824460"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276195" y="11391985"/>
            <a:ext cx="12824460"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EE8005-6F6D-492A-BE3A-6FE199EE67F3}"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78475" y="2278406"/>
            <a:ext cx="26026110"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78479" y="10490535"/>
            <a:ext cx="12765522" cy="5141249"/>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4" name="Content Placeholder 3"/>
          <p:cNvSpPr>
            <a:spLocks noGrp="1"/>
          </p:cNvSpPr>
          <p:nvPr>
            <p:ph sz="half" idx="2"/>
          </p:nvPr>
        </p:nvSpPr>
        <p:spPr>
          <a:xfrm>
            <a:off x="2078479" y="15631784"/>
            <a:ext cx="12765522"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276197" y="10490535"/>
            <a:ext cx="12828390" cy="5141249"/>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6" name="Content Placeholder 5"/>
          <p:cNvSpPr>
            <a:spLocks noGrp="1"/>
          </p:cNvSpPr>
          <p:nvPr>
            <p:ph sz="quarter" idx="4"/>
          </p:nvPr>
        </p:nvSpPr>
        <p:spPr>
          <a:xfrm>
            <a:off x="15276197" y="15631784"/>
            <a:ext cx="12828390"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EE8005-6F6D-492A-BE3A-6FE199EE67F3}" type="datetimeFigureOut">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C24E7-D10D-4E89-84A2-3395B81C15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EE8005-6F6D-492A-BE3A-6FE199EE67F3}" type="datetimeFigureOut">
              <a:rPr lang="en-US" smtClean="0"/>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C24E7-D10D-4E89-84A2-3395B81C15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E8005-6F6D-492A-BE3A-6FE199EE67F3}" type="datetimeFigureOut">
              <a:rPr lang="en-US" smtClean="0"/>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C24E7-D10D-4E89-84A2-3395B81C15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52949"/>
            <a:ext cx="9732287" cy="9985322"/>
          </a:xfrm>
        </p:spPr>
        <p:txBody>
          <a:bodyPr anchor="b"/>
          <a:lstStyle>
            <a:lvl1pPr>
              <a:defRPr sz="10560"/>
            </a:lvl1pPr>
          </a:lstStyle>
          <a:p>
            <a:r>
              <a:rPr lang="en-US"/>
              <a:t>Click to edit Master title style</a:t>
            </a:r>
            <a:endParaRPr lang="en-US" dirty="0"/>
          </a:p>
        </p:txBody>
      </p:sp>
      <p:sp>
        <p:nvSpPr>
          <p:cNvPr id="3" name="Content Placeholder 2"/>
          <p:cNvSpPr>
            <a:spLocks noGrp="1"/>
          </p:cNvSpPr>
          <p:nvPr>
            <p:ph idx="1"/>
          </p:nvPr>
        </p:nvSpPr>
        <p:spPr>
          <a:xfrm>
            <a:off x="12828390" y="6161587"/>
            <a:ext cx="15276195" cy="30411646"/>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78476" y="12838271"/>
            <a:ext cx="9732287" cy="2378448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E1EE8005-6F6D-492A-BE3A-6FE199EE67F3}"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52949"/>
            <a:ext cx="9732287" cy="9985322"/>
          </a:xfrm>
        </p:spPr>
        <p:txBody>
          <a:bodyPr anchor="b"/>
          <a:lstStyle>
            <a:lvl1pPr>
              <a:defRPr sz="10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28390" y="6161587"/>
            <a:ext cx="15276195" cy="30411646"/>
          </a:xfrm>
        </p:spPr>
        <p:txBody>
          <a:bodyPr anchor="t"/>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r>
              <a:rPr lang="en-US"/>
              <a:t>Click icon to add picture</a:t>
            </a:r>
            <a:endParaRPr lang="en-US" dirty="0"/>
          </a:p>
        </p:txBody>
      </p:sp>
      <p:sp>
        <p:nvSpPr>
          <p:cNvPr id="4" name="Text Placeholder 3"/>
          <p:cNvSpPr>
            <a:spLocks noGrp="1"/>
          </p:cNvSpPr>
          <p:nvPr>
            <p:ph type="body" sz="half" idx="2"/>
          </p:nvPr>
        </p:nvSpPr>
        <p:spPr>
          <a:xfrm>
            <a:off x="2078476" y="12838271"/>
            <a:ext cx="9732287" cy="2378448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E1EE8005-6F6D-492A-BE3A-6FE199EE67F3}"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4545" y="2278406"/>
            <a:ext cx="26026110"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4545" y="11391985"/>
            <a:ext cx="26026110"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4545" y="39663928"/>
            <a:ext cx="6789420" cy="2278397"/>
          </a:xfrm>
          <a:prstGeom prst="rect">
            <a:avLst/>
          </a:prstGeom>
        </p:spPr>
        <p:txBody>
          <a:bodyPr vert="horz" lIns="91440" tIns="45720" rIns="91440" bIns="45720" rtlCol="0" anchor="ctr"/>
          <a:lstStyle>
            <a:lvl1pPr algn="l">
              <a:defRPr sz="3960">
                <a:solidFill>
                  <a:schemeClr val="tx1">
                    <a:tint val="82000"/>
                  </a:schemeClr>
                </a:solidFill>
              </a:defRPr>
            </a:lvl1pPr>
          </a:lstStyle>
          <a:p>
            <a:fld id="{E1EE8005-6F6D-492A-BE3A-6FE199EE67F3}" type="datetimeFigureOut">
              <a:rPr lang="en-US" smtClean="0"/>
              <a:t>10/5/2024</a:t>
            </a:fld>
            <a:endParaRPr lang="en-US"/>
          </a:p>
        </p:txBody>
      </p:sp>
      <p:sp>
        <p:nvSpPr>
          <p:cNvPr id="5" name="Footer Placeholder 4"/>
          <p:cNvSpPr>
            <a:spLocks noGrp="1"/>
          </p:cNvSpPr>
          <p:nvPr>
            <p:ph type="ftr" sz="quarter" idx="3"/>
          </p:nvPr>
        </p:nvSpPr>
        <p:spPr>
          <a:xfrm>
            <a:off x="9995535" y="39663928"/>
            <a:ext cx="10184130" cy="2278397"/>
          </a:xfrm>
          <a:prstGeom prst="rect">
            <a:avLst/>
          </a:prstGeom>
        </p:spPr>
        <p:txBody>
          <a:bodyPr vert="horz" lIns="91440" tIns="45720" rIns="91440" bIns="45720" rtlCol="0" anchor="ctr"/>
          <a:lstStyle>
            <a:lvl1pPr algn="ctr">
              <a:defRPr sz="39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11235" y="39663928"/>
            <a:ext cx="6789420" cy="2278397"/>
          </a:xfrm>
          <a:prstGeom prst="rect">
            <a:avLst/>
          </a:prstGeom>
        </p:spPr>
        <p:txBody>
          <a:bodyPr vert="horz" lIns="91440" tIns="45720" rIns="91440" bIns="45720" rtlCol="0" anchor="ctr"/>
          <a:lstStyle>
            <a:lvl1pPr algn="r">
              <a:defRPr sz="3960">
                <a:solidFill>
                  <a:schemeClr val="tx1">
                    <a:tint val="82000"/>
                  </a:schemeClr>
                </a:solidFill>
              </a:defRPr>
            </a:lvl1pPr>
          </a:lstStyle>
          <a:p>
            <a:fld id="{1A9C24E7-D10D-4E89-84A2-3395B81C15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81" name="Text Box 122"/>
          <p:cNvSpPr txBox="1">
            <a:spLocks noChangeArrowheads="1"/>
          </p:cNvSpPr>
          <p:nvPr/>
        </p:nvSpPr>
        <p:spPr bwMode="auto">
          <a:xfrm>
            <a:off x="5879044" y="802760"/>
            <a:ext cx="22783800" cy="170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algn="ctr"/>
            <a:r>
              <a:rPr lang="en-US" sz="5400" b="1">
                <a:solidFill>
                  <a:schemeClr val="accent3">
                    <a:lumMod val="75000"/>
                  </a:schemeClr>
                </a:solidFill>
                <a:latin typeface="Times New Roman" panose="02020603050405020304" pitchFamily="18" charset="0"/>
                <a:cs typeface="Times New Roman" panose="02020603050405020304" pitchFamily="18" charset="0"/>
              </a:rPr>
              <a:t>ĐỒ ÁN TỐT NGHIỆP</a:t>
            </a:r>
            <a:endParaRPr lang="en-US" sz="5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82" name="Text Box 123"/>
          <p:cNvSpPr txBox="1">
            <a:spLocks noChangeArrowheads="1"/>
          </p:cNvSpPr>
          <p:nvPr/>
        </p:nvSpPr>
        <p:spPr bwMode="auto">
          <a:xfrm>
            <a:off x="9015378" y="0"/>
            <a:ext cx="15590438" cy="151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algn="ctr">
              <a:spcAft>
                <a:spcPts val="600"/>
              </a:spcAft>
            </a:pPr>
            <a:r>
              <a:rPr lang="en-US" sz="4000" b="1">
                <a:solidFill>
                  <a:schemeClr val="tx1">
                    <a:lumMod val="85000"/>
                    <a:lumOff val="15000"/>
                  </a:schemeClr>
                </a:solidFill>
                <a:latin typeface="Times New Roman" panose="02020603050405020304" pitchFamily="18" charset="0"/>
                <a:cs typeface="Times New Roman" panose="02020603050405020304" pitchFamily="18" charset="0"/>
              </a:rPr>
              <a:t>TRƯỜNG ĐẠI HỌC CÔNG NGHIỆP HÀ NỘI</a:t>
            </a:r>
            <a:endParaRPr lang="en-US" sz="4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7" name="Rectangle 86"/>
          <p:cNvSpPr/>
          <p:nvPr/>
        </p:nvSpPr>
        <p:spPr>
          <a:xfrm>
            <a:off x="1074867" y="5466385"/>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MỤC TIÊU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pic>
        <p:nvPicPr>
          <p:cNvPr id="99" name="Picture 98"/>
          <p:cNvPicPr>
            <a:picLocks noChangeAspect="1"/>
          </p:cNvPicPr>
          <p:nvPr/>
        </p:nvPicPr>
        <p:blipFill>
          <a:blip r:embed="rId2"/>
          <a:stretch>
            <a:fillRect/>
          </a:stretch>
        </p:blipFill>
        <p:spPr>
          <a:xfrm>
            <a:off x="595778" y="686199"/>
            <a:ext cx="3694462" cy="3689885"/>
          </a:xfrm>
          <a:prstGeom prst="rect">
            <a:avLst/>
          </a:prstGeom>
        </p:spPr>
      </p:pic>
      <p:sp>
        <p:nvSpPr>
          <p:cNvPr id="119" name="TextBox 118"/>
          <p:cNvSpPr txBox="1"/>
          <p:nvPr/>
        </p:nvSpPr>
        <p:spPr>
          <a:xfrm>
            <a:off x="12390636" y="3013047"/>
            <a:ext cx="8839920" cy="1938992"/>
          </a:xfrm>
          <a:prstGeom prst="rect">
            <a:avLst/>
          </a:prstGeom>
          <a:noFill/>
        </p:spPr>
        <p:txBody>
          <a:bodyPr wrap="none" rtlCol="0">
            <a:spAutoFit/>
          </a:bodyPr>
          <a:lstStyle/>
          <a:p>
            <a:pPr algn="ctr"/>
            <a:r>
              <a:rPr lang="en-US" sz="4000" dirty="0" err="1">
                <a:latin typeface="Times New Roman" panose="02020603050405020304" pitchFamily="18" charset="0"/>
                <a:cs typeface="Times New Roman" panose="02020603050405020304" pitchFamily="18" charset="0"/>
              </a:rPr>
              <a:t>Sinh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thực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hiện</a:t>
            </a:r>
            <a:r>
              <a:rPr lang="en-US" sz="4000" dirty="0">
                <a:latin typeface="Times New Roman" panose="02020603050405020304" pitchFamily="18" charset="0"/>
                <a:cs typeface="Times New Roman" panose="02020603050405020304" pitchFamily="18" charset="0"/>
              </a:rPr>
              <a:t>: </a:t>
            </a:r>
            <a:r>
              <a:rPr lang="vi-VN" altLang="en-US" sz="4000" dirty="0">
                <a:latin typeface="Times New Roman" panose="02020603050405020304" pitchFamily="18" charset="0"/>
                <a:cs typeface="Times New Roman" panose="02020603050405020304" pitchFamily="18" charset="0"/>
              </a:rPr>
              <a:t>Nguyễn </a:t>
            </a:r>
            <a:r>
              <a:rPr lang="en-US" altLang="en-US" sz="4000" dirty="0" err="1" smtClean="0">
                <a:latin typeface="Times New Roman" panose="02020603050405020304" pitchFamily="18" charset="0"/>
                <a:cs typeface="Times New Roman" panose="02020603050405020304" pitchFamily="18" charset="0"/>
              </a:rPr>
              <a:t>Đức</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Thắng</a:t>
            </a:r>
            <a:endParaRPr lang="en-US" sz="4000" dirty="0">
              <a:latin typeface="Times New Roman" panose="02020603050405020304" pitchFamily="18" charset="0"/>
              <a:cs typeface="Times New Roman" panose="02020603050405020304" pitchFamily="18" charset="0"/>
            </a:endParaRPr>
          </a:p>
          <a:p>
            <a:pPr algn="ctr"/>
            <a:r>
              <a:rPr lang="en-US" sz="4000" dirty="0" err="1">
                <a:latin typeface="Times New Roman" panose="02020603050405020304" pitchFamily="18" charset="0"/>
                <a:cs typeface="Times New Roman" panose="02020603050405020304" pitchFamily="18" charset="0"/>
              </a:rPr>
              <a:t>Mã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sinh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viên</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2020603336</a:t>
            </a:r>
            <a:endParaRPr lang="en-US" sz="4000" dirty="0">
              <a:latin typeface="Times New Roman" panose="02020603050405020304" pitchFamily="18" charset="0"/>
              <a:cs typeface="Times New Roman" panose="02020603050405020304" pitchFamily="18" charset="0"/>
            </a:endParaRPr>
          </a:p>
          <a:p>
            <a:pPr algn="ctr"/>
            <a:r>
              <a:rPr lang="en-US" sz="4000" dirty="0" err="1">
                <a:latin typeface="Times New Roman" panose="02020603050405020304" pitchFamily="18" charset="0"/>
                <a:cs typeface="Times New Roman" panose="02020603050405020304" pitchFamily="18" charset="0"/>
              </a:rPr>
              <a:t>Giảng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hướng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dẫn</a:t>
            </a:r>
            <a:r>
              <a:rPr lang="en-US" sz="4000" dirty="0">
                <a:latin typeface="Times New Roman" panose="02020603050405020304" pitchFamily="18" charset="0"/>
                <a:cs typeface="Times New Roman" panose="02020603050405020304" pitchFamily="18" charset="0"/>
              </a:rPr>
              <a:t>: T</a:t>
            </a:r>
            <a:r>
              <a:rPr lang="vi-VN" altLang="en-US" sz="4000" dirty="0">
                <a:latin typeface="Times New Roman" panose="02020603050405020304" pitchFamily="18" charset="0"/>
                <a:cs typeface="Times New Roman" panose="02020603050405020304" pitchFamily="18" charset="0"/>
              </a:rPr>
              <a:t>S</a:t>
            </a:r>
            <a:r>
              <a:rPr lang="en-US" sz="4000" dirty="0">
                <a:latin typeface="Times New Roman" panose="02020603050405020304" pitchFamily="18" charset="0"/>
                <a:cs typeface="Times New Roman" panose="02020603050405020304" pitchFamily="18" charset="0"/>
              </a:rPr>
              <a:t>.</a:t>
            </a:r>
            <a:r>
              <a:rPr lang="vi-VN" altLang="en-US" sz="4000" dirty="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Vũ</a:t>
            </a:r>
            <a:r>
              <a:rPr lang="en-US" altLang="en-US" sz="4000" dirty="0" smtClean="0">
                <a:latin typeface="Times New Roman" panose="02020603050405020304" pitchFamily="18" charset="0"/>
                <a:cs typeface="Times New Roman" panose="02020603050405020304" pitchFamily="18" charset="0"/>
              </a:rPr>
              <a:t> </a:t>
            </a:r>
            <a:r>
              <a:rPr lang="en-US" altLang="en-US" sz="4000" dirty="0" err="1" smtClean="0">
                <a:latin typeface="Times New Roman" panose="02020603050405020304" pitchFamily="18" charset="0"/>
                <a:cs typeface="Times New Roman" panose="02020603050405020304" pitchFamily="18" charset="0"/>
              </a:rPr>
              <a:t>Đình</a:t>
            </a:r>
            <a:r>
              <a:rPr lang="en-US" altLang="en-US" sz="4000" dirty="0" smtClean="0">
                <a:latin typeface="Times New Roman" panose="02020603050405020304" pitchFamily="18" charset="0"/>
                <a:cs typeface="Times New Roman" panose="02020603050405020304" pitchFamily="18" charset="0"/>
              </a:rPr>
              <a:t> Minh</a:t>
            </a:r>
            <a:endParaRPr lang="vi-VN" altLang="en-US" sz="4000" dirty="0">
              <a:latin typeface="Times New Roman" panose="02020603050405020304" pitchFamily="18" charset="0"/>
              <a:cs typeface="Times New Roman" panose="02020603050405020304" pitchFamily="18" charset="0"/>
            </a:endParaRPr>
          </a:p>
        </p:txBody>
      </p:sp>
      <p:sp>
        <p:nvSpPr>
          <p:cNvPr id="121" name="Rectangle: Rounded Corners 120"/>
          <p:cNvSpPr/>
          <p:nvPr/>
        </p:nvSpPr>
        <p:spPr>
          <a:xfrm>
            <a:off x="939808" y="6896627"/>
            <a:ext cx="9095594" cy="7652544"/>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marL="571500" indent="-571500" algn="just">
              <a:buFont typeface="Arial" panose="020B0604020202020204" pitchFamily="34" charset="0"/>
              <a:buChar char="•"/>
            </a:pPr>
            <a:r>
              <a:rPr lang="en-US" sz="4000">
                <a:solidFill>
                  <a:schemeClr val="tx1"/>
                </a:solidFill>
                <a:latin typeface="Times New Roman" panose="02020603050405020304" pitchFamily="18" charset="0"/>
                <a:cs typeface="Times New Roman" panose="02020603050405020304" pitchFamily="18" charset="0"/>
              </a:rPr>
              <a:t>Tìm hiểu và sử dụng được công nghệ (</a:t>
            </a:r>
            <a:r>
              <a:rPr lang="vi-VN" altLang="en-US" sz="4000">
                <a:solidFill>
                  <a:schemeClr val="tx1"/>
                </a:solidFill>
                <a:latin typeface="Times New Roman" panose="02020603050405020304" pitchFamily="18" charset="0"/>
                <a:cs typeface="Times New Roman" panose="02020603050405020304" pitchFamily="18" charset="0"/>
                <a:sym typeface="+mn-ea"/>
              </a:rPr>
              <a:t>C#, Asp.Net, MS Sql Server</a:t>
            </a:r>
            <a:endParaRPr lang="vi-VN" altLang="en-US" sz="400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4000">
                <a:solidFill>
                  <a:schemeClr val="tx1"/>
                </a:solidFill>
                <a:latin typeface="Times New Roman" panose="02020603050405020304" pitchFamily="18" charset="0"/>
                <a:cs typeface="Times New Roman" panose="02020603050405020304" pitchFamily="18" charset="0"/>
              </a:rPr>
              <a:t>Đặt ra bài toán, phân tích thiết kế ứng dụng theo mô hình MVC</a:t>
            </a:r>
          </a:p>
          <a:p>
            <a:pPr marL="571500" indent="-571500" algn="just">
              <a:buFont typeface="Arial" panose="020B0604020202020204" pitchFamily="34" charset="0"/>
              <a:buChar char="•"/>
            </a:pPr>
            <a:r>
              <a:rPr lang="en-US" sz="4000">
                <a:solidFill>
                  <a:schemeClr val="tx1"/>
                </a:solidFill>
                <a:latin typeface="Times New Roman" panose="02020603050405020304" pitchFamily="18" charset="0"/>
                <a:cs typeface="Times New Roman" panose="02020603050405020304" pitchFamily="18" charset="0"/>
              </a:rPr>
              <a:t>Xây dựng </a:t>
            </a:r>
            <a:r>
              <a:rPr lang="vi-VN" altLang="en-US" sz="4000">
                <a:solidFill>
                  <a:schemeClr val="tx1"/>
                </a:solidFill>
                <a:latin typeface="Times New Roman" panose="02020603050405020304" pitchFamily="18" charset="0"/>
                <a:cs typeface="Times New Roman" panose="02020603050405020304" pitchFamily="18" charset="0"/>
              </a:rPr>
              <a:t>website</a:t>
            </a:r>
            <a:r>
              <a:rPr lang="en-US" sz="4000">
                <a:solidFill>
                  <a:schemeClr val="tx1"/>
                </a:solidFill>
                <a:latin typeface="Times New Roman" panose="02020603050405020304" pitchFamily="18" charset="0"/>
                <a:cs typeface="Times New Roman" panose="02020603050405020304" pitchFamily="18" charset="0"/>
              </a:rPr>
              <a:t> nhằm phát triển thương hiệu của cửa h</a:t>
            </a:r>
            <a:r>
              <a:rPr lang="vi-VN" altLang="en-US" sz="4000">
                <a:solidFill>
                  <a:schemeClr val="tx1"/>
                </a:solidFill>
                <a:latin typeface="Times New Roman" panose="02020603050405020304" pitchFamily="18" charset="0"/>
                <a:cs typeface="Times New Roman" panose="02020603050405020304" pitchFamily="18" charset="0"/>
              </a:rPr>
              <a:t>àng.</a:t>
            </a:r>
            <a:endParaRPr lang="en-US" sz="400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4000">
                <a:solidFill>
                  <a:schemeClr val="tx1"/>
                </a:solidFill>
                <a:latin typeface="Times New Roman" panose="02020603050405020304" pitchFamily="18" charset="0"/>
                <a:cs typeface="Times New Roman" panose="02020603050405020304" pitchFamily="18" charset="0"/>
              </a:rPr>
              <a:t>Lập kế hoạch, thực hiện và báo cáo kiểm thử</a:t>
            </a:r>
            <a:r>
              <a:rPr lang="vi-VN" altLang="en-US" sz="4000">
                <a:solidFill>
                  <a:schemeClr val="tx1"/>
                </a:solidFill>
                <a:latin typeface="Times New Roman" panose="02020603050405020304" pitchFamily="18" charset="0"/>
                <a:cs typeface="Times New Roman" panose="02020603050405020304" pitchFamily="18" charset="0"/>
              </a:rPr>
              <a:t> bằng phần mềm Katalon.</a:t>
            </a:r>
          </a:p>
        </p:txBody>
      </p:sp>
      <p:sp>
        <p:nvSpPr>
          <p:cNvPr id="122" name="Rectangle: Rounded Corners 121"/>
          <p:cNvSpPr/>
          <p:nvPr/>
        </p:nvSpPr>
        <p:spPr>
          <a:xfrm>
            <a:off x="10841786" y="6863859"/>
            <a:ext cx="9095594" cy="7652544"/>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marL="571500" indent="-571500" algn="just">
              <a:buFont typeface="Arial" panose="020B0604020202020204" pitchFamily="34" charset="0"/>
              <a:buChar char="•"/>
            </a:pPr>
            <a:r>
              <a:rPr lang="en-US" sz="4000" dirty="0">
                <a:solidFill>
                  <a:schemeClr val="tx1"/>
                </a:solidFill>
                <a:latin typeface="Times New Roman" panose="02020603050405020304" pitchFamily="18" charset="0"/>
                <a:cs typeface="Times New Roman" panose="02020603050405020304" pitchFamily="18" charset="0"/>
              </a:rPr>
              <a:t>C</a:t>
            </a:r>
            <a:r>
              <a:rPr lang="vi-VN" altLang="en-US" sz="4000" dirty="0">
                <a:solidFill>
                  <a:schemeClr val="tx1"/>
                </a:solidFill>
                <a:latin typeface="Times New Roman" panose="02020603050405020304" pitchFamily="18" charset="0"/>
                <a:cs typeface="Times New Roman" panose="02020603050405020304" pitchFamily="18" charset="0"/>
              </a:rPr>
              <a:t>ửa hàng thương mại bán đồ trang sức </a:t>
            </a:r>
            <a:r>
              <a:rPr lang="en-US" altLang="en-US" sz="4000" dirty="0" smtClean="0">
                <a:solidFill>
                  <a:schemeClr val="tx1"/>
                </a:solidFill>
                <a:latin typeface="Times New Roman" panose="02020603050405020304" pitchFamily="18" charset="0"/>
                <a:cs typeface="Times New Roman" panose="02020603050405020304" pitchFamily="18" charset="0"/>
              </a:rPr>
              <a:t>THP</a:t>
            </a:r>
            <a:endParaRPr lang="en-US" sz="4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vi-VN" altLang="en-US" sz="4000" dirty="0">
                <a:solidFill>
                  <a:schemeClr val="tx1"/>
                </a:solidFill>
                <a:latin typeface="Times New Roman" panose="02020603050405020304" pitchFamily="18" charset="0"/>
                <a:cs typeface="Times New Roman" panose="02020603050405020304" pitchFamily="18" charset="0"/>
              </a:rPr>
              <a:t>C#, Asp.Net, MS Sql Server</a:t>
            </a:r>
          </a:p>
        </p:txBody>
      </p:sp>
      <p:sp>
        <p:nvSpPr>
          <p:cNvPr id="123" name="Rectangle: Rounded Corners 122"/>
          <p:cNvSpPr/>
          <p:nvPr/>
        </p:nvSpPr>
        <p:spPr>
          <a:xfrm>
            <a:off x="20682746" y="6896627"/>
            <a:ext cx="9095594" cy="7652544"/>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algn="just"/>
            <a:r>
              <a:rPr lang="en-US" sz="4000">
                <a:solidFill>
                  <a:schemeClr val="tx1"/>
                </a:solidFill>
                <a:latin typeface="Times New Roman" panose="02020603050405020304" pitchFamily="18" charset="0"/>
                <a:cs typeface="Times New Roman" panose="02020603050405020304" pitchFamily="18" charset="0"/>
              </a:rPr>
              <a:t>Xây dựng</a:t>
            </a:r>
            <a:r>
              <a:rPr lang="vi-VN" altLang="en-US" sz="4000">
                <a:solidFill>
                  <a:schemeClr val="tx1"/>
                </a:solidFill>
                <a:latin typeface="Times New Roman" panose="02020603050405020304" pitchFamily="18" charset="0"/>
                <a:cs typeface="Times New Roman" panose="02020603050405020304" pitchFamily="18" charset="0"/>
              </a:rPr>
              <a:t> website</a:t>
            </a:r>
            <a:r>
              <a:rPr lang="en-US" sz="4000">
                <a:solidFill>
                  <a:schemeClr val="tx1"/>
                </a:solidFill>
                <a:latin typeface="Times New Roman" panose="02020603050405020304" pitchFamily="18" charset="0"/>
                <a:cs typeface="Times New Roman" panose="02020603050405020304" pitchFamily="18" charset="0"/>
              </a:rPr>
              <a:t> kết nối giữa khách hàng và cửa </a:t>
            </a:r>
            <a:r>
              <a:rPr lang="vi-VN" altLang="en-US" sz="4000">
                <a:solidFill>
                  <a:schemeClr val="tx1"/>
                </a:solidFill>
                <a:latin typeface="Times New Roman" panose="02020603050405020304" pitchFamily="18" charset="0"/>
                <a:cs typeface="Times New Roman" panose="02020603050405020304" pitchFamily="18" charset="0"/>
              </a:rPr>
              <a:t>hàng </a:t>
            </a:r>
            <a:r>
              <a:rPr lang="en-US" sz="4000">
                <a:solidFill>
                  <a:schemeClr val="tx1"/>
                </a:solidFill>
                <a:latin typeface="Times New Roman" panose="02020603050405020304" pitchFamily="18" charset="0"/>
                <a:cs typeface="Times New Roman" panose="02020603050405020304" pitchFamily="18" charset="0"/>
              </a:rPr>
              <a:t>trực tuyến với các chức năng cơ bản bao gồm: quản lý sản phẩm, xem sản phẩm, tìm kiếm sản phẩm, thanh toán trực tuyến, hỗ trợ chat</a:t>
            </a:r>
            <a:r>
              <a:rPr lang="vi-VN" altLang="en-US" sz="4000">
                <a:solidFill>
                  <a:schemeClr val="tx1"/>
                </a:solidFill>
                <a:latin typeface="Times New Roman" panose="02020603050405020304" pitchFamily="18" charset="0"/>
                <a:cs typeface="Times New Roman" panose="02020603050405020304" pitchFamily="18" charset="0"/>
              </a:rPr>
              <a:t>bot</a:t>
            </a:r>
            <a:r>
              <a:rPr lang="en-US" sz="4000">
                <a:solidFill>
                  <a:schemeClr val="tx1"/>
                </a:solidFill>
                <a:latin typeface="Times New Roman" panose="02020603050405020304" pitchFamily="18" charset="0"/>
                <a:cs typeface="Times New Roman" panose="02020603050405020304" pitchFamily="18" charset="0"/>
              </a:rPr>
              <a:t>, thống kê,…</a:t>
            </a:r>
          </a:p>
        </p:txBody>
      </p:sp>
      <p:sp>
        <p:nvSpPr>
          <p:cNvPr id="127" name="Rectangle 126"/>
          <p:cNvSpPr/>
          <p:nvPr/>
        </p:nvSpPr>
        <p:spPr>
          <a:xfrm>
            <a:off x="10813615" y="5475921"/>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ĐỐI TƯỢNG</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28" name="Rectangle 127"/>
          <p:cNvSpPr/>
          <p:nvPr/>
        </p:nvSpPr>
        <p:spPr>
          <a:xfrm>
            <a:off x="20601791" y="5411609"/>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PHẠM VI NGHIÊN CỨU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29" name="Rectangle 128"/>
          <p:cNvSpPr/>
          <p:nvPr/>
        </p:nvSpPr>
        <p:spPr>
          <a:xfrm>
            <a:off x="9249568" y="15012794"/>
            <a:ext cx="12105599" cy="12700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KẾT QUẢ THỰC HIỆN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0" name="Rectangle: Rounded Corners 129"/>
          <p:cNvSpPr/>
          <p:nvPr/>
        </p:nvSpPr>
        <p:spPr>
          <a:xfrm>
            <a:off x="960120" y="17901285"/>
            <a:ext cx="9095740" cy="8037830"/>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algn="just"/>
            <a:r>
              <a:rPr lang="en-US" sz="3600">
                <a:solidFill>
                  <a:schemeClr val="tx1"/>
                </a:solidFill>
                <a:latin typeface="Times New Roman" panose="02020603050405020304" pitchFamily="18" charset="0"/>
                <a:cs typeface="Times New Roman" panose="02020603050405020304" pitchFamily="18" charset="0"/>
              </a:rPr>
              <a:t>Yêu cầu về chức năng</a:t>
            </a:r>
          </a:p>
          <a:p>
            <a:pPr algn="just"/>
            <a:r>
              <a:rPr lang="en-US" sz="3600">
                <a:solidFill>
                  <a:schemeClr val="tx1"/>
                </a:solidFill>
                <a:latin typeface="Times New Roman" panose="02020603050405020304" pitchFamily="18" charset="0"/>
                <a:cs typeface="Times New Roman" panose="02020603050405020304" pitchFamily="18" charset="0"/>
              </a:rPr>
              <a:t>●	Nhân viên : Đăng nhập, đăng xuất, quản lý sản phẩm, quản lý đơn hàng, quản lý người dùng, quản lý nhân viên và phân quyền, thống kê doanh thu, xuất đơn, duyệt đơn.</a:t>
            </a:r>
          </a:p>
          <a:p>
            <a:pPr algn="just"/>
            <a:r>
              <a:rPr lang="en-US" sz="3600">
                <a:solidFill>
                  <a:schemeClr val="tx1"/>
                </a:solidFill>
                <a:latin typeface="Times New Roman" panose="02020603050405020304" pitchFamily="18" charset="0"/>
                <a:cs typeface="Times New Roman" panose="02020603050405020304" pitchFamily="18" charset="0"/>
              </a:rPr>
              <a:t>●	Người dùng: Đăng nhập, đăng ký, quên mật khẩu, đăng xuất, quản lý tài khoản (edit profile), thêm sản phẩm vào giỏ hàng, quản lý giỏ hàng (sửa, xóa hoặc đặt hàng, thêm), đặt hàng và thanh toán, tìm kiếm và xem sản phẩm.:</a:t>
            </a:r>
          </a:p>
          <a:p>
            <a:pPr algn="just"/>
            <a:endParaRPr lang="en-US" sz="3600">
              <a:solidFill>
                <a:schemeClr val="tx1"/>
              </a:solidFill>
              <a:latin typeface="Times New Roman" panose="02020603050405020304" pitchFamily="18" charset="0"/>
              <a:cs typeface="Times New Roman" panose="02020603050405020304" pitchFamily="18" charset="0"/>
            </a:endParaRPr>
          </a:p>
        </p:txBody>
      </p:sp>
      <p:sp>
        <p:nvSpPr>
          <p:cNvPr id="131" name="Rectangle 130"/>
          <p:cNvSpPr/>
          <p:nvPr/>
        </p:nvSpPr>
        <p:spPr>
          <a:xfrm>
            <a:off x="1074867" y="16579742"/>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YÊU CẦU VỀ HỆ THỐNG</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4" name="Rectangle: Rounded Corners 133"/>
          <p:cNvSpPr/>
          <p:nvPr/>
        </p:nvSpPr>
        <p:spPr>
          <a:xfrm>
            <a:off x="887730" y="26259790"/>
            <a:ext cx="9095740" cy="3866515"/>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algn="just"/>
            <a:r>
              <a:rPr lang="en-US" sz="3200">
                <a:solidFill>
                  <a:schemeClr val="tx1"/>
                </a:solidFill>
                <a:latin typeface="Times New Roman" panose="02020603050405020304" pitchFamily="18" charset="0"/>
                <a:cs typeface="Times New Roman" panose="02020603050405020304" pitchFamily="18" charset="0"/>
              </a:rPr>
              <a:t>Yêu cầu phi chức năng:</a:t>
            </a:r>
          </a:p>
          <a:p>
            <a:pPr marL="457200" indent="-457200" algn="just">
              <a:buFont typeface="Arial" panose="020B0604020202020204" pitchFamily="34" charset="0"/>
              <a:buChar char="•"/>
            </a:pPr>
            <a:r>
              <a:rPr lang="en-US" sz="3200">
                <a:solidFill>
                  <a:schemeClr val="tx1"/>
                </a:solidFill>
                <a:latin typeface="Times New Roman" panose="02020603050405020304" pitchFamily="18" charset="0"/>
                <a:cs typeface="Times New Roman" panose="02020603050405020304" pitchFamily="18" charset="0"/>
              </a:rPr>
              <a:t>Giao diện trang web được thiết kế dễ sử dụng.</a:t>
            </a:r>
          </a:p>
          <a:p>
            <a:pPr marL="457200" indent="-457200" algn="just">
              <a:buFont typeface="Arial" panose="020B0604020202020204" pitchFamily="34" charset="0"/>
              <a:buChar char="•"/>
            </a:pPr>
            <a:r>
              <a:rPr lang="en-US" sz="3200">
                <a:solidFill>
                  <a:schemeClr val="tx1"/>
                </a:solidFill>
                <a:latin typeface="Times New Roman" panose="02020603050405020304" pitchFamily="18" charset="0"/>
                <a:cs typeface="Times New Roman" panose="02020603050405020304" pitchFamily="18" charset="0"/>
              </a:rPr>
              <a:t>Được viết trên nền tảng web.</a:t>
            </a:r>
          </a:p>
          <a:p>
            <a:pPr marL="457200" indent="-457200" algn="just">
              <a:buFont typeface="Arial" panose="020B0604020202020204" pitchFamily="34" charset="0"/>
              <a:buChar char="•"/>
            </a:pPr>
            <a:r>
              <a:rPr lang="en-US" sz="3200">
                <a:solidFill>
                  <a:schemeClr val="tx1"/>
                </a:solidFill>
                <a:latin typeface="Times New Roman" panose="02020603050405020304" pitchFamily="18" charset="0"/>
                <a:cs typeface="Times New Roman" panose="02020603050405020304" pitchFamily="18" charset="0"/>
              </a:rPr>
              <a:t>Hiệu năng: tốc độ, khả năng và độ tin cậy của hệ thống.</a:t>
            </a:r>
          </a:p>
          <a:p>
            <a:pPr marL="457200" indent="-457200" algn="just">
              <a:buFont typeface="Arial" panose="020B0604020202020204" pitchFamily="34" charset="0"/>
              <a:buChar char="•"/>
            </a:pPr>
            <a:r>
              <a:rPr lang="en-US" sz="3200">
                <a:solidFill>
                  <a:schemeClr val="tx1"/>
                </a:solidFill>
                <a:latin typeface="Times New Roman" panose="02020603050405020304" pitchFamily="18" charset="0"/>
                <a:cs typeface="Times New Roman" panose="02020603050405020304" pitchFamily="18" charset="0"/>
              </a:rPr>
              <a:t>Website bảo mật phân quyền để thực hiện các chức năng của hệ thống.</a:t>
            </a:r>
          </a:p>
        </p:txBody>
      </p:sp>
      <p:sp>
        <p:nvSpPr>
          <p:cNvPr id="135" name="Rectangle: Rounded Corners 134"/>
          <p:cNvSpPr/>
          <p:nvPr/>
        </p:nvSpPr>
        <p:spPr>
          <a:xfrm>
            <a:off x="20159980" y="17668875"/>
            <a:ext cx="9114790" cy="12461240"/>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algn="just"/>
            <a:endParaRPr lang="en-US" sz="3200">
              <a:latin typeface="Times New Roman" panose="02020603050405020304" pitchFamily="18" charset="0"/>
              <a:cs typeface="Times New Roman" panose="02020603050405020304" pitchFamily="18" charset="0"/>
            </a:endParaRPr>
          </a:p>
        </p:txBody>
      </p:sp>
      <p:sp>
        <p:nvSpPr>
          <p:cNvPr id="136" name="Rectangle 135"/>
          <p:cNvSpPr/>
          <p:nvPr/>
        </p:nvSpPr>
        <p:spPr>
          <a:xfrm>
            <a:off x="20123167" y="16551332"/>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CƠ SỞ DỮ LIỆU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8" name="Rectangle 137"/>
          <p:cNvSpPr/>
          <p:nvPr/>
        </p:nvSpPr>
        <p:spPr>
          <a:xfrm>
            <a:off x="10560064" y="29329370"/>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GIAO DIỆN </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9" name="Rectangle: Rounded Corners 138"/>
          <p:cNvSpPr/>
          <p:nvPr/>
        </p:nvSpPr>
        <p:spPr>
          <a:xfrm>
            <a:off x="887730" y="31001342"/>
            <a:ext cx="28388314" cy="7299724"/>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algn="just"/>
            <a:r>
              <a:rPr lang="vi-VN" altLang="en-US">
                <a:latin typeface="Times New Roman" panose="02020603050405020304" pitchFamily="18" charset="0"/>
                <a:cs typeface="Times New Roman" panose="02020603050405020304" pitchFamily="18" charset="0"/>
              </a:rPr>
              <a:t>  </a:t>
            </a:r>
          </a:p>
        </p:txBody>
      </p:sp>
      <p:sp>
        <p:nvSpPr>
          <p:cNvPr id="148" name="Rectangle: Rounded Corners 147"/>
          <p:cNvSpPr/>
          <p:nvPr/>
        </p:nvSpPr>
        <p:spPr>
          <a:xfrm>
            <a:off x="939808" y="39600554"/>
            <a:ext cx="28295583" cy="249163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600" dirty="0" err="1">
                <a:solidFill>
                  <a:schemeClr val="tx1"/>
                </a:solidFill>
                <a:latin typeface="Times New Roman" panose="02020603050405020304" pitchFamily="18" charset="0"/>
                <a:cs typeface="Times New Roman" panose="02020603050405020304" pitchFamily="18" charset="0"/>
              </a:rPr>
              <a:t>Đề</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tài</a:t>
            </a:r>
            <a:r>
              <a:rPr lang="en-US" sz="3600" dirty="0">
                <a:solidFill>
                  <a:schemeClr val="tx1"/>
                </a:solidFill>
                <a:latin typeface="Times New Roman" panose="02020603050405020304" pitchFamily="18" charset="0"/>
                <a:cs typeface="Times New Roman" panose="02020603050405020304" pitchFamily="18" charset="0"/>
              </a:rPr>
              <a:t> “XÂY DỰNG </a:t>
            </a:r>
            <a:r>
              <a:rPr lang="vi-VN" altLang="en-US" sz="3600" dirty="0">
                <a:solidFill>
                  <a:schemeClr val="tx1"/>
                </a:solidFill>
                <a:latin typeface="Times New Roman" panose="02020603050405020304" pitchFamily="18" charset="0"/>
                <a:cs typeface="Times New Roman" panose="02020603050405020304" pitchFamily="18" charset="0"/>
              </a:rPr>
              <a:t>WEBSITE THƯƠNG MẠI </a:t>
            </a:r>
            <a:r>
              <a:rPr lang="en-US" sz="3600" dirty="0">
                <a:solidFill>
                  <a:schemeClr val="tx1"/>
                </a:solidFill>
                <a:latin typeface="Times New Roman" panose="02020603050405020304" pitchFamily="18" charset="0"/>
                <a:cs typeface="Times New Roman" panose="02020603050405020304" pitchFamily="18" charset="0"/>
              </a:rPr>
              <a:t>BÁN ĐỒ T</a:t>
            </a:r>
            <a:r>
              <a:rPr lang="vi-VN" altLang="en-US" sz="3600" dirty="0">
                <a:solidFill>
                  <a:schemeClr val="tx1"/>
                </a:solidFill>
                <a:latin typeface="Times New Roman" panose="02020603050405020304" pitchFamily="18" charset="0"/>
                <a:cs typeface="Times New Roman" panose="02020603050405020304" pitchFamily="18" charset="0"/>
              </a:rPr>
              <a:t>RANG SỨC </a:t>
            </a:r>
            <a:r>
              <a:rPr lang="en-US" altLang="en-US" sz="3600" dirty="0" smtClean="0">
                <a:solidFill>
                  <a:schemeClr val="tx1"/>
                </a:solidFill>
                <a:latin typeface="Times New Roman" panose="02020603050405020304" pitchFamily="18" charset="0"/>
                <a:cs typeface="Times New Roman" panose="02020603050405020304" pitchFamily="18" charset="0"/>
              </a:rPr>
              <a:t>THP</a:t>
            </a:r>
            <a:r>
              <a:rPr lang="vi-VN" altLang="en-US" sz="3600" dirty="0" smtClean="0">
                <a:solidFill>
                  <a:schemeClr val="tx1"/>
                </a:solidFill>
                <a:latin typeface="Times New Roman" panose="02020603050405020304" pitchFamily="18" charset="0"/>
                <a:cs typeface="Times New Roman" panose="02020603050405020304" pitchFamily="18" charset="0"/>
              </a:rPr>
              <a:t> </a:t>
            </a:r>
            <a:r>
              <a:rPr lang="vi-VN" altLang="en-US" sz="3600" dirty="0">
                <a:solidFill>
                  <a:schemeClr val="tx1"/>
                </a:solidFill>
                <a:latin typeface="Times New Roman" panose="02020603050405020304" pitchFamily="18" charset="0"/>
                <a:cs typeface="Times New Roman" panose="02020603050405020304" pitchFamily="18" charset="0"/>
              </a:rPr>
              <a:t>BẰNG ASP.NET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đã</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đáp</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ứng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được</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nhu</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cầu</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sử</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dụng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cơ</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bản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của</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người</a:t>
            </a:r>
            <a:r>
              <a:rPr lang="en-US" sz="3600" dirty="0">
                <a:solidFill>
                  <a:schemeClr val="tx1"/>
                </a:solidFill>
                <a:latin typeface="Times New Roman" panose="02020603050405020304" pitchFamily="18" charset="0"/>
                <a:cs typeface="Times New Roman" panose="02020603050405020304" pitchFamily="18" charset="0"/>
              </a:rPr>
              <a:t> dung, </a:t>
            </a:r>
            <a:r>
              <a:rPr lang="en-US" sz="3600" dirty="0" err="1">
                <a:solidFill>
                  <a:schemeClr val="tx1"/>
                </a:solidFill>
                <a:latin typeface="Times New Roman" panose="02020603050405020304" pitchFamily="18" charset="0"/>
                <a:cs typeface="Times New Roman" panose="02020603050405020304" pitchFamily="18" charset="0"/>
              </a:rPr>
              <a:t>giao</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diện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dễ</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sử</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dụng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bắt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mắt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người</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dùng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áp</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dụng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thành</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thạo</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và</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hiệu</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quả</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cơ</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sở</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dữ</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liệu</a:t>
            </a:r>
            <a:r>
              <a:rPr lang="vi-VN" altLang="en-US" sz="3600" dirty="0">
                <a:solidFill>
                  <a:schemeClr val="tx1"/>
                </a:solidFill>
                <a:latin typeface="Times New Roman" panose="02020603050405020304" pitchFamily="18" charset="0"/>
                <a:cs typeface="Times New Roman" panose="02020603050405020304" pitchFamily="18" charset="0"/>
              </a:rPr>
              <a:t> MS Sql Server</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và</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quản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lý</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phiên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đăng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nhập</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Từ</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đó</a:t>
            </a:r>
            <a:r>
              <a:rPr lang="en-US" sz="3600" dirty="0">
                <a:solidFill>
                  <a:schemeClr val="tx1"/>
                </a:solidFill>
                <a:latin typeface="Times New Roman" panose="02020603050405020304" pitchFamily="18" charset="0"/>
                <a:cs typeface="Times New Roman" panose="02020603050405020304" pitchFamily="18" charset="0"/>
              </a:rPr>
              <a:t> , </a:t>
            </a:r>
            <a:r>
              <a:rPr lang="en-US" sz="3600" dirty="0" err="1">
                <a:solidFill>
                  <a:schemeClr val="tx1"/>
                </a:solidFill>
                <a:latin typeface="Times New Roman" panose="02020603050405020304" pitchFamily="18" charset="0"/>
                <a:cs typeface="Times New Roman" panose="02020603050405020304" pitchFamily="18" charset="0"/>
              </a:rPr>
              <a:t>giúp</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cửa</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hàng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tối</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ưu</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được</a:t>
            </a:r>
            <a:r>
              <a:rPr lang="en-US" sz="3600" dirty="0">
                <a:solidFill>
                  <a:schemeClr val="tx1"/>
                </a:solidFill>
                <a:latin typeface="Times New Roman" panose="02020603050405020304" pitchFamily="18" charset="0"/>
                <a:cs typeface="Times New Roman" panose="02020603050405020304" pitchFamily="18" charset="0"/>
              </a:rPr>
              <a:t> chi </a:t>
            </a:r>
            <a:r>
              <a:rPr lang="en-US" sz="3600" dirty="0" err="1">
                <a:solidFill>
                  <a:schemeClr val="tx1"/>
                </a:solidFill>
                <a:latin typeface="Times New Roman" panose="02020603050405020304" pitchFamily="18" charset="0"/>
                <a:cs typeface="Times New Roman" panose="02020603050405020304" pitchFamily="18" charset="0"/>
              </a:rPr>
              <a:t>phí</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nâng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cao</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hiệu</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quả</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kinh</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doanh</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dễ</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dàng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kiểm</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soát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quản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lý</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cửa</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hàng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và</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quảng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bá</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được</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hình</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ảnh</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xây</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dựng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thương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hiệu</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và</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uy</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tín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cho</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cửa</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hàng</a:t>
            </a:r>
            <a:r>
              <a:rPr lang="en-US" sz="3600" dirty="0">
                <a:solidFill>
                  <a:schemeClr val="tx1"/>
                </a:solidFill>
                <a:latin typeface="Times New Roman" panose="02020603050405020304" pitchFamily="18" charset="0"/>
                <a:cs typeface="Times New Roman" panose="02020603050405020304" pitchFamily="18" charset="0"/>
              </a:rPr>
              <a:t>.</a:t>
            </a:r>
          </a:p>
        </p:txBody>
      </p:sp>
      <p:sp>
        <p:nvSpPr>
          <p:cNvPr id="149" name="Rectangle 148"/>
          <p:cNvSpPr/>
          <p:nvPr/>
        </p:nvSpPr>
        <p:spPr>
          <a:xfrm>
            <a:off x="10511632" y="38474298"/>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KẾT LUẬN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418412" y="2286035"/>
            <a:ext cx="20134486" cy="707886"/>
          </a:xfrm>
          <a:prstGeom prst="rect">
            <a:avLst/>
          </a:prstGeom>
          <a:noFill/>
        </p:spPr>
        <p:txBody>
          <a:bodyPr wrap="none" rtlCol="0">
            <a:spAutoFit/>
          </a:bodyPr>
          <a:lstStyle/>
          <a:p>
            <a:r>
              <a:rPr lang="en-US" sz="4000" b="1" dirty="0">
                <a:solidFill>
                  <a:schemeClr val="tx1">
                    <a:lumMod val="85000"/>
                    <a:lumOff val="15000"/>
                  </a:schemeClr>
                </a:solidFill>
                <a:latin typeface="Times New Roman" panose="02020603050405020304" pitchFamily="18" charset="0"/>
                <a:cs typeface="Times New Roman" panose="02020603050405020304" pitchFamily="18" charset="0"/>
              </a:rPr>
              <a:t>XÂY DỰNG</a:t>
            </a:r>
            <a:r>
              <a:rPr lang="vi-VN" altLang="en-US" sz="4000" b="1" dirty="0">
                <a:solidFill>
                  <a:schemeClr val="tx1">
                    <a:lumMod val="85000"/>
                    <a:lumOff val="15000"/>
                  </a:schemeClr>
                </a:solidFill>
                <a:latin typeface="Times New Roman" panose="02020603050405020304" pitchFamily="18" charset="0"/>
                <a:cs typeface="Times New Roman" panose="02020603050405020304" pitchFamily="18" charset="0"/>
              </a:rPr>
              <a:t> WEBSITE THƯƠNG MẠI BÁN ĐỒ TRANG SỨC </a:t>
            </a:r>
            <a:r>
              <a:rPr lang="en-US" altLang="en-US" sz="4000" b="1" dirty="0" smtClean="0">
                <a:solidFill>
                  <a:schemeClr val="tx1">
                    <a:lumMod val="85000"/>
                    <a:lumOff val="15000"/>
                  </a:schemeClr>
                </a:solidFill>
                <a:latin typeface="Times New Roman" panose="02020603050405020304" pitchFamily="18" charset="0"/>
                <a:cs typeface="Times New Roman" panose="02020603050405020304" pitchFamily="18" charset="0"/>
              </a:rPr>
              <a:t>THP</a:t>
            </a:r>
            <a:r>
              <a:rPr lang="vi-VN" altLang="en-US" sz="4000" b="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vi-VN" altLang="en-US" sz="4000" b="1" dirty="0">
                <a:solidFill>
                  <a:schemeClr val="tx1">
                    <a:lumMod val="85000"/>
                    <a:lumOff val="15000"/>
                  </a:schemeClr>
                </a:solidFill>
                <a:latin typeface="Times New Roman" panose="02020603050405020304" pitchFamily="18" charset="0"/>
                <a:cs typeface="Times New Roman" panose="02020603050405020304" pitchFamily="18" charset="0"/>
              </a:rPr>
              <a:t>SỬ DỤNG ASP.NET</a:t>
            </a:r>
          </a:p>
        </p:txBody>
      </p:sp>
      <p:sp>
        <p:nvSpPr>
          <p:cNvPr id="3" name="Rectangle 2"/>
          <p:cNvSpPr/>
          <p:nvPr/>
        </p:nvSpPr>
        <p:spPr>
          <a:xfrm>
            <a:off x="10539416" y="16572572"/>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PHÂN TÍCH BÀI TOÁN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4" name="Rectangle: Rounded Corners 3"/>
          <p:cNvSpPr/>
          <p:nvPr/>
        </p:nvSpPr>
        <p:spPr>
          <a:xfrm>
            <a:off x="10560294" y="17875135"/>
            <a:ext cx="9095594" cy="11043523"/>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marL="457200" indent="230505" algn="just">
              <a:lnSpc>
                <a:spcPct val="150000"/>
              </a:lnSpc>
            </a:pPr>
            <a:r>
              <a:rPr lang="en-US" sz="2100" spc="15">
                <a:solidFill>
                  <a:schemeClr val="tx1"/>
                </a:solidFill>
                <a:effectLst/>
                <a:latin typeface="Times New Roman" panose="02020603050405020304" pitchFamily="18" charset="0"/>
                <a:ea typeface="Calibri" panose="020F0502020204030204" pitchFamily="34" charset="0"/>
              </a:rPr>
              <a:t>Trang sức đã trở thành một phần không thể thiếu trong cuộc sống hiện đại, không chỉ là phụ kiện thời trang mà còn là biểu tượng của phong cách, đẳng cấp và cá tính của người đeo. Với sự phát triển của công nghệ thông tin, việc sử dụng website thương mại điện tử để kinh doanh trang sức trở nên ngày càng phổ biến và hữu ích.</a:t>
            </a:r>
          </a:p>
          <a:p>
            <a:pPr marL="457200" indent="230505" algn="just">
              <a:lnSpc>
                <a:spcPct val="150000"/>
              </a:lnSpc>
            </a:pPr>
            <a:r>
              <a:rPr lang="en-US" sz="2100" spc="15">
                <a:solidFill>
                  <a:schemeClr val="tx1"/>
                </a:solidFill>
                <a:effectLst/>
                <a:latin typeface="Times New Roman" panose="02020603050405020304" pitchFamily="18" charset="0"/>
                <a:ea typeface="Calibri" panose="020F0502020204030204" pitchFamily="34" charset="0"/>
              </a:rPr>
              <a:t>Một website thương mại bán đồ trang sức có thể giúp đơn giản hóa quy trình kinh doanh, tăng cường sự chính xác và tính linh hoạt trong việc xử lý các hoạt động hàng ngày. Nó cung cấp một nền tảng để tổ chức thông tin sản phẩm, quản lý tài chính, kiểm soát hàng tồn kho, và tương tác với khách hàng một cách hiệu quả.</a:t>
            </a:r>
          </a:p>
          <a:p>
            <a:pPr marL="457200" indent="230505" algn="just">
              <a:lnSpc>
                <a:spcPct val="150000"/>
              </a:lnSpc>
            </a:pPr>
            <a:r>
              <a:rPr lang="en-US" sz="2100" spc="15">
                <a:solidFill>
                  <a:schemeClr val="tx1"/>
                </a:solidFill>
                <a:effectLst/>
                <a:latin typeface="Times New Roman" panose="02020603050405020304" pitchFamily="18" charset="0"/>
                <a:ea typeface="Calibri" panose="020F0502020204030204" pitchFamily="34" charset="0"/>
              </a:rPr>
              <a:t>Việc xây dựng một website bán trang sức mang lại lợi ích đáng kể cho cả chủ doanh nghiệp và khách hàng. Chủ doanh nghiệp có thể quản lý hiệu quả các hoạt động kinh doanh, theo dõi doanh thu và lợi nhuận một cách chính xác. Khách hàng sẽ có được trải nghiệm mua sắm chất lượng, với khả năng tìm kiếm và đặt hàng trực tuyến, theo dõi tiến trình đặt hàng và nhận các ưu đãi đặc biệt từ cửa hàng.</a:t>
            </a:r>
          </a:p>
          <a:p>
            <a:pPr marL="457200" indent="230505" algn="just">
              <a:lnSpc>
                <a:spcPct val="150000"/>
              </a:lnSpc>
            </a:pPr>
            <a:r>
              <a:rPr lang="en-US" sz="2100" spc="15">
                <a:solidFill>
                  <a:schemeClr val="tx1"/>
                </a:solidFill>
                <a:effectLst/>
                <a:latin typeface="Times New Roman" panose="02020603050405020304" pitchFamily="18" charset="0"/>
                <a:ea typeface="Calibri" panose="020F0502020204030204" pitchFamily="34" charset="0"/>
              </a:rPr>
              <a:t>Trang sức không chỉ là món đồ trang trí mà còn mang ý nghĩa tinh thần và giá trị cá nhân sâu sắc. Với sự hỗ trợ của công nghệ, việc kinh doanh trang sức trực tuyến sẽ trở nên thuận tiện hơn, góp phần mang lại trải nghiệm mua sắm tốt nhất cho khách hàng.</a:t>
            </a:r>
          </a:p>
        </p:txBody>
      </p:sp>
      <p:pic>
        <p:nvPicPr>
          <p:cNvPr id="670278158" name="Picture 1"/>
          <p:cNvPicPr>
            <a:picLocks noChangeAspect="1"/>
          </p:cNvPicPr>
          <p:nvPr/>
        </p:nvPicPr>
        <p:blipFill>
          <a:blip r:embed="rId3"/>
          <a:stretch>
            <a:fillRect/>
          </a:stretch>
        </p:blipFill>
        <p:spPr>
          <a:xfrm>
            <a:off x="20427315" y="20498435"/>
            <a:ext cx="8543290" cy="6802120"/>
          </a:xfrm>
          <a:prstGeom prst="rect">
            <a:avLst/>
          </a:prstGeom>
        </p:spPr>
      </p:pic>
      <p:pic>
        <p:nvPicPr>
          <p:cNvPr id="39" name="Picture 39" descr="Screenshot 2024-05-28 100027"/>
          <p:cNvPicPr>
            <a:picLocks noChangeAspect="1"/>
          </p:cNvPicPr>
          <p:nvPr/>
        </p:nvPicPr>
        <p:blipFill>
          <a:blip r:embed="rId4"/>
          <a:stretch>
            <a:fillRect/>
          </a:stretch>
        </p:blipFill>
        <p:spPr>
          <a:xfrm>
            <a:off x="8453755" y="32751395"/>
            <a:ext cx="7005955" cy="3866515"/>
          </a:xfrm>
          <a:prstGeom prst="rect">
            <a:avLst/>
          </a:prstGeom>
          <a:ln w="19050">
            <a:solidFill>
              <a:schemeClr val="tx1"/>
            </a:solidFill>
          </a:ln>
        </p:spPr>
      </p:pic>
      <p:pic>
        <p:nvPicPr>
          <p:cNvPr id="42" name="Picture 42" descr="Screenshot 2024-05-28 100224"/>
          <p:cNvPicPr>
            <a:picLocks noChangeAspect="1"/>
          </p:cNvPicPr>
          <p:nvPr/>
        </p:nvPicPr>
        <p:blipFill>
          <a:blip r:embed="rId5"/>
          <a:stretch>
            <a:fillRect/>
          </a:stretch>
        </p:blipFill>
        <p:spPr>
          <a:xfrm>
            <a:off x="15739110" y="32752030"/>
            <a:ext cx="6652895" cy="3865880"/>
          </a:xfrm>
          <a:prstGeom prst="rect">
            <a:avLst/>
          </a:prstGeom>
          <a:ln w="19050">
            <a:solidFill>
              <a:schemeClr val="tx1"/>
            </a:solidFill>
          </a:ln>
        </p:spPr>
      </p:pic>
      <p:pic>
        <p:nvPicPr>
          <p:cNvPr id="55" name="Picture 55" descr="Screenshot 2024-05-28 101348"/>
          <p:cNvPicPr>
            <a:picLocks noChangeAspect="1"/>
          </p:cNvPicPr>
          <p:nvPr/>
        </p:nvPicPr>
        <p:blipFill>
          <a:blip r:embed="rId6"/>
          <a:stretch>
            <a:fillRect/>
          </a:stretch>
        </p:blipFill>
        <p:spPr>
          <a:xfrm>
            <a:off x="22553295" y="32751395"/>
            <a:ext cx="6591935" cy="3866515"/>
          </a:xfrm>
          <a:prstGeom prst="rect">
            <a:avLst/>
          </a:prstGeom>
          <a:ln w="19050">
            <a:solidFill>
              <a:schemeClr val="tx1"/>
            </a:solidFill>
          </a:ln>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9808" y="32751396"/>
            <a:ext cx="7513947" cy="38665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672</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19</cp:revision>
  <dcterms:created xsi:type="dcterms:W3CDTF">2024-05-21T01:55:00Z</dcterms:created>
  <dcterms:modified xsi:type="dcterms:W3CDTF">2024-10-05T13:48:14Z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2468DF50915C46FCAC461C48BD66C0EC_13</vt:lpwstr>
  </property>
  <property fmtid="{D5CDD505-2E9C-101B-9397-08002B2CF9AE}" pid="3" name="KSOProductBuildVer">
    <vt:lpwstr>1033-12.2.0.16909</vt:lpwstr>
  </property>
</Properties>
</file>