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214"/>
  </p:notesMasterIdLst>
  <p:sldIdLst>
    <p:sldId id="256" r:id="rId3"/>
    <p:sldId id="276" r:id="rId4"/>
    <p:sldId id="279" r:id="rId5"/>
    <p:sldId id="278" r:id="rId6"/>
    <p:sldId id="281" r:id="rId7"/>
    <p:sldId id="305" r:id="rId8"/>
    <p:sldId id="282" r:id="rId9"/>
    <p:sldId id="283" r:id="rId10"/>
    <p:sldId id="284" r:id="rId11"/>
    <p:sldId id="269" r:id="rId12"/>
    <p:sldId id="259" r:id="rId13"/>
    <p:sldId id="266" r:id="rId14"/>
    <p:sldId id="267" r:id="rId15"/>
    <p:sldId id="268" r:id="rId16"/>
    <p:sldId id="331" r:id="rId17"/>
    <p:sldId id="261" r:id="rId18"/>
    <p:sldId id="260" r:id="rId19"/>
    <p:sldId id="272" r:id="rId20"/>
    <p:sldId id="262" r:id="rId21"/>
    <p:sldId id="264" r:id="rId22"/>
    <p:sldId id="263" r:id="rId23"/>
    <p:sldId id="273" r:id="rId24"/>
    <p:sldId id="270" r:id="rId25"/>
    <p:sldId id="265" r:id="rId26"/>
    <p:sldId id="348" r:id="rId27"/>
    <p:sldId id="274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3" r:id="rId40"/>
    <p:sldId id="304" r:id="rId41"/>
    <p:sldId id="449" r:id="rId42"/>
    <p:sldId id="450" r:id="rId43"/>
    <p:sldId id="299" r:id="rId44"/>
    <p:sldId id="300" r:id="rId45"/>
    <p:sldId id="302" r:id="rId46"/>
    <p:sldId id="301" r:id="rId47"/>
    <p:sldId id="285" r:id="rId48"/>
    <p:sldId id="313" r:id="rId49"/>
    <p:sldId id="286" r:id="rId50"/>
    <p:sldId id="308" r:id="rId51"/>
    <p:sldId id="309" r:id="rId52"/>
    <p:sldId id="310" r:id="rId53"/>
    <p:sldId id="311" r:id="rId54"/>
    <p:sldId id="312" r:id="rId55"/>
    <p:sldId id="314" r:id="rId56"/>
    <p:sldId id="315" r:id="rId57"/>
    <p:sldId id="317" r:id="rId58"/>
    <p:sldId id="352" r:id="rId59"/>
    <p:sldId id="326" r:id="rId60"/>
    <p:sldId id="318" r:id="rId61"/>
    <p:sldId id="319" r:id="rId62"/>
    <p:sldId id="327" r:id="rId63"/>
    <p:sldId id="324" r:id="rId64"/>
    <p:sldId id="320" r:id="rId65"/>
    <p:sldId id="321" r:id="rId66"/>
    <p:sldId id="329" r:id="rId67"/>
    <p:sldId id="322" r:id="rId68"/>
    <p:sldId id="323" r:id="rId69"/>
    <p:sldId id="316" r:id="rId70"/>
    <p:sldId id="330" r:id="rId71"/>
    <p:sldId id="328" r:id="rId72"/>
    <p:sldId id="332" r:id="rId73"/>
    <p:sldId id="335" r:id="rId74"/>
    <p:sldId id="333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51" r:id="rId84"/>
    <p:sldId id="357" r:id="rId85"/>
    <p:sldId id="432" r:id="rId86"/>
    <p:sldId id="433" r:id="rId87"/>
    <p:sldId id="431" r:id="rId88"/>
    <p:sldId id="454" r:id="rId89"/>
    <p:sldId id="455" r:id="rId90"/>
    <p:sldId id="456" r:id="rId91"/>
    <p:sldId id="346" r:id="rId92"/>
    <p:sldId id="344" r:id="rId93"/>
    <p:sldId id="345" r:id="rId94"/>
    <p:sldId id="353" r:id="rId95"/>
    <p:sldId id="355" r:id="rId96"/>
    <p:sldId id="354" r:id="rId97"/>
    <p:sldId id="356" r:id="rId98"/>
    <p:sldId id="358" r:id="rId99"/>
    <p:sldId id="359" r:id="rId100"/>
    <p:sldId id="360" r:id="rId101"/>
    <p:sldId id="361" r:id="rId102"/>
    <p:sldId id="362" r:id="rId103"/>
    <p:sldId id="370" r:id="rId104"/>
    <p:sldId id="371" r:id="rId105"/>
    <p:sldId id="363" r:id="rId106"/>
    <p:sldId id="364" r:id="rId107"/>
    <p:sldId id="365" r:id="rId108"/>
    <p:sldId id="368" r:id="rId109"/>
    <p:sldId id="369" r:id="rId110"/>
    <p:sldId id="372" r:id="rId111"/>
    <p:sldId id="377" r:id="rId112"/>
    <p:sldId id="378" r:id="rId113"/>
    <p:sldId id="373" r:id="rId114"/>
    <p:sldId id="375" r:id="rId115"/>
    <p:sldId id="374" r:id="rId116"/>
    <p:sldId id="376" r:id="rId117"/>
    <p:sldId id="380" r:id="rId118"/>
    <p:sldId id="366" r:id="rId119"/>
    <p:sldId id="386" r:id="rId120"/>
    <p:sldId id="384" r:id="rId121"/>
    <p:sldId id="367" r:id="rId122"/>
    <p:sldId id="387" r:id="rId123"/>
    <p:sldId id="388" r:id="rId124"/>
    <p:sldId id="389" r:id="rId125"/>
    <p:sldId id="390" r:id="rId126"/>
    <p:sldId id="391" r:id="rId127"/>
    <p:sldId id="392" r:id="rId128"/>
    <p:sldId id="393" r:id="rId129"/>
    <p:sldId id="394" r:id="rId130"/>
    <p:sldId id="397" r:id="rId131"/>
    <p:sldId id="395" r:id="rId132"/>
    <p:sldId id="396" r:id="rId133"/>
    <p:sldId id="398" r:id="rId134"/>
    <p:sldId id="399" r:id="rId135"/>
    <p:sldId id="400" r:id="rId136"/>
    <p:sldId id="401" r:id="rId137"/>
    <p:sldId id="405" r:id="rId138"/>
    <p:sldId id="407" r:id="rId139"/>
    <p:sldId id="408" r:id="rId140"/>
    <p:sldId id="409" r:id="rId141"/>
    <p:sldId id="410" r:id="rId142"/>
    <p:sldId id="411" r:id="rId143"/>
    <p:sldId id="412" r:id="rId144"/>
    <p:sldId id="414" r:id="rId145"/>
    <p:sldId id="413" r:id="rId146"/>
    <p:sldId id="416" r:id="rId147"/>
    <p:sldId id="420" r:id="rId148"/>
    <p:sldId id="419" r:id="rId149"/>
    <p:sldId id="415" r:id="rId150"/>
    <p:sldId id="422" r:id="rId151"/>
    <p:sldId id="424" r:id="rId152"/>
    <p:sldId id="421" r:id="rId153"/>
    <p:sldId id="448" r:id="rId154"/>
    <p:sldId id="430" r:id="rId155"/>
    <p:sldId id="447" r:id="rId156"/>
    <p:sldId id="428" r:id="rId157"/>
    <p:sldId id="429" r:id="rId158"/>
    <p:sldId id="1191" r:id="rId159"/>
    <p:sldId id="1193" r:id="rId160"/>
    <p:sldId id="1196" r:id="rId161"/>
    <p:sldId id="1197" r:id="rId162"/>
    <p:sldId id="1195" r:id="rId163"/>
    <p:sldId id="1198" r:id="rId164"/>
    <p:sldId id="1199" r:id="rId165"/>
    <p:sldId id="1192" r:id="rId166"/>
    <p:sldId id="1200" r:id="rId167"/>
    <p:sldId id="1202" r:id="rId168"/>
    <p:sldId id="1203" r:id="rId169"/>
    <p:sldId id="665" r:id="rId170"/>
    <p:sldId id="1235" r:id="rId171"/>
    <p:sldId id="1201" r:id="rId172"/>
    <p:sldId id="1263" r:id="rId173"/>
    <p:sldId id="1264" r:id="rId174"/>
    <p:sldId id="1210" r:id="rId175"/>
    <p:sldId id="1212" r:id="rId176"/>
    <p:sldId id="1239" r:id="rId177"/>
    <p:sldId id="1231" r:id="rId178"/>
    <p:sldId id="752" r:id="rId179"/>
    <p:sldId id="1213" r:id="rId180"/>
    <p:sldId id="1233" r:id="rId181"/>
    <p:sldId id="1232" r:id="rId182"/>
    <p:sldId id="1214" r:id="rId183"/>
    <p:sldId id="1216" r:id="rId184"/>
    <p:sldId id="758" r:id="rId185"/>
    <p:sldId id="1230" r:id="rId186"/>
    <p:sldId id="1237" r:id="rId187"/>
    <p:sldId id="1217" r:id="rId188"/>
    <p:sldId id="1219" r:id="rId189"/>
    <p:sldId id="1234" r:id="rId190"/>
    <p:sldId id="805" r:id="rId191"/>
    <p:sldId id="1240" r:id="rId192"/>
    <p:sldId id="1218" r:id="rId193"/>
    <p:sldId id="1241" r:id="rId194"/>
    <p:sldId id="1221" r:id="rId195"/>
    <p:sldId id="1242" r:id="rId196"/>
    <p:sldId id="1222" r:id="rId197"/>
    <p:sldId id="1243" r:id="rId198"/>
    <p:sldId id="1245" r:id="rId199"/>
    <p:sldId id="1246" r:id="rId200"/>
    <p:sldId id="1223" r:id="rId201"/>
    <p:sldId id="1225" r:id="rId202"/>
    <p:sldId id="1247" r:id="rId203"/>
    <p:sldId id="1248" r:id="rId204"/>
    <p:sldId id="1226" r:id="rId205"/>
    <p:sldId id="1249" r:id="rId206"/>
    <p:sldId id="1228" r:id="rId207"/>
    <p:sldId id="1252" r:id="rId208"/>
    <p:sldId id="1250" r:id="rId209"/>
    <p:sldId id="1253" r:id="rId210"/>
    <p:sldId id="1254" r:id="rId211"/>
    <p:sldId id="1255" r:id="rId212"/>
    <p:sldId id="1251" r:id="rId2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256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305"/>
            <p14:sldId id="282"/>
            <p14:sldId id="283"/>
            <p14:sldId id="284"/>
          </p14:sldIdLst>
        </p14:section>
        <p14:section name="Basic Facilities" id="{A04866F6-0A52-4D41-A2FB-671BAFBDA28F}">
          <p14:sldIdLst>
            <p14:sldId id="269"/>
            <p14:sldId id="259"/>
            <p14:sldId id="266"/>
            <p14:sldId id="267"/>
            <p14:sldId id="268"/>
            <p14:sldId id="331"/>
            <p14:sldId id="261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</p14:sldIdLst>
        </p14:section>
        <p14:section name="Smart Pointers" id="{F59D8AFA-6BA6-40A3-9DE9-B6F110FEC122}">
          <p14:sldIdLst>
            <p14:sldId id="454"/>
            <p14:sldId id="455"/>
            <p14:sldId id="456"/>
          </p14:sldIdLst>
        </p14:section>
        <p14:section name="Object Oriented Programming" id="{89E27154-DECF-447F-BE8D-38812EE554FB}">
          <p14:sldIdLst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</p14:sldIdLst>
        </p14:section>
        <p14:section name="STL" id="{15AB7FBF-7C27-42E3-9187-FA1498015852}">
          <p14:sldIdLst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415"/>
            <p14:sldId id="422"/>
            <p14:sldId id="424"/>
            <p14:sldId id="421"/>
          </p14:sldIdLst>
        </p14:section>
        <p14:section name="Concurrency" id="{CE86F341-D9F5-401F-8EBE-768B45B983AE}">
          <p14:sldIdLst>
            <p14:sldId id="448"/>
            <p14:sldId id="430"/>
            <p14:sldId id="447"/>
            <p14:sldId id="428"/>
            <p14:sldId id="429"/>
          </p14:sldIdLst>
        </p14:section>
        <p14:section name="C++17" id="{12ECA115-B9A7-489E-9C9F-A09C3F930745}">
          <p14:sldIdLst>
            <p14:sldId id="1191"/>
            <p14:sldId id="1193"/>
            <p14:sldId id="1196"/>
            <p14:sldId id="1197"/>
            <p14:sldId id="1195"/>
            <p14:sldId id="1198"/>
            <p14:sldId id="1199"/>
            <p14:sldId id="1192"/>
            <p14:sldId id="1200"/>
            <p14:sldId id="1202"/>
            <p14:sldId id="1203"/>
            <p14:sldId id="665"/>
            <p14:sldId id="1235"/>
            <p14:sldId id="1201"/>
            <p14:sldId id="1263"/>
            <p14:sldId id="1264"/>
            <p14:sldId id="1210"/>
            <p14:sldId id="1212"/>
            <p14:sldId id="1239"/>
            <p14:sldId id="1231"/>
            <p14:sldId id="752"/>
            <p14:sldId id="1213"/>
            <p14:sldId id="1233"/>
            <p14:sldId id="1232"/>
            <p14:sldId id="1214"/>
            <p14:sldId id="1216"/>
            <p14:sldId id="758"/>
            <p14:sldId id="1230"/>
            <p14:sldId id="1237"/>
            <p14:sldId id="1217"/>
            <p14:sldId id="1219"/>
            <p14:sldId id="1234"/>
            <p14:sldId id="805"/>
            <p14:sldId id="1240"/>
            <p14:sldId id="1218"/>
            <p14:sldId id="1241"/>
            <p14:sldId id="1221"/>
            <p14:sldId id="1242"/>
            <p14:sldId id="1222"/>
            <p14:sldId id="1243"/>
            <p14:sldId id="1245"/>
            <p14:sldId id="1246"/>
            <p14:sldId id="1223"/>
            <p14:sldId id="1225"/>
            <p14:sldId id="1247"/>
            <p14:sldId id="1248"/>
            <p14:sldId id="1226"/>
            <p14:sldId id="1249"/>
            <p14:sldId id="1228"/>
            <p14:sldId id="1252"/>
            <p14:sldId id="1250"/>
            <p14:sldId id="1253"/>
            <p14:sldId id="1254"/>
            <p14:sldId id="1255"/>
            <p14:sldId id="125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96386" autoAdjust="0"/>
  </p:normalViewPr>
  <p:slideViewPr>
    <p:cSldViewPr snapToGrid="0">
      <p:cViewPr varScale="1">
        <p:scale>
          <a:sx n="112" d="100"/>
          <a:sy n="112" d="100"/>
        </p:scale>
        <p:origin x="-72" y="-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theme" Target="theme/theme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tableStyles" Target="tableStyles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presProps" Target="presProps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microsoft.com/office/2016/11/relationships/changesInfo" Target="changesInfos/changesInfo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E0E16113-901A-4A01-9C3D-F8DE818BA8E5}"/>
    <pc:docChg chg="addSld delSld modSld modSection">
      <pc:chgData name="Umar Lone" userId="f595d8b7-38d8-4368-969a-4ad494059bb7" providerId="ADAL" clId="{E0E16113-901A-4A01-9C3D-F8DE818BA8E5}" dt="2020-05-18T12:07:14.092" v="21"/>
      <pc:docMkLst>
        <pc:docMk/>
      </pc:docMkLst>
      <pc:sldChg chg="modSp add mod">
        <pc:chgData name="Umar Lone" userId="f595d8b7-38d8-4368-969a-4ad494059bb7" providerId="ADAL" clId="{E0E16113-901A-4A01-9C3D-F8DE818BA8E5}" dt="2020-05-08T12:57:18.455" v="20" actId="20577"/>
        <pc:sldMkLst>
          <pc:docMk/>
          <pc:sldMk cId="3793786949" sldId="883"/>
        </pc:sldMkLst>
        <pc:spChg chg="mod">
          <ac:chgData name="Umar Lone" userId="f595d8b7-38d8-4368-969a-4ad494059bb7" providerId="ADAL" clId="{E0E16113-901A-4A01-9C3D-F8DE818BA8E5}" dt="2020-05-08T12:57:18.455" v="20" actId="20577"/>
          <ac:spMkLst>
            <pc:docMk/>
            <pc:sldMk cId="3793786949" sldId="883"/>
            <ac:spMk id="2" creationId="{C090ECB3-D0AB-4638-B2FE-73E6FCF73521}"/>
          </ac:spMkLst>
        </pc:spChg>
      </pc:sldChg>
      <pc:sldChg chg="add">
        <pc:chgData name="Umar Lone" userId="f595d8b7-38d8-4368-969a-4ad494059bb7" providerId="ADAL" clId="{E0E16113-901A-4A01-9C3D-F8DE818BA8E5}" dt="2020-05-18T12:07:14.092" v="21"/>
        <pc:sldMkLst>
          <pc:docMk/>
          <pc:sldMk cId="432030586" sldId="1141"/>
        </pc:sldMkLst>
      </pc:sldChg>
      <pc:sldChg chg="new del">
        <pc:chgData name="Umar Lone" userId="f595d8b7-38d8-4368-969a-4ad494059bb7" providerId="ADAL" clId="{E0E16113-901A-4A01-9C3D-F8DE818BA8E5}" dt="2020-05-08T12:57:09.856" v="2" actId="47"/>
        <pc:sldMkLst>
          <pc:docMk/>
          <pc:sldMk cId="541554918" sldId="1265"/>
        </pc:sldMkLst>
      </pc:sldChg>
    </pc:docChg>
  </pc:docChgLst>
  <pc:docChgLst>
    <pc:chgData name="Umar Lone" userId="f595d8b7-38d8-4368-969a-4ad494059bb7" providerId="ADAL" clId="{9F121F0C-57A9-43B6-BDED-363D8C906580}"/>
    <pc:docChg chg="delSld modSection">
      <pc:chgData name="Umar Lone" userId="f595d8b7-38d8-4368-969a-4ad494059bb7" providerId="ADAL" clId="{9F121F0C-57A9-43B6-BDED-363D8C906580}" dt="2020-05-24T05:54:12.560" v="0" actId="47"/>
      <pc:docMkLst>
        <pc:docMk/>
      </pc:docMkLst>
      <pc:sldChg chg="del">
        <pc:chgData name="Umar Lone" userId="f595d8b7-38d8-4368-969a-4ad494059bb7" providerId="ADAL" clId="{9F121F0C-57A9-43B6-BDED-363D8C906580}" dt="2020-05-24T05:54:12.560" v="0" actId="47"/>
        <pc:sldMkLst>
          <pc:docMk/>
          <pc:sldMk cId="3793786949" sldId="883"/>
        </pc:sldMkLst>
      </pc:sldChg>
    </pc:docChg>
  </pc:docChgLst>
  <pc:docChgLst>
    <pc:chgData name="Umar Lone" userId="f595d8b7-38d8-4368-969a-4ad494059bb7" providerId="ADAL" clId="{94094CC6-E6EA-4FCC-AF31-D4D0F94C54D9}"/>
    <pc:docChg chg="addSld modSld">
      <pc:chgData name="Umar Lone" userId="f595d8b7-38d8-4368-969a-4ad494059bb7" providerId="ADAL" clId="{94094CC6-E6EA-4FCC-AF31-D4D0F94C54D9}" dt="2020-05-24T05:50:42.086" v="0"/>
      <pc:docMkLst>
        <pc:docMk/>
      </pc:docMkLst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3834285576" sldId="665"/>
        </pc:sldMkLst>
      </pc:sldChg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2255062213" sldId="1235"/>
        </pc:sldMkLst>
      </pc:sldChg>
    </pc:docChg>
  </pc:docChgLst>
  <pc:docChgLst>
    <pc:chgData name="Umar Lone" userId="f595d8b7-38d8-4368-969a-4ad494059bb7" providerId="ADAL" clId="{CE393A49-8A72-4AD7-9226-D44598BD7359}"/>
    <pc:docChg chg="custSel addSld modSld">
      <pc:chgData name="Umar Lone" userId="f595d8b7-38d8-4368-969a-4ad494059bb7" providerId="ADAL" clId="{CE393A49-8A72-4AD7-9226-D44598BD7359}" dt="2019-03-02T04:16:39.304" v="1" actId="27636"/>
      <pc:docMkLst>
        <pc:docMk/>
      </pc:docMkLst>
      <pc:sldChg chg="modSp">
        <pc:chgData name="Umar Lone" userId="f595d8b7-38d8-4368-969a-4ad494059bb7" providerId="ADAL" clId="{CE393A49-8A72-4AD7-9226-D44598BD7359}" dt="2019-03-02T04:16:39.304" v="1" actId="27636"/>
        <pc:sldMkLst>
          <pc:docMk/>
          <pc:sldMk cId="3523550201" sldId="424"/>
        </pc:sldMkLst>
        <pc:spChg chg="mod">
          <ac:chgData name="Umar Lone" userId="f595d8b7-38d8-4368-969a-4ad494059bb7" providerId="ADAL" clId="{CE393A49-8A72-4AD7-9226-D44598BD7359}" dt="2019-03-02T04:16:39.304" v="1" actId="27636"/>
          <ac:spMkLst>
            <pc:docMk/>
            <pc:sldMk cId="3523550201" sldId="424"/>
            <ac:spMk id="3" creationId="{00000000-0000-0000-0000-000000000000}"/>
          </ac:spMkLst>
        </pc:spChg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2826780463" sldId="45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3651301639" sldId="455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822118708" sldId="456"/>
        </pc:sldMkLst>
      </pc:sldChg>
    </pc:docChg>
  </pc:docChgLst>
  <pc:docChgLst>
    <pc:chgData name="Umar Lone" userId="f595d8b7-38d8-4368-969a-4ad494059bb7" providerId="ADAL" clId="{86FD78EC-30AB-4E07-8AD3-CF514F9BDBF9}"/>
    <pc:docChg chg="custSel addSld modSld">
      <pc:chgData name="Umar Lone" userId="f595d8b7-38d8-4368-969a-4ad494059bb7" providerId="ADAL" clId="{86FD78EC-30AB-4E07-8AD3-CF514F9BDBF9}" dt="2020-08-30T16:00:09.421" v="1" actId="478"/>
      <pc:docMkLst>
        <pc:docMk/>
      </pc:docMkLst>
      <pc:sldChg chg="delSp add mod">
        <pc:chgData name="Umar Lone" userId="f595d8b7-38d8-4368-969a-4ad494059bb7" providerId="ADAL" clId="{86FD78EC-30AB-4E07-8AD3-CF514F9BDBF9}" dt="2020-08-30T16:00:09.421" v="1" actId="478"/>
        <pc:sldMkLst>
          <pc:docMk/>
          <pc:sldMk cId="1450442955" sldId="1222"/>
        </pc:sldMkLst>
        <pc:spChg chg="del">
          <ac:chgData name="Umar Lone" userId="f595d8b7-38d8-4368-969a-4ad494059bb7" providerId="ADAL" clId="{86FD78EC-30AB-4E07-8AD3-CF514F9BDBF9}" dt="2020-08-30T16:00:09.421" v="1" actId="478"/>
          <ac:spMkLst>
            <pc:docMk/>
            <pc:sldMk cId="1450442955" sldId="1222"/>
            <ac:spMk id="4" creationId="{EA9BEC05-9DC0-49DF-8FB5-E57E81129B93}"/>
          </ac:spMkLst>
        </pc:spChg>
      </pc:sldChg>
    </pc:docChg>
  </pc:docChgLst>
  <pc:docChgLst>
    <pc:chgData name="Umar Lone" userId="f595d8b7-38d8-4368-969a-4ad494059bb7" providerId="ADAL" clId="{5C4F873A-0250-40D8-B3FC-1551AC8B00D6}"/>
    <pc:docChg chg="modSld">
      <pc:chgData name="Umar Lone" userId="f595d8b7-38d8-4368-969a-4ad494059bb7" providerId="ADAL" clId="{5C4F873A-0250-40D8-B3FC-1551AC8B00D6}" dt="2020-08-12T08:27:06.005" v="2"/>
      <pc:docMkLst>
        <pc:docMk/>
      </pc:docMkLst>
      <pc:sldChg chg="modSp mod">
        <pc:chgData name="Umar Lone" userId="f595d8b7-38d8-4368-969a-4ad494059bb7" providerId="ADAL" clId="{5C4F873A-0250-40D8-B3FC-1551AC8B00D6}" dt="2020-08-12T08:27:06.005" v="2"/>
        <pc:sldMkLst>
          <pc:docMk/>
          <pc:sldMk cId="432030586" sldId="1141"/>
        </pc:sldMkLst>
        <pc:spChg chg="mod">
          <ac:chgData name="Umar Lone" userId="f595d8b7-38d8-4368-969a-4ad494059bb7" providerId="ADAL" clId="{5C4F873A-0250-40D8-B3FC-1551AC8B00D6}" dt="2020-08-12T08:26:28.486" v="1" actId="14100"/>
          <ac:spMkLst>
            <pc:docMk/>
            <pc:sldMk cId="432030586" sldId="1141"/>
            <ac:spMk id="8" creationId="{1D6BB451-BA74-4133-91F8-55A2CFB6D67F}"/>
          </ac:spMkLst>
        </pc:spChg>
        <pc:spChg chg="mod">
          <ac:chgData name="Umar Lone" userId="f595d8b7-38d8-4368-969a-4ad494059bb7" providerId="ADAL" clId="{5C4F873A-0250-40D8-B3FC-1551AC8B00D6}" dt="2020-08-12T08:27:06.005" v="2"/>
          <ac:spMkLst>
            <pc:docMk/>
            <pc:sldMk cId="432030586" sldId="1141"/>
            <ac:spMk id="11" creationId="{DC5FC0C5-76BC-471A-A432-F7A9A90B88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C++98/11/14/17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D04373-DFB6-4374-94A4-2069416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9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AF5778-F865-40C4-8FE9-FDE61DDDFB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B9F4B4-EFBF-4BE8-9F34-B49B707D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AF36A3-FC5A-4348-B871-A5A2777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=""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=""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=""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=""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=""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=""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=""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3FFB21-FBC9-4E67-8CBF-D41868BBE35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2C4195-7FFC-4C76-B3F2-FF0DC80E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US" dirty="0"/>
              <a:t>Integral types may be </a:t>
            </a:r>
            <a:r>
              <a:rPr lang="en-US" i="1" dirty="0"/>
              <a:t>signed</a:t>
            </a:r>
            <a:r>
              <a:rPr lang="en-US" dirty="0"/>
              <a:t> &amp; </a:t>
            </a:r>
            <a:r>
              <a:rPr lang="en-US" i="1" dirty="0"/>
              <a:t>unsigned</a:t>
            </a:r>
            <a:r>
              <a:rPr lang="en-US" dirty="0"/>
              <a:t> e.g. </a:t>
            </a:r>
            <a:r>
              <a:rPr lang="en-US" i="1" dirty="0"/>
              <a:t>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716A9C-EB85-45A9-BBA1-2302717AE9F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32249D-DC2B-44C5-A1F5-47E0C890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=""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=""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=""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=""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=""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95144E-EBE8-4508-88EE-9EF82C19E3A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A1DCF4-5833-4F43-8ABA-8E3850D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=""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=""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=""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=""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=""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=""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=""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=""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=""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=""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=""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=""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=""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C6E0F8-A411-4837-8554-90557B011A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77B32F-BF10-4E0E-A3F1-09982BE8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11887-C79C-480A-80FB-AB7B334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7C41FC-2B63-4EE7-A0B8-89ECD44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  <a:p>
            <a:r>
              <a:rPr lang="en-IN" dirty="0"/>
              <a:t>Exception specifications</a:t>
            </a:r>
          </a:p>
          <a:p>
            <a:r>
              <a:rPr lang="en-IN" dirty="0"/>
              <a:t>operator++(bool)</a:t>
            </a:r>
          </a:p>
          <a:p>
            <a:r>
              <a:rPr lang="en-IN" dirty="0"/>
              <a:t>Trigraphs</a:t>
            </a:r>
          </a:p>
          <a:p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617358334"/>
      </p:ext>
    </p:extLst>
  </p:cSld>
  <p:clrMapOvr>
    <a:masterClrMapping/>
  </p:clrMapOvr>
  <p:transition spd="slow">
    <p:push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6542A-800B-4B5E-A9EF-575D5D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A04C3-6C33-43D0-8214-D8A736C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084"/>
          </a:xfrm>
        </p:spPr>
        <p:txBody>
          <a:bodyPr/>
          <a:lstStyle/>
          <a:p>
            <a:r>
              <a:rPr lang="en-IN" dirty="0"/>
              <a:t>A hint that specifies the variable should be stored in a register</a:t>
            </a:r>
          </a:p>
          <a:p>
            <a:r>
              <a:rPr lang="en-IN" dirty="0"/>
              <a:t>This storage class is now removed in C++17</a:t>
            </a:r>
          </a:p>
          <a:p>
            <a:r>
              <a:rPr lang="en-IN" dirty="0"/>
              <a:t>It has no effect on the semantics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8562D04-BC4E-42B1-9980-D4C5E83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303807"/>
            <a:ext cx="7419975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6B7AB7B-EC7E-476F-92B1-0ABC98C96515}"/>
              </a:ext>
            </a:extLst>
          </p:cNvPr>
          <p:cNvSpPr/>
          <p:nvPr/>
        </p:nvSpPr>
        <p:spPr>
          <a:xfrm>
            <a:off x="3047999" y="3697646"/>
            <a:ext cx="6096000" cy="13619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 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RegisterKeyword</a:t>
            </a:r>
            <a:r>
              <a:rPr lang="en-IN" dirty="0"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x ;</a:t>
            </a:r>
          </a:p>
          <a:p>
            <a:r>
              <a:rPr lang="en-IN" dirty="0">
                <a:latin typeface="Consolas" panose="020B0609020204030204" pitchFamily="49" charset="0"/>
              </a:rPr>
              <a:t>	x = 5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0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FFAC8A-FD4A-4996-BBEE-1CA78C5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operator++(bool)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B78D8D-F411-4375-8AE9-47B90C7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171"/>
          </a:xfrm>
        </p:spPr>
        <p:txBody>
          <a:bodyPr/>
          <a:lstStyle/>
          <a:p>
            <a:r>
              <a:rPr lang="en-IN" dirty="0"/>
              <a:t>Increment operator on a bool type is removed</a:t>
            </a:r>
          </a:p>
          <a:p>
            <a:r>
              <a:rPr lang="en-IN" dirty="0"/>
              <a:t>Decrement operators were never allowed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29A3075-04F7-4FBE-AD50-0B552220AC5E}"/>
              </a:ext>
            </a:extLst>
          </p:cNvPr>
          <p:cNvSpPr/>
          <p:nvPr/>
        </p:nvSpPr>
        <p:spPr>
          <a:xfrm>
            <a:off x="4957339" y="3329796"/>
            <a:ext cx="2277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main()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latin typeface="Consolas" panose="020B0609020204030204" pitchFamily="49" charset="0"/>
              </a:rPr>
              <a:t> x{} ;</a:t>
            </a:r>
          </a:p>
          <a:p>
            <a:r>
              <a:rPr lang="en-IN" dirty="0">
                <a:latin typeface="Consolas" panose="020B0609020204030204" pitchFamily="49" charset="0"/>
              </a:rPr>
              <a:t>	x++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A9B58D-3E57-478D-9912-170183C6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085451"/>
            <a:ext cx="6457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ways to initialize types</a:t>
            </a:r>
          </a:p>
          <a:p>
            <a:r>
              <a:rPr lang="en-IN" dirty="0"/>
              <a:t>Scalar types can be initialized with = or ()</a:t>
            </a:r>
          </a:p>
          <a:p>
            <a:r>
              <a:rPr lang="en-IN" dirty="0"/>
              <a:t>Array types have to be initialized with {}</a:t>
            </a:r>
          </a:p>
          <a:p>
            <a:r>
              <a:rPr lang="en-IN" dirty="0"/>
              <a:t>Uniform initialization uses {} to initialize all types</a:t>
            </a:r>
          </a:p>
          <a:p>
            <a:r>
              <a:rPr lang="en-IN" dirty="0"/>
              <a:t>It also initializes the variable with default value of the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472E06-2248-487A-AD1A-2496C4F5D3B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ED5CDF-B089-4DCD-A418-87D61D75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AB7127-7952-49B1-9595-EFDD9BC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DA0EBB-01D7-417A-AF0E-D7D7018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character sequences used when a system does not support 7-bit ASCII</a:t>
            </a:r>
          </a:p>
          <a:p>
            <a:r>
              <a:rPr lang="en-IN" dirty="0"/>
              <a:t>E.g. </a:t>
            </a:r>
            <a:r>
              <a:rPr lang="en-IN" i="1" dirty="0"/>
              <a:t>??-</a:t>
            </a:r>
            <a:r>
              <a:rPr lang="en-IN" dirty="0"/>
              <a:t> produced </a:t>
            </a:r>
            <a:r>
              <a:rPr lang="en-IN" i="1" dirty="0"/>
              <a:t>~</a:t>
            </a:r>
          </a:p>
          <a:p>
            <a:r>
              <a:rPr lang="en-IN" dirty="0"/>
              <a:t>These have been removed to speed up the 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927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31D10-4434-4F0E-BD5C-21E05C7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368-96F4-42EF-80AA-B8A32F96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911"/>
          </a:xfrm>
        </p:spPr>
        <p:txBody>
          <a:bodyPr/>
          <a:lstStyle/>
          <a:p>
            <a:r>
              <a:rPr lang="en-IN" dirty="0"/>
              <a:t>Feature that allowed a function to advertise what exceptions it throws</a:t>
            </a:r>
          </a:p>
          <a:p>
            <a:r>
              <a:rPr lang="en-IN" dirty="0"/>
              <a:t>Not implemented by many compilers</a:t>
            </a:r>
          </a:p>
          <a:p>
            <a:r>
              <a:rPr lang="en-IN" dirty="0"/>
              <a:t>Replaced by </a:t>
            </a:r>
            <a:r>
              <a:rPr lang="en-IN" i="1" dirty="0" err="1"/>
              <a:t>noexcept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9BE6923-8FBD-4CDA-A582-8BAA650C4C4E}"/>
              </a:ext>
            </a:extLst>
          </p:cNvPr>
          <p:cNvSpPr/>
          <p:nvPr/>
        </p:nvSpPr>
        <p:spPr>
          <a:xfrm>
            <a:off x="3707920" y="4028536"/>
            <a:ext cx="4776159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a)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latin typeface="Consolas" panose="020B0609020204030204" pitchFamily="49" charset="0"/>
              </a:rPr>
              <a:t>(a &gt; 1000)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IN" dirty="0">
                <a:latin typeface="Consolas" panose="020B0609020204030204" pitchFamily="49" charset="0"/>
              </a:rPr>
              <a:t> 1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FB2798-DB1C-4603-A51F-04D88050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5595039"/>
            <a:ext cx="967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C1165-250F-4F7D-931D-09917249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19BC2D-9B87-48FB-BAE7-86693D7F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pointer in C++98</a:t>
            </a:r>
          </a:p>
          <a:p>
            <a:r>
              <a:rPr lang="en-IN" dirty="0"/>
              <a:t>No ownership semantics</a:t>
            </a:r>
          </a:p>
          <a:p>
            <a:r>
              <a:rPr lang="en-IN" dirty="0"/>
              <a:t>Could lead to bugs</a:t>
            </a:r>
          </a:p>
          <a:p>
            <a:r>
              <a:rPr lang="en-IN" dirty="0"/>
              <a:t>Replaced with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dirty="0"/>
              <a:t> &amp; </a:t>
            </a:r>
            <a:r>
              <a:rPr lang="en-IN" i="1" dirty="0"/>
              <a:t>std::</a:t>
            </a:r>
            <a:r>
              <a:rPr lang="en-IN" i="1" dirty="0" err="1"/>
              <a:t>shared_ptr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8289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2FD39-B05A-49AF-BB47-954ABB8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BAF09C-E47A-4556-A964-3F2A320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random_shuffle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unary_function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ptr_fun</a:t>
            </a:r>
            <a:endParaRPr lang="en-IN" dirty="0"/>
          </a:p>
          <a:p>
            <a:r>
              <a:rPr lang="en-IN" dirty="0"/>
              <a:t>std::bind1st….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D0F0AC9-8605-4CD2-ADA5-ADE0E200E437}"/>
              </a:ext>
            </a:extLst>
          </p:cNvPr>
          <p:cNvSpPr txBox="1"/>
          <p:nvPr/>
        </p:nvSpPr>
        <p:spPr>
          <a:xfrm>
            <a:off x="1053861" y="3907766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https://isocpp.org/files/papers/p0636r0.html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663101"/>
      </p:ext>
    </p:extLst>
  </p:cSld>
  <p:clrMapOvr>
    <a:masterClrMapping/>
  </p:clrMapOvr>
  <p:transition spd="slow">
    <p:push dir="u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C34CF3-C33D-4687-A360-A0F553B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921D94-7AD4-4D1C-950D-67C90643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list initialization with auto</a:t>
            </a:r>
          </a:p>
          <a:p>
            <a:r>
              <a:rPr lang="en-IN" dirty="0" err="1"/>
              <a:t>static_assert</a:t>
            </a:r>
            <a:endParaRPr lang="en-IN" dirty="0"/>
          </a:p>
          <a:p>
            <a:r>
              <a:rPr lang="en-IN" dirty="0"/>
              <a:t>Different begin &amp; end types on range-based for loop</a:t>
            </a:r>
          </a:p>
        </p:txBody>
      </p:sp>
    </p:spTree>
    <p:extLst>
      <p:ext uri="{BB962C8B-B14F-4D97-AF65-F5344CB8AC3E}">
        <p14:creationId xmlns:p14="http://schemas.microsoft.com/office/powerpoint/2010/main" val="469870964"/>
      </p:ext>
    </p:extLst>
  </p:cSld>
  <p:clrMapOvr>
    <a:masterClrMapping/>
  </p:clrMapOvr>
  <p:transition spd="slow">
    <p:push dir="u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644A2C-FFD8-46CD-AC21-62DA9F7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DC763F-79C6-41AD-B078-EF843B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28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i="1" dirty="0"/>
              <a:t>auto</a:t>
            </a:r>
            <a:r>
              <a:rPr lang="en-IN" dirty="0"/>
              <a:t> with list initialization containing one element would deduce the type of variable as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  <a:p>
            <a:r>
              <a:rPr lang="en-IN" dirty="0"/>
              <a:t>In C++17, there are two rules for direct list initialization</a:t>
            </a:r>
          </a:p>
          <a:p>
            <a:pPr lvl="1"/>
            <a:r>
              <a:rPr lang="en-IN" dirty="0"/>
              <a:t>for one element, auto deduces from that element</a:t>
            </a:r>
          </a:p>
          <a:p>
            <a:pPr lvl="1"/>
            <a:r>
              <a:rPr lang="en-IN" dirty="0"/>
              <a:t>for multiple elements, it will be ill-formed</a:t>
            </a:r>
          </a:p>
          <a:p>
            <a:r>
              <a:rPr lang="en-IN" dirty="0"/>
              <a:t>For copy initialization, the type is always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C4F083A-7FD6-4271-859D-25BFAF939006}"/>
              </a:ext>
            </a:extLst>
          </p:cNvPr>
          <p:cNvSpPr/>
          <p:nvPr/>
        </p:nvSpPr>
        <p:spPr>
          <a:xfrm>
            <a:off x="2690553" y="47232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a{ 1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//int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b{ 1,2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//Ill-formed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  = { 1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d  = { 1,2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576F9-6AA5-4DA1-B50B-ED20109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374ADF-AFB6-4CB4-AAA7-1E526BA0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Range-based for loop allows easy iteration over a range</a:t>
            </a:r>
          </a:p>
          <a:p>
            <a:r>
              <a:rPr lang="en-IN" dirty="0"/>
              <a:t>It automatically expands to a loop that uses iterators to iterate over the range</a:t>
            </a:r>
          </a:p>
          <a:p>
            <a:r>
              <a:rPr lang="en-IN" dirty="0"/>
              <a:t>Relies on presence of iterators</a:t>
            </a:r>
          </a:p>
          <a:p>
            <a:r>
              <a:rPr lang="en-IN" dirty="0"/>
              <a:t>begin &amp; end iterators must be same until C++14</a:t>
            </a:r>
          </a:p>
          <a:p>
            <a:r>
              <a:rPr lang="en-IN" dirty="0"/>
              <a:t>C++17 removes this limitation; they can be of different types, but must provide operator != for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7230E7-9EE2-4A3A-99C8-C883511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41DB7E0-8710-410C-97F4-AE5A328A786A}"/>
              </a:ext>
            </a:extLst>
          </p:cNvPr>
          <p:cNvSpPr/>
          <p:nvPr/>
        </p:nvSpPr>
        <p:spPr>
          <a:xfrm>
            <a:off x="1619596" y="2008213"/>
            <a:ext cx="9734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5&gt; values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1,2,3,4,5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(auto v  : values)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//Pseudo code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auto &amp;&amp; range	= values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begin  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end  	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		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//Can be of a different type in C++17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F08C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(; begin 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end ;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auto v  =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traits give the ability to introspect</a:t>
            </a:r>
          </a:p>
          <a:p>
            <a:pPr lvl="1"/>
            <a:r>
              <a:rPr lang="en-IN" dirty="0"/>
              <a:t>find the characteristics of types at compile time </a:t>
            </a:r>
          </a:p>
          <a:p>
            <a:pPr lvl="1"/>
            <a:r>
              <a:rPr lang="en-IN" dirty="0"/>
              <a:t>transform the properties of the type</a:t>
            </a:r>
          </a:p>
          <a:p>
            <a:r>
              <a:rPr lang="en-IN" dirty="0"/>
              <a:t>Useful in template metaprogramming</a:t>
            </a:r>
          </a:p>
          <a:p>
            <a:r>
              <a:rPr lang="en-IN" dirty="0"/>
              <a:t>Will either return a </a:t>
            </a:r>
            <a:r>
              <a:rPr lang="en-IN" i="1" dirty="0" err="1"/>
              <a:t>boolean</a:t>
            </a:r>
            <a:r>
              <a:rPr lang="en-IN" dirty="0"/>
              <a:t> or a type when inspecting types</a:t>
            </a:r>
          </a:p>
          <a:p>
            <a:r>
              <a:rPr lang="en-IN" dirty="0"/>
              <a:t>Provides template-based interface and defined in header </a:t>
            </a:r>
            <a:r>
              <a:rPr lang="en-IN" i="1" dirty="0"/>
              <a:t>&lt;</a:t>
            </a:r>
            <a:r>
              <a:rPr lang="en-IN" i="1" dirty="0" err="1"/>
              <a:t>type_traits</a:t>
            </a:r>
            <a:r>
              <a:rPr lang="en-IN" i="1" dirty="0"/>
              <a:t>&gt;</a:t>
            </a:r>
            <a:endParaRPr lang="en-IN" dirty="0"/>
          </a:p>
          <a:p>
            <a:r>
              <a:rPr lang="en-IN" dirty="0"/>
              <a:t>Some traits require support from the compiler</a:t>
            </a:r>
          </a:p>
          <a:p>
            <a:pPr lvl="1"/>
            <a:r>
              <a:rPr lang="en-IN" dirty="0"/>
              <a:t>compiler provides </a:t>
            </a:r>
            <a:r>
              <a:rPr lang="en-IN" dirty="0" err="1"/>
              <a:t>intrinsics</a:t>
            </a:r>
            <a:r>
              <a:rPr lang="en-IN" dirty="0"/>
              <a:t> for such traits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B57AF7B-9C82-4E7F-B2CD-94EF1DE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1B9312-0FB9-4CDE-AD30-97FAACE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2BBA10-D8E6-4B59-AB86-25DB167B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59" y="1840316"/>
            <a:ext cx="7375882" cy="4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21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DAC4004-B8B0-4D28-8640-D7B5BCC8C20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CE59733-4051-4873-95FA-DC1554E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05D5F1-231D-4F52-8D76-5C1CB30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static_assert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3AD3BC-39C5-4A80-925B-1599F881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00"/>
          </a:xfrm>
        </p:spPr>
        <p:txBody>
          <a:bodyPr/>
          <a:lstStyle/>
          <a:p>
            <a:r>
              <a:rPr lang="en-IN" dirty="0"/>
              <a:t>In C++17, </a:t>
            </a:r>
            <a:r>
              <a:rPr lang="en-IN" i="1" dirty="0" err="1"/>
              <a:t>static_assert</a:t>
            </a:r>
            <a:r>
              <a:rPr lang="en-IN" i="1" dirty="0"/>
              <a:t> </a:t>
            </a:r>
            <a:r>
              <a:rPr lang="en-IN" dirty="0"/>
              <a:t>can have a condition without a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43D6787-C210-4D92-914D-C9E35F9B67E7}"/>
              </a:ext>
            </a:extLst>
          </p:cNvPr>
          <p:cNvSpPr/>
          <p:nvPr/>
        </p:nvSpPr>
        <p:spPr>
          <a:xfrm>
            <a:off x="1187336" y="3025864"/>
            <a:ext cx="1016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 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Only pointer types allowed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{}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//Causes assertion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2B7B31B-B0F7-4603-ACF2-7FC9129DF5AC}"/>
              </a:ext>
            </a:extLst>
          </p:cNvPr>
          <p:cNvSpPr/>
          <p:nvPr/>
        </p:nvSpPr>
        <p:spPr>
          <a:xfrm>
            <a:off x="7351223" y="2733476"/>
            <a:ext cx="465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C2607: static assertion failed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C2338: Only pointer types allowed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0863EF84-D9E5-48CE-85E7-BEDC93DAD37E}"/>
              </a:ext>
            </a:extLst>
          </p:cNvPr>
          <p:cNvCxnSpPr>
            <a:cxnSpLocks/>
          </p:cNvCxnSpPr>
          <p:nvPr/>
        </p:nvCxnSpPr>
        <p:spPr>
          <a:xfrm flipH="1" flipV="1">
            <a:off x="5985165" y="2890927"/>
            <a:ext cx="1271848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87BBF6C-6DFF-4CA1-AECB-5D4A82BEE118}"/>
              </a:ext>
            </a:extLst>
          </p:cNvPr>
          <p:cNvCxnSpPr>
            <a:cxnSpLocks/>
          </p:cNvCxnSpPr>
          <p:nvPr/>
        </p:nvCxnSpPr>
        <p:spPr>
          <a:xfrm flipV="1">
            <a:off x="5985165" y="2890927"/>
            <a:ext cx="0" cy="6752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016837FC-62F0-4B74-9765-9B2F0B2BB667}"/>
              </a:ext>
            </a:extLst>
          </p:cNvPr>
          <p:cNvCxnSpPr>
            <a:cxnSpLocks/>
          </p:cNvCxnSpPr>
          <p:nvPr/>
        </p:nvCxnSpPr>
        <p:spPr>
          <a:xfrm flipH="1" flipV="1">
            <a:off x="6743701" y="3169037"/>
            <a:ext cx="513312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D0A6EE8B-0136-43F2-A7BF-4DE7E9AD2E27}"/>
              </a:ext>
            </a:extLst>
          </p:cNvPr>
          <p:cNvCxnSpPr>
            <a:cxnSpLocks/>
          </p:cNvCxnSpPr>
          <p:nvPr/>
        </p:nvCxnSpPr>
        <p:spPr>
          <a:xfrm flipV="1">
            <a:off x="6743700" y="3169036"/>
            <a:ext cx="0" cy="6895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6730D-8D5B-448A-B94A-2BA5093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IN" dirty="0"/>
              <a:t>In previous standards, the evaluation order of sub-expressions in function parameters was unpredictable</a:t>
            </a:r>
          </a:p>
          <a:p>
            <a:r>
              <a:rPr lang="en-IN" dirty="0"/>
              <a:t>In the following statement, it is unspecified in which order the functions will be invoked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618D18-6143-428B-859A-313F338B2E7D}"/>
              </a:ext>
            </a:extLst>
          </p:cNvPr>
          <p:cNvSpPr/>
          <p:nvPr/>
        </p:nvSpPr>
        <p:spPr>
          <a:xfrm>
            <a:off x="2407920" y="3600102"/>
            <a:ext cx="943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std 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cout.</a:t>
            </a:r>
            <a:r>
              <a:rPr lang="en-IN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5C8E93BB-E016-47AC-A52A-2877CB61E2C1}"/>
              </a:ext>
            </a:extLst>
          </p:cNvPr>
          <p:cNvSpPr/>
          <p:nvPr/>
        </p:nvSpPr>
        <p:spPr>
          <a:xfrm rot="16200000">
            <a:off x="463296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7AEE9BBA-A433-4BE5-9227-434EF0194182}"/>
              </a:ext>
            </a:extLst>
          </p:cNvPr>
          <p:cNvSpPr/>
          <p:nvPr/>
        </p:nvSpPr>
        <p:spPr>
          <a:xfrm rot="16200000">
            <a:off x="664464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861A054F-1E4F-41ED-AA35-1EA9ADC90324}"/>
              </a:ext>
            </a:extLst>
          </p:cNvPr>
          <p:cNvSpPr/>
          <p:nvPr/>
        </p:nvSpPr>
        <p:spPr>
          <a:xfrm rot="16200000">
            <a:off x="8656320" y="4707313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15B7183-7AF8-4BAC-A723-0435444BCC87}"/>
              </a:ext>
            </a:extLst>
          </p:cNvPr>
          <p:cNvSpPr/>
          <p:nvPr/>
        </p:nvSpPr>
        <p:spPr>
          <a:xfrm>
            <a:off x="452120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50ACF06-56CE-4CE3-AAA1-7864F81F2FA4}"/>
              </a:ext>
            </a:extLst>
          </p:cNvPr>
          <p:cNvSpPr/>
          <p:nvPr/>
        </p:nvSpPr>
        <p:spPr>
          <a:xfrm>
            <a:off x="653288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FE15485D-85FB-40A1-B7E2-0C159EBF7FAF}"/>
              </a:ext>
            </a:extLst>
          </p:cNvPr>
          <p:cNvSpPr/>
          <p:nvPr/>
        </p:nvSpPr>
        <p:spPr>
          <a:xfrm>
            <a:off x="854456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="" xmlns:a16="http://schemas.microsoft.com/office/drawing/2014/main" id="{EBC04187-C481-47CA-99AC-AD9E6330A98D}"/>
              </a:ext>
            </a:extLst>
          </p:cNvPr>
          <p:cNvSpPr/>
          <p:nvPr/>
        </p:nvSpPr>
        <p:spPr>
          <a:xfrm rot="16200000">
            <a:off x="3642360" y="4743103"/>
            <a:ext cx="142240" cy="23469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="" xmlns:a16="http://schemas.microsoft.com/office/drawing/2014/main" id="{422F6840-5B8F-4829-85EB-FB95843B5E97}"/>
              </a:ext>
            </a:extLst>
          </p:cNvPr>
          <p:cNvSpPr/>
          <p:nvPr/>
        </p:nvSpPr>
        <p:spPr>
          <a:xfrm rot="16200000">
            <a:off x="5994400" y="4890279"/>
            <a:ext cx="142240" cy="203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="" xmlns:a16="http://schemas.microsoft.com/office/drawing/2014/main" id="{0273C470-3164-400D-AAFA-2E512A11284B}"/>
              </a:ext>
            </a:extLst>
          </p:cNvPr>
          <p:cNvSpPr/>
          <p:nvPr/>
        </p:nvSpPr>
        <p:spPr>
          <a:xfrm rot="16200000">
            <a:off x="8112904" y="4976639"/>
            <a:ext cx="121631" cy="185928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B2CC8C-1781-4431-8B35-7A8BD8DCFCC4}"/>
              </a:ext>
            </a:extLst>
          </p:cNvPr>
          <p:cNvSpPr/>
          <p:nvPr/>
        </p:nvSpPr>
        <p:spPr>
          <a:xfrm>
            <a:off x="353059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1B7EC0A-2859-41A1-B707-DC96127A1D9D}"/>
              </a:ext>
            </a:extLst>
          </p:cNvPr>
          <p:cNvSpPr/>
          <p:nvPr/>
        </p:nvSpPr>
        <p:spPr>
          <a:xfrm>
            <a:off x="5882640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68A8944F-FB62-4134-A218-E6CF568D3308}"/>
              </a:ext>
            </a:extLst>
          </p:cNvPr>
          <p:cNvSpPr/>
          <p:nvPr/>
        </p:nvSpPr>
        <p:spPr>
          <a:xfrm>
            <a:off x="799083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148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DB5BA2-2AC7-4A8D-A18F-224F4787414A}"/>
              </a:ext>
            </a:extLst>
          </p:cNvPr>
          <p:cNvSpPr/>
          <p:nvPr/>
        </p:nvSpPr>
        <p:spPr>
          <a:xfrm>
            <a:off x="3500887" y="2237971"/>
            <a:ext cx="5190226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p1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p2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	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//1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//2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//3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//4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1F9FDE57-DD9C-4B51-B55E-144974018C0D}"/>
              </a:ext>
            </a:extLst>
          </p:cNvPr>
          <p:cNvGraphicFramePr>
            <a:graphicFrameLocks noGrp="1"/>
          </p:cNvGraphicFramePr>
          <p:nvPr/>
        </p:nvGraphicFramePr>
        <p:xfrm>
          <a:off x="9283268" y="3884575"/>
          <a:ext cx="2307088" cy="1097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53544">
                  <a:extLst>
                    <a:ext uri="{9D8B030D-6E8A-4147-A177-3AD203B41FA5}">
                      <a16:colId xmlns="" xmlns:a16="http://schemas.microsoft.com/office/drawing/2014/main" val="2652864326"/>
                    </a:ext>
                  </a:extLst>
                </a:gridCol>
                <a:gridCol w="1153544">
                  <a:extLst>
                    <a:ext uri="{9D8B030D-6E8A-4147-A177-3AD203B41FA5}">
                      <a16:colId xmlns="" xmlns:a16="http://schemas.microsoft.com/office/drawing/2014/main" val="3277562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586770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en-IN" dirty="0"/>
                        <a:t>2, 4, 1, 3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2, 1, 4, 3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28777003"/>
                  </a:ext>
                </a:extLst>
              </a:tr>
              <a:tr h="143952">
                <a:tc>
                  <a:txBody>
                    <a:bodyPr/>
                    <a:lstStyle/>
                    <a:p>
                      <a:r>
                        <a:rPr lang="en-IN" dirty="0"/>
                        <a:t>4, 2, 3, 1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4, 3, 2, 1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019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14429"/>
      </p:ext>
    </p:extLst>
  </p:cSld>
  <p:clrMapOvr>
    <a:masterClrMapping/>
  </p:clrMapOvr>
  <p:transition spd="slow">
    <p:push dir="u"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01B3F-ED2A-4D4A-A5ED-DC02840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8D4359-5235-4012-B5AA-7545CF28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specification for a function was not part of the function signature/type</a:t>
            </a:r>
          </a:p>
          <a:p>
            <a:r>
              <a:rPr lang="en-IN" dirty="0"/>
              <a:t>In C++17, it is part of the function’s type</a:t>
            </a:r>
          </a:p>
        </p:txBody>
      </p:sp>
    </p:spTree>
    <p:extLst>
      <p:ext uri="{BB962C8B-B14F-4D97-AF65-F5344CB8AC3E}">
        <p14:creationId xmlns:p14="http://schemas.microsoft.com/office/powerpoint/2010/main" val="568742945"/>
      </p:ext>
    </p:extLst>
  </p:cSld>
  <p:clrMapOvr>
    <a:masterClrMapping/>
  </p:clrMapOvr>
  <p:transition spd="slow">
    <p:push dir="u"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initialization of multiple variables with the elements or members of an object</a:t>
            </a:r>
          </a:p>
          <a:p>
            <a:r>
              <a:rPr lang="en-IN" dirty="0"/>
              <a:t>The object could be object of a class/struct or an array</a:t>
            </a:r>
          </a:p>
          <a:p>
            <a:r>
              <a:rPr lang="en-IN" dirty="0"/>
              <a:t>For objects of classes, the members should be public</a:t>
            </a:r>
          </a:p>
          <a:p>
            <a:r>
              <a:rPr lang="en-IN" dirty="0"/>
              <a:t>The number of variables should match with the number of elements in the object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auto [variables] = object ;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&lt;cv qualifiers&gt; auto &amp;[variables] = object ;</a:t>
            </a:r>
          </a:p>
        </p:txBody>
      </p:sp>
    </p:spTree>
    <p:extLst>
      <p:ext uri="{BB962C8B-B14F-4D97-AF65-F5344CB8AC3E}">
        <p14:creationId xmlns:p14="http://schemas.microsoft.com/office/powerpoint/2010/main" val="12981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an anonymous entity which is a copy of the object</a:t>
            </a:r>
          </a:p>
          <a:p>
            <a:r>
              <a:rPr lang="en-IN" dirty="0"/>
              <a:t>This anonymous entity cannot be accessed directly</a:t>
            </a:r>
          </a:p>
          <a:p>
            <a:r>
              <a:rPr lang="en-IN" dirty="0"/>
              <a:t>We can only access the members through the structured binding</a:t>
            </a:r>
          </a:p>
          <a:p>
            <a:r>
              <a:rPr lang="en-IN" dirty="0"/>
              <a:t>Useful when you want to read the data of each member to separate variables (or assign)</a:t>
            </a:r>
          </a:p>
          <a:p>
            <a:r>
              <a:rPr lang="en-IN" dirty="0"/>
              <a:t>Makes the code more readable by binding the value directly to a name that conveys the real purpose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69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C9A472B-2A85-4F38-9443-2A57F41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0B887D-AC61-4C61-BB94-CCE5C9B2BF5E}"/>
              </a:ext>
            </a:extLst>
          </p:cNvPr>
          <p:cNvSpPr/>
          <p:nvPr/>
        </p:nvSpPr>
        <p:spPr>
          <a:xfrm>
            <a:off x="2903683" y="1803950"/>
            <a:ext cx="6384634" cy="3854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//Creates an alias(copy) of p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//Use as separate variables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78C6C"/>
                </a:solidFill>
                <a:latin typeface="Consolas" panose="020B0609020204030204" pitchFamily="49" charset="0"/>
              </a:rPr>
              <a:t>18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Consolas" panose="020B0609020204030204" pitchFamily="49" charset="0"/>
              </a:rPr>
              <a:t>Child: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181E2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 a reference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//Apply qualifiers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DC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9659"/>
      </p:ext>
    </p:extLst>
  </p:cSld>
  <p:clrMapOvr>
    <a:masterClrMapping/>
  </p:clrMapOvr>
  <p:transition spd="slow">
    <p:push dir="u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943F5-1E1C-4909-BDC6-DCBD6F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if-switch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FE1CC-BB2A-46AA-A5EB-DC17927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added the ability to initialize and compare variables in </a:t>
            </a:r>
            <a:r>
              <a:rPr lang="en-US" i="1" dirty="0"/>
              <a:t>if</a:t>
            </a:r>
            <a:r>
              <a:rPr lang="en-US" dirty="0"/>
              <a:t> &amp; </a:t>
            </a:r>
            <a:r>
              <a:rPr lang="en-US" i="1" dirty="0"/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These statements have an initialization clause in addition to conditional or select clause</a:t>
            </a:r>
          </a:p>
          <a:p>
            <a:r>
              <a:rPr lang="en-US" dirty="0"/>
              <a:t>Avoids creation of local variables that leak to the entire scope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if(initialization clause; condition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switch(initialization clause; select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BE9F21-CCF7-40A5-9683-3D54D36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C++, a global name can be defined only once (ODR)</a:t>
            </a:r>
          </a:p>
          <a:p>
            <a:r>
              <a:rPr lang="en-IN" dirty="0"/>
              <a:t>E.g. you should avoid defining a global variable in a header file</a:t>
            </a:r>
          </a:p>
          <a:p>
            <a:r>
              <a:rPr lang="en-IN" dirty="0"/>
              <a:t>If the header file is included in multiple .</a:t>
            </a:r>
            <a:r>
              <a:rPr lang="en-IN" dirty="0" err="1"/>
              <a:t>cpp</a:t>
            </a:r>
            <a:r>
              <a:rPr lang="en-IN" dirty="0"/>
              <a:t> files, it would cause linker errors (violates ODR)</a:t>
            </a:r>
          </a:p>
          <a:p>
            <a:r>
              <a:rPr lang="en-IN" dirty="0"/>
              <a:t>To avoid this, the global variable is defined in one of the .</a:t>
            </a:r>
            <a:r>
              <a:rPr lang="en-IN" dirty="0" err="1"/>
              <a:t>cpp</a:t>
            </a:r>
            <a:r>
              <a:rPr lang="en-IN" dirty="0"/>
              <a:t> files and declared extern in others</a:t>
            </a:r>
          </a:p>
          <a:p>
            <a:r>
              <a:rPr lang="en-IN" dirty="0"/>
              <a:t>This satisfies ODR</a:t>
            </a:r>
          </a:p>
          <a:p>
            <a:r>
              <a:rPr lang="en-IN" dirty="0"/>
              <a:t>In C++17, you can now define a variable in a header file without ODR errors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467880404"/>
      </p:ext>
    </p:extLst>
  </p:cSld>
  <p:clrMapOvr>
    <a:masterClrMapping/>
  </p:clrMapOvr>
  <p:transition spd="slow">
    <p:push dir="u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27078-A7C2-4DC9-86F5-76C57A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6065A-DDF7-453C-BF90-03B006E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inline</a:t>
            </a:r>
            <a:r>
              <a:rPr lang="en-IN" dirty="0"/>
              <a:t> on a global variable implies it can have multiple definitions </a:t>
            </a:r>
          </a:p>
          <a:p>
            <a:r>
              <a:rPr lang="en-IN" dirty="0"/>
              <a:t>The linker will treat it as only on variable even if it is encountered in multiple .</a:t>
            </a:r>
            <a:r>
              <a:rPr lang="en-IN" dirty="0" err="1"/>
              <a:t>cpp</a:t>
            </a:r>
            <a:r>
              <a:rPr lang="en-IN" dirty="0"/>
              <a:t> files</a:t>
            </a:r>
          </a:p>
          <a:p>
            <a:r>
              <a:rPr lang="en-IN" dirty="0"/>
              <a:t>However, all the definitions must be exactly same</a:t>
            </a:r>
          </a:p>
          <a:p>
            <a:r>
              <a:rPr lang="en-IN" dirty="0"/>
              <a:t>The definition of an inline variable should be accessible by the compiler before it can be used</a:t>
            </a:r>
          </a:p>
          <a:p>
            <a:r>
              <a:rPr lang="en-IN" dirty="0"/>
              <a:t>All the instances of the inline variable will have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8656912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0A55D6-6714-4DB8-9CC2-518E2C6317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0E1750-FD2F-45CF-A440-C461DB24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C++11 introduced non-static data member initialization</a:t>
            </a:r>
          </a:p>
          <a:p>
            <a:r>
              <a:rPr lang="en-IN" dirty="0"/>
              <a:t>Allows initialized of non-static data members in the class</a:t>
            </a:r>
          </a:p>
          <a:p>
            <a:r>
              <a:rPr lang="en-IN" dirty="0"/>
              <a:t>C++17 allows initialization of static data members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No need to initialize the static variable outside the class</a:t>
            </a:r>
          </a:p>
          <a:p>
            <a:r>
              <a:rPr lang="en-IN" dirty="0"/>
              <a:t>This allows creation of header-only libraries</a:t>
            </a:r>
          </a:p>
          <a:p>
            <a:r>
              <a:rPr lang="en-IN" i="1" dirty="0" err="1"/>
              <a:t>constexpr</a:t>
            </a:r>
            <a:r>
              <a:rPr lang="en-IN" dirty="0"/>
              <a:t> static member variables are implicitly inline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  <p:transition spd="slow">
    <p:push dir="u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BB7DCF-3ACC-4BC5-86ED-7A4BA42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AB542C-3CCB-4D85-95F7-40403F70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/>
              <a:t>Namespaces can be nested with a simple syntax in C++17</a:t>
            </a:r>
          </a:p>
          <a:p>
            <a:r>
              <a:rPr lang="en-IN"/>
              <a:t>Instead of using the namespace keyword on each nested namespace, you can now use scope resolution operator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767CBE2-F57A-45DF-87F7-84F51D23A136}"/>
              </a:ext>
            </a:extLst>
          </p:cNvPr>
          <p:cNvSpPr/>
          <p:nvPr/>
        </p:nvSpPr>
        <p:spPr>
          <a:xfrm>
            <a:off x="1940215" y="3563937"/>
            <a:ext cx="2915479" cy="2416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CA47112-ADFE-4F69-80BB-155385F72C01}"/>
              </a:ext>
            </a:extLst>
          </p:cNvPr>
          <p:cNvSpPr/>
          <p:nvPr/>
        </p:nvSpPr>
        <p:spPr>
          <a:xfrm>
            <a:off x="7498768" y="4802738"/>
            <a:ext cx="3689994" cy="117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002BFDE-5DAE-4F1F-8CF7-19D89AD56F95}"/>
              </a:ext>
            </a:extLst>
          </p:cNvPr>
          <p:cNvSpPr txBox="1"/>
          <p:nvPr/>
        </p:nvSpPr>
        <p:spPr>
          <a:xfrm>
            <a:off x="3010636" y="615055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3F99CB-DDC8-4837-BA36-F7A61C340DDC}"/>
              </a:ext>
            </a:extLst>
          </p:cNvPr>
          <p:cNvSpPr txBox="1"/>
          <p:nvPr/>
        </p:nvSpPr>
        <p:spPr>
          <a:xfrm>
            <a:off x="8956447" y="6092619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4109035956"/>
      </p:ext>
    </p:extLst>
  </p:cSld>
  <p:clrMapOvr>
    <a:masterClrMapping/>
  </p:clrMapOvr>
  <p:transition spd="slow">
    <p:push dir="u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4EF21-3489-4C8F-86B2-DED19F6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218435-3797-45D2-A6D7-EF537AC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Attributes used to be compiler-specific commands that give additional information to the compiler</a:t>
            </a:r>
          </a:p>
          <a:p>
            <a:r>
              <a:rPr lang="en-IN" dirty="0"/>
              <a:t>They might be utilised for optimization or checks</a:t>
            </a:r>
          </a:p>
          <a:p>
            <a:r>
              <a:rPr lang="en-IN" dirty="0"/>
              <a:t>Before C++11, different compiler vendors used keywords for attributes e.g. MSVC uses __</a:t>
            </a:r>
            <a:r>
              <a:rPr lang="en-IN" dirty="0" err="1"/>
              <a:t>declspec</a:t>
            </a:r>
            <a:r>
              <a:rPr lang="en-IN" dirty="0"/>
              <a:t>, GCC uses __attribute, etc</a:t>
            </a:r>
          </a:p>
          <a:p>
            <a:r>
              <a:rPr lang="en-IN" dirty="0"/>
              <a:t>C++11 introduced some standardized attributes that work with all standard-compliant compilers</a:t>
            </a:r>
          </a:p>
          <a:p>
            <a:r>
              <a:rPr lang="en-IN" dirty="0"/>
              <a:t>C++14 &amp; C++17 introduced more attributes that you can use in your code</a:t>
            </a:r>
          </a:p>
          <a:p>
            <a:r>
              <a:rPr lang="en-IN" dirty="0"/>
              <a:t>You cannot create custom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1989D7-C88B-4801-9AB9-46A5954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349AD1F8-F8B8-41FA-9ED7-CFFD17B7B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966802"/>
          <a:ext cx="10972800" cy="3669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5040">
                  <a:extLst>
                    <a:ext uri="{9D8B030D-6E8A-4147-A177-3AD203B41FA5}">
                      <a16:colId xmlns="" xmlns:a16="http://schemas.microsoft.com/office/drawing/2014/main" val="3418356837"/>
                    </a:ext>
                  </a:extLst>
                </a:gridCol>
                <a:gridCol w="5090160">
                  <a:extLst>
                    <a:ext uri="{9D8B030D-6E8A-4147-A177-3AD203B41FA5}">
                      <a16:colId xmlns="" xmlns:a16="http://schemas.microsoft.com/office/drawing/2014/main" val="325102316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252699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900" dirty="0"/>
                        <a:t>Attribute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="" xmlns:a16="http://schemas.microsoft.com/office/drawing/2014/main" val="1292621419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noreturn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the function does not return (C++11)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="" xmlns:a16="http://schemas.microsoft.com/office/drawing/2014/main" val="158959823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[[deprecated(””)]]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entity is deprecated but can be used (C++14)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variables, classes, typedefs, functions, namespaces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="" xmlns:a16="http://schemas.microsoft.com/office/drawing/2014/main" val="261370442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nodiscard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return value should not be discarded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function, class,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, variable declaration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="" xmlns:a16="http://schemas.microsoft.com/office/drawing/2014/main" val="1506623079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maybe_unused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Prevents compiler for issuing warnings on non-used entities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class, variables,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 declarations &amp; functions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="" xmlns:a16="http://schemas.microsoft.com/office/drawing/2014/main" val="36700011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fall_through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deliberate fall through in a case statement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switch-case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="" xmlns:a16="http://schemas.microsoft.com/office/drawing/2014/main" val="836403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B13C5E-3BB8-4AFF-A051-A015435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16D17-1FC9-43E7-935F-2622BC1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ACA4C2-4449-499B-8959-98462C0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additions were made in C++17 in regards to lambda expressions</a:t>
            </a:r>
          </a:p>
          <a:p>
            <a:pPr lvl="1"/>
            <a:r>
              <a:rPr lang="en-IN" dirty="0"/>
              <a:t>they can be </a:t>
            </a:r>
            <a:r>
              <a:rPr lang="en-IN" i="1" dirty="0" err="1"/>
              <a:t>constexpr</a:t>
            </a:r>
            <a:r>
              <a:rPr lang="en-IN" dirty="0"/>
              <a:t> (although the specifier is not required)</a:t>
            </a:r>
          </a:p>
          <a:p>
            <a:pPr lvl="1"/>
            <a:r>
              <a:rPr lang="en-IN" dirty="0"/>
              <a:t>capture of </a:t>
            </a:r>
            <a:r>
              <a:rPr lang="en-IN" i="1" dirty="0"/>
              <a:t>*this</a:t>
            </a:r>
          </a:p>
        </p:txBody>
      </p:sp>
    </p:spTree>
    <p:extLst>
      <p:ext uri="{BB962C8B-B14F-4D97-AF65-F5344CB8AC3E}">
        <p14:creationId xmlns:p14="http://schemas.microsoft.com/office/powerpoint/2010/main" val="353783164"/>
      </p:ext>
    </p:extLst>
  </p:cSld>
  <p:clrMapOvr>
    <a:masterClrMapping/>
  </p:clrMapOvr>
  <p:transition spd="slow">
    <p:push dir="u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0242FA-FB8C-45DF-8430-0B922A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24F25C-008C-4FBC-A95D-4E9A49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C++17 introduced a new macro -  __</a:t>
            </a:r>
            <a:r>
              <a:rPr lang="en-US" sz="3200" i="1" dirty="0" err="1"/>
              <a:t>has</a:t>
            </a:r>
            <a:r>
              <a:rPr lang="en-US" sz="3200" dirty="0" err="1"/>
              <a:t>_</a:t>
            </a:r>
            <a:r>
              <a:rPr lang="en-US" sz="3200" i="1" dirty="0" err="1"/>
              <a:t>include</a:t>
            </a:r>
            <a:r>
              <a:rPr lang="en-US" sz="3200" dirty="0"/>
              <a:t> </a:t>
            </a:r>
          </a:p>
          <a:p>
            <a:r>
              <a:rPr lang="en-US" sz="3200" dirty="0"/>
              <a:t>Can be used to check if a header is available for inclusion or not</a:t>
            </a:r>
          </a:p>
          <a:p>
            <a:r>
              <a:rPr lang="en-US" sz="3200" dirty="0"/>
              <a:t>Helps track the progress of partial implementations of new C++ standards </a:t>
            </a:r>
          </a:p>
          <a:p>
            <a:r>
              <a:rPr lang="en-US" sz="3200" dirty="0"/>
              <a:t>Can be used with </a:t>
            </a:r>
            <a:r>
              <a:rPr lang="en-US" sz="3200" i="1" dirty="0"/>
              <a:t>#if </a:t>
            </a:r>
            <a:r>
              <a:rPr lang="en-US" sz="3200" dirty="0"/>
              <a:t>&amp; </a:t>
            </a:r>
            <a:r>
              <a:rPr lang="en-US" sz="3200" i="1" dirty="0"/>
              <a:t>#</a:t>
            </a:r>
            <a:r>
              <a:rPr lang="en-US" sz="3200" i="1" dirty="0" err="1"/>
              <a:t>elif</a:t>
            </a:r>
            <a:r>
              <a:rPr lang="en-US" sz="3200" i="1" dirty="0"/>
              <a:t> </a:t>
            </a:r>
            <a:r>
              <a:rPr lang="en-US" sz="3200" dirty="0"/>
              <a:t>expressions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9F1527-CBE1-4DB0-BB79-DA8B0A3BA4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Modern C++</a:t>
            </a:r>
          </a:p>
        </p:txBody>
      </p:sp>
    </p:spTree>
    <p:extLst>
      <p:ext uri="{BB962C8B-B14F-4D97-AF65-F5344CB8AC3E}">
        <p14:creationId xmlns:p14="http://schemas.microsoft.com/office/powerpoint/2010/main" val="40920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7C790-F3A6-445D-8D2B-1512301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5BE4C7-DB9A-469E-B55C-3552601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argument deduction is a process by which a compiler deduces the types</a:t>
            </a:r>
          </a:p>
          <a:p>
            <a:r>
              <a:rPr lang="en-IN" dirty="0"/>
              <a:t>Until C++14, this worked only with functions and not classes</a:t>
            </a:r>
          </a:p>
          <a:p>
            <a:r>
              <a:rPr lang="en-IN" dirty="0"/>
              <a:t>Consequently, to create instances of classes with multiple template arguments, we had to resort to </a:t>
            </a:r>
            <a:r>
              <a:rPr lang="en-IN" i="1" dirty="0"/>
              <a:t>make_</a:t>
            </a:r>
            <a:r>
              <a:rPr lang="en-IN" dirty="0"/>
              <a:t> functions e.g. </a:t>
            </a:r>
            <a:r>
              <a:rPr lang="en-IN" i="1" dirty="0" err="1"/>
              <a:t>make_pair</a:t>
            </a:r>
            <a:endParaRPr lang="en-IN" i="1" dirty="0"/>
          </a:p>
          <a:p>
            <a:r>
              <a:rPr lang="en-IN" dirty="0"/>
              <a:t>With C++17, the deduction works with class templates as well</a:t>
            </a:r>
          </a:p>
          <a:p>
            <a:r>
              <a:rPr lang="en-IN" dirty="0"/>
              <a:t>This feature is called </a:t>
            </a:r>
            <a:r>
              <a:rPr lang="en-IN" i="1" dirty="0"/>
              <a:t>class template argument deduction </a:t>
            </a:r>
            <a:r>
              <a:rPr lang="en-IN" dirty="0"/>
              <a:t>or CTAD</a:t>
            </a:r>
          </a:p>
          <a:p>
            <a:r>
              <a:rPr lang="en-IN" dirty="0"/>
              <a:t>There are two types – compiler generated and user-defined</a:t>
            </a:r>
          </a:p>
          <a:p>
            <a:r>
              <a:rPr lang="en-IN" dirty="0"/>
              <a:t>Works with direct or copy initialization of objects </a:t>
            </a:r>
            <a:r>
              <a:rPr lang="en-IN"/>
              <a:t>or objects on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C9D6F5-E517-4023-BE66-30FA850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06B661-B9F6-4CCA-A71F-96C72B2E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process that applies a binary operator to a list of values recursively</a:t>
            </a:r>
          </a:p>
          <a:p>
            <a:r>
              <a:rPr lang="en-IN" dirty="0"/>
              <a:t>The results are combined recursively, that builds up the final result</a:t>
            </a:r>
          </a:p>
          <a:p>
            <a:r>
              <a:rPr lang="en-IN" dirty="0"/>
              <a:t>This process is called as folding</a:t>
            </a:r>
          </a:p>
          <a:p>
            <a:r>
              <a:rPr lang="en-IN" dirty="0"/>
              <a:t>Variadic templates can perform folds over a template parameter pack</a:t>
            </a:r>
          </a:p>
          <a:p>
            <a:r>
              <a:rPr lang="en-IN" dirty="0"/>
              <a:t>However, it requires overloads with recursion</a:t>
            </a:r>
          </a:p>
          <a:p>
            <a:pPr lvl="1"/>
            <a:r>
              <a:rPr lang="en-IN" dirty="0"/>
              <a:t>needs to unpack the parameters for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4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4BFEEF-9672-43C5-B46B-5D3E384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3A2896-6C06-451E-9E5F-0B90241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C++17 offers a new way to unpack variadic parameters with binary operators </a:t>
            </a:r>
          </a:p>
          <a:p>
            <a:r>
              <a:rPr lang="en-IN" dirty="0"/>
              <a:t>This is call fold expression</a:t>
            </a:r>
          </a:p>
          <a:p>
            <a:r>
              <a:rPr lang="en-IN" dirty="0"/>
              <a:t>A fold expression reduces(folds) a parameter pack over a binary operator</a:t>
            </a:r>
          </a:p>
          <a:p>
            <a:r>
              <a:rPr lang="en-IN" dirty="0"/>
              <a:t>This is a compact syntax for applying binary operations to the elements of a parameter pack</a:t>
            </a:r>
          </a:p>
          <a:p>
            <a:r>
              <a:rPr lang="en-IN" dirty="0"/>
              <a:t>Simplifies implementation of variadic templates that have to apply binary operators on a parameter pack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0960685-D937-4D72-93B4-80954F9D04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443FB3-E9EE-421B-A0CC-5E28BD13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feature allows the condition of an if statement to be evaluated at compile time </a:t>
            </a:r>
          </a:p>
          <a:p>
            <a:endParaRPr lang="en-IN" dirty="0"/>
          </a:p>
          <a:p>
            <a:r>
              <a:rPr lang="en-IN" dirty="0"/>
              <a:t>It also discards branches of an </a:t>
            </a:r>
            <a:r>
              <a:rPr lang="en-IN" i="1" dirty="0"/>
              <a:t>if</a:t>
            </a:r>
            <a:r>
              <a:rPr lang="en-IN" dirty="0"/>
              <a:t> statement at compile-time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constexpr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(condition)</a:t>
            </a:r>
          </a:p>
          <a:p>
            <a:endParaRPr lang="en-IN" i="1" dirty="0"/>
          </a:p>
          <a:p>
            <a:r>
              <a:rPr lang="en-IN" dirty="0"/>
              <a:t>The expression condition must be a constant condition and it should be possible to be evaluate it at compile-time</a:t>
            </a:r>
          </a:p>
          <a:p>
            <a:endParaRPr lang="en-IN" dirty="0"/>
          </a:p>
          <a:p>
            <a:r>
              <a:rPr lang="en-IN" dirty="0"/>
              <a:t>Can be used in template &amp; non-template functions</a:t>
            </a:r>
          </a:p>
        </p:txBody>
      </p:sp>
    </p:spTree>
    <p:extLst>
      <p:ext uri="{BB962C8B-B14F-4D97-AF65-F5344CB8AC3E}">
        <p14:creationId xmlns:p14="http://schemas.microsoft.com/office/powerpoint/2010/main" val="46888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the block that follows the true condition is evaluated; the else blocks become discarded statements</a:t>
            </a:r>
          </a:p>
          <a:p>
            <a:endParaRPr lang="en-IN" dirty="0"/>
          </a:p>
          <a:p>
            <a:r>
              <a:rPr lang="en-IN" dirty="0"/>
              <a:t>Note that the discarded statements must be still valid statements</a:t>
            </a:r>
          </a:p>
          <a:p>
            <a:endParaRPr lang="en-IN" dirty="0"/>
          </a:p>
          <a:p>
            <a:r>
              <a:rPr lang="en-IN" dirty="0"/>
              <a:t>It also work with initialization inside </a:t>
            </a:r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and runtime </a:t>
            </a:r>
            <a:r>
              <a:rPr lang="en-IN" i="1" dirty="0"/>
              <a:t>if </a:t>
            </a:r>
            <a:r>
              <a:rPr lang="en-IN" dirty="0"/>
              <a:t>statements</a:t>
            </a:r>
          </a:p>
          <a:p>
            <a:endParaRPr lang="en-IN" dirty="0"/>
          </a:p>
          <a:p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can be used only inside functions, not outside</a:t>
            </a:r>
          </a:p>
        </p:txBody>
      </p:sp>
    </p:spTree>
    <p:extLst>
      <p:ext uri="{BB962C8B-B14F-4D97-AF65-F5344CB8AC3E}">
        <p14:creationId xmlns:p14="http://schemas.microsoft.com/office/powerpoint/2010/main" val="51319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D4CBCE-1C96-4BC2-BCF0-9707C59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37A052-37C4-427E-A542-BA0CE4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library type that can be used when a function may or may not return a value</a:t>
            </a:r>
          </a:p>
          <a:p>
            <a:r>
              <a:rPr lang="en-IN" dirty="0"/>
              <a:t>If it does not return a value, a common way is to compare with a predefined value such as 0, </a:t>
            </a:r>
            <a:r>
              <a:rPr lang="en-IN" i="1" dirty="0" err="1"/>
              <a:t>nullptr</a:t>
            </a:r>
            <a:r>
              <a:rPr lang="en-IN" i="1" dirty="0"/>
              <a:t>, true/false</a:t>
            </a:r>
            <a:r>
              <a:rPr lang="en-IN" dirty="0"/>
              <a:t>, etc</a:t>
            </a:r>
          </a:p>
          <a:p>
            <a:r>
              <a:rPr lang="en-IN" dirty="0"/>
              <a:t>This leads to different kinds of checks for different types</a:t>
            </a:r>
          </a:p>
          <a:p>
            <a:r>
              <a:rPr lang="en-IN" i="1" dirty="0"/>
              <a:t>std::optional&lt;T&gt; </a:t>
            </a:r>
            <a:r>
              <a:rPr lang="en-IN" dirty="0"/>
              <a:t>can represent a type that may or may not contain a value</a:t>
            </a:r>
          </a:p>
          <a:p>
            <a:pPr lvl="1"/>
            <a:r>
              <a:rPr lang="en-IN" dirty="0"/>
              <a:t>often called a nullable type</a:t>
            </a:r>
          </a:p>
        </p:txBody>
      </p:sp>
    </p:spTree>
    <p:extLst>
      <p:ext uri="{BB962C8B-B14F-4D97-AF65-F5344CB8AC3E}">
        <p14:creationId xmlns:p14="http://schemas.microsoft.com/office/powerpoint/2010/main" val="8819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D42AAB-D6E5-43B2-B744-B6CD515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31981A-29EA-40E9-BFC0-7279595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value is represented by</a:t>
            </a:r>
            <a:r>
              <a:rPr lang="en-IN" i="1" dirty="0"/>
              <a:t> std::</a:t>
            </a:r>
            <a:r>
              <a:rPr lang="en-IN" i="1" dirty="0" err="1"/>
              <a:t>nullopt</a:t>
            </a:r>
            <a:endParaRPr lang="en-IN" i="1" dirty="0"/>
          </a:p>
          <a:p>
            <a:r>
              <a:rPr lang="en-IN" i="1" dirty="0"/>
              <a:t>std::optional</a:t>
            </a:r>
            <a:r>
              <a:rPr lang="en-IN" dirty="0"/>
              <a:t> is a value type – so, it can be copied through deep copy</a:t>
            </a:r>
          </a:p>
          <a:p>
            <a:r>
              <a:rPr lang="en-IN" dirty="0"/>
              <a:t>Does not need to allocate any memory on heap</a:t>
            </a:r>
          </a:p>
          <a:p>
            <a:r>
              <a:rPr lang="en-IN" dirty="0"/>
              <a:t>You cannot store references inside </a:t>
            </a:r>
            <a:r>
              <a:rPr lang="en-IN" i="1" dirty="0"/>
              <a:t>std::optional</a:t>
            </a:r>
          </a:p>
          <a:p>
            <a:r>
              <a:rPr lang="en-IN" dirty="0"/>
              <a:t>Provides several overloaded operators and functions to access the value inside safely</a:t>
            </a:r>
          </a:p>
          <a:p>
            <a:r>
              <a:rPr lang="en-IN" dirty="0"/>
              <a:t>May throw </a:t>
            </a:r>
            <a:r>
              <a:rPr lang="en-IN" i="1" dirty="0"/>
              <a:t>std::</a:t>
            </a:r>
            <a:r>
              <a:rPr lang="en-IN" i="1" dirty="0" err="1"/>
              <a:t>bad_optional_access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Gives the ability to represent all the members in the same memory</a:t>
            </a:r>
          </a:p>
          <a:p>
            <a:r>
              <a:rPr lang="en-IN" dirty="0"/>
              <a:t>Saves space</a:t>
            </a:r>
          </a:p>
          <a:p>
            <a:r>
              <a:rPr lang="en-IN" dirty="0"/>
              <a:t>However, it has several disadvantages</a:t>
            </a:r>
          </a:p>
          <a:p>
            <a:pPr lvl="1"/>
            <a:r>
              <a:rPr lang="en-IN" dirty="0"/>
              <a:t>no way to know which type it holds</a:t>
            </a:r>
          </a:p>
          <a:p>
            <a:pPr lvl="1"/>
            <a:r>
              <a:rPr lang="en-IN" dirty="0"/>
              <a:t>nested types with non-default constructors deletes the default constructor of the union</a:t>
            </a:r>
          </a:p>
          <a:p>
            <a:pPr lvl="1"/>
            <a:r>
              <a:rPr lang="en-IN" dirty="0"/>
              <a:t>cannot assign objects of user-defined types directly to a union member</a:t>
            </a:r>
          </a:p>
          <a:p>
            <a:pPr lvl="1"/>
            <a:r>
              <a:rPr lang="en-IN" dirty="0"/>
              <a:t>user-defined types are not destroyed implicitly</a:t>
            </a:r>
          </a:p>
          <a:p>
            <a:pPr lvl="1"/>
            <a:r>
              <a:rPr lang="en-IN" dirty="0"/>
              <a:t>cannot have a base class</a:t>
            </a:r>
          </a:p>
          <a:p>
            <a:pPr lvl="1"/>
            <a:r>
              <a:rPr lang="en-IN" dirty="0"/>
              <a:t>cannot derive from a union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4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std::variant </a:t>
            </a:r>
            <a:r>
              <a:rPr lang="en-IN" dirty="0"/>
              <a:t>is a type-safe replacement for union type</a:t>
            </a:r>
          </a:p>
          <a:p>
            <a:r>
              <a:rPr lang="en-IN" dirty="0"/>
              <a:t>Just like union, it uses the storage of the largest member</a:t>
            </a:r>
          </a:p>
          <a:p>
            <a:r>
              <a:rPr lang="en-IN" dirty="0"/>
              <a:t>The first member is always default initialized if variant is default constructed</a:t>
            </a:r>
          </a:p>
          <a:p>
            <a:r>
              <a:rPr lang="en-IN" dirty="0"/>
              <a:t>Alternatively, you can initialize any member of the variant during construction</a:t>
            </a:r>
          </a:p>
          <a:p>
            <a:r>
              <a:rPr lang="en-IN" dirty="0"/>
              <a:t>Members are destroyed properly</a:t>
            </a:r>
          </a:p>
          <a:p>
            <a:r>
              <a:rPr lang="en-IN" dirty="0"/>
              <a:t>Throws </a:t>
            </a:r>
            <a:r>
              <a:rPr lang="en-IN" i="1" dirty="0" err="1"/>
              <a:t>bad_variant_access</a:t>
            </a:r>
            <a:r>
              <a:rPr lang="en-IN" dirty="0"/>
              <a:t> on invalid access</a:t>
            </a:r>
          </a:p>
        </p:txBody>
      </p:sp>
    </p:spTree>
    <p:extLst>
      <p:ext uri="{BB962C8B-B14F-4D97-AF65-F5344CB8AC3E}">
        <p14:creationId xmlns:p14="http://schemas.microsoft.com/office/powerpoint/2010/main" val="417782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the current value is always known</a:t>
            </a:r>
          </a:p>
          <a:p>
            <a:r>
              <a:rPr lang="en-IN" dirty="0"/>
              <a:t>It can hold values of any specified type</a:t>
            </a:r>
          </a:p>
          <a:p>
            <a:r>
              <a:rPr lang="en-IN" dirty="0"/>
              <a:t>Always holds a value (except in some rare situations)</a:t>
            </a:r>
          </a:p>
          <a:p>
            <a:r>
              <a:rPr lang="en-IN" dirty="0"/>
              <a:t>You can derive from it</a:t>
            </a:r>
          </a:p>
          <a:p>
            <a:r>
              <a:rPr lang="en-IN" dirty="0"/>
              <a:t>Doesn’t require heap memory</a:t>
            </a:r>
          </a:p>
          <a:p>
            <a:r>
              <a:rPr lang="en-IN" dirty="0"/>
              <a:t>Easily initialize or assign a new value to a member</a:t>
            </a:r>
          </a:p>
          <a:p>
            <a:r>
              <a:rPr lang="en-IN" dirty="0"/>
              <a:t>Members are automatically destroyed</a:t>
            </a:r>
          </a:p>
        </p:txBody>
      </p:sp>
    </p:spTree>
    <p:extLst>
      <p:ext uri="{BB962C8B-B14F-4D97-AF65-F5344CB8AC3E}">
        <p14:creationId xmlns:p14="http://schemas.microsoft.com/office/powerpoint/2010/main" val="22601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C++ is a strongly typed language</a:t>
            </a:r>
          </a:p>
          <a:p>
            <a:r>
              <a:rPr lang="en-IN" dirty="0"/>
              <a:t>Object are declared with a specific type and that cannot be changed later</a:t>
            </a:r>
          </a:p>
          <a:p>
            <a:r>
              <a:rPr lang="en-IN" dirty="0"/>
              <a:t>In some cases, we may require an object that should hold values of different types</a:t>
            </a:r>
          </a:p>
          <a:p>
            <a:r>
              <a:rPr lang="en-IN" dirty="0"/>
              <a:t>This is difficult to achieve in C++, except through </a:t>
            </a:r>
            <a:r>
              <a:rPr lang="en-IN" i="1" dirty="0"/>
              <a:t>void *</a:t>
            </a:r>
          </a:p>
          <a:p>
            <a:r>
              <a:rPr lang="en-IN" dirty="0"/>
              <a:t>However, such pointers have certain disadvantages</a:t>
            </a:r>
          </a:p>
          <a:p>
            <a:pPr lvl="1"/>
            <a:r>
              <a:rPr lang="en-IN" dirty="0"/>
              <a:t>Not </a:t>
            </a:r>
            <a:r>
              <a:rPr lang="en-IN" dirty="0" err="1"/>
              <a:t>typesafe</a:t>
            </a:r>
            <a:endParaRPr lang="en-IN" dirty="0"/>
          </a:p>
          <a:p>
            <a:pPr lvl="1"/>
            <a:r>
              <a:rPr lang="en-IN" dirty="0"/>
              <a:t>No way to know the type</a:t>
            </a:r>
          </a:p>
          <a:p>
            <a:pPr lvl="1"/>
            <a:r>
              <a:rPr lang="en-IN" dirty="0"/>
              <a:t>Cannot access the value in a type-safe way</a:t>
            </a:r>
          </a:p>
          <a:p>
            <a:pPr lvl="1"/>
            <a:r>
              <a:rPr lang="en-IN" dirty="0"/>
              <a:t>Need to manage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999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introduced std::any</a:t>
            </a:r>
            <a:endParaRPr lang="en-IN" i="1" dirty="0"/>
          </a:p>
          <a:p>
            <a:r>
              <a:rPr lang="en-IN" dirty="0"/>
              <a:t>A wrapper that can hold value of any arbitrary type in a type-safe way</a:t>
            </a:r>
          </a:p>
          <a:p>
            <a:r>
              <a:rPr lang="en-IN" dirty="0"/>
              <a:t>Replacement for void *</a:t>
            </a:r>
          </a:p>
          <a:p>
            <a:r>
              <a:rPr lang="en-IN" dirty="0"/>
              <a:t>Contains both the value &amp; its type</a:t>
            </a:r>
          </a:p>
          <a:p>
            <a:r>
              <a:rPr lang="en-IN" dirty="0"/>
              <a:t>The value is accessed through </a:t>
            </a:r>
            <a:r>
              <a:rPr lang="en-IN" i="1" dirty="0" err="1"/>
              <a:t>any_cast</a:t>
            </a:r>
            <a:r>
              <a:rPr lang="en-IN" i="1" dirty="0"/>
              <a:t>&lt;&gt;</a:t>
            </a:r>
          </a:p>
          <a:p>
            <a:r>
              <a:rPr lang="en-IN" dirty="0"/>
              <a:t>May allocate memory on the heap</a:t>
            </a:r>
          </a:p>
          <a:p>
            <a:r>
              <a:rPr lang="en-IN" dirty="0"/>
              <a:t>Throws exception of type </a:t>
            </a:r>
            <a:r>
              <a:rPr lang="en-IN" i="1" dirty="0" err="1"/>
              <a:t>bad_any_cast</a:t>
            </a:r>
            <a:r>
              <a:rPr lang="en-IN" i="1" dirty="0"/>
              <a:t> </a:t>
            </a:r>
            <a:r>
              <a:rPr lang="en-IN" dirty="0"/>
              <a:t>on wrong type access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C6ADB2-B889-433F-B1A1-6ED186E963E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391834-3CE8-4E63-BB12-FF0E809F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Allows us to deal with character sequences without allocating memory</a:t>
            </a:r>
          </a:p>
          <a:p>
            <a:r>
              <a:rPr lang="en-IN" dirty="0"/>
              <a:t>Can be considered as a kind of reference to a character sequence</a:t>
            </a:r>
          </a:p>
          <a:p>
            <a:r>
              <a:rPr lang="en-IN" dirty="0"/>
              <a:t>Can be used where ever a non-modifiable string is required</a:t>
            </a:r>
          </a:p>
          <a:p>
            <a:r>
              <a:rPr lang="en-IN" dirty="0"/>
              <a:t>It simply stores a pointer to the character array along with its length</a:t>
            </a:r>
          </a:p>
          <a:p>
            <a:r>
              <a:rPr lang="en-IN" dirty="0"/>
              <a:t>It is fast and cheap to copy</a:t>
            </a:r>
          </a:p>
          <a:p>
            <a:r>
              <a:rPr lang="en-IN" dirty="0"/>
              <a:t>However, it should be used carefully as it can lead to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1764C03-6975-46FF-9B79-CDB8BA5916FA}"/>
              </a:ext>
            </a:extLst>
          </p:cNvPr>
          <p:cNvSpPr/>
          <p:nvPr/>
        </p:nvSpPr>
        <p:spPr>
          <a:xfrm>
            <a:off x="509853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6539730-87EF-4DF0-B70F-DAA8B6B166AA}"/>
              </a:ext>
            </a:extLst>
          </p:cNvPr>
          <p:cNvSpPr/>
          <p:nvPr/>
        </p:nvSpPr>
        <p:spPr>
          <a:xfrm>
            <a:off x="5397791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6770CF0-A750-4712-9809-51AB440BCD1A}"/>
              </a:ext>
            </a:extLst>
          </p:cNvPr>
          <p:cNvSpPr/>
          <p:nvPr/>
        </p:nvSpPr>
        <p:spPr>
          <a:xfrm>
            <a:off x="5697050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7A3D9F4-06FC-4AD0-B0C0-4693E9FA5079}"/>
              </a:ext>
            </a:extLst>
          </p:cNvPr>
          <p:cNvSpPr/>
          <p:nvPr/>
        </p:nvSpPr>
        <p:spPr>
          <a:xfrm>
            <a:off x="5996309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BECF2B2-A75B-431A-84BD-66E960D19E60}"/>
              </a:ext>
            </a:extLst>
          </p:cNvPr>
          <p:cNvSpPr/>
          <p:nvPr/>
        </p:nvSpPr>
        <p:spPr>
          <a:xfrm>
            <a:off x="3028664" y="5178829"/>
            <a:ext cx="1770610" cy="764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length 	– 4</a:t>
            </a:r>
          </a:p>
          <a:p>
            <a:r>
              <a:rPr lang="en-IN" sz="1600" dirty="0"/>
              <a:t>data 		– 0x123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76618C1-A70D-404D-9866-931FEE2C1A6D}"/>
              </a:ext>
            </a:extLst>
          </p:cNvPr>
          <p:cNvSpPr/>
          <p:nvPr/>
        </p:nvSpPr>
        <p:spPr>
          <a:xfrm>
            <a:off x="6295568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951FE32-1690-47B8-8E6F-AC66095F8E72}"/>
              </a:ext>
            </a:extLst>
          </p:cNvPr>
          <p:cNvSpPr/>
          <p:nvPr/>
        </p:nvSpPr>
        <p:spPr>
          <a:xfrm>
            <a:off x="6594827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367AF21-7E70-4925-9966-3EBE2A78D24D}"/>
              </a:ext>
            </a:extLst>
          </p:cNvPr>
          <p:cNvSpPr/>
          <p:nvPr/>
        </p:nvSpPr>
        <p:spPr>
          <a:xfrm>
            <a:off x="6894086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B6D326-B41B-493E-B793-463A7CE2F273}"/>
              </a:ext>
            </a:extLst>
          </p:cNvPr>
          <p:cNvSpPr/>
          <p:nvPr/>
        </p:nvSpPr>
        <p:spPr>
          <a:xfrm>
            <a:off x="7193345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00D5A39-2BEC-4962-9B80-6A963F0883EC}"/>
              </a:ext>
            </a:extLst>
          </p:cNvPr>
          <p:cNvSpPr/>
          <p:nvPr/>
        </p:nvSpPr>
        <p:spPr>
          <a:xfrm>
            <a:off x="7492604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24B28CA-2F23-41FC-AD6E-150D905A9CB2}"/>
              </a:ext>
            </a:extLst>
          </p:cNvPr>
          <p:cNvSpPr/>
          <p:nvPr/>
        </p:nvSpPr>
        <p:spPr>
          <a:xfrm>
            <a:off x="7791863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E2AD11B-D9D4-4AB0-AC47-0F33B2960954}"/>
              </a:ext>
            </a:extLst>
          </p:cNvPr>
          <p:cNvSpPr/>
          <p:nvPr/>
        </p:nvSpPr>
        <p:spPr>
          <a:xfrm>
            <a:off x="809112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DD3182B-99E8-48E5-B719-83D4BB99A429}"/>
              </a:ext>
            </a:extLst>
          </p:cNvPr>
          <p:cNvCxnSpPr>
            <a:cxnSpLocks/>
          </p:cNvCxnSpPr>
          <p:nvPr/>
        </p:nvCxnSpPr>
        <p:spPr>
          <a:xfrm flipV="1">
            <a:off x="6428571" y="5810596"/>
            <a:ext cx="0" cy="598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58EAC20-A0E7-446D-A135-FCE5130EFA81}"/>
              </a:ext>
            </a:extLst>
          </p:cNvPr>
          <p:cNvCxnSpPr/>
          <p:nvPr/>
        </p:nvCxnSpPr>
        <p:spPr>
          <a:xfrm flipH="1">
            <a:off x="4308823" y="6409113"/>
            <a:ext cx="21280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A996302-C62D-4868-9FF4-A25045C6845D}"/>
              </a:ext>
            </a:extLst>
          </p:cNvPr>
          <p:cNvCxnSpPr>
            <a:cxnSpLocks/>
          </p:cNvCxnSpPr>
          <p:nvPr/>
        </p:nvCxnSpPr>
        <p:spPr>
          <a:xfrm flipV="1">
            <a:off x="4317136" y="5719158"/>
            <a:ext cx="0" cy="6899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EF7DF8E-F5AB-44F7-BAC4-833CA011B7E4}"/>
              </a:ext>
            </a:extLst>
          </p:cNvPr>
          <p:cNvSpPr txBox="1"/>
          <p:nvPr/>
        </p:nvSpPr>
        <p:spPr>
          <a:xfrm>
            <a:off x="1233111" y="5419899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/>
              <a:t>std::</a:t>
            </a:r>
            <a:r>
              <a:rPr lang="en-IN" i="1" dirty="0" err="1"/>
              <a:t>string_view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071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513AD-6A0F-4C6B-9A0C-9DE6633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E4C3D4-3A32-467E-8E3D-14F257E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Underlying sequence is read-only</a:t>
            </a:r>
          </a:p>
          <a:p>
            <a:r>
              <a:rPr lang="en-IN" dirty="0"/>
              <a:t>It can be accessed through </a:t>
            </a:r>
            <a:r>
              <a:rPr lang="en-IN" i="1" dirty="0"/>
              <a:t>data()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may return a </a:t>
            </a:r>
            <a:r>
              <a:rPr lang="en-IN" dirty="0" err="1"/>
              <a:t>nullptr</a:t>
            </a:r>
            <a:endParaRPr lang="en-IN" dirty="0"/>
          </a:p>
          <a:p>
            <a:pPr lvl="1"/>
            <a:r>
              <a:rPr lang="en-IN" dirty="0"/>
              <a:t>a character sequence without null terminator</a:t>
            </a:r>
          </a:p>
          <a:p>
            <a:r>
              <a:rPr lang="en-IN" dirty="0"/>
              <a:t>You can only assign a new value, swap values and shrink it to a subset of character sequence </a:t>
            </a:r>
          </a:p>
          <a:p>
            <a:r>
              <a:rPr lang="en-IN" dirty="0"/>
              <a:t>Character sequence is not guaranteed to be null-terminated</a:t>
            </a:r>
          </a:p>
          <a:p>
            <a:pPr lvl="1"/>
            <a:r>
              <a:rPr lang="en-IN" dirty="0"/>
              <a:t>consequently, may not work with C string functions</a:t>
            </a:r>
          </a:p>
          <a:p>
            <a:r>
              <a:rPr lang="en-IN" dirty="0"/>
              <a:t>No allocator support</a:t>
            </a:r>
          </a:p>
        </p:txBody>
      </p:sp>
    </p:spTree>
    <p:extLst>
      <p:ext uri="{BB962C8B-B14F-4D97-AF65-F5344CB8AC3E}">
        <p14:creationId xmlns:p14="http://schemas.microsoft.com/office/powerpoint/2010/main" val="24364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AA33A0-85C2-4E65-9886-A7EF3CB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FE13CF-F3BB-4A78-A94D-0D4EBF7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Don’t pass in functions that accept a C-style string because it might not have a null terminator</a:t>
            </a:r>
          </a:p>
          <a:p>
            <a:endParaRPr lang="en-IN" dirty="0"/>
          </a:p>
          <a:p>
            <a:r>
              <a:rPr lang="en-IN" dirty="0"/>
              <a:t>Do not return string view to string from a function</a:t>
            </a:r>
          </a:p>
          <a:p>
            <a:endParaRPr lang="en-IN" dirty="0"/>
          </a:p>
          <a:p>
            <a:r>
              <a:rPr lang="en-IN" dirty="0"/>
              <a:t>Do not assign temporary strings to string views</a:t>
            </a:r>
          </a:p>
          <a:p>
            <a:endParaRPr lang="en-IN" dirty="0"/>
          </a:p>
          <a:p>
            <a:r>
              <a:rPr lang="en-IN" dirty="0"/>
              <a:t>Avoid as class members</a:t>
            </a:r>
          </a:p>
          <a:p>
            <a:endParaRPr lang="en-IN" dirty="0"/>
          </a:p>
          <a:p>
            <a:r>
              <a:rPr lang="en-IN" dirty="0"/>
              <a:t>Avoid using as constructor argument to initialize a string member</a:t>
            </a:r>
          </a:p>
        </p:txBody>
      </p:sp>
    </p:spTree>
    <p:extLst>
      <p:ext uri="{BB962C8B-B14F-4D97-AF65-F5344CB8AC3E}">
        <p14:creationId xmlns:p14="http://schemas.microsoft.com/office/powerpoint/2010/main" val="268388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added support for working with filesystem components</a:t>
            </a:r>
          </a:p>
          <a:p>
            <a:r>
              <a:rPr lang="en-IN" dirty="0"/>
              <a:t>Adopted from </a:t>
            </a:r>
            <a:r>
              <a:rPr lang="en-IN" dirty="0" err="1"/>
              <a:t>Boost.Filesystem</a:t>
            </a:r>
            <a:r>
              <a:rPr lang="en-IN" dirty="0"/>
              <a:t>, it was adjusted to new language standards and made consistent with other parts of the library</a:t>
            </a:r>
          </a:p>
          <a:p>
            <a:r>
              <a:rPr lang="en-IN" dirty="0"/>
              <a:t>Provides facilities for performing following operations</a:t>
            </a:r>
          </a:p>
          <a:p>
            <a:pPr lvl="1"/>
            <a:r>
              <a:rPr lang="en-IN" dirty="0"/>
              <a:t>manipulation of filesystem paths</a:t>
            </a:r>
          </a:p>
          <a:p>
            <a:pPr lvl="1"/>
            <a:r>
              <a:rPr lang="en-IN" dirty="0"/>
              <a:t>create, move, rename, delete directories</a:t>
            </a:r>
          </a:p>
          <a:p>
            <a:pPr lvl="1"/>
            <a:r>
              <a:rPr lang="en-IN" dirty="0"/>
              <a:t>list contents of a given directory</a:t>
            </a:r>
          </a:p>
          <a:p>
            <a:pPr lvl="1"/>
            <a:r>
              <a:rPr lang="en-IN" dirty="0"/>
              <a:t>get information about path, file permissions, etc</a:t>
            </a:r>
          </a:p>
          <a:p>
            <a:r>
              <a:rPr lang="en-IN" dirty="0"/>
              <a:t>To create, read &amp; write files, you’ll still use the stream library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8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facilities are provided in </a:t>
            </a:r>
            <a:r>
              <a:rPr lang="en-IN" i="1" dirty="0"/>
              <a:t>&lt;filesystem&gt; </a:t>
            </a:r>
            <a:r>
              <a:rPr lang="en-IN" dirty="0"/>
              <a:t>header under </a:t>
            </a:r>
            <a:r>
              <a:rPr lang="en-IN" i="1" dirty="0"/>
              <a:t>std::filesystem </a:t>
            </a:r>
            <a:r>
              <a:rPr lang="en-IN" dirty="0"/>
              <a:t>namespace</a:t>
            </a:r>
          </a:p>
          <a:p>
            <a:pPr lvl="1"/>
            <a:r>
              <a:rPr lang="en-IN" i="1" dirty="0"/>
              <a:t>path</a:t>
            </a:r>
            <a:r>
              <a:rPr lang="en-IN" dirty="0"/>
              <a:t> – allows manipulation of paths that represent existing files or directories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entry</a:t>
            </a:r>
            <a:r>
              <a:rPr lang="en-IN" dirty="0"/>
              <a:t> – represents a path with additional information such as file size, file times, etc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iterator</a:t>
            </a:r>
            <a:r>
              <a:rPr lang="en-IN" dirty="0"/>
              <a:t> – an iterator that iterates over the contents of a directory</a:t>
            </a:r>
          </a:p>
          <a:p>
            <a:pPr lvl="1"/>
            <a:r>
              <a:rPr lang="en-IN" dirty="0"/>
              <a:t>functions for working with directories</a:t>
            </a:r>
          </a:p>
          <a:p>
            <a:pPr lvl="1"/>
            <a:r>
              <a:rPr lang="en-IN" dirty="0"/>
              <a:t>and much more</a:t>
            </a:r>
          </a:p>
          <a:p>
            <a:r>
              <a:rPr lang="en-IN" dirty="0"/>
              <a:t>Many functions will throw </a:t>
            </a:r>
            <a:r>
              <a:rPr lang="en-IN" i="1" dirty="0"/>
              <a:t>std::</a:t>
            </a:r>
            <a:r>
              <a:rPr lang="en-IN" i="1" dirty="0" err="1"/>
              <a:t>filesystem_error</a:t>
            </a:r>
            <a:r>
              <a:rPr lang="en-IN" i="1" dirty="0"/>
              <a:t> </a:t>
            </a:r>
            <a:r>
              <a:rPr lang="en-IN" dirty="0"/>
              <a:t>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1601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EDAB46-5507-4D02-A010-5A62295D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STL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FF7D7-43FA-4C61-981B-51017E5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STL algorithms by default execute serially</a:t>
            </a:r>
          </a:p>
          <a:p>
            <a:r>
              <a:rPr lang="en-IN" dirty="0"/>
              <a:t>C++17 provides overloads to these algorithms that can now execute parallelly</a:t>
            </a:r>
          </a:p>
          <a:p>
            <a:r>
              <a:rPr lang="en-IN" dirty="0"/>
              <a:t>Algorithms that can be parallelized accept a new template parameter called execution policy</a:t>
            </a:r>
          </a:p>
          <a:p>
            <a:pPr lvl="1"/>
            <a:r>
              <a:rPr lang="en-IN" dirty="0"/>
              <a:t>used to disambiguate the calls to overloads of the algorithm</a:t>
            </a:r>
          </a:p>
          <a:p>
            <a:r>
              <a:rPr lang="en-IN" dirty="0"/>
              <a:t>This can be used to inform the algorithm if it should execute serially or parallelly</a:t>
            </a:r>
          </a:p>
          <a:p>
            <a:r>
              <a:rPr lang="en-IN" dirty="0"/>
              <a:t>The internal implementation details are hidden to the user</a:t>
            </a:r>
          </a:p>
        </p:txBody>
      </p:sp>
    </p:spTree>
    <p:extLst>
      <p:ext uri="{BB962C8B-B14F-4D97-AF65-F5344CB8AC3E}">
        <p14:creationId xmlns:p14="http://schemas.microsoft.com/office/powerpoint/2010/main" val="96722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B2F47D-852A-40AA-8BCD-9D5EAD4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A8B1F8-BFD8-4557-A012-AEBBAA0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6"/>
          </a:xfrm>
        </p:spPr>
        <p:txBody>
          <a:bodyPr/>
          <a:lstStyle/>
          <a:p>
            <a:r>
              <a:rPr lang="en-IN" dirty="0"/>
              <a:t>Parallel versions of STL algorithms have a simple interface</a:t>
            </a:r>
          </a:p>
          <a:p>
            <a:r>
              <a:rPr lang="en-IN" dirty="0"/>
              <a:t>They are provided as overloaded functions with the first parameter signifying the execution policy</a:t>
            </a:r>
          </a:p>
          <a:p>
            <a:r>
              <a:rPr lang="en-IN" dirty="0"/>
              <a:t>Execution policy defines how the algorithm should execute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0F20B45-8682-4847-895F-84EC76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442602"/>
            <a:ext cx="8915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execution_policy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/*begin, end, other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50AC66-1DFD-4289-9DD3-4C9EAFC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4AE191-6175-491D-8DCF-CD24EA80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All execution policies existing in </a:t>
            </a:r>
            <a:r>
              <a:rPr lang="en-IN" i="1" dirty="0"/>
              <a:t>&lt;execution&gt; </a:t>
            </a:r>
            <a:r>
              <a:rPr lang="en-IN" dirty="0"/>
              <a:t>header and in </a:t>
            </a:r>
            <a:r>
              <a:rPr lang="en-IN" i="1" dirty="0"/>
              <a:t>std::execution</a:t>
            </a:r>
            <a:r>
              <a:rPr lang="en-IN" dirty="0"/>
              <a:t> namespace</a:t>
            </a:r>
          </a:p>
          <a:p>
            <a:r>
              <a:rPr lang="en-IN" dirty="0"/>
              <a:t>Each of the policy is an individual type</a:t>
            </a:r>
          </a:p>
          <a:p>
            <a:r>
              <a:rPr lang="en-IN" i="1" dirty="0" err="1"/>
              <a:t>sequenced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i="1" dirty="0"/>
              <a:t> -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seq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the algorithm’s execution will not be parallelized and will perform operations sequentially element by element</a:t>
            </a:r>
          </a:p>
          <a:p>
            <a:pPr lvl="1"/>
            <a:r>
              <a:rPr lang="en-IN" dirty="0"/>
              <a:t>same as invoking the algorithms from C++14</a:t>
            </a:r>
          </a:p>
          <a:p>
            <a:r>
              <a:rPr lang="en-IN" i="1" dirty="0" err="1"/>
              <a:t>parallel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dirty="0"/>
              <a:t> </a:t>
            </a:r>
            <a:r>
              <a:rPr lang="en-IN" i="1" dirty="0"/>
              <a:t>-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par</a:t>
            </a:r>
          </a:p>
          <a:p>
            <a:pPr lvl="1"/>
            <a:r>
              <a:rPr lang="en-IN" dirty="0"/>
              <a:t>indicates the algorithm should execute parallelly</a:t>
            </a:r>
          </a:p>
          <a:p>
            <a:pPr lvl="1"/>
            <a:r>
              <a:rPr lang="en-IN" dirty="0"/>
              <a:t>might use threads from a thread pool for execution along with the calling thread</a:t>
            </a:r>
          </a:p>
          <a:p>
            <a:r>
              <a:rPr lang="en-IN" i="1" dirty="0" err="1"/>
              <a:t>parallel_unsequenced_policy</a:t>
            </a:r>
            <a:r>
              <a:rPr lang="en-IN" i="1" dirty="0"/>
              <a:t> –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par_unseq</a:t>
            </a:r>
            <a:r>
              <a:rPr lang="en-IN" i="1" dirty="0"/>
              <a:t> </a:t>
            </a:r>
          </a:p>
          <a:p>
            <a:pPr lvl="1"/>
            <a:r>
              <a:rPr lang="en-IN" dirty="0"/>
              <a:t>indicates the execution may be parallelized, vectorized or migrated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41239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6B1AEC5-EDDF-4A34-9751-8088F4E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Parallelized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F1620A-9AD2-47AC-9BF0-65E2A4288CCF}"/>
              </a:ext>
            </a:extLst>
          </p:cNvPr>
          <p:cNvSpPr/>
          <p:nvPr/>
        </p:nvSpPr>
        <p:spPr>
          <a:xfrm>
            <a:off x="703635" y="1449105"/>
            <a:ext cx="3022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all_of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any_of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std::count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count_if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std::equal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find_end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find_first_of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find_if_not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std::generate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generate_n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std::includes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inner_product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inplace_merge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4CF1900-40F4-4B82-A89B-AE4E1F3867C1}"/>
              </a:ext>
            </a:extLst>
          </p:cNvPr>
          <p:cNvSpPr/>
          <p:nvPr/>
        </p:nvSpPr>
        <p:spPr>
          <a:xfrm>
            <a:off x="4210455" y="1449104"/>
            <a:ext cx="34695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is_partitioned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lexicographical_compare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std::mismatch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none_of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nth_element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partition_copy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std::replace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A6C2F2B-1C19-4145-BB80-1D01113FC16D}"/>
              </a:ext>
            </a:extLst>
          </p:cNvPr>
          <p:cNvSpPr/>
          <p:nvPr/>
        </p:nvSpPr>
        <p:spPr>
          <a:xfrm>
            <a:off x="8164749" y="1449104"/>
            <a:ext cx="36462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std::reverse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reverse_copy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std::rotate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rotate_copy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std::search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search_n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set_intersection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set_symmetric_difference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set_union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swap_ranges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std::transform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std::unique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unique_copy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9B8DA1-7D37-4120-BB16-4E7B945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8CC87CA-5281-44F1-8009-4F48FD3B48AC}"/>
              </a:ext>
            </a:extLst>
          </p:cNvPr>
          <p:cNvSpPr/>
          <p:nvPr/>
        </p:nvSpPr>
        <p:spPr>
          <a:xfrm>
            <a:off x="953193" y="1892452"/>
            <a:ext cx="3868190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for_each_n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>
                <a:latin typeface="Consolas" panose="020B0609020204030204" pitchFamily="49" charset="0"/>
              </a:rPr>
              <a:t>reduce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inclusive_scan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transform_reduce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transform_inclusive_scan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74A17E8-4F13-4314-B99F-BA4E011C5E1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D48FF1-624A-4681-BC95-93248C57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422F67-7537-4674-8EC8-5B8BC1A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20E064-3DC3-4222-BCCC-0F44DEAB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element access function throws an exception which is not handled, all parallel algorithms call </a:t>
            </a:r>
            <a:r>
              <a:rPr lang="en-IN" i="1" dirty="0"/>
              <a:t>std::terminate</a:t>
            </a:r>
          </a:p>
          <a:p>
            <a:r>
              <a:rPr lang="en-IN" dirty="0"/>
              <a:t>This also applies if sequential execution policy is chosen</a:t>
            </a:r>
          </a:p>
          <a:p>
            <a:r>
              <a:rPr lang="en-IN" dirty="0"/>
              <a:t>If you want to handle exceptions, use the standard algorithms instead</a:t>
            </a:r>
          </a:p>
          <a:p>
            <a:r>
              <a:rPr lang="en-IN" dirty="0"/>
              <a:t>Parallel algorithms themselves may throw </a:t>
            </a:r>
            <a:r>
              <a:rPr lang="en-IN" i="1" dirty="0"/>
              <a:t>std::</a:t>
            </a:r>
            <a:r>
              <a:rPr lang="en-IN" i="1" dirty="0" err="1"/>
              <a:t>bad_alloc</a:t>
            </a:r>
            <a:r>
              <a:rPr lang="en-IN" i="1" dirty="0"/>
              <a:t> </a:t>
            </a:r>
            <a:r>
              <a:rPr lang="en-IN" dirty="0"/>
              <a:t>if they fail to acquire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65883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4BB809-54E9-4168-8619-677E20A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Algorithms Everywhere?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205AEE-12C3-46DE-985A-3F71C404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Can use both input &amp; output iterators</a:t>
            </a:r>
          </a:p>
          <a:p>
            <a:r>
              <a:rPr lang="en-IN" dirty="0"/>
              <a:t>Synchronization is expensive</a:t>
            </a:r>
          </a:p>
          <a:p>
            <a:r>
              <a:rPr lang="en-IN" dirty="0"/>
              <a:t>Parallelized algorithms terminate on exceptions, sequenced do not</a:t>
            </a:r>
          </a:p>
          <a:p>
            <a:r>
              <a:rPr lang="en-IN" dirty="0"/>
              <a:t>Do not give good performance for operations on small number of elements due to overhead</a:t>
            </a:r>
          </a:p>
        </p:txBody>
      </p:sp>
    </p:spTree>
    <p:extLst>
      <p:ext uri="{BB962C8B-B14F-4D97-AF65-F5344CB8AC3E}">
        <p14:creationId xmlns:p14="http://schemas.microsoft.com/office/powerpoint/2010/main" val="154786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//Read a value from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8ACA59-29AB-41F3-A2D6-2D7A8797766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EBF006-4EAF-40A0-AAB1-0FC0E425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AD3C78A-9435-4286-B1D6-F5A5625AD3F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45AD2A-D9F2-4C7A-A9C2-972A2531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365A1DA-1782-462A-9B3A-788BCECA92A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B81868-DFD9-4971-8D78-20CF8CD6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0DBAD2E-B5F4-4FF2-8CB1-4A577257F0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5A80173-A7D0-493A-BC31-D4A9A53B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B080F98-F1FA-4D3A-BBA6-BE471B634E0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8A70804-2D94-46DD-9278-E081A1D3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741CD3A-1D43-4F9A-9FCD-1ECB5459EA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A773733-8AE6-45D6-9D34-0D20FCAF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2A48D5-3250-4072-B704-56C9B19350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B1A038-E7F1-4310-B542-4AA30D2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DF5019F-0FF4-4D9C-AFF4-FB8710AF2B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03C987C-CCF2-4BE6-8407-0A94985D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94D3C86-A782-4A1E-90DD-4779A25BA9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955FEF0-5B7E-4BAE-9D19-F8B1088A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D8F0271-9E5B-4C82-BA37-3F9E79986F1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B9EB86-7DCB-40CD-9888-A6C6D98A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only during declaration</a:t>
            </a:r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E2358D-AB75-47DD-BD77-C51E7824A3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58C1D7-0AAF-4149-91F4-E8FF1EDB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37271D-AA4C-4C8C-97EE-83A56006B2A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2B887B-F4EC-46C1-8793-4D3961EE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742BD3-7E01-40B2-A2B4-6BE84D8018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90F04-2EAC-4CD0-A63A-F2A6336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AC7E5E-8566-4CB1-A765-0E02323EFF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3C69E63-AA87-45AC-9E39-BF481C50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AD3461D-0F3C-43A6-80E0-44903C18D07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D65C88A-38F2-45F2-AD6D-A8F88E8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088B883-7EFB-4D70-ADB5-97293A0655E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EE6777E-0FDB-4FAF-A61F-FE865FA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832F54-2BB6-4100-A1A6-F8DFD71B7E2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54364B-AE83-4F83-B3F1-13E39D6C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1AE57F2-6320-44CD-BF14-F19C40DA921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23368C-52CB-4464-9BE2-B743B5F9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CE11ABF-21F2-4770-8FA0-0EBEA87BFC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C3C5D3-76B6-4A09-9600-89EFB48E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81916E-B795-4FE8-85BD-9ACB090FB5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8BFEF0-AC20-4552-92FF-A8B9D45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ABCA00-3E0B-45B4-AEE1-C295B90260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BF08685-EAA4-4F37-83A4-4E44872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6575EB0-767B-4C0A-A675-A1C10F09C08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304D677-24B0-4524-AFBC-EAF18EE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FE5528A-9070-440F-9370-B33DE0640C2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438A85A-45FA-4C38-AE0E-D4128F3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BA23647-7DAC-46B3-B25F-645472F0C28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6189EA7-5E54-4785-A1B7-2B58C41D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044144-CA7C-4302-84BA-C6F448332F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3D647A1-8EF7-42AE-9C3A-089255F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E9AAB6-931C-484E-82C1-70F6C07548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FBE05B-35F3-4FA7-9735-3616828D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706E2F-0045-402D-B520-E2038B94F99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B95DAB-FD58-4E0A-A085-57B8A53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0E7E95-BAD9-41FF-BFAB-130F209E34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6B1EBB-886D-4AEA-A9AE-740DB10E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AAE2D5-A283-4B27-B036-28CA6C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EE5EAB-BAE4-4972-BA9A-4FBAF0D348CB}"/>
              </a:ext>
            </a:extLst>
          </p:cNvPr>
          <p:cNvSpPr txBox="1"/>
          <p:nvPr/>
        </p:nvSpPr>
        <p:spPr>
          <a:xfrm>
            <a:off x="838200" y="2081720"/>
            <a:ext cx="350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shared_ptr</a:t>
            </a:r>
            <a:r>
              <a:rPr lang="en-IN" dirty="0"/>
              <a:t>&lt;int&gt; p{new int{5}}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42F3DB-F9B7-428B-8919-F8D6AB64AE8E}"/>
              </a:ext>
            </a:extLst>
          </p:cNvPr>
          <p:cNvSpPr/>
          <p:nvPr/>
        </p:nvSpPr>
        <p:spPr>
          <a:xfrm>
            <a:off x="9112519" y="1667332"/>
            <a:ext cx="1344893" cy="437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C124B047-1C73-4394-8AB3-BCC81DF477E2}"/>
              </a:ext>
            </a:extLst>
          </p:cNvPr>
          <p:cNvSpPr/>
          <p:nvPr/>
        </p:nvSpPr>
        <p:spPr>
          <a:xfrm>
            <a:off x="6635326" y="1296945"/>
            <a:ext cx="1760528" cy="96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D3041F6-C08F-4F24-B121-3C2D7510248F}"/>
              </a:ext>
            </a:extLst>
          </p:cNvPr>
          <p:cNvSpPr/>
          <p:nvPr/>
        </p:nvSpPr>
        <p:spPr>
          <a:xfrm>
            <a:off x="6666527" y="2340474"/>
            <a:ext cx="361884" cy="358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AB32735-49AF-4B5B-A922-0201E64313D6}"/>
              </a:ext>
            </a:extLst>
          </p:cNvPr>
          <p:cNvSpPr txBox="1"/>
          <p:nvPr/>
        </p:nvSpPr>
        <p:spPr>
          <a:xfrm>
            <a:off x="8979518" y="1223443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3E8E32-FA7F-4E0D-9EB4-9670769DBD29}"/>
              </a:ext>
            </a:extLst>
          </p:cNvPr>
          <p:cNvSpPr txBox="1"/>
          <p:nvPr/>
        </p:nvSpPr>
        <p:spPr>
          <a:xfrm>
            <a:off x="5222154" y="17779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B72CB0D-7651-424C-BBCB-8FDDA9FBAEB1}"/>
              </a:ext>
            </a:extLst>
          </p:cNvPr>
          <p:cNvSpPr txBox="1"/>
          <p:nvPr/>
        </p:nvSpPr>
        <p:spPr>
          <a:xfrm>
            <a:off x="7088016" y="2404885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168E944-986D-4DBF-80A6-02509688DE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47469" y="2028982"/>
            <a:ext cx="0" cy="3114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90C3A91-E704-4B1B-8977-D24BBC98B3A8}"/>
              </a:ext>
            </a:extLst>
          </p:cNvPr>
          <p:cNvSpPr txBox="1"/>
          <p:nvPr/>
        </p:nvSpPr>
        <p:spPr>
          <a:xfrm>
            <a:off x="7266975" y="349988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weak_ptr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="" xmlns:a16="http://schemas.microsoft.com/office/drawing/2014/main" id="{347E5339-AEF7-436F-B0BB-24FD8963E79B}"/>
              </a:ext>
            </a:extLst>
          </p:cNvPr>
          <p:cNvSpPr/>
          <p:nvPr/>
        </p:nvSpPr>
        <p:spPr>
          <a:xfrm rot="16200000">
            <a:off x="6448233" y="3373173"/>
            <a:ext cx="798471" cy="6227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983C56C-3A80-4A95-85D6-DDFB03C366B8}"/>
              </a:ext>
            </a:extLst>
          </p:cNvPr>
          <p:cNvCxnSpPr>
            <a:cxnSpLocks/>
          </p:cNvCxnSpPr>
          <p:nvPr/>
        </p:nvCxnSpPr>
        <p:spPr>
          <a:xfrm flipV="1">
            <a:off x="6847469" y="2689544"/>
            <a:ext cx="0" cy="595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9510B19-85F4-4499-B94D-B315E83E4701}"/>
              </a:ext>
            </a:extLst>
          </p:cNvPr>
          <p:cNvSpPr txBox="1"/>
          <p:nvPr/>
        </p:nvSpPr>
        <p:spPr>
          <a:xfrm>
            <a:off x="838200" y="261809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p.reset</a:t>
            </a:r>
            <a:r>
              <a:rPr lang="en-IN" dirty="0"/>
              <a:t>()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72BBDC3-4DC2-4B24-BFC2-D566F9974F7C}"/>
              </a:ext>
            </a:extLst>
          </p:cNvPr>
          <p:cNvSpPr txBox="1"/>
          <p:nvPr/>
        </p:nvSpPr>
        <p:spPr>
          <a:xfrm>
            <a:off x="820997" y="2335011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r>
              <a:rPr lang="en-IN" dirty="0"/>
              <a:t>&lt;int&gt; </a:t>
            </a:r>
            <a:r>
              <a:rPr lang="en-IN" dirty="0" err="1"/>
              <a:t>wk</a:t>
            </a:r>
            <a:r>
              <a:rPr lang="en-IN" dirty="0"/>
              <a:t> = p 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971175B-C01C-4398-BA7A-3397B9AD5DE8}"/>
              </a:ext>
            </a:extLst>
          </p:cNvPr>
          <p:cNvSpPr txBox="1"/>
          <p:nvPr/>
        </p:nvSpPr>
        <p:spPr>
          <a:xfrm>
            <a:off x="6613788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BB9E201-71DB-408C-B62F-E8894B1B77B0}"/>
              </a:ext>
            </a:extLst>
          </p:cNvPr>
          <p:cNvSpPr txBox="1"/>
          <p:nvPr/>
        </p:nvSpPr>
        <p:spPr>
          <a:xfrm>
            <a:off x="6620656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1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8" grpId="1"/>
      <p:bldP spid="9" grpId="0"/>
      <p:bldP spid="9" grpId="1"/>
      <p:bldP spid="10" grpId="0"/>
      <p:bldP spid="19" grpId="0"/>
      <p:bldP spid="21" grpId="0" animBg="1"/>
      <p:bldP spid="25" grpId="0"/>
      <p:bldP spid="26" grpId="0"/>
      <p:bldP spid="28" grpId="0"/>
      <p:bldP spid="28" grpId="1"/>
      <p:bldP spid="2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36580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0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5" grpId="0" animBg="1"/>
      <p:bldP spid="5" grpId="1" animBg="1"/>
      <p:bldP spid="8" grpId="0" animBg="1"/>
      <p:bldP spid="14" grpId="0" animBg="1"/>
      <p:bldP spid="15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1356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5BF8C6E9-3239-4966-A16F-8EC743D6EF12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26301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8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48" grpId="0" animBg="1"/>
      <p:bldP spid="49" grpId="0" animBg="1"/>
      <p:bldP spid="50" grpId="0" animBg="1"/>
      <p:bldP spid="23" grpId="0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18CE6B-81FD-4A50-B2F7-3720341E65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CD45F1-9D86-43AD-AF3E-A413E37F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=""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49101</TotalTime>
  <Words>9564</Words>
  <Application>Microsoft Office PowerPoint</Application>
  <PresentationFormat>Custom</PresentationFormat>
  <Paragraphs>2278</Paragraphs>
  <Slides>211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211</vt:i4>
      </vt:variant>
    </vt:vector>
  </HeadingPairs>
  <TitlesOfParts>
    <vt:vector size="213" baseType="lpstr">
      <vt:lpstr>Poash</vt:lpstr>
      <vt:lpstr>Office Theme</vt:lpstr>
      <vt:lpstr>Complete Modern C++</vt:lpstr>
      <vt:lpstr>Prerequisites</vt:lpstr>
      <vt:lpstr>Course Objectives</vt:lpstr>
      <vt:lpstr>Salient Features</vt:lpstr>
      <vt:lpstr>What is C++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Variable Declaration</vt:lpstr>
      <vt:lpstr>Console I/O</vt:lpstr>
      <vt:lpstr>Uniform Initialization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Type Traits</vt:lpstr>
      <vt:lpstr>Type Traits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Unions in C++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Company>Poash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Huynh Le Trung Hau</cp:lastModifiedBy>
  <cp:revision>870</cp:revision>
  <dcterms:created xsi:type="dcterms:W3CDTF">2016-11-29T05:46:31Z</dcterms:created>
  <dcterms:modified xsi:type="dcterms:W3CDTF">2020-10-13T09:51:27Z</dcterms:modified>
</cp:coreProperties>
</file>