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228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457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685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9144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11430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1371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1600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1828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p:nvPr>
            <p:ph type="sldImg"/>
          </p:nvPr>
        </p:nvSpPr>
        <p:spPr>
          <a:xfrm>
            <a:off x="1143000" y="685800"/>
            <a:ext cx="4572000" cy="3429000"/>
          </a:xfrm>
          <a:prstGeom prst="rect">
            <a:avLst/>
          </a:prstGeom>
        </p:spPr>
        <p:txBody>
          <a:bodyPr/>
          <a:lstStyle/>
          <a:p>
            <a:pPr/>
          </a:p>
        </p:txBody>
      </p:sp>
      <p:sp>
        <p:nvSpPr>
          <p:cNvPr id="161" name="Shape 16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Title Text"/>
          <p:cNvSpPr/>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4" name="Body Level One…"/>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99" name="Text"/>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00" name="Body Level One…"/>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0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08" name="Image"/>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09" name="Image"/>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0" name="Image"/>
          <p:cNvSpPr/>
          <p:nvPr>
            <p:ph type="pic" idx="15"/>
          </p:nvPr>
        </p:nvSpPr>
        <p:spPr>
          <a:xfrm>
            <a:off x="0" y="0"/>
            <a:ext cx="6468534" cy="9753600"/>
          </a:xfrm>
          <a:prstGeom prst="rect">
            <a:avLst/>
          </a:prstGeom>
        </p:spPr>
        <p:txBody>
          <a:bodyPr lIns="91439" tIns="45719" rIns="91439" bIns="45719">
            <a:noAutofit/>
          </a:bodyPr>
          <a:lstStyle/>
          <a:p>
            <a:pPr/>
          </a:p>
        </p:txBody>
      </p:sp>
      <p:sp>
        <p:nvSpPr>
          <p:cNvPr id="11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18"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19" name="Type a quote here."/>
          <p:cNvSpPr/>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20" name="Johnny Appleseed"/>
          <p:cNvSpPr/>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21" name="Text"/>
          <p:cNvSpPr/>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22"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29" name="Type a quote here."/>
          <p:cNvSpPr/>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30" name="Image"/>
          <p:cNvSpPr/>
          <p:nvPr>
            <p:ph type="pic" idx="14"/>
          </p:nvPr>
        </p:nvSpPr>
        <p:spPr>
          <a:xfrm>
            <a:off x="0" y="0"/>
            <a:ext cx="5486400" cy="9753600"/>
          </a:xfrm>
          <a:prstGeom prst="rect">
            <a:avLst/>
          </a:prstGeom>
        </p:spPr>
        <p:txBody>
          <a:bodyPr lIns="91439" tIns="45719" rIns="91439" bIns="45719">
            <a:noAutofit/>
          </a:bodyPr>
          <a:lstStyle/>
          <a:p>
            <a:pPr/>
          </a:p>
        </p:txBody>
      </p:sp>
      <p:sp>
        <p:nvSpPr>
          <p:cNvPr id="131" name="Johnny Appleseed"/>
          <p:cNvSpPr/>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sp>
        <p:nvSpPr>
          <p:cNvPr id="132"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39"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14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47"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Blank Alt">
    <p:spTree>
      <p:nvGrpSpPr>
        <p:cNvPr id="1" name=""/>
        <p:cNvGrpSpPr/>
        <p:nvPr/>
      </p:nvGrpSpPr>
      <p:grpSpPr>
        <a:xfrm>
          <a:off x="0" y="0"/>
          <a:ext cx="0" cy="0"/>
          <a:chOff x="0" y="0"/>
          <a:chExt cx="0" cy="0"/>
        </a:xfrm>
      </p:grpSpPr>
      <p:sp>
        <p:nvSpPr>
          <p:cNvPr id="154"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23" name="Line"/>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Title Text"/>
          <p:cNvSpPr/>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5" name="Body Level One…"/>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Alt">
    <p:spTree>
      <p:nvGrpSpPr>
        <p:cNvPr id="1" name=""/>
        <p:cNvGrpSpPr/>
        <p:nvPr/>
      </p:nvGrpSpPr>
      <p:grpSpPr>
        <a:xfrm>
          <a:off x="0" y="0"/>
          <a:ext cx="0" cy="0"/>
          <a:chOff x="0" y="0"/>
          <a:chExt cx="0" cy="0"/>
        </a:xfrm>
      </p:grpSpPr>
      <p:sp>
        <p:nvSpPr>
          <p:cNvPr id="3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Title Text"/>
          <p:cNvSpPr/>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5" name="Body Level One…"/>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3" name="Title Text"/>
          <p:cNvSpPr/>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4" name="Slide Number"/>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Line"/>
          <p:cNvSpPr/>
          <p:nvPr/>
        </p:nvSpPr>
        <p:spPr>
          <a:xfrm flipV="1">
            <a:off x="1028699" y="6230055"/>
            <a:ext cx="11561744" cy="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Slide Number"/>
          <p:cNvSpPr/>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59" name="Text"/>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60" name="Title Text"/>
          <p:cNvSpPr/>
          <p:nvPr>
            <p:ph type="title"/>
          </p:nvPr>
        </p:nvSpPr>
        <p:spPr>
          <a:prstGeom prst="rect">
            <a:avLst/>
          </a:prstGeom>
        </p:spPr>
        <p:txBody>
          <a:bodyPr/>
          <a:lstStyle/>
          <a:p>
            <a:pPr/>
            <a:r>
              <a:t>Title Text</a:t>
            </a:r>
          </a:p>
        </p:txBody>
      </p:sp>
      <p:sp>
        <p:nvSpPr>
          <p:cNvPr id="6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68" name="Text"/>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69" name="Title Text"/>
          <p:cNvSpPr/>
          <p:nvPr>
            <p:ph type="title"/>
          </p:nvPr>
        </p:nvSpPr>
        <p:spPr>
          <a:prstGeom prst="rect">
            <a:avLst/>
          </a:prstGeom>
        </p:spPr>
        <p:txBody>
          <a:bodyPr/>
          <a:lstStyle/>
          <a:p>
            <a:pPr/>
            <a:r>
              <a:t>Title Text</a:t>
            </a:r>
          </a:p>
        </p:txBody>
      </p:sp>
      <p:sp>
        <p:nvSpPr>
          <p:cNvPr id="70" name="Body Level One…"/>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Alt">
    <p:spTree>
      <p:nvGrpSpPr>
        <p:cNvPr id="1" name=""/>
        <p:cNvGrpSpPr/>
        <p:nvPr/>
      </p:nvGrpSpPr>
      <p:grpSpPr>
        <a:xfrm>
          <a:off x="0" y="0"/>
          <a:ext cx="0" cy="0"/>
          <a:chOff x="0" y="0"/>
          <a:chExt cx="0" cy="0"/>
        </a:xfrm>
      </p:grpSpPr>
      <p:sp>
        <p:nvSpPr>
          <p:cNvPr id="78" name="Text"/>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79" name="Title Text"/>
          <p:cNvSpPr/>
          <p:nvPr>
            <p:ph type="title"/>
          </p:nvPr>
        </p:nvSpPr>
        <p:spPr>
          <a:prstGeom prst="rect">
            <a:avLst/>
          </a:prstGeom>
        </p:spPr>
        <p:txBody>
          <a:bodyPr/>
          <a:lstStyle/>
          <a:p>
            <a:pPr/>
            <a:r>
              <a:t>Title Text</a:t>
            </a:r>
          </a:p>
        </p:txBody>
      </p:sp>
      <p:sp>
        <p:nvSpPr>
          <p:cNvPr id="80" name="Body Level One…"/>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88" name="Text"/>
          <p:cNvSpPr/>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89" name="Image"/>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0" name="Title Text"/>
          <p:cNvSpPr/>
          <p:nvPr>
            <p:ph type="title"/>
          </p:nvPr>
        </p:nvSpPr>
        <p:spPr>
          <a:xfrm>
            <a:off x="406400" y="1536700"/>
            <a:ext cx="6299200" cy="723900"/>
          </a:xfrm>
          <a:prstGeom prst="rect">
            <a:avLst/>
          </a:prstGeom>
        </p:spPr>
        <p:txBody>
          <a:bodyPr/>
          <a:lstStyle/>
          <a:p>
            <a:pPr/>
            <a:r>
              <a:t>Title Text</a:t>
            </a:r>
          </a:p>
        </p:txBody>
      </p:sp>
      <p:sp>
        <p:nvSpPr>
          <p:cNvPr id="91" name="Body Level One…"/>
          <p:cNvSpPr/>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92"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Title Text"/>
          <p:cNvSpPr/>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1pPr>
      <a:lvl2pPr marL="0" marR="0" indent="228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2pPr>
      <a:lvl3pPr marL="0" marR="0" indent="457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3pPr>
      <a:lvl4pPr marL="0" marR="0" indent="685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4pPr>
      <a:lvl5pPr marL="0" marR="0" indent="9144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5pPr>
      <a:lvl6pPr marL="0" marR="0" indent="11430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6pPr>
      <a:lvl7pPr marL="0" marR="0" indent="13716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7pPr>
      <a:lvl8pPr marL="0" marR="0" indent="16002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8pPr>
      <a:lvl9pPr marL="0" marR="0" indent="182880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png"/><Relationship Id="rId3" Type="http://schemas.openxmlformats.org/officeDocument/2006/relationships/image" Target="../media/image6.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7.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png"/><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BLOCKCHAIN - ELIMINATING THE THREATS IN PAYMENTS"/>
          <p:cNvSpPr/>
          <p:nvPr>
            <p:ph type="ctrTitle"/>
          </p:nvPr>
        </p:nvSpPr>
        <p:spPr>
          <a:xfrm>
            <a:off x="506244" y="4179689"/>
            <a:ext cx="12192001" cy="2705101"/>
          </a:xfrm>
          <a:prstGeom prst="rect">
            <a:avLst/>
          </a:prstGeom>
        </p:spPr>
        <p:txBody>
          <a:bodyPr/>
          <a:lstStyle>
            <a:lvl1pPr>
              <a:defRPr sz="6600"/>
            </a:lvl1pPr>
          </a:lstStyle>
          <a:p>
            <a:pPr/>
            <a:r>
              <a:t>BLOCKCHAIN - ELIMINATING THE THREATS IN PAYMENTS</a:t>
            </a:r>
          </a:p>
        </p:txBody>
      </p:sp>
      <p:sp>
        <p:nvSpPr>
          <p:cNvPr id="164" name="THANGARAJ M…"/>
          <p:cNvSpPr/>
          <p:nvPr/>
        </p:nvSpPr>
        <p:spPr>
          <a:xfrm>
            <a:off x="7292848" y="6565899"/>
            <a:ext cx="5096576" cy="22225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3500">
                <a:solidFill>
                  <a:schemeClr val="accent1"/>
                </a:solidFill>
                <a:latin typeface="+mn-lt"/>
                <a:ea typeface="+mn-ea"/>
                <a:cs typeface="+mn-cs"/>
                <a:sym typeface="DIN Condensed"/>
              </a:defRPr>
            </a:pPr>
            <a:r>
              <a:t>THANGARAJ M</a:t>
            </a:r>
          </a:p>
          <a:p>
            <a:pPr>
              <a:defRPr sz="3500">
                <a:solidFill>
                  <a:schemeClr val="accent1"/>
                </a:solidFill>
                <a:latin typeface="+mn-lt"/>
                <a:ea typeface="+mn-ea"/>
                <a:cs typeface="+mn-cs"/>
                <a:sym typeface="DIN Condensed"/>
              </a:defRPr>
            </a:pPr>
            <a:r>
              <a:t>Executive Data Analytics,</a:t>
            </a:r>
          </a:p>
          <a:p>
            <a:pPr>
              <a:defRPr sz="3500">
                <a:solidFill>
                  <a:schemeClr val="accent1"/>
                </a:solidFill>
                <a:latin typeface="+mn-lt"/>
                <a:ea typeface="+mn-ea"/>
                <a:cs typeface="+mn-cs"/>
                <a:sym typeface="DIN Condensed"/>
              </a:defRPr>
            </a:pPr>
            <a:r>
              <a:t>Certified Blockchain Professional</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6" name="Screenshot 2019-05-09 at 6.49.17 PM.png" descr="Screenshot 2019-05-09 at 6.49.17 PM.png"/>
          <p:cNvPicPr>
            <a:picLocks noChangeAspect="1"/>
          </p:cNvPicPr>
          <p:nvPr/>
        </p:nvPicPr>
        <p:blipFill>
          <a:blip r:embed="rId2">
            <a:extLst/>
          </a:blip>
          <a:stretch>
            <a:fillRect/>
          </a:stretch>
        </p:blipFill>
        <p:spPr>
          <a:xfrm>
            <a:off x="685800" y="609600"/>
            <a:ext cx="9563100" cy="3340100"/>
          </a:xfrm>
          <a:prstGeom prst="rect">
            <a:avLst/>
          </a:prstGeom>
          <a:ln w="12700">
            <a:miter lim="400000"/>
          </a:ln>
        </p:spPr>
      </p:pic>
      <p:pic>
        <p:nvPicPr>
          <p:cNvPr id="197" name="Screenshot 2019-05-09 at 6.47.31 PM.png" descr="Screenshot 2019-05-09 at 6.47.31 PM.png"/>
          <p:cNvPicPr>
            <a:picLocks noChangeAspect="0"/>
          </p:cNvPicPr>
          <p:nvPr/>
        </p:nvPicPr>
        <p:blipFill>
          <a:blip r:embed="rId3">
            <a:extLst/>
          </a:blip>
          <a:stretch>
            <a:fillRect/>
          </a:stretch>
        </p:blipFill>
        <p:spPr>
          <a:xfrm>
            <a:off x="1378002" y="4060052"/>
            <a:ext cx="5200646" cy="5118058"/>
          </a:xfrm>
          <a:prstGeom prst="rect">
            <a:avLst/>
          </a:prstGeom>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How decentralisation can help?"/>
          <p:cNvSpPr/>
          <p:nvPr>
            <p:ph type="body" idx="13"/>
          </p:nvPr>
        </p:nvSpPr>
        <p:spPr>
          <a:xfrm>
            <a:off x="889000" y="3263900"/>
            <a:ext cx="11226800" cy="2493775"/>
          </a:xfrm>
          <a:prstGeom prst="rect">
            <a:avLst/>
          </a:prstGeom>
        </p:spPr>
        <p:txBody>
          <a:bodyPr/>
          <a:lstStyle/>
          <a:p>
            <a:pPr/>
            <a:r>
              <a:t>How decentralisation can help?</a:t>
            </a:r>
          </a:p>
        </p:txBody>
      </p:sp>
      <p:sp>
        <p:nvSpPr>
          <p:cNvPr id="200" name="BLOCKCHAIN - ELIMINATING THE THREATS IN PAYMENTS"/>
          <p:cNvSpPr/>
          <p:nvPr>
            <p:ph type="body" idx="15"/>
          </p:nvPr>
        </p:nvSpPr>
        <p:spPr>
          <a:prstGeom prst="rect">
            <a:avLst/>
          </a:prstGeom>
        </p:spPr>
        <p:txBody>
          <a:bodyPr/>
          <a:lstStyle/>
          <a:p>
            <a:pPr/>
            <a:r>
              <a:t>BLOCKCHAIN - ELIMINATING THE THREATS IN PAYMENTS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02" name="Screenshot 2019-05-09 at 7.23.20 PM.png" descr="Screenshot 2019-05-09 at 7.23.20 PM.png"/>
          <p:cNvPicPr>
            <a:picLocks noChangeAspect="1"/>
          </p:cNvPicPr>
          <p:nvPr/>
        </p:nvPicPr>
        <p:blipFill>
          <a:blip r:embed="rId2">
            <a:extLst/>
          </a:blip>
          <a:stretch>
            <a:fillRect/>
          </a:stretch>
        </p:blipFill>
        <p:spPr>
          <a:xfrm>
            <a:off x="109335" y="1026529"/>
            <a:ext cx="12559614" cy="5929587"/>
          </a:xfrm>
          <a:prstGeom prst="rect">
            <a:avLst/>
          </a:prstGeom>
          <a:ln w="12700">
            <a:miter lim="400000"/>
          </a:ln>
        </p:spPr>
      </p:pic>
      <p:sp>
        <p:nvSpPr>
          <p:cNvPr id="203" name="DECENTRALISED MERCHANT RISK SHARING"/>
          <p:cNvSpPr/>
          <p:nvPr/>
        </p:nvSpPr>
        <p:spPr>
          <a:xfrm>
            <a:off x="2007167" y="7181849"/>
            <a:ext cx="8427251" cy="16256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80000"/>
              </a:lnSpc>
              <a:spcBef>
                <a:spcPts val="2800"/>
              </a:spcBef>
              <a:defRPr cap="all" sz="6000">
                <a:solidFill>
                  <a:schemeClr val="accent1"/>
                </a:solidFill>
                <a:latin typeface="+mn-lt"/>
                <a:ea typeface="+mn-ea"/>
                <a:cs typeface="+mn-cs"/>
                <a:sym typeface="DIN Condensed"/>
              </a:defRPr>
            </a:lvl1pPr>
          </a:lstStyle>
          <a:p>
            <a:pPr/>
            <a:r>
              <a:t>DECENTRALISED MERCHANT RISK SHARING</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BLOCKCHAIN - ELIMINATING THE THREATS IN PAYMENTS"/>
          <p:cNvSpPr/>
          <p:nvPr>
            <p:ph type="body" idx="13"/>
          </p:nvPr>
        </p:nvSpPr>
        <p:spPr>
          <a:prstGeom prst="rect">
            <a:avLst/>
          </a:prstGeom>
        </p:spPr>
        <p:txBody>
          <a:bodyPr/>
          <a:lstStyle/>
          <a:p>
            <a:pPr/>
            <a:r>
              <a:t>BLOCKCHAIN - ELIMINATING THE THREATS IN PAYMENTS</a:t>
            </a:r>
          </a:p>
        </p:txBody>
      </p:sp>
      <p:sp>
        <p:nvSpPr>
          <p:cNvPr id="206" name="DLT Solution"/>
          <p:cNvSpPr/>
          <p:nvPr>
            <p:ph type="title"/>
          </p:nvPr>
        </p:nvSpPr>
        <p:spPr>
          <a:prstGeom prst="rect">
            <a:avLst/>
          </a:prstGeom>
        </p:spPr>
        <p:txBody>
          <a:bodyPr/>
          <a:lstStyle>
            <a:lvl1pPr defTabSz="467359">
              <a:spcBef>
                <a:spcPts val="2200"/>
              </a:spcBef>
              <a:defRPr sz="4800"/>
            </a:lvl1pPr>
          </a:lstStyle>
          <a:p>
            <a:pPr/>
            <a:r>
              <a:t>DLT Solution</a:t>
            </a:r>
          </a:p>
        </p:txBody>
      </p:sp>
      <p:sp>
        <p:nvSpPr>
          <p:cNvPr id="207" name="Charge back ratios…"/>
          <p:cNvSpPr/>
          <p:nvPr>
            <p:ph type="body" idx="1"/>
          </p:nvPr>
        </p:nvSpPr>
        <p:spPr>
          <a:xfrm>
            <a:off x="406400" y="2791177"/>
            <a:ext cx="12192000" cy="5894830"/>
          </a:xfrm>
          <a:prstGeom prst="rect">
            <a:avLst/>
          </a:prstGeom>
        </p:spPr>
        <p:txBody>
          <a:bodyPr/>
          <a:lstStyle/>
          <a:p>
            <a:pPr/>
            <a:r>
              <a:t>Charge back ratios</a:t>
            </a:r>
          </a:p>
          <a:p>
            <a:pPr/>
          </a:p>
          <a:p>
            <a:pPr/>
            <a:r>
              <a:t>Merchant Whitelist / Blacklist</a:t>
            </a:r>
          </a:p>
          <a:p>
            <a:pPr/>
          </a:p>
          <a:p>
            <a:pPr/>
            <a:r>
              <a:t>Merchant Risk Sharing / Tracking</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BLOCKCHAIN - ELIMINATING THE THREATS IN PAYMENTS"/>
          <p:cNvSpPr/>
          <p:nvPr>
            <p:ph type="body" idx="13"/>
          </p:nvPr>
        </p:nvSpPr>
        <p:spPr>
          <a:prstGeom prst="rect">
            <a:avLst/>
          </a:prstGeom>
        </p:spPr>
        <p:txBody>
          <a:bodyPr/>
          <a:lstStyle/>
          <a:p>
            <a:pPr/>
            <a:r>
              <a:t>BLOCKCHAIN - ELIMINATING THE THREATS IN PAYMENTS</a:t>
            </a:r>
          </a:p>
        </p:txBody>
      </p:sp>
      <p:sp>
        <p:nvSpPr>
          <p:cNvPr id="210" name="WHAT BENEFITS IT ADD TO MERCHANTS?"/>
          <p:cNvSpPr/>
          <p:nvPr>
            <p:ph type="title"/>
          </p:nvPr>
        </p:nvSpPr>
        <p:spPr>
          <a:prstGeom prst="rect">
            <a:avLst/>
          </a:prstGeom>
        </p:spPr>
        <p:txBody>
          <a:bodyPr/>
          <a:lstStyle>
            <a:lvl1pPr defTabSz="467359">
              <a:spcBef>
                <a:spcPts val="2200"/>
              </a:spcBef>
              <a:defRPr sz="4800"/>
            </a:lvl1pPr>
          </a:lstStyle>
          <a:p>
            <a:pPr/>
            <a:r>
              <a:t>WHAT BENEFITS IT ADD TO MERCHANTS?</a:t>
            </a:r>
          </a:p>
        </p:txBody>
      </p:sp>
      <p:sp>
        <p:nvSpPr>
          <p:cNvPr id="211" name="MDR based on Risk…"/>
          <p:cNvSpPr/>
          <p:nvPr>
            <p:ph type="body" idx="1"/>
          </p:nvPr>
        </p:nvSpPr>
        <p:spPr>
          <a:prstGeom prst="rect">
            <a:avLst/>
          </a:prstGeom>
        </p:spPr>
        <p:txBody>
          <a:bodyPr/>
          <a:lstStyle/>
          <a:p>
            <a:pPr/>
            <a:r>
              <a:t>MDR based on Risk</a:t>
            </a:r>
          </a:p>
          <a:p>
            <a:pPr/>
          </a:p>
          <a:p>
            <a:pPr/>
            <a:r>
              <a:t>Whitelisting</a:t>
            </a:r>
          </a:p>
          <a:p>
            <a:pPr/>
          </a:p>
          <a:p>
            <a:pPr/>
            <a:r>
              <a:t>KYC / AML Tracking</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BY IMPLEMENTING DECENTRALISATION, WE CAN KEEP TRACK OF MERCHANTS AND WE CAN PREVENT FACTORING"/>
          <p:cNvSpPr/>
          <p:nvPr>
            <p:ph type="body" idx="13"/>
          </p:nvPr>
        </p:nvSpPr>
        <p:spPr>
          <a:xfrm>
            <a:off x="889000" y="2908300"/>
            <a:ext cx="11226800" cy="3869438"/>
          </a:xfrm>
          <a:prstGeom prst="rect">
            <a:avLst/>
          </a:prstGeom>
        </p:spPr>
        <p:txBody>
          <a:bodyPr/>
          <a:lstStyle>
            <a:lvl1pPr>
              <a:defRPr sz="7400"/>
            </a:lvl1pPr>
          </a:lstStyle>
          <a:p>
            <a:pPr/>
            <a:r>
              <a:t>BY IMPLEMENTING DECENTRALISATION, WE CAN KEEP TRACK OF MERCHANTS AND WE CAN PREVENT FACTORING</a:t>
            </a:r>
          </a:p>
        </p:txBody>
      </p:sp>
      <p:sp>
        <p:nvSpPr>
          <p:cNvPr id="214" name="BLOCKCHAIN - ELIMINATING THE THREATS IN PAYMENTS"/>
          <p:cNvSpPr/>
          <p:nvPr>
            <p:ph type="body" idx="15"/>
          </p:nvPr>
        </p:nvSpPr>
        <p:spPr>
          <a:prstGeom prst="rect">
            <a:avLst/>
          </a:prstGeom>
        </p:spPr>
        <p:txBody>
          <a:bodyPr/>
          <a:lstStyle/>
          <a:p>
            <a:pPr/>
            <a:r>
              <a:t>BLOCKCHAIN - ELIMINATING THE THREATS IN PAYMENTS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THANK YOU"/>
          <p:cNvSpPr/>
          <p:nvPr/>
        </p:nvSpPr>
        <p:spPr>
          <a:xfrm>
            <a:off x="619990" y="4038596"/>
            <a:ext cx="9384513" cy="22606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80000"/>
              </a:lnSpc>
              <a:spcBef>
                <a:spcPts val="0"/>
              </a:spcBef>
              <a:defRPr cap="all" sz="17000">
                <a:solidFill>
                  <a:schemeClr val="accent1"/>
                </a:solidFill>
                <a:latin typeface="+mn-lt"/>
                <a:ea typeface="+mn-ea"/>
                <a:cs typeface="+mn-cs"/>
                <a:sym typeface="DIN Condensed"/>
              </a:defRPr>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BLOCKCHAIN - REVAMPING FINANCE AND PAYMENTS"/>
          <p:cNvSpPr/>
          <p:nvPr>
            <p:ph type="body" idx="13"/>
          </p:nvPr>
        </p:nvSpPr>
        <p:spPr>
          <a:prstGeom prst="rect">
            <a:avLst/>
          </a:prstGeom>
        </p:spPr>
        <p:txBody>
          <a:bodyPr/>
          <a:lstStyle/>
          <a:p>
            <a:pPr/>
            <a:r>
              <a:t>BLOCKCHAIN - REVAMPING FINANCE AND PAYMENTS</a:t>
            </a:r>
          </a:p>
        </p:txBody>
      </p:sp>
      <p:sp>
        <p:nvSpPr>
          <p:cNvPr id="167" name="Walkthrough"/>
          <p:cNvSpPr/>
          <p:nvPr>
            <p:ph type="title"/>
          </p:nvPr>
        </p:nvSpPr>
        <p:spPr>
          <a:prstGeom prst="rect">
            <a:avLst/>
          </a:prstGeom>
        </p:spPr>
        <p:txBody>
          <a:bodyPr/>
          <a:lstStyle>
            <a:lvl1pPr defTabSz="467359">
              <a:spcBef>
                <a:spcPts val="2200"/>
              </a:spcBef>
              <a:defRPr sz="4800"/>
            </a:lvl1pPr>
          </a:lstStyle>
          <a:p>
            <a:pPr/>
            <a:r>
              <a:t>Walkthrough</a:t>
            </a:r>
          </a:p>
        </p:txBody>
      </p:sp>
      <p:sp>
        <p:nvSpPr>
          <p:cNvPr id="168" name="Transaction Governance…"/>
          <p:cNvSpPr/>
          <p:nvPr>
            <p:ph type="body" idx="1"/>
          </p:nvPr>
        </p:nvSpPr>
        <p:spPr>
          <a:prstGeom prst="rect">
            <a:avLst/>
          </a:prstGeom>
        </p:spPr>
        <p:txBody>
          <a:bodyPr/>
          <a:lstStyle/>
          <a:p>
            <a:pPr>
              <a:spcBef>
                <a:spcPts val="3800"/>
              </a:spcBef>
            </a:pPr>
            <a:r>
              <a:t>Transaction Governance</a:t>
            </a:r>
          </a:p>
          <a:p>
            <a:pPr>
              <a:spcBef>
                <a:spcPts val="3800"/>
              </a:spcBef>
            </a:pPr>
            <a:r>
              <a:t>Merchant Categorisation</a:t>
            </a:r>
          </a:p>
          <a:p>
            <a:pPr>
              <a:spcBef>
                <a:spcPts val="3800"/>
              </a:spcBef>
            </a:pPr>
            <a:r>
              <a:t>Threats and Frauds</a:t>
            </a:r>
          </a:p>
          <a:p>
            <a:pPr>
              <a:spcBef>
                <a:spcPts val="3800"/>
              </a:spcBef>
            </a:pPr>
            <a:r>
              <a:t>MERCHANT ONBOARD</a:t>
            </a:r>
          </a:p>
          <a:p>
            <a:pPr>
              <a:spcBef>
                <a:spcPts val="3800"/>
              </a:spcBef>
            </a:pPr>
            <a:r>
              <a:t>How Blockchain can help?</a:t>
            </a:r>
          </a:p>
          <a:p>
            <a:pPr>
              <a:spcBef>
                <a:spcPts val="3800"/>
              </a:spcBef>
            </a:pPr>
            <a:r>
              <a:t>Who are all the benefiters?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WHAT IS PAYMENT GATEWAY AND WHAT DO THEY DO?"/>
          <p:cNvSpPr/>
          <p:nvPr/>
        </p:nvSpPr>
        <p:spPr>
          <a:xfrm>
            <a:off x="823884" y="4267200"/>
            <a:ext cx="11784119" cy="149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lvl1pPr>
          </a:lstStyle>
          <a:p>
            <a:pPr/>
            <a:r>
              <a:t>WHAT IS PAYMENT GATEWAY AND WHAT DO THEY DO?</a:t>
            </a:r>
          </a:p>
        </p:txBody>
      </p:sp>
      <p:sp>
        <p:nvSpPr>
          <p:cNvPr id="171" name="WHO ARE MERCHANTS ? WHY ARE THEY SO IMPORTANT?"/>
          <p:cNvSpPr/>
          <p:nvPr/>
        </p:nvSpPr>
        <p:spPr>
          <a:xfrm>
            <a:off x="945130" y="6586361"/>
            <a:ext cx="11541628" cy="162560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80000"/>
              </a:lnSpc>
              <a:spcBef>
                <a:spcPts val="2800"/>
              </a:spcBef>
              <a:defRPr cap="all" sz="6000">
                <a:solidFill>
                  <a:schemeClr val="accent1"/>
                </a:solidFill>
                <a:latin typeface="+mn-lt"/>
                <a:ea typeface="+mn-ea"/>
                <a:cs typeface="+mn-cs"/>
                <a:sym typeface="DIN Condensed"/>
              </a:defRPr>
            </a:lvl1pPr>
          </a:lstStyle>
          <a:p>
            <a:pPr/>
            <a:r>
              <a:t>WHO ARE MERCHANTS ? WHY ARE THEY SO IMPORTANT?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BLOCKCHAIN - ELIMINATING THE THREATS IN PAYMENTS"/>
          <p:cNvSpPr/>
          <p:nvPr>
            <p:ph type="body" idx="13"/>
          </p:nvPr>
        </p:nvSpPr>
        <p:spPr>
          <a:prstGeom prst="rect">
            <a:avLst/>
          </a:prstGeom>
        </p:spPr>
        <p:txBody>
          <a:bodyPr/>
          <a:lstStyle/>
          <a:p>
            <a:pPr/>
            <a:r>
              <a:t>BLOCKCHAIN - ELIMINATING THE THREATS IN PAYMENTS</a:t>
            </a:r>
          </a:p>
        </p:txBody>
      </p:sp>
      <p:sp>
        <p:nvSpPr>
          <p:cNvPr id="174" name="MERCHANT ON BOARDING"/>
          <p:cNvSpPr/>
          <p:nvPr>
            <p:ph type="title"/>
          </p:nvPr>
        </p:nvSpPr>
        <p:spPr>
          <a:prstGeom prst="rect">
            <a:avLst/>
          </a:prstGeom>
        </p:spPr>
        <p:txBody>
          <a:bodyPr/>
          <a:lstStyle>
            <a:lvl1pPr defTabSz="467359">
              <a:spcBef>
                <a:spcPts val="2200"/>
              </a:spcBef>
              <a:defRPr sz="4800"/>
            </a:lvl1pPr>
          </a:lstStyle>
          <a:p>
            <a:pPr/>
            <a:r>
              <a:t>MERCHANT ON BOARDING </a:t>
            </a:r>
          </a:p>
        </p:txBody>
      </p:sp>
      <p:sp>
        <p:nvSpPr>
          <p:cNvPr id="175" name="Process of adding a new merchant in payment gateway, so merchant can access the API and test/initiate transaction via payment gateway.…"/>
          <p:cNvSpPr/>
          <p:nvPr>
            <p:ph type="body" idx="1"/>
          </p:nvPr>
        </p:nvSpPr>
        <p:spPr>
          <a:prstGeom prst="rect">
            <a:avLst/>
          </a:prstGeom>
        </p:spPr>
        <p:txBody>
          <a:bodyPr/>
          <a:lstStyle/>
          <a:p>
            <a:pPr/>
            <a:r>
              <a:t>Process of adding a new merchant in payment gateway, so merchant can access the API and test/initiate transaction via payment gateway.</a:t>
            </a:r>
          </a:p>
          <a:p>
            <a:pPr/>
            <a:r>
              <a:t>Traditional methods includes, KYC/AML process, Cancelled Check, web content, nodal letter, company legal documents. </a:t>
            </a:r>
          </a:p>
          <a:p>
            <a:pPr/>
            <a:r>
              <a:t>There are single point of entry which provides Merchant Details like, “</a:t>
            </a:r>
            <a:r>
              <a:rPr>
                <a:solidFill>
                  <a:schemeClr val="accent1"/>
                </a:solidFill>
              </a:rPr>
              <a:t>Merchantstronghold</a:t>
            </a:r>
            <a:r>
              <a: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BLOCKCHAIN - ELIMINATING THE THREATS IN PAYMENTS"/>
          <p:cNvSpPr/>
          <p:nvPr>
            <p:ph type="body" idx="13"/>
          </p:nvPr>
        </p:nvSpPr>
        <p:spPr>
          <a:prstGeom prst="rect">
            <a:avLst/>
          </a:prstGeom>
        </p:spPr>
        <p:txBody>
          <a:bodyPr/>
          <a:lstStyle/>
          <a:p>
            <a:pPr/>
            <a:r>
              <a:t>BLOCKCHAIN - ELIMINATING THE THREATS IN PAYMENTS</a:t>
            </a:r>
          </a:p>
        </p:txBody>
      </p:sp>
      <p:sp>
        <p:nvSpPr>
          <p:cNvPr id="178" name="Scenario - Buying a t-shirt at PlatinumV…"/>
          <p:cNvSpPr/>
          <p:nvPr>
            <p:ph type="body" idx="1"/>
          </p:nvPr>
        </p:nvSpPr>
        <p:spPr>
          <a:prstGeom prst="rect">
            <a:avLst/>
          </a:prstGeom>
        </p:spPr>
        <p:txBody>
          <a:bodyPr/>
          <a:lstStyle/>
          <a:p>
            <a:pPr>
              <a:buClrTx/>
              <a:buSzPct val="40000"/>
              <a:buFontTx/>
              <a:buBlip>
                <a:blip r:embed="rId2"/>
              </a:buBlip>
            </a:pPr>
            <a:r>
              <a:t>Scenario - Buying a t-shirt at PlatinumV</a:t>
            </a:r>
          </a:p>
          <a:p>
            <a:pPr lvl="3"/>
            <a:r>
              <a:t>Mr.Sunil, on 2nd May, went to buy a t-shirt, from PlatinumV with his ICICI Bank Credit Card (which is on the Visa network). EDC provided by ICICI Bank. Immediately upon swiping, Mr.Sunil is asked to enter his Card PIN, and then on successful authorisation, he gets a confirmation SMS on his phone that Rs.599 has been charged to ICICI Bank Credit Card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BLOCKCHAIN - ELIMINATING THE THREATS IN PAYMENTS"/>
          <p:cNvSpPr/>
          <p:nvPr>
            <p:ph type="body" idx="13"/>
          </p:nvPr>
        </p:nvSpPr>
        <p:spPr>
          <a:prstGeom prst="rect">
            <a:avLst/>
          </a:prstGeom>
        </p:spPr>
        <p:txBody>
          <a:bodyPr/>
          <a:lstStyle/>
          <a:p>
            <a:pPr/>
            <a:r>
              <a:t>BLOCKCHAIN - ELIMINATING THE THREATS IN PAYMENTS</a:t>
            </a:r>
          </a:p>
        </p:txBody>
      </p:sp>
      <p:sp>
        <p:nvSpPr>
          <p:cNvPr id="181" name="HOW DO YOU CATEGORISE THE MERCHANTS?"/>
          <p:cNvSpPr/>
          <p:nvPr>
            <p:ph type="title"/>
          </p:nvPr>
        </p:nvSpPr>
        <p:spPr>
          <a:prstGeom prst="rect">
            <a:avLst/>
          </a:prstGeom>
        </p:spPr>
        <p:txBody>
          <a:bodyPr/>
          <a:lstStyle>
            <a:lvl1pPr defTabSz="467359">
              <a:spcBef>
                <a:spcPts val="2200"/>
              </a:spcBef>
              <a:defRPr sz="4800"/>
            </a:lvl1pPr>
          </a:lstStyle>
          <a:p>
            <a:pPr/>
            <a:r>
              <a:t>HOW DO YOU CATEGORISE THE MERCHANTS?</a:t>
            </a:r>
          </a:p>
        </p:txBody>
      </p:sp>
      <p:sp>
        <p:nvSpPr>
          <p:cNvPr id="182" name="Based on Transaction Value and Volume…"/>
          <p:cNvSpPr/>
          <p:nvPr>
            <p:ph type="body" idx="1"/>
          </p:nvPr>
        </p:nvSpPr>
        <p:spPr>
          <a:prstGeom prst="rect">
            <a:avLst/>
          </a:prstGeom>
        </p:spPr>
        <p:txBody>
          <a:bodyPr/>
          <a:lstStyle/>
          <a:p>
            <a:pPr marL="422275" indent="-422275" defTabSz="554990">
              <a:spcBef>
                <a:spcPts val="2600"/>
              </a:spcBef>
              <a:defRPr sz="3230"/>
            </a:pPr>
            <a:r>
              <a:t>Based on Transaction Value and Volume</a:t>
            </a:r>
          </a:p>
          <a:p>
            <a:pPr lvl="1" marL="844550" indent="-422275" defTabSz="554990">
              <a:spcBef>
                <a:spcPts val="2600"/>
              </a:spcBef>
              <a:defRPr sz="3230"/>
            </a:pPr>
            <a:r>
              <a:t>PayTm</a:t>
            </a:r>
          </a:p>
          <a:p>
            <a:pPr lvl="1" marL="844550" indent="-422275" defTabSz="554990">
              <a:spcBef>
                <a:spcPts val="2600"/>
              </a:spcBef>
              <a:defRPr sz="3230"/>
            </a:pPr>
            <a:r>
              <a:t>SpiceJet, IndiGo</a:t>
            </a:r>
          </a:p>
          <a:p>
            <a:pPr marL="422275" indent="-422275" defTabSz="554990">
              <a:spcBef>
                <a:spcPts val="2600"/>
              </a:spcBef>
              <a:defRPr sz="3230"/>
            </a:pPr>
            <a:r>
              <a:t>Transaction history</a:t>
            </a:r>
          </a:p>
          <a:p>
            <a:pPr marL="422275" indent="-422275" defTabSz="554990">
              <a:spcBef>
                <a:spcPts val="2600"/>
              </a:spcBef>
              <a:defRPr sz="3230"/>
            </a:pPr>
            <a:r>
              <a:t>Charge Back ratios</a:t>
            </a:r>
          </a:p>
          <a:p>
            <a:pPr marL="422275" indent="-422275" defTabSz="554990">
              <a:spcBef>
                <a:spcPts val="2600"/>
              </a:spcBef>
              <a:defRPr sz="3230"/>
            </a:pPr>
            <a:r>
              <a:t>Refund policy</a:t>
            </a:r>
          </a:p>
          <a:p>
            <a:pPr marL="422275" indent="-422275" defTabSz="554990">
              <a:spcBef>
                <a:spcPts val="2600"/>
              </a:spcBef>
              <a:defRPr sz="3230"/>
            </a:pPr>
            <a:r>
              <a:t>Web content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High risk merchants are not applicable for traditional process.…"/>
          <p:cNvSpPr/>
          <p:nvPr/>
        </p:nvSpPr>
        <p:spPr>
          <a:xfrm>
            <a:off x="961897" y="6601592"/>
            <a:ext cx="11258806" cy="208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61470" indent="-261470">
              <a:buClr>
                <a:schemeClr val="accent1"/>
              </a:buClr>
              <a:buSzPct val="104999"/>
              <a:buFont typeface="Avenir Next"/>
              <a:buChar char="‣"/>
            </a:pPr>
            <a:r>
              <a:t>High risk merchants are not applicable for traditional process.</a:t>
            </a:r>
          </a:p>
          <a:p>
            <a:pPr marL="261470" indent="-261470">
              <a:buClr>
                <a:schemeClr val="accent1"/>
              </a:buClr>
              <a:buSzPct val="104999"/>
              <a:buFont typeface="Avenir Next"/>
              <a:buChar char="‣"/>
            </a:pPr>
            <a:r>
              <a:t>Past history of High Merchants include, unregulated Transaction histories.</a:t>
            </a:r>
          </a:p>
          <a:p>
            <a:pPr marL="261470" indent="-261470">
              <a:buClr>
                <a:schemeClr val="accent1"/>
              </a:buClr>
              <a:buSzPct val="104999"/>
              <a:buFont typeface="Avenir Next"/>
              <a:buChar char="‣"/>
            </a:pPr>
            <a:r>
              <a:t>Card processing statements for the past 6-8 months will be asked to check if we can onboard the high risk merchant </a:t>
            </a:r>
          </a:p>
        </p:txBody>
      </p:sp>
      <p:pic>
        <p:nvPicPr>
          <p:cNvPr id="185" name="1*CU2axxq3nNGwoMM7tpjGXg.png" descr="1*CU2axxq3nNGwoMM7tpjGXg.png"/>
          <p:cNvPicPr>
            <a:picLocks noChangeAspect="1"/>
          </p:cNvPicPr>
          <p:nvPr/>
        </p:nvPicPr>
        <p:blipFill>
          <a:blip r:embed="rId2">
            <a:extLst/>
          </a:blip>
          <a:stretch>
            <a:fillRect/>
          </a:stretch>
        </p:blipFill>
        <p:spPr>
          <a:xfrm>
            <a:off x="1693403" y="76200"/>
            <a:ext cx="9795794" cy="6013947"/>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BLOCKCHAIN - ELIMINATING THE THREATS IN PAYMENTS"/>
          <p:cNvSpPr/>
          <p:nvPr>
            <p:ph type="body" idx="13"/>
          </p:nvPr>
        </p:nvSpPr>
        <p:spPr>
          <a:prstGeom prst="rect">
            <a:avLst/>
          </a:prstGeom>
        </p:spPr>
        <p:txBody>
          <a:bodyPr/>
          <a:lstStyle/>
          <a:p>
            <a:pPr/>
            <a:r>
              <a:t>BLOCKCHAIN - ELIMINATING THE THREATS IN PAYMENTS</a:t>
            </a:r>
          </a:p>
        </p:txBody>
      </p:sp>
      <p:sp>
        <p:nvSpPr>
          <p:cNvPr id="188" name="MERCHANT THREATS"/>
          <p:cNvSpPr/>
          <p:nvPr>
            <p:ph type="title"/>
          </p:nvPr>
        </p:nvSpPr>
        <p:spPr>
          <a:prstGeom prst="rect">
            <a:avLst/>
          </a:prstGeom>
        </p:spPr>
        <p:txBody>
          <a:bodyPr/>
          <a:lstStyle>
            <a:lvl1pPr defTabSz="467359">
              <a:spcBef>
                <a:spcPts val="2200"/>
              </a:spcBef>
              <a:defRPr sz="4800"/>
            </a:lvl1pPr>
          </a:lstStyle>
          <a:p>
            <a:pPr/>
            <a:r>
              <a:t>MERCHANT THREATS</a:t>
            </a:r>
          </a:p>
        </p:txBody>
      </p:sp>
      <p:sp>
        <p:nvSpPr>
          <p:cNvPr id="189" name="Bust out Fraud…"/>
          <p:cNvSpPr/>
          <p:nvPr>
            <p:ph type="body" idx="1"/>
          </p:nvPr>
        </p:nvSpPr>
        <p:spPr>
          <a:prstGeom prst="rect">
            <a:avLst/>
          </a:prstGeom>
        </p:spPr>
        <p:txBody>
          <a:bodyPr/>
          <a:lstStyle/>
          <a:p>
            <a:pPr/>
            <a:r>
              <a:t>Bust out Fraud</a:t>
            </a:r>
          </a:p>
          <a:p>
            <a:pPr/>
          </a:p>
          <a:p>
            <a:pPr/>
            <a:r>
              <a:t>Identity Swap</a:t>
            </a:r>
          </a:p>
          <a:p>
            <a:pPr/>
          </a:p>
          <a:p>
            <a:pPr/>
            <a:r>
              <a:t>Transaction Laundering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91" name="Screenshot 2019-05-10 at 6.07.40 PM.png" descr="Screenshot 2019-05-10 at 6.07.40 PM.png"/>
          <p:cNvPicPr>
            <a:picLocks noChangeAspect="0"/>
          </p:cNvPicPr>
          <p:nvPr/>
        </p:nvPicPr>
        <p:blipFill>
          <a:blip r:embed="rId2">
            <a:extLst/>
          </a:blip>
          <a:stretch>
            <a:fillRect/>
          </a:stretch>
        </p:blipFill>
        <p:spPr>
          <a:xfrm>
            <a:off x="177328" y="1644507"/>
            <a:ext cx="6350944" cy="5067586"/>
          </a:xfrm>
          <a:prstGeom prst="rect">
            <a:avLst/>
          </a:prstGeom>
        </p:spPr>
      </p:pic>
      <p:pic>
        <p:nvPicPr>
          <p:cNvPr id="192" name="Screenshot 2019-05-10 at 6.13.09 PM.png" descr="Screenshot 2019-05-10 at 6.13.09 PM.png"/>
          <p:cNvPicPr>
            <a:picLocks noChangeAspect="1"/>
          </p:cNvPicPr>
          <p:nvPr/>
        </p:nvPicPr>
        <p:blipFill>
          <a:blip r:embed="rId3">
            <a:extLst/>
          </a:blip>
          <a:stretch>
            <a:fillRect/>
          </a:stretch>
        </p:blipFill>
        <p:spPr>
          <a:xfrm>
            <a:off x="6802586" y="1934808"/>
            <a:ext cx="6075760" cy="4486984"/>
          </a:xfrm>
          <a:prstGeom prst="rect">
            <a:avLst/>
          </a:prstGeom>
          <a:ln w="12700">
            <a:miter lim="400000"/>
          </a:ln>
        </p:spPr>
      </p:pic>
      <p:sp>
        <p:nvSpPr>
          <p:cNvPr id="193" name="MERCHANT ONBOARD via BANKS"/>
          <p:cNvSpPr/>
          <p:nvPr/>
        </p:nvSpPr>
        <p:spPr>
          <a:xfrm>
            <a:off x="870244" y="7059929"/>
            <a:ext cx="4736512" cy="5359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419100">
              <a:lnSpc>
                <a:spcPct val="80000"/>
              </a:lnSpc>
              <a:spcBef>
                <a:spcPts val="0"/>
              </a:spcBef>
              <a:defRPr cap="all" sz="3400">
                <a:solidFill>
                  <a:schemeClr val="accent4">
                    <a:hueOff val="-1395324"/>
                    <a:satOff val="-3373"/>
                    <a:lumOff val="-9849"/>
                  </a:schemeClr>
                </a:solidFill>
                <a:latin typeface="+mn-lt"/>
                <a:ea typeface="+mn-ea"/>
                <a:cs typeface="+mn-cs"/>
                <a:sym typeface="DIN Condensed"/>
              </a:defRPr>
            </a:lvl1pPr>
          </a:lstStyle>
          <a:p>
            <a:pPr/>
            <a:r>
              <a:t>MERCHANT ONBOARD via BANKS</a:t>
            </a:r>
          </a:p>
        </p:txBody>
      </p:sp>
      <p:sp>
        <p:nvSpPr>
          <p:cNvPr id="194" name="MERCHANT ONBOARD via PAYMENT GATEWAYS"/>
          <p:cNvSpPr/>
          <p:nvPr/>
        </p:nvSpPr>
        <p:spPr>
          <a:xfrm>
            <a:off x="7220244" y="7046213"/>
            <a:ext cx="4736512" cy="9697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419100">
              <a:lnSpc>
                <a:spcPct val="80000"/>
              </a:lnSpc>
              <a:spcBef>
                <a:spcPts val="0"/>
              </a:spcBef>
              <a:defRPr cap="all" sz="3400">
                <a:solidFill>
                  <a:schemeClr val="accent4">
                    <a:hueOff val="-1395324"/>
                    <a:satOff val="-3373"/>
                    <a:lumOff val="-9849"/>
                  </a:schemeClr>
                </a:solidFill>
                <a:latin typeface="+mn-lt"/>
                <a:ea typeface="+mn-ea"/>
                <a:cs typeface="+mn-cs"/>
                <a:sym typeface="DIN Condensed"/>
              </a:defRPr>
            </a:lvl1pPr>
          </a:lstStyle>
          <a:p>
            <a:pPr/>
            <a:r>
              <a:t>MERCHANT ONBOARD via PAYMENT GATEWAYS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