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4.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4.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4.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4.xml"/><Relationship Id="rId3" Type="http://schemas.openxmlformats.org/officeDocument/2006/relationships/presProps" Target="presProps4.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pSp>
        <p:nvGrpSpPr>
          <p:cNvPr id="144" name="Google Shape;144;p1"/>
          <p:cNvGrpSpPr/>
          <p:nvPr/>
        </p:nvGrpSpPr>
        <p:grpSpPr>
          <a:xfrm>
            <a:off x="876299" y="990600"/>
            <a:ext cx="1743075" cy="1333500"/>
            <a:chOff x="742950" y="1104900"/>
            <a:chExt cx="1743075" cy="1333500"/>
          </a:xfrm>
        </p:grpSpPr>
        <p:sp>
          <p:nvSpPr>
            <p:cNvPr id="145" name="Google Shape;14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6" name="Google Shape;14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47" name="Google Shape;14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8" name="Google Shape;14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9" name="Google Shape;149;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150" name="Google Shape;15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51" name="Google Shape;151;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2" name="Google Shape;152;p1"/>
          <p:cNvSpPr txBox="1"/>
          <p:nvPr/>
        </p:nvSpPr>
        <p:spPr>
          <a:xfrm>
            <a:off x="1790692" y="2798288"/>
            <a:ext cx="8610600" cy="265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 THANGAMUTHU. S</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REGISTER NO :</a:t>
            </a:r>
            <a:r>
              <a:rPr lang="en-US" sz="2400">
                <a:solidFill>
                  <a:schemeClr val="dk1"/>
                </a:solidFill>
                <a:latin typeface="Calibri"/>
                <a:ea typeface="Calibri"/>
                <a:cs typeface="Calibri"/>
                <a:sym typeface="Calibri"/>
              </a:rPr>
              <a:t> 2422K1905</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NMID :</a:t>
            </a:r>
            <a:r>
              <a:rPr lang="en-US" sz="2400">
                <a:solidFill>
                  <a:schemeClr val="dk1"/>
                </a:solidFill>
                <a:latin typeface="Calibri"/>
                <a:ea typeface="Calibri"/>
                <a:cs typeface="Calibri"/>
                <a:sym typeface="Calibri"/>
              </a:rPr>
              <a:t> 2AAFA898CDBA52BAD7644FA58BC12767</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DEPARTMENT :</a:t>
            </a:r>
            <a:r>
              <a:rPr lang="en-US" sz="2400">
                <a:solidFill>
                  <a:schemeClr val="dk1"/>
                </a:solidFill>
                <a:latin typeface="Calibri"/>
                <a:ea typeface="Calibri"/>
                <a:cs typeface="Calibri"/>
                <a:sym typeface="Calibri"/>
              </a:rPr>
              <a:t> BSC COMPUTER SCIENCE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COLLEGE :</a:t>
            </a:r>
            <a:r>
              <a:rPr lang="en-US" sz="2400">
                <a:solidFill>
                  <a:schemeClr val="dk1"/>
                </a:solidFill>
                <a:latin typeface="Calibri"/>
                <a:ea typeface="Calibri"/>
                <a:cs typeface="Calibri"/>
                <a:sym typeface="Calibri"/>
              </a:rPr>
              <a:t> CHIKKANNA GOVERNMENT ARTS COLLEGE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UNIVERSITY :</a:t>
            </a:r>
            <a:r>
              <a:rPr lang="en-US" sz="2400">
                <a:solidFill>
                  <a:schemeClr val="dk1"/>
                </a:solidFill>
                <a:latin typeface="Calibri"/>
                <a:ea typeface="Calibri"/>
                <a:cs typeface="Calibri"/>
                <a:sym typeface="Calibri"/>
              </a:rPr>
              <a:t> BHARATHIYAR UNIVERSITY</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27" name="Google Shape;127;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8" name="Google Shape;128;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9" name="Google Shape;129;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0" name="Google Shape;130;p4"/>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31" name="Google Shape;131;p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32" name="Google Shape;132;p4"/>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Calibri"/>
              <a:buNone/>
            </a:pPr>
            <a:r>
              <a:t/>
            </a:r>
            <a:endParaRPr sz="2800">
              <a:solidFill>
                <a:schemeClr val="dk1"/>
              </a:solidFill>
              <a:latin typeface="Times New Roman"/>
              <a:ea typeface="Times New Roman"/>
              <a:cs typeface="Times New Roman"/>
              <a:sym typeface="Times New Roman"/>
            </a:endParaRPr>
          </a:p>
        </p:txBody>
      </p:sp>
      <p:sp>
        <p:nvSpPr>
          <p:cNvPr id="133" name="Google Shape;133;p4"/>
          <p:cNvSpPr txBox="1"/>
          <p:nvPr/>
        </p:nvSpPr>
        <p:spPr>
          <a:xfrm>
            <a:off x="712913" y="2389000"/>
            <a:ext cx="8534100" cy="157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Lexend"/>
                <a:ea typeface="Lexend"/>
                <a:cs typeface="Lexend"/>
                <a:sym typeface="Lexend"/>
              </a:rPr>
              <a:t>Results:</a:t>
            </a:r>
            <a:endParaRPr b="1" i="0" sz="1800" u="none" cap="none" strike="noStrike">
              <a:solidFill>
                <a:srgbClr val="000000"/>
              </a:solidFill>
              <a:latin typeface="Lexend"/>
              <a:ea typeface="Lexend"/>
              <a:cs typeface="Lexend"/>
              <a:sym typeface="Lexend"/>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Lexend"/>
                <a:ea typeface="Lexend"/>
                <a:cs typeface="Lexend"/>
                <a:sym typeface="Lexend"/>
              </a:rPr>
              <a:t>The portfolio website successfully presents personal and professional information in a clean, blue-themed layout. It is responsive, visually appealing, and easy to navigate. All sections—About, Skills, Projects, and Contact—are clearly structured and functional.</a:t>
            </a:r>
            <a:endParaRPr b="0" i="0" sz="1800" u="none" cap="none" strike="noStrike">
              <a:solidFill>
                <a:srgbClr val="000000"/>
              </a:solidFill>
              <a:latin typeface="Lexend"/>
              <a:ea typeface="Lexend"/>
              <a:cs typeface="Lexend"/>
              <a:sym typeface="Lexe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5"/>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39" name="Google Shape;139;p5"/>
          <p:cNvSpPr txBox="1"/>
          <p:nvPr>
            <p:ph type="title"/>
          </p:nvPr>
        </p:nvSpPr>
        <p:spPr>
          <a:xfrm>
            <a:off x="755332" y="385444"/>
            <a:ext cx="4578600" cy="752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140" name="Google Shape;140;p5"/>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41" name="Google Shape;141;p5"/>
          <p:cNvSpPr txBox="1"/>
          <p:nvPr/>
        </p:nvSpPr>
        <p:spPr>
          <a:xfrm>
            <a:off x="755325" y="2019300"/>
            <a:ext cx="7428000" cy="2137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Lexend"/>
                <a:ea typeface="Lexend"/>
                <a:cs typeface="Lexend"/>
                <a:sym typeface="Lexend"/>
              </a:rPr>
              <a:t>The portfolio website effectively showcases my skills, projects, and contact information in a visually appealing and responsive design. It serves as a professional digital presence, allowing potential employers, clients, and collaborators to easily connect with me. The project demonstrates my proficiency in HTML, CSS, and UI design while reflecting my creativity and technical abilities.</a:t>
            </a:r>
            <a:endParaRPr sz="1800">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2"/>
          <p:cNvSpPr/>
          <p:nvPr/>
        </p:nvSpPr>
        <p:spPr>
          <a:xfrm>
            <a:off x="-12"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96" name="Google Shape;96;p2"/>
          <p:cNvGrpSpPr/>
          <p:nvPr/>
        </p:nvGrpSpPr>
        <p:grpSpPr>
          <a:xfrm>
            <a:off x="7448612" y="0"/>
            <a:ext cx="4743795" cy="6858466"/>
            <a:chOff x="7448612" y="0"/>
            <a:chExt cx="4743795" cy="6858466"/>
          </a:xfrm>
        </p:grpSpPr>
        <p:sp>
          <p:nvSpPr>
            <p:cNvPr id="97" name="Google Shape;97;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2"/>
          <p:cNvSpPr txBox="1"/>
          <p:nvPr>
            <p:ph type="title"/>
          </p:nvPr>
        </p:nvSpPr>
        <p:spPr>
          <a:xfrm>
            <a:off x="739775" y="829706"/>
            <a:ext cx="9071100" cy="26334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a:p>
            <a:pPr indent="0" lvl="0" marL="12700" rtl="0" algn="l">
              <a:lnSpc>
                <a:spcPct val="100000"/>
              </a:lnSpc>
              <a:spcBef>
                <a:spcPts val="0"/>
              </a:spcBef>
              <a:spcAft>
                <a:spcPts val="0"/>
              </a:spcAft>
              <a:buNone/>
            </a:pPr>
            <a:r>
              <a:t/>
            </a:r>
            <a:endParaRPr sz="4250"/>
          </a:p>
          <a:p>
            <a:pPr indent="0" lvl="0" marL="0" rtl="0" algn="l">
              <a:lnSpc>
                <a:spcPct val="100000"/>
              </a:lnSpc>
              <a:spcBef>
                <a:spcPts val="0"/>
              </a:spcBef>
              <a:spcAft>
                <a:spcPts val="0"/>
              </a:spcAft>
              <a:buNone/>
            </a:pPr>
            <a:r>
              <a:rPr lang="en-US" sz="4250"/>
              <a:t> </a:t>
            </a:r>
            <a:endParaRPr sz="4250"/>
          </a:p>
          <a:p>
            <a:pPr indent="0" lvl="0" marL="0" rtl="0" algn="l">
              <a:lnSpc>
                <a:spcPct val="100000"/>
              </a:lnSpc>
              <a:spcBef>
                <a:spcPts val="0"/>
              </a:spcBef>
              <a:spcAft>
                <a:spcPts val="0"/>
              </a:spcAft>
              <a:buNone/>
            </a:pPr>
            <a:r>
              <a:rPr lang="en-US" sz="4250"/>
              <a:t>           DIGITAL PORTFOLIO</a:t>
            </a:r>
            <a:endParaRPr sz="4250"/>
          </a:p>
        </p:txBody>
      </p:sp>
      <p:grpSp>
        <p:nvGrpSpPr>
          <p:cNvPr id="111" name="Google Shape;111;p2"/>
          <p:cNvGrpSpPr/>
          <p:nvPr/>
        </p:nvGrpSpPr>
        <p:grpSpPr>
          <a:xfrm>
            <a:off x="466725" y="6410325"/>
            <a:ext cx="3705225" cy="295275"/>
            <a:chOff x="466725" y="6410325"/>
            <a:chExt cx="3705225" cy="295275"/>
          </a:xfrm>
        </p:grpSpPr>
        <p:pic>
          <p:nvPicPr>
            <p:cNvPr id="112" name="Google Shape;112;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113" name="Google Shape;113;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114" name="Google Shape;114;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7991475" y="2933700"/>
            <a:ext cx="2762251" cy="3257550"/>
            <a:chOff x="7991475" y="2933700"/>
            <a:chExt cx="2762251" cy="3257550"/>
          </a:xfrm>
        </p:grpSpPr>
        <p:sp>
          <p:nvSpPr>
            <p:cNvPr id="29" name="Google Shape;29;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1" name="Google Shape;31;p1"/>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32" name="Google Shape;32;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676275" y="2639238"/>
            <a:ext cx="7495200" cy="1579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Lexend"/>
                <a:ea typeface="Lexend"/>
                <a:cs typeface="Lexend"/>
                <a:sym typeface="Lexend"/>
              </a:rPr>
              <a:t>There is a need for a personalized, visually appealing, and responsive web-based portfolio that highlights the individual’s skills, projects, and experience, while ensuring accessibility and easy navigation for potential employers, clients, and collaborators.</a:t>
            </a:r>
            <a:endParaRPr sz="1800">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pSp>
        <p:nvGrpSpPr>
          <p:cNvPr id="154" name="Google Shape;154;p2"/>
          <p:cNvGrpSpPr/>
          <p:nvPr/>
        </p:nvGrpSpPr>
        <p:grpSpPr>
          <a:xfrm>
            <a:off x="8658225" y="2647950"/>
            <a:ext cx="3533775" cy="3810000"/>
            <a:chOff x="8658225" y="2647950"/>
            <a:chExt cx="3533775" cy="3810000"/>
          </a:xfrm>
        </p:grpSpPr>
        <p:sp>
          <p:nvSpPr>
            <p:cNvPr id="155" name="Google Shape;155;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6" name="Google Shape;156;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57" name="Google Shape;157;p2"/>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158" name="Google Shape;158;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9" name="Google Shape;159;p2"/>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60" name="Google Shape;160;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1" name="Google Shape;161;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2" name="Google Shape;162;p2"/>
          <p:cNvSpPr txBox="1"/>
          <p:nvPr/>
        </p:nvSpPr>
        <p:spPr>
          <a:xfrm>
            <a:off x="739774" y="2360238"/>
            <a:ext cx="6297300" cy="213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Lexend"/>
                <a:ea typeface="Lexend"/>
                <a:cs typeface="Lexend"/>
                <a:sym typeface="Lexend"/>
              </a:rPr>
              <a:t>The S.</a:t>
            </a:r>
            <a:r>
              <a:rPr lang="en-US" sz="1800">
                <a:latin typeface="Lexend"/>
                <a:ea typeface="Lexend"/>
                <a:cs typeface="Lexend"/>
                <a:sym typeface="Lexend"/>
              </a:rPr>
              <a:t>Thangamuthu</a:t>
            </a:r>
            <a:r>
              <a:rPr b="0" i="0" lang="en-US" sz="1800" u="none" cap="none" strike="noStrike">
                <a:solidFill>
                  <a:srgbClr val="000000"/>
                </a:solidFill>
                <a:latin typeface="Lexend"/>
                <a:ea typeface="Lexend"/>
                <a:cs typeface="Lexend"/>
                <a:sym typeface="Lexend"/>
              </a:rPr>
              <a:t> Portfolio Website is a personal web-based platform designed to showcase my professional profile, skills, and projects in an engaging and visually appealing format. Built using HTML and CSS, the portfolio adopts a blue-themed modern UI with a responsive layout to ensure compatibility across devices.</a:t>
            </a:r>
            <a:endParaRPr b="0" i="0" sz="1800" u="none" cap="none" strike="noStrike">
              <a:solidFill>
                <a:srgbClr val="000000"/>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3"/>
          <p:cNvSpPr/>
          <p:nvPr/>
        </p:nvSpPr>
        <p:spPr>
          <a:xfrm rot="10800000">
            <a:off x="7841985" y="779226"/>
            <a:ext cx="748093" cy="729472"/>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3"/>
          <p:cNvSpPr txBox="1"/>
          <p:nvPr>
            <p:ph type="title"/>
          </p:nvPr>
        </p:nvSpPr>
        <p:spPr>
          <a:xfrm flipH="1">
            <a:off x="699450" y="325283"/>
            <a:ext cx="50145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52" name="Google Shape;52;p3"/>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53" name="Google Shape;53;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4" name="Google Shape;54;p3"/>
          <p:cNvSpPr txBox="1"/>
          <p:nvPr/>
        </p:nvSpPr>
        <p:spPr>
          <a:xfrm>
            <a:off x="723900" y="1508688"/>
            <a:ext cx="8624700" cy="3811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1. Clients</a:t>
            </a:r>
            <a:r>
              <a:rPr lang="en-US" sz="1800">
                <a:latin typeface="Lexend"/>
                <a:ea typeface="Lexend"/>
                <a:cs typeface="Lexend"/>
                <a:sym typeface="Lexend"/>
              </a:rPr>
              <a:t> – Individuals or businesses seeking web development, design, or programming services.</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2. Collaborators</a:t>
            </a:r>
            <a:r>
              <a:rPr lang="en-US" sz="1800">
                <a:latin typeface="Lexend"/>
                <a:ea typeface="Lexend"/>
                <a:cs typeface="Lexend"/>
                <a:sym typeface="Lexend"/>
              </a:rPr>
              <a:t> – Other developers, designers, or professionals interested in partnering on projects.</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3. Academic Institutions</a:t>
            </a:r>
            <a:r>
              <a:rPr lang="en-US" sz="1800">
                <a:latin typeface="Lexend"/>
                <a:ea typeface="Lexend"/>
                <a:cs typeface="Lexend"/>
                <a:sym typeface="Lexend"/>
              </a:rPr>
              <a:t> – Professors, evaluators, or academic committees reviewing your portfolio for academic purposes, internships, or competitions.</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4. General Visitors</a:t>
            </a:r>
            <a:r>
              <a:rPr lang="en-US" sz="1800">
                <a:latin typeface="Lexend"/>
                <a:ea typeface="Lexend"/>
                <a:cs typeface="Lexend"/>
                <a:sym typeface="Lexend"/>
              </a:rPr>
              <a:t> – Anyone interested in learning about your work, background, and expertise.</a:t>
            </a:r>
            <a:endParaRPr sz="1800">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 name="Google Shape;57;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4"/>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60" name="Google Shape;60;p4"/>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61" name="Google Shape;61;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2" name="Google Shape;62;p4"/>
          <p:cNvSpPr txBox="1"/>
          <p:nvPr/>
        </p:nvSpPr>
        <p:spPr>
          <a:xfrm>
            <a:off x="676275" y="2019300"/>
            <a:ext cx="8361300" cy="3532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Lexend"/>
                <a:ea typeface="Lexend"/>
                <a:cs typeface="Lexend"/>
                <a:sym typeface="Lexend"/>
              </a:rPr>
              <a:t>HTML</a:t>
            </a:r>
            <a:r>
              <a:rPr lang="en-US" sz="1800">
                <a:latin typeface="Lexend"/>
                <a:ea typeface="Lexend"/>
                <a:cs typeface="Lexend"/>
                <a:sym typeface="Lexend"/>
              </a:rPr>
              <a:t> – For structuring the content of the portfolio.</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CSS</a:t>
            </a:r>
            <a:r>
              <a:rPr lang="en-US" sz="1800">
                <a:latin typeface="Lexend"/>
                <a:ea typeface="Lexend"/>
                <a:cs typeface="Lexend"/>
                <a:sym typeface="Lexend"/>
              </a:rPr>
              <a:t> – For styling, layout design, and implementing gradients, shadows, and responsive UI.</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Web Browser (Chrome, Edge, Firefox)</a:t>
            </a:r>
            <a:r>
              <a:rPr lang="en-US" sz="1800">
                <a:latin typeface="Lexend"/>
                <a:ea typeface="Lexend"/>
                <a:cs typeface="Lexend"/>
                <a:sym typeface="Lexend"/>
              </a:rPr>
              <a:t> – For testing and previewing the portfolio.</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Postimages</a:t>
            </a:r>
            <a:r>
              <a:rPr lang="en-US" sz="1800">
                <a:latin typeface="Lexend"/>
                <a:ea typeface="Lexend"/>
                <a:cs typeface="Lexend"/>
                <a:sym typeface="Lexend"/>
              </a:rPr>
              <a:t> – For hosting and embedding profile and background images.</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GitHub / Local File System</a:t>
            </a:r>
            <a:r>
              <a:rPr lang="en-US" sz="1800">
                <a:latin typeface="Lexend"/>
                <a:ea typeface="Lexend"/>
                <a:cs typeface="Lexend"/>
                <a:sym typeface="Lexend"/>
              </a:rPr>
              <a:t> – For storing and managing project files.</a:t>
            </a:r>
            <a:endParaRPr sz="180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6" name="Google Shape;66;p1"/>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67" name="Google Shape;67;p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68" name="Google Shape;68;p1"/>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69" name="Google Shape;69;p1"/>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
          <p:cNvSpPr txBox="1"/>
          <p:nvPr/>
        </p:nvSpPr>
        <p:spPr>
          <a:xfrm>
            <a:off x="739775" y="1093511"/>
            <a:ext cx="11048700" cy="576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b="1"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1. Design Elements</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Color Scheme</a:t>
            </a:r>
            <a:r>
              <a:rPr lang="en-US" sz="1800">
                <a:latin typeface="Lexend"/>
                <a:ea typeface="Lexend"/>
                <a:cs typeface="Lexend"/>
                <a:sym typeface="Lexend"/>
              </a:rPr>
              <a:t> – Shades of blue (#1E90FF, #00BFFF, #0d1b2a) representing trust, professionalism, and creativity.</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Visual Effects</a:t>
            </a:r>
            <a:r>
              <a:rPr lang="en-US" sz="1800">
                <a:latin typeface="Lexend"/>
                <a:ea typeface="Lexend"/>
                <a:cs typeface="Lexend"/>
                <a:sym typeface="Lexend"/>
              </a:rPr>
              <a:t> – Use of shadows, borders, and hover effects to enhance interactivity.</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2. Layout Structure</a:t>
            </a:r>
            <a:endParaRPr b="1"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About Me Section</a:t>
            </a:r>
            <a:r>
              <a:rPr lang="en-US" sz="1800">
                <a:latin typeface="Lexend"/>
                <a:ea typeface="Lexend"/>
                <a:cs typeface="Lexend"/>
                <a:sym typeface="Lexend"/>
              </a:rPr>
              <a:t> – Brief introduction highlighting background, interests, and career focus.</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Skills Section</a:t>
            </a:r>
            <a:r>
              <a:rPr lang="en-US" sz="1800">
                <a:latin typeface="Lexend"/>
                <a:ea typeface="Lexend"/>
                <a:cs typeface="Lexend"/>
                <a:sym typeface="Lexend"/>
              </a:rPr>
              <a:t> – Skills presented in visually distinct rounded tags using CSS flexbox for a neat arrangement.</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Projects Section</a:t>
            </a:r>
            <a:r>
              <a:rPr lang="en-US" sz="1800">
                <a:latin typeface="Lexend"/>
                <a:ea typeface="Lexend"/>
                <a:cs typeface="Lexend"/>
                <a:sym typeface="Lexend"/>
              </a:rPr>
              <a:t> – Description of key project work with brief explanations.</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FEATURES AND FUNCTIONALITY</a:t>
            </a:r>
            <a:endParaRPr/>
          </a:p>
        </p:txBody>
      </p:sp>
      <p:sp>
        <p:nvSpPr>
          <p:cNvPr id="73" name="Google Shape;73;p2"/>
          <p:cNvSpPr txBox="1"/>
          <p:nvPr/>
        </p:nvSpPr>
        <p:spPr>
          <a:xfrm>
            <a:off x="1050889" y="1839100"/>
            <a:ext cx="7129200" cy="4090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1800">
                <a:latin typeface="Lexend"/>
                <a:ea typeface="Lexend"/>
                <a:cs typeface="Lexend"/>
                <a:sym typeface="Lexend"/>
              </a:rPr>
              <a:t>Profile Display</a:t>
            </a:r>
            <a:r>
              <a:rPr lang="en-US" sz="1800">
                <a:latin typeface="Lexend"/>
                <a:ea typeface="Lexend"/>
                <a:cs typeface="Lexend"/>
                <a:sym typeface="Lexend"/>
              </a:rPr>
              <a:t> – Circular profile photo with glow effect.</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About Me</a:t>
            </a:r>
            <a:r>
              <a:rPr lang="en-US" sz="1800">
                <a:latin typeface="Lexend"/>
                <a:ea typeface="Lexend"/>
                <a:cs typeface="Lexend"/>
                <a:sym typeface="Lexend"/>
              </a:rPr>
              <a:t> – Brief introduction of skills and interests.</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Skills Section</a:t>
            </a:r>
            <a:r>
              <a:rPr lang="en-US" sz="1800">
                <a:latin typeface="Lexend"/>
                <a:ea typeface="Lexend"/>
                <a:cs typeface="Lexend"/>
                <a:sym typeface="Lexend"/>
              </a:rPr>
              <a:t> – Skill tags with stylish design.</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Projects Section</a:t>
            </a:r>
            <a:r>
              <a:rPr lang="en-US" sz="1800">
                <a:latin typeface="Lexend"/>
                <a:ea typeface="Lexend"/>
                <a:cs typeface="Lexend"/>
                <a:sym typeface="Lexend"/>
              </a:rPr>
              <a:t> – Overview of work and achievements.</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Contact Info</a:t>
            </a:r>
            <a:r>
              <a:rPr lang="en-US" sz="1800">
                <a:latin typeface="Lexend"/>
                <a:ea typeface="Lexend"/>
                <a:cs typeface="Lexend"/>
                <a:sym typeface="Lexend"/>
              </a:rPr>
              <a:t> – Clickable email and phone links.</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Responsive Design</a:t>
            </a:r>
            <a:r>
              <a:rPr lang="en-US" sz="1800">
                <a:latin typeface="Lexend"/>
                <a:ea typeface="Lexend"/>
                <a:cs typeface="Lexend"/>
                <a:sym typeface="Lexend"/>
              </a:rPr>
              <a:t> – Works on desktop, tablet, and mobile.</a:t>
            </a:r>
            <a:endParaRPr sz="1800">
              <a:latin typeface="Lexend"/>
              <a:ea typeface="Lexend"/>
              <a:cs typeface="Lexend"/>
              <a:sym typeface="Lexend"/>
            </a:endParaRPr>
          </a:p>
          <a:p>
            <a:pPr indent="0" lvl="0" marL="0" rtl="0" algn="l">
              <a:spcBef>
                <a:spcPts val="0"/>
              </a:spcBef>
              <a:spcAft>
                <a:spcPts val="0"/>
              </a:spcAft>
              <a:buNone/>
            </a:pPr>
            <a:r>
              <a:t/>
            </a:r>
            <a:endParaRPr sz="1800">
              <a:latin typeface="Lexend"/>
              <a:ea typeface="Lexend"/>
              <a:cs typeface="Lexend"/>
              <a:sym typeface="Lexend"/>
            </a:endParaRPr>
          </a:p>
          <a:p>
            <a:pPr indent="0" lvl="0" marL="0" rtl="0" algn="l">
              <a:spcBef>
                <a:spcPts val="0"/>
              </a:spcBef>
              <a:spcAft>
                <a:spcPts val="0"/>
              </a:spcAft>
              <a:buNone/>
            </a:pPr>
            <a:r>
              <a:rPr b="1" lang="en-US" sz="1800">
                <a:latin typeface="Lexend"/>
                <a:ea typeface="Lexend"/>
                <a:cs typeface="Lexend"/>
                <a:sym typeface="Lexend"/>
              </a:rPr>
              <a:t>Blue-Themed UI</a:t>
            </a:r>
            <a:r>
              <a:rPr lang="en-US" sz="1800">
                <a:latin typeface="Lexend"/>
                <a:ea typeface="Lexend"/>
                <a:cs typeface="Lexend"/>
                <a:sym typeface="Lexend"/>
              </a:rPr>
              <a:t> – Gradient background, shadows, and hover effects for a modern look.</a:t>
            </a:r>
            <a:endParaRPr sz="1800">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