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55BB15-C7D5-4206-8E56-63C1BC2AE7B1}"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77843-CC24-467E-9356-E8BDD19880F5}" type="slidenum">
              <a:rPr lang="en-US" smtClean="0"/>
              <a:t>‹#›</a:t>
            </a:fld>
            <a:endParaRPr lang="en-US"/>
          </a:p>
        </p:txBody>
      </p:sp>
    </p:spTree>
    <p:extLst>
      <p:ext uri="{BB962C8B-B14F-4D97-AF65-F5344CB8AC3E}">
        <p14:creationId xmlns:p14="http://schemas.microsoft.com/office/powerpoint/2010/main" val="46906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55BB15-C7D5-4206-8E56-63C1BC2AE7B1}"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77843-CC24-467E-9356-E8BDD19880F5}" type="slidenum">
              <a:rPr lang="en-US" smtClean="0"/>
              <a:t>‹#›</a:t>
            </a:fld>
            <a:endParaRPr lang="en-US"/>
          </a:p>
        </p:txBody>
      </p:sp>
    </p:spTree>
    <p:extLst>
      <p:ext uri="{BB962C8B-B14F-4D97-AF65-F5344CB8AC3E}">
        <p14:creationId xmlns:p14="http://schemas.microsoft.com/office/powerpoint/2010/main" val="321548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55BB15-C7D5-4206-8E56-63C1BC2AE7B1}"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77843-CC24-467E-9356-E8BDD19880F5}" type="slidenum">
              <a:rPr lang="en-US" smtClean="0"/>
              <a:t>‹#›</a:t>
            </a:fld>
            <a:endParaRPr lang="en-US"/>
          </a:p>
        </p:txBody>
      </p:sp>
    </p:spTree>
    <p:extLst>
      <p:ext uri="{BB962C8B-B14F-4D97-AF65-F5344CB8AC3E}">
        <p14:creationId xmlns:p14="http://schemas.microsoft.com/office/powerpoint/2010/main" val="273549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55BB15-C7D5-4206-8E56-63C1BC2AE7B1}"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77843-CC24-467E-9356-E8BDD19880F5}" type="slidenum">
              <a:rPr lang="en-US" smtClean="0"/>
              <a:t>‹#›</a:t>
            </a:fld>
            <a:endParaRPr lang="en-US"/>
          </a:p>
        </p:txBody>
      </p:sp>
    </p:spTree>
    <p:extLst>
      <p:ext uri="{BB962C8B-B14F-4D97-AF65-F5344CB8AC3E}">
        <p14:creationId xmlns:p14="http://schemas.microsoft.com/office/powerpoint/2010/main" val="57114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55BB15-C7D5-4206-8E56-63C1BC2AE7B1}"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77843-CC24-467E-9356-E8BDD19880F5}" type="slidenum">
              <a:rPr lang="en-US" smtClean="0"/>
              <a:t>‹#›</a:t>
            </a:fld>
            <a:endParaRPr lang="en-US"/>
          </a:p>
        </p:txBody>
      </p:sp>
    </p:spTree>
    <p:extLst>
      <p:ext uri="{BB962C8B-B14F-4D97-AF65-F5344CB8AC3E}">
        <p14:creationId xmlns:p14="http://schemas.microsoft.com/office/powerpoint/2010/main" val="3344310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55BB15-C7D5-4206-8E56-63C1BC2AE7B1}"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077843-CC24-467E-9356-E8BDD19880F5}" type="slidenum">
              <a:rPr lang="en-US" smtClean="0"/>
              <a:t>‹#›</a:t>
            </a:fld>
            <a:endParaRPr lang="en-US"/>
          </a:p>
        </p:txBody>
      </p:sp>
    </p:spTree>
    <p:extLst>
      <p:ext uri="{BB962C8B-B14F-4D97-AF65-F5344CB8AC3E}">
        <p14:creationId xmlns:p14="http://schemas.microsoft.com/office/powerpoint/2010/main" val="722446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55BB15-C7D5-4206-8E56-63C1BC2AE7B1}" type="datetimeFigureOut">
              <a:rPr lang="en-US" smtClean="0"/>
              <a:t>11/21/2021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077843-CC24-467E-9356-E8BDD19880F5}" type="slidenum">
              <a:rPr lang="en-US" smtClean="0"/>
              <a:t>‹#›</a:t>
            </a:fld>
            <a:endParaRPr lang="en-US"/>
          </a:p>
        </p:txBody>
      </p:sp>
    </p:spTree>
    <p:extLst>
      <p:ext uri="{BB962C8B-B14F-4D97-AF65-F5344CB8AC3E}">
        <p14:creationId xmlns:p14="http://schemas.microsoft.com/office/powerpoint/2010/main" val="1065153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55BB15-C7D5-4206-8E56-63C1BC2AE7B1}" type="datetimeFigureOut">
              <a:rPr lang="en-US" smtClean="0"/>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077843-CC24-467E-9356-E8BDD19880F5}" type="slidenum">
              <a:rPr lang="en-US" smtClean="0"/>
              <a:t>‹#›</a:t>
            </a:fld>
            <a:endParaRPr lang="en-US"/>
          </a:p>
        </p:txBody>
      </p:sp>
    </p:spTree>
    <p:extLst>
      <p:ext uri="{BB962C8B-B14F-4D97-AF65-F5344CB8AC3E}">
        <p14:creationId xmlns:p14="http://schemas.microsoft.com/office/powerpoint/2010/main" val="1976929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5BB15-C7D5-4206-8E56-63C1BC2AE7B1}" type="datetimeFigureOut">
              <a:rPr lang="en-US" smtClean="0"/>
              <a:t>11/21/2021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077843-CC24-467E-9356-E8BDD19880F5}" type="slidenum">
              <a:rPr lang="en-US" smtClean="0"/>
              <a:t>‹#›</a:t>
            </a:fld>
            <a:endParaRPr lang="en-US"/>
          </a:p>
        </p:txBody>
      </p:sp>
    </p:spTree>
    <p:extLst>
      <p:ext uri="{BB962C8B-B14F-4D97-AF65-F5344CB8AC3E}">
        <p14:creationId xmlns:p14="http://schemas.microsoft.com/office/powerpoint/2010/main" val="268635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55BB15-C7D5-4206-8E56-63C1BC2AE7B1}"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077843-CC24-467E-9356-E8BDD19880F5}" type="slidenum">
              <a:rPr lang="en-US" smtClean="0"/>
              <a:t>‹#›</a:t>
            </a:fld>
            <a:endParaRPr lang="en-US"/>
          </a:p>
        </p:txBody>
      </p:sp>
    </p:spTree>
    <p:extLst>
      <p:ext uri="{BB962C8B-B14F-4D97-AF65-F5344CB8AC3E}">
        <p14:creationId xmlns:p14="http://schemas.microsoft.com/office/powerpoint/2010/main" val="1597652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55BB15-C7D5-4206-8E56-63C1BC2AE7B1}"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077843-CC24-467E-9356-E8BDD19880F5}" type="slidenum">
              <a:rPr lang="en-US" smtClean="0"/>
              <a:t>‹#›</a:t>
            </a:fld>
            <a:endParaRPr lang="en-US"/>
          </a:p>
        </p:txBody>
      </p:sp>
    </p:spTree>
    <p:extLst>
      <p:ext uri="{BB962C8B-B14F-4D97-AF65-F5344CB8AC3E}">
        <p14:creationId xmlns:p14="http://schemas.microsoft.com/office/powerpoint/2010/main" val="97465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5BB15-C7D5-4206-8E56-63C1BC2AE7B1}" type="datetimeFigureOut">
              <a:rPr lang="en-US" smtClean="0"/>
              <a:t>11/21/2021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77843-CC24-467E-9356-E8BDD19880F5}" type="slidenum">
              <a:rPr lang="en-US" smtClean="0"/>
              <a:t>‹#›</a:t>
            </a:fld>
            <a:endParaRPr lang="en-US"/>
          </a:p>
        </p:txBody>
      </p:sp>
    </p:spTree>
    <p:extLst>
      <p:ext uri="{BB962C8B-B14F-4D97-AF65-F5344CB8AC3E}">
        <p14:creationId xmlns:p14="http://schemas.microsoft.com/office/powerpoint/2010/main" val="4294572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298189" y="1472528"/>
            <a:ext cx="708338" cy="656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1298189" y="2432737"/>
            <a:ext cx="708338" cy="656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1298189" y="5364850"/>
            <a:ext cx="904097" cy="656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128</a:t>
            </a:r>
            <a:endParaRPr lang="en-US" dirty="0"/>
          </a:p>
        </p:txBody>
      </p:sp>
      <p:sp>
        <p:nvSpPr>
          <p:cNvPr id="7" name="TextBox 6"/>
          <p:cNvSpPr txBox="1"/>
          <p:nvPr/>
        </p:nvSpPr>
        <p:spPr>
          <a:xfrm>
            <a:off x="2034862" y="311239"/>
            <a:ext cx="5962918" cy="369332"/>
          </a:xfrm>
          <a:prstGeom prst="rect">
            <a:avLst/>
          </a:prstGeom>
          <a:noFill/>
        </p:spPr>
        <p:txBody>
          <a:bodyPr wrap="square" rtlCol="0">
            <a:spAutoFit/>
          </a:bodyPr>
          <a:lstStyle/>
          <a:p>
            <a:r>
              <a:rPr lang="en-US" dirty="0" smtClean="0"/>
              <a:t>ANN WORKING PRINCIPLE </a:t>
            </a:r>
            <a:endParaRPr lang="en-US" dirty="0"/>
          </a:p>
        </p:txBody>
      </p:sp>
      <p:sp>
        <p:nvSpPr>
          <p:cNvPr id="8" name="Oval 7"/>
          <p:cNvSpPr/>
          <p:nvPr/>
        </p:nvSpPr>
        <p:spPr>
          <a:xfrm>
            <a:off x="1298189" y="3426580"/>
            <a:ext cx="708338" cy="656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TextBox 8"/>
          <p:cNvSpPr txBox="1"/>
          <p:nvPr/>
        </p:nvSpPr>
        <p:spPr>
          <a:xfrm>
            <a:off x="1326524" y="987585"/>
            <a:ext cx="875763" cy="369332"/>
          </a:xfrm>
          <a:prstGeom prst="rect">
            <a:avLst/>
          </a:prstGeom>
          <a:noFill/>
        </p:spPr>
        <p:txBody>
          <a:bodyPr wrap="square" rtlCol="0">
            <a:spAutoFit/>
          </a:bodyPr>
          <a:lstStyle/>
          <a:p>
            <a:r>
              <a:rPr lang="en-US" dirty="0" smtClean="0"/>
              <a:t>Input</a:t>
            </a:r>
            <a:endParaRPr lang="en-US" dirty="0"/>
          </a:p>
        </p:txBody>
      </p:sp>
      <p:cxnSp>
        <p:nvCxnSpPr>
          <p:cNvPr id="11" name="Straight Connector 10"/>
          <p:cNvCxnSpPr/>
          <p:nvPr/>
        </p:nvCxnSpPr>
        <p:spPr>
          <a:xfrm>
            <a:off x="566670" y="1800939"/>
            <a:ext cx="731520" cy="7172"/>
          </a:xfrm>
          <a:prstGeom prst="line">
            <a:avLst/>
          </a:prstGeom>
          <a:ln w="34925"/>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566670" y="2783983"/>
            <a:ext cx="731520" cy="7172"/>
          </a:xfrm>
          <a:prstGeom prst="line">
            <a:avLst/>
          </a:prstGeom>
          <a:ln w="34925"/>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566670" y="3747819"/>
            <a:ext cx="731520" cy="7172"/>
          </a:xfrm>
          <a:prstGeom prst="line">
            <a:avLst/>
          </a:prstGeom>
          <a:ln w="34925"/>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595004" y="5686089"/>
            <a:ext cx="731520" cy="7172"/>
          </a:xfrm>
          <a:prstGeom prst="line">
            <a:avLst/>
          </a:prstGeom>
          <a:ln w="34925"/>
        </p:spPr>
        <p:style>
          <a:lnRef idx="3">
            <a:schemeClr val="dk1"/>
          </a:lnRef>
          <a:fillRef idx="0">
            <a:schemeClr val="dk1"/>
          </a:fillRef>
          <a:effectRef idx="2">
            <a:schemeClr val="dk1"/>
          </a:effectRef>
          <a:fontRef idx="minor">
            <a:schemeClr val="tx1"/>
          </a:fontRef>
        </p:style>
      </p:cxnSp>
      <p:sp>
        <p:nvSpPr>
          <p:cNvPr id="17" name="Oval 16"/>
          <p:cNvSpPr/>
          <p:nvPr/>
        </p:nvSpPr>
        <p:spPr>
          <a:xfrm>
            <a:off x="3813961" y="1479700"/>
            <a:ext cx="708338" cy="65682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3813961" y="2462744"/>
            <a:ext cx="708338" cy="65682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9" name="Oval 18"/>
          <p:cNvSpPr/>
          <p:nvPr/>
        </p:nvSpPr>
        <p:spPr>
          <a:xfrm>
            <a:off x="3813961" y="4255587"/>
            <a:ext cx="708338" cy="65682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50</a:t>
            </a:r>
            <a:endParaRPr lang="en-US" dirty="0"/>
          </a:p>
        </p:txBody>
      </p:sp>
      <p:sp>
        <p:nvSpPr>
          <p:cNvPr id="20" name="TextBox 19"/>
          <p:cNvSpPr txBox="1"/>
          <p:nvPr/>
        </p:nvSpPr>
        <p:spPr>
          <a:xfrm>
            <a:off x="3683586" y="984605"/>
            <a:ext cx="875763" cy="369332"/>
          </a:xfrm>
          <a:prstGeom prst="rect">
            <a:avLst/>
          </a:prstGeom>
          <a:noFill/>
        </p:spPr>
        <p:txBody>
          <a:bodyPr wrap="square" rtlCol="0">
            <a:spAutoFit/>
          </a:bodyPr>
          <a:lstStyle/>
          <a:p>
            <a:r>
              <a:rPr lang="en-US" dirty="0" smtClean="0"/>
              <a:t>Layer 1</a:t>
            </a:r>
            <a:endParaRPr lang="en-US" dirty="0"/>
          </a:p>
        </p:txBody>
      </p:sp>
      <p:cxnSp>
        <p:nvCxnSpPr>
          <p:cNvPr id="24" name="Straight Connector 23"/>
          <p:cNvCxnSpPr>
            <a:stCxn id="5" idx="6"/>
            <a:endCxn id="17" idx="2"/>
          </p:cNvCxnSpPr>
          <p:nvPr/>
        </p:nvCxnSpPr>
        <p:spPr>
          <a:xfrm flipV="1">
            <a:off x="2006527" y="1808111"/>
            <a:ext cx="1807434" cy="953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6"/>
            <a:endCxn id="17" idx="2"/>
          </p:cNvCxnSpPr>
          <p:nvPr/>
        </p:nvCxnSpPr>
        <p:spPr>
          <a:xfrm flipV="1">
            <a:off x="2006527" y="1808111"/>
            <a:ext cx="1807434" cy="1946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 idx="6"/>
            <a:endCxn id="17" idx="2"/>
          </p:cNvCxnSpPr>
          <p:nvPr/>
        </p:nvCxnSpPr>
        <p:spPr>
          <a:xfrm flipV="1">
            <a:off x="2202286" y="1808111"/>
            <a:ext cx="1611675" cy="3885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7" idx="2"/>
          </p:cNvCxnSpPr>
          <p:nvPr/>
        </p:nvCxnSpPr>
        <p:spPr>
          <a:xfrm flipV="1">
            <a:off x="2034862" y="1808111"/>
            <a:ext cx="1779099" cy="9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4" idx="6"/>
            <a:endCxn id="19" idx="2"/>
          </p:cNvCxnSpPr>
          <p:nvPr/>
        </p:nvCxnSpPr>
        <p:spPr>
          <a:xfrm>
            <a:off x="2006527" y="1800939"/>
            <a:ext cx="1807434" cy="278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6"/>
            <a:endCxn id="18" idx="2"/>
          </p:cNvCxnSpPr>
          <p:nvPr/>
        </p:nvCxnSpPr>
        <p:spPr>
          <a:xfrm>
            <a:off x="2006527" y="2761148"/>
            <a:ext cx="1807434" cy="30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6"/>
            <a:endCxn id="19" idx="2"/>
          </p:cNvCxnSpPr>
          <p:nvPr/>
        </p:nvCxnSpPr>
        <p:spPr>
          <a:xfrm>
            <a:off x="2006527" y="2761148"/>
            <a:ext cx="1807434" cy="1822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8" idx="6"/>
            <a:endCxn id="18" idx="2"/>
          </p:cNvCxnSpPr>
          <p:nvPr/>
        </p:nvCxnSpPr>
        <p:spPr>
          <a:xfrm flipV="1">
            <a:off x="2006527" y="2791155"/>
            <a:ext cx="1807434" cy="963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8" idx="6"/>
            <a:endCxn id="19" idx="2"/>
          </p:cNvCxnSpPr>
          <p:nvPr/>
        </p:nvCxnSpPr>
        <p:spPr>
          <a:xfrm>
            <a:off x="2006527" y="3754991"/>
            <a:ext cx="1807434" cy="829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6" idx="6"/>
            <a:endCxn id="18" idx="2"/>
          </p:cNvCxnSpPr>
          <p:nvPr/>
        </p:nvCxnSpPr>
        <p:spPr>
          <a:xfrm flipV="1">
            <a:off x="2202286" y="2791155"/>
            <a:ext cx="1611675" cy="2902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6" idx="6"/>
            <a:endCxn id="19" idx="2"/>
          </p:cNvCxnSpPr>
          <p:nvPr/>
        </p:nvCxnSpPr>
        <p:spPr>
          <a:xfrm flipV="1">
            <a:off x="2202286" y="4583998"/>
            <a:ext cx="1611675" cy="1109263"/>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8732831" y="1542407"/>
            <a:ext cx="708338" cy="65682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6" name="Oval 45"/>
          <p:cNvSpPr/>
          <p:nvPr/>
        </p:nvSpPr>
        <p:spPr>
          <a:xfrm>
            <a:off x="8732831" y="4022249"/>
            <a:ext cx="708338" cy="65682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
        <p:nvSpPr>
          <p:cNvPr id="47" name="Oval 46"/>
          <p:cNvSpPr/>
          <p:nvPr/>
        </p:nvSpPr>
        <p:spPr>
          <a:xfrm>
            <a:off x="8732831" y="2560134"/>
            <a:ext cx="708338" cy="65682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48" name="Oval 47"/>
          <p:cNvSpPr/>
          <p:nvPr/>
        </p:nvSpPr>
        <p:spPr>
          <a:xfrm>
            <a:off x="6571228" y="1542407"/>
            <a:ext cx="708338" cy="65682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Oval 48"/>
          <p:cNvSpPr/>
          <p:nvPr/>
        </p:nvSpPr>
        <p:spPr>
          <a:xfrm>
            <a:off x="6571228" y="2447740"/>
            <a:ext cx="708338" cy="65682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571228" y="4022249"/>
            <a:ext cx="708338" cy="65682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cxnSp>
        <p:nvCxnSpPr>
          <p:cNvPr id="52" name="Straight Connector 51"/>
          <p:cNvCxnSpPr>
            <a:stCxn id="4" idx="6"/>
            <a:endCxn id="18" idx="2"/>
          </p:cNvCxnSpPr>
          <p:nvPr/>
        </p:nvCxnSpPr>
        <p:spPr>
          <a:xfrm>
            <a:off x="2006527" y="1800939"/>
            <a:ext cx="1807434" cy="990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7" idx="6"/>
            <a:endCxn id="49" idx="2"/>
          </p:cNvCxnSpPr>
          <p:nvPr/>
        </p:nvCxnSpPr>
        <p:spPr>
          <a:xfrm>
            <a:off x="4522299" y="1808111"/>
            <a:ext cx="2048929" cy="968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8" idx="6"/>
            <a:endCxn id="45" idx="2"/>
          </p:cNvCxnSpPr>
          <p:nvPr/>
        </p:nvCxnSpPr>
        <p:spPr>
          <a:xfrm>
            <a:off x="7279566" y="1870818"/>
            <a:ext cx="14532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8" idx="6"/>
            <a:endCxn id="47" idx="2"/>
          </p:cNvCxnSpPr>
          <p:nvPr/>
        </p:nvCxnSpPr>
        <p:spPr>
          <a:xfrm>
            <a:off x="7279566" y="1870818"/>
            <a:ext cx="1453265" cy="1017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8" idx="6"/>
            <a:endCxn id="46" idx="1"/>
          </p:cNvCxnSpPr>
          <p:nvPr/>
        </p:nvCxnSpPr>
        <p:spPr>
          <a:xfrm>
            <a:off x="7279566" y="1870818"/>
            <a:ext cx="1556999" cy="224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9" idx="6"/>
            <a:endCxn id="45" idx="2"/>
          </p:cNvCxnSpPr>
          <p:nvPr/>
        </p:nvCxnSpPr>
        <p:spPr>
          <a:xfrm flipV="1">
            <a:off x="7279566" y="1870818"/>
            <a:ext cx="1453265" cy="905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9" idx="6"/>
            <a:endCxn id="46" idx="1"/>
          </p:cNvCxnSpPr>
          <p:nvPr/>
        </p:nvCxnSpPr>
        <p:spPr>
          <a:xfrm>
            <a:off x="7279566" y="2776151"/>
            <a:ext cx="1556999" cy="1342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0" idx="6"/>
            <a:endCxn id="45" idx="2"/>
          </p:cNvCxnSpPr>
          <p:nvPr/>
        </p:nvCxnSpPr>
        <p:spPr>
          <a:xfrm flipV="1">
            <a:off x="7279566" y="1870818"/>
            <a:ext cx="1453265" cy="2479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0" idx="6"/>
            <a:endCxn id="47" idx="2"/>
          </p:cNvCxnSpPr>
          <p:nvPr/>
        </p:nvCxnSpPr>
        <p:spPr>
          <a:xfrm flipV="1">
            <a:off x="7279566" y="2888545"/>
            <a:ext cx="1453265" cy="1462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6" idx="1"/>
          </p:cNvCxnSpPr>
          <p:nvPr/>
        </p:nvCxnSpPr>
        <p:spPr>
          <a:xfrm flipV="1">
            <a:off x="7279566" y="4118438"/>
            <a:ext cx="1556999" cy="232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49" idx="6"/>
          </p:cNvCxnSpPr>
          <p:nvPr/>
        </p:nvCxnSpPr>
        <p:spPr>
          <a:xfrm>
            <a:off x="7279566" y="2776151"/>
            <a:ext cx="1453265" cy="104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8" idx="6"/>
            <a:endCxn id="48" idx="2"/>
          </p:cNvCxnSpPr>
          <p:nvPr/>
        </p:nvCxnSpPr>
        <p:spPr>
          <a:xfrm flipV="1">
            <a:off x="4522299" y="1870818"/>
            <a:ext cx="2048929" cy="920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19" idx="6"/>
            <a:endCxn id="48" idx="2"/>
          </p:cNvCxnSpPr>
          <p:nvPr/>
        </p:nvCxnSpPr>
        <p:spPr>
          <a:xfrm flipV="1">
            <a:off x="4522299" y="1870818"/>
            <a:ext cx="2048929" cy="2713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17" idx="6"/>
            <a:endCxn id="50" idx="2"/>
          </p:cNvCxnSpPr>
          <p:nvPr/>
        </p:nvCxnSpPr>
        <p:spPr>
          <a:xfrm>
            <a:off x="4522299" y="1808111"/>
            <a:ext cx="2048929" cy="2542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18" idx="6"/>
            <a:endCxn id="49" idx="2"/>
          </p:cNvCxnSpPr>
          <p:nvPr/>
        </p:nvCxnSpPr>
        <p:spPr>
          <a:xfrm flipV="1">
            <a:off x="4522299" y="2776151"/>
            <a:ext cx="2048929" cy="15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9" idx="6"/>
            <a:endCxn id="49" idx="2"/>
          </p:cNvCxnSpPr>
          <p:nvPr/>
        </p:nvCxnSpPr>
        <p:spPr>
          <a:xfrm flipV="1">
            <a:off x="4522299" y="2776151"/>
            <a:ext cx="2048929" cy="1807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19" idx="6"/>
            <a:endCxn id="50" idx="2"/>
          </p:cNvCxnSpPr>
          <p:nvPr/>
        </p:nvCxnSpPr>
        <p:spPr>
          <a:xfrm flipV="1">
            <a:off x="4522299" y="4350660"/>
            <a:ext cx="2048929" cy="233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8" idx="6"/>
            <a:endCxn id="50" idx="2"/>
          </p:cNvCxnSpPr>
          <p:nvPr/>
        </p:nvCxnSpPr>
        <p:spPr>
          <a:xfrm>
            <a:off x="4522299" y="2791155"/>
            <a:ext cx="2048929" cy="1559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17" idx="6"/>
            <a:endCxn id="48" idx="2"/>
          </p:cNvCxnSpPr>
          <p:nvPr/>
        </p:nvCxnSpPr>
        <p:spPr>
          <a:xfrm>
            <a:off x="4522299" y="1808111"/>
            <a:ext cx="2048929" cy="62707"/>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297833" y="995854"/>
            <a:ext cx="875763" cy="369332"/>
          </a:xfrm>
          <a:prstGeom prst="rect">
            <a:avLst/>
          </a:prstGeom>
          <a:noFill/>
        </p:spPr>
        <p:txBody>
          <a:bodyPr wrap="square" rtlCol="0">
            <a:spAutoFit/>
          </a:bodyPr>
          <a:lstStyle/>
          <a:p>
            <a:r>
              <a:rPr lang="en-US" dirty="0" smtClean="0"/>
              <a:t>Layer 2</a:t>
            </a:r>
            <a:endParaRPr lang="en-US" dirty="0"/>
          </a:p>
        </p:txBody>
      </p:sp>
      <p:sp>
        <p:nvSpPr>
          <p:cNvPr id="91" name="TextBox 90"/>
          <p:cNvSpPr txBox="1"/>
          <p:nvPr/>
        </p:nvSpPr>
        <p:spPr>
          <a:xfrm>
            <a:off x="8398683" y="951366"/>
            <a:ext cx="875763" cy="369332"/>
          </a:xfrm>
          <a:prstGeom prst="rect">
            <a:avLst/>
          </a:prstGeom>
          <a:noFill/>
        </p:spPr>
        <p:txBody>
          <a:bodyPr wrap="square" rtlCol="0">
            <a:spAutoFit/>
          </a:bodyPr>
          <a:lstStyle/>
          <a:p>
            <a:r>
              <a:rPr lang="en-US" dirty="0" smtClean="0"/>
              <a:t>Output</a:t>
            </a:r>
            <a:endParaRPr lang="en-US" dirty="0"/>
          </a:p>
        </p:txBody>
      </p:sp>
    </p:spTree>
    <p:extLst>
      <p:ext uri="{BB962C8B-B14F-4D97-AF65-F5344CB8AC3E}">
        <p14:creationId xmlns:p14="http://schemas.microsoft.com/office/powerpoint/2010/main" val="838683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5422"/>
            <a:ext cx="10515600" cy="5881541"/>
          </a:xfrm>
        </p:spPr>
        <p:txBody>
          <a:bodyPr/>
          <a:lstStyle/>
          <a:p>
            <a:pPr marL="0" indent="0">
              <a:buNone/>
            </a:pPr>
            <a:r>
              <a:rPr lang="en-US" dirty="0" err="1" smtClean="0"/>
              <a:t>Params</a:t>
            </a:r>
            <a:r>
              <a:rPr lang="en-US" dirty="0" smtClean="0"/>
              <a:t> </a:t>
            </a:r>
            <a:r>
              <a:rPr lang="en-US" dirty="0" err="1" smtClean="0"/>
              <a:t>interperation</a:t>
            </a:r>
            <a:r>
              <a:rPr lang="en-US" dirty="0" smtClean="0"/>
              <a:t>:</a:t>
            </a:r>
          </a:p>
          <a:p>
            <a:pPr marL="0" indent="0">
              <a:buNone/>
            </a:pPr>
            <a:r>
              <a:rPr lang="en-US" dirty="0" smtClean="0"/>
              <a:t>Layer 1: input * weight + bias =&gt;  128 * 50+50= 6540 </a:t>
            </a:r>
            <a:r>
              <a:rPr lang="en-US" dirty="0" err="1" smtClean="0"/>
              <a:t>params</a:t>
            </a:r>
            <a:r>
              <a:rPr lang="en-US" sz="1200" dirty="0" smtClean="0"/>
              <a:t> (Because each input connected to next layer)</a:t>
            </a:r>
          </a:p>
          <a:p>
            <a:pPr marL="0" indent="0">
              <a:buNone/>
            </a:pPr>
            <a:r>
              <a:rPr lang="en-US" dirty="0"/>
              <a:t>Layer </a:t>
            </a:r>
            <a:r>
              <a:rPr lang="en-US" dirty="0" smtClean="0"/>
              <a:t>2: Layer 1input </a:t>
            </a:r>
            <a:r>
              <a:rPr lang="en-US" dirty="0"/>
              <a:t>* weight + bias =&gt;  </a:t>
            </a:r>
            <a:r>
              <a:rPr lang="en-US" dirty="0" smtClean="0"/>
              <a:t>50 </a:t>
            </a:r>
            <a:r>
              <a:rPr lang="en-US" dirty="0"/>
              <a:t>* </a:t>
            </a:r>
            <a:r>
              <a:rPr lang="en-US" dirty="0" smtClean="0"/>
              <a:t>25+25 = 1275 </a:t>
            </a:r>
            <a:r>
              <a:rPr lang="en-US" dirty="0" err="1" smtClean="0"/>
              <a:t>params</a:t>
            </a:r>
            <a:r>
              <a:rPr lang="en-US" dirty="0" smtClean="0"/>
              <a:t> </a:t>
            </a:r>
            <a:r>
              <a:rPr lang="en-US" dirty="0"/>
              <a:t>(Because each input connected to next layer</a:t>
            </a:r>
            <a:r>
              <a:rPr lang="en-US" dirty="0" smtClean="0"/>
              <a:t>)</a:t>
            </a:r>
          </a:p>
          <a:p>
            <a:pPr marL="0" indent="0">
              <a:buNone/>
            </a:pPr>
            <a:r>
              <a:rPr lang="en-US" dirty="0" smtClean="0"/>
              <a:t>Output: Layer 2input * weight + bias =&gt; 25* 10+10 = 260 </a:t>
            </a:r>
            <a:r>
              <a:rPr lang="en-US" dirty="0" err="1" smtClean="0"/>
              <a:t>params</a:t>
            </a:r>
            <a:r>
              <a:rPr lang="en-US" dirty="0" smtClean="0"/>
              <a:t> (Because each input connected to next layer)</a:t>
            </a:r>
          </a:p>
          <a:p>
            <a:pPr marL="0" indent="0">
              <a:buNone/>
            </a:pPr>
            <a:endParaRPr lang="en-US" dirty="0"/>
          </a:p>
          <a:p>
            <a:pPr marL="0" indent="0">
              <a:buNone/>
            </a:pPr>
            <a:endParaRPr lang="en-US" dirty="0"/>
          </a:p>
          <a:p>
            <a:pPr marL="0" indent="0">
              <a:buNone/>
            </a:pPr>
            <a:endParaRPr lang="en-US" sz="1200"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568054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138"/>
            <a:ext cx="10515600" cy="1632487"/>
          </a:xfrm>
        </p:spPr>
        <p:txBody>
          <a:bodyPr>
            <a:normAutofit fontScale="90000"/>
          </a:bodyPr>
          <a:lstStyle/>
          <a:p>
            <a:r>
              <a:rPr lang="en-US" sz="1800" dirty="0" smtClean="0"/>
              <a:t>Defined parameters:</a:t>
            </a:r>
            <a:br>
              <a:rPr lang="en-US" sz="1800" dirty="0" smtClean="0"/>
            </a:br>
            <a:r>
              <a:rPr lang="en-US" sz="1800" b="1" dirty="0" smtClean="0"/>
              <a:t>EPOCs =10</a:t>
            </a:r>
            <a:r>
              <a:rPr lang="en-US" sz="1800" dirty="0" smtClean="0"/>
              <a:t/>
            </a:r>
            <a:br>
              <a:rPr lang="en-US" sz="1800" dirty="0" smtClean="0"/>
            </a:br>
            <a:r>
              <a:rPr lang="en-US" sz="1800" dirty="0" smtClean="0"/>
              <a:t>Batch size= 32,</a:t>
            </a:r>
            <a:br>
              <a:rPr lang="en-US" sz="1800" dirty="0" smtClean="0"/>
            </a:br>
            <a:r>
              <a:rPr lang="en-US" sz="1800" dirty="0" smtClean="0"/>
              <a:t>Input data/data set = 128  </a:t>
            </a:r>
            <a:br>
              <a:rPr lang="en-US" sz="1800" dirty="0" smtClean="0"/>
            </a:br>
            <a:r>
              <a:rPr lang="en-US" sz="1800" dirty="0" smtClean="0"/>
              <a:t>Validation set : 50</a:t>
            </a:r>
            <a:br>
              <a:rPr lang="en-US" sz="1800" dirty="0" smtClean="0"/>
            </a:br>
            <a:r>
              <a:rPr lang="en-US" sz="1800" dirty="0" err="1" smtClean="0"/>
              <a:t>No.steps</a:t>
            </a:r>
            <a:r>
              <a:rPr lang="en-US" sz="1800" dirty="0" smtClean="0"/>
              <a:t> per </a:t>
            </a:r>
            <a:r>
              <a:rPr lang="en-US" sz="1800" dirty="0" err="1" smtClean="0"/>
              <a:t>Epocs</a:t>
            </a:r>
            <a:r>
              <a:rPr lang="en-US" sz="1800" dirty="0" smtClean="0"/>
              <a:t> = 128/32 = 4 </a:t>
            </a:r>
            <a:r>
              <a:rPr lang="en-US" sz="2800" dirty="0" smtClean="0"/>
              <a:t/>
            </a:r>
            <a:br>
              <a:rPr lang="en-US" sz="2800" dirty="0" smtClean="0"/>
            </a:br>
            <a:endParaRPr lang="en-US" sz="2800" dirty="0"/>
          </a:p>
        </p:txBody>
      </p:sp>
      <p:sp>
        <p:nvSpPr>
          <p:cNvPr id="3" name="Content Placeholder 2"/>
          <p:cNvSpPr>
            <a:spLocks noGrp="1"/>
          </p:cNvSpPr>
          <p:nvPr>
            <p:ph idx="1"/>
          </p:nvPr>
        </p:nvSpPr>
        <p:spPr>
          <a:xfrm>
            <a:off x="838200" y="1825625"/>
            <a:ext cx="11231880" cy="4351338"/>
          </a:xfrm>
        </p:spPr>
        <p:txBody>
          <a:bodyPr/>
          <a:lstStyle/>
          <a:p>
            <a:pPr marL="0" indent="0">
              <a:buNone/>
            </a:pPr>
            <a:r>
              <a:rPr lang="en-US" sz="4400" dirty="0" smtClean="0"/>
              <a:t>Steps</a:t>
            </a:r>
          </a:p>
          <a:p>
            <a:r>
              <a:rPr lang="en-US" dirty="0" smtClean="0"/>
              <a:t>EPOC_1:</a:t>
            </a:r>
          </a:p>
          <a:p>
            <a:pPr marL="0"/>
            <a:r>
              <a:rPr lang="en-US" dirty="0" smtClean="0"/>
              <a:t>Step1 :  </a:t>
            </a:r>
            <a:r>
              <a:rPr lang="en-US" sz="1800" dirty="0"/>
              <a:t>32 sample </a:t>
            </a:r>
          </a:p>
          <a:p>
            <a:pPr marL="0" indent="0">
              <a:buNone/>
            </a:pPr>
            <a:r>
              <a:rPr lang="en-US" sz="1800" dirty="0" smtClean="0"/>
              <a:t>                        input      </a:t>
            </a:r>
          </a:p>
          <a:p>
            <a:pPr marL="0"/>
            <a:endParaRPr lang="en-US" sz="1800" dirty="0"/>
          </a:p>
          <a:p>
            <a:pPr marL="0"/>
            <a:endParaRPr lang="en-US" sz="1800" dirty="0" smtClean="0"/>
          </a:p>
          <a:p>
            <a:pPr marL="0"/>
            <a:endParaRPr lang="en-US" sz="1800" dirty="0"/>
          </a:p>
          <a:p>
            <a:pPr marL="0" indent="0">
              <a:buNone/>
            </a:pPr>
            <a:endParaRPr lang="en-US" sz="1800" dirty="0"/>
          </a:p>
        </p:txBody>
      </p:sp>
      <p:sp>
        <p:nvSpPr>
          <p:cNvPr id="4" name="Rectangle 3"/>
          <p:cNvSpPr/>
          <p:nvPr/>
        </p:nvSpPr>
        <p:spPr>
          <a:xfrm>
            <a:off x="4825218" y="2982351"/>
            <a:ext cx="1941342" cy="647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Model</a:t>
            </a:r>
            <a:endParaRPr lang="en-US" sz="3200" dirty="0"/>
          </a:p>
        </p:txBody>
      </p:sp>
      <p:cxnSp>
        <p:nvCxnSpPr>
          <p:cNvPr id="8" name="Straight Connector 7"/>
          <p:cNvCxnSpPr>
            <a:endCxn id="4" idx="1"/>
          </p:cNvCxnSpPr>
          <p:nvPr/>
        </p:nvCxnSpPr>
        <p:spPr>
          <a:xfrm>
            <a:off x="3798277" y="3305908"/>
            <a:ext cx="10269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665742" y="3345767"/>
            <a:ext cx="102694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85295" y="2982351"/>
            <a:ext cx="1840524" cy="923330"/>
          </a:xfrm>
          <a:prstGeom prst="rect">
            <a:avLst/>
          </a:prstGeom>
          <a:noFill/>
        </p:spPr>
        <p:txBody>
          <a:bodyPr wrap="square" rtlCol="0">
            <a:spAutoFit/>
          </a:bodyPr>
          <a:lstStyle/>
          <a:p>
            <a:r>
              <a:rPr lang="en-US" dirty="0" smtClean="0"/>
              <a:t>50+25+10 =&gt;80 weights randomly assigned</a:t>
            </a:r>
            <a:endParaRPr lang="en-US" dirty="0"/>
          </a:p>
        </p:txBody>
      </p:sp>
      <p:sp>
        <p:nvSpPr>
          <p:cNvPr id="11" name="TextBox 10"/>
          <p:cNvSpPr txBox="1"/>
          <p:nvPr/>
        </p:nvSpPr>
        <p:spPr>
          <a:xfrm>
            <a:off x="10351476" y="2844243"/>
            <a:ext cx="1718604" cy="1754326"/>
          </a:xfrm>
          <a:prstGeom prst="rect">
            <a:avLst/>
          </a:prstGeom>
          <a:noFill/>
        </p:spPr>
        <p:txBody>
          <a:bodyPr wrap="square" rtlCol="0">
            <a:spAutoFit/>
          </a:bodyPr>
          <a:lstStyle/>
          <a:p>
            <a:r>
              <a:rPr lang="en-US" dirty="0" smtClean="0"/>
              <a:t>Error Calculated for Each samples</a:t>
            </a:r>
          </a:p>
          <a:p>
            <a:r>
              <a:rPr lang="en-US" dirty="0" smtClean="0"/>
              <a:t>Here 32 errors</a:t>
            </a:r>
          </a:p>
          <a:p>
            <a:endParaRPr lang="en-US" dirty="0"/>
          </a:p>
          <a:p>
            <a:endParaRPr lang="en-US" dirty="0" smtClean="0"/>
          </a:p>
        </p:txBody>
      </p:sp>
      <p:cxnSp>
        <p:nvCxnSpPr>
          <p:cNvPr id="13" name="Straight Connector 12"/>
          <p:cNvCxnSpPr>
            <a:endCxn id="11" idx="1"/>
          </p:cNvCxnSpPr>
          <p:nvPr/>
        </p:nvCxnSpPr>
        <p:spPr>
          <a:xfrm>
            <a:off x="9625819" y="3305909"/>
            <a:ext cx="725657" cy="4154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437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1354"/>
            <a:ext cx="10515600" cy="5895609"/>
          </a:xfrm>
        </p:spPr>
        <p:txBody>
          <a:bodyPr/>
          <a:lstStyle/>
          <a:p>
            <a:pPr marL="0"/>
            <a:r>
              <a:rPr lang="en-US" dirty="0" smtClean="0"/>
              <a:t>Step2 :  </a:t>
            </a:r>
            <a:r>
              <a:rPr lang="en-US" sz="1600" dirty="0" smtClean="0"/>
              <a:t>32 sample </a:t>
            </a:r>
          </a:p>
          <a:p>
            <a:pPr marL="0" indent="0">
              <a:buNone/>
            </a:pPr>
            <a:r>
              <a:rPr lang="en-US" sz="1600" dirty="0" smtClean="0"/>
              <a:t>                         input      </a:t>
            </a:r>
          </a:p>
          <a:p>
            <a:endParaRPr lang="en-US" dirty="0"/>
          </a:p>
        </p:txBody>
      </p:sp>
      <p:sp>
        <p:nvSpPr>
          <p:cNvPr id="4" name="Rectangle 3"/>
          <p:cNvSpPr/>
          <p:nvPr/>
        </p:nvSpPr>
        <p:spPr>
          <a:xfrm>
            <a:off x="4811150" y="419462"/>
            <a:ext cx="1941342" cy="647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Model</a:t>
            </a:r>
            <a:endParaRPr lang="en-US" sz="3200" dirty="0"/>
          </a:p>
        </p:txBody>
      </p:sp>
      <p:cxnSp>
        <p:nvCxnSpPr>
          <p:cNvPr id="5" name="Straight Connector 4"/>
          <p:cNvCxnSpPr>
            <a:endCxn id="4" idx="1"/>
          </p:cNvCxnSpPr>
          <p:nvPr/>
        </p:nvCxnSpPr>
        <p:spPr>
          <a:xfrm>
            <a:off x="3784209" y="743019"/>
            <a:ext cx="10269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651674" y="782878"/>
            <a:ext cx="1026941"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71227" y="419462"/>
            <a:ext cx="1840524" cy="646331"/>
          </a:xfrm>
          <a:prstGeom prst="rect">
            <a:avLst/>
          </a:prstGeom>
          <a:noFill/>
        </p:spPr>
        <p:txBody>
          <a:bodyPr wrap="square" rtlCol="0">
            <a:spAutoFit/>
          </a:bodyPr>
          <a:lstStyle/>
          <a:p>
            <a:r>
              <a:rPr lang="en-US" dirty="0" smtClean="0"/>
              <a:t>Same previous</a:t>
            </a:r>
          </a:p>
          <a:p>
            <a:r>
              <a:rPr lang="en-US" dirty="0" smtClean="0"/>
              <a:t>Weight used</a:t>
            </a:r>
            <a:endParaRPr lang="en-US" dirty="0"/>
          </a:p>
        </p:txBody>
      </p:sp>
      <p:cxnSp>
        <p:nvCxnSpPr>
          <p:cNvPr id="9" name="Straight Connector 8"/>
          <p:cNvCxnSpPr/>
          <p:nvPr/>
        </p:nvCxnSpPr>
        <p:spPr>
          <a:xfrm flipV="1">
            <a:off x="9611751" y="739558"/>
            <a:ext cx="725657" cy="346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337408" y="281354"/>
            <a:ext cx="1718604" cy="1477328"/>
          </a:xfrm>
          <a:prstGeom prst="rect">
            <a:avLst/>
          </a:prstGeom>
          <a:noFill/>
        </p:spPr>
        <p:txBody>
          <a:bodyPr wrap="square" rtlCol="0">
            <a:spAutoFit/>
          </a:bodyPr>
          <a:lstStyle/>
          <a:p>
            <a:r>
              <a:rPr lang="en-US" dirty="0" smtClean="0"/>
              <a:t>Error Calculated for Each samples</a:t>
            </a:r>
          </a:p>
          <a:p>
            <a:r>
              <a:rPr lang="en-US" dirty="0" smtClean="0"/>
              <a:t>Here 32 errors</a:t>
            </a:r>
          </a:p>
          <a:p>
            <a:endParaRPr lang="en-US" dirty="0" smtClean="0"/>
          </a:p>
        </p:txBody>
      </p:sp>
      <p:sp>
        <p:nvSpPr>
          <p:cNvPr id="11" name="Content Placeholder 2"/>
          <p:cNvSpPr txBox="1">
            <a:spLocks/>
          </p:cNvSpPr>
          <p:nvPr/>
        </p:nvSpPr>
        <p:spPr>
          <a:xfrm>
            <a:off x="638907" y="3685728"/>
            <a:ext cx="10515600" cy="5895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dirty="0" smtClean="0"/>
              <a:t>Step4 :  </a:t>
            </a:r>
            <a:r>
              <a:rPr lang="en-US" sz="1600" dirty="0" smtClean="0"/>
              <a:t>32 sample </a:t>
            </a:r>
          </a:p>
          <a:p>
            <a:pPr marL="0" indent="0">
              <a:buFont typeface="Arial" panose="020B0604020202020204" pitchFamily="34" charset="0"/>
              <a:buNone/>
            </a:pPr>
            <a:r>
              <a:rPr lang="en-US" sz="1600" dirty="0" smtClean="0"/>
              <a:t>                         input      </a:t>
            </a:r>
          </a:p>
          <a:p>
            <a:endParaRPr lang="en-US" dirty="0"/>
          </a:p>
        </p:txBody>
      </p:sp>
      <p:sp>
        <p:nvSpPr>
          <p:cNvPr id="12" name="Rectangle 11"/>
          <p:cNvSpPr/>
          <p:nvPr/>
        </p:nvSpPr>
        <p:spPr>
          <a:xfrm>
            <a:off x="4611857" y="3823836"/>
            <a:ext cx="1941342" cy="647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Model</a:t>
            </a:r>
            <a:endParaRPr lang="en-US" sz="3200" dirty="0"/>
          </a:p>
        </p:txBody>
      </p:sp>
      <p:cxnSp>
        <p:nvCxnSpPr>
          <p:cNvPr id="13" name="Straight Connector 12"/>
          <p:cNvCxnSpPr>
            <a:endCxn id="12" idx="1"/>
          </p:cNvCxnSpPr>
          <p:nvPr/>
        </p:nvCxnSpPr>
        <p:spPr>
          <a:xfrm>
            <a:off x="3584916" y="4147393"/>
            <a:ext cx="10269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452381" y="4187252"/>
            <a:ext cx="102694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571934" y="3823836"/>
            <a:ext cx="1840524" cy="646331"/>
          </a:xfrm>
          <a:prstGeom prst="rect">
            <a:avLst/>
          </a:prstGeom>
          <a:noFill/>
        </p:spPr>
        <p:txBody>
          <a:bodyPr wrap="square" rtlCol="0">
            <a:spAutoFit/>
          </a:bodyPr>
          <a:lstStyle/>
          <a:p>
            <a:r>
              <a:rPr lang="en-US" dirty="0" smtClean="0"/>
              <a:t>Same previous</a:t>
            </a:r>
          </a:p>
          <a:p>
            <a:r>
              <a:rPr lang="en-US" dirty="0" smtClean="0"/>
              <a:t>Weight used</a:t>
            </a:r>
            <a:endParaRPr lang="en-US" dirty="0"/>
          </a:p>
        </p:txBody>
      </p:sp>
      <p:cxnSp>
        <p:nvCxnSpPr>
          <p:cNvPr id="16" name="Straight Connector 15"/>
          <p:cNvCxnSpPr/>
          <p:nvPr/>
        </p:nvCxnSpPr>
        <p:spPr>
          <a:xfrm flipV="1">
            <a:off x="9412458" y="4143932"/>
            <a:ext cx="725657" cy="3461"/>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138115" y="3685728"/>
            <a:ext cx="1718604" cy="1477328"/>
          </a:xfrm>
          <a:prstGeom prst="rect">
            <a:avLst/>
          </a:prstGeom>
          <a:noFill/>
        </p:spPr>
        <p:txBody>
          <a:bodyPr wrap="square" rtlCol="0">
            <a:spAutoFit/>
          </a:bodyPr>
          <a:lstStyle/>
          <a:p>
            <a:r>
              <a:rPr lang="en-US" dirty="0" smtClean="0"/>
              <a:t>Error Calculated for Each samples</a:t>
            </a:r>
          </a:p>
          <a:p>
            <a:r>
              <a:rPr lang="en-US" dirty="0" smtClean="0"/>
              <a:t>Here 32 errors</a:t>
            </a:r>
          </a:p>
          <a:p>
            <a:endParaRPr lang="en-US" dirty="0" smtClean="0"/>
          </a:p>
        </p:txBody>
      </p:sp>
      <p:sp>
        <p:nvSpPr>
          <p:cNvPr id="2" name="TextBox 1"/>
          <p:cNvSpPr txBox="1"/>
          <p:nvPr/>
        </p:nvSpPr>
        <p:spPr>
          <a:xfrm>
            <a:off x="1622738" y="4687910"/>
            <a:ext cx="7456868" cy="2031325"/>
          </a:xfrm>
          <a:prstGeom prst="rect">
            <a:avLst/>
          </a:prstGeom>
          <a:noFill/>
        </p:spPr>
        <p:txBody>
          <a:bodyPr wrap="square" rtlCol="0">
            <a:spAutoFit/>
          </a:bodyPr>
          <a:lstStyle/>
          <a:p>
            <a:r>
              <a:rPr lang="en-US" dirty="0" smtClean="0"/>
              <a:t>Based on Optimizer the weight will update:</a:t>
            </a:r>
          </a:p>
          <a:p>
            <a:r>
              <a:rPr lang="en-US" dirty="0" smtClean="0"/>
              <a:t>If you specify batch </a:t>
            </a:r>
            <a:r>
              <a:rPr lang="en-US" dirty="0" err="1" smtClean="0"/>
              <a:t>size,each</a:t>
            </a:r>
            <a:r>
              <a:rPr lang="en-US" dirty="0" smtClean="0"/>
              <a:t> batch with in each steps the gradient will happen, Means 4 times above example gradient will happen.( Using SGD Optimizer), default batch size = 32. If you set batch size 1, each sample Training weight will </a:t>
            </a:r>
            <a:r>
              <a:rPr lang="en-US" dirty="0" err="1" smtClean="0"/>
              <a:t>update.mini</a:t>
            </a:r>
            <a:r>
              <a:rPr lang="en-US" dirty="0" smtClean="0"/>
              <a:t> batch : other than default custom </a:t>
            </a:r>
            <a:r>
              <a:rPr lang="en-US" smtClean="0"/>
              <a:t>batch size.</a:t>
            </a:r>
            <a:endParaRPr lang="en-US" dirty="0" smtClean="0"/>
          </a:p>
          <a:p>
            <a:r>
              <a:rPr lang="en-US" dirty="0"/>
              <a:t>Reference: https://www.analyticsvidhya.com/blog/2021/08/gradient-descent-design-your-first-machine-learning-model/</a:t>
            </a:r>
          </a:p>
        </p:txBody>
      </p:sp>
    </p:spTree>
    <p:extLst>
      <p:ext uri="{BB962C8B-B14F-4D97-AF65-F5344CB8AC3E}">
        <p14:creationId xmlns:p14="http://schemas.microsoft.com/office/powerpoint/2010/main" val="354906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997" y="658007"/>
            <a:ext cx="10515600" cy="4351338"/>
          </a:xfrm>
        </p:spPr>
        <p:txBody>
          <a:bodyPr/>
          <a:lstStyle/>
          <a:p>
            <a:r>
              <a:rPr lang="en-US" dirty="0" smtClean="0"/>
              <a:t>Now 128 samples are passed through the models.(One </a:t>
            </a:r>
            <a:r>
              <a:rPr lang="en-US" dirty="0" err="1" smtClean="0"/>
              <a:t>Epoc</a:t>
            </a:r>
            <a:r>
              <a:rPr lang="en-US" dirty="0"/>
              <a:t> </a:t>
            </a:r>
            <a:r>
              <a:rPr lang="en-US" dirty="0" smtClean="0"/>
              <a:t>completed – means first Training completed)</a:t>
            </a:r>
          </a:p>
          <a:p>
            <a:r>
              <a:rPr lang="en-US" dirty="0" smtClean="0"/>
              <a:t>Here we will calculate the accuracy</a:t>
            </a:r>
          </a:p>
          <a:p>
            <a:r>
              <a:rPr lang="en-US" dirty="0" smtClean="0"/>
              <a:t>4 times gradient update will happen( Means 80 weights are updated in this case)</a:t>
            </a:r>
          </a:p>
          <a:p>
            <a:r>
              <a:rPr lang="en-US" dirty="0" smtClean="0"/>
              <a:t>Using this weight we will validate 50 unknown validation samples set </a:t>
            </a:r>
          </a:p>
          <a:p>
            <a:r>
              <a:rPr lang="en-US" dirty="0" smtClean="0"/>
              <a:t>We will get 50 error – we will compare with actual data.</a:t>
            </a:r>
          </a:p>
          <a:p>
            <a:r>
              <a:rPr lang="en-US" dirty="0" smtClean="0"/>
              <a:t>We will get loss- Take average – we will get single validation loss value for this </a:t>
            </a:r>
            <a:r>
              <a:rPr lang="en-US" dirty="0" err="1" smtClean="0"/>
              <a:t>epoc</a:t>
            </a:r>
            <a:r>
              <a:rPr lang="en-US" dirty="0" smtClean="0"/>
              <a:t>.</a:t>
            </a:r>
          </a:p>
          <a:p>
            <a:endParaRPr lang="en-US" dirty="0" smtClean="0"/>
          </a:p>
          <a:p>
            <a:endParaRPr lang="en-US" dirty="0" smtClean="0"/>
          </a:p>
          <a:p>
            <a:endParaRPr lang="en-US" dirty="0"/>
          </a:p>
        </p:txBody>
      </p:sp>
    </p:spTree>
    <p:extLst>
      <p:ext uri="{BB962C8B-B14F-4D97-AF65-F5344CB8AC3E}">
        <p14:creationId xmlns:p14="http://schemas.microsoft.com/office/powerpoint/2010/main" val="2707555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9388" y="489194"/>
            <a:ext cx="11231880" cy="4351338"/>
          </a:xfrm>
        </p:spPr>
        <p:txBody>
          <a:bodyPr/>
          <a:lstStyle/>
          <a:p>
            <a:pPr marL="0" indent="0">
              <a:buNone/>
            </a:pPr>
            <a:r>
              <a:rPr lang="en-US" sz="4400" dirty="0" smtClean="0"/>
              <a:t>Steps</a:t>
            </a:r>
          </a:p>
          <a:p>
            <a:r>
              <a:rPr lang="en-US" dirty="0" smtClean="0"/>
              <a:t>EPOC_2:</a:t>
            </a:r>
          </a:p>
          <a:p>
            <a:pPr marL="0"/>
            <a:r>
              <a:rPr lang="en-US" dirty="0" smtClean="0"/>
              <a:t>Step1 :  </a:t>
            </a:r>
            <a:r>
              <a:rPr lang="en-US" sz="1800" dirty="0"/>
              <a:t>32 sample </a:t>
            </a:r>
          </a:p>
          <a:p>
            <a:pPr marL="0" indent="0">
              <a:buNone/>
            </a:pPr>
            <a:r>
              <a:rPr lang="en-US" sz="1800" dirty="0" smtClean="0"/>
              <a:t>                        input      </a:t>
            </a:r>
          </a:p>
          <a:p>
            <a:pPr marL="0"/>
            <a:endParaRPr lang="en-US" sz="1800" dirty="0"/>
          </a:p>
          <a:p>
            <a:pPr marL="0"/>
            <a:endParaRPr lang="en-US" sz="1800" dirty="0" smtClean="0"/>
          </a:p>
          <a:p>
            <a:pPr marL="0"/>
            <a:endParaRPr lang="en-US" sz="1800" dirty="0"/>
          </a:p>
          <a:p>
            <a:pPr marL="0" indent="0">
              <a:buNone/>
            </a:pPr>
            <a:endParaRPr lang="en-US" sz="1800" dirty="0"/>
          </a:p>
        </p:txBody>
      </p:sp>
      <p:sp>
        <p:nvSpPr>
          <p:cNvPr id="12" name="Rectangle 11"/>
          <p:cNvSpPr/>
          <p:nvPr/>
        </p:nvSpPr>
        <p:spPr>
          <a:xfrm>
            <a:off x="4412565" y="1730326"/>
            <a:ext cx="1941342" cy="647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Model</a:t>
            </a:r>
            <a:endParaRPr lang="en-US" sz="3200" dirty="0"/>
          </a:p>
        </p:txBody>
      </p:sp>
      <p:cxnSp>
        <p:nvCxnSpPr>
          <p:cNvPr id="14" name="Straight Connector 13"/>
          <p:cNvCxnSpPr/>
          <p:nvPr/>
        </p:nvCxnSpPr>
        <p:spPr>
          <a:xfrm>
            <a:off x="3385624" y="2053883"/>
            <a:ext cx="10269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53089" y="2093742"/>
            <a:ext cx="1026941"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372642" y="1730326"/>
            <a:ext cx="1840524" cy="646331"/>
          </a:xfrm>
          <a:prstGeom prst="rect">
            <a:avLst/>
          </a:prstGeom>
          <a:noFill/>
        </p:spPr>
        <p:txBody>
          <a:bodyPr wrap="square" rtlCol="0">
            <a:spAutoFit/>
          </a:bodyPr>
          <a:lstStyle/>
          <a:p>
            <a:r>
              <a:rPr lang="en-US" dirty="0" smtClean="0"/>
              <a:t>Previous EPOC updated weight </a:t>
            </a:r>
            <a:endParaRPr lang="en-US" dirty="0"/>
          </a:p>
        </p:txBody>
      </p:sp>
      <p:sp>
        <p:nvSpPr>
          <p:cNvPr id="17" name="TextBox 16"/>
          <p:cNvSpPr txBox="1"/>
          <p:nvPr/>
        </p:nvSpPr>
        <p:spPr>
          <a:xfrm>
            <a:off x="9938823" y="1592218"/>
            <a:ext cx="1718604" cy="3139321"/>
          </a:xfrm>
          <a:prstGeom prst="rect">
            <a:avLst/>
          </a:prstGeom>
          <a:noFill/>
        </p:spPr>
        <p:txBody>
          <a:bodyPr wrap="square" rtlCol="0">
            <a:spAutoFit/>
          </a:bodyPr>
          <a:lstStyle/>
          <a:p>
            <a:r>
              <a:rPr lang="en-US" dirty="0" smtClean="0"/>
              <a:t>Error Calculated for Each samples</a:t>
            </a:r>
          </a:p>
          <a:p>
            <a:r>
              <a:rPr lang="en-US" dirty="0" smtClean="0"/>
              <a:t>Here 32 errors</a:t>
            </a:r>
          </a:p>
          <a:p>
            <a:endParaRPr lang="en-US" dirty="0"/>
          </a:p>
          <a:p>
            <a:endParaRPr lang="en-US" dirty="0" smtClean="0"/>
          </a:p>
          <a:p>
            <a:r>
              <a:rPr lang="en-US" dirty="0" smtClean="0"/>
              <a:t>Now we need to take AVG of these 32 error</a:t>
            </a:r>
          </a:p>
          <a:p>
            <a:r>
              <a:rPr lang="en-US" dirty="0" smtClean="0"/>
              <a:t>-&gt; will get single error value </a:t>
            </a:r>
            <a:endParaRPr lang="en-US" dirty="0"/>
          </a:p>
        </p:txBody>
      </p:sp>
      <p:cxnSp>
        <p:nvCxnSpPr>
          <p:cNvPr id="18" name="Straight Connector 17"/>
          <p:cNvCxnSpPr>
            <a:endCxn id="17" idx="1"/>
          </p:cNvCxnSpPr>
          <p:nvPr/>
        </p:nvCxnSpPr>
        <p:spPr>
          <a:xfrm>
            <a:off x="9213166" y="2053884"/>
            <a:ext cx="725657" cy="1107995"/>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181686" y="4731539"/>
            <a:ext cx="9467557" cy="369332"/>
          </a:xfrm>
          <a:prstGeom prst="rect">
            <a:avLst/>
          </a:prstGeom>
          <a:noFill/>
        </p:spPr>
        <p:txBody>
          <a:bodyPr wrap="square" rtlCol="0">
            <a:spAutoFit/>
          </a:bodyPr>
          <a:lstStyle/>
          <a:p>
            <a:r>
              <a:rPr lang="en-US" dirty="0" smtClean="0"/>
              <a:t>This process will continue until error minimum or defined </a:t>
            </a:r>
            <a:r>
              <a:rPr lang="en-US" dirty="0" err="1" smtClean="0"/>
              <a:t>epocs</a:t>
            </a:r>
            <a:r>
              <a:rPr lang="en-US" dirty="0" smtClean="0"/>
              <a:t> </a:t>
            </a:r>
            <a:endParaRPr lang="en-US" dirty="0"/>
          </a:p>
        </p:txBody>
      </p:sp>
    </p:spTree>
    <p:extLst>
      <p:ext uri="{BB962C8B-B14F-4D97-AF65-F5344CB8AC3E}">
        <p14:creationId xmlns:p14="http://schemas.microsoft.com/office/powerpoint/2010/main" val="154980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5915" y="866842"/>
            <a:ext cx="10148552" cy="4801314"/>
          </a:xfrm>
          <a:prstGeom prst="rect">
            <a:avLst/>
          </a:prstGeom>
        </p:spPr>
        <p:txBody>
          <a:bodyPr wrap="square">
            <a:spAutoFit/>
          </a:bodyPr>
          <a:lstStyle/>
          <a:p>
            <a:r>
              <a:rPr lang="en-US" dirty="0"/>
              <a:t>Whenever you train the network using batch means that you have chosen to train using batch gradient descent. There are three variants for gradient descent algorithm:</a:t>
            </a:r>
          </a:p>
          <a:p>
            <a:pPr>
              <a:buFont typeface="Arial" panose="020B0604020202020204" pitchFamily="34" charset="0"/>
              <a:buChar char="•"/>
            </a:pPr>
            <a:r>
              <a:rPr lang="en-US" dirty="0"/>
              <a:t>Gradient Descent</a:t>
            </a:r>
          </a:p>
          <a:p>
            <a:pPr>
              <a:buFont typeface="Arial" panose="020B0604020202020204" pitchFamily="34" charset="0"/>
              <a:buChar char="•"/>
            </a:pPr>
            <a:r>
              <a:rPr lang="en-US" dirty="0"/>
              <a:t>Stochastic Gradient Descent</a:t>
            </a:r>
          </a:p>
          <a:p>
            <a:pPr>
              <a:buFont typeface="Arial" panose="020B0604020202020204" pitchFamily="34" charset="0"/>
              <a:buChar char="•"/>
            </a:pPr>
            <a:r>
              <a:rPr lang="en-US" dirty="0"/>
              <a:t>Batch Gradient Descent </a:t>
            </a:r>
          </a:p>
          <a:p>
            <a:r>
              <a:rPr lang="en-US" dirty="0"/>
              <a:t>The first one passes the whole data through the network and finds the error rate for all of them and finds the gradients with respect to all the data samples and updates the weights after passing the whole data-set. That means for each epoch, passing the whole data-set through the network, one update occurs. This update is accurate toward descending gradient. </a:t>
            </a:r>
          </a:p>
          <a:p>
            <a:r>
              <a:rPr lang="en-US" dirty="0"/>
              <a:t>The second one, updates the weights after passing each data which means if your data sample has one thousand samples, one thousand updates will happen whilst the previous method updates the weights one time per the whole data-sample. This method is not accurate but is so much faster than the previous one.</a:t>
            </a:r>
          </a:p>
          <a:p>
            <a:r>
              <a:rPr lang="en-US" dirty="0"/>
              <a:t>The last one tries to find a trade-off between the above approaches. You specify a batch size and you will update the weights after passing the data samples in each batch, means the gradients are calculated after passing each batch. Suppose you have one thousand data sample and you have specified a batch size with one hundred data sample. You will have 10 weight update for each epoch. This method is more accurate than the second approach and is more faster than the first approach. </a:t>
            </a:r>
          </a:p>
        </p:txBody>
      </p:sp>
    </p:spTree>
    <p:extLst>
      <p:ext uri="{BB962C8B-B14F-4D97-AF65-F5344CB8AC3E}">
        <p14:creationId xmlns:p14="http://schemas.microsoft.com/office/powerpoint/2010/main" val="3234583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612</Words>
  <Application>Microsoft Office PowerPoint</Application>
  <PresentationFormat>Widescreen</PresentationFormat>
  <Paragraphs>82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Defined parameters: EPOCs =10 Batch size= 32, Input data/data set = 128   Validation set : 50 No.steps per Epocs = 128/32 = 4  </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Sushil</dc:creator>
  <cp:lastModifiedBy>Sushil</cp:lastModifiedBy>
  <cp:revision>15</cp:revision>
  <dcterms:created xsi:type="dcterms:W3CDTF">2021-10-07T14:57:41Z</dcterms:created>
  <dcterms:modified xsi:type="dcterms:W3CDTF">2021-11-21T03:14:34Z</dcterms:modified>
</cp:coreProperties>
</file>