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88" r:id="rId5"/>
    <p:sldId id="287" r:id="rId6"/>
    <p:sldId id="290" r:id="rId7"/>
    <p:sldId id="291" r:id="rId8"/>
    <p:sldId id="286" r:id="rId9"/>
    <p:sldId id="289" r:id="rId10"/>
    <p:sldId id="293" r:id="rId11"/>
    <p:sldId id="260"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Miriam Libre" panose="020B0604020202020204" charset="-79"/>
      <p:regular r:id="rId18"/>
      <p:bold r:id="rId19"/>
    </p:embeddedFont>
    <p:embeddedFont>
      <p:font typeface="Barlow" panose="020B0604020202020204" charset="0"/>
      <p:regular r:id="rId20"/>
      <p:bold r:id="rId21"/>
      <p:italic r:id="rId22"/>
      <p:boldItalic r:id="rId23"/>
    </p:embeddedFont>
    <p:embeddedFont>
      <p:font typeface="Barlow Light" panose="020B0604020202020204" charset="0"/>
      <p:regular r:id="rId24"/>
      <p:bold r:id="rId25"/>
      <p:italic r:id="rId26"/>
      <p:boldItalic r:id="rId27"/>
    </p:embeddedFont>
    <p:embeddedFont>
      <p:font typeface="Montserra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1BE333-3985-41B2-AC4D-513298FD9483}">
  <a:tblStyle styleId="{201BE333-3985-41B2-AC4D-513298FD948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636" autoAdjust="0"/>
  </p:normalViewPr>
  <p:slideViewPr>
    <p:cSldViewPr snapToGrid="0">
      <p:cViewPr varScale="1">
        <p:scale>
          <a:sx n="71" d="100"/>
          <a:sy n="71" d="100"/>
        </p:scale>
        <p:origin x="13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Test:</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vi-VN" dirty="0" smtClean="0"/>
              <a:t>nội bộ team dự án tự kiểm tra với nhau </a:t>
            </a:r>
            <a:r>
              <a:rPr lang="vi-VN" b="1" dirty="0" smtClean="0"/>
              <a:t>xem thử các tính năng đã được build đúng chưa</a:t>
            </a:r>
            <a:r>
              <a:rPr lang="vi-VN" dirty="0" smtClean="0"/>
              <a:t>, trước khi release cho khách hàng.</a:t>
            </a:r>
            <a:endParaRPr lang="en-US" dirty="0" smtClean="0"/>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vi-VN" dirty="0" smtClean="0"/>
              <a:t>, BA cần phải chuẩn </a:t>
            </a:r>
            <a:r>
              <a:rPr lang="en-US" dirty="0" err="1" smtClean="0"/>
              <a:t>lấy</a:t>
            </a:r>
            <a:r>
              <a:rPr lang="en-US" dirty="0" smtClean="0"/>
              <a:t> Test Cases map </a:t>
            </a:r>
            <a:r>
              <a:rPr lang="en-US" dirty="0" err="1" smtClean="0"/>
              <a:t>với</a:t>
            </a:r>
            <a:r>
              <a:rPr lang="en-US" dirty="0" smtClean="0"/>
              <a:t> Requirements </a:t>
            </a:r>
            <a:r>
              <a:rPr lang="en-US" dirty="0" err="1" smtClean="0"/>
              <a:t>là</a:t>
            </a:r>
            <a:r>
              <a:rPr lang="en-US" dirty="0" smtClean="0"/>
              <a:t> </a:t>
            </a:r>
            <a:r>
              <a:rPr lang="en-US" dirty="0" err="1" smtClean="0"/>
              <a:t>sẽ</a:t>
            </a:r>
            <a:r>
              <a:rPr lang="en-US" dirty="0" smtClean="0"/>
              <a:t> </a:t>
            </a:r>
            <a:r>
              <a:rPr lang="en-US" dirty="0" err="1" smtClean="0"/>
              <a:t>ra</a:t>
            </a:r>
            <a:r>
              <a:rPr lang="en-US" dirty="0" smtClean="0"/>
              <a:t> </a:t>
            </a:r>
            <a:r>
              <a:rPr lang="en-US" dirty="0" err="1" smtClean="0"/>
              <a:t>được</a:t>
            </a:r>
            <a:r>
              <a:rPr lang="en-US" dirty="0" smtClean="0"/>
              <a:t> RTM</a:t>
            </a:r>
            <a:r>
              <a:rPr lang="en-US" baseline="0" dirty="0" smtClean="0"/>
              <a:t> </a:t>
            </a:r>
            <a:r>
              <a:rPr lang="vi-VN" b="1" dirty="0" smtClean="0"/>
              <a:t>Requirement Traceability Matrix (RTM)</a:t>
            </a:r>
            <a:r>
              <a:rPr lang="en-US" b="1" dirty="0" smtClean="0"/>
              <a:t> </a:t>
            </a:r>
            <a:r>
              <a:rPr lang="vi-VN" dirty="0" smtClean="0"/>
              <a:t>để trace lại được là </a:t>
            </a:r>
            <a:r>
              <a:rPr lang="vi-VN" b="1" dirty="0" smtClean="0"/>
              <a:t>các Requirement đã được test hay chưa, và test thành công hay thất bạ</a:t>
            </a:r>
            <a:r>
              <a:rPr lang="en-US" b="1" dirty="0" err="1" smtClean="0"/>
              <a:t>i</a:t>
            </a:r>
            <a:endParaRPr lang="en-US" b="1" dirty="0" smtClean="0"/>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vi-VN" dirty="0" smtClean="0"/>
              <a:t>BA sẽ thực hiện các buổi </a:t>
            </a:r>
            <a:r>
              <a:rPr lang="vi-VN" b="1" dirty="0" smtClean="0"/>
              <a:t>User Acceptance Test (UAT)</a:t>
            </a:r>
            <a:r>
              <a:rPr lang="vi-VN" dirty="0" smtClean="0"/>
              <a:t> với khách hàng</a:t>
            </a:r>
            <a:endParaRPr lang="en-US" dirty="0" smtClean="0"/>
          </a:p>
          <a:p>
            <a:pPr lvl="1"/>
            <a:endParaRPr lang="en-US" dirty="0" smtClean="0"/>
          </a:p>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smtClean="0"/>
              <a:t>Deployment: </a:t>
            </a:r>
            <a:r>
              <a:rPr lang="vi-VN" b="1" dirty="0" smtClean="0"/>
              <a:t>Hướng dẫn người dùng sử dụng hệ thống</a:t>
            </a:r>
            <a:endParaRPr lang="vi-VN" dirty="0" smtClean="0"/>
          </a:p>
          <a:p>
            <a:endParaRPr lang="en-US" dirty="0" smtClean="0"/>
          </a:p>
          <a:p>
            <a:r>
              <a:rPr lang="en-US" dirty="0" err="1" smtClean="0"/>
              <a:t>Maintenace</a:t>
            </a:r>
            <a:r>
              <a:rPr lang="en-US" dirty="0" smtClean="0"/>
              <a:t>: </a:t>
            </a:r>
            <a:r>
              <a:rPr lang="vi-VN" b="1" dirty="0" smtClean="0"/>
              <a:t>Bảo trì</a:t>
            </a:r>
            <a:r>
              <a:rPr lang="vi-VN" dirty="0" smtClean="0"/>
              <a:t> (hoặc cũng có thể là Warranty – Bảo hành)</a:t>
            </a:r>
            <a:r>
              <a:rPr lang="en-US" baseline="0" dirty="0" smtClean="0"/>
              <a:t> </a:t>
            </a:r>
            <a:r>
              <a:rPr lang="vi-VN" dirty="0" smtClean="0"/>
              <a:t>là mình sẽ hỗ trợ khách hàng, xem thử trong quá trình sử dụng họ có gặp vấn đề gì không, bug chỗ nào để mình hỗ trợ giải quyết kịp thời.</a:t>
            </a:r>
            <a:r>
              <a:rPr lang="en-US" baseline="0" dirty="0" smtClean="0"/>
              <a:t> </a:t>
            </a:r>
            <a:r>
              <a:rPr lang="vi-VN" dirty="0" smtClean="0"/>
              <a:t>Khi có lỗi phát sinh, khách hàng sẽ gửi lỗi này lên một trang portal để BA và anh em trong team biết mà support. Hoặc đơn giản người Contact Point bên phía khách hàng sẽ tổng hợp các lỗi định kỳ hàng tuần/ tháng và gửi email cho team dự </a:t>
            </a:r>
            <a:r>
              <a:rPr lang="vi-VN" dirty="0" smtClean="0"/>
              <a:t>án</a:t>
            </a:r>
            <a:endParaRPr lang="en-US" dirty="0" smtClean="0"/>
          </a:p>
          <a:p>
            <a:pPr marL="139700" indent="0">
              <a:buNone/>
            </a:pPr>
            <a:r>
              <a:rPr lang="en-US" dirty="0" smtClean="0"/>
              <a:t>-</a:t>
            </a:r>
            <a:r>
              <a:rPr lang="en-US" baseline="0" dirty="0" smtClean="0"/>
              <a:t> BA </a:t>
            </a:r>
            <a:r>
              <a:rPr lang="en-US" baseline="0" dirty="0" err="1" smtClean="0"/>
              <a:t>đóng</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là</a:t>
            </a:r>
            <a:r>
              <a:rPr lang="en-US" baseline="0" dirty="0" smtClean="0"/>
              <a:t> </a:t>
            </a:r>
            <a:r>
              <a:rPr lang="en-US" baseline="0" dirty="0" err="1" smtClean="0"/>
              <a:t>đầu</a:t>
            </a:r>
            <a:r>
              <a:rPr lang="en-US" baseline="0" dirty="0" smtClean="0"/>
              <a:t> </a:t>
            </a:r>
            <a:r>
              <a:rPr lang="en-US" baseline="0" dirty="0" err="1" smtClean="0"/>
              <a:t>mối</a:t>
            </a:r>
            <a:r>
              <a:rPr lang="en-US" baseline="0" dirty="0" smtClean="0"/>
              <a:t> </a:t>
            </a:r>
            <a:r>
              <a:rPr lang="en-US" baseline="0" dirty="0" err="1" smtClean="0"/>
              <a:t>tiếp</a:t>
            </a:r>
            <a:r>
              <a:rPr lang="en-US" baseline="0" dirty="0" smtClean="0"/>
              <a:t> </a:t>
            </a:r>
            <a:r>
              <a:rPr lang="en-US" baseline="0" dirty="0" err="1" smtClean="0"/>
              <a:t>nhận</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nâng</a:t>
            </a:r>
            <a:r>
              <a:rPr lang="en-US" baseline="0" dirty="0" smtClean="0"/>
              <a:t> </a:t>
            </a:r>
            <a:r>
              <a:rPr lang="en-US" baseline="0" dirty="0" err="1" smtClean="0"/>
              <a:t>cấp</a:t>
            </a:r>
            <a:r>
              <a:rPr lang="en-US" baseline="0" dirty="0" smtClean="0"/>
              <a:t> </a:t>
            </a:r>
            <a:r>
              <a:rPr lang="en-US" baseline="0" dirty="0" err="1" smtClean="0"/>
              <a:t>hoặc</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lại</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quay </a:t>
            </a:r>
            <a:r>
              <a:rPr lang="en-US" baseline="0" dirty="0" err="1" smtClean="0"/>
              <a:t>lại</a:t>
            </a:r>
            <a:r>
              <a:rPr lang="en-US" baseline="0" dirty="0" smtClean="0"/>
              <a:t> 1 </a:t>
            </a:r>
            <a:r>
              <a:rPr lang="en-US" baseline="0" dirty="0" err="1" smtClean="0"/>
              <a:t>vòng</a:t>
            </a:r>
            <a:r>
              <a:rPr lang="en-US" baseline="0" dirty="0" smtClean="0"/>
              <a:t> </a:t>
            </a:r>
            <a:r>
              <a:rPr lang="en-US" baseline="0" dirty="0" err="1" smtClean="0"/>
              <a:t>của</a:t>
            </a:r>
            <a:r>
              <a:rPr lang="en-US" baseline="0" dirty="0" smtClean="0"/>
              <a:t> </a:t>
            </a:r>
            <a:r>
              <a:rPr lang="en-US" baseline="0" dirty="0" err="1" smtClean="0"/>
              <a:t>quy</a:t>
            </a:r>
            <a:r>
              <a:rPr lang="en-US" baseline="0" dirty="0" smtClean="0"/>
              <a:t> </a:t>
            </a:r>
            <a:r>
              <a:rPr lang="en-US" baseline="0" dirty="0" err="1" smtClean="0"/>
              <a:t>trình</a:t>
            </a:r>
            <a:endParaRPr lang="vi-VN" dirty="0" smtClean="0"/>
          </a:p>
          <a:p>
            <a:endParaRPr lang="en-US" dirty="0"/>
          </a:p>
        </p:txBody>
      </p:sp>
    </p:spTree>
    <p:extLst>
      <p:ext uri="{BB962C8B-B14F-4D97-AF65-F5344CB8AC3E}">
        <p14:creationId xmlns:p14="http://schemas.microsoft.com/office/powerpoint/2010/main" val="1528750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 IIBA (International Institute of Business Analysis), </a:t>
            </a:r>
            <a:r>
              <a:rPr lang="en-US" sz="1100" b="0" i="0" u="none" strike="noStrike" cap="none" dirty="0" err="1" smtClean="0">
                <a:solidFill>
                  <a:srgbClr val="000000"/>
                </a:solidFill>
                <a:effectLst/>
                <a:latin typeface="Arial"/>
                <a:ea typeface="Arial"/>
                <a:cs typeface="Arial"/>
                <a:sym typeface="Arial"/>
              </a:rPr>
              <a:t>Viện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Phân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tích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Nghiệp</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vụ</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Quốc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tế</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Xem</a:t>
            </a:r>
            <a:r>
              <a:rPr lang="en-US" dirty="0" smtClean="0"/>
              <a:t> </a:t>
            </a:r>
            <a:r>
              <a:rPr lang="en-US" dirty="0" err="1" smtClean="0"/>
              <a:t>lại</a:t>
            </a:r>
            <a:r>
              <a:rPr lang="en-US" baseline="0" dirty="0" smtClean="0"/>
              <a:t> </a:t>
            </a:r>
            <a:r>
              <a:rPr lang="en-US" baseline="0" dirty="0" err="1" smtClean="0"/>
              <a:t>ảnh</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e1c607c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e1c607c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Về</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chúng</a:t>
            </a:r>
            <a:r>
              <a:rPr lang="en-US" baseline="0" dirty="0" smtClean="0"/>
              <a:t> ta </a:t>
            </a:r>
            <a:r>
              <a:rPr lang="en-US" baseline="0" dirty="0" err="1" smtClean="0"/>
              <a:t>có</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 </a:t>
            </a:r>
            <a:r>
              <a:rPr lang="en-US" baseline="0" dirty="0" err="1" smtClean="0"/>
              <a:t>Mình</a:t>
            </a:r>
            <a:r>
              <a:rPr lang="en-US" baseline="0" dirty="0" smtClean="0"/>
              <a:t> </a:t>
            </a:r>
            <a:r>
              <a:rPr lang="en-US" baseline="0" dirty="0" err="1" smtClean="0"/>
              <a:t>sẽ</a:t>
            </a:r>
            <a:r>
              <a:rPr lang="en-US" baseline="0" dirty="0" smtClean="0"/>
              <a:t> </a:t>
            </a:r>
            <a:r>
              <a:rPr lang="en-US" baseline="0" dirty="0" err="1" smtClean="0"/>
              <a:t>nói</a:t>
            </a:r>
            <a:r>
              <a:rPr lang="en-US" baseline="0" dirty="0" smtClean="0"/>
              <a:t> </a:t>
            </a:r>
            <a:r>
              <a:rPr lang="en-US" baseline="0" dirty="0" err="1" smtClean="0"/>
              <a:t>nhiều</a:t>
            </a:r>
            <a:r>
              <a:rPr lang="en-US" baseline="0" dirty="0" smtClean="0"/>
              <a:t> </a:t>
            </a:r>
            <a:r>
              <a:rPr lang="en-US" baseline="0" dirty="0" err="1" smtClean="0"/>
              <a:t>hơn</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khác</a:t>
            </a:r>
            <a:r>
              <a:rPr lang="en-US" baseline="0" dirty="0" smtClean="0"/>
              <a:t> </a:t>
            </a:r>
            <a:r>
              <a:rPr lang="en-US" baseline="0" dirty="0" err="1" smtClean="0"/>
              <a:t>là</a:t>
            </a:r>
            <a:r>
              <a:rPr lang="en-US" baseline="0" dirty="0" smtClean="0"/>
              <a:t> </a:t>
            </a:r>
            <a:r>
              <a:rPr lang="en-US" baseline="0" dirty="0" err="1" smtClean="0"/>
              <a:t>thông</a:t>
            </a:r>
            <a:r>
              <a:rPr lang="en-US" baseline="0" dirty="0" smtClean="0"/>
              <a:t> </a:t>
            </a:r>
            <a:r>
              <a:rPr lang="en-US" baseline="0" dirty="0" err="1" smtClean="0"/>
              <a:t>dụng</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waterfall </a:t>
            </a:r>
            <a:r>
              <a:rPr lang="en-US" baseline="0" dirty="0" err="1" smtClean="0"/>
              <a:t>và</a:t>
            </a:r>
            <a:r>
              <a:rPr lang="en-US" baseline="0" dirty="0" smtClean="0"/>
              <a:t> </a:t>
            </a:r>
            <a:r>
              <a:rPr lang="en-US" baseline="0" dirty="0" err="1" smtClean="0"/>
              <a:t>alige</a:t>
            </a:r>
            <a:endParaRPr dirty="0"/>
          </a:p>
        </p:txBody>
      </p:sp>
    </p:spTree>
    <p:extLst>
      <p:ext uri="{BB962C8B-B14F-4D97-AF65-F5344CB8AC3E}">
        <p14:creationId xmlns:p14="http://schemas.microsoft.com/office/powerpoint/2010/main" val="780458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Mô</a:t>
            </a:r>
            <a:r>
              <a:rPr lang="en-US" baseline="0" dirty="0" smtClean="0"/>
              <a:t> </a:t>
            </a:r>
            <a:r>
              <a:rPr lang="en-US" baseline="0" dirty="0" err="1" smtClean="0"/>
              <a:t>hình</a:t>
            </a:r>
            <a:r>
              <a:rPr lang="en-US" baseline="0" dirty="0" smtClean="0"/>
              <a:t> </a:t>
            </a:r>
            <a:r>
              <a:rPr lang="en-US" baseline="0" dirty="0" err="1" smtClean="0"/>
              <a:t>sai</a:t>
            </a:r>
            <a:r>
              <a:rPr lang="en-US" baseline="0" dirty="0" smtClean="0"/>
              <a:t> </a:t>
            </a:r>
            <a:r>
              <a:rPr lang="en-US" baseline="0" dirty="0" err="1" smtClean="0"/>
              <a:t>sửa</a:t>
            </a:r>
            <a:r>
              <a:rPr lang="en-US" baseline="0" dirty="0" smtClean="0"/>
              <a:t> </a:t>
            </a:r>
            <a:r>
              <a:rPr lang="en-US" baseline="0" dirty="0" err="1" smtClean="0"/>
              <a:t>lại</a:t>
            </a:r>
            <a:r>
              <a:rPr lang="en-US" baseline="0" dirty="0" smtClean="0"/>
              <a:t> </a:t>
            </a:r>
            <a:r>
              <a:rPr lang="en-US" baseline="0" dirty="0" err="1" smtClean="0"/>
              <a:t>ảnh</a:t>
            </a:r>
            <a:endParaRPr lang="en-US" baseline="0" dirty="0" smtClean="0"/>
          </a:p>
          <a:p>
            <a:r>
              <a:rPr lang="en-US" dirty="0" smtClean="0"/>
              <a:t>Water</a:t>
            </a:r>
            <a:r>
              <a:rPr lang="en-US" baseline="0" dirty="0" smtClean="0"/>
              <a:t> fall </a:t>
            </a:r>
            <a:r>
              <a:rPr lang="en-US" baseline="0" dirty="0" err="1" smtClean="0"/>
              <a:t>có</a:t>
            </a:r>
            <a:r>
              <a:rPr lang="en-US" baseline="0" dirty="0" smtClean="0"/>
              <a:t> </a:t>
            </a:r>
            <a:r>
              <a:rPr lang="en-US" baseline="0" dirty="0" err="1" smtClean="0"/>
              <a:t>nghĩa</a:t>
            </a:r>
            <a:r>
              <a:rPr lang="en-US" baseline="0" dirty="0" smtClean="0"/>
              <a:t> </a:t>
            </a:r>
            <a:r>
              <a:rPr lang="en-US" baseline="0" dirty="0" err="1" smtClean="0"/>
              <a:t>là</a:t>
            </a:r>
            <a:r>
              <a:rPr lang="en-US" baseline="0" dirty="0" smtClean="0"/>
              <a:t> </a:t>
            </a:r>
            <a:r>
              <a:rPr lang="en-US" baseline="0" dirty="0" err="1" smtClean="0"/>
              <a:t>thác</a:t>
            </a:r>
            <a:r>
              <a:rPr lang="en-US" baseline="0" dirty="0" smtClean="0"/>
              <a:t> </a:t>
            </a:r>
            <a:r>
              <a:rPr lang="en-US" baseline="0" dirty="0" err="1" smtClean="0"/>
              <a:t>nước</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mọi</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như</a:t>
            </a:r>
            <a:r>
              <a:rPr lang="en-US" baseline="0" dirty="0" smtClean="0"/>
              <a:t> </a:t>
            </a:r>
            <a:r>
              <a:rPr lang="en-US" baseline="0" dirty="0" err="1" smtClean="0"/>
              <a:t>dòng</a:t>
            </a:r>
            <a:r>
              <a:rPr lang="en-US" baseline="0" dirty="0" smtClean="0"/>
              <a:t> </a:t>
            </a:r>
            <a:r>
              <a:rPr lang="en-US" baseline="0" dirty="0" err="1" smtClean="0"/>
              <a:t>thác</a:t>
            </a:r>
            <a:r>
              <a:rPr lang="en-US" baseline="0" dirty="0" smtClean="0"/>
              <a:t>, </a:t>
            </a:r>
            <a:r>
              <a:rPr lang="en-US" baseline="0" dirty="0" err="1" smtClean="0"/>
              <a:t>từ</a:t>
            </a:r>
            <a:r>
              <a:rPr lang="en-US" baseline="0" dirty="0" smtClean="0"/>
              <a:t> </a:t>
            </a:r>
            <a:r>
              <a:rPr lang="en-US" baseline="0" dirty="0" err="1" smtClean="0"/>
              <a:t>trên</a:t>
            </a:r>
            <a:r>
              <a:rPr lang="en-US" baseline="0" dirty="0" smtClean="0"/>
              <a:t> </a:t>
            </a:r>
            <a:r>
              <a:rPr lang="en-US" baseline="0" dirty="0" err="1" smtClean="0"/>
              <a:t>xuống</a:t>
            </a:r>
            <a:r>
              <a:rPr lang="en-US" baseline="0" dirty="0" smtClean="0"/>
              <a:t> </a:t>
            </a:r>
            <a:r>
              <a:rPr lang="en-US" baseline="0" dirty="0" err="1" smtClean="0"/>
              <a:t>dưới</a:t>
            </a:r>
            <a:r>
              <a:rPr lang="en-US" baseline="0" dirty="0" smtClean="0"/>
              <a:t>, </a:t>
            </a:r>
          </a:p>
          <a:p>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thác</a:t>
            </a:r>
            <a:r>
              <a:rPr lang="en-US" baseline="0" dirty="0" smtClean="0"/>
              <a:t> </a:t>
            </a:r>
            <a:r>
              <a:rPr lang="en-US" baseline="0" dirty="0" err="1" smtClean="0"/>
              <a:t>nước</a:t>
            </a:r>
            <a:r>
              <a:rPr lang="en-US" baseline="0" dirty="0" smtClean="0"/>
              <a:t> </a:t>
            </a:r>
            <a:r>
              <a:rPr lang="en-US" baseline="0" dirty="0" err="1" smtClean="0"/>
              <a:t>đòi</a:t>
            </a:r>
            <a:r>
              <a:rPr lang="en-US" baseline="0" dirty="0" smtClean="0"/>
              <a:t> </a:t>
            </a:r>
            <a:r>
              <a:rPr lang="en-US" baseline="0" dirty="0" err="1" smtClean="0"/>
              <a:t>hỏi</a:t>
            </a:r>
            <a:r>
              <a:rPr lang="en-US" baseline="0" dirty="0" smtClean="0"/>
              <a:t> </a:t>
            </a:r>
            <a:r>
              <a:rPr lang="en-US" baseline="0" dirty="0" err="1" smtClean="0"/>
              <a:t>sự</a:t>
            </a:r>
            <a:r>
              <a:rPr lang="en-US" baseline="0" dirty="0" smtClean="0"/>
              <a:t> </a:t>
            </a:r>
            <a:r>
              <a:rPr lang="en-US" baseline="0" dirty="0" err="1" smtClean="0"/>
              <a:t>liên</a:t>
            </a:r>
            <a:r>
              <a:rPr lang="en-US" baseline="0" dirty="0" smtClean="0"/>
              <a:t> </a:t>
            </a:r>
            <a:r>
              <a:rPr lang="en-US" baseline="0" dirty="0" err="1" smtClean="0"/>
              <a:t>tục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từ</a:t>
            </a:r>
            <a:r>
              <a:rPr lang="en-US" baseline="0" dirty="0" smtClean="0"/>
              <a:t> </a:t>
            </a:r>
            <a:r>
              <a:rPr lang="en-US" baseline="0" dirty="0" err="1" smtClean="0"/>
              <a:t>đầu</a:t>
            </a:r>
            <a:r>
              <a:rPr lang="en-US" baseline="0" dirty="0" smtClean="0"/>
              <a:t> </a:t>
            </a:r>
            <a:r>
              <a:rPr lang="en-US" baseline="0" dirty="0" err="1" smtClean="0"/>
              <a:t>từ</a:t>
            </a:r>
            <a:r>
              <a:rPr lang="en-US" baseline="0" dirty="0" smtClean="0"/>
              <a:t> </a:t>
            </a:r>
            <a:r>
              <a:rPr lang="en-US" baseline="0" dirty="0" err="1" smtClean="0"/>
              <a:t>thu</a:t>
            </a:r>
            <a:r>
              <a:rPr lang="en-US" baseline="0" dirty="0" smtClean="0"/>
              <a:t> </a:t>
            </a:r>
            <a:r>
              <a:rPr lang="en-US" baseline="0" dirty="0" err="1" smtClean="0"/>
              <a:t>thập</a:t>
            </a:r>
            <a:r>
              <a:rPr lang="en-US" baseline="0" dirty="0" smtClean="0"/>
              <a:t> </a:t>
            </a:r>
            <a:r>
              <a:rPr lang="en-US" baseline="0" dirty="0" err="1" smtClean="0"/>
              <a:t>thông</a:t>
            </a:r>
            <a:r>
              <a:rPr lang="en-US" baseline="0" dirty="0" smtClean="0"/>
              <a:t> tin,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code, test, </a:t>
            </a:r>
            <a:r>
              <a:rPr lang="en-US" baseline="0" dirty="0" err="1" smtClean="0"/>
              <a:t>desploy</a:t>
            </a:r>
            <a:r>
              <a:rPr lang="en-US" baseline="0" dirty="0" smtClean="0"/>
              <a:t>, maintenance,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đều</a:t>
            </a:r>
            <a:r>
              <a:rPr lang="en-US" baseline="0" dirty="0" smtClean="0"/>
              <a:t> </a:t>
            </a:r>
            <a:r>
              <a:rPr lang="en-US" baseline="0" dirty="0" err="1" smtClean="0"/>
              <a:t>phải</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từ</a:t>
            </a:r>
            <a:r>
              <a:rPr lang="en-US" baseline="0" dirty="0" smtClean="0"/>
              <a:t> </a:t>
            </a:r>
            <a:r>
              <a:rPr lang="en-US" baseline="0" dirty="0" err="1" smtClean="0"/>
              <a:t>trên</a:t>
            </a:r>
            <a:r>
              <a:rPr lang="en-US" baseline="0" dirty="0" smtClean="0"/>
              <a:t> </a:t>
            </a:r>
            <a:r>
              <a:rPr lang="en-US" baseline="0" dirty="0" err="1" smtClean="0"/>
              <a:t>xuống</a:t>
            </a:r>
            <a:r>
              <a:rPr lang="en-US" baseline="0" dirty="0" smtClean="0"/>
              <a:t> </a:t>
            </a:r>
            <a:r>
              <a:rPr lang="en-US" baseline="0" dirty="0" err="1" smtClean="0"/>
              <a:t>dưới</a:t>
            </a:r>
            <a:endParaRPr lang="en-US" baseline="0" dirty="0" smtClean="0"/>
          </a:p>
          <a:p>
            <a:r>
              <a:rPr lang="en-US" baseline="0" dirty="0" err="1" smtClean="0"/>
              <a:t>Muốn</a:t>
            </a:r>
            <a:r>
              <a:rPr lang="en-US" baseline="0" dirty="0" smtClean="0"/>
              <a:t> </a:t>
            </a:r>
            <a:r>
              <a:rPr lang="en-US" baseline="0" dirty="0" err="1" smtClean="0"/>
              <a:t>bước</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thì</a:t>
            </a:r>
            <a:r>
              <a:rPr lang="en-US" baseline="0" dirty="0" smtClean="0"/>
              <a:t> </a:t>
            </a:r>
            <a:r>
              <a:rPr lang="en-US" baseline="0" dirty="0" err="1" smtClean="0"/>
              <a:t>phải</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a:t>
            </a:r>
            <a:r>
              <a:rPr lang="en-US" baseline="0" dirty="0" err="1" smtClean="0"/>
              <a:t>bước</a:t>
            </a:r>
            <a:r>
              <a:rPr lang="en-US" baseline="0" dirty="0" smtClean="0"/>
              <a:t> </a:t>
            </a:r>
            <a:r>
              <a:rPr lang="en-US" baseline="0" dirty="0" err="1" smtClean="0"/>
              <a:t>trước</a:t>
            </a:r>
            <a:endParaRPr lang="en-US" baseline="0" dirty="0" smtClean="0"/>
          </a:p>
          <a:p>
            <a:r>
              <a:rPr lang="en-US" baseline="0" dirty="0" smtClean="0"/>
              <a:t>WF </a:t>
            </a:r>
            <a:r>
              <a:rPr lang="en-US" baseline="0" dirty="0" err="1" smtClean="0"/>
              <a:t>có</a:t>
            </a:r>
            <a:r>
              <a:rPr lang="en-US" baseline="0" dirty="0" smtClean="0"/>
              <a:t> 1 </a:t>
            </a:r>
            <a:r>
              <a:rPr lang="en-US" baseline="0" dirty="0" err="1" smtClean="0"/>
              <a:t>sự</a:t>
            </a:r>
            <a:r>
              <a:rPr lang="en-US" baseline="0" dirty="0" smtClean="0"/>
              <a:t> </a:t>
            </a:r>
            <a:r>
              <a:rPr lang="en-US" baseline="0" dirty="0" err="1" smtClean="0"/>
              <a:t>cứng</a:t>
            </a:r>
            <a:r>
              <a:rPr lang="en-US" baseline="0" dirty="0" smtClean="0"/>
              <a:t> </a:t>
            </a:r>
            <a:r>
              <a:rPr lang="en-US" baseline="0" dirty="0" err="1" smtClean="0"/>
              <a:t>nhắc</a:t>
            </a:r>
            <a:r>
              <a:rPr lang="en-US" baseline="0" dirty="0" smtClean="0"/>
              <a:t> </a:t>
            </a:r>
            <a:endParaRPr lang="en-US" dirty="0" smtClean="0"/>
          </a:p>
          <a:p>
            <a:endParaRPr lang="en-US" dirty="0"/>
          </a:p>
        </p:txBody>
      </p:sp>
    </p:spTree>
    <p:extLst>
      <p:ext uri="{BB962C8B-B14F-4D97-AF65-F5344CB8AC3E}">
        <p14:creationId xmlns:p14="http://schemas.microsoft.com/office/powerpoint/2010/main" val="2622217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Còn</a:t>
            </a:r>
            <a:r>
              <a:rPr lang="en-US" baseline="0" dirty="0" smtClean="0"/>
              <a:t> </a:t>
            </a:r>
            <a:r>
              <a:rPr lang="en-US" baseline="0" dirty="0" err="1" smtClean="0"/>
              <a:t>alige</a:t>
            </a:r>
            <a:r>
              <a:rPr lang="en-US" baseline="0" dirty="0" smtClean="0"/>
              <a:t> </a:t>
            </a:r>
            <a:r>
              <a:rPr lang="en-US" baseline="0" dirty="0" err="1" smtClean="0"/>
              <a:t>sẽ</a:t>
            </a:r>
            <a:r>
              <a:rPr lang="en-US" baseline="0" dirty="0" smtClean="0"/>
              <a:t> </a:t>
            </a:r>
            <a:r>
              <a:rPr lang="en-US" baseline="0" dirty="0" err="1" smtClean="0"/>
              <a:t>liên</a:t>
            </a:r>
            <a:r>
              <a:rPr lang="en-US" baseline="0" dirty="0" smtClean="0"/>
              <a:t> </a:t>
            </a:r>
            <a:r>
              <a:rPr lang="en-US" baseline="0" dirty="0" err="1" smtClean="0"/>
              <a:t>tục</a:t>
            </a:r>
            <a:r>
              <a:rPr lang="en-US" baseline="0" dirty="0" smtClean="0"/>
              <a:t> </a:t>
            </a:r>
            <a:r>
              <a:rPr lang="en-US" baseline="0" dirty="0" err="1" smtClean="0"/>
              <a:t>liên</a:t>
            </a:r>
            <a:r>
              <a:rPr lang="en-US" baseline="0" dirty="0" smtClean="0"/>
              <a:t> </a:t>
            </a:r>
            <a:r>
              <a:rPr lang="en-US" baseline="0" dirty="0" err="1" smtClean="0"/>
              <a:t>tục</a:t>
            </a:r>
            <a:r>
              <a:rPr lang="en-US" baseline="0" dirty="0" smtClean="0"/>
              <a:t> </a:t>
            </a:r>
            <a:r>
              <a:rPr lang="en-US" baseline="0" dirty="0" err="1" smtClean="0"/>
              <a:t>tạo</a:t>
            </a:r>
            <a:r>
              <a:rPr lang="en-US" baseline="0" dirty="0" smtClean="0"/>
              <a:t> </a:t>
            </a:r>
            <a:r>
              <a:rPr lang="en-US" baseline="0" dirty="0" err="1" smtClean="0"/>
              <a:t>nên</a:t>
            </a:r>
            <a:r>
              <a:rPr lang="en-US" baseline="0" dirty="0" smtClean="0"/>
              <a:t> </a:t>
            </a:r>
            <a:r>
              <a:rPr lang="en-US" baseline="0" dirty="0" err="1" smtClean="0"/>
              <a:t>những</a:t>
            </a:r>
            <a:r>
              <a:rPr lang="en-US" baseline="0" dirty="0" smtClean="0"/>
              <a:t> </a:t>
            </a:r>
            <a:r>
              <a:rPr lang="en-US" baseline="0" dirty="0" err="1" smtClean="0"/>
              <a:t>cái</a:t>
            </a:r>
            <a:r>
              <a:rPr lang="en-US" baseline="0" dirty="0" smtClean="0"/>
              <a:t> </a:t>
            </a:r>
            <a:r>
              <a:rPr lang="en-US" baseline="0" dirty="0" err="1" smtClean="0"/>
              <a:t>realese</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và</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p>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smtClean="0"/>
              <a:t>( </a:t>
            </a:r>
            <a:r>
              <a:rPr lang="en-US" dirty="0" err="1" smtClean="0"/>
              <a:t>Các</a:t>
            </a:r>
            <a:r>
              <a:rPr lang="en-US" baseline="0" dirty="0" smtClean="0"/>
              <a:t> </a:t>
            </a:r>
            <a:r>
              <a:rPr lang="vi-VN" dirty="0" smtClean="0"/>
              <a:t>requirements ra thành các User Story, gom vào từng Sprint để làm dần</a:t>
            </a:r>
            <a:r>
              <a:rPr lang="en-US" dirty="0" smtClean="0"/>
              <a:t>,</a:t>
            </a:r>
            <a:r>
              <a:rPr lang="en-US" baseline="0" dirty="0" smtClean="0"/>
              <a:t> </a:t>
            </a:r>
            <a:r>
              <a:rPr lang="vi-VN" dirty="0" smtClean="0"/>
              <a:t>Vậy thì quy trình trên sẽ không đi từ đầu tới cuối 1 lần duy nhất, mà đi nhiều lần từ analysis -&gt; deploy, tạo thành nhiều sprint, nhiều vòng lặp. Mỗi vòng lặp sẽ làm một số tính năng nhất định, nên thời gian sẽ được rút ngắn còn khoảng từ 2-4 tuần/ sprint</a:t>
            </a:r>
            <a:r>
              <a:rPr lang="en-US" dirty="0" smtClean="0"/>
              <a:t>)</a:t>
            </a:r>
          </a:p>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err="1" smtClean="0"/>
              <a:t>Alige</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linh</a:t>
            </a:r>
            <a:r>
              <a:rPr lang="en-US" baseline="0" dirty="0" smtClean="0"/>
              <a:t> </a:t>
            </a:r>
            <a:r>
              <a:rPr lang="en-US" baseline="0" dirty="0" err="1" smtClean="0"/>
              <a:t>hoạt</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được</a:t>
            </a:r>
            <a:r>
              <a:rPr lang="en-US" baseline="0" dirty="0" smtClean="0"/>
              <a:t> </a:t>
            </a:r>
            <a:r>
              <a:rPr lang="en-US" baseline="0" dirty="0" err="1" smtClean="0"/>
              <a:t>các</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liên</a:t>
            </a:r>
            <a:r>
              <a:rPr lang="en-US" baseline="0" dirty="0" smtClean="0"/>
              <a:t> </a:t>
            </a:r>
            <a:r>
              <a:rPr lang="en-US" baseline="0" dirty="0" err="1" smtClean="0"/>
              <a:t>tục</a:t>
            </a:r>
            <a:r>
              <a:rPr lang="en-US" baseline="0" dirty="0" smtClean="0"/>
              <a:t> </a:t>
            </a:r>
            <a:r>
              <a:rPr lang="en-US" baseline="0" dirty="0" err="1" smtClean="0"/>
              <a:t>về</a:t>
            </a:r>
            <a:r>
              <a:rPr lang="en-US" baseline="0" dirty="0" smtClean="0"/>
              <a:t> </a:t>
            </a:r>
            <a:r>
              <a:rPr lang="en-US" baseline="0" dirty="0" err="1" smtClean="0"/>
              <a:t>mặt</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những</a:t>
            </a:r>
            <a:r>
              <a:rPr lang="en-US" baseline="0" dirty="0" smtClean="0"/>
              <a:t> </a:t>
            </a:r>
            <a:r>
              <a:rPr lang="en-US" baseline="0" dirty="0" err="1" smtClean="0"/>
              <a:t>cái</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sẽ</a:t>
            </a:r>
            <a:r>
              <a:rPr lang="en-US" baseline="0" dirty="0" smtClean="0"/>
              <a:t> </a:t>
            </a:r>
            <a:r>
              <a:rPr lang="en-US" baseline="0" dirty="0" err="1" smtClean="0"/>
              <a:t>liên</a:t>
            </a:r>
            <a:r>
              <a:rPr lang="en-US" baseline="0" dirty="0" smtClean="0"/>
              <a:t> </a:t>
            </a:r>
            <a:r>
              <a:rPr lang="en-US" baseline="0" dirty="0" err="1" smtClean="0"/>
              <a:t>tục</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ra</a:t>
            </a:r>
            <a:endParaRPr lang="en-US" baseline="0" dirty="0" smtClean="0"/>
          </a:p>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chờ</a:t>
            </a:r>
            <a:r>
              <a:rPr lang="en-US" baseline="0" dirty="0" smtClean="0"/>
              <a:t> </a:t>
            </a:r>
            <a:r>
              <a:rPr lang="en-US" baseline="0" dirty="0" err="1" smtClean="0"/>
              <a:t>tới</a:t>
            </a:r>
            <a:r>
              <a:rPr lang="en-US" baseline="0" dirty="0" smtClean="0"/>
              <a:t> </a:t>
            </a:r>
            <a:r>
              <a:rPr lang="en-US" baseline="0" dirty="0" err="1" smtClean="0"/>
              <a:t>hết</a:t>
            </a:r>
            <a:r>
              <a:rPr lang="en-US" baseline="0" dirty="0" smtClean="0"/>
              <a:t> </a:t>
            </a:r>
            <a:r>
              <a:rPr lang="en-US" baseline="0" dirty="0" err="1" smtClean="0"/>
              <a:t>nguyên</a:t>
            </a:r>
            <a:r>
              <a:rPr lang="en-US" baseline="0" dirty="0" smtClean="0"/>
              <a:t> 1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để</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1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cuối</a:t>
            </a:r>
            <a:r>
              <a:rPr lang="en-US" baseline="0" dirty="0" smtClean="0"/>
              <a:t> </a:t>
            </a:r>
            <a:r>
              <a:rPr lang="en-US" baseline="0" dirty="0" err="1" smtClean="0"/>
              <a:t>cùng</a:t>
            </a:r>
            <a:endParaRPr lang="en-US" baseline="0" dirty="0" smtClean="0"/>
          </a:p>
        </p:txBody>
      </p:sp>
    </p:spTree>
    <p:extLst>
      <p:ext uri="{BB962C8B-B14F-4D97-AF65-F5344CB8AC3E}">
        <p14:creationId xmlns:p14="http://schemas.microsoft.com/office/powerpoint/2010/main" val="252879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err="1" smtClean="0"/>
              <a:t>Trong</a:t>
            </a:r>
            <a:r>
              <a:rPr lang="en-US" baseline="0" dirty="0" smtClean="0"/>
              <a:t> </a:t>
            </a:r>
            <a:r>
              <a:rPr lang="en-US" baseline="0" dirty="0" err="1" smtClean="0"/>
              <a:t>alige</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Scrum ( MH </a:t>
            </a:r>
            <a:r>
              <a:rPr lang="en-US" baseline="0" dirty="0" err="1" smtClean="0"/>
              <a:t>thông</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của</a:t>
            </a:r>
            <a:r>
              <a:rPr lang="en-US" baseline="0" dirty="0" smtClean="0"/>
              <a:t> outsource)</a:t>
            </a:r>
          </a:p>
          <a:p>
            <a:r>
              <a:rPr lang="en-US" baseline="0" dirty="0" err="1" smtClean="0"/>
              <a:t>Có</a:t>
            </a:r>
            <a:r>
              <a:rPr lang="en-US" baseline="0" dirty="0" smtClean="0"/>
              <a:t> 3 </a:t>
            </a:r>
            <a:r>
              <a:rPr lang="en-US" baseline="0" dirty="0" err="1" smtClean="0"/>
              <a:t>tp</a:t>
            </a:r>
            <a:r>
              <a:rPr lang="en-US" baseline="0" dirty="0" smtClean="0"/>
              <a:t> </a:t>
            </a:r>
            <a:r>
              <a:rPr lang="en-US" baseline="0" dirty="0" err="1" smtClean="0"/>
              <a:t>chính</a:t>
            </a:r>
            <a:r>
              <a:rPr lang="en-US" baseline="0" dirty="0" smtClean="0"/>
              <a:t>: PO, Scrum Master, the team (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đều</a:t>
            </a:r>
            <a:r>
              <a:rPr lang="en-US" baseline="0" dirty="0" smtClean="0"/>
              <a:t> </a:t>
            </a:r>
            <a:r>
              <a:rPr lang="en-US" baseline="0" dirty="0" err="1" smtClean="0"/>
              <a:t>ngang</a:t>
            </a:r>
            <a:r>
              <a:rPr lang="en-US" baseline="0" dirty="0" smtClean="0"/>
              <a:t> =)</a:t>
            </a:r>
          </a:p>
          <a:p>
            <a:r>
              <a:rPr lang="en-US" baseline="0" dirty="0" smtClean="0"/>
              <a:t>PO ( </a:t>
            </a:r>
            <a:r>
              <a:rPr lang="en-US" baseline="0" dirty="0" err="1" smtClean="0"/>
              <a:t>bản</a:t>
            </a:r>
            <a:r>
              <a:rPr lang="en-US" baseline="0" dirty="0" smtClean="0"/>
              <a:t> </a:t>
            </a:r>
            <a:r>
              <a:rPr lang="en-US" baseline="0" dirty="0" err="1" smtClean="0"/>
              <a:t>chất</a:t>
            </a:r>
            <a:r>
              <a:rPr lang="en-US" baseline="0" dirty="0" smtClean="0"/>
              <a:t> </a:t>
            </a:r>
            <a:r>
              <a:rPr lang="en-US" baseline="0" dirty="0" err="1" smtClean="0"/>
              <a:t>cũng</a:t>
            </a:r>
            <a:r>
              <a:rPr lang="en-US" baseline="0" dirty="0" smtClean="0"/>
              <a:t> </a:t>
            </a:r>
            <a:r>
              <a:rPr lang="en-US" baseline="0" dirty="0" err="1" smtClean="0"/>
              <a:t>là</a:t>
            </a:r>
            <a:r>
              <a:rPr lang="en-US" baseline="0" dirty="0" smtClean="0"/>
              <a:t> BA) </a:t>
            </a:r>
            <a:r>
              <a:rPr lang="en-US" baseline="0" dirty="0" err="1" smtClean="0"/>
              <a:t>là</a:t>
            </a:r>
            <a:r>
              <a:rPr lang="en-US" baseline="0" dirty="0" smtClean="0"/>
              <a:t> </a:t>
            </a:r>
            <a:r>
              <a:rPr lang="en-US" baseline="0" dirty="0" err="1" smtClean="0"/>
              <a:t>người</a:t>
            </a:r>
            <a:r>
              <a:rPr lang="en-US" baseline="0" dirty="0" smtClean="0"/>
              <a:t> </a:t>
            </a:r>
            <a:r>
              <a:rPr lang="en-US" baseline="0" dirty="0" err="1" smtClean="0"/>
              <a:t>thu</a:t>
            </a:r>
            <a:r>
              <a:rPr lang="en-US" baseline="0" dirty="0" smtClean="0"/>
              <a:t> </a:t>
            </a:r>
            <a:r>
              <a:rPr lang="en-US" baseline="0" dirty="0" err="1" smtClean="0"/>
              <a:t>thập</a:t>
            </a:r>
            <a:r>
              <a:rPr lang="en-US" baseline="0" dirty="0" smtClean="0"/>
              <a:t> </a:t>
            </a:r>
            <a:r>
              <a:rPr lang="en-US" baseline="0" dirty="0" err="1" smtClean="0"/>
              <a:t>thông</a:t>
            </a:r>
            <a:r>
              <a:rPr lang="en-US" baseline="0" dirty="0" smtClean="0"/>
              <a:t> tin </a:t>
            </a:r>
            <a:r>
              <a:rPr lang="en-US" baseline="0" dirty="0" err="1" smtClean="0"/>
              <a:t>từ</a:t>
            </a:r>
            <a:r>
              <a:rPr lang="en-US" baseline="0" dirty="0" smtClean="0"/>
              <a:t> </a:t>
            </a:r>
            <a:r>
              <a:rPr lang="en-US" baseline="0" dirty="0" err="1" smtClean="0"/>
              <a:t>phía</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phía</a:t>
            </a:r>
            <a:r>
              <a:rPr lang="en-US" baseline="0" dirty="0" smtClean="0"/>
              <a:t> </a:t>
            </a:r>
            <a:r>
              <a:rPr lang="en-US" baseline="0" dirty="0" err="1" smtClean="0"/>
              <a:t>thị</a:t>
            </a:r>
            <a:r>
              <a:rPr lang="en-US" baseline="0" dirty="0" smtClean="0"/>
              <a:t> </a:t>
            </a:r>
            <a:r>
              <a:rPr lang="en-US" baseline="0" dirty="0" err="1" smtClean="0"/>
              <a:t>trường</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những</a:t>
            </a:r>
            <a:r>
              <a:rPr lang="en-US" baseline="0" dirty="0" smtClean="0"/>
              <a:t> </a:t>
            </a:r>
            <a:r>
              <a:rPr lang="en-US" baseline="0" dirty="0" err="1" smtClean="0"/>
              <a:t>đầu</a:t>
            </a:r>
            <a:r>
              <a:rPr lang="en-US" baseline="0" dirty="0" smtClean="0"/>
              <a:t> </a:t>
            </a:r>
            <a:r>
              <a:rPr lang="en-US" baseline="0" dirty="0" err="1" smtClean="0"/>
              <a:t>mục</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những</a:t>
            </a:r>
            <a:r>
              <a:rPr lang="en-US" baseline="0" dirty="0" smtClean="0"/>
              <a:t> </a:t>
            </a:r>
            <a:r>
              <a:rPr lang="en-US" baseline="0" dirty="0" err="1" smtClean="0"/>
              <a:t>mong</a:t>
            </a:r>
            <a:r>
              <a:rPr lang="en-US" baseline="0" dirty="0" smtClean="0"/>
              <a:t> </a:t>
            </a:r>
            <a:r>
              <a:rPr lang="en-US" baseline="0" dirty="0" err="1" smtClean="0"/>
              <a:t>muốn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p>
          <a:p>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những</a:t>
            </a:r>
            <a:r>
              <a:rPr lang="en-US" baseline="0" dirty="0" smtClean="0"/>
              <a:t> </a:t>
            </a:r>
            <a:r>
              <a:rPr lang="en-US" baseline="0" dirty="0" err="1" smtClean="0"/>
              <a:t>đầu</a:t>
            </a:r>
            <a:r>
              <a:rPr lang="en-US" baseline="0" dirty="0" smtClean="0"/>
              <a:t> </a:t>
            </a:r>
            <a:r>
              <a:rPr lang="en-US" baseline="0" dirty="0" err="1" smtClean="0"/>
              <a:t>mục</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đó</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backlog, </a:t>
            </a:r>
            <a:r>
              <a:rPr lang="en-US" baseline="0" dirty="0" err="1" smtClean="0"/>
              <a:t>Produck</a:t>
            </a:r>
            <a:r>
              <a:rPr lang="en-US" baseline="0" dirty="0" smtClean="0"/>
              <a:t> backlog </a:t>
            </a:r>
            <a:r>
              <a:rPr lang="en-US" baseline="0" dirty="0" err="1" smtClean="0"/>
              <a:t>là</a:t>
            </a:r>
            <a:r>
              <a:rPr lang="en-US" baseline="0" dirty="0" smtClean="0"/>
              <a:t> 1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tính</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trong</a:t>
            </a:r>
            <a:r>
              <a:rPr lang="en-US" baseline="0" dirty="0" smtClean="0"/>
              <a:t> scrum.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của</a:t>
            </a:r>
            <a:r>
              <a:rPr lang="en-US" baseline="0" dirty="0" smtClean="0"/>
              <a:t> PO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làm</a:t>
            </a:r>
            <a:r>
              <a:rPr lang="en-US" baseline="0" dirty="0" smtClean="0"/>
              <a:t> backlog </a:t>
            </a:r>
            <a:r>
              <a:rPr lang="en-US" baseline="0" dirty="0" err="1" smtClean="0"/>
              <a:t>xong</a:t>
            </a:r>
            <a:r>
              <a:rPr lang="en-US" baseline="0" dirty="0" smtClean="0"/>
              <a:t> </a:t>
            </a:r>
            <a:r>
              <a:rPr lang="en-US" baseline="0" dirty="0" err="1" smtClean="0"/>
              <a:t>thì</a:t>
            </a:r>
            <a:r>
              <a:rPr lang="en-US" baseline="0" dirty="0" smtClean="0"/>
              <a:t> </a:t>
            </a:r>
            <a:r>
              <a:rPr lang="en-US" baseline="0" dirty="0" err="1" smtClean="0"/>
              <a:t>phải</a:t>
            </a:r>
            <a:r>
              <a:rPr lang="en-US" baseline="0" dirty="0" smtClean="0"/>
              <a:t> </a:t>
            </a:r>
            <a:r>
              <a:rPr lang="en-US" baseline="0" dirty="0" err="1" smtClean="0"/>
              <a:t>lọc</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ưu</a:t>
            </a:r>
            <a:r>
              <a:rPr lang="en-US" baseline="0" dirty="0" smtClean="0"/>
              <a:t> </a:t>
            </a:r>
            <a:r>
              <a:rPr lang="en-US" baseline="0" dirty="0" err="1" smtClean="0"/>
              <a:t>tiên</a:t>
            </a:r>
            <a:r>
              <a:rPr lang="en-US" baseline="0" dirty="0" smtClean="0"/>
              <a:t> </a:t>
            </a:r>
            <a:r>
              <a:rPr lang="en-US" baseline="0" dirty="0" err="1" smtClean="0"/>
              <a:t>để</a:t>
            </a:r>
            <a:r>
              <a:rPr lang="en-US" baseline="0" dirty="0" smtClean="0"/>
              <a:t> </a:t>
            </a:r>
            <a:r>
              <a:rPr lang="en-US" baseline="0" dirty="0" err="1" smtClean="0"/>
              <a:t>lên</a:t>
            </a:r>
            <a:r>
              <a:rPr lang="en-US" baseline="0" dirty="0" smtClean="0"/>
              <a:t> </a:t>
            </a:r>
            <a:r>
              <a:rPr lang="en-US" baseline="0" dirty="0" err="1" smtClean="0"/>
              <a:t>lịch</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a:t>
            </a:r>
          </a:p>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aseline="0" dirty="0" smtClean="0"/>
              <a:t>The team: </a:t>
            </a:r>
            <a:r>
              <a:rPr lang="en-US" baseline="0" dirty="0" err="1" smtClean="0"/>
              <a:t>Những</a:t>
            </a:r>
            <a:r>
              <a:rPr lang="en-US" baseline="0" dirty="0" smtClean="0"/>
              <a:t> </a:t>
            </a:r>
            <a:r>
              <a:rPr lang="en-US" baseline="0" dirty="0" err="1" smtClean="0"/>
              <a:t>cấu</a:t>
            </a:r>
            <a:r>
              <a:rPr lang="en-US" baseline="0" dirty="0" smtClean="0"/>
              <a:t> </a:t>
            </a:r>
            <a:r>
              <a:rPr lang="en-US" baseline="0" dirty="0" err="1" smtClean="0"/>
              <a:t>phần</a:t>
            </a:r>
            <a:r>
              <a:rPr lang="en-US" baseline="0" dirty="0" smtClean="0"/>
              <a:t> </a:t>
            </a:r>
            <a:r>
              <a:rPr lang="en-US" baseline="0" dirty="0" err="1" smtClean="0"/>
              <a:t>để</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như</a:t>
            </a:r>
            <a:r>
              <a:rPr lang="en-US" baseline="0" dirty="0" smtClean="0"/>
              <a:t> dev, </a:t>
            </a:r>
            <a:r>
              <a:rPr lang="en-US" baseline="0" dirty="0" err="1" smtClean="0"/>
              <a:t>ba</a:t>
            </a:r>
            <a:r>
              <a:rPr lang="en-US" baseline="0" dirty="0" smtClean="0"/>
              <a:t>, tester</a:t>
            </a:r>
          </a:p>
          <a:p>
            <a:endParaRPr lang="en-US" baseline="0" dirty="0" smtClean="0"/>
          </a:p>
          <a:p>
            <a:r>
              <a:rPr lang="en-US" baseline="0" dirty="0" smtClean="0"/>
              <a:t>Scrum Master: </a:t>
            </a:r>
            <a:r>
              <a:rPr lang="en-US" baseline="0" dirty="0" err="1" smtClean="0"/>
              <a:t>Chuyên</a:t>
            </a:r>
            <a:r>
              <a:rPr lang="en-US" baseline="0" dirty="0" smtClean="0"/>
              <a:t> </a:t>
            </a:r>
            <a:r>
              <a:rPr lang="en-US" baseline="0" dirty="0" err="1" smtClean="0"/>
              <a:t>gia</a:t>
            </a:r>
            <a:r>
              <a:rPr lang="en-US" baseline="0" dirty="0" smtClean="0"/>
              <a:t> </a:t>
            </a:r>
            <a:r>
              <a:rPr lang="en-US" baseline="0" dirty="0" err="1" smtClean="0"/>
              <a:t>đi</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giám</a:t>
            </a:r>
            <a:r>
              <a:rPr lang="en-US" baseline="0" dirty="0" smtClean="0"/>
              <a:t> </a:t>
            </a:r>
            <a:r>
              <a:rPr lang="en-US" baseline="0" dirty="0" err="1" smtClean="0"/>
              <a:t>sát</a:t>
            </a:r>
            <a:r>
              <a:rPr lang="en-US" baseline="0" dirty="0" smtClean="0"/>
              <a:t> </a:t>
            </a:r>
            <a:r>
              <a:rPr lang="en-US" baseline="0" dirty="0" err="1" smtClean="0"/>
              <a:t>xem</a:t>
            </a:r>
            <a:r>
              <a:rPr lang="en-US" baseline="0" dirty="0" smtClean="0"/>
              <a:t> the team </a:t>
            </a:r>
            <a:r>
              <a:rPr lang="en-US" baseline="0" dirty="0" err="1" smtClean="0"/>
              <a:t>đầu</a:t>
            </a:r>
            <a:r>
              <a:rPr lang="en-US" baseline="0" dirty="0" smtClean="0"/>
              <a:t> </a:t>
            </a:r>
            <a:r>
              <a:rPr lang="en-US" baseline="0" dirty="0" err="1" smtClean="0"/>
              <a:t>việc</a:t>
            </a:r>
            <a:r>
              <a:rPr lang="en-US" baseline="0" dirty="0" smtClean="0"/>
              <a:t> </a:t>
            </a:r>
            <a:r>
              <a:rPr lang="en-US" baseline="0" dirty="0" err="1" smtClean="0"/>
              <a:t>có</a:t>
            </a:r>
            <a:r>
              <a:rPr lang="en-US" baseline="0" dirty="0" smtClean="0"/>
              <a:t> </a:t>
            </a:r>
            <a:r>
              <a:rPr lang="en-US" baseline="0" dirty="0" err="1" smtClean="0"/>
              <a:t>oke</a:t>
            </a:r>
            <a:r>
              <a:rPr lang="en-US" baseline="0" dirty="0" smtClean="0"/>
              <a:t> </a:t>
            </a:r>
            <a:r>
              <a:rPr lang="en-US" baseline="0" dirty="0" err="1" smtClean="0"/>
              <a:t>ko</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backlog </a:t>
            </a:r>
            <a:r>
              <a:rPr lang="en-US" baseline="0" dirty="0" err="1" smtClean="0"/>
              <a:t>cho</a:t>
            </a:r>
            <a:r>
              <a:rPr lang="en-US" baseline="0" dirty="0" smtClean="0"/>
              <a:t> the team,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những</a:t>
            </a:r>
            <a:r>
              <a:rPr lang="en-US" baseline="0" dirty="0" smtClean="0"/>
              <a:t> </a:t>
            </a:r>
            <a:r>
              <a:rPr lang="en-US" baseline="0" dirty="0" err="1" smtClean="0"/>
              <a:t>cái</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 </a:t>
            </a:r>
            <a:r>
              <a:rPr lang="en-US" baseline="0" dirty="0" err="1" smtClean="0"/>
              <a:t>những</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những</a:t>
            </a:r>
            <a:r>
              <a:rPr lang="en-US" baseline="0" dirty="0" smtClean="0"/>
              <a:t> </a:t>
            </a:r>
            <a:r>
              <a:rPr lang="en-US" baseline="0" dirty="0" err="1" smtClean="0"/>
              <a:t>cuộc</a:t>
            </a:r>
            <a:r>
              <a:rPr lang="en-US" baseline="0" dirty="0" smtClean="0"/>
              <a:t> </a:t>
            </a:r>
            <a:r>
              <a:rPr lang="en-US" baseline="0" dirty="0" err="1" smtClean="0"/>
              <a:t>meating</a:t>
            </a:r>
            <a:r>
              <a:rPr lang="en-US" baseline="0" dirty="0" smtClean="0"/>
              <a:t> </a:t>
            </a:r>
            <a:r>
              <a:rPr lang="en-US" baseline="0" dirty="0" err="1" smtClean="0"/>
              <a:t>như</a:t>
            </a:r>
            <a:r>
              <a:rPr lang="en-US" baseline="0" dirty="0" smtClean="0"/>
              <a:t> daily scrum, sprint review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1 sprint. Sprint </a:t>
            </a:r>
            <a:r>
              <a:rPr lang="en-US" baseline="0" dirty="0" err="1" smtClean="0"/>
              <a:t>là</a:t>
            </a:r>
            <a:r>
              <a:rPr lang="en-US" baseline="0" dirty="0" smtClean="0"/>
              <a:t> 1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tính</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trong</a:t>
            </a:r>
            <a:r>
              <a:rPr lang="en-US" baseline="0" dirty="0" smtClean="0"/>
              <a:t> scrum, </a:t>
            </a:r>
            <a:r>
              <a:rPr lang="en-US" baseline="0" dirty="0" err="1" smtClean="0"/>
              <a:t>mỗi</a:t>
            </a:r>
            <a:r>
              <a:rPr lang="en-US" baseline="0" dirty="0" smtClean="0"/>
              <a:t> sprint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1 </a:t>
            </a:r>
            <a:r>
              <a:rPr lang="en-US" baseline="0" dirty="0" err="1" smtClean="0"/>
              <a:t>tuần</a:t>
            </a:r>
            <a:r>
              <a:rPr lang="en-US" baseline="0" dirty="0" smtClean="0"/>
              <a:t> </a:t>
            </a:r>
            <a:r>
              <a:rPr lang="en-US" baseline="0" dirty="0" err="1" smtClean="0"/>
              <a:t>hoặc</a:t>
            </a:r>
            <a:r>
              <a:rPr lang="en-US" baseline="0" dirty="0" smtClean="0"/>
              <a:t> </a:t>
            </a:r>
            <a:r>
              <a:rPr lang="en-US" baseline="0" dirty="0" err="1" smtClean="0"/>
              <a:t>tối</a:t>
            </a:r>
            <a:r>
              <a:rPr lang="en-US" baseline="0" dirty="0" smtClean="0"/>
              <a:t> </a:t>
            </a:r>
            <a:r>
              <a:rPr lang="en-US" baseline="0" dirty="0" err="1" smtClean="0"/>
              <a:t>đa</a:t>
            </a:r>
            <a:r>
              <a:rPr lang="en-US" baseline="0" dirty="0" smtClean="0"/>
              <a:t> </a:t>
            </a:r>
            <a:r>
              <a:rPr lang="en-US" baseline="0" dirty="0" err="1" smtClean="0"/>
              <a:t>là</a:t>
            </a:r>
            <a:r>
              <a:rPr lang="en-US" baseline="0" dirty="0" smtClean="0"/>
              <a:t> 4 </a:t>
            </a:r>
            <a:r>
              <a:rPr lang="en-US" baseline="0" dirty="0" err="1" smtClean="0"/>
              <a:t>tuần</a:t>
            </a:r>
            <a:endParaRPr lang="en-US" baseline="0" dirty="0" smtClean="0"/>
          </a:p>
          <a:p>
            <a:r>
              <a:rPr lang="en-US" baseline="0" dirty="0" smtClean="0"/>
              <a:t>1 sprint </a:t>
            </a:r>
            <a:r>
              <a:rPr lang="en-US" baseline="0" dirty="0" err="1" smtClean="0"/>
              <a:t>sẽ</a:t>
            </a:r>
            <a:r>
              <a:rPr lang="en-US" baseline="0" dirty="0" smtClean="0"/>
              <a:t> </a:t>
            </a:r>
            <a:r>
              <a:rPr lang="en-US" baseline="0" dirty="0" err="1" smtClean="0"/>
              <a:t>có</a:t>
            </a:r>
            <a:r>
              <a:rPr lang="en-US" baseline="0" dirty="0" smtClean="0"/>
              <a:t> sprint planning meeting: </a:t>
            </a:r>
            <a:r>
              <a:rPr lang="en-US" baseline="0" dirty="0" err="1" smtClean="0"/>
              <a:t>trước</a:t>
            </a:r>
            <a:r>
              <a:rPr lang="en-US" baseline="0" dirty="0" smtClean="0"/>
              <a:t> </a:t>
            </a:r>
            <a:r>
              <a:rPr lang="en-US" baseline="0" dirty="0" err="1" smtClean="0"/>
              <a:t>khi</a:t>
            </a:r>
            <a:r>
              <a:rPr lang="en-US" baseline="0" dirty="0" smtClean="0"/>
              <a:t> </a:t>
            </a:r>
            <a:r>
              <a:rPr lang="en-US" baseline="0" dirty="0" err="1" smtClean="0"/>
              <a:t>làm</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thì</a:t>
            </a:r>
            <a:r>
              <a:rPr lang="en-US" baseline="0" dirty="0" smtClean="0"/>
              <a:t> </a:t>
            </a:r>
            <a:r>
              <a:rPr lang="en-US" baseline="0" dirty="0" err="1" smtClean="0"/>
              <a:t>người</a:t>
            </a:r>
            <a:r>
              <a:rPr lang="en-US" baseline="0" dirty="0" smtClean="0"/>
              <a:t> ta </a:t>
            </a:r>
            <a:r>
              <a:rPr lang="en-US" baseline="0" dirty="0" err="1" smtClean="0"/>
              <a:t>căn</a:t>
            </a:r>
            <a:r>
              <a:rPr lang="en-US" baseline="0" dirty="0" smtClean="0"/>
              <a:t> </a:t>
            </a:r>
            <a:r>
              <a:rPr lang="en-US" baseline="0" dirty="0" err="1" smtClean="0"/>
              <a:t>cứ</a:t>
            </a:r>
            <a:r>
              <a:rPr lang="en-US" baseline="0" dirty="0" smtClean="0"/>
              <a:t> </a:t>
            </a:r>
            <a:r>
              <a:rPr lang="en-US" baseline="0" dirty="0" err="1" smtClean="0"/>
              <a:t>vào</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các</a:t>
            </a:r>
            <a:r>
              <a:rPr lang="en-US" baseline="0" dirty="0" smtClean="0"/>
              <a:t> backlog, </a:t>
            </a:r>
            <a:r>
              <a:rPr lang="en-US" baseline="0" dirty="0" err="1" smtClean="0"/>
              <a:t>căn</a:t>
            </a:r>
            <a:r>
              <a:rPr lang="en-US" baseline="0" dirty="0" smtClean="0"/>
              <a:t> </a:t>
            </a:r>
            <a:r>
              <a:rPr lang="en-US" baseline="0" dirty="0" err="1" smtClean="0"/>
              <a:t>cứ</a:t>
            </a:r>
            <a:r>
              <a:rPr lang="en-US" baseline="0" dirty="0" smtClean="0"/>
              <a:t> </a:t>
            </a:r>
            <a:r>
              <a:rPr lang="en-US" baseline="0" dirty="0" err="1" smtClean="0"/>
              <a:t>vào</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căn</a:t>
            </a:r>
            <a:r>
              <a:rPr lang="en-US" baseline="0" dirty="0" smtClean="0"/>
              <a:t> </a:t>
            </a:r>
            <a:r>
              <a:rPr lang="en-US" baseline="0" dirty="0" err="1" smtClean="0"/>
              <a:t>cứ</a:t>
            </a:r>
            <a:r>
              <a:rPr lang="en-US" baseline="0" dirty="0" smtClean="0"/>
              <a:t> </a:t>
            </a:r>
            <a:r>
              <a:rPr lang="en-US" baseline="0" dirty="0" err="1" smtClean="0"/>
              <a:t>vào</a:t>
            </a:r>
            <a:r>
              <a:rPr lang="en-US" baseline="0" dirty="0" smtClean="0"/>
              <a:t> </a:t>
            </a:r>
            <a:r>
              <a:rPr lang="en-US" baseline="0" dirty="0" err="1" smtClean="0"/>
              <a:t>cách</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sprint,.. </a:t>
            </a:r>
            <a:r>
              <a:rPr lang="en-US" baseline="0" dirty="0" err="1" smtClean="0"/>
              <a:t>Để</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những</a:t>
            </a:r>
            <a:r>
              <a:rPr lang="en-US" baseline="0" dirty="0" smtClean="0"/>
              <a:t> </a:t>
            </a:r>
            <a:r>
              <a:rPr lang="en-US" baseline="0" dirty="0" err="1" smtClean="0"/>
              <a:t>đầu</a:t>
            </a:r>
            <a:r>
              <a:rPr lang="en-US" baseline="0" dirty="0" smtClean="0"/>
              <a:t> </a:t>
            </a:r>
            <a:r>
              <a:rPr lang="en-US" baseline="0" dirty="0" err="1" smtClean="0"/>
              <a:t>mục</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phân</a:t>
            </a:r>
            <a:r>
              <a:rPr lang="en-US" baseline="0" dirty="0" smtClean="0"/>
              <a:t> </a:t>
            </a:r>
            <a:r>
              <a:rPr lang="en-US" baseline="0" dirty="0" err="1" smtClean="0"/>
              <a:t>bổ</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cho</a:t>
            </a:r>
            <a:r>
              <a:rPr lang="en-US" baseline="0" dirty="0" smtClean="0"/>
              <a:t> </a:t>
            </a:r>
            <a:r>
              <a:rPr lang="en-US" baseline="0" dirty="0" err="1" smtClean="0"/>
              <a:t>từng</a:t>
            </a:r>
            <a:r>
              <a:rPr lang="en-US" baseline="0" dirty="0" smtClean="0"/>
              <a:t> sprint</a:t>
            </a:r>
          </a:p>
          <a:p>
            <a:r>
              <a:rPr lang="en-US" baseline="0" dirty="0" smtClean="0"/>
              <a:t>Sprint review </a:t>
            </a:r>
            <a:r>
              <a:rPr lang="en-US" baseline="0" dirty="0" err="1" smtClean="0"/>
              <a:t>là</a:t>
            </a:r>
            <a:r>
              <a:rPr lang="en-US" baseline="0" dirty="0" smtClean="0"/>
              <a:t>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đi</a:t>
            </a:r>
            <a:r>
              <a:rPr lang="en-US" baseline="0" dirty="0" smtClean="0"/>
              <a:t> </a:t>
            </a:r>
            <a:r>
              <a:rPr lang="en-US" baseline="0" dirty="0" err="1" smtClean="0"/>
              <a:t>hết</a:t>
            </a:r>
            <a:r>
              <a:rPr lang="en-US" baseline="0" dirty="0" smtClean="0"/>
              <a:t> 1 sprint </a:t>
            </a:r>
            <a:r>
              <a:rPr lang="en-US" baseline="0" dirty="0" err="1" smtClean="0"/>
              <a:t>sẽ</a:t>
            </a:r>
            <a:r>
              <a:rPr lang="en-US" baseline="0" dirty="0" smtClean="0"/>
              <a:t> </a:t>
            </a:r>
            <a:r>
              <a:rPr lang="en-US" baseline="0" dirty="0" err="1" smtClean="0"/>
              <a:t>có</a:t>
            </a:r>
            <a:r>
              <a:rPr lang="en-US" baseline="0" dirty="0" smtClean="0"/>
              <a:t> 1 </a:t>
            </a:r>
            <a:r>
              <a:rPr lang="en-US" baseline="0" dirty="0" err="1" smtClean="0"/>
              <a:t>buổi</a:t>
            </a:r>
            <a:r>
              <a:rPr lang="en-US" baseline="0" dirty="0" smtClean="0"/>
              <a:t> </a:t>
            </a:r>
            <a:r>
              <a:rPr lang="en-US" baseline="0" dirty="0" err="1" smtClean="0"/>
              <a:t>họp</a:t>
            </a:r>
            <a:r>
              <a:rPr lang="en-US" baseline="0" dirty="0" smtClean="0"/>
              <a:t> </a:t>
            </a:r>
            <a:r>
              <a:rPr lang="en-US" baseline="0" dirty="0" err="1" smtClean="0"/>
              <a:t>xem</a:t>
            </a:r>
            <a:r>
              <a:rPr lang="en-US" baseline="0" dirty="0" smtClean="0"/>
              <a:t> </a:t>
            </a:r>
            <a:r>
              <a:rPr lang="en-US" baseline="0" dirty="0" err="1" smtClean="0"/>
              <a:t>làm</a:t>
            </a:r>
            <a:r>
              <a:rPr lang="en-US" baseline="0" dirty="0" smtClean="0"/>
              <a:t> </a:t>
            </a:r>
            <a:r>
              <a:rPr lang="en-US" baseline="0" dirty="0" err="1" smtClean="0"/>
              <a:t>oke</a:t>
            </a:r>
            <a:r>
              <a:rPr lang="en-US" baseline="0" dirty="0" smtClean="0"/>
              <a:t> </a:t>
            </a:r>
            <a:r>
              <a:rPr lang="en-US" baseline="0" dirty="0" err="1" smtClean="0"/>
              <a:t>ko</a:t>
            </a:r>
            <a:r>
              <a:rPr lang="en-US" baseline="0" dirty="0" smtClean="0"/>
              <a:t>, </a:t>
            </a:r>
            <a:r>
              <a:rPr lang="en-US" baseline="0" dirty="0" err="1" smtClean="0"/>
              <a:t>có</a:t>
            </a:r>
            <a:r>
              <a:rPr lang="en-US" baseline="0" dirty="0" smtClean="0"/>
              <a:t> </a:t>
            </a:r>
            <a:r>
              <a:rPr lang="en-US" baseline="0" dirty="0" err="1" smtClean="0"/>
              <a:t>bị</a:t>
            </a:r>
            <a:r>
              <a:rPr lang="en-US" baseline="0" dirty="0" smtClean="0"/>
              <a:t> </a:t>
            </a:r>
            <a:r>
              <a:rPr lang="en-US" baseline="0" dirty="0" err="1" smtClean="0"/>
              <a:t>lỗi</a:t>
            </a:r>
            <a:r>
              <a:rPr lang="en-US" baseline="0" dirty="0" smtClean="0"/>
              <a:t> </a:t>
            </a:r>
            <a:r>
              <a:rPr lang="en-US" baseline="0" dirty="0" err="1" smtClean="0"/>
              <a:t>gì</a:t>
            </a:r>
            <a:r>
              <a:rPr lang="en-US" baseline="0" dirty="0" smtClean="0"/>
              <a:t> </a:t>
            </a:r>
            <a:r>
              <a:rPr lang="en-US" baseline="0" dirty="0" err="1" smtClean="0"/>
              <a:t>ko</a:t>
            </a:r>
            <a:r>
              <a:rPr lang="en-US" baseline="0" dirty="0" smtClean="0"/>
              <a:t>, </a:t>
            </a:r>
            <a:r>
              <a:rPr lang="en-US" baseline="0" dirty="0" err="1" smtClean="0"/>
              <a:t>có</a:t>
            </a:r>
            <a:r>
              <a:rPr lang="en-US" baseline="0" dirty="0" smtClean="0"/>
              <a:t> </a:t>
            </a:r>
            <a:r>
              <a:rPr lang="en-US" baseline="0" dirty="0" err="1" smtClean="0"/>
              <a:t>bị</a:t>
            </a:r>
            <a:r>
              <a:rPr lang="en-US" baseline="0" dirty="0" smtClean="0"/>
              <a:t> </a:t>
            </a:r>
            <a:r>
              <a:rPr lang="en-US" baseline="0" dirty="0" err="1" smtClean="0"/>
              <a:t>chậm</a:t>
            </a:r>
            <a:r>
              <a:rPr lang="en-US" baseline="0" dirty="0" smtClean="0"/>
              <a:t>, </a:t>
            </a:r>
            <a:r>
              <a:rPr lang="en-US" baseline="0" dirty="0" err="1" smtClean="0"/>
              <a:t>bị</a:t>
            </a:r>
            <a:r>
              <a:rPr lang="en-US" baseline="0" dirty="0" smtClean="0"/>
              <a:t> </a:t>
            </a:r>
            <a:r>
              <a:rPr lang="en-US" baseline="0" dirty="0" err="1" smtClean="0"/>
              <a:t>sớm</a:t>
            </a:r>
            <a:r>
              <a:rPr lang="en-US" baseline="0" dirty="0" smtClean="0"/>
              <a:t> </a:t>
            </a:r>
            <a:r>
              <a:rPr lang="en-US" baseline="0" dirty="0" err="1" smtClean="0"/>
              <a:t>gì</a:t>
            </a:r>
            <a:r>
              <a:rPr lang="en-US" baseline="0" dirty="0" smtClean="0"/>
              <a:t> </a:t>
            </a:r>
            <a:r>
              <a:rPr lang="en-US" baseline="0" dirty="0" err="1" smtClean="0"/>
              <a:t>không</a:t>
            </a:r>
            <a:r>
              <a:rPr lang="en-US" baseline="0" dirty="0" smtClean="0"/>
              <a:t>, </a:t>
            </a:r>
          </a:p>
          <a:p>
            <a:r>
              <a:rPr lang="en-US" baseline="0" dirty="0" smtClean="0"/>
              <a:t>Finish work </a:t>
            </a:r>
            <a:r>
              <a:rPr lang="en-US" baseline="0" dirty="0" err="1" smtClean="0"/>
              <a:t>là</a:t>
            </a:r>
            <a:r>
              <a:rPr lang="en-US" baseline="0" dirty="0" smtClean="0"/>
              <a:t> </a:t>
            </a:r>
            <a:r>
              <a:rPr lang="en-US" baseline="0" dirty="0" err="1" smtClean="0"/>
              <a:t>thành</a:t>
            </a:r>
            <a:r>
              <a:rPr lang="en-US" baseline="0" dirty="0" smtClean="0"/>
              <a:t> </a:t>
            </a:r>
            <a:r>
              <a:rPr lang="en-US" baseline="0" dirty="0" err="1" smtClean="0"/>
              <a:t>quả</a:t>
            </a:r>
            <a:r>
              <a:rPr lang="en-US" baseline="0" dirty="0" smtClean="0"/>
              <a:t> </a:t>
            </a:r>
            <a:r>
              <a:rPr lang="en-US" baseline="0" dirty="0" err="1" smtClean="0"/>
              <a:t>cuối</a:t>
            </a:r>
            <a:r>
              <a:rPr lang="en-US" baseline="0" dirty="0" smtClean="0"/>
              <a:t> </a:t>
            </a:r>
            <a:r>
              <a:rPr lang="en-US" baseline="0" dirty="0" err="1" smtClean="0"/>
              <a:t>cùng</a:t>
            </a:r>
            <a:endParaRPr lang="en-US" baseline="0" dirty="0" smtClean="0"/>
          </a:p>
          <a:p>
            <a:r>
              <a:rPr lang="en-US" baseline="0" dirty="0" err="1" smtClean="0"/>
              <a:t>Và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sprint Retrospective </a:t>
            </a:r>
            <a:r>
              <a:rPr lang="en-US" baseline="0" dirty="0" err="1" smtClean="0"/>
              <a:t>là</a:t>
            </a:r>
            <a:r>
              <a:rPr lang="en-US" baseline="0" dirty="0" smtClean="0"/>
              <a:t>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finish work </a:t>
            </a:r>
            <a:r>
              <a:rPr lang="en-US" baseline="0" dirty="0" err="1" smtClean="0"/>
              <a:t>rồi</a:t>
            </a:r>
            <a:r>
              <a:rPr lang="en-US" baseline="0" dirty="0" smtClean="0"/>
              <a:t> </a:t>
            </a:r>
            <a:r>
              <a:rPr lang="en-US" baseline="0" dirty="0" err="1" smtClean="0"/>
              <a:t>thì</a:t>
            </a:r>
            <a:r>
              <a:rPr lang="en-US" baseline="0" dirty="0" smtClean="0"/>
              <a:t> </a:t>
            </a:r>
            <a:r>
              <a:rPr lang="en-US" baseline="0" dirty="0" err="1" smtClean="0"/>
              <a:t>nguyê</a:t>
            </a:r>
            <a:r>
              <a:rPr lang="en-US" baseline="0" dirty="0" smtClean="0"/>
              <a:t> team </a:t>
            </a:r>
            <a:r>
              <a:rPr lang="en-US" baseline="0" dirty="0" err="1" smtClean="0"/>
              <a:t>sẽ</a:t>
            </a:r>
            <a:r>
              <a:rPr lang="en-US" baseline="0" dirty="0" smtClean="0"/>
              <a:t> </a:t>
            </a:r>
            <a:r>
              <a:rPr lang="en-US" baseline="0" dirty="0" err="1" smtClean="0"/>
              <a:t>ngồi</a:t>
            </a:r>
            <a:r>
              <a:rPr lang="en-US" baseline="0" dirty="0" smtClean="0"/>
              <a:t> </a:t>
            </a:r>
            <a:r>
              <a:rPr lang="en-US" baseline="0" dirty="0" err="1" smtClean="0"/>
              <a:t>lại</a:t>
            </a:r>
            <a:r>
              <a:rPr lang="en-US" baseline="0" dirty="0" smtClean="0"/>
              <a:t> </a:t>
            </a:r>
            <a:r>
              <a:rPr lang="en-US" baseline="0" dirty="0" err="1" smtClean="0"/>
              <a:t>để</a:t>
            </a:r>
            <a:r>
              <a:rPr lang="en-US" baseline="0" dirty="0" smtClean="0"/>
              <a:t> </a:t>
            </a:r>
            <a:r>
              <a:rPr lang="en-US" baseline="0" dirty="0" err="1" smtClean="0"/>
              <a:t>nhìn</a:t>
            </a:r>
            <a:r>
              <a:rPr lang="en-US" baseline="0" dirty="0" smtClean="0"/>
              <a:t> </a:t>
            </a:r>
            <a:r>
              <a:rPr lang="en-US" baseline="0" dirty="0" err="1" smtClean="0"/>
              <a:t>lại</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xem</a:t>
            </a:r>
            <a:r>
              <a:rPr lang="en-US" baseline="0" dirty="0" smtClean="0"/>
              <a:t> </a:t>
            </a:r>
            <a:r>
              <a:rPr lang="en-US" baseline="0" dirty="0" err="1" smtClean="0"/>
              <a:t>có</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gì</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j </a:t>
            </a:r>
            <a:r>
              <a:rPr lang="en-US" baseline="0" dirty="0" err="1" smtClean="0"/>
              <a:t>rút</a:t>
            </a:r>
            <a:r>
              <a:rPr lang="en-US" baseline="0" dirty="0" smtClean="0"/>
              <a:t> </a:t>
            </a:r>
            <a:r>
              <a:rPr lang="en-US" baseline="0" dirty="0" err="1" smtClean="0"/>
              <a:t>ra</a:t>
            </a:r>
            <a:endParaRPr lang="en-US" baseline="0" dirty="0" smtClean="0"/>
          </a:p>
          <a:p>
            <a:endParaRPr lang="en-US" baseline="0" dirty="0" smtClean="0"/>
          </a:p>
        </p:txBody>
      </p:sp>
    </p:spTree>
    <p:extLst>
      <p:ext uri="{BB962C8B-B14F-4D97-AF65-F5344CB8AC3E}">
        <p14:creationId xmlns:p14="http://schemas.microsoft.com/office/powerpoint/2010/main" val="2871811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Trong</a:t>
            </a:r>
            <a:r>
              <a:rPr lang="en-US" dirty="0" smtClean="0"/>
              <a:t> 1 </a:t>
            </a:r>
            <a:r>
              <a:rPr lang="en-US" dirty="0" err="1" smtClean="0"/>
              <a:t>quá</a:t>
            </a:r>
            <a:r>
              <a:rPr lang="en-US" baseline="0" dirty="0" smtClean="0"/>
              <a:t> </a:t>
            </a:r>
            <a:r>
              <a:rPr lang="en-US" baseline="0" dirty="0" err="1" smtClean="0"/>
              <a:t>trình</a:t>
            </a:r>
            <a:r>
              <a:rPr lang="en-US" baseline="0" dirty="0" smtClean="0"/>
              <a:t> </a:t>
            </a:r>
            <a:r>
              <a:rPr lang="en-US" baseline="0" dirty="0" err="1" smtClean="0"/>
              <a:t>quản</a:t>
            </a:r>
            <a:r>
              <a:rPr lang="en-US" baseline="0" dirty="0" smtClean="0"/>
              <a:t> </a:t>
            </a:r>
            <a:r>
              <a:rPr lang="en-US" baseline="0" dirty="0" err="1" smtClean="0"/>
              <a:t>trị</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giai</a:t>
            </a:r>
            <a:r>
              <a:rPr lang="en-US" baseline="0" dirty="0" smtClean="0"/>
              <a:t> </a:t>
            </a:r>
            <a:r>
              <a:rPr lang="en-US" baseline="0" dirty="0" err="1" smtClean="0"/>
              <a:t>đoạn</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là</a:t>
            </a:r>
            <a:r>
              <a:rPr lang="en-US" baseline="0" dirty="0" smtClean="0"/>
              <a:t> </a:t>
            </a:r>
            <a:r>
              <a:rPr lang="en-US" baseline="0" dirty="0" err="1" smtClean="0"/>
              <a:t>khảo</a:t>
            </a:r>
            <a:r>
              <a:rPr lang="en-US" baseline="0" dirty="0" smtClean="0"/>
              <a:t> </a:t>
            </a:r>
            <a:r>
              <a:rPr lang="en-US" baseline="0" dirty="0" err="1" smtClean="0"/>
              <a:t>sát</a:t>
            </a:r>
            <a:r>
              <a:rPr lang="en-US" baseline="0" dirty="0" smtClean="0"/>
              <a:t> </a:t>
            </a:r>
            <a:r>
              <a:rPr lang="en-US" baseline="0" dirty="0" err="1" smtClean="0"/>
              <a:t>yc</a:t>
            </a:r>
            <a:r>
              <a:rPr lang="en-US" baseline="0" dirty="0" smtClean="0"/>
              <a:t>, </a:t>
            </a:r>
            <a:r>
              <a:rPr lang="en-US" baseline="0" dirty="0" err="1" smtClean="0"/>
              <a:t>thu</a:t>
            </a:r>
            <a:r>
              <a:rPr lang="en-US" baseline="0" dirty="0" smtClean="0"/>
              <a:t> </a:t>
            </a:r>
            <a:r>
              <a:rPr lang="en-US" baseline="0" dirty="0" err="1" smtClean="0"/>
              <a:t>thập</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từ</a:t>
            </a:r>
            <a:r>
              <a:rPr lang="en-US" baseline="0" dirty="0" smtClean="0"/>
              <a:t> </a:t>
            </a:r>
            <a:r>
              <a:rPr lang="en-US" baseline="0" dirty="0" err="1" smtClean="0"/>
              <a:t>các</a:t>
            </a:r>
            <a:r>
              <a:rPr lang="en-US" baseline="0" dirty="0" smtClean="0"/>
              <a:t> </a:t>
            </a:r>
            <a:r>
              <a:rPr lang="en-US" baseline="0" dirty="0" err="1" smtClean="0"/>
              <a:t>bên</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p>
          <a:p>
            <a:r>
              <a:rPr lang="en-US" baseline="0" dirty="0" err="1" smtClean="0"/>
              <a:t>Sau</a:t>
            </a:r>
            <a:r>
              <a:rPr lang="en-US" baseline="0" dirty="0" smtClean="0"/>
              <a:t> </a:t>
            </a:r>
            <a:r>
              <a:rPr lang="en-US" baseline="0" dirty="0" err="1" smtClean="0"/>
              <a:t>khi</a:t>
            </a:r>
            <a:r>
              <a:rPr lang="en-US" baseline="0" dirty="0" smtClean="0"/>
              <a:t> </a:t>
            </a:r>
            <a:r>
              <a:rPr lang="en-US" baseline="0" dirty="0" err="1" smtClean="0"/>
              <a:t>có</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rồi</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rồi</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lên</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p>
          <a:p>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coding. </a:t>
            </a:r>
            <a:r>
              <a:rPr lang="en-US" baseline="0" dirty="0" err="1" smtClean="0"/>
              <a:t>Có</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đầu</a:t>
            </a:r>
            <a:r>
              <a:rPr lang="en-US" baseline="0" dirty="0" smtClean="0"/>
              <a:t> </a:t>
            </a:r>
            <a:r>
              <a:rPr lang="en-US" baseline="0" dirty="0" err="1" smtClean="0"/>
              <a:t>ra</a:t>
            </a:r>
            <a:r>
              <a:rPr lang="en-US" baseline="0" dirty="0" smtClean="0"/>
              <a:t> </a:t>
            </a:r>
            <a:r>
              <a:rPr lang="en-US" baseline="0" dirty="0" err="1" smtClean="0"/>
              <a:t>rồi</a:t>
            </a:r>
            <a:r>
              <a:rPr lang="en-US" baseline="0" dirty="0" smtClean="0"/>
              <a:t> </a:t>
            </a:r>
            <a:r>
              <a:rPr lang="en-US" baseline="0" dirty="0" err="1" smtClean="0"/>
              <a:t>thì</a:t>
            </a:r>
            <a:r>
              <a:rPr lang="en-US" baseline="0" dirty="0" smtClean="0"/>
              <a:t> </a:t>
            </a:r>
            <a:r>
              <a:rPr lang="en-US" baseline="0" dirty="0" err="1" smtClean="0"/>
              <a:t>sẽ</a:t>
            </a:r>
            <a:r>
              <a:rPr lang="en-US" baseline="0" dirty="0" smtClean="0"/>
              <a:t> test. </a:t>
            </a:r>
          </a:p>
          <a:p>
            <a:r>
              <a:rPr lang="en-US" baseline="0" dirty="0" smtClean="0"/>
              <a:t>Test </a:t>
            </a:r>
            <a:r>
              <a:rPr lang="en-US" baseline="0" dirty="0" err="1" smtClean="0"/>
              <a:t>xong</a:t>
            </a:r>
            <a:r>
              <a:rPr lang="en-US" baseline="0" dirty="0" smtClean="0"/>
              <a:t> </a:t>
            </a:r>
            <a:r>
              <a:rPr lang="en-US" baseline="0" dirty="0" err="1" smtClean="0"/>
              <a:t>rồi</a:t>
            </a:r>
            <a:r>
              <a:rPr lang="en-US" baseline="0" dirty="0" smtClean="0"/>
              <a:t> </a:t>
            </a:r>
            <a:r>
              <a:rPr lang="en-US" baseline="0" dirty="0" err="1" smtClean="0"/>
              <a:t>sẽ</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a:t>
            </a:r>
          </a:p>
          <a:p>
            <a:r>
              <a:rPr lang="en-US" baseline="0" dirty="0" err="1" smtClean="0"/>
              <a:t>Sau</a:t>
            </a:r>
            <a:r>
              <a:rPr lang="en-US" baseline="0" dirty="0" smtClean="0"/>
              <a:t> </a:t>
            </a:r>
            <a:r>
              <a:rPr lang="en-US" baseline="0" dirty="0" err="1" smtClean="0"/>
              <a:t>khi</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khâu</a:t>
            </a:r>
            <a:r>
              <a:rPr lang="en-US" baseline="0" dirty="0" smtClean="0"/>
              <a:t> maintenance: </a:t>
            </a:r>
            <a:r>
              <a:rPr lang="en-US" baseline="0" dirty="0" err="1" smtClean="0"/>
              <a:t>những</a:t>
            </a:r>
            <a:r>
              <a:rPr lang="en-US" baseline="0" dirty="0" smtClean="0"/>
              <a:t> </a:t>
            </a:r>
            <a:r>
              <a:rPr lang="en-US" baseline="0" dirty="0" err="1" smtClean="0"/>
              <a:t>cái</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update,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feedback, </a:t>
            </a:r>
            <a:r>
              <a:rPr lang="en-US" baseline="0" dirty="0" err="1" smtClean="0"/>
              <a:t>cmt</a:t>
            </a:r>
            <a:r>
              <a:rPr lang="en-US" baseline="0" dirty="0" smtClean="0"/>
              <a:t> </a:t>
            </a:r>
            <a:r>
              <a:rPr lang="en-US" baseline="0" dirty="0" err="1" smtClean="0"/>
              <a:t>của</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và</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dựa</a:t>
            </a:r>
            <a:r>
              <a:rPr lang="en-US" baseline="0" dirty="0" smtClean="0"/>
              <a:t> </a:t>
            </a:r>
            <a:r>
              <a:rPr lang="en-US" baseline="0" dirty="0" err="1" smtClean="0"/>
              <a:t>vào</a:t>
            </a:r>
            <a:r>
              <a:rPr lang="en-US" baseline="0" dirty="0" smtClean="0"/>
              <a:t> </a:t>
            </a:r>
            <a:r>
              <a:rPr lang="en-US" baseline="0" dirty="0" err="1" smtClean="0"/>
              <a:t>những</a:t>
            </a:r>
            <a:r>
              <a:rPr lang="en-US" baseline="0" dirty="0" smtClean="0"/>
              <a:t> </a:t>
            </a:r>
            <a:r>
              <a:rPr lang="en-US" baseline="0" dirty="0" err="1" smtClean="0"/>
              <a:t>thông</a:t>
            </a:r>
            <a:r>
              <a:rPr lang="en-US" baseline="0" dirty="0" smtClean="0"/>
              <a:t> tin </a:t>
            </a:r>
            <a:r>
              <a:rPr lang="en-US" baseline="0" dirty="0" err="1" smtClean="0"/>
              <a:t>thu</a:t>
            </a:r>
            <a:r>
              <a:rPr lang="en-US" baseline="0" dirty="0" smtClean="0"/>
              <a:t> </a:t>
            </a:r>
            <a:r>
              <a:rPr lang="en-US" baseline="0" dirty="0" err="1" smtClean="0"/>
              <a:t>thập</a:t>
            </a:r>
            <a:r>
              <a:rPr lang="en-US" baseline="0" dirty="0" smtClean="0"/>
              <a:t> </a:t>
            </a:r>
            <a:r>
              <a:rPr lang="en-US" baseline="0" dirty="0" err="1" smtClean="0"/>
              <a:t>từ</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chúng</a:t>
            </a:r>
            <a:r>
              <a:rPr lang="en-US" baseline="0" dirty="0" smtClean="0"/>
              <a:t> ta </a:t>
            </a:r>
            <a:r>
              <a:rPr lang="en-US" baseline="0" dirty="0" err="1" smtClean="0"/>
              <a:t>dựa</a:t>
            </a:r>
            <a:r>
              <a:rPr lang="en-US" baseline="0" dirty="0" smtClean="0"/>
              <a:t> </a:t>
            </a:r>
            <a:r>
              <a:rPr lang="en-US" baseline="0" dirty="0" err="1" smtClean="0"/>
              <a:t>vào</a:t>
            </a:r>
            <a:r>
              <a:rPr lang="en-US" baseline="0" dirty="0" smtClean="0"/>
              <a:t> </a:t>
            </a:r>
            <a:r>
              <a:rPr lang="en-US" baseline="0" dirty="0" err="1" smtClean="0"/>
              <a:t>những</a:t>
            </a:r>
            <a:r>
              <a:rPr lang="en-US" baseline="0" dirty="0" smtClean="0"/>
              <a:t> feedback </a:t>
            </a:r>
            <a:r>
              <a:rPr lang="en-US" baseline="0" dirty="0" err="1" smtClean="0"/>
              <a:t>về</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và</a:t>
            </a:r>
            <a:r>
              <a:rPr lang="en-US" baseline="0" dirty="0" smtClean="0"/>
              <a:t> </a:t>
            </a:r>
            <a:r>
              <a:rPr lang="en-US" baseline="0" dirty="0" err="1" smtClean="0"/>
              <a:t>những</a:t>
            </a:r>
            <a:r>
              <a:rPr lang="en-US" baseline="0" dirty="0" smtClean="0"/>
              <a:t> </a:t>
            </a:r>
            <a:r>
              <a:rPr lang="en-US" baseline="0" dirty="0" err="1" smtClean="0"/>
              <a:t>cái</a:t>
            </a:r>
            <a:r>
              <a:rPr lang="en-US" baseline="0" dirty="0" smtClean="0"/>
              <a:t> </a:t>
            </a:r>
            <a:r>
              <a:rPr lang="en-US" baseline="0" dirty="0" err="1" smtClean="0"/>
              <a:t>cmt</a:t>
            </a:r>
            <a:r>
              <a:rPr lang="en-US" baseline="0" dirty="0" smtClean="0"/>
              <a:t> </a:t>
            </a:r>
            <a:r>
              <a:rPr lang="en-US" baseline="0" dirty="0" err="1" smtClean="0"/>
              <a:t>từ</a:t>
            </a:r>
            <a:r>
              <a:rPr lang="en-US" baseline="0" dirty="0" smtClean="0"/>
              <a:t> </a:t>
            </a:r>
            <a:r>
              <a:rPr lang="en-US" baseline="0" dirty="0" err="1" smtClean="0"/>
              <a:t>phía</a:t>
            </a:r>
            <a:r>
              <a:rPr lang="en-US" baseline="0" dirty="0" smtClean="0"/>
              <a:t> KH </a:t>
            </a:r>
            <a:r>
              <a:rPr lang="en-US" baseline="0" dirty="0" err="1" smtClean="0"/>
              <a:t>để</a:t>
            </a:r>
            <a:r>
              <a:rPr lang="en-US" baseline="0" dirty="0" smtClean="0"/>
              <a:t> </a:t>
            </a:r>
            <a:r>
              <a:rPr lang="en-US" baseline="0" dirty="0" err="1" smtClean="0"/>
              <a:t>chúng</a:t>
            </a:r>
            <a:r>
              <a:rPr lang="en-US" baseline="0" dirty="0" smtClean="0"/>
              <a:t> ta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cái</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những</a:t>
            </a:r>
            <a:r>
              <a:rPr lang="en-US" baseline="0" dirty="0" smtClean="0"/>
              <a:t> </a:t>
            </a:r>
            <a:r>
              <a:rPr lang="en-US" baseline="0" dirty="0" err="1" smtClean="0"/>
              <a:t>cái</a:t>
            </a:r>
            <a:r>
              <a:rPr lang="en-US" baseline="0" dirty="0" smtClean="0"/>
              <a:t> ý </a:t>
            </a:r>
            <a:r>
              <a:rPr lang="en-US" baseline="0" dirty="0" err="1" smtClean="0"/>
              <a:t>tưởng</a:t>
            </a:r>
            <a:r>
              <a:rPr lang="en-US" baseline="0" dirty="0" smtClean="0"/>
              <a:t> </a:t>
            </a:r>
            <a:r>
              <a:rPr lang="en-US" baseline="0" dirty="0" err="1" smtClean="0"/>
              <a:t>mới</a:t>
            </a:r>
            <a:r>
              <a:rPr lang="en-US" baseline="0" dirty="0" smtClean="0"/>
              <a:t> </a:t>
            </a:r>
            <a:r>
              <a:rPr lang="en-US" baseline="0" dirty="0" err="1" smtClean="0"/>
              <a:t>về</a:t>
            </a:r>
            <a:r>
              <a:rPr lang="en-US" baseline="0" dirty="0" smtClean="0"/>
              <a:t> </a:t>
            </a:r>
            <a:r>
              <a:rPr lang="en-US" baseline="0" dirty="0" err="1" smtClean="0"/>
              <a:t>điều</a:t>
            </a:r>
            <a:r>
              <a:rPr lang="en-US" baseline="0" dirty="0" smtClean="0"/>
              <a:t> </a:t>
            </a:r>
            <a:r>
              <a:rPr lang="en-US" baseline="0" dirty="0" err="1" smtClean="0"/>
              <a:t>chỉnh</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thì</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lại</a:t>
            </a:r>
            <a:r>
              <a:rPr lang="en-US" baseline="0" dirty="0" smtClean="0"/>
              <a:t> quay </a:t>
            </a:r>
            <a:r>
              <a:rPr lang="en-US" baseline="0" dirty="0" err="1" smtClean="0"/>
              <a:t>lại</a:t>
            </a:r>
            <a:r>
              <a:rPr lang="en-US" baseline="0" dirty="0" smtClean="0"/>
              <a:t> 1 </a:t>
            </a:r>
            <a:r>
              <a:rPr lang="en-US" baseline="0" dirty="0" err="1" smtClean="0"/>
              <a:t>cái</a:t>
            </a:r>
            <a:r>
              <a:rPr lang="en-US" baseline="0" dirty="0" smtClean="0"/>
              <a:t> life cycle</a:t>
            </a:r>
          </a:p>
          <a:p>
            <a:r>
              <a:rPr lang="en-US" baseline="0" dirty="0" err="1" smtClean="0"/>
              <a:t>Trong</a:t>
            </a:r>
            <a:r>
              <a:rPr lang="en-US" baseline="0" dirty="0" smtClean="0"/>
              <a:t> </a:t>
            </a:r>
            <a:r>
              <a:rPr lang="en-US" baseline="0" dirty="0" err="1" smtClean="0"/>
              <a:t>nguyên</a:t>
            </a:r>
            <a:r>
              <a:rPr lang="en-US" baseline="0" dirty="0" smtClean="0"/>
              <a:t> 1 </a:t>
            </a:r>
            <a:r>
              <a:rPr lang="en-US" baseline="0" dirty="0" err="1" smtClean="0"/>
              <a:t>cái</a:t>
            </a:r>
            <a:r>
              <a:rPr lang="en-US" baseline="0" dirty="0" smtClean="0"/>
              <a:t> life cycle BA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ở </a:t>
            </a:r>
            <a:r>
              <a:rPr lang="en-US" baseline="0" dirty="0" err="1" smtClean="0"/>
              <a:t>mọi</a:t>
            </a:r>
            <a:r>
              <a:rPr lang="en-US" baseline="0" dirty="0" smtClean="0"/>
              <a:t> </a:t>
            </a:r>
            <a:r>
              <a:rPr lang="en-US" baseline="0" dirty="0" err="1" smtClean="0"/>
              <a:t>lúc</a:t>
            </a:r>
            <a:r>
              <a:rPr lang="en-US" baseline="0" dirty="0" smtClean="0"/>
              <a:t> </a:t>
            </a:r>
            <a:r>
              <a:rPr lang="en-US" baseline="0" dirty="0" err="1" smtClean="0"/>
              <a:t>mọi</a:t>
            </a:r>
            <a:r>
              <a:rPr lang="en-US" baseline="0" dirty="0" smtClean="0"/>
              <a:t> </a:t>
            </a:r>
            <a:r>
              <a:rPr lang="en-US" baseline="0" dirty="0" err="1" smtClean="0"/>
              <a:t>nơi</a:t>
            </a:r>
            <a:r>
              <a:rPr lang="en-US" baseline="0" dirty="0" smtClean="0"/>
              <a:t> </a:t>
            </a:r>
            <a:r>
              <a:rPr lang="en-US" baseline="0" dirty="0" err="1" smtClean="0"/>
              <a:t>để</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a:t>
            </a:r>
            <a:r>
              <a:rPr lang="en-US" baseline="0" dirty="0" err="1" smtClean="0"/>
              <a:t>dự</a:t>
            </a:r>
            <a:r>
              <a:rPr lang="en-US" baseline="0" dirty="0" smtClean="0"/>
              <a:t> </a:t>
            </a:r>
            <a:r>
              <a:rPr lang="en-US" baseline="0" dirty="0" err="1" smtClean="0"/>
              <a:t>án</a:t>
            </a:r>
            <a:endParaRPr lang="en-US" dirty="0"/>
          </a:p>
        </p:txBody>
      </p:sp>
    </p:spTree>
    <p:extLst>
      <p:ext uri="{BB962C8B-B14F-4D97-AF65-F5344CB8AC3E}">
        <p14:creationId xmlns:p14="http://schemas.microsoft.com/office/powerpoint/2010/main" val="232029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err="1" smtClean="0"/>
              <a:t>Tiếp</a:t>
            </a:r>
            <a:r>
              <a:rPr lang="en-US" baseline="0" dirty="0" smtClean="0"/>
              <a:t> </a:t>
            </a:r>
            <a:r>
              <a:rPr lang="en-US" baseline="0" dirty="0" err="1" smtClean="0"/>
              <a:t>nhận</a:t>
            </a:r>
            <a:r>
              <a:rPr lang="en-US" baseline="0" dirty="0" smtClean="0"/>
              <a:t> </a:t>
            </a:r>
            <a:r>
              <a:rPr lang="en-US" baseline="0" dirty="0" err="1" smtClean="0"/>
              <a:t>và</a:t>
            </a:r>
            <a:r>
              <a:rPr lang="en-US" baseline="0" dirty="0" smtClean="0"/>
              <a:t> </a:t>
            </a:r>
            <a:r>
              <a:rPr lang="en-US" baseline="0" dirty="0" err="1" smtClean="0"/>
              <a:t>khảo</a:t>
            </a:r>
            <a:r>
              <a:rPr lang="en-US" baseline="0" dirty="0" smtClean="0"/>
              <a:t> </a:t>
            </a:r>
            <a:r>
              <a:rPr lang="en-US" baseline="0" dirty="0" err="1" smtClean="0"/>
              <a:t>sát</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KH</a:t>
            </a:r>
            <a:r>
              <a:rPr lang="en-US" dirty="0" smtClean="0"/>
              <a:t>: </a:t>
            </a:r>
            <a:r>
              <a:rPr lang="en-US" dirty="0" err="1" smtClean="0"/>
              <a:t>khảo</a:t>
            </a:r>
            <a:r>
              <a:rPr lang="en-US" baseline="0" dirty="0" smtClean="0"/>
              <a:t> </a:t>
            </a:r>
            <a:r>
              <a:rPr lang="en-US" baseline="0" dirty="0" err="1" smtClean="0"/>
              <a:t>sát</a:t>
            </a:r>
            <a:r>
              <a:rPr lang="en-US" baseline="0" dirty="0" smtClean="0"/>
              <a:t>, </a:t>
            </a:r>
            <a:r>
              <a:rPr lang="en-US" baseline="0" dirty="0" err="1" smtClean="0"/>
              <a:t>tiếp</a:t>
            </a:r>
            <a:r>
              <a:rPr lang="en-US" baseline="0" dirty="0" smtClean="0"/>
              <a:t> </a:t>
            </a:r>
            <a:r>
              <a:rPr lang="en-US" baseline="0" dirty="0" err="1" smtClean="0"/>
              <a:t>nhận</a:t>
            </a:r>
            <a:r>
              <a:rPr lang="en-US" baseline="0" dirty="0" smtClean="0"/>
              <a:t> y/c </a:t>
            </a:r>
            <a:r>
              <a:rPr lang="en-US" baseline="0" dirty="0" err="1" smtClean="0"/>
              <a:t>của</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 </a:t>
            </a:r>
            <a:r>
              <a:rPr lang="en-US" baseline="0" dirty="0" err="1" smtClean="0"/>
              <a:t>nếu</a:t>
            </a:r>
            <a:r>
              <a:rPr lang="en-US" baseline="0" dirty="0" smtClean="0"/>
              <a:t> </a:t>
            </a:r>
            <a:r>
              <a:rPr lang="en-US" baseline="0" dirty="0" err="1" smtClean="0"/>
              <a:t>từ</a:t>
            </a:r>
            <a:r>
              <a:rPr lang="en-US" baseline="0" dirty="0" smtClean="0"/>
              <a:t> </a:t>
            </a:r>
            <a:r>
              <a:rPr lang="en-US" baseline="0" dirty="0" err="1" smtClean="0"/>
              <a:t>chối</a:t>
            </a:r>
            <a:r>
              <a:rPr lang="en-US" baseline="0" dirty="0" smtClean="0"/>
              <a:t> </a:t>
            </a:r>
            <a:r>
              <a:rPr lang="en-US" baseline="0" dirty="0" err="1" smtClean="0"/>
              <a:t>thì</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tại</a:t>
            </a:r>
            <a:r>
              <a:rPr lang="en-US" baseline="0" dirty="0" smtClean="0"/>
              <a:t> </a:t>
            </a:r>
            <a:r>
              <a:rPr lang="en-US" baseline="0" dirty="0" err="1" smtClean="0"/>
              <a:t>đây</a:t>
            </a:r>
            <a:r>
              <a:rPr lang="en-US" baseline="0" dirty="0" smtClean="0"/>
              <a:t>)</a:t>
            </a:r>
          </a:p>
          <a:p>
            <a:pPr marL="457200" marR="0" indent="-317500" algn="l" defTabSz="914400" rtl="0" eaLnBrk="1" fontAlgn="auto" latinLnBrk="0" hangingPunct="1">
              <a:lnSpc>
                <a:spcPct val="100000"/>
              </a:lnSpc>
              <a:spcBef>
                <a:spcPts val="0"/>
              </a:spcBef>
              <a:spcAft>
                <a:spcPts val="0"/>
              </a:spcAft>
              <a:buClr>
                <a:srgbClr val="000000"/>
              </a:buClr>
              <a:buSzPts val="1400"/>
              <a:buFontTx/>
              <a:buChar char="-"/>
              <a:tabLst/>
              <a:defRPr/>
            </a:pPr>
            <a:r>
              <a:rPr lang="en-US" dirty="0" err="1" smtClean="0"/>
              <a:t>trao</a:t>
            </a:r>
            <a:r>
              <a:rPr lang="en-US" dirty="0" smtClean="0"/>
              <a:t> </a:t>
            </a:r>
            <a:r>
              <a:rPr lang="en-US" dirty="0" err="1" smtClean="0"/>
              <a:t>đổi</a:t>
            </a:r>
            <a:r>
              <a:rPr lang="en-US" baseline="0" dirty="0" smtClean="0"/>
              <a:t> </a:t>
            </a:r>
            <a:r>
              <a:rPr lang="en-US" baseline="0" dirty="0" err="1" smtClean="0"/>
              <a:t>với</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để</a:t>
            </a:r>
            <a:r>
              <a:rPr lang="en-US" baseline="0" dirty="0" smtClean="0"/>
              <a:t> </a:t>
            </a:r>
            <a:r>
              <a:rPr lang="en-US" baseline="0" dirty="0" err="1" smtClean="0"/>
              <a:t>hiểu</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mong</a:t>
            </a:r>
            <a:r>
              <a:rPr lang="en-US" baseline="0" dirty="0" smtClean="0"/>
              <a:t> </a:t>
            </a:r>
            <a:r>
              <a:rPr lang="en-US" baseline="0" dirty="0" err="1" smtClean="0"/>
              <a:t>muốn</a:t>
            </a:r>
            <a:r>
              <a:rPr lang="en-US" baseline="0" dirty="0" smtClean="0"/>
              <a:t> </a:t>
            </a:r>
            <a:r>
              <a:rPr lang="en-US" baseline="0" dirty="0" err="1" smtClean="0"/>
              <a:t>của</a:t>
            </a:r>
            <a:r>
              <a:rPr lang="en-US" baseline="0" dirty="0" smtClean="0"/>
              <a:t> KH </a:t>
            </a:r>
            <a:r>
              <a:rPr lang="en-US" baseline="0" dirty="0" err="1" smtClean="0"/>
              <a:t>và</a:t>
            </a:r>
            <a:r>
              <a:rPr lang="en-US" baseline="0" dirty="0" smtClean="0"/>
              <a:t> </a:t>
            </a:r>
            <a:r>
              <a:rPr lang="en-US" baseline="0" dirty="0" err="1" smtClean="0"/>
              <a:t>phiếu</a:t>
            </a:r>
            <a:r>
              <a:rPr lang="en-US" baseline="0" dirty="0" smtClean="0"/>
              <a:t> </a:t>
            </a:r>
            <a:r>
              <a:rPr lang="en-US" baseline="0" dirty="0" err="1" smtClean="0"/>
              <a:t>yc</a:t>
            </a:r>
            <a:r>
              <a:rPr lang="en-US" baseline="0" dirty="0" smtClean="0"/>
              <a:t> </a:t>
            </a:r>
            <a:r>
              <a:rPr lang="en-US" baseline="0" dirty="0" err="1" smtClean="0"/>
              <a:t>đấy</a:t>
            </a:r>
            <a:r>
              <a:rPr lang="en-US" baseline="0" dirty="0" smtClean="0"/>
              <a:t> </a:t>
            </a:r>
            <a:r>
              <a:rPr lang="en-US" baseline="0" dirty="0" err="1" smtClean="0"/>
              <a:t>đã</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được</a:t>
            </a:r>
            <a:r>
              <a:rPr lang="en-US" baseline="0" dirty="0" smtClean="0"/>
              <a:t> </a:t>
            </a:r>
            <a:r>
              <a:rPr lang="en-US" baseline="0" dirty="0" err="1" smtClean="0"/>
              <a:t>đúng</a:t>
            </a:r>
            <a:r>
              <a:rPr lang="en-US" baseline="0" dirty="0" smtClean="0"/>
              <a:t> </a:t>
            </a:r>
            <a:r>
              <a:rPr lang="en-US" baseline="0" dirty="0" err="1" smtClean="0"/>
              <a:t>cái</a:t>
            </a:r>
            <a:r>
              <a:rPr lang="en-US" baseline="0" dirty="0" smtClean="0"/>
              <a:t> </a:t>
            </a:r>
            <a:r>
              <a:rPr lang="en-US" baseline="0" dirty="0" err="1" smtClean="0"/>
              <a:t>kh</a:t>
            </a:r>
            <a:r>
              <a:rPr lang="en-US" baseline="0" dirty="0" smtClean="0"/>
              <a:t> </a:t>
            </a:r>
            <a:r>
              <a:rPr lang="en-US" baseline="0" dirty="0" err="1" smtClean="0"/>
              <a:t>cần</a:t>
            </a:r>
            <a:r>
              <a:rPr lang="en-US" baseline="0" dirty="0" smtClean="0"/>
              <a:t> </a:t>
            </a:r>
            <a:r>
              <a:rPr lang="en-US" baseline="0" dirty="0" err="1" smtClean="0"/>
              <a:t>chưa</a:t>
            </a:r>
            <a:endParaRPr lang="en-US" baseline="0" dirty="0" smtClean="0"/>
          </a:p>
          <a:p>
            <a:pPr marL="457200" marR="0" indent="-317500" algn="l" defTabSz="914400" rtl="0" eaLnBrk="1" fontAlgn="auto" latinLnBrk="0" hangingPunct="1">
              <a:lnSpc>
                <a:spcPct val="100000"/>
              </a:lnSpc>
              <a:spcBef>
                <a:spcPts val="0"/>
              </a:spcBef>
              <a:spcAft>
                <a:spcPts val="0"/>
              </a:spcAft>
              <a:buClr>
                <a:srgbClr val="000000"/>
              </a:buClr>
              <a:buSzPts val="1400"/>
              <a:buFontTx/>
              <a:buChar char="-"/>
              <a:tabLst/>
              <a:defRPr/>
            </a:pPr>
            <a:r>
              <a:rPr lang="en-US" baseline="0" dirty="0" err="1" smtClean="0"/>
              <a:t>Sau</a:t>
            </a:r>
            <a:r>
              <a:rPr lang="en-US" baseline="0" dirty="0" smtClean="0"/>
              <a:t> </a:t>
            </a:r>
            <a:r>
              <a:rPr lang="en-US" baseline="0" dirty="0" err="1" smtClean="0"/>
              <a:t>khi</a:t>
            </a:r>
            <a:r>
              <a:rPr lang="en-US" baseline="0" dirty="0" smtClean="0"/>
              <a:t> </a:t>
            </a:r>
            <a:r>
              <a:rPr lang="en-US" baseline="0" dirty="0" err="1" smtClean="0"/>
              <a:t>nội</a:t>
            </a:r>
            <a:r>
              <a:rPr lang="en-US" baseline="0" dirty="0" smtClean="0"/>
              <a:t> dung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làm</a:t>
            </a:r>
            <a:r>
              <a:rPr lang="en-US" baseline="0" dirty="0" smtClean="0"/>
              <a:t> </a:t>
            </a:r>
            <a:r>
              <a:rPr lang="en-US" baseline="0" dirty="0" err="1" smtClean="0"/>
              <a:t>rõ</a:t>
            </a:r>
            <a:r>
              <a:rPr lang="en-US" baseline="0" dirty="0" smtClean="0"/>
              <a:t> KH </a:t>
            </a:r>
            <a:r>
              <a:rPr lang="en-US" baseline="0" dirty="0" err="1" smtClean="0"/>
              <a:t>sẽ</a:t>
            </a:r>
            <a:r>
              <a:rPr lang="en-US" baseline="0" dirty="0" smtClean="0"/>
              <a:t> </a:t>
            </a:r>
            <a:r>
              <a:rPr lang="en-US" baseline="0" dirty="0" err="1" smtClean="0"/>
              <a:t>gửi</a:t>
            </a:r>
            <a:r>
              <a:rPr lang="en-US" baseline="0" dirty="0" smtClean="0"/>
              <a:t> 1 </a:t>
            </a:r>
            <a:r>
              <a:rPr lang="en-US" baseline="0" dirty="0" err="1" smtClean="0"/>
              <a:t>cái</a:t>
            </a:r>
            <a:r>
              <a:rPr lang="en-US" baseline="0" dirty="0" smtClean="0"/>
              <a:t> email </a:t>
            </a:r>
            <a:r>
              <a:rPr lang="en-US" baseline="0" dirty="0" err="1" smtClean="0"/>
              <a:t>để</a:t>
            </a:r>
            <a:r>
              <a:rPr lang="en-US" baseline="0" dirty="0" smtClean="0"/>
              <a:t> </a:t>
            </a:r>
            <a:r>
              <a:rPr lang="en-US" baseline="0" dirty="0" err="1" smtClean="0"/>
              <a:t>xác</a:t>
            </a:r>
            <a:r>
              <a:rPr lang="en-US" baseline="0" dirty="0" smtClean="0"/>
              <a:t> </a:t>
            </a:r>
            <a:r>
              <a:rPr lang="en-US" baseline="0" dirty="0" err="1" smtClean="0"/>
              <a:t>nhận</a:t>
            </a:r>
            <a:r>
              <a:rPr lang="en-US" baseline="0" dirty="0" smtClean="0"/>
              <a:t> </a:t>
            </a:r>
            <a:r>
              <a:rPr lang="en-US" baseline="0" dirty="0" err="1" smtClean="0"/>
              <a:t>lại</a:t>
            </a:r>
            <a:r>
              <a:rPr lang="en-US" baseline="0" dirty="0" smtClean="0"/>
              <a:t> </a:t>
            </a:r>
            <a:r>
              <a:rPr lang="en-US" baseline="0" dirty="0" err="1" smtClean="0"/>
              <a:t>nd</a:t>
            </a:r>
            <a:r>
              <a:rPr lang="en-US" baseline="0" dirty="0" smtClean="0"/>
              <a:t> </a:t>
            </a:r>
            <a:r>
              <a:rPr lang="en-US" baseline="0" dirty="0" err="1" smtClean="0"/>
              <a:t>với</a:t>
            </a:r>
            <a:r>
              <a:rPr lang="en-US" baseline="0" dirty="0" smtClean="0"/>
              <a:t> BA </a:t>
            </a:r>
          </a:p>
          <a:p>
            <a:pPr marL="457200" marR="0" indent="-317500" algn="l" defTabSz="914400" rtl="0" eaLnBrk="1" fontAlgn="auto" latinLnBrk="0" hangingPunct="1">
              <a:lnSpc>
                <a:spcPct val="100000"/>
              </a:lnSpc>
              <a:spcBef>
                <a:spcPts val="0"/>
              </a:spcBef>
              <a:spcAft>
                <a:spcPts val="0"/>
              </a:spcAft>
              <a:buClr>
                <a:srgbClr val="000000"/>
              </a:buClr>
              <a:buSzPts val="1400"/>
              <a:buFontTx/>
              <a:buChar char="-"/>
              <a:tabLst/>
              <a:defRPr/>
            </a:pPr>
            <a:endParaRPr lang="en-US" dirty="0" smtClean="0"/>
          </a:p>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smtClean="0"/>
          </a:p>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smtClean="0"/>
              <a:t>Analysis:</a:t>
            </a:r>
            <a:r>
              <a:rPr lang="en-US" baseline="0" dirty="0" smtClean="0"/>
              <a:t> </a:t>
            </a:r>
            <a:r>
              <a:rPr lang="vi-VN" dirty="0" smtClean="0"/>
              <a:t> </a:t>
            </a:r>
            <a:endParaRPr lang="en-US" dirty="0" smtClean="0"/>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1" i="1" dirty="0" err="1" smtClean="0"/>
              <a:t>Viết</a:t>
            </a:r>
            <a:r>
              <a:rPr lang="en-US" b="1" i="1" baseline="0" dirty="0" smtClean="0"/>
              <a:t> </a:t>
            </a:r>
            <a:r>
              <a:rPr lang="en-US" b="1" i="1" baseline="0" dirty="0" err="1" smtClean="0"/>
              <a:t>tài</a:t>
            </a:r>
            <a:r>
              <a:rPr lang="en-US" b="1" i="1" baseline="0" dirty="0" smtClean="0"/>
              <a:t> </a:t>
            </a:r>
            <a:r>
              <a:rPr lang="en-US" b="1" i="1" baseline="0" dirty="0" err="1" smtClean="0"/>
              <a:t>liệu</a:t>
            </a:r>
            <a:r>
              <a:rPr lang="en-US" b="1" i="1" baseline="0" dirty="0" smtClean="0"/>
              <a:t> </a:t>
            </a:r>
            <a:r>
              <a:rPr lang="vi-VN" dirty="0" smtClean="0"/>
              <a:t>mô tả chi tiết yêu cầu của khách hàng</a:t>
            </a:r>
            <a:r>
              <a:rPr lang="en-US" dirty="0" smtClean="0"/>
              <a:t> </a:t>
            </a:r>
            <a:r>
              <a:rPr lang="en-US"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SRS </a:t>
            </a:r>
            <a:r>
              <a:rPr lang="en-US" baseline="0" dirty="0" err="1" smtClean="0"/>
              <a:t>hoặc</a:t>
            </a:r>
            <a:r>
              <a:rPr lang="en-US" baseline="0" dirty="0" smtClean="0"/>
              <a:t> FRD </a:t>
            </a:r>
            <a:r>
              <a:rPr lang="en-US" baseline="0" dirty="0" err="1" smtClean="0"/>
              <a:t>tùy</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vi-VN" b="1" dirty="0" smtClean="0"/>
              <a:t>quản lý các document</a:t>
            </a:r>
            <a:r>
              <a:rPr lang="vi-VN" dirty="0" smtClean="0"/>
              <a:t> sau khi đã xong xuô</a:t>
            </a:r>
            <a:r>
              <a:rPr lang="en-US" dirty="0" err="1" smtClean="0"/>
              <a:t>i</a:t>
            </a:r>
            <a:endParaRPr lang="en-US" b="1" i="0" dirty="0" smtClean="0"/>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b="1" i="0" dirty="0" smtClean="0"/>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b="1" i="0" dirty="0" smtClean="0"/>
          </a:p>
          <a:p>
            <a:r>
              <a:rPr lang="en-US" b="1" i="0" dirty="0" smtClean="0"/>
              <a:t>Design: </a:t>
            </a:r>
            <a:r>
              <a:rPr lang="vi-VN" dirty="0" smtClean="0"/>
              <a:t>Thực tế xảy ra là: </a:t>
            </a:r>
            <a:r>
              <a:rPr lang="vi-VN" b="1" i="1" dirty="0" smtClean="0"/>
              <a:t>hiếm khi BA ghi nhận các được yêu cầu </a:t>
            </a:r>
            <a:r>
              <a:rPr lang="vi-VN" b="1" i="1" u="sng" dirty="0" smtClean="0"/>
              <a:t>một cách chi tiết</a:t>
            </a:r>
            <a:r>
              <a:rPr lang="vi-VN" dirty="0" smtClean="0"/>
              <a:t> ngay ở bước analysis. Nếu có thì chỉ ở mức độ high level. Còn tiểu tiết như từng User Story thì rất khó.Do đó thường thì ở giai đoạn này </a:t>
            </a:r>
            <a:r>
              <a:rPr lang="vi-VN" i="1" dirty="0" smtClean="0"/>
              <a:t>(và có thể là các giai đoạn sau),</a:t>
            </a:r>
            <a:r>
              <a:rPr lang="vi-VN" dirty="0" smtClean="0"/>
              <a:t> BA sẽ phải trao đổi thêm với khách hàng để làm rõ các yêu cầu</a:t>
            </a:r>
            <a:r>
              <a:rPr lang="en-US" dirty="0" smtClean="0"/>
              <a:t> </a:t>
            </a:r>
            <a:r>
              <a:rPr lang="en-US" dirty="0" err="1" smtClean="0"/>
              <a:t>sau</a:t>
            </a:r>
            <a:r>
              <a:rPr lang="en-US" dirty="0" smtClean="0"/>
              <a:t> </a:t>
            </a:r>
            <a:r>
              <a:rPr lang="en-US" dirty="0" err="1" smtClean="0"/>
              <a:t>đó</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như</a:t>
            </a:r>
            <a:r>
              <a:rPr lang="en-US" baseline="0" dirty="0" smtClean="0"/>
              <a:t> Database, </a:t>
            </a:r>
            <a:r>
              <a:rPr lang="en-US" baseline="0" dirty="0" err="1" smtClean="0"/>
              <a:t>Vẽ</a:t>
            </a:r>
            <a:r>
              <a:rPr lang="en-US" baseline="0" dirty="0" smtClean="0"/>
              <a:t> mockup, </a:t>
            </a:r>
            <a:r>
              <a:rPr lang="en-US" baseline="0" dirty="0" err="1" smtClean="0"/>
              <a:t>thiết</a:t>
            </a:r>
            <a:r>
              <a:rPr lang="en-US" baseline="0" dirty="0" smtClean="0"/>
              <a:t> </a:t>
            </a:r>
            <a:r>
              <a:rPr lang="en-US" baseline="0" dirty="0" err="1" smtClean="0"/>
              <a:t>kế</a:t>
            </a:r>
            <a:r>
              <a:rPr lang="en-US" baseline="0" dirty="0" smtClean="0"/>
              <a:t> UX/UI</a:t>
            </a:r>
            <a:r>
              <a:rPr lang="en-US" baseline="0" dirty="0" smtClean="0"/>
              <a:t>…</a:t>
            </a:r>
          </a:p>
          <a:p>
            <a:endParaRPr lang="en-US" baseline="0" dirty="0" smtClean="0"/>
          </a:p>
          <a:p>
            <a:r>
              <a:rPr lang="en-US" baseline="0" dirty="0" err="1" smtClean="0"/>
              <a:t>Tranfer</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từ</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URD </a:t>
            </a:r>
            <a:r>
              <a:rPr lang="en-US" baseline="0" dirty="0" err="1" smtClean="0"/>
              <a:t>và</a:t>
            </a:r>
            <a:r>
              <a:rPr lang="en-US" baseline="0" dirty="0" smtClean="0"/>
              <a:t> SRS </a:t>
            </a:r>
            <a:r>
              <a:rPr lang="en-US" baseline="0" dirty="0" err="1" smtClean="0"/>
              <a:t>của</a:t>
            </a:r>
            <a:r>
              <a:rPr lang="en-US" baseline="0" dirty="0" smtClean="0"/>
              <a:t> </a:t>
            </a:r>
            <a:r>
              <a:rPr lang="en-US" baseline="0" dirty="0" err="1" smtClean="0"/>
              <a:t>bước</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và</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a:t>
            </a:r>
            <a:endParaRPr lang="en-US" baseline="0" dirty="0" smtClean="0"/>
          </a:p>
          <a:p>
            <a:r>
              <a:rPr lang="en-US" i="0" dirty="0" smtClean="0"/>
              <a:t>Development: </a:t>
            </a:r>
            <a:r>
              <a:rPr lang="vi-VN" i="0" dirty="0" smtClean="0"/>
              <a:t>BA phải chuyển giao</a:t>
            </a:r>
            <a:r>
              <a:rPr lang="en-US" i="0" dirty="0" smtClean="0"/>
              <a:t> </a:t>
            </a:r>
            <a:r>
              <a:rPr lang="en-US" i="0" dirty="0" err="1" smtClean="0"/>
              <a:t>tài</a:t>
            </a:r>
            <a:r>
              <a:rPr lang="en-US" i="0" baseline="0" dirty="0" smtClean="0"/>
              <a:t> </a:t>
            </a:r>
            <a:r>
              <a:rPr lang="en-US" i="0" baseline="0" dirty="0" err="1" smtClean="0"/>
              <a:t>liệu</a:t>
            </a:r>
            <a:r>
              <a:rPr lang="vi-VN" i="0" dirty="0" smtClean="0"/>
              <a:t> (thông thường là ua 1 buổi đào tạo hoặc hop) để Devolop hiểu được bài toán mà KH mong muốn</a:t>
            </a:r>
            <a:r>
              <a:rPr lang="en-US" i="0" dirty="0" smtClean="0"/>
              <a:t>. </a:t>
            </a:r>
            <a:r>
              <a:rPr lang="vi-VN" dirty="0" smtClean="0"/>
              <a:t>BA sẽ </a:t>
            </a:r>
            <a:r>
              <a:rPr lang="vi-VN" b="1" dirty="0" smtClean="0"/>
              <a:t>hỗ trợ Development Team</a:t>
            </a:r>
            <a:r>
              <a:rPr lang="vi-VN" dirty="0" smtClean="0"/>
              <a:t> trong quá trình build sản phẩm</a:t>
            </a:r>
            <a:r>
              <a:rPr lang="en-US" dirty="0" smtClean="0"/>
              <a:t>,</a:t>
            </a:r>
            <a:r>
              <a:rPr lang="en-US" baseline="0" dirty="0" smtClean="0"/>
              <a:t> </a:t>
            </a:r>
            <a:r>
              <a:rPr lang="vi-VN" dirty="0" smtClean="0"/>
              <a:t>Ví dụ có Use Case nào chưa rõ, anh em sẽ giải thích để dev họ hiểu hơn về mục đích của Use Case</a:t>
            </a:r>
            <a:endParaRPr lang="en-US" i="0" dirty="0" smtClean="0"/>
          </a:p>
        </p:txBody>
      </p:sp>
    </p:spTree>
    <p:extLst>
      <p:ext uri="{BB962C8B-B14F-4D97-AF65-F5344CB8AC3E}">
        <p14:creationId xmlns:p14="http://schemas.microsoft.com/office/powerpoint/2010/main" val="3878073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1859973" y="1797627"/>
            <a:ext cx="53721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smtClean="0">
                <a:solidFill>
                  <a:schemeClr val="tx1"/>
                </a:solidFill>
                <a:latin typeface="Times New Roman" panose="02020603050405020304" pitchFamily="18" charset="0"/>
                <a:cs typeface="Times New Roman" panose="02020603050405020304" pitchFamily="18" charset="0"/>
              </a:rPr>
              <a:t>QUY TRÌNH PHÁT TRIỂN PHẦN MỀM VÀ VỊ TRÍ CỦA BA</a:t>
            </a:r>
            <a:endParaRPr sz="3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12;p30"/>
          <p:cNvSpPr/>
          <p:nvPr/>
        </p:nvSpPr>
        <p:spPr>
          <a:xfrm>
            <a:off x="2808792" y="1177137"/>
            <a:ext cx="2589335" cy="2313300"/>
          </a:xfrm>
          <a:prstGeom prst="chevron">
            <a:avLst>
              <a:gd name="adj" fmla="val 29853"/>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lvl="0" algn="r"/>
            <a:r>
              <a:rPr lang="en-US" sz="1300" b="1" dirty="0">
                <a:solidFill>
                  <a:schemeClr val="tx1"/>
                </a:solidFill>
                <a:latin typeface="Times New Roman" panose="02020603050405020304" pitchFamily="18" charset="0"/>
                <a:cs typeface="Times New Roman" panose="02020603050405020304" pitchFamily="18" charset="0"/>
              </a:rPr>
              <a:t>Deployment</a:t>
            </a:r>
            <a:endParaRPr sz="1300" b="1" dirty="0">
              <a:solidFill>
                <a:srgbClr val="FFFFFF"/>
              </a:solidFill>
              <a:latin typeface="Barlow Light"/>
              <a:ea typeface="Barlow Light"/>
              <a:cs typeface="Barlow Light"/>
              <a:sym typeface="Barlow Light"/>
            </a:endParaRPr>
          </a:p>
        </p:txBody>
      </p:sp>
      <p:sp>
        <p:nvSpPr>
          <p:cNvPr id="9" name="Google Shape;412;p30"/>
          <p:cNvSpPr/>
          <p:nvPr/>
        </p:nvSpPr>
        <p:spPr>
          <a:xfrm>
            <a:off x="5714216" y="1275724"/>
            <a:ext cx="2537962" cy="2313300"/>
          </a:xfrm>
          <a:prstGeom prst="chevron">
            <a:avLst>
              <a:gd name="adj" fmla="val 29853"/>
            </a:avLst>
          </a:prstGeo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lvl="0" algn="r"/>
            <a:r>
              <a:rPr lang="en-US" sz="1300" b="1" dirty="0" err="1">
                <a:solidFill>
                  <a:schemeClr val="tx1"/>
                </a:solidFill>
                <a:latin typeface="Times New Roman" panose="02020603050405020304" pitchFamily="18" charset="0"/>
                <a:cs typeface="Times New Roman" panose="02020603050405020304" pitchFamily="18" charset="0"/>
              </a:rPr>
              <a:t>Maintenace</a:t>
            </a:r>
            <a:endParaRPr sz="1300" b="1" dirty="0">
              <a:solidFill>
                <a:srgbClr val="FFFFFF"/>
              </a:solidFill>
              <a:latin typeface="Barlow Light"/>
              <a:ea typeface="Barlow Light"/>
              <a:cs typeface="Barlow Light"/>
              <a:sym typeface="Barlow Light"/>
            </a:endParaRPr>
          </a:p>
        </p:txBody>
      </p:sp>
      <p:sp>
        <p:nvSpPr>
          <p:cNvPr id="17" name="Google Shape;412;p30"/>
          <p:cNvSpPr/>
          <p:nvPr/>
        </p:nvSpPr>
        <p:spPr>
          <a:xfrm>
            <a:off x="270830" y="1177137"/>
            <a:ext cx="2093270" cy="2313300"/>
          </a:xfrm>
          <a:prstGeom prst="chevron">
            <a:avLst>
              <a:gd name="adj" fmla="val 29853"/>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r" rtl="0">
              <a:spcBef>
                <a:spcPts val="0"/>
              </a:spcBef>
              <a:spcAft>
                <a:spcPts val="0"/>
              </a:spcAft>
              <a:buNone/>
            </a:pPr>
            <a:r>
              <a:rPr lang="en" sz="1300" b="1" dirty="0" smtClean="0">
                <a:solidFill>
                  <a:schemeClr val="tx1"/>
                </a:solidFill>
                <a:latin typeface="Times New Roman" panose="02020603050405020304" pitchFamily="18" charset="0"/>
                <a:ea typeface="Barlow Light"/>
                <a:cs typeface="Times New Roman" panose="02020603050405020304" pitchFamily="18" charset="0"/>
                <a:sym typeface="Barlow Light"/>
              </a:rPr>
              <a:t>Testing</a:t>
            </a:r>
            <a:endParaRPr sz="1300" b="1" dirty="0">
              <a:solidFill>
                <a:schemeClr val="tx1"/>
              </a:solidFill>
              <a:latin typeface="Times New Roman" panose="02020603050405020304" pitchFamily="18" charset="0"/>
              <a:ea typeface="Barlow Light"/>
              <a:cs typeface="Times New Roman" panose="02020603050405020304" pitchFamily="18" charset="0"/>
              <a:sym typeface="Barlow Light"/>
            </a:endParaRPr>
          </a:p>
        </p:txBody>
      </p:sp>
      <p:sp>
        <p:nvSpPr>
          <p:cNvPr id="2" name="Rectangle 1"/>
          <p:cNvSpPr/>
          <p:nvPr/>
        </p:nvSpPr>
        <p:spPr>
          <a:xfrm>
            <a:off x="270831" y="3920741"/>
            <a:ext cx="1716014" cy="307777"/>
          </a:xfrm>
          <a:prstGeom prst="rect">
            <a:avLst/>
          </a:prstGeom>
        </p:spPr>
        <p:txBody>
          <a:bodyPr wrap="square">
            <a:spAutoFit/>
          </a:bodyPr>
          <a:lstStyle/>
          <a:p>
            <a:r>
              <a:rPr lang="en-US" dirty="0" err="1" smtClean="0"/>
              <a:t>Tài</a:t>
            </a:r>
            <a:r>
              <a:rPr lang="en-US" dirty="0" smtClean="0"/>
              <a:t> </a:t>
            </a:r>
            <a:r>
              <a:rPr lang="en-US" dirty="0" err="1" smtClean="0"/>
              <a:t>liệu</a:t>
            </a:r>
            <a:r>
              <a:rPr lang="en-US" dirty="0" smtClean="0"/>
              <a:t> </a:t>
            </a:r>
            <a:r>
              <a:rPr lang="en-US" dirty="0" err="1" smtClean="0"/>
              <a:t>kiểm</a:t>
            </a:r>
            <a:r>
              <a:rPr lang="en-US" dirty="0" smtClean="0"/>
              <a:t> </a:t>
            </a:r>
            <a:r>
              <a:rPr lang="en-US" dirty="0" err="1" smtClean="0"/>
              <a:t>thử</a:t>
            </a:r>
            <a:endParaRPr lang="en-US" dirty="0"/>
          </a:p>
        </p:txBody>
      </p:sp>
      <p:sp>
        <p:nvSpPr>
          <p:cNvPr id="3" name="TextBox 2"/>
          <p:cNvSpPr txBox="1"/>
          <p:nvPr/>
        </p:nvSpPr>
        <p:spPr>
          <a:xfrm>
            <a:off x="3052482" y="3798214"/>
            <a:ext cx="2406325" cy="738664"/>
          </a:xfrm>
          <a:prstGeom prst="rect">
            <a:avLst/>
          </a:prstGeom>
          <a:noFill/>
        </p:spPr>
        <p:txBody>
          <a:bodyPr wrap="square" rtlCol="0">
            <a:spAutoFit/>
          </a:bodyPr>
          <a:lstStyle/>
          <a:p>
            <a:r>
              <a:rPr lang="en-US" dirty="0" smtClean="0"/>
              <a:t>User guide</a:t>
            </a:r>
          </a:p>
          <a:p>
            <a:r>
              <a:rPr lang="en-US" dirty="0" err="1" smtClean="0"/>
              <a:t>Trainning</a:t>
            </a:r>
            <a:r>
              <a:rPr lang="en-US" dirty="0" smtClean="0"/>
              <a:t> documents</a:t>
            </a:r>
          </a:p>
          <a:p>
            <a:endParaRPr lang="en-US" dirty="0"/>
          </a:p>
        </p:txBody>
      </p:sp>
      <p:sp>
        <p:nvSpPr>
          <p:cNvPr id="10" name="TextBox 9"/>
          <p:cNvSpPr txBox="1"/>
          <p:nvPr/>
        </p:nvSpPr>
        <p:spPr>
          <a:xfrm>
            <a:off x="6360459" y="3798214"/>
            <a:ext cx="1338828" cy="738664"/>
          </a:xfrm>
          <a:prstGeom prst="rect">
            <a:avLst/>
          </a:prstGeom>
          <a:noFill/>
        </p:spPr>
        <p:txBody>
          <a:bodyPr wrap="none" rtlCol="0">
            <a:spAutoFit/>
          </a:bodyPr>
          <a:lstStyle/>
          <a:p>
            <a:r>
              <a:rPr lang="en-US" dirty="0" smtClean="0"/>
              <a:t>Bug fixing</a:t>
            </a:r>
          </a:p>
          <a:p>
            <a:r>
              <a:rPr lang="en-US" dirty="0" smtClean="0"/>
              <a:t>Upgrade</a:t>
            </a:r>
          </a:p>
          <a:p>
            <a:r>
              <a:rPr lang="en-US" dirty="0" smtClean="0"/>
              <a:t>Enhancement </a:t>
            </a:r>
            <a:endParaRPr lang="en-US" dirty="0"/>
          </a:p>
        </p:txBody>
      </p:sp>
      <p:sp>
        <p:nvSpPr>
          <p:cNvPr id="11" name="TextBox 10"/>
          <p:cNvSpPr txBox="1"/>
          <p:nvPr/>
        </p:nvSpPr>
        <p:spPr>
          <a:xfrm>
            <a:off x="6454589" y="4867836"/>
            <a:ext cx="1321728" cy="307777"/>
          </a:xfrm>
          <a:prstGeom prst="rect">
            <a:avLst/>
          </a:prstGeom>
          <a:noFill/>
        </p:spPr>
        <p:txBody>
          <a:bodyPr wrap="square" rtlCol="0">
            <a:spAutoFit/>
          </a:bodyPr>
          <a:lstStyle/>
          <a:p>
            <a:r>
              <a:rPr lang="en-US" dirty="0" smtClean="0"/>
              <a:t>Activity sheet</a:t>
            </a:r>
            <a:endParaRPr lang="en-US" dirty="0"/>
          </a:p>
        </p:txBody>
      </p:sp>
      <p:cxnSp>
        <p:nvCxnSpPr>
          <p:cNvPr id="15" name="Straight Arrow Connector 14"/>
          <p:cNvCxnSpPr/>
          <p:nvPr/>
        </p:nvCxnSpPr>
        <p:spPr>
          <a:xfrm>
            <a:off x="6817659" y="3589024"/>
            <a:ext cx="13447" cy="209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6831106" y="4536878"/>
            <a:ext cx="0" cy="330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3523129" y="3589024"/>
            <a:ext cx="13447" cy="209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847165" y="3490437"/>
            <a:ext cx="0" cy="307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p:cNvSpPr/>
          <p:nvPr/>
        </p:nvSpPr>
        <p:spPr>
          <a:xfrm>
            <a:off x="443753" y="438474"/>
            <a:ext cx="8377518" cy="553998"/>
          </a:xfrm>
          <a:prstGeom prst="rect">
            <a:avLst/>
          </a:prstGeom>
        </p:spPr>
        <p:txBody>
          <a:bodyPr wrap="square">
            <a:spAutoFit/>
          </a:bodyPr>
          <a:lstStyle/>
          <a:p>
            <a:r>
              <a:rPr lang="en-US" sz="3000" dirty="0" err="1">
                <a:solidFill>
                  <a:schemeClr val="tx1"/>
                </a:solidFill>
                <a:latin typeface="Times New Roman" panose="02020603050405020304" pitchFamily="18" charset="0"/>
                <a:cs typeface="Times New Roman" panose="02020603050405020304" pitchFamily="18" charset="0"/>
              </a:rPr>
              <a:t>Vị</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trí</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của</a:t>
            </a:r>
            <a:r>
              <a:rPr lang="en-US" sz="3000" dirty="0">
                <a:solidFill>
                  <a:schemeClr val="tx1"/>
                </a:solidFill>
                <a:latin typeface="Times New Roman" panose="02020603050405020304" pitchFamily="18" charset="0"/>
                <a:cs typeface="Times New Roman" panose="02020603050405020304" pitchFamily="18" charset="0"/>
              </a:rPr>
              <a:t> BA </a:t>
            </a:r>
            <a:r>
              <a:rPr lang="en-US" sz="3000" dirty="0" err="1">
                <a:solidFill>
                  <a:schemeClr val="tx1"/>
                </a:solidFill>
                <a:latin typeface="Times New Roman" panose="02020603050405020304" pitchFamily="18" charset="0"/>
                <a:cs typeface="Times New Roman" panose="02020603050405020304" pitchFamily="18" charset="0"/>
              </a:rPr>
              <a:t>trong</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quy</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trình</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phát</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triển</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phần</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mềm</a:t>
            </a:r>
            <a:endParaRPr lang="en-US" sz="3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65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469459" y="567351"/>
            <a:ext cx="424743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lvl="0"/>
            <a:r>
              <a:rPr lang="en-US" b="1" dirty="0">
                <a:solidFill>
                  <a:srgbClr val="434343"/>
                </a:solidFill>
                <a:latin typeface="Montserrat"/>
                <a:ea typeface="Montserrat"/>
                <a:cs typeface="Montserrat"/>
                <a:sym typeface="Montserrat"/>
              </a:rPr>
              <a:t>THANK </a:t>
            </a:r>
            <a:r>
              <a:rPr lang="en-US" b="1" dirty="0" smtClean="0">
                <a:solidFill>
                  <a:srgbClr val="434343"/>
                </a:solidFill>
                <a:latin typeface="Montserrat"/>
                <a:ea typeface="Montserrat"/>
                <a:cs typeface="Montserrat"/>
                <a:sym typeface="Montserrat"/>
              </a:rPr>
              <a:t>YOU  ! </a:t>
            </a:r>
            <a:endParaRPr lang="en-US" b="1" dirty="0">
              <a:solidFill>
                <a:srgbClr val="434343"/>
              </a:solidFill>
              <a:latin typeface="Montserrat"/>
              <a:ea typeface="Montserrat"/>
              <a:cs typeface="Montserrat"/>
              <a:sym typeface="Montserrat"/>
            </a:endParaRPr>
          </a:p>
        </p:txBody>
      </p:sp>
      <p:grpSp>
        <p:nvGrpSpPr>
          <p:cNvPr id="5" name="Google Shape;1072;p42"/>
          <p:cNvGrpSpPr/>
          <p:nvPr/>
        </p:nvGrpSpPr>
        <p:grpSpPr>
          <a:xfrm>
            <a:off x="770752" y="2636258"/>
            <a:ext cx="7762851" cy="892418"/>
            <a:chOff x="801125" y="3213932"/>
            <a:chExt cx="7762851" cy="892418"/>
          </a:xfrm>
        </p:grpSpPr>
        <p:grpSp>
          <p:nvGrpSpPr>
            <p:cNvPr id="6" name="Google Shape;1073;p42"/>
            <p:cNvGrpSpPr/>
            <p:nvPr/>
          </p:nvGrpSpPr>
          <p:grpSpPr>
            <a:xfrm>
              <a:off x="4845759" y="3213932"/>
              <a:ext cx="1695900" cy="892418"/>
              <a:chOff x="4845759" y="3213932"/>
              <a:chExt cx="1695900" cy="892418"/>
            </a:xfrm>
          </p:grpSpPr>
          <p:sp>
            <p:nvSpPr>
              <p:cNvPr id="16" name="Google Shape;1074;p42"/>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smtClean="0">
                    <a:solidFill>
                      <a:srgbClr val="434343"/>
                    </a:solidFill>
                    <a:latin typeface="Montserrat"/>
                    <a:ea typeface="Montserrat"/>
                    <a:cs typeface="Montserrat"/>
                    <a:sym typeface="Montserrat"/>
                  </a:rPr>
                  <a:t>Cùng trao đổi để hoàn thiện hơn</a:t>
                </a:r>
                <a:endParaRPr sz="1200" dirty="0">
                  <a:solidFill>
                    <a:srgbClr val="434343"/>
                  </a:solidFill>
                  <a:latin typeface="Montserrat"/>
                  <a:ea typeface="Montserrat"/>
                  <a:cs typeface="Montserrat"/>
                  <a:sym typeface="Montserrat"/>
                </a:endParaRPr>
              </a:p>
            </p:txBody>
          </p:sp>
          <p:sp>
            <p:nvSpPr>
              <p:cNvPr id="17" name="Google Shape;1075;p42"/>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7" name="Google Shape;1076;p42"/>
            <p:cNvGrpSpPr/>
            <p:nvPr/>
          </p:nvGrpSpPr>
          <p:grpSpPr>
            <a:xfrm>
              <a:off x="2823442" y="3214222"/>
              <a:ext cx="1695900" cy="892128"/>
              <a:chOff x="2823442" y="3214222"/>
              <a:chExt cx="1695900" cy="892128"/>
            </a:xfrm>
          </p:grpSpPr>
          <p:sp>
            <p:nvSpPr>
              <p:cNvPr id="14" name="Google Shape;1077;p42"/>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smtClean="0">
                    <a:solidFill>
                      <a:srgbClr val="434343"/>
                    </a:solidFill>
                    <a:latin typeface="Montserrat"/>
                    <a:ea typeface="Montserrat"/>
                    <a:cs typeface="Montserrat"/>
                    <a:sym typeface="Montserrat"/>
                  </a:rPr>
                  <a:t>Phần trình bày còn nhiều thiết sót</a:t>
                </a:r>
                <a:endParaRPr sz="1200" dirty="0">
                  <a:solidFill>
                    <a:srgbClr val="434343"/>
                  </a:solidFill>
                  <a:latin typeface="Montserrat"/>
                  <a:ea typeface="Montserrat"/>
                  <a:cs typeface="Montserrat"/>
                  <a:sym typeface="Montserrat"/>
                </a:endParaRPr>
              </a:p>
            </p:txBody>
          </p:sp>
          <p:sp>
            <p:nvSpPr>
              <p:cNvPr id="15" name="Google Shape;1078;p42"/>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8" name="Google Shape;1079;p42"/>
            <p:cNvGrpSpPr/>
            <p:nvPr/>
          </p:nvGrpSpPr>
          <p:grpSpPr>
            <a:xfrm>
              <a:off x="6868076" y="3213932"/>
              <a:ext cx="1695900" cy="892418"/>
              <a:chOff x="6868076" y="3213932"/>
              <a:chExt cx="1695900" cy="892418"/>
            </a:xfrm>
          </p:grpSpPr>
          <p:sp>
            <p:nvSpPr>
              <p:cNvPr id="12" name="Google Shape;1080;p42"/>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smtClean="0">
                    <a:solidFill>
                      <a:srgbClr val="434343"/>
                    </a:solidFill>
                    <a:latin typeface="Montserrat"/>
                    <a:ea typeface="Montserrat"/>
                    <a:cs typeface="Montserrat"/>
                    <a:sym typeface="Montserrat"/>
                  </a:rPr>
                  <a:t>Team BA - DAC</a:t>
                </a:r>
                <a:endParaRPr sz="1200" dirty="0">
                  <a:solidFill>
                    <a:srgbClr val="434343"/>
                  </a:solidFill>
                  <a:latin typeface="Montserrat"/>
                  <a:ea typeface="Montserrat"/>
                  <a:cs typeface="Montserrat"/>
                  <a:sym typeface="Montserrat"/>
                </a:endParaRPr>
              </a:p>
            </p:txBody>
          </p:sp>
          <p:sp>
            <p:nvSpPr>
              <p:cNvPr id="13" name="Google Shape;1081;p42"/>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9" name="Google Shape;1082;p42"/>
            <p:cNvGrpSpPr/>
            <p:nvPr/>
          </p:nvGrpSpPr>
          <p:grpSpPr>
            <a:xfrm>
              <a:off x="801125" y="3214206"/>
              <a:ext cx="1695900" cy="892144"/>
              <a:chOff x="801125" y="3214206"/>
              <a:chExt cx="1695900" cy="892144"/>
            </a:xfrm>
          </p:grpSpPr>
          <p:sp>
            <p:nvSpPr>
              <p:cNvPr id="10" name="Google Shape;1083;p42"/>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smtClean="0">
                    <a:solidFill>
                      <a:srgbClr val="434343"/>
                    </a:solidFill>
                    <a:latin typeface="Montserrat"/>
                    <a:ea typeface="Montserrat"/>
                    <a:cs typeface="Montserrat"/>
                    <a:sym typeface="Montserrat"/>
                  </a:rPr>
                  <a:t>Cảm ơn mọi người đã lắng nghe</a:t>
                </a:r>
                <a:endParaRPr sz="1200" dirty="0">
                  <a:solidFill>
                    <a:srgbClr val="434343"/>
                  </a:solidFill>
                  <a:latin typeface="Montserrat"/>
                  <a:ea typeface="Montserrat"/>
                  <a:cs typeface="Montserrat"/>
                  <a:sym typeface="Montserrat"/>
                </a:endParaRPr>
              </a:p>
            </p:txBody>
          </p:sp>
          <p:sp>
            <p:nvSpPr>
              <p:cNvPr id="11" name="Google Shape;1084;p42"/>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Business Analysis(BA) là gì ?</a:t>
            </a:r>
            <a:endParaRPr dirty="0">
              <a:latin typeface="Times New Roman" panose="02020603050405020304" pitchFamily="18" charset="0"/>
              <a:cs typeface="Times New Roman" panose="02020603050405020304" pitchFamily="18" charset="0"/>
            </a:endParaRPr>
          </a:p>
        </p:txBody>
      </p:sp>
      <p:sp>
        <p:nvSpPr>
          <p:cNvPr id="247" name="Google Shape;247;p14"/>
          <p:cNvSpPr txBox="1">
            <a:spLocks noGrp="1"/>
          </p:cNvSpPr>
          <p:nvPr>
            <p:ph type="body" idx="1"/>
          </p:nvPr>
        </p:nvSpPr>
        <p:spPr>
          <a:xfrm>
            <a:off x="1" y="1519900"/>
            <a:ext cx="5829300" cy="1846755"/>
          </a:xfrm>
          <a:prstGeom prst="rect">
            <a:avLst/>
          </a:prstGeom>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“Business Analysis is the practice of enabling change in an organizational context, by defining needs and recommending solutions that deliver value to stakeholders</a:t>
            </a:r>
            <a:r>
              <a:rPr lang="en-US" dirty="0" smtClean="0">
                <a:latin typeface="Times New Roman" panose="02020603050405020304" pitchFamily="18" charset="0"/>
                <a:cs typeface="Times New Roman" panose="02020603050405020304" pitchFamily="18" charset="0"/>
              </a:rPr>
              <a:t>”</a:t>
            </a:r>
          </a:p>
          <a:p>
            <a:pPr algn="r"/>
            <a:r>
              <a:rPr lang="en-US" dirty="0" smtClean="0">
                <a:latin typeface="Times New Roman" panose="02020603050405020304" pitchFamily="18" charset="0"/>
                <a:cs typeface="Times New Roman" panose="02020603050405020304" pitchFamily="18" charset="0"/>
              </a:rPr>
              <a:t>IIBA.org</a:t>
            </a:r>
            <a:endParaRPr lang="en-US" dirty="0">
              <a:latin typeface="Times New Roman" panose="02020603050405020304" pitchFamily="18" charset="0"/>
              <a:cs typeface="Times New Roman" panose="02020603050405020304" pitchFamily="18" charset="0"/>
            </a:endParaRPr>
          </a:p>
          <a:p>
            <a:pPr marL="3657600" lvl="8" indent="0">
              <a:buNone/>
            </a:pPr>
            <a:r>
              <a:rPr lang="en-US" dirty="0"/>
              <a:t>			</a:t>
            </a: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034590" y="1071713"/>
            <a:ext cx="5184674" cy="3034146"/>
          </a:xfrm>
          <a:prstGeom prst="rect">
            <a:avLst/>
          </a:prstGeom>
        </p:spPr>
      </p:pic>
      <p:sp>
        <p:nvSpPr>
          <p:cNvPr id="3" name="Text Placeholder 2"/>
          <p:cNvSpPr>
            <a:spLocks noGrp="1"/>
          </p:cNvSpPr>
          <p:nvPr>
            <p:ph type="body" idx="2"/>
          </p:nvPr>
        </p:nvSpPr>
        <p:spPr>
          <a:xfrm>
            <a:off x="-10391" y="3075709"/>
            <a:ext cx="6120245" cy="1579419"/>
          </a:xfrm>
        </p:spPr>
        <p:txBody>
          <a:bodyPr/>
          <a:lstStyle/>
          <a:p>
            <a:r>
              <a:rPr lang="en-US" dirty="0" err="1" smtClean="0">
                <a:latin typeface="Times New Roman" panose="02020603050405020304" pitchFamily="18" charset="0"/>
                <a:cs typeface="Times New Roman" panose="02020603050405020304" pitchFamily="18" charset="0"/>
              </a:rPr>
              <a:t>Tạm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a:t>
            </a:r>
            <a:r>
              <a:rPr lang="vi-VN" i="1" dirty="0">
                <a:latin typeface="+mj-lt"/>
              </a:rPr>
              <a:t>Người tạo điều kiện cho sự thay đổi trong tổ chức, bằng cách xác định nhu cầu và đề xuất các giải pháp mang lại giá trị cho các bộ phận liên quan (stakeholders)</a:t>
            </a:r>
            <a:endParaRPr lang="en-US" dirty="0">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3"/>
        <p:cNvGrpSpPr/>
        <p:nvPr/>
      </p:nvGrpSpPr>
      <p:grpSpPr>
        <a:xfrm>
          <a:off x="0" y="0"/>
          <a:ext cx="0" cy="0"/>
          <a:chOff x="0" y="0"/>
          <a:chExt cx="0" cy="0"/>
        </a:xfrm>
      </p:grpSpPr>
      <p:sp>
        <p:nvSpPr>
          <p:cNvPr id="256" name="Google Shape;256;p1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14788" cy="5143500"/>
          </a:xfrm>
          <a:prstGeom prst="rect">
            <a:avLst/>
          </a:prstGeom>
        </p:spPr>
      </p:pic>
      <p:sp>
        <p:nvSpPr>
          <p:cNvPr id="6" name="Google Shape;254;p15"/>
          <p:cNvSpPr txBox="1">
            <a:spLocks/>
          </p:cNvSpPr>
          <p:nvPr/>
        </p:nvSpPr>
        <p:spPr>
          <a:xfrm>
            <a:off x="3034146" y="-401313"/>
            <a:ext cx="3297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dirty="0" err="1" smtClean="0">
                <a:latin typeface="Times New Roman" panose="02020603050405020304" pitchFamily="18" charset="0"/>
                <a:cs typeface="Times New Roman" panose="02020603050405020304" pitchFamily="18" charset="0"/>
              </a:rPr>
              <a:t>Vai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trò</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BA</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5"/>
          <a:stretch>
            <a:fillRect/>
          </a:stretch>
        </p:blipFill>
        <p:spPr>
          <a:xfrm>
            <a:off x="105180" y="747904"/>
            <a:ext cx="8904427" cy="36476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9"/>
          <p:cNvSpPr txBox="1">
            <a:spLocks noGrp="1"/>
          </p:cNvSpPr>
          <p:nvPr>
            <p:ph type="title" idx="4294967295"/>
          </p:nvPr>
        </p:nvSpPr>
        <p:spPr>
          <a:xfrm>
            <a:off x="0" y="41512"/>
            <a:ext cx="8911300" cy="10440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bg1"/>
                </a:solidFill>
                <a:latin typeface="Times New Roman" panose="02020603050405020304" pitchFamily="18" charset="0"/>
                <a:cs typeface="Times New Roman" panose="02020603050405020304" pitchFamily="18" charset="0"/>
              </a:rPr>
              <a:t>Phương thức quản lý dự án</a:t>
            </a:r>
            <a:endParaRPr dirty="0">
              <a:solidFill>
                <a:schemeClr val="bg1"/>
              </a:solidFill>
              <a:latin typeface="Times New Roman" panose="02020603050405020304" pitchFamily="18" charset="0"/>
              <a:cs typeface="Times New Roman" panose="02020603050405020304" pitchFamily="18" charset="0"/>
            </a:endParaRPr>
          </a:p>
        </p:txBody>
      </p:sp>
      <p:grpSp>
        <p:nvGrpSpPr>
          <p:cNvPr id="508" name="Google Shape;508;p39"/>
          <p:cNvGrpSpPr/>
          <p:nvPr/>
        </p:nvGrpSpPr>
        <p:grpSpPr>
          <a:xfrm rot="10800000">
            <a:off x="6484577" y="1161145"/>
            <a:ext cx="1047339" cy="1438885"/>
            <a:chOff x="0" y="855663"/>
            <a:chExt cx="1652475" cy="2270250"/>
          </a:xfrm>
        </p:grpSpPr>
        <p:sp>
          <p:nvSpPr>
            <p:cNvPr id="509" name="Google Shape;509;p39"/>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39"/>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39"/>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39"/>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39"/>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39"/>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39"/>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39"/>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39"/>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8" name="Google Shape;518;p39"/>
          <p:cNvGrpSpPr/>
          <p:nvPr/>
        </p:nvGrpSpPr>
        <p:grpSpPr>
          <a:xfrm>
            <a:off x="3750799" y="3054835"/>
            <a:ext cx="983079" cy="1564615"/>
            <a:chOff x="715963" y="3538538"/>
            <a:chExt cx="1551087" cy="2468625"/>
          </a:xfrm>
        </p:grpSpPr>
        <p:sp>
          <p:nvSpPr>
            <p:cNvPr id="519" name="Google Shape;519;p39"/>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39"/>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39"/>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39"/>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39"/>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39"/>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39"/>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39"/>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39"/>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39"/>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39"/>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0" name="Google Shape;530;p39"/>
          <p:cNvGrpSpPr/>
          <p:nvPr/>
        </p:nvGrpSpPr>
        <p:grpSpPr>
          <a:xfrm>
            <a:off x="724990" y="3401518"/>
            <a:ext cx="1362282" cy="1180199"/>
            <a:chOff x="3305175" y="4144963"/>
            <a:chExt cx="2149388" cy="1862100"/>
          </a:xfrm>
        </p:grpSpPr>
        <p:sp>
          <p:nvSpPr>
            <p:cNvPr id="531" name="Google Shape;531;p3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3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39"/>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39"/>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39"/>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39"/>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39"/>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3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0" name="Google Shape;540;p39"/>
          <p:cNvGrpSpPr/>
          <p:nvPr/>
        </p:nvGrpSpPr>
        <p:grpSpPr>
          <a:xfrm rot="10800000">
            <a:off x="3719231" y="1149910"/>
            <a:ext cx="1193271" cy="1550402"/>
            <a:chOff x="3357563" y="850900"/>
            <a:chExt cx="1882725" cy="2446200"/>
          </a:xfrm>
        </p:grpSpPr>
        <p:sp>
          <p:nvSpPr>
            <p:cNvPr id="541" name="Google Shape;541;p39"/>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39"/>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9"/>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39"/>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39"/>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39"/>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39"/>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39"/>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39"/>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39"/>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39"/>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39"/>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39"/>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4" name="Google Shape;554;p39"/>
          <p:cNvGrpSpPr/>
          <p:nvPr/>
        </p:nvGrpSpPr>
        <p:grpSpPr>
          <a:xfrm rot="10800000">
            <a:off x="662076" y="1272726"/>
            <a:ext cx="1488099" cy="1438821"/>
            <a:chOff x="6545263" y="855663"/>
            <a:chExt cx="2347900" cy="2270150"/>
          </a:xfrm>
        </p:grpSpPr>
        <p:sp>
          <p:nvSpPr>
            <p:cNvPr id="555" name="Google Shape;555;p39"/>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39"/>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39"/>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39"/>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39"/>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39"/>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39"/>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39"/>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39"/>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39"/>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39"/>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39"/>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39"/>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8" name="Google Shape;568;p39"/>
          <p:cNvGrpSpPr/>
          <p:nvPr/>
        </p:nvGrpSpPr>
        <p:grpSpPr>
          <a:xfrm>
            <a:off x="6349610" y="3224446"/>
            <a:ext cx="1097789" cy="1391500"/>
            <a:chOff x="6662738" y="3806825"/>
            <a:chExt cx="1732075" cy="2195488"/>
          </a:xfrm>
        </p:grpSpPr>
        <p:sp>
          <p:nvSpPr>
            <p:cNvPr id="569" name="Google Shape;569;p39"/>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39"/>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39"/>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39"/>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39"/>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39"/>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39"/>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39"/>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9"/>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9"/>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9"/>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9"/>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9"/>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9"/>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9"/>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9"/>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9"/>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9"/>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p:cNvSpPr txBox="1"/>
          <p:nvPr/>
        </p:nvSpPr>
        <p:spPr>
          <a:xfrm>
            <a:off x="662076" y="2374250"/>
            <a:ext cx="1056700" cy="369332"/>
          </a:xfrm>
          <a:prstGeom prst="rect">
            <a:avLst/>
          </a:prstGeom>
          <a:noFill/>
        </p:spPr>
        <p:txBody>
          <a:bodyPr wrap="none" rtlCol="0">
            <a:spAutoFit/>
          </a:bodyPr>
          <a:lstStyle/>
          <a:p>
            <a:r>
              <a:rPr lang="en-US" sz="1800" dirty="0" smtClean="0">
                <a:solidFill>
                  <a:srgbClr val="C00000"/>
                </a:solidFill>
                <a:latin typeface="Times New Roman" panose="02020603050405020304" pitchFamily="18" charset="0"/>
                <a:cs typeface="Times New Roman" panose="02020603050405020304" pitchFamily="18" charset="0"/>
              </a:rPr>
              <a:t>Waterfall</a:t>
            </a:r>
            <a:endParaRPr lang="en-US" sz="1800"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488267" y="2449689"/>
            <a:ext cx="1027277" cy="307777"/>
          </a:xfrm>
          <a:prstGeom prst="rect">
            <a:avLst/>
          </a:prstGeom>
          <a:noFill/>
        </p:spPr>
        <p:txBody>
          <a:bodyPr wrap="square" rtlCol="0">
            <a:spAutoFit/>
          </a:bodyPr>
          <a:lstStyle/>
          <a:p>
            <a:r>
              <a:rPr lang="en-US" dirty="0" smtClean="0"/>
              <a:t>Prototype</a:t>
            </a:r>
            <a:endParaRPr lang="en-US" dirty="0"/>
          </a:p>
        </p:txBody>
      </p:sp>
      <p:sp>
        <p:nvSpPr>
          <p:cNvPr id="103" name="TextBox 102"/>
          <p:cNvSpPr txBox="1"/>
          <p:nvPr/>
        </p:nvSpPr>
        <p:spPr>
          <a:xfrm>
            <a:off x="6352769" y="2387598"/>
            <a:ext cx="664251" cy="307777"/>
          </a:xfrm>
          <a:prstGeom prst="rect">
            <a:avLst/>
          </a:prstGeom>
          <a:noFill/>
        </p:spPr>
        <p:txBody>
          <a:bodyPr wrap="square" rtlCol="0">
            <a:spAutoFit/>
          </a:bodyPr>
          <a:lstStyle/>
          <a:p>
            <a:r>
              <a:rPr lang="en-US" dirty="0" smtClean="0"/>
              <a:t>Spiral </a:t>
            </a:r>
            <a:endParaRPr lang="en-US" dirty="0"/>
          </a:p>
        </p:txBody>
      </p:sp>
      <p:sp>
        <p:nvSpPr>
          <p:cNvPr id="4" name="TextBox 3"/>
          <p:cNvSpPr txBox="1"/>
          <p:nvPr/>
        </p:nvSpPr>
        <p:spPr>
          <a:xfrm>
            <a:off x="485423" y="4446127"/>
            <a:ext cx="1743573" cy="307777"/>
          </a:xfrm>
          <a:prstGeom prst="rect">
            <a:avLst/>
          </a:prstGeom>
          <a:noFill/>
        </p:spPr>
        <p:txBody>
          <a:bodyPr wrap="square" rtlCol="0">
            <a:spAutoFit/>
          </a:bodyPr>
          <a:lstStyle/>
          <a:p>
            <a:r>
              <a:rPr lang="en-US" dirty="0" smtClean="0"/>
              <a:t>Incremental</a:t>
            </a:r>
            <a:endParaRPr lang="en-US" dirty="0"/>
          </a:p>
        </p:txBody>
      </p:sp>
      <p:sp>
        <p:nvSpPr>
          <p:cNvPr id="5" name="TextBox 4"/>
          <p:cNvSpPr txBox="1"/>
          <p:nvPr/>
        </p:nvSpPr>
        <p:spPr>
          <a:xfrm>
            <a:off x="3719231" y="4426523"/>
            <a:ext cx="697627" cy="369332"/>
          </a:xfrm>
          <a:prstGeom prst="rect">
            <a:avLst/>
          </a:prstGeom>
          <a:noFill/>
        </p:spPr>
        <p:txBody>
          <a:bodyPr wrap="none" rtlCol="0">
            <a:spAutoFit/>
          </a:bodyPr>
          <a:lstStyle/>
          <a:p>
            <a:r>
              <a:rPr lang="en-US" sz="1800" dirty="0" err="1" smtClean="0">
                <a:solidFill>
                  <a:srgbClr val="C00000"/>
                </a:solidFill>
                <a:latin typeface="Times New Roman" panose="02020603050405020304" pitchFamily="18" charset="0"/>
                <a:cs typeface="Times New Roman" panose="02020603050405020304" pitchFamily="18" charset="0"/>
              </a:rPr>
              <a:t>Alige</a:t>
            </a:r>
            <a:endParaRPr lang="en-US" sz="1800" dirty="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211838" y="4407027"/>
            <a:ext cx="946112" cy="369332"/>
          </a:xfrm>
          <a:prstGeom prst="rect">
            <a:avLst/>
          </a:prstGeom>
          <a:noFill/>
        </p:spPr>
        <p:txBody>
          <a:bodyPr wrap="square" rtlCol="0">
            <a:spAutoFit/>
          </a:bodyPr>
          <a:lstStyle/>
          <a:p>
            <a:r>
              <a:rPr lang="en-US" sz="1800" dirty="0" smtClean="0">
                <a:latin typeface="Times New Roman" panose="02020603050405020304" pitchFamily="18" charset="0"/>
                <a:cs typeface="Times New Roman" panose="02020603050405020304" pitchFamily="18" charset="0"/>
              </a:rPr>
              <a:t>Others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5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9144000" cy="514349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90428" cy="5143499"/>
          </a:xfrm>
          <a:prstGeom prst="rect">
            <a:avLst/>
          </a:prstGeom>
        </p:spPr>
      </p:pic>
    </p:spTree>
    <p:extLst>
      <p:ext uri="{BB962C8B-B14F-4D97-AF65-F5344CB8AC3E}">
        <p14:creationId xmlns:p14="http://schemas.microsoft.com/office/powerpoint/2010/main" val="283243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9144000" cy="514349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8" y="722488"/>
            <a:ext cx="9098583" cy="3403786"/>
          </a:xfrm>
          <a:prstGeom prst="rect">
            <a:avLst/>
          </a:prstGeom>
        </p:spPr>
      </p:pic>
    </p:spTree>
    <p:extLst>
      <p:ext uri="{BB962C8B-B14F-4D97-AF65-F5344CB8AC3E}">
        <p14:creationId xmlns:p14="http://schemas.microsoft.com/office/powerpoint/2010/main" val="465435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9144000" cy="514349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5400382"/>
          </a:xfrm>
          <a:prstGeom prst="rect">
            <a:avLst/>
          </a:prstGeom>
        </p:spPr>
      </p:pic>
    </p:spTree>
    <p:extLst>
      <p:ext uri="{BB962C8B-B14F-4D97-AF65-F5344CB8AC3E}">
        <p14:creationId xmlns:p14="http://schemas.microsoft.com/office/powerpoint/2010/main" val="35555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2042"/>
            <a:ext cx="9144000" cy="4641458"/>
          </a:xfrm>
          <a:prstGeom prst="rect">
            <a:avLst/>
          </a:prstGeom>
        </p:spPr>
      </p:pic>
      <p:sp>
        <p:nvSpPr>
          <p:cNvPr id="6" name="TextBox 5"/>
          <p:cNvSpPr txBox="1"/>
          <p:nvPr/>
        </p:nvSpPr>
        <p:spPr>
          <a:xfrm>
            <a:off x="1704109" y="1787238"/>
            <a:ext cx="2026227" cy="1384995"/>
          </a:xfrm>
          <a:prstGeom prst="rect">
            <a:avLst/>
          </a:prstGeom>
          <a:noFill/>
        </p:spPr>
        <p:txBody>
          <a:bodyPr wrap="square" rtlCol="0">
            <a:spAutoFit/>
          </a:bodyPr>
          <a:lstStyle/>
          <a:p>
            <a:r>
              <a:rPr lang="en-US" sz="2800" dirty="0" err="1" smtClean="0">
                <a:solidFill>
                  <a:schemeClr val="tx1"/>
                </a:solidFill>
                <a:latin typeface="Times New Roman" panose="02020603050405020304" pitchFamily="18" charset="0"/>
                <a:cs typeface="Times New Roman" panose="02020603050405020304" pitchFamily="18" charset="0"/>
              </a:rPr>
              <a:t>Quy</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trình</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phát</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triển</a:t>
            </a:r>
            <a:r>
              <a:rPr lang="en-US" sz="2800" dirty="0" smtClean="0">
                <a:solidFill>
                  <a:schemeClr val="tx1"/>
                </a:solidFill>
                <a:latin typeface="Times New Roman" panose="02020603050405020304" pitchFamily="18" charset="0"/>
                <a:cs typeface="Times New Roman" panose="02020603050405020304" pitchFamily="18" charset="0"/>
              </a:rPr>
              <a:t> </a:t>
            </a:r>
          </a:p>
          <a:p>
            <a:r>
              <a:rPr lang="en-US" sz="2800" dirty="0" err="1" smtClean="0">
                <a:solidFill>
                  <a:schemeClr val="tx1"/>
                </a:solidFill>
                <a:latin typeface="Times New Roman" panose="02020603050405020304" pitchFamily="18" charset="0"/>
                <a:cs typeface="Times New Roman" panose="02020603050405020304" pitchFamily="18" charset="0"/>
              </a:rPr>
              <a:t>phần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mềm</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537854" y="-51956"/>
            <a:ext cx="7055428" cy="553998"/>
          </a:xfrm>
          <a:prstGeom prst="rect">
            <a:avLst/>
          </a:prstGeom>
          <a:noFill/>
        </p:spPr>
        <p:txBody>
          <a:bodyPr wrap="square" rtlCol="0">
            <a:spAutoFit/>
          </a:bodyPr>
          <a:lstStyle/>
          <a:p>
            <a:r>
              <a:rPr lang="en-US" sz="3000" dirty="0" smtClean="0">
                <a:solidFill>
                  <a:schemeClr val="accent2"/>
                </a:solidFill>
                <a:latin typeface="Times New Roman" panose="02020603050405020304" pitchFamily="18" charset="0"/>
                <a:cs typeface="Times New Roman" panose="02020603050405020304" pitchFamily="18" charset="0"/>
              </a:rPr>
              <a:t>Software Development Life Cycle</a:t>
            </a:r>
            <a:endParaRPr lang="en-US" sz="3000" dirty="0">
              <a:solidFill>
                <a:schemeClr val="accent2"/>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5330536" y="1056041"/>
            <a:ext cx="1818409" cy="369332"/>
          </a:xfrm>
          <a:prstGeom prst="rect">
            <a:avLst/>
          </a:prstGeom>
          <a:noFill/>
        </p:spPr>
        <p:txBody>
          <a:bodyPr wrap="square" rtlCol="0">
            <a:spAutoFit/>
          </a:bodyPr>
          <a:lstStyle/>
          <a:p>
            <a:r>
              <a:rPr lang="en-US" sz="1800" dirty="0" smtClean="0">
                <a:latin typeface="Times New Roman" panose="02020603050405020304" pitchFamily="18" charset="0"/>
                <a:cs typeface="Times New Roman" panose="02020603050405020304" pitchFamily="18" charset="0"/>
              </a:rPr>
              <a:t>Requirement</a:t>
            </a:r>
            <a:endParaRPr lang="en-US" sz="18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330536" y="1730060"/>
            <a:ext cx="2221731" cy="369332"/>
          </a:xfrm>
          <a:prstGeom prst="rect">
            <a:avLst/>
          </a:prstGeom>
          <a:noFill/>
        </p:spPr>
        <p:txBody>
          <a:bodyPr wrap="square" rtlCol="0">
            <a:spAutoFit/>
          </a:bodyPr>
          <a:lstStyle/>
          <a:p>
            <a:r>
              <a:rPr lang="en-US" sz="1800" dirty="0" smtClean="0">
                <a:solidFill>
                  <a:schemeClr val="tx1"/>
                </a:solidFill>
                <a:latin typeface="Times New Roman" panose="02020603050405020304" pitchFamily="18" charset="0"/>
                <a:cs typeface="Times New Roman" panose="02020603050405020304" pitchFamily="18" charset="0"/>
              </a:rPr>
              <a:t>Analysis </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326302" y="2295069"/>
            <a:ext cx="2221731" cy="369332"/>
          </a:xfrm>
          <a:prstGeom prst="rect">
            <a:avLst/>
          </a:prstGeom>
          <a:noFill/>
        </p:spPr>
        <p:txBody>
          <a:bodyPr wrap="square" rtlCol="0">
            <a:spAutoFit/>
          </a:bodyPr>
          <a:lstStyle/>
          <a:p>
            <a:r>
              <a:rPr lang="en-US" sz="1800" dirty="0" smtClean="0">
                <a:solidFill>
                  <a:schemeClr val="tx1"/>
                </a:solidFill>
                <a:latin typeface="Times New Roman" panose="02020603050405020304" pitchFamily="18" charset="0"/>
                <a:cs typeface="Times New Roman" panose="02020603050405020304" pitchFamily="18" charset="0"/>
              </a:rPr>
              <a:t>Design</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5365812" y="2932896"/>
            <a:ext cx="2221731" cy="369332"/>
          </a:xfrm>
          <a:prstGeom prst="rect">
            <a:avLst/>
          </a:prstGeom>
          <a:noFill/>
        </p:spPr>
        <p:txBody>
          <a:bodyPr wrap="square" rtlCol="0">
            <a:spAutoFit/>
          </a:bodyPr>
          <a:lstStyle/>
          <a:p>
            <a:r>
              <a:rPr lang="en-US" sz="1800" dirty="0" smtClean="0">
                <a:solidFill>
                  <a:schemeClr val="tx1"/>
                </a:solidFill>
                <a:latin typeface="Times New Roman" panose="02020603050405020304" pitchFamily="18" charset="0"/>
                <a:cs typeface="Times New Roman" panose="02020603050405020304" pitchFamily="18" charset="0"/>
              </a:rPr>
              <a:t>Development</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5396088" y="3601156"/>
            <a:ext cx="2264833" cy="369332"/>
          </a:xfrm>
          <a:prstGeom prst="rect">
            <a:avLst/>
          </a:prstGeom>
          <a:noFill/>
        </p:spPr>
        <p:txBody>
          <a:bodyPr wrap="square" rtlCol="0">
            <a:spAutoFit/>
          </a:bodyPr>
          <a:lstStyle/>
          <a:p>
            <a:r>
              <a:rPr lang="en-US" sz="1800" dirty="0" smtClean="0">
                <a:solidFill>
                  <a:schemeClr val="tx1"/>
                </a:solidFill>
                <a:latin typeface="Times New Roman" panose="02020603050405020304" pitchFamily="18" charset="0"/>
                <a:cs typeface="Times New Roman" panose="02020603050405020304" pitchFamily="18" charset="0"/>
              </a:rPr>
              <a:t>Testing</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5440088" y="4220392"/>
            <a:ext cx="2305499" cy="369332"/>
          </a:xfrm>
          <a:prstGeom prst="rect">
            <a:avLst/>
          </a:prstGeom>
          <a:noFill/>
        </p:spPr>
        <p:txBody>
          <a:bodyPr wrap="square" rtlCol="0">
            <a:spAutoFit/>
          </a:bodyPr>
          <a:lstStyle/>
          <a:p>
            <a:r>
              <a:rPr lang="en-US" sz="1800" dirty="0" smtClean="0">
                <a:solidFill>
                  <a:schemeClr val="tx1"/>
                </a:solidFill>
                <a:latin typeface="Times New Roman" panose="02020603050405020304" pitchFamily="18" charset="0"/>
                <a:cs typeface="Times New Roman" panose="02020603050405020304" pitchFamily="18" charset="0"/>
              </a:rPr>
              <a:t>Deployment</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5479598" y="4745329"/>
            <a:ext cx="2305499" cy="369332"/>
          </a:xfrm>
          <a:prstGeom prst="rect">
            <a:avLst/>
          </a:prstGeom>
          <a:noFill/>
        </p:spPr>
        <p:txBody>
          <a:bodyPr wrap="square" rtlCol="0">
            <a:spAutoFit/>
          </a:bodyPr>
          <a:lstStyle/>
          <a:p>
            <a:r>
              <a:rPr lang="en-US" sz="1800" dirty="0" err="1" smtClean="0">
                <a:solidFill>
                  <a:schemeClr val="tx1"/>
                </a:solidFill>
                <a:latin typeface="Times New Roman" panose="02020603050405020304" pitchFamily="18" charset="0"/>
                <a:cs typeface="Times New Roman" panose="02020603050405020304" pitchFamily="18" charset="0"/>
              </a:rPr>
              <a:t>Maintenace</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09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0;p30"/>
          <p:cNvSpPr/>
          <p:nvPr/>
        </p:nvSpPr>
        <p:spPr>
          <a:xfrm>
            <a:off x="91888" y="1242700"/>
            <a:ext cx="1960800" cy="2313300"/>
          </a:xfrm>
          <a:prstGeom prst="homePlate">
            <a:avLst>
              <a:gd name="adj" fmla="val 30129"/>
            </a:avLst>
          </a:pr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solidFill>
                  <a:schemeClr val="tx1"/>
                </a:solidFill>
                <a:latin typeface="Times New Roman" panose="02020603050405020304" pitchFamily="18" charset="0"/>
                <a:ea typeface="Barlow Light"/>
                <a:cs typeface="Times New Roman" panose="02020603050405020304" pitchFamily="18" charset="0"/>
                <a:sym typeface="Barlow Light"/>
              </a:rPr>
              <a:t>T</a:t>
            </a:r>
            <a:endParaRPr sz="1200" b="1" dirty="0">
              <a:solidFill>
                <a:schemeClr val="tx1"/>
              </a:solidFill>
              <a:latin typeface="Times New Roman" panose="02020603050405020304" pitchFamily="18" charset="0"/>
              <a:ea typeface="Barlow Light"/>
              <a:cs typeface="Times New Roman" panose="02020603050405020304" pitchFamily="18" charset="0"/>
              <a:sym typeface="Barlow Light"/>
            </a:endParaRPr>
          </a:p>
        </p:txBody>
      </p:sp>
      <p:sp>
        <p:nvSpPr>
          <p:cNvPr id="5" name="Google Shape;411;p30"/>
          <p:cNvSpPr/>
          <p:nvPr/>
        </p:nvSpPr>
        <p:spPr>
          <a:xfrm>
            <a:off x="2269067" y="1242700"/>
            <a:ext cx="2159439" cy="2313300"/>
          </a:xfrm>
          <a:prstGeom prst="chevron">
            <a:avLst>
              <a:gd name="adj" fmla="val 29853"/>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r" rtl="0">
              <a:spcBef>
                <a:spcPts val="0"/>
              </a:spcBef>
              <a:spcAft>
                <a:spcPts val="0"/>
              </a:spcAft>
              <a:buNone/>
            </a:pPr>
            <a:r>
              <a:rPr lang="en" sz="1300" b="1" dirty="0" smtClean="0">
                <a:solidFill>
                  <a:schemeClr val="tx1"/>
                </a:solidFill>
                <a:latin typeface="Times New Roman" panose="02020603050405020304" pitchFamily="18" charset="0"/>
                <a:ea typeface="Barlow Light"/>
                <a:cs typeface="Times New Roman" panose="02020603050405020304" pitchFamily="18" charset="0"/>
                <a:sym typeface="Barlow Light"/>
              </a:rPr>
              <a:t>Analysis</a:t>
            </a:r>
            <a:endParaRPr sz="1300" b="1" dirty="0">
              <a:solidFill>
                <a:schemeClr val="tx1"/>
              </a:solidFill>
              <a:latin typeface="Times New Roman" panose="02020603050405020304" pitchFamily="18" charset="0"/>
              <a:ea typeface="Barlow Light"/>
              <a:cs typeface="Times New Roman" panose="02020603050405020304" pitchFamily="18" charset="0"/>
              <a:sym typeface="Barlow Light"/>
            </a:endParaRPr>
          </a:p>
        </p:txBody>
      </p:sp>
      <p:sp>
        <p:nvSpPr>
          <p:cNvPr id="6" name="Google Shape;412;p30"/>
          <p:cNvSpPr/>
          <p:nvPr/>
        </p:nvSpPr>
        <p:spPr>
          <a:xfrm>
            <a:off x="4730906" y="1231531"/>
            <a:ext cx="1998600" cy="2313300"/>
          </a:xfrm>
          <a:prstGeom prst="chevron">
            <a:avLst>
              <a:gd name="adj" fmla="val 29853"/>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r" rtl="0">
              <a:spcBef>
                <a:spcPts val="0"/>
              </a:spcBef>
              <a:spcAft>
                <a:spcPts val="0"/>
              </a:spcAft>
              <a:buNone/>
            </a:pPr>
            <a:r>
              <a:rPr lang="en" sz="1300" b="1" dirty="0" smtClean="0">
                <a:solidFill>
                  <a:schemeClr val="tx1"/>
                </a:solidFill>
                <a:latin typeface="Times New Roman" panose="02020603050405020304" pitchFamily="18" charset="0"/>
                <a:ea typeface="Barlow Light"/>
                <a:cs typeface="Times New Roman" panose="02020603050405020304" pitchFamily="18" charset="0"/>
                <a:sym typeface="Barlow Light"/>
              </a:rPr>
              <a:t>Design</a:t>
            </a:r>
            <a:endParaRPr sz="1300" b="1" dirty="0">
              <a:solidFill>
                <a:schemeClr val="tx1"/>
              </a:solidFill>
              <a:latin typeface="Times New Roman" panose="02020603050405020304" pitchFamily="18" charset="0"/>
              <a:ea typeface="Barlow Light"/>
              <a:cs typeface="Times New Roman" panose="02020603050405020304" pitchFamily="18" charset="0"/>
              <a:sym typeface="Barlow Light"/>
            </a:endParaRPr>
          </a:p>
        </p:txBody>
      </p:sp>
      <p:sp>
        <p:nvSpPr>
          <p:cNvPr id="7" name="Google Shape;412;p30"/>
          <p:cNvSpPr/>
          <p:nvPr/>
        </p:nvSpPr>
        <p:spPr>
          <a:xfrm>
            <a:off x="6974744" y="1242700"/>
            <a:ext cx="2169256" cy="2313300"/>
          </a:xfrm>
          <a:prstGeom prst="chevron">
            <a:avLst>
              <a:gd name="adj" fmla="val 29853"/>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r" rtl="0">
              <a:spcBef>
                <a:spcPts val="0"/>
              </a:spcBef>
              <a:spcAft>
                <a:spcPts val="0"/>
              </a:spcAft>
              <a:buNone/>
            </a:pPr>
            <a:r>
              <a:rPr lang="en" sz="1300" b="1" dirty="0" smtClean="0">
                <a:solidFill>
                  <a:schemeClr val="tx1"/>
                </a:solidFill>
                <a:latin typeface="Times New Roman" panose="02020603050405020304" pitchFamily="18" charset="0"/>
                <a:ea typeface="Barlow Light"/>
                <a:cs typeface="Times New Roman" panose="02020603050405020304" pitchFamily="18" charset="0"/>
                <a:sym typeface="Barlow Light"/>
              </a:rPr>
              <a:t>Development</a:t>
            </a:r>
            <a:endParaRPr sz="1300" b="1" dirty="0">
              <a:solidFill>
                <a:schemeClr val="tx1"/>
              </a:solidFill>
              <a:latin typeface="Times New Roman" panose="02020603050405020304" pitchFamily="18" charset="0"/>
              <a:ea typeface="Barlow Light"/>
              <a:cs typeface="Times New Roman" panose="02020603050405020304" pitchFamily="18" charset="0"/>
              <a:sym typeface="Barlow Light"/>
            </a:endParaRPr>
          </a:p>
        </p:txBody>
      </p:sp>
      <p:cxnSp>
        <p:nvCxnSpPr>
          <p:cNvPr id="13" name="Straight Connector 12"/>
          <p:cNvCxnSpPr>
            <a:stCxn id="4" idx="0"/>
            <a:endCxn id="14" idx="1"/>
          </p:cNvCxnSpPr>
          <p:nvPr/>
        </p:nvCxnSpPr>
        <p:spPr>
          <a:xfrm flipV="1">
            <a:off x="776903" y="885921"/>
            <a:ext cx="1172921" cy="35677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49824" y="726140"/>
            <a:ext cx="1483044" cy="319561"/>
          </a:xfrm>
          <a:prstGeom prst="rect">
            <a:avLst/>
          </a:prstGeom>
          <a:noFill/>
        </p:spPr>
        <p:txBody>
          <a:bodyPr wrap="square" rtlCol="0">
            <a:spAutoFit/>
          </a:bodyPr>
          <a:lstStyle/>
          <a:p>
            <a:r>
              <a:rPr lang="en-US" dirty="0" err="1" smtClean="0"/>
              <a:t>Yêu</a:t>
            </a:r>
            <a:r>
              <a:rPr lang="en-US" dirty="0" smtClean="0"/>
              <a:t> </a:t>
            </a:r>
            <a:r>
              <a:rPr lang="en-US" dirty="0" err="1" smtClean="0"/>
              <a:t>cầu</a:t>
            </a:r>
            <a:r>
              <a:rPr lang="en-US" dirty="0" smtClean="0"/>
              <a:t> </a:t>
            </a:r>
            <a:r>
              <a:rPr lang="en-US" dirty="0" err="1" smtClean="0"/>
              <a:t>của</a:t>
            </a:r>
            <a:r>
              <a:rPr lang="en-US" dirty="0" smtClean="0"/>
              <a:t> KH</a:t>
            </a:r>
            <a:endParaRPr lang="en-US" dirty="0"/>
          </a:p>
        </p:txBody>
      </p:sp>
      <p:cxnSp>
        <p:nvCxnSpPr>
          <p:cNvPr id="16" name="Straight Arrow Connector 15"/>
          <p:cNvCxnSpPr>
            <a:stCxn id="4" idx="2"/>
          </p:cNvCxnSpPr>
          <p:nvPr/>
        </p:nvCxnSpPr>
        <p:spPr>
          <a:xfrm flipH="1">
            <a:off x="774628" y="3556000"/>
            <a:ext cx="2275" cy="596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889" y="4064007"/>
            <a:ext cx="2319504" cy="523220"/>
          </a:xfrm>
          <a:prstGeom prst="rect">
            <a:avLst/>
          </a:prstGeom>
          <a:noFill/>
        </p:spPr>
        <p:txBody>
          <a:bodyPr wrap="square" rtlCol="0">
            <a:spAutoFit/>
          </a:bodyPr>
          <a:lstStyle/>
          <a:p>
            <a:r>
              <a:rPr lang="en-US" dirty="0" smtClean="0"/>
              <a:t>confirm </a:t>
            </a:r>
            <a:r>
              <a:rPr lang="en-US" dirty="0" err="1" smtClean="0"/>
              <a:t>của</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với</a:t>
            </a:r>
            <a:r>
              <a:rPr lang="en-US" dirty="0" smtClean="0"/>
              <a:t> BA (email)</a:t>
            </a:r>
            <a:endParaRPr lang="en-US" dirty="0"/>
          </a:p>
        </p:txBody>
      </p:sp>
      <p:cxnSp>
        <p:nvCxnSpPr>
          <p:cNvPr id="20" name="Straight Arrow Connector 19"/>
          <p:cNvCxnSpPr>
            <a:stCxn id="5" idx="2"/>
          </p:cNvCxnSpPr>
          <p:nvPr/>
        </p:nvCxnSpPr>
        <p:spPr>
          <a:xfrm flipH="1">
            <a:off x="3008962" y="3556000"/>
            <a:ext cx="17496" cy="582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706562" y="4131739"/>
            <a:ext cx="615066" cy="307777"/>
          </a:xfrm>
          <a:prstGeom prst="rect">
            <a:avLst/>
          </a:prstGeom>
          <a:noFill/>
        </p:spPr>
        <p:txBody>
          <a:bodyPr wrap="square" rtlCol="0">
            <a:spAutoFit/>
          </a:bodyPr>
          <a:lstStyle/>
          <a:p>
            <a:r>
              <a:rPr lang="en-US" dirty="0" smtClean="0"/>
              <a:t>URD</a:t>
            </a:r>
            <a:endParaRPr lang="en-US" dirty="0"/>
          </a:p>
        </p:txBody>
      </p:sp>
      <p:cxnSp>
        <p:nvCxnSpPr>
          <p:cNvPr id="23" name="Straight Arrow Connector 22"/>
          <p:cNvCxnSpPr>
            <a:stCxn id="6" idx="2"/>
          </p:cNvCxnSpPr>
          <p:nvPr/>
        </p:nvCxnSpPr>
        <p:spPr>
          <a:xfrm>
            <a:off x="5431885" y="3544831"/>
            <a:ext cx="1900" cy="519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45106" y="4152143"/>
            <a:ext cx="2411886" cy="1169551"/>
          </a:xfrm>
          <a:prstGeom prst="rect">
            <a:avLst/>
          </a:prstGeom>
          <a:noFill/>
        </p:spPr>
        <p:txBody>
          <a:bodyPr wrap="square" rtlCol="0">
            <a:spAutoFit/>
          </a:bodyPr>
          <a:lstStyle/>
          <a:p>
            <a:r>
              <a:rPr lang="en-US" dirty="0"/>
              <a:t>Software requirement document (SRS</a:t>
            </a:r>
            <a:r>
              <a:rPr lang="en-US" dirty="0" smtClean="0"/>
              <a:t>)</a:t>
            </a:r>
          </a:p>
          <a:p>
            <a:r>
              <a:rPr lang="en-US" dirty="0" smtClean="0"/>
              <a:t> </a:t>
            </a:r>
            <a:r>
              <a:rPr lang="en-US" dirty="0"/>
              <a:t>- Prototype design </a:t>
            </a:r>
            <a:endParaRPr lang="en-US" dirty="0" smtClean="0"/>
          </a:p>
          <a:p>
            <a:r>
              <a:rPr lang="en-US" dirty="0" smtClean="0"/>
              <a:t>-  </a:t>
            </a:r>
            <a:r>
              <a:rPr lang="en-US" dirty="0"/>
              <a:t>Function flow </a:t>
            </a:r>
            <a:r>
              <a:rPr lang="en-US" dirty="0" smtClean="0"/>
              <a:t>design</a:t>
            </a:r>
          </a:p>
          <a:p>
            <a:endParaRPr lang="en-US" dirty="0"/>
          </a:p>
        </p:txBody>
      </p:sp>
      <p:sp>
        <p:nvSpPr>
          <p:cNvPr id="34" name="TextBox 33"/>
          <p:cNvSpPr txBox="1"/>
          <p:nvPr/>
        </p:nvSpPr>
        <p:spPr>
          <a:xfrm>
            <a:off x="132880" y="129997"/>
            <a:ext cx="8473238" cy="553998"/>
          </a:xfrm>
          <a:prstGeom prst="rect">
            <a:avLst/>
          </a:prstGeom>
          <a:noFill/>
        </p:spPr>
        <p:txBody>
          <a:bodyPr wrap="square" rtlCol="0">
            <a:spAutoFit/>
          </a:bodyPr>
          <a:lstStyle/>
          <a:p>
            <a:r>
              <a:rPr lang="en-US" sz="3000" dirty="0" err="1" smtClean="0">
                <a:solidFill>
                  <a:schemeClr val="tx1"/>
                </a:solidFill>
                <a:latin typeface="Times New Roman" panose="02020603050405020304" pitchFamily="18" charset="0"/>
                <a:cs typeface="Times New Roman" panose="02020603050405020304" pitchFamily="18" charset="0"/>
              </a:rPr>
              <a:t>Vị</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trí</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của</a:t>
            </a:r>
            <a:r>
              <a:rPr lang="en-US" sz="3000" dirty="0" smtClean="0">
                <a:solidFill>
                  <a:schemeClr val="tx1"/>
                </a:solidFill>
                <a:latin typeface="Times New Roman" panose="02020603050405020304" pitchFamily="18" charset="0"/>
                <a:cs typeface="Times New Roman" panose="02020603050405020304" pitchFamily="18" charset="0"/>
              </a:rPr>
              <a:t> BA </a:t>
            </a:r>
            <a:r>
              <a:rPr lang="en-US" sz="3000" dirty="0" err="1" smtClean="0">
                <a:solidFill>
                  <a:schemeClr val="tx1"/>
                </a:solidFill>
                <a:latin typeface="Times New Roman" panose="02020603050405020304" pitchFamily="18" charset="0"/>
                <a:cs typeface="Times New Roman" panose="02020603050405020304" pitchFamily="18" charset="0"/>
              </a:rPr>
              <a:t>trong</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quy</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trình</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phát</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triển</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phần</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mềm</a:t>
            </a:r>
            <a:endParaRPr lang="en-US" sz="3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884633"/>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260</TotalTime>
  <Words>1599</Words>
  <Application>Microsoft Office PowerPoint</Application>
  <PresentationFormat>On-screen Show (16:9)</PresentationFormat>
  <Paragraphs>105</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Miriam Libre</vt:lpstr>
      <vt:lpstr>Barlow</vt:lpstr>
      <vt:lpstr>Arial</vt:lpstr>
      <vt:lpstr>Times New Roman</vt:lpstr>
      <vt:lpstr>Barlow Light</vt:lpstr>
      <vt:lpstr>Montserrat</vt:lpstr>
      <vt:lpstr>Roderigo template</vt:lpstr>
      <vt:lpstr>QUY TRÌNH PHÁT TRIỂN PHẦN MỀM VÀ VỊ TRÍ CỦA BA</vt:lpstr>
      <vt:lpstr>Business Analysis(BA) là gì ?</vt:lpstr>
      <vt:lpstr>PowerPoint Presentation</vt:lpstr>
      <vt:lpstr>Phương thức quản lý dự án</vt:lpstr>
      <vt:lpstr>PowerPoint Presentation</vt:lpstr>
      <vt:lpstr>PowerPoint Presentation</vt:lpstr>
      <vt:lpstr>PowerPoint Presentation</vt:lpstr>
      <vt:lpstr>PowerPoint Presentation</vt:lpstr>
      <vt:lpstr>PowerPoint Presentation</vt:lpstr>
      <vt:lpstr>PowerPoint Presentation</vt:lpstr>
      <vt:lpstr> 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QUY TRÌNH PHÁT TRIỂN PHẦN MỀM VÀ VỊ TRÍ CỦA BA</dc:title>
  <dc:creator>NguyenHoai</dc:creator>
  <cp:lastModifiedBy>CNTT_hoaint</cp:lastModifiedBy>
  <cp:revision>27</cp:revision>
  <dcterms:modified xsi:type="dcterms:W3CDTF">2021-11-08T11:22:39Z</dcterms:modified>
</cp:coreProperties>
</file>