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08D5F7-D0FF-4222-909E-3BE1B5436AC7}" v="354" dt="2024-02-28T06:26:07.875"/>
    <p1510:client id="{AA12AFAF-1675-4AF1-86A0-E1C9EBC34E96}" v="114" dt="2024-02-28T04:59:40.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B8C74A1-F87F-4351-B3F0-78BFC17FB9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48FC70E-10EB-428C-A8D9-C1A4E3B69E41}">
      <dgm:prSet/>
      <dgm:spPr/>
      <dgm:t>
        <a:bodyPr/>
        <a:lstStyle/>
        <a:p>
          <a:r>
            <a:rPr lang="en-US"/>
            <a:t>The scope of the project entails developing a Digital Dynamic Signboard and Traffic Control System to enhance urban transportation.</a:t>
          </a:r>
        </a:p>
      </dgm:t>
    </dgm:pt>
    <dgm:pt modelId="{6CB27F72-3589-44C1-9233-EE47431BFD28}" type="parTrans" cxnId="{C884E266-8B0F-4684-8E0E-93808E9DCA66}">
      <dgm:prSet/>
      <dgm:spPr/>
      <dgm:t>
        <a:bodyPr/>
        <a:lstStyle/>
        <a:p>
          <a:endParaRPr lang="en-US"/>
        </a:p>
      </dgm:t>
    </dgm:pt>
    <dgm:pt modelId="{4EFE44EF-96EF-4DF2-9C52-C8EE285D362B}" type="sibTrans" cxnId="{C884E266-8B0F-4684-8E0E-93808E9DCA66}">
      <dgm:prSet/>
      <dgm:spPr/>
      <dgm:t>
        <a:bodyPr/>
        <a:lstStyle/>
        <a:p>
          <a:endParaRPr lang="en-US"/>
        </a:p>
      </dgm:t>
    </dgm:pt>
    <dgm:pt modelId="{70080D6F-737D-4673-91B8-A11BFF14162D}">
      <dgm:prSet/>
      <dgm:spPr/>
      <dgm:t>
        <a:bodyPr/>
        <a:lstStyle/>
        <a:p>
          <a:r>
            <a:rPr lang="en-US"/>
            <a:t>The primary goals include dynamically adjusting speed limits and traffic signals based on vehicle density and weather conditions to improve road safety, optimize traffic flow, and reduce environmental impact.</a:t>
          </a:r>
        </a:p>
      </dgm:t>
    </dgm:pt>
    <dgm:pt modelId="{0958E4F5-0153-44D0-AAD2-E876E3AE1521}" type="parTrans" cxnId="{BC6A52C5-94C1-4D54-A544-DFC3BFB55EBA}">
      <dgm:prSet/>
      <dgm:spPr/>
      <dgm:t>
        <a:bodyPr/>
        <a:lstStyle/>
        <a:p>
          <a:endParaRPr lang="en-US"/>
        </a:p>
      </dgm:t>
    </dgm:pt>
    <dgm:pt modelId="{5561BAAF-0CEE-449E-8617-04E455B8BAE3}" type="sibTrans" cxnId="{BC6A52C5-94C1-4D54-A544-DFC3BFB55EBA}">
      <dgm:prSet/>
      <dgm:spPr/>
      <dgm:t>
        <a:bodyPr/>
        <a:lstStyle/>
        <a:p>
          <a:endParaRPr lang="en-US"/>
        </a:p>
      </dgm:t>
    </dgm:pt>
    <dgm:pt modelId="{0B75FDC1-7836-4DDD-944C-7F1303351F5E}" type="pres">
      <dgm:prSet presAssocID="{0B8C74A1-F87F-4351-B3F0-78BFC17FB98C}" presName="root" presStyleCnt="0">
        <dgm:presLayoutVars>
          <dgm:dir/>
          <dgm:resizeHandles val="exact"/>
        </dgm:presLayoutVars>
      </dgm:prSet>
      <dgm:spPr/>
    </dgm:pt>
    <dgm:pt modelId="{7DD815E9-66CA-407C-B6E1-46F86190FDE5}" type="pres">
      <dgm:prSet presAssocID="{748FC70E-10EB-428C-A8D9-C1A4E3B69E41}" presName="compNode" presStyleCnt="0"/>
      <dgm:spPr/>
    </dgm:pt>
    <dgm:pt modelId="{76402F38-E623-40E1-B3A0-65C8166423BE}" type="pres">
      <dgm:prSet presAssocID="{748FC70E-10EB-428C-A8D9-C1A4E3B69E41}" presName="bgRect" presStyleLbl="bgShp" presStyleIdx="0" presStyleCnt="2"/>
      <dgm:spPr/>
    </dgm:pt>
    <dgm:pt modelId="{656C2337-0539-421A-8B38-AD177CFC4F8D}" type="pres">
      <dgm:prSet presAssocID="{748FC70E-10EB-428C-A8D9-C1A4E3B69E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2A8276F0-5495-4FFA-8A94-A7AAD636256D}" type="pres">
      <dgm:prSet presAssocID="{748FC70E-10EB-428C-A8D9-C1A4E3B69E41}" presName="spaceRect" presStyleCnt="0"/>
      <dgm:spPr/>
    </dgm:pt>
    <dgm:pt modelId="{25BEA14F-F165-4629-9832-5E86129AB848}" type="pres">
      <dgm:prSet presAssocID="{748FC70E-10EB-428C-A8D9-C1A4E3B69E41}" presName="parTx" presStyleLbl="revTx" presStyleIdx="0" presStyleCnt="2">
        <dgm:presLayoutVars>
          <dgm:chMax val="0"/>
          <dgm:chPref val="0"/>
        </dgm:presLayoutVars>
      </dgm:prSet>
      <dgm:spPr/>
    </dgm:pt>
    <dgm:pt modelId="{85C91B4F-2F40-4FFB-BCCF-7A4E8BD364EE}" type="pres">
      <dgm:prSet presAssocID="{4EFE44EF-96EF-4DF2-9C52-C8EE285D362B}" presName="sibTrans" presStyleCnt="0"/>
      <dgm:spPr/>
    </dgm:pt>
    <dgm:pt modelId="{7AB5E1BB-22E2-433B-A080-7C2F61F0F54B}" type="pres">
      <dgm:prSet presAssocID="{70080D6F-737D-4673-91B8-A11BFF14162D}" presName="compNode" presStyleCnt="0"/>
      <dgm:spPr/>
    </dgm:pt>
    <dgm:pt modelId="{21FB3862-0026-4FC2-A4D9-B8E5ABC4D75B}" type="pres">
      <dgm:prSet presAssocID="{70080D6F-737D-4673-91B8-A11BFF14162D}" presName="bgRect" presStyleLbl="bgShp" presStyleIdx="1" presStyleCnt="2"/>
      <dgm:spPr/>
    </dgm:pt>
    <dgm:pt modelId="{72F7C9D7-1826-4EB6-97ED-D6DBE8E11199}" type="pres">
      <dgm:prSet presAssocID="{70080D6F-737D-4673-91B8-A11BFF1416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8D96C3B4-1097-4981-994C-8D1EE9BD2993}" type="pres">
      <dgm:prSet presAssocID="{70080D6F-737D-4673-91B8-A11BFF14162D}" presName="spaceRect" presStyleCnt="0"/>
      <dgm:spPr/>
    </dgm:pt>
    <dgm:pt modelId="{4294FB61-485D-423B-B9C3-BD77DBB62BF5}" type="pres">
      <dgm:prSet presAssocID="{70080D6F-737D-4673-91B8-A11BFF14162D}" presName="parTx" presStyleLbl="revTx" presStyleIdx="1" presStyleCnt="2">
        <dgm:presLayoutVars>
          <dgm:chMax val="0"/>
          <dgm:chPref val="0"/>
        </dgm:presLayoutVars>
      </dgm:prSet>
      <dgm:spPr/>
    </dgm:pt>
  </dgm:ptLst>
  <dgm:cxnLst>
    <dgm:cxn modelId="{3F60992B-75DB-454A-AFB4-13183824D1E5}" type="presOf" srcId="{0B8C74A1-F87F-4351-B3F0-78BFC17FB98C}" destId="{0B75FDC1-7836-4DDD-944C-7F1303351F5E}" srcOrd="0" destOrd="0" presId="urn:microsoft.com/office/officeart/2018/2/layout/IconVerticalSolidList"/>
    <dgm:cxn modelId="{C884E266-8B0F-4684-8E0E-93808E9DCA66}" srcId="{0B8C74A1-F87F-4351-B3F0-78BFC17FB98C}" destId="{748FC70E-10EB-428C-A8D9-C1A4E3B69E41}" srcOrd="0" destOrd="0" parTransId="{6CB27F72-3589-44C1-9233-EE47431BFD28}" sibTransId="{4EFE44EF-96EF-4DF2-9C52-C8EE285D362B}"/>
    <dgm:cxn modelId="{3FA60867-CAB0-444F-B8C0-59F6E67B44C9}" type="presOf" srcId="{70080D6F-737D-4673-91B8-A11BFF14162D}" destId="{4294FB61-485D-423B-B9C3-BD77DBB62BF5}" srcOrd="0" destOrd="0" presId="urn:microsoft.com/office/officeart/2018/2/layout/IconVerticalSolidList"/>
    <dgm:cxn modelId="{1FCFE148-FA74-4ED5-8A21-FD850D90912F}" type="presOf" srcId="{748FC70E-10EB-428C-A8D9-C1A4E3B69E41}" destId="{25BEA14F-F165-4629-9832-5E86129AB848}" srcOrd="0" destOrd="0" presId="urn:microsoft.com/office/officeart/2018/2/layout/IconVerticalSolidList"/>
    <dgm:cxn modelId="{BC6A52C5-94C1-4D54-A544-DFC3BFB55EBA}" srcId="{0B8C74A1-F87F-4351-B3F0-78BFC17FB98C}" destId="{70080D6F-737D-4673-91B8-A11BFF14162D}" srcOrd="1" destOrd="0" parTransId="{0958E4F5-0153-44D0-AAD2-E876E3AE1521}" sibTransId="{5561BAAF-0CEE-449E-8617-04E455B8BAE3}"/>
    <dgm:cxn modelId="{F3753E58-777D-43B0-B5CC-A7A7F0659D77}" type="presParOf" srcId="{0B75FDC1-7836-4DDD-944C-7F1303351F5E}" destId="{7DD815E9-66CA-407C-B6E1-46F86190FDE5}" srcOrd="0" destOrd="0" presId="urn:microsoft.com/office/officeart/2018/2/layout/IconVerticalSolidList"/>
    <dgm:cxn modelId="{91F14399-CC16-4344-A6C2-2ED00655CA19}" type="presParOf" srcId="{7DD815E9-66CA-407C-B6E1-46F86190FDE5}" destId="{76402F38-E623-40E1-B3A0-65C8166423BE}" srcOrd="0" destOrd="0" presId="urn:microsoft.com/office/officeart/2018/2/layout/IconVerticalSolidList"/>
    <dgm:cxn modelId="{9EB87DDB-98CD-47B1-BC9E-FEEA098C381C}" type="presParOf" srcId="{7DD815E9-66CA-407C-B6E1-46F86190FDE5}" destId="{656C2337-0539-421A-8B38-AD177CFC4F8D}" srcOrd="1" destOrd="0" presId="urn:microsoft.com/office/officeart/2018/2/layout/IconVerticalSolidList"/>
    <dgm:cxn modelId="{764EBA2B-BF60-4237-A8E5-7DB0B73B08FC}" type="presParOf" srcId="{7DD815E9-66CA-407C-B6E1-46F86190FDE5}" destId="{2A8276F0-5495-4FFA-8A94-A7AAD636256D}" srcOrd="2" destOrd="0" presId="urn:microsoft.com/office/officeart/2018/2/layout/IconVerticalSolidList"/>
    <dgm:cxn modelId="{AB9D9657-D00B-4FB8-9F53-2D43328D09DB}" type="presParOf" srcId="{7DD815E9-66CA-407C-B6E1-46F86190FDE5}" destId="{25BEA14F-F165-4629-9832-5E86129AB848}" srcOrd="3" destOrd="0" presId="urn:microsoft.com/office/officeart/2018/2/layout/IconVerticalSolidList"/>
    <dgm:cxn modelId="{DFD377B3-8C3C-431A-99BE-750528FDB039}" type="presParOf" srcId="{0B75FDC1-7836-4DDD-944C-7F1303351F5E}" destId="{85C91B4F-2F40-4FFB-BCCF-7A4E8BD364EE}" srcOrd="1" destOrd="0" presId="urn:microsoft.com/office/officeart/2018/2/layout/IconVerticalSolidList"/>
    <dgm:cxn modelId="{C8DB5791-7E87-4F8F-867D-3B27CD75E98B}" type="presParOf" srcId="{0B75FDC1-7836-4DDD-944C-7F1303351F5E}" destId="{7AB5E1BB-22E2-433B-A080-7C2F61F0F54B}" srcOrd="2" destOrd="0" presId="urn:microsoft.com/office/officeart/2018/2/layout/IconVerticalSolidList"/>
    <dgm:cxn modelId="{BB84B7F0-CD49-498C-8FE7-B2FD98EAFEF0}" type="presParOf" srcId="{7AB5E1BB-22E2-433B-A080-7C2F61F0F54B}" destId="{21FB3862-0026-4FC2-A4D9-B8E5ABC4D75B}" srcOrd="0" destOrd="0" presId="urn:microsoft.com/office/officeart/2018/2/layout/IconVerticalSolidList"/>
    <dgm:cxn modelId="{B359AC7A-371D-4CA3-9BEB-EBC6EFF7DA79}" type="presParOf" srcId="{7AB5E1BB-22E2-433B-A080-7C2F61F0F54B}" destId="{72F7C9D7-1826-4EB6-97ED-D6DBE8E11199}" srcOrd="1" destOrd="0" presId="urn:microsoft.com/office/officeart/2018/2/layout/IconVerticalSolidList"/>
    <dgm:cxn modelId="{91093469-73A0-43E9-AB34-0CE56B0C564F}" type="presParOf" srcId="{7AB5E1BB-22E2-433B-A080-7C2F61F0F54B}" destId="{8D96C3B4-1097-4981-994C-8D1EE9BD2993}" srcOrd="2" destOrd="0" presId="urn:microsoft.com/office/officeart/2018/2/layout/IconVerticalSolidList"/>
    <dgm:cxn modelId="{ED2E20E4-C43F-4D8C-AC00-D53F2FA0BC75}" type="presParOf" srcId="{7AB5E1BB-22E2-433B-A080-7C2F61F0F54B}" destId="{4294FB61-485D-423B-B9C3-BD77DBB62B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02F38-E623-40E1-B3A0-65C8166423BE}">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C2337-0539-421A-8B38-AD177CFC4F8D}">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BEA14F-F165-4629-9832-5E86129AB848}">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The scope of the project entails developing a Digital Dynamic Signboard and Traffic Control System to enhance urban transportation.</a:t>
          </a:r>
        </a:p>
      </dsp:txBody>
      <dsp:txXfrm>
        <a:off x="1509882" y="708097"/>
        <a:ext cx="9005717" cy="1307257"/>
      </dsp:txXfrm>
    </dsp:sp>
    <dsp:sp modelId="{21FB3862-0026-4FC2-A4D9-B8E5ABC4D75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7C9D7-1826-4EB6-97ED-D6DBE8E1119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94FB61-485D-423B-B9C3-BD77DBB62BF5}">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The primary goals include dynamically adjusting speed limits and traffic signals based on vehicle density and weather conditions to improve road safety, optimize traffic flow, and reduce environmental impact.</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45354D2F-EFCA-4835-286D-DDCFDB4719E2}"/>
              </a:ext>
            </a:extLst>
          </p:cNvPr>
          <p:cNvPicPr>
            <a:picLocks noChangeAspect="1"/>
          </p:cNvPicPr>
          <p:nvPr/>
        </p:nvPicPr>
        <p:blipFill rotWithShape="1">
          <a:blip r:embed="rId2">
            <a:alphaModFix amt="60000"/>
          </a:blip>
          <a:srcRect l="3038" r="6" b="6"/>
          <a:stretch/>
        </p:blipFill>
        <p:spPr>
          <a:xfrm>
            <a:off x="-1" y="10"/>
            <a:ext cx="12192001" cy="6857990"/>
          </a:xfrm>
          <a:prstGeom prst="rect">
            <a:avLst/>
          </a:prstGeom>
        </p:spPr>
      </p:pic>
      <p:sp>
        <p:nvSpPr>
          <p:cNvPr id="2" name="Title 1"/>
          <p:cNvSpPr>
            <a:spLocks noGrp="1"/>
          </p:cNvSpPr>
          <p:nvPr>
            <p:ph type="ctrTitle"/>
          </p:nvPr>
        </p:nvSpPr>
        <p:spPr>
          <a:xfrm>
            <a:off x="841248" y="600427"/>
            <a:ext cx="9875520" cy="3299902"/>
          </a:xfrm>
        </p:spPr>
        <p:txBody>
          <a:bodyPr>
            <a:normAutofit/>
          </a:bodyPr>
          <a:lstStyle/>
          <a:p>
            <a:pPr algn="l"/>
            <a:r>
              <a:rPr lang="en-US" sz="4500" cap="all">
                <a:solidFill>
                  <a:srgbClr val="FFFFFF"/>
                </a:solidFill>
                <a:ea typeface="+mj-lt"/>
                <a:cs typeface="+mj-lt"/>
              </a:rPr>
              <a:t>DIGITAL  DYNAMIC  SIGNBOARD  AND TRAFFIC CONTROL SYSTEM</a:t>
            </a:r>
            <a:endParaRPr lang="en-US" sz="4500">
              <a:solidFill>
                <a:srgbClr val="FFFFFF"/>
              </a:solidFill>
              <a:ea typeface="+mj-lt"/>
              <a:cs typeface="+mj-lt"/>
            </a:endParaRPr>
          </a:p>
          <a:p>
            <a:pPr algn="l"/>
            <a:endParaRPr lang="en-US" sz="4500">
              <a:solidFill>
                <a:srgbClr val="FFFFFF"/>
              </a:solidFill>
            </a:endParaRPr>
          </a:p>
        </p:txBody>
      </p:sp>
      <p:sp>
        <p:nvSpPr>
          <p:cNvPr id="3" name="Subtitle 2"/>
          <p:cNvSpPr>
            <a:spLocks noGrp="1"/>
          </p:cNvSpPr>
          <p:nvPr>
            <p:ph type="subTitle" idx="1"/>
          </p:nvPr>
        </p:nvSpPr>
        <p:spPr>
          <a:xfrm>
            <a:off x="467331" y="3657429"/>
            <a:ext cx="10256520" cy="1828971"/>
          </a:xfrm>
        </p:spPr>
        <p:txBody>
          <a:bodyPr vert="horz" lIns="91440" tIns="45720" rIns="91440" bIns="45720" rtlCol="0" anchor="t">
            <a:noAutofit/>
          </a:bodyPr>
          <a:lstStyle/>
          <a:p>
            <a:pPr algn="l"/>
            <a:r>
              <a:rPr lang="en-US" sz="2000" dirty="0">
                <a:solidFill>
                  <a:srgbClr val="FFFFFF"/>
                </a:solidFill>
              </a:rPr>
              <a:t>Presented  by:</a:t>
            </a:r>
          </a:p>
          <a:p>
            <a:pPr algn="l"/>
            <a:r>
              <a:rPr lang="en-IN" sz="2000" cap="all" dirty="0">
                <a:solidFill>
                  <a:srgbClr val="FFFFFF"/>
                </a:solidFill>
                <a:latin typeface="Segoe UI"/>
                <a:cs typeface="Segoe UI"/>
              </a:rPr>
              <a:t>V.SUBASH VARUN  95072114100</a:t>
            </a:r>
          </a:p>
          <a:p>
            <a:pPr algn="l"/>
            <a:r>
              <a:rPr lang="en-IN" sz="2000" cap="all" dirty="0">
                <a:solidFill>
                  <a:srgbClr val="FFFFFF"/>
                </a:solidFill>
                <a:latin typeface="Segoe UI"/>
                <a:cs typeface="Segoe UI"/>
              </a:rPr>
              <a:t>B.SUJESH  95072114104</a:t>
            </a:r>
          </a:p>
          <a:p>
            <a:pPr algn="l"/>
            <a:r>
              <a:rPr lang="en-IN" sz="2000" cap="all" dirty="0">
                <a:solidFill>
                  <a:srgbClr val="FFFFFF"/>
                </a:solidFill>
                <a:latin typeface="Segoe UI"/>
                <a:cs typeface="Segoe UI"/>
              </a:rPr>
              <a:t>V.SUYAMBU LINGAM  95072114108</a:t>
            </a:r>
            <a:endParaRPr lang="en-US" sz="2000" dirty="0">
              <a:solidFill>
                <a:srgbClr val="FFFFFF"/>
              </a:solidFill>
              <a:latin typeface="Segoe UI"/>
              <a:cs typeface="Segoe UI"/>
            </a:endParaRPr>
          </a:p>
          <a:p>
            <a:pPr algn="l"/>
            <a:r>
              <a:rPr lang="en-IN" sz="2000" cap="all" dirty="0">
                <a:solidFill>
                  <a:srgbClr val="FFFFFF"/>
                </a:solidFill>
                <a:latin typeface="Segoe UI"/>
                <a:cs typeface="Segoe UI"/>
              </a:rPr>
              <a:t>M.THANGA VEL  95072114112</a:t>
            </a:r>
            <a:endParaRPr lang="en-IN" sz="2000" dirty="0">
              <a:solidFill>
                <a:srgbClr val="FFFFFF"/>
              </a:solidFill>
            </a:endParaRPr>
          </a:p>
          <a:p>
            <a:pPr algn="l"/>
            <a:endParaRPr lang="en-US" sz="2000">
              <a:solidFill>
                <a:srgbClr val="FFFFFF"/>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85282-CBFE-3797-1C73-DC2D760DECB6}"/>
              </a:ext>
            </a:extLst>
          </p:cNvPr>
          <p:cNvSpPr>
            <a:spLocks noGrp="1"/>
          </p:cNvSpPr>
          <p:nvPr>
            <p:ph type="title"/>
          </p:nvPr>
        </p:nvSpPr>
        <p:spPr>
          <a:xfrm>
            <a:off x="841248" y="256032"/>
            <a:ext cx="10506456" cy="1014984"/>
          </a:xfrm>
        </p:spPr>
        <p:txBody>
          <a:bodyPr anchor="b">
            <a:normAutofit/>
          </a:bodyPr>
          <a:lstStyle/>
          <a:p>
            <a:r>
              <a:rPr lang="en-US" dirty="0"/>
              <a:t>Block diagram:</a:t>
            </a:r>
          </a:p>
        </p:txBody>
      </p:sp>
      <p:sp>
        <p:nvSpPr>
          <p:cNvPr id="30"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1CB36A4-8469-94FC-D104-44B442FE4B27}"/>
              </a:ext>
            </a:extLst>
          </p:cNvPr>
          <p:cNvSpPr>
            <a:spLocks/>
          </p:cNvSpPr>
          <p:nvPr/>
        </p:nvSpPr>
        <p:spPr>
          <a:xfrm>
            <a:off x="2709582" y="1769596"/>
            <a:ext cx="10515600" cy="4351338"/>
          </a:xfrm>
          <a:prstGeom prst="rect">
            <a:avLst/>
          </a:prstGeom>
        </p:spPr>
        <p:txBody>
          <a:bodyPr/>
          <a:lstStyle/>
          <a:p>
            <a:endParaRPr lang="en-US"/>
          </a:p>
        </p:txBody>
      </p:sp>
      <p:sp>
        <p:nvSpPr>
          <p:cNvPr id="4" name="Rectangle 3">
            <a:extLst>
              <a:ext uri="{FF2B5EF4-FFF2-40B4-BE49-F238E27FC236}">
                <a16:creationId xmlns:a16="http://schemas.microsoft.com/office/drawing/2014/main" id="{71BD4007-AA0D-4F52-B912-17F30AFBDEC2}"/>
              </a:ext>
            </a:extLst>
          </p:cNvPr>
          <p:cNvSpPr/>
          <p:nvPr/>
        </p:nvSpPr>
        <p:spPr>
          <a:xfrm>
            <a:off x="2275293" y="3784777"/>
            <a:ext cx="1585509" cy="577503"/>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534924">
              <a:spcAft>
                <a:spcPts val="600"/>
              </a:spcAft>
            </a:pPr>
            <a:r>
              <a:rPr lang="en-IN" sz="2106" kern="1200">
                <a:solidFill>
                  <a:schemeClr val="dk1"/>
                </a:solidFill>
                <a:latin typeface="+mn-lt"/>
                <a:ea typeface="+mn-ea"/>
                <a:cs typeface="+mn-cs"/>
              </a:rPr>
              <a:t>DC POWER SUPPLY</a:t>
            </a:r>
            <a:endParaRPr lang="en-IN"/>
          </a:p>
        </p:txBody>
      </p:sp>
      <p:sp>
        <p:nvSpPr>
          <p:cNvPr id="6" name="Rectangle 5">
            <a:extLst>
              <a:ext uri="{FF2B5EF4-FFF2-40B4-BE49-F238E27FC236}">
                <a16:creationId xmlns:a16="http://schemas.microsoft.com/office/drawing/2014/main" id="{B4DE61BF-9253-478B-8E4C-6AC1DC68ED82}"/>
              </a:ext>
            </a:extLst>
          </p:cNvPr>
          <p:cNvSpPr/>
          <p:nvPr/>
        </p:nvSpPr>
        <p:spPr>
          <a:xfrm>
            <a:off x="5115558" y="3784779"/>
            <a:ext cx="1701008" cy="650972"/>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534924">
              <a:spcAft>
                <a:spcPts val="600"/>
              </a:spcAft>
            </a:pPr>
            <a:r>
              <a:rPr lang="en-IN" sz="2106" kern="1200">
                <a:solidFill>
                  <a:schemeClr val="dk1"/>
                </a:solidFill>
                <a:latin typeface="+mn-lt"/>
                <a:ea typeface="+mn-ea"/>
                <a:cs typeface="+mn-cs"/>
              </a:rPr>
              <a:t>CONTROLLR</a:t>
            </a:r>
            <a:endParaRPr lang="en-IN"/>
          </a:p>
        </p:txBody>
      </p:sp>
      <p:cxnSp>
        <p:nvCxnSpPr>
          <p:cNvPr id="7" name="Straight Arrow Connector 6">
            <a:extLst>
              <a:ext uri="{FF2B5EF4-FFF2-40B4-BE49-F238E27FC236}">
                <a16:creationId xmlns:a16="http://schemas.microsoft.com/office/drawing/2014/main" id="{34313DBB-1582-4F5D-B548-137EFFD20504}"/>
              </a:ext>
            </a:extLst>
          </p:cNvPr>
          <p:cNvCxnSpPr/>
          <p:nvPr/>
        </p:nvCxnSpPr>
        <p:spPr>
          <a:xfrm>
            <a:off x="6903192" y="4070904"/>
            <a:ext cx="11130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33879CA-0BCA-4E14-8E50-7D0583C2CF49}"/>
              </a:ext>
            </a:extLst>
          </p:cNvPr>
          <p:cNvSpPr/>
          <p:nvPr/>
        </p:nvSpPr>
        <p:spPr>
          <a:xfrm>
            <a:off x="8215699" y="3811029"/>
            <a:ext cx="1701008" cy="650947"/>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534924">
              <a:spcAft>
                <a:spcPts val="600"/>
              </a:spcAft>
            </a:pPr>
            <a:r>
              <a:rPr lang="en-IN" sz="2106" kern="1200">
                <a:solidFill>
                  <a:schemeClr val="dk1"/>
                </a:solidFill>
                <a:latin typeface="+mn-lt"/>
                <a:ea typeface="+mn-ea"/>
                <a:cs typeface="+mn-cs"/>
              </a:rPr>
              <a:t>DISPLAY</a:t>
            </a:r>
            <a:endParaRPr lang="en-IN"/>
          </a:p>
        </p:txBody>
      </p:sp>
      <p:cxnSp>
        <p:nvCxnSpPr>
          <p:cNvPr id="9" name="Straight Arrow Connector 8">
            <a:extLst>
              <a:ext uri="{FF2B5EF4-FFF2-40B4-BE49-F238E27FC236}">
                <a16:creationId xmlns:a16="http://schemas.microsoft.com/office/drawing/2014/main" id="{B587DCA6-66D3-48B3-A61A-B307F848CF05}"/>
              </a:ext>
            </a:extLst>
          </p:cNvPr>
          <p:cNvCxnSpPr/>
          <p:nvPr/>
        </p:nvCxnSpPr>
        <p:spPr>
          <a:xfrm>
            <a:off x="5958187" y="4611657"/>
            <a:ext cx="0" cy="78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120A3F7-91ED-4D9E-B266-69BD4473B64E}"/>
              </a:ext>
            </a:extLst>
          </p:cNvPr>
          <p:cNvSpPr/>
          <p:nvPr/>
        </p:nvSpPr>
        <p:spPr>
          <a:xfrm>
            <a:off x="5225809" y="5496286"/>
            <a:ext cx="1469986" cy="78750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534924">
              <a:spcAft>
                <a:spcPts val="600"/>
              </a:spcAft>
            </a:pPr>
            <a:endParaRPr lang="en-IN" sz="2106" kern="1200">
              <a:solidFill>
                <a:schemeClr val="dk1"/>
              </a:solidFill>
              <a:latin typeface="+mn-lt"/>
              <a:ea typeface="+mn-ea"/>
              <a:cs typeface="+mn-cs"/>
            </a:endParaRPr>
          </a:p>
          <a:p>
            <a:pPr algn="ctr" defTabSz="534924">
              <a:spcAft>
                <a:spcPts val="600"/>
              </a:spcAft>
            </a:pPr>
            <a:r>
              <a:rPr lang="en-IN" sz="2106" kern="1200">
                <a:solidFill>
                  <a:schemeClr val="dk1"/>
                </a:solidFill>
                <a:latin typeface="+mn-lt"/>
                <a:ea typeface="+mn-ea"/>
                <a:cs typeface="+mn-cs"/>
              </a:rPr>
              <a:t>IR</a:t>
            </a:r>
          </a:p>
          <a:p>
            <a:pPr algn="ctr" defTabSz="534924">
              <a:spcAft>
                <a:spcPts val="600"/>
              </a:spcAft>
            </a:pPr>
            <a:r>
              <a:rPr lang="en-IN" sz="2106" kern="1200">
                <a:solidFill>
                  <a:schemeClr val="dk1"/>
                </a:solidFill>
                <a:latin typeface="+mn-lt"/>
                <a:ea typeface="+mn-ea"/>
                <a:cs typeface="+mn-cs"/>
              </a:rPr>
              <a:t>SENSOR</a:t>
            </a:r>
          </a:p>
          <a:p>
            <a:pPr algn="ctr">
              <a:spcAft>
                <a:spcPts val="600"/>
              </a:spcAft>
            </a:pPr>
            <a:endParaRPr lang="en-IN"/>
          </a:p>
        </p:txBody>
      </p:sp>
      <p:cxnSp>
        <p:nvCxnSpPr>
          <p:cNvPr id="11" name="Straight Arrow Connector 10">
            <a:extLst>
              <a:ext uri="{FF2B5EF4-FFF2-40B4-BE49-F238E27FC236}">
                <a16:creationId xmlns:a16="http://schemas.microsoft.com/office/drawing/2014/main" id="{984A9031-B255-45D1-AE29-13C8FBC12029}"/>
              </a:ext>
            </a:extLst>
          </p:cNvPr>
          <p:cNvCxnSpPr/>
          <p:nvPr/>
        </p:nvCxnSpPr>
        <p:spPr>
          <a:xfrm flipV="1">
            <a:off x="4038565" y="4042026"/>
            <a:ext cx="905630" cy="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9B6A9487-01B3-EADF-B71D-F47B07715439}"/>
              </a:ext>
            </a:extLst>
          </p:cNvPr>
          <p:cNvSpPr/>
          <p:nvPr/>
        </p:nvSpPr>
        <p:spPr>
          <a:xfrm>
            <a:off x="5225808" y="1926266"/>
            <a:ext cx="1469986" cy="78750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534924">
              <a:spcAft>
                <a:spcPts val="600"/>
              </a:spcAft>
            </a:pPr>
            <a:endParaRPr lang="en-IN" sz="2106" kern="1200">
              <a:solidFill>
                <a:schemeClr val="dk1"/>
              </a:solidFill>
              <a:latin typeface="+mn-lt"/>
              <a:ea typeface="+mn-ea"/>
              <a:cs typeface="+mn-cs"/>
            </a:endParaRPr>
          </a:p>
          <a:p>
            <a:pPr algn="ctr" defTabSz="534924">
              <a:spcAft>
                <a:spcPts val="600"/>
              </a:spcAft>
            </a:pPr>
            <a:r>
              <a:rPr lang="en-IN" sz="2106" kern="1200">
                <a:solidFill>
                  <a:schemeClr val="dk1"/>
                </a:solidFill>
                <a:latin typeface="+mn-lt"/>
                <a:ea typeface="+mn-ea"/>
                <a:cs typeface="+mn-cs"/>
              </a:rPr>
              <a:t>RAIN</a:t>
            </a:r>
          </a:p>
          <a:p>
            <a:pPr algn="ctr" defTabSz="534924">
              <a:spcAft>
                <a:spcPts val="600"/>
              </a:spcAft>
            </a:pPr>
            <a:r>
              <a:rPr lang="en-IN" sz="2106" kern="1200">
                <a:solidFill>
                  <a:schemeClr val="dk1"/>
                </a:solidFill>
                <a:latin typeface="+mn-lt"/>
                <a:ea typeface="+mn-ea"/>
                <a:cs typeface="+mn-cs"/>
              </a:rPr>
              <a:t>SENSOR</a:t>
            </a:r>
          </a:p>
          <a:p>
            <a:pPr algn="ctr">
              <a:spcAft>
                <a:spcPts val="600"/>
              </a:spcAft>
            </a:pPr>
            <a:endParaRPr lang="en-IN"/>
          </a:p>
        </p:txBody>
      </p:sp>
      <p:cxnSp>
        <p:nvCxnSpPr>
          <p:cNvPr id="13" name="Straight Arrow Connector 12">
            <a:extLst>
              <a:ext uri="{FF2B5EF4-FFF2-40B4-BE49-F238E27FC236}">
                <a16:creationId xmlns:a16="http://schemas.microsoft.com/office/drawing/2014/main" id="{E06487D9-447E-83A0-A8EB-CFC4E68FBD99}"/>
              </a:ext>
            </a:extLst>
          </p:cNvPr>
          <p:cNvCxnSpPr>
            <a:cxnSpLocks/>
          </p:cNvCxnSpPr>
          <p:nvPr/>
        </p:nvCxnSpPr>
        <p:spPr>
          <a:xfrm flipV="1">
            <a:off x="5958069" y="2861028"/>
            <a:ext cx="4" cy="761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97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DF6134-C0E7-E857-C74E-6B5AAE70A5CC}"/>
              </a:ext>
            </a:extLst>
          </p:cNvPr>
          <p:cNvSpPr>
            <a:spLocks noGrp="1"/>
          </p:cNvSpPr>
          <p:nvPr>
            <p:ph type="title"/>
          </p:nvPr>
        </p:nvSpPr>
        <p:spPr>
          <a:xfrm>
            <a:off x="1115568" y="548640"/>
            <a:ext cx="10168128" cy="1179576"/>
          </a:xfrm>
        </p:spPr>
        <p:txBody>
          <a:bodyPr>
            <a:normAutofit/>
          </a:bodyPr>
          <a:lstStyle/>
          <a:p>
            <a:r>
              <a:rPr lang="en-US" sz="4000"/>
              <a:t>Circuit diagram:</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305C01A-57B4-E6F6-2231-E73954C22ED6}"/>
              </a:ext>
            </a:extLst>
          </p:cNvPr>
          <p:cNvPicPr>
            <a:picLocks noChangeAspect="1"/>
          </p:cNvPicPr>
          <p:nvPr/>
        </p:nvPicPr>
        <p:blipFill rotWithShape="1">
          <a:blip r:embed="rId2"/>
          <a:srcRect r="8492" b="3"/>
          <a:stretch/>
        </p:blipFill>
        <p:spPr>
          <a:xfrm>
            <a:off x="2190399" y="2139357"/>
            <a:ext cx="7497569" cy="4601318"/>
          </a:xfrm>
          <a:prstGeom prst="rect">
            <a:avLst/>
          </a:prstGeom>
        </p:spPr>
      </p:pic>
    </p:spTree>
    <p:extLst>
      <p:ext uri="{BB962C8B-B14F-4D97-AF65-F5344CB8AC3E}">
        <p14:creationId xmlns:p14="http://schemas.microsoft.com/office/powerpoint/2010/main" val="185766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F6134-C0E7-E857-C74E-6B5AAE70A5C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Thank You...</a:t>
            </a:r>
          </a:p>
        </p:txBody>
      </p:sp>
      <p:sp>
        <p:nvSpPr>
          <p:cNvPr id="2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9E6372C-5BDE-90D6-0655-2FF988F125E4}"/>
              </a:ext>
            </a:extLst>
          </p:cNvPr>
          <p:cNvPicPr>
            <a:picLocks noChangeAspect="1"/>
          </p:cNvPicPr>
          <p:nvPr/>
        </p:nvPicPr>
        <p:blipFill rotWithShape="1">
          <a:blip r:embed="rId2"/>
          <a:srcRect t="1233" r="-1" b="629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903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0E92D-281B-05F6-B9D1-01371337893B}"/>
              </a:ext>
            </a:extLst>
          </p:cNvPr>
          <p:cNvSpPr>
            <a:spLocks noGrp="1"/>
          </p:cNvSpPr>
          <p:nvPr>
            <p:ph type="title"/>
          </p:nvPr>
        </p:nvSpPr>
        <p:spPr>
          <a:xfrm>
            <a:off x="841248" y="256032"/>
            <a:ext cx="10506456" cy="1014984"/>
          </a:xfrm>
        </p:spPr>
        <p:txBody>
          <a:bodyPr anchor="b">
            <a:normAutofit/>
          </a:bodyPr>
          <a:lstStyle/>
          <a:p>
            <a:r>
              <a:rPr lang="en-US" dirty="0"/>
              <a:t>Scope of the project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D4B1760-F565-53D7-21EE-A72E2B9BAE75}"/>
              </a:ext>
            </a:extLst>
          </p:cNvPr>
          <p:cNvGraphicFramePr>
            <a:graphicFrameLocks noGrp="1"/>
          </p:cNvGraphicFramePr>
          <p:nvPr>
            <p:ph idx="1"/>
            <p:extLst>
              <p:ext uri="{D42A27DB-BD31-4B8C-83A1-F6EECF244321}">
                <p14:modId xmlns:p14="http://schemas.microsoft.com/office/powerpoint/2010/main" val="286886589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96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F4768F-A89C-2288-1AB3-19C4CBFB65C1}"/>
              </a:ext>
            </a:extLst>
          </p:cNvPr>
          <p:cNvSpPr>
            <a:spLocks noGrp="1"/>
          </p:cNvSpPr>
          <p:nvPr>
            <p:ph type="title"/>
          </p:nvPr>
        </p:nvSpPr>
        <p:spPr>
          <a:xfrm>
            <a:off x="1115568" y="548640"/>
            <a:ext cx="10168128" cy="1179576"/>
          </a:xfrm>
        </p:spPr>
        <p:txBody>
          <a:bodyPr>
            <a:normAutofit/>
          </a:bodyPr>
          <a:lstStyle/>
          <a:p>
            <a:r>
              <a:rPr lang="en-US" sz="4000"/>
              <a:t>Abstract: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F9143D1-840E-95EB-D34C-BAA25C91C25E}"/>
              </a:ext>
            </a:extLst>
          </p:cNvPr>
          <p:cNvSpPr>
            <a:spLocks noGrp="1"/>
          </p:cNvSpPr>
          <p:nvPr>
            <p:ph idx="1"/>
          </p:nvPr>
        </p:nvSpPr>
        <p:spPr>
          <a:xfrm>
            <a:off x="1115568" y="2481943"/>
            <a:ext cx="10168128" cy="3695020"/>
          </a:xfrm>
        </p:spPr>
        <p:txBody>
          <a:bodyPr vert="horz" lIns="91440" tIns="45720" rIns="91440" bIns="45720" rtlCol="0">
            <a:normAutofit/>
          </a:bodyPr>
          <a:lstStyle/>
          <a:p>
            <a:pPr marL="457200" lvl="1" indent="0">
              <a:buNone/>
            </a:pPr>
            <a:r>
              <a:rPr lang="en-US" sz="2200">
                <a:ea typeface="+mn-lt"/>
                <a:cs typeface="+mn-lt"/>
              </a:rPr>
              <a:t>This study presents a solution to enhance urban traffic management through the implementation of a Digital Dynamic Signboard and Traffic Control System. Integrating real-time weather data and strategically positioned sensors, the system dynamically adjusts speed limits and optimizes traffic signals based on vehicular density and weather conditions. This comprehensive approach aims to bolster safety, alleviate congestion, and mitigate environmental impact. Leveraging real-time data and advanced technology, the proposed solution offers a multifaceted strategy to enhance traffic management efficiency in urban environments.</a:t>
            </a:r>
            <a:endParaRPr lang="en-US" sz="2200"/>
          </a:p>
          <a:p>
            <a:pPr lvl="1">
              <a:buFont typeface="Courier New" panose="020B0604020202020204" pitchFamily="34" charset="0"/>
              <a:buChar char="o"/>
            </a:pPr>
            <a:endParaRPr lang="en-US" sz="2200"/>
          </a:p>
        </p:txBody>
      </p:sp>
    </p:spTree>
    <p:extLst>
      <p:ext uri="{BB962C8B-B14F-4D97-AF65-F5344CB8AC3E}">
        <p14:creationId xmlns:p14="http://schemas.microsoft.com/office/powerpoint/2010/main" val="69164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A20DE1-E903-EDB8-8A94-3FCB46A295E9}"/>
              </a:ext>
            </a:extLst>
          </p:cNvPr>
          <p:cNvSpPr>
            <a:spLocks noGrp="1"/>
          </p:cNvSpPr>
          <p:nvPr>
            <p:ph type="title"/>
          </p:nvPr>
        </p:nvSpPr>
        <p:spPr>
          <a:xfrm>
            <a:off x="1115568" y="548640"/>
            <a:ext cx="10168128" cy="1179576"/>
          </a:xfrm>
        </p:spPr>
        <p:txBody>
          <a:bodyPr>
            <a:normAutofit/>
          </a:bodyPr>
          <a:lstStyle/>
          <a:p>
            <a:r>
              <a:rPr lang="en-US" sz="4000"/>
              <a:t>Literature Survey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9CD284-C2F4-4951-ED30-A6A3A8F55881}"/>
              </a:ext>
            </a:extLst>
          </p:cNvPr>
          <p:cNvSpPr>
            <a:spLocks noGrp="1"/>
          </p:cNvSpPr>
          <p:nvPr>
            <p:ph idx="1"/>
          </p:nvPr>
        </p:nvSpPr>
        <p:spPr>
          <a:xfrm>
            <a:off x="1115568" y="2481943"/>
            <a:ext cx="10168128" cy="3695020"/>
          </a:xfrm>
        </p:spPr>
        <p:txBody>
          <a:bodyPr vert="horz" lIns="91440" tIns="45720" rIns="91440" bIns="45720" rtlCol="0" anchor="t">
            <a:normAutofit fontScale="92500" lnSpcReduction="10000"/>
          </a:bodyPr>
          <a:lstStyle/>
          <a:p>
            <a:pPr algn="just"/>
            <a:r>
              <a:rPr lang="en-US" sz="2000" dirty="0">
                <a:ea typeface="+mn-lt"/>
                <a:cs typeface="+mn-lt"/>
              </a:rPr>
              <a:t>Title: Message Display on Dynamic Message Signs. </a:t>
            </a:r>
            <a:endParaRPr lang="en-US"/>
          </a:p>
          <a:p>
            <a:pPr marL="0" indent="0" algn="just">
              <a:buNone/>
            </a:pPr>
            <a:r>
              <a:rPr lang="en-US" sz="2000" dirty="0">
                <a:ea typeface="+mn-lt"/>
                <a:cs typeface="+mn-lt"/>
              </a:rPr>
              <a:t>Dynamic Message Signs (DMS) are crucial for guiding drivers and managing traffic. Wang et al. (2006) looked into how adding graphics to DMS can make messages clearer and easier to understand.</a:t>
            </a:r>
            <a:endParaRPr lang="en-US" sz="2000" dirty="0"/>
          </a:p>
          <a:p>
            <a:pPr marL="0" indent="0" algn="just">
              <a:buNone/>
            </a:pPr>
            <a:r>
              <a:rPr lang="en-US" sz="2000" dirty="0">
                <a:ea typeface="+mn-lt"/>
                <a:cs typeface="+mn-lt"/>
              </a:rPr>
              <a:t>Wang, J.-H., Collyer, C., E, &amp; Hesar, S., G. (2006). Employing Graphics to Aid</a:t>
            </a:r>
            <a:endParaRPr lang="en-US" sz="2000" dirty="0"/>
          </a:p>
          <a:p>
            <a:pPr marL="0" indent="0" algn="just">
              <a:buNone/>
            </a:pPr>
            <a:endParaRPr lang="en-US" sz="2000" dirty="0"/>
          </a:p>
          <a:p>
            <a:pPr algn="just"/>
            <a:r>
              <a:rPr lang="en-US" sz="2000">
                <a:ea typeface="+mn-lt"/>
                <a:cs typeface="+mn-lt"/>
              </a:rPr>
              <a:t>The</a:t>
            </a:r>
            <a:r>
              <a:rPr lang="en-US" sz="2000" dirty="0">
                <a:ea typeface="+mn-lt"/>
                <a:cs typeface="+mn-lt"/>
              </a:rPr>
              <a:t> "Traffic Yaham" youtube video explains how digital LED displays work for managing traffic. These displays are clear and can change messages based on traffic. They help drivers understand and stay safe on the road, making traffic flow better.  </a:t>
            </a:r>
            <a:endParaRPr lang="en-US" sz="2000" dirty="0"/>
          </a:p>
          <a:p>
            <a:pPr marL="0" indent="0" algn="just">
              <a:buNone/>
            </a:pPr>
            <a:r>
              <a:rPr lang="en-US" sz="2000" dirty="0">
                <a:ea typeface="+mn-lt"/>
                <a:cs typeface="+mn-lt"/>
                <a:hlinkClick r:id="" action="ppaction://noaction"/>
              </a:rPr>
              <a:t>  https://youtu.be/BBqGcOg3Lss?si=AFnTUGPSeZOGlGgH</a:t>
            </a:r>
            <a:endParaRPr lang="en-US" dirty="0">
              <a:ea typeface="+mn-lt"/>
              <a:cs typeface="+mn-lt"/>
              <a:hlinkClick r:id="" action="ppaction://noaction"/>
            </a:endParaRPr>
          </a:p>
          <a:p>
            <a:pPr marL="0" indent="0" algn="just">
              <a:buNone/>
            </a:pPr>
            <a:r>
              <a:rPr lang="en-US" sz="2000">
                <a:ea typeface="+mn-lt"/>
                <a:cs typeface="+mn-lt"/>
              </a:rPr>
              <a:t>traffic </a:t>
            </a:r>
            <a:r>
              <a:rPr lang="en-US" sz="2000" err="1">
                <a:ea typeface="+mn-lt"/>
                <a:cs typeface="+mn-lt"/>
              </a:rPr>
              <a:t>yaham</a:t>
            </a:r>
            <a:r>
              <a:rPr lang="en-US" sz="2000">
                <a:ea typeface="+mn-lt"/>
                <a:cs typeface="+mn-lt"/>
              </a:rPr>
              <a:t>/</a:t>
            </a:r>
            <a:r>
              <a:rPr lang="en-US" sz="2000" err="1">
                <a:ea typeface="+mn-lt"/>
                <a:cs typeface="+mn-lt"/>
              </a:rPr>
              <a:t>youtube</a:t>
            </a:r>
            <a:endParaRPr lang="en-US">
              <a:ea typeface="+mn-lt"/>
              <a:cs typeface="+mn-lt"/>
            </a:endParaRPr>
          </a:p>
          <a:p>
            <a:endParaRPr lang="en-US" sz="2000" dirty="0"/>
          </a:p>
        </p:txBody>
      </p:sp>
    </p:spTree>
    <p:extLst>
      <p:ext uri="{BB962C8B-B14F-4D97-AF65-F5344CB8AC3E}">
        <p14:creationId xmlns:p14="http://schemas.microsoft.com/office/powerpoint/2010/main" val="313699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2C824E-B8AD-1784-D324-C01B25352B0E}"/>
              </a:ext>
            </a:extLst>
          </p:cNvPr>
          <p:cNvSpPr>
            <a:spLocks noGrp="1"/>
          </p:cNvSpPr>
          <p:nvPr>
            <p:ph type="title"/>
          </p:nvPr>
        </p:nvSpPr>
        <p:spPr>
          <a:xfrm>
            <a:off x="1115568" y="548640"/>
            <a:ext cx="10168128" cy="1179576"/>
          </a:xfrm>
        </p:spPr>
        <p:txBody>
          <a:bodyPr>
            <a:normAutofit/>
          </a:bodyPr>
          <a:lstStyle/>
          <a:p>
            <a:r>
              <a:rPr lang="en-US" sz="4000"/>
              <a:t>Existing system:</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94595E7-7E9F-60D8-57F7-14F40AC0916A}"/>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ea typeface="+mn-lt"/>
                <a:cs typeface="+mn-lt"/>
              </a:rPr>
              <a:t>The current way we manage traffic involves using things like road signs, traffic lights, cameras, and control centers. These help keep traffic moving and monitor what's happening on the roads.</a:t>
            </a:r>
            <a:endParaRPr lang="en-US" sz="2200"/>
          </a:p>
          <a:p>
            <a:r>
              <a:rPr lang="en-US" sz="2200">
                <a:ea typeface="+mn-lt"/>
                <a:cs typeface="+mn-lt"/>
              </a:rPr>
              <a:t>we also rely on traffic management centers to oversee and coordinate activities like adjusting signal timings</a:t>
            </a:r>
          </a:p>
        </p:txBody>
      </p:sp>
    </p:spTree>
    <p:extLst>
      <p:ext uri="{BB962C8B-B14F-4D97-AF65-F5344CB8AC3E}">
        <p14:creationId xmlns:p14="http://schemas.microsoft.com/office/powerpoint/2010/main" val="36757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B36900-A896-78E7-587D-D0C1CFE96176}"/>
              </a:ext>
            </a:extLst>
          </p:cNvPr>
          <p:cNvSpPr>
            <a:spLocks noGrp="1"/>
          </p:cNvSpPr>
          <p:nvPr>
            <p:ph type="title"/>
          </p:nvPr>
        </p:nvSpPr>
        <p:spPr>
          <a:xfrm>
            <a:off x="1115568" y="548640"/>
            <a:ext cx="10168128" cy="1179576"/>
          </a:xfrm>
        </p:spPr>
        <p:txBody>
          <a:bodyPr>
            <a:normAutofit/>
          </a:bodyPr>
          <a:lstStyle/>
          <a:p>
            <a:r>
              <a:rPr lang="en-US" sz="4000"/>
              <a:t>Problem identification: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675368-C1E9-04F4-F45D-053D299801DD}"/>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a:ea typeface="+mn-lt"/>
                <a:cs typeface="+mn-lt"/>
              </a:rPr>
              <a:t>The issue we're facing is that our current traffic management systems don't always provide enough up-to-date information. This lack of real-time data means drivers might not know about accidents or hazards ahead, which can lead to accidents or delays.</a:t>
            </a:r>
            <a:endParaRPr lang="en-US" sz="2200"/>
          </a:p>
          <a:p>
            <a:pPr marL="0" indent="0">
              <a:buNone/>
            </a:pPr>
            <a:br>
              <a:rPr lang="en-US" sz="2200"/>
            </a:br>
            <a:endParaRPr lang="en-US" sz="2200"/>
          </a:p>
          <a:p>
            <a:endParaRPr lang="en-US" sz="2200"/>
          </a:p>
        </p:txBody>
      </p:sp>
    </p:spTree>
    <p:extLst>
      <p:ext uri="{BB962C8B-B14F-4D97-AF65-F5344CB8AC3E}">
        <p14:creationId xmlns:p14="http://schemas.microsoft.com/office/powerpoint/2010/main" val="118065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406103-FCE6-8CC7-1BF0-04937AF71AF8}"/>
              </a:ext>
            </a:extLst>
          </p:cNvPr>
          <p:cNvSpPr>
            <a:spLocks noGrp="1"/>
          </p:cNvSpPr>
          <p:nvPr>
            <p:ph type="title"/>
          </p:nvPr>
        </p:nvSpPr>
        <p:spPr>
          <a:xfrm>
            <a:off x="1115568" y="548640"/>
            <a:ext cx="10168128" cy="1179576"/>
          </a:xfrm>
        </p:spPr>
        <p:txBody>
          <a:bodyPr>
            <a:normAutofit/>
          </a:bodyPr>
          <a:lstStyle/>
          <a:p>
            <a:r>
              <a:rPr lang="en-US" sz="4000"/>
              <a:t>Proposed system:</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A42660-7C7D-ED8B-234C-DDF7E80A93F4}"/>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a:ea typeface="+mn-lt"/>
                <a:cs typeface="+mn-lt"/>
              </a:rPr>
              <a:t>The proposed system, named the Digital Dynamic Signboard and Traffic Control, utilizes the sensors and real-time weather data to autonomously adjust speed limits and traffic signals. This initiative aims to enhance road safety, alleviate congestion, and minimize environmental impact.</a:t>
            </a:r>
            <a:endParaRPr lang="en-US" sz="2200"/>
          </a:p>
        </p:txBody>
      </p:sp>
    </p:spTree>
    <p:extLst>
      <p:ext uri="{BB962C8B-B14F-4D97-AF65-F5344CB8AC3E}">
        <p14:creationId xmlns:p14="http://schemas.microsoft.com/office/powerpoint/2010/main" val="38123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414618-7CC4-CAB2-5BF8-70EF3DD0AA3E}"/>
              </a:ext>
            </a:extLst>
          </p:cNvPr>
          <p:cNvSpPr>
            <a:spLocks noGrp="1"/>
          </p:cNvSpPr>
          <p:nvPr>
            <p:ph type="title"/>
          </p:nvPr>
        </p:nvSpPr>
        <p:spPr>
          <a:xfrm>
            <a:off x="1115568" y="548640"/>
            <a:ext cx="10168128" cy="1179576"/>
          </a:xfrm>
        </p:spPr>
        <p:txBody>
          <a:bodyPr>
            <a:normAutofit/>
          </a:bodyPr>
          <a:lstStyle/>
          <a:p>
            <a:r>
              <a:rPr lang="en-US" sz="4000"/>
              <a:t>Explanation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09006DB-C10C-CF7D-9F08-F858F0830A37}"/>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buNone/>
            </a:pPr>
            <a:r>
              <a:rPr lang="en-US" sz="2200">
                <a:ea typeface="+mn-lt"/>
                <a:cs typeface="+mn-lt"/>
              </a:rPr>
              <a:t>This project employs an Arduino board, sensors, and a display screen to manage traffic conditions efficiently. The code continuously monitors vehicle presence with an infrared sensor, incrementing a count for each passing vehicle. It resets the count to 1 after reaching 60 to prevent overflow. Utilizing a for loop, it dynamically adjusts the speed limit based on vehicle count: below 30 vehicles, the limit is set to 70 km/h, while between 30 and 60, it's reduced to 50 km/h, aiming for safety and efficiency. Moreover, the system checks for rain using a rain sensor; if detected, it lowers the displayed speed limit to 50 km/h to account for wet road conditions. </a:t>
            </a:r>
            <a:endParaRPr lang="en-US" sz="2200"/>
          </a:p>
        </p:txBody>
      </p:sp>
    </p:spTree>
    <p:extLst>
      <p:ext uri="{BB962C8B-B14F-4D97-AF65-F5344CB8AC3E}">
        <p14:creationId xmlns:p14="http://schemas.microsoft.com/office/powerpoint/2010/main" val="209148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414618-7CC4-CAB2-5BF8-70EF3DD0AA3E}"/>
              </a:ext>
            </a:extLst>
          </p:cNvPr>
          <p:cNvSpPr>
            <a:spLocks noGrp="1"/>
          </p:cNvSpPr>
          <p:nvPr>
            <p:ph type="title"/>
          </p:nvPr>
        </p:nvSpPr>
        <p:spPr>
          <a:xfrm>
            <a:off x="1115568" y="548640"/>
            <a:ext cx="10168128" cy="1179576"/>
          </a:xfrm>
        </p:spPr>
        <p:txBody>
          <a:bodyPr>
            <a:normAutofit/>
          </a:bodyPr>
          <a:lstStyle/>
          <a:p>
            <a:r>
              <a:rPr lang="en-US" sz="4000" dirty="0"/>
              <a:t>Components: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09006DB-C10C-CF7D-9F08-F858F0830A37}"/>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457200" indent="-457200">
              <a:buAutoNum type="arabicPeriod"/>
            </a:pPr>
            <a:r>
              <a:rPr lang="en-US" sz="2400" dirty="0">
                <a:ea typeface="+mn-lt"/>
                <a:cs typeface="+mn-lt"/>
              </a:rPr>
              <a:t>Arduino uno</a:t>
            </a:r>
          </a:p>
          <a:p>
            <a:pPr marL="457200" indent="-457200">
              <a:buAutoNum type="arabicPeriod"/>
            </a:pPr>
            <a:r>
              <a:rPr lang="en-US" sz="2400" dirty="0" err="1"/>
              <a:t>Ir</a:t>
            </a:r>
            <a:r>
              <a:rPr lang="en-US" sz="2400" dirty="0"/>
              <a:t> sensor </a:t>
            </a:r>
          </a:p>
          <a:p>
            <a:pPr marL="457200" indent="-457200">
              <a:buAutoNum type="arabicPeriod"/>
            </a:pPr>
            <a:r>
              <a:rPr lang="en-US" sz="2400" dirty="0"/>
              <a:t>Rain drop sensor</a:t>
            </a:r>
          </a:p>
          <a:p>
            <a:pPr marL="457200" indent="-457200">
              <a:buAutoNum type="arabicPeriod"/>
            </a:pPr>
            <a:r>
              <a:rPr lang="en-US" sz="2400" dirty="0"/>
              <a:t>I2c lcd display </a:t>
            </a:r>
          </a:p>
          <a:p>
            <a:pPr marL="457200" indent="-457200">
              <a:buAutoNum type="arabicPeriod"/>
            </a:pPr>
            <a:r>
              <a:rPr lang="en-US" sz="2400" dirty="0"/>
              <a:t>Battery</a:t>
            </a:r>
          </a:p>
        </p:txBody>
      </p:sp>
    </p:spTree>
    <p:extLst>
      <p:ext uri="{BB962C8B-B14F-4D97-AF65-F5344CB8AC3E}">
        <p14:creationId xmlns:p14="http://schemas.microsoft.com/office/powerpoint/2010/main" val="127532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DYNAMIC  SIGNBOARD  AND TRAFFIC CONTROL SYSTEM </vt:lpstr>
      <vt:lpstr>Scope of the project</vt:lpstr>
      <vt:lpstr>Abstract:</vt:lpstr>
      <vt:lpstr>Literature Survey :</vt:lpstr>
      <vt:lpstr>Existing system:</vt:lpstr>
      <vt:lpstr>Problem identification:</vt:lpstr>
      <vt:lpstr>Proposed system:</vt:lpstr>
      <vt:lpstr>Explanation</vt:lpstr>
      <vt:lpstr>Components:</vt:lpstr>
      <vt:lpstr>Block diagram:</vt:lpstr>
      <vt:lpstr>Circuit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167</cp:revision>
  <dcterms:created xsi:type="dcterms:W3CDTF">2024-02-28T04:37:35Z</dcterms:created>
  <dcterms:modified xsi:type="dcterms:W3CDTF">2024-02-28T06:28:06Z</dcterms:modified>
</cp:coreProperties>
</file>