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463"/>
  </p:normalViewPr>
  <p:slideViewPr>
    <p:cSldViewPr snapToGrid="0">
      <p:cViewPr varScale="1">
        <p:scale>
          <a:sx n="128" d="100"/>
          <a:sy n="128" d="100"/>
        </p:scale>
        <p:origin x="1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latin typeface="Helvetica Neue" panose="02000503000000020004" pitchFamily="2" charset="0"/>
              </a:rPr>
              <a:t>Hi, I am XXXX, today I will present the value proposition of a Data Lake platform for the Medical Data Processing Company.</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dirty="0"/>
              <a:t>The agenda </a:t>
            </a:r>
            <a:r>
              <a:rPr lang="pt-BR" dirty="0" err="1"/>
              <a:t>is</a:t>
            </a:r>
            <a:r>
              <a:rPr lang="pt-BR" dirty="0"/>
              <a:t> as follows.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dirty="0" err="1"/>
              <a:t>Firstly</a:t>
            </a:r>
            <a:r>
              <a:rPr lang="pt-BR" dirty="0"/>
              <a:t>, </a:t>
            </a:r>
            <a:r>
              <a:rPr lang="pt-BR" dirty="0" err="1"/>
              <a:t>I</a:t>
            </a:r>
            <a:r>
              <a:rPr lang="pt-BR" dirty="0"/>
              <a:t> </a:t>
            </a:r>
            <a:r>
              <a:rPr lang="pt-BR" dirty="0" err="1"/>
              <a:t>will</a:t>
            </a:r>
            <a:r>
              <a:rPr lang="pt-BR" dirty="0"/>
              <a:t> </a:t>
            </a:r>
            <a:r>
              <a:rPr lang="pt-BR" dirty="0" err="1"/>
              <a:t>talk</a:t>
            </a:r>
            <a:r>
              <a:rPr lang="pt-BR" dirty="0"/>
              <a:t> </a:t>
            </a:r>
            <a:r>
              <a:rPr lang="pt-BR" dirty="0" err="1"/>
              <a:t>about</a:t>
            </a:r>
            <a:r>
              <a:rPr lang="pt-BR" dirty="0"/>
              <a:t> </a:t>
            </a:r>
            <a:r>
              <a:rPr lang="pt-BR" dirty="0" err="1"/>
              <a:t>definition</a:t>
            </a:r>
            <a:r>
              <a:rPr lang="pt-BR" dirty="0"/>
              <a:t> </a:t>
            </a:r>
            <a:r>
              <a:rPr lang="pt-BR" dirty="0" err="1"/>
              <a:t>of</a:t>
            </a:r>
            <a:r>
              <a:rPr lang="pt-BR" dirty="0"/>
              <a:t> Data Lake.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dirty="0" err="1"/>
              <a:t>Then</a:t>
            </a:r>
            <a:r>
              <a:rPr lang="pt-BR" dirty="0"/>
              <a:t> </a:t>
            </a:r>
            <a:r>
              <a:rPr lang="pt-BR" dirty="0" err="1"/>
              <a:t>I</a:t>
            </a:r>
            <a:r>
              <a:rPr lang="pt-BR" dirty="0"/>
              <a:t> </a:t>
            </a:r>
            <a:r>
              <a:rPr lang="pt-BR" dirty="0" err="1"/>
              <a:t>will</a:t>
            </a:r>
            <a:r>
              <a:rPr lang="pt-BR" dirty="0"/>
              <a:t> show some componentes </a:t>
            </a:r>
            <a:r>
              <a:rPr lang="pt-BR" dirty="0" err="1"/>
              <a:t>and</a:t>
            </a:r>
            <a:r>
              <a:rPr lang="pt-BR" dirty="0"/>
              <a:t> </a:t>
            </a:r>
            <a:r>
              <a:rPr lang="pt-BR" dirty="0" err="1"/>
              <a:t>benefits</a:t>
            </a:r>
            <a:r>
              <a:rPr lang="pt-BR" dirty="0"/>
              <a:t> </a:t>
            </a:r>
            <a:r>
              <a:rPr lang="pt-BR" dirty="0" err="1"/>
              <a:t>of</a:t>
            </a:r>
            <a:r>
              <a:rPr lang="pt-BR" dirty="0"/>
              <a:t> a Data Lake.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dirty="0" err="1"/>
              <a:t>I</a:t>
            </a:r>
            <a:r>
              <a:rPr lang="pt-BR" dirty="0"/>
              <a:t> </a:t>
            </a:r>
            <a:r>
              <a:rPr lang="pt-BR" dirty="0" err="1"/>
              <a:t>will</a:t>
            </a:r>
            <a:r>
              <a:rPr lang="pt-BR" dirty="0"/>
              <a:t> </a:t>
            </a:r>
            <a:r>
              <a:rPr lang="pt-BR" dirty="0" err="1"/>
              <a:t>also</a:t>
            </a:r>
            <a:r>
              <a:rPr lang="pt-BR" dirty="0"/>
              <a:t> </a:t>
            </a:r>
            <a:r>
              <a:rPr lang="pt-BR" dirty="0" err="1"/>
              <a:t>talk</a:t>
            </a:r>
            <a:r>
              <a:rPr lang="pt-BR" dirty="0"/>
              <a:t> </a:t>
            </a:r>
            <a:r>
              <a:rPr lang="pt-BR" dirty="0" err="1"/>
              <a:t>about</a:t>
            </a:r>
            <a:r>
              <a:rPr lang="pt-BR" dirty="0"/>
              <a:t> </a:t>
            </a:r>
            <a:r>
              <a:rPr lang="pt-BR" dirty="0" err="1"/>
              <a:t>the</a:t>
            </a:r>
            <a:r>
              <a:rPr lang="pt-BR" dirty="0"/>
              <a:t> diferences </a:t>
            </a:r>
            <a:r>
              <a:rPr lang="pt-BR" dirty="0" err="1"/>
              <a:t>between</a:t>
            </a:r>
            <a:r>
              <a:rPr lang="pt-BR" dirty="0"/>
              <a:t> data </a:t>
            </a:r>
            <a:r>
              <a:rPr lang="pt-BR" dirty="0" err="1"/>
              <a:t>lake</a:t>
            </a:r>
            <a:r>
              <a:rPr lang="pt-BR" dirty="0"/>
              <a:t> </a:t>
            </a:r>
            <a:r>
              <a:rPr lang="pt-BR" dirty="0" err="1"/>
              <a:t>and</a:t>
            </a:r>
            <a:r>
              <a:rPr lang="pt-BR" dirty="0"/>
              <a:t> data </a:t>
            </a:r>
            <a:r>
              <a:rPr lang="pt-BR" dirty="0" err="1"/>
              <a:t>warehouse</a:t>
            </a:r>
            <a:r>
              <a:rPr lang="pt-BR" dirty="0"/>
              <a:t>, </a:t>
            </a:r>
            <a:r>
              <a:rPr lang="pt-BR" dirty="0" err="1"/>
              <a:t>along</a:t>
            </a:r>
            <a:r>
              <a:rPr lang="pt-BR" dirty="0"/>
              <a:t> </a:t>
            </a:r>
            <a:r>
              <a:rPr lang="pt-BR" dirty="0" err="1"/>
              <a:t>with</a:t>
            </a:r>
            <a:r>
              <a:rPr lang="pt-BR" dirty="0"/>
              <a:t> </a:t>
            </a:r>
            <a:r>
              <a:rPr lang="pt-BR" dirty="0" err="1"/>
              <a:t>the</a:t>
            </a:r>
            <a:r>
              <a:rPr lang="pt-BR" dirty="0"/>
              <a:t> business </a:t>
            </a:r>
            <a:r>
              <a:rPr lang="pt-BR" dirty="0" err="1"/>
              <a:t>value</a:t>
            </a:r>
            <a:r>
              <a:rPr lang="pt-BR" dirty="0"/>
              <a:t> </a:t>
            </a:r>
            <a:r>
              <a:rPr lang="pt-BR" dirty="0" err="1"/>
              <a:t>of</a:t>
            </a:r>
            <a:r>
              <a:rPr lang="pt-BR" dirty="0"/>
              <a:t> it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dirty="0" err="1"/>
              <a:t>and</a:t>
            </a:r>
            <a:r>
              <a:rPr lang="pt-BR" dirty="0"/>
              <a:t> </a:t>
            </a:r>
            <a:r>
              <a:rPr lang="pt-BR" dirty="0" err="1"/>
              <a:t>at</a:t>
            </a:r>
            <a:r>
              <a:rPr lang="pt-BR" dirty="0"/>
              <a:t> </a:t>
            </a:r>
            <a:r>
              <a:rPr lang="pt-BR" dirty="0" err="1"/>
              <a:t>the</a:t>
            </a:r>
            <a:r>
              <a:rPr lang="pt-BR" dirty="0"/>
              <a:t> </a:t>
            </a:r>
            <a:r>
              <a:rPr lang="pt-BR" dirty="0" err="1"/>
              <a:t>end</a:t>
            </a:r>
            <a:r>
              <a:rPr lang="pt-BR" dirty="0"/>
              <a:t> </a:t>
            </a:r>
            <a:r>
              <a:rPr lang="pt-BR" dirty="0" err="1"/>
              <a:t>I</a:t>
            </a:r>
            <a:r>
              <a:rPr lang="pt-BR" dirty="0"/>
              <a:t> </a:t>
            </a:r>
            <a:r>
              <a:rPr lang="pt-BR" dirty="0" err="1"/>
              <a:t>will</a:t>
            </a:r>
            <a:r>
              <a:rPr lang="pt-BR" dirty="0"/>
              <a:t> show </a:t>
            </a:r>
            <a:r>
              <a:rPr lang="pt-BR" dirty="0" err="1"/>
              <a:t>the</a:t>
            </a:r>
            <a:r>
              <a:rPr lang="pt-BR" dirty="0"/>
              <a:t> </a:t>
            </a:r>
            <a:r>
              <a:rPr lang="pt-BR" dirty="0" err="1"/>
              <a:t>architecture</a:t>
            </a:r>
            <a:r>
              <a:rPr lang="pt-BR" dirty="0"/>
              <a:t> </a:t>
            </a:r>
            <a:r>
              <a:rPr lang="pt-BR" dirty="0" err="1"/>
              <a:t>of</a:t>
            </a:r>
            <a:r>
              <a:rPr lang="pt-BR" dirty="0"/>
              <a:t> </a:t>
            </a:r>
            <a:r>
              <a:rPr lang="pt-BR" dirty="0" err="1"/>
              <a:t>the</a:t>
            </a:r>
            <a:r>
              <a:rPr lang="pt-BR" dirty="0"/>
              <a:t> new system</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latin typeface="Helvetica Neue" panose="02000503000000020004" pitchFamily="2" charset="0"/>
              </a:rPr>
              <a:t>A data lake is a centralized repository designed to store, process, and secure large amounts of structured, </a:t>
            </a:r>
            <a:r>
              <a:rPr lang="en-US" dirty="0" err="1">
                <a:effectLst/>
                <a:latin typeface="Helvetica Neue" panose="02000503000000020004" pitchFamily="2" charset="0"/>
              </a:rPr>
              <a:t>semistructured</a:t>
            </a:r>
            <a:r>
              <a:rPr lang="en-US" dirty="0">
                <a:effectLst/>
                <a:latin typeface="Helvetica Neue" panose="02000503000000020004" pitchFamily="2" charset="0"/>
              </a:rPr>
              <a:t>, and unstructured data. It can store data in its native format and process any variety of it, ignoring size limits.</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effectLst/>
                <a:latin typeface="Helvetica Neue" panose="02000503000000020004" pitchFamily="2" charset="0"/>
              </a:rPr>
              <a:t>Raw Data Layer : The raw data layer, or as it is often referred to as the ingestion layer, is </a:t>
            </a:r>
            <a:r>
              <a:rPr lang="en-US" b="1" dirty="0">
                <a:effectLst/>
                <a:latin typeface="Helvetica Neue" panose="02000503000000020004" pitchFamily="2" charset="0"/>
              </a:rPr>
              <a:t>the first checkpoint where data enters the data lake.</a:t>
            </a:r>
            <a:r>
              <a:rPr lang="en-US" dirty="0">
                <a:effectLst/>
                <a:latin typeface="Helvetica Neue" panose="02000503000000020004" pitchFamily="2" charset="0"/>
              </a:rPr>
              <a:t> This layer </a:t>
            </a:r>
            <a:r>
              <a:rPr lang="en-US" b="1" dirty="0">
                <a:effectLst/>
                <a:latin typeface="Helvetica Neue" panose="02000503000000020004" pitchFamily="2" charset="0"/>
              </a:rPr>
              <a:t>ingests raw data from various external sources</a:t>
            </a:r>
            <a:r>
              <a:rPr lang="en-US" dirty="0">
                <a:effectLst/>
                <a:latin typeface="Helvetica Neue" panose="02000503000000020004" pitchFamily="2" charset="0"/>
              </a:rPr>
              <a:t> such as IoT devices, data streaming devices, social media platforms, wearable devices, and many more. </a:t>
            </a:r>
            <a:br>
              <a:rPr lang="en-US" dirty="0">
                <a:effectLst/>
                <a:latin typeface="Helvetica Neue" panose="02000503000000020004" pitchFamily="2" charset="0"/>
              </a:rPr>
            </a:b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Standardized Data Layer : This layer acts as an intermediary between the raw and curated data layers and improves the performance of data transfer between the two. Here, the raw data from the ingestion layer undergoes a format transformation, </a:t>
            </a:r>
            <a:r>
              <a:rPr lang="en-US" b="1" dirty="0">
                <a:effectLst/>
                <a:latin typeface="Helvetica Neue" panose="02000503000000020004" pitchFamily="2" charset="0"/>
              </a:rPr>
              <a:t>converting it into a standardized form</a:t>
            </a:r>
            <a:r>
              <a:rPr lang="en-US" dirty="0">
                <a:effectLst/>
                <a:latin typeface="Helvetica Neue" panose="02000503000000020004" pitchFamily="2" charset="0"/>
              </a:rPr>
              <a:t> best suited for further processing and cleansing. This transformation includes changing the data structure, encoding, and file formats to enhance the efficiency of subsequent layers.</a:t>
            </a:r>
            <a:br>
              <a:rPr lang="en-US" dirty="0">
                <a:effectLst/>
                <a:latin typeface="Helvetica Neue" panose="02000503000000020004" pitchFamily="2" charset="0"/>
              </a:rPr>
            </a:b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Cleansed Data Layer : </a:t>
            </a:r>
            <a:r>
              <a:rPr lang="en-US" b="1" dirty="0">
                <a:effectLst/>
                <a:latin typeface="Helvetica Neue" panose="02000503000000020004" pitchFamily="2" charset="0"/>
              </a:rPr>
              <a:t>This is where the data is transformed into consumable datasets,</a:t>
            </a:r>
            <a:r>
              <a:rPr lang="en-US" dirty="0">
                <a:effectLst/>
                <a:latin typeface="Helvetica Neue" panose="02000503000000020004" pitchFamily="2" charset="0"/>
              </a:rPr>
              <a:t> </a:t>
            </a:r>
            <a:r>
              <a:rPr lang="en-US" b="1" dirty="0">
                <a:effectLst/>
                <a:latin typeface="Helvetica Neue" panose="02000503000000020004" pitchFamily="2" charset="0"/>
              </a:rPr>
              <a:t>ready for analysis and insights generation.</a:t>
            </a:r>
            <a:r>
              <a:rPr lang="en-US" dirty="0">
                <a:effectLst/>
                <a:latin typeface="Helvetica Neue" panose="02000503000000020004" pitchFamily="2" charset="0"/>
              </a:rPr>
              <a:t> The layer executes data processing tasks that include data cleansing, denormalization, and consolidation of different objects.</a:t>
            </a:r>
            <a:br>
              <a:rPr lang="en-US" dirty="0">
                <a:effectLst/>
                <a:latin typeface="Helvetica Neue" panose="02000503000000020004" pitchFamily="2" charset="0"/>
              </a:rPr>
            </a:b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Application Data Layer : The application data layer, also known as the trusted layer, </a:t>
            </a:r>
            <a:r>
              <a:rPr lang="en-US" b="1" dirty="0">
                <a:effectLst/>
                <a:latin typeface="Helvetica Neue" panose="02000503000000020004" pitchFamily="2" charset="0"/>
              </a:rPr>
              <a:t>adds a tier of business logic to the cleansed and curated data.</a:t>
            </a:r>
            <a:r>
              <a:rPr lang="en-US" dirty="0">
                <a:effectLst/>
                <a:latin typeface="Helvetica Neue" panose="02000503000000020004" pitchFamily="2" charset="0"/>
              </a:rPr>
              <a:t> It ensures that the data aligns perfectly with business requirements and is ready for deployment in various applications. </a:t>
            </a:r>
            <a:br>
              <a:rPr lang="en-US" dirty="0">
                <a:effectLst/>
                <a:latin typeface="Helvetica Neue" panose="02000503000000020004" pitchFamily="2" charset="0"/>
              </a:rPr>
            </a:b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Sandbox Data Layer : the sandbox data layer, an optional but highly valuable layer, serves as an experimental playground for data scientists and analysts. This layer provides a </a:t>
            </a:r>
            <a:r>
              <a:rPr lang="en-US" b="1" dirty="0">
                <a:effectLst/>
                <a:latin typeface="Helvetica Neue" panose="02000503000000020004" pitchFamily="2" charset="0"/>
              </a:rPr>
              <a:t>controlled environment for advanced analysts to explore the data</a:t>
            </a:r>
            <a:r>
              <a:rPr lang="en-US" dirty="0">
                <a:effectLst/>
                <a:latin typeface="Helvetica Neue" panose="02000503000000020004" pitchFamily="2" charset="0"/>
              </a:rPr>
              <a:t>, identify patterns, test hypotheses, and derive insights.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effectLst/>
                <a:latin typeface="Helvetica Neue" panose="02000503000000020004" pitchFamily="2" charset="0"/>
              </a:rPr>
              <a:t>Data:</a:t>
            </a:r>
          </a:p>
          <a:p>
            <a:pPr marL="158750" indent="0">
              <a:buNone/>
            </a:pPr>
            <a:r>
              <a:rPr lang="en-US" dirty="0">
                <a:effectLst/>
                <a:latin typeface="Helvetica Neue" panose="02000503000000020004" pitchFamily="2" charset="0"/>
              </a:rPr>
              <a:t>DW: Contains structured data that has been cleaned and processed</a:t>
            </a:r>
          </a:p>
          <a:p>
            <a:pPr marL="158750" indent="0">
              <a:buNone/>
            </a:pPr>
            <a:r>
              <a:rPr lang="en-US" dirty="0">
                <a:effectLst/>
                <a:latin typeface="Helvetica Neue" panose="02000503000000020004" pitchFamily="2" charset="0"/>
              </a:rPr>
              <a:t>DL: All data, including structured, semi-structured, and unstructured. In Medical Data Processing Company, we can store files from FTP Server, CDC Data from Database, API Call Data from API Gateway.</a:t>
            </a:r>
          </a:p>
          <a:p>
            <a:pPr marL="158750" indent="0">
              <a:buNone/>
            </a:pP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Schema:</a:t>
            </a:r>
          </a:p>
          <a:p>
            <a:pPr marL="158750" indent="0">
              <a:buNone/>
            </a:pPr>
            <a:r>
              <a:rPr lang="en-US" dirty="0">
                <a:effectLst/>
                <a:latin typeface="Helvetica Neue" panose="02000503000000020004" pitchFamily="2" charset="0"/>
              </a:rPr>
              <a:t>DW: Often designed prior to the data warehouse implementation but also can be written at the time of analysis (schema-on-write or schema-on-read)</a:t>
            </a:r>
          </a:p>
          <a:p>
            <a:pPr marL="158750" indent="0">
              <a:buNone/>
            </a:pPr>
            <a:r>
              <a:rPr lang="en-US" dirty="0">
                <a:effectLst/>
                <a:latin typeface="Helvetica Neue" panose="02000503000000020004" pitchFamily="2" charset="0"/>
              </a:rPr>
              <a:t>DL: Written at the time of analysis (schema-on-read)</a:t>
            </a:r>
          </a:p>
          <a:p>
            <a:pPr marL="158750" indent="0">
              <a:buNone/>
            </a:pP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Data quality:</a:t>
            </a:r>
          </a:p>
          <a:p>
            <a:pPr marL="158750" indent="0">
              <a:buNone/>
            </a:pPr>
            <a:r>
              <a:rPr lang="en-US" dirty="0">
                <a:effectLst/>
                <a:latin typeface="Helvetica Neue" panose="02000503000000020004" pitchFamily="2" charset="0"/>
              </a:rPr>
              <a:t>DW: Highly curated data that serves as the central version of the truth</a:t>
            </a:r>
          </a:p>
          <a:p>
            <a:pPr marL="158750" indent="0">
              <a:buNone/>
            </a:pPr>
            <a:r>
              <a:rPr lang="en-US" dirty="0">
                <a:effectLst/>
                <a:latin typeface="Helvetica Neue" panose="02000503000000020004" pitchFamily="2" charset="0"/>
              </a:rPr>
              <a:t>DL: Any data that may or may not be curated (i.e. raw data)</a:t>
            </a:r>
          </a:p>
          <a:p>
            <a:pPr marL="158750" indent="0">
              <a:buNone/>
            </a:pP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Processing:</a:t>
            </a:r>
          </a:p>
          <a:p>
            <a:pPr marL="158750" indent="0">
              <a:buNone/>
            </a:pPr>
            <a:r>
              <a:rPr lang="en-US" dirty="0">
                <a:effectLst/>
                <a:latin typeface="Helvetica Neue" panose="02000503000000020004" pitchFamily="2" charset="0"/>
              </a:rPr>
              <a:t>DW: ELT (Extract, Load, Transform). In this process, the data is extracted from its source for storage in the data lake, and structured only when needed</a:t>
            </a:r>
          </a:p>
          <a:p>
            <a:pPr marL="158750" indent="0">
              <a:buNone/>
            </a:pPr>
            <a:r>
              <a:rPr lang="en-US" dirty="0">
                <a:effectLst/>
                <a:latin typeface="Helvetica Neue" panose="02000503000000020004" pitchFamily="2" charset="0"/>
              </a:rPr>
              <a:t>DL: ETL (Extract, Transform, Load). In this process, data is extracted from its source(s), scrubbed, then structured so it's ready for business-end analysis....</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dirty="0">
                <a:effectLst/>
                <a:latin typeface="Helvetica Neue" panose="02000503000000020004" pitchFamily="2" charset="0"/>
              </a:rPr>
              <a:t>Cheap Scalability</a:t>
            </a:r>
            <a:r>
              <a:rPr lang="en-US" dirty="0">
                <a:effectLst/>
                <a:latin typeface="Helvetica Neue" panose="02000503000000020004" pitchFamily="2" charset="0"/>
              </a:rPr>
              <a:t>:  One of the biggest benefits of a Data Lake to the enterprise is the ability to keep a large amount of data for a considerable price, which is less than a managed data enterprise warehouse.</a:t>
            </a:r>
          </a:p>
          <a:p>
            <a:pPr marL="158750" indent="0">
              <a:buNone/>
            </a:pPr>
            <a:r>
              <a:rPr lang="en-US" b="1" dirty="0">
                <a:effectLst/>
                <a:latin typeface="Helvetica Neue" panose="02000503000000020004" pitchFamily="2" charset="0"/>
              </a:rPr>
              <a:t>Ensure data availability at all times</a:t>
            </a:r>
            <a:r>
              <a:rPr lang="en-US" dirty="0">
                <a:effectLst/>
                <a:latin typeface="Helvetica Neue" panose="02000503000000020004" pitchFamily="2" charset="0"/>
              </a:rPr>
              <a:t>: A Data Lake ensures that all employees no matter their designation have access to data. It can be considered as single source of truth, eliminate the issue of data inconsistency in Data silos.</a:t>
            </a:r>
          </a:p>
          <a:p>
            <a:pPr marL="158750" indent="0">
              <a:buNone/>
            </a:pPr>
            <a:r>
              <a:rPr lang="en-US" b="1" dirty="0">
                <a:effectLst/>
                <a:latin typeface="Helvetica Neue" panose="02000503000000020004" pitchFamily="2" charset="0"/>
              </a:rPr>
              <a:t>Handling data at speed</a:t>
            </a:r>
            <a:r>
              <a:rPr lang="en-US" dirty="0">
                <a:effectLst/>
                <a:latin typeface="Helvetica Neue" panose="02000503000000020004" pitchFamily="2" charset="0"/>
              </a:rPr>
              <a:t>: Data Lake also handles data at high speed. It makes use of reliable tools like </a:t>
            </a:r>
            <a:r>
              <a:rPr lang="en-US" b="1" dirty="0">
                <a:effectLst/>
                <a:latin typeface="Helvetica Neue" panose="02000503000000020004" pitchFamily="2" charset="0"/>
              </a:rPr>
              <a:t>Spark Streaming, Storm, Flick, Kafka</a:t>
            </a:r>
            <a:r>
              <a:rPr lang="en-US" dirty="0">
                <a:effectLst/>
                <a:latin typeface="Helvetica Neue" panose="02000503000000020004" pitchFamily="2" charset="0"/>
              </a:rPr>
              <a:t>, which are built for scalability and speed to handle data and produce a fast result.</a:t>
            </a:r>
          </a:p>
          <a:p>
            <a:pPr marL="158750" indent="0">
              <a:buNone/>
            </a:pPr>
            <a:r>
              <a:rPr lang="en-US" b="1" dirty="0">
                <a:effectLst/>
                <a:latin typeface="Helvetica Neue" panose="02000503000000020004" pitchFamily="2" charset="0"/>
              </a:rPr>
              <a:t>Unlock historical data </a:t>
            </a:r>
            <a:r>
              <a:rPr lang="en-US" dirty="0">
                <a:effectLst/>
                <a:latin typeface="Helvetica Neue" panose="02000503000000020004" pitchFamily="2" charset="0"/>
              </a:rPr>
              <a:t>: By using Apache Hudi, this open table format unlocks the ability to write time travel queries, which means you can query the previous state of the data. This is particularly useful for a few use cases: Rollbacks, Debugging, Audit History</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latin typeface="Helvetica Neue" panose="02000503000000020004" pitchFamily="2" charset="0"/>
              </a:rPr>
              <a:t>In this slide, I show my propose Data architect to solve current problems/issues of Medical Data Processing Company.</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Data Lake Value Proposition</a:t>
            </a:r>
            <a:endParaRPr sz="2200" b="0"/>
          </a:p>
        </p:txBody>
      </p:sp>
      <p:sp>
        <p:nvSpPr>
          <p:cNvPr id="56" name="Google Shape;56;p12"/>
          <p:cNvSpPr txBox="1">
            <a:spLocks noGrp="1"/>
          </p:cNvSpPr>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Name XXXX</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128649" y="2587250"/>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pen Sans"/>
                <a:ea typeface="Open Sans"/>
                <a:cs typeface="Open Sans"/>
                <a:sym typeface="Open Sans"/>
              </a:rPr>
              <a:t>Medical Data Processing Company</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What is a Data Lake</a:t>
            </a:r>
            <a:endParaRPr dirty="0"/>
          </a:p>
          <a:p>
            <a:pPr marL="457200" lvl="0" indent="-317500" algn="l" rtl="0">
              <a:spcBef>
                <a:spcPts val="0"/>
              </a:spcBef>
              <a:spcAft>
                <a:spcPts val="0"/>
              </a:spcAft>
              <a:buSzPts val="1400"/>
              <a:buChar char="●"/>
            </a:pPr>
            <a:r>
              <a:rPr lang="en" dirty="0"/>
              <a:t>Components of a Data Lake</a:t>
            </a:r>
            <a:endParaRPr dirty="0"/>
          </a:p>
          <a:p>
            <a:pPr marL="457200" lvl="0" indent="-317500" algn="l" rtl="0">
              <a:spcBef>
                <a:spcPts val="0"/>
              </a:spcBef>
              <a:spcAft>
                <a:spcPts val="0"/>
              </a:spcAft>
              <a:buSzPts val="1400"/>
              <a:buChar char="●"/>
            </a:pPr>
            <a:r>
              <a:rPr lang="en" dirty="0"/>
              <a:t>Data Lake vs Data Warehouse</a:t>
            </a:r>
            <a:endParaRPr dirty="0"/>
          </a:p>
          <a:p>
            <a:pPr marL="457200" lvl="0" indent="-317500" algn="l" rtl="0">
              <a:spcBef>
                <a:spcPts val="0"/>
              </a:spcBef>
              <a:spcAft>
                <a:spcPts val="0"/>
              </a:spcAft>
              <a:buSzPts val="1400"/>
              <a:buChar char="●"/>
            </a:pPr>
            <a:r>
              <a:rPr lang="en" dirty="0"/>
              <a:t>Business Value of Data Lake Solution</a:t>
            </a:r>
            <a:endParaRPr dirty="0"/>
          </a:p>
          <a:p>
            <a:pPr marL="457200" lvl="0" indent="-317500" algn="l" rtl="0">
              <a:spcBef>
                <a:spcPts val="0"/>
              </a:spcBef>
              <a:spcAft>
                <a:spcPts val="0"/>
              </a:spcAft>
              <a:buSzPts val="1400"/>
              <a:buChar char="●"/>
            </a:pPr>
            <a:r>
              <a:rPr lang="en" dirty="0"/>
              <a:t>Proposed Data Lake Architecture for Medical Data Processing system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285750" indent="-285750">
              <a:buFontTx/>
              <a:buChar char="-"/>
            </a:pPr>
            <a:r>
              <a:rPr lang="en-US" dirty="0"/>
              <a:t>Data lake is a large-scale storage system that holds a significant amount of raw data.</a:t>
            </a:r>
          </a:p>
          <a:p>
            <a:pPr marL="285750" indent="-285750">
              <a:buFontTx/>
              <a:buChar char="-"/>
            </a:pPr>
            <a:r>
              <a:rPr lang="en-US" dirty="0"/>
              <a:t>Data lake can store enormous volumes of data which provides scalability as per your needs</a:t>
            </a:r>
          </a:p>
          <a:p>
            <a:pPr marL="285750" indent="-285750">
              <a:buFontTx/>
              <a:buChar char="-"/>
            </a:pPr>
            <a:r>
              <a:rPr lang="en-US" dirty="0"/>
              <a:t>This data can be structured, semi-structured, or unstructured.</a:t>
            </a:r>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Executive summary</a:t>
            </a:r>
            <a:endParaRPr/>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r>
              <a:rPr lang="en-US" dirty="0">
                <a:effectLst/>
                <a:latin typeface="Helvetica Neue" panose="02000503000000020004" pitchFamily="2" charset="0"/>
              </a:rPr>
              <a:t>Raw Data Layer</a:t>
            </a:r>
          </a:p>
          <a:p>
            <a:r>
              <a:rPr lang="en-US" dirty="0">
                <a:effectLst/>
                <a:latin typeface="Helvetica Neue" panose="02000503000000020004" pitchFamily="2" charset="0"/>
              </a:rPr>
              <a:t>Standardized Data Layer</a:t>
            </a:r>
          </a:p>
          <a:p>
            <a:r>
              <a:rPr lang="en-US" dirty="0">
                <a:effectLst/>
                <a:latin typeface="Helvetica Neue" panose="02000503000000020004" pitchFamily="2" charset="0"/>
              </a:rPr>
              <a:t>Cleansed Data Layer</a:t>
            </a:r>
          </a:p>
          <a:p>
            <a:r>
              <a:rPr lang="en-US" dirty="0">
                <a:effectLst/>
                <a:latin typeface="Helvetica Neue" panose="02000503000000020004" pitchFamily="2" charset="0"/>
              </a:rPr>
              <a:t>Application Data Layer</a:t>
            </a:r>
          </a:p>
          <a:p>
            <a:r>
              <a:rPr lang="en-US" dirty="0">
                <a:effectLst/>
                <a:latin typeface="Helvetica Neue" panose="02000503000000020004" pitchFamily="2" charset="0"/>
              </a:rPr>
              <a:t>Sandbox Data Layer </a:t>
            </a:r>
          </a:p>
          <a:p>
            <a:pPr marL="457200" lvl="0" indent="-317500" algn="l" rtl="0">
              <a:spcBef>
                <a:spcPts val="0"/>
              </a:spcBef>
              <a:spcAft>
                <a:spcPts val="0"/>
              </a:spcAft>
              <a:buSzPts val="1400"/>
              <a:buChar char="●"/>
            </a:pPr>
            <a:endParaRPr dirty="0"/>
          </a:p>
        </p:txBody>
      </p:sp>
      <p:sp>
        <p:nvSpPr>
          <p:cNvPr id="78" name="Google Shape;78;p1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of Data Lake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vs Data Warehouse</a:t>
            </a:r>
            <a:endParaRPr/>
          </a:p>
        </p:txBody>
      </p:sp>
      <p:sp>
        <p:nvSpPr>
          <p:cNvPr id="3" name="Text Placeholder 2">
            <a:extLst>
              <a:ext uri="{FF2B5EF4-FFF2-40B4-BE49-F238E27FC236}">
                <a16:creationId xmlns:a16="http://schemas.microsoft.com/office/drawing/2014/main" id="{B83DC42F-DF76-CE15-ABE0-92DD12B66034}"/>
              </a:ext>
            </a:extLst>
          </p:cNvPr>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a:lnSpc>
                <a:spcPct val="100000"/>
              </a:lnSpc>
            </a:pPr>
            <a:r>
              <a:rPr lang="en-US" b="0" i="0" dirty="0">
                <a:solidFill>
                  <a:srgbClr val="54565A"/>
                </a:solidFill>
                <a:effectLst/>
                <a:latin typeface="Inter"/>
              </a:rPr>
              <a:t>Structured data</a:t>
            </a:r>
          </a:p>
          <a:p>
            <a:pPr>
              <a:lnSpc>
                <a:spcPct val="100000"/>
              </a:lnSpc>
            </a:pPr>
            <a:r>
              <a:rPr lang="en-US" b="0" i="0" dirty="0">
                <a:solidFill>
                  <a:srgbClr val="333333"/>
                </a:solidFill>
                <a:effectLst/>
                <a:highlight>
                  <a:srgbClr val="FBFBFB"/>
                </a:highlight>
                <a:latin typeface="AmazonEmber"/>
              </a:rPr>
              <a:t>schema-on-write or schema-on-read</a:t>
            </a:r>
            <a:endParaRPr dirty="0"/>
          </a:p>
          <a:p>
            <a:pPr marL="457200" lvl="0" indent="-317500" algn="l" rtl="0">
              <a:lnSpc>
                <a:spcPct val="100000"/>
              </a:lnSpc>
              <a:spcBef>
                <a:spcPts val="0"/>
              </a:spcBef>
              <a:spcAft>
                <a:spcPts val="0"/>
              </a:spcAft>
              <a:buSzPts val="1400"/>
              <a:buChar char="●"/>
            </a:pPr>
            <a:r>
              <a:rPr lang="en-US" b="0" i="0" dirty="0">
                <a:solidFill>
                  <a:srgbClr val="333333"/>
                </a:solidFill>
                <a:effectLst/>
                <a:highlight>
                  <a:srgbClr val="FBFBFB"/>
                </a:highlight>
                <a:latin typeface="AmazonEmber"/>
              </a:rPr>
              <a:t>Highly curated data</a:t>
            </a:r>
            <a:endParaRPr dirty="0"/>
          </a:p>
          <a:p>
            <a:pPr marL="457200" lvl="0" indent="-317500" algn="l" rtl="0">
              <a:lnSpc>
                <a:spcPct val="100000"/>
              </a:lnSpc>
              <a:spcBef>
                <a:spcPts val="0"/>
              </a:spcBef>
              <a:spcAft>
                <a:spcPts val="0"/>
              </a:spcAft>
              <a:buSzPts val="1400"/>
              <a:buChar char="●"/>
            </a:pPr>
            <a:r>
              <a:rPr lang="en-US" b="0" i="0" dirty="0">
                <a:solidFill>
                  <a:srgbClr val="54565A"/>
                </a:solidFill>
                <a:effectLst/>
                <a:latin typeface="Inter"/>
              </a:rPr>
              <a:t>ELT</a:t>
            </a:r>
            <a:endParaRPr dirty="0"/>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a:lnSpc>
                <a:spcPct val="100000"/>
              </a:lnSpc>
            </a:pPr>
            <a:r>
              <a:rPr lang="en-US" dirty="0"/>
              <a:t>All types of data</a:t>
            </a:r>
            <a:endParaRPr dirty="0"/>
          </a:p>
          <a:p>
            <a:pPr>
              <a:lnSpc>
                <a:spcPct val="100000"/>
              </a:lnSpc>
            </a:pPr>
            <a:r>
              <a:rPr lang="en-US" dirty="0"/>
              <a:t>schema-on-read</a:t>
            </a:r>
            <a:endParaRPr dirty="0"/>
          </a:p>
          <a:p>
            <a:pPr marL="457200" lvl="0" indent="-317500" algn="l" rtl="0">
              <a:lnSpc>
                <a:spcPct val="100000"/>
              </a:lnSpc>
              <a:spcBef>
                <a:spcPts val="0"/>
              </a:spcBef>
              <a:spcAft>
                <a:spcPts val="0"/>
              </a:spcAft>
              <a:buSzPts val="1400"/>
              <a:buChar char="●"/>
            </a:pPr>
            <a:r>
              <a:rPr lang="en-US" b="0" i="0" dirty="0">
                <a:solidFill>
                  <a:srgbClr val="333333"/>
                </a:solidFill>
                <a:effectLst/>
                <a:highlight>
                  <a:srgbClr val="FBFBFB"/>
                </a:highlight>
                <a:latin typeface="AmazonEmber"/>
              </a:rPr>
              <a:t>Any data </a:t>
            </a:r>
          </a:p>
          <a:p>
            <a:pPr marL="457200" lvl="0" indent="-317500" algn="l" rtl="0">
              <a:lnSpc>
                <a:spcPct val="100000"/>
              </a:lnSpc>
              <a:spcBef>
                <a:spcPts val="0"/>
              </a:spcBef>
              <a:spcAft>
                <a:spcPts val="0"/>
              </a:spcAft>
              <a:buSzPts val="1400"/>
              <a:buChar char="●"/>
            </a:pPr>
            <a:r>
              <a:rPr lang="en-US" b="0" i="0" dirty="0">
                <a:solidFill>
                  <a:srgbClr val="54565A"/>
                </a:solidFill>
                <a:effectLst/>
                <a:latin typeface="Inter"/>
              </a:rPr>
              <a:t>ETL</a:t>
            </a:r>
            <a:endParaRPr dirty="0"/>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Warehouse</a:t>
            </a:r>
            <a:endParaRPr b="0"/>
          </a:p>
          <a:p>
            <a:pPr marL="0" lvl="0" indent="0" algn="l" rtl="0">
              <a:spcBef>
                <a:spcPts val="0"/>
              </a:spcBef>
              <a:spcAft>
                <a:spcPts val="0"/>
              </a:spcAft>
              <a:buNone/>
            </a:pPr>
            <a:endParaR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a:t>
            </a:r>
            <a:endParaRPr b="0"/>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605400" y="2574525"/>
            <a:ext cx="7867200" cy="208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Cheap Scalability</a:t>
            </a:r>
          </a:p>
          <a:p>
            <a:pPr marL="457200" lvl="0" indent="-317500" algn="l" rtl="0">
              <a:spcBef>
                <a:spcPts val="0"/>
              </a:spcBef>
              <a:spcAft>
                <a:spcPts val="0"/>
              </a:spcAft>
              <a:buSzPts val="1400"/>
              <a:buChar char="●"/>
            </a:pPr>
            <a:r>
              <a:rPr lang="en-US" dirty="0"/>
              <a:t>Ensure data availability at all times</a:t>
            </a:r>
          </a:p>
          <a:p>
            <a:pPr marL="457200" lvl="0" indent="-317500" algn="l" rtl="0">
              <a:spcBef>
                <a:spcPts val="0"/>
              </a:spcBef>
              <a:spcAft>
                <a:spcPts val="0"/>
              </a:spcAft>
              <a:buSzPts val="1400"/>
              <a:buChar char="●"/>
            </a:pPr>
            <a:r>
              <a:rPr lang="en-US" dirty="0"/>
              <a:t>Handling data at speed</a:t>
            </a:r>
          </a:p>
          <a:p>
            <a:pPr marL="457200" lvl="0" indent="-317500" algn="l" rtl="0">
              <a:spcBef>
                <a:spcPts val="0"/>
              </a:spcBef>
              <a:spcAft>
                <a:spcPts val="0"/>
              </a:spcAft>
              <a:buSzPts val="1400"/>
              <a:buChar char="●"/>
            </a:pPr>
            <a:r>
              <a:rPr lang="en-US" dirty="0"/>
              <a:t>Unlock historical data</a:t>
            </a:r>
          </a:p>
          <a:p>
            <a:pPr marL="457200" lvl="0" indent="-317500" algn="l" rtl="0">
              <a:spcBef>
                <a:spcPts val="0"/>
              </a:spcBef>
              <a:spcAft>
                <a:spcPts val="0"/>
              </a:spcAft>
              <a:buSzPts val="1400"/>
              <a:buChar char="●"/>
            </a:pPr>
            <a:endParaRPr dirty="0"/>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Value of Data Lake</a:t>
            </a:r>
            <a:endParaRPr/>
          </a:p>
        </p:txBody>
      </p:sp>
      <p:sp>
        <p:nvSpPr>
          <p:cNvPr id="3" name="Subtitle 2">
            <a:extLst>
              <a:ext uri="{FF2B5EF4-FFF2-40B4-BE49-F238E27FC236}">
                <a16:creationId xmlns:a16="http://schemas.microsoft.com/office/drawing/2014/main" id="{D5F630F8-883C-1087-C544-4E8CB28DF97D}"/>
              </a:ext>
            </a:extLst>
          </p:cNvPr>
          <p:cNvSpPr>
            <a:spLocks noGrp="1"/>
          </p:cNvSpPr>
          <p:nvPr>
            <p:ph type="subTitle" idx="2"/>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p19"/>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Architecture</a:t>
            </a:r>
            <a:endParaRPr/>
          </a:p>
        </p:txBody>
      </p:sp>
      <p:pic>
        <p:nvPicPr>
          <p:cNvPr id="3" name="Picture 2">
            <a:extLst>
              <a:ext uri="{FF2B5EF4-FFF2-40B4-BE49-F238E27FC236}">
                <a16:creationId xmlns:a16="http://schemas.microsoft.com/office/drawing/2014/main" id="{498C0232-876A-E771-6BEE-5C7266055B86}"/>
              </a:ext>
            </a:extLst>
          </p:cNvPr>
          <p:cNvPicPr>
            <a:picLocks noChangeAspect="1"/>
          </p:cNvPicPr>
          <p:nvPr/>
        </p:nvPicPr>
        <p:blipFill>
          <a:blip r:embed="rId3"/>
          <a:stretch>
            <a:fillRect/>
          </a:stretch>
        </p:blipFill>
        <p:spPr>
          <a:xfrm>
            <a:off x="605400" y="996542"/>
            <a:ext cx="3094627" cy="36463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992</Words>
  <Application>Microsoft Macintosh PowerPoint</Application>
  <PresentationFormat>On-screen Show (16:9)</PresentationFormat>
  <Paragraphs>74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Inter</vt:lpstr>
      <vt:lpstr>Helvetica Neue</vt:lpstr>
      <vt:lpstr>Open Sans</vt:lpstr>
      <vt:lpstr>AmazonEmber</vt:lpstr>
      <vt:lpstr>Simple Light</vt:lpstr>
      <vt:lpstr>Data Lake Value Proposition</vt:lpstr>
      <vt:lpstr>Agenda</vt:lpstr>
      <vt:lpstr>What is a Data Lake</vt:lpstr>
      <vt:lpstr>Components of Data Lake</vt:lpstr>
      <vt:lpstr>Data Lake vs Data Warehouse</vt:lpstr>
      <vt:lpstr>Data Warehouse </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Thang Nguyen</cp:lastModifiedBy>
  <cp:revision>5</cp:revision>
  <dcterms:modified xsi:type="dcterms:W3CDTF">2024-06-16T11:27:38Z</dcterms:modified>
</cp:coreProperties>
</file>