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6"/>
  </p:notes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7772400" cy="10058400"/>
  <p:notesSz cx="6858000" cy="9144000"/>
  <p:embeddedFontLst>
    <p:embeddedFont>
      <p:font typeface="Helvetica Neue" panose="02000503000000020004" pitchFamily="2"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Open Sans Light" panose="020F03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6"/>
    <p:restoredTop sz="94694"/>
  </p:normalViewPr>
  <p:slideViewPr>
    <p:cSldViewPr snapToGrid="0">
      <p:cViewPr varScale="1">
        <p:scale>
          <a:sx n="82" d="100"/>
          <a:sy n="82" d="100"/>
        </p:scale>
        <p:origin x="3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Listing</a:t>
            </a:r>
            <a:r>
              <a:rPr lang="en-US" baseline="0"/>
              <a:t> sold price score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28D-F945-B838-3E152A430438}"/>
              </c:ext>
            </c:extLst>
          </c:dPt>
          <c:dPt>
            <c:idx val="1"/>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3-F28D-F945-B838-3E152A430438}"/>
              </c:ext>
            </c:extLst>
          </c:dPt>
          <c:dLbls>
            <c:delete val="1"/>
          </c:dLbls>
          <c:cat>
            <c:strRef>
              <c:f>Sheet1!$D$13:$D$14</c:f>
              <c:strCache>
                <c:ptCount val="2"/>
                <c:pt idx="0">
                  <c:v>Number of missing records</c:v>
                </c:pt>
                <c:pt idx="1">
                  <c:v>Total number of orders</c:v>
                </c:pt>
              </c:strCache>
            </c:strRef>
          </c:cat>
          <c:val>
            <c:numRef>
              <c:f>Sheet1!$E$13:$E$14</c:f>
              <c:numCache>
                <c:formatCode>General</c:formatCode>
                <c:ptCount val="2"/>
                <c:pt idx="0">
                  <c:v>5</c:v>
                </c:pt>
                <c:pt idx="1">
                  <c:v>98</c:v>
                </c:pt>
              </c:numCache>
            </c:numRef>
          </c:val>
          <c:extLst>
            <c:ext xmlns:c16="http://schemas.microsoft.com/office/drawing/2014/chart" uri="{C3380CC4-5D6E-409C-BE32-E72D297353CC}">
              <c16:uniqueId val="{00000004-F28D-F945-B838-3E152A430438}"/>
            </c:ext>
          </c:extLst>
        </c:ser>
        <c:dLbls>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Arrival</a:t>
            </a:r>
            <a:r>
              <a:rPr lang="en-US" baseline="0"/>
              <a:t> Date Score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B03-8142-B718-7DC5BE67493C}"/>
              </c:ext>
            </c:extLst>
          </c:dPt>
          <c:dPt>
            <c:idx val="1"/>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3-EB03-8142-B718-7DC5BE67493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Sheet1!$D$29:$D$30</c:f>
              <c:strCache>
                <c:ptCount val="2"/>
                <c:pt idx="0">
                  <c:v>Number of invalid records</c:v>
                </c:pt>
                <c:pt idx="1">
                  <c:v>Total number of items</c:v>
                </c:pt>
              </c:strCache>
            </c:strRef>
          </c:cat>
          <c:val>
            <c:numRef>
              <c:f>Sheet1!$E$29:$E$30</c:f>
              <c:numCache>
                <c:formatCode>General</c:formatCode>
                <c:ptCount val="2"/>
                <c:pt idx="0">
                  <c:v>5</c:v>
                </c:pt>
                <c:pt idx="1">
                  <c:v>98</c:v>
                </c:pt>
              </c:numCache>
            </c:numRef>
          </c:val>
          <c:extLst>
            <c:ext xmlns:c16="http://schemas.microsoft.com/office/drawing/2014/chart" uri="{C3380CC4-5D6E-409C-BE32-E72D297353CC}">
              <c16:uniqueId val="{00000004-EB03-8142-B718-7DC5BE67493C}"/>
            </c:ext>
          </c:extLst>
        </c:ser>
        <c:dLbls>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Item status 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98F-E046-9252-5DB4DD4B9D5D}"/>
              </c:ext>
            </c:extLst>
          </c:dPt>
          <c:dPt>
            <c:idx val="1"/>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3-198F-E046-9252-5DB4DD4B9D5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Sheet1!$D$44:$D$45</c:f>
              <c:strCache>
                <c:ptCount val="2"/>
                <c:pt idx="0">
                  <c:v>Number of invalid records</c:v>
                </c:pt>
                <c:pt idx="1">
                  <c:v>Total number of items</c:v>
                </c:pt>
              </c:strCache>
            </c:strRef>
          </c:cat>
          <c:val>
            <c:numRef>
              <c:f>Sheet1!$E$44:$E$45</c:f>
              <c:numCache>
                <c:formatCode>General</c:formatCode>
                <c:ptCount val="2"/>
                <c:pt idx="0">
                  <c:v>5</c:v>
                </c:pt>
                <c:pt idx="1">
                  <c:v>98</c:v>
                </c:pt>
              </c:numCache>
            </c:numRef>
          </c:val>
          <c:extLst>
            <c:ext xmlns:c16="http://schemas.microsoft.com/office/drawing/2014/chart" uri="{C3380CC4-5D6E-409C-BE32-E72D297353CC}">
              <c16:uniqueId val="{00000004-198F-E046-9252-5DB4DD4B9D5D}"/>
            </c:ext>
          </c:extLst>
        </c:ser>
        <c:dLbls>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amount 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D93-3E4F-83DB-310BCDFB8B76}"/>
              </c:ext>
            </c:extLst>
          </c:dPt>
          <c:dPt>
            <c:idx val="1"/>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3-1D93-3E4F-83DB-310BCDFB8B7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Sheet1!$D$60:$D$61</c:f>
              <c:strCache>
                <c:ptCount val="2"/>
                <c:pt idx="0">
                  <c:v>Number of invalid records</c:v>
                </c:pt>
                <c:pt idx="1">
                  <c:v>Total number of orders</c:v>
                </c:pt>
              </c:strCache>
            </c:strRef>
          </c:cat>
          <c:val>
            <c:numRef>
              <c:f>Sheet1!$E$60:$E$61</c:f>
              <c:numCache>
                <c:formatCode>General</c:formatCode>
                <c:ptCount val="2"/>
                <c:pt idx="0">
                  <c:v>10</c:v>
                </c:pt>
                <c:pt idx="1">
                  <c:v>98</c:v>
                </c:pt>
              </c:numCache>
            </c:numRef>
          </c:val>
          <c:extLst>
            <c:ext xmlns:c16="http://schemas.microsoft.com/office/drawing/2014/chart" uri="{C3380CC4-5D6E-409C-BE32-E72D297353CC}">
              <c16:uniqueId val="{00000004-1D93-3E4F-83DB-310BCDFB8B76}"/>
            </c:ext>
          </c:extLst>
        </c:ser>
        <c:dLbls>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Condition 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FE8-5844-BD1B-DC6BA44B8FA5}"/>
              </c:ext>
            </c:extLst>
          </c:dPt>
          <c:dPt>
            <c:idx val="1"/>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3-5FE8-5844-BD1B-DC6BA44B8FA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Sheet1!$D$75:$D$76</c:f>
              <c:strCache>
                <c:ptCount val="2"/>
                <c:pt idx="0">
                  <c:v>Number of invalid records</c:v>
                </c:pt>
                <c:pt idx="1">
                  <c:v>Total number of listings</c:v>
                </c:pt>
              </c:strCache>
            </c:strRef>
          </c:cat>
          <c:val>
            <c:numRef>
              <c:f>Sheet1!$E$75:$E$76</c:f>
              <c:numCache>
                <c:formatCode>General</c:formatCode>
                <c:ptCount val="2"/>
                <c:pt idx="0">
                  <c:v>0</c:v>
                </c:pt>
                <c:pt idx="1">
                  <c:v>98</c:v>
                </c:pt>
              </c:numCache>
            </c:numRef>
          </c:val>
          <c:extLst>
            <c:ext xmlns:c16="http://schemas.microsoft.com/office/drawing/2014/chart" uri="{C3380CC4-5D6E-409C-BE32-E72D297353CC}">
              <c16:uniqueId val="{00000004-5FE8-5844-BD1B-DC6BA44B8FA5}"/>
            </c:ext>
          </c:extLst>
        </c:ser>
        <c:dLbls>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dirty="0">
                <a:solidFill>
                  <a:srgbClr val="FFFFFF"/>
                </a:solidFill>
              </a:rPr>
              <a:t>Data Governance @ </a:t>
            </a:r>
            <a:r>
              <a:rPr lang="en" sz="4000" dirty="0" err="1">
                <a:solidFill>
                  <a:srgbClr val="FFFFFF"/>
                </a:solidFill>
              </a:rPr>
              <a:t>SneakerPark</a:t>
            </a:r>
            <a:endParaRPr sz="4000" dirty="0">
              <a:solidFill>
                <a:srgbClr val="FFFFFF"/>
              </a:solidFill>
            </a:endParaRPr>
          </a:p>
          <a:p>
            <a:pPr marL="0" lvl="0" indent="0" algn="l" rtl="0">
              <a:spcBef>
                <a:spcPts val="0"/>
              </a:spcBef>
              <a:spcAft>
                <a:spcPts val="0"/>
              </a:spcAft>
              <a:buNone/>
            </a:pPr>
            <a:endParaRPr dirty="0"/>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EEEEEE"/>
                </a:solidFill>
                <a:latin typeface="Open Sans"/>
                <a:ea typeface="Open Sans"/>
                <a:cs typeface="Open Sans"/>
                <a:sym typeface="Open Sans"/>
              </a:rPr>
              <a:t>Prepared by:</a:t>
            </a:r>
            <a:endParaRPr i="1">
              <a:solidFill>
                <a:srgbClr val="EEEEEE"/>
              </a:solidFill>
              <a:latin typeface="Open Sans"/>
              <a:ea typeface="Open Sans"/>
              <a:cs typeface="Open Sans"/>
              <a:sym typeface="Open Sans"/>
            </a:endParaRPr>
          </a:p>
          <a:p>
            <a:pPr marL="0" lvl="0" indent="0" algn="l" rtl="0">
              <a:spcBef>
                <a:spcPts val="0"/>
              </a:spcBef>
              <a:spcAft>
                <a:spcPts val="0"/>
              </a:spcAft>
              <a:buNone/>
            </a:pPr>
            <a:endParaRPr i="1">
              <a:solidFill>
                <a:srgbClr val="EEEEEE"/>
              </a:solidFill>
              <a:latin typeface="Open Sans"/>
              <a:ea typeface="Open Sans"/>
              <a:cs typeface="Open Sans"/>
              <a:sym typeface="Open Sans"/>
            </a:endParaRPr>
          </a:p>
          <a:p>
            <a:pPr marL="0" lvl="0" indent="0" algn="l" rtl="0">
              <a:spcBef>
                <a:spcPts val="0"/>
              </a:spcBef>
              <a:spcAft>
                <a:spcPts val="0"/>
              </a:spcAft>
              <a:buNone/>
            </a:pPr>
            <a:r>
              <a:rPr lang="en" i="1">
                <a:solidFill>
                  <a:srgbClr val="EEEEEE"/>
                </a:solidFill>
                <a:latin typeface="Open Sans"/>
                <a:ea typeface="Open Sans"/>
                <a:cs typeface="Open Sans"/>
                <a:sym typeface="Open Sans"/>
              </a:rPr>
              <a:t>Submitted on:</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lang="en" sz="1600" b="1">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lang="en" sz="1600" b="1">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lang="en" sz="1600" b="1">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lang="en" sz="1600" b="1">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AA06FE74-D060-3100-89ED-52AAACD1E2F9}"/>
              </a:ext>
            </a:extLst>
          </p:cNvPr>
          <p:cNvGraphicFramePr>
            <a:graphicFrameLocks/>
          </p:cNvGraphicFramePr>
          <p:nvPr>
            <p:extLst>
              <p:ext uri="{D42A27DB-BD31-4B8C-83A1-F6EECF244321}">
                <p14:modId xmlns:p14="http://schemas.microsoft.com/office/powerpoint/2010/main" val="676345697"/>
              </p:ext>
            </p:extLst>
          </p:nvPr>
        </p:nvGraphicFramePr>
        <p:xfrm>
          <a:off x="369676" y="4317087"/>
          <a:ext cx="2999889" cy="17999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67CC9E4D-B6A4-BCAC-F069-9A4517B8B505}"/>
              </a:ext>
            </a:extLst>
          </p:cNvPr>
          <p:cNvGraphicFramePr>
            <a:graphicFrameLocks/>
          </p:cNvGraphicFramePr>
          <p:nvPr>
            <p:extLst>
              <p:ext uri="{D42A27DB-BD31-4B8C-83A1-F6EECF244321}">
                <p14:modId xmlns:p14="http://schemas.microsoft.com/office/powerpoint/2010/main" val="2742702673"/>
              </p:ext>
            </p:extLst>
          </p:nvPr>
        </p:nvGraphicFramePr>
        <p:xfrm>
          <a:off x="3579773" y="4238259"/>
          <a:ext cx="3315202" cy="19891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4BDC8A74-BE36-34BF-E595-44F5436E736B}"/>
              </a:ext>
            </a:extLst>
          </p:cNvPr>
          <p:cNvGraphicFramePr>
            <a:graphicFrameLocks/>
          </p:cNvGraphicFramePr>
          <p:nvPr>
            <p:extLst>
              <p:ext uri="{D42A27DB-BD31-4B8C-83A1-F6EECF244321}">
                <p14:modId xmlns:p14="http://schemas.microsoft.com/office/powerpoint/2010/main" val="1008134567"/>
              </p:ext>
            </p:extLst>
          </p:nvPr>
        </p:nvGraphicFramePr>
        <p:xfrm>
          <a:off x="133192" y="6227380"/>
          <a:ext cx="3472856" cy="208371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755DCB0E-A97A-C489-F6B7-C4EC4EFED137}"/>
              </a:ext>
            </a:extLst>
          </p:cNvPr>
          <p:cNvGraphicFramePr>
            <a:graphicFrameLocks/>
          </p:cNvGraphicFramePr>
          <p:nvPr>
            <p:extLst>
              <p:ext uri="{D42A27DB-BD31-4B8C-83A1-F6EECF244321}">
                <p14:modId xmlns:p14="http://schemas.microsoft.com/office/powerpoint/2010/main" val="2767797522"/>
              </p:ext>
            </p:extLst>
          </p:nvPr>
        </p:nvGraphicFramePr>
        <p:xfrm>
          <a:off x="3579773" y="6148553"/>
          <a:ext cx="3612744" cy="216764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a:extLst>
              <a:ext uri="{FF2B5EF4-FFF2-40B4-BE49-F238E27FC236}">
                <a16:creationId xmlns:a16="http://schemas.microsoft.com/office/drawing/2014/main" id="{0E23FAA4-F6DF-DF1D-67AB-7B082AFD0717}"/>
              </a:ext>
            </a:extLst>
          </p:cNvPr>
          <p:cNvGraphicFramePr>
            <a:graphicFrameLocks/>
          </p:cNvGraphicFramePr>
          <p:nvPr>
            <p:extLst>
              <p:ext uri="{D42A27DB-BD31-4B8C-83A1-F6EECF244321}">
                <p14:modId xmlns:p14="http://schemas.microsoft.com/office/powerpoint/2010/main" val="2159420760"/>
              </p:ext>
            </p:extLst>
          </p:nvPr>
        </p:nvGraphicFramePr>
        <p:xfrm>
          <a:off x="1563007" y="7935278"/>
          <a:ext cx="3823138" cy="229388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Based on what you’ve read about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systems and business model, sketch out a proposed </a:t>
            </a:r>
            <a:r>
              <a:rPr lang="en" sz="1600" b="1" dirty="0">
                <a:solidFill>
                  <a:srgbClr val="525C65"/>
                </a:solidFill>
                <a:highlight>
                  <a:srgbClr val="FFFFFF"/>
                </a:highlight>
                <a:latin typeface="Open Sans"/>
                <a:ea typeface="Open Sans"/>
                <a:cs typeface="Open Sans"/>
                <a:sym typeface="Open Sans"/>
              </a:rPr>
              <a:t>MDM implementation architecture</a:t>
            </a:r>
            <a:r>
              <a:rPr lang="en" sz="1600" dirty="0">
                <a:solidFill>
                  <a:srgbClr val="525C65"/>
                </a:solidFill>
                <a:highlight>
                  <a:srgbClr val="FFFFFF"/>
                </a:highlight>
                <a:latin typeface="Open Sans"/>
                <a:ea typeface="Open Sans"/>
                <a:cs typeface="Open Sans"/>
                <a:sym typeface="Open Sans"/>
              </a:rPr>
              <a:t>, and write a </a:t>
            </a:r>
            <a:r>
              <a:rPr lang="en" sz="1600" b="1" dirty="0">
                <a:solidFill>
                  <a:srgbClr val="525C65"/>
                </a:solidFill>
                <a:highlight>
                  <a:srgbClr val="FFFFFF"/>
                </a:highlight>
                <a:latin typeface="Open Sans"/>
                <a:ea typeface="Open Sans"/>
                <a:cs typeface="Open Sans"/>
                <a:sym typeface="Open Sans"/>
              </a:rPr>
              <a:t>detailed explanation</a:t>
            </a:r>
            <a:r>
              <a:rPr lang="en" sz="1600" dirty="0">
                <a:solidFill>
                  <a:srgbClr val="525C65"/>
                </a:solidFill>
                <a:highlight>
                  <a:srgbClr val="FFFFFF"/>
                </a:highlight>
                <a:latin typeface="Open Sans"/>
                <a:ea typeface="Open Sans"/>
                <a:cs typeface="Open Sans"/>
                <a:sym typeface="Open Sans"/>
              </a:rPr>
              <a:t> of </a:t>
            </a:r>
            <a:r>
              <a:rPr lang="en" sz="1600" b="1" dirty="0">
                <a:solidFill>
                  <a:srgbClr val="525C65"/>
                </a:solidFill>
                <a:highlight>
                  <a:srgbClr val="FFFFFF"/>
                </a:highlight>
                <a:latin typeface="Open Sans"/>
                <a:ea typeface="Open Sans"/>
                <a:cs typeface="Open Sans"/>
                <a:sym typeface="Open Sans"/>
              </a:rPr>
              <a:t>why</a:t>
            </a:r>
            <a:r>
              <a:rPr lang="en" sz="1600" dirty="0">
                <a:solidFill>
                  <a:srgbClr val="525C65"/>
                </a:solidFill>
                <a:highlight>
                  <a:srgbClr val="FFFFFF"/>
                </a:highlight>
                <a:latin typeface="Open Sans"/>
                <a:ea typeface="Open Sans"/>
                <a:cs typeface="Open Sans"/>
                <a:sym typeface="Open Sans"/>
              </a:rPr>
              <a:t> you chose this specific approach.</a:t>
            </a: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3800"/>
              </a:spcBef>
              <a:spcAft>
                <a:spcPts val="0"/>
              </a:spcAft>
              <a:buNone/>
            </a:pPr>
            <a:r>
              <a:rPr lang="en" sz="1600" b="1" dirty="0">
                <a:solidFill>
                  <a:srgbClr val="525C65"/>
                </a:solidFill>
                <a:highlight>
                  <a:schemeClr val="lt1"/>
                </a:highlight>
                <a:latin typeface="Open Sans"/>
                <a:ea typeface="Open Sans"/>
                <a:cs typeface="Open Sans"/>
                <a:sym typeface="Open Sans"/>
              </a:rPr>
              <a:t>Tip:</a:t>
            </a:r>
            <a:r>
              <a:rPr lang="en" sz="1600" dirty="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100"/>
              </a:spcBef>
              <a:spcAft>
                <a:spcPts val="0"/>
              </a:spcAft>
              <a:buNone/>
            </a:pPr>
            <a:r>
              <a:rPr lang="en" sz="1600" b="1" dirty="0">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sz="1600" b="1" dirty="0">
              <a:solidFill>
                <a:srgbClr val="525C65"/>
              </a:solidFill>
              <a:highlight>
                <a:schemeClr val="lt1"/>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chemeClr val="lt1"/>
                </a:highlight>
                <a:latin typeface="Open Sans"/>
                <a:ea typeface="Open Sans"/>
                <a:cs typeface="Open Sans"/>
                <a:sym typeface="Open Sans"/>
              </a:rPr>
              <a:t>Next, please write at least a paragraph explaining  your choice.</a:t>
            </a:r>
            <a:endParaRPr sz="1600" dirty="0">
              <a:solidFill>
                <a:srgbClr val="525C65"/>
              </a:solidFill>
              <a:highlight>
                <a:schemeClr val="lt1"/>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2" name="Picture 1">
            <a:extLst>
              <a:ext uri="{FF2B5EF4-FFF2-40B4-BE49-F238E27FC236}">
                <a16:creationId xmlns:a16="http://schemas.microsoft.com/office/drawing/2014/main" id="{E8BF2C44-25AD-D569-DB72-E196871659A4}"/>
              </a:ext>
            </a:extLst>
          </p:cNvPr>
          <p:cNvPicPr>
            <a:picLocks noChangeAspect="1"/>
          </p:cNvPicPr>
          <p:nvPr/>
        </p:nvPicPr>
        <p:blipFill>
          <a:blip r:embed="rId3"/>
          <a:stretch>
            <a:fillRect/>
          </a:stretch>
        </p:blipFill>
        <p:spPr>
          <a:xfrm>
            <a:off x="543158" y="4714725"/>
            <a:ext cx="6686083" cy="44450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1371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a:solidFill>
                  <a:srgbClr val="525C65"/>
                </a:solidFill>
                <a:highlight>
                  <a:schemeClr val="lt1"/>
                </a:highlight>
                <a:latin typeface="Open Sans"/>
                <a:ea typeface="Open Sans"/>
                <a:cs typeface="Open Sans"/>
                <a:sym typeface="Open Sans"/>
              </a:rPr>
              <a:t>Explanation:</a:t>
            </a:r>
            <a:endParaRPr sz="2200">
              <a:solidFill>
                <a:srgbClr val="525C65"/>
              </a:solidFill>
              <a:highlight>
                <a:srgbClr val="FFFFFF"/>
              </a:highlight>
              <a:latin typeface="Open Sans"/>
              <a:ea typeface="Open Sans"/>
              <a:cs typeface="Open Sans"/>
              <a:sym typeface="Open Sans"/>
            </a:endParaRPr>
          </a:p>
        </p:txBody>
      </p:sp>
      <p:sp>
        <p:nvSpPr>
          <p:cNvPr id="2" name="TextBox 1">
            <a:extLst>
              <a:ext uri="{FF2B5EF4-FFF2-40B4-BE49-F238E27FC236}">
                <a16:creationId xmlns:a16="http://schemas.microsoft.com/office/drawing/2014/main" id="{6FA58C9D-FCF0-FCFE-7ACE-7797A852019D}"/>
              </a:ext>
            </a:extLst>
          </p:cNvPr>
          <p:cNvSpPr txBox="1"/>
          <p:nvPr/>
        </p:nvSpPr>
        <p:spPr>
          <a:xfrm>
            <a:off x="465150" y="1229710"/>
            <a:ext cx="6842100" cy="2893100"/>
          </a:xfrm>
          <a:prstGeom prst="rect">
            <a:avLst/>
          </a:prstGeom>
          <a:noFill/>
        </p:spPr>
        <p:txBody>
          <a:bodyPr wrap="square" rtlCol="0">
            <a:spAutoFit/>
          </a:bodyPr>
          <a:lstStyle/>
          <a:p>
            <a:r>
              <a:rPr lang="en-US" b="0" i="0" dirty="0">
                <a:solidFill>
                  <a:srgbClr val="0B0B0B"/>
                </a:solidFill>
                <a:effectLst/>
                <a:highlight>
                  <a:srgbClr val="FAFAFA"/>
                </a:highlight>
                <a:latin typeface="Open Sans" panose="020B0606030504020204" pitchFamily="34" charset="0"/>
              </a:rPr>
              <a:t>I've chosen to go with the </a:t>
            </a:r>
            <a:r>
              <a:rPr lang="en-US" b="1" i="0" dirty="0">
                <a:solidFill>
                  <a:srgbClr val="0B0B0B"/>
                </a:solidFill>
                <a:effectLst/>
                <a:highlight>
                  <a:srgbClr val="FAFAFA"/>
                </a:highlight>
                <a:latin typeface="Open Sans" panose="020B0606030504020204" pitchFamily="34" charset="0"/>
              </a:rPr>
              <a:t>Consolidated</a:t>
            </a:r>
            <a:r>
              <a:rPr lang="en-US" b="0" i="0" dirty="0">
                <a:solidFill>
                  <a:srgbClr val="0B0B0B"/>
                </a:solidFill>
                <a:effectLst/>
                <a:highlight>
                  <a:srgbClr val="FAFAFA"/>
                </a:highlight>
                <a:latin typeface="Open Sans" panose="020B0606030504020204" pitchFamily="34" charset="0"/>
              </a:rPr>
              <a:t> style of architecture. </a:t>
            </a:r>
          </a:p>
          <a:p>
            <a:r>
              <a:rPr lang="en-US" b="0" i="0" dirty="0" err="1">
                <a:solidFill>
                  <a:srgbClr val="0B0B0B"/>
                </a:solidFill>
                <a:effectLst/>
                <a:highlight>
                  <a:srgbClr val="FAFAFA"/>
                </a:highlight>
                <a:latin typeface="Open Sans" panose="020B0606030504020204" pitchFamily="34" charset="0"/>
              </a:rPr>
              <a:t>SneakerPark</a:t>
            </a:r>
            <a:r>
              <a:rPr lang="en-US" b="0" i="0" dirty="0">
                <a:solidFill>
                  <a:srgbClr val="0B0B0B"/>
                </a:solidFill>
                <a:effectLst/>
                <a:highlight>
                  <a:srgbClr val="FAFAFA"/>
                </a:highlight>
                <a:latin typeface="Open Sans" panose="020B0606030504020204" pitchFamily="34" charset="0"/>
              </a:rPr>
              <a:t> has many duplicate data of users, user data are stored in both users table and </a:t>
            </a:r>
            <a:r>
              <a:rPr lang="en-US" b="0" i="0" dirty="0" err="1">
                <a:solidFill>
                  <a:srgbClr val="0B0B0B"/>
                </a:solidFill>
                <a:effectLst/>
                <a:highlight>
                  <a:srgbClr val="FAFAFA"/>
                </a:highlight>
                <a:latin typeface="Open Sans" panose="020B0606030504020204" pitchFamily="34" charset="0"/>
              </a:rPr>
              <a:t>customerservicerequests</a:t>
            </a:r>
            <a:r>
              <a:rPr lang="en-US" b="0" i="0" dirty="0">
                <a:solidFill>
                  <a:srgbClr val="0B0B0B"/>
                </a:solidFill>
                <a:effectLst/>
                <a:highlight>
                  <a:srgbClr val="FAFAFA"/>
                </a:highlight>
                <a:latin typeface="Open Sans" panose="020B0606030504020204" pitchFamily="34" charset="0"/>
              </a:rPr>
              <a:t> table, this maybe cause inconsistency in data. For example: first name, last name, email</a:t>
            </a:r>
          </a:p>
          <a:p>
            <a:r>
              <a:rPr lang="en-US" dirty="0">
                <a:solidFill>
                  <a:srgbClr val="0B0B0B"/>
                </a:solidFill>
                <a:highlight>
                  <a:srgbClr val="FAFAFA"/>
                </a:highlight>
                <a:latin typeface="Open Sans" panose="020B0606030504020204" pitchFamily="34" charset="0"/>
              </a:rPr>
              <a:t>About items, we can also see duplication of items attribute data in both listings table and items table. For example: brand name, color, size</a:t>
            </a:r>
          </a:p>
          <a:p>
            <a:r>
              <a:rPr lang="en-US" b="0" i="0" dirty="0">
                <a:solidFill>
                  <a:srgbClr val="0B0B0B"/>
                </a:solidFill>
                <a:effectLst/>
                <a:highlight>
                  <a:srgbClr val="FAFAFA"/>
                </a:highlight>
                <a:latin typeface="Open Sans" panose="020B0606030504020204" pitchFamily="34" charset="0"/>
              </a:rPr>
              <a:t>We need to verify customers &amp; items gold records from current </a:t>
            </a:r>
            <a:r>
              <a:rPr lang="en-US" b="0" i="0" dirty="0" err="1">
                <a:solidFill>
                  <a:srgbClr val="0B0B0B"/>
                </a:solidFill>
                <a:effectLst/>
                <a:highlight>
                  <a:srgbClr val="FAFAFA"/>
                </a:highlight>
                <a:latin typeface="Open Sans" panose="020B0606030504020204" pitchFamily="34" charset="0"/>
              </a:rPr>
              <a:t>SneakerPark</a:t>
            </a:r>
            <a:r>
              <a:rPr lang="en-US" b="0" i="0" dirty="0">
                <a:solidFill>
                  <a:srgbClr val="0B0B0B"/>
                </a:solidFill>
                <a:effectLst/>
                <a:highlight>
                  <a:srgbClr val="FAFAFA"/>
                </a:highlight>
                <a:latin typeface="Open Sans" panose="020B0606030504020204" pitchFamily="34" charset="0"/>
              </a:rPr>
              <a:t> system, and centralize this data into MDM Hub.</a:t>
            </a:r>
          </a:p>
          <a:p>
            <a:r>
              <a:rPr lang="en-US" b="0" i="0" dirty="0">
                <a:solidFill>
                  <a:srgbClr val="0B0B0B"/>
                </a:solidFill>
                <a:effectLst/>
                <a:highlight>
                  <a:srgbClr val="FAFAFA"/>
                </a:highlight>
                <a:latin typeface="Open Sans" panose="020B0606030504020204" pitchFamily="34" charset="0"/>
              </a:rPr>
              <a:t>The master data can then be ingested into an Enterprise Data Warehouse and used by downstream systems and users for analytics and reporting.</a:t>
            </a:r>
          </a:p>
          <a:p>
            <a:r>
              <a:rPr lang="en-US" b="0" i="0" dirty="0">
                <a:solidFill>
                  <a:srgbClr val="0B0B0B"/>
                </a:solidFill>
                <a:effectLst/>
                <a:highlight>
                  <a:srgbClr val="FAFAFA"/>
                </a:highlight>
                <a:latin typeface="Open Sans" panose="020B0606030504020204" pitchFamily="34" charset="0"/>
              </a:rPr>
              <a:t>With consolidated architecture, the implementation is not complex, so we can change system architecture fast without disruption.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870980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Items:</a:t>
            </a:r>
          </a:p>
          <a:p>
            <a:pPr marL="0" lvl="0" indent="0" algn="just" rtl="0">
              <a:spcBef>
                <a:spcPts val="1600"/>
              </a:spcBef>
              <a:spcAft>
                <a:spcPts val="0"/>
              </a:spcAft>
              <a:buNone/>
            </a:pPr>
            <a:r>
              <a:rPr lang="en-US" sz="1600" dirty="0">
                <a:solidFill>
                  <a:srgbClr val="525C65"/>
                </a:solidFill>
                <a:highlight>
                  <a:srgbClr val="FFFFFF"/>
                </a:highlight>
                <a:latin typeface="Open Sans"/>
                <a:ea typeface="Open Sans"/>
                <a:cs typeface="Open Sans"/>
                <a:sym typeface="Open Sans"/>
              </a:rPr>
              <a:t>Brand name: Matching </a:t>
            </a:r>
            <a:r>
              <a:rPr lang="en-US" sz="1600" dirty="0" err="1">
                <a:solidFill>
                  <a:srgbClr val="525C65"/>
                </a:solidFill>
                <a:highlight>
                  <a:srgbClr val="FFFFFF"/>
                </a:highlight>
                <a:latin typeface="Open Sans"/>
                <a:ea typeface="Open Sans"/>
                <a:cs typeface="Open Sans"/>
                <a:sym typeface="Open Sans"/>
              </a:rPr>
              <a:t>itemid</a:t>
            </a:r>
            <a:r>
              <a:rPr lang="en-US" sz="1600" dirty="0">
                <a:solidFill>
                  <a:srgbClr val="525C65"/>
                </a:solidFill>
                <a:highlight>
                  <a:srgbClr val="FFFFFF"/>
                </a:highlight>
                <a:latin typeface="Open Sans"/>
                <a:ea typeface="Open Sans"/>
                <a:cs typeface="Open Sans"/>
                <a:sym typeface="Open Sans"/>
              </a:rPr>
              <a:t> of items table with productid of listings table. Because </a:t>
            </a:r>
            <a:r>
              <a:rPr lang="en-US" sz="1600" dirty="0" err="1">
                <a:solidFill>
                  <a:srgbClr val="525C65"/>
                </a:solidFill>
                <a:highlight>
                  <a:srgbClr val="FFFFFF"/>
                </a:highlight>
                <a:latin typeface="Open Sans"/>
                <a:ea typeface="Open Sans"/>
                <a:cs typeface="Open Sans"/>
                <a:sym typeface="Open Sans"/>
              </a:rPr>
              <a:t>brandname</a:t>
            </a:r>
            <a:r>
              <a:rPr lang="en-US" sz="1600" dirty="0">
                <a:solidFill>
                  <a:srgbClr val="525C65"/>
                </a:solidFill>
                <a:highlight>
                  <a:srgbClr val="FFFFFF"/>
                </a:highlight>
                <a:latin typeface="Open Sans"/>
                <a:ea typeface="Open Sans"/>
                <a:cs typeface="Open Sans"/>
                <a:sym typeface="Open Sans"/>
              </a:rPr>
              <a:t> in items table is required, we take brand name from items table.</a:t>
            </a:r>
          </a:p>
          <a:p>
            <a:pPr marL="0" indent="0" algn="just">
              <a:spcBef>
                <a:spcPts val="1600"/>
              </a:spcBef>
              <a:buNone/>
            </a:pPr>
            <a:r>
              <a:rPr lang="en-US" sz="1600" dirty="0">
                <a:solidFill>
                  <a:srgbClr val="525C65"/>
                </a:solidFill>
                <a:highlight>
                  <a:srgbClr val="FFFFFF"/>
                </a:highlight>
                <a:latin typeface="Open Sans"/>
                <a:ea typeface="Open Sans"/>
                <a:cs typeface="Open Sans"/>
                <a:sym typeface="Open Sans"/>
              </a:rPr>
              <a:t>Color: Matching </a:t>
            </a:r>
            <a:r>
              <a:rPr lang="en-US" sz="1600" dirty="0" err="1">
                <a:solidFill>
                  <a:srgbClr val="525C65"/>
                </a:solidFill>
                <a:highlight>
                  <a:srgbClr val="FFFFFF"/>
                </a:highlight>
                <a:latin typeface="Open Sans"/>
                <a:ea typeface="Open Sans"/>
                <a:cs typeface="Open Sans"/>
                <a:sym typeface="Open Sans"/>
              </a:rPr>
              <a:t>itemid</a:t>
            </a:r>
            <a:r>
              <a:rPr lang="en-US" sz="1600" dirty="0">
                <a:solidFill>
                  <a:srgbClr val="525C65"/>
                </a:solidFill>
                <a:highlight>
                  <a:srgbClr val="FFFFFF"/>
                </a:highlight>
                <a:latin typeface="Open Sans"/>
                <a:ea typeface="Open Sans"/>
                <a:cs typeface="Open Sans"/>
                <a:sym typeface="Open Sans"/>
              </a:rPr>
              <a:t> of items table with productid of listings table. Because Color in items table is required, we take color value from items table.</a:t>
            </a:r>
          </a:p>
          <a:p>
            <a:pPr marL="0" lvl="0" indent="0" algn="just" rtl="0">
              <a:spcBef>
                <a:spcPts val="1600"/>
              </a:spcBef>
              <a:spcAft>
                <a:spcPts val="0"/>
              </a:spcAft>
              <a:buNone/>
            </a:pPr>
            <a:r>
              <a:rPr lang="en-US" sz="1600" b="1" dirty="0">
                <a:solidFill>
                  <a:srgbClr val="525C65"/>
                </a:solidFill>
                <a:highlight>
                  <a:srgbClr val="FFFFFF"/>
                </a:highlight>
                <a:latin typeface="Open Sans"/>
                <a:ea typeface="Open Sans"/>
                <a:cs typeface="Open Sans"/>
                <a:sym typeface="Open Sans"/>
              </a:rPr>
              <a:t>Customers:</a:t>
            </a:r>
          </a:p>
          <a:p>
            <a:pPr marL="0" lvl="0" indent="0" algn="just" rtl="0">
              <a:spcBef>
                <a:spcPts val="1600"/>
              </a:spcBef>
              <a:spcAft>
                <a:spcPts val="0"/>
              </a:spcAft>
              <a:buNone/>
            </a:pPr>
            <a:r>
              <a:rPr lang="en-US" sz="1600" dirty="0">
                <a:solidFill>
                  <a:srgbClr val="525C65"/>
                </a:solidFill>
                <a:highlight>
                  <a:srgbClr val="FFFFFF"/>
                </a:highlight>
                <a:latin typeface="Open Sans"/>
                <a:ea typeface="Open Sans"/>
                <a:cs typeface="Open Sans"/>
                <a:sym typeface="Open Sans"/>
              </a:rPr>
              <a:t>First name: Matching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of users tables with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of </a:t>
            </a:r>
            <a:r>
              <a:rPr lang="en-US" sz="1600" dirty="0" err="1">
                <a:solidFill>
                  <a:srgbClr val="525C65"/>
                </a:solidFill>
                <a:highlight>
                  <a:srgbClr val="FFFFFF"/>
                </a:highlight>
                <a:latin typeface="Open Sans"/>
                <a:ea typeface="Open Sans"/>
                <a:cs typeface="Open Sans"/>
                <a:sym typeface="Open Sans"/>
              </a:rPr>
              <a:t>customerservicerequests</a:t>
            </a:r>
            <a:r>
              <a:rPr lang="en-US" sz="1600" dirty="0">
                <a:solidFill>
                  <a:srgbClr val="525C65"/>
                </a:solidFill>
                <a:highlight>
                  <a:srgbClr val="FFFFFF"/>
                </a:highlight>
                <a:latin typeface="Open Sans"/>
                <a:ea typeface="Open Sans"/>
                <a:cs typeface="Open Sans"/>
                <a:sym typeface="Open Sans"/>
              </a:rPr>
              <a:t> table. We will take the value if it is the same across 2 table. If not, validation is needed.</a:t>
            </a:r>
          </a:p>
          <a:p>
            <a:pPr marL="0" indent="0" algn="just">
              <a:spcBef>
                <a:spcPts val="1600"/>
              </a:spcBef>
              <a:buNone/>
            </a:pPr>
            <a:r>
              <a:rPr lang="en-US" sz="1600" dirty="0">
                <a:solidFill>
                  <a:srgbClr val="525C65"/>
                </a:solidFill>
                <a:highlight>
                  <a:srgbClr val="FFFFFF"/>
                </a:highlight>
                <a:latin typeface="Open Sans"/>
                <a:ea typeface="Open Sans"/>
                <a:cs typeface="Open Sans"/>
                <a:sym typeface="Open Sans"/>
              </a:rPr>
              <a:t>Last name: Matching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of users tables with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of </a:t>
            </a:r>
            <a:r>
              <a:rPr lang="en-US" sz="1600" dirty="0" err="1">
                <a:solidFill>
                  <a:srgbClr val="525C65"/>
                </a:solidFill>
                <a:highlight>
                  <a:srgbClr val="FFFFFF"/>
                </a:highlight>
                <a:latin typeface="Open Sans"/>
                <a:ea typeface="Open Sans"/>
                <a:cs typeface="Open Sans"/>
                <a:sym typeface="Open Sans"/>
              </a:rPr>
              <a:t>customerservicerequests</a:t>
            </a:r>
            <a:r>
              <a:rPr lang="en-US" sz="1600" dirty="0">
                <a:solidFill>
                  <a:srgbClr val="525C65"/>
                </a:solidFill>
                <a:highlight>
                  <a:srgbClr val="FFFFFF"/>
                </a:highlight>
                <a:latin typeface="Open Sans"/>
                <a:ea typeface="Open Sans"/>
                <a:cs typeface="Open Sans"/>
                <a:sym typeface="Open Sans"/>
              </a:rPr>
              <a:t> table. We will take the value if it is the same across 2 table. If not, validation is needed.</a:t>
            </a: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dirty="0">
                <a:solidFill>
                  <a:srgbClr val="525C65"/>
                </a:solidFill>
                <a:highlight>
                  <a:srgbClr val="FFFFFF"/>
                </a:highlight>
                <a:latin typeface="Open Sans"/>
                <a:ea typeface="Open Sans"/>
                <a:cs typeface="Open Sans"/>
                <a:sym typeface="Open Sans"/>
              </a:rPr>
              <a:t>least 3 different aspects </a:t>
            </a:r>
            <a:r>
              <a:rPr lang="en" sz="1600" dirty="0">
                <a:solidFill>
                  <a:srgbClr val="525C65"/>
                </a:solidFill>
                <a:highlight>
                  <a:srgbClr val="FFFFFF"/>
                </a:highlight>
                <a:latin typeface="Open Sans"/>
                <a:ea typeface="Open Sans"/>
                <a:cs typeface="Open Sans"/>
                <a:sym typeface="Open Sans"/>
              </a:rPr>
              <a:t>of Data Governance (such as Data Quality Management, Metadata Management, MDM, </a:t>
            </a:r>
            <a:r>
              <a:rPr lang="en" sz="1600" dirty="0" err="1">
                <a:solidFill>
                  <a:srgbClr val="525C65"/>
                </a:solidFill>
                <a:highlight>
                  <a:srgbClr val="FFFFFF"/>
                </a:highlight>
                <a:latin typeface="Open Sans"/>
                <a:ea typeface="Open Sans"/>
                <a:cs typeface="Open Sans"/>
                <a:sym typeface="Open Sans"/>
              </a:rPr>
              <a:t>etc</a:t>
            </a:r>
            <a:r>
              <a:rPr lang="en" sz="1600" dirty="0">
                <a:solidFill>
                  <a:srgbClr val="525C65"/>
                </a:solidFill>
                <a:highlight>
                  <a:srgbClr val="FFFFFF"/>
                </a:highlight>
                <a:latin typeface="Open Sans"/>
                <a:ea typeface="Open Sans"/>
                <a:cs typeface="Open Sans"/>
                <a:sym typeface="Open Sans"/>
              </a:rPr>
              <a:t>). Based on what you know, do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a:t>
            </a:r>
            <a:r>
              <a:rPr lang="en" sz="1600" b="1" dirty="0">
                <a:solidFill>
                  <a:srgbClr val="525C65"/>
                </a:solidFill>
                <a:highlight>
                  <a:srgbClr val="FFFFFF"/>
                </a:highlight>
                <a:latin typeface="Open Sans"/>
                <a:ea typeface="Open Sans"/>
                <a:cs typeface="Open Sans"/>
                <a:sym typeface="Open Sans"/>
              </a:rPr>
              <a:t>current employees have the necessary skills</a:t>
            </a:r>
            <a:r>
              <a:rPr lang="en" sz="1600" dirty="0">
                <a:solidFill>
                  <a:srgbClr val="525C65"/>
                </a:solidFill>
                <a:highlight>
                  <a:srgbClr val="FFFFFF"/>
                </a:highlight>
                <a:latin typeface="Open Sans"/>
                <a:ea typeface="Open Sans"/>
                <a:cs typeface="Open Sans"/>
                <a:sym typeface="Open Sans"/>
              </a:rPr>
              <a:t> for these roles or should the company </a:t>
            </a:r>
            <a:r>
              <a:rPr lang="en" sz="1600" b="1" dirty="0">
                <a:solidFill>
                  <a:srgbClr val="525C65"/>
                </a:solidFill>
                <a:highlight>
                  <a:srgbClr val="FFFFFF"/>
                </a:highlight>
                <a:latin typeface="Open Sans"/>
                <a:ea typeface="Open Sans"/>
                <a:cs typeface="Open Sans"/>
                <a:sym typeface="Open Sans"/>
              </a:rPr>
              <a:t>make new hires</a:t>
            </a:r>
            <a:r>
              <a:rPr lang="en"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a:p>
            <a:pPr algn="just">
              <a:lnSpc>
                <a:spcPct val="170000"/>
              </a:lnSpc>
              <a:spcBef>
                <a:spcPts val="1100"/>
              </a:spcBef>
            </a:pPr>
            <a:r>
              <a:rPr lang="en-US" sz="1600" dirty="0">
                <a:solidFill>
                  <a:srgbClr val="525C65"/>
                </a:solidFill>
                <a:highlight>
                  <a:srgbClr val="FFFFFF"/>
                </a:highlight>
                <a:latin typeface="Open Sans"/>
                <a:ea typeface="Open Sans"/>
                <a:cs typeface="Open Sans"/>
                <a:sym typeface="Open Sans"/>
              </a:rPr>
              <a:t>Data steward : In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Jessica can take this role. She can review data flow, create rules for data creation. She ensure that data is properly classified, documented, and protected according to the defined policies and standards. </a:t>
            </a:r>
          </a:p>
          <a:p>
            <a:pPr algn="just">
              <a:lnSpc>
                <a:spcPct val="170000"/>
              </a:lnSpc>
              <a:spcBef>
                <a:spcPts val="1100"/>
              </a:spcBef>
            </a:pPr>
            <a:r>
              <a:rPr lang="en-US" sz="1600" dirty="0">
                <a:solidFill>
                  <a:srgbClr val="525C65"/>
                </a:solidFill>
                <a:highlight>
                  <a:srgbClr val="FFFFFF"/>
                </a:highlight>
                <a:latin typeface="Open Sans"/>
                <a:ea typeface="Open Sans"/>
                <a:cs typeface="Open Sans"/>
                <a:sym typeface="Open Sans"/>
              </a:rPr>
              <a:t>Data Administrator : In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Jake can take this role, with his background in IT. He can support company in Infrastructure Management, Data Transformation, and support customer if any issues occur.</a:t>
            </a:r>
          </a:p>
          <a:p>
            <a:pPr algn="just">
              <a:lnSpc>
                <a:spcPct val="170000"/>
              </a:lnSpc>
              <a:spcBef>
                <a:spcPts val="1100"/>
              </a:spcBef>
            </a:pPr>
            <a:r>
              <a:rPr lang="en-US" sz="1600" dirty="0">
                <a:solidFill>
                  <a:srgbClr val="525C65"/>
                </a:solidFill>
                <a:highlight>
                  <a:srgbClr val="FFFFFF"/>
                </a:highlight>
                <a:latin typeface="Open Sans"/>
                <a:ea typeface="Open Sans"/>
                <a:cs typeface="Open Sans"/>
                <a:sym typeface="Open Sans"/>
              </a:rPr>
              <a:t>Executive Sponsor : high-level executives like the </a:t>
            </a:r>
            <a:r>
              <a:rPr lang="en-US" sz="1600" dirty="0" err="1">
                <a:solidFill>
                  <a:srgbClr val="525C65"/>
                </a:solidFill>
                <a:highlight>
                  <a:srgbClr val="FFFFFF"/>
                </a:highlight>
                <a:latin typeface="Open Sans"/>
                <a:ea typeface="Open Sans"/>
                <a:cs typeface="Open Sans"/>
                <a:sym typeface="Open Sans"/>
              </a:rPr>
              <a:t>CxO</a:t>
            </a:r>
            <a:r>
              <a:rPr lang="en-US" sz="1600" dirty="0">
                <a:solidFill>
                  <a:srgbClr val="525C65"/>
                </a:solidFill>
                <a:highlight>
                  <a:srgbClr val="FFFFFF"/>
                </a:highlight>
                <a:latin typeface="Open Sans"/>
                <a:ea typeface="Open Sans"/>
                <a:cs typeface="Open Sans"/>
                <a:sym typeface="Open Sans"/>
              </a:rPr>
              <a:t> of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can take this role. They can act as the driving force behind data governance initiatives within the organization. Their leadership is essential to secure the program's success.</a:t>
            </a: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a:ea typeface="Open Sans"/>
              <a:cs typeface="Open Sans"/>
              <a:sym typeface="Open Sans"/>
            </a:endParaRPr>
          </a:p>
        </p:txBody>
      </p:sp>
      <p:pic>
        <p:nvPicPr>
          <p:cNvPr id="2" name="Picture 1">
            <a:extLst>
              <a:ext uri="{FF2B5EF4-FFF2-40B4-BE49-F238E27FC236}">
                <a16:creationId xmlns:a16="http://schemas.microsoft.com/office/drawing/2014/main" id="{CB7B9810-CFA7-6784-E740-4D8962646F0A}"/>
              </a:ext>
            </a:extLst>
          </p:cNvPr>
          <p:cNvPicPr>
            <a:picLocks noChangeAspect="1"/>
          </p:cNvPicPr>
          <p:nvPr/>
        </p:nvPicPr>
        <p:blipFill>
          <a:blip r:embed="rId3"/>
          <a:stretch>
            <a:fillRect/>
          </a:stretch>
        </p:blipFill>
        <p:spPr>
          <a:xfrm>
            <a:off x="246272" y="1574831"/>
            <a:ext cx="7059478" cy="37542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1426</Words>
  <Application>Microsoft Macintosh PowerPoint</Application>
  <PresentationFormat>Custom</PresentationFormat>
  <Paragraphs>98</Paragraphs>
  <Slides>21</Slides>
  <Notes>21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21</vt:i4>
      </vt:variant>
    </vt:vector>
  </HeadingPairs>
  <TitlesOfParts>
    <vt:vector size="29" baseType="lpstr">
      <vt:lpstr>Open Sans Light</vt:lpstr>
      <vt:lpstr>Arial</vt:lpstr>
      <vt:lpstr>Helvetica Neue</vt:lpstr>
      <vt:lpstr>Open Sans</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Thang Nguyen</cp:lastModifiedBy>
  <cp:revision>11</cp:revision>
  <dcterms:modified xsi:type="dcterms:W3CDTF">2024-06-15T07:20:32Z</dcterms:modified>
</cp:coreProperties>
</file>