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6858000" cy="9144000"/>
  <p:embeddedFontLs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235">
          <p15:clr>
            <a:srgbClr val="000000"/>
          </p15:clr>
        </p15:guide>
        <p15:guide id="2" pos="2895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5" roundtripDataSignature="AMtx7mizJsoIqSsCfYodD/A4TSLtW0/U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B0A816-FE99-4586-8ECF-F862E916AE0F}">
  <a:tblStyle styleId="{40B0A816-FE99-4586-8ECF-F862E916AE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35" orient="horz"/>
        <p:guide pos="289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CenturyGothic-bold.fntdata"/><Relationship Id="rId21" Type="http://schemas.openxmlformats.org/officeDocument/2006/relationships/font" Target="fonts/CenturyGothic-regular.fntdata"/><Relationship Id="rId24" Type="http://schemas.openxmlformats.org/officeDocument/2006/relationships/font" Target="fonts/CenturyGothic-boldItalic.fntdata"/><Relationship Id="rId23" Type="http://schemas.openxmlformats.org/officeDocument/2006/relationships/font" Target="fonts/CenturyGothic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Trained-from-scratch model: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there is significant overlap among all accents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SV pretraining: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Central, Northern, and Southern accents are classified with clearer clusters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English AR pretraining: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distinctions across accent classes are more evident.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ASR pretraining: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accent embeddings are much better grouped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Vietnamese pretrained models makes accent embeddings more discriminative compared to English pretrained models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935275fc2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Trained-from-scratch model: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there is significant overlap among all accents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SV pretraining: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Central, Northern, and Southern accents are classified with clearer clusters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English AR pretraining: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distinctions across accent classes are more evident.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ASR pretraining: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accent embeddings are much better grouped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Vietnamese pretrained models makes accent embeddings more discriminative compared to English pretrained models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1935275fc24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935275fc2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935275fc24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935275fc2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1935275fc24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94466c74a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194466c74a2_0_0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194466c74a2_0_0:notes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" name="Google Shape;18;p13"/>
          <p:cNvSpPr txBox="1"/>
          <p:nvPr>
            <p:ph type="ctrTitle"/>
          </p:nvPr>
        </p:nvSpPr>
        <p:spPr>
          <a:xfrm>
            <a:off x="3200400" y="4208929"/>
            <a:ext cx="5458968" cy="10486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Century Gothic"/>
              <a:buNone/>
              <a:defRPr sz="46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subTitle"/>
          </p:nvPr>
        </p:nvSpPr>
        <p:spPr>
          <a:xfrm>
            <a:off x="3200400" y="5257800"/>
            <a:ext cx="5458968" cy="621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"/>
              <a:buNone/>
              <a:defRPr sz="16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3276600" y="390525"/>
            <a:ext cx="5504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3218688" y="6356350"/>
            <a:ext cx="47365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100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256494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ntent, Top and Bottom">
  <p:cSld name="2 Content, Top and Bottom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4" name="Google Shape;84;p22"/>
          <p:cNvSpPr txBox="1"/>
          <p:nvPr>
            <p:ph type="title"/>
          </p:nvPr>
        </p:nvSpPr>
        <p:spPr>
          <a:xfrm>
            <a:off x="457199" y="914400"/>
            <a:ext cx="73914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" type="body"/>
          </p:nvPr>
        </p:nvSpPr>
        <p:spPr>
          <a:xfrm>
            <a:off x="457199" y="2214562"/>
            <a:ext cx="7396163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/>
        </p:txBody>
      </p:sp>
      <p:sp>
        <p:nvSpPr>
          <p:cNvPr id="86" name="Google Shape;86;p22"/>
          <p:cNvSpPr txBox="1"/>
          <p:nvPr>
            <p:ph idx="10" type="dt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1" type="ftr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22"/>
          <p:cNvSpPr txBox="1"/>
          <p:nvPr>
            <p:ph idx="2" type="body"/>
          </p:nvPr>
        </p:nvSpPr>
        <p:spPr>
          <a:xfrm>
            <a:off x="457199" y="4224973"/>
            <a:ext cx="7396163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ntent">
  <p:cSld name="3 Conte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23"/>
          <p:cNvSpPr txBox="1"/>
          <p:nvPr>
            <p:ph type="title"/>
          </p:nvPr>
        </p:nvSpPr>
        <p:spPr>
          <a:xfrm>
            <a:off x="457199" y="914400"/>
            <a:ext cx="73914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4282440" y="2214562"/>
            <a:ext cx="356616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/>
        </p:txBody>
      </p:sp>
      <p:sp>
        <p:nvSpPr>
          <p:cNvPr id="94" name="Google Shape;94;p23"/>
          <p:cNvSpPr txBox="1"/>
          <p:nvPr>
            <p:ph idx="10" type="dt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1" type="ftr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23"/>
          <p:cNvSpPr txBox="1"/>
          <p:nvPr>
            <p:ph idx="2" type="body"/>
          </p:nvPr>
        </p:nvSpPr>
        <p:spPr>
          <a:xfrm>
            <a:off x="4282440" y="4224973"/>
            <a:ext cx="356616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/>
        </p:txBody>
      </p:sp>
      <p:sp>
        <p:nvSpPr>
          <p:cNvPr id="98" name="Google Shape;98;p23"/>
          <p:cNvSpPr txBox="1"/>
          <p:nvPr>
            <p:ph idx="3" type="body"/>
          </p:nvPr>
        </p:nvSpPr>
        <p:spPr>
          <a:xfrm>
            <a:off x="457200" y="2214563"/>
            <a:ext cx="3566160" cy="3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Content">
  <p:cSld name="4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p24"/>
          <p:cNvSpPr txBox="1"/>
          <p:nvPr>
            <p:ph type="title"/>
          </p:nvPr>
        </p:nvSpPr>
        <p:spPr>
          <a:xfrm>
            <a:off x="457199" y="914400"/>
            <a:ext cx="73914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" type="body"/>
          </p:nvPr>
        </p:nvSpPr>
        <p:spPr>
          <a:xfrm>
            <a:off x="4282440" y="2214562"/>
            <a:ext cx="356616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/>
        </p:txBody>
      </p:sp>
      <p:sp>
        <p:nvSpPr>
          <p:cNvPr id="103" name="Google Shape;103;p24"/>
          <p:cNvSpPr txBox="1"/>
          <p:nvPr>
            <p:ph idx="10" type="dt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11" type="ftr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idx="12" type="sldNum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24"/>
          <p:cNvSpPr txBox="1"/>
          <p:nvPr>
            <p:ph idx="2" type="body"/>
          </p:nvPr>
        </p:nvSpPr>
        <p:spPr>
          <a:xfrm>
            <a:off x="4282440" y="4224973"/>
            <a:ext cx="356616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/>
        </p:txBody>
      </p:sp>
      <p:sp>
        <p:nvSpPr>
          <p:cNvPr id="107" name="Google Shape;107;p24"/>
          <p:cNvSpPr txBox="1"/>
          <p:nvPr>
            <p:ph idx="3" type="body"/>
          </p:nvPr>
        </p:nvSpPr>
        <p:spPr>
          <a:xfrm>
            <a:off x="457200" y="2214562"/>
            <a:ext cx="356616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/>
        </p:txBody>
      </p:sp>
      <p:sp>
        <p:nvSpPr>
          <p:cNvPr id="108" name="Google Shape;108;p24"/>
          <p:cNvSpPr txBox="1"/>
          <p:nvPr>
            <p:ph idx="4" type="body"/>
          </p:nvPr>
        </p:nvSpPr>
        <p:spPr>
          <a:xfrm>
            <a:off x="457200" y="4224973"/>
            <a:ext cx="356616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p25"/>
          <p:cNvSpPr txBox="1"/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5"/>
          <p:cNvSpPr txBox="1"/>
          <p:nvPr>
            <p:ph idx="10" type="dt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11" type="ftr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5"/>
          <p:cNvSpPr txBox="1"/>
          <p:nvPr>
            <p:ph idx="12" type="sldNum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" name="Google Shape;117;p26"/>
          <p:cNvSpPr txBox="1"/>
          <p:nvPr>
            <p:ph idx="10" type="dt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6"/>
          <p:cNvSpPr txBox="1"/>
          <p:nvPr>
            <p:ph idx="11" type="ftr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6"/>
          <p:cNvSpPr txBox="1"/>
          <p:nvPr>
            <p:ph idx="12" type="sldNum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p27"/>
          <p:cNvSpPr txBox="1"/>
          <p:nvPr>
            <p:ph type="title"/>
          </p:nvPr>
        </p:nvSpPr>
        <p:spPr>
          <a:xfrm>
            <a:off x="457199" y="995082"/>
            <a:ext cx="3566160" cy="10354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entury Gothic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7"/>
          <p:cNvSpPr txBox="1"/>
          <p:nvPr>
            <p:ph idx="1" type="body"/>
          </p:nvPr>
        </p:nvSpPr>
        <p:spPr>
          <a:xfrm>
            <a:off x="4762052" y="990600"/>
            <a:ext cx="3566160" cy="513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/>
        </p:txBody>
      </p:sp>
      <p:sp>
        <p:nvSpPr>
          <p:cNvPr id="124" name="Google Shape;124;p27"/>
          <p:cNvSpPr txBox="1"/>
          <p:nvPr>
            <p:ph idx="2" type="body"/>
          </p:nvPr>
        </p:nvSpPr>
        <p:spPr>
          <a:xfrm>
            <a:off x="457199" y="2057400"/>
            <a:ext cx="3566160" cy="3657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5" name="Google Shape;125;p27"/>
          <p:cNvSpPr txBox="1"/>
          <p:nvPr>
            <p:ph idx="10" type="dt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7"/>
          <p:cNvSpPr txBox="1"/>
          <p:nvPr>
            <p:ph idx="11" type="ftr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7"/>
          <p:cNvSpPr txBox="1"/>
          <p:nvPr>
            <p:ph idx="12" type="sldNum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0" name="Google Shape;130;p28"/>
          <p:cNvSpPr txBox="1"/>
          <p:nvPr>
            <p:ph type="title"/>
          </p:nvPr>
        </p:nvSpPr>
        <p:spPr>
          <a:xfrm>
            <a:off x="457199" y="995082"/>
            <a:ext cx="3566160" cy="10354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entury Gothic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8"/>
          <p:cNvSpPr txBox="1"/>
          <p:nvPr>
            <p:ph idx="1" type="body"/>
          </p:nvPr>
        </p:nvSpPr>
        <p:spPr>
          <a:xfrm>
            <a:off x="457199" y="2057400"/>
            <a:ext cx="3566160" cy="3657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2" name="Google Shape;132;p28"/>
          <p:cNvSpPr txBox="1"/>
          <p:nvPr>
            <p:ph idx="10" type="dt"/>
          </p:nvPr>
        </p:nvSpPr>
        <p:spPr>
          <a:xfrm>
            <a:off x="161365" y="6124014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8"/>
          <p:cNvSpPr txBox="1"/>
          <p:nvPr>
            <p:ph idx="11" type="ftr"/>
          </p:nvPr>
        </p:nvSpPr>
        <p:spPr>
          <a:xfrm>
            <a:off x="174812" y="6356350"/>
            <a:ext cx="38637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8"/>
          <p:cNvSpPr txBox="1"/>
          <p:nvPr>
            <p:ph idx="12" type="sldNum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28"/>
          <p:cNvSpPr/>
          <p:nvPr>
            <p:ph idx="2" type="pic"/>
          </p:nvPr>
        </p:nvSpPr>
        <p:spPr>
          <a:xfrm>
            <a:off x="4760258" y="990600"/>
            <a:ext cx="4096512" cy="561181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above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8" name="Google Shape;138;p29"/>
          <p:cNvSpPr txBox="1"/>
          <p:nvPr>
            <p:ph type="title"/>
          </p:nvPr>
        </p:nvSpPr>
        <p:spPr>
          <a:xfrm>
            <a:off x="458788" y="4267200"/>
            <a:ext cx="64770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entury Gothic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9"/>
          <p:cNvSpPr/>
          <p:nvPr>
            <p:ph idx="2" type="pic"/>
          </p:nvPr>
        </p:nvSpPr>
        <p:spPr>
          <a:xfrm>
            <a:off x="269874" y="268288"/>
            <a:ext cx="6858000" cy="3639312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29"/>
          <p:cNvSpPr txBox="1"/>
          <p:nvPr>
            <p:ph idx="1" type="body"/>
          </p:nvPr>
        </p:nvSpPr>
        <p:spPr>
          <a:xfrm>
            <a:off x="458788" y="4840941"/>
            <a:ext cx="6475412" cy="1304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41" name="Google Shape;141;p29"/>
          <p:cNvSpPr txBox="1"/>
          <p:nvPr>
            <p:ph idx="10" type="dt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9"/>
          <p:cNvSpPr txBox="1"/>
          <p:nvPr>
            <p:ph idx="11" type="ftr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9"/>
          <p:cNvSpPr txBox="1"/>
          <p:nvPr>
            <p:ph idx="12" type="sldNum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Pictures with Caption">
  <p:cSld name="4 Pictures with Caption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p30"/>
          <p:cNvSpPr txBox="1"/>
          <p:nvPr>
            <p:ph type="title"/>
          </p:nvPr>
        </p:nvSpPr>
        <p:spPr>
          <a:xfrm>
            <a:off x="458788" y="4267200"/>
            <a:ext cx="64770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entury Gothic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0"/>
          <p:cNvSpPr/>
          <p:nvPr>
            <p:ph idx="2" type="pic"/>
          </p:nvPr>
        </p:nvSpPr>
        <p:spPr>
          <a:xfrm>
            <a:off x="269874" y="268288"/>
            <a:ext cx="3006726" cy="3639312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458788" y="4840941"/>
            <a:ext cx="6475412" cy="1304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49" name="Google Shape;149;p30"/>
          <p:cNvSpPr txBox="1"/>
          <p:nvPr>
            <p:ph idx="10" type="dt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0"/>
          <p:cNvSpPr txBox="1"/>
          <p:nvPr>
            <p:ph idx="11" type="ftr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0"/>
          <p:cNvSpPr txBox="1"/>
          <p:nvPr>
            <p:ph idx="12" type="sldNum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30"/>
          <p:cNvSpPr/>
          <p:nvPr>
            <p:ph idx="3" type="pic"/>
          </p:nvPr>
        </p:nvSpPr>
        <p:spPr>
          <a:xfrm>
            <a:off x="3352800" y="268288"/>
            <a:ext cx="4701988" cy="1775665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0"/>
          <p:cNvSpPr/>
          <p:nvPr>
            <p:ph idx="4" type="pic"/>
          </p:nvPr>
        </p:nvSpPr>
        <p:spPr>
          <a:xfrm>
            <a:off x="3352800" y="2131935"/>
            <a:ext cx="2304288" cy="1775665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30"/>
          <p:cNvSpPr/>
          <p:nvPr>
            <p:ph idx="5" type="pic"/>
          </p:nvPr>
        </p:nvSpPr>
        <p:spPr>
          <a:xfrm>
            <a:off x="5750500" y="2131935"/>
            <a:ext cx="2304288" cy="177566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31"/>
          <p:cNvSpPr txBox="1"/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1"/>
          <p:cNvSpPr txBox="1"/>
          <p:nvPr>
            <p:ph idx="1" type="body"/>
          </p:nvPr>
        </p:nvSpPr>
        <p:spPr>
          <a:xfrm rot="5400000">
            <a:off x="1753206" y="913793"/>
            <a:ext cx="3916363" cy="65083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/>
        </p:txBody>
      </p:sp>
      <p:sp>
        <p:nvSpPr>
          <p:cNvPr id="159" name="Google Shape;159;p31"/>
          <p:cNvSpPr txBox="1"/>
          <p:nvPr>
            <p:ph idx="10" type="dt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1"/>
          <p:cNvSpPr txBox="1"/>
          <p:nvPr>
            <p:ph idx="11" type="ftr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457200" y="914400"/>
            <a:ext cx="73911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457200" y="2214720"/>
            <a:ext cx="1739880" cy="39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2" type="body"/>
          </p:nvPr>
        </p:nvSpPr>
        <p:spPr>
          <a:xfrm>
            <a:off x="2284560" y="2214720"/>
            <a:ext cx="1739880" cy="39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p32"/>
          <p:cNvSpPr txBox="1"/>
          <p:nvPr>
            <p:ph type="title"/>
          </p:nvPr>
        </p:nvSpPr>
        <p:spPr>
          <a:xfrm rot="5400000">
            <a:off x="5659577" y="2919646"/>
            <a:ext cx="5090739" cy="13222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2"/>
          <p:cNvSpPr txBox="1"/>
          <p:nvPr>
            <p:ph idx="1" type="body"/>
          </p:nvPr>
        </p:nvSpPr>
        <p:spPr>
          <a:xfrm rot="5400000">
            <a:off x="912206" y="580418"/>
            <a:ext cx="5109789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/>
        </p:txBody>
      </p:sp>
      <p:sp>
        <p:nvSpPr>
          <p:cNvPr id="166" name="Google Shape;166;p32"/>
          <p:cNvSpPr txBox="1"/>
          <p:nvPr>
            <p:ph idx="10" type="dt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2"/>
          <p:cNvSpPr txBox="1"/>
          <p:nvPr>
            <p:ph idx="11" type="ftr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Google Shape;29;p15"/>
          <p:cNvSpPr txBox="1"/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0" type="dt"/>
          </p:nvPr>
        </p:nvSpPr>
        <p:spPr>
          <a:xfrm>
            <a:off x="7212106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1" type="ftr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icture">
  <p:cSld name="Title Slide with Pictur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16"/>
          <p:cNvSpPr txBox="1"/>
          <p:nvPr>
            <p:ph type="ctrTitle"/>
          </p:nvPr>
        </p:nvSpPr>
        <p:spPr>
          <a:xfrm>
            <a:off x="3200399" y="4171950"/>
            <a:ext cx="5457919" cy="1085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Century Gothic"/>
              <a:buNone/>
              <a:defRPr sz="4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" type="subTitle"/>
          </p:nvPr>
        </p:nvSpPr>
        <p:spPr>
          <a:xfrm>
            <a:off x="3200401" y="5257799"/>
            <a:ext cx="5457918" cy="618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16"/>
          <p:cNvSpPr txBox="1"/>
          <p:nvPr>
            <p:ph idx="10" type="dt"/>
          </p:nvPr>
        </p:nvSpPr>
        <p:spPr>
          <a:xfrm>
            <a:off x="3276600" y="389965"/>
            <a:ext cx="54998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3213847" y="6356350"/>
            <a:ext cx="47341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265459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16"/>
          <p:cNvSpPr/>
          <p:nvPr>
            <p:ph idx="2" type="pic"/>
          </p:nvPr>
        </p:nvSpPr>
        <p:spPr>
          <a:xfrm>
            <a:off x="3200400" y="2877671"/>
            <a:ext cx="5646867" cy="128016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16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Picture">
  <p:cSld name="Title, Content, and Pictur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" name="Google Shape;45;p17"/>
          <p:cNvSpPr txBox="1"/>
          <p:nvPr>
            <p:ph type="title"/>
          </p:nvPr>
        </p:nvSpPr>
        <p:spPr>
          <a:xfrm>
            <a:off x="2178423" y="914400"/>
            <a:ext cx="650837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2178423" y="2209800"/>
            <a:ext cx="6508377" cy="3916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7212106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2178423" y="6356350"/>
            <a:ext cx="49268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3316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17"/>
          <p:cNvSpPr/>
          <p:nvPr>
            <p:ph idx="2" type="pic"/>
          </p:nvPr>
        </p:nvSpPr>
        <p:spPr>
          <a:xfrm>
            <a:off x="269875" y="1976718"/>
            <a:ext cx="1645920" cy="462578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" name="Google Shape;53;p18"/>
          <p:cNvSpPr txBox="1"/>
          <p:nvPr>
            <p:ph type="title"/>
          </p:nvPr>
        </p:nvSpPr>
        <p:spPr>
          <a:xfrm>
            <a:off x="2209801" y="3429000"/>
            <a:ext cx="4966446" cy="13984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Century Gothic"/>
              <a:buNone/>
              <a:defRPr b="0" sz="4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2209801" y="4824414"/>
            <a:ext cx="4966446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18"/>
          <p:cNvSpPr txBox="1"/>
          <p:nvPr>
            <p:ph idx="10" type="dt"/>
          </p:nvPr>
        </p:nvSpPr>
        <p:spPr>
          <a:xfrm>
            <a:off x="5562600" y="6356350"/>
            <a:ext cx="1622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174812" y="6356350"/>
            <a:ext cx="53115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with Picture">
  <p:cSld name="Section with Pictur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p19"/>
          <p:cNvSpPr txBox="1"/>
          <p:nvPr>
            <p:ph type="title"/>
          </p:nvPr>
        </p:nvSpPr>
        <p:spPr>
          <a:xfrm>
            <a:off x="3720354" y="3429001"/>
            <a:ext cx="4966446" cy="13984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Century Gothic"/>
              <a:buNone/>
              <a:defRPr b="0" sz="4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" type="body"/>
          </p:nvPr>
        </p:nvSpPr>
        <p:spPr>
          <a:xfrm>
            <a:off x="3720354" y="4824414"/>
            <a:ext cx="4966446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2" name="Google Shape;62;p19"/>
          <p:cNvSpPr txBox="1"/>
          <p:nvPr>
            <p:ph idx="12" type="sldNum"/>
          </p:nvPr>
        </p:nvSpPr>
        <p:spPr>
          <a:xfrm>
            <a:off x="351212" y="6104965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269874" y="268288"/>
            <a:ext cx="2971800" cy="44386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20"/>
          <p:cNvSpPr txBox="1"/>
          <p:nvPr>
            <p:ph type="title"/>
          </p:nvPr>
        </p:nvSpPr>
        <p:spPr>
          <a:xfrm>
            <a:off x="457199" y="914400"/>
            <a:ext cx="73914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" type="body"/>
          </p:nvPr>
        </p:nvSpPr>
        <p:spPr>
          <a:xfrm>
            <a:off x="457200" y="2214563"/>
            <a:ext cx="3566160" cy="3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/>
        </p:txBody>
      </p:sp>
      <p:sp>
        <p:nvSpPr>
          <p:cNvPr id="68" name="Google Shape;68;p20"/>
          <p:cNvSpPr txBox="1"/>
          <p:nvPr>
            <p:ph idx="2" type="body"/>
          </p:nvPr>
        </p:nvSpPr>
        <p:spPr>
          <a:xfrm>
            <a:off x="4282440" y="2214563"/>
            <a:ext cx="3566160" cy="3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" name="Google Shape;74;p21"/>
          <p:cNvSpPr txBox="1"/>
          <p:nvPr>
            <p:ph type="title"/>
          </p:nvPr>
        </p:nvSpPr>
        <p:spPr>
          <a:xfrm>
            <a:off x="457199" y="914400"/>
            <a:ext cx="738835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" type="body"/>
          </p:nvPr>
        </p:nvSpPr>
        <p:spPr>
          <a:xfrm>
            <a:off x="457200" y="2054132"/>
            <a:ext cx="356616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6" name="Google Shape;76;p21"/>
          <p:cNvSpPr txBox="1"/>
          <p:nvPr>
            <p:ph idx="2" type="body"/>
          </p:nvPr>
        </p:nvSpPr>
        <p:spPr>
          <a:xfrm>
            <a:off x="457200" y="2689411"/>
            <a:ext cx="3566160" cy="3436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◼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◼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◼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◼"/>
              <a:defRPr sz="1600"/>
            </a:lvl9pPr>
          </a:lstStyle>
          <a:p/>
        </p:txBody>
      </p:sp>
      <p:sp>
        <p:nvSpPr>
          <p:cNvPr id="77" name="Google Shape;77;p21"/>
          <p:cNvSpPr txBox="1"/>
          <p:nvPr>
            <p:ph idx="3" type="body"/>
          </p:nvPr>
        </p:nvSpPr>
        <p:spPr>
          <a:xfrm>
            <a:off x="4279391" y="2054132"/>
            <a:ext cx="356616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8" name="Google Shape;78;p21"/>
          <p:cNvSpPr txBox="1"/>
          <p:nvPr>
            <p:ph idx="4" type="body"/>
          </p:nvPr>
        </p:nvSpPr>
        <p:spPr>
          <a:xfrm>
            <a:off x="4279391" y="2689411"/>
            <a:ext cx="3566160" cy="3436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◼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◼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◼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◼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◼"/>
              <a:defRPr sz="1600"/>
            </a:lvl9pPr>
          </a:lstStyle>
          <a:p/>
        </p:txBody>
      </p:sp>
      <p:sp>
        <p:nvSpPr>
          <p:cNvPr id="79" name="Google Shape;79;p21"/>
          <p:cNvSpPr txBox="1"/>
          <p:nvPr>
            <p:ph idx="10" type="dt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1" type="ftr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"/>
              <a:buChar char="◼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Char char="◼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100" u="none" cap="none" strike="noStrike">
                <a:solidFill>
                  <a:srgbClr val="84848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256494" y="361016"/>
            <a:ext cx="5065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"/>
          <p:cNvSpPr/>
          <p:nvPr/>
        </p:nvSpPr>
        <p:spPr>
          <a:xfrm>
            <a:off x="0" y="1905000"/>
            <a:ext cx="9144000" cy="2286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p1"/>
          <p:cNvSpPr txBox="1"/>
          <p:nvPr>
            <p:ph type="ctrTitle"/>
          </p:nvPr>
        </p:nvSpPr>
        <p:spPr>
          <a:xfrm>
            <a:off x="62865" y="1993900"/>
            <a:ext cx="8915400" cy="1743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imes New Roman"/>
              <a:buNone/>
            </a:pPr>
            <a:br>
              <a:rPr lang="en-US" sz="3600">
                <a:latin typeface="Arial"/>
                <a:ea typeface="Arial"/>
                <a:cs typeface="Arial"/>
                <a:sym typeface="Arial"/>
              </a:rPr>
            </a:br>
            <a:r>
              <a:rPr b="1" lang="en-US" sz="3600"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Improving Vietnamese Accent Recognition via ASR Transfer Learning</a:t>
            </a:r>
            <a:endParaRPr b="1" sz="2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"/>
          <p:cNvSpPr txBox="1"/>
          <p:nvPr/>
        </p:nvSpPr>
        <p:spPr>
          <a:xfrm>
            <a:off x="312420" y="4191000"/>
            <a:ext cx="8519160" cy="367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Bao Thang Ta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Tung Lam Nguyen, Dinh Son Dang, Nhat Minh Le, Van Hai Do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 txBox="1"/>
          <p:nvPr/>
        </p:nvSpPr>
        <p:spPr>
          <a:xfrm>
            <a:off x="1513840" y="4785995"/>
            <a:ext cx="6470015" cy="397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Viettel Cyberspace Center, Viettel Group, Vietnam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560" y="652780"/>
            <a:ext cx="2194560" cy="883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7"/>
          <p:cNvSpPr/>
          <p:nvPr/>
        </p:nvSpPr>
        <p:spPr>
          <a:xfrm>
            <a:off x="8001000" y="1066680"/>
            <a:ext cx="1066320" cy="99036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7"/>
          <p:cNvSpPr txBox="1"/>
          <p:nvPr/>
        </p:nvSpPr>
        <p:spPr>
          <a:xfrm>
            <a:off x="584716" y="367823"/>
            <a:ext cx="8457840" cy="761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3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Compare with several transfer learning methods</a:t>
            </a:r>
            <a:endParaRPr b="1" i="0" sz="36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5" name="Google Shape;295;p7"/>
          <p:cNvCxnSpPr/>
          <p:nvPr/>
        </p:nvCxnSpPr>
        <p:spPr>
          <a:xfrm>
            <a:off x="568440" y="1218960"/>
            <a:ext cx="830592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6" name="Google Shape;296;p7"/>
          <p:cNvSpPr txBox="1"/>
          <p:nvPr/>
        </p:nvSpPr>
        <p:spPr>
          <a:xfrm>
            <a:off x="8256600" y="361080"/>
            <a:ext cx="5061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fld id="{00000000-1234-1234-1234-123412341234}" type="slidenum"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7"/>
          <p:cNvSpPr txBox="1"/>
          <p:nvPr/>
        </p:nvSpPr>
        <p:spPr>
          <a:xfrm>
            <a:off x="597762" y="1308338"/>
            <a:ext cx="83819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"/>
              <a:buNone/>
            </a:pPr>
            <a:r>
              <a:t/>
            </a:r>
            <a:endParaRPr b="0" i="0" sz="21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95250" lvl="0" marL="228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"/>
              <a:buNone/>
            </a:pPr>
            <a:r>
              <a:t/>
            </a:r>
            <a:endParaRPr b="0" i="0" sz="21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900"/>
              <a:buFont typeface="Noto Sans"/>
              <a:buNone/>
            </a:pPr>
            <a:r>
              <a:t/>
            </a:r>
            <a:endParaRPr b="0" i="0" sz="1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8" name="Google Shape;29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975" y="1690675"/>
            <a:ext cx="7029450" cy="32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935275fc24_0_37"/>
          <p:cNvSpPr/>
          <p:nvPr/>
        </p:nvSpPr>
        <p:spPr>
          <a:xfrm>
            <a:off x="8001000" y="1066680"/>
            <a:ext cx="1066200" cy="9903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1935275fc24_0_37"/>
          <p:cNvSpPr txBox="1"/>
          <p:nvPr/>
        </p:nvSpPr>
        <p:spPr>
          <a:xfrm>
            <a:off x="584716" y="367823"/>
            <a:ext cx="84579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75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3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Compare with several transfer learning methods</a:t>
            </a:r>
            <a:endParaRPr b="1" i="0" sz="36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5" name="Google Shape;305;g1935275fc24_0_37"/>
          <p:cNvCxnSpPr/>
          <p:nvPr/>
        </p:nvCxnSpPr>
        <p:spPr>
          <a:xfrm>
            <a:off x="568440" y="1218960"/>
            <a:ext cx="8305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6" name="Google Shape;306;g1935275fc24_0_37"/>
          <p:cNvSpPr txBox="1"/>
          <p:nvPr/>
        </p:nvSpPr>
        <p:spPr>
          <a:xfrm>
            <a:off x="8256600" y="361080"/>
            <a:ext cx="5061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fld id="{00000000-1234-1234-1234-123412341234}" type="slidenum"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g1935275fc24_0_37"/>
          <p:cNvSpPr txBox="1"/>
          <p:nvPr/>
        </p:nvSpPr>
        <p:spPr>
          <a:xfrm>
            <a:off x="597762" y="1308338"/>
            <a:ext cx="8382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"/>
              <a:buNone/>
            </a:pPr>
            <a:r>
              <a:t/>
            </a:r>
            <a:endParaRPr b="0" i="0" sz="21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95250" lvl="0" marL="228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"/>
              <a:buNone/>
            </a:pPr>
            <a:r>
              <a:t/>
            </a:r>
            <a:endParaRPr b="0" i="0" sz="21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900"/>
              <a:buFont typeface="Noto Sans"/>
              <a:buNone/>
            </a:pPr>
            <a:r>
              <a:t/>
            </a:r>
            <a:endParaRPr b="0" i="0" sz="1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8" name="Google Shape;308;g1935275fc24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25" y="1218950"/>
            <a:ext cx="8381999" cy="4803242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g1935275fc24_0_37"/>
          <p:cNvSpPr/>
          <p:nvPr/>
        </p:nvSpPr>
        <p:spPr>
          <a:xfrm>
            <a:off x="1700225" y="6372225"/>
            <a:ext cx="642900" cy="2715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1935275fc24_0_37"/>
          <p:cNvSpPr/>
          <p:nvPr/>
        </p:nvSpPr>
        <p:spPr>
          <a:xfrm>
            <a:off x="4038625" y="6372225"/>
            <a:ext cx="642900" cy="271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1935275fc24_0_37"/>
          <p:cNvSpPr/>
          <p:nvPr/>
        </p:nvSpPr>
        <p:spPr>
          <a:xfrm>
            <a:off x="6162700" y="6372225"/>
            <a:ext cx="642900" cy="2715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1935275fc24_0_37"/>
          <p:cNvSpPr txBox="1"/>
          <p:nvPr/>
        </p:nvSpPr>
        <p:spPr>
          <a:xfrm>
            <a:off x="2557475" y="6307875"/>
            <a:ext cx="9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Northern</a:t>
            </a:r>
            <a:endParaRPr b="1"/>
          </a:p>
        </p:txBody>
      </p:sp>
      <p:sp>
        <p:nvSpPr>
          <p:cNvPr id="313" name="Google Shape;313;g1935275fc24_0_37"/>
          <p:cNvSpPr txBox="1"/>
          <p:nvPr/>
        </p:nvSpPr>
        <p:spPr>
          <a:xfrm>
            <a:off x="4753000" y="6307875"/>
            <a:ext cx="9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Central</a:t>
            </a:r>
            <a:endParaRPr b="1"/>
          </a:p>
        </p:txBody>
      </p:sp>
      <p:sp>
        <p:nvSpPr>
          <p:cNvPr id="314" name="Google Shape;314;g1935275fc24_0_37"/>
          <p:cNvSpPr txBox="1"/>
          <p:nvPr/>
        </p:nvSpPr>
        <p:spPr>
          <a:xfrm>
            <a:off x="7043700" y="6307875"/>
            <a:ext cx="12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Southern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9"/>
          <p:cNvSpPr/>
          <p:nvPr/>
        </p:nvSpPr>
        <p:spPr>
          <a:xfrm>
            <a:off x="8001000" y="1066680"/>
            <a:ext cx="1066320" cy="99036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9"/>
          <p:cNvSpPr txBox="1"/>
          <p:nvPr/>
        </p:nvSpPr>
        <p:spPr>
          <a:xfrm>
            <a:off x="584716" y="367823"/>
            <a:ext cx="8457840" cy="761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i="0" sz="36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1" name="Google Shape;321;p9"/>
          <p:cNvCxnSpPr/>
          <p:nvPr/>
        </p:nvCxnSpPr>
        <p:spPr>
          <a:xfrm>
            <a:off x="568440" y="1218960"/>
            <a:ext cx="830592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2" name="Google Shape;322;p9"/>
          <p:cNvSpPr txBox="1"/>
          <p:nvPr/>
        </p:nvSpPr>
        <p:spPr>
          <a:xfrm>
            <a:off x="8256600" y="361080"/>
            <a:ext cx="5061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fld id="{00000000-1234-1234-1234-123412341234}" type="slidenum"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9"/>
          <p:cNvSpPr txBox="1"/>
          <p:nvPr/>
        </p:nvSpPr>
        <p:spPr>
          <a:xfrm>
            <a:off x="597762" y="1308338"/>
            <a:ext cx="83819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"/>
              <a:buNone/>
            </a:pPr>
            <a:r>
              <a:t/>
            </a:r>
            <a:endParaRPr b="0" i="0" sz="21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95250" lvl="0" marL="228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"/>
              <a:buNone/>
            </a:pPr>
            <a:r>
              <a:t/>
            </a:r>
            <a:endParaRPr b="0" i="0" sz="21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95250" lvl="0" marL="228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"/>
              <a:buNone/>
            </a:pPr>
            <a:r>
              <a:t/>
            </a:r>
            <a:endParaRPr b="0" i="0" sz="21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900"/>
              <a:buFont typeface="Noto Sans"/>
              <a:buNone/>
            </a:pPr>
            <a:r>
              <a:t/>
            </a:r>
            <a:endParaRPr b="0" i="0" sz="1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9"/>
          <p:cNvSpPr txBox="1"/>
          <p:nvPr/>
        </p:nvSpPr>
        <p:spPr>
          <a:xfrm>
            <a:off x="492328" y="1218960"/>
            <a:ext cx="8474116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"/>
              <a:buChar char="◼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This paper proposed a transfer learning method that finetunes the pretrained ASR encoder for Vietnamese accent recognition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"/>
              <a:buChar char="◼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Several transfer learning from different pretrained speech models also are analyzed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"/>
              <a:buChar char="◼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Experiments on a Vietnamese telephone dataset proved the superior performance of our method over existing methods.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"/>
              <a:buChar char="◼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future,  we will examine the effectiveness of pretrained self-supervised models in Vietnamese accent recognition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800"/>
              <a:buFont typeface="Noto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0"/>
          <p:cNvSpPr/>
          <p:nvPr/>
        </p:nvSpPr>
        <p:spPr>
          <a:xfrm>
            <a:off x="8001000" y="1066680"/>
            <a:ext cx="1066200" cy="9903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0"/>
          <p:cNvSpPr txBox="1"/>
          <p:nvPr/>
        </p:nvSpPr>
        <p:spPr>
          <a:xfrm>
            <a:off x="584716" y="367823"/>
            <a:ext cx="84579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  <a:endParaRPr b="1" i="0" sz="36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1" name="Google Shape;331;p10"/>
          <p:cNvCxnSpPr/>
          <p:nvPr/>
        </p:nvCxnSpPr>
        <p:spPr>
          <a:xfrm>
            <a:off x="568440" y="1218960"/>
            <a:ext cx="8305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2" name="Google Shape;332;p10"/>
          <p:cNvSpPr txBox="1"/>
          <p:nvPr/>
        </p:nvSpPr>
        <p:spPr>
          <a:xfrm>
            <a:off x="8256600" y="361080"/>
            <a:ext cx="5061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fld id="{00000000-1234-1234-1234-123412341234}" type="slidenum"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10"/>
          <p:cNvSpPr txBox="1"/>
          <p:nvPr/>
        </p:nvSpPr>
        <p:spPr>
          <a:xfrm>
            <a:off x="206317" y="1218960"/>
            <a:ext cx="8814000" cy="23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41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41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41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41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41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41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41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41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41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41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600"/>
              <a:buFont typeface="Noto Sans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4" name="Google Shape;33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3300" y="2438357"/>
            <a:ext cx="5717399" cy="2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1"/>
          <p:cNvSpPr/>
          <p:nvPr/>
        </p:nvSpPr>
        <p:spPr>
          <a:xfrm>
            <a:off x="8001000" y="1066680"/>
            <a:ext cx="1066200" cy="9903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1"/>
          <p:cNvSpPr txBox="1"/>
          <p:nvPr/>
        </p:nvSpPr>
        <p:spPr>
          <a:xfrm>
            <a:off x="1840230" y="2884170"/>
            <a:ext cx="673925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Thank you for listening!</a:t>
            </a:r>
            <a:endParaRPr b="1" i="0" sz="36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1"/>
          <p:cNvSpPr txBox="1"/>
          <p:nvPr/>
        </p:nvSpPr>
        <p:spPr>
          <a:xfrm>
            <a:off x="8256600" y="361080"/>
            <a:ext cx="5061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fld id="{00000000-1234-1234-1234-123412341234}" type="slidenum"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"/>
          <p:cNvSpPr/>
          <p:nvPr/>
        </p:nvSpPr>
        <p:spPr>
          <a:xfrm>
            <a:off x="8001000" y="1066680"/>
            <a:ext cx="1066320" cy="99036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"/>
          <p:cNvSpPr txBox="1"/>
          <p:nvPr/>
        </p:nvSpPr>
        <p:spPr>
          <a:xfrm>
            <a:off x="304920" y="457200"/>
            <a:ext cx="8457840" cy="761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" name="Google Shape;185;p2"/>
          <p:cNvCxnSpPr/>
          <p:nvPr/>
        </p:nvCxnSpPr>
        <p:spPr>
          <a:xfrm>
            <a:off x="568440" y="1218960"/>
            <a:ext cx="830592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" name="Google Shape;186;p2"/>
          <p:cNvSpPr txBox="1"/>
          <p:nvPr/>
        </p:nvSpPr>
        <p:spPr>
          <a:xfrm>
            <a:off x="8256600" y="361080"/>
            <a:ext cx="5061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fld id="{00000000-1234-1234-1234-123412341234}" type="slidenum"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2"/>
          <p:cNvSpPr txBox="1"/>
          <p:nvPr/>
        </p:nvSpPr>
        <p:spPr>
          <a:xfrm>
            <a:off x="454230" y="1351330"/>
            <a:ext cx="8534340" cy="5352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7965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800"/>
              <a:buFont typeface="Noto Sans"/>
              <a:buChar char="◼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965" lvl="0" marL="22860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990000"/>
              </a:buClr>
              <a:buSzPts val="2800"/>
              <a:buFont typeface="Noto Sans"/>
              <a:buChar char="◼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Related Work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965" lvl="0" marL="22860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990000"/>
              </a:buClr>
              <a:buSzPts val="2800"/>
              <a:buFont typeface="Noto Sans"/>
              <a:buChar char="◼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Proposed Model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965" lvl="0" marL="22860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990000"/>
              </a:buClr>
              <a:buSzPts val="2800"/>
              <a:buFont typeface="Noto Sans"/>
              <a:buChar char="◼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Experimental results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965" lvl="0" marL="22860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990000"/>
              </a:buClr>
              <a:buSzPts val="2800"/>
              <a:buFont typeface="Noto Sans"/>
              <a:buChar char="◼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"/>
          <p:cNvSpPr/>
          <p:nvPr/>
        </p:nvSpPr>
        <p:spPr>
          <a:xfrm>
            <a:off x="8001000" y="1066680"/>
            <a:ext cx="1066320" cy="99036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"/>
          <p:cNvSpPr txBox="1"/>
          <p:nvPr/>
        </p:nvSpPr>
        <p:spPr>
          <a:xfrm>
            <a:off x="432430" y="457200"/>
            <a:ext cx="8457840" cy="761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Vietnamese Accent Recognition (AR)</a:t>
            </a:r>
            <a:endParaRPr b="1" i="0" sz="36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Google Shape;194;p3"/>
          <p:cNvCxnSpPr/>
          <p:nvPr/>
        </p:nvCxnSpPr>
        <p:spPr>
          <a:xfrm>
            <a:off x="568440" y="1218960"/>
            <a:ext cx="830592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" name="Google Shape;195;p3"/>
          <p:cNvSpPr txBox="1"/>
          <p:nvPr/>
        </p:nvSpPr>
        <p:spPr>
          <a:xfrm>
            <a:off x="8256600" y="361080"/>
            <a:ext cx="5061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fld id="{00000000-1234-1234-1234-123412341234}" type="slidenum"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3"/>
          <p:cNvSpPr txBox="1"/>
          <p:nvPr/>
        </p:nvSpPr>
        <p:spPr>
          <a:xfrm>
            <a:off x="658495" y="1604010"/>
            <a:ext cx="810514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28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"/>
              <a:buChar char="◼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Accent refers to a variety of pronouncing behaviors of speakers 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28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"/>
              <a:buChar char="◼"/>
            </a:pPr>
            <a:r>
              <a:rPr lang="en-US" sz="1900">
                <a:solidFill>
                  <a:schemeClr val="dk1"/>
                </a:solidFill>
              </a:rPr>
              <a:t>Vietnamese 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accents are divided into three categories: </a:t>
            </a:r>
            <a:r>
              <a:rPr b="1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Northern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Southern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28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"/>
              <a:buChar char="◼"/>
            </a:pPr>
            <a:r>
              <a:rPr b="1" lang="en-US" sz="1900">
                <a:solidFill>
                  <a:schemeClr val="dk1"/>
                </a:solidFill>
              </a:rPr>
              <a:t>S</a:t>
            </a:r>
            <a:r>
              <a:rPr b="1" i="0" lang="en-US" sz="1900" u="none" cap="none" strike="noStrike">
                <a:solidFill>
                  <a:schemeClr val="dk1"/>
                </a:solidFill>
              </a:rPr>
              <a:t>outhern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>
                <a:solidFill>
                  <a:schemeClr val="dk1"/>
                </a:solidFill>
              </a:rPr>
              <a:t>and </a:t>
            </a:r>
            <a:r>
              <a:rPr b="1" lang="en-US" sz="1900">
                <a:solidFill>
                  <a:schemeClr val="dk1"/>
                </a:solidFill>
              </a:rPr>
              <a:t>Central have many local region words</a:t>
            </a:r>
            <a:endParaRPr b="1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525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525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9525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95250" lvl="0" marL="228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"/>
              <a:buNone/>
            </a:pPr>
            <a:r>
              <a:t/>
            </a:r>
            <a:endParaRPr b="0" i="0" sz="21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7" name="Google Shape;19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875" y="3504725"/>
            <a:ext cx="5095876" cy="300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935275fc24_0_18"/>
          <p:cNvSpPr/>
          <p:nvPr/>
        </p:nvSpPr>
        <p:spPr>
          <a:xfrm>
            <a:off x="8001000" y="1066680"/>
            <a:ext cx="1066200" cy="9903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1935275fc24_0_18"/>
          <p:cNvSpPr txBox="1"/>
          <p:nvPr/>
        </p:nvSpPr>
        <p:spPr>
          <a:xfrm>
            <a:off x="432430" y="457200"/>
            <a:ext cx="84579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85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lang="en-US" sz="3600">
                <a:solidFill>
                  <a:srgbClr val="C00000"/>
                </a:solidFill>
              </a:rPr>
              <a:t>Motivation: Why do study </a:t>
            </a:r>
            <a:r>
              <a:rPr b="1" i="0" lang="en-US" sz="3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Vietnamese A</a:t>
            </a:r>
            <a:r>
              <a:rPr b="1" lang="en-US" sz="3600">
                <a:solidFill>
                  <a:srgbClr val="C00000"/>
                </a:solidFill>
              </a:rPr>
              <a:t>R</a:t>
            </a:r>
            <a:r>
              <a:rPr b="1" i="0" lang="en-US" sz="3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6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g1935275fc24_0_18"/>
          <p:cNvCxnSpPr/>
          <p:nvPr/>
        </p:nvCxnSpPr>
        <p:spPr>
          <a:xfrm>
            <a:off x="568440" y="1218960"/>
            <a:ext cx="8305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5" name="Google Shape;205;g1935275fc24_0_18"/>
          <p:cNvSpPr txBox="1"/>
          <p:nvPr/>
        </p:nvSpPr>
        <p:spPr>
          <a:xfrm>
            <a:off x="8256600" y="361080"/>
            <a:ext cx="5061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fld id="{00000000-1234-1234-1234-123412341234}" type="slidenum"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g1935275fc24_0_18"/>
          <p:cNvSpPr txBox="1"/>
          <p:nvPr/>
        </p:nvSpPr>
        <p:spPr>
          <a:xfrm>
            <a:off x="568450" y="1604000"/>
            <a:ext cx="81951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228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Noto Sans"/>
              <a:buChar char="◼"/>
            </a:pPr>
            <a:r>
              <a:rPr b="1" i="0" lang="en-US" sz="2000" u="none" cap="none" strike="noStrike">
                <a:solidFill>
                  <a:schemeClr val="dk1"/>
                </a:solidFill>
              </a:rPr>
              <a:t> </a:t>
            </a:r>
            <a:r>
              <a:rPr b="1" lang="en-US" sz="2000">
                <a:solidFill>
                  <a:schemeClr val="dk1"/>
                </a:solidFill>
              </a:rPr>
              <a:t>Discover difference between accents</a:t>
            </a:r>
            <a:endParaRPr b="1" sz="2000">
              <a:solidFill>
                <a:schemeClr val="dk1"/>
              </a:solidFill>
            </a:endParaRPr>
          </a:p>
          <a:p>
            <a:pPr indent="-241300" lvl="0" marL="228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Noto Sans"/>
              <a:buChar char="◼"/>
            </a:pPr>
            <a:r>
              <a:rPr b="1" lang="en-US" sz="2000">
                <a:solidFill>
                  <a:schemeClr val="dk1"/>
                </a:solidFill>
              </a:rPr>
              <a:t>To improve Vietnamese Automatic Speech Recognition (ASR)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Model adaptation: Pronunciation, Acoustic, …</a:t>
            </a:r>
            <a:endParaRPr b="1" sz="2000">
              <a:solidFill>
                <a:schemeClr val="dk1"/>
              </a:solidFill>
            </a:endParaRPr>
          </a:p>
          <a:p>
            <a:pPr indent="-241300" lvl="0" marL="228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Noto Sans"/>
              <a:buChar char="◼"/>
            </a:pPr>
            <a:r>
              <a:rPr b="1" lang="en-US" sz="2000">
                <a:solidFill>
                  <a:schemeClr val="dk1"/>
                </a:solidFill>
              </a:rPr>
              <a:t>To Infer speaker’s regional origin: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Adapt Text-to-Speech system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Speech to speech translation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Call center - crucial in emergency situations</a:t>
            </a:r>
            <a:endParaRPr sz="2000">
              <a:solidFill>
                <a:schemeClr val="dk1"/>
              </a:solidFill>
            </a:endParaRPr>
          </a:p>
          <a:p>
            <a:pPr indent="-9525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9525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95250" lvl="0" marL="228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"/>
              <a:buNone/>
            </a:pPr>
            <a:r>
              <a:t/>
            </a:r>
            <a:endParaRPr b="0" i="0" sz="21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"/>
          <p:cNvSpPr/>
          <p:nvPr/>
        </p:nvSpPr>
        <p:spPr>
          <a:xfrm>
            <a:off x="8001000" y="1066680"/>
            <a:ext cx="1066320" cy="99036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4"/>
          <p:cNvSpPr txBox="1"/>
          <p:nvPr/>
        </p:nvSpPr>
        <p:spPr>
          <a:xfrm>
            <a:off x="432430" y="457200"/>
            <a:ext cx="8457840" cy="761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Related Works</a:t>
            </a:r>
            <a:endParaRPr b="1" i="0" sz="36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p4"/>
          <p:cNvCxnSpPr/>
          <p:nvPr/>
        </p:nvCxnSpPr>
        <p:spPr>
          <a:xfrm>
            <a:off x="568440" y="1218960"/>
            <a:ext cx="830592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4" name="Google Shape;214;p4"/>
          <p:cNvSpPr txBox="1"/>
          <p:nvPr/>
        </p:nvSpPr>
        <p:spPr>
          <a:xfrm>
            <a:off x="8256600" y="361080"/>
            <a:ext cx="5061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fld id="{00000000-1234-1234-1234-123412341234}" type="slidenum"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4"/>
          <p:cNvSpPr txBox="1"/>
          <p:nvPr/>
        </p:nvSpPr>
        <p:spPr>
          <a:xfrm>
            <a:off x="605957" y="1376510"/>
            <a:ext cx="82308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Noto Sans"/>
              <a:buChar char="◼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Almost AR works for English language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1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Noto Sans"/>
              <a:buChar char="◼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[3,4,5] applied SV model for AR tasks </a:t>
            </a:r>
            <a:endParaRPr sz="2000">
              <a:solidFill>
                <a:schemeClr val="dk1"/>
              </a:solidFill>
            </a:endParaRPr>
          </a:p>
          <a:p>
            <a:pPr indent="-241300" lvl="1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Noto Sans"/>
              <a:buChar char="◼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[8,9,10] solves AR task by multitask learning with ASR tasks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Noto Sans"/>
              <a:buChar char="◼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Vietnamese accent studies still only limited to feature selections and basic signal processing approaches: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1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Noto Sans"/>
              <a:buChar char="◼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Hung [11] proposed a GMM models using MFCC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1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Noto Sans"/>
              <a:buChar char="◼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[1] proposed a combination between MFCC and F0 as input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1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Noto Sans"/>
              <a:buChar char="◼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Tien [12] applied CNN and Resnet50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9525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95250" lvl="0" marL="228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"/>
              <a:buNone/>
            </a:pPr>
            <a:r>
              <a:t/>
            </a:r>
            <a:endParaRPr b="0" i="0" sz="21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4"/>
          <p:cNvSpPr txBox="1"/>
          <p:nvPr/>
        </p:nvSpPr>
        <p:spPr>
          <a:xfrm>
            <a:off x="370450" y="4865325"/>
            <a:ext cx="8581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[1]  Pham Ngoc Hung et al., “</a:t>
            </a:r>
            <a:r>
              <a:rPr i="1" lang="en-US">
                <a:solidFill>
                  <a:srgbClr val="0000FF"/>
                </a:solidFill>
              </a:rPr>
              <a:t>Vietnamese dialect identification on embedded system</a:t>
            </a:r>
            <a:r>
              <a:rPr lang="en-US">
                <a:solidFill>
                  <a:schemeClr val="dk1"/>
                </a:solidFill>
              </a:rPr>
              <a:t>”, UTEHY Journal of Science and Technology, 2018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[10] Gao at al., ““</a:t>
            </a:r>
            <a:r>
              <a:rPr i="1" lang="en-US">
                <a:solidFill>
                  <a:srgbClr val="0000FF"/>
                </a:solidFill>
              </a:rPr>
              <a:t>An end-to-end speech accent recognition method based on hybrid ctc/attention transformer asr</a:t>
            </a:r>
            <a:r>
              <a:rPr lang="en-US">
                <a:solidFill>
                  <a:schemeClr val="dk1"/>
                </a:solidFill>
              </a:rPr>
              <a:t>”, ICASSP, 2021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[11] Pham Ngoc Hung et al. “</a:t>
            </a:r>
            <a:r>
              <a:rPr i="1" lang="en-US">
                <a:solidFill>
                  <a:srgbClr val="0000FF"/>
                </a:solidFill>
              </a:rPr>
              <a:t>Automatic identification of vietnamese dialects</a:t>
            </a:r>
            <a:r>
              <a:rPr lang="en-US">
                <a:solidFill>
                  <a:schemeClr val="dk1"/>
                </a:solidFill>
              </a:rPr>
              <a:t>,” Journal of Computer Science and Cybernetics, 2016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[12] Duong Quang Tien et al., “</a:t>
            </a:r>
            <a:r>
              <a:rPr i="1" lang="en-US">
                <a:solidFill>
                  <a:srgbClr val="0000FF"/>
                </a:solidFill>
              </a:rPr>
              <a:t>Development of accent recognition systems for vietnamese speech</a:t>
            </a:r>
            <a:r>
              <a:rPr lang="en-US">
                <a:solidFill>
                  <a:schemeClr val="dk1"/>
                </a:solidFill>
              </a:rPr>
              <a:t>”, O-COCOSDA, 2021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7" name="Google Shape;217;p4"/>
          <p:cNvSpPr/>
          <p:nvPr/>
        </p:nvSpPr>
        <p:spPr>
          <a:xfrm rot="10800000">
            <a:off x="432431" y="4819730"/>
            <a:ext cx="6274500" cy="45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DDE89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935275fc24_0_7"/>
          <p:cNvSpPr/>
          <p:nvPr/>
        </p:nvSpPr>
        <p:spPr>
          <a:xfrm>
            <a:off x="8001000" y="1066680"/>
            <a:ext cx="1066200" cy="9903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1935275fc24_0_7"/>
          <p:cNvSpPr txBox="1"/>
          <p:nvPr/>
        </p:nvSpPr>
        <p:spPr>
          <a:xfrm>
            <a:off x="432430" y="457200"/>
            <a:ext cx="84579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Related Works</a:t>
            </a:r>
            <a:endParaRPr b="1" i="0" sz="36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" name="Google Shape;224;g1935275fc24_0_7"/>
          <p:cNvCxnSpPr/>
          <p:nvPr/>
        </p:nvCxnSpPr>
        <p:spPr>
          <a:xfrm>
            <a:off x="568440" y="1218960"/>
            <a:ext cx="8305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" name="Google Shape;225;g1935275fc24_0_7"/>
          <p:cNvSpPr txBox="1"/>
          <p:nvPr/>
        </p:nvSpPr>
        <p:spPr>
          <a:xfrm>
            <a:off x="8256600" y="361080"/>
            <a:ext cx="5061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fld id="{00000000-1234-1234-1234-123412341234}" type="slidenum"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g1935275fc24_0_7"/>
          <p:cNvSpPr txBox="1"/>
          <p:nvPr/>
        </p:nvSpPr>
        <p:spPr>
          <a:xfrm>
            <a:off x="658495" y="1604010"/>
            <a:ext cx="82308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existing methods: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only trained AR task from scratch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although public Vietnamese AR datasets are very modest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did not pay attention to linguistic information 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"/>
              <a:buNone/>
            </a:pPr>
            <a:r>
              <a:rPr b="1" lang="en-US" sz="1800">
                <a:solidFill>
                  <a:srgbClr val="FF0000"/>
                </a:solidFill>
              </a:rPr>
              <a:t>Our works showed that it can achieve SOTA (62%) results for Vietnamese AR by only using LSTM model on transcripts learned from ASR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"/>
              <a:buNone/>
            </a:pPr>
            <a:r>
              <a:rPr b="1" lang="en-US" sz="1800">
                <a:solidFill>
                  <a:schemeClr val="dk1"/>
                </a:solidFill>
              </a:rPr>
              <a:t>Linguistic information </a:t>
            </a:r>
            <a:r>
              <a:rPr lang="en-US" sz="1800">
                <a:solidFill>
                  <a:schemeClr val="dk1"/>
                </a:solidFill>
              </a:rPr>
              <a:t> is very important for Vietnamese AR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"/>
              <a:buNone/>
            </a:pPr>
            <a:r>
              <a:t/>
            </a:r>
            <a:endParaRPr b="1" sz="1800">
              <a:solidFill>
                <a:srgbClr val="FF0000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9525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95250" lvl="0" marL="228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"/>
              <a:buNone/>
            </a:pPr>
            <a:r>
              <a:t/>
            </a:r>
            <a:endParaRPr b="0" i="0" sz="21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94466c74a2_0_0"/>
          <p:cNvSpPr/>
          <p:nvPr/>
        </p:nvSpPr>
        <p:spPr>
          <a:xfrm>
            <a:off x="5261525" y="3340425"/>
            <a:ext cx="1765800" cy="177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33" name="Google Shape;233;g194466c74a2_0_0"/>
          <p:cNvSpPr/>
          <p:nvPr/>
        </p:nvSpPr>
        <p:spPr>
          <a:xfrm>
            <a:off x="1986850" y="3340425"/>
            <a:ext cx="1765800" cy="177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34" name="Google Shape;234;g194466c74a2_0_0"/>
          <p:cNvSpPr/>
          <p:nvPr/>
        </p:nvSpPr>
        <p:spPr>
          <a:xfrm>
            <a:off x="8001000" y="1066680"/>
            <a:ext cx="1066200" cy="9903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194466c74a2_0_0"/>
          <p:cNvSpPr txBox="1"/>
          <p:nvPr/>
        </p:nvSpPr>
        <p:spPr>
          <a:xfrm>
            <a:off x="621665" y="457200"/>
            <a:ext cx="8445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Proposed Model</a:t>
            </a:r>
            <a:endParaRPr b="1" i="0" sz="32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g194466c74a2_0_0"/>
          <p:cNvCxnSpPr/>
          <p:nvPr/>
        </p:nvCxnSpPr>
        <p:spPr>
          <a:xfrm>
            <a:off x="568440" y="1218960"/>
            <a:ext cx="8305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7" name="Google Shape;237;g194466c74a2_0_0"/>
          <p:cNvSpPr txBox="1"/>
          <p:nvPr/>
        </p:nvSpPr>
        <p:spPr>
          <a:xfrm>
            <a:off x="8256600" y="361080"/>
            <a:ext cx="5061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fld id="{00000000-1234-1234-1234-123412341234}" type="slidenum"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g194466c74a2_0_0"/>
          <p:cNvSpPr txBox="1"/>
          <p:nvPr/>
        </p:nvSpPr>
        <p:spPr>
          <a:xfrm>
            <a:off x="2189950" y="4333725"/>
            <a:ext cx="13542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Convolution</a:t>
            </a: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 Subsampling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g194466c74a2_0_0"/>
          <p:cNvSpPr txBox="1"/>
          <p:nvPr/>
        </p:nvSpPr>
        <p:spPr>
          <a:xfrm>
            <a:off x="2189950" y="3489375"/>
            <a:ext cx="1354200" cy="6156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Conformer blocks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0" name="Google Shape;240;g194466c74a2_0_0"/>
          <p:cNvSpPr txBox="1"/>
          <p:nvPr/>
        </p:nvSpPr>
        <p:spPr>
          <a:xfrm>
            <a:off x="1986850" y="2645025"/>
            <a:ext cx="17658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RNN-T decoder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41" name="Google Shape;241;g194466c74a2_0_0"/>
          <p:cNvCxnSpPr>
            <a:stCxn id="240" idx="0"/>
          </p:cNvCxnSpPr>
          <p:nvPr/>
        </p:nvCxnSpPr>
        <p:spPr>
          <a:xfrm flipH="1" rot="10800000">
            <a:off x="2869750" y="2252925"/>
            <a:ext cx="54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g194466c74a2_0_0"/>
          <p:cNvCxnSpPr>
            <a:stCxn id="239" idx="0"/>
            <a:endCxn id="240" idx="2"/>
          </p:cNvCxnSpPr>
          <p:nvPr/>
        </p:nvCxnSpPr>
        <p:spPr>
          <a:xfrm flipH="1" rot="10800000">
            <a:off x="2867050" y="3045075"/>
            <a:ext cx="2700" cy="4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g194466c74a2_0_0"/>
          <p:cNvCxnSpPr>
            <a:stCxn id="238" idx="0"/>
            <a:endCxn id="239" idx="2"/>
          </p:cNvCxnSpPr>
          <p:nvPr/>
        </p:nvCxnSpPr>
        <p:spPr>
          <a:xfrm rot="10800000">
            <a:off x="2867050" y="4105125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g194466c74a2_0_0"/>
          <p:cNvCxnSpPr/>
          <p:nvPr/>
        </p:nvCxnSpPr>
        <p:spPr>
          <a:xfrm rot="10800000">
            <a:off x="2864350" y="4949475"/>
            <a:ext cx="5400" cy="3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5" name="Google Shape;245;g194466c74a2_0_0"/>
          <p:cNvSpPr txBox="1"/>
          <p:nvPr/>
        </p:nvSpPr>
        <p:spPr>
          <a:xfrm>
            <a:off x="5443650" y="4333725"/>
            <a:ext cx="13542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Convolution Subsampling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g194466c74a2_0_0"/>
          <p:cNvSpPr txBox="1"/>
          <p:nvPr/>
        </p:nvSpPr>
        <p:spPr>
          <a:xfrm>
            <a:off x="5467375" y="3489375"/>
            <a:ext cx="1354200" cy="6156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Conformer blocks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7" name="Google Shape;247;g194466c74a2_0_0"/>
          <p:cNvSpPr txBox="1"/>
          <p:nvPr/>
        </p:nvSpPr>
        <p:spPr>
          <a:xfrm>
            <a:off x="5017675" y="2796675"/>
            <a:ext cx="22536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Statistical Pooling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48" name="Google Shape;248;g194466c74a2_0_0"/>
          <p:cNvCxnSpPr>
            <a:stCxn id="247" idx="0"/>
            <a:endCxn id="249" idx="2"/>
          </p:cNvCxnSpPr>
          <p:nvPr/>
        </p:nvCxnSpPr>
        <p:spPr>
          <a:xfrm rot="10800000">
            <a:off x="6144475" y="2653275"/>
            <a:ext cx="0" cy="1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g194466c74a2_0_0"/>
          <p:cNvCxnSpPr>
            <a:stCxn id="246" idx="0"/>
            <a:endCxn id="247" idx="2"/>
          </p:cNvCxnSpPr>
          <p:nvPr/>
        </p:nvCxnSpPr>
        <p:spPr>
          <a:xfrm rot="10800000">
            <a:off x="6144475" y="3196875"/>
            <a:ext cx="0" cy="2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g194466c74a2_0_0"/>
          <p:cNvCxnSpPr>
            <a:stCxn id="245" idx="0"/>
            <a:endCxn id="246" idx="2"/>
          </p:cNvCxnSpPr>
          <p:nvPr/>
        </p:nvCxnSpPr>
        <p:spPr>
          <a:xfrm flipH="1" rot="10800000">
            <a:off x="6120750" y="4105125"/>
            <a:ext cx="23700" cy="2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g194466c74a2_0_0"/>
          <p:cNvCxnSpPr/>
          <p:nvPr/>
        </p:nvCxnSpPr>
        <p:spPr>
          <a:xfrm rot="10800000">
            <a:off x="6144425" y="4941375"/>
            <a:ext cx="0" cy="3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g194466c74a2_0_0"/>
          <p:cNvSpPr txBox="1"/>
          <p:nvPr/>
        </p:nvSpPr>
        <p:spPr>
          <a:xfrm>
            <a:off x="5467375" y="2252925"/>
            <a:ext cx="1354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FCs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53" name="Google Shape;253;g194466c74a2_0_0"/>
          <p:cNvCxnSpPr/>
          <p:nvPr/>
        </p:nvCxnSpPr>
        <p:spPr>
          <a:xfrm flipH="1" rot="10800000">
            <a:off x="6115350" y="1994325"/>
            <a:ext cx="75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g194466c74a2_0_0"/>
          <p:cNvSpPr txBox="1"/>
          <p:nvPr/>
        </p:nvSpPr>
        <p:spPr>
          <a:xfrm>
            <a:off x="2114050" y="1765975"/>
            <a:ext cx="170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5" name="Google Shape;255;g194466c74a2_0_0"/>
          <p:cNvSpPr txBox="1"/>
          <p:nvPr/>
        </p:nvSpPr>
        <p:spPr>
          <a:xfrm>
            <a:off x="4876850" y="1637325"/>
            <a:ext cx="271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Northern / </a:t>
            </a:r>
            <a:r>
              <a:rPr b="1" lang="en-US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Central</a:t>
            </a: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/ Southern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6" name="Google Shape;256;g194466c74a2_0_0"/>
          <p:cNvSpPr txBox="1"/>
          <p:nvPr/>
        </p:nvSpPr>
        <p:spPr>
          <a:xfrm>
            <a:off x="1547950" y="1650475"/>
            <a:ext cx="2638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50">
                <a:solidFill>
                  <a:srgbClr val="FF0000"/>
                </a:solidFill>
                <a:highlight>
                  <a:srgbClr val="FFFFFF"/>
                </a:highlight>
              </a:rPr>
              <a:t> Mi</a:t>
            </a:r>
            <a:r>
              <a:rPr b="1" lang="en-US" sz="1450">
                <a:solidFill>
                  <a:schemeClr val="dk1"/>
                </a:solidFill>
                <a:highlight>
                  <a:srgbClr val="FFFFFF"/>
                </a:highlight>
              </a:rPr>
              <a:t> về khi </a:t>
            </a:r>
            <a:r>
              <a:rPr b="1" lang="en-US" sz="1450">
                <a:solidFill>
                  <a:srgbClr val="FF0000"/>
                </a:solidFill>
                <a:highlight>
                  <a:srgbClr val="FFFFFF"/>
                </a:highlight>
              </a:rPr>
              <a:t>mô rứa</a:t>
            </a:r>
            <a:r>
              <a:rPr b="1" lang="en-US" sz="1450">
                <a:solidFill>
                  <a:schemeClr val="dk1"/>
                </a:solidFill>
                <a:highlight>
                  <a:srgbClr val="FFFFFF"/>
                </a:highlight>
              </a:rPr>
              <a:t>?</a:t>
            </a:r>
            <a:endParaRPr b="1"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50">
                <a:solidFill>
                  <a:schemeClr val="dk1"/>
                </a:solidFill>
                <a:highlight>
                  <a:srgbClr val="FFFFFF"/>
                </a:highlight>
              </a:rPr>
              <a:t>(When did you go home?)</a:t>
            </a:r>
            <a:endParaRPr b="1" sz="14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cxnSp>
        <p:nvCxnSpPr>
          <p:cNvPr id="257" name="Google Shape;257;g194466c74a2_0_0"/>
          <p:cNvCxnSpPr>
            <a:stCxn id="233" idx="3"/>
            <a:endCxn id="232" idx="1"/>
          </p:cNvCxnSpPr>
          <p:nvPr/>
        </p:nvCxnSpPr>
        <p:spPr>
          <a:xfrm>
            <a:off x="3752650" y="4227225"/>
            <a:ext cx="150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g194466c74a2_0_0"/>
          <p:cNvSpPr txBox="1"/>
          <p:nvPr/>
        </p:nvSpPr>
        <p:spPr>
          <a:xfrm>
            <a:off x="4047938" y="4328000"/>
            <a:ext cx="91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Transfer learning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g194466c74a2_0_0"/>
          <p:cNvSpPr txBox="1"/>
          <p:nvPr/>
        </p:nvSpPr>
        <p:spPr>
          <a:xfrm>
            <a:off x="3816800" y="3479938"/>
            <a:ext cx="135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500">
                <a:solidFill>
                  <a:schemeClr val="dk1"/>
                </a:solidFill>
              </a:rPr>
              <a:t>linguistic information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0" name="Google Shape;260;g194466c74a2_0_0"/>
          <p:cNvSpPr txBox="1"/>
          <p:nvPr/>
        </p:nvSpPr>
        <p:spPr>
          <a:xfrm>
            <a:off x="1831150" y="5264475"/>
            <a:ext cx="208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log Mel-spectrogram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lphaLcParenR"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ASR model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1" name="Google Shape;261;g194466c74a2_0_0"/>
          <p:cNvSpPr txBox="1"/>
          <p:nvPr/>
        </p:nvSpPr>
        <p:spPr>
          <a:xfrm>
            <a:off x="5103175" y="5257575"/>
            <a:ext cx="208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log Mel-spectrogram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b) AR model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g194466c74a2_0_0"/>
          <p:cNvSpPr txBox="1"/>
          <p:nvPr/>
        </p:nvSpPr>
        <p:spPr>
          <a:xfrm>
            <a:off x="541650" y="6108975"/>
            <a:ext cx="8220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(*) Gulati. et. al (Google Inc), </a:t>
            </a:r>
            <a:r>
              <a:rPr i="1" lang="en-US" sz="1300">
                <a:solidFill>
                  <a:srgbClr val="0000FF"/>
                </a:solidFill>
              </a:rPr>
              <a:t>Conformer: Convolution-augmented Transformer for Speech Recognition</a:t>
            </a:r>
            <a:r>
              <a:rPr lang="en-US" sz="1300">
                <a:solidFill>
                  <a:schemeClr val="dk1"/>
                </a:solidFill>
              </a:rPr>
              <a:t>, Proc. Interspeech 2020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63" name="Google Shape;263;g194466c74a2_0_0"/>
          <p:cNvSpPr/>
          <p:nvPr/>
        </p:nvSpPr>
        <p:spPr>
          <a:xfrm rot="10800000">
            <a:off x="541656" y="6108980"/>
            <a:ext cx="6274500" cy="45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DDE89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"/>
          <p:cNvSpPr/>
          <p:nvPr/>
        </p:nvSpPr>
        <p:spPr>
          <a:xfrm>
            <a:off x="8001000" y="1066680"/>
            <a:ext cx="1066320" cy="99036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6"/>
          <p:cNvSpPr txBox="1"/>
          <p:nvPr/>
        </p:nvSpPr>
        <p:spPr>
          <a:xfrm>
            <a:off x="304920" y="457200"/>
            <a:ext cx="8457840" cy="761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Experimental setup</a:t>
            </a:r>
            <a:endParaRPr b="1" i="0" sz="36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" name="Google Shape;270;p6"/>
          <p:cNvCxnSpPr/>
          <p:nvPr/>
        </p:nvCxnSpPr>
        <p:spPr>
          <a:xfrm>
            <a:off x="568440" y="1218960"/>
            <a:ext cx="830592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1" name="Google Shape;271;p6"/>
          <p:cNvSpPr txBox="1"/>
          <p:nvPr/>
        </p:nvSpPr>
        <p:spPr>
          <a:xfrm>
            <a:off x="8256600" y="361080"/>
            <a:ext cx="5061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fld id="{00000000-1234-1234-1234-123412341234}" type="slidenum"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6"/>
          <p:cNvSpPr txBox="1"/>
          <p:nvPr/>
        </p:nvSpPr>
        <p:spPr>
          <a:xfrm>
            <a:off x="403860" y="1370965"/>
            <a:ext cx="8534400" cy="4448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63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300"/>
              <a:buFont typeface="Noto San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Dataset: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Vietnamese telephone call dataset: </a:t>
            </a:r>
            <a:r>
              <a:rPr lang="en-US" sz="1800">
                <a:solidFill>
                  <a:schemeClr val="dk1"/>
                </a:solidFill>
              </a:rPr>
              <a:t>26 hours 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635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Configuration</a:t>
            </a:r>
            <a:endParaRPr b="0" i="0" sz="2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6"/>
          <p:cNvSpPr/>
          <p:nvPr/>
        </p:nvSpPr>
        <p:spPr>
          <a:xfrm rot="10800000">
            <a:off x="403856" y="5497830"/>
            <a:ext cx="6274500" cy="45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DDE89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6"/>
          <p:cNvSpPr txBox="1"/>
          <p:nvPr/>
        </p:nvSpPr>
        <p:spPr>
          <a:xfrm>
            <a:off x="509270" y="4291965"/>
            <a:ext cx="8423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both ASR and AR encoders: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Small Conformer [22]</a:t>
            </a:r>
            <a:endParaRPr sz="18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the decoder: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fully-connected layers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5" name="Google Shape;275;p6"/>
          <p:cNvGraphicFramePr/>
          <p:nvPr/>
        </p:nvGraphicFramePr>
        <p:xfrm>
          <a:off x="1797825" y="23532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{40B0A816-FE99-4586-8ECF-F862E916AE0F}</a:tableStyleId>
              </a:tblPr>
              <a:tblGrid>
                <a:gridCol w="1119200"/>
                <a:gridCol w="1119200"/>
                <a:gridCol w="1119200"/>
                <a:gridCol w="1119200"/>
                <a:gridCol w="11192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Accent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Northern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Central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Southern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Total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#speakers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1929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1540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1540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5009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6" name="Google Shape;276;p6"/>
          <p:cNvSpPr txBox="1"/>
          <p:nvPr/>
        </p:nvSpPr>
        <p:spPr>
          <a:xfrm>
            <a:off x="304925" y="5643125"/>
            <a:ext cx="8220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[22] </a:t>
            </a:r>
            <a:r>
              <a:rPr lang="en-US" sz="1300">
                <a:solidFill>
                  <a:schemeClr val="dk1"/>
                </a:solidFill>
              </a:rPr>
              <a:t>Gulati. et. al (Google Inc), </a:t>
            </a:r>
            <a:r>
              <a:rPr i="1" lang="en-US" sz="1300">
                <a:solidFill>
                  <a:srgbClr val="0000FF"/>
                </a:solidFill>
              </a:rPr>
              <a:t>Conformer: Convolution-augmented Transformer for Speech Recognition</a:t>
            </a:r>
            <a:r>
              <a:rPr lang="en-US" sz="1300">
                <a:solidFill>
                  <a:schemeClr val="dk1"/>
                </a:solidFill>
              </a:rPr>
              <a:t>, Proc. Interspeech 2020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8"/>
          <p:cNvSpPr/>
          <p:nvPr/>
        </p:nvSpPr>
        <p:spPr>
          <a:xfrm>
            <a:off x="8001000" y="1066680"/>
            <a:ext cx="1066320" cy="99036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8"/>
          <p:cNvSpPr txBox="1"/>
          <p:nvPr/>
        </p:nvSpPr>
        <p:spPr>
          <a:xfrm>
            <a:off x="584716" y="367823"/>
            <a:ext cx="8457840" cy="761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8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3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Compare with SoTA Vietnamese AR models </a:t>
            </a:r>
            <a:endParaRPr b="1" i="0" sz="36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3" name="Google Shape;283;p8"/>
          <p:cNvCxnSpPr/>
          <p:nvPr/>
        </p:nvCxnSpPr>
        <p:spPr>
          <a:xfrm>
            <a:off x="568440" y="1218960"/>
            <a:ext cx="830592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4" name="Google Shape;284;p8"/>
          <p:cNvSpPr txBox="1"/>
          <p:nvPr/>
        </p:nvSpPr>
        <p:spPr>
          <a:xfrm>
            <a:off x="8256600" y="361080"/>
            <a:ext cx="5061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fld id="{00000000-1234-1234-1234-123412341234}" type="slidenum"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8"/>
          <p:cNvSpPr txBox="1"/>
          <p:nvPr/>
        </p:nvSpPr>
        <p:spPr>
          <a:xfrm>
            <a:off x="585062" y="1300718"/>
            <a:ext cx="83819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"/>
              <a:buNone/>
            </a:pPr>
            <a:r>
              <a:t/>
            </a:r>
            <a:endParaRPr b="0" i="0" sz="21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95250" lvl="0" marL="228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"/>
              <a:buNone/>
            </a:pPr>
            <a:r>
              <a:t/>
            </a:r>
            <a:endParaRPr b="0" i="0" sz="21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C0000"/>
              </a:buClr>
              <a:buSzPts val="1900"/>
              <a:buFont typeface="Noto Sans"/>
              <a:buNone/>
            </a:pPr>
            <a:r>
              <a:t/>
            </a:r>
            <a:endParaRPr b="0" i="0" sz="1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6" name="Google Shape;28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6250" y="2720340"/>
            <a:ext cx="5232400" cy="211328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8"/>
          <p:cNvSpPr txBox="1"/>
          <p:nvPr/>
        </p:nvSpPr>
        <p:spPr>
          <a:xfrm>
            <a:off x="985520" y="1409700"/>
            <a:ext cx="7458075" cy="92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proposed model is compared with: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 Two most recent Vietnamese AR works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 A model only using transcripts from ASR tasks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8"/>
          <p:cNvSpPr txBox="1"/>
          <p:nvPr/>
        </p:nvSpPr>
        <p:spPr>
          <a:xfrm>
            <a:off x="171450" y="5099050"/>
            <a:ext cx="879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</a:rPr>
              <a:t>Our model outperformed all compared models with a significant improvement</a:t>
            </a:r>
            <a:endParaRPr b="1" i="0" sz="1800" u="none" cap="none" strike="noStrike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aza">
  <a:themeElements>
    <a:clrScheme name="Plaza">
      <a:dk1>
        <a:srgbClr val="000000"/>
      </a:dk1>
      <a:lt1>
        <a:srgbClr val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2022-11-04T06:44:11Z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TC101659609990</vt:lpwstr>
  </property>
  <property fmtid="{D5CDD505-2E9C-101B-9397-08002B2CF9AE}" pid="3" name="KSOProductBuildVer">
    <vt:lpwstr>1033-11.1.0.10161</vt:lpwstr>
  </property>
</Properties>
</file>