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ial" charset="1" panose="020B0502020202020204"/>
      <p:regular r:id="rId10"/>
    </p:embeddedFont>
    <p:embeddedFont>
      <p:font typeface="Arial Bold" charset="1" panose="020B0802020202020204"/>
      <p:regular r:id="rId11"/>
    </p:embeddedFont>
    <p:embeddedFont>
      <p:font typeface="Arial Italics" charset="1" panose="020B0502020202090204"/>
      <p:regular r:id="rId12"/>
    </p:embeddedFont>
    <p:embeddedFont>
      <p:font typeface="Arial Bold Italics" charset="1" panose="020B0802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25" Target="notesSlides/notesSlide2.xml" Type="http://schemas.openxmlformats.org/officeDocument/2006/relationships/notesSlide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28" Target="notesSlides/notesSlide5.xml" Type="http://schemas.openxmlformats.org/officeDocument/2006/relationships/notesSlide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123" t="0" r="123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1514180"/>
            <a:ext cx="20976168" cy="1221469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66735" y="2315269"/>
            <a:ext cx="16471930" cy="386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>
                <a:solidFill>
                  <a:srgbClr val="212121"/>
                </a:solidFill>
                <a:latin typeface="Arimo"/>
              </a:rPr>
              <a:t>PROJECT</a:t>
            </a:r>
          </a:p>
          <a:p>
            <a:pPr algn="ctr">
              <a:lnSpc>
                <a:spcPts val="6048"/>
              </a:lnSpc>
            </a:pPr>
            <a:r>
              <a:rPr lang="en-US" sz="5599">
                <a:solidFill>
                  <a:srgbClr val="212121"/>
                </a:solidFill>
                <a:latin typeface="Arimo"/>
              </a:rPr>
              <a:t> AUTOMATED IRRIGATION SYSTEM</a:t>
            </a:r>
          </a:p>
          <a:p>
            <a:pPr algn="ctr">
              <a:lnSpc>
                <a:spcPts val="5184"/>
              </a:lnSpc>
            </a:pPr>
            <a:r>
              <a:rPr lang="en-US" sz="4800">
                <a:solidFill>
                  <a:srgbClr val="212121"/>
                </a:solidFill>
                <a:latin typeface="Arimo"/>
              </a:rPr>
              <a:t>Do Manh Thang</a:t>
            </a:r>
          </a:p>
          <a:p>
            <a:pPr algn="ctr">
              <a:lnSpc>
                <a:spcPts val="5184"/>
              </a:lnSpc>
            </a:pPr>
            <a:r>
              <a:rPr lang="en-US" sz="4800">
                <a:solidFill>
                  <a:srgbClr val="212121"/>
                </a:solidFill>
                <a:latin typeface="Arimo"/>
              </a:rPr>
              <a:t>Phan Quyet Thang</a:t>
            </a:r>
          </a:p>
          <a:p>
            <a:pPr algn="ctr">
              <a:lnSpc>
                <a:spcPts val="5184"/>
              </a:lnSpc>
            </a:pPr>
            <a:r>
              <a:rPr lang="en-US" sz="4800">
                <a:solidFill>
                  <a:srgbClr val="212121"/>
                </a:solidFill>
                <a:latin typeface="Arimo"/>
              </a:rPr>
              <a:t>Nguyen Vu Tu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75425" y="7178956"/>
            <a:ext cx="8337150" cy="60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2060"/>
                </a:solidFill>
                <a:latin typeface="Arimo Bold"/>
              </a:rPr>
              <a:t>MAY 18, 2023</a:t>
            </a:r>
          </a:p>
        </p:txBody>
      </p:sp>
      <p:sp>
        <p:nvSpPr>
          <p:cNvPr name="AutoShape 6" id="6"/>
          <p:cNvSpPr/>
          <p:nvPr/>
        </p:nvSpPr>
        <p:spPr>
          <a:xfrm>
            <a:off x="4146150" y="6559497"/>
            <a:ext cx="9995700" cy="38100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123" t="0" r="123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008926" y="-9479724"/>
            <a:ext cx="18073250" cy="1092585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536925" y="1056125"/>
            <a:ext cx="15252150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>
                <a:solidFill>
                  <a:srgbClr val="212121"/>
                </a:solidFill>
                <a:latin typeface="Arial"/>
              </a:rPr>
              <a:t>Why automated irrigation system?</a:t>
            </a:r>
          </a:p>
        </p:txBody>
      </p:sp>
      <p:sp>
        <p:nvSpPr>
          <p:cNvPr name="AutoShape 5" id="5"/>
          <p:cNvSpPr/>
          <p:nvPr/>
        </p:nvSpPr>
        <p:spPr>
          <a:xfrm rot="14264">
            <a:off x="11550610" y="2337365"/>
            <a:ext cx="9182179" cy="0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536925" y="3449258"/>
            <a:ext cx="15722375" cy="346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Arial"/>
              </a:rPr>
              <a:t>Using PID, the Automated Irrigation System minimizes water usage in agriculture.</a:t>
            </a:r>
          </a:p>
          <a:p>
            <a:pPr>
              <a:lnSpc>
                <a:spcPts val="3839"/>
              </a:lnSpc>
            </a:pPr>
          </a:p>
          <a:p>
            <a:pPr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Arial"/>
              </a:rPr>
              <a:t>By incorporating the PID algorithm, the system regulates irrigation based on soil moisture levels, ensuring optimal conditions for crop growth.</a:t>
            </a:r>
          </a:p>
          <a:p>
            <a:pPr>
              <a:lnSpc>
                <a:spcPts val="3839"/>
              </a:lnSpc>
            </a:pPr>
          </a:p>
          <a:p>
            <a:pPr algn="l" marL="690879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Arial"/>
              </a:rPr>
              <a:t>This system helps conserve water, improve crop health, and increase agricultural efficiency.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123" t="0" r="123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497962" y="5143500"/>
            <a:ext cx="18412400" cy="14398150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>
            <a:off x="6671381" y="1690687"/>
            <a:ext cx="4236862" cy="16599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144000" y="2645308"/>
            <a:ext cx="7770438" cy="547263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865637" y="338137"/>
            <a:ext cx="600427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12121"/>
                </a:solidFill>
                <a:latin typeface="Arial"/>
              </a:rPr>
              <a:t>MOTIVATION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4768" y="2656115"/>
            <a:ext cx="8459232" cy="604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5" indent="-388618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212121"/>
                </a:solidFill>
                <a:latin typeface="Arial"/>
              </a:rPr>
              <a:t>Mon</a:t>
            </a:r>
            <a:r>
              <a:rPr lang="en-US" sz="3599">
                <a:solidFill>
                  <a:srgbClr val="212121"/>
                </a:solidFill>
                <a:latin typeface="Arial"/>
              </a:rPr>
              <a:t>itor and compare soil moisture levels to predefined set values.</a:t>
            </a:r>
          </a:p>
          <a:p>
            <a:pPr algn="l">
              <a:lnSpc>
                <a:spcPts val="4319"/>
              </a:lnSpc>
            </a:pPr>
          </a:p>
          <a:p>
            <a:pPr algn="l" marL="777235" indent="-388618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212121"/>
                </a:solidFill>
                <a:latin typeface="Arial"/>
              </a:rPr>
              <a:t>Design a system to regulate water irrigation and rapidly reduce soil moisture levels</a:t>
            </a:r>
          </a:p>
          <a:p>
            <a:pPr algn="l">
              <a:lnSpc>
                <a:spcPts val="4319"/>
              </a:lnSpc>
            </a:pPr>
          </a:p>
          <a:p>
            <a:pPr algn="l" marL="777235" indent="-388618" lvl="1">
              <a:lnSpc>
                <a:spcPts val="4319"/>
              </a:lnSpc>
              <a:buFont typeface="Arial"/>
              <a:buChar char="•"/>
            </a:pPr>
            <a:r>
              <a:rPr lang="en-US" sz="3599">
                <a:solidFill>
                  <a:srgbClr val="212121"/>
                </a:solidFill>
                <a:latin typeface="Arial"/>
              </a:rPr>
              <a:t>Control environmental factors affecting moisture, ensuring minimal system deviation to environmental changes.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123" t="0" r="123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6671381" y="2314575"/>
            <a:ext cx="4236862" cy="16599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271288" y="3219440"/>
            <a:ext cx="7988012" cy="448587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526991" y="885825"/>
            <a:ext cx="7728778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9"/>
              </a:lnSpc>
            </a:pPr>
            <a:r>
              <a:rPr lang="en-US" sz="7199">
                <a:solidFill>
                  <a:srgbClr val="212121"/>
                </a:solidFill>
                <a:latin typeface="Arial"/>
              </a:rPr>
              <a:t>SYSTEM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733708"/>
            <a:ext cx="7375402" cy="4326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8696" indent="-384348" lvl="1">
              <a:lnSpc>
                <a:spcPts val="4272"/>
              </a:lnSpc>
              <a:buFont typeface="Arial"/>
              <a:buChar char="•"/>
            </a:pPr>
            <a:r>
              <a:rPr lang="en-US" sz="3560">
                <a:solidFill>
                  <a:srgbClr val="212121"/>
                </a:solidFill>
                <a:latin typeface="Arial"/>
              </a:rPr>
              <a:t>Microcontroller (Arduino Uno R3)</a:t>
            </a:r>
          </a:p>
          <a:p>
            <a:pPr algn="just">
              <a:lnSpc>
                <a:spcPts val="4272"/>
              </a:lnSpc>
            </a:pPr>
          </a:p>
          <a:p>
            <a:pPr algn="just" marL="768696" indent="-384348" lvl="1">
              <a:lnSpc>
                <a:spcPts val="4272"/>
              </a:lnSpc>
              <a:spcBef>
                <a:spcPct val="0"/>
              </a:spcBef>
              <a:buFont typeface="Arial"/>
              <a:buChar char="•"/>
            </a:pPr>
            <a:r>
              <a:rPr lang="en-US" sz="3560">
                <a:solidFill>
                  <a:srgbClr val="212121"/>
                </a:solidFill>
                <a:latin typeface="Arial"/>
              </a:rPr>
              <a:t>Soil M</a:t>
            </a:r>
            <a:r>
              <a:rPr lang="en-US" sz="3560">
                <a:solidFill>
                  <a:srgbClr val="212121"/>
                </a:solidFill>
                <a:latin typeface="Arial"/>
              </a:rPr>
              <a:t>oisture Sensor (SMS-V1)</a:t>
            </a:r>
          </a:p>
          <a:p>
            <a:pPr algn="just">
              <a:lnSpc>
                <a:spcPts val="4272"/>
              </a:lnSpc>
              <a:spcBef>
                <a:spcPct val="0"/>
              </a:spcBef>
            </a:pPr>
          </a:p>
          <a:p>
            <a:pPr algn="just" marL="768696" indent="-384348" lvl="1">
              <a:lnSpc>
                <a:spcPts val="4272"/>
              </a:lnSpc>
              <a:spcBef>
                <a:spcPct val="0"/>
              </a:spcBef>
              <a:buFont typeface="Arial"/>
              <a:buChar char="•"/>
            </a:pPr>
            <a:r>
              <a:rPr lang="en-US" sz="3560">
                <a:solidFill>
                  <a:srgbClr val="212121"/>
                </a:solidFill>
                <a:latin typeface="Arial"/>
              </a:rPr>
              <a:t>Fan</a:t>
            </a:r>
          </a:p>
          <a:p>
            <a:pPr algn="just">
              <a:lnSpc>
                <a:spcPts val="4272"/>
              </a:lnSpc>
              <a:spcBef>
                <a:spcPct val="0"/>
              </a:spcBef>
            </a:pPr>
          </a:p>
          <a:p>
            <a:pPr algn="just" marL="768696" indent="-384348" lvl="1">
              <a:lnSpc>
                <a:spcPts val="4272"/>
              </a:lnSpc>
              <a:spcBef>
                <a:spcPct val="0"/>
              </a:spcBef>
              <a:buFont typeface="Arial"/>
              <a:buChar char="•"/>
            </a:pPr>
            <a:r>
              <a:rPr lang="en-US" sz="3560">
                <a:solidFill>
                  <a:srgbClr val="212121"/>
                </a:solidFill>
                <a:latin typeface="Arial"/>
              </a:rPr>
              <a:t>Pump</a:t>
            </a:r>
          </a:p>
          <a:p>
            <a:pPr algn="just">
              <a:lnSpc>
                <a:spcPts val="4272"/>
              </a:lnSpc>
              <a:spcBef>
                <a:spcPct val="0"/>
              </a:spcBef>
            </a:pPr>
          </a:p>
        </p:txBody>
      </p:sp>
      <p:sp>
        <p:nvSpPr>
          <p:cNvPr name="AutoShape 7" id="7"/>
          <p:cNvSpPr/>
          <p:nvPr/>
        </p:nvSpPr>
        <p:spPr>
          <a:xfrm>
            <a:off x="8808862" y="3009889"/>
            <a:ext cx="2017864" cy="0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9096375" y="2819400"/>
            <a:ext cx="9525" cy="1447617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15681993" y="7888906"/>
            <a:ext cx="2017864" cy="0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7402818" y="6631779"/>
            <a:ext cx="9525" cy="1447617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903111" y="3047908"/>
            <a:ext cx="790575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212121"/>
                </a:solidFill>
                <a:latin typeface="Arial Bold"/>
              </a:rPr>
              <a:t>Irrigation Control System Component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123" t="0" r="123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344084" y="876314"/>
            <a:ext cx="20976168" cy="12214696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>
            <a:off x="6671381" y="2314575"/>
            <a:ext cx="4236862" cy="16599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994598" y="3133714"/>
            <a:ext cx="2017864" cy="0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0282112" y="2943225"/>
            <a:ext cx="9525" cy="1447617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15776105" y="7910483"/>
            <a:ext cx="2017864" cy="0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7439780" y="6653355"/>
            <a:ext cx="9525" cy="1447617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493786" y="3333739"/>
            <a:ext cx="6765514" cy="439582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5188395" y="885825"/>
            <a:ext cx="760083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9"/>
              </a:lnSpc>
            </a:pPr>
            <a:r>
              <a:rPr lang="en-US" sz="7199">
                <a:solidFill>
                  <a:srgbClr val="212121"/>
                </a:solidFill>
                <a:latin typeface="Arial"/>
              </a:rPr>
              <a:t>SYSTEM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752811"/>
            <a:ext cx="8055360" cy="326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8696" indent="-384348" lvl="1">
              <a:lnSpc>
                <a:spcPts val="4272"/>
              </a:lnSpc>
              <a:buFont typeface="Arial"/>
              <a:buChar char="•"/>
            </a:pPr>
            <a:r>
              <a:rPr lang="en-US" sz="3560">
                <a:solidFill>
                  <a:srgbClr val="212121"/>
                </a:solidFill>
                <a:latin typeface="Arial"/>
              </a:rPr>
              <a:t>Sensing and Data Acquisition</a:t>
            </a:r>
          </a:p>
          <a:p>
            <a:pPr algn="just">
              <a:lnSpc>
                <a:spcPts val="4272"/>
              </a:lnSpc>
            </a:pPr>
          </a:p>
          <a:p>
            <a:pPr algn="just" marL="768696" indent="-384348" lvl="1">
              <a:lnSpc>
                <a:spcPts val="4272"/>
              </a:lnSpc>
              <a:buFont typeface="Arial"/>
              <a:buChar char="•"/>
            </a:pPr>
            <a:r>
              <a:rPr lang="en-US" sz="3560">
                <a:solidFill>
                  <a:srgbClr val="212121"/>
                </a:solidFill>
                <a:latin typeface="Arial"/>
              </a:rPr>
              <a:t>PID Control Algorithm</a:t>
            </a:r>
          </a:p>
          <a:p>
            <a:pPr algn="just">
              <a:lnSpc>
                <a:spcPts val="4272"/>
              </a:lnSpc>
            </a:pPr>
          </a:p>
          <a:p>
            <a:pPr algn="just" marL="768696" indent="-384348" lvl="1">
              <a:lnSpc>
                <a:spcPts val="4272"/>
              </a:lnSpc>
              <a:buFont typeface="Arial"/>
              <a:buChar char="•"/>
            </a:pPr>
            <a:r>
              <a:rPr lang="en-US" sz="3560">
                <a:solidFill>
                  <a:srgbClr val="212121"/>
                </a:solidFill>
                <a:latin typeface="Arial"/>
              </a:rPr>
              <a:t>Actuation (Motor Speed Adjustment)</a:t>
            </a:r>
          </a:p>
          <a:p>
            <a:pPr algn="just">
              <a:lnSpc>
                <a:spcPts val="4272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03111" y="3047908"/>
            <a:ext cx="790575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212121"/>
                </a:solidFill>
                <a:latin typeface="Arial Bold"/>
              </a:rPr>
              <a:t>System Operation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123" t="0" r="123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623636" y="4075624"/>
            <a:ext cx="19456455" cy="1910383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95026" y="-8298624"/>
            <a:ext cx="18073250" cy="1092585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341583" y="885825"/>
            <a:ext cx="5604833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212121"/>
                </a:solidFill>
                <a:latin typeface="Arial"/>
              </a:rPr>
              <a:t>LIMITATION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6925" y="4288769"/>
            <a:ext cx="12814939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212121"/>
                </a:solidFill>
                <a:latin typeface="Arial"/>
              </a:rPr>
              <a:t>Plant-specific moisture requirements</a:t>
            </a:r>
          </a:p>
          <a:p>
            <a:pPr algn="just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212121"/>
                </a:solidFill>
                <a:latin typeface="Arial"/>
              </a:rPr>
              <a:t>Calibration and maintenance of soil moisture sensors</a:t>
            </a:r>
          </a:p>
          <a:p>
            <a:pPr algn="just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212121"/>
                </a:solidFill>
                <a:latin typeface="Arial"/>
              </a:rPr>
              <a:t>Power source considerations</a:t>
            </a:r>
          </a:p>
          <a:p>
            <a:pPr algn="just" marL="863600" indent="-431800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212121"/>
                </a:solidFill>
                <a:latin typeface="Arial"/>
              </a:rPr>
              <a:t>Grid integration</a:t>
            </a:r>
          </a:p>
        </p:txBody>
      </p:sp>
      <p:sp>
        <p:nvSpPr>
          <p:cNvPr name="AutoShape 7" id="7"/>
          <p:cNvSpPr/>
          <p:nvPr/>
        </p:nvSpPr>
        <p:spPr>
          <a:xfrm>
            <a:off x="6185172" y="2181225"/>
            <a:ext cx="5543437" cy="0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13103">
            <a:off x="-19086" y="7793969"/>
            <a:ext cx="9995773" cy="0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123" t="0" r="123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753574" y="2335350"/>
            <a:ext cx="18073250" cy="1092585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142871" y="1193029"/>
            <a:ext cx="12002258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212121"/>
                </a:solidFill>
                <a:latin typeface="Arimo"/>
              </a:rPr>
              <a:t>SOLUTION AND FUTURE WORK</a:t>
            </a:r>
          </a:p>
        </p:txBody>
      </p:sp>
      <p:sp>
        <p:nvSpPr>
          <p:cNvPr name="AutoShape 5" id="5"/>
          <p:cNvSpPr/>
          <p:nvPr/>
        </p:nvSpPr>
        <p:spPr>
          <a:xfrm>
            <a:off x="7025569" y="2327051"/>
            <a:ext cx="4236862" cy="16599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142871" y="3289819"/>
            <a:ext cx="7422595" cy="537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212121"/>
                </a:solidFill>
                <a:latin typeface="Arimo"/>
              </a:rPr>
              <a:t>IoT Connectivity</a:t>
            </a:r>
          </a:p>
          <a:p>
            <a:pPr algn="just">
              <a:lnSpc>
                <a:spcPts val="3839"/>
              </a:lnSpc>
            </a:pPr>
          </a:p>
          <a:p>
            <a:pPr algn="just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212121"/>
                </a:solidFill>
                <a:latin typeface="Arimo"/>
              </a:rPr>
              <a:t>Data Analytics and Machine Learning</a:t>
            </a:r>
          </a:p>
          <a:p>
            <a:pPr algn="just">
              <a:lnSpc>
                <a:spcPts val="3839"/>
              </a:lnSpc>
            </a:pPr>
          </a:p>
          <a:p>
            <a:pPr algn="just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212121"/>
                </a:solidFill>
                <a:latin typeface="Arimo"/>
              </a:rPr>
              <a:t>Automated Decision-making</a:t>
            </a:r>
          </a:p>
          <a:p>
            <a:pPr algn="just">
              <a:lnSpc>
                <a:spcPts val="3839"/>
              </a:lnSpc>
            </a:pPr>
          </a:p>
          <a:p>
            <a:pPr algn="just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212121"/>
                </a:solidFill>
                <a:latin typeface="Arimo"/>
              </a:rPr>
              <a:t>Smart Water Management</a:t>
            </a:r>
          </a:p>
          <a:p>
            <a:pPr algn="just">
              <a:lnSpc>
                <a:spcPts val="3839"/>
              </a:lnSpc>
            </a:pPr>
          </a:p>
          <a:p>
            <a:pPr algn="just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212121"/>
                </a:solidFill>
                <a:latin typeface="Arimo"/>
              </a:rPr>
              <a:t>Mobile Applications and Alerts</a:t>
            </a:r>
          </a:p>
          <a:p>
            <a:pPr algn="just">
              <a:lnSpc>
                <a:spcPts val="3839"/>
              </a:lnSpc>
            </a:pPr>
          </a:p>
          <a:p>
            <a:pPr algn="just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212121"/>
                </a:solidFill>
                <a:latin typeface="Arimo"/>
              </a:rPr>
              <a:t>Energy Optimization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123" t="0" r="123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46100" y="-2254824"/>
            <a:ext cx="10925850" cy="18073250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>
            <a:off x="7193866" y="6983271"/>
            <a:ext cx="8100768" cy="19050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oval" len="lg" w="lg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753574" y="2335350"/>
            <a:ext cx="18073250" cy="1092585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142871" y="1193029"/>
            <a:ext cx="12002258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212121"/>
                </a:solidFill>
                <a:latin typeface="Arimo"/>
              </a:rPr>
              <a:t>CONCLUSION</a:t>
            </a:r>
          </a:p>
        </p:txBody>
      </p:sp>
      <p:sp>
        <p:nvSpPr>
          <p:cNvPr name="AutoShape 7" id="7"/>
          <p:cNvSpPr/>
          <p:nvPr/>
        </p:nvSpPr>
        <p:spPr>
          <a:xfrm>
            <a:off x="7025569" y="2327051"/>
            <a:ext cx="4236862" cy="16599"/>
          </a:xfrm>
          <a:prstGeom prst="line">
            <a:avLst/>
          </a:prstGeom>
          <a:ln cap="rnd" w="19050">
            <a:solidFill>
              <a:srgbClr val="9999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142871" y="4324351"/>
            <a:ext cx="11217355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212121"/>
                </a:solidFill>
                <a:latin typeface="Arimo"/>
              </a:rPr>
              <a:t>Efficiently manage water resources for plant cultivation.</a:t>
            </a:r>
          </a:p>
          <a:p>
            <a:pPr algn="just">
              <a:lnSpc>
                <a:spcPts val="3839"/>
              </a:lnSpc>
            </a:pPr>
          </a:p>
          <a:p>
            <a:pPr algn="just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212121"/>
                </a:solidFill>
                <a:latin typeface="Arimo"/>
              </a:rPr>
              <a:t>Customize system settings for specific crop requirements.</a:t>
            </a:r>
          </a:p>
          <a:p>
            <a:pPr algn="just">
              <a:lnSpc>
                <a:spcPts val="3839"/>
              </a:lnSpc>
            </a:pPr>
          </a:p>
          <a:p>
            <a:pPr algn="just" marL="690877" indent="-345439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212121"/>
                </a:solidFill>
                <a:latin typeface="Arimo"/>
              </a:rPr>
              <a:t>Embrace future advancements for enhanced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DAFjLUrI19s</dc:identifier>
  <dcterms:modified xsi:type="dcterms:W3CDTF">2011-08-01T06:04:30Z</dcterms:modified>
  <cp:revision>1</cp:revision>
  <dc:title>Geometric Futuristic Duotone Style Tech Pitch Deck by Slidesgo.pptx</dc:title>
</cp:coreProperties>
</file>