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84" r:id="rId3"/>
    <p:sldId id="422" r:id="rId4"/>
    <p:sldId id="425" r:id="rId5"/>
    <p:sldId id="453" r:id="rId6"/>
    <p:sldId id="426" r:id="rId7"/>
    <p:sldId id="429" r:id="rId8"/>
    <p:sldId id="428" r:id="rId9"/>
    <p:sldId id="456" r:id="rId10"/>
    <p:sldId id="430" r:id="rId11"/>
    <p:sldId id="457" r:id="rId12"/>
    <p:sldId id="437" r:id="rId13"/>
    <p:sldId id="463" r:id="rId14"/>
    <p:sldId id="446" r:id="rId15"/>
    <p:sldId id="447" r:id="rId16"/>
    <p:sldId id="448" r:id="rId17"/>
    <p:sldId id="449" r:id="rId18"/>
    <p:sldId id="461" r:id="rId19"/>
    <p:sldId id="434" r:id="rId20"/>
    <p:sldId id="464" r:id="rId21"/>
    <p:sldId id="435" r:id="rId22"/>
    <p:sldId id="436" r:id="rId23"/>
    <p:sldId id="458" r:id="rId24"/>
    <p:sldId id="450" r:id="rId25"/>
    <p:sldId id="277" r:id="rId26"/>
  </p:sldIdLst>
  <p:sldSz cx="9144000" cy="6858000" type="screen4x3"/>
  <p:notesSz cx="7008813" cy="92344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28D"/>
    <a:srgbClr val="33CCCC"/>
    <a:srgbClr val="FF3399"/>
    <a:srgbClr val="FF9999"/>
    <a:srgbClr val="CCCC00"/>
    <a:srgbClr val="53E4EB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5647" autoAdjust="0"/>
  </p:normalViewPr>
  <p:slideViewPr>
    <p:cSldViewPr>
      <p:cViewPr varScale="1">
        <p:scale>
          <a:sx n="124" d="100"/>
          <a:sy n="124" d="100"/>
        </p:scale>
        <p:origin x="150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5" d="100"/>
          <a:sy n="25" d="100"/>
        </p:scale>
        <p:origin x="-5220" y="-19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52" cy="461724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039" y="0"/>
            <a:ext cx="3037152" cy="461724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r">
              <a:defRPr sz="1200"/>
            </a:lvl1pPr>
          </a:lstStyle>
          <a:p>
            <a:fld id="{295EE3F0-5B0D-4A26-AF38-E9302D4EC49C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1161"/>
            <a:ext cx="3037152" cy="461724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039" y="8771161"/>
            <a:ext cx="3037152" cy="461724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r">
              <a:defRPr sz="1200"/>
            </a:lvl1pPr>
          </a:lstStyle>
          <a:p>
            <a:fld id="{90A90105-D5A9-49C2-A7DA-4DB05C340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5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52" cy="461724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039" y="0"/>
            <a:ext cx="3037152" cy="461724"/>
          </a:xfrm>
          <a:prstGeom prst="rect">
            <a:avLst/>
          </a:prstGeom>
        </p:spPr>
        <p:txBody>
          <a:bodyPr vert="horz" lIns="92812" tIns="46406" rIns="92812" bIns="46406" rtlCol="0"/>
          <a:lstStyle>
            <a:lvl1pPr algn="r">
              <a:defRPr sz="1200"/>
            </a:lvl1pPr>
          </a:lstStyle>
          <a:p>
            <a:fld id="{40B2E332-C5A5-4C5E-A2E7-75ABFD171E74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8037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12" tIns="46406" rIns="92812" bIns="4640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882" y="4386382"/>
            <a:ext cx="5607050" cy="4155520"/>
          </a:xfrm>
          <a:prstGeom prst="rect">
            <a:avLst/>
          </a:prstGeom>
        </p:spPr>
        <p:txBody>
          <a:bodyPr vert="horz" lIns="92812" tIns="46406" rIns="92812" bIns="4640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1161"/>
            <a:ext cx="3037152" cy="461724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039" y="8771161"/>
            <a:ext cx="3037152" cy="461724"/>
          </a:xfrm>
          <a:prstGeom prst="rect">
            <a:avLst/>
          </a:prstGeom>
        </p:spPr>
        <p:txBody>
          <a:bodyPr vert="horz" lIns="92812" tIns="46406" rIns="92812" bIns="46406" rtlCol="0" anchor="b"/>
          <a:lstStyle>
            <a:lvl1pPr algn="r">
              <a:defRPr sz="1200"/>
            </a:lvl1pPr>
          </a:lstStyle>
          <a:p>
            <a:fld id="{13AC37DC-CD2C-4A84-B8C8-40748DD1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19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022" indent="-174022"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Hello every</a:t>
            </a:r>
            <a:r>
              <a:rPr lang="en-US" baseline="0" dirty="0">
                <a:latin typeface="Times New Roman" pitchFamily="18" charset="0"/>
                <a:cs typeface="Times New Roman" pitchFamily="18" charset="0"/>
              </a:rPr>
              <a:t>one. Thank you for having me.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an honor to be here with you today. My name is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Lam Tran. </a:t>
            </a:r>
          </a:p>
          <a:p>
            <a:pPr marL="174022" marR="0" indent="-17402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I’d like to present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about “</a:t>
            </a:r>
            <a:r>
              <a:rPr 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Improving Gait Cryptosystem Security Using Gray Code Quantization and Linear Discriminant Analysis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C37DC-CD2C-4A84-B8C8-40748DD171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3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Number of</a:t>
                </a:r>
                <a:r>
                  <a:rPr lang="en-US" baseline="0" dirty="0"/>
                  <a:t> groups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aseline="0" dirty="0"/>
                  <a:t> when adopting LDA:</a:t>
                </a:r>
              </a:p>
              <a:p>
                <a:r>
                  <a:rPr lang="en-US" baseline="0" dirty="0"/>
                  <a:t> -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aseline="0" dirty="0"/>
                  <a:t> increases: number of meaning features increases, however, the lost of correlations between extracted features are increased (which reduces the performances).</a:t>
                </a:r>
              </a:p>
              <a:p>
                <a:r>
                  <a:rPr lang="en-US" baseline="0" dirty="0"/>
                  <a:t> -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aseline="0" dirty="0"/>
                  <a:t> decreases: number of meaning features decrease (to 2), the correlations </a:t>
                </a:r>
                <a:r>
                  <a:rPr lang="en-US" baseline="0"/>
                  <a:t>are reserved.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Number of</a:t>
                </a:r>
                <a:r>
                  <a:rPr lang="en-US" baseline="0" dirty="0" smtClean="0"/>
                  <a:t> groups </a:t>
                </a:r>
                <a:r>
                  <a:rPr lang="en-US" i="0" baseline="0" dirty="0" smtClean="0">
                    <a:latin typeface="Cambria Math"/>
                  </a:rPr>
                  <a:t>𝑘</a:t>
                </a:r>
                <a:r>
                  <a:rPr lang="en-US" baseline="0" dirty="0" smtClean="0"/>
                  <a:t> when adopting LDA:</a:t>
                </a:r>
              </a:p>
              <a:p>
                <a:r>
                  <a:rPr lang="en-US" baseline="0" dirty="0" smtClean="0"/>
                  <a:t> - </a:t>
                </a:r>
                <a:r>
                  <a:rPr lang="en-US" i="0" baseline="0" dirty="0" smtClean="0">
                    <a:latin typeface="Cambria Math"/>
                  </a:rPr>
                  <a:t>𝑘</a:t>
                </a:r>
                <a:r>
                  <a:rPr lang="en-US" baseline="0" dirty="0" smtClean="0"/>
                  <a:t> increases: number of meaning features increases, however, the lost of correlations between extracted features are increased (which reduces the performances).</a:t>
                </a:r>
              </a:p>
              <a:p>
                <a:r>
                  <a:rPr lang="en-US" baseline="0" dirty="0" smtClean="0"/>
                  <a:t> - </a:t>
                </a:r>
                <a:r>
                  <a:rPr lang="en-US" i="0" baseline="0" dirty="0" smtClean="0">
                    <a:latin typeface="Cambria Math"/>
                  </a:rPr>
                  <a:t>𝑘</a:t>
                </a:r>
                <a:r>
                  <a:rPr lang="en-US" baseline="0" dirty="0" smtClean="0"/>
                  <a:t> decreases: number of meaning features decrease (to 2), the correlations </a:t>
                </a:r>
                <a:r>
                  <a:rPr lang="en-US" baseline="0" smtClean="0"/>
                  <a:t>are reserved.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C37DC-CD2C-4A84-B8C8-40748DD171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C37DC-CD2C-4A84-B8C8-40748DD171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20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1D528D"/>
                        </a:solidFill>
                        <a:latin typeface="Cambria Math"/>
                        <a:ea typeface="Cambria Math"/>
                      </a:rPr>
                      <m:t>𝝍</m:t>
                    </m:r>
                  </m:oMath>
                </a14:m>
                <a:r>
                  <a:rPr lang="en-US" dirty="0"/>
                  <a:t>: psi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i="0" dirty="0" smtClean="0">
                    <a:solidFill>
                      <a:srgbClr val="1D528D"/>
                    </a:solidFill>
                    <a:latin typeface="Cambria Math"/>
                    <a:ea typeface="Cambria Math"/>
                  </a:rPr>
                  <a:t>𝝍</a:t>
                </a:r>
                <a:r>
                  <a:rPr lang="en-US" dirty="0" smtClean="0"/>
                  <a:t>: psi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C37DC-CD2C-4A84-B8C8-40748DD171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20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C37DC-CD2C-4A84-B8C8-40748DD171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2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sigma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C37DC-CD2C-4A84-B8C8-40748DD171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20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Pattern Recognition and Machine Learning, p. 188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C37DC-CD2C-4A84-B8C8-40748DD171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I’d like</a:t>
            </a:r>
            <a:r>
              <a:rPr lang="en-US" baseline="0" dirty="0"/>
              <a:t> to give an introduction to my work</a:t>
            </a:r>
          </a:p>
          <a:p>
            <a:r>
              <a:rPr lang="en-US" dirty="0"/>
              <a:t>Then, I summarize our contribution in</a:t>
            </a:r>
            <a:r>
              <a:rPr lang="en-US" baseline="0" dirty="0"/>
              <a:t> this paper</a:t>
            </a:r>
          </a:p>
          <a:p>
            <a:r>
              <a:rPr lang="en-US" baseline="0" dirty="0"/>
              <a:t>Next, I present the proposed methods</a:t>
            </a:r>
          </a:p>
          <a:p>
            <a:r>
              <a:rPr lang="en-US" baseline="0" dirty="0"/>
              <a:t>After this, I present the experiments and results </a:t>
            </a:r>
          </a:p>
          <a:p>
            <a:r>
              <a:rPr lang="en-US" baseline="0" dirty="0"/>
              <a:t>Finally, I’d like to give a conclusion and future works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C37DC-CD2C-4A84-B8C8-40748DD171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3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Beside</a:t>
            </a:r>
            <a:r>
              <a:rPr lang="en-US" baseline="0" dirty="0"/>
              <a:t> some well-known modality as iris or face, gait has been, in which the characteristics of human motion are used to </a:t>
            </a:r>
            <a:r>
              <a:rPr lang="en-US" baseline="0" dirty="0" err="1"/>
              <a:t>reconigized</a:t>
            </a:r>
            <a:r>
              <a:rPr lang="en-US" baseline="0" dirty="0"/>
              <a:t> individual.</a:t>
            </a:r>
          </a:p>
          <a:p>
            <a:r>
              <a:rPr lang="en-US" dirty="0"/>
              <a:t>There</a:t>
            </a:r>
            <a:r>
              <a:rPr lang="en-US" baseline="0" dirty="0"/>
              <a:t> are various approaches to use gait for authentication/recognition. And inertial sensors based is the newest one which uses inertial sensors to collect gait data.</a:t>
            </a:r>
          </a:p>
          <a:p>
            <a:r>
              <a:rPr lang="en-US" baseline="0" dirty="0"/>
              <a:t>The noticeable advantage of this approach is it allows authenticating user implicitly.</a:t>
            </a:r>
          </a:p>
          <a:p>
            <a:endParaRPr lang="en-US" baseline="0" dirty="0"/>
          </a:p>
          <a:p>
            <a:r>
              <a:rPr lang="en-US" baseline="0" dirty="0"/>
              <a:t>However, there is a potential risk in the state of the art researches</a:t>
            </a:r>
          </a:p>
          <a:p>
            <a:r>
              <a:rPr lang="en-US" baseline="0" dirty="0"/>
              <a:t>If these data is obtained by </a:t>
            </a:r>
            <a:r>
              <a:rPr lang="en-US" baseline="0"/>
              <a:t>the attacker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C37DC-CD2C-4A84-B8C8-40748DD171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36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Main challenge when applying FCS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to extract a discriminative and stable template from biometric.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Low discriminative </a:t>
            </a:r>
            <a:r>
              <a:rPr lang="en-US" dirty="0">
                <a:sym typeface="Wingdings" pitchFamily="2" charset="2"/>
              </a:rPr>
              <a:t> high FAR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Low stability </a:t>
            </a:r>
            <a:r>
              <a:rPr lang="en-US" dirty="0">
                <a:sym typeface="Wingdings" pitchFamily="2" charset="2"/>
              </a:rPr>
              <a:t> high FRR, short key length.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C37DC-CD2C-4A84-B8C8-40748DD171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2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Pattern Recognition and Machine Learning, p. 188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C37DC-CD2C-4A84-B8C8-40748DD171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1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Pattern Recognition and Machine Learning, p. 188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C37DC-CD2C-4A84-B8C8-40748DD171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1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Number of</a:t>
                </a:r>
                <a:r>
                  <a:rPr lang="en-US" baseline="0" dirty="0"/>
                  <a:t> groups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aseline="0" dirty="0"/>
                  <a:t> when adopting LDA:</a:t>
                </a:r>
              </a:p>
              <a:p>
                <a:r>
                  <a:rPr lang="en-US" baseline="0" dirty="0"/>
                  <a:t> -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aseline="0" dirty="0"/>
                  <a:t> increases: number of meaning features increases, however, the lost of correlations between extracted features are increased (which reduces the performances).</a:t>
                </a:r>
              </a:p>
              <a:p>
                <a:r>
                  <a:rPr lang="en-US" baseline="0" dirty="0"/>
                  <a:t> -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aseline="0" dirty="0"/>
                  <a:t> decreases: number of meaning features decrease (to 2), the correlations </a:t>
                </a:r>
                <a:r>
                  <a:rPr lang="en-US" baseline="0"/>
                  <a:t>are reserved.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Number of</a:t>
                </a:r>
                <a:r>
                  <a:rPr lang="en-US" baseline="0" dirty="0" smtClean="0"/>
                  <a:t> groups </a:t>
                </a:r>
                <a:r>
                  <a:rPr lang="en-US" i="0" baseline="0" dirty="0" smtClean="0">
                    <a:latin typeface="Cambria Math"/>
                  </a:rPr>
                  <a:t>𝑘</a:t>
                </a:r>
                <a:r>
                  <a:rPr lang="en-US" baseline="0" dirty="0" smtClean="0"/>
                  <a:t> when adopting LDA:</a:t>
                </a:r>
              </a:p>
              <a:p>
                <a:r>
                  <a:rPr lang="en-US" baseline="0" dirty="0" smtClean="0"/>
                  <a:t> - </a:t>
                </a:r>
                <a:r>
                  <a:rPr lang="en-US" i="0" baseline="0" dirty="0" smtClean="0">
                    <a:latin typeface="Cambria Math"/>
                  </a:rPr>
                  <a:t>𝑘</a:t>
                </a:r>
                <a:r>
                  <a:rPr lang="en-US" baseline="0" dirty="0" smtClean="0"/>
                  <a:t> increases: number of meaning features increases, however, the lost of correlations between extracted features are increased (which reduces the performances).</a:t>
                </a:r>
              </a:p>
              <a:p>
                <a:r>
                  <a:rPr lang="en-US" baseline="0" dirty="0" smtClean="0"/>
                  <a:t> - </a:t>
                </a:r>
                <a:r>
                  <a:rPr lang="en-US" i="0" baseline="0" dirty="0" smtClean="0">
                    <a:latin typeface="Cambria Math"/>
                  </a:rPr>
                  <a:t>𝑘</a:t>
                </a:r>
                <a:r>
                  <a:rPr lang="en-US" baseline="0" dirty="0" smtClean="0"/>
                  <a:t> decreases: number of meaning features decrease (to 2), the correlations </a:t>
                </a:r>
                <a:r>
                  <a:rPr lang="en-US" baseline="0" smtClean="0"/>
                  <a:t>are reserved.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C37DC-CD2C-4A84-B8C8-40748DD171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Number of</a:t>
                </a:r>
                <a:r>
                  <a:rPr lang="en-US" baseline="0" dirty="0"/>
                  <a:t> groups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aseline="0" dirty="0"/>
                  <a:t> when adopting LDA:</a:t>
                </a:r>
              </a:p>
              <a:p>
                <a:r>
                  <a:rPr lang="en-US" baseline="0" dirty="0"/>
                  <a:t> -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aseline="0" dirty="0"/>
                  <a:t> increases: number of meaning features increases, however, the lost of correlations between extracted features are increased (which reduces the performances).</a:t>
                </a:r>
              </a:p>
              <a:p>
                <a:r>
                  <a:rPr lang="en-US" baseline="0" dirty="0"/>
                  <a:t> -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aseline="0" dirty="0"/>
                  <a:t> decreases: number of meaning features decrease (to 2), the correlations </a:t>
                </a:r>
                <a:r>
                  <a:rPr lang="en-US" baseline="0"/>
                  <a:t>are reserved.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Number of</a:t>
                </a:r>
                <a:r>
                  <a:rPr lang="en-US" baseline="0" dirty="0" smtClean="0"/>
                  <a:t> groups </a:t>
                </a:r>
                <a:r>
                  <a:rPr lang="en-US" i="0" baseline="0" dirty="0" smtClean="0">
                    <a:latin typeface="Cambria Math"/>
                  </a:rPr>
                  <a:t>𝑘</a:t>
                </a:r>
                <a:r>
                  <a:rPr lang="en-US" baseline="0" dirty="0" smtClean="0"/>
                  <a:t> when adopting LDA:</a:t>
                </a:r>
              </a:p>
              <a:p>
                <a:r>
                  <a:rPr lang="en-US" baseline="0" dirty="0" smtClean="0"/>
                  <a:t> - </a:t>
                </a:r>
                <a:r>
                  <a:rPr lang="en-US" i="0" baseline="0" dirty="0" smtClean="0">
                    <a:latin typeface="Cambria Math"/>
                  </a:rPr>
                  <a:t>𝑘</a:t>
                </a:r>
                <a:r>
                  <a:rPr lang="en-US" baseline="0" dirty="0" smtClean="0"/>
                  <a:t> increases: number of meaning features increases, however, the lost of correlations between extracted features are increased (which reduces the performances).</a:t>
                </a:r>
              </a:p>
              <a:p>
                <a:r>
                  <a:rPr lang="en-US" baseline="0" dirty="0" smtClean="0"/>
                  <a:t> - </a:t>
                </a:r>
                <a:r>
                  <a:rPr lang="en-US" i="0" baseline="0" dirty="0" smtClean="0">
                    <a:latin typeface="Cambria Math"/>
                  </a:rPr>
                  <a:t>𝑘</a:t>
                </a:r>
                <a:r>
                  <a:rPr lang="en-US" baseline="0" dirty="0" smtClean="0"/>
                  <a:t> decreases: number of meaning features decrease (to 2), the correlations </a:t>
                </a:r>
                <a:r>
                  <a:rPr lang="en-US" baseline="0" smtClean="0"/>
                  <a:t>are reserved.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C37DC-CD2C-4A84-B8C8-40748DD171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Number of</a:t>
                </a:r>
                <a:r>
                  <a:rPr lang="en-US" baseline="0" dirty="0"/>
                  <a:t> groups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aseline="0" dirty="0"/>
                  <a:t> when adopting LDA:</a:t>
                </a:r>
              </a:p>
              <a:p>
                <a:r>
                  <a:rPr lang="en-US" baseline="0" dirty="0"/>
                  <a:t> -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aseline="0" dirty="0"/>
                  <a:t> increases: number of meaning features increases, however, the lost of correlations between extracted features are increased (which reduces the performances).</a:t>
                </a:r>
              </a:p>
              <a:p>
                <a:r>
                  <a:rPr lang="en-US" baseline="0" dirty="0"/>
                  <a:t> - </a:t>
                </a:r>
                <a14:m>
                  <m:oMath xmlns:m="http://schemas.openxmlformats.org/officeDocument/2006/math">
                    <m:r>
                      <a:rPr lang="en-US" i="1" baseline="0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aseline="0" dirty="0"/>
                  <a:t> decreases: number of meaning features decrease (to 2), the correlations </a:t>
                </a:r>
                <a:r>
                  <a:rPr lang="en-US" baseline="0"/>
                  <a:t>are reserved.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Number of</a:t>
                </a:r>
                <a:r>
                  <a:rPr lang="en-US" baseline="0" dirty="0" smtClean="0"/>
                  <a:t> groups </a:t>
                </a:r>
                <a:r>
                  <a:rPr lang="en-US" i="0" baseline="0" dirty="0" smtClean="0">
                    <a:latin typeface="Cambria Math"/>
                  </a:rPr>
                  <a:t>𝑘</a:t>
                </a:r>
                <a:r>
                  <a:rPr lang="en-US" baseline="0" dirty="0" smtClean="0"/>
                  <a:t> when adopting LDA:</a:t>
                </a:r>
              </a:p>
              <a:p>
                <a:r>
                  <a:rPr lang="en-US" baseline="0" dirty="0" smtClean="0"/>
                  <a:t> - </a:t>
                </a:r>
                <a:r>
                  <a:rPr lang="en-US" i="0" baseline="0" dirty="0" smtClean="0">
                    <a:latin typeface="Cambria Math"/>
                  </a:rPr>
                  <a:t>𝑘</a:t>
                </a:r>
                <a:r>
                  <a:rPr lang="en-US" baseline="0" dirty="0" smtClean="0"/>
                  <a:t> increases: number of meaning features increases, however, the lost of correlations between extracted features are increased (which reduces the performances).</a:t>
                </a:r>
              </a:p>
              <a:p>
                <a:r>
                  <a:rPr lang="en-US" baseline="0" dirty="0" smtClean="0"/>
                  <a:t> - </a:t>
                </a:r>
                <a:r>
                  <a:rPr lang="en-US" i="0" baseline="0" dirty="0" smtClean="0">
                    <a:latin typeface="Cambria Math"/>
                  </a:rPr>
                  <a:t>𝑘</a:t>
                </a:r>
                <a:r>
                  <a:rPr lang="en-US" baseline="0" dirty="0" smtClean="0"/>
                  <a:t> decreases: number of meaning features decrease (to 2), the correlations </a:t>
                </a:r>
                <a:r>
                  <a:rPr lang="en-US" baseline="0" smtClean="0"/>
                  <a:t>are reserved.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AC37DC-CD2C-4A84-B8C8-40748DD171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0" name="Group 238"/>
          <p:cNvGrpSpPr>
            <a:grpSpLocks/>
          </p:cNvGrpSpPr>
          <p:nvPr/>
        </p:nvGrpSpPr>
        <p:grpSpPr bwMode="auto">
          <a:xfrm>
            <a:off x="-4763" y="1384300"/>
            <a:ext cx="9148763" cy="5473701"/>
            <a:chOff x="-3" y="968"/>
            <a:chExt cx="5763" cy="3448"/>
          </a:xfrm>
        </p:grpSpPr>
        <p:sp>
          <p:nvSpPr>
            <p:cNvPr id="3091" name="Rectangle 19"/>
            <p:cNvSpPr>
              <a:spLocks noChangeArrowheads="1"/>
            </p:cNvSpPr>
            <p:nvPr/>
          </p:nvSpPr>
          <p:spPr bwMode="gray">
            <a:xfrm>
              <a:off x="5" y="1524"/>
              <a:ext cx="5755" cy="289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92" name="Group 20"/>
            <p:cNvGrpSpPr>
              <a:grpSpLocks/>
            </p:cNvGrpSpPr>
            <p:nvPr/>
          </p:nvGrpSpPr>
          <p:grpSpPr bwMode="auto">
            <a:xfrm>
              <a:off x="116" y="1403"/>
              <a:ext cx="1585" cy="2896"/>
              <a:chOff x="116" y="-3"/>
              <a:chExt cx="1585" cy="2896"/>
            </a:xfrm>
          </p:grpSpPr>
          <p:grpSp>
            <p:nvGrpSpPr>
              <p:cNvPr id="3093" name="Group 21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3094" name="Line 22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5" name="Line 23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6" name="Line 24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7" name="Line 25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8" name="Line 26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9" name="Line 27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0" name="Oval 28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Oval 29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Oval 3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Oval 3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Oval 3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Oval 3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Oval 34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Oval 3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Oval 3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Oval 37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Oval 38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Oval 3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Oval 40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Oval 41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Oval 42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Oval 43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Oval 44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Oval 45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Oval 46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Oval 47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20" name="Group 48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3121" name="Line 49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2" name="Line 50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3" name="Line 51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4" name="Line 52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5" name="Line 53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6" name="Line 54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7" name="Oval 5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Oval 5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9" name="Oval 5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0" name="Oval 58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1" name="Oval 5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2" name="Oval 60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3" name="Oval 61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4" name="Oval 6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5" name="Oval 6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6" name="Oval 64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7" name="Oval 65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8" name="Oval 6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39" name="Oval 67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0" name="Oval 68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1" name="Oval 69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2" name="Oval 70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3" name="Oval 71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4" name="Oval 72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5" name="Oval 73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46" name="Oval 7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47" name="Group 75"/>
            <p:cNvGrpSpPr>
              <a:grpSpLocks/>
            </p:cNvGrpSpPr>
            <p:nvPr/>
          </p:nvGrpSpPr>
          <p:grpSpPr bwMode="auto">
            <a:xfrm>
              <a:off x="1791" y="1406"/>
              <a:ext cx="1585" cy="2896"/>
              <a:chOff x="116" y="-3"/>
              <a:chExt cx="1585" cy="2896"/>
            </a:xfrm>
          </p:grpSpPr>
          <p:grpSp>
            <p:nvGrpSpPr>
              <p:cNvPr id="3148" name="Group 76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3149" name="Line 77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0" name="Line 78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1" name="Line 79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2" name="Line 80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3" name="Line 81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4" name="Line 82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5" name="Oval 83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6" name="Oval 84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7" name="Oval 85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8" name="Oval 86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59" name="Oval 87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0" name="Oval 88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1" name="Oval 89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2" name="Oval 90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3" name="Oval 91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4" name="Oval 92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5" name="Oval 93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6" name="Oval 9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7" name="Oval 95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8" name="Oval 96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69" name="Oval 97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0" name="Oval 98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1" name="Oval 99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2" name="Oval 100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3" name="Oval 101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4" name="Oval 102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75" name="Group 103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3176" name="Line 104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7" name="Line 105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8" name="Line 106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9" name="Line 107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0" name="Line 108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1" name="Line 109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2" name="Oval 110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3" name="Oval 111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4" name="Oval 112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5" name="Oval 113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6" name="Oval 114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7" name="Oval 115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8" name="Oval 116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9" name="Oval 117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0" name="Oval 118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1" name="Oval 119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2" name="Oval 120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3" name="Oval 121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4" name="Oval 122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5" name="Oval 123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6" name="Oval 124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7" name="Oval 125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8" name="Oval 126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99" name="Oval 127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00" name="Oval 128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01" name="Oval 12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2" name="Group 130"/>
            <p:cNvGrpSpPr>
              <a:grpSpLocks/>
            </p:cNvGrpSpPr>
            <p:nvPr/>
          </p:nvGrpSpPr>
          <p:grpSpPr bwMode="auto">
            <a:xfrm>
              <a:off x="3470" y="1406"/>
              <a:ext cx="1585" cy="2896"/>
              <a:chOff x="116" y="-3"/>
              <a:chExt cx="1585" cy="2896"/>
            </a:xfrm>
          </p:grpSpPr>
          <p:grpSp>
            <p:nvGrpSpPr>
              <p:cNvPr id="3203" name="Group 131"/>
              <p:cNvGrpSpPr>
                <a:grpSpLocks/>
              </p:cNvGrpSpPr>
              <p:nvPr userDrawn="1"/>
            </p:nvGrpSpPr>
            <p:grpSpPr bwMode="auto">
              <a:xfrm>
                <a:off x="116" y="-3"/>
                <a:ext cx="748" cy="2893"/>
                <a:chOff x="116" y="-3"/>
                <a:chExt cx="748" cy="2893"/>
              </a:xfrm>
            </p:grpSpPr>
            <p:sp>
              <p:nvSpPr>
                <p:cNvPr id="3204" name="Line 132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5" name="Line 133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6" name="Line 134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7" name="Line 135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8" name="Line 136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9" name="Line 137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0" name="Oval 138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1" name="Oval 139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2" name="Oval 140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3" name="Oval 141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4" name="Oval 142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5" name="Oval 143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6" name="Oval 144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7" name="Oval 14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8" name="Oval 14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19" name="Oval 147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0" name="Oval 148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1" name="Oval 149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2" name="Oval 150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3" name="Oval 151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4" name="Oval 152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5" name="Oval 153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6" name="Oval 154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7" name="Oval 155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8" name="Oval 156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29" name="Oval 157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30" name="Group 158"/>
              <p:cNvGrpSpPr>
                <a:grpSpLocks/>
              </p:cNvGrpSpPr>
              <p:nvPr userDrawn="1"/>
            </p:nvGrpSpPr>
            <p:grpSpPr bwMode="auto">
              <a:xfrm>
                <a:off x="953" y="0"/>
                <a:ext cx="748" cy="2893"/>
                <a:chOff x="116" y="-3"/>
                <a:chExt cx="748" cy="2893"/>
              </a:xfrm>
            </p:grpSpPr>
            <p:sp>
              <p:nvSpPr>
                <p:cNvPr id="3231" name="Line 159"/>
                <p:cNvSpPr>
                  <a:spLocks noChangeShapeType="1"/>
                </p:cNvSpPr>
                <p:nvPr userDrawn="1"/>
              </p:nvSpPr>
              <p:spPr bwMode="gray">
                <a:xfrm>
                  <a:off x="144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2" name="Line 160"/>
                <p:cNvSpPr>
                  <a:spLocks noChangeShapeType="1"/>
                </p:cNvSpPr>
                <p:nvPr userDrawn="1"/>
              </p:nvSpPr>
              <p:spPr bwMode="gray">
                <a:xfrm>
                  <a:off x="295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3" name="Line 161"/>
                <p:cNvSpPr>
                  <a:spLocks noChangeShapeType="1"/>
                </p:cNvSpPr>
                <p:nvPr userDrawn="1"/>
              </p:nvSpPr>
              <p:spPr bwMode="gray">
                <a:xfrm>
                  <a:off x="431" y="0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4" name="Line 162"/>
                <p:cNvSpPr>
                  <a:spLocks noChangeShapeType="1"/>
                </p:cNvSpPr>
                <p:nvPr userDrawn="1"/>
              </p:nvSpPr>
              <p:spPr bwMode="gray">
                <a:xfrm>
                  <a:off x="567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5" name="Line 163"/>
                <p:cNvSpPr>
                  <a:spLocks noChangeShapeType="1"/>
                </p:cNvSpPr>
                <p:nvPr userDrawn="1"/>
              </p:nvSpPr>
              <p:spPr bwMode="gray">
                <a:xfrm>
                  <a:off x="703" y="4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6" name="Line 164"/>
                <p:cNvSpPr>
                  <a:spLocks noChangeShapeType="1"/>
                </p:cNvSpPr>
                <p:nvPr userDrawn="1"/>
              </p:nvSpPr>
              <p:spPr bwMode="gray">
                <a:xfrm>
                  <a:off x="839" y="-3"/>
                  <a:ext cx="0" cy="2886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7" name="Oval 165"/>
                <p:cNvSpPr>
                  <a:spLocks noChangeArrowheads="1"/>
                </p:cNvSpPr>
                <p:nvPr userDrawn="1"/>
              </p:nvSpPr>
              <p:spPr bwMode="gray">
                <a:xfrm>
                  <a:off x="122" y="36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8" name="Oval 166"/>
                <p:cNvSpPr>
                  <a:spLocks noChangeArrowheads="1"/>
                </p:cNvSpPr>
                <p:nvPr userDrawn="1"/>
              </p:nvSpPr>
              <p:spPr bwMode="gray">
                <a:xfrm>
                  <a:off x="120" y="774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39" name="Oval 167"/>
                <p:cNvSpPr>
                  <a:spLocks noChangeArrowheads="1"/>
                </p:cNvSpPr>
                <p:nvPr userDrawn="1"/>
              </p:nvSpPr>
              <p:spPr bwMode="gray">
                <a:xfrm>
                  <a:off x="410" y="9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0" name="Oval 168"/>
                <p:cNvSpPr>
                  <a:spLocks noChangeArrowheads="1"/>
                </p:cNvSpPr>
                <p:nvPr userDrawn="1"/>
              </p:nvSpPr>
              <p:spPr bwMode="gray">
                <a:xfrm>
                  <a:off x="410" y="77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1" name="Oval 169"/>
                <p:cNvSpPr>
                  <a:spLocks noChangeArrowheads="1"/>
                </p:cNvSpPr>
                <p:nvPr userDrawn="1"/>
              </p:nvSpPr>
              <p:spPr bwMode="gray">
                <a:xfrm>
                  <a:off x="680" y="5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2" name="Oval 170"/>
                <p:cNvSpPr>
                  <a:spLocks noChangeArrowheads="1"/>
                </p:cNvSpPr>
                <p:nvPr userDrawn="1"/>
              </p:nvSpPr>
              <p:spPr bwMode="gray">
                <a:xfrm>
                  <a:off x="680" y="119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3" name="Oval 171"/>
                <p:cNvSpPr>
                  <a:spLocks noChangeArrowheads="1"/>
                </p:cNvSpPr>
                <p:nvPr userDrawn="1"/>
              </p:nvSpPr>
              <p:spPr bwMode="gray">
                <a:xfrm>
                  <a:off x="816" y="64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4" name="Oval 172"/>
                <p:cNvSpPr>
                  <a:spLocks noChangeArrowheads="1"/>
                </p:cNvSpPr>
                <p:nvPr userDrawn="1"/>
              </p:nvSpPr>
              <p:spPr bwMode="gray">
                <a:xfrm>
                  <a:off x="122" y="106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5" name="Oval 173"/>
                <p:cNvSpPr>
                  <a:spLocks noChangeArrowheads="1"/>
                </p:cNvSpPr>
                <p:nvPr userDrawn="1"/>
              </p:nvSpPr>
              <p:spPr bwMode="gray">
                <a:xfrm>
                  <a:off x="120" y="1451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6" name="Oval 174"/>
                <p:cNvSpPr>
                  <a:spLocks noChangeArrowheads="1"/>
                </p:cNvSpPr>
                <p:nvPr userDrawn="1"/>
              </p:nvSpPr>
              <p:spPr bwMode="gray">
                <a:xfrm>
                  <a:off x="125" y="172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7" name="Oval 175"/>
                <p:cNvSpPr>
                  <a:spLocks noChangeArrowheads="1"/>
                </p:cNvSpPr>
                <p:nvPr userDrawn="1"/>
              </p:nvSpPr>
              <p:spPr bwMode="gray">
                <a:xfrm>
                  <a:off x="408" y="146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8" name="Oval 176"/>
                <p:cNvSpPr>
                  <a:spLocks noChangeArrowheads="1"/>
                </p:cNvSpPr>
                <p:nvPr userDrawn="1"/>
              </p:nvSpPr>
              <p:spPr bwMode="gray">
                <a:xfrm>
                  <a:off x="820" y="1329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49" name="Oval 177"/>
                <p:cNvSpPr>
                  <a:spLocks noChangeArrowheads="1"/>
                </p:cNvSpPr>
                <p:nvPr userDrawn="1"/>
              </p:nvSpPr>
              <p:spPr bwMode="gray">
                <a:xfrm>
                  <a:off x="118" y="214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0" name="Oval 178"/>
                <p:cNvSpPr>
                  <a:spLocks noChangeArrowheads="1"/>
                </p:cNvSpPr>
                <p:nvPr userDrawn="1"/>
              </p:nvSpPr>
              <p:spPr bwMode="gray">
                <a:xfrm>
                  <a:off x="116" y="241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1" name="Oval 179"/>
                <p:cNvSpPr>
                  <a:spLocks noChangeArrowheads="1"/>
                </p:cNvSpPr>
                <p:nvPr userDrawn="1"/>
              </p:nvSpPr>
              <p:spPr bwMode="gray">
                <a:xfrm>
                  <a:off x="682" y="1865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2" name="Oval 180"/>
                <p:cNvSpPr>
                  <a:spLocks noChangeArrowheads="1"/>
                </p:cNvSpPr>
                <p:nvPr userDrawn="1"/>
              </p:nvSpPr>
              <p:spPr bwMode="gray">
                <a:xfrm>
                  <a:off x="406" y="2147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3" name="Oval 181"/>
                <p:cNvSpPr>
                  <a:spLocks noChangeArrowheads="1"/>
                </p:cNvSpPr>
                <p:nvPr userDrawn="1"/>
              </p:nvSpPr>
              <p:spPr bwMode="gray">
                <a:xfrm>
                  <a:off x="404" y="2832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4" name="Oval 182"/>
                <p:cNvSpPr>
                  <a:spLocks noChangeArrowheads="1"/>
                </p:cNvSpPr>
                <p:nvPr userDrawn="1"/>
              </p:nvSpPr>
              <p:spPr bwMode="gray">
                <a:xfrm>
                  <a:off x="818" y="2000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5" name="Oval 183"/>
                <p:cNvSpPr>
                  <a:spLocks noChangeArrowheads="1"/>
                </p:cNvSpPr>
                <p:nvPr userDrawn="1"/>
              </p:nvSpPr>
              <p:spPr bwMode="gray">
                <a:xfrm>
                  <a:off x="672" y="2568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56" name="Oval 184"/>
                <p:cNvSpPr>
                  <a:spLocks noChangeArrowheads="1"/>
                </p:cNvSpPr>
                <p:nvPr userDrawn="1"/>
              </p:nvSpPr>
              <p:spPr bwMode="gray">
                <a:xfrm>
                  <a:off x="820" y="2706"/>
                  <a:ext cx="44" cy="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257" name="Line 185"/>
            <p:cNvSpPr>
              <a:spLocks noChangeShapeType="1"/>
            </p:cNvSpPr>
            <p:nvPr/>
          </p:nvSpPr>
          <p:spPr bwMode="gray">
            <a:xfrm>
              <a:off x="5173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8" name="Line 186"/>
            <p:cNvSpPr>
              <a:spLocks noChangeShapeType="1"/>
            </p:cNvSpPr>
            <p:nvPr/>
          </p:nvSpPr>
          <p:spPr bwMode="gray">
            <a:xfrm>
              <a:off x="5324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9" name="Line 187"/>
            <p:cNvSpPr>
              <a:spLocks noChangeShapeType="1"/>
            </p:cNvSpPr>
            <p:nvPr/>
          </p:nvSpPr>
          <p:spPr bwMode="gray">
            <a:xfrm>
              <a:off x="5460" y="1412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0" name="Line 188"/>
            <p:cNvSpPr>
              <a:spLocks noChangeShapeType="1"/>
            </p:cNvSpPr>
            <p:nvPr/>
          </p:nvSpPr>
          <p:spPr bwMode="gray">
            <a:xfrm>
              <a:off x="5596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1" name="Line 189"/>
            <p:cNvSpPr>
              <a:spLocks noChangeShapeType="1"/>
            </p:cNvSpPr>
            <p:nvPr/>
          </p:nvSpPr>
          <p:spPr bwMode="gray">
            <a:xfrm>
              <a:off x="5732" y="1416"/>
              <a:ext cx="0" cy="288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62" name="Group 190"/>
            <p:cNvGrpSpPr>
              <a:grpSpLocks/>
            </p:cNvGrpSpPr>
            <p:nvPr/>
          </p:nvGrpSpPr>
          <p:grpSpPr bwMode="auto">
            <a:xfrm>
              <a:off x="-3" y="1465"/>
              <a:ext cx="5763" cy="2778"/>
              <a:chOff x="-3" y="1510"/>
              <a:chExt cx="5763" cy="2778"/>
            </a:xfrm>
          </p:grpSpPr>
          <p:grpSp>
            <p:nvGrpSpPr>
              <p:cNvPr id="3263" name="Group 191"/>
              <p:cNvGrpSpPr>
                <a:grpSpLocks/>
              </p:cNvGrpSpPr>
              <p:nvPr userDrawn="1"/>
            </p:nvGrpSpPr>
            <p:grpSpPr bwMode="auto">
              <a:xfrm>
                <a:off x="-1" y="1525"/>
                <a:ext cx="5758" cy="272"/>
                <a:chOff x="5" y="119"/>
                <a:chExt cx="5763" cy="272"/>
              </a:xfrm>
            </p:grpSpPr>
            <p:sp>
              <p:nvSpPr>
                <p:cNvPr id="3264" name="Line 19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5" name="Line 193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6" name="Line 19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67" name="Group 195"/>
              <p:cNvGrpSpPr>
                <a:grpSpLocks/>
              </p:cNvGrpSpPr>
              <p:nvPr userDrawn="1"/>
            </p:nvGrpSpPr>
            <p:grpSpPr bwMode="auto">
              <a:xfrm>
                <a:off x="2" y="1933"/>
                <a:ext cx="5758" cy="272"/>
                <a:chOff x="5" y="119"/>
                <a:chExt cx="5763" cy="272"/>
              </a:xfrm>
            </p:grpSpPr>
            <p:sp>
              <p:nvSpPr>
                <p:cNvPr id="3268" name="Line 19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9" name="Line 19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0" name="Line 19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71" name="Group 199"/>
              <p:cNvGrpSpPr>
                <a:grpSpLocks/>
              </p:cNvGrpSpPr>
              <p:nvPr userDrawn="1"/>
            </p:nvGrpSpPr>
            <p:grpSpPr bwMode="auto">
              <a:xfrm>
                <a:off x="-2" y="2352"/>
                <a:ext cx="5752" cy="272"/>
                <a:chOff x="5" y="119"/>
                <a:chExt cx="5763" cy="272"/>
              </a:xfrm>
            </p:grpSpPr>
            <p:sp>
              <p:nvSpPr>
                <p:cNvPr id="3272" name="Line 200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3" name="Line 201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4" name="Line 202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75" name="Group 203"/>
              <p:cNvGrpSpPr>
                <a:grpSpLocks/>
              </p:cNvGrpSpPr>
              <p:nvPr userDrawn="1"/>
            </p:nvGrpSpPr>
            <p:grpSpPr bwMode="auto">
              <a:xfrm>
                <a:off x="-2" y="2750"/>
                <a:ext cx="5759" cy="272"/>
                <a:chOff x="5" y="119"/>
                <a:chExt cx="5763" cy="272"/>
              </a:xfrm>
            </p:grpSpPr>
            <p:sp>
              <p:nvSpPr>
                <p:cNvPr id="3276" name="Line 204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7" name="Line 205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8" name="Line 206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79" name="Group 207"/>
              <p:cNvGrpSpPr>
                <a:grpSpLocks/>
              </p:cNvGrpSpPr>
              <p:nvPr userDrawn="1"/>
            </p:nvGrpSpPr>
            <p:grpSpPr bwMode="auto">
              <a:xfrm>
                <a:off x="1" y="3158"/>
                <a:ext cx="5759" cy="271"/>
                <a:chOff x="5" y="119"/>
                <a:chExt cx="5763" cy="272"/>
              </a:xfrm>
            </p:grpSpPr>
            <p:sp>
              <p:nvSpPr>
                <p:cNvPr id="3280" name="Line 208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1" name="Line 209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2" name="Line 210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83" name="Group 211"/>
              <p:cNvGrpSpPr>
                <a:grpSpLocks/>
              </p:cNvGrpSpPr>
              <p:nvPr userDrawn="1"/>
            </p:nvGrpSpPr>
            <p:grpSpPr bwMode="auto">
              <a:xfrm>
                <a:off x="-3" y="3576"/>
                <a:ext cx="5753" cy="272"/>
                <a:chOff x="5" y="119"/>
                <a:chExt cx="5763" cy="272"/>
              </a:xfrm>
            </p:grpSpPr>
            <p:sp>
              <p:nvSpPr>
                <p:cNvPr id="3284" name="Line 212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5" name="Line 213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6" name="Line 214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287" name="Group 215"/>
              <p:cNvGrpSpPr>
                <a:grpSpLocks/>
              </p:cNvGrpSpPr>
              <p:nvPr userDrawn="1"/>
            </p:nvGrpSpPr>
            <p:grpSpPr bwMode="auto">
              <a:xfrm>
                <a:off x="-3" y="3999"/>
                <a:ext cx="5757" cy="272"/>
                <a:chOff x="5" y="119"/>
                <a:chExt cx="5763" cy="272"/>
              </a:xfrm>
            </p:grpSpPr>
            <p:sp>
              <p:nvSpPr>
                <p:cNvPr id="3288" name="Line 216"/>
                <p:cNvSpPr>
                  <a:spLocks noChangeShapeType="1"/>
                </p:cNvSpPr>
                <p:nvPr userDrawn="1"/>
              </p:nvSpPr>
              <p:spPr bwMode="gray">
                <a:xfrm>
                  <a:off x="7" y="119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9" name="Line 217"/>
                <p:cNvSpPr>
                  <a:spLocks noChangeShapeType="1"/>
                </p:cNvSpPr>
                <p:nvPr userDrawn="1"/>
              </p:nvSpPr>
              <p:spPr bwMode="gray">
                <a:xfrm>
                  <a:off x="8" y="255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0" name="Line 218"/>
                <p:cNvSpPr>
                  <a:spLocks noChangeShapeType="1"/>
                </p:cNvSpPr>
                <p:nvPr userDrawn="1"/>
              </p:nvSpPr>
              <p:spPr bwMode="gray">
                <a:xfrm>
                  <a:off x="5" y="391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91" name="Oval 219"/>
              <p:cNvSpPr>
                <a:spLocks noChangeArrowheads="1"/>
              </p:cNvSpPr>
              <p:nvPr userDrawn="1"/>
            </p:nvSpPr>
            <p:spPr bwMode="gray">
              <a:xfrm>
                <a:off x="5151" y="177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2" name="Oval 220"/>
              <p:cNvSpPr>
                <a:spLocks noChangeArrowheads="1"/>
              </p:cNvSpPr>
              <p:nvPr userDrawn="1"/>
            </p:nvSpPr>
            <p:spPr bwMode="gray">
              <a:xfrm>
                <a:off x="5149" y="2186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3" name="Oval 221"/>
              <p:cNvSpPr>
                <a:spLocks noChangeArrowheads="1"/>
              </p:cNvSpPr>
              <p:nvPr userDrawn="1"/>
            </p:nvSpPr>
            <p:spPr bwMode="gray">
              <a:xfrm>
                <a:off x="5439" y="151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4" name="Oval 222"/>
              <p:cNvSpPr>
                <a:spLocks noChangeArrowheads="1"/>
              </p:cNvSpPr>
              <p:nvPr userDrawn="1"/>
            </p:nvSpPr>
            <p:spPr bwMode="gray">
              <a:xfrm>
                <a:off x="5439" y="218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5" name="Oval 223"/>
              <p:cNvSpPr>
                <a:spLocks noChangeArrowheads="1"/>
              </p:cNvSpPr>
              <p:nvPr userDrawn="1"/>
            </p:nvSpPr>
            <p:spPr bwMode="gray">
              <a:xfrm>
                <a:off x="5709" y="191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6" name="Oval 224"/>
              <p:cNvSpPr>
                <a:spLocks noChangeArrowheads="1"/>
              </p:cNvSpPr>
              <p:nvPr userDrawn="1"/>
            </p:nvSpPr>
            <p:spPr bwMode="gray">
              <a:xfrm>
                <a:off x="5709" y="2608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7" name="Oval 225"/>
              <p:cNvSpPr>
                <a:spLocks noChangeArrowheads="1"/>
              </p:cNvSpPr>
              <p:nvPr userDrawn="1"/>
            </p:nvSpPr>
            <p:spPr bwMode="gray">
              <a:xfrm>
                <a:off x="5151" y="247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8" name="Oval 226"/>
              <p:cNvSpPr>
                <a:spLocks noChangeArrowheads="1"/>
              </p:cNvSpPr>
              <p:nvPr userDrawn="1"/>
            </p:nvSpPr>
            <p:spPr bwMode="gray">
              <a:xfrm>
                <a:off x="5149" y="2863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99" name="Oval 227"/>
              <p:cNvSpPr>
                <a:spLocks noChangeArrowheads="1"/>
              </p:cNvSpPr>
              <p:nvPr userDrawn="1"/>
            </p:nvSpPr>
            <p:spPr bwMode="gray">
              <a:xfrm>
                <a:off x="5154" y="314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0" name="Oval 228"/>
              <p:cNvSpPr>
                <a:spLocks noChangeArrowheads="1"/>
              </p:cNvSpPr>
              <p:nvPr userDrawn="1"/>
            </p:nvSpPr>
            <p:spPr bwMode="gray">
              <a:xfrm>
                <a:off x="5437" y="287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1" name="Oval 229"/>
              <p:cNvSpPr>
                <a:spLocks noChangeArrowheads="1"/>
              </p:cNvSpPr>
              <p:nvPr userDrawn="1"/>
            </p:nvSpPr>
            <p:spPr bwMode="gray">
              <a:xfrm>
                <a:off x="5147" y="355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2" name="Oval 230"/>
              <p:cNvSpPr>
                <a:spLocks noChangeArrowheads="1"/>
              </p:cNvSpPr>
              <p:nvPr userDrawn="1"/>
            </p:nvSpPr>
            <p:spPr bwMode="gray">
              <a:xfrm>
                <a:off x="5145" y="382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3" name="Oval 231"/>
              <p:cNvSpPr>
                <a:spLocks noChangeArrowheads="1"/>
              </p:cNvSpPr>
              <p:nvPr userDrawn="1"/>
            </p:nvSpPr>
            <p:spPr bwMode="gray">
              <a:xfrm>
                <a:off x="5711" y="3277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4" name="Oval 232"/>
              <p:cNvSpPr>
                <a:spLocks noChangeArrowheads="1"/>
              </p:cNvSpPr>
              <p:nvPr userDrawn="1"/>
            </p:nvSpPr>
            <p:spPr bwMode="gray">
              <a:xfrm>
                <a:off x="5435" y="3559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5" name="Oval 233"/>
              <p:cNvSpPr>
                <a:spLocks noChangeArrowheads="1"/>
              </p:cNvSpPr>
              <p:nvPr userDrawn="1"/>
            </p:nvSpPr>
            <p:spPr bwMode="gray">
              <a:xfrm>
                <a:off x="5433" y="4244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06" name="Oval 234"/>
              <p:cNvSpPr>
                <a:spLocks noChangeArrowheads="1"/>
              </p:cNvSpPr>
              <p:nvPr userDrawn="1"/>
            </p:nvSpPr>
            <p:spPr bwMode="gray">
              <a:xfrm>
                <a:off x="5701" y="3980"/>
                <a:ext cx="44" cy="4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07" name="Rectangle 235"/>
            <p:cNvSpPr>
              <a:spLocks noChangeArrowheads="1"/>
            </p:cNvSpPr>
            <p:nvPr/>
          </p:nvSpPr>
          <p:spPr bwMode="gray">
            <a:xfrm>
              <a:off x="-2" y="968"/>
              <a:ext cx="5760" cy="1056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2800" y="3276600"/>
            <a:ext cx="5105400" cy="1012825"/>
          </a:xfrm>
        </p:spPr>
        <p:txBody>
          <a:bodyPr/>
          <a:lstStyle>
            <a:lvl1pPr>
              <a:defRPr sz="4000" b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638800"/>
            <a:ext cx="70866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Lam Tran et 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E8A19-5C4A-43C6-8299-8629ADA1C4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Lam Tran et 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CAC3A-E215-47C9-941B-7B691AF71D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9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0958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Lam Tran et 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C48FCEE5-8484-4B03-80D2-5A98B679FA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6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563563"/>
          </a:xfrm>
        </p:spPr>
        <p:txBody>
          <a:bodyPr/>
          <a:lstStyle>
            <a:lvl1pPr algn="ctr">
              <a:defRPr sz="3400" b="0" i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6325"/>
            <a:ext cx="8305800" cy="5095875"/>
          </a:xfrm>
        </p:spPr>
        <p:txBody>
          <a:bodyPr>
            <a:normAutofit/>
          </a:bodyPr>
          <a:lstStyle>
            <a:lvl1pPr marL="342900" indent="-342900" algn="just"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just">
              <a:buClr>
                <a:schemeClr val="tx2"/>
              </a:buClr>
              <a:buFont typeface="Wingdings" pitchFamily="2" charset="2"/>
              <a:buChar char="v"/>
              <a:defRPr sz="2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just">
              <a:buClr>
                <a:schemeClr val="tx2"/>
              </a:buClr>
              <a:buFont typeface="Wingdings" pitchFamily="2" charset="2"/>
              <a:buChar char="v"/>
              <a:defRPr sz="20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371600" indent="0" algn="just">
              <a:buClr>
                <a:schemeClr val="tx2"/>
              </a:buClr>
              <a:buFont typeface="Wingdings" pitchFamily="2" charset="2"/>
              <a:buNone/>
              <a:defRPr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just">
              <a:buClr>
                <a:schemeClr val="tx2"/>
              </a:buClr>
              <a:buFont typeface="Wingdings" pitchFamily="2" charset="2"/>
              <a:buChar char="v"/>
              <a:defRPr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37325"/>
            <a:ext cx="9144000" cy="320675"/>
          </a:xfrm>
        </p:spPr>
        <p:txBody>
          <a:bodyPr/>
          <a:lstStyle>
            <a:lvl1pPr>
              <a:defRPr sz="1600" b="0" i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Lam Tran et 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537325"/>
            <a:ext cx="609600" cy="32067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AC3BDC10-DA97-4235-9119-C3136F5CB4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4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Lam Tran et 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EDF9C-8DD1-42D0-A6DA-65025D79A6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0" i="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Lam Tran et 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ABFA2-C68E-4975-9E3A-AFE0CEF1B1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6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0" i="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Lam Tran et al.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87542-D473-4274-8C12-A04D10039D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0" i="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Lam Tran et 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D0DED-2E7D-4DF4-A2E9-26BE00ECBF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Lam Tran et 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F60EA-6D69-4876-B8CA-5BD2D0DD0D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3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Lam Tran et 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6D18C-7933-4BA6-932E-1A56AB99C7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0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Lam Tran et 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6A46F-F654-49D7-8E95-642781B022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1588" y="4763"/>
            <a:ext cx="9144000" cy="931862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-12700" y="0"/>
            <a:ext cx="9150350" cy="1012825"/>
            <a:chOff x="476" y="-638"/>
            <a:chExt cx="5764" cy="638"/>
          </a:xfrm>
        </p:grpSpPr>
        <p:sp>
          <p:nvSpPr>
            <p:cNvPr id="1041" name="Oval 17"/>
            <p:cNvSpPr>
              <a:spLocks noChangeArrowheads="1"/>
            </p:cNvSpPr>
            <p:nvPr userDrawn="1"/>
          </p:nvSpPr>
          <p:spPr bwMode="gray">
            <a:xfrm>
              <a:off x="555" y="-28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Oval 18"/>
            <p:cNvSpPr>
              <a:spLocks noChangeArrowheads="1"/>
            </p:cNvSpPr>
            <p:nvPr userDrawn="1"/>
          </p:nvSpPr>
          <p:spPr bwMode="gray">
            <a:xfrm>
              <a:off x="553" y="-54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843" y="-42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843" y="-13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1"/>
            <p:cNvSpPr>
              <a:spLocks noChangeArrowheads="1"/>
            </p:cNvSpPr>
            <p:nvPr userDrawn="1"/>
          </p:nvSpPr>
          <p:spPr bwMode="gray">
            <a:xfrm>
              <a:off x="1113" y="-289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1249" y="-151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 userDrawn="1"/>
          </p:nvSpPr>
          <p:spPr bwMode="gray">
            <a:xfrm>
              <a:off x="577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 userDrawn="1"/>
          </p:nvSpPr>
          <p:spPr bwMode="gray">
            <a:xfrm>
              <a:off x="71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 userDrawn="1"/>
          </p:nvSpPr>
          <p:spPr bwMode="gray">
            <a:xfrm>
              <a:off x="864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 userDrawn="1"/>
          </p:nvSpPr>
          <p:spPr bwMode="gray">
            <a:xfrm>
              <a:off x="1000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 userDrawn="1"/>
          </p:nvSpPr>
          <p:spPr bwMode="gray">
            <a:xfrm>
              <a:off x="1136" y="-633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Line 28"/>
            <p:cNvSpPr>
              <a:spLocks noChangeShapeType="1"/>
            </p:cNvSpPr>
            <p:nvPr userDrawn="1"/>
          </p:nvSpPr>
          <p:spPr bwMode="gray">
            <a:xfrm>
              <a:off x="1272" y="-635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 userDrawn="1"/>
          </p:nvSpPr>
          <p:spPr bwMode="gray">
            <a:xfrm>
              <a:off x="1414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 userDrawn="1"/>
          </p:nvSpPr>
          <p:spPr bwMode="gray">
            <a:xfrm>
              <a:off x="1565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 userDrawn="1"/>
          </p:nvSpPr>
          <p:spPr bwMode="gray">
            <a:xfrm>
              <a:off x="1701" y="-634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Line 32"/>
            <p:cNvSpPr>
              <a:spLocks noChangeShapeType="1"/>
            </p:cNvSpPr>
            <p:nvPr userDrawn="1"/>
          </p:nvSpPr>
          <p:spPr bwMode="gray">
            <a:xfrm>
              <a:off x="1837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33"/>
            <p:cNvSpPr>
              <a:spLocks noChangeShapeType="1"/>
            </p:cNvSpPr>
            <p:nvPr userDrawn="1"/>
          </p:nvSpPr>
          <p:spPr bwMode="gray">
            <a:xfrm>
              <a:off x="1973" y="-633"/>
              <a:ext cx="0" cy="63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Line 34"/>
            <p:cNvSpPr>
              <a:spLocks noChangeShapeType="1"/>
            </p:cNvSpPr>
            <p:nvPr userDrawn="1"/>
          </p:nvSpPr>
          <p:spPr bwMode="gray">
            <a:xfrm>
              <a:off x="2109" y="-634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Oval 35"/>
            <p:cNvSpPr>
              <a:spLocks noChangeArrowheads="1"/>
            </p:cNvSpPr>
            <p:nvPr userDrawn="1"/>
          </p:nvSpPr>
          <p:spPr bwMode="gray">
            <a:xfrm>
              <a:off x="1392" y="-28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Oval 36"/>
            <p:cNvSpPr>
              <a:spLocks noChangeArrowheads="1"/>
            </p:cNvSpPr>
            <p:nvPr userDrawn="1"/>
          </p:nvSpPr>
          <p:spPr bwMode="gray">
            <a:xfrm>
              <a:off x="1390" y="-542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37"/>
            <p:cNvSpPr>
              <a:spLocks noChangeArrowheads="1"/>
            </p:cNvSpPr>
            <p:nvPr userDrawn="1"/>
          </p:nvSpPr>
          <p:spPr bwMode="gray">
            <a:xfrm>
              <a:off x="1680" y="-42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38"/>
            <p:cNvSpPr>
              <a:spLocks noChangeArrowheads="1"/>
            </p:cNvSpPr>
            <p:nvPr userDrawn="1"/>
          </p:nvSpPr>
          <p:spPr bwMode="gray">
            <a:xfrm>
              <a:off x="1680" y="-54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39"/>
            <p:cNvSpPr>
              <a:spLocks noChangeArrowheads="1"/>
            </p:cNvSpPr>
            <p:nvPr userDrawn="1"/>
          </p:nvSpPr>
          <p:spPr bwMode="gray">
            <a:xfrm>
              <a:off x="1950" y="-28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Oval 40"/>
            <p:cNvSpPr>
              <a:spLocks noChangeArrowheads="1"/>
            </p:cNvSpPr>
            <p:nvPr userDrawn="1"/>
          </p:nvSpPr>
          <p:spPr bwMode="gray">
            <a:xfrm>
              <a:off x="2086" y="-14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" name="Oval 41"/>
            <p:cNvSpPr>
              <a:spLocks noChangeArrowheads="1"/>
            </p:cNvSpPr>
            <p:nvPr userDrawn="1"/>
          </p:nvSpPr>
          <p:spPr bwMode="gray">
            <a:xfrm>
              <a:off x="2224" y="-28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" name="Oval 42"/>
            <p:cNvSpPr>
              <a:spLocks noChangeArrowheads="1"/>
            </p:cNvSpPr>
            <p:nvPr userDrawn="1"/>
          </p:nvSpPr>
          <p:spPr bwMode="gray">
            <a:xfrm>
              <a:off x="2222" y="-54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" name="Oval 43"/>
            <p:cNvSpPr>
              <a:spLocks noChangeArrowheads="1"/>
            </p:cNvSpPr>
            <p:nvPr userDrawn="1"/>
          </p:nvSpPr>
          <p:spPr bwMode="gray">
            <a:xfrm>
              <a:off x="2512" y="-42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Oval 44"/>
            <p:cNvSpPr>
              <a:spLocks noChangeArrowheads="1"/>
            </p:cNvSpPr>
            <p:nvPr userDrawn="1"/>
          </p:nvSpPr>
          <p:spPr bwMode="gray">
            <a:xfrm>
              <a:off x="2512" y="-153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9" name="Oval 45"/>
            <p:cNvSpPr>
              <a:spLocks noChangeArrowheads="1"/>
            </p:cNvSpPr>
            <p:nvPr userDrawn="1"/>
          </p:nvSpPr>
          <p:spPr bwMode="gray">
            <a:xfrm>
              <a:off x="2782" y="-289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0" name="Oval 46"/>
            <p:cNvSpPr>
              <a:spLocks noChangeArrowheads="1"/>
            </p:cNvSpPr>
            <p:nvPr userDrawn="1"/>
          </p:nvSpPr>
          <p:spPr bwMode="gray">
            <a:xfrm>
              <a:off x="2918" y="-15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1" name="Group 47"/>
            <p:cNvGrpSpPr>
              <a:grpSpLocks/>
            </p:cNvGrpSpPr>
            <p:nvPr userDrawn="1"/>
          </p:nvGrpSpPr>
          <p:grpSpPr bwMode="auto">
            <a:xfrm>
              <a:off x="2246" y="-638"/>
              <a:ext cx="1532" cy="635"/>
              <a:chOff x="-765" y="-1448"/>
              <a:chExt cx="1532" cy="2896"/>
            </a:xfrm>
          </p:grpSpPr>
          <p:sp>
            <p:nvSpPr>
              <p:cNvPr id="1072" name="Line 48"/>
              <p:cNvSpPr>
                <a:spLocks noChangeShapeType="1"/>
              </p:cNvSpPr>
              <p:nvPr userDrawn="1"/>
            </p:nvSpPr>
            <p:spPr bwMode="gray">
              <a:xfrm>
                <a:off x="-765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Line 49"/>
              <p:cNvSpPr>
                <a:spLocks noChangeShapeType="1"/>
              </p:cNvSpPr>
              <p:nvPr userDrawn="1"/>
            </p:nvSpPr>
            <p:spPr bwMode="gray">
              <a:xfrm>
                <a:off x="-614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Line 50"/>
              <p:cNvSpPr>
                <a:spLocks noChangeShapeType="1"/>
              </p:cNvSpPr>
              <p:nvPr userDrawn="1"/>
            </p:nvSpPr>
            <p:spPr bwMode="gray">
              <a:xfrm>
                <a:off x="-478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Line 51"/>
              <p:cNvSpPr>
                <a:spLocks noChangeShapeType="1"/>
              </p:cNvSpPr>
              <p:nvPr userDrawn="1"/>
            </p:nvSpPr>
            <p:spPr bwMode="gray">
              <a:xfrm>
                <a:off x="-342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" name="Line 52"/>
              <p:cNvSpPr>
                <a:spLocks noChangeShapeType="1"/>
              </p:cNvSpPr>
              <p:nvPr userDrawn="1"/>
            </p:nvSpPr>
            <p:spPr bwMode="gray">
              <a:xfrm>
                <a:off x="-206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" name="Line 53"/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" name="Line 54"/>
              <p:cNvSpPr>
                <a:spLocks noChangeShapeType="1"/>
              </p:cNvSpPr>
              <p:nvPr userDrawn="1"/>
            </p:nvSpPr>
            <p:spPr bwMode="gray">
              <a:xfrm>
                <a:off x="72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" name="Line 55"/>
              <p:cNvSpPr>
                <a:spLocks noChangeShapeType="1"/>
              </p:cNvSpPr>
              <p:nvPr userDrawn="1"/>
            </p:nvSpPr>
            <p:spPr bwMode="gray">
              <a:xfrm>
                <a:off x="223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Line 56"/>
              <p:cNvSpPr>
                <a:spLocks noChangeShapeType="1"/>
              </p:cNvSpPr>
              <p:nvPr userDrawn="1"/>
            </p:nvSpPr>
            <p:spPr bwMode="gray">
              <a:xfrm>
                <a:off x="359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Line 57"/>
              <p:cNvSpPr>
                <a:spLocks noChangeShapeType="1"/>
              </p:cNvSpPr>
              <p:nvPr userDrawn="1"/>
            </p:nvSpPr>
            <p:spPr bwMode="gray">
              <a:xfrm>
                <a:off x="495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" name="Line 58"/>
              <p:cNvSpPr>
                <a:spLocks noChangeShapeType="1"/>
              </p:cNvSpPr>
              <p:nvPr userDrawn="1"/>
            </p:nvSpPr>
            <p:spPr bwMode="gray">
              <a:xfrm>
                <a:off x="631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" name="Line 59"/>
              <p:cNvSpPr>
                <a:spLocks noChangeShapeType="1"/>
              </p:cNvSpPr>
              <p:nvPr userDrawn="1"/>
            </p:nvSpPr>
            <p:spPr bwMode="gray">
              <a:xfrm>
                <a:off x="767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4" name="Oval 60"/>
            <p:cNvSpPr>
              <a:spLocks noChangeArrowheads="1"/>
            </p:cNvSpPr>
            <p:nvPr userDrawn="1"/>
          </p:nvSpPr>
          <p:spPr bwMode="gray">
            <a:xfrm>
              <a:off x="3061" y="-416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" name="Oval 61"/>
            <p:cNvSpPr>
              <a:spLocks noChangeArrowheads="1"/>
            </p:cNvSpPr>
            <p:nvPr userDrawn="1"/>
          </p:nvSpPr>
          <p:spPr bwMode="gray">
            <a:xfrm>
              <a:off x="3059" y="-54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Oval 62"/>
            <p:cNvSpPr>
              <a:spLocks noChangeArrowheads="1"/>
            </p:cNvSpPr>
            <p:nvPr userDrawn="1"/>
          </p:nvSpPr>
          <p:spPr bwMode="gray">
            <a:xfrm>
              <a:off x="3349" y="-41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Oval 63"/>
            <p:cNvSpPr>
              <a:spLocks noChangeArrowheads="1"/>
            </p:cNvSpPr>
            <p:nvPr userDrawn="1"/>
          </p:nvSpPr>
          <p:spPr bwMode="gray">
            <a:xfrm>
              <a:off x="3349" y="-543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8" name="Oval 64"/>
            <p:cNvSpPr>
              <a:spLocks noChangeArrowheads="1"/>
            </p:cNvSpPr>
            <p:nvPr userDrawn="1"/>
          </p:nvSpPr>
          <p:spPr bwMode="gray">
            <a:xfrm>
              <a:off x="3619" y="-28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9" name="Oval 65"/>
            <p:cNvSpPr>
              <a:spLocks noChangeArrowheads="1"/>
            </p:cNvSpPr>
            <p:nvPr userDrawn="1"/>
          </p:nvSpPr>
          <p:spPr bwMode="gray">
            <a:xfrm>
              <a:off x="3755" y="-151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Oval 66"/>
            <p:cNvSpPr>
              <a:spLocks noChangeArrowheads="1"/>
            </p:cNvSpPr>
            <p:nvPr userDrawn="1"/>
          </p:nvSpPr>
          <p:spPr bwMode="gray">
            <a:xfrm>
              <a:off x="3913" y="-27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1" name="Oval 67"/>
            <p:cNvSpPr>
              <a:spLocks noChangeArrowheads="1"/>
            </p:cNvSpPr>
            <p:nvPr userDrawn="1"/>
          </p:nvSpPr>
          <p:spPr bwMode="gray">
            <a:xfrm>
              <a:off x="3911" y="-548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2" name="Oval 68"/>
            <p:cNvSpPr>
              <a:spLocks noChangeArrowheads="1"/>
            </p:cNvSpPr>
            <p:nvPr userDrawn="1"/>
          </p:nvSpPr>
          <p:spPr bwMode="gray">
            <a:xfrm>
              <a:off x="4201" y="-45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Oval 69"/>
            <p:cNvSpPr>
              <a:spLocks noChangeArrowheads="1"/>
            </p:cNvSpPr>
            <p:nvPr userDrawn="1"/>
          </p:nvSpPr>
          <p:spPr bwMode="gray">
            <a:xfrm>
              <a:off x="4201" y="-14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Oval 70"/>
            <p:cNvSpPr>
              <a:spLocks noChangeArrowheads="1"/>
            </p:cNvSpPr>
            <p:nvPr userDrawn="1"/>
          </p:nvSpPr>
          <p:spPr bwMode="gray">
            <a:xfrm>
              <a:off x="4471" y="-29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" name="Oval 71"/>
            <p:cNvSpPr>
              <a:spLocks noChangeArrowheads="1"/>
            </p:cNvSpPr>
            <p:nvPr userDrawn="1"/>
          </p:nvSpPr>
          <p:spPr bwMode="gray">
            <a:xfrm>
              <a:off x="4607" y="-154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96" name="Group 72"/>
            <p:cNvGrpSpPr>
              <a:grpSpLocks/>
            </p:cNvGrpSpPr>
            <p:nvPr userDrawn="1"/>
          </p:nvGrpSpPr>
          <p:grpSpPr bwMode="auto">
            <a:xfrm>
              <a:off x="3935" y="-638"/>
              <a:ext cx="1532" cy="635"/>
              <a:chOff x="-765" y="-1448"/>
              <a:chExt cx="1532" cy="2896"/>
            </a:xfrm>
          </p:grpSpPr>
          <p:sp>
            <p:nvSpPr>
              <p:cNvPr id="1097" name="Line 73"/>
              <p:cNvSpPr>
                <a:spLocks noChangeShapeType="1"/>
              </p:cNvSpPr>
              <p:nvPr userDrawn="1"/>
            </p:nvSpPr>
            <p:spPr bwMode="gray">
              <a:xfrm>
                <a:off x="-765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74"/>
              <p:cNvSpPr>
                <a:spLocks noChangeShapeType="1"/>
              </p:cNvSpPr>
              <p:nvPr userDrawn="1"/>
            </p:nvSpPr>
            <p:spPr bwMode="gray">
              <a:xfrm>
                <a:off x="-614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Line 75"/>
              <p:cNvSpPr>
                <a:spLocks noChangeShapeType="1"/>
              </p:cNvSpPr>
              <p:nvPr userDrawn="1"/>
            </p:nvSpPr>
            <p:spPr bwMode="gray">
              <a:xfrm>
                <a:off x="-478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76"/>
              <p:cNvSpPr>
                <a:spLocks noChangeShapeType="1"/>
              </p:cNvSpPr>
              <p:nvPr userDrawn="1"/>
            </p:nvSpPr>
            <p:spPr bwMode="gray">
              <a:xfrm>
                <a:off x="-342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77"/>
              <p:cNvSpPr>
                <a:spLocks noChangeShapeType="1"/>
              </p:cNvSpPr>
              <p:nvPr userDrawn="1"/>
            </p:nvSpPr>
            <p:spPr bwMode="gray">
              <a:xfrm>
                <a:off x="-206" y="-1441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78"/>
              <p:cNvSpPr>
                <a:spLocks noChangeShapeType="1"/>
              </p:cNvSpPr>
              <p:nvPr userDrawn="1"/>
            </p:nvSpPr>
            <p:spPr bwMode="gray">
              <a:xfrm>
                <a:off x="-70" y="-144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Line 79"/>
              <p:cNvSpPr>
                <a:spLocks noChangeShapeType="1"/>
              </p:cNvSpPr>
              <p:nvPr userDrawn="1"/>
            </p:nvSpPr>
            <p:spPr bwMode="gray">
              <a:xfrm>
                <a:off x="72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Line 80"/>
              <p:cNvSpPr>
                <a:spLocks noChangeShapeType="1"/>
              </p:cNvSpPr>
              <p:nvPr userDrawn="1"/>
            </p:nvSpPr>
            <p:spPr bwMode="gray">
              <a:xfrm>
                <a:off x="223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Line 81"/>
              <p:cNvSpPr>
                <a:spLocks noChangeShapeType="1"/>
              </p:cNvSpPr>
              <p:nvPr userDrawn="1"/>
            </p:nvSpPr>
            <p:spPr bwMode="gray">
              <a:xfrm>
                <a:off x="359" y="-1442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Line 82"/>
              <p:cNvSpPr>
                <a:spLocks noChangeShapeType="1"/>
              </p:cNvSpPr>
              <p:nvPr userDrawn="1"/>
            </p:nvSpPr>
            <p:spPr bwMode="gray">
              <a:xfrm>
                <a:off x="495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Line 83"/>
              <p:cNvSpPr>
                <a:spLocks noChangeShapeType="1"/>
              </p:cNvSpPr>
              <p:nvPr userDrawn="1"/>
            </p:nvSpPr>
            <p:spPr bwMode="gray">
              <a:xfrm>
                <a:off x="631" y="-1438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Line 84"/>
              <p:cNvSpPr>
                <a:spLocks noChangeShapeType="1"/>
              </p:cNvSpPr>
              <p:nvPr userDrawn="1"/>
            </p:nvSpPr>
            <p:spPr bwMode="gray">
              <a:xfrm>
                <a:off x="767" y="-1445"/>
                <a:ext cx="0" cy="288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9" name="Oval 85"/>
            <p:cNvSpPr>
              <a:spLocks noChangeArrowheads="1"/>
            </p:cNvSpPr>
            <p:nvPr userDrawn="1"/>
          </p:nvSpPr>
          <p:spPr bwMode="gray">
            <a:xfrm>
              <a:off x="4750" y="-36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Oval 86"/>
            <p:cNvSpPr>
              <a:spLocks noChangeArrowheads="1"/>
            </p:cNvSpPr>
            <p:nvPr userDrawn="1"/>
          </p:nvSpPr>
          <p:spPr bwMode="gray">
            <a:xfrm>
              <a:off x="4748" y="-54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Oval 87"/>
            <p:cNvSpPr>
              <a:spLocks noChangeArrowheads="1"/>
            </p:cNvSpPr>
            <p:nvPr userDrawn="1"/>
          </p:nvSpPr>
          <p:spPr bwMode="gray">
            <a:xfrm>
              <a:off x="5038" y="-42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2" name="Oval 88"/>
            <p:cNvSpPr>
              <a:spLocks noChangeArrowheads="1"/>
            </p:cNvSpPr>
            <p:nvPr userDrawn="1"/>
          </p:nvSpPr>
          <p:spPr bwMode="gray">
            <a:xfrm>
              <a:off x="5038" y="-543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Oval 89"/>
            <p:cNvSpPr>
              <a:spLocks noChangeArrowheads="1"/>
            </p:cNvSpPr>
            <p:nvPr userDrawn="1"/>
          </p:nvSpPr>
          <p:spPr bwMode="gray">
            <a:xfrm>
              <a:off x="5308" y="-28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4" name="Oval 90"/>
            <p:cNvSpPr>
              <a:spLocks noChangeArrowheads="1"/>
            </p:cNvSpPr>
            <p:nvPr userDrawn="1"/>
          </p:nvSpPr>
          <p:spPr bwMode="gray">
            <a:xfrm>
              <a:off x="5444" y="-151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Oval 91"/>
            <p:cNvSpPr>
              <a:spLocks noChangeArrowheads="1"/>
            </p:cNvSpPr>
            <p:nvPr userDrawn="1"/>
          </p:nvSpPr>
          <p:spPr bwMode="gray">
            <a:xfrm>
              <a:off x="5580" y="-286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" name="Oval 92"/>
            <p:cNvSpPr>
              <a:spLocks noChangeArrowheads="1"/>
            </p:cNvSpPr>
            <p:nvPr userDrawn="1"/>
          </p:nvSpPr>
          <p:spPr bwMode="gray">
            <a:xfrm>
              <a:off x="5578" y="-547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" name="Oval 93"/>
            <p:cNvSpPr>
              <a:spLocks noChangeArrowheads="1"/>
            </p:cNvSpPr>
            <p:nvPr userDrawn="1"/>
          </p:nvSpPr>
          <p:spPr bwMode="gray">
            <a:xfrm>
              <a:off x="5868" y="-42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" name="Oval 94"/>
            <p:cNvSpPr>
              <a:spLocks noChangeArrowheads="1"/>
            </p:cNvSpPr>
            <p:nvPr userDrawn="1"/>
          </p:nvSpPr>
          <p:spPr bwMode="gray">
            <a:xfrm>
              <a:off x="5868" y="-155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9" name="Oval 95"/>
            <p:cNvSpPr>
              <a:spLocks noChangeArrowheads="1"/>
            </p:cNvSpPr>
            <p:nvPr userDrawn="1"/>
          </p:nvSpPr>
          <p:spPr bwMode="gray">
            <a:xfrm>
              <a:off x="6138" y="-280"/>
              <a:ext cx="44" cy="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0" name="Line 96"/>
            <p:cNvSpPr>
              <a:spLocks noChangeShapeType="1"/>
            </p:cNvSpPr>
            <p:nvPr userDrawn="1"/>
          </p:nvSpPr>
          <p:spPr bwMode="gray">
            <a:xfrm>
              <a:off x="5602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1" name="Line 97"/>
            <p:cNvSpPr>
              <a:spLocks noChangeShapeType="1"/>
            </p:cNvSpPr>
            <p:nvPr userDrawn="1"/>
          </p:nvSpPr>
          <p:spPr bwMode="gray">
            <a:xfrm>
              <a:off x="5753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2" name="Line 98"/>
            <p:cNvSpPr>
              <a:spLocks noChangeShapeType="1"/>
            </p:cNvSpPr>
            <p:nvPr userDrawn="1"/>
          </p:nvSpPr>
          <p:spPr bwMode="gray">
            <a:xfrm>
              <a:off x="5889" y="-636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3" name="Line 99"/>
            <p:cNvSpPr>
              <a:spLocks noChangeShapeType="1"/>
            </p:cNvSpPr>
            <p:nvPr userDrawn="1"/>
          </p:nvSpPr>
          <p:spPr bwMode="gray">
            <a:xfrm>
              <a:off x="6025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4" name="Line 100"/>
            <p:cNvSpPr>
              <a:spLocks noChangeShapeType="1"/>
            </p:cNvSpPr>
            <p:nvPr userDrawn="1"/>
          </p:nvSpPr>
          <p:spPr bwMode="gray">
            <a:xfrm>
              <a:off x="6161" y="-635"/>
              <a:ext cx="0" cy="6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5" name="Line 101"/>
            <p:cNvSpPr>
              <a:spLocks noChangeShapeType="1"/>
            </p:cNvSpPr>
            <p:nvPr userDrawn="1"/>
          </p:nvSpPr>
          <p:spPr bwMode="gray">
            <a:xfrm>
              <a:off x="476" y="-525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" name="Line 102"/>
            <p:cNvSpPr>
              <a:spLocks noChangeShapeType="1"/>
            </p:cNvSpPr>
            <p:nvPr userDrawn="1"/>
          </p:nvSpPr>
          <p:spPr bwMode="gray">
            <a:xfrm>
              <a:off x="477" y="-389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" name="Line 103"/>
            <p:cNvSpPr>
              <a:spLocks noChangeShapeType="1"/>
            </p:cNvSpPr>
            <p:nvPr userDrawn="1"/>
          </p:nvSpPr>
          <p:spPr bwMode="gray">
            <a:xfrm>
              <a:off x="478" y="-253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" name="Line 104"/>
            <p:cNvSpPr>
              <a:spLocks noChangeShapeType="1"/>
            </p:cNvSpPr>
            <p:nvPr userDrawn="1"/>
          </p:nvSpPr>
          <p:spPr bwMode="gray">
            <a:xfrm>
              <a:off x="480" y="-126"/>
              <a:ext cx="576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9" name="Rectangle 105"/>
          <p:cNvSpPr>
            <a:spLocks noChangeArrowheads="1"/>
          </p:cNvSpPr>
          <p:nvPr/>
        </p:nvSpPr>
        <p:spPr bwMode="gray">
          <a:xfrm>
            <a:off x="0" y="800100"/>
            <a:ext cx="9144000" cy="301625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/>
              <a:t>Lam Tran et al.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959B3374-7944-43A9-9B64-0942635D8C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286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1.png"/><Relationship Id="rId1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300.png"/><Relationship Id="rId12" Type="http://schemas.openxmlformats.org/officeDocument/2006/relationships/image" Target="../media/image351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5" Type="http://schemas.openxmlformats.org/officeDocument/2006/relationships/image" Target="../media/image381.png"/><Relationship Id="rId10" Type="http://schemas.openxmlformats.org/officeDocument/2006/relationships/image" Target="../media/image330.png"/><Relationship Id="rId19" Type="http://schemas.openxmlformats.org/officeDocument/2006/relationships/image" Target="../media/image42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Relationship Id="rId14" Type="http://schemas.openxmlformats.org/officeDocument/2006/relationships/image" Target="../media/image3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30.png"/><Relationship Id="rId3" Type="http://schemas.openxmlformats.org/officeDocument/2006/relationships/image" Target="../media/image44.png"/><Relationship Id="rId21" Type="http://schemas.openxmlformats.org/officeDocument/2006/relationships/image" Target="../media/image48.png"/><Relationship Id="rId7" Type="http://schemas.openxmlformats.org/officeDocument/2006/relationships/image" Target="../media/image360.png"/><Relationship Id="rId12" Type="http://schemas.openxmlformats.org/officeDocument/2006/relationships/image" Target="../media/image420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10.png"/><Relationship Id="rId15" Type="http://schemas.openxmlformats.org/officeDocument/2006/relationships/image" Target="../media/image45.png"/><Relationship Id="rId10" Type="http://schemas.openxmlformats.org/officeDocument/2006/relationships/image" Target="../media/image390.png"/><Relationship Id="rId9" Type="http://schemas.openxmlformats.org/officeDocument/2006/relationships/image" Target="../media/image380.png"/><Relationship Id="rId14" Type="http://schemas.openxmlformats.org/officeDocument/2006/relationships/image" Target="../media/image440.png"/><Relationship Id="rId22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676400"/>
          </a:xfrm>
          <a:prstGeom prst="rect">
            <a:avLst/>
          </a:prstGeom>
          <a:pattFill prst="lt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white">
          <a:xfrm>
            <a:off x="0" y="1828800"/>
            <a:ext cx="91439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Improving Gait Cryptosystem Security Using Gray Code Quantization and Linear Discriminant Analysis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-8186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ISC2017</a:t>
            </a:r>
          </a:p>
          <a:p>
            <a:pPr algn="ctr"/>
            <a:r>
              <a:rPr lang="en-US" sz="3200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20</a:t>
            </a:r>
            <a:r>
              <a:rPr lang="en-US" sz="3200" b="0" baseline="30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</a:t>
            </a:r>
            <a:r>
              <a:rPr lang="en-US" sz="3200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Information Security Conference</a:t>
            </a:r>
          </a:p>
          <a:p>
            <a:pPr algn="ctr"/>
            <a:r>
              <a:rPr lang="en-US" sz="1600" b="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22-24</a:t>
            </a:r>
            <a:r>
              <a:rPr lang="en-US" sz="1600" b="0" i="1" baseline="30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</a:t>
            </a:r>
            <a:r>
              <a:rPr lang="en-US" sz="1600" b="0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November, 2017</a:t>
            </a:r>
          </a:p>
          <a:p>
            <a:pPr algn="ctr"/>
            <a:r>
              <a:rPr lang="en-US" sz="1600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 Chi Minh, Viet Nam</a:t>
            </a:r>
            <a:endParaRPr lang="en-US" sz="2000" b="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" y="3657600"/>
            <a:ext cx="9179416" cy="2590800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Lam Tran</a:t>
            </a:r>
            <a:r>
              <a:rPr lang="en-US" sz="1800" baseline="30000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1,3</a:t>
            </a:r>
            <a:r>
              <a:rPr lang="en-US" sz="1800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Thang</a:t>
            </a:r>
            <a:r>
              <a:rPr lang="en-US" sz="1800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Hoang</a:t>
            </a:r>
            <a:r>
              <a:rPr lang="en-US" sz="1800" baseline="30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z="1800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Thuc</a:t>
            </a:r>
            <a:r>
              <a:rPr lang="en-US" sz="1800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Nguyen</a:t>
            </a:r>
            <a:r>
              <a:rPr lang="en-US" sz="1800" baseline="30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en-US" sz="1800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800" dirty="0" err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Deokjai</a:t>
            </a:r>
            <a:r>
              <a:rPr lang="en-US" sz="1800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Choi</a:t>
            </a:r>
            <a:r>
              <a:rPr lang="en-US" sz="1800" baseline="30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</a:t>
            </a:r>
            <a:endParaRPr lang="en-US" sz="1800" dirty="0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endParaRPr lang="en-US" sz="1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en-US" sz="1800" b="0" baseline="30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sz="1800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ECE, </a:t>
            </a:r>
            <a:r>
              <a:rPr lang="en-US" sz="1800" b="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Chonnam</a:t>
            </a:r>
            <a:r>
              <a:rPr lang="en-US" sz="1800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National University, </a:t>
            </a:r>
            <a:r>
              <a:rPr lang="en-US" sz="1800" b="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Gwangju</a:t>
            </a:r>
            <a:r>
              <a:rPr lang="en-US" sz="1800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South Korea</a:t>
            </a:r>
            <a:br>
              <a:rPr lang="en-US" sz="1800" b="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b="0" dirty="0">
                <a:latin typeface="Courier New" pitchFamily="49" charset="0"/>
                <a:cs typeface="Courier New" pitchFamily="49" charset="0"/>
              </a:rPr>
              <a:t>dchoi@jnu.ac.kr</a:t>
            </a:r>
            <a:br>
              <a:rPr lang="en-US" sz="1800" b="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b="0" baseline="30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z="1800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EECS, Oregon State University, Corvallis, Oregon, USA</a:t>
            </a:r>
            <a:br>
              <a:rPr lang="en-US" sz="1800" b="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b="0" dirty="0">
                <a:latin typeface="Courier New" pitchFamily="49" charset="0"/>
                <a:cs typeface="Courier New" pitchFamily="49" charset="0"/>
              </a:rPr>
              <a:t>hoangmin@oregonstate.edu</a:t>
            </a:r>
            <a:br>
              <a:rPr lang="en-US" sz="1800" b="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b="0" baseline="30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3</a:t>
            </a:r>
            <a:r>
              <a:rPr lang="en-US" sz="1800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FIT, Ho Chi Minh University Of Science, Ho Chi Minh, Vietnam</a:t>
            </a:r>
            <a:br>
              <a:rPr lang="en-US" sz="1800" b="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b="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thlam,ndthuc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}@fit.hcmus.edu.vn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set forming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5715000" cy="5257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/>
                  <a:t>Denote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i="1" baseline="30000" dirty="0" err="1"/>
                  <a:t>th</a:t>
                </a:r>
                <a:r>
                  <a:rPr lang="en-US" sz="2000" dirty="0"/>
                  <a:t> extracted gait template as: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Form the training dataset:</a:t>
                </a:r>
              </a:p>
              <a:p>
                <a:pPr lvl="1"/>
                <a:r>
                  <a:rPr lang="en-US" sz="1900" dirty="0"/>
                  <a:t>Genuine user:</a:t>
                </a:r>
                <a:r>
                  <a:rPr lang="en-US" sz="1900" b="1" dirty="0"/>
                  <a:t> </a:t>
                </a:r>
              </a:p>
              <a:p>
                <a:pPr lvl="1"/>
                <a:endParaRPr lang="en-US" sz="2000" b="1" dirty="0"/>
              </a:p>
              <a:p>
                <a:pPr lvl="1"/>
                <a:endParaRPr lang="en-US" sz="2000" b="1" dirty="0"/>
              </a:p>
              <a:p>
                <a:pPr lvl="1"/>
                <a:endParaRPr lang="en-US" sz="2000" b="1" dirty="0"/>
              </a:p>
              <a:p>
                <a:pPr lvl="1"/>
                <a:endParaRPr lang="en-US" sz="2000" b="1" dirty="0"/>
              </a:p>
              <a:p>
                <a:pPr lvl="1"/>
                <a:r>
                  <a:rPr lang="en-US" sz="1900" dirty="0"/>
                  <a:t>Other users:</a:t>
                </a:r>
              </a:p>
              <a:p>
                <a:pPr>
                  <a:lnSpc>
                    <a:spcPct val="120000"/>
                  </a:lnSpc>
                  <a:buClr>
                    <a:srgbClr val="FF0000"/>
                  </a:buClr>
                </a:pPr>
                <a:endParaRPr lang="en-US" sz="20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5715000" cy="5257800"/>
              </a:xfrm>
              <a:blipFill rotWithShape="1">
                <a:blip r:embed="rId3"/>
                <a:stretch>
                  <a:fillRect l="-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 Tran et al.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11187"/>
            <a:ext cx="3886200" cy="42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 bwMode="auto">
          <a:xfrm>
            <a:off x="6172200" y="1752600"/>
            <a:ext cx="2438400" cy="685800"/>
          </a:xfrm>
          <a:prstGeom prst="roundRect">
            <a:avLst/>
          </a:prstGeom>
          <a:noFill/>
          <a:ln w="22225" cap="flat" cmpd="sng" algn="ctr">
            <a:solidFill>
              <a:schemeClr val="tx1"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Preprocessing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&amp; Features extraction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172200" y="5029200"/>
            <a:ext cx="2438400" cy="38100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FCS</a:t>
            </a:r>
          </a:p>
        </p:txBody>
      </p:sp>
      <p:cxnSp>
        <p:nvCxnSpPr>
          <p:cNvPr id="13" name="Straight Arrow Connector 12"/>
          <p:cNvCxnSpPr>
            <a:stCxn id="11" idx="2"/>
            <a:endCxn id="20" idx="0"/>
          </p:cNvCxnSpPr>
          <p:nvPr/>
        </p:nvCxnSpPr>
        <p:spPr bwMode="auto">
          <a:xfrm>
            <a:off x="7391400" y="24384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19" idx="2"/>
            <a:endCxn id="11" idx="0"/>
          </p:cNvCxnSpPr>
          <p:nvPr/>
        </p:nvCxnSpPr>
        <p:spPr bwMode="auto">
          <a:xfrm>
            <a:off x="7391400" y="1588532"/>
            <a:ext cx="0" cy="1640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alpha val="19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17" idx="2"/>
            <a:endCxn id="12" idx="0"/>
          </p:cNvCxnSpPr>
          <p:nvPr/>
        </p:nvCxnSpPr>
        <p:spPr bwMode="auto">
          <a:xfrm>
            <a:off x="7391400" y="4865132"/>
            <a:ext cx="0" cy="1640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00800" y="4495800"/>
                <a:ext cx="198120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70C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Binary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endParaRPr lang="en-US" dirty="0">
                  <a:solidFill>
                    <a:srgbClr val="0070C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495800"/>
                <a:ext cx="198120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21" idx="2"/>
            <a:endCxn id="25" idx="0"/>
          </p:cNvCxnSpPr>
          <p:nvPr/>
        </p:nvCxnSpPr>
        <p:spPr bwMode="auto">
          <a:xfrm>
            <a:off x="7391400" y="3663229"/>
            <a:ext cx="0" cy="2229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6400800" y="1219200"/>
            <a:ext cx="19812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Gait signals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6172200" y="2667000"/>
            <a:ext cx="2438400" cy="38100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LDA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6172200" y="3276600"/>
            <a:ext cx="2438400" cy="386629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Quantization</a:t>
            </a:r>
          </a:p>
        </p:txBody>
      </p:sp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 bwMode="auto">
          <a:xfrm>
            <a:off x="7391400" y="30480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6019800" y="2514600"/>
            <a:ext cx="1371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endCxn id="2052" idx="3"/>
          </p:cNvCxnSpPr>
          <p:nvPr/>
        </p:nvCxnSpPr>
        <p:spPr bwMode="auto">
          <a:xfrm flipH="1">
            <a:off x="4953000" y="1922393"/>
            <a:ext cx="1066798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6019798" y="1903095"/>
            <a:ext cx="2" cy="61150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695" y="2821858"/>
            <a:ext cx="4431732" cy="15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396" y="4680466"/>
            <a:ext cx="4665878" cy="158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ounded Rectangle 24"/>
          <p:cNvSpPr/>
          <p:nvPr/>
        </p:nvSpPr>
        <p:spPr bwMode="auto">
          <a:xfrm>
            <a:off x="6096000" y="3886200"/>
            <a:ext cx="2590800" cy="38100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Reliable</a:t>
            </a:r>
            <a:r>
              <a:rPr kumimoji="0" lang="en-US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bits extraction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6" name="Straight Arrow Connector 25"/>
          <p:cNvCxnSpPr>
            <a:stCxn id="25" idx="2"/>
            <a:endCxn id="17" idx="0"/>
          </p:cNvCxnSpPr>
          <p:nvPr/>
        </p:nvCxnSpPr>
        <p:spPr bwMode="auto">
          <a:xfrm>
            <a:off x="7391400" y="42672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3317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7" grpId="0" animBg="1"/>
      <p:bldP spid="19" grpId="0" animBg="1"/>
      <p:bldP spid="20" grpId="0" animBg="1"/>
      <p:bldP spid="21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in adopting 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19200"/>
                <a:ext cx="6096000" cy="5257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buClr>
                    <a:srgbClr val="FF0000"/>
                  </a:buClr>
                </a:pPr>
                <a:r>
                  <a:rPr lang="en-US" sz="2000" b="1" i="1" dirty="0">
                    <a:solidFill>
                      <a:srgbClr val="FF0000"/>
                    </a:solidFill>
                  </a:rPr>
                  <a:t>Problems</a:t>
                </a:r>
                <a:r>
                  <a:rPr lang="en-US" sz="2000" dirty="0">
                    <a:solidFill>
                      <a:srgbClr val="FF0000"/>
                    </a:solidFill>
                  </a:rPr>
                  <a:t>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i="1" baseline="30000" dirty="0" err="1"/>
                  <a:t>th</a:t>
                </a:r>
                <a:r>
                  <a:rPr lang="en-US" sz="2000" dirty="0"/>
                  <a:t> extracted gait template:</a:t>
                </a:r>
              </a:p>
              <a:p>
                <a:pPr>
                  <a:lnSpc>
                    <a:spcPct val="120000"/>
                  </a:lnSpc>
                </a:pPr>
                <a:endParaRPr lang="en-US" sz="20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Adopting LDA: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dirty="0"/>
                  <a:t>Number of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dirty="0"/>
                  <a:t> (genuine user and impostors)  </a:t>
                </a:r>
              </a:p>
              <a:p>
                <a:pPr marL="914400" lvl="2" indent="0">
                  <a:lnSpc>
                    <a:spcPct val="120000"/>
                  </a:lnSpc>
                  <a:buNone/>
                </a:pPr>
                <a:r>
                  <a:rPr lang="vi-VN" b="1" dirty="0"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𝐖</m:t>
                    </m:r>
                  </m:oMath>
                </a14:m>
                <a:r>
                  <a:rPr lang="en-US" dirty="0"/>
                  <a:t> is formed from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/>
                      </a:rPr>
                      <m:t>𝐷</m:t>
                    </m:r>
                    <m:r>
                      <a:rPr lang="vi-VN" i="1" dirty="0" smtClean="0">
                        <a:latin typeface="Cambria Math"/>
                      </a:rPr>
                      <m:t>−1 = 1</m:t>
                    </m:r>
                  </m:oMath>
                </a14:m>
                <a:r>
                  <a:rPr lang="vi-VN" dirty="0"/>
                  <a:t> eigenvector </a:t>
                </a:r>
              </a:p>
              <a:p>
                <a:pPr marL="914400" lvl="2" indent="0">
                  <a:lnSpc>
                    <a:spcPct val="120000"/>
                  </a:lnSpc>
                  <a:buNone/>
                </a:pPr>
                <a:r>
                  <a:rPr lang="vi-VN" dirty="0">
                    <a:sym typeface="Wingdings" pitchFamily="2" charset="2"/>
                  </a:rPr>
                  <a:t>	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vi-VN" dirty="0">
                    <a:sym typeface="Wingdings" pitchFamily="2" charset="2"/>
                  </a:rPr>
                  <a:t>The result from LDA is a scalar</a:t>
                </a:r>
                <a:endParaRPr lang="en-US" dirty="0">
                  <a:sym typeface="Wingdings" pitchFamily="2" charset="2"/>
                </a:endParaRPr>
              </a:p>
              <a:p>
                <a:pPr lvl="2">
                  <a:lnSpc>
                    <a:spcPct val="120000"/>
                  </a:lnSpc>
                </a:pPr>
                <a:endParaRPr lang="vi-VN" dirty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  <a:buFont typeface="Wingdings"/>
                  <a:buChar char="à"/>
                </a:pP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Cannot quantize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𝐱</m:t>
                        </m:r>
                        <m:r>
                          <a:rPr lang="vi-VN" sz="2000" b="1" i="0" dirty="0" smtClean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′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to a </a:t>
                </a:r>
                <a:r>
                  <a:rPr lang="en-US" sz="2000" b="1" dirty="0">
                    <a:solidFill>
                      <a:srgbClr val="FF0000"/>
                    </a:solidFill>
                    <a:sym typeface="Wingdings" pitchFamily="2" charset="2"/>
                  </a:rPr>
                  <a:t>long binary string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𝝎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.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9200"/>
                <a:ext cx="6096000" cy="5257800"/>
              </a:xfrm>
              <a:blipFill rotWithShape="1">
                <a:blip r:embed="rId3"/>
                <a:stretch>
                  <a:fillRect l="-800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 Tran et al.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17035"/>
            <a:ext cx="3657600" cy="39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 bwMode="auto">
          <a:xfrm>
            <a:off x="6553200" y="1752600"/>
            <a:ext cx="2438400" cy="685800"/>
          </a:xfrm>
          <a:prstGeom prst="roundRect">
            <a:avLst/>
          </a:prstGeom>
          <a:noFill/>
          <a:ln w="22225" cap="flat" cmpd="sng" algn="ctr">
            <a:solidFill>
              <a:schemeClr val="tx1">
                <a:alpha val="19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Preprocessing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&amp; Features extraction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553200" y="5181600"/>
            <a:ext cx="2438400" cy="38100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FCS</a:t>
            </a:r>
          </a:p>
        </p:txBody>
      </p:sp>
      <p:cxnSp>
        <p:nvCxnSpPr>
          <p:cNvPr id="13" name="Straight Arrow Connector 12"/>
          <p:cNvCxnSpPr>
            <a:stCxn id="11" idx="2"/>
            <a:endCxn id="20" idx="0"/>
          </p:cNvCxnSpPr>
          <p:nvPr/>
        </p:nvCxnSpPr>
        <p:spPr bwMode="auto">
          <a:xfrm>
            <a:off x="7772400" y="24384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19" idx="2"/>
            <a:endCxn id="11" idx="0"/>
          </p:cNvCxnSpPr>
          <p:nvPr/>
        </p:nvCxnSpPr>
        <p:spPr bwMode="auto">
          <a:xfrm>
            <a:off x="7772400" y="1588532"/>
            <a:ext cx="0" cy="1640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alpha val="19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17" idx="2"/>
            <a:endCxn id="12" idx="0"/>
          </p:cNvCxnSpPr>
          <p:nvPr/>
        </p:nvCxnSpPr>
        <p:spPr bwMode="auto">
          <a:xfrm>
            <a:off x="7772400" y="5017532"/>
            <a:ext cx="0" cy="1640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781800" y="4648200"/>
                <a:ext cx="198120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Binary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648200"/>
                <a:ext cx="198120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21" idx="2"/>
            <a:endCxn id="28" idx="0"/>
          </p:cNvCxnSpPr>
          <p:nvPr/>
        </p:nvCxnSpPr>
        <p:spPr bwMode="auto">
          <a:xfrm>
            <a:off x="7772400" y="3663229"/>
            <a:ext cx="0" cy="2935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6781800" y="1219200"/>
            <a:ext cx="19812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Gait signals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6553200" y="2667000"/>
            <a:ext cx="2438400" cy="38100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LDA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6553200" y="3276600"/>
            <a:ext cx="2438400" cy="386629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Quantization</a:t>
            </a:r>
          </a:p>
        </p:txBody>
      </p:sp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 bwMode="auto">
          <a:xfrm>
            <a:off x="7772400" y="30480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6172200" y="2514600"/>
            <a:ext cx="1600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endCxn id="2052" idx="3"/>
          </p:cNvCxnSpPr>
          <p:nvPr/>
        </p:nvCxnSpPr>
        <p:spPr bwMode="auto">
          <a:xfrm flipH="1">
            <a:off x="4953000" y="2315818"/>
            <a:ext cx="1219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6172200" y="2315818"/>
            <a:ext cx="0" cy="19878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6172200" y="3124200"/>
            <a:ext cx="1600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6172200" y="3124200"/>
            <a:ext cx="0" cy="20574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 flipH="1">
            <a:off x="3733800" y="5181600"/>
            <a:ext cx="2438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920" y="4191000"/>
            <a:ext cx="1300480" cy="34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291" y="4989309"/>
            <a:ext cx="1632509" cy="38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Straight Arrow Connector 26"/>
          <p:cNvCxnSpPr>
            <a:stCxn id="28" idx="2"/>
            <a:endCxn id="17" idx="0"/>
          </p:cNvCxnSpPr>
          <p:nvPr/>
        </p:nvCxnSpPr>
        <p:spPr bwMode="auto">
          <a:xfrm>
            <a:off x="7772400" y="4343400"/>
            <a:ext cx="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ounded Rectangle 27"/>
          <p:cNvSpPr/>
          <p:nvPr/>
        </p:nvSpPr>
        <p:spPr bwMode="auto">
          <a:xfrm>
            <a:off x="6477000" y="3956771"/>
            <a:ext cx="2590800" cy="386629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Reliable bits</a:t>
            </a:r>
            <a:r>
              <a:rPr kumimoji="0" lang="en-US" b="1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extraction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961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11" grpId="0" uiExpand="1" animBg="1"/>
      <p:bldP spid="12" grpId="0" animBg="1"/>
      <p:bldP spid="17" grpId="0" animBg="1"/>
      <p:bldP spid="19" grpId="0" uiExpand="1" animBg="1"/>
      <p:bldP spid="20" grpId="0" uiExpand="1" animBg="1"/>
      <p:bldP spid="21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10600" cy="5257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dirty="0"/>
                  <a:t>Divide the original dimensional space of gait data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1D528D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srgbClr val="1D528D"/>
                    </a:solidFill>
                  </a:rPr>
                  <a:t> sub-spaces</a:t>
                </a:r>
                <a:r>
                  <a:rPr lang="en-US" sz="2000" dirty="0"/>
                  <a:t>, then apply LDA to each one. </a:t>
                </a:r>
                <a:endParaRPr lang="en-US" sz="2000" baseline="-1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10600" cy="5257800"/>
              </a:xfrm>
              <a:blipFill rotWithShape="1">
                <a:blip r:embed="rId3"/>
                <a:stretch>
                  <a:fillRect l="-637" r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 Tran et al.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5943599" y="5530334"/>
            <a:ext cx="228600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352801" y="5530334"/>
            <a:ext cx="152400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1383432" y="5530334"/>
            <a:ext cx="13630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1295400" y="5574268"/>
            <a:ext cx="144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sub-space 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52800" y="5574268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sub-space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172200" y="5574268"/>
                <a:ext cx="2057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sub-space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  <a:cs typeface="Times New Roman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  <a:cs typeface="Times New Roman" pitchFamily="18" charset="0"/>
                      </a:rPr>
                      <m:t>−1)</m:t>
                    </m:r>
                  </m:oMath>
                </a14:m>
                <a:endParaRPr lang="en-US" b="0" dirty="0"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574268"/>
                <a:ext cx="20574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8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410200" y="5530334"/>
            <a:ext cx="39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…</a:t>
            </a: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01333"/>
            <a:ext cx="7042721" cy="157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Up Arrow Callout 27"/>
          <p:cNvSpPr/>
          <p:nvPr/>
        </p:nvSpPr>
        <p:spPr bwMode="auto">
          <a:xfrm>
            <a:off x="1371600" y="5943600"/>
            <a:ext cx="1435968" cy="577334"/>
          </a:xfrm>
          <a:prstGeom prst="upArrowCallou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LDA</a:t>
            </a:r>
          </a:p>
        </p:txBody>
      </p:sp>
      <p:sp>
        <p:nvSpPr>
          <p:cNvPr id="45" name="Up Arrow Callout 44"/>
          <p:cNvSpPr/>
          <p:nvPr/>
        </p:nvSpPr>
        <p:spPr bwMode="auto">
          <a:xfrm>
            <a:off x="3064160" y="5943600"/>
            <a:ext cx="1965040" cy="577334"/>
          </a:xfrm>
          <a:prstGeom prst="upArrowCallou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0" dirty="0">
                <a:solidFill>
                  <a:schemeClr val="accent5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LDA</a:t>
            </a:r>
          </a:p>
        </p:txBody>
      </p:sp>
      <p:sp>
        <p:nvSpPr>
          <p:cNvPr id="46" name="Up Arrow Callout 45"/>
          <p:cNvSpPr/>
          <p:nvPr/>
        </p:nvSpPr>
        <p:spPr bwMode="auto">
          <a:xfrm>
            <a:off x="6058304" y="5943600"/>
            <a:ext cx="2171296" cy="577334"/>
          </a:xfrm>
          <a:prstGeom prst="upArrowCallou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0" dirty="0">
                <a:solidFill>
                  <a:schemeClr val="accent5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LDA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748145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1383432" y="2101332"/>
            <a:ext cx="1435968" cy="330886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200400" y="2091120"/>
            <a:ext cx="1828800" cy="33190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943599" y="2091119"/>
            <a:ext cx="2376055" cy="331907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  <p:bldP spid="36" grpId="0"/>
      <p:bldP spid="37" grpId="0"/>
      <p:bldP spid="38" grpId="0"/>
      <p:bldP spid="28" grpId="0" animBg="1"/>
      <p:bldP spid="45" grpId="0" animBg="1"/>
      <p:bldP spid="46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Training and Projecting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 Tran et al.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553200" y="3486090"/>
            <a:ext cx="39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…</a:t>
            </a:r>
          </a:p>
        </p:txBody>
      </p:sp>
      <p:sp>
        <p:nvSpPr>
          <p:cNvPr id="8" name="Down Arrow Callout 7"/>
          <p:cNvSpPr/>
          <p:nvPr/>
        </p:nvSpPr>
        <p:spPr bwMode="auto">
          <a:xfrm>
            <a:off x="2895600" y="3505200"/>
            <a:ext cx="990600" cy="457200"/>
          </a:xfrm>
          <a:prstGeom prst="downArrowCallou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0" dirty="0">
                <a:solidFill>
                  <a:schemeClr val="accent5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LDA</a:t>
            </a:r>
          </a:p>
        </p:txBody>
      </p:sp>
      <p:sp>
        <p:nvSpPr>
          <p:cNvPr id="21" name="Down Arrow Callout 20"/>
          <p:cNvSpPr/>
          <p:nvPr/>
        </p:nvSpPr>
        <p:spPr bwMode="auto">
          <a:xfrm>
            <a:off x="7502092" y="3516630"/>
            <a:ext cx="1260908" cy="457200"/>
          </a:xfrm>
          <a:prstGeom prst="downArrowCallou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0" dirty="0">
                <a:solidFill>
                  <a:schemeClr val="accent5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LDA</a:t>
            </a:r>
          </a:p>
        </p:txBody>
      </p:sp>
      <p:sp>
        <p:nvSpPr>
          <p:cNvPr id="22" name="Down Arrow Callout 21"/>
          <p:cNvSpPr/>
          <p:nvPr/>
        </p:nvSpPr>
        <p:spPr bwMode="auto">
          <a:xfrm>
            <a:off x="4669410" y="3486090"/>
            <a:ext cx="1295400" cy="457200"/>
          </a:xfrm>
          <a:prstGeom prst="downArrowCallou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0" dirty="0">
                <a:solidFill>
                  <a:schemeClr val="accent5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LDA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143000"/>
            <a:ext cx="65786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62200"/>
            <a:ext cx="685165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038600"/>
            <a:ext cx="1328166" cy="117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06" y="4025951"/>
            <a:ext cx="1549527" cy="11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397" y="4067060"/>
            <a:ext cx="284607" cy="10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067060"/>
            <a:ext cx="120167" cy="111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039" y="4066285"/>
            <a:ext cx="101194" cy="11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033" y="4069881"/>
            <a:ext cx="120167" cy="111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064874"/>
            <a:ext cx="101194" cy="11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633" y="4068470"/>
            <a:ext cx="120167" cy="111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256" y="4056660"/>
            <a:ext cx="1682344" cy="117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57" y="4419600"/>
            <a:ext cx="499643" cy="2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34000"/>
            <a:ext cx="1391412" cy="1151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06" y="5313274"/>
            <a:ext cx="1606448" cy="116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044" y="5319598"/>
            <a:ext cx="1929003" cy="115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397" y="5361049"/>
            <a:ext cx="284607" cy="10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433" y="5352538"/>
            <a:ext cx="120167" cy="111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512" y="5356135"/>
            <a:ext cx="101194" cy="11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8" y="5348630"/>
            <a:ext cx="120167" cy="1113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516" y="5355053"/>
            <a:ext cx="101194" cy="110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250" y="5767234"/>
            <a:ext cx="411099" cy="28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2667000" y="1066800"/>
            <a:ext cx="1524000" cy="24066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590800" y="3973831"/>
            <a:ext cx="1515942" cy="1252880"/>
          </a:xfrm>
          <a:prstGeom prst="roundRect">
            <a:avLst/>
          </a:prstGeom>
          <a:noFill/>
          <a:ln w="285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2803283" y="1143000"/>
            <a:ext cx="1355484" cy="1178488"/>
          </a:xfrm>
          <a:prstGeom prst="roundRect">
            <a:avLst/>
          </a:prstGeom>
          <a:noFill/>
          <a:ln w="285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2751258" y="2362200"/>
            <a:ext cx="1355484" cy="111125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2542349" y="5288175"/>
            <a:ext cx="1564393" cy="125288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81200" y="3962400"/>
            <a:ext cx="7162800" cy="1264311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1981200" y="5288889"/>
            <a:ext cx="7162800" cy="1264311"/>
          </a:xfrm>
          <a:prstGeom prst="roundRect">
            <a:avLst/>
          </a:prstGeom>
          <a:noFill/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ular Callout 24"/>
              <p:cNvSpPr/>
              <p:nvPr/>
            </p:nvSpPr>
            <p:spPr bwMode="auto">
              <a:xfrm>
                <a:off x="76200" y="3359947"/>
                <a:ext cx="2260600" cy="747705"/>
              </a:xfrm>
              <a:prstGeom prst="wedgeRoundRectCallout">
                <a:avLst>
                  <a:gd name="adj1" fmla="val 76658"/>
                  <a:gd name="adj2" fmla="val -7842"/>
                  <a:gd name="adj3" fmla="val 16667"/>
                </a:avLst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R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b="0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Use </a:t>
                </a:r>
                <a:r>
                  <a:rPr lang="en-US" b="0" dirty="0">
                    <a:solidFill>
                      <a:srgbClr val="FF0000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to form projection matrix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  <a:ea typeface="Arial Unicode MS" pitchFamily="34" charset="-128"/>
                        <a:cs typeface="Arial Unicode MS" pitchFamily="34" charset="-128"/>
                      </a:rPr>
                      <m:t>𝐖</m:t>
                    </m:r>
                  </m:oMath>
                </a14:m>
                <a:endParaRPr kumimoji="0" lang="en-US" sz="180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5" name="Rounded Rectangular Callout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3359947"/>
                <a:ext cx="2260600" cy="747705"/>
              </a:xfrm>
              <a:prstGeom prst="wedgeRoundRectCallout">
                <a:avLst>
                  <a:gd name="adj1" fmla="val 76658"/>
                  <a:gd name="adj2" fmla="val -7842"/>
                  <a:gd name="adj3" fmla="val 16667"/>
                </a:avLst>
              </a:prstGeom>
              <a:blipFill rotWithShape="1">
                <a:blip r:embed="rId16"/>
                <a:stretch>
                  <a:fillRect l="-424" b="-1587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94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" grpId="0" animBg="1"/>
      <p:bldP spid="21" grpId="0" animBg="1"/>
      <p:bldP spid="22" grpId="0" animBg="1"/>
      <p:bldP spid="3" grpId="0" animBg="1"/>
      <p:bldP spid="3" grpId="1" animBg="1"/>
      <p:bldP spid="9" grpId="0" animBg="1"/>
      <p:bldP spid="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10" grpId="0" animBg="1"/>
      <p:bldP spid="10" grpId="1" animBg="1"/>
      <p:bldP spid="43" grpId="0" animBg="1"/>
      <p:bldP spid="43" grpId="1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Graycode</a:t>
            </a:r>
            <a:r>
              <a:rPr lang="en-US" dirty="0"/>
              <a:t> </a:t>
            </a:r>
            <a:r>
              <a:rPr lang="en-US" dirty="0" err="1"/>
              <a:t>Quantizatiton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257800"/>
          </a:xfrm>
        </p:spPr>
        <p:txBody>
          <a:bodyPr>
            <a:normAutofit/>
          </a:bodyPr>
          <a:lstStyle/>
          <a:p>
            <a:r>
              <a:rPr lang="en-US" dirty="0"/>
              <a:t>The gait templates are in </a:t>
            </a:r>
            <a:r>
              <a:rPr lang="en-US" b="1" i="1" dirty="0">
                <a:solidFill>
                  <a:srgbClr val="FF0000"/>
                </a:solidFill>
              </a:rPr>
              <a:t>real-valued</a:t>
            </a:r>
            <a:r>
              <a:rPr lang="en-US" dirty="0"/>
              <a:t> representation. The inputs for FCS are </a:t>
            </a:r>
            <a:r>
              <a:rPr lang="en-US" b="1" i="1" dirty="0">
                <a:solidFill>
                  <a:srgbClr val="FF0000"/>
                </a:solidFill>
              </a:rPr>
              <a:t>binary strings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quantization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Provide error toleration.</a:t>
            </a:r>
          </a:p>
          <a:p>
            <a:pPr lvl="1"/>
            <a:endParaRPr lang="en-US" dirty="0"/>
          </a:p>
          <a:p>
            <a:r>
              <a:rPr lang="en-US" b="1" dirty="0" err="1"/>
              <a:t>Graycode</a:t>
            </a:r>
            <a:r>
              <a:rPr lang="en-US" dirty="0"/>
              <a:t>: technique for designing binary numeral systems in which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two successive strings differ in only one bit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minimize errors occurred in the quantization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 Tran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0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Graycode</a:t>
            </a:r>
            <a:r>
              <a:rPr lang="en-US" dirty="0"/>
              <a:t> </a:t>
            </a:r>
            <a:r>
              <a:rPr lang="en-US" dirty="0" err="1"/>
              <a:t>Quantizatiton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1"/>
                <a:ext cx="8610600" cy="261425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>
                    <a:srgbClr val="1D528D"/>
                  </a:buClr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1D528D"/>
                        </a:solidFill>
                        <a:latin typeface="Cambria Math"/>
                        <a:ea typeface="Cambria Math"/>
                      </a:rPr>
                      <m:t>𝝍</m:t>
                    </m:r>
                  </m:oMath>
                </a14:m>
                <a:r>
                  <a:rPr lang="en-US" b="1" i="1" dirty="0">
                    <a:solidFill>
                      <a:srgbClr val="1D528D"/>
                    </a:solidFill>
                  </a:rPr>
                  <a:t>-bit </a:t>
                </a:r>
                <a:r>
                  <a:rPr lang="en-US" b="1" i="1" dirty="0" err="1">
                    <a:solidFill>
                      <a:srgbClr val="1D528D"/>
                    </a:solidFill>
                  </a:rPr>
                  <a:t>Graycode</a:t>
                </a:r>
                <a:r>
                  <a:rPr lang="en-US" b="1" i="1" dirty="0">
                    <a:solidFill>
                      <a:srgbClr val="1D528D"/>
                    </a:solidFill>
                  </a:rPr>
                  <a:t> quantization:</a:t>
                </a:r>
              </a:p>
              <a:p>
                <a:pPr marL="742950" lvl="2" indent="-342900"/>
                <a:r>
                  <a:rPr lang="en-US" dirty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  <a:ea typeface="Cambria Math" pitchFamily="18" charset="0"/>
                          </a:rPr>
                          <m:t>𝐆</m:t>
                        </m:r>
                      </m:e>
                      <m:sup>
                        <m:r>
                          <a:rPr lang="en-US" b="1" i="1">
                            <a:latin typeface="Cambria Math"/>
                            <a:ea typeface="Cambria Math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determine mean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𝐠</m:t>
                        </m:r>
                      </m:e>
                    </m:acc>
                    <m:r>
                      <a:rPr lang="en-US" b="1" i="1" dirty="0">
                        <a:latin typeface="Cambria Math"/>
                      </a:rPr>
                      <m:t>′</m:t>
                    </m:r>
                    <m:r>
                      <a:rPr lang="en-US" dirty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𝑔</m:t>
                            </m:r>
                          </m:e>
                        </m:acc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𝑔</m:t>
                            </m:r>
                          </m:e>
                        </m:acc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𝑔</m:t>
                            </m:r>
                          </m:e>
                        </m:acc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then normalize each component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𝐠</m:t>
                        </m:r>
                      </m:e>
                    </m:acc>
                    <m:r>
                      <a:rPr lang="en-US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to range [0,1].</a:t>
                </a:r>
              </a:p>
              <a:p>
                <a:pPr marL="742950" lvl="2" indent="-342900"/>
                <a:r>
                  <a:rPr lang="en-US" dirty="0"/>
                  <a:t>Divide range value [0,1]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𝜓</m:t>
                        </m:r>
                      </m:sup>
                    </m:sSup>
                  </m:oMath>
                </a14:m>
                <a:r>
                  <a:rPr lang="en-US" dirty="0"/>
                  <a:t> sub-ranges, each is mapped to a unique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𝜓</m:t>
                    </m:r>
                  </m:oMath>
                </a14:m>
                <a:r>
                  <a:rPr lang="en-US" dirty="0"/>
                  <a:t>-bit string following </a:t>
                </a:r>
                <a:r>
                  <a:rPr lang="en-US" dirty="0" err="1"/>
                  <a:t>Graycode</a:t>
                </a:r>
                <a:r>
                  <a:rPr lang="en-US" dirty="0"/>
                  <a:t>.</a:t>
                </a:r>
              </a:p>
              <a:p>
                <a:pPr marL="742950" lvl="2" indent="-342900"/>
                <a:r>
                  <a:rPr lang="en-US" dirty="0"/>
                  <a:t>Map each component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dirty="0">
                            <a:latin typeface="Cambria Math"/>
                          </a:rPr>
                          <m:t>𝐠</m:t>
                        </m:r>
                      </m:e>
                    </m:acc>
                    <m:r>
                      <a:rPr lang="en-US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with the corresponding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𝜓</m:t>
                    </m:r>
                  </m:oMath>
                </a14:m>
                <a:r>
                  <a:rPr lang="en-US" dirty="0"/>
                  <a:t>-bit string to get the quantized value.</a:t>
                </a:r>
              </a:p>
              <a:p>
                <a:r>
                  <a:rPr lang="en-US" dirty="0"/>
                  <a:t>Example: </a:t>
                </a:r>
                <a:r>
                  <a:rPr lang="en-US" b="1" i="1" dirty="0">
                    <a:solidFill>
                      <a:schemeClr val="accent1">
                        <a:lumMod val="75000"/>
                      </a:schemeClr>
                    </a:solidFill>
                  </a:rPr>
                  <a:t>2-bit</a:t>
                </a:r>
                <a:r>
                  <a:rPr lang="en-US" dirty="0"/>
                  <a:t>  </a:t>
                </a:r>
                <a:r>
                  <a:rPr lang="en-US" dirty="0" err="1"/>
                  <a:t>Graycode</a:t>
                </a:r>
                <a:r>
                  <a:rPr lang="en-US" dirty="0"/>
                  <a:t> quantization:</a:t>
                </a:r>
              </a:p>
              <a:p>
                <a:pPr lvl="1"/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1"/>
                <a:ext cx="8610600" cy="2614254"/>
              </a:xfrm>
              <a:blipFill rotWithShape="1">
                <a:blip r:embed="rId3"/>
                <a:stretch>
                  <a:fillRect l="-779" t="-2797" r="-637" b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 Tran et al.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2286000" y="3909655"/>
            <a:ext cx="762000" cy="184791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917328" y="4366855"/>
            <a:ext cx="76200" cy="76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603128" y="5128855"/>
            <a:ext cx="76200" cy="76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365128" y="4595455"/>
            <a:ext cx="76200" cy="76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726643" y="5052655"/>
            <a:ext cx="76200" cy="76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26560" y="4211975"/>
            <a:ext cx="76200" cy="76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736600" y="4138255"/>
            <a:ext cx="764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>
            <a:off x="736600" y="5662255"/>
            <a:ext cx="7645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736600" y="4519255"/>
            <a:ext cx="7645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736600" y="5281255"/>
            <a:ext cx="7645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736600" y="4900255"/>
            <a:ext cx="7645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ounded Rectangle 18"/>
          <p:cNvSpPr/>
          <p:nvPr/>
        </p:nvSpPr>
        <p:spPr bwMode="auto">
          <a:xfrm>
            <a:off x="2438400" y="4138255"/>
            <a:ext cx="4572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00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438400" y="4519255"/>
            <a:ext cx="4572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01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2438400" y="4900255"/>
            <a:ext cx="4572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2438400" y="5281255"/>
            <a:ext cx="4572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13" idx="0"/>
          </p:cNvCxnSpPr>
          <p:nvPr/>
        </p:nvCxnSpPr>
        <p:spPr bwMode="auto">
          <a:xfrm>
            <a:off x="4264660" y="4211975"/>
            <a:ext cx="0" cy="1567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9" idx="4"/>
          </p:cNvCxnSpPr>
          <p:nvPr/>
        </p:nvCxnSpPr>
        <p:spPr bwMode="auto">
          <a:xfrm>
            <a:off x="4955428" y="4443055"/>
            <a:ext cx="0" cy="1338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0" idx="4"/>
          </p:cNvCxnSpPr>
          <p:nvPr/>
        </p:nvCxnSpPr>
        <p:spPr bwMode="auto">
          <a:xfrm>
            <a:off x="5641228" y="5205055"/>
            <a:ext cx="0" cy="576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stCxn id="11" idx="4"/>
          </p:cNvCxnSpPr>
          <p:nvPr/>
        </p:nvCxnSpPr>
        <p:spPr bwMode="auto">
          <a:xfrm>
            <a:off x="6403228" y="4671655"/>
            <a:ext cx="0" cy="1085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12" idx="4"/>
          </p:cNvCxnSpPr>
          <p:nvPr/>
        </p:nvCxnSpPr>
        <p:spPr bwMode="auto">
          <a:xfrm>
            <a:off x="7764743" y="5128855"/>
            <a:ext cx="0" cy="652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ounded Rectangle 32"/>
          <p:cNvSpPr/>
          <p:nvPr/>
        </p:nvSpPr>
        <p:spPr bwMode="auto">
          <a:xfrm>
            <a:off x="6781800" y="5890855"/>
            <a:ext cx="599515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 flipH="1">
            <a:off x="776054" y="4138255"/>
            <a:ext cx="1" cy="152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38200" y="3833455"/>
                <a:ext cx="402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US" sz="20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33455"/>
                <a:ext cx="402674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62000" y="5357455"/>
                <a:ext cx="4026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/>
                          <a:cs typeface="Times New Roman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357455"/>
                <a:ext cx="40267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29219" y="4957345"/>
                <a:ext cx="7296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/>
                          <a:cs typeface="Times New Roman" pitchFamily="18" charset="0"/>
                        </a:rPr>
                        <m:t>0.25</m:t>
                      </m:r>
                    </m:oMath>
                  </m:oMathPara>
                </a14:m>
                <a:endParaRPr lang="en-US" sz="20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19" y="4957345"/>
                <a:ext cx="729687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62000" y="4595455"/>
                <a:ext cx="5870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/>
                          <a:cs typeface="Times New Roman" pitchFamily="18" charset="0"/>
                        </a:rPr>
                        <m:t>0.5</m:t>
                      </m:r>
                    </m:oMath>
                  </m:oMathPara>
                </a14:m>
                <a:endParaRPr lang="en-US" sz="20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595455"/>
                <a:ext cx="587020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36600" y="4214455"/>
                <a:ext cx="7296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2"/>
                          </a:solidFill>
                          <a:latin typeface="Cambria Math"/>
                          <a:cs typeface="Times New Roman" pitchFamily="18" charset="0"/>
                        </a:rPr>
                        <m:t>0.75</m:t>
                      </m:r>
                    </m:oMath>
                  </m:oMathPara>
                </a14:m>
                <a:endParaRPr lang="en-US" sz="20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4214455"/>
                <a:ext cx="729687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901945" y="3657600"/>
                <a:ext cx="670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945" y="3657600"/>
                <a:ext cx="670055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18182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976747" y="581082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 err="1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Graycode</a:t>
            </a:r>
            <a:endParaRPr lang="en-US" sz="2400" b="0" dirty="0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663195" y="6167735"/>
                <a:ext cx="6270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195" y="6167735"/>
                <a:ext cx="627031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968132" y="6157555"/>
                <a:ext cx="619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132" y="6157555"/>
                <a:ext cx="619913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334000" y="6157555"/>
                <a:ext cx="6270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6157555"/>
                <a:ext cx="627031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011243" y="6157555"/>
                <a:ext cx="615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43" y="6157555"/>
                <a:ext cx="615040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858000" y="611945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2"/>
                          </a:solidFill>
                          <a:latin typeface="Cambria Math"/>
                          <a:cs typeface="Times New Roman" pitchFamily="18" charset="0"/>
                        </a:rPr>
                        <m:t>…</m:t>
                      </m:r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6119455"/>
                <a:ext cx="492443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476267" y="6119455"/>
                <a:ext cx="6998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67" y="6119455"/>
                <a:ext cx="699807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633406" y="3657600"/>
                <a:ext cx="6771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406" y="3657600"/>
                <a:ext cx="677173" cy="461665"/>
              </a:xfrm>
              <a:prstGeom prst="rect">
                <a:avLst/>
              </a:prstGeom>
              <a:blipFill rotWithShape="1">
                <a:blip r:embed="rId16"/>
                <a:stretch>
                  <a:fillRect r="-1711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410200" y="3657600"/>
                <a:ext cx="6771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3657600"/>
                <a:ext cx="677173" cy="461665"/>
              </a:xfrm>
              <a:prstGeom prst="rect">
                <a:avLst/>
              </a:prstGeom>
              <a:blipFill rotWithShape="1">
                <a:blip r:embed="rId17"/>
                <a:stretch>
                  <a:fillRect r="-1621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059159" y="3657600"/>
                <a:ext cx="6771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159" y="3657600"/>
                <a:ext cx="677173" cy="461665"/>
              </a:xfrm>
              <a:prstGeom prst="rect">
                <a:avLst/>
              </a:prstGeom>
              <a:blipFill rotWithShape="1">
                <a:blip r:embed="rId18"/>
                <a:stretch>
                  <a:fillRect r="-1621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391400" y="3657600"/>
                <a:ext cx="749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657600"/>
                <a:ext cx="749949" cy="461665"/>
              </a:xfrm>
              <a:prstGeom prst="rect">
                <a:avLst/>
              </a:prstGeom>
              <a:blipFill rotWithShape="1">
                <a:blip r:embed="rId19"/>
                <a:stretch>
                  <a:fillRect r="-487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ounded Rectangle 51"/>
          <p:cNvSpPr/>
          <p:nvPr/>
        </p:nvSpPr>
        <p:spPr bwMode="auto">
          <a:xfrm>
            <a:off x="4036060" y="5884097"/>
            <a:ext cx="4572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00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4726827" y="5885100"/>
            <a:ext cx="4572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00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5412628" y="5884097"/>
            <a:ext cx="4572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6169083" y="5891490"/>
            <a:ext cx="4572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01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7537774" y="5891490"/>
            <a:ext cx="4572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2438400" y="4138850"/>
            <a:ext cx="4572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00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898957" y="368695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2"/>
                          </a:solidFill>
                          <a:latin typeface="Cambria Math"/>
                          <a:cs typeface="Times New Roman" pitchFamily="18" charset="0"/>
                        </a:rPr>
                        <m:t>…</m:t>
                      </m:r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57" y="3686955"/>
                <a:ext cx="492443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49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175 0.0004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 0.00046 L 0.175 0.25764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47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  <p:bldP spid="21" grpId="0" animBg="1"/>
      <p:bldP spid="22" grpId="0" animBg="1"/>
      <p:bldP spid="3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7" grpId="1" animBg="1"/>
      <p:bldP spid="57" grpId="2" animBg="1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string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10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From the quantized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select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reliable ones to form the reliable string </a:t>
                </a:r>
                <a14:m>
                  <m:oMath xmlns:m="http://schemas.openxmlformats.org/officeDocument/2006/math">
                    <m:r>
                      <a:rPr lang="el-GR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𝜔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𝑅</m:t>
                    </m:r>
                    <m:r>
                      <a:rPr lang="en-US" sz="1800" i="1" dirty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dirty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𝜓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, 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err="1"/>
                  <a:t>codeword</a:t>
                </a:r>
                <a:r>
                  <a:rPr lang="en-US" sz="2000" dirty="0"/>
                  <a:t> size of ECC).</a:t>
                </a:r>
              </a:p>
              <a:p>
                <a:r>
                  <a:rPr lang="en-US" dirty="0"/>
                  <a:t>Statistical approach to calculate the reliability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10600" cy="5257800"/>
              </a:xfrm>
              <a:blipFill rotWithShape="1">
                <a:blip r:embed="rId3"/>
                <a:stretch>
                  <a:fillRect l="-992" t="-811" r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 Tran et al.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 bwMode="auto">
          <a:xfrm>
            <a:off x="2209169" y="4050358"/>
            <a:ext cx="76200" cy="76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2894969" y="4812358"/>
            <a:ext cx="76200" cy="76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3656969" y="4419600"/>
            <a:ext cx="76200" cy="76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018484" y="4736158"/>
            <a:ext cx="76200" cy="76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1503076" y="3897958"/>
            <a:ext cx="76200" cy="76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76200" y="3821758"/>
            <a:ext cx="5511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>
            <a:off x="76200" y="5345758"/>
            <a:ext cx="5511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>
            <a:off x="76200" y="4202758"/>
            <a:ext cx="5511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76200" y="4964758"/>
            <a:ext cx="5511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>
            <a:off x="76200" y="4583758"/>
            <a:ext cx="5511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stCxn id="56" idx="0"/>
          </p:cNvCxnSpPr>
          <p:nvPr/>
        </p:nvCxnSpPr>
        <p:spPr bwMode="auto">
          <a:xfrm>
            <a:off x="1541176" y="3897958"/>
            <a:ext cx="0" cy="1567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Rounded Rectangle 62"/>
          <p:cNvSpPr/>
          <p:nvPr/>
        </p:nvSpPr>
        <p:spPr bwMode="auto">
          <a:xfrm>
            <a:off x="1198275" y="5574993"/>
            <a:ext cx="599515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1947511" y="5574993"/>
            <a:ext cx="599515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00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Arrow Connector 64"/>
          <p:cNvCxnSpPr>
            <a:stCxn id="52" idx="4"/>
          </p:cNvCxnSpPr>
          <p:nvPr/>
        </p:nvCxnSpPr>
        <p:spPr bwMode="auto">
          <a:xfrm>
            <a:off x="2247269" y="4126558"/>
            <a:ext cx="0" cy="1338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/>
          <p:cNvCxnSpPr>
            <a:stCxn id="53" idx="4"/>
          </p:cNvCxnSpPr>
          <p:nvPr/>
        </p:nvCxnSpPr>
        <p:spPr bwMode="auto">
          <a:xfrm>
            <a:off x="2933069" y="4888558"/>
            <a:ext cx="0" cy="576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Rounded Rectangle 66"/>
          <p:cNvSpPr/>
          <p:nvPr/>
        </p:nvSpPr>
        <p:spPr bwMode="auto">
          <a:xfrm>
            <a:off x="2633311" y="5574993"/>
            <a:ext cx="599515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Straight Arrow Connector 67"/>
          <p:cNvCxnSpPr>
            <a:stCxn id="54" idx="4"/>
          </p:cNvCxnSpPr>
          <p:nvPr/>
        </p:nvCxnSpPr>
        <p:spPr bwMode="auto">
          <a:xfrm>
            <a:off x="3695069" y="4495800"/>
            <a:ext cx="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Rounded Rectangle 68"/>
          <p:cNvSpPr/>
          <p:nvPr/>
        </p:nvSpPr>
        <p:spPr bwMode="auto">
          <a:xfrm>
            <a:off x="3362254" y="5574993"/>
            <a:ext cx="599515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ounded Rectangle 69"/>
          <p:cNvSpPr/>
          <p:nvPr/>
        </p:nvSpPr>
        <p:spPr bwMode="auto">
          <a:xfrm>
            <a:off x="4769526" y="5574358"/>
            <a:ext cx="599515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" name="Straight Arrow Connector 70"/>
          <p:cNvCxnSpPr>
            <a:stCxn id="55" idx="4"/>
          </p:cNvCxnSpPr>
          <p:nvPr/>
        </p:nvCxnSpPr>
        <p:spPr bwMode="auto">
          <a:xfrm>
            <a:off x="5056584" y="4812358"/>
            <a:ext cx="0" cy="652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Rounded Rectangle 71"/>
          <p:cNvSpPr/>
          <p:nvPr/>
        </p:nvSpPr>
        <p:spPr bwMode="auto">
          <a:xfrm>
            <a:off x="4073641" y="5574358"/>
            <a:ext cx="599515" cy="381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….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 bwMode="auto">
          <a:xfrm flipH="1">
            <a:off x="182374" y="3821758"/>
            <a:ext cx="1" cy="1524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44520" y="3581400"/>
                <a:ext cx="349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2"/>
                          </a:solidFill>
                          <a:latin typeface="Cambria Math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20" y="3581400"/>
                <a:ext cx="349775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149081" y="5105400"/>
                <a:ext cx="349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2"/>
                          </a:solidFill>
                          <a:latin typeface="Cambria Math"/>
                          <a:cs typeface="Times New Roman" pitchFamily="18" charset="0"/>
                        </a:rPr>
                        <m:t>0</m:t>
                      </m:r>
                    </m:oMath>
                  </m:oMathPara>
                </a14:m>
                <a:endParaRPr lang="en-US" sz="16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1" y="5105400"/>
                <a:ext cx="349775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35539" y="4724400"/>
                <a:ext cx="6190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2"/>
                          </a:solidFill>
                          <a:latin typeface="Cambria Math"/>
                          <a:cs typeface="Times New Roman" pitchFamily="18" charset="0"/>
                        </a:rPr>
                        <m:t>0.25</m:t>
                      </m:r>
                    </m:oMath>
                  </m:oMathPara>
                </a14:m>
                <a:endParaRPr lang="en-US" sz="16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9" y="4724400"/>
                <a:ext cx="619080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68320" y="4343400"/>
                <a:ext cx="5052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2"/>
                          </a:solidFill>
                          <a:latin typeface="Cambria Math"/>
                          <a:cs typeface="Times New Roman" pitchFamily="18" charset="0"/>
                        </a:rPr>
                        <m:t>0.5</m:t>
                      </m:r>
                    </m:oMath>
                  </m:oMathPara>
                </a14:m>
                <a:endParaRPr lang="en-US" sz="16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20" y="4343400"/>
                <a:ext cx="505267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42920" y="3962400"/>
                <a:ext cx="6190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2"/>
                          </a:solidFill>
                          <a:latin typeface="Cambria Math"/>
                          <a:cs typeface="Times New Roman" pitchFamily="18" charset="0"/>
                        </a:rPr>
                        <m:t>0.75</m:t>
                      </m:r>
                    </m:oMath>
                  </m:oMathPara>
                </a14:m>
                <a:endParaRPr lang="en-US" sz="16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20" y="3962400"/>
                <a:ext cx="619080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981200" y="5862935"/>
                <a:ext cx="6270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62935"/>
                <a:ext cx="627031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208887" y="5852755"/>
                <a:ext cx="619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887" y="5852755"/>
                <a:ext cx="619913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661268" y="5852755"/>
                <a:ext cx="6270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268" y="5852755"/>
                <a:ext cx="627031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3423560" y="5852755"/>
                <a:ext cx="615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60" y="5852755"/>
                <a:ext cx="615040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102325" y="5814655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2"/>
                          </a:solidFill>
                          <a:latin typeface="Cambria Math"/>
                          <a:cs typeface="Times New Roman" pitchFamily="18" charset="0"/>
                        </a:rPr>
                        <m:t>…</m:t>
                      </m:r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325" y="5814655"/>
                <a:ext cx="492443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803535" y="5814655"/>
                <a:ext cx="6998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535" y="5814655"/>
                <a:ext cx="699807" cy="461665"/>
              </a:xfrm>
              <a:prstGeom prst="rect">
                <a:avLst/>
              </a:prstGeom>
              <a:blipFill rotWithShape="1"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/>
          <p:cNvSpPr/>
          <p:nvPr/>
        </p:nvSpPr>
        <p:spPr bwMode="auto">
          <a:xfrm>
            <a:off x="2209168" y="3917068"/>
            <a:ext cx="76200" cy="76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2210028" y="3838517"/>
            <a:ext cx="76200" cy="76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210028" y="4452819"/>
            <a:ext cx="76200" cy="762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2207217" y="5062548"/>
            <a:ext cx="76200" cy="762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2209168" y="4774258"/>
            <a:ext cx="76200" cy="762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2209168" y="3964633"/>
            <a:ext cx="76200" cy="762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2206357" y="4574362"/>
            <a:ext cx="76200" cy="762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2208308" y="4286072"/>
            <a:ext cx="76200" cy="762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2206357" y="4164658"/>
            <a:ext cx="76200" cy="76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2891297" y="4650433"/>
            <a:ext cx="76200" cy="76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2892157" y="5031433"/>
            <a:ext cx="76200" cy="76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2889346" y="5214948"/>
            <a:ext cx="76200" cy="762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2891297" y="4926658"/>
            <a:ext cx="76200" cy="762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2891297" y="4117033"/>
            <a:ext cx="76200" cy="762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2888486" y="4726762"/>
            <a:ext cx="76200" cy="762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2890437" y="4438472"/>
            <a:ext cx="76200" cy="762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2888486" y="4498033"/>
            <a:ext cx="76200" cy="76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892157" y="4605219"/>
            <a:ext cx="76200" cy="762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323388" y="310509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Genuine user’s samples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339957" y="340989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Impostors’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5791200" y="3657600"/>
                <a:ext cx="326854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sz="2000" b="0" dirty="0">
                    <a:solidFill>
                      <a:schemeClr val="tx2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Intra-class </a:t>
                </a:r>
                <a:r>
                  <a:rPr lang="en-US" sz="2000" b="0" dirty="0">
                    <a:solidFill>
                      <a:schemeClr val="accent5">
                        <a:lumMod val="50000"/>
                      </a:schemeClr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variation</a:t>
                </a:r>
                <a:r>
                  <a:rPr lang="en-US" sz="2000" b="0" dirty="0">
                    <a:solidFill>
                      <a:schemeClr val="tx2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2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is </a:t>
                </a:r>
                <a:r>
                  <a:rPr lang="en-US" sz="2000" b="0" dirty="0">
                    <a:solidFill>
                      <a:schemeClr val="accent5">
                        <a:lumMod val="50000"/>
                      </a:schemeClr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smaller</a:t>
                </a:r>
                <a:r>
                  <a:rPr lang="en-US" sz="2000" b="0" dirty="0">
                    <a:solidFill>
                      <a:schemeClr val="tx2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2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.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sz="2000" b="0" dirty="0">
                    <a:solidFill>
                      <a:schemeClr val="tx2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Inter-class </a:t>
                </a:r>
                <a:r>
                  <a:rPr lang="en-US" sz="2000" b="0" dirty="0">
                    <a:solidFill>
                      <a:schemeClr val="accent5">
                        <a:lumMod val="50000"/>
                      </a:schemeClr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difference</a:t>
                </a:r>
                <a:r>
                  <a:rPr lang="en-US" sz="2000" b="0" dirty="0">
                    <a:solidFill>
                      <a:schemeClr val="tx2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2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is </a:t>
                </a:r>
                <a:r>
                  <a:rPr lang="en-US" sz="2000" b="0" dirty="0">
                    <a:solidFill>
                      <a:schemeClr val="accent5">
                        <a:lumMod val="50000"/>
                      </a:schemeClr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larger</a:t>
                </a:r>
                <a:r>
                  <a:rPr lang="en-US" sz="2000" b="0" dirty="0">
                    <a:solidFill>
                      <a:schemeClr val="tx2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2"/>
                            </a:solidFill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2"/>
                    </a:solidFill>
                    <a:latin typeface="Arial Unicode MS" pitchFamily="34" charset="-128"/>
                    <a:ea typeface="Arial Unicode MS" pitchFamily="34" charset="-128"/>
                    <a:cs typeface="Arial Unicode MS" pitchFamily="34" charset="-128"/>
                  </a:rPr>
                  <a:t>.</a:t>
                </a:r>
              </a:p>
              <a:p>
                <a:r>
                  <a:rPr lang="en-US" sz="2000" b="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</a:t>
                </a:r>
                <a:r>
                  <a:rPr lang="en-US" sz="2000" b="0" dirty="0">
                    <a:solidFill>
                      <a:schemeClr val="tx2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&gt;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657600"/>
                <a:ext cx="3268547" cy="1631216"/>
              </a:xfrm>
              <a:prstGeom prst="rect">
                <a:avLst/>
              </a:prstGeom>
              <a:blipFill rotWithShape="1">
                <a:blip r:embed="rId17"/>
                <a:stretch>
                  <a:fillRect l="-2425" t="-4478" r="-74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ounded Rectangle 107"/>
          <p:cNvSpPr/>
          <p:nvPr/>
        </p:nvSpPr>
        <p:spPr bwMode="auto">
          <a:xfrm>
            <a:off x="762000" y="3821758"/>
            <a:ext cx="4572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00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Rounded Rectangle 108"/>
          <p:cNvSpPr/>
          <p:nvPr/>
        </p:nvSpPr>
        <p:spPr bwMode="auto">
          <a:xfrm>
            <a:off x="762000" y="4202758"/>
            <a:ext cx="4572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01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762000" y="4583758"/>
            <a:ext cx="4572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ounded Rectangle 110"/>
          <p:cNvSpPr/>
          <p:nvPr/>
        </p:nvSpPr>
        <p:spPr bwMode="auto">
          <a:xfrm>
            <a:off x="762000" y="4964758"/>
            <a:ext cx="457200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486400" y="5562600"/>
                <a:ext cx="3581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sym typeface="Wingdings"/>
                  </a:rPr>
                  <a:t></a:t>
                </a:r>
                <a14:m>
                  <m:oMath xmlns:m="http://schemas.openxmlformats.org/officeDocument/2006/math">
                    <m:r>
                      <a:rPr lang="el-GR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𝜔</m:t>
                    </m:r>
                    <m:r>
                      <a:rPr lang="en-US" sz="2400" dirty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562600"/>
                <a:ext cx="3581400" cy="461665"/>
              </a:xfrm>
              <a:prstGeom prst="rect">
                <a:avLst/>
              </a:prstGeom>
              <a:blipFill rotWithShape="1">
                <a:blip r:embed="rId20"/>
                <a:stretch>
                  <a:fillRect l="-170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2687806" y="3352800"/>
                <a:ext cx="677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806" y="3352800"/>
                <a:ext cx="677172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621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1981200" y="3352800"/>
                <a:ext cx="677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352800"/>
                <a:ext cx="677172" cy="461665"/>
              </a:xfrm>
              <a:prstGeom prst="rect">
                <a:avLst/>
              </a:prstGeom>
              <a:blipFill rotWithShape="1">
                <a:blip r:embed="rId22"/>
                <a:stretch>
                  <a:fillRect r="-1621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/>
          <p:cNvSpPr/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4191000" y="3581400"/>
            <a:ext cx="76200" cy="762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8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3" dur="1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9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9" dur="9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9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900"/>
                            </p:stCondLst>
                            <p:childTnLst>
                              <p:par>
                                <p:cTn id="2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4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8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700"/>
                            </p:stCondLst>
                            <p:childTnLst>
                              <p:par>
                                <p:cTn id="2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2" grpId="0" animBg="1"/>
      <p:bldP spid="53" grpId="0" animBg="1"/>
      <p:bldP spid="54" grpId="0" animBg="1"/>
      <p:bldP spid="55" grpId="0" animBg="1"/>
      <p:bldP spid="56" grpId="0" animBg="1"/>
      <p:bldP spid="63" grpId="0" animBg="1"/>
      <p:bldP spid="64" grpId="0" animBg="1"/>
      <p:bldP spid="67" grpId="0" animBg="1"/>
      <p:bldP spid="69" grpId="0" animBg="1"/>
      <p:bldP spid="70" grpId="0" animBg="1"/>
      <p:bldP spid="72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4" grpId="0"/>
      <p:bldP spid="105" grpId="0"/>
      <p:bldP spid="107" grpId="0" uiExpand="1" build="p"/>
      <p:bldP spid="108" grpId="0" animBg="1"/>
      <p:bldP spid="109" grpId="0" animBg="1"/>
      <p:bldP spid="110" grpId="0" animBg="1"/>
      <p:bldP spid="111" grpId="0" animBg="1"/>
      <p:bldP spid="114" grpId="0"/>
      <p:bldP spid="115" grpId="0"/>
      <p:bldP spid="116" grpId="0"/>
      <p:bldP spid="112" grpId="0" animBg="1"/>
      <p:bldP spid="1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string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10600" cy="5257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Use gait templates after LDA projection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𝐈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i="0" dirty="0"/>
                  <a:t>,</a:t>
                </a:r>
                <a:r>
                  <a:rPr lang="en-US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𝐆</m:t>
                    </m:r>
                    <m:r>
                      <a:rPr lang="en-US" i="1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 to calculate the reliability of each component.</a:t>
                </a:r>
              </a:p>
              <a:p>
                <a:r>
                  <a:rPr lang="en-US" dirty="0"/>
                  <a:t> Reliability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of component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is calculated as: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lvl="1"/>
                <a:endParaRPr lang="en-US" dirty="0">
                  <a:ea typeface="Cambria Math"/>
                </a:endParaRPr>
              </a:p>
              <a:p>
                <a:pPr lvl="1"/>
                <a:r>
                  <a:rPr lang="en-US" dirty="0">
                    <a:ea typeface="Cambria Math"/>
                  </a:rPr>
                  <a:t>Where:</a:t>
                </a:r>
                <a:r>
                  <a:rPr lang="en-US" i="1" dirty="0">
                    <a:latin typeface="Cambria Math"/>
                    <a:ea typeface="Cambria Math"/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ea typeface="Cambria Math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ea typeface="Cambria Math"/>
                  </a:rPr>
                  <a:t> are </a:t>
                </a:r>
                <a:r>
                  <a:rPr lang="en-US" b="1" i="1" dirty="0">
                    <a:solidFill>
                      <a:schemeClr val="accent5">
                        <a:lumMod val="50000"/>
                      </a:schemeClr>
                    </a:solidFill>
                    <a:ea typeface="Cambria Math"/>
                  </a:rPr>
                  <a:t>mean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ea typeface="Cambria Math"/>
                  </a:rPr>
                  <a:t> </a:t>
                </a:r>
                <a:r>
                  <a:rPr lang="en-US" dirty="0">
                    <a:ea typeface="Cambria Math"/>
                  </a:rPr>
                  <a:t>and </a:t>
                </a:r>
                <a:r>
                  <a:rPr lang="en-US" b="1" i="1" dirty="0">
                    <a:solidFill>
                      <a:schemeClr val="accent5">
                        <a:lumMod val="50000"/>
                      </a:schemeClr>
                    </a:solidFill>
                    <a:ea typeface="Cambria Math"/>
                  </a:rPr>
                  <a:t>variance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  <a:ea typeface="Cambria Math"/>
                  </a:rPr>
                  <a:t> </a:t>
                </a:r>
                <a:r>
                  <a:rPr lang="en-US" dirty="0">
                    <a:ea typeface="Cambria Math"/>
                  </a:rPr>
                  <a:t>of component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en-US" dirty="0">
                    <a:ea typeface="Cambria Math"/>
                  </a:rPr>
                  <a:t> of enrolled user’s templates after LDA projection.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b="1" i="0" smtClean="0">
                            <a:latin typeface="Cambria Math"/>
                          </a:rPr>
                          <m:t>𝐆</m:t>
                        </m:r>
                        <m:r>
                          <a:rPr lang="en-US" b="0" i="1" smtClean="0">
                            <a:latin typeface="Cambria Math"/>
                          </a:rPr>
                          <m:t>′[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] </m:t>
                        </m:r>
                      </m:e>
                    </m:nary>
                  </m:oMath>
                </a14:m>
                <a:r>
                  <a:rPr lang="en-US" dirty="0"/>
                  <a:t>	;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smtClean="0">
                                    <a:latin typeface="Cambria Math"/>
                                  </a:rPr>
                                  <m:t>𝐆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′[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]−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.</m:t>
                        </m:r>
                      </m:e>
                    </m:nary>
                  </m:oMath>
                </a14:m>
                <a:endParaRPr lang="en-US" dirty="0">
                  <a:ea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𝑰</m:t>
                    </m:r>
                    <m:r>
                      <a:rPr lang="en-US" b="1" i="1" dirty="0" smtClean="0">
                        <a:latin typeface="Cambria Math"/>
                      </a:rPr>
                      <m:t>′</m:t>
                    </m:r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/>
                      </a:rPr>
                      <m:t>i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/>
                      </a:rPr>
                      <m:t>j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is value of component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of template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of imposters gait data.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′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erf</m:t>
                    </m:r>
                    <m:r>
                      <a:rPr lang="en-US" i="1">
                        <a:latin typeface="Cambria Math"/>
                      </a:rPr>
                      <m:t> ′</m:t>
                    </m:r>
                  </m:oMath>
                </a14:m>
                <a:r>
                  <a:rPr lang="en-US" dirty="0"/>
                  <a:t> denotes the Gaussian error function.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10600" cy="5257800"/>
              </a:xfrm>
              <a:blipFill rotWithShape="1">
                <a:blip r:embed="rId3"/>
                <a:stretch>
                  <a:fillRect l="-992" t="-1506" r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 Tran et al.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2741833"/>
            <a:ext cx="2646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Inter-class difference</a:t>
            </a:r>
            <a:endParaRPr lang="en-US" sz="2000" b="0" dirty="0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3256123"/>
            <a:ext cx="248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Intra-class variance</a:t>
            </a:r>
            <a:endParaRPr lang="en-US" sz="2000" b="0" dirty="0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 bwMode="auto">
          <a:xfrm flipH="1">
            <a:off x="6237588" y="2941888"/>
            <a:ext cx="39181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flipH="1">
            <a:off x="6221020" y="3456178"/>
            <a:ext cx="4083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85" y="2628112"/>
            <a:ext cx="5512404" cy="118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36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257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b="1" i="1" dirty="0">
                <a:solidFill>
                  <a:srgbClr val="1D528D"/>
                </a:solidFill>
              </a:rPr>
              <a:t>Experiment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Dataset: 38 subjects [3].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Build 38 authentication models for 38 users.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LDA: 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Enrollment: 100 gait templates/user. 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Authenticating: 12 templates/trial.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 err="1"/>
              <a:t>Graycode</a:t>
            </a:r>
            <a:r>
              <a:rPr lang="en-US" dirty="0"/>
              <a:t> quantization: different values of 𝜓.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FCS: 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b="1" dirty="0"/>
              <a:t>BCH code</a:t>
            </a:r>
            <a:r>
              <a:rPr lang="en-US" dirty="0"/>
              <a:t> with the length of 255 and 511 bits.</a:t>
            </a:r>
          </a:p>
          <a:p>
            <a:pPr lvl="2"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/>
              <a:t>Different values of key length.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Lam Tran et al.</a:t>
            </a:r>
          </a:p>
        </p:txBody>
      </p:sp>
    </p:spTree>
    <p:extLst>
      <p:ext uri="{BB962C8B-B14F-4D97-AF65-F5344CB8AC3E}">
        <p14:creationId xmlns:p14="http://schemas.microsoft.com/office/powerpoint/2010/main" val="393746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 Tran et al.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1066800"/>
            <a:ext cx="8610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marL="1371600" indent="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2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buClr>
                <a:srgbClr val="1D528D"/>
              </a:buClr>
            </a:pPr>
            <a:r>
              <a:rPr lang="en-US" i="1" dirty="0">
                <a:solidFill>
                  <a:srgbClr val="1D528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Authentication results </a:t>
            </a:r>
          </a:p>
          <a:p>
            <a:pPr>
              <a:lnSpc>
                <a:spcPct val="120000"/>
              </a:lnSpc>
              <a:buClr>
                <a:srgbClr val="1D528D"/>
              </a:buClr>
            </a:pPr>
            <a:endParaRPr lang="en-US" i="1" dirty="0">
              <a:solidFill>
                <a:srgbClr val="1D528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20000"/>
              </a:lnSpc>
              <a:buClr>
                <a:srgbClr val="1D528D"/>
              </a:buClr>
            </a:pPr>
            <a:endParaRPr lang="en-US" i="1" dirty="0">
              <a:solidFill>
                <a:srgbClr val="1D528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20000"/>
              </a:lnSpc>
              <a:buClr>
                <a:srgbClr val="1D528D"/>
              </a:buClr>
            </a:pPr>
            <a:endParaRPr lang="en-US" i="1" dirty="0">
              <a:solidFill>
                <a:srgbClr val="1D528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20000"/>
              </a:lnSpc>
              <a:buClr>
                <a:srgbClr val="1D528D"/>
              </a:buClr>
            </a:pPr>
            <a:endParaRPr lang="en-US" i="1" dirty="0">
              <a:solidFill>
                <a:srgbClr val="1D528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69" y="2133600"/>
            <a:ext cx="4364431" cy="287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425" y="2209799"/>
            <a:ext cx="44229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0" y="54864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sz="2000" b="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Quantization bit number: 𝜓 = 4</a:t>
            </a:r>
            <a:endParaRPr lang="en-US" sz="2000" b="0" i="1" dirty="0">
              <a:solidFill>
                <a:srgbClr val="1D528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515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6629400" cy="510540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Introduction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Contributions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Proposed Methods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lphaLcPeriod"/>
            </a:pP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Solution for the Less Discriminability of Gait Data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lphaLcPeriod"/>
            </a:pP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Method to Handle the High Variation of Gait Data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Experiments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77000"/>
            <a:ext cx="762000" cy="320675"/>
          </a:xfrm>
        </p:spPr>
        <p:txBody>
          <a:bodyPr/>
          <a:lstStyle/>
          <a:p>
            <a:fld id="{AC3BDC10-DA97-4235-9119-C3136F5CB41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77001"/>
            <a:ext cx="9144000" cy="381000"/>
          </a:xfrm>
        </p:spPr>
        <p:txBody>
          <a:bodyPr/>
          <a:lstStyle/>
          <a:p>
            <a:r>
              <a:rPr lang="en-US" dirty="0"/>
              <a:t>Lam Tran et al.</a:t>
            </a:r>
          </a:p>
        </p:txBody>
      </p:sp>
    </p:spTree>
    <p:extLst>
      <p:ext uri="{BB962C8B-B14F-4D97-AF65-F5344CB8AC3E}">
        <p14:creationId xmlns:p14="http://schemas.microsoft.com/office/powerpoint/2010/main" val="1657749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 Tran et al.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1600200"/>
            <a:ext cx="8610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2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3pPr>
            <a:lvl4pPr marL="1371600" indent="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2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sz="2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buClr>
                <a:srgbClr val="1D528D"/>
              </a:buClr>
            </a:pPr>
            <a:r>
              <a:rPr lang="en-US" i="1" dirty="0">
                <a:solidFill>
                  <a:srgbClr val="1D528D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Authentication results </a:t>
            </a:r>
          </a:p>
          <a:p>
            <a:pPr>
              <a:lnSpc>
                <a:spcPct val="120000"/>
              </a:lnSpc>
              <a:buClr>
                <a:srgbClr val="1D528D"/>
              </a:buClr>
            </a:pPr>
            <a:endParaRPr lang="en-US" i="1" dirty="0">
              <a:solidFill>
                <a:srgbClr val="1D528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20000"/>
              </a:lnSpc>
              <a:buClr>
                <a:srgbClr val="1D528D"/>
              </a:buClr>
            </a:pPr>
            <a:endParaRPr lang="en-US" i="1" dirty="0">
              <a:solidFill>
                <a:srgbClr val="1D528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20000"/>
              </a:lnSpc>
              <a:buClr>
                <a:srgbClr val="1D528D"/>
              </a:buClr>
            </a:pPr>
            <a:endParaRPr lang="en-US" i="1" dirty="0">
              <a:solidFill>
                <a:srgbClr val="1D528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20000"/>
              </a:lnSpc>
              <a:buClr>
                <a:srgbClr val="1D528D"/>
              </a:buClr>
            </a:pPr>
            <a:endParaRPr lang="en-US" i="1" dirty="0">
              <a:solidFill>
                <a:srgbClr val="1D528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20000"/>
              </a:lnSpc>
              <a:buClr>
                <a:srgbClr val="1D528D"/>
              </a:buClr>
            </a:pPr>
            <a:endParaRPr lang="en-US" i="1" dirty="0">
              <a:solidFill>
                <a:srgbClr val="1D528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120000"/>
              </a:lnSpc>
              <a:buClr>
                <a:srgbClr val="1D528D"/>
              </a:buClr>
            </a:pPr>
            <a:endParaRPr lang="en-US" i="1" dirty="0">
              <a:solidFill>
                <a:srgbClr val="1D528D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171700"/>
            <a:ext cx="84010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 bwMode="auto">
          <a:xfrm>
            <a:off x="4562475" y="3352800"/>
            <a:ext cx="4048125" cy="361950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47755" y="4419600"/>
            <a:ext cx="4048125" cy="361950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8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105400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1D528D"/>
              </a:buClr>
            </a:pPr>
            <a:r>
              <a:rPr lang="en-US" b="1" i="1" dirty="0">
                <a:solidFill>
                  <a:srgbClr val="1D528D"/>
                </a:solidFill>
              </a:rPr>
              <a:t>The impact of LDA projection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 Tran et al.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2019300"/>
            <a:ext cx="87312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15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257800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1D528D"/>
              </a:buClr>
            </a:pPr>
            <a:r>
              <a:rPr lang="en-US" b="1" i="1" dirty="0">
                <a:solidFill>
                  <a:srgbClr val="1D528D"/>
                </a:solidFill>
              </a:rPr>
              <a:t>The impact of </a:t>
            </a:r>
            <a:r>
              <a:rPr lang="en-US" b="1" i="1" dirty="0" err="1">
                <a:solidFill>
                  <a:srgbClr val="1D528D"/>
                </a:solidFill>
              </a:rPr>
              <a:t>Graycode</a:t>
            </a:r>
            <a:r>
              <a:rPr lang="en-US" b="1" i="1" dirty="0">
                <a:solidFill>
                  <a:srgbClr val="1D528D"/>
                </a:solidFill>
              </a:rPr>
              <a:t>  in quantization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 Tran et al.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30577"/>
            <a:ext cx="5861050" cy="505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532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257800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Addressed the </a:t>
            </a:r>
            <a:r>
              <a:rPr lang="en-US" b="1" i="1" dirty="0"/>
              <a:t>low discriminability</a:t>
            </a:r>
            <a:r>
              <a:rPr lang="en-US" dirty="0"/>
              <a:t> and </a:t>
            </a:r>
            <a:r>
              <a:rPr lang="en-US" b="1" i="1" dirty="0"/>
              <a:t>high variation</a:t>
            </a:r>
            <a:r>
              <a:rPr lang="en-US" dirty="0"/>
              <a:t> of gait data to improve both the performance and security of gait cryptosystem.</a:t>
            </a:r>
          </a:p>
          <a:p>
            <a:pPr>
              <a:buClr>
                <a:srgbClr val="FF0000"/>
              </a:buClr>
            </a:pPr>
            <a:endParaRPr lang="en-US" b="1" i="1" dirty="0">
              <a:solidFill>
                <a:srgbClr val="FF0000"/>
              </a:solidFill>
            </a:endParaRPr>
          </a:p>
          <a:p>
            <a:pPr>
              <a:buClr>
                <a:srgbClr val="FF0000"/>
              </a:buClr>
            </a:pPr>
            <a:r>
              <a:rPr lang="en-US" b="1" i="1" dirty="0">
                <a:solidFill>
                  <a:srgbClr val="FF0000"/>
                </a:solidFill>
              </a:rPr>
              <a:t>Drawback: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Analyzed in laboratory.</a:t>
            </a:r>
          </a:p>
          <a:p>
            <a:pPr lvl="1"/>
            <a:r>
              <a:rPr lang="en-US" dirty="0"/>
              <a:t>FRR is high.</a:t>
            </a:r>
          </a:p>
          <a:p>
            <a:pPr>
              <a:buClr>
                <a:srgbClr val="1D528D"/>
              </a:buClr>
            </a:pPr>
            <a:r>
              <a:rPr lang="en-US" b="1" i="1" dirty="0">
                <a:solidFill>
                  <a:srgbClr val="1D528D"/>
                </a:solidFill>
              </a:rPr>
              <a:t>Future works:</a:t>
            </a:r>
          </a:p>
          <a:p>
            <a:pPr lvl="1"/>
            <a:r>
              <a:rPr lang="en-US" dirty="0"/>
              <a:t>Experiment in real condition.</a:t>
            </a:r>
          </a:p>
          <a:p>
            <a:pPr lvl="2"/>
            <a:r>
              <a:rPr lang="en-US" dirty="0"/>
              <a:t>Overhead time.</a:t>
            </a:r>
          </a:p>
          <a:p>
            <a:pPr lvl="2"/>
            <a:r>
              <a:rPr lang="en-US" dirty="0"/>
              <a:t>Power consuming.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 Tran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65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257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T. Hoang, D. Choi, and T. Nguyen. Gait authentication on mobile phone using biometric cryptosystem and fuzzy commitment scheme. </a:t>
            </a:r>
            <a:r>
              <a:rPr lang="en-US" sz="2000" i="1" dirty="0"/>
              <a:t>International Journal of Information Security</a:t>
            </a:r>
            <a:r>
              <a:rPr lang="en-US" sz="2000" dirty="0"/>
              <a:t>, 14(6):549–560, 2015.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S. </a:t>
            </a:r>
            <a:r>
              <a:rPr lang="en-US" sz="2000" dirty="0" err="1"/>
              <a:t>Sprager</a:t>
            </a:r>
            <a:r>
              <a:rPr lang="en-US" sz="2000" dirty="0"/>
              <a:t> and M. B. </a:t>
            </a:r>
            <a:r>
              <a:rPr lang="en-US" sz="2000" dirty="0" err="1"/>
              <a:t>Juric</a:t>
            </a:r>
            <a:r>
              <a:rPr lang="en-US" sz="2000" dirty="0"/>
              <a:t>. Inertial sensor-based gait recognition: A review. </a:t>
            </a:r>
            <a:r>
              <a:rPr lang="en-US" sz="2000" i="1" dirty="0"/>
              <a:t>Sensors</a:t>
            </a:r>
            <a:r>
              <a:rPr lang="en-US" sz="2000" dirty="0"/>
              <a:t>, 15(9):22089–22127, 2015.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T. Hoang, D. Choi, and T. Nguyen. On the instability of sensor orientation in gait verification on mobile phone. </a:t>
            </a:r>
            <a:r>
              <a:rPr lang="en-US" sz="2000"/>
              <a:t>In </a:t>
            </a:r>
            <a:r>
              <a:rPr lang="en-US" sz="2000" i="1"/>
              <a:t>12th </a:t>
            </a:r>
            <a:r>
              <a:rPr lang="en-US" sz="2000" i="1" dirty="0"/>
              <a:t>International Conference on Security and Cryptography </a:t>
            </a:r>
            <a:r>
              <a:rPr lang="en-US" sz="2000" i="1"/>
              <a:t>(SECRYPT)</a:t>
            </a:r>
            <a:r>
              <a:rPr lang="en-US" sz="2000"/>
              <a:t>, </a:t>
            </a:r>
            <a:r>
              <a:rPr lang="en-US" sz="2000" dirty="0"/>
              <a:t>volume 4, pages 148–159. IEEE, 2015.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 Tran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38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WordArt 3"/>
          <p:cNvSpPr>
            <a:spLocks noChangeArrowheads="1" noChangeShapeType="1" noTextEdit="1"/>
          </p:cNvSpPr>
          <p:nvPr/>
        </p:nvSpPr>
        <p:spPr bwMode="gray">
          <a:xfrm>
            <a:off x="2462215" y="1447800"/>
            <a:ext cx="6605585" cy="1524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0" kern="10" dirty="0">
                <a:solidFill>
                  <a:schemeClr val="bg1"/>
                </a:solidFill>
                <a:latin typeface="Times New Roman" pitchFamily="18" charset="0"/>
                <a:ea typeface="Verdana"/>
                <a:cs typeface="Times New Roman" pitchFamily="18" charset="0"/>
              </a:rPr>
              <a:t>Thank you </a:t>
            </a:r>
          </a:p>
          <a:p>
            <a:pPr algn="ctr"/>
            <a:r>
              <a:rPr lang="en-US" sz="5400" b="0" kern="10" dirty="0">
                <a:solidFill>
                  <a:schemeClr val="bg1"/>
                </a:solidFill>
                <a:latin typeface="Times New Roman" pitchFamily="18" charset="0"/>
                <a:ea typeface="Verdana"/>
                <a:cs typeface="Times New Roman" pitchFamily="18" charset="0"/>
              </a:rPr>
              <a:t>for your attention!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pattFill prst="lt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236" descr="06_original_w"/>
          <p:cNvSpPr>
            <a:spLocks noChangeArrowheads="1"/>
          </p:cNvSpPr>
          <p:nvPr/>
        </p:nvSpPr>
        <p:spPr bwMode="gray">
          <a:xfrm>
            <a:off x="228600" y="1143000"/>
            <a:ext cx="2157413" cy="2138363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0"/>
            <a:ext cx="91440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800" b="1" i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buClr>
                <a:schemeClr val="hlink"/>
              </a:buClr>
            </a:pPr>
            <a:endParaRPr lang="en-US" sz="4400" i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Gait has been considered as an efficient modality for recognizing individual via human motion.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Inertial sensors based gait authentication: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inertial sensors</a:t>
            </a:r>
            <a:r>
              <a:rPr lang="en-US" dirty="0"/>
              <a:t>  to collect gait data.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Allows authenticating user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implicitly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Significant schemes have been proposed in literature [2]: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Patten recognitions, machine learning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</a:pPr>
            <a:r>
              <a:rPr lang="en-US" b="1" i="1" dirty="0">
                <a:solidFill>
                  <a:srgbClr val="FF0000"/>
                </a:solidFill>
              </a:rPr>
              <a:t>Potential risk: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The extracted gait templates/models are stored </a:t>
            </a:r>
            <a:r>
              <a:rPr lang="en-US" b="1" i="1" dirty="0">
                <a:solidFill>
                  <a:srgbClr val="FF0000"/>
                </a:solidFill>
              </a:rPr>
              <a:t>insecurely</a:t>
            </a:r>
            <a:r>
              <a:rPr lang="en-US" dirty="0"/>
              <a:t> (i.e., in mobile phone)</a:t>
            </a:r>
          </a:p>
          <a:p>
            <a:pPr lvl="3">
              <a:lnSpc>
                <a:spcPct val="120000"/>
              </a:lnSpc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Security and user privacy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Lam Tran et al.</a:t>
            </a:r>
          </a:p>
        </p:txBody>
      </p:sp>
      <p:pic>
        <p:nvPicPr>
          <p:cNvPr id="6" name="Picture 4" descr="C:\Users\ThangHoang\Desktop\2012-08-16 21.22.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460" y="1752600"/>
            <a:ext cx="2362644" cy="142127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528460" y="3200400"/>
            <a:ext cx="23543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lvl="1" algn="ctr" eaLnBrk="1" hangingPunct="1"/>
            <a:r>
              <a:rPr lang="en-US" sz="16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Inertial sensors based </a:t>
            </a:r>
          </a:p>
          <a:p>
            <a:pPr marL="3175" lvl="1" algn="ctr" eaLnBrk="1" hangingPunct="1"/>
            <a:r>
              <a:rPr lang="en-US" sz="16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gait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01226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410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Fuzzy Commitment Scheme (FCS):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Biometric cryptosystem framework to secure biometric templates by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binding it with a secret key before storing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Several studies applied FCS to the inertial-sensor based gait authentication [1].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Provide elegant strategy to protect the stored gait templates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</a:pPr>
            <a:r>
              <a:rPr lang="en-US" b="1" i="1" dirty="0">
                <a:solidFill>
                  <a:srgbClr val="FF0000"/>
                </a:solidFill>
              </a:rPr>
              <a:t>Drawbacks:</a:t>
            </a:r>
            <a:endParaRPr lang="en-US" dirty="0"/>
          </a:p>
          <a:p>
            <a:pPr lvl="2">
              <a:lnSpc>
                <a:spcPct val="120000"/>
              </a:lnSpc>
            </a:pPr>
            <a:r>
              <a:rPr lang="en-US" dirty="0"/>
              <a:t>No attention to the </a:t>
            </a:r>
            <a:r>
              <a:rPr lang="en-US" dirty="0">
                <a:solidFill>
                  <a:srgbClr val="FF0000"/>
                </a:solidFill>
              </a:rPr>
              <a:t>low discriminability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high variation </a:t>
            </a:r>
            <a:r>
              <a:rPr lang="en-US" dirty="0"/>
              <a:t>of gait data.</a:t>
            </a:r>
          </a:p>
          <a:p>
            <a:pPr lvl="3">
              <a:lnSpc>
                <a:spcPct val="120000"/>
              </a:lnSpc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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Decrease the system performance (e.g., FAR, FRR) and security (e.g., key length).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Lam Tran et al.</a:t>
            </a:r>
          </a:p>
        </p:txBody>
      </p:sp>
      <p:pic>
        <p:nvPicPr>
          <p:cNvPr id="6" name="Picture 2" descr="C:\Users\Candy\Downloads\figfcs-page-0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6629400" cy="170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08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106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i="1" dirty="0"/>
                  <a:t>Main task</a:t>
                </a:r>
                <a:r>
                  <a:rPr lang="en-US" dirty="0"/>
                  <a:t>: </a:t>
                </a:r>
                <a:r>
                  <a:rPr lang="en-US" i="1" dirty="0">
                    <a:solidFill>
                      <a:srgbClr val="FF0000"/>
                    </a:solidFill>
                  </a:rPr>
                  <a:t>how to extract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witness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 (usually is a binary string) from biometric data:</a:t>
                </a:r>
              </a:p>
              <a:p>
                <a:pPr lvl="1">
                  <a:lnSpc>
                    <a:spcPct val="140000"/>
                  </a:lnSpc>
                </a:pPr>
                <a:r>
                  <a:rPr lang="en-US" b="1" i="1" dirty="0"/>
                  <a:t>Length</a:t>
                </a:r>
                <a:r>
                  <a:rPr lang="en-US" dirty="0"/>
                  <a:t>: directly affects the security strength (</a:t>
                </a:r>
                <a:r>
                  <a:rPr lang="en-US" b="1" i="1" dirty="0">
                    <a:solidFill>
                      <a:srgbClr val="1D528D"/>
                    </a:solidFill>
                  </a:rPr>
                  <a:t>key length</a:t>
                </a:r>
                <a:r>
                  <a:rPr lang="en-US" dirty="0"/>
                  <a:t>)</a:t>
                </a:r>
              </a:p>
              <a:p>
                <a:pPr lvl="1">
                  <a:lnSpc>
                    <a:spcPct val="140000"/>
                  </a:lnSpc>
                </a:pPr>
                <a:r>
                  <a:rPr lang="en-US" b="1" i="1" dirty="0"/>
                  <a:t>Discriminability </a:t>
                </a:r>
                <a:r>
                  <a:rPr lang="en-US" dirty="0"/>
                  <a:t>and</a:t>
                </a:r>
                <a:r>
                  <a:rPr lang="en-US" b="1" i="1" dirty="0"/>
                  <a:t> stability</a:t>
                </a:r>
                <a:r>
                  <a:rPr lang="en-US" dirty="0"/>
                  <a:t>: affects the performance</a:t>
                </a:r>
              </a:p>
              <a:p>
                <a:pPr lvl="2">
                  <a:lnSpc>
                    <a:spcPct val="140000"/>
                  </a:lnSpc>
                  <a:buFont typeface="Wingdings" pitchFamily="2" charset="2"/>
                  <a:buChar char="§"/>
                </a:pPr>
                <a:r>
                  <a:rPr lang="en-US" i="1" dirty="0">
                    <a:solidFill>
                      <a:srgbClr val="1D528D"/>
                    </a:solidFill>
                  </a:rPr>
                  <a:t>Low discriminability </a:t>
                </a:r>
                <a:r>
                  <a:rPr lang="en-US" i="1" dirty="0">
                    <a:solidFill>
                      <a:srgbClr val="1D528D"/>
                    </a:solidFill>
                    <a:sym typeface="Wingdings" pitchFamily="2" charset="2"/>
                  </a:rPr>
                  <a:t> high FAR.</a:t>
                </a:r>
                <a:endParaRPr lang="en-US" i="1" dirty="0">
                  <a:solidFill>
                    <a:srgbClr val="1D528D"/>
                  </a:solidFill>
                </a:endParaRPr>
              </a:p>
              <a:p>
                <a:pPr lvl="2">
                  <a:lnSpc>
                    <a:spcPct val="140000"/>
                  </a:lnSpc>
                  <a:buFont typeface="Wingdings" pitchFamily="2" charset="2"/>
                  <a:buChar char="§"/>
                </a:pPr>
                <a:r>
                  <a:rPr lang="en-US" i="1" dirty="0">
                    <a:solidFill>
                      <a:srgbClr val="1D528D"/>
                    </a:solidFill>
                  </a:rPr>
                  <a:t>Low stability </a:t>
                </a:r>
                <a:r>
                  <a:rPr lang="en-US" i="1" dirty="0">
                    <a:solidFill>
                      <a:srgbClr val="1D528D"/>
                    </a:solidFill>
                    <a:sym typeface="Wingdings" pitchFamily="2" charset="2"/>
                  </a:rPr>
                  <a:t> high FRR.</a:t>
                </a:r>
                <a:endParaRPr lang="en-US" i="1" dirty="0">
                  <a:solidFill>
                    <a:srgbClr val="1D528D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10600" cy="5257800"/>
              </a:xfrm>
              <a:blipFill rotWithShape="1">
                <a:blip r:embed="rId2"/>
                <a:stretch>
                  <a:fillRect l="-779" r="-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 Tran et al.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325220" cy="214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 bwMode="auto">
          <a:xfrm>
            <a:off x="1905000" y="1814332"/>
            <a:ext cx="2057400" cy="700268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34000" y="1814332"/>
            <a:ext cx="2057400" cy="700268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2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/>
          <p:cNvSpPr/>
          <p:nvPr/>
        </p:nvSpPr>
        <p:spPr bwMode="auto">
          <a:xfrm>
            <a:off x="1828800" y="2590800"/>
            <a:ext cx="2819400" cy="6067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5486400" y="2209800"/>
            <a:ext cx="2819400" cy="1295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953000"/>
            <a:ext cx="8915400" cy="16764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1. Use </a:t>
            </a:r>
            <a:r>
              <a:rPr lang="en-US" i="1" dirty="0">
                <a:solidFill>
                  <a:srgbClr val="1D528D"/>
                </a:solidFill>
              </a:rPr>
              <a:t>Linear Discriminant Analysis</a:t>
            </a:r>
            <a:r>
              <a:rPr lang="en-US" i="1" dirty="0"/>
              <a:t> </a:t>
            </a:r>
            <a:r>
              <a:rPr lang="en-US" dirty="0"/>
              <a:t>to solve the low discriminability of gait data.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i="1" dirty="0">
                <a:solidFill>
                  <a:srgbClr val="1D528D"/>
                </a:solidFill>
                <a:sym typeface="Wingdings" pitchFamily="2" charset="2"/>
              </a:rPr>
              <a:t> R</a:t>
            </a:r>
            <a:r>
              <a:rPr lang="en-US" b="1" i="1" dirty="0">
                <a:solidFill>
                  <a:srgbClr val="1D528D"/>
                </a:solidFill>
              </a:rPr>
              <a:t>educe FAR</a:t>
            </a:r>
            <a:r>
              <a:rPr lang="en-US" dirty="0">
                <a:solidFill>
                  <a:srgbClr val="1D528D"/>
                </a:solidFill>
              </a:rPr>
              <a:t>.</a:t>
            </a:r>
          </a:p>
          <a:p>
            <a:pPr lvl="1">
              <a:lnSpc>
                <a:spcPct val="120000"/>
              </a:lnSpc>
              <a:buFont typeface="Wingdings"/>
              <a:buChar char="à"/>
            </a:pPr>
            <a:endParaRPr lang="en-US" dirty="0">
              <a:solidFill>
                <a:srgbClr val="1D528D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2. Apply </a:t>
            </a:r>
            <a:r>
              <a:rPr lang="en-US" i="1" dirty="0" err="1">
                <a:solidFill>
                  <a:srgbClr val="1D528D"/>
                </a:solidFill>
              </a:rPr>
              <a:t>Graycode</a:t>
            </a:r>
            <a:r>
              <a:rPr lang="en-US" i="1" dirty="0">
                <a:solidFill>
                  <a:srgbClr val="1D528D"/>
                </a:solidFill>
              </a:rPr>
              <a:t> quantization</a:t>
            </a:r>
            <a:r>
              <a:rPr lang="en-US" i="1" dirty="0"/>
              <a:t> </a:t>
            </a:r>
            <a:r>
              <a:rPr lang="en-US" dirty="0"/>
              <a:t>to reduce the variation of gait data.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b="1" i="1" dirty="0">
                <a:solidFill>
                  <a:srgbClr val="1D528D"/>
                </a:solidFill>
                <a:sym typeface="Wingdings" pitchFamily="2" charset="2"/>
              </a:rPr>
              <a:t> </a:t>
            </a:r>
            <a:r>
              <a:rPr lang="en-US" b="1" i="1" dirty="0">
                <a:solidFill>
                  <a:srgbClr val="1D528D"/>
                </a:solidFill>
              </a:rPr>
              <a:t>Increase the key length</a:t>
            </a:r>
            <a:r>
              <a:rPr lang="en-US" dirty="0">
                <a:solidFill>
                  <a:srgbClr val="1D528D"/>
                </a:solidFill>
              </a:rPr>
              <a:t>  </a:t>
            </a:r>
            <a:r>
              <a:rPr lang="en-US" dirty="0"/>
              <a:t>and</a:t>
            </a:r>
            <a:r>
              <a:rPr lang="en-US" dirty="0">
                <a:solidFill>
                  <a:srgbClr val="1D528D"/>
                </a:solidFill>
              </a:rPr>
              <a:t> </a:t>
            </a:r>
            <a:r>
              <a:rPr lang="en-US" b="1" i="1" dirty="0">
                <a:solidFill>
                  <a:srgbClr val="1D528D"/>
                </a:solidFill>
              </a:rPr>
              <a:t>reduce FRR</a:t>
            </a:r>
            <a:r>
              <a:rPr lang="en-US" dirty="0">
                <a:solidFill>
                  <a:srgbClr val="1D528D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Lam Tran et al.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981200" y="1676400"/>
            <a:ext cx="2590800" cy="68580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Preprocessing 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Features extraction [3]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057400" y="4495800"/>
            <a:ext cx="2438400" cy="38100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FCS</a:t>
            </a:r>
          </a:p>
        </p:txBody>
      </p:sp>
      <p:cxnSp>
        <p:nvCxnSpPr>
          <p:cNvPr id="10" name="Straight Arrow Connector 9"/>
          <p:cNvCxnSpPr>
            <a:stCxn id="7" idx="2"/>
            <a:endCxn id="28" idx="0"/>
          </p:cNvCxnSpPr>
          <p:nvPr/>
        </p:nvCxnSpPr>
        <p:spPr bwMode="auto">
          <a:xfrm>
            <a:off x="3276600" y="2362200"/>
            <a:ext cx="0" cy="342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62" idx="2"/>
            <a:endCxn id="7" idx="0"/>
          </p:cNvCxnSpPr>
          <p:nvPr/>
        </p:nvCxnSpPr>
        <p:spPr bwMode="auto">
          <a:xfrm>
            <a:off x="3276600" y="1512332"/>
            <a:ext cx="0" cy="1640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ounded Rectangle 27"/>
          <p:cNvSpPr/>
          <p:nvPr/>
        </p:nvSpPr>
        <p:spPr bwMode="auto">
          <a:xfrm>
            <a:off x="2057400" y="2705100"/>
            <a:ext cx="2438400" cy="38100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Binarization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Arrow Connector 29"/>
          <p:cNvCxnSpPr>
            <a:stCxn id="40" idx="2"/>
            <a:endCxn id="9" idx="0"/>
          </p:cNvCxnSpPr>
          <p:nvPr/>
        </p:nvCxnSpPr>
        <p:spPr bwMode="auto">
          <a:xfrm>
            <a:off x="3276600" y="4331732"/>
            <a:ext cx="0" cy="1640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286000" y="3962400"/>
                <a:ext cx="198120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Binary string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  <a:cs typeface="Times New Roman" pitchFamily="18" charset="0"/>
                      </a:rPr>
                      <m:t>𝜔</m:t>
                    </m:r>
                  </m:oMath>
                </a14:m>
                <a:endParaRPr lang="en-US" b="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962400"/>
                <a:ext cx="1981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21" idx="2"/>
            <a:endCxn id="40" idx="0"/>
          </p:cNvCxnSpPr>
          <p:nvPr/>
        </p:nvCxnSpPr>
        <p:spPr bwMode="auto">
          <a:xfrm>
            <a:off x="3276600" y="3733800"/>
            <a:ext cx="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2286000" y="1143000"/>
            <a:ext cx="19812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Gait signals</a:t>
            </a:r>
          </a:p>
        </p:txBody>
      </p:sp>
      <p:sp>
        <p:nvSpPr>
          <p:cNvPr id="98" name="Rounded Rectangle 97"/>
          <p:cNvSpPr/>
          <p:nvPr/>
        </p:nvSpPr>
        <p:spPr bwMode="auto">
          <a:xfrm>
            <a:off x="5715000" y="2362200"/>
            <a:ext cx="2438400" cy="38100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LDA</a:t>
            </a: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5715000" y="2966171"/>
            <a:ext cx="2438400" cy="386629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Quantization</a:t>
            </a:r>
          </a:p>
        </p:txBody>
      </p:sp>
      <p:sp>
        <p:nvSpPr>
          <p:cNvPr id="1050" name="Right Arrow 1049"/>
          <p:cNvSpPr/>
          <p:nvPr/>
        </p:nvSpPr>
        <p:spPr bwMode="auto">
          <a:xfrm>
            <a:off x="4800600" y="2667000"/>
            <a:ext cx="6096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5" name="Straight Arrow Connector 104"/>
          <p:cNvCxnSpPr>
            <a:stCxn id="98" idx="2"/>
            <a:endCxn id="101" idx="0"/>
          </p:cNvCxnSpPr>
          <p:nvPr/>
        </p:nvCxnSpPr>
        <p:spPr bwMode="auto">
          <a:xfrm>
            <a:off x="6934200" y="2743200"/>
            <a:ext cx="0" cy="2229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ounded Rectangle 20"/>
          <p:cNvSpPr/>
          <p:nvPr/>
        </p:nvSpPr>
        <p:spPr bwMode="auto">
          <a:xfrm>
            <a:off x="2057400" y="3352800"/>
            <a:ext cx="2438400" cy="38100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Reliable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bits extraction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28" idx="2"/>
            <a:endCxn id="21" idx="0"/>
          </p:cNvCxnSpPr>
          <p:nvPr/>
        </p:nvCxnSpPr>
        <p:spPr bwMode="auto">
          <a:xfrm>
            <a:off x="3276600" y="3086100"/>
            <a:ext cx="0" cy="2667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71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" grpId="0" animBg="1"/>
      <p:bldP spid="103" grpId="0" animBg="1"/>
      <p:bldP spid="3" grpId="0" uiExpand="1" build="p"/>
      <p:bldP spid="7" grpId="0" animBg="1"/>
      <p:bldP spid="9" grpId="0" animBg="1"/>
      <p:bldP spid="28" grpId="0" animBg="1"/>
      <p:bldP spid="40" grpId="0" animBg="1"/>
      <p:bldP spid="62" grpId="0" animBg="1"/>
      <p:bldP spid="98" grpId="0" animBg="1"/>
      <p:bldP spid="101" grpId="0" animBg="1"/>
      <p:bldP spid="105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low discriminability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2578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Gait templates extracted from inertial-sensors based gait signals: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sym typeface="Wingdings" pitchFamily="2" charset="2"/>
              </a:rPr>
              <a:t>The resulted gait templates are low discriminability (the overlapping area between inter and intra class is </a:t>
            </a:r>
            <a:r>
              <a:rPr lang="en-US" b="1" i="1" dirty="0">
                <a:solidFill>
                  <a:srgbClr val="FF0000"/>
                </a:solidFill>
                <a:sym typeface="Wingdings" pitchFamily="2" charset="2"/>
              </a:rPr>
              <a:t>large</a:t>
            </a:r>
            <a:r>
              <a:rPr lang="en-US" dirty="0">
                <a:sym typeface="Wingdings" pitchFamily="2" charset="2"/>
              </a:rPr>
              <a:t>).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b="1" i="1" dirty="0">
                <a:solidFill>
                  <a:srgbClr val="1D528D"/>
                </a:solidFill>
                <a:sym typeface="Wingdings" pitchFamily="2" charset="2"/>
              </a:rPr>
              <a:t>Ideas: </a:t>
            </a:r>
            <a:r>
              <a:rPr lang="en-US" i="1" dirty="0"/>
              <a:t>Apply LDA to enhance the discriminability.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Lam Tran et al.</a:t>
            </a:r>
            <a:endParaRPr lang="en-US" dirty="0"/>
          </a:p>
        </p:txBody>
      </p:sp>
      <p:pic>
        <p:nvPicPr>
          <p:cNvPr id="6" name="Picture 2" descr="C:\Users\Candy\Downloads\figeucdbef-page-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68" y="1676400"/>
            <a:ext cx="3954532" cy="29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 bwMode="auto">
          <a:xfrm>
            <a:off x="2667000" y="2929354"/>
            <a:ext cx="2286000" cy="685800"/>
          </a:xfrm>
          <a:prstGeom prst="round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Preprocessing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&amp; Features extraction </a:t>
            </a:r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13" idx="2"/>
            <a:endCxn id="11" idx="0"/>
          </p:cNvCxnSpPr>
          <p:nvPr/>
        </p:nvCxnSpPr>
        <p:spPr bwMode="auto">
          <a:xfrm>
            <a:off x="3810000" y="2505908"/>
            <a:ext cx="0" cy="4234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2874818" y="2167354"/>
            <a:ext cx="1870364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Gait signals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797431" y="3615154"/>
            <a:ext cx="0" cy="4234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810000" y="3767554"/>
            <a:ext cx="1447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ounded Rectangular Callout 6"/>
          <p:cNvSpPr/>
          <p:nvPr/>
        </p:nvSpPr>
        <p:spPr bwMode="auto">
          <a:xfrm>
            <a:off x="76200" y="2133600"/>
            <a:ext cx="2362200" cy="1481554"/>
          </a:xfrm>
          <a:prstGeom prst="wedgeRoundRectCallout">
            <a:avLst>
              <a:gd name="adj1" fmla="val 62865"/>
              <a:gd name="adj2" fmla="val -708"/>
              <a:gd name="adj3" fmla="val 16667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Noise filtering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Disorientation elimination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b="0" dirty="0">
                <a:latin typeface="Times New Roman" pitchFamily="18" charset="0"/>
                <a:cs typeface="Times New Roman" pitchFamily="18" charset="0"/>
              </a:rPr>
              <a:t>Time &amp; domain features extraction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7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Linear Discriminant Analysis (LDA)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839200" cy="274320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200" b="1" i="1" dirty="0"/>
                  <a:t>LDA</a:t>
                </a:r>
                <a:r>
                  <a:rPr lang="en-US" sz="2200" dirty="0"/>
                  <a:t>: a data dimensional reduction technique that reserves as much as possible the </a:t>
                </a:r>
                <a:r>
                  <a:rPr lang="en-US" sz="2200" b="1" i="1" dirty="0">
                    <a:solidFill>
                      <a:srgbClr val="1D528D"/>
                    </a:solidFill>
                  </a:rPr>
                  <a:t>discrimination information between different classes</a:t>
                </a:r>
                <a:r>
                  <a:rPr lang="en-US" sz="22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200" dirty="0"/>
                  <a:t>Given dataset </a:t>
                </a:r>
                <a14:m>
                  <m:oMath xmlns:m="http://schemas.openxmlformats.org/officeDocument/2006/math">
                    <m:r>
                      <a:rPr lang="en-US" sz="2200" b="1" i="0" dirty="0" smtClean="0">
                        <a:latin typeface="Cambria Math"/>
                      </a:rPr>
                      <m:t>𝐗</m:t>
                    </m:r>
                  </m:oMath>
                </a14:m>
                <a:r>
                  <a:rPr lang="en-US" sz="2200" dirty="0"/>
                  <a:t>, LDA finds a projection matrix </a:t>
                </a:r>
                <a14:m>
                  <m:oMath xmlns:m="http://schemas.openxmlformats.org/officeDocument/2006/math">
                    <m:r>
                      <a:rPr lang="en-US" sz="2200" b="1" i="0" dirty="0" smtClean="0">
                        <a:solidFill>
                          <a:srgbClr val="FF0000"/>
                        </a:solidFill>
                        <a:latin typeface="Cambria Math"/>
                      </a:rPr>
                      <m:t>𝐖</m:t>
                    </m:r>
                  </m:oMath>
                </a14:m>
                <a:r>
                  <a:rPr lang="en-US" sz="2200" dirty="0"/>
                  <a:t> to transform </a:t>
                </a:r>
                <a14:m>
                  <m:oMath xmlns:m="http://schemas.openxmlformats.org/officeDocument/2006/math">
                    <m:r>
                      <a:rPr lang="en-US" sz="2200" b="1" dirty="0">
                        <a:latin typeface="Cambria Math"/>
                      </a:rPr>
                      <m:t>𝐗</m:t>
                    </m:r>
                  </m:oMath>
                </a14:m>
                <a:r>
                  <a:rPr lang="en-US" sz="2200" dirty="0"/>
                  <a:t> so that: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Inter-class discriminability is maximized.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Intra-class variation is minimized.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839200" cy="2743200"/>
              </a:xfrm>
              <a:blipFill rotWithShape="1">
                <a:blip r:embed="rId3"/>
                <a:stretch>
                  <a:fillRect l="-552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Lam Tran et al.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7391400" cy="280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317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Linear Discriminant Analysis (LDA)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10600" cy="53340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With a dataset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/>
                      </a:rPr>
                      <m:t>𝐗</m:t>
                    </m:r>
                  </m:oMath>
                </a14:m>
                <a:r>
                  <a:rPr lang="en-US" dirty="0"/>
                  <a:t> including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classes</a:t>
                </a:r>
                <a:r>
                  <a:rPr lang="en-US" dirty="0"/>
                  <a:t>, each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templates </a:t>
                </a:r>
                <a:r>
                  <a:rPr lang="en-US" dirty="0">
                    <a:solidFill>
                      <a:schemeClr val="tx2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dimensional</a:t>
                </a:r>
                <a:r>
                  <a:rPr lang="en-US" dirty="0"/>
                  <a:t>, LDA finds projection matrix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</a:rPr>
                      <m:t>𝐖</m:t>
                    </m:r>
                  </m:oMath>
                </a14:m>
                <a:r>
                  <a:rPr lang="en-US" dirty="0"/>
                  <a:t> as: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Calculate within-scatter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S</m:t>
                    </m:r>
                    <m:r>
                      <a:rPr lang="en-US" i="1" baseline="-25000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/>
                  <a:t> and between scatter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S</m:t>
                    </m:r>
                    <m:r>
                      <a:rPr lang="en-US" i="1" baseline="-25000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914400" lvl="2" indent="0">
                  <a:lnSpc>
                    <a:spcPct val="120000"/>
                  </a:lnSpc>
                  <a:buNone/>
                </a:pPr>
                <a:endParaRPr lang="en-US" b="0" i="0" dirty="0">
                  <a:latin typeface="Cambria Math"/>
                </a:endParaRPr>
              </a:p>
              <a:p>
                <a:pPr lvl="2">
                  <a:lnSpc>
                    <a:spcPct val="120000"/>
                  </a:lnSpc>
                </a:pPr>
                <a:endParaRPr lang="en-US" b="0" i="0" dirty="0">
                  <a:latin typeface="Cambria Math"/>
                </a:endParaRPr>
              </a:p>
              <a:p>
                <a:pPr lvl="2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x</m:t>
                    </m:r>
                    <m:r>
                      <a:rPr lang="en-US" i="1" baseline="-25000" dirty="0" smtClean="0">
                        <a:latin typeface="Cambria Math"/>
                      </a:rPr>
                      <m:t>𝑖𝑗</m:t>
                    </m:r>
                  </m:oMath>
                </a14:m>
                <a:r>
                  <a:rPr lang="en-US" dirty="0"/>
                  <a:t> is template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of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2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x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mean of class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2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dirty="0"/>
                  <a:t> is mean of entire dataset.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Determine the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,(1≤</m:t>
                    </m:r>
                    <m:r>
                      <a:rPr lang="en-US" b="0" i="1" dirty="0" smtClean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𝑀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and eigenvalues of</a:t>
                </a:r>
                <a:endParaRPr lang="en-US" i="0" dirty="0">
                  <a:latin typeface="Cambria Math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FF0000"/>
                        </a:solidFill>
                        <a:latin typeface="Cambria Math"/>
                      </a:rPr>
                      <m:t>𝐖</m:t>
                    </m:r>
                  </m:oMath>
                </a14:m>
                <a:r>
                  <a:rPr lang="en-US" dirty="0"/>
                  <a:t> is the one whose columns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𝑫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which have largest  eigenvalues, (            	   )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b="1" dirty="0">
                    <a:solidFill>
                      <a:srgbClr val="FF0000"/>
                    </a:solidFill>
                    <a:latin typeface="Cambria Math"/>
                    <a:sym typeface="Wingdings" pitchFamily="2" charset="2"/>
                  </a:rPr>
                  <a:t>W</a:t>
                </a:r>
                <a:r>
                  <a:rPr lang="en-US" i="1" dirty="0">
                    <a:sym typeface="Wingdings" pitchFamily="2" charset="2"/>
                  </a:rPr>
                  <a:t> is used to transform </a:t>
                </a:r>
                <a14:m>
                  <m:oMath xmlns:m="http://schemas.openxmlformats.org/officeDocument/2006/math">
                    <m:r>
                      <a:rPr lang="en-US" b="1" dirty="0" smtClean="0">
                        <a:solidFill>
                          <a:schemeClr val="tx2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i="1" dirty="0"/>
                  <a:t> from an</a:t>
                </a:r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1D528D"/>
                        </a:solidFill>
                        <a:latin typeface="Cambria Math"/>
                      </a:rPr>
                      <m:t>𝑀</m:t>
                    </m:r>
                  </m:oMath>
                </a14:m>
                <a:r>
                  <a:rPr lang="en-US" b="1" i="1" dirty="0">
                    <a:solidFill>
                      <a:srgbClr val="1D528D"/>
                    </a:solidFill>
                  </a:rPr>
                  <a:t> dimensional space </a:t>
                </a:r>
                <a:r>
                  <a:rPr lang="en-US" i="1" dirty="0"/>
                  <a:t>to a</a:t>
                </a:r>
                <a:r>
                  <a:rPr lang="en-US" b="1" i="1" dirty="0"/>
                  <a:t> </a:t>
                </a:r>
                <a:br>
                  <a:rPr lang="en-US" b="1" i="1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1D528D"/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rgbClr val="1D528D"/>
                        </a:solidFill>
                        <a:latin typeface="Cambria Math"/>
                      </a:rPr>
                      <m:t>𝐷</m:t>
                    </m:r>
                    <m:r>
                      <a:rPr lang="en-US" i="1" dirty="0" smtClean="0">
                        <a:solidFill>
                          <a:srgbClr val="1D528D"/>
                        </a:solidFill>
                        <a:latin typeface="Cambria Math"/>
                      </a:rPr>
                      <m:t>−1) </m:t>
                    </m:r>
                  </m:oMath>
                </a14:m>
                <a:r>
                  <a:rPr lang="en-US" b="1" i="1" dirty="0">
                    <a:solidFill>
                      <a:srgbClr val="1D528D"/>
                    </a:solidFill>
                  </a:rPr>
                  <a:t>dimensional one</a:t>
                </a:r>
                <a:r>
                  <a:rPr lang="en-US" b="1" i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10600" cy="5334000"/>
              </a:xfrm>
              <a:blipFill rotWithShape="1">
                <a:blip r:embed="rId3"/>
                <a:stretch>
                  <a:fillRect l="-779" t="-686" r="-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C10-DA97-4235-9119-C3136F5CB41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Lam Tran et al.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05718"/>
            <a:ext cx="3417570" cy="74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2498140"/>
            <a:ext cx="2948940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486274"/>
            <a:ext cx="8382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161759"/>
            <a:ext cx="1776412" cy="34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527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db2004100l">
  <a:themeElements>
    <a:clrScheme name="100TGp_biz_diagram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2F85F7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C2FA"/>
      </a:accent5>
      <a:accent6>
        <a:srgbClr val="E78A00"/>
      </a:accent6>
      <a:hlink>
        <a:srgbClr val="5AD9F2"/>
      </a:hlink>
      <a:folHlink>
        <a:srgbClr val="969696"/>
      </a:folHlink>
    </a:clrScheme>
    <a:fontScheme name="100TGp_biz_diagram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0TGp_biz_diagram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2D"/>
        </a:accent6>
        <a:hlink>
          <a:srgbClr val="33CCCC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TGp_biz_diagram 2">
        <a:dk1>
          <a:srgbClr val="592C0D"/>
        </a:dk1>
        <a:lt1>
          <a:srgbClr val="FFFFFF"/>
        </a:lt1>
        <a:dk2>
          <a:srgbClr val="000000"/>
        </a:dk2>
        <a:lt2>
          <a:srgbClr val="C0C0C0"/>
        </a:lt2>
        <a:accent1>
          <a:srgbClr val="5B9569"/>
        </a:accent1>
        <a:accent2>
          <a:srgbClr val="5D8FC1"/>
        </a:accent2>
        <a:accent3>
          <a:srgbClr val="FFFFFF"/>
        </a:accent3>
        <a:accent4>
          <a:srgbClr val="4B2409"/>
        </a:accent4>
        <a:accent5>
          <a:srgbClr val="B5C8B9"/>
        </a:accent5>
        <a:accent6>
          <a:srgbClr val="5381AF"/>
        </a:accent6>
        <a:hlink>
          <a:srgbClr val="C5C059"/>
        </a:hlink>
        <a:folHlink>
          <a:srgbClr val="999C9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TGp_biz_diagram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F85F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C2FA"/>
        </a:accent5>
        <a:accent6>
          <a:srgbClr val="E78A00"/>
        </a:accent6>
        <a:hlink>
          <a:srgbClr val="5AD9F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cdb2004100l</Template>
  <TotalTime>18974</TotalTime>
  <Words>1912</Words>
  <Application>Microsoft Office PowerPoint</Application>
  <PresentationFormat>On-screen Show (4:3)</PresentationFormat>
  <Paragraphs>378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Unicode MS</vt:lpstr>
      <vt:lpstr>Calibri</vt:lpstr>
      <vt:lpstr>Cambria Math</vt:lpstr>
      <vt:lpstr>Courier New</vt:lpstr>
      <vt:lpstr>Times New Roman</vt:lpstr>
      <vt:lpstr>Verdana</vt:lpstr>
      <vt:lpstr>Wingdings</vt:lpstr>
      <vt:lpstr>cdb2004100l</vt:lpstr>
      <vt:lpstr>PowerPoint Presentation</vt:lpstr>
      <vt:lpstr>Outline</vt:lpstr>
      <vt:lpstr>Introduction</vt:lpstr>
      <vt:lpstr>Introduction</vt:lpstr>
      <vt:lpstr>Introduction</vt:lpstr>
      <vt:lpstr>Contributions</vt:lpstr>
      <vt:lpstr>The low discriminability</vt:lpstr>
      <vt:lpstr>Fisher’s Linear Discriminant Analysis (LDA)</vt:lpstr>
      <vt:lpstr>Fisher’s Linear Discriminant Analysis (LDA)</vt:lpstr>
      <vt:lpstr>Training data set forming</vt:lpstr>
      <vt:lpstr>Problem in adopting LDA</vt:lpstr>
      <vt:lpstr>LDA Training</vt:lpstr>
      <vt:lpstr>LDA Training and Projecting</vt:lpstr>
      <vt:lpstr>Graycode Quantizatiton</vt:lpstr>
      <vt:lpstr>Graycode Quantizatiton</vt:lpstr>
      <vt:lpstr>Reliable string extraction</vt:lpstr>
      <vt:lpstr>Reliable string extraction</vt:lpstr>
      <vt:lpstr>Experiment and results</vt:lpstr>
      <vt:lpstr>Experiment and results</vt:lpstr>
      <vt:lpstr>Experiment and results</vt:lpstr>
      <vt:lpstr>Experiment and results</vt:lpstr>
      <vt:lpstr>Experiment and results</vt:lpstr>
      <vt:lpstr>Conclusions</vt:lpstr>
      <vt:lpstr>References </vt:lpstr>
      <vt:lpstr>PowerPoint Presentation</vt:lpstr>
    </vt:vector>
  </TitlesOfParts>
  <Company>HCMUS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Lam</dc:creator>
  <cp:lastModifiedBy>Thang Hoang</cp:lastModifiedBy>
  <cp:revision>1809</cp:revision>
  <cp:lastPrinted>2017-06-05T00:19:33Z</cp:lastPrinted>
  <dcterms:created xsi:type="dcterms:W3CDTF">2012-06-28T07:15:40Z</dcterms:created>
  <dcterms:modified xsi:type="dcterms:W3CDTF">2017-12-18T10:07:58Z</dcterms:modified>
</cp:coreProperties>
</file>