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harva Haldank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29" d="100"/>
          <a:sy n="129" d="100"/>
        </p:scale>
        <p:origin x="200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12T15:45:53.624" idx="1">
    <p:pos x="6000" y="0"/>
    <p:text>TODO: After adding noisy initialization slide, do a few dry runs.</p:text>
  </p:cm>
  <p:cm authorId="0" dt="2024-09-12T15:45:53.624" idx="2">
    <p:pos x="6000" y="0"/>
    <p:text>TODO: Think about how to apply animations.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1209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d4fe542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d4fe542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explain how the server can obtain the aggregate gradient update for the target cohort.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explain notation. Then, explain the which cohorts update which model parameters.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 hat i, j: Explain.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4ee30cc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4ee30cc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4fe542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d4fe542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4ee30cc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4ee30cc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d4fe54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d4fe54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here’s some notation…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Put all notation in math mode.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ee30cc4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4ee30cc4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f89d66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f89d66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distributed model parameter values for the subsequent round will be determined by the following equation.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db72cc6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db72cc6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4ee30cc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4ee30cc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Mention datasets and model architecture.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Say experimental results were similar for MNIST and CIFAR, so we will focus on MNIST results.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 add MNIST + CIFAR graphs.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e71a86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de71a86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c56e7a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c56e7a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1. Edge devices, like phones, smart watches, and various other IoT devices generate a large amount of data.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Already, there are billions of IoT devices, and the number of these devices is only expected to increase in the future.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data collected by these devices is very conducive to ML tasks. With traditional distributed machine learning, …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the near future, billions of IoT devices will collect data for individuals, corporations, and governments, and this data is very conducive to training ML models.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2. This high volume of data is suitable for ML applications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due to the sensitive nature of the data collected by IoT devices, there are privacy concerns at play.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–Probably don’t need.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these models could be used in healthcare, to better monitor and treat patients, or help government officials with critical transportation and public safety issues.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55a9add5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55a9add5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5a9add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55a9add5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4ee30cc4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4ee30cc4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Mention: No silver bullet countermeasure.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DP: Trade-off between privacy and global model utility.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Blockchain-based FL protocols/Specialized Hardware: May incur high computational and storage overheads, making these solutions infeasible in practice.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4ee30cc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4ee30cc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4ee30cc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4ee30cc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c56e7a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c56e7a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595959"/>
                </a:solidFill>
              </a:rPr>
              <a:t>Mention Secure aggregation</a:t>
            </a:r>
            <a:r>
              <a:rPr lang="en" sz="1800">
                <a:solidFill>
                  <a:srgbClr val="595959"/>
                </a:solidFill>
              </a:rPr>
              <a:t> → enhances privacy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4ee30cc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4ee30cc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https://arxiv.org/pdf/2312.12091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4ee30cc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4ee30cc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4ee30cc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4ee30cc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4fe542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d4fe542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ee30cc4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4ee30cc4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74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303030"/>
                </a:solidFill>
              </a:rPr>
              <a:t>Breaking Privacy in Model-Heterogeneous Federated Learning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99913"/>
            <a:ext cx="85206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Atharva Haldankar</a:t>
            </a:r>
            <a:r>
              <a:rPr lang="en" sz="1700"/>
              <a:t>, Arman Riasi, Hoang-Dung Nguyen, Tran Phuong, Thang Hoang</a:t>
            </a:r>
            <a:endParaRPr sz="1700" baseline="30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6163"/>
            <a:ext cx="3931449" cy="7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850" y="588476"/>
            <a:ext cx="3278876" cy="13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67150" y="4157625"/>
            <a:ext cx="14097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RAID 2024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Padua, Italy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813" y="4575600"/>
            <a:ext cx="18288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588" y="4122313"/>
            <a:ext cx="39052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237" y="859600"/>
            <a:ext cx="4814876" cy="30761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F47BD-CC0A-541E-B93C-996CB49C48B9}"/>
                  </a:ext>
                </a:extLst>
              </p:cNvPr>
              <p:cNvSpPr txBox="1"/>
              <p:nvPr/>
            </p:nvSpPr>
            <p:spPr>
              <a:xfrm>
                <a:off x="311700" y="1113183"/>
                <a:ext cx="3644074" cy="380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Char char="●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cohorts</a:t>
                </a:r>
              </a:p>
              <a:p>
                <a:pPr marL="457200" lvl="0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Char char="●"/>
                </a:pP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Cohort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converges at 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 baseline="-25000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 baseline="-25000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 ≤ … ≤</m:t>
                    </m:r>
                    <m:sSub>
                      <m:sSubPr>
                        <m:ctrlP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ar-AE" sz="1600" b="0" dirty="0">
                  <a:solidFill>
                    <a:schemeClr val="dk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0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Char char="●"/>
                </a:pP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to cohort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round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>
                  <a:solidFill>
                    <a:schemeClr val="dk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0" indent="-330200">
                  <a:lnSpc>
                    <a:spcPct val="150000"/>
                  </a:lnSpc>
                  <a:buClr>
                    <a:schemeClr val="dk2"/>
                  </a:buClr>
                  <a:buSzPts val="1600"/>
                  <a:buChar char="●"/>
                </a:pPr>
                <a:r>
                  <a:rPr lang="en-US" sz="1600" i="1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600" i="1" dirty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 dirty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ar-AE" sz="160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60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600" i="1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ar-AE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600" b="0" i="0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updated by cohort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>
                  <a:solidFill>
                    <a:schemeClr val="dk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0" indent="-330200">
                  <a:lnSpc>
                    <a:spcPct val="150000"/>
                  </a:lnSpc>
                  <a:buClr>
                    <a:schemeClr val="dk2"/>
                  </a:buClr>
                  <a:buSzPts val="16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ar-AE" sz="1600" i="1" dirty="0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 dirty="0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en-US" sz="1600" dirty="0">
                    <a:solidFill>
                      <a:schemeClr val="dk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gradient update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b="0" i="1" dirty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ar-AE" sz="1600" dirty="0">
                  <a:solidFill>
                    <a:schemeClr val="dk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F47BD-CC0A-541E-B93C-996CB49C4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13183"/>
                <a:ext cx="3644074" cy="38093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638" y="1159625"/>
            <a:ext cx="53197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Rolling Model Attack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DDF022-E515-179C-DE4F-9A83776CD681}"/>
                  </a:ext>
                </a:extLst>
              </p:cNvPr>
              <p:cNvSpPr txBox="1"/>
              <p:nvPr/>
            </p:nvSpPr>
            <p:spPr>
              <a:xfrm>
                <a:off x="311700" y="1248311"/>
                <a:ext cx="8259418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buFont typeface="+mj-lt"/>
                  <a:buAutoNum type="arabicPeriod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Server identifies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the only difference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between rounds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contribution from a target cohort. </a:t>
                </a:r>
              </a:p>
              <a:p>
                <a:pPr marL="1257300" lvl="0" algn="l" rtl="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Font typeface="+mj-lt"/>
                  <a:buAutoNum type="arabicPeriod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Server distributes identical model parameters to cohorts for rounds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Font typeface="+mj-lt"/>
                  <a:buAutoNum type="arabicPeriod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Font typeface="+mj-lt"/>
                  <a:buAutoNum type="arabicPeriod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Server forms a system of equations to extract the target cohort’s update. </a:t>
                </a:r>
              </a:p>
              <a:p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DDF022-E515-179C-DE4F-9A83776C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311"/>
                <a:ext cx="8259418" cy="2646878"/>
              </a:xfrm>
              <a:prstGeom prst="rect">
                <a:avLst/>
              </a:prstGeom>
              <a:blipFill>
                <a:blip r:embed="rId3"/>
                <a:stretch>
                  <a:fillRect l="-614" t="-957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l="14704"/>
          <a:stretch/>
        </p:blipFill>
        <p:spPr>
          <a:xfrm>
            <a:off x="4311600" y="837532"/>
            <a:ext cx="4260300" cy="404626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AFB613-02D4-3B64-9579-F7AE498382F2}"/>
                  </a:ext>
                </a:extLst>
              </p:cNvPr>
              <p:cNvSpPr txBox="1"/>
              <p:nvPr/>
            </p:nvSpPr>
            <p:spPr>
              <a:xfrm>
                <a:off x="311701" y="1017725"/>
                <a:ext cx="4131090" cy="335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r>
                  <a:rPr lang="en-US" sz="1200" dirty="0"/>
                  <a:t>Notation: </a:t>
                </a:r>
              </a:p>
              <a:p>
                <a:pPr marL="914400" lvl="1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baseline="-25000" dirty="0" err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/>
                  <a:t>: Number of nodes in hidden layer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200" dirty="0"/>
              </a:p>
              <a:p>
                <a:pPr marL="914400" lvl="1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: Capacity of cohort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200" dirty="0"/>
              </a:p>
              <a:p>
                <a:pPr marL="914400" lvl="1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-US" sz="1200" i="1" dirty="0"/>
                  <a:t>̅j 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baseline="-25000" dirty="0" err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200" baseline="-25000" dirty="0"/>
              </a:p>
              <a:p>
                <a:pPr marL="457200" lvl="0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r>
                  <a:rPr lang="en-US" sz="1200" dirty="0"/>
                  <a:t>Identifying node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marL="914400" lvl="1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-US" sz="1200" dirty="0"/>
                  <a:t>Take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dirty="0"/>
                  <a:t> as target cohort</a:t>
                </a:r>
              </a:p>
              <a:p>
                <a:pPr marL="914400" lvl="1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indexed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i="1" baseline="-25000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baseline="-25000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⌋ </m:t>
                    </m:r>
                  </m:oMath>
                </a14:m>
                <a:r>
                  <a:rPr lang="en-US" sz="1200" dirty="0"/>
                  <a:t>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200" dirty="0"/>
              </a:p>
              <a:p>
                <a:pPr marL="457200" marR="0" lvl="0" indent="-3048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r>
                  <a:rPr lang="en-US" sz="1200" dirty="0"/>
                  <a:t>Finally, compute difference between aggregate models for rounds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AFB613-02D4-3B64-9579-F7AE4983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1" y="1017725"/>
                <a:ext cx="4131090" cy="3358996"/>
              </a:xfrm>
              <a:prstGeom prst="rect">
                <a:avLst/>
              </a:prstGeom>
              <a:blipFill>
                <a:blip r:embed="rId4"/>
                <a:stretch>
                  <a:fillRect b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Rolling Model Attack: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132000"/>
            <a:ext cx="43919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Initialization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Google Shape;155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281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/>
                  <a:t>Problem: Server must distribute same model parameters (weights/biases) to clients across rounds. </a:t>
                </a:r>
                <a:endParaRPr dirty="0"/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" dirty="0"/>
                  <a:t>Inherently detectable</a:t>
                </a:r>
                <a:endParaRPr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/>
                  <a:t>Solution: Add noise to the parameter values. </a:t>
                </a:r>
                <a:endParaRPr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/>
                  <a:t>How to choose noise? Uniform Distribution. </a:t>
                </a:r>
                <a:endParaRPr dirty="0"/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" dirty="0"/>
                  <a:t>For first round, server initializes model parameters to a fixed value,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dirty="0"/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" dirty="0"/>
                  <a:t>Server maintains a fixed noise percentage,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" dirty="0"/>
                  <a:t>, between 0 and 1 </a:t>
                </a:r>
                <a:endParaRPr dirty="0"/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" dirty="0"/>
                  <a:t>Average model parameter value for each layer,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" dirty="0"/>
                  <a:t> → Denoted by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" i="1" baseline="-25000" dirty="0" err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155" name="Google Shape;155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28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750" y="4269500"/>
            <a:ext cx="41148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3 cohorts → A, B, C</a:t>
            </a:r>
            <a:endParaRPr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A: Issued full model </a:t>
            </a:r>
            <a:endParaRPr sz="1600"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B: Hidden layers scaled down by ½ </a:t>
            </a:r>
            <a:endParaRPr sz="1600"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C: Hidden layers scaled down by ¼</a:t>
            </a:r>
            <a:endParaRPr sz="1600"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Convergence Rate Attack: </a:t>
            </a:r>
            <a:endParaRPr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5 active users: 1, 1, and 3 in cohorts A, B, and C</a:t>
            </a:r>
            <a:endParaRPr sz="1600"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Targeted user in cohort B</a:t>
            </a:r>
            <a:endParaRPr sz="1600"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10 rounds, Non-IID setting</a:t>
            </a:r>
            <a:endParaRPr sz="1600"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Rolling Model Attack: </a:t>
            </a:r>
            <a:endParaRPr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3 active users: 1 each in cohorts A, B, and C</a:t>
            </a:r>
            <a:endParaRPr sz="1600"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Targeted user in cohort C</a:t>
            </a:r>
            <a:endParaRPr sz="1600" dirty="0"/>
          </a:p>
          <a:p>
            <a:pPr marL="914400" lvl="1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dirty="0"/>
              <a:t>2 rounds, IID setting</a:t>
            </a:r>
            <a:endParaRPr dirty="0"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l="9675" t="9766" r="8745" b="6185"/>
          <a:stretch/>
        </p:blipFill>
        <p:spPr>
          <a:xfrm>
            <a:off x="5310224" y="1577300"/>
            <a:ext cx="3151100" cy="32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 l="7033" t="47133" r="9129" b="4356"/>
          <a:stretch/>
        </p:blipFill>
        <p:spPr>
          <a:xfrm>
            <a:off x="4680325" y="445025"/>
            <a:ext cx="4410899" cy="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Model Attack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5" y="1207757"/>
            <a:ext cx="2165275" cy="182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72" y="1136675"/>
            <a:ext cx="2234427" cy="19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5736950" y="1820650"/>
            <a:ext cx="2991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No Noise Addition: Pearson Coefficient (left) and PSNR value (right)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375" y="3271097"/>
            <a:ext cx="2165275" cy="181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914" y="3187200"/>
            <a:ext cx="2251761" cy="19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5776675" y="3889825"/>
            <a:ext cx="318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5732450" y="3800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Noisy Initialization: Pearson Coefficient (left) and PSNR value (right)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 dirty="0">
                <a:solidFill>
                  <a:srgbClr val="233A44"/>
                </a:solidFill>
              </a:rPr>
              <a:t>Edge devices gather a large amount of data</a:t>
            </a:r>
            <a:endParaRPr sz="1600" dirty="0">
              <a:solidFill>
                <a:srgbClr val="233A44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rgbClr val="233A44"/>
                </a:solidFill>
              </a:rPr>
              <a:t>Conducive to ML</a:t>
            </a:r>
            <a:endParaRPr sz="1600" dirty="0">
              <a:solidFill>
                <a:srgbClr val="233A44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233A44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 dirty="0">
                <a:solidFill>
                  <a:srgbClr val="233A44"/>
                </a:solidFill>
              </a:rPr>
              <a:t>Traditional distributed ML: </a:t>
            </a:r>
            <a:endParaRPr sz="1600" dirty="0">
              <a:solidFill>
                <a:srgbClr val="233A44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○"/>
            </a:pPr>
            <a:r>
              <a:rPr lang="en" sz="1600" dirty="0">
                <a:solidFill>
                  <a:srgbClr val="233A44"/>
                </a:solidFill>
              </a:rPr>
              <a:t>Devices upload raw data to server</a:t>
            </a:r>
            <a:endParaRPr sz="1600" dirty="0">
              <a:solidFill>
                <a:srgbClr val="233A44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○"/>
            </a:pPr>
            <a:r>
              <a:rPr lang="en" sz="1600" dirty="0">
                <a:solidFill>
                  <a:srgbClr val="233A44"/>
                </a:solidFill>
              </a:rPr>
              <a:t>Privacy concerns (HIPAA, GDPR)</a:t>
            </a:r>
            <a:endParaRPr sz="1600" dirty="0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233A44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233A44"/>
                </a:solidFill>
              </a:rPr>
              <a:t>Federated Learning (FL)</a:t>
            </a:r>
            <a:r>
              <a:rPr lang="en" sz="1600" dirty="0">
                <a:solidFill>
                  <a:srgbClr val="233A44"/>
                </a:solidFill>
              </a:rPr>
              <a:t> introduced</a:t>
            </a:r>
            <a:endParaRPr sz="1600" dirty="0">
              <a:solidFill>
                <a:srgbClr val="233A44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○"/>
            </a:pPr>
            <a:r>
              <a:rPr lang="en" sz="1400" dirty="0"/>
              <a:t>Model updates sent instead of raw data</a:t>
            </a:r>
            <a:endParaRPr sz="1600" dirty="0">
              <a:solidFill>
                <a:srgbClr val="233A44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978" y="256262"/>
            <a:ext cx="3666297" cy="46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205600" y="4887225"/>
            <a:ext cx="473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https://viso.ai/wp-content/uploads/2021/04/general-overview-of-the-edge-computing-architecture.jpg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Convergence Rate Attack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l="1859" t="4324" r="3254"/>
          <a:stretch/>
        </p:blipFill>
        <p:spPr>
          <a:xfrm>
            <a:off x="565200" y="1408450"/>
            <a:ext cx="3560900" cy="30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 rotWithShape="1">
          <a:blip r:embed="rId4">
            <a:alphaModFix/>
          </a:blip>
          <a:srcRect l="3505" t="4888" r="3028"/>
          <a:stretch/>
        </p:blipFill>
        <p:spPr>
          <a:xfrm>
            <a:off x="4769825" y="1337800"/>
            <a:ext cx="3560900" cy="30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Images and Reconstructions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1114000" y="1625800"/>
            <a:ext cx="23739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Rolling Model Attack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653050" y="1625800"/>
            <a:ext cx="3001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Convergence Rate Attack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l="3113" t="4589" r="3113"/>
          <a:stretch/>
        </p:blipFill>
        <p:spPr>
          <a:xfrm>
            <a:off x="368213" y="2077900"/>
            <a:ext cx="3865487" cy="1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 rotWithShape="1">
          <a:blip r:embed="rId4">
            <a:alphaModFix/>
          </a:blip>
          <a:srcRect t="6235"/>
          <a:stretch/>
        </p:blipFill>
        <p:spPr>
          <a:xfrm>
            <a:off x="5108050" y="2129900"/>
            <a:ext cx="3865475" cy="156410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1504800" y="3746000"/>
            <a:ext cx="61344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Original images (top row) and their respective reconstructions (bottom row)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Privacy leakage</a:t>
            </a:r>
            <a:r>
              <a:rPr lang="en"/>
              <a:t> with model-heterogeneous FL schemes, even when secure aggregation is in place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Demonstrated </a:t>
            </a:r>
            <a:r>
              <a:rPr lang="en" b="1"/>
              <a:t>two novel attacks</a:t>
            </a:r>
            <a:r>
              <a:rPr lang="en"/>
              <a:t> that recover sensitive data from clients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</a:t>
            </a:r>
            <a:r>
              <a:rPr lang="en" b="1"/>
              <a:t>noise</a:t>
            </a:r>
            <a:r>
              <a:rPr lang="en"/>
              <a:t> does </a:t>
            </a:r>
            <a:r>
              <a:rPr lang="en" b="1"/>
              <a:t>not guarantee privacy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countermeasures: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Differential Privacy, Blockchain-based FL protocols, Specialized Hardware (TEEs)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Federated Learning (FL):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Decentralized approach to traditional ML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Organized into rounds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 each round: </a:t>
            </a:r>
            <a:endParaRPr sz="1600" dirty="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Server distributes global model</a:t>
            </a:r>
            <a:endParaRPr dirty="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Clients perform local updates</a:t>
            </a:r>
            <a:endParaRPr dirty="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Clients send updates to server</a:t>
            </a:r>
            <a:endParaRPr dirty="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Server aggregates client updates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Data never leaves client devices</a:t>
            </a:r>
            <a:endParaRPr sz="1600"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650" y="1218901"/>
            <a:ext cx="4379374" cy="328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Challenges in FL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 dirty="0"/>
              <a:t>Device Heterogeneity</a:t>
            </a:r>
            <a:endParaRPr b="1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Clients may have vastly different</a:t>
            </a:r>
            <a:endParaRPr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Compute Resources</a:t>
            </a:r>
            <a:endParaRPr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Memory Availability</a:t>
            </a:r>
            <a:endParaRPr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Network Connectivity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Upholding Client Privacy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With individual gradients, server can conduct: </a:t>
            </a:r>
            <a:endParaRPr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Inference Attacks (Property, Membership, etc.)</a:t>
            </a:r>
            <a:endParaRPr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Data Reconstruction Attacks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t="38563"/>
          <a:stretch/>
        </p:blipFill>
        <p:spPr>
          <a:xfrm>
            <a:off x="4631025" y="1532413"/>
            <a:ext cx="4201275" cy="2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Model-Heterogeneous FL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Partial Training (PT)</a:t>
            </a:r>
            <a:r>
              <a:rPr lang="en" sz="1600"/>
              <a:t>: Client model architecture ⇒ subset of global model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/>
              <a:t>Static:</a:t>
            </a:r>
            <a:r>
              <a:rPr lang="en" sz="1200"/>
              <a:t> Same nodes updated across rounds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/>
              <a:t>Dynamic: </a:t>
            </a:r>
            <a:r>
              <a:rPr lang="en" sz="1200"/>
              <a:t>Submodels may change across rounds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Overall: Privacy implications of PT schemes not rigorously investigated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 the server able to break privacy of model updates for one or more clients?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0241"/>
          <a:stretch/>
        </p:blipFill>
        <p:spPr>
          <a:xfrm>
            <a:off x="4713175" y="1613700"/>
            <a:ext cx="4119126" cy="2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Convergence Rate Attack: 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Targets Static PT schemes (HeteroFL [</a:t>
            </a:r>
            <a:r>
              <a:rPr lang="en" sz="1500">
                <a:solidFill>
                  <a:schemeClr val="accent1"/>
                </a:solidFill>
              </a:rPr>
              <a:t>ICLR’21</a:t>
            </a:r>
            <a:r>
              <a:rPr lang="en" sz="1500"/>
              <a:t>], FjORD [</a:t>
            </a:r>
            <a:r>
              <a:rPr lang="en" sz="1500">
                <a:solidFill>
                  <a:schemeClr val="accent1"/>
                </a:solidFill>
              </a:rPr>
              <a:t>NeurIPS’21</a:t>
            </a:r>
            <a:r>
              <a:rPr lang="en" sz="1500"/>
              <a:t>], etc.)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Exploits pattern of submodel distribution and computational heterogeneity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Rolling Model Attack: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Targets dynamic PT schemes (FedRolex [</a:t>
            </a:r>
            <a:r>
              <a:rPr lang="en" sz="1500">
                <a:solidFill>
                  <a:schemeClr val="accent1"/>
                </a:solidFill>
              </a:rPr>
              <a:t>NeurIPS’22</a:t>
            </a:r>
            <a:r>
              <a:rPr lang="en" sz="1500"/>
              <a:t>], Helios [</a:t>
            </a:r>
            <a:r>
              <a:rPr lang="en" sz="1500">
                <a:solidFill>
                  <a:schemeClr val="accent1"/>
                </a:solidFill>
              </a:rPr>
              <a:t>DAC’21</a:t>
            </a:r>
            <a:r>
              <a:rPr lang="en" sz="1500"/>
              <a:t>], etc.)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Exploits the submodel selection mechanism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Threat Model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38" y="1143850"/>
            <a:ext cx="68832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Convergence Rate Attack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chooses a target cohort, </a:t>
            </a:r>
            <a:r>
              <a:rPr lang="en" i="1"/>
              <a:t>p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waits for all cohorts </a:t>
            </a:r>
            <a:r>
              <a:rPr lang="en" i="1"/>
              <a:t>i ≤ p </a:t>
            </a:r>
            <a:r>
              <a:rPr lang="en"/>
              <a:t>to converge.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issues malicious model parameters to cohort </a:t>
            </a:r>
            <a:r>
              <a:rPr lang="en" i="1"/>
              <a:t>p. </a:t>
            </a:r>
            <a:endParaRPr i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extracts the gradient update from cohort </a:t>
            </a:r>
            <a:r>
              <a:rPr lang="en" i="1"/>
              <a:t>p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Macintosh PowerPoint</Application>
  <PresentationFormat>On-screen Show 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Simple Light</vt:lpstr>
      <vt:lpstr>Breaking Privacy in Model-Heterogeneous Federated Learning</vt:lpstr>
      <vt:lpstr>Introduction</vt:lpstr>
      <vt:lpstr>Introduction</vt:lpstr>
      <vt:lpstr>Challenges in FL</vt:lpstr>
      <vt:lpstr>Model-Heterogeneous FL</vt:lpstr>
      <vt:lpstr>Our Contributions</vt:lpstr>
      <vt:lpstr>System and Threat Model</vt:lpstr>
      <vt:lpstr>Convergence Rate Attack</vt:lpstr>
      <vt:lpstr>High Level</vt:lpstr>
      <vt:lpstr>Details</vt:lpstr>
      <vt:lpstr>Example </vt:lpstr>
      <vt:lpstr>Rolling Model Attack</vt:lpstr>
      <vt:lpstr>High Level</vt:lpstr>
      <vt:lpstr>Details</vt:lpstr>
      <vt:lpstr>Rolling Model Attack: Example </vt:lpstr>
      <vt:lpstr>Noisy Initialization</vt:lpstr>
      <vt:lpstr>Evaluation</vt:lpstr>
      <vt:lpstr>Experimental Setup</vt:lpstr>
      <vt:lpstr>Rolling Model Attack</vt:lpstr>
      <vt:lpstr>Convergence Rate Attack </vt:lpstr>
      <vt:lpstr>Original Images and Reconstructions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Haldankar, Atharva</cp:lastModifiedBy>
  <cp:revision>1</cp:revision>
  <dcterms:modified xsi:type="dcterms:W3CDTF">2024-09-12T22:02:13Z</dcterms:modified>
</cp:coreProperties>
</file>