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8"/>
  </p:notesMasterIdLst>
  <p:sldIdLst>
    <p:sldId id="256" r:id="rId2"/>
    <p:sldId id="257" r:id="rId3"/>
    <p:sldId id="310" r:id="rId4"/>
    <p:sldId id="311" r:id="rId5"/>
    <p:sldId id="291" r:id="rId6"/>
    <p:sldId id="292" r:id="rId7"/>
    <p:sldId id="312" r:id="rId8"/>
    <p:sldId id="302" r:id="rId9"/>
    <p:sldId id="313" r:id="rId10"/>
    <p:sldId id="314" r:id="rId11"/>
    <p:sldId id="269" r:id="rId12"/>
    <p:sldId id="315" r:id="rId13"/>
    <p:sldId id="316" r:id="rId14"/>
    <p:sldId id="298" r:id="rId15"/>
    <p:sldId id="297" r:id="rId16"/>
    <p:sldId id="296" r:id="rId17"/>
    <p:sldId id="299" r:id="rId18"/>
    <p:sldId id="300" r:id="rId19"/>
    <p:sldId id="303" r:id="rId20"/>
    <p:sldId id="276" r:id="rId21"/>
    <p:sldId id="277" r:id="rId22"/>
    <p:sldId id="304" r:id="rId23"/>
    <p:sldId id="280" r:id="rId24"/>
    <p:sldId id="281" r:id="rId25"/>
    <p:sldId id="282" r:id="rId26"/>
    <p:sldId id="30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FF"/>
    <a:srgbClr val="FF9300"/>
    <a:srgbClr val="EBEBEB"/>
    <a:srgbClr val="009193"/>
    <a:srgbClr val="FF2F92"/>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6527"/>
  </p:normalViewPr>
  <p:slideViewPr>
    <p:cSldViewPr snapToGrid="0">
      <p:cViewPr varScale="1">
        <p:scale>
          <a:sx n="100" d="100"/>
          <a:sy n="100" d="100"/>
        </p:scale>
        <p:origin x="184" y="240"/>
      </p:cViewPr>
      <p:guideLst/>
    </p:cSldViewPr>
  </p:slideViewPr>
  <p:notesTextViewPr>
    <p:cViewPr>
      <p:scale>
        <a:sx n="135" d="100"/>
        <a:sy n="13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12C139-7EFE-5540-BD50-40FA123844D0}" type="datetimeFigureOut">
              <a:rPr lang="en-US" smtClean="0"/>
              <a:t>9/8/25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2570FD-A41C-A746-8E82-734BB1E6A191}" type="slidenum">
              <a:rPr lang="en-US" smtClean="0"/>
              <a:t>‹#›</a:t>
            </a:fld>
            <a:endParaRPr lang="en-US"/>
          </a:p>
        </p:txBody>
      </p:sp>
    </p:spTree>
    <p:extLst>
      <p:ext uri="{BB962C8B-B14F-4D97-AF65-F5344CB8AC3E}">
        <p14:creationId xmlns:p14="http://schemas.microsoft.com/office/powerpoint/2010/main" val="112063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a:t>
            </a:r>
            <a:br>
              <a:rPr lang="en-US" dirty="0"/>
            </a:br>
            <a:r>
              <a:rPr lang="en-US" dirty="0"/>
              <a:t>I am Munshi and I am a second year PhD student. This is our work </a:t>
            </a:r>
            <a:r>
              <a:rPr lang="en-US" dirty="0" err="1"/>
              <a:t>AccuRevoke</a:t>
            </a:r>
            <a:r>
              <a:rPr lang="en-US" dirty="0"/>
              <a:t> …………….</a:t>
            </a:r>
            <a:br>
              <a:rPr lang="en-US" dirty="0"/>
            </a:br>
            <a:r>
              <a:rPr lang="en-US" dirty="0"/>
              <a:t>The other authors ………….</a:t>
            </a:r>
          </a:p>
          <a:p>
            <a:r>
              <a:rPr lang="en-US" dirty="0"/>
              <a:t>We all are from </a:t>
            </a:r>
            <a:r>
              <a:rPr lang="en-US" dirty="0" err="1"/>
              <a:t>virginia</a:t>
            </a:r>
            <a:r>
              <a:rPr lang="en-US" dirty="0"/>
              <a:t> tech.</a:t>
            </a:r>
          </a:p>
        </p:txBody>
      </p:sp>
      <p:sp>
        <p:nvSpPr>
          <p:cNvPr id="4" name="Slide Number Placeholder 3"/>
          <p:cNvSpPr>
            <a:spLocks noGrp="1"/>
          </p:cNvSpPr>
          <p:nvPr>
            <p:ph type="sldNum" sz="quarter" idx="5"/>
          </p:nvPr>
        </p:nvSpPr>
        <p:spPr/>
        <p:txBody>
          <a:bodyPr/>
          <a:lstStyle/>
          <a:p>
            <a:fld id="{682570FD-A41C-A746-8E82-734BB1E6A191}" type="slidenum">
              <a:rPr lang="en-US" smtClean="0"/>
              <a:t>1</a:t>
            </a:fld>
            <a:endParaRPr lang="en-US"/>
          </a:p>
        </p:txBody>
      </p:sp>
    </p:spTree>
    <p:extLst>
      <p:ext uri="{BB962C8B-B14F-4D97-AF65-F5344CB8AC3E}">
        <p14:creationId xmlns:p14="http://schemas.microsoft.com/office/powerpoint/2010/main" val="1489246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took help of Secure Multiparty Computation.</a:t>
            </a:r>
          </a:p>
          <a:p>
            <a:r>
              <a:rPr lang="en-US" dirty="0"/>
              <a:t>If we have multiple parties where each of them have their private input. They can actually jointly compute something without revealing their confidential input.</a:t>
            </a:r>
            <a:br>
              <a:rPr lang="en-US" dirty="0"/>
            </a:br>
            <a:r>
              <a:rPr lang="en-US" dirty="0"/>
              <a:t>Now let’s dive into our actual work using these cryptographic techniques.</a:t>
            </a:r>
          </a:p>
        </p:txBody>
      </p:sp>
      <p:sp>
        <p:nvSpPr>
          <p:cNvPr id="4" name="Slide Number Placeholder 3"/>
          <p:cNvSpPr>
            <a:spLocks noGrp="1"/>
          </p:cNvSpPr>
          <p:nvPr>
            <p:ph type="sldNum" sz="quarter" idx="5"/>
          </p:nvPr>
        </p:nvSpPr>
        <p:spPr/>
        <p:txBody>
          <a:bodyPr/>
          <a:lstStyle/>
          <a:p>
            <a:fld id="{682570FD-A41C-A746-8E82-734BB1E6A191}" type="slidenum">
              <a:rPr lang="en-US" smtClean="0"/>
              <a:t>10</a:t>
            </a:fld>
            <a:endParaRPr lang="en-US"/>
          </a:p>
        </p:txBody>
      </p:sp>
    </p:spTree>
    <p:extLst>
      <p:ext uri="{BB962C8B-B14F-4D97-AF65-F5344CB8AC3E}">
        <p14:creationId xmlns:p14="http://schemas.microsoft.com/office/powerpoint/2010/main" val="3142011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AccuREvoke</a:t>
            </a:r>
            <a:r>
              <a:rPr lang="en-US" dirty="0"/>
              <a:t> CA works as the main source of trust like other </a:t>
            </a:r>
            <a:r>
              <a:rPr lang="en-US" dirty="0" err="1"/>
              <a:t>strtegies</a:t>
            </a:r>
            <a:r>
              <a:rPr lang="en-US" dirty="0"/>
              <a:t>. It creates an accumulator from the list of the revoked certificates. It also delegates some sort of trust to multiple third parties. </a:t>
            </a:r>
            <a:br>
              <a:rPr lang="en-US" dirty="0"/>
            </a:br>
            <a:br>
              <a:rPr lang="en-US" dirty="0"/>
            </a:br>
            <a:r>
              <a:rPr lang="en-US" dirty="0"/>
              <a:t>Yes, so you can see we have one more entity in </a:t>
            </a:r>
            <a:r>
              <a:rPr lang="en-US" dirty="0" err="1"/>
              <a:t>AccuRevoke</a:t>
            </a:r>
            <a:r>
              <a:rPr lang="en-US" dirty="0"/>
              <a:t> which we call Edge Compute Providers. As I said they are actually third parties responsible for generating membership and non-membership witnesses for revoked or non-revoked certificates for the clients.</a:t>
            </a:r>
          </a:p>
        </p:txBody>
      </p:sp>
      <p:sp>
        <p:nvSpPr>
          <p:cNvPr id="4" name="Slide Number Placeholder 3"/>
          <p:cNvSpPr>
            <a:spLocks noGrp="1"/>
          </p:cNvSpPr>
          <p:nvPr>
            <p:ph type="sldNum" sz="quarter" idx="5"/>
          </p:nvPr>
        </p:nvSpPr>
        <p:spPr/>
        <p:txBody>
          <a:bodyPr/>
          <a:lstStyle/>
          <a:p>
            <a:fld id="{682570FD-A41C-A746-8E82-734BB1E6A191}" type="slidenum">
              <a:rPr lang="en-US" smtClean="0"/>
              <a:t>11</a:t>
            </a:fld>
            <a:endParaRPr lang="en-US"/>
          </a:p>
        </p:txBody>
      </p:sp>
    </p:spTree>
    <p:extLst>
      <p:ext uri="{BB962C8B-B14F-4D97-AF65-F5344CB8AC3E}">
        <p14:creationId xmlns:p14="http://schemas.microsoft.com/office/powerpoint/2010/main" val="2105717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B69DB-6B74-94A1-7374-FBD9A47297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D12720-EAE4-B858-2109-96B132136C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191A45-3BE8-6F17-E015-FEE128606623}"/>
              </a:ext>
            </a:extLst>
          </p:cNvPr>
          <p:cNvSpPr>
            <a:spLocks noGrp="1"/>
          </p:cNvSpPr>
          <p:nvPr>
            <p:ph type="body" idx="1"/>
          </p:nvPr>
        </p:nvSpPr>
        <p:spPr/>
        <p:txBody>
          <a:bodyPr/>
          <a:lstStyle/>
          <a:p>
            <a:r>
              <a:rPr lang="en-US" dirty="0"/>
              <a:t>I mentioned previously that CA works as the main source of trust and </a:t>
            </a:r>
            <a:br>
              <a:rPr lang="en-US" dirty="0"/>
            </a:br>
            <a:r>
              <a:rPr lang="en-US" dirty="0"/>
              <a:t>CA chooses a secret trapdoor alpha for the accumulator and secret-shares it based on some threshold secret sharing scheme for example </a:t>
            </a:r>
            <a:r>
              <a:rPr lang="en-US" dirty="0" err="1"/>
              <a:t>shamir</a:t>
            </a:r>
            <a:r>
              <a:rPr lang="en-US" dirty="0"/>
              <a:t> secret sharing. </a:t>
            </a:r>
          </a:p>
          <a:p>
            <a:r>
              <a:rPr lang="en-US" dirty="0"/>
              <a:t>Threshold value defines how many shares are required to reconstruct the actual secret.</a:t>
            </a:r>
            <a:br>
              <a:rPr lang="en-US" dirty="0"/>
            </a:br>
            <a:r>
              <a:rPr lang="en-US" dirty="0"/>
              <a:t>CA sends the shares to multiple ECPs.</a:t>
            </a:r>
            <a:br>
              <a:rPr lang="en-US" dirty="0"/>
            </a:br>
            <a:r>
              <a:rPr lang="en-US" dirty="0"/>
              <a:t>ECPs will later use these shares to generates witnesses for certificates.</a:t>
            </a:r>
          </a:p>
        </p:txBody>
      </p:sp>
      <p:sp>
        <p:nvSpPr>
          <p:cNvPr id="4" name="Slide Number Placeholder 3">
            <a:extLst>
              <a:ext uri="{FF2B5EF4-FFF2-40B4-BE49-F238E27FC236}">
                <a16:creationId xmlns:a16="http://schemas.microsoft.com/office/drawing/2014/main" id="{3F8D9D0A-AC6E-B7CC-B3EB-2DC95101B016}"/>
              </a:ext>
            </a:extLst>
          </p:cNvPr>
          <p:cNvSpPr>
            <a:spLocks noGrp="1"/>
          </p:cNvSpPr>
          <p:nvPr>
            <p:ph type="sldNum" sz="quarter" idx="5"/>
          </p:nvPr>
        </p:nvSpPr>
        <p:spPr/>
        <p:txBody>
          <a:bodyPr/>
          <a:lstStyle/>
          <a:p>
            <a:fld id="{682570FD-A41C-A746-8E82-734BB1E6A191}" type="slidenum">
              <a:rPr lang="en-US" smtClean="0"/>
              <a:t>12</a:t>
            </a:fld>
            <a:endParaRPr lang="en-US"/>
          </a:p>
        </p:txBody>
      </p:sp>
    </p:spTree>
    <p:extLst>
      <p:ext uri="{BB962C8B-B14F-4D97-AF65-F5344CB8AC3E}">
        <p14:creationId xmlns:p14="http://schemas.microsoft.com/office/powerpoint/2010/main" val="2816272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0A79-07D1-5EAF-7855-49DD1498CC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72A8CC-286D-CC28-818C-FB1F25592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686412-4533-0F3C-F073-A5BEE07C03FF}"/>
              </a:ext>
            </a:extLst>
          </p:cNvPr>
          <p:cNvSpPr>
            <a:spLocks noGrp="1"/>
          </p:cNvSpPr>
          <p:nvPr>
            <p:ph type="body" idx="1"/>
          </p:nvPr>
        </p:nvSpPr>
        <p:spPr/>
        <p:txBody>
          <a:bodyPr/>
          <a:lstStyle/>
          <a:p>
            <a:r>
              <a:rPr lang="en-US" dirty="0"/>
              <a:t>CA Creates the accumulator from the list of the revoked certificates. This value of the accumulator is public. CA then sends the accumulator to all the ECPs and the client.</a:t>
            </a:r>
          </a:p>
          <a:p>
            <a:endParaRPr lang="en-US" dirty="0"/>
          </a:p>
        </p:txBody>
      </p:sp>
      <p:sp>
        <p:nvSpPr>
          <p:cNvPr id="4" name="Slide Number Placeholder 3">
            <a:extLst>
              <a:ext uri="{FF2B5EF4-FFF2-40B4-BE49-F238E27FC236}">
                <a16:creationId xmlns:a16="http://schemas.microsoft.com/office/drawing/2014/main" id="{BCCC0C03-4024-DEBB-EADA-D3A3C393AF07}"/>
              </a:ext>
            </a:extLst>
          </p:cNvPr>
          <p:cNvSpPr>
            <a:spLocks noGrp="1"/>
          </p:cNvSpPr>
          <p:nvPr>
            <p:ph type="sldNum" sz="quarter" idx="5"/>
          </p:nvPr>
        </p:nvSpPr>
        <p:spPr/>
        <p:txBody>
          <a:bodyPr/>
          <a:lstStyle/>
          <a:p>
            <a:fld id="{682570FD-A41C-A746-8E82-734BB1E6A191}" type="slidenum">
              <a:rPr lang="en-US" smtClean="0"/>
              <a:t>13</a:t>
            </a:fld>
            <a:endParaRPr lang="en-US"/>
          </a:p>
        </p:txBody>
      </p:sp>
    </p:spTree>
    <p:extLst>
      <p:ext uri="{BB962C8B-B14F-4D97-AF65-F5344CB8AC3E}">
        <p14:creationId xmlns:p14="http://schemas.microsoft.com/office/powerpoint/2010/main" val="3758618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4E508-8726-33B3-41BE-4F93677F8B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A0013C-1523-153A-6270-F3C3A209B5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02C66F-74A1-71DB-9D1F-843AFB91267B}"/>
              </a:ext>
            </a:extLst>
          </p:cNvPr>
          <p:cNvSpPr>
            <a:spLocks noGrp="1"/>
          </p:cNvSpPr>
          <p:nvPr>
            <p:ph type="body" idx="1"/>
          </p:nvPr>
        </p:nvSpPr>
        <p:spPr/>
        <p:txBody>
          <a:bodyPr/>
          <a:lstStyle/>
          <a:p>
            <a:r>
              <a:rPr lang="en-US" dirty="0"/>
              <a:t>Now let's see how the witnesses will be generated.</a:t>
            </a:r>
            <a:br>
              <a:rPr lang="en-US" dirty="0"/>
            </a:br>
            <a:r>
              <a:rPr lang="en-US" dirty="0"/>
              <a:t>After the browser gets the certificate from a website. It requests the ECPs for the witness of a particular certificate using the serial number in the certificate.</a:t>
            </a:r>
            <a:br>
              <a:rPr lang="en-US" dirty="0"/>
            </a:br>
            <a:r>
              <a:rPr lang="en-US" dirty="0"/>
              <a:t>The ECPs take part in secure multiparty computation and compute their share of the witness and send it to client.</a:t>
            </a:r>
            <a:br>
              <a:rPr lang="en-US" dirty="0"/>
            </a:br>
            <a:r>
              <a:rPr lang="en-US" dirty="0"/>
              <a:t>The client reconstructs the actual witness from the shares and verifies the revocation or non-revocation.</a:t>
            </a:r>
            <a:br>
              <a:rPr lang="en-US" dirty="0"/>
            </a:br>
            <a:r>
              <a:rPr lang="en-US" dirty="0"/>
              <a:t>If you think this is too much for the client getting all the shares by making requests. One of the ECPs can collect all the witness shares and reconstruct it for client.</a:t>
            </a:r>
            <a:br>
              <a:rPr lang="en-US" dirty="0"/>
            </a:br>
            <a:r>
              <a:rPr lang="en-US" dirty="0"/>
              <a:t>It can send the reconstructed witness to the client.</a:t>
            </a:r>
          </a:p>
        </p:txBody>
      </p:sp>
      <p:sp>
        <p:nvSpPr>
          <p:cNvPr id="4" name="Slide Number Placeholder 3">
            <a:extLst>
              <a:ext uri="{FF2B5EF4-FFF2-40B4-BE49-F238E27FC236}">
                <a16:creationId xmlns:a16="http://schemas.microsoft.com/office/drawing/2014/main" id="{83E2B5B2-5CF0-88DA-060D-A1CB37D51EBA}"/>
              </a:ext>
            </a:extLst>
          </p:cNvPr>
          <p:cNvSpPr>
            <a:spLocks noGrp="1"/>
          </p:cNvSpPr>
          <p:nvPr>
            <p:ph type="sldNum" sz="quarter" idx="5"/>
          </p:nvPr>
        </p:nvSpPr>
        <p:spPr/>
        <p:txBody>
          <a:bodyPr/>
          <a:lstStyle/>
          <a:p>
            <a:fld id="{682570FD-A41C-A746-8E82-734BB1E6A191}" type="slidenum">
              <a:rPr lang="en-US" smtClean="0"/>
              <a:t>14</a:t>
            </a:fld>
            <a:endParaRPr lang="en-US"/>
          </a:p>
        </p:txBody>
      </p:sp>
    </p:spTree>
    <p:extLst>
      <p:ext uri="{BB962C8B-B14F-4D97-AF65-F5344CB8AC3E}">
        <p14:creationId xmlns:p14="http://schemas.microsoft.com/office/powerpoint/2010/main" val="2643859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58F40-DE07-8151-D251-CB2B4405C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B264A4-E7A4-663F-FBAC-C1F45FCB89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364E7B-41E6-462B-BE9D-669CA42FF922}"/>
              </a:ext>
            </a:extLst>
          </p:cNvPr>
          <p:cNvSpPr>
            <a:spLocks noGrp="1"/>
          </p:cNvSpPr>
          <p:nvPr>
            <p:ph type="body" idx="1"/>
          </p:nvPr>
        </p:nvSpPr>
        <p:spPr/>
        <p:txBody>
          <a:bodyPr/>
          <a:lstStyle/>
          <a:p>
            <a:r>
              <a:rPr lang="en-US" dirty="0"/>
              <a:t>As you can see here, client makes a request to a single ECP for example ECP - 3, the ECPs can take part in secure multiparty computation to generate their shares and finally ECP-3 can reconstruct the witness  after it gets all the shares from the other ECPs and send the reconstructed witness to the client.</a:t>
            </a:r>
          </a:p>
        </p:txBody>
      </p:sp>
      <p:sp>
        <p:nvSpPr>
          <p:cNvPr id="4" name="Slide Number Placeholder 3">
            <a:extLst>
              <a:ext uri="{FF2B5EF4-FFF2-40B4-BE49-F238E27FC236}">
                <a16:creationId xmlns:a16="http://schemas.microsoft.com/office/drawing/2014/main" id="{096E479E-34C7-E5DE-2262-C992DB08CD82}"/>
              </a:ext>
            </a:extLst>
          </p:cNvPr>
          <p:cNvSpPr>
            <a:spLocks noGrp="1"/>
          </p:cNvSpPr>
          <p:nvPr>
            <p:ph type="sldNum" sz="quarter" idx="5"/>
          </p:nvPr>
        </p:nvSpPr>
        <p:spPr/>
        <p:txBody>
          <a:bodyPr/>
          <a:lstStyle/>
          <a:p>
            <a:fld id="{682570FD-A41C-A746-8E82-734BB1E6A191}" type="slidenum">
              <a:rPr lang="en-US" smtClean="0"/>
              <a:t>15</a:t>
            </a:fld>
            <a:endParaRPr lang="en-US"/>
          </a:p>
        </p:txBody>
      </p:sp>
    </p:spTree>
    <p:extLst>
      <p:ext uri="{BB962C8B-B14F-4D97-AF65-F5344CB8AC3E}">
        <p14:creationId xmlns:p14="http://schemas.microsoft.com/office/powerpoint/2010/main" val="1101924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917A3-1865-3546-B181-B58375EA1E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63B1F9-C53D-CF21-7DF2-6C80C33884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5DF84B-2DBD-61E9-08F5-DD6A56E03892}"/>
              </a:ext>
            </a:extLst>
          </p:cNvPr>
          <p:cNvSpPr>
            <a:spLocks noGrp="1"/>
          </p:cNvSpPr>
          <p:nvPr>
            <p:ph type="body" idx="1"/>
          </p:nvPr>
        </p:nvSpPr>
        <p:spPr/>
        <p:txBody>
          <a:bodyPr/>
          <a:lstStyle/>
          <a:p>
            <a:r>
              <a:rPr lang="en-US" dirty="0"/>
              <a:t>Also, the ECPs can take part in secure multiparty computation a </a:t>
            </a:r>
            <a:r>
              <a:rPr lang="en-US" dirty="0" err="1"/>
              <a:t>nd</a:t>
            </a:r>
            <a:r>
              <a:rPr lang="en-US" dirty="0"/>
              <a:t> generate the witnesses for revoked or non-revoked certificates for some popular domain beforehand.</a:t>
            </a:r>
          </a:p>
          <a:p>
            <a:r>
              <a:rPr lang="en-US" dirty="0"/>
              <a:t>so that any of the ECP can actually reply instantly to the client upon request..</a:t>
            </a:r>
          </a:p>
        </p:txBody>
      </p:sp>
      <p:sp>
        <p:nvSpPr>
          <p:cNvPr id="4" name="Slide Number Placeholder 3">
            <a:extLst>
              <a:ext uri="{FF2B5EF4-FFF2-40B4-BE49-F238E27FC236}">
                <a16:creationId xmlns:a16="http://schemas.microsoft.com/office/drawing/2014/main" id="{5C63893A-987A-37C3-B035-C0DB29602415}"/>
              </a:ext>
            </a:extLst>
          </p:cNvPr>
          <p:cNvSpPr>
            <a:spLocks noGrp="1"/>
          </p:cNvSpPr>
          <p:nvPr>
            <p:ph type="sldNum" sz="quarter" idx="5"/>
          </p:nvPr>
        </p:nvSpPr>
        <p:spPr/>
        <p:txBody>
          <a:bodyPr/>
          <a:lstStyle/>
          <a:p>
            <a:fld id="{682570FD-A41C-A746-8E82-734BB1E6A191}" type="slidenum">
              <a:rPr lang="en-US" smtClean="0"/>
              <a:t>16</a:t>
            </a:fld>
            <a:endParaRPr lang="en-US"/>
          </a:p>
        </p:txBody>
      </p:sp>
    </p:spTree>
    <p:extLst>
      <p:ext uri="{BB962C8B-B14F-4D97-AF65-F5344CB8AC3E}">
        <p14:creationId xmlns:p14="http://schemas.microsoft.com/office/powerpoint/2010/main" val="1925685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12DA9-4426-3AE4-EB47-91039A744C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3EAF87-9380-6667-B2B0-72FF8267BA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B04010-708D-C6D0-D29A-9B0EDF4C39A5}"/>
              </a:ext>
            </a:extLst>
          </p:cNvPr>
          <p:cNvSpPr>
            <a:spLocks noGrp="1"/>
          </p:cNvSpPr>
          <p:nvPr>
            <p:ph type="body" idx="1"/>
          </p:nvPr>
        </p:nvSpPr>
        <p:spPr/>
        <p:txBody>
          <a:bodyPr/>
          <a:lstStyle/>
          <a:p>
            <a:r>
              <a:rPr lang="en-US" dirty="0"/>
              <a:t>We say our </a:t>
            </a:r>
            <a:r>
              <a:rPr lang="en-US" dirty="0" err="1"/>
              <a:t>AccuRevoke</a:t>
            </a:r>
            <a:r>
              <a:rPr lang="en-US" dirty="0"/>
              <a:t> is actually robust because, if one the Edge Compute providers is down, still other ECPs can take part in witness generation.</a:t>
            </a:r>
          </a:p>
          <a:p>
            <a:r>
              <a:rPr lang="en-US" dirty="0"/>
              <a:t>As long as we have enough number of shares from the running ECPs, client can always get the witness for a certificate.</a:t>
            </a:r>
          </a:p>
        </p:txBody>
      </p:sp>
      <p:sp>
        <p:nvSpPr>
          <p:cNvPr id="4" name="Slide Number Placeholder 3">
            <a:extLst>
              <a:ext uri="{FF2B5EF4-FFF2-40B4-BE49-F238E27FC236}">
                <a16:creationId xmlns:a16="http://schemas.microsoft.com/office/drawing/2014/main" id="{F4D0E2C4-19F9-2E63-E2CF-6D14FA4278EF}"/>
              </a:ext>
            </a:extLst>
          </p:cNvPr>
          <p:cNvSpPr>
            <a:spLocks noGrp="1"/>
          </p:cNvSpPr>
          <p:nvPr>
            <p:ph type="sldNum" sz="quarter" idx="5"/>
          </p:nvPr>
        </p:nvSpPr>
        <p:spPr/>
        <p:txBody>
          <a:bodyPr/>
          <a:lstStyle/>
          <a:p>
            <a:fld id="{682570FD-A41C-A746-8E82-734BB1E6A191}" type="slidenum">
              <a:rPr lang="en-US" smtClean="0"/>
              <a:t>17</a:t>
            </a:fld>
            <a:endParaRPr lang="en-US"/>
          </a:p>
        </p:txBody>
      </p:sp>
    </p:spTree>
    <p:extLst>
      <p:ext uri="{BB962C8B-B14F-4D97-AF65-F5344CB8AC3E}">
        <p14:creationId xmlns:p14="http://schemas.microsoft.com/office/powerpoint/2010/main" val="181337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already showed you that CAs rely on CDNs to distribute CRLs or OCSP responses. But the challenge here is for example: if the CA provides the signing capability to the CDNs, there is definitely expansion of trust to the CDNS.</a:t>
            </a:r>
            <a:br>
              <a:rPr lang="en-US" dirty="0"/>
            </a:br>
            <a:r>
              <a:rPr lang="en-US" dirty="0"/>
              <a:t>The good news is- CDNs now provide edge computing and we call these ECPs in our </a:t>
            </a:r>
            <a:r>
              <a:rPr lang="en-US" dirty="0" err="1"/>
              <a:t>AccuRevoke</a:t>
            </a:r>
            <a:r>
              <a:rPr lang="en-US" dirty="0"/>
              <a:t> system.</a:t>
            </a:r>
          </a:p>
          <a:p>
            <a:r>
              <a:rPr lang="en-US" dirty="0"/>
              <a:t>These ECPs allow us to do revocation checks very fast and near the clients. So, it will help in </a:t>
            </a:r>
            <a:r>
              <a:rPr lang="en-US" dirty="0" err="1"/>
              <a:t>AccuRevoke</a:t>
            </a:r>
            <a:r>
              <a:rPr lang="en-US" dirty="0"/>
              <a:t> model generating the witness very fast.</a:t>
            </a:r>
          </a:p>
        </p:txBody>
      </p:sp>
      <p:sp>
        <p:nvSpPr>
          <p:cNvPr id="4" name="Slide Number Placeholder 3"/>
          <p:cNvSpPr>
            <a:spLocks noGrp="1"/>
          </p:cNvSpPr>
          <p:nvPr>
            <p:ph type="sldNum" sz="quarter" idx="5"/>
          </p:nvPr>
        </p:nvSpPr>
        <p:spPr/>
        <p:txBody>
          <a:bodyPr/>
          <a:lstStyle/>
          <a:p>
            <a:fld id="{682570FD-A41C-A746-8E82-734BB1E6A191}" type="slidenum">
              <a:rPr lang="en-US" smtClean="0"/>
              <a:t>18</a:t>
            </a:fld>
            <a:endParaRPr lang="en-US"/>
          </a:p>
        </p:txBody>
      </p:sp>
    </p:spTree>
    <p:extLst>
      <p:ext uri="{BB962C8B-B14F-4D97-AF65-F5344CB8AC3E}">
        <p14:creationId xmlns:p14="http://schemas.microsoft.com/office/powerpoint/2010/main" val="2206912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2570FD-A41C-A746-8E82-734BB1E6A191}" type="slidenum">
              <a:rPr lang="en-US" smtClean="0"/>
              <a:t>19</a:t>
            </a:fld>
            <a:endParaRPr lang="en-US"/>
          </a:p>
        </p:txBody>
      </p:sp>
    </p:spTree>
    <p:extLst>
      <p:ext uri="{BB962C8B-B14F-4D97-AF65-F5344CB8AC3E}">
        <p14:creationId xmlns:p14="http://schemas.microsoft.com/office/powerpoint/2010/main" val="3388583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web Browser makes a TLS request to a website.</a:t>
            </a:r>
          </a:p>
          <a:p>
            <a:r>
              <a:rPr lang="en-US" dirty="0"/>
              <a:t>The website sends back its TLS certificate to the Browser.</a:t>
            </a:r>
          </a:p>
          <a:p>
            <a:r>
              <a:rPr lang="en-US" dirty="0"/>
              <a:t>It includes the public key of the website and the certificate signed by the CA.</a:t>
            </a:r>
          </a:p>
          <a:p>
            <a:r>
              <a:rPr lang="en-US" dirty="0"/>
              <a:t>Browser trust the CA and knows it is talking to the real owner of the website.</a:t>
            </a:r>
            <a:br>
              <a:rPr lang="en-US" dirty="0"/>
            </a:br>
            <a:r>
              <a:rPr lang="en-US" dirty="0"/>
              <a:t>But what If private key of the website is compromised due some reasons, then the certificate has to be revoked.</a:t>
            </a:r>
          </a:p>
        </p:txBody>
      </p:sp>
      <p:sp>
        <p:nvSpPr>
          <p:cNvPr id="4" name="Slide Number Placeholder 3"/>
          <p:cNvSpPr>
            <a:spLocks noGrp="1"/>
          </p:cNvSpPr>
          <p:nvPr>
            <p:ph type="sldNum" sz="quarter" idx="5"/>
          </p:nvPr>
        </p:nvSpPr>
        <p:spPr/>
        <p:txBody>
          <a:bodyPr/>
          <a:lstStyle/>
          <a:p>
            <a:fld id="{682570FD-A41C-A746-8E82-734BB1E6A191}" type="slidenum">
              <a:rPr lang="en-US" smtClean="0"/>
              <a:t>2</a:t>
            </a:fld>
            <a:endParaRPr lang="en-US"/>
          </a:p>
        </p:txBody>
      </p:sp>
    </p:spTree>
    <p:extLst>
      <p:ext uri="{BB962C8B-B14F-4D97-AF65-F5344CB8AC3E}">
        <p14:creationId xmlns:p14="http://schemas.microsoft.com/office/powerpoint/2010/main" val="177100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2570FD-A41C-A746-8E82-734BB1E6A191}" type="slidenum">
              <a:rPr lang="en-US" smtClean="0"/>
              <a:t>20</a:t>
            </a:fld>
            <a:endParaRPr lang="en-US"/>
          </a:p>
        </p:txBody>
      </p:sp>
    </p:spTree>
    <p:extLst>
      <p:ext uri="{BB962C8B-B14F-4D97-AF65-F5344CB8AC3E}">
        <p14:creationId xmlns:p14="http://schemas.microsoft.com/office/powerpoint/2010/main" val="4268005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this too much even if we are using GPU?</a:t>
            </a:r>
            <a:br>
              <a:rPr lang="en-US" dirty="0"/>
            </a:br>
            <a:r>
              <a:rPr lang="en-US" dirty="0"/>
              <a:t>Most of the time came from copying data from CPU memory to GPU memory and vice versa. </a:t>
            </a:r>
          </a:p>
        </p:txBody>
      </p:sp>
      <p:sp>
        <p:nvSpPr>
          <p:cNvPr id="4" name="Slide Number Placeholder 3"/>
          <p:cNvSpPr>
            <a:spLocks noGrp="1"/>
          </p:cNvSpPr>
          <p:nvPr>
            <p:ph type="sldNum" sz="quarter" idx="5"/>
          </p:nvPr>
        </p:nvSpPr>
        <p:spPr/>
        <p:txBody>
          <a:bodyPr/>
          <a:lstStyle/>
          <a:p>
            <a:fld id="{682570FD-A41C-A746-8E82-734BB1E6A191}" type="slidenum">
              <a:rPr lang="en-US" smtClean="0"/>
              <a:t>21</a:t>
            </a:fld>
            <a:endParaRPr lang="en-US"/>
          </a:p>
        </p:txBody>
      </p:sp>
    </p:spTree>
    <p:extLst>
      <p:ext uri="{BB962C8B-B14F-4D97-AF65-F5344CB8AC3E}">
        <p14:creationId xmlns:p14="http://schemas.microsoft.com/office/powerpoint/2010/main" val="2690914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a lot of green circles here. Just to mention one, you can see if client visit 1000 websites, the data downloaded by client will be significantly lower compared to other strategies. The delay is also not that bad.</a:t>
            </a:r>
          </a:p>
        </p:txBody>
      </p:sp>
      <p:sp>
        <p:nvSpPr>
          <p:cNvPr id="4" name="Slide Number Placeholder 3"/>
          <p:cNvSpPr>
            <a:spLocks noGrp="1"/>
          </p:cNvSpPr>
          <p:nvPr>
            <p:ph type="sldNum" sz="quarter" idx="5"/>
          </p:nvPr>
        </p:nvSpPr>
        <p:spPr/>
        <p:txBody>
          <a:bodyPr/>
          <a:lstStyle/>
          <a:p>
            <a:fld id="{682570FD-A41C-A746-8E82-734BB1E6A191}" type="slidenum">
              <a:rPr lang="en-US" smtClean="0"/>
              <a:t>24</a:t>
            </a:fld>
            <a:endParaRPr lang="en-US"/>
          </a:p>
        </p:txBody>
      </p:sp>
    </p:spTree>
    <p:extLst>
      <p:ext uri="{BB962C8B-B14F-4D97-AF65-F5344CB8AC3E}">
        <p14:creationId xmlns:p14="http://schemas.microsoft.com/office/powerpoint/2010/main" val="997560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81734-EAD0-A263-0110-E5151766A1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44E469-00CA-2DF8-C6F8-B9F3AF1FD9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BE6B7F-3D8F-1FB6-4117-D7674CA4D54E}"/>
              </a:ext>
            </a:extLst>
          </p:cNvPr>
          <p:cNvSpPr>
            <a:spLocks noGrp="1"/>
          </p:cNvSpPr>
          <p:nvPr>
            <p:ph type="body" idx="1"/>
          </p:nvPr>
        </p:nvSpPr>
        <p:spPr/>
        <p:txBody>
          <a:bodyPr/>
          <a:lstStyle/>
          <a:p>
            <a:r>
              <a:rPr lang="en-US" dirty="0"/>
              <a:t>We decided to simulate the behavior of a client and results show that if client visits 1000 domains, the data downloaded by client will be the lowest compared to other strategies. So, </a:t>
            </a:r>
            <a:r>
              <a:rPr lang="en-US" dirty="0" err="1"/>
              <a:t>AccuRevoke</a:t>
            </a:r>
            <a:r>
              <a:rPr lang="en-US" dirty="0"/>
              <a:t> is the clear winner here.</a:t>
            </a:r>
            <a:br>
              <a:rPr lang="en-US" dirty="0"/>
            </a:br>
            <a:r>
              <a:rPr lang="en-US" dirty="0"/>
              <a:t>Also, in terms of delay experienced by the client, </a:t>
            </a:r>
            <a:r>
              <a:rPr lang="en-US" dirty="0" err="1"/>
              <a:t>AccuRevoke</a:t>
            </a:r>
            <a:r>
              <a:rPr lang="en-US" dirty="0"/>
              <a:t> performs well. Though it is slightly higher than </a:t>
            </a:r>
            <a:r>
              <a:rPr lang="en-US" dirty="0" err="1"/>
              <a:t>CRLite</a:t>
            </a:r>
            <a:r>
              <a:rPr lang="en-US" dirty="0"/>
              <a:t> because </a:t>
            </a:r>
            <a:r>
              <a:rPr lang="en-US" dirty="0" err="1"/>
              <a:t>CRLite</a:t>
            </a:r>
            <a:r>
              <a:rPr lang="en-US" dirty="0"/>
              <a:t> has local revocation checking. But given the advantages </a:t>
            </a:r>
            <a:r>
              <a:rPr lang="en-US" dirty="0" err="1"/>
              <a:t>AccuRevoke</a:t>
            </a:r>
            <a:r>
              <a:rPr lang="en-US" dirty="0"/>
              <a:t> has, we can say that </a:t>
            </a:r>
            <a:r>
              <a:rPr lang="en-US" dirty="0" err="1"/>
              <a:t>AccuRevoke</a:t>
            </a:r>
            <a:r>
              <a:rPr lang="en-US" dirty="0"/>
              <a:t> is a good choice to use as a revocation strategy.</a:t>
            </a:r>
          </a:p>
        </p:txBody>
      </p:sp>
      <p:sp>
        <p:nvSpPr>
          <p:cNvPr id="4" name="Slide Number Placeholder 3">
            <a:extLst>
              <a:ext uri="{FF2B5EF4-FFF2-40B4-BE49-F238E27FC236}">
                <a16:creationId xmlns:a16="http://schemas.microsoft.com/office/drawing/2014/main" id="{3D7043B8-5365-27FE-72EF-075FA3A50BC8}"/>
              </a:ext>
            </a:extLst>
          </p:cNvPr>
          <p:cNvSpPr>
            <a:spLocks noGrp="1"/>
          </p:cNvSpPr>
          <p:nvPr>
            <p:ph type="sldNum" sz="quarter" idx="5"/>
          </p:nvPr>
        </p:nvSpPr>
        <p:spPr/>
        <p:txBody>
          <a:bodyPr/>
          <a:lstStyle/>
          <a:p>
            <a:fld id="{682570FD-A41C-A746-8E82-734BB1E6A191}" type="slidenum">
              <a:rPr lang="en-US" smtClean="0"/>
              <a:t>25</a:t>
            </a:fld>
            <a:endParaRPr lang="en-US"/>
          </a:p>
        </p:txBody>
      </p:sp>
    </p:spTree>
    <p:extLst>
      <p:ext uri="{BB962C8B-B14F-4D97-AF65-F5344CB8AC3E}">
        <p14:creationId xmlns:p14="http://schemas.microsoft.com/office/powerpoint/2010/main" val="3216380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079EF-09F9-381A-9FC4-C1F52929C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5F1015-5606-A8C6-8872-14659D60BA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30D0B8-1947-A52A-14C9-54122530194A}"/>
              </a:ext>
            </a:extLst>
          </p:cNvPr>
          <p:cNvSpPr>
            <a:spLocks noGrp="1"/>
          </p:cNvSpPr>
          <p:nvPr>
            <p:ph type="body" idx="1"/>
          </p:nvPr>
        </p:nvSpPr>
        <p:spPr/>
        <p:txBody>
          <a:bodyPr/>
          <a:lstStyle/>
          <a:p>
            <a:r>
              <a:rPr lang="en-US" dirty="0"/>
              <a:t>So, how does the revocation request work?</a:t>
            </a:r>
          </a:p>
          <a:p>
            <a:r>
              <a:rPr lang="en-US" dirty="0"/>
              <a:t>The website asks the CA to revoke its certificate and the CA does so.</a:t>
            </a:r>
            <a:br>
              <a:rPr lang="en-US" dirty="0"/>
            </a:br>
            <a:r>
              <a:rPr lang="en-US" dirty="0"/>
              <a:t>But how does the browser gets access to this information?</a:t>
            </a:r>
          </a:p>
        </p:txBody>
      </p:sp>
      <p:sp>
        <p:nvSpPr>
          <p:cNvPr id="4" name="Slide Number Placeholder 3">
            <a:extLst>
              <a:ext uri="{FF2B5EF4-FFF2-40B4-BE49-F238E27FC236}">
                <a16:creationId xmlns:a16="http://schemas.microsoft.com/office/drawing/2014/main" id="{72F3281B-4F88-2BD0-07CF-36A51F2CB3FC}"/>
              </a:ext>
            </a:extLst>
          </p:cNvPr>
          <p:cNvSpPr>
            <a:spLocks noGrp="1"/>
          </p:cNvSpPr>
          <p:nvPr>
            <p:ph type="sldNum" sz="quarter" idx="5"/>
          </p:nvPr>
        </p:nvSpPr>
        <p:spPr/>
        <p:txBody>
          <a:bodyPr/>
          <a:lstStyle/>
          <a:p>
            <a:fld id="{682570FD-A41C-A746-8E82-734BB1E6A191}" type="slidenum">
              <a:rPr lang="en-US" smtClean="0"/>
              <a:t>3</a:t>
            </a:fld>
            <a:endParaRPr lang="en-US"/>
          </a:p>
        </p:txBody>
      </p:sp>
    </p:spTree>
    <p:extLst>
      <p:ext uri="{BB962C8B-B14F-4D97-AF65-F5344CB8AC3E}">
        <p14:creationId xmlns:p14="http://schemas.microsoft.com/office/powerpoint/2010/main" val="2973400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existing solutions is CRL which stands for Certificate Revocation List</a:t>
            </a:r>
            <a:br>
              <a:rPr lang="en-US" dirty="0"/>
            </a:br>
            <a:r>
              <a:rPr lang="en-US" dirty="0"/>
              <a:t>In CRL, The browser makes a CRL request and CA replies with a list of revoked certificates.</a:t>
            </a:r>
          </a:p>
          <a:p>
            <a:r>
              <a:rPr lang="en-US" dirty="0"/>
              <a:t>But the problem is – making CRL request for every TLS handshake is untenable. Also the size can be really large in practice. For example the CRL of apple is 76 MB.</a:t>
            </a:r>
          </a:p>
        </p:txBody>
      </p:sp>
      <p:sp>
        <p:nvSpPr>
          <p:cNvPr id="4" name="Slide Number Placeholder 3"/>
          <p:cNvSpPr>
            <a:spLocks noGrp="1"/>
          </p:cNvSpPr>
          <p:nvPr>
            <p:ph type="sldNum" sz="quarter" idx="5"/>
          </p:nvPr>
        </p:nvSpPr>
        <p:spPr/>
        <p:txBody>
          <a:bodyPr/>
          <a:lstStyle/>
          <a:p>
            <a:fld id="{682570FD-A41C-A746-8E82-734BB1E6A191}" type="slidenum">
              <a:rPr lang="en-US" smtClean="0"/>
              <a:t>4</a:t>
            </a:fld>
            <a:endParaRPr lang="en-US"/>
          </a:p>
        </p:txBody>
      </p:sp>
    </p:spTree>
    <p:extLst>
      <p:ext uri="{BB962C8B-B14F-4D97-AF65-F5344CB8AC3E}">
        <p14:creationId xmlns:p14="http://schemas.microsoft.com/office/powerpoint/2010/main" val="1052453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Another solution is OCSP or online certificate status protocol.</a:t>
            </a:r>
            <a:br>
              <a:rPr lang="en-US" sz="800" dirty="0"/>
            </a:br>
            <a:r>
              <a:rPr lang="en-US" sz="800" dirty="0"/>
              <a:t>The browser asks: is this certificate revoked?</a:t>
            </a:r>
            <a:br>
              <a:rPr lang="en-US" sz="800" dirty="0"/>
            </a:br>
            <a:r>
              <a:rPr lang="en-US" sz="800" dirty="0"/>
              <a:t>The CA replies with yes or no.</a:t>
            </a:r>
            <a:br>
              <a:rPr lang="en-US" sz="800" dirty="0"/>
            </a:br>
            <a:r>
              <a:rPr lang="en-US" sz="800" dirty="0"/>
              <a:t>The browser works accordingly.</a:t>
            </a:r>
            <a:br>
              <a:rPr lang="en-US" sz="800" dirty="0"/>
            </a:br>
            <a:r>
              <a:rPr lang="en-US" sz="800" dirty="0"/>
              <a:t>CA can be overloaded by OCSP requests from million of users.</a:t>
            </a:r>
          </a:p>
          <a:p>
            <a:r>
              <a:rPr lang="en-US" sz="800" dirty="0"/>
              <a:t>The privacy of the clients is not preserved.</a:t>
            </a:r>
          </a:p>
        </p:txBody>
      </p:sp>
      <p:sp>
        <p:nvSpPr>
          <p:cNvPr id="4" name="Slide Number Placeholder 3"/>
          <p:cNvSpPr>
            <a:spLocks noGrp="1"/>
          </p:cNvSpPr>
          <p:nvPr>
            <p:ph type="sldNum" sz="quarter" idx="5"/>
          </p:nvPr>
        </p:nvSpPr>
        <p:spPr/>
        <p:txBody>
          <a:bodyPr/>
          <a:lstStyle/>
          <a:p>
            <a:fld id="{682570FD-A41C-A746-8E82-734BB1E6A191}" type="slidenum">
              <a:rPr lang="en-US" smtClean="0"/>
              <a:t>5</a:t>
            </a:fld>
            <a:endParaRPr lang="en-US"/>
          </a:p>
        </p:txBody>
      </p:sp>
    </p:spTree>
    <p:extLst>
      <p:ext uri="{BB962C8B-B14F-4D97-AF65-F5344CB8AC3E}">
        <p14:creationId xmlns:p14="http://schemas.microsoft.com/office/powerpoint/2010/main" val="5620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86DB9-620E-E70C-DBF4-81293B7C71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F6DB76-FEED-CBDD-3FAA-FE1C2A9338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13DD62-E22D-99E2-28F6-AF6FF5FF08C0}"/>
              </a:ext>
            </a:extLst>
          </p:cNvPr>
          <p:cNvSpPr>
            <a:spLocks noGrp="1"/>
          </p:cNvSpPr>
          <p:nvPr>
            <p:ph type="body" idx="1"/>
          </p:nvPr>
        </p:nvSpPr>
        <p:spPr/>
        <p:txBody>
          <a:bodyPr/>
          <a:lstStyle/>
          <a:p>
            <a:r>
              <a:rPr lang="en-US" dirty="0"/>
              <a:t>One of the recent solutions is the </a:t>
            </a:r>
            <a:r>
              <a:rPr lang="en-US" dirty="0" err="1"/>
              <a:t>CRLite</a:t>
            </a:r>
            <a:r>
              <a:rPr lang="en-US" dirty="0"/>
              <a:t>.</a:t>
            </a:r>
            <a:br>
              <a:rPr lang="en-US" dirty="0"/>
            </a:br>
            <a:r>
              <a:rPr lang="en-US" dirty="0"/>
              <a:t>In </a:t>
            </a:r>
            <a:r>
              <a:rPr lang="en-US" dirty="0" err="1"/>
              <a:t>CRLite</a:t>
            </a:r>
            <a:r>
              <a:rPr lang="en-US" dirty="0"/>
              <a:t> Mozilla collects all revoked and non-revoked certificates.</a:t>
            </a:r>
          </a:p>
          <a:p>
            <a:r>
              <a:rPr lang="en-US" dirty="0"/>
              <a:t>Mozilla Creates filter-cascade from this list which are cascaded bloom filters and Pushes the filter cascade initially and delta update later 1-4 times a day.</a:t>
            </a:r>
            <a:br>
              <a:rPr lang="en-US" dirty="0"/>
            </a:br>
            <a:r>
              <a:rPr lang="en-US" dirty="0"/>
              <a:t>Clients will rarely audit the filter cascade which means browser is putting some sort of trust on Mozilla which is not desired. </a:t>
            </a:r>
            <a:br>
              <a:rPr lang="en-US" dirty="0"/>
            </a:br>
            <a:r>
              <a:rPr lang="en-US" dirty="0"/>
              <a:t>Pushing the filter cascade or the delta update to all the clients on a regular basis may not be efficient.</a:t>
            </a:r>
          </a:p>
          <a:p>
            <a:r>
              <a:rPr lang="en-US" dirty="0"/>
              <a:t>Also, client may miss the </a:t>
            </a:r>
            <a:r>
              <a:rPr lang="en-US" dirty="0" err="1"/>
              <a:t>indermediate</a:t>
            </a:r>
            <a:r>
              <a:rPr lang="en-US" dirty="0"/>
              <a:t> revocation between two delta updates.</a:t>
            </a:r>
          </a:p>
        </p:txBody>
      </p:sp>
      <p:sp>
        <p:nvSpPr>
          <p:cNvPr id="4" name="Slide Number Placeholder 3">
            <a:extLst>
              <a:ext uri="{FF2B5EF4-FFF2-40B4-BE49-F238E27FC236}">
                <a16:creationId xmlns:a16="http://schemas.microsoft.com/office/drawing/2014/main" id="{78DDE834-7403-900F-3789-F32D28BAA9DD}"/>
              </a:ext>
            </a:extLst>
          </p:cNvPr>
          <p:cNvSpPr>
            <a:spLocks noGrp="1"/>
          </p:cNvSpPr>
          <p:nvPr>
            <p:ph type="sldNum" sz="quarter" idx="5"/>
          </p:nvPr>
        </p:nvSpPr>
        <p:spPr/>
        <p:txBody>
          <a:bodyPr/>
          <a:lstStyle/>
          <a:p>
            <a:fld id="{682570FD-A41C-A746-8E82-734BB1E6A191}" type="slidenum">
              <a:rPr lang="en-US" smtClean="0"/>
              <a:t>6</a:t>
            </a:fld>
            <a:endParaRPr lang="en-US"/>
          </a:p>
        </p:txBody>
      </p:sp>
    </p:spTree>
    <p:extLst>
      <p:ext uri="{BB962C8B-B14F-4D97-AF65-F5344CB8AC3E}">
        <p14:creationId xmlns:p14="http://schemas.microsoft.com/office/powerpoint/2010/main" val="4161808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2CBEE-CC0F-7965-938D-22D675BCB3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10345-8964-5784-1A29-BA87C8317F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10EA18-1CFC-F7FB-1A38-23F00471A733}"/>
              </a:ext>
            </a:extLst>
          </p:cNvPr>
          <p:cNvSpPr>
            <a:spLocks noGrp="1"/>
          </p:cNvSpPr>
          <p:nvPr>
            <p:ph type="body" idx="1"/>
          </p:nvPr>
        </p:nvSpPr>
        <p:spPr/>
        <p:txBody>
          <a:bodyPr/>
          <a:lstStyle/>
          <a:p>
            <a:r>
              <a:rPr lang="en-US" dirty="0"/>
              <a:t>Just to mention, CAs rely on content delivery networks or CDNs to distribute CRLs or OCSP responses.</a:t>
            </a:r>
          </a:p>
        </p:txBody>
      </p:sp>
      <p:sp>
        <p:nvSpPr>
          <p:cNvPr id="4" name="Slide Number Placeholder 3">
            <a:extLst>
              <a:ext uri="{FF2B5EF4-FFF2-40B4-BE49-F238E27FC236}">
                <a16:creationId xmlns:a16="http://schemas.microsoft.com/office/drawing/2014/main" id="{406AF23B-2D0F-CC72-EC46-FA43C64CA771}"/>
              </a:ext>
            </a:extLst>
          </p:cNvPr>
          <p:cNvSpPr>
            <a:spLocks noGrp="1"/>
          </p:cNvSpPr>
          <p:nvPr>
            <p:ph type="sldNum" sz="quarter" idx="5"/>
          </p:nvPr>
        </p:nvSpPr>
        <p:spPr/>
        <p:txBody>
          <a:bodyPr/>
          <a:lstStyle/>
          <a:p>
            <a:fld id="{682570FD-A41C-A746-8E82-734BB1E6A191}" type="slidenum">
              <a:rPr lang="en-US" smtClean="0"/>
              <a:t>7</a:t>
            </a:fld>
            <a:endParaRPr lang="en-US"/>
          </a:p>
        </p:txBody>
      </p:sp>
    </p:spTree>
    <p:extLst>
      <p:ext uri="{BB962C8B-B14F-4D97-AF65-F5344CB8AC3E}">
        <p14:creationId xmlns:p14="http://schemas.microsoft.com/office/powerpoint/2010/main" val="1347717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E815F-D888-CE76-046D-93AC4A3F22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427386-38BC-C5C0-EBAB-81A6088B85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4D3A99-BBC9-D7AC-109C-98CDEE520915}"/>
              </a:ext>
            </a:extLst>
          </p:cNvPr>
          <p:cNvSpPr>
            <a:spLocks noGrp="1"/>
          </p:cNvSpPr>
          <p:nvPr>
            <p:ph type="body" idx="1"/>
          </p:nvPr>
        </p:nvSpPr>
        <p:spPr/>
        <p:txBody>
          <a:bodyPr/>
          <a:lstStyle/>
          <a:p>
            <a:r>
              <a:rPr lang="en-US" dirty="0"/>
              <a:t>So, what are the revocation goals we want from a revocation strategy?</a:t>
            </a:r>
            <a:br>
              <a:rPr lang="en-US" dirty="0"/>
            </a:br>
            <a:r>
              <a:rPr lang="en-US" dirty="0"/>
              <a:t>As you can see- These are the properties those are desired from a revocation scheme.</a:t>
            </a:r>
            <a:br>
              <a:rPr lang="en-US" dirty="0"/>
            </a:br>
            <a:r>
              <a:rPr lang="en-US" dirty="0"/>
              <a:t>For example, if you look at the third property – it says the client should experience low bandwidth cost and latency or   no </a:t>
            </a:r>
            <a:r>
              <a:rPr lang="en-US" dirty="0" err="1"/>
              <a:t>overfetching</a:t>
            </a:r>
            <a:r>
              <a:rPr lang="en-US" dirty="0"/>
              <a:t> at column 7 means clients should only download what it needs and so many.</a:t>
            </a:r>
            <a:br>
              <a:rPr lang="en-US" dirty="0"/>
            </a:br>
            <a:r>
              <a:rPr lang="en-US" dirty="0"/>
              <a:t>But as you can see none of the existing schemes achieves all the goals.</a:t>
            </a:r>
            <a:br>
              <a:rPr lang="en-US" dirty="0"/>
            </a:br>
            <a:r>
              <a:rPr lang="en-US" dirty="0"/>
              <a:t>So, here is our solution </a:t>
            </a:r>
            <a:r>
              <a:rPr lang="en-US" dirty="0" err="1"/>
              <a:t>accurevoke</a:t>
            </a:r>
            <a:r>
              <a:rPr lang="en-US" dirty="0"/>
              <a:t> which relies on some cryptographic protocols. </a:t>
            </a:r>
            <a:br>
              <a:rPr lang="en-US" dirty="0"/>
            </a:br>
            <a:r>
              <a:rPr lang="en-US" dirty="0"/>
              <a:t>Let’s see, what are those cryptographic techniques or protocols we used in </a:t>
            </a:r>
            <a:r>
              <a:rPr lang="en-US" dirty="0" err="1"/>
              <a:t>AccuREvoke</a:t>
            </a:r>
            <a:r>
              <a:rPr lang="en-US" dirty="0"/>
              <a:t>?</a:t>
            </a:r>
          </a:p>
        </p:txBody>
      </p:sp>
      <p:sp>
        <p:nvSpPr>
          <p:cNvPr id="4" name="Slide Number Placeholder 3">
            <a:extLst>
              <a:ext uri="{FF2B5EF4-FFF2-40B4-BE49-F238E27FC236}">
                <a16:creationId xmlns:a16="http://schemas.microsoft.com/office/drawing/2014/main" id="{36FBD3E8-177D-AFB9-10FB-15486A5298A6}"/>
              </a:ext>
            </a:extLst>
          </p:cNvPr>
          <p:cNvSpPr>
            <a:spLocks noGrp="1"/>
          </p:cNvSpPr>
          <p:nvPr>
            <p:ph type="sldNum" sz="quarter" idx="5"/>
          </p:nvPr>
        </p:nvSpPr>
        <p:spPr/>
        <p:txBody>
          <a:bodyPr/>
          <a:lstStyle/>
          <a:p>
            <a:fld id="{682570FD-A41C-A746-8E82-734BB1E6A191}" type="slidenum">
              <a:rPr lang="en-US" smtClean="0"/>
              <a:t>8</a:t>
            </a:fld>
            <a:endParaRPr lang="en-US"/>
          </a:p>
        </p:txBody>
      </p:sp>
    </p:spTree>
    <p:extLst>
      <p:ext uri="{BB962C8B-B14F-4D97-AF65-F5344CB8AC3E}">
        <p14:creationId xmlns:p14="http://schemas.microsoft.com/office/powerpoint/2010/main" val="2951310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took help of dynamic universal accumulator.</a:t>
            </a:r>
          </a:p>
          <a:p>
            <a:r>
              <a:rPr lang="en-US" dirty="0"/>
              <a:t>In accumulator, The accumulator manager is like a trusted entity who choses a secret trapdoor and creates public key from it. </a:t>
            </a:r>
          </a:p>
          <a:p>
            <a:r>
              <a:rPr lang="en-US" dirty="0"/>
              <a:t>The good property of accumulator is- it allows to create a concise representation of a set of elements. Also, no matter how many elements you add into it- the size remains the same. It sounds like a magic. This concise value is called the value of the accumulator.</a:t>
            </a:r>
            <a:br>
              <a:rPr lang="en-US" dirty="0"/>
            </a:br>
            <a:r>
              <a:rPr lang="en-US" dirty="0"/>
              <a:t>It also allows to create member or non-membership proof using which a member or non-member can be verified. </a:t>
            </a:r>
            <a:br>
              <a:rPr lang="en-US" dirty="0"/>
            </a:br>
            <a:r>
              <a:rPr lang="en-US" dirty="0"/>
              <a:t>the dynamic universal accumulator also supports addition and deletion.</a:t>
            </a:r>
          </a:p>
        </p:txBody>
      </p:sp>
      <p:sp>
        <p:nvSpPr>
          <p:cNvPr id="4" name="Slide Number Placeholder 3"/>
          <p:cNvSpPr>
            <a:spLocks noGrp="1"/>
          </p:cNvSpPr>
          <p:nvPr>
            <p:ph type="sldNum" sz="quarter" idx="5"/>
          </p:nvPr>
        </p:nvSpPr>
        <p:spPr/>
        <p:txBody>
          <a:bodyPr/>
          <a:lstStyle/>
          <a:p>
            <a:fld id="{682570FD-A41C-A746-8E82-734BB1E6A191}" type="slidenum">
              <a:rPr lang="en-US" smtClean="0"/>
              <a:t>9</a:t>
            </a:fld>
            <a:endParaRPr lang="en-US"/>
          </a:p>
        </p:txBody>
      </p:sp>
    </p:spTree>
    <p:extLst>
      <p:ext uri="{BB962C8B-B14F-4D97-AF65-F5344CB8AC3E}">
        <p14:creationId xmlns:p14="http://schemas.microsoft.com/office/powerpoint/2010/main" val="3350652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B450A0-B667-BC4F-A2E7-5111674D009C}" type="datetime1">
              <a:rPr lang="en-US" smtClean="0"/>
              <a:t>9/8/25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B0829-C75E-A24F-A5BF-2B41B3253BE3}" type="slidenum">
              <a:rPr lang="en-US" smtClean="0"/>
              <a:t>‹#›</a:t>
            </a:fld>
            <a:endParaRPr lang="en-US"/>
          </a:p>
        </p:txBody>
      </p:sp>
    </p:spTree>
    <p:extLst>
      <p:ext uri="{BB962C8B-B14F-4D97-AF65-F5344CB8AC3E}">
        <p14:creationId xmlns:p14="http://schemas.microsoft.com/office/powerpoint/2010/main" val="252247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12FA1-968A-F84A-B6AA-2F9B841EE4BE}" type="datetime1">
              <a:rPr lang="en-US" smtClean="0"/>
              <a:t>9/8/25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B0829-C75E-A24F-A5BF-2B41B3253BE3}" type="slidenum">
              <a:rPr lang="en-US" smtClean="0"/>
              <a:t>‹#›</a:t>
            </a:fld>
            <a:endParaRPr lang="en-US"/>
          </a:p>
        </p:txBody>
      </p:sp>
    </p:spTree>
    <p:extLst>
      <p:ext uri="{BB962C8B-B14F-4D97-AF65-F5344CB8AC3E}">
        <p14:creationId xmlns:p14="http://schemas.microsoft.com/office/powerpoint/2010/main" val="198541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C566D6-C4B8-194D-82AD-6AA4C47BAA8E}" type="datetime1">
              <a:rPr lang="en-US" smtClean="0"/>
              <a:t>9/8/25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B0829-C75E-A24F-A5BF-2B41B3253BE3}" type="slidenum">
              <a:rPr lang="en-US" smtClean="0"/>
              <a:t>‹#›</a:t>
            </a:fld>
            <a:endParaRPr lang="en-US"/>
          </a:p>
        </p:txBody>
      </p:sp>
    </p:spTree>
    <p:extLst>
      <p:ext uri="{BB962C8B-B14F-4D97-AF65-F5344CB8AC3E}">
        <p14:creationId xmlns:p14="http://schemas.microsoft.com/office/powerpoint/2010/main" val="197843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65AADC-16DC-C84A-BBD1-D20DC138E090}" type="datetime1">
              <a:rPr lang="en-US" smtClean="0"/>
              <a:t>9/8/25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B0829-C75E-A24F-A5BF-2B41B3253BE3}" type="slidenum">
              <a:rPr lang="en-US" smtClean="0"/>
              <a:t>‹#›</a:t>
            </a:fld>
            <a:endParaRPr lang="en-US"/>
          </a:p>
        </p:txBody>
      </p:sp>
    </p:spTree>
    <p:extLst>
      <p:ext uri="{BB962C8B-B14F-4D97-AF65-F5344CB8AC3E}">
        <p14:creationId xmlns:p14="http://schemas.microsoft.com/office/powerpoint/2010/main" val="10103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13AC7-602D-B14A-9FCB-2C2ECB2A2958}" type="datetime1">
              <a:rPr lang="en-US" smtClean="0"/>
              <a:t>9/8/25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B0829-C75E-A24F-A5BF-2B41B3253BE3}" type="slidenum">
              <a:rPr lang="en-US" smtClean="0"/>
              <a:t>‹#›</a:t>
            </a:fld>
            <a:endParaRPr lang="en-US"/>
          </a:p>
        </p:txBody>
      </p:sp>
    </p:spTree>
    <p:extLst>
      <p:ext uri="{BB962C8B-B14F-4D97-AF65-F5344CB8AC3E}">
        <p14:creationId xmlns:p14="http://schemas.microsoft.com/office/powerpoint/2010/main" val="94636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A1998A-9C0C-4B47-8DB4-34D52C5224F9}" type="datetime1">
              <a:rPr lang="en-US" smtClean="0"/>
              <a:t>9/8/25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B0829-C75E-A24F-A5BF-2B41B3253BE3}" type="slidenum">
              <a:rPr lang="en-US" smtClean="0"/>
              <a:t>‹#›</a:t>
            </a:fld>
            <a:endParaRPr lang="en-US"/>
          </a:p>
        </p:txBody>
      </p:sp>
    </p:spTree>
    <p:extLst>
      <p:ext uri="{BB962C8B-B14F-4D97-AF65-F5344CB8AC3E}">
        <p14:creationId xmlns:p14="http://schemas.microsoft.com/office/powerpoint/2010/main" val="379191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706E9D-005D-C647-B751-10CE40A8F6CB}" type="datetime1">
              <a:rPr lang="en-US" smtClean="0"/>
              <a:t>9/8/25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3B0829-C75E-A24F-A5BF-2B41B3253BE3}" type="slidenum">
              <a:rPr lang="en-US" smtClean="0"/>
              <a:t>‹#›</a:t>
            </a:fld>
            <a:endParaRPr lang="en-US"/>
          </a:p>
        </p:txBody>
      </p:sp>
    </p:spTree>
    <p:extLst>
      <p:ext uri="{BB962C8B-B14F-4D97-AF65-F5344CB8AC3E}">
        <p14:creationId xmlns:p14="http://schemas.microsoft.com/office/powerpoint/2010/main" val="58480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584E82-30C0-C94B-86B6-45F610CBE9EA}" type="datetime1">
              <a:rPr lang="en-US" smtClean="0"/>
              <a:t>9/8/25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3B0829-C75E-A24F-A5BF-2B41B3253BE3}" type="slidenum">
              <a:rPr lang="en-US" smtClean="0"/>
              <a:t>‹#›</a:t>
            </a:fld>
            <a:endParaRPr lang="en-US"/>
          </a:p>
        </p:txBody>
      </p:sp>
    </p:spTree>
    <p:extLst>
      <p:ext uri="{BB962C8B-B14F-4D97-AF65-F5344CB8AC3E}">
        <p14:creationId xmlns:p14="http://schemas.microsoft.com/office/powerpoint/2010/main" val="363290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4A2759-3AFF-DA4B-B70C-143A89D0AD10}" type="datetime1">
              <a:rPr lang="en-US" smtClean="0"/>
              <a:t>9/8/25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3B0829-C75E-A24F-A5BF-2B41B3253BE3}" type="slidenum">
              <a:rPr lang="en-US" smtClean="0"/>
              <a:t>‹#›</a:t>
            </a:fld>
            <a:endParaRPr lang="en-US"/>
          </a:p>
        </p:txBody>
      </p:sp>
    </p:spTree>
    <p:extLst>
      <p:ext uri="{BB962C8B-B14F-4D97-AF65-F5344CB8AC3E}">
        <p14:creationId xmlns:p14="http://schemas.microsoft.com/office/powerpoint/2010/main" val="183875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563549-E501-4A42-9834-9D17505C8B86}" type="datetime1">
              <a:rPr lang="en-US" smtClean="0"/>
              <a:t>9/8/25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B0829-C75E-A24F-A5BF-2B41B3253BE3}" type="slidenum">
              <a:rPr lang="en-US" smtClean="0"/>
              <a:t>‹#›</a:t>
            </a:fld>
            <a:endParaRPr lang="en-US"/>
          </a:p>
        </p:txBody>
      </p:sp>
    </p:spTree>
    <p:extLst>
      <p:ext uri="{BB962C8B-B14F-4D97-AF65-F5344CB8AC3E}">
        <p14:creationId xmlns:p14="http://schemas.microsoft.com/office/powerpoint/2010/main" val="217045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6402D0-3E39-2648-9B3F-D83CAE72EED7}" type="datetime1">
              <a:rPr lang="en-US" smtClean="0"/>
              <a:t>9/8/25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B0829-C75E-A24F-A5BF-2B41B3253BE3}" type="slidenum">
              <a:rPr lang="en-US" smtClean="0"/>
              <a:t>‹#›</a:t>
            </a:fld>
            <a:endParaRPr lang="en-US"/>
          </a:p>
        </p:txBody>
      </p:sp>
    </p:spTree>
    <p:extLst>
      <p:ext uri="{BB962C8B-B14F-4D97-AF65-F5344CB8AC3E}">
        <p14:creationId xmlns:p14="http://schemas.microsoft.com/office/powerpoint/2010/main" val="1461913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E7C17C53-3EB0-234D-9A66-E23BB2BD363F}" type="datetime1">
              <a:rPr lang="en-US" smtClean="0"/>
              <a:t>9/8/25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673B0829-C75E-A24F-A5BF-2B41B3253BE3}" type="slidenum">
              <a:rPr lang="en-US" smtClean="0"/>
              <a:t>‹#›</a:t>
            </a:fld>
            <a:endParaRPr lang="en-US"/>
          </a:p>
        </p:txBody>
      </p:sp>
    </p:spTree>
    <p:extLst>
      <p:ext uri="{BB962C8B-B14F-4D97-AF65-F5344CB8AC3E}">
        <p14:creationId xmlns:p14="http://schemas.microsoft.com/office/powerpoint/2010/main" val="3782823444"/>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1.xml"/><Relationship Id="rId7" Type="http://schemas.openxmlformats.org/officeDocument/2006/relationships/image" Target="../media/image25.svg"/><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24.png"/><Relationship Id="rId5" Type="http://schemas.openxmlformats.org/officeDocument/2006/relationships/image" Target="../media/image23.svg"/><Relationship Id="rId10" Type="http://schemas.openxmlformats.org/officeDocument/2006/relationships/image" Target="../media/image6.png"/><Relationship Id="rId4" Type="http://schemas.openxmlformats.org/officeDocument/2006/relationships/image" Target="../media/image22.png"/><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2.xml"/><Relationship Id="rId7" Type="http://schemas.openxmlformats.org/officeDocument/2006/relationships/image" Target="../media/image25.svg"/><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24.png"/><Relationship Id="rId5" Type="http://schemas.openxmlformats.org/officeDocument/2006/relationships/image" Target="../media/image23.svg"/><Relationship Id="rId10" Type="http://schemas.openxmlformats.org/officeDocument/2006/relationships/image" Target="../media/image6.png"/><Relationship Id="rId4" Type="http://schemas.openxmlformats.org/officeDocument/2006/relationships/image" Target="../media/image22.png"/><Relationship Id="rId9"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3.xml"/><Relationship Id="rId7" Type="http://schemas.openxmlformats.org/officeDocument/2006/relationships/image" Target="../media/image25.sv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24.png"/><Relationship Id="rId5" Type="http://schemas.openxmlformats.org/officeDocument/2006/relationships/image" Target="../media/image23.svg"/><Relationship Id="rId10" Type="http://schemas.openxmlformats.org/officeDocument/2006/relationships/image" Target="../media/image6.png"/><Relationship Id="rId4" Type="http://schemas.openxmlformats.org/officeDocument/2006/relationships/image" Target="../media/image22.png"/><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6.png"/><Relationship Id="rId3" Type="http://schemas.openxmlformats.org/officeDocument/2006/relationships/notesSlide" Target="../notesSlides/notesSlide14.xml"/><Relationship Id="rId7" Type="http://schemas.openxmlformats.org/officeDocument/2006/relationships/image" Target="../media/image25.svg"/><Relationship Id="rId12" Type="http://schemas.openxmlformats.org/officeDocument/2006/relationships/image" Target="../media/image3.svg"/><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24.png"/><Relationship Id="rId11" Type="http://schemas.openxmlformats.org/officeDocument/2006/relationships/image" Target="../media/image2.png"/><Relationship Id="rId5" Type="http://schemas.openxmlformats.org/officeDocument/2006/relationships/image" Target="../media/image23.svg"/><Relationship Id="rId10" Type="http://schemas.openxmlformats.org/officeDocument/2006/relationships/image" Target="../media/image6.png"/><Relationship Id="rId4" Type="http://schemas.openxmlformats.org/officeDocument/2006/relationships/image" Target="../media/image22.png"/><Relationship Id="rId9" Type="http://schemas.openxmlformats.org/officeDocument/2006/relationships/image" Target="../media/image5.png"/><Relationship Id="rId14" Type="http://schemas.openxmlformats.org/officeDocument/2006/relationships/image" Target="../media/image27.sv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6.png"/><Relationship Id="rId3" Type="http://schemas.openxmlformats.org/officeDocument/2006/relationships/notesSlide" Target="../notesSlides/notesSlide15.xml"/><Relationship Id="rId7" Type="http://schemas.openxmlformats.org/officeDocument/2006/relationships/image" Target="../media/image25.svg"/><Relationship Id="rId12" Type="http://schemas.openxmlformats.org/officeDocument/2006/relationships/image" Target="../media/image3.svg"/><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24.png"/><Relationship Id="rId11" Type="http://schemas.openxmlformats.org/officeDocument/2006/relationships/image" Target="../media/image2.png"/><Relationship Id="rId5" Type="http://schemas.openxmlformats.org/officeDocument/2006/relationships/image" Target="../media/image23.svg"/><Relationship Id="rId10" Type="http://schemas.openxmlformats.org/officeDocument/2006/relationships/image" Target="../media/image6.png"/><Relationship Id="rId4" Type="http://schemas.openxmlformats.org/officeDocument/2006/relationships/image" Target="../media/image22.png"/><Relationship Id="rId9" Type="http://schemas.openxmlformats.org/officeDocument/2006/relationships/image" Target="../media/image5.png"/><Relationship Id="rId14" Type="http://schemas.openxmlformats.org/officeDocument/2006/relationships/image" Target="../media/image27.svg"/></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6.png"/><Relationship Id="rId3" Type="http://schemas.openxmlformats.org/officeDocument/2006/relationships/notesSlide" Target="../notesSlides/notesSlide16.xml"/><Relationship Id="rId7" Type="http://schemas.openxmlformats.org/officeDocument/2006/relationships/image" Target="../media/image25.svg"/><Relationship Id="rId12" Type="http://schemas.openxmlformats.org/officeDocument/2006/relationships/image" Target="../media/image3.svg"/><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image" Target="../media/image24.png"/><Relationship Id="rId11" Type="http://schemas.openxmlformats.org/officeDocument/2006/relationships/image" Target="../media/image2.png"/><Relationship Id="rId5" Type="http://schemas.openxmlformats.org/officeDocument/2006/relationships/image" Target="../media/image23.svg"/><Relationship Id="rId10" Type="http://schemas.openxmlformats.org/officeDocument/2006/relationships/image" Target="../media/image6.png"/><Relationship Id="rId4" Type="http://schemas.openxmlformats.org/officeDocument/2006/relationships/image" Target="../media/image22.png"/><Relationship Id="rId9" Type="http://schemas.openxmlformats.org/officeDocument/2006/relationships/image" Target="../media/image5.png"/><Relationship Id="rId14" Type="http://schemas.openxmlformats.org/officeDocument/2006/relationships/image" Target="../media/image27.svg"/></Relationships>
</file>

<file path=ppt/slides/_rels/slide1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6.png"/><Relationship Id="rId3" Type="http://schemas.openxmlformats.org/officeDocument/2006/relationships/notesSlide" Target="../notesSlides/notesSlide17.xml"/><Relationship Id="rId7" Type="http://schemas.openxmlformats.org/officeDocument/2006/relationships/image" Target="../media/image25.svg"/><Relationship Id="rId12" Type="http://schemas.openxmlformats.org/officeDocument/2006/relationships/image" Target="../media/image3.svg"/><Relationship Id="rId2" Type="http://schemas.openxmlformats.org/officeDocument/2006/relationships/slideLayout" Target="../slideLayouts/slideLayout1.xml"/><Relationship Id="rId16" Type="http://schemas.openxmlformats.org/officeDocument/2006/relationships/image" Target="../media/image29.svg"/><Relationship Id="rId1" Type="http://schemas.openxmlformats.org/officeDocument/2006/relationships/tags" Target="../tags/tag15.xml"/><Relationship Id="rId6" Type="http://schemas.openxmlformats.org/officeDocument/2006/relationships/image" Target="../media/image24.png"/><Relationship Id="rId11" Type="http://schemas.openxmlformats.org/officeDocument/2006/relationships/image" Target="../media/image2.png"/><Relationship Id="rId5" Type="http://schemas.openxmlformats.org/officeDocument/2006/relationships/image" Target="../media/image23.svg"/><Relationship Id="rId15" Type="http://schemas.openxmlformats.org/officeDocument/2006/relationships/image" Target="../media/image28.png"/><Relationship Id="rId10" Type="http://schemas.openxmlformats.org/officeDocument/2006/relationships/image" Target="../media/image6.png"/><Relationship Id="rId4" Type="http://schemas.openxmlformats.org/officeDocument/2006/relationships/image" Target="../media/image22.png"/><Relationship Id="rId9" Type="http://schemas.openxmlformats.org/officeDocument/2006/relationships/image" Target="../media/image5.png"/><Relationship Id="rId14" Type="http://schemas.openxmlformats.org/officeDocument/2006/relationships/image" Target="../media/image27.svg"/></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18.xml"/><Relationship Id="rId7" Type="http://schemas.openxmlformats.org/officeDocument/2006/relationships/image" Target="../media/image33.sv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5.sv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6.emf"/></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7.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8.emf"/></Relationships>
</file>

<file path=ppt/slides/_rels/slide2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41.emf"/><Relationship Id="rId4" Type="http://schemas.openxmlformats.org/officeDocument/2006/relationships/image" Target="../media/image40.emf"/></Relationships>
</file>

<file path=ppt/slides/_rels/slide26.xml.rels><?xml version="1.0" encoding="UTF-8" standalone="yes"?>
<Relationships xmlns="http://schemas.openxmlformats.org/package/2006/relationships"><Relationship Id="rId2" Type="http://schemas.openxmlformats.org/officeDocument/2006/relationships/hyperlink" Target="mailto:munshira@vt.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5.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6.xml"/><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9.xml"/><Relationship Id="rId7" Type="http://schemas.openxmlformats.org/officeDocument/2006/relationships/image" Target="../media/image13.sv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7E8B-C982-00B8-2AD0-E171D63BEA1A}"/>
              </a:ext>
            </a:extLst>
          </p:cNvPr>
          <p:cNvSpPr>
            <a:spLocks noGrp="1"/>
          </p:cNvSpPr>
          <p:nvPr>
            <p:ph type="ctrTitle"/>
          </p:nvPr>
        </p:nvSpPr>
        <p:spPr>
          <a:xfrm>
            <a:off x="1524000" y="937018"/>
            <a:ext cx="9144000" cy="1803633"/>
          </a:xfrm>
        </p:spPr>
        <p:txBody>
          <a:bodyPr>
            <a:normAutofit/>
          </a:bodyPr>
          <a:lstStyle/>
          <a:p>
            <a:r>
              <a:rPr lang="en-US" sz="4000" b="1" dirty="0" err="1">
                <a:solidFill>
                  <a:srgbClr val="FFFF00"/>
                </a:solidFill>
              </a:rPr>
              <a:t>AccuRevoke</a:t>
            </a:r>
            <a:r>
              <a:rPr lang="en-US" sz="4000" dirty="0">
                <a:solidFill>
                  <a:srgbClr val="FFFF00"/>
                </a:solidFill>
              </a:rPr>
              <a:t>: Enhancing Certificate Revocation with Distributed Cryptographic Accumulators</a:t>
            </a:r>
          </a:p>
        </p:txBody>
      </p:sp>
      <p:sp>
        <p:nvSpPr>
          <p:cNvPr id="3" name="Subtitle 2">
            <a:extLst>
              <a:ext uri="{FF2B5EF4-FFF2-40B4-BE49-F238E27FC236}">
                <a16:creationId xmlns:a16="http://schemas.microsoft.com/office/drawing/2014/main" id="{EA017CDF-9049-727E-FA20-B92A1FDAC632}"/>
              </a:ext>
            </a:extLst>
          </p:cNvPr>
          <p:cNvSpPr>
            <a:spLocks noGrp="1"/>
          </p:cNvSpPr>
          <p:nvPr>
            <p:ph type="subTitle" idx="1"/>
          </p:nvPr>
        </p:nvSpPr>
        <p:spPr>
          <a:xfrm>
            <a:off x="1524000" y="3142834"/>
            <a:ext cx="9229784" cy="2778148"/>
          </a:xfrm>
        </p:spPr>
        <p:txBody>
          <a:bodyPr/>
          <a:lstStyle/>
          <a:p>
            <a:r>
              <a:rPr lang="en-US" u="sng" dirty="0"/>
              <a:t>Munshi Rejwan Ala Muid  </a:t>
            </a:r>
          </a:p>
          <a:p>
            <a:r>
              <a:rPr lang="en-US" dirty="0" err="1"/>
              <a:t>Taejoong</a:t>
            </a:r>
            <a:r>
              <a:rPr lang="en-US" dirty="0"/>
              <a:t> Chung</a:t>
            </a:r>
          </a:p>
          <a:p>
            <a:r>
              <a:rPr lang="en-US" dirty="0"/>
              <a:t>Thang Hoang	</a:t>
            </a:r>
          </a:p>
          <a:p>
            <a:endParaRPr lang="en-US" dirty="0"/>
          </a:p>
          <a:p>
            <a:endParaRPr lang="en-US" dirty="0"/>
          </a:p>
          <a:p>
            <a:r>
              <a:rPr lang="en-US" i="1" dirty="0">
                <a:effectLst/>
                <a:latin typeface="Helvetica" pitchFamily="2" charset="0"/>
              </a:rPr>
              <a:t>{</a:t>
            </a:r>
            <a:r>
              <a:rPr lang="en-US" i="1" dirty="0" err="1">
                <a:effectLst/>
                <a:latin typeface="Helvetica" pitchFamily="2" charset="0"/>
              </a:rPr>
              <a:t>munshira</a:t>
            </a:r>
            <a:r>
              <a:rPr lang="en-US" i="1" dirty="0">
                <a:effectLst/>
                <a:latin typeface="Helvetica" pitchFamily="2" charset="0"/>
              </a:rPr>
              <a:t>, </a:t>
            </a:r>
            <a:r>
              <a:rPr lang="en-US" i="1" dirty="0" err="1">
                <a:effectLst/>
                <a:latin typeface="Helvetica" pitchFamily="2" charset="0"/>
              </a:rPr>
              <a:t>tijay</a:t>
            </a:r>
            <a:r>
              <a:rPr lang="en-US" i="1" dirty="0">
                <a:effectLst/>
                <a:latin typeface="Helvetica" pitchFamily="2" charset="0"/>
              </a:rPr>
              <a:t>, </a:t>
            </a:r>
            <a:r>
              <a:rPr lang="en-US" i="1" dirty="0" err="1">
                <a:effectLst/>
                <a:latin typeface="Helvetica" pitchFamily="2" charset="0"/>
              </a:rPr>
              <a:t>thanghoang</a:t>
            </a:r>
            <a:r>
              <a:rPr lang="en-US" i="1" dirty="0">
                <a:effectLst/>
                <a:latin typeface="Helvetica" pitchFamily="2" charset="0"/>
              </a:rPr>
              <a:t>}@</a:t>
            </a:r>
            <a:r>
              <a:rPr lang="en-US" i="1" dirty="0" err="1">
                <a:effectLst/>
                <a:latin typeface="Helvetica" pitchFamily="2" charset="0"/>
              </a:rPr>
              <a:t>vt.edu</a:t>
            </a:r>
            <a:endParaRPr lang="en-US" i="1" dirty="0">
              <a:effectLst/>
              <a:latin typeface="Helvetica" pitchFamily="2" charset="0"/>
            </a:endParaRPr>
          </a:p>
          <a:p>
            <a:endParaRPr lang="en-US" dirty="0"/>
          </a:p>
        </p:txBody>
      </p:sp>
      <p:pic>
        <p:nvPicPr>
          <p:cNvPr id="1026" name="Picture 2" descr="A picture containing text, clipart&#10;&#10;Description automatically generated">
            <a:extLst>
              <a:ext uri="{FF2B5EF4-FFF2-40B4-BE49-F238E27FC236}">
                <a16:creationId xmlns:a16="http://schemas.microsoft.com/office/drawing/2014/main" id="{A4048117-74B1-B4F3-A431-36494F47F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7122" y="4694140"/>
            <a:ext cx="2783540" cy="534709"/>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FA956920-3E1D-F1A8-49A4-209D12D17FB9}"/>
              </a:ext>
            </a:extLst>
          </p:cNvPr>
          <p:cNvSpPr>
            <a:spLocks noGrp="1"/>
          </p:cNvSpPr>
          <p:nvPr>
            <p:ph type="sldNum" sz="quarter" idx="12"/>
          </p:nvPr>
        </p:nvSpPr>
        <p:spPr>
          <a:xfrm>
            <a:off x="3395692" y="6492875"/>
            <a:ext cx="2743200" cy="365125"/>
          </a:xfrm>
        </p:spPr>
        <p:txBody>
          <a:bodyPr/>
          <a:lstStyle/>
          <a:p>
            <a:fld id="{673B0829-C75E-A24F-A5BF-2B41B3253BE3}" type="slidenum">
              <a:rPr lang="en-US" smtClean="0"/>
              <a:t>1</a:t>
            </a:fld>
            <a:endParaRPr lang="en-US"/>
          </a:p>
        </p:txBody>
      </p:sp>
    </p:spTree>
    <p:extLst>
      <p:ext uri="{BB962C8B-B14F-4D97-AF65-F5344CB8AC3E}">
        <p14:creationId xmlns:p14="http://schemas.microsoft.com/office/powerpoint/2010/main" val="1911961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A84962-4BDF-2329-5119-44432312C5B8}"/>
              </a:ext>
            </a:extLst>
          </p:cNvPr>
          <p:cNvSpPr>
            <a:spLocks noGrp="1"/>
          </p:cNvSpPr>
          <p:nvPr>
            <p:ph idx="1"/>
          </p:nvPr>
        </p:nvSpPr>
        <p:spPr>
          <a:xfrm>
            <a:off x="838200" y="1938356"/>
            <a:ext cx="10515600" cy="1854009"/>
          </a:xfrm>
        </p:spPr>
        <p:txBody>
          <a:bodyPr/>
          <a:lstStyle/>
          <a:p>
            <a:r>
              <a:rPr lang="en-US" dirty="0"/>
              <a:t>Parties jointly compute a function on their private inputs without revealing them.</a:t>
            </a:r>
          </a:p>
        </p:txBody>
      </p:sp>
      <p:sp>
        <p:nvSpPr>
          <p:cNvPr id="5" name="AutoShape 6" descr="Man Generic Flat icon Icons in PNG &amp; SVG">
            <a:extLst>
              <a:ext uri="{FF2B5EF4-FFF2-40B4-BE49-F238E27FC236}">
                <a16:creationId xmlns:a16="http://schemas.microsoft.com/office/drawing/2014/main" id="{C7A8BCCB-762B-C3E0-0891-A53B2D2F9CED}"/>
              </a:ext>
            </a:extLst>
          </p:cNvPr>
          <p:cNvSpPr>
            <a:spLocks noChangeAspect="1" noChangeArrowheads="1"/>
          </p:cNvSpPr>
          <p:nvPr/>
        </p:nvSpPr>
        <p:spPr bwMode="auto">
          <a:xfrm>
            <a:off x="4667250" y="2000250"/>
            <a:ext cx="2857500" cy="2857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Man Generic Flat icon Icons in PNG &amp; SVG">
            <a:extLst>
              <a:ext uri="{FF2B5EF4-FFF2-40B4-BE49-F238E27FC236}">
                <a16:creationId xmlns:a16="http://schemas.microsoft.com/office/drawing/2014/main" id="{75F63D46-22B6-6D58-C19C-61F606A93A82}"/>
              </a:ext>
            </a:extLst>
          </p:cNvPr>
          <p:cNvSpPr>
            <a:spLocks noChangeAspect="1" noChangeArrowheads="1"/>
          </p:cNvSpPr>
          <p:nvPr/>
        </p:nvSpPr>
        <p:spPr bwMode="auto">
          <a:xfrm>
            <a:off x="4819650" y="2152650"/>
            <a:ext cx="2857500" cy="2857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Cloud 11">
            <a:extLst>
              <a:ext uri="{FF2B5EF4-FFF2-40B4-BE49-F238E27FC236}">
                <a16:creationId xmlns:a16="http://schemas.microsoft.com/office/drawing/2014/main" id="{048CDF2B-58C4-4CFA-4939-C9AC1A913EDD}"/>
              </a:ext>
            </a:extLst>
          </p:cNvPr>
          <p:cNvSpPr/>
          <p:nvPr/>
        </p:nvSpPr>
        <p:spPr>
          <a:xfrm>
            <a:off x="5101278" y="4698078"/>
            <a:ext cx="2079778" cy="973394"/>
          </a:xfrm>
          <a:prstGeom prst="cloud">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f(x</a:t>
            </a:r>
            <a:r>
              <a:rPr lang="en-US" baseline="-25000" dirty="0"/>
              <a:t>1</a:t>
            </a:r>
            <a:r>
              <a:rPr lang="en-US" dirty="0"/>
              <a:t>, …, </a:t>
            </a:r>
            <a:r>
              <a:rPr lang="en-US" dirty="0" err="1"/>
              <a:t>x</a:t>
            </a:r>
            <a:r>
              <a:rPr lang="en-US" baseline="-25000" dirty="0" err="1"/>
              <a:t>n</a:t>
            </a:r>
            <a:r>
              <a:rPr lang="en-US" dirty="0"/>
              <a:t>)</a:t>
            </a:r>
          </a:p>
        </p:txBody>
      </p:sp>
      <p:cxnSp>
        <p:nvCxnSpPr>
          <p:cNvPr id="20" name="Straight Arrow Connector 19">
            <a:extLst>
              <a:ext uri="{FF2B5EF4-FFF2-40B4-BE49-F238E27FC236}">
                <a16:creationId xmlns:a16="http://schemas.microsoft.com/office/drawing/2014/main" id="{68B3A882-787B-4553-8CE0-FF9D68283398}"/>
              </a:ext>
            </a:extLst>
          </p:cNvPr>
          <p:cNvCxnSpPr/>
          <p:nvPr/>
        </p:nvCxnSpPr>
        <p:spPr>
          <a:xfrm flipV="1">
            <a:off x="7181056" y="4342092"/>
            <a:ext cx="496094" cy="439572"/>
          </a:xfrm>
          <a:prstGeom prst="straightConnector1">
            <a:avLst/>
          </a:prstGeom>
          <a:ln>
            <a:solidFill>
              <a:schemeClr val="tx1"/>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7C04198-8FA5-1677-197E-F2A3FE5F936B}"/>
              </a:ext>
            </a:extLst>
          </p:cNvPr>
          <p:cNvCxnSpPr>
            <a:cxnSpLocks/>
          </p:cNvCxnSpPr>
          <p:nvPr/>
        </p:nvCxnSpPr>
        <p:spPr>
          <a:xfrm>
            <a:off x="7066756" y="5520208"/>
            <a:ext cx="610394" cy="533095"/>
          </a:xfrm>
          <a:prstGeom prst="straightConnector1">
            <a:avLst/>
          </a:prstGeom>
          <a:ln>
            <a:solidFill>
              <a:schemeClr val="tx1"/>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3CF9492-1251-0A77-9B71-4A52079A736E}"/>
              </a:ext>
            </a:extLst>
          </p:cNvPr>
          <p:cNvCxnSpPr>
            <a:cxnSpLocks/>
          </p:cNvCxnSpPr>
          <p:nvPr/>
        </p:nvCxnSpPr>
        <p:spPr>
          <a:xfrm flipV="1">
            <a:off x="4605184" y="5613731"/>
            <a:ext cx="549762" cy="439572"/>
          </a:xfrm>
          <a:prstGeom prst="straightConnector1">
            <a:avLst/>
          </a:prstGeom>
          <a:ln>
            <a:solidFill>
              <a:schemeClr val="tx1"/>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82B88B0F-6017-F9F1-CA19-2A66F74EAA97}"/>
              </a:ext>
            </a:extLst>
          </p:cNvPr>
          <p:cNvCxnSpPr>
            <a:cxnSpLocks/>
          </p:cNvCxnSpPr>
          <p:nvPr/>
        </p:nvCxnSpPr>
        <p:spPr>
          <a:xfrm>
            <a:off x="4658852" y="4342092"/>
            <a:ext cx="648494" cy="439572"/>
          </a:xfrm>
          <a:prstGeom prst="straightConnector1">
            <a:avLst/>
          </a:prstGeom>
          <a:ln>
            <a:solidFill>
              <a:schemeClr val="tx1"/>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728C0E53-1F3D-121A-AF9F-0732488B7B0C}"/>
              </a:ext>
            </a:extLst>
          </p:cNvPr>
          <p:cNvSpPr txBox="1"/>
          <p:nvPr/>
        </p:nvSpPr>
        <p:spPr>
          <a:xfrm>
            <a:off x="8631903" y="4241860"/>
            <a:ext cx="696024" cy="369332"/>
          </a:xfrm>
          <a:prstGeom prst="rect">
            <a:avLst/>
          </a:prstGeom>
          <a:noFill/>
        </p:spPr>
        <p:txBody>
          <a:bodyPr wrap="none" rtlCol="0">
            <a:spAutoFit/>
          </a:bodyPr>
          <a:lstStyle/>
          <a:p>
            <a:r>
              <a:rPr lang="en-US" dirty="0"/>
              <a:t>P</a:t>
            </a:r>
            <a:r>
              <a:rPr lang="en-US" baseline="-25000" dirty="0"/>
              <a:t>2</a:t>
            </a:r>
            <a:r>
              <a:rPr lang="en-US" dirty="0"/>
              <a:t>: </a:t>
            </a:r>
            <a:r>
              <a:rPr lang="en-US" dirty="0">
                <a:solidFill>
                  <a:srgbClr val="C00000"/>
                </a:solidFill>
              </a:rPr>
              <a:t>x</a:t>
            </a:r>
            <a:r>
              <a:rPr lang="en-US" baseline="-25000" dirty="0">
                <a:solidFill>
                  <a:srgbClr val="C00000"/>
                </a:solidFill>
              </a:rPr>
              <a:t>2</a:t>
            </a:r>
          </a:p>
        </p:txBody>
      </p:sp>
      <p:sp>
        <p:nvSpPr>
          <p:cNvPr id="32" name="TextBox 31">
            <a:extLst>
              <a:ext uri="{FF2B5EF4-FFF2-40B4-BE49-F238E27FC236}">
                <a16:creationId xmlns:a16="http://schemas.microsoft.com/office/drawing/2014/main" id="{067A5DA3-E952-2CAF-CBB7-FAB7C627748A}"/>
              </a:ext>
            </a:extLst>
          </p:cNvPr>
          <p:cNvSpPr txBox="1"/>
          <p:nvPr/>
        </p:nvSpPr>
        <p:spPr>
          <a:xfrm>
            <a:off x="2797607" y="4235794"/>
            <a:ext cx="696024" cy="369332"/>
          </a:xfrm>
          <a:prstGeom prst="rect">
            <a:avLst/>
          </a:prstGeom>
          <a:noFill/>
        </p:spPr>
        <p:txBody>
          <a:bodyPr wrap="none" rtlCol="0">
            <a:spAutoFit/>
          </a:bodyPr>
          <a:lstStyle/>
          <a:p>
            <a:r>
              <a:rPr lang="en-US" dirty="0"/>
              <a:t>P</a:t>
            </a:r>
            <a:r>
              <a:rPr lang="en-US" baseline="-25000" dirty="0"/>
              <a:t>1</a:t>
            </a:r>
            <a:r>
              <a:rPr lang="en-US" dirty="0"/>
              <a:t>: </a:t>
            </a:r>
            <a:r>
              <a:rPr lang="en-US" dirty="0">
                <a:solidFill>
                  <a:srgbClr val="C00000"/>
                </a:solidFill>
              </a:rPr>
              <a:t>x</a:t>
            </a:r>
            <a:r>
              <a:rPr lang="en-US" baseline="-25000" dirty="0">
                <a:solidFill>
                  <a:srgbClr val="C00000"/>
                </a:solidFill>
              </a:rPr>
              <a:t>2</a:t>
            </a:r>
          </a:p>
        </p:txBody>
      </p:sp>
      <p:sp>
        <p:nvSpPr>
          <p:cNvPr id="33" name="TextBox 32">
            <a:extLst>
              <a:ext uri="{FF2B5EF4-FFF2-40B4-BE49-F238E27FC236}">
                <a16:creationId xmlns:a16="http://schemas.microsoft.com/office/drawing/2014/main" id="{7E09526F-BF42-C6C2-389E-0A77F1DA04F9}"/>
              </a:ext>
            </a:extLst>
          </p:cNvPr>
          <p:cNvSpPr txBox="1"/>
          <p:nvPr/>
        </p:nvSpPr>
        <p:spPr>
          <a:xfrm>
            <a:off x="2798096" y="5868637"/>
            <a:ext cx="696024" cy="369332"/>
          </a:xfrm>
          <a:prstGeom prst="rect">
            <a:avLst/>
          </a:prstGeom>
          <a:noFill/>
        </p:spPr>
        <p:txBody>
          <a:bodyPr wrap="none" rtlCol="0">
            <a:spAutoFit/>
          </a:bodyPr>
          <a:lstStyle/>
          <a:p>
            <a:r>
              <a:rPr lang="en-US" dirty="0"/>
              <a:t>P</a:t>
            </a:r>
            <a:r>
              <a:rPr lang="en-US" baseline="-25000" dirty="0"/>
              <a:t>3</a:t>
            </a:r>
            <a:r>
              <a:rPr lang="en-US" dirty="0"/>
              <a:t>: </a:t>
            </a:r>
            <a:r>
              <a:rPr lang="en-US" dirty="0">
                <a:solidFill>
                  <a:srgbClr val="C00000"/>
                </a:solidFill>
              </a:rPr>
              <a:t>x</a:t>
            </a:r>
            <a:r>
              <a:rPr lang="en-US" baseline="-25000" dirty="0">
                <a:solidFill>
                  <a:srgbClr val="C00000"/>
                </a:solidFill>
              </a:rPr>
              <a:t>3</a:t>
            </a:r>
          </a:p>
        </p:txBody>
      </p:sp>
      <p:sp>
        <p:nvSpPr>
          <p:cNvPr id="34" name="TextBox 33">
            <a:extLst>
              <a:ext uri="{FF2B5EF4-FFF2-40B4-BE49-F238E27FC236}">
                <a16:creationId xmlns:a16="http://schemas.microsoft.com/office/drawing/2014/main" id="{00AE17EC-02A9-8034-23EB-3EAD22362B49}"/>
              </a:ext>
            </a:extLst>
          </p:cNvPr>
          <p:cNvSpPr txBox="1"/>
          <p:nvPr/>
        </p:nvSpPr>
        <p:spPr>
          <a:xfrm>
            <a:off x="8631904" y="5868637"/>
            <a:ext cx="696024" cy="369332"/>
          </a:xfrm>
          <a:prstGeom prst="rect">
            <a:avLst/>
          </a:prstGeom>
          <a:noFill/>
        </p:spPr>
        <p:txBody>
          <a:bodyPr wrap="none" rtlCol="0">
            <a:spAutoFit/>
          </a:bodyPr>
          <a:lstStyle/>
          <a:p>
            <a:r>
              <a:rPr lang="en-US" dirty="0"/>
              <a:t>P</a:t>
            </a:r>
            <a:r>
              <a:rPr lang="en-US" baseline="-25000" dirty="0"/>
              <a:t>4</a:t>
            </a:r>
            <a:r>
              <a:rPr lang="en-US" dirty="0"/>
              <a:t>: </a:t>
            </a:r>
            <a:r>
              <a:rPr lang="en-US" dirty="0">
                <a:solidFill>
                  <a:srgbClr val="C00000"/>
                </a:solidFill>
              </a:rPr>
              <a:t>x</a:t>
            </a:r>
            <a:r>
              <a:rPr lang="en-US" baseline="-25000" dirty="0">
                <a:solidFill>
                  <a:srgbClr val="C00000"/>
                </a:solidFill>
              </a:rPr>
              <a:t>4</a:t>
            </a:r>
          </a:p>
        </p:txBody>
      </p:sp>
      <p:sp>
        <p:nvSpPr>
          <p:cNvPr id="11" name="Slide Number Placeholder 6">
            <a:extLst>
              <a:ext uri="{FF2B5EF4-FFF2-40B4-BE49-F238E27FC236}">
                <a16:creationId xmlns:a16="http://schemas.microsoft.com/office/drawing/2014/main" id="{BE347C9A-E5E7-247B-D567-89E3B9E838FE}"/>
              </a:ext>
            </a:extLst>
          </p:cNvPr>
          <p:cNvSpPr txBox="1">
            <a:spLocks/>
          </p:cNvSpPr>
          <p:nvPr/>
        </p:nvSpPr>
        <p:spPr>
          <a:xfrm>
            <a:off x="3395692" y="64928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hade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3B0829-C75E-A24F-A5BF-2B41B3253BE3}" type="slidenum">
              <a:rPr lang="en-US" smtClean="0"/>
              <a:pPr/>
              <a:t>10</a:t>
            </a:fld>
            <a:endParaRPr lang="en-US"/>
          </a:p>
        </p:txBody>
      </p:sp>
      <p:sp>
        <p:nvSpPr>
          <p:cNvPr id="9" name="Title 1">
            <a:extLst>
              <a:ext uri="{FF2B5EF4-FFF2-40B4-BE49-F238E27FC236}">
                <a16:creationId xmlns:a16="http://schemas.microsoft.com/office/drawing/2014/main" id="{20524E5B-0B85-92FF-D164-50013573A622}"/>
              </a:ext>
            </a:extLst>
          </p:cNvPr>
          <p:cNvSpPr txBox="1">
            <a:spLocks/>
          </p:cNvSpPr>
          <p:nvPr/>
        </p:nvSpPr>
        <p:spPr>
          <a:xfrm>
            <a:off x="1524000" y="478173"/>
            <a:ext cx="9144000" cy="6648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FF00"/>
                </a:solidFill>
              </a:rPr>
              <a:t>Secure Multiparty Computation</a:t>
            </a:r>
          </a:p>
        </p:txBody>
      </p:sp>
      <p:pic>
        <p:nvPicPr>
          <p:cNvPr id="2" name="Picture 1">
            <a:extLst>
              <a:ext uri="{FF2B5EF4-FFF2-40B4-BE49-F238E27FC236}">
                <a16:creationId xmlns:a16="http://schemas.microsoft.com/office/drawing/2014/main" id="{2AF73B23-EB0B-720E-7587-60A71CF7C969}"/>
              </a:ext>
            </a:extLst>
          </p:cNvPr>
          <p:cNvPicPr>
            <a:picLocks noChangeAspect="1"/>
          </p:cNvPicPr>
          <p:nvPr/>
        </p:nvPicPr>
        <p:blipFill>
          <a:blip r:embed="rId4"/>
          <a:stretch>
            <a:fillRect/>
          </a:stretch>
        </p:blipFill>
        <p:spPr>
          <a:xfrm>
            <a:off x="7766936" y="3902520"/>
            <a:ext cx="954754" cy="859620"/>
          </a:xfrm>
          <a:prstGeom prst="rect">
            <a:avLst/>
          </a:prstGeom>
        </p:spPr>
      </p:pic>
      <p:pic>
        <p:nvPicPr>
          <p:cNvPr id="8" name="Picture 7">
            <a:extLst>
              <a:ext uri="{FF2B5EF4-FFF2-40B4-BE49-F238E27FC236}">
                <a16:creationId xmlns:a16="http://schemas.microsoft.com/office/drawing/2014/main" id="{75AB1B38-7BCD-1B5D-2582-A6E0CD84869E}"/>
              </a:ext>
            </a:extLst>
          </p:cNvPr>
          <p:cNvPicPr>
            <a:picLocks noChangeAspect="1"/>
          </p:cNvPicPr>
          <p:nvPr/>
        </p:nvPicPr>
        <p:blipFill>
          <a:blip r:embed="rId5"/>
          <a:stretch>
            <a:fillRect/>
          </a:stretch>
        </p:blipFill>
        <p:spPr>
          <a:xfrm>
            <a:off x="3493423" y="5566663"/>
            <a:ext cx="1134326" cy="859620"/>
          </a:xfrm>
          <a:prstGeom prst="rect">
            <a:avLst/>
          </a:prstGeom>
        </p:spPr>
      </p:pic>
      <p:pic>
        <p:nvPicPr>
          <p:cNvPr id="13" name="Picture 12">
            <a:extLst>
              <a:ext uri="{FF2B5EF4-FFF2-40B4-BE49-F238E27FC236}">
                <a16:creationId xmlns:a16="http://schemas.microsoft.com/office/drawing/2014/main" id="{6EC194BA-5210-129E-723D-7FAE944A96FE}"/>
              </a:ext>
            </a:extLst>
          </p:cNvPr>
          <p:cNvPicPr>
            <a:picLocks noChangeAspect="1"/>
          </p:cNvPicPr>
          <p:nvPr/>
        </p:nvPicPr>
        <p:blipFill>
          <a:blip r:embed="rId6"/>
          <a:stretch>
            <a:fillRect/>
          </a:stretch>
        </p:blipFill>
        <p:spPr>
          <a:xfrm>
            <a:off x="7677150" y="5635103"/>
            <a:ext cx="1134326" cy="857772"/>
          </a:xfrm>
          <a:prstGeom prst="rect">
            <a:avLst/>
          </a:prstGeom>
        </p:spPr>
      </p:pic>
      <p:pic>
        <p:nvPicPr>
          <p:cNvPr id="14" name="Picture 13">
            <a:extLst>
              <a:ext uri="{FF2B5EF4-FFF2-40B4-BE49-F238E27FC236}">
                <a16:creationId xmlns:a16="http://schemas.microsoft.com/office/drawing/2014/main" id="{C71B47A5-8DC2-AA57-AE2C-EA2423BF7C65}"/>
              </a:ext>
            </a:extLst>
          </p:cNvPr>
          <p:cNvPicPr>
            <a:picLocks noChangeAspect="1"/>
          </p:cNvPicPr>
          <p:nvPr/>
        </p:nvPicPr>
        <p:blipFill>
          <a:blip r:embed="rId7"/>
          <a:stretch>
            <a:fillRect/>
          </a:stretch>
        </p:blipFill>
        <p:spPr>
          <a:xfrm>
            <a:off x="3541063" y="3902520"/>
            <a:ext cx="1224354" cy="864249"/>
          </a:xfrm>
          <a:prstGeom prst="rect">
            <a:avLst/>
          </a:prstGeom>
        </p:spPr>
      </p:pic>
    </p:spTree>
    <p:custDataLst>
      <p:tags r:id="rId1"/>
    </p:custDataLst>
    <p:extLst>
      <p:ext uri="{BB962C8B-B14F-4D97-AF65-F5344CB8AC3E}">
        <p14:creationId xmlns:p14="http://schemas.microsoft.com/office/powerpoint/2010/main" val="131906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dissolve">
                                      <p:cBhvr>
                                        <p:cTn id="13" dur="500"/>
                                        <p:tgtEl>
                                          <p:spTgt spid="3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dissolve">
                                      <p:cBhvr>
                                        <p:cTn id="21" dur="500"/>
                                        <p:tgtEl>
                                          <p:spTgt spid="3">
                                            <p:txEl>
                                              <p:pRg st="0" end="0"/>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dissolve">
                                      <p:cBhvr>
                                        <p:cTn id="24" dur="500"/>
                                        <p:tgtEl>
                                          <p:spTgt spid="25"/>
                                        </p:tgtEl>
                                      </p:cBhvr>
                                    </p:animEffect>
                                  </p:childTnLst>
                                </p:cTn>
                              </p:par>
                              <p:par>
                                <p:cTn id="25" presetID="9"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dissolve">
                                      <p:cBhvr>
                                        <p:cTn id="27" dur="500"/>
                                        <p:tgtEl>
                                          <p:spTgt spid="28"/>
                                        </p:tgtEl>
                                      </p:cBhvr>
                                    </p:animEffect>
                                  </p:childTnLst>
                                </p:cTn>
                              </p:par>
                              <p:par>
                                <p:cTn id="28" presetID="9"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dissolve">
                                      <p:cBhvr>
                                        <p:cTn id="30" dur="500"/>
                                        <p:tgtEl>
                                          <p:spTgt spid="20"/>
                                        </p:tgtEl>
                                      </p:cBhvr>
                                    </p:animEffect>
                                  </p:childTnLst>
                                </p:cTn>
                              </p:par>
                              <p:par>
                                <p:cTn id="31" presetID="9"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1" grpId="0"/>
      <p:bldP spid="32"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61F36-64CE-1EEF-8032-6AE2FD140CA4}"/>
            </a:ext>
          </a:extLst>
        </p:cNvPr>
        <p:cNvGrpSpPr/>
        <p:nvPr/>
      </p:nvGrpSpPr>
      <p:grpSpPr>
        <a:xfrm>
          <a:off x="0" y="0"/>
          <a:ext cx="0" cy="0"/>
          <a:chOff x="0" y="0"/>
          <a:chExt cx="0" cy="0"/>
        </a:xfrm>
      </p:grpSpPr>
      <p:pic>
        <p:nvPicPr>
          <p:cNvPr id="23" name="Graphic 22" descr="Cloud with solid fill">
            <a:extLst>
              <a:ext uri="{FF2B5EF4-FFF2-40B4-BE49-F238E27FC236}">
                <a16:creationId xmlns:a16="http://schemas.microsoft.com/office/drawing/2014/main" id="{A8EC9363-3057-B2E3-12F4-72962F04FC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37390" y="3051903"/>
            <a:ext cx="937285" cy="839212"/>
          </a:xfrm>
          <a:prstGeom prst="rect">
            <a:avLst/>
          </a:prstGeom>
        </p:spPr>
      </p:pic>
      <p:pic>
        <p:nvPicPr>
          <p:cNvPr id="24" name="Graphic 23" descr="Server with solid fill">
            <a:extLst>
              <a:ext uri="{FF2B5EF4-FFF2-40B4-BE49-F238E27FC236}">
                <a16:creationId xmlns:a16="http://schemas.microsoft.com/office/drawing/2014/main" id="{366B38BF-255A-07E1-73B0-0111ED7381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59225" y="3422853"/>
            <a:ext cx="693614" cy="676359"/>
          </a:xfrm>
          <a:prstGeom prst="rect">
            <a:avLst/>
          </a:prstGeom>
        </p:spPr>
      </p:pic>
      <p:sp>
        <p:nvSpPr>
          <p:cNvPr id="25" name="TextBox 24">
            <a:extLst>
              <a:ext uri="{FF2B5EF4-FFF2-40B4-BE49-F238E27FC236}">
                <a16:creationId xmlns:a16="http://schemas.microsoft.com/office/drawing/2014/main" id="{AF644962-52FE-3D6F-0C44-54F2D370329B}"/>
              </a:ext>
            </a:extLst>
          </p:cNvPr>
          <p:cNvSpPr txBox="1"/>
          <p:nvPr/>
        </p:nvSpPr>
        <p:spPr>
          <a:xfrm>
            <a:off x="1438022" y="1415801"/>
            <a:ext cx="2138082" cy="646331"/>
          </a:xfrm>
          <a:prstGeom prst="rect">
            <a:avLst/>
          </a:prstGeom>
          <a:noFill/>
        </p:spPr>
        <p:txBody>
          <a:bodyPr wrap="square" rtlCol="0">
            <a:spAutoFit/>
          </a:bodyPr>
          <a:lstStyle/>
          <a:p>
            <a:r>
              <a:rPr lang="en-US" dirty="0"/>
              <a:t>Edge Compute Providers</a:t>
            </a:r>
          </a:p>
        </p:txBody>
      </p:sp>
      <p:sp>
        <p:nvSpPr>
          <p:cNvPr id="35" name="TextBox 34">
            <a:extLst>
              <a:ext uri="{FF2B5EF4-FFF2-40B4-BE49-F238E27FC236}">
                <a16:creationId xmlns:a16="http://schemas.microsoft.com/office/drawing/2014/main" id="{5CB52DDA-A5A3-1828-6412-45CEE8EE60F1}"/>
              </a:ext>
            </a:extLst>
          </p:cNvPr>
          <p:cNvSpPr txBox="1"/>
          <p:nvPr/>
        </p:nvSpPr>
        <p:spPr>
          <a:xfrm>
            <a:off x="3472832" y="2137378"/>
            <a:ext cx="1261461" cy="369332"/>
          </a:xfrm>
          <a:prstGeom prst="rect">
            <a:avLst/>
          </a:prstGeom>
          <a:noFill/>
        </p:spPr>
        <p:txBody>
          <a:bodyPr wrap="square" rtlCol="0">
            <a:spAutoFit/>
          </a:bodyPr>
          <a:lstStyle/>
          <a:p>
            <a:r>
              <a:rPr lang="en-US" i="1" dirty="0"/>
              <a:t>ECP</a:t>
            </a:r>
            <a:r>
              <a:rPr lang="en-US" i="1" baseline="-25000" dirty="0"/>
              <a:t>1</a:t>
            </a:r>
          </a:p>
        </p:txBody>
      </p:sp>
      <p:sp>
        <p:nvSpPr>
          <p:cNvPr id="36" name="TextBox 35">
            <a:extLst>
              <a:ext uri="{FF2B5EF4-FFF2-40B4-BE49-F238E27FC236}">
                <a16:creationId xmlns:a16="http://schemas.microsoft.com/office/drawing/2014/main" id="{626F4447-8252-7460-E6AE-630381C45DA3}"/>
              </a:ext>
            </a:extLst>
          </p:cNvPr>
          <p:cNvSpPr txBox="1"/>
          <p:nvPr/>
        </p:nvSpPr>
        <p:spPr>
          <a:xfrm>
            <a:off x="4613631" y="3686660"/>
            <a:ext cx="2138082" cy="369332"/>
          </a:xfrm>
          <a:prstGeom prst="rect">
            <a:avLst/>
          </a:prstGeom>
          <a:noFill/>
        </p:spPr>
        <p:txBody>
          <a:bodyPr wrap="square" rtlCol="0">
            <a:spAutoFit/>
          </a:bodyPr>
          <a:lstStyle/>
          <a:p>
            <a:r>
              <a:rPr lang="en-US" i="1" dirty="0"/>
              <a:t>ECP</a:t>
            </a:r>
            <a:r>
              <a:rPr lang="en-US" i="1" baseline="-25000" dirty="0"/>
              <a:t>2</a:t>
            </a:r>
          </a:p>
        </p:txBody>
      </p:sp>
      <p:sp>
        <p:nvSpPr>
          <p:cNvPr id="37" name="TextBox 36">
            <a:extLst>
              <a:ext uri="{FF2B5EF4-FFF2-40B4-BE49-F238E27FC236}">
                <a16:creationId xmlns:a16="http://schemas.microsoft.com/office/drawing/2014/main" id="{490DD996-D56B-2FDA-E992-808EE4F8B501}"/>
              </a:ext>
            </a:extLst>
          </p:cNvPr>
          <p:cNvSpPr txBox="1"/>
          <p:nvPr/>
        </p:nvSpPr>
        <p:spPr>
          <a:xfrm>
            <a:off x="2273416" y="3666908"/>
            <a:ext cx="780484" cy="369332"/>
          </a:xfrm>
          <a:prstGeom prst="rect">
            <a:avLst/>
          </a:prstGeom>
          <a:noFill/>
        </p:spPr>
        <p:txBody>
          <a:bodyPr wrap="square" rtlCol="0">
            <a:spAutoFit/>
          </a:bodyPr>
          <a:lstStyle/>
          <a:p>
            <a:r>
              <a:rPr lang="en-US" i="1" dirty="0"/>
              <a:t>ECP</a:t>
            </a:r>
            <a:r>
              <a:rPr lang="en-US" i="1" baseline="-25000" dirty="0"/>
              <a:t>3</a:t>
            </a:r>
          </a:p>
        </p:txBody>
      </p:sp>
      <p:sp>
        <p:nvSpPr>
          <p:cNvPr id="2064" name="Slide Number Placeholder 6">
            <a:extLst>
              <a:ext uri="{FF2B5EF4-FFF2-40B4-BE49-F238E27FC236}">
                <a16:creationId xmlns:a16="http://schemas.microsoft.com/office/drawing/2014/main" id="{9BE25D73-1C9B-66A9-CE5B-9EFEF0BD2755}"/>
              </a:ext>
            </a:extLst>
          </p:cNvPr>
          <p:cNvSpPr txBox="1">
            <a:spLocks/>
          </p:cNvSpPr>
          <p:nvPr/>
        </p:nvSpPr>
        <p:spPr>
          <a:xfrm>
            <a:off x="3395692" y="64928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hade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3B0829-C75E-A24F-A5BF-2B41B3253BE3}" type="slidenum">
              <a:rPr lang="en-US" smtClean="0"/>
              <a:pPr/>
              <a:t>11</a:t>
            </a:fld>
            <a:endParaRPr lang="en-US"/>
          </a:p>
        </p:txBody>
      </p:sp>
      <p:sp>
        <p:nvSpPr>
          <p:cNvPr id="7" name="Title 1">
            <a:extLst>
              <a:ext uri="{FF2B5EF4-FFF2-40B4-BE49-F238E27FC236}">
                <a16:creationId xmlns:a16="http://schemas.microsoft.com/office/drawing/2014/main" id="{AD1F6FF5-F932-67CC-47C2-005598592E9C}"/>
              </a:ext>
            </a:extLst>
          </p:cNvPr>
          <p:cNvSpPr txBox="1">
            <a:spLocks/>
          </p:cNvSpPr>
          <p:nvPr/>
        </p:nvSpPr>
        <p:spPr>
          <a:xfrm>
            <a:off x="1524000" y="478173"/>
            <a:ext cx="9144000" cy="6648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err="1">
                <a:solidFill>
                  <a:srgbClr val="FFFF00"/>
                </a:solidFill>
              </a:rPr>
              <a:t>AccuRevoke</a:t>
            </a:r>
            <a:r>
              <a:rPr lang="en-US" sz="4000" dirty="0">
                <a:solidFill>
                  <a:srgbClr val="FFFF00"/>
                </a:solidFill>
              </a:rPr>
              <a:t>: System Model</a:t>
            </a:r>
          </a:p>
        </p:txBody>
      </p:sp>
      <p:sp>
        <p:nvSpPr>
          <p:cNvPr id="2" name="TextBox 1">
            <a:extLst>
              <a:ext uri="{FF2B5EF4-FFF2-40B4-BE49-F238E27FC236}">
                <a16:creationId xmlns:a16="http://schemas.microsoft.com/office/drawing/2014/main" id="{78A28C8C-86A9-8AA0-EC2F-3F0439D301B9}"/>
              </a:ext>
            </a:extLst>
          </p:cNvPr>
          <p:cNvSpPr txBox="1"/>
          <p:nvPr/>
        </p:nvSpPr>
        <p:spPr>
          <a:xfrm>
            <a:off x="8005136" y="5907877"/>
            <a:ext cx="1648091" cy="369332"/>
          </a:xfrm>
          <a:prstGeom prst="rect">
            <a:avLst/>
          </a:prstGeom>
          <a:noFill/>
          <a:ln>
            <a:noFill/>
          </a:ln>
        </p:spPr>
        <p:txBody>
          <a:bodyPr wrap="square" rtlCol="0">
            <a:spAutoFit/>
          </a:bodyPr>
          <a:lstStyle/>
          <a:p>
            <a:pPr algn="ctr"/>
            <a:r>
              <a:rPr lang="en-US" dirty="0" err="1"/>
              <a:t>example.com</a:t>
            </a:r>
            <a:endParaRPr lang="en-US" dirty="0"/>
          </a:p>
        </p:txBody>
      </p:sp>
      <p:sp>
        <p:nvSpPr>
          <p:cNvPr id="4" name="TextBox 3">
            <a:extLst>
              <a:ext uri="{FF2B5EF4-FFF2-40B4-BE49-F238E27FC236}">
                <a16:creationId xmlns:a16="http://schemas.microsoft.com/office/drawing/2014/main" id="{DA70DE77-625F-CF6F-942B-B1853EE9AED5}"/>
              </a:ext>
            </a:extLst>
          </p:cNvPr>
          <p:cNvSpPr txBox="1"/>
          <p:nvPr/>
        </p:nvSpPr>
        <p:spPr>
          <a:xfrm>
            <a:off x="2449312" y="5931473"/>
            <a:ext cx="1648091" cy="369332"/>
          </a:xfrm>
          <a:prstGeom prst="rect">
            <a:avLst/>
          </a:prstGeom>
          <a:noFill/>
          <a:ln>
            <a:noFill/>
          </a:ln>
        </p:spPr>
        <p:txBody>
          <a:bodyPr wrap="square" rtlCol="0">
            <a:spAutoFit/>
          </a:bodyPr>
          <a:lstStyle/>
          <a:p>
            <a:pPr algn="ctr"/>
            <a:r>
              <a:rPr lang="en-US" dirty="0"/>
              <a:t>Web browser</a:t>
            </a:r>
          </a:p>
        </p:txBody>
      </p:sp>
      <p:pic>
        <p:nvPicPr>
          <p:cNvPr id="5" name="Picture 4">
            <a:extLst>
              <a:ext uri="{FF2B5EF4-FFF2-40B4-BE49-F238E27FC236}">
                <a16:creationId xmlns:a16="http://schemas.microsoft.com/office/drawing/2014/main" id="{ADCA8A95-F724-7B3D-B506-AEDD6FD80E7B}"/>
              </a:ext>
            </a:extLst>
          </p:cNvPr>
          <p:cNvPicPr>
            <a:picLocks noChangeAspect="1"/>
          </p:cNvPicPr>
          <p:nvPr/>
        </p:nvPicPr>
        <p:blipFill>
          <a:blip r:embed="rId8"/>
          <a:stretch>
            <a:fillRect/>
          </a:stretch>
        </p:blipFill>
        <p:spPr>
          <a:xfrm>
            <a:off x="2917105" y="5324148"/>
            <a:ext cx="702652" cy="607325"/>
          </a:xfrm>
          <a:prstGeom prst="rect">
            <a:avLst/>
          </a:prstGeom>
        </p:spPr>
      </p:pic>
      <p:pic>
        <p:nvPicPr>
          <p:cNvPr id="8" name="Picture 7">
            <a:extLst>
              <a:ext uri="{FF2B5EF4-FFF2-40B4-BE49-F238E27FC236}">
                <a16:creationId xmlns:a16="http://schemas.microsoft.com/office/drawing/2014/main" id="{2B22C4D4-A8F0-E4DC-64E7-266D9DA61C76}"/>
              </a:ext>
            </a:extLst>
          </p:cNvPr>
          <p:cNvPicPr>
            <a:picLocks noChangeAspect="1"/>
          </p:cNvPicPr>
          <p:nvPr/>
        </p:nvPicPr>
        <p:blipFill>
          <a:blip r:embed="rId9"/>
          <a:stretch>
            <a:fillRect/>
          </a:stretch>
        </p:blipFill>
        <p:spPr>
          <a:xfrm>
            <a:off x="8372312" y="5324148"/>
            <a:ext cx="702652" cy="607325"/>
          </a:xfrm>
          <a:prstGeom prst="rect">
            <a:avLst/>
          </a:prstGeom>
        </p:spPr>
      </p:pic>
      <p:sp>
        <p:nvSpPr>
          <p:cNvPr id="9" name="TextBox 8">
            <a:extLst>
              <a:ext uri="{FF2B5EF4-FFF2-40B4-BE49-F238E27FC236}">
                <a16:creationId xmlns:a16="http://schemas.microsoft.com/office/drawing/2014/main" id="{7A6F0D7C-623E-D7FA-A442-544261D628F0}"/>
              </a:ext>
            </a:extLst>
          </p:cNvPr>
          <p:cNvSpPr txBox="1"/>
          <p:nvPr/>
        </p:nvSpPr>
        <p:spPr>
          <a:xfrm>
            <a:off x="8005136" y="1520663"/>
            <a:ext cx="1648091" cy="646331"/>
          </a:xfrm>
          <a:prstGeom prst="rect">
            <a:avLst/>
          </a:prstGeom>
          <a:noFill/>
          <a:ln>
            <a:noFill/>
          </a:ln>
        </p:spPr>
        <p:txBody>
          <a:bodyPr wrap="square" rtlCol="0">
            <a:spAutoFit/>
          </a:bodyPr>
          <a:lstStyle/>
          <a:p>
            <a:pPr algn="ctr"/>
            <a:r>
              <a:rPr lang="en-US" dirty="0"/>
              <a:t>Certificate Authority</a:t>
            </a:r>
          </a:p>
        </p:txBody>
      </p:sp>
      <p:pic>
        <p:nvPicPr>
          <p:cNvPr id="10" name="Picture 9">
            <a:extLst>
              <a:ext uri="{FF2B5EF4-FFF2-40B4-BE49-F238E27FC236}">
                <a16:creationId xmlns:a16="http://schemas.microsoft.com/office/drawing/2014/main" id="{B4F527E8-4CD1-13C2-ABEC-FB6E3387CEF9}"/>
              </a:ext>
            </a:extLst>
          </p:cNvPr>
          <p:cNvPicPr>
            <a:picLocks noChangeAspect="1"/>
          </p:cNvPicPr>
          <p:nvPr/>
        </p:nvPicPr>
        <p:blipFill>
          <a:blip r:embed="rId10"/>
          <a:stretch>
            <a:fillRect/>
          </a:stretch>
        </p:blipFill>
        <p:spPr>
          <a:xfrm>
            <a:off x="8478048" y="2166994"/>
            <a:ext cx="702265" cy="638910"/>
          </a:xfrm>
          <a:prstGeom prst="rect">
            <a:avLst/>
          </a:prstGeom>
        </p:spPr>
      </p:pic>
      <p:pic>
        <p:nvPicPr>
          <p:cNvPr id="12" name="Graphic 11" descr="Cloud with solid fill">
            <a:extLst>
              <a:ext uri="{FF2B5EF4-FFF2-40B4-BE49-F238E27FC236}">
                <a16:creationId xmlns:a16="http://schemas.microsoft.com/office/drawing/2014/main" id="{42DFB0D5-74ED-ABB3-AEBC-22A77861F3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0326" y="3051903"/>
            <a:ext cx="937285" cy="839212"/>
          </a:xfrm>
          <a:prstGeom prst="rect">
            <a:avLst/>
          </a:prstGeom>
        </p:spPr>
      </p:pic>
      <p:pic>
        <p:nvPicPr>
          <p:cNvPr id="13" name="Graphic 12" descr="Server with solid fill">
            <a:extLst>
              <a:ext uri="{FF2B5EF4-FFF2-40B4-BE49-F238E27FC236}">
                <a16:creationId xmlns:a16="http://schemas.microsoft.com/office/drawing/2014/main" id="{5CD95A69-4B1B-04D1-9E33-0E2AC1AC819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12161" y="3422853"/>
            <a:ext cx="693614" cy="676359"/>
          </a:xfrm>
          <a:prstGeom prst="rect">
            <a:avLst/>
          </a:prstGeom>
        </p:spPr>
      </p:pic>
      <p:pic>
        <p:nvPicPr>
          <p:cNvPr id="16" name="Graphic 15" descr="Cloud with solid fill">
            <a:extLst>
              <a:ext uri="{FF2B5EF4-FFF2-40B4-BE49-F238E27FC236}">
                <a16:creationId xmlns:a16="http://schemas.microsoft.com/office/drawing/2014/main" id="{3E87D73D-EE81-F46F-A611-F9FFCD80C4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4308" y="1481666"/>
            <a:ext cx="937285" cy="839212"/>
          </a:xfrm>
          <a:prstGeom prst="rect">
            <a:avLst/>
          </a:prstGeom>
        </p:spPr>
      </p:pic>
      <p:pic>
        <p:nvPicPr>
          <p:cNvPr id="17" name="Graphic 16" descr="Server with solid fill">
            <a:extLst>
              <a:ext uri="{FF2B5EF4-FFF2-40B4-BE49-F238E27FC236}">
                <a16:creationId xmlns:a16="http://schemas.microsoft.com/office/drawing/2014/main" id="{2B420C1E-00CA-E795-C014-2958D07E6C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26143" y="1852616"/>
            <a:ext cx="693614" cy="676359"/>
          </a:xfrm>
          <a:prstGeom prst="rect">
            <a:avLst/>
          </a:prstGeom>
        </p:spPr>
      </p:pic>
      <p:sp>
        <p:nvSpPr>
          <p:cNvPr id="41" name="TextBox 40">
            <a:extLst>
              <a:ext uri="{FF2B5EF4-FFF2-40B4-BE49-F238E27FC236}">
                <a16:creationId xmlns:a16="http://schemas.microsoft.com/office/drawing/2014/main" id="{58325897-EDE5-E429-0D17-F2BE844A714A}"/>
              </a:ext>
            </a:extLst>
          </p:cNvPr>
          <p:cNvSpPr txBox="1"/>
          <p:nvPr/>
        </p:nvSpPr>
        <p:spPr>
          <a:xfrm>
            <a:off x="9074964" y="2805904"/>
            <a:ext cx="337810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Main source of trust</a:t>
            </a:r>
          </a:p>
          <a:p>
            <a:pPr marL="285750" indent="-285750">
              <a:buFont typeface="Arial" panose="020B0604020202020204" pitchFamily="34" charset="0"/>
              <a:buChar char="•"/>
            </a:pPr>
            <a:r>
              <a:rPr lang="en-US" dirty="0"/>
              <a:t>Creates accumulator from the list of revoked certificates.</a:t>
            </a:r>
          </a:p>
          <a:p>
            <a:pPr marL="285750" indent="-285750">
              <a:buFont typeface="Arial" panose="020B0604020202020204" pitchFamily="34" charset="0"/>
              <a:buChar char="•"/>
            </a:pPr>
            <a:r>
              <a:rPr lang="en-US" dirty="0"/>
              <a:t>Delegates trust to multiple third parties.</a:t>
            </a:r>
          </a:p>
        </p:txBody>
      </p:sp>
      <p:sp>
        <p:nvSpPr>
          <p:cNvPr id="44" name="TextBox 43">
            <a:extLst>
              <a:ext uri="{FF2B5EF4-FFF2-40B4-BE49-F238E27FC236}">
                <a16:creationId xmlns:a16="http://schemas.microsoft.com/office/drawing/2014/main" id="{C37806C8-E0DA-D18D-1E66-F00CE9AD817C}"/>
              </a:ext>
            </a:extLst>
          </p:cNvPr>
          <p:cNvSpPr txBox="1"/>
          <p:nvPr/>
        </p:nvSpPr>
        <p:spPr>
          <a:xfrm>
            <a:off x="4582311" y="1429577"/>
            <a:ext cx="337810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Third party servers </a:t>
            </a:r>
          </a:p>
          <a:p>
            <a:pPr marL="285750" indent="-285750">
              <a:buFont typeface="Arial" panose="020B0604020202020204" pitchFamily="34" charset="0"/>
              <a:buChar char="•"/>
            </a:pPr>
            <a:r>
              <a:rPr lang="en-US" dirty="0"/>
              <a:t>Participate in SMPC to generate witness for a revoked or non-revoked certificate.</a:t>
            </a:r>
          </a:p>
          <a:p>
            <a:pPr marL="285750" indent="-285750">
              <a:buFont typeface="Arial" panose="020B0604020202020204" pitchFamily="34" charset="0"/>
              <a:buChar char="•"/>
            </a:pPr>
            <a:r>
              <a:rPr lang="en-US" dirty="0"/>
              <a:t>Sends the witness of a certificate upon request from the client.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61682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par>
                                <p:cTn id="13" presetID="9"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dissolve">
                                      <p:cBhvr>
                                        <p:cTn id="18" dur="500"/>
                                        <p:tgtEl>
                                          <p:spTgt spid="2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dissolve">
                                      <p:cBhvr>
                                        <p:cTn id="21" dur="500"/>
                                        <p:tgtEl>
                                          <p:spTgt spid="3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dissolve">
                                      <p:cBhvr>
                                        <p:cTn id="24" dur="500"/>
                                        <p:tgtEl>
                                          <p:spTgt spid="36"/>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dissolve">
                                      <p:cBhvr>
                                        <p:cTn id="27" dur="500"/>
                                        <p:tgtEl>
                                          <p:spTgt spid="37"/>
                                        </p:tgtEl>
                                      </p:cBhvr>
                                    </p:animEffect>
                                  </p:childTnLst>
                                </p:cTn>
                              </p:par>
                              <p:par>
                                <p:cTn id="28" presetID="9"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dissolve">
                                      <p:cBhvr>
                                        <p:cTn id="33" dur="500"/>
                                        <p:tgtEl>
                                          <p:spTgt spid="13"/>
                                        </p:tgtEl>
                                      </p:cBhvr>
                                    </p:animEffect>
                                  </p:childTnLst>
                                </p:cTn>
                              </p:par>
                              <p:par>
                                <p:cTn id="34" presetID="9"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par>
                                <p:cTn id="37" presetID="9"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dissolv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dissolve">
                                      <p:cBhvr>
                                        <p:cTn id="4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5" grpId="0"/>
      <p:bldP spid="36" grpId="0"/>
      <p:bldP spid="37" grpId="0"/>
      <p:bldP spid="41" grpId="0"/>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EC000-6659-A5BD-05EC-F55456E0F40D}"/>
            </a:ext>
          </a:extLst>
        </p:cNvPr>
        <p:cNvGrpSpPr/>
        <p:nvPr/>
      </p:nvGrpSpPr>
      <p:grpSpPr>
        <a:xfrm>
          <a:off x="0" y="0"/>
          <a:ext cx="0" cy="0"/>
          <a:chOff x="0" y="0"/>
          <a:chExt cx="0" cy="0"/>
        </a:xfrm>
      </p:grpSpPr>
      <p:pic>
        <p:nvPicPr>
          <p:cNvPr id="23" name="Graphic 22" descr="Cloud with solid fill">
            <a:extLst>
              <a:ext uri="{FF2B5EF4-FFF2-40B4-BE49-F238E27FC236}">
                <a16:creationId xmlns:a16="http://schemas.microsoft.com/office/drawing/2014/main" id="{251CAA50-D2E7-CDCC-AE9B-4A7C3C4092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37390" y="3051903"/>
            <a:ext cx="937285" cy="839212"/>
          </a:xfrm>
          <a:prstGeom prst="rect">
            <a:avLst/>
          </a:prstGeom>
        </p:spPr>
      </p:pic>
      <p:pic>
        <p:nvPicPr>
          <p:cNvPr id="24" name="Graphic 23" descr="Server with solid fill">
            <a:extLst>
              <a:ext uri="{FF2B5EF4-FFF2-40B4-BE49-F238E27FC236}">
                <a16:creationId xmlns:a16="http://schemas.microsoft.com/office/drawing/2014/main" id="{232D0217-B25E-AEB4-0524-8FD07FA1D3D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59225" y="3422853"/>
            <a:ext cx="693614" cy="676359"/>
          </a:xfrm>
          <a:prstGeom prst="rect">
            <a:avLst/>
          </a:prstGeom>
        </p:spPr>
      </p:pic>
      <p:sp>
        <p:nvSpPr>
          <p:cNvPr id="25" name="TextBox 24">
            <a:extLst>
              <a:ext uri="{FF2B5EF4-FFF2-40B4-BE49-F238E27FC236}">
                <a16:creationId xmlns:a16="http://schemas.microsoft.com/office/drawing/2014/main" id="{C48EDB00-3992-81E4-F4CF-D958C84AEF6B}"/>
              </a:ext>
            </a:extLst>
          </p:cNvPr>
          <p:cNvSpPr txBox="1"/>
          <p:nvPr/>
        </p:nvSpPr>
        <p:spPr>
          <a:xfrm>
            <a:off x="1438022" y="1415801"/>
            <a:ext cx="2138082" cy="646331"/>
          </a:xfrm>
          <a:prstGeom prst="rect">
            <a:avLst/>
          </a:prstGeom>
          <a:noFill/>
        </p:spPr>
        <p:txBody>
          <a:bodyPr wrap="square" rtlCol="0">
            <a:spAutoFit/>
          </a:bodyPr>
          <a:lstStyle/>
          <a:p>
            <a:r>
              <a:rPr lang="en-US" dirty="0"/>
              <a:t>Edge Compute Providers</a:t>
            </a:r>
          </a:p>
        </p:txBody>
      </p:sp>
      <p:cxnSp>
        <p:nvCxnSpPr>
          <p:cNvPr id="38" name="Straight Arrow Connector 37">
            <a:extLst>
              <a:ext uri="{FF2B5EF4-FFF2-40B4-BE49-F238E27FC236}">
                <a16:creationId xmlns:a16="http://schemas.microsoft.com/office/drawing/2014/main" id="{01E7F56E-A567-9441-31D1-AB03CDBCE4A8}"/>
              </a:ext>
            </a:extLst>
          </p:cNvPr>
          <p:cNvCxnSpPr>
            <a:cxnSpLocks/>
          </p:cNvCxnSpPr>
          <p:nvPr/>
        </p:nvCxnSpPr>
        <p:spPr>
          <a:xfrm flipH="1" flipV="1">
            <a:off x="3771222" y="2148799"/>
            <a:ext cx="4540686" cy="353768"/>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4FBD31DE-35ED-D093-E7AD-1458EAD7FF6F}"/>
              </a:ext>
            </a:extLst>
          </p:cNvPr>
          <p:cNvCxnSpPr>
            <a:cxnSpLocks/>
          </p:cNvCxnSpPr>
          <p:nvPr/>
        </p:nvCxnSpPr>
        <p:spPr>
          <a:xfrm flipH="1">
            <a:off x="4981764" y="2528975"/>
            <a:ext cx="3330144" cy="1057667"/>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446E5107-2D31-5130-686B-E9800A2CAFEC}"/>
              </a:ext>
            </a:extLst>
          </p:cNvPr>
          <p:cNvCxnSpPr>
            <a:cxnSpLocks/>
          </p:cNvCxnSpPr>
          <p:nvPr/>
        </p:nvCxnSpPr>
        <p:spPr>
          <a:xfrm flipH="1">
            <a:off x="2560058" y="2502567"/>
            <a:ext cx="5751850" cy="839212"/>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1BD9F0BA-B239-4A87-D92B-DBE51459BF7C}"/>
              </a:ext>
            </a:extLst>
          </p:cNvPr>
          <p:cNvSpPr txBox="1"/>
          <p:nvPr/>
        </p:nvSpPr>
        <p:spPr>
          <a:xfrm>
            <a:off x="5363888" y="1896207"/>
            <a:ext cx="515913" cy="369332"/>
          </a:xfrm>
          <a:prstGeom prst="rect">
            <a:avLst/>
          </a:prstGeom>
          <a:noFill/>
        </p:spPr>
        <p:txBody>
          <a:bodyPr wrap="square" rtlCol="0">
            <a:spAutoFit/>
          </a:bodyPr>
          <a:lstStyle/>
          <a:p>
            <a:r>
              <a:rPr lang="en-US" sz="1800" dirty="0">
                <a:solidFill>
                  <a:srgbClr val="C00000"/>
                </a:solidFill>
              </a:rPr>
              <a:t>⍺</a:t>
            </a:r>
            <a:r>
              <a:rPr lang="en-US" sz="1800" baseline="-25000" dirty="0">
                <a:solidFill>
                  <a:srgbClr val="C00000"/>
                </a:solidFill>
              </a:rPr>
              <a:t>1</a:t>
            </a:r>
            <a:r>
              <a:rPr lang="en-US" sz="1800" dirty="0">
                <a:solidFill>
                  <a:srgbClr val="C00000"/>
                </a:solidFill>
              </a:rPr>
              <a:t> </a:t>
            </a:r>
            <a:endParaRPr lang="en-US" dirty="0">
              <a:solidFill>
                <a:srgbClr val="C00000"/>
              </a:solidFill>
            </a:endParaRPr>
          </a:p>
        </p:txBody>
      </p:sp>
      <p:sp>
        <p:nvSpPr>
          <p:cNvPr id="48" name="TextBox 47">
            <a:extLst>
              <a:ext uri="{FF2B5EF4-FFF2-40B4-BE49-F238E27FC236}">
                <a16:creationId xmlns:a16="http://schemas.microsoft.com/office/drawing/2014/main" id="{D924DDEF-9F4B-AB32-B707-ED2615A0C3ED}"/>
              </a:ext>
            </a:extLst>
          </p:cNvPr>
          <p:cNvSpPr txBox="1"/>
          <p:nvPr/>
        </p:nvSpPr>
        <p:spPr>
          <a:xfrm>
            <a:off x="4853202" y="2551457"/>
            <a:ext cx="682113" cy="369332"/>
          </a:xfrm>
          <a:prstGeom prst="rect">
            <a:avLst/>
          </a:prstGeom>
          <a:noFill/>
        </p:spPr>
        <p:txBody>
          <a:bodyPr wrap="square">
            <a:spAutoFit/>
          </a:bodyPr>
          <a:lstStyle/>
          <a:p>
            <a:r>
              <a:rPr lang="en-US" sz="1800" dirty="0">
                <a:solidFill>
                  <a:srgbClr val="C00000"/>
                </a:solidFill>
              </a:rPr>
              <a:t>⍺</a:t>
            </a:r>
            <a:r>
              <a:rPr lang="en-US" baseline="-25000" dirty="0">
                <a:solidFill>
                  <a:srgbClr val="C00000"/>
                </a:solidFill>
              </a:rPr>
              <a:t>3</a:t>
            </a:r>
            <a:endParaRPr lang="en-US" dirty="0">
              <a:solidFill>
                <a:srgbClr val="C00000"/>
              </a:solidFill>
            </a:endParaRPr>
          </a:p>
        </p:txBody>
      </p:sp>
      <p:sp>
        <p:nvSpPr>
          <p:cNvPr id="49" name="TextBox 48">
            <a:extLst>
              <a:ext uri="{FF2B5EF4-FFF2-40B4-BE49-F238E27FC236}">
                <a16:creationId xmlns:a16="http://schemas.microsoft.com/office/drawing/2014/main" id="{CD8E7E80-E2B4-2BAA-DB5D-824000C5EB91}"/>
              </a:ext>
            </a:extLst>
          </p:cNvPr>
          <p:cNvSpPr txBox="1"/>
          <p:nvPr/>
        </p:nvSpPr>
        <p:spPr>
          <a:xfrm>
            <a:off x="5621845" y="2946037"/>
            <a:ext cx="417869" cy="369332"/>
          </a:xfrm>
          <a:prstGeom prst="rect">
            <a:avLst/>
          </a:prstGeom>
          <a:noFill/>
        </p:spPr>
        <p:txBody>
          <a:bodyPr wrap="square">
            <a:spAutoFit/>
          </a:bodyPr>
          <a:lstStyle/>
          <a:p>
            <a:r>
              <a:rPr lang="en-US" sz="1800" dirty="0">
                <a:solidFill>
                  <a:srgbClr val="C00000"/>
                </a:solidFill>
              </a:rPr>
              <a:t>⍺</a:t>
            </a:r>
            <a:r>
              <a:rPr lang="en-US" baseline="-25000" dirty="0">
                <a:solidFill>
                  <a:srgbClr val="C00000"/>
                </a:solidFill>
              </a:rPr>
              <a:t>2</a:t>
            </a:r>
            <a:endParaRPr lang="en-US" dirty="0">
              <a:solidFill>
                <a:srgbClr val="C00000"/>
              </a:solidFill>
            </a:endParaRPr>
          </a:p>
        </p:txBody>
      </p:sp>
      <p:sp>
        <p:nvSpPr>
          <p:cNvPr id="50" name="TextBox 49">
            <a:extLst>
              <a:ext uri="{FF2B5EF4-FFF2-40B4-BE49-F238E27FC236}">
                <a16:creationId xmlns:a16="http://schemas.microsoft.com/office/drawing/2014/main" id="{2A9C6EA0-3380-DC0B-B7C3-23D59FAF647C}"/>
              </a:ext>
            </a:extLst>
          </p:cNvPr>
          <p:cNvSpPr txBox="1"/>
          <p:nvPr/>
        </p:nvSpPr>
        <p:spPr>
          <a:xfrm>
            <a:off x="976503" y="3729880"/>
            <a:ext cx="682113" cy="369332"/>
          </a:xfrm>
          <a:prstGeom prst="rect">
            <a:avLst/>
          </a:prstGeom>
          <a:noFill/>
        </p:spPr>
        <p:txBody>
          <a:bodyPr wrap="square">
            <a:spAutoFit/>
          </a:bodyPr>
          <a:lstStyle/>
          <a:p>
            <a:r>
              <a:rPr lang="en-US" sz="1800" dirty="0">
                <a:solidFill>
                  <a:srgbClr val="C00000"/>
                </a:solidFill>
              </a:rPr>
              <a:t>⍺</a:t>
            </a:r>
            <a:r>
              <a:rPr lang="en-US" baseline="-25000" dirty="0">
                <a:solidFill>
                  <a:srgbClr val="C00000"/>
                </a:solidFill>
              </a:rPr>
              <a:t>3</a:t>
            </a:r>
            <a:endParaRPr lang="en-US" dirty="0">
              <a:solidFill>
                <a:srgbClr val="C00000"/>
              </a:solidFill>
            </a:endParaRPr>
          </a:p>
        </p:txBody>
      </p:sp>
      <p:sp>
        <p:nvSpPr>
          <p:cNvPr id="51" name="TextBox 50">
            <a:extLst>
              <a:ext uri="{FF2B5EF4-FFF2-40B4-BE49-F238E27FC236}">
                <a16:creationId xmlns:a16="http://schemas.microsoft.com/office/drawing/2014/main" id="{8607C13C-0665-5F77-E54C-2C7BB557A887}"/>
              </a:ext>
            </a:extLst>
          </p:cNvPr>
          <p:cNvSpPr txBox="1"/>
          <p:nvPr/>
        </p:nvSpPr>
        <p:spPr>
          <a:xfrm>
            <a:off x="3485188" y="3725818"/>
            <a:ext cx="417869" cy="369332"/>
          </a:xfrm>
          <a:prstGeom prst="rect">
            <a:avLst/>
          </a:prstGeom>
          <a:noFill/>
        </p:spPr>
        <p:txBody>
          <a:bodyPr wrap="square">
            <a:spAutoFit/>
          </a:bodyPr>
          <a:lstStyle/>
          <a:p>
            <a:r>
              <a:rPr lang="en-US" sz="1800" dirty="0">
                <a:solidFill>
                  <a:srgbClr val="C00000"/>
                </a:solidFill>
              </a:rPr>
              <a:t>⍺</a:t>
            </a:r>
            <a:r>
              <a:rPr lang="en-US" baseline="-25000" dirty="0">
                <a:solidFill>
                  <a:srgbClr val="C00000"/>
                </a:solidFill>
              </a:rPr>
              <a:t>2</a:t>
            </a:r>
            <a:endParaRPr lang="en-US" dirty="0">
              <a:solidFill>
                <a:srgbClr val="C00000"/>
              </a:solidFill>
            </a:endParaRPr>
          </a:p>
        </p:txBody>
      </p:sp>
      <p:sp>
        <p:nvSpPr>
          <p:cNvPr id="52" name="TextBox 51">
            <a:extLst>
              <a:ext uri="{FF2B5EF4-FFF2-40B4-BE49-F238E27FC236}">
                <a16:creationId xmlns:a16="http://schemas.microsoft.com/office/drawing/2014/main" id="{35038051-49DC-E175-E696-3142FDC7CB03}"/>
              </a:ext>
            </a:extLst>
          </p:cNvPr>
          <p:cNvSpPr txBox="1"/>
          <p:nvPr/>
        </p:nvSpPr>
        <p:spPr>
          <a:xfrm>
            <a:off x="2298881" y="2161842"/>
            <a:ext cx="515913" cy="369332"/>
          </a:xfrm>
          <a:prstGeom prst="rect">
            <a:avLst/>
          </a:prstGeom>
          <a:noFill/>
        </p:spPr>
        <p:txBody>
          <a:bodyPr wrap="square" rtlCol="0">
            <a:spAutoFit/>
          </a:bodyPr>
          <a:lstStyle/>
          <a:p>
            <a:r>
              <a:rPr lang="en-US" sz="1800" dirty="0">
                <a:solidFill>
                  <a:srgbClr val="C00000"/>
                </a:solidFill>
              </a:rPr>
              <a:t>⍺</a:t>
            </a:r>
            <a:r>
              <a:rPr lang="en-US" sz="1800" baseline="-25000" dirty="0">
                <a:solidFill>
                  <a:srgbClr val="C00000"/>
                </a:solidFill>
              </a:rPr>
              <a:t>1</a:t>
            </a:r>
            <a:r>
              <a:rPr lang="en-US" sz="1800" dirty="0">
                <a:solidFill>
                  <a:srgbClr val="C00000"/>
                </a:solidFill>
              </a:rPr>
              <a:t> </a:t>
            </a:r>
            <a:endParaRPr lang="en-US" dirty="0">
              <a:solidFill>
                <a:srgbClr val="C00000"/>
              </a:solidFill>
            </a:endParaRPr>
          </a:p>
        </p:txBody>
      </p:sp>
      <p:sp>
        <p:nvSpPr>
          <p:cNvPr id="53" name="TextBox 52">
            <a:extLst>
              <a:ext uri="{FF2B5EF4-FFF2-40B4-BE49-F238E27FC236}">
                <a16:creationId xmlns:a16="http://schemas.microsoft.com/office/drawing/2014/main" id="{48EB2310-2508-23BF-586F-8F7456423992}"/>
              </a:ext>
            </a:extLst>
          </p:cNvPr>
          <p:cNvSpPr txBox="1"/>
          <p:nvPr/>
        </p:nvSpPr>
        <p:spPr>
          <a:xfrm>
            <a:off x="9192997" y="1803925"/>
            <a:ext cx="3011405" cy="369332"/>
          </a:xfrm>
          <a:prstGeom prst="rect">
            <a:avLst/>
          </a:prstGeom>
          <a:noFill/>
        </p:spPr>
        <p:txBody>
          <a:bodyPr wrap="square" rtlCol="0">
            <a:spAutoFit/>
          </a:bodyPr>
          <a:lstStyle/>
          <a:p>
            <a:pPr algn="ctr"/>
            <a:r>
              <a:rPr lang="en-US" sz="1800" dirty="0">
                <a:solidFill>
                  <a:srgbClr val="C00000"/>
                </a:solidFill>
              </a:rPr>
              <a:t>                       ⍺</a:t>
            </a:r>
            <a:r>
              <a:rPr lang="en-US" sz="1800" dirty="0"/>
              <a:t>  (trapdoor)</a:t>
            </a:r>
          </a:p>
        </p:txBody>
      </p:sp>
      <p:sp>
        <p:nvSpPr>
          <p:cNvPr id="55" name="TextBox 54">
            <a:extLst>
              <a:ext uri="{FF2B5EF4-FFF2-40B4-BE49-F238E27FC236}">
                <a16:creationId xmlns:a16="http://schemas.microsoft.com/office/drawing/2014/main" id="{532429DA-4EBC-E66C-A40F-9812068D3143}"/>
              </a:ext>
            </a:extLst>
          </p:cNvPr>
          <p:cNvSpPr txBox="1"/>
          <p:nvPr/>
        </p:nvSpPr>
        <p:spPr>
          <a:xfrm>
            <a:off x="9595740" y="2529259"/>
            <a:ext cx="797659" cy="369332"/>
          </a:xfrm>
          <a:prstGeom prst="rect">
            <a:avLst/>
          </a:prstGeom>
          <a:noFill/>
        </p:spPr>
        <p:txBody>
          <a:bodyPr wrap="square" rtlCol="0">
            <a:spAutoFit/>
          </a:bodyPr>
          <a:lstStyle/>
          <a:p>
            <a:pPr algn="ctr"/>
            <a:r>
              <a:rPr lang="en-US" sz="1800" dirty="0">
                <a:solidFill>
                  <a:srgbClr val="C00000"/>
                </a:solidFill>
              </a:rPr>
              <a:t>⍺</a:t>
            </a:r>
            <a:r>
              <a:rPr lang="en-US" sz="1800" baseline="-25000" dirty="0">
                <a:solidFill>
                  <a:srgbClr val="C00000"/>
                </a:solidFill>
              </a:rPr>
              <a:t>1</a:t>
            </a:r>
            <a:r>
              <a:rPr lang="en-US" sz="1800" dirty="0">
                <a:solidFill>
                  <a:srgbClr val="C00000"/>
                </a:solidFill>
              </a:rPr>
              <a:t> </a:t>
            </a:r>
          </a:p>
        </p:txBody>
      </p:sp>
      <p:sp>
        <p:nvSpPr>
          <p:cNvPr id="56" name="TextBox 55">
            <a:extLst>
              <a:ext uri="{FF2B5EF4-FFF2-40B4-BE49-F238E27FC236}">
                <a16:creationId xmlns:a16="http://schemas.microsoft.com/office/drawing/2014/main" id="{D8BF176E-B243-AF8A-B9D8-17E29857E5F1}"/>
              </a:ext>
            </a:extLst>
          </p:cNvPr>
          <p:cNvSpPr txBox="1"/>
          <p:nvPr/>
        </p:nvSpPr>
        <p:spPr>
          <a:xfrm>
            <a:off x="10299870" y="2528589"/>
            <a:ext cx="797659" cy="369332"/>
          </a:xfrm>
          <a:prstGeom prst="rect">
            <a:avLst/>
          </a:prstGeom>
          <a:noFill/>
        </p:spPr>
        <p:txBody>
          <a:bodyPr wrap="square" rtlCol="0">
            <a:spAutoFit/>
          </a:bodyPr>
          <a:lstStyle/>
          <a:p>
            <a:pPr algn="ctr"/>
            <a:r>
              <a:rPr lang="en-US" sz="1800" dirty="0">
                <a:solidFill>
                  <a:srgbClr val="C00000"/>
                </a:solidFill>
              </a:rPr>
              <a:t>⍺</a:t>
            </a:r>
            <a:r>
              <a:rPr lang="en-US" sz="1800" baseline="-25000" dirty="0">
                <a:solidFill>
                  <a:srgbClr val="C00000"/>
                </a:solidFill>
              </a:rPr>
              <a:t>2</a:t>
            </a:r>
            <a:r>
              <a:rPr lang="en-US" sz="1800" dirty="0">
                <a:solidFill>
                  <a:srgbClr val="C00000"/>
                </a:solidFill>
              </a:rPr>
              <a:t> </a:t>
            </a:r>
          </a:p>
        </p:txBody>
      </p:sp>
      <p:sp>
        <p:nvSpPr>
          <p:cNvPr id="57" name="TextBox 56">
            <a:extLst>
              <a:ext uri="{FF2B5EF4-FFF2-40B4-BE49-F238E27FC236}">
                <a16:creationId xmlns:a16="http://schemas.microsoft.com/office/drawing/2014/main" id="{9C6E3872-372F-186E-AED1-99A8726A3D1C}"/>
              </a:ext>
            </a:extLst>
          </p:cNvPr>
          <p:cNvSpPr txBox="1"/>
          <p:nvPr/>
        </p:nvSpPr>
        <p:spPr>
          <a:xfrm>
            <a:off x="10888341" y="2528589"/>
            <a:ext cx="797659" cy="369332"/>
          </a:xfrm>
          <a:prstGeom prst="rect">
            <a:avLst/>
          </a:prstGeom>
          <a:noFill/>
        </p:spPr>
        <p:txBody>
          <a:bodyPr wrap="square" rtlCol="0">
            <a:spAutoFit/>
          </a:bodyPr>
          <a:lstStyle/>
          <a:p>
            <a:pPr algn="ctr"/>
            <a:r>
              <a:rPr lang="en-US" sz="1800" dirty="0">
                <a:solidFill>
                  <a:srgbClr val="C00000"/>
                </a:solidFill>
              </a:rPr>
              <a:t>⍺</a:t>
            </a:r>
            <a:r>
              <a:rPr lang="en-US" sz="1800" baseline="-25000" dirty="0">
                <a:solidFill>
                  <a:srgbClr val="C00000"/>
                </a:solidFill>
              </a:rPr>
              <a:t>3</a:t>
            </a:r>
            <a:r>
              <a:rPr lang="en-US" sz="1800" dirty="0">
                <a:solidFill>
                  <a:srgbClr val="C00000"/>
                </a:solidFill>
              </a:rPr>
              <a:t> </a:t>
            </a:r>
          </a:p>
        </p:txBody>
      </p:sp>
      <p:sp>
        <p:nvSpPr>
          <p:cNvPr id="58" name="TextBox 57">
            <a:extLst>
              <a:ext uri="{FF2B5EF4-FFF2-40B4-BE49-F238E27FC236}">
                <a16:creationId xmlns:a16="http://schemas.microsoft.com/office/drawing/2014/main" id="{3DFD5C7D-D8FA-2A5B-89F7-B4465B83CCAA}"/>
              </a:ext>
            </a:extLst>
          </p:cNvPr>
          <p:cNvSpPr txBox="1"/>
          <p:nvPr/>
        </p:nvSpPr>
        <p:spPr>
          <a:xfrm>
            <a:off x="9721687" y="1541753"/>
            <a:ext cx="2185470" cy="369332"/>
          </a:xfrm>
          <a:prstGeom prst="rect">
            <a:avLst/>
          </a:prstGeom>
          <a:noFill/>
        </p:spPr>
        <p:txBody>
          <a:bodyPr wrap="square" rtlCol="0">
            <a:spAutoFit/>
          </a:bodyPr>
          <a:lstStyle/>
          <a:p>
            <a:pPr algn="ctr"/>
            <a:r>
              <a:rPr lang="en-US" dirty="0"/>
              <a:t>Threshold</a:t>
            </a:r>
            <a:r>
              <a:rPr lang="en-US" sz="1800" dirty="0"/>
              <a:t> - 2</a:t>
            </a:r>
          </a:p>
        </p:txBody>
      </p:sp>
      <p:sp>
        <p:nvSpPr>
          <p:cNvPr id="3" name="TextBox 2">
            <a:extLst>
              <a:ext uri="{FF2B5EF4-FFF2-40B4-BE49-F238E27FC236}">
                <a16:creationId xmlns:a16="http://schemas.microsoft.com/office/drawing/2014/main" id="{A825E8D0-436F-E20E-AB2B-D11E64A828CB}"/>
              </a:ext>
            </a:extLst>
          </p:cNvPr>
          <p:cNvSpPr txBox="1"/>
          <p:nvPr/>
        </p:nvSpPr>
        <p:spPr>
          <a:xfrm>
            <a:off x="9126452" y="3435422"/>
            <a:ext cx="3346020" cy="1200329"/>
          </a:xfrm>
          <a:prstGeom prst="rect">
            <a:avLst/>
          </a:prstGeom>
          <a:noFill/>
        </p:spPr>
        <p:txBody>
          <a:bodyPr wrap="square" rtlCol="0">
            <a:spAutoFit/>
          </a:bodyPr>
          <a:lstStyle/>
          <a:p>
            <a:pPr algn="ctr"/>
            <a:r>
              <a:rPr lang="en-US" sz="1800" dirty="0"/>
              <a:t>⍺</a:t>
            </a:r>
            <a:r>
              <a:rPr lang="en-US" baseline="-25000" dirty="0"/>
              <a:t>1</a:t>
            </a:r>
            <a:r>
              <a:rPr lang="en-US" sz="1800" dirty="0"/>
              <a:t> +⍺</a:t>
            </a:r>
            <a:r>
              <a:rPr lang="en-US" sz="1800" baseline="-25000" dirty="0"/>
              <a:t>2</a:t>
            </a:r>
            <a:r>
              <a:rPr lang="en-US" sz="1800" dirty="0"/>
              <a:t> +⍺</a:t>
            </a:r>
            <a:r>
              <a:rPr lang="en-US" baseline="-25000" dirty="0"/>
              <a:t>3</a:t>
            </a:r>
            <a:r>
              <a:rPr lang="en-US" sz="1800" baseline="-25000" dirty="0"/>
              <a:t> </a:t>
            </a:r>
            <a:r>
              <a:rPr lang="en-US" sz="1800" dirty="0"/>
              <a:t>= ⍺ or</a:t>
            </a:r>
          </a:p>
          <a:p>
            <a:pPr algn="ctr"/>
            <a:r>
              <a:rPr lang="en-US" sz="1800" dirty="0"/>
              <a:t> ⍺</a:t>
            </a:r>
            <a:r>
              <a:rPr lang="en-US" baseline="-25000" dirty="0"/>
              <a:t>1</a:t>
            </a:r>
            <a:r>
              <a:rPr lang="en-US" sz="1800" dirty="0"/>
              <a:t> +⍺</a:t>
            </a:r>
            <a:r>
              <a:rPr lang="en-US" sz="1800" baseline="-25000" dirty="0"/>
              <a:t>2 </a:t>
            </a:r>
            <a:r>
              <a:rPr lang="en-US" sz="1800" dirty="0"/>
              <a:t>= ⍺ or</a:t>
            </a:r>
          </a:p>
          <a:p>
            <a:pPr algn="ctr"/>
            <a:r>
              <a:rPr lang="en-US" sz="1800" dirty="0"/>
              <a:t>⍺</a:t>
            </a:r>
            <a:r>
              <a:rPr lang="en-US" sz="1800" baseline="-25000" dirty="0"/>
              <a:t>2</a:t>
            </a:r>
            <a:r>
              <a:rPr lang="en-US" sz="1800" dirty="0"/>
              <a:t> +⍺</a:t>
            </a:r>
            <a:r>
              <a:rPr lang="en-US" baseline="-25000" dirty="0"/>
              <a:t>3</a:t>
            </a:r>
            <a:r>
              <a:rPr lang="en-US" sz="1800" baseline="-25000" dirty="0"/>
              <a:t> </a:t>
            </a:r>
            <a:r>
              <a:rPr lang="en-US" sz="1800" dirty="0"/>
              <a:t>= ⍺ or</a:t>
            </a:r>
          </a:p>
          <a:p>
            <a:pPr algn="ctr"/>
            <a:r>
              <a:rPr lang="en-US" sz="1800" dirty="0"/>
              <a:t>⍺</a:t>
            </a:r>
            <a:r>
              <a:rPr lang="en-US" baseline="-25000" dirty="0"/>
              <a:t>1</a:t>
            </a:r>
            <a:r>
              <a:rPr lang="en-US" sz="1800" dirty="0"/>
              <a:t> +⍺</a:t>
            </a:r>
            <a:r>
              <a:rPr lang="en-US" baseline="-25000" dirty="0"/>
              <a:t>3</a:t>
            </a:r>
            <a:r>
              <a:rPr lang="en-US" sz="1800" baseline="-25000" dirty="0"/>
              <a:t> </a:t>
            </a:r>
            <a:r>
              <a:rPr lang="en-US" sz="1800" dirty="0"/>
              <a:t>= ⍺  </a:t>
            </a:r>
          </a:p>
        </p:txBody>
      </p:sp>
      <p:cxnSp>
        <p:nvCxnSpPr>
          <p:cNvPr id="6" name="Straight Arrow Connector 5">
            <a:extLst>
              <a:ext uri="{FF2B5EF4-FFF2-40B4-BE49-F238E27FC236}">
                <a16:creationId xmlns:a16="http://schemas.microsoft.com/office/drawing/2014/main" id="{4AC1C6D3-7DB9-5F5D-BB06-A360241EE6DF}"/>
              </a:ext>
            </a:extLst>
          </p:cNvPr>
          <p:cNvCxnSpPr>
            <a:cxnSpLocks/>
            <a:stCxn id="53" idx="2"/>
            <a:endCxn id="55" idx="0"/>
          </p:cNvCxnSpPr>
          <p:nvPr/>
        </p:nvCxnSpPr>
        <p:spPr>
          <a:xfrm flipH="1">
            <a:off x="9994570" y="2173257"/>
            <a:ext cx="704130" cy="356002"/>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2359AF4-557B-AA36-6D5F-3C5FD06B9275}"/>
              </a:ext>
            </a:extLst>
          </p:cNvPr>
          <p:cNvCxnSpPr>
            <a:cxnSpLocks/>
            <a:stCxn id="53" idx="2"/>
            <a:endCxn id="56" idx="0"/>
          </p:cNvCxnSpPr>
          <p:nvPr/>
        </p:nvCxnSpPr>
        <p:spPr>
          <a:xfrm>
            <a:off x="10698700" y="2173257"/>
            <a:ext cx="0" cy="355332"/>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B2CDF091-3DB7-3B68-1856-23D42ED91843}"/>
              </a:ext>
            </a:extLst>
          </p:cNvPr>
          <p:cNvCxnSpPr>
            <a:cxnSpLocks/>
            <a:stCxn id="53" idx="2"/>
            <a:endCxn id="57" idx="0"/>
          </p:cNvCxnSpPr>
          <p:nvPr/>
        </p:nvCxnSpPr>
        <p:spPr>
          <a:xfrm>
            <a:off x="10698700" y="2173257"/>
            <a:ext cx="588471" cy="355332"/>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D94F7F6A-32D6-CC9C-EB8D-79A000213B12}"/>
              </a:ext>
            </a:extLst>
          </p:cNvPr>
          <p:cNvSpPr txBox="1"/>
          <p:nvPr/>
        </p:nvSpPr>
        <p:spPr>
          <a:xfrm>
            <a:off x="3472832" y="2137378"/>
            <a:ext cx="1261461" cy="369332"/>
          </a:xfrm>
          <a:prstGeom prst="rect">
            <a:avLst/>
          </a:prstGeom>
          <a:noFill/>
        </p:spPr>
        <p:txBody>
          <a:bodyPr wrap="square" rtlCol="0">
            <a:spAutoFit/>
          </a:bodyPr>
          <a:lstStyle/>
          <a:p>
            <a:r>
              <a:rPr lang="en-US" i="1" dirty="0"/>
              <a:t>ECP</a:t>
            </a:r>
            <a:r>
              <a:rPr lang="en-US" i="1" baseline="-25000" dirty="0"/>
              <a:t>1</a:t>
            </a:r>
          </a:p>
        </p:txBody>
      </p:sp>
      <p:sp>
        <p:nvSpPr>
          <p:cNvPr id="36" name="TextBox 35">
            <a:extLst>
              <a:ext uri="{FF2B5EF4-FFF2-40B4-BE49-F238E27FC236}">
                <a16:creationId xmlns:a16="http://schemas.microsoft.com/office/drawing/2014/main" id="{BB53E687-093D-B3C4-E850-5190F072BFA8}"/>
              </a:ext>
            </a:extLst>
          </p:cNvPr>
          <p:cNvSpPr txBox="1"/>
          <p:nvPr/>
        </p:nvSpPr>
        <p:spPr>
          <a:xfrm>
            <a:off x="4613631" y="3686660"/>
            <a:ext cx="2138082" cy="369332"/>
          </a:xfrm>
          <a:prstGeom prst="rect">
            <a:avLst/>
          </a:prstGeom>
          <a:noFill/>
        </p:spPr>
        <p:txBody>
          <a:bodyPr wrap="square" rtlCol="0">
            <a:spAutoFit/>
          </a:bodyPr>
          <a:lstStyle/>
          <a:p>
            <a:r>
              <a:rPr lang="en-US" i="1" dirty="0"/>
              <a:t>ECP</a:t>
            </a:r>
            <a:r>
              <a:rPr lang="en-US" i="1" baseline="-25000" dirty="0"/>
              <a:t>2</a:t>
            </a:r>
          </a:p>
        </p:txBody>
      </p:sp>
      <p:sp>
        <p:nvSpPr>
          <p:cNvPr id="37" name="TextBox 36">
            <a:extLst>
              <a:ext uri="{FF2B5EF4-FFF2-40B4-BE49-F238E27FC236}">
                <a16:creationId xmlns:a16="http://schemas.microsoft.com/office/drawing/2014/main" id="{7EA7B448-6441-1F22-F993-6B4243BF3B46}"/>
              </a:ext>
            </a:extLst>
          </p:cNvPr>
          <p:cNvSpPr txBox="1"/>
          <p:nvPr/>
        </p:nvSpPr>
        <p:spPr>
          <a:xfrm>
            <a:off x="2273416" y="3666908"/>
            <a:ext cx="780484" cy="369332"/>
          </a:xfrm>
          <a:prstGeom prst="rect">
            <a:avLst/>
          </a:prstGeom>
          <a:noFill/>
        </p:spPr>
        <p:txBody>
          <a:bodyPr wrap="square" rtlCol="0">
            <a:spAutoFit/>
          </a:bodyPr>
          <a:lstStyle/>
          <a:p>
            <a:r>
              <a:rPr lang="en-US" i="1" dirty="0"/>
              <a:t>ECP</a:t>
            </a:r>
            <a:r>
              <a:rPr lang="en-US" i="1" baseline="-25000" dirty="0"/>
              <a:t>3</a:t>
            </a:r>
          </a:p>
        </p:txBody>
      </p:sp>
      <p:sp>
        <p:nvSpPr>
          <p:cNvPr id="2057" name="Left Brace 2056">
            <a:extLst>
              <a:ext uri="{FF2B5EF4-FFF2-40B4-BE49-F238E27FC236}">
                <a16:creationId xmlns:a16="http://schemas.microsoft.com/office/drawing/2014/main" id="{5314C68F-7D06-7207-7E69-B88BFA0D2252}"/>
              </a:ext>
            </a:extLst>
          </p:cNvPr>
          <p:cNvSpPr/>
          <p:nvPr/>
        </p:nvSpPr>
        <p:spPr>
          <a:xfrm rot="16200000">
            <a:off x="10534230" y="2267191"/>
            <a:ext cx="213281" cy="1416996"/>
          </a:xfrm>
          <a:prstGeom prst="leftBrace">
            <a:avLst>
              <a:gd name="adj1" fmla="val 0"/>
              <a:gd name="adj2" fmla="val 49618"/>
            </a:avLst>
          </a:prstGeom>
          <a:ln>
            <a:solidFill>
              <a:srgbClr val="FFFF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59" name="TextBox 2058">
            <a:extLst>
              <a:ext uri="{FF2B5EF4-FFF2-40B4-BE49-F238E27FC236}">
                <a16:creationId xmlns:a16="http://schemas.microsoft.com/office/drawing/2014/main" id="{DDE62FAC-7340-EC83-D198-4F8F082C0799}"/>
              </a:ext>
            </a:extLst>
          </p:cNvPr>
          <p:cNvSpPr txBox="1"/>
          <p:nvPr/>
        </p:nvSpPr>
        <p:spPr>
          <a:xfrm>
            <a:off x="9500530" y="3027344"/>
            <a:ext cx="2185470" cy="369332"/>
          </a:xfrm>
          <a:prstGeom prst="rect">
            <a:avLst/>
          </a:prstGeom>
          <a:noFill/>
        </p:spPr>
        <p:txBody>
          <a:bodyPr wrap="square" rtlCol="0">
            <a:spAutoFit/>
          </a:bodyPr>
          <a:lstStyle/>
          <a:p>
            <a:pPr algn="ctr"/>
            <a:r>
              <a:rPr lang="en-US" sz="1800" dirty="0"/>
              <a:t>Shares</a:t>
            </a:r>
          </a:p>
        </p:txBody>
      </p:sp>
      <p:sp>
        <p:nvSpPr>
          <p:cNvPr id="2064" name="Slide Number Placeholder 6">
            <a:extLst>
              <a:ext uri="{FF2B5EF4-FFF2-40B4-BE49-F238E27FC236}">
                <a16:creationId xmlns:a16="http://schemas.microsoft.com/office/drawing/2014/main" id="{FA43C81B-07A5-8A9B-2826-423A15D6B745}"/>
              </a:ext>
            </a:extLst>
          </p:cNvPr>
          <p:cNvSpPr txBox="1">
            <a:spLocks/>
          </p:cNvSpPr>
          <p:nvPr/>
        </p:nvSpPr>
        <p:spPr>
          <a:xfrm>
            <a:off x="3395692" y="64928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hade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3B0829-C75E-A24F-A5BF-2B41B3253BE3}" type="slidenum">
              <a:rPr lang="en-US" smtClean="0"/>
              <a:pPr/>
              <a:t>12</a:t>
            </a:fld>
            <a:endParaRPr lang="en-US"/>
          </a:p>
        </p:txBody>
      </p:sp>
      <p:sp>
        <p:nvSpPr>
          <p:cNvPr id="7" name="Title 1">
            <a:extLst>
              <a:ext uri="{FF2B5EF4-FFF2-40B4-BE49-F238E27FC236}">
                <a16:creationId xmlns:a16="http://schemas.microsoft.com/office/drawing/2014/main" id="{D665A021-56AC-3D3B-3E1B-07339C985BD6}"/>
              </a:ext>
            </a:extLst>
          </p:cNvPr>
          <p:cNvSpPr txBox="1">
            <a:spLocks/>
          </p:cNvSpPr>
          <p:nvPr/>
        </p:nvSpPr>
        <p:spPr>
          <a:xfrm>
            <a:off x="1265224" y="477863"/>
            <a:ext cx="9144000" cy="6648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err="1">
                <a:solidFill>
                  <a:srgbClr val="FFFF00"/>
                </a:solidFill>
              </a:rPr>
              <a:t>AccuRevoke</a:t>
            </a:r>
            <a:r>
              <a:rPr lang="en-US" sz="4000" dirty="0">
                <a:solidFill>
                  <a:srgbClr val="FFFF00"/>
                </a:solidFill>
              </a:rPr>
              <a:t>: Creating two Layers of Trust</a:t>
            </a:r>
          </a:p>
        </p:txBody>
      </p:sp>
      <p:sp>
        <p:nvSpPr>
          <p:cNvPr id="2" name="TextBox 1">
            <a:extLst>
              <a:ext uri="{FF2B5EF4-FFF2-40B4-BE49-F238E27FC236}">
                <a16:creationId xmlns:a16="http://schemas.microsoft.com/office/drawing/2014/main" id="{BE24BE49-0896-4502-38D2-90A76F0524DB}"/>
              </a:ext>
            </a:extLst>
          </p:cNvPr>
          <p:cNvSpPr txBox="1"/>
          <p:nvPr/>
        </p:nvSpPr>
        <p:spPr>
          <a:xfrm>
            <a:off x="8005136" y="5907877"/>
            <a:ext cx="1648091" cy="369332"/>
          </a:xfrm>
          <a:prstGeom prst="rect">
            <a:avLst/>
          </a:prstGeom>
          <a:noFill/>
          <a:ln>
            <a:noFill/>
          </a:ln>
        </p:spPr>
        <p:txBody>
          <a:bodyPr wrap="square" rtlCol="0">
            <a:spAutoFit/>
          </a:bodyPr>
          <a:lstStyle/>
          <a:p>
            <a:pPr algn="ctr"/>
            <a:r>
              <a:rPr lang="en-US" dirty="0" err="1"/>
              <a:t>example.com</a:t>
            </a:r>
            <a:endParaRPr lang="en-US" dirty="0"/>
          </a:p>
        </p:txBody>
      </p:sp>
      <p:sp>
        <p:nvSpPr>
          <p:cNvPr id="4" name="TextBox 3">
            <a:extLst>
              <a:ext uri="{FF2B5EF4-FFF2-40B4-BE49-F238E27FC236}">
                <a16:creationId xmlns:a16="http://schemas.microsoft.com/office/drawing/2014/main" id="{EEB0346C-FE5D-8FFD-779A-8E0861466DE0}"/>
              </a:ext>
            </a:extLst>
          </p:cNvPr>
          <p:cNvSpPr txBox="1"/>
          <p:nvPr/>
        </p:nvSpPr>
        <p:spPr>
          <a:xfrm>
            <a:off x="2449312" y="5931473"/>
            <a:ext cx="1648091" cy="369332"/>
          </a:xfrm>
          <a:prstGeom prst="rect">
            <a:avLst/>
          </a:prstGeom>
          <a:noFill/>
          <a:ln>
            <a:noFill/>
          </a:ln>
        </p:spPr>
        <p:txBody>
          <a:bodyPr wrap="square" rtlCol="0">
            <a:spAutoFit/>
          </a:bodyPr>
          <a:lstStyle/>
          <a:p>
            <a:pPr algn="ctr"/>
            <a:r>
              <a:rPr lang="en-US" dirty="0"/>
              <a:t>Web browser</a:t>
            </a:r>
          </a:p>
        </p:txBody>
      </p:sp>
      <p:pic>
        <p:nvPicPr>
          <p:cNvPr id="5" name="Picture 4">
            <a:extLst>
              <a:ext uri="{FF2B5EF4-FFF2-40B4-BE49-F238E27FC236}">
                <a16:creationId xmlns:a16="http://schemas.microsoft.com/office/drawing/2014/main" id="{018D6ED8-3BCA-82EC-F277-D3DC8070AE8F}"/>
              </a:ext>
            </a:extLst>
          </p:cNvPr>
          <p:cNvPicPr>
            <a:picLocks noChangeAspect="1"/>
          </p:cNvPicPr>
          <p:nvPr/>
        </p:nvPicPr>
        <p:blipFill>
          <a:blip r:embed="rId8"/>
          <a:stretch>
            <a:fillRect/>
          </a:stretch>
        </p:blipFill>
        <p:spPr>
          <a:xfrm>
            <a:off x="2917105" y="5324148"/>
            <a:ext cx="702652" cy="607325"/>
          </a:xfrm>
          <a:prstGeom prst="rect">
            <a:avLst/>
          </a:prstGeom>
        </p:spPr>
      </p:pic>
      <p:pic>
        <p:nvPicPr>
          <p:cNvPr id="8" name="Picture 7">
            <a:extLst>
              <a:ext uri="{FF2B5EF4-FFF2-40B4-BE49-F238E27FC236}">
                <a16:creationId xmlns:a16="http://schemas.microsoft.com/office/drawing/2014/main" id="{3CB16EC0-4DFC-69E2-318A-9BCA0E6AD560}"/>
              </a:ext>
            </a:extLst>
          </p:cNvPr>
          <p:cNvPicPr>
            <a:picLocks noChangeAspect="1"/>
          </p:cNvPicPr>
          <p:nvPr/>
        </p:nvPicPr>
        <p:blipFill>
          <a:blip r:embed="rId9"/>
          <a:stretch>
            <a:fillRect/>
          </a:stretch>
        </p:blipFill>
        <p:spPr>
          <a:xfrm>
            <a:off x="8372312" y="5324148"/>
            <a:ext cx="702652" cy="607325"/>
          </a:xfrm>
          <a:prstGeom prst="rect">
            <a:avLst/>
          </a:prstGeom>
        </p:spPr>
      </p:pic>
      <p:sp>
        <p:nvSpPr>
          <p:cNvPr id="9" name="TextBox 8">
            <a:extLst>
              <a:ext uri="{FF2B5EF4-FFF2-40B4-BE49-F238E27FC236}">
                <a16:creationId xmlns:a16="http://schemas.microsoft.com/office/drawing/2014/main" id="{6D1F14D5-79F5-66E2-B886-A08BD2E03C9C}"/>
              </a:ext>
            </a:extLst>
          </p:cNvPr>
          <p:cNvSpPr txBox="1"/>
          <p:nvPr/>
        </p:nvSpPr>
        <p:spPr>
          <a:xfrm>
            <a:off x="8005136" y="1520663"/>
            <a:ext cx="1648091" cy="646331"/>
          </a:xfrm>
          <a:prstGeom prst="rect">
            <a:avLst/>
          </a:prstGeom>
          <a:noFill/>
          <a:ln>
            <a:noFill/>
          </a:ln>
        </p:spPr>
        <p:txBody>
          <a:bodyPr wrap="square" rtlCol="0">
            <a:spAutoFit/>
          </a:bodyPr>
          <a:lstStyle/>
          <a:p>
            <a:pPr algn="ctr"/>
            <a:r>
              <a:rPr lang="en-US" dirty="0"/>
              <a:t>Certificate Authority</a:t>
            </a:r>
          </a:p>
        </p:txBody>
      </p:sp>
      <p:pic>
        <p:nvPicPr>
          <p:cNvPr id="10" name="Picture 9">
            <a:extLst>
              <a:ext uri="{FF2B5EF4-FFF2-40B4-BE49-F238E27FC236}">
                <a16:creationId xmlns:a16="http://schemas.microsoft.com/office/drawing/2014/main" id="{461986C5-12C1-8675-A8C6-9277E637D63E}"/>
              </a:ext>
            </a:extLst>
          </p:cNvPr>
          <p:cNvPicPr>
            <a:picLocks noChangeAspect="1"/>
          </p:cNvPicPr>
          <p:nvPr/>
        </p:nvPicPr>
        <p:blipFill>
          <a:blip r:embed="rId10"/>
          <a:stretch>
            <a:fillRect/>
          </a:stretch>
        </p:blipFill>
        <p:spPr>
          <a:xfrm>
            <a:off x="8478048" y="2166994"/>
            <a:ext cx="702265" cy="638910"/>
          </a:xfrm>
          <a:prstGeom prst="rect">
            <a:avLst/>
          </a:prstGeom>
        </p:spPr>
      </p:pic>
      <p:pic>
        <p:nvPicPr>
          <p:cNvPr id="12" name="Graphic 11" descr="Cloud with solid fill">
            <a:extLst>
              <a:ext uri="{FF2B5EF4-FFF2-40B4-BE49-F238E27FC236}">
                <a16:creationId xmlns:a16="http://schemas.microsoft.com/office/drawing/2014/main" id="{282AFD9C-2557-1D7E-B6E9-FAD9807C99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0326" y="3051903"/>
            <a:ext cx="937285" cy="839212"/>
          </a:xfrm>
          <a:prstGeom prst="rect">
            <a:avLst/>
          </a:prstGeom>
        </p:spPr>
      </p:pic>
      <p:pic>
        <p:nvPicPr>
          <p:cNvPr id="13" name="Graphic 12" descr="Server with solid fill">
            <a:extLst>
              <a:ext uri="{FF2B5EF4-FFF2-40B4-BE49-F238E27FC236}">
                <a16:creationId xmlns:a16="http://schemas.microsoft.com/office/drawing/2014/main" id="{0B23DD58-0E47-27C8-3AB3-748E8318192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12161" y="3422853"/>
            <a:ext cx="693614" cy="676359"/>
          </a:xfrm>
          <a:prstGeom prst="rect">
            <a:avLst/>
          </a:prstGeom>
        </p:spPr>
      </p:pic>
      <p:pic>
        <p:nvPicPr>
          <p:cNvPr id="16" name="Graphic 15" descr="Cloud with solid fill">
            <a:extLst>
              <a:ext uri="{FF2B5EF4-FFF2-40B4-BE49-F238E27FC236}">
                <a16:creationId xmlns:a16="http://schemas.microsoft.com/office/drawing/2014/main" id="{B1C2AECE-43BF-A47C-9D27-DDBB35F1EA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4308" y="1481666"/>
            <a:ext cx="937285" cy="839212"/>
          </a:xfrm>
          <a:prstGeom prst="rect">
            <a:avLst/>
          </a:prstGeom>
        </p:spPr>
      </p:pic>
      <p:pic>
        <p:nvPicPr>
          <p:cNvPr id="17" name="Graphic 16" descr="Server with solid fill">
            <a:extLst>
              <a:ext uri="{FF2B5EF4-FFF2-40B4-BE49-F238E27FC236}">
                <a16:creationId xmlns:a16="http://schemas.microsoft.com/office/drawing/2014/main" id="{9D58CE02-67A5-74B3-94B9-0B75C378FE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26143" y="1852616"/>
            <a:ext cx="693614" cy="676359"/>
          </a:xfrm>
          <a:prstGeom prst="rect">
            <a:avLst/>
          </a:prstGeom>
        </p:spPr>
      </p:pic>
    </p:spTree>
    <p:custDataLst>
      <p:tags r:id="rId1"/>
    </p:custDataLst>
    <p:extLst>
      <p:ext uri="{BB962C8B-B14F-4D97-AF65-F5344CB8AC3E}">
        <p14:creationId xmlns:p14="http://schemas.microsoft.com/office/powerpoint/2010/main" val="87986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par>
                                <p:cTn id="16" presetID="9"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dissolve">
                                      <p:cBhvr>
                                        <p:cTn id="23" dur="500"/>
                                        <p:tgtEl>
                                          <p:spTgt spid="5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dissolve">
                                      <p:cBhvr>
                                        <p:cTn id="26" dur="500"/>
                                        <p:tgtEl>
                                          <p:spTgt spid="5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dissolve">
                                      <p:cBhvr>
                                        <p:cTn id="29" dur="500"/>
                                        <p:tgtEl>
                                          <p:spTgt spid="56"/>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dissolve">
                                      <p:cBhvr>
                                        <p:cTn id="32" dur="500"/>
                                        <p:tgtEl>
                                          <p:spTgt spid="5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059"/>
                                        </p:tgtEl>
                                        <p:attrNameLst>
                                          <p:attrName>style.visibility</p:attrName>
                                        </p:attrNameLst>
                                      </p:cBhvr>
                                      <p:to>
                                        <p:strVal val="visible"/>
                                      </p:to>
                                    </p:set>
                                    <p:animEffect transition="in" filter="dissolve">
                                      <p:cBhvr>
                                        <p:cTn id="35" dur="500"/>
                                        <p:tgtEl>
                                          <p:spTgt spid="2059"/>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057"/>
                                        </p:tgtEl>
                                        <p:attrNameLst>
                                          <p:attrName>style.visibility</p:attrName>
                                        </p:attrNameLst>
                                      </p:cBhvr>
                                      <p:to>
                                        <p:strVal val="visible"/>
                                      </p:to>
                                    </p:set>
                                    <p:animEffect transition="in" filter="dissolve">
                                      <p:cBhvr>
                                        <p:cTn id="38" dur="500"/>
                                        <p:tgtEl>
                                          <p:spTgt spid="205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dissolve">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dissolve">
                                      <p:cBhvr>
                                        <p:cTn id="48"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par>
                                <p:cTn id="49" presetID="9"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dissolve">
                                      <p:cBhvr>
                                        <p:cTn id="51"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par>
                                <p:cTn id="52" presetID="9" presetClass="entr" presetSubtype="0" fill="hold"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dissolve">
                                      <p:cBhvr>
                                        <p:cTn id="54"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par>
                                <p:cTn id="55" presetID="9"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dissolve">
                                      <p:cBhvr>
                                        <p:cTn id="57"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par>
                                <p:cTn id="58" presetID="9" presetClass="entr" presetSubtype="0" fill="hold" grpId="0"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dissolve">
                                      <p:cBhvr>
                                        <p:cTn id="60" dur="500"/>
                                        <p:tgtEl>
                                          <p:spTgt spid="45"/>
                                        </p:tgtEl>
                                      </p:cBhvr>
                                    </p:animEffect>
                                  </p:childTnLst>
                                  <p:subTnLst>
                                    <p:set>
                                      <p:cBhvr override="childStyle">
                                        <p:cTn dur="1" fill="hold" display="0" masterRel="nextClick" afterEffect="1"/>
                                        <p:tgtEl>
                                          <p:spTgt spid="45"/>
                                        </p:tgtEl>
                                        <p:attrNameLst>
                                          <p:attrName>style.visibility</p:attrName>
                                        </p:attrNameLst>
                                      </p:cBhvr>
                                      <p:to>
                                        <p:strVal val="hidden"/>
                                      </p:to>
                                    </p:set>
                                  </p:subTnLst>
                                </p:cTn>
                              </p:par>
                              <p:par>
                                <p:cTn id="61" presetID="9"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dissolve">
                                      <p:cBhvr>
                                        <p:cTn id="63"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dissolve">
                                      <p:cBhvr>
                                        <p:cTn id="68" dur="500"/>
                                        <p:tgtEl>
                                          <p:spTgt spid="52"/>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dissolve">
                                      <p:cBhvr>
                                        <p:cTn id="71" dur="500"/>
                                        <p:tgtEl>
                                          <p:spTgt spid="50"/>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dissolve">
                                      <p:cBhvr>
                                        <p:cTn id="7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8" grpId="0"/>
      <p:bldP spid="49" grpId="0"/>
      <p:bldP spid="50" grpId="0"/>
      <p:bldP spid="51" grpId="0"/>
      <p:bldP spid="52" grpId="0"/>
      <p:bldP spid="53" grpId="0"/>
      <p:bldP spid="55" grpId="0"/>
      <p:bldP spid="56" grpId="0"/>
      <p:bldP spid="57" grpId="0"/>
      <p:bldP spid="58" grpId="0"/>
      <p:bldP spid="3" grpId="0"/>
      <p:bldP spid="2057" grpId="0" animBg="1"/>
      <p:bldP spid="20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F117E-B9F0-F686-4FD0-D8F2E54EA051}"/>
            </a:ext>
          </a:extLst>
        </p:cNvPr>
        <p:cNvGrpSpPr/>
        <p:nvPr/>
      </p:nvGrpSpPr>
      <p:grpSpPr>
        <a:xfrm>
          <a:off x="0" y="0"/>
          <a:ext cx="0" cy="0"/>
          <a:chOff x="0" y="0"/>
          <a:chExt cx="0" cy="0"/>
        </a:xfrm>
      </p:grpSpPr>
      <p:pic>
        <p:nvPicPr>
          <p:cNvPr id="23" name="Graphic 22" descr="Cloud with solid fill">
            <a:extLst>
              <a:ext uri="{FF2B5EF4-FFF2-40B4-BE49-F238E27FC236}">
                <a16:creationId xmlns:a16="http://schemas.microsoft.com/office/drawing/2014/main" id="{CBAD4094-D1B2-C34E-C3D4-518E5190D8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37390" y="3051903"/>
            <a:ext cx="937285" cy="839212"/>
          </a:xfrm>
          <a:prstGeom prst="rect">
            <a:avLst/>
          </a:prstGeom>
        </p:spPr>
      </p:pic>
      <p:pic>
        <p:nvPicPr>
          <p:cNvPr id="24" name="Graphic 23" descr="Server with solid fill">
            <a:extLst>
              <a:ext uri="{FF2B5EF4-FFF2-40B4-BE49-F238E27FC236}">
                <a16:creationId xmlns:a16="http://schemas.microsoft.com/office/drawing/2014/main" id="{58F9D81E-128D-FC4E-3E59-85F5C3B5B4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59225" y="3422853"/>
            <a:ext cx="693614" cy="676359"/>
          </a:xfrm>
          <a:prstGeom prst="rect">
            <a:avLst/>
          </a:prstGeom>
        </p:spPr>
      </p:pic>
      <p:sp>
        <p:nvSpPr>
          <p:cNvPr id="25" name="TextBox 24">
            <a:extLst>
              <a:ext uri="{FF2B5EF4-FFF2-40B4-BE49-F238E27FC236}">
                <a16:creationId xmlns:a16="http://schemas.microsoft.com/office/drawing/2014/main" id="{4C0146AD-8B6D-0162-F78C-0739DC4BA518}"/>
              </a:ext>
            </a:extLst>
          </p:cNvPr>
          <p:cNvSpPr txBox="1"/>
          <p:nvPr/>
        </p:nvSpPr>
        <p:spPr>
          <a:xfrm>
            <a:off x="1438022" y="1415801"/>
            <a:ext cx="2138082" cy="646331"/>
          </a:xfrm>
          <a:prstGeom prst="rect">
            <a:avLst/>
          </a:prstGeom>
          <a:noFill/>
        </p:spPr>
        <p:txBody>
          <a:bodyPr wrap="square" rtlCol="0">
            <a:spAutoFit/>
          </a:bodyPr>
          <a:lstStyle/>
          <a:p>
            <a:r>
              <a:rPr lang="en-US" dirty="0"/>
              <a:t>Edge Compute Providers</a:t>
            </a:r>
          </a:p>
        </p:txBody>
      </p:sp>
      <p:cxnSp>
        <p:nvCxnSpPr>
          <p:cNvPr id="38" name="Straight Arrow Connector 37">
            <a:extLst>
              <a:ext uri="{FF2B5EF4-FFF2-40B4-BE49-F238E27FC236}">
                <a16:creationId xmlns:a16="http://schemas.microsoft.com/office/drawing/2014/main" id="{4BC47924-2F5D-9261-C790-88F764F7AE26}"/>
              </a:ext>
            </a:extLst>
          </p:cNvPr>
          <p:cNvCxnSpPr>
            <a:cxnSpLocks/>
          </p:cNvCxnSpPr>
          <p:nvPr/>
        </p:nvCxnSpPr>
        <p:spPr>
          <a:xfrm flipH="1" flipV="1">
            <a:off x="3771222" y="2148799"/>
            <a:ext cx="4540686" cy="353768"/>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91031637-F85F-2A6E-83A1-5CC7D2711BAD}"/>
              </a:ext>
            </a:extLst>
          </p:cNvPr>
          <p:cNvCxnSpPr>
            <a:cxnSpLocks/>
          </p:cNvCxnSpPr>
          <p:nvPr/>
        </p:nvCxnSpPr>
        <p:spPr>
          <a:xfrm flipH="1">
            <a:off x="4981764" y="2528975"/>
            <a:ext cx="3330144" cy="1057667"/>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B2E645F3-561D-CD8F-0AAA-01D604BD7981}"/>
              </a:ext>
            </a:extLst>
          </p:cNvPr>
          <p:cNvCxnSpPr>
            <a:cxnSpLocks/>
          </p:cNvCxnSpPr>
          <p:nvPr/>
        </p:nvCxnSpPr>
        <p:spPr>
          <a:xfrm flipH="1">
            <a:off x="2560058" y="2502567"/>
            <a:ext cx="5751850" cy="839212"/>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A28F41E1-18E4-FD6B-057D-AD46E1EBBAEB}"/>
              </a:ext>
            </a:extLst>
          </p:cNvPr>
          <p:cNvSpPr txBox="1"/>
          <p:nvPr/>
        </p:nvSpPr>
        <p:spPr>
          <a:xfrm>
            <a:off x="5363888" y="1896207"/>
            <a:ext cx="365935" cy="646331"/>
          </a:xfrm>
          <a:prstGeom prst="rect">
            <a:avLst/>
          </a:prstGeom>
          <a:noFill/>
        </p:spPr>
        <p:txBody>
          <a:bodyPr wrap="square" rtlCol="0">
            <a:spAutoFit/>
          </a:bodyPr>
          <a:lstStyle/>
          <a:p>
            <a:r>
              <a:rPr lang="en-US" dirty="0" err="1">
                <a:solidFill>
                  <a:schemeClr val="accent1"/>
                </a:solidFill>
              </a:rPr>
              <a:t>Λ</a:t>
            </a:r>
            <a:endParaRPr lang="en-US" dirty="0">
              <a:solidFill>
                <a:schemeClr val="accent1"/>
              </a:solidFill>
            </a:endParaRPr>
          </a:p>
          <a:p>
            <a:r>
              <a:rPr lang="en-US" sz="1800" dirty="0">
                <a:solidFill>
                  <a:srgbClr val="C00000"/>
                </a:solidFill>
              </a:rPr>
              <a:t> </a:t>
            </a:r>
            <a:endParaRPr lang="en-US" dirty="0">
              <a:solidFill>
                <a:srgbClr val="C00000"/>
              </a:solidFill>
            </a:endParaRPr>
          </a:p>
        </p:txBody>
      </p:sp>
      <p:sp>
        <p:nvSpPr>
          <p:cNvPr id="48" name="TextBox 47">
            <a:extLst>
              <a:ext uri="{FF2B5EF4-FFF2-40B4-BE49-F238E27FC236}">
                <a16:creationId xmlns:a16="http://schemas.microsoft.com/office/drawing/2014/main" id="{BDD86860-1994-31C3-DCE7-8B4664F0BE77}"/>
              </a:ext>
            </a:extLst>
          </p:cNvPr>
          <p:cNvSpPr txBox="1"/>
          <p:nvPr/>
        </p:nvSpPr>
        <p:spPr>
          <a:xfrm>
            <a:off x="4853202" y="2551457"/>
            <a:ext cx="682113" cy="369332"/>
          </a:xfrm>
          <a:prstGeom prst="rect">
            <a:avLst/>
          </a:prstGeom>
          <a:noFill/>
        </p:spPr>
        <p:txBody>
          <a:bodyPr wrap="square">
            <a:spAutoFit/>
          </a:bodyPr>
          <a:lstStyle/>
          <a:p>
            <a:r>
              <a:rPr lang="en-US" dirty="0" err="1">
                <a:solidFill>
                  <a:schemeClr val="accent1"/>
                </a:solidFill>
              </a:rPr>
              <a:t>Λ</a:t>
            </a:r>
            <a:endParaRPr lang="en-US" dirty="0">
              <a:solidFill>
                <a:schemeClr val="accent1"/>
              </a:solidFill>
            </a:endParaRPr>
          </a:p>
        </p:txBody>
      </p:sp>
      <p:sp>
        <p:nvSpPr>
          <p:cNvPr id="49" name="TextBox 48">
            <a:extLst>
              <a:ext uri="{FF2B5EF4-FFF2-40B4-BE49-F238E27FC236}">
                <a16:creationId xmlns:a16="http://schemas.microsoft.com/office/drawing/2014/main" id="{53B8A41C-DF09-2978-D68F-E0282BEC78C6}"/>
              </a:ext>
            </a:extLst>
          </p:cNvPr>
          <p:cNvSpPr txBox="1"/>
          <p:nvPr/>
        </p:nvSpPr>
        <p:spPr>
          <a:xfrm>
            <a:off x="5621845" y="2946037"/>
            <a:ext cx="417869" cy="369332"/>
          </a:xfrm>
          <a:prstGeom prst="rect">
            <a:avLst/>
          </a:prstGeom>
          <a:noFill/>
        </p:spPr>
        <p:txBody>
          <a:bodyPr wrap="square">
            <a:spAutoFit/>
          </a:bodyPr>
          <a:lstStyle/>
          <a:p>
            <a:r>
              <a:rPr lang="en-US" dirty="0" err="1">
                <a:solidFill>
                  <a:schemeClr val="accent1"/>
                </a:solidFill>
              </a:rPr>
              <a:t>Λ</a:t>
            </a:r>
            <a:endParaRPr lang="en-US" dirty="0">
              <a:solidFill>
                <a:schemeClr val="accent1"/>
              </a:solidFill>
            </a:endParaRPr>
          </a:p>
        </p:txBody>
      </p:sp>
      <p:sp>
        <p:nvSpPr>
          <p:cNvPr id="2064" name="Slide Number Placeholder 6">
            <a:extLst>
              <a:ext uri="{FF2B5EF4-FFF2-40B4-BE49-F238E27FC236}">
                <a16:creationId xmlns:a16="http://schemas.microsoft.com/office/drawing/2014/main" id="{49E417E0-FC42-AB49-37F0-D0585BE0DDF8}"/>
              </a:ext>
            </a:extLst>
          </p:cNvPr>
          <p:cNvSpPr txBox="1">
            <a:spLocks/>
          </p:cNvSpPr>
          <p:nvPr/>
        </p:nvSpPr>
        <p:spPr>
          <a:xfrm>
            <a:off x="3395692" y="64928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hade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3B0829-C75E-A24F-A5BF-2B41B3253BE3}" type="slidenum">
              <a:rPr lang="en-US" smtClean="0"/>
              <a:pPr/>
              <a:t>13</a:t>
            </a:fld>
            <a:endParaRPr lang="en-US"/>
          </a:p>
        </p:txBody>
      </p:sp>
      <p:sp>
        <p:nvSpPr>
          <p:cNvPr id="7" name="Title 1">
            <a:extLst>
              <a:ext uri="{FF2B5EF4-FFF2-40B4-BE49-F238E27FC236}">
                <a16:creationId xmlns:a16="http://schemas.microsoft.com/office/drawing/2014/main" id="{ACD85BC8-8905-A60D-48F9-C69511BD93D9}"/>
              </a:ext>
            </a:extLst>
          </p:cNvPr>
          <p:cNvSpPr txBox="1">
            <a:spLocks/>
          </p:cNvSpPr>
          <p:nvPr/>
        </p:nvSpPr>
        <p:spPr>
          <a:xfrm>
            <a:off x="791888" y="478527"/>
            <a:ext cx="9144000" cy="6648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dirty="0">
              <a:solidFill>
                <a:srgbClr val="FFFF00"/>
              </a:solidFill>
            </a:endParaRPr>
          </a:p>
        </p:txBody>
      </p:sp>
      <p:sp>
        <p:nvSpPr>
          <p:cNvPr id="2" name="TextBox 1">
            <a:extLst>
              <a:ext uri="{FF2B5EF4-FFF2-40B4-BE49-F238E27FC236}">
                <a16:creationId xmlns:a16="http://schemas.microsoft.com/office/drawing/2014/main" id="{27D9A74B-947F-9AD3-50D1-B16C5AD7581F}"/>
              </a:ext>
            </a:extLst>
          </p:cNvPr>
          <p:cNvSpPr txBox="1"/>
          <p:nvPr/>
        </p:nvSpPr>
        <p:spPr>
          <a:xfrm>
            <a:off x="8005136" y="5907877"/>
            <a:ext cx="1648091" cy="369332"/>
          </a:xfrm>
          <a:prstGeom prst="rect">
            <a:avLst/>
          </a:prstGeom>
          <a:noFill/>
          <a:ln>
            <a:noFill/>
          </a:ln>
        </p:spPr>
        <p:txBody>
          <a:bodyPr wrap="square" rtlCol="0">
            <a:spAutoFit/>
          </a:bodyPr>
          <a:lstStyle/>
          <a:p>
            <a:pPr algn="ctr"/>
            <a:r>
              <a:rPr lang="en-US" dirty="0" err="1"/>
              <a:t>example.com</a:t>
            </a:r>
            <a:endParaRPr lang="en-US" dirty="0"/>
          </a:p>
        </p:txBody>
      </p:sp>
      <p:pic>
        <p:nvPicPr>
          <p:cNvPr id="5" name="Picture 4">
            <a:extLst>
              <a:ext uri="{FF2B5EF4-FFF2-40B4-BE49-F238E27FC236}">
                <a16:creationId xmlns:a16="http://schemas.microsoft.com/office/drawing/2014/main" id="{0FB115A5-AEDE-1DB5-2B10-902F479EC3CD}"/>
              </a:ext>
            </a:extLst>
          </p:cNvPr>
          <p:cNvPicPr>
            <a:picLocks noChangeAspect="1"/>
          </p:cNvPicPr>
          <p:nvPr/>
        </p:nvPicPr>
        <p:blipFill>
          <a:blip r:embed="rId8"/>
          <a:stretch>
            <a:fillRect/>
          </a:stretch>
        </p:blipFill>
        <p:spPr>
          <a:xfrm>
            <a:off x="2917105" y="5324148"/>
            <a:ext cx="702652" cy="607325"/>
          </a:xfrm>
          <a:prstGeom prst="rect">
            <a:avLst/>
          </a:prstGeom>
        </p:spPr>
      </p:pic>
      <p:pic>
        <p:nvPicPr>
          <p:cNvPr id="8" name="Picture 7">
            <a:extLst>
              <a:ext uri="{FF2B5EF4-FFF2-40B4-BE49-F238E27FC236}">
                <a16:creationId xmlns:a16="http://schemas.microsoft.com/office/drawing/2014/main" id="{9A67DF01-31AA-4C60-E032-E4CDF7C3B9E6}"/>
              </a:ext>
            </a:extLst>
          </p:cNvPr>
          <p:cNvPicPr>
            <a:picLocks noChangeAspect="1"/>
          </p:cNvPicPr>
          <p:nvPr/>
        </p:nvPicPr>
        <p:blipFill>
          <a:blip r:embed="rId9"/>
          <a:stretch>
            <a:fillRect/>
          </a:stretch>
        </p:blipFill>
        <p:spPr>
          <a:xfrm>
            <a:off x="8372312" y="5324148"/>
            <a:ext cx="702652" cy="607325"/>
          </a:xfrm>
          <a:prstGeom prst="rect">
            <a:avLst/>
          </a:prstGeom>
        </p:spPr>
      </p:pic>
      <p:sp>
        <p:nvSpPr>
          <p:cNvPr id="9" name="TextBox 8">
            <a:extLst>
              <a:ext uri="{FF2B5EF4-FFF2-40B4-BE49-F238E27FC236}">
                <a16:creationId xmlns:a16="http://schemas.microsoft.com/office/drawing/2014/main" id="{C710DD93-A7BE-2CFF-E191-2E583D8F63C3}"/>
              </a:ext>
            </a:extLst>
          </p:cNvPr>
          <p:cNvSpPr txBox="1"/>
          <p:nvPr/>
        </p:nvSpPr>
        <p:spPr>
          <a:xfrm>
            <a:off x="8005136" y="1520663"/>
            <a:ext cx="1648091" cy="646331"/>
          </a:xfrm>
          <a:prstGeom prst="rect">
            <a:avLst/>
          </a:prstGeom>
          <a:noFill/>
          <a:ln>
            <a:noFill/>
          </a:ln>
        </p:spPr>
        <p:txBody>
          <a:bodyPr wrap="square" rtlCol="0">
            <a:spAutoFit/>
          </a:bodyPr>
          <a:lstStyle/>
          <a:p>
            <a:pPr algn="ctr"/>
            <a:r>
              <a:rPr lang="en-US" dirty="0"/>
              <a:t>Certificate Authority</a:t>
            </a:r>
          </a:p>
        </p:txBody>
      </p:sp>
      <p:pic>
        <p:nvPicPr>
          <p:cNvPr id="10" name="Picture 9">
            <a:extLst>
              <a:ext uri="{FF2B5EF4-FFF2-40B4-BE49-F238E27FC236}">
                <a16:creationId xmlns:a16="http://schemas.microsoft.com/office/drawing/2014/main" id="{09EC392F-371E-F214-C9E5-C148259ACBFA}"/>
              </a:ext>
            </a:extLst>
          </p:cNvPr>
          <p:cNvPicPr>
            <a:picLocks noChangeAspect="1"/>
          </p:cNvPicPr>
          <p:nvPr/>
        </p:nvPicPr>
        <p:blipFill>
          <a:blip r:embed="rId10"/>
          <a:stretch>
            <a:fillRect/>
          </a:stretch>
        </p:blipFill>
        <p:spPr>
          <a:xfrm>
            <a:off x="8478048" y="2166994"/>
            <a:ext cx="702265" cy="638910"/>
          </a:xfrm>
          <a:prstGeom prst="rect">
            <a:avLst/>
          </a:prstGeom>
        </p:spPr>
      </p:pic>
      <p:pic>
        <p:nvPicPr>
          <p:cNvPr id="16" name="Graphic 15" descr="Cloud with solid fill">
            <a:extLst>
              <a:ext uri="{FF2B5EF4-FFF2-40B4-BE49-F238E27FC236}">
                <a16:creationId xmlns:a16="http://schemas.microsoft.com/office/drawing/2014/main" id="{4B06340B-1715-CCFA-BB71-7A1AE53E31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4308" y="1481666"/>
            <a:ext cx="937285" cy="839212"/>
          </a:xfrm>
          <a:prstGeom prst="rect">
            <a:avLst/>
          </a:prstGeom>
        </p:spPr>
      </p:pic>
      <p:pic>
        <p:nvPicPr>
          <p:cNvPr id="17" name="Graphic 16" descr="Server with solid fill">
            <a:extLst>
              <a:ext uri="{FF2B5EF4-FFF2-40B4-BE49-F238E27FC236}">
                <a16:creationId xmlns:a16="http://schemas.microsoft.com/office/drawing/2014/main" id="{55B20B68-1918-89C7-9FEE-D4C9094546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26143" y="1852616"/>
            <a:ext cx="693614" cy="676359"/>
          </a:xfrm>
          <a:prstGeom prst="rect">
            <a:avLst/>
          </a:prstGeom>
        </p:spPr>
      </p:pic>
      <p:sp>
        <p:nvSpPr>
          <p:cNvPr id="15" name="TextBox 14">
            <a:extLst>
              <a:ext uri="{FF2B5EF4-FFF2-40B4-BE49-F238E27FC236}">
                <a16:creationId xmlns:a16="http://schemas.microsoft.com/office/drawing/2014/main" id="{25AAAB70-415C-5CAB-C9CD-E38E2CE533B6}"/>
              </a:ext>
            </a:extLst>
          </p:cNvPr>
          <p:cNvSpPr txBox="1"/>
          <p:nvPr/>
        </p:nvSpPr>
        <p:spPr>
          <a:xfrm>
            <a:off x="7973349" y="2607275"/>
            <a:ext cx="827062" cy="369332"/>
          </a:xfrm>
          <a:prstGeom prst="rect">
            <a:avLst/>
          </a:prstGeom>
          <a:noFill/>
        </p:spPr>
        <p:txBody>
          <a:bodyPr wrap="square" rtlCol="0">
            <a:spAutoFit/>
          </a:bodyPr>
          <a:lstStyle/>
          <a:p>
            <a:pPr algn="ctr"/>
            <a:r>
              <a:rPr lang="en-US" sz="1800" dirty="0">
                <a:solidFill>
                  <a:srgbClr val="C00000"/>
                </a:solidFill>
              </a:rPr>
              <a:t>⍺</a:t>
            </a:r>
            <a:r>
              <a:rPr lang="en-US" sz="1800" dirty="0"/>
              <a:t> </a:t>
            </a:r>
          </a:p>
        </p:txBody>
      </p:sp>
      <p:sp>
        <p:nvSpPr>
          <p:cNvPr id="18" name="TextBox 17">
            <a:extLst>
              <a:ext uri="{FF2B5EF4-FFF2-40B4-BE49-F238E27FC236}">
                <a16:creationId xmlns:a16="http://schemas.microsoft.com/office/drawing/2014/main" id="{4137156A-1912-F07E-4085-81B67E2FC489}"/>
              </a:ext>
            </a:extLst>
          </p:cNvPr>
          <p:cNvSpPr txBox="1"/>
          <p:nvPr/>
        </p:nvSpPr>
        <p:spPr>
          <a:xfrm>
            <a:off x="7709379" y="2898279"/>
            <a:ext cx="2691922" cy="646331"/>
          </a:xfrm>
          <a:prstGeom prst="rect">
            <a:avLst/>
          </a:prstGeom>
          <a:noFill/>
        </p:spPr>
        <p:txBody>
          <a:bodyPr wrap="square" rtlCol="0">
            <a:spAutoFit/>
          </a:bodyPr>
          <a:lstStyle/>
          <a:p>
            <a:r>
              <a:rPr lang="en-US" dirty="0"/>
              <a:t>Certificates: {</a:t>
            </a:r>
            <a:r>
              <a:rPr lang="en-US" dirty="0">
                <a:solidFill>
                  <a:schemeClr val="accent1"/>
                </a:solidFill>
              </a:rPr>
              <a:t>1</a:t>
            </a:r>
            <a:r>
              <a:rPr lang="en-US" dirty="0"/>
              <a:t>,</a:t>
            </a:r>
            <a:r>
              <a:rPr lang="en-US" dirty="0">
                <a:solidFill>
                  <a:schemeClr val="accent1"/>
                </a:solidFill>
              </a:rPr>
              <a:t> </a:t>
            </a:r>
            <a:r>
              <a:rPr lang="en-US" dirty="0">
                <a:solidFill>
                  <a:schemeClr val="accent6">
                    <a:lumMod val="75000"/>
                  </a:schemeClr>
                </a:solidFill>
              </a:rPr>
              <a:t>3</a:t>
            </a:r>
            <a:r>
              <a:rPr lang="en-US" dirty="0"/>
              <a:t>,</a:t>
            </a:r>
            <a:r>
              <a:rPr lang="en-US" dirty="0">
                <a:solidFill>
                  <a:schemeClr val="accent1"/>
                </a:solidFill>
              </a:rPr>
              <a:t> 4</a:t>
            </a:r>
            <a:r>
              <a:rPr lang="en-US" dirty="0"/>
              <a:t>,</a:t>
            </a:r>
            <a:r>
              <a:rPr lang="en-US" dirty="0">
                <a:solidFill>
                  <a:schemeClr val="accent1"/>
                </a:solidFill>
              </a:rPr>
              <a:t> 5</a:t>
            </a:r>
            <a:r>
              <a:rPr lang="en-US" dirty="0"/>
              <a:t>,</a:t>
            </a:r>
            <a:r>
              <a:rPr lang="en-US" dirty="0">
                <a:solidFill>
                  <a:schemeClr val="accent6">
                    <a:lumMod val="75000"/>
                  </a:schemeClr>
                </a:solidFill>
              </a:rPr>
              <a:t> 9</a:t>
            </a:r>
            <a:r>
              <a:rPr lang="en-US" dirty="0"/>
              <a:t>}</a:t>
            </a:r>
          </a:p>
          <a:p>
            <a:r>
              <a:rPr lang="en-US" dirty="0"/>
              <a:t>Revoked: {</a:t>
            </a:r>
            <a:r>
              <a:rPr lang="en-US" dirty="0">
                <a:solidFill>
                  <a:schemeClr val="accent6"/>
                </a:solidFill>
              </a:rPr>
              <a:t>3</a:t>
            </a:r>
            <a:r>
              <a:rPr lang="en-US" dirty="0"/>
              <a:t>, </a:t>
            </a:r>
            <a:r>
              <a:rPr lang="en-US" dirty="0">
                <a:solidFill>
                  <a:schemeClr val="accent6"/>
                </a:solidFill>
              </a:rPr>
              <a:t>9</a:t>
            </a:r>
            <a:r>
              <a:rPr lang="en-US" dirty="0"/>
              <a:t>} </a:t>
            </a:r>
          </a:p>
        </p:txBody>
      </p:sp>
      <p:cxnSp>
        <p:nvCxnSpPr>
          <p:cNvPr id="19" name="Straight Arrow Connector 18">
            <a:extLst>
              <a:ext uri="{FF2B5EF4-FFF2-40B4-BE49-F238E27FC236}">
                <a16:creationId xmlns:a16="http://schemas.microsoft.com/office/drawing/2014/main" id="{EBC05B97-D043-9A9A-EBF9-9246655D6815}"/>
              </a:ext>
            </a:extLst>
          </p:cNvPr>
          <p:cNvCxnSpPr>
            <a:cxnSpLocks/>
          </p:cNvCxnSpPr>
          <p:nvPr/>
        </p:nvCxnSpPr>
        <p:spPr>
          <a:xfrm>
            <a:off x="11039617" y="2043888"/>
            <a:ext cx="42625" cy="550980"/>
          </a:xfrm>
          <a:prstGeom prst="straightConnector1">
            <a:avLst/>
          </a:prstGeom>
          <a:ln>
            <a:solidFill>
              <a:srgbClr val="FFFF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9E4AECBC-5F27-AAAA-6D93-5B21602B6E58}"/>
              </a:ext>
            </a:extLst>
          </p:cNvPr>
          <p:cNvSpPr txBox="1"/>
          <p:nvPr/>
        </p:nvSpPr>
        <p:spPr>
          <a:xfrm>
            <a:off x="10864186" y="2129900"/>
            <a:ext cx="827062" cy="369332"/>
          </a:xfrm>
          <a:prstGeom prst="rect">
            <a:avLst/>
          </a:prstGeom>
          <a:noFill/>
        </p:spPr>
        <p:txBody>
          <a:bodyPr wrap="square" rtlCol="0">
            <a:spAutoFit/>
          </a:bodyPr>
          <a:lstStyle/>
          <a:p>
            <a:pPr algn="ctr"/>
            <a:r>
              <a:rPr lang="en-US" sz="1800" dirty="0">
                <a:solidFill>
                  <a:srgbClr val="C00000"/>
                </a:solidFill>
              </a:rPr>
              <a:t>⍺</a:t>
            </a:r>
            <a:r>
              <a:rPr lang="en-US" sz="1800" dirty="0"/>
              <a:t> </a:t>
            </a:r>
          </a:p>
        </p:txBody>
      </p:sp>
      <p:sp>
        <p:nvSpPr>
          <p:cNvPr id="21" name="TextBox 20">
            <a:extLst>
              <a:ext uri="{FF2B5EF4-FFF2-40B4-BE49-F238E27FC236}">
                <a16:creationId xmlns:a16="http://schemas.microsoft.com/office/drawing/2014/main" id="{2FCDFDAD-E056-705F-229B-5CACF008E10D}"/>
              </a:ext>
            </a:extLst>
          </p:cNvPr>
          <p:cNvSpPr txBox="1"/>
          <p:nvPr/>
        </p:nvSpPr>
        <p:spPr>
          <a:xfrm>
            <a:off x="10401301" y="3163705"/>
            <a:ext cx="1752833" cy="646331"/>
          </a:xfrm>
          <a:prstGeom prst="rect">
            <a:avLst/>
          </a:prstGeom>
          <a:noFill/>
        </p:spPr>
        <p:txBody>
          <a:bodyPr wrap="square" rtlCol="0">
            <a:spAutoFit/>
          </a:bodyPr>
          <a:lstStyle/>
          <a:p>
            <a:r>
              <a:rPr lang="en-US" dirty="0"/>
              <a:t>             </a:t>
            </a:r>
            <a:r>
              <a:rPr lang="en-US" dirty="0" err="1">
                <a:solidFill>
                  <a:schemeClr val="accent1"/>
                </a:solidFill>
              </a:rPr>
              <a:t>Λ</a:t>
            </a:r>
            <a:br>
              <a:rPr lang="en-US" dirty="0"/>
            </a:br>
            <a:r>
              <a:rPr lang="en-US" dirty="0"/>
              <a:t>(accumulator)</a:t>
            </a:r>
          </a:p>
        </p:txBody>
      </p:sp>
      <p:sp>
        <p:nvSpPr>
          <p:cNvPr id="22" name="Rectangle 21">
            <a:extLst>
              <a:ext uri="{FF2B5EF4-FFF2-40B4-BE49-F238E27FC236}">
                <a16:creationId xmlns:a16="http://schemas.microsoft.com/office/drawing/2014/main" id="{B506D1E2-77AE-8A5A-9798-ABE5FEF76548}"/>
              </a:ext>
            </a:extLst>
          </p:cNvPr>
          <p:cNvSpPr/>
          <p:nvPr/>
        </p:nvSpPr>
        <p:spPr>
          <a:xfrm>
            <a:off x="10420701" y="2594868"/>
            <a:ext cx="1416601" cy="3775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Accumulator Evaluation</a:t>
            </a:r>
          </a:p>
        </p:txBody>
      </p:sp>
      <p:sp>
        <p:nvSpPr>
          <p:cNvPr id="26" name="TextBox 25">
            <a:extLst>
              <a:ext uri="{FF2B5EF4-FFF2-40B4-BE49-F238E27FC236}">
                <a16:creationId xmlns:a16="http://schemas.microsoft.com/office/drawing/2014/main" id="{86F11F4D-01BC-FC93-6A23-DB5FC8053EA9}"/>
              </a:ext>
            </a:extLst>
          </p:cNvPr>
          <p:cNvSpPr txBox="1"/>
          <p:nvPr/>
        </p:nvSpPr>
        <p:spPr>
          <a:xfrm>
            <a:off x="10842557" y="1667950"/>
            <a:ext cx="678391" cy="369332"/>
          </a:xfrm>
          <a:prstGeom prst="rect">
            <a:avLst/>
          </a:prstGeom>
          <a:noFill/>
        </p:spPr>
        <p:txBody>
          <a:bodyPr wrap="none" rtlCol="0">
            <a:spAutoFit/>
          </a:bodyPr>
          <a:lstStyle/>
          <a:p>
            <a:r>
              <a:rPr lang="en-US" dirty="0"/>
              <a:t>{</a:t>
            </a:r>
            <a:r>
              <a:rPr lang="en-US" dirty="0">
                <a:solidFill>
                  <a:schemeClr val="accent6">
                    <a:lumMod val="75000"/>
                  </a:schemeClr>
                </a:solidFill>
              </a:rPr>
              <a:t>3</a:t>
            </a:r>
            <a:r>
              <a:rPr lang="en-US" dirty="0"/>
              <a:t>,</a:t>
            </a:r>
            <a:r>
              <a:rPr lang="en-US" dirty="0">
                <a:solidFill>
                  <a:schemeClr val="accent1"/>
                </a:solidFill>
              </a:rPr>
              <a:t> </a:t>
            </a:r>
            <a:r>
              <a:rPr lang="en-US" dirty="0">
                <a:solidFill>
                  <a:schemeClr val="accent6">
                    <a:lumMod val="75000"/>
                  </a:schemeClr>
                </a:solidFill>
              </a:rPr>
              <a:t>9</a:t>
            </a:r>
            <a:r>
              <a:rPr lang="en-US" dirty="0"/>
              <a:t>}</a:t>
            </a:r>
          </a:p>
        </p:txBody>
      </p:sp>
      <p:cxnSp>
        <p:nvCxnSpPr>
          <p:cNvPr id="27" name="Straight Arrow Connector 26">
            <a:extLst>
              <a:ext uri="{FF2B5EF4-FFF2-40B4-BE49-F238E27FC236}">
                <a16:creationId xmlns:a16="http://schemas.microsoft.com/office/drawing/2014/main" id="{967E8192-5F1C-01F2-E4AC-F4F530483A38}"/>
              </a:ext>
            </a:extLst>
          </p:cNvPr>
          <p:cNvCxnSpPr>
            <a:cxnSpLocks/>
          </p:cNvCxnSpPr>
          <p:nvPr/>
        </p:nvCxnSpPr>
        <p:spPr>
          <a:xfrm flipH="1">
            <a:off x="11082242" y="1988083"/>
            <a:ext cx="195475" cy="606785"/>
          </a:xfrm>
          <a:prstGeom prst="straightConnector1">
            <a:avLst/>
          </a:prstGeom>
          <a:ln>
            <a:solidFill>
              <a:srgbClr val="FFFF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8" name="Down Arrow 27">
            <a:extLst>
              <a:ext uri="{FF2B5EF4-FFF2-40B4-BE49-F238E27FC236}">
                <a16:creationId xmlns:a16="http://schemas.microsoft.com/office/drawing/2014/main" id="{C5A858C4-B152-C652-3510-8C544FF63262}"/>
              </a:ext>
            </a:extLst>
          </p:cNvPr>
          <p:cNvSpPr/>
          <p:nvPr/>
        </p:nvSpPr>
        <p:spPr>
          <a:xfrm>
            <a:off x="11082242" y="2972433"/>
            <a:ext cx="122997" cy="181477"/>
          </a:xfrm>
          <a:prstGeom prst="downArrow">
            <a:avLst/>
          </a:prstGeom>
          <a:solidFill>
            <a:schemeClr val="tx1"/>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TextBox 2061">
            <a:extLst>
              <a:ext uri="{FF2B5EF4-FFF2-40B4-BE49-F238E27FC236}">
                <a16:creationId xmlns:a16="http://schemas.microsoft.com/office/drawing/2014/main" id="{8F737D48-E22B-6FC7-1D3C-EAE18835A7C6}"/>
              </a:ext>
            </a:extLst>
          </p:cNvPr>
          <p:cNvSpPr txBox="1"/>
          <p:nvPr/>
        </p:nvSpPr>
        <p:spPr>
          <a:xfrm>
            <a:off x="3485188" y="3725818"/>
            <a:ext cx="573558" cy="369332"/>
          </a:xfrm>
          <a:prstGeom prst="rect">
            <a:avLst/>
          </a:prstGeom>
          <a:noFill/>
        </p:spPr>
        <p:txBody>
          <a:bodyPr wrap="square">
            <a:spAutoFit/>
          </a:bodyPr>
          <a:lstStyle/>
          <a:p>
            <a:r>
              <a:rPr lang="en-US" sz="1800" dirty="0">
                <a:solidFill>
                  <a:srgbClr val="C00000"/>
                </a:solidFill>
              </a:rPr>
              <a:t>⍺</a:t>
            </a:r>
            <a:r>
              <a:rPr lang="en-US" baseline="-25000" dirty="0">
                <a:solidFill>
                  <a:srgbClr val="C00000"/>
                </a:solidFill>
              </a:rPr>
              <a:t>2</a:t>
            </a:r>
            <a:endParaRPr lang="en-US" dirty="0">
              <a:solidFill>
                <a:srgbClr val="C00000"/>
              </a:solidFill>
            </a:endParaRPr>
          </a:p>
        </p:txBody>
      </p:sp>
      <p:sp>
        <p:nvSpPr>
          <p:cNvPr id="2063" name="TextBox 2062">
            <a:extLst>
              <a:ext uri="{FF2B5EF4-FFF2-40B4-BE49-F238E27FC236}">
                <a16:creationId xmlns:a16="http://schemas.microsoft.com/office/drawing/2014/main" id="{DD263009-122E-AEC9-262E-A55EF9F05F65}"/>
              </a:ext>
            </a:extLst>
          </p:cNvPr>
          <p:cNvSpPr txBox="1"/>
          <p:nvPr/>
        </p:nvSpPr>
        <p:spPr>
          <a:xfrm>
            <a:off x="2298881" y="2161842"/>
            <a:ext cx="458701" cy="369332"/>
          </a:xfrm>
          <a:prstGeom prst="rect">
            <a:avLst/>
          </a:prstGeom>
          <a:noFill/>
        </p:spPr>
        <p:txBody>
          <a:bodyPr wrap="square" rtlCol="0">
            <a:spAutoFit/>
          </a:bodyPr>
          <a:lstStyle/>
          <a:p>
            <a:r>
              <a:rPr lang="en-US" sz="1800" dirty="0">
                <a:solidFill>
                  <a:srgbClr val="C00000"/>
                </a:solidFill>
              </a:rPr>
              <a:t>⍺</a:t>
            </a:r>
            <a:r>
              <a:rPr lang="en-US" sz="1800" baseline="-25000" dirty="0">
                <a:solidFill>
                  <a:srgbClr val="C00000"/>
                </a:solidFill>
              </a:rPr>
              <a:t>1</a:t>
            </a:r>
            <a:r>
              <a:rPr lang="en-US" sz="1800" dirty="0">
                <a:solidFill>
                  <a:srgbClr val="C00000"/>
                </a:solidFill>
              </a:rPr>
              <a:t> </a:t>
            </a:r>
            <a:endParaRPr lang="en-US" dirty="0">
              <a:solidFill>
                <a:srgbClr val="C00000"/>
              </a:solidFill>
            </a:endParaRPr>
          </a:p>
        </p:txBody>
      </p:sp>
      <p:sp>
        <p:nvSpPr>
          <p:cNvPr id="2065" name="TextBox 2064">
            <a:extLst>
              <a:ext uri="{FF2B5EF4-FFF2-40B4-BE49-F238E27FC236}">
                <a16:creationId xmlns:a16="http://schemas.microsoft.com/office/drawing/2014/main" id="{B4068C53-A175-D93D-786B-DB6926878A79}"/>
              </a:ext>
            </a:extLst>
          </p:cNvPr>
          <p:cNvSpPr txBox="1"/>
          <p:nvPr/>
        </p:nvSpPr>
        <p:spPr>
          <a:xfrm>
            <a:off x="2507063" y="2159573"/>
            <a:ext cx="528084" cy="646331"/>
          </a:xfrm>
          <a:prstGeom prst="rect">
            <a:avLst/>
          </a:prstGeom>
          <a:noFill/>
        </p:spPr>
        <p:txBody>
          <a:bodyPr wrap="square" rtlCol="0">
            <a:spAutoFit/>
          </a:bodyPr>
          <a:lstStyle/>
          <a:p>
            <a:r>
              <a:rPr lang="en-US" dirty="0"/>
              <a:t>,</a:t>
            </a:r>
            <a:r>
              <a:rPr lang="en-US" dirty="0">
                <a:solidFill>
                  <a:schemeClr val="accent1"/>
                </a:solidFill>
              </a:rPr>
              <a:t> </a:t>
            </a:r>
            <a:r>
              <a:rPr lang="en-US" dirty="0" err="1">
                <a:solidFill>
                  <a:schemeClr val="accent1"/>
                </a:solidFill>
              </a:rPr>
              <a:t>Λ</a:t>
            </a:r>
            <a:endParaRPr lang="en-US" dirty="0">
              <a:solidFill>
                <a:schemeClr val="accent1"/>
              </a:solidFill>
            </a:endParaRPr>
          </a:p>
          <a:p>
            <a:r>
              <a:rPr lang="en-US" sz="1800" dirty="0">
                <a:solidFill>
                  <a:srgbClr val="C00000"/>
                </a:solidFill>
              </a:rPr>
              <a:t> </a:t>
            </a:r>
            <a:endParaRPr lang="en-US" dirty="0">
              <a:solidFill>
                <a:srgbClr val="C00000"/>
              </a:solidFill>
            </a:endParaRPr>
          </a:p>
        </p:txBody>
      </p:sp>
      <p:sp>
        <p:nvSpPr>
          <p:cNvPr id="2066" name="TextBox 2065">
            <a:extLst>
              <a:ext uri="{FF2B5EF4-FFF2-40B4-BE49-F238E27FC236}">
                <a16:creationId xmlns:a16="http://schemas.microsoft.com/office/drawing/2014/main" id="{54EE72C2-0D5F-1BC9-C7B8-1BEF41AB2481}"/>
              </a:ext>
            </a:extLst>
          </p:cNvPr>
          <p:cNvSpPr txBox="1"/>
          <p:nvPr/>
        </p:nvSpPr>
        <p:spPr>
          <a:xfrm>
            <a:off x="3711880" y="3732268"/>
            <a:ext cx="528084" cy="646331"/>
          </a:xfrm>
          <a:prstGeom prst="rect">
            <a:avLst/>
          </a:prstGeom>
          <a:noFill/>
        </p:spPr>
        <p:txBody>
          <a:bodyPr wrap="square" rtlCol="0">
            <a:spAutoFit/>
          </a:bodyPr>
          <a:lstStyle/>
          <a:p>
            <a:r>
              <a:rPr lang="en-US" dirty="0"/>
              <a:t>,</a:t>
            </a:r>
            <a:r>
              <a:rPr lang="en-US" dirty="0">
                <a:solidFill>
                  <a:schemeClr val="accent1"/>
                </a:solidFill>
              </a:rPr>
              <a:t> </a:t>
            </a:r>
            <a:r>
              <a:rPr lang="en-US" dirty="0" err="1">
                <a:solidFill>
                  <a:schemeClr val="accent1"/>
                </a:solidFill>
              </a:rPr>
              <a:t>Λ</a:t>
            </a:r>
            <a:endParaRPr lang="en-US" dirty="0">
              <a:solidFill>
                <a:schemeClr val="accent1"/>
              </a:solidFill>
            </a:endParaRPr>
          </a:p>
          <a:p>
            <a:r>
              <a:rPr lang="en-US" sz="1800" dirty="0">
                <a:solidFill>
                  <a:srgbClr val="C00000"/>
                </a:solidFill>
              </a:rPr>
              <a:t> </a:t>
            </a:r>
            <a:endParaRPr lang="en-US" dirty="0">
              <a:solidFill>
                <a:srgbClr val="C00000"/>
              </a:solidFill>
            </a:endParaRPr>
          </a:p>
        </p:txBody>
      </p:sp>
      <p:cxnSp>
        <p:nvCxnSpPr>
          <p:cNvPr id="2068" name="Straight Arrow Connector 2067">
            <a:extLst>
              <a:ext uri="{FF2B5EF4-FFF2-40B4-BE49-F238E27FC236}">
                <a16:creationId xmlns:a16="http://schemas.microsoft.com/office/drawing/2014/main" id="{8BA68B8A-28F0-250E-6D0E-98508E841C8D}"/>
              </a:ext>
            </a:extLst>
          </p:cNvPr>
          <p:cNvCxnSpPr>
            <a:cxnSpLocks/>
          </p:cNvCxnSpPr>
          <p:nvPr/>
        </p:nvCxnSpPr>
        <p:spPr>
          <a:xfrm flipH="1">
            <a:off x="3536584" y="2525049"/>
            <a:ext cx="4775324" cy="2716975"/>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071" name="TextBox 2070">
            <a:extLst>
              <a:ext uri="{FF2B5EF4-FFF2-40B4-BE49-F238E27FC236}">
                <a16:creationId xmlns:a16="http://schemas.microsoft.com/office/drawing/2014/main" id="{B7AA3CB3-6DF5-AA3D-2114-2C9C179C51A4}"/>
              </a:ext>
            </a:extLst>
          </p:cNvPr>
          <p:cNvSpPr txBox="1"/>
          <p:nvPr/>
        </p:nvSpPr>
        <p:spPr>
          <a:xfrm>
            <a:off x="976503" y="3729880"/>
            <a:ext cx="682113" cy="369332"/>
          </a:xfrm>
          <a:prstGeom prst="rect">
            <a:avLst/>
          </a:prstGeom>
          <a:noFill/>
        </p:spPr>
        <p:txBody>
          <a:bodyPr wrap="square">
            <a:spAutoFit/>
          </a:bodyPr>
          <a:lstStyle/>
          <a:p>
            <a:r>
              <a:rPr lang="en-US" sz="1800" dirty="0">
                <a:solidFill>
                  <a:srgbClr val="C00000"/>
                </a:solidFill>
              </a:rPr>
              <a:t>⍺</a:t>
            </a:r>
            <a:r>
              <a:rPr lang="en-US" baseline="-25000" dirty="0">
                <a:solidFill>
                  <a:srgbClr val="C00000"/>
                </a:solidFill>
              </a:rPr>
              <a:t>3</a:t>
            </a:r>
            <a:endParaRPr lang="en-US" dirty="0">
              <a:solidFill>
                <a:srgbClr val="C00000"/>
              </a:solidFill>
            </a:endParaRPr>
          </a:p>
        </p:txBody>
      </p:sp>
      <p:sp>
        <p:nvSpPr>
          <p:cNvPr id="2072" name="TextBox 2071">
            <a:extLst>
              <a:ext uri="{FF2B5EF4-FFF2-40B4-BE49-F238E27FC236}">
                <a16:creationId xmlns:a16="http://schemas.microsoft.com/office/drawing/2014/main" id="{3AEA1D75-33FF-276A-1B18-68955C11A897}"/>
              </a:ext>
            </a:extLst>
          </p:cNvPr>
          <p:cNvSpPr txBox="1"/>
          <p:nvPr/>
        </p:nvSpPr>
        <p:spPr>
          <a:xfrm>
            <a:off x="2273416" y="3666908"/>
            <a:ext cx="780484" cy="369332"/>
          </a:xfrm>
          <a:prstGeom prst="rect">
            <a:avLst/>
          </a:prstGeom>
          <a:noFill/>
        </p:spPr>
        <p:txBody>
          <a:bodyPr wrap="square" rtlCol="0">
            <a:spAutoFit/>
          </a:bodyPr>
          <a:lstStyle/>
          <a:p>
            <a:r>
              <a:rPr lang="en-US" i="1" dirty="0"/>
              <a:t>ECP</a:t>
            </a:r>
            <a:r>
              <a:rPr lang="en-US" i="1" baseline="-25000" dirty="0"/>
              <a:t>3</a:t>
            </a:r>
          </a:p>
        </p:txBody>
      </p:sp>
      <p:pic>
        <p:nvPicPr>
          <p:cNvPr id="2073" name="Graphic 2072" descr="Cloud with solid fill">
            <a:extLst>
              <a:ext uri="{FF2B5EF4-FFF2-40B4-BE49-F238E27FC236}">
                <a16:creationId xmlns:a16="http://schemas.microsoft.com/office/drawing/2014/main" id="{04C8C9BC-E56F-A176-E25C-030A1298EA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0326" y="3051903"/>
            <a:ext cx="937285" cy="839212"/>
          </a:xfrm>
          <a:prstGeom prst="rect">
            <a:avLst/>
          </a:prstGeom>
        </p:spPr>
      </p:pic>
      <p:pic>
        <p:nvPicPr>
          <p:cNvPr id="2074" name="Graphic 2073" descr="Server with solid fill">
            <a:extLst>
              <a:ext uri="{FF2B5EF4-FFF2-40B4-BE49-F238E27FC236}">
                <a16:creationId xmlns:a16="http://schemas.microsoft.com/office/drawing/2014/main" id="{660B0BBB-ECA1-E019-E5E4-E49A735038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12161" y="3422853"/>
            <a:ext cx="693614" cy="676359"/>
          </a:xfrm>
          <a:prstGeom prst="rect">
            <a:avLst/>
          </a:prstGeom>
        </p:spPr>
      </p:pic>
      <p:sp>
        <p:nvSpPr>
          <p:cNvPr id="2075" name="TextBox 2074">
            <a:extLst>
              <a:ext uri="{FF2B5EF4-FFF2-40B4-BE49-F238E27FC236}">
                <a16:creationId xmlns:a16="http://schemas.microsoft.com/office/drawing/2014/main" id="{502AE0F7-AAC8-0EE2-BA92-804556B7C04C}"/>
              </a:ext>
            </a:extLst>
          </p:cNvPr>
          <p:cNvSpPr txBox="1"/>
          <p:nvPr/>
        </p:nvSpPr>
        <p:spPr>
          <a:xfrm>
            <a:off x="1232475" y="3761032"/>
            <a:ext cx="528084" cy="646331"/>
          </a:xfrm>
          <a:prstGeom prst="rect">
            <a:avLst/>
          </a:prstGeom>
          <a:noFill/>
        </p:spPr>
        <p:txBody>
          <a:bodyPr wrap="square" rtlCol="0">
            <a:spAutoFit/>
          </a:bodyPr>
          <a:lstStyle/>
          <a:p>
            <a:r>
              <a:rPr lang="en-US" dirty="0"/>
              <a:t>,</a:t>
            </a:r>
            <a:r>
              <a:rPr lang="en-US" dirty="0">
                <a:solidFill>
                  <a:schemeClr val="accent1"/>
                </a:solidFill>
              </a:rPr>
              <a:t> </a:t>
            </a:r>
            <a:r>
              <a:rPr lang="en-US" dirty="0" err="1">
                <a:solidFill>
                  <a:schemeClr val="accent1"/>
                </a:solidFill>
              </a:rPr>
              <a:t>Λ</a:t>
            </a:r>
            <a:endParaRPr lang="en-US" dirty="0">
              <a:solidFill>
                <a:schemeClr val="accent1"/>
              </a:solidFill>
            </a:endParaRPr>
          </a:p>
          <a:p>
            <a:r>
              <a:rPr lang="en-US" sz="1800" dirty="0">
                <a:solidFill>
                  <a:srgbClr val="C00000"/>
                </a:solidFill>
              </a:rPr>
              <a:t> </a:t>
            </a:r>
            <a:endParaRPr lang="en-US" dirty="0">
              <a:solidFill>
                <a:srgbClr val="C00000"/>
              </a:solidFill>
            </a:endParaRPr>
          </a:p>
        </p:txBody>
      </p:sp>
      <p:sp>
        <p:nvSpPr>
          <p:cNvPr id="2076" name="TextBox 2075">
            <a:extLst>
              <a:ext uri="{FF2B5EF4-FFF2-40B4-BE49-F238E27FC236}">
                <a16:creationId xmlns:a16="http://schemas.microsoft.com/office/drawing/2014/main" id="{68D76814-67D2-E4AF-43FC-462C5D4D6343}"/>
              </a:ext>
            </a:extLst>
          </p:cNvPr>
          <p:cNvSpPr txBox="1"/>
          <p:nvPr/>
        </p:nvSpPr>
        <p:spPr>
          <a:xfrm>
            <a:off x="4206325" y="4363000"/>
            <a:ext cx="417869" cy="369332"/>
          </a:xfrm>
          <a:prstGeom prst="rect">
            <a:avLst/>
          </a:prstGeom>
          <a:noFill/>
        </p:spPr>
        <p:txBody>
          <a:bodyPr wrap="square">
            <a:spAutoFit/>
          </a:bodyPr>
          <a:lstStyle/>
          <a:p>
            <a:r>
              <a:rPr lang="en-US" dirty="0" err="1">
                <a:solidFill>
                  <a:schemeClr val="accent1"/>
                </a:solidFill>
              </a:rPr>
              <a:t>Λ</a:t>
            </a:r>
            <a:endParaRPr lang="en-US" dirty="0">
              <a:solidFill>
                <a:schemeClr val="accent1"/>
              </a:solidFill>
            </a:endParaRPr>
          </a:p>
        </p:txBody>
      </p:sp>
      <p:sp>
        <p:nvSpPr>
          <p:cNvPr id="2077" name="TextBox 2076">
            <a:extLst>
              <a:ext uri="{FF2B5EF4-FFF2-40B4-BE49-F238E27FC236}">
                <a16:creationId xmlns:a16="http://schemas.microsoft.com/office/drawing/2014/main" id="{54FD78BF-C8A3-A8E6-1E1F-D0AAB805B379}"/>
              </a:ext>
            </a:extLst>
          </p:cNvPr>
          <p:cNvSpPr txBox="1"/>
          <p:nvPr/>
        </p:nvSpPr>
        <p:spPr>
          <a:xfrm>
            <a:off x="2222729" y="5630878"/>
            <a:ext cx="510773" cy="646331"/>
          </a:xfrm>
          <a:prstGeom prst="rect">
            <a:avLst/>
          </a:prstGeom>
          <a:noFill/>
        </p:spPr>
        <p:txBody>
          <a:bodyPr wrap="square">
            <a:spAutoFit/>
          </a:bodyPr>
          <a:lstStyle/>
          <a:p>
            <a:r>
              <a:rPr lang="en-US" sz="1800" dirty="0">
                <a:solidFill>
                  <a:schemeClr val="accent1"/>
                </a:solidFill>
              </a:rPr>
              <a:t> </a:t>
            </a:r>
            <a:r>
              <a:rPr lang="en-US" dirty="0" err="1">
                <a:solidFill>
                  <a:schemeClr val="accent1"/>
                </a:solidFill>
              </a:rPr>
              <a:t>Λ</a:t>
            </a:r>
            <a:endParaRPr lang="en-US" dirty="0">
              <a:solidFill>
                <a:schemeClr val="accent1"/>
              </a:solidFill>
            </a:endParaRPr>
          </a:p>
          <a:p>
            <a:endParaRPr lang="en-US" dirty="0"/>
          </a:p>
        </p:txBody>
      </p:sp>
      <p:sp>
        <p:nvSpPr>
          <p:cNvPr id="2078" name="TextBox 2077">
            <a:extLst>
              <a:ext uri="{FF2B5EF4-FFF2-40B4-BE49-F238E27FC236}">
                <a16:creationId xmlns:a16="http://schemas.microsoft.com/office/drawing/2014/main" id="{6155ED7F-01F7-560C-7E71-85ABE22F5949}"/>
              </a:ext>
            </a:extLst>
          </p:cNvPr>
          <p:cNvSpPr txBox="1"/>
          <p:nvPr/>
        </p:nvSpPr>
        <p:spPr>
          <a:xfrm>
            <a:off x="3472832" y="2137378"/>
            <a:ext cx="1261461" cy="369332"/>
          </a:xfrm>
          <a:prstGeom prst="rect">
            <a:avLst/>
          </a:prstGeom>
          <a:noFill/>
        </p:spPr>
        <p:txBody>
          <a:bodyPr wrap="square" rtlCol="0">
            <a:spAutoFit/>
          </a:bodyPr>
          <a:lstStyle/>
          <a:p>
            <a:r>
              <a:rPr lang="en-US" i="1" dirty="0"/>
              <a:t>ECP</a:t>
            </a:r>
            <a:r>
              <a:rPr lang="en-US" i="1" baseline="-25000" dirty="0"/>
              <a:t>1</a:t>
            </a:r>
          </a:p>
        </p:txBody>
      </p:sp>
      <p:sp>
        <p:nvSpPr>
          <p:cNvPr id="2080" name="TextBox 2079">
            <a:extLst>
              <a:ext uri="{FF2B5EF4-FFF2-40B4-BE49-F238E27FC236}">
                <a16:creationId xmlns:a16="http://schemas.microsoft.com/office/drawing/2014/main" id="{C50304DC-5306-E1A9-4918-FEC9C3059A2E}"/>
              </a:ext>
            </a:extLst>
          </p:cNvPr>
          <p:cNvSpPr txBox="1"/>
          <p:nvPr/>
        </p:nvSpPr>
        <p:spPr>
          <a:xfrm>
            <a:off x="4613631" y="3686660"/>
            <a:ext cx="921684" cy="369332"/>
          </a:xfrm>
          <a:prstGeom prst="rect">
            <a:avLst/>
          </a:prstGeom>
          <a:noFill/>
        </p:spPr>
        <p:txBody>
          <a:bodyPr wrap="square" rtlCol="0">
            <a:spAutoFit/>
          </a:bodyPr>
          <a:lstStyle/>
          <a:p>
            <a:r>
              <a:rPr lang="en-US" i="1" dirty="0"/>
              <a:t>ECP</a:t>
            </a:r>
            <a:r>
              <a:rPr lang="en-US" i="1" baseline="-25000" dirty="0"/>
              <a:t>2</a:t>
            </a:r>
          </a:p>
        </p:txBody>
      </p:sp>
      <p:sp>
        <p:nvSpPr>
          <p:cNvPr id="2081" name="TextBox 2080">
            <a:extLst>
              <a:ext uri="{FF2B5EF4-FFF2-40B4-BE49-F238E27FC236}">
                <a16:creationId xmlns:a16="http://schemas.microsoft.com/office/drawing/2014/main" id="{81579D93-9688-C9F6-C5ED-8A500FB48574}"/>
              </a:ext>
            </a:extLst>
          </p:cNvPr>
          <p:cNvSpPr txBox="1"/>
          <p:nvPr/>
        </p:nvSpPr>
        <p:spPr>
          <a:xfrm>
            <a:off x="2449312" y="5931473"/>
            <a:ext cx="1648091" cy="369332"/>
          </a:xfrm>
          <a:prstGeom prst="rect">
            <a:avLst/>
          </a:prstGeom>
          <a:noFill/>
          <a:ln>
            <a:noFill/>
          </a:ln>
        </p:spPr>
        <p:txBody>
          <a:bodyPr wrap="square" rtlCol="0">
            <a:spAutoFit/>
          </a:bodyPr>
          <a:lstStyle/>
          <a:p>
            <a:pPr algn="ctr"/>
            <a:r>
              <a:rPr lang="en-US" dirty="0"/>
              <a:t>Web browser</a:t>
            </a:r>
          </a:p>
        </p:txBody>
      </p:sp>
      <p:sp>
        <p:nvSpPr>
          <p:cNvPr id="13" name="Title 1">
            <a:extLst>
              <a:ext uri="{FF2B5EF4-FFF2-40B4-BE49-F238E27FC236}">
                <a16:creationId xmlns:a16="http://schemas.microsoft.com/office/drawing/2014/main" id="{6579AEF0-2766-B379-36D6-793A3F04D672}"/>
              </a:ext>
            </a:extLst>
          </p:cNvPr>
          <p:cNvSpPr txBox="1">
            <a:spLocks/>
          </p:cNvSpPr>
          <p:nvPr/>
        </p:nvSpPr>
        <p:spPr>
          <a:xfrm>
            <a:off x="1265224" y="477863"/>
            <a:ext cx="9144000" cy="6648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FF00"/>
                </a:solidFill>
              </a:rPr>
              <a:t>Accumulator Generation and Dissemination</a:t>
            </a:r>
          </a:p>
        </p:txBody>
      </p:sp>
    </p:spTree>
    <p:custDataLst>
      <p:tags r:id="rId1"/>
    </p:custDataLst>
    <p:extLst>
      <p:ext uri="{BB962C8B-B14F-4D97-AF65-F5344CB8AC3E}">
        <p14:creationId xmlns:p14="http://schemas.microsoft.com/office/powerpoint/2010/main" val="215869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par>
                                <p:cTn id="13" presetID="9"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par>
                                <p:cTn id="16" presetID="9"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dissolve">
                                      <p:cBhvr>
                                        <p:cTn id="21" dur="500"/>
                                        <p:tgtEl>
                                          <p:spTgt spid="2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dissolv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dissolve">
                                      <p:cBhvr>
                                        <p:cTn id="29" dur="500"/>
                                        <p:tgtEl>
                                          <p:spTgt spid="2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dissolve">
                                      <p:cBhvr>
                                        <p:cTn id="37"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par>
                                <p:cTn id="38" presetID="9" presetClass="entr" presetSubtype="0" fill="hold"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dissolve">
                                      <p:cBhvr>
                                        <p:cTn id="40"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par>
                                <p:cTn id="41" presetID="9"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dissolve">
                                      <p:cBhvr>
                                        <p:cTn id="43"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par>
                                <p:cTn id="44" presetID="9" presetClass="entr" presetSubtype="0" fill="hold" nodeType="withEffect">
                                  <p:stCondLst>
                                    <p:cond delay="0"/>
                                  </p:stCondLst>
                                  <p:childTnLst>
                                    <p:set>
                                      <p:cBhvr>
                                        <p:cTn id="45" dur="1" fill="hold">
                                          <p:stCondLst>
                                            <p:cond delay="0"/>
                                          </p:stCondLst>
                                        </p:cTn>
                                        <p:tgtEl>
                                          <p:spTgt spid="2068"/>
                                        </p:tgtEl>
                                        <p:attrNameLst>
                                          <p:attrName>style.visibility</p:attrName>
                                        </p:attrNameLst>
                                      </p:cBhvr>
                                      <p:to>
                                        <p:strVal val="visible"/>
                                      </p:to>
                                    </p:set>
                                    <p:animEffect transition="in" filter="dissolve">
                                      <p:cBhvr>
                                        <p:cTn id="46" dur="500"/>
                                        <p:tgtEl>
                                          <p:spTgt spid="2068"/>
                                        </p:tgtEl>
                                      </p:cBhvr>
                                    </p:animEffect>
                                  </p:childTnLst>
                                  <p:subTnLst>
                                    <p:set>
                                      <p:cBhvr override="childStyle">
                                        <p:cTn dur="1" fill="hold" display="0" masterRel="nextClick" afterEffect="1"/>
                                        <p:tgtEl>
                                          <p:spTgt spid="2068"/>
                                        </p:tgtEl>
                                        <p:attrNameLst>
                                          <p:attrName>style.visibility</p:attrName>
                                        </p:attrNameLst>
                                      </p:cBhvr>
                                      <p:to>
                                        <p:strVal val="hidden"/>
                                      </p:to>
                                    </p:set>
                                  </p:subTnLst>
                                </p:cTn>
                              </p:par>
                              <p:par>
                                <p:cTn id="47" presetID="9"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dissolve">
                                      <p:cBhvr>
                                        <p:cTn id="49" dur="500"/>
                                        <p:tgtEl>
                                          <p:spTgt spid="45"/>
                                        </p:tgtEl>
                                      </p:cBhvr>
                                    </p:animEffect>
                                  </p:childTnLst>
                                  <p:subTnLst>
                                    <p:set>
                                      <p:cBhvr override="childStyle">
                                        <p:cTn dur="1" fill="hold" display="0" masterRel="nextClick" afterEffect="1"/>
                                        <p:tgtEl>
                                          <p:spTgt spid="45"/>
                                        </p:tgtEl>
                                        <p:attrNameLst>
                                          <p:attrName>style.visibility</p:attrName>
                                        </p:attrNameLst>
                                      </p:cBhvr>
                                      <p:to>
                                        <p:strVal val="hidden"/>
                                      </p:to>
                                    </p:set>
                                  </p:subTnLst>
                                </p:cTn>
                              </p:par>
                              <p:par>
                                <p:cTn id="50" presetID="9"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dissolve">
                                      <p:cBhvr>
                                        <p:cTn id="52"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par>
                                <p:cTn id="53" presetID="9"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dissolve">
                                      <p:cBhvr>
                                        <p:cTn id="55"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par>
                                <p:cTn id="56" presetID="9" presetClass="entr" presetSubtype="0" fill="hold" grpId="0" nodeType="withEffect">
                                  <p:stCondLst>
                                    <p:cond delay="0"/>
                                  </p:stCondLst>
                                  <p:childTnLst>
                                    <p:set>
                                      <p:cBhvr>
                                        <p:cTn id="57" dur="1" fill="hold">
                                          <p:stCondLst>
                                            <p:cond delay="0"/>
                                          </p:stCondLst>
                                        </p:cTn>
                                        <p:tgtEl>
                                          <p:spTgt spid="2076"/>
                                        </p:tgtEl>
                                        <p:attrNameLst>
                                          <p:attrName>style.visibility</p:attrName>
                                        </p:attrNameLst>
                                      </p:cBhvr>
                                      <p:to>
                                        <p:strVal val="visible"/>
                                      </p:to>
                                    </p:set>
                                    <p:animEffect transition="in" filter="dissolve">
                                      <p:cBhvr>
                                        <p:cTn id="58" dur="500"/>
                                        <p:tgtEl>
                                          <p:spTgt spid="2076"/>
                                        </p:tgtEl>
                                      </p:cBhvr>
                                    </p:animEffect>
                                  </p:childTnLst>
                                  <p:subTnLst>
                                    <p:set>
                                      <p:cBhvr override="childStyle">
                                        <p:cTn dur="1" fill="hold" display="0" masterRel="nextClick" afterEffect="1"/>
                                        <p:tgtEl>
                                          <p:spTgt spid="2076"/>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065"/>
                                        </p:tgtEl>
                                        <p:attrNameLst>
                                          <p:attrName>style.visibility</p:attrName>
                                        </p:attrNameLst>
                                      </p:cBhvr>
                                      <p:to>
                                        <p:strVal val="visible"/>
                                      </p:to>
                                    </p:set>
                                    <p:animEffect transition="in" filter="dissolve">
                                      <p:cBhvr>
                                        <p:cTn id="63" dur="500"/>
                                        <p:tgtEl>
                                          <p:spTgt spid="206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075"/>
                                        </p:tgtEl>
                                        <p:attrNameLst>
                                          <p:attrName>style.visibility</p:attrName>
                                        </p:attrNameLst>
                                      </p:cBhvr>
                                      <p:to>
                                        <p:strVal val="visible"/>
                                      </p:to>
                                    </p:set>
                                    <p:animEffect transition="in" filter="dissolve">
                                      <p:cBhvr>
                                        <p:cTn id="66" dur="500"/>
                                        <p:tgtEl>
                                          <p:spTgt spid="2075"/>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066"/>
                                        </p:tgtEl>
                                        <p:attrNameLst>
                                          <p:attrName>style.visibility</p:attrName>
                                        </p:attrNameLst>
                                      </p:cBhvr>
                                      <p:to>
                                        <p:strVal val="visible"/>
                                      </p:to>
                                    </p:set>
                                    <p:animEffect transition="in" filter="dissolve">
                                      <p:cBhvr>
                                        <p:cTn id="69" dur="500"/>
                                        <p:tgtEl>
                                          <p:spTgt spid="206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077"/>
                                        </p:tgtEl>
                                        <p:attrNameLst>
                                          <p:attrName>style.visibility</p:attrName>
                                        </p:attrNameLst>
                                      </p:cBhvr>
                                      <p:to>
                                        <p:strVal val="visible"/>
                                      </p:to>
                                    </p:set>
                                    <p:animEffect transition="in" filter="dissolve">
                                      <p:cBhvr>
                                        <p:cTn id="72" dur="500"/>
                                        <p:tgtEl>
                                          <p:spTgt spid="2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8" grpId="0"/>
      <p:bldP spid="49" grpId="0"/>
      <p:bldP spid="18" grpId="0"/>
      <p:bldP spid="20" grpId="0"/>
      <p:bldP spid="21" grpId="0"/>
      <p:bldP spid="22" grpId="0" animBg="1"/>
      <p:bldP spid="26" grpId="0"/>
      <p:bldP spid="28" grpId="0" animBg="1"/>
      <p:bldP spid="2065" grpId="0"/>
      <p:bldP spid="2066" grpId="0"/>
      <p:bldP spid="2075" grpId="0"/>
      <p:bldP spid="2076" grpId="0"/>
      <p:bldP spid="20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97D9E-BDE4-9448-1CB0-110E58CF0D52}"/>
            </a:ext>
          </a:extLst>
        </p:cNvPr>
        <p:cNvGrpSpPr/>
        <p:nvPr/>
      </p:nvGrpSpPr>
      <p:grpSpPr>
        <a:xfrm>
          <a:off x="0" y="0"/>
          <a:ext cx="0" cy="0"/>
          <a:chOff x="0" y="0"/>
          <a:chExt cx="0" cy="0"/>
        </a:xfrm>
      </p:grpSpPr>
      <p:pic>
        <p:nvPicPr>
          <p:cNvPr id="23" name="Graphic 22" descr="Cloud with solid fill">
            <a:extLst>
              <a:ext uri="{FF2B5EF4-FFF2-40B4-BE49-F238E27FC236}">
                <a16:creationId xmlns:a16="http://schemas.microsoft.com/office/drawing/2014/main" id="{D8622850-FE08-23E3-1571-FE76177834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37390" y="3051903"/>
            <a:ext cx="937285" cy="839212"/>
          </a:xfrm>
          <a:prstGeom prst="rect">
            <a:avLst/>
          </a:prstGeom>
        </p:spPr>
      </p:pic>
      <p:pic>
        <p:nvPicPr>
          <p:cNvPr id="24" name="Graphic 23" descr="Server with solid fill">
            <a:extLst>
              <a:ext uri="{FF2B5EF4-FFF2-40B4-BE49-F238E27FC236}">
                <a16:creationId xmlns:a16="http://schemas.microsoft.com/office/drawing/2014/main" id="{640206AF-F342-54F1-2DCE-9879F53B4D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59225" y="3422853"/>
            <a:ext cx="693614" cy="676359"/>
          </a:xfrm>
          <a:prstGeom prst="rect">
            <a:avLst/>
          </a:prstGeom>
        </p:spPr>
      </p:pic>
      <p:sp>
        <p:nvSpPr>
          <p:cNvPr id="25" name="TextBox 24">
            <a:extLst>
              <a:ext uri="{FF2B5EF4-FFF2-40B4-BE49-F238E27FC236}">
                <a16:creationId xmlns:a16="http://schemas.microsoft.com/office/drawing/2014/main" id="{0BF47791-BA29-A7F4-9092-AAC7511113BE}"/>
              </a:ext>
            </a:extLst>
          </p:cNvPr>
          <p:cNvSpPr txBox="1"/>
          <p:nvPr/>
        </p:nvSpPr>
        <p:spPr>
          <a:xfrm>
            <a:off x="1438022" y="1415801"/>
            <a:ext cx="2138082" cy="646331"/>
          </a:xfrm>
          <a:prstGeom prst="rect">
            <a:avLst/>
          </a:prstGeom>
          <a:noFill/>
        </p:spPr>
        <p:txBody>
          <a:bodyPr wrap="square" rtlCol="0">
            <a:spAutoFit/>
          </a:bodyPr>
          <a:lstStyle/>
          <a:p>
            <a:r>
              <a:rPr lang="en-US" dirty="0"/>
              <a:t>Edge Compute Providers</a:t>
            </a:r>
          </a:p>
        </p:txBody>
      </p:sp>
      <p:sp>
        <p:nvSpPr>
          <p:cNvPr id="2064" name="Slide Number Placeholder 6">
            <a:extLst>
              <a:ext uri="{FF2B5EF4-FFF2-40B4-BE49-F238E27FC236}">
                <a16:creationId xmlns:a16="http://schemas.microsoft.com/office/drawing/2014/main" id="{C0B62FA6-9603-88DF-0366-C2D2030BD718}"/>
              </a:ext>
            </a:extLst>
          </p:cNvPr>
          <p:cNvSpPr txBox="1">
            <a:spLocks/>
          </p:cNvSpPr>
          <p:nvPr/>
        </p:nvSpPr>
        <p:spPr>
          <a:xfrm>
            <a:off x="3395692" y="64928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hade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3B0829-C75E-A24F-A5BF-2B41B3253BE3}" type="slidenum">
              <a:rPr lang="en-US" smtClean="0"/>
              <a:pPr/>
              <a:t>14</a:t>
            </a:fld>
            <a:endParaRPr lang="en-US" dirty="0"/>
          </a:p>
        </p:txBody>
      </p:sp>
      <p:sp>
        <p:nvSpPr>
          <p:cNvPr id="7" name="Title 1">
            <a:extLst>
              <a:ext uri="{FF2B5EF4-FFF2-40B4-BE49-F238E27FC236}">
                <a16:creationId xmlns:a16="http://schemas.microsoft.com/office/drawing/2014/main" id="{D77400B7-3664-2DB7-8CFE-B796039E595D}"/>
              </a:ext>
            </a:extLst>
          </p:cNvPr>
          <p:cNvSpPr txBox="1">
            <a:spLocks/>
          </p:cNvSpPr>
          <p:nvPr/>
        </p:nvSpPr>
        <p:spPr>
          <a:xfrm>
            <a:off x="-385367" y="478159"/>
            <a:ext cx="10972799" cy="664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dirty="0">
              <a:solidFill>
                <a:srgbClr val="FFFF00"/>
              </a:solidFill>
            </a:endParaRPr>
          </a:p>
        </p:txBody>
      </p:sp>
      <p:sp>
        <p:nvSpPr>
          <p:cNvPr id="2" name="TextBox 1">
            <a:extLst>
              <a:ext uri="{FF2B5EF4-FFF2-40B4-BE49-F238E27FC236}">
                <a16:creationId xmlns:a16="http://schemas.microsoft.com/office/drawing/2014/main" id="{EFA51ED6-7245-6C80-33CC-06119C353CAC}"/>
              </a:ext>
            </a:extLst>
          </p:cNvPr>
          <p:cNvSpPr txBox="1"/>
          <p:nvPr/>
        </p:nvSpPr>
        <p:spPr>
          <a:xfrm>
            <a:off x="8005136" y="5907877"/>
            <a:ext cx="1648091" cy="369332"/>
          </a:xfrm>
          <a:prstGeom prst="rect">
            <a:avLst/>
          </a:prstGeom>
          <a:noFill/>
          <a:ln>
            <a:noFill/>
          </a:ln>
        </p:spPr>
        <p:txBody>
          <a:bodyPr wrap="square" rtlCol="0">
            <a:spAutoFit/>
          </a:bodyPr>
          <a:lstStyle/>
          <a:p>
            <a:pPr algn="ctr"/>
            <a:r>
              <a:rPr lang="en-US" dirty="0" err="1"/>
              <a:t>example.com</a:t>
            </a:r>
            <a:endParaRPr lang="en-US" dirty="0"/>
          </a:p>
        </p:txBody>
      </p:sp>
      <p:pic>
        <p:nvPicPr>
          <p:cNvPr id="5" name="Picture 4">
            <a:extLst>
              <a:ext uri="{FF2B5EF4-FFF2-40B4-BE49-F238E27FC236}">
                <a16:creationId xmlns:a16="http://schemas.microsoft.com/office/drawing/2014/main" id="{FB4F8BFA-410D-3704-F2D2-4FE7AF528A48}"/>
              </a:ext>
            </a:extLst>
          </p:cNvPr>
          <p:cNvPicPr>
            <a:picLocks noChangeAspect="1"/>
          </p:cNvPicPr>
          <p:nvPr/>
        </p:nvPicPr>
        <p:blipFill>
          <a:blip r:embed="rId8"/>
          <a:stretch>
            <a:fillRect/>
          </a:stretch>
        </p:blipFill>
        <p:spPr>
          <a:xfrm>
            <a:off x="2917105" y="5324148"/>
            <a:ext cx="702652" cy="607325"/>
          </a:xfrm>
          <a:prstGeom prst="rect">
            <a:avLst/>
          </a:prstGeom>
        </p:spPr>
      </p:pic>
      <p:pic>
        <p:nvPicPr>
          <p:cNvPr id="8" name="Picture 7">
            <a:extLst>
              <a:ext uri="{FF2B5EF4-FFF2-40B4-BE49-F238E27FC236}">
                <a16:creationId xmlns:a16="http://schemas.microsoft.com/office/drawing/2014/main" id="{05799120-1191-C83C-8E6C-FF2538AF02C9}"/>
              </a:ext>
            </a:extLst>
          </p:cNvPr>
          <p:cNvPicPr>
            <a:picLocks noChangeAspect="1"/>
          </p:cNvPicPr>
          <p:nvPr/>
        </p:nvPicPr>
        <p:blipFill>
          <a:blip r:embed="rId9"/>
          <a:stretch>
            <a:fillRect/>
          </a:stretch>
        </p:blipFill>
        <p:spPr>
          <a:xfrm>
            <a:off x="8372312" y="5324148"/>
            <a:ext cx="702652" cy="607325"/>
          </a:xfrm>
          <a:prstGeom prst="rect">
            <a:avLst/>
          </a:prstGeom>
        </p:spPr>
      </p:pic>
      <p:sp>
        <p:nvSpPr>
          <p:cNvPr id="9" name="TextBox 8">
            <a:extLst>
              <a:ext uri="{FF2B5EF4-FFF2-40B4-BE49-F238E27FC236}">
                <a16:creationId xmlns:a16="http://schemas.microsoft.com/office/drawing/2014/main" id="{13C8E7DE-EEF1-2853-0A62-3FE0B92873F5}"/>
              </a:ext>
            </a:extLst>
          </p:cNvPr>
          <p:cNvSpPr txBox="1"/>
          <p:nvPr/>
        </p:nvSpPr>
        <p:spPr>
          <a:xfrm>
            <a:off x="8005136" y="1520663"/>
            <a:ext cx="1648091" cy="646331"/>
          </a:xfrm>
          <a:prstGeom prst="rect">
            <a:avLst/>
          </a:prstGeom>
          <a:noFill/>
          <a:ln>
            <a:noFill/>
          </a:ln>
        </p:spPr>
        <p:txBody>
          <a:bodyPr wrap="square" rtlCol="0">
            <a:spAutoFit/>
          </a:bodyPr>
          <a:lstStyle/>
          <a:p>
            <a:pPr algn="ctr"/>
            <a:r>
              <a:rPr lang="en-US" dirty="0"/>
              <a:t>Certificate Authority</a:t>
            </a:r>
          </a:p>
        </p:txBody>
      </p:sp>
      <p:pic>
        <p:nvPicPr>
          <p:cNvPr id="10" name="Picture 9">
            <a:extLst>
              <a:ext uri="{FF2B5EF4-FFF2-40B4-BE49-F238E27FC236}">
                <a16:creationId xmlns:a16="http://schemas.microsoft.com/office/drawing/2014/main" id="{7765CFB2-E9E5-D895-353D-384DF0490E40}"/>
              </a:ext>
            </a:extLst>
          </p:cNvPr>
          <p:cNvPicPr>
            <a:picLocks noChangeAspect="1"/>
          </p:cNvPicPr>
          <p:nvPr/>
        </p:nvPicPr>
        <p:blipFill>
          <a:blip r:embed="rId10"/>
          <a:stretch>
            <a:fillRect/>
          </a:stretch>
        </p:blipFill>
        <p:spPr>
          <a:xfrm>
            <a:off x="8478048" y="2166994"/>
            <a:ext cx="702265" cy="638910"/>
          </a:xfrm>
          <a:prstGeom prst="rect">
            <a:avLst/>
          </a:prstGeom>
        </p:spPr>
      </p:pic>
      <p:pic>
        <p:nvPicPr>
          <p:cNvPr id="16" name="Graphic 15" descr="Cloud with solid fill">
            <a:extLst>
              <a:ext uri="{FF2B5EF4-FFF2-40B4-BE49-F238E27FC236}">
                <a16:creationId xmlns:a16="http://schemas.microsoft.com/office/drawing/2014/main" id="{E1E77F64-A132-D6D5-CDB7-4192328816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4308" y="1481666"/>
            <a:ext cx="937285" cy="839212"/>
          </a:xfrm>
          <a:prstGeom prst="rect">
            <a:avLst/>
          </a:prstGeom>
        </p:spPr>
      </p:pic>
      <p:pic>
        <p:nvPicPr>
          <p:cNvPr id="17" name="Graphic 16" descr="Server with solid fill">
            <a:extLst>
              <a:ext uri="{FF2B5EF4-FFF2-40B4-BE49-F238E27FC236}">
                <a16:creationId xmlns:a16="http://schemas.microsoft.com/office/drawing/2014/main" id="{CB1D82B3-5720-E546-F0C2-26A6E2D04A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26143" y="1852616"/>
            <a:ext cx="693614" cy="676359"/>
          </a:xfrm>
          <a:prstGeom prst="rect">
            <a:avLst/>
          </a:prstGeom>
        </p:spPr>
      </p:pic>
      <p:sp>
        <p:nvSpPr>
          <p:cNvPr id="15" name="TextBox 14">
            <a:extLst>
              <a:ext uri="{FF2B5EF4-FFF2-40B4-BE49-F238E27FC236}">
                <a16:creationId xmlns:a16="http://schemas.microsoft.com/office/drawing/2014/main" id="{4D78DA5C-4574-D0F8-D10F-074144CB0F8B}"/>
              </a:ext>
            </a:extLst>
          </p:cNvPr>
          <p:cNvSpPr txBox="1"/>
          <p:nvPr/>
        </p:nvSpPr>
        <p:spPr>
          <a:xfrm>
            <a:off x="7973349" y="2607275"/>
            <a:ext cx="827062" cy="369332"/>
          </a:xfrm>
          <a:prstGeom prst="rect">
            <a:avLst/>
          </a:prstGeom>
          <a:noFill/>
        </p:spPr>
        <p:txBody>
          <a:bodyPr wrap="square" rtlCol="0">
            <a:spAutoFit/>
          </a:bodyPr>
          <a:lstStyle/>
          <a:p>
            <a:pPr algn="ctr"/>
            <a:r>
              <a:rPr lang="en-US" sz="1800" dirty="0">
                <a:solidFill>
                  <a:srgbClr val="C00000"/>
                </a:solidFill>
              </a:rPr>
              <a:t>⍺</a:t>
            </a:r>
            <a:r>
              <a:rPr lang="en-US" sz="1800" dirty="0"/>
              <a:t> </a:t>
            </a:r>
          </a:p>
        </p:txBody>
      </p:sp>
      <p:sp>
        <p:nvSpPr>
          <p:cNvPr id="18" name="TextBox 17">
            <a:extLst>
              <a:ext uri="{FF2B5EF4-FFF2-40B4-BE49-F238E27FC236}">
                <a16:creationId xmlns:a16="http://schemas.microsoft.com/office/drawing/2014/main" id="{3C98AAF0-0CE4-A88F-FCDA-5440021B1F8B}"/>
              </a:ext>
            </a:extLst>
          </p:cNvPr>
          <p:cNvSpPr txBox="1"/>
          <p:nvPr/>
        </p:nvSpPr>
        <p:spPr>
          <a:xfrm>
            <a:off x="7709379" y="2898279"/>
            <a:ext cx="2691922" cy="646331"/>
          </a:xfrm>
          <a:prstGeom prst="rect">
            <a:avLst/>
          </a:prstGeom>
          <a:noFill/>
        </p:spPr>
        <p:txBody>
          <a:bodyPr wrap="square" rtlCol="0">
            <a:spAutoFit/>
          </a:bodyPr>
          <a:lstStyle/>
          <a:p>
            <a:r>
              <a:rPr lang="en-US" dirty="0"/>
              <a:t>Certificates: {</a:t>
            </a:r>
            <a:r>
              <a:rPr lang="en-US" dirty="0">
                <a:solidFill>
                  <a:schemeClr val="accent1"/>
                </a:solidFill>
              </a:rPr>
              <a:t>1</a:t>
            </a:r>
            <a:r>
              <a:rPr lang="en-US" dirty="0"/>
              <a:t>,</a:t>
            </a:r>
            <a:r>
              <a:rPr lang="en-US" dirty="0">
                <a:solidFill>
                  <a:schemeClr val="accent1"/>
                </a:solidFill>
              </a:rPr>
              <a:t> </a:t>
            </a:r>
            <a:r>
              <a:rPr lang="en-US" dirty="0">
                <a:solidFill>
                  <a:schemeClr val="accent6">
                    <a:lumMod val="75000"/>
                  </a:schemeClr>
                </a:solidFill>
              </a:rPr>
              <a:t>3</a:t>
            </a:r>
            <a:r>
              <a:rPr lang="en-US" dirty="0"/>
              <a:t>,</a:t>
            </a:r>
            <a:r>
              <a:rPr lang="en-US" dirty="0">
                <a:solidFill>
                  <a:schemeClr val="accent1"/>
                </a:solidFill>
              </a:rPr>
              <a:t> 4</a:t>
            </a:r>
            <a:r>
              <a:rPr lang="en-US" dirty="0"/>
              <a:t>,</a:t>
            </a:r>
            <a:r>
              <a:rPr lang="en-US" dirty="0">
                <a:solidFill>
                  <a:schemeClr val="accent1"/>
                </a:solidFill>
              </a:rPr>
              <a:t> 5</a:t>
            </a:r>
            <a:r>
              <a:rPr lang="en-US" dirty="0"/>
              <a:t>,</a:t>
            </a:r>
            <a:r>
              <a:rPr lang="en-US" dirty="0">
                <a:solidFill>
                  <a:schemeClr val="accent6">
                    <a:lumMod val="75000"/>
                  </a:schemeClr>
                </a:solidFill>
              </a:rPr>
              <a:t> 9</a:t>
            </a:r>
            <a:r>
              <a:rPr lang="en-US" dirty="0"/>
              <a:t>}</a:t>
            </a:r>
          </a:p>
          <a:p>
            <a:r>
              <a:rPr lang="en-US" dirty="0"/>
              <a:t>Revoked: {</a:t>
            </a:r>
            <a:r>
              <a:rPr lang="en-US" dirty="0">
                <a:solidFill>
                  <a:schemeClr val="accent6"/>
                </a:solidFill>
              </a:rPr>
              <a:t>3</a:t>
            </a:r>
            <a:r>
              <a:rPr lang="en-US" dirty="0"/>
              <a:t>, </a:t>
            </a:r>
            <a:r>
              <a:rPr lang="en-US" dirty="0">
                <a:solidFill>
                  <a:schemeClr val="accent6"/>
                </a:solidFill>
              </a:rPr>
              <a:t>9</a:t>
            </a:r>
            <a:r>
              <a:rPr lang="en-US" dirty="0"/>
              <a:t>} </a:t>
            </a:r>
          </a:p>
        </p:txBody>
      </p:sp>
      <p:sp>
        <p:nvSpPr>
          <p:cNvPr id="2062" name="TextBox 2061">
            <a:extLst>
              <a:ext uri="{FF2B5EF4-FFF2-40B4-BE49-F238E27FC236}">
                <a16:creationId xmlns:a16="http://schemas.microsoft.com/office/drawing/2014/main" id="{93D2F041-963F-5E48-AD92-4D0F0D4E0393}"/>
              </a:ext>
            </a:extLst>
          </p:cNvPr>
          <p:cNvSpPr txBox="1"/>
          <p:nvPr/>
        </p:nvSpPr>
        <p:spPr>
          <a:xfrm>
            <a:off x="3485188" y="3725818"/>
            <a:ext cx="573558" cy="369332"/>
          </a:xfrm>
          <a:prstGeom prst="rect">
            <a:avLst/>
          </a:prstGeom>
          <a:noFill/>
        </p:spPr>
        <p:txBody>
          <a:bodyPr wrap="square">
            <a:spAutoFit/>
          </a:bodyPr>
          <a:lstStyle/>
          <a:p>
            <a:r>
              <a:rPr lang="en-US" sz="1800" dirty="0">
                <a:solidFill>
                  <a:srgbClr val="C00000"/>
                </a:solidFill>
              </a:rPr>
              <a:t>⍺</a:t>
            </a:r>
            <a:r>
              <a:rPr lang="en-US" baseline="-25000" dirty="0">
                <a:solidFill>
                  <a:srgbClr val="C00000"/>
                </a:solidFill>
              </a:rPr>
              <a:t>2</a:t>
            </a:r>
            <a:endParaRPr lang="en-US" dirty="0">
              <a:solidFill>
                <a:srgbClr val="C00000"/>
              </a:solidFill>
            </a:endParaRPr>
          </a:p>
        </p:txBody>
      </p:sp>
      <p:sp>
        <p:nvSpPr>
          <p:cNvPr id="2063" name="TextBox 2062">
            <a:extLst>
              <a:ext uri="{FF2B5EF4-FFF2-40B4-BE49-F238E27FC236}">
                <a16:creationId xmlns:a16="http://schemas.microsoft.com/office/drawing/2014/main" id="{638CD825-1588-199A-9B00-9BE5DBBCE462}"/>
              </a:ext>
            </a:extLst>
          </p:cNvPr>
          <p:cNvSpPr txBox="1"/>
          <p:nvPr/>
        </p:nvSpPr>
        <p:spPr>
          <a:xfrm>
            <a:off x="2298881" y="2161842"/>
            <a:ext cx="458701" cy="369332"/>
          </a:xfrm>
          <a:prstGeom prst="rect">
            <a:avLst/>
          </a:prstGeom>
          <a:noFill/>
        </p:spPr>
        <p:txBody>
          <a:bodyPr wrap="square" rtlCol="0">
            <a:spAutoFit/>
          </a:bodyPr>
          <a:lstStyle/>
          <a:p>
            <a:r>
              <a:rPr lang="en-US" sz="1800" dirty="0">
                <a:solidFill>
                  <a:srgbClr val="C00000"/>
                </a:solidFill>
              </a:rPr>
              <a:t>⍺</a:t>
            </a:r>
            <a:r>
              <a:rPr lang="en-US" sz="1800" baseline="-25000" dirty="0">
                <a:solidFill>
                  <a:srgbClr val="C00000"/>
                </a:solidFill>
              </a:rPr>
              <a:t>1</a:t>
            </a:r>
            <a:r>
              <a:rPr lang="en-US" sz="1800" dirty="0">
                <a:solidFill>
                  <a:srgbClr val="C00000"/>
                </a:solidFill>
              </a:rPr>
              <a:t> </a:t>
            </a:r>
            <a:endParaRPr lang="en-US" dirty="0">
              <a:solidFill>
                <a:srgbClr val="C00000"/>
              </a:solidFill>
            </a:endParaRPr>
          </a:p>
        </p:txBody>
      </p:sp>
      <p:sp>
        <p:nvSpPr>
          <p:cNvPr id="2065" name="TextBox 2064">
            <a:extLst>
              <a:ext uri="{FF2B5EF4-FFF2-40B4-BE49-F238E27FC236}">
                <a16:creationId xmlns:a16="http://schemas.microsoft.com/office/drawing/2014/main" id="{CE82646C-8EDB-C97F-6033-950F612B5439}"/>
              </a:ext>
            </a:extLst>
          </p:cNvPr>
          <p:cNvSpPr txBox="1"/>
          <p:nvPr/>
        </p:nvSpPr>
        <p:spPr>
          <a:xfrm>
            <a:off x="2507063" y="2159573"/>
            <a:ext cx="528084" cy="646331"/>
          </a:xfrm>
          <a:prstGeom prst="rect">
            <a:avLst/>
          </a:prstGeom>
          <a:noFill/>
        </p:spPr>
        <p:txBody>
          <a:bodyPr wrap="square" rtlCol="0">
            <a:spAutoFit/>
          </a:bodyPr>
          <a:lstStyle/>
          <a:p>
            <a:r>
              <a:rPr lang="en-US" dirty="0"/>
              <a:t>,</a:t>
            </a:r>
            <a:r>
              <a:rPr lang="en-US" dirty="0">
                <a:solidFill>
                  <a:schemeClr val="accent1"/>
                </a:solidFill>
              </a:rPr>
              <a:t> </a:t>
            </a:r>
            <a:r>
              <a:rPr lang="en-US" dirty="0" err="1">
                <a:solidFill>
                  <a:schemeClr val="accent1"/>
                </a:solidFill>
              </a:rPr>
              <a:t>Λ</a:t>
            </a:r>
            <a:endParaRPr lang="en-US" dirty="0">
              <a:solidFill>
                <a:schemeClr val="accent1"/>
              </a:solidFill>
            </a:endParaRPr>
          </a:p>
          <a:p>
            <a:r>
              <a:rPr lang="en-US" sz="1800" dirty="0">
                <a:solidFill>
                  <a:srgbClr val="C00000"/>
                </a:solidFill>
              </a:rPr>
              <a:t> </a:t>
            </a:r>
            <a:endParaRPr lang="en-US" dirty="0">
              <a:solidFill>
                <a:srgbClr val="C00000"/>
              </a:solidFill>
            </a:endParaRPr>
          </a:p>
        </p:txBody>
      </p:sp>
      <p:sp>
        <p:nvSpPr>
          <p:cNvPr id="2066" name="TextBox 2065">
            <a:extLst>
              <a:ext uri="{FF2B5EF4-FFF2-40B4-BE49-F238E27FC236}">
                <a16:creationId xmlns:a16="http://schemas.microsoft.com/office/drawing/2014/main" id="{261D5009-2A65-D0F9-B95A-0B56726E4A50}"/>
              </a:ext>
            </a:extLst>
          </p:cNvPr>
          <p:cNvSpPr txBox="1"/>
          <p:nvPr/>
        </p:nvSpPr>
        <p:spPr>
          <a:xfrm>
            <a:off x="3711880" y="3732268"/>
            <a:ext cx="528084" cy="646331"/>
          </a:xfrm>
          <a:prstGeom prst="rect">
            <a:avLst/>
          </a:prstGeom>
          <a:noFill/>
        </p:spPr>
        <p:txBody>
          <a:bodyPr wrap="square" rtlCol="0">
            <a:spAutoFit/>
          </a:bodyPr>
          <a:lstStyle/>
          <a:p>
            <a:r>
              <a:rPr lang="en-US" dirty="0"/>
              <a:t>,</a:t>
            </a:r>
            <a:r>
              <a:rPr lang="en-US" dirty="0">
                <a:solidFill>
                  <a:schemeClr val="accent1"/>
                </a:solidFill>
              </a:rPr>
              <a:t> </a:t>
            </a:r>
            <a:r>
              <a:rPr lang="en-US" dirty="0" err="1">
                <a:solidFill>
                  <a:schemeClr val="accent1"/>
                </a:solidFill>
              </a:rPr>
              <a:t>Λ</a:t>
            </a:r>
            <a:endParaRPr lang="en-US" dirty="0">
              <a:solidFill>
                <a:schemeClr val="accent1"/>
              </a:solidFill>
            </a:endParaRPr>
          </a:p>
          <a:p>
            <a:r>
              <a:rPr lang="en-US" sz="1800" dirty="0">
                <a:solidFill>
                  <a:srgbClr val="C00000"/>
                </a:solidFill>
              </a:rPr>
              <a:t> </a:t>
            </a:r>
            <a:endParaRPr lang="en-US" dirty="0">
              <a:solidFill>
                <a:srgbClr val="C00000"/>
              </a:solidFill>
            </a:endParaRPr>
          </a:p>
        </p:txBody>
      </p:sp>
      <p:sp>
        <p:nvSpPr>
          <p:cNvPr id="2071" name="TextBox 2070">
            <a:extLst>
              <a:ext uri="{FF2B5EF4-FFF2-40B4-BE49-F238E27FC236}">
                <a16:creationId xmlns:a16="http://schemas.microsoft.com/office/drawing/2014/main" id="{B4D30032-DE6E-92E2-137F-68442289B8A9}"/>
              </a:ext>
            </a:extLst>
          </p:cNvPr>
          <p:cNvSpPr txBox="1"/>
          <p:nvPr/>
        </p:nvSpPr>
        <p:spPr>
          <a:xfrm>
            <a:off x="976503" y="3729880"/>
            <a:ext cx="682113" cy="369332"/>
          </a:xfrm>
          <a:prstGeom prst="rect">
            <a:avLst/>
          </a:prstGeom>
          <a:noFill/>
        </p:spPr>
        <p:txBody>
          <a:bodyPr wrap="square">
            <a:spAutoFit/>
          </a:bodyPr>
          <a:lstStyle/>
          <a:p>
            <a:r>
              <a:rPr lang="en-US" sz="1800" dirty="0">
                <a:solidFill>
                  <a:srgbClr val="C00000"/>
                </a:solidFill>
              </a:rPr>
              <a:t>⍺</a:t>
            </a:r>
            <a:r>
              <a:rPr lang="en-US" sz="1800" baseline="-25000" dirty="0">
                <a:solidFill>
                  <a:srgbClr val="C00000"/>
                </a:solidFill>
              </a:rPr>
              <a:t>3</a:t>
            </a:r>
            <a:endParaRPr lang="en-US" dirty="0">
              <a:solidFill>
                <a:srgbClr val="C00000"/>
              </a:solidFill>
            </a:endParaRPr>
          </a:p>
        </p:txBody>
      </p:sp>
      <p:sp>
        <p:nvSpPr>
          <p:cNvPr id="2072" name="TextBox 2071">
            <a:extLst>
              <a:ext uri="{FF2B5EF4-FFF2-40B4-BE49-F238E27FC236}">
                <a16:creationId xmlns:a16="http://schemas.microsoft.com/office/drawing/2014/main" id="{63B7739C-2EA1-6B07-550E-D5EF0463DAC6}"/>
              </a:ext>
            </a:extLst>
          </p:cNvPr>
          <p:cNvSpPr txBox="1"/>
          <p:nvPr/>
        </p:nvSpPr>
        <p:spPr>
          <a:xfrm>
            <a:off x="2273416" y="3666908"/>
            <a:ext cx="780484" cy="369332"/>
          </a:xfrm>
          <a:prstGeom prst="rect">
            <a:avLst/>
          </a:prstGeom>
          <a:noFill/>
        </p:spPr>
        <p:txBody>
          <a:bodyPr wrap="square" rtlCol="0">
            <a:spAutoFit/>
          </a:bodyPr>
          <a:lstStyle/>
          <a:p>
            <a:r>
              <a:rPr lang="en-US" i="1" dirty="0"/>
              <a:t>ECP</a:t>
            </a:r>
            <a:r>
              <a:rPr lang="en-US" i="1" baseline="-25000" dirty="0"/>
              <a:t>3</a:t>
            </a:r>
          </a:p>
        </p:txBody>
      </p:sp>
      <p:pic>
        <p:nvPicPr>
          <p:cNvPr id="2073" name="Graphic 2072" descr="Cloud with solid fill">
            <a:extLst>
              <a:ext uri="{FF2B5EF4-FFF2-40B4-BE49-F238E27FC236}">
                <a16:creationId xmlns:a16="http://schemas.microsoft.com/office/drawing/2014/main" id="{8CCE94AE-2A1D-F300-35BA-8361B58163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0326" y="3051903"/>
            <a:ext cx="937285" cy="839212"/>
          </a:xfrm>
          <a:prstGeom prst="rect">
            <a:avLst/>
          </a:prstGeom>
        </p:spPr>
      </p:pic>
      <p:pic>
        <p:nvPicPr>
          <p:cNvPr id="2074" name="Graphic 2073" descr="Server with solid fill">
            <a:extLst>
              <a:ext uri="{FF2B5EF4-FFF2-40B4-BE49-F238E27FC236}">
                <a16:creationId xmlns:a16="http://schemas.microsoft.com/office/drawing/2014/main" id="{410EB322-EB77-487E-E760-D074898AA46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12161" y="3422853"/>
            <a:ext cx="693614" cy="676359"/>
          </a:xfrm>
          <a:prstGeom prst="rect">
            <a:avLst/>
          </a:prstGeom>
        </p:spPr>
      </p:pic>
      <p:sp>
        <p:nvSpPr>
          <p:cNvPr id="2075" name="TextBox 2074">
            <a:extLst>
              <a:ext uri="{FF2B5EF4-FFF2-40B4-BE49-F238E27FC236}">
                <a16:creationId xmlns:a16="http://schemas.microsoft.com/office/drawing/2014/main" id="{2310D9C5-79E9-DE24-1C93-7ECEF87298F5}"/>
              </a:ext>
            </a:extLst>
          </p:cNvPr>
          <p:cNvSpPr txBox="1"/>
          <p:nvPr/>
        </p:nvSpPr>
        <p:spPr>
          <a:xfrm>
            <a:off x="1232475" y="3761032"/>
            <a:ext cx="528084" cy="646331"/>
          </a:xfrm>
          <a:prstGeom prst="rect">
            <a:avLst/>
          </a:prstGeom>
          <a:noFill/>
        </p:spPr>
        <p:txBody>
          <a:bodyPr wrap="square" rtlCol="0">
            <a:spAutoFit/>
          </a:bodyPr>
          <a:lstStyle/>
          <a:p>
            <a:r>
              <a:rPr lang="en-US" dirty="0"/>
              <a:t>,</a:t>
            </a:r>
            <a:r>
              <a:rPr lang="en-US" dirty="0">
                <a:solidFill>
                  <a:schemeClr val="accent1"/>
                </a:solidFill>
              </a:rPr>
              <a:t> </a:t>
            </a:r>
            <a:r>
              <a:rPr lang="en-US" dirty="0" err="1">
                <a:solidFill>
                  <a:schemeClr val="accent1"/>
                </a:solidFill>
              </a:rPr>
              <a:t>Λ</a:t>
            </a:r>
            <a:endParaRPr lang="en-US" dirty="0">
              <a:solidFill>
                <a:schemeClr val="accent1"/>
              </a:solidFill>
            </a:endParaRPr>
          </a:p>
          <a:p>
            <a:r>
              <a:rPr lang="en-US" sz="1800" dirty="0">
                <a:solidFill>
                  <a:srgbClr val="C00000"/>
                </a:solidFill>
              </a:rPr>
              <a:t> </a:t>
            </a:r>
            <a:endParaRPr lang="en-US" dirty="0">
              <a:solidFill>
                <a:srgbClr val="C00000"/>
              </a:solidFill>
            </a:endParaRPr>
          </a:p>
        </p:txBody>
      </p:sp>
      <p:sp>
        <p:nvSpPr>
          <p:cNvPr id="2077" name="TextBox 2076">
            <a:extLst>
              <a:ext uri="{FF2B5EF4-FFF2-40B4-BE49-F238E27FC236}">
                <a16:creationId xmlns:a16="http://schemas.microsoft.com/office/drawing/2014/main" id="{D5CBA0DD-5CB4-EB3A-3085-BCAF3B87FBE9}"/>
              </a:ext>
            </a:extLst>
          </p:cNvPr>
          <p:cNvSpPr txBox="1"/>
          <p:nvPr/>
        </p:nvSpPr>
        <p:spPr>
          <a:xfrm>
            <a:off x="2222729" y="5630878"/>
            <a:ext cx="510773" cy="646331"/>
          </a:xfrm>
          <a:prstGeom prst="rect">
            <a:avLst/>
          </a:prstGeom>
          <a:noFill/>
        </p:spPr>
        <p:txBody>
          <a:bodyPr wrap="square">
            <a:spAutoFit/>
          </a:bodyPr>
          <a:lstStyle/>
          <a:p>
            <a:r>
              <a:rPr lang="en-US" sz="1800" dirty="0">
                <a:solidFill>
                  <a:schemeClr val="accent1"/>
                </a:solidFill>
              </a:rPr>
              <a:t> </a:t>
            </a:r>
            <a:r>
              <a:rPr lang="en-US" dirty="0" err="1">
                <a:solidFill>
                  <a:schemeClr val="accent1"/>
                </a:solidFill>
              </a:rPr>
              <a:t>Λ</a:t>
            </a:r>
            <a:endParaRPr lang="en-US" dirty="0">
              <a:solidFill>
                <a:schemeClr val="accent1"/>
              </a:solidFill>
            </a:endParaRPr>
          </a:p>
          <a:p>
            <a:endParaRPr lang="en-US" dirty="0"/>
          </a:p>
        </p:txBody>
      </p:sp>
      <p:pic>
        <p:nvPicPr>
          <p:cNvPr id="3" name="Graphic 2" descr="Diploma outline">
            <a:extLst>
              <a:ext uri="{FF2B5EF4-FFF2-40B4-BE49-F238E27FC236}">
                <a16:creationId xmlns:a16="http://schemas.microsoft.com/office/drawing/2014/main" id="{B03FE323-5347-BFB5-2023-47A732B945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436754" y="5627810"/>
            <a:ext cx="998269" cy="952491"/>
          </a:xfrm>
          <a:prstGeom prst="rect">
            <a:avLst/>
          </a:prstGeom>
        </p:spPr>
      </p:pic>
      <p:cxnSp>
        <p:nvCxnSpPr>
          <p:cNvPr id="6" name="Straight Arrow Connector 5">
            <a:extLst>
              <a:ext uri="{FF2B5EF4-FFF2-40B4-BE49-F238E27FC236}">
                <a16:creationId xmlns:a16="http://schemas.microsoft.com/office/drawing/2014/main" id="{7104A66A-8EEE-600B-814C-1078FAFC7EA5}"/>
              </a:ext>
            </a:extLst>
          </p:cNvPr>
          <p:cNvCxnSpPr>
            <a:cxnSpLocks/>
          </p:cNvCxnSpPr>
          <p:nvPr/>
        </p:nvCxnSpPr>
        <p:spPr>
          <a:xfrm>
            <a:off x="3739285" y="5553817"/>
            <a:ext cx="4513499" cy="0"/>
          </a:xfrm>
          <a:prstGeom prst="straightConnector1">
            <a:avLst/>
          </a:prstGeom>
          <a:ln>
            <a:solidFill>
              <a:schemeClr val="tx2"/>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CFDFD4F-E831-3C51-F9CB-68318FF545D6}"/>
              </a:ext>
            </a:extLst>
          </p:cNvPr>
          <p:cNvCxnSpPr>
            <a:cxnSpLocks/>
          </p:cNvCxnSpPr>
          <p:nvPr/>
        </p:nvCxnSpPr>
        <p:spPr>
          <a:xfrm flipH="1">
            <a:off x="3739285" y="5736600"/>
            <a:ext cx="4513499" cy="0"/>
          </a:xfrm>
          <a:prstGeom prst="straightConnector1">
            <a:avLst/>
          </a:prstGeom>
          <a:ln>
            <a:solidFill>
              <a:schemeClr val="tx2"/>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E8752A7C-8FC2-6939-22B9-0C44D022ED15}"/>
              </a:ext>
            </a:extLst>
          </p:cNvPr>
          <p:cNvSpPr/>
          <p:nvPr/>
        </p:nvSpPr>
        <p:spPr>
          <a:xfrm>
            <a:off x="5101033" y="5238177"/>
            <a:ext cx="1669709" cy="218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TLS Hello </a:t>
            </a:r>
          </a:p>
        </p:txBody>
      </p:sp>
      <p:cxnSp>
        <p:nvCxnSpPr>
          <p:cNvPr id="40" name="Straight Arrow Connector 39">
            <a:extLst>
              <a:ext uri="{FF2B5EF4-FFF2-40B4-BE49-F238E27FC236}">
                <a16:creationId xmlns:a16="http://schemas.microsoft.com/office/drawing/2014/main" id="{2F4C5263-45D0-6478-3E61-DCFB51289FAC}"/>
              </a:ext>
            </a:extLst>
          </p:cNvPr>
          <p:cNvCxnSpPr>
            <a:cxnSpLocks/>
          </p:cNvCxnSpPr>
          <p:nvPr/>
        </p:nvCxnSpPr>
        <p:spPr>
          <a:xfrm flipH="1">
            <a:off x="2659687" y="2765784"/>
            <a:ext cx="518442" cy="503986"/>
          </a:xfrm>
          <a:prstGeom prst="straightConnector1">
            <a:avLst/>
          </a:prstGeom>
          <a:ln>
            <a:solidFill>
              <a:schemeClr val="tx1"/>
            </a:solidFill>
            <a:prstDash val="sysDot"/>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E42AAC45-46EA-1FBA-9494-197314F1D754}"/>
              </a:ext>
            </a:extLst>
          </p:cNvPr>
          <p:cNvCxnSpPr>
            <a:cxnSpLocks/>
          </p:cNvCxnSpPr>
          <p:nvPr/>
        </p:nvCxnSpPr>
        <p:spPr>
          <a:xfrm>
            <a:off x="3327200" y="2762036"/>
            <a:ext cx="515631" cy="551903"/>
          </a:xfrm>
          <a:prstGeom prst="straightConnector1">
            <a:avLst/>
          </a:prstGeom>
          <a:ln>
            <a:solidFill>
              <a:schemeClr val="tx1"/>
            </a:solidFill>
            <a:prstDash val="sysDot"/>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4B9ADF3C-A53D-BC1E-9FD0-FDB4DC833E44}"/>
              </a:ext>
            </a:extLst>
          </p:cNvPr>
          <p:cNvCxnSpPr>
            <a:cxnSpLocks/>
          </p:cNvCxnSpPr>
          <p:nvPr/>
        </p:nvCxnSpPr>
        <p:spPr>
          <a:xfrm flipH="1">
            <a:off x="2659686" y="3415885"/>
            <a:ext cx="1183145" cy="4286"/>
          </a:xfrm>
          <a:prstGeom prst="straightConnector1">
            <a:avLst/>
          </a:prstGeom>
          <a:ln>
            <a:solidFill>
              <a:schemeClr val="tx1"/>
            </a:solidFill>
            <a:prstDash val="sysDot"/>
            <a:headEnd type="triangle"/>
            <a:tailEnd type="triangle"/>
          </a:ln>
        </p:spPr>
        <p:style>
          <a:lnRef idx="2">
            <a:schemeClr val="accent1"/>
          </a:lnRef>
          <a:fillRef idx="0">
            <a:schemeClr val="accent1"/>
          </a:fillRef>
          <a:effectRef idx="1">
            <a:schemeClr val="accent1"/>
          </a:effectRef>
          <a:fontRef idx="minor">
            <a:schemeClr val="tx1"/>
          </a:fontRef>
        </p:style>
      </p:cxnSp>
      <p:pic>
        <p:nvPicPr>
          <p:cNvPr id="46" name="Graphic 45" descr="Lock with solid fill">
            <a:extLst>
              <a:ext uri="{FF2B5EF4-FFF2-40B4-BE49-F238E27FC236}">
                <a16:creationId xmlns:a16="http://schemas.microsoft.com/office/drawing/2014/main" id="{F7FFEAE0-BB28-0249-4031-BEEE024C3C0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61428" y="2888568"/>
            <a:ext cx="563802" cy="515775"/>
          </a:xfrm>
          <a:prstGeom prst="rect">
            <a:avLst/>
          </a:prstGeom>
        </p:spPr>
      </p:pic>
      <p:sp>
        <p:nvSpPr>
          <p:cNvPr id="47" name="TextBox 46">
            <a:extLst>
              <a:ext uri="{FF2B5EF4-FFF2-40B4-BE49-F238E27FC236}">
                <a16:creationId xmlns:a16="http://schemas.microsoft.com/office/drawing/2014/main" id="{3A39AD59-55E1-CDC5-16B8-94BCEF9A7FBB}"/>
              </a:ext>
            </a:extLst>
          </p:cNvPr>
          <p:cNvSpPr txBox="1"/>
          <p:nvPr/>
        </p:nvSpPr>
        <p:spPr>
          <a:xfrm>
            <a:off x="3472832" y="2137378"/>
            <a:ext cx="1261461" cy="369332"/>
          </a:xfrm>
          <a:prstGeom prst="rect">
            <a:avLst/>
          </a:prstGeom>
          <a:noFill/>
        </p:spPr>
        <p:txBody>
          <a:bodyPr wrap="square" rtlCol="0">
            <a:spAutoFit/>
          </a:bodyPr>
          <a:lstStyle/>
          <a:p>
            <a:r>
              <a:rPr lang="en-US" i="1" dirty="0"/>
              <a:t>ECP</a:t>
            </a:r>
            <a:r>
              <a:rPr lang="en-US" i="1" baseline="-25000" dirty="0"/>
              <a:t>1</a:t>
            </a:r>
          </a:p>
        </p:txBody>
      </p:sp>
      <p:sp>
        <p:nvSpPr>
          <p:cNvPr id="50" name="TextBox 49">
            <a:extLst>
              <a:ext uri="{FF2B5EF4-FFF2-40B4-BE49-F238E27FC236}">
                <a16:creationId xmlns:a16="http://schemas.microsoft.com/office/drawing/2014/main" id="{A35C3EFE-D7A2-68E8-E060-DD8DC8DD16C4}"/>
              </a:ext>
            </a:extLst>
          </p:cNvPr>
          <p:cNvSpPr txBox="1"/>
          <p:nvPr/>
        </p:nvSpPr>
        <p:spPr>
          <a:xfrm>
            <a:off x="4613631" y="3686660"/>
            <a:ext cx="921684" cy="369332"/>
          </a:xfrm>
          <a:prstGeom prst="rect">
            <a:avLst/>
          </a:prstGeom>
          <a:noFill/>
        </p:spPr>
        <p:txBody>
          <a:bodyPr wrap="square" rtlCol="0">
            <a:spAutoFit/>
          </a:bodyPr>
          <a:lstStyle/>
          <a:p>
            <a:r>
              <a:rPr lang="en-US" i="1" dirty="0"/>
              <a:t>ECP</a:t>
            </a:r>
            <a:r>
              <a:rPr lang="en-US" i="1" baseline="-25000" dirty="0"/>
              <a:t>2</a:t>
            </a:r>
          </a:p>
        </p:txBody>
      </p:sp>
      <p:cxnSp>
        <p:nvCxnSpPr>
          <p:cNvPr id="59" name="Straight Arrow Connector 58">
            <a:extLst>
              <a:ext uri="{FF2B5EF4-FFF2-40B4-BE49-F238E27FC236}">
                <a16:creationId xmlns:a16="http://schemas.microsoft.com/office/drawing/2014/main" id="{B204F5BC-ADE5-86E1-982B-25DA2FDEA6AE}"/>
              </a:ext>
            </a:extLst>
          </p:cNvPr>
          <p:cNvCxnSpPr>
            <a:cxnSpLocks/>
          </p:cNvCxnSpPr>
          <p:nvPr/>
        </p:nvCxnSpPr>
        <p:spPr>
          <a:xfrm flipH="1" flipV="1">
            <a:off x="2383997" y="4152366"/>
            <a:ext cx="707879" cy="1030311"/>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02B6FFBB-54A1-8F04-2B36-BD0D29A512B0}"/>
              </a:ext>
            </a:extLst>
          </p:cNvPr>
          <p:cNvCxnSpPr>
            <a:cxnSpLocks/>
          </p:cNvCxnSpPr>
          <p:nvPr/>
        </p:nvCxnSpPr>
        <p:spPr>
          <a:xfrm>
            <a:off x="2222729" y="4255797"/>
            <a:ext cx="738699" cy="1043006"/>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C5A57831-1F20-0425-57DA-76B4608D5125}"/>
              </a:ext>
            </a:extLst>
          </p:cNvPr>
          <p:cNvSpPr txBox="1"/>
          <p:nvPr/>
        </p:nvSpPr>
        <p:spPr>
          <a:xfrm rot="3553320">
            <a:off x="2669488" y="4447667"/>
            <a:ext cx="423514" cy="369332"/>
          </a:xfrm>
          <a:prstGeom prst="rect">
            <a:avLst/>
          </a:prstGeom>
          <a:noFill/>
        </p:spPr>
        <p:txBody>
          <a:bodyPr wrap="square" rtlCol="0">
            <a:spAutoFit/>
          </a:bodyPr>
          <a:lstStyle/>
          <a:p>
            <a:r>
              <a:rPr lang="en-US" dirty="0"/>
              <a:t>3?</a:t>
            </a:r>
          </a:p>
        </p:txBody>
      </p:sp>
      <p:sp>
        <p:nvSpPr>
          <p:cNvPr id="62" name="TextBox 61">
            <a:extLst>
              <a:ext uri="{FF2B5EF4-FFF2-40B4-BE49-F238E27FC236}">
                <a16:creationId xmlns:a16="http://schemas.microsoft.com/office/drawing/2014/main" id="{30142EB2-D964-3F16-DC7F-74407B29BCA6}"/>
              </a:ext>
            </a:extLst>
          </p:cNvPr>
          <p:cNvSpPr txBox="1"/>
          <p:nvPr/>
        </p:nvSpPr>
        <p:spPr>
          <a:xfrm rot="3334739">
            <a:off x="1991975" y="4862443"/>
            <a:ext cx="1185467" cy="553998"/>
          </a:xfrm>
          <a:prstGeom prst="rect">
            <a:avLst/>
          </a:prstGeom>
          <a:noFill/>
        </p:spPr>
        <p:txBody>
          <a:bodyPr wrap="square" rtlCol="0">
            <a:spAutoFit/>
          </a:bodyPr>
          <a:lstStyle/>
          <a:p>
            <a:r>
              <a:rPr lang="en-US" dirty="0">
                <a:solidFill>
                  <a:schemeClr val="accent6"/>
                </a:solidFill>
              </a:rPr>
              <a:t>&lt;w</a:t>
            </a:r>
            <a:r>
              <a:rPr lang="en-US" baseline="-25000" dirty="0">
                <a:solidFill>
                  <a:schemeClr val="accent6"/>
                </a:solidFill>
              </a:rPr>
              <a:t>3</a:t>
            </a:r>
            <a:r>
              <a:rPr lang="en-US" dirty="0">
                <a:solidFill>
                  <a:schemeClr val="accent6"/>
                </a:solidFill>
              </a:rPr>
              <a:t>&gt;</a:t>
            </a:r>
            <a:r>
              <a:rPr lang="en-US" baseline="-25000" dirty="0">
                <a:solidFill>
                  <a:schemeClr val="accent6"/>
                </a:solidFill>
              </a:rPr>
              <a:t>3</a:t>
            </a:r>
          </a:p>
          <a:p>
            <a:endParaRPr lang="en-US" baseline="-25000" dirty="0">
              <a:solidFill>
                <a:schemeClr val="accent6"/>
              </a:solidFill>
            </a:endParaRPr>
          </a:p>
        </p:txBody>
      </p:sp>
      <p:sp>
        <p:nvSpPr>
          <p:cNvPr id="2053" name="TextBox 2052">
            <a:extLst>
              <a:ext uri="{FF2B5EF4-FFF2-40B4-BE49-F238E27FC236}">
                <a16:creationId xmlns:a16="http://schemas.microsoft.com/office/drawing/2014/main" id="{1B71EFAE-89E0-FE73-65EA-2ACA3490B19C}"/>
              </a:ext>
            </a:extLst>
          </p:cNvPr>
          <p:cNvSpPr txBox="1"/>
          <p:nvPr/>
        </p:nvSpPr>
        <p:spPr>
          <a:xfrm>
            <a:off x="2415828" y="5640742"/>
            <a:ext cx="732433" cy="646331"/>
          </a:xfrm>
          <a:prstGeom prst="rect">
            <a:avLst/>
          </a:prstGeom>
          <a:noFill/>
        </p:spPr>
        <p:txBody>
          <a:bodyPr wrap="square">
            <a:spAutoFit/>
          </a:bodyPr>
          <a:lstStyle/>
          <a:p>
            <a:r>
              <a:rPr lang="en-US" sz="1800" dirty="0"/>
              <a:t> </a:t>
            </a:r>
            <a:r>
              <a:rPr lang="en-US" dirty="0"/>
              <a:t>,</a:t>
            </a:r>
            <a:r>
              <a:rPr lang="en-US" sz="1800" dirty="0">
                <a:solidFill>
                  <a:srgbClr val="C00000"/>
                </a:solidFill>
              </a:rPr>
              <a:t> </a:t>
            </a:r>
            <a:r>
              <a:rPr lang="en-US" sz="1800" dirty="0">
                <a:solidFill>
                  <a:schemeClr val="accent6"/>
                </a:solidFill>
              </a:rPr>
              <a:t>w</a:t>
            </a:r>
            <a:r>
              <a:rPr lang="en-US" sz="1800" baseline="-25000" dirty="0">
                <a:solidFill>
                  <a:schemeClr val="accent6"/>
                </a:solidFill>
              </a:rPr>
              <a:t>3</a:t>
            </a:r>
            <a:r>
              <a:rPr lang="en-US" dirty="0">
                <a:solidFill>
                  <a:schemeClr val="accent6"/>
                </a:solidFill>
              </a:rPr>
              <a:t> </a:t>
            </a:r>
          </a:p>
          <a:p>
            <a:endParaRPr lang="en-US" dirty="0"/>
          </a:p>
        </p:txBody>
      </p:sp>
      <p:sp>
        <p:nvSpPr>
          <p:cNvPr id="2054" name="TextBox 2053">
            <a:extLst>
              <a:ext uri="{FF2B5EF4-FFF2-40B4-BE49-F238E27FC236}">
                <a16:creationId xmlns:a16="http://schemas.microsoft.com/office/drawing/2014/main" id="{78287308-3EAE-88EB-EC14-C2FB344AD8CF}"/>
              </a:ext>
            </a:extLst>
          </p:cNvPr>
          <p:cNvSpPr txBox="1"/>
          <p:nvPr/>
        </p:nvSpPr>
        <p:spPr>
          <a:xfrm>
            <a:off x="5492573" y="5971289"/>
            <a:ext cx="909223" cy="215444"/>
          </a:xfrm>
          <a:prstGeom prst="rect">
            <a:avLst/>
          </a:prstGeom>
          <a:noFill/>
        </p:spPr>
        <p:txBody>
          <a:bodyPr wrap="none" rtlCol="0">
            <a:spAutoFit/>
          </a:bodyPr>
          <a:lstStyle/>
          <a:p>
            <a:r>
              <a:rPr lang="en-US" sz="800" dirty="0"/>
              <a:t>Serial number: 3</a:t>
            </a:r>
          </a:p>
        </p:txBody>
      </p:sp>
      <p:cxnSp>
        <p:nvCxnSpPr>
          <p:cNvPr id="13" name="Straight Arrow Connector 12">
            <a:extLst>
              <a:ext uri="{FF2B5EF4-FFF2-40B4-BE49-F238E27FC236}">
                <a16:creationId xmlns:a16="http://schemas.microsoft.com/office/drawing/2014/main" id="{F3730129-9FF6-16FC-251E-F4595CFB4AE7}"/>
              </a:ext>
            </a:extLst>
          </p:cNvPr>
          <p:cNvCxnSpPr>
            <a:cxnSpLocks/>
          </p:cNvCxnSpPr>
          <p:nvPr/>
        </p:nvCxnSpPr>
        <p:spPr>
          <a:xfrm flipV="1">
            <a:off x="3178129" y="2506710"/>
            <a:ext cx="0" cy="2650544"/>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D9388C8-9569-1216-5708-B10832744AB6}"/>
              </a:ext>
            </a:extLst>
          </p:cNvPr>
          <p:cNvCxnSpPr>
            <a:cxnSpLocks/>
          </p:cNvCxnSpPr>
          <p:nvPr/>
        </p:nvCxnSpPr>
        <p:spPr>
          <a:xfrm>
            <a:off x="3327200" y="2528975"/>
            <a:ext cx="0" cy="2628279"/>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4025B248-6618-3A57-4E98-DAB7A0BA74DF}"/>
              </a:ext>
            </a:extLst>
          </p:cNvPr>
          <p:cNvCxnSpPr>
            <a:cxnSpLocks/>
          </p:cNvCxnSpPr>
          <p:nvPr/>
        </p:nvCxnSpPr>
        <p:spPr>
          <a:xfrm flipV="1">
            <a:off x="3395692" y="4152366"/>
            <a:ext cx="754967" cy="1030311"/>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DEF18BC2-2621-EB16-9354-DA5E8B2691AB}"/>
              </a:ext>
            </a:extLst>
          </p:cNvPr>
          <p:cNvCxnSpPr>
            <a:cxnSpLocks/>
          </p:cNvCxnSpPr>
          <p:nvPr/>
        </p:nvCxnSpPr>
        <p:spPr>
          <a:xfrm flipH="1">
            <a:off x="3524117" y="4270102"/>
            <a:ext cx="775632" cy="1036548"/>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26174614-36D4-2A25-1F74-54EC61046400}"/>
              </a:ext>
            </a:extLst>
          </p:cNvPr>
          <p:cNvSpPr txBox="1"/>
          <p:nvPr/>
        </p:nvSpPr>
        <p:spPr>
          <a:xfrm>
            <a:off x="4860133" y="4483508"/>
            <a:ext cx="5649239" cy="369332"/>
          </a:xfrm>
          <a:prstGeom prst="rect">
            <a:avLst/>
          </a:prstGeom>
          <a:noFill/>
        </p:spPr>
        <p:txBody>
          <a:bodyPr wrap="none" rtlCol="0">
            <a:spAutoFit/>
          </a:bodyPr>
          <a:lstStyle/>
          <a:p>
            <a:r>
              <a:rPr lang="en-US" dirty="0">
                <a:solidFill>
                  <a:schemeClr val="accent6"/>
                </a:solidFill>
              </a:rPr>
              <a:t>&lt;</a:t>
            </a:r>
            <a:r>
              <a:rPr lang="en-US" dirty="0" err="1">
                <a:solidFill>
                  <a:schemeClr val="accent6"/>
                </a:solidFill>
              </a:rPr>
              <a:t>w</a:t>
            </a:r>
            <a:r>
              <a:rPr lang="en-US" baseline="-25000" dirty="0" err="1">
                <a:solidFill>
                  <a:schemeClr val="accent6"/>
                </a:solidFill>
              </a:rPr>
              <a:t>i</a:t>
            </a:r>
            <a:r>
              <a:rPr lang="en-US" dirty="0">
                <a:solidFill>
                  <a:schemeClr val="accent6"/>
                </a:solidFill>
              </a:rPr>
              <a:t>&gt;</a:t>
            </a:r>
            <a:r>
              <a:rPr lang="en-US" baseline="-25000" dirty="0">
                <a:solidFill>
                  <a:schemeClr val="accent6"/>
                </a:solidFill>
              </a:rPr>
              <a:t>j</a:t>
            </a:r>
            <a:r>
              <a:rPr lang="en-US" dirty="0">
                <a:solidFill>
                  <a:schemeClr val="accent6"/>
                </a:solidFill>
              </a:rPr>
              <a:t> </a:t>
            </a:r>
            <a:r>
              <a:rPr lang="en-US" dirty="0"/>
              <a:t>= share of certificate </a:t>
            </a:r>
            <a:r>
              <a:rPr lang="en-US" i="1" dirty="0"/>
              <a:t>i’</a:t>
            </a:r>
            <a:r>
              <a:rPr lang="en-US" dirty="0"/>
              <a:t>s witness generated by </a:t>
            </a:r>
            <a:r>
              <a:rPr lang="en-US" i="1" dirty="0" err="1"/>
              <a:t>ECP</a:t>
            </a:r>
            <a:r>
              <a:rPr lang="en-US" i="1" baseline="-25000" dirty="0" err="1"/>
              <a:t>j</a:t>
            </a:r>
            <a:endParaRPr lang="en-US" i="1" baseline="-25000" dirty="0"/>
          </a:p>
        </p:txBody>
      </p:sp>
      <p:sp>
        <p:nvSpPr>
          <p:cNvPr id="51" name="TextBox 50">
            <a:extLst>
              <a:ext uri="{FF2B5EF4-FFF2-40B4-BE49-F238E27FC236}">
                <a16:creationId xmlns:a16="http://schemas.microsoft.com/office/drawing/2014/main" id="{76E0B3C9-0355-22BF-A136-125670F959EF}"/>
              </a:ext>
            </a:extLst>
          </p:cNvPr>
          <p:cNvSpPr txBox="1"/>
          <p:nvPr/>
        </p:nvSpPr>
        <p:spPr>
          <a:xfrm>
            <a:off x="3280592" y="4002131"/>
            <a:ext cx="761747" cy="369332"/>
          </a:xfrm>
          <a:prstGeom prst="rect">
            <a:avLst/>
          </a:prstGeom>
          <a:noFill/>
        </p:spPr>
        <p:txBody>
          <a:bodyPr wrap="none" rtlCol="0">
            <a:spAutoFit/>
          </a:bodyPr>
          <a:lstStyle/>
          <a:p>
            <a:r>
              <a:rPr lang="en-US" dirty="0">
                <a:solidFill>
                  <a:schemeClr val="accent6"/>
                </a:solidFill>
              </a:rPr>
              <a:t>&lt;w</a:t>
            </a:r>
            <a:r>
              <a:rPr lang="en-US" baseline="-25000" dirty="0">
                <a:solidFill>
                  <a:schemeClr val="accent6"/>
                </a:solidFill>
              </a:rPr>
              <a:t>3</a:t>
            </a:r>
            <a:r>
              <a:rPr lang="en-US" dirty="0">
                <a:solidFill>
                  <a:schemeClr val="accent6"/>
                </a:solidFill>
              </a:rPr>
              <a:t>&gt;</a:t>
            </a:r>
            <a:r>
              <a:rPr lang="en-US" baseline="-25000" dirty="0">
                <a:solidFill>
                  <a:schemeClr val="accent6"/>
                </a:solidFill>
              </a:rPr>
              <a:t>1</a:t>
            </a:r>
          </a:p>
        </p:txBody>
      </p:sp>
      <p:sp>
        <p:nvSpPr>
          <p:cNvPr id="53" name="TextBox 52">
            <a:extLst>
              <a:ext uri="{FF2B5EF4-FFF2-40B4-BE49-F238E27FC236}">
                <a16:creationId xmlns:a16="http://schemas.microsoft.com/office/drawing/2014/main" id="{DA3E0C8A-5A44-8583-8C0D-BA9251944B46}"/>
              </a:ext>
            </a:extLst>
          </p:cNvPr>
          <p:cNvSpPr txBox="1"/>
          <p:nvPr/>
        </p:nvSpPr>
        <p:spPr>
          <a:xfrm rot="18145897">
            <a:off x="3586013" y="4703899"/>
            <a:ext cx="761747" cy="369332"/>
          </a:xfrm>
          <a:prstGeom prst="rect">
            <a:avLst/>
          </a:prstGeom>
          <a:noFill/>
        </p:spPr>
        <p:txBody>
          <a:bodyPr wrap="none" rtlCol="0">
            <a:spAutoFit/>
          </a:bodyPr>
          <a:lstStyle/>
          <a:p>
            <a:r>
              <a:rPr lang="en-US" dirty="0">
                <a:solidFill>
                  <a:schemeClr val="accent6"/>
                </a:solidFill>
              </a:rPr>
              <a:t>&lt;w</a:t>
            </a:r>
            <a:r>
              <a:rPr lang="en-US" baseline="-25000" dirty="0">
                <a:solidFill>
                  <a:schemeClr val="accent6"/>
                </a:solidFill>
              </a:rPr>
              <a:t>3</a:t>
            </a:r>
            <a:r>
              <a:rPr lang="en-US" dirty="0">
                <a:solidFill>
                  <a:schemeClr val="accent6"/>
                </a:solidFill>
              </a:rPr>
              <a:t>&gt;</a:t>
            </a:r>
            <a:r>
              <a:rPr lang="en-US" baseline="-25000" dirty="0">
                <a:solidFill>
                  <a:schemeClr val="accent6"/>
                </a:solidFill>
              </a:rPr>
              <a:t>2</a:t>
            </a:r>
          </a:p>
        </p:txBody>
      </p:sp>
      <p:sp>
        <p:nvSpPr>
          <p:cNvPr id="57" name="TextBox 56">
            <a:extLst>
              <a:ext uri="{FF2B5EF4-FFF2-40B4-BE49-F238E27FC236}">
                <a16:creationId xmlns:a16="http://schemas.microsoft.com/office/drawing/2014/main" id="{C7A8702A-09A8-8F6A-2DD5-E60D7EC1B2B4}"/>
              </a:ext>
            </a:extLst>
          </p:cNvPr>
          <p:cNvSpPr txBox="1"/>
          <p:nvPr/>
        </p:nvSpPr>
        <p:spPr>
          <a:xfrm>
            <a:off x="2816238" y="4002689"/>
            <a:ext cx="423514" cy="369332"/>
          </a:xfrm>
          <a:prstGeom prst="rect">
            <a:avLst/>
          </a:prstGeom>
          <a:noFill/>
        </p:spPr>
        <p:txBody>
          <a:bodyPr wrap="none" rtlCol="0">
            <a:spAutoFit/>
          </a:bodyPr>
          <a:lstStyle/>
          <a:p>
            <a:r>
              <a:rPr lang="en-US" dirty="0"/>
              <a:t>3?</a:t>
            </a:r>
          </a:p>
        </p:txBody>
      </p:sp>
      <p:sp>
        <p:nvSpPr>
          <p:cNvPr id="58" name="TextBox 57">
            <a:extLst>
              <a:ext uri="{FF2B5EF4-FFF2-40B4-BE49-F238E27FC236}">
                <a16:creationId xmlns:a16="http://schemas.microsoft.com/office/drawing/2014/main" id="{90E4FB0A-0F9B-215A-A1A4-645296418D72}"/>
              </a:ext>
            </a:extLst>
          </p:cNvPr>
          <p:cNvSpPr txBox="1"/>
          <p:nvPr/>
        </p:nvSpPr>
        <p:spPr>
          <a:xfrm rot="18118001">
            <a:off x="3402263" y="4473058"/>
            <a:ext cx="423514" cy="369332"/>
          </a:xfrm>
          <a:prstGeom prst="rect">
            <a:avLst/>
          </a:prstGeom>
          <a:noFill/>
        </p:spPr>
        <p:txBody>
          <a:bodyPr wrap="none" rtlCol="0">
            <a:spAutoFit/>
          </a:bodyPr>
          <a:lstStyle/>
          <a:p>
            <a:r>
              <a:rPr lang="en-US" dirty="0"/>
              <a:t>3?</a:t>
            </a:r>
          </a:p>
        </p:txBody>
      </p:sp>
      <p:sp>
        <p:nvSpPr>
          <p:cNvPr id="63" name="TextBox 62">
            <a:extLst>
              <a:ext uri="{FF2B5EF4-FFF2-40B4-BE49-F238E27FC236}">
                <a16:creationId xmlns:a16="http://schemas.microsoft.com/office/drawing/2014/main" id="{6A5516E3-B213-CFE6-22FC-6FAB11888547}"/>
              </a:ext>
            </a:extLst>
          </p:cNvPr>
          <p:cNvSpPr txBox="1"/>
          <p:nvPr/>
        </p:nvSpPr>
        <p:spPr>
          <a:xfrm>
            <a:off x="1009619" y="6208472"/>
            <a:ext cx="4337020" cy="369332"/>
          </a:xfrm>
          <a:prstGeom prst="rect">
            <a:avLst/>
          </a:prstGeom>
          <a:noFill/>
        </p:spPr>
        <p:txBody>
          <a:bodyPr wrap="square">
            <a:spAutoFit/>
          </a:bodyPr>
          <a:lstStyle/>
          <a:p>
            <a:r>
              <a:rPr lang="en-US" dirty="0"/>
              <a:t>reconstruct(</a:t>
            </a:r>
            <a:r>
              <a:rPr lang="en-US" dirty="0">
                <a:solidFill>
                  <a:schemeClr val="accent6"/>
                </a:solidFill>
              </a:rPr>
              <a:t>&lt;w</a:t>
            </a:r>
            <a:r>
              <a:rPr lang="en-US" baseline="-25000" dirty="0">
                <a:solidFill>
                  <a:schemeClr val="accent6"/>
                </a:solidFill>
              </a:rPr>
              <a:t>3</a:t>
            </a:r>
            <a:r>
              <a:rPr lang="en-US" dirty="0">
                <a:solidFill>
                  <a:schemeClr val="accent6"/>
                </a:solidFill>
              </a:rPr>
              <a:t>&gt;</a:t>
            </a:r>
            <a:r>
              <a:rPr lang="en-US" baseline="-25000" dirty="0">
                <a:solidFill>
                  <a:schemeClr val="accent6"/>
                </a:solidFill>
              </a:rPr>
              <a:t>1</a:t>
            </a:r>
            <a:r>
              <a:rPr lang="en-US" dirty="0"/>
              <a:t>,</a:t>
            </a:r>
            <a:r>
              <a:rPr lang="en-US" dirty="0">
                <a:solidFill>
                  <a:schemeClr val="accent6"/>
                </a:solidFill>
              </a:rPr>
              <a:t> </a:t>
            </a:r>
            <a:r>
              <a:rPr lang="en-US" baseline="-25000" dirty="0">
                <a:solidFill>
                  <a:schemeClr val="accent6"/>
                </a:solidFill>
              </a:rPr>
              <a:t> </a:t>
            </a:r>
            <a:r>
              <a:rPr lang="en-US" dirty="0">
                <a:solidFill>
                  <a:schemeClr val="accent6"/>
                </a:solidFill>
              </a:rPr>
              <a:t>&lt;w</a:t>
            </a:r>
            <a:r>
              <a:rPr lang="en-US" baseline="-25000" dirty="0">
                <a:solidFill>
                  <a:schemeClr val="accent6"/>
                </a:solidFill>
              </a:rPr>
              <a:t>3</a:t>
            </a:r>
            <a:r>
              <a:rPr lang="en-US" dirty="0">
                <a:solidFill>
                  <a:schemeClr val="accent6"/>
                </a:solidFill>
              </a:rPr>
              <a:t>&gt;</a:t>
            </a:r>
            <a:r>
              <a:rPr lang="en-US" baseline="-25000" dirty="0">
                <a:solidFill>
                  <a:schemeClr val="accent6"/>
                </a:solidFill>
              </a:rPr>
              <a:t>2 </a:t>
            </a:r>
            <a:r>
              <a:rPr lang="en-US" dirty="0"/>
              <a:t>,</a:t>
            </a:r>
            <a:r>
              <a:rPr lang="en-US" dirty="0">
                <a:solidFill>
                  <a:schemeClr val="accent6"/>
                </a:solidFill>
              </a:rPr>
              <a:t> &lt;w</a:t>
            </a:r>
            <a:r>
              <a:rPr lang="en-US" baseline="-25000" dirty="0">
                <a:solidFill>
                  <a:schemeClr val="accent6"/>
                </a:solidFill>
              </a:rPr>
              <a:t>3</a:t>
            </a:r>
            <a:r>
              <a:rPr lang="en-US" dirty="0">
                <a:solidFill>
                  <a:schemeClr val="accent6"/>
                </a:solidFill>
              </a:rPr>
              <a:t>&gt;</a:t>
            </a:r>
            <a:r>
              <a:rPr lang="en-US" baseline="-25000" dirty="0">
                <a:solidFill>
                  <a:schemeClr val="accent6"/>
                </a:solidFill>
              </a:rPr>
              <a:t>3</a:t>
            </a:r>
            <a:r>
              <a:rPr lang="en-US" dirty="0"/>
              <a:t>) = </a:t>
            </a:r>
            <a:r>
              <a:rPr lang="en-US" dirty="0">
                <a:solidFill>
                  <a:schemeClr val="accent6"/>
                </a:solidFill>
              </a:rPr>
              <a:t>w</a:t>
            </a:r>
            <a:r>
              <a:rPr lang="en-US" baseline="-25000" dirty="0">
                <a:solidFill>
                  <a:schemeClr val="accent6"/>
                </a:solidFill>
              </a:rPr>
              <a:t>3</a:t>
            </a:r>
          </a:p>
        </p:txBody>
      </p:sp>
      <p:sp>
        <p:nvSpPr>
          <p:cNvPr id="2048" name="TextBox 2047">
            <a:extLst>
              <a:ext uri="{FF2B5EF4-FFF2-40B4-BE49-F238E27FC236}">
                <a16:creationId xmlns:a16="http://schemas.microsoft.com/office/drawing/2014/main" id="{F67E148C-C6FB-42AB-A109-122722676432}"/>
              </a:ext>
            </a:extLst>
          </p:cNvPr>
          <p:cNvSpPr txBox="1"/>
          <p:nvPr/>
        </p:nvSpPr>
        <p:spPr>
          <a:xfrm>
            <a:off x="1009619" y="6478936"/>
            <a:ext cx="3977192" cy="553998"/>
          </a:xfrm>
          <a:prstGeom prst="rect">
            <a:avLst/>
          </a:prstGeom>
          <a:noFill/>
        </p:spPr>
        <p:txBody>
          <a:bodyPr wrap="square">
            <a:spAutoFit/>
          </a:bodyPr>
          <a:lstStyle/>
          <a:p>
            <a:r>
              <a:rPr lang="en-US" dirty="0"/>
              <a:t>verify(</a:t>
            </a:r>
            <a:r>
              <a:rPr lang="en-US" dirty="0" err="1">
                <a:solidFill>
                  <a:schemeClr val="accent1"/>
                </a:solidFill>
              </a:rPr>
              <a:t>Λ</a:t>
            </a:r>
            <a:r>
              <a:rPr lang="en-US" dirty="0"/>
              <a:t>, </a:t>
            </a:r>
            <a:r>
              <a:rPr lang="en-US" dirty="0">
                <a:solidFill>
                  <a:schemeClr val="accent6"/>
                </a:solidFill>
              </a:rPr>
              <a:t>w</a:t>
            </a:r>
            <a:r>
              <a:rPr lang="en-US" baseline="-25000" dirty="0">
                <a:solidFill>
                  <a:schemeClr val="accent6"/>
                </a:solidFill>
              </a:rPr>
              <a:t>3</a:t>
            </a:r>
            <a:r>
              <a:rPr lang="en-US" dirty="0"/>
              <a:t>,</a:t>
            </a:r>
            <a:r>
              <a:rPr lang="en-US" dirty="0">
                <a:solidFill>
                  <a:srgbClr val="C00000"/>
                </a:solidFill>
              </a:rPr>
              <a:t>             </a:t>
            </a:r>
            <a:r>
              <a:rPr lang="en-US" dirty="0"/>
              <a:t>) = true/false</a:t>
            </a:r>
          </a:p>
          <a:p>
            <a:endParaRPr lang="en-US" baseline="-25000" dirty="0"/>
          </a:p>
        </p:txBody>
      </p:sp>
      <p:pic>
        <p:nvPicPr>
          <p:cNvPr id="2049" name="Graphic 2048" descr="Diploma outline">
            <a:extLst>
              <a:ext uri="{FF2B5EF4-FFF2-40B4-BE49-F238E27FC236}">
                <a16:creationId xmlns:a16="http://schemas.microsoft.com/office/drawing/2014/main" id="{34CE9882-CFF5-A1E2-94AC-E895E3D8DFC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14481" y="6547062"/>
            <a:ext cx="469833" cy="285091"/>
          </a:xfrm>
          <a:prstGeom prst="rect">
            <a:avLst/>
          </a:prstGeom>
        </p:spPr>
      </p:pic>
      <p:sp>
        <p:nvSpPr>
          <p:cNvPr id="2052" name="TextBox 2051">
            <a:extLst>
              <a:ext uri="{FF2B5EF4-FFF2-40B4-BE49-F238E27FC236}">
                <a16:creationId xmlns:a16="http://schemas.microsoft.com/office/drawing/2014/main" id="{4CB131DB-DEF3-353A-37E2-9BE4EA850938}"/>
              </a:ext>
            </a:extLst>
          </p:cNvPr>
          <p:cNvSpPr txBox="1"/>
          <p:nvPr/>
        </p:nvSpPr>
        <p:spPr>
          <a:xfrm>
            <a:off x="2346404" y="6619964"/>
            <a:ext cx="469834" cy="130805"/>
          </a:xfrm>
          <a:prstGeom prst="rect">
            <a:avLst/>
          </a:prstGeom>
          <a:noFill/>
        </p:spPr>
        <p:txBody>
          <a:bodyPr wrap="square" rtlCol="0">
            <a:spAutoFit/>
          </a:bodyPr>
          <a:lstStyle/>
          <a:p>
            <a:r>
              <a:rPr lang="en-US" sz="250" dirty="0"/>
              <a:t>Serial number: 3</a:t>
            </a:r>
          </a:p>
        </p:txBody>
      </p:sp>
      <p:sp>
        <p:nvSpPr>
          <p:cNvPr id="2055" name="TextBox 2054">
            <a:extLst>
              <a:ext uri="{FF2B5EF4-FFF2-40B4-BE49-F238E27FC236}">
                <a16:creationId xmlns:a16="http://schemas.microsoft.com/office/drawing/2014/main" id="{DC7B97BE-5546-3187-2150-7EFB4DDB2ECA}"/>
              </a:ext>
            </a:extLst>
          </p:cNvPr>
          <p:cNvSpPr txBox="1"/>
          <p:nvPr/>
        </p:nvSpPr>
        <p:spPr>
          <a:xfrm>
            <a:off x="2449312" y="5931473"/>
            <a:ext cx="1648091" cy="369332"/>
          </a:xfrm>
          <a:prstGeom prst="rect">
            <a:avLst/>
          </a:prstGeom>
          <a:noFill/>
          <a:ln>
            <a:noFill/>
          </a:ln>
        </p:spPr>
        <p:txBody>
          <a:bodyPr wrap="square" rtlCol="0">
            <a:spAutoFit/>
          </a:bodyPr>
          <a:lstStyle/>
          <a:p>
            <a:pPr algn="ctr"/>
            <a:r>
              <a:rPr lang="en-US" dirty="0"/>
              <a:t>Web browser</a:t>
            </a:r>
          </a:p>
        </p:txBody>
      </p:sp>
      <p:sp>
        <p:nvSpPr>
          <p:cNvPr id="4" name="TextBox 3">
            <a:extLst>
              <a:ext uri="{FF2B5EF4-FFF2-40B4-BE49-F238E27FC236}">
                <a16:creationId xmlns:a16="http://schemas.microsoft.com/office/drawing/2014/main" id="{F6D297FD-DDD4-7558-6503-0AC3073AFEE4}"/>
              </a:ext>
            </a:extLst>
          </p:cNvPr>
          <p:cNvSpPr txBox="1"/>
          <p:nvPr/>
        </p:nvSpPr>
        <p:spPr>
          <a:xfrm>
            <a:off x="3525230" y="1365439"/>
            <a:ext cx="678391" cy="369332"/>
          </a:xfrm>
          <a:prstGeom prst="rect">
            <a:avLst/>
          </a:prstGeom>
          <a:noFill/>
        </p:spPr>
        <p:txBody>
          <a:bodyPr wrap="none" rtlCol="0">
            <a:spAutoFit/>
          </a:bodyPr>
          <a:lstStyle/>
          <a:p>
            <a:r>
              <a:rPr lang="en-US" dirty="0"/>
              <a:t>{</a:t>
            </a:r>
            <a:r>
              <a:rPr lang="en-US" dirty="0">
                <a:solidFill>
                  <a:schemeClr val="accent6">
                    <a:lumMod val="75000"/>
                  </a:schemeClr>
                </a:solidFill>
              </a:rPr>
              <a:t>3</a:t>
            </a:r>
            <a:r>
              <a:rPr lang="en-US" dirty="0"/>
              <a:t>,</a:t>
            </a:r>
            <a:r>
              <a:rPr lang="en-US" dirty="0">
                <a:solidFill>
                  <a:schemeClr val="accent6">
                    <a:lumMod val="75000"/>
                  </a:schemeClr>
                </a:solidFill>
              </a:rPr>
              <a:t> 9</a:t>
            </a:r>
            <a:r>
              <a:rPr lang="en-US" dirty="0"/>
              <a:t>}</a:t>
            </a:r>
          </a:p>
        </p:txBody>
      </p:sp>
      <p:sp>
        <p:nvSpPr>
          <p:cNvPr id="14" name="TextBox 13">
            <a:extLst>
              <a:ext uri="{FF2B5EF4-FFF2-40B4-BE49-F238E27FC236}">
                <a16:creationId xmlns:a16="http://schemas.microsoft.com/office/drawing/2014/main" id="{00434B5F-BC0A-B357-ABAB-393B3657163D}"/>
              </a:ext>
            </a:extLst>
          </p:cNvPr>
          <p:cNvSpPr txBox="1"/>
          <p:nvPr/>
        </p:nvSpPr>
        <p:spPr>
          <a:xfrm>
            <a:off x="4621819" y="2859199"/>
            <a:ext cx="678391" cy="369332"/>
          </a:xfrm>
          <a:prstGeom prst="rect">
            <a:avLst/>
          </a:prstGeom>
          <a:noFill/>
        </p:spPr>
        <p:txBody>
          <a:bodyPr wrap="none" rtlCol="0">
            <a:spAutoFit/>
          </a:bodyPr>
          <a:lstStyle/>
          <a:p>
            <a:r>
              <a:rPr lang="en-US" dirty="0"/>
              <a:t>{</a:t>
            </a:r>
            <a:r>
              <a:rPr lang="en-US" dirty="0">
                <a:solidFill>
                  <a:schemeClr val="accent6">
                    <a:lumMod val="75000"/>
                  </a:schemeClr>
                </a:solidFill>
              </a:rPr>
              <a:t>3</a:t>
            </a:r>
            <a:r>
              <a:rPr lang="en-US" dirty="0"/>
              <a:t>, </a:t>
            </a:r>
            <a:r>
              <a:rPr lang="en-US" dirty="0">
                <a:solidFill>
                  <a:schemeClr val="accent6">
                    <a:lumMod val="75000"/>
                  </a:schemeClr>
                </a:solidFill>
              </a:rPr>
              <a:t>9</a:t>
            </a:r>
            <a:r>
              <a:rPr lang="en-US" dirty="0"/>
              <a:t>}</a:t>
            </a:r>
          </a:p>
        </p:txBody>
      </p:sp>
      <p:sp>
        <p:nvSpPr>
          <p:cNvPr id="19" name="TextBox 18">
            <a:extLst>
              <a:ext uri="{FF2B5EF4-FFF2-40B4-BE49-F238E27FC236}">
                <a16:creationId xmlns:a16="http://schemas.microsoft.com/office/drawing/2014/main" id="{1E0ACBCA-E3FC-87C1-7DD0-52CB51141B3A}"/>
              </a:ext>
            </a:extLst>
          </p:cNvPr>
          <p:cNvSpPr txBox="1"/>
          <p:nvPr/>
        </p:nvSpPr>
        <p:spPr>
          <a:xfrm>
            <a:off x="1849311" y="2709964"/>
            <a:ext cx="678391" cy="369332"/>
          </a:xfrm>
          <a:prstGeom prst="rect">
            <a:avLst/>
          </a:prstGeom>
          <a:noFill/>
        </p:spPr>
        <p:txBody>
          <a:bodyPr wrap="none" rtlCol="0">
            <a:spAutoFit/>
          </a:bodyPr>
          <a:lstStyle/>
          <a:p>
            <a:r>
              <a:rPr lang="en-US" dirty="0"/>
              <a:t>{</a:t>
            </a:r>
            <a:r>
              <a:rPr lang="en-US" dirty="0">
                <a:solidFill>
                  <a:schemeClr val="accent6">
                    <a:lumMod val="75000"/>
                  </a:schemeClr>
                </a:solidFill>
              </a:rPr>
              <a:t>3</a:t>
            </a:r>
            <a:r>
              <a:rPr lang="en-US" dirty="0"/>
              <a:t>,</a:t>
            </a:r>
            <a:r>
              <a:rPr lang="en-US" dirty="0">
                <a:solidFill>
                  <a:schemeClr val="accent6">
                    <a:lumMod val="75000"/>
                  </a:schemeClr>
                </a:solidFill>
              </a:rPr>
              <a:t> 9</a:t>
            </a:r>
            <a:r>
              <a:rPr lang="en-US" dirty="0"/>
              <a:t>}</a:t>
            </a:r>
          </a:p>
        </p:txBody>
      </p:sp>
      <p:sp>
        <p:nvSpPr>
          <p:cNvPr id="34" name="Title 1">
            <a:extLst>
              <a:ext uri="{FF2B5EF4-FFF2-40B4-BE49-F238E27FC236}">
                <a16:creationId xmlns:a16="http://schemas.microsoft.com/office/drawing/2014/main" id="{315EB054-9001-24B0-5D00-724FAB6D5B71}"/>
              </a:ext>
            </a:extLst>
          </p:cNvPr>
          <p:cNvSpPr txBox="1">
            <a:spLocks/>
          </p:cNvSpPr>
          <p:nvPr/>
        </p:nvSpPr>
        <p:spPr>
          <a:xfrm>
            <a:off x="701457" y="477863"/>
            <a:ext cx="10521863" cy="664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FF00"/>
                </a:solidFill>
              </a:rPr>
              <a:t>Witness Generation– Client-side Reconstruction</a:t>
            </a:r>
          </a:p>
        </p:txBody>
      </p:sp>
    </p:spTree>
    <p:custDataLst>
      <p:tags r:id="rId1"/>
    </p:custDataLst>
    <p:extLst>
      <p:ext uri="{BB962C8B-B14F-4D97-AF65-F5344CB8AC3E}">
        <p14:creationId xmlns:p14="http://schemas.microsoft.com/office/powerpoint/2010/main" val="252286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dissolve">
                                      <p:cBhvr>
                                        <p:cTn id="10" dur="500"/>
                                        <p:tgtEl>
                                          <p:spTgt spid="6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dissolve">
                                      <p:cBhvr>
                                        <p:cTn id="13" dur="500"/>
                                        <p:tgtEl>
                                          <p:spTgt spid="57"/>
                                        </p:tgtEl>
                                      </p:cBhvr>
                                    </p:animEffect>
                                  </p:childTnLst>
                                </p:cTn>
                              </p:par>
                              <p:par>
                                <p:cTn id="14" presetID="9"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dissolve">
                                      <p:cBhvr>
                                        <p:cTn id="19" dur="500"/>
                                        <p:tgtEl>
                                          <p:spTgt spid="58"/>
                                        </p:tgtEl>
                                      </p:cBhvr>
                                    </p:animEffect>
                                  </p:childTnLst>
                                </p:cTn>
                              </p:par>
                              <p:par>
                                <p:cTn id="20" presetID="9"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dissolve">
                                      <p:cBhvr>
                                        <p:cTn id="27" dur="500"/>
                                        <p:tgtEl>
                                          <p:spTgt spid="46"/>
                                        </p:tgtEl>
                                      </p:cBhvr>
                                    </p:animEffect>
                                  </p:childTnLst>
                                </p:cTn>
                              </p:par>
                              <p:par>
                                <p:cTn id="28" presetID="9" presetClass="entr" presetSubtype="0" fill="hold"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dissolve">
                                      <p:cBhvr>
                                        <p:cTn id="30" dur="500"/>
                                        <p:tgtEl>
                                          <p:spTgt spid="40"/>
                                        </p:tgtEl>
                                      </p:cBhvr>
                                    </p:animEffect>
                                  </p:childTnLst>
                                </p:cTn>
                              </p:par>
                              <p:par>
                                <p:cTn id="31" presetID="9"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dissolve">
                                      <p:cBhvr>
                                        <p:cTn id="33" dur="500"/>
                                        <p:tgtEl>
                                          <p:spTgt spid="41"/>
                                        </p:tgtEl>
                                      </p:cBhvr>
                                    </p:animEffect>
                                  </p:childTnLst>
                                </p:cTn>
                              </p:par>
                              <p:par>
                                <p:cTn id="34" presetID="9" presetClass="entr" presetSubtype="0"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dissolve">
                                      <p:cBhvr>
                                        <p:cTn id="36" dur="500"/>
                                        <p:tgtEl>
                                          <p:spTgt spid="44"/>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dissolve">
                                      <p:cBhvr>
                                        <p:cTn id="41" dur="500"/>
                                        <p:tgtEl>
                                          <p:spTgt spid="21"/>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dissolve">
                                      <p:cBhvr>
                                        <p:cTn id="44" dur="500"/>
                                        <p:tgtEl>
                                          <p:spTgt spid="51"/>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dissolve">
                                      <p:cBhvr>
                                        <p:cTn id="47" dur="500"/>
                                        <p:tgtEl>
                                          <p:spTgt spid="53"/>
                                        </p:tgtEl>
                                      </p:cBhvr>
                                    </p:animEffect>
                                  </p:childTnLst>
                                </p:cTn>
                              </p:par>
                              <p:par>
                                <p:cTn id="48" presetID="9" presetClass="entr" presetSubtype="0"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dissolve">
                                      <p:cBhvr>
                                        <p:cTn id="50" dur="500"/>
                                        <p:tgtEl>
                                          <p:spTgt spid="3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dissolve">
                                      <p:cBhvr>
                                        <p:cTn id="53" dur="500"/>
                                        <p:tgtEl>
                                          <p:spTgt spid="62"/>
                                        </p:tgtEl>
                                      </p:cBhvr>
                                    </p:animEffect>
                                  </p:childTnLst>
                                </p:cTn>
                              </p:par>
                              <p:par>
                                <p:cTn id="54" presetID="9" presetClass="entr" presetSubtype="0" fill="hold" nodeType="with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dissolve">
                                      <p:cBhvr>
                                        <p:cTn id="56" dur="500"/>
                                        <p:tgtEl>
                                          <p:spTgt spid="60"/>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dissolve">
                                      <p:cBhvr>
                                        <p:cTn id="59" dur="500"/>
                                        <p:tgtEl>
                                          <p:spTgt spid="42"/>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dissolve">
                                      <p:cBhvr>
                                        <p:cTn id="64" dur="500"/>
                                        <p:tgtEl>
                                          <p:spTgt spid="63"/>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053"/>
                                        </p:tgtEl>
                                        <p:attrNameLst>
                                          <p:attrName>style.visibility</p:attrName>
                                        </p:attrNameLst>
                                      </p:cBhvr>
                                      <p:to>
                                        <p:strVal val="visible"/>
                                      </p:to>
                                    </p:set>
                                    <p:animEffect transition="in" filter="dissolve">
                                      <p:cBhvr>
                                        <p:cTn id="69" dur="500"/>
                                        <p:tgtEl>
                                          <p:spTgt spid="2053"/>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2048"/>
                                        </p:tgtEl>
                                        <p:attrNameLst>
                                          <p:attrName>style.visibility</p:attrName>
                                        </p:attrNameLst>
                                      </p:cBhvr>
                                      <p:to>
                                        <p:strVal val="visible"/>
                                      </p:to>
                                    </p:set>
                                    <p:animEffect transition="in" filter="dissolve">
                                      <p:cBhvr>
                                        <p:cTn id="74" dur="500"/>
                                        <p:tgtEl>
                                          <p:spTgt spid="2048"/>
                                        </p:tgtEl>
                                      </p:cBhvr>
                                    </p:animEffect>
                                  </p:childTnLst>
                                </p:cTn>
                              </p:par>
                              <p:par>
                                <p:cTn id="75" presetID="9" presetClass="entr" presetSubtype="0" fill="hold" nodeType="withEffect">
                                  <p:stCondLst>
                                    <p:cond delay="0"/>
                                  </p:stCondLst>
                                  <p:childTnLst>
                                    <p:set>
                                      <p:cBhvr>
                                        <p:cTn id="76" dur="1" fill="hold">
                                          <p:stCondLst>
                                            <p:cond delay="0"/>
                                          </p:stCondLst>
                                        </p:cTn>
                                        <p:tgtEl>
                                          <p:spTgt spid="2049"/>
                                        </p:tgtEl>
                                        <p:attrNameLst>
                                          <p:attrName>style.visibility</p:attrName>
                                        </p:attrNameLst>
                                      </p:cBhvr>
                                      <p:to>
                                        <p:strVal val="visible"/>
                                      </p:to>
                                    </p:set>
                                    <p:animEffect transition="in" filter="dissolve">
                                      <p:cBhvr>
                                        <p:cTn id="77" dur="500"/>
                                        <p:tgtEl>
                                          <p:spTgt spid="2049"/>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052"/>
                                        </p:tgtEl>
                                        <p:attrNameLst>
                                          <p:attrName>style.visibility</p:attrName>
                                        </p:attrNameLst>
                                      </p:cBhvr>
                                      <p:to>
                                        <p:strVal val="visible"/>
                                      </p:to>
                                    </p:set>
                                    <p:animEffect transition="in" filter="dissolve">
                                      <p:cBhvr>
                                        <p:cTn id="8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2053" grpId="0"/>
      <p:bldP spid="42" grpId="0"/>
      <p:bldP spid="51" grpId="0"/>
      <p:bldP spid="53" grpId="0"/>
      <p:bldP spid="57" grpId="0"/>
      <p:bldP spid="58" grpId="0"/>
      <p:bldP spid="63" grpId="0"/>
      <p:bldP spid="2048" grpId="0"/>
      <p:bldP spid="20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FEF4E-B29F-9648-8D96-57C1E6D21AF2}"/>
            </a:ext>
          </a:extLst>
        </p:cNvPr>
        <p:cNvGrpSpPr/>
        <p:nvPr/>
      </p:nvGrpSpPr>
      <p:grpSpPr>
        <a:xfrm>
          <a:off x="0" y="0"/>
          <a:ext cx="0" cy="0"/>
          <a:chOff x="0" y="0"/>
          <a:chExt cx="0" cy="0"/>
        </a:xfrm>
      </p:grpSpPr>
      <p:pic>
        <p:nvPicPr>
          <p:cNvPr id="23" name="Graphic 22" descr="Cloud with solid fill">
            <a:extLst>
              <a:ext uri="{FF2B5EF4-FFF2-40B4-BE49-F238E27FC236}">
                <a16:creationId xmlns:a16="http://schemas.microsoft.com/office/drawing/2014/main" id="{C4511813-B6CF-10E4-2D0D-3C3CEDE776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37390" y="3051903"/>
            <a:ext cx="937285" cy="839212"/>
          </a:xfrm>
          <a:prstGeom prst="rect">
            <a:avLst/>
          </a:prstGeom>
        </p:spPr>
      </p:pic>
      <p:pic>
        <p:nvPicPr>
          <p:cNvPr id="24" name="Graphic 23" descr="Server with solid fill">
            <a:extLst>
              <a:ext uri="{FF2B5EF4-FFF2-40B4-BE49-F238E27FC236}">
                <a16:creationId xmlns:a16="http://schemas.microsoft.com/office/drawing/2014/main" id="{C91DEB47-D120-4EE3-86F8-60DFA1188E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59225" y="3422853"/>
            <a:ext cx="693614" cy="676359"/>
          </a:xfrm>
          <a:prstGeom prst="rect">
            <a:avLst/>
          </a:prstGeom>
        </p:spPr>
      </p:pic>
      <p:sp>
        <p:nvSpPr>
          <p:cNvPr id="25" name="TextBox 24">
            <a:extLst>
              <a:ext uri="{FF2B5EF4-FFF2-40B4-BE49-F238E27FC236}">
                <a16:creationId xmlns:a16="http://schemas.microsoft.com/office/drawing/2014/main" id="{8BE7C29D-073E-BCE1-63CB-5BDA109A1045}"/>
              </a:ext>
            </a:extLst>
          </p:cNvPr>
          <p:cNvSpPr txBox="1"/>
          <p:nvPr/>
        </p:nvSpPr>
        <p:spPr>
          <a:xfrm>
            <a:off x="1438022" y="1415801"/>
            <a:ext cx="2138082" cy="646331"/>
          </a:xfrm>
          <a:prstGeom prst="rect">
            <a:avLst/>
          </a:prstGeom>
          <a:noFill/>
        </p:spPr>
        <p:txBody>
          <a:bodyPr wrap="square" rtlCol="0">
            <a:spAutoFit/>
          </a:bodyPr>
          <a:lstStyle/>
          <a:p>
            <a:r>
              <a:rPr lang="en-US" dirty="0"/>
              <a:t>Edge Compute Providers</a:t>
            </a:r>
          </a:p>
        </p:txBody>
      </p:sp>
      <p:sp>
        <p:nvSpPr>
          <p:cNvPr id="2064" name="Slide Number Placeholder 6">
            <a:extLst>
              <a:ext uri="{FF2B5EF4-FFF2-40B4-BE49-F238E27FC236}">
                <a16:creationId xmlns:a16="http://schemas.microsoft.com/office/drawing/2014/main" id="{F52B9BB6-8528-5B3A-5033-987B0E4EAF4A}"/>
              </a:ext>
            </a:extLst>
          </p:cNvPr>
          <p:cNvSpPr txBox="1">
            <a:spLocks/>
          </p:cNvSpPr>
          <p:nvPr/>
        </p:nvSpPr>
        <p:spPr>
          <a:xfrm>
            <a:off x="3395692" y="64928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hade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3B0829-C75E-A24F-A5BF-2B41B3253BE3}" type="slidenum">
              <a:rPr lang="en-US" smtClean="0"/>
              <a:pPr/>
              <a:t>15</a:t>
            </a:fld>
            <a:endParaRPr lang="en-US"/>
          </a:p>
        </p:txBody>
      </p:sp>
      <p:sp>
        <p:nvSpPr>
          <p:cNvPr id="7" name="Title 1">
            <a:extLst>
              <a:ext uri="{FF2B5EF4-FFF2-40B4-BE49-F238E27FC236}">
                <a16:creationId xmlns:a16="http://schemas.microsoft.com/office/drawing/2014/main" id="{CA88C8B9-0B68-B72F-2B46-FD017B933E82}"/>
              </a:ext>
            </a:extLst>
          </p:cNvPr>
          <p:cNvSpPr txBox="1">
            <a:spLocks/>
          </p:cNvSpPr>
          <p:nvPr/>
        </p:nvSpPr>
        <p:spPr>
          <a:xfrm>
            <a:off x="-385367" y="477456"/>
            <a:ext cx="10972799" cy="664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dirty="0">
              <a:solidFill>
                <a:srgbClr val="FFFF00"/>
              </a:solidFill>
            </a:endParaRPr>
          </a:p>
        </p:txBody>
      </p:sp>
      <p:sp>
        <p:nvSpPr>
          <p:cNvPr id="2" name="TextBox 1">
            <a:extLst>
              <a:ext uri="{FF2B5EF4-FFF2-40B4-BE49-F238E27FC236}">
                <a16:creationId xmlns:a16="http://schemas.microsoft.com/office/drawing/2014/main" id="{4C22E956-3438-FD3E-3ACB-B85743911FBA}"/>
              </a:ext>
            </a:extLst>
          </p:cNvPr>
          <p:cNvSpPr txBox="1"/>
          <p:nvPr/>
        </p:nvSpPr>
        <p:spPr>
          <a:xfrm>
            <a:off x="8005136" y="5907877"/>
            <a:ext cx="1648091" cy="369332"/>
          </a:xfrm>
          <a:prstGeom prst="rect">
            <a:avLst/>
          </a:prstGeom>
          <a:noFill/>
          <a:ln>
            <a:noFill/>
          </a:ln>
        </p:spPr>
        <p:txBody>
          <a:bodyPr wrap="square" rtlCol="0">
            <a:spAutoFit/>
          </a:bodyPr>
          <a:lstStyle/>
          <a:p>
            <a:pPr algn="ctr"/>
            <a:r>
              <a:rPr lang="en-US" dirty="0" err="1"/>
              <a:t>example.com</a:t>
            </a:r>
            <a:endParaRPr lang="en-US" dirty="0"/>
          </a:p>
        </p:txBody>
      </p:sp>
      <p:pic>
        <p:nvPicPr>
          <p:cNvPr id="5" name="Picture 4">
            <a:extLst>
              <a:ext uri="{FF2B5EF4-FFF2-40B4-BE49-F238E27FC236}">
                <a16:creationId xmlns:a16="http://schemas.microsoft.com/office/drawing/2014/main" id="{89AE53C0-4B48-43C0-0312-BE6C226630A5}"/>
              </a:ext>
            </a:extLst>
          </p:cNvPr>
          <p:cNvPicPr>
            <a:picLocks noChangeAspect="1"/>
          </p:cNvPicPr>
          <p:nvPr/>
        </p:nvPicPr>
        <p:blipFill>
          <a:blip r:embed="rId8"/>
          <a:stretch>
            <a:fillRect/>
          </a:stretch>
        </p:blipFill>
        <p:spPr>
          <a:xfrm>
            <a:off x="2917105" y="5324148"/>
            <a:ext cx="702652" cy="607325"/>
          </a:xfrm>
          <a:prstGeom prst="rect">
            <a:avLst/>
          </a:prstGeom>
        </p:spPr>
      </p:pic>
      <p:pic>
        <p:nvPicPr>
          <p:cNvPr id="8" name="Picture 7">
            <a:extLst>
              <a:ext uri="{FF2B5EF4-FFF2-40B4-BE49-F238E27FC236}">
                <a16:creationId xmlns:a16="http://schemas.microsoft.com/office/drawing/2014/main" id="{E4CE952A-C819-10F3-E69F-BFA301CE9919}"/>
              </a:ext>
            </a:extLst>
          </p:cNvPr>
          <p:cNvPicPr>
            <a:picLocks noChangeAspect="1"/>
          </p:cNvPicPr>
          <p:nvPr/>
        </p:nvPicPr>
        <p:blipFill>
          <a:blip r:embed="rId9"/>
          <a:stretch>
            <a:fillRect/>
          </a:stretch>
        </p:blipFill>
        <p:spPr>
          <a:xfrm>
            <a:off x="8372312" y="5324148"/>
            <a:ext cx="702652" cy="607325"/>
          </a:xfrm>
          <a:prstGeom prst="rect">
            <a:avLst/>
          </a:prstGeom>
        </p:spPr>
      </p:pic>
      <p:sp>
        <p:nvSpPr>
          <p:cNvPr id="9" name="TextBox 8">
            <a:extLst>
              <a:ext uri="{FF2B5EF4-FFF2-40B4-BE49-F238E27FC236}">
                <a16:creationId xmlns:a16="http://schemas.microsoft.com/office/drawing/2014/main" id="{D2E9AD94-7444-575A-ABCF-6A56E770F1B7}"/>
              </a:ext>
            </a:extLst>
          </p:cNvPr>
          <p:cNvSpPr txBox="1"/>
          <p:nvPr/>
        </p:nvSpPr>
        <p:spPr>
          <a:xfrm>
            <a:off x="8005136" y="1520663"/>
            <a:ext cx="1648091" cy="646331"/>
          </a:xfrm>
          <a:prstGeom prst="rect">
            <a:avLst/>
          </a:prstGeom>
          <a:noFill/>
          <a:ln>
            <a:noFill/>
          </a:ln>
        </p:spPr>
        <p:txBody>
          <a:bodyPr wrap="square" rtlCol="0">
            <a:spAutoFit/>
          </a:bodyPr>
          <a:lstStyle/>
          <a:p>
            <a:pPr algn="ctr"/>
            <a:r>
              <a:rPr lang="en-US" dirty="0"/>
              <a:t>Certificate Authority</a:t>
            </a:r>
          </a:p>
        </p:txBody>
      </p:sp>
      <p:pic>
        <p:nvPicPr>
          <p:cNvPr id="10" name="Picture 9">
            <a:extLst>
              <a:ext uri="{FF2B5EF4-FFF2-40B4-BE49-F238E27FC236}">
                <a16:creationId xmlns:a16="http://schemas.microsoft.com/office/drawing/2014/main" id="{79793DAD-C699-1645-2669-8DEEF4ADA762}"/>
              </a:ext>
            </a:extLst>
          </p:cNvPr>
          <p:cNvPicPr>
            <a:picLocks noChangeAspect="1"/>
          </p:cNvPicPr>
          <p:nvPr/>
        </p:nvPicPr>
        <p:blipFill>
          <a:blip r:embed="rId10"/>
          <a:stretch>
            <a:fillRect/>
          </a:stretch>
        </p:blipFill>
        <p:spPr>
          <a:xfrm>
            <a:off x="8478048" y="2166994"/>
            <a:ext cx="702265" cy="638910"/>
          </a:xfrm>
          <a:prstGeom prst="rect">
            <a:avLst/>
          </a:prstGeom>
        </p:spPr>
      </p:pic>
      <p:pic>
        <p:nvPicPr>
          <p:cNvPr id="16" name="Graphic 15" descr="Cloud with solid fill">
            <a:extLst>
              <a:ext uri="{FF2B5EF4-FFF2-40B4-BE49-F238E27FC236}">
                <a16:creationId xmlns:a16="http://schemas.microsoft.com/office/drawing/2014/main" id="{4CA8E382-1091-8676-0B10-4A2F8A5A83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4308" y="1481666"/>
            <a:ext cx="937285" cy="839212"/>
          </a:xfrm>
          <a:prstGeom prst="rect">
            <a:avLst/>
          </a:prstGeom>
        </p:spPr>
      </p:pic>
      <p:pic>
        <p:nvPicPr>
          <p:cNvPr id="17" name="Graphic 16" descr="Server with solid fill">
            <a:extLst>
              <a:ext uri="{FF2B5EF4-FFF2-40B4-BE49-F238E27FC236}">
                <a16:creationId xmlns:a16="http://schemas.microsoft.com/office/drawing/2014/main" id="{905ABB31-BC45-CA75-1F41-BAD12BFDDB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26143" y="1852616"/>
            <a:ext cx="693614" cy="676359"/>
          </a:xfrm>
          <a:prstGeom prst="rect">
            <a:avLst/>
          </a:prstGeom>
        </p:spPr>
      </p:pic>
      <p:sp>
        <p:nvSpPr>
          <p:cNvPr id="15" name="TextBox 14">
            <a:extLst>
              <a:ext uri="{FF2B5EF4-FFF2-40B4-BE49-F238E27FC236}">
                <a16:creationId xmlns:a16="http://schemas.microsoft.com/office/drawing/2014/main" id="{6A601BC5-94B1-F978-7913-7A5F893DBC58}"/>
              </a:ext>
            </a:extLst>
          </p:cNvPr>
          <p:cNvSpPr txBox="1"/>
          <p:nvPr/>
        </p:nvSpPr>
        <p:spPr>
          <a:xfrm>
            <a:off x="7973349" y="2607275"/>
            <a:ext cx="827062" cy="369332"/>
          </a:xfrm>
          <a:prstGeom prst="rect">
            <a:avLst/>
          </a:prstGeom>
          <a:noFill/>
        </p:spPr>
        <p:txBody>
          <a:bodyPr wrap="square" rtlCol="0">
            <a:spAutoFit/>
          </a:bodyPr>
          <a:lstStyle/>
          <a:p>
            <a:pPr algn="ctr"/>
            <a:r>
              <a:rPr lang="en-US" sz="1800" dirty="0">
                <a:solidFill>
                  <a:srgbClr val="C00000"/>
                </a:solidFill>
              </a:rPr>
              <a:t>⍺</a:t>
            </a:r>
            <a:r>
              <a:rPr lang="en-US" sz="1800" dirty="0"/>
              <a:t> </a:t>
            </a:r>
          </a:p>
        </p:txBody>
      </p:sp>
      <p:sp>
        <p:nvSpPr>
          <p:cNvPr id="18" name="TextBox 17">
            <a:extLst>
              <a:ext uri="{FF2B5EF4-FFF2-40B4-BE49-F238E27FC236}">
                <a16:creationId xmlns:a16="http://schemas.microsoft.com/office/drawing/2014/main" id="{0356191F-598F-1538-C773-2AF0E2E073FE}"/>
              </a:ext>
            </a:extLst>
          </p:cNvPr>
          <p:cNvSpPr txBox="1"/>
          <p:nvPr/>
        </p:nvSpPr>
        <p:spPr>
          <a:xfrm>
            <a:off x="7709379" y="2898279"/>
            <a:ext cx="2691922" cy="646331"/>
          </a:xfrm>
          <a:prstGeom prst="rect">
            <a:avLst/>
          </a:prstGeom>
          <a:noFill/>
        </p:spPr>
        <p:txBody>
          <a:bodyPr wrap="square" rtlCol="0">
            <a:spAutoFit/>
          </a:bodyPr>
          <a:lstStyle/>
          <a:p>
            <a:r>
              <a:rPr lang="en-US" dirty="0"/>
              <a:t>Certificates: {</a:t>
            </a:r>
            <a:r>
              <a:rPr lang="en-US" dirty="0">
                <a:solidFill>
                  <a:schemeClr val="accent1"/>
                </a:solidFill>
              </a:rPr>
              <a:t>1</a:t>
            </a:r>
            <a:r>
              <a:rPr lang="en-US" dirty="0"/>
              <a:t>,</a:t>
            </a:r>
            <a:r>
              <a:rPr lang="en-US" dirty="0">
                <a:solidFill>
                  <a:schemeClr val="accent1"/>
                </a:solidFill>
              </a:rPr>
              <a:t> </a:t>
            </a:r>
            <a:r>
              <a:rPr lang="en-US" dirty="0">
                <a:solidFill>
                  <a:schemeClr val="accent6">
                    <a:lumMod val="75000"/>
                  </a:schemeClr>
                </a:solidFill>
              </a:rPr>
              <a:t>3</a:t>
            </a:r>
            <a:r>
              <a:rPr lang="en-US" dirty="0"/>
              <a:t>,</a:t>
            </a:r>
            <a:r>
              <a:rPr lang="en-US" dirty="0">
                <a:solidFill>
                  <a:schemeClr val="accent1"/>
                </a:solidFill>
              </a:rPr>
              <a:t> 4</a:t>
            </a:r>
            <a:r>
              <a:rPr lang="en-US" dirty="0"/>
              <a:t>,</a:t>
            </a:r>
            <a:r>
              <a:rPr lang="en-US" dirty="0">
                <a:solidFill>
                  <a:schemeClr val="accent1"/>
                </a:solidFill>
              </a:rPr>
              <a:t> 5</a:t>
            </a:r>
            <a:r>
              <a:rPr lang="en-US" dirty="0"/>
              <a:t>,</a:t>
            </a:r>
            <a:r>
              <a:rPr lang="en-US" dirty="0">
                <a:solidFill>
                  <a:schemeClr val="accent6">
                    <a:lumMod val="75000"/>
                  </a:schemeClr>
                </a:solidFill>
              </a:rPr>
              <a:t> 9</a:t>
            </a:r>
            <a:r>
              <a:rPr lang="en-US" dirty="0"/>
              <a:t>}</a:t>
            </a:r>
          </a:p>
          <a:p>
            <a:r>
              <a:rPr lang="en-US" dirty="0"/>
              <a:t>Revoked: {</a:t>
            </a:r>
            <a:r>
              <a:rPr lang="en-US" dirty="0">
                <a:solidFill>
                  <a:schemeClr val="accent6"/>
                </a:solidFill>
              </a:rPr>
              <a:t>3</a:t>
            </a:r>
            <a:r>
              <a:rPr lang="en-US" dirty="0"/>
              <a:t>, </a:t>
            </a:r>
            <a:r>
              <a:rPr lang="en-US" dirty="0">
                <a:solidFill>
                  <a:schemeClr val="accent6"/>
                </a:solidFill>
              </a:rPr>
              <a:t>9</a:t>
            </a:r>
            <a:r>
              <a:rPr lang="en-US" dirty="0"/>
              <a:t>} </a:t>
            </a:r>
          </a:p>
        </p:txBody>
      </p:sp>
      <p:sp>
        <p:nvSpPr>
          <p:cNvPr id="2062" name="TextBox 2061">
            <a:extLst>
              <a:ext uri="{FF2B5EF4-FFF2-40B4-BE49-F238E27FC236}">
                <a16:creationId xmlns:a16="http://schemas.microsoft.com/office/drawing/2014/main" id="{6513AC91-7963-CE47-404D-7380393592FC}"/>
              </a:ext>
            </a:extLst>
          </p:cNvPr>
          <p:cNvSpPr txBox="1"/>
          <p:nvPr/>
        </p:nvSpPr>
        <p:spPr>
          <a:xfrm>
            <a:off x="3485188" y="3725818"/>
            <a:ext cx="573558" cy="369332"/>
          </a:xfrm>
          <a:prstGeom prst="rect">
            <a:avLst/>
          </a:prstGeom>
          <a:noFill/>
        </p:spPr>
        <p:txBody>
          <a:bodyPr wrap="square">
            <a:spAutoFit/>
          </a:bodyPr>
          <a:lstStyle/>
          <a:p>
            <a:r>
              <a:rPr lang="en-US" sz="1800" dirty="0">
                <a:solidFill>
                  <a:srgbClr val="C00000"/>
                </a:solidFill>
              </a:rPr>
              <a:t>⍺</a:t>
            </a:r>
            <a:r>
              <a:rPr lang="en-US" sz="1800" baseline="-25000" dirty="0">
                <a:solidFill>
                  <a:srgbClr val="C00000"/>
                </a:solidFill>
              </a:rPr>
              <a:t>3</a:t>
            </a:r>
            <a:endParaRPr lang="en-US" dirty="0">
              <a:solidFill>
                <a:srgbClr val="C00000"/>
              </a:solidFill>
            </a:endParaRPr>
          </a:p>
        </p:txBody>
      </p:sp>
      <p:sp>
        <p:nvSpPr>
          <p:cNvPr id="2063" name="TextBox 2062">
            <a:extLst>
              <a:ext uri="{FF2B5EF4-FFF2-40B4-BE49-F238E27FC236}">
                <a16:creationId xmlns:a16="http://schemas.microsoft.com/office/drawing/2014/main" id="{6F7CB8DA-7DF8-4D6E-1ACE-B297E366F286}"/>
              </a:ext>
            </a:extLst>
          </p:cNvPr>
          <p:cNvSpPr txBox="1"/>
          <p:nvPr/>
        </p:nvSpPr>
        <p:spPr>
          <a:xfrm>
            <a:off x="2298881" y="2161842"/>
            <a:ext cx="458701" cy="369332"/>
          </a:xfrm>
          <a:prstGeom prst="rect">
            <a:avLst/>
          </a:prstGeom>
          <a:noFill/>
        </p:spPr>
        <p:txBody>
          <a:bodyPr wrap="square" rtlCol="0">
            <a:spAutoFit/>
          </a:bodyPr>
          <a:lstStyle/>
          <a:p>
            <a:r>
              <a:rPr lang="en-US" sz="1800" dirty="0">
                <a:solidFill>
                  <a:srgbClr val="C00000"/>
                </a:solidFill>
              </a:rPr>
              <a:t>⍺</a:t>
            </a:r>
            <a:r>
              <a:rPr lang="en-US" sz="1800" baseline="-25000" dirty="0">
                <a:solidFill>
                  <a:srgbClr val="C00000"/>
                </a:solidFill>
              </a:rPr>
              <a:t>1</a:t>
            </a:r>
            <a:r>
              <a:rPr lang="en-US" sz="1800" dirty="0">
                <a:solidFill>
                  <a:srgbClr val="C00000"/>
                </a:solidFill>
              </a:rPr>
              <a:t> </a:t>
            </a:r>
            <a:endParaRPr lang="en-US" dirty="0">
              <a:solidFill>
                <a:srgbClr val="C00000"/>
              </a:solidFill>
            </a:endParaRPr>
          </a:p>
        </p:txBody>
      </p:sp>
      <p:sp>
        <p:nvSpPr>
          <p:cNvPr id="2065" name="TextBox 2064">
            <a:extLst>
              <a:ext uri="{FF2B5EF4-FFF2-40B4-BE49-F238E27FC236}">
                <a16:creationId xmlns:a16="http://schemas.microsoft.com/office/drawing/2014/main" id="{A04FBFDB-40E5-4FD8-784E-7B0777BEBB88}"/>
              </a:ext>
            </a:extLst>
          </p:cNvPr>
          <p:cNvSpPr txBox="1"/>
          <p:nvPr/>
        </p:nvSpPr>
        <p:spPr>
          <a:xfrm>
            <a:off x="2507063" y="2159573"/>
            <a:ext cx="528084" cy="646331"/>
          </a:xfrm>
          <a:prstGeom prst="rect">
            <a:avLst/>
          </a:prstGeom>
          <a:noFill/>
        </p:spPr>
        <p:txBody>
          <a:bodyPr wrap="square" rtlCol="0">
            <a:spAutoFit/>
          </a:bodyPr>
          <a:lstStyle/>
          <a:p>
            <a:r>
              <a:rPr lang="en-US" dirty="0"/>
              <a:t>,</a:t>
            </a:r>
            <a:r>
              <a:rPr lang="en-US" dirty="0">
                <a:solidFill>
                  <a:schemeClr val="accent1"/>
                </a:solidFill>
              </a:rPr>
              <a:t> </a:t>
            </a:r>
            <a:r>
              <a:rPr lang="en-US" dirty="0" err="1">
                <a:solidFill>
                  <a:schemeClr val="accent1"/>
                </a:solidFill>
              </a:rPr>
              <a:t>Λ</a:t>
            </a:r>
            <a:endParaRPr lang="en-US" dirty="0">
              <a:solidFill>
                <a:schemeClr val="accent1"/>
              </a:solidFill>
            </a:endParaRPr>
          </a:p>
          <a:p>
            <a:r>
              <a:rPr lang="en-US" sz="1800" dirty="0">
                <a:solidFill>
                  <a:srgbClr val="C00000"/>
                </a:solidFill>
              </a:rPr>
              <a:t> </a:t>
            </a:r>
            <a:endParaRPr lang="en-US" dirty="0">
              <a:solidFill>
                <a:srgbClr val="C00000"/>
              </a:solidFill>
            </a:endParaRPr>
          </a:p>
        </p:txBody>
      </p:sp>
      <p:sp>
        <p:nvSpPr>
          <p:cNvPr id="2066" name="TextBox 2065">
            <a:extLst>
              <a:ext uri="{FF2B5EF4-FFF2-40B4-BE49-F238E27FC236}">
                <a16:creationId xmlns:a16="http://schemas.microsoft.com/office/drawing/2014/main" id="{1B48A3D5-3593-1960-4F24-E8D248FDFBAB}"/>
              </a:ext>
            </a:extLst>
          </p:cNvPr>
          <p:cNvSpPr txBox="1"/>
          <p:nvPr/>
        </p:nvSpPr>
        <p:spPr>
          <a:xfrm>
            <a:off x="3711880" y="3732268"/>
            <a:ext cx="528084" cy="646331"/>
          </a:xfrm>
          <a:prstGeom prst="rect">
            <a:avLst/>
          </a:prstGeom>
          <a:noFill/>
        </p:spPr>
        <p:txBody>
          <a:bodyPr wrap="square" rtlCol="0">
            <a:spAutoFit/>
          </a:bodyPr>
          <a:lstStyle/>
          <a:p>
            <a:r>
              <a:rPr lang="en-US" dirty="0"/>
              <a:t>,</a:t>
            </a:r>
            <a:r>
              <a:rPr lang="en-US" dirty="0">
                <a:solidFill>
                  <a:schemeClr val="accent1"/>
                </a:solidFill>
              </a:rPr>
              <a:t> </a:t>
            </a:r>
            <a:r>
              <a:rPr lang="en-US" dirty="0" err="1">
                <a:solidFill>
                  <a:schemeClr val="accent1"/>
                </a:solidFill>
              </a:rPr>
              <a:t>Λ</a:t>
            </a:r>
            <a:endParaRPr lang="en-US" dirty="0">
              <a:solidFill>
                <a:schemeClr val="accent1"/>
              </a:solidFill>
            </a:endParaRPr>
          </a:p>
          <a:p>
            <a:r>
              <a:rPr lang="en-US" sz="1800" dirty="0">
                <a:solidFill>
                  <a:srgbClr val="C00000"/>
                </a:solidFill>
              </a:rPr>
              <a:t> </a:t>
            </a:r>
            <a:endParaRPr lang="en-US" dirty="0">
              <a:solidFill>
                <a:srgbClr val="C00000"/>
              </a:solidFill>
            </a:endParaRPr>
          </a:p>
        </p:txBody>
      </p:sp>
      <p:sp>
        <p:nvSpPr>
          <p:cNvPr id="2071" name="TextBox 2070">
            <a:extLst>
              <a:ext uri="{FF2B5EF4-FFF2-40B4-BE49-F238E27FC236}">
                <a16:creationId xmlns:a16="http://schemas.microsoft.com/office/drawing/2014/main" id="{3E952FC3-C96A-95C1-7F58-29E5F9D7DD2F}"/>
              </a:ext>
            </a:extLst>
          </p:cNvPr>
          <p:cNvSpPr txBox="1"/>
          <p:nvPr/>
        </p:nvSpPr>
        <p:spPr>
          <a:xfrm>
            <a:off x="976503" y="3729880"/>
            <a:ext cx="682113" cy="369332"/>
          </a:xfrm>
          <a:prstGeom prst="rect">
            <a:avLst/>
          </a:prstGeom>
          <a:noFill/>
        </p:spPr>
        <p:txBody>
          <a:bodyPr wrap="square">
            <a:spAutoFit/>
          </a:bodyPr>
          <a:lstStyle/>
          <a:p>
            <a:r>
              <a:rPr lang="en-US" sz="1800" dirty="0">
                <a:solidFill>
                  <a:srgbClr val="C00000"/>
                </a:solidFill>
              </a:rPr>
              <a:t>⍺</a:t>
            </a:r>
            <a:r>
              <a:rPr lang="en-US" baseline="-25000" dirty="0">
                <a:solidFill>
                  <a:srgbClr val="C00000"/>
                </a:solidFill>
              </a:rPr>
              <a:t>2</a:t>
            </a:r>
            <a:endParaRPr lang="en-US" dirty="0">
              <a:solidFill>
                <a:srgbClr val="C00000"/>
              </a:solidFill>
            </a:endParaRPr>
          </a:p>
        </p:txBody>
      </p:sp>
      <p:sp>
        <p:nvSpPr>
          <p:cNvPr id="2072" name="TextBox 2071">
            <a:extLst>
              <a:ext uri="{FF2B5EF4-FFF2-40B4-BE49-F238E27FC236}">
                <a16:creationId xmlns:a16="http://schemas.microsoft.com/office/drawing/2014/main" id="{1633F592-1318-3C32-4A23-95F3E504C69A}"/>
              </a:ext>
            </a:extLst>
          </p:cNvPr>
          <p:cNvSpPr txBox="1"/>
          <p:nvPr/>
        </p:nvSpPr>
        <p:spPr>
          <a:xfrm>
            <a:off x="2273416" y="3666908"/>
            <a:ext cx="780484" cy="369332"/>
          </a:xfrm>
          <a:prstGeom prst="rect">
            <a:avLst/>
          </a:prstGeom>
          <a:noFill/>
        </p:spPr>
        <p:txBody>
          <a:bodyPr wrap="square" rtlCol="0">
            <a:spAutoFit/>
          </a:bodyPr>
          <a:lstStyle/>
          <a:p>
            <a:r>
              <a:rPr lang="en-US" i="1" dirty="0"/>
              <a:t>ECP</a:t>
            </a:r>
            <a:r>
              <a:rPr lang="en-US" i="1" baseline="-25000" dirty="0"/>
              <a:t>3</a:t>
            </a:r>
          </a:p>
        </p:txBody>
      </p:sp>
      <p:pic>
        <p:nvPicPr>
          <p:cNvPr id="2073" name="Graphic 2072" descr="Cloud with solid fill">
            <a:extLst>
              <a:ext uri="{FF2B5EF4-FFF2-40B4-BE49-F238E27FC236}">
                <a16:creationId xmlns:a16="http://schemas.microsoft.com/office/drawing/2014/main" id="{8E5B93B6-6705-67F2-C721-4806B5CFE6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0326" y="3051903"/>
            <a:ext cx="937285" cy="839212"/>
          </a:xfrm>
          <a:prstGeom prst="rect">
            <a:avLst/>
          </a:prstGeom>
        </p:spPr>
      </p:pic>
      <p:pic>
        <p:nvPicPr>
          <p:cNvPr id="2074" name="Graphic 2073" descr="Server with solid fill">
            <a:extLst>
              <a:ext uri="{FF2B5EF4-FFF2-40B4-BE49-F238E27FC236}">
                <a16:creationId xmlns:a16="http://schemas.microsoft.com/office/drawing/2014/main" id="{217F02A7-2B44-E41A-ACA8-8495C495DB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12161" y="3422853"/>
            <a:ext cx="693614" cy="676359"/>
          </a:xfrm>
          <a:prstGeom prst="rect">
            <a:avLst/>
          </a:prstGeom>
        </p:spPr>
      </p:pic>
      <p:sp>
        <p:nvSpPr>
          <p:cNvPr id="2075" name="TextBox 2074">
            <a:extLst>
              <a:ext uri="{FF2B5EF4-FFF2-40B4-BE49-F238E27FC236}">
                <a16:creationId xmlns:a16="http://schemas.microsoft.com/office/drawing/2014/main" id="{9BB7CB46-8B64-8988-76FE-EA9E02C0EA8C}"/>
              </a:ext>
            </a:extLst>
          </p:cNvPr>
          <p:cNvSpPr txBox="1"/>
          <p:nvPr/>
        </p:nvSpPr>
        <p:spPr>
          <a:xfrm>
            <a:off x="1232475" y="3761032"/>
            <a:ext cx="528084" cy="646331"/>
          </a:xfrm>
          <a:prstGeom prst="rect">
            <a:avLst/>
          </a:prstGeom>
          <a:noFill/>
        </p:spPr>
        <p:txBody>
          <a:bodyPr wrap="square" rtlCol="0">
            <a:spAutoFit/>
          </a:bodyPr>
          <a:lstStyle/>
          <a:p>
            <a:r>
              <a:rPr lang="en-US" dirty="0"/>
              <a:t>,</a:t>
            </a:r>
            <a:r>
              <a:rPr lang="en-US" dirty="0">
                <a:solidFill>
                  <a:schemeClr val="accent1"/>
                </a:solidFill>
              </a:rPr>
              <a:t> </a:t>
            </a:r>
            <a:r>
              <a:rPr lang="en-US" dirty="0" err="1">
                <a:solidFill>
                  <a:schemeClr val="accent1"/>
                </a:solidFill>
              </a:rPr>
              <a:t>Λ</a:t>
            </a:r>
            <a:endParaRPr lang="en-US" dirty="0">
              <a:solidFill>
                <a:schemeClr val="accent1"/>
              </a:solidFill>
            </a:endParaRPr>
          </a:p>
          <a:p>
            <a:r>
              <a:rPr lang="en-US" sz="1800" dirty="0">
                <a:solidFill>
                  <a:srgbClr val="C00000"/>
                </a:solidFill>
              </a:rPr>
              <a:t> </a:t>
            </a:r>
            <a:endParaRPr lang="en-US" dirty="0">
              <a:solidFill>
                <a:srgbClr val="C00000"/>
              </a:solidFill>
            </a:endParaRPr>
          </a:p>
        </p:txBody>
      </p:sp>
      <p:sp>
        <p:nvSpPr>
          <p:cNvPr id="2077" name="TextBox 2076">
            <a:extLst>
              <a:ext uri="{FF2B5EF4-FFF2-40B4-BE49-F238E27FC236}">
                <a16:creationId xmlns:a16="http://schemas.microsoft.com/office/drawing/2014/main" id="{98CD7F3E-CAF7-B140-7B84-3702D7AE9F60}"/>
              </a:ext>
            </a:extLst>
          </p:cNvPr>
          <p:cNvSpPr txBox="1"/>
          <p:nvPr/>
        </p:nvSpPr>
        <p:spPr>
          <a:xfrm>
            <a:off x="2222729" y="5630878"/>
            <a:ext cx="510773" cy="646331"/>
          </a:xfrm>
          <a:prstGeom prst="rect">
            <a:avLst/>
          </a:prstGeom>
          <a:noFill/>
        </p:spPr>
        <p:txBody>
          <a:bodyPr wrap="square">
            <a:spAutoFit/>
          </a:bodyPr>
          <a:lstStyle/>
          <a:p>
            <a:r>
              <a:rPr lang="en-US" sz="1800" dirty="0">
                <a:solidFill>
                  <a:schemeClr val="accent1"/>
                </a:solidFill>
              </a:rPr>
              <a:t> </a:t>
            </a:r>
            <a:r>
              <a:rPr lang="en-US" dirty="0" err="1">
                <a:solidFill>
                  <a:schemeClr val="accent1"/>
                </a:solidFill>
              </a:rPr>
              <a:t>Λ</a:t>
            </a:r>
            <a:endParaRPr lang="en-US" dirty="0">
              <a:solidFill>
                <a:schemeClr val="accent1"/>
              </a:solidFill>
            </a:endParaRPr>
          </a:p>
          <a:p>
            <a:endParaRPr lang="en-US" dirty="0"/>
          </a:p>
        </p:txBody>
      </p:sp>
      <p:pic>
        <p:nvPicPr>
          <p:cNvPr id="3" name="Graphic 2" descr="Diploma outline">
            <a:extLst>
              <a:ext uri="{FF2B5EF4-FFF2-40B4-BE49-F238E27FC236}">
                <a16:creationId xmlns:a16="http://schemas.microsoft.com/office/drawing/2014/main" id="{A617B5E8-2BE3-7F74-7837-FB8C8DD0D9A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436754" y="5627810"/>
            <a:ext cx="998269" cy="952491"/>
          </a:xfrm>
          <a:prstGeom prst="rect">
            <a:avLst/>
          </a:prstGeom>
        </p:spPr>
      </p:pic>
      <p:cxnSp>
        <p:nvCxnSpPr>
          <p:cNvPr id="6" name="Straight Arrow Connector 5">
            <a:extLst>
              <a:ext uri="{FF2B5EF4-FFF2-40B4-BE49-F238E27FC236}">
                <a16:creationId xmlns:a16="http://schemas.microsoft.com/office/drawing/2014/main" id="{D5006F03-9381-134C-C999-FD02789E3A0C}"/>
              </a:ext>
            </a:extLst>
          </p:cNvPr>
          <p:cNvCxnSpPr>
            <a:cxnSpLocks/>
          </p:cNvCxnSpPr>
          <p:nvPr/>
        </p:nvCxnSpPr>
        <p:spPr>
          <a:xfrm>
            <a:off x="3739285" y="5553817"/>
            <a:ext cx="4513499" cy="0"/>
          </a:xfrm>
          <a:prstGeom prst="straightConnector1">
            <a:avLst/>
          </a:prstGeom>
          <a:ln>
            <a:solidFill>
              <a:schemeClr val="tx2"/>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AF46085-3B3F-AE47-31B1-A5E4385B336C}"/>
              </a:ext>
            </a:extLst>
          </p:cNvPr>
          <p:cNvCxnSpPr>
            <a:cxnSpLocks/>
          </p:cNvCxnSpPr>
          <p:nvPr/>
        </p:nvCxnSpPr>
        <p:spPr>
          <a:xfrm flipH="1">
            <a:off x="3739285" y="5736600"/>
            <a:ext cx="4513499" cy="0"/>
          </a:xfrm>
          <a:prstGeom prst="straightConnector1">
            <a:avLst/>
          </a:prstGeom>
          <a:ln>
            <a:solidFill>
              <a:schemeClr val="tx2"/>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54B0D5B9-9515-3E7F-FC29-D3B7952D2E28}"/>
              </a:ext>
            </a:extLst>
          </p:cNvPr>
          <p:cNvSpPr/>
          <p:nvPr/>
        </p:nvSpPr>
        <p:spPr>
          <a:xfrm>
            <a:off x="5101033" y="5238177"/>
            <a:ext cx="1669709" cy="218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Hello </a:t>
            </a:r>
          </a:p>
        </p:txBody>
      </p:sp>
      <p:cxnSp>
        <p:nvCxnSpPr>
          <p:cNvPr id="40" name="Straight Arrow Connector 39">
            <a:extLst>
              <a:ext uri="{FF2B5EF4-FFF2-40B4-BE49-F238E27FC236}">
                <a16:creationId xmlns:a16="http://schemas.microsoft.com/office/drawing/2014/main" id="{01DD3D09-E976-29F3-8035-35444DBB0FC2}"/>
              </a:ext>
            </a:extLst>
          </p:cNvPr>
          <p:cNvCxnSpPr>
            <a:cxnSpLocks/>
          </p:cNvCxnSpPr>
          <p:nvPr/>
        </p:nvCxnSpPr>
        <p:spPr>
          <a:xfrm flipH="1">
            <a:off x="2659687" y="2765784"/>
            <a:ext cx="518442" cy="503986"/>
          </a:xfrm>
          <a:prstGeom prst="straightConnector1">
            <a:avLst/>
          </a:prstGeom>
          <a:ln>
            <a:solidFill>
              <a:schemeClr val="tx1"/>
            </a:solidFill>
            <a:prstDash val="sysDot"/>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A53E8613-A6B6-76D4-0FC9-57FBD694B397}"/>
              </a:ext>
            </a:extLst>
          </p:cNvPr>
          <p:cNvCxnSpPr>
            <a:cxnSpLocks/>
          </p:cNvCxnSpPr>
          <p:nvPr/>
        </p:nvCxnSpPr>
        <p:spPr>
          <a:xfrm>
            <a:off x="3327200" y="2762036"/>
            <a:ext cx="515631" cy="551903"/>
          </a:xfrm>
          <a:prstGeom prst="straightConnector1">
            <a:avLst/>
          </a:prstGeom>
          <a:ln>
            <a:solidFill>
              <a:schemeClr val="tx1"/>
            </a:solidFill>
            <a:prstDash val="sysDot"/>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DC87A1C0-E721-AB71-BDE6-3ACDA541A67D}"/>
              </a:ext>
            </a:extLst>
          </p:cNvPr>
          <p:cNvCxnSpPr>
            <a:cxnSpLocks/>
          </p:cNvCxnSpPr>
          <p:nvPr/>
        </p:nvCxnSpPr>
        <p:spPr>
          <a:xfrm flipH="1">
            <a:off x="2659686" y="3415885"/>
            <a:ext cx="1183145" cy="4286"/>
          </a:xfrm>
          <a:prstGeom prst="straightConnector1">
            <a:avLst/>
          </a:prstGeom>
          <a:ln>
            <a:solidFill>
              <a:schemeClr val="tx1"/>
            </a:solidFill>
            <a:prstDash val="sysDot"/>
            <a:headEnd type="triangle"/>
            <a:tailEnd type="triangle"/>
          </a:ln>
        </p:spPr>
        <p:style>
          <a:lnRef idx="2">
            <a:schemeClr val="accent1"/>
          </a:lnRef>
          <a:fillRef idx="0">
            <a:schemeClr val="accent1"/>
          </a:fillRef>
          <a:effectRef idx="1">
            <a:schemeClr val="accent1"/>
          </a:effectRef>
          <a:fontRef idx="minor">
            <a:schemeClr val="tx1"/>
          </a:fontRef>
        </p:style>
      </p:cxnSp>
      <p:pic>
        <p:nvPicPr>
          <p:cNvPr id="46" name="Graphic 45" descr="Lock with solid fill">
            <a:extLst>
              <a:ext uri="{FF2B5EF4-FFF2-40B4-BE49-F238E27FC236}">
                <a16:creationId xmlns:a16="http://schemas.microsoft.com/office/drawing/2014/main" id="{71433C08-9F00-F90B-09D9-971B9FDCF8D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61428" y="2888568"/>
            <a:ext cx="563802" cy="515775"/>
          </a:xfrm>
          <a:prstGeom prst="rect">
            <a:avLst/>
          </a:prstGeom>
        </p:spPr>
      </p:pic>
      <p:sp>
        <p:nvSpPr>
          <p:cNvPr id="47" name="TextBox 46">
            <a:extLst>
              <a:ext uri="{FF2B5EF4-FFF2-40B4-BE49-F238E27FC236}">
                <a16:creationId xmlns:a16="http://schemas.microsoft.com/office/drawing/2014/main" id="{FC0D7BF1-C338-2F73-4048-31B3FB7011E3}"/>
              </a:ext>
            </a:extLst>
          </p:cNvPr>
          <p:cNvSpPr txBox="1"/>
          <p:nvPr/>
        </p:nvSpPr>
        <p:spPr>
          <a:xfrm>
            <a:off x="3472832" y="2137378"/>
            <a:ext cx="1261461" cy="369332"/>
          </a:xfrm>
          <a:prstGeom prst="rect">
            <a:avLst/>
          </a:prstGeom>
          <a:noFill/>
        </p:spPr>
        <p:txBody>
          <a:bodyPr wrap="square" rtlCol="0">
            <a:spAutoFit/>
          </a:bodyPr>
          <a:lstStyle/>
          <a:p>
            <a:r>
              <a:rPr lang="en-US" i="1" dirty="0"/>
              <a:t>ECP</a:t>
            </a:r>
            <a:r>
              <a:rPr lang="en-US" i="1" baseline="-25000" dirty="0"/>
              <a:t>1</a:t>
            </a:r>
          </a:p>
        </p:txBody>
      </p:sp>
      <p:sp>
        <p:nvSpPr>
          <p:cNvPr id="50" name="TextBox 49">
            <a:extLst>
              <a:ext uri="{FF2B5EF4-FFF2-40B4-BE49-F238E27FC236}">
                <a16:creationId xmlns:a16="http://schemas.microsoft.com/office/drawing/2014/main" id="{5C716E62-D97B-B2D4-53DE-34B6A10DEE39}"/>
              </a:ext>
            </a:extLst>
          </p:cNvPr>
          <p:cNvSpPr txBox="1"/>
          <p:nvPr/>
        </p:nvSpPr>
        <p:spPr>
          <a:xfrm>
            <a:off x="4613631" y="3686660"/>
            <a:ext cx="921684" cy="369332"/>
          </a:xfrm>
          <a:prstGeom prst="rect">
            <a:avLst/>
          </a:prstGeom>
          <a:noFill/>
        </p:spPr>
        <p:txBody>
          <a:bodyPr wrap="square" rtlCol="0">
            <a:spAutoFit/>
          </a:bodyPr>
          <a:lstStyle/>
          <a:p>
            <a:r>
              <a:rPr lang="en-US" i="1" dirty="0"/>
              <a:t>ECP</a:t>
            </a:r>
            <a:r>
              <a:rPr lang="en-US" i="1" baseline="-25000" dirty="0"/>
              <a:t>2</a:t>
            </a:r>
          </a:p>
        </p:txBody>
      </p:sp>
      <p:sp>
        <p:nvSpPr>
          <p:cNvPr id="52" name="TextBox 51">
            <a:extLst>
              <a:ext uri="{FF2B5EF4-FFF2-40B4-BE49-F238E27FC236}">
                <a16:creationId xmlns:a16="http://schemas.microsoft.com/office/drawing/2014/main" id="{F9D163B9-2F41-677E-14B5-2D7CB0556491}"/>
              </a:ext>
            </a:extLst>
          </p:cNvPr>
          <p:cNvSpPr txBox="1"/>
          <p:nvPr/>
        </p:nvSpPr>
        <p:spPr>
          <a:xfrm>
            <a:off x="3920973" y="1638699"/>
            <a:ext cx="678391" cy="369332"/>
          </a:xfrm>
          <a:prstGeom prst="rect">
            <a:avLst/>
          </a:prstGeom>
          <a:noFill/>
        </p:spPr>
        <p:txBody>
          <a:bodyPr wrap="none" rtlCol="0">
            <a:spAutoFit/>
          </a:bodyPr>
          <a:lstStyle/>
          <a:p>
            <a:r>
              <a:rPr lang="en-US" dirty="0"/>
              <a:t>{</a:t>
            </a:r>
            <a:r>
              <a:rPr lang="en-US" dirty="0">
                <a:solidFill>
                  <a:schemeClr val="accent6">
                    <a:lumMod val="75000"/>
                  </a:schemeClr>
                </a:solidFill>
              </a:rPr>
              <a:t>3</a:t>
            </a:r>
            <a:r>
              <a:rPr lang="en-US" dirty="0"/>
              <a:t>,</a:t>
            </a:r>
            <a:r>
              <a:rPr lang="en-US" dirty="0">
                <a:solidFill>
                  <a:schemeClr val="accent6">
                    <a:lumMod val="75000"/>
                  </a:schemeClr>
                </a:solidFill>
              </a:rPr>
              <a:t> 9</a:t>
            </a:r>
            <a:r>
              <a:rPr lang="en-US" dirty="0"/>
              <a:t>}</a:t>
            </a:r>
          </a:p>
        </p:txBody>
      </p:sp>
      <p:sp>
        <p:nvSpPr>
          <p:cNvPr id="54" name="TextBox 53">
            <a:extLst>
              <a:ext uri="{FF2B5EF4-FFF2-40B4-BE49-F238E27FC236}">
                <a16:creationId xmlns:a16="http://schemas.microsoft.com/office/drawing/2014/main" id="{8E267EA9-51E2-4461-3DF2-0C75DBA0D7B8}"/>
              </a:ext>
            </a:extLst>
          </p:cNvPr>
          <p:cNvSpPr txBox="1"/>
          <p:nvPr/>
        </p:nvSpPr>
        <p:spPr>
          <a:xfrm>
            <a:off x="4871386" y="3045188"/>
            <a:ext cx="678391" cy="369332"/>
          </a:xfrm>
          <a:prstGeom prst="rect">
            <a:avLst/>
          </a:prstGeom>
          <a:noFill/>
        </p:spPr>
        <p:txBody>
          <a:bodyPr wrap="none" rtlCol="0">
            <a:spAutoFit/>
          </a:bodyPr>
          <a:lstStyle/>
          <a:p>
            <a:r>
              <a:rPr lang="en-US" dirty="0"/>
              <a:t>{</a:t>
            </a:r>
            <a:r>
              <a:rPr lang="en-US" dirty="0">
                <a:solidFill>
                  <a:schemeClr val="accent6">
                    <a:lumMod val="75000"/>
                  </a:schemeClr>
                </a:solidFill>
              </a:rPr>
              <a:t>3</a:t>
            </a:r>
            <a:r>
              <a:rPr lang="en-US" dirty="0"/>
              <a:t>,</a:t>
            </a:r>
            <a:r>
              <a:rPr lang="en-US" dirty="0">
                <a:solidFill>
                  <a:schemeClr val="accent6">
                    <a:lumMod val="75000"/>
                  </a:schemeClr>
                </a:solidFill>
              </a:rPr>
              <a:t> 9</a:t>
            </a:r>
            <a:r>
              <a:rPr lang="en-US" dirty="0"/>
              <a:t>}</a:t>
            </a:r>
          </a:p>
        </p:txBody>
      </p:sp>
      <p:cxnSp>
        <p:nvCxnSpPr>
          <p:cNvPr id="59" name="Straight Arrow Connector 58">
            <a:extLst>
              <a:ext uri="{FF2B5EF4-FFF2-40B4-BE49-F238E27FC236}">
                <a16:creationId xmlns:a16="http://schemas.microsoft.com/office/drawing/2014/main" id="{A77BABE1-CDDE-5807-B6FF-DD9851DD097C}"/>
              </a:ext>
            </a:extLst>
          </p:cNvPr>
          <p:cNvCxnSpPr>
            <a:cxnSpLocks/>
          </p:cNvCxnSpPr>
          <p:nvPr/>
        </p:nvCxnSpPr>
        <p:spPr>
          <a:xfrm flipH="1" flipV="1">
            <a:off x="2383997" y="4152366"/>
            <a:ext cx="707879" cy="1030311"/>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4BDD9112-40B3-B3D6-8505-91FBE122AAFD}"/>
              </a:ext>
            </a:extLst>
          </p:cNvPr>
          <p:cNvCxnSpPr>
            <a:cxnSpLocks/>
          </p:cNvCxnSpPr>
          <p:nvPr/>
        </p:nvCxnSpPr>
        <p:spPr>
          <a:xfrm>
            <a:off x="2222729" y="4255797"/>
            <a:ext cx="738699" cy="1043006"/>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D62789A-0568-35FA-DD2A-4F606437FD35}"/>
              </a:ext>
            </a:extLst>
          </p:cNvPr>
          <p:cNvSpPr txBox="1"/>
          <p:nvPr/>
        </p:nvSpPr>
        <p:spPr>
          <a:xfrm rot="3553320">
            <a:off x="2669488" y="4447667"/>
            <a:ext cx="423514" cy="369332"/>
          </a:xfrm>
          <a:prstGeom prst="rect">
            <a:avLst/>
          </a:prstGeom>
          <a:noFill/>
        </p:spPr>
        <p:txBody>
          <a:bodyPr wrap="square" rtlCol="0">
            <a:spAutoFit/>
          </a:bodyPr>
          <a:lstStyle/>
          <a:p>
            <a:r>
              <a:rPr lang="en-US" dirty="0"/>
              <a:t>3?</a:t>
            </a:r>
          </a:p>
        </p:txBody>
      </p:sp>
      <p:sp>
        <p:nvSpPr>
          <p:cNvPr id="62" name="TextBox 61">
            <a:extLst>
              <a:ext uri="{FF2B5EF4-FFF2-40B4-BE49-F238E27FC236}">
                <a16:creationId xmlns:a16="http://schemas.microsoft.com/office/drawing/2014/main" id="{3DDF3896-CEA1-C9E7-B6D2-AFDB1217D1DC}"/>
              </a:ext>
            </a:extLst>
          </p:cNvPr>
          <p:cNvSpPr txBox="1"/>
          <p:nvPr/>
        </p:nvSpPr>
        <p:spPr>
          <a:xfrm rot="3608322">
            <a:off x="2290497" y="4692829"/>
            <a:ext cx="433132" cy="369332"/>
          </a:xfrm>
          <a:prstGeom prst="rect">
            <a:avLst/>
          </a:prstGeom>
          <a:noFill/>
        </p:spPr>
        <p:txBody>
          <a:bodyPr wrap="square" rtlCol="0">
            <a:spAutoFit/>
          </a:bodyPr>
          <a:lstStyle/>
          <a:p>
            <a:r>
              <a:rPr lang="en-US" dirty="0">
                <a:solidFill>
                  <a:schemeClr val="accent6"/>
                </a:solidFill>
              </a:rPr>
              <a:t>w</a:t>
            </a:r>
            <a:r>
              <a:rPr lang="en-US" baseline="-25000" dirty="0">
                <a:solidFill>
                  <a:schemeClr val="accent6"/>
                </a:solidFill>
              </a:rPr>
              <a:t>3</a:t>
            </a:r>
          </a:p>
        </p:txBody>
      </p:sp>
      <p:sp>
        <p:nvSpPr>
          <p:cNvPr id="2053" name="TextBox 2052">
            <a:extLst>
              <a:ext uri="{FF2B5EF4-FFF2-40B4-BE49-F238E27FC236}">
                <a16:creationId xmlns:a16="http://schemas.microsoft.com/office/drawing/2014/main" id="{D789309A-116B-6971-A6E7-7B741B947C26}"/>
              </a:ext>
            </a:extLst>
          </p:cNvPr>
          <p:cNvSpPr txBox="1"/>
          <p:nvPr/>
        </p:nvSpPr>
        <p:spPr>
          <a:xfrm>
            <a:off x="2415828" y="5640742"/>
            <a:ext cx="732433" cy="646331"/>
          </a:xfrm>
          <a:prstGeom prst="rect">
            <a:avLst/>
          </a:prstGeom>
          <a:noFill/>
        </p:spPr>
        <p:txBody>
          <a:bodyPr wrap="square">
            <a:spAutoFit/>
          </a:bodyPr>
          <a:lstStyle/>
          <a:p>
            <a:r>
              <a:rPr lang="en-US" sz="1800" dirty="0"/>
              <a:t> </a:t>
            </a:r>
            <a:r>
              <a:rPr lang="en-US" dirty="0"/>
              <a:t>,</a:t>
            </a:r>
            <a:r>
              <a:rPr lang="en-US" sz="1800" dirty="0">
                <a:solidFill>
                  <a:srgbClr val="C00000"/>
                </a:solidFill>
              </a:rPr>
              <a:t> </a:t>
            </a:r>
            <a:r>
              <a:rPr lang="en-US" sz="1800" dirty="0">
                <a:solidFill>
                  <a:schemeClr val="accent6"/>
                </a:solidFill>
              </a:rPr>
              <a:t>w</a:t>
            </a:r>
            <a:r>
              <a:rPr lang="en-US" sz="1800" baseline="-25000" dirty="0">
                <a:solidFill>
                  <a:schemeClr val="accent6"/>
                </a:solidFill>
              </a:rPr>
              <a:t>3</a:t>
            </a:r>
            <a:r>
              <a:rPr lang="en-US" dirty="0">
                <a:solidFill>
                  <a:schemeClr val="accent6"/>
                </a:solidFill>
              </a:rPr>
              <a:t> </a:t>
            </a:r>
          </a:p>
          <a:p>
            <a:endParaRPr lang="en-US" dirty="0"/>
          </a:p>
        </p:txBody>
      </p:sp>
      <p:sp>
        <p:nvSpPr>
          <p:cNvPr id="2054" name="TextBox 2053">
            <a:extLst>
              <a:ext uri="{FF2B5EF4-FFF2-40B4-BE49-F238E27FC236}">
                <a16:creationId xmlns:a16="http://schemas.microsoft.com/office/drawing/2014/main" id="{C2234570-EAD3-9D90-1AF6-B9890A1908FE}"/>
              </a:ext>
            </a:extLst>
          </p:cNvPr>
          <p:cNvSpPr txBox="1"/>
          <p:nvPr/>
        </p:nvSpPr>
        <p:spPr>
          <a:xfrm>
            <a:off x="5492573" y="5971289"/>
            <a:ext cx="909223" cy="215444"/>
          </a:xfrm>
          <a:prstGeom prst="rect">
            <a:avLst/>
          </a:prstGeom>
          <a:noFill/>
        </p:spPr>
        <p:txBody>
          <a:bodyPr wrap="none" rtlCol="0">
            <a:spAutoFit/>
          </a:bodyPr>
          <a:lstStyle/>
          <a:p>
            <a:r>
              <a:rPr lang="en-US" sz="800" dirty="0"/>
              <a:t>Serial number: 3</a:t>
            </a:r>
          </a:p>
        </p:txBody>
      </p:sp>
      <p:sp>
        <p:nvSpPr>
          <p:cNvPr id="13" name="TextBox 12">
            <a:extLst>
              <a:ext uri="{FF2B5EF4-FFF2-40B4-BE49-F238E27FC236}">
                <a16:creationId xmlns:a16="http://schemas.microsoft.com/office/drawing/2014/main" id="{9B6E2A46-E6BD-AD04-B82F-0F1D27475DE8}"/>
              </a:ext>
            </a:extLst>
          </p:cNvPr>
          <p:cNvSpPr txBox="1"/>
          <p:nvPr/>
        </p:nvSpPr>
        <p:spPr>
          <a:xfrm>
            <a:off x="2449312" y="5931473"/>
            <a:ext cx="1648091" cy="369332"/>
          </a:xfrm>
          <a:prstGeom prst="rect">
            <a:avLst/>
          </a:prstGeom>
          <a:noFill/>
          <a:ln>
            <a:noFill/>
          </a:ln>
        </p:spPr>
        <p:txBody>
          <a:bodyPr wrap="square" rtlCol="0">
            <a:spAutoFit/>
          </a:bodyPr>
          <a:lstStyle/>
          <a:p>
            <a:pPr algn="ctr"/>
            <a:r>
              <a:rPr lang="en-US" dirty="0"/>
              <a:t>Web browser</a:t>
            </a:r>
          </a:p>
        </p:txBody>
      </p:sp>
      <p:sp>
        <p:nvSpPr>
          <p:cNvPr id="4" name="TextBox 3">
            <a:extLst>
              <a:ext uri="{FF2B5EF4-FFF2-40B4-BE49-F238E27FC236}">
                <a16:creationId xmlns:a16="http://schemas.microsoft.com/office/drawing/2014/main" id="{155C871B-DC84-E5B1-E347-25BAC0C59488}"/>
              </a:ext>
            </a:extLst>
          </p:cNvPr>
          <p:cNvSpPr txBox="1"/>
          <p:nvPr/>
        </p:nvSpPr>
        <p:spPr>
          <a:xfrm>
            <a:off x="121391" y="3045188"/>
            <a:ext cx="1638910" cy="646331"/>
          </a:xfrm>
          <a:prstGeom prst="rect">
            <a:avLst/>
          </a:prstGeom>
          <a:noFill/>
        </p:spPr>
        <p:txBody>
          <a:bodyPr wrap="none" rtlCol="0">
            <a:spAutoFit/>
          </a:bodyPr>
          <a:lstStyle/>
          <a:p>
            <a:r>
              <a:rPr lang="en-US" dirty="0"/>
              <a:t>reconstruct </a:t>
            </a:r>
            <a:r>
              <a:rPr lang="en-US" dirty="0">
                <a:solidFill>
                  <a:schemeClr val="accent6"/>
                </a:solidFill>
              </a:rPr>
              <a:t>w</a:t>
            </a:r>
            <a:r>
              <a:rPr lang="en-US" baseline="-25000" dirty="0">
                <a:solidFill>
                  <a:schemeClr val="accent6"/>
                </a:solidFill>
              </a:rPr>
              <a:t>3</a:t>
            </a:r>
          </a:p>
          <a:p>
            <a:r>
              <a:rPr lang="en-US" dirty="0"/>
              <a:t> </a:t>
            </a:r>
          </a:p>
        </p:txBody>
      </p:sp>
      <p:sp>
        <p:nvSpPr>
          <p:cNvPr id="14" name="TextBox 13">
            <a:extLst>
              <a:ext uri="{FF2B5EF4-FFF2-40B4-BE49-F238E27FC236}">
                <a16:creationId xmlns:a16="http://schemas.microsoft.com/office/drawing/2014/main" id="{F7087FB5-3F28-9AB0-A097-6779AD36FCDD}"/>
              </a:ext>
            </a:extLst>
          </p:cNvPr>
          <p:cNvSpPr txBox="1"/>
          <p:nvPr/>
        </p:nvSpPr>
        <p:spPr>
          <a:xfrm>
            <a:off x="1849311" y="2709964"/>
            <a:ext cx="678391" cy="369332"/>
          </a:xfrm>
          <a:prstGeom prst="rect">
            <a:avLst/>
          </a:prstGeom>
          <a:noFill/>
        </p:spPr>
        <p:txBody>
          <a:bodyPr wrap="none" rtlCol="0">
            <a:spAutoFit/>
          </a:bodyPr>
          <a:lstStyle/>
          <a:p>
            <a:r>
              <a:rPr lang="en-US" dirty="0"/>
              <a:t>{</a:t>
            </a:r>
            <a:r>
              <a:rPr lang="en-US" dirty="0">
                <a:solidFill>
                  <a:schemeClr val="accent6">
                    <a:lumMod val="75000"/>
                  </a:schemeClr>
                </a:solidFill>
              </a:rPr>
              <a:t>3</a:t>
            </a:r>
            <a:r>
              <a:rPr lang="en-US" dirty="0"/>
              <a:t>,</a:t>
            </a:r>
            <a:r>
              <a:rPr lang="en-US" dirty="0">
                <a:solidFill>
                  <a:schemeClr val="accent6">
                    <a:lumMod val="75000"/>
                  </a:schemeClr>
                </a:solidFill>
              </a:rPr>
              <a:t> 9</a:t>
            </a:r>
            <a:r>
              <a:rPr lang="en-US" dirty="0"/>
              <a:t>}</a:t>
            </a:r>
          </a:p>
        </p:txBody>
      </p:sp>
      <p:sp>
        <p:nvSpPr>
          <p:cNvPr id="19" name="TextBox 18">
            <a:extLst>
              <a:ext uri="{FF2B5EF4-FFF2-40B4-BE49-F238E27FC236}">
                <a16:creationId xmlns:a16="http://schemas.microsoft.com/office/drawing/2014/main" id="{CC435336-4365-5F26-BAB8-ECB82D12FAEC}"/>
              </a:ext>
            </a:extLst>
          </p:cNvPr>
          <p:cNvSpPr txBox="1"/>
          <p:nvPr/>
        </p:nvSpPr>
        <p:spPr>
          <a:xfrm>
            <a:off x="1009619" y="6478936"/>
            <a:ext cx="3977192" cy="553998"/>
          </a:xfrm>
          <a:prstGeom prst="rect">
            <a:avLst/>
          </a:prstGeom>
          <a:noFill/>
        </p:spPr>
        <p:txBody>
          <a:bodyPr wrap="square">
            <a:spAutoFit/>
          </a:bodyPr>
          <a:lstStyle/>
          <a:p>
            <a:r>
              <a:rPr lang="en-US" dirty="0"/>
              <a:t>verify(</a:t>
            </a:r>
            <a:r>
              <a:rPr lang="en-US" dirty="0" err="1">
                <a:solidFill>
                  <a:schemeClr val="accent1"/>
                </a:solidFill>
              </a:rPr>
              <a:t>Λ</a:t>
            </a:r>
            <a:r>
              <a:rPr lang="en-US" dirty="0"/>
              <a:t>, </a:t>
            </a:r>
            <a:r>
              <a:rPr lang="en-US" dirty="0">
                <a:solidFill>
                  <a:schemeClr val="accent6"/>
                </a:solidFill>
              </a:rPr>
              <a:t>w</a:t>
            </a:r>
            <a:r>
              <a:rPr lang="en-US" baseline="-25000" dirty="0">
                <a:solidFill>
                  <a:schemeClr val="accent6"/>
                </a:solidFill>
              </a:rPr>
              <a:t>3</a:t>
            </a:r>
            <a:r>
              <a:rPr lang="en-US" dirty="0"/>
              <a:t>,</a:t>
            </a:r>
            <a:r>
              <a:rPr lang="en-US" dirty="0">
                <a:solidFill>
                  <a:srgbClr val="C00000"/>
                </a:solidFill>
              </a:rPr>
              <a:t>             </a:t>
            </a:r>
            <a:r>
              <a:rPr lang="en-US" dirty="0"/>
              <a:t>) = true/false</a:t>
            </a:r>
          </a:p>
          <a:p>
            <a:endParaRPr lang="en-US" baseline="-25000" dirty="0"/>
          </a:p>
        </p:txBody>
      </p:sp>
      <p:pic>
        <p:nvPicPr>
          <p:cNvPr id="20" name="Graphic 19" descr="Diploma outline">
            <a:extLst>
              <a:ext uri="{FF2B5EF4-FFF2-40B4-BE49-F238E27FC236}">
                <a16:creationId xmlns:a16="http://schemas.microsoft.com/office/drawing/2014/main" id="{F75B5C74-C64D-93F9-3268-00026CFBE47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14481" y="6547062"/>
            <a:ext cx="469833" cy="285091"/>
          </a:xfrm>
          <a:prstGeom prst="rect">
            <a:avLst/>
          </a:prstGeom>
        </p:spPr>
      </p:pic>
      <p:sp>
        <p:nvSpPr>
          <p:cNvPr id="21" name="TextBox 20">
            <a:extLst>
              <a:ext uri="{FF2B5EF4-FFF2-40B4-BE49-F238E27FC236}">
                <a16:creationId xmlns:a16="http://schemas.microsoft.com/office/drawing/2014/main" id="{93142AEB-C390-726D-23DB-643A8BCECC67}"/>
              </a:ext>
            </a:extLst>
          </p:cNvPr>
          <p:cNvSpPr txBox="1"/>
          <p:nvPr/>
        </p:nvSpPr>
        <p:spPr>
          <a:xfrm>
            <a:off x="2346404" y="6619964"/>
            <a:ext cx="469834" cy="130805"/>
          </a:xfrm>
          <a:prstGeom prst="rect">
            <a:avLst/>
          </a:prstGeom>
          <a:noFill/>
        </p:spPr>
        <p:txBody>
          <a:bodyPr wrap="square" rtlCol="0">
            <a:spAutoFit/>
          </a:bodyPr>
          <a:lstStyle/>
          <a:p>
            <a:r>
              <a:rPr lang="en-US" sz="250" dirty="0"/>
              <a:t>Serial number: 3</a:t>
            </a:r>
          </a:p>
        </p:txBody>
      </p:sp>
      <p:sp>
        <p:nvSpPr>
          <p:cNvPr id="30" name="Title 1">
            <a:extLst>
              <a:ext uri="{FF2B5EF4-FFF2-40B4-BE49-F238E27FC236}">
                <a16:creationId xmlns:a16="http://schemas.microsoft.com/office/drawing/2014/main" id="{D71F7BE3-95A8-B584-A911-DC1204C082EC}"/>
              </a:ext>
            </a:extLst>
          </p:cNvPr>
          <p:cNvSpPr txBox="1">
            <a:spLocks/>
          </p:cNvSpPr>
          <p:nvPr/>
        </p:nvSpPr>
        <p:spPr>
          <a:xfrm>
            <a:off x="538619" y="477863"/>
            <a:ext cx="11010378" cy="664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FF00"/>
                </a:solidFill>
              </a:rPr>
              <a:t>Witness Generation– Single ECP Reconstruction</a:t>
            </a:r>
          </a:p>
        </p:txBody>
      </p:sp>
    </p:spTree>
    <p:custDataLst>
      <p:tags r:id="rId1"/>
    </p:custDataLst>
    <p:extLst>
      <p:ext uri="{BB962C8B-B14F-4D97-AF65-F5344CB8AC3E}">
        <p14:creationId xmlns:p14="http://schemas.microsoft.com/office/powerpoint/2010/main" val="255222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dissolve">
                                      <p:cBhvr>
                                        <p:cTn id="7" dur="500"/>
                                        <p:tgtEl>
                                          <p:spTgt spid="61"/>
                                        </p:tgtEl>
                                      </p:cBhvr>
                                    </p:animEffect>
                                  </p:childTnLst>
                                </p:cTn>
                              </p:par>
                              <p:par>
                                <p:cTn id="8" presetID="9" presetClass="entr" presetSubtype="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dissolve">
                                      <p:cBhvr>
                                        <p:cTn id="10" dur="5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dissolve">
                                      <p:cBhvr>
                                        <p:cTn id="15" dur="500"/>
                                        <p:tgtEl>
                                          <p:spTgt spid="46"/>
                                        </p:tgtEl>
                                      </p:cBhvr>
                                    </p:animEffect>
                                  </p:childTnLst>
                                </p:cTn>
                              </p:par>
                              <p:par>
                                <p:cTn id="16" presetID="9" presetClass="entr" presetSubtype="0"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dissolve">
                                      <p:cBhvr>
                                        <p:cTn id="18" dur="500"/>
                                        <p:tgtEl>
                                          <p:spTgt spid="41"/>
                                        </p:tgtEl>
                                      </p:cBhvr>
                                    </p:animEffect>
                                  </p:childTnLst>
                                </p:cTn>
                              </p:par>
                              <p:par>
                                <p:cTn id="19" presetID="9"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dissolve">
                                      <p:cBhvr>
                                        <p:cTn id="21" dur="500"/>
                                        <p:tgtEl>
                                          <p:spTgt spid="44"/>
                                        </p:tgtEl>
                                      </p:cBhvr>
                                    </p:animEffect>
                                  </p:childTnLst>
                                </p:cTn>
                              </p:par>
                              <p:par>
                                <p:cTn id="22" presetID="9" presetClass="entr" presetSubtype="0" fill="hold"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dissolve">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ssolv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dissolve">
                                      <p:cBhvr>
                                        <p:cTn id="34" dur="500"/>
                                        <p:tgtEl>
                                          <p:spTgt spid="62"/>
                                        </p:tgtEl>
                                      </p:cBhvr>
                                    </p:animEffect>
                                  </p:childTnLst>
                                </p:cTn>
                              </p:par>
                              <p:par>
                                <p:cTn id="35" presetID="9"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dissolve">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53"/>
                                        </p:tgtEl>
                                        <p:attrNameLst>
                                          <p:attrName>style.visibility</p:attrName>
                                        </p:attrNameLst>
                                      </p:cBhvr>
                                      <p:to>
                                        <p:strVal val="visible"/>
                                      </p:to>
                                    </p:set>
                                    <p:animEffect transition="in" filter="dissolve">
                                      <p:cBhvr>
                                        <p:cTn id="42" dur="500"/>
                                        <p:tgtEl>
                                          <p:spTgt spid="205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dissolve">
                                      <p:cBhvr>
                                        <p:cTn id="50" dur="500"/>
                                        <p:tgtEl>
                                          <p:spTgt spid="20"/>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dissolve">
                                      <p:cBhvr>
                                        <p:cTn id="5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2053" grpId="0"/>
      <p:bldP spid="4" grpId="0"/>
      <p:bldP spid="19"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E7CFD-4D98-9747-EB97-3B05CEE4416E}"/>
            </a:ext>
          </a:extLst>
        </p:cNvPr>
        <p:cNvGrpSpPr/>
        <p:nvPr/>
      </p:nvGrpSpPr>
      <p:grpSpPr>
        <a:xfrm>
          <a:off x="0" y="0"/>
          <a:ext cx="0" cy="0"/>
          <a:chOff x="0" y="0"/>
          <a:chExt cx="0" cy="0"/>
        </a:xfrm>
      </p:grpSpPr>
      <p:pic>
        <p:nvPicPr>
          <p:cNvPr id="23" name="Graphic 22" descr="Cloud with solid fill">
            <a:extLst>
              <a:ext uri="{FF2B5EF4-FFF2-40B4-BE49-F238E27FC236}">
                <a16:creationId xmlns:a16="http://schemas.microsoft.com/office/drawing/2014/main" id="{6F739A40-7150-5026-B2F4-07C79059E0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37390" y="3051903"/>
            <a:ext cx="937285" cy="839212"/>
          </a:xfrm>
          <a:prstGeom prst="rect">
            <a:avLst/>
          </a:prstGeom>
        </p:spPr>
      </p:pic>
      <p:pic>
        <p:nvPicPr>
          <p:cNvPr id="24" name="Graphic 23" descr="Server with solid fill">
            <a:extLst>
              <a:ext uri="{FF2B5EF4-FFF2-40B4-BE49-F238E27FC236}">
                <a16:creationId xmlns:a16="http://schemas.microsoft.com/office/drawing/2014/main" id="{8497EEA1-2394-5A9D-36F2-44DD06DDEF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59225" y="3422853"/>
            <a:ext cx="693614" cy="676359"/>
          </a:xfrm>
          <a:prstGeom prst="rect">
            <a:avLst/>
          </a:prstGeom>
        </p:spPr>
      </p:pic>
      <p:sp>
        <p:nvSpPr>
          <p:cNvPr id="25" name="TextBox 24">
            <a:extLst>
              <a:ext uri="{FF2B5EF4-FFF2-40B4-BE49-F238E27FC236}">
                <a16:creationId xmlns:a16="http://schemas.microsoft.com/office/drawing/2014/main" id="{1FB372EF-681D-E611-A13D-0458B1A486E7}"/>
              </a:ext>
            </a:extLst>
          </p:cNvPr>
          <p:cNvSpPr txBox="1"/>
          <p:nvPr/>
        </p:nvSpPr>
        <p:spPr>
          <a:xfrm>
            <a:off x="1438022" y="1415801"/>
            <a:ext cx="2138082" cy="646331"/>
          </a:xfrm>
          <a:prstGeom prst="rect">
            <a:avLst/>
          </a:prstGeom>
          <a:noFill/>
        </p:spPr>
        <p:txBody>
          <a:bodyPr wrap="square" rtlCol="0">
            <a:spAutoFit/>
          </a:bodyPr>
          <a:lstStyle/>
          <a:p>
            <a:r>
              <a:rPr lang="en-US" dirty="0"/>
              <a:t>Edge Compute Providers</a:t>
            </a:r>
          </a:p>
        </p:txBody>
      </p:sp>
      <p:sp>
        <p:nvSpPr>
          <p:cNvPr id="2064" name="Slide Number Placeholder 6">
            <a:extLst>
              <a:ext uri="{FF2B5EF4-FFF2-40B4-BE49-F238E27FC236}">
                <a16:creationId xmlns:a16="http://schemas.microsoft.com/office/drawing/2014/main" id="{50268A31-9733-6980-3345-F4BF4C2A41C5}"/>
              </a:ext>
            </a:extLst>
          </p:cNvPr>
          <p:cNvSpPr txBox="1">
            <a:spLocks/>
          </p:cNvSpPr>
          <p:nvPr/>
        </p:nvSpPr>
        <p:spPr>
          <a:xfrm>
            <a:off x="3395692" y="64928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hade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3B0829-C75E-A24F-A5BF-2B41B3253BE3}" type="slidenum">
              <a:rPr lang="en-US" smtClean="0"/>
              <a:pPr/>
              <a:t>16</a:t>
            </a:fld>
            <a:endParaRPr lang="en-US"/>
          </a:p>
        </p:txBody>
      </p:sp>
      <p:sp>
        <p:nvSpPr>
          <p:cNvPr id="7" name="Title 1">
            <a:extLst>
              <a:ext uri="{FF2B5EF4-FFF2-40B4-BE49-F238E27FC236}">
                <a16:creationId xmlns:a16="http://schemas.microsoft.com/office/drawing/2014/main" id="{23ADA647-73B5-87D1-A42B-5A291F87A61C}"/>
              </a:ext>
            </a:extLst>
          </p:cNvPr>
          <p:cNvSpPr txBox="1">
            <a:spLocks/>
          </p:cNvSpPr>
          <p:nvPr/>
        </p:nvSpPr>
        <p:spPr>
          <a:xfrm>
            <a:off x="-102232" y="675189"/>
            <a:ext cx="9953813" cy="664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dirty="0">
              <a:solidFill>
                <a:srgbClr val="FFFF00"/>
              </a:solidFill>
            </a:endParaRPr>
          </a:p>
        </p:txBody>
      </p:sp>
      <p:sp>
        <p:nvSpPr>
          <p:cNvPr id="2" name="TextBox 1">
            <a:extLst>
              <a:ext uri="{FF2B5EF4-FFF2-40B4-BE49-F238E27FC236}">
                <a16:creationId xmlns:a16="http://schemas.microsoft.com/office/drawing/2014/main" id="{5C22588B-B876-5993-24E6-2E69B79F5AD0}"/>
              </a:ext>
            </a:extLst>
          </p:cNvPr>
          <p:cNvSpPr txBox="1"/>
          <p:nvPr/>
        </p:nvSpPr>
        <p:spPr>
          <a:xfrm>
            <a:off x="8005136" y="5907877"/>
            <a:ext cx="1648091" cy="369332"/>
          </a:xfrm>
          <a:prstGeom prst="rect">
            <a:avLst/>
          </a:prstGeom>
          <a:noFill/>
          <a:ln>
            <a:noFill/>
          </a:ln>
        </p:spPr>
        <p:txBody>
          <a:bodyPr wrap="square" rtlCol="0">
            <a:spAutoFit/>
          </a:bodyPr>
          <a:lstStyle/>
          <a:p>
            <a:pPr algn="ctr"/>
            <a:r>
              <a:rPr lang="en-US" dirty="0" err="1"/>
              <a:t>example.com</a:t>
            </a:r>
            <a:endParaRPr lang="en-US" dirty="0"/>
          </a:p>
        </p:txBody>
      </p:sp>
      <p:pic>
        <p:nvPicPr>
          <p:cNvPr id="5" name="Picture 4">
            <a:extLst>
              <a:ext uri="{FF2B5EF4-FFF2-40B4-BE49-F238E27FC236}">
                <a16:creationId xmlns:a16="http://schemas.microsoft.com/office/drawing/2014/main" id="{7B3D810C-BD52-A626-8486-1AEA1D13BC9B}"/>
              </a:ext>
            </a:extLst>
          </p:cNvPr>
          <p:cNvPicPr>
            <a:picLocks noChangeAspect="1"/>
          </p:cNvPicPr>
          <p:nvPr/>
        </p:nvPicPr>
        <p:blipFill>
          <a:blip r:embed="rId8"/>
          <a:stretch>
            <a:fillRect/>
          </a:stretch>
        </p:blipFill>
        <p:spPr>
          <a:xfrm>
            <a:off x="2917105" y="5324148"/>
            <a:ext cx="702652" cy="607325"/>
          </a:xfrm>
          <a:prstGeom prst="rect">
            <a:avLst/>
          </a:prstGeom>
        </p:spPr>
      </p:pic>
      <p:pic>
        <p:nvPicPr>
          <p:cNvPr id="8" name="Picture 7">
            <a:extLst>
              <a:ext uri="{FF2B5EF4-FFF2-40B4-BE49-F238E27FC236}">
                <a16:creationId xmlns:a16="http://schemas.microsoft.com/office/drawing/2014/main" id="{87121332-D646-7DDC-6E19-970D4CBA604F}"/>
              </a:ext>
            </a:extLst>
          </p:cNvPr>
          <p:cNvPicPr>
            <a:picLocks noChangeAspect="1"/>
          </p:cNvPicPr>
          <p:nvPr/>
        </p:nvPicPr>
        <p:blipFill>
          <a:blip r:embed="rId9"/>
          <a:stretch>
            <a:fillRect/>
          </a:stretch>
        </p:blipFill>
        <p:spPr>
          <a:xfrm>
            <a:off x="8372312" y="5324148"/>
            <a:ext cx="702652" cy="607325"/>
          </a:xfrm>
          <a:prstGeom prst="rect">
            <a:avLst/>
          </a:prstGeom>
        </p:spPr>
      </p:pic>
      <p:sp>
        <p:nvSpPr>
          <p:cNvPr id="9" name="TextBox 8">
            <a:extLst>
              <a:ext uri="{FF2B5EF4-FFF2-40B4-BE49-F238E27FC236}">
                <a16:creationId xmlns:a16="http://schemas.microsoft.com/office/drawing/2014/main" id="{72C6414E-1F76-2917-CB63-219623A3D293}"/>
              </a:ext>
            </a:extLst>
          </p:cNvPr>
          <p:cNvSpPr txBox="1"/>
          <p:nvPr/>
        </p:nvSpPr>
        <p:spPr>
          <a:xfrm>
            <a:off x="8005136" y="1520663"/>
            <a:ext cx="1648091" cy="646331"/>
          </a:xfrm>
          <a:prstGeom prst="rect">
            <a:avLst/>
          </a:prstGeom>
          <a:noFill/>
          <a:ln>
            <a:noFill/>
          </a:ln>
        </p:spPr>
        <p:txBody>
          <a:bodyPr wrap="square" rtlCol="0">
            <a:spAutoFit/>
          </a:bodyPr>
          <a:lstStyle/>
          <a:p>
            <a:pPr algn="ctr"/>
            <a:r>
              <a:rPr lang="en-US" dirty="0"/>
              <a:t>Certificate Authority</a:t>
            </a:r>
          </a:p>
        </p:txBody>
      </p:sp>
      <p:pic>
        <p:nvPicPr>
          <p:cNvPr id="10" name="Picture 9">
            <a:extLst>
              <a:ext uri="{FF2B5EF4-FFF2-40B4-BE49-F238E27FC236}">
                <a16:creationId xmlns:a16="http://schemas.microsoft.com/office/drawing/2014/main" id="{2389B6C6-DC13-BBAD-933C-2B63F5D1CCF0}"/>
              </a:ext>
            </a:extLst>
          </p:cNvPr>
          <p:cNvPicPr>
            <a:picLocks noChangeAspect="1"/>
          </p:cNvPicPr>
          <p:nvPr/>
        </p:nvPicPr>
        <p:blipFill>
          <a:blip r:embed="rId10"/>
          <a:stretch>
            <a:fillRect/>
          </a:stretch>
        </p:blipFill>
        <p:spPr>
          <a:xfrm>
            <a:off x="8478048" y="2166994"/>
            <a:ext cx="702265" cy="638910"/>
          </a:xfrm>
          <a:prstGeom prst="rect">
            <a:avLst/>
          </a:prstGeom>
        </p:spPr>
      </p:pic>
      <p:pic>
        <p:nvPicPr>
          <p:cNvPr id="16" name="Graphic 15" descr="Cloud with solid fill">
            <a:extLst>
              <a:ext uri="{FF2B5EF4-FFF2-40B4-BE49-F238E27FC236}">
                <a16:creationId xmlns:a16="http://schemas.microsoft.com/office/drawing/2014/main" id="{377BCCF2-1AD2-E0F2-FB19-C26AB53F45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4308" y="1481666"/>
            <a:ext cx="937285" cy="839212"/>
          </a:xfrm>
          <a:prstGeom prst="rect">
            <a:avLst/>
          </a:prstGeom>
        </p:spPr>
      </p:pic>
      <p:pic>
        <p:nvPicPr>
          <p:cNvPr id="17" name="Graphic 16" descr="Server with solid fill">
            <a:extLst>
              <a:ext uri="{FF2B5EF4-FFF2-40B4-BE49-F238E27FC236}">
                <a16:creationId xmlns:a16="http://schemas.microsoft.com/office/drawing/2014/main" id="{2FBB19F8-DBA6-249A-04F1-FFE7BC43D79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26143" y="1852616"/>
            <a:ext cx="693614" cy="676359"/>
          </a:xfrm>
          <a:prstGeom prst="rect">
            <a:avLst/>
          </a:prstGeom>
        </p:spPr>
      </p:pic>
      <p:sp>
        <p:nvSpPr>
          <p:cNvPr id="15" name="TextBox 14">
            <a:extLst>
              <a:ext uri="{FF2B5EF4-FFF2-40B4-BE49-F238E27FC236}">
                <a16:creationId xmlns:a16="http://schemas.microsoft.com/office/drawing/2014/main" id="{1E323C2C-DB33-7547-68D9-F91752C78BBF}"/>
              </a:ext>
            </a:extLst>
          </p:cNvPr>
          <p:cNvSpPr txBox="1"/>
          <p:nvPr/>
        </p:nvSpPr>
        <p:spPr>
          <a:xfrm>
            <a:off x="7973349" y="2607275"/>
            <a:ext cx="827062" cy="369332"/>
          </a:xfrm>
          <a:prstGeom prst="rect">
            <a:avLst/>
          </a:prstGeom>
          <a:noFill/>
        </p:spPr>
        <p:txBody>
          <a:bodyPr wrap="square" rtlCol="0">
            <a:spAutoFit/>
          </a:bodyPr>
          <a:lstStyle/>
          <a:p>
            <a:pPr algn="ctr"/>
            <a:r>
              <a:rPr lang="en-US" sz="1800" dirty="0">
                <a:solidFill>
                  <a:srgbClr val="C00000"/>
                </a:solidFill>
              </a:rPr>
              <a:t>⍺</a:t>
            </a:r>
            <a:r>
              <a:rPr lang="en-US" sz="1800" dirty="0"/>
              <a:t> </a:t>
            </a:r>
          </a:p>
        </p:txBody>
      </p:sp>
      <p:sp>
        <p:nvSpPr>
          <p:cNvPr id="18" name="TextBox 17">
            <a:extLst>
              <a:ext uri="{FF2B5EF4-FFF2-40B4-BE49-F238E27FC236}">
                <a16:creationId xmlns:a16="http://schemas.microsoft.com/office/drawing/2014/main" id="{5E1D4E32-A7E4-C0BF-D571-47BDD04DA371}"/>
              </a:ext>
            </a:extLst>
          </p:cNvPr>
          <p:cNvSpPr txBox="1"/>
          <p:nvPr/>
        </p:nvSpPr>
        <p:spPr>
          <a:xfrm>
            <a:off x="7709379" y="2898279"/>
            <a:ext cx="2691922" cy="646331"/>
          </a:xfrm>
          <a:prstGeom prst="rect">
            <a:avLst/>
          </a:prstGeom>
          <a:noFill/>
        </p:spPr>
        <p:txBody>
          <a:bodyPr wrap="square" rtlCol="0">
            <a:spAutoFit/>
          </a:bodyPr>
          <a:lstStyle/>
          <a:p>
            <a:r>
              <a:rPr lang="en-US" dirty="0"/>
              <a:t>Certificates: {</a:t>
            </a:r>
            <a:r>
              <a:rPr lang="en-US" dirty="0">
                <a:solidFill>
                  <a:schemeClr val="accent1"/>
                </a:solidFill>
              </a:rPr>
              <a:t>1</a:t>
            </a:r>
            <a:r>
              <a:rPr lang="en-US" dirty="0"/>
              <a:t>,</a:t>
            </a:r>
            <a:r>
              <a:rPr lang="en-US" dirty="0">
                <a:solidFill>
                  <a:schemeClr val="accent1"/>
                </a:solidFill>
              </a:rPr>
              <a:t> </a:t>
            </a:r>
            <a:r>
              <a:rPr lang="en-US" dirty="0">
                <a:solidFill>
                  <a:schemeClr val="accent6">
                    <a:lumMod val="75000"/>
                  </a:schemeClr>
                </a:solidFill>
              </a:rPr>
              <a:t>3</a:t>
            </a:r>
            <a:r>
              <a:rPr lang="en-US" dirty="0"/>
              <a:t>,</a:t>
            </a:r>
            <a:r>
              <a:rPr lang="en-US" dirty="0">
                <a:solidFill>
                  <a:schemeClr val="accent1"/>
                </a:solidFill>
              </a:rPr>
              <a:t> 4</a:t>
            </a:r>
            <a:r>
              <a:rPr lang="en-US" dirty="0"/>
              <a:t>,</a:t>
            </a:r>
            <a:r>
              <a:rPr lang="en-US" dirty="0">
                <a:solidFill>
                  <a:schemeClr val="accent1"/>
                </a:solidFill>
              </a:rPr>
              <a:t> 5</a:t>
            </a:r>
            <a:r>
              <a:rPr lang="en-US" dirty="0"/>
              <a:t>,</a:t>
            </a:r>
            <a:r>
              <a:rPr lang="en-US" dirty="0">
                <a:solidFill>
                  <a:schemeClr val="accent6">
                    <a:lumMod val="75000"/>
                  </a:schemeClr>
                </a:solidFill>
              </a:rPr>
              <a:t> 9</a:t>
            </a:r>
            <a:r>
              <a:rPr lang="en-US" dirty="0"/>
              <a:t>}</a:t>
            </a:r>
          </a:p>
          <a:p>
            <a:r>
              <a:rPr lang="en-US" dirty="0"/>
              <a:t>Revoked: {</a:t>
            </a:r>
            <a:r>
              <a:rPr lang="en-US" dirty="0">
                <a:solidFill>
                  <a:schemeClr val="accent6"/>
                </a:solidFill>
              </a:rPr>
              <a:t>3</a:t>
            </a:r>
            <a:r>
              <a:rPr lang="en-US" dirty="0"/>
              <a:t>, </a:t>
            </a:r>
            <a:r>
              <a:rPr lang="en-US" dirty="0">
                <a:solidFill>
                  <a:schemeClr val="accent6"/>
                </a:solidFill>
              </a:rPr>
              <a:t>9</a:t>
            </a:r>
            <a:r>
              <a:rPr lang="en-US" dirty="0"/>
              <a:t>} </a:t>
            </a:r>
          </a:p>
        </p:txBody>
      </p:sp>
      <p:sp>
        <p:nvSpPr>
          <p:cNvPr id="2062" name="TextBox 2061">
            <a:extLst>
              <a:ext uri="{FF2B5EF4-FFF2-40B4-BE49-F238E27FC236}">
                <a16:creationId xmlns:a16="http://schemas.microsoft.com/office/drawing/2014/main" id="{534ADCAD-4115-0377-5009-607D3AD7E666}"/>
              </a:ext>
            </a:extLst>
          </p:cNvPr>
          <p:cNvSpPr txBox="1"/>
          <p:nvPr/>
        </p:nvSpPr>
        <p:spPr>
          <a:xfrm>
            <a:off x="3485188" y="3725818"/>
            <a:ext cx="573558" cy="369332"/>
          </a:xfrm>
          <a:prstGeom prst="rect">
            <a:avLst/>
          </a:prstGeom>
          <a:noFill/>
        </p:spPr>
        <p:txBody>
          <a:bodyPr wrap="square">
            <a:spAutoFit/>
          </a:bodyPr>
          <a:lstStyle/>
          <a:p>
            <a:r>
              <a:rPr lang="en-US" sz="1800" dirty="0">
                <a:solidFill>
                  <a:srgbClr val="C00000"/>
                </a:solidFill>
              </a:rPr>
              <a:t>⍺</a:t>
            </a:r>
            <a:r>
              <a:rPr lang="en-US" sz="1800" baseline="-25000" dirty="0">
                <a:solidFill>
                  <a:srgbClr val="C00000"/>
                </a:solidFill>
              </a:rPr>
              <a:t>3</a:t>
            </a:r>
            <a:endParaRPr lang="en-US" dirty="0">
              <a:solidFill>
                <a:srgbClr val="C00000"/>
              </a:solidFill>
            </a:endParaRPr>
          </a:p>
        </p:txBody>
      </p:sp>
      <p:sp>
        <p:nvSpPr>
          <p:cNvPr id="2063" name="TextBox 2062">
            <a:extLst>
              <a:ext uri="{FF2B5EF4-FFF2-40B4-BE49-F238E27FC236}">
                <a16:creationId xmlns:a16="http://schemas.microsoft.com/office/drawing/2014/main" id="{3CFFA7BE-A0BA-8BC5-1725-D41E1FC9598B}"/>
              </a:ext>
            </a:extLst>
          </p:cNvPr>
          <p:cNvSpPr txBox="1"/>
          <p:nvPr/>
        </p:nvSpPr>
        <p:spPr>
          <a:xfrm>
            <a:off x="2298881" y="2161842"/>
            <a:ext cx="458701" cy="369332"/>
          </a:xfrm>
          <a:prstGeom prst="rect">
            <a:avLst/>
          </a:prstGeom>
          <a:noFill/>
        </p:spPr>
        <p:txBody>
          <a:bodyPr wrap="square" rtlCol="0">
            <a:spAutoFit/>
          </a:bodyPr>
          <a:lstStyle/>
          <a:p>
            <a:r>
              <a:rPr lang="en-US" sz="1800" dirty="0">
                <a:solidFill>
                  <a:srgbClr val="C00000"/>
                </a:solidFill>
              </a:rPr>
              <a:t>⍺</a:t>
            </a:r>
            <a:r>
              <a:rPr lang="en-US" sz="1800" baseline="-25000" dirty="0">
                <a:solidFill>
                  <a:srgbClr val="C00000"/>
                </a:solidFill>
              </a:rPr>
              <a:t>1</a:t>
            </a:r>
            <a:r>
              <a:rPr lang="en-US" sz="1800" dirty="0">
                <a:solidFill>
                  <a:srgbClr val="C00000"/>
                </a:solidFill>
              </a:rPr>
              <a:t> </a:t>
            </a:r>
            <a:endParaRPr lang="en-US" dirty="0">
              <a:solidFill>
                <a:srgbClr val="C00000"/>
              </a:solidFill>
            </a:endParaRPr>
          </a:p>
        </p:txBody>
      </p:sp>
      <p:sp>
        <p:nvSpPr>
          <p:cNvPr id="2065" name="TextBox 2064">
            <a:extLst>
              <a:ext uri="{FF2B5EF4-FFF2-40B4-BE49-F238E27FC236}">
                <a16:creationId xmlns:a16="http://schemas.microsoft.com/office/drawing/2014/main" id="{1B77F423-A56D-06A3-AEF8-290E41CD7BA8}"/>
              </a:ext>
            </a:extLst>
          </p:cNvPr>
          <p:cNvSpPr txBox="1"/>
          <p:nvPr/>
        </p:nvSpPr>
        <p:spPr>
          <a:xfrm>
            <a:off x="2507063" y="2159573"/>
            <a:ext cx="528084" cy="646331"/>
          </a:xfrm>
          <a:prstGeom prst="rect">
            <a:avLst/>
          </a:prstGeom>
          <a:noFill/>
        </p:spPr>
        <p:txBody>
          <a:bodyPr wrap="square" rtlCol="0">
            <a:spAutoFit/>
          </a:bodyPr>
          <a:lstStyle/>
          <a:p>
            <a:r>
              <a:rPr lang="en-US" dirty="0"/>
              <a:t>,</a:t>
            </a:r>
            <a:r>
              <a:rPr lang="en-US" dirty="0">
                <a:solidFill>
                  <a:schemeClr val="accent1"/>
                </a:solidFill>
              </a:rPr>
              <a:t> </a:t>
            </a:r>
            <a:r>
              <a:rPr lang="en-US" dirty="0" err="1">
                <a:solidFill>
                  <a:schemeClr val="accent1"/>
                </a:solidFill>
              </a:rPr>
              <a:t>Λ</a:t>
            </a:r>
            <a:endParaRPr lang="en-US" dirty="0">
              <a:solidFill>
                <a:schemeClr val="accent1"/>
              </a:solidFill>
            </a:endParaRPr>
          </a:p>
          <a:p>
            <a:r>
              <a:rPr lang="en-US" sz="1800" dirty="0">
                <a:solidFill>
                  <a:srgbClr val="C00000"/>
                </a:solidFill>
              </a:rPr>
              <a:t> </a:t>
            </a:r>
            <a:endParaRPr lang="en-US" dirty="0">
              <a:solidFill>
                <a:srgbClr val="C00000"/>
              </a:solidFill>
            </a:endParaRPr>
          </a:p>
        </p:txBody>
      </p:sp>
      <p:sp>
        <p:nvSpPr>
          <p:cNvPr id="2066" name="TextBox 2065">
            <a:extLst>
              <a:ext uri="{FF2B5EF4-FFF2-40B4-BE49-F238E27FC236}">
                <a16:creationId xmlns:a16="http://schemas.microsoft.com/office/drawing/2014/main" id="{3EA93582-5A18-EFCD-B375-1C33D8F99ACA}"/>
              </a:ext>
            </a:extLst>
          </p:cNvPr>
          <p:cNvSpPr txBox="1"/>
          <p:nvPr/>
        </p:nvSpPr>
        <p:spPr>
          <a:xfrm>
            <a:off x="3711880" y="3732268"/>
            <a:ext cx="528084" cy="646331"/>
          </a:xfrm>
          <a:prstGeom prst="rect">
            <a:avLst/>
          </a:prstGeom>
          <a:noFill/>
        </p:spPr>
        <p:txBody>
          <a:bodyPr wrap="square" rtlCol="0">
            <a:spAutoFit/>
          </a:bodyPr>
          <a:lstStyle/>
          <a:p>
            <a:r>
              <a:rPr lang="en-US" dirty="0"/>
              <a:t>,</a:t>
            </a:r>
            <a:r>
              <a:rPr lang="en-US" dirty="0">
                <a:solidFill>
                  <a:schemeClr val="accent1"/>
                </a:solidFill>
              </a:rPr>
              <a:t> </a:t>
            </a:r>
            <a:r>
              <a:rPr lang="en-US" dirty="0" err="1">
                <a:solidFill>
                  <a:schemeClr val="accent1"/>
                </a:solidFill>
              </a:rPr>
              <a:t>Λ</a:t>
            </a:r>
            <a:endParaRPr lang="en-US" dirty="0">
              <a:solidFill>
                <a:schemeClr val="accent1"/>
              </a:solidFill>
            </a:endParaRPr>
          </a:p>
          <a:p>
            <a:r>
              <a:rPr lang="en-US" sz="1800" dirty="0">
                <a:solidFill>
                  <a:srgbClr val="C00000"/>
                </a:solidFill>
              </a:rPr>
              <a:t> </a:t>
            </a:r>
            <a:endParaRPr lang="en-US" dirty="0">
              <a:solidFill>
                <a:srgbClr val="C00000"/>
              </a:solidFill>
            </a:endParaRPr>
          </a:p>
        </p:txBody>
      </p:sp>
      <p:sp>
        <p:nvSpPr>
          <p:cNvPr id="2071" name="TextBox 2070">
            <a:extLst>
              <a:ext uri="{FF2B5EF4-FFF2-40B4-BE49-F238E27FC236}">
                <a16:creationId xmlns:a16="http://schemas.microsoft.com/office/drawing/2014/main" id="{0B369B2F-1743-6716-38D7-3C59FE14DE39}"/>
              </a:ext>
            </a:extLst>
          </p:cNvPr>
          <p:cNvSpPr txBox="1"/>
          <p:nvPr/>
        </p:nvSpPr>
        <p:spPr>
          <a:xfrm>
            <a:off x="976503" y="3729880"/>
            <a:ext cx="682113" cy="369332"/>
          </a:xfrm>
          <a:prstGeom prst="rect">
            <a:avLst/>
          </a:prstGeom>
          <a:noFill/>
        </p:spPr>
        <p:txBody>
          <a:bodyPr wrap="square">
            <a:spAutoFit/>
          </a:bodyPr>
          <a:lstStyle/>
          <a:p>
            <a:r>
              <a:rPr lang="en-US" sz="1800" dirty="0">
                <a:solidFill>
                  <a:srgbClr val="C00000"/>
                </a:solidFill>
              </a:rPr>
              <a:t>⍺</a:t>
            </a:r>
            <a:r>
              <a:rPr lang="en-US" baseline="-25000" dirty="0">
                <a:solidFill>
                  <a:srgbClr val="C00000"/>
                </a:solidFill>
              </a:rPr>
              <a:t>2</a:t>
            </a:r>
            <a:endParaRPr lang="en-US" dirty="0">
              <a:solidFill>
                <a:srgbClr val="C00000"/>
              </a:solidFill>
            </a:endParaRPr>
          </a:p>
        </p:txBody>
      </p:sp>
      <p:sp>
        <p:nvSpPr>
          <p:cNvPr id="2072" name="TextBox 2071">
            <a:extLst>
              <a:ext uri="{FF2B5EF4-FFF2-40B4-BE49-F238E27FC236}">
                <a16:creationId xmlns:a16="http://schemas.microsoft.com/office/drawing/2014/main" id="{DA5E5492-FB00-7CC2-C222-145CA27C9740}"/>
              </a:ext>
            </a:extLst>
          </p:cNvPr>
          <p:cNvSpPr txBox="1"/>
          <p:nvPr/>
        </p:nvSpPr>
        <p:spPr>
          <a:xfrm>
            <a:off x="2273416" y="3666908"/>
            <a:ext cx="780484" cy="369332"/>
          </a:xfrm>
          <a:prstGeom prst="rect">
            <a:avLst/>
          </a:prstGeom>
          <a:noFill/>
        </p:spPr>
        <p:txBody>
          <a:bodyPr wrap="square" rtlCol="0">
            <a:spAutoFit/>
          </a:bodyPr>
          <a:lstStyle/>
          <a:p>
            <a:r>
              <a:rPr lang="en-US" i="1" dirty="0"/>
              <a:t>ECP</a:t>
            </a:r>
            <a:r>
              <a:rPr lang="en-US" i="1" baseline="-25000" dirty="0"/>
              <a:t>3</a:t>
            </a:r>
          </a:p>
        </p:txBody>
      </p:sp>
      <p:pic>
        <p:nvPicPr>
          <p:cNvPr id="2073" name="Graphic 2072" descr="Cloud with solid fill">
            <a:extLst>
              <a:ext uri="{FF2B5EF4-FFF2-40B4-BE49-F238E27FC236}">
                <a16:creationId xmlns:a16="http://schemas.microsoft.com/office/drawing/2014/main" id="{FA161CD8-19A6-C6EF-0EC6-748FDEF741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0326" y="3051903"/>
            <a:ext cx="937285" cy="839212"/>
          </a:xfrm>
          <a:prstGeom prst="rect">
            <a:avLst/>
          </a:prstGeom>
        </p:spPr>
      </p:pic>
      <p:pic>
        <p:nvPicPr>
          <p:cNvPr id="2074" name="Graphic 2073" descr="Server with solid fill">
            <a:extLst>
              <a:ext uri="{FF2B5EF4-FFF2-40B4-BE49-F238E27FC236}">
                <a16:creationId xmlns:a16="http://schemas.microsoft.com/office/drawing/2014/main" id="{B56351C5-8295-35D3-3F7F-F58ACF4BA87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12161" y="3422853"/>
            <a:ext cx="693614" cy="676359"/>
          </a:xfrm>
          <a:prstGeom prst="rect">
            <a:avLst/>
          </a:prstGeom>
        </p:spPr>
      </p:pic>
      <p:sp>
        <p:nvSpPr>
          <p:cNvPr id="2075" name="TextBox 2074">
            <a:extLst>
              <a:ext uri="{FF2B5EF4-FFF2-40B4-BE49-F238E27FC236}">
                <a16:creationId xmlns:a16="http://schemas.microsoft.com/office/drawing/2014/main" id="{63F7C092-6C0E-7511-00EC-2F655DECA6E4}"/>
              </a:ext>
            </a:extLst>
          </p:cNvPr>
          <p:cNvSpPr txBox="1"/>
          <p:nvPr/>
        </p:nvSpPr>
        <p:spPr>
          <a:xfrm>
            <a:off x="1232475" y="3761032"/>
            <a:ext cx="528084" cy="646331"/>
          </a:xfrm>
          <a:prstGeom prst="rect">
            <a:avLst/>
          </a:prstGeom>
          <a:noFill/>
        </p:spPr>
        <p:txBody>
          <a:bodyPr wrap="square" rtlCol="0">
            <a:spAutoFit/>
          </a:bodyPr>
          <a:lstStyle/>
          <a:p>
            <a:r>
              <a:rPr lang="en-US" dirty="0"/>
              <a:t>,</a:t>
            </a:r>
            <a:r>
              <a:rPr lang="en-US" dirty="0">
                <a:solidFill>
                  <a:schemeClr val="accent1"/>
                </a:solidFill>
              </a:rPr>
              <a:t> </a:t>
            </a:r>
            <a:r>
              <a:rPr lang="en-US" dirty="0" err="1">
                <a:solidFill>
                  <a:schemeClr val="accent1"/>
                </a:solidFill>
              </a:rPr>
              <a:t>Λ</a:t>
            </a:r>
            <a:endParaRPr lang="en-US" dirty="0">
              <a:solidFill>
                <a:schemeClr val="accent1"/>
              </a:solidFill>
            </a:endParaRPr>
          </a:p>
          <a:p>
            <a:r>
              <a:rPr lang="en-US" sz="1800" dirty="0">
                <a:solidFill>
                  <a:srgbClr val="C00000"/>
                </a:solidFill>
              </a:rPr>
              <a:t> </a:t>
            </a:r>
            <a:endParaRPr lang="en-US" dirty="0">
              <a:solidFill>
                <a:srgbClr val="C00000"/>
              </a:solidFill>
            </a:endParaRPr>
          </a:p>
        </p:txBody>
      </p:sp>
      <p:sp>
        <p:nvSpPr>
          <p:cNvPr id="2077" name="TextBox 2076">
            <a:extLst>
              <a:ext uri="{FF2B5EF4-FFF2-40B4-BE49-F238E27FC236}">
                <a16:creationId xmlns:a16="http://schemas.microsoft.com/office/drawing/2014/main" id="{AA1522D0-A66D-8BCF-1880-98F68E3BEAD8}"/>
              </a:ext>
            </a:extLst>
          </p:cNvPr>
          <p:cNvSpPr txBox="1"/>
          <p:nvPr/>
        </p:nvSpPr>
        <p:spPr>
          <a:xfrm>
            <a:off x="2222729" y="5630878"/>
            <a:ext cx="510773" cy="646331"/>
          </a:xfrm>
          <a:prstGeom prst="rect">
            <a:avLst/>
          </a:prstGeom>
          <a:noFill/>
        </p:spPr>
        <p:txBody>
          <a:bodyPr wrap="square">
            <a:spAutoFit/>
          </a:bodyPr>
          <a:lstStyle/>
          <a:p>
            <a:r>
              <a:rPr lang="en-US" sz="1800" dirty="0">
                <a:solidFill>
                  <a:schemeClr val="accent1"/>
                </a:solidFill>
              </a:rPr>
              <a:t> </a:t>
            </a:r>
            <a:r>
              <a:rPr lang="en-US" dirty="0" err="1">
                <a:solidFill>
                  <a:schemeClr val="accent1"/>
                </a:solidFill>
              </a:rPr>
              <a:t>Λ</a:t>
            </a:r>
            <a:endParaRPr lang="en-US" dirty="0">
              <a:solidFill>
                <a:schemeClr val="accent1"/>
              </a:solidFill>
            </a:endParaRPr>
          </a:p>
          <a:p>
            <a:endParaRPr lang="en-US" dirty="0"/>
          </a:p>
        </p:txBody>
      </p:sp>
      <p:pic>
        <p:nvPicPr>
          <p:cNvPr id="3" name="Graphic 2" descr="Diploma outline">
            <a:extLst>
              <a:ext uri="{FF2B5EF4-FFF2-40B4-BE49-F238E27FC236}">
                <a16:creationId xmlns:a16="http://schemas.microsoft.com/office/drawing/2014/main" id="{67C4E88E-8876-35EC-F339-0BC60BCD335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436754" y="5627810"/>
            <a:ext cx="998269" cy="952491"/>
          </a:xfrm>
          <a:prstGeom prst="rect">
            <a:avLst/>
          </a:prstGeom>
        </p:spPr>
      </p:pic>
      <p:cxnSp>
        <p:nvCxnSpPr>
          <p:cNvPr id="6" name="Straight Arrow Connector 5">
            <a:extLst>
              <a:ext uri="{FF2B5EF4-FFF2-40B4-BE49-F238E27FC236}">
                <a16:creationId xmlns:a16="http://schemas.microsoft.com/office/drawing/2014/main" id="{2BE52AD5-B168-B590-135F-288310D3895D}"/>
              </a:ext>
            </a:extLst>
          </p:cNvPr>
          <p:cNvCxnSpPr>
            <a:cxnSpLocks/>
          </p:cNvCxnSpPr>
          <p:nvPr/>
        </p:nvCxnSpPr>
        <p:spPr>
          <a:xfrm>
            <a:off x="3739285" y="5553817"/>
            <a:ext cx="4513499" cy="0"/>
          </a:xfrm>
          <a:prstGeom prst="straightConnector1">
            <a:avLst/>
          </a:prstGeom>
          <a:ln>
            <a:solidFill>
              <a:schemeClr val="tx2"/>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4548745B-5435-091B-BFE0-D3A204DED6ED}"/>
              </a:ext>
            </a:extLst>
          </p:cNvPr>
          <p:cNvCxnSpPr>
            <a:cxnSpLocks/>
          </p:cNvCxnSpPr>
          <p:nvPr/>
        </p:nvCxnSpPr>
        <p:spPr>
          <a:xfrm flipH="1">
            <a:off x="3739285" y="5736600"/>
            <a:ext cx="4513499" cy="0"/>
          </a:xfrm>
          <a:prstGeom prst="straightConnector1">
            <a:avLst/>
          </a:prstGeom>
          <a:ln>
            <a:solidFill>
              <a:schemeClr val="tx2"/>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64B7E758-3925-3E1E-9CD1-BF198DDD7565}"/>
              </a:ext>
            </a:extLst>
          </p:cNvPr>
          <p:cNvSpPr/>
          <p:nvPr/>
        </p:nvSpPr>
        <p:spPr>
          <a:xfrm>
            <a:off x="5101033" y="5238177"/>
            <a:ext cx="1669709" cy="218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Hello </a:t>
            </a:r>
          </a:p>
        </p:txBody>
      </p:sp>
      <p:sp>
        <p:nvSpPr>
          <p:cNvPr id="31" name="TextBox 30">
            <a:extLst>
              <a:ext uri="{FF2B5EF4-FFF2-40B4-BE49-F238E27FC236}">
                <a16:creationId xmlns:a16="http://schemas.microsoft.com/office/drawing/2014/main" id="{40761E7D-C881-3B40-DD32-B005B52A4631}"/>
              </a:ext>
            </a:extLst>
          </p:cNvPr>
          <p:cNvSpPr txBox="1"/>
          <p:nvPr/>
        </p:nvSpPr>
        <p:spPr>
          <a:xfrm>
            <a:off x="4239964" y="4274571"/>
            <a:ext cx="4666506" cy="646331"/>
          </a:xfrm>
          <a:prstGeom prst="rect">
            <a:avLst/>
          </a:prstGeom>
          <a:noFill/>
        </p:spPr>
        <p:txBody>
          <a:bodyPr wrap="square" rtlCol="0">
            <a:spAutoFit/>
          </a:bodyPr>
          <a:lstStyle/>
          <a:p>
            <a:r>
              <a:rPr lang="en-US" dirty="0" err="1">
                <a:solidFill>
                  <a:schemeClr val="accent1"/>
                </a:solidFill>
              </a:rPr>
              <a:t>nw</a:t>
            </a:r>
            <a:r>
              <a:rPr lang="en-US" baseline="-25000" dirty="0" err="1">
                <a:solidFill>
                  <a:schemeClr val="accent1"/>
                </a:solidFill>
              </a:rPr>
              <a:t>i</a:t>
            </a:r>
            <a:r>
              <a:rPr lang="en-US" dirty="0">
                <a:solidFill>
                  <a:schemeClr val="accent1"/>
                </a:solidFill>
              </a:rPr>
              <a:t> </a:t>
            </a:r>
            <a:r>
              <a:rPr lang="en-US" dirty="0"/>
              <a:t>= witness for non-revoked certificate </a:t>
            </a:r>
            <a:r>
              <a:rPr lang="en-US" i="1" dirty="0" err="1"/>
              <a:t>i</a:t>
            </a:r>
            <a:endParaRPr lang="en-US" i="1" dirty="0"/>
          </a:p>
          <a:p>
            <a:r>
              <a:rPr lang="en-US" dirty="0">
                <a:solidFill>
                  <a:schemeClr val="accent1"/>
                </a:solidFill>
              </a:rPr>
              <a:t> </a:t>
            </a:r>
            <a:r>
              <a:rPr lang="en-US" dirty="0" err="1">
                <a:solidFill>
                  <a:schemeClr val="accent6"/>
                </a:solidFill>
              </a:rPr>
              <a:t>w</a:t>
            </a:r>
            <a:r>
              <a:rPr lang="en-US" baseline="-25000" dirty="0" err="1">
                <a:solidFill>
                  <a:schemeClr val="accent6"/>
                </a:solidFill>
              </a:rPr>
              <a:t>i</a:t>
            </a:r>
            <a:r>
              <a:rPr lang="en-US" dirty="0">
                <a:solidFill>
                  <a:schemeClr val="accent6"/>
                </a:solidFill>
              </a:rPr>
              <a:t> </a:t>
            </a:r>
            <a:r>
              <a:rPr lang="en-US" dirty="0"/>
              <a:t>= witness for revoked certificate </a:t>
            </a:r>
            <a:r>
              <a:rPr lang="en-US" i="1" dirty="0" err="1"/>
              <a:t>i</a:t>
            </a:r>
            <a:endParaRPr lang="en-US" i="1" dirty="0"/>
          </a:p>
        </p:txBody>
      </p:sp>
      <p:cxnSp>
        <p:nvCxnSpPr>
          <p:cNvPr id="40" name="Straight Arrow Connector 39">
            <a:extLst>
              <a:ext uri="{FF2B5EF4-FFF2-40B4-BE49-F238E27FC236}">
                <a16:creationId xmlns:a16="http://schemas.microsoft.com/office/drawing/2014/main" id="{55B1A7D7-BCEC-8AB5-51FF-C614AD20EF5E}"/>
              </a:ext>
            </a:extLst>
          </p:cNvPr>
          <p:cNvCxnSpPr>
            <a:cxnSpLocks/>
          </p:cNvCxnSpPr>
          <p:nvPr/>
        </p:nvCxnSpPr>
        <p:spPr>
          <a:xfrm flipH="1">
            <a:off x="2659687" y="2765784"/>
            <a:ext cx="518442" cy="503986"/>
          </a:xfrm>
          <a:prstGeom prst="straightConnector1">
            <a:avLst/>
          </a:prstGeom>
          <a:ln>
            <a:solidFill>
              <a:schemeClr val="tx1"/>
            </a:solidFill>
            <a:prstDash val="sysDot"/>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7A51811D-D757-B2BF-3947-5B653C28A11F}"/>
              </a:ext>
            </a:extLst>
          </p:cNvPr>
          <p:cNvCxnSpPr>
            <a:cxnSpLocks/>
          </p:cNvCxnSpPr>
          <p:nvPr/>
        </p:nvCxnSpPr>
        <p:spPr>
          <a:xfrm>
            <a:off x="3327200" y="2762036"/>
            <a:ext cx="515631" cy="551903"/>
          </a:xfrm>
          <a:prstGeom prst="straightConnector1">
            <a:avLst/>
          </a:prstGeom>
          <a:ln>
            <a:solidFill>
              <a:schemeClr val="tx1"/>
            </a:solidFill>
            <a:prstDash val="sysDot"/>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2B15C42C-47FC-4C71-4802-7C49E7B8E969}"/>
              </a:ext>
            </a:extLst>
          </p:cNvPr>
          <p:cNvCxnSpPr>
            <a:cxnSpLocks/>
          </p:cNvCxnSpPr>
          <p:nvPr/>
        </p:nvCxnSpPr>
        <p:spPr>
          <a:xfrm flipH="1">
            <a:off x="2659686" y="3415885"/>
            <a:ext cx="1183145" cy="4286"/>
          </a:xfrm>
          <a:prstGeom prst="straightConnector1">
            <a:avLst/>
          </a:prstGeom>
          <a:ln>
            <a:solidFill>
              <a:schemeClr val="tx1"/>
            </a:solidFill>
            <a:prstDash val="sysDot"/>
            <a:headEnd type="triangle"/>
            <a:tailEnd type="triangle"/>
          </a:ln>
        </p:spPr>
        <p:style>
          <a:lnRef idx="2">
            <a:schemeClr val="accent1"/>
          </a:lnRef>
          <a:fillRef idx="0">
            <a:schemeClr val="accent1"/>
          </a:fillRef>
          <a:effectRef idx="1">
            <a:schemeClr val="accent1"/>
          </a:effectRef>
          <a:fontRef idx="minor">
            <a:schemeClr val="tx1"/>
          </a:fontRef>
        </p:style>
      </p:cxnSp>
      <p:pic>
        <p:nvPicPr>
          <p:cNvPr id="46" name="Graphic 45" descr="Lock with solid fill">
            <a:extLst>
              <a:ext uri="{FF2B5EF4-FFF2-40B4-BE49-F238E27FC236}">
                <a16:creationId xmlns:a16="http://schemas.microsoft.com/office/drawing/2014/main" id="{54288948-45AA-E927-4EC3-C3B91A9AF34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61428" y="2888568"/>
            <a:ext cx="563802" cy="515775"/>
          </a:xfrm>
          <a:prstGeom prst="rect">
            <a:avLst/>
          </a:prstGeom>
        </p:spPr>
      </p:pic>
      <p:sp>
        <p:nvSpPr>
          <p:cNvPr id="47" name="TextBox 46">
            <a:extLst>
              <a:ext uri="{FF2B5EF4-FFF2-40B4-BE49-F238E27FC236}">
                <a16:creationId xmlns:a16="http://schemas.microsoft.com/office/drawing/2014/main" id="{708EFFE6-1E7E-CF72-D75E-580F98DEF750}"/>
              </a:ext>
            </a:extLst>
          </p:cNvPr>
          <p:cNvSpPr txBox="1"/>
          <p:nvPr/>
        </p:nvSpPr>
        <p:spPr>
          <a:xfrm>
            <a:off x="3472832" y="2137378"/>
            <a:ext cx="1261461" cy="369332"/>
          </a:xfrm>
          <a:prstGeom prst="rect">
            <a:avLst/>
          </a:prstGeom>
          <a:noFill/>
        </p:spPr>
        <p:txBody>
          <a:bodyPr wrap="square" rtlCol="0">
            <a:spAutoFit/>
          </a:bodyPr>
          <a:lstStyle/>
          <a:p>
            <a:r>
              <a:rPr lang="en-US" i="1" dirty="0"/>
              <a:t>ECP</a:t>
            </a:r>
            <a:r>
              <a:rPr lang="en-US" i="1" baseline="-25000" dirty="0"/>
              <a:t>1</a:t>
            </a:r>
          </a:p>
        </p:txBody>
      </p:sp>
      <p:sp>
        <p:nvSpPr>
          <p:cNvPr id="50" name="TextBox 49">
            <a:extLst>
              <a:ext uri="{FF2B5EF4-FFF2-40B4-BE49-F238E27FC236}">
                <a16:creationId xmlns:a16="http://schemas.microsoft.com/office/drawing/2014/main" id="{BD4CAC24-F903-45AA-6855-25EB08CD210F}"/>
              </a:ext>
            </a:extLst>
          </p:cNvPr>
          <p:cNvSpPr txBox="1"/>
          <p:nvPr/>
        </p:nvSpPr>
        <p:spPr>
          <a:xfrm>
            <a:off x="4613631" y="3686660"/>
            <a:ext cx="921684" cy="369332"/>
          </a:xfrm>
          <a:prstGeom prst="rect">
            <a:avLst/>
          </a:prstGeom>
          <a:noFill/>
        </p:spPr>
        <p:txBody>
          <a:bodyPr wrap="square" rtlCol="0">
            <a:spAutoFit/>
          </a:bodyPr>
          <a:lstStyle/>
          <a:p>
            <a:r>
              <a:rPr lang="en-US" i="1" dirty="0"/>
              <a:t>ECP</a:t>
            </a:r>
            <a:r>
              <a:rPr lang="en-US" i="1" baseline="-25000" dirty="0"/>
              <a:t>2</a:t>
            </a:r>
          </a:p>
        </p:txBody>
      </p:sp>
      <p:sp>
        <p:nvSpPr>
          <p:cNvPr id="51" name="TextBox 50">
            <a:extLst>
              <a:ext uri="{FF2B5EF4-FFF2-40B4-BE49-F238E27FC236}">
                <a16:creationId xmlns:a16="http://schemas.microsoft.com/office/drawing/2014/main" id="{427BEBED-1B4C-D9F0-8CA2-0382C77D1A09}"/>
              </a:ext>
            </a:extLst>
          </p:cNvPr>
          <p:cNvSpPr txBox="1"/>
          <p:nvPr/>
        </p:nvSpPr>
        <p:spPr>
          <a:xfrm>
            <a:off x="3525230" y="1607669"/>
            <a:ext cx="2512419" cy="369332"/>
          </a:xfrm>
          <a:prstGeom prst="rect">
            <a:avLst/>
          </a:prstGeom>
          <a:noFill/>
        </p:spPr>
        <p:txBody>
          <a:bodyPr wrap="none" rtlCol="0">
            <a:spAutoFit/>
          </a:bodyPr>
          <a:lstStyle/>
          <a:p>
            <a:r>
              <a:rPr lang="en-US" dirty="0"/>
              <a:t>{</a:t>
            </a:r>
            <a:r>
              <a:rPr lang="en-US" dirty="0">
                <a:solidFill>
                  <a:schemeClr val="accent1"/>
                </a:solidFill>
              </a:rPr>
              <a:t>nw</a:t>
            </a:r>
            <a:r>
              <a:rPr lang="en-US" baseline="-25000" dirty="0">
                <a:solidFill>
                  <a:schemeClr val="accent1"/>
                </a:solidFill>
              </a:rPr>
              <a:t>1</a:t>
            </a:r>
            <a:r>
              <a:rPr lang="en-US" dirty="0"/>
              <a:t>,</a:t>
            </a:r>
            <a:r>
              <a:rPr lang="en-US" dirty="0">
                <a:solidFill>
                  <a:schemeClr val="accent1"/>
                </a:solidFill>
              </a:rPr>
              <a:t> </a:t>
            </a:r>
            <a:r>
              <a:rPr lang="en-US" dirty="0">
                <a:solidFill>
                  <a:schemeClr val="accent6"/>
                </a:solidFill>
              </a:rPr>
              <a:t>w</a:t>
            </a:r>
            <a:r>
              <a:rPr lang="en-US" baseline="-25000" dirty="0">
                <a:solidFill>
                  <a:schemeClr val="accent6"/>
                </a:solidFill>
              </a:rPr>
              <a:t>3</a:t>
            </a:r>
            <a:r>
              <a:rPr lang="en-US" dirty="0"/>
              <a:t>,</a:t>
            </a:r>
            <a:r>
              <a:rPr lang="en-US" dirty="0">
                <a:solidFill>
                  <a:schemeClr val="accent1"/>
                </a:solidFill>
              </a:rPr>
              <a:t> nw</a:t>
            </a:r>
            <a:r>
              <a:rPr lang="en-US" baseline="-25000" dirty="0">
                <a:solidFill>
                  <a:schemeClr val="accent1"/>
                </a:solidFill>
              </a:rPr>
              <a:t>4</a:t>
            </a:r>
            <a:r>
              <a:rPr lang="en-US" dirty="0"/>
              <a:t>, </a:t>
            </a:r>
            <a:r>
              <a:rPr lang="en-US" dirty="0">
                <a:solidFill>
                  <a:schemeClr val="accent1"/>
                </a:solidFill>
              </a:rPr>
              <a:t>nw</a:t>
            </a:r>
            <a:r>
              <a:rPr lang="en-US" baseline="-25000" dirty="0">
                <a:solidFill>
                  <a:schemeClr val="accent1"/>
                </a:solidFill>
              </a:rPr>
              <a:t>4</a:t>
            </a:r>
            <a:r>
              <a:rPr lang="en-US" dirty="0"/>
              <a:t>,</a:t>
            </a:r>
            <a:r>
              <a:rPr lang="en-US" dirty="0">
                <a:solidFill>
                  <a:schemeClr val="accent1"/>
                </a:solidFill>
              </a:rPr>
              <a:t> </a:t>
            </a:r>
            <a:r>
              <a:rPr lang="en-US" dirty="0">
                <a:solidFill>
                  <a:schemeClr val="accent6"/>
                </a:solidFill>
              </a:rPr>
              <a:t>nw</a:t>
            </a:r>
            <a:r>
              <a:rPr lang="en-US" baseline="-25000" dirty="0">
                <a:solidFill>
                  <a:schemeClr val="accent6"/>
                </a:solidFill>
              </a:rPr>
              <a:t>9</a:t>
            </a:r>
            <a:r>
              <a:rPr lang="en-US" dirty="0"/>
              <a:t>}</a:t>
            </a:r>
          </a:p>
        </p:txBody>
      </p:sp>
      <p:sp>
        <p:nvSpPr>
          <p:cNvPr id="53" name="TextBox 52">
            <a:extLst>
              <a:ext uri="{FF2B5EF4-FFF2-40B4-BE49-F238E27FC236}">
                <a16:creationId xmlns:a16="http://schemas.microsoft.com/office/drawing/2014/main" id="{D61F4957-2033-6CA5-E166-B79B4A13B4F7}"/>
              </a:ext>
            </a:extLst>
          </p:cNvPr>
          <p:cNvSpPr txBox="1"/>
          <p:nvPr/>
        </p:nvSpPr>
        <p:spPr>
          <a:xfrm>
            <a:off x="4626819" y="3138810"/>
            <a:ext cx="2512419" cy="369332"/>
          </a:xfrm>
          <a:prstGeom prst="rect">
            <a:avLst/>
          </a:prstGeom>
          <a:noFill/>
        </p:spPr>
        <p:txBody>
          <a:bodyPr wrap="none" rtlCol="0">
            <a:spAutoFit/>
          </a:bodyPr>
          <a:lstStyle/>
          <a:p>
            <a:r>
              <a:rPr lang="en-US" dirty="0"/>
              <a:t>{</a:t>
            </a:r>
            <a:r>
              <a:rPr lang="en-US" dirty="0">
                <a:solidFill>
                  <a:schemeClr val="accent1"/>
                </a:solidFill>
              </a:rPr>
              <a:t>nw</a:t>
            </a:r>
            <a:r>
              <a:rPr lang="en-US" baseline="-25000" dirty="0">
                <a:solidFill>
                  <a:schemeClr val="accent1"/>
                </a:solidFill>
              </a:rPr>
              <a:t>1</a:t>
            </a:r>
            <a:r>
              <a:rPr lang="en-US" dirty="0"/>
              <a:t>,</a:t>
            </a:r>
            <a:r>
              <a:rPr lang="en-US" dirty="0">
                <a:solidFill>
                  <a:schemeClr val="accent1"/>
                </a:solidFill>
              </a:rPr>
              <a:t> </a:t>
            </a:r>
            <a:r>
              <a:rPr lang="en-US" dirty="0">
                <a:solidFill>
                  <a:schemeClr val="accent6"/>
                </a:solidFill>
              </a:rPr>
              <a:t>w</a:t>
            </a:r>
            <a:r>
              <a:rPr lang="en-US" baseline="-25000" dirty="0">
                <a:solidFill>
                  <a:schemeClr val="accent6"/>
                </a:solidFill>
              </a:rPr>
              <a:t>3</a:t>
            </a:r>
            <a:r>
              <a:rPr lang="en-US" dirty="0"/>
              <a:t>,</a:t>
            </a:r>
            <a:r>
              <a:rPr lang="en-US" dirty="0">
                <a:solidFill>
                  <a:schemeClr val="accent1"/>
                </a:solidFill>
              </a:rPr>
              <a:t> nw</a:t>
            </a:r>
            <a:r>
              <a:rPr lang="en-US" baseline="-25000" dirty="0">
                <a:solidFill>
                  <a:schemeClr val="accent1"/>
                </a:solidFill>
              </a:rPr>
              <a:t>4</a:t>
            </a:r>
            <a:r>
              <a:rPr lang="en-US" dirty="0"/>
              <a:t>, </a:t>
            </a:r>
            <a:r>
              <a:rPr lang="en-US" dirty="0">
                <a:solidFill>
                  <a:schemeClr val="accent1"/>
                </a:solidFill>
              </a:rPr>
              <a:t>nw</a:t>
            </a:r>
            <a:r>
              <a:rPr lang="en-US" baseline="-25000" dirty="0">
                <a:solidFill>
                  <a:schemeClr val="accent1"/>
                </a:solidFill>
              </a:rPr>
              <a:t>4</a:t>
            </a:r>
            <a:r>
              <a:rPr lang="en-US" dirty="0"/>
              <a:t>,</a:t>
            </a:r>
            <a:r>
              <a:rPr lang="en-US" dirty="0">
                <a:solidFill>
                  <a:schemeClr val="accent1"/>
                </a:solidFill>
              </a:rPr>
              <a:t> </a:t>
            </a:r>
            <a:r>
              <a:rPr lang="en-US" dirty="0">
                <a:solidFill>
                  <a:schemeClr val="accent6"/>
                </a:solidFill>
              </a:rPr>
              <a:t>nw</a:t>
            </a:r>
            <a:r>
              <a:rPr lang="en-US" baseline="-25000" dirty="0">
                <a:solidFill>
                  <a:schemeClr val="accent6"/>
                </a:solidFill>
              </a:rPr>
              <a:t>9</a:t>
            </a:r>
            <a:r>
              <a:rPr lang="en-US" dirty="0"/>
              <a:t>}</a:t>
            </a:r>
          </a:p>
        </p:txBody>
      </p:sp>
      <p:sp>
        <p:nvSpPr>
          <p:cNvPr id="55" name="TextBox 54">
            <a:extLst>
              <a:ext uri="{FF2B5EF4-FFF2-40B4-BE49-F238E27FC236}">
                <a16:creationId xmlns:a16="http://schemas.microsoft.com/office/drawing/2014/main" id="{47CA7F10-1EC5-386D-330E-85B3BBF41A67}"/>
              </a:ext>
            </a:extLst>
          </p:cNvPr>
          <p:cNvSpPr txBox="1"/>
          <p:nvPr/>
        </p:nvSpPr>
        <p:spPr>
          <a:xfrm>
            <a:off x="35793" y="2945868"/>
            <a:ext cx="2512419" cy="369332"/>
          </a:xfrm>
          <a:prstGeom prst="rect">
            <a:avLst/>
          </a:prstGeom>
          <a:noFill/>
        </p:spPr>
        <p:txBody>
          <a:bodyPr wrap="none" rtlCol="0">
            <a:spAutoFit/>
          </a:bodyPr>
          <a:lstStyle/>
          <a:p>
            <a:r>
              <a:rPr lang="en-US" dirty="0"/>
              <a:t>{</a:t>
            </a:r>
            <a:r>
              <a:rPr lang="en-US" dirty="0">
                <a:solidFill>
                  <a:schemeClr val="accent1"/>
                </a:solidFill>
              </a:rPr>
              <a:t>nw</a:t>
            </a:r>
            <a:r>
              <a:rPr lang="en-US" baseline="-25000" dirty="0">
                <a:solidFill>
                  <a:schemeClr val="accent1"/>
                </a:solidFill>
              </a:rPr>
              <a:t>1</a:t>
            </a:r>
            <a:r>
              <a:rPr lang="en-US" dirty="0"/>
              <a:t>,</a:t>
            </a:r>
            <a:r>
              <a:rPr lang="en-US" dirty="0">
                <a:solidFill>
                  <a:schemeClr val="accent1"/>
                </a:solidFill>
              </a:rPr>
              <a:t> </a:t>
            </a:r>
            <a:r>
              <a:rPr lang="en-US" dirty="0">
                <a:solidFill>
                  <a:schemeClr val="accent6"/>
                </a:solidFill>
              </a:rPr>
              <a:t>w</a:t>
            </a:r>
            <a:r>
              <a:rPr lang="en-US" baseline="-25000" dirty="0">
                <a:solidFill>
                  <a:schemeClr val="accent6"/>
                </a:solidFill>
              </a:rPr>
              <a:t>3</a:t>
            </a:r>
            <a:r>
              <a:rPr lang="en-US" dirty="0"/>
              <a:t>,</a:t>
            </a:r>
            <a:r>
              <a:rPr lang="en-US" dirty="0">
                <a:solidFill>
                  <a:schemeClr val="accent1"/>
                </a:solidFill>
              </a:rPr>
              <a:t> nw</a:t>
            </a:r>
            <a:r>
              <a:rPr lang="en-US" baseline="-25000" dirty="0">
                <a:solidFill>
                  <a:schemeClr val="accent1"/>
                </a:solidFill>
              </a:rPr>
              <a:t>4</a:t>
            </a:r>
            <a:r>
              <a:rPr lang="en-US" dirty="0"/>
              <a:t>, </a:t>
            </a:r>
            <a:r>
              <a:rPr lang="en-US" dirty="0">
                <a:solidFill>
                  <a:schemeClr val="accent1"/>
                </a:solidFill>
              </a:rPr>
              <a:t>nw</a:t>
            </a:r>
            <a:r>
              <a:rPr lang="en-US" baseline="-25000" dirty="0">
                <a:solidFill>
                  <a:schemeClr val="accent1"/>
                </a:solidFill>
              </a:rPr>
              <a:t>4</a:t>
            </a:r>
            <a:r>
              <a:rPr lang="en-US" dirty="0"/>
              <a:t>,</a:t>
            </a:r>
            <a:r>
              <a:rPr lang="en-US" dirty="0">
                <a:solidFill>
                  <a:schemeClr val="accent1"/>
                </a:solidFill>
              </a:rPr>
              <a:t> </a:t>
            </a:r>
            <a:r>
              <a:rPr lang="en-US" dirty="0">
                <a:solidFill>
                  <a:schemeClr val="accent6"/>
                </a:solidFill>
              </a:rPr>
              <a:t>nw</a:t>
            </a:r>
            <a:r>
              <a:rPr lang="en-US" baseline="-25000" dirty="0">
                <a:solidFill>
                  <a:schemeClr val="accent6"/>
                </a:solidFill>
              </a:rPr>
              <a:t>9</a:t>
            </a:r>
            <a:r>
              <a:rPr lang="en-US" dirty="0"/>
              <a:t>}</a:t>
            </a:r>
          </a:p>
        </p:txBody>
      </p:sp>
      <p:cxnSp>
        <p:nvCxnSpPr>
          <p:cNvPr id="59" name="Straight Arrow Connector 58">
            <a:extLst>
              <a:ext uri="{FF2B5EF4-FFF2-40B4-BE49-F238E27FC236}">
                <a16:creationId xmlns:a16="http://schemas.microsoft.com/office/drawing/2014/main" id="{F3180C5C-C1E6-7DF1-1802-A3F7CF780F94}"/>
              </a:ext>
            </a:extLst>
          </p:cNvPr>
          <p:cNvCxnSpPr>
            <a:cxnSpLocks/>
          </p:cNvCxnSpPr>
          <p:nvPr/>
        </p:nvCxnSpPr>
        <p:spPr>
          <a:xfrm flipH="1" flipV="1">
            <a:off x="2383997" y="4152366"/>
            <a:ext cx="707879" cy="1030311"/>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BB08940F-7060-C104-9291-C0F9685A08A4}"/>
              </a:ext>
            </a:extLst>
          </p:cNvPr>
          <p:cNvCxnSpPr>
            <a:cxnSpLocks/>
          </p:cNvCxnSpPr>
          <p:nvPr/>
        </p:nvCxnSpPr>
        <p:spPr>
          <a:xfrm>
            <a:off x="2222729" y="4255797"/>
            <a:ext cx="738699" cy="1043006"/>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2869FBD1-FFEE-DF12-4143-AACBA8DC21C8}"/>
              </a:ext>
            </a:extLst>
          </p:cNvPr>
          <p:cNvSpPr txBox="1"/>
          <p:nvPr/>
        </p:nvSpPr>
        <p:spPr>
          <a:xfrm rot="3553320">
            <a:off x="2669488" y="4447667"/>
            <a:ext cx="423514" cy="369332"/>
          </a:xfrm>
          <a:prstGeom prst="rect">
            <a:avLst/>
          </a:prstGeom>
          <a:noFill/>
        </p:spPr>
        <p:txBody>
          <a:bodyPr wrap="square" rtlCol="0">
            <a:spAutoFit/>
          </a:bodyPr>
          <a:lstStyle/>
          <a:p>
            <a:r>
              <a:rPr lang="en-US" dirty="0"/>
              <a:t>3?</a:t>
            </a:r>
          </a:p>
        </p:txBody>
      </p:sp>
      <p:sp>
        <p:nvSpPr>
          <p:cNvPr id="62" name="TextBox 61">
            <a:extLst>
              <a:ext uri="{FF2B5EF4-FFF2-40B4-BE49-F238E27FC236}">
                <a16:creationId xmlns:a16="http://schemas.microsoft.com/office/drawing/2014/main" id="{1C7638EA-095B-068D-DC3A-DF520298B3FE}"/>
              </a:ext>
            </a:extLst>
          </p:cNvPr>
          <p:cNvSpPr txBox="1"/>
          <p:nvPr/>
        </p:nvSpPr>
        <p:spPr>
          <a:xfrm rot="3608322">
            <a:off x="2290497" y="4692829"/>
            <a:ext cx="433132" cy="369332"/>
          </a:xfrm>
          <a:prstGeom prst="rect">
            <a:avLst/>
          </a:prstGeom>
          <a:noFill/>
        </p:spPr>
        <p:txBody>
          <a:bodyPr wrap="square" rtlCol="0">
            <a:spAutoFit/>
          </a:bodyPr>
          <a:lstStyle/>
          <a:p>
            <a:r>
              <a:rPr lang="en-US" dirty="0">
                <a:solidFill>
                  <a:schemeClr val="accent6"/>
                </a:solidFill>
              </a:rPr>
              <a:t>w</a:t>
            </a:r>
            <a:r>
              <a:rPr lang="en-US" baseline="-25000" dirty="0">
                <a:solidFill>
                  <a:schemeClr val="accent6"/>
                </a:solidFill>
              </a:rPr>
              <a:t>3</a:t>
            </a:r>
          </a:p>
        </p:txBody>
      </p:sp>
      <p:sp>
        <p:nvSpPr>
          <p:cNvPr id="2053" name="TextBox 2052">
            <a:extLst>
              <a:ext uri="{FF2B5EF4-FFF2-40B4-BE49-F238E27FC236}">
                <a16:creationId xmlns:a16="http://schemas.microsoft.com/office/drawing/2014/main" id="{A220867D-2093-3863-EF06-EF73E2C5F55D}"/>
              </a:ext>
            </a:extLst>
          </p:cNvPr>
          <p:cNvSpPr txBox="1"/>
          <p:nvPr/>
        </p:nvSpPr>
        <p:spPr>
          <a:xfrm>
            <a:off x="2415828" y="5640742"/>
            <a:ext cx="732433" cy="646331"/>
          </a:xfrm>
          <a:prstGeom prst="rect">
            <a:avLst/>
          </a:prstGeom>
          <a:noFill/>
        </p:spPr>
        <p:txBody>
          <a:bodyPr wrap="square">
            <a:spAutoFit/>
          </a:bodyPr>
          <a:lstStyle/>
          <a:p>
            <a:r>
              <a:rPr lang="en-US" sz="1800" dirty="0"/>
              <a:t> </a:t>
            </a:r>
            <a:r>
              <a:rPr lang="en-US" dirty="0"/>
              <a:t>,</a:t>
            </a:r>
            <a:r>
              <a:rPr lang="en-US" sz="1800" dirty="0">
                <a:solidFill>
                  <a:srgbClr val="C00000"/>
                </a:solidFill>
              </a:rPr>
              <a:t> </a:t>
            </a:r>
            <a:r>
              <a:rPr lang="en-US" sz="1800" dirty="0">
                <a:solidFill>
                  <a:schemeClr val="accent6"/>
                </a:solidFill>
              </a:rPr>
              <a:t>w</a:t>
            </a:r>
            <a:r>
              <a:rPr lang="en-US" sz="1800" baseline="-25000" dirty="0">
                <a:solidFill>
                  <a:schemeClr val="accent6"/>
                </a:solidFill>
              </a:rPr>
              <a:t>3</a:t>
            </a:r>
            <a:r>
              <a:rPr lang="en-US" dirty="0">
                <a:solidFill>
                  <a:schemeClr val="accent6"/>
                </a:solidFill>
              </a:rPr>
              <a:t> </a:t>
            </a:r>
          </a:p>
          <a:p>
            <a:endParaRPr lang="en-US" dirty="0"/>
          </a:p>
        </p:txBody>
      </p:sp>
      <p:sp>
        <p:nvSpPr>
          <p:cNvPr id="2054" name="TextBox 2053">
            <a:extLst>
              <a:ext uri="{FF2B5EF4-FFF2-40B4-BE49-F238E27FC236}">
                <a16:creationId xmlns:a16="http://schemas.microsoft.com/office/drawing/2014/main" id="{829191AD-7392-2FF8-482B-0DB63D7016DB}"/>
              </a:ext>
            </a:extLst>
          </p:cNvPr>
          <p:cNvSpPr txBox="1"/>
          <p:nvPr/>
        </p:nvSpPr>
        <p:spPr>
          <a:xfrm>
            <a:off x="5492573" y="5971289"/>
            <a:ext cx="909223" cy="215444"/>
          </a:xfrm>
          <a:prstGeom prst="rect">
            <a:avLst/>
          </a:prstGeom>
          <a:noFill/>
        </p:spPr>
        <p:txBody>
          <a:bodyPr wrap="none" rtlCol="0">
            <a:spAutoFit/>
          </a:bodyPr>
          <a:lstStyle/>
          <a:p>
            <a:r>
              <a:rPr lang="en-US" sz="800" dirty="0"/>
              <a:t>Serial number: 3</a:t>
            </a:r>
          </a:p>
        </p:txBody>
      </p:sp>
      <p:sp>
        <p:nvSpPr>
          <p:cNvPr id="2055" name="TextBox 2054">
            <a:extLst>
              <a:ext uri="{FF2B5EF4-FFF2-40B4-BE49-F238E27FC236}">
                <a16:creationId xmlns:a16="http://schemas.microsoft.com/office/drawing/2014/main" id="{327DA349-FF4C-A32A-8FCB-72CAD51BD00C}"/>
              </a:ext>
            </a:extLst>
          </p:cNvPr>
          <p:cNvSpPr txBox="1"/>
          <p:nvPr/>
        </p:nvSpPr>
        <p:spPr>
          <a:xfrm>
            <a:off x="2449312" y="5931473"/>
            <a:ext cx="1648091" cy="369332"/>
          </a:xfrm>
          <a:prstGeom prst="rect">
            <a:avLst/>
          </a:prstGeom>
          <a:noFill/>
          <a:ln>
            <a:noFill/>
          </a:ln>
        </p:spPr>
        <p:txBody>
          <a:bodyPr wrap="square" rtlCol="0">
            <a:spAutoFit/>
          </a:bodyPr>
          <a:lstStyle/>
          <a:p>
            <a:pPr algn="ctr"/>
            <a:r>
              <a:rPr lang="en-US" dirty="0"/>
              <a:t>Web browser</a:t>
            </a:r>
          </a:p>
        </p:txBody>
      </p:sp>
      <p:sp>
        <p:nvSpPr>
          <p:cNvPr id="4" name="TextBox 3">
            <a:extLst>
              <a:ext uri="{FF2B5EF4-FFF2-40B4-BE49-F238E27FC236}">
                <a16:creationId xmlns:a16="http://schemas.microsoft.com/office/drawing/2014/main" id="{114480C9-F567-F2E5-B880-E825AF5DEF93}"/>
              </a:ext>
            </a:extLst>
          </p:cNvPr>
          <p:cNvSpPr txBox="1"/>
          <p:nvPr/>
        </p:nvSpPr>
        <p:spPr>
          <a:xfrm>
            <a:off x="3525230" y="1365439"/>
            <a:ext cx="678391" cy="369332"/>
          </a:xfrm>
          <a:prstGeom prst="rect">
            <a:avLst/>
          </a:prstGeom>
          <a:noFill/>
        </p:spPr>
        <p:txBody>
          <a:bodyPr wrap="none" rtlCol="0">
            <a:spAutoFit/>
          </a:bodyPr>
          <a:lstStyle/>
          <a:p>
            <a:r>
              <a:rPr lang="en-US" dirty="0"/>
              <a:t>{</a:t>
            </a:r>
            <a:r>
              <a:rPr lang="en-US" dirty="0">
                <a:solidFill>
                  <a:schemeClr val="accent6">
                    <a:lumMod val="75000"/>
                  </a:schemeClr>
                </a:solidFill>
              </a:rPr>
              <a:t>3</a:t>
            </a:r>
            <a:r>
              <a:rPr lang="en-US" dirty="0"/>
              <a:t>,</a:t>
            </a:r>
            <a:r>
              <a:rPr lang="en-US" dirty="0">
                <a:solidFill>
                  <a:schemeClr val="accent6">
                    <a:lumMod val="75000"/>
                  </a:schemeClr>
                </a:solidFill>
              </a:rPr>
              <a:t> 9</a:t>
            </a:r>
            <a:r>
              <a:rPr lang="en-US" dirty="0"/>
              <a:t>}</a:t>
            </a:r>
          </a:p>
        </p:txBody>
      </p:sp>
      <p:sp>
        <p:nvSpPr>
          <p:cNvPr id="13" name="TextBox 12">
            <a:extLst>
              <a:ext uri="{FF2B5EF4-FFF2-40B4-BE49-F238E27FC236}">
                <a16:creationId xmlns:a16="http://schemas.microsoft.com/office/drawing/2014/main" id="{6032A456-BDD2-51B5-D876-BE89447EDBA9}"/>
              </a:ext>
            </a:extLst>
          </p:cNvPr>
          <p:cNvSpPr txBox="1"/>
          <p:nvPr/>
        </p:nvSpPr>
        <p:spPr>
          <a:xfrm>
            <a:off x="4621819" y="2859199"/>
            <a:ext cx="678391" cy="369332"/>
          </a:xfrm>
          <a:prstGeom prst="rect">
            <a:avLst/>
          </a:prstGeom>
          <a:noFill/>
        </p:spPr>
        <p:txBody>
          <a:bodyPr wrap="none" rtlCol="0">
            <a:spAutoFit/>
          </a:bodyPr>
          <a:lstStyle/>
          <a:p>
            <a:r>
              <a:rPr lang="en-US" dirty="0"/>
              <a:t>{</a:t>
            </a:r>
            <a:r>
              <a:rPr lang="en-US" dirty="0">
                <a:solidFill>
                  <a:schemeClr val="accent6">
                    <a:lumMod val="75000"/>
                  </a:schemeClr>
                </a:solidFill>
              </a:rPr>
              <a:t>3</a:t>
            </a:r>
            <a:r>
              <a:rPr lang="en-US" dirty="0"/>
              <a:t>, </a:t>
            </a:r>
            <a:r>
              <a:rPr lang="en-US" dirty="0">
                <a:solidFill>
                  <a:schemeClr val="accent6">
                    <a:lumMod val="75000"/>
                  </a:schemeClr>
                </a:solidFill>
              </a:rPr>
              <a:t>9</a:t>
            </a:r>
            <a:r>
              <a:rPr lang="en-US" dirty="0"/>
              <a:t>}</a:t>
            </a:r>
          </a:p>
        </p:txBody>
      </p:sp>
      <p:sp>
        <p:nvSpPr>
          <p:cNvPr id="14" name="TextBox 13">
            <a:extLst>
              <a:ext uri="{FF2B5EF4-FFF2-40B4-BE49-F238E27FC236}">
                <a16:creationId xmlns:a16="http://schemas.microsoft.com/office/drawing/2014/main" id="{B5B439A1-8D5A-4DCD-5AEA-B6586D514FBF}"/>
              </a:ext>
            </a:extLst>
          </p:cNvPr>
          <p:cNvSpPr txBox="1"/>
          <p:nvPr/>
        </p:nvSpPr>
        <p:spPr>
          <a:xfrm>
            <a:off x="1849311" y="2709964"/>
            <a:ext cx="678391" cy="369332"/>
          </a:xfrm>
          <a:prstGeom prst="rect">
            <a:avLst/>
          </a:prstGeom>
          <a:noFill/>
        </p:spPr>
        <p:txBody>
          <a:bodyPr wrap="none" rtlCol="0">
            <a:spAutoFit/>
          </a:bodyPr>
          <a:lstStyle/>
          <a:p>
            <a:r>
              <a:rPr lang="en-US" dirty="0"/>
              <a:t>{</a:t>
            </a:r>
            <a:r>
              <a:rPr lang="en-US" dirty="0">
                <a:solidFill>
                  <a:schemeClr val="accent6">
                    <a:lumMod val="75000"/>
                  </a:schemeClr>
                </a:solidFill>
              </a:rPr>
              <a:t>3</a:t>
            </a:r>
            <a:r>
              <a:rPr lang="en-US" dirty="0"/>
              <a:t>,</a:t>
            </a:r>
            <a:r>
              <a:rPr lang="en-US" dirty="0">
                <a:solidFill>
                  <a:schemeClr val="accent6">
                    <a:lumMod val="75000"/>
                  </a:schemeClr>
                </a:solidFill>
              </a:rPr>
              <a:t> 9</a:t>
            </a:r>
            <a:r>
              <a:rPr lang="en-US" dirty="0"/>
              <a:t>}</a:t>
            </a:r>
          </a:p>
        </p:txBody>
      </p:sp>
      <p:sp>
        <p:nvSpPr>
          <p:cNvPr id="19" name="TextBox 18">
            <a:extLst>
              <a:ext uri="{FF2B5EF4-FFF2-40B4-BE49-F238E27FC236}">
                <a16:creationId xmlns:a16="http://schemas.microsoft.com/office/drawing/2014/main" id="{297E855C-2A9F-A40C-B2BC-172A211BF85C}"/>
              </a:ext>
            </a:extLst>
          </p:cNvPr>
          <p:cNvSpPr txBox="1"/>
          <p:nvPr/>
        </p:nvSpPr>
        <p:spPr>
          <a:xfrm>
            <a:off x="1009619" y="6478936"/>
            <a:ext cx="3977192" cy="553998"/>
          </a:xfrm>
          <a:prstGeom prst="rect">
            <a:avLst/>
          </a:prstGeom>
          <a:noFill/>
        </p:spPr>
        <p:txBody>
          <a:bodyPr wrap="square">
            <a:spAutoFit/>
          </a:bodyPr>
          <a:lstStyle/>
          <a:p>
            <a:r>
              <a:rPr lang="en-US" dirty="0"/>
              <a:t>verify(</a:t>
            </a:r>
            <a:r>
              <a:rPr lang="en-US" dirty="0" err="1">
                <a:solidFill>
                  <a:schemeClr val="accent1"/>
                </a:solidFill>
              </a:rPr>
              <a:t>Λ</a:t>
            </a:r>
            <a:r>
              <a:rPr lang="en-US" dirty="0"/>
              <a:t>, </a:t>
            </a:r>
            <a:r>
              <a:rPr lang="en-US" dirty="0">
                <a:solidFill>
                  <a:schemeClr val="accent6"/>
                </a:solidFill>
              </a:rPr>
              <a:t>w</a:t>
            </a:r>
            <a:r>
              <a:rPr lang="en-US" baseline="-25000" dirty="0">
                <a:solidFill>
                  <a:schemeClr val="accent6"/>
                </a:solidFill>
              </a:rPr>
              <a:t>3</a:t>
            </a:r>
            <a:r>
              <a:rPr lang="en-US" dirty="0"/>
              <a:t>,</a:t>
            </a:r>
            <a:r>
              <a:rPr lang="en-US" dirty="0">
                <a:solidFill>
                  <a:srgbClr val="C00000"/>
                </a:solidFill>
              </a:rPr>
              <a:t>             </a:t>
            </a:r>
            <a:r>
              <a:rPr lang="en-US" dirty="0"/>
              <a:t>) = true/false</a:t>
            </a:r>
          </a:p>
          <a:p>
            <a:endParaRPr lang="en-US" baseline="-25000" dirty="0"/>
          </a:p>
        </p:txBody>
      </p:sp>
      <p:pic>
        <p:nvPicPr>
          <p:cNvPr id="20" name="Graphic 19" descr="Diploma outline">
            <a:extLst>
              <a:ext uri="{FF2B5EF4-FFF2-40B4-BE49-F238E27FC236}">
                <a16:creationId xmlns:a16="http://schemas.microsoft.com/office/drawing/2014/main" id="{BD28399A-4E3B-1F56-6C21-ECC4BFFA2FA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14481" y="6547062"/>
            <a:ext cx="469833" cy="285091"/>
          </a:xfrm>
          <a:prstGeom prst="rect">
            <a:avLst/>
          </a:prstGeom>
        </p:spPr>
      </p:pic>
      <p:sp>
        <p:nvSpPr>
          <p:cNvPr id="21" name="TextBox 20">
            <a:extLst>
              <a:ext uri="{FF2B5EF4-FFF2-40B4-BE49-F238E27FC236}">
                <a16:creationId xmlns:a16="http://schemas.microsoft.com/office/drawing/2014/main" id="{F800C97D-20F8-012E-6F3C-6F7DF5057D9A}"/>
              </a:ext>
            </a:extLst>
          </p:cNvPr>
          <p:cNvSpPr txBox="1"/>
          <p:nvPr/>
        </p:nvSpPr>
        <p:spPr>
          <a:xfrm>
            <a:off x="2346404" y="6619964"/>
            <a:ext cx="469834" cy="130805"/>
          </a:xfrm>
          <a:prstGeom prst="rect">
            <a:avLst/>
          </a:prstGeom>
          <a:noFill/>
        </p:spPr>
        <p:txBody>
          <a:bodyPr wrap="square" rtlCol="0">
            <a:spAutoFit/>
          </a:bodyPr>
          <a:lstStyle/>
          <a:p>
            <a:r>
              <a:rPr lang="en-US" sz="250" dirty="0"/>
              <a:t>Serial number: 3</a:t>
            </a:r>
          </a:p>
        </p:txBody>
      </p:sp>
      <p:sp>
        <p:nvSpPr>
          <p:cNvPr id="29" name="Title 1">
            <a:extLst>
              <a:ext uri="{FF2B5EF4-FFF2-40B4-BE49-F238E27FC236}">
                <a16:creationId xmlns:a16="http://schemas.microsoft.com/office/drawing/2014/main" id="{1507D8D2-A9F8-3DBF-FF13-F5537F71B9F9}"/>
              </a:ext>
            </a:extLst>
          </p:cNvPr>
          <p:cNvSpPr txBox="1">
            <a:spLocks/>
          </p:cNvSpPr>
          <p:nvPr/>
        </p:nvSpPr>
        <p:spPr>
          <a:xfrm>
            <a:off x="538619" y="477863"/>
            <a:ext cx="11010378" cy="664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FF00"/>
                </a:solidFill>
              </a:rPr>
              <a:t>Witness Generation– Multiple ECPs Reconstruction</a:t>
            </a:r>
          </a:p>
        </p:txBody>
      </p:sp>
    </p:spTree>
    <p:custDataLst>
      <p:tags r:id="rId1"/>
    </p:custDataLst>
    <p:extLst>
      <p:ext uri="{BB962C8B-B14F-4D97-AF65-F5344CB8AC3E}">
        <p14:creationId xmlns:p14="http://schemas.microsoft.com/office/powerpoint/2010/main" val="368042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par>
                                <p:cTn id="8" presetID="9"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dissolve">
                                      <p:cBhvr>
                                        <p:cTn id="10" dur="500"/>
                                        <p:tgtEl>
                                          <p:spTgt spid="41"/>
                                        </p:tgtEl>
                                      </p:cBhvr>
                                    </p:animEffect>
                                  </p:childTnLst>
                                </p:cTn>
                              </p:par>
                              <p:par>
                                <p:cTn id="11" presetID="9"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dissolve">
                                      <p:cBhvr>
                                        <p:cTn id="13" dur="500"/>
                                        <p:tgtEl>
                                          <p:spTgt spid="44"/>
                                        </p:tgtEl>
                                      </p:cBhvr>
                                    </p:animEffect>
                                  </p:childTnLst>
                                </p:cTn>
                              </p:par>
                              <p:par>
                                <p:cTn id="14" presetID="9" presetClass="entr" presetSubtype="0"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dissolve">
                                      <p:cBhvr>
                                        <p:cTn id="21" dur="500"/>
                                        <p:tgtEl>
                                          <p:spTgt spid="5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dissolve">
                                      <p:cBhvr>
                                        <p:cTn id="27" dur="500"/>
                                        <p:tgtEl>
                                          <p:spTgt spid="5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dissolv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dissolve">
                                      <p:cBhvr>
                                        <p:cTn id="43" dur="500"/>
                                        <p:tgtEl>
                                          <p:spTgt spid="11"/>
                                        </p:tgtEl>
                                      </p:cBhvr>
                                    </p:animEffect>
                                  </p:childTnLst>
                                </p:cTn>
                              </p:par>
                              <p:par>
                                <p:cTn id="44" presetID="9"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dissolve">
                                      <p:cBhvr>
                                        <p:cTn id="46" dur="500"/>
                                        <p:tgtEl>
                                          <p:spTgt spid="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54"/>
                                        </p:tgtEl>
                                        <p:attrNameLst>
                                          <p:attrName>style.visibility</p:attrName>
                                        </p:attrNameLst>
                                      </p:cBhvr>
                                      <p:to>
                                        <p:strVal val="visible"/>
                                      </p:to>
                                    </p:set>
                                    <p:animEffect transition="in" filter="dissolve">
                                      <p:cBhvr>
                                        <p:cTn id="49" dur="500"/>
                                        <p:tgtEl>
                                          <p:spTgt spid="205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dissolve">
                                      <p:cBhvr>
                                        <p:cTn id="54" dur="500"/>
                                        <p:tgtEl>
                                          <p:spTgt spid="61"/>
                                        </p:tgtEl>
                                      </p:cBhvr>
                                    </p:animEffect>
                                  </p:childTnLst>
                                </p:cTn>
                              </p:par>
                              <p:par>
                                <p:cTn id="55" presetID="9" presetClass="entr" presetSubtype="0" fill="hold"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dissolve">
                                      <p:cBhvr>
                                        <p:cTn id="57" dur="500"/>
                                        <p:tgtEl>
                                          <p:spTgt spid="5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dissolve">
                                      <p:cBhvr>
                                        <p:cTn id="62" dur="500"/>
                                        <p:tgtEl>
                                          <p:spTgt spid="6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animEffect transition="in" filter="dissolve">
                                      <p:cBhvr>
                                        <p:cTn id="65" dur="500"/>
                                        <p:tgtEl>
                                          <p:spTgt spid="62"/>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2053"/>
                                        </p:tgtEl>
                                        <p:attrNameLst>
                                          <p:attrName>style.visibility</p:attrName>
                                        </p:attrNameLst>
                                      </p:cBhvr>
                                      <p:to>
                                        <p:strVal val="visible"/>
                                      </p:to>
                                    </p:set>
                                    <p:animEffect transition="in" filter="dissolve">
                                      <p:cBhvr>
                                        <p:cTn id="70" dur="500"/>
                                        <p:tgtEl>
                                          <p:spTgt spid="2053"/>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dissolve">
                                      <p:cBhvr>
                                        <p:cTn id="75" dur="500"/>
                                        <p:tgtEl>
                                          <p:spTgt spid="19"/>
                                        </p:tgtEl>
                                      </p:cBhvr>
                                    </p:animEffect>
                                  </p:childTnLst>
                                </p:cTn>
                              </p:par>
                              <p:par>
                                <p:cTn id="76" presetID="9" presetClass="entr" presetSubtype="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dissolve">
                                      <p:cBhvr>
                                        <p:cTn id="78" dur="500"/>
                                        <p:tgtEl>
                                          <p:spTgt spid="20"/>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dissolve">
                                      <p:cBhvr>
                                        <p:cTn id="8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1" grpId="0"/>
      <p:bldP spid="51" grpId="0"/>
      <p:bldP spid="53" grpId="0"/>
      <p:bldP spid="55" grpId="0"/>
      <p:bldP spid="61" grpId="0"/>
      <p:bldP spid="62" grpId="0"/>
      <p:bldP spid="2053" grpId="0"/>
      <p:bldP spid="2054" grpId="0"/>
      <p:bldP spid="19"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0265D-49CB-B5D3-9CD7-A25768BBD391}"/>
            </a:ext>
          </a:extLst>
        </p:cNvPr>
        <p:cNvGrpSpPr/>
        <p:nvPr/>
      </p:nvGrpSpPr>
      <p:grpSpPr>
        <a:xfrm>
          <a:off x="0" y="0"/>
          <a:ext cx="0" cy="0"/>
          <a:chOff x="0" y="0"/>
          <a:chExt cx="0" cy="0"/>
        </a:xfrm>
      </p:grpSpPr>
      <p:pic>
        <p:nvPicPr>
          <p:cNvPr id="23" name="Graphic 22" descr="Cloud with solid fill">
            <a:extLst>
              <a:ext uri="{FF2B5EF4-FFF2-40B4-BE49-F238E27FC236}">
                <a16:creationId xmlns:a16="http://schemas.microsoft.com/office/drawing/2014/main" id="{6574DBA0-A89B-D096-685C-A1EB1AC08F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37390" y="3051903"/>
            <a:ext cx="937285" cy="839212"/>
          </a:xfrm>
          <a:prstGeom prst="rect">
            <a:avLst/>
          </a:prstGeom>
        </p:spPr>
      </p:pic>
      <p:pic>
        <p:nvPicPr>
          <p:cNvPr id="24" name="Graphic 23" descr="Server with solid fill">
            <a:extLst>
              <a:ext uri="{FF2B5EF4-FFF2-40B4-BE49-F238E27FC236}">
                <a16:creationId xmlns:a16="http://schemas.microsoft.com/office/drawing/2014/main" id="{526A29E9-EE01-5F16-9A46-C3971CF491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59225" y="3422853"/>
            <a:ext cx="693614" cy="676359"/>
          </a:xfrm>
          <a:prstGeom prst="rect">
            <a:avLst/>
          </a:prstGeom>
        </p:spPr>
      </p:pic>
      <p:sp>
        <p:nvSpPr>
          <p:cNvPr id="25" name="TextBox 24">
            <a:extLst>
              <a:ext uri="{FF2B5EF4-FFF2-40B4-BE49-F238E27FC236}">
                <a16:creationId xmlns:a16="http://schemas.microsoft.com/office/drawing/2014/main" id="{8D88FA39-F5C9-14B9-2C55-860E61DA6DD9}"/>
              </a:ext>
            </a:extLst>
          </p:cNvPr>
          <p:cNvSpPr txBox="1"/>
          <p:nvPr/>
        </p:nvSpPr>
        <p:spPr>
          <a:xfrm>
            <a:off x="1438022" y="1415801"/>
            <a:ext cx="2138082" cy="646331"/>
          </a:xfrm>
          <a:prstGeom prst="rect">
            <a:avLst/>
          </a:prstGeom>
          <a:noFill/>
        </p:spPr>
        <p:txBody>
          <a:bodyPr wrap="square" rtlCol="0">
            <a:spAutoFit/>
          </a:bodyPr>
          <a:lstStyle/>
          <a:p>
            <a:r>
              <a:rPr lang="en-US" dirty="0"/>
              <a:t>Edge Compute Providers</a:t>
            </a:r>
          </a:p>
        </p:txBody>
      </p:sp>
      <p:sp>
        <p:nvSpPr>
          <p:cNvPr id="2064" name="Slide Number Placeholder 6">
            <a:extLst>
              <a:ext uri="{FF2B5EF4-FFF2-40B4-BE49-F238E27FC236}">
                <a16:creationId xmlns:a16="http://schemas.microsoft.com/office/drawing/2014/main" id="{4E7EAC3B-E892-B80D-607E-7BC1F1A858F4}"/>
              </a:ext>
            </a:extLst>
          </p:cNvPr>
          <p:cNvSpPr txBox="1">
            <a:spLocks/>
          </p:cNvSpPr>
          <p:nvPr/>
        </p:nvSpPr>
        <p:spPr>
          <a:xfrm>
            <a:off x="3395692" y="64928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hade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3B0829-C75E-A24F-A5BF-2B41B3253BE3}" type="slidenum">
              <a:rPr lang="en-US" smtClean="0"/>
              <a:pPr/>
              <a:t>17</a:t>
            </a:fld>
            <a:endParaRPr lang="en-US"/>
          </a:p>
        </p:txBody>
      </p:sp>
      <p:sp>
        <p:nvSpPr>
          <p:cNvPr id="7" name="Title 1">
            <a:extLst>
              <a:ext uri="{FF2B5EF4-FFF2-40B4-BE49-F238E27FC236}">
                <a16:creationId xmlns:a16="http://schemas.microsoft.com/office/drawing/2014/main" id="{0EE80646-BB69-E3E9-A174-866A9DF56F1B}"/>
              </a:ext>
            </a:extLst>
          </p:cNvPr>
          <p:cNvSpPr txBox="1">
            <a:spLocks/>
          </p:cNvSpPr>
          <p:nvPr/>
        </p:nvSpPr>
        <p:spPr>
          <a:xfrm>
            <a:off x="816429" y="478173"/>
            <a:ext cx="10972799" cy="664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err="1">
                <a:solidFill>
                  <a:srgbClr val="FFFF00"/>
                </a:solidFill>
              </a:rPr>
              <a:t>AccuRevoke</a:t>
            </a:r>
            <a:r>
              <a:rPr lang="en-US" sz="4000" dirty="0">
                <a:solidFill>
                  <a:srgbClr val="FFFF00"/>
                </a:solidFill>
              </a:rPr>
              <a:t>: Robustness</a:t>
            </a:r>
          </a:p>
        </p:txBody>
      </p:sp>
      <p:sp>
        <p:nvSpPr>
          <p:cNvPr id="2" name="TextBox 1">
            <a:extLst>
              <a:ext uri="{FF2B5EF4-FFF2-40B4-BE49-F238E27FC236}">
                <a16:creationId xmlns:a16="http://schemas.microsoft.com/office/drawing/2014/main" id="{16DDA3F0-80A7-7BB0-0C43-931F37A248F3}"/>
              </a:ext>
            </a:extLst>
          </p:cNvPr>
          <p:cNvSpPr txBox="1"/>
          <p:nvPr/>
        </p:nvSpPr>
        <p:spPr>
          <a:xfrm>
            <a:off x="8005136" y="5907877"/>
            <a:ext cx="1648091" cy="369332"/>
          </a:xfrm>
          <a:prstGeom prst="rect">
            <a:avLst/>
          </a:prstGeom>
          <a:noFill/>
          <a:ln>
            <a:noFill/>
          </a:ln>
        </p:spPr>
        <p:txBody>
          <a:bodyPr wrap="square" rtlCol="0">
            <a:spAutoFit/>
          </a:bodyPr>
          <a:lstStyle/>
          <a:p>
            <a:pPr algn="ctr"/>
            <a:r>
              <a:rPr lang="en-US" dirty="0" err="1"/>
              <a:t>example.com</a:t>
            </a:r>
            <a:endParaRPr lang="en-US" dirty="0"/>
          </a:p>
        </p:txBody>
      </p:sp>
      <p:pic>
        <p:nvPicPr>
          <p:cNvPr id="5" name="Picture 4">
            <a:extLst>
              <a:ext uri="{FF2B5EF4-FFF2-40B4-BE49-F238E27FC236}">
                <a16:creationId xmlns:a16="http://schemas.microsoft.com/office/drawing/2014/main" id="{5CDE8AA2-19CB-7260-0C5B-4663EFA38E8C}"/>
              </a:ext>
            </a:extLst>
          </p:cNvPr>
          <p:cNvPicPr>
            <a:picLocks noChangeAspect="1"/>
          </p:cNvPicPr>
          <p:nvPr/>
        </p:nvPicPr>
        <p:blipFill>
          <a:blip r:embed="rId8"/>
          <a:stretch>
            <a:fillRect/>
          </a:stretch>
        </p:blipFill>
        <p:spPr>
          <a:xfrm>
            <a:off x="2917105" y="5324148"/>
            <a:ext cx="702652" cy="607325"/>
          </a:xfrm>
          <a:prstGeom prst="rect">
            <a:avLst/>
          </a:prstGeom>
        </p:spPr>
      </p:pic>
      <p:pic>
        <p:nvPicPr>
          <p:cNvPr id="8" name="Picture 7">
            <a:extLst>
              <a:ext uri="{FF2B5EF4-FFF2-40B4-BE49-F238E27FC236}">
                <a16:creationId xmlns:a16="http://schemas.microsoft.com/office/drawing/2014/main" id="{CF378B9E-DE66-7EEF-D7A3-6768F3169FFC}"/>
              </a:ext>
            </a:extLst>
          </p:cNvPr>
          <p:cNvPicPr>
            <a:picLocks noChangeAspect="1"/>
          </p:cNvPicPr>
          <p:nvPr/>
        </p:nvPicPr>
        <p:blipFill>
          <a:blip r:embed="rId9"/>
          <a:stretch>
            <a:fillRect/>
          </a:stretch>
        </p:blipFill>
        <p:spPr>
          <a:xfrm>
            <a:off x="8372312" y="5324148"/>
            <a:ext cx="702652" cy="607325"/>
          </a:xfrm>
          <a:prstGeom prst="rect">
            <a:avLst/>
          </a:prstGeom>
        </p:spPr>
      </p:pic>
      <p:sp>
        <p:nvSpPr>
          <p:cNvPr id="9" name="TextBox 8">
            <a:extLst>
              <a:ext uri="{FF2B5EF4-FFF2-40B4-BE49-F238E27FC236}">
                <a16:creationId xmlns:a16="http://schemas.microsoft.com/office/drawing/2014/main" id="{1CFBB529-AA7A-F397-77EA-B70F82780388}"/>
              </a:ext>
            </a:extLst>
          </p:cNvPr>
          <p:cNvSpPr txBox="1"/>
          <p:nvPr/>
        </p:nvSpPr>
        <p:spPr>
          <a:xfrm>
            <a:off x="8005136" y="1520663"/>
            <a:ext cx="1648091" cy="646331"/>
          </a:xfrm>
          <a:prstGeom prst="rect">
            <a:avLst/>
          </a:prstGeom>
          <a:noFill/>
          <a:ln>
            <a:noFill/>
          </a:ln>
        </p:spPr>
        <p:txBody>
          <a:bodyPr wrap="square" rtlCol="0">
            <a:spAutoFit/>
          </a:bodyPr>
          <a:lstStyle/>
          <a:p>
            <a:pPr algn="ctr"/>
            <a:r>
              <a:rPr lang="en-US" dirty="0"/>
              <a:t>Certificate Authority</a:t>
            </a:r>
          </a:p>
        </p:txBody>
      </p:sp>
      <p:pic>
        <p:nvPicPr>
          <p:cNvPr id="10" name="Picture 9">
            <a:extLst>
              <a:ext uri="{FF2B5EF4-FFF2-40B4-BE49-F238E27FC236}">
                <a16:creationId xmlns:a16="http://schemas.microsoft.com/office/drawing/2014/main" id="{D08A3CE6-E7F5-6D8B-9C71-E01F606C890B}"/>
              </a:ext>
            </a:extLst>
          </p:cNvPr>
          <p:cNvPicPr>
            <a:picLocks noChangeAspect="1"/>
          </p:cNvPicPr>
          <p:nvPr/>
        </p:nvPicPr>
        <p:blipFill>
          <a:blip r:embed="rId10"/>
          <a:stretch>
            <a:fillRect/>
          </a:stretch>
        </p:blipFill>
        <p:spPr>
          <a:xfrm>
            <a:off x="8478048" y="2166994"/>
            <a:ext cx="702265" cy="638910"/>
          </a:xfrm>
          <a:prstGeom prst="rect">
            <a:avLst/>
          </a:prstGeom>
        </p:spPr>
      </p:pic>
      <p:pic>
        <p:nvPicPr>
          <p:cNvPr id="16" name="Graphic 15" descr="Cloud with solid fill">
            <a:extLst>
              <a:ext uri="{FF2B5EF4-FFF2-40B4-BE49-F238E27FC236}">
                <a16:creationId xmlns:a16="http://schemas.microsoft.com/office/drawing/2014/main" id="{08B04912-939A-EB18-6F83-CB1654C8A2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4308" y="1481666"/>
            <a:ext cx="937285" cy="839212"/>
          </a:xfrm>
          <a:prstGeom prst="rect">
            <a:avLst/>
          </a:prstGeom>
        </p:spPr>
      </p:pic>
      <p:pic>
        <p:nvPicPr>
          <p:cNvPr id="17" name="Graphic 16" descr="Server with solid fill">
            <a:extLst>
              <a:ext uri="{FF2B5EF4-FFF2-40B4-BE49-F238E27FC236}">
                <a16:creationId xmlns:a16="http://schemas.microsoft.com/office/drawing/2014/main" id="{0CA8D553-C8D1-049C-908E-E4F1CE258C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26143" y="1852616"/>
            <a:ext cx="693614" cy="676359"/>
          </a:xfrm>
          <a:prstGeom prst="rect">
            <a:avLst/>
          </a:prstGeom>
        </p:spPr>
      </p:pic>
      <p:sp>
        <p:nvSpPr>
          <p:cNvPr id="15" name="TextBox 14">
            <a:extLst>
              <a:ext uri="{FF2B5EF4-FFF2-40B4-BE49-F238E27FC236}">
                <a16:creationId xmlns:a16="http://schemas.microsoft.com/office/drawing/2014/main" id="{3CCD71D8-D5DF-6DFF-1FB3-68B0F5FEC5DC}"/>
              </a:ext>
            </a:extLst>
          </p:cNvPr>
          <p:cNvSpPr txBox="1"/>
          <p:nvPr/>
        </p:nvSpPr>
        <p:spPr>
          <a:xfrm>
            <a:off x="7973349" y="2607275"/>
            <a:ext cx="827062" cy="369332"/>
          </a:xfrm>
          <a:prstGeom prst="rect">
            <a:avLst/>
          </a:prstGeom>
          <a:noFill/>
        </p:spPr>
        <p:txBody>
          <a:bodyPr wrap="square" rtlCol="0">
            <a:spAutoFit/>
          </a:bodyPr>
          <a:lstStyle/>
          <a:p>
            <a:pPr algn="ctr"/>
            <a:r>
              <a:rPr lang="en-US" sz="1800" dirty="0">
                <a:solidFill>
                  <a:srgbClr val="C00000"/>
                </a:solidFill>
              </a:rPr>
              <a:t>⍺</a:t>
            </a:r>
            <a:r>
              <a:rPr lang="en-US" sz="1800" dirty="0"/>
              <a:t> </a:t>
            </a:r>
          </a:p>
        </p:txBody>
      </p:sp>
      <p:sp>
        <p:nvSpPr>
          <p:cNvPr id="18" name="TextBox 17">
            <a:extLst>
              <a:ext uri="{FF2B5EF4-FFF2-40B4-BE49-F238E27FC236}">
                <a16:creationId xmlns:a16="http://schemas.microsoft.com/office/drawing/2014/main" id="{A274526D-1452-DD65-D79F-BB8B4FF4939B}"/>
              </a:ext>
            </a:extLst>
          </p:cNvPr>
          <p:cNvSpPr txBox="1"/>
          <p:nvPr/>
        </p:nvSpPr>
        <p:spPr>
          <a:xfrm>
            <a:off x="7709379" y="2898279"/>
            <a:ext cx="2691922" cy="646331"/>
          </a:xfrm>
          <a:prstGeom prst="rect">
            <a:avLst/>
          </a:prstGeom>
          <a:noFill/>
        </p:spPr>
        <p:txBody>
          <a:bodyPr wrap="square" rtlCol="0">
            <a:spAutoFit/>
          </a:bodyPr>
          <a:lstStyle/>
          <a:p>
            <a:r>
              <a:rPr lang="en-US" dirty="0"/>
              <a:t>Certificates: {</a:t>
            </a:r>
            <a:r>
              <a:rPr lang="en-US" dirty="0">
                <a:solidFill>
                  <a:schemeClr val="accent1"/>
                </a:solidFill>
              </a:rPr>
              <a:t>1</a:t>
            </a:r>
            <a:r>
              <a:rPr lang="en-US" dirty="0"/>
              <a:t>,</a:t>
            </a:r>
            <a:r>
              <a:rPr lang="en-US" dirty="0">
                <a:solidFill>
                  <a:schemeClr val="accent1"/>
                </a:solidFill>
              </a:rPr>
              <a:t> </a:t>
            </a:r>
            <a:r>
              <a:rPr lang="en-US" dirty="0">
                <a:solidFill>
                  <a:schemeClr val="accent6">
                    <a:lumMod val="75000"/>
                  </a:schemeClr>
                </a:solidFill>
              </a:rPr>
              <a:t>3</a:t>
            </a:r>
            <a:r>
              <a:rPr lang="en-US" dirty="0"/>
              <a:t>,</a:t>
            </a:r>
            <a:r>
              <a:rPr lang="en-US" dirty="0">
                <a:solidFill>
                  <a:schemeClr val="accent1"/>
                </a:solidFill>
              </a:rPr>
              <a:t> 4</a:t>
            </a:r>
            <a:r>
              <a:rPr lang="en-US" dirty="0"/>
              <a:t>,</a:t>
            </a:r>
            <a:r>
              <a:rPr lang="en-US" dirty="0">
                <a:solidFill>
                  <a:schemeClr val="accent1"/>
                </a:solidFill>
              </a:rPr>
              <a:t> 5</a:t>
            </a:r>
            <a:r>
              <a:rPr lang="en-US" dirty="0"/>
              <a:t>,</a:t>
            </a:r>
            <a:r>
              <a:rPr lang="en-US" dirty="0">
                <a:solidFill>
                  <a:schemeClr val="accent6">
                    <a:lumMod val="75000"/>
                  </a:schemeClr>
                </a:solidFill>
              </a:rPr>
              <a:t> 9</a:t>
            </a:r>
            <a:r>
              <a:rPr lang="en-US" dirty="0"/>
              <a:t>}</a:t>
            </a:r>
          </a:p>
          <a:p>
            <a:r>
              <a:rPr lang="en-US" dirty="0"/>
              <a:t>Revoked: {</a:t>
            </a:r>
            <a:r>
              <a:rPr lang="en-US" dirty="0">
                <a:solidFill>
                  <a:schemeClr val="accent6"/>
                </a:solidFill>
              </a:rPr>
              <a:t>3</a:t>
            </a:r>
            <a:r>
              <a:rPr lang="en-US" dirty="0"/>
              <a:t>, </a:t>
            </a:r>
            <a:r>
              <a:rPr lang="en-US" dirty="0">
                <a:solidFill>
                  <a:schemeClr val="accent6"/>
                </a:solidFill>
              </a:rPr>
              <a:t>9</a:t>
            </a:r>
            <a:r>
              <a:rPr lang="en-US" dirty="0"/>
              <a:t>} </a:t>
            </a:r>
          </a:p>
        </p:txBody>
      </p:sp>
      <p:sp>
        <p:nvSpPr>
          <p:cNvPr id="2062" name="TextBox 2061">
            <a:extLst>
              <a:ext uri="{FF2B5EF4-FFF2-40B4-BE49-F238E27FC236}">
                <a16:creationId xmlns:a16="http://schemas.microsoft.com/office/drawing/2014/main" id="{0461EB44-8EE5-0CA2-B5D0-5A71FE83E9DC}"/>
              </a:ext>
            </a:extLst>
          </p:cNvPr>
          <p:cNvSpPr txBox="1"/>
          <p:nvPr/>
        </p:nvSpPr>
        <p:spPr>
          <a:xfrm>
            <a:off x="3485188" y="3725818"/>
            <a:ext cx="573558" cy="369332"/>
          </a:xfrm>
          <a:prstGeom prst="rect">
            <a:avLst/>
          </a:prstGeom>
          <a:noFill/>
        </p:spPr>
        <p:txBody>
          <a:bodyPr wrap="square">
            <a:spAutoFit/>
          </a:bodyPr>
          <a:lstStyle/>
          <a:p>
            <a:r>
              <a:rPr lang="en-US" sz="1800" dirty="0">
                <a:solidFill>
                  <a:srgbClr val="C00000"/>
                </a:solidFill>
              </a:rPr>
              <a:t>⍺</a:t>
            </a:r>
            <a:r>
              <a:rPr lang="en-US" sz="1800" baseline="-25000" dirty="0">
                <a:solidFill>
                  <a:srgbClr val="C00000"/>
                </a:solidFill>
              </a:rPr>
              <a:t>3</a:t>
            </a:r>
            <a:endParaRPr lang="en-US" dirty="0">
              <a:solidFill>
                <a:srgbClr val="C00000"/>
              </a:solidFill>
            </a:endParaRPr>
          </a:p>
        </p:txBody>
      </p:sp>
      <p:sp>
        <p:nvSpPr>
          <p:cNvPr id="2063" name="TextBox 2062">
            <a:extLst>
              <a:ext uri="{FF2B5EF4-FFF2-40B4-BE49-F238E27FC236}">
                <a16:creationId xmlns:a16="http://schemas.microsoft.com/office/drawing/2014/main" id="{BE46875B-6C06-061C-BE50-688B4136B6D2}"/>
              </a:ext>
            </a:extLst>
          </p:cNvPr>
          <p:cNvSpPr txBox="1"/>
          <p:nvPr/>
        </p:nvSpPr>
        <p:spPr>
          <a:xfrm>
            <a:off x="2298881" y="2161842"/>
            <a:ext cx="458701" cy="369332"/>
          </a:xfrm>
          <a:prstGeom prst="rect">
            <a:avLst/>
          </a:prstGeom>
          <a:noFill/>
        </p:spPr>
        <p:txBody>
          <a:bodyPr wrap="square" rtlCol="0">
            <a:spAutoFit/>
          </a:bodyPr>
          <a:lstStyle/>
          <a:p>
            <a:r>
              <a:rPr lang="en-US" sz="1800" dirty="0">
                <a:solidFill>
                  <a:srgbClr val="C00000"/>
                </a:solidFill>
              </a:rPr>
              <a:t>⍺</a:t>
            </a:r>
            <a:r>
              <a:rPr lang="en-US" sz="1800" baseline="-25000" dirty="0">
                <a:solidFill>
                  <a:srgbClr val="C00000"/>
                </a:solidFill>
              </a:rPr>
              <a:t>1</a:t>
            </a:r>
            <a:r>
              <a:rPr lang="en-US" sz="1800" dirty="0">
                <a:solidFill>
                  <a:srgbClr val="C00000"/>
                </a:solidFill>
              </a:rPr>
              <a:t> </a:t>
            </a:r>
            <a:endParaRPr lang="en-US" dirty="0">
              <a:solidFill>
                <a:srgbClr val="C00000"/>
              </a:solidFill>
            </a:endParaRPr>
          </a:p>
        </p:txBody>
      </p:sp>
      <p:sp>
        <p:nvSpPr>
          <p:cNvPr id="2065" name="TextBox 2064">
            <a:extLst>
              <a:ext uri="{FF2B5EF4-FFF2-40B4-BE49-F238E27FC236}">
                <a16:creationId xmlns:a16="http://schemas.microsoft.com/office/drawing/2014/main" id="{AB658048-5754-785E-FE08-267C724958B3}"/>
              </a:ext>
            </a:extLst>
          </p:cNvPr>
          <p:cNvSpPr txBox="1"/>
          <p:nvPr/>
        </p:nvSpPr>
        <p:spPr>
          <a:xfrm>
            <a:off x="2507063" y="2159573"/>
            <a:ext cx="528084" cy="646331"/>
          </a:xfrm>
          <a:prstGeom prst="rect">
            <a:avLst/>
          </a:prstGeom>
          <a:noFill/>
        </p:spPr>
        <p:txBody>
          <a:bodyPr wrap="square" rtlCol="0">
            <a:spAutoFit/>
          </a:bodyPr>
          <a:lstStyle/>
          <a:p>
            <a:r>
              <a:rPr lang="en-US" dirty="0"/>
              <a:t>,</a:t>
            </a:r>
            <a:r>
              <a:rPr lang="en-US" dirty="0">
                <a:solidFill>
                  <a:schemeClr val="accent1"/>
                </a:solidFill>
              </a:rPr>
              <a:t> </a:t>
            </a:r>
            <a:r>
              <a:rPr lang="en-US" dirty="0" err="1">
                <a:solidFill>
                  <a:schemeClr val="accent1"/>
                </a:solidFill>
              </a:rPr>
              <a:t>Λ</a:t>
            </a:r>
            <a:endParaRPr lang="en-US" dirty="0">
              <a:solidFill>
                <a:schemeClr val="accent1"/>
              </a:solidFill>
            </a:endParaRPr>
          </a:p>
          <a:p>
            <a:r>
              <a:rPr lang="en-US" sz="1800" dirty="0">
                <a:solidFill>
                  <a:srgbClr val="C00000"/>
                </a:solidFill>
              </a:rPr>
              <a:t> </a:t>
            </a:r>
            <a:endParaRPr lang="en-US" dirty="0">
              <a:solidFill>
                <a:srgbClr val="C00000"/>
              </a:solidFill>
            </a:endParaRPr>
          </a:p>
        </p:txBody>
      </p:sp>
      <p:sp>
        <p:nvSpPr>
          <p:cNvPr id="2066" name="TextBox 2065">
            <a:extLst>
              <a:ext uri="{FF2B5EF4-FFF2-40B4-BE49-F238E27FC236}">
                <a16:creationId xmlns:a16="http://schemas.microsoft.com/office/drawing/2014/main" id="{2C63814D-AEDD-9D06-A7A9-3A72D2EEA4B7}"/>
              </a:ext>
            </a:extLst>
          </p:cNvPr>
          <p:cNvSpPr txBox="1"/>
          <p:nvPr/>
        </p:nvSpPr>
        <p:spPr>
          <a:xfrm>
            <a:off x="3711880" y="3732268"/>
            <a:ext cx="528084" cy="646331"/>
          </a:xfrm>
          <a:prstGeom prst="rect">
            <a:avLst/>
          </a:prstGeom>
          <a:noFill/>
        </p:spPr>
        <p:txBody>
          <a:bodyPr wrap="square" rtlCol="0">
            <a:spAutoFit/>
          </a:bodyPr>
          <a:lstStyle/>
          <a:p>
            <a:r>
              <a:rPr lang="en-US" dirty="0"/>
              <a:t>,</a:t>
            </a:r>
            <a:r>
              <a:rPr lang="en-US" dirty="0">
                <a:solidFill>
                  <a:schemeClr val="accent1"/>
                </a:solidFill>
              </a:rPr>
              <a:t> </a:t>
            </a:r>
            <a:r>
              <a:rPr lang="en-US" dirty="0" err="1">
                <a:solidFill>
                  <a:schemeClr val="accent1"/>
                </a:solidFill>
              </a:rPr>
              <a:t>Λ</a:t>
            </a:r>
            <a:endParaRPr lang="en-US" dirty="0">
              <a:solidFill>
                <a:schemeClr val="accent1"/>
              </a:solidFill>
            </a:endParaRPr>
          </a:p>
          <a:p>
            <a:r>
              <a:rPr lang="en-US" sz="1800" dirty="0">
                <a:solidFill>
                  <a:srgbClr val="C00000"/>
                </a:solidFill>
              </a:rPr>
              <a:t> </a:t>
            </a:r>
            <a:endParaRPr lang="en-US" dirty="0">
              <a:solidFill>
                <a:srgbClr val="C00000"/>
              </a:solidFill>
            </a:endParaRPr>
          </a:p>
        </p:txBody>
      </p:sp>
      <p:sp>
        <p:nvSpPr>
          <p:cNvPr id="2071" name="TextBox 2070">
            <a:extLst>
              <a:ext uri="{FF2B5EF4-FFF2-40B4-BE49-F238E27FC236}">
                <a16:creationId xmlns:a16="http://schemas.microsoft.com/office/drawing/2014/main" id="{376BA40E-7080-2B5C-E299-E8D366A39537}"/>
              </a:ext>
            </a:extLst>
          </p:cNvPr>
          <p:cNvSpPr txBox="1"/>
          <p:nvPr/>
        </p:nvSpPr>
        <p:spPr>
          <a:xfrm>
            <a:off x="976503" y="3729880"/>
            <a:ext cx="682113" cy="369332"/>
          </a:xfrm>
          <a:prstGeom prst="rect">
            <a:avLst/>
          </a:prstGeom>
          <a:noFill/>
        </p:spPr>
        <p:txBody>
          <a:bodyPr wrap="square">
            <a:spAutoFit/>
          </a:bodyPr>
          <a:lstStyle/>
          <a:p>
            <a:r>
              <a:rPr lang="en-US" sz="1800" dirty="0">
                <a:solidFill>
                  <a:srgbClr val="C00000"/>
                </a:solidFill>
              </a:rPr>
              <a:t>⍺</a:t>
            </a:r>
            <a:r>
              <a:rPr lang="en-US" baseline="-25000" dirty="0">
                <a:solidFill>
                  <a:srgbClr val="C00000"/>
                </a:solidFill>
              </a:rPr>
              <a:t>2</a:t>
            </a:r>
            <a:endParaRPr lang="en-US" dirty="0">
              <a:solidFill>
                <a:srgbClr val="C00000"/>
              </a:solidFill>
            </a:endParaRPr>
          </a:p>
        </p:txBody>
      </p:sp>
      <p:sp>
        <p:nvSpPr>
          <p:cNvPr id="2072" name="TextBox 2071">
            <a:extLst>
              <a:ext uri="{FF2B5EF4-FFF2-40B4-BE49-F238E27FC236}">
                <a16:creationId xmlns:a16="http://schemas.microsoft.com/office/drawing/2014/main" id="{95252B6B-FDF9-F63F-AF16-9ABE5E6710E4}"/>
              </a:ext>
            </a:extLst>
          </p:cNvPr>
          <p:cNvSpPr txBox="1"/>
          <p:nvPr/>
        </p:nvSpPr>
        <p:spPr>
          <a:xfrm>
            <a:off x="2273416" y="3666908"/>
            <a:ext cx="780484" cy="369332"/>
          </a:xfrm>
          <a:prstGeom prst="rect">
            <a:avLst/>
          </a:prstGeom>
          <a:noFill/>
        </p:spPr>
        <p:txBody>
          <a:bodyPr wrap="square" rtlCol="0">
            <a:spAutoFit/>
          </a:bodyPr>
          <a:lstStyle/>
          <a:p>
            <a:r>
              <a:rPr lang="en-US" i="1" dirty="0"/>
              <a:t>ECP</a:t>
            </a:r>
            <a:r>
              <a:rPr lang="en-US" i="1" baseline="-25000" dirty="0"/>
              <a:t>3</a:t>
            </a:r>
          </a:p>
        </p:txBody>
      </p:sp>
      <p:pic>
        <p:nvPicPr>
          <p:cNvPr id="2073" name="Graphic 2072" descr="Cloud with solid fill">
            <a:extLst>
              <a:ext uri="{FF2B5EF4-FFF2-40B4-BE49-F238E27FC236}">
                <a16:creationId xmlns:a16="http://schemas.microsoft.com/office/drawing/2014/main" id="{B86807D8-A0F6-9612-E0FE-7186667418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0326" y="3051903"/>
            <a:ext cx="937285" cy="839212"/>
          </a:xfrm>
          <a:prstGeom prst="rect">
            <a:avLst/>
          </a:prstGeom>
        </p:spPr>
      </p:pic>
      <p:pic>
        <p:nvPicPr>
          <p:cNvPr id="2074" name="Graphic 2073" descr="Server with solid fill">
            <a:extLst>
              <a:ext uri="{FF2B5EF4-FFF2-40B4-BE49-F238E27FC236}">
                <a16:creationId xmlns:a16="http://schemas.microsoft.com/office/drawing/2014/main" id="{68F3A88E-04D1-2393-1D1C-65B3611748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12161" y="3422853"/>
            <a:ext cx="693614" cy="676359"/>
          </a:xfrm>
          <a:prstGeom prst="rect">
            <a:avLst/>
          </a:prstGeom>
        </p:spPr>
      </p:pic>
      <p:sp>
        <p:nvSpPr>
          <p:cNvPr id="2075" name="TextBox 2074">
            <a:extLst>
              <a:ext uri="{FF2B5EF4-FFF2-40B4-BE49-F238E27FC236}">
                <a16:creationId xmlns:a16="http://schemas.microsoft.com/office/drawing/2014/main" id="{DC328CC5-8336-5478-E4A6-B705902C427F}"/>
              </a:ext>
            </a:extLst>
          </p:cNvPr>
          <p:cNvSpPr txBox="1"/>
          <p:nvPr/>
        </p:nvSpPr>
        <p:spPr>
          <a:xfrm>
            <a:off x="1232475" y="3761032"/>
            <a:ext cx="528084" cy="646331"/>
          </a:xfrm>
          <a:prstGeom prst="rect">
            <a:avLst/>
          </a:prstGeom>
          <a:noFill/>
        </p:spPr>
        <p:txBody>
          <a:bodyPr wrap="square" rtlCol="0">
            <a:spAutoFit/>
          </a:bodyPr>
          <a:lstStyle/>
          <a:p>
            <a:r>
              <a:rPr lang="en-US" dirty="0"/>
              <a:t>,</a:t>
            </a:r>
            <a:r>
              <a:rPr lang="en-US" dirty="0">
                <a:solidFill>
                  <a:schemeClr val="accent1"/>
                </a:solidFill>
              </a:rPr>
              <a:t> </a:t>
            </a:r>
            <a:r>
              <a:rPr lang="en-US" dirty="0" err="1">
                <a:solidFill>
                  <a:schemeClr val="accent1"/>
                </a:solidFill>
              </a:rPr>
              <a:t>Λ</a:t>
            </a:r>
            <a:endParaRPr lang="en-US" dirty="0">
              <a:solidFill>
                <a:schemeClr val="accent1"/>
              </a:solidFill>
            </a:endParaRPr>
          </a:p>
          <a:p>
            <a:r>
              <a:rPr lang="en-US" sz="1800" dirty="0">
                <a:solidFill>
                  <a:srgbClr val="C00000"/>
                </a:solidFill>
              </a:rPr>
              <a:t> </a:t>
            </a:r>
            <a:endParaRPr lang="en-US" dirty="0">
              <a:solidFill>
                <a:srgbClr val="C00000"/>
              </a:solidFill>
            </a:endParaRPr>
          </a:p>
        </p:txBody>
      </p:sp>
      <p:sp>
        <p:nvSpPr>
          <p:cNvPr id="2077" name="TextBox 2076">
            <a:extLst>
              <a:ext uri="{FF2B5EF4-FFF2-40B4-BE49-F238E27FC236}">
                <a16:creationId xmlns:a16="http://schemas.microsoft.com/office/drawing/2014/main" id="{B4A04C19-53A4-E37F-6A4A-CFDB786EDAB6}"/>
              </a:ext>
            </a:extLst>
          </p:cNvPr>
          <p:cNvSpPr txBox="1"/>
          <p:nvPr/>
        </p:nvSpPr>
        <p:spPr>
          <a:xfrm>
            <a:off x="2222729" y="5630878"/>
            <a:ext cx="510773" cy="646331"/>
          </a:xfrm>
          <a:prstGeom prst="rect">
            <a:avLst/>
          </a:prstGeom>
          <a:noFill/>
        </p:spPr>
        <p:txBody>
          <a:bodyPr wrap="square">
            <a:spAutoFit/>
          </a:bodyPr>
          <a:lstStyle/>
          <a:p>
            <a:r>
              <a:rPr lang="en-US" sz="1800" dirty="0">
                <a:solidFill>
                  <a:schemeClr val="accent1"/>
                </a:solidFill>
              </a:rPr>
              <a:t> </a:t>
            </a:r>
            <a:r>
              <a:rPr lang="en-US" dirty="0" err="1">
                <a:solidFill>
                  <a:schemeClr val="accent1"/>
                </a:solidFill>
              </a:rPr>
              <a:t>Λ</a:t>
            </a:r>
            <a:endParaRPr lang="en-US" dirty="0">
              <a:solidFill>
                <a:schemeClr val="accent1"/>
              </a:solidFill>
            </a:endParaRPr>
          </a:p>
          <a:p>
            <a:endParaRPr lang="en-US" dirty="0"/>
          </a:p>
        </p:txBody>
      </p:sp>
      <p:pic>
        <p:nvPicPr>
          <p:cNvPr id="3" name="Graphic 2" descr="Diploma outline">
            <a:extLst>
              <a:ext uri="{FF2B5EF4-FFF2-40B4-BE49-F238E27FC236}">
                <a16:creationId xmlns:a16="http://schemas.microsoft.com/office/drawing/2014/main" id="{92ED26C4-43E5-4C3A-344C-12379A14612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436754" y="5627810"/>
            <a:ext cx="998269" cy="952491"/>
          </a:xfrm>
          <a:prstGeom prst="rect">
            <a:avLst/>
          </a:prstGeom>
        </p:spPr>
      </p:pic>
      <p:cxnSp>
        <p:nvCxnSpPr>
          <p:cNvPr id="6" name="Straight Arrow Connector 5">
            <a:extLst>
              <a:ext uri="{FF2B5EF4-FFF2-40B4-BE49-F238E27FC236}">
                <a16:creationId xmlns:a16="http://schemas.microsoft.com/office/drawing/2014/main" id="{C58C886A-AAF3-BC47-A1A4-CAF95A74CC28}"/>
              </a:ext>
            </a:extLst>
          </p:cNvPr>
          <p:cNvCxnSpPr>
            <a:cxnSpLocks/>
          </p:cNvCxnSpPr>
          <p:nvPr/>
        </p:nvCxnSpPr>
        <p:spPr>
          <a:xfrm>
            <a:off x="3739285" y="5553817"/>
            <a:ext cx="4513499" cy="0"/>
          </a:xfrm>
          <a:prstGeom prst="straightConnector1">
            <a:avLst/>
          </a:prstGeom>
          <a:ln>
            <a:solidFill>
              <a:schemeClr val="tx2"/>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1DF376EE-023E-0E3B-561C-D5F6FC52E714}"/>
              </a:ext>
            </a:extLst>
          </p:cNvPr>
          <p:cNvCxnSpPr>
            <a:cxnSpLocks/>
          </p:cNvCxnSpPr>
          <p:nvPr/>
        </p:nvCxnSpPr>
        <p:spPr>
          <a:xfrm flipH="1">
            <a:off x="3739285" y="5736600"/>
            <a:ext cx="4513499" cy="0"/>
          </a:xfrm>
          <a:prstGeom prst="straightConnector1">
            <a:avLst/>
          </a:prstGeom>
          <a:ln>
            <a:solidFill>
              <a:schemeClr val="tx2"/>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61FC4C80-7216-2D3D-AB23-E1EE3862CABE}"/>
              </a:ext>
            </a:extLst>
          </p:cNvPr>
          <p:cNvSpPr/>
          <p:nvPr/>
        </p:nvSpPr>
        <p:spPr>
          <a:xfrm>
            <a:off x="5101033" y="5238177"/>
            <a:ext cx="1669709" cy="218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Hello </a:t>
            </a:r>
          </a:p>
        </p:txBody>
      </p:sp>
      <p:cxnSp>
        <p:nvCxnSpPr>
          <p:cNvPr id="44" name="Straight Arrow Connector 43">
            <a:extLst>
              <a:ext uri="{FF2B5EF4-FFF2-40B4-BE49-F238E27FC236}">
                <a16:creationId xmlns:a16="http://schemas.microsoft.com/office/drawing/2014/main" id="{58211FF0-12C9-07B7-2B0B-8739362D3A6D}"/>
              </a:ext>
            </a:extLst>
          </p:cNvPr>
          <p:cNvCxnSpPr>
            <a:cxnSpLocks/>
          </p:cNvCxnSpPr>
          <p:nvPr/>
        </p:nvCxnSpPr>
        <p:spPr>
          <a:xfrm flipH="1">
            <a:off x="2659686" y="3415885"/>
            <a:ext cx="1183145" cy="4286"/>
          </a:xfrm>
          <a:prstGeom prst="straightConnector1">
            <a:avLst/>
          </a:prstGeom>
          <a:ln>
            <a:solidFill>
              <a:schemeClr val="tx1"/>
            </a:solidFill>
            <a:prstDash val="sysDot"/>
            <a:headEnd type="triangle"/>
            <a:tailEnd type="triangle"/>
          </a:ln>
        </p:spPr>
        <p:style>
          <a:lnRef idx="2">
            <a:schemeClr val="accent1"/>
          </a:lnRef>
          <a:fillRef idx="0">
            <a:schemeClr val="accent1"/>
          </a:fillRef>
          <a:effectRef idx="1">
            <a:schemeClr val="accent1"/>
          </a:effectRef>
          <a:fontRef idx="minor">
            <a:schemeClr val="tx1"/>
          </a:fontRef>
        </p:style>
      </p:cxnSp>
      <p:pic>
        <p:nvPicPr>
          <p:cNvPr id="46" name="Graphic 45" descr="Lock with solid fill">
            <a:extLst>
              <a:ext uri="{FF2B5EF4-FFF2-40B4-BE49-F238E27FC236}">
                <a16:creationId xmlns:a16="http://schemas.microsoft.com/office/drawing/2014/main" id="{BEFF4F3A-0399-5684-F558-44F28BAA6E9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61428" y="2888568"/>
            <a:ext cx="563802" cy="515775"/>
          </a:xfrm>
          <a:prstGeom prst="rect">
            <a:avLst/>
          </a:prstGeom>
        </p:spPr>
      </p:pic>
      <p:sp>
        <p:nvSpPr>
          <p:cNvPr id="47" name="TextBox 46">
            <a:extLst>
              <a:ext uri="{FF2B5EF4-FFF2-40B4-BE49-F238E27FC236}">
                <a16:creationId xmlns:a16="http://schemas.microsoft.com/office/drawing/2014/main" id="{CD70C656-9970-1704-0D6B-C74EBABBE9C8}"/>
              </a:ext>
            </a:extLst>
          </p:cNvPr>
          <p:cNvSpPr txBox="1"/>
          <p:nvPr/>
        </p:nvSpPr>
        <p:spPr>
          <a:xfrm>
            <a:off x="3472832" y="2137378"/>
            <a:ext cx="1261461" cy="369332"/>
          </a:xfrm>
          <a:prstGeom prst="rect">
            <a:avLst/>
          </a:prstGeom>
          <a:noFill/>
        </p:spPr>
        <p:txBody>
          <a:bodyPr wrap="square" rtlCol="0">
            <a:spAutoFit/>
          </a:bodyPr>
          <a:lstStyle/>
          <a:p>
            <a:r>
              <a:rPr lang="en-US" i="1" dirty="0"/>
              <a:t>ECP</a:t>
            </a:r>
            <a:r>
              <a:rPr lang="en-US" i="1" baseline="-25000" dirty="0"/>
              <a:t>1</a:t>
            </a:r>
          </a:p>
        </p:txBody>
      </p:sp>
      <p:sp>
        <p:nvSpPr>
          <p:cNvPr id="50" name="TextBox 49">
            <a:extLst>
              <a:ext uri="{FF2B5EF4-FFF2-40B4-BE49-F238E27FC236}">
                <a16:creationId xmlns:a16="http://schemas.microsoft.com/office/drawing/2014/main" id="{FB80942A-F8CE-2C68-DEA0-ED59EEDB67C5}"/>
              </a:ext>
            </a:extLst>
          </p:cNvPr>
          <p:cNvSpPr txBox="1"/>
          <p:nvPr/>
        </p:nvSpPr>
        <p:spPr>
          <a:xfrm>
            <a:off x="4613631" y="3686660"/>
            <a:ext cx="921684" cy="369332"/>
          </a:xfrm>
          <a:prstGeom prst="rect">
            <a:avLst/>
          </a:prstGeom>
          <a:noFill/>
        </p:spPr>
        <p:txBody>
          <a:bodyPr wrap="square" rtlCol="0">
            <a:spAutoFit/>
          </a:bodyPr>
          <a:lstStyle/>
          <a:p>
            <a:r>
              <a:rPr lang="en-US" i="1" dirty="0"/>
              <a:t>ECP</a:t>
            </a:r>
            <a:r>
              <a:rPr lang="en-US" i="1" baseline="-25000" dirty="0"/>
              <a:t>2</a:t>
            </a:r>
          </a:p>
        </p:txBody>
      </p:sp>
      <p:sp>
        <p:nvSpPr>
          <p:cNvPr id="2053" name="TextBox 2052">
            <a:extLst>
              <a:ext uri="{FF2B5EF4-FFF2-40B4-BE49-F238E27FC236}">
                <a16:creationId xmlns:a16="http://schemas.microsoft.com/office/drawing/2014/main" id="{6AD11138-FF72-909C-E686-03255A323440}"/>
              </a:ext>
            </a:extLst>
          </p:cNvPr>
          <p:cNvSpPr txBox="1"/>
          <p:nvPr/>
        </p:nvSpPr>
        <p:spPr>
          <a:xfrm>
            <a:off x="2415828" y="5640742"/>
            <a:ext cx="732433" cy="646331"/>
          </a:xfrm>
          <a:prstGeom prst="rect">
            <a:avLst/>
          </a:prstGeom>
          <a:noFill/>
        </p:spPr>
        <p:txBody>
          <a:bodyPr wrap="square">
            <a:spAutoFit/>
          </a:bodyPr>
          <a:lstStyle/>
          <a:p>
            <a:r>
              <a:rPr lang="en-US" sz="1800" dirty="0"/>
              <a:t> </a:t>
            </a:r>
            <a:r>
              <a:rPr lang="en-US" dirty="0"/>
              <a:t>,</a:t>
            </a:r>
            <a:r>
              <a:rPr lang="en-US" sz="1800" dirty="0">
                <a:solidFill>
                  <a:srgbClr val="C00000"/>
                </a:solidFill>
              </a:rPr>
              <a:t> </a:t>
            </a:r>
            <a:r>
              <a:rPr lang="en-US" sz="1800" dirty="0">
                <a:solidFill>
                  <a:schemeClr val="accent6"/>
                </a:solidFill>
              </a:rPr>
              <a:t>w</a:t>
            </a:r>
            <a:r>
              <a:rPr lang="en-US" sz="1800" baseline="-25000" dirty="0">
                <a:solidFill>
                  <a:schemeClr val="accent6"/>
                </a:solidFill>
              </a:rPr>
              <a:t>3</a:t>
            </a:r>
            <a:r>
              <a:rPr lang="en-US" dirty="0">
                <a:solidFill>
                  <a:schemeClr val="accent6"/>
                </a:solidFill>
              </a:rPr>
              <a:t> </a:t>
            </a:r>
          </a:p>
          <a:p>
            <a:endParaRPr lang="en-US" dirty="0"/>
          </a:p>
        </p:txBody>
      </p:sp>
      <p:sp>
        <p:nvSpPr>
          <p:cNvPr id="2054" name="TextBox 2053">
            <a:extLst>
              <a:ext uri="{FF2B5EF4-FFF2-40B4-BE49-F238E27FC236}">
                <a16:creationId xmlns:a16="http://schemas.microsoft.com/office/drawing/2014/main" id="{D2499D21-9109-25E2-9433-5BA4F87EE717}"/>
              </a:ext>
            </a:extLst>
          </p:cNvPr>
          <p:cNvSpPr txBox="1"/>
          <p:nvPr/>
        </p:nvSpPr>
        <p:spPr>
          <a:xfrm>
            <a:off x="5492573" y="5971289"/>
            <a:ext cx="909223" cy="215444"/>
          </a:xfrm>
          <a:prstGeom prst="rect">
            <a:avLst/>
          </a:prstGeom>
          <a:noFill/>
        </p:spPr>
        <p:txBody>
          <a:bodyPr wrap="none" rtlCol="0">
            <a:spAutoFit/>
          </a:bodyPr>
          <a:lstStyle/>
          <a:p>
            <a:r>
              <a:rPr lang="en-US" sz="800" dirty="0"/>
              <a:t>Serial number: 3</a:t>
            </a:r>
          </a:p>
        </p:txBody>
      </p:sp>
      <p:sp>
        <p:nvSpPr>
          <p:cNvPr id="2055" name="TextBox 2054">
            <a:extLst>
              <a:ext uri="{FF2B5EF4-FFF2-40B4-BE49-F238E27FC236}">
                <a16:creationId xmlns:a16="http://schemas.microsoft.com/office/drawing/2014/main" id="{14EF91CE-201E-0FF2-B479-D1B690B5EC31}"/>
              </a:ext>
            </a:extLst>
          </p:cNvPr>
          <p:cNvSpPr txBox="1"/>
          <p:nvPr/>
        </p:nvSpPr>
        <p:spPr>
          <a:xfrm>
            <a:off x="2449312" y="5931473"/>
            <a:ext cx="1648091" cy="369332"/>
          </a:xfrm>
          <a:prstGeom prst="rect">
            <a:avLst/>
          </a:prstGeom>
          <a:noFill/>
          <a:ln>
            <a:noFill/>
          </a:ln>
        </p:spPr>
        <p:txBody>
          <a:bodyPr wrap="square" rtlCol="0">
            <a:spAutoFit/>
          </a:bodyPr>
          <a:lstStyle/>
          <a:p>
            <a:pPr algn="ctr"/>
            <a:r>
              <a:rPr lang="en-US" dirty="0"/>
              <a:t>Web browser</a:t>
            </a:r>
          </a:p>
        </p:txBody>
      </p:sp>
      <p:pic>
        <p:nvPicPr>
          <p:cNvPr id="4" name="Graphic 3" descr="Badge Cross with solid fill">
            <a:extLst>
              <a:ext uri="{FF2B5EF4-FFF2-40B4-BE49-F238E27FC236}">
                <a16:creationId xmlns:a16="http://schemas.microsoft.com/office/drawing/2014/main" id="{492B67FA-AF16-1777-C15B-94376CFE46E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68849" y="1662835"/>
            <a:ext cx="785996" cy="745549"/>
          </a:xfrm>
          <a:prstGeom prst="rect">
            <a:avLst/>
          </a:prstGeom>
        </p:spPr>
      </p:pic>
      <p:sp>
        <p:nvSpPr>
          <p:cNvPr id="14" name="TextBox 13">
            <a:extLst>
              <a:ext uri="{FF2B5EF4-FFF2-40B4-BE49-F238E27FC236}">
                <a16:creationId xmlns:a16="http://schemas.microsoft.com/office/drawing/2014/main" id="{0D9736FB-7526-C50D-2226-56BBB59B98D8}"/>
              </a:ext>
            </a:extLst>
          </p:cNvPr>
          <p:cNvSpPr txBox="1"/>
          <p:nvPr/>
        </p:nvSpPr>
        <p:spPr>
          <a:xfrm>
            <a:off x="5947184" y="4108046"/>
            <a:ext cx="2909707" cy="646331"/>
          </a:xfrm>
          <a:prstGeom prst="rect">
            <a:avLst/>
          </a:prstGeom>
          <a:noFill/>
        </p:spPr>
        <p:txBody>
          <a:bodyPr wrap="none" rtlCol="0">
            <a:spAutoFit/>
          </a:bodyPr>
          <a:lstStyle/>
          <a:p>
            <a:r>
              <a:rPr lang="en-US" dirty="0"/>
              <a:t>Witness Recovery Possible!</a:t>
            </a:r>
          </a:p>
          <a:p>
            <a:r>
              <a:rPr lang="en-US" b="0" i="0" u="none" strike="noStrike" dirty="0">
                <a:effectLst/>
                <a:latin typeface="-webkit-standard"/>
              </a:rPr>
              <a:t>(Threshold = 2)</a:t>
            </a:r>
            <a:endParaRPr lang="en-US" dirty="0"/>
          </a:p>
        </p:txBody>
      </p:sp>
      <p:sp>
        <p:nvSpPr>
          <p:cNvPr id="13" name="TextBox 12">
            <a:extLst>
              <a:ext uri="{FF2B5EF4-FFF2-40B4-BE49-F238E27FC236}">
                <a16:creationId xmlns:a16="http://schemas.microsoft.com/office/drawing/2014/main" id="{44D264F6-253C-364A-5B2A-C03D592921A4}"/>
              </a:ext>
            </a:extLst>
          </p:cNvPr>
          <p:cNvSpPr txBox="1"/>
          <p:nvPr/>
        </p:nvSpPr>
        <p:spPr>
          <a:xfrm>
            <a:off x="3920973" y="1638699"/>
            <a:ext cx="678391" cy="369332"/>
          </a:xfrm>
          <a:prstGeom prst="rect">
            <a:avLst/>
          </a:prstGeom>
          <a:noFill/>
        </p:spPr>
        <p:txBody>
          <a:bodyPr wrap="none" rtlCol="0">
            <a:spAutoFit/>
          </a:bodyPr>
          <a:lstStyle/>
          <a:p>
            <a:r>
              <a:rPr lang="en-US" dirty="0"/>
              <a:t>{</a:t>
            </a:r>
            <a:r>
              <a:rPr lang="en-US" dirty="0">
                <a:solidFill>
                  <a:schemeClr val="accent6">
                    <a:lumMod val="75000"/>
                  </a:schemeClr>
                </a:solidFill>
              </a:rPr>
              <a:t>3</a:t>
            </a:r>
            <a:r>
              <a:rPr lang="en-US" dirty="0"/>
              <a:t>,</a:t>
            </a:r>
            <a:r>
              <a:rPr lang="en-US" dirty="0">
                <a:solidFill>
                  <a:schemeClr val="accent6">
                    <a:lumMod val="75000"/>
                  </a:schemeClr>
                </a:solidFill>
              </a:rPr>
              <a:t> 9</a:t>
            </a:r>
            <a:r>
              <a:rPr lang="en-US" dirty="0"/>
              <a:t>}</a:t>
            </a:r>
          </a:p>
        </p:txBody>
      </p:sp>
      <p:sp>
        <p:nvSpPr>
          <p:cNvPr id="19" name="TextBox 18">
            <a:extLst>
              <a:ext uri="{FF2B5EF4-FFF2-40B4-BE49-F238E27FC236}">
                <a16:creationId xmlns:a16="http://schemas.microsoft.com/office/drawing/2014/main" id="{6EEA556B-6133-218F-E695-18FEAA361DA4}"/>
              </a:ext>
            </a:extLst>
          </p:cNvPr>
          <p:cNvSpPr txBox="1"/>
          <p:nvPr/>
        </p:nvSpPr>
        <p:spPr>
          <a:xfrm>
            <a:off x="4871386" y="3045188"/>
            <a:ext cx="678391" cy="369332"/>
          </a:xfrm>
          <a:prstGeom prst="rect">
            <a:avLst/>
          </a:prstGeom>
          <a:noFill/>
        </p:spPr>
        <p:txBody>
          <a:bodyPr wrap="none" rtlCol="0">
            <a:spAutoFit/>
          </a:bodyPr>
          <a:lstStyle/>
          <a:p>
            <a:r>
              <a:rPr lang="en-US" dirty="0"/>
              <a:t>{</a:t>
            </a:r>
            <a:r>
              <a:rPr lang="en-US" dirty="0">
                <a:solidFill>
                  <a:schemeClr val="accent6">
                    <a:lumMod val="75000"/>
                  </a:schemeClr>
                </a:solidFill>
              </a:rPr>
              <a:t>3</a:t>
            </a:r>
            <a:r>
              <a:rPr lang="en-US" dirty="0"/>
              <a:t>,</a:t>
            </a:r>
            <a:r>
              <a:rPr lang="en-US" dirty="0">
                <a:solidFill>
                  <a:schemeClr val="accent6">
                    <a:lumMod val="75000"/>
                  </a:schemeClr>
                </a:solidFill>
              </a:rPr>
              <a:t> 9</a:t>
            </a:r>
            <a:r>
              <a:rPr lang="en-US" dirty="0"/>
              <a:t>}</a:t>
            </a:r>
          </a:p>
        </p:txBody>
      </p:sp>
      <p:sp>
        <p:nvSpPr>
          <p:cNvPr id="20" name="TextBox 19">
            <a:extLst>
              <a:ext uri="{FF2B5EF4-FFF2-40B4-BE49-F238E27FC236}">
                <a16:creationId xmlns:a16="http://schemas.microsoft.com/office/drawing/2014/main" id="{CF48B9FB-A694-6216-FB2F-11AAC7C90E63}"/>
              </a:ext>
            </a:extLst>
          </p:cNvPr>
          <p:cNvSpPr txBox="1"/>
          <p:nvPr/>
        </p:nvSpPr>
        <p:spPr>
          <a:xfrm>
            <a:off x="1849311" y="2709964"/>
            <a:ext cx="678391" cy="369332"/>
          </a:xfrm>
          <a:prstGeom prst="rect">
            <a:avLst/>
          </a:prstGeom>
          <a:noFill/>
        </p:spPr>
        <p:txBody>
          <a:bodyPr wrap="none" rtlCol="0">
            <a:spAutoFit/>
          </a:bodyPr>
          <a:lstStyle/>
          <a:p>
            <a:r>
              <a:rPr lang="en-US" dirty="0"/>
              <a:t>{</a:t>
            </a:r>
            <a:r>
              <a:rPr lang="en-US" dirty="0">
                <a:solidFill>
                  <a:schemeClr val="accent6">
                    <a:lumMod val="75000"/>
                  </a:schemeClr>
                </a:solidFill>
              </a:rPr>
              <a:t>3</a:t>
            </a:r>
            <a:r>
              <a:rPr lang="en-US" dirty="0"/>
              <a:t>,</a:t>
            </a:r>
            <a:r>
              <a:rPr lang="en-US" dirty="0">
                <a:solidFill>
                  <a:schemeClr val="accent6">
                    <a:lumMod val="75000"/>
                  </a:schemeClr>
                </a:solidFill>
              </a:rPr>
              <a:t> 9</a:t>
            </a:r>
            <a:r>
              <a:rPr lang="en-US" dirty="0"/>
              <a:t>}</a:t>
            </a:r>
          </a:p>
        </p:txBody>
      </p:sp>
    </p:spTree>
    <p:custDataLst>
      <p:tags r:id="rId1"/>
    </p:custDataLst>
    <p:extLst>
      <p:ext uri="{BB962C8B-B14F-4D97-AF65-F5344CB8AC3E}">
        <p14:creationId xmlns:p14="http://schemas.microsoft.com/office/powerpoint/2010/main" val="335366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par>
                                <p:cTn id="13" presetID="9"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dissolv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ssolve">
                                      <p:cBhvr>
                                        <p:cTn id="20" dur="500"/>
                                        <p:tgtEl>
                                          <p:spTgt spid="1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053"/>
                                        </p:tgtEl>
                                        <p:attrNameLst>
                                          <p:attrName>style.visibility</p:attrName>
                                        </p:attrNameLst>
                                      </p:cBhvr>
                                      <p:to>
                                        <p:strVal val="visible"/>
                                      </p:to>
                                    </p:set>
                                    <p:animEffect transition="in" filter="dissolve">
                                      <p:cBhvr>
                                        <p:cTn id="23"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6118A-E31C-B898-774D-36143D7467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9F69C5-787A-1A7E-0558-04C66BB7BF25}"/>
              </a:ext>
            </a:extLst>
          </p:cNvPr>
          <p:cNvSpPr>
            <a:spLocks noGrp="1"/>
          </p:cNvSpPr>
          <p:nvPr>
            <p:ph idx="1"/>
          </p:nvPr>
        </p:nvSpPr>
        <p:spPr>
          <a:xfrm>
            <a:off x="328776" y="1383288"/>
            <a:ext cx="12037102" cy="3311639"/>
          </a:xfrm>
        </p:spPr>
        <p:txBody>
          <a:bodyPr>
            <a:normAutofit/>
          </a:bodyPr>
          <a:lstStyle/>
          <a:p>
            <a:r>
              <a:rPr lang="en-US" dirty="0"/>
              <a:t>Challenges in Using  CDNs</a:t>
            </a:r>
            <a:br>
              <a:rPr lang="en-US" dirty="0"/>
            </a:br>
            <a:r>
              <a:rPr lang="en-US" dirty="0"/>
              <a:t>• Delegated signing boosts availability but expands trust to CDNs.</a:t>
            </a:r>
          </a:p>
          <a:p>
            <a:r>
              <a:rPr lang="en-US" dirty="0"/>
              <a:t>New Direction in CDN</a:t>
            </a:r>
          </a:p>
          <a:p>
            <a:pPr lvl="1"/>
            <a:r>
              <a:rPr lang="en-US" dirty="0"/>
              <a:t>CDNs now offer edge computing (e.g., Cloudflare Workers) and we call these ECPs.</a:t>
            </a:r>
          </a:p>
          <a:p>
            <a:pPr lvl="1"/>
            <a:r>
              <a:rPr lang="en-US" dirty="0"/>
              <a:t>Enables fast, local revocation checks near clients.</a:t>
            </a:r>
          </a:p>
        </p:txBody>
      </p:sp>
      <p:sp>
        <p:nvSpPr>
          <p:cNvPr id="9" name="Title 1">
            <a:extLst>
              <a:ext uri="{FF2B5EF4-FFF2-40B4-BE49-F238E27FC236}">
                <a16:creationId xmlns:a16="http://schemas.microsoft.com/office/drawing/2014/main" id="{D5CF450B-4A05-4002-E05D-5DD088EB8232}"/>
              </a:ext>
            </a:extLst>
          </p:cNvPr>
          <p:cNvSpPr txBox="1">
            <a:spLocks/>
          </p:cNvSpPr>
          <p:nvPr/>
        </p:nvSpPr>
        <p:spPr>
          <a:xfrm>
            <a:off x="1524000" y="478173"/>
            <a:ext cx="9144000" cy="6648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FF00"/>
                </a:solidFill>
              </a:rPr>
              <a:t>ECPs in Certificate Revocation</a:t>
            </a:r>
          </a:p>
        </p:txBody>
      </p:sp>
      <p:sp>
        <p:nvSpPr>
          <p:cNvPr id="15" name="Rounded Rectangle 14">
            <a:extLst>
              <a:ext uri="{FF2B5EF4-FFF2-40B4-BE49-F238E27FC236}">
                <a16:creationId xmlns:a16="http://schemas.microsoft.com/office/drawing/2014/main" id="{B499798C-6699-CF9E-CD79-05001A4D29EE}"/>
              </a:ext>
            </a:extLst>
          </p:cNvPr>
          <p:cNvSpPr/>
          <p:nvPr/>
        </p:nvSpPr>
        <p:spPr>
          <a:xfrm>
            <a:off x="6500786" y="4386014"/>
            <a:ext cx="3013443" cy="164364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4127086D-DF62-0643-2092-B6CEC0306FF7}"/>
              </a:ext>
            </a:extLst>
          </p:cNvPr>
          <p:cNvSpPr txBox="1"/>
          <p:nvPr/>
        </p:nvSpPr>
        <p:spPr>
          <a:xfrm>
            <a:off x="7024686" y="4400467"/>
            <a:ext cx="2110129" cy="307777"/>
          </a:xfrm>
          <a:prstGeom prst="rect">
            <a:avLst/>
          </a:prstGeom>
          <a:noFill/>
        </p:spPr>
        <p:txBody>
          <a:bodyPr wrap="none" rtlCol="0">
            <a:spAutoFit/>
          </a:bodyPr>
          <a:lstStyle/>
          <a:p>
            <a:r>
              <a:rPr lang="en-US" sz="1400" dirty="0"/>
              <a:t>Edge Computing + SMPC</a:t>
            </a:r>
          </a:p>
        </p:txBody>
      </p:sp>
      <p:sp>
        <p:nvSpPr>
          <p:cNvPr id="39" name="TextBox 38">
            <a:extLst>
              <a:ext uri="{FF2B5EF4-FFF2-40B4-BE49-F238E27FC236}">
                <a16:creationId xmlns:a16="http://schemas.microsoft.com/office/drawing/2014/main" id="{232CD648-A957-0F7A-DF90-BFEEFD23305E}"/>
              </a:ext>
            </a:extLst>
          </p:cNvPr>
          <p:cNvSpPr txBox="1"/>
          <p:nvPr/>
        </p:nvSpPr>
        <p:spPr>
          <a:xfrm>
            <a:off x="6954090" y="5300414"/>
            <a:ext cx="2251322" cy="523220"/>
          </a:xfrm>
          <a:prstGeom prst="rect">
            <a:avLst/>
          </a:prstGeom>
          <a:noFill/>
        </p:spPr>
        <p:txBody>
          <a:bodyPr wrap="square" rtlCol="0">
            <a:spAutoFit/>
          </a:bodyPr>
          <a:lstStyle/>
          <a:p>
            <a:r>
              <a:rPr lang="en-US" sz="1400" dirty="0"/>
              <a:t>CDNs compute revocation proofs securely at the edge</a:t>
            </a:r>
          </a:p>
        </p:txBody>
      </p:sp>
      <p:pic>
        <p:nvPicPr>
          <p:cNvPr id="48" name="Graphic 47" descr="Processor outline">
            <a:extLst>
              <a:ext uri="{FF2B5EF4-FFF2-40B4-BE49-F238E27FC236}">
                <a16:creationId xmlns:a16="http://schemas.microsoft.com/office/drawing/2014/main" id="{BF744C9D-DFFE-4E8C-3693-E44C7EE6C2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50305" y="4708244"/>
            <a:ext cx="914400" cy="597187"/>
          </a:xfrm>
          <a:prstGeom prst="rect">
            <a:avLst/>
          </a:prstGeom>
        </p:spPr>
      </p:pic>
      <p:sp>
        <p:nvSpPr>
          <p:cNvPr id="2" name="Rounded Rectangle 1">
            <a:extLst>
              <a:ext uri="{FF2B5EF4-FFF2-40B4-BE49-F238E27FC236}">
                <a16:creationId xmlns:a16="http://schemas.microsoft.com/office/drawing/2014/main" id="{BABEC2A7-6277-5394-67E2-36E3DB0E1B16}"/>
              </a:ext>
            </a:extLst>
          </p:cNvPr>
          <p:cNvSpPr/>
          <p:nvPr/>
        </p:nvSpPr>
        <p:spPr>
          <a:xfrm>
            <a:off x="2572945" y="4327243"/>
            <a:ext cx="3013443" cy="1689093"/>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B7F454B-0980-C5DC-426C-0853CD83DB4D}"/>
              </a:ext>
            </a:extLst>
          </p:cNvPr>
          <p:cNvSpPr txBox="1"/>
          <p:nvPr/>
        </p:nvSpPr>
        <p:spPr>
          <a:xfrm>
            <a:off x="3293553" y="4387150"/>
            <a:ext cx="1572225" cy="307777"/>
          </a:xfrm>
          <a:prstGeom prst="rect">
            <a:avLst/>
          </a:prstGeom>
          <a:noFill/>
        </p:spPr>
        <p:txBody>
          <a:bodyPr wrap="none" rtlCol="0">
            <a:spAutoFit/>
          </a:bodyPr>
          <a:lstStyle/>
          <a:p>
            <a:r>
              <a:rPr lang="en-US" sz="1400" dirty="0"/>
              <a:t>Delegated Signing</a:t>
            </a:r>
          </a:p>
        </p:txBody>
      </p:sp>
      <p:sp>
        <p:nvSpPr>
          <p:cNvPr id="5" name="TextBox 4">
            <a:extLst>
              <a:ext uri="{FF2B5EF4-FFF2-40B4-BE49-F238E27FC236}">
                <a16:creationId xmlns:a16="http://schemas.microsoft.com/office/drawing/2014/main" id="{91775C60-598A-0953-A76C-65112440744D}"/>
              </a:ext>
            </a:extLst>
          </p:cNvPr>
          <p:cNvSpPr txBox="1"/>
          <p:nvPr/>
        </p:nvSpPr>
        <p:spPr>
          <a:xfrm>
            <a:off x="3026249" y="5295686"/>
            <a:ext cx="2638040" cy="738664"/>
          </a:xfrm>
          <a:prstGeom prst="rect">
            <a:avLst/>
          </a:prstGeom>
          <a:noFill/>
        </p:spPr>
        <p:txBody>
          <a:bodyPr wrap="square" rtlCol="0">
            <a:spAutoFit/>
          </a:bodyPr>
          <a:lstStyle/>
          <a:p>
            <a:r>
              <a:rPr lang="en-US" sz="1400" dirty="0"/>
              <a:t>CDNs sign OCSPs =&gt; More Availability, but more trust required</a:t>
            </a:r>
          </a:p>
        </p:txBody>
      </p:sp>
      <p:pic>
        <p:nvPicPr>
          <p:cNvPr id="7" name="Graphic 6" descr="Checkmark with solid fill">
            <a:extLst>
              <a:ext uri="{FF2B5EF4-FFF2-40B4-BE49-F238E27FC236}">
                <a16:creationId xmlns:a16="http://schemas.microsoft.com/office/drawing/2014/main" id="{415A3D73-FAF9-D278-E70C-2F8C244A3A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36878" y="4757217"/>
            <a:ext cx="914400" cy="588245"/>
          </a:xfrm>
          <a:prstGeom prst="rect">
            <a:avLst/>
          </a:prstGeom>
        </p:spPr>
      </p:pic>
      <p:pic>
        <p:nvPicPr>
          <p:cNvPr id="8" name="Graphic 7" descr="Arrow Right outline">
            <a:extLst>
              <a:ext uri="{FF2B5EF4-FFF2-40B4-BE49-F238E27FC236}">
                <a16:creationId xmlns:a16="http://schemas.microsoft.com/office/drawing/2014/main" id="{FF66A206-E4EA-387B-C91C-50362E87C2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86387" y="4757217"/>
            <a:ext cx="914400" cy="914400"/>
          </a:xfrm>
          <a:prstGeom prst="rect">
            <a:avLst/>
          </a:prstGeom>
        </p:spPr>
      </p:pic>
      <p:sp>
        <p:nvSpPr>
          <p:cNvPr id="12" name="Slide Number Placeholder 6">
            <a:extLst>
              <a:ext uri="{FF2B5EF4-FFF2-40B4-BE49-F238E27FC236}">
                <a16:creationId xmlns:a16="http://schemas.microsoft.com/office/drawing/2014/main" id="{F6C4AC8C-C224-038C-474E-AAF075C4365E}"/>
              </a:ext>
            </a:extLst>
          </p:cNvPr>
          <p:cNvSpPr txBox="1">
            <a:spLocks/>
          </p:cNvSpPr>
          <p:nvPr/>
        </p:nvSpPr>
        <p:spPr>
          <a:xfrm>
            <a:off x="3395692" y="64928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hade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3B0829-C75E-A24F-A5BF-2B41B3253BE3}" type="slidenum">
              <a:rPr lang="en-US" smtClean="0"/>
              <a:pPr/>
              <a:t>18</a:t>
            </a:fld>
            <a:endParaRPr lang="en-US" dirty="0"/>
          </a:p>
        </p:txBody>
      </p:sp>
    </p:spTree>
    <p:custDataLst>
      <p:tags r:id="rId1"/>
    </p:custDataLst>
    <p:extLst>
      <p:ext uri="{BB962C8B-B14F-4D97-AF65-F5344CB8AC3E}">
        <p14:creationId xmlns:p14="http://schemas.microsoft.com/office/powerpoint/2010/main" val="121665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dissolv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dissolve">
                                      <p:cBhvr>
                                        <p:cTn id="24" dur="500"/>
                                        <p:tgtEl>
                                          <p:spTgt spid="3">
                                            <p:txEl>
                                              <p:pRg st="1" end="1"/>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dissolve">
                                      <p:cBhvr>
                                        <p:cTn id="27" dur="500"/>
                                        <p:tgtEl>
                                          <p:spTgt spid="3">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dissolv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dissolve">
                                      <p:cBhvr>
                                        <p:cTn id="35" dur="500"/>
                                        <p:tgtEl>
                                          <p:spTgt spid="1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dissolve">
                                      <p:cBhvr>
                                        <p:cTn id="38" dur="500"/>
                                        <p:tgtEl>
                                          <p:spTgt spid="2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dissolve">
                                      <p:cBhvr>
                                        <p:cTn id="41" dur="500"/>
                                        <p:tgtEl>
                                          <p:spTgt spid="39"/>
                                        </p:tgtEl>
                                      </p:cBhvr>
                                    </p:animEffect>
                                  </p:childTnLst>
                                </p:cTn>
                              </p:par>
                              <p:par>
                                <p:cTn id="42" presetID="9" presetClass="entr" presetSubtype="0" fill="hold"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dissolve">
                                      <p:cBhvr>
                                        <p:cTn id="44" dur="500"/>
                                        <p:tgtEl>
                                          <p:spTgt spid="48"/>
                                        </p:tgtEl>
                                      </p:cBhvr>
                                    </p:animEffect>
                                  </p:childTnLst>
                                </p:cTn>
                              </p:par>
                              <p:par>
                                <p:cTn id="45" presetID="9"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p:bldP spid="39" grpId="0"/>
      <p:bldP spid="2" grpId="0" animBg="1"/>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BB8DD-3BB3-D4D9-3F44-7997669F448F}"/>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FE46B1-3011-B45F-8A09-A60CE906D33E}"/>
              </a:ext>
            </a:extLst>
          </p:cNvPr>
          <p:cNvSpPr>
            <a:spLocks noGrp="1"/>
          </p:cNvSpPr>
          <p:nvPr>
            <p:ph idx="1"/>
          </p:nvPr>
        </p:nvSpPr>
        <p:spPr>
          <a:xfrm>
            <a:off x="326918" y="1825625"/>
            <a:ext cx="6024723" cy="4351338"/>
          </a:xfrm>
        </p:spPr>
        <p:txBody>
          <a:bodyPr/>
          <a:lstStyle/>
          <a:p>
            <a:pPr marL="0" indent="0">
              <a:buNone/>
            </a:pPr>
            <a:r>
              <a:rPr lang="en-US" b="1" dirty="0"/>
              <a:t>Accumulator Evaluation by CA:</a:t>
            </a:r>
          </a:p>
          <a:p>
            <a:r>
              <a:rPr lang="en-US" dirty="0"/>
              <a:t>One-time cost</a:t>
            </a:r>
          </a:p>
          <a:p>
            <a:r>
              <a:rPr lang="en-US" dirty="0"/>
              <a:t>Size – 21 bytes (Constant!)</a:t>
            </a:r>
          </a:p>
          <a:p>
            <a:r>
              <a:rPr lang="en-US" dirty="0"/>
              <a:t>Parallel processing helps!</a:t>
            </a:r>
          </a:p>
          <a:p>
            <a:pPr marL="0" indent="0">
              <a:buNone/>
            </a:pPr>
            <a:endParaRPr lang="en-US" dirty="0"/>
          </a:p>
          <a:p>
            <a:pPr marL="0" indent="0">
              <a:buNone/>
            </a:pPr>
            <a:r>
              <a:rPr lang="en-US" b="1" dirty="0"/>
              <a:t>Accumulator Update by CA: </a:t>
            </a:r>
          </a:p>
          <a:p>
            <a:r>
              <a:rPr lang="en-US" dirty="0"/>
              <a:t>Deletion/ Addition – 0.47 </a:t>
            </a:r>
            <a:r>
              <a:rPr lang="en-US" dirty="0" err="1"/>
              <a:t>ms</a:t>
            </a:r>
            <a:r>
              <a:rPr lang="en-US" dirty="0"/>
              <a:t> on average</a:t>
            </a:r>
          </a:p>
        </p:txBody>
      </p:sp>
      <p:sp>
        <p:nvSpPr>
          <p:cNvPr id="17" name="Slide Number Placeholder 6">
            <a:extLst>
              <a:ext uri="{FF2B5EF4-FFF2-40B4-BE49-F238E27FC236}">
                <a16:creationId xmlns:a16="http://schemas.microsoft.com/office/drawing/2014/main" id="{531E2874-A270-CF66-3E0F-AD9C0309BF8A}"/>
              </a:ext>
            </a:extLst>
          </p:cNvPr>
          <p:cNvSpPr txBox="1">
            <a:spLocks/>
          </p:cNvSpPr>
          <p:nvPr/>
        </p:nvSpPr>
        <p:spPr>
          <a:xfrm>
            <a:off x="3395692" y="64928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hade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3B0829-C75E-A24F-A5BF-2B41B3253BE3}" type="slidenum">
              <a:rPr lang="en-US" smtClean="0"/>
              <a:pPr/>
              <a:t>19</a:t>
            </a:fld>
            <a:endParaRPr lang="en-US"/>
          </a:p>
        </p:txBody>
      </p:sp>
      <p:pic>
        <p:nvPicPr>
          <p:cNvPr id="3" name="Picture 2">
            <a:extLst>
              <a:ext uri="{FF2B5EF4-FFF2-40B4-BE49-F238E27FC236}">
                <a16:creationId xmlns:a16="http://schemas.microsoft.com/office/drawing/2014/main" id="{88C3D6B7-8BD7-0B75-AB55-0279C62DF98E}"/>
              </a:ext>
            </a:extLst>
          </p:cNvPr>
          <p:cNvPicPr>
            <a:picLocks noChangeAspect="1"/>
          </p:cNvPicPr>
          <p:nvPr/>
        </p:nvPicPr>
        <p:blipFill>
          <a:blip r:embed="rId4"/>
          <a:srcRect/>
          <a:stretch/>
        </p:blipFill>
        <p:spPr>
          <a:xfrm>
            <a:off x="6518788" y="2215654"/>
            <a:ext cx="5346293" cy="2475136"/>
          </a:xfrm>
          <a:prstGeom prst="rect">
            <a:avLst/>
          </a:prstGeom>
          <a:noFill/>
        </p:spPr>
      </p:pic>
      <p:sp>
        <p:nvSpPr>
          <p:cNvPr id="7" name="Title 1">
            <a:extLst>
              <a:ext uri="{FF2B5EF4-FFF2-40B4-BE49-F238E27FC236}">
                <a16:creationId xmlns:a16="http://schemas.microsoft.com/office/drawing/2014/main" id="{DC43A2AD-8177-D7B6-9B54-015289D154AB}"/>
              </a:ext>
            </a:extLst>
          </p:cNvPr>
          <p:cNvSpPr txBox="1">
            <a:spLocks/>
          </p:cNvSpPr>
          <p:nvPr/>
        </p:nvSpPr>
        <p:spPr>
          <a:xfrm>
            <a:off x="816429" y="478173"/>
            <a:ext cx="10972799" cy="664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FF00"/>
                </a:solidFill>
              </a:rPr>
              <a:t>Experimental Results</a:t>
            </a:r>
          </a:p>
        </p:txBody>
      </p:sp>
    </p:spTree>
    <p:custDataLst>
      <p:tags r:id="rId1"/>
    </p:custDataLst>
    <p:extLst>
      <p:ext uri="{BB962C8B-B14F-4D97-AF65-F5344CB8AC3E}">
        <p14:creationId xmlns:p14="http://schemas.microsoft.com/office/powerpoint/2010/main" val="335311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dissolv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dissolv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dissolv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dissolv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8431E-DF8B-DC30-EE7C-2E23E32D8D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BEC9F8-EA9D-B7B4-17C8-49DEDF0DFFDA}"/>
              </a:ext>
            </a:extLst>
          </p:cNvPr>
          <p:cNvSpPr>
            <a:spLocks noGrp="1"/>
          </p:cNvSpPr>
          <p:nvPr>
            <p:ph type="ctrTitle"/>
          </p:nvPr>
        </p:nvSpPr>
        <p:spPr>
          <a:xfrm>
            <a:off x="1524000" y="478173"/>
            <a:ext cx="9144000" cy="664827"/>
          </a:xfrm>
        </p:spPr>
        <p:txBody>
          <a:bodyPr>
            <a:normAutofit/>
          </a:bodyPr>
          <a:lstStyle/>
          <a:p>
            <a:r>
              <a:rPr lang="en-US" sz="4000" dirty="0">
                <a:solidFill>
                  <a:srgbClr val="FFFF00"/>
                </a:solidFill>
              </a:rPr>
              <a:t>TLS Overview</a:t>
            </a:r>
          </a:p>
        </p:txBody>
      </p:sp>
      <p:sp>
        <p:nvSpPr>
          <p:cNvPr id="16" name="Rectangle 15">
            <a:extLst>
              <a:ext uri="{FF2B5EF4-FFF2-40B4-BE49-F238E27FC236}">
                <a16:creationId xmlns:a16="http://schemas.microsoft.com/office/drawing/2014/main" id="{D2242A3E-AC0C-F98A-A9CD-6850F2963FD1}"/>
              </a:ext>
            </a:extLst>
          </p:cNvPr>
          <p:cNvSpPr/>
          <p:nvPr/>
        </p:nvSpPr>
        <p:spPr>
          <a:xfrm>
            <a:off x="5304037" y="3834291"/>
            <a:ext cx="1669709" cy="218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TLS Hello </a:t>
            </a:r>
          </a:p>
        </p:txBody>
      </p:sp>
      <p:sp>
        <p:nvSpPr>
          <p:cNvPr id="18" name="TextBox 17">
            <a:extLst>
              <a:ext uri="{FF2B5EF4-FFF2-40B4-BE49-F238E27FC236}">
                <a16:creationId xmlns:a16="http://schemas.microsoft.com/office/drawing/2014/main" id="{34162B5B-DC5F-2527-B71F-5D9F37305B35}"/>
              </a:ext>
            </a:extLst>
          </p:cNvPr>
          <p:cNvSpPr txBox="1"/>
          <p:nvPr/>
        </p:nvSpPr>
        <p:spPr>
          <a:xfrm>
            <a:off x="8914365" y="1325782"/>
            <a:ext cx="1648091" cy="646331"/>
          </a:xfrm>
          <a:prstGeom prst="rect">
            <a:avLst/>
          </a:prstGeom>
          <a:noFill/>
          <a:ln>
            <a:noFill/>
          </a:ln>
        </p:spPr>
        <p:txBody>
          <a:bodyPr wrap="square" rtlCol="0">
            <a:spAutoFit/>
          </a:bodyPr>
          <a:lstStyle/>
          <a:p>
            <a:pPr algn="ctr"/>
            <a:r>
              <a:rPr lang="en-US" dirty="0"/>
              <a:t>Certificate Authority</a:t>
            </a:r>
          </a:p>
        </p:txBody>
      </p:sp>
      <p:pic>
        <p:nvPicPr>
          <p:cNvPr id="3" name="Graphic 2" descr="Diploma outline">
            <a:extLst>
              <a:ext uri="{FF2B5EF4-FFF2-40B4-BE49-F238E27FC236}">
                <a16:creationId xmlns:a16="http://schemas.microsoft.com/office/drawing/2014/main" id="{EEA06880-9202-2A95-97A8-4463DEDA23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8965" y="4280765"/>
            <a:ext cx="998269" cy="952491"/>
          </a:xfrm>
          <a:prstGeom prst="rect">
            <a:avLst/>
          </a:prstGeom>
        </p:spPr>
      </p:pic>
      <p:sp>
        <p:nvSpPr>
          <p:cNvPr id="23" name="Slide Number Placeholder 6">
            <a:extLst>
              <a:ext uri="{FF2B5EF4-FFF2-40B4-BE49-F238E27FC236}">
                <a16:creationId xmlns:a16="http://schemas.microsoft.com/office/drawing/2014/main" id="{D9D61438-2EFE-3CC9-758E-408AD7FCA22E}"/>
              </a:ext>
            </a:extLst>
          </p:cNvPr>
          <p:cNvSpPr>
            <a:spLocks noGrp="1"/>
          </p:cNvSpPr>
          <p:nvPr>
            <p:ph type="sldNum" sz="quarter" idx="12"/>
          </p:nvPr>
        </p:nvSpPr>
        <p:spPr>
          <a:xfrm>
            <a:off x="3395692" y="6492875"/>
            <a:ext cx="2743200" cy="365125"/>
          </a:xfrm>
        </p:spPr>
        <p:txBody>
          <a:bodyPr/>
          <a:lstStyle/>
          <a:p>
            <a:fld id="{673B0829-C75E-A24F-A5BF-2B41B3253BE3}" type="slidenum">
              <a:rPr lang="en-US" smtClean="0"/>
              <a:t>2</a:t>
            </a:fld>
            <a:endParaRPr lang="en-US"/>
          </a:p>
        </p:txBody>
      </p:sp>
      <p:sp>
        <p:nvSpPr>
          <p:cNvPr id="9" name="Title 1">
            <a:extLst>
              <a:ext uri="{FF2B5EF4-FFF2-40B4-BE49-F238E27FC236}">
                <a16:creationId xmlns:a16="http://schemas.microsoft.com/office/drawing/2014/main" id="{F21A0AF1-C4F0-B17B-0C5C-BB5F0FB58509}"/>
              </a:ext>
            </a:extLst>
          </p:cNvPr>
          <p:cNvSpPr txBox="1">
            <a:spLocks/>
          </p:cNvSpPr>
          <p:nvPr/>
        </p:nvSpPr>
        <p:spPr>
          <a:xfrm>
            <a:off x="1524000" y="211015"/>
            <a:ext cx="9144000" cy="18036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dirty="0">
              <a:solidFill>
                <a:srgbClr val="FFFF00"/>
              </a:solidFill>
            </a:endParaRPr>
          </a:p>
        </p:txBody>
      </p:sp>
      <p:sp>
        <p:nvSpPr>
          <p:cNvPr id="11" name="TextBox 10">
            <a:extLst>
              <a:ext uri="{FF2B5EF4-FFF2-40B4-BE49-F238E27FC236}">
                <a16:creationId xmlns:a16="http://schemas.microsoft.com/office/drawing/2014/main" id="{67899767-8BA3-43B4-7B2A-33C5E9418285}"/>
              </a:ext>
            </a:extLst>
          </p:cNvPr>
          <p:cNvSpPr txBox="1"/>
          <p:nvPr/>
        </p:nvSpPr>
        <p:spPr>
          <a:xfrm>
            <a:off x="8914365" y="4568653"/>
            <a:ext cx="1648091" cy="369332"/>
          </a:xfrm>
          <a:prstGeom prst="rect">
            <a:avLst/>
          </a:prstGeom>
          <a:noFill/>
          <a:ln>
            <a:noFill/>
          </a:ln>
        </p:spPr>
        <p:txBody>
          <a:bodyPr wrap="square" rtlCol="0">
            <a:spAutoFit/>
          </a:bodyPr>
          <a:lstStyle/>
          <a:p>
            <a:pPr algn="ctr"/>
            <a:r>
              <a:rPr lang="en-US" dirty="0" err="1"/>
              <a:t>example.com</a:t>
            </a:r>
            <a:endParaRPr lang="en-US" dirty="0"/>
          </a:p>
        </p:txBody>
      </p:sp>
      <p:cxnSp>
        <p:nvCxnSpPr>
          <p:cNvPr id="20" name="Straight Arrow Connector 19">
            <a:extLst>
              <a:ext uri="{FF2B5EF4-FFF2-40B4-BE49-F238E27FC236}">
                <a16:creationId xmlns:a16="http://schemas.microsoft.com/office/drawing/2014/main" id="{009F3CA2-B0D0-0977-842B-F9134663E8D5}"/>
              </a:ext>
            </a:extLst>
          </p:cNvPr>
          <p:cNvCxnSpPr>
            <a:cxnSpLocks/>
          </p:cNvCxnSpPr>
          <p:nvPr/>
        </p:nvCxnSpPr>
        <p:spPr>
          <a:xfrm>
            <a:off x="3574656" y="4177995"/>
            <a:ext cx="5621154" cy="0"/>
          </a:xfrm>
          <a:prstGeom prst="straightConnector1">
            <a:avLst/>
          </a:prstGeom>
          <a:ln>
            <a:solidFill>
              <a:schemeClr val="tx2"/>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FC8FED8-6678-D522-F70C-C056A5174EF3}"/>
              </a:ext>
            </a:extLst>
          </p:cNvPr>
          <p:cNvCxnSpPr>
            <a:cxnSpLocks/>
          </p:cNvCxnSpPr>
          <p:nvPr/>
        </p:nvCxnSpPr>
        <p:spPr>
          <a:xfrm flipH="1">
            <a:off x="3574656" y="4383356"/>
            <a:ext cx="5621154" cy="0"/>
          </a:xfrm>
          <a:prstGeom prst="straightConnector1">
            <a:avLst/>
          </a:prstGeom>
          <a:ln>
            <a:solidFill>
              <a:schemeClr val="tx2"/>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E990388E-957A-E357-A44E-E7A5AC9C2781}"/>
              </a:ext>
            </a:extLst>
          </p:cNvPr>
          <p:cNvSpPr txBox="1"/>
          <p:nvPr/>
        </p:nvSpPr>
        <p:spPr>
          <a:xfrm>
            <a:off x="2173751" y="4556795"/>
            <a:ext cx="1648091" cy="369332"/>
          </a:xfrm>
          <a:prstGeom prst="rect">
            <a:avLst/>
          </a:prstGeom>
          <a:noFill/>
          <a:ln>
            <a:noFill/>
          </a:ln>
        </p:spPr>
        <p:txBody>
          <a:bodyPr wrap="square" rtlCol="0">
            <a:spAutoFit/>
          </a:bodyPr>
          <a:lstStyle/>
          <a:p>
            <a:pPr algn="ctr"/>
            <a:r>
              <a:rPr lang="en-US" dirty="0"/>
              <a:t>Web browser</a:t>
            </a:r>
          </a:p>
        </p:txBody>
      </p:sp>
      <p:pic>
        <p:nvPicPr>
          <p:cNvPr id="28" name="Picture 27">
            <a:extLst>
              <a:ext uri="{FF2B5EF4-FFF2-40B4-BE49-F238E27FC236}">
                <a16:creationId xmlns:a16="http://schemas.microsoft.com/office/drawing/2014/main" id="{76D1B94A-0CD6-1195-A82B-C71B2D08B767}"/>
              </a:ext>
            </a:extLst>
          </p:cNvPr>
          <p:cNvPicPr>
            <a:picLocks noChangeAspect="1"/>
          </p:cNvPicPr>
          <p:nvPr/>
        </p:nvPicPr>
        <p:blipFill>
          <a:blip r:embed="rId6"/>
          <a:stretch>
            <a:fillRect/>
          </a:stretch>
        </p:blipFill>
        <p:spPr>
          <a:xfrm>
            <a:off x="2646471" y="3993551"/>
            <a:ext cx="702652" cy="607325"/>
          </a:xfrm>
          <a:prstGeom prst="rect">
            <a:avLst/>
          </a:prstGeom>
        </p:spPr>
      </p:pic>
      <p:pic>
        <p:nvPicPr>
          <p:cNvPr id="32" name="Picture 31">
            <a:extLst>
              <a:ext uri="{FF2B5EF4-FFF2-40B4-BE49-F238E27FC236}">
                <a16:creationId xmlns:a16="http://schemas.microsoft.com/office/drawing/2014/main" id="{F301AE2B-C34C-C74F-E895-022A3A5F2C07}"/>
              </a:ext>
            </a:extLst>
          </p:cNvPr>
          <p:cNvPicPr>
            <a:picLocks noChangeAspect="1"/>
          </p:cNvPicPr>
          <p:nvPr/>
        </p:nvPicPr>
        <p:blipFill>
          <a:blip r:embed="rId7"/>
          <a:stretch>
            <a:fillRect/>
          </a:stretch>
        </p:blipFill>
        <p:spPr>
          <a:xfrm>
            <a:off x="9387085" y="3973066"/>
            <a:ext cx="702652" cy="607325"/>
          </a:xfrm>
          <a:prstGeom prst="rect">
            <a:avLst/>
          </a:prstGeom>
        </p:spPr>
      </p:pic>
      <p:pic>
        <p:nvPicPr>
          <p:cNvPr id="4" name="Picture 3">
            <a:extLst>
              <a:ext uri="{FF2B5EF4-FFF2-40B4-BE49-F238E27FC236}">
                <a16:creationId xmlns:a16="http://schemas.microsoft.com/office/drawing/2014/main" id="{C6801269-89C2-9D30-4CD2-C474A5A3C28A}"/>
              </a:ext>
            </a:extLst>
          </p:cNvPr>
          <p:cNvPicPr>
            <a:picLocks noChangeAspect="1"/>
          </p:cNvPicPr>
          <p:nvPr/>
        </p:nvPicPr>
        <p:blipFill>
          <a:blip r:embed="rId8"/>
          <a:stretch>
            <a:fillRect/>
          </a:stretch>
        </p:blipFill>
        <p:spPr>
          <a:xfrm>
            <a:off x="9395949" y="1962351"/>
            <a:ext cx="702265" cy="638910"/>
          </a:xfrm>
          <a:prstGeom prst="rect">
            <a:avLst/>
          </a:prstGeom>
        </p:spPr>
      </p:pic>
    </p:spTree>
    <p:custDataLst>
      <p:tags r:id="rId1"/>
    </p:custDataLst>
    <p:extLst>
      <p:ext uri="{BB962C8B-B14F-4D97-AF65-F5344CB8AC3E}">
        <p14:creationId xmlns:p14="http://schemas.microsoft.com/office/powerpoint/2010/main" val="373029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dissolve">
                                      <p:cBhvr>
                                        <p:cTn id="15" dur="500"/>
                                        <p:tgtEl>
                                          <p:spTgt spid="21"/>
                                        </p:tgtEl>
                                      </p:cBhvr>
                                    </p:animEffect>
                                  </p:childTnLst>
                                </p:cTn>
                              </p:par>
                              <p:par>
                                <p:cTn id="16" presetID="9"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dissolve">
                                      <p:cBhvr>
                                        <p:cTn id="23" dur="500"/>
                                        <p:tgtEl>
                                          <p:spTgt spid="18"/>
                                        </p:tgtEl>
                                      </p:cBhvr>
                                    </p:animEffect>
                                  </p:childTnLst>
                                </p:cTn>
                              </p:par>
                              <p:par>
                                <p:cTn id="24" presetID="9"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3B8C7-DEA8-D908-0653-EC213C651401}"/>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01FB40D-D8C1-BB8A-BDED-62C7E31B825C}"/>
              </a:ext>
            </a:extLst>
          </p:cNvPr>
          <p:cNvSpPr>
            <a:spLocks noGrp="1"/>
          </p:cNvSpPr>
          <p:nvPr>
            <p:ph idx="1"/>
          </p:nvPr>
        </p:nvSpPr>
        <p:spPr>
          <a:xfrm>
            <a:off x="326918" y="1825625"/>
            <a:ext cx="6024723" cy="4351338"/>
          </a:xfrm>
        </p:spPr>
        <p:txBody>
          <a:bodyPr/>
          <a:lstStyle/>
          <a:p>
            <a:pPr marL="0" indent="0">
              <a:buNone/>
            </a:pPr>
            <a:r>
              <a:rPr lang="en-US" b="1" dirty="0"/>
              <a:t>Witness for a revoked certificate:</a:t>
            </a:r>
          </a:p>
          <a:p>
            <a:r>
              <a:rPr lang="en-US" dirty="0"/>
              <a:t>Size – 21 bytes! </a:t>
            </a:r>
          </a:p>
          <a:p>
            <a:r>
              <a:rPr lang="en-US" dirty="0"/>
              <a:t>Time – 0.46 </a:t>
            </a:r>
            <a:r>
              <a:rPr lang="en-US" dirty="0" err="1"/>
              <a:t>ms</a:t>
            </a:r>
            <a:r>
              <a:rPr lang="en-US" dirty="0"/>
              <a:t> on average</a:t>
            </a:r>
          </a:p>
          <a:p>
            <a:endParaRPr lang="en-US" dirty="0"/>
          </a:p>
          <a:p>
            <a:pPr marL="0" indent="0">
              <a:buNone/>
            </a:pPr>
            <a:r>
              <a:rPr lang="en-US" b="1" dirty="0"/>
              <a:t>Witness for a non-revoked certificate:</a:t>
            </a:r>
          </a:p>
          <a:p>
            <a:r>
              <a:rPr lang="en-US" dirty="0"/>
              <a:t>Size – 61 bytes! </a:t>
            </a:r>
          </a:p>
        </p:txBody>
      </p:sp>
      <p:sp>
        <p:nvSpPr>
          <p:cNvPr id="5" name="TextBox 4">
            <a:extLst>
              <a:ext uri="{FF2B5EF4-FFF2-40B4-BE49-F238E27FC236}">
                <a16:creationId xmlns:a16="http://schemas.microsoft.com/office/drawing/2014/main" id="{E7688575-BD50-F8D9-266D-DAFF82591A9A}"/>
              </a:ext>
            </a:extLst>
          </p:cNvPr>
          <p:cNvSpPr txBox="1"/>
          <p:nvPr/>
        </p:nvSpPr>
        <p:spPr>
          <a:xfrm>
            <a:off x="4246736" y="5411589"/>
            <a:ext cx="5670013" cy="923330"/>
          </a:xfrm>
          <a:prstGeom prst="rect">
            <a:avLst/>
          </a:prstGeom>
          <a:noFill/>
        </p:spPr>
        <p:txBody>
          <a:bodyPr wrap="square" rtlCol="0">
            <a:spAutoFit/>
          </a:bodyPr>
          <a:lstStyle/>
          <a:p>
            <a:r>
              <a:rPr lang="en-US" dirty="0"/>
              <a:t>🔁 High cost for one non-revoked cert?</a:t>
            </a:r>
          </a:p>
          <a:p>
            <a:r>
              <a:rPr lang="en-US" dirty="0"/>
              <a:t>⚡ </a:t>
            </a:r>
            <a:r>
              <a:rPr lang="en-US" dirty="0">
                <a:solidFill>
                  <a:schemeClr val="accent6"/>
                </a:solidFill>
              </a:rPr>
              <a:t>GPU acceleration possible?</a:t>
            </a:r>
          </a:p>
          <a:p>
            <a:r>
              <a:rPr lang="en-US" dirty="0"/>
              <a:t>☁️ Cloudflare offers GPU services!</a:t>
            </a:r>
          </a:p>
        </p:txBody>
      </p:sp>
      <p:sp>
        <p:nvSpPr>
          <p:cNvPr id="17" name="Slide Number Placeholder 6">
            <a:extLst>
              <a:ext uri="{FF2B5EF4-FFF2-40B4-BE49-F238E27FC236}">
                <a16:creationId xmlns:a16="http://schemas.microsoft.com/office/drawing/2014/main" id="{C2BA1458-CE95-2FFA-B5F7-7AABD6165D39}"/>
              </a:ext>
            </a:extLst>
          </p:cNvPr>
          <p:cNvSpPr txBox="1">
            <a:spLocks/>
          </p:cNvSpPr>
          <p:nvPr/>
        </p:nvSpPr>
        <p:spPr>
          <a:xfrm>
            <a:off x="3395692" y="64928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hade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3B0829-C75E-A24F-A5BF-2B41B3253BE3}" type="slidenum">
              <a:rPr lang="en-US" smtClean="0"/>
              <a:pPr/>
              <a:t>20</a:t>
            </a:fld>
            <a:endParaRPr lang="en-US"/>
          </a:p>
        </p:txBody>
      </p:sp>
      <p:pic>
        <p:nvPicPr>
          <p:cNvPr id="2" name="Picture 1">
            <a:extLst>
              <a:ext uri="{FF2B5EF4-FFF2-40B4-BE49-F238E27FC236}">
                <a16:creationId xmlns:a16="http://schemas.microsoft.com/office/drawing/2014/main" id="{778613FA-8CC1-753C-1041-9F487477FCA7}"/>
              </a:ext>
            </a:extLst>
          </p:cNvPr>
          <p:cNvPicPr>
            <a:picLocks noChangeAspect="1"/>
          </p:cNvPicPr>
          <p:nvPr/>
        </p:nvPicPr>
        <p:blipFill>
          <a:blip r:embed="rId4"/>
          <a:srcRect/>
          <a:stretch/>
        </p:blipFill>
        <p:spPr>
          <a:xfrm>
            <a:off x="6518788" y="2215654"/>
            <a:ext cx="5346293" cy="2475136"/>
          </a:xfrm>
          <a:prstGeom prst="rect">
            <a:avLst/>
          </a:prstGeom>
          <a:noFill/>
        </p:spPr>
      </p:pic>
      <p:sp>
        <p:nvSpPr>
          <p:cNvPr id="8" name="Title 1">
            <a:extLst>
              <a:ext uri="{FF2B5EF4-FFF2-40B4-BE49-F238E27FC236}">
                <a16:creationId xmlns:a16="http://schemas.microsoft.com/office/drawing/2014/main" id="{5C98C8DC-9649-EBA5-5916-66707C97F295}"/>
              </a:ext>
            </a:extLst>
          </p:cNvPr>
          <p:cNvSpPr txBox="1">
            <a:spLocks/>
          </p:cNvSpPr>
          <p:nvPr/>
        </p:nvSpPr>
        <p:spPr>
          <a:xfrm>
            <a:off x="816429" y="478173"/>
            <a:ext cx="10972799" cy="664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FF00"/>
                </a:solidFill>
              </a:rPr>
              <a:t>Experimental Results</a:t>
            </a:r>
          </a:p>
        </p:txBody>
      </p:sp>
    </p:spTree>
    <p:custDataLst>
      <p:tags r:id="rId1"/>
    </p:custDataLst>
    <p:extLst>
      <p:ext uri="{BB962C8B-B14F-4D97-AF65-F5344CB8AC3E}">
        <p14:creationId xmlns:p14="http://schemas.microsoft.com/office/powerpoint/2010/main" val="264860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dissolv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dissolv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dissolve">
                                      <p:cBhvr>
                                        <p:cTn id="17" dur="500"/>
                                        <p:tgtEl>
                                          <p:spTgt spid="9">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9">
                                            <p:txEl>
                                              <p:pRg st="5" end="5"/>
                                            </p:txEl>
                                          </p:spTgt>
                                        </p:tgtEl>
                                        <p:attrNameLst>
                                          <p:attrName>style.visibility</p:attrName>
                                        </p:attrNameLst>
                                      </p:cBhvr>
                                      <p:to>
                                        <p:strVal val="visible"/>
                                      </p:to>
                                    </p:set>
                                    <p:animEffect transition="in" filter="dissolve">
                                      <p:cBhvr>
                                        <p:cTn id="20" dur="500"/>
                                        <p:tgtEl>
                                          <p:spTgt spid="9">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dissolve">
                                      <p:cBhvr>
                                        <p:cTn id="30" dur="500"/>
                                        <p:tgtEl>
                                          <p:spTgt spid="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Effect transition="in" filter="dissolve">
                                      <p:cBhvr>
                                        <p:cTn id="35" dur="500"/>
                                        <p:tgtEl>
                                          <p:spTgt spid="5">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Effect transition="in" filter="dissolve">
                                      <p:cBhvr>
                                        <p:cTn id="4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63F3E-0DF6-D72D-905C-1765C15F63E1}"/>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1BC3679-9225-553E-04DC-24436BAE0648}"/>
              </a:ext>
            </a:extLst>
          </p:cNvPr>
          <p:cNvSpPr>
            <a:spLocks noGrp="1"/>
          </p:cNvSpPr>
          <p:nvPr>
            <p:ph idx="1"/>
          </p:nvPr>
        </p:nvSpPr>
        <p:spPr>
          <a:xfrm>
            <a:off x="326918" y="1825625"/>
            <a:ext cx="6024723" cy="3175582"/>
          </a:xfrm>
        </p:spPr>
        <p:txBody>
          <a:bodyPr>
            <a:normAutofit/>
          </a:bodyPr>
          <a:lstStyle/>
          <a:p>
            <a:pPr marL="0" indent="0">
              <a:buNone/>
            </a:pPr>
            <a:r>
              <a:rPr lang="en-US" b="1" dirty="0"/>
              <a:t>Witness for a non-revoked certificate on GPU:</a:t>
            </a:r>
          </a:p>
          <a:p>
            <a:r>
              <a:rPr lang="en-US" dirty="0"/>
              <a:t>Single non-membership witness - 15 </a:t>
            </a:r>
            <a:r>
              <a:rPr lang="en-US" dirty="0" err="1"/>
              <a:t>ms.</a:t>
            </a:r>
            <a:endParaRPr lang="en-US" dirty="0"/>
          </a:p>
          <a:p>
            <a:r>
              <a:rPr lang="en-US" dirty="0"/>
              <a:t>Single non-membership witness with amortization – 1.8 </a:t>
            </a:r>
            <a:r>
              <a:rPr lang="en-US" dirty="0" err="1"/>
              <a:t>ms.</a:t>
            </a:r>
            <a:endParaRPr lang="en-US" dirty="0"/>
          </a:p>
          <a:p>
            <a:r>
              <a:rPr lang="en-US" dirty="0">
                <a:solidFill>
                  <a:schemeClr val="accent6"/>
                </a:solidFill>
              </a:rPr>
              <a:t>8.9-fold speedup!</a:t>
            </a:r>
            <a:endParaRPr lang="en-US" dirty="0"/>
          </a:p>
          <a:p>
            <a:endParaRPr lang="en-US" dirty="0"/>
          </a:p>
          <a:p>
            <a:pPr marL="0" indent="0">
              <a:buNone/>
            </a:pPr>
            <a:endParaRPr lang="en-US" dirty="0"/>
          </a:p>
          <a:p>
            <a:endParaRPr lang="en-US" dirty="0"/>
          </a:p>
          <a:p>
            <a:endParaRPr lang="en-US" dirty="0"/>
          </a:p>
        </p:txBody>
      </p:sp>
      <p:sp>
        <p:nvSpPr>
          <p:cNvPr id="20" name="Slide Number Placeholder 6">
            <a:extLst>
              <a:ext uri="{FF2B5EF4-FFF2-40B4-BE49-F238E27FC236}">
                <a16:creationId xmlns:a16="http://schemas.microsoft.com/office/drawing/2014/main" id="{1C5A34C0-1310-5131-00B0-064447C5AFB3}"/>
              </a:ext>
            </a:extLst>
          </p:cNvPr>
          <p:cNvSpPr txBox="1">
            <a:spLocks/>
          </p:cNvSpPr>
          <p:nvPr/>
        </p:nvSpPr>
        <p:spPr>
          <a:xfrm>
            <a:off x="3395692" y="64928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hade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3B0829-C75E-A24F-A5BF-2B41B3253BE3}" type="slidenum">
              <a:rPr lang="en-US" smtClean="0"/>
              <a:pPr/>
              <a:t>21</a:t>
            </a:fld>
            <a:endParaRPr lang="en-US"/>
          </a:p>
        </p:txBody>
      </p:sp>
      <p:pic>
        <p:nvPicPr>
          <p:cNvPr id="2" name="Picture 1">
            <a:extLst>
              <a:ext uri="{FF2B5EF4-FFF2-40B4-BE49-F238E27FC236}">
                <a16:creationId xmlns:a16="http://schemas.microsoft.com/office/drawing/2014/main" id="{7F5930EA-74E5-3DE7-6E1F-00F6E1A1E814}"/>
              </a:ext>
            </a:extLst>
          </p:cNvPr>
          <p:cNvPicPr>
            <a:picLocks noChangeAspect="1"/>
          </p:cNvPicPr>
          <p:nvPr/>
        </p:nvPicPr>
        <p:blipFill>
          <a:blip r:embed="rId4"/>
          <a:srcRect/>
          <a:stretch/>
        </p:blipFill>
        <p:spPr>
          <a:xfrm>
            <a:off x="6518788" y="2215654"/>
            <a:ext cx="5346293" cy="2475136"/>
          </a:xfrm>
          <a:prstGeom prst="rect">
            <a:avLst/>
          </a:prstGeom>
          <a:noFill/>
        </p:spPr>
      </p:pic>
      <p:sp>
        <p:nvSpPr>
          <p:cNvPr id="5" name="Title 1">
            <a:extLst>
              <a:ext uri="{FF2B5EF4-FFF2-40B4-BE49-F238E27FC236}">
                <a16:creationId xmlns:a16="http://schemas.microsoft.com/office/drawing/2014/main" id="{2B654444-1756-3C45-0EDA-2981A4EBCCFD}"/>
              </a:ext>
            </a:extLst>
          </p:cNvPr>
          <p:cNvSpPr txBox="1">
            <a:spLocks/>
          </p:cNvSpPr>
          <p:nvPr/>
        </p:nvSpPr>
        <p:spPr>
          <a:xfrm>
            <a:off x="816429" y="478173"/>
            <a:ext cx="10972799" cy="664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FF00"/>
                </a:solidFill>
              </a:rPr>
              <a:t>Experimental Results</a:t>
            </a:r>
          </a:p>
        </p:txBody>
      </p:sp>
    </p:spTree>
    <p:custDataLst>
      <p:tags r:id="rId1"/>
    </p:custDataLst>
    <p:extLst>
      <p:ext uri="{BB962C8B-B14F-4D97-AF65-F5344CB8AC3E}">
        <p14:creationId xmlns:p14="http://schemas.microsoft.com/office/powerpoint/2010/main" val="326234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dissolv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dissolve">
                                      <p:cBhvr>
                                        <p:cTn id="12" dur="500"/>
                                        <p:tgtEl>
                                          <p:spTgt spid="9">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dissolve">
                                      <p:cBhvr>
                                        <p:cTn id="2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E2B70-2890-FD57-DF07-C9CADCAE3AE8}"/>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994C740A-B393-4A63-C9BD-5C28C6D8918B}"/>
              </a:ext>
            </a:extLst>
          </p:cNvPr>
          <p:cNvSpPr>
            <a:spLocks noGrp="1"/>
          </p:cNvSpPr>
          <p:nvPr>
            <p:ph idx="1"/>
          </p:nvPr>
        </p:nvSpPr>
        <p:spPr>
          <a:xfrm>
            <a:off x="326918" y="1825625"/>
            <a:ext cx="6024723" cy="3175582"/>
          </a:xfrm>
        </p:spPr>
        <p:txBody>
          <a:bodyPr>
            <a:normAutofit/>
          </a:bodyPr>
          <a:lstStyle/>
          <a:p>
            <a:pPr marL="0" indent="0">
              <a:buNone/>
            </a:pPr>
            <a:r>
              <a:rPr lang="en-US" b="1" dirty="0"/>
              <a:t>Witness Reconstruction:</a:t>
            </a:r>
          </a:p>
          <a:p>
            <a:r>
              <a:rPr lang="en-US" dirty="0"/>
              <a:t>By one ECP or multiple ECPs or client</a:t>
            </a:r>
          </a:p>
          <a:p>
            <a:r>
              <a:rPr lang="en-US" dirty="0"/>
              <a:t>Depends on the threshold value in Shamir set by CA</a:t>
            </a:r>
          </a:p>
          <a:p>
            <a:endParaRPr lang="en-US" dirty="0"/>
          </a:p>
          <a:p>
            <a:endParaRPr lang="en-US" dirty="0"/>
          </a:p>
          <a:p>
            <a:endParaRPr lang="en-US" dirty="0"/>
          </a:p>
        </p:txBody>
      </p:sp>
      <p:sp>
        <p:nvSpPr>
          <p:cNvPr id="20" name="Slide Number Placeholder 6">
            <a:extLst>
              <a:ext uri="{FF2B5EF4-FFF2-40B4-BE49-F238E27FC236}">
                <a16:creationId xmlns:a16="http://schemas.microsoft.com/office/drawing/2014/main" id="{6B7451F4-9B0D-44A5-91AF-743F0403D4DD}"/>
              </a:ext>
            </a:extLst>
          </p:cNvPr>
          <p:cNvSpPr txBox="1">
            <a:spLocks/>
          </p:cNvSpPr>
          <p:nvPr/>
        </p:nvSpPr>
        <p:spPr>
          <a:xfrm>
            <a:off x="3395692" y="64928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hade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3B0829-C75E-A24F-A5BF-2B41B3253BE3}" type="slidenum">
              <a:rPr lang="en-US" smtClean="0"/>
              <a:pPr/>
              <a:t>22</a:t>
            </a:fld>
            <a:endParaRPr lang="en-US"/>
          </a:p>
        </p:txBody>
      </p:sp>
      <p:pic>
        <p:nvPicPr>
          <p:cNvPr id="3" name="Picture 2">
            <a:extLst>
              <a:ext uri="{FF2B5EF4-FFF2-40B4-BE49-F238E27FC236}">
                <a16:creationId xmlns:a16="http://schemas.microsoft.com/office/drawing/2014/main" id="{6E4452A8-272E-5AA4-7F62-B36F18B2CE7C}"/>
              </a:ext>
            </a:extLst>
          </p:cNvPr>
          <p:cNvPicPr>
            <a:picLocks noChangeAspect="1"/>
          </p:cNvPicPr>
          <p:nvPr/>
        </p:nvPicPr>
        <p:blipFill>
          <a:blip r:embed="rId3"/>
          <a:srcRect/>
          <a:stretch/>
        </p:blipFill>
        <p:spPr>
          <a:xfrm>
            <a:off x="6518787" y="2215654"/>
            <a:ext cx="5346295" cy="2475136"/>
          </a:xfrm>
          <a:prstGeom prst="rect">
            <a:avLst/>
          </a:prstGeom>
          <a:noFill/>
        </p:spPr>
      </p:pic>
      <p:sp>
        <p:nvSpPr>
          <p:cNvPr id="6" name="Title 1">
            <a:extLst>
              <a:ext uri="{FF2B5EF4-FFF2-40B4-BE49-F238E27FC236}">
                <a16:creationId xmlns:a16="http://schemas.microsoft.com/office/drawing/2014/main" id="{CEA07C6F-0EB7-D5B6-C03D-C9EBA4EA0A5F}"/>
              </a:ext>
            </a:extLst>
          </p:cNvPr>
          <p:cNvSpPr txBox="1">
            <a:spLocks/>
          </p:cNvSpPr>
          <p:nvPr/>
        </p:nvSpPr>
        <p:spPr>
          <a:xfrm>
            <a:off x="816429" y="478173"/>
            <a:ext cx="10972799" cy="664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FF00"/>
                </a:solidFill>
              </a:rPr>
              <a:t>Experimental Results</a:t>
            </a:r>
          </a:p>
        </p:txBody>
      </p:sp>
    </p:spTree>
    <p:custDataLst>
      <p:tags r:id="rId1"/>
    </p:custDataLst>
    <p:extLst>
      <p:ext uri="{BB962C8B-B14F-4D97-AF65-F5344CB8AC3E}">
        <p14:creationId xmlns:p14="http://schemas.microsoft.com/office/powerpoint/2010/main" val="201234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dissolve">
                                      <p:cBhvr>
                                        <p:cTn id="13" dur="5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EDF14-C49E-D972-0FA3-69AE36BD3BD2}"/>
            </a:ext>
          </a:extLst>
        </p:cNvPr>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A92AD309-BF1E-D467-8234-FB7CD7908DB2}"/>
              </a:ext>
            </a:extLst>
          </p:cNvPr>
          <p:cNvGraphicFramePr>
            <a:graphicFrameLocks noGrp="1"/>
          </p:cNvGraphicFramePr>
          <p:nvPr>
            <p:ph idx="1"/>
            <p:extLst>
              <p:ext uri="{D42A27DB-BD31-4B8C-83A1-F6EECF244321}">
                <p14:modId xmlns:p14="http://schemas.microsoft.com/office/powerpoint/2010/main" val="3163679849"/>
              </p:ext>
            </p:extLst>
          </p:nvPr>
        </p:nvGraphicFramePr>
        <p:xfrm>
          <a:off x="1045028" y="1783080"/>
          <a:ext cx="10515600" cy="3291840"/>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3999692476"/>
                    </a:ext>
                  </a:extLst>
                </a:gridCol>
                <a:gridCol w="5257800">
                  <a:extLst>
                    <a:ext uri="{9D8B030D-6E8A-4147-A177-3AD203B41FA5}">
                      <a16:colId xmlns:a16="http://schemas.microsoft.com/office/drawing/2014/main" val="1078251114"/>
                    </a:ext>
                  </a:extLst>
                </a:gridCol>
              </a:tblGrid>
              <a:tr h="0">
                <a:tc>
                  <a:txBody>
                    <a:bodyPr/>
                    <a:lstStyle/>
                    <a:p>
                      <a:r>
                        <a:rPr lang="en-US" dirty="0">
                          <a:solidFill>
                            <a:schemeClr val="tx1"/>
                          </a:solidFill>
                        </a:rPr>
                        <a:t>Desired Properties</a:t>
                      </a:r>
                    </a:p>
                  </a:txBody>
                  <a:tcPr>
                    <a:solidFill>
                      <a:srgbClr val="002060"/>
                    </a:solidFill>
                  </a:tcPr>
                </a:tc>
                <a:tc>
                  <a:txBody>
                    <a:bodyPr/>
                    <a:lstStyle/>
                    <a:p>
                      <a:r>
                        <a:rPr lang="en-US" dirty="0">
                          <a:solidFill>
                            <a:schemeClr val="tx1"/>
                          </a:solidFill>
                        </a:rPr>
                        <a:t>Achieved?</a:t>
                      </a:r>
                    </a:p>
                  </a:txBody>
                  <a:tcPr>
                    <a:solidFill>
                      <a:srgbClr val="002060"/>
                    </a:solidFill>
                  </a:tcPr>
                </a:tc>
                <a:extLst>
                  <a:ext uri="{0D108BD9-81ED-4DB2-BD59-A6C34878D82A}">
                    <a16:rowId xmlns:a16="http://schemas.microsoft.com/office/drawing/2014/main" val="3105516169"/>
                  </a:ext>
                </a:extLst>
              </a:tr>
              <a:tr h="267053">
                <a:tc>
                  <a:txBody>
                    <a:bodyPr/>
                    <a:lstStyle/>
                    <a:p>
                      <a:r>
                        <a:rPr lang="en-US" dirty="0">
                          <a:solidFill>
                            <a:schemeClr val="tx1"/>
                          </a:solidFill>
                        </a:rPr>
                        <a:t>All Revocations Covered</a:t>
                      </a:r>
                    </a:p>
                  </a:txBody>
                  <a:tcPr>
                    <a:noFill/>
                  </a:tcPr>
                </a:tc>
                <a:tc>
                  <a:txBody>
                    <a:bodyPr/>
                    <a:lstStyle/>
                    <a:p>
                      <a:r>
                        <a:rPr lang="en-US" dirty="0">
                          <a:solidFill>
                            <a:schemeClr val="tx1"/>
                          </a:solidFill>
                        </a:rPr>
                        <a:t> ✅</a:t>
                      </a:r>
                    </a:p>
                  </a:txBody>
                  <a:tcPr>
                    <a:noFill/>
                  </a:tcPr>
                </a:tc>
                <a:extLst>
                  <a:ext uri="{0D108BD9-81ED-4DB2-BD59-A6C34878D82A}">
                    <a16:rowId xmlns:a16="http://schemas.microsoft.com/office/drawing/2014/main" val="414769999"/>
                  </a:ext>
                </a:extLst>
              </a:tr>
              <a:tr h="267053">
                <a:tc>
                  <a:txBody>
                    <a:bodyPr/>
                    <a:lstStyle/>
                    <a:p>
                      <a:r>
                        <a:rPr lang="en-US" dirty="0">
                          <a:solidFill>
                            <a:schemeClr val="tx1"/>
                          </a:solidFill>
                        </a:rPr>
                        <a:t>Low Bandwidth Cost</a:t>
                      </a:r>
                    </a:p>
                  </a:txBody>
                  <a:tcPr>
                    <a:noFill/>
                  </a:tcPr>
                </a:tc>
                <a:tc>
                  <a:txBody>
                    <a:bodyPr/>
                    <a:lstStyle/>
                    <a:p>
                      <a:r>
                        <a:rPr lang="en-US" dirty="0">
                          <a:solidFill>
                            <a:schemeClr val="tx1"/>
                          </a:solidFill>
                        </a:rPr>
                        <a:t> ✅ (21 or 61 B per request)</a:t>
                      </a:r>
                    </a:p>
                  </a:txBody>
                  <a:tcPr>
                    <a:noFill/>
                  </a:tcPr>
                </a:tc>
                <a:extLst>
                  <a:ext uri="{0D108BD9-81ED-4DB2-BD59-A6C34878D82A}">
                    <a16:rowId xmlns:a16="http://schemas.microsoft.com/office/drawing/2014/main" val="1599776488"/>
                  </a:ext>
                </a:extLst>
              </a:tr>
              <a:tr h="267053">
                <a:tc>
                  <a:txBody>
                    <a:bodyPr/>
                    <a:lstStyle/>
                    <a:p>
                      <a:r>
                        <a:rPr lang="en-US" dirty="0">
                          <a:solidFill>
                            <a:schemeClr val="tx1"/>
                          </a:solidFill>
                        </a:rPr>
                        <a:t>Privacy </a:t>
                      </a:r>
                    </a:p>
                  </a:txBody>
                  <a:tcPr>
                    <a:noFill/>
                  </a:tcPr>
                </a:tc>
                <a:tc>
                  <a:txBody>
                    <a:bodyPr/>
                    <a:lstStyle/>
                    <a:p>
                      <a:r>
                        <a:rPr lang="en-US" dirty="0">
                          <a:solidFill>
                            <a:schemeClr val="tx1"/>
                          </a:solidFill>
                        </a:rPr>
                        <a:t> ✅ (if used with DNS due to shorter proof size)</a:t>
                      </a:r>
                    </a:p>
                  </a:txBody>
                  <a:tcPr>
                    <a:noFill/>
                  </a:tcPr>
                </a:tc>
                <a:extLst>
                  <a:ext uri="{0D108BD9-81ED-4DB2-BD59-A6C34878D82A}">
                    <a16:rowId xmlns:a16="http://schemas.microsoft.com/office/drawing/2014/main" val="3665756173"/>
                  </a:ext>
                </a:extLst>
              </a:tr>
              <a:tr h="267053">
                <a:tc>
                  <a:txBody>
                    <a:bodyPr/>
                    <a:lstStyle/>
                    <a:p>
                      <a:r>
                        <a:rPr lang="en-US" dirty="0">
                          <a:solidFill>
                            <a:schemeClr val="tx1"/>
                          </a:solidFill>
                        </a:rPr>
                        <a:t>Auditability</a:t>
                      </a:r>
                    </a:p>
                  </a:txBody>
                  <a:tcPr>
                    <a:noFill/>
                  </a:tcPr>
                </a:tc>
                <a:tc>
                  <a:txBody>
                    <a:bodyPr/>
                    <a:lstStyle/>
                    <a:p>
                      <a:r>
                        <a:rPr lang="en-US" dirty="0">
                          <a:solidFill>
                            <a:schemeClr val="tx1"/>
                          </a:solidFill>
                        </a:rPr>
                        <a:t> ✅</a:t>
                      </a:r>
                    </a:p>
                  </a:txBody>
                  <a:tcPr>
                    <a:noFill/>
                  </a:tcPr>
                </a:tc>
                <a:extLst>
                  <a:ext uri="{0D108BD9-81ED-4DB2-BD59-A6C34878D82A}">
                    <a16:rowId xmlns:a16="http://schemas.microsoft.com/office/drawing/2014/main" val="468455918"/>
                  </a:ext>
                </a:extLst>
              </a:tr>
              <a:tr h="267053">
                <a:tc>
                  <a:txBody>
                    <a:bodyPr/>
                    <a:lstStyle/>
                    <a:p>
                      <a:r>
                        <a:rPr lang="en-US" dirty="0">
                          <a:solidFill>
                            <a:schemeClr val="tx1"/>
                          </a:solidFill>
                        </a:rPr>
                        <a:t>Soft-failure model</a:t>
                      </a:r>
                    </a:p>
                  </a:txBody>
                  <a:tcPr>
                    <a:noFill/>
                  </a:tcPr>
                </a:tc>
                <a:tc>
                  <a:txBody>
                    <a:bodyPr/>
                    <a:lstStyle/>
                    <a:p>
                      <a:r>
                        <a:rPr lang="en-US" dirty="0">
                          <a:solidFill>
                            <a:schemeClr val="tx1"/>
                          </a:solidFill>
                        </a:rPr>
                        <a:t> ✅</a:t>
                      </a:r>
                    </a:p>
                  </a:txBody>
                  <a:tcPr>
                    <a:noFill/>
                  </a:tcPr>
                </a:tc>
                <a:extLst>
                  <a:ext uri="{0D108BD9-81ED-4DB2-BD59-A6C34878D82A}">
                    <a16:rowId xmlns:a16="http://schemas.microsoft.com/office/drawing/2014/main" val="3170640903"/>
                  </a:ext>
                </a:extLst>
              </a:tr>
              <a:tr h="267053">
                <a:tc>
                  <a:txBody>
                    <a:bodyPr/>
                    <a:lstStyle/>
                    <a:p>
                      <a:r>
                        <a:rPr lang="en-US" dirty="0">
                          <a:solidFill>
                            <a:schemeClr val="tx1"/>
                          </a:solidFill>
                        </a:rPr>
                        <a:t>Easy to deploy</a:t>
                      </a:r>
                    </a:p>
                  </a:txBody>
                  <a:tcPr>
                    <a:noFill/>
                  </a:tcPr>
                </a:tc>
                <a:tc>
                  <a:txBody>
                    <a:bodyPr/>
                    <a:lstStyle/>
                    <a:p>
                      <a:r>
                        <a:rPr lang="en-US" dirty="0">
                          <a:solidFill>
                            <a:schemeClr val="tx1"/>
                          </a:solidFill>
                        </a:rPr>
                        <a:t> ✅</a:t>
                      </a:r>
                    </a:p>
                  </a:txBody>
                  <a:tcPr>
                    <a:noFill/>
                  </a:tcPr>
                </a:tc>
                <a:extLst>
                  <a:ext uri="{0D108BD9-81ED-4DB2-BD59-A6C34878D82A}">
                    <a16:rowId xmlns:a16="http://schemas.microsoft.com/office/drawing/2014/main" val="2527265375"/>
                  </a:ext>
                </a:extLst>
              </a:tr>
              <a:tr h="267053">
                <a:tc>
                  <a:txBody>
                    <a:bodyPr/>
                    <a:lstStyle/>
                    <a:p>
                      <a:r>
                        <a:rPr lang="en-US" dirty="0">
                          <a:solidFill>
                            <a:schemeClr val="tx1"/>
                          </a:solidFill>
                        </a:rPr>
                        <a:t>Latest Revocation Information</a:t>
                      </a:r>
                    </a:p>
                  </a:txBody>
                  <a:tcPr>
                    <a:noFill/>
                  </a:tcPr>
                </a:tc>
                <a:tc>
                  <a:txBody>
                    <a:bodyPr/>
                    <a:lstStyle/>
                    <a:p>
                      <a:r>
                        <a:rPr lang="en-US" dirty="0">
                          <a:solidFill>
                            <a:schemeClr val="tx1"/>
                          </a:solidFill>
                        </a:rPr>
                        <a:t> ✅</a:t>
                      </a:r>
                    </a:p>
                  </a:txBody>
                  <a:tcPr>
                    <a:noFill/>
                  </a:tcPr>
                </a:tc>
                <a:extLst>
                  <a:ext uri="{0D108BD9-81ED-4DB2-BD59-A6C34878D82A}">
                    <a16:rowId xmlns:a16="http://schemas.microsoft.com/office/drawing/2014/main" val="1191797332"/>
                  </a:ext>
                </a:extLst>
              </a:tr>
              <a:tr h="267053">
                <a:tc>
                  <a:txBody>
                    <a:bodyPr/>
                    <a:lstStyle/>
                    <a:p>
                      <a:r>
                        <a:rPr lang="en-US" dirty="0">
                          <a:solidFill>
                            <a:schemeClr val="tx1"/>
                          </a:solidFill>
                        </a:rPr>
                        <a:t>No </a:t>
                      </a:r>
                      <a:r>
                        <a:rPr lang="en-US" dirty="0" err="1">
                          <a:solidFill>
                            <a:schemeClr val="tx1"/>
                          </a:solidFill>
                        </a:rPr>
                        <a:t>Overfetching</a:t>
                      </a:r>
                      <a:endParaRPr lang="en-US" dirty="0">
                        <a:solidFill>
                          <a:schemeClr val="tx1"/>
                        </a:solidFill>
                      </a:endParaRPr>
                    </a:p>
                  </a:txBody>
                  <a:tcPr>
                    <a:noFill/>
                  </a:tcPr>
                </a:tc>
                <a:tc>
                  <a:txBody>
                    <a:bodyPr/>
                    <a:lstStyle/>
                    <a:p>
                      <a:r>
                        <a:rPr lang="en-US" dirty="0">
                          <a:solidFill>
                            <a:schemeClr val="tx1"/>
                          </a:solidFill>
                        </a:rPr>
                        <a:t> ✅</a:t>
                      </a:r>
                    </a:p>
                  </a:txBody>
                  <a:tcPr>
                    <a:noFill/>
                  </a:tcPr>
                </a:tc>
                <a:extLst>
                  <a:ext uri="{0D108BD9-81ED-4DB2-BD59-A6C34878D82A}">
                    <a16:rowId xmlns:a16="http://schemas.microsoft.com/office/drawing/2014/main" val="3955842819"/>
                  </a:ext>
                </a:extLst>
              </a:tr>
            </a:tbl>
          </a:graphicData>
        </a:graphic>
      </p:graphicFrame>
      <p:sp>
        <p:nvSpPr>
          <p:cNvPr id="14" name="Slide Number Placeholder 6">
            <a:extLst>
              <a:ext uri="{FF2B5EF4-FFF2-40B4-BE49-F238E27FC236}">
                <a16:creationId xmlns:a16="http://schemas.microsoft.com/office/drawing/2014/main" id="{51FD9FF6-9EFB-3429-99C1-EEC134E82CBE}"/>
              </a:ext>
            </a:extLst>
          </p:cNvPr>
          <p:cNvSpPr txBox="1">
            <a:spLocks/>
          </p:cNvSpPr>
          <p:nvPr/>
        </p:nvSpPr>
        <p:spPr>
          <a:xfrm>
            <a:off x="3395692" y="64928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hade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3B0829-C75E-A24F-A5BF-2B41B3253BE3}" type="slidenum">
              <a:rPr lang="en-US" smtClean="0"/>
              <a:pPr/>
              <a:t>23</a:t>
            </a:fld>
            <a:endParaRPr lang="en-US"/>
          </a:p>
        </p:txBody>
      </p:sp>
      <p:sp>
        <p:nvSpPr>
          <p:cNvPr id="10" name="Title 1">
            <a:extLst>
              <a:ext uri="{FF2B5EF4-FFF2-40B4-BE49-F238E27FC236}">
                <a16:creationId xmlns:a16="http://schemas.microsoft.com/office/drawing/2014/main" id="{66B93F0B-5C0C-BC67-CA47-AD3DE3F90577}"/>
              </a:ext>
            </a:extLst>
          </p:cNvPr>
          <p:cNvSpPr txBox="1">
            <a:spLocks/>
          </p:cNvSpPr>
          <p:nvPr/>
        </p:nvSpPr>
        <p:spPr>
          <a:xfrm>
            <a:off x="816429" y="478173"/>
            <a:ext cx="10972799" cy="664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FF00"/>
                </a:solidFill>
              </a:rPr>
              <a:t>Did we keep our promise?</a:t>
            </a:r>
          </a:p>
        </p:txBody>
      </p:sp>
    </p:spTree>
    <p:custDataLst>
      <p:tags r:id="rId1"/>
    </p:custDataLst>
    <p:extLst>
      <p:ext uri="{BB962C8B-B14F-4D97-AF65-F5344CB8AC3E}">
        <p14:creationId xmlns:p14="http://schemas.microsoft.com/office/powerpoint/2010/main" val="404970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79242-7A33-CCF7-6661-D6BA03599A63}"/>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EFBB842-AB18-C764-5F8D-1EE75DFAD54E}"/>
              </a:ext>
            </a:extLst>
          </p:cNvPr>
          <p:cNvGraphicFramePr>
            <a:graphicFrameLocks noGrp="1"/>
          </p:cNvGraphicFramePr>
          <p:nvPr>
            <p:ph idx="1"/>
            <p:extLst>
              <p:ext uri="{D42A27DB-BD31-4B8C-83A1-F6EECF244321}">
                <p14:modId xmlns:p14="http://schemas.microsoft.com/office/powerpoint/2010/main" val="2444435569"/>
              </p:ext>
            </p:extLst>
          </p:nvPr>
        </p:nvGraphicFramePr>
        <p:xfrm>
          <a:off x="94684" y="1272140"/>
          <a:ext cx="12015020" cy="3474720"/>
        </p:xfrm>
        <a:graphic>
          <a:graphicData uri="http://schemas.openxmlformats.org/drawingml/2006/table">
            <a:tbl>
              <a:tblPr firstRow="1" bandRow="1">
                <a:tableStyleId>{5C22544A-7EE6-4342-B048-85BDC9FD1C3A}</a:tableStyleId>
              </a:tblPr>
              <a:tblGrid>
                <a:gridCol w="1430594">
                  <a:extLst>
                    <a:ext uri="{9D8B030D-6E8A-4147-A177-3AD203B41FA5}">
                      <a16:colId xmlns:a16="http://schemas.microsoft.com/office/drawing/2014/main" val="3802688986"/>
                    </a:ext>
                  </a:extLst>
                </a:gridCol>
                <a:gridCol w="1165122">
                  <a:extLst>
                    <a:ext uri="{9D8B030D-6E8A-4147-A177-3AD203B41FA5}">
                      <a16:colId xmlns:a16="http://schemas.microsoft.com/office/drawing/2014/main" val="4143828057"/>
                    </a:ext>
                  </a:extLst>
                </a:gridCol>
                <a:gridCol w="842765">
                  <a:extLst>
                    <a:ext uri="{9D8B030D-6E8A-4147-A177-3AD203B41FA5}">
                      <a16:colId xmlns:a16="http://schemas.microsoft.com/office/drawing/2014/main" val="2499112873"/>
                    </a:ext>
                  </a:extLst>
                </a:gridCol>
                <a:gridCol w="1516977">
                  <a:extLst>
                    <a:ext uri="{9D8B030D-6E8A-4147-A177-3AD203B41FA5}">
                      <a16:colId xmlns:a16="http://schemas.microsoft.com/office/drawing/2014/main" val="505934123"/>
                    </a:ext>
                  </a:extLst>
                </a:gridCol>
                <a:gridCol w="1242552">
                  <a:extLst>
                    <a:ext uri="{9D8B030D-6E8A-4147-A177-3AD203B41FA5}">
                      <a16:colId xmlns:a16="http://schemas.microsoft.com/office/drawing/2014/main" val="1557376027"/>
                    </a:ext>
                  </a:extLst>
                </a:gridCol>
                <a:gridCol w="1181100">
                  <a:extLst>
                    <a:ext uri="{9D8B030D-6E8A-4147-A177-3AD203B41FA5}">
                      <a16:colId xmlns:a16="http://schemas.microsoft.com/office/drawing/2014/main" val="3649040689"/>
                    </a:ext>
                  </a:extLst>
                </a:gridCol>
                <a:gridCol w="1031404">
                  <a:extLst>
                    <a:ext uri="{9D8B030D-6E8A-4147-A177-3AD203B41FA5}">
                      <a16:colId xmlns:a16="http://schemas.microsoft.com/office/drawing/2014/main" val="1395065811"/>
                    </a:ext>
                  </a:extLst>
                </a:gridCol>
                <a:gridCol w="1273646">
                  <a:extLst>
                    <a:ext uri="{9D8B030D-6E8A-4147-A177-3AD203B41FA5}">
                      <a16:colId xmlns:a16="http://schemas.microsoft.com/office/drawing/2014/main" val="4283586011"/>
                    </a:ext>
                  </a:extLst>
                </a:gridCol>
                <a:gridCol w="1494064">
                  <a:extLst>
                    <a:ext uri="{9D8B030D-6E8A-4147-A177-3AD203B41FA5}">
                      <a16:colId xmlns:a16="http://schemas.microsoft.com/office/drawing/2014/main" val="3541207201"/>
                    </a:ext>
                  </a:extLst>
                </a:gridCol>
                <a:gridCol w="836796">
                  <a:extLst>
                    <a:ext uri="{9D8B030D-6E8A-4147-A177-3AD203B41FA5}">
                      <a16:colId xmlns:a16="http://schemas.microsoft.com/office/drawing/2014/main" val="4259731621"/>
                    </a:ext>
                  </a:extLst>
                </a:gridCol>
              </a:tblGrid>
              <a:tr h="370840">
                <a:tc>
                  <a:txBody>
                    <a:bodyPr/>
                    <a:lstStyle/>
                    <a:p>
                      <a:pPr algn="ctr"/>
                      <a:r>
                        <a:rPr lang="en-US" dirty="0"/>
                        <a:t>Scheme</a:t>
                      </a:r>
                    </a:p>
                  </a:txBody>
                  <a:tcPr>
                    <a:solidFill>
                      <a:srgbClr val="002060"/>
                    </a:solidFill>
                  </a:tcPr>
                </a:tc>
                <a:tc>
                  <a:txBody>
                    <a:bodyPr/>
                    <a:lstStyle/>
                    <a:p>
                      <a:pPr algn="ctr"/>
                      <a:r>
                        <a:rPr lang="en-US" dirty="0"/>
                        <a:t>Revocation Covered</a:t>
                      </a:r>
                    </a:p>
                  </a:txBody>
                  <a:tcPr>
                    <a:solidFill>
                      <a:srgbClr val="002060"/>
                    </a:solidFill>
                  </a:tcPr>
                </a:tc>
                <a:tc>
                  <a:txBody>
                    <a:bodyPr/>
                    <a:lstStyle/>
                    <a:p>
                      <a:pPr algn="ctr"/>
                      <a:r>
                        <a:rPr lang="en-US" dirty="0"/>
                        <a:t>Pull Model</a:t>
                      </a:r>
                    </a:p>
                  </a:txBody>
                  <a:tcPr>
                    <a:solidFill>
                      <a:srgbClr val="002060"/>
                    </a:solidFill>
                  </a:tcPr>
                </a:tc>
                <a:tc>
                  <a:txBody>
                    <a:bodyPr/>
                    <a:lstStyle/>
                    <a:p>
                      <a:pPr algn="ctr"/>
                      <a:r>
                        <a:rPr lang="en-US" dirty="0"/>
                        <a:t>Bandwidth Cost</a:t>
                      </a:r>
                    </a:p>
                  </a:txBody>
                  <a:tcPr>
                    <a:solidFill>
                      <a:srgbClr val="002060"/>
                    </a:solidFill>
                  </a:tcPr>
                </a:tc>
                <a:tc>
                  <a:txBody>
                    <a:bodyPr/>
                    <a:lstStyle/>
                    <a:p>
                      <a:pPr algn="ctr"/>
                      <a:r>
                        <a:rPr lang="en-US" dirty="0"/>
                        <a:t>Bytes downloaded</a:t>
                      </a:r>
                    </a:p>
                  </a:txBody>
                  <a:tcPr>
                    <a:solidFill>
                      <a:srgbClr val="002060"/>
                    </a:solidFill>
                  </a:tcPr>
                </a:tc>
                <a:tc>
                  <a:txBody>
                    <a:bodyPr/>
                    <a:lstStyle/>
                    <a:p>
                      <a:pPr algn="ctr"/>
                      <a:r>
                        <a:rPr lang="en-US" dirty="0"/>
                        <a:t>Delay</a:t>
                      </a:r>
                    </a:p>
                  </a:txBody>
                  <a:tcPr>
                    <a:solidFill>
                      <a:srgbClr val="002060"/>
                    </a:solidFill>
                  </a:tcPr>
                </a:tc>
                <a:tc>
                  <a:txBody>
                    <a:bodyPr/>
                    <a:lstStyle/>
                    <a:p>
                      <a:pPr algn="ctr"/>
                      <a:r>
                        <a:rPr lang="en-US" dirty="0"/>
                        <a:t>Privacy Dead Origin</a:t>
                      </a:r>
                    </a:p>
                  </a:txBody>
                  <a:tcPr>
                    <a:solidFill>
                      <a:srgbClr val="002060"/>
                    </a:solidFill>
                  </a:tcPr>
                </a:tc>
                <a:tc>
                  <a:txBody>
                    <a:bodyPr/>
                    <a:lstStyle/>
                    <a:p>
                      <a:pPr algn="ctr"/>
                      <a:r>
                        <a:rPr lang="en-US" dirty="0"/>
                        <a:t>Works with Auditable</a:t>
                      </a:r>
                    </a:p>
                  </a:txBody>
                  <a:tcPr>
                    <a:solidFill>
                      <a:srgbClr val="002060"/>
                    </a:solidFill>
                  </a:tcPr>
                </a:tc>
                <a:tc>
                  <a:txBody>
                    <a:bodyPr/>
                    <a:lstStyle/>
                    <a:p>
                      <a:pPr algn="ctr"/>
                      <a:r>
                        <a:rPr lang="en-US" dirty="0"/>
                        <a:t>Authenticity Model  </a:t>
                      </a:r>
                    </a:p>
                  </a:txBody>
                  <a:tcPr>
                    <a:solidFill>
                      <a:srgbClr val="002060"/>
                    </a:solidFill>
                  </a:tcPr>
                </a:tc>
                <a:tc>
                  <a:txBody>
                    <a:bodyPr/>
                    <a:lstStyle/>
                    <a:p>
                      <a:pPr algn="ctr"/>
                      <a:r>
                        <a:rPr lang="en-US" dirty="0"/>
                        <a:t>Failure</a:t>
                      </a:r>
                    </a:p>
                  </a:txBody>
                  <a:tcPr>
                    <a:solidFill>
                      <a:srgbClr val="002060"/>
                    </a:solidFill>
                  </a:tcPr>
                </a:tc>
                <a:extLst>
                  <a:ext uri="{0D108BD9-81ED-4DB2-BD59-A6C34878D82A}">
                    <a16:rowId xmlns:a16="http://schemas.microsoft.com/office/drawing/2014/main" val="4117485983"/>
                  </a:ext>
                </a:extLst>
              </a:tr>
              <a:tr h="370840">
                <a:tc>
                  <a:txBody>
                    <a:bodyPr/>
                    <a:lstStyle/>
                    <a:p>
                      <a:pPr algn="ctr"/>
                      <a:r>
                        <a:rPr lang="en-US" dirty="0">
                          <a:solidFill>
                            <a:schemeClr val="tx1"/>
                          </a:solidFill>
                        </a:rPr>
                        <a:t>CRL</a:t>
                      </a:r>
                    </a:p>
                  </a:txBody>
                  <a:tcPr>
                    <a:noFill/>
                  </a:tcPr>
                </a:tc>
                <a:tc>
                  <a:txBody>
                    <a:bodyPr/>
                    <a:lstStyle/>
                    <a:p>
                      <a:pPr algn="ctr"/>
                      <a:r>
                        <a:rPr lang="en-US" dirty="0">
                          <a:solidFill>
                            <a:schemeClr val="tx1"/>
                          </a:solidFill>
                        </a:rPr>
                        <a:t>All</a:t>
                      </a:r>
                    </a:p>
                  </a:txBody>
                  <a:tcPr>
                    <a:noFill/>
                  </a:tcPr>
                </a:tc>
                <a:tc>
                  <a:txBody>
                    <a:bodyPr/>
                    <a:lstStyle/>
                    <a:p>
                      <a:r>
                        <a:rPr lang="en-US" sz="2400" dirty="0">
                          <a:solidFill>
                            <a:schemeClr val="tx1"/>
                          </a:solidFill>
                        </a:rPr>
                        <a:t>   ❌</a:t>
                      </a:r>
                    </a:p>
                  </a:txBody>
                  <a:tcPr anchor="ctr">
                    <a:noFill/>
                  </a:tcPr>
                </a:tc>
                <a:tc>
                  <a:txBody>
                    <a:bodyPr/>
                    <a:lstStyle/>
                    <a:p>
                      <a:pPr algn="ctr"/>
                      <a:r>
                        <a:rPr lang="en-US" dirty="0">
                          <a:solidFill>
                            <a:schemeClr val="tx1"/>
                          </a:solidFill>
                        </a:rPr>
                        <a:t>173 KB per CRL</a:t>
                      </a:r>
                    </a:p>
                  </a:txBody>
                  <a:tcPr>
                    <a:noFill/>
                  </a:tcPr>
                </a:tc>
                <a:tc>
                  <a:txBody>
                    <a:bodyPr/>
                    <a:lstStyle/>
                    <a:p>
                      <a:pPr algn="ctr"/>
                      <a:r>
                        <a:rPr lang="en-US" dirty="0">
                          <a:solidFill>
                            <a:schemeClr val="tx1"/>
                          </a:solidFill>
                        </a:rPr>
                        <a:t>31.7 MB </a:t>
                      </a:r>
                    </a:p>
                  </a:txBody>
                  <a:tcPr>
                    <a:noFill/>
                  </a:tcPr>
                </a:tc>
                <a:tc>
                  <a:txBody>
                    <a:bodyPr/>
                    <a:lstStyle/>
                    <a:p>
                      <a:pPr algn="ctr"/>
                      <a:r>
                        <a:rPr lang="en-US" dirty="0">
                          <a:solidFill>
                            <a:schemeClr val="tx1"/>
                          </a:solidFill>
                        </a:rPr>
                        <a:t>378.7 sec</a:t>
                      </a:r>
                    </a:p>
                  </a:txBody>
                  <a:tcP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chemeClr val="tx1"/>
                          </a:solidFill>
                        </a:rPr>
                        <a:t>      </a:t>
                      </a:r>
                      <a:r>
                        <a:rPr lang="en-US" sz="2400" dirty="0">
                          <a:solidFill>
                            <a:schemeClr val="tx1"/>
                          </a:solidFill>
                        </a:rPr>
                        <a:t>🟢</a:t>
                      </a:r>
                    </a:p>
                  </a:txBody>
                  <a:tcPr anchor="ctr">
                    <a:noFill/>
                  </a:tcPr>
                </a:tc>
                <a:tc>
                  <a:txBody>
                    <a:bodyPr/>
                    <a:lstStyle/>
                    <a:p>
                      <a:pPr>
                        <a:lnSpc>
                          <a:spcPct val="150000"/>
                        </a:lnSpc>
                      </a:pPr>
                      <a:r>
                        <a:rPr lang="en-US" dirty="0">
                          <a:solidFill>
                            <a:schemeClr val="tx1"/>
                          </a:solidFill>
                        </a:rPr>
                        <a:t>        </a:t>
                      </a:r>
                      <a:r>
                        <a:rPr lang="en-US" sz="2400" dirty="0">
                          <a:solidFill>
                            <a:schemeClr val="tx1"/>
                          </a:solidFill>
                        </a:rPr>
                        <a:t>🟢</a:t>
                      </a:r>
                    </a:p>
                  </a:txBody>
                  <a:tcPr anchor="c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chemeClr val="tx1"/>
                          </a:solidFill>
                        </a:rPr>
                        <a:t>           </a:t>
                      </a:r>
                      <a:r>
                        <a:rPr lang="en-US" sz="2400" dirty="0">
                          <a:solidFill>
                            <a:schemeClr val="tx1"/>
                          </a:solidFill>
                        </a:rPr>
                        <a:t>🟢</a:t>
                      </a:r>
                    </a:p>
                  </a:txBody>
                  <a:tcPr anchor="ctr">
                    <a:noFill/>
                  </a:tcPr>
                </a:tc>
                <a:tc>
                  <a:txBody>
                    <a:bodyPr/>
                    <a:lstStyle/>
                    <a:p>
                      <a:pPr algn="ctr"/>
                      <a:r>
                        <a:rPr lang="en-US" dirty="0">
                          <a:solidFill>
                            <a:schemeClr val="tx1"/>
                          </a:solidFill>
                        </a:rPr>
                        <a:t>Hard-fail</a:t>
                      </a:r>
                    </a:p>
                  </a:txBody>
                  <a:tcPr>
                    <a:noFill/>
                  </a:tcPr>
                </a:tc>
                <a:extLst>
                  <a:ext uri="{0D108BD9-81ED-4DB2-BD59-A6C34878D82A}">
                    <a16:rowId xmlns:a16="http://schemas.microsoft.com/office/drawing/2014/main" val="1485591402"/>
                  </a:ext>
                </a:extLst>
              </a:tr>
              <a:tr h="155834">
                <a:tc>
                  <a:txBody>
                    <a:bodyPr/>
                    <a:lstStyle/>
                    <a:p>
                      <a:pPr algn="ctr"/>
                      <a:r>
                        <a:rPr lang="en-US" dirty="0" err="1">
                          <a:solidFill>
                            <a:schemeClr val="tx1"/>
                          </a:solidFill>
                        </a:rPr>
                        <a:t>CRLite</a:t>
                      </a:r>
                      <a:endParaRPr lang="en-US" dirty="0">
                        <a:solidFill>
                          <a:schemeClr val="tx1"/>
                        </a:solidFill>
                      </a:endParaRPr>
                    </a:p>
                  </a:txBody>
                  <a:tcPr>
                    <a:noFill/>
                  </a:tcPr>
                </a:tc>
                <a:tc>
                  <a:txBody>
                    <a:bodyPr/>
                    <a:lstStyle/>
                    <a:p>
                      <a:pPr algn="ctr"/>
                      <a:r>
                        <a:rPr lang="en-US" dirty="0">
                          <a:solidFill>
                            <a:schemeClr val="tx1"/>
                          </a:solidFill>
                        </a:rPr>
                        <a:t>All </a:t>
                      </a:r>
                    </a:p>
                  </a:txBody>
                  <a:tcPr>
                    <a:noFill/>
                  </a:tcPr>
                </a:tc>
                <a:tc>
                  <a:txBody>
                    <a:bodyPr/>
                    <a:lstStyle/>
                    <a:p>
                      <a:r>
                        <a:rPr lang="en-US" sz="2400" dirty="0">
                          <a:solidFill>
                            <a:schemeClr val="tx1"/>
                          </a:solidFill>
                        </a:rPr>
                        <a:t>   ❌</a:t>
                      </a:r>
                    </a:p>
                  </a:txBody>
                  <a:tcPr anchor="ctr">
                    <a:noFill/>
                  </a:tcPr>
                </a:tc>
                <a:tc>
                  <a:txBody>
                    <a:bodyPr/>
                    <a:lstStyle/>
                    <a:p>
                      <a:pPr algn="ctr"/>
                      <a:r>
                        <a:rPr lang="en-US" dirty="0">
                          <a:solidFill>
                            <a:schemeClr val="tx1"/>
                          </a:solidFill>
                        </a:rPr>
                        <a:t>580 KB per day</a:t>
                      </a:r>
                    </a:p>
                  </a:txBody>
                  <a:tcPr>
                    <a:noFill/>
                  </a:tcPr>
                </a:tc>
                <a:tc>
                  <a:txBody>
                    <a:bodyPr/>
                    <a:lstStyle/>
                    <a:p>
                      <a:pPr algn="ctr"/>
                      <a:r>
                        <a:rPr lang="en-US" dirty="0">
                          <a:solidFill>
                            <a:schemeClr val="tx1"/>
                          </a:solidFill>
                        </a:rPr>
                        <a:t>0.58 MB</a:t>
                      </a:r>
                    </a:p>
                  </a:txBody>
                  <a:tcPr>
                    <a:noFill/>
                  </a:tcPr>
                </a:tc>
                <a:tc>
                  <a:txBody>
                    <a:bodyPr/>
                    <a:lstStyle/>
                    <a:p>
                      <a:pPr algn="ctr"/>
                      <a:r>
                        <a:rPr lang="en-US" dirty="0">
                          <a:solidFill>
                            <a:schemeClr val="tx1"/>
                          </a:solidFill>
                        </a:rPr>
                        <a:t>6.4 sec</a:t>
                      </a:r>
                    </a:p>
                  </a:txBody>
                  <a:tcPr>
                    <a:noFill/>
                  </a:tcPr>
                </a:tc>
                <a:tc>
                  <a:txBody>
                    <a:bodyPr/>
                    <a:lstStyle/>
                    <a:p>
                      <a:pPr>
                        <a:lnSpc>
                          <a:spcPct val="150000"/>
                        </a:lnSpc>
                      </a:pPr>
                      <a:r>
                        <a:rPr lang="en-US" dirty="0">
                          <a:solidFill>
                            <a:schemeClr val="tx1"/>
                          </a:solidFill>
                        </a:rPr>
                        <a:t>      </a:t>
                      </a:r>
                      <a:r>
                        <a:rPr lang="en-US" sz="2400" dirty="0">
                          <a:solidFill>
                            <a:schemeClr val="tx1"/>
                          </a:solidFill>
                        </a:rPr>
                        <a:t>🟢</a:t>
                      </a:r>
                    </a:p>
                  </a:txBody>
                  <a:tcPr anchor="ctr">
                    <a:noFill/>
                  </a:tcPr>
                </a:tc>
                <a:tc>
                  <a:txBody>
                    <a:bodyPr/>
                    <a:lstStyle/>
                    <a:p>
                      <a:pPr>
                        <a:lnSpc>
                          <a:spcPct val="150000"/>
                        </a:lnSpc>
                      </a:pPr>
                      <a:r>
                        <a:rPr lang="en-US" sz="2400" dirty="0">
                          <a:solidFill>
                            <a:schemeClr val="tx1"/>
                          </a:solidFill>
                        </a:rPr>
                        <a:t>      🟢</a:t>
                      </a:r>
                    </a:p>
                  </a:txBody>
                  <a:tcPr anchor="ct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chemeClr val="tx1"/>
                          </a:solidFill>
                        </a:rPr>
                        <a:t>           </a:t>
                      </a:r>
                      <a:r>
                        <a:rPr lang="en-US" sz="2400" dirty="0">
                          <a:solidFill>
                            <a:schemeClr val="tx1"/>
                          </a:solidFill>
                        </a:rPr>
                        <a:t>🟢</a:t>
                      </a:r>
                    </a:p>
                  </a:txBody>
                  <a:tcPr anchor="ctr">
                    <a:noFill/>
                  </a:tcPr>
                </a:tc>
                <a:tc>
                  <a:txBody>
                    <a:bodyPr/>
                    <a:lstStyle/>
                    <a:p>
                      <a:pPr algn="ctr"/>
                      <a:r>
                        <a:rPr lang="en-US" dirty="0">
                          <a:solidFill>
                            <a:schemeClr val="tx1"/>
                          </a:solidFill>
                        </a:rPr>
                        <a:t>Hard-fail</a:t>
                      </a:r>
                    </a:p>
                  </a:txBody>
                  <a:tcPr>
                    <a:noFill/>
                  </a:tcPr>
                </a:tc>
                <a:extLst>
                  <a:ext uri="{0D108BD9-81ED-4DB2-BD59-A6C34878D82A}">
                    <a16:rowId xmlns:a16="http://schemas.microsoft.com/office/drawing/2014/main" val="877923263"/>
                  </a:ext>
                </a:extLst>
              </a:tr>
              <a:tr h="370840">
                <a:tc>
                  <a:txBody>
                    <a:bodyPr/>
                    <a:lstStyle/>
                    <a:p>
                      <a:pPr algn="ctr"/>
                      <a:r>
                        <a:rPr lang="en-US" dirty="0">
                          <a:solidFill>
                            <a:schemeClr val="tx1"/>
                          </a:solidFill>
                        </a:rPr>
                        <a:t>OCSP</a:t>
                      </a:r>
                    </a:p>
                  </a:txBody>
                  <a:tcPr>
                    <a:noFill/>
                  </a:tcPr>
                </a:tc>
                <a:tc>
                  <a:txBody>
                    <a:bodyPr/>
                    <a:lstStyle/>
                    <a:p>
                      <a:pPr algn="ctr"/>
                      <a:r>
                        <a:rPr lang="en-US" dirty="0">
                          <a:solidFill>
                            <a:schemeClr val="tx1"/>
                          </a:solidFill>
                        </a:rPr>
                        <a:t>All</a:t>
                      </a:r>
                    </a:p>
                  </a:txBody>
                  <a:tcPr>
                    <a:no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chemeClr val="tx1"/>
                          </a:solidFill>
                        </a:rPr>
                        <a:t>    </a:t>
                      </a:r>
                      <a:r>
                        <a:rPr lang="en-US" sz="2400" dirty="0">
                          <a:solidFill>
                            <a:schemeClr val="tx1"/>
                          </a:solidFill>
                        </a:rPr>
                        <a:t>🟢</a:t>
                      </a:r>
                    </a:p>
                  </a:txBody>
                  <a:tcPr anchor="ctr">
                    <a:noFill/>
                  </a:tcPr>
                </a:tc>
                <a:tc>
                  <a:txBody>
                    <a:bodyPr/>
                    <a:lstStyle/>
                    <a:p>
                      <a:pPr algn="ctr"/>
                      <a:r>
                        <a:rPr lang="en-US" dirty="0">
                          <a:solidFill>
                            <a:schemeClr val="tx1"/>
                          </a:solidFill>
                        </a:rPr>
                        <a:t>1.3 KB per request</a:t>
                      </a:r>
                    </a:p>
                  </a:txBody>
                  <a:tcPr>
                    <a:noFill/>
                  </a:tcPr>
                </a:tc>
                <a:tc>
                  <a:txBody>
                    <a:bodyPr/>
                    <a:lstStyle/>
                    <a:p>
                      <a:pPr algn="ctr"/>
                      <a:r>
                        <a:rPr lang="en-US" dirty="0">
                          <a:solidFill>
                            <a:schemeClr val="tx1"/>
                          </a:solidFill>
                        </a:rPr>
                        <a:t>1.30 MB</a:t>
                      </a:r>
                    </a:p>
                  </a:txBody>
                  <a:tcPr>
                    <a:noFill/>
                  </a:tcPr>
                </a:tc>
                <a:tc>
                  <a:txBody>
                    <a:bodyPr/>
                    <a:lstStyle/>
                    <a:p>
                      <a:pPr algn="ctr"/>
                      <a:r>
                        <a:rPr lang="en-US" dirty="0">
                          <a:solidFill>
                            <a:schemeClr val="tx1"/>
                          </a:solidFill>
                        </a:rPr>
                        <a:t>74.8 sec </a:t>
                      </a:r>
                    </a:p>
                  </a:txBody>
                  <a:tcPr>
                    <a:noFill/>
                  </a:tcPr>
                </a:tc>
                <a:tc>
                  <a:txBody>
                    <a:bodyPr/>
                    <a:lstStyle/>
                    <a:p>
                      <a:pPr>
                        <a:lnSpc>
                          <a:spcPct val="100000"/>
                        </a:lnSpc>
                      </a:pPr>
                      <a:r>
                        <a:rPr lang="en-US" dirty="0">
                          <a:solidFill>
                            <a:schemeClr val="accent6"/>
                          </a:solidFill>
                        </a:rPr>
                        <a:t>      </a:t>
                      </a:r>
                      <a:r>
                        <a:rPr lang="en-US" sz="2400" dirty="0">
                          <a:solidFill>
                            <a:schemeClr val="accent6"/>
                          </a:solidFill>
                        </a:rPr>
                        <a:t>▲</a:t>
                      </a:r>
                    </a:p>
                  </a:txBody>
                  <a:tcPr anchor="ctr">
                    <a:solidFill>
                      <a:schemeClr val="bg1"/>
                    </a:solidFill>
                  </a:tcPr>
                </a:tc>
                <a:tc>
                  <a:txBody>
                    <a:bodyPr/>
                    <a:lstStyle/>
                    <a:p>
                      <a:pPr>
                        <a:lnSpc>
                          <a:spcPct val="150000"/>
                        </a:lnSpc>
                      </a:pPr>
                      <a:r>
                        <a:rPr lang="en-US" sz="2400" dirty="0">
                          <a:solidFill>
                            <a:schemeClr val="tx1"/>
                          </a:solidFill>
                        </a:rPr>
                        <a:t>      ❌</a:t>
                      </a:r>
                    </a:p>
                  </a:txBody>
                  <a:tcPr anchor="ctr">
                    <a:noFill/>
                  </a:tcPr>
                </a:tc>
                <a:tc>
                  <a:txBody>
                    <a:bodyPr/>
                    <a:lstStyle/>
                    <a:p>
                      <a:pPr>
                        <a:lnSpc>
                          <a:spcPct val="100000"/>
                        </a:lnSpc>
                      </a:pPr>
                      <a:r>
                        <a:rPr lang="en-US" sz="1800" dirty="0">
                          <a:solidFill>
                            <a:schemeClr val="accent6"/>
                          </a:solidFill>
                        </a:rPr>
                        <a:t>           </a:t>
                      </a:r>
                      <a:r>
                        <a:rPr lang="en-US" sz="2400" dirty="0">
                          <a:solidFill>
                            <a:schemeClr val="accent6"/>
                          </a:solidFill>
                        </a:rPr>
                        <a:t>▲</a:t>
                      </a:r>
                      <a:endParaRPr lang="en-US" sz="2400" dirty="0">
                        <a:solidFill>
                          <a:schemeClr val="tx1"/>
                        </a:solidFill>
                      </a:endParaRPr>
                    </a:p>
                  </a:txBody>
                  <a:tcPr anchor="ctr">
                    <a:noFill/>
                  </a:tcPr>
                </a:tc>
                <a:tc>
                  <a:txBody>
                    <a:bodyPr/>
                    <a:lstStyle/>
                    <a:p>
                      <a:pPr algn="ctr"/>
                      <a:r>
                        <a:rPr lang="en-US" dirty="0">
                          <a:solidFill>
                            <a:schemeClr val="tx1"/>
                          </a:solidFill>
                        </a:rPr>
                        <a:t>Soft-fail</a:t>
                      </a:r>
                    </a:p>
                  </a:txBody>
                  <a:tcPr>
                    <a:noFill/>
                  </a:tcPr>
                </a:tc>
                <a:extLst>
                  <a:ext uri="{0D108BD9-81ED-4DB2-BD59-A6C34878D82A}">
                    <a16:rowId xmlns:a16="http://schemas.microsoft.com/office/drawing/2014/main" val="671066459"/>
                  </a:ext>
                </a:extLst>
              </a:tr>
              <a:tr h="185755">
                <a:tc>
                  <a:txBody>
                    <a:bodyPr/>
                    <a:lstStyle/>
                    <a:p>
                      <a:pPr algn="ctr"/>
                      <a:r>
                        <a:rPr lang="en-US" dirty="0" err="1">
                          <a:solidFill>
                            <a:schemeClr val="tx1"/>
                          </a:solidFill>
                        </a:rPr>
                        <a:t>AccuRevoke</a:t>
                      </a:r>
                      <a:endParaRPr lang="en-US" dirty="0">
                        <a:solidFill>
                          <a:schemeClr val="tx1"/>
                        </a:solidFill>
                      </a:endParaRPr>
                    </a:p>
                  </a:txBody>
                  <a:tcPr>
                    <a:solidFill>
                      <a:schemeClr val="bg1">
                        <a:lumMod val="65000"/>
                        <a:lumOff val="35000"/>
                      </a:schemeClr>
                    </a:solidFill>
                  </a:tcPr>
                </a:tc>
                <a:tc>
                  <a:txBody>
                    <a:bodyPr/>
                    <a:lstStyle/>
                    <a:p>
                      <a:pPr algn="ctr"/>
                      <a:r>
                        <a:rPr lang="en-US" dirty="0">
                          <a:solidFill>
                            <a:schemeClr val="tx1"/>
                          </a:solidFill>
                        </a:rPr>
                        <a:t>All</a:t>
                      </a: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   🟢</a:t>
                      </a:r>
                    </a:p>
                  </a:txBody>
                  <a:tcPr anchor="ctr">
                    <a:solidFill>
                      <a:schemeClr val="bg1">
                        <a:lumMod val="65000"/>
                        <a:lumOff val="35000"/>
                      </a:schemeClr>
                    </a:solidFill>
                  </a:tcPr>
                </a:tc>
                <a:tc>
                  <a:txBody>
                    <a:bodyPr/>
                    <a:lstStyle/>
                    <a:p>
                      <a:pPr algn="ctr"/>
                      <a:r>
                        <a:rPr lang="en-US" dirty="0">
                          <a:solidFill>
                            <a:schemeClr val="tx1"/>
                          </a:solidFill>
                        </a:rPr>
                        <a:t>21 or 61 B per request</a:t>
                      </a:r>
                    </a:p>
                  </a:txBody>
                  <a:tcPr>
                    <a:solidFill>
                      <a:schemeClr val="bg1">
                        <a:lumMod val="65000"/>
                        <a:lumOff val="35000"/>
                      </a:schemeClr>
                    </a:solidFill>
                  </a:tcPr>
                </a:tc>
                <a:tc>
                  <a:txBody>
                    <a:bodyPr/>
                    <a:lstStyle/>
                    <a:p>
                      <a:pPr algn="ctr"/>
                      <a:r>
                        <a:rPr lang="en-US" dirty="0">
                          <a:solidFill>
                            <a:schemeClr val="tx1"/>
                          </a:solidFill>
                        </a:rPr>
                        <a:t>0.06 MB</a:t>
                      </a:r>
                    </a:p>
                  </a:txBody>
                  <a:tcPr>
                    <a:solidFill>
                      <a:schemeClr val="bg1">
                        <a:lumMod val="65000"/>
                        <a:lumOff val="35000"/>
                      </a:schemeClr>
                    </a:solidFill>
                  </a:tcPr>
                </a:tc>
                <a:tc>
                  <a:txBody>
                    <a:bodyPr/>
                    <a:lstStyle/>
                    <a:p>
                      <a:pPr algn="ctr"/>
                      <a:r>
                        <a:rPr lang="en-US" dirty="0">
                          <a:solidFill>
                            <a:schemeClr val="tx1"/>
                          </a:solidFill>
                        </a:rPr>
                        <a:t>86.9 sec</a:t>
                      </a:r>
                    </a:p>
                  </a:txBody>
                  <a:tcPr>
                    <a:solidFill>
                      <a:schemeClr val="bg1">
                        <a:lumMod val="65000"/>
                        <a:lumOff val="35000"/>
                      </a:schemeClr>
                    </a:solidFill>
                  </a:tcPr>
                </a:tc>
                <a:tc>
                  <a:txBody>
                    <a:bodyPr/>
                    <a:lstStyle/>
                    <a:p>
                      <a:pPr>
                        <a:lnSpc>
                          <a:spcPct val="100000"/>
                        </a:lnSpc>
                      </a:pPr>
                      <a:r>
                        <a:rPr lang="en-US" sz="1800" dirty="0">
                          <a:solidFill>
                            <a:schemeClr val="accent6"/>
                          </a:solidFill>
                        </a:rPr>
                        <a:t>      </a:t>
                      </a:r>
                      <a:r>
                        <a:rPr lang="en-US" sz="2400" dirty="0">
                          <a:solidFill>
                            <a:schemeClr val="accent6"/>
                          </a:solidFill>
                        </a:rPr>
                        <a:t>▲</a:t>
                      </a:r>
                      <a:endParaRPr lang="en-US" sz="2400" dirty="0">
                        <a:solidFill>
                          <a:schemeClr val="tx1"/>
                        </a:solidFill>
                      </a:endParaRPr>
                    </a:p>
                  </a:txBody>
                  <a:tcPr anchor="ctr">
                    <a:solidFill>
                      <a:schemeClr val="bg1">
                        <a:lumMod val="65000"/>
                        <a:lumOff val="35000"/>
                      </a:schemeClr>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400" dirty="0">
                          <a:solidFill>
                            <a:schemeClr val="tx1"/>
                          </a:solidFill>
                        </a:rPr>
                        <a:t>      🟢</a:t>
                      </a:r>
                    </a:p>
                  </a:txBody>
                  <a:tcPr anchor="ctr">
                    <a:solidFill>
                      <a:schemeClr val="bg1">
                        <a:lumMod val="65000"/>
                        <a:lumOff val="35000"/>
                      </a:schemeClr>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chemeClr val="tx1"/>
                          </a:solidFill>
                        </a:rPr>
                        <a:t>           </a:t>
                      </a:r>
                      <a:r>
                        <a:rPr lang="en-US" sz="2400" dirty="0">
                          <a:solidFill>
                            <a:schemeClr val="tx1"/>
                          </a:solidFill>
                        </a:rPr>
                        <a:t>🟢</a:t>
                      </a:r>
                    </a:p>
                  </a:txBody>
                  <a:tcPr anchor="ctr">
                    <a:solidFill>
                      <a:schemeClr val="bg1">
                        <a:lumMod val="65000"/>
                        <a:lumOff val="35000"/>
                      </a:schemeClr>
                    </a:solidFill>
                  </a:tcPr>
                </a:tc>
                <a:tc>
                  <a:txBody>
                    <a:bodyPr/>
                    <a:lstStyle/>
                    <a:p>
                      <a:pPr algn="ctr"/>
                      <a:r>
                        <a:rPr lang="en-US" dirty="0">
                          <a:solidFill>
                            <a:schemeClr val="tx1"/>
                          </a:solidFill>
                        </a:rPr>
                        <a:t>Soft-fail</a:t>
                      </a:r>
                    </a:p>
                  </a:txBody>
                  <a:tcPr>
                    <a:solidFill>
                      <a:schemeClr val="bg1">
                        <a:lumMod val="65000"/>
                        <a:lumOff val="35000"/>
                      </a:schemeClr>
                    </a:solidFill>
                  </a:tcPr>
                </a:tc>
                <a:extLst>
                  <a:ext uri="{0D108BD9-81ED-4DB2-BD59-A6C34878D82A}">
                    <a16:rowId xmlns:a16="http://schemas.microsoft.com/office/drawing/2014/main" val="1585984757"/>
                  </a:ext>
                </a:extLst>
              </a:tr>
            </a:tbl>
          </a:graphicData>
        </a:graphic>
      </p:graphicFrame>
      <p:sp>
        <p:nvSpPr>
          <p:cNvPr id="32" name="TextBox 31">
            <a:extLst>
              <a:ext uri="{FF2B5EF4-FFF2-40B4-BE49-F238E27FC236}">
                <a16:creationId xmlns:a16="http://schemas.microsoft.com/office/drawing/2014/main" id="{23570C93-EF58-F86A-60B5-E45A596C39F9}"/>
              </a:ext>
            </a:extLst>
          </p:cNvPr>
          <p:cNvSpPr txBox="1"/>
          <p:nvPr/>
        </p:nvSpPr>
        <p:spPr>
          <a:xfrm>
            <a:off x="260329" y="4946574"/>
            <a:ext cx="3887601" cy="1346587"/>
          </a:xfrm>
          <a:prstGeom prst="rect">
            <a:avLst/>
          </a:prstGeom>
          <a:noFill/>
        </p:spPr>
        <p:txBody>
          <a:bodyPr wrap="square" rtlCol="0" anchor="ctr">
            <a:spAutoFit/>
          </a:bodyPr>
          <a:lstStyle/>
          <a:p>
            <a:pPr>
              <a:lnSpc>
                <a:spcPct val="150000"/>
              </a:lnSpc>
            </a:pPr>
            <a:r>
              <a:rPr lang="en-US" sz="1800" dirty="0">
                <a:solidFill>
                  <a:schemeClr val="tx1"/>
                </a:solidFill>
              </a:rPr>
              <a:t>🟢 =&gt; Achieved</a:t>
            </a:r>
          </a:p>
          <a:p>
            <a:pPr>
              <a:lnSpc>
                <a:spcPct val="150000"/>
              </a:lnSpc>
            </a:pPr>
            <a:r>
              <a:rPr lang="en-US" sz="2000" dirty="0">
                <a:solidFill>
                  <a:schemeClr val="accent6"/>
                </a:solidFill>
              </a:rPr>
              <a:t>▲</a:t>
            </a:r>
            <a:r>
              <a:rPr lang="en-US" sz="1800" dirty="0"/>
              <a:t>=&gt; Partially achieved	/ Trade-off	</a:t>
            </a:r>
          </a:p>
          <a:p>
            <a:pPr>
              <a:lnSpc>
                <a:spcPct val="150000"/>
              </a:lnSpc>
            </a:pPr>
            <a:r>
              <a:rPr lang="en-US" dirty="0">
                <a:solidFill>
                  <a:schemeClr val="tx1"/>
                </a:solidFill>
              </a:rPr>
              <a:t>❌ =&gt; Not achieved</a:t>
            </a:r>
            <a:endParaRPr lang="en-US" dirty="0"/>
          </a:p>
        </p:txBody>
      </p:sp>
      <p:sp>
        <p:nvSpPr>
          <p:cNvPr id="37" name="Slide Number Placeholder 6">
            <a:extLst>
              <a:ext uri="{FF2B5EF4-FFF2-40B4-BE49-F238E27FC236}">
                <a16:creationId xmlns:a16="http://schemas.microsoft.com/office/drawing/2014/main" id="{9B5886E3-146C-9147-D9E0-CA14AA8D1374}"/>
              </a:ext>
            </a:extLst>
          </p:cNvPr>
          <p:cNvSpPr txBox="1">
            <a:spLocks/>
          </p:cNvSpPr>
          <p:nvPr/>
        </p:nvSpPr>
        <p:spPr>
          <a:xfrm>
            <a:off x="3395692" y="64928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hade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3B0829-C75E-A24F-A5BF-2B41B3253BE3}" type="slidenum">
              <a:rPr lang="en-US" smtClean="0"/>
              <a:pPr/>
              <a:t>24</a:t>
            </a:fld>
            <a:endParaRPr lang="en-US"/>
          </a:p>
        </p:txBody>
      </p:sp>
      <p:sp>
        <p:nvSpPr>
          <p:cNvPr id="3" name="Title 1">
            <a:extLst>
              <a:ext uri="{FF2B5EF4-FFF2-40B4-BE49-F238E27FC236}">
                <a16:creationId xmlns:a16="http://schemas.microsoft.com/office/drawing/2014/main" id="{4DF4783C-B271-C312-94BA-E973B6D587E6}"/>
              </a:ext>
            </a:extLst>
          </p:cNvPr>
          <p:cNvSpPr txBox="1">
            <a:spLocks/>
          </p:cNvSpPr>
          <p:nvPr/>
        </p:nvSpPr>
        <p:spPr>
          <a:xfrm>
            <a:off x="-163416" y="472895"/>
            <a:ext cx="10972799" cy="664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dirty="0">
              <a:solidFill>
                <a:srgbClr val="FFFF00"/>
              </a:solidFill>
            </a:endParaRPr>
          </a:p>
        </p:txBody>
      </p:sp>
      <p:sp>
        <p:nvSpPr>
          <p:cNvPr id="11" name="Title 1">
            <a:extLst>
              <a:ext uri="{FF2B5EF4-FFF2-40B4-BE49-F238E27FC236}">
                <a16:creationId xmlns:a16="http://schemas.microsoft.com/office/drawing/2014/main" id="{7EA26EDA-4C23-1984-E6A7-ADA8051FDF5D}"/>
              </a:ext>
            </a:extLst>
          </p:cNvPr>
          <p:cNvSpPr txBox="1">
            <a:spLocks/>
          </p:cNvSpPr>
          <p:nvPr/>
        </p:nvSpPr>
        <p:spPr>
          <a:xfrm>
            <a:off x="816429" y="478173"/>
            <a:ext cx="10972799" cy="664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FF00"/>
                </a:solidFill>
              </a:rPr>
              <a:t>Comparison with Other Revocation Strategies</a:t>
            </a:r>
          </a:p>
        </p:txBody>
      </p:sp>
    </p:spTree>
    <p:extLst>
      <p:ext uri="{BB962C8B-B14F-4D97-AF65-F5344CB8AC3E}">
        <p14:creationId xmlns:p14="http://schemas.microsoft.com/office/powerpoint/2010/main" val="3942206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59397-6859-8DFF-A107-E688BD6CEDDA}"/>
            </a:ext>
          </a:extLst>
        </p:cNvPr>
        <p:cNvGrpSpPr/>
        <p:nvPr/>
      </p:nvGrpSpPr>
      <p:grpSpPr>
        <a:xfrm>
          <a:off x="0" y="0"/>
          <a:ext cx="0" cy="0"/>
          <a:chOff x="0" y="0"/>
          <a:chExt cx="0" cy="0"/>
        </a:xfrm>
      </p:grpSpPr>
      <p:sp>
        <p:nvSpPr>
          <p:cNvPr id="33" name="Slide Number Placeholder 6">
            <a:extLst>
              <a:ext uri="{FF2B5EF4-FFF2-40B4-BE49-F238E27FC236}">
                <a16:creationId xmlns:a16="http://schemas.microsoft.com/office/drawing/2014/main" id="{0A9D1262-60AC-CDD9-EAC4-E7781D9FC44E}"/>
              </a:ext>
            </a:extLst>
          </p:cNvPr>
          <p:cNvSpPr txBox="1">
            <a:spLocks/>
          </p:cNvSpPr>
          <p:nvPr/>
        </p:nvSpPr>
        <p:spPr>
          <a:xfrm>
            <a:off x="3506052" y="64928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hade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3B0829-C75E-A24F-A5BF-2B41B3253BE3}" type="slidenum">
              <a:rPr lang="en-US" smtClean="0"/>
              <a:pPr/>
              <a:t>25</a:t>
            </a:fld>
            <a:endParaRPr lang="en-US"/>
          </a:p>
        </p:txBody>
      </p:sp>
      <p:pic>
        <p:nvPicPr>
          <p:cNvPr id="4" name="Picture 3">
            <a:extLst>
              <a:ext uri="{FF2B5EF4-FFF2-40B4-BE49-F238E27FC236}">
                <a16:creationId xmlns:a16="http://schemas.microsoft.com/office/drawing/2014/main" id="{E4686E53-D40D-5E8F-B752-86E407A4D8FE}"/>
              </a:ext>
            </a:extLst>
          </p:cNvPr>
          <p:cNvPicPr>
            <a:picLocks noChangeAspect="1"/>
          </p:cNvPicPr>
          <p:nvPr/>
        </p:nvPicPr>
        <p:blipFill>
          <a:blip r:embed="rId4"/>
          <a:srcRect/>
          <a:stretch/>
        </p:blipFill>
        <p:spPr>
          <a:xfrm>
            <a:off x="146156" y="4382863"/>
            <a:ext cx="4896850" cy="2110012"/>
          </a:xfrm>
          <a:prstGeom prst="rect">
            <a:avLst/>
          </a:prstGeom>
          <a:noFill/>
        </p:spPr>
      </p:pic>
      <p:pic>
        <p:nvPicPr>
          <p:cNvPr id="5" name="Picture 4">
            <a:extLst>
              <a:ext uri="{FF2B5EF4-FFF2-40B4-BE49-F238E27FC236}">
                <a16:creationId xmlns:a16="http://schemas.microsoft.com/office/drawing/2014/main" id="{B303E1E7-5028-6EB8-68C2-E32FDEC1CF27}"/>
              </a:ext>
            </a:extLst>
          </p:cNvPr>
          <p:cNvPicPr>
            <a:picLocks noChangeAspect="1"/>
          </p:cNvPicPr>
          <p:nvPr/>
        </p:nvPicPr>
        <p:blipFill>
          <a:blip r:embed="rId5"/>
          <a:srcRect/>
          <a:stretch/>
        </p:blipFill>
        <p:spPr>
          <a:xfrm>
            <a:off x="5237750" y="4382863"/>
            <a:ext cx="4896850" cy="2110012"/>
          </a:xfrm>
          <a:prstGeom prst="rect">
            <a:avLst/>
          </a:prstGeom>
          <a:noFill/>
        </p:spPr>
      </p:pic>
      <p:sp>
        <p:nvSpPr>
          <p:cNvPr id="8" name="Title 1">
            <a:extLst>
              <a:ext uri="{FF2B5EF4-FFF2-40B4-BE49-F238E27FC236}">
                <a16:creationId xmlns:a16="http://schemas.microsoft.com/office/drawing/2014/main" id="{C813472A-2AE3-03D3-29CE-6B9B63AB07FA}"/>
              </a:ext>
            </a:extLst>
          </p:cNvPr>
          <p:cNvSpPr txBox="1">
            <a:spLocks/>
          </p:cNvSpPr>
          <p:nvPr/>
        </p:nvSpPr>
        <p:spPr>
          <a:xfrm>
            <a:off x="0" y="503334"/>
            <a:ext cx="10972799" cy="664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dirty="0">
              <a:solidFill>
                <a:srgbClr val="FFFF00"/>
              </a:solidFill>
            </a:endParaRPr>
          </a:p>
        </p:txBody>
      </p:sp>
      <p:sp>
        <p:nvSpPr>
          <p:cNvPr id="10" name="TextBox 9">
            <a:extLst>
              <a:ext uri="{FF2B5EF4-FFF2-40B4-BE49-F238E27FC236}">
                <a16:creationId xmlns:a16="http://schemas.microsoft.com/office/drawing/2014/main" id="{4B0CDD25-1E46-4E4B-1D92-7669B77F09A9}"/>
              </a:ext>
            </a:extLst>
          </p:cNvPr>
          <p:cNvSpPr txBox="1"/>
          <p:nvPr/>
        </p:nvSpPr>
        <p:spPr>
          <a:xfrm>
            <a:off x="291727" y="2062740"/>
            <a:ext cx="11344951" cy="1938992"/>
          </a:xfrm>
          <a:prstGeom prst="rect">
            <a:avLst/>
          </a:prstGeom>
          <a:noFill/>
        </p:spPr>
        <p:txBody>
          <a:bodyPr wrap="square" rtlCol="0">
            <a:spAutoFit/>
          </a:bodyPr>
          <a:lstStyle/>
          <a:p>
            <a:pPr algn="l">
              <a:buNone/>
            </a:pPr>
            <a:r>
              <a:rPr lang="en-US" sz="2400" b="1" i="0" u="none" strike="noStrike" dirty="0">
                <a:effectLst/>
              </a:rPr>
              <a:t>Client Simulation Summary</a:t>
            </a:r>
          </a:p>
          <a:p>
            <a:pPr algn="l">
              <a:buFont typeface="Arial" panose="020B0604020202020204" pitchFamily="34" charset="0"/>
              <a:buChar char="•"/>
            </a:pPr>
            <a:r>
              <a:rPr lang="en-US" sz="2400" dirty="0"/>
              <a:t> </a:t>
            </a:r>
            <a:r>
              <a:rPr lang="en-US" sz="2400" i="0" u="none" strike="noStrike" dirty="0">
                <a:effectLst/>
              </a:rPr>
              <a:t>Simulated client behavior across 1,000 domains</a:t>
            </a:r>
          </a:p>
          <a:p>
            <a:pPr algn="l">
              <a:buFont typeface="Arial" panose="020B0604020202020204" pitchFamily="34" charset="0"/>
              <a:buChar char="•"/>
            </a:pPr>
            <a:r>
              <a:rPr lang="en-US" sz="2400" i="0" u="none" strike="noStrike" dirty="0">
                <a:effectLst/>
              </a:rPr>
              <a:t> </a:t>
            </a:r>
            <a:r>
              <a:rPr lang="en-US" sz="2400" i="0" u="none" strike="noStrike" dirty="0" err="1">
                <a:effectLst/>
              </a:rPr>
              <a:t>AccuRevoke</a:t>
            </a:r>
            <a:r>
              <a:rPr lang="en-US" sz="2400" i="0" u="none" strike="noStrike" dirty="0">
                <a:effectLst/>
              </a:rPr>
              <a:t> minimizes total data downloaded</a:t>
            </a:r>
          </a:p>
          <a:p>
            <a:pPr algn="l">
              <a:buFont typeface="Arial" panose="020B0604020202020204" pitchFamily="34" charset="0"/>
              <a:buChar char="•"/>
            </a:pPr>
            <a:r>
              <a:rPr lang="en-US" sz="2400" dirty="0"/>
              <a:t> </a:t>
            </a:r>
            <a:r>
              <a:rPr lang="en-US" sz="2400" i="0" u="none" strike="noStrike" dirty="0">
                <a:effectLst/>
              </a:rPr>
              <a:t>Slightly higher delay than </a:t>
            </a:r>
            <a:r>
              <a:rPr lang="en-US" sz="2400" i="0" u="none" strike="noStrike" dirty="0" err="1">
                <a:effectLst/>
              </a:rPr>
              <a:t>CRLite</a:t>
            </a:r>
            <a:r>
              <a:rPr lang="en-US" sz="2400" i="0" u="none" strike="noStrike" dirty="0">
                <a:effectLst/>
              </a:rPr>
              <a:t>, but </a:t>
            </a:r>
            <a:r>
              <a:rPr lang="en-US" sz="2400" i="0" u="none" strike="noStrike" dirty="0" err="1">
                <a:effectLst/>
              </a:rPr>
              <a:t>CRLite’s</a:t>
            </a:r>
            <a:r>
              <a:rPr lang="en-US" sz="2400" i="0" u="none" strike="noStrike" dirty="0">
                <a:effectLst/>
              </a:rPr>
              <a:t> limitations give </a:t>
            </a:r>
            <a:r>
              <a:rPr lang="en-US" sz="2400" i="0" u="none" strike="noStrike" dirty="0" err="1">
                <a:effectLst/>
              </a:rPr>
              <a:t>AccuRevoke</a:t>
            </a:r>
            <a:r>
              <a:rPr lang="en-US" sz="2400" i="0" u="none" strike="noStrike" dirty="0">
                <a:effectLst/>
              </a:rPr>
              <a:t> the advantage</a:t>
            </a:r>
          </a:p>
        </p:txBody>
      </p:sp>
      <p:sp>
        <p:nvSpPr>
          <p:cNvPr id="3" name="Title 1">
            <a:extLst>
              <a:ext uri="{FF2B5EF4-FFF2-40B4-BE49-F238E27FC236}">
                <a16:creationId xmlns:a16="http://schemas.microsoft.com/office/drawing/2014/main" id="{9CCF4807-B5D9-F745-DECA-ACD41991C26B}"/>
              </a:ext>
            </a:extLst>
          </p:cNvPr>
          <p:cNvSpPr txBox="1">
            <a:spLocks/>
          </p:cNvSpPr>
          <p:nvPr/>
        </p:nvSpPr>
        <p:spPr>
          <a:xfrm>
            <a:off x="-259192" y="1016781"/>
            <a:ext cx="10312084" cy="664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dirty="0">
              <a:solidFill>
                <a:srgbClr val="FFFF00"/>
              </a:solidFill>
            </a:endParaRPr>
          </a:p>
        </p:txBody>
      </p:sp>
      <p:sp>
        <p:nvSpPr>
          <p:cNvPr id="20" name="Title 1">
            <a:extLst>
              <a:ext uri="{FF2B5EF4-FFF2-40B4-BE49-F238E27FC236}">
                <a16:creationId xmlns:a16="http://schemas.microsoft.com/office/drawing/2014/main" id="{CE56E409-9E8C-7F2A-4505-10F0C23FF697}"/>
              </a:ext>
            </a:extLst>
          </p:cNvPr>
          <p:cNvSpPr txBox="1">
            <a:spLocks/>
          </p:cNvSpPr>
          <p:nvPr/>
        </p:nvSpPr>
        <p:spPr>
          <a:xfrm>
            <a:off x="816429" y="478173"/>
            <a:ext cx="10972799" cy="6648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FF00"/>
                </a:solidFill>
              </a:rPr>
              <a:t>Client Simulation: How Does </a:t>
            </a:r>
            <a:r>
              <a:rPr lang="en-US" sz="4000" dirty="0" err="1">
                <a:solidFill>
                  <a:srgbClr val="FFFF00"/>
                </a:solidFill>
              </a:rPr>
              <a:t>AccuRevoke</a:t>
            </a:r>
            <a:r>
              <a:rPr lang="en-US" sz="4000" dirty="0">
                <a:solidFill>
                  <a:srgbClr val="FFFF00"/>
                </a:solidFill>
              </a:rPr>
              <a:t> perform?</a:t>
            </a:r>
          </a:p>
        </p:txBody>
      </p:sp>
    </p:spTree>
    <p:custDataLst>
      <p:tags r:id="rId1"/>
    </p:custDataLst>
    <p:extLst>
      <p:ext uri="{BB962C8B-B14F-4D97-AF65-F5344CB8AC3E}">
        <p14:creationId xmlns:p14="http://schemas.microsoft.com/office/powerpoint/2010/main" val="217802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dissolv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dissolve">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dissolve">
                                      <p:cBhvr>
                                        <p:cTn id="25"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7152-A73E-1C35-3E32-78D36F3ACC95}"/>
              </a:ext>
            </a:extLst>
          </p:cNvPr>
          <p:cNvSpPr>
            <a:spLocks noGrp="1"/>
          </p:cNvSpPr>
          <p:nvPr>
            <p:ph type="title"/>
          </p:nvPr>
        </p:nvSpPr>
        <p:spPr>
          <a:xfrm>
            <a:off x="4893099" y="1763327"/>
            <a:ext cx="3353972" cy="1325563"/>
          </a:xfrm>
        </p:spPr>
        <p:txBody>
          <a:bodyPr/>
          <a:lstStyle/>
          <a:p>
            <a:r>
              <a:rPr lang="en-US" sz="4400" dirty="0">
                <a:solidFill>
                  <a:srgbClr val="FFFF00"/>
                </a:solidFill>
              </a:rPr>
              <a:t>Thank you!</a:t>
            </a:r>
            <a:endParaRPr lang="en-US" dirty="0"/>
          </a:p>
        </p:txBody>
      </p:sp>
      <p:sp>
        <p:nvSpPr>
          <p:cNvPr id="4" name="Slide Number Placeholder 3">
            <a:extLst>
              <a:ext uri="{FF2B5EF4-FFF2-40B4-BE49-F238E27FC236}">
                <a16:creationId xmlns:a16="http://schemas.microsoft.com/office/drawing/2014/main" id="{C36011C4-A156-02E3-19CC-0FC64EBAC85F}"/>
              </a:ext>
            </a:extLst>
          </p:cNvPr>
          <p:cNvSpPr>
            <a:spLocks noGrp="1"/>
          </p:cNvSpPr>
          <p:nvPr>
            <p:ph type="sldNum" sz="quarter" idx="12"/>
          </p:nvPr>
        </p:nvSpPr>
        <p:spPr/>
        <p:txBody>
          <a:bodyPr/>
          <a:lstStyle/>
          <a:p>
            <a:fld id="{673B0829-C75E-A24F-A5BF-2B41B3253BE3}" type="slidenum">
              <a:rPr lang="en-US" smtClean="0"/>
              <a:t>26</a:t>
            </a:fld>
            <a:endParaRPr lang="en-US"/>
          </a:p>
        </p:txBody>
      </p:sp>
      <p:sp>
        <p:nvSpPr>
          <p:cNvPr id="3" name="TextBox 2">
            <a:extLst>
              <a:ext uri="{FF2B5EF4-FFF2-40B4-BE49-F238E27FC236}">
                <a16:creationId xmlns:a16="http://schemas.microsoft.com/office/drawing/2014/main" id="{CB985421-3893-69BC-BDD2-1E369E076EBD}"/>
              </a:ext>
            </a:extLst>
          </p:cNvPr>
          <p:cNvSpPr txBox="1"/>
          <p:nvPr/>
        </p:nvSpPr>
        <p:spPr>
          <a:xfrm>
            <a:off x="1895106" y="3967903"/>
            <a:ext cx="8401788" cy="830997"/>
          </a:xfrm>
          <a:prstGeom prst="rect">
            <a:avLst/>
          </a:prstGeom>
          <a:noFill/>
        </p:spPr>
        <p:txBody>
          <a:bodyPr wrap="none" rtlCol="0">
            <a:spAutoFit/>
          </a:bodyPr>
          <a:lstStyle/>
          <a:p>
            <a:pPr algn="ctr"/>
            <a:r>
              <a:rPr lang="en-US" sz="2400" dirty="0"/>
              <a:t>Contact: </a:t>
            </a:r>
            <a:r>
              <a:rPr lang="en-US" sz="2400" dirty="0">
                <a:solidFill>
                  <a:schemeClr val="accent4"/>
                </a:solidFill>
                <a:hlinkClick r:id="rId2">
                  <a:extLst>
                    <a:ext uri="{A12FA001-AC4F-418D-AE19-62706E023703}">
                      <ahyp:hlinkClr xmlns:ahyp="http://schemas.microsoft.com/office/drawing/2018/hyperlinkcolor" val="tx"/>
                    </a:ext>
                  </a:extLst>
                </a:hlinkClick>
              </a:rPr>
              <a:t>munshira@vt.edu</a:t>
            </a:r>
            <a:endParaRPr lang="en-US" sz="2400" dirty="0">
              <a:solidFill>
                <a:schemeClr val="accent4"/>
              </a:solidFill>
            </a:endParaRPr>
          </a:p>
          <a:p>
            <a:pPr algn="ctr"/>
            <a:r>
              <a:rPr lang="en-US" sz="2400" dirty="0"/>
              <a:t>Source code available at: </a:t>
            </a:r>
            <a:r>
              <a:rPr lang="en-US" sz="2400" i="1" dirty="0">
                <a:solidFill>
                  <a:schemeClr val="accent4"/>
                </a:solidFill>
              </a:rPr>
              <a:t>https://</a:t>
            </a:r>
            <a:r>
              <a:rPr lang="en-US" sz="2400" i="1" dirty="0" err="1">
                <a:solidFill>
                  <a:schemeClr val="accent4"/>
                </a:solidFill>
              </a:rPr>
              <a:t>accurevoke.netsecurelab.org</a:t>
            </a:r>
            <a:endParaRPr lang="en-US" sz="2400" i="1" dirty="0">
              <a:solidFill>
                <a:schemeClr val="accent4"/>
              </a:solidFill>
            </a:endParaRPr>
          </a:p>
        </p:txBody>
      </p:sp>
    </p:spTree>
    <p:extLst>
      <p:ext uri="{BB962C8B-B14F-4D97-AF65-F5344CB8AC3E}">
        <p14:creationId xmlns:p14="http://schemas.microsoft.com/office/powerpoint/2010/main" val="324537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B4876-F404-5C23-EC32-D23EBB18D2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36EB95-3D47-0B46-7280-CBCB8B460158}"/>
              </a:ext>
            </a:extLst>
          </p:cNvPr>
          <p:cNvSpPr>
            <a:spLocks noGrp="1"/>
          </p:cNvSpPr>
          <p:nvPr>
            <p:ph type="ctrTitle"/>
          </p:nvPr>
        </p:nvSpPr>
        <p:spPr>
          <a:xfrm>
            <a:off x="1524000" y="478173"/>
            <a:ext cx="9144000" cy="664827"/>
          </a:xfrm>
        </p:spPr>
        <p:txBody>
          <a:bodyPr>
            <a:normAutofit/>
          </a:bodyPr>
          <a:lstStyle/>
          <a:p>
            <a:r>
              <a:rPr lang="en-US" sz="4000" dirty="0">
                <a:solidFill>
                  <a:srgbClr val="FFFF00"/>
                </a:solidFill>
              </a:rPr>
              <a:t>Revocation Request</a:t>
            </a:r>
          </a:p>
        </p:txBody>
      </p:sp>
      <p:sp>
        <p:nvSpPr>
          <p:cNvPr id="23" name="Slide Number Placeholder 6">
            <a:extLst>
              <a:ext uri="{FF2B5EF4-FFF2-40B4-BE49-F238E27FC236}">
                <a16:creationId xmlns:a16="http://schemas.microsoft.com/office/drawing/2014/main" id="{14DFFAB0-9EFA-4B92-9DF2-EB27F8647092}"/>
              </a:ext>
            </a:extLst>
          </p:cNvPr>
          <p:cNvSpPr>
            <a:spLocks noGrp="1"/>
          </p:cNvSpPr>
          <p:nvPr>
            <p:ph type="sldNum" sz="quarter" idx="12"/>
          </p:nvPr>
        </p:nvSpPr>
        <p:spPr>
          <a:xfrm>
            <a:off x="3395692" y="6492875"/>
            <a:ext cx="2743200" cy="365125"/>
          </a:xfrm>
        </p:spPr>
        <p:txBody>
          <a:bodyPr/>
          <a:lstStyle/>
          <a:p>
            <a:fld id="{673B0829-C75E-A24F-A5BF-2B41B3253BE3}" type="slidenum">
              <a:rPr lang="en-US" smtClean="0"/>
              <a:t>3</a:t>
            </a:fld>
            <a:endParaRPr lang="en-US"/>
          </a:p>
        </p:txBody>
      </p:sp>
      <p:sp>
        <p:nvSpPr>
          <p:cNvPr id="9" name="Title 1">
            <a:extLst>
              <a:ext uri="{FF2B5EF4-FFF2-40B4-BE49-F238E27FC236}">
                <a16:creationId xmlns:a16="http://schemas.microsoft.com/office/drawing/2014/main" id="{7EDF9366-255B-C99C-4DA9-3596D7EA7BC0}"/>
              </a:ext>
            </a:extLst>
          </p:cNvPr>
          <p:cNvSpPr txBox="1">
            <a:spLocks/>
          </p:cNvSpPr>
          <p:nvPr/>
        </p:nvSpPr>
        <p:spPr>
          <a:xfrm>
            <a:off x="1524000" y="211015"/>
            <a:ext cx="9144000" cy="18036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dirty="0">
              <a:solidFill>
                <a:srgbClr val="FFFF00"/>
              </a:solidFill>
            </a:endParaRPr>
          </a:p>
        </p:txBody>
      </p:sp>
      <p:cxnSp>
        <p:nvCxnSpPr>
          <p:cNvPr id="4" name="Straight Arrow Connector 3">
            <a:extLst>
              <a:ext uri="{FF2B5EF4-FFF2-40B4-BE49-F238E27FC236}">
                <a16:creationId xmlns:a16="http://schemas.microsoft.com/office/drawing/2014/main" id="{C73EC31B-FD94-C172-385C-E61F59023869}"/>
              </a:ext>
            </a:extLst>
          </p:cNvPr>
          <p:cNvCxnSpPr>
            <a:cxnSpLocks/>
          </p:cNvCxnSpPr>
          <p:nvPr/>
        </p:nvCxnSpPr>
        <p:spPr>
          <a:xfrm flipV="1">
            <a:off x="9738411" y="2764731"/>
            <a:ext cx="0" cy="1077596"/>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D9886B0E-07F3-162B-A877-7C0B293DFADA}"/>
              </a:ext>
            </a:extLst>
          </p:cNvPr>
          <p:cNvSpPr txBox="1"/>
          <p:nvPr/>
        </p:nvSpPr>
        <p:spPr>
          <a:xfrm>
            <a:off x="8973523" y="3034269"/>
            <a:ext cx="827123" cy="584775"/>
          </a:xfrm>
          <a:prstGeom prst="rect">
            <a:avLst/>
          </a:prstGeom>
          <a:noFill/>
        </p:spPr>
        <p:txBody>
          <a:bodyPr wrap="square" rtlCol="0">
            <a:spAutoFit/>
          </a:bodyPr>
          <a:lstStyle/>
          <a:p>
            <a:r>
              <a:rPr lang="en-US" sz="1600" dirty="0"/>
              <a:t>Please revoke:</a:t>
            </a:r>
          </a:p>
        </p:txBody>
      </p:sp>
      <p:pic>
        <p:nvPicPr>
          <p:cNvPr id="6" name="Graphic 5" descr="Diploma outline">
            <a:extLst>
              <a:ext uri="{FF2B5EF4-FFF2-40B4-BE49-F238E27FC236}">
                <a16:creationId xmlns:a16="http://schemas.microsoft.com/office/drawing/2014/main" id="{4373795A-DD6D-CD01-73B7-6B5AA439AE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47080" y="3034269"/>
            <a:ext cx="702263" cy="584775"/>
          </a:xfrm>
          <a:prstGeom prst="rect">
            <a:avLst/>
          </a:prstGeom>
        </p:spPr>
      </p:pic>
      <p:sp>
        <p:nvSpPr>
          <p:cNvPr id="12" name="TextBox 11">
            <a:extLst>
              <a:ext uri="{FF2B5EF4-FFF2-40B4-BE49-F238E27FC236}">
                <a16:creationId xmlns:a16="http://schemas.microsoft.com/office/drawing/2014/main" id="{DD874FC2-4518-5959-A534-02226BA1D94E}"/>
              </a:ext>
            </a:extLst>
          </p:cNvPr>
          <p:cNvSpPr txBox="1"/>
          <p:nvPr/>
        </p:nvSpPr>
        <p:spPr>
          <a:xfrm>
            <a:off x="8914365" y="1325782"/>
            <a:ext cx="1648091" cy="646331"/>
          </a:xfrm>
          <a:prstGeom prst="rect">
            <a:avLst/>
          </a:prstGeom>
          <a:noFill/>
          <a:ln>
            <a:noFill/>
          </a:ln>
        </p:spPr>
        <p:txBody>
          <a:bodyPr wrap="square" rtlCol="0">
            <a:spAutoFit/>
          </a:bodyPr>
          <a:lstStyle/>
          <a:p>
            <a:pPr algn="ctr"/>
            <a:r>
              <a:rPr lang="en-US" dirty="0"/>
              <a:t>Certificate Authority</a:t>
            </a:r>
          </a:p>
        </p:txBody>
      </p:sp>
      <p:sp>
        <p:nvSpPr>
          <p:cNvPr id="13" name="TextBox 12">
            <a:extLst>
              <a:ext uri="{FF2B5EF4-FFF2-40B4-BE49-F238E27FC236}">
                <a16:creationId xmlns:a16="http://schemas.microsoft.com/office/drawing/2014/main" id="{1FAE5E5B-8E7E-CC54-BD57-25FC07755A55}"/>
              </a:ext>
            </a:extLst>
          </p:cNvPr>
          <p:cNvSpPr txBox="1"/>
          <p:nvPr/>
        </p:nvSpPr>
        <p:spPr>
          <a:xfrm>
            <a:off x="8914365" y="4568653"/>
            <a:ext cx="1648091" cy="369332"/>
          </a:xfrm>
          <a:prstGeom prst="rect">
            <a:avLst/>
          </a:prstGeom>
          <a:noFill/>
          <a:ln>
            <a:noFill/>
          </a:ln>
        </p:spPr>
        <p:txBody>
          <a:bodyPr wrap="square" rtlCol="0">
            <a:spAutoFit/>
          </a:bodyPr>
          <a:lstStyle/>
          <a:p>
            <a:pPr algn="ctr"/>
            <a:r>
              <a:rPr lang="en-US" dirty="0" err="1"/>
              <a:t>example.com</a:t>
            </a:r>
            <a:endParaRPr lang="en-US" dirty="0"/>
          </a:p>
        </p:txBody>
      </p:sp>
      <p:pic>
        <p:nvPicPr>
          <p:cNvPr id="14" name="Picture 13">
            <a:extLst>
              <a:ext uri="{FF2B5EF4-FFF2-40B4-BE49-F238E27FC236}">
                <a16:creationId xmlns:a16="http://schemas.microsoft.com/office/drawing/2014/main" id="{642D224D-AE4C-2CD5-9652-E75A6847E157}"/>
              </a:ext>
            </a:extLst>
          </p:cNvPr>
          <p:cNvPicPr>
            <a:picLocks noChangeAspect="1"/>
          </p:cNvPicPr>
          <p:nvPr/>
        </p:nvPicPr>
        <p:blipFill>
          <a:blip r:embed="rId6"/>
          <a:stretch>
            <a:fillRect/>
          </a:stretch>
        </p:blipFill>
        <p:spPr>
          <a:xfrm>
            <a:off x="9387085" y="3973066"/>
            <a:ext cx="702652" cy="607325"/>
          </a:xfrm>
          <a:prstGeom prst="rect">
            <a:avLst/>
          </a:prstGeom>
        </p:spPr>
      </p:pic>
      <p:pic>
        <p:nvPicPr>
          <p:cNvPr id="15" name="Picture 14">
            <a:extLst>
              <a:ext uri="{FF2B5EF4-FFF2-40B4-BE49-F238E27FC236}">
                <a16:creationId xmlns:a16="http://schemas.microsoft.com/office/drawing/2014/main" id="{2FD3714C-3D3A-E626-2EF0-02C517FA7E6B}"/>
              </a:ext>
            </a:extLst>
          </p:cNvPr>
          <p:cNvPicPr>
            <a:picLocks noChangeAspect="1"/>
          </p:cNvPicPr>
          <p:nvPr/>
        </p:nvPicPr>
        <p:blipFill>
          <a:blip r:embed="rId7"/>
          <a:stretch>
            <a:fillRect/>
          </a:stretch>
        </p:blipFill>
        <p:spPr>
          <a:xfrm>
            <a:off x="9395949" y="1962351"/>
            <a:ext cx="702265" cy="638910"/>
          </a:xfrm>
          <a:prstGeom prst="rect">
            <a:avLst/>
          </a:prstGeom>
        </p:spPr>
      </p:pic>
    </p:spTree>
    <p:custDataLst>
      <p:tags r:id="rId1"/>
    </p:custDataLst>
    <p:extLst>
      <p:ext uri="{BB962C8B-B14F-4D97-AF65-F5344CB8AC3E}">
        <p14:creationId xmlns:p14="http://schemas.microsoft.com/office/powerpoint/2010/main" val="170064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EED68-915E-B097-0696-B4DD68B35F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DF669-8523-9327-FE87-7FF9A006FD77}"/>
              </a:ext>
            </a:extLst>
          </p:cNvPr>
          <p:cNvSpPr>
            <a:spLocks noGrp="1"/>
          </p:cNvSpPr>
          <p:nvPr>
            <p:ph type="ctrTitle"/>
          </p:nvPr>
        </p:nvSpPr>
        <p:spPr>
          <a:xfrm>
            <a:off x="1524000" y="478173"/>
            <a:ext cx="9144000" cy="664827"/>
          </a:xfrm>
        </p:spPr>
        <p:txBody>
          <a:bodyPr>
            <a:normAutofit/>
          </a:bodyPr>
          <a:lstStyle/>
          <a:p>
            <a:r>
              <a:rPr lang="en-US" sz="4000" dirty="0">
                <a:solidFill>
                  <a:srgbClr val="FFFF00"/>
                </a:solidFill>
              </a:rPr>
              <a:t>Certificate Revocation List</a:t>
            </a:r>
          </a:p>
        </p:txBody>
      </p:sp>
      <p:pic>
        <p:nvPicPr>
          <p:cNvPr id="3" name="Graphic 2" descr="Diploma outline">
            <a:extLst>
              <a:ext uri="{FF2B5EF4-FFF2-40B4-BE49-F238E27FC236}">
                <a16:creationId xmlns:a16="http://schemas.microsoft.com/office/drawing/2014/main" id="{3B4ADE1D-60E6-C686-8645-48CECDC01C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8965" y="4280765"/>
            <a:ext cx="998269" cy="952491"/>
          </a:xfrm>
          <a:prstGeom prst="rect">
            <a:avLst/>
          </a:prstGeom>
        </p:spPr>
      </p:pic>
      <p:sp>
        <p:nvSpPr>
          <p:cNvPr id="23" name="Slide Number Placeholder 6">
            <a:extLst>
              <a:ext uri="{FF2B5EF4-FFF2-40B4-BE49-F238E27FC236}">
                <a16:creationId xmlns:a16="http://schemas.microsoft.com/office/drawing/2014/main" id="{BC33F1DC-197A-2D37-C604-0E90DF5ECB27}"/>
              </a:ext>
            </a:extLst>
          </p:cNvPr>
          <p:cNvSpPr>
            <a:spLocks noGrp="1"/>
          </p:cNvSpPr>
          <p:nvPr>
            <p:ph type="sldNum" sz="quarter" idx="12"/>
          </p:nvPr>
        </p:nvSpPr>
        <p:spPr>
          <a:xfrm>
            <a:off x="3395692" y="6492875"/>
            <a:ext cx="2743200" cy="365125"/>
          </a:xfrm>
        </p:spPr>
        <p:txBody>
          <a:bodyPr/>
          <a:lstStyle/>
          <a:p>
            <a:fld id="{673B0829-C75E-A24F-A5BF-2B41B3253BE3}" type="slidenum">
              <a:rPr lang="en-US" smtClean="0"/>
              <a:t>4</a:t>
            </a:fld>
            <a:endParaRPr lang="en-US"/>
          </a:p>
        </p:txBody>
      </p:sp>
      <p:sp>
        <p:nvSpPr>
          <p:cNvPr id="9" name="Title 1">
            <a:extLst>
              <a:ext uri="{FF2B5EF4-FFF2-40B4-BE49-F238E27FC236}">
                <a16:creationId xmlns:a16="http://schemas.microsoft.com/office/drawing/2014/main" id="{7E7D98EB-2A79-0DE5-8B5F-84649123B803}"/>
              </a:ext>
            </a:extLst>
          </p:cNvPr>
          <p:cNvSpPr txBox="1">
            <a:spLocks/>
          </p:cNvSpPr>
          <p:nvPr/>
        </p:nvSpPr>
        <p:spPr>
          <a:xfrm>
            <a:off x="1524000" y="211015"/>
            <a:ext cx="9144000" cy="18036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dirty="0">
              <a:solidFill>
                <a:srgbClr val="FFFF00"/>
              </a:solidFill>
            </a:endParaRPr>
          </a:p>
        </p:txBody>
      </p:sp>
      <p:sp>
        <p:nvSpPr>
          <p:cNvPr id="26" name="TextBox 25">
            <a:extLst>
              <a:ext uri="{FF2B5EF4-FFF2-40B4-BE49-F238E27FC236}">
                <a16:creationId xmlns:a16="http://schemas.microsoft.com/office/drawing/2014/main" id="{DA2B94CF-F6B0-E8D2-6700-612916574106}"/>
              </a:ext>
            </a:extLst>
          </p:cNvPr>
          <p:cNvSpPr txBox="1"/>
          <p:nvPr/>
        </p:nvSpPr>
        <p:spPr>
          <a:xfrm>
            <a:off x="2173751" y="4580391"/>
            <a:ext cx="1648091" cy="369332"/>
          </a:xfrm>
          <a:prstGeom prst="rect">
            <a:avLst/>
          </a:prstGeom>
          <a:noFill/>
          <a:ln>
            <a:noFill/>
          </a:ln>
        </p:spPr>
        <p:txBody>
          <a:bodyPr wrap="square" rtlCol="0">
            <a:spAutoFit/>
          </a:bodyPr>
          <a:lstStyle/>
          <a:p>
            <a:pPr algn="ctr"/>
            <a:r>
              <a:rPr lang="en-US" dirty="0"/>
              <a:t>Web browser</a:t>
            </a:r>
          </a:p>
        </p:txBody>
      </p:sp>
      <p:pic>
        <p:nvPicPr>
          <p:cNvPr id="28" name="Picture 27">
            <a:extLst>
              <a:ext uri="{FF2B5EF4-FFF2-40B4-BE49-F238E27FC236}">
                <a16:creationId xmlns:a16="http://schemas.microsoft.com/office/drawing/2014/main" id="{361DA65E-3C04-4A34-08F3-08FE6E8EFFA1}"/>
              </a:ext>
            </a:extLst>
          </p:cNvPr>
          <p:cNvPicPr>
            <a:picLocks noChangeAspect="1"/>
          </p:cNvPicPr>
          <p:nvPr/>
        </p:nvPicPr>
        <p:blipFill>
          <a:blip r:embed="rId6"/>
          <a:stretch>
            <a:fillRect/>
          </a:stretch>
        </p:blipFill>
        <p:spPr>
          <a:xfrm>
            <a:off x="2646471" y="3993551"/>
            <a:ext cx="702652" cy="607325"/>
          </a:xfrm>
          <a:prstGeom prst="rect">
            <a:avLst/>
          </a:prstGeom>
        </p:spPr>
      </p:pic>
      <p:cxnSp>
        <p:nvCxnSpPr>
          <p:cNvPr id="4" name="Straight Arrow Connector 3">
            <a:extLst>
              <a:ext uri="{FF2B5EF4-FFF2-40B4-BE49-F238E27FC236}">
                <a16:creationId xmlns:a16="http://schemas.microsoft.com/office/drawing/2014/main" id="{0D98E9FA-9BD3-9380-CC70-81FFD6643918}"/>
              </a:ext>
            </a:extLst>
          </p:cNvPr>
          <p:cNvCxnSpPr>
            <a:cxnSpLocks/>
          </p:cNvCxnSpPr>
          <p:nvPr/>
        </p:nvCxnSpPr>
        <p:spPr>
          <a:xfrm flipV="1">
            <a:off x="3484345" y="2196935"/>
            <a:ext cx="5621154" cy="1582491"/>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69F9B53C-E2D9-FC37-4D49-5AE53757B939}"/>
              </a:ext>
            </a:extLst>
          </p:cNvPr>
          <p:cNvSpPr txBox="1"/>
          <p:nvPr/>
        </p:nvSpPr>
        <p:spPr>
          <a:xfrm rot="20531304">
            <a:off x="5558053" y="2620207"/>
            <a:ext cx="1473737" cy="369332"/>
          </a:xfrm>
          <a:prstGeom prst="rect">
            <a:avLst/>
          </a:prstGeom>
          <a:noFill/>
        </p:spPr>
        <p:txBody>
          <a:bodyPr wrap="none" rtlCol="0">
            <a:spAutoFit/>
          </a:bodyPr>
          <a:lstStyle/>
          <a:p>
            <a:r>
              <a:rPr lang="en-US" dirty="0"/>
              <a:t>CRL Request</a:t>
            </a:r>
          </a:p>
        </p:txBody>
      </p:sp>
      <p:sp>
        <p:nvSpPr>
          <p:cNvPr id="6" name="Rectangle 5">
            <a:extLst>
              <a:ext uri="{FF2B5EF4-FFF2-40B4-BE49-F238E27FC236}">
                <a16:creationId xmlns:a16="http://schemas.microsoft.com/office/drawing/2014/main" id="{22A01FE0-D874-959E-3A2F-C1C9289D3DC1}"/>
              </a:ext>
            </a:extLst>
          </p:cNvPr>
          <p:cNvSpPr/>
          <p:nvPr/>
        </p:nvSpPr>
        <p:spPr>
          <a:xfrm rot="20714455">
            <a:off x="6117690" y="3228258"/>
            <a:ext cx="600100" cy="247999"/>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CRL</a:t>
            </a:r>
          </a:p>
        </p:txBody>
      </p:sp>
      <p:cxnSp>
        <p:nvCxnSpPr>
          <p:cNvPr id="7" name="Straight Arrow Connector 6">
            <a:extLst>
              <a:ext uri="{FF2B5EF4-FFF2-40B4-BE49-F238E27FC236}">
                <a16:creationId xmlns:a16="http://schemas.microsoft.com/office/drawing/2014/main" id="{B001DD0A-5FCC-CE33-26F2-500B60C8EAD3}"/>
              </a:ext>
            </a:extLst>
          </p:cNvPr>
          <p:cNvCxnSpPr>
            <a:cxnSpLocks/>
          </p:cNvCxnSpPr>
          <p:nvPr/>
        </p:nvCxnSpPr>
        <p:spPr>
          <a:xfrm flipH="1">
            <a:off x="3484345" y="2403659"/>
            <a:ext cx="5621154" cy="1569407"/>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4F1E00EF-768B-04C2-AD81-907ADE901743}"/>
              </a:ext>
            </a:extLst>
          </p:cNvPr>
          <p:cNvSpPr txBox="1"/>
          <p:nvPr/>
        </p:nvSpPr>
        <p:spPr>
          <a:xfrm>
            <a:off x="789928" y="5678399"/>
            <a:ext cx="5118389" cy="369332"/>
          </a:xfrm>
          <a:prstGeom prst="rect">
            <a:avLst/>
          </a:prstGeom>
          <a:noFill/>
        </p:spPr>
        <p:txBody>
          <a:bodyPr wrap="none" rtlCol="0">
            <a:spAutoFit/>
          </a:bodyPr>
          <a:lstStyle/>
          <a:p>
            <a:r>
              <a:rPr lang="en-US" dirty="0"/>
              <a:t>CRL request for every TLS handshake is untenable</a:t>
            </a:r>
          </a:p>
        </p:txBody>
      </p:sp>
      <p:sp>
        <p:nvSpPr>
          <p:cNvPr id="17" name="TextBox 16">
            <a:extLst>
              <a:ext uri="{FF2B5EF4-FFF2-40B4-BE49-F238E27FC236}">
                <a16:creationId xmlns:a16="http://schemas.microsoft.com/office/drawing/2014/main" id="{A5CDAB18-C76B-830F-EA45-AA936893673C}"/>
              </a:ext>
            </a:extLst>
          </p:cNvPr>
          <p:cNvSpPr txBox="1"/>
          <p:nvPr/>
        </p:nvSpPr>
        <p:spPr>
          <a:xfrm>
            <a:off x="789928" y="6085637"/>
            <a:ext cx="4389856" cy="369332"/>
          </a:xfrm>
          <a:prstGeom prst="rect">
            <a:avLst/>
          </a:prstGeom>
          <a:noFill/>
        </p:spPr>
        <p:txBody>
          <a:bodyPr wrap="none" rtlCol="0">
            <a:spAutoFit/>
          </a:bodyPr>
          <a:lstStyle/>
          <a:p>
            <a:r>
              <a:rPr lang="en-US" dirty="0">
                <a:solidFill>
                  <a:schemeClr val="accent6"/>
                </a:solidFill>
              </a:rPr>
              <a:t>The list can be very large! 76 MB for Apple.</a:t>
            </a:r>
          </a:p>
        </p:txBody>
      </p:sp>
      <p:sp>
        <p:nvSpPr>
          <p:cNvPr id="24" name="Rectangle 23">
            <a:extLst>
              <a:ext uri="{FF2B5EF4-FFF2-40B4-BE49-F238E27FC236}">
                <a16:creationId xmlns:a16="http://schemas.microsoft.com/office/drawing/2014/main" id="{8BF5CC71-9316-52BD-F435-4409413C8A17}"/>
              </a:ext>
            </a:extLst>
          </p:cNvPr>
          <p:cNvSpPr/>
          <p:nvPr/>
        </p:nvSpPr>
        <p:spPr>
          <a:xfrm>
            <a:off x="5304037" y="3834291"/>
            <a:ext cx="1669709" cy="218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TLS Hello </a:t>
            </a:r>
          </a:p>
        </p:txBody>
      </p:sp>
      <p:sp>
        <p:nvSpPr>
          <p:cNvPr id="8" name="TextBox 7">
            <a:extLst>
              <a:ext uri="{FF2B5EF4-FFF2-40B4-BE49-F238E27FC236}">
                <a16:creationId xmlns:a16="http://schemas.microsoft.com/office/drawing/2014/main" id="{CAD8188D-9E10-CF6E-0F13-1C2F71E59297}"/>
              </a:ext>
            </a:extLst>
          </p:cNvPr>
          <p:cNvSpPr txBox="1"/>
          <p:nvPr/>
        </p:nvSpPr>
        <p:spPr>
          <a:xfrm>
            <a:off x="8914365" y="1325782"/>
            <a:ext cx="1648091" cy="646331"/>
          </a:xfrm>
          <a:prstGeom prst="rect">
            <a:avLst/>
          </a:prstGeom>
          <a:noFill/>
          <a:ln>
            <a:noFill/>
          </a:ln>
        </p:spPr>
        <p:txBody>
          <a:bodyPr wrap="square" rtlCol="0">
            <a:spAutoFit/>
          </a:bodyPr>
          <a:lstStyle/>
          <a:p>
            <a:pPr algn="ctr"/>
            <a:r>
              <a:rPr lang="en-US" dirty="0"/>
              <a:t>Certificate Authority</a:t>
            </a:r>
          </a:p>
        </p:txBody>
      </p:sp>
      <p:sp>
        <p:nvSpPr>
          <p:cNvPr id="10" name="TextBox 9">
            <a:extLst>
              <a:ext uri="{FF2B5EF4-FFF2-40B4-BE49-F238E27FC236}">
                <a16:creationId xmlns:a16="http://schemas.microsoft.com/office/drawing/2014/main" id="{38DBA57F-4CF8-1112-E5D9-F2076BEA15EF}"/>
              </a:ext>
            </a:extLst>
          </p:cNvPr>
          <p:cNvSpPr txBox="1"/>
          <p:nvPr/>
        </p:nvSpPr>
        <p:spPr>
          <a:xfrm>
            <a:off x="8914365" y="4568653"/>
            <a:ext cx="1648091" cy="369332"/>
          </a:xfrm>
          <a:prstGeom prst="rect">
            <a:avLst/>
          </a:prstGeom>
          <a:noFill/>
          <a:ln>
            <a:noFill/>
          </a:ln>
        </p:spPr>
        <p:txBody>
          <a:bodyPr wrap="square" rtlCol="0">
            <a:spAutoFit/>
          </a:bodyPr>
          <a:lstStyle/>
          <a:p>
            <a:pPr algn="ctr"/>
            <a:r>
              <a:rPr lang="en-US" dirty="0" err="1"/>
              <a:t>example.com</a:t>
            </a:r>
            <a:endParaRPr lang="en-US" dirty="0"/>
          </a:p>
        </p:txBody>
      </p:sp>
      <p:pic>
        <p:nvPicPr>
          <p:cNvPr id="12" name="Picture 11">
            <a:extLst>
              <a:ext uri="{FF2B5EF4-FFF2-40B4-BE49-F238E27FC236}">
                <a16:creationId xmlns:a16="http://schemas.microsoft.com/office/drawing/2014/main" id="{2273DA40-D84E-4408-A6FC-72C180F91154}"/>
              </a:ext>
            </a:extLst>
          </p:cNvPr>
          <p:cNvPicPr>
            <a:picLocks noChangeAspect="1"/>
          </p:cNvPicPr>
          <p:nvPr/>
        </p:nvPicPr>
        <p:blipFill>
          <a:blip r:embed="rId7"/>
          <a:stretch>
            <a:fillRect/>
          </a:stretch>
        </p:blipFill>
        <p:spPr>
          <a:xfrm>
            <a:off x="9387085" y="3973066"/>
            <a:ext cx="702652" cy="607325"/>
          </a:xfrm>
          <a:prstGeom prst="rect">
            <a:avLst/>
          </a:prstGeom>
        </p:spPr>
      </p:pic>
      <p:pic>
        <p:nvPicPr>
          <p:cNvPr id="13" name="Picture 12">
            <a:extLst>
              <a:ext uri="{FF2B5EF4-FFF2-40B4-BE49-F238E27FC236}">
                <a16:creationId xmlns:a16="http://schemas.microsoft.com/office/drawing/2014/main" id="{A624CCC3-E140-2D56-5D47-23CECEB97AD9}"/>
              </a:ext>
            </a:extLst>
          </p:cNvPr>
          <p:cNvPicPr>
            <a:picLocks noChangeAspect="1"/>
          </p:cNvPicPr>
          <p:nvPr/>
        </p:nvPicPr>
        <p:blipFill>
          <a:blip r:embed="rId8"/>
          <a:stretch>
            <a:fillRect/>
          </a:stretch>
        </p:blipFill>
        <p:spPr>
          <a:xfrm>
            <a:off x="9395949" y="1962351"/>
            <a:ext cx="702265" cy="638910"/>
          </a:xfrm>
          <a:prstGeom prst="rect">
            <a:avLst/>
          </a:prstGeom>
        </p:spPr>
      </p:pic>
      <p:cxnSp>
        <p:nvCxnSpPr>
          <p:cNvPr id="19" name="Straight Arrow Connector 18">
            <a:extLst>
              <a:ext uri="{FF2B5EF4-FFF2-40B4-BE49-F238E27FC236}">
                <a16:creationId xmlns:a16="http://schemas.microsoft.com/office/drawing/2014/main" id="{E76BEF8F-45DB-DB86-CB58-2B9004CA42E1}"/>
              </a:ext>
            </a:extLst>
          </p:cNvPr>
          <p:cNvCxnSpPr>
            <a:cxnSpLocks/>
          </p:cNvCxnSpPr>
          <p:nvPr/>
        </p:nvCxnSpPr>
        <p:spPr>
          <a:xfrm>
            <a:off x="3574656" y="4177995"/>
            <a:ext cx="5621154" cy="0"/>
          </a:xfrm>
          <a:prstGeom prst="straightConnector1">
            <a:avLst/>
          </a:prstGeom>
          <a:ln>
            <a:solidFill>
              <a:schemeClr val="tx2"/>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8E43B2E-9FF6-B48C-7FDB-BF09FE4E86D9}"/>
              </a:ext>
            </a:extLst>
          </p:cNvPr>
          <p:cNvCxnSpPr>
            <a:cxnSpLocks/>
          </p:cNvCxnSpPr>
          <p:nvPr/>
        </p:nvCxnSpPr>
        <p:spPr>
          <a:xfrm flipH="1">
            <a:off x="3574656" y="4383356"/>
            <a:ext cx="5621154" cy="0"/>
          </a:xfrm>
          <a:prstGeom prst="straightConnector1">
            <a:avLst/>
          </a:prstGeom>
          <a:ln>
            <a:solidFill>
              <a:schemeClr val="tx2"/>
            </a:solidFill>
            <a:prstDash val="dash"/>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91344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animEffect transition="in" filter="dissolve">
                                      <p:cBhvr>
                                        <p:cTn id="23" dur="500"/>
                                        <p:tgtEl>
                                          <p:spTgt spid="1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9F75B-A96B-884D-197F-0DDDDBCAA3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691B07-9E70-B270-565C-02A39CD7D04A}"/>
              </a:ext>
            </a:extLst>
          </p:cNvPr>
          <p:cNvSpPr>
            <a:spLocks noGrp="1"/>
          </p:cNvSpPr>
          <p:nvPr>
            <p:ph type="ctrTitle"/>
          </p:nvPr>
        </p:nvSpPr>
        <p:spPr>
          <a:xfrm>
            <a:off x="1524000" y="478173"/>
            <a:ext cx="9144000" cy="664827"/>
          </a:xfrm>
        </p:spPr>
        <p:txBody>
          <a:bodyPr>
            <a:normAutofit/>
          </a:bodyPr>
          <a:lstStyle/>
          <a:p>
            <a:r>
              <a:rPr lang="en-US" sz="4000" dirty="0">
                <a:solidFill>
                  <a:srgbClr val="FFFF00"/>
                </a:solidFill>
              </a:rPr>
              <a:t>Online Certificate Status Protocol</a:t>
            </a:r>
          </a:p>
        </p:txBody>
      </p:sp>
      <p:pic>
        <p:nvPicPr>
          <p:cNvPr id="3" name="Graphic 2" descr="Diploma outline">
            <a:extLst>
              <a:ext uri="{FF2B5EF4-FFF2-40B4-BE49-F238E27FC236}">
                <a16:creationId xmlns:a16="http://schemas.microsoft.com/office/drawing/2014/main" id="{84F4E91C-9857-FF66-386D-E4826F9DA1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8965" y="4280765"/>
            <a:ext cx="998269" cy="952491"/>
          </a:xfrm>
          <a:prstGeom prst="rect">
            <a:avLst/>
          </a:prstGeom>
        </p:spPr>
      </p:pic>
      <p:sp>
        <p:nvSpPr>
          <p:cNvPr id="23" name="Slide Number Placeholder 6">
            <a:extLst>
              <a:ext uri="{FF2B5EF4-FFF2-40B4-BE49-F238E27FC236}">
                <a16:creationId xmlns:a16="http://schemas.microsoft.com/office/drawing/2014/main" id="{B79D807B-F464-5DE2-9548-2275D497EAAE}"/>
              </a:ext>
            </a:extLst>
          </p:cNvPr>
          <p:cNvSpPr>
            <a:spLocks noGrp="1"/>
          </p:cNvSpPr>
          <p:nvPr>
            <p:ph type="sldNum" sz="quarter" idx="12"/>
          </p:nvPr>
        </p:nvSpPr>
        <p:spPr>
          <a:xfrm>
            <a:off x="3395692" y="6492875"/>
            <a:ext cx="2743200" cy="365125"/>
          </a:xfrm>
        </p:spPr>
        <p:txBody>
          <a:bodyPr/>
          <a:lstStyle/>
          <a:p>
            <a:fld id="{673B0829-C75E-A24F-A5BF-2B41B3253BE3}" type="slidenum">
              <a:rPr lang="en-US" smtClean="0"/>
              <a:t>5</a:t>
            </a:fld>
            <a:endParaRPr lang="en-US"/>
          </a:p>
        </p:txBody>
      </p:sp>
      <p:sp>
        <p:nvSpPr>
          <p:cNvPr id="9" name="Title 1">
            <a:extLst>
              <a:ext uri="{FF2B5EF4-FFF2-40B4-BE49-F238E27FC236}">
                <a16:creationId xmlns:a16="http://schemas.microsoft.com/office/drawing/2014/main" id="{4614013F-B9C1-F2E9-3837-4E8015E8158D}"/>
              </a:ext>
            </a:extLst>
          </p:cNvPr>
          <p:cNvSpPr txBox="1">
            <a:spLocks/>
          </p:cNvSpPr>
          <p:nvPr/>
        </p:nvSpPr>
        <p:spPr>
          <a:xfrm>
            <a:off x="1524000" y="211015"/>
            <a:ext cx="9144000" cy="18036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dirty="0">
              <a:solidFill>
                <a:srgbClr val="FFFF00"/>
              </a:solidFill>
            </a:endParaRPr>
          </a:p>
        </p:txBody>
      </p:sp>
      <p:pic>
        <p:nvPicPr>
          <p:cNvPr id="28" name="Picture 27">
            <a:extLst>
              <a:ext uri="{FF2B5EF4-FFF2-40B4-BE49-F238E27FC236}">
                <a16:creationId xmlns:a16="http://schemas.microsoft.com/office/drawing/2014/main" id="{38547442-77A6-B616-9E7D-8735D6725DE9}"/>
              </a:ext>
            </a:extLst>
          </p:cNvPr>
          <p:cNvPicPr>
            <a:picLocks noChangeAspect="1"/>
          </p:cNvPicPr>
          <p:nvPr/>
        </p:nvPicPr>
        <p:blipFill>
          <a:blip r:embed="rId6"/>
          <a:stretch>
            <a:fillRect/>
          </a:stretch>
        </p:blipFill>
        <p:spPr>
          <a:xfrm>
            <a:off x="2646471" y="3993551"/>
            <a:ext cx="702652" cy="607325"/>
          </a:xfrm>
          <a:prstGeom prst="rect">
            <a:avLst/>
          </a:prstGeom>
        </p:spPr>
      </p:pic>
      <p:sp>
        <p:nvSpPr>
          <p:cNvPr id="12" name="TextBox 11">
            <a:extLst>
              <a:ext uri="{FF2B5EF4-FFF2-40B4-BE49-F238E27FC236}">
                <a16:creationId xmlns:a16="http://schemas.microsoft.com/office/drawing/2014/main" id="{18E88071-F45D-4866-37BA-FF027607532B}"/>
              </a:ext>
            </a:extLst>
          </p:cNvPr>
          <p:cNvSpPr txBox="1"/>
          <p:nvPr/>
        </p:nvSpPr>
        <p:spPr>
          <a:xfrm rot="20631157">
            <a:off x="4734194" y="2357835"/>
            <a:ext cx="4748058" cy="369332"/>
          </a:xfrm>
          <a:prstGeom prst="rect">
            <a:avLst/>
          </a:prstGeom>
          <a:noFill/>
        </p:spPr>
        <p:txBody>
          <a:bodyPr wrap="square" rtlCol="0">
            <a:spAutoFit/>
          </a:bodyPr>
          <a:lstStyle/>
          <a:p>
            <a:r>
              <a:rPr lang="en-US" dirty="0"/>
              <a:t>OCSP: Is                    revoked?</a:t>
            </a:r>
          </a:p>
        </p:txBody>
      </p:sp>
      <p:pic>
        <p:nvPicPr>
          <p:cNvPr id="13" name="Graphic 12" descr="Diploma outline">
            <a:extLst>
              <a:ext uri="{FF2B5EF4-FFF2-40B4-BE49-F238E27FC236}">
                <a16:creationId xmlns:a16="http://schemas.microsoft.com/office/drawing/2014/main" id="{88729CB8-D115-B81C-2008-3BD0AF8C3A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0567909">
            <a:off x="5658965" y="2213635"/>
            <a:ext cx="998269" cy="952491"/>
          </a:xfrm>
          <a:prstGeom prst="rect">
            <a:avLst/>
          </a:prstGeom>
        </p:spPr>
      </p:pic>
      <p:sp>
        <p:nvSpPr>
          <p:cNvPr id="14" name="TextBox 13">
            <a:extLst>
              <a:ext uri="{FF2B5EF4-FFF2-40B4-BE49-F238E27FC236}">
                <a16:creationId xmlns:a16="http://schemas.microsoft.com/office/drawing/2014/main" id="{09E5E2F0-35C8-6052-4DD7-42A88C3115A5}"/>
              </a:ext>
            </a:extLst>
          </p:cNvPr>
          <p:cNvSpPr txBox="1"/>
          <p:nvPr/>
        </p:nvSpPr>
        <p:spPr>
          <a:xfrm>
            <a:off x="1431235" y="5467480"/>
            <a:ext cx="6096000" cy="646331"/>
          </a:xfrm>
          <a:prstGeom prst="rect">
            <a:avLst/>
          </a:prstGeom>
          <a:noFill/>
        </p:spPr>
        <p:txBody>
          <a:bodyPr wrap="square">
            <a:spAutoFit/>
          </a:bodyPr>
          <a:lstStyle/>
          <a:p>
            <a:pPr marL="285750" indent="-285750">
              <a:buFont typeface="Arial" panose="020B0604020202020204" pitchFamily="34" charset="0"/>
              <a:buChar char="•"/>
            </a:pPr>
            <a:r>
              <a:rPr lang="en-US" b="1" dirty="0"/>
              <a:t>CA overloaded by OCSP</a:t>
            </a:r>
            <a:endParaRPr lang="en-US" dirty="0"/>
          </a:p>
          <a:p>
            <a:pPr marL="285750" indent="-285750">
              <a:buFont typeface="Arial" panose="020B0604020202020204" pitchFamily="34" charset="0"/>
              <a:buChar char="•"/>
            </a:pPr>
            <a:r>
              <a:rPr lang="en-US" b="1" dirty="0"/>
              <a:t>CA sees client visits</a:t>
            </a:r>
            <a:endParaRPr lang="en-US" dirty="0"/>
          </a:p>
        </p:txBody>
      </p:sp>
      <p:sp>
        <p:nvSpPr>
          <p:cNvPr id="17" name="Rectangle 16">
            <a:extLst>
              <a:ext uri="{FF2B5EF4-FFF2-40B4-BE49-F238E27FC236}">
                <a16:creationId xmlns:a16="http://schemas.microsoft.com/office/drawing/2014/main" id="{B4EE2AEA-D8A8-EA27-240A-6059ECB69BE4}"/>
              </a:ext>
            </a:extLst>
          </p:cNvPr>
          <p:cNvSpPr/>
          <p:nvPr/>
        </p:nvSpPr>
        <p:spPr>
          <a:xfrm rot="20714455">
            <a:off x="6117690" y="3228258"/>
            <a:ext cx="600100" cy="247999"/>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Yes</a:t>
            </a:r>
          </a:p>
        </p:txBody>
      </p:sp>
      <p:sp>
        <p:nvSpPr>
          <p:cNvPr id="22" name="Rectangle 21">
            <a:extLst>
              <a:ext uri="{FF2B5EF4-FFF2-40B4-BE49-F238E27FC236}">
                <a16:creationId xmlns:a16="http://schemas.microsoft.com/office/drawing/2014/main" id="{FB8F01CB-222D-445C-6A97-E747B08DD400}"/>
              </a:ext>
            </a:extLst>
          </p:cNvPr>
          <p:cNvSpPr/>
          <p:nvPr/>
        </p:nvSpPr>
        <p:spPr>
          <a:xfrm>
            <a:off x="5304037" y="3834291"/>
            <a:ext cx="1669709" cy="218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TLS Hello </a:t>
            </a:r>
          </a:p>
        </p:txBody>
      </p:sp>
      <p:sp>
        <p:nvSpPr>
          <p:cNvPr id="24" name="TextBox 23">
            <a:extLst>
              <a:ext uri="{FF2B5EF4-FFF2-40B4-BE49-F238E27FC236}">
                <a16:creationId xmlns:a16="http://schemas.microsoft.com/office/drawing/2014/main" id="{55B8B4B0-1797-5111-B70A-0EEF1C1F9388}"/>
              </a:ext>
            </a:extLst>
          </p:cNvPr>
          <p:cNvSpPr txBox="1"/>
          <p:nvPr/>
        </p:nvSpPr>
        <p:spPr>
          <a:xfrm>
            <a:off x="2173751" y="4580391"/>
            <a:ext cx="1648091" cy="369332"/>
          </a:xfrm>
          <a:prstGeom prst="rect">
            <a:avLst/>
          </a:prstGeom>
          <a:noFill/>
          <a:ln>
            <a:noFill/>
          </a:ln>
        </p:spPr>
        <p:txBody>
          <a:bodyPr wrap="square" rtlCol="0">
            <a:spAutoFit/>
          </a:bodyPr>
          <a:lstStyle/>
          <a:p>
            <a:pPr algn="ctr"/>
            <a:r>
              <a:rPr lang="en-US" dirty="0"/>
              <a:t>Web browser</a:t>
            </a:r>
          </a:p>
        </p:txBody>
      </p:sp>
      <p:sp>
        <p:nvSpPr>
          <p:cNvPr id="5" name="TextBox 4">
            <a:extLst>
              <a:ext uri="{FF2B5EF4-FFF2-40B4-BE49-F238E27FC236}">
                <a16:creationId xmlns:a16="http://schemas.microsoft.com/office/drawing/2014/main" id="{759DF923-E205-ABF0-E733-B1C1250066C9}"/>
              </a:ext>
            </a:extLst>
          </p:cNvPr>
          <p:cNvSpPr txBox="1"/>
          <p:nvPr/>
        </p:nvSpPr>
        <p:spPr>
          <a:xfrm>
            <a:off x="8914365" y="1325782"/>
            <a:ext cx="1648091" cy="646331"/>
          </a:xfrm>
          <a:prstGeom prst="rect">
            <a:avLst/>
          </a:prstGeom>
          <a:noFill/>
          <a:ln>
            <a:noFill/>
          </a:ln>
        </p:spPr>
        <p:txBody>
          <a:bodyPr wrap="square" rtlCol="0">
            <a:spAutoFit/>
          </a:bodyPr>
          <a:lstStyle/>
          <a:p>
            <a:pPr algn="ctr"/>
            <a:r>
              <a:rPr lang="en-US" dirty="0"/>
              <a:t>Certificate Authority</a:t>
            </a:r>
          </a:p>
        </p:txBody>
      </p:sp>
      <p:sp>
        <p:nvSpPr>
          <p:cNvPr id="6" name="TextBox 5">
            <a:extLst>
              <a:ext uri="{FF2B5EF4-FFF2-40B4-BE49-F238E27FC236}">
                <a16:creationId xmlns:a16="http://schemas.microsoft.com/office/drawing/2014/main" id="{0D1CF27A-282C-E275-5629-37DCF0893FCE}"/>
              </a:ext>
            </a:extLst>
          </p:cNvPr>
          <p:cNvSpPr txBox="1"/>
          <p:nvPr/>
        </p:nvSpPr>
        <p:spPr>
          <a:xfrm>
            <a:off x="8914365" y="4568653"/>
            <a:ext cx="1648091" cy="369332"/>
          </a:xfrm>
          <a:prstGeom prst="rect">
            <a:avLst/>
          </a:prstGeom>
          <a:noFill/>
          <a:ln>
            <a:noFill/>
          </a:ln>
        </p:spPr>
        <p:txBody>
          <a:bodyPr wrap="square" rtlCol="0">
            <a:spAutoFit/>
          </a:bodyPr>
          <a:lstStyle/>
          <a:p>
            <a:pPr algn="ctr"/>
            <a:r>
              <a:rPr lang="en-US" dirty="0" err="1"/>
              <a:t>example.com</a:t>
            </a:r>
            <a:endParaRPr lang="en-US" dirty="0"/>
          </a:p>
        </p:txBody>
      </p:sp>
      <p:pic>
        <p:nvPicPr>
          <p:cNvPr id="8" name="Picture 7">
            <a:extLst>
              <a:ext uri="{FF2B5EF4-FFF2-40B4-BE49-F238E27FC236}">
                <a16:creationId xmlns:a16="http://schemas.microsoft.com/office/drawing/2014/main" id="{589273E4-FF76-1594-E0A8-3C3D9A14F285}"/>
              </a:ext>
            </a:extLst>
          </p:cNvPr>
          <p:cNvPicPr>
            <a:picLocks noChangeAspect="1"/>
          </p:cNvPicPr>
          <p:nvPr/>
        </p:nvPicPr>
        <p:blipFill>
          <a:blip r:embed="rId7"/>
          <a:stretch>
            <a:fillRect/>
          </a:stretch>
        </p:blipFill>
        <p:spPr>
          <a:xfrm>
            <a:off x="9387085" y="3973066"/>
            <a:ext cx="702652" cy="607325"/>
          </a:xfrm>
          <a:prstGeom prst="rect">
            <a:avLst/>
          </a:prstGeom>
        </p:spPr>
      </p:pic>
      <p:pic>
        <p:nvPicPr>
          <p:cNvPr id="10" name="Picture 9">
            <a:extLst>
              <a:ext uri="{FF2B5EF4-FFF2-40B4-BE49-F238E27FC236}">
                <a16:creationId xmlns:a16="http://schemas.microsoft.com/office/drawing/2014/main" id="{E820766D-C4E9-7817-0BE4-0C272E71F2C0}"/>
              </a:ext>
            </a:extLst>
          </p:cNvPr>
          <p:cNvPicPr>
            <a:picLocks noChangeAspect="1"/>
          </p:cNvPicPr>
          <p:nvPr/>
        </p:nvPicPr>
        <p:blipFill>
          <a:blip r:embed="rId8"/>
          <a:stretch>
            <a:fillRect/>
          </a:stretch>
        </p:blipFill>
        <p:spPr>
          <a:xfrm>
            <a:off x="9395949" y="1962351"/>
            <a:ext cx="702265" cy="638910"/>
          </a:xfrm>
          <a:prstGeom prst="rect">
            <a:avLst/>
          </a:prstGeom>
        </p:spPr>
      </p:pic>
      <p:cxnSp>
        <p:nvCxnSpPr>
          <p:cNvPr id="15" name="Straight Arrow Connector 14">
            <a:extLst>
              <a:ext uri="{FF2B5EF4-FFF2-40B4-BE49-F238E27FC236}">
                <a16:creationId xmlns:a16="http://schemas.microsoft.com/office/drawing/2014/main" id="{142E2037-27CC-D60D-A7C8-466B6E9DB737}"/>
              </a:ext>
            </a:extLst>
          </p:cNvPr>
          <p:cNvCxnSpPr>
            <a:cxnSpLocks/>
          </p:cNvCxnSpPr>
          <p:nvPr/>
        </p:nvCxnSpPr>
        <p:spPr>
          <a:xfrm flipV="1">
            <a:off x="3484345" y="2196935"/>
            <a:ext cx="5621154" cy="1582491"/>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45892DB2-86DD-293B-78B4-0D18AC3E91CA}"/>
              </a:ext>
            </a:extLst>
          </p:cNvPr>
          <p:cNvCxnSpPr>
            <a:cxnSpLocks/>
          </p:cNvCxnSpPr>
          <p:nvPr/>
        </p:nvCxnSpPr>
        <p:spPr>
          <a:xfrm flipH="1">
            <a:off x="3484345" y="2403659"/>
            <a:ext cx="5621154" cy="1569407"/>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D1EFE45A-2B5E-BA06-929D-0D057E5A417F}"/>
              </a:ext>
            </a:extLst>
          </p:cNvPr>
          <p:cNvCxnSpPr>
            <a:cxnSpLocks/>
          </p:cNvCxnSpPr>
          <p:nvPr/>
        </p:nvCxnSpPr>
        <p:spPr>
          <a:xfrm>
            <a:off x="3574656" y="4177995"/>
            <a:ext cx="5621154" cy="0"/>
          </a:xfrm>
          <a:prstGeom prst="straightConnector1">
            <a:avLst/>
          </a:prstGeom>
          <a:ln>
            <a:solidFill>
              <a:schemeClr val="tx2"/>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2C309F1E-407D-5506-6D77-C7A82B7440E3}"/>
              </a:ext>
            </a:extLst>
          </p:cNvPr>
          <p:cNvCxnSpPr>
            <a:cxnSpLocks/>
          </p:cNvCxnSpPr>
          <p:nvPr/>
        </p:nvCxnSpPr>
        <p:spPr>
          <a:xfrm flipH="1">
            <a:off x="3574656" y="4383356"/>
            <a:ext cx="5621154" cy="0"/>
          </a:xfrm>
          <a:prstGeom prst="straightConnector1">
            <a:avLst/>
          </a:prstGeom>
          <a:ln>
            <a:solidFill>
              <a:schemeClr val="tx2"/>
            </a:solidFill>
            <a:prstDash val="dash"/>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52756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dissolve">
                                      <p:cBhvr>
                                        <p:cTn id="18" dur="500"/>
                                        <p:tgtEl>
                                          <p:spTgt spid="1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4">
                                            <p:txEl>
                                              <p:pRg st="0" end="0"/>
                                            </p:txEl>
                                          </p:spTgt>
                                        </p:tgtEl>
                                        <p:attrNameLst>
                                          <p:attrName>style.visibility</p:attrName>
                                        </p:attrNameLst>
                                      </p:cBhvr>
                                      <p:to>
                                        <p:strVal val="visible"/>
                                      </p:to>
                                    </p:set>
                                    <p:animEffect transition="in" filter="dissolve">
                                      <p:cBhvr>
                                        <p:cTn id="26" dur="500"/>
                                        <p:tgtEl>
                                          <p:spTgt spid="1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4">
                                            <p:txEl>
                                              <p:pRg st="1" end="1"/>
                                            </p:txEl>
                                          </p:spTgt>
                                        </p:tgtEl>
                                        <p:attrNameLst>
                                          <p:attrName>style.visibility</p:attrName>
                                        </p:attrNameLst>
                                      </p:cBhvr>
                                      <p:to>
                                        <p:strVal val="visible"/>
                                      </p:to>
                                    </p:set>
                                    <p:animEffect transition="in" filter="dissolve">
                                      <p:cBhvr>
                                        <p:cTn id="31"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1EE8C-AB6F-B033-8902-9AAF349331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992AFB-D1C4-8A52-41D0-7D617D48515D}"/>
              </a:ext>
            </a:extLst>
          </p:cNvPr>
          <p:cNvSpPr>
            <a:spLocks noGrp="1"/>
          </p:cNvSpPr>
          <p:nvPr>
            <p:ph type="ctrTitle"/>
          </p:nvPr>
        </p:nvSpPr>
        <p:spPr>
          <a:xfrm>
            <a:off x="1524000" y="478173"/>
            <a:ext cx="9144000" cy="664827"/>
          </a:xfrm>
        </p:spPr>
        <p:txBody>
          <a:bodyPr>
            <a:normAutofit/>
          </a:bodyPr>
          <a:lstStyle/>
          <a:p>
            <a:r>
              <a:rPr lang="en-US" sz="4000" dirty="0" err="1">
                <a:solidFill>
                  <a:srgbClr val="FFFF00"/>
                </a:solidFill>
              </a:rPr>
              <a:t>CRLite</a:t>
            </a:r>
            <a:endParaRPr lang="en-US" sz="4000" dirty="0">
              <a:solidFill>
                <a:srgbClr val="FFFF00"/>
              </a:solidFill>
            </a:endParaRPr>
          </a:p>
        </p:txBody>
      </p:sp>
      <p:pic>
        <p:nvPicPr>
          <p:cNvPr id="3" name="Graphic 2" descr="Diploma outline">
            <a:extLst>
              <a:ext uri="{FF2B5EF4-FFF2-40B4-BE49-F238E27FC236}">
                <a16:creationId xmlns:a16="http://schemas.microsoft.com/office/drawing/2014/main" id="{A4A2F57D-9267-E749-895D-299A544316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8965" y="4280765"/>
            <a:ext cx="998269" cy="952491"/>
          </a:xfrm>
          <a:prstGeom prst="rect">
            <a:avLst/>
          </a:prstGeom>
        </p:spPr>
      </p:pic>
      <p:sp>
        <p:nvSpPr>
          <p:cNvPr id="9" name="Title 1">
            <a:extLst>
              <a:ext uri="{FF2B5EF4-FFF2-40B4-BE49-F238E27FC236}">
                <a16:creationId xmlns:a16="http://schemas.microsoft.com/office/drawing/2014/main" id="{6EFF36A8-D076-3787-5D43-204345CB69F9}"/>
              </a:ext>
            </a:extLst>
          </p:cNvPr>
          <p:cNvSpPr txBox="1">
            <a:spLocks/>
          </p:cNvSpPr>
          <p:nvPr/>
        </p:nvSpPr>
        <p:spPr>
          <a:xfrm>
            <a:off x="1524000" y="211015"/>
            <a:ext cx="9144000" cy="18036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000" dirty="0">
              <a:solidFill>
                <a:srgbClr val="FFFF00"/>
              </a:solidFill>
            </a:endParaRPr>
          </a:p>
        </p:txBody>
      </p:sp>
      <p:pic>
        <p:nvPicPr>
          <p:cNvPr id="28" name="Picture 27">
            <a:extLst>
              <a:ext uri="{FF2B5EF4-FFF2-40B4-BE49-F238E27FC236}">
                <a16:creationId xmlns:a16="http://schemas.microsoft.com/office/drawing/2014/main" id="{54F17249-6D3F-EE01-E9CE-E685B702D11B}"/>
              </a:ext>
            </a:extLst>
          </p:cNvPr>
          <p:cNvPicPr>
            <a:picLocks noChangeAspect="1"/>
          </p:cNvPicPr>
          <p:nvPr/>
        </p:nvPicPr>
        <p:blipFill>
          <a:blip r:embed="rId6"/>
          <a:stretch>
            <a:fillRect/>
          </a:stretch>
        </p:blipFill>
        <p:spPr>
          <a:xfrm>
            <a:off x="2646471" y="3993551"/>
            <a:ext cx="702652" cy="607325"/>
          </a:xfrm>
          <a:prstGeom prst="rect">
            <a:avLst/>
          </a:prstGeom>
        </p:spPr>
      </p:pic>
      <p:sp>
        <p:nvSpPr>
          <p:cNvPr id="14" name="TextBox 13">
            <a:extLst>
              <a:ext uri="{FF2B5EF4-FFF2-40B4-BE49-F238E27FC236}">
                <a16:creationId xmlns:a16="http://schemas.microsoft.com/office/drawing/2014/main" id="{5A306C61-B3B0-0FD7-ECE7-CBB8F059E420}"/>
              </a:ext>
            </a:extLst>
          </p:cNvPr>
          <p:cNvSpPr txBox="1"/>
          <p:nvPr/>
        </p:nvSpPr>
        <p:spPr>
          <a:xfrm>
            <a:off x="1431235" y="5467480"/>
            <a:ext cx="6096000" cy="923330"/>
          </a:xfrm>
          <a:prstGeom prst="rect">
            <a:avLst/>
          </a:prstGeom>
          <a:noFill/>
        </p:spPr>
        <p:txBody>
          <a:bodyPr wrap="square">
            <a:spAutoFit/>
          </a:bodyPr>
          <a:lstStyle/>
          <a:p>
            <a:pPr marL="285750" indent="-285750">
              <a:buFont typeface="Arial" panose="020B0604020202020204" pitchFamily="34" charset="0"/>
              <a:buChar char="•"/>
            </a:pPr>
            <a:r>
              <a:rPr lang="en-US" b="1" dirty="0"/>
              <a:t>Clients rarely audit — Trust Assumed</a:t>
            </a:r>
          </a:p>
          <a:p>
            <a:pPr marL="285750" indent="-285750">
              <a:buFont typeface="Arial" panose="020B0604020202020204" pitchFamily="34" charset="0"/>
              <a:buChar char="•"/>
            </a:pPr>
            <a:r>
              <a:rPr lang="en-US" b="1" dirty="0"/>
              <a:t>Pushing all revocations = Inefficient </a:t>
            </a:r>
          </a:p>
          <a:p>
            <a:pPr marL="285750" indent="-285750">
              <a:buFont typeface="Arial" panose="020B0604020202020204" pitchFamily="34" charset="0"/>
              <a:buChar char="•"/>
            </a:pPr>
            <a:r>
              <a:rPr lang="en-US" b="1" dirty="0"/>
              <a:t>Daily updates miss midday revocations</a:t>
            </a:r>
            <a:endParaRPr lang="en-US" dirty="0"/>
          </a:p>
        </p:txBody>
      </p:sp>
      <p:pic>
        <p:nvPicPr>
          <p:cNvPr id="5122" name="Picture 2" descr="Mozilla Vector Logo - Download Free SVG ...">
            <a:extLst>
              <a:ext uri="{FF2B5EF4-FFF2-40B4-BE49-F238E27FC236}">
                <a16:creationId xmlns:a16="http://schemas.microsoft.com/office/drawing/2014/main" id="{7939C827-E367-5CEC-AEC1-3C2FB46AC5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2567" y="1924938"/>
            <a:ext cx="981777" cy="58372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A73B92D-3387-C09F-01C4-E86A201C2F57}"/>
              </a:ext>
            </a:extLst>
          </p:cNvPr>
          <p:cNvSpPr txBox="1"/>
          <p:nvPr/>
        </p:nvSpPr>
        <p:spPr>
          <a:xfrm>
            <a:off x="2173750" y="1363166"/>
            <a:ext cx="1648091" cy="646331"/>
          </a:xfrm>
          <a:prstGeom prst="rect">
            <a:avLst/>
          </a:prstGeom>
          <a:noFill/>
          <a:ln>
            <a:noFill/>
          </a:ln>
        </p:spPr>
        <p:txBody>
          <a:bodyPr wrap="square" rtlCol="0">
            <a:spAutoFit/>
          </a:bodyPr>
          <a:lstStyle/>
          <a:p>
            <a:pPr algn="ctr"/>
            <a:r>
              <a:rPr lang="en-US" dirty="0"/>
              <a:t>Mozilla Corporation</a:t>
            </a:r>
          </a:p>
        </p:txBody>
      </p:sp>
      <p:cxnSp>
        <p:nvCxnSpPr>
          <p:cNvPr id="17" name="Straight Arrow Connector 16">
            <a:extLst>
              <a:ext uri="{FF2B5EF4-FFF2-40B4-BE49-F238E27FC236}">
                <a16:creationId xmlns:a16="http://schemas.microsoft.com/office/drawing/2014/main" id="{28BBC0C4-382E-F4CE-A1CC-2605C1BDAFD4}"/>
              </a:ext>
            </a:extLst>
          </p:cNvPr>
          <p:cNvCxnSpPr>
            <a:cxnSpLocks/>
          </p:cNvCxnSpPr>
          <p:nvPr/>
        </p:nvCxnSpPr>
        <p:spPr>
          <a:xfrm>
            <a:off x="3523224" y="2273549"/>
            <a:ext cx="5621154" cy="11617"/>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5EC78F91-B9D6-55DA-D1D9-22C180F14B97}"/>
              </a:ext>
            </a:extLst>
          </p:cNvPr>
          <p:cNvSpPr/>
          <p:nvPr/>
        </p:nvSpPr>
        <p:spPr>
          <a:xfrm>
            <a:off x="5093619" y="1844150"/>
            <a:ext cx="2402606" cy="3974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Collects certificates </a:t>
            </a:r>
          </a:p>
        </p:txBody>
      </p:sp>
      <p:sp>
        <p:nvSpPr>
          <p:cNvPr id="29" name="Rectangle 28">
            <a:extLst>
              <a:ext uri="{FF2B5EF4-FFF2-40B4-BE49-F238E27FC236}">
                <a16:creationId xmlns:a16="http://schemas.microsoft.com/office/drawing/2014/main" id="{AF18C193-FC79-ADC0-E1D1-96C46D7350DA}"/>
              </a:ext>
            </a:extLst>
          </p:cNvPr>
          <p:cNvSpPr/>
          <p:nvPr/>
        </p:nvSpPr>
        <p:spPr>
          <a:xfrm>
            <a:off x="5304037" y="3834291"/>
            <a:ext cx="1669709" cy="218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TLS Hello </a:t>
            </a:r>
          </a:p>
        </p:txBody>
      </p:sp>
      <p:graphicFrame>
        <p:nvGraphicFramePr>
          <p:cNvPr id="31" name="Content Placeholder 7">
            <a:extLst>
              <a:ext uri="{FF2B5EF4-FFF2-40B4-BE49-F238E27FC236}">
                <a16:creationId xmlns:a16="http://schemas.microsoft.com/office/drawing/2014/main" id="{AB253C05-1365-F56A-4ED6-7B34DAA46FAF}"/>
              </a:ext>
            </a:extLst>
          </p:cNvPr>
          <p:cNvGraphicFramePr>
            <a:graphicFrameLocks/>
          </p:cNvGraphicFramePr>
          <p:nvPr/>
        </p:nvGraphicFramePr>
        <p:xfrm>
          <a:off x="3180937" y="2559124"/>
          <a:ext cx="2182480" cy="365760"/>
        </p:xfrm>
        <a:graphic>
          <a:graphicData uri="http://schemas.openxmlformats.org/drawingml/2006/table">
            <a:tbl>
              <a:tblPr firstRow="1" bandRow="1">
                <a:tableStyleId>{5C22544A-7EE6-4342-B048-85BDC9FD1C3A}</a:tableStyleId>
              </a:tblPr>
              <a:tblGrid>
                <a:gridCol w="272810">
                  <a:extLst>
                    <a:ext uri="{9D8B030D-6E8A-4147-A177-3AD203B41FA5}">
                      <a16:colId xmlns:a16="http://schemas.microsoft.com/office/drawing/2014/main" val="2000537185"/>
                    </a:ext>
                  </a:extLst>
                </a:gridCol>
                <a:gridCol w="272810">
                  <a:extLst>
                    <a:ext uri="{9D8B030D-6E8A-4147-A177-3AD203B41FA5}">
                      <a16:colId xmlns:a16="http://schemas.microsoft.com/office/drawing/2014/main" val="1732350950"/>
                    </a:ext>
                  </a:extLst>
                </a:gridCol>
                <a:gridCol w="272810">
                  <a:extLst>
                    <a:ext uri="{9D8B030D-6E8A-4147-A177-3AD203B41FA5}">
                      <a16:colId xmlns:a16="http://schemas.microsoft.com/office/drawing/2014/main" val="855668331"/>
                    </a:ext>
                  </a:extLst>
                </a:gridCol>
                <a:gridCol w="272810">
                  <a:extLst>
                    <a:ext uri="{9D8B030D-6E8A-4147-A177-3AD203B41FA5}">
                      <a16:colId xmlns:a16="http://schemas.microsoft.com/office/drawing/2014/main" val="317240287"/>
                    </a:ext>
                  </a:extLst>
                </a:gridCol>
                <a:gridCol w="272810">
                  <a:extLst>
                    <a:ext uri="{9D8B030D-6E8A-4147-A177-3AD203B41FA5}">
                      <a16:colId xmlns:a16="http://schemas.microsoft.com/office/drawing/2014/main" val="2681192434"/>
                    </a:ext>
                  </a:extLst>
                </a:gridCol>
                <a:gridCol w="272810">
                  <a:extLst>
                    <a:ext uri="{9D8B030D-6E8A-4147-A177-3AD203B41FA5}">
                      <a16:colId xmlns:a16="http://schemas.microsoft.com/office/drawing/2014/main" val="1595494525"/>
                    </a:ext>
                  </a:extLst>
                </a:gridCol>
                <a:gridCol w="272810">
                  <a:extLst>
                    <a:ext uri="{9D8B030D-6E8A-4147-A177-3AD203B41FA5}">
                      <a16:colId xmlns:a16="http://schemas.microsoft.com/office/drawing/2014/main" val="1003147631"/>
                    </a:ext>
                  </a:extLst>
                </a:gridCol>
                <a:gridCol w="272810">
                  <a:extLst>
                    <a:ext uri="{9D8B030D-6E8A-4147-A177-3AD203B41FA5}">
                      <a16:colId xmlns:a16="http://schemas.microsoft.com/office/drawing/2014/main" val="621901266"/>
                    </a:ext>
                  </a:extLst>
                </a:gridCol>
              </a:tblGrid>
              <a:tr h="0">
                <a:tc>
                  <a:txBody>
                    <a:bodyPr/>
                    <a:lstStyle/>
                    <a:p>
                      <a:r>
                        <a:rPr lang="en-US" dirty="0"/>
                        <a:t>1</a:t>
                      </a:r>
                    </a:p>
                  </a:txBody>
                  <a:tcPr>
                    <a:noFill/>
                  </a:tcPr>
                </a:tc>
                <a:tc>
                  <a:txBody>
                    <a:bodyPr/>
                    <a:lstStyle/>
                    <a:p>
                      <a:r>
                        <a:rPr lang="en-US" dirty="0"/>
                        <a:t>1</a:t>
                      </a:r>
                    </a:p>
                  </a:txBody>
                  <a:tcPr>
                    <a:noFill/>
                  </a:tcPr>
                </a:tc>
                <a:tc>
                  <a:txBody>
                    <a:bodyPr/>
                    <a:lstStyle/>
                    <a:p>
                      <a:r>
                        <a:rPr lang="en-US" dirty="0"/>
                        <a:t>0</a:t>
                      </a:r>
                    </a:p>
                  </a:txBody>
                  <a:tcPr>
                    <a:noFill/>
                  </a:tcPr>
                </a:tc>
                <a:tc>
                  <a:txBody>
                    <a:bodyPr/>
                    <a:lstStyle/>
                    <a:p>
                      <a:r>
                        <a:rPr lang="en-US" dirty="0"/>
                        <a:t>0</a:t>
                      </a:r>
                    </a:p>
                  </a:txBody>
                  <a:tcPr>
                    <a:noFill/>
                  </a:tcPr>
                </a:tc>
                <a:tc>
                  <a:txBody>
                    <a:bodyPr/>
                    <a:lstStyle/>
                    <a:p>
                      <a:r>
                        <a:rPr lang="en-US" dirty="0"/>
                        <a:t>0</a:t>
                      </a:r>
                    </a:p>
                  </a:txBody>
                  <a:tcPr>
                    <a:noFill/>
                  </a:tcPr>
                </a:tc>
                <a:tc>
                  <a:txBody>
                    <a:bodyPr/>
                    <a:lstStyle/>
                    <a:p>
                      <a:r>
                        <a:rPr lang="en-US" dirty="0"/>
                        <a:t>1</a:t>
                      </a:r>
                    </a:p>
                  </a:txBody>
                  <a:tcPr>
                    <a:noFill/>
                  </a:tcPr>
                </a:tc>
                <a:tc>
                  <a:txBody>
                    <a:bodyPr/>
                    <a:lstStyle/>
                    <a:p>
                      <a:r>
                        <a:rPr lang="en-US" dirty="0"/>
                        <a:t>0</a:t>
                      </a:r>
                    </a:p>
                  </a:txBody>
                  <a:tcPr>
                    <a:noFill/>
                  </a:tcPr>
                </a:tc>
                <a:tc>
                  <a:txBody>
                    <a:bodyPr/>
                    <a:lstStyle/>
                    <a:p>
                      <a:r>
                        <a:rPr lang="en-US" dirty="0"/>
                        <a:t>1</a:t>
                      </a:r>
                    </a:p>
                  </a:txBody>
                  <a:tcPr>
                    <a:noFill/>
                  </a:tcPr>
                </a:tc>
                <a:extLst>
                  <a:ext uri="{0D108BD9-81ED-4DB2-BD59-A6C34878D82A}">
                    <a16:rowId xmlns:a16="http://schemas.microsoft.com/office/drawing/2014/main" val="3417570784"/>
                  </a:ext>
                </a:extLst>
              </a:tr>
            </a:tbl>
          </a:graphicData>
        </a:graphic>
      </p:graphicFrame>
      <p:cxnSp>
        <p:nvCxnSpPr>
          <p:cNvPr id="33" name="Straight Arrow Connector 32">
            <a:extLst>
              <a:ext uri="{FF2B5EF4-FFF2-40B4-BE49-F238E27FC236}">
                <a16:creationId xmlns:a16="http://schemas.microsoft.com/office/drawing/2014/main" id="{8A67B7B9-6D71-8F87-1076-55B66E3A4F09}"/>
              </a:ext>
            </a:extLst>
          </p:cNvPr>
          <p:cNvCxnSpPr>
            <a:cxnSpLocks/>
          </p:cNvCxnSpPr>
          <p:nvPr/>
        </p:nvCxnSpPr>
        <p:spPr>
          <a:xfrm>
            <a:off x="2993455" y="2494560"/>
            <a:ext cx="0" cy="1295068"/>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graphicFrame>
        <p:nvGraphicFramePr>
          <p:cNvPr id="34" name="Table 33">
            <a:extLst>
              <a:ext uri="{FF2B5EF4-FFF2-40B4-BE49-F238E27FC236}">
                <a16:creationId xmlns:a16="http://schemas.microsoft.com/office/drawing/2014/main" id="{5970D083-915F-1F19-3454-92F66FD4B6E5}"/>
              </a:ext>
            </a:extLst>
          </p:cNvPr>
          <p:cNvGraphicFramePr>
            <a:graphicFrameLocks noGrp="1"/>
          </p:cNvGraphicFramePr>
          <p:nvPr/>
        </p:nvGraphicFramePr>
        <p:xfrm>
          <a:off x="3713523" y="3053596"/>
          <a:ext cx="1106999" cy="365760"/>
        </p:xfrm>
        <a:graphic>
          <a:graphicData uri="http://schemas.openxmlformats.org/drawingml/2006/table">
            <a:tbl>
              <a:tblPr firstRow="1" bandRow="1">
                <a:tableStyleId>{5C22544A-7EE6-4342-B048-85BDC9FD1C3A}</a:tableStyleId>
              </a:tblPr>
              <a:tblGrid>
                <a:gridCol w="296819">
                  <a:extLst>
                    <a:ext uri="{9D8B030D-6E8A-4147-A177-3AD203B41FA5}">
                      <a16:colId xmlns:a16="http://schemas.microsoft.com/office/drawing/2014/main" val="1183413063"/>
                    </a:ext>
                  </a:extLst>
                </a:gridCol>
                <a:gridCol w="270060">
                  <a:extLst>
                    <a:ext uri="{9D8B030D-6E8A-4147-A177-3AD203B41FA5}">
                      <a16:colId xmlns:a16="http://schemas.microsoft.com/office/drawing/2014/main" val="3599632160"/>
                    </a:ext>
                  </a:extLst>
                </a:gridCol>
                <a:gridCol w="270060">
                  <a:extLst>
                    <a:ext uri="{9D8B030D-6E8A-4147-A177-3AD203B41FA5}">
                      <a16:colId xmlns:a16="http://schemas.microsoft.com/office/drawing/2014/main" val="1136230331"/>
                    </a:ext>
                  </a:extLst>
                </a:gridCol>
                <a:gridCol w="270060">
                  <a:extLst>
                    <a:ext uri="{9D8B030D-6E8A-4147-A177-3AD203B41FA5}">
                      <a16:colId xmlns:a16="http://schemas.microsoft.com/office/drawing/2014/main" val="2998001560"/>
                    </a:ext>
                  </a:extLst>
                </a:gridCol>
              </a:tblGrid>
              <a:tr h="280459">
                <a:tc>
                  <a:txBody>
                    <a:bodyPr/>
                    <a:lstStyle/>
                    <a:p>
                      <a:r>
                        <a:rPr lang="en-US" dirty="0"/>
                        <a:t>1</a:t>
                      </a:r>
                    </a:p>
                  </a:txBody>
                  <a:tcPr>
                    <a:noFill/>
                  </a:tcPr>
                </a:tc>
                <a:tc>
                  <a:txBody>
                    <a:bodyPr/>
                    <a:lstStyle/>
                    <a:p>
                      <a:r>
                        <a:rPr lang="en-US" dirty="0">
                          <a:solidFill>
                            <a:schemeClr val="tx1"/>
                          </a:solidFill>
                        </a:rPr>
                        <a:t>0</a:t>
                      </a:r>
                    </a:p>
                  </a:txBody>
                  <a:tcPr>
                    <a:noFill/>
                  </a:tcPr>
                </a:tc>
                <a:tc>
                  <a:txBody>
                    <a:bodyPr/>
                    <a:lstStyle/>
                    <a:p>
                      <a:r>
                        <a:rPr lang="en-US" dirty="0"/>
                        <a:t>0</a:t>
                      </a:r>
                    </a:p>
                  </a:txBody>
                  <a:tcPr>
                    <a:noFill/>
                  </a:tcPr>
                </a:tc>
                <a:tc>
                  <a:txBody>
                    <a:bodyPr/>
                    <a:lstStyle/>
                    <a:p>
                      <a:r>
                        <a:rPr lang="en-US" dirty="0"/>
                        <a:t>1</a:t>
                      </a:r>
                    </a:p>
                  </a:txBody>
                  <a:tcPr>
                    <a:noFill/>
                  </a:tcPr>
                </a:tc>
                <a:extLst>
                  <a:ext uri="{0D108BD9-81ED-4DB2-BD59-A6C34878D82A}">
                    <a16:rowId xmlns:a16="http://schemas.microsoft.com/office/drawing/2014/main" val="4070980405"/>
                  </a:ext>
                </a:extLst>
              </a:tr>
            </a:tbl>
          </a:graphicData>
        </a:graphic>
      </p:graphicFrame>
      <p:graphicFrame>
        <p:nvGraphicFramePr>
          <p:cNvPr id="35" name="Table 34">
            <a:extLst>
              <a:ext uri="{FF2B5EF4-FFF2-40B4-BE49-F238E27FC236}">
                <a16:creationId xmlns:a16="http://schemas.microsoft.com/office/drawing/2014/main" id="{9A87A987-A1F1-D9C4-D93C-3BC6E1B3001A}"/>
              </a:ext>
            </a:extLst>
          </p:cNvPr>
          <p:cNvGraphicFramePr>
            <a:graphicFrameLocks noGrp="1"/>
          </p:cNvGraphicFramePr>
          <p:nvPr/>
        </p:nvGraphicFramePr>
        <p:xfrm>
          <a:off x="3982718" y="3526675"/>
          <a:ext cx="613057" cy="365760"/>
        </p:xfrm>
        <a:graphic>
          <a:graphicData uri="http://schemas.openxmlformats.org/drawingml/2006/table">
            <a:tbl>
              <a:tblPr firstRow="1" bandRow="1">
                <a:tableStyleId>{5C22544A-7EE6-4342-B048-85BDC9FD1C3A}</a:tableStyleId>
              </a:tblPr>
              <a:tblGrid>
                <a:gridCol w="299977">
                  <a:extLst>
                    <a:ext uri="{9D8B030D-6E8A-4147-A177-3AD203B41FA5}">
                      <a16:colId xmlns:a16="http://schemas.microsoft.com/office/drawing/2014/main" val="340358493"/>
                    </a:ext>
                  </a:extLst>
                </a:gridCol>
                <a:gridCol w="313080">
                  <a:extLst>
                    <a:ext uri="{9D8B030D-6E8A-4147-A177-3AD203B41FA5}">
                      <a16:colId xmlns:a16="http://schemas.microsoft.com/office/drawing/2014/main" val="104713448"/>
                    </a:ext>
                  </a:extLst>
                </a:gridCol>
              </a:tblGrid>
              <a:tr h="0">
                <a:tc>
                  <a:txBody>
                    <a:bodyPr/>
                    <a:lstStyle/>
                    <a:p>
                      <a:r>
                        <a:rPr lang="en-US" dirty="0"/>
                        <a:t>0</a:t>
                      </a:r>
                    </a:p>
                  </a:txBody>
                  <a:tcPr>
                    <a:noFill/>
                  </a:tcPr>
                </a:tc>
                <a:tc>
                  <a:txBody>
                    <a:bodyPr/>
                    <a:lstStyle/>
                    <a:p>
                      <a:r>
                        <a:rPr lang="en-US" dirty="0"/>
                        <a:t>1</a:t>
                      </a:r>
                    </a:p>
                  </a:txBody>
                  <a:tcPr>
                    <a:noFill/>
                  </a:tcPr>
                </a:tc>
                <a:extLst>
                  <a:ext uri="{0D108BD9-81ED-4DB2-BD59-A6C34878D82A}">
                    <a16:rowId xmlns:a16="http://schemas.microsoft.com/office/drawing/2014/main" val="1283951364"/>
                  </a:ext>
                </a:extLst>
              </a:tr>
            </a:tbl>
          </a:graphicData>
        </a:graphic>
      </p:graphicFrame>
      <p:sp>
        <p:nvSpPr>
          <p:cNvPr id="36" name="TextBox 35">
            <a:extLst>
              <a:ext uri="{FF2B5EF4-FFF2-40B4-BE49-F238E27FC236}">
                <a16:creationId xmlns:a16="http://schemas.microsoft.com/office/drawing/2014/main" id="{65078F7D-2C09-7CFD-D955-64A480FC3A13}"/>
              </a:ext>
            </a:extLst>
          </p:cNvPr>
          <p:cNvSpPr txBox="1"/>
          <p:nvPr/>
        </p:nvSpPr>
        <p:spPr>
          <a:xfrm>
            <a:off x="4839164" y="3038942"/>
            <a:ext cx="1818070" cy="369332"/>
          </a:xfrm>
          <a:prstGeom prst="rect">
            <a:avLst/>
          </a:prstGeom>
          <a:noFill/>
        </p:spPr>
        <p:txBody>
          <a:bodyPr wrap="square" rtlCol="0">
            <a:spAutoFit/>
          </a:bodyPr>
          <a:lstStyle/>
          <a:p>
            <a:r>
              <a:rPr lang="en-US" dirty="0"/>
              <a:t>Filter Cascade</a:t>
            </a:r>
          </a:p>
        </p:txBody>
      </p:sp>
      <p:sp>
        <p:nvSpPr>
          <p:cNvPr id="37" name="TextBox 36">
            <a:extLst>
              <a:ext uri="{FF2B5EF4-FFF2-40B4-BE49-F238E27FC236}">
                <a16:creationId xmlns:a16="http://schemas.microsoft.com/office/drawing/2014/main" id="{1012B625-B49C-25DA-3429-E2D81BEAF27C}"/>
              </a:ext>
            </a:extLst>
          </p:cNvPr>
          <p:cNvSpPr txBox="1"/>
          <p:nvPr/>
        </p:nvSpPr>
        <p:spPr>
          <a:xfrm>
            <a:off x="2173751" y="4580391"/>
            <a:ext cx="1648091" cy="369332"/>
          </a:xfrm>
          <a:prstGeom prst="rect">
            <a:avLst/>
          </a:prstGeom>
          <a:noFill/>
          <a:ln>
            <a:noFill/>
          </a:ln>
        </p:spPr>
        <p:txBody>
          <a:bodyPr wrap="square" rtlCol="0">
            <a:spAutoFit/>
          </a:bodyPr>
          <a:lstStyle/>
          <a:p>
            <a:pPr algn="ctr"/>
            <a:r>
              <a:rPr lang="en-US" dirty="0"/>
              <a:t>Web browser</a:t>
            </a:r>
          </a:p>
        </p:txBody>
      </p:sp>
      <p:sp>
        <p:nvSpPr>
          <p:cNvPr id="4" name="Slide Number Placeholder 6">
            <a:extLst>
              <a:ext uri="{FF2B5EF4-FFF2-40B4-BE49-F238E27FC236}">
                <a16:creationId xmlns:a16="http://schemas.microsoft.com/office/drawing/2014/main" id="{C88B492B-D5EF-8496-F72E-9F6CFFCDBCE3}"/>
              </a:ext>
            </a:extLst>
          </p:cNvPr>
          <p:cNvSpPr>
            <a:spLocks noGrp="1"/>
          </p:cNvSpPr>
          <p:nvPr>
            <p:ph type="sldNum" sz="quarter" idx="12"/>
          </p:nvPr>
        </p:nvSpPr>
        <p:spPr>
          <a:xfrm>
            <a:off x="3395692" y="6492875"/>
            <a:ext cx="2743200" cy="365125"/>
          </a:xfrm>
        </p:spPr>
        <p:txBody>
          <a:bodyPr/>
          <a:lstStyle/>
          <a:p>
            <a:fld id="{673B0829-C75E-A24F-A5BF-2B41B3253BE3}" type="slidenum">
              <a:rPr lang="en-US" smtClean="0"/>
              <a:t>6</a:t>
            </a:fld>
            <a:endParaRPr lang="en-US"/>
          </a:p>
        </p:txBody>
      </p:sp>
      <p:sp>
        <p:nvSpPr>
          <p:cNvPr id="5" name="TextBox 4">
            <a:extLst>
              <a:ext uri="{FF2B5EF4-FFF2-40B4-BE49-F238E27FC236}">
                <a16:creationId xmlns:a16="http://schemas.microsoft.com/office/drawing/2014/main" id="{B031870F-C561-3766-23D2-F27C5F83F9D8}"/>
              </a:ext>
            </a:extLst>
          </p:cNvPr>
          <p:cNvSpPr txBox="1"/>
          <p:nvPr/>
        </p:nvSpPr>
        <p:spPr>
          <a:xfrm>
            <a:off x="8914365" y="1325782"/>
            <a:ext cx="1648091" cy="646331"/>
          </a:xfrm>
          <a:prstGeom prst="rect">
            <a:avLst/>
          </a:prstGeom>
          <a:noFill/>
          <a:ln>
            <a:noFill/>
          </a:ln>
        </p:spPr>
        <p:txBody>
          <a:bodyPr wrap="square" rtlCol="0">
            <a:spAutoFit/>
          </a:bodyPr>
          <a:lstStyle/>
          <a:p>
            <a:pPr algn="ctr"/>
            <a:r>
              <a:rPr lang="en-US" dirty="0"/>
              <a:t>Certificate Authority</a:t>
            </a:r>
          </a:p>
        </p:txBody>
      </p:sp>
      <p:sp>
        <p:nvSpPr>
          <p:cNvPr id="6" name="TextBox 5">
            <a:extLst>
              <a:ext uri="{FF2B5EF4-FFF2-40B4-BE49-F238E27FC236}">
                <a16:creationId xmlns:a16="http://schemas.microsoft.com/office/drawing/2014/main" id="{56CFD79F-991D-3BAF-395F-E8BDB10C32C5}"/>
              </a:ext>
            </a:extLst>
          </p:cNvPr>
          <p:cNvSpPr txBox="1"/>
          <p:nvPr/>
        </p:nvSpPr>
        <p:spPr>
          <a:xfrm>
            <a:off x="8914365" y="4568653"/>
            <a:ext cx="1648091" cy="369332"/>
          </a:xfrm>
          <a:prstGeom prst="rect">
            <a:avLst/>
          </a:prstGeom>
          <a:noFill/>
          <a:ln>
            <a:noFill/>
          </a:ln>
        </p:spPr>
        <p:txBody>
          <a:bodyPr wrap="square" rtlCol="0">
            <a:spAutoFit/>
          </a:bodyPr>
          <a:lstStyle/>
          <a:p>
            <a:pPr algn="ctr"/>
            <a:r>
              <a:rPr lang="en-US" dirty="0" err="1"/>
              <a:t>example.com</a:t>
            </a:r>
            <a:endParaRPr lang="en-US" dirty="0"/>
          </a:p>
        </p:txBody>
      </p:sp>
      <p:pic>
        <p:nvPicPr>
          <p:cNvPr id="7" name="Picture 6">
            <a:extLst>
              <a:ext uri="{FF2B5EF4-FFF2-40B4-BE49-F238E27FC236}">
                <a16:creationId xmlns:a16="http://schemas.microsoft.com/office/drawing/2014/main" id="{15FFB45B-6680-2382-EDC6-65A6C0B37CFF}"/>
              </a:ext>
            </a:extLst>
          </p:cNvPr>
          <p:cNvPicPr>
            <a:picLocks noChangeAspect="1"/>
          </p:cNvPicPr>
          <p:nvPr/>
        </p:nvPicPr>
        <p:blipFill>
          <a:blip r:embed="rId8"/>
          <a:stretch>
            <a:fillRect/>
          </a:stretch>
        </p:blipFill>
        <p:spPr>
          <a:xfrm>
            <a:off x="9387085" y="3973066"/>
            <a:ext cx="702652" cy="607325"/>
          </a:xfrm>
          <a:prstGeom prst="rect">
            <a:avLst/>
          </a:prstGeom>
        </p:spPr>
      </p:pic>
      <p:pic>
        <p:nvPicPr>
          <p:cNvPr id="8" name="Picture 7">
            <a:extLst>
              <a:ext uri="{FF2B5EF4-FFF2-40B4-BE49-F238E27FC236}">
                <a16:creationId xmlns:a16="http://schemas.microsoft.com/office/drawing/2014/main" id="{F2078E1E-D974-70E8-87D1-31AF4A3F8317}"/>
              </a:ext>
            </a:extLst>
          </p:cNvPr>
          <p:cNvPicPr>
            <a:picLocks noChangeAspect="1"/>
          </p:cNvPicPr>
          <p:nvPr/>
        </p:nvPicPr>
        <p:blipFill>
          <a:blip r:embed="rId9"/>
          <a:stretch>
            <a:fillRect/>
          </a:stretch>
        </p:blipFill>
        <p:spPr>
          <a:xfrm>
            <a:off x="9395949" y="1962351"/>
            <a:ext cx="702265" cy="638910"/>
          </a:xfrm>
          <a:prstGeom prst="rect">
            <a:avLst/>
          </a:prstGeom>
        </p:spPr>
      </p:pic>
      <p:cxnSp>
        <p:nvCxnSpPr>
          <p:cNvPr id="12" name="Straight Arrow Connector 11">
            <a:extLst>
              <a:ext uri="{FF2B5EF4-FFF2-40B4-BE49-F238E27FC236}">
                <a16:creationId xmlns:a16="http://schemas.microsoft.com/office/drawing/2014/main" id="{D958210F-92AE-C9E1-F1DC-600AFB64E440}"/>
              </a:ext>
            </a:extLst>
          </p:cNvPr>
          <p:cNvCxnSpPr>
            <a:cxnSpLocks/>
          </p:cNvCxnSpPr>
          <p:nvPr/>
        </p:nvCxnSpPr>
        <p:spPr>
          <a:xfrm>
            <a:off x="3574656" y="4177995"/>
            <a:ext cx="5621154" cy="0"/>
          </a:xfrm>
          <a:prstGeom prst="straightConnector1">
            <a:avLst/>
          </a:prstGeom>
          <a:ln>
            <a:solidFill>
              <a:schemeClr val="tx2"/>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DA12AD7-E974-E595-2068-B9BC68DA20FF}"/>
              </a:ext>
            </a:extLst>
          </p:cNvPr>
          <p:cNvCxnSpPr>
            <a:cxnSpLocks/>
          </p:cNvCxnSpPr>
          <p:nvPr/>
        </p:nvCxnSpPr>
        <p:spPr>
          <a:xfrm flipH="1">
            <a:off x="3574656" y="4383356"/>
            <a:ext cx="5621154" cy="0"/>
          </a:xfrm>
          <a:prstGeom prst="straightConnector1">
            <a:avLst/>
          </a:prstGeom>
          <a:ln>
            <a:solidFill>
              <a:schemeClr val="tx2"/>
            </a:solidFill>
            <a:prstDash val="dash"/>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47950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dissolv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par>
                                <p:cTn id="16" presetID="9"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dissolve">
                                      <p:cBhvr>
                                        <p:cTn id="21" dur="500"/>
                                        <p:tgtEl>
                                          <p:spTgt spid="3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dissolve">
                                      <p:cBhvr>
                                        <p:cTn id="24" dur="500"/>
                                        <p:tgtEl>
                                          <p:spTgt spid="36"/>
                                        </p:tgtEl>
                                      </p:cBhvr>
                                    </p:animEffect>
                                  </p:childTnLst>
                                </p:cTn>
                              </p:par>
                              <p:par>
                                <p:cTn id="25" presetID="9"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dissolv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dissolve">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xEl>
                                              <p:pRg st="1" end="1"/>
                                            </p:txEl>
                                          </p:spTgt>
                                        </p:tgtEl>
                                        <p:attrNameLst>
                                          <p:attrName>style.visibility</p:attrName>
                                        </p:attrNameLst>
                                      </p:cBhvr>
                                      <p:to>
                                        <p:strVal val="visible"/>
                                      </p:to>
                                    </p:set>
                                    <p:animEffect transition="in" filter="dissolve">
                                      <p:cBhvr>
                                        <p:cTn id="37" dur="500"/>
                                        <p:tgtEl>
                                          <p:spTgt spid="1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4">
                                            <p:txEl>
                                              <p:pRg st="2" end="2"/>
                                            </p:txEl>
                                          </p:spTgt>
                                        </p:tgtEl>
                                        <p:attrNameLst>
                                          <p:attrName>style.visibility</p:attrName>
                                        </p:attrNameLst>
                                      </p:cBhvr>
                                      <p:to>
                                        <p:strVal val="visible"/>
                                      </p:to>
                                    </p:set>
                                    <p:animEffect transition="in" filter="dissolve">
                                      <p:cBhvr>
                                        <p:cTn id="4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4F909-0C35-2405-28B2-3B4B83A6E00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92D28-AE08-CD1F-F330-319D3C066834}"/>
              </a:ext>
            </a:extLst>
          </p:cNvPr>
          <p:cNvSpPr>
            <a:spLocks noGrp="1"/>
          </p:cNvSpPr>
          <p:nvPr>
            <p:ph idx="1"/>
          </p:nvPr>
        </p:nvSpPr>
        <p:spPr>
          <a:xfrm>
            <a:off x="305350" y="1521621"/>
            <a:ext cx="12037102" cy="2410276"/>
          </a:xfrm>
        </p:spPr>
        <p:txBody>
          <a:bodyPr>
            <a:normAutofit/>
          </a:bodyPr>
          <a:lstStyle/>
          <a:p>
            <a:endParaRPr lang="en-US" dirty="0"/>
          </a:p>
          <a:p>
            <a:r>
              <a:rPr lang="en-US" dirty="0"/>
              <a:t>Many CAs rely on CDNs (Content Delivery Networks) like Akamai and Cloudflare to distribute CRLs and serve OCSP responses.</a:t>
            </a:r>
          </a:p>
        </p:txBody>
      </p:sp>
      <p:sp>
        <p:nvSpPr>
          <p:cNvPr id="11" name="Slide Number Placeholder 6">
            <a:extLst>
              <a:ext uri="{FF2B5EF4-FFF2-40B4-BE49-F238E27FC236}">
                <a16:creationId xmlns:a16="http://schemas.microsoft.com/office/drawing/2014/main" id="{D1B848E1-8CBE-45F0-BF52-67931F9507EB}"/>
              </a:ext>
            </a:extLst>
          </p:cNvPr>
          <p:cNvSpPr txBox="1">
            <a:spLocks/>
          </p:cNvSpPr>
          <p:nvPr/>
        </p:nvSpPr>
        <p:spPr>
          <a:xfrm>
            <a:off x="3431551" y="6521573"/>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hade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3B0829-C75E-A24F-A5BF-2B41B3253BE3}" type="slidenum">
              <a:rPr lang="en-US" smtClean="0"/>
              <a:pPr/>
              <a:t>7</a:t>
            </a:fld>
            <a:endParaRPr lang="en-US"/>
          </a:p>
        </p:txBody>
      </p:sp>
      <p:sp>
        <p:nvSpPr>
          <p:cNvPr id="9" name="Title 1">
            <a:extLst>
              <a:ext uri="{FF2B5EF4-FFF2-40B4-BE49-F238E27FC236}">
                <a16:creationId xmlns:a16="http://schemas.microsoft.com/office/drawing/2014/main" id="{AB2355FF-816E-14EB-474F-4FCE16C15681}"/>
              </a:ext>
            </a:extLst>
          </p:cNvPr>
          <p:cNvSpPr txBox="1">
            <a:spLocks/>
          </p:cNvSpPr>
          <p:nvPr/>
        </p:nvSpPr>
        <p:spPr>
          <a:xfrm>
            <a:off x="1524000" y="478173"/>
            <a:ext cx="9144000" cy="6648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FF00"/>
                </a:solidFill>
              </a:rPr>
              <a:t>CDNs in Certificate Revocation</a:t>
            </a:r>
          </a:p>
        </p:txBody>
      </p:sp>
      <p:sp>
        <p:nvSpPr>
          <p:cNvPr id="6" name="Rounded Rectangle 5">
            <a:extLst>
              <a:ext uri="{FF2B5EF4-FFF2-40B4-BE49-F238E27FC236}">
                <a16:creationId xmlns:a16="http://schemas.microsoft.com/office/drawing/2014/main" id="{B4395E7C-5275-216B-9A7E-BDA0340E52FC}"/>
              </a:ext>
            </a:extLst>
          </p:cNvPr>
          <p:cNvSpPr/>
          <p:nvPr/>
        </p:nvSpPr>
        <p:spPr>
          <a:xfrm>
            <a:off x="4589278" y="3857584"/>
            <a:ext cx="3013443" cy="1697248"/>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4125811-0E36-1E0F-EEA1-4F535A2E027B}"/>
              </a:ext>
            </a:extLst>
          </p:cNvPr>
          <p:cNvSpPr txBox="1"/>
          <p:nvPr/>
        </p:nvSpPr>
        <p:spPr>
          <a:xfrm>
            <a:off x="5275594" y="3901768"/>
            <a:ext cx="1798313" cy="307777"/>
          </a:xfrm>
          <a:prstGeom prst="rect">
            <a:avLst/>
          </a:prstGeom>
          <a:noFill/>
        </p:spPr>
        <p:txBody>
          <a:bodyPr wrap="none" rtlCol="0">
            <a:spAutoFit/>
          </a:bodyPr>
          <a:lstStyle/>
          <a:p>
            <a:r>
              <a:rPr lang="en-US" sz="1400" dirty="0"/>
              <a:t>Traditional CDN Role</a:t>
            </a:r>
          </a:p>
        </p:txBody>
      </p:sp>
      <p:sp>
        <p:nvSpPr>
          <p:cNvPr id="24" name="TextBox 23">
            <a:extLst>
              <a:ext uri="{FF2B5EF4-FFF2-40B4-BE49-F238E27FC236}">
                <a16:creationId xmlns:a16="http://schemas.microsoft.com/office/drawing/2014/main" id="{A89331C6-EEF3-5F17-DD4E-8C36A7FF308C}"/>
              </a:ext>
            </a:extLst>
          </p:cNvPr>
          <p:cNvSpPr txBox="1"/>
          <p:nvPr/>
        </p:nvSpPr>
        <p:spPr>
          <a:xfrm>
            <a:off x="5198240" y="4816168"/>
            <a:ext cx="2251322" cy="738664"/>
          </a:xfrm>
          <a:prstGeom prst="rect">
            <a:avLst/>
          </a:prstGeom>
          <a:noFill/>
        </p:spPr>
        <p:txBody>
          <a:bodyPr wrap="square" rtlCol="0">
            <a:spAutoFit/>
          </a:bodyPr>
          <a:lstStyle/>
          <a:p>
            <a:r>
              <a:rPr lang="en-US" sz="1400" dirty="0"/>
              <a:t>Distributes CRLs and OCSP from CA origin Server</a:t>
            </a:r>
          </a:p>
        </p:txBody>
      </p:sp>
      <p:pic>
        <p:nvPicPr>
          <p:cNvPr id="37" name="Graphic 36" descr="Download from cloud with solid fill">
            <a:extLst>
              <a:ext uri="{FF2B5EF4-FFF2-40B4-BE49-F238E27FC236}">
                <a16:creationId xmlns:a16="http://schemas.microsoft.com/office/drawing/2014/main" id="{79B24265-8E56-4223-ACCE-0EDF92063F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28793" y="4226654"/>
            <a:ext cx="914400" cy="707515"/>
          </a:xfrm>
          <a:prstGeom prst="rect">
            <a:avLst/>
          </a:prstGeom>
        </p:spPr>
      </p:pic>
    </p:spTree>
    <p:extLst>
      <p:ext uri="{BB962C8B-B14F-4D97-AF65-F5344CB8AC3E}">
        <p14:creationId xmlns:p14="http://schemas.microsoft.com/office/powerpoint/2010/main" val="2440676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EFFCF-69E8-05EF-8620-31027C62C51B}"/>
            </a:ext>
          </a:extLst>
        </p:cNvPr>
        <p:cNvGrpSpPr/>
        <p:nvPr/>
      </p:nvGrpSpPr>
      <p:grpSpPr>
        <a:xfrm>
          <a:off x="0" y="0"/>
          <a:ext cx="0" cy="0"/>
          <a:chOff x="0" y="0"/>
          <a:chExt cx="0" cy="0"/>
        </a:xfrm>
      </p:grpSpPr>
      <p:sp>
        <p:nvSpPr>
          <p:cNvPr id="43" name="Title 1">
            <a:extLst>
              <a:ext uri="{FF2B5EF4-FFF2-40B4-BE49-F238E27FC236}">
                <a16:creationId xmlns:a16="http://schemas.microsoft.com/office/drawing/2014/main" id="{4EEB0F15-B70F-DB9F-8B78-56D32466FA4A}"/>
              </a:ext>
            </a:extLst>
          </p:cNvPr>
          <p:cNvSpPr txBox="1">
            <a:spLocks/>
          </p:cNvSpPr>
          <p:nvPr/>
        </p:nvSpPr>
        <p:spPr>
          <a:xfrm>
            <a:off x="4767292" y="5828048"/>
            <a:ext cx="3962400" cy="6648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err="1">
                <a:solidFill>
                  <a:schemeClr val="accent6"/>
                </a:solidFill>
              </a:rPr>
              <a:t>AccuRevoke</a:t>
            </a:r>
            <a:r>
              <a:rPr lang="en-US" sz="4000" dirty="0">
                <a:solidFill>
                  <a:schemeClr val="accent6"/>
                </a:solidFill>
              </a:rPr>
              <a:t>!</a:t>
            </a:r>
          </a:p>
        </p:txBody>
      </p:sp>
      <p:sp>
        <p:nvSpPr>
          <p:cNvPr id="8" name="Slide Number Placeholder 6">
            <a:extLst>
              <a:ext uri="{FF2B5EF4-FFF2-40B4-BE49-F238E27FC236}">
                <a16:creationId xmlns:a16="http://schemas.microsoft.com/office/drawing/2014/main" id="{428B488A-C64D-3DB1-81EE-B0B7D4156C94}"/>
              </a:ext>
            </a:extLst>
          </p:cNvPr>
          <p:cNvSpPr>
            <a:spLocks noGrp="1"/>
          </p:cNvSpPr>
          <p:nvPr>
            <p:ph type="sldNum" sz="quarter" idx="12"/>
          </p:nvPr>
        </p:nvSpPr>
        <p:spPr>
          <a:xfrm>
            <a:off x="3395692" y="6492875"/>
            <a:ext cx="2743200" cy="365125"/>
          </a:xfrm>
        </p:spPr>
        <p:txBody>
          <a:bodyPr/>
          <a:lstStyle/>
          <a:p>
            <a:fld id="{673B0829-C75E-A24F-A5BF-2B41B3253BE3}" type="slidenum">
              <a:rPr lang="en-US" smtClean="0"/>
              <a:t>8</a:t>
            </a:fld>
            <a:endParaRPr lang="en-US"/>
          </a:p>
        </p:txBody>
      </p:sp>
      <p:sp>
        <p:nvSpPr>
          <p:cNvPr id="4" name="Title 1">
            <a:extLst>
              <a:ext uri="{FF2B5EF4-FFF2-40B4-BE49-F238E27FC236}">
                <a16:creationId xmlns:a16="http://schemas.microsoft.com/office/drawing/2014/main" id="{B7A594CB-3F89-73A1-839B-3790AD79E32E}"/>
              </a:ext>
            </a:extLst>
          </p:cNvPr>
          <p:cNvSpPr txBox="1">
            <a:spLocks/>
          </p:cNvSpPr>
          <p:nvPr/>
        </p:nvSpPr>
        <p:spPr>
          <a:xfrm>
            <a:off x="1524000" y="478173"/>
            <a:ext cx="9144000" cy="6648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FF00"/>
                </a:solidFill>
              </a:rPr>
              <a:t>Revocation Goals vs. Existing Solutions</a:t>
            </a:r>
          </a:p>
        </p:txBody>
      </p:sp>
      <p:graphicFrame>
        <p:nvGraphicFramePr>
          <p:cNvPr id="2" name="Content Placeholder 4">
            <a:extLst>
              <a:ext uri="{FF2B5EF4-FFF2-40B4-BE49-F238E27FC236}">
                <a16:creationId xmlns:a16="http://schemas.microsoft.com/office/drawing/2014/main" id="{0D7066F4-3260-D6DE-A574-9EC46ED4DC04}"/>
              </a:ext>
            </a:extLst>
          </p:cNvPr>
          <p:cNvGraphicFramePr>
            <a:graphicFrameLocks noGrp="1"/>
          </p:cNvGraphicFramePr>
          <p:nvPr>
            <p:ph idx="1"/>
          </p:nvPr>
        </p:nvGraphicFramePr>
        <p:xfrm>
          <a:off x="200024" y="2148840"/>
          <a:ext cx="11791952" cy="2583372"/>
        </p:xfrm>
        <a:graphic>
          <a:graphicData uri="http://schemas.openxmlformats.org/drawingml/2006/table">
            <a:tbl>
              <a:tblPr firstRow="1" bandRow="1">
                <a:tableStyleId>{5C22544A-7EE6-4342-B048-85BDC9FD1C3A}</a:tableStyleId>
              </a:tblPr>
              <a:tblGrid>
                <a:gridCol w="1057276">
                  <a:extLst>
                    <a:ext uri="{9D8B030D-6E8A-4147-A177-3AD203B41FA5}">
                      <a16:colId xmlns:a16="http://schemas.microsoft.com/office/drawing/2014/main" val="3802688986"/>
                    </a:ext>
                  </a:extLst>
                </a:gridCol>
                <a:gridCol w="1543050">
                  <a:extLst>
                    <a:ext uri="{9D8B030D-6E8A-4147-A177-3AD203B41FA5}">
                      <a16:colId xmlns:a16="http://schemas.microsoft.com/office/drawing/2014/main" val="4143828057"/>
                    </a:ext>
                  </a:extLst>
                </a:gridCol>
                <a:gridCol w="1714500">
                  <a:extLst>
                    <a:ext uri="{9D8B030D-6E8A-4147-A177-3AD203B41FA5}">
                      <a16:colId xmlns:a16="http://schemas.microsoft.com/office/drawing/2014/main" val="2499112873"/>
                    </a:ext>
                  </a:extLst>
                </a:gridCol>
                <a:gridCol w="1593630">
                  <a:extLst>
                    <a:ext uri="{9D8B030D-6E8A-4147-A177-3AD203B41FA5}">
                      <a16:colId xmlns:a16="http://schemas.microsoft.com/office/drawing/2014/main" val="505934123"/>
                    </a:ext>
                  </a:extLst>
                </a:gridCol>
                <a:gridCol w="1111470">
                  <a:extLst>
                    <a:ext uri="{9D8B030D-6E8A-4147-A177-3AD203B41FA5}">
                      <a16:colId xmlns:a16="http://schemas.microsoft.com/office/drawing/2014/main" val="1557376027"/>
                    </a:ext>
                  </a:extLst>
                </a:gridCol>
                <a:gridCol w="952500">
                  <a:extLst>
                    <a:ext uri="{9D8B030D-6E8A-4147-A177-3AD203B41FA5}">
                      <a16:colId xmlns:a16="http://schemas.microsoft.com/office/drawing/2014/main" val="3649040689"/>
                    </a:ext>
                  </a:extLst>
                </a:gridCol>
                <a:gridCol w="1638300">
                  <a:extLst>
                    <a:ext uri="{9D8B030D-6E8A-4147-A177-3AD203B41FA5}">
                      <a16:colId xmlns:a16="http://schemas.microsoft.com/office/drawing/2014/main" val="169980644"/>
                    </a:ext>
                  </a:extLst>
                </a:gridCol>
                <a:gridCol w="1257300">
                  <a:extLst>
                    <a:ext uri="{9D8B030D-6E8A-4147-A177-3AD203B41FA5}">
                      <a16:colId xmlns:a16="http://schemas.microsoft.com/office/drawing/2014/main" val="1395065811"/>
                    </a:ext>
                  </a:extLst>
                </a:gridCol>
                <a:gridCol w="923926">
                  <a:extLst>
                    <a:ext uri="{9D8B030D-6E8A-4147-A177-3AD203B41FA5}">
                      <a16:colId xmlns:a16="http://schemas.microsoft.com/office/drawing/2014/main" val="4283586011"/>
                    </a:ext>
                  </a:extLst>
                </a:gridCol>
              </a:tblGrid>
              <a:tr h="749655">
                <a:tc>
                  <a:txBody>
                    <a:bodyPr/>
                    <a:lstStyle/>
                    <a:p>
                      <a:pPr algn="ctr"/>
                      <a:r>
                        <a:rPr lang="en-US" dirty="0"/>
                        <a:t>Scheme</a:t>
                      </a:r>
                    </a:p>
                  </a:txBody>
                  <a:tcPr>
                    <a:solidFill>
                      <a:srgbClr val="002060"/>
                    </a:solidFill>
                  </a:tcPr>
                </a:tc>
                <a:tc>
                  <a:txBody>
                    <a:bodyPr/>
                    <a:lstStyle/>
                    <a:p>
                      <a:pPr algn="ctr"/>
                      <a:r>
                        <a:rPr lang="en-US" dirty="0"/>
                        <a:t>All Revocations Covered</a:t>
                      </a:r>
                    </a:p>
                  </a:txBody>
                  <a:tcPr>
                    <a:solidFill>
                      <a:srgbClr val="002060"/>
                    </a:solidFill>
                  </a:tcPr>
                </a:tc>
                <a:tc>
                  <a:txBody>
                    <a:bodyPr/>
                    <a:lstStyle/>
                    <a:p>
                      <a:pPr algn="ctr"/>
                      <a:r>
                        <a:rPr lang="en-US" dirty="0"/>
                        <a:t>Latest Revocation Information</a:t>
                      </a:r>
                    </a:p>
                  </a:txBody>
                  <a:tcPr>
                    <a:solidFill>
                      <a:srgbClr val="002060"/>
                    </a:solidFill>
                  </a:tcPr>
                </a:tc>
                <a:tc>
                  <a:txBody>
                    <a:bodyPr/>
                    <a:lstStyle/>
                    <a:p>
                      <a:pPr algn="ctr"/>
                      <a:r>
                        <a:rPr lang="en-US" dirty="0"/>
                        <a:t>Low bandwidth cost and latency</a:t>
                      </a:r>
                    </a:p>
                  </a:txBody>
                  <a:tcPr>
                    <a:solidFill>
                      <a:srgbClr val="002060"/>
                    </a:solidFill>
                  </a:tcPr>
                </a:tc>
                <a:tc>
                  <a:txBody>
                    <a:bodyPr/>
                    <a:lstStyle/>
                    <a:p>
                      <a:pPr algn="ctr"/>
                      <a:r>
                        <a:rPr lang="en-US" dirty="0"/>
                        <a:t>Soft-failure Model</a:t>
                      </a:r>
                    </a:p>
                  </a:txBody>
                  <a:tcPr>
                    <a:solidFill>
                      <a:srgbClr val="002060"/>
                    </a:solidFill>
                  </a:tcPr>
                </a:tc>
                <a:tc>
                  <a:txBody>
                    <a:bodyPr/>
                    <a:lstStyle/>
                    <a:p>
                      <a:pPr algn="ctr"/>
                      <a:r>
                        <a:rPr lang="en-US" dirty="0"/>
                        <a:t>Privacy</a:t>
                      </a:r>
                    </a:p>
                  </a:txBody>
                  <a:tcPr>
                    <a:solidFill>
                      <a:srgbClr val="002060"/>
                    </a:solidFill>
                  </a:tcPr>
                </a:tc>
                <a:tc>
                  <a:txBody>
                    <a:bodyPr/>
                    <a:lstStyle/>
                    <a:p>
                      <a:pPr algn="ctr"/>
                      <a:r>
                        <a:rPr lang="en-US" dirty="0"/>
                        <a:t>No </a:t>
                      </a:r>
                      <a:r>
                        <a:rPr lang="en-US" dirty="0" err="1"/>
                        <a:t>Overfetching</a:t>
                      </a:r>
                      <a:endParaRPr lang="en-US" dirty="0"/>
                    </a:p>
                  </a:txBody>
                  <a:tcPr>
                    <a:solidFill>
                      <a:srgbClr val="002060"/>
                    </a:solidFill>
                  </a:tcPr>
                </a:tc>
                <a:tc>
                  <a:txBody>
                    <a:bodyPr/>
                    <a:lstStyle/>
                    <a:p>
                      <a:pPr algn="ctr"/>
                      <a:r>
                        <a:rPr lang="en-US" dirty="0"/>
                        <a:t>Auditable</a:t>
                      </a:r>
                    </a:p>
                  </a:txBody>
                  <a:tcPr>
                    <a:solidFill>
                      <a:srgbClr val="002060"/>
                    </a:solidFill>
                  </a:tcPr>
                </a:tc>
                <a:tc>
                  <a:txBody>
                    <a:bodyPr/>
                    <a:lstStyle/>
                    <a:p>
                      <a:pPr algn="ctr"/>
                      <a:r>
                        <a:rPr lang="en-US" dirty="0"/>
                        <a:t>Easy to Deploy</a:t>
                      </a:r>
                    </a:p>
                  </a:txBody>
                  <a:tcPr>
                    <a:solidFill>
                      <a:srgbClr val="002060"/>
                    </a:solidFill>
                  </a:tcPr>
                </a:tc>
                <a:extLst>
                  <a:ext uri="{0D108BD9-81ED-4DB2-BD59-A6C34878D82A}">
                    <a16:rowId xmlns:a16="http://schemas.microsoft.com/office/drawing/2014/main" val="4117485983"/>
                  </a:ext>
                </a:extLst>
              </a:tr>
              <a:tr h="234267">
                <a:tc>
                  <a:txBody>
                    <a:bodyPr/>
                    <a:lstStyle/>
                    <a:p>
                      <a:pPr algn="ctr">
                        <a:lnSpc>
                          <a:spcPct val="150000"/>
                        </a:lnSpc>
                      </a:pPr>
                      <a:r>
                        <a:rPr lang="en-US" dirty="0">
                          <a:solidFill>
                            <a:schemeClr val="tx1"/>
                          </a:solidFill>
                        </a:rPr>
                        <a:t>CRL</a:t>
                      </a:r>
                    </a:p>
                  </a:txBody>
                  <a:tcPr>
                    <a:noFill/>
                  </a:tcPr>
                </a:tc>
                <a:tc>
                  <a:txBody>
                    <a:bodyPr/>
                    <a:lstStyle/>
                    <a:p>
                      <a:pPr algn="ctr">
                        <a:lnSpc>
                          <a:spcPct val="150000"/>
                        </a:lnSpc>
                      </a:pPr>
                      <a:r>
                        <a:rPr lang="en-US" sz="1800" dirty="0">
                          <a:solidFill>
                            <a:schemeClr val="tx1"/>
                          </a:solidFill>
                        </a:rPr>
                        <a:t>✅</a:t>
                      </a:r>
                    </a:p>
                  </a:txBody>
                  <a:tcPr>
                    <a:noFill/>
                  </a:tcPr>
                </a:tc>
                <a:tc>
                  <a:txBody>
                    <a:bodyPr/>
                    <a:lstStyle/>
                    <a:p>
                      <a:pPr algn="ctr">
                        <a:lnSpc>
                          <a:spcPct val="150000"/>
                        </a:lnSpc>
                      </a:pPr>
                      <a:r>
                        <a:rPr lang="en-US" sz="1800" dirty="0">
                          <a:solidFill>
                            <a:schemeClr val="tx1"/>
                          </a:solidFill>
                        </a:rPr>
                        <a:t>✅</a:t>
                      </a:r>
                    </a:p>
                  </a:txBody>
                  <a:tcPr>
                    <a:noFill/>
                  </a:tcPr>
                </a:tc>
                <a:tc>
                  <a:txBody>
                    <a:bodyPr/>
                    <a:lstStyle/>
                    <a:p>
                      <a:pPr algn="ctr">
                        <a:lnSpc>
                          <a:spcPct val="150000"/>
                        </a:lnSpc>
                      </a:pPr>
                      <a:r>
                        <a:rPr lang="en-US" sz="1800" dirty="0">
                          <a:solidFill>
                            <a:schemeClr val="tx1"/>
                          </a:solidFill>
                        </a:rPr>
                        <a:t>❌</a:t>
                      </a:r>
                    </a:p>
                  </a:txBody>
                  <a:tcPr>
                    <a:noFill/>
                  </a:tcPr>
                </a:tc>
                <a:tc>
                  <a:txBody>
                    <a:bodyPr/>
                    <a:lstStyle/>
                    <a:p>
                      <a:pPr algn="ctr">
                        <a:lnSpc>
                          <a:spcPct val="150000"/>
                        </a:lnSpc>
                      </a:pPr>
                      <a:r>
                        <a:rPr lang="en-US" sz="1800" dirty="0">
                          <a:solidFill>
                            <a:schemeClr val="tx1"/>
                          </a:solidFill>
                        </a:rPr>
                        <a:t>❌</a:t>
                      </a:r>
                    </a:p>
                  </a:txBody>
                  <a:tcPr>
                    <a:noFill/>
                  </a:tcPr>
                </a:tc>
                <a:tc>
                  <a:txBody>
                    <a:bodyPr/>
                    <a:lstStyle/>
                    <a:p>
                      <a:pPr algn="ctr">
                        <a:lnSpc>
                          <a:spcPct val="150000"/>
                        </a:lnSpc>
                      </a:pPr>
                      <a:r>
                        <a:rPr lang="en-US" sz="1800" dirty="0">
                          <a:solidFill>
                            <a:schemeClr val="tx1"/>
                          </a:solidFill>
                        </a:rPr>
                        <a:t>✅</a:t>
                      </a:r>
                    </a:p>
                  </a:txBody>
                  <a:tcPr>
                    <a:noFill/>
                  </a:tcPr>
                </a:tc>
                <a:tc>
                  <a:txBody>
                    <a:bodyPr/>
                    <a:lstStyle/>
                    <a:p>
                      <a:pPr algn="ctr">
                        <a:lnSpc>
                          <a:spcPct val="150000"/>
                        </a:lnSpc>
                      </a:pPr>
                      <a:r>
                        <a:rPr lang="en-US" sz="1800" dirty="0">
                          <a:solidFill>
                            <a:schemeClr val="tx1"/>
                          </a:solidFill>
                        </a:rPr>
                        <a:t>❌</a:t>
                      </a:r>
                    </a:p>
                  </a:txBody>
                  <a:tcPr>
                    <a:noFill/>
                  </a:tcPr>
                </a:tc>
                <a:tc>
                  <a:txBody>
                    <a:bodyPr/>
                    <a:lstStyle/>
                    <a:p>
                      <a:pPr algn="ctr">
                        <a:lnSpc>
                          <a:spcPct val="150000"/>
                        </a:lnSpc>
                      </a:pPr>
                      <a:r>
                        <a:rPr lang="en-US" sz="1800" dirty="0">
                          <a:solidFill>
                            <a:schemeClr val="tx1"/>
                          </a:solidFill>
                        </a:rPr>
                        <a:t>❌</a:t>
                      </a:r>
                    </a:p>
                  </a:txBody>
                  <a:tcPr>
                    <a:noFill/>
                  </a:tcPr>
                </a:tc>
                <a:tc>
                  <a:txBody>
                    <a:bodyPr/>
                    <a:lstStyle/>
                    <a:p>
                      <a:pPr algn="ctr">
                        <a:lnSpc>
                          <a:spcPct val="150000"/>
                        </a:lnSpc>
                      </a:pPr>
                      <a:r>
                        <a:rPr lang="en-US" sz="1800" dirty="0">
                          <a:solidFill>
                            <a:schemeClr val="tx1"/>
                          </a:solidFill>
                        </a:rPr>
                        <a:t>✅</a:t>
                      </a:r>
                    </a:p>
                  </a:txBody>
                  <a:tcPr>
                    <a:noFill/>
                  </a:tcPr>
                </a:tc>
                <a:extLst>
                  <a:ext uri="{0D108BD9-81ED-4DB2-BD59-A6C34878D82A}">
                    <a16:rowId xmlns:a16="http://schemas.microsoft.com/office/drawing/2014/main" val="1485591402"/>
                  </a:ext>
                </a:extLst>
              </a:tr>
              <a:tr h="234267">
                <a:tc>
                  <a:txBody>
                    <a:bodyPr/>
                    <a:lstStyle/>
                    <a:p>
                      <a:pPr algn="ctr">
                        <a:lnSpc>
                          <a:spcPct val="150000"/>
                        </a:lnSpc>
                      </a:pPr>
                      <a:r>
                        <a:rPr lang="en-US" dirty="0" err="1">
                          <a:solidFill>
                            <a:schemeClr val="tx1"/>
                          </a:solidFill>
                        </a:rPr>
                        <a:t>CRLite</a:t>
                      </a:r>
                      <a:r>
                        <a:rPr lang="en-US" dirty="0">
                          <a:solidFill>
                            <a:schemeClr val="tx1"/>
                          </a:solidFill>
                        </a:rPr>
                        <a:t>         </a:t>
                      </a:r>
                    </a:p>
                  </a:txBody>
                  <a:tcPr>
                    <a:noFill/>
                  </a:tcPr>
                </a:tc>
                <a:tc>
                  <a:txBody>
                    <a:bodyPr/>
                    <a:lstStyle/>
                    <a:p>
                      <a:pPr algn="ctr">
                        <a:lnSpc>
                          <a:spcPct val="150000"/>
                        </a:lnSpc>
                      </a:pPr>
                      <a:r>
                        <a:rPr lang="en-US" sz="1800" dirty="0">
                          <a:solidFill>
                            <a:schemeClr val="tx1"/>
                          </a:solidFill>
                        </a:rPr>
                        <a:t>✅</a:t>
                      </a:r>
                    </a:p>
                  </a:txBody>
                  <a:tcPr>
                    <a:noFill/>
                  </a:tcPr>
                </a:tc>
                <a:tc>
                  <a:txBody>
                    <a:bodyPr/>
                    <a:lstStyle/>
                    <a:p>
                      <a:pPr algn="ctr">
                        <a:lnSpc>
                          <a:spcPct val="150000"/>
                        </a:lnSpc>
                      </a:pPr>
                      <a:r>
                        <a:rPr lang="en-US" sz="1800" dirty="0">
                          <a:solidFill>
                            <a:schemeClr val="accent6"/>
                          </a:solidFill>
                        </a:rPr>
                        <a:t>▲</a:t>
                      </a:r>
                      <a:endParaRPr lang="en-US" sz="1800" dirty="0">
                        <a:solidFill>
                          <a:schemeClr val="tx1"/>
                        </a:solidFill>
                      </a:endParaRPr>
                    </a:p>
                  </a:txBody>
                  <a:tcPr>
                    <a:noFill/>
                  </a:tcPr>
                </a:tc>
                <a:tc>
                  <a:txBody>
                    <a:bodyPr/>
                    <a:lstStyle/>
                    <a:p>
                      <a:pPr algn="ctr">
                        <a:lnSpc>
                          <a:spcPct val="150000"/>
                        </a:lnSpc>
                      </a:pPr>
                      <a:r>
                        <a:rPr lang="en-US" sz="1800" dirty="0">
                          <a:solidFill>
                            <a:schemeClr val="tx1"/>
                          </a:solidFill>
                        </a:rPr>
                        <a:t>✅</a:t>
                      </a:r>
                    </a:p>
                  </a:txBody>
                  <a:tcPr>
                    <a:noFill/>
                  </a:tcPr>
                </a:tc>
                <a:tc>
                  <a:txBody>
                    <a:bodyPr/>
                    <a:lstStyle/>
                    <a:p>
                      <a:pPr algn="ctr">
                        <a:lnSpc>
                          <a:spcPct val="150000"/>
                        </a:lnSpc>
                      </a:pPr>
                      <a:r>
                        <a:rPr lang="en-US" sz="1800" dirty="0">
                          <a:solidFill>
                            <a:schemeClr val="tx1"/>
                          </a:solidFill>
                        </a:rPr>
                        <a:t>❌</a:t>
                      </a:r>
                    </a:p>
                  </a:txBody>
                  <a:tcPr>
                    <a:noFill/>
                  </a:tcPr>
                </a:tc>
                <a:tc>
                  <a:txBody>
                    <a:bodyPr/>
                    <a:lstStyle/>
                    <a:p>
                      <a:pPr algn="ctr">
                        <a:lnSpc>
                          <a:spcPct val="150000"/>
                        </a:lnSpc>
                      </a:pPr>
                      <a:r>
                        <a:rPr lang="en-US" sz="1800" dirty="0">
                          <a:solidFill>
                            <a:schemeClr val="tx1"/>
                          </a:solidFill>
                        </a:rPr>
                        <a:t>✅</a:t>
                      </a:r>
                    </a:p>
                  </a:txBody>
                  <a:tcPr>
                    <a:noFill/>
                  </a:tcPr>
                </a:tc>
                <a:tc>
                  <a:txBody>
                    <a:bodyPr/>
                    <a:lstStyle/>
                    <a:p>
                      <a:pPr algn="ctr">
                        <a:lnSpc>
                          <a:spcPct val="150000"/>
                        </a:lnSpc>
                      </a:pPr>
                      <a:r>
                        <a:rPr lang="en-US" sz="1800" dirty="0">
                          <a:solidFill>
                            <a:schemeClr val="tx1"/>
                          </a:solidFill>
                        </a:rPr>
                        <a:t>❌</a:t>
                      </a:r>
                    </a:p>
                  </a:txBody>
                  <a:tcPr>
                    <a:noFill/>
                  </a:tcPr>
                </a:tc>
                <a:tc>
                  <a:txBody>
                    <a:bodyPr/>
                    <a:lstStyle/>
                    <a:p>
                      <a:pPr algn="ctr">
                        <a:lnSpc>
                          <a:spcPct val="150000"/>
                        </a:lnSpc>
                      </a:pPr>
                      <a:r>
                        <a:rPr lang="en-US" sz="1800" dirty="0">
                          <a:solidFill>
                            <a:schemeClr val="accent6"/>
                          </a:solidFill>
                        </a:rPr>
                        <a:t>▲</a:t>
                      </a:r>
                      <a:endParaRPr lang="en-US" sz="1800" dirty="0">
                        <a:solidFill>
                          <a:schemeClr val="tx1"/>
                        </a:solidFill>
                      </a:endParaRPr>
                    </a:p>
                  </a:txBody>
                  <a:tcPr>
                    <a:noFill/>
                  </a:tcPr>
                </a:tc>
                <a:tc>
                  <a:txBody>
                    <a:bodyPr/>
                    <a:lstStyle/>
                    <a:p>
                      <a:pPr algn="ctr">
                        <a:lnSpc>
                          <a:spcPct val="150000"/>
                        </a:lnSpc>
                      </a:pPr>
                      <a:r>
                        <a:rPr lang="en-US" sz="1800" dirty="0">
                          <a:solidFill>
                            <a:schemeClr val="tx1"/>
                          </a:solidFill>
                        </a:rPr>
                        <a:t>✅</a:t>
                      </a:r>
                    </a:p>
                  </a:txBody>
                  <a:tcPr>
                    <a:noFill/>
                  </a:tcPr>
                </a:tc>
                <a:extLst>
                  <a:ext uri="{0D108BD9-81ED-4DB2-BD59-A6C34878D82A}">
                    <a16:rowId xmlns:a16="http://schemas.microsoft.com/office/drawing/2014/main" val="877923263"/>
                  </a:ext>
                </a:extLst>
              </a:tr>
              <a:tr h="234267">
                <a:tc>
                  <a:txBody>
                    <a:bodyPr/>
                    <a:lstStyle/>
                    <a:p>
                      <a:pPr algn="ctr">
                        <a:lnSpc>
                          <a:spcPct val="150000"/>
                        </a:lnSpc>
                      </a:pPr>
                      <a:r>
                        <a:rPr lang="en-US" dirty="0">
                          <a:solidFill>
                            <a:schemeClr val="tx1"/>
                          </a:solidFill>
                        </a:rPr>
                        <a:t>OCSP</a:t>
                      </a:r>
                    </a:p>
                  </a:txBody>
                  <a:tcPr>
                    <a:noFill/>
                  </a:tcPr>
                </a:tc>
                <a:tc>
                  <a:txBody>
                    <a:bodyPr/>
                    <a:lstStyle/>
                    <a:p>
                      <a:pPr algn="ctr">
                        <a:lnSpc>
                          <a:spcPct val="150000"/>
                        </a:lnSpc>
                      </a:pPr>
                      <a:r>
                        <a:rPr lang="en-US" sz="1800" dirty="0">
                          <a:solidFill>
                            <a:schemeClr val="tx1"/>
                          </a:solidFill>
                        </a:rPr>
                        <a:t>✅</a:t>
                      </a:r>
                    </a:p>
                  </a:txBody>
                  <a:tcPr>
                    <a:noFill/>
                  </a:tcPr>
                </a:tc>
                <a:tc>
                  <a:txBody>
                    <a:bodyPr/>
                    <a:lstStyle/>
                    <a:p>
                      <a:pPr algn="ctr">
                        <a:lnSpc>
                          <a:spcPct val="150000"/>
                        </a:lnSpc>
                      </a:pPr>
                      <a:r>
                        <a:rPr lang="en-US" sz="1800" dirty="0">
                          <a:solidFill>
                            <a:schemeClr val="tx1"/>
                          </a:solidFill>
                        </a:rPr>
                        <a:t>✅</a:t>
                      </a:r>
                    </a:p>
                  </a:txBody>
                  <a:tcPr>
                    <a:noFill/>
                  </a:tcPr>
                </a:tc>
                <a:tc>
                  <a:txBody>
                    <a:bodyPr/>
                    <a:lstStyle/>
                    <a:p>
                      <a:pPr algn="ctr">
                        <a:lnSpc>
                          <a:spcPct val="150000"/>
                        </a:lnSpc>
                      </a:pPr>
                      <a:r>
                        <a:rPr lang="en-US" sz="1800" dirty="0">
                          <a:solidFill>
                            <a:schemeClr val="accent6"/>
                          </a:solidFill>
                        </a:rPr>
                        <a:t>▲</a:t>
                      </a:r>
                      <a:endParaRPr lang="en-US" sz="1800" dirty="0">
                        <a:solidFill>
                          <a:schemeClr val="tx1"/>
                        </a:solidFill>
                      </a:endParaRPr>
                    </a:p>
                  </a:txBody>
                  <a:tcPr>
                    <a:noFill/>
                  </a:tcPr>
                </a:tc>
                <a:tc>
                  <a:txBody>
                    <a:bodyPr/>
                    <a:lstStyle/>
                    <a:p>
                      <a:pPr algn="ctr">
                        <a:lnSpc>
                          <a:spcPct val="150000"/>
                        </a:lnSpc>
                      </a:pPr>
                      <a:r>
                        <a:rPr lang="en-US" sz="1800" dirty="0">
                          <a:solidFill>
                            <a:schemeClr val="tx1"/>
                          </a:solidFill>
                        </a:rPr>
                        <a:t>✅</a:t>
                      </a:r>
                    </a:p>
                  </a:txBody>
                  <a:tcPr>
                    <a:noFill/>
                  </a:tcPr>
                </a:tc>
                <a:tc>
                  <a:txBody>
                    <a:bodyPr/>
                    <a:lstStyle/>
                    <a:p>
                      <a:pPr algn="ctr">
                        <a:lnSpc>
                          <a:spcPct val="150000"/>
                        </a:lnSpc>
                      </a:pPr>
                      <a:r>
                        <a:rPr lang="en-US" sz="1800" dirty="0">
                          <a:solidFill>
                            <a:schemeClr val="tx1"/>
                          </a:solidFill>
                        </a:rPr>
                        <a:t>❌</a:t>
                      </a:r>
                    </a:p>
                  </a:txBody>
                  <a:tcPr>
                    <a:noFill/>
                  </a:tcPr>
                </a:tc>
                <a:tc>
                  <a:txBody>
                    <a:bodyPr/>
                    <a:lstStyle/>
                    <a:p>
                      <a:pPr algn="ctr">
                        <a:lnSpc>
                          <a:spcPct val="150000"/>
                        </a:lnSpc>
                      </a:pPr>
                      <a:r>
                        <a:rPr lang="en-US" sz="1800" dirty="0">
                          <a:solidFill>
                            <a:schemeClr val="tx1"/>
                          </a:solidFill>
                        </a:rPr>
                        <a:t>✅</a:t>
                      </a:r>
                      <a:endParaRPr lang="en-US" sz="1800" dirty="0">
                        <a:solidFill>
                          <a:schemeClr val="accent6"/>
                        </a:solidFill>
                      </a:endParaRPr>
                    </a:p>
                  </a:txBody>
                  <a:tcPr>
                    <a:solidFill>
                      <a:schemeClr val="bg1"/>
                    </a:solidFill>
                  </a:tcPr>
                </a:tc>
                <a:tc>
                  <a:txBody>
                    <a:bodyPr/>
                    <a:lstStyle/>
                    <a:p>
                      <a:pPr algn="ctr">
                        <a:lnSpc>
                          <a:spcPct val="150000"/>
                        </a:lnSpc>
                      </a:pPr>
                      <a:r>
                        <a:rPr lang="en-US" sz="1800" dirty="0">
                          <a:solidFill>
                            <a:schemeClr val="tx1"/>
                          </a:solidFill>
                        </a:rPr>
                        <a:t>❌</a:t>
                      </a:r>
                      <a:endParaRPr lang="en-US" sz="1800" dirty="0">
                        <a:solidFill>
                          <a:schemeClr val="accent6"/>
                        </a:solidFill>
                      </a:endParaRPr>
                    </a:p>
                  </a:txBody>
                  <a:tcPr>
                    <a:solidFill>
                      <a:schemeClr val="bg1"/>
                    </a:solidFill>
                  </a:tcPr>
                </a:tc>
                <a:tc>
                  <a:txBody>
                    <a:bodyPr/>
                    <a:lstStyle/>
                    <a:p>
                      <a:pPr algn="ctr">
                        <a:lnSpc>
                          <a:spcPct val="150000"/>
                        </a:lnSpc>
                      </a:pPr>
                      <a:r>
                        <a:rPr lang="en-US" sz="1800" dirty="0">
                          <a:solidFill>
                            <a:schemeClr val="tx1"/>
                          </a:solidFill>
                        </a:rPr>
                        <a:t>✅</a:t>
                      </a:r>
                    </a:p>
                  </a:txBody>
                  <a:tcPr>
                    <a:noFill/>
                  </a:tcPr>
                </a:tc>
                <a:extLst>
                  <a:ext uri="{0D108BD9-81ED-4DB2-BD59-A6C34878D82A}">
                    <a16:rowId xmlns:a16="http://schemas.microsoft.com/office/drawing/2014/main" val="671066459"/>
                  </a:ext>
                </a:extLst>
              </a:tr>
            </a:tbl>
          </a:graphicData>
        </a:graphic>
      </p:graphicFrame>
      <p:sp>
        <p:nvSpPr>
          <p:cNvPr id="7" name="TextBox 6">
            <a:extLst>
              <a:ext uri="{FF2B5EF4-FFF2-40B4-BE49-F238E27FC236}">
                <a16:creationId xmlns:a16="http://schemas.microsoft.com/office/drawing/2014/main" id="{29C0F76E-18E4-B1D6-F1D7-CD53A1F94AFA}"/>
              </a:ext>
            </a:extLst>
          </p:cNvPr>
          <p:cNvSpPr txBox="1"/>
          <p:nvPr/>
        </p:nvSpPr>
        <p:spPr>
          <a:xfrm>
            <a:off x="1645372" y="4895470"/>
            <a:ext cx="12633290" cy="400110"/>
          </a:xfrm>
          <a:prstGeom prst="rect">
            <a:avLst/>
          </a:prstGeom>
          <a:noFill/>
        </p:spPr>
        <p:txBody>
          <a:bodyPr wrap="square" rtlCol="0">
            <a:spAutoFit/>
          </a:bodyPr>
          <a:lstStyle/>
          <a:p>
            <a:r>
              <a:rPr lang="en-US" sz="1800" dirty="0">
                <a:solidFill>
                  <a:schemeClr val="tx1"/>
                </a:solidFill>
              </a:rPr>
              <a:t> ✅ =&gt; Achieved		</a:t>
            </a:r>
            <a:r>
              <a:rPr lang="en-US" sz="2000" dirty="0">
                <a:solidFill>
                  <a:schemeClr val="accent6"/>
                </a:solidFill>
              </a:rPr>
              <a:t>▲</a:t>
            </a:r>
            <a:r>
              <a:rPr lang="en-US" sz="1800" dirty="0"/>
              <a:t>=&gt; Partially achieved	/ Trade-off		</a:t>
            </a:r>
            <a:r>
              <a:rPr lang="en-US" dirty="0">
                <a:solidFill>
                  <a:schemeClr val="tx1"/>
                </a:solidFill>
              </a:rPr>
              <a:t>❌ =&gt; Not achieved</a:t>
            </a:r>
            <a:endParaRPr lang="en-US" dirty="0"/>
          </a:p>
        </p:txBody>
      </p:sp>
    </p:spTree>
    <p:custDataLst>
      <p:tags r:id="rId1"/>
    </p:custDataLst>
    <p:extLst>
      <p:ext uri="{BB962C8B-B14F-4D97-AF65-F5344CB8AC3E}">
        <p14:creationId xmlns:p14="http://schemas.microsoft.com/office/powerpoint/2010/main" val="185048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dissolve">
                                      <p:cBhvr>
                                        <p:cTn id="1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FF791-5F9B-666C-92ED-0BB07FE94C59}"/>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227CF8E1-345F-3BD9-00B7-8048761C68EF}"/>
              </a:ext>
            </a:extLst>
          </p:cNvPr>
          <p:cNvSpPr txBox="1">
            <a:spLocks/>
          </p:cNvSpPr>
          <p:nvPr/>
        </p:nvSpPr>
        <p:spPr>
          <a:xfrm>
            <a:off x="99744" y="1392068"/>
            <a:ext cx="3295948" cy="429738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Concise representation</a:t>
            </a:r>
            <a:r>
              <a:rPr lang="en-US" sz="2400" dirty="0"/>
              <a:t> of a set.</a:t>
            </a:r>
          </a:p>
          <a:p>
            <a:r>
              <a:rPr lang="en-US" sz="2400" dirty="0"/>
              <a:t>Provide </a:t>
            </a:r>
            <a:r>
              <a:rPr lang="en-US" sz="2400" b="1" dirty="0"/>
              <a:t>membership or non-membership proofs</a:t>
            </a:r>
            <a:r>
              <a:rPr lang="en-US" sz="2400" dirty="0"/>
              <a:t> for elements.</a:t>
            </a:r>
          </a:p>
          <a:p>
            <a:r>
              <a:rPr lang="en-US" sz="2400" dirty="0"/>
              <a:t>Enable </a:t>
            </a:r>
            <a:r>
              <a:rPr lang="en-US" sz="2400" b="1" dirty="0"/>
              <a:t>efficient verification</a:t>
            </a:r>
            <a:r>
              <a:rPr lang="en-US" sz="2400" dirty="0"/>
              <a:t> of membership or non-membership using proofs.</a:t>
            </a:r>
          </a:p>
          <a:p>
            <a:r>
              <a:rPr lang="en-US" sz="2400" dirty="0"/>
              <a:t>Supports addition and deletion.</a:t>
            </a:r>
          </a:p>
        </p:txBody>
      </p:sp>
      <p:graphicFrame>
        <p:nvGraphicFramePr>
          <p:cNvPr id="5" name="Table 4">
            <a:extLst>
              <a:ext uri="{FF2B5EF4-FFF2-40B4-BE49-F238E27FC236}">
                <a16:creationId xmlns:a16="http://schemas.microsoft.com/office/drawing/2014/main" id="{9EBBAE0B-2579-977B-C222-465B7D724620}"/>
              </a:ext>
            </a:extLst>
          </p:cNvPr>
          <p:cNvGraphicFramePr>
            <a:graphicFrameLocks noGrp="1"/>
          </p:cNvGraphicFramePr>
          <p:nvPr>
            <p:extLst>
              <p:ext uri="{D42A27DB-BD31-4B8C-83A1-F6EECF244321}">
                <p14:modId xmlns:p14="http://schemas.microsoft.com/office/powerpoint/2010/main" val="3792746026"/>
              </p:ext>
            </p:extLst>
          </p:nvPr>
        </p:nvGraphicFramePr>
        <p:xfrm>
          <a:off x="3614109" y="3098478"/>
          <a:ext cx="5541080" cy="416209"/>
        </p:xfrm>
        <a:graphic>
          <a:graphicData uri="http://schemas.openxmlformats.org/drawingml/2006/table">
            <a:tbl>
              <a:tblPr firstRow="1" bandRow="1">
                <a:tableStyleId>{5C22544A-7EE6-4342-B048-85BDC9FD1C3A}</a:tableStyleId>
              </a:tblPr>
              <a:tblGrid>
                <a:gridCol w="1108216">
                  <a:extLst>
                    <a:ext uri="{9D8B030D-6E8A-4147-A177-3AD203B41FA5}">
                      <a16:colId xmlns:a16="http://schemas.microsoft.com/office/drawing/2014/main" val="721060341"/>
                    </a:ext>
                  </a:extLst>
                </a:gridCol>
                <a:gridCol w="1108216">
                  <a:extLst>
                    <a:ext uri="{9D8B030D-6E8A-4147-A177-3AD203B41FA5}">
                      <a16:colId xmlns:a16="http://schemas.microsoft.com/office/drawing/2014/main" val="2823875445"/>
                    </a:ext>
                  </a:extLst>
                </a:gridCol>
                <a:gridCol w="1108216">
                  <a:extLst>
                    <a:ext uri="{9D8B030D-6E8A-4147-A177-3AD203B41FA5}">
                      <a16:colId xmlns:a16="http://schemas.microsoft.com/office/drawing/2014/main" val="2275671571"/>
                    </a:ext>
                  </a:extLst>
                </a:gridCol>
                <a:gridCol w="1108216">
                  <a:extLst>
                    <a:ext uri="{9D8B030D-6E8A-4147-A177-3AD203B41FA5}">
                      <a16:colId xmlns:a16="http://schemas.microsoft.com/office/drawing/2014/main" val="3779670565"/>
                    </a:ext>
                  </a:extLst>
                </a:gridCol>
                <a:gridCol w="1108216">
                  <a:extLst>
                    <a:ext uri="{9D8B030D-6E8A-4147-A177-3AD203B41FA5}">
                      <a16:colId xmlns:a16="http://schemas.microsoft.com/office/drawing/2014/main" val="1331339899"/>
                    </a:ext>
                  </a:extLst>
                </a:gridCol>
              </a:tblGrid>
              <a:tr h="416209">
                <a:tc>
                  <a:txBody>
                    <a:bodyPr/>
                    <a:lstStyle/>
                    <a:p>
                      <a:r>
                        <a:rPr lang="en-US" dirty="0"/>
                        <a:t>1</a:t>
                      </a:r>
                    </a:p>
                  </a:txBody>
                  <a:tcPr>
                    <a:noFill/>
                  </a:tcPr>
                </a:tc>
                <a:tc>
                  <a:txBody>
                    <a:bodyPr/>
                    <a:lstStyle/>
                    <a:p>
                      <a:r>
                        <a:rPr lang="en-US" dirty="0"/>
                        <a:t>3</a:t>
                      </a:r>
                    </a:p>
                  </a:txBody>
                  <a:tcPr>
                    <a:noFill/>
                  </a:tcPr>
                </a:tc>
                <a:tc>
                  <a:txBody>
                    <a:bodyPr/>
                    <a:lstStyle/>
                    <a:p>
                      <a:r>
                        <a:rPr lang="en-US" dirty="0"/>
                        <a:t>5</a:t>
                      </a:r>
                    </a:p>
                  </a:txBody>
                  <a:tcPr>
                    <a:noFill/>
                  </a:tcPr>
                </a:tc>
                <a:tc>
                  <a:txBody>
                    <a:bodyPr/>
                    <a:lstStyle/>
                    <a:p>
                      <a:r>
                        <a:rPr lang="en-US" dirty="0"/>
                        <a:t>40</a:t>
                      </a:r>
                    </a:p>
                  </a:txBody>
                  <a:tcPr>
                    <a:noFill/>
                  </a:tcPr>
                </a:tc>
                <a:tc>
                  <a:txBody>
                    <a:bodyPr/>
                    <a:lstStyle/>
                    <a:p>
                      <a:r>
                        <a:rPr lang="en-US" dirty="0"/>
                        <a:t>21</a:t>
                      </a:r>
                    </a:p>
                  </a:txBody>
                  <a:tcPr>
                    <a:noFill/>
                  </a:tcPr>
                </a:tc>
                <a:extLst>
                  <a:ext uri="{0D108BD9-81ED-4DB2-BD59-A6C34878D82A}">
                    <a16:rowId xmlns:a16="http://schemas.microsoft.com/office/drawing/2014/main" val="1108674909"/>
                  </a:ext>
                </a:extLst>
              </a:tr>
            </a:tbl>
          </a:graphicData>
        </a:graphic>
      </p:graphicFrame>
      <p:sp>
        <p:nvSpPr>
          <p:cNvPr id="25" name="Rectangle 24">
            <a:extLst>
              <a:ext uri="{FF2B5EF4-FFF2-40B4-BE49-F238E27FC236}">
                <a16:creationId xmlns:a16="http://schemas.microsoft.com/office/drawing/2014/main" id="{F9B92802-A963-EA5A-8767-BA0C9988B34F}"/>
              </a:ext>
            </a:extLst>
          </p:cNvPr>
          <p:cNvSpPr/>
          <p:nvPr/>
        </p:nvSpPr>
        <p:spPr>
          <a:xfrm>
            <a:off x="3430504" y="1560153"/>
            <a:ext cx="6077280" cy="23253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457FF93-931B-BA6C-0909-8344A188F89B}"/>
              </a:ext>
            </a:extLst>
          </p:cNvPr>
          <p:cNvSpPr txBox="1"/>
          <p:nvPr/>
        </p:nvSpPr>
        <p:spPr>
          <a:xfrm>
            <a:off x="7890239" y="2463269"/>
            <a:ext cx="2593712" cy="276999"/>
          </a:xfrm>
          <a:prstGeom prst="rect">
            <a:avLst/>
          </a:prstGeom>
          <a:noFill/>
        </p:spPr>
        <p:txBody>
          <a:bodyPr wrap="square" rtlCol="0">
            <a:spAutoFit/>
          </a:bodyPr>
          <a:lstStyle/>
          <a:p>
            <a:r>
              <a:rPr lang="en-US" sz="1200" dirty="0"/>
              <a:t>Secret trapdoor</a:t>
            </a:r>
          </a:p>
        </p:txBody>
      </p:sp>
      <p:sp>
        <p:nvSpPr>
          <p:cNvPr id="28" name="TextBox 27">
            <a:extLst>
              <a:ext uri="{FF2B5EF4-FFF2-40B4-BE49-F238E27FC236}">
                <a16:creationId xmlns:a16="http://schemas.microsoft.com/office/drawing/2014/main" id="{C9B3F066-CFB5-133D-EF73-F727BC5BC762}"/>
              </a:ext>
            </a:extLst>
          </p:cNvPr>
          <p:cNvSpPr txBox="1"/>
          <p:nvPr/>
        </p:nvSpPr>
        <p:spPr>
          <a:xfrm>
            <a:off x="5653917" y="1747156"/>
            <a:ext cx="2430601" cy="369332"/>
          </a:xfrm>
          <a:prstGeom prst="rect">
            <a:avLst/>
          </a:prstGeom>
          <a:noFill/>
        </p:spPr>
        <p:txBody>
          <a:bodyPr wrap="square" rtlCol="0">
            <a:spAutoFit/>
          </a:bodyPr>
          <a:lstStyle/>
          <a:p>
            <a:r>
              <a:rPr lang="en-US" dirty="0"/>
              <a:t>Accumulator</a:t>
            </a:r>
          </a:p>
        </p:txBody>
      </p:sp>
      <p:sp>
        <p:nvSpPr>
          <p:cNvPr id="46" name="TextBox 45">
            <a:extLst>
              <a:ext uri="{FF2B5EF4-FFF2-40B4-BE49-F238E27FC236}">
                <a16:creationId xmlns:a16="http://schemas.microsoft.com/office/drawing/2014/main" id="{5841B2DF-C5E9-FA28-BCE8-5B7DE91E8B9A}"/>
              </a:ext>
            </a:extLst>
          </p:cNvPr>
          <p:cNvSpPr txBox="1"/>
          <p:nvPr/>
        </p:nvSpPr>
        <p:spPr>
          <a:xfrm>
            <a:off x="9542596" y="2532204"/>
            <a:ext cx="2828237" cy="369332"/>
          </a:xfrm>
          <a:prstGeom prst="rect">
            <a:avLst/>
          </a:prstGeom>
          <a:noFill/>
        </p:spPr>
        <p:txBody>
          <a:bodyPr wrap="square" rtlCol="0">
            <a:spAutoFit/>
          </a:bodyPr>
          <a:lstStyle/>
          <a:p>
            <a:r>
              <a:rPr lang="en-US" dirty="0"/>
              <a:t>Accumulator Manager</a:t>
            </a:r>
          </a:p>
        </p:txBody>
      </p:sp>
      <p:cxnSp>
        <p:nvCxnSpPr>
          <p:cNvPr id="48" name="Straight Arrow Connector 47">
            <a:extLst>
              <a:ext uri="{FF2B5EF4-FFF2-40B4-BE49-F238E27FC236}">
                <a16:creationId xmlns:a16="http://schemas.microsoft.com/office/drawing/2014/main" id="{0A282C63-3F0D-7E6E-FF7C-C57F9D941B86}"/>
              </a:ext>
            </a:extLst>
          </p:cNvPr>
          <p:cNvCxnSpPr>
            <a:cxnSpLocks/>
          </p:cNvCxnSpPr>
          <p:nvPr/>
        </p:nvCxnSpPr>
        <p:spPr>
          <a:xfrm flipV="1">
            <a:off x="4154204" y="2139039"/>
            <a:ext cx="1928676" cy="959439"/>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9B84D3E6-2DBA-1778-8E30-850382F5B777}"/>
              </a:ext>
            </a:extLst>
          </p:cNvPr>
          <p:cNvCxnSpPr>
            <a:cxnSpLocks/>
          </p:cNvCxnSpPr>
          <p:nvPr/>
        </p:nvCxnSpPr>
        <p:spPr>
          <a:xfrm flipV="1">
            <a:off x="5322398" y="2139039"/>
            <a:ext cx="969908" cy="959439"/>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B635558-1B45-CE3A-D3CA-D0588196CDFA}"/>
              </a:ext>
            </a:extLst>
          </p:cNvPr>
          <p:cNvCxnSpPr>
            <a:cxnSpLocks/>
            <a:stCxn id="5" idx="0"/>
          </p:cNvCxnSpPr>
          <p:nvPr/>
        </p:nvCxnSpPr>
        <p:spPr>
          <a:xfrm flipV="1">
            <a:off x="6384649" y="2139039"/>
            <a:ext cx="20235" cy="959439"/>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5E08A41D-84EA-1824-0DA1-82CE122AC86F}"/>
              </a:ext>
            </a:extLst>
          </p:cNvPr>
          <p:cNvCxnSpPr>
            <a:cxnSpLocks/>
          </p:cNvCxnSpPr>
          <p:nvPr/>
        </p:nvCxnSpPr>
        <p:spPr>
          <a:xfrm flipH="1" flipV="1">
            <a:off x="6534551" y="2139039"/>
            <a:ext cx="1052027" cy="959439"/>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39D97925-C5FC-E88B-E87D-5239B7F74367}"/>
              </a:ext>
            </a:extLst>
          </p:cNvPr>
          <p:cNvCxnSpPr>
            <a:cxnSpLocks/>
          </p:cNvCxnSpPr>
          <p:nvPr/>
        </p:nvCxnSpPr>
        <p:spPr>
          <a:xfrm flipH="1" flipV="1">
            <a:off x="6695129" y="2139039"/>
            <a:ext cx="1980795" cy="959439"/>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AFCA2E81-6547-982A-C256-59293CFD3DC8}"/>
              </a:ext>
            </a:extLst>
          </p:cNvPr>
          <p:cNvCxnSpPr>
            <a:cxnSpLocks/>
          </p:cNvCxnSpPr>
          <p:nvPr/>
        </p:nvCxnSpPr>
        <p:spPr>
          <a:xfrm>
            <a:off x="7324302" y="3885462"/>
            <a:ext cx="0" cy="394863"/>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69" name="TextBox 68">
            <a:extLst>
              <a:ext uri="{FF2B5EF4-FFF2-40B4-BE49-F238E27FC236}">
                <a16:creationId xmlns:a16="http://schemas.microsoft.com/office/drawing/2014/main" id="{4E7F8C29-56B3-8491-D515-3925D15F3182}"/>
              </a:ext>
            </a:extLst>
          </p:cNvPr>
          <p:cNvSpPr txBox="1"/>
          <p:nvPr/>
        </p:nvSpPr>
        <p:spPr>
          <a:xfrm>
            <a:off x="6895109" y="4666026"/>
            <a:ext cx="856026" cy="276999"/>
          </a:xfrm>
          <a:prstGeom prst="rect">
            <a:avLst/>
          </a:prstGeom>
          <a:noFill/>
        </p:spPr>
        <p:txBody>
          <a:bodyPr wrap="square" rtlCol="0">
            <a:spAutoFit/>
          </a:bodyPr>
          <a:lstStyle/>
          <a:p>
            <a:r>
              <a:rPr lang="en-US" sz="1200" dirty="0"/>
              <a:t>Public key</a:t>
            </a:r>
          </a:p>
        </p:txBody>
      </p:sp>
      <p:cxnSp>
        <p:nvCxnSpPr>
          <p:cNvPr id="70" name="Straight Arrow Connector 69">
            <a:extLst>
              <a:ext uri="{FF2B5EF4-FFF2-40B4-BE49-F238E27FC236}">
                <a16:creationId xmlns:a16="http://schemas.microsoft.com/office/drawing/2014/main" id="{01FAA8C8-8F81-AA2A-695A-912FBD0F7BDA}"/>
              </a:ext>
            </a:extLst>
          </p:cNvPr>
          <p:cNvCxnSpPr>
            <a:cxnSpLocks/>
          </p:cNvCxnSpPr>
          <p:nvPr/>
        </p:nvCxnSpPr>
        <p:spPr>
          <a:xfrm>
            <a:off x="4186179" y="3595607"/>
            <a:ext cx="0" cy="1862074"/>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73082BF5-0535-62EB-2D96-CC1FCA5CC792}"/>
              </a:ext>
            </a:extLst>
          </p:cNvPr>
          <p:cNvCxnSpPr>
            <a:cxnSpLocks/>
          </p:cNvCxnSpPr>
          <p:nvPr/>
        </p:nvCxnSpPr>
        <p:spPr>
          <a:xfrm flipV="1">
            <a:off x="4591900" y="5871382"/>
            <a:ext cx="1365847" cy="9388"/>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8FA64FCF-C6D6-F483-8B9F-445E92F2D73F}"/>
              </a:ext>
            </a:extLst>
          </p:cNvPr>
          <p:cNvSpPr txBox="1"/>
          <p:nvPr/>
        </p:nvSpPr>
        <p:spPr>
          <a:xfrm>
            <a:off x="6627223" y="5692209"/>
            <a:ext cx="3243936" cy="646331"/>
          </a:xfrm>
          <a:prstGeom prst="rect">
            <a:avLst/>
          </a:prstGeom>
          <a:noFill/>
        </p:spPr>
        <p:txBody>
          <a:bodyPr wrap="square" rtlCol="0">
            <a:spAutoFit/>
          </a:bodyPr>
          <a:lstStyle/>
          <a:p>
            <a:r>
              <a:rPr lang="en-US" sz="1200" dirty="0"/>
              <a:t>(Non)</a:t>
            </a:r>
            <a:r>
              <a:rPr lang="en-US" sz="1200" dirty="0" err="1"/>
              <a:t>MemVerify</a:t>
            </a:r>
            <a:r>
              <a:rPr lang="en-US" sz="1200" dirty="0"/>
              <a:t> </a:t>
            </a:r>
          </a:p>
          <a:p>
            <a:r>
              <a:rPr lang="en-US" sz="1200" dirty="0"/>
              <a:t>( Accumulator,                 ,                   , “1” /”46”) </a:t>
            </a:r>
          </a:p>
          <a:p>
            <a:r>
              <a:rPr lang="en-US" sz="1200" dirty="0"/>
              <a:t>= True/False</a:t>
            </a:r>
          </a:p>
        </p:txBody>
      </p:sp>
      <p:sp>
        <p:nvSpPr>
          <p:cNvPr id="85" name="TextBox 84">
            <a:extLst>
              <a:ext uri="{FF2B5EF4-FFF2-40B4-BE49-F238E27FC236}">
                <a16:creationId xmlns:a16="http://schemas.microsoft.com/office/drawing/2014/main" id="{6F05CE44-E1BB-BD31-62E1-6889B106CCC9}"/>
              </a:ext>
            </a:extLst>
          </p:cNvPr>
          <p:cNvSpPr txBox="1"/>
          <p:nvPr/>
        </p:nvSpPr>
        <p:spPr>
          <a:xfrm>
            <a:off x="4186178" y="4666026"/>
            <a:ext cx="1182504" cy="461665"/>
          </a:xfrm>
          <a:prstGeom prst="rect">
            <a:avLst/>
          </a:prstGeom>
          <a:noFill/>
        </p:spPr>
        <p:txBody>
          <a:bodyPr wrap="square" rtlCol="0">
            <a:spAutoFit/>
          </a:bodyPr>
          <a:lstStyle/>
          <a:p>
            <a:r>
              <a:rPr lang="en-US" sz="1200" dirty="0"/>
              <a:t>(Non)Membership Witness</a:t>
            </a:r>
          </a:p>
        </p:txBody>
      </p:sp>
      <p:sp>
        <p:nvSpPr>
          <p:cNvPr id="91" name="TextBox 90">
            <a:extLst>
              <a:ext uri="{FF2B5EF4-FFF2-40B4-BE49-F238E27FC236}">
                <a16:creationId xmlns:a16="http://schemas.microsoft.com/office/drawing/2014/main" id="{78B2F002-6F08-17A7-526A-B0E604001DC5}"/>
              </a:ext>
            </a:extLst>
          </p:cNvPr>
          <p:cNvSpPr txBox="1"/>
          <p:nvPr/>
        </p:nvSpPr>
        <p:spPr>
          <a:xfrm>
            <a:off x="4591900" y="5852220"/>
            <a:ext cx="1469901" cy="461665"/>
          </a:xfrm>
          <a:prstGeom prst="rect">
            <a:avLst/>
          </a:prstGeom>
          <a:noFill/>
        </p:spPr>
        <p:txBody>
          <a:bodyPr wrap="square" rtlCol="0">
            <a:spAutoFit/>
          </a:bodyPr>
          <a:lstStyle/>
          <a:p>
            <a:r>
              <a:rPr lang="en-US" sz="1200" dirty="0"/>
              <a:t>(Non)Membership Witness</a:t>
            </a:r>
          </a:p>
        </p:txBody>
      </p:sp>
      <p:pic>
        <p:nvPicPr>
          <p:cNvPr id="6" name="Graphic 5" descr="Old Key with solid fill">
            <a:extLst>
              <a:ext uri="{FF2B5EF4-FFF2-40B4-BE49-F238E27FC236}">
                <a16:creationId xmlns:a16="http://schemas.microsoft.com/office/drawing/2014/main" id="{9AF563C0-3514-AFD8-B5D8-76CCD31632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42487" y="2167620"/>
            <a:ext cx="691469" cy="371899"/>
          </a:xfrm>
          <a:prstGeom prst="rect">
            <a:avLst/>
          </a:prstGeom>
        </p:spPr>
      </p:pic>
      <p:pic>
        <p:nvPicPr>
          <p:cNvPr id="7" name="Graphic 6" descr="Old Key with solid fill">
            <a:extLst>
              <a:ext uri="{FF2B5EF4-FFF2-40B4-BE49-F238E27FC236}">
                <a16:creationId xmlns:a16="http://schemas.microsoft.com/office/drawing/2014/main" id="{EE21F79B-7B88-2CEB-63C1-E2D0A339C1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95109" y="4294127"/>
            <a:ext cx="691469" cy="405100"/>
          </a:xfrm>
          <a:prstGeom prst="rect">
            <a:avLst/>
          </a:prstGeom>
        </p:spPr>
      </p:pic>
      <p:pic>
        <p:nvPicPr>
          <p:cNvPr id="9" name="Graphic 8" descr="Document with solid fill">
            <a:extLst>
              <a:ext uri="{FF2B5EF4-FFF2-40B4-BE49-F238E27FC236}">
                <a16:creationId xmlns:a16="http://schemas.microsoft.com/office/drawing/2014/main" id="{B14785A0-B426-C35A-ABC2-AF9A4288B1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54204" y="4233515"/>
            <a:ext cx="691471" cy="461665"/>
          </a:xfrm>
          <a:prstGeom prst="rect">
            <a:avLst/>
          </a:prstGeom>
        </p:spPr>
      </p:pic>
      <p:pic>
        <p:nvPicPr>
          <p:cNvPr id="3" name="Graphic 2" descr="Old Key with solid fill">
            <a:extLst>
              <a:ext uri="{FF2B5EF4-FFF2-40B4-BE49-F238E27FC236}">
                <a16:creationId xmlns:a16="http://schemas.microsoft.com/office/drawing/2014/main" id="{AA977BBA-A184-6BFF-87A9-0973F605EB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07246" y="5877693"/>
            <a:ext cx="594474" cy="306089"/>
          </a:xfrm>
          <a:prstGeom prst="rect">
            <a:avLst/>
          </a:prstGeom>
        </p:spPr>
      </p:pic>
      <p:pic>
        <p:nvPicPr>
          <p:cNvPr id="8" name="Graphic 7" descr="Document with solid fill">
            <a:extLst>
              <a:ext uri="{FF2B5EF4-FFF2-40B4-BE49-F238E27FC236}">
                <a16:creationId xmlns:a16="http://schemas.microsoft.com/office/drawing/2014/main" id="{6B902B82-E107-D7A0-6157-864701D5B7F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31891" y="5392060"/>
            <a:ext cx="691471" cy="461665"/>
          </a:xfrm>
          <a:prstGeom prst="rect">
            <a:avLst/>
          </a:prstGeom>
        </p:spPr>
      </p:pic>
      <p:pic>
        <p:nvPicPr>
          <p:cNvPr id="10" name="Graphic 9" descr="Document with solid fill">
            <a:extLst>
              <a:ext uri="{FF2B5EF4-FFF2-40B4-BE49-F238E27FC236}">
                <a16:creationId xmlns:a16="http://schemas.microsoft.com/office/drawing/2014/main" id="{1B260296-3E1B-EEF7-1AF5-D059123A45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98223" y="5880770"/>
            <a:ext cx="691471" cy="461665"/>
          </a:xfrm>
          <a:prstGeom prst="rect">
            <a:avLst/>
          </a:prstGeom>
        </p:spPr>
      </p:pic>
      <p:sp>
        <p:nvSpPr>
          <p:cNvPr id="19" name="Slide Number Placeholder 6">
            <a:extLst>
              <a:ext uri="{FF2B5EF4-FFF2-40B4-BE49-F238E27FC236}">
                <a16:creationId xmlns:a16="http://schemas.microsoft.com/office/drawing/2014/main" id="{B4E17178-7CB0-92FA-754A-FD3B85C07BF9}"/>
              </a:ext>
            </a:extLst>
          </p:cNvPr>
          <p:cNvSpPr>
            <a:spLocks noGrp="1"/>
          </p:cNvSpPr>
          <p:nvPr>
            <p:ph type="sldNum" sz="quarter" idx="12"/>
          </p:nvPr>
        </p:nvSpPr>
        <p:spPr>
          <a:xfrm>
            <a:off x="3395692" y="6492875"/>
            <a:ext cx="2743200" cy="365125"/>
          </a:xfrm>
        </p:spPr>
        <p:txBody>
          <a:bodyPr/>
          <a:lstStyle/>
          <a:p>
            <a:fld id="{673B0829-C75E-A24F-A5BF-2B41B3253BE3}" type="slidenum">
              <a:rPr lang="en-US" smtClean="0"/>
              <a:t>9</a:t>
            </a:fld>
            <a:endParaRPr lang="en-US"/>
          </a:p>
        </p:txBody>
      </p:sp>
      <p:sp>
        <p:nvSpPr>
          <p:cNvPr id="11" name="Title 1">
            <a:extLst>
              <a:ext uri="{FF2B5EF4-FFF2-40B4-BE49-F238E27FC236}">
                <a16:creationId xmlns:a16="http://schemas.microsoft.com/office/drawing/2014/main" id="{B34F2AA7-9D52-F905-AA64-FD31C1D3C3AC}"/>
              </a:ext>
            </a:extLst>
          </p:cNvPr>
          <p:cNvSpPr txBox="1">
            <a:spLocks/>
          </p:cNvSpPr>
          <p:nvPr/>
        </p:nvSpPr>
        <p:spPr>
          <a:xfrm>
            <a:off x="1524000" y="478173"/>
            <a:ext cx="9144000" cy="6648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FF00"/>
                </a:solidFill>
              </a:rPr>
              <a:t>Dynamic Universal Accumulator</a:t>
            </a:r>
          </a:p>
        </p:txBody>
      </p:sp>
      <p:pic>
        <p:nvPicPr>
          <p:cNvPr id="15" name="Picture 14">
            <a:extLst>
              <a:ext uri="{FF2B5EF4-FFF2-40B4-BE49-F238E27FC236}">
                <a16:creationId xmlns:a16="http://schemas.microsoft.com/office/drawing/2014/main" id="{BFCE8C30-26FB-CF77-9654-5A86BD1C44C8}"/>
              </a:ext>
            </a:extLst>
          </p:cNvPr>
          <p:cNvPicPr>
            <a:picLocks noChangeAspect="1"/>
          </p:cNvPicPr>
          <p:nvPr/>
        </p:nvPicPr>
        <p:blipFill>
          <a:blip r:embed="rId10"/>
          <a:stretch>
            <a:fillRect/>
          </a:stretch>
        </p:blipFill>
        <p:spPr>
          <a:xfrm>
            <a:off x="3713208" y="5471775"/>
            <a:ext cx="1031607" cy="782675"/>
          </a:xfrm>
          <a:prstGeom prst="rect">
            <a:avLst/>
          </a:prstGeom>
        </p:spPr>
      </p:pic>
      <p:pic>
        <p:nvPicPr>
          <p:cNvPr id="16" name="Picture 15">
            <a:extLst>
              <a:ext uri="{FF2B5EF4-FFF2-40B4-BE49-F238E27FC236}">
                <a16:creationId xmlns:a16="http://schemas.microsoft.com/office/drawing/2014/main" id="{705199E6-CC0F-AC15-DD7B-631B9826C01D}"/>
              </a:ext>
            </a:extLst>
          </p:cNvPr>
          <p:cNvPicPr>
            <a:picLocks noChangeAspect="1"/>
          </p:cNvPicPr>
          <p:nvPr/>
        </p:nvPicPr>
        <p:blipFill>
          <a:blip r:embed="rId11"/>
          <a:stretch>
            <a:fillRect/>
          </a:stretch>
        </p:blipFill>
        <p:spPr>
          <a:xfrm>
            <a:off x="5839031" y="5510690"/>
            <a:ext cx="838339" cy="759932"/>
          </a:xfrm>
          <a:prstGeom prst="rect">
            <a:avLst/>
          </a:prstGeom>
        </p:spPr>
      </p:pic>
      <p:sp>
        <p:nvSpPr>
          <p:cNvPr id="12" name="TextBox 11">
            <a:extLst>
              <a:ext uri="{FF2B5EF4-FFF2-40B4-BE49-F238E27FC236}">
                <a16:creationId xmlns:a16="http://schemas.microsoft.com/office/drawing/2014/main" id="{2C1BE22C-22AE-E20A-84D0-6CDE3C506763}"/>
              </a:ext>
            </a:extLst>
          </p:cNvPr>
          <p:cNvSpPr txBox="1"/>
          <p:nvPr/>
        </p:nvSpPr>
        <p:spPr>
          <a:xfrm>
            <a:off x="3821816" y="6292151"/>
            <a:ext cx="814390" cy="369332"/>
          </a:xfrm>
          <a:prstGeom prst="rect">
            <a:avLst/>
          </a:prstGeom>
          <a:noFill/>
        </p:spPr>
        <p:txBody>
          <a:bodyPr wrap="none" rtlCol="0">
            <a:spAutoFit/>
          </a:bodyPr>
          <a:lstStyle/>
          <a:p>
            <a:r>
              <a:rPr lang="en-US" dirty="0"/>
              <a:t>Prover</a:t>
            </a:r>
          </a:p>
        </p:txBody>
      </p:sp>
      <p:sp>
        <p:nvSpPr>
          <p:cNvPr id="13" name="TextBox 12">
            <a:extLst>
              <a:ext uri="{FF2B5EF4-FFF2-40B4-BE49-F238E27FC236}">
                <a16:creationId xmlns:a16="http://schemas.microsoft.com/office/drawing/2014/main" id="{0427A29B-2DDF-2CC3-46C2-98E124107C23}"/>
              </a:ext>
            </a:extLst>
          </p:cNvPr>
          <p:cNvSpPr txBox="1"/>
          <p:nvPr/>
        </p:nvSpPr>
        <p:spPr>
          <a:xfrm>
            <a:off x="5857069" y="6292151"/>
            <a:ext cx="884986" cy="369332"/>
          </a:xfrm>
          <a:prstGeom prst="rect">
            <a:avLst/>
          </a:prstGeom>
          <a:noFill/>
        </p:spPr>
        <p:txBody>
          <a:bodyPr wrap="none" rtlCol="0">
            <a:spAutoFit/>
          </a:bodyPr>
          <a:lstStyle/>
          <a:p>
            <a:r>
              <a:rPr lang="en-US" dirty="0"/>
              <a:t>Verifier</a:t>
            </a:r>
          </a:p>
        </p:txBody>
      </p:sp>
      <p:graphicFrame>
        <p:nvGraphicFramePr>
          <p:cNvPr id="2" name="Table 1">
            <a:extLst>
              <a:ext uri="{FF2B5EF4-FFF2-40B4-BE49-F238E27FC236}">
                <a16:creationId xmlns:a16="http://schemas.microsoft.com/office/drawing/2014/main" id="{19EE7541-6594-2F5E-4606-02F0862E7E5F}"/>
              </a:ext>
            </a:extLst>
          </p:cNvPr>
          <p:cNvGraphicFramePr>
            <a:graphicFrameLocks noGrp="1"/>
          </p:cNvGraphicFramePr>
          <p:nvPr>
            <p:extLst>
              <p:ext uri="{D42A27DB-BD31-4B8C-83A1-F6EECF244321}">
                <p14:modId xmlns:p14="http://schemas.microsoft.com/office/powerpoint/2010/main" val="2858242767"/>
              </p:ext>
            </p:extLst>
          </p:nvPr>
        </p:nvGraphicFramePr>
        <p:xfrm>
          <a:off x="3702552" y="1964193"/>
          <a:ext cx="1076629" cy="416208"/>
        </p:xfrm>
        <a:graphic>
          <a:graphicData uri="http://schemas.openxmlformats.org/drawingml/2006/table">
            <a:tbl>
              <a:tblPr firstRow="1" bandRow="1">
                <a:tableStyleId>{5C22544A-7EE6-4342-B048-85BDC9FD1C3A}</a:tableStyleId>
              </a:tblPr>
              <a:tblGrid>
                <a:gridCol w="1076629">
                  <a:extLst>
                    <a:ext uri="{9D8B030D-6E8A-4147-A177-3AD203B41FA5}">
                      <a16:colId xmlns:a16="http://schemas.microsoft.com/office/drawing/2014/main" val="1910957436"/>
                    </a:ext>
                  </a:extLst>
                </a:gridCol>
              </a:tblGrid>
              <a:tr h="416208">
                <a:tc>
                  <a:txBody>
                    <a:bodyPr/>
                    <a:lstStyle/>
                    <a:p>
                      <a:r>
                        <a:rPr lang="en-US" dirty="0">
                          <a:solidFill>
                            <a:srgbClr val="00B0F0"/>
                          </a:solidFill>
                        </a:rPr>
                        <a:t>46</a:t>
                      </a:r>
                    </a:p>
                  </a:txBody>
                  <a:tcPr>
                    <a:noFill/>
                  </a:tcPr>
                </a:tc>
                <a:extLst>
                  <a:ext uri="{0D108BD9-81ED-4DB2-BD59-A6C34878D82A}">
                    <a16:rowId xmlns:a16="http://schemas.microsoft.com/office/drawing/2014/main" val="482403382"/>
                  </a:ext>
                </a:extLst>
              </a:tr>
            </a:tbl>
          </a:graphicData>
        </a:graphic>
      </p:graphicFrame>
      <p:cxnSp>
        <p:nvCxnSpPr>
          <p:cNvPr id="14" name="Straight Arrow Connector 13">
            <a:extLst>
              <a:ext uri="{FF2B5EF4-FFF2-40B4-BE49-F238E27FC236}">
                <a16:creationId xmlns:a16="http://schemas.microsoft.com/office/drawing/2014/main" id="{242B8C8F-AA1D-5363-4F35-CB381F35F31F}"/>
              </a:ext>
            </a:extLst>
          </p:cNvPr>
          <p:cNvCxnSpPr>
            <a:cxnSpLocks/>
          </p:cNvCxnSpPr>
          <p:nvPr/>
        </p:nvCxnSpPr>
        <p:spPr>
          <a:xfrm>
            <a:off x="4018802" y="2463269"/>
            <a:ext cx="0" cy="2989655"/>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5541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dissolve">
                                      <p:cBhvr>
                                        <p:cTn id="7" dur="500"/>
                                        <p:tgtEl>
                                          <p:spTgt spid="64"/>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dissolve">
                                      <p:cBhvr>
                                        <p:cTn id="13" dur="500"/>
                                        <p:tgtEl>
                                          <p:spTgt spid="69"/>
                                        </p:tgtEl>
                                      </p:cBhvr>
                                    </p:animEffect>
                                  </p:childTnLst>
                                </p:cTn>
                              </p:par>
                              <p:par>
                                <p:cTn id="14" presetID="9"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dissolv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par>
                                <p:cTn id="25" presetID="9"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dissolve">
                                      <p:cBhvr>
                                        <p:cTn id="32" dur="500"/>
                                        <p:tgtEl>
                                          <p:spTgt spid="48"/>
                                        </p:tgtEl>
                                      </p:cBhvr>
                                    </p:animEffect>
                                  </p:childTnLst>
                                </p:cTn>
                              </p:par>
                              <p:par>
                                <p:cTn id="33" presetID="9"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dissolve">
                                      <p:cBhvr>
                                        <p:cTn id="35" dur="500"/>
                                        <p:tgtEl>
                                          <p:spTgt spid="49"/>
                                        </p:tgtEl>
                                      </p:cBhvr>
                                    </p:animEffect>
                                  </p:childTnLst>
                                </p:cTn>
                              </p:par>
                              <p:par>
                                <p:cTn id="36" presetID="9" presetClass="entr" presetSubtype="0" fill="hold" nodeType="with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dissolve">
                                      <p:cBhvr>
                                        <p:cTn id="38" dur="500"/>
                                        <p:tgtEl>
                                          <p:spTgt spid="54"/>
                                        </p:tgtEl>
                                      </p:cBhvr>
                                    </p:animEffect>
                                  </p:childTnLst>
                                </p:cTn>
                              </p:par>
                              <p:par>
                                <p:cTn id="39" presetID="9" presetClass="entr" presetSubtype="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dissolve">
                                      <p:cBhvr>
                                        <p:cTn id="41" dur="500"/>
                                        <p:tgtEl>
                                          <p:spTgt spid="57"/>
                                        </p:tgtEl>
                                      </p:cBhvr>
                                    </p:animEffect>
                                  </p:childTnLst>
                                </p:cTn>
                              </p:par>
                              <p:par>
                                <p:cTn id="42" presetID="9" presetClass="entr" presetSubtype="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dissolve">
                                      <p:cBhvr>
                                        <p:cTn id="44" dur="500"/>
                                        <p:tgtEl>
                                          <p:spTgt spid="59"/>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dissolve">
                                      <p:cBhvr>
                                        <p:cTn id="49" dur="500"/>
                                        <p:tgtEl>
                                          <p:spTgt spid="28"/>
                                        </p:tgtEl>
                                      </p:cBhvr>
                                    </p:animEffect>
                                  </p:childTnLst>
                                </p:cTn>
                              </p:par>
                              <p:par>
                                <p:cTn id="50" presetID="9" presetClass="entr" presetSubtype="0" fill="hold" nodeType="with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dissolve">
                                      <p:cBhvr>
                                        <p:cTn id="52" dur="5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70"/>
                                        </p:tgtEl>
                                        <p:attrNameLst>
                                          <p:attrName>style.visibility</p:attrName>
                                        </p:attrNameLst>
                                      </p:cBhvr>
                                      <p:to>
                                        <p:strVal val="visible"/>
                                      </p:to>
                                    </p:set>
                                    <p:animEffect transition="in" filter="dissolve">
                                      <p:cBhvr>
                                        <p:cTn id="57" dur="500"/>
                                        <p:tgtEl>
                                          <p:spTgt spid="70"/>
                                        </p:tgtEl>
                                      </p:cBhvr>
                                    </p:animEffect>
                                  </p:childTnLst>
                                </p:cTn>
                              </p:par>
                              <p:par>
                                <p:cTn id="58" presetID="9"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dissolve">
                                      <p:cBhvr>
                                        <p:cTn id="60" dur="500"/>
                                        <p:tgtEl>
                                          <p:spTgt spid="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dissolve">
                                      <p:cBhvr>
                                        <p:cTn id="63" dur="500"/>
                                        <p:tgtEl>
                                          <p:spTgt spid="85"/>
                                        </p:tgtEl>
                                      </p:cBhvr>
                                    </p:animEffect>
                                  </p:childTnLst>
                                </p:cTn>
                              </p:par>
                              <p:par>
                                <p:cTn id="64" presetID="9" presetClass="entr" presetSubtype="0" fill="hold"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dissolve">
                                      <p:cBhvr>
                                        <p:cTn id="66" dur="500"/>
                                        <p:tgtEl>
                                          <p:spTgt spid="15"/>
                                        </p:tgtEl>
                                      </p:cBhvr>
                                    </p:animEffect>
                                  </p:childTnLst>
                                </p:cTn>
                              </p:par>
                              <p:par>
                                <p:cTn id="67" presetID="9" presetClass="entr" presetSubtype="0"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dissolve">
                                      <p:cBhvr>
                                        <p:cTn id="69" dur="500"/>
                                        <p:tgtEl>
                                          <p:spTgt spid="14"/>
                                        </p:tgtEl>
                                      </p:cBhvr>
                                    </p:animEffect>
                                  </p:childTnLst>
                                </p:cTn>
                              </p:par>
                              <p:par>
                                <p:cTn id="70" presetID="9" presetClass="entr" presetSubtype="0" fill="hold" nodeType="withEffect">
                                  <p:stCondLst>
                                    <p:cond delay="0"/>
                                  </p:stCondLst>
                                  <p:childTnLst>
                                    <p:set>
                                      <p:cBhvr>
                                        <p:cTn id="71" dur="1" fill="hold">
                                          <p:stCondLst>
                                            <p:cond delay="0"/>
                                          </p:stCondLst>
                                        </p:cTn>
                                        <p:tgtEl>
                                          <p:spTgt spid="4">
                                            <p:txEl>
                                              <p:pRg st="1" end="1"/>
                                            </p:txEl>
                                          </p:spTgt>
                                        </p:tgtEl>
                                        <p:attrNameLst>
                                          <p:attrName>style.visibility</p:attrName>
                                        </p:attrNameLst>
                                      </p:cBhvr>
                                      <p:to>
                                        <p:strVal val="visible"/>
                                      </p:to>
                                    </p:set>
                                    <p:animEffect transition="in" filter="dissolve">
                                      <p:cBhvr>
                                        <p:cTn id="72" dur="500"/>
                                        <p:tgtEl>
                                          <p:spTgt spid="4">
                                            <p:txEl>
                                              <p:pRg st="1" end="1"/>
                                            </p:txEl>
                                          </p:spTgt>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dissolve">
                                      <p:cBhvr>
                                        <p:cTn id="75" dur="500"/>
                                        <p:tgtEl>
                                          <p:spTgt spid="12"/>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dissolve">
                                      <p:cBhvr>
                                        <p:cTn id="80" dur="500"/>
                                        <p:tgtEl>
                                          <p:spTgt spid="79"/>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1"/>
                                        </p:tgtEl>
                                        <p:attrNameLst>
                                          <p:attrName>style.visibility</p:attrName>
                                        </p:attrNameLst>
                                      </p:cBhvr>
                                      <p:to>
                                        <p:strVal val="visible"/>
                                      </p:to>
                                    </p:set>
                                    <p:animEffect transition="in" filter="dissolve">
                                      <p:cBhvr>
                                        <p:cTn id="83" dur="500"/>
                                        <p:tgtEl>
                                          <p:spTgt spid="91"/>
                                        </p:tgtEl>
                                      </p:cBhvr>
                                    </p:animEffect>
                                  </p:childTnLst>
                                </p:cTn>
                              </p:par>
                              <p:par>
                                <p:cTn id="84" presetID="9" presetClass="entr" presetSubtype="0"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dissolve">
                                      <p:cBhvr>
                                        <p:cTn id="86" dur="500"/>
                                        <p:tgtEl>
                                          <p:spTgt spid="8"/>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dissolve">
                                      <p:cBhvr>
                                        <p:cTn id="91" dur="500"/>
                                        <p:tgtEl>
                                          <p:spTgt spid="16"/>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3"/>
                                        </p:tgtEl>
                                        <p:attrNameLst>
                                          <p:attrName>style.visibility</p:attrName>
                                        </p:attrNameLst>
                                      </p:cBhvr>
                                      <p:to>
                                        <p:strVal val="visible"/>
                                      </p:to>
                                    </p:set>
                                    <p:animEffect transition="in" filter="dissolve">
                                      <p:cBhvr>
                                        <p:cTn id="94" dur="500"/>
                                        <p:tgtEl>
                                          <p:spTgt spid="13"/>
                                        </p:tgtEl>
                                      </p:cBhvr>
                                    </p:animEffect>
                                  </p:childTnLst>
                                </p:cTn>
                              </p:par>
                              <p:par>
                                <p:cTn id="95" presetID="9" presetClass="entr" presetSubtype="0" fill="hold" nodeType="with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dissolve">
                                      <p:cBhvr>
                                        <p:cTn id="97" dur="500"/>
                                        <p:tgtEl>
                                          <p:spTgt spid="10"/>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83"/>
                                        </p:tgtEl>
                                        <p:attrNameLst>
                                          <p:attrName>style.visibility</p:attrName>
                                        </p:attrNameLst>
                                      </p:cBhvr>
                                      <p:to>
                                        <p:strVal val="visible"/>
                                      </p:to>
                                    </p:set>
                                    <p:animEffect transition="in" filter="dissolve">
                                      <p:cBhvr>
                                        <p:cTn id="100" dur="500"/>
                                        <p:tgtEl>
                                          <p:spTgt spid="83"/>
                                        </p:tgtEl>
                                      </p:cBhvr>
                                    </p:animEffect>
                                  </p:childTnLst>
                                </p:cTn>
                              </p:par>
                              <p:par>
                                <p:cTn id="101" presetID="9" presetClass="entr" presetSubtype="0" fill="hold" nodeType="withEffect">
                                  <p:stCondLst>
                                    <p:cond delay="0"/>
                                  </p:stCondLst>
                                  <p:childTnLst>
                                    <p:set>
                                      <p:cBhvr>
                                        <p:cTn id="102" dur="1" fill="hold">
                                          <p:stCondLst>
                                            <p:cond delay="0"/>
                                          </p:stCondLst>
                                        </p:cTn>
                                        <p:tgtEl>
                                          <p:spTgt spid="3"/>
                                        </p:tgtEl>
                                        <p:attrNameLst>
                                          <p:attrName>style.visibility</p:attrName>
                                        </p:attrNameLst>
                                      </p:cBhvr>
                                      <p:to>
                                        <p:strVal val="visible"/>
                                      </p:to>
                                    </p:set>
                                    <p:animEffect transition="in" filter="dissolve">
                                      <p:cBhvr>
                                        <p:cTn id="103" dur="500"/>
                                        <p:tgtEl>
                                          <p:spTgt spid="3"/>
                                        </p:tgtEl>
                                      </p:cBhvr>
                                    </p:animEffect>
                                  </p:childTnLst>
                                </p:cTn>
                              </p:par>
                              <p:par>
                                <p:cTn id="104" presetID="9" presetClass="entr" presetSubtype="0" fill="hold" nodeType="withEffect">
                                  <p:stCondLst>
                                    <p:cond delay="0"/>
                                  </p:stCondLst>
                                  <p:childTnLst>
                                    <p:set>
                                      <p:cBhvr>
                                        <p:cTn id="105" dur="1" fill="hold">
                                          <p:stCondLst>
                                            <p:cond delay="0"/>
                                          </p:stCondLst>
                                        </p:cTn>
                                        <p:tgtEl>
                                          <p:spTgt spid="4">
                                            <p:txEl>
                                              <p:pRg st="2" end="2"/>
                                            </p:txEl>
                                          </p:spTgt>
                                        </p:tgtEl>
                                        <p:attrNameLst>
                                          <p:attrName>style.visibility</p:attrName>
                                        </p:attrNameLst>
                                      </p:cBhvr>
                                      <p:to>
                                        <p:strVal val="visible"/>
                                      </p:to>
                                    </p:set>
                                    <p:animEffect transition="in" filter="dissolve">
                                      <p:cBhvr>
                                        <p:cTn id="106" dur="500"/>
                                        <p:tgtEl>
                                          <p:spTgt spid="4">
                                            <p:txEl>
                                              <p:pRg st="2" end="2"/>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4">
                                            <p:txEl>
                                              <p:pRg st="3" end="3"/>
                                            </p:txEl>
                                          </p:spTgt>
                                        </p:tgtEl>
                                        <p:attrNameLst>
                                          <p:attrName>style.visibility</p:attrName>
                                        </p:attrNameLst>
                                      </p:cBhvr>
                                      <p:to>
                                        <p:strVal val="visible"/>
                                      </p:to>
                                    </p:set>
                                    <p:animEffect transition="in" filter="dissolve">
                                      <p:cBhvr>
                                        <p:cTn id="11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69" grpId="0"/>
      <p:bldP spid="83" grpId="0"/>
      <p:bldP spid="85" grpId="0"/>
      <p:bldP spid="91" grpId="0"/>
      <p:bldP spid="12"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1|2.4|8"/>
</p:tagLst>
</file>

<file path=ppt/tags/tag10.xml><?xml version="1.0" encoding="utf-8"?>
<p:tagLst xmlns:a="http://schemas.openxmlformats.org/drawingml/2006/main" xmlns:r="http://schemas.openxmlformats.org/officeDocument/2006/relationships" xmlns:p="http://schemas.openxmlformats.org/presentationml/2006/main">
  <p:tag name="TIMING" val="|6.6|7.6|3.6|7.1|6.4|2.4"/>
</p:tagLst>
</file>

<file path=ppt/tags/tag11.xml><?xml version="1.0" encoding="utf-8"?>
<p:tagLst xmlns:a="http://schemas.openxmlformats.org/drawingml/2006/main" xmlns:r="http://schemas.openxmlformats.org/officeDocument/2006/relationships" xmlns:p="http://schemas.openxmlformats.org/presentationml/2006/main">
  <p:tag name="TIMING" val="|4.3|1.4|1.5|6.6|2.4"/>
</p:tagLst>
</file>

<file path=ppt/tags/tag12.xml><?xml version="1.0" encoding="utf-8"?>
<p:tagLst xmlns:a="http://schemas.openxmlformats.org/drawingml/2006/main" xmlns:r="http://schemas.openxmlformats.org/officeDocument/2006/relationships" xmlns:p="http://schemas.openxmlformats.org/presentationml/2006/main">
  <p:tag name="TIMING" val="|12.8|3.5|5.9|3.6|6.4|0.9"/>
</p:tagLst>
</file>

<file path=ppt/tags/tag13.xml><?xml version="1.0" encoding="utf-8"?>
<p:tagLst xmlns:a="http://schemas.openxmlformats.org/drawingml/2006/main" xmlns:r="http://schemas.openxmlformats.org/officeDocument/2006/relationships" xmlns:p="http://schemas.openxmlformats.org/presentationml/2006/main">
  <p:tag name="TIMING" val="|3.8|4.4|5.6|6.8|3.1|1.5"/>
</p:tagLst>
</file>

<file path=ppt/tags/tag14.xml><?xml version="1.0" encoding="utf-8"?>
<p:tagLst xmlns:a="http://schemas.openxmlformats.org/drawingml/2006/main" xmlns:r="http://schemas.openxmlformats.org/officeDocument/2006/relationships" xmlns:p="http://schemas.openxmlformats.org/presentationml/2006/main">
  <p:tag name="TIMING" val="|3.9|2.9|8.3|2.3|1.9|1.3|1.9|0.7"/>
</p:tagLst>
</file>

<file path=ppt/tags/tag15.xml><?xml version="1.0" encoding="utf-8"?>
<p:tagLst xmlns:a="http://schemas.openxmlformats.org/drawingml/2006/main" xmlns:r="http://schemas.openxmlformats.org/officeDocument/2006/relationships" xmlns:p="http://schemas.openxmlformats.org/presentationml/2006/main">
  <p:tag name="TIMING" val="|7.6|3|3.1"/>
</p:tagLst>
</file>

<file path=ppt/tags/tag16.xml><?xml version="1.0" encoding="utf-8"?>
<p:tagLst xmlns:a="http://schemas.openxmlformats.org/drawingml/2006/main" xmlns:r="http://schemas.openxmlformats.org/officeDocument/2006/relationships" xmlns:p="http://schemas.openxmlformats.org/presentationml/2006/main">
  <p:tag name="TIMING" val="|11.7|8.3|18.4"/>
</p:tagLst>
</file>

<file path=ppt/tags/tag17.xml><?xml version="1.0" encoding="utf-8"?>
<p:tagLst xmlns:a="http://schemas.openxmlformats.org/drawingml/2006/main" xmlns:r="http://schemas.openxmlformats.org/officeDocument/2006/relationships" xmlns:p="http://schemas.openxmlformats.org/presentationml/2006/main">
  <p:tag name="TIMING" val="|4.6|3.9|3.5|11.7|4.7|2.5|1.3"/>
</p:tagLst>
</file>

<file path=ppt/tags/tag18.xml><?xml version="1.0" encoding="utf-8"?>
<p:tagLst xmlns:a="http://schemas.openxmlformats.org/drawingml/2006/main" xmlns:r="http://schemas.openxmlformats.org/officeDocument/2006/relationships" xmlns:p="http://schemas.openxmlformats.org/presentationml/2006/main">
  <p:tag name="TIMING" val="|4.1|3|4.7|11|8.7|7.2|4"/>
</p:tagLst>
</file>

<file path=ppt/tags/tag19.xml><?xml version="1.0" encoding="utf-8"?>
<p:tagLst xmlns:a="http://schemas.openxmlformats.org/drawingml/2006/main" xmlns:r="http://schemas.openxmlformats.org/officeDocument/2006/relationships" xmlns:p="http://schemas.openxmlformats.org/presentationml/2006/main">
  <p:tag name="TIMING" val="|3.1|23.2|4"/>
</p:tagLst>
</file>

<file path=ppt/tags/tag2.xml><?xml version="1.0" encoding="utf-8"?>
<p:tagLst xmlns:a="http://schemas.openxmlformats.org/drawingml/2006/main" xmlns:r="http://schemas.openxmlformats.org/officeDocument/2006/relationships" xmlns:p="http://schemas.openxmlformats.org/presentationml/2006/main">
  <p:tag name="TIMING" val="|6"/>
</p:tagLst>
</file>

<file path=ppt/tags/tag20.xml><?xml version="1.0" encoding="utf-8"?>
<p:tagLst xmlns:a="http://schemas.openxmlformats.org/drawingml/2006/main" xmlns:r="http://schemas.openxmlformats.org/officeDocument/2006/relationships" xmlns:p="http://schemas.openxmlformats.org/presentationml/2006/main">
  <p:tag name="TIMING" val="|17.8"/>
</p:tagLst>
</file>

<file path=ppt/tags/tag21.xml><?xml version="1.0" encoding="utf-8"?>
<p:tagLst xmlns:a="http://schemas.openxmlformats.org/drawingml/2006/main" xmlns:r="http://schemas.openxmlformats.org/officeDocument/2006/relationships" xmlns:p="http://schemas.openxmlformats.org/presentationml/2006/main">
  <p:tag name="TIMING" val="|6.3"/>
</p:tagLst>
</file>

<file path=ppt/tags/tag22.xml><?xml version="1.0" encoding="utf-8"?>
<p:tagLst xmlns:a="http://schemas.openxmlformats.org/drawingml/2006/main" xmlns:r="http://schemas.openxmlformats.org/officeDocument/2006/relationships" xmlns:p="http://schemas.openxmlformats.org/presentationml/2006/main">
  <p:tag name="TIMING" val="|7.1|4|10|7.7"/>
</p:tagLst>
</file>

<file path=ppt/tags/tag3.xml><?xml version="1.0" encoding="utf-8"?>
<p:tagLst xmlns:a="http://schemas.openxmlformats.org/drawingml/2006/main" xmlns:r="http://schemas.openxmlformats.org/officeDocument/2006/relationships" xmlns:p="http://schemas.openxmlformats.org/presentationml/2006/main">
  <p:tag name="TIMING" val="|8.9|3.8|9|8.6"/>
</p:tagLst>
</file>

<file path=ppt/tags/tag4.xml><?xml version="1.0" encoding="utf-8"?>
<p:tagLst xmlns:a="http://schemas.openxmlformats.org/drawingml/2006/main" xmlns:r="http://schemas.openxmlformats.org/officeDocument/2006/relationships" xmlns:p="http://schemas.openxmlformats.org/presentationml/2006/main">
  <p:tag name="TIMING" val="|8.1|7.4|2.7|8.7"/>
</p:tagLst>
</file>

<file path=ppt/tags/tag5.xml><?xml version="1.0" encoding="utf-8"?>
<p:tagLst xmlns:a="http://schemas.openxmlformats.org/drawingml/2006/main" xmlns:r="http://schemas.openxmlformats.org/officeDocument/2006/relationships" xmlns:p="http://schemas.openxmlformats.org/presentationml/2006/main">
  <p:tag name="TIMING" val="|7|12.7|11.4|10.3|8.4"/>
</p:tagLst>
</file>

<file path=ppt/tags/tag6.xml><?xml version="1.0" encoding="utf-8"?>
<p:tagLst xmlns:a="http://schemas.openxmlformats.org/drawingml/2006/main" xmlns:r="http://schemas.openxmlformats.org/officeDocument/2006/relationships" xmlns:p="http://schemas.openxmlformats.org/presentationml/2006/main">
  <p:tag name="TIMING" val="|7.2|34.2"/>
</p:tagLst>
</file>

<file path=ppt/tags/tag7.xml><?xml version="1.0" encoding="utf-8"?>
<p:tagLst xmlns:a="http://schemas.openxmlformats.org/drawingml/2006/main" xmlns:r="http://schemas.openxmlformats.org/officeDocument/2006/relationships" xmlns:p="http://schemas.openxmlformats.org/presentationml/2006/main">
  <p:tag name="TIMING" val="|12|7.7|1.8|2.4|12.6|4.9|2.2|2.4"/>
</p:tagLst>
</file>

<file path=ppt/tags/tag8.xml><?xml version="1.0" encoding="utf-8"?>
<p:tagLst xmlns:a="http://schemas.openxmlformats.org/drawingml/2006/main" xmlns:r="http://schemas.openxmlformats.org/officeDocument/2006/relationships" xmlns:p="http://schemas.openxmlformats.org/presentationml/2006/main">
  <p:tag name="TIMING" val="|12.4"/>
</p:tagLst>
</file>

<file path=ppt/tags/tag9.xml><?xml version="1.0" encoding="utf-8"?>
<p:tagLst xmlns:a="http://schemas.openxmlformats.org/drawingml/2006/main" xmlns:r="http://schemas.openxmlformats.org/officeDocument/2006/relationships" xmlns:p="http://schemas.openxmlformats.org/presentationml/2006/main">
  <p:tag name="TIMING" val="|4.5|15.9|8.6"/>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25282</TotalTime>
  <Words>2984</Words>
  <Application>Microsoft Macintosh PowerPoint</Application>
  <PresentationFormat>Widescreen</PresentationFormat>
  <Paragraphs>541</Paragraphs>
  <Slides>26</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-webkit-standard</vt:lpstr>
      <vt:lpstr>Aptos</vt:lpstr>
      <vt:lpstr>Aptos Display</vt:lpstr>
      <vt:lpstr>Arial</vt:lpstr>
      <vt:lpstr>Helvetica</vt:lpstr>
      <vt:lpstr>Office Theme</vt:lpstr>
      <vt:lpstr>AccuRevoke: Enhancing Certificate Revocation with Distributed Cryptographic Accumulators</vt:lpstr>
      <vt:lpstr>TLS Overview</vt:lpstr>
      <vt:lpstr>Revocation Request</vt:lpstr>
      <vt:lpstr>Certificate Revocation List</vt:lpstr>
      <vt:lpstr>Online Certificate Status Protocol</vt:lpstr>
      <vt:lpstr>CRLite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Ala Muid, Munshi</dc:creator>
  <cp:lastModifiedBy>Ala Muid, Munshi</cp:lastModifiedBy>
  <cp:revision>224</cp:revision>
  <dcterms:created xsi:type="dcterms:W3CDTF">2025-04-25T16:16:12Z</dcterms:created>
  <dcterms:modified xsi:type="dcterms:W3CDTF">2025-09-08T16:55:41Z</dcterms:modified>
</cp:coreProperties>
</file>