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2" r:id="rId7"/>
    <p:sldId id="30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19" autoAdjust="0"/>
  </p:normalViewPr>
  <p:slideViewPr>
    <p:cSldViewPr snapToGrid="0">
      <p:cViewPr varScale="1">
        <p:scale>
          <a:sx n="89" d="100"/>
          <a:sy n="89" d="100"/>
        </p:scale>
        <p:origin x="12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ockaroo.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Query Testing</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Assignment 3 help</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Why use test data?</a:t>
            </a:r>
          </a:p>
        </p:txBody>
      </p:sp>
      <p:sp>
        <p:nvSpPr>
          <p:cNvPr id="5" name="Content Placeholder 4">
            <a:extLst>
              <a:ext uri="{FF2B5EF4-FFF2-40B4-BE49-F238E27FC236}">
                <a16:creationId xmlns:a16="http://schemas.microsoft.com/office/drawing/2014/main" id="{0F3C4423-AAE6-514E-7969-C9D4120C349F}"/>
              </a:ext>
            </a:extLst>
          </p:cNvPr>
          <p:cNvSpPr>
            <a:spLocks noGrp="1"/>
          </p:cNvSpPr>
          <p:nvPr>
            <p:ph idx="1"/>
          </p:nvPr>
        </p:nvSpPr>
        <p:spPr/>
        <p:txBody>
          <a:bodyPr/>
          <a:lstStyle/>
          <a:p>
            <a:pPr>
              <a:buFont typeface="Wingdings" panose="05000000000000000000" pitchFamily="2" charset="2"/>
              <a:buChar char="q"/>
            </a:pPr>
            <a:r>
              <a:rPr lang="en-AU" dirty="0"/>
              <a:t>Your SQL queries for assignment 3 will be tested by running them against a suite of test databases we have created. If your query returns a result different to what is expected, you will lose marks.</a:t>
            </a:r>
          </a:p>
          <a:p>
            <a:pPr>
              <a:buFont typeface="Wingdings" panose="05000000000000000000" pitchFamily="2" charset="2"/>
              <a:buChar char="q"/>
            </a:pPr>
            <a:r>
              <a:rPr lang="en-AU" dirty="0"/>
              <a:t>Often what you think your code is doing and what it is actually doing are very different things!</a:t>
            </a:r>
          </a:p>
          <a:p>
            <a:pPr>
              <a:buFont typeface="Wingdings" panose="05000000000000000000" pitchFamily="2" charset="2"/>
              <a:buChar char="q"/>
            </a:pPr>
            <a:r>
              <a:rPr lang="en-AU" dirty="0"/>
              <a:t>Being able to test and think critically about your code is a highly valuable skill and will allow you to write much better code with fewer bugs. </a:t>
            </a:r>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5EECB-BA8F-D7C3-53EA-7A88D87D86B6}"/>
              </a:ext>
            </a:extLst>
          </p:cNvPr>
          <p:cNvSpPr>
            <a:spLocks noGrp="1"/>
          </p:cNvSpPr>
          <p:nvPr>
            <p:ph type="title"/>
          </p:nvPr>
        </p:nvSpPr>
        <p:spPr/>
        <p:txBody>
          <a:bodyPr/>
          <a:lstStyle/>
          <a:p>
            <a:r>
              <a:rPr lang="en-AU" dirty="0"/>
              <a:t>What should I be thinking about?</a:t>
            </a:r>
          </a:p>
        </p:txBody>
      </p:sp>
      <p:sp>
        <p:nvSpPr>
          <p:cNvPr id="3" name="Content Placeholder 2">
            <a:extLst>
              <a:ext uri="{FF2B5EF4-FFF2-40B4-BE49-F238E27FC236}">
                <a16:creationId xmlns:a16="http://schemas.microsoft.com/office/drawing/2014/main" id="{70F41D17-9EFC-C294-E35C-A28F7CC2FDB2}"/>
              </a:ext>
            </a:extLst>
          </p:cNvPr>
          <p:cNvSpPr>
            <a:spLocks noGrp="1"/>
          </p:cNvSpPr>
          <p:nvPr>
            <p:ph idx="1"/>
          </p:nvPr>
        </p:nvSpPr>
        <p:spPr/>
        <p:txBody>
          <a:bodyPr/>
          <a:lstStyle/>
          <a:p>
            <a:pPr>
              <a:buFont typeface="Wingdings" panose="05000000000000000000" pitchFamily="2" charset="2"/>
              <a:buChar char="q"/>
            </a:pPr>
            <a:r>
              <a:rPr lang="en-AU" dirty="0"/>
              <a:t>When testing your queries, you want to include some data that you are </a:t>
            </a:r>
            <a:r>
              <a:rPr lang="en-AU" b="1" dirty="0"/>
              <a:t>expecting to be returned </a:t>
            </a:r>
            <a:r>
              <a:rPr lang="en-AU" dirty="0"/>
              <a:t>and some data you are </a:t>
            </a:r>
            <a:r>
              <a:rPr lang="en-AU" b="1" dirty="0"/>
              <a:t>expecting not to be returned</a:t>
            </a:r>
            <a:r>
              <a:rPr lang="en-AU" dirty="0"/>
              <a:t>.</a:t>
            </a:r>
          </a:p>
          <a:p>
            <a:pPr>
              <a:buFont typeface="Wingdings" panose="05000000000000000000" pitchFamily="2" charset="2"/>
              <a:buChar char="q"/>
            </a:pPr>
            <a:r>
              <a:rPr lang="en-AU" dirty="0"/>
              <a:t>Try to think of edge cases. Edge cases are tuples which are very close to the cut off between being returned by the query and not being returned. They also can be tuples which require some sort of special handling in you query. Here are some motivating examples:</a:t>
            </a:r>
          </a:p>
          <a:p>
            <a:pPr lvl="1">
              <a:buFont typeface="Wingdings" panose="05000000000000000000" pitchFamily="2" charset="2"/>
              <a:buChar char="q"/>
            </a:pPr>
            <a:r>
              <a:rPr lang="en-AU" dirty="0"/>
              <a:t>Is it possible for your query to return two identical tuples? (Do you have to use SELECT DISTINCT)</a:t>
            </a:r>
          </a:p>
          <a:p>
            <a:pPr lvl="1">
              <a:buFont typeface="Wingdings" panose="05000000000000000000" pitchFamily="2" charset="2"/>
              <a:buChar char="q"/>
            </a:pPr>
            <a:r>
              <a:rPr lang="en-AU" dirty="0"/>
              <a:t>What happens when a value is equal to one of your conditions?</a:t>
            </a:r>
          </a:p>
          <a:p>
            <a:pPr lvl="2">
              <a:buFont typeface="Wingdings" panose="05000000000000000000" pitchFamily="2" charset="2"/>
              <a:buChar char="q"/>
            </a:pPr>
            <a:r>
              <a:rPr lang="en-AU" dirty="0"/>
              <a:t>Example: “Return customers between the age of 21 and 50.” What happens when the customers age is 21 or 50, should they be returned?</a:t>
            </a:r>
          </a:p>
          <a:p>
            <a:pPr lvl="1">
              <a:buFont typeface="Wingdings" panose="05000000000000000000" pitchFamily="2" charset="2"/>
              <a:buChar char="q"/>
            </a:pPr>
            <a:r>
              <a:rPr lang="en-AU" dirty="0"/>
              <a:t>What effect will NULL values have on your query?</a:t>
            </a:r>
          </a:p>
        </p:txBody>
      </p:sp>
    </p:spTree>
    <p:extLst>
      <p:ext uri="{BB962C8B-B14F-4D97-AF65-F5344CB8AC3E}">
        <p14:creationId xmlns:p14="http://schemas.microsoft.com/office/powerpoint/2010/main" val="199170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3218B-CB32-1AA1-9B33-BA36A59D4A50}"/>
              </a:ext>
            </a:extLst>
          </p:cNvPr>
          <p:cNvSpPr>
            <a:spLocks noGrp="1"/>
          </p:cNvSpPr>
          <p:nvPr>
            <p:ph type="title"/>
          </p:nvPr>
        </p:nvSpPr>
        <p:spPr/>
        <p:txBody>
          <a:bodyPr/>
          <a:lstStyle/>
          <a:p>
            <a:r>
              <a:rPr lang="en-AU" dirty="0"/>
              <a:t>How do I add test data?</a:t>
            </a:r>
          </a:p>
        </p:txBody>
      </p:sp>
      <p:sp>
        <p:nvSpPr>
          <p:cNvPr id="3" name="Content Placeholder 2">
            <a:extLst>
              <a:ext uri="{FF2B5EF4-FFF2-40B4-BE49-F238E27FC236}">
                <a16:creationId xmlns:a16="http://schemas.microsoft.com/office/drawing/2014/main" id="{17117B72-AF63-6CA6-8F6A-707DBF3DB3DC}"/>
              </a:ext>
            </a:extLst>
          </p:cNvPr>
          <p:cNvSpPr>
            <a:spLocks noGrp="1"/>
          </p:cNvSpPr>
          <p:nvPr>
            <p:ph idx="1"/>
          </p:nvPr>
        </p:nvSpPr>
        <p:spPr/>
        <p:txBody>
          <a:bodyPr/>
          <a:lstStyle/>
          <a:p>
            <a:pPr>
              <a:buFont typeface="Wingdings" panose="05000000000000000000" pitchFamily="2" charset="2"/>
              <a:buChar char="q"/>
            </a:pPr>
            <a:r>
              <a:rPr lang="en-AU" dirty="0"/>
              <a:t>You don’t need thousands of tuples of test data! Usually 5 to 10 tuples per table is enough.</a:t>
            </a:r>
          </a:p>
          <a:p>
            <a:pPr>
              <a:buFont typeface="Wingdings" panose="05000000000000000000" pitchFamily="2" charset="2"/>
              <a:buChar char="q"/>
            </a:pPr>
            <a:r>
              <a:rPr lang="en-AU" dirty="0"/>
              <a:t>Usually the best and easiest way to add test data is just to write INSERT statements yourself or use the GUI in phpMyAdmin using values you make up.</a:t>
            </a:r>
          </a:p>
          <a:p>
            <a:pPr>
              <a:buFont typeface="Wingdings" panose="05000000000000000000" pitchFamily="2" charset="2"/>
              <a:buChar char="q"/>
            </a:pPr>
            <a:r>
              <a:rPr lang="en-AU" dirty="0"/>
              <a:t>Remember, you want to test the edge cases of your query, so the data shouldn’t just be completely random.</a:t>
            </a:r>
          </a:p>
          <a:p>
            <a:pPr>
              <a:buFont typeface="Wingdings" panose="05000000000000000000" pitchFamily="2" charset="2"/>
              <a:buChar char="q"/>
            </a:pPr>
            <a:r>
              <a:rPr lang="en-AU" dirty="0"/>
              <a:t>For attributes unimportant to your queries, you can use random data. There are some tools available to </a:t>
            </a:r>
            <a:r>
              <a:rPr lang="en-AU"/>
              <a:t>generate this:</a:t>
            </a:r>
            <a:endParaRPr lang="en-AU" dirty="0"/>
          </a:p>
          <a:p>
            <a:pPr lvl="1">
              <a:buFont typeface="Wingdings" panose="05000000000000000000" pitchFamily="2" charset="2"/>
              <a:buChar char="q"/>
            </a:pPr>
            <a:r>
              <a:rPr lang="en-AU" dirty="0"/>
              <a:t>Excel functions</a:t>
            </a:r>
          </a:p>
          <a:p>
            <a:pPr lvl="1">
              <a:buFont typeface="Wingdings" panose="05000000000000000000" pitchFamily="2" charset="2"/>
              <a:buChar char="q"/>
            </a:pPr>
            <a:r>
              <a:rPr lang="en-AU" dirty="0" err="1"/>
              <a:t>Mockaroo</a:t>
            </a:r>
            <a:r>
              <a:rPr lang="en-AU" dirty="0"/>
              <a:t> </a:t>
            </a:r>
            <a:r>
              <a:rPr lang="en-AU" dirty="0">
                <a:hlinkClick r:id="rId2"/>
              </a:rPr>
              <a:t>https://www.mockaroo.com/</a:t>
            </a:r>
            <a:r>
              <a:rPr lang="en-AU" dirty="0"/>
              <a:t> </a:t>
            </a:r>
          </a:p>
        </p:txBody>
      </p:sp>
    </p:spTree>
    <p:extLst>
      <p:ext uri="{BB962C8B-B14F-4D97-AF65-F5344CB8AC3E}">
        <p14:creationId xmlns:p14="http://schemas.microsoft.com/office/powerpoint/2010/main" val="292238022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{CACDE855-6E22-4BC2-AD0E-C92DD805DA33}tf22712842_win32</Template>
  <TotalTime>40</TotalTime>
  <Words>368</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Bookman Old Style</vt:lpstr>
      <vt:lpstr>Calibri</vt:lpstr>
      <vt:lpstr>Franklin Gothic Book</vt:lpstr>
      <vt:lpstr>Wingdings</vt:lpstr>
      <vt:lpstr>1_RetrospectVTI</vt:lpstr>
      <vt:lpstr>Query Testing</vt:lpstr>
      <vt:lpstr>Why use test data?</vt:lpstr>
      <vt:lpstr>What should I be thinking about?</vt:lpstr>
      <vt:lpstr>How do I add test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Testing</dc:title>
  <dc:creator>Riley Farrell</dc:creator>
  <cp:lastModifiedBy>Talia Garrett-Benson</cp:lastModifiedBy>
  <cp:revision>3</cp:revision>
  <dcterms:created xsi:type="dcterms:W3CDTF">2022-05-08T23:58:51Z</dcterms:created>
  <dcterms:modified xsi:type="dcterms:W3CDTF">2022-05-09T03:46:21Z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0f488380-630a-4f55-a077-a19445e3f360_Enabled">
    <vt:lpwstr>true</vt:lpwstr>
  </property>
  <property fmtid="{D5CDD505-2E9C-101B-9397-08002B2CF9AE}" pid="4" name="MSIP_Label_0f488380-630a-4f55-a077-a19445e3f360_SetDate">
    <vt:lpwstr>2022-05-09T01:02:11Z</vt:lpwstr>
  </property>
  <property fmtid="{D5CDD505-2E9C-101B-9397-08002B2CF9AE}" pid="5" name="MSIP_Label_0f488380-630a-4f55-a077-a19445e3f360_Method">
    <vt:lpwstr>Standard</vt:lpwstr>
  </property>
  <property fmtid="{D5CDD505-2E9C-101B-9397-08002B2CF9AE}" pid="6" name="MSIP_Label_0f488380-630a-4f55-a077-a19445e3f360_Name">
    <vt:lpwstr>OFFICIAL - INTERNAL</vt:lpwstr>
  </property>
  <property fmtid="{D5CDD505-2E9C-101B-9397-08002B2CF9AE}" pid="7" name="MSIP_Label_0f488380-630a-4f55-a077-a19445e3f360_SiteId">
    <vt:lpwstr>b6e377cf-9db3-46cb-91a2-fad9605bb15c</vt:lpwstr>
  </property>
  <property fmtid="{D5CDD505-2E9C-101B-9397-08002B2CF9AE}" pid="8" name="MSIP_Label_0f488380-630a-4f55-a077-a19445e3f360_ActionId">
    <vt:lpwstr>06ad80f1-32f1-4cf2-b361-dd0112fa6e43</vt:lpwstr>
  </property>
  <property fmtid="{D5CDD505-2E9C-101B-9397-08002B2CF9AE}" pid="9" name="MSIP_Label_0f488380-630a-4f55-a077-a19445e3f360_ContentBits">
    <vt:lpwstr>0</vt:lpwstr>
  </property>
</Properties>
</file>