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CC"/>
    <a:srgbClr val="FF33CC"/>
    <a:srgbClr val="FF66CC"/>
    <a:srgbClr val="FF00FF"/>
    <a:srgbClr val="D60093"/>
    <a:srgbClr val="B80000"/>
    <a:srgbClr val="FF3300"/>
    <a:srgbClr val="920000"/>
    <a:srgbClr val="84D4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BA7D4F-FAB8-4F60-A4E0-D29B3845C0AA}" type="doc">
      <dgm:prSet loTypeId="urn:microsoft.com/office/officeart/2005/8/layout/hierarchy4" loCatId="hierarchy" qsTypeId="urn:microsoft.com/office/officeart/2005/8/quickstyle/3d2" qsCatId="3D" csTypeId="urn:microsoft.com/office/officeart/2005/8/colors/accent6_1" csCatId="accent6" phldr="1"/>
      <dgm:spPr/>
      <dgm:t>
        <a:bodyPr/>
        <a:lstStyle/>
        <a:p>
          <a:endParaRPr lang="vi-VN"/>
        </a:p>
      </dgm:t>
    </dgm:pt>
    <dgm:pt modelId="{11272C21-9F67-41AD-B53E-A874E850CEB9}">
      <dgm:prSet phldrT="[Text]" custT="1">
        <dgm:style>
          <a:lnRef idx="2">
            <a:schemeClr val="accent2"/>
          </a:lnRef>
          <a:fillRef idx="1">
            <a:schemeClr val="lt1"/>
          </a:fillRef>
          <a:effectRef idx="0">
            <a:schemeClr val="accent2"/>
          </a:effectRef>
          <a:fontRef idx="minor">
            <a:schemeClr val="dk1"/>
          </a:fontRef>
        </dgm:style>
      </dgm:prSet>
      <dgm:spPr>
        <a:ln w="76200"/>
        <a:scene3d>
          <a:camera prst="orthographicFront"/>
          <a:lightRig rig="threePt" dir="t">
            <a:rot lat="0" lon="0" rev="7500000"/>
          </a:lightRig>
        </a:scene3d>
        <a:sp3d>
          <a:bevelT/>
        </a:sp3d>
      </dgm:spPr>
      <dgm:t>
        <a:bodyPr/>
        <a:lstStyle/>
        <a:p>
          <a:r>
            <a:rPr lang="en-US" sz="4800" b="1" cap="none" spc="0">
              <a:ln w="0"/>
              <a:solidFill>
                <a:schemeClr val="accent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Bốn Loại Tâm Có Sẵn Trong Mỗi Người</a:t>
          </a:r>
          <a:endParaRPr lang="vi-VN" sz="4800" b="1" cap="none" spc="0">
            <a:ln w="0"/>
            <a:solidFill>
              <a:schemeClr val="accent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gm:t>
    </dgm:pt>
    <dgm:pt modelId="{B05E6A68-72F3-4D5B-899D-DEBF795CA914}" type="parTrans" cxnId="{6F23F5D7-8BF4-44C1-9318-4DEE8FF9835B}">
      <dgm:prSet/>
      <dgm:spPr/>
      <dgm:t>
        <a:bodyPr/>
        <a:lstStyle/>
        <a:p>
          <a:endParaRPr lang="vi-VN"/>
        </a:p>
      </dgm:t>
    </dgm:pt>
    <dgm:pt modelId="{D1A6F15C-9901-4397-88D8-843E759650EF}" type="sibTrans" cxnId="{6F23F5D7-8BF4-44C1-9318-4DEE8FF9835B}">
      <dgm:prSet/>
      <dgm:spPr/>
      <dgm:t>
        <a:bodyPr/>
        <a:lstStyle/>
        <a:p>
          <a:endParaRPr lang="vi-VN"/>
        </a:p>
      </dgm:t>
    </dgm:pt>
    <dgm:pt modelId="{9FE9B470-982E-44B8-989E-102B5A794706}">
      <dgm:prSet phldrT="[Text]" custT="1"/>
      <dgm:spPr>
        <a:solidFill>
          <a:schemeClr val="bg1">
            <a:lumMod val="50000"/>
          </a:schemeClr>
        </a:solidFill>
        <a:scene3d>
          <a:camera prst="orthographicFront"/>
          <a:lightRig rig="threePt" dir="t">
            <a:rot lat="0" lon="0" rev="7500000"/>
          </a:lightRig>
        </a:scene3d>
        <a:sp3d prstMaterial="plastic">
          <a:bevelT w="127000" h="25400" prst="slope"/>
        </a:sp3d>
      </dgm:spPr>
      <dgm:t>
        <a:bodyPr/>
        <a:lstStyle/>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1</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kính sợ</a:t>
          </a:r>
          <a:endParaRPr lang="vi-VN"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gm:t>
    </dgm:pt>
    <dgm:pt modelId="{02320364-9EB6-4711-94B0-98AD070C6556}" type="parTrans" cxnId="{D6BD93B4-35AA-46E8-8B6F-52F365F4131F}">
      <dgm:prSet/>
      <dgm:spPr/>
      <dgm:t>
        <a:bodyPr/>
        <a:lstStyle/>
        <a:p>
          <a:endParaRPr lang="vi-VN"/>
        </a:p>
      </dgm:t>
    </dgm:pt>
    <dgm:pt modelId="{6392E4C3-CAB9-468B-8E48-EC51765281CD}" type="sibTrans" cxnId="{D6BD93B4-35AA-46E8-8B6F-52F365F4131F}">
      <dgm:prSet/>
      <dgm:spPr/>
      <dgm:t>
        <a:bodyPr/>
        <a:lstStyle/>
        <a:p>
          <a:endParaRPr lang="vi-VN"/>
        </a:p>
      </dgm:t>
    </dgm:pt>
    <dgm:pt modelId="{FD875A2D-AC5B-4D40-9BE4-1F0342BDF71E}">
      <dgm:prSet phldrT="[Text]" custT="1"/>
      <dgm:spPr>
        <a:solidFill>
          <a:schemeClr val="accent2">
            <a:lumMod val="60000"/>
            <a:lumOff val="40000"/>
          </a:schemeClr>
        </a:solidFill>
        <a:scene3d>
          <a:camera prst="orthographicFront"/>
          <a:lightRig rig="threePt" dir="t">
            <a:rot lat="0" lon="0" rev="7500000"/>
          </a:lightRig>
        </a:scene3d>
        <a:sp3d prstMaterial="plastic">
          <a:bevelT w="127000" h="25400" prst="slope"/>
        </a:sp3d>
      </dgm:spPr>
      <dgm:t>
        <a:bodyPr/>
        <a:lstStyle/>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2</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cảm ơn</a:t>
          </a:r>
          <a:endParaRPr lang="vi-VN"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gm:t>
    </dgm:pt>
    <dgm:pt modelId="{A55FD239-97F8-427F-B763-7D4FE4FD6373}" type="parTrans" cxnId="{58CDA920-55DE-4FBB-BB78-07D109C509AA}">
      <dgm:prSet/>
      <dgm:spPr/>
      <dgm:t>
        <a:bodyPr/>
        <a:lstStyle/>
        <a:p>
          <a:endParaRPr lang="vi-VN"/>
        </a:p>
      </dgm:t>
    </dgm:pt>
    <dgm:pt modelId="{4D44A291-22A1-4FDE-BED9-31232BC8E7F1}" type="sibTrans" cxnId="{58CDA920-55DE-4FBB-BB78-07D109C509AA}">
      <dgm:prSet/>
      <dgm:spPr/>
      <dgm:t>
        <a:bodyPr/>
        <a:lstStyle/>
        <a:p>
          <a:endParaRPr lang="vi-VN"/>
        </a:p>
      </dgm:t>
    </dgm:pt>
    <dgm:pt modelId="{C0724329-B492-4F07-9CEF-46E9A36CDBE8}">
      <dgm:prSet phldrT="[Text]" custT="1"/>
      <dgm:spPr>
        <a:solidFill>
          <a:schemeClr val="accent5"/>
        </a:solidFill>
        <a:scene3d>
          <a:camera prst="orthographicFront"/>
          <a:lightRig rig="threePt" dir="t">
            <a:rot lat="0" lon="0" rev="7500000"/>
          </a:lightRig>
        </a:scene3d>
        <a:sp3d prstMaterial="plastic">
          <a:bevelT w="127000" h="25400" prst="slope"/>
        </a:sp3d>
      </dgm:spPr>
      <dgm:t>
        <a:bodyPr/>
        <a:lstStyle/>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3</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xấu</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hổ</a:t>
          </a:r>
          <a:endParaRPr lang="vi-VN"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gm:t>
    </dgm:pt>
    <dgm:pt modelId="{19A1B2DC-8D4C-4856-B9AA-C93CD14149F8}" type="parTrans" cxnId="{56BEBC40-A835-47E3-A07E-685F228E5FAF}">
      <dgm:prSet/>
      <dgm:spPr/>
      <dgm:t>
        <a:bodyPr/>
        <a:lstStyle/>
        <a:p>
          <a:endParaRPr lang="vi-VN"/>
        </a:p>
      </dgm:t>
    </dgm:pt>
    <dgm:pt modelId="{9856FF33-2D7C-4192-92EE-6214B7194A03}" type="sibTrans" cxnId="{56BEBC40-A835-47E3-A07E-685F228E5FAF}">
      <dgm:prSet/>
      <dgm:spPr/>
      <dgm:t>
        <a:bodyPr/>
        <a:lstStyle/>
        <a:p>
          <a:endParaRPr lang="vi-VN"/>
        </a:p>
      </dgm:t>
    </dgm:pt>
    <dgm:pt modelId="{97FEC36C-70AA-43B8-BCA4-56B78E480DFF}">
      <dgm:prSet phldrT="[Text]" custT="1">
        <dgm:style>
          <a:lnRef idx="0">
            <a:scrgbClr r="0" g="0" b="0"/>
          </a:lnRef>
          <a:fillRef idx="0">
            <a:scrgbClr r="0" g="0" b="0"/>
          </a:fillRef>
          <a:effectRef idx="0">
            <a:scrgbClr r="0" g="0" b="0"/>
          </a:effectRef>
          <a:fontRef idx="minor">
            <a:schemeClr val="lt1"/>
          </a:fontRef>
        </dgm:style>
      </dgm:prSet>
      <dgm:spPr>
        <a:solidFill>
          <a:schemeClr val="accent6"/>
        </a:solidFill>
        <a:ln>
          <a:noFill/>
        </a:ln>
        <a:scene3d>
          <a:camera prst="orthographicFront"/>
          <a:lightRig rig="threePt" dir="t">
            <a:rot lat="0" lon="0" rev="7500000"/>
          </a:lightRig>
        </a:scene3d>
        <a:sp3d>
          <a:bevelT prst="slope"/>
        </a:sp3d>
      </dgm:spPr>
      <dgm:t>
        <a:bodyPr/>
        <a:lstStyle/>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4</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Lòng trắc</a:t>
          </a:r>
        </a:p>
        <a:p>
          <a:r>
            <a:rPr lang="en-US"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ẩn</a:t>
          </a:r>
          <a:endParaRPr lang="vi-VN" sz="60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gm:t>
    </dgm:pt>
    <dgm:pt modelId="{546B37D9-2916-441A-8C9F-4CC2533DC0FD}" type="parTrans" cxnId="{9F1C0D30-CA18-4279-8437-1256F56CCB18}">
      <dgm:prSet/>
      <dgm:spPr/>
      <dgm:t>
        <a:bodyPr/>
        <a:lstStyle/>
        <a:p>
          <a:endParaRPr lang="vi-VN"/>
        </a:p>
      </dgm:t>
    </dgm:pt>
    <dgm:pt modelId="{5AAAB40F-3A71-432E-A5B9-2DFACCA0EBB6}" type="sibTrans" cxnId="{9F1C0D30-CA18-4279-8437-1256F56CCB18}">
      <dgm:prSet/>
      <dgm:spPr/>
      <dgm:t>
        <a:bodyPr/>
        <a:lstStyle/>
        <a:p>
          <a:endParaRPr lang="vi-VN"/>
        </a:p>
      </dgm:t>
    </dgm:pt>
    <dgm:pt modelId="{E243F534-310E-4188-994E-92735D1D167F}" type="pres">
      <dgm:prSet presAssocID="{43BA7D4F-FAB8-4F60-A4E0-D29B3845C0AA}" presName="Name0" presStyleCnt="0">
        <dgm:presLayoutVars>
          <dgm:chPref val="1"/>
          <dgm:dir/>
          <dgm:animOne val="branch"/>
          <dgm:animLvl val="lvl"/>
          <dgm:resizeHandles/>
        </dgm:presLayoutVars>
      </dgm:prSet>
      <dgm:spPr/>
      <dgm:t>
        <a:bodyPr/>
        <a:lstStyle/>
        <a:p>
          <a:endParaRPr lang="en-US"/>
        </a:p>
      </dgm:t>
    </dgm:pt>
    <dgm:pt modelId="{13CFABD1-19C3-438E-9015-F61FBD3D1BC4}" type="pres">
      <dgm:prSet presAssocID="{11272C21-9F67-41AD-B53E-A874E850CEB9}" presName="vertOne" presStyleCnt="0"/>
      <dgm:spPr/>
    </dgm:pt>
    <dgm:pt modelId="{1C9B9EBA-EC80-4CCB-B365-78EF28A25001}" type="pres">
      <dgm:prSet presAssocID="{11272C21-9F67-41AD-B53E-A874E850CEB9}" presName="txOne" presStyleLbl="node0" presStyleIdx="0" presStyleCnt="1" custScaleY="37212">
        <dgm:presLayoutVars>
          <dgm:chPref val="3"/>
        </dgm:presLayoutVars>
      </dgm:prSet>
      <dgm:spPr/>
      <dgm:t>
        <a:bodyPr/>
        <a:lstStyle/>
        <a:p>
          <a:endParaRPr lang="en-US"/>
        </a:p>
      </dgm:t>
    </dgm:pt>
    <dgm:pt modelId="{C837CA15-F815-4ECD-B1AB-5527D4B526F8}" type="pres">
      <dgm:prSet presAssocID="{11272C21-9F67-41AD-B53E-A874E850CEB9}" presName="parTransOne" presStyleCnt="0"/>
      <dgm:spPr/>
    </dgm:pt>
    <dgm:pt modelId="{4EF05096-6DF5-4B74-BB65-29DFED40774A}" type="pres">
      <dgm:prSet presAssocID="{11272C21-9F67-41AD-B53E-A874E850CEB9}" presName="horzOne" presStyleCnt="0"/>
      <dgm:spPr/>
    </dgm:pt>
    <dgm:pt modelId="{4FA907EF-C4B1-4D07-BC68-707A1D57628B}" type="pres">
      <dgm:prSet presAssocID="{9FE9B470-982E-44B8-989E-102B5A794706}" presName="vertTwo" presStyleCnt="0"/>
      <dgm:spPr/>
    </dgm:pt>
    <dgm:pt modelId="{4CE669E4-C55A-4390-BCC3-7450159C933D}" type="pres">
      <dgm:prSet presAssocID="{9FE9B470-982E-44B8-989E-102B5A794706}" presName="txTwo" presStyleLbl="node2" presStyleIdx="0" presStyleCnt="4">
        <dgm:presLayoutVars>
          <dgm:chPref val="3"/>
        </dgm:presLayoutVars>
      </dgm:prSet>
      <dgm:spPr/>
      <dgm:t>
        <a:bodyPr/>
        <a:lstStyle/>
        <a:p>
          <a:endParaRPr lang="en-US"/>
        </a:p>
      </dgm:t>
    </dgm:pt>
    <dgm:pt modelId="{A2493CD9-AF39-45DE-B0FD-7A22A9EA033B}" type="pres">
      <dgm:prSet presAssocID="{9FE9B470-982E-44B8-989E-102B5A794706}" presName="horzTwo" presStyleCnt="0"/>
      <dgm:spPr/>
    </dgm:pt>
    <dgm:pt modelId="{7103FF8D-0C32-48D7-9ABA-530D92425682}" type="pres">
      <dgm:prSet presAssocID="{6392E4C3-CAB9-468B-8E48-EC51765281CD}" presName="sibSpaceTwo" presStyleCnt="0"/>
      <dgm:spPr/>
    </dgm:pt>
    <dgm:pt modelId="{200AC30E-BA2C-4D60-87AC-051AAF653314}" type="pres">
      <dgm:prSet presAssocID="{FD875A2D-AC5B-4D40-9BE4-1F0342BDF71E}" presName="vertTwo" presStyleCnt="0"/>
      <dgm:spPr/>
    </dgm:pt>
    <dgm:pt modelId="{B3FCEEC7-7592-4D2B-A9C4-B8CCE1F45F50}" type="pres">
      <dgm:prSet presAssocID="{FD875A2D-AC5B-4D40-9BE4-1F0342BDF71E}" presName="txTwo" presStyleLbl="node2" presStyleIdx="1" presStyleCnt="4">
        <dgm:presLayoutVars>
          <dgm:chPref val="3"/>
        </dgm:presLayoutVars>
      </dgm:prSet>
      <dgm:spPr/>
      <dgm:t>
        <a:bodyPr/>
        <a:lstStyle/>
        <a:p>
          <a:endParaRPr lang="en-US"/>
        </a:p>
      </dgm:t>
    </dgm:pt>
    <dgm:pt modelId="{3769CC09-287F-44CD-ADE5-CA3F17749496}" type="pres">
      <dgm:prSet presAssocID="{FD875A2D-AC5B-4D40-9BE4-1F0342BDF71E}" presName="horzTwo" presStyleCnt="0"/>
      <dgm:spPr/>
    </dgm:pt>
    <dgm:pt modelId="{314169E7-B0C8-45F5-AA4A-677E9BD69CE9}" type="pres">
      <dgm:prSet presAssocID="{4D44A291-22A1-4FDE-BED9-31232BC8E7F1}" presName="sibSpaceTwo" presStyleCnt="0"/>
      <dgm:spPr/>
    </dgm:pt>
    <dgm:pt modelId="{8A6D76ED-5C39-4172-A4FC-CC2FF3A8DCED}" type="pres">
      <dgm:prSet presAssocID="{C0724329-B492-4F07-9CEF-46E9A36CDBE8}" presName="vertTwo" presStyleCnt="0"/>
      <dgm:spPr/>
    </dgm:pt>
    <dgm:pt modelId="{E5AE9054-4254-43BB-9251-D4F7E27F0998}" type="pres">
      <dgm:prSet presAssocID="{C0724329-B492-4F07-9CEF-46E9A36CDBE8}" presName="txTwo" presStyleLbl="node2" presStyleIdx="2" presStyleCnt="4">
        <dgm:presLayoutVars>
          <dgm:chPref val="3"/>
        </dgm:presLayoutVars>
      </dgm:prSet>
      <dgm:spPr/>
      <dgm:t>
        <a:bodyPr/>
        <a:lstStyle/>
        <a:p>
          <a:endParaRPr lang="en-US"/>
        </a:p>
      </dgm:t>
    </dgm:pt>
    <dgm:pt modelId="{A782F4C1-38DC-49C0-AE1E-39ADB215C053}" type="pres">
      <dgm:prSet presAssocID="{C0724329-B492-4F07-9CEF-46E9A36CDBE8}" presName="horzTwo" presStyleCnt="0"/>
      <dgm:spPr/>
    </dgm:pt>
    <dgm:pt modelId="{6878F2B5-EAC0-4A4F-AEE5-953D75B90C89}" type="pres">
      <dgm:prSet presAssocID="{9856FF33-2D7C-4192-92EE-6214B7194A03}" presName="sibSpaceTwo" presStyleCnt="0"/>
      <dgm:spPr/>
    </dgm:pt>
    <dgm:pt modelId="{154AC1D2-1122-4FE3-9830-8F341BCCF506}" type="pres">
      <dgm:prSet presAssocID="{97FEC36C-70AA-43B8-BCA4-56B78E480DFF}" presName="vertTwo" presStyleCnt="0"/>
      <dgm:spPr/>
    </dgm:pt>
    <dgm:pt modelId="{A894E9D2-BB4B-466C-B0F1-39E17453CBA9}" type="pres">
      <dgm:prSet presAssocID="{97FEC36C-70AA-43B8-BCA4-56B78E480DFF}" presName="txTwo" presStyleLbl="node2" presStyleIdx="3" presStyleCnt="4">
        <dgm:presLayoutVars>
          <dgm:chPref val="3"/>
        </dgm:presLayoutVars>
      </dgm:prSet>
      <dgm:spPr/>
      <dgm:t>
        <a:bodyPr/>
        <a:lstStyle/>
        <a:p>
          <a:endParaRPr lang="en-US"/>
        </a:p>
      </dgm:t>
    </dgm:pt>
    <dgm:pt modelId="{5F42D0D7-7A69-44BE-A860-7058998B00EE}" type="pres">
      <dgm:prSet presAssocID="{97FEC36C-70AA-43B8-BCA4-56B78E480DFF}" presName="horzTwo" presStyleCnt="0"/>
      <dgm:spPr/>
    </dgm:pt>
  </dgm:ptLst>
  <dgm:cxnLst>
    <dgm:cxn modelId="{D6BD93B4-35AA-46E8-8B6F-52F365F4131F}" srcId="{11272C21-9F67-41AD-B53E-A874E850CEB9}" destId="{9FE9B470-982E-44B8-989E-102B5A794706}" srcOrd="0" destOrd="0" parTransId="{02320364-9EB6-4711-94B0-98AD070C6556}" sibTransId="{6392E4C3-CAB9-468B-8E48-EC51765281CD}"/>
    <dgm:cxn modelId="{1A82F2B5-29B1-49D2-AA95-83489E9927BD}" type="presOf" srcId="{11272C21-9F67-41AD-B53E-A874E850CEB9}" destId="{1C9B9EBA-EC80-4CCB-B365-78EF28A25001}" srcOrd="0" destOrd="0" presId="urn:microsoft.com/office/officeart/2005/8/layout/hierarchy4"/>
    <dgm:cxn modelId="{6F23F5D7-8BF4-44C1-9318-4DEE8FF9835B}" srcId="{43BA7D4F-FAB8-4F60-A4E0-D29B3845C0AA}" destId="{11272C21-9F67-41AD-B53E-A874E850CEB9}" srcOrd="0" destOrd="0" parTransId="{B05E6A68-72F3-4D5B-899D-DEBF795CA914}" sibTransId="{D1A6F15C-9901-4397-88D8-843E759650EF}"/>
    <dgm:cxn modelId="{6B4227FD-8456-4C8E-B904-4BA1829CD604}" type="presOf" srcId="{97FEC36C-70AA-43B8-BCA4-56B78E480DFF}" destId="{A894E9D2-BB4B-466C-B0F1-39E17453CBA9}" srcOrd="0" destOrd="0" presId="urn:microsoft.com/office/officeart/2005/8/layout/hierarchy4"/>
    <dgm:cxn modelId="{56BEBC40-A835-47E3-A07E-685F228E5FAF}" srcId="{11272C21-9F67-41AD-B53E-A874E850CEB9}" destId="{C0724329-B492-4F07-9CEF-46E9A36CDBE8}" srcOrd="2" destOrd="0" parTransId="{19A1B2DC-8D4C-4856-B9AA-C93CD14149F8}" sibTransId="{9856FF33-2D7C-4192-92EE-6214B7194A03}"/>
    <dgm:cxn modelId="{9F1C0D30-CA18-4279-8437-1256F56CCB18}" srcId="{11272C21-9F67-41AD-B53E-A874E850CEB9}" destId="{97FEC36C-70AA-43B8-BCA4-56B78E480DFF}" srcOrd="3" destOrd="0" parTransId="{546B37D9-2916-441A-8C9F-4CC2533DC0FD}" sibTransId="{5AAAB40F-3A71-432E-A5B9-2DFACCA0EBB6}"/>
    <dgm:cxn modelId="{58CDA920-55DE-4FBB-BB78-07D109C509AA}" srcId="{11272C21-9F67-41AD-B53E-A874E850CEB9}" destId="{FD875A2D-AC5B-4D40-9BE4-1F0342BDF71E}" srcOrd="1" destOrd="0" parTransId="{A55FD239-97F8-427F-B763-7D4FE4FD6373}" sibTransId="{4D44A291-22A1-4FDE-BED9-31232BC8E7F1}"/>
    <dgm:cxn modelId="{53AFDF90-186F-4D1E-B5C5-70879AC440AB}" type="presOf" srcId="{FD875A2D-AC5B-4D40-9BE4-1F0342BDF71E}" destId="{B3FCEEC7-7592-4D2B-A9C4-B8CCE1F45F50}" srcOrd="0" destOrd="0" presId="urn:microsoft.com/office/officeart/2005/8/layout/hierarchy4"/>
    <dgm:cxn modelId="{196F0BA1-71DB-467C-8050-15243ACB6DFC}" type="presOf" srcId="{C0724329-B492-4F07-9CEF-46E9A36CDBE8}" destId="{E5AE9054-4254-43BB-9251-D4F7E27F0998}" srcOrd="0" destOrd="0" presId="urn:microsoft.com/office/officeart/2005/8/layout/hierarchy4"/>
    <dgm:cxn modelId="{946A9F02-C8BE-41E7-BBFC-36E9BB723FE5}" type="presOf" srcId="{9FE9B470-982E-44B8-989E-102B5A794706}" destId="{4CE669E4-C55A-4390-BCC3-7450159C933D}" srcOrd="0" destOrd="0" presId="urn:microsoft.com/office/officeart/2005/8/layout/hierarchy4"/>
    <dgm:cxn modelId="{81442A45-D79C-4D69-9AB1-CBA1F7F2E879}" type="presOf" srcId="{43BA7D4F-FAB8-4F60-A4E0-D29B3845C0AA}" destId="{E243F534-310E-4188-994E-92735D1D167F}" srcOrd="0" destOrd="0" presId="urn:microsoft.com/office/officeart/2005/8/layout/hierarchy4"/>
    <dgm:cxn modelId="{130B0631-C86F-491B-B01B-1FB3D12F62B2}" type="presParOf" srcId="{E243F534-310E-4188-994E-92735D1D167F}" destId="{13CFABD1-19C3-438E-9015-F61FBD3D1BC4}" srcOrd="0" destOrd="0" presId="urn:microsoft.com/office/officeart/2005/8/layout/hierarchy4"/>
    <dgm:cxn modelId="{9DAD3A71-CB46-4555-A0F1-4C2E0A0ABD3C}" type="presParOf" srcId="{13CFABD1-19C3-438E-9015-F61FBD3D1BC4}" destId="{1C9B9EBA-EC80-4CCB-B365-78EF28A25001}" srcOrd="0" destOrd="0" presId="urn:microsoft.com/office/officeart/2005/8/layout/hierarchy4"/>
    <dgm:cxn modelId="{610A5264-FCB4-44DC-8764-7087A984B050}" type="presParOf" srcId="{13CFABD1-19C3-438E-9015-F61FBD3D1BC4}" destId="{C837CA15-F815-4ECD-B1AB-5527D4B526F8}" srcOrd="1" destOrd="0" presId="urn:microsoft.com/office/officeart/2005/8/layout/hierarchy4"/>
    <dgm:cxn modelId="{16BF6453-E5CD-4B02-B4CB-0C3DAF4FA2BD}" type="presParOf" srcId="{13CFABD1-19C3-438E-9015-F61FBD3D1BC4}" destId="{4EF05096-6DF5-4B74-BB65-29DFED40774A}" srcOrd="2" destOrd="0" presId="urn:microsoft.com/office/officeart/2005/8/layout/hierarchy4"/>
    <dgm:cxn modelId="{FDDD4351-26D9-4BD9-A1F4-6DF991732523}" type="presParOf" srcId="{4EF05096-6DF5-4B74-BB65-29DFED40774A}" destId="{4FA907EF-C4B1-4D07-BC68-707A1D57628B}" srcOrd="0" destOrd="0" presId="urn:microsoft.com/office/officeart/2005/8/layout/hierarchy4"/>
    <dgm:cxn modelId="{6B39C6E5-998E-4633-8C5C-8C3FC6F677B9}" type="presParOf" srcId="{4FA907EF-C4B1-4D07-BC68-707A1D57628B}" destId="{4CE669E4-C55A-4390-BCC3-7450159C933D}" srcOrd="0" destOrd="0" presId="urn:microsoft.com/office/officeart/2005/8/layout/hierarchy4"/>
    <dgm:cxn modelId="{BFBD25FA-267F-4370-846D-9BB88A159E6E}" type="presParOf" srcId="{4FA907EF-C4B1-4D07-BC68-707A1D57628B}" destId="{A2493CD9-AF39-45DE-B0FD-7A22A9EA033B}" srcOrd="1" destOrd="0" presId="urn:microsoft.com/office/officeart/2005/8/layout/hierarchy4"/>
    <dgm:cxn modelId="{FDB6ECD0-C7B4-454F-A483-FA40B4159B61}" type="presParOf" srcId="{4EF05096-6DF5-4B74-BB65-29DFED40774A}" destId="{7103FF8D-0C32-48D7-9ABA-530D92425682}" srcOrd="1" destOrd="0" presId="urn:microsoft.com/office/officeart/2005/8/layout/hierarchy4"/>
    <dgm:cxn modelId="{8D3DFC83-911D-4339-9809-144804C17D41}" type="presParOf" srcId="{4EF05096-6DF5-4B74-BB65-29DFED40774A}" destId="{200AC30E-BA2C-4D60-87AC-051AAF653314}" srcOrd="2" destOrd="0" presId="urn:microsoft.com/office/officeart/2005/8/layout/hierarchy4"/>
    <dgm:cxn modelId="{1915E00E-CE23-4755-81F8-689EE96DB66C}" type="presParOf" srcId="{200AC30E-BA2C-4D60-87AC-051AAF653314}" destId="{B3FCEEC7-7592-4D2B-A9C4-B8CCE1F45F50}" srcOrd="0" destOrd="0" presId="urn:microsoft.com/office/officeart/2005/8/layout/hierarchy4"/>
    <dgm:cxn modelId="{47CB5AD3-74FA-40AB-A385-338D66A12142}" type="presParOf" srcId="{200AC30E-BA2C-4D60-87AC-051AAF653314}" destId="{3769CC09-287F-44CD-ADE5-CA3F17749496}" srcOrd="1" destOrd="0" presId="urn:microsoft.com/office/officeart/2005/8/layout/hierarchy4"/>
    <dgm:cxn modelId="{B541C207-03E5-4037-BE95-14C2609E0A38}" type="presParOf" srcId="{4EF05096-6DF5-4B74-BB65-29DFED40774A}" destId="{314169E7-B0C8-45F5-AA4A-677E9BD69CE9}" srcOrd="3" destOrd="0" presId="urn:microsoft.com/office/officeart/2005/8/layout/hierarchy4"/>
    <dgm:cxn modelId="{2C49D626-CCAF-48EF-90B4-F24449AF8C9B}" type="presParOf" srcId="{4EF05096-6DF5-4B74-BB65-29DFED40774A}" destId="{8A6D76ED-5C39-4172-A4FC-CC2FF3A8DCED}" srcOrd="4" destOrd="0" presId="urn:microsoft.com/office/officeart/2005/8/layout/hierarchy4"/>
    <dgm:cxn modelId="{D50A474B-FB08-46AB-82EB-9FF795F12236}" type="presParOf" srcId="{8A6D76ED-5C39-4172-A4FC-CC2FF3A8DCED}" destId="{E5AE9054-4254-43BB-9251-D4F7E27F0998}" srcOrd="0" destOrd="0" presId="urn:microsoft.com/office/officeart/2005/8/layout/hierarchy4"/>
    <dgm:cxn modelId="{F0779B8C-393D-482B-B9E8-66F17223064C}" type="presParOf" srcId="{8A6D76ED-5C39-4172-A4FC-CC2FF3A8DCED}" destId="{A782F4C1-38DC-49C0-AE1E-39ADB215C053}" srcOrd="1" destOrd="0" presId="urn:microsoft.com/office/officeart/2005/8/layout/hierarchy4"/>
    <dgm:cxn modelId="{88E09986-7D3B-4491-AAED-AAFFA01654CF}" type="presParOf" srcId="{4EF05096-6DF5-4B74-BB65-29DFED40774A}" destId="{6878F2B5-EAC0-4A4F-AEE5-953D75B90C89}" srcOrd="5" destOrd="0" presId="urn:microsoft.com/office/officeart/2005/8/layout/hierarchy4"/>
    <dgm:cxn modelId="{DEF494DA-05D6-4B61-A459-9DE8AA1C0C7A}" type="presParOf" srcId="{4EF05096-6DF5-4B74-BB65-29DFED40774A}" destId="{154AC1D2-1122-4FE3-9830-8F341BCCF506}" srcOrd="6" destOrd="0" presId="urn:microsoft.com/office/officeart/2005/8/layout/hierarchy4"/>
    <dgm:cxn modelId="{804C23BA-EA99-4D71-BB22-6DFA9CEEB71E}" type="presParOf" srcId="{154AC1D2-1122-4FE3-9830-8F341BCCF506}" destId="{A894E9D2-BB4B-466C-B0F1-39E17453CBA9}" srcOrd="0" destOrd="0" presId="urn:microsoft.com/office/officeart/2005/8/layout/hierarchy4"/>
    <dgm:cxn modelId="{5DD1A458-5016-4EA8-819B-334C436604F9}" type="presParOf" srcId="{154AC1D2-1122-4FE3-9830-8F341BCCF506}" destId="{5F42D0D7-7A69-44BE-A860-7058998B00EE}"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B9EBA-EC80-4CCB-B365-78EF28A25001}">
      <dsp:nvSpPr>
        <dsp:cNvPr id="0" name=""/>
        <dsp:cNvSpPr/>
      </dsp:nvSpPr>
      <dsp:spPr>
        <a:xfrm>
          <a:off x="1970" y="3969"/>
          <a:ext cx="12188059" cy="1732069"/>
        </a:xfrm>
        <a:prstGeom prst="roundRect">
          <a:avLst>
            <a:gd name="adj" fmla="val 10000"/>
          </a:avLst>
        </a:prstGeom>
        <a:solidFill>
          <a:schemeClr val="lt1"/>
        </a:solidFill>
        <a:ln w="76200" cap="flat" cmpd="sng" algn="ctr">
          <a:solidFill>
            <a:schemeClr val="accent2"/>
          </a:solidFill>
          <a:prstDash val="solid"/>
          <a:miter lim="800000"/>
        </a:ln>
        <a:effectLst/>
        <a:scene3d>
          <a:camera prst="orthographicFront"/>
          <a:lightRig rig="threePt" dir="t">
            <a:rot lat="0" lon="0" rev="7500000"/>
          </a:lightRig>
        </a:scene3d>
        <a:sp3d>
          <a:bevelT/>
        </a:sp3d>
      </dsp:spPr>
      <dsp:style>
        <a:lnRef idx="2">
          <a:schemeClr val="accent2"/>
        </a:lnRef>
        <a:fillRef idx="1">
          <a:schemeClr val="lt1"/>
        </a:fillRef>
        <a:effectRef idx="0">
          <a:schemeClr val="accent2"/>
        </a:effectRef>
        <a:fontRef idx="minor">
          <a:schemeClr val="dk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cap="none" spc="0">
              <a:ln w="0"/>
              <a:solidFill>
                <a:schemeClr val="accent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Bốn Loại Tâm Có Sẵn Trong Mỗi Người</a:t>
          </a:r>
          <a:endParaRPr lang="vi-VN" sz="4800" b="1" kern="1200" cap="none" spc="0">
            <a:ln w="0"/>
            <a:solidFill>
              <a:schemeClr val="accent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sp:txBody>
      <dsp:txXfrm>
        <a:off x="52701" y="54700"/>
        <a:ext cx="12086597" cy="1630607"/>
      </dsp:txXfrm>
    </dsp:sp>
    <dsp:sp modelId="{4CE669E4-C55A-4390-BCC3-7450159C933D}">
      <dsp:nvSpPr>
        <dsp:cNvPr id="0" name=""/>
        <dsp:cNvSpPr/>
      </dsp:nvSpPr>
      <dsp:spPr>
        <a:xfrm>
          <a:off x="1970" y="2199430"/>
          <a:ext cx="2866429" cy="4654599"/>
        </a:xfrm>
        <a:prstGeom prst="roundRect">
          <a:avLst>
            <a:gd name="adj" fmla="val 10000"/>
          </a:avLst>
        </a:prstGeom>
        <a:solidFill>
          <a:schemeClr val="bg1">
            <a:lumMod val="50000"/>
          </a:schemeClr>
        </a:solidFill>
        <a:ln>
          <a:noFill/>
        </a:ln>
        <a:effectLst/>
        <a:scene3d>
          <a:camera prst="orthographicFront"/>
          <a:lightRig rig="threePt" dir="t">
            <a:rot lat="0" lon="0" rev="7500000"/>
          </a:lightRig>
        </a:scene3d>
        <a:sp3d prstMaterial="plastic">
          <a:bevelT w="127000" h="25400" prst="slop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1</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kính sợ</a:t>
          </a:r>
          <a:endParaRPr lang="vi-VN"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sp:txBody>
      <dsp:txXfrm>
        <a:off x="85925" y="2283385"/>
        <a:ext cx="2698519" cy="4486689"/>
      </dsp:txXfrm>
    </dsp:sp>
    <dsp:sp modelId="{B3FCEEC7-7592-4D2B-A9C4-B8CCE1F45F50}">
      <dsp:nvSpPr>
        <dsp:cNvPr id="0" name=""/>
        <dsp:cNvSpPr/>
      </dsp:nvSpPr>
      <dsp:spPr>
        <a:xfrm>
          <a:off x="3109180" y="2199430"/>
          <a:ext cx="2866429" cy="4654599"/>
        </a:xfrm>
        <a:prstGeom prst="roundRect">
          <a:avLst>
            <a:gd name="adj" fmla="val 10000"/>
          </a:avLst>
        </a:prstGeom>
        <a:solidFill>
          <a:schemeClr val="accent2">
            <a:lumMod val="60000"/>
            <a:lumOff val="40000"/>
          </a:schemeClr>
        </a:solidFill>
        <a:ln>
          <a:noFill/>
        </a:ln>
        <a:effectLst/>
        <a:scene3d>
          <a:camera prst="orthographicFront"/>
          <a:lightRig rig="threePt" dir="t">
            <a:rot lat="0" lon="0" rev="7500000"/>
          </a:lightRig>
        </a:scene3d>
        <a:sp3d prstMaterial="plastic">
          <a:bevelT w="127000" h="25400" prst="slop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2</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cảm ơn</a:t>
          </a:r>
          <a:endParaRPr lang="vi-VN"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sp:txBody>
      <dsp:txXfrm>
        <a:off x="3193135" y="2283385"/>
        <a:ext cx="2698519" cy="4486689"/>
      </dsp:txXfrm>
    </dsp:sp>
    <dsp:sp modelId="{E5AE9054-4254-43BB-9251-D4F7E27F0998}">
      <dsp:nvSpPr>
        <dsp:cNvPr id="0" name=""/>
        <dsp:cNvSpPr/>
      </dsp:nvSpPr>
      <dsp:spPr>
        <a:xfrm>
          <a:off x="6216390" y="2199430"/>
          <a:ext cx="2866429" cy="4654599"/>
        </a:xfrm>
        <a:prstGeom prst="roundRect">
          <a:avLst>
            <a:gd name="adj" fmla="val 10000"/>
          </a:avLst>
        </a:prstGeom>
        <a:solidFill>
          <a:schemeClr val="accent5"/>
        </a:solidFill>
        <a:ln>
          <a:noFill/>
        </a:ln>
        <a:effectLst/>
        <a:scene3d>
          <a:camera prst="orthographicFront"/>
          <a:lightRig rig="threePt" dir="t">
            <a:rot lat="0" lon="0" rev="7500000"/>
          </a:lightRig>
        </a:scene3d>
        <a:sp3d prstMaterial="plastic">
          <a:bevelT w="127000" h="25400" prst="slop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3</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 xấu</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hổ</a:t>
          </a:r>
          <a:endParaRPr lang="vi-VN"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sp:txBody>
      <dsp:txXfrm>
        <a:off x="6300345" y="2283385"/>
        <a:ext cx="2698519" cy="4486689"/>
      </dsp:txXfrm>
    </dsp:sp>
    <dsp:sp modelId="{A894E9D2-BB4B-466C-B0F1-39E17453CBA9}">
      <dsp:nvSpPr>
        <dsp:cNvPr id="0" name=""/>
        <dsp:cNvSpPr/>
      </dsp:nvSpPr>
      <dsp:spPr>
        <a:xfrm>
          <a:off x="9323599" y="2199430"/>
          <a:ext cx="2866429" cy="4654599"/>
        </a:xfrm>
        <a:prstGeom prst="roundRect">
          <a:avLst>
            <a:gd name="adj" fmla="val 10000"/>
          </a:avLst>
        </a:prstGeom>
        <a:solidFill>
          <a:schemeClr val="accent6"/>
        </a:solidFill>
        <a:ln>
          <a:noFill/>
        </a:ln>
        <a:effectLst/>
        <a:scene3d>
          <a:camera prst="orthographicFront"/>
          <a:lightRig rig="threePt" dir="t">
            <a:rot lat="0" lon="0" rev="7500000"/>
          </a:lightRig>
        </a:scene3d>
        <a:sp3d>
          <a:bevelT prst="slope"/>
        </a:sp3d>
      </dsp:spPr>
      <dsp:style>
        <a:lnRef idx="0">
          <a:scrgbClr r="0" g="0" b="0"/>
        </a:lnRef>
        <a:fillRef idx="0">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4</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Lòng trắc</a:t>
          </a:r>
        </a:p>
        <a:p>
          <a:pPr lvl="0" algn="ctr" defTabSz="2667000">
            <a:lnSpc>
              <a:spcPct val="90000"/>
            </a:lnSpc>
            <a:spcBef>
              <a:spcPct val="0"/>
            </a:spcBef>
            <a:spcAft>
              <a:spcPct val="35000"/>
            </a:spcAft>
          </a:pPr>
          <a:r>
            <a:rPr lang="en-US"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ẩn</a:t>
          </a:r>
          <a:endParaRPr lang="vi-VN" sz="6000" b="1" kern="120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dsp:txBody>
      <dsp:txXfrm>
        <a:off x="9407554" y="2283385"/>
        <a:ext cx="2698519" cy="44866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DC9-1D88-47BE-B81D-285B05750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B066C680-4358-4FA5-A0CD-B54597124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C76F251-B18E-4706-8894-6EF785F5EE15}"/>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E5BE6571-5701-4A4B-846A-4D4534FD718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B36DA37-CB66-4D4E-B35E-47599AE1D424}"/>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369370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0AE1-89A4-4FFA-8913-3FB2FF2E64F7}"/>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ABE8B2E-47D5-44FA-925D-7344A8C89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4DC3EFC-32C8-443F-B27E-13FCA67713A3}"/>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7849D81F-908D-47E2-B467-22EB19F2B1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74C6414-CE3D-4A30-B46D-DC751A5313FF}"/>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43814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306A8-DD71-4384-BF19-3E5096153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9DDAC35-5339-4519-9637-27A256B1C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4CDC6F7-6528-4069-AEC0-47216B55933A}"/>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A72F8EDC-1346-4596-8F35-CEA34A1ED78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0BC187A-7412-4BB9-83D0-0310F69163E1}"/>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352696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9AE1-93A5-4B78-BDFE-C001159FD36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5AAD152-881F-4A06-93A4-A12664CAC9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9ECFA5B-FD21-4CF0-AFD3-1F29BBA88D13}"/>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DBB916BD-F1B9-49EC-924E-1D9FFB3A8FF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69AFDEF-DD11-495B-A702-5BB2C9662252}"/>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275311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EE7F-CE65-4A10-B2B3-2C7DEE045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2C19DC5B-A7C5-46F1-9083-FCEFF8D41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5796E-40D0-44A1-9EEF-1FE3C87DDB67}"/>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A957E68C-08DE-4A07-A037-D2A83A99D37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9A34861-C243-4566-8258-632F77228FC7}"/>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175326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C499-3184-487C-B0B1-4C38D5A054D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BA998AD-4D1A-4B91-8E6A-44F5A91A2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87B7F8A-7112-4E56-BDE8-636B0B51B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558CC217-97DF-4C51-B77A-D21EE3B66A0F}"/>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6" name="Footer Placeholder 5">
            <a:extLst>
              <a:ext uri="{FF2B5EF4-FFF2-40B4-BE49-F238E27FC236}">
                <a16:creationId xmlns:a16="http://schemas.microsoft.com/office/drawing/2014/main" id="{031BA00D-A3F7-4EA3-B64F-D36EA43C668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06471BE-DCC6-4C6D-8D17-83A825D4049D}"/>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43509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1541-E658-4415-97C0-F12BB077818F}"/>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745667E-32DD-421B-88B3-6D1F8C3CB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0A11B-D31D-49B7-A6BA-99A9841665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97E1F1F-F9A1-465B-A420-BD402C4D1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CEC3A-95C9-4232-A61D-75C60D8BC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87509536-B3FA-4CE1-AEAE-3D3B988AB486}"/>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8" name="Footer Placeholder 7">
            <a:extLst>
              <a:ext uri="{FF2B5EF4-FFF2-40B4-BE49-F238E27FC236}">
                <a16:creationId xmlns:a16="http://schemas.microsoft.com/office/drawing/2014/main" id="{9AEBC96C-4404-42FD-AEAA-273BDAAFA99F}"/>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71EE608-6193-4CE3-9767-2B3BE8FDE4A7}"/>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383384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DA2D-EF88-4B9D-B351-558924099B24}"/>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196F04E-EF9D-48F5-8FDB-EE60FCD7AB9F}"/>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4" name="Footer Placeholder 3">
            <a:extLst>
              <a:ext uri="{FF2B5EF4-FFF2-40B4-BE49-F238E27FC236}">
                <a16:creationId xmlns:a16="http://schemas.microsoft.com/office/drawing/2014/main" id="{121483BF-5D5D-4F4D-A2CA-3DE1147E7F03}"/>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A0A26670-E4A5-4E36-B657-AE3D3C8E0537}"/>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295579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CE2A9-4459-46B7-BD19-A37249FA9B20}"/>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3" name="Footer Placeholder 2">
            <a:extLst>
              <a:ext uri="{FF2B5EF4-FFF2-40B4-BE49-F238E27FC236}">
                <a16:creationId xmlns:a16="http://schemas.microsoft.com/office/drawing/2014/main" id="{F31C8A87-87EE-4A0A-9393-CC2966AB399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659B73F-9067-4FFC-9F10-DADCE4BE4EBA}"/>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158060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C1E7-CE54-44B4-BE19-872E71072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4867D85-7082-42B4-8285-FC1E7376A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E5C87E94-7F71-4BBB-8FA1-3F02BA314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D7E33-7DBD-4C97-9007-7D76E64D9AF0}"/>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6" name="Footer Placeholder 5">
            <a:extLst>
              <a:ext uri="{FF2B5EF4-FFF2-40B4-BE49-F238E27FC236}">
                <a16:creationId xmlns:a16="http://schemas.microsoft.com/office/drawing/2014/main" id="{4F19098B-69D9-4FAD-9FE5-AFB4061BF65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A451D1D-17ED-40A6-8DDC-EFA39FCBD42A}"/>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57759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FF7-0111-4A28-BC33-4DEE6B519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A124781A-A3B1-4F41-91D3-D14369C55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E191094-7FCD-47A2-AE92-429E9F3BA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87754-407B-4F8E-BD3B-B7E6A88CB347}"/>
              </a:ext>
            </a:extLst>
          </p:cNvPr>
          <p:cNvSpPr>
            <a:spLocks noGrp="1"/>
          </p:cNvSpPr>
          <p:nvPr>
            <p:ph type="dt" sz="half" idx="10"/>
          </p:nvPr>
        </p:nvSpPr>
        <p:spPr/>
        <p:txBody>
          <a:bodyPr/>
          <a:lstStyle/>
          <a:p>
            <a:fld id="{351A6143-D0D8-4D12-AE20-F9D3CCDF43E1}" type="datetimeFigureOut">
              <a:rPr lang="vi-VN" smtClean="0"/>
              <a:t>26/05/2021</a:t>
            </a:fld>
            <a:endParaRPr lang="vi-VN"/>
          </a:p>
        </p:txBody>
      </p:sp>
      <p:sp>
        <p:nvSpPr>
          <p:cNvPr id="6" name="Footer Placeholder 5">
            <a:extLst>
              <a:ext uri="{FF2B5EF4-FFF2-40B4-BE49-F238E27FC236}">
                <a16:creationId xmlns:a16="http://schemas.microsoft.com/office/drawing/2014/main" id="{9B6D5CA8-907B-4463-916D-90CACC22FD9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BE8DDED-F9B0-4FDD-94B9-474A6DB4B18C}"/>
              </a:ext>
            </a:extLst>
          </p:cNvPr>
          <p:cNvSpPr>
            <a:spLocks noGrp="1"/>
          </p:cNvSpPr>
          <p:nvPr>
            <p:ph type="sldNum" sz="quarter" idx="12"/>
          </p:nvPr>
        </p:nvSpPr>
        <p:spPr/>
        <p:txBody>
          <a:bodyPr/>
          <a:lstStyle/>
          <a:p>
            <a:fld id="{8F08DDDA-0D72-42C0-911B-63A51A8F9C5B}" type="slidenum">
              <a:rPr lang="vi-VN" smtClean="0"/>
              <a:t>‹#›</a:t>
            </a:fld>
            <a:endParaRPr lang="vi-VN"/>
          </a:p>
        </p:txBody>
      </p:sp>
    </p:spTree>
    <p:extLst>
      <p:ext uri="{BB962C8B-B14F-4D97-AF65-F5344CB8AC3E}">
        <p14:creationId xmlns:p14="http://schemas.microsoft.com/office/powerpoint/2010/main" val="25976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410C7-C613-4CDA-906F-9C8395504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CDB1139-E834-4AA4-8DA3-3F67331E8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2125568-94B1-457B-A554-1723ECEA1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A6143-D0D8-4D12-AE20-F9D3CCDF43E1}" type="datetimeFigureOut">
              <a:rPr lang="vi-VN" smtClean="0"/>
              <a:t>26/05/2021</a:t>
            </a:fld>
            <a:endParaRPr lang="vi-VN"/>
          </a:p>
        </p:txBody>
      </p:sp>
      <p:sp>
        <p:nvSpPr>
          <p:cNvPr id="5" name="Footer Placeholder 4">
            <a:extLst>
              <a:ext uri="{FF2B5EF4-FFF2-40B4-BE49-F238E27FC236}">
                <a16:creationId xmlns:a16="http://schemas.microsoft.com/office/drawing/2014/main" id="{E8EE040C-5D8C-4594-BD27-80D2429AF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14A3872-D390-4572-869A-D46C081E1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8DDDA-0D72-42C0-911B-63A51A8F9C5B}" type="slidenum">
              <a:rPr lang="vi-VN" smtClean="0"/>
              <a:t>‹#›</a:t>
            </a:fld>
            <a:endParaRPr lang="vi-VN"/>
          </a:p>
        </p:txBody>
      </p:sp>
    </p:spTree>
    <p:extLst>
      <p:ext uri="{BB962C8B-B14F-4D97-AF65-F5344CB8AC3E}">
        <p14:creationId xmlns:p14="http://schemas.microsoft.com/office/powerpoint/2010/main" val="3340566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t="-25000" r="-1000" b="-4000"/>
          </a:stretch>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5C07921-D58F-4FD2-98ED-2A29F580532D}"/>
              </a:ext>
            </a:extLst>
          </p:cNvPr>
          <p:cNvSpPr/>
          <p:nvPr/>
        </p:nvSpPr>
        <p:spPr>
          <a:xfrm>
            <a:off x="1135781" y="754208"/>
            <a:ext cx="9971773" cy="5293894"/>
          </a:xfrm>
          <a:prstGeom prst="roundRect">
            <a:avLst/>
          </a:prstGeom>
          <a:solidFill>
            <a:schemeClr val="bg1"/>
          </a:solidFill>
          <a:ln w="57150">
            <a:solidFill>
              <a:srgbClr val="84D4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3600" b="1" dirty="0" smtClean="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CHUYÊN </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ĐỀ: HỌC VẤN DẠY CON</a:t>
            </a:r>
          </a:p>
          <a:p>
            <a:pPr algn="ctr">
              <a:lnSpc>
                <a:spcPct val="200000"/>
              </a:lnSpc>
            </a:pPr>
            <a:r>
              <a:rPr lang="en-US" sz="3600" b="1" dirty="0" err="1">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Phần</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5: </a:t>
            </a:r>
            <a:r>
              <a:rPr lang="en-US" sz="3600" b="1" dirty="0" err="1">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Cách</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Thức</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Dụng</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r>
              <a:rPr lang="en-US" sz="3600" b="1" dirty="0" err="1">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a:t>
            </a:r>
            <a:r>
              <a:rPr lang="en-US" sz="3600" b="1" dirty="0">
                <a:solidFill>
                  <a:schemeClr val="accent1">
                    <a:lumMod val="7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p>
          <a:p>
            <a:pPr algn="ctr">
              <a:lnSpc>
                <a:spcPct val="150000"/>
              </a:lnSpc>
            </a:pPr>
            <a:r>
              <a:rPr lang="en-US" sz="2400" b="1" dirty="0" smtClean="0">
                <a:solidFill>
                  <a:srgbClr val="2F5597"/>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a:t>
            </a:r>
            <a:endParaRPr lang="en-US" sz="2400" b="1" dirty="0">
              <a:solidFill>
                <a:srgbClr val="2F5597"/>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24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0EF8CBC-BCE5-48A0-83FE-07CD68E97925}"/>
              </a:ext>
            </a:extLst>
          </p:cNvPr>
          <p:cNvGraphicFramePr/>
          <p:nvPr>
            <p:extLst>
              <p:ext uri="{D42A27DB-BD31-4B8C-83A1-F6EECF244321}">
                <p14:modId xmlns:p14="http://schemas.microsoft.com/office/powerpoint/2010/main" val="2816553235"/>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299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2">
            <a:extLst>
              <a:ext uri="{FF2B5EF4-FFF2-40B4-BE49-F238E27FC236}">
                <a16:creationId xmlns:a16="http://schemas.microsoft.com/office/drawing/2014/main" id="{F7421E25-5508-4995-A115-E26E14F95816}"/>
              </a:ext>
            </a:extLst>
          </p:cNvPr>
          <p:cNvSpPr/>
          <p:nvPr/>
        </p:nvSpPr>
        <p:spPr>
          <a:xfrm>
            <a:off x="58819" y="138025"/>
            <a:ext cx="1430347" cy="6630832"/>
          </a:xfrm>
          <a:prstGeom prst="roundRect">
            <a:avLst/>
          </a:prstGeom>
          <a:solidFill>
            <a:schemeClr val="accent2">
              <a:lumMod val="40000"/>
              <a:lumOff val="60000"/>
            </a:schemeClr>
          </a:solidFill>
          <a:ln w="28575">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000" b="1" dirty="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1</a:t>
            </a:r>
            <a:r>
              <a:rPr lang="en-US" sz="4000" b="1" dirty="0" smtClean="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a:t>
            </a:r>
            <a:endParaRPr lang="en-US" sz="4000" b="1" dirty="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lnSpc>
                <a:spcPct val="150000"/>
              </a:lnSpc>
            </a:pPr>
            <a:r>
              <a:rPr lang="en-US" sz="4000" b="1" dirty="0" err="1" smtClean="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a:t>
            </a:r>
            <a:endParaRPr lang="en-US" sz="4000" b="1" dirty="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lnSpc>
                <a:spcPct val="150000"/>
              </a:lnSpc>
            </a:pPr>
            <a:r>
              <a:rPr lang="en-US" sz="4000" b="1" dirty="0" err="1" smtClean="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Kính</a:t>
            </a:r>
            <a:r>
              <a:rPr lang="en-US" sz="4000" b="1" dirty="0" smtClean="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 </a:t>
            </a:r>
            <a:r>
              <a:rPr lang="en-US" sz="4000" b="1" dirty="0" err="1" smtClean="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sợ</a:t>
            </a:r>
            <a:endParaRPr lang="en-US" sz="4000" b="1" dirty="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endParaRPr lang="vi-VN" sz="4000" b="1" dirty="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Rectangle: Rounded Corners 3">
            <a:extLst>
              <a:ext uri="{FF2B5EF4-FFF2-40B4-BE49-F238E27FC236}">
                <a16:creationId xmlns:a16="http://schemas.microsoft.com/office/drawing/2014/main" id="{079B7F2E-93D4-4DCB-8B9C-EA84ABB98EFA}"/>
              </a:ext>
            </a:extLst>
          </p:cNvPr>
          <p:cNvSpPr/>
          <p:nvPr/>
        </p:nvSpPr>
        <p:spPr>
          <a:xfrm>
            <a:off x="2978330" y="182550"/>
            <a:ext cx="8846557" cy="1906437"/>
          </a:xfrm>
          <a:prstGeom prst="roundRect">
            <a:avLst/>
          </a:prstGeom>
          <a:ln w="57150">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endParaRPr lang="en-US" sz="1600" dirty="0" smtClean="0">
              <a:solidFill>
                <a:schemeClr val="bg1"/>
              </a:solidFill>
              <a:latin typeface="Times New Roman" charset="0"/>
              <a:ea typeface="Times New Roman" charset="0"/>
              <a:cs typeface="Times New Roman" charset="0"/>
            </a:endParaRPr>
          </a:p>
          <a:p>
            <a:r>
              <a:rPr lang="en-US" sz="1600" dirty="0" smtClean="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Chất</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vấn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hỏi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lại</a:t>
            </a:r>
            <a:r>
              <a:rPr lang="en-US" sz="1600" dirty="0">
                <a:solidFill>
                  <a:schemeClr val="tx1"/>
                </a:solidFill>
                <a:latin typeface="Times New Roman" charset="0"/>
                <a:ea typeface="Times New Roman" charset="0"/>
                <a:cs typeface="Times New Roman" charset="0"/>
              </a:rPr>
              <a:t> cha </a:t>
            </a:r>
            <a:r>
              <a:rPr lang="en-US" sz="1600" dirty="0" err="1">
                <a:solidFill>
                  <a:schemeClr val="tx1"/>
                </a:solidFill>
                <a:latin typeface="Times New Roman" charset="0"/>
                <a:ea typeface="Times New Roman" charset="0"/>
                <a:cs typeface="Times New Roman" charset="0"/>
              </a:rPr>
              <a:t>mẹ</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thầy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cô</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vì</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sao</a:t>
            </a:r>
            <a:r>
              <a:rPr lang="en-US" sz="1600" dirty="0">
                <a:solidFill>
                  <a:schemeClr val="tx1"/>
                </a:solidFill>
                <a:latin typeface="Times New Roman" charset="0"/>
                <a:ea typeface="Times New Roman" charset="0"/>
                <a:cs typeface="Times New Roman" charset="0"/>
              </a:rPr>
              <a:t> con </a:t>
            </a:r>
            <a:r>
              <a:rPr lang="en-US" sz="1600" dirty="0" err="1">
                <a:solidFill>
                  <a:schemeClr val="tx1"/>
                </a:solidFill>
                <a:latin typeface="Times New Roman" charset="0"/>
                <a:ea typeface="Times New Roman" charset="0"/>
                <a:cs typeface="Times New Roman" charset="0"/>
              </a:rPr>
              <a:t>phải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làm</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cái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này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vì</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sao</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phải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làm</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cái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kia</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đó</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là</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tâm</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nghi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ngờ</a:t>
            </a:r>
            <a:r>
              <a:rPr lang="en-US" sz="1600" dirty="0">
                <a:solidFill>
                  <a:schemeClr val="tx1"/>
                </a:solidFill>
                <a:latin typeface="Times New Roman" charset="0"/>
                <a:ea typeface="Times New Roman" charset="0"/>
                <a:cs typeface="Times New Roman" charset="0"/>
              </a:rPr>
              <a:t>)     </a:t>
            </a:r>
            <a:endParaRPr lang="en-US" sz="1600" dirty="0" smtClean="0">
              <a:solidFill>
                <a:schemeClr val="tx1"/>
              </a:solidFill>
              <a:latin typeface="Times New Roman" charset="0"/>
              <a:ea typeface="Times New Roman" charset="0"/>
              <a:cs typeface="Times New Roman" charset="0"/>
            </a:endParaRPr>
          </a:p>
          <a:p>
            <a:r>
              <a:rPr lang="en-US" sz="1600" dirty="0" smtClean="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Tỏ</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thái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độ</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không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hài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lòng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khó</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chịu</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bất</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phục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được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nhắc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nhở</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có</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tâm</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phản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nghịc</a:t>
            </a:r>
            <a:r>
              <a:rPr lang="vi-VN" sz="1600" dirty="0">
                <a:solidFill>
                  <a:schemeClr val="tx1"/>
                </a:solidFill>
                <a:latin typeface="Times New Roman" charset="0"/>
                <a:ea typeface="Times New Roman" charset="0"/>
                <a:cs typeface="Times New Roman" charset="0"/>
              </a:rPr>
              <a:t>h</a:t>
            </a:r>
            <a:r>
              <a:rPr lang="en-US" sz="1600" dirty="0">
                <a:solidFill>
                  <a:schemeClr val="tx1"/>
                </a:solidFill>
                <a:latin typeface="Times New Roman" charset="0"/>
                <a:ea typeface="Times New Roman" charset="0"/>
                <a:cs typeface="Times New Roman" charset="0"/>
              </a:rPr>
              <a:t>)</a:t>
            </a:r>
          </a:p>
          <a:p>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Nói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lý</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lẽ</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giải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thích</a:t>
            </a:r>
            <a:r>
              <a:rPr lang="en-US" sz="1600" dirty="0">
                <a:solidFill>
                  <a:schemeClr val="tx1"/>
                </a:solidFill>
                <a:latin typeface="Times New Roman" charset="0"/>
                <a:ea typeface="Times New Roman" charset="0"/>
                <a:cs typeface="Times New Roman" charset="0"/>
              </a:rPr>
              <a:t> hay </a:t>
            </a:r>
            <a:r>
              <a:rPr lang="en-US" sz="1600" dirty="0" err="1">
                <a:solidFill>
                  <a:schemeClr val="tx1"/>
                </a:solidFill>
                <a:latin typeface="Times New Roman" charset="0"/>
                <a:ea typeface="Times New Roman" charset="0"/>
                <a:cs typeface="Times New Roman" charset="0"/>
              </a:rPr>
              <a:t>đổ</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lỗi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được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thầy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cô</a:t>
            </a:r>
            <a:r>
              <a:rPr lang="en-US" sz="1600" dirty="0">
                <a:solidFill>
                  <a:schemeClr val="tx1"/>
                </a:solidFill>
                <a:latin typeface="Times New Roman" charset="0"/>
                <a:ea typeface="Times New Roman" charset="0"/>
                <a:cs typeface="Times New Roman" charset="0"/>
              </a:rPr>
              <a:t>, cha </a:t>
            </a:r>
            <a:r>
              <a:rPr lang="en-US" sz="1600" dirty="0" err="1">
                <a:solidFill>
                  <a:schemeClr val="tx1"/>
                </a:solidFill>
                <a:latin typeface="Times New Roman" charset="0"/>
                <a:ea typeface="Times New Roman" charset="0"/>
                <a:cs typeface="Times New Roman" charset="0"/>
              </a:rPr>
              <a:t>mẹ</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nhắc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nhở</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tâm</a:t>
            </a:r>
            <a:r>
              <a:rPr lang="en-US" sz="1600" dirty="0">
                <a:solidFill>
                  <a:schemeClr val="tx1"/>
                </a:solidFill>
                <a:latin typeface="Times New Roman" charset="0"/>
                <a:ea typeface="Times New Roman" charset="0"/>
                <a:cs typeface="Times New Roman" charset="0"/>
              </a:rPr>
              <a:t> k</a:t>
            </a:r>
            <a:r>
              <a:rPr lang="vi-VN" sz="1600" dirty="0">
                <a:solidFill>
                  <a:schemeClr val="tx1"/>
                </a:solidFill>
                <a:latin typeface="Times New Roman" charset="0"/>
                <a:ea typeface="Times New Roman" charset="0"/>
                <a:cs typeface="Times New Roman" charset="0"/>
              </a:rPr>
              <a:t>hông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nhận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lỗi</a:t>
            </a:r>
            <a:r>
              <a:rPr lang="en-US" sz="1600" dirty="0">
                <a:solidFill>
                  <a:schemeClr val="tx1"/>
                </a:solidFill>
                <a:latin typeface="Times New Roman" charset="0"/>
                <a:ea typeface="Times New Roman" charset="0"/>
                <a:cs typeface="Times New Roman" charset="0"/>
              </a:rPr>
              <a:t>)</a:t>
            </a:r>
          </a:p>
          <a:p>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Lẻo</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mép</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xin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xỏ</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hứa</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hẹn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để</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được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giảm</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trừ</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sự</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trách</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phạt</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tâm</a:t>
            </a:r>
            <a:r>
              <a:rPr lang="en-US" sz="1600" dirty="0">
                <a:solidFill>
                  <a:schemeClr val="tx1"/>
                </a:solidFill>
                <a:latin typeface="Times New Roman" charset="0"/>
                <a:ea typeface="Times New Roman" charset="0"/>
                <a:cs typeface="Times New Roman" charset="0"/>
              </a:rPr>
              <a:t> k</a:t>
            </a:r>
            <a:r>
              <a:rPr lang="vi-VN" sz="1600" dirty="0">
                <a:solidFill>
                  <a:schemeClr val="tx1"/>
                </a:solidFill>
                <a:latin typeface="Times New Roman" charset="0"/>
                <a:ea typeface="Times New Roman" charset="0"/>
                <a:cs typeface="Times New Roman" charset="0"/>
              </a:rPr>
              <a:t>hông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chịu</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trách</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nhiệm</a:t>
            </a:r>
            <a:r>
              <a:rPr lang="en-US" sz="1600" dirty="0">
                <a:solidFill>
                  <a:schemeClr val="tx1"/>
                </a:solidFill>
                <a:latin typeface="Times New Roman" charset="0"/>
                <a:ea typeface="Times New Roman" charset="0"/>
                <a:cs typeface="Times New Roman" charset="0"/>
              </a:rPr>
              <a:t>)</a:t>
            </a:r>
          </a:p>
          <a:p>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Khi</a:t>
            </a:r>
            <a:r>
              <a:rPr lang="en-US" sz="1600" dirty="0">
                <a:solidFill>
                  <a:schemeClr val="tx1"/>
                </a:solidFill>
                <a:latin typeface="Times New Roman" charset="0"/>
                <a:ea typeface="Times New Roman" charset="0"/>
                <a:cs typeface="Times New Roman" charset="0"/>
              </a:rPr>
              <a:t> cha </a:t>
            </a:r>
            <a:r>
              <a:rPr lang="en-US" sz="1600" dirty="0" err="1">
                <a:solidFill>
                  <a:schemeClr val="tx1"/>
                </a:solidFill>
                <a:latin typeface="Times New Roman" charset="0"/>
                <a:ea typeface="Times New Roman" charset="0"/>
                <a:cs typeface="Times New Roman" charset="0"/>
              </a:rPr>
              <a:t>mẹ</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thầy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cô</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dạy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bảo</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không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kính</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nghe</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mà</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trong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đầu</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khởi</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lên</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những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suy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nghĩ</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khó</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chịu</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không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đồng</a:t>
            </a:r>
            <a:r>
              <a:rPr lang="en-US" sz="1600" dirty="0">
                <a:solidFill>
                  <a:schemeClr val="tx1"/>
                </a:solidFill>
                <a:latin typeface="Times New Roman" charset="0"/>
                <a:ea typeface="Times New Roman" charset="0"/>
                <a:cs typeface="Times New Roman" charset="0"/>
              </a:rPr>
              <a:t> ý, </a:t>
            </a:r>
            <a:r>
              <a:rPr lang="en-US" sz="1600" dirty="0" err="1">
                <a:solidFill>
                  <a:schemeClr val="tx1"/>
                </a:solidFill>
                <a:latin typeface="Times New Roman" charset="0"/>
                <a:ea typeface="Times New Roman" charset="0"/>
                <a:cs typeface="Times New Roman" charset="0"/>
              </a:rPr>
              <a:t>có</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những</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cách</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suy</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nghĩ</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khác</a:t>
            </a:r>
            <a:r>
              <a:rPr lang="en-US" sz="1600" dirty="0">
                <a:solidFill>
                  <a:schemeClr val="tx1"/>
                </a:solidFill>
                <a:latin typeface="Times New Roman" charset="0"/>
                <a:ea typeface="Times New Roman" charset="0"/>
                <a:cs typeface="Times New Roman" charset="0"/>
              </a:rPr>
              <a:t> </a:t>
            </a:r>
            <a:r>
              <a:rPr lang="en-US" sz="1600" dirty="0" err="1">
                <a:solidFill>
                  <a:schemeClr val="tx1"/>
                </a:solidFill>
                <a:latin typeface="Times New Roman" charset="0"/>
                <a:ea typeface="Times New Roman" charset="0"/>
                <a:cs typeface="Times New Roman" charset="0"/>
              </a:rPr>
              <a:t>đi</a:t>
            </a:r>
            <a:r>
              <a:rPr lang="en-US" sz="1600" dirty="0">
                <a:solidFill>
                  <a:schemeClr val="tx1"/>
                </a:solidFill>
                <a:latin typeface="Times New Roman" charset="0"/>
                <a:ea typeface="Times New Roman" charset="0"/>
                <a:cs typeface="Times New Roman" charset="0"/>
              </a:rPr>
              <a:t>.</a:t>
            </a:r>
            <a:endParaRPr lang="en-US" sz="1600" b="1" dirty="0">
              <a:solidFill>
                <a:schemeClr val="tx1"/>
              </a:solidFill>
              <a:latin typeface="Times New Roman" charset="0"/>
              <a:ea typeface="Times New Roman" charset="0"/>
              <a:cs typeface="Times New Roman" charset="0"/>
            </a:endParaRPr>
          </a:p>
          <a:p>
            <a:pPr algn="just"/>
            <a:endParaRPr lang="vi-V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4" name="Arrow: Right 6">
            <a:extLst>
              <a:ext uri="{FF2B5EF4-FFF2-40B4-BE49-F238E27FC236}">
                <a16:creationId xmlns:a16="http://schemas.microsoft.com/office/drawing/2014/main" id="{2D4F75BB-C4FD-41A5-8DA4-FC9B7C80AC6E}"/>
              </a:ext>
            </a:extLst>
          </p:cNvPr>
          <p:cNvSpPr/>
          <p:nvPr/>
        </p:nvSpPr>
        <p:spPr>
          <a:xfrm>
            <a:off x="1499229" y="0"/>
            <a:ext cx="1479101"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Biểu</a:t>
            </a:r>
            <a:r>
              <a:rPr lang="en-US" sz="2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hiện</a:t>
            </a:r>
            <a:endParaRPr lang="vi-VN" sz="2200" b="1" dirty="0">
              <a:latin typeface="Times New Roman" panose="02020603050405020304" pitchFamily="18" charset="0"/>
              <a:cs typeface="Times New Roman" panose="02020603050405020304" pitchFamily="18" charset="0"/>
            </a:endParaRPr>
          </a:p>
        </p:txBody>
      </p:sp>
      <p:sp>
        <p:nvSpPr>
          <p:cNvPr id="5" name="Rectangle: Rounded Corners 7">
            <a:extLst>
              <a:ext uri="{FF2B5EF4-FFF2-40B4-BE49-F238E27FC236}">
                <a16:creationId xmlns:a16="http://schemas.microsoft.com/office/drawing/2014/main" id="{A0525D65-5DD8-4626-A74C-9D7761170819}"/>
              </a:ext>
            </a:extLst>
          </p:cNvPr>
          <p:cNvSpPr/>
          <p:nvPr/>
        </p:nvSpPr>
        <p:spPr>
          <a:xfrm>
            <a:off x="3007870" y="2194560"/>
            <a:ext cx="8846557" cy="1616094"/>
          </a:xfrm>
          <a:prstGeom prst="roundRect">
            <a:avLst/>
          </a:prstGeom>
          <a:ln w="57150">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just"/>
            <a:r>
              <a:rPr lang="vi-VN" sz="1600" dirty="0" smtClean="0">
                <a:ln w="0"/>
                <a:solidFill>
                  <a:schemeClr val="tx1"/>
                </a:solidFill>
                <a:latin typeface="Times New Roman" panose="02020603050405020304" pitchFamily="18" charset="0"/>
              </a:rPr>
              <a:t>-</a:t>
            </a:r>
            <a:r>
              <a:rPr lang="en-US" sz="1600" dirty="0" smtClean="0">
                <a:ln w="0"/>
                <a:solidFill>
                  <a:schemeClr val="tx1"/>
                </a:solidFill>
                <a:latin typeface="Times New Roman" panose="02020603050405020304" pitchFamily="18" charset="0"/>
              </a:rPr>
              <a:t> </a:t>
            </a:r>
            <a:r>
              <a:rPr lang="vi-VN" sz="1600" dirty="0" smtClean="0">
                <a:ln w="0"/>
                <a:solidFill>
                  <a:schemeClr val="tx1"/>
                </a:solidFill>
                <a:latin typeface="Times New Roman" panose="02020603050405020304" pitchFamily="18" charset="0"/>
              </a:rPr>
              <a:t>Trẻ </a:t>
            </a:r>
            <a:r>
              <a:rPr lang="vi-VN" sz="1600" dirty="0">
                <a:ln w="0"/>
                <a:solidFill>
                  <a:schemeClr val="tx1"/>
                </a:solidFill>
                <a:latin typeface="Times New Roman" panose="02020603050405020304" pitchFamily="18" charset="0"/>
              </a:rPr>
              <a:t>không được quản giáo nghiêm khắc từ nhỏ, khi mắc lỗi không bị đánh mắng</a:t>
            </a:r>
          </a:p>
          <a:p>
            <a:pPr algn="just"/>
            <a:r>
              <a:rPr lang="en-US" sz="1600" dirty="0" smtClean="0">
                <a:ln w="0"/>
                <a:solidFill>
                  <a:schemeClr val="tx1"/>
                </a:solidFill>
                <a:latin typeface="Times New Roman" panose="02020603050405020304" pitchFamily="18" charset="0"/>
              </a:rPr>
              <a:t>- </a:t>
            </a:r>
            <a:r>
              <a:rPr lang="vi-VN" sz="1600" dirty="0" smtClean="0">
                <a:ln w="0"/>
                <a:solidFill>
                  <a:schemeClr val="tx1"/>
                </a:solidFill>
                <a:latin typeface="Times New Roman" panose="02020603050405020304" pitchFamily="18" charset="0"/>
              </a:rPr>
              <a:t>Không </a:t>
            </a:r>
            <a:r>
              <a:rPr lang="vi-VN" sz="1600" dirty="0">
                <a:ln w="0"/>
                <a:solidFill>
                  <a:schemeClr val="tx1"/>
                </a:solidFill>
                <a:latin typeface="Times New Roman" panose="02020603050405020304" pitchFamily="18" charset="0"/>
              </a:rPr>
              <a:t>được giáo dục về luân thường và nhân quả                       </a:t>
            </a:r>
            <a:endParaRPr lang="en-US" sz="1600" dirty="0" smtClean="0">
              <a:ln w="0"/>
              <a:solidFill>
                <a:schemeClr val="tx1"/>
              </a:solidFill>
              <a:latin typeface="Times New Roman" panose="02020603050405020304" pitchFamily="18" charset="0"/>
            </a:endParaRPr>
          </a:p>
          <a:p>
            <a:pPr algn="just"/>
            <a:r>
              <a:rPr lang="vi-VN" sz="1600" dirty="0" smtClean="0">
                <a:ln w="0"/>
                <a:solidFill>
                  <a:schemeClr val="tx1"/>
                </a:solidFill>
                <a:latin typeface="Times New Roman" panose="02020603050405020304" pitchFamily="18" charset="0"/>
              </a:rPr>
              <a:t>+ </a:t>
            </a:r>
            <a:r>
              <a:rPr lang="vi-VN" sz="1600" dirty="0">
                <a:ln w="0"/>
                <a:solidFill>
                  <a:schemeClr val="tx1"/>
                </a:solidFill>
                <a:latin typeface="Times New Roman" panose="02020603050405020304" pitchFamily="18" charset="0"/>
              </a:rPr>
              <a:t>Trẻ ăn cắp, ăn trộm nhưng không bị phạt nên không hiểu về nhân quả</a:t>
            </a:r>
          </a:p>
          <a:p>
            <a:pPr algn="just"/>
            <a:r>
              <a:rPr lang="vi-VN" sz="1600" dirty="0">
                <a:ln w="0"/>
                <a:solidFill>
                  <a:schemeClr val="tx1"/>
                </a:solidFill>
                <a:latin typeface="Times New Roman" panose="02020603050405020304" pitchFamily="18" charset="0"/>
              </a:rPr>
              <a:t>- Cha Mẹ không giảng giải đạo lý khi trách phạt con</a:t>
            </a:r>
          </a:p>
          <a:p>
            <a:pPr algn="just"/>
            <a:r>
              <a:rPr lang="vi-VN" sz="1600" dirty="0">
                <a:ln w="0"/>
                <a:solidFill>
                  <a:schemeClr val="tx1"/>
                </a:solidFill>
                <a:latin typeface="Times New Roman" panose="02020603050405020304" pitchFamily="18" charset="0"/>
              </a:rPr>
              <a:t>- </a:t>
            </a:r>
            <a:r>
              <a:rPr lang="vi-VN" sz="1600" dirty="0" smtClean="0">
                <a:ln w="0"/>
                <a:solidFill>
                  <a:schemeClr val="tx1"/>
                </a:solidFill>
                <a:latin typeface="Times New Roman" panose="02020603050405020304" pitchFamily="18" charset="0"/>
              </a:rPr>
              <a:t>Cha </a:t>
            </a:r>
            <a:r>
              <a:rPr lang="vi-VN" sz="1600" dirty="0">
                <a:ln w="0"/>
                <a:solidFill>
                  <a:schemeClr val="tx1"/>
                </a:solidFill>
                <a:latin typeface="Times New Roman" panose="02020603050405020304" pitchFamily="18" charset="0"/>
              </a:rPr>
              <a:t>Mẹ không thống nhất cách dạy dỗ con, xử phạt theo cảm xúc, làm cho qua quýt</a:t>
            </a:r>
          </a:p>
          <a:p>
            <a:pPr algn="just"/>
            <a:r>
              <a:rPr lang="vi-VN" sz="1600" dirty="0">
                <a:ln w="0"/>
                <a:solidFill>
                  <a:schemeClr val="tx1"/>
                </a:solidFill>
                <a:latin typeface="Times New Roman" panose="02020603050405020304" pitchFamily="18" charset="0"/>
              </a:rPr>
              <a:t>- Đối với con cái đều rất khách sao, hay thương lượng với con</a:t>
            </a:r>
          </a:p>
        </p:txBody>
      </p:sp>
      <p:sp>
        <p:nvSpPr>
          <p:cNvPr id="6" name="Arrow: Right 8">
            <a:extLst>
              <a:ext uri="{FF2B5EF4-FFF2-40B4-BE49-F238E27FC236}">
                <a16:creationId xmlns:a16="http://schemas.microsoft.com/office/drawing/2014/main" id="{2501A979-F3EE-412F-A919-B21EFEE99B03}"/>
              </a:ext>
            </a:extLst>
          </p:cNvPr>
          <p:cNvSpPr/>
          <p:nvPr/>
        </p:nvSpPr>
        <p:spPr>
          <a:xfrm>
            <a:off x="1503937" y="2009789"/>
            <a:ext cx="1489164"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a:t>
            </a:r>
            <a:r>
              <a:rPr lang="en-US" sz="2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nhân</a:t>
            </a:r>
            <a:endParaRPr lang="vi-VN" sz="2200" b="1" dirty="0">
              <a:latin typeface="Times New Roman" panose="02020603050405020304" pitchFamily="18" charset="0"/>
              <a:cs typeface="Times New Roman" panose="02020603050405020304" pitchFamily="18" charset="0"/>
            </a:endParaRPr>
          </a:p>
        </p:txBody>
      </p:sp>
      <p:sp>
        <p:nvSpPr>
          <p:cNvPr id="7" name="Rectangle: Rounded Corners 9">
            <a:extLst>
              <a:ext uri="{FF2B5EF4-FFF2-40B4-BE49-F238E27FC236}">
                <a16:creationId xmlns:a16="http://schemas.microsoft.com/office/drawing/2014/main" id="{F28888B4-51DF-4AFF-99F4-F6CA82E28314}"/>
              </a:ext>
            </a:extLst>
          </p:cNvPr>
          <p:cNvSpPr/>
          <p:nvPr/>
        </p:nvSpPr>
        <p:spPr>
          <a:xfrm>
            <a:off x="3007870" y="3916227"/>
            <a:ext cx="8827079" cy="2788138"/>
          </a:xfrm>
          <a:prstGeom prst="roundRect">
            <a:avLst>
              <a:gd name="adj" fmla="val 10825"/>
            </a:avLst>
          </a:prstGeom>
          <a:ln w="57150">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just"/>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Khi trẻ còn nhỏ phải để chúng đón cát tránh hung, phải cho chúng nếm mùi đau khổ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thông</a:t>
            </a:r>
            <a:r>
              <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qua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trách phạt</a:t>
            </a:r>
          </a:p>
          <a:p>
            <a:pPr algn="just"/>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Phương pháp trách phạt phải đúng lý đúng pháp, nói và giảng giải cho trẻ về nhân quả, giáo dục về đạo trời</a:t>
            </a:r>
          </a:p>
          <a:p>
            <a:pPr algn="just"/>
            <a:r>
              <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Cha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Mẹ thay trời hành đạo      </a:t>
            </a:r>
            <a:endPar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just"/>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Cha Mẹ phải làm gương</a:t>
            </a:r>
          </a:p>
          <a:p>
            <a:pPr algn="just"/>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Nuôi dưỡng phẩm đức, trong ngoài như một, chịu nhục chứ không biện bạch. Khi trẻ mắc lỗi phải nghiêm khắc yêu cầu trẻ nhận lỗi ngay: Dạ con sai rồi ạ.</a:t>
            </a:r>
          </a:p>
          <a:p>
            <a:pPr algn="just"/>
            <a:r>
              <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Dựa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vào chương 1 Đệ tử quy dạy con: Cha Mẹ dạy phải kính nghe/Cha Mẹ trách phải thừa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nhận</a:t>
            </a:r>
            <a:endPar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just"/>
            <a:r>
              <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Đối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với trẻ 1-2 tuổi chỉ cần dùng sắc mặt nghiêm khắc chứ không cần đánh.              </a:t>
            </a:r>
            <a:endPar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just"/>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a:t>
            </a:r>
            <a:r>
              <a:rPr lang="en-US"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vi-VN" sz="16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Cha </a:t>
            </a:r>
            <a:r>
              <a:rPr lang="vi-V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Mẹ phải làm gương</a:t>
            </a:r>
          </a:p>
        </p:txBody>
      </p:sp>
      <p:sp>
        <p:nvSpPr>
          <p:cNvPr id="8" name="Arrow: Right 10">
            <a:extLst>
              <a:ext uri="{FF2B5EF4-FFF2-40B4-BE49-F238E27FC236}">
                <a16:creationId xmlns:a16="http://schemas.microsoft.com/office/drawing/2014/main" id="{4D744976-4282-4234-9789-9A345F574BAB}"/>
              </a:ext>
            </a:extLst>
          </p:cNvPr>
          <p:cNvSpPr/>
          <p:nvPr/>
        </p:nvSpPr>
        <p:spPr>
          <a:xfrm>
            <a:off x="1489167" y="4091750"/>
            <a:ext cx="1489164"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Phương</a:t>
            </a:r>
            <a:r>
              <a:rPr lang="en-US" sz="21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100" b="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pháp</a:t>
            </a:r>
            <a:endParaRPr lang="vi-VN"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28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7421E25-5508-4995-A115-E26E14F95816}"/>
              </a:ext>
            </a:extLst>
          </p:cNvPr>
          <p:cNvSpPr/>
          <p:nvPr/>
        </p:nvSpPr>
        <p:spPr>
          <a:xfrm>
            <a:off x="58819" y="138025"/>
            <a:ext cx="1716657" cy="6630832"/>
          </a:xfrm>
          <a:prstGeom prst="roundRect">
            <a:avLst/>
          </a:prstGeom>
          <a:solidFill>
            <a:schemeClr val="accent2">
              <a:lumMod val="40000"/>
              <a:lumOff val="60000"/>
            </a:schemeClr>
          </a:solidFill>
          <a:ln w="28575">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2.</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Cảm</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Ơn</a:t>
            </a:r>
          </a:p>
          <a:p>
            <a:pPr algn="ctr"/>
            <a:endParaRPr lang="vi-VN"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79B7F2E-93D4-4DCB-8B9C-EA84ABB98EFA}"/>
              </a:ext>
            </a:extLst>
          </p:cNvPr>
          <p:cNvSpPr/>
          <p:nvPr/>
        </p:nvSpPr>
        <p:spPr>
          <a:xfrm>
            <a:off x="3554092" y="120764"/>
            <a:ext cx="8514264" cy="1984075"/>
          </a:xfrm>
          <a:prstGeom prst="roundRect">
            <a:avLst/>
          </a:prstGeom>
          <a:ln w="57150">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Thường xuyên u sầu, rất ít khi vui vẻ, không cảm thấy hài lòng dù vật chất phong phú.</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Mong muốn mọi người phải phục vụ mình, không có tâm cảm ân gì cả, nếu không có tâm cảm ân thì ngược lại tâm oán hận sẽ nặng.</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Tự tư, không thể nào chung sống được với người khác, trong tâm chỉ có mỗi chính mình.</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Dục vọng tràn đầy, không hiểu được vật chất từ đâu mà có.</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7" name="Arrow: Right 6">
            <a:extLst>
              <a:ext uri="{FF2B5EF4-FFF2-40B4-BE49-F238E27FC236}">
                <a16:creationId xmlns:a16="http://schemas.microsoft.com/office/drawing/2014/main" id="{2D4F75BB-C4FD-41A5-8DA4-FC9B7C80AC6E}"/>
              </a:ext>
            </a:extLst>
          </p:cNvPr>
          <p:cNvSpPr/>
          <p:nvPr/>
        </p:nvSpPr>
        <p:spPr>
          <a:xfrm>
            <a:off x="1820178" y="138025"/>
            <a:ext cx="1692084"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Biểu hiện</a:t>
            </a:r>
            <a:endParaRPr lang="vi-VN" sz="2400" b="1">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0525D65-5DD8-4626-A74C-9D7761170819}"/>
              </a:ext>
            </a:extLst>
          </p:cNvPr>
          <p:cNvSpPr/>
          <p:nvPr/>
        </p:nvSpPr>
        <p:spPr>
          <a:xfrm>
            <a:off x="3542595" y="2429768"/>
            <a:ext cx="8525762" cy="1984075"/>
          </a:xfrm>
          <a:prstGeom prst="roundRect">
            <a:avLst/>
          </a:prstGeom>
          <a:ln w="57150">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Người lớn hầu hạ trẻ nhỏ, đáp ứng nhu cầu cho các con một cách dễ dàng</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Cha mẹ và thầy cô dạy nhưng không giảng giải đạo lý, trách nhiệm bổn phận cho con</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có người thường xuyên nói cho các con biết mọi thứ từ đâu mà có.</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cho các con lao động, trải qua khó nhọc để cảm nhận sự vất vả của cha mẹ. Từ đó mới sinh khởi tâm cảm ơn và hiểu rõ trách nhiệm, bổn phận của chính mình.</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9" name="Arrow: Right 8">
            <a:extLst>
              <a:ext uri="{FF2B5EF4-FFF2-40B4-BE49-F238E27FC236}">
                <a16:creationId xmlns:a16="http://schemas.microsoft.com/office/drawing/2014/main" id="{2501A979-F3EE-412F-A919-B21EFEE99B03}"/>
              </a:ext>
            </a:extLst>
          </p:cNvPr>
          <p:cNvSpPr/>
          <p:nvPr/>
        </p:nvSpPr>
        <p:spPr>
          <a:xfrm>
            <a:off x="1808680" y="2447029"/>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 nhân</a:t>
            </a:r>
            <a:endParaRPr lang="vi-VN" sz="2400" b="1">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F28888B4-51DF-4AFF-99F4-F6CA82E28314}"/>
              </a:ext>
            </a:extLst>
          </p:cNvPr>
          <p:cNvSpPr/>
          <p:nvPr/>
        </p:nvSpPr>
        <p:spPr>
          <a:xfrm>
            <a:off x="3551221" y="4767521"/>
            <a:ext cx="8525762" cy="1984075"/>
          </a:xfrm>
          <a:prstGeom prst="roundRect">
            <a:avLst/>
          </a:prstGeom>
          <a:ln w="57150">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Ông bà kể về sự vất vả của cha mẹ. Cha mẹ kể về ân đức của ông bà. Hiệu trưởng phải kể về sự vất vả của giáo viên. Giáo viên phải nói về sự lo lắng của hiệu trưởng</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Cần phải có người ở kế bên nhắc nhở chúng, nói cho chúng biết mỗi một thứ là từ đâu mà đến. Học ĐTQ phải thật làm, không nên mang tính hàn lâm quá nặng.</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Học cách viết về chữ ân, gồm chữ nhân là nguồn gốc của những điều tốt đẹp. Lâu dần nhìn thấy quả thì nghĩ đến nhân biết từ đâu mà có</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11" name="Arrow: Right 10">
            <a:extLst>
              <a:ext uri="{FF2B5EF4-FFF2-40B4-BE49-F238E27FC236}">
                <a16:creationId xmlns:a16="http://schemas.microsoft.com/office/drawing/2014/main" id="{4D744976-4282-4234-9789-9A345F574BAB}"/>
              </a:ext>
            </a:extLst>
          </p:cNvPr>
          <p:cNvSpPr/>
          <p:nvPr/>
        </p:nvSpPr>
        <p:spPr>
          <a:xfrm>
            <a:off x="1817306" y="4784782"/>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Phương pháp</a:t>
            </a:r>
            <a:endParaRPr lang="vi-V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89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7421E25-5508-4995-A115-E26E14F95816}"/>
              </a:ext>
            </a:extLst>
          </p:cNvPr>
          <p:cNvSpPr/>
          <p:nvPr/>
        </p:nvSpPr>
        <p:spPr>
          <a:xfrm>
            <a:off x="86262" y="120764"/>
            <a:ext cx="1716657" cy="6630832"/>
          </a:xfrm>
          <a:prstGeom prst="roundRect">
            <a:avLst/>
          </a:prstGeom>
          <a:solidFill>
            <a:schemeClr val="accent5">
              <a:lumMod val="60000"/>
              <a:lumOff val="40000"/>
            </a:schemeClr>
          </a:solidFill>
          <a:ln w="28575">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3.</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Tâm</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Xấu</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Hổ</a:t>
            </a:r>
          </a:p>
          <a:p>
            <a:pPr algn="ctr"/>
            <a:endParaRPr lang="vi-VN"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79B7F2E-93D4-4DCB-8B9C-EA84ABB98EFA}"/>
              </a:ext>
            </a:extLst>
          </p:cNvPr>
          <p:cNvSpPr/>
          <p:nvPr/>
        </p:nvSpPr>
        <p:spPr>
          <a:xfrm>
            <a:off x="3554092" y="120764"/>
            <a:ext cx="8514264" cy="1984075"/>
          </a:xfrm>
          <a:prstGeom prst="round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Một lỗi mà tái phạm nhiều lần</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chịu nghe lời người lớn dạy bảo</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phân biệt được đúng sai phải trái. Khi người lớn dạy bảo thì không để vào trong tâm. Nét mặt không biểu hiện gì, họ cảm thấy không dính dáng gì đến họ. Có nói gì với họ cũng không tác dụng.</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7" name="Arrow: Right 6">
            <a:extLst>
              <a:ext uri="{FF2B5EF4-FFF2-40B4-BE49-F238E27FC236}">
                <a16:creationId xmlns:a16="http://schemas.microsoft.com/office/drawing/2014/main" id="{2D4F75BB-C4FD-41A5-8DA4-FC9B7C80AC6E}"/>
              </a:ext>
            </a:extLst>
          </p:cNvPr>
          <p:cNvSpPr/>
          <p:nvPr/>
        </p:nvSpPr>
        <p:spPr>
          <a:xfrm>
            <a:off x="1820178" y="138025"/>
            <a:ext cx="1692084"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Biểu hiện</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0525D65-5DD8-4626-A74C-9D7761170819}"/>
              </a:ext>
            </a:extLst>
          </p:cNvPr>
          <p:cNvSpPr/>
          <p:nvPr/>
        </p:nvSpPr>
        <p:spPr>
          <a:xfrm>
            <a:off x="3542595" y="2429768"/>
            <a:ext cx="8525762" cy="1984075"/>
          </a:xfrm>
          <a:prstGeom prst="round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chỉ trẻ nhỏ mà người lớn và toàn bộ thế giới này đều đem những tiêu chuẩn về thiện ác đúng sai tốt xấu làm điên đảo cả rồi.</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có người chỉ bảo cho các em đúng sai phải trái</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Không có những tấm gương của người lớn để các em nhìn vào học tập</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Người lớn đặt lợi ích lên hàng đầu, bất kể thứ gì miễn là hưởng thụ được, chiếm lấy được vậy là tốt. Những việc khác không quan trọng “Bất chấp thủ đoạn”</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9" name="Arrow: Right 8">
            <a:extLst>
              <a:ext uri="{FF2B5EF4-FFF2-40B4-BE49-F238E27FC236}">
                <a16:creationId xmlns:a16="http://schemas.microsoft.com/office/drawing/2014/main" id="{2501A979-F3EE-412F-A919-B21EFEE99B03}"/>
              </a:ext>
            </a:extLst>
          </p:cNvPr>
          <p:cNvSpPr/>
          <p:nvPr/>
        </p:nvSpPr>
        <p:spPr>
          <a:xfrm>
            <a:off x="1808680" y="2447029"/>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Nguyên nhân</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F28888B4-51DF-4AFF-99F4-F6CA82E28314}"/>
              </a:ext>
            </a:extLst>
          </p:cNvPr>
          <p:cNvSpPr/>
          <p:nvPr/>
        </p:nvSpPr>
        <p:spPr>
          <a:xfrm>
            <a:off x="3551221" y="4767521"/>
            <a:ext cx="8525762" cy="1984075"/>
          </a:xfrm>
          <a:prstGeom prst="round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Trước khi trách phạt thì phải nhất định phải để các em cảm thấy xấu hổ.</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Nhấn mạnh vào tánh đức để khơi tâm xấu hổ cho các em “Đức tổn thương cha mẹ tủi.”</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Thường xuyên nói câu này trên cửa miệng: “Con có biết xấu hổ không vậy?”</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Diệt trừ tâm tham, dục vọng của trẻ</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Cắm chắc cái gốc giáo dục VHTT ít nhất phải từ 5 đến 8 năm</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11" name="Arrow: Right 10">
            <a:extLst>
              <a:ext uri="{FF2B5EF4-FFF2-40B4-BE49-F238E27FC236}">
                <a16:creationId xmlns:a16="http://schemas.microsoft.com/office/drawing/2014/main" id="{4D744976-4282-4234-9789-9A345F574BAB}"/>
              </a:ext>
            </a:extLst>
          </p:cNvPr>
          <p:cNvSpPr/>
          <p:nvPr/>
        </p:nvSpPr>
        <p:spPr>
          <a:xfrm>
            <a:off x="1817306" y="4784782"/>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Phương pháp</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856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7421E25-5508-4995-A115-E26E14F95816}"/>
              </a:ext>
            </a:extLst>
          </p:cNvPr>
          <p:cNvSpPr/>
          <p:nvPr/>
        </p:nvSpPr>
        <p:spPr>
          <a:xfrm>
            <a:off x="86262" y="120764"/>
            <a:ext cx="1716657" cy="6630832"/>
          </a:xfrm>
          <a:prstGeom prst="roundRect">
            <a:avLst/>
          </a:prstGeom>
          <a:solidFill>
            <a:schemeClr val="accent6">
              <a:lumMod val="60000"/>
              <a:lumOff val="40000"/>
            </a:schemeClr>
          </a:solidFill>
          <a:ln w="28575">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4.</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Lòng</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Trắc</a:t>
            </a:r>
          </a:p>
          <a:p>
            <a:pPr algn="ctr"/>
            <a:endPar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Ẩn</a:t>
            </a:r>
          </a:p>
          <a:p>
            <a:pPr algn="ctr"/>
            <a:endParaRPr lang="vi-VN" sz="4000" b="1">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79B7F2E-93D4-4DCB-8B9C-EA84ABB98EFA}"/>
              </a:ext>
            </a:extLst>
          </p:cNvPr>
          <p:cNvSpPr/>
          <p:nvPr/>
        </p:nvSpPr>
        <p:spPr>
          <a:xfrm>
            <a:off x="3554092" y="120764"/>
            <a:ext cx="8514264" cy="1984075"/>
          </a:xfrm>
          <a:prstGeom prst="roundRect">
            <a:avLst/>
          </a:prstGeom>
          <a:ln w="57150">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Tự tư tự lợi</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Tâm rất khô cứng, khi các em nhìn thấy những khổ nạn, nhìn thấy những hoàn cảnh đáng thương các em đều không có phản ứng gì cả.</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Bắt nạt các bạn học, nhéo bầm mình các bạn học nhỏ tuổi.</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7" name="Arrow: Right 6">
            <a:extLst>
              <a:ext uri="{FF2B5EF4-FFF2-40B4-BE49-F238E27FC236}">
                <a16:creationId xmlns:a16="http://schemas.microsoft.com/office/drawing/2014/main" id="{2D4F75BB-C4FD-41A5-8DA4-FC9B7C80AC6E}"/>
              </a:ext>
            </a:extLst>
          </p:cNvPr>
          <p:cNvSpPr/>
          <p:nvPr/>
        </p:nvSpPr>
        <p:spPr>
          <a:xfrm>
            <a:off x="1820178" y="138025"/>
            <a:ext cx="1692084"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Biểu hiện</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0525D65-5DD8-4626-A74C-9D7761170819}"/>
              </a:ext>
            </a:extLst>
          </p:cNvPr>
          <p:cNvSpPr/>
          <p:nvPr/>
        </p:nvSpPr>
        <p:spPr>
          <a:xfrm>
            <a:off x="3542595" y="2429768"/>
            <a:ext cx="8525762" cy="1984075"/>
          </a:xfrm>
          <a:prstGeom prst="roundRect">
            <a:avLst/>
          </a:prstGeom>
          <a:ln w="57150">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Con người không thể tự tư, chỉ cần tâm tự tư nổi lên thì càng rời xa thánh hiền.</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9" name="Arrow: Right 8">
            <a:extLst>
              <a:ext uri="{FF2B5EF4-FFF2-40B4-BE49-F238E27FC236}">
                <a16:creationId xmlns:a16="http://schemas.microsoft.com/office/drawing/2014/main" id="{2501A979-F3EE-412F-A919-B21EFEE99B03}"/>
              </a:ext>
            </a:extLst>
          </p:cNvPr>
          <p:cNvSpPr/>
          <p:nvPr/>
        </p:nvSpPr>
        <p:spPr>
          <a:xfrm>
            <a:off x="1808680" y="2447029"/>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Nguyên nhân</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F28888B4-51DF-4AFF-99F4-F6CA82E28314}"/>
              </a:ext>
            </a:extLst>
          </p:cNvPr>
          <p:cNvSpPr/>
          <p:nvPr/>
        </p:nvSpPr>
        <p:spPr>
          <a:xfrm>
            <a:off x="3551221" y="4767521"/>
            <a:ext cx="8525762" cy="1984075"/>
          </a:xfrm>
          <a:prstGeom prst="roundRect">
            <a:avLst/>
          </a:prstGeom>
          <a:ln w="57150">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Chăm sóc anh chị em, chăm sóc các bạn đồng học, hướng dẫn các bạn nhỏ đi vệ sinh, ngủ cùng các em.</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Khơi tâm cho trẻ trước khi ăn, xem những hình ảnh khó khăn thiếu thốn của đồng bào, của dân tộc ở những nơi khác.</a:t>
            </a:r>
          </a:p>
          <a:p>
            <a:pPr marL="285750" indent="-285750">
              <a:buFontTx/>
              <a:buChar char="-"/>
            </a:pPr>
            <a:r>
              <a:rPr 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rPr>
              <a:t>Trong các hoạt động học (chính khóa, ngoại khóa) đều phải có mục đích, lồng ghép các nội dung đạo đức vào. Tạo thành ấn tượng sâu sắc cho chúng, để chúng biết được phương hướng cuộc đời. Lúc đấy chúng mới có mục tiêu. </a:t>
            </a:r>
            <a:endParaRPr lang="vi-VN">
              <a:ln w="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11" name="Arrow: Right 10">
            <a:extLst>
              <a:ext uri="{FF2B5EF4-FFF2-40B4-BE49-F238E27FC236}">
                <a16:creationId xmlns:a16="http://schemas.microsoft.com/office/drawing/2014/main" id="{4D744976-4282-4234-9789-9A345F574BAB}"/>
              </a:ext>
            </a:extLst>
          </p:cNvPr>
          <p:cNvSpPr/>
          <p:nvPr/>
        </p:nvSpPr>
        <p:spPr>
          <a:xfrm>
            <a:off x="1817306" y="4784782"/>
            <a:ext cx="1716657" cy="1906438"/>
          </a:xfrm>
          <a:prstGeom prst="rightArrow">
            <a:avLst/>
          </a:prstGeom>
          <a:solidFill>
            <a:schemeClr val="accent3">
              <a:lumMod val="60000"/>
              <a:lumOff val="40000"/>
            </a:schemeClr>
          </a:solidFill>
          <a:ln w="12700"/>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Phương pháp</a:t>
            </a:r>
            <a:endParaRPr lang="vi-VN" sz="2400" b="1">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54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A38AF-A724-4DD7-8EB0-F99827EA4B03}"/>
              </a:ext>
            </a:extLst>
          </p:cNvPr>
          <p:cNvSpPr txBox="1"/>
          <p:nvPr/>
        </p:nvSpPr>
        <p:spPr>
          <a:xfrm>
            <a:off x="433139" y="3561348"/>
            <a:ext cx="11348185" cy="1323439"/>
          </a:xfrm>
          <a:prstGeom prst="rect">
            <a:avLst/>
          </a:prstGeom>
          <a:noFill/>
        </p:spPr>
        <p:txBody>
          <a:bodyPr wrap="square" rtlCol="0">
            <a:spAutoFit/>
          </a:bodyPr>
          <a:lstStyle/>
          <a:p>
            <a:r>
              <a:rPr lang="en-US" sz="2000" i="1">
                <a:latin typeface="Times New Roman" panose="02020603050405020304" pitchFamily="18" charset="0"/>
                <a:cs typeface="Times New Roman" panose="02020603050405020304" pitchFamily="18" charset="0"/>
              </a:rPr>
              <a:t>       “ Tiết mục của chúng ta xem đến đây thì có thể thấy rằng sự giáo dục văn hóa truyền thống có đạo lý rất sâu sắc, nhưng không có cái nào là do phát minh sáng tạo cả, đều là những thứ mà con cái của các vị vốn có sẵn mà thôi . Vấn đề là phải đem chúng phát khởi trở lại, cần đến yếu tố gì? Cần người thầy tốt. Người thầy ở đây là thầy cô giáo trong trường, và phụ huynh ở nhà.”</a:t>
            </a:r>
            <a:endParaRPr lang="vi-VN" sz="2000"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774699-14BB-4228-B0A4-4D390EB8544A}"/>
              </a:ext>
            </a:extLst>
          </p:cNvPr>
          <p:cNvSpPr txBox="1"/>
          <p:nvPr/>
        </p:nvSpPr>
        <p:spPr>
          <a:xfrm>
            <a:off x="2367816" y="5611529"/>
            <a:ext cx="6785810" cy="523220"/>
          </a:xfrm>
          <a:prstGeom prst="rect">
            <a:avLst/>
          </a:prstGeom>
          <a:noFill/>
        </p:spPr>
        <p:txBody>
          <a:bodyPr wrap="square" rtlCol="0">
            <a:spAutoFit/>
          </a:bodyPr>
          <a:lstStyle/>
          <a:p>
            <a:r>
              <a:rPr lang="en-US" sz="2800" i="1">
                <a:solidFill>
                  <a:schemeClr val="tx1">
                    <a:lumMod val="50000"/>
                    <a:lumOff val="50000"/>
                  </a:schemeClr>
                </a:solidFill>
                <a:latin typeface="Times New Roman" panose="02020603050405020304" pitchFamily="18" charset="0"/>
                <a:cs typeface="Times New Roman" panose="02020603050405020304" pitchFamily="18" charset="0"/>
              </a:rPr>
              <a:t>Con xin cảm ơn các Thầy Cô đã lắng nghe ạ!</a:t>
            </a:r>
            <a:endParaRPr lang="vi-VN" sz="2800" i="1">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54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1292</Words>
  <Application>Microsoft Office PowerPoint</Application>
  <PresentationFormat>Widescreen</PresentationFormat>
  <Paragraphs>102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 Tran</dc:creator>
  <cp:lastModifiedBy>Admin</cp:lastModifiedBy>
  <cp:revision>44</cp:revision>
  <dcterms:created xsi:type="dcterms:W3CDTF">2021-05-11T07:23:53Z</dcterms:created>
  <dcterms:modified xsi:type="dcterms:W3CDTF">2021-05-25T23:35:48Z</dcterms:modified>
</cp:coreProperties>
</file>