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Ws14CUeAqYi3a7L19PznfjP5I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C6CA0B-0573-4F4B-AA58-B964A64FB717}">
  <a:tblStyle styleId="{BCC6CA0B-0573-4F4B-AA58-B964A64FB717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4/9</a:t>
            </a:r>
          </a:p>
        </p:txBody>
      </p:sp>
      <p:sp>
        <p:nvSpPr>
          <p:cNvPr id="278" name="Google Shape;27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dt" idx="10"/>
          </p:nvPr>
        </p:nvSpPr>
        <p:spPr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ftr" idx="11"/>
          </p:nvPr>
        </p:nvSpPr>
        <p:spPr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sldNum" idx="12"/>
          </p:nvPr>
        </p:nvSpPr>
        <p:spPr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8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body" idx="1"/>
          </p:nvPr>
        </p:nvSpPr>
        <p:spPr>
          <a:xfrm rot="5400000">
            <a:off x="4700589" y="-1105958"/>
            <a:ext cx="4111625" cy="1035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dt" idx="10"/>
          </p:nvPr>
        </p:nvSpPr>
        <p:spPr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ftr" idx="11"/>
          </p:nvPr>
        </p:nvSpPr>
        <p:spPr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sldNum" idx="12"/>
          </p:nvPr>
        </p:nvSpPr>
        <p:spPr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9"/>
          <p:cNvSpPr txBox="1">
            <a:spLocks noGrp="1"/>
          </p:cNvSpPr>
          <p:nvPr>
            <p:ph type="title"/>
          </p:nvPr>
        </p:nvSpPr>
        <p:spPr>
          <a:xfrm rot="5400000">
            <a:off x="7677944" y="1871399"/>
            <a:ext cx="5916613" cy="25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body" idx="1"/>
          </p:nvPr>
        </p:nvSpPr>
        <p:spPr>
          <a:xfrm rot="5400000">
            <a:off x="2375695" y="-628384"/>
            <a:ext cx="5916613" cy="759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dt" idx="10"/>
          </p:nvPr>
        </p:nvSpPr>
        <p:spPr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ftr" idx="11"/>
          </p:nvPr>
        </p:nvSpPr>
        <p:spPr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9"/>
          <p:cNvSpPr txBox="1">
            <a:spLocks noGrp="1"/>
          </p:cNvSpPr>
          <p:nvPr>
            <p:ph type="sldNum" idx="12"/>
          </p:nvPr>
        </p:nvSpPr>
        <p:spPr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body" idx="1"/>
          </p:nvPr>
        </p:nvSpPr>
        <p:spPr>
          <a:xfrm>
            <a:off x="1576917" y="2017713"/>
            <a:ext cx="5077883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2"/>
          </p:nvPr>
        </p:nvSpPr>
        <p:spPr>
          <a:xfrm>
            <a:off x="6858001" y="2017713"/>
            <a:ext cx="5077884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dt" idx="10"/>
          </p:nvPr>
        </p:nvSpPr>
        <p:spPr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ftr" idx="11"/>
          </p:nvPr>
        </p:nvSpPr>
        <p:spPr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sldNum" idx="12"/>
          </p:nvPr>
        </p:nvSpPr>
        <p:spPr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dt" idx="10"/>
          </p:nvPr>
        </p:nvSpPr>
        <p:spPr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ftr" idx="11"/>
          </p:nvPr>
        </p:nvSpPr>
        <p:spPr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sldNum" idx="12"/>
          </p:nvPr>
        </p:nvSpPr>
        <p:spPr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dt" idx="10"/>
          </p:nvPr>
        </p:nvSpPr>
        <p:spPr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ftr" idx="11"/>
          </p:nvPr>
        </p:nvSpPr>
        <p:spPr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sldNum" idx="12"/>
          </p:nvPr>
        </p:nvSpPr>
        <p:spPr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body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dt" idx="10"/>
          </p:nvPr>
        </p:nvSpPr>
        <p:spPr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ftr" idx="11"/>
          </p:nvPr>
        </p:nvSpPr>
        <p:spPr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sldNum" idx="12"/>
          </p:nvPr>
        </p:nvSpPr>
        <p:spPr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dt" idx="10"/>
          </p:nvPr>
        </p:nvSpPr>
        <p:spPr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ftr" idx="11"/>
          </p:nvPr>
        </p:nvSpPr>
        <p:spPr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body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body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>
            <a:spLocks noGrp="1"/>
          </p:cNvSpPr>
          <p:nvPr>
            <p:ph type="pic" idx="2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7"/>
          <p:cNvSpPr txBox="1">
            <a:spLocks noGrp="1"/>
          </p:cNvSpPr>
          <p:nvPr>
            <p:ph type="body" idx="1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dt" idx="10"/>
          </p:nvPr>
        </p:nvSpPr>
        <p:spPr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ftr" idx="11"/>
          </p:nvPr>
        </p:nvSpPr>
        <p:spPr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sldNum" idx="12"/>
          </p:nvPr>
        </p:nvSpPr>
        <p:spPr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/>
          <p:nvPr/>
        </p:nvSpPr>
        <p:spPr>
          <a:xfrm>
            <a:off x="556684" y="1098551"/>
            <a:ext cx="584200" cy="474663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38"/>
          <p:cNvSpPr/>
          <p:nvPr/>
        </p:nvSpPr>
        <p:spPr>
          <a:xfrm>
            <a:off x="1066801" y="1098551"/>
            <a:ext cx="438151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8"/>
          <p:cNvSpPr/>
          <p:nvPr/>
        </p:nvSpPr>
        <p:spPr>
          <a:xfrm>
            <a:off x="721785" y="1520826"/>
            <a:ext cx="563033" cy="474663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8"/>
          <p:cNvSpPr/>
          <p:nvPr/>
        </p:nvSpPr>
        <p:spPr>
          <a:xfrm>
            <a:off x="1214967" y="1520826"/>
            <a:ext cx="491067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38"/>
          <p:cNvSpPr/>
          <p:nvPr/>
        </p:nvSpPr>
        <p:spPr>
          <a:xfrm>
            <a:off x="169333" y="1447801"/>
            <a:ext cx="747184" cy="4222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38"/>
          <p:cNvSpPr/>
          <p:nvPr/>
        </p:nvSpPr>
        <p:spPr>
          <a:xfrm>
            <a:off x="1016000" y="990601"/>
            <a:ext cx="42333" cy="105251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38"/>
          <p:cNvSpPr/>
          <p:nvPr/>
        </p:nvSpPr>
        <p:spPr>
          <a:xfrm>
            <a:off x="590551" y="1781175"/>
            <a:ext cx="10968567" cy="317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38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dt" idx="10"/>
          </p:nvPr>
        </p:nvSpPr>
        <p:spPr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ftr" idx="11"/>
          </p:nvPr>
        </p:nvSpPr>
        <p:spPr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sldNum" idx="12"/>
          </p:nvPr>
        </p:nvSpPr>
        <p:spPr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epvupsu/ebookMLC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acebook.com/machinelearningbasicv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" descr="Tutorial for Learning C Programming: Is It Possible to Learn the Programming  Language Online? | Tiwari Academy - Free CBSE NCERT Books and Solu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202" y="3380250"/>
            <a:ext cx="5645002" cy="3135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C Language in Hindi | C in Hindi | Free Course With Certificate | Great  Learn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4342" y="2688262"/>
            <a:ext cx="2975382" cy="2172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 descr="Ảnh có chứa văn bản, Phông chữ, ảnh chụp màn hình, biểu tượng&#10;&#10;Mô tả được tự động tạ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4119"/>
            <a:ext cx="12192000" cy="96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 descr="Programming Code Abstract Screen Software Developer Stock Photo (Edit Now)  237797614"/>
          <p:cNvPicPr preferRelativeResize="0"/>
          <p:nvPr/>
        </p:nvPicPr>
        <p:blipFill rotWithShape="1">
          <a:blip r:embed="rId6">
            <a:alphaModFix/>
          </a:blip>
          <a:srcRect b="7372"/>
          <a:stretch/>
        </p:blipFill>
        <p:spPr>
          <a:xfrm>
            <a:off x="9112" y="991354"/>
            <a:ext cx="6391688" cy="262031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 flipH="1">
            <a:off x="2793385" y="988318"/>
            <a:ext cx="9398611" cy="5527154"/>
          </a:xfrm>
          <a:custGeom>
            <a:avLst/>
            <a:gdLst/>
            <a:ahLst/>
            <a:cxnLst/>
            <a:rect l="l" t="t" r="r" b="b"/>
            <a:pathLst>
              <a:path w="6109174" h="4951864" extrusionOk="0">
                <a:moveTo>
                  <a:pt x="3773383" y="0"/>
                </a:moveTo>
                <a:lnTo>
                  <a:pt x="0" y="0"/>
                </a:lnTo>
                <a:lnTo>
                  <a:pt x="0" y="4951864"/>
                </a:lnTo>
                <a:lnTo>
                  <a:pt x="3773383" y="4951864"/>
                </a:lnTo>
                <a:lnTo>
                  <a:pt x="3773383" y="4936002"/>
                </a:lnTo>
                <a:lnTo>
                  <a:pt x="6109174" y="4936002"/>
                </a:lnTo>
                <a:lnTo>
                  <a:pt x="3773383" y="61875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5190712" y="3035987"/>
            <a:ext cx="692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 err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4400" b="1" i="0" u="none" strike="noStrike" cap="none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strike="noStrike" cap="none" dirty="0" err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MÁY</a:t>
            </a:r>
            <a:r>
              <a:rPr lang="en-US" sz="4400" b="1" i="0" u="none" strike="noStrike" cap="none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strike="noStrike" cap="none" dirty="0" err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NÂNG</a:t>
            </a:r>
            <a:r>
              <a:rPr lang="en-US" sz="4400" b="1" i="0" u="none" strike="noStrike" cap="none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CAO</a:t>
            </a:r>
            <a:endParaRPr sz="4400" b="1" i="0" u="none" strike="noStrike" cap="none" dirty="0">
              <a:solidFill>
                <a:srgbClr val="FFFF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762904" y="3962400"/>
            <a:ext cx="350996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ThS. Trần Anh Đạt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Email: dat.trananh@tlu.edu.vn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7060075" y="1071052"/>
            <a:ext cx="41319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/>
          </a:p>
        </p:txBody>
      </p:sp>
      <p:grpSp>
        <p:nvGrpSpPr>
          <p:cNvPr id="105" name="Google Shape;105;p1"/>
          <p:cNvGrpSpPr/>
          <p:nvPr/>
        </p:nvGrpSpPr>
        <p:grpSpPr>
          <a:xfrm>
            <a:off x="7060075" y="5452362"/>
            <a:ext cx="2580343" cy="429320"/>
            <a:chOff x="5501480" y="4953000"/>
            <a:chExt cx="2251042" cy="429320"/>
          </a:xfrm>
        </p:grpSpPr>
        <p:cxnSp>
          <p:nvCxnSpPr>
            <p:cNvPr id="106" name="Google Shape;106;p1"/>
            <p:cNvCxnSpPr/>
            <p:nvPr/>
          </p:nvCxnSpPr>
          <p:spPr>
            <a:xfrm rot="10800000">
              <a:off x="5501480" y="4953000"/>
              <a:ext cx="2251042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07" name="Google Shape;107;p1"/>
            <p:cNvGrpSpPr/>
            <p:nvPr/>
          </p:nvGrpSpPr>
          <p:grpSpPr>
            <a:xfrm>
              <a:off x="5654619" y="5012988"/>
              <a:ext cx="2041581" cy="369332"/>
              <a:chOff x="5759608" y="4601501"/>
              <a:chExt cx="2041581" cy="369332"/>
            </a:xfrm>
          </p:grpSpPr>
          <p:sp>
            <p:nvSpPr>
              <p:cNvPr id="108" name="Google Shape;108;p1"/>
              <p:cNvSpPr txBox="1"/>
              <p:nvPr/>
            </p:nvSpPr>
            <p:spPr>
              <a:xfrm flipH="1">
                <a:off x="5759608" y="4601501"/>
                <a:ext cx="20415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Hà </a:t>
                </a:r>
                <a:r>
                  <a:rPr lang="en-US" sz="1800" b="0" i="0" u="none" strike="noStrike" cap="none" dirty="0" err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Nội</a:t>
                </a:r>
                <a:r>
                  <a:rPr lang="en-US" sz="18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      09.2023</a:t>
                </a:r>
                <a:endParaRPr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 flipH="1">
                <a:off x="6680026" y="4724400"/>
                <a:ext cx="90807" cy="94473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FFFF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10" name="Google Shape;110;p1" descr="Ảnh có chứa vòng tròn, biểu tượng, Đồ họa, Xanh điện&#10;&#10;Mô tả được tự động tạo"/>
          <p:cNvPicPr preferRelativeResize="0"/>
          <p:nvPr/>
        </p:nvPicPr>
        <p:blipFill rotWithShape="1">
          <a:blip r:embed="rId7">
            <a:alphaModFix/>
          </a:blip>
          <a:srcRect t="6838" b="10153"/>
          <a:stretch/>
        </p:blipFill>
        <p:spPr>
          <a:xfrm>
            <a:off x="8489567" y="2015078"/>
            <a:ext cx="1272958" cy="816462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11" name="Google Shape;111;p1"/>
          <p:cNvCxnSpPr/>
          <p:nvPr/>
        </p:nvCxnSpPr>
        <p:spPr>
          <a:xfrm>
            <a:off x="9112" y="6515472"/>
            <a:ext cx="1219819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Hệ thống tự tag ảnh của Facebook </a:t>
            </a: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1"/>
          </p:nvPr>
        </p:nvSpPr>
        <p:spPr>
          <a:xfrm>
            <a:off x="1180731" y="2017713"/>
            <a:ext cx="4589754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Dự án DeepFace của Facebook</a:t>
            </a:r>
            <a:endParaRPr sz="2400"/>
          </a:p>
          <a:p>
            <a:pPr marL="342900" lvl="0" indent="-342900" algn="just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/>
              <a:t>Nhận diện khuôn mặt và xác định đối tượng cụ thể trong ảnh</a:t>
            </a:r>
            <a:endParaRPr sz="2400"/>
          </a:p>
          <a:p>
            <a:pPr marL="342900" lvl="0" indent="-342900" algn="just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/>
              <a:t>Cung cấp Thẻ Alt (Thẻ thay thế) cho hình ảnh đã được tải lên trên Facebook</a:t>
            </a:r>
            <a:endParaRPr sz="2400"/>
          </a:p>
        </p:txBody>
      </p:sp>
      <p:pic>
        <p:nvPicPr>
          <p:cNvPr id="167" name="Google Shape;167;p1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42654" y="1952764"/>
            <a:ext cx="5078413" cy="285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Trợ lý ảo </a:t>
            </a:r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1"/>
          </p:nvPr>
        </p:nvSpPr>
        <p:spPr>
          <a:xfrm>
            <a:off x="1133034" y="1999958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/>
              <a:t>Hỗ trợ tìm kiếm thông tin hữu ích, khi được yêu cầu qua văn bản hoặc giọng nói</a:t>
            </a:r>
            <a:endParaRPr sz="2400"/>
          </a:p>
          <a:p>
            <a:pPr marL="342900" lvl="1" indent="-34290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/>
              <a:t>Lịch trình của tôi vào ngày mai là gì? Hoặc các chuyến bay có sẵn sắp tới cho chuyến công tác của tôi?</a:t>
            </a:r>
            <a:endParaRPr/>
          </a:p>
          <a:p>
            <a:pPr marL="346075" lvl="1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400"/>
              <a:t>=&gt; Trợ lý cá nhân của bạn tìm kiếm thông tin hoặc nhớ lại các truy vấn liên quan của bạn để thu thập thông tin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Hệ thống gợi ý sản phẩm của Amazon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4907" y="2266212"/>
            <a:ext cx="66770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AlphaGo 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Máy chơi cờ vây AlphaGo của Google DeepMind,</a:t>
            </a:r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3001" y="2414717"/>
            <a:ext cx="6228339" cy="414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Nhận dạng chữ viết tay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375" y="2433905"/>
            <a:ext cx="48768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Học máy 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Học máy (Machine Learning): nghiên cứu và xây dựng các kĩ thuật cho phép các hệ thống “học” tự động từ dữ liệu để giải quyết những vấn đề cụ thể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Một chương trình máy tính được gọi là </a:t>
            </a:r>
            <a:r>
              <a:rPr lang="en-US" b="1"/>
              <a:t>học</a:t>
            </a:r>
            <a:r>
              <a:rPr lang="en-US"/>
              <a:t> từ </a:t>
            </a:r>
            <a:r>
              <a:rPr lang="en-US" i="1"/>
              <a:t>kinh nghiệm E </a:t>
            </a:r>
            <a:r>
              <a:rPr lang="en-US"/>
              <a:t>để hoàn thành </a:t>
            </a:r>
            <a:r>
              <a:rPr lang="en-US" i="1"/>
              <a:t>nhiệm vụ T</a:t>
            </a:r>
            <a:r>
              <a:rPr lang="en-US"/>
              <a:t>, với hiệu quả được đo bằng </a:t>
            </a:r>
            <a:r>
              <a:rPr lang="en-US" i="1"/>
              <a:t>phép đánh giá P</a:t>
            </a:r>
            <a:r>
              <a:rPr lang="en-US"/>
              <a:t>, nếu hiệu quả của nó khi thực hiện nhiệm vụ </a:t>
            </a:r>
            <a:r>
              <a:rPr lang="en-US" i="1"/>
              <a:t>T</a:t>
            </a:r>
            <a:r>
              <a:rPr lang="en-US"/>
              <a:t>, khi được đánh giá bởi </a:t>
            </a:r>
            <a:r>
              <a:rPr lang="en-US" i="1"/>
              <a:t>P</a:t>
            </a:r>
            <a:r>
              <a:rPr lang="en-US"/>
              <a:t>, cải thiện theo kinh nghiệm </a:t>
            </a:r>
            <a:r>
              <a:rPr lang="en-US" i="1"/>
              <a:t>E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nhóm các thuật toán học máy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nhóm dựa trên phương thức học: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Supervised learning,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Unsupervised learning,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Semi-supervised lerning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Reinforcement learning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Phân nhóm dựa trên chức năng của các thuật toán: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Regression Algorithms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Classification Algorithms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Clustering Algorithms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Bayesian Algorithms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 (Học có giám sát) 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1115279" y="2008835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 là nhóm phổ biến nhất trong các thuật toán Machine Learning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Supervised learning là thuật toán dự đoán đầu ra (outcome) của một dữ liệu mới (new input) dựa trên các cặp (</a:t>
            </a:r>
            <a:r>
              <a:rPr lang="en-US" i="1"/>
              <a:t>data, label</a:t>
            </a:r>
            <a:r>
              <a:rPr lang="en-US"/>
              <a:t>) đã biết từ trước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Với tập ví dụ huấn luyện: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Cần trả lời: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Một căn phòng có: x</a:t>
            </a:r>
            <a:r>
              <a:rPr lang="en-US" baseline="-25000"/>
              <a:t>1 </a:t>
            </a:r>
            <a:r>
              <a:rPr lang="en-US"/>
              <a:t>m</a:t>
            </a:r>
            <a:r>
              <a:rPr lang="en-US" baseline="30000"/>
              <a:t>2</a:t>
            </a:r>
            <a:r>
              <a:rPr lang="en-US" baseline="-25000"/>
              <a:t> 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 phòng ngủ sẽ có giá bao nhiêu?</a:t>
            </a:r>
            <a:endParaRPr baseline="-25000"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3" name="Google Shape;213;p18"/>
          <p:cNvGraphicFramePr/>
          <p:nvPr/>
        </p:nvGraphicFramePr>
        <p:xfrm>
          <a:off x="6294763" y="3266980"/>
          <a:ext cx="4802350" cy="2308250"/>
        </p:xfrm>
        <a:graphic>
          <a:graphicData uri="http://schemas.openxmlformats.org/drawingml/2006/table">
            <a:tbl>
              <a:tblPr firstRow="1" firstCol="1" bandRow="1">
                <a:noFill/>
                <a:tableStyleId>{BCC6CA0B-0573-4F4B-AA58-B964A64FB717}</a:tableStyleId>
              </a:tblPr>
              <a:tblGrid>
                <a:gridCol w="37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/>
                        <a:t>ID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/>
                        <a:t>Diện tích (m</a:t>
                      </a:r>
                      <a:r>
                        <a:rPr lang="en-US" sz="1300" b="1" u="none" strike="noStrike" cap="none" baseline="30000"/>
                        <a:t>2</a:t>
                      </a:r>
                      <a:r>
                        <a:rPr lang="en-US" sz="1300" b="1" u="none" strike="noStrike" cap="none"/>
                        <a:t>)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 phòng ngủ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/>
                        <a:t>Giá bán (triệu VNĐ)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1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20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250.396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2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37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412.569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3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45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512.021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4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15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125.455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5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22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265.314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6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120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1.325.156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...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...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...</a:t>
                      </a:r>
                      <a:endParaRPr sz="1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 (Học có giám sát) 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tập hợp biến đầu vào X={x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,…,x</a:t>
            </a:r>
            <a:r>
              <a:rPr lang="en-US" baseline="-25000"/>
              <a:t>N</a:t>
            </a:r>
            <a:r>
              <a:rPr lang="en-US"/>
              <a:t>} và một tập hợp nhãn tương ứng Y={y</a:t>
            </a:r>
            <a:r>
              <a:rPr lang="en-US" baseline="-25000"/>
              <a:t>1</a:t>
            </a:r>
            <a:r>
              <a:rPr lang="en-US"/>
              <a:t>,y</a:t>
            </a:r>
            <a:r>
              <a:rPr lang="en-US" baseline="-25000"/>
              <a:t>2</a:t>
            </a:r>
            <a:r>
              <a:rPr lang="en-US"/>
              <a:t>,…,y</a:t>
            </a:r>
            <a:r>
              <a:rPr lang="en-US" baseline="-25000"/>
              <a:t>N</a:t>
            </a:r>
            <a:r>
              <a:rPr lang="en-US"/>
              <a:t>}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Các cặp dữ liệu biết trước (x</a:t>
            </a:r>
            <a:r>
              <a:rPr lang="en-US" baseline="-25000"/>
              <a:t>i</a:t>
            </a:r>
            <a:r>
              <a:rPr lang="en-US"/>
              <a:t>,y</a:t>
            </a:r>
            <a:r>
              <a:rPr lang="en-US" baseline="-25000"/>
              <a:t>i</a:t>
            </a:r>
            <a:r>
              <a:rPr lang="en-US"/>
              <a:t>)∈X×Y được gọi là tập </a:t>
            </a:r>
            <a:r>
              <a:rPr lang="en-US" i="1"/>
              <a:t>training data</a:t>
            </a:r>
            <a:endParaRPr i="1"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Từ tập traing data, chúng ta cần tạo ra một hàm số ánh xạ mỗi phần tử từ tập X sang một phần tử (xấp xỉ) tương ứng của tập Y:</a:t>
            </a:r>
            <a:endParaRPr/>
          </a:p>
          <a:p>
            <a:pPr marL="45720" lvl="0" indent="0" algn="ctr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-US"/>
              <a:t>y</a:t>
            </a:r>
            <a:r>
              <a:rPr lang="en-US" baseline="-25000"/>
              <a:t>i</a:t>
            </a:r>
            <a:r>
              <a:rPr lang="en-US"/>
              <a:t>≈f(x</a:t>
            </a:r>
            <a:r>
              <a:rPr lang="en-US" baseline="-25000"/>
              <a:t>i</a:t>
            </a:r>
            <a:r>
              <a:rPr lang="en-US"/>
              <a:t>),  ∀i=1,2,…,N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Mục đích là xấp xỉ hàm số f thật tốt để khi có một dữ liệu x mới, chúng ta có thể tính được nhãn y=f(x)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 (Học có giám sát) </a:t>
            </a: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body" idx="1"/>
          </p:nvPr>
        </p:nvSpPr>
        <p:spPr>
          <a:xfrm>
            <a:off x="1097524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Classification (Phân lớp): </a:t>
            </a:r>
            <a:r>
              <a:rPr lang="en-US"/>
              <a:t>Một bài toán được gọi là </a:t>
            </a:r>
            <a:r>
              <a:rPr lang="en-US" i="1"/>
              <a:t>classification</a:t>
            </a:r>
            <a:r>
              <a:rPr lang="en-US"/>
              <a:t> nếu các </a:t>
            </a:r>
            <a:r>
              <a:rPr lang="en-US" i="1"/>
              <a:t>label</a:t>
            </a:r>
            <a:r>
              <a:rPr lang="en-US"/>
              <a:t> của </a:t>
            </a:r>
            <a:r>
              <a:rPr lang="en-US" i="1"/>
              <a:t>input data</a:t>
            </a:r>
            <a:r>
              <a:rPr lang="en-US"/>
              <a:t> được chia thành một số hữu hạn nhóm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815" y="2855553"/>
            <a:ext cx="6365289" cy="391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 txBox="1"/>
          <p:nvPr/>
        </p:nvSpPr>
        <p:spPr>
          <a:xfrm>
            <a:off x="8100999" y="3298769"/>
            <a:ext cx="264098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 sv trẻ với mức thu nhập trung bình, mức đánh giá tín dụng bình thường sẽ được phân vào lớp Yes hay No?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534584" y="186093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Thông tin môn học 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168545" y="2026591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Là học phần cơ sở ngành bắt buộc cho các ngành CNTT, HTTT, CNPM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Môn học tiên quyết: Toán rời rạc, Cấu trúc dữ liệu và giải thuật, Thống kê ứng dụng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Kỹ năng lập trình: Python cơ bản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 (Học có giám sát) </a:t>
            </a:r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6240" y="2228988"/>
            <a:ext cx="87344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 (Học có giám sát) 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Regression (Hồi quy): </a:t>
            </a:r>
            <a:r>
              <a:rPr lang="en-US"/>
              <a:t>Nếu </a:t>
            </a:r>
            <a:r>
              <a:rPr lang="en-US" i="1"/>
              <a:t>label</a:t>
            </a:r>
            <a:r>
              <a:rPr lang="en-US"/>
              <a:t> không được chia thành các nhóm mà là một giá trị thực cụ thể.</a:t>
            </a:r>
            <a:endParaRPr/>
          </a:p>
          <a:p>
            <a:pPr marL="4572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274320" lvl="1" indent="-27432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/>
              <a:t>Hỏi:</a:t>
            </a:r>
            <a:r>
              <a:rPr lang="en-US" sz="2400"/>
              <a:t> Một căn phòng có: x</a:t>
            </a:r>
            <a:r>
              <a:rPr lang="en-US" sz="2400" baseline="-25000"/>
              <a:t>1 </a:t>
            </a:r>
            <a:r>
              <a:rPr lang="en-US" sz="2400"/>
              <a:t>m</a:t>
            </a:r>
            <a:r>
              <a:rPr lang="en-US" sz="2400" baseline="30000"/>
              <a:t>2</a:t>
            </a:r>
            <a:r>
              <a:rPr lang="en-US" sz="2400" baseline="-25000"/>
              <a:t> </a:t>
            </a:r>
            <a:r>
              <a:rPr lang="en-US" sz="2400"/>
              <a:t>; x</a:t>
            </a:r>
            <a:r>
              <a:rPr lang="en-US" sz="2400" baseline="-25000"/>
              <a:t>2 </a:t>
            </a:r>
            <a:r>
              <a:rPr lang="en-US" sz="2400"/>
              <a:t>phòng ngủ và cách Hồ Gươm x</a:t>
            </a:r>
            <a:r>
              <a:rPr lang="en-US" sz="2400" baseline="-25000"/>
              <a:t>3 </a:t>
            </a:r>
            <a:r>
              <a:rPr lang="en-US" sz="2400"/>
              <a:t>km, sẽ có giá bao nhiêu?</a:t>
            </a:r>
            <a:endParaRPr sz="2400" baseline="-25000"/>
          </a:p>
          <a:p>
            <a:pPr marL="342900" lvl="0" indent="-34290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1" name="Google Shape;241;p22"/>
          <p:cNvGraphicFramePr/>
          <p:nvPr/>
        </p:nvGraphicFramePr>
        <p:xfrm>
          <a:off x="1778019" y="2850569"/>
          <a:ext cx="8128000" cy="1483400"/>
        </p:xfrm>
        <a:graphic>
          <a:graphicData uri="http://schemas.openxmlformats.org/drawingml/2006/table">
            <a:tbl>
              <a:tblPr firstRow="1" bandRow="1">
                <a:noFill/>
                <a:tableStyleId>{BCC6CA0B-0573-4F4B-AA58-B964A64FB717}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Diện tích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Số phòng ngủ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Cách Hồ Gươm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Giá tiền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 km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800 triệu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 km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 tỷ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 km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1.1 tỷ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 (Học có giám sát) </a:t>
            </a:r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5818" y="2137838"/>
            <a:ext cx="5603731" cy="37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 Learning (Học không giám sát)</a:t>
            </a:r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 learning là khi chúng ta chỉ có dữ liệu vào X mà không biết </a:t>
            </a:r>
            <a:r>
              <a:rPr lang="en-US" i="1"/>
              <a:t>nhãn</a:t>
            </a:r>
            <a:r>
              <a:rPr lang="en-US"/>
              <a:t> Y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Thuật toán unsupervised learning sẽ dựa vào cấu trúc của dữ liệu để thực hiện một công việc nào đó, ví dụ như: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Phân nhóm (clustering)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Giảm số chiều của dữ liệu (dimension reduction) </a:t>
            </a:r>
            <a:endParaRPr/>
          </a:p>
          <a:p>
            <a:pPr marL="4572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255" name="Google Shape;255;p24"/>
          <p:cNvGraphicFramePr/>
          <p:nvPr/>
        </p:nvGraphicFramePr>
        <p:xfrm>
          <a:off x="2838823" y="4477310"/>
          <a:ext cx="5730900" cy="1996480"/>
        </p:xfrm>
        <a:graphic>
          <a:graphicData uri="http://schemas.openxmlformats.org/drawingml/2006/table">
            <a:tbl>
              <a:tblPr firstRow="1" bandRow="1">
                <a:noFill/>
                <a:tableStyleId>{BCC6CA0B-0573-4F4B-AA58-B964A64FB717}</a:tableStyleId>
              </a:tblPr>
              <a:tblGrid>
                <a:gridCol w="191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Tên thuốc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Đặc trưng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Đặc trưng 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 Learning (Học không giám sát)</a:t>
            </a:r>
            <a:endParaRPr/>
          </a:p>
        </p:txBody>
      </p:sp>
      <p:sp>
        <p:nvSpPr>
          <p:cNvPr id="261" name="Google Shape;261;p25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0" marR="6157" lvl="1" indent="0" algn="l" rtl="0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Cho một tập các tài liệu văn bản, cần xác định tập tài liệu thuộc những chủ đề như thể thao, chính trị, ca nhạc,..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Unsupervised Learning (Học không giám sát)</a:t>
            </a:r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9191696" cy="369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0" marR="5501168" lvl="1" indent="0" algn="just" rtl="0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Cho các ảnh khuôn mặt có số chiều cao, tìm một biểu diễn đơn giản/thu gọn của các ảnh này để đưa vào bộ phân lớp nhận dạng khuôn mặt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7520416" y="1864788"/>
            <a:ext cx="2647758" cy="31865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8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Học có giám sát so với không giám sát</a:t>
            </a: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26" y="2295365"/>
            <a:ext cx="62674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ký hiệu toán học</a:t>
            </a:r>
            <a:endParaRPr/>
          </a:p>
        </p:txBody>
      </p:sp>
      <p:sp>
        <p:nvSpPr>
          <p:cNvPr id="281" name="Google Shape;281;p28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Các chữ cái in nghiêng biểu thị các số vô hướng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Các chữ cái thường in đậm biểu thị các véc tơ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Các chữ cái hoa in đậm biểu thị ma trận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4495" y="2394697"/>
            <a:ext cx="1569666" cy="48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4495" y="3484567"/>
            <a:ext cx="1060917" cy="4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4495" y="4859141"/>
            <a:ext cx="1222281" cy="402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ký hiệu toán học</a:t>
            </a: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934799" y="1852544"/>
            <a:ext cx="10239170" cy="4385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véc tơ hàng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: véc tơ cột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: ma trận với x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là các véc tơ cột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: ma trận với x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là các véc tơ hàng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: phần tử hàng i, cột j 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: tập hợp các véc tơ cột có n phần tử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: tập hợp các ma trận có m hàng và n cột 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: véc tơ cột thứ i của ma trận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772" y="1950295"/>
            <a:ext cx="1922471" cy="32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1416" y="2414284"/>
            <a:ext cx="1909024" cy="2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8639" y="2908017"/>
            <a:ext cx="17145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0372" y="3300074"/>
            <a:ext cx="1860738" cy="32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4362" y="3802185"/>
            <a:ext cx="442913" cy="34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95826" y="4230807"/>
            <a:ext cx="367752" cy="30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95826" y="4746640"/>
            <a:ext cx="585550" cy="27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95826" y="5216377"/>
            <a:ext cx="404198" cy="32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Chuyển vị của ma trận</a:t>
            </a:r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body" idx="1"/>
          </p:nvPr>
        </p:nvSpPr>
        <p:spPr>
          <a:xfrm>
            <a:off x="662609" y="1683025"/>
            <a:ext cx="11317355" cy="493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Chuyển vị của một véc tơ x là x</a:t>
            </a:r>
            <a:r>
              <a:rPr lang="en-US" sz="20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0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Chuyển vị của ma trận A ký hiệu là A</a:t>
            </a:r>
            <a:r>
              <a:rPr lang="en-US" sz="2000" baseline="30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baseline="30000">
                <a:latin typeface="Times New Roman"/>
                <a:ea typeface="Times New Roman"/>
                <a:cs typeface="Times New Roman"/>
                <a:sym typeface="Times New Roman"/>
              </a:rPr>
              <a:t>Nếu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thì </a:t>
            </a:r>
            <a:endParaRPr sz="20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Nếu           , ta nói A là ma trận đối xứng</a:t>
            </a:r>
            <a:endParaRPr sz="20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585" y="1683026"/>
            <a:ext cx="10619401" cy="468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9150" y="2542282"/>
            <a:ext cx="29622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83138" y="4207484"/>
            <a:ext cx="44862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7384" y="5777506"/>
            <a:ext cx="9144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11032" y="5798096"/>
            <a:ext cx="1038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97375" y="6215871"/>
            <a:ext cx="7715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1534584" y="186093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Mục tiêu môn học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1221811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Cung cấp các kiến thức cơ bản về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Các mô hình học máy (không giám sát và có giám sát)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Một số bài toán cơ bản trong học máy: hồi quy, phân loại, phân cụm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Một số giải thuật học máy cơ bản: hồi quy tuyến tính, K-mean, Gradient, Học Perceptron, Decision tree, Hồi quy Logistic, SVM, Học kết hợp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▪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Phương pháp đánh giá “độ tốt” của một hệ thống học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Kỹ năng thực hành thuật toán học máy trên Python</a:t>
            </a:r>
            <a:endParaRPr/>
          </a:p>
          <a:p>
            <a:pPr marL="914400" lvl="1" indent="-45720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Sinh viên cài đặt được một số thuật toán học máy cơ bản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 trận đơn vị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body" idx="1"/>
          </p:nvPr>
        </p:nvSpPr>
        <p:spPr>
          <a:xfrm>
            <a:off x="1106402" y="2017713"/>
            <a:ext cx="10358967" cy="4111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81" t="-1186" r="-940" b="-591"/>
            </a:stretch>
          </a:blip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4224" y="3926131"/>
            <a:ext cx="3305175" cy="1270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 trận nghịch đảo</a:t>
            </a:r>
            <a:endParaRPr/>
          </a:p>
        </p:txBody>
      </p:sp>
      <p:sp>
        <p:nvSpPr>
          <p:cNvPr id="323" name="Google Shape;323;p32"/>
          <p:cNvSpPr txBox="1">
            <a:spLocks noGrp="1"/>
          </p:cNvSpPr>
          <p:nvPr>
            <p:ph type="body" idx="1"/>
          </p:nvPr>
        </p:nvSpPr>
        <p:spPr>
          <a:xfrm>
            <a:off x="1088646" y="2017713"/>
            <a:ext cx="10358967" cy="4111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22" t="-1186"/>
            </a:stretch>
          </a:blip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5521" y="5267564"/>
            <a:ext cx="3023148" cy="547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Chuẩn 2 của véc tơ</a:t>
            </a:r>
            <a:endParaRPr/>
          </a:p>
        </p:txBody>
      </p:sp>
      <p:sp>
        <p:nvSpPr>
          <p:cNvPr id="330" name="Google Shape;330;p33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40" t="-1186"/>
            </a:stretch>
          </a:blip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331" name="Google Shape;33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1508" y="2589572"/>
            <a:ext cx="3963473" cy="740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0180" y="3330001"/>
            <a:ext cx="1775573" cy="576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ký hiệu toán học</a:t>
            </a: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815" y="1630666"/>
            <a:ext cx="9268760" cy="467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ký hiệu toán học</a:t>
            </a:r>
            <a:endParaRPr/>
          </a:p>
        </p:txBody>
      </p:sp>
      <p:grpSp>
        <p:nvGrpSpPr>
          <p:cNvPr id="345" name="Google Shape;345;p35"/>
          <p:cNvGrpSpPr/>
          <p:nvPr/>
        </p:nvGrpSpPr>
        <p:grpSpPr>
          <a:xfrm>
            <a:off x="1794593" y="2182079"/>
            <a:ext cx="8795575" cy="2490318"/>
            <a:chOff x="1963269" y="1906871"/>
            <a:chExt cx="8795575" cy="2490318"/>
          </a:xfrm>
        </p:grpSpPr>
        <p:pic>
          <p:nvPicPr>
            <p:cNvPr id="346" name="Google Shape;346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63269" y="1906871"/>
              <a:ext cx="8782128" cy="5714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63269" y="2367441"/>
              <a:ext cx="8795575" cy="20297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Dự đoán và suy diễn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22" t="-1186" r="-588"/>
            </a:stretch>
          </a:blip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mô hình học máy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/>
              <a:t>Các mô hình có tham số (parametric)</a:t>
            </a:r>
            <a:endParaRPr/>
          </a:p>
          <a:p>
            <a:pPr marL="800100" lvl="1" indent="-3429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/>
              <a:t>Đặt các giả thiết cho dạng (form) của hàm f</a:t>
            </a:r>
            <a:endParaRPr/>
          </a:p>
          <a:p>
            <a:pPr marL="800100" lvl="1" indent="-3429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/>
              <a:t>Sử dụng dữ liệu huấn luyện để xấp xỉ mô hình (ước lượng các tham số)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/>
              <a:t>Ưu điểm</a:t>
            </a:r>
            <a:endParaRPr/>
          </a:p>
          <a:p>
            <a:pPr marL="800100" lvl="1" indent="-3429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/>
              <a:t>Dễ tìm các tham số của f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/>
              <a:t>Nhược điểm:</a:t>
            </a:r>
            <a:endParaRPr/>
          </a:p>
          <a:p>
            <a:pPr marL="800100" lvl="1" indent="-3429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/>
              <a:t>Dạng của hàm f có thể thiếu chính xác (mô hình ước lượng)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Đánh giá</a:t>
            </a:r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Điểm quá trình: 50%</a:t>
            </a:r>
            <a:endParaRPr/>
          </a:p>
          <a:p>
            <a:pPr marL="914400" lvl="1" indent="-4572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Bài tập: 20%</a:t>
            </a:r>
            <a:endParaRPr/>
          </a:p>
          <a:p>
            <a:pPr marL="914400" lvl="1" indent="-4572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Kiểm tra trên lớp: 20%</a:t>
            </a:r>
            <a:endParaRPr/>
          </a:p>
          <a:p>
            <a:pPr marL="914400" lvl="1" indent="-45720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Vắng &lt;14 tiết: 10%</a:t>
            </a:r>
            <a:endParaRPr/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 cuối kỳ  (vấn đáp): 50%       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liệu tham khảo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091954" y="2017713"/>
            <a:ext cx="10843932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230188" lvl="0" indent="-23018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Vũ Hữu Tiệp,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Machine Learning cơ bản, 2018.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Link download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https://github.com/tiepvupsu/ebookMLCB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4213" lvl="1" indent="-22701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Blog: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 machinelearningcoban.com</a:t>
            </a:r>
            <a:endParaRPr/>
          </a:p>
          <a:p>
            <a:pPr marL="684213" lvl="1" indent="-22701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Facebook Page: https:// </a:t>
            </a: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www.facebook.com/machinelearningbasicvn/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4213" lvl="1" indent="-22701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Facebook Group: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 www.facebook.com/ groups/machinelearningcoban/</a:t>
            </a:r>
            <a:endParaRPr/>
          </a:p>
          <a:p>
            <a:pPr marL="684213" lvl="1" indent="-22701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Interactive Learning: 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https:fundaml.com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Ngôn ngữ lập trình python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Scikit-learn (</a:t>
            </a:r>
            <a:r>
              <a:rPr lang="en-US">
                <a:solidFill>
                  <a:srgbClr val="0070C0"/>
                </a:solidFill>
              </a:rPr>
              <a:t>http:// scikit-learn.org/):</a:t>
            </a:r>
            <a:r>
              <a:rPr lang="en-US"/>
              <a:t> thư viện chứa rất nhiều các thuật toán machine learning cơ bản, dễ sử dụng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Numpy (</a:t>
            </a:r>
            <a:r>
              <a:rPr lang="en-US">
                <a:solidFill>
                  <a:srgbClr val="0070C0"/>
                </a:solidFill>
              </a:rPr>
              <a:t>http:// </a:t>
            </a:r>
            <a:r>
              <a:rPr lang="en-US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www.numpy.org/</a:t>
            </a:r>
            <a:r>
              <a:rPr lang="en-US"/>
              <a:t>): thư viện giúp xử lý các phép toán liên quan đến các mảng nhiều chiều, với các hàm gần gũi với đại số tuyến tính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 máy học 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Machine Learning nổi lên như một bằng chứng của cuộc cách mạng công nghiệp lần thứ tư</a:t>
            </a:r>
            <a:endParaRPr sz="2400"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9631" y="2916726"/>
            <a:ext cx="5415379" cy="3612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Xe tự hành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1171852" y="2017713"/>
            <a:ext cx="10764033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 </a:t>
            </a:r>
            <a:r>
              <a:rPr lang="en-US" b="1"/>
              <a:t>hệ thống tự hành</a:t>
            </a:r>
            <a:r>
              <a:rPr lang="en-US"/>
              <a:t> đúng nghĩa phải đáp ứng được hai yếu tố (</a:t>
            </a:r>
            <a:r>
              <a:rPr lang="en-US" b="1"/>
              <a:t>Sridhar Lakshmanan</a:t>
            </a:r>
            <a:r>
              <a:rPr lang="en-US"/>
              <a:t>,</a:t>
            </a:r>
            <a:r>
              <a:rPr lang="en-US" b="1"/>
              <a:t> </a:t>
            </a:r>
            <a:r>
              <a:rPr lang="en-US"/>
              <a:t>Đại học Michigan-Dearborn)</a:t>
            </a:r>
            <a:endParaRPr/>
          </a:p>
          <a:p>
            <a:pPr marL="388620" lvl="0" indent="-342900" algn="just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/>
              <a:t>Xử lý khối lượng lớn dữ liệu tương tự như một chiếc máy tính</a:t>
            </a:r>
            <a:endParaRPr/>
          </a:p>
          <a:p>
            <a:pPr marL="388620" lvl="0" indent="-342900" algn="just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/>
              <a:t>Thông minh như não người để thích ứng với môi trường mới lẫn cũ”</a:t>
            </a:r>
            <a:endParaRPr/>
          </a:p>
          <a:p>
            <a:pPr marL="4572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Xe tự hành</a:t>
            </a:r>
            <a:endParaRPr/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1"/>
          </p:nvPr>
        </p:nvSpPr>
        <p:spPr>
          <a:xfrm>
            <a:off x="1171852" y="2017713"/>
            <a:ext cx="10764033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chiếc ô tô chỉ có thể tự lái được nếu đáp ứng được các tiêu chuẩn:</a:t>
            </a:r>
            <a:endParaRPr/>
          </a:p>
          <a:p>
            <a:pPr marL="388620" lvl="0" indent="-342900" algn="just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/>
              <a:t>Có hình dạng giống những chiếc ô tô thông thường</a:t>
            </a:r>
            <a:endParaRPr/>
          </a:p>
          <a:p>
            <a:pPr marL="388620" lvl="0" indent="-342900" algn="just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/>
              <a:t>Được trang bị hệ thống nhận diện các biến động trên đường:</a:t>
            </a:r>
            <a:endParaRPr/>
          </a:p>
          <a:p>
            <a:pPr marL="788670" lvl="1" indent="-28575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/>
              <a:t>GPS xác định điểm đầu và điểm cuối của hành trình dựa trên Google Maps</a:t>
            </a:r>
            <a:endParaRPr/>
          </a:p>
          <a:p>
            <a:pPr marL="788670" lvl="1" indent="-285750" algn="just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/>
              <a:t>Hệ thống công nghệ hỗ trợ khác:</a:t>
            </a:r>
            <a:endParaRPr/>
          </a:p>
          <a:p>
            <a:pPr marL="1188720" lvl="2" indent="-228600" algn="just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/>
              <a:t>Camera: nhìn thấy tình trạng xung quanh xe</a:t>
            </a:r>
            <a:endParaRPr/>
          </a:p>
          <a:p>
            <a:pPr marL="1188720" lvl="2" indent="-228600" algn="just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/>
              <a:t>Radar: nhìn được đường phía trước (khoảng cách 100m)</a:t>
            </a:r>
            <a:endParaRPr/>
          </a:p>
          <a:p>
            <a:pPr marL="1188720" lvl="2" indent="-228600" algn="just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/>
              <a:t>Laser: quét các hiện tượng xảy ra xung quanh liên tục và gửi đến hệ thống máy tính</a:t>
            </a:r>
            <a:endParaRPr/>
          </a:p>
          <a:p>
            <a:pPr marL="388620" lvl="0" indent="-342900" algn="just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/>
              <a:t>Có hệ thống chuyển các thông tin từ GPS và các hệ thống hỗ trợ thành hành động thực tế trên đường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1702</Words>
  <Application>Microsoft Office PowerPoint</Application>
  <PresentationFormat>Widescreen</PresentationFormat>
  <Paragraphs>245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Noto Sans Symbols</vt:lpstr>
      <vt:lpstr>Times New Roman</vt:lpstr>
      <vt:lpstr>Arial</vt:lpstr>
      <vt:lpstr>Calibri</vt:lpstr>
      <vt:lpstr>Default Design</vt:lpstr>
      <vt:lpstr>PowerPoint Presentation</vt:lpstr>
      <vt:lpstr>Thông tin môn học </vt:lpstr>
      <vt:lpstr>Mục tiêu môn học</vt:lpstr>
      <vt:lpstr>Đánh giá</vt:lpstr>
      <vt:lpstr>Tài liệu tham khảo</vt:lpstr>
      <vt:lpstr>Ngôn ngữ lập trình python</vt:lpstr>
      <vt:lpstr>Giới thiệu máy học </vt:lpstr>
      <vt:lpstr>Xe tự hành</vt:lpstr>
      <vt:lpstr>Xe tự hành</vt:lpstr>
      <vt:lpstr>Hệ thống tự tag ảnh của Facebook </vt:lpstr>
      <vt:lpstr>Trợ lý ảo </vt:lpstr>
      <vt:lpstr>Hệ thống gợi ý sản phẩm của Amazon</vt:lpstr>
      <vt:lpstr>AlphaGo </vt:lpstr>
      <vt:lpstr> Nhận dạng chữ viết tay</vt:lpstr>
      <vt:lpstr>Học máy </vt:lpstr>
      <vt:lpstr>Phân nhóm các thuật toán học máy</vt:lpstr>
      <vt:lpstr>Supervised Learning (Học có giám sát) </vt:lpstr>
      <vt:lpstr>Supervised Learning (Học có giám sát) </vt:lpstr>
      <vt:lpstr>Supervised Learning (Học có giám sát) </vt:lpstr>
      <vt:lpstr>Supervised Learning (Học có giám sát) </vt:lpstr>
      <vt:lpstr>Supervised Learning (Học có giám sát) </vt:lpstr>
      <vt:lpstr>Supervised Learning (Học có giám sát) </vt:lpstr>
      <vt:lpstr>Unsupervised Learning (Học không giám sát)</vt:lpstr>
      <vt:lpstr>Unsupervised Learning (Học không giám sát)</vt:lpstr>
      <vt:lpstr>Unsupervised Learning (Học không giám sát)</vt:lpstr>
      <vt:lpstr>Học có giám sát so với không giám sát</vt:lpstr>
      <vt:lpstr>Một số ký hiệu toán học</vt:lpstr>
      <vt:lpstr>Một số ký hiệu toán học</vt:lpstr>
      <vt:lpstr>Chuyển vị của ma trận</vt:lpstr>
      <vt:lpstr>Ma trận đơn vị</vt:lpstr>
      <vt:lpstr>Ma trận nghịch đảo</vt:lpstr>
      <vt:lpstr>Chuẩn 2 của véc tơ</vt:lpstr>
      <vt:lpstr>Một số ký hiệu toán học</vt:lpstr>
      <vt:lpstr>Một số ký hiệu toán học</vt:lpstr>
      <vt:lpstr>Dự đoán và suy diễn</vt:lpstr>
      <vt:lpstr>Các mô hình học máy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Ngân</dc:creator>
  <cp:lastModifiedBy>Thắng Lê</cp:lastModifiedBy>
  <cp:revision>2</cp:revision>
  <dcterms:created xsi:type="dcterms:W3CDTF">2021-09-06T09:16:56Z</dcterms:created>
  <dcterms:modified xsi:type="dcterms:W3CDTF">2024-09-04T08:21:37Z</dcterms:modified>
</cp:coreProperties>
</file>