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606" r:id="rId2"/>
    <p:sldId id="264" r:id="rId3"/>
    <p:sldId id="257" r:id="rId4"/>
    <p:sldId id="280" r:id="rId5"/>
    <p:sldId id="283" r:id="rId6"/>
    <p:sldId id="281" r:id="rId7"/>
    <p:sldId id="265" r:id="rId8"/>
    <p:sldId id="282" r:id="rId9"/>
    <p:sldId id="284" r:id="rId10"/>
    <p:sldId id="266" r:id="rId11"/>
    <p:sldId id="267" r:id="rId12"/>
    <p:sldId id="268" r:id="rId13"/>
    <p:sldId id="285" r:id="rId14"/>
    <p:sldId id="286" r:id="rId15"/>
    <p:sldId id="269" r:id="rId16"/>
    <p:sldId id="270" r:id="rId17"/>
    <p:sldId id="271" r:id="rId18"/>
    <p:sldId id="287" r:id="rId19"/>
    <p:sldId id="288" r:id="rId20"/>
    <p:sldId id="272" r:id="rId21"/>
    <p:sldId id="273" r:id="rId22"/>
    <p:sldId id="274" r:id="rId23"/>
    <p:sldId id="275" r:id="rId24"/>
    <p:sldId id="27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7CCC-5C7F-AFCA-34CE-00DEDC7A94B4}" v="5" dt="2023-09-05T16:16:57.066"/>
    <p1510:client id="{6428B405-4C43-40FC-BB55-537609A8ACD5}" v="1" dt="2023-01-13T11:06:1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 Quang Chieu" userId="a9358b3e-0594-4c6f-ac73-e9417e9af823" providerId="ADAL" clId="{6428B405-4C43-40FC-BB55-537609A8ACD5}"/>
    <pc:docChg chg="modSld">
      <pc:chgData name="Ta Quang Chieu" userId="a9358b3e-0594-4c6f-ac73-e9417e9af823" providerId="ADAL" clId="{6428B405-4C43-40FC-BB55-537609A8ACD5}" dt="2023-01-13T23:06:49.019" v="9" actId="207"/>
      <pc:docMkLst>
        <pc:docMk/>
      </pc:docMkLst>
      <pc:sldChg chg="modSp mod">
        <pc:chgData name="Ta Quang Chieu" userId="a9358b3e-0594-4c6f-ac73-e9417e9af823" providerId="ADAL" clId="{6428B405-4C43-40FC-BB55-537609A8ACD5}" dt="2023-01-13T11:06:20.316" v="0" actId="6549"/>
        <pc:sldMkLst>
          <pc:docMk/>
          <pc:sldMk cId="3673664709" sldId="257"/>
        </pc:sldMkLst>
        <pc:spChg chg="mod">
          <ac:chgData name="Ta Quang Chieu" userId="a9358b3e-0594-4c6f-ac73-e9417e9af823" providerId="ADAL" clId="{6428B405-4C43-40FC-BB55-537609A8ACD5}" dt="2023-01-13T11:06:20.316" v="0" actId="6549"/>
          <ac:spMkLst>
            <pc:docMk/>
            <pc:sldMk cId="3673664709" sldId="257"/>
            <ac:spMk id="5124" creationId="{00000000-0000-0000-0000-000000000000}"/>
          </ac:spMkLst>
        </pc:spChg>
      </pc:sldChg>
      <pc:sldChg chg="modSp mod">
        <pc:chgData name="Ta Quang Chieu" userId="a9358b3e-0594-4c6f-ac73-e9417e9af823" providerId="ADAL" clId="{6428B405-4C43-40FC-BB55-537609A8ACD5}" dt="2023-01-13T22:38:57.439" v="2" actId="113"/>
        <pc:sldMkLst>
          <pc:docMk/>
          <pc:sldMk cId="1711743477" sldId="265"/>
        </pc:sldMkLst>
        <pc:spChg chg="mod">
          <ac:chgData name="Ta Quang Chieu" userId="a9358b3e-0594-4c6f-ac73-e9417e9af823" providerId="ADAL" clId="{6428B405-4C43-40FC-BB55-537609A8ACD5}" dt="2023-01-13T22:38:57.439" v="2" actId="113"/>
          <ac:spMkLst>
            <pc:docMk/>
            <pc:sldMk cId="1711743477" sldId="265"/>
            <ac:spMk id="3" creationId="{00000000-0000-0000-0000-000000000000}"/>
          </ac:spMkLst>
        </pc:spChg>
      </pc:sldChg>
      <pc:sldChg chg="modSp mod">
        <pc:chgData name="Ta Quang Chieu" userId="a9358b3e-0594-4c6f-ac73-e9417e9af823" providerId="ADAL" clId="{6428B405-4C43-40FC-BB55-537609A8ACD5}" dt="2023-01-13T23:05:30.660" v="8" actId="108"/>
        <pc:sldMkLst>
          <pc:docMk/>
          <pc:sldMk cId="3209568726" sldId="267"/>
        </pc:sldMkLst>
        <pc:spChg chg="mod">
          <ac:chgData name="Ta Quang Chieu" userId="a9358b3e-0594-4c6f-ac73-e9417e9af823" providerId="ADAL" clId="{6428B405-4C43-40FC-BB55-537609A8ACD5}" dt="2023-01-13T23:05:30.660" v="8" actId="108"/>
          <ac:spMkLst>
            <pc:docMk/>
            <pc:sldMk cId="3209568726" sldId="267"/>
            <ac:spMk id="3" creationId="{00000000-0000-0000-0000-000000000000}"/>
          </ac:spMkLst>
        </pc:spChg>
      </pc:sldChg>
      <pc:sldChg chg="modSp mod">
        <pc:chgData name="Ta Quang Chieu" userId="a9358b3e-0594-4c6f-ac73-e9417e9af823" providerId="ADAL" clId="{6428B405-4C43-40FC-BB55-537609A8ACD5}" dt="2023-01-13T22:40:22.426" v="5" actId="20577"/>
        <pc:sldMkLst>
          <pc:docMk/>
          <pc:sldMk cId="1449037751" sldId="282"/>
        </pc:sldMkLst>
        <pc:spChg chg="mod">
          <ac:chgData name="Ta Quang Chieu" userId="a9358b3e-0594-4c6f-ac73-e9417e9af823" providerId="ADAL" clId="{6428B405-4C43-40FC-BB55-537609A8ACD5}" dt="2023-01-13T22:40:22.426" v="5" actId="20577"/>
          <ac:spMkLst>
            <pc:docMk/>
            <pc:sldMk cId="1449037751" sldId="282"/>
            <ac:spMk id="3" creationId="{00000000-0000-0000-0000-000000000000}"/>
          </ac:spMkLst>
        </pc:spChg>
      </pc:sldChg>
      <pc:sldChg chg="modSp mod">
        <pc:chgData name="Ta Quang Chieu" userId="a9358b3e-0594-4c6f-ac73-e9417e9af823" providerId="ADAL" clId="{6428B405-4C43-40FC-BB55-537609A8ACD5}" dt="2023-01-13T23:06:49.019" v="9" actId="207"/>
        <pc:sldMkLst>
          <pc:docMk/>
          <pc:sldMk cId="1355793957" sldId="285"/>
        </pc:sldMkLst>
        <pc:spChg chg="mod">
          <ac:chgData name="Ta Quang Chieu" userId="a9358b3e-0594-4c6f-ac73-e9417e9af823" providerId="ADAL" clId="{6428B405-4C43-40FC-BB55-537609A8ACD5}" dt="2023-01-13T23:06:49.019" v="9" actId="207"/>
          <ac:spMkLst>
            <pc:docMk/>
            <pc:sldMk cId="1355793957" sldId="285"/>
            <ac:spMk id="3" creationId="{00000000-0000-0000-0000-000000000000}"/>
          </ac:spMkLst>
        </pc:spChg>
      </pc:sldChg>
    </pc:docChg>
  </pc:docChgLst>
  <pc:docChgLst>
    <pc:chgData clId="Web-{05FF7CCC-5C7F-AFCA-34CE-00DEDC7A94B4}"/>
    <pc:docChg chg="addSld">
      <pc:chgData name="" userId="" providerId="" clId="Web-{05FF7CCC-5C7F-AFCA-34CE-00DEDC7A94B4}" dt="2023-09-05T16:16:38.050" v="0"/>
      <pc:docMkLst>
        <pc:docMk/>
      </pc:docMkLst>
      <pc:sldChg chg="add">
        <pc:chgData name="" userId="" providerId="" clId="Web-{05FF7CCC-5C7F-AFCA-34CE-00DEDC7A94B4}" dt="2023-09-05T16:16:38.050" v="0"/>
        <pc:sldMkLst>
          <pc:docMk/>
          <pc:sldMk cId="140374590" sldId="784"/>
        </pc:sldMkLst>
      </pc:sldChg>
    </pc:docChg>
  </pc:docChgLst>
  <pc:docChgLst>
    <pc:chgData name="Tran Anh Dat" userId="S::dat.trananh@tlu.edu.vn::5d9568cc-65f9-4129-b603-3e3c673eb2fc" providerId="AD" clId="Web-{05FF7CCC-5C7F-AFCA-34CE-00DEDC7A94B4}"/>
    <pc:docChg chg="addSld delSld">
      <pc:chgData name="Tran Anh Dat" userId="S::dat.trananh@tlu.edu.vn::5d9568cc-65f9-4129-b603-3e3c673eb2fc" providerId="AD" clId="Web-{05FF7CCC-5C7F-AFCA-34CE-00DEDC7A94B4}" dt="2023-09-05T16:16:57.066" v="3"/>
      <pc:docMkLst>
        <pc:docMk/>
      </pc:docMkLst>
      <pc:sldChg chg="del">
        <pc:chgData name="Tran Anh Dat" userId="S::dat.trananh@tlu.edu.vn::5d9568cc-65f9-4129-b603-3e3c673eb2fc" providerId="AD" clId="Web-{05FF7CCC-5C7F-AFCA-34CE-00DEDC7A94B4}" dt="2023-09-05T16:16:57.066" v="3"/>
        <pc:sldMkLst>
          <pc:docMk/>
          <pc:sldMk cId="1198760392" sldId="605"/>
        </pc:sldMkLst>
      </pc:sldChg>
      <pc:sldChg chg="add">
        <pc:chgData name="Tran Anh Dat" userId="S::dat.trananh@tlu.edu.vn::5d9568cc-65f9-4129-b603-3e3c673eb2fc" providerId="AD" clId="Web-{05FF7CCC-5C7F-AFCA-34CE-00DEDC7A94B4}" dt="2023-09-05T16:16:54.144" v="2"/>
        <pc:sldMkLst>
          <pc:docMk/>
          <pc:sldMk cId="1233867886" sldId="606"/>
        </pc:sldMkLst>
      </pc:sldChg>
      <pc:sldChg chg="del">
        <pc:chgData name="Tran Anh Dat" userId="S::dat.trananh@tlu.edu.vn::5d9568cc-65f9-4129-b603-3e3c673eb2fc" providerId="AD" clId="Web-{05FF7CCC-5C7F-AFCA-34CE-00DEDC7A94B4}" dt="2023-09-05T16:16:42.644" v="1"/>
        <pc:sldMkLst>
          <pc:docMk/>
          <pc:sldMk cId="563202794" sldId="783"/>
        </pc:sldMkLst>
      </pc:sldChg>
      <pc:sldChg chg="del">
        <pc:chgData name="Tran Anh Dat" userId="S::dat.trananh@tlu.edu.vn::5d9568cc-65f9-4129-b603-3e3c673eb2fc" providerId="AD" clId="Web-{05FF7CCC-5C7F-AFCA-34CE-00DEDC7A94B4}" dt="2023-09-05T16:16:40.628" v="0"/>
        <pc:sldMkLst>
          <pc:docMk/>
          <pc:sldMk cId="140374590" sldId="7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04B1A-CC70-4C56-A6B1-F508ABC4D036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0EAE-E51A-48CC-81D6-FF3560698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73075" algn="l"/>
                <a:tab pos="947738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7300" algn="l"/>
                <a:tab pos="4271963" algn="l"/>
                <a:tab pos="4746625" algn="l"/>
                <a:tab pos="5221288" algn="l"/>
                <a:tab pos="5695950" algn="l"/>
                <a:tab pos="6170613" algn="l"/>
                <a:tab pos="6645275" algn="l"/>
                <a:tab pos="7119938" algn="l"/>
                <a:tab pos="7596188" algn="l"/>
                <a:tab pos="8070850" algn="l"/>
                <a:tab pos="8545513" algn="l"/>
                <a:tab pos="9020175" algn="l"/>
                <a:tab pos="9494838" algn="l"/>
              </a:tabLst>
              <a:defRPr/>
            </a:pPr>
            <a:fld id="{8B70573C-F39E-476A-9044-65F48CF262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Lucida Sans Unicode" panose="020B0602030504020204" pitchFamily="34" charset="0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73075" algn="l"/>
                  <a:tab pos="947738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7300" algn="l"/>
                  <a:tab pos="4271963" algn="l"/>
                  <a:tab pos="4746625" algn="l"/>
                  <a:tab pos="5221288" algn="l"/>
                  <a:tab pos="5695950" algn="l"/>
                  <a:tab pos="6170613" algn="l"/>
                  <a:tab pos="6645275" algn="l"/>
                  <a:tab pos="7119938" algn="l"/>
                  <a:tab pos="7596188" algn="l"/>
                  <a:tab pos="8070850" algn="l"/>
                  <a:tab pos="8545513" algn="l"/>
                  <a:tab pos="9020175" algn="l"/>
                  <a:tab pos="9494838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32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8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DCE86-72A8-4541-A706-7AD9E4B3F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6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12CCC-7EE4-4984-B2D8-3DFEF3B5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6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7" y="212726"/>
            <a:ext cx="2599267" cy="5916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5" y="212726"/>
            <a:ext cx="7598833" cy="5916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570-8712-45A5-AA56-F6F237E6DA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32CE-D1BC-42AF-AF74-886F18A4D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63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C09D-CFBF-468E-B5BE-C66C8E949D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7788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1" y="2017713"/>
            <a:ext cx="5077884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BFEB-E303-441B-ACFD-B2E792813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4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1D96-8C61-4CAB-B3A7-799D17AED8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0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1BDCC-247F-4D76-ADA1-F4275F7E2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4A92F-8096-4595-A0A9-8190187D4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A8A9-E9F6-4312-9E96-E10DD9242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66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34A9-EAF1-4EB6-845A-7925DCADC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800"/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12726"/>
            <a:ext cx="10386483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8" y="2017713"/>
            <a:ext cx="1035896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1549401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4876800" y="6243639"/>
            <a:ext cx="38565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9389534" y="6243639"/>
            <a:ext cx="253576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4FCCD3-8671-4A3B-854C-A930012B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6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machinelearningbasicvn/" TargetMode="External"/><Relationship Id="rId2" Type="http://schemas.openxmlformats.org/officeDocument/2006/relationships/hyperlink" Target="https://github.com/tiepvupsu/ebookMLC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D601E6-2C61-B892-F685-CD286A7D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9A64D2-F1FE-B184-8CA5-C4B390A4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2" descr="Tutorial for Learning C Programming: Is It Possible to Learn the Programming  Language Online? | Tiwari Academy - Free CBSE NCERT Books and Solutions">
            <a:extLst>
              <a:ext uri="{FF2B5EF4-FFF2-40B4-BE49-F238E27FC236}">
                <a16:creationId xmlns:a16="http://schemas.microsoft.com/office/drawing/2014/main" id="{071D9698-D519-C4C0-1B59-1BABD0A5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2" y="3380250"/>
            <a:ext cx="5645002" cy="313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 Language in Hindi | C in Hindi | Free Course With Certificate | Great  Learning">
            <a:extLst>
              <a:ext uri="{FF2B5EF4-FFF2-40B4-BE49-F238E27FC236}">
                <a16:creationId xmlns:a16="http://schemas.microsoft.com/office/drawing/2014/main" id="{B76FE09A-AD06-5738-DE62-972130304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42" y="2688262"/>
            <a:ext cx="2975382" cy="21721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Ảnh có chứa văn bản, Phông chữ, ảnh chụp màn hình, biểu tượng&#10;&#10;Mô tả được tự động tạo">
            <a:extLst>
              <a:ext uri="{FF2B5EF4-FFF2-40B4-BE49-F238E27FC236}">
                <a16:creationId xmlns:a16="http://schemas.microsoft.com/office/drawing/2014/main" id="{80DA07C3-26B7-BD24-7CD9-CB9CEAB1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119"/>
            <a:ext cx="12192000" cy="967723"/>
          </a:xfrm>
          <a:prstGeom prst="rect">
            <a:avLst/>
          </a:prstGeom>
        </p:spPr>
      </p:pic>
      <p:pic>
        <p:nvPicPr>
          <p:cNvPr id="11" name="Picture 2" descr="Programming Code Abstract Screen Software Developer Stock Photo (Edit Now)  237797614">
            <a:extLst>
              <a:ext uri="{FF2B5EF4-FFF2-40B4-BE49-F238E27FC236}">
                <a16:creationId xmlns:a16="http://schemas.microsoft.com/office/drawing/2014/main" id="{C7D4086D-C218-9CC2-B538-5964AE973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73"/>
          <a:stretch/>
        </p:blipFill>
        <p:spPr bwMode="auto">
          <a:xfrm>
            <a:off x="9112" y="991354"/>
            <a:ext cx="6391688" cy="26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ED557671-43FC-6DD5-1494-63E86E50BB8F}"/>
              </a:ext>
            </a:extLst>
          </p:cNvPr>
          <p:cNvSpPr/>
          <p:nvPr/>
        </p:nvSpPr>
        <p:spPr>
          <a:xfrm flipH="1">
            <a:off x="2793385" y="988318"/>
            <a:ext cx="9398611" cy="5527154"/>
          </a:xfrm>
          <a:custGeom>
            <a:avLst/>
            <a:gdLst>
              <a:gd name="connsiteX0" fmla="*/ 3773383 w 6109174"/>
              <a:gd name="connsiteY0" fmla="*/ 0 h 4951864"/>
              <a:gd name="connsiteX1" fmla="*/ 0 w 6109174"/>
              <a:gd name="connsiteY1" fmla="*/ 0 h 4951864"/>
              <a:gd name="connsiteX2" fmla="*/ 0 w 6109174"/>
              <a:gd name="connsiteY2" fmla="*/ 4951864 h 4951864"/>
              <a:gd name="connsiteX3" fmla="*/ 3773383 w 6109174"/>
              <a:gd name="connsiteY3" fmla="*/ 4951864 h 4951864"/>
              <a:gd name="connsiteX4" fmla="*/ 3773383 w 6109174"/>
              <a:gd name="connsiteY4" fmla="*/ 4936002 h 4951864"/>
              <a:gd name="connsiteX5" fmla="*/ 6109174 w 6109174"/>
              <a:gd name="connsiteY5" fmla="*/ 4936002 h 4951864"/>
              <a:gd name="connsiteX6" fmla="*/ 3773383 w 6109174"/>
              <a:gd name="connsiteY6" fmla="*/ 61875 h 49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9174" h="4951864">
                <a:moveTo>
                  <a:pt x="3773383" y="0"/>
                </a:moveTo>
                <a:lnTo>
                  <a:pt x="0" y="0"/>
                </a:lnTo>
                <a:lnTo>
                  <a:pt x="0" y="4951864"/>
                </a:lnTo>
                <a:lnTo>
                  <a:pt x="3773383" y="4951864"/>
                </a:lnTo>
                <a:lnTo>
                  <a:pt x="3773383" y="4936002"/>
                </a:lnTo>
                <a:lnTo>
                  <a:pt x="6109174" y="4936002"/>
                </a:lnTo>
                <a:lnTo>
                  <a:pt x="3773383" y="61875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/>
              <a:cs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8B1B7F5-D40C-8F50-ADAA-902F4D14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712" y="3035987"/>
            <a:ext cx="692508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2pPr>
            <a:lvl3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3pPr>
            <a:lvl4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4pPr>
            <a:lvl5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5pPr>
            <a:lvl6pPr marL="25146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6pPr>
            <a:lvl7pPr marL="29718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7pPr>
            <a:lvl8pPr marL="3429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8pPr>
            <a:lvl9pPr marL="3886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333399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rgbClr val="FFFF66"/>
                </a:solidFill>
                <a:latin typeface="Bahnschrift" panose="020B0502040204020203" pitchFamily="34" charset="0"/>
                <a:cs typeface="Biome" panose="020B0503030204020804" pitchFamily="34" charset="0"/>
              </a:rPr>
              <a:t>HỌC MÁY NÂNG CAO</a:t>
            </a:r>
            <a:endParaRPr lang="en-US" b="1" dirty="0">
              <a:solidFill>
                <a:srgbClr val="FFFF66"/>
              </a:solidFill>
              <a:latin typeface="Bahnschrift" panose="020B0502040204020203" pitchFamily="34" charset="0"/>
              <a:cs typeface="Biome" panose="020B05030302040208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1CB53574-8564-6706-6EDE-3586D7E95AA3}"/>
              </a:ext>
            </a:extLst>
          </p:cNvPr>
          <p:cNvSpPr txBox="1">
            <a:spLocks/>
          </p:cNvSpPr>
          <p:nvPr/>
        </p:nvSpPr>
        <p:spPr bwMode="auto">
          <a:xfrm>
            <a:off x="6762904" y="3962400"/>
            <a:ext cx="350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ThS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Trần</a:t>
            </a:r>
            <a:r>
              <a:rPr lang="fr-FR" sz="2000" b="1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 Anh </a:t>
            </a:r>
            <a:r>
              <a:rPr lang="fr-FR" sz="2000" b="1" err="1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Đạt</a:t>
            </a:r>
            <a:endParaRPr lang="fr-FR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Email: 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dat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.</a:t>
            </a:r>
            <a:r>
              <a:rPr lang="fr-FR" sz="2000" dirty="0">
                <a:solidFill>
                  <a:schemeClr val="bg1"/>
                </a:solidFill>
                <a:latin typeface="Bahnschrift Condensed"/>
                <a:ea typeface="Cambria"/>
                <a:cs typeface="Arial"/>
              </a:rPr>
              <a:t>trananh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Condensed"/>
                <a:ea typeface="Cambria"/>
                <a:cs typeface="Arial"/>
              </a:rPr>
              <a:t>@tlu.edu.vn</a:t>
            </a:r>
            <a:endParaRPr lang="fr-FR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Condensed"/>
              <a:ea typeface="Cambria"/>
              <a:cs typeface="Arial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4F71E1D-A2E3-00A8-A44F-A2808EE235A2}"/>
              </a:ext>
            </a:extLst>
          </p:cNvPr>
          <p:cNvSpPr txBox="1"/>
          <p:nvPr/>
        </p:nvSpPr>
        <p:spPr>
          <a:xfrm>
            <a:off x="7060075" y="1071052"/>
            <a:ext cx="41319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Arial" panose="020B0604020202020204" pitchFamily="34" charset="0"/>
              </a:rPr>
              <a:t>KHOA CÔNG NGHỆ THÔNG TIN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E84E70D5-9264-3106-1AC2-AC7D4ED16A4B}"/>
              </a:ext>
            </a:extLst>
          </p:cNvPr>
          <p:cNvGrpSpPr/>
          <p:nvPr/>
        </p:nvGrpSpPr>
        <p:grpSpPr>
          <a:xfrm>
            <a:off x="7389376" y="5452362"/>
            <a:ext cx="2251042" cy="429320"/>
            <a:chOff x="5501480" y="4953000"/>
            <a:chExt cx="2251042" cy="429320"/>
          </a:xfrm>
        </p:grpSpPr>
        <p:cxnSp>
          <p:nvCxnSpPr>
            <p:cNvPr id="21" name="Straight Connector 10">
              <a:extLst>
                <a:ext uri="{FF2B5EF4-FFF2-40B4-BE49-F238E27FC236}">
                  <a16:creationId xmlns:a16="http://schemas.microsoft.com/office/drawing/2014/main" id="{56DBC88F-4065-5C61-F9A1-1EFE90131A52}"/>
                </a:ext>
              </a:extLst>
            </p:cNvPr>
            <p:cNvCxnSpPr/>
            <p:nvPr/>
          </p:nvCxnSpPr>
          <p:spPr>
            <a:xfrm flipH="1">
              <a:off x="5501480" y="4953000"/>
              <a:ext cx="2251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1">
              <a:extLst>
                <a:ext uri="{FF2B5EF4-FFF2-40B4-BE49-F238E27FC236}">
                  <a16:creationId xmlns:a16="http://schemas.microsoft.com/office/drawing/2014/main" id="{FA297457-DE79-9341-9B32-FD5E8EC75A86}"/>
                </a:ext>
              </a:extLst>
            </p:cNvPr>
            <p:cNvGrpSpPr/>
            <p:nvPr/>
          </p:nvGrpSpPr>
          <p:grpSpPr>
            <a:xfrm>
              <a:off x="5654619" y="5012988"/>
              <a:ext cx="2041581" cy="369332"/>
              <a:chOff x="5759608" y="4601501"/>
              <a:chExt cx="2041581" cy="369332"/>
            </a:xfrm>
          </p:grpSpPr>
          <p:sp>
            <p:nvSpPr>
              <p:cNvPr id="23" name="TextBox 12">
                <a:extLst>
                  <a:ext uri="{FF2B5EF4-FFF2-40B4-BE49-F238E27FC236}">
                    <a16:creationId xmlns:a16="http://schemas.microsoft.com/office/drawing/2014/main" id="{1A81BD3C-37A7-A929-930C-A0E7AA36D601}"/>
                  </a:ext>
                </a:extLst>
              </p:cNvPr>
              <p:cNvSpPr txBox="1"/>
              <p:nvPr/>
            </p:nvSpPr>
            <p:spPr>
              <a:xfrm flipH="1">
                <a:off x="5759608" y="4601501"/>
                <a:ext cx="2041581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 defTabSz="457200"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Hà </a:t>
                </a:r>
                <a:r>
                  <a:rPr kumimoji="0" lang="en-US" sz="1800" b="0" i="0" u="none" strike="noStrike" kern="1200" cap="none" spc="0" normalizeH="0" baseline="0" noProof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ahnschrift Condensed"/>
                    <a:ea typeface="Cambria"/>
                    <a:cs typeface="Arial"/>
                  </a:rPr>
                  <a:t>Nội</a:t>
                </a:r>
                <a:r>
                  <a:rPr lang="en-US" dirty="0">
                    <a:solidFill>
                      <a:schemeClr val="bg1"/>
                    </a:solidFill>
                    <a:latin typeface="Bahnschrift Condensed"/>
                    <a:ea typeface="Cambria"/>
                    <a:cs typeface="Arial"/>
                  </a:rPr>
                  <a:t>      09.2023</a:t>
                </a:r>
                <a:endParaRPr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ahnschrift Condensed" panose="020B0502040204020203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5-Point Star 18">
                <a:extLst>
                  <a:ext uri="{FF2B5EF4-FFF2-40B4-BE49-F238E27FC236}">
                    <a16:creationId xmlns:a16="http://schemas.microsoft.com/office/drawing/2014/main" id="{AD9D4240-2BD7-467E-9602-B6C7D682C704}"/>
                  </a:ext>
                </a:extLst>
              </p:cNvPr>
              <p:cNvSpPr/>
              <p:nvPr/>
            </p:nvSpPr>
            <p:spPr>
              <a:xfrm flipH="1">
                <a:off x="6680026" y="4724400"/>
                <a:ext cx="90807" cy="94473"/>
              </a:xfrm>
              <a:prstGeom prst="star5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2" descr="Ảnh có chứa vòng tròn, biểu tượng, Đồ họa, Xanh điện&#10;&#10;Mô tả được tự động tạo">
            <a:extLst>
              <a:ext uri="{FF2B5EF4-FFF2-40B4-BE49-F238E27FC236}">
                <a16:creationId xmlns:a16="http://schemas.microsoft.com/office/drawing/2014/main" id="{2E655952-1979-B119-34A3-91875BE3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8" b="10153"/>
          <a:stretch/>
        </p:blipFill>
        <p:spPr bwMode="auto">
          <a:xfrm>
            <a:off x="8489567" y="2015078"/>
            <a:ext cx="1272958" cy="8164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4">
            <a:extLst>
              <a:ext uri="{FF2B5EF4-FFF2-40B4-BE49-F238E27FC236}">
                <a16:creationId xmlns:a16="http://schemas.microsoft.com/office/drawing/2014/main" id="{F8B4D446-DD29-C310-3FD1-2355392DD54A}"/>
              </a:ext>
            </a:extLst>
          </p:cNvPr>
          <p:cNvCxnSpPr>
            <a:cxnSpLocks/>
          </p:cNvCxnSpPr>
          <p:nvPr/>
        </p:nvCxnSpPr>
        <p:spPr>
          <a:xfrm>
            <a:off x="9112" y="6515472"/>
            <a:ext cx="121981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" indent="0">
                  <a:buNone/>
                </a:pPr>
                <a:r>
                  <a:rPr lang="en-US" dirty="0" err="1"/>
                  <a:t>Giả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,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dự</a:t>
                </a:r>
                <a:r>
                  <a:rPr lang="en-US" dirty="0"/>
                  <a:t> </a:t>
                </a:r>
                <a:r>
                  <a:rPr lang="en-US" dirty="0" err="1"/>
                  <a:t>đoán</a:t>
                </a:r>
                <a:r>
                  <a:rPr lang="en-US" dirty="0"/>
                  <a:t>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endParaRPr lang="en-US" dirty="0"/>
              </a:p>
              <a:p>
                <a:pPr marL="45720" indent="0">
                  <a:buNone/>
                </a:pPr>
                <a:r>
                  <a:rPr lang="en-US" b="1" dirty="0"/>
                  <a:t>Train error: </a:t>
                </a:r>
                <a:r>
                  <a:rPr lang="en-US" dirty="0"/>
                  <a:t>M</a:t>
                </a:r>
                <a:r>
                  <a:rPr lang="vi-VN" dirty="0"/>
                  <a:t>ức độ sai khác giữa đầu ra thực và đầu ra dự đoán của mô hình, thường là giá trị của hàm mất mát áp dụng lên </a:t>
                </a:r>
                <a:r>
                  <a:rPr lang="vi-VN" b="1" dirty="0"/>
                  <a:t>training </a:t>
                </a:r>
                <a:r>
                  <a:rPr lang="en-US" b="1" dirty="0"/>
                  <a:t>set</a:t>
                </a:r>
              </a:p>
              <a:p>
                <a:endParaRPr lang="en-US" b="1" dirty="0"/>
              </a:p>
              <a:p>
                <a:pPr marL="4763" lvl="1" indent="-4763"/>
                <a:endParaRPr lang="en-US" b="1" dirty="0"/>
              </a:p>
              <a:p>
                <a:pPr marL="4763" lvl="1" indent="-4763"/>
                <a:r>
                  <a:rPr lang="en-US" sz="2400" b="1" dirty="0"/>
                  <a:t>Test error: </a:t>
                </a:r>
                <a:r>
                  <a:rPr lang="en-US" sz="2400" dirty="0"/>
                  <a:t>M</a:t>
                </a:r>
                <a:r>
                  <a:rPr lang="vi-VN" sz="2400" dirty="0"/>
                  <a:t>ức độ sai khác giữa đầu ra thực và đầu ra dự đoán của mô hình, thường là giá trị của hàm mất mát áp dụng lên </a:t>
                </a:r>
                <a:r>
                  <a:rPr lang="vi-VN" sz="2400" b="1" dirty="0"/>
                  <a:t>t</a:t>
                </a:r>
                <a:r>
                  <a:rPr lang="en-US" sz="2400" b="1" dirty="0" err="1"/>
                  <a:t>est</a:t>
                </a:r>
                <a:r>
                  <a:rPr lang="en-US" sz="2400" b="1" dirty="0"/>
                  <a:t> set</a:t>
                </a:r>
              </a:p>
              <a:p>
                <a:pPr marL="4763" lvl="1" indent="-4763"/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2" t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76" y="3317459"/>
            <a:ext cx="4625952" cy="1029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76" y="5015649"/>
            <a:ext cx="4934623" cy="99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Một mô hình được coi là tốt (fit) nếu cả </a:t>
            </a:r>
            <a:r>
              <a:rPr lang="vi-VN" i="1" dirty="0"/>
              <a:t>train error</a:t>
            </a:r>
            <a:r>
              <a:rPr lang="vi-VN" dirty="0"/>
              <a:t> và </a:t>
            </a:r>
            <a:r>
              <a:rPr lang="vi-VN" i="1" dirty="0"/>
              <a:t>test error</a:t>
            </a:r>
            <a:r>
              <a:rPr lang="vi-VN" dirty="0"/>
              <a:t> đều thấp 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Nếu </a:t>
            </a:r>
            <a:r>
              <a:rPr lang="vi-VN" i="1" dirty="0"/>
              <a:t>train error</a:t>
            </a:r>
            <a:r>
              <a:rPr lang="vi-VN" dirty="0"/>
              <a:t> thấp nhưng </a:t>
            </a:r>
            <a:r>
              <a:rPr lang="vi-VN" i="1" dirty="0"/>
              <a:t>test error</a:t>
            </a:r>
            <a:r>
              <a:rPr lang="vi-VN" dirty="0"/>
              <a:t> cao, ta nói mô hình bị </a:t>
            </a:r>
            <a:r>
              <a:rPr lang="vi-VN" b="1" dirty="0">
                <a:solidFill>
                  <a:srgbClr val="FF0000"/>
                </a:solidFill>
              </a:rPr>
              <a:t>overfitting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Nếu </a:t>
            </a:r>
            <a:r>
              <a:rPr lang="vi-VN" i="1" dirty="0"/>
              <a:t>train error</a:t>
            </a:r>
            <a:r>
              <a:rPr lang="vi-VN" dirty="0"/>
              <a:t> cao và </a:t>
            </a:r>
            <a:r>
              <a:rPr lang="vi-VN" i="1" dirty="0"/>
              <a:t>test error</a:t>
            </a:r>
            <a:r>
              <a:rPr lang="vi-VN" dirty="0"/>
              <a:t> cao, ta nói mô hình bị </a:t>
            </a:r>
            <a:r>
              <a:rPr lang="vi-VN" b="1" dirty="0" err="1">
                <a:solidFill>
                  <a:srgbClr val="FF0000"/>
                </a:solidFill>
              </a:rPr>
              <a:t>underfitting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Nếu </a:t>
            </a:r>
            <a:r>
              <a:rPr lang="vi-VN" i="1" dirty="0"/>
              <a:t>train error</a:t>
            </a:r>
            <a:r>
              <a:rPr lang="vi-VN" dirty="0"/>
              <a:t> cao nhưng </a:t>
            </a:r>
            <a:r>
              <a:rPr lang="vi-VN" i="1" dirty="0"/>
              <a:t>test error</a:t>
            </a:r>
            <a:r>
              <a:rPr lang="vi-VN" dirty="0"/>
              <a:t> thấp, </a:t>
            </a:r>
            <a:r>
              <a:rPr lang="en-US" dirty="0" err="1"/>
              <a:t>hiếm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marL="0" indent="0">
              <a:buClr>
                <a:schemeClr val="accent2"/>
              </a:buClr>
            </a:pPr>
            <a:endParaRPr lang="en-US" b="1" dirty="0"/>
          </a:p>
          <a:p>
            <a:pPr marL="0" indent="0">
              <a:buClr>
                <a:schemeClr val="accent2"/>
              </a:buClr>
            </a:pP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F0000"/>
                </a:solidFill>
              </a:rPr>
              <a:t>xây dựng một mô hình chỉ dựa trên training set, làm thế nào để biết được chất lượng của nó trên test set?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6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Chia </a:t>
            </a:r>
            <a:r>
              <a:rPr lang="en-US" dirty="0" err="1"/>
              <a:t>tập</a:t>
            </a:r>
            <a:r>
              <a:rPr lang="en-US" dirty="0"/>
              <a:t> training set ban </a:t>
            </a:r>
            <a:r>
              <a:rPr lang="en-US" dirty="0" err="1"/>
              <a:t>đầu</a:t>
            </a:r>
            <a:r>
              <a:rPr lang="en-US" dirty="0"/>
              <a:t> (X)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tập</a:t>
            </a:r>
            <a:r>
              <a:rPr lang="en-US" dirty="0"/>
              <a:t>: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Validation set </a:t>
            </a:r>
            <a:r>
              <a:rPr lang="en-US" dirty="0"/>
              <a:t>(Y): 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X,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vi-VN" dirty="0"/>
              <a:t>thực hiện đánh giá mô hình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T</a:t>
            </a:r>
            <a:r>
              <a:rPr lang="vi-VN" b="1" dirty="0"/>
              <a:t>raining set mới</a:t>
            </a:r>
            <a:r>
              <a:rPr lang="en-US" b="1" dirty="0"/>
              <a:t> </a:t>
            </a:r>
            <a:r>
              <a:rPr lang="en-US" dirty="0"/>
              <a:t>(Z): Z=X\Y</a:t>
            </a:r>
          </a:p>
        </p:txBody>
      </p:sp>
    </p:spTree>
    <p:extLst>
      <p:ext uri="{BB962C8B-B14F-4D97-AF65-F5344CB8AC3E}">
        <p14:creationId xmlns:p14="http://schemas.microsoft.com/office/powerpoint/2010/main" val="195183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b="1" dirty="0"/>
              <a:t>Train error </a:t>
            </a:r>
            <a:r>
              <a:rPr lang="vi-VN" sz="2400" dirty="0"/>
              <a:t>được tính trên training set mới </a:t>
            </a:r>
            <a:r>
              <a:rPr lang="en-US" sz="2400" dirty="0"/>
              <a:t>(Z)</a:t>
            </a:r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V</a:t>
            </a:r>
            <a:r>
              <a:rPr lang="vi-VN" sz="2400" b="1" dirty="0"/>
              <a:t>alidation error </a:t>
            </a:r>
            <a:r>
              <a:rPr lang="vi-VN" sz="2400" dirty="0"/>
              <a:t>được tính trên tập validation</a:t>
            </a:r>
            <a:r>
              <a:rPr lang="en-US" sz="2400" dirty="0"/>
              <a:t> (Y)</a:t>
            </a:r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Test error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test set</a:t>
            </a:r>
          </a:p>
          <a:p>
            <a:pPr marL="0" lvl="1" indent="0">
              <a:spcBef>
                <a:spcPts val="1800"/>
              </a:spcBef>
              <a:buClr>
                <a:schemeClr val="accent2"/>
              </a:buClr>
            </a:pPr>
            <a:r>
              <a:rPr lang="en-US" sz="2400" dirty="0"/>
              <a:t>T</a:t>
            </a:r>
            <a:r>
              <a:rPr lang="vi-VN" sz="2400" dirty="0"/>
              <a:t>ìm mô hình sao cho </a:t>
            </a:r>
            <a:r>
              <a:rPr lang="vi-VN" sz="2400" b="1" i="1" dirty="0"/>
              <a:t>cả train eror và validation error đều nhỏ</a:t>
            </a:r>
            <a:r>
              <a:rPr lang="vi-VN" sz="2400" dirty="0"/>
              <a:t>, qua đó có thể dự đoán được rằng </a:t>
            </a:r>
            <a:r>
              <a:rPr lang="vi-VN" sz="2400" dirty="0">
                <a:solidFill>
                  <a:srgbClr val="FF0000"/>
                </a:solidFill>
              </a:rPr>
              <a:t>test error </a:t>
            </a:r>
            <a:r>
              <a:rPr lang="vi-VN" sz="2400" dirty="0"/>
              <a:t>cũng nhỏ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79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200" y="2062101"/>
            <a:ext cx="10358967" cy="4111625"/>
          </a:xfrm>
        </p:spPr>
        <p:txBody>
          <a:bodyPr>
            <a:normAutofit/>
          </a:bodyPr>
          <a:lstStyle/>
          <a:p>
            <a:pPr marL="342900" lvl="1" indent="-342900" algn="just"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H</a:t>
            </a:r>
            <a:r>
              <a:rPr lang="vi-VN" sz="2400" dirty="0"/>
              <a:t>uấn luyện nhiều mô hình khác nhau dựa trên tr</a:t>
            </a:r>
            <a:r>
              <a:rPr lang="en-US" sz="2400" dirty="0" err="1"/>
              <a:t>aining</a:t>
            </a:r>
            <a:r>
              <a:rPr lang="en-US" sz="2400" dirty="0"/>
              <a:t> set </a:t>
            </a:r>
            <a:r>
              <a:rPr lang="en-US" sz="2400" dirty="0" err="1"/>
              <a:t>mới</a:t>
            </a:r>
            <a:r>
              <a:rPr lang="en-US" sz="2400" dirty="0"/>
              <a:t> (Z)</a:t>
            </a:r>
            <a:r>
              <a:rPr lang="vi-VN" sz="2400" dirty="0"/>
              <a:t>, và tính validation error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validation set (Y)</a:t>
            </a:r>
            <a:r>
              <a:rPr lang="vi-VN" sz="2400" dirty="0"/>
              <a:t>. Mô hình cho validation error nhỏ nhất sẽ là một mô hình tốt</a:t>
            </a:r>
            <a:endParaRPr lang="en-US" sz="2400" dirty="0"/>
          </a:p>
          <a:p>
            <a:pPr marL="342900" lvl="1" indent="-342900" algn="just"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vi-VN" sz="2400" dirty="0"/>
              <a:t>ắt đầu từ mô hình đơn giản, sau đó tăng dần độ phức tạp của mô hình. Khi độ phức tạp tăng lên, training error sẽ có xu hướng nhỏ dần</a:t>
            </a:r>
            <a:r>
              <a:rPr lang="en-US" sz="2400" dirty="0"/>
              <a:t>.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v</a:t>
            </a:r>
            <a:r>
              <a:rPr lang="vi-VN" sz="2400" dirty="0"/>
              <a:t>alidation error ban đầu thường giảm dần và đến một lúc sẽ tăng lên do overfitting xảy ra</a:t>
            </a:r>
            <a:endParaRPr lang="en-US" sz="2400" dirty="0"/>
          </a:p>
          <a:p>
            <a:pPr marL="342900" lvl="1" indent="-342900" algn="just">
              <a:spcBef>
                <a:spcPts val="1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Để chọn một mô hình tốt, ta quan sát validation error. Khi validation error có chiều hướng tăng lên thì ta chọn mô hình trước đó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69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5219" y="2017713"/>
            <a:ext cx="5814874" cy="4111625"/>
          </a:xfrm>
        </p:spPr>
        <p:txBody>
          <a:bodyPr>
            <a:normAutofit/>
          </a:bodyPr>
          <a:lstStyle/>
          <a:p>
            <a:pPr marL="0" indent="0"/>
            <a:r>
              <a:rPr lang="en-US" sz="2400" dirty="0"/>
              <a:t>Training set (X) </a:t>
            </a:r>
            <a:r>
              <a:rPr lang="en-US" sz="2400" dirty="0" err="1"/>
              <a:t>gồm</a:t>
            </a:r>
            <a:r>
              <a:rPr lang="en-US" sz="2400" dirty="0"/>
              <a:t> 30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chia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phần</a:t>
            </a:r>
            <a:r>
              <a:rPr lang="en-US" sz="2400" dirty="0"/>
              <a:t>: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Validation set</a:t>
            </a:r>
            <a:r>
              <a:rPr lang="en-US" sz="2400" dirty="0"/>
              <a:t> (Y):</a:t>
            </a:r>
            <a:r>
              <a:rPr lang="vi-VN" sz="2400" dirty="0"/>
              <a:t> 10 điểm được lấy ngẫu nhiên từ</a:t>
            </a:r>
            <a:r>
              <a:rPr lang="en-US" sz="2400" dirty="0"/>
              <a:t> X,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</a:t>
            </a:r>
            <a:r>
              <a:rPr lang="vi-VN" sz="2400" dirty="0"/>
              <a:t>raining set </a:t>
            </a:r>
            <a:r>
              <a:rPr lang="en-US" sz="2400" dirty="0" err="1"/>
              <a:t>mới</a:t>
            </a:r>
            <a:r>
              <a:rPr lang="en-US" sz="2400" dirty="0"/>
              <a:t> Z: Z=X\Y,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endParaRPr lang="en-US" sz="2400" dirty="0"/>
          </a:p>
          <a:p>
            <a:pPr marL="0" indent="0">
              <a:buClr>
                <a:schemeClr val="accent2"/>
              </a:buClr>
            </a:pPr>
            <a:r>
              <a:rPr lang="en-US" sz="2400" dirty="0">
                <a:solidFill>
                  <a:schemeClr val="accent2"/>
                </a:solidFill>
              </a:rPr>
              <a:t>M</a:t>
            </a:r>
            <a:r>
              <a:rPr lang="vi-VN" sz="2400" dirty="0">
                <a:solidFill>
                  <a:schemeClr val="accent2"/>
                </a:solidFill>
              </a:rPr>
              <a:t>ô hình </a:t>
            </a:r>
            <a:r>
              <a:rPr lang="en-US" sz="2400" dirty="0" err="1">
                <a:solidFill>
                  <a:schemeClr val="accent2"/>
                </a:solidFill>
              </a:rPr>
              <a:t>mà</a:t>
            </a:r>
            <a:r>
              <a:rPr lang="vi-VN" sz="2400" dirty="0">
                <a:solidFill>
                  <a:schemeClr val="accent2"/>
                </a:solidFill>
              </a:rPr>
              <a:t> cả </a:t>
            </a:r>
            <a:r>
              <a:rPr lang="vi-VN" sz="2400" i="1" dirty="0">
                <a:solidFill>
                  <a:schemeClr val="accent2"/>
                </a:solidFill>
              </a:rPr>
              <a:t>train er</a:t>
            </a:r>
            <a:r>
              <a:rPr lang="en-US" sz="2400" i="1" dirty="0">
                <a:solidFill>
                  <a:schemeClr val="accent2"/>
                </a:solidFill>
              </a:rPr>
              <a:t>r</a:t>
            </a:r>
            <a:r>
              <a:rPr lang="vi-VN" sz="2400" i="1" dirty="0">
                <a:solidFill>
                  <a:schemeClr val="accent2"/>
                </a:solidFill>
              </a:rPr>
              <a:t>or</a:t>
            </a:r>
            <a:r>
              <a:rPr lang="vi-VN" sz="2400" dirty="0">
                <a:solidFill>
                  <a:schemeClr val="accent2"/>
                </a:solidFill>
              </a:rPr>
              <a:t> và </a:t>
            </a:r>
            <a:r>
              <a:rPr lang="vi-VN" sz="2400" i="1" dirty="0">
                <a:solidFill>
                  <a:schemeClr val="accent2"/>
                </a:solidFill>
              </a:rPr>
              <a:t>validation error</a:t>
            </a:r>
            <a:r>
              <a:rPr lang="vi-VN" sz="2400" dirty="0">
                <a:solidFill>
                  <a:schemeClr val="accent2"/>
                </a:solidFill>
              </a:rPr>
              <a:t> đều nhỏ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thì</a:t>
            </a:r>
            <a:r>
              <a:rPr lang="vi-VN" sz="2400" dirty="0">
                <a:solidFill>
                  <a:schemeClr val="accent2"/>
                </a:solidFill>
              </a:rPr>
              <a:t> </a:t>
            </a:r>
            <a:r>
              <a:rPr lang="vi-VN" sz="2400" i="1" dirty="0">
                <a:solidFill>
                  <a:schemeClr val="accent2"/>
                </a:solidFill>
              </a:rPr>
              <a:t>test error</a:t>
            </a:r>
            <a:r>
              <a:rPr lang="vi-VN" sz="2400" dirty="0">
                <a:solidFill>
                  <a:schemeClr val="accent2"/>
                </a:solidFill>
              </a:rPr>
              <a:t> cũng nhỏ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Clr>
                <a:schemeClr val="accent2"/>
              </a:buClr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17" y="2017713"/>
            <a:ext cx="4875650" cy="344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vi-VN" dirty="0"/>
              <a:t>ó </a:t>
            </a:r>
            <a:r>
              <a:rPr lang="en-US" dirty="0" err="1"/>
              <a:t>ít</a:t>
            </a:r>
            <a:r>
              <a:rPr lang="vi-VN" dirty="0"/>
              <a:t> dữ liệu</a:t>
            </a:r>
            <a:r>
              <a:rPr lang="en-US" dirty="0"/>
              <a:t> </a:t>
            </a:r>
            <a:r>
              <a:rPr lang="vi-VN" dirty="0"/>
              <a:t>để xây dựng mô hình</a:t>
            </a:r>
            <a:endParaRPr lang="en-US" dirty="0"/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Nếu lấy quá nhiều dữ liệu trong training</a:t>
            </a:r>
            <a:r>
              <a:rPr lang="en-US" sz="2400" dirty="0"/>
              <a:t> set</a:t>
            </a:r>
            <a:r>
              <a:rPr lang="vi-VN" sz="2400" dirty="0"/>
              <a:t> làm validation</a:t>
            </a:r>
            <a:r>
              <a:rPr lang="en-US" sz="2400" dirty="0"/>
              <a:t> set</a:t>
            </a:r>
            <a:r>
              <a:rPr lang="vi-VN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vi-VN" sz="2400" dirty="0"/>
              <a:t>phần dữ liệu còn lại của training</a:t>
            </a:r>
            <a:r>
              <a:rPr lang="en-US" sz="2400" dirty="0"/>
              <a:t> set</a:t>
            </a:r>
            <a:r>
              <a:rPr lang="vi-VN" sz="2400" dirty="0"/>
              <a:t> không đủ để xây dựng mô hình</a:t>
            </a:r>
            <a:endParaRPr lang="en-US" sz="2400" dirty="0"/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V</a:t>
            </a:r>
            <a:r>
              <a:rPr lang="vi-VN" sz="2400" dirty="0"/>
              <a:t>alidation phải thật nhỏ</a:t>
            </a:r>
            <a:r>
              <a:rPr lang="en-US" sz="2400" dirty="0"/>
              <a:t>,</a:t>
            </a:r>
            <a:r>
              <a:rPr lang="vi-VN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vi-VN" sz="2400" dirty="0"/>
              <a:t> lượng dữ liệu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K</a:t>
            </a:r>
            <a:r>
              <a:rPr lang="vi-VN" sz="2400" dirty="0"/>
              <a:t>hi tập validation quá nhỏ, hiện tượng overfitting có thể xảy ra với tập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endParaRPr lang="en-US" sz="2400" dirty="0"/>
          </a:p>
          <a:p>
            <a:pPr marL="342900" lvl="1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lvl="1" indent="0">
              <a:buClr>
                <a:schemeClr val="accent2"/>
              </a:buClr>
            </a:pPr>
            <a:r>
              <a:rPr lang="en-US" sz="2400" dirty="0" err="1">
                <a:solidFill>
                  <a:srgbClr val="FF0000"/>
                </a:solidFill>
              </a:rPr>
              <a:t>Có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pháp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nào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tình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huống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này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không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8835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b="1" dirty="0"/>
              <a:t>K</a:t>
            </a:r>
            <a:r>
              <a:rPr lang="vi-VN" b="1" dirty="0"/>
              <a:t>-fold cross validation</a:t>
            </a:r>
            <a:r>
              <a:rPr lang="en-US" dirty="0"/>
              <a:t>:</a:t>
            </a:r>
            <a:r>
              <a:rPr lang="vi-VN" dirty="0"/>
              <a:t> </a:t>
            </a:r>
            <a:r>
              <a:rPr lang="en-US" dirty="0"/>
              <a:t>C</a:t>
            </a:r>
            <a:r>
              <a:rPr lang="vi-VN" dirty="0"/>
              <a:t>hia training </a:t>
            </a:r>
            <a:r>
              <a:rPr lang="en-US" dirty="0"/>
              <a:t>set </a:t>
            </a:r>
            <a:r>
              <a:rPr lang="en-US" dirty="0" err="1"/>
              <a:t>thành</a:t>
            </a:r>
            <a:r>
              <a:rPr lang="vi-VN" dirty="0"/>
              <a:t> </a:t>
            </a:r>
            <a:r>
              <a:rPr lang="en-US" dirty="0"/>
              <a:t>K</a:t>
            </a:r>
            <a:r>
              <a:rPr lang="vi-VN" dirty="0"/>
              <a:t> tập con không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vi-VN" dirty="0"/>
              <a:t>, có kích thước gần bằng nhau</a:t>
            </a:r>
            <a:r>
              <a:rPr lang="en-US" dirty="0"/>
              <a:t>. X={X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</a:t>
            </a:r>
          </a:p>
          <a:p>
            <a:pPr marL="0" indent="0"/>
            <a:r>
              <a:rPr lang="vi-VN" dirty="0"/>
              <a:t>Tại mỗi lần kiểm thử</a:t>
            </a:r>
            <a:r>
              <a:rPr lang="en-US" dirty="0"/>
              <a:t>: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1</a:t>
            </a:r>
            <a:r>
              <a:rPr lang="vi-VN" dirty="0"/>
              <a:t> tập con được lấy ra làm validat</a:t>
            </a:r>
            <a:r>
              <a:rPr lang="en-US" dirty="0"/>
              <a:t>ion</a:t>
            </a:r>
            <a:r>
              <a:rPr lang="vi-VN" dirty="0"/>
              <a:t> set</a:t>
            </a:r>
            <a:r>
              <a:rPr lang="en-US" dirty="0"/>
              <a:t>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K-1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m</a:t>
            </a:r>
            <a:r>
              <a:rPr lang="vi-VN"/>
              <a:t>ô hình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Mô hình cuối được xác định dựa trên trung bình của các train error và validation error</a:t>
            </a:r>
            <a:r>
              <a:rPr lang="en-US" dirty="0"/>
              <a:t> (</a:t>
            </a:r>
            <a:r>
              <a:rPr lang="en-US" b="1" i="1" dirty="0"/>
              <a:t>CV(w) </a:t>
            </a:r>
            <a:r>
              <a:rPr lang="en-US" b="1" i="1" dirty="0" err="1"/>
              <a:t>là</a:t>
            </a:r>
            <a:r>
              <a:rPr lang="en-US" b="1" i="1" dirty="0"/>
              <a:t> </a:t>
            </a:r>
            <a:r>
              <a:rPr lang="en-US" b="1" i="1" dirty="0" err="1"/>
              <a:t>nhỏ</a:t>
            </a:r>
            <a:r>
              <a:rPr lang="en-US" b="1" i="1" dirty="0"/>
              <a:t> </a:t>
            </a:r>
            <a:r>
              <a:rPr lang="en-US" b="1" i="1" dirty="0" err="1"/>
              <a:t>nhất</a:t>
            </a:r>
            <a:r>
              <a:rPr lang="en-US" dirty="0"/>
              <a:t>)</a:t>
            </a:r>
          </a:p>
          <a:p>
            <a:pPr marL="0" indent="0">
              <a:buClr>
                <a:schemeClr val="accent2"/>
              </a:buClr>
            </a:pPr>
            <a:r>
              <a:rPr lang="en-US" dirty="0" err="1"/>
              <a:t>Tìm</a:t>
            </a:r>
            <a:r>
              <a:rPr lang="en-US" dirty="0"/>
              <a:t> k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Clr>
                <a:schemeClr val="accent2"/>
              </a:buClr>
            </a:pPr>
            <a:r>
              <a:rPr lang="en-US" dirty="0" err="1"/>
              <a:t>Lần</a:t>
            </a:r>
            <a:r>
              <a:rPr lang="en-US" dirty="0"/>
              <a:t> 1: Validation set: X</a:t>
            </a:r>
            <a:r>
              <a:rPr lang="en-US" baseline="-25000" dirty="0"/>
              <a:t>1</a:t>
            </a:r>
            <a:r>
              <a:rPr lang="en-US" dirty="0"/>
              <a:t>, Training set: X\X1={X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}= &gt; M1</a:t>
            </a:r>
          </a:p>
          <a:p>
            <a:pPr marL="0" indent="0">
              <a:buClr>
                <a:schemeClr val="accent2"/>
              </a:buClr>
            </a:pPr>
            <a:r>
              <a:rPr lang="en-US" dirty="0" err="1"/>
              <a:t>Lần</a:t>
            </a:r>
            <a:r>
              <a:rPr lang="en-US" dirty="0"/>
              <a:t> 2: Validation set: X</a:t>
            </a:r>
            <a:r>
              <a:rPr lang="en-US" baseline="-25000" dirty="0"/>
              <a:t>2</a:t>
            </a:r>
            <a:r>
              <a:rPr lang="en-US" dirty="0"/>
              <a:t>, Training set: X\X1={X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}=&gt;M2</a:t>
            </a:r>
          </a:p>
          <a:p>
            <a:pPr marL="0" indent="0">
              <a:buClr>
                <a:schemeClr val="accent2"/>
              </a:buClr>
            </a:pPr>
            <a:r>
              <a:rPr lang="en-US" dirty="0" err="1"/>
              <a:t>Lần</a:t>
            </a:r>
            <a:r>
              <a:rPr lang="en-US" dirty="0"/>
              <a:t> k: Validation set: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Training set: X\X1={X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…, X</a:t>
            </a:r>
            <a:r>
              <a:rPr lang="en-US" baseline="-25000" dirty="0"/>
              <a:t>k-1</a:t>
            </a:r>
            <a:r>
              <a:rPr lang="en-US" dirty="0"/>
              <a:t>}=&gt;Mk</a:t>
            </a:r>
          </a:p>
          <a:p>
            <a:pPr marL="0" indent="0">
              <a:buClr>
                <a:schemeClr val="accent2"/>
              </a:buClr>
            </a:pPr>
            <a:endParaRPr lang="en-US" dirty="0"/>
          </a:p>
          <a:p>
            <a:pPr marL="0" indent="0">
              <a:buClr>
                <a:schemeClr val="accent2"/>
              </a:buClr>
            </a:pPr>
            <a:endParaRPr lang="en-US" dirty="0"/>
          </a:p>
          <a:p>
            <a:pPr marL="0" indent="0">
              <a:buClr>
                <a:schemeClr val="accent2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6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vi-VN" dirty="0"/>
              <a:t>ố lượng mô hình cần huấn luyện tỉ lệ thuận với k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vi-VN" dirty="0"/>
              <a:t>bài toán,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vi-VN" dirty="0"/>
              <a:t> tham số cần xác định, khoảng giá trị của mỗi tham số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vi-VN" dirty="0"/>
              <a:t>việc huấn luyện nhiều mô hình là khó khả 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tránh</a:t>
            </a:r>
            <a:r>
              <a:rPr lang="en-US" dirty="0"/>
              <a:t> overfitting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chút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hy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training set</a:t>
            </a:r>
          </a:p>
        </p:txBody>
      </p:sp>
    </p:spTree>
    <p:extLst>
      <p:ext uri="{BB962C8B-B14F-4D97-AF65-F5344CB8AC3E}">
        <p14:creationId xmlns:p14="http://schemas.microsoft.com/office/powerpoint/2010/main" val="372371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954" y="2017713"/>
            <a:ext cx="10843932" cy="4111625"/>
          </a:xfrm>
        </p:spPr>
        <p:txBody>
          <a:bodyPr>
            <a:normAutofit/>
          </a:bodyPr>
          <a:lstStyle/>
          <a:p>
            <a:pPr marL="230188" indent="-230188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https://github.com/tiepvupsu/ebookMLCB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machinelearningcoban.com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Page: https://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www.facebook.com/machinelearningbasicvn/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Group: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 www.facebook.com/ groups/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machinelearningcoban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Learning: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https:fundaml.com</a:t>
            </a: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Hữu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Quỳnh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PGS.TS Nguyễn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7013" lvl="1" indent="-227013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Nguyễn Thị Kim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1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/>
                </a:solidFill>
              </a:rPr>
              <a:t>Early Stopping</a:t>
            </a:r>
            <a:r>
              <a:rPr lang="en-US" dirty="0"/>
              <a:t>: D</a:t>
            </a:r>
            <a:r>
              <a:rPr lang="vi-VN" dirty="0"/>
              <a:t>ừng thuật toán trước khi nó hội tụ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Vậy dừng khi nào là phù hợp?</a:t>
            </a:r>
            <a:endParaRPr lang="en-US" dirty="0"/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vi-VN" dirty="0"/>
              <a:t>ách từ training set ra một validation set. Trong khi huấn luyện, </a:t>
            </a:r>
            <a:r>
              <a:rPr lang="vi-VN" b="1" i="1" dirty="0">
                <a:solidFill>
                  <a:schemeClr val="accent2"/>
                </a:solidFill>
              </a:rPr>
              <a:t>nếu training error vẫn có xu hướng giảm nhưng validation error có xu hướng tăng lên thì ta dừng thuật toán</a:t>
            </a:r>
            <a:endParaRPr lang="en-US" b="1" i="1" dirty="0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vi-VN" dirty="0"/>
              <a:t>ử dụng mô hình tương ứng với điểm và </a:t>
            </a:r>
            <a:r>
              <a:rPr lang="vi-VN" i="1" dirty="0"/>
              <a:t>validation error</a:t>
            </a:r>
            <a:r>
              <a:rPr lang="vi-VN" dirty="0"/>
              <a:t> đạt giá trị nhỏ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6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1953" y="2017713"/>
            <a:ext cx="5562847" cy="4111625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Đường màu xanh là training error, màu đỏ là validation error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Trục </a:t>
            </a:r>
            <a:r>
              <a:rPr lang="en-US" sz="2400" dirty="0" err="1"/>
              <a:t>hoành</a:t>
            </a:r>
            <a:r>
              <a:rPr lang="en-US" sz="2400" dirty="0"/>
              <a:t> (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) </a:t>
            </a:r>
            <a:r>
              <a:rPr lang="vi-VN" sz="2400" dirty="0"/>
              <a:t>thể hiện số lượng vòng lặp, trục </a:t>
            </a:r>
            <a:r>
              <a:rPr lang="en-US" sz="2400" dirty="0" err="1"/>
              <a:t>tung</a:t>
            </a:r>
            <a:r>
              <a:rPr lang="en-US" sz="2400" dirty="0"/>
              <a:t> (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thẳng</a:t>
            </a:r>
            <a:r>
              <a:rPr lang="en-US" sz="2400" dirty="0"/>
              <a:t> </a:t>
            </a:r>
            <a:r>
              <a:rPr lang="en-US" sz="2400" dirty="0" err="1"/>
              <a:t>đứng</a:t>
            </a:r>
            <a:r>
              <a:rPr lang="en-US" sz="2400" dirty="0"/>
              <a:t>)</a:t>
            </a:r>
            <a:r>
              <a:rPr lang="vi-VN" sz="2400" dirty="0"/>
              <a:t> là giá trị error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sz="2400" dirty="0"/>
              <a:t>Thuật toán huấn luyện dừng tại vòng lặp mà validation error đạt giá trị nhỏ nhất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24" y="2017713"/>
            <a:ext cx="4426792" cy="32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5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vi-VN" dirty="0"/>
              <a:t>hêm vào hàm mất mát một số hạng nữa</a:t>
            </a:r>
            <a:r>
              <a:rPr lang="en-US" dirty="0"/>
              <a:t>:</a:t>
            </a:r>
            <a:r>
              <a:rPr lang="vi-VN" dirty="0"/>
              <a:t> </a:t>
            </a:r>
            <a:endParaRPr lang="en-US" dirty="0"/>
          </a:p>
          <a:p>
            <a:pPr marL="388620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Số hạng này thường dùng để đánh giá độ phức tạp của mô hình</a:t>
            </a:r>
            <a:endParaRPr lang="en-US" dirty="0"/>
          </a:p>
          <a:p>
            <a:pPr marL="388620"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Số hạng này càng lớn, thì mô hình càng phức tạp</a:t>
            </a:r>
            <a:endParaRPr lang="en-US" dirty="0"/>
          </a:p>
          <a:p>
            <a:r>
              <a:rPr lang="vi-VN" i="1" dirty="0"/>
              <a:t>Hàm mất mát mới</a:t>
            </a:r>
            <a:r>
              <a:rPr lang="vi-VN" dirty="0"/>
              <a:t> này thường được gọi là </a:t>
            </a:r>
            <a:r>
              <a:rPr lang="vi-VN" b="1" dirty="0"/>
              <a:t>regularized loss function</a:t>
            </a:r>
            <a:r>
              <a:rPr lang="vi-VN" dirty="0"/>
              <a:t>:</a:t>
            </a:r>
            <a:endParaRPr lang="en-US" dirty="0"/>
          </a:p>
          <a:p>
            <a:pPr algn="ctr"/>
            <a:r>
              <a:rPr lang="en-US" dirty="0" err="1"/>
              <a:t>f</a:t>
            </a:r>
            <a:r>
              <a:rPr lang="en-US" baseline="-25000" dirty="0" err="1"/>
              <a:t>reg</a:t>
            </a:r>
            <a:r>
              <a:rPr lang="en-US" dirty="0"/>
              <a:t>(w)=f(w) + </a:t>
            </a:r>
            <a:r>
              <a:rPr lang="en-US" dirty="0">
                <a:sym typeface="Symbol" panose="05050102010706020507" pitchFamily="18" charset="2"/>
              </a:rPr>
              <a:t>R(w)</a:t>
            </a:r>
          </a:p>
          <a:p>
            <a:pPr algn="just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w:</a:t>
            </a:r>
            <a:r>
              <a:rPr lang="el-GR" dirty="0"/>
              <a:t> </a:t>
            </a:r>
            <a:r>
              <a:rPr lang="vi-VN" dirty="0"/>
              <a:t>tham số trong mô hình</a:t>
            </a:r>
            <a:endParaRPr lang="en-US" dirty="0"/>
          </a:p>
          <a:p>
            <a:pPr algn="just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vi-VN" dirty="0"/>
              <a:t>(</a:t>
            </a:r>
            <a:r>
              <a:rPr lang="en-US" dirty="0"/>
              <a:t>w</a:t>
            </a:r>
            <a:r>
              <a:rPr lang="el-GR" dirty="0"/>
              <a:t>) </a:t>
            </a:r>
            <a:r>
              <a:rPr lang="vi-VN" dirty="0"/>
              <a:t>là hàm mất mát</a:t>
            </a:r>
            <a:r>
              <a:rPr lang="en-US" dirty="0"/>
              <a:t> (loss function)</a:t>
            </a:r>
            <a:r>
              <a:rPr lang="vi-VN" dirty="0"/>
              <a:t> phụ thuộc vào training set và </a:t>
            </a:r>
            <a:r>
              <a:rPr lang="en-US" dirty="0"/>
              <a:t>w</a:t>
            </a:r>
          </a:p>
          <a:p>
            <a:pPr algn="just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R(</a:t>
            </a:r>
            <a:r>
              <a:rPr lang="en-US" dirty="0"/>
              <a:t>w</a:t>
            </a:r>
            <a:r>
              <a:rPr lang="el-GR" dirty="0"/>
              <a:t>) </a:t>
            </a:r>
            <a:r>
              <a:rPr lang="vi-VN" dirty="0"/>
              <a:t>là số hạng regularization chỉ phụ thuộc vào </a:t>
            </a:r>
            <a:r>
              <a:rPr lang="en-US" dirty="0"/>
              <a:t>w</a:t>
            </a:r>
          </a:p>
          <a:p>
            <a:pPr algn="just"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l-GR" dirty="0"/>
              <a:t>λ</a:t>
            </a:r>
            <a:r>
              <a:rPr lang="en-US" dirty="0"/>
              <a:t>: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regularization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,</a:t>
            </a:r>
            <a:r>
              <a:rPr lang="el-GR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một số dương nhỏ</a:t>
            </a:r>
            <a:r>
              <a:rPr lang="en-US" dirty="0"/>
              <a:t> </a:t>
            </a:r>
            <a:r>
              <a:rPr lang="vi-VN" dirty="0"/>
              <a:t>để đảm bảo nghiệm của bài toán tối ưu </a:t>
            </a:r>
            <a:r>
              <a:rPr lang="en-US" dirty="0" err="1"/>
              <a:t>f</a:t>
            </a:r>
            <a:r>
              <a:rPr lang="en-US" baseline="-25000" dirty="0" err="1"/>
              <a:t>reg</a:t>
            </a:r>
            <a:r>
              <a:rPr lang="vi-VN" dirty="0"/>
              <a:t>(</a:t>
            </a:r>
            <a:r>
              <a:rPr lang="en-US" dirty="0"/>
              <a:t>w</a:t>
            </a:r>
            <a:r>
              <a:rPr lang="el-GR" dirty="0"/>
              <a:t>) </a:t>
            </a:r>
            <a:r>
              <a:rPr lang="vi-VN" dirty="0"/>
              <a:t>không quá xa nghiệm của bài toán tối ưu </a:t>
            </a:r>
            <a:r>
              <a:rPr lang="en-US" dirty="0"/>
              <a:t>f(w)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810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dirty="0"/>
              <a:t>T</a:t>
            </a:r>
            <a:r>
              <a:rPr lang="vi-VN" dirty="0"/>
              <a:t>ối thiểu </a:t>
            </a:r>
            <a:r>
              <a:rPr lang="vi-VN" i="1" dirty="0"/>
              <a:t>regularized loss function</a:t>
            </a:r>
            <a:r>
              <a:rPr lang="en-US" dirty="0"/>
              <a:t> </a:t>
            </a:r>
            <a:r>
              <a:rPr lang="vi-VN" dirty="0"/>
              <a:t>đồng nghĩa với việc tối thiểu cả </a:t>
            </a:r>
            <a:r>
              <a:rPr lang="vi-VN" i="1" dirty="0"/>
              <a:t>loss function</a:t>
            </a:r>
            <a:r>
              <a:rPr lang="vi-VN" dirty="0"/>
              <a:t> và số hạng </a:t>
            </a:r>
            <a:r>
              <a:rPr lang="vi-VN" i="1" dirty="0"/>
              <a:t>regularization</a:t>
            </a:r>
            <a:r>
              <a:rPr lang="vi-VN" dirty="0"/>
              <a:t>. </a:t>
            </a:r>
            <a:endParaRPr lang="en-US" dirty="0"/>
          </a:p>
          <a:p>
            <a:pPr algn="ctr"/>
            <a:r>
              <a:rPr lang="en-US" dirty="0" err="1"/>
              <a:t>f</a:t>
            </a:r>
            <a:r>
              <a:rPr lang="en-US" baseline="-25000" dirty="0" err="1"/>
              <a:t>reg</a:t>
            </a:r>
            <a:r>
              <a:rPr lang="en-US" dirty="0"/>
              <a:t>(w) = f(w)  +  </a:t>
            </a:r>
            <a:r>
              <a:rPr lang="en-US" dirty="0">
                <a:sym typeface="Symbol" panose="05050102010706020507" pitchFamily="18" charset="2"/>
              </a:rPr>
              <a:t>R(w)</a:t>
            </a:r>
          </a:p>
          <a:p>
            <a:pPr algn="ctr"/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6165477" y="3485207"/>
            <a:ext cx="1124695" cy="257577"/>
          </a:xfrm>
          <a:prstGeom prst="borderCallout1">
            <a:avLst>
              <a:gd name="adj1" fmla="val 3750"/>
              <a:gd name="adj2" fmla="val 28310"/>
              <a:gd name="adj3" fmla="val -132500"/>
              <a:gd name="adj4" fmla="val 29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7405582" y="3473749"/>
            <a:ext cx="1052484" cy="257577"/>
          </a:xfrm>
          <a:prstGeom prst="borderCallout1">
            <a:avLst>
              <a:gd name="adj1" fmla="val 3750"/>
              <a:gd name="adj2" fmla="val 28310"/>
              <a:gd name="adj3" fmla="val -132500"/>
              <a:gd name="adj4" fmla="val 29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4157" y="2017713"/>
                <a:ext cx="10358967" cy="4111625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vi-VN" sz="2000" dirty="0">
                    <a:latin typeface="+mj-lt"/>
                  </a:rPr>
                  <a:t>Norm 1 là tổng các trị tuyệt đối của tất cả các phần tử</a:t>
                </a:r>
                <a:r>
                  <a:rPr lang="en-US" sz="2000" dirty="0">
                    <a:latin typeface="+mj-lt"/>
                  </a:rPr>
                  <a:t>. Đ</a:t>
                </a:r>
                <a:r>
                  <a:rPr lang="vi-VN" sz="2000" dirty="0">
                    <a:latin typeface="+mj-lt"/>
                  </a:rPr>
                  <a:t>ã chứng minh được rằng tối thiểu norm 1 sẽ dẫn tới nghiệm có nhiều phần tử bằng 0</a:t>
                </a:r>
                <a:endParaRPr lang="en-US" sz="2000" dirty="0">
                  <a:latin typeface="+mj-lt"/>
                </a:endParaRPr>
              </a:p>
              <a:p>
                <a:pPr marL="0" indent="0"/>
                <a:r>
                  <a:rPr lang="en-US" sz="2000" dirty="0" err="1">
                    <a:latin typeface="+mj-lt"/>
                  </a:rPr>
                  <a:t>Khi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chọn</a:t>
                </a:r>
                <a:endParaRPr lang="en-US" sz="2000" dirty="0">
                  <a:latin typeface="+mj-lt"/>
                </a:endParaRPr>
              </a:p>
              <a:p>
                <a:pPr marL="0" indent="0"/>
                <a:endParaRPr lang="en-US" sz="2000" dirty="0">
                  <a:latin typeface="+mj-lt"/>
                </a:endParaRPr>
              </a:p>
              <a:p>
                <a:pPr marL="0" indent="0"/>
                <a:r>
                  <a:rPr lang="en-US" sz="2000" dirty="0">
                    <a:latin typeface="+mj-lt"/>
                  </a:rPr>
                  <a:t>N</a:t>
                </a:r>
                <a:r>
                  <a:rPr lang="vi-VN" sz="2000" dirty="0">
                    <a:latin typeface="+mj-lt"/>
                  </a:rPr>
                  <a:t>ghiệm w tìm được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của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bài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toán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tối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thiểu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f</a:t>
                </a:r>
                <a:r>
                  <a:rPr lang="en-US" sz="2000" baseline="-25000" dirty="0" err="1">
                    <a:latin typeface="+mj-lt"/>
                  </a:rPr>
                  <a:t>reg</a:t>
                </a:r>
                <a:r>
                  <a:rPr lang="en-US" sz="2000" dirty="0">
                    <a:latin typeface="+mj-lt"/>
                  </a:rPr>
                  <a:t>(w)</a:t>
                </a:r>
                <a:r>
                  <a:rPr lang="vi-VN" sz="2000" dirty="0">
                    <a:latin typeface="+mj-lt"/>
                  </a:rPr>
                  <a:t> có xu hướng rất nhiều phần tử bằng không</a:t>
                </a:r>
                <a:r>
                  <a:rPr lang="en-US" sz="2000" dirty="0">
                    <a:latin typeface="+mj-lt"/>
                  </a:rPr>
                  <a:t>. </a:t>
                </a:r>
                <a:r>
                  <a:rPr lang="en-US" sz="2000" dirty="0" err="1">
                    <a:solidFill>
                      <a:schemeClr val="accent2"/>
                    </a:solidFill>
                    <a:latin typeface="+mj-lt"/>
                  </a:rPr>
                  <a:t>Hàm</a:t>
                </a:r>
                <a:r>
                  <a:rPr lang="en-US" sz="2000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vi-VN" sz="2000" dirty="0">
                    <a:solidFill>
                      <a:schemeClr val="accent2"/>
                    </a:solidFill>
                    <a:latin typeface="+mj-lt"/>
                  </a:rPr>
                  <a:t>LASSO regression</a:t>
                </a:r>
                <a:endParaRPr lang="en-US" sz="2000" dirty="0">
                  <a:solidFill>
                    <a:schemeClr val="accent2"/>
                  </a:solidFill>
                  <a:latin typeface="+mj-lt"/>
                  <a:sym typeface="Symbol" panose="05050102010706020507" pitchFamily="18" charset="2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𝐟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𝐫𝐞𝐠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𝐰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𝐟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𝐰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+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vi-VN" sz="2000" dirty="0">
                    <a:latin typeface="+mj-lt"/>
                  </a:rPr>
                  <a:t>Các thành phần khác không của w tương </a:t>
                </a:r>
                <a:r>
                  <a:rPr lang="en-US" sz="2000" dirty="0" err="1">
                    <a:latin typeface="+mj-lt"/>
                  </a:rPr>
                  <a:t>ứng</a:t>
                </a:r>
                <a:r>
                  <a:rPr lang="vi-VN" sz="2000" dirty="0">
                    <a:latin typeface="+mj-lt"/>
                  </a:rPr>
                  <a:t> với các đặc trưng quan trọng </a:t>
                </a:r>
                <a:r>
                  <a:rPr lang="en-US" sz="2000" dirty="0" err="1">
                    <a:latin typeface="+mj-lt"/>
                  </a:rPr>
                  <a:t>trong</a:t>
                </a:r>
                <a:r>
                  <a:rPr lang="vi-VN" sz="2000" dirty="0">
                    <a:latin typeface="+mj-lt"/>
                  </a:rPr>
                  <a:t> dự đoán đầu ra</a:t>
                </a:r>
                <a:endParaRPr lang="en-US" sz="2000" dirty="0">
                  <a:latin typeface="+mj-lt"/>
                </a:endParaRPr>
              </a:p>
              <a:p>
                <a:pPr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vi-VN" sz="2000" dirty="0">
                    <a:latin typeface="+mj-lt"/>
                  </a:rPr>
                  <a:t>Các thành phần bằng không của w </a:t>
                </a:r>
                <a:r>
                  <a:rPr lang="en-US" sz="2000" dirty="0" err="1">
                    <a:latin typeface="+mj-lt"/>
                  </a:rPr>
                  <a:t>tương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ứng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với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các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đặc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en-US" sz="2000" dirty="0" err="1">
                    <a:latin typeface="+mj-lt"/>
                  </a:rPr>
                  <a:t>trưng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vi-VN" sz="2000" dirty="0">
                    <a:latin typeface="+mj-lt"/>
                  </a:rPr>
                  <a:t>được coi là ít quan trọng</a:t>
                </a:r>
                <a:endParaRPr lang="en-US" sz="2000" dirty="0">
                  <a:latin typeface="+mj-lt"/>
                </a:endParaRPr>
              </a:p>
              <a:p>
                <a:pPr marL="0" indent="0"/>
                <a:r>
                  <a:rPr lang="en-US" sz="2000" b="1" i="1" dirty="0">
                    <a:solidFill>
                      <a:schemeClr val="accent2"/>
                    </a:solidFill>
                  </a:rPr>
                  <a:t>=&gt;</a:t>
                </a:r>
                <a:r>
                  <a:rPr lang="vi-VN" sz="2000" b="1" i="1" dirty="0">
                    <a:solidFill>
                      <a:schemeClr val="accent2"/>
                    </a:solidFill>
                  </a:rPr>
                  <a:t> LASSO regression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giúp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lựa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chọn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đặc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trưng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hữu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ích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cho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mô</a:t>
                </a:r>
                <a:r>
                  <a:rPr lang="en-US" sz="2000" b="1" i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000" b="1" i="1" dirty="0" err="1">
                    <a:solidFill>
                      <a:schemeClr val="accent2"/>
                    </a:solidFill>
                  </a:rPr>
                  <a:t>hình</a:t>
                </a:r>
                <a:endParaRPr lang="en-US" sz="2000" b="1" i="1" dirty="0">
                  <a:solidFill>
                    <a:schemeClr val="accent2"/>
                  </a:solidFill>
                </a:endParaRPr>
              </a:p>
              <a:p>
                <a:pPr marL="0" indent="0"/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157" y="2017713"/>
                <a:ext cx="10358967" cy="4111625"/>
              </a:xfrm>
              <a:blipFill>
                <a:blip r:embed="rId2"/>
                <a:stretch>
                  <a:fillRect l="-588" t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80" y="2687002"/>
            <a:ext cx="2881899" cy="9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32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4157" y="2017713"/>
                <a:ext cx="10358967" cy="4111625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dirty="0">
                    <a:latin typeface="+mj-lt"/>
                  </a:rPr>
                  <a:t>Khi </a:t>
                </a:r>
                <a:r>
                  <a:rPr lang="en-US" dirty="0" err="1">
                    <a:latin typeface="+mj-lt"/>
                  </a:rPr>
                  <a:t>chọn</a:t>
                </a:r>
                <a:r>
                  <a:rPr lang="en-US" dirty="0">
                    <a:latin typeface="+mj-lt"/>
                  </a:rPr>
                  <a:t> R(w) </a:t>
                </a:r>
                <a:r>
                  <a:rPr lang="en-US" dirty="0" err="1">
                    <a:latin typeface="+mj-lt"/>
                  </a:rPr>
                  <a:t>là</a:t>
                </a:r>
                <a:r>
                  <a:rPr lang="en-US" dirty="0">
                    <a:latin typeface="+mj-lt"/>
                  </a:rPr>
                  <a:t> Norm 2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+mj-lt"/>
                </a:endParaRPr>
              </a:p>
              <a:p>
                <a:pPr marL="0" indent="0"/>
                <a:endParaRPr lang="en-US" dirty="0">
                  <a:latin typeface="+mj-lt"/>
                </a:endParaRPr>
              </a:p>
              <a:p>
                <a:pPr marL="0" indent="0"/>
                <a:r>
                  <a:rPr lang="en-US" dirty="0">
                    <a:latin typeface="+mj-lt"/>
                  </a:rPr>
                  <a:t>Ta </a:t>
                </a:r>
                <a:r>
                  <a:rPr lang="en-US" dirty="0" err="1">
                    <a:latin typeface="+mj-lt"/>
                  </a:rPr>
                  <a:t>có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hàm</a:t>
                </a:r>
                <a:r>
                  <a:rPr lang="en-US" dirty="0">
                    <a:latin typeface="+mj-lt"/>
                  </a:rPr>
                  <a:t> Ridge regularization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𝐟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𝐫𝐞𝐠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𝐰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1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𝐟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𝐰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+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𝐰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/>
                <a:endParaRPr lang="en-US" dirty="0">
                  <a:latin typeface="+mj-lt"/>
                </a:endParaRPr>
              </a:p>
              <a:p>
                <a:pPr marL="0" indent="0"/>
                <a:r>
                  <a:rPr lang="vi-VN" dirty="0"/>
                  <a:t>Hàm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vi-VN" dirty="0"/>
                  <a:t> khiến các hệ số trong w không quá lớn, giúp tránh việc đầu ra phụ thuộc quá nhiều vào một đặc trưng nào đó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157" y="2017713"/>
                <a:ext cx="10358967" cy="4111625"/>
              </a:xfrm>
              <a:blipFill>
                <a:blip r:embed="rId2"/>
                <a:stretch>
                  <a:fillRect l="-882" t="-1187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4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fld id="{13908439-B13C-4627-95B4-3110B6798EF2}" type="slidenum"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t>3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1109709" y="204788"/>
            <a:ext cx="9358267" cy="165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 Science and Engineering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Thuyloi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9709" y="1981201"/>
            <a:ext cx="10502283" cy="4384088"/>
          </a:xfrm>
        </p:spPr>
        <p:txBody>
          <a:bodyPr/>
          <a:lstStyle/>
          <a:p>
            <a:pPr indent="-339725" algn="ctr" eaLnBrk="1" hangingPunct="1">
              <a:spcBef>
                <a:spcPts val="12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9725" algn="ctr" eaLnBrk="1" hangingPunct="1">
              <a:spcBef>
                <a:spcPts val="12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800" b="1" dirty="0"/>
              <a:t>QUÁ KHỚP</a:t>
            </a:r>
          </a:p>
          <a:p>
            <a:pPr indent="-339725" algn="ctr" eaLnBrk="1" hangingPunct="1">
              <a:spcBef>
                <a:spcPts val="12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/>
              <a:t>Overfitting</a:t>
            </a:r>
          </a:p>
          <a:p>
            <a:pPr indent="-339725" algn="ctr" eaLnBrk="1" hangingPunct="1">
              <a:spcBef>
                <a:spcPts val="7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9725" algn="ctr" eaLnBrk="1" hangingPunct="1">
              <a:spcBef>
                <a:spcPts val="7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39725" algn="ctr" eaLnBrk="1" hangingPunct="1">
              <a:spcBef>
                <a:spcPts val="700"/>
              </a:spcBef>
              <a:buClrTx/>
              <a:buSzPct val="6000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64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Data set: </a:t>
            </a:r>
            <a:r>
              <a:rPr lang="vi-VN" dirty="0"/>
              <a:t>50 điểm dữ liệu</a:t>
            </a:r>
            <a:endParaRPr lang="en-US" dirty="0"/>
          </a:p>
          <a:p>
            <a:pPr lvl="1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Trainning</a:t>
            </a:r>
            <a:r>
              <a:rPr lang="en-US" dirty="0"/>
              <a:t> set: </a:t>
            </a:r>
            <a:r>
              <a:rPr lang="vi-VN" dirty="0"/>
              <a:t>30 điểm màu đỏ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Test set: </a:t>
            </a:r>
            <a:r>
              <a:rPr lang="vi-VN" dirty="0"/>
              <a:t>20 điểm màu vàng</a:t>
            </a: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ìm một mô hình tốt để mô tả quan hệ giữa đầu vào và đầu ra của dữ liệu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dirty="0"/>
          </a:p>
          <a:p>
            <a:pPr marL="0" indent="0" algn="just">
              <a:buClr>
                <a:schemeClr val="accent2"/>
              </a:buClr>
            </a:pPr>
            <a:r>
              <a:rPr lang="vi-VN" i="1" dirty="0"/>
              <a:t>Giả sử biết rằng mô hình được mô tả bởi một đa thức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30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Đ</a:t>
            </a:r>
            <a:r>
              <a:rPr lang="en-US" dirty="0"/>
              <a:t>a </a:t>
            </a:r>
            <a:r>
              <a:rPr lang="en-US" dirty="0" err="1"/>
              <a:t>th</a:t>
            </a:r>
            <a:r>
              <a:rPr lang="vi-VN" dirty="0"/>
              <a:t>ức nội suy Lagrange</a:t>
            </a:r>
            <a:endParaRPr lang="en-US" dirty="0"/>
          </a:p>
          <a:p>
            <a:pPr lvl="1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Cho N cặp điểm dữ liệu (x</a:t>
            </a:r>
            <a:r>
              <a:rPr lang="en-US" baseline="-25000" dirty="0"/>
              <a:t>1</a:t>
            </a:r>
            <a:r>
              <a:rPr lang="vi-VN" dirty="0"/>
              <a:t>, y</a:t>
            </a:r>
            <a:r>
              <a:rPr lang="en-US" baseline="-25000" dirty="0"/>
              <a:t>1</a:t>
            </a:r>
            <a:r>
              <a:rPr lang="vi-VN" dirty="0"/>
              <a:t>),(x</a:t>
            </a:r>
            <a:r>
              <a:rPr lang="en-US" baseline="-25000" dirty="0"/>
              <a:t>2</a:t>
            </a:r>
            <a:r>
              <a:rPr lang="vi-VN" dirty="0"/>
              <a:t>, y</a:t>
            </a:r>
            <a:r>
              <a:rPr lang="en-US" baseline="-25000" dirty="0"/>
              <a:t>2</a:t>
            </a:r>
            <a:r>
              <a:rPr lang="vi-VN" dirty="0"/>
              <a:t>), . . . ,(x</a:t>
            </a:r>
            <a:r>
              <a:rPr lang="en-US" baseline="-25000" dirty="0"/>
              <a:t>N</a:t>
            </a:r>
            <a:r>
              <a:rPr lang="vi-VN" dirty="0"/>
              <a:t>, y</a:t>
            </a:r>
            <a:r>
              <a:rPr lang="en-US" baseline="-25000" dirty="0"/>
              <a:t>N</a:t>
            </a:r>
            <a:r>
              <a:rPr lang="vi-VN" dirty="0"/>
              <a:t>) với các x</a:t>
            </a:r>
            <a:r>
              <a:rPr lang="en-US" baseline="-25000" dirty="0" err="1"/>
              <a:t>i</a:t>
            </a:r>
            <a:r>
              <a:rPr lang="vi-VN" dirty="0"/>
              <a:t> khác nhau đôi một</a:t>
            </a:r>
            <a:endParaRPr lang="en-US" dirty="0"/>
          </a:p>
          <a:p>
            <a:pPr lvl="1"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L</a:t>
            </a:r>
            <a:r>
              <a:rPr lang="vi-VN" dirty="0"/>
              <a:t>uôn tìm được một đa thức P(.) bậc không vượt quá N − 1 sao cho P(x</a:t>
            </a:r>
            <a:r>
              <a:rPr lang="en-US" baseline="-25000" dirty="0" err="1"/>
              <a:t>i</a:t>
            </a:r>
            <a:r>
              <a:rPr lang="vi-VN" dirty="0"/>
              <a:t>) = y</a:t>
            </a:r>
            <a:r>
              <a:rPr lang="en-US" baseline="-25000" dirty="0" err="1"/>
              <a:t>i</a:t>
            </a:r>
            <a:r>
              <a:rPr lang="vi-VN" dirty="0"/>
              <a:t> , ∀i=</a:t>
            </a:r>
            <a:r>
              <a:rPr lang="en-US" dirty="0"/>
              <a:t>1</a:t>
            </a:r>
            <a:r>
              <a:rPr lang="vi-VN" dirty="0"/>
              <a:t>,</a:t>
            </a:r>
            <a:r>
              <a:rPr lang="en-US" dirty="0"/>
              <a:t> </a:t>
            </a:r>
            <a:r>
              <a:rPr lang="vi-VN" dirty="0"/>
              <a:t>2,</a:t>
            </a:r>
            <a:r>
              <a:rPr lang="en-US" dirty="0"/>
              <a:t>…</a:t>
            </a:r>
            <a:r>
              <a:rPr lang="vi-VN" dirty="0"/>
              <a:t>, N</a:t>
            </a:r>
            <a:endParaRPr lang="en-US" dirty="0"/>
          </a:p>
          <a:p>
            <a:pPr marL="0" indent="0" algn="just">
              <a:buClr>
                <a:schemeClr val="accent2"/>
              </a:buClr>
            </a:pPr>
            <a:endParaRPr lang="en-US" dirty="0"/>
          </a:p>
          <a:p>
            <a:pPr algn="just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Dùng</a:t>
            </a:r>
            <a:r>
              <a:rPr lang="vi-VN" dirty="0"/>
              <a:t> polynomial regression với vector đặc trưng là x = [1,</a:t>
            </a:r>
            <a:r>
              <a:rPr lang="en-US" dirty="0"/>
              <a:t> </a:t>
            </a:r>
            <a:r>
              <a:rPr lang="vi-VN" dirty="0"/>
              <a:t>x, x</a:t>
            </a:r>
            <a:r>
              <a:rPr lang="en-US" baseline="30000" dirty="0"/>
              <a:t>2</a:t>
            </a:r>
            <a:r>
              <a:rPr lang="vi-VN" dirty="0"/>
              <a:t>, x</a:t>
            </a:r>
            <a:r>
              <a:rPr lang="en-US" baseline="30000" dirty="0"/>
              <a:t>3</a:t>
            </a:r>
            <a:r>
              <a:rPr lang="vi-VN" dirty="0"/>
              <a:t>,</a:t>
            </a:r>
            <a:r>
              <a:rPr lang="en-US" dirty="0"/>
              <a:t>…</a:t>
            </a:r>
            <a:r>
              <a:rPr lang="vi-VN" dirty="0"/>
              <a:t>, x</a:t>
            </a:r>
            <a:r>
              <a:rPr lang="en-US" baseline="30000" dirty="0"/>
              <a:t>d</a:t>
            </a:r>
            <a:r>
              <a:rPr lang="vi-VN" dirty="0"/>
              <a:t> ]</a:t>
            </a:r>
            <a:r>
              <a:rPr lang="en-US" baseline="30000" dirty="0"/>
              <a:t>T</a:t>
            </a:r>
            <a:r>
              <a:rPr lang="vi-VN" dirty="0"/>
              <a:t> cho đa thức bậc d</a:t>
            </a:r>
            <a:endParaRPr lang="en-US" dirty="0"/>
          </a:p>
          <a:p>
            <a:pPr marL="0" indent="0" algn="just">
              <a:buClr>
                <a:schemeClr val="accent2"/>
              </a:buClr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=&gt; C</a:t>
            </a:r>
            <a:r>
              <a:rPr lang="vi-VN" dirty="0">
                <a:solidFill>
                  <a:srgbClr val="FF0000"/>
                </a:solidFill>
              </a:rPr>
              <a:t>ần xác định bậc d của đa thức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67" y="1842627"/>
            <a:ext cx="6560597" cy="4915572"/>
          </a:xfrm>
        </p:spPr>
      </p:pic>
    </p:spTree>
    <p:extLst>
      <p:ext uri="{BB962C8B-B14F-4D97-AF65-F5344CB8AC3E}">
        <p14:creationId xmlns:p14="http://schemas.microsoft.com/office/powerpoint/2010/main" val="212179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N</a:t>
            </a:r>
            <a:r>
              <a:rPr lang="vi-VN" dirty="0"/>
              <a:t>ếu một mô hình quá fit với dữ 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=&gt;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vi-VN" dirty="0"/>
              <a:t>Hiện tượng quá fit này được gọi là </a:t>
            </a:r>
            <a:r>
              <a:rPr lang="vi-VN" b="1" dirty="0">
                <a:solidFill>
                  <a:srgbClr val="FF0000"/>
                </a:solidFill>
              </a:rPr>
              <a:t>overfitting</a:t>
            </a:r>
            <a:r>
              <a:rPr lang="en-US" dirty="0"/>
              <a:t>, c</a:t>
            </a:r>
            <a:r>
              <a:rPr lang="vi-VN" dirty="0"/>
              <a:t>ần tránh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Một mô hình tốt là mô hình có tính tổng quát</a:t>
            </a:r>
            <a:r>
              <a:rPr lang="en-US" dirty="0"/>
              <a:t>.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Overfitting là hiện tượng mô hình tìm được quá khớp với dữ liệu </a:t>
            </a:r>
            <a:r>
              <a:rPr lang="en-US" dirty="0"/>
              <a:t>training set, </a:t>
            </a:r>
            <a:r>
              <a:rPr lang="en-US" dirty="0" err="1"/>
              <a:t>nhưng</a:t>
            </a:r>
            <a:r>
              <a:rPr lang="vi-VN" dirty="0"/>
              <a:t> không thực sự mô tả tốt dữ liệu </a:t>
            </a:r>
            <a:r>
              <a:rPr lang="vi-VN" b="1" dirty="0">
                <a:solidFill>
                  <a:srgbClr val="FF0000"/>
                </a:solidFill>
              </a:rPr>
              <a:t>ngoài training set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vi-VN" dirty="0"/>
              <a:t>chú trọng vào</a:t>
            </a:r>
            <a:r>
              <a:rPr lang="en-US" dirty="0"/>
              <a:t> </a:t>
            </a:r>
            <a:r>
              <a:rPr lang="vi-VN" dirty="0"/>
              <a:t>xấp xỉ training</a:t>
            </a:r>
            <a:r>
              <a:rPr lang="en-US" dirty="0"/>
              <a:t> set</a:t>
            </a:r>
            <a:r>
              <a:rPr lang="vi-VN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endParaRPr lang="en-US" dirty="0"/>
          </a:p>
          <a:p>
            <a:r>
              <a:rPr lang="en-US" dirty="0"/>
              <a:t>=&gt; N</a:t>
            </a:r>
            <a:r>
              <a:rPr lang="vi-VN" dirty="0"/>
              <a:t>ếu trong training set có nhiễu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vi-V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3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Overfitting đặc biệt xảy ra khi lượng dữ liệu huấn luyện quá nhỏ hoặc độ phức tạp của mô hình quá cao</a:t>
            </a:r>
            <a:endParaRPr lang="en-US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dirty="0"/>
              <a:t>Trong ví dụ trên, độ phức tạp của mô hình có thể được coi là bậc của đa thức cần tìm</a:t>
            </a:r>
            <a:endParaRPr lang="en-US" dirty="0"/>
          </a:p>
          <a:p>
            <a:pPr marL="0" indent="0">
              <a:buClr>
                <a:schemeClr val="accent2"/>
              </a:buClr>
            </a:pPr>
            <a:endParaRPr lang="en-US" dirty="0"/>
          </a:p>
          <a:p>
            <a:pPr marL="0" indent="0">
              <a:buClr>
                <a:schemeClr val="accent2"/>
              </a:buClr>
            </a:pPr>
            <a:r>
              <a:rPr lang="en-US" dirty="0" err="1">
                <a:solidFill>
                  <a:srgbClr val="FF0000"/>
                </a:solidFill>
              </a:rPr>
              <a:t>Vậy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thuật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giúp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tránh</a:t>
            </a:r>
            <a:r>
              <a:rPr lang="en-US" dirty="0">
                <a:solidFill>
                  <a:srgbClr val="FF0000"/>
                </a:solidFill>
              </a:rPr>
              <a:t> overfitting?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317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1979</Words>
  <Application>Microsoft Office PowerPoint</Application>
  <PresentationFormat>Màn hình rộng</PresentationFormat>
  <Paragraphs>163</Paragraphs>
  <Slides>25</Slides>
  <Notes>1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26" baseType="lpstr">
      <vt:lpstr>Default Design</vt:lpstr>
      <vt:lpstr>Bản trình bày PowerPoint</vt:lpstr>
      <vt:lpstr>Tài liệu tham khảo</vt:lpstr>
      <vt:lpstr>CSE: Faculty of Computer Science and Engineering        Thuyloi University</vt:lpstr>
      <vt:lpstr>Ví dụ</vt:lpstr>
      <vt:lpstr>Ví dụ</vt:lpstr>
      <vt:lpstr>Ví dụ</vt:lpstr>
      <vt:lpstr>Giới thiệu</vt:lpstr>
      <vt:lpstr>Overfitting</vt:lpstr>
      <vt:lpstr>Overfitting</vt:lpstr>
      <vt:lpstr>Đánh giá chất lượng mô hình</vt:lpstr>
      <vt:lpstr>Đánh gia chất lượng mô hình</vt:lpstr>
      <vt:lpstr>Validation</vt:lpstr>
      <vt:lpstr>Validation</vt:lpstr>
      <vt:lpstr>Validation</vt:lpstr>
      <vt:lpstr>Tìm đa thức mô tả các điểm dữ liệu </vt:lpstr>
      <vt:lpstr>Cross-validation</vt:lpstr>
      <vt:lpstr>Cross-validation</vt:lpstr>
      <vt:lpstr>Cross-validation</vt:lpstr>
      <vt:lpstr>Regularization</vt:lpstr>
      <vt:lpstr>Early Stopping</vt:lpstr>
      <vt:lpstr>Early Stopping</vt:lpstr>
      <vt:lpstr>Thêm số hạng vào hàm mất mát</vt:lpstr>
      <vt:lpstr>Thêm số hạng vào hàm mất mát</vt:lpstr>
      <vt:lpstr>LASSO regularization</vt:lpstr>
      <vt:lpstr>Ridge 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CSE: Faculty of Computer Science and Engineering        Thuyloi University</dc:title>
  <dc:creator>Ngân</dc:creator>
  <cp:lastModifiedBy>Ta Quang Chieu</cp:lastModifiedBy>
  <cp:revision>96</cp:revision>
  <dcterms:created xsi:type="dcterms:W3CDTF">2021-09-08T07:36:27Z</dcterms:created>
  <dcterms:modified xsi:type="dcterms:W3CDTF">2023-09-05T16:16:59Z</dcterms:modified>
</cp:coreProperties>
</file>