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784" r:id="rId3"/>
    <p:sldId id="264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97" r:id="rId12"/>
    <p:sldId id="288" r:id="rId13"/>
    <p:sldId id="289" r:id="rId14"/>
    <p:sldId id="290" r:id="rId15"/>
    <p:sldId id="291" r:id="rId16"/>
    <p:sldId id="298" r:id="rId17"/>
    <p:sldId id="299" r:id="rId18"/>
    <p:sldId id="300" r:id="rId19"/>
    <p:sldId id="30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EE8C-8533-42BA-A366-AFE677DEFE0D}" v="5" dt="2023-01-14T22:15:38.498"/>
    <p1510:client id="{FD21734D-0A3D-84CA-CB18-3A7C2EA1ABA7}" v="3" dt="2023-09-05T16:17:38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Dat" userId="S::dat.trananh@tlu.edu.vn::5d9568cc-65f9-4129-b603-3e3c673eb2fc" providerId="AD" clId="Web-{FD21734D-0A3D-84CA-CB18-3A7C2EA1ABA7}"/>
    <pc:docChg chg="addSld delSld">
      <pc:chgData name="Tran Anh Dat" userId="S::dat.trananh@tlu.edu.vn::5d9568cc-65f9-4129-b603-3e3c673eb2fc" providerId="AD" clId="Web-{FD21734D-0A3D-84CA-CB18-3A7C2EA1ABA7}" dt="2023-09-05T16:17:38.763" v="2"/>
      <pc:docMkLst>
        <pc:docMk/>
      </pc:docMkLst>
      <pc:sldChg chg="del">
        <pc:chgData name="Tran Anh Dat" userId="S::dat.trananh@tlu.edu.vn::5d9568cc-65f9-4129-b603-3e3c673eb2fc" providerId="AD" clId="Web-{FD21734D-0A3D-84CA-CB18-3A7C2EA1ABA7}" dt="2023-09-05T16:17:36.935" v="1"/>
        <pc:sldMkLst>
          <pc:docMk/>
          <pc:sldMk cId="1198760392" sldId="605"/>
        </pc:sldMkLst>
      </pc:sldChg>
      <pc:sldChg chg="del">
        <pc:chgData name="Tran Anh Dat" userId="S::dat.trananh@tlu.edu.vn::5d9568cc-65f9-4129-b603-3e3c673eb2fc" providerId="AD" clId="Web-{FD21734D-0A3D-84CA-CB18-3A7C2EA1ABA7}" dt="2023-09-05T16:17:38.763" v="2"/>
        <pc:sldMkLst>
          <pc:docMk/>
          <pc:sldMk cId="563202794" sldId="783"/>
        </pc:sldMkLst>
      </pc:sldChg>
      <pc:sldChg chg="add">
        <pc:chgData name="Tran Anh Dat" userId="S::dat.trananh@tlu.edu.vn::5d9568cc-65f9-4129-b603-3e3c673eb2fc" providerId="AD" clId="Web-{FD21734D-0A3D-84CA-CB18-3A7C2EA1ABA7}" dt="2023-09-05T16:17:30.403" v="0"/>
        <pc:sldMkLst>
          <pc:docMk/>
          <pc:sldMk cId="3855434023" sldId="784"/>
        </pc:sldMkLst>
      </pc:sldChg>
    </pc:docChg>
  </pc:docChgLst>
  <pc:docChgLst>
    <pc:chgData name="Ta Quang Chieu" userId="a9358b3e-0594-4c6f-ac73-e9417e9af823" providerId="ADAL" clId="{B667EE8C-8533-42BA-A366-AFE677DEFE0D}"/>
    <pc:docChg chg="addSld delSld modSld">
      <pc:chgData name="Ta Quang Chieu" userId="a9358b3e-0594-4c6f-ac73-e9417e9af823" providerId="ADAL" clId="{B667EE8C-8533-42BA-A366-AFE677DEFE0D}" dt="2023-01-14T22:15:38.497" v="3" actId="478"/>
      <pc:docMkLst>
        <pc:docMk/>
      </pc:docMkLst>
      <pc:sldChg chg="add del">
        <pc:chgData name="Ta Quang Chieu" userId="a9358b3e-0594-4c6f-ac73-e9417e9af823" providerId="ADAL" clId="{B667EE8C-8533-42BA-A366-AFE677DEFE0D}" dt="2023-01-14T22:15:22.302" v="1"/>
        <pc:sldMkLst>
          <pc:docMk/>
          <pc:sldMk cId="1223516764" sldId="264"/>
        </pc:sldMkLst>
      </pc:sldChg>
      <pc:sldChg chg="addSp delSp modSp">
        <pc:chgData name="Ta Quang Chieu" userId="a9358b3e-0594-4c6f-ac73-e9417e9af823" providerId="ADAL" clId="{B667EE8C-8533-42BA-A366-AFE677DEFE0D}" dt="2023-01-14T22:15:38.497" v="3" actId="478"/>
        <pc:sldMkLst>
          <pc:docMk/>
          <pc:sldMk cId="1210078985" sldId="281"/>
        </pc:sldMkLst>
        <pc:spChg chg="del">
          <ac:chgData name="Ta Quang Chieu" userId="a9358b3e-0594-4c6f-ac73-e9417e9af823" providerId="ADAL" clId="{B667EE8C-8533-42BA-A366-AFE677DEFE0D}" dt="2023-01-14T22:15:35.713" v="2" actId="478"/>
          <ac:spMkLst>
            <pc:docMk/>
            <pc:sldMk cId="1210078985" sldId="281"/>
            <ac:spMk id="3" creationId="{00000000-0000-0000-0000-000000000000}"/>
          </ac:spMkLst>
        </pc:spChg>
        <pc:spChg chg="add del mod">
          <ac:chgData name="Ta Quang Chieu" userId="a9358b3e-0594-4c6f-ac73-e9417e9af823" providerId="ADAL" clId="{B667EE8C-8533-42BA-A366-AFE677DEFE0D}" dt="2023-01-14T22:15:38.497" v="3" actId="478"/>
          <ac:spMkLst>
            <pc:docMk/>
            <pc:sldMk cId="1210078985" sldId="281"/>
            <ac:spMk id="4" creationId="{102B1F42-21B4-E455-4118-D3FD7BBFE1B5}"/>
          </ac:spMkLst>
        </pc:spChg>
      </pc:sldChg>
      <pc:sldChg chg="add del setBg">
        <pc:chgData name="Ta Quang Chieu" userId="a9358b3e-0594-4c6f-ac73-e9417e9af823" providerId="ADAL" clId="{B667EE8C-8533-42BA-A366-AFE677DEFE0D}" dt="2023-01-14T22:15:22.302" v="1"/>
        <pc:sldMkLst>
          <pc:docMk/>
          <pc:sldMk cId="1198760392" sldId="605"/>
        </pc:sldMkLst>
      </pc:sldChg>
      <pc:sldChg chg="modSp add del">
        <pc:chgData name="Ta Quang Chieu" userId="a9358b3e-0594-4c6f-ac73-e9417e9af823" providerId="ADAL" clId="{B667EE8C-8533-42BA-A366-AFE677DEFE0D}" dt="2023-01-14T22:15:22.302" v="1"/>
        <pc:sldMkLst>
          <pc:docMk/>
          <pc:sldMk cId="563202794" sldId="783"/>
        </pc:sldMkLst>
        <pc:spChg chg="mod">
          <ac:chgData name="Ta Quang Chieu" userId="a9358b3e-0594-4c6f-ac73-e9417e9af823" providerId="ADAL" clId="{B667EE8C-8533-42BA-A366-AFE677DEFE0D}" dt="2023-01-14T22:15:17.641" v="0"/>
          <ac:spMkLst>
            <pc:docMk/>
            <pc:sldMk cId="563202794" sldId="783"/>
            <ac:spMk id="4" creationId="{5BD5034C-B894-4CCF-AC06-A885B85E2B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4B1A-CC70-4C56-A6B1-F508ABC4D03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0EAE-E51A-48CC-81D6-FF35606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CE86-72A8-4541-A706-7AD9E4B3F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6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2CCC-7EE4-4984-B2D8-3DFEF3B50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212726"/>
            <a:ext cx="2599267" cy="5916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5" y="212726"/>
            <a:ext cx="7598833" cy="5916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8570-8712-45A5-AA56-F6F237E6D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09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029187-7B94-4E8A-8893-E46C774D6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562"/>
            <a:ext cx="10972800" cy="58203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2C8C9F-CF6E-4144-A609-0D523EDF2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28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BFAD-F678-4C9C-8F41-7A619DD75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03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A1FD-1D03-4637-8815-DF191172A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4D6FDFF-E4E6-481E-9026-A712693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2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96D4FD-F0E4-4719-95EC-7F85B78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FE67-4BE6-43AB-B73C-6EDEE0F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14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F8ADFB-B613-4847-811B-E0A939B6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32CE-D1BC-42AF-AF74-886F18A4D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37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AAEEB19-B780-4D3D-B6C4-EB10B4E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19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5D564A-D7DC-4F26-9D2A-EE17AA25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>
              <a:defRPr lang="en-US" sz="1400" i="0" smtClean="0">
                <a:solidFill>
                  <a:srgbClr val="C00000"/>
                </a:solidFill>
                <a:latin typeface="Candara" panose="020E0502030303020204" pitchFamily="34" charset="0"/>
              </a:defRPr>
            </a:lvl1pPr>
          </a:lstStyle>
          <a:p>
            <a:pPr algn="ctr"/>
            <a:fld id="{A4FFAA1D-E748-43DF-BC36-D39DD07E3B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76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7D19B4-DC37-4DE0-9F4F-01383CBE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>
              <a:defRPr lang="en-US" sz="1400" i="0" smtClean="0">
                <a:solidFill>
                  <a:srgbClr val="C00000"/>
                </a:solidFill>
                <a:latin typeface="Candara" panose="020E0502030303020204" pitchFamily="34" charset="0"/>
              </a:defRPr>
            </a:lvl1pPr>
          </a:lstStyle>
          <a:p>
            <a:pPr algn="ctr"/>
            <a:fld id="{A4FFAA1D-E748-43DF-BC36-D39DD07E3B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9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517-DEF3-4A21-93C1-E52A7F34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>
              <a:defRPr lang="en-US" sz="1400" i="0" smtClean="0">
                <a:solidFill>
                  <a:srgbClr val="C00000"/>
                </a:solidFill>
                <a:latin typeface="Candara" panose="020E0502030303020204" pitchFamily="34" charset="0"/>
              </a:defRPr>
            </a:lvl1pPr>
          </a:lstStyle>
          <a:p>
            <a:pPr algn="ctr"/>
            <a:fld id="{A4FFAA1D-E748-43DF-BC36-D39DD07E3B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089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C09D-CFBF-468E-B5BE-C66C8E949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88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1" y="2017713"/>
            <a:ext cx="5077884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BFEB-E303-441B-ACFD-B2E792813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4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1D96-8C61-4CAB-B3A7-799D17AED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0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1BDCC-247F-4D76-ADA1-F4275F7E2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A92F-8096-4595-A0A9-8190187D4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A8A9-E9F6-4312-9E96-E10DD9242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34A9-EAF1-4EB6-845A-7925DCADC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4FCCD3-8671-4A3B-854C-A930012B2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6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8AEE0C-73F4-46BE-ACC5-7F7E65B5FAE7}"/>
              </a:ext>
            </a:extLst>
          </p:cNvPr>
          <p:cNvSpPr/>
          <p:nvPr userDrawn="1"/>
        </p:nvSpPr>
        <p:spPr>
          <a:xfrm>
            <a:off x="0" y="6492875"/>
            <a:ext cx="12192000" cy="37138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892266"/>
            <a:ext cx="109728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80556" y="2208868"/>
            <a:ext cx="8030888" cy="28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24678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Tạ</a:t>
            </a:r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 Quang </a:t>
            </a:r>
            <a:r>
              <a:rPr lang="en-US" sz="1400" dirty="0" err="1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Chiểu</a:t>
            </a:r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 - [E]: quangchieu.ta@tlu.edu.vn – [M]: 0913 522 275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363FC-7550-4052-9661-4B1A99C90FE4}"/>
              </a:ext>
            </a:extLst>
          </p:cNvPr>
          <p:cNvSpPr/>
          <p:nvPr userDrawn="1"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ABF50F0-7AD7-4084-88A3-5B8B11C7EA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t="16505" r="13075" b="18889"/>
          <a:stretch/>
        </p:blipFill>
        <p:spPr bwMode="auto">
          <a:xfrm>
            <a:off x="5" y="7"/>
            <a:ext cx="914395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C59352-E028-4127-B328-33A49C024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734C-BF2B-F41D-3C94-81FD7925FDB0}"/>
              </a:ext>
            </a:extLst>
          </p:cNvPr>
          <p:cNvSpPr txBox="1"/>
          <p:nvPr userDrawn="1"/>
        </p:nvSpPr>
        <p:spPr>
          <a:xfrm>
            <a:off x="5190712" y="6515472"/>
            <a:ext cx="6391688" cy="342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“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Điều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quan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trọng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là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không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ngừng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đặt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câu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hỏi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.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Đó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là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lý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do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tồn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tại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của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trí</a:t>
            </a:r>
            <a:r>
              <a:rPr lang="en-GB" sz="16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tò</a:t>
            </a:r>
            <a:r>
              <a:rPr lang="en-GB" sz="16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mò</a:t>
            </a:r>
            <a:r>
              <a:rPr lang="en-GB" sz="16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.” Einstein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Light Condensed" panose="020B0502040204020203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achinelearningbasicvn/" TargetMode="External"/><Relationship Id="rId2" Type="http://schemas.openxmlformats.org/officeDocument/2006/relationships/hyperlink" Target="https://github.com/tiepvupsu/ebookMLC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D601E6-2C61-B892-F685-CD286A7D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9A64D2-F1FE-B184-8CA5-C4B390A4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2" descr="Tutorial for Learning C Programming: Is It Possible to Learn the Programming  Language Online? | Tiwari Academy - Free CBSE NCERT Books and Solutions">
            <a:extLst>
              <a:ext uri="{FF2B5EF4-FFF2-40B4-BE49-F238E27FC236}">
                <a16:creationId xmlns:a16="http://schemas.microsoft.com/office/drawing/2014/main" id="{071D9698-D519-C4C0-1B59-1BABD0A5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2" y="3380250"/>
            <a:ext cx="5645002" cy="31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 Language in Hindi | C in Hindi | Free Course With Certificate | Great  Learning">
            <a:extLst>
              <a:ext uri="{FF2B5EF4-FFF2-40B4-BE49-F238E27FC236}">
                <a16:creationId xmlns:a16="http://schemas.microsoft.com/office/drawing/2014/main" id="{B76FE09A-AD06-5738-DE62-97213030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42" y="2688262"/>
            <a:ext cx="2975382" cy="21721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Ảnh có chứa văn bản, Phông chữ, ảnh chụp màn hình, biểu tượng&#10;&#10;Mô tả được tự động tạo">
            <a:extLst>
              <a:ext uri="{FF2B5EF4-FFF2-40B4-BE49-F238E27FC236}">
                <a16:creationId xmlns:a16="http://schemas.microsoft.com/office/drawing/2014/main" id="{80DA07C3-26B7-BD24-7CD9-CB9CEAB1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119"/>
            <a:ext cx="12192000" cy="967723"/>
          </a:xfrm>
          <a:prstGeom prst="rect">
            <a:avLst/>
          </a:prstGeom>
        </p:spPr>
      </p:pic>
      <p:pic>
        <p:nvPicPr>
          <p:cNvPr id="11" name="Picture 2" descr="Programming Code Abstract Screen Software Developer Stock Photo (Edit Now)  237797614">
            <a:extLst>
              <a:ext uri="{FF2B5EF4-FFF2-40B4-BE49-F238E27FC236}">
                <a16:creationId xmlns:a16="http://schemas.microsoft.com/office/drawing/2014/main" id="{C7D4086D-C218-9CC2-B538-5964AE973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73"/>
          <a:stretch/>
        </p:blipFill>
        <p:spPr bwMode="auto">
          <a:xfrm>
            <a:off x="9112" y="991354"/>
            <a:ext cx="6391688" cy="26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ED557671-43FC-6DD5-1494-63E86E50BB8F}"/>
              </a:ext>
            </a:extLst>
          </p:cNvPr>
          <p:cNvSpPr/>
          <p:nvPr/>
        </p:nvSpPr>
        <p:spPr>
          <a:xfrm flipH="1">
            <a:off x="2793385" y="988318"/>
            <a:ext cx="9398611" cy="5527154"/>
          </a:xfrm>
          <a:custGeom>
            <a:avLst/>
            <a:gdLst>
              <a:gd name="connsiteX0" fmla="*/ 3773383 w 6109174"/>
              <a:gd name="connsiteY0" fmla="*/ 0 h 4951864"/>
              <a:gd name="connsiteX1" fmla="*/ 0 w 6109174"/>
              <a:gd name="connsiteY1" fmla="*/ 0 h 4951864"/>
              <a:gd name="connsiteX2" fmla="*/ 0 w 6109174"/>
              <a:gd name="connsiteY2" fmla="*/ 4951864 h 4951864"/>
              <a:gd name="connsiteX3" fmla="*/ 3773383 w 6109174"/>
              <a:gd name="connsiteY3" fmla="*/ 4951864 h 4951864"/>
              <a:gd name="connsiteX4" fmla="*/ 3773383 w 6109174"/>
              <a:gd name="connsiteY4" fmla="*/ 4936002 h 4951864"/>
              <a:gd name="connsiteX5" fmla="*/ 6109174 w 6109174"/>
              <a:gd name="connsiteY5" fmla="*/ 4936002 h 4951864"/>
              <a:gd name="connsiteX6" fmla="*/ 3773383 w 6109174"/>
              <a:gd name="connsiteY6" fmla="*/ 61875 h 49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9174" h="4951864">
                <a:moveTo>
                  <a:pt x="3773383" y="0"/>
                </a:moveTo>
                <a:lnTo>
                  <a:pt x="0" y="0"/>
                </a:lnTo>
                <a:lnTo>
                  <a:pt x="0" y="4951864"/>
                </a:lnTo>
                <a:lnTo>
                  <a:pt x="3773383" y="4951864"/>
                </a:lnTo>
                <a:lnTo>
                  <a:pt x="3773383" y="4936002"/>
                </a:lnTo>
                <a:lnTo>
                  <a:pt x="6109174" y="4936002"/>
                </a:lnTo>
                <a:lnTo>
                  <a:pt x="3773383" y="61875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8B1B7F5-D40C-8F50-ADAA-902F4D14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712" y="3035987"/>
            <a:ext cx="69250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5pPr>
            <a:lvl6pPr marL="25146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6pPr>
            <a:lvl7pPr marL="29718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7pPr>
            <a:lvl8pPr marL="3429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8pPr>
            <a:lvl9pPr marL="3886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b="1" dirty="0">
                <a:solidFill>
                  <a:srgbClr val="FFFF66"/>
                </a:solidFill>
                <a:latin typeface="Bahnschrift" panose="020B0502040204020203" pitchFamily="34" charset="0"/>
                <a:cs typeface="Biome" panose="020B0503030204020804" pitchFamily="34" charset="0"/>
              </a:rPr>
              <a:t>HỌC MÁY NÂNG CAO</a:t>
            </a:r>
            <a:endParaRPr lang="en-US" b="1" dirty="0">
              <a:solidFill>
                <a:srgbClr val="FFFF66"/>
              </a:solidFill>
              <a:latin typeface="Bahnschrift" panose="020B0502040204020203" pitchFamily="34" charset="0"/>
              <a:cs typeface="Biome" panose="020B05030302040208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1CB53574-8564-6706-6EDE-3586D7E95AA3}"/>
              </a:ext>
            </a:extLst>
          </p:cNvPr>
          <p:cNvSpPr txBox="1">
            <a:spLocks/>
          </p:cNvSpPr>
          <p:nvPr/>
        </p:nvSpPr>
        <p:spPr bwMode="auto">
          <a:xfrm>
            <a:off x="6762904" y="3962400"/>
            <a:ext cx="350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ThS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. </a:t>
            </a: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Trần</a:t>
            </a:r>
            <a:r>
              <a:rPr lang="fr-FR" sz="2000" b="1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 Anh </a:t>
            </a: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Đạt</a:t>
            </a:r>
            <a:endParaRPr lang="fr-FR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/>
              <a:ea typeface="Cambri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Email: </a:t>
            </a:r>
            <a:r>
              <a:rPr lang="fr-FR" sz="2000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dat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.</a:t>
            </a:r>
            <a:r>
              <a:rPr lang="fr-FR" sz="2000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trananh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@tlu.edu.vn</a:t>
            </a:r>
            <a:endParaRPr lang="fr-F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/>
              <a:ea typeface="Cambria"/>
              <a:cs typeface="Arial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24F71E1D-A2E3-00A8-A44F-A2808EE235A2}"/>
              </a:ext>
            </a:extLst>
          </p:cNvPr>
          <p:cNvSpPr txBox="1"/>
          <p:nvPr/>
        </p:nvSpPr>
        <p:spPr>
          <a:xfrm>
            <a:off x="7060075" y="1071052"/>
            <a:ext cx="4131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Arial" panose="020B0604020202020204" pitchFamily="34" charset="0"/>
              </a:rPr>
              <a:t>KHOA CÔNG NGHỆ THÔNG TIN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E84E70D5-9264-3106-1AC2-AC7D4ED16A4B}"/>
              </a:ext>
            </a:extLst>
          </p:cNvPr>
          <p:cNvGrpSpPr/>
          <p:nvPr/>
        </p:nvGrpSpPr>
        <p:grpSpPr>
          <a:xfrm>
            <a:off x="7389376" y="5452362"/>
            <a:ext cx="2251042" cy="429320"/>
            <a:chOff x="5501480" y="4953000"/>
            <a:chExt cx="2251042" cy="429320"/>
          </a:xfrm>
        </p:grpSpPr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56DBC88F-4065-5C61-F9A1-1EFE90131A52}"/>
                </a:ext>
              </a:extLst>
            </p:cNvPr>
            <p:cNvCxnSpPr/>
            <p:nvPr/>
          </p:nvCxnSpPr>
          <p:spPr>
            <a:xfrm flipH="1">
              <a:off x="5501480" y="4953000"/>
              <a:ext cx="2251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FA297457-DE79-9341-9B32-FD5E8EC75A86}"/>
                </a:ext>
              </a:extLst>
            </p:cNvPr>
            <p:cNvGrpSpPr/>
            <p:nvPr/>
          </p:nvGrpSpPr>
          <p:grpSpPr>
            <a:xfrm>
              <a:off x="5654619" y="5012988"/>
              <a:ext cx="2041581" cy="369332"/>
              <a:chOff x="5759608" y="4601501"/>
              <a:chExt cx="2041581" cy="369332"/>
            </a:xfrm>
          </p:grpSpPr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1A81BD3C-37A7-A929-930C-A0E7AA36D601}"/>
                  </a:ext>
                </a:extLst>
              </p:cNvPr>
              <p:cNvSpPr txBox="1"/>
              <p:nvPr/>
            </p:nvSpPr>
            <p:spPr>
              <a:xfrm flipH="1">
                <a:off x="5759608" y="4601501"/>
                <a:ext cx="204158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 defTabSz="457200"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ahnschrift Condensed"/>
                    <a:ea typeface="Cambria"/>
                    <a:cs typeface="Arial"/>
                  </a:rPr>
                  <a:t>Hà </a:t>
                </a:r>
                <a:r>
                  <a:rPr kumimoji="0" lang="en-US" sz="1800" b="0" i="0" u="none" strike="noStrike" kern="1200" cap="none" spc="0" normalizeH="0" baseline="0" noProof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ahnschrift Condensed"/>
                    <a:ea typeface="Cambria"/>
                    <a:cs typeface="Arial"/>
                  </a:rPr>
                  <a:t>Nội</a:t>
                </a:r>
                <a:r>
                  <a:rPr lang="en-US" dirty="0">
                    <a:solidFill>
                      <a:schemeClr val="bg1"/>
                    </a:solidFill>
                    <a:latin typeface="Bahnschrift Condensed"/>
                    <a:ea typeface="Cambria"/>
                    <a:cs typeface="Arial"/>
                  </a:rPr>
                  <a:t>      09.2023</a:t>
                </a:r>
                <a:endParaRPr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ahnschrift Condensed" panose="020B0502040204020203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5-Point Star 18">
                <a:extLst>
                  <a:ext uri="{FF2B5EF4-FFF2-40B4-BE49-F238E27FC236}">
                    <a16:creationId xmlns:a16="http://schemas.microsoft.com/office/drawing/2014/main" id="{AD9D4240-2BD7-467E-9602-B6C7D682C704}"/>
                  </a:ext>
                </a:extLst>
              </p:cNvPr>
              <p:cNvSpPr/>
              <p:nvPr/>
            </p:nvSpPr>
            <p:spPr>
              <a:xfrm flipH="1">
                <a:off x="6680026" y="4724400"/>
                <a:ext cx="90807" cy="94473"/>
              </a:xfrm>
              <a:prstGeom prst="star5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7" name="Picture 2" descr="Ảnh có chứa vòng tròn, biểu tượng, Đồ họa, Xanh điện&#10;&#10;Mô tả được tự động tạo">
            <a:extLst>
              <a:ext uri="{FF2B5EF4-FFF2-40B4-BE49-F238E27FC236}">
                <a16:creationId xmlns:a16="http://schemas.microsoft.com/office/drawing/2014/main" id="{2E655952-1979-B119-34A3-91875BE3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8" b="10153"/>
          <a:stretch/>
        </p:blipFill>
        <p:spPr bwMode="auto">
          <a:xfrm>
            <a:off x="8489567" y="2015078"/>
            <a:ext cx="1272958" cy="8164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F8B4D446-DD29-C310-3FD1-2355392DD54A}"/>
              </a:ext>
            </a:extLst>
          </p:cNvPr>
          <p:cNvCxnSpPr>
            <a:cxnSpLocks/>
          </p:cNvCxnSpPr>
          <p:nvPr/>
        </p:nvCxnSpPr>
        <p:spPr>
          <a:xfrm>
            <a:off x="9112" y="6515472"/>
            <a:ext cx="121981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3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vi-VN" dirty="0"/>
              <a:t>Gradient Descent là một trong những phương pháp được dùng nhiều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:</a:t>
            </a:r>
          </a:p>
          <a:p>
            <a:pPr marL="342900" lvl="1" indent="-34290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X</a:t>
            </a:r>
            <a:r>
              <a:rPr lang="vi-VN" sz="2400" dirty="0"/>
              <a:t>uất phát từ một điểm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coi</a:t>
            </a:r>
            <a:r>
              <a:rPr lang="vi-VN" sz="2400" dirty="0"/>
              <a:t> là </a:t>
            </a:r>
            <a:r>
              <a:rPr lang="vi-VN" sz="2400" i="1" dirty="0"/>
              <a:t>gần</a:t>
            </a:r>
            <a:r>
              <a:rPr lang="vi-VN" sz="2400" dirty="0"/>
              <a:t> với nghiệm của bài toán</a:t>
            </a:r>
            <a:endParaRPr lang="en-US" sz="2400" dirty="0"/>
          </a:p>
          <a:p>
            <a:pPr marL="342900" lvl="1" indent="-34290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</a:t>
            </a:r>
            <a:r>
              <a:rPr lang="vi-VN" sz="2400" dirty="0"/>
              <a:t>ùng một phép toán lặp để </a:t>
            </a:r>
            <a:r>
              <a:rPr lang="vi-VN" sz="2400" i="1" dirty="0"/>
              <a:t>tiến dần</a:t>
            </a:r>
            <a:r>
              <a:rPr lang="vi-VN" sz="2400" dirty="0"/>
              <a:t> đến điểm cần tìm </a:t>
            </a:r>
            <a:r>
              <a:rPr lang="en-US" sz="2400" dirty="0"/>
              <a:t>(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vi-VN" sz="2400" dirty="0"/>
              <a:t>đạo hàm gần với 0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88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1 </a:t>
            </a:r>
            <a:r>
              <a:rPr lang="fr-FR" dirty="0" err="1"/>
              <a:t>biến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0187" y="2595281"/>
                <a:ext cx="5079284" cy="3317315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vi-VN" dirty="0"/>
                  <a:t>Giả sử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vi-VN" dirty="0"/>
                  <a:t>là điểm ta tìm được sau vòng lặp thứ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vi-VN" dirty="0"/>
                  <a:t>. Ta cần tìm một thuật toán để đưa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dirty="0"/>
                  <a:t> về càng gần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vi-VN" dirty="0"/>
                  <a:t>càng tốt.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187" y="2595281"/>
                <a:ext cx="5079284" cy="3317315"/>
              </a:xfrm>
              <a:blipFill rotWithShape="0">
                <a:blip r:embed="rId2"/>
                <a:stretch>
                  <a:fillRect l="-839" t="-2757" r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1978771"/>
            <a:ext cx="3695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1 </a:t>
            </a:r>
            <a:r>
              <a:rPr lang="fr-FR" dirty="0" err="1"/>
              <a:t>biến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669" y="1872278"/>
                <a:ext cx="4988473" cy="4567892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dirty="0"/>
                  <a:t>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nằm</a:t>
                </a:r>
                <a:r>
                  <a:rPr lang="en-US" dirty="0"/>
                  <a:t> </a:t>
                </a:r>
                <a:r>
                  <a:rPr lang="en-US" dirty="0" err="1"/>
                  <a:t>phía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so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endParaRPr lang="en-US" dirty="0"/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xa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phía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0 (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)</a:t>
                </a:r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gần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, ta </a:t>
                </a:r>
                <a:r>
                  <a:rPr lang="en-US" dirty="0" err="1"/>
                  <a:t>cần</a:t>
                </a:r>
                <a:r>
                  <a:rPr lang="en-US" dirty="0"/>
                  <a:t> di </a:t>
                </a:r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phía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669" y="1872278"/>
                <a:ext cx="4988473" cy="4567892"/>
              </a:xfrm>
              <a:blipFill>
                <a:blip r:embed="rId2"/>
                <a:stretch>
                  <a:fillRect l="-1587" t="-1068" r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61" y="1949217"/>
            <a:ext cx="3700593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1 </a:t>
            </a:r>
            <a:r>
              <a:rPr lang="fr-FR" dirty="0" err="1"/>
              <a:t>biến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29" y="1978771"/>
                <a:ext cx="4988473" cy="4567892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quát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just"/>
                <a:r>
                  <a:rPr lang="vi-VN" dirty="0"/>
                  <a:t>Trong đó </a:t>
                </a:r>
                <a:r>
                  <a:rPr lang="el-GR" dirty="0"/>
                  <a:t>η </a:t>
                </a:r>
                <a:r>
                  <a:rPr lang="vi-VN" dirty="0"/>
                  <a:t>là một số dương được gọi là tốc độ học (learning rate)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29" y="1978771"/>
                <a:ext cx="4988473" cy="4567892"/>
              </a:xfrm>
              <a:blipFill>
                <a:blip r:embed="rId2"/>
                <a:stretch>
                  <a:fillRect l="-1956" t="-1068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1978771"/>
            <a:ext cx="3695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 f(x)=x</a:t>
                </a:r>
                <a:r>
                  <a:rPr lang="en-US" baseline="30000" dirty="0"/>
                  <a:t>2</a:t>
                </a:r>
                <a:r>
                  <a:rPr lang="en-US" dirty="0"/>
                  <a:t>+5sin(x)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f′(x)=2x+5cos(x)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B</a:t>
                </a:r>
                <a:r>
                  <a:rPr lang="vi-VN" dirty="0"/>
                  <a:t>ắt đầu từ một điểm x</a:t>
                </a:r>
                <a:r>
                  <a:rPr lang="vi-VN" baseline="-25000" dirty="0"/>
                  <a:t>0</a:t>
                </a:r>
                <a:r>
                  <a:rPr lang="vi-VN" dirty="0"/>
                  <a:t> , tại vòng lặp thứ t</a:t>
                </a:r>
                <a:r>
                  <a:rPr lang="en-US" dirty="0"/>
                  <a:t>:</a:t>
                </a:r>
              </a:p>
              <a:p>
                <a:pPr marL="0" indent="0" algn="ctr"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5</m:t>
                    </m:r>
                    <m:r>
                      <m:rPr>
                        <m:nor/>
                      </m:rPr>
                      <a:rPr lang="en-US" dirty="0"/>
                      <m:t>cos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15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89237" y="2017712"/>
                <a:ext cx="5077883" cy="4111625"/>
              </a:xfrm>
            </p:spPr>
            <p:txBody>
              <a:bodyPr/>
              <a:lstStyle/>
              <a:p>
                <a:r>
                  <a:rPr lang="en-US" sz="2400" dirty="0" err="1"/>
                  <a:t>Xét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 f(x)=x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+5sin(x)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f′(x)=2x+5cos(x)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B</a:t>
                </a:r>
                <a:r>
                  <a:rPr lang="vi-VN" sz="2400" dirty="0"/>
                  <a:t>ắt đầu từ một điểm x</a:t>
                </a:r>
                <a:r>
                  <a:rPr lang="vi-VN" sz="2400" baseline="-25000" dirty="0"/>
                  <a:t>0</a:t>
                </a:r>
                <a:r>
                  <a:rPr lang="vi-VN" sz="2400" dirty="0"/>
                  <a:t> , tại vòng lặp thứ t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/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+5</m:t>
                    </m:r>
                    <m:r>
                      <m:rPr>
                        <m:nor/>
                      </m:rPr>
                      <a:rPr lang="en-US" sz="2400" dirty="0"/>
                      <m:t>cos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89237" y="2017712"/>
                <a:ext cx="5077883" cy="4111625"/>
              </a:xfrm>
              <a:blipFill>
                <a:blip r:embed="rId2"/>
                <a:stretch>
                  <a:fillRect l="-1921" t="-1187"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9861" y="2017712"/>
            <a:ext cx="5077884" cy="4111625"/>
          </a:xfrm>
        </p:spPr>
        <p:txBody>
          <a:bodyPr/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b="1" dirty="0"/>
              <a:t>cost</a:t>
            </a:r>
            <a:r>
              <a:rPr lang="vi-VN" sz="2400" dirty="0"/>
              <a:t> để tính giá trị của hàm số</a:t>
            </a:r>
            <a:endParaRPr lang="en-US" sz="2400" b="1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b="1" dirty="0"/>
              <a:t>grad</a:t>
            </a:r>
            <a:r>
              <a:rPr lang="vi-VN" sz="2400" dirty="0"/>
              <a:t> để tính đạo hàm</a:t>
            </a:r>
            <a:endParaRPr lang="en-US" sz="2400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b="1" dirty="0"/>
              <a:t>myGD1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GD </a:t>
            </a:r>
            <a:r>
              <a:rPr lang="en-US" sz="2400" dirty="0" err="1"/>
              <a:t>nêu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. </a:t>
            </a:r>
            <a:r>
              <a:rPr lang="en-US" sz="2400" dirty="0" err="1"/>
              <a:t>Đầu</a:t>
            </a:r>
            <a:r>
              <a:rPr lang="en-US" sz="2400" dirty="0"/>
              <a:t> v</a:t>
            </a:r>
            <a:r>
              <a:rPr lang="vi-VN" sz="2400" dirty="0"/>
              <a:t>ào của hàm số này là learning rate và điểm xuất phát. Thuật toán dừng lại khi đạo hàm có độ lớn đủ nhỏ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8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91" y="2095069"/>
            <a:ext cx="6965756" cy="36143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87624" y="2186509"/>
                <a:ext cx="4522576" cy="4111625"/>
              </a:xfrm>
            </p:spPr>
            <p:txBody>
              <a:bodyPr/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f(x)=x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+5sin(x)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f′(x)=2x+5cos(x)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B</a:t>
                </a:r>
                <a:r>
                  <a:rPr lang="vi-VN" sz="2400" dirty="0"/>
                  <a:t>ắt đầu từ một điểm x</a:t>
                </a:r>
                <a:r>
                  <a:rPr lang="vi-VN" sz="2400" baseline="-25000" dirty="0"/>
                  <a:t>0</a:t>
                </a:r>
                <a:r>
                  <a:rPr lang="vi-VN" sz="2400" dirty="0"/>
                  <a:t> , tại vòng lặp thứ t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/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+</m:t>
                    </m:r>
                    <m:r>
                      <m:rPr>
                        <m:nor/>
                      </m:rPr>
                      <a:rPr lang="en-US" sz="2400" dirty="0"/>
                      <m:t>5</m:t>
                    </m:r>
                    <m:r>
                      <m:rPr>
                        <m:nor/>
                      </m:rPr>
                      <a:rPr lang="en-US" sz="2400" dirty="0"/>
                      <m:t>cos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 algn="ctr">
                  <a:buClr>
                    <a:schemeClr val="accent2"/>
                  </a:buClr>
                </a:pPr>
                <a:endParaRPr lang="en-US" sz="2400" dirty="0"/>
              </a:p>
              <a:p>
                <a:pPr marL="0" indent="0" algn="ctr">
                  <a:buClr>
                    <a:schemeClr val="accent2"/>
                  </a:buClr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87624" y="2186509"/>
                <a:ext cx="4522576" cy="4111625"/>
              </a:xfrm>
              <a:blipFill>
                <a:blip r:embed="rId3"/>
                <a:stretch>
                  <a:fillRect l="-1887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6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8" y="2152562"/>
            <a:ext cx="10360025" cy="3780966"/>
          </a:xfrm>
        </p:spPr>
      </p:pic>
    </p:spTree>
    <p:extLst>
      <p:ext uri="{BB962C8B-B14F-4D97-AF65-F5344CB8AC3E}">
        <p14:creationId xmlns:p14="http://schemas.microsoft.com/office/powerpoint/2010/main" val="139176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f(x)=x</a:t>
            </a:r>
            <a:r>
              <a:rPr lang="en-US" baseline="30000" dirty="0"/>
              <a:t>2</a:t>
            </a:r>
            <a:r>
              <a:rPr lang="en-US" dirty="0"/>
              <a:t>-2</a:t>
            </a:r>
          </a:p>
          <a:p>
            <a:r>
              <a:rPr lang="en-US" dirty="0" err="1"/>
              <a:t>Bài</a:t>
            </a:r>
            <a:r>
              <a:rPr lang="en-US" dirty="0"/>
              <a:t> 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g(x)=(1/3)x</a:t>
            </a:r>
            <a:r>
              <a:rPr lang="en-US" baseline="30000" dirty="0"/>
              <a:t>3</a:t>
            </a:r>
            <a:r>
              <a:rPr lang="en-US" dirty="0"/>
              <a:t>-x</a:t>
            </a:r>
          </a:p>
          <a:p>
            <a:r>
              <a:rPr lang="en-US" dirty="0"/>
              <a:t>(</a:t>
            </a:r>
            <a:r>
              <a:rPr lang="en-US" dirty="0" err="1"/>
              <a:t>a.x</a:t>
            </a:r>
            <a:r>
              <a:rPr lang="en-US" baseline="30000" dirty="0" err="1"/>
              <a:t>n</a:t>
            </a:r>
            <a:r>
              <a:rPr lang="en-US" dirty="0"/>
              <a:t>)’=n.(a.x</a:t>
            </a:r>
            <a:r>
              <a:rPr lang="en-US" baseline="30000" dirty="0"/>
              <a:t>n-1</a:t>
            </a:r>
            <a:r>
              <a:rPr lang="en-US" dirty="0"/>
              <a:t>)</a:t>
            </a:r>
          </a:p>
          <a:p>
            <a:r>
              <a:rPr lang="en-US" dirty="0"/>
              <a:t>g’(x)=3.(1/3).x</a:t>
            </a:r>
            <a:r>
              <a:rPr lang="en-US" baseline="30000" dirty="0"/>
              <a:t>2</a:t>
            </a:r>
            <a:r>
              <a:rPr lang="en-US" dirty="0"/>
              <a:t>-1.x</a:t>
            </a:r>
            <a:r>
              <a:rPr lang="en-US" baseline="30000" dirty="0"/>
              <a:t>0</a:t>
            </a:r>
            <a:r>
              <a:rPr lang="en-US" dirty="0"/>
              <a:t>=x</a:t>
            </a:r>
            <a:r>
              <a:rPr lang="en-US" baseline="30000" dirty="0"/>
              <a:t>2</a:t>
            </a:r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2536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nhiều</a:t>
            </a:r>
            <a:r>
              <a:rPr lang="fr-FR" dirty="0"/>
              <a:t> </a:t>
            </a:r>
            <a:r>
              <a:rPr lang="fr-FR" dirty="0" err="1"/>
              <a:t>biến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Cần</a:t>
                </a:r>
                <a:r>
                  <a:rPr lang="vi-VN" dirty="0"/>
                  <a:t> global minimum cho hàm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dirty="0"/>
                  <a:t> </a:t>
                </a:r>
                <a:r>
                  <a:rPr lang="vi-VN" dirty="0"/>
                  <a:t>trong đó </a:t>
                </a:r>
                <a:r>
                  <a:rPr lang="en-US" dirty="0"/>
                  <a:t>w</a:t>
                </a:r>
                <a:r>
                  <a:rPr lang="el-GR" dirty="0"/>
                  <a:t> </a:t>
                </a:r>
                <a:r>
                  <a:rPr lang="vi-VN" dirty="0"/>
                  <a:t>là một vector</a:t>
                </a:r>
                <a:endParaRPr lang="en-US" dirty="0"/>
              </a:p>
              <a:p>
                <a:r>
                  <a:rPr lang="vi-VN" dirty="0"/>
                  <a:t>Đạo hàm của hàm số đó tại một điểm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l-GR" dirty="0"/>
                  <a:t> </a:t>
                </a:r>
                <a:r>
                  <a:rPr lang="vi-VN" dirty="0"/>
                  <a:t>bất kỳ được ký hiệu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a:rPr lang="vi-VN" i="0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GD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f(w)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Bắt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Qui </a:t>
                </a:r>
                <a:r>
                  <a:rPr lang="en-US" dirty="0" err="1"/>
                  <a:t>tắc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ở </a:t>
                </a:r>
                <a:r>
                  <a:rPr lang="en-US" dirty="0" err="1"/>
                  <a:t>vòng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t </a:t>
                </a:r>
                <a:r>
                  <a:rPr lang="en-US" dirty="0" err="1"/>
                  <a:t>là</a:t>
                </a:r>
                <a:r>
                  <a:rPr lang="en-US" dirty="0"/>
                  <a:t>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a:rPr lang="vi-VN" i="0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hoặc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a:rPr lang="vi-VN" i="0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954" y="2017713"/>
            <a:ext cx="10843932" cy="4111625"/>
          </a:xfrm>
        </p:spPr>
        <p:txBody>
          <a:bodyPr>
            <a:normAutofit/>
          </a:bodyPr>
          <a:lstStyle/>
          <a:p>
            <a:pPr marL="230188" indent="-230188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download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https://github.com/tiepvupsu/ebookMLCB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 machinelearningcoban.com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Page: https://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www.facebook.com/machinelearningbasicvn/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 www.facebook.com/ groups/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machinelearningcoban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https:fundaml.com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PGS.TS Nguyễn Hữu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PGS.TS Nguyễn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Nguyễn Thị Kim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vi-VN" dirty="0"/>
              <a:t>ối ưu hàm mất mát của </a:t>
            </a:r>
            <a:r>
              <a:rPr lang="en-US" dirty="0"/>
              <a:t>Linear Regression</a:t>
            </a:r>
            <a:r>
              <a:rPr lang="vi-VN" dirty="0"/>
              <a:t> bằng GD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Hàm </a:t>
                </a:r>
                <a:r>
                  <a:rPr lang="fr-FR" dirty="0" err="1"/>
                  <a:t>mất</a:t>
                </a:r>
                <a:r>
                  <a:rPr lang="fr-FR" dirty="0"/>
                  <a:t> </a:t>
                </a:r>
                <a:r>
                  <a:rPr lang="fr-FR" dirty="0" err="1"/>
                  <a:t>mát</a:t>
                </a:r>
                <a:r>
                  <a:rPr lang="fr-FR" dirty="0"/>
                  <a:t> </a:t>
                </a:r>
                <a:r>
                  <a:rPr lang="fr-FR" dirty="0" err="1"/>
                  <a:t>của</a:t>
                </a:r>
                <a:r>
                  <a:rPr lang="fr-FR" dirty="0"/>
                  <a:t> </a:t>
                </a:r>
                <a:r>
                  <a:rPr lang="fr-FR" dirty="0" err="1"/>
                  <a:t>Linear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 là: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: 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Xw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3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ối ưu hàm mất mát của </a:t>
            </a:r>
            <a:r>
              <a:rPr lang="en-US" dirty="0"/>
              <a:t>Linear Regression</a:t>
            </a:r>
            <a:r>
              <a:rPr lang="vi-VN" dirty="0"/>
              <a:t> bằng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59" y="1971813"/>
            <a:ext cx="8429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3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ối ưu hàm mất mát của </a:t>
            </a:r>
            <a:r>
              <a:rPr lang="en-US" dirty="0"/>
              <a:t>Linear Regression</a:t>
            </a:r>
            <a:r>
              <a:rPr lang="vi-VN" dirty="0"/>
              <a:t> bằng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5" y="2174875"/>
            <a:ext cx="8448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0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ối ưu hàm mất mát của </a:t>
            </a:r>
            <a:r>
              <a:rPr lang="en-US" dirty="0"/>
              <a:t>Linear Regression</a:t>
            </a:r>
            <a:r>
              <a:rPr lang="vi-VN" dirty="0"/>
              <a:t> bằng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334731"/>
            <a:ext cx="8629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1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US" sz="4000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09709" y="204788"/>
            <a:ext cx="9358267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5pPr>
            <a:lvl6pPr marL="25146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6pPr>
            <a:lvl7pPr marL="29718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7pPr>
            <a:lvl8pPr marL="3429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8pPr>
            <a:lvl9pPr marL="3886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Engineering</a:t>
            </a:r>
            <a:b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Thuyloi University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23" y="2292626"/>
            <a:ext cx="38862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97" y="1683026"/>
            <a:ext cx="42195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L</a:t>
            </a:r>
            <a:r>
              <a:rPr lang="vi-VN" dirty="0"/>
              <a:t>ocal minimum </a:t>
            </a:r>
            <a:r>
              <a:rPr lang="en-US" dirty="0"/>
              <a:t>(</a:t>
            </a:r>
            <a:r>
              <a:rPr lang="vi-VN" dirty="0"/>
              <a:t>điểm cực tiểu </a:t>
            </a:r>
            <a:r>
              <a:rPr lang="en-US" dirty="0"/>
              <a:t>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vi-VN" dirty="0"/>
              <a:t>lobal minimum</a:t>
            </a:r>
            <a:r>
              <a:rPr lang="en-US" dirty="0"/>
              <a:t>:</a:t>
            </a:r>
            <a:r>
              <a:rPr lang="vi-VN" dirty="0"/>
              <a:t> </a:t>
            </a:r>
            <a:r>
              <a:rPr lang="en-US" dirty="0" err="1"/>
              <a:t>là</a:t>
            </a:r>
            <a:r>
              <a:rPr lang="vi-VN" dirty="0"/>
              <a:t> điểm mà tại đó hàm số đạt giá trị nhỏ 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186093"/>
            <a:ext cx="10386483" cy="145891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Xét</a:t>
                </a:r>
                <a:r>
                  <a:rPr lang="vi-VN" dirty="0"/>
                  <a:t> hàm số</a:t>
                </a:r>
                <a:r>
                  <a:rPr lang="en-US" dirty="0"/>
                  <a:t> </a:t>
                </a:r>
                <a:r>
                  <a:rPr lang="vi-VN" dirty="0"/>
                  <a:t>một biến</a:t>
                </a:r>
                <a:r>
                  <a:rPr lang="en-US" dirty="0"/>
                  <a:t> f(x)</a:t>
                </a:r>
                <a:r>
                  <a:rPr lang="vi-VN" dirty="0"/>
                  <a:t> có đạo hàm mọi nơi</a:t>
                </a:r>
                <a:r>
                  <a:rPr lang="en-US" dirty="0"/>
                  <a:t>:</a:t>
                </a:r>
              </a:p>
              <a:p>
                <a:pPr marL="342900" lvl="1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vi-VN" sz="2400" dirty="0"/>
                  <a:t>Điểm local minimum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vi-VN" sz="2400" dirty="0"/>
                  <a:t> của hàm số là điểm có đạo hàm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400" dirty="0"/>
                  <a:t> bằng 0</a:t>
                </a:r>
                <a:r>
                  <a:rPr lang="en-US" sz="2400" dirty="0"/>
                  <a:t>. </a:t>
                </a:r>
                <a:r>
                  <a:rPr lang="en-US" sz="2200" dirty="0"/>
                  <a:t>T</a:t>
                </a:r>
                <a:r>
                  <a:rPr lang="vi-VN" sz="2200" dirty="0"/>
                  <a:t>rong lân cận của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/>
                  <a:t>:</a:t>
                </a:r>
              </a:p>
              <a:p>
                <a:pPr marL="800100" lvl="3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Đ</a:t>
                </a:r>
                <a:r>
                  <a:rPr lang="vi-VN" sz="2000" dirty="0"/>
                  <a:t>ạo hàm của các điểm phía bên trái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vi-VN" sz="2000" dirty="0"/>
                  <a:t> là </a:t>
                </a:r>
                <a:r>
                  <a:rPr lang="en-US" sz="2000" dirty="0" err="1"/>
                  <a:t>âm</a:t>
                </a:r>
                <a:r>
                  <a:rPr lang="vi-VN" sz="2000" dirty="0"/>
                  <a:t> </a:t>
                </a:r>
                <a:endParaRPr lang="en-US" sz="2000" dirty="0"/>
              </a:p>
              <a:p>
                <a:pPr marL="800100" lvl="3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Đ</a:t>
                </a:r>
                <a:r>
                  <a:rPr lang="vi-VN" sz="2000" dirty="0"/>
                  <a:t>ạo hàm của các điểm phía bên phải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vi-VN" sz="2000" dirty="0"/>
                  <a:t> là </a:t>
                </a:r>
                <a:r>
                  <a:rPr lang="en-US" sz="2000" dirty="0" err="1"/>
                  <a:t>dương</a:t>
                </a:r>
                <a:endParaRPr lang="en-US" sz="2000" dirty="0"/>
              </a:p>
              <a:p>
                <a:pPr marL="342900" lvl="1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vi-VN" sz="2400" dirty="0"/>
                  <a:t>Đường tiếp tuyến với đồ thị hàm số tại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</a:t>
                </a:r>
                <a:r>
                  <a:rPr lang="vi-VN" sz="2400" dirty="0"/>
                  <a:t>có hệ số góc bằng đạo hàm của hàm số tại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endParaRPr lang="en-US" sz="24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1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38" y="2010093"/>
            <a:ext cx="10358967" cy="4111625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2"/>
              </a:buClr>
            </a:pPr>
            <a:r>
              <a:rPr lang="vi-VN" dirty="0"/>
              <a:t>Trong </a:t>
            </a:r>
            <a:r>
              <a:rPr lang="en-US" dirty="0"/>
              <a:t>Machine learning</a:t>
            </a:r>
            <a:r>
              <a:rPr lang="vi-VN" dirty="0"/>
              <a:t>, ta thường xuyên phải tìm giá trị</a:t>
            </a:r>
            <a:r>
              <a:rPr lang="en-US" dirty="0"/>
              <a:t> </a:t>
            </a:r>
            <a:r>
              <a:rPr lang="vi-VN" dirty="0"/>
              <a:t>nhỏ nhất của một hàm số</a:t>
            </a:r>
            <a:r>
              <a:rPr lang="en-US" dirty="0"/>
              <a:t> </a:t>
            </a: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Các điểm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vi-VN" dirty="0"/>
              <a:t> là nghiệm của phương trình đạo hàm bằng 0</a:t>
            </a:r>
            <a:endParaRPr lang="en-US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Nếu tìm được toàn bộ (hữu hạn) các điểm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vi-VN" dirty="0"/>
              <a:t>, ta chỉ cần thay từng điểm local minimum đó vào hàm số rồi tìm điểm làm cho hàm có giá trị nhỏ 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accent2"/>
              </a:buClr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vi-VN" dirty="0"/>
              <a:t>bằng không thường rất phức tạp hoặc có thể ra vô số nghiệm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:</a:t>
            </a: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vi-VN" dirty="0"/>
              <a:t>ự phức tạp của dạng của đạo hàm</a:t>
            </a:r>
            <a:endParaRPr lang="en-US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vi-VN" dirty="0"/>
              <a:t>ác điểm dữ liệu có số chiều lớn</a:t>
            </a:r>
            <a:endParaRPr lang="en-US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/>
              <a:t>quá nhiều điểm dữ liệu</a:t>
            </a:r>
            <a:endParaRPr lang="en-US" dirty="0"/>
          </a:p>
          <a:p>
            <a:pPr marL="0" indent="0" algn="just">
              <a:buClr>
                <a:schemeClr val="accent2"/>
              </a:buClr>
            </a:pPr>
            <a:r>
              <a:rPr lang="en-US" dirty="0"/>
              <a:t>=&gt;Do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2"/>
                </a:solidFill>
              </a:rPr>
              <a:t>việc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tìm</a:t>
            </a:r>
            <a:r>
              <a:rPr lang="en-US" b="1" dirty="0">
                <a:solidFill>
                  <a:schemeClr val="accent2"/>
                </a:solidFill>
              </a:rPr>
              <a:t> global minimum </a:t>
            </a:r>
            <a:r>
              <a:rPr lang="en-US" b="1" dirty="0" err="1">
                <a:solidFill>
                  <a:schemeClr val="accent2"/>
                </a:solidFill>
              </a:rPr>
              <a:t>của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hàm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số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có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thể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bất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khả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thi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vi-VN" dirty="0"/>
              <a:t>gười ta thường </a:t>
            </a:r>
            <a:r>
              <a:rPr lang="vi-VN" b="1" dirty="0">
                <a:solidFill>
                  <a:schemeClr val="accent2"/>
                </a:solidFill>
              </a:rPr>
              <a:t>cố gắng tìm các điểm local minimum</a:t>
            </a:r>
            <a:r>
              <a:rPr lang="vi-VN" dirty="0"/>
              <a:t>, và ở một mức độ nào đó, </a:t>
            </a:r>
            <a:r>
              <a:rPr lang="vi-VN" b="1" dirty="0">
                <a:solidFill>
                  <a:schemeClr val="accent2"/>
                </a:solidFill>
              </a:rPr>
              <a:t>coi đó là nghiệm cần tìm của bài toán</a:t>
            </a:r>
            <a:endParaRPr lang="en-US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Thực tế cho thấy, trong nhiều bài toán machine learning, các nghiệm local minimum thường đã cho kết quả tốt, đặc biệt là trong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270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1177</Words>
  <Application>Microsoft Office PowerPoint</Application>
  <PresentationFormat>Màn hình rộng</PresentationFormat>
  <Paragraphs>109</Paragraphs>
  <Slides>23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23</vt:i4>
      </vt:variant>
    </vt:vector>
  </HeadingPairs>
  <TitlesOfParts>
    <vt:vector size="25" baseType="lpstr">
      <vt:lpstr>Default Design</vt:lpstr>
      <vt:lpstr>2_Office Theme</vt:lpstr>
      <vt:lpstr>Bản trình bày PowerPoint</vt:lpstr>
      <vt:lpstr>Tài liệu tham khảo</vt:lpstr>
      <vt:lpstr>Gradient Descent</vt:lpstr>
      <vt:lpstr>Giới thiệu</vt:lpstr>
      <vt:lpstr>Giới thiệu</vt:lpstr>
      <vt:lpstr>Giới thiệu</vt:lpstr>
      <vt:lpstr>Gradient Descent</vt:lpstr>
      <vt:lpstr>Gradient Descent</vt:lpstr>
      <vt:lpstr>Gradient Descent</vt:lpstr>
      <vt:lpstr>Gradient Descent</vt:lpstr>
      <vt:lpstr>Gradient Descent cho hàm 1 biến</vt:lpstr>
      <vt:lpstr>Gradient Descent cho hàm 1 biến</vt:lpstr>
      <vt:lpstr>Gradient Descent cho hàm 1 biến</vt:lpstr>
      <vt:lpstr>Ví dụ</vt:lpstr>
      <vt:lpstr>Ví dụ</vt:lpstr>
      <vt:lpstr>Ví dụ</vt:lpstr>
      <vt:lpstr>Ví dụ</vt:lpstr>
      <vt:lpstr>Ví dụ</vt:lpstr>
      <vt:lpstr>Gradient Descent cho hàm nhiều biến</vt:lpstr>
      <vt:lpstr>Tối ưu hàm mất mát của Linear Regression bằng GD</vt:lpstr>
      <vt:lpstr>Tối ưu hàm mất mát của Linear Regression bằng GD</vt:lpstr>
      <vt:lpstr>Tối ưu hàm mất mát của Linear Regression bằng GD</vt:lpstr>
      <vt:lpstr>Tối ưu hàm mất mát của Linear Regression bằng GD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CSE: Faculty of Computer Science and Engineering        Thuyloi University</dc:title>
  <dc:creator>Ngân</dc:creator>
  <cp:lastModifiedBy>Ta Quang Chieu</cp:lastModifiedBy>
  <cp:revision>117</cp:revision>
  <dcterms:created xsi:type="dcterms:W3CDTF">2021-09-08T07:36:27Z</dcterms:created>
  <dcterms:modified xsi:type="dcterms:W3CDTF">2023-09-05T16:17:42Z</dcterms:modified>
</cp:coreProperties>
</file>